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0" r:id="rId1"/>
    <p:sldMasterId id="2147484529" r:id="rId2"/>
  </p:sldMasterIdLst>
  <p:notesMasterIdLst>
    <p:notesMasterId r:id="rId47"/>
  </p:notesMasterIdLst>
  <p:handoutMasterIdLst>
    <p:handoutMasterId r:id="rId48"/>
  </p:handoutMasterIdLst>
  <p:sldIdLst>
    <p:sldId id="1489" r:id="rId3"/>
    <p:sldId id="1550" r:id="rId4"/>
    <p:sldId id="1553" r:id="rId5"/>
    <p:sldId id="1562" r:id="rId6"/>
    <p:sldId id="1563" r:id="rId7"/>
    <p:sldId id="1564" r:id="rId8"/>
    <p:sldId id="1565" r:id="rId9"/>
    <p:sldId id="1638" r:id="rId10"/>
    <p:sldId id="1566" r:id="rId11"/>
    <p:sldId id="1603" r:id="rId12"/>
    <p:sldId id="1602" r:id="rId13"/>
    <p:sldId id="1567" r:id="rId14"/>
    <p:sldId id="1568" r:id="rId15"/>
    <p:sldId id="1557" r:id="rId16"/>
    <p:sldId id="1571" r:id="rId17"/>
    <p:sldId id="1572" r:id="rId18"/>
    <p:sldId id="1569" r:id="rId19"/>
    <p:sldId id="1604" r:id="rId20"/>
    <p:sldId id="1574" r:id="rId21"/>
    <p:sldId id="1558" r:id="rId22"/>
    <p:sldId id="1580" r:id="rId23"/>
    <p:sldId id="1576" r:id="rId24"/>
    <p:sldId id="1632" r:id="rId25"/>
    <p:sldId id="1577" r:id="rId26"/>
    <p:sldId id="1578" r:id="rId27"/>
    <p:sldId id="1583" r:id="rId28"/>
    <p:sldId id="1585" r:id="rId29"/>
    <p:sldId id="1586" r:id="rId30"/>
    <p:sldId id="1587" r:id="rId31"/>
    <p:sldId id="1589" r:id="rId32"/>
    <p:sldId id="1588" r:id="rId33"/>
    <p:sldId id="1590" r:id="rId34"/>
    <p:sldId id="1593" r:id="rId35"/>
    <p:sldId id="1596" r:id="rId36"/>
    <p:sldId id="1636" r:id="rId37"/>
    <p:sldId id="1637" r:id="rId38"/>
    <p:sldId id="1633" r:id="rId39"/>
    <p:sldId id="1606" r:id="rId40"/>
    <p:sldId id="1599" r:id="rId41"/>
    <p:sldId id="1607" r:id="rId42"/>
    <p:sldId id="1634" r:id="rId43"/>
    <p:sldId id="1635" r:id="rId44"/>
    <p:sldId id="1554" r:id="rId45"/>
    <p:sldId id="1532"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Identity Terminologies" id="{0CDF8B4A-9847-459D-8802-E654ABB84590}">
          <p14:sldIdLst>
            <p14:sldId id="1553"/>
            <p14:sldId id="1562"/>
            <p14:sldId id="1563"/>
            <p14:sldId id="1564"/>
            <p14:sldId id="1565"/>
            <p14:sldId id="1638"/>
            <p14:sldId id="1566"/>
            <p14:sldId id="1603"/>
            <p14:sldId id="1602"/>
            <p14:sldId id="1567"/>
            <p14:sldId id="1568"/>
          </p14:sldIdLst>
        </p14:section>
        <p14:section name="Identity Model" id="{5C79E19C-28DA-4219-B2DE-AE9DA864A3B1}">
          <p14:sldIdLst>
            <p14:sldId id="1557"/>
            <p14:sldId id="1571"/>
            <p14:sldId id="1572"/>
          </p14:sldIdLst>
        </p14:section>
        <p14:section name="Process Flows" id="{0F6F0B67-FE10-4287-904F-7210B9040EC7}">
          <p14:sldIdLst>
            <p14:sldId id="1569"/>
            <p14:sldId id="1604"/>
            <p14:sldId id="1574"/>
            <p14:sldId id="1558"/>
          </p14:sldIdLst>
        </p14:section>
        <p14:section name="Azure Stack Identity Fundamentals" id="{1F145B6E-1D8F-43C4-BCAE-7532EEDF75C1}">
          <p14:sldIdLst>
            <p14:sldId id="1580"/>
            <p14:sldId id="1576"/>
            <p14:sldId id="1632"/>
            <p14:sldId id="1577"/>
            <p14:sldId id="1578"/>
            <p14:sldId id="1583"/>
            <p14:sldId id="1585"/>
          </p14:sldIdLst>
        </p14:section>
        <p14:section name="RBAC" id="{6D37AA67-4D1A-4659-8670-E0EA7C9FCA26}">
          <p14:sldIdLst>
            <p14:sldId id="1586"/>
            <p14:sldId id="1587"/>
            <p14:sldId id="1589"/>
            <p14:sldId id="1588"/>
            <p14:sldId id="1590"/>
            <p14:sldId id="1593"/>
            <p14:sldId id="1596"/>
            <p14:sldId id="1636"/>
            <p14:sldId id="1637"/>
            <p14:sldId id="1633"/>
            <p14:sldId id="1606"/>
            <p14:sldId id="1599"/>
            <p14:sldId id="1607"/>
          </p14:sldIdLst>
        </p14:section>
        <p14:section name="Conclusion" id="{7EBF7387-3079-4248-89A0-0AA300D33B53}">
          <p14:sldIdLst>
            <p14:sldId id="1634"/>
            <p14:sldId id="1635"/>
            <p14:sldId id="1554"/>
            <p14:sldId id="1532"/>
          </p14:sldIdLst>
        </p14:section>
        <p14:section name="Appendix" id="{7E231B12-5482-4531-8C3E-C872496E75E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002050"/>
    <a:srgbClr val="D83B01"/>
    <a:srgbClr val="353535"/>
    <a:srgbClr val="107C10"/>
    <a:srgbClr val="FFFFFF"/>
    <a:srgbClr val="000000"/>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0" autoAdjust="0"/>
    <p:restoredTop sz="73603" autoAdjust="0"/>
  </p:normalViewPr>
  <p:slideViewPr>
    <p:cSldViewPr snapToGrid="0">
      <p:cViewPr varScale="1">
        <p:scale>
          <a:sx n="82" d="100"/>
          <a:sy n="82" d="100"/>
        </p:scale>
        <p:origin x="1230"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10:25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10:24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12371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19753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713379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345095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6341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15</a:t>
            </a:fld>
            <a:endParaRPr lang="en-US"/>
          </a:p>
        </p:txBody>
      </p:sp>
    </p:spTree>
    <p:extLst>
      <p:ext uri="{BB962C8B-B14F-4D97-AF65-F5344CB8AC3E}">
        <p14:creationId xmlns:p14="http://schemas.microsoft.com/office/powerpoint/2010/main" val="19121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16</a:t>
            </a:fld>
            <a:endParaRPr lang="en-US"/>
          </a:p>
        </p:txBody>
      </p:sp>
    </p:spTree>
    <p:extLst>
      <p:ext uri="{BB962C8B-B14F-4D97-AF65-F5344CB8AC3E}">
        <p14:creationId xmlns:p14="http://schemas.microsoft.com/office/powerpoint/2010/main" val="4269290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35501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256534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11284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10:24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57921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259158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24640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10:24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9284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945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74244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850302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70309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25752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7450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853099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381240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SMSG Readiness</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77B2B4-D237-4BCC-95D9-1D4EDEE25D6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14272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67445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625391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6/1/2021</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85027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243241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00439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831884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08854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22093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6/1/2021 10:24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031353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48289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7676443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605697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6/1/2021 10:24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6/1/2021 10:24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60583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rtl="0">
              <a:buFont typeface="Arial" panose="020B0604020202020204" pitchFamily="34" charset="0"/>
              <a:buChar cha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6/1/2021 10:24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9517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6/1/2021 10:24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8411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10:24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15431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6/1/2021 10:24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91457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294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7536683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56650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0515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7076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5486399" cy="1575816"/>
          </a:xfrm>
        </p:spPr>
        <p:txBody>
          <a:bodyPr/>
          <a:lstStyle>
            <a:lvl1pPr marL="0" indent="0">
              <a:spcBef>
                <a:spcPts val="1800"/>
              </a:spcBef>
              <a:buNone/>
              <a:defRPr sz="3200">
                <a:solidFill>
                  <a:schemeClr val="tx1"/>
                </a:solidFill>
              </a:defRPr>
            </a:lvl1pPr>
            <a:lvl2pPr marL="0" indent="0">
              <a:buFontTx/>
              <a:buNone/>
              <a:defRPr sz="1600">
                <a:solidFill>
                  <a:schemeClr val="tx1"/>
                </a:solidFill>
              </a:defRPr>
            </a:lvl2pPr>
            <a:lvl3pPr marL="0" indent="0">
              <a:buNone/>
              <a:defRPr sz="1400">
                <a:solidFill>
                  <a:schemeClr val="tx1"/>
                </a:solidFill>
              </a:defRPr>
            </a:lvl3pPr>
            <a:lvl4pPr marL="0" indent="0">
              <a:buNone/>
              <a:defRPr sz="1200">
                <a:solidFill>
                  <a:schemeClr val="tx1"/>
                </a:solidFill>
              </a:defRPr>
            </a:lvl4pPr>
            <a:lvl5pPr marL="0" indent="0">
              <a:buNone/>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509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1926681"/>
          </a:xfrm>
        </p:spPr>
        <p:txBody>
          <a:bodyPr>
            <a:spAutoFit/>
          </a:bodyPr>
          <a:lstStyle>
            <a:lvl1pPr marL="0" indent="0">
              <a:buNone/>
              <a:defRPr lang="en-US" sz="2800" kern="1200" spc="0" baseline="0" dirty="0">
                <a:solidFill>
                  <a:srgbClr val="0078D7"/>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1800" kern="1200" spc="0" baseline="0" dirty="0">
                <a:solidFill>
                  <a:schemeClr val="tx1"/>
                </a:solidFill>
                <a:latin typeface="+mj-lt"/>
                <a:ea typeface="+mn-ea"/>
                <a:cs typeface="+mn-cs"/>
              </a:defRPr>
            </a:lvl2pPr>
            <a:lvl3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1800" kern="1200" spc="0" baseline="0" dirty="0">
                <a:solidFill>
                  <a:schemeClr val="tx1"/>
                </a:solidFill>
                <a:latin typeface="+mj-lt"/>
                <a:ea typeface="+mn-ea"/>
                <a:cs typeface="+mn-cs"/>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9437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6544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2060632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8669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12635568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79031"/>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800" kern="1200" spc="0" baseline="0" dirty="0">
                <a:solidFill>
                  <a:srgbClr val="505050"/>
                </a:solidFill>
                <a:latin typeface="+mj-lt"/>
                <a:ea typeface="+mn-ea"/>
                <a:cs typeface="+mn-cs"/>
              </a:defRPr>
            </a:lvl1pPr>
            <a:lvl2pPr marL="228600" indent="0">
              <a:buNone/>
              <a:defRPr lang="en-US" sz="2700" b="1" kern="1200" spc="0" baseline="0" dirty="0">
                <a:solidFill>
                  <a:srgbClr val="0078D7"/>
                </a:solidFill>
                <a:latin typeface="+mn-lt"/>
                <a:ea typeface="+mn-ea"/>
                <a:cs typeface="+mn-cs"/>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84290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873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3044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1926681"/>
          </a:xfrm>
          <a:prstGeom prst="rect">
            <a:avLst/>
          </a:prstGeom>
        </p:spPr>
        <p:txBody>
          <a:bodyPr vert="horz" wrap="square" lIns="146304" tIns="91440" rIns="146304" bIns="91440" rtlCol="0">
            <a:spAutoFit/>
          </a:body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3171303"/>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800" kern="1200" spc="0" baseline="0" dirty="0">
          <a:solidFill>
            <a:srgbClr val="0078D7"/>
          </a:soli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549557"/>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33" r:id="rId4"/>
    <p:sldLayoutId id="2147484534" r:id="rId5"/>
    <p:sldLayoutId id="2147484535"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protocols-oauth-code"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docs.microsoft.com/en-us/azure/active-directory/develop/active-directory-saml-protocol-refer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emf"/><Relationship Id="rId7" Type="http://schemas.openxmlformats.org/officeDocument/2006/relationships/hyperlink" Target="https://login.windows.net/contoso.on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login.windows.net/common" TargetMode="External"/><Relationship Id="rId4" Type="http://schemas.openxmlformats.org/officeDocument/2006/relationships/hyperlink" Target="https://portal.azur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login.windows.net/fabrikam.onmicrosoft.com" TargetMode="External"/><Relationship Id="rId4" Type="http://schemas.openxmlformats.org/officeDocument/2006/relationships/hyperlink" Target="https://portal.azure.com/fabrikam.onmicrosof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zadmin.tistory.com/68"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https://docs.microsoft.com/en-us/azure-stack/operator/azure-stack-identity-architecture?view=azs-2008#ad-f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pinaytraveller.com/archives/1198"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ack/operator/azure-stack-create-service-principals?view=azs-2008&amp;tabs=az1%2Caz2&amp;pivots=state-connecte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components of Microsoft Azure Stack Hub</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dirty="0"/>
              <a:t>Azure Stack Hub Identity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80C7FA7C-CF1D-47D0-AE79-8C2E096E92B7}"/>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a:t>Protocols </a:t>
            </a:r>
          </a:p>
        </p:txBody>
      </p:sp>
      <p:sp>
        <p:nvSpPr>
          <p:cNvPr id="3" name="Text Placeholder 3">
            <a:extLst>
              <a:ext uri="{FF2B5EF4-FFF2-40B4-BE49-F238E27FC236}">
                <a16:creationId xmlns:a16="http://schemas.microsoft.com/office/drawing/2014/main" id="{21CB04D4-BCA3-4A17-AE4E-F5B3CC9389EB}"/>
              </a:ext>
            </a:extLst>
          </p:cNvPr>
          <p:cNvSpPr txBox="1">
            <a:spLocks/>
          </p:cNvSpPr>
          <p:nvPr/>
        </p:nvSpPr>
        <p:spPr>
          <a:xfrm>
            <a:off x="272273" y="1212848"/>
            <a:ext cx="11094066" cy="5488893"/>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OAuth 2.0</a:t>
            </a:r>
          </a:p>
          <a:p>
            <a:pPr marL="349250" lvl="1" indent="-349250">
              <a:lnSpc>
                <a:spcPct val="100000"/>
              </a:lnSpc>
              <a:buFont typeface="Arial" panose="020B0604020202020204" pitchFamily="34" charset="0"/>
              <a:buChar char="•"/>
            </a:pPr>
            <a:r>
              <a:rPr lang="en-US" sz="1800" dirty="0">
                <a:solidFill>
                  <a:schemeClr val="tx1"/>
                </a:solidFill>
                <a:latin typeface="+mj-lt"/>
              </a:rPr>
              <a:t>Authorizes access to Web Applications and </a:t>
            </a:r>
            <a:r>
              <a:rPr lang="en-US" sz="1800" dirty="0" err="1">
                <a:solidFill>
                  <a:schemeClr val="tx1"/>
                </a:solidFill>
                <a:latin typeface="+mj-lt"/>
              </a:rPr>
              <a:t>WebAPIs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Registering the application gives Application ID and enables it to receive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3"/>
              </a:rPr>
              <a:t>Read more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OpenID Connect*</a:t>
            </a:r>
          </a:p>
          <a:p>
            <a:pPr marL="349250" lvl="1" indent="-349250">
              <a:lnSpc>
                <a:spcPct val="100000"/>
              </a:lnSpc>
              <a:buFont typeface="Arial" panose="020B0604020202020204" pitchFamily="34" charset="0"/>
              <a:buChar char="•"/>
            </a:pPr>
            <a:r>
              <a:rPr lang="en-US" sz="1800" dirty="0">
                <a:solidFill>
                  <a:schemeClr val="tx1"/>
                </a:solidFill>
                <a:latin typeface="+mj-lt"/>
              </a:rPr>
              <a:t>Simple identity layer built on top of the OAuth 2.0 protocol</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Defines mechanisms to obtain and use access tokens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Implements authentication as an extension to the OAuth 2.0 authorization process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Format is JSON  </a:t>
            </a:r>
            <a:r>
              <a:rPr lang="en-US" sz="1800" dirty="0">
                <a:solidFill>
                  <a:schemeClr val="tx1"/>
                </a:solidFill>
                <a:latin typeface="+mj-lt"/>
                <a:hlinkClick r:id="" action="ppaction://noaction"/>
              </a:rPr>
              <a:t>Read more</a:t>
            </a:r>
            <a:endParaRPr lang="en-US" sz="1800" dirty="0">
              <a:solidFill>
                <a:schemeClr val="tx1"/>
              </a:solidFill>
              <a:latin typeface="+mj-lt"/>
              <a:cs typeface="Segoe UI Light"/>
              <a:hlinkClick r:id="" action="ppaction://noaction"/>
            </a:endParaRPr>
          </a:p>
          <a:p>
            <a:pPr marL="0" indent="0">
              <a:lnSpc>
                <a:spcPct val="100000"/>
              </a:lnSpc>
              <a:buNone/>
            </a:pPr>
            <a:r>
              <a:rPr lang="en-US" sz="2800" dirty="0">
                <a:solidFill>
                  <a:srgbClr val="0078D7"/>
                </a:solidFill>
              </a:rPr>
              <a:t>SAML 2.0</a:t>
            </a:r>
          </a:p>
          <a:p>
            <a:pPr marL="349250" lvl="1" indent="-349250">
              <a:lnSpc>
                <a:spcPct val="100000"/>
              </a:lnSpc>
              <a:buFont typeface="Arial" panose="020B0604020202020204" pitchFamily="34" charset="0"/>
              <a:buChar char="•"/>
            </a:pPr>
            <a:r>
              <a:rPr lang="en-US" sz="1800" dirty="0">
                <a:solidFill>
                  <a:schemeClr val="tx1"/>
                </a:solidFill>
                <a:latin typeface="+mj-lt"/>
              </a:rPr>
              <a:t>Azure AD uses the SAML 2.0 protocol to provide SSO Experience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SAML profiles of Azure AD explain how assertions, protocols and bindings are used </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4"/>
              </a:rPr>
              <a:t>Read more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endParaRPr lang="en-US" sz="1800" dirty="0">
              <a:solidFill>
                <a:schemeClr val="tx1"/>
              </a:solidFill>
              <a:latin typeface="+mj-lt"/>
              <a:cs typeface="Segoe UI Light"/>
            </a:endParaRPr>
          </a:p>
          <a:p>
            <a:pPr marL="0" lvl="1" indent="0">
              <a:lnSpc>
                <a:spcPct val="100000"/>
              </a:lnSpc>
              <a:buNone/>
            </a:pPr>
            <a:r>
              <a:rPr lang="en-US" sz="1800" dirty="0">
                <a:solidFill>
                  <a:schemeClr val="tx1"/>
                </a:solidFill>
                <a:latin typeface="+mj-lt"/>
              </a:rPr>
              <a:t>*Azure Stack Hub uses only OpenID connect protocol</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2966041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dirty="0"/>
              <a:t>Token types </a:t>
            </a:r>
          </a:p>
        </p:txBody>
      </p:sp>
      <p:sp>
        <p:nvSpPr>
          <p:cNvPr id="3" name="Text Placeholder 3">
            <a:extLst>
              <a:ext uri="{FF2B5EF4-FFF2-40B4-BE49-F238E27FC236}">
                <a16:creationId xmlns:a16="http://schemas.microsoft.com/office/drawing/2014/main" id="{35001839-F5F7-4ABF-BACC-DFF0196E71F8}"/>
              </a:ext>
            </a:extLst>
          </p:cNvPr>
          <p:cNvSpPr txBox="1">
            <a:spLocks/>
          </p:cNvSpPr>
          <p:nvPr/>
        </p:nvSpPr>
        <p:spPr>
          <a:xfrm>
            <a:off x="272273" y="1212849"/>
            <a:ext cx="11891930" cy="5781676"/>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Access tokens</a:t>
            </a:r>
          </a:p>
          <a:p>
            <a:pPr marL="349250" lvl="1" indent="-349250">
              <a:lnSpc>
                <a:spcPct val="100000"/>
              </a:lnSpc>
              <a:buFont typeface="Arial" panose="020B0604020202020204" pitchFamily="34" charset="0"/>
              <a:buChar char="•"/>
            </a:pPr>
            <a:r>
              <a:rPr lang="en-US" sz="1800" dirty="0">
                <a:solidFill>
                  <a:schemeClr val="tx1"/>
                </a:solidFill>
                <a:latin typeface="+mj-lt"/>
              </a:rPr>
              <a:t>Used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Used for a specific combination of user, client, and resource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Cannot be revoked and valid until expire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Refresh tokens</a:t>
            </a:r>
          </a:p>
          <a:p>
            <a:pPr marL="349250" lvl="1" indent="-349250">
              <a:lnSpc>
                <a:spcPct val="100000"/>
              </a:lnSpc>
              <a:buFont typeface="Arial" panose="020B0604020202020204" pitchFamily="34" charset="0"/>
              <a:buChar char="•"/>
            </a:pPr>
            <a:r>
              <a:rPr lang="en-US" sz="1800" dirty="0">
                <a:solidFill>
                  <a:schemeClr val="tx1"/>
                </a:solidFill>
                <a:latin typeface="+mj-lt"/>
              </a:rPr>
              <a:t>When resource is accessed, client receives refresh and access token</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Refresh token used to access a new access token when one expires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 be revoked</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ID tokens</a:t>
            </a:r>
          </a:p>
          <a:p>
            <a:pPr marL="349250" lvl="1" indent="-349250">
              <a:lnSpc>
                <a:spcPct val="100000"/>
              </a:lnSpc>
              <a:buFont typeface="Arial" panose="020B0604020202020204" pitchFamily="34" charset="0"/>
              <a:buChar char="•"/>
            </a:pPr>
            <a:r>
              <a:rPr lang="en-US" sz="1800" dirty="0">
                <a:solidFill>
                  <a:schemeClr val="tx1"/>
                </a:solidFill>
                <a:latin typeface="+mj-lt"/>
              </a:rPr>
              <a:t>Contain profile information about a user. Valid until Expire. Represented as JSON Web Tokens – they contain claims</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Session tokens (SSO)</a:t>
            </a:r>
          </a:p>
          <a:p>
            <a:pPr marL="349250" lvl="1" indent="-349250">
              <a:lnSpc>
                <a:spcPct val="100000"/>
              </a:lnSpc>
              <a:buFont typeface="Arial" panose="020B0604020202020204" pitchFamily="34" charset="0"/>
              <a:buChar char="•"/>
            </a:pPr>
            <a:r>
              <a:rPr lang="en-US" sz="1800" dirty="0">
                <a:solidFill>
                  <a:schemeClr val="tx1"/>
                </a:solidFill>
                <a:latin typeface="+mj-lt"/>
              </a:rPr>
              <a:t>Cookie used for Keep-me-Singed-In (</a:t>
            </a:r>
            <a:r>
              <a:rPr lang="en-US" sz="1800" dirty="0" err="1">
                <a:solidFill>
                  <a:schemeClr val="tx1"/>
                </a:solidFill>
                <a:latin typeface="+mj-lt"/>
              </a:rPr>
              <a:t>kmsi</a:t>
            </a:r>
            <a:r>
              <a:rPr lang="en-US" sz="1800" dirty="0">
                <a:solidFill>
                  <a:schemeClr val="tx1"/>
                </a:solidFill>
                <a:latin typeface="+mj-lt"/>
              </a:rPr>
              <a:t>). Can be revoked</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Persistent and non-persistent</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16887986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Active Directory (AAD) Architecture</a:t>
            </a:r>
          </a:p>
        </p:txBody>
      </p:sp>
      <p:sp>
        <p:nvSpPr>
          <p:cNvPr id="6" name="Rectangle 5"/>
          <p:cNvSpPr/>
          <p:nvPr/>
        </p:nvSpPr>
        <p:spPr>
          <a:xfrm>
            <a:off x="731837" y="1651375"/>
            <a:ext cx="11024347" cy="4589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Azure Active Directory</a:t>
            </a:r>
          </a:p>
        </p:txBody>
      </p:sp>
      <p:grpSp>
        <p:nvGrpSpPr>
          <p:cNvPr id="7" name="Group 6"/>
          <p:cNvGrpSpPr/>
          <p:nvPr/>
        </p:nvGrpSpPr>
        <p:grpSpPr>
          <a:xfrm>
            <a:off x="1856340" y="2077482"/>
            <a:ext cx="3435724" cy="3260450"/>
            <a:chOff x="2756647" y="2487706"/>
            <a:chExt cx="3435724" cy="3260450"/>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9" name="TextBox 8"/>
            <p:cNvSpPr txBox="1"/>
            <p:nvPr/>
          </p:nvSpPr>
          <p:spPr>
            <a:xfrm>
              <a:off x="2918012" y="5378824"/>
              <a:ext cx="3112994" cy="369332"/>
            </a:xfrm>
            <a:prstGeom prst="rect">
              <a:avLst/>
            </a:prstGeom>
            <a:noFill/>
          </p:spPr>
          <p:txBody>
            <a:bodyPr wrap="square" rtlCol="0">
              <a:spAutoFit/>
            </a:bodyPr>
            <a:lstStyle/>
            <a:p>
              <a:pPr algn="ctr"/>
              <a:r>
                <a:rPr lang="en-US">
                  <a:solidFill>
                    <a:srgbClr val="0078D7"/>
                  </a:solidFill>
                  <a:latin typeface="+mj-lt"/>
                </a:rPr>
                <a:t>dt1.onmicrosoft.com</a:t>
              </a:r>
            </a:p>
          </p:txBody>
        </p:sp>
      </p:grpSp>
      <p:grpSp>
        <p:nvGrpSpPr>
          <p:cNvPr id="10" name="Group 9"/>
          <p:cNvGrpSpPr/>
          <p:nvPr/>
        </p:nvGrpSpPr>
        <p:grpSpPr>
          <a:xfrm>
            <a:off x="2077394" y="2412291"/>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User@dt1</a:t>
              </a:r>
            </a:p>
            <a:p>
              <a:pPr algn="ctr"/>
              <a:r>
                <a:rPr lang="en-US" dirty="0">
                  <a:solidFill>
                    <a:srgbClr val="0078D7"/>
                  </a:solidFill>
                  <a:latin typeface="+mj-lt"/>
                </a:rPr>
                <a:t>.onmicrosoft.com</a:t>
              </a:r>
            </a:p>
          </p:txBody>
        </p:sp>
      </p:grpSp>
      <p:grpSp>
        <p:nvGrpSpPr>
          <p:cNvPr id="13" name="Group 12"/>
          <p:cNvGrpSpPr/>
          <p:nvPr/>
        </p:nvGrpSpPr>
        <p:grpSpPr>
          <a:xfrm>
            <a:off x="3675419" y="3909473"/>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a:solidFill>
                    <a:srgbClr val="0078D7"/>
                  </a:solidFill>
                  <a:latin typeface="+mj-lt"/>
                </a:rPr>
                <a:t>Application1</a:t>
              </a:r>
            </a:p>
          </p:txBody>
        </p:sp>
      </p:grpSp>
      <p:grpSp>
        <p:nvGrpSpPr>
          <p:cNvPr id="16" name="Group 15"/>
          <p:cNvGrpSpPr/>
          <p:nvPr/>
        </p:nvGrpSpPr>
        <p:grpSpPr>
          <a:xfrm>
            <a:off x="1952645" y="3909473"/>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grpSp>
        <p:nvGrpSpPr>
          <p:cNvPr id="21" name="Group 20"/>
          <p:cNvGrpSpPr/>
          <p:nvPr/>
        </p:nvGrpSpPr>
        <p:grpSpPr>
          <a:xfrm>
            <a:off x="6606497" y="1854642"/>
            <a:ext cx="4276165" cy="3123878"/>
            <a:chOff x="6923531" y="2394548"/>
            <a:chExt cx="4276165" cy="3123878"/>
          </a:xfrm>
        </p:grpSpPr>
        <p:sp>
          <p:nvSpPr>
            <p:cNvPr id="22" name="Isosceles Triangle 21"/>
            <p:cNvSpPr/>
            <p:nvPr/>
          </p:nvSpPr>
          <p:spPr>
            <a:xfrm>
              <a:off x="7763972" y="2748331"/>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3" name="Isosceles Triangle 22"/>
            <p:cNvSpPr/>
            <p:nvPr/>
          </p:nvSpPr>
          <p:spPr>
            <a:xfrm>
              <a:off x="7497301" y="261738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4" name="Isosceles Triangle 23"/>
            <p:cNvSpPr/>
            <p:nvPr/>
          </p:nvSpPr>
          <p:spPr>
            <a:xfrm>
              <a:off x="7166699" y="250596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5" name="Isosceles Triangle 24"/>
            <p:cNvSpPr/>
            <p:nvPr/>
          </p:nvSpPr>
          <p:spPr>
            <a:xfrm>
              <a:off x="6923531" y="2394548"/>
              <a:ext cx="3435724" cy="2770095"/>
            </a:xfrm>
            <a:prstGeom prst="triangle">
              <a:avLst/>
            </a:prstGeom>
            <a:solidFill>
              <a:schemeClr val="bg1"/>
            </a:solid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mj-lt"/>
                <a:cs typeface="Segoe UI" pitchFamily="34" charset="0"/>
              </a:endParaRPr>
            </a:p>
          </p:txBody>
        </p:sp>
      </p:grpSp>
      <p:sp>
        <p:nvSpPr>
          <p:cNvPr id="26" name="TextBox 25"/>
          <p:cNvSpPr txBox="1"/>
          <p:nvPr/>
        </p:nvSpPr>
        <p:spPr>
          <a:xfrm>
            <a:off x="7180267" y="5111818"/>
            <a:ext cx="3112994" cy="369332"/>
          </a:xfrm>
          <a:prstGeom prst="rect">
            <a:avLst/>
          </a:prstGeom>
          <a:noFill/>
        </p:spPr>
        <p:txBody>
          <a:bodyPr wrap="square" rtlCol="0">
            <a:spAutoFit/>
          </a:bodyPr>
          <a:lstStyle/>
          <a:p>
            <a:pPr algn="ctr"/>
            <a:r>
              <a:rPr lang="en-US">
                <a:solidFill>
                  <a:srgbClr val="0078D7"/>
                </a:solidFill>
                <a:latin typeface="+mj-lt"/>
              </a:rPr>
              <a:t>dt2…(N).onmicrosoft.com</a:t>
            </a:r>
          </a:p>
        </p:txBody>
      </p:sp>
      <p:cxnSp>
        <p:nvCxnSpPr>
          <p:cNvPr id="27" name="Straight Arrow Connector 26"/>
          <p:cNvCxnSpPr>
            <a:cxnSpLocks/>
          </p:cNvCxnSpPr>
          <p:nvPr/>
        </p:nvCxnSpPr>
        <p:spPr>
          <a:xfrm>
            <a:off x="4006196" y="2787085"/>
            <a:ext cx="3972634"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4739060" y="2459359"/>
            <a:ext cx="2441207" cy="646331"/>
          </a:xfrm>
          <a:prstGeom prst="rect">
            <a:avLst/>
          </a:prstGeom>
          <a:noFill/>
        </p:spPr>
        <p:txBody>
          <a:bodyPr wrap="square" rtlCol="0">
            <a:spAutoFit/>
          </a:bodyPr>
          <a:lstStyle/>
          <a:p>
            <a:pPr algn="ctr"/>
            <a:r>
              <a:rPr lang="en-US" dirty="0">
                <a:solidFill>
                  <a:srgbClr val="0078D7"/>
                </a:solidFill>
                <a:latin typeface="+mj-lt"/>
              </a:rPr>
              <a:t>Invited to</a:t>
            </a:r>
          </a:p>
          <a:p>
            <a:pPr algn="ctr"/>
            <a:r>
              <a:rPr lang="en-US" dirty="0">
                <a:solidFill>
                  <a:srgbClr val="0078D7"/>
                </a:solidFill>
                <a:latin typeface="+mj-lt"/>
              </a:rPr>
              <a:t>Guest user of</a:t>
            </a:r>
          </a:p>
        </p:txBody>
      </p:sp>
      <p:grpSp>
        <p:nvGrpSpPr>
          <p:cNvPr id="29" name="Group 28"/>
          <p:cNvGrpSpPr/>
          <p:nvPr/>
        </p:nvGrpSpPr>
        <p:grpSpPr>
          <a:xfrm>
            <a:off x="7731031" y="2329686"/>
            <a:ext cx="1243853" cy="1363432"/>
            <a:chOff x="7328647" y="2368999"/>
            <a:chExt cx="1243853" cy="1363432"/>
          </a:xfrm>
        </p:grpSpPr>
        <p:pic>
          <p:nvPicPr>
            <p:cNvPr id="30" name="Picture 29"/>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576446" y="2368999"/>
              <a:ext cx="586853" cy="749588"/>
            </a:xfrm>
            <a:prstGeom prst="rect">
              <a:avLst/>
            </a:prstGeom>
            <a:ln>
              <a:solidFill>
                <a:schemeClr val="accent1"/>
              </a:solidFill>
              <a:prstDash val="lgDash"/>
            </a:ln>
          </p:spPr>
        </p:pic>
        <p:sp>
          <p:nvSpPr>
            <p:cNvPr id="31" name="TextBox 30"/>
            <p:cNvSpPr txBox="1"/>
            <p:nvPr/>
          </p:nvSpPr>
          <p:spPr>
            <a:xfrm>
              <a:off x="7328647" y="3086100"/>
              <a:ext cx="1243853" cy="646331"/>
            </a:xfrm>
            <a:prstGeom prst="rect">
              <a:avLst/>
            </a:prstGeom>
            <a:noFill/>
          </p:spPr>
          <p:txBody>
            <a:bodyPr wrap="square" rtlCol="0">
              <a:spAutoFit/>
            </a:bodyPr>
            <a:lstStyle/>
            <a:p>
              <a:r>
                <a:rPr lang="en-US">
                  <a:solidFill>
                    <a:srgbClr val="0078D7"/>
                  </a:solidFill>
                  <a:latin typeface="+mj-lt"/>
                </a:rPr>
                <a:t>User@dt1</a:t>
              </a:r>
            </a:p>
            <a:p>
              <a:pPr algn="ctr"/>
              <a:r>
                <a:rPr lang="en-US">
                  <a:solidFill>
                    <a:srgbClr val="0078D7"/>
                  </a:solidFill>
                  <a:latin typeface="+mj-lt"/>
                </a:rPr>
                <a:t>(Guest)</a:t>
              </a:r>
            </a:p>
          </p:txBody>
        </p:sp>
      </p:grpSp>
      <p:grpSp>
        <p:nvGrpSpPr>
          <p:cNvPr id="32" name="Group 31"/>
          <p:cNvGrpSpPr/>
          <p:nvPr/>
        </p:nvGrpSpPr>
        <p:grpSpPr>
          <a:xfrm>
            <a:off x="7012959" y="3649559"/>
            <a:ext cx="2558077" cy="1050514"/>
            <a:chOff x="4134033" y="4337736"/>
            <a:chExt cx="3485590" cy="1431413"/>
          </a:xfrm>
        </p:grpSpPr>
        <p:grpSp>
          <p:nvGrpSpPr>
            <p:cNvPr id="33" name="Group 32"/>
            <p:cNvGrpSpPr/>
            <p:nvPr/>
          </p:nvGrpSpPr>
          <p:grpSpPr>
            <a:xfrm>
              <a:off x="4134033" y="4337736"/>
              <a:ext cx="3485590" cy="1431413"/>
              <a:chOff x="3571101" y="4391572"/>
              <a:chExt cx="3485590" cy="1431413"/>
            </a:xfrm>
          </p:grpSpPr>
          <p:sp>
            <p:nvSpPr>
              <p:cNvPr id="35" name="Flowchart: Multidocument 34"/>
              <p:cNvSpPr/>
              <p:nvPr/>
            </p:nvSpPr>
            <p:spPr bwMode="auto">
              <a:xfrm>
                <a:off x="4980117" y="4391572"/>
                <a:ext cx="666833"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36" name="TextBox 35"/>
              <p:cNvSpPr txBox="1"/>
              <p:nvPr/>
            </p:nvSpPr>
            <p:spPr>
              <a:xfrm>
                <a:off x="3571101" y="4942305"/>
                <a:ext cx="3485590" cy="880680"/>
              </a:xfrm>
              <a:prstGeom prst="rect">
                <a:avLst/>
              </a:prstGeom>
              <a:noFill/>
            </p:spPr>
            <p:txBody>
              <a:bodyPr wrap="square" rtlCol="0">
                <a:spAutoFit/>
              </a:bodyPr>
              <a:lstStyle/>
              <a:p>
                <a:pPr algn="ctr"/>
                <a:r>
                  <a:rPr lang="en-US">
                    <a:solidFill>
                      <a:srgbClr val="0078D7"/>
                    </a:solidFill>
                    <a:latin typeface="+mj-lt"/>
                  </a:rPr>
                  <a:t>Service Principal for Application1 in dt2</a:t>
                </a:r>
              </a:p>
            </p:txBody>
          </p:sp>
        </p:grpSp>
        <p:pic>
          <p:nvPicPr>
            <p:cNvPr id="34" name="Picture 3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50362" y="4411580"/>
              <a:ext cx="525987" cy="525987"/>
            </a:xfrm>
            <a:prstGeom prst="rect">
              <a:avLst/>
            </a:prstGeom>
          </p:spPr>
        </p:pic>
      </p:grpSp>
      <p:cxnSp>
        <p:nvCxnSpPr>
          <p:cNvPr id="37" name="Straight Arrow Connector 36"/>
          <p:cNvCxnSpPr>
            <a:cxnSpLocks/>
            <a:stCxn id="14" idx="3"/>
          </p:cNvCxnSpPr>
          <p:nvPr/>
        </p:nvCxnSpPr>
        <p:spPr>
          <a:xfrm>
            <a:off x="4647484" y="4193859"/>
            <a:ext cx="2365476"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926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 FS architecture</a:t>
            </a:r>
          </a:p>
        </p:txBody>
      </p:sp>
      <p:sp>
        <p:nvSpPr>
          <p:cNvPr id="2" name="Text Placeholder 1"/>
          <p:cNvSpPr>
            <a:spLocks noGrp="1"/>
          </p:cNvSpPr>
          <p:nvPr>
            <p:ph type="body" sz="quarter" idx="10"/>
          </p:nvPr>
        </p:nvSpPr>
        <p:spPr>
          <a:xfrm>
            <a:off x="274638" y="1212850"/>
            <a:ext cx="11888787" cy="3754874"/>
          </a:xfrm>
        </p:spPr>
        <p:txBody>
          <a:bodyPr/>
          <a:lstStyle/>
          <a:p>
            <a:pPr>
              <a:lnSpc>
                <a:spcPct val="100000"/>
              </a:lnSpc>
            </a:pPr>
            <a:r>
              <a:rPr lang="en-US" dirty="0"/>
              <a:t>AD FS is single-tenanted</a:t>
            </a:r>
          </a:p>
          <a:p>
            <a:pPr lvl="1">
              <a:lnSpc>
                <a:spcPct val="100000"/>
              </a:lnSpc>
            </a:pPr>
            <a:r>
              <a:rPr lang="en-US" sz="1800" dirty="0"/>
              <a:t>Represents a single organization</a:t>
            </a:r>
            <a:endParaRPr lang="en-US" sz="1600" dirty="0"/>
          </a:p>
          <a:p>
            <a:pPr>
              <a:lnSpc>
                <a:spcPct val="100000"/>
              </a:lnSpc>
            </a:pPr>
            <a:endParaRPr lang="en-US" sz="1600" dirty="0"/>
          </a:p>
          <a:p>
            <a:pPr>
              <a:lnSpc>
                <a:spcPct val="100000"/>
              </a:lnSpc>
            </a:pPr>
            <a:r>
              <a:rPr lang="en-US" dirty="0"/>
              <a:t>Users are created in AD</a:t>
            </a:r>
          </a:p>
          <a:p>
            <a:pPr>
              <a:lnSpc>
                <a:spcPct val="100000"/>
              </a:lnSpc>
            </a:pPr>
            <a:endParaRPr lang="en-US" sz="1600" dirty="0"/>
          </a:p>
          <a:p>
            <a:pPr>
              <a:lnSpc>
                <a:spcPct val="100000"/>
              </a:lnSpc>
            </a:pPr>
            <a:r>
              <a:rPr lang="en-US" dirty="0"/>
              <a:t>Applications are created in ADFS</a:t>
            </a:r>
          </a:p>
          <a:p>
            <a:pPr>
              <a:lnSpc>
                <a:spcPct val="100000"/>
              </a:lnSpc>
            </a:pPr>
            <a:endParaRPr lang="en-US" sz="1600" dirty="0"/>
          </a:p>
          <a:p>
            <a:pPr>
              <a:lnSpc>
                <a:spcPct val="100000"/>
              </a:lnSpc>
            </a:pPr>
            <a:r>
              <a:rPr lang="en-US" dirty="0"/>
              <a:t>Service Principals are a combo</a:t>
            </a:r>
          </a:p>
          <a:p>
            <a:pPr lvl="1">
              <a:lnSpc>
                <a:spcPct val="100000"/>
              </a:lnSpc>
            </a:pPr>
            <a:r>
              <a:rPr lang="en-US" sz="1800" dirty="0"/>
              <a:t>Application in AD FS + “User” in AD</a:t>
            </a:r>
          </a:p>
        </p:txBody>
      </p:sp>
      <p:sp>
        <p:nvSpPr>
          <p:cNvPr id="6" name="Rectangle 5"/>
          <p:cNvSpPr/>
          <p:nvPr/>
        </p:nvSpPr>
        <p:spPr>
          <a:xfrm>
            <a:off x="6294436" y="1346575"/>
            <a:ext cx="5899391" cy="4984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Active Directory </a:t>
            </a:r>
          </a:p>
          <a:p>
            <a:pPr algn="ctr"/>
            <a:r>
              <a:rPr lang="en-US" sz="2800" dirty="0">
                <a:solidFill>
                  <a:srgbClr val="0078D7"/>
                </a:solidFill>
                <a:latin typeface="+mj-lt"/>
              </a:rPr>
              <a:t>Federation Services</a:t>
            </a:r>
          </a:p>
        </p:txBody>
      </p:sp>
      <p:grpSp>
        <p:nvGrpSpPr>
          <p:cNvPr id="7" name="Group 6"/>
          <p:cNvGrpSpPr/>
          <p:nvPr/>
        </p:nvGrpSpPr>
        <p:grpSpPr>
          <a:xfrm>
            <a:off x="7506913" y="1743725"/>
            <a:ext cx="3435724" cy="3483168"/>
            <a:chOff x="2756647" y="2487706"/>
            <a:chExt cx="3435724" cy="3483168"/>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rgbClr val="0078D7"/>
                </a:solidFill>
                <a:latin typeface="+mj-lt"/>
                <a:cs typeface="Segoe UI" pitchFamily="34" charset="0"/>
              </a:endParaRPr>
            </a:p>
          </p:txBody>
        </p:sp>
        <p:sp>
          <p:nvSpPr>
            <p:cNvPr id="9" name="TextBox 8"/>
            <p:cNvSpPr txBox="1"/>
            <p:nvPr/>
          </p:nvSpPr>
          <p:spPr>
            <a:xfrm>
              <a:off x="2918012" y="5378823"/>
              <a:ext cx="3112994" cy="59205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latin typeface="+mj-lt"/>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78D7"/>
                  </a:solidFill>
                </a:rPr>
                <a:t>contoso.com</a:t>
              </a:r>
            </a:p>
          </p:txBody>
        </p:sp>
      </p:grpSp>
      <p:grpSp>
        <p:nvGrpSpPr>
          <p:cNvPr id="10" name="Group 9"/>
          <p:cNvGrpSpPr/>
          <p:nvPr/>
        </p:nvGrpSpPr>
        <p:grpSpPr>
          <a:xfrm>
            <a:off x="7727967" y="2078534"/>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a:t>
              </a:r>
            </a:p>
            <a:p>
              <a:pPr algn="ctr"/>
              <a:r>
                <a:rPr lang="en-US" dirty="0">
                  <a:solidFill>
                    <a:srgbClr val="0078D7"/>
                  </a:solidFill>
                  <a:latin typeface="+mj-lt"/>
                </a:rPr>
                <a:t>@</a:t>
              </a:r>
              <a:r>
                <a:rPr lang="en-US" dirty="0" err="1">
                  <a:solidFill>
                    <a:srgbClr val="0078D7"/>
                  </a:solidFill>
                  <a:latin typeface="+mj-lt"/>
                </a:rPr>
                <a:t>contosocom</a:t>
              </a:r>
              <a:endParaRPr lang="en-US" dirty="0">
                <a:solidFill>
                  <a:srgbClr val="0078D7"/>
                </a:solidFill>
                <a:latin typeface="+mj-lt"/>
              </a:endParaRPr>
            </a:p>
          </p:txBody>
        </p:sp>
      </p:grpSp>
      <p:grpSp>
        <p:nvGrpSpPr>
          <p:cNvPr id="13" name="Group 12"/>
          <p:cNvGrpSpPr/>
          <p:nvPr/>
        </p:nvGrpSpPr>
        <p:grpSpPr>
          <a:xfrm>
            <a:off x="9325992" y="3575716"/>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dirty="0">
                  <a:solidFill>
                    <a:srgbClr val="0078D7"/>
                  </a:solidFill>
                  <a:latin typeface="+mj-lt"/>
                </a:rPr>
                <a:t>Application1</a:t>
              </a:r>
            </a:p>
          </p:txBody>
        </p:sp>
      </p:grpSp>
      <p:grpSp>
        <p:nvGrpSpPr>
          <p:cNvPr id="16" name="Group 15"/>
          <p:cNvGrpSpPr/>
          <p:nvPr/>
        </p:nvGrpSpPr>
        <p:grpSpPr>
          <a:xfrm>
            <a:off x="7603218" y="3575716"/>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spTree>
    <p:extLst>
      <p:ext uri="{BB962C8B-B14F-4D97-AF65-F5344CB8AC3E}">
        <p14:creationId xmlns:p14="http://schemas.microsoft.com/office/powerpoint/2010/main" val="2889247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06331"/>
            <a:ext cx="10056812" cy="1181862"/>
          </a:xfrm>
        </p:spPr>
        <p:txBody>
          <a:bodyPr/>
          <a:lstStyle/>
          <a:p>
            <a:r>
              <a:rPr lang="en-US" sz="7200" dirty="0"/>
              <a:t>Azure Identity Model</a:t>
            </a:r>
          </a:p>
        </p:txBody>
      </p:sp>
    </p:spTree>
    <p:extLst>
      <p:ext uri="{BB962C8B-B14F-4D97-AF65-F5344CB8AC3E}">
        <p14:creationId xmlns:p14="http://schemas.microsoft.com/office/powerpoint/2010/main" val="372237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(Stack) Identity at different layers</a:t>
            </a:r>
          </a:p>
        </p:txBody>
      </p:sp>
      <p:sp>
        <p:nvSpPr>
          <p:cNvPr id="5" name="Right Brace 4"/>
          <p:cNvSpPr/>
          <p:nvPr/>
        </p:nvSpPr>
        <p:spPr>
          <a:xfrm>
            <a:off x="6158335" y="1770654"/>
            <a:ext cx="629273" cy="1771646"/>
          </a:xfrm>
          <a:prstGeom prst="rightBrace">
            <a:avLst/>
          </a:prstGeom>
          <a:ln>
            <a:solidFill>
              <a:srgbClr val="0078D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6" name="Right Brace 5"/>
          <p:cNvSpPr/>
          <p:nvPr/>
        </p:nvSpPr>
        <p:spPr>
          <a:xfrm>
            <a:off x="6202528" y="3542300"/>
            <a:ext cx="629273" cy="1589780"/>
          </a:xfrm>
          <a:prstGeom prst="rightBrace">
            <a:avLst/>
          </a:prstGeom>
          <a:ln>
            <a:solidFill>
              <a:srgbClr val="002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7" name="Right Brace 6"/>
          <p:cNvSpPr/>
          <p:nvPr/>
        </p:nvSpPr>
        <p:spPr>
          <a:xfrm>
            <a:off x="6185930" y="5132080"/>
            <a:ext cx="629273" cy="1362561"/>
          </a:xfrm>
          <a:prstGeom prst="rightBrace">
            <a:avLst/>
          </a:prstGeom>
          <a:ln>
            <a:solidFill>
              <a:srgbClr val="D83B0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8" name="TextBox 7"/>
          <p:cNvSpPr txBox="1"/>
          <p:nvPr/>
        </p:nvSpPr>
        <p:spPr>
          <a:xfrm>
            <a:off x="6980158" y="2406494"/>
            <a:ext cx="2797842" cy="486093"/>
          </a:xfrm>
          <a:prstGeom prst="rect">
            <a:avLst/>
          </a:prstGeom>
          <a:noFill/>
        </p:spPr>
        <p:txBody>
          <a:bodyPr wrap="square" rtlCol="0">
            <a:spAutoFit/>
          </a:bodyPr>
          <a:lstStyle/>
          <a:p>
            <a:r>
              <a:rPr lang="en-US" sz="2497" dirty="0">
                <a:latin typeface="+mj-lt"/>
                <a:cs typeface="Segoe UI" panose="020B0502040204020203" pitchFamily="34" charset="0"/>
              </a:rPr>
              <a:t>JSON Web Token</a:t>
            </a:r>
          </a:p>
        </p:txBody>
      </p:sp>
      <p:sp>
        <p:nvSpPr>
          <p:cNvPr id="9" name="TextBox 8"/>
          <p:cNvSpPr txBox="1"/>
          <p:nvPr/>
        </p:nvSpPr>
        <p:spPr>
          <a:xfrm>
            <a:off x="6980158" y="4082761"/>
            <a:ext cx="4696184" cy="476605"/>
          </a:xfrm>
          <a:prstGeom prst="rect">
            <a:avLst/>
          </a:prstGeom>
          <a:noFill/>
        </p:spPr>
        <p:txBody>
          <a:bodyPr wrap="square" rtlCol="0">
            <a:spAutoFit/>
          </a:bodyPr>
          <a:lstStyle/>
          <a:p>
            <a:r>
              <a:rPr lang="en-US" sz="2497" dirty="0">
                <a:latin typeface="+mj-lt"/>
                <a:cs typeface="Segoe UI" panose="020B0502040204020203" pitchFamily="34" charset="0"/>
              </a:rPr>
              <a:t>Certificate-b</a:t>
            </a:r>
            <a:r>
              <a:rPr lang="en-US" sz="2497" dirty="0">
                <a:latin typeface="+mj-lt"/>
              </a:rPr>
              <a:t>ased authentication</a:t>
            </a:r>
          </a:p>
        </p:txBody>
      </p:sp>
      <p:sp>
        <p:nvSpPr>
          <p:cNvPr id="10" name="TextBox 9"/>
          <p:cNvSpPr txBox="1"/>
          <p:nvPr/>
        </p:nvSpPr>
        <p:spPr>
          <a:xfrm>
            <a:off x="6980158" y="5574171"/>
            <a:ext cx="4600548" cy="860877"/>
          </a:xfrm>
          <a:prstGeom prst="rect">
            <a:avLst/>
          </a:prstGeom>
          <a:noFill/>
        </p:spPr>
        <p:txBody>
          <a:bodyPr wrap="square" rtlCol="0">
            <a:spAutoFit/>
          </a:bodyPr>
          <a:lstStyle/>
          <a:p>
            <a:r>
              <a:rPr lang="en-US" sz="2497" dirty="0">
                <a:latin typeface="+mj-lt"/>
                <a:cs typeface="Segoe UI" panose="020B0502040204020203" pitchFamily="34" charset="0"/>
              </a:rPr>
              <a:t>Resource Provider’s choice of authentication</a:t>
            </a:r>
          </a:p>
        </p:txBody>
      </p:sp>
      <p:sp>
        <p:nvSpPr>
          <p:cNvPr id="11" name="Rectangle 10"/>
          <p:cNvSpPr/>
          <p:nvPr/>
        </p:nvSpPr>
        <p:spPr bwMode="auto">
          <a:xfrm>
            <a:off x="2457060"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Portal</a:t>
            </a:r>
          </a:p>
        </p:txBody>
      </p:sp>
      <p:sp>
        <p:nvSpPr>
          <p:cNvPr id="12" name="Rectangle 11"/>
          <p:cNvSpPr/>
          <p:nvPr/>
        </p:nvSpPr>
        <p:spPr bwMode="auto">
          <a:xfrm>
            <a:off x="2457061" y="3137154"/>
            <a:ext cx="3548952" cy="996103"/>
          </a:xfrm>
          <a:prstGeom prst="rect">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Azure Resource Manager</a:t>
            </a:r>
          </a:p>
        </p:txBody>
      </p:sp>
      <p:sp>
        <p:nvSpPr>
          <p:cNvPr id="13" name="Rectangle 12"/>
          <p:cNvSpPr/>
          <p:nvPr/>
        </p:nvSpPr>
        <p:spPr bwMode="auto">
          <a:xfrm>
            <a:off x="2457061" y="4430096"/>
            <a:ext cx="3548952" cy="99610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Resource Providers</a:t>
            </a:r>
          </a:p>
        </p:txBody>
      </p:sp>
      <p:sp>
        <p:nvSpPr>
          <p:cNvPr id="14" name="Rectangle 13"/>
          <p:cNvSpPr/>
          <p:nvPr/>
        </p:nvSpPr>
        <p:spPr bwMode="auto">
          <a:xfrm>
            <a:off x="2457061" y="5716024"/>
            <a:ext cx="3548952" cy="996103"/>
          </a:xfrm>
          <a:prstGeom prst="rect">
            <a:avLst/>
          </a:prstGeom>
          <a:solidFill>
            <a:schemeClr val="bg1">
              <a:lumMod val="95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78D7"/>
                </a:solidFill>
                <a:latin typeface="+mj-lt"/>
                <a:ea typeface="Segoe UI" pitchFamily="34" charset="0"/>
                <a:cs typeface="Segoe UI" pitchFamily="34" charset="0"/>
              </a:rPr>
              <a:t>Business Logic/Infrastructure</a:t>
            </a:r>
          </a:p>
        </p:txBody>
      </p:sp>
      <p:sp>
        <p:nvSpPr>
          <p:cNvPr id="15" name="Rectangle 14"/>
          <p:cNvSpPr/>
          <p:nvPr/>
        </p:nvSpPr>
        <p:spPr bwMode="auto">
          <a:xfrm>
            <a:off x="4346029"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Tools</a:t>
            </a:r>
          </a:p>
        </p:txBody>
      </p:sp>
      <p:cxnSp>
        <p:nvCxnSpPr>
          <p:cNvPr id="16" name="Straight Arrow Connector 15"/>
          <p:cNvCxnSpPr>
            <a:stCxn id="11" idx="2"/>
            <a:endCxn id="12" idx="0"/>
          </p:cNvCxnSpPr>
          <p:nvPr/>
        </p:nvCxnSpPr>
        <p:spPr>
          <a:xfrm>
            <a:off x="3287052" y="2656477"/>
            <a:ext cx="944485"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2"/>
            <a:endCxn id="12" idx="0"/>
          </p:cNvCxnSpPr>
          <p:nvPr/>
        </p:nvCxnSpPr>
        <p:spPr>
          <a:xfrm flipH="1">
            <a:off x="4231538" y="2656477"/>
            <a:ext cx="944484"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3" idx="0"/>
          </p:cNvCxnSpPr>
          <p:nvPr/>
        </p:nvCxnSpPr>
        <p:spPr>
          <a:xfrm>
            <a:off x="4231537" y="4133257"/>
            <a:ext cx="0" cy="29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a:off x="4231537" y="5426199"/>
            <a:ext cx="0" cy="289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51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Portal authentication flow</a:t>
            </a:r>
          </a:p>
        </p:txBody>
      </p:sp>
      <p:pic>
        <p:nvPicPr>
          <p:cNvPr id="4" name="Picture 3"/>
          <p:cNvPicPr>
            <a:picLocks noChangeAspect="1"/>
          </p:cNvPicPr>
          <p:nvPr/>
        </p:nvPicPr>
        <p:blipFill>
          <a:blip r:embed="rId3"/>
          <a:stretch>
            <a:fillRect/>
          </a:stretch>
        </p:blipFill>
        <p:spPr>
          <a:xfrm>
            <a:off x="3643394" y="1452714"/>
            <a:ext cx="802983" cy="1140120"/>
          </a:xfrm>
          <a:prstGeom prst="rect">
            <a:avLst/>
          </a:prstGeom>
        </p:spPr>
      </p:pic>
      <p:pic>
        <p:nvPicPr>
          <p:cNvPr id="5" name="Picture 4"/>
          <p:cNvPicPr>
            <a:picLocks noChangeAspect="1"/>
          </p:cNvPicPr>
          <p:nvPr/>
        </p:nvPicPr>
        <p:blipFill>
          <a:blip r:embed="rId4"/>
          <a:stretch>
            <a:fillRect/>
          </a:stretch>
        </p:blipFill>
        <p:spPr>
          <a:xfrm>
            <a:off x="9652645" y="1452714"/>
            <a:ext cx="802983" cy="1161232"/>
          </a:xfrm>
          <a:prstGeom prst="rect">
            <a:avLst/>
          </a:prstGeom>
        </p:spPr>
      </p:pic>
      <p:grpSp>
        <p:nvGrpSpPr>
          <p:cNvPr id="6" name="Group 5"/>
          <p:cNvGrpSpPr/>
          <p:nvPr/>
        </p:nvGrpSpPr>
        <p:grpSpPr>
          <a:xfrm>
            <a:off x="4075966" y="2592833"/>
            <a:ext cx="237786" cy="2085296"/>
            <a:chOff x="3525795" y="1997531"/>
            <a:chExt cx="228594" cy="2004685"/>
          </a:xfrm>
        </p:grpSpPr>
        <p:cxnSp>
          <p:nvCxnSpPr>
            <p:cNvPr id="7" name="Straight Arrow Connector 6"/>
            <p:cNvCxnSpPr/>
            <p:nvPr/>
          </p:nvCxnSpPr>
          <p:spPr>
            <a:xfrm>
              <a:off x="3737049" y="1997531"/>
              <a:ext cx="17340" cy="200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25795" y="2421924"/>
              <a:ext cx="164756" cy="373125"/>
            </a:xfrm>
            <a:prstGeom prst="rect">
              <a:avLst/>
            </a:prstGeom>
            <a:noFill/>
          </p:spPr>
          <p:txBody>
            <a:bodyPr wrap="square" rtlCol="0">
              <a:spAutoFit/>
            </a:bodyPr>
            <a:lstStyle/>
            <a:p>
              <a:r>
                <a:rPr lang="en-US" sz="1873">
                  <a:latin typeface="+mj-lt"/>
                </a:rPr>
                <a:t>1</a:t>
              </a:r>
            </a:p>
          </p:txBody>
        </p:sp>
      </p:grpSp>
      <p:grpSp>
        <p:nvGrpSpPr>
          <p:cNvPr id="9" name="Group 8"/>
          <p:cNvGrpSpPr/>
          <p:nvPr/>
        </p:nvGrpSpPr>
        <p:grpSpPr>
          <a:xfrm>
            <a:off x="4446378" y="1260621"/>
            <a:ext cx="5127889" cy="388129"/>
            <a:chOff x="3881893" y="716819"/>
            <a:chExt cx="4929663" cy="373125"/>
          </a:xfrm>
        </p:grpSpPr>
        <p:cxnSp>
          <p:nvCxnSpPr>
            <p:cNvPr id="10" name="Straight Arrow Connector 9"/>
            <p:cNvCxnSpPr/>
            <p:nvPr/>
          </p:nvCxnSpPr>
          <p:spPr>
            <a:xfrm>
              <a:off x="3881893" y="1025055"/>
              <a:ext cx="49296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0166" y="716819"/>
              <a:ext cx="164756" cy="373125"/>
            </a:xfrm>
            <a:prstGeom prst="rect">
              <a:avLst/>
            </a:prstGeom>
            <a:noFill/>
          </p:spPr>
          <p:txBody>
            <a:bodyPr wrap="square" rtlCol="0">
              <a:spAutoFit/>
            </a:bodyPr>
            <a:lstStyle/>
            <a:p>
              <a:r>
                <a:rPr lang="en-US" sz="1873">
                  <a:latin typeface="+mj-lt"/>
                </a:rPr>
                <a:t>2</a:t>
              </a:r>
            </a:p>
          </p:txBody>
        </p:sp>
      </p:grpSp>
      <p:grpSp>
        <p:nvGrpSpPr>
          <p:cNvPr id="12" name="Group 11"/>
          <p:cNvGrpSpPr/>
          <p:nvPr/>
        </p:nvGrpSpPr>
        <p:grpSpPr>
          <a:xfrm>
            <a:off x="5220106" y="2692780"/>
            <a:ext cx="4620064" cy="2715694"/>
            <a:chOff x="4625709" y="2093614"/>
            <a:chExt cx="4441468" cy="2610714"/>
          </a:xfrm>
        </p:grpSpPr>
        <p:cxnSp>
          <p:nvCxnSpPr>
            <p:cNvPr id="13" name="Straight Arrow Connector 12"/>
            <p:cNvCxnSpPr/>
            <p:nvPr/>
          </p:nvCxnSpPr>
          <p:spPr>
            <a:xfrm flipH="1">
              <a:off x="4625709" y="2093614"/>
              <a:ext cx="4441468" cy="2610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860918" y="3503846"/>
              <a:ext cx="1280471" cy="608621"/>
              <a:chOff x="6896800" y="1815057"/>
              <a:chExt cx="1280471" cy="608621"/>
            </a:xfrm>
          </p:grpSpPr>
          <p:pic>
            <p:nvPicPr>
              <p:cNvPr id="16" name="Picture 15"/>
              <p:cNvPicPr>
                <a:picLocks noChangeAspect="1"/>
              </p:cNvPicPr>
              <p:nvPr/>
            </p:nvPicPr>
            <p:blipFill>
              <a:blip r:embed="rId5"/>
              <a:stretch>
                <a:fillRect/>
              </a:stretch>
            </p:blipFill>
            <p:spPr>
              <a:xfrm>
                <a:off x="6896800" y="1815057"/>
                <a:ext cx="592122" cy="608621"/>
              </a:xfrm>
              <a:prstGeom prst="rect">
                <a:avLst/>
              </a:prstGeom>
            </p:spPr>
          </p:pic>
          <p:sp>
            <p:nvSpPr>
              <p:cNvPr id="17" name="TextBox 16"/>
              <p:cNvSpPr txBox="1"/>
              <p:nvPr/>
            </p:nvSpPr>
            <p:spPr>
              <a:xfrm>
                <a:off x="7271592" y="1861057"/>
                <a:ext cx="905679" cy="506029"/>
              </a:xfrm>
              <a:prstGeom prst="rect">
                <a:avLst/>
              </a:prstGeom>
              <a:noFill/>
            </p:spPr>
            <p:txBody>
              <a:bodyPr wrap="square" rtlCol="0">
                <a:spAutoFit/>
              </a:bodyPr>
              <a:lstStyle/>
              <a:p>
                <a:r>
                  <a:rPr lang="en-US" sz="918">
                    <a:latin typeface="+mj-lt"/>
                  </a:rPr>
                  <a:t>Access Token</a:t>
                </a:r>
              </a:p>
              <a:p>
                <a:r>
                  <a:rPr lang="en-US" sz="918">
                    <a:latin typeface="+mj-lt"/>
                  </a:rPr>
                  <a:t>Refresh Token</a:t>
                </a:r>
              </a:p>
              <a:p>
                <a:r>
                  <a:rPr lang="en-US" sz="918">
                    <a:latin typeface="+mj-lt"/>
                  </a:rPr>
                  <a:t>ID Token</a:t>
                </a:r>
              </a:p>
            </p:txBody>
          </p:sp>
        </p:grpSp>
        <p:sp>
          <p:nvSpPr>
            <p:cNvPr id="15" name="TextBox 14"/>
            <p:cNvSpPr txBox="1"/>
            <p:nvPr/>
          </p:nvSpPr>
          <p:spPr>
            <a:xfrm>
              <a:off x="6468742" y="3503721"/>
              <a:ext cx="164756" cy="373125"/>
            </a:xfrm>
            <a:prstGeom prst="rect">
              <a:avLst/>
            </a:prstGeom>
            <a:noFill/>
          </p:spPr>
          <p:txBody>
            <a:bodyPr wrap="square" rtlCol="0">
              <a:spAutoFit/>
            </a:bodyPr>
            <a:lstStyle/>
            <a:p>
              <a:r>
                <a:rPr lang="en-US" sz="1873">
                  <a:latin typeface="+mj-lt"/>
                </a:rPr>
                <a:t>6</a:t>
              </a:r>
            </a:p>
          </p:txBody>
        </p:sp>
      </p:grpSp>
      <p:grpSp>
        <p:nvGrpSpPr>
          <p:cNvPr id="18" name="Group 17"/>
          <p:cNvGrpSpPr/>
          <p:nvPr/>
        </p:nvGrpSpPr>
        <p:grpSpPr>
          <a:xfrm>
            <a:off x="4446378" y="1741480"/>
            <a:ext cx="5127889" cy="691696"/>
            <a:chOff x="3881893" y="1179089"/>
            <a:chExt cx="4929663" cy="664957"/>
          </a:xfrm>
        </p:grpSpPr>
        <p:grpSp>
          <p:nvGrpSpPr>
            <p:cNvPr id="19" name="Group 18"/>
            <p:cNvGrpSpPr/>
            <p:nvPr/>
          </p:nvGrpSpPr>
          <p:grpSpPr>
            <a:xfrm>
              <a:off x="3881893" y="1179089"/>
              <a:ext cx="4929663" cy="664957"/>
              <a:chOff x="3881893" y="1179089"/>
              <a:chExt cx="4929663" cy="664957"/>
            </a:xfrm>
          </p:grpSpPr>
          <p:cxnSp>
            <p:nvCxnSpPr>
              <p:cNvPr id="22" name="Straight Arrow Connector 21"/>
              <p:cNvCxnSpPr/>
              <p:nvPr/>
            </p:nvCxnSpPr>
            <p:spPr>
              <a:xfrm flipH="1">
                <a:off x="3881893" y="1236448"/>
                <a:ext cx="4929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81957" y="1179089"/>
                <a:ext cx="164756" cy="373125"/>
              </a:xfrm>
              <a:prstGeom prst="rect">
                <a:avLst/>
              </a:prstGeom>
              <a:noFill/>
            </p:spPr>
            <p:txBody>
              <a:bodyPr wrap="square" rtlCol="0">
                <a:spAutoFit/>
              </a:bodyPr>
              <a:lstStyle/>
              <a:p>
                <a:r>
                  <a:rPr lang="en-US" sz="1873">
                    <a:latin typeface="+mj-lt"/>
                  </a:rPr>
                  <a:t>3</a:t>
                </a:r>
              </a:p>
            </p:txBody>
          </p:sp>
          <p:grpSp>
            <p:nvGrpSpPr>
              <p:cNvPr id="24" name="Group 23"/>
              <p:cNvGrpSpPr/>
              <p:nvPr/>
            </p:nvGrpSpPr>
            <p:grpSpPr>
              <a:xfrm>
                <a:off x="5480971" y="1245316"/>
                <a:ext cx="952624" cy="598730"/>
                <a:chOff x="5719182" y="1265584"/>
                <a:chExt cx="952624" cy="598730"/>
              </a:xfrm>
            </p:grpSpPr>
            <p:pic>
              <p:nvPicPr>
                <p:cNvPr id="25" name="Picture 24"/>
                <p:cNvPicPr>
                  <a:picLocks noChangeAspect="1"/>
                </p:cNvPicPr>
                <p:nvPr/>
              </p:nvPicPr>
              <p:blipFill>
                <a:blip r:embed="rId6"/>
                <a:stretch>
                  <a:fillRect/>
                </a:stretch>
              </p:blipFill>
              <p:spPr>
                <a:xfrm rot="5400000">
                  <a:off x="6018631" y="1136695"/>
                  <a:ext cx="236878" cy="494656"/>
                </a:xfrm>
                <a:prstGeom prst="rect">
                  <a:avLst/>
                </a:prstGeom>
              </p:spPr>
            </p:pic>
            <p:sp>
              <p:nvSpPr>
                <p:cNvPr id="26" name="TextBox 25"/>
                <p:cNvSpPr txBox="1"/>
                <p:nvPr/>
              </p:nvSpPr>
              <p:spPr>
                <a:xfrm>
                  <a:off x="5719182" y="1459944"/>
                  <a:ext cx="952624" cy="404370"/>
                </a:xfrm>
                <a:prstGeom prst="rect">
                  <a:avLst/>
                </a:prstGeom>
                <a:noFill/>
              </p:spPr>
              <p:txBody>
                <a:bodyPr wrap="square" rtlCol="0">
                  <a:spAutoFit/>
                </a:bodyPr>
                <a:lstStyle/>
                <a:p>
                  <a:r>
                    <a:rPr lang="en-US" sz="1040">
                      <a:latin typeface="+mj-lt"/>
                    </a:rPr>
                    <a:t>Authorization Code</a:t>
                  </a:r>
                </a:p>
              </p:txBody>
            </p:sp>
          </p:grpSp>
        </p:grpSp>
        <p:pic>
          <p:nvPicPr>
            <p:cNvPr id="20" name="Picture 19"/>
            <p:cNvPicPr>
              <a:picLocks noChangeAspect="1"/>
            </p:cNvPicPr>
            <p:nvPr/>
          </p:nvPicPr>
          <p:blipFill>
            <a:blip r:embed="rId5"/>
            <a:stretch>
              <a:fillRect/>
            </a:stretch>
          </p:blipFill>
          <p:spPr>
            <a:xfrm>
              <a:off x="6493224" y="1230813"/>
              <a:ext cx="435163" cy="447288"/>
            </a:xfrm>
            <a:prstGeom prst="rect">
              <a:avLst/>
            </a:prstGeom>
          </p:spPr>
        </p:pic>
        <p:sp>
          <p:nvSpPr>
            <p:cNvPr id="21" name="TextBox 20"/>
            <p:cNvSpPr txBox="1"/>
            <p:nvPr/>
          </p:nvSpPr>
          <p:spPr>
            <a:xfrm>
              <a:off x="6758288" y="1276812"/>
              <a:ext cx="776791" cy="200362"/>
            </a:xfrm>
            <a:prstGeom prst="rect">
              <a:avLst/>
            </a:prstGeom>
            <a:noFill/>
          </p:spPr>
          <p:txBody>
            <a:bodyPr wrap="square" rtlCol="0">
              <a:spAutoFit/>
            </a:bodyPr>
            <a:lstStyle/>
            <a:p>
              <a:r>
                <a:rPr lang="en-US" sz="728">
                  <a:latin typeface="+mj-lt"/>
                </a:rPr>
                <a:t>ID Token</a:t>
              </a:r>
            </a:p>
          </p:txBody>
        </p:sp>
      </p:grpSp>
      <p:grpSp>
        <p:nvGrpSpPr>
          <p:cNvPr id="27" name="Group 26"/>
          <p:cNvGrpSpPr/>
          <p:nvPr/>
        </p:nvGrpSpPr>
        <p:grpSpPr>
          <a:xfrm>
            <a:off x="4426069" y="2592833"/>
            <a:ext cx="1002918" cy="2085296"/>
            <a:chOff x="3862371" y="1997531"/>
            <a:chExt cx="964148" cy="2004685"/>
          </a:xfrm>
        </p:grpSpPr>
        <p:grpSp>
          <p:nvGrpSpPr>
            <p:cNvPr id="28" name="Group 27"/>
            <p:cNvGrpSpPr/>
            <p:nvPr/>
          </p:nvGrpSpPr>
          <p:grpSpPr>
            <a:xfrm>
              <a:off x="3867647" y="1997531"/>
              <a:ext cx="958872" cy="2004685"/>
              <a:chOff x="3867647" y="1997531"/>
              <a:chExt cx="958872" cy="2004685"/>
            </a:xfrm>
          </p:grpSpPr>
          <p:cxnSp>
            <p:nvCxnSpPr>
              <p:cNvPr id="31" name="Straight Arrow Connector 30"/>
              <p:cNvCxnSpPr/>
              <p:nvPr/>
            </p:nvCxnSpPr>
            <p:spPr>
              <a:xfrm>
                <a:off x="3881894" y="1997531"/>
                <a:ext cx="0" cy="200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867647" y="2811560"/>
                <a:ext cx="958872" cy="576680"/>
                <a:chOff x="5808115" y="1771377"/>
                <a:chExt cx="958872" cy="576680"/>
              </a:xfrm>
            </p:grpSpPr>
            <p:pic>
              <p:nvPicPr>
                <p:cNvPr id="34" name="Picture 33"/>
                <p:cNvPicPr>
                  <a:picLocks noChangeAspect="1"/>
                </p:cNvPicPr>
                <p:nvPr/>
              </p:nvPicPr>
              <p:blipFill>
                <a:blip r:embed="rId6"/>
                <a:stretch>
                  <a:fillRect/>
                </a:stretch>
              </p:blipFill>
              <p:spPr>
                <a:xfrm rot="5400000">
                  <a:off x="6018631" y="1642488"/>
                  <a:ext cx="236878" cy="494656"/>
                </a:xfrm>
                <a:prstGeom prst="rect">
                  <a:avLst/>
                </a:prstGeom>
              </p:spPr>
            </p:pic>
            <p:sp>
              <p:nvSpPr>
                <p:cNvPr id="35" name="TextBox 34"/>
                <p:cNvSpPr txBox="1"/>
                <p:nvPr/>
              </p:nvSpPr>
              <p:spPr>
                <a:xfrm>
                  <a:off x="5808115" y="1943686"/>
                  <a:ext cx="958872" cy="404371"/>
                </a:xfrm>
                <a:prstGeom prst="rect">
                  <a:avLst/>
                </a:prstGeom>
                <a:noFill/>
              </p:spPr>
              <p:txBody>
                <a:bodyPr wrap="square" rtlCol="0">
                  <a:spAutoFit/>
                </a:bodyPr>
                <a:lstStyle/>
                <a:p>
                  <a:r>
                    <a:rPr lang="en-US" sz="1040">
                      <a:latin typeface="+mj-lt"/>
                    </a:rPr>
                    <a:t>Authorization Code</a:t>
                  </a:r>
                </a:p>
              </p:txBody>
            </p:sp>
          </p:grpSp>
          <p:sp>
            <p:nvSpPr>
              <p:cNvPr id="33" name="TextBox 32"/>
              <p:cNvSpPr txBox="1"/>
              <p:nvPr/>
            </p:nvSpPr>
            <p:spPr>
              <a:xfrm>
                <a:off x="3881894" y="3238172"/>
                <a:ext cx="164756" cy="373125"/>
              </a:xfrm>
              <a:prstGeom prst="rect">
                <a:avLst/>
              </a:prstGeom>
              <a:noFill/>
            </p:spPr>
            <p:txBody>
              <a:bodyPr wrap="square" rtlCol="0">
                <a:spAutoFit/>
              </a:bodyPr>
              <a:lstStyle/>
              <a:p>
                <a:r>
                  <a:rPr lang="en-US" sz="1873">
                    <a:latin typeface="+mj-lt"/>
                  </a:rPr>
                  <a:t>4</a:t>
                </a:r>
              </a:p>
            </p:txBody>
          </p:sp>
        </p:grpSp>
        <p:pic>
          <p:nvPicPr>
            <p:cNvPr id="29" name="Picture 28"/>
            <p:cNvPicPr>
              <a:picLocks noChangeAspect="1"/>
            </p:cNvPicPr>
            <p:nvPr/>
          </p:nvPicPr>
          <p:blipFill>
            <a:blip r:embed="rId5"/>
            <a:stretch>
              <a:fillRect/>
            </a:stretch>
          </p:blipFill>
          <p:spPr>
            <a:xfrm>
              <a:off x="3962660" y="2293869"/>
              <a:ext cx="435163" cy="447288"/>
            </a:xfrm>
            <a:prstGeom prst="rect">
              <a:avLst/>
            </a:prstGeom>
          </p:spPr>
        </p:pic>
        <p:sp>
          <p:nvSpPr>
            <p:cNvPr id="30" name="TextBox 29"/>
            <p:cNvSpPr txBox="1"/>
            <p:nvPr/>
          </p:nvSpPr>
          <p:spPr>
            <a:xfrm>
              <a:off x="3862371" y="2093615"/>
              <a:ext cx="776791" cy="200362"/>
            </a:xfrm>
            <a:prstGeom prst="rect">
              <a:avLst/>
            </a:prstGeom>
            <a:noFill/>
          </p:spPr>
          <p:txBody>
            <a:bodyPr wrap="square" rtlCol="0">
              <a:spAutoFit/>
            </a:bodyPr>
            <a:lstStyle/>
            <a:p>
              <a:r>
                <a:rPr lang="en-US" sz="728">
                  <a:latin typeface="+mj-lt"/>
                </a:rPr>
                <a:t>ID Token</a:t>
              </a:r>
            </a:p>
          </p:txBody>
        </p:sp>
      </p:grpSp>
      <p:grpSp>
        <p:nvGrpSpPr>
          <p:cNvPr id="36" name="Group 35"/>
          <p:cNvGrpSpPr/>
          <p:nvPr/>
        </p:nvGrpSpPr>
        <p:grpSpPr>
          <a:xfrm>
            <a:off x="5234097" y="2546865"/>
            <a:ext cx="4340170" cy="2611411"/>
            <a:chOff x="4639161" y="1953339"/>
            <a:chExt cx="4172393" cy="2510460"/>
          </a:xfrm>
        </p:grpSpPr>
        <p:sp>
          <p:nvSpPr>
            <p:cNvPr id="37" name="TextBox 36"/>
            <p:cNvSpPr txBox="1"/>
            <p:nvPr/>
          </p:nvSpPr>
          <p:spPr>
            <a:xfrm>
              <a:off x="6215793" y="2642725"/>
              <a:ext cx="164756" cy="373125"/>
            </a:xfrm>
            <a:prstGeom prst="rect">
              <a:avLst/>
            </a:prstGeom>
            <a:noFill/>
          </p:spPr>
          <p:txBody>
            <a:bodyPr wrap="square" rtlCol="0">
              <a:spAutoFit/>
            </a:bodyPr>
            <a:lstStyle/>
            <a:p>
              <a:r>
                <a:rPr lang="en-US" sz="1873">
                  <a:latin typeface="+mj-lt"/>
                </a:rPr>
                <a:t>5</a:t>
              </a:r>
            </a:p>
          </p:txBody>
        </p:sp>
        <p:grpSp>
          <p:nvGrpSpPr>
            <p:cNvPr id="38" name="Group 37"/>
            <p:cNvGrpSpPr/>
            <p:nvPr/>
          </p:nvGrpSpPr>
          <p:grpSpPr>
            <a:xfrm>
              <a:off x="6469582" y="2390716"/>
              <a:ext cx="1185534" cy="630664"/>
              <a:chOff x="5467222" y="-568914"/>
              <a:chExt cx="1185534" cy="630664"/>
            </a:xfrm>
          </p:grpSpPr>
          <p:pic>
            <p:nvPicPr>
              <p:cNvPr id="40" name="Picture 39"/>
              <p:cNvPicPr>
                <a:picLocks noChangeAspect="1"/>
              </p:cNvPicPr>
              <p:nvPr/>
            </p:nvPicPr>
            <p:blipFill>
              <a:blip r:embed="rId6"/>
              <a:stretch>
                <a:fillRect/>
              </a:stretch>
            </p:blipFill>
            <p:spPr>
              <a:xfrm rot="5400000">
                <a:off x="5653477" y="-304017"/>
                <a:ext cx="236878" cy="494656"/>
              </a:xfrm>
              <a:prstGeom prst="rect">
                <a:avLst/>
              </a:prstGeom>
            </p:spPr>
          </p:pic>
          <p:sp>
            <p:nvSpPr>
              <p:cNvPr id="41" name="TextBox 40"/>
              <p:cNvSpPr txBox="1"/>
              <p:nvPr/>
            </p:nvSpPr>
            <p:spPr>
              <a:xfrm>
                <a:off x="5467222" y="-568914"/>
                <a:ext cx="1185534" cy="404371"/>
              </a:xfrm>
              <a:prstGeom prst="rect">
                <a:avLst/>
              </a:prstGeom>
              <a:noFill/>
            </p:spPr>
            <p:txBody>
              <a:bodyPr wrap="square" rtlCol="0">
                <a:spAutoFit/>
              </a:bodyPr>
              <a:lstStyle/>
              <a:p>
                <a:r>
                  <a:rPr lang="en-US" sz="1040">
                    <a:latin typeface="+mj-lt"/>
                  </a:rPr>
                  <a:t>Authorization Code</a:t>
                </a:r>
              </a:p>
            </p:txBody>
          </p:sp>
        </p:grpSp>
        <p:cxnSp>
          <p:nvCxnSpPr>
            <p:cNvPr id="39" name="Straight Arrow Connector 38"/>
            <p:cNvCxnSpPr/>
            <p:nvPr/>
          </p:nvCxnSpPr>
          <p:spPr>
            <a:xfrm flipV="1">
              <a:off x="4639161" y="1953339"/>
              <a:ext cx="4172393" cy="2510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858017" y="4751813"/>
            <a:ext cx="1477219" cy="1509021"/>
            <a:chOff x="2948543" y="3419628"/>
            <a:chExt cx="1065086" cy="1088016"/>
          </a:xfrm>
        </p:grpSpPr>
        <p:pic>
          <p:nvPicPr>
            <p:cNvPr id="43" name="Picture 42"/>
            <p:cNvPicPr>
              <a:picLocks noChangeAspect="1"/>
            </p:cNvPicPr>
            <p:nvPr/>
          </p:nvPicPr>
          <p:blipFill>
            <a:blip r:embed="rId7"/>
            <a:stretch>
              <a:fillRect/>
            </a:stretch>
          </p:blipFill>
          <p:spPr>
            <a:xfrm>
              <a:off x="2948543" y="3419628"/>
              <a:ext cx="1043177" cy="830441"/>
            </a:xfrm>
            <a:prstGeom prst="rect">
              <a:avLst/>
            </a:prstGeom>
          </p:spPr>
        </p:pic>
        <p:sp>
          <p:nvSpPr>
            <p:cNvPr id="44" name="TextBox 43"/>
            <p:cNvSpPr txBox="1"/>
            <p:nvPr/>
          </p:nvSpPr>
          <p:spPr>
            <a:xfrm>
              <a:off x="3034651" y="4219973"/>
              <a:ext cx="978978" cy="287671"/>
            </a:xfrm>
            <a:prstGeom prst="rect">
              <a:avLst/>
            </a:prstGeom>
            <a:noFill/>
          </p:spPr>
          <p:txBody>
            <a:bodyPr wrap="square" rtlCol="0">
              <a:spAutoFit/>
            </a:bodyPr>
            <a:lstStyle/>
            <a:p>
              <a:r>
                <a:rPr lang="en-US" sz="1942">
                  <a:latin typeface="+mj-lt"/>
                </a:rPr>
                <a:t>Portal</a:t>
              </a:r>
            </a:p>
          </p:txBody>
        </p:sp>
      </p:grpSp>
      <p:grpSp>
        <p:nvGrpSpPr>
          <p:cNvPr id="45" name="Group 44"/>
          <p:cNvGrpSpPr/>
          <p:nvPr/>
        </p:nvGrpSpPr>
        <p:grpSpPr>
          <a:xfrm>
            <a:off x="554552" y="4678128"/>
            <a:ext cx="1477219" cy="1813835"/>
            <a:chOff x="2948543" y="3419628"/>
            <a:chExt cx="1065086" cy="1307789"/>
          </a:xfrm>
        </p:grpSpPr>
        <p:sp>
          <p:nvSpPr>
            <p:cNvPr id="46" name="TextBox 45"/>
            <p:cNvSpPr txBox="1"/>
            <p:nvPr/>
          </p:nvSpPr>
          <p:spPr>
            <a:xfrm>
              <a:off x="3034651" y="4219973"/>
              <a:ext cx="978978" cy="507444"/>
            </a:xfrm>
            <a:prstGeom prst="rect">
              <a:avLst/>
            </a:prstGeom>
            <a:noFill/>
          </p:spPr>
          <p:txBody>
            <a:bodyPr wrap="square" rtlCol="0">
              <a:spAutoFit/>
            </a:bodyPr>
            <a:lstStyle/>
            <a:p>
              <a:r>
                <a:rPr lang="en-US" sz="1942" dirty="0">
                  <a:latin typeface="+mj-lt"/>
                </a:rPr>
                <a:t>Resource Manager</a:t>
              </a:r>
            </a:p>
          </p:txBody>
        </p:sp>
        <p:pic>
          <p:nvPicPr>
            <p:cNvPr id="47" name="Picture 46"/>
            <p:cNvPicPr>
              <a:picLocks noChangeAspect="1"/>
            </p:cNvPicPr>
            <p:nvPr/>
          </p:nvPicPr>
          <p:blipFill>
            <a:blip r:embed="rId7"/>
            <a:stretch>
              <a:fillRect/>
            </a:stretch>
          </p:blipFill>
          <p:spPr>
            <a:xfrm>
              <a:off x="2948543" y="3419628"/>
              <a:ext cx="1043177" cy="830441"/>
            </a:xfrm>
            <a:prstGeom prst="rect">
              <a:avLst/>
            </a:prstGeom>
          </p:spPr>
        </p:pic>
      </p:grpSp>
      <p:grpSp>
        <p:nvGrpSpPr>
          <p:cNvPr id="49" name="Group 48"/>
          <p:cNvGrpSpPr/>
          <p:nvPr/>
        </p:nvGrpSpPr>
        <p:grpSpPr>
          <a:xfrm>
            <a:off x="1938918" y="4655998"/>
            <a:ext cx="1919100" cy="1046300"/>
            <a:chOff x="1396690" y="3357010"/>
            <a:chExt cx="1383685" cy="754390"/>
          </a:xfrm>
        </p:grpSpPr>
        <p:grpSp>
          <p:nvGrpSpPr>
            <p:cNvPr id="50" name="Group 49"/>
            <p:cNvGrpSpPr/>
            <p:nvPr/>
          </p:nvGrpSpPr>
          <p:grpSpPr>
            <a:xfrm>
              <a:off x="1396690" y="3357010"/>
              <a:ext cx="1383685" cy="494028"/>
              <a:chOff x="1396690" y="3357010"/>
              <a:chExt cx="1383685" cy="494028"/>
            </a:xfrm>
          </p:grpSpPr>
          <p:cxnSp>
            <p:nvCxnSpPr>
              <p:cNvPr id="52" name="Straight Arrow Connector 51"/>
              <p:cNvCxnSpPr>
                <a:stCxn id="43" idx="1"/>
              </p:cNvCxnSpPr>
              <p:nvPr/>
            </p:nvCxnSpPr>
            <p:spPr>
              <a:xfrm flipH="1">
                <a:off x="1396690" y="3841314"/>
                <a:ext cx="1383685" cy="97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5"/>
              <a:stretch>
                <a:fillRect/>
              </a:stretch>
            </p:blipFill>
            <p:spPr>
              <a:xfrm>
                <a:off x="1667013" y="3357010"/>
                <a:ext cx="444091" cy="456466"/>
              </a:xfrm>
              <a:prstGeom prst="rect">
                <a:avLst/>
              </a:prstGeom>
            </p:spPr>
          </p:pic>
          <p:sp>
            <p:nvSpPr>
              <p:cNvPr id="54" name="TextBox 53"/>
              <p:cNvSpPr txBox="1"/>
              <p:nvPr/>
            </p:nvSpPr>
            <p:spPr>
              <a:xfrm>
                <a:off x="1974517" y="3517346"/>
                <a:ext cx="679259" cy="150272"/>
              </a:xfrm>
              <a:prstGeom prst="rect">
                <a:avLst/>
              </a:prstGeom>
              <a:noFill/>
            </p:spPr>
            <p:txBody>
              <a:bodyPr wrap="square" rtlCol="0">
                <a:spAutoFit/>
              </a:bodyPr>
              <a:lstStyle/>
              <a:p>
                <a:r>
                  <a:rPr lang="en-US" sz="728">
                    <a:latin typeface="+mj-lt"/>
                  </a:rPr>
                  <a:t>Access Token</a:t>
                </a:r>
              </a:p>
            </p:txBody>
          </p:sp>
        </p:grpSp>
        <p:sp>
          <p:nvSpPr>
            <p:cNvPr id="51" name="TextBox 50"/>
            <p:cNvSpPr txBox="1"/>
            <p:nvPr/>
          </p:nvSpPr>
          <p:spPr>
            <a:xfrm>
              <a:off x="1786682" y="3823729"/>
              <a:ext cx="383908" cy="287671"/>
            </a:xfrm>
            <a:prstGeom prst="rect">
              <a:avLst/>
            </a:prstGeom>
            <a:noFill/>
          </p:spPr>
          <p:txBody>
            <a:bodyPr wrap="square" rtlCol="0">
              <a:spAutoFit/>
            </a:bodyPr>
            <a:lstStyle/>
            <a:p>
              <a:r>
                <a:rPr lang="en-US" sz="1942">
                  <a:latin typeface="+mj-lt"/>
                </a:rPr>
                <a:t>7</a:t>
              </a:r>
            </a:p>
          </p:txBody>
        </p:sp>
      </p:grpSp>
      <p:sp>
        <p:nvSpPr>
          <p:cNvPr id="55" name="TextBox 54"/>
          <p:cNvSpPr txBox="1"/>
          <p:nvPr/>
        </p:nvSpPr>
        <p:spPr>
          <a:xfrm>
            <a:off x="10151038" y="2260559"/>
            <a:ext cx="938387" cy="290034"/>
          </a:xfrm>
          <a:prstGeom prst="rect">
            <a:avLst/>
          </a:prstGeom>
          <a:noFill/>
        </p:spPr>
        <p:txBody>
          <a:bodyPr wrap="square" rtlCol="0">
            <a:spAutoFit/>
          </a:bodyPr>
          <a:lstStyle/>
          <a:p>
            <a:r>
              <a:rPr lang="en-US" sz="1248">
                <a:solidFill>
                  <a:srgbClr val="000000"/>
                </a:solidFill>
                <a:latin typeface="+mj-lt"/>
              </a:rPr>
              <a:t>/ AD FS</a:t>
            </a:r>
          </a:p>
        </p:txBody>
      </p:sp>
    </p:spTree>
    <p:extLst>
      <p:ext uri="{BB962C8B-B14F-4D97-AF65-F5344CB8AC3E}">
        <p14:creationId xmlns:p14="http://schemas.microsoft.com/office/powerpoint/2010/main" val="24054042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407733"/>
            <a:ext cx="10056812" cy="2179058"/>
          </a:xfrm>
        </p:spPr>
        <p:txBody>
          <a:bodyPr/>
          <a:lstStyle/>
          <a:p>
            <a:r>
              <a:rPr lang="en-US" sz="7200" dirty="0"/>
              <a:t>Portal Login with Multiple Azure AD tenants</a:t>
            </a:r>
          </a:p>
        </p:txBody>
      </p:sp>
    </p:spTree>
    <p:extLst>
      <p:ext uri="{BB962C8B-B14F-4D97-AF65-F5344CB8AC3E}">
        <p14:creationId xmlns:p14="http://schemas.microsoft.com/office/powerpoint/2010/main" val="131651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any particular tenant identifier</a:t>
            </a:r>
          </a:p>
        </p:txBody>
      </p:sp>
      <p:sp>
        <p:nvSpPr>
          <p:cNvPr id="4" name="Rectangle 3"/>
          <p:cNvSpPr/>
          <p:nvPr/>
        </p:nvSpPr>
        <p:spPr>
          <a:xfrm>
            <a:off x="1561803" y="3975881"/>
            <a:ext cx="1443038" cy="664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8D7"/>
                </a:solidFill>
                <a:latin typeface="+mj-lt"/>
              </a:rPr>
              <a:t>Portal</a:t>
            </a:r>
          </a:p>
        </p:txBody>
      </p:sp>
      <p:pic>
        <p:nvPicPr>
          <p:cNvPr id="6" name="Picture 5"/>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21892" y="1496893"/>
            <a:ext cx="859211" cy="1097472"/>
          </a:xfrm>
          <a:prstGeom prst="rect">
            <a:avLst/>
          </a:prstGeom>
        </p:spPr>
      </p:pic>
      <p:sp>
        <p:nvSpPr>
          <p:cNvPr id="7" name="TextBox 6"/>
          <p:cNvSpPr txBox="1"/>
          <p:nvPr/>
        </p:nvSpPr>
        <p:spPr>
          <a:xfrm>
            <a:off x="1820651" y="1967300"/>
            <a:ext cx="3270249" cy="369332"/>
          </a:xfrm>
          <a:prstGeom prst="rect">
            <a:avLst/>
          </a:prstGeom>
          <a:noFill/>
        </p:spPr>
        <p:txBody>
          <a:bodyPr wrap="square" rtlCol="0">
            <a:spAutoFit/>
          </a:bodyPr>
          <a:lstStyle/>
          <a:p>
            <a:r>
              <a:rPr lang="en-US" dirty="0">
                <a:latin typeface="+mj-lt"/>
              </a:rPr>
              <a:t>joe@contoso.onmicrosoft.com</a:t>
            </a:r>
          </a:p>
        </p:txBody>
      </p:sp>
      <p:sp>
        <p:nvSpPr>
          <p:cNvPr id="10" name="TextBox 9"/>
          <p:cNvSpPr txBox="1"/>
          <p:nvPr/>
        </p:nvSpPr>
        <p:spPr>
          <a:xfrm>
            <a:off x="1771651" y="4491348"/>
            <a:ext cx="2807494" cy="369332"/>
          </a:xfrm>
          <a:prstGeom prst="rect">
            <a:avLst/>
          </a:prstGeom>
          <a:noFill/>
        </p:spPr>
        <p:txBody>
          <a:bodyPr wrap="square" rtlCol="0">
            <a:spAutoFit/>
          </a:bodyPr>
          <a:lstStyle/>
          <a:p>
            <a:r>
              <a:rPr lang="en-US" dirty="0">
                <a:latin typeface="+mj-lt"/>
                <a:hlinkClick r:id="rId4"/>
              </a:rPr>
              <a:t>https://portal.azure.com</a:t>
            </a:r>
            <a:r>
              <a:rPr lang="en-US" dirty="0">
                <a:latin typeface="+mj-lt"/>
              </a:rPr>
              <a:t>  </a:t>
            </a:r>
          </a:p>
        </p:txBody>
      </p:sp>
      <p:grpSp>
        <p:nvGrpSpPr>
          <p:cNvPr id="26" name="Group 25"/>
          <p:cNvGrpSpPr/>
          <p:nvPr/>
        </p:nvGrpSpPr>
        <p:grpSpPr>
          <a:xfrm>
            <a:off x="4356222" y="4703132"/>
            <a:ext cx="5048461" cy="2109757"/>
            <a:chOff x="5871380" y="4269136"/>
            <a:chExt cx="4933949" cy="2298946"/>
          </a:xfrm>
        </p:grpSpPr>
        <p:sp>
          <p:nvSpPr>
            <p:cNvPr id="24" name="Rectangle 23"/>
            <p:cNvSpPr/>
            <p:nvPr/>
          </p:nvSpPr>
          <p:spPr>
            <a:xfrm>
              <a:off x="5871380" y="4269136"/>
              <a:ext cx="4933949" cy="163121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400" dirty="0" err="1">
                  <a:solidFill>
                    <a:srgbClr val="0078D7"/>
                  </a:solidFill>
                  <a:latin typeface="Segoe UI" panose="020B0502040204020203" pitchFamily="34" charset="0"/>
                  <a:cs typeface="Segoe UI" panose="020B0502040204020203" pitchFamily="34" charset="0"/>
                </a:rPr>
                <a:t>Iss</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https://login.windows.net/&lt;contoso.onmicrosoft.com GUID&gt;</a:t>
              </a:r>
            </a:p>
            <a:p>
              <a:r>
                <a:rPr lang="en-US" sz="1400" dirty="0" err="1">
                  <a:solidFill>
                    <a:srgbClr val="0078D7"/>
                  </a:solidFill>
                  <a:latin typeface="Segoe UI" panose="020B0502040204020203" pitchFamily="34" charset="0"/>
                  <a:cs typeface="Segoe UI" panose="020B0502040204020203" pitchFamily="34" charset="0"/>
                </a:rPr>
                <a:t>Aud</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&lt;ARM Resource Identifier&gt;</a:t>
              </a:r>
              <a:r>
                <a:rPr lang="en-US" sz="1400" dirty="0">
                  <a:solidFill>
                    <a:srgbClr val="0078D7"/>
                  </a:solidFill>
                  <a:latin typeface="Segoe UI" panose="020B0502040204020203" pitchFamily="34" charset="0"/>
                  <a:cs typeface="Segoe UI" panose="020B0502040204020203" pitchFamily="34" charset="0"/>
                </a:rPr>
                <a:t> </a:t>
              </a:r>
            </a:p>
          </p:txBody>
        </p:sp>
        <p:sp>
          <p:nvSpPr>
            <p:cNvPr id="3" name="TextBox 2"/>
            <p:cNvSpPr txBox="1"/>
            <p:nvPr/>
          </p:nvSpPr>
          <p:spPr>
            <a:xfrm>
              <a:off x="6204754" y="5884818"/>
              <a:ext cx="426720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solidFill>
                    <a:schemeClr val="tx2"/>
                  </a:solidFill>
                  <a:latin typeface="+mj-lt"/>
                </a:rPr>
                <a:t>Token</a:t>
              </a:r>
            </a:p>
          </p:txBody>
        </p:sp>
        <p:sp>
          <p:nvSpPr>
            <p:cNvPr id="25" name="Rectangle 24"/>
            <p:cNvSpPr/>
            <p:nvPr/>
          </p:nvSpPr>
          <p:spPr>
            <a:xfrm>
              <a:off x="5871380" y="5907436"/>
              <a:ext cx="4933949" cy="65112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endParaRPr lang="en-US" sz="2000" dirty="0">
                <a:solidFill>
                  <a:srgbClr val="0078D7"/>
                </a:solidFill>
              </a:endParaRPr>
            </a:p>
          </p:txBody>
        </p:sp>
      </p:grpSp>
      <p:grpSp>
        <p:nvGrpSpPr>
          <p:cNvPr id="28" name="Group 27"/>
          <p:cNvGrpSpPr/>
          <p:nvPr/>
        </p:nvGrpSpPr>
        <p:grpSpPr>
          <a:xfrm>
            <a:off x="6792787" y="1293510"/>
            <a:ext cx="4934182" cy="1167467"/>
            <a:chOff x="4208041" y="2657434"/>
            <a:chExt cx="4934182" cy="1167467"/>
          </a:xfrm>
        </p:grpSpPr>
        <p:sp>
          <p:nvSpPr>
            <p:cNvPr id="14" name="TextBox 13"/>
            <p:cNvSpPr txBox="1"/>
            <p:nvPr/>
          </p:nvSpPr>
          <p:spPr>
            <a:xfrm>
              <a:off x="5584636" y="2816646"/>
              <a:ext cx="3557587" cy="800219"/>
            </a:xfrm>
            <a:prstGeom prst="rect">
              <a:avLst/>
            </a:prstGeom>
            <a:noFill/>
          </p:spPr>
          <p:txBody>
            <a:bodyPr wrap="square" rtlCol="0">
              <a:spAutoFit/>
            </a:bodyPr>
            <a:lstStyle/>
            <a:p>
              <a:r>
                <a:rPr lang="en-US" sz="2800" dirty="0">
                  <a:solidFill>
                    <a:srgbClr val="0078D7"/>
                  </a:solidFill>
                  <a:latin typeface="+mj-lt"/>
                </a:rPr>
                <a:t>Common</a:t>
              </a:r>
            </a:p>
            <a:p>
              <a:r>
                <a:rPr lang="en-US" dirty="0">
                  <a:solidFill>
                    <a:srgbClr val="505050"/>
                  </a:solidFill>
                  <a:latin typeface="+mj-lt"/>
                  <a:hlinkClick r:id="rId5"/>
                </a:rPr>
                <a:t>https://login.windows.net/common</a:t>
              </a:r>
              <a:r>
                <a:rPr lang="en-US" dirty="0">
                  <a:solidFill>
                    <a:srgbClr val="505050"/>
                  </a:solidFill>
                  <a:latin typeface="+mj-lt"/>
                </a:rPr>
                <a:t>  </a:t>
              </a:r>
            </a:p>
          </p:txBody>
        </p:sp>
        <p:pic>
          <p:nvPicPr>
            <p:cNvPr id="27"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6792787" y="3140598"/>
            <a:ext cx="4934182" cy="1236430"/>
            <a:chOff x="4208041" y="2657434"/>
            <a:chExt cx="4934182" cy="1236430"/>
          </a:xfrm>
        </p:grpSpPr>
        <p:sp>
          <p:nvSpPr>
            <p:cNvPr id="30" name="TextBox 29"/>
            <p:cNvSpPr txBox="1"/>
            <p:nvPr/>
          </p:nvSpPr>
          <p:spPr>
            <a:xfrm>
              <a:off x="5584636" y="2816646"/>
              <a:ext cx="3557587" cy="1077218"/>
            </a:xfrm>
            <a:prstGeom prst="rect">
              <a:avLst/>
            </a:prstGeom>
            <a:noFill/>
          </p:spPr>
          <p:txBody>
            <a:bodyPr wrap="square" rtlCol="0">
              <a:spAutoFit/>
            </a:bodyPr>
            <a:lstStyle/>
            <a:p>
              <a:r>
                <a:rPr lang="en-US" sz="2800" dirty="0">
                  <a:solidFill>
                    <a:srgbClr val="0078D7"/>
                  </a:solidFill>
                  <a:latin typeface="+mj-lt"/>
                </a:rPr>
                <a:t>Contoso</a:t>
              </a:r>
            </a:p>
            <a:p>
              <a:r>
                <a:rPr lang="en-US" dirty="0">
                  <a:latin typeface="+mj-lt"/>
                  <a:hlinkClick r:id="rId7"/>
                </a:rPr>
                <a:t>https://login.windows.net/contoso.onmicrosoft.com</a:t>
              </a:r>
              <a:r>
                <a:rPr lang="en-US" dirty="0">
                  <a:latin typeface="+mj-lt"/>
                </a:rPr>
                <a:t>  </a:t>
              </a:r>
            </a:p>
          </p:txBody>
        </p:sp>
        <p:pic>
          <p:nvPicPr>
            <p:cNvPr id="31"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3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21892" y="3975881"/>
            <a:ext cx="1039911" cy="1039692"/>
          </a:xfrm>
          <a:prstGeom prst="rect">
            <a:avLst/>
          </a:prstGeom>
        </p:spPr>
      </p:pic>
      <p:cxnSp>
        <p:nvCxnSpPr>
          <p:cNvPr id="33" name="Straight Arrow Connector 32"/>
          <p:cNvCxnSpPr/>
          <p:nvPr/>
        </p:nvCxnSpPr>
        <p:spPr>
          <a:xfrm>
            <a:off x="192198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5782259" y="1386107"/>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41075" y="2466593"/>
            <a:ext cx="0" cy="674005"/>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H="1" flipV="1">
            <a:off x="2598821" y="2733676"/>
            <a:ext cx="3823457" cy="1032565"/>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5782259" y="1678715"/>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19630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97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right)">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a particular tenant identifier</a:t>
            </a:r>
          </a:p>
        </p:txBody>
      </p:sp>
      <p:sp>
        <p:nvSpPr>
          <p:cNvPr id="18" name="Rectangle 17"/>
          <p:cNvSpPr/>
          <p:nvPr/>
        </p:nvSpPr>
        <p:spPr>
          <a:xfrm>
            <a:off x="1561803" y="3975881"/>
            <a:ext cx="1443038" cy="664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8D7"/>
                </a:solidFill>
                <a:latin typeface="+mj-lt"/>
              </a:rPr>
              <a:t>Portal</a:t>
            </a:r>
          </a:p>
        </p:txBody>
      </p:sp>
      <p:pic>
        <p:nvPicPr>
          <p:cNvPr id="19" name="Picture 18"/>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21892" y="1496893"/>
            <a:ext cx="859211" cy="1097472"/>
          </a:xfrm>
          <a:prstGeom prst="rect">
            <a:avLst/>
          </a:prstGeom>
        </p:spPr>
      </p:pic>
      <p:sp>
        <p:nvSpPr>
          <p:cNvPr id="20" name="TextBox 19"/>
          <p:cNvSpPr txBox="1"/>
          <p:nvPr/>
        </p:nvSpPr>
        <p:spPr>
          <a:xfrm>
            <a:off x="1820651" y="1967300"/>
            <a:ext cx="3270249" cy="369332"/>
          </a:xfrm>
          <a:prstGeom prst="rect">
            <a:avLst/>
          </a:prstGeom>
          <a:noFill/>
        </p:spPr>
        <p:txBody>
          <a:bodyPr wrap="square" rtlCol="0">
            <a:spAutoFit/>
          </a:bodyPr>
          <a:lstStyle/>
          <a:p>
            <a:r>
              <a:rPr lang="en-US" dirty="0">
                <a:latin typeface="+mj-lt"/>
              </a:rPr>
              <a:t>joe@contoso.onmicrosoft.com</a:t>
            </a:r>
          </a:p>
        </p:txBody>
      </p:sp>
      <p:sp>
        <p:nvSpPr>
          <p:cNvPr id="21" name="TextBox 20"/>
          <p:cNvSpPr txBox="1"/>
          <p:nvPr/>
        </p:nvSpPr>
        <p:spPr>
          <a:xfrm>
            <a:off x="1771651" y="4491348"/>
            <a:ext cx="2807494" cy="646331"/>
          </a:xfrm>
          <a:prstGeom prst="rect">
            <a:avLst/>
          </a:prstGeom>
          <a:noFill/>
        </p:spPr>
        <p:txBody>
          <a:bodyPr wrap="square" rtlCol="0">
            <a:spAutoFit/>
          </a:bodyPr>
          <a:lstStyle/>
          <a:p>
            <a:r>
              <a:rPr lang="en-US" dirty="0">
                <a:latin typeface="+mj-lt"/>
                <a:hlinkClick r:id="rId4"/>
              </a:rPr>
              <a:t>https://Portal.azure.com/fabrikam.onmicrosoft.com</a:t>
            </a:r>
            <a:r>
              <a:rPr lang="en-US" dirty="0">
                <a:latin typeface="+mj-lt"/>
              </a:rPr>
              <a:t> </a:t>
            </a:r>
          </a:p>
        </p:txBody>
      </p:sp>
      <p:grpSp>
        <p:nvGrpSpPr>
          <p:cNvPr id="22" name="Group 21"/>
          <p:cNvGrpSpPr/>
          <p:nvPr/>
        </p:nvGrpSpPr>
        <p:grpSpPr>
          <a:xfrm>
            <a:off x="4788993" y="4191728"/>
            <a:ext cx="5048461" cy="2165986"/>
            <a:chOff x="5871380" y="4269136"/>
            <a:chExt cx="4933949" cy="2360217"/>
          </a:xfrm>
        </p:grpSpPr>
        <p:sp>
          <p:nvSpPr>
            <p:cNvPr id="23" name="Rectangle 22"/>
            <p:cNvSpPr/>
            <p:nvPr/>
          </p:nvSpPr>
          <p:spPr>
            <a:xfrm>
              <a:off x="5871380" y="4269136"/>
              <a:ext cx="4933949" cy="163121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400" dirty="0" err="1">
                  <a:solidFill>
                    <a:srgbClr val="0078D7"/>
                  </a:solidFill>
                  <a:latin typeface="Segoe UI" panose="020B0502040204020203" pitchFamily="34" charset="0"/>
                  <a:cs typeface="Segoe UI" panose="020B0502040204020203" pitchFamily="34" charset="0"/>
                </a:rPr>
                <a:t>Iss</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https://login.windows.net/&lt;fabrikam.onmicrosoft.com GUID&gt;</a:t>
              </a:r>
            </a:p>
            <a:p>
              <a:r>
                <a:rPr lang="en-US" sz="1400" dirty="0" err="1">
                  <a:solidFill>
                    <a:srgbClr val="0078D7"/>
                  </a:solidFill>
                  <a:latin typeface="Segoe UI" panose="020B0502040204020203" pitchFamily="34" charset="0"/>
                  <a:cs typeface="Segoe UI" panose="020B0502040204020203" pitchFamily="34" charset="0"/>
                </a:rPr>
                <a:t>Aud</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&lt;ARM Resource Identifier&gt;</a:t>
              </a:r>
              <a:r>
                <a:rPr lang="en-US" sz="1400" dirty="0">
                  <a:solidFill>
                    <a:srgbClr val="0078D7"/>
                  </a:solidFill>
                  <a:latin typeface="Segoe UI" panose="020B0502040204020203" pitchFamily="34" charset="0"/>
                  <a:cs typeface="Segoe UI" panose="020B0502040204020203" pitchFamily="34" charset="0"/>
                </a:rPr>
                <a:t> </a:t>
              </a:r>
            </a:p>
          </p:txBody>
        </p:sp>
        <p:sp>
          <p:nvSpPr>
            <p:cNvPr id="25" name="TextBox 24"/>
            <p:cNvSpPr txBox="1"/>
            <p:nvPr/>
          </p:nvSpPr>
          <p:spPr>
            <a:xfrm>
              <a:off x="5871381" y="5884818"/>
              <a:ext cx="4933948" cy="744535"/>
            </a:xfrm>
            <a:prstGeom prst="rect">
              <a:avLst/>
            </a:prstGeom>
            <a:noFill/>
            <a:ln w="28575">
              <a:solidFill>
                <a:srgbClr val="00B050"/>
              </a:solidFill>
            </a:ln>
          </p:spPr>
          <p:txBody>
            <a:bodyPr wrap="square" lIns="182880" tIns="146304" rIns="182880" bIns="146304" rtlCol="0">
              <a:spAutoFit/>
            </a:bodyPr>
            <a:lstStyle/>
            <a:p>
              <a:pPr algn="ctr">
                <a:lnSpc>
                  <a:spcPct val="90000"/>
                </a:lnSpc>
                <a:spcAft>
                  <a:spcPts val="600"/>
                </a:spcAft>
              </a:pPr>
              <a:r>
                <a:rPr lang="en-US" sz="2800" b="1" dirty="0">
                  <a:solidFill>
                    <a:schemeClr val="tx2"/>
                  </a:solidFill>
                  <a:latin typeface="+mj-lt"/>
                </a:rPr>
                <a:t>Token</a:t>
              </a:r>
            </a:p>
          </p:txBody>
        </p:sp>
        <p:sp>
          <p:nvSpPr>
            <p:cNvPr id="26" name="Rectangle 25"/>
            <p:cNvSpPr/>
            <p:nvPr/>
          </p:nvSpPr>
          <p:spPr>
            <a:xfrm>
              <a:off x="5871380" y="5907436"/>
              <a:ext cx="4933949" cy="65112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endParaRPr lang="en-US" sz="2000" dirty="0">
                <a:solidFill>
                  <a:srgbClr val="0078D7"/>
                </a:solidFill>
              </a:endParaRPr>
            </a:p>
          </p:txBody>
        </p:sp>
      </p:grpSp>
      <p:grpSp>
        <p:nvGrpSpPr>
          <p:cNvPr id="30" name="Group 29"/>
          <p:cNvGrpSpPr/>
          <p:nvPr/>
        </p:nvGrpSpPr>
        <p:grpSpPr>
          <a:xfrm>
            <a:off x="6792787" y="1294064"/>
            <a:ext cx="4934182" cy="1236430"/>
            <a:chOff x="4208041" y="2657434"/>
            <a:chExt cx="4934182" cy="1236430"/>
          </a:xfrm>
        </p:grpSpPr>
        <p:sp>
          <p:nvSpPr>
            <p:cNvPr id="31" name="TextBox 30"/>
            <p:cNvSpPr txBox="1"/>
            <p:nvPr/>
          </p:nvSpPr>
          <p:spPr>
            <a:xfrm>
              <a:off x="5584636" y="2816646"/>
              <a:ext cx="3557587" cy="1077218"/>
            </a:xfrm>
            <a:prstGeom prst="rect">
              <a:avLst/>
            </a:prstGeom>
            <a:noFill/>
          </p:spPr>
          <p:txBody>
            <a:bodyPr wrap="square" rtlCol="0">
              <a:spAutoFit/>
            </a:bodyPr>
            <a:lstStyle/>
            <a:p>
              <a:r>
                <a:rPr lang="en-US" sz="2800" dirty="0">
                  <a:solidFill>
                    <a:srgbClr val="0078D7"/>
                  </a:solidFill>
                  <a:latin typeface="+mj-lt"/>
                </a:rPr>
                <a:t>Contoso</a:t>
              </a:r>
            </a:p>
            <a:p>
              <a:r>
                <a:rPr lang="en-US" dirty="0">
                  <a:latin typeface="+mj-lt"/>
                  <a:hlinkClick r:id="rId5"/>
                </a:rPr>
                <a:t>https://login.windows.net/fabrikam.onmicrosoft.com</a:t>
              </a:r>
              <a:r>
                <a:rPr lang="en-US" dirty="0">
                  <a:latin typeface="+mj-lt"/>
                </a:rPr>
                <a:t> </a:t>
              </a:r>
            </a:p>
          </p:txBody>
        </p:sp>
        <p:pic>
          <p:nvPicPr>
            <p:cNvPr id="32"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1892" y="3975881"/>
            <a:ext cx="1039911" cy="1039692"/>
          </a:xfrm>
          <a:prstGeom prst="rect">
            <a:avLst/>
          </a:prstGeom>
        </p:spPr>
      </p:pic>
      <p:cxnSp>
        <p:nvCxnSpPr>
          <p:cNvPr id="34" name="Straight Arrow Connector 33"/>
          <p:cNvCxnSpPr/>
          <p:nvPr/>
        </p:nvCxnSpPr>
        <p:spPr>
          <a:xfrm>
            <a:off x="192198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5782259" y="1386107"/>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782259" y="1678715"/>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19630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14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right)">
                                      <p:cBhvr>
                                        <p:cTn id="25" dur="500"/>
                                        <p:tgtEl>
                                          <p:spTgt spid="51"/>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up)">
                                      <p:cBhvr>
                                        <p:cTn id="29" dur="500"/>
                                        <p:tgtEl>
                                          <p:spTgt spid="52"/>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74637" y="1212849"/>
            <a:ext cx="11889565" cy="3674852"/>
          </a:xfrm>
        </p:spPr>
        <p:txBody>
          <a:bodyPr/>
          <a:lstStyle/>
          <a:p>
            <a:pPr>
              <a:lnSpc>
                <a:spcPct val="100000"/>
              </a:lnSpc>
            </a:pPr>
            <a:r>
              <a:rPr lang="en-US" sz="2400" dirty="0"/>
              <a:t>Identity Terminology and Background</a:t>
            </a:r>
          </a:p>
          <a:p>
            <a:pPr>
              <a:lnSpc>
                <a:spcPct val="100000"/>
              </a:lnSpc>
            </a:pPr>
            <a:r>
              <a:rPr lang="en-US" sz="2400" dirty="0"/>
              <a:t>Azure Identity model</a:t>
            </a:r>
          </a:p>
          <a:p>
            <a:pPr>
              <a:lnSpc>
                <a:spcPct val="100000"/>
              </a:lnSpc>
            </a:pPr>
            <a:r>
              <a:rPr lang="en-US" sz="2400" dirty="0"/>
              <a:t>Azure Stack Hub Identity fundamentals</a:t>
            </a:r>
          </a:p>
          <a:p>
            <a:pPr>
              <a:lnSpc>
                <a:spcPct val="100000"/>
              </a:lnSpc>
            </a:pPr>
            <a:r>
              <a:rPr lang="en-US" sz="2400" dirty="0"/>
              <a:t>Directory-Based Authentication</a:t>
            </a:r>
          </a:p>
          <a:p>
            <a:pPr>
              <a:lnSpc>
                <a:spcPct val="100000"/>
              </a:lnSpc>
            </a:pPr>
            <a:r>
              <a:rPr lang="en-US" sz="2400" dirty="0"/>
              <a:t>Azure Active Directory</a:t>
            </a:r>
          </a:p>
          <a:p>
            <a:pPr marL="342900" lvl="1" indent="-342900">
              <a:buFont typeface="Arial" panose="020B0604020202020204" pitchFamily="34" charset="0"/>
              <a:buChar char="•"/>
            </a:pPr>
            <a:r>
              <a:rPr lang="en-US" sz="1800" dirty="0"/>
              <a:t>Single-tenanted topology</a:t>
            </a:r>
          </a:p>
          <a:p>
            <a:pPr marL="342900" lvl="1" indent="-342900">
              <a:buFont typeface="Arial" panose="020B0604020202020204" pitchFamily="34" charset="0"/>
              <a:buChar char="•"/>
            </a:pPr>
            <a:r>
              <a:rPr lang="en-US" sz="1800" dirty="0"/>
              <a:t>Multi-tenanted topology</a:t>
            </a:r>
            <a:endParaRPr lang="en-US" sz="2400" dirty="0">
              <a:gradFill>
                <a:gsLst>
                  <a:gs pos="1250">
                    <a:schemeClr val="tx2"/>
                  </a:gs>
                  <a:gs pos="99000">
                    <a:schemeClr val="tx2"/>
                  </a:gs>
                </a:gsLst>
                <a:lin ang="5400000" scaled="0"/>
              </a:gradFill>
              <a:latin typeface="+mj-lt"/>
            </a:endParaRPr>
          </a:p>
          <a:p>
            <a:pPr lvl="1"/>
            <a:r>
              <a:rPr lang="en-US" sz="2400" dirty="0">
                <a:gradFill>
                  <a:gsLst>
                    <a:gs pos="1250">
                      <a:schemeClr val="tx2"/>
                    </a:gs>
                    <a:gs pos="99000">
                      <a:schemeClr val="tx2"/>
                    </a:gs>
                  </a:gsLst>
                  <a:lin ang="5400000" scaled="0"/>
                </a:gradFill>
              </a:rPr>
              <a:t>Active Directory Federation Services</a:t>
            </a:r>
            <a:br>
              <a:rPr lang="en-US" sz="2400" dirty="0"/>
            </a:br>
            <a:endParaRPr lang="en-US" sz="2400"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0DCB80-7516-4934-BAA8-25C1F05C3B44}"/>
              </a:ext>
            </a:extLst>
          </p:cNvPr>
          <p:cNvPicPr>
            <a:picLocks noChangeAspect="1"/>
          </p:cNvPicPr>
          <p:nvPr/>
        </p:nvPicPr>
        <p:blipFill>
          <a:blip r:embed="rId3">
            <a:alphaModFix amt="50000"/>
            <a:extLst>
              <a:ext uri="{837473B0-CC2E-450A-ABE3-18F120FF3D39}">
                <a1611:picAttrSrcUrl xmlns:a1611="http://schemas.microsoft.com/office/drawing/2016/11/main" r:id="rId4"/>
              </a:ext>
            </a:extLst>
          </a:blip>
          <a:stretch>
            <a:fillRect/>
          </a:stretch>
        </p:blipFill>
        <p:spPr>
          <a:xfrm>
            <a:off x="2603273" y="2332490"/>
            <a:ext cx="7498670" cy="5034568"/>
          </a:xfrm>
          <a:prstGeom prst="rect">
            <a:avLst/>
          </a:prstGeom>
        </p:spPr>
      </p:pic>
      <p:sp>
        <p:nvSpPr>
          <p:cNvPr id="17" name="Title 16"/>
          <p:cNvSpPr>
            <a:spLocks noGrp="1"/>
          </p:cNvSpPr>
          <p:nvPr>
            <p:ph type="title"/>
          </p:nvPr>
        </p:nvSpPr>
        <p:spPr/>
        <p:txBody>
          <a:bodyPr/>
          <a:lstStyle/>
          <a:p>
            <a:r>
              <a:rPr lang="en-US" dirty="0"/>
              <a:t>The bottom line</a:t>
            </a:r>
          </a:p>
        </p:txBody>
      </p:sp>
      <p:sp>
        <p:nvSpPr>
          <p:cNvPr id="6" name="Text Placeholder 5"/>
          <p:cNvSpPr>
            <a:spLocks noGrp="1"/>
          </p:cNvSpPr>
          <p:nvPr>
            <p:ph type="body" sz="quarter" idx="10"/>
          </p:nvPr>
        </p:nvSpPr>
        <p:spPr>
          <a:xfrm>
            <a:off x="274637" y="1212850"/>
            <a:ext cx="11370516" cy="2686889"/>
          </a:xfrm>
        </p:spPr>
        <p:txBody>
          <a:bodyPr/>
          <a:lstStyle/>
          <a:p>
            <a:r>
              <a:rPr lang="en-US" b="1" dirty="0"/>
              <a:t>You always login to the Portal/API in the context of a particular directory</a:t>
            </a:r>
          </a:p>
          <a:p>
            <a:endParaRPr lang="en-US" b="1" dirty="0"/>
          </a:p>
          <a:p>
            <a:r>
              <a:rPr lang="en-US" b="1" dirty="0"/>
              <a:t>If you are a Guest to a directory, you can specify that directory when </a:t>
            </a:r>
            <a:br>
              <a:rPr lang="en-US" b="1" dirty="0"/>
            </a:br>
            <a:r>
              <a:rPr lang="en-US" b="1" dirty="0"/>
              <a:t>you login</a:t>
            </a:r>
          </a:p>
          <a:p>
            <a:endParaRPr lang="en-US" b="1" dirty="0"/>
          </a:p>
          <a:p>
            <a:pPr lvl="2"/>
            <a:endParaRPr lang="en-US" b="1" dirty="0"/>
          </a:p>
        </p:txBody>
      </p:sp>
    </p:spTree>
    <p:extLst>
      <p:ext uri="{BB962C8B-B14F-4D97-AF65-F5344CB8AC3E}">
        <p14:creationId xmlns:p14="http://schemas.microsoft.com/office/powerpoint/2010/main" val="220931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sz="7200" dirty="0"/>
              <a:t>Azure Stack Hub Identity Fundamentals</a:t>
            </a:r>
          </a:p>
        </p:txBody>
      </p:sp>
    </p:spTree>
    <p:extLst>
      <p:ext uri="{BB962C8B-B14F-4D97-AF65-F5344CB8AC3E}">
        <p14:creationId xmlns:p14="http://schemas.microsoft.com/office/powerpoint/2010/main" val="50366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24A94-3C12-4C8D-9560-025DE2AF2103}"/>
              </a:ext>
            </a:extLst>
          </p:cNvPr>
          <p:cNvSpPr>
            <a:spLocks noGrp="1"/>
          </p:cNvSpPr>
          <p:nvPr>
            <p:ph type="title"/>
          </p:nvPr>
        </p:nvSpPr>
        <p:spPr/>
        <p:txBody>
          <a:bodyPr/>
          <a:lstStyle/>
          <a:p>
            <a:r>
              <a:rPr lang="en-US" dirty="0"/>
              <a:t>Azure Stack Hub identity fundamentals</a:t>
            </a:r>
          </a:p>
        </p:txBody>
      </p:sp>
      <p:sp>
        <p:nvSpPr>
          <p:cNvPr id="4" name="Text Placeholder 3">
            <a:extLst>
              <a:ext uri="{FF2B5EF4-FFF2-40B4-BE49-F238E27FC236}">
                <a16:creationId xmlns:a16="http://schemas.microsoft.com/office/drawing/2014/main" id="{EDFA57C4-65BB-4E12-BB98-13684F00D150}"/>
              </a:ext>
            </a:extLst>
          </p:cNvPr>
          <p:cNvSpPr>
            <a:spLocks noGrp="1"/>
          </p:cNvSpPr>
          <p:nvPr>
            <p:ph type="body" sz="quarter" idx="10"/>
          </p:nvPr>
        </p:nvSpPr>
        <p:spPr>
          <a:xfrm>
            <a:off x="274638" y="1212850"/>
            <a:ext cx="11888787" cy="5481501"/>
          </a:xfrm>
        </p:spPr>
        <p:txBody>
          <a:bodyPr/>
          <a:lstStyle/>
          <a:p>
            <a:r>
              <a:rPr lang="en-DE" b="1" dirty="0">
                <a:solidFill>
                  <a:srgbClr val="FF0000"/>
                </a:solidFill>
              </a:rPr>
              <a:t>Decision needs to be made before deployment</a:t>
            </a:r>
          </a:p>
          <a:p>
            <a:r>
              <a:rPr lang="en-DE" dirty="0"/>
              <a:t>Two possible options for identity provider</a:t>
            </a:r>
          </a:p>
          <a:p>
            <a:pPr marL="285750" lvl="1" indent="-285750">
              <a:lnSpc>
                <a:spcPct val="100000"/>
              </a:lnSpc>
              <a:buFont typeface="Arial" panose="020B0604020202020204" pitchFamily="34" charset="0"/>
              <a:buChar char="•"/>
            </a:pPr>
            <a:r>
              <a:rPr lang="en-DE" dirty="0"/>
              <a:t>Azure Active Directory</a:t>
            </a:r>
          </a:p>
          <a:p>
            <a:pPr marL="285750" lvl="1" indent="-285750">
              <a:lnSpc>
                <a:spcPct val="100000"/>
              </a:lnSpc>
              <a:buFont typeface="Arial" panose="020B0604020202020204" pitchFamily="34" charset="0"/>
              <a:buChar char="•"/>
            </a:pPr>
            <a:r>
              <a:rPr lang="en-DE" dirty="0"/>
              <a:t>ADFS</a:t>
            </a:r>
          </a:p>
          <a:p>
            <a:r>
              <a:rPr lang="en-DE" b="1" dirty="0">
                <a:solidFill>
                  <a:srgbClr val="FF0000"/>
                </a:solidFill>
              </a:rPr>
              <a:t>Changing identity provider after deployment is not possible</a:t>
            </a:r>
          </a:p>
          <a:p>
            <a:pPr marL="285750" lvl="1" indent="-285750">
              <a:lnSpc>
                <a:spcPct val="100000"/>
              </a:lnSpc>
              <a:buFont typeface="Arial" panose="020B0604020202020204" pitchFamily="34" charset="0"/>
              <a:buChar char="•"/>
            </a:pPr>
            <a:r>
              <a:rPr lang="en-DE" dirty="0"/>
              <a:t>To change identity provider you need to re</a:t>
            </a:r>
            <a:r>
              <a:rPr lang="en-US" dirty="0"/>
              <a:t>-</a:t>
            </a:r>
            <a:r>
              <a:rPr lang="en-DE" dirty="0"/>
              <a:t>deploy </a:t>
            </a:r>
            <a:r>
              <a:rPr lang="en-US" dirty="0"/>
              <a:t>Azure Stack Hub</a:t>
            </a:r>
          </a:p>
          <a:p>
            <a:pPr>
              <a:lnSpc>
                <a:spcPct val="100000"/>
              </a:lnSpc>
              <a:spcAft>
                <a:spcPts val="600"/>
              </a:spcAft>
            </a:pPr>
            <a:r>
              <a:rPr lang="en-US" dirty="0"/>
              <a:t>OpenID Connect Protocol</a:t>
            </a:r>
          </a:p>
          <a:p>
            <a:pPr marL="285750" lvl="1" indent="-285750">
              <a:lnSpc>
                <a:spcPct val="100000"/>
              </a:lnSpc>
              <a:buFont typeface="Arial" panose="020B0604020202020204" pitchFamily="34" charset="0"/>
              <a:buChar char="•"/>
            </a:pPr>
            <a:r>
              <a:rPr lang="en-US" dirty="0"/>
              <a:t>Authorization Code Flow</a:t>
            </a:r>
          </a:p>
          <a:p>
            <a:pPr marL="285750" lvl="1" indent="-285750">
              <a:lnSpc>
                <a:spcPct val="100000"/>
              </a:lnSpc>
              <a:buFont typeface="Arial" panose="020B0604020202020204" pitchFamily="34" charset="0"/>
              <a:buChar char="•"/>
            </a:pPr>
            <a:r>
              <a:rPr lang="en-US" dirty="0"/>
              <a:t>Resource Owner flow</a:t>
            </a:r>
          </a:p>
          <a:p>
            <a:pPr>
              <a:lnSpc>
                <a:spcPct val="100000"/>
              </a:lnSpc>
              <a:spcAft>
                <a:spcPts val="600"/>
              </a:spcAft>
            </a:pPr>
            <a:r>
              <a:rPr lang="en-US" dirty="0"/>
              <a:t>Utilizes JSON Web Tokens (JWT)</a:t>
            </a:r>
          </a:p>
          <a:p>
            <a:pPr>
              <a:lnSpc>
                <a:spcPct val="100000"/>
              </a:lnSpc>
              <a:spcAft>
                <a:spcPts val="600"/>
              </a:spcAft>
            </a:pPr>
            <a:r>
              <a:rPr lang="en-US" dirty="0"/>
              <a:t>Use Azure tools to manage Azure and Azure Stack Hub</a:t>
            </a:r>
          </a:p>
          <a:p>
            <a:pPr>
              <a:lnSpc>
                <a:spcPct val="100000"/>
              </a:lnSpc>
              <a:spcAft>
                <a:spcPts val="600"/>
              </a:spcAft>
            </a:pPr>
            <a:r>
              <a:rPr lang="en-US" dirty="0"/>
              <a:t>Use ADAL libraries to authenticate</a:t>
            </a:r>
          </a:p>
        </p:txBody>
      </p:sp>
    </p:spTree>
    <p:extLst>
      <p:ext uri="{BB962C8B-B14F-4D97-AF65-F5344CB8AC3E}">
        <p14:creationId xmlns:p14="http://schemas.microsoft.com/office/powerpoint/2010/main" val="26772421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Capabilities and limitations</a:t>
            </a:r>
          </a:p>
        </p:txBody>
      </p:sp>
      <p:sp>
        <p:nvSpPr>
          <p:cNvPr id="2" name="Title 1"/>
          <p:cNvSpPr>
            <a:spLocks noGrp="1"/>
          </p:cNvSpPr>
          <p:nvPr>
            <p:ph type="title"/>
          </p:nvPr>
        </p:nvSpPr>
        <p:spPr/>
        <p:txBody>
          <a:bodyPr/>
          <a:lstStyle/>
          <a:p>
            <a:r>
              <a:rPr lang="en-US" dirty="0"/>
              <a:t>Azure Stack Hub identity fundamentals</a:t>
            </a:r>
            <a:endParaRPr lang="en-US" dirty="0">
              <a:gradFill>
                <a:gsLst>
                  <a:gs pos="1250">
                    <a:schemeClr val="tx1"/>
                  </a:gs>
                  <a:gs pos="100000">
                    <a:schemeClr val="tx1"/>
                  </a:gs>
                </a:gsLst>
                <a:lin ang="5400000" scaled="0"/>
              </a:gradFill>
            </a:endParaRP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691334406"/>
              </p:ext>
            </p:extLst>
          </p:nvPr>
        </p:nvGraphicFramePr>
        <p:xfrm>
          <a:off x="353673" y="1791613"/>
          <a:ext cx="11210388" cy="4898820"/>
        </p:xfrm>
        <a:graphic>
          <a:graphicData uri="http://schemas.openxmlformats.org/drawingml/2006/table">
            <a:tbl>
              <a:tblPr firstRow="1" bandRow="1">
                <a:tableStyleId>{F5AB1C69-6EDB-4FF4-983F-18BD219EF322}</a:tableStyleId>
              </a:tblPr>
              <a:tblGrid>
                <a:gridCol w="6777032">
                  <a:extLst>
                    <a:ext uri="{9D8B030D-6E8A-4147-A177-3AD203B41FA5}">
                      <a16:colId xmlns:a16="http://schemas.microsoft.com/office/drawing/2014/main" val="2441098193"/>
                    </a:ext>
                  </a:extLst>
                </a:gridCol>
                <a:gridCol w="1168453">
                  <a:extLst>
                    <a:ext uri="{9D8B030D-6E8A-4147-A177-3AD203B41FA5}">
                      <a16:colId xmlns:a16="http://schemas.microsoft.com/office/drawing/2014/main" val="1492200439"/>
                    </a:ext>
                  </a:extLst>
                </a:gridCol>
                <a:gridCol w="3264903">
                  <a:extLst>
                    <a:ext uri="{9D8B030D-6E8A-4147-A177-3AD203B41FA5}">
                      <a16:colId xmlns:a16="http://schemas.microsoft.com/office/drawing/2014/main" val="999703581"/>
                    </a:ext>
                  </a:extLst>
                </a:gridCol>
              </a:tblGrid>
              <a:tr h="614242">
                <a:tc>
                  <a:txBody>
                    <a:bodyPr/>
                    <a:lstStyle/>
                    <a:p>
                      <a:pPr algn="l" fontAlgn="b"/>
                      <a:r>
                        <a:rPr lang="en-US" sz="1600" b="1" u="none" strike="noStrike" kern="1200" dirty="0">
                          <a:solidFill>
                            <a:schemeClr val="lt1"/>
                          </a:solidFill>
                          <a:effectLst/>
                          <a:latin typeface="+mn-lt"/>
                          <a:ea typeface="+mn-ea"/>
                          <a:cs typeface="+mn-cs"/>
                        </a:rPr>
                        <a:t>Capability or scenario</a:t>
                      </a:r>
                    </a:p>
                  </a:txBody>
                  <a:tcPr anchor="b"/>
                </a:tc>
                <a:tc>
                  <a:txBody>
                    <a:bodyPr/>
                    <a:lstStyle/>
                    <a:p>
                      <a:pPr algn="l" fontAlgn="b"/>
                      <a:r>
                        <a:rPr lang="en-US" sz="1600" b="1" u="none" strike="noStrike" kern="1200" dirty="0">
                          <a:solidFill>
                            <a:schemeClr val="lt1"/>
                          </a:solidFill>
                          <a:effectLst/>
                          <a:latin typeface="+mn-lt"/>
                          <a:ea typeface="+mn-ea"/>
                          <a:cs typeface="+mn-cs"/>
                        </a:rPr>
                        <a:t>Azure AD</a:t>
                      </a:r>
                    </a:p>
                  </a:txBody>
                  <a:tcPr anchor="b"/>
                </a:tc>
                <a:tc>
                  <a:txBody>
                    <a:bodyPr/>
                    <a:lstStyle/>
                    <a:p>
                      <a:pPr algn="l" fontAlgn="b"/>
                      <a:r>
                        <a:rPr lang="en-US" sz="1600" b="1" u="none" strike="noStrike" kern="1200" dirty="0">
                          <a:solidFill>
                            <a:schemeClr val="lt1"/>
                          </a:solidFill>
                          <a:effectLst/>
                          <a:latin typeface="+mn-lt"/>
                          <a:ea typeface="+mn-ea"/>
                          <a:cs typeface="+mn-cs"/>
                        </a:rPr>
                        <a:t>AD FS</a:t>
                      </a:r>
                    </a:p>
                  </a:txBody>
                  <a:tcPr anchor="b"/>
                </a:tc>
                <a:extLst>
                  <a:ext uri="{0D108BD9-81ED-4DB2-BD59-A6C34878D82A}">
                    <a16:rowId xmlns:a16="http://schemas.microsoft.com/office/drawing/2014/main" val="1239406585"/>
                  </a:ext>
                </a:extLst>
              </a:tr>
              <a:tr h="377030">
                <a:tc>
                  <a:txBody>
                    <a:bodyPr/>
                    <a:lstStyle/>
                    <a:p>
                      <a:pPr algn="l" fontAlgn="b"/>
                      <a:r>
                        <a:rPr lang="en-US" sz="1600" u="none" strike="noStrike" kern="1200" dirty="0">
                          <a:solidFill>
                            <a:schemeClr val="dk1"/>
                          </a:solidFill>
                          <a:effectLst/>
                          <a:latin typeface="+mn-lt"/>
                          <a:ea typeface="+mn-ea"/>
                          <a:cs typeface="+mn-cs"/>
                        </a:rPr>
                        <a:t>Connected to the internet</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Optional</a:t>
                      </a:r>
                    </a:p>
                  </a:txBody>
                  <a:tcPr anchor="b"/>
                </a:tc>
                <a:extLst>
                  <a:ext uri="{0D108BD9-81ED-4DB2-BD59-A6C34878D82A}">
                    <a16:rowId xmlns:a16="http://schemas.microsoft.com/office/drawing/2014/main" val="3595543863"/>
                  </a:ext>
                </a:extLst>
              </a:tr>
              <a:tr h="323134">
                <a:tc>
                  <a:txBody>
                    <a:bodyPr/>
                    <a:lstStyle/>
                    <a:p>
                      <a:pPr algn="l" fontAlgn="b"/>
                      <a:r>
                        <a:rPr lang="en-US" sz="1600" u="none" strike="noStrike" kern="1200" dirty="0">
                          <a:solidFill>
                            <a:schemeClr val="dk1"/>
                          </a:solidFill>
                          <a:effectLst/>
                          <a:latin typeface="+mn-lt"/>
                          <a:ea typeface="+mn-ea"/>
                          <a:cs typeface="+mn-cs"/>
                        </a:rPr>
                        <a:t>Support for multi-tenancy</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dirty="0">
                          <a:solidFill>
                            <a:schemeClr val="dk1"/>
                          </a:solidFill>
                          <a:effectLst/>
                          <a:latin typeface="+mn-lt"/>
                          <a:ea typeface="+mn-ea"/>
                          <a:cs typeface="+mn-cs"/>
                        </a:rPr>
                        <a:t>Offer items in the Marketplace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use of the offline Marketplace syndication tool.</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dirty="0">
                          <a:solidFill>
                            <a:schemeClr val="dk1"/>
                          </a:solidFill>
                          <a:effectLst/>
                          <a:latin typeface="+mn-lt"/>
                          <a:ea typeface="+mn-ea"/>
                          <a:cs typeface="+mn-cs"/>
                        </a:rPr>
                        <a:t>Support for Active Directory Authentication Library (ADAL &amp; MSAL)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1885673985"/>
                  </a:ext>
                </a:extLst>
              </a:tr>
              <a:tr h="197776">
                <a:tc>
                  <a:txBody>
                    <a:bodyPr/>
                    <a:lstStyle/>
                    <a:p>
                      <a:pPr algn="l" fontAlgn="b"/>
                      <a:r>
                        <a:rPr lang="en-US" sz="1600" u="none" strike="noStrike" kern="1200" dirty="0">
                          <a:solidFill>
                            <a:schemeClr val="dk1"/>
                          </a:solidFill>
                          <a:effectLst/>
                          <a:latin typeface="+mn-lt"/>
                          <a:ea typeface="+mn-ea"/>
                          <a:cs typeface="+mn-cs"/>
                        </a:rPr>
                        <a:t>Support for tools such as Azure CLI, Visual Studio, and PowerShell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3855940276"/>
                  </a:ext>
                </a:extLst>
              </a:tr>
              <a:tr h="336884">
                <a:tc>
                  <a:txBody>
                    <a:bodyPr/>
                    <a:lstStyle/>
                    <a:p>
                      <a:pPr algn="l" fontAlgn="b"/>
                      <a:r>
                        <a:rPr lang="en-US" sz="1600" u="none" strike="noStrike" kern="1200" dirty="0">
                          <a:solidFill>
                            <a:schemeClr val="dk1"/>
                          </a:solidFill>
                          <a:effectLst/>
                          <a:latin typeface="+mn-lt"/>
                          <a:ea typeface="+mn-ea"/>
                          <a:cs typeface="+mn-cs"/>
                        </a:rPr>
                        <a:t>Create service principals through the Azure portal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039538292"/>
                  </a:ext>
                </a:extLst>
              </a:tr>
              <a:tr h="247507">
                <a:tc>
                  <a:txBody>
                    <a:bodyPr/>
                    <a:lstStyle/>
                    <a:p>
                      <a:pPr algn="l" fontAlgn="b"/>
                      <a:r>
                        <a:rPr lang="en-US" sz="1600" u="none" strike="noStrike" kern="1200" dirty="0">
                          <a:solidFill>
                            <a:schemeClr val="dk1"/>
                          </a:solidFill>
                          <a:effectLst/>
                          <a:latin typeface="+mn-lt"/>
                          <a:ea typeface="+mn-ea"/>
                          <a:cs typeface="+mn-cs"/>
                        </a:rPr>
                        <a:t>Create service principals with certificates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599265905"/>
                  </a:ext>
                </a:extLst>
              </a:tr>
              <a:tr h="269737">
                <a:tc>
                  <a:txBody>
                    <a:bodyPr/>
                    <a:lstStyle/>
                    <a:p>
                      <a:pPr algn="l" fontAlgn="b"/>
                      <a:r>
                        <a:rPr lang="en-US" sz="1600" u="none" strike="noStrike" kern="1200" dirty="0">
                          <a:solidFill>
                            <a:schemeClr val="dk1"/>
                          </a:solidFill>
                          <a:effectLst/>
                          <a:latin typeface="+mn-lt"/>
                          <a:ea typeface="+mn-ea"/>
                          <a:cs typeface="+mn-cs"/>
                        </a:rPr>
                        <a:t>Create service principals with secrets (keys)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418327732"/>
                  </a:ext>
                </a:extLst>
              </a:tr>
              <a:tr h="167640">
                <a:tc>
                  <a:txBody>
                    <a:bodyPr/>
                    <a:lstStyle/>
                    <a:p>
                      <a:pPr algn="l" fontAlgn="b"/>
                      <a:r>
                        <a:rPr lang="en-US" sz="1600" u="none" strike="noStrike" kern="1200" dirty="0">
                          <a:solidFill>
                            <a:schemeClr val="dk1"/>
                          </a:solidFill>
                          <a:effectLst/>
                          <a:latin typeface="+mn-lt"/>
                          <a:ea typeface="+mn-ea"/>
                          <a:cs typeface="+mn-cs"/>
                        </a:rPr>
                        <a:t>Applications can use the Graph service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354085315"/>
                  </a:ext>
                </a:extLst>
              </a:tr>
              <a:tr h="167640">
                <a:tc>
                  <a:txBody>
                    <a:bodyPr/>
                    <a:lstStyle/>
                    <a:p>
                      <a:pPr algn="l" fontAlgn="b"/>
                      <a:r>
                        <a:rPr lang="en-US" sz="1600" u="none" strike="noStrike" kern="1200" dirty="0">
                          <a:solidFill>
                            <a:schemeClr val="dk1"/>
                          </a:solidFill>
                          <a:effectLst/>
                          <a:latin typeface="+mn-lt"/>
                          <a:ea typeface="+mn-ea"/>
                          <a:cs typeface="+mn-cs"/>
                        </a:rPr>
                        <a:t>Applications can use identity provider for sign-in</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applications to federate with on-premises AD FS instances.</a:t>
                      </a:r>
                    </a:p>
                  </a:txBody>
                  <a:tcPr anchor="b"/>
                </a:tc>
                <a:extLst>
                  <a:ext uri="{0D108BD9-81ED-4DB2-BD59-A6C34878D82A}">
                    <a16:rowId xmlns:a16="http://schemas.microsoft.com/office/drawing/2014/main" val="1863474214"/>
                  </a:ext>
                </a:extLst>
              </a:tr>
            </a:tbl>
          </a:graphicData>
        </a:graphic>
      </p:graphicFrame>
    </p:spTree>
    <p:extLst>
      <p:ext uri="{BB962C8B-B14F-4D97-AF65-F5344CB8AC3E}">
        <p14:creationId xmlns:p14="http://schemas.microsoft.com/office/powerpoint/2010/main" val="5601429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Stack Hub with AAD – Single-tenanted</a:t>
            </a:r>
          </a:p>
        </p:txBody>
      </p:sp>
      <p:pic>
        <p:nvPicPr>
          <p:cNvPr id="5" name="Picture 4">
            <a:extLst>
              <a:ext uri="{FF2B5EF4-FFF2-40B4-BE49-F238E27FC236}">
                <a16:creationId xmlns:a16="http://schemas.microsoft.com/office/drawing/2014/main" id="{4BB5D5E0-4CC7-41FE-8D03-F551294A98E2}"/>
              </a:ext>
            </a:extLst>
          </p:cNvPr>
          <p:cNvPicPr>
            <a:picLocks noChangeAspect="1"/>
          </p:cNvPicPr>
          <p:nvPr/>
        </p:nvPicPr>
        <p:blipFill>
          <a:blip r:embed="rId3"/>
          <a:stretch>
            <a:fillRect/>
          </a:stretch>
        </p:blipFill>
        <p:spPr>
          <a:xfrm>
            <a:off x="1602696" y="1072572"/>
            <a:ext cx="7889164" cy="5244090"/>
          </a:xfrm>
          <a:prstGeom prst="rect">
            <a:avLst/>
          </a:prstGeom>
        </p:spPr>
      </p:pic>
      <p:sp>
        <p:nvSpPr>
          <p:cNvPr id="10" name="TextBox 9">
            <a:extLst>
              <a:ext uri="{FF2B5EF4-FFF2-40B4-BE49-F238E27FC236}">
                <a16:creationId xmlns:a16="http://schemas.microsoft.com/office/drawing/2014/main" id="{535064F4-899A-485A-9B70-23EF3A299721}"/>
              </a:ext>
            </a:extLst>
          </p:cNvPr>
          <p:cNvSpPr txBox="1"/>
          <p:nvPr/>
        </p:nvSpPr>
        <p:spPr>
          <a:xfrm>
            <a:off x="274639" y="6316662"/>
            <a:ext cx="8118590" cy="669414"/>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Use cases: Enterprises, Dedicated Hosting</a:t>
            </a:r>
          </a:p>
        </p:txBody>
      </p:sp>
    </p:spTree>
    <p:extLst>
      <p:ext uri="{BB962C8B-B14F-4D97-AF65-F5344CB8AC3E}">
        <p14:creationId xmlns:p14="http://schemas.microsoft.com/office/powerpoint/2010/main" val="6334933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Stack Hub with AAD – Multi-tenanted</a:t>
            </a:r>
          </a:p>
        </p:txBody>
      </p:sp>
      <p:sp>
        <p:nvSpPr>
          <p:cNvPr id="44" name="TextBox 43"/>
          <p:cNvSpPr txBox="1"/>
          <p:nvPr/>
        </p:nvSpPr>
        <p:spPr>
          <a:xfrm>
            <a:off x="274639" y="6316662"/>
            <a:ext cx="5943598" cy="669414"/>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Use cases: CSP, Shared Hosting</a:t>
            </a:r>
          </a:p>
        </p:txBody>
      </p:sp>
      <p:pic>
        <p:nvPicPr>
          <p:cNvPr id="10" name="Picture 9">
            <a:extLst>
              <a:ext uri="{FF2B5EF4-FFF2-40B4-BE49-F238E27FC236}">
                <a16:creationId xmlns:a16="http://schemas.microsoft.com/office/drawing/2014/main" id="{CDA1D4D9-960F-4602-938D-76E928A80193}"/>
              </a:ext>
            </a:extLst>
          </p:cNvPr>
          <p:cNvPicPr>
            <a:picLocks noChangeAspect="1"/>
          </p:cNvPicPr>
          <p:nvPr/>
        </p:nvPicPr>
        <p:blipFill>
          <a:blip r:embed="rId3"/>
          <a:stretch>
            <a:fillRect/>
          </a:stretch>
        </p:blipFill>
        <p:spPr>
          <a:xfrm>
            <a:off x="1689321" y="977344"/>
            <a:ext cx="10018209" cy="5300817"/>
          </a:xfrm>
          <a:prstGeom prst="rect">
            <a:avLst/>
          </a:prstGeom>
        </p:spPr>
      </p:pic>
    </p:spTree>
    <p:extLst>
      <p:ext uri="{BB962C8B-B14F-4D97-AF65-F5344CB8AC3E}">
        <p14:creationId xmlns:p14="http://schemas.microsoft.com/office/powerpoint/2010/main" val="39285671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with AD FS</a:t>
            </a:r>
          </a:p>
        </p:txBody>
      </p:sp>
      <p:pic>
        <p:nvPicPr>
          <p:cNvPr id="14" name="Picture 13">
            <a:extLst>
              <a:ext uri="{FF2B5EF4-FFF2-40B4-BE49-F238E27FC236}">
                <a16:creationId xmlns:a16="http://schemas.microsoft.com/office/drawing/2014/main" id="{4057C63F-1F1F-4BDD-973C-1DBE02C1CA99}"/>
              </a:ext>
            </a:extLst>
          </p:cNvPr>
          <p:cNvPicPr>
            <a:picLocks noChangeAspect="1"/>
          </p:cNvPicPr>
          <p:nvPr/>
        </p:nvPicPr>
        <p:blipFill>
          <a:blip r:embed="rId3"/>
          <a:stretch>
            <a:fillRect/>
          </a:stretch>
        </p:blipFill>
        <p:spPr>
          <a:xfrm>
            <a:off x="1539291" y="1087724"/>
            <a:ext cx="9991727" cy="4889568"/>
          </a:xfrm>
          <a:prstGeom prst="rect">
            <a:avLst/>
          </a:prstGeom>
        </p:spPr>
      </p:pic>
      <p:sp>
        <p:nvSpPr>
          <p:cNvPr id="26" name="TextBox 25">
            <a:extLst>
              <a:ext uri="{FF2B5EF4-FFF2-40B4-BE49-F238E27FC236}">
                <a16:creationId xmlns:a16="http://schemas.microsoft.com/office/drawing/2014/main" id="{D7F05529-0AF6-427B-84A9-A384E6C42A98}"/>
              </a:ext>
            </a:extLst>
          </p:cNvPr>
          <p:cNvSpPr txBox="1"/>
          <p:nvPr/>
        </p:nvSpPr>
        <p:spPr>
          <a:xfrm>
            <a:off x="7507706" y="6316662"/>
            <a:ext cx="4777826" cy="646331"/>
          </a:xfrm>
          <a:prstGeom prst="rect">
            <a:avLst/>
          </a:prstGeom>
          <a:noFill/>
        </p:spPr>
        <p:txBody>
          <a:bodyPr wrap="square">
            <a:spAutoFit/>
          </a:bodyPr>
          <a:lstStyle/>
          <a:p>
            <a:pPr algn="r"/>
            <a:r>
              <a:rPr lang="en-US" dirty="0">
                <a:hlinkClick r:id="rId4"/>
              </a:rPr>
              <a:t>Identity architecture for Azure Stack Hub - Azure Stack Hub | Microsoft Docs</a:t>
            </a:r>
            <a:endParaRPr lang="en-US" dirty="0"/>
          </a:p>
        </p:txBody>
      </p:sp>
      <p:sp>
        <p:nvSpPr>
          <p:cNvPr id="16" name="TextBox 15">
            <a:extLst>
              <a:ext uri="{FF2B5EF4-FFF2-40B4-BE49-F238E27FC236}">
                <a16:creationId xmlns:a16="http://schemas.microsoft.com/office/drawing/2014/main" id="{65F9C7A1-45E5-406B-A603-B8E1B4398630}"/>
              </a:ext>
            </a:extLst>
          </p:cNvPr>
          <p:cNvSpPr txBox="1"/>
          <p:nvPr/>
        </p:nvSpPr>
        <p:spPr>
          <a:xfrm>
            <a:off x="274638" y="6316662"/>
            <a:ext cx="7550701" cy="669414"/>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Use cases: Disconnected Scenario, Use AD FS</a:t>
            </a:r>
          </a:p>
        </p:txBody>
      </p:sp>
    </p:spTree>
    <p:extLst>
      <p:ext uri="{BB962C8B-B14F-4D97-AF65-F5344CB8AC3E}">
        <p14:creationId xmlns:p14="http://schemas.microsoft.com/office/powerpoint/2010/main" val="10000140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AD Graph</a:t>
            </a:r>
          </a:p>
        </p:txBody>
      </p:sp>
      <p:sp>
        <p:nvSpPr>
          <p:cNvPr id="4" name="Text Placeholder 3"/>
          <p:cNvSpPr>
            <a:spLocks noGrp="1"/>
          </p:cNvSpPr>
          <p:nvPr>
            <p:ph type="body" sz="quarter" idx="10"/>
          </p:nvPr>
        </p:nvSpPr>
        <p:spPr>
          <a:xfrm>
            <a:off x="274638" y="1212850"/>
            <a:ext cx="11888787" cy="3890296"/>
          </a:xfrm>
        </p:spPr>
        <p:txBody>
          <a:bodyPr/>
          <a:lstStyle/>
          <a:p>
            <a:pPr>
              <a:lnSpc>
                <a:spcPct val="100000"/>
              </a:lnSpc>
            </a:pPr>
            <a:r>
              <a:rPr lang="en-US" dirty="0"/>
              <a:t>AD-based</a:t>
            </a:r>
          </a:p>
          <a:p>
            <a:pPr marL="285750" lvl="1" indent="-285750">
              <a:lnSpc>
                <a:spcPct val="100000"/>
              </a:lnSpc>
              <a:buFont typeface="Arial" panose="020B0604020202020204" pitchFamily="34" charset="0"/>
              <a:buChar char="•"/>
            </a:pPr>
            <a:r>
              <a:rPr lang="en-US" dirty="0"/>
              <a:t>ODATA Web Service – supports CRUD and query operations against AD and ADFS</a:t>
            </a:r>
          </a:p>
          <a:p>
            <a:pPr marL="285750" lvl="1" indent="-285750">
              <a:lnSpc>
                <a:spcPct val="100000"/>
              </a:lnSpc>
              <a:buFont typeface="Arial" panose="020B0604020202020204" pitchFamily="34" charset="0"/>
              <a:buChar char="•"/>
            </a:pPr>
            <a:r>
              <a:rPr lang="en-US" dirty="0"/>
              <a:t>Support only the subset of APIs needed by Azure Stack Hub</a:t>
            </a:r>
          </a:p>
          <a:p>
            <a:pPr marL="285750" lvl="1" indent="-285750">
              <a:lnSpc>
                <a:spcPct val="100000"/>
              </a:lnSpc>
              <a:buFont typeface="Arial" panose="020B0604020202020204" pitchFamily="34" charset="0"/>
              <a:buChar char="•"/>
            </a:pPr>
            <a:r>
              <a:rPr lang="en-US" dirty="0"/>
              <a:t>Same contracts as the AAD Graph (for supported APIs)</a:t>
            </a:r>
          </a:p>
          <a:p>
            <a:pPr marL="285750" lvl="1" indent="-285750">
              <a:lnSpc>
                <a:spcPct val="100000"/>
              </a:lnSpc>
              <a:buFont typeface="Arial" panose="020B0604020202020204" pitchFamily="34" charset="0"/>
              <a:buChar char="•"/>
            </a:pPr>
            <a:r>
              <a:rPr lang="en-US" dirty="0"/>
              <a:t>Co-located with AD FS</a:t>
            </a:r>
          </a:p>
          <a:p>
            <a:pPr marL="342834" lvl="1" indent="0">
              <a:lnSpc>
                <a:spcPct val="100000"/>
              </a:lnSpc>
              <a:buNone/>
            </a:pPr>
            <a:endParaRPr lang="en-US" dirty="0"/>
          </a:p>
          <a:p>
            <a:pPr>
              <a:lnSpc>
                <a:spcPct val="100000"/>
              </a:lnSpc>
            </a:pPr>
            <a:r>
              <a:rPr lang="en-US" dirty="0"/>
              <a:t>Facilitates interaction with Azure Stack Hub fabric AD DS and customer directory</a:t>
            </a:r>
          </a:p>
          <a:p>
            <a:pPr marL="285750" lvl="1" indent="-285750">
              <a:lnSpc>
                <a:spcPct val="100000"/>
              </a:lnSpc>
              <a:buFont typeface="Arial" panose="020B0604020202020204" pitchFamily="34" charset="0"/>
              <a:buChar char="•"/>
            </a:pPr>
            <a:r>
              <a:rPr lang="en-US" dirty="0"/>
              <a:t>LDAP protocol is used for querying Customers Directory</a:t>
            </a:r>
          </a:p>
          <a:p>
            <a:pPr marL="285750" lvl="1" indent="-285750">
              <a:lnSpc>
                <a:spcPct val="100000"/>
              </a:lnSpc>
              <a:buFont typeface="Arial" panose="020B0604020202020204" pitchFamily="34" charset="0"/>
              <a:buChar char="•"/>
            </a:pPr>
            <a:r>
              <a:rPr lang="en-US" dirty="0"/>
              <a:t>AD FS operations are performed via PowerShell cmdlets</a:t>
            </a:r>
          </a:p>
        </p:txBody>
      </p:sp>
    </p:spTree>
    <p:extLst>
      <p:ext uri="{BB962C8B-B14F-4D97-AF65-F5344CB8AC3E}">
        <p14:creationId xmlns:p14="http://schemas.microsoft.com/office/powerpoint/2010/main" val="1955795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3176254"/>
          </a:xfrm>
        </p:spPr>
        <p:txBody>
          <a:bodyPr/>
          <a:lstStyle/>
          <a:p>
            <a:r>
              <a:rPr lang="en-US" sz="7200" dirty="0"/>
              <a:t>Azure Resource Manager Role-Based </a:t>
            </a:r>
            <a:r>
              <a:rPr lang="en-US" dirty="0"/>
              <a:t>A</a:t>
            </a:r>
            <a:r>
              <a:rPr lang="en-US" sz="7200" dirty="0"/>
              <a:t>ccess </a:t>
            </a:r>
            <a:r>
              <a:rPr lang="en-US" dirty="0"/>
              <a:t>C</a:t>
            </a:r>
            <a:r>
              <a:rPr lang="en-US" sz="7200" dirty="0"/>
              <a:t>ontrol (RBAC)</a:t>
            </a:r>
          </a:p>
        </p:txBody>
      </p:sp>
    </p:spTree>
    <p:extLst>
      <p:ext uri="{BB962C8B-B14F-4D97-AF65-F5344CB8AC3E}">
        <p14:creationId xmlns:p14="http://schemas.microsoft.com/office/powerpoint/2010/main" val="17626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601533"/>
          </a:xfrm>
          <a:prstGeom prst="rect">
            <a:avLst/>
          </a:prstGeom>
        </p:spPr>
        <p:txBody>
          <a:bodyPr/>
          <a:lstStyle/>
          <a:p>
            <a:pPr marL="0" indent="0">
              <a:lnSpc>
                <a:spcPct val="100000"/>
              </a:lnSpc>
              <a:buNone/>
            </a:pPr>
            <a:r>
              <a:rPr lang="en-US" dirty="0">
                <a:solidFill>
                  <a:srgbClr val="0078D7"/>
                </a:solidFill>
              </a:rPr>
              <a:t>Allows secure access with granular permissions</a:t>
            </a:r>
          </a:p>
          <a:p>
            <a:pPr marL="0" indent="0">
              <a:lnSpc>
                <a:spcPct val="100000"/>
              </a:lnSpc>
              <a:buNone/>
            </a:pPr>
            <a:r>
              <a:rPr lang="en-US" dirty="0">
                <a:solidFill>
                  <a:srgbClr val="0078D7"/>
                </a:solidFill>
              </a:rPr>
              <a:t>Assignable to users, groups, or service principals</a:t>
            </a:r>
          </a:p>
          <a:p>
            <a:pPr marL="0" indent="0">
              <a:lnSpc>
                <a:spcPct val="100000"/>
              </a:lnSpc>
              <a:buNone/>
            </a:pPr>
            <a:r>
              <a:rPr lang="en-US" dirty="0">
                <a:solidFill>
                  <a:srgbClr val="0078D7"/>
                </a:solidFill>
              </a:rPr>
              <a:t>3 Built-in roles make it easy to get started</a:t>
            </a:r>
          </a:p>
          <a:p>
            <a:pPr lvl="2">
              <a:lnSpc>
                <a:spcPct val="100000"/>
              </a:lnSpc>
            </a:pPr>
            <a:r>
              <a:rPr lang="en-US" sz="2600" dirty="0"/>
              <a:t>Owner</a:t>
            </a:r>
          </a:p>
          <a:p>
            <a:pPr lvl="2">
              <a:lnSpc>
                <a:spcPct val="100000"/>
              </a:lnSpc>
            </a:pPr>
            <a:r>
              <a:rPr lang="en-US" sz="2600" dirty="0"/>
              <a:t>Contributor </a:t>
            </a:r>
          </a:p>
          <a:p>
            <a:pPr lvl="2">
              <a:lnSpc>
                <a:spcPct val="100000"/>
              </a:lnSpc>
            </a:pPr>
            <a:r>
              <a:rPr lang="en-US" sz="2600" dirty="0"/>
              <a:t>Reader</a:t>
            </a:r>
          </a:p>
          <a:p>
            <a:pPr marL="0" indent="0">
              <a:lnSpc>
                <a:spcPct val="100000"/>
              </a:lnSpc>
              <a:buNone/>
            </a:pPr>
            <a:r>
              <a:rPr lang="en-US" dirty="0">
                <a:solidFill>
                  <a:srgbClr val="0078D7"/>
                </a:solidFill>
              </a:rPr>
              <a:t>Custom Roles</a:t>
            </a:r>
          </a:p>
          <a:p>
            <a:pPr marL="685800" lvl="1" indent="-457200">
              <a:lnSpc>
                <a:spcPct val="100000"/>
              </a:lnSpc>
              <a:buFont typeface="Arial" panose="020B0604020202020204" pitchFamily="34" charset="0"/>
              <a:buChar char="•"/>
            </a:pPr>
            <a:r>
              <a:rPr lang="en-US" sz="2600" b="0" dirty="0">
                <a:solidFill>
                  <a:srgbClr val="505050"/>
                </a:solidFill>
                <a:latin typeface="+mj-lt"/>
              </a:rPr>
              <a:t>Consistent with Microsoft Azure </a:t>
            </a:r>
          </a:p>
          <a:p>
            <a:pPr marL="685800" lvl="1" indent="-457200">
              <a:lnSpc>
                <a:spcPct val="100000"/>
              </a:lnSpc>
              <a:buFont typeface="Arial" panose="020B0604020202020204" pitchFamily="34" charset="0"/>
              <a:buChar char="•"/>
            </a:pPr>
            <a:r>
              <a:rPr lang="en-US" sz="2600" b="0" dirty="0">
                <a:solidFill>
                  <a:srgbClr val="505050"/>
                </a:solidFill>
                <a:latin typeface="+mj-lt"/>
              </a:rPr>
              <a:t>People-picker experience integrated into the portal UX</a:t>
            </a:r>
          </a:p>
          <a:p>
            <a:pPr marL="0" indent="0">
              <a:lnSpc>
                <a:spcPct val="100000"/>
              </a:lnSpc>
              <a:buNone/>
            </a:pPr>
            <a:r>
              <a:rPr lang="en-US" dirty="0">
                <a:solidFill>
                  <a:srgbClr val="0078D7"/>
                </a:solidFill>
              </a:rPr>
              <a:t>Scope to Subscription, Resource Group or per Azure Resource</a:t>
            </a:r>
          </a:p>
          <a:p>
            <a:pPr>
              <a:lnSpc>
                <a:spcPct val="100000"/>
              </a:lnSpc>
            </a:pPr>
            <a:endParaRPr lang="en-US" dirty="0"/>
          </a:p>
        </p:txBody>
      </p:sp>
      <p:sp>
        <p:nvSpPr>
          <p:cNvPr id="2" name="Title 1"/>
          <p:cNvSpPr>
            <a:spLocks noGrp="1"/>
          </p:cNvSpPr>
          <p:nvPr>
            <p:ph type="title"/>
          </p:nvPr>
        </p:nvSpPr>
        <p:spPr/>
        <p:txBody>
          <a:bodyPr/>
          <a:lstStyle/>
          <a:p>
            <a:r>
              <a:rPr lang="en-US" dirty="0"/>
              <a:t>Role-based access control</a:t>
            </a:r>
          </a:p>
        </p:txBody>
      </p:sp>
    </p:spTree>
    <p:extLst>
      <p:ext uri="{BB962C8B-B14F-4D97-AF65-F5344CB8AC3E}">
        <p14:creationId xmlns:p14="http://schemas.microsoft.com/office/powerpoint/2010/main" val="39907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dirty="0"/>
              <a:t>Identity Terminology and Background</a:t>
            </a:r>
            <a:endParaRPr lang="en-US" sz="7200" dirty="0"/>
          </a:p>
        </p:txBody>
      </p:sp>
    </p:spTree>
    <p:extLst>
      <p:ext uri="{BB962C8B-B14F-4D97-AF65-F5344CB8AC3E}">
        <p14:creationId xmlns:p14="http://schemas.microsoft.com/office/powerpoint/2010/main" val="3413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Role-based access control</a:t>
            </a:r>
          </a:p>
        </p:txBody>
      </p:sp>
      <p:grpSp>
        <p:nvGrpSpPr>
          <p:cNvPr id="2" name="Group 1"/>
          <p:cNvGrpSpPr/>
          <p:nvPr/>
        </p:nvGrpSpPr>
        <p:grpSpPr>
          <a:xfrm>
            <a:off x="464410" y="1212849"/>
            <a:ext cx="9592911" cy="5320131"/>
            <a:chOff x="580157" y="1078806"/>
            <a:chExt cx="10590448" cy="5873355"/>
          </a:xfrm>
        </p:grpSpPr>
        <p:sp>
          <p:nvSpPr>
            <p:cNvPr id="4" name="Rectangle 3"/>
            <p:cNvSpPr/>
            <p:nvPr/>
          </p:nvSpPr>
          <p:spPr bwMode="auto">
            <a:xfrm>
              <a:off x="580157" y="1078806"/>
              <a:ext cx="10590448" cy="587335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8" tIns="91428" rIns="34290" bIns="34290" rtlCol="0" anchor="b" anchorCtr="0"/>
            <a:lstStyle/>
            <a:p>
              <a:pPr algn="r" defTabSz="932313">
                <a:defRPr/>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2538" y="1287745"/>
              <a:ext cx="10285687" cy="5368101"/>
            </a:xfrm>
            <a:prstGeom prst="rect">
              <a:avLst/>
            </a:prstGeom>
          </p:spPr>
        </p:pic>
      </p:grpSp>
    </p:spTree>
    <p:extLst>
      <p:ext uri="{BB962C8B-B14F-4D97-AF65-F5344CB8AC3E}">
        <p14:creationId xmlns:p14="http://schemas.microsoft.com/office/powerpoint/2010/main" val="10169709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Role-based access control</a:t>
            </a:r>
          </a:p>
        </p:txBody>
      </p:sp>
      <p:sp>
        <p:nvSpPr>
          <p:cNvPr id="2" name="Text Placeholder 1"/>
          <p:cNvSpPr>
            <a:spLocks noGrp="1"/>
          </p:cNvSpPr>
          <p:nvPr>
            <p:ph type="body" sz="quarter" idx="10"/>
          </p:nvPr>
        </p:nvSpPr>
        <p:spPr>
          <a:xfrm>
            <a:off x="274638" y="1212850"/>
            <a:ext cx="11888787" cy="4968031"/>
          </a:xfrm>
        </p:spPr>
        <p:txBody>
          <a:bodyPr>
            <a:normAutofit/>
          </a:bodyPr>
          <a:lstStyle/>
          <a:p>
            <a:pPr fontAlgn="ctr">
              <a:lnSpc>
                <a:spcPct val="100000"/>
              </a:lnSpc>
              <a:defRPr/>
            </a:pPr>
            <a:r>
              <a:rPr lang="en-US" dirty="0"/>
              <a:t>Used only for Azure administration</a:t>
            </a:r>
          </a:p>
          <a:p>
            <a:pPr marL="349689" lvl="1" indent="-349689">
              <a:lnSpc>
                <a:spcPct val="100000"/>
              </a:lnSpc>
              <a:buFont typeface="Arial" panose="020B0604020202020204" pitchFamily="34" charset="0"/>
              <a:buChar char="•"/>
            </a:pPr>
            <a:r>
              <a:rPr lang="en-US" dirty="0"/>
              <a:t>Manage resources in Azure – i.e. Virtual Machines, storage, networks, etc.</a:t>
            </a:r>
          </a:p>
          <a:p>
            <a:pPr marL="349689" lvl="1" indent="-349689">
              <a:lnSpc>
                <a:spcPct val="100000"/>
              </a:lnSpc>
              <a:buFont typeface="Arial" panose="020B0604020202020204" pitchFamily="34" charset="0"/>
              <a:buChar char="•"/>
            </a:pPr>
            <a:r>
              <a:rPr lang="en-US" dirty="0"/>
              <a:t>Remember that Azure AD is </a:t>
            </a:r>
            <a:r>
              <a:rPr lang="en-US" i="1" dirty="0"/>
              <a:t>not </a:t>
            </a:r>
            <a:r>
              <a:rPr lang="en-US" dirty="0"/>
              <a:t>an Azure resource</a:t>
            </a:r>
          </a:p>
          <a:p>
            <a:pPr fontAlgn="ctr">
              <a:lnSpc>
                <a:spcPct val="100000"/>
              </a:lnSpc>
              <a:defRPr/>
            </a:pPr>
            <a:r>
              <a:rPr lang="en-US" dirty="0"/>
              <a:t>Roles composed of:</a:t>
            </a:r>
          </a:p>
          <a:p>
            <a:pPr marL="349689" lvl="1" indent="-349689">
              <a:lnSpc>
                <a:spcPct val="100000"/>
              </a:lnSpc>
              <a:buFont typeface="Arial" panose="020B0604020202020204" pitchFamily="34" charset="0"/>
              <a:buChar char="•"/>
            </a:pPr>
            <a:r>
              <a:rPr lang="en-US" dirty="0"/>
              <a:t>Actions</a:t>
            </a:r>
          </a:p>
          <a:p>
            <a:pPr marL="349689" lvl="1" indent="-349689">
              <a:lnSpc>
                <a:spcPct val="100000"/>
              </a:lnSpc>
              <a:buFont typeface="Arial" panose="020B0604020202020204" pitchFamily="34" charset="0"/>
              <a:buChar char="•"/>
            </a:pPr>
            <a:r>
              <a:rPr lang="en-US" i="1" dirty="0"/>
              <a:t>Not</a:t>
            </a:r>
            <a:r>
              <a:rPr lang="en-US" dirty="0"/>
              <a:t> Actions (excluded operations)</a:t>
            </a:r>
          </a:p>
          <a:p>
            <a:pPr marL="349689" lvl="1" indent="-349689">
              <a:lnSpc>
                <a:spcPct val="100000"/>
              </a:lnSpc>
              <a:buFont typeface="Arial" panose="020B0604020202020204" pitchFamily="34" charset="0"/>
              <a:buChar char="•"/>
            </a:pPr>
            <a:r>
              <a:rPr lang="en-US" dirty="0"/>
              <a:t>Scopes</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30331" y="2657475"/>
            <a:ext cx="7933094" cy="4023077"/>
          </a:xfrm>
          <a:prstGeom prst="rect">
            <a:avLst/>
          </a:prstGeom>
        </p:spPr>
      </p:pic>
    </p:spTree>
    <p:extLst>
      <p:ext uri="{BB962C8B-B14F-4D97-AF65-F5344CB8AC3E}">
        <p14:creationId xmlns:p14="http://schemas.microsoft.com/office/powerpoint/2010/main" val="3415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Role definitions</a:t>
            </a:r>
            <a:endParaRPr lang="en-US" sz="2000" b="1" dirty="0">
              <a:solidFill>
                <a:schemeClr val="tx1"/>
              </a:solidFill>
              <a:latin typeface="Segoe UI"/>
              <a:ea typeface="Segoe UI" pitchFamily="34" charset="0"/>
              <a:cs typeface="Segoe UI" pitchFamily="34" charset="0"/>
            </a:endParaRPr>
          </a:p>
          <a:p>
            <a:pPr marL="371438" lvl="1" indent="-342866" defTabSz="932742">
              <a:lnSpc>
                <a:spcPct val="100000"/>
              </a:lnSpc>
              <a:spcBef>
                <a:spcPct val="20000"/>
              </a:spcBef>
              <a:buSzPct val="90000"/>
              <a:defRPr/>
            </a:pPr>
            <a:r>
              <a:rPr lang="en-US" sz="1800" dirty="0">
                <a:solidFill>
                  <a:schemeClr val="tx1"/>
                </a:solidFill>
                <a:latin typeface="+mj-lt"/>
              </a:rPr>
              <a:t>Describes the set of permissions (e.g. read actions)</a:t>
            </a:r>
          </a:p>
          <a:p>
            <a:pPr marL="371438" lvl="1" indent="-342866" defTabSz="932742">
              <a:lnSpc>
                <a:spcPct val="100000"/>
              </a:lnSpc>
              <a:spcBef>
                <a:spcPct val="20000"/>
              </a:spcBef>
              <a:buSzPct val="90000"/>
              <a:defRPr/>
            </a:pPr>
            <a:r>
              <a:rPr lang="en-US" sz="1800" dirty="0">
                <a:solidFill>
                  <a:schemeClr val="tx1"/>
                </a:solidFill>
                <a:latin typeface="+mj-lt"/>
              </a:rPr>
              <a:t>Can be used in multiple assignments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0" indent="0" defTabSz="932742">
              <a:buSzPct val="90000"/>
              <a:buNone/>
              <a:defRPr/>
            </a:pPr>
            <a:r>
              <a:rPr lang="en-US" sz="2800" dirty="0">
                <a:solidFill>
                  <a:srgbClr val="0078D7"/>
                </a:solidFill>
                <a:latin typeface="+mj-lt"/>
              </a:rPr>
              <a:t>Role assignments</a:t>
            </a:r>
            <a:endParaRPr lang="en-US" sz="2000" dirty="0">
              <a:solidFill>
                <a:schemeClr val="tx1"/>
              </a:solidFill>
              <a:latin typeface="Segoe UI"/>
              <a:ea typeface="Segoe UI" pitchFamily="34" charset="0"/>
              <a:cs typeface="Segoe UI" pitchFamily="34" charset="0"/>
            </a:endParaRPr>
          </a:p>
          <a:p>
            <a:pPr marL="371438" lvl="1" indent="-342866" defTabSz="932742">
              <a:buSzPct val="90000"/>
              <a:defRPr/>
            </a:pPr>
            <a:r>
              <a:rPr lang="en-US" sz="1800" dirty="0">
                <a:solidFill>
                  <a:schemeClr val="tx1"/>
                </a:solidFill>
                <a:latin typeface="+mj-lt"/>
              </a:rPr>
              <a:t>Associate role definitions with an identity (e.g. user/group) at a scope (e.g. resource group)</a:t>
            </a:r>
          </a:p>
          <a:p>
            <a:pPr marL="371438" lvl="1" indent="-342866" defTabSz="932742">
              <a:buSzPct val="90000"/>
              <a:defRPr/>
            </a:pPr>
            <a:r>
              <a:rPr lang="en-US" sz="1800" dirty="0">
                <a:solidFill>
                  <a:schemeClr val="tx1"/>
                </a:solidFill>
                <a:latin typeface="+mj-lt"/>
              </a:rPr>
              <a:t>Always inherited – subscription assignments apply to all resources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457154" lvl="1" indent="0" defTabSz="914309" fontAlgn="ctr">
              <a:lnSpc>
                <a:spcPct val="100000"/>
              </a:lnSpc>
              <a:buNone/>
              <a:defRPr/>
            </a:pP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59023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roles</a:t>
            </a:r>
          </a:p>
        </p:txBody>
      </p:sp>
      <p:graphicFrame>
        <p:nvGraphicFramePr>
          <p:cNvPr id="4" name="Table 3"/>
          <p:cNvGraphicFramePr>
            <a:graphicFrameLocks noGrp="1"/>
          </p:cNvGraphicFramePr>
          <p:nvPr>
            <p:extLst>
              <p:ext uri="{D42A27DB-BD31-4B8C-83A1-F6EECF244321}">
                <p14:modId xmlns:p14="http://schemas.microsoft.com/office/powerpoint/2010/main" val="310863592"/>
              </p:ext>
            </p:extLst>
          </p:nvPr>
        </p:nvGraphicFramePr>
        <p:xfrm>
          <a:off x="480605" y="1316142"/>
          <a:ext cx="11472905" cy="2694280"/>
        </p:xfrm>
        <a:graphic>
          <a:graphicData uri="http://schemas.openxmlformats.org/drawingml/2006/table">
            <a:tbl>
              <a:tblPr firstRow="1" bandRow="1">
                <a:tableStyleId>{69012ECD-51FC-41F1-AA8D-1B2483CD663E}</a:tableStyleId>
              </a:tblPr>
              <a:tblGrid>
                <a:gridCol w="4689451">
                  <a:extLst>
                    <a:ext uri="{9D8B030D-6E8A-4147-A177-3AD203B41FA5}">
                      <a16:colId xmlns:a16="http://schemas.microsoft.com/office/drawing/2014/main" val="20000"/>
                    </a:ext>
                  </a:extLst>
                </a:gridCol>
                <a:gridCol w="2570744">
                  <a:extLst>
                    <a:ext uri="{9D8B030D-6E8A-4147-A177-3AD203B41FA5}">
                      <a16:colId xmlns:a16="http://schemas.microsoft.com/office/drawing/2014/main" val="20001"/>
                    </a:ext>
                  </a:extLst>
                </a:gridCol>
                <a:gridCol w="4212710">
                  <a:extLst>
                    <a:ext uri="{9D8B030D-6E8A-4147-A177-3AD203B41FA5}">
                      <a16:colId xmlns:a16="http://schemas.microsoft.com/office/drawing/2014/main" val="20002"/>
                    </a:ext>
                  </a:extLst>
                </a:gridCol>
              </a:tblGrid>
              <a:tr h="566856">
                <a:tc>
                  <a:txBody>
                    <a:bodyPr/>
                    <a:lstStyle/>
                    <a:p>
                      <a:r>
                        <a:rPr lang="en-US" sz="2000" dirty="0"/>
                        <a:t>Built-in role</a:t>
                      </a:r>
                    </a:p>
                  </a:txBody>
                  <a:tcPr marL="182857" marR="182857" marT="146285" marB="146285" anchor="ctr"/>
                </a:tc>
                <a:tc>
                  <a:txBody>
                    <a:bodyPr/>
                    <a:lstStyle/>
                    <a:p>
                      <a:r>
                        <a:rPr lang="en-US" sz="2000" dirty="0"/>
                        <a:t>Actions</a:t>
                      </a:r>
                    </a:p>
                  </a:txBody>
                  <a:tcPr marL="182857" marR="182857" marT="146285" marB="146285"/>
                </a:tc>
                <a:tc>
                  <a:txBody>
                    <a:bodyPr/>
                    <a:lstStyle/>
                    <a:p>
                      <a:r>
                        <a:rPr lang="en-US" sz="2000" dirty="0"/>
                        <a:t>Not Actions</a:t>
                      </a:r>
                    </a:p>
                  </a:txBody>
                  <a:tcPr marL="182857" marR="182857" marT="146285" marB="146285"/>
                </a:tc>
                <a:extLst>
                  <a:ext uri="{0D108BD9-81ED-4DB2-BD59-A6C34878D82A}">
                    <a16:rowId xmlns:a16="http://schemas.microsoft.com/office/drawing/2014/main" val="10000"/>
                  </a:ext>
                </a:extLst>
              </a:tr>
              <a:tr h="566856">
                <a:tc>
                  <a:txBody>
                    <a:bodyPr/>
                    <a:lstStyle/>
                    <a:p>
                      <a:r>
                        <a:rPr lang="en-US" sz="2000" dirty="0"/>
                        <a:t>Owner (allow all actions)</a:t>
                      </a:r>
                    </a:p>
                  </a:txBody>
                  <a:tcPr marL="182857" marR="182857" marT="146285" marB="146285"/>
                </a:tc>
                <a:tc>
                  <a:txBody>
                    <a:bodyPr/>
                    <a:lstStyle/>
                    <a:p>
                      <a:pPr algn="l"/>
                      <a:r>
                        <a:rPr lang="en-US" sz="2000"/>
                        <a:t>*</a:t>
                      </a:r>
                    </a:p>
                  </a:txBody>
                  <a:tcPr marL="182857" marR="182857" marT="146285" marB="146285"/>
                </a:tc>
                <a:tc>
                  <a:txBody>
                    <a:bodyPr/>
                    <a:lstStyle/>
                    <a:p>
                      <a:endParaRPr lang="en-US" sz="2000"/>
                    </a:p>
                  </a:txBody>
                  <a:tcPr marL="182857" marR="182857" marT="146285" marB="146285"/>
                </a:tc>
                <a:extLst>
                  <a:ext uri="{0D108BD9-81ED-4DB2-BD59-A6C34878D82A}">
                    <a16:rowId xmlns:a16="http://schemas.microsoft.com/office/drawing/2014/main" val="10001"/>
                  </a:ext>
                </a:extLst>
              </a:tr>
              <a:tr h="841141">
                <a:tc>
                  <a:txBody>
                    <a:bodyPr/>
                    <a:lstStyle/>
                    <a:p>
                      <a:r>
                        <a:rPr lang="en-US" sz="2000" dirty="0"/>
                        <a:t>Contributor (allow all actions except writing or deleting role assignments)</a:t>
                      </a:r>
                    </a:p>
                  </a:txBody>
                  <a:tcPr marL="182857" marR="182857" marT="146285" marB="146285"/>
                </a:tc>
                <a:tc>
                  <a:txBody>
                    <a:bodyPr/>
                    <a:lstStyle/>
                    <a:p>
                      <a:pPr algn="l"/>
                      <a:r>
                        <a:rPr lang="en-US" sz="2000" dirty="0"/>
                        <a:t>*</a:t>
                      </a:r>
                    </a:p>
                  </a:txBody>
                  <a:tcPr marL="182857" marR="182857" marT="146285" marB="146285"/>
                </a:tc>
                <a:tc>
                  <a:txBody>
                    <a:bodyPr/>
                    <a:lstStyle/>
                    <a:p>
                      <a:r>
                        <a:rPr lang="en-US" sz="2000" dirty="0" err="1"/>
                        <a:t>Microsoft.Authorization</a:t>
                      </a:r>
                      <a:r>
                        <a:rPr lang="en-US" sz="2000" dirty="0"/>
                        <a:t>/*/Write,</a:t>
                      </a:r>
                      <a:r>
                        <a:rPr lang="en-US" sz="2000" baseline="0" dirty="0"/>
                        <a:t> </a:t>
                      </a:r>
                      <a:r>
                        <a:rPr lang="en-US" sz="2000" baseline="0" dirty="0" err="1"/>
                        <a:t>Microsoft.Authorization</a:t>
                      </a:r>
                      <a:r>
                        <a:rPr lang="en-US" sz="2000" baseline="0" dirty="0"/>
                        <a:t>/*/Delete</a:t>
                      </a:r>
                      <a:endParaRPr lang="en-US" sz="2000" dirty="0"/>
                    </a:p>
                  </a:txBody>
                  <a:tcPr marL="182857" marR="182857" marT="146285" marB="146285"/>
                </a:tc>
                <a:extLst>
                  <a:ext uri="{0D108BD9-81ED-4DB2-BD59-A6C34878D82A}">
                    <a16:rowId xmlns:a16="http://schemas.microsoft.com/office/drawing/2014/main" val="10002"/>
                  </a:ext>
                </a:extLst>
              </a:tr>
              <a:tr h="566856">
                <a:tc>
                  <a:txBody>
                    <a:bodyPr/>
                    <a:lstStyle/>
                    <a:p>
                      <a:r>
                        <a:rPr lang="en-US" sz="2000"/>
                        <a:t>Reader (allow all read actions)</a:t>
                      </a:r>
                    </a:p>
                  </a:txBody>
                  <a:tcPr marL="182857" marR="182857" marT="146285" marB="146285"/>
                </a:tc>
                <a:tc>
                  <a:txBody>
                    <a:bodyPr/>
                    <a:lstStyle/>
                    <a:p>
                      <a:pPr algn="l"/>
                      <a:r>
                        <a:rPr lang="en-US" sz="2000" dirty="0"/>
                        <a:t>*/Read</a:t>
                      </a:r>
                    </a:p>
                  </a:txBody>
                  <a:tcPr marL="182857" marR="182857" marT="146285" marB="146285"/>
                </a:tc>
                <a:tc>
                  <a:txBody>
                    <a:bodyPr/>
                    <a:lstStyle/>
                    <a:p>
                      <a:endParaRPr lang="en-US" sz="2000" dirty="0"/>
                    </a:p>
                  </a:txBody>
                  <a:tcPr marL="182857" marR="182857" marT="146285" marB="146285"/>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7ADD6842-CEB7-4B20-A078-83F096C12383}"/>
              </a:ext>
            </a:extLst>
          </p:cNvPr>
          <p:cNvSpPr txBox="1"/>
          <p:nvPr/>
        </p:nvSpPr>
        <p:spPr>
          <a:xfrm>
            <a:off x="274638" y="5873900"/>
            <a:ext cx="11889564" cy="1043363"/>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Custom roles can be created using RBAC command-line tools in Azure PowerShell, and Azure Command-Line Interface</a:t>
            </a:r>
          </a:p>
        </p:txBody>
      </p:sp>
    </p:spTree>
    <p:extLst>
      <p:ext uri="{BB962C8B-B14F-4D97-AF65-F5344CB8AC3E}">
        <p14:creationId xmlns:p14="http://schemas.microsoft.com/office/powerpoint/2010/main" val="32099054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Least privilege</a:t>
            </a:r>
          </a:p>
        </p:txBody>
      </p:sp>
      <p:sp>
        <p:nvSpPr>
          <p:cNvPr id="6" name="Text Placeholder 5"/>
          <p:cNvSpPr>
            <a:spLocks noGrp="1"/>
          </p:cNvSpPr>
          <p:nvPr>
            <p:ph type="body" sz="quarter" idx="10"/>
          </p:nvPr>
        </p:nvSpPr>
        <p:spPr>
          <a:xfrm>
            <a:off x="274639" y="1357993"/>
            <a:ext cx="3415046" cy="4290405"/>
          </a:xfrm>
        </p:spPr>
        <p:txBody>
          <a:bodyPr/>
          <a:lstStyle/>
          <a:p>
            <a:r>
              <a:rPr lang="en-US" dirty="0"/>
              <a:t>Goal</a:t>
            </a:r>
          </a:p>
          <a:p>
            <a:pPr marL="371438" lvl="1" indent="-342866">
              <a:lnSpc>
                <a:spcPct val="100000"/>
              </a:lnSpc>
              <a:buFont typeface="Arial" panose="020B0604020202020204" pitchFamily="34" charset="0"/>
              <a:buChar char="•"/>
            </a:pPr>
            <a:r>
              <a:rPr lang="en-US" dirty="0"/>
              <a:t>Users can do the tasks their job requires </a:t>
            </a:r>
          </a:p>
          <a:p>
            <a:pPr marL="371438" lvl="1" indent="-342866">
              <a:lnSpc>
                <a:spcPct val="100000"/>
              </a:lnSpc>
              <a:buFont typeface="Arial" panose="020B0604020202020204" pitchFamily="34" charset="0"/>
              <a:buChar char="•"/>
            </a:pPr>
            <a:r>
              <a:rPr lang="en-US" dirty="0"/>
              <a:t>But no more than that</a:t>
            </a:r>
          </a:p>
          <a:p>
            <a:endParaRPr lang="en-US" dirty="0"/>
          </a:p>
          <a:p>
            <a:r>
              <a:rPr lang="en-US" dirty="0"/>
              <a:t>Best practices</a:t>
            </a:r>
          </a:p>
          <a:p>
            <a:pPr marL="371438" lvl="1" indent="-342866">
              <a:lnSpc>
                <a:spcPct val="100000"/>
              </a:lnSpc>
              <a:buFont typeface="Arial" panose="020B0604020202020204" pitchFamily="34" charset="0"/>
              <a:buChar char="•"/>
            </a:pPr>
            <a:r>
              <a:rPr lang="en-US" dirty="0"/>
              <a:t>Use the portal or ARM API</a:t>
            </a:r>
          </a:p>
          <a:p>
            <a:pPr marL="371438" lvl="1" indent="-342866">
              <a:lnSpc>
                <a:spcPct val="100000"/>
              </a:lnSpc>
              <a:buFont typeface="Arial" panose="020B0604020202020204" pitchFamily="34" charset="0"/>
              <a:buChar char="•"/>
            </a:pPr>
            <a:r>
              <a:rPr lang="en-US" dirty="0"/>
              <a:t>Assign the right role</a:t>
            </a:r>
          </a:p>
          <a:p>
            <a:pPr marL="371438" lvl="1" indent="-342866">
              <a:lnSpc>
                <a:spcPct val="100000"/>
              </a:lnSpc>
              <a:buFont typeface="Arial" panose="020B0604020202020204" pitchFamily="34" charset="0"/>
              <a:buChar char="•"/>
            </a:pPr>
            <a:r>
              <a:rPr lang="en-US" dirty="0"/>
              <a:t>Use resource groups to form collections of multiple resources that require RBAC permissions</a:t>
            </a:r>
          </a:p>
        </p:txBody>
      </p:sp>
      <p:pic>
        <p:nvPicPr>
          <p:cNvPr id="4" name="Picture 3">
            <a:extLst>
              <a:ext uri="{FF2B5EF4-FFF2-40B4-BE49-F238E27FC236}">
                <a16:creationId xmlns:a16="http://schemas.microsoft.com/office/drawing/2014/main" id="{D6D6354F-1D66-41DA-8942-9F2C5F36D62B}"/>
              </a:ext>
            </a:extLst>
          </p:cNvPr>
          <p:cNvPicPr>
            <a:picLocks noChangeAspect="1"/>
          </p:cNvPicPr>
          <p:nvPr/>
        </p:nvPicPr>
        <p:blipFill>
          <a:blip r:embed="rId3"/>
          <a:stretch>
            <a:fillRect/>
          </a:stretch>
        </p:blipFill>
        <p:spPr>
          <a:xfrm>
            <a:off x="4075426" y="1357992"/>
            <a:ext cx="8088777" cy="3711243"/>
          </a:xfrm>
          <a:prstGeom prst="rect">
            <a:avLst/>
          </a:prstGeom>
        </p:spPr>
      </p:pic>
    </p:spTree>
    <p:extLst>
      <p:ext uri="{BB962C8B-B14F-4D97-AF65-F5344CB8AC3E}">
        <p14:creationId xmlns:p14="http://schemas.microsoft.com/office/powerpoint/2010/main" val="48826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062651"/>
          </a:xfrm>
          <a:prstGeom prst="rect">
            <a:avLst/>
          </a:prstGeom>
        </p:spPr>
        <p:txBody>
          <a:bodyPr/>
          <a:lstStyle/>
          <a:p>
            <a:pPr>
              <a:lnSpc>
                <a:spcPct val="100000"/>
              </a:lnSpc>
            </a:pPr>
            <a:r>
              <a:rPr lang="en-US" b="1" dirty="0"/>
              <a:t>Get-</a:t>
            </a:r>
            <a:r>
              <a:rPr lang="en-US" b="1" dirty="0" err="1"/>
              <a:t>AzureRmRoleDefinition</a:t>
            </a:r>
            <a:r>
              <a:rPr lang="en-US" dirty="0"/>
              <a:t> command to output the base role in JSON format</a:t>
            </a:r>
          </a:p>
          <a:p>
            <a:pPr>
              <a:lnSpc>
                <a:spcPct val="100000"/>
              </a:lnSpc>
            </a:pPr>
            <a:r>
              <a:rPr lang="en-US" dirty="0"/>
              <a:t>Open the </a:t>
            </a:r>
            <a:r>
              <a:rPr lang="en-US" dirty="0" err="1"/>
              <a:t>OutputRole.json</a:t>
            </a:r>
            <a:r>
              <a:rPr lang="en-US" dirty="0"/>
              <a:t> file in an editor</a:t>
            </a:r>
          </a:p>
          <a:p>
            <a:pPr>
              <a:lnSpc>
                <a:spcPct val="100000"/>
              </a:lnSpc>
            </a:pPr>
            <a:r>
              <a:rPr lang="en-US" dirty="0"/>
              <a:t>Edit the JSON file</a:t>
            </a:r>
          </a:p>
          <a:p>
            <a:pPr>
              <a:lnSpc>
                <a:spcPct val="100000"/>
              </a:lnSpc>
            </a:pPr>
            <a:r>
              <a:rPr lang="en-US" b="1" dirty="0"/>
              <a:t>New-</a:t>
            </a:r>
            <a:r>
              <a:rPr lang="en-US" b="1" dirty="0" err="1"/>
              <a:t>AzureRmRoleDefinition</a:t>
            </a:r>
            <a:r>
              <a:rPr lang="en-US" dirty="0"/>
              <a:t> command and specify the JSON role definition file.</a:t>
            </a:r>
          </a:p>
          <a:p>
            <a:pPr>
              <a:lnSpc>
                <a:spcPct val="100000"/>
              </a:lnSpc>
            </a:pPr>
            <a:r>
              <a:rPr lang="en-US" dirty="0"/>
              <a:t>Assign role to the user</a:t>
            </a:r>
            <a:endParaRPr lang="en-US" sz="2600" b="0" dirty="0">
              <a:solidFill>
                <a:srgbClr val="505050"/>
              </a:solidFill>
              <a:latin typeface="+mj-lt"/>
            </a:endParaRPr>
          </a:p>
          <a:p>
            <a:pPr>
              <a:lnSpc>
                <a:spcPct val="100000"/>
              </a:lnSpc>
            </a:pPr>
            <a:endParaRPr lang="en-US" dirty="0"/>
          </a:p>
        </p:txBody>
      </p:sp>
      <p:sp>
        <p:nvSpPr>
          <p:cNvPr id="2" name="Title 1"/>
          <p:cNvSpPr>
            <a:spLocks noGrp="1"/>
          </p:cNvSpPr>
          <p:nvPr>
            <p:ph type="title"/>
          </p:nvPr>
        </p:nvSpPr>
        <p:spPr/>
        <p:txBody>
          <a:bodyPr/>
          <a:lstStyle/>
          <a:p>
            <a:r>
              <a:rPr lang="en-US" dirty="0"/>
              <a:t>Custom roles - configuration</a:t>
            </a:r>
          </a:p>
        </p:txBody>
      </p:sp>
    </p:spTree>
    <p:extLst>
      <p:ext uri="{BB962C8B-B14F-4D97-AF65-F5344CB8AC3E}">
        <p14:creationId xmlns:p14="http://schemas.microsoft.com/office/powerpoint/2010/main" val="21412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64436"/>
          </a:xfrm>
          <a:prstGeom prst="rect">
            <a:avLst/>
          </a:prstGeom>
        </p:spPr>
        <p:txBody>
          <a:bodyPr/>
          <a:lstStyle/>
          <a:p>
            <a:pPr marL="0" indent="0">
              <a:buNone/>
            </a:pPr>
            <a:r>
              <a:rPr lang="en-US" sz="1800" dirty="0">
                <a:latin typeface="Consolas" panose="020B0609020204030204" pitchFamily="49" charset="0"/>
              </a:rPr>
              <a:t>{</a:t>
            </a:r>
          </a:p>
          <a:p>
            <a:pPr marL="457200" lvl="2" indent="0">
              <a:buNone/>
            </a:pPr>
            <a:r>
              <a:rPr lang="en-US" sz="2000" dirty="0">
                <a:latin typeface="Consolas" panose="020B0609020204030204" pitchFamily="49" charset="0"/>
              </a:rPr>
              <a:t>"Name": "</a:t>
            </a:r>
            <a:r>
              <a:rPr lang="en-US" sz="2000" dirty="0" err="1">
                <a:latin typeface="Consolas" panose="020B0609020204030204" pitchFamily="49" charset="0"/>
              </a:rPr>
              <a:t>AZS_test</a:t>
            </a:r>
            <a:r>
              <a:rPr lang="en-US" sz="2000" dirty="0">
                <a:latin typeface="Consolas" panose="020B0609020204030204" pitchFamily="49" charset="0"/>
              </a:rPr>
              <a:t>",</a:t>
            </a:r>
          </a:p>
          <a:p>
            <a:pPr marL="457200" lvl="2" indent="0">
              <a:buNone/>
            </a:pPr>
            <a:r>
              <a:rPr lang="en-US" sz="2000" dirty="0">
                <a:latin typeface="Consolas" panose="020B0609020204030204" pitchFamily="49" charset="0"/>
              </a:rPr>
              <a:t>"Id": "7c5f3479-1f1b-433c-8256-72e803023d0b",</a:t>
            </a:r>
          </a:p>
          <a:p>
            <a:pPr marL="457200" lvl="2" indent="0">
              <a:buNone/>
            </a:pPr>
            <a:r>
              <a:rPr lang="en-US" sz="2000" dirty="0">
                <a:latin typeface="Consolas" panose="020B0609020204030204" pitchFamily="49" charset="0"/>
              </a:rPr>
              <a:t>"IsCustom": true,</a:t>
            </a:r>
          </a:p>
          <a:p>
            <a:pPr marL="457200" lvl="2" indent="0">
              <a:buNone/>
            </a:pPr>
            <a:r>
              <a:rPr lang="en-US" sz="2000" dirty="0">
                <a:latin typeface="Consolas" panose="020B0609020204030204" pitchFamily="49" charset="0"/>
              </a:rPr>
              <a:t>"Description": "AZS registration",</a:t>
            </a:r>
          </a:p>
          <a:p>
            <a:pPr marL="457200" lvl="2" indent="0">
              <a:buNone/>
            </a:pPr>
            <a:r>
              <a:rPr lang="en-US" sz="2000" dirty="0">
                <a:latin typeface="Consolas" panose="020B0609020204030204" pitchFamily="49" charset="0"/>
              </a:rPr>
              <a:t>"Actions": [</a:t>
            </a:r>
          </a:p>
          <a:p>
            <a:pPr marL="2336440" lvl="5" indent="0">
              <a:buNone/>
            </a:pPr>
            <a:r>
              <a:rPr lang="en-US" sz="1800" dirty="0">
                <a:latin typeface="Consolas" panose="020B0609020204030204" pitchFamily="49" charset="0"/>
              </a:rPr>
              <a:t>"Microsoft.AzureStack/registrations/*"</a:t>
            </a:r>
          </a:p>
          <a:p>
            <a:pPr marL="0" indent="0">
              <a:buNone/>
            </a:pPr>
            <a:r>
              <a:rPr lang="en-US" sz="1800" dirty="0">
                <a:latin typeface="Consolas" panose="020B0609020204030204" pitchFamily="49" charset="0"/>
              </a:rPr>
              <a:t>],</a:t>
            </a:r>
          </a:p>
          <a:p>
            <a:pPr marL="457200" lvl="2" indent="0">
              <a:buNone/>
            </a:pPr>
            <a:r>
              <a:rPr lang="en-US" dirty="0">
                <a:latin typeface="Consolas" panose="020B0609020204030204" pitchFamily="49" charset="0"/>
              </a:rPr>
              <a:t>"NotActions": [ ],</a:t>
            </a:r>
          </a:p>
          <a:p>
            <a:pPr marL="457200" lvl="2" indent="0">
              <a:buNone/>
            </a:pPr>
            <a:r>
              <a:rPr lang="en-US" dirty="0">
                <a:latin typeface="Consolas" panose="020B0609020204030204" pitchFamily="49" charset="0"/>
              </a:rPr>
              <a:t>"DataActions": [ ],</a:t>
            </a:r>
          </a:p>
          <a:p>
            <a:pPr marL="457200" lvl="2" indent="0">
              <a:buNone/>
            </a:pPr>
            <a:r>
              <a:rPr lang="en-US" dirty="0">
                <a:latin typeface="Consolas" panose="020B0609020204030204" pitchFamily="49" charset="0"/>
              </a:rPr>
              <a:t>"NotDataActions": [ ],</a:t>
            </a:r>
          </a:p>
          <a:p>
            <a:pPr marL="457200" lvl="2" indent="0">
              <a:buNone/>
            </a:pPr>
            <a:r>
              <a:rPr lang="en-US" dirty="0">
                <a:latin typeface="Consolas" panose="020B0609020204030204" pitchFamily="49" charset="0"/>
              </a:rPr>
              <a:t>"AssignableScopes": [</a:t>
            </a:r>
          </a:p>
          <a:p>
            <a:pPr marL="914400" lvl="4" indent="0">
              <a:buNone/>
            </a:pPr>
            <a:r>
              <a:rPr lang="en-US" sz="1800" dirty="0">
                <a:latin typeface="Consolas" panose="020B0609020204030204" pitchFamily="49" charset="0"/>
              </a:rPr>
              <a:t>"/subscriptions/da58hhhhhhhhhhhfa55efc"</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2" name="Title 1"/>
          <p:cNvSpPr>
            <a:spLocks noGrp="1"/>
          </p:cNvSpPr>
          <p:nvPr>
            <p:ph type="title"/>
          </p:nvPr>
        </p:nvSpPr>
        <p:spPr/>
        <p:txBody>
          <a:bodyPr/>
          <a:lstStyle/>
          <a:p>
            <a:r>
              <a:rPr lang="en-US" dirty="0"/>
              <a:t>Custom roles – Example of JSON file</a:t>
            </a:r>
          </a:p>
        </p:txBody>
      </p:sp>
    </p:spTree>
    <p:extLst>
      <p:ext uri="{BB962C8B-B14F-4D97-AF65-F5344CB8AC3E}">
        <p14:creationId xmlns:p14="http://schemas.microsoft.com/office/powerpoint/2010/main" val="47228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1181862"/>
          </a:xfrm>
        </p:spPr>
        <p:txBody>
          <a:bodyPr/>
          <a:lstStyle/>
          <a:p>
            <a:r>
              <a:rPr lang="en-US" sz="7200" dirty="0"/>
              <a:t>Multi-Tenancy</a:t>
            </a:r>
          </a:p>
        </p:txBody>
      </p:sp>
    </p:spTree>
    <p:extLst>
      <p:ext uri="{BB962C8B-B14F-4D97-AF65-F5344CB8AC3E}">
        <p14:creationId xmlns:p14="http://schemas.microsoft.com/office/powerpoint/2010/main" val="240479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Azure Stack Hub can support users from multiple Azure Active Directory environments</a:t>
            </a:r>
          </a:p>
          <a:p>
            <a:pPr marL="0" indent="0" defTabSz="932742">
              <a:lnSpc>
                <a:spcPct val="100000"/>
              </a:lnSpc>
              <a:spcBef>
                <a:spcPct val="20000"/>
              </a:spcBef>
              <a:buSzPct val="90000"/>
              <a:buNone/>
              <a:defRPr/>
            </a:pPr>
            <a:r>
              <a:rPr lang="en-US" sz="2800" dirty="0">
                <a:solidFill>
                  <a:srgbClr val="0078D7"/>
                </a:solidFill>
                <a:latin typeface="+mj-lt"/>
              </a:rPr>
              <a:t>One tenant subscription = One Azure Active Directory</a:t>
            </a:r>
          </a:p>
          <a:p>
            <a:pPr marL="0" indent="0" defTabSz="932742">
              <a:lnSpc>
                <a:spcPct val="100000"/>
              </a:lnSpc>
              <a:spcBef>
                <a:spcPct val="20000"/>
              </a:spcBef>
              <a:buSzPct val="90000"/>
              <a:buNone/>
              <a:defRPr/>
            </a:pPr>
            <a:r>
              <a:rPr lang="en-US" sz="2800" dirty="0">
                <a:solidFill>
                  <a:srgbClr val="0078D7"/>
                </a:solidFill>
                <a:latin typeface="+mj-lt"/>
              </a:rPr>
              <a:t>Requires coordination between Azure Stack Hub operator and admin of tenant Azure Active Directory</a:t>
            </a: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81216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directory</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Marketing Subscription</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Finance Subscription</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err="1">
                <a:solidFill>
                  <a:schemeClr val="bg1"/>
                </a:solidFill>
              </a:rPr>
              <a:t>Litware</a:t>
            </a:r>
            <a:r>
              <a:rPr lang="en-US" sz="1200" b="1">
                <a:solidFill>
                  <a:schemeClr val="bg1"/>
                </a:solidFill>
              </a:rPr>
              <a:t> </a:t>
            </a:r>
          </a:p>
          <a:p>
            <a:pPr algn="ctr">
              <a:lnSpc>
                <a:spcPct val="90000"/>
              </a:lnSpc>
              <a:spcAft>
                <a:spcPts val="600"/>
              </a:spcAft>
            </a:pPr>
            <a:r>
              <a:rPr lang="en-US" sz="1200" b="1">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0" idx="1"/>
          </p:cNvCxnSpPr>
          <p:nvPr/>
        </p:nvCxnSpPr>
        <p:spPr>
          <a:xfrm rot="16200000" flipH="1">
            <a:off x="164222" y="2973759"/>
            <a:ext cx="2755428" cy="116165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61109" y="2037069"/>
            <a:ext cx="0" cy="253473"/>
          </a:xfrm>
          <a:prstGeom prst="line">
            <a:avLst/>
          </a:prstGeom>
          <a:ln>
            <a:solidFill>
              <a:srgbClr val="00188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Best practices</a:t>
            </a:r>
          </a:p>
          <a:p>
            <a:pPr marL="371438" lvl="1" indent="-342866">
              <a:lnSpc>
                <a:spcPct val="100000"/>
              </a:lnSpc>
              <a:buClrTx/>
              <a:buFont typeface="Arial" panose="020B0604020202020204" pitchFamily="34" charset="0"/>
              <a:buChar char="•"/>
            </a:pPr>
            <a:r>
              <a:rPr lang="en-US" sz="1800" dirty="0">
                <a:solidFill>
                  <a:schemeClr val="tx1"/>
                </a:solidFill>
                <a:latin typeface="+mj-lt"/>
              </a:rPr>
              <a:t>Organize resources to meet access management requirements</a:t>
            </a:r>
          </a:p>
          <a:p>
            <a:pPr marL="371438" lvl="1" indent="-342866">
              <a:lnSpc>
                <a:spcPct val="100000"/>
              </a:lnSpc>
              <a:buClrTx/>
              <a:buFont typeface="Arial" panose="020B0604020202020204" pitchFamily="34" charset="0"/>
              <a:buChar char="•"/>
            </a:pPr>
            <a:r>
              <a:rPr lang="en-US" sz="1800" dirty="0">
                <a:solidFill>
                  <a:schemeClr val="tx1"/>
                </a:solidFill>
                <a:latin typeface="+mj-lt"/>
              </a:rPr>
              <a:t>Grant access at resource group when appropriate</a:t>
            </a:r>
          </a:p>
          <a:p>
            <a:pPr marL="0" indent="0">
              <a:lnSpc>
                <a:spcPct val="100000"/>
              </a:lnSpc>
              <a:buClrTx/>
              <a:buNone/>
            </a:pPr>
            <a:endParaRPr lang="en-US" sz="2800" dirty="0">
              <a:solidFill>
                <a:srgbClr val="0078D7"/>
              </a:solidFill>
            </a:endParaRPr>
          </a:p>
          <a:p>
            <a:pPr marL="0" indent="0">
              <a:lnSpc>
                <a:spcPct val="100000"/>
              </a:lnSpc>
              <a:buClrTx/>
              <a:buNone/>
            </a:pPr>
            <a:r>
              <a:rPr lang="en-US" sz="2800" dirty="0">
                <a:solidFill>
                  <a:srgbClr val="0078D7"/>
                </a:solidFill>
              </a:rPr>
              <a:t>Benefits</a:t>
            </a:r>
          </a:p>
          <a:p>
            <a:pPr marL="371438" lvl="1" indent="-342866">
              <a:lnSpc>
                <a:spcPct val="100000"/>
              </a:lnSpc>
              <a:buClrTx/>
              <a:buFont typeface="Arial" panose="020B0604020202020204" pitchFamily="34" charset="0"/>
              <a:buChar char="•"/>
            </a:pPr>
            <a:r>
              <a:rPr lang="en-US" sz="1800" dirty="0">
                <a:solidFill>
                  <a:schemeClr val="tx1"/>
                </a:solidFill>
                <a:latin typeface="+mj-lt"/>
              </a:rPr>
              <a:t>Manageability</a:t>
            </a:r>
          </a:p>
          <a:p>
            <a:pPr marL="371438" lvl="1" indent="-342866">
              <a:lnSpc>
                <a:spcPct val="100000"/>
              </a:lnSpc>
              <a:buClrTx/>
              <a:buFont typeface="Arial" panose="020B0604020202020204" pitchFamily="34" charset="0"/>
              <a:buChar char="•"/>
            </a:pPr>
            <a:r>
              <a:rPr lang="en-US" sz="1800" dirty="0">
                <a:solidFill>
                  <a:schemeClr val="tx1"/>
                </a:solidFill>
                <a:latin typeface="+mj-lt"/>
              </a:rPr>
              <a:t>Compliance</a:t>
            </a:r>
          </a:p>
        </p:txBody>
      </p:sp>
    </p:spTree>
    <p:extLst>
      <p:ext uri="{BB962C8B-B14F-4D97-AF65-F5344CB8AC3E}">
        <p14:creationId xmlns:p14="http://schemas.microsoft.com/office/powerpoint/2010/main" val="28943499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tenants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484437" y="23542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sp>
        <p:nvSpPr>
          <p:cNvPr id="7" name="TextBox 6">
            <a:extLst>
              <a:ext uri="{FF2B5EF4-FFF2-40B4-BE49-F238E27FC236}">
                <a16:creationId xmlns:a16="http://schemas.microsoft.com/office/drawing/2014/main" id="{03BABC88-1D3E-4C7D-BB89-768A5B4EE133}"/>
              </a:ext>
            </a:extLst>
          </p:cNvPr>
          <p:cNvSpPr txBox="1"/>
          <p:nvPr/>
        </p:nvSpPr>
        <p:spPr>
          <a:xfrm>
            <a:off x="6948763" y="3163744"/>
            <a:ext cx="762000"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-&gt;</a:t>
            </a:r>
          </a:p>
        </p:txBody>
      </p:sp>
      <p:sp>
        <p:nvSpPr>
          <p:cNvPr id="8" name="TextBox 7">
            <a:extLst>
              <a:ext uri="{FF2B5EF4-FFF2-40B4-BE49-F238E27FC236}">
                <a16:creationId xmlns:a16="http://schemas.microsoft.com/office/drawing/2014/main" id="{6F32AEBF-BF83-492B-A5B5-6DEB46CE6F8A}"/>
              </a:ext>
            </a:extLst>
          </p:cNvPr>
          <p:cNvSpPr txBox="1"/>
          <p:nvPr/>
        </p:nvSpPr>
        <p:spPr>
          <a:xfrm>
            <a:off x="7415157" y="3174197"/>
            <a:ext cx="4879166"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Tenants are </a:t>
            </a:r>
            <a:r>
              <a:rPr lang="en-US" sz="2800" i="1" dirty="0">
                <a:solidFill>
                  <a:srgbClr val="0078D7"/>
                </a:solidFill>
                <a:latin typeface="+mj-lt"/>
              </a:rPr>
              <a:t>Organizations</a:t>
            </a:r>
          </a:p>
        </p:txBody>
      </p:sp>
      <p:grpSp>
        <p:nvGrpSpPr>
          <p:cNvPr id="25" name="Group 24">
            <a:extLst>
              <a:ext uri="{FF2B5EF4-FFF2-40B4-BE49-F238E27FC236}">
                <a16:creationId xmlns:a16="http://schemas.microsoft.com/office/drawing/2014/main" id="{011113C8-AC94-4AD0-97A4-4FBC54485DBA}"/>
              </a:ext>
            </a:extLst>
          </p:cNvPr>
          <p:cNvGrpSpPr/>
          <p:nvPr/>
        </p:nvGrpSpPr>
        <p:grpSpPr>
          <a:xfrm>
            <a:off x="1586555" y="2449512"/>
            <a:ext cx="1371600" cy="1181099"/>
            <a:chOff x="1722437" y="2201862"/>
            <a:chExt cx="3124200" cy="2690283"/>
          </a:xfrm>
        </p:grpSpPr>
        <p:sp>
          <p:nvSpPr>
            <p:cNvPr id="19" name="Isosceles Triangle 18">
              <a:extLst>
                <a:ext uri="{FF2B5EF4-FFF2-40B4-BE49-F238E27FC236}">
                  <a16:creationId xmlns:a16="http://schemas.microsoft.com/office/drawing/2014/main" id="{D69E7E13-8255-4327-9F53-CA201F7CCA93}"/>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0" name="Picture 19">
              <a:extLst>
                <a:ext uri="{FF2B5EF4-FFF2-40B4-BE49-F238E27FC236}">
                  <a16:creationId xmlns:a16="http://schemas.microsoft.com/office/drawing/2014/main" id="{3D86291B-D89E-4C7D-A172-81B94626B2B3}"/>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1" name="Flowchart: Multidocument 20">
              <a:extLst>
                <a:ext uri="{FF2B5EF4-FFF2-40B4-BE49-F238E27FC236}">
                  <a16:creationId xmlns:a16="http://schemas.microsoft.com/office/drawing/2014/main" id="{6270D202-4972-4B36-9FD3-77375584774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2" name="Group 21">
              <a:extLst>
                <a:ext uri="{FF2B5EF4-FFF2-40B4-BE49-F238E27FC236}">
                  <a16:creationId xmlns:a16="http://schemas.microsoft.com/office/drawing/2014/main" id="{C299C24D-73F0-4308-9533-3CDCFE251325}"/>
                </a:ext>
              </a:extLst>
            </p:cNvPr>
            <p:cNvGrpSpPr/>
            <p:nvPr/>
          </p:nvGrpSpPr>
          <p:grpSpPr>
            <a:xfrm>
              <a:off x="2303559" y="4089545"/>
              <a:ext cx="666832" cy="599824"/>
              <a:chOff x="2836959" y="3937144"/>
              <a:chExt cx="666832" cy="599824"/>
            </a:xfrm>
          </p:grpSpPr>
          <p:sp>
            <p:nvSpPr>
              <p:cNvPr id="23" name="Flowchart: Multidocument 22">
                <a:extLst>
                  <a:ext uri="{FF2B5EF4-FFF2-40B4-BE49-F238E27FC236}">
                    <a16:creationId xmlns:a16="http://schemas.microsoft.com/office/drawing/2014/main" id="{1D38BE15-1FC1-44B4-B9C4-A5C2147D90FD}"/>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4" name="Picture 23">
                <a:extLst>
                  <a:ext uri="{FF2B5EF4-FFF2-40B4-BE49-F238E27FC236}">
                    <a16:creationId xmlns:a16="http://schemas.microsoft.com/office/drawing/2014/main" id="{BF8325D8-F82E-4BD6-BD36-3C4966D637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26" name="Group 25">
            <a:extLst>
              <a:ext uri="{FF2B5EF4-FFF2-40B4-BE49-F238E27FC236}">
                <a16:creationId xmlns:a16="http://schemas.microsoft.com/office/drawing/2014/main" id="{7F1E1E90-300B-4636-BE95-7C0662F78981}"/>
              </a:ext>
            </a:extLst>
          </p:cNvPr>
          <p:cNvGrpSpPr/>
          <p:nvPr/>
        </p:nvGrpSpPr>
        <p:grpSpPr>
          <a:xfrm>
            <a:off x="781076" y="3863446"/>
            <a:ext cx="1371600" cy="1181099"/>
            <a:chOff x="1722437" y="2201862"/>
            <a:chExt cx="3124200" cy="2690283"/>
          </a:xfrm>
        </p:grpSpPr>
        <p:sp>
          <p:nvSpPr>
            <p:cNvPr id="27" name="Isosceles Triangle 26">
              <a:extLst>
                <a:ext uri="{FF2B5EF4-FFF2-40B4-BE49-F238E27FC236}">
                  <a16:creationId xmlns:a16="http://schemas.microsoft.com/office/drawing/2014/main" id="{240535B2-AEA7-48AF-BA7C-28060E40B864}"/>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8" name="Picture 27">
              <a:extLst>
                <a:ext uri="{FF2B5EF4-FFF2-40B4-BE49-F238E27FC236}">
                  <a16:creationId xmlns:a16="http://schemas.microsoft.com/office/drawing/2014/main" id="{18554B34-B178-4C29-BAA2-6AE5D29E8F7F}"/>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9" name="Flowchart: Multidocument 28">
              <a:extLst>
                <a:ext uri="{FF2B5EF4-FFF2-40B4-BE49-F238E27FC236}">
                  <a16:creationId xmlns:a16="http://schemas.microsoft.com/office/drawing/2014/main" id="{78D7A8BF-FCC5-42EE-A3AA-5B3FED60B25B}"/>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0" name="Group 29">
              <a:extLst>
                <a:ext uri="{FF2B5EF4-FFF2-40B4-BE49-F238E27FC236}">
                  <a16:creationId xmlns:a16="http://schemas.microsoft.com/office/drawing/2014/main" id="{0593E3AB-2B65-4371-9ECD-EF4729198C94}"/>
                </a:ext>
              </a:extLst>
            </p:cNvPr>
            <p:cNvGrpSpPr/>
            <p:nvPr/>
          </p:nvGrpSpPr>
          <p:grpSpPr>
            <a:xfrm>
              <a:off x="2303559" y="4089545"/>
              <a:ext cx="666832" cy="599824"/>
              <a:chOff x="2836959" y="3937144"/>
              <a:chExt cx="666832" cy="599824"/>
            </a:xfrm>
          </p:grpSpPr>
          <p:sp>
            <p:nvSpPr>
              <p:cNvPr id="31" name="Flowchart: Multidocument 30">
                <a:extLst>
                  <a:ext uri="{FF2B5EF4-FFF2-40B4-BE49-F238E27FC236}">
                    <a16:creationId xmlns:a16="http://schemas.microsoft.com/office/drawing/2014/main" id="{D3673A09-BDE5-4BC7-8690-547EEE5D92B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a:extLst>
                  <a:ext uri="{FF2B5EF4-FFF2-40B4-BE49-F238E27FC236}">
                    <a16:creationId xmlns:a16="http://schemas.microsoft.com/office/drawing/2014/main" id="{A6A6E03C-70A2-4A0C-8254-115E08788A4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33" name="Group 32">
            <a:extLst>
              <a:ext uri="{FF2B5EF4-FFF2-40B4-BE49-F238E27FC236}">
                <a16:creationId xmlns:a16="http://schemas.microsoft.com/office/drawing/2014/main" id="{FAD80185-669F-413A-9156-F86CD223EC6C}"/>
              </a:ext>
            </a:extLst>
          </p:cNvPr>
          <p:cNvGrpSpPr/>
          <p:nvPr/>
        </p:nvGrpSpPr>
        <p:grpSpPr>
          <a:xfrm>
            <a:off x="6020320" y="3863446"/>
            <a:ext cx="1371600" cy="1181099"/>
            <a:chOff x="1722437" y="2201862"/>
            <a:chExt cx="3124200" cy="2690283"/>
          </a:xfrm>
        </p:grpSpPr>
        <p:sp>
          <p:nvSpPr>
            <p:cNvPr id="34" name="Isosceles Triangle 33">
              <a:extLst>
                <a:ext uri="{FF2B5EF4-FFF2-40B4-BE49-F238E27FC236}">
                  <a16:creationId xmlns:a16="http://schemas.microsoft.com/office/drawing/2014/main" id="{4A8D7C24-4DCE-4AB9-B656-B028D6B95991}"/>
                </a:ext>
              </a:extLst>
            </p:cNvPr>
            <p:cNvSpPr/>
            <p:nvPr/>
          </p:nvSpPr>
          <p:spPr bwMode="auto">
            <a:xfrm>
              <a:off x="1722437" y="2201862"/>
              <a:ext cx="3124200" cy="2690283"/>
            </a:xfrm>
            <a:prstGeom prst="triangle">
              <a:avLst/>
            </a:prstGeom>
            <a:noFill/>
            <a:ln>
              <a:solidFill>
                <a:srgbClr val="50505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ea typeface="Segoe UI" pitchFamily="34" charset="0"/>
                <a:cs typeface="Segoe UI" pitchFamily="34" charset="0"/>
              </a:endParaRPr>
            </a:p>
          </p:txBody>
        </p:sp>
        <p:pic>
          <p:nvPicPr>
            <p:cNvPr id="35" name="Picture 34">
              <a:extLst>
                <a:ext uri="{FF2B5EF4-FFF2-40B4-BE49-F238E27FC236}">
                  <a16:creationId xmlns:a16="http://schemas.microsoft.com/office/drawing/2014/main" id="{429B8F65-BB7D-46D1-A9B2-159148740C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36" name="Flowchart: Multidocument 35">
              <a:extLst>
                <a:ext uri="{FF2B5EF4-FFF2-40B4-BE49-F238E27FC236}">
                  <a16:creationId xmlns:a16="http://schemas.microsoft.com/office/drawing/2014/main" id="{760A7EFE-522E-46E3-A4D8-B5FB0623967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7" name="Group 36">
              <a:extLst>
                <a:ext uri="{FF2B5EF4-FFF2-40B4-BE49-F238E27FC236}">
                  <a16:creationId xmlns:a16="http://schemas.microsoft.com/office/drawing/2014/main" id="{CB159F4C-29A1-446A-A774-EC3D275D4AB7}"/>
                </a:ext>
              </a:extLst>
            </p:cNvPr>
            <p:cNvGrpSpPr/>
            <p:nvPr/>
          </p:nvGrpSpPr>
          <p:grpSpPr>
            <a:xfrm>
              <a:off x="2303559" y="4089545"/>
              <a:ext cx="666832" cy="599824"/>
              <a:chOff x="2836959" y="3937144"/>
              <a:chExt cx="666832" cy="599824"/>
            </a:xfrm>
          </p:grpSpPr>
          <p:sp>
            <p:nvSpPr>
              <p:cNvPr id="38" name="Flowchart: Multidocument 37">
                <a:extLst>
                  <a:ext uri="{FF2B5EF4-FFF2-40B4-BE49-F238E27FC236}">
                    <a16:creationId xmlns:a16="http://schemas.microsoft.com/office/drawing/2014/main" id="{379F45F2-DED6-4664-9F96-EB1EFEFBFA33}"/>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9" name="Picture 38">
                <a:extLst>
                  <a:ext uri="{FF2B5EF4-FFF2-40B4-BE49-F238E27FC236}">
                    <a16:creationId xmlns:a16="http://schemas.microsoft.com/office/drawing/2014/main" id="{5D321496-F670-4AF2-B30E-7E4BB81ED54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54" name="Group 53">
            <a:extLst>
              <a:ext uri="{FF2B5EF4-FFF2-40B4-BE49-F238E27FC236}">
                <a16:creationId xmlns:a16="http://schemas.microsoft.com/office/drawing/2014/main" id="{9AD95CD9-7264-43A6-8B34-635E70254C06}"/>
              </a:ext>
            </a:extLst>
          </p:cNvPr>
          <p:cNvGrpSpPr/>
          <p:nvPr/>
        </p:nvGrpSpPr>
        <p:grpSpPr>
          <a:xfrm>
            <a:off x="5233463" y="2449512"/>
            <a:ext cx="1371600" cy="1181099"/>
            <a:chOff x="1722437" y="2201862"/>
            <a:chExt cx="3124200" cy="2690283"/>
          </a:xfrm>
        </p:grpSpPr>
        <p:sp>
          <p:nvSpPr>
            <p:cNvPr id="55" name="Isosceles Triangle 54">
              <a:extLst>
                <a:ext uri="{FF2B5EF4-FFF2-40B4-BE49-F238E27FC236}">
                  <a16:creationId xmlns:a16="http://schemas.microsoft.com/office/drawing/2014/main" id="{6730740E-99E3-40B9-8DDD-9ECCAB3D73A0}"/>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ea typeface="Segoe UI" pitchFamily="34" charset="0"/>
                <a:cs typeface="Segoe UI" pitchFamily="34" charset="0"/>
              </a:endParaRPr>
            </a:p>
          </p:txBody>
        </p:sp>
        <p:pic>
          <p:nvPicPr>
            <p:cNvPr id="56" name="Picture 55">
              <a:extLst>
                <a:ext uri="{FF2B5EF4-FFF2-40B4-BE49-F238E27FC236}">
                  <a16:creationId xmlns:a16="http://schemas.microsoft.com/office/drawing/2014/main" id="{E02CC9EF-C451-47D5-BB99-B0897400C03D}"/>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57" name="Flowchart: Multidocument 56">
              <a:extLst>
                <a:ext uri="{FF2B5EF4-FFF2-40B4-BE49-F238E27FC236}">
                  <a16:creationId xmlns:a16="http://schemas.microsoft.com/office/drawing/2014/main" id="{129BBEDC-E01C-4E83-AB95-083DDAA5B556}"/>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58" name="Group 57">
              <a:extLst>
                <a:ext uri="{FF2B5EF4-FFF2-40B4-BE49-F238E27FC236}">
                  <a16:creationId xmlns:a16="http://schemas.microsoft.com/office/drawing/2014/main" id="{D9F47D68-9038-4341-AEA5-15274153161D}"/>
                </a:ext>
              </a:extLst>
            </p:cNvPr>
            <p:cNvGrpSpPr/>
            <p:nvPr/>
          </p:nvGrpSpPr>
          <p:grpSpPr>
            <a:xfrm>
              <a:off x="2303559" y="4089545"/>
              <a:ext cx="666832" cy="599824"/>
              <a:chOff x="2836959" y="3937144"/>
              <a:chExt cx="666832" cy="599824"/>
            </a:xfrm>
          </p:grpSpPr>
          <p:sp>
            <p:nvSpPr>
              <p:cNvPr id="59" name="Flowchart: Multidocument 58">
                <a:extLst>
                  <a:ext uri="{FF2B5EF4-FFF2-40B4-BE49-F238E27FC236}">
                    <a16:creationId xmlns:a16="http://schemas.microsoft.com/office/drawing/2014/main" id="{2A06336F-0D65-4DAE-A26E-C4660A8F216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60" name="Picture 59">
                <a:extLst>
                  <a:ext uri="{FF2B5EF4-FFF2-40B4-BE49-F238E27FC236}">
                    <a16:creationId xmlns:a16="http://schemas.microsoft.com/office/drawing/2014/main" id="{3DB2A0DC-1974-4EE3-A0B6-BE097023B36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65" name="Group 64">
            <a:extLst>
              <a:ext uri="{FF2B5EF4-FFF2-40B4-BE49-F238E27FC236}">
                <a16:creationId xmlns:a16="http://schemas.microsoft.com/office/drawing/2014/main" id="{2E17F974-AD2F-46CF-8E12-6D916B930C1F}"/>
              </a:ext>
            </a:extLst>
          </p:cNvPr>
          <p:cNvGrpSpPr/>
          <p:nvPr/>
        </p:nvGrpSpPr>
        <p:grpSpPr>
          <a:xfrm>
            <a:off x="3703636" y="2735263"/>
            <a:ext cx="788527" cy="1066799"/>
            <a:chOff x="2789236" y="2430463"/>
            <a:chExt cx="788527" cy="1066799"/>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789237" y="2430463"/>
              <a:ext cx="586853" cy="749588"/>
            </a:xfrm>
            <a:prstGeom prst="rect">
              <a:avLst/>
            </a:prstGeom>
          </p:spPr>
        </p:pic>
        <p:sp>
          <p:nvSpPr>
            <p:cNvPr id="61" name="TextBox 60">
              <a:extLst>
                <a:ext uri="{FF2B5EF4-FFF2-40B4-BE49-F238E27FC236}">
                  <a16:creationId xmlns:a16="http://schemas.microsoft.com/office/drawing/2014/main" id="{4EE2C616-92DA-401D-97DC-29A8A3CC1A6B}"/>
                </a:ext>
              </a:extLst>
            </p:cNvPr>
            <p:cNvSpPr txBox="1"/>
            <p:nvPr/>
          </p:nvSpPr>
          <p:spPr>
            <a:xfrm>
              <a:off x="2789236" y="3035597"/>
              <a:ext cx="788527" cy="461665"/>
            </a:xfrm>
            <a:prstGeom prst="rect">
              <a:avLst/>
            </a:prstGeom>
            <a:noFill/>
          </p:spPr>
          <p:txBody>
            <a:bodyPr wrap="square" lIns="182880" tIns="146304" rIns="182880" bIns="146304" rtlCol="0">
              <a:spAutoFit/>
            </a:bodyPr>
            <a:lstStyle/>
            <a:p>
              <a:pPr>
                <a:lnSpc>
                  <a:spcPct val="90000"/>
                </a:lnSpc>
                <a:spcAft>
                  <a:spcPts val="600"/>
                </a:spcAft>
              </a:pPr>
              <a:r>
                <a:rPr lang="en-US" sz="1200">
                  <a:solidFill>
                    <a:srgbClr val="0078D7"/>
                  </a:solidFill>
                  <a:latin typeface="+mj-lt"/>
                </a:rPr>
                <a:t>Users</a:t>
              </a:r>
            </a:p>
          </p:txBody>
        </p:sp>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16296" y="2450988"/>
              <a:ext cx="586853" cy="749588"/>
            </a:xfrm>
            <a:prstGeom prst="rect">
              <a:avLst/>
            </a:prstGeom>
          </p:spPr>
        </p:pic>
      </p:grpSp>
      <p:grpSp>
        <p:nvGrpSpPr>
          <p:cNvPr id="67" name="Group 66">
            <a:extLst>
              <a:ext uri="{FF2B5EF4-FFF2-40B4-BE49-F238E27FC236}">
                <a16:creationId xmlns:a16="http://schemas.microsoft.com/office/drawing/2014/main" id="{47AF1F22-D1D9-4AE3-B574-9F562DB59FB6}"/>
              </a:ext>
            </a:extLst>
          </p:cNvPr>
          <p:cNvGrpSpPr/>
          <p:nvPr/>
        </p:nvGrpSpPr>
        <p:grpSpPr>
          <a:xfrm>
            <a:off x="3906761" y="4259263"/>
            <a:ext cx="1447758" cy="913457"/>
            <a:chOff x="2992361" y="3954463"/>
            <a:chExt cx="1447758" cy="913457"/>
          </a:xfrm>
        </p:grpSpPr>
        <p:sp>
          <p:nvSpPr>
            <p:cNvPr id="10" name="Flowchart: Multidocument 9">
              <a:extLst>
                <a:ext uri="{FF2B5EF4-FFF2-40B4-BE49-F238E27FC236}">
                  <a16:creationId xmlns:a16="http://schemas.microsoft.com/office/drawing/2014/main" id="{E2997BEA-D876-4382-A818-EB2705DB3B08}"/>
                </a:ext>
              </a:extLst>
            </p:cNvPr>
            <p:cNvSpPr/>
            <p:nvPr/>
          </p:nvSpPr>
          <p:spPr bwMode="auto">
            <a:xfrm>
              <a:off x="3413738" y="39544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63" name="TextBox 62">
              <a:extLst>
                <a:ext uri="{FF2B5EF4-FFF2-40B4-BE49-F238E27FC236}">
                  <a16:creationId xmlns:a16="http://schemas.microsoft.com/office/drawing/2014/main" id="{15370460-F78C-4D47-A18B-5D952E287FE5}"/>
                </a:ext>
              </a:extLst>
            </p:cNvPr>
            <p:cNvSpPr txBox="1"/>
            <p:nvPr/>
          </p:nvSpPr>
          <p:spPr>
            <a:xfrm>
              <a:off x="2992361" y="4406255"/>
              <a:ext cx="144775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Applications</a:t>
              </a:r>
            </a:p>
          </p:txBody>
        </p:sp>
      </p:grpSp>
      <p:grpSp>
        <p:nvGrpSpPr>
          <p:cNvPr id="66" name="Group 65">
            <a:extLst>
              <a:ext uri="{FF2B5EF4-FFF2-40B4-BE49-F238E27FC236}">
                <a16:creationId xmlns:a16="http://schemas.microsoft.com/office/drawing/2014/main" id="{72025BD5-829A-4F7E-A2DD-FDF7F8F012D7}"/>
              </a:ext>
            </a:extLst>
          </p:cNvPr>
          <p:cNvGrpSpPr/>
          <p:nvPr/>
        </p:nvGrpSpPr>
        <p:grpSpPr>
          <a:xfrm>
            <a:off x="2492323" y="4241945"/>
            <a:ext cx="1734790" cy="930775"/>
            <a:chOff x="1577923" y="3937145"/>
            <a:chExt cx="1734790" cy="930775"/>
          </a:xfrm>
        </p:grpSpPr>
        <p:grpSp>
          <p:nvGrpSpPr>
            <p:cNvPr id="13" name="Group 12">
              <a:extLst>
                <a:ext uri="{FF2B5EF4-FFF2-40B4-BE49-F238E27FC236}">
                  <a16:creationId xmlns:a16="http://schemas.microsoft.com/office/drawing/2014/main" id="{F015BC68-E9C7-48C7-94E8-91C8404B90A4}"/>
                </a:ext>
              </a:extLst>
            </p:cNvPr>
            <p:cNvGrpSpPr/>
            <p:nvPr/>
          </p:nvGrpSpPr>
          <p:grpSpPr>
            <a:xfrm>
              <a:off x="2151159" y="3937145"/>
              <a:ext cx="666832" cy="599824"/>
              <a:chOff x="2836959" y="3937144"/>
              <a:chExt cx="666832" cy="599824"/>
            </a:xfrm>
          </p:grpSpPr>
          <p:sp>
            <p:nvSpPr>
              <p:cNvPr id="11" name="Flowchart: Multidocument 10">
                <a:extLst>
                  <a:ext uri="{FF2B5EF4-FFF2-40B4-BE49-F238E27FC236}">
                    <a16:creationId xmlns:a16="http://schemas.microsoft.com/office/drawing/2014/main" id="{6F457274-D558-4C04-9223-6EDE19950558}"/>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2" name="Picture 11">
                <a:extLst>
                  <a:ext uri="{FF2B5EF4-FFF2-40B4-BE49-F238E27FC236}">
                    <a16:creationId xmlns:a16="http://schemas.microsoft.com/office/drawing/2014/main" id="{219ECD7F-1B53-4678-852E-DF161FE1F0F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sp>
          <p:nvSpPr>
            <p:cNvPr id="64" name="TextBox 63">
              <a:extLst>
                <a:ext uri="{FF2B5EF4-FFF2-40B4-BE49-F238E27FC236}">
                  <a16:creationId xmlns:a16="http://schemas.microsoft.com/office/drawing/2014/main" id="{80EB3195-4DD3-47D5-824D-B66FB843166A}"/>
                </a:ext>
              </a:extLst>
            </p:cNvPr>
            <p:cNvSpPr txBox="1"/>
            <p:nvPr/>
          </p:nvSpPr>
          <p:spPr>
            <a:xfrm>
              <a:off x="1577923" y="4406255"/>
              <a:ext cx="173479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Service Principals</a:t>
              </a:r>
            </a:p>
          </p:txBody>
        </p:sp>
      </p:grpSp>
      <p:pic>
        <p:nvPicPr>
          <p:cNvPr id="74" name="Picture 73">
            <a:extLst>
              <a:ext uri="{FF2B5EF4-FFF2-40B4-BE49-F238E27FC236}">
                <a16:creationId xmlns:a16="http://schemas.microsoft.com/office/drawing/2014/main" id="{29D9FAE6-6279-4AEA-B2CF-90E82574080B}"/>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2178833" y="2671059"/>
            <a:ext cx="257643" cy="329087"/>
          </a:xfrm>
          <a:prstGeom prst="rect">
            <a:avLst/>
          </a:prstGeom>
        </p:spPr>
      </p:pic>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1.53178E-8 -5.76487E-7 L 0.13658 0.16001 " pathEditMode="relative" rAng="0" ptsTypes="AA">
                                      <p:cBhvr>
                                        <p:cTn id="48" dur="2400" fill="hold"/>
                                        <p:tgtEl>
                                          <p:spTgt spid="74"/>
                                        </p:tgtEl>
                                        <p:attrNameLst>
                                          <p:attrName>ppt_x</p:attrName>
                                          <p:attrName>ppt_y</p:attrName>
                                        </p:attrNameLst>
                                      </p:cBhvr>
                                      <p:rCtr x="6829" y="7989"/>
                                    </p:animMotion>
                                  </p:childTnLst>
                                </p:cTn>
                              </p:par>
                              <p:par>
                                <p:cTn id="49" presetID="6" presetClass="emph" presetSubtype="0" fill="hold" nodeType="withEffect">
                                  <p:stCondLst>
                                    <p:cond delay="0"/>
                                  </p:stCondLst>
                                  <p:childTnLst>
                                    <p:animScale>
                                      <p:cBhvr>
                                        <p:cTn id="50" dur="2000" fill="hold"/>
                                        <p:tgtEl>
                                          <p:spTgt spid="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directories </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01</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02</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err="1">
                <a:solidFill>
                  <a:schemeClr val="bg1"/>
                </a:solidFill>
              </a:rPr>
              <a:t>Litware</a:t>
            </a:r>
            <a:r>
              <a:rPr lang="en-US" sz="1200" b="1" dirty="0">
                <a:solidFill>
                  <a:schemeClr val="bg1"/>
                </a:solidFill>
              </a:rPr>
              <a:t> </a:t>
            </a:r>
          </a:p>
          <a:p>
            <a:pPr algn="ctr">
              <a:lnSpc>
                <a:spcPct val="90000"/>
              </a:lnSpc>
              <a:spcAft>
                <a:spcPts val="600"/>
              </a:spcAft>
            </a:pPr>
            <a:r>
              <a:rPr lang="en-US" sz="1200" b="1" dirty="0">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33" idx="2"/>
            <a:endCxn id="20" idx="1"/>
          </p:cNvCxnSpPr>
          <p:nvPr/>
        </p:nvCxnSpPr>
        <p:spPr>
          <a:xfrm rot="16200000" flipH="1">
            <a:off x="1148399" y="3957936"/>
            <a:ext cx="785066" cy="1163662"/>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Usage</a:t>
            </a:r>
          </a:p>
          <a:p>
            <a:pPr marL="371438" lvl="1" indent="-342866">
              <a:lnSpc>
                <a:spcPct val="100000"/>
              </a:lnSpc>
              <a:buClrTx/>
              <a:buFont typeface="Arial" panose="020B0604020202020204" pitchFamily="34" charset="0"/>
              <a:buChar char="•"/>
            </a:pPr>
            <a:r>
              <a:rPr lang="en-US" sz="1800" dirty="0">
                <a:solidFill>
                  <a:schemeClr val="tx1"/>
                </a:solidFill>
                <a:latin typeface="+mj-lt"/>
              </a:rPr>
              <a:t>CSPs environment</a:t>
            </a:r>
          </a:p>
          <a:p>
            <a:pPr marL="371438" lvl="1" indent="-342866">
              <a:lnSpc>
                <a:spcPct val="100000"/>
              </a:lnSpc>
              <a:buClrTx/>
              <a:buFont typeface="Arial" panose="020B0604020202020204" pitchFamily="34" charset="0"/>
              <a:buChar char="•"/>
            </a:pPr>
            <a:r>
              <a:rPr lang="en-US" sz="1800" dirty="0">
                <a:solidFill>
                  <a:schemeClr val="tx1"/>
                </a:solidFill>
                <a:latin typeface="+mj-lt"/>
              </a:rPr>
              <a:t>Each customer use their AAD</a:t>
            </a:r>
          </a:p>
          <a:p>
            <a:pPr marL="371438" lvl="1" indent="-342866">
              <a:lnSpc>
                <a:spcPct val="100000"/>
              </a:lnSpc>
              <a:buClrTx/>
              <a:buFont typeface="Arial" panose="020B0604020202020204" pitchFamily="34" charset="0"/>
              <a:buChar char="•"/>
            </a:pPr>
            <a:r>
              <a:rPr lang="en-US" sz="1800" dirty="0">
                <a:solidFill>
                  <a:schemeClr val="tx1"/>
                </a:solidFill>
                <a:latin typeface="+mj-lt"/>
              </a:rPr>
              <a:t>One subscription can have resources only from one AAD</a:t>
            </a:r>
          </a:p>
          <a:p>
            <a:pPr marL="0" indent="0">
              <a:lnSpc>
                <a:spcPct val="100000"/>
              </a:lnSpc>
              <a:buClrTx/>
              <a:buNone/>
            </a:pPr>
            <a:endParaRPr lang="en-US" sz="2800" dirty="0">
              <a:solidFill>
                <a:srgbClr val="0078D7"/>
              </a:solidFill>
            </a:endParaRPr>
          </a:p>
        </p:txBody>
      </p:sp>
      <p:sp>
        <p:nvSpPr>
          <p:cNvPr id="32" name="Isosceles Triangle 31">
            <a:extLst>
              <a:ext uri="{FF2B5EF4-FFF2-40B4-BE49-F238E27FC236}">
                <a16:creationId xmlns:a16="http://schemas.microsoft.com/office/drawing/2014/main" id="{3E8EE4FC-8F5F-4675-98BE-B539696B0A17}"/>
              </a:ext>
            </a:extLst>
          </p:cNvPr>
          <p:cNvSpPr/>
          <p:nvPr/>
        </p:nvSpPr>
        <p:spPr bwMode="auto">
          <a:xfrm>
            <a:off x="481137" y="3213203"/>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TextBox 32">
            <a:extLst>
              <a:ext uri="{FF2B5EF4-FFF2-40B4-BE49-F238E27FC236}">
                <a16:creationId xmlns:a16="http://schemas.microsoft.com/office/drawing/2014/main" id="{A4A9EB01-D01C-4B65-B0D1-890BF9066C42}"/>
              </a:ext>
            </a:extLst>
          </p:cNvPr>
          <p:cNvSpPr txBox="1"/>
          <p:nvPr/>
        </p:nvSpPr>
        <p:spPr>
          <a:xfrm>
            <a:off x="123269" y="3442464"/>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a:solidFill>
                  <a:schemeClr val="bg1"/>
                </a:solidFill>
              </a:rPr>
              <a:t>Contoso </a:t>
            </a:r>
          </a:p>
          <a:p>
            <a:pPr algn="ctr">
              <a:lnSpc>
                <a:spcPct val="90000"/>
              </a:lnSpc>
              <a:spcAft>
                <a:spcPts val="600"/>
              </a:spcAft>
            </a:pPr>
            <a:r>
              <a:rPr lang="en-US" sz="1200" b="1" dirty="0">
                <a:solidFill>
                  <a:schemeClr val="bg1"/>
                </a:solidFill>
              </a:rPr>
              <a:t>Azure AD</a:t>
            </a:r>
          </a:p>
        </p:txBody>
      </p:sp>
    </p:spTree>
    <p:extLst>
      <p:ext uri="{BB962C8B-B14F-4D97-AF65-F5344CB8AC3E}">
        <p14:creationId xmlns:p14="http://schemas.microsoft.com/office/powerpoint/2010/main" val="65907310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Enable multi-tenancy</a:t>
            </a:r>
          </a:p>
          <a:p>
            <a:pPr defTabSz="932742">
              <a:lnSpc>
                <a:spcPct val="100000"/>
              </a:lnSpc>
              <a:spcBef>
                <a:spcPct val="20000"/>
              </a:spcBef>
              <a:buSzPct val="90000"/>
              <a:defRPr/>
            </a:pPr>
            <a:r>
              <a:rPr lang="en-US" sz="2800" dirty="0">
                <a:solidFill>
                  <a:srgbClr val="0078D7"/>
                </a:solidFill>
                <a:latin typeface="+mj-lt"/>
              </a:rPr>
              <a:t>Configure Azure Stack Hub directory</a:t>
            </a:r>
          </a:p>
          <a:p>
            <a:pPr lvl="1" defTabSz="932742">
              <a:lnSpc>
                <a:spcPct val="100000"/>
              </a:lnSpc>
              <a:spcBef>
                <a:spcPct val="20000"/>
              </a:spcBef>
              <a:buSzPct val="90000"/>
              <a:defRPr/>
            </a:pPr>
            <a:r>
              <a:rPr lang="en-US" sz="2400" dirty="0">
                <a:solidFill>
                  <a:srgbClr val="0078D7"/>
                </a:solidFill>
                <a:latin typeface="+mj-lt"/>
              </a:rPr>
              <a:t>Configure Azure Stack Hub to allow sign-ins from </a:t>
            </a:r>
            <a:r>
              <a:rPr lang="en-US" sz="2400" dirty="0" err="1">
                <a:solidFill>
                  <a:srgbClr val="0078D7"/>
                </a:solidFill>
                <a:latin typeface="+mj-lt"/>
              </a:rPr>
              <a:t>Fabrikam</a:t>
            </a:r>
            <a:r>
              <a:rPr lang="en-US" sz="2400" dirty="0">
                <a:solidFill>
                  <a:srgbClr val="0078D7"/>
                </a:solidFill>
                <a:latin typeface="+mj-lt"/>
              </a:rPr>
              <a:t> Azure AD directory tenants.</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https://docs.microsoft.com/en-us/azure/azure-stack/azure-stack-enable-multitenancy#configure-azure-stack-directory</a:t>
            </a:r>
          </a:p>
          <a:p>
            <a:pPr defTabSz="932742">
              <a:lnSpc>
                <a:spcPct val="100000"/>
              </a:lnSpc>
              <a:spcBef>
                <a:spcPct val="20000"/>
              </a:spcBef>
              <a:buSzPct val="90000"/>
              <a:defRPr/>
            </a:pPr>
            <a:r>
              <a:rPr lang="en-US" sz="2800" dirty="0">
                <a:solidFill>
                  <a:srgbClr val="0078D7"/>
                </a:solidFill>
                <a:latin typeface="+mj-lt"/>
              </a:rPr>
              <a:t>Configure guest directory</a:t>
            </a:r>
          </a:p>
          <a:p>
            <a:pPr lvl="1" defTabSz="932742">
              <a:lnSpc>
                <a:spcPct val="100000"/>
              </a:lnSpc>
              <a:spcBef>
                <a:spcPct val="20000"/>
              </a:spcBef>
              <a:buSzPct val="90000"/>
              <a:defRPr/>
            </a:pPr>
            <a:r>
              <a:rPr lang="en-US" sz="2400" dirty="0">
                <a:solidFill>
                  <a:srgbClr val="0078D7"/>
                </a:solidFill>
                <a:latin typeface="+mj-lt"/>
              </a:rPr>
              <a:t>Registering Azure Stack Hub with the guest directory</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https://docs.microsoft.com/en-us/azure/azure-stack/azure-stack-enable-multitenancy#registering-azure-stack-with-the-guest-directory</a:t>
            </a:r>
            <a:endParaRPr lang="en-US" sz="12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430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EAD1242-B9CC-49F4-98B0-1CB6DB9F844E}"/>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a:off x="5729323" y="661023"/>
            <a:ext cx="6912620" cy="6514334"/>
          </a:xfrm>
          <a:prstGeom prst="rect">
            <a:avLst/>
          </a:prstGeom>
        </p:spPr>
      </p:pic>
      <p:sp>
        <p:nvSpPr>
          <p:cNvPr id="2" name="Title 1"/>
          <p:cNvSpPr>
            <a:spLocks noGrp="1"/>
          </p:cNvSpPr>
          <p:nvPr>
            <p:ph type="title"/>
          </p:nvPr>
        </p:nvSpPr>
        <p:spPr/>
        <p:txBody>
          <a:bodyPr/>
          <a:lstStyle/>
          <a:p>
            <a:r>
              <a:rPr lang="en-US" dirty="0">
                <a:solidFill>
                  <a:schemeClr val="tx1"/>
                </a:solidFill>
              </a:rPr>
              <a:t>Azure Stack Hub multi-tenancy - Important</a:t>
            </a:r>
          </a:p>
        </p:txBody>
      </p:sp>
      <p:sp>
        <p:nvSpPr>
          <p:cNvPr id="5" name="Content Placeholder 2"/>
          <p:cNvSpPr txBox="1">
            <a:spLocks/>
          </p:cNvSpPr>
          <p:nvPr/>
        </p:nvSpPr>
        <p:spPr>
          <a:xfrm>
            <a:off x="370329" y="1275286"/>
            <a:ext cx="6995672"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0078D7"/>
                </a:solidFill>
                <a:latin typeface="+mj-lt"/>
              </a:rPr>
              <a:t>If Azure Stack Hub administrator installs new services or updates in the future, customer may need to run the multi-tenancy enabling script again</a:t>
            </a:r>
          </a:p>
          <a:p>
            <a:pPr marL="0" indent="0">
              <a:buNone/>
            </a:pPr>
            <a:endParaRPr lang="en-US" sz="2800" b="1" dirty="0">
              <a:solidFill>
                <a:srgbClr val="0078D7"/>
              </a:solidFill>
              <a:latin typeface="+mj-lt"/>
            </a:endParaRPr>
          </a:p>
          <a:p>
            <a:pPr marL="0" indent="0">
              <a:buNone/>
            </a:pPr>
            <a:r>
              <a:rPr lang="en-US" sz="2800" b="1" dirty="0">
                <a:solidFill>
                  <a:srgbClr val="0078D7"/>
                </a:solidFill>
                <a:latin typeface="+mj-lt"/>
              </a:rPr>
              <a:t>Run this script again at any time to check the status of the Azure Stack Hub multi-tenancy configuration </a:t>
            </a:r>
            <a:r>
              <a:rPr lang="en-US" b="1" dirty="0"/>
              <a:t>applications in your directory.</a:t>
            </a: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15180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06331"/>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sp>
        <p:nvSpPr>
          <p:cNvPr id="2" name="Title 1"/>
          <p:cNvSpPr>
            <a:spLocks noGrp="1"/>
          </p:cNvSpPr>
          <p:nvPr>
            <p:ph type="title"/>
          </p:nvPr>
        </p:nvSpPr>
        <p:spPr/>
        <p:txBody>
          <a:bodyPr/>
          <a:lstStyle/>
          <a:p>
            <a:r>
              <a:rPr lang="en-US"/>
              <a:t>Users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grpSp>
        <p:nvGrpSpPr>
          <p:cNvPr id="65" name="Group 64">
            <a:extLst>
              <a:ext uri="{FF2B5EF4-FFF2-40B4-BE49-F238E27FC236}">
                <a16:creationId xmlns:a16="http://schemas.microsoft.com/office/drawing/2014/main" id="{2E17F974-AD2F-46CF-8E12-6D916B930C1F}"/>
              </a:ext>
            </a:extLst>
          </p:cNvPr>
          <p:cNvGrpSpPr/>
          <p:nvPr/>
        </p:nvGrpSpPr>
        <p:grpSpPr>
          <a:xfrm>
            <a:off x="2789237" y="2594857"/>
            <a:ext cx="2414633" cy="2555088"/>
            <a:chOff x="2789237" y="2430463"/>
            <a:chExt cx="713912" cy="770113"/>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a:duotone>
                <a:schemeClr val="accent2">
                  <a:shade val="45000"/>
                  <a:satMod val="135000"/>
                </a:schemeClr>
                <a:prstClr val="white"/>
              </a:duotone>
            </a:blip>
            <a:stretch>
              <a:fillRect/>
            </a:stretch>
          </p:blipFill>
          <p:spPr>
            <a:xfrm>
              <a:off x="2789237" y="2430463"/>
              <a:ext cx="586853" cy="749588"/>
            </a:xfrm>
            <a:prstGeom prst="rect">
              <a:avLst/>
            </a:prstGeom>
          </p:spPr>
        </p:pic>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a:duotone>
                <a:schemeClr val="accent2">
                  <a:shade val="45000"/>
                  <a:satMod val="135000"/>
                </a:schemeClr>
                <a:prstClr val="white"/>
              </a:duotone>
            </a:blip>
            <a:stretch>
              <a:fillRect/>
            </a:stretch>
          </p:blipFill>
          <p:spPr>
            <a:xfrm>
              <a:off x="2916296" y="2450988"/>
              <a:ext cx="586853" cy="749588"/>
            </a:xfrm>
            <a:prstGeom prst="rect">
              <a:avLst/>
            </a:prstGeom>
          </p:spPr>
        </p:pic>
      </p:gr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pic>
        <p:nvPicPr>
          <p:cNvPr id="82" name="Picture 81">
            <a:extLst>
              <a:ext uri="{FF2B5EF4-FFF2-40B4-BE49-F238E27FC236}">
                <a16:creationId xmlns:a16="http://schemas.microsoft.com/office/drawing/2014/main" id="{8ACA2A67-3918-49F3-8802-189BBE0BEB66}"/>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2" y="3368386"/>
            <a:ext cx="963151" cy="1206790"/>
          </a:xfrm>
          <a:prstGeom prst="rect">
            <a:avLst/>
          </a:prstGeom>
        </p:spPr>
      </p:pic>
      <p:pic>
        <p:nvPicPr>
          <p:cNvPr id="73" name="Picture 72">
            <a:extLst>
              <a:ext uri="{FF2B5EF4-FFF2-40B4-BE49-F238E27FC236}">
                <a16:creationId xmlns:a16="http://schemas.microsoft.com/office/drawing/2014/main" id="{9457295F-55C2-4808-9EAB-4490BE0D0BD1}"/>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81" name="Picture 80">
            <a:extLst>
              <a:ext uri="{FF2B5EF4-FFF2-40B4-BE49-F238E27FC236}">
                <a16:creationId xmlns:a16="http://schemas.microsoft.com/office/drawing/2014/main" id="{CCE11839-6257-4769-8A11-33409BD1D4A2}"/>
              </a:ext>
            </a:extLst>
          </p:cNvPr>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75" name="Picture 74">
            <a:extLst>
              <a:ext uri="{FF2B5EF4-FFF2-40B4-BE49-F238E27FC236}">
                <a16:creationId xmlns:a16="http://schemas.microsoft.com/office/drawing/2014/main" id="{0BA18B76-7223-41D5-A071-CFECC99CE449}"/>
              </a:ext>
            </a:extLst>
          </p:cNvPr>
          <p:cNvPicPr>
            <a:picLocks noChangeAspect="1"/>
          </p:cNvPicPr>
          <p:nvPr/>
        </p:nvPicPr>
        <p:blipFill>
          <a:blip r:embed="rId3">
            <a:duotone>
              <a:schemeClr val="accent2">
                <a:shade val="45000"/>
                <a:satMod val="135000"/>
              </a:schemeClr>
              <a:prstClr val="white"/>
            </a:duotone>
          </a:blip>
          <a:stretch>
            <a:fillRect/>
          </a:stretch>
        </p:blipFill>
        <p:spPr>
          <a:xfrm>
            <a:off x="3526275" y="2816700"/>
            <a:ext cx="1984887" cy="2486990"/>
          </a:xfrm>
          <a:prstGeom prst="rect">
            <a:avLst/>
          </a:prstGeom>
        </p:spPr>
      </p:pic>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Guest Directory Tenant</a:t>
            </a:r>
          </a:p>
        </p:txBody>
      </p:sp>
      <p:cxnSp>
        <p:nvCxnSpPr>
          <p:cNvPr id="5" name="Straight Arrow Connector 4">
            <a:extLst>
              <a:ext uri="{FF2B5EF4-FFF2-40B4-BE49-F238E27FC236}">
                <a16:creationId xmlns:a16="http://schemas.microsoft.com/office/drawing/2014/main" id="{985A1220-8C57-4658-ADB1-07C48A3E74E9}"/>
              </a:ext>
            </a:extLst>
          </p:cNvPr>
          <p:cNvCxnSpPr>
            <a:cxnSpLocks/>
          </p:cNvCxnSpPr>
          <p:nvPr/>
        </p:nvCxnSpPr>
        <p:spPr>
          <a:xfrm>
            <a:off x="4999037" y="3874235"/>
            <a:ext cx="2971800" cy="0"/>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3239BE-B304-4CDE-93E7-644F5296D464}"/>
              </a:ext>
            </a:extLst>
          </p:cNvPr>
          <p:cNvSpPr txBox="1"/>
          <p:nvPr/>
        </p:nvSpPr>
        <p:spPr>
          <a:xfrm>
            <a:off x="5601090" y="3417035"/>
            <a:ext cx="1836347"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latin typeface="+mj-lt"/>
              </a:rPr>
              <a:t>invited to</a:t>
            </a:r>
          </a:p>
        </p:txBody>
      </p:sp>
      <p:sp>
        <p:nvSpPr>
          <p:cNvPr id="16" name="TextBox 15">
            <a:extLst>
              <a:ext uri="{FF2B5EF4-FFF2-40B4-BE49-F238E27FC236}">
                <a16:creationId xmlns:a16="http://schemas.microsoft.com/office/drawing/2014/main" id="{E7FF9AD4-DD6A-4F31-A913-5DADD18C51E6}"/>
              </a:ext>
            </a:extLst>
          </p:cNvPr>
          <p:cNvSpPr txBox="1"/>
          <p:nvPr/>
        </p:nvSpPr>
        <p:spPr>
          <a:xfrm>
            <a:off x="7970837" y="4375572"/>
            <a:ext cx="1752600" cy="517065"/>
          </a:xfrm>
          <a:prstGeom prst="rect">
            <a:avLst/>
          </a:prstGeom>
          <a:noFill/>
        </p:spPr>
        <p:txBody>
          <a:bodyPr wrap="square" lIns="182880" tIns="146304" rIns="182880" bIns="146304" rtlCol="0">
            <a:spAutoFit/>
          </a:bodyPr>
          <a:lstStyle/>
          <a:p>
            <a:pPr>
              <a:lnSpc>
                <a:spcPct val="90000"/>
              </a:lnSpc>
              <a:spcAft>
                <a:spcPts val="600"/>
              </a:spcAft>
            </a:pPr>
            <a:r>
              <a:rPr lang="en-US" sz="1600">
                <a:solidFill>
                  <a:srgbClr val="0078D7"/>
                </a:solidFill>
                <a:latin typeface="+mj-lt"/>
              </a:rPr>
              <a:t>Guest user</a:t>
            </a:r>
          </a:p>
        </p:txBody>
      </p:sp>
    </p:spTree>
    <p:extLst>
      <p:ext uri="{BB962C8B-B14F-4D97-AF65-F5344CB8AC3E}">
        <p14:creationId xmlns:p14="http://schemas.microsoft.com/office/powerpoint/2010/main" val="1247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500" fill="hold"/>
                                        <p:tgtEl>
                                          <p:spTgt spid="65"/>
                                        </p:tgtEl>
                                      </p:cBhvr>
                                      <p:by x="50000" y="50000"/>
                                    </p:animScale>
                                  </p:childTnLst>
                                </p:cTn>
                              </p:par>
                              <p:par>
                                <p:cTn id="7" presetID="6" presetClass="emph" presetSubtype="0" fill="hold" nodeType="withEffect">
                                  <p:stCondLst>
                                    <p:cond delay="0"/>
                                  </p:stCondLst>
                                  <p:childTnLst>
                                    <p:animScale>
                                      <p:cBhvr>
                                        <p:cTn id="8" dur="1500" fill="hold"/>
                                        <p:tgtEl>
                                          <p:spTgt spid="75"/>
                                        </p:tgtEl>
                                      </p:cBhvr>
                                      <p:by x="50000" y="50000"/>
                                    </p:animScale>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500"/>
                                        <p:tgtEl>
                                          <p:spTgt spid="6"/>
                                        </p:tgtEl>
                                      </p:cBhvr>
                                    </p:animEffect>
                                  </p:childTnLst>
                                </p:cTn>
                              </p:par>
                              <p:par>
                                <p:cTn id="12" presetID="10" presetClass="entr" presetSubtype="0" fill="hold" nodeType="withEffect">
                                  <p:stCondLst>
                                    <p:cond delay="100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childTnLst>
                                </p:cTn>
                              </p:par>
                              <p:par>
                                <p:cTn id="15" presetID="10" presetClass="entr" presetSubtype="0" fill="hold" nodeType="withEffect">
                                  <p:stCondLst>
                                    <p:cond delay="100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childTnLst>
                                </p:cTn>
                              </p:par>
                              <p:par>
                                <p:cTn id="28" presetID="42" presetClass="path" presetSubtype="0" accel="50000" decel="50000" fill="hold" nodeType="withEffect">
                                  <p:stCondLst>
                                    <p:cond delay="0"/>
                                  </p:stCondLst>
                                  <p:childTnLst>
                                    <p:animMotion origin="layout" path="M 3.64309E-6 3.44984E-7 L 0.34478 -0.00272 " pathEditMode="relative" rAng="0" ptsTypes="AA">
                                      <p:cBhvr>
                                        <p:cTn id="29" dur="2000" fill="hold"/>
                                        <p:tgtEl>
                                          <p:spTgt spid="73"/>
                                        </p:tgtEl>
                                        <p:attrNameLst>
                                          <p:attrName>ppt_x</p:attrName>
                                          <p:attrName>ppt_y</p:attrName>
                                        </p:attrNameLst>
                                      </p:cBhvr>
                                      <p:rCtr x="17233" y="-136"/>
                                    </p:animMotion>
                                  </p:childTnLst>
                                </p:cTn>
                              </p:par>
                              <p:par>
                                <p:cTn id="30" presetID="10" presetClass="exit" presetSubtype="0" fill="hold" nodeType="withEffect">
                                  <p:stCondLst>
                                    <p:cond delay="1000"/>
                                  </p:stCondLst>
                                  <p:childTnLst>
                                    <p:animEffect transition="out" filter="fade">
                                      <p:cBhvr>
                                        <p:cTn id="31" dur="500"/>
                                        <p:tgtEl>
                                          <p:spTgt spid="73"/>
                                        </p:tgtEl>
                                      </p:cBhvr>
                                    </p:animEffect>
                                    <p:set>
                                      <p:cBhvr>
                                        <p:cTn id="32" dur="1" fill="hold">
                                          <p:stCondLst>
                                            <p:cond delay="499"/>
                                          </p:stCondLst>
                                        </p:cTn>
                                        <p:tgtEl>
                                          <p:spTgt spid="73"/>
                                        </p:tgtEl>
                                        <p:attrNameLst>
                                          <p:attrName>style.visibility</p:attrName>
                                        </p:attrNameLst>
                                      </p:cBhvr>
                                      <p:to>
                                        <p:strVal val="hidden"/>
                                      </p:to>
                                    </p:set>
                                  </p:childTnLst>
                                </p:cTn>
                              </p:par>
                              <p:par>
                                <p:cTn id="33" presetID="10" presetClass="entr" presetSubtype="0" fill="hold" nodeType="withEffect">
                                  <p:stCondLst>
                                    <p:cond delay="100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2" presetClass="path" presetSubtype="0" accel="50000" decel="50000" fill="hold" nodeType="withEffect">
                                  <p:stCondLst>
                                    <p:cond delay="0"/>
                                  </p:stCondLst>
                                  <p:childTnLst>
                                    <p:animMotion origin="layout" path="M 3.64309E-6 3.44984E-7 L 0.34478 -0.00272 " pathEditMode="relative" rAng="0" ptsTypes="AA">
                                      <p:cBhvr>
                                        <p:cTn id="37" dur="2000" fill="hold"/>
                                        <p:tgtEl>
                                          <p:spTgt spid="81"/>
                                        </p:tgtEl>
                                        <p:attrNameLst>
                                          <p:attrName>ppt_x</p:attrName>
                                          <p:attrName>ppt_y</p:attrName>
                                        </p:attrNameLst>
                                      </p:cBhvr>
                                      <p:rCtr x="17233" y="-136"/>
                                    </p:animMotion>
                                  </p:childTnLst>
                                </p:cTn>
                              </p:par>
                              <p:par>
                                <p:cTn id="38" presetID="1" presetClass="entr" presetSubtype="0" fill="hold" nodeType="withEffect">
                                  <p:stCondLst>
                                    <p:cond delay="175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1750"/>
                                  </p:stCondLst>
                                  <p:childTnLst>
                                    <p:set>
                                      <p:cBhvr>
                                        <p:cTn id="41" dur="1" fill="hold">
                                          <p:stCondLst>
                                            <p:cond delay="0"/>
                                          </p:stCondLst>
                                        </p:cTn>
                                        <p:tgtEl>
                                          <p:spTgt spid="15"/>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6" grpId="0" animBg="1"/>
      <p:bldP spid="3" grpId="0"/>
      <p:bldP spid="79" grpId="0" uiExpand="1"/>
      <p:bldP spid="15" grpId="0" uiExpand="1"/>
      <p:bldP spid="16" grpId="0" uiExpan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2" name="Title 1"/>
          <p:cNvSpPr>
            <a:spLocks noGrp="1"/>
          </p:cNvSpPr>
          <p:nvPr>
            <p:ph type="title"/>
          </p:nvPr>
        </p:nvSpPr>
        <p:spPr/>
        <p:txBody>
          <a:bodyPr/>
          <a:lstStyle/>
          <a:p>
            <a:r>
              <a:rPr lang="en-US"/>
              <a:t>Applications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53442"/>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4" name="Picture 13"/>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017837" y="4318622"/>
            <a:ext cx="586853" cy="749588"/>
          </a:xfrm>
          <a:prstGeom prst="rect">
            <a:avLst/>
          </a:prstGeom>
        </p:spPr>
      </p:pic>
      <p:sp>
        <p:nvSpPr>
          <p:cNvPr id="17" name="Flowchart: Multidocument 16"/>
          <p:cNvSpPr/>
          <p:nvPr/>
        </p:nvSpPr>
        <p:spPr bwMode="auto">
          <a:xfrm>
            <a:off x="8174775" y="2947556"/>
            <a:ext cx="887524" cy="786765"/>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8" name="Picture 17"/>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8351837" y="4070025"/>
            <a:ext cx="586853" cy="749588"/>
          </a:xfrm>
          <a:prstGeom prst="rect">
            <a:avLst/>
          </a:prstGeom>
          <a:noFill/>
        </p:spPr>
      </p:pic>
      <p:cxnSp>
        <p:nvCxnSpPr>
          <p:cNvPr id="19" name="Straight Arrow Connector 18"/>
          <p:cNvCxnSpPr>
            <a:cxnSpLocks/>
          </p:cNvCxnSpPr>
          <p:nvPr/>
        </p:nvCxnSpPr>
        <p:spPr>
          <a:xfrm flipV="1">
            <a:off x="3526575" y="3871968"/>
            <a:ext cx="481862" cy="613627"/>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flipV="1">
            <a:off x="4618037" y="3446824"/>
            <a:ext cx="3624161" cy="1133296"/>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flipV="1">
            <a:off x="4566499" y="3363995"/>
            <a:ext cx="3498638" cy="88882"/>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49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20"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2" name="Title 1"/>
          <p:cNvSpPr>
            <a:spLocks noGrp="1"/>
          </p:cNvSpPr>
          <p:nvPr>
            <p:ph type="title"/>
          </p:nvPr>
        </p:nvSpPr>
        <p:spPr/>
        <p:txBody>
          <a:bodyPr/>
          <a:lstStyle/>
          <a:p>
            <a:r>
              <a:rPr lang="en-US" dirty="0"/>
              <a:t>Service Principals (SP)</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41808"/>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3" name="Group 22"/>
          <p:cNvGrpSpPr/>
          <p:nvPr/>
        </p:nvGrpSpPr>
        <p:grpSpPr>
          <a:xfrm>
            <a:off x="2927909" y="4264705"/>
            <a:ext cx="925787" cy="832757"/>
            <a:chOff x="2836959" y="3937144"/>
            <a:chExt cx="666832" cy="599824"/>
          </a:xfrm>
        </p:grpSpPr>
        <p:sp>
          <p:nvSpPr>
            <p:cNvPr id="25" name="Flowchart: Multidocument 24"/>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cxnSp>
        <p:nvCxnSpPr>
          <p:cNvPr id="27" name="Straight Arrow Connector 26"/>
          <p:cNvCxnSpPr>
            <a:cxnSpLocks/>
          </p:cNvCxnSpPr>
          <p:nvPr/>
        </p:nvCxnSpPr>
        <p:spPr>
          <a:xfrm flipH="1">
            <a:off x="3450375" y="3892472"/>
            <a:ext cx="228600" cy="27829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4618037" y="3389345"/>
            <a:ext cx="3657600" cy="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339171" y="3075358"/>
            <a:ext cx="719644" cy="647329"/>
            <a:chOff x="2836959" y="3937144"/>
            <a:chExt cx="666832" cy="599824"/>
          </a:xfrm>
        </p:grpSpPr>
        <p:sp>
          <p:nvSpPr>
            <p:cNvPr id="31" name="Flowchart: Multidocument 30"/>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spTree>
    <p:extLst>
      <p:ext uri="{BB962C8B-B14F-4D97-AF65-F5344CB8AC3E}">
        <p14:creationId xmlns:p14="http://schemas.microsoft.com/office/powerpoint/2010/main" val="142624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app identity to access resources</a:t>
            </a:r>
          </a:p>
        </p:txBody>
      </p:sp>
      <p:sp>
        <p:nvSpPr>
          <p:cNvPr id="4" name="Text Placeholder 3"/>
          <p:cNvSpPr>
            <a:spLocks noGrp="1"/>
          </p:cNvSpPr>
          <p:nvPr>
            <p:ph type="body" sz="quarter" idx="10"/>
          </p:nvPr>
        </p:nvSpPr>
        <p:spPr>
          <a:xfrm>
            <a:off x="274638" y="1212850"/>
            <a:ext cx="11888787" cy="5306068"/>
          </a:xfrm>
        </p:spPr>
        <p:txBody>
          <a:bodyPr/>
          <a:lstStyle/>
          <a:p>
            <a:pPr>
              <a:lnSpc>
                <a:spcPct val="100000"/>
              </a:lnSpc>
            </a:pPr>
            <a:r>
              <a:rPr lang="en-US" dirty="0"/>
              <a:t>Authentication Elements</a:t>
            </a:r>
          </a:p>
          <a:p>
            <a:pPr marL="285750" lvl="1" indent="-285750">
              <a:lnSpc>
                <a:spcPct val="100000"/>
              </a:lnSpc>
              <a:buFont typeface="Arial" panose="020B0604020202020204" pitchFamily="34" charset="0"/>
              <a:buChar char="•"/>
            </a:pPr>
            <a:r>
              <a:rPr lang="en-US" dirty="0"/>
              <a:t>An Application ID, sometimes referred to as a Client ID. </a:t>
            </a:r>
          </a:p>
          <a:p>
            <a:pPr marL="628650" lvl="2" indent="-285750">
              <a:lnSpc>
                <a:spcPct val="100000"/>
              </a:lnSpc>
            </a:pPr>
            <a:r>
              <a:rPr lang="en-US" dirty="0"/>
              <a:t>GUID that uniquely identifies the app's registration in your AD tenant.</a:t>
            </a:r>
          </a:p>
          <a:p>
            <a:pPr marL="285750" lvl="1" indent="-285750">
              <a:lnSpc>
                <a:spcPct val="100000"/>
              </a:lnSpc>
              <a:buFont typeface="Arial" panose="020B0604020202020204" pitchFamily="34" charset="0"/>
              <a:buChar char="•"/>
            </a:pPr>
            <a:r>
              <a:rPr lang="en-US" dirty="0"/>
              <a:t>A secret associated with the application ID. </a:t>
            </a:r>
          </a:p>
          <a:p>
            <a:pPr marL="628650" lvl="2" indent="-285750">
              <a:lnSpc>
                <a:spcPct val="100000"/>
              </a:lnSpc>
            </a:pPr>
            <a:r>
              <a:rPr lang="en-US" dirty="0"/>
              <a:t>Can generate a client secret string (similar to a password), or specify an X509 certificate (which uses its public key).</a:t>
            </a:r>
          </a:p>
          <a:p>
            <a:pPr>
              <a:lnSpc>
                <a:spcPct val="100000"/>
              </a:lnSpc>
            </a:pPr>
            <a:r>
              <a:rPr lang="en-US" dirty="0"/>
              <a:t>Why use this?</a:t>
            </a:r>
          </a:p>
          <a:p>
            <a:pPr marL="285750" lvl="1" indent="-285750">
              <a:lnSpc>
                <a:spcPct val="100000"/>
              </a:lnSpc>
              <a:buFont typeface="Arial" panose="020B0604020202020204" pitchFamily="34" charset="0"/>
              <a:buChar char="•"/>
            </a:pPr>
            <a:r>
              <a:rPr lang="en-US" dirty="0"/>
              <a:t>Stronger credentials</a:t>
            </a:r>
          </a:p>
          <a:p>
            <a:pPr marL="628650" lvl="2" indent="-285750">
              <a:lnSpc>
                <a:spcPct val="100000"/>
              </a:lnSpc>
            </a:pPr>
            <a:r>
              <a:rPr lang="en-US" dirty="0"/>
              <a:t>app can sign in using an X509 certificate, versus textual shared secret/password.</a:t>
            </a:r>
          </a:p>
          <a:p>
            <a:pPr marL="285750" lvl="1" indent="-285750">
              <a:lnSpc>
                <a:spcPct val="100000"/>
              </a:lnSpc>
              <a:buFont typeface="Arial" panose="020B0604020202020204" pitchFamily="34" charset="0"/>
              <a:buChar char="•"/>
            </a:pPr>
            <a:r>
              <a:rPr lang="en-US" dirty="0"/>
              <a:t>More restrictive permissions can be assigned to an app. </a:t>
            </a:r>
          </a:p>
          <a:p>
            <a:pPr marL="285750" lvl="1" indent="-285750">
              <a:lnSpc>
                <a:spcPct val="100000"/>
              </a:lnSpc>
              <a:buFont typeface="Arial" panose="020B0604020202020204" pitchFamily="34" charset="0"/>
              <a:buChar char="•"/>
            </a:pPr>
            <a:r>
              <a:rPr lang="en-US" dirty="0"/>
              <a:t>Credentials and permissions don't change as frequently for an app as user credentials. </a:t>
            </a:r>
          </a:p>
          <a:p>
            <a:pPr>
              <a:lnSpc>
                <a:spcPct val="100000"/>
              </a:lnSpc>
            </a:pPr>
            <a:r>
              <a:rPr lang="en-US" dirty="0"/>
              <a:t>Use Cases</a:t>
            </a:r>
          </a:p>
          <a:p>
            <a:pPr marL="285750" lvl="1" indent="-285750">
              <a:lnSpc>
                <a:spcPct val="100000"/>
              </a:lnSpc>
              <a:buFont typeface="Arial" panose="020B0604020202020204" pitchFamily="34" charset="0"/>
              <a:buChar char="•"/>
            </a:pPr>
            <a:r>
              <a:rPr lang="en-US" dirty="0"/>
              <a:t>Connected</a:t>
            </a:r>
          </a:p>
          <a:p>
            <a:pPr marL="285750" lvl="1" indent="-285750">
              <a:lnSpc>
                <a:spcPct val="100000"/>
              </a:lnSpc>
              <a:buFont typeface="Arial" panose="020B0604020202020204" pitchFamily="34" charset="0"/>
              <a:buChar char="•"/>
            </a:pPr>
            <a:r>
              <a:rPr lang="en-US" dirty="0"/>
              <a:t>Disconnected </a:t>
            </a:r>
          </a:p>
          <a:p>
            <a:pPr lvl="1">
              <a:lnSpc>
                <a:spcPct val="100000"/>
              </a:lnSpc>
            </a:pPr>
            <a:endParaRPr lang="en-US" dirty="0"/>
          </a:p>
        </p:txBody>
      </p:sp>
      <p:sp>
        <p:nvSpPr>
          <p:cNvPr id="5" name="TextBox 4">
            <a:extLst>
              <a:ext uri="{FF2B5EF4-FFF2-40B4-BE49-F238E27FC236}">
                <a16:creationId xmlns:a16="http://schemas.microsoft.com/office/drawing/2014/main" id="{9184E8AB-0094-40CE-948F-DE6E96028626}"/>
              </a:ext>
            </a:extLst>
          </p:cNvPr>
          <p:cNvSpPr txBox="1"/>
          <p:nvPr/>
        </p:nvSpPr>
        <p:spPr>
          <a:xfrm>
            <a:off x="273050" y="6493334"/>
            <a:ext cx="8335478" cy="369332"/>
          </a:xfrm>
          <a:prstGeom prst="rect">
            <a:avLst/>
          </a:prstGeom>
          <a:noFill/>
        </p:spPr>
        <p:txBody>
          <a:bodyPr wrap="square">
            <a:spAutoFit/>
          </a:bodyPr>
          <a:lstStyle/>
          <a:p>
            <a:r>
              <a:rPr lang="en-US" dirty="0">
                <a:hlinkClick r:id="rId3"/>
              </a:rPr>
              <a:t>Use an app identity to access resources - Azure Stack Hub | Microsoft Docs</a:t>
            </a:r>
            <a:endParaRPr lang="en-US" dirty="0"/>
          </a:p>
        </p:txBody>
      </p:sp>
    </p:spTree>
    <p:extLst>
      <p:ext uri="{BB962C8B-B14F-4D97-AF65-F5344CB8AC3E}">
        <p14:creationId xmlns:p14="http://schemas.microsoft.com/office/powerpoint/2010/main" val="9397484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to applications</a:t>
            </a:r>
          </a:p>
        </p:txBody>
      </p:sp>
      <p:sp>
        <p:nvSpPr>
          <p:cNvPr id="4" name="Text Placeholder 3"/>
          <p:cNvSpPr>
            <a:spLocks noGrp="1"/>
          </p:cNvSpPr>
          <p:nvPr>
            <p:ph type="body" sz="quarter" idx="10"/>
          </p:nvPr>
        </p:nvSpPr>
        <p:spPr>
          <a:xfrm>
            <a:off x="274639" y="1212850"/>
            <a:ext cx="6728046" cy="3508653"/>
          </a:xfrm>
        </p:spPr>
        <p:txBody>
          <a:bodyPr/>
          <a:lstStyle/>
          <a:p>
            <a:pPr>
              <a:lnSpc>
                <a:spcPct val="100000"/>
              </a:lnSpc>
            </a:pPr>
            <a:r>
              <a:rPr lang="en-US" dirty="0"/>
              <a:t>Consent is of two basic kinds</a:t>
            </a:r>
          </a:p>
          <a:p>
            <a:pPr marL="285750" lvl="1" indent="-285750">
              <a:lnSpc>
                <a:spcPct val="100000"/>
              </a:lnSpc>
              <a:buFont typeface="Arial" panose="020B0604020202020204" pitchFamily="34" charset="0"/>
              <a:buChar char="•"/>
            </a:pPr>
            <a:r>
              <a:rPr lang="en-US" b="1" dirty="0"/>
              <a:t>User-level consent </a:t>
            </a:r>
            <a:r>
              <a:rPr lang="en-US" dirty="0"/>
              <a:t>– applicable only to the current user</a:t>
            </a:r>
          </a:p>
          <a:p>
            <a:pPr marL="285750" lvl="1" indent="-285750">
              <a:lnSpc>
                <a:spcPct val="100000"/>
              </a:lnSpc>
              <a:buFont typeface="Arial" panose="020B0604020202020204" pitchFamily="34" charset="0"/>
              <a:buChar char="•"/>
            </a:pPr>
            <a:r>
              <a:rPr lang="en-US" b="1" dirty="0"/>
              <a:t>Admin-level consent </a:t>
            </a:r>
            <a:r>
              <a:rPr lang="en-US" dirty="0"/>
              <a:t>– applicable to the entire directory</a:t>
            </a:r>
          </a:p>
          <a:p>
            <a:pPr>
              <a:lnSpc>
                <a:spcPct val="100000"/>
              </a:lnSpc>
            </a:pPr>
            <a:endParaRPr lang="en-US" dirty="0"/>
          </a:p>
          <a:p>
            <a:pPr>
              <a:lnSpc>
                <a:spcPct val="100000"/>
              </a:lnSpc>
            </a:pPr>
            <a:r>
              <a:rPr lang="en-US" dirty="0"/>
              <a:t>Azure Stack Hub has been configured to require an Administrator’s consent when connecting to a directory</a:t>
            </a:r>
          </a:p>
          <a:p>
            <a:pPr marL="285750" lvl="1" indent="-285750">
              <a:lnSpc>
                <a:spcPct val="100000"/>
              </a:lnSpc>
              <a:buFont typeface="Arial" panose="020B0604020202020204" pitchFamily="34" charset="0"/>
              <a:buChar char="•"/>
            </a:pPr>
            <a:r>
              <a:rPr lang="en-US" dirty="0"/>
              <a:t>Because we need permissions to be able to read directory data</a:t>
            </a: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12714" y="295274"/>
            <a:ext cx="4351489" cy="6381844"/>
          </a:xfrm>
          <a:prstGeom prst="rect">
            <a:avLst/>
          </a:prstGeom>
          <a:ln w="3175">
            <a:solidFill>
              <a:schemeClr val="tx1"/>
            </a:solidFill>
          </a:ln>
          <a:effectLst/>
        </p:spPr>
      </p:pic>
    </p:spTree>
    <p:extLst>
      <p:ext uri="{BB962C8B-B14F-4D97-AF65-F5344CB8AC3E}">
        <p14:creationId xmlns:p14="http://schemas.microsoft.com/office/powerpoint/2010/main" val="38242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3190</Words>
  <Application>Microsoft Office PowerPoint</Application>
  <PresentationFormat>Custom</PresentationFormat>
  <Paragraphs>498</Paragraphs>
  <Slides>44</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Consolas</vt:lpstr>
      <vt:lpstr>Segoe Pro Semibold</vt:lpstr>
      <vt:lpstr>Segoe UI</vt:lpstr>
      <vt:lpstr>Segoe UI Light</vt:lpstr>
      <vt:lpstr>Segoe UI Semilight</vt:lpstr>
      <vt:lpstr>Wingdings</vt:lpstr>
      <vt:lpstr>6_WHITE TEMPLATE</vt:lpstr>
      <vt:lpstr>1_WHITE TEMPLATE</vt:lpstr>
      <vt:lpstr>Foundational components of Microsoft Azure Stack Hub</vt:lpstr>
      <vt:lpstr>Agenda</vt:lpstr>
      <vt:lpstr>Identity Terminology and Background</vt:lpstr>
      <vt:lpstr>Directory tenants</vt:lpstr>
      <vt:lpstr>Users</vt:lpstr>
      <vt:lpstr>Applications</vt:lpstr>
      <vt:lpstr>Service Principals (SP)</vt:lpstr>
      <vt:lpstr>Use app identity to access resources</vt:lpstr>
      <vt:lpstr>Consent to applications</vt:lpstr>
      <vt:lpstr>Protocols </vt:lpstr>
      <vt:lpstr>Token types </vt:lpstr>
      <vt:lpstr>Azure Active Directory (AAD) Architecture</vt:lpstr>
      <vt:lpstr>AD FS architecture</vt:lpstr>
      <vt:lpstr>Azure Identity Model</vt:lpstr>
      <vt:lpstr>Azure (Stack) Identity at different layers</vt:lpstr>
      <vt:lpstr>Portal authentication flow</vt:lpstr>
      <vt:lpstr>Portal Login with Multiple Azure AD tenants</vt:lpstr>
      <vt:lpstr>Without any particular tenant identifier</vt:lpstr>
      <vt:lpstr>With a particular tenant identifier</vt:lpstr>
      <vt:lpstr>The bottom line</vt:lpstr>
      <vt:lpstr>Azure Stack Hub Identity Fundamentals</vt:lpstr>
      <vt:lpstr>Azure Stack Hub identity fundamentals</vt:lpstr>
      <vt:lpstr>Azure Stack Hub identity fundamentals</vt:lpstr>
      <vt:lpstr>Azure Stack Hub with AAD – Single-tenanted</vt:lpstr>
      <vt:lpstr>Azure Stack Hub with AAD – Multi-tenanted</vt:lpstr>
      <vt:lpstr>Azure Stack Hub with AD FS</vt:lpstr>
      <vt:lpstr>AD Graph</vt:lpstr>
      <vt:lpstr>Azure Resource Manager Role-Based Access Control (RBAC)</vt:lpstr>
      <vt:lpstr>Role-based access control</vt:lpstr>
      <vt:lpstr>Role-based access control</vt:lpstr>
      <vt:lpstr>Role-based access control</vt:lpstr>
      <vt:lpstr>Two key concepts</vt:lpstr>
      <vt:lpstr>Built-in roles</vt:lpstr>
      <vt:lpstr>Least privilege</vt:lpstr>
      <vt:lpstr>Custom roles - configuration</vt:lpstr>
      <vt:lpstr>Custom roles – Example of JSON file</vt:lpstr>
      <vt:lpstr>Multi-Tenancy</vt:lpstr>
      <vt:lpstr>Azure Stack Hub multi-tenancy</vt:lpstr>
      <vt:lpstr>One directory</vt:lpstr>
      <vt:lpstr>Multiple directories </vt:lpstr>
      <vt:lpstr>Azure Stack Hub multi-tenancy</vt:lpstr>
      <vt:lpstr>Azure Stack Hub multi-tenancy - Important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Foundational components of Microsoft Azure Stack Hub</dc:title>
  <dc:creator/>
  <cp:lastModifiedBy/>
  <cp:revision>9</cp:revision>
  <dcterms:modified xsi:type="dcterms:W3CDTF">2021-06-01T08:39:35Z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2019-12-20T20:58:28.3346727Z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cf906425-e4a4-4a2f-a90b-7e3ef81d1faf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