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2.xml" ContentType="application/vnd.openxmlformats-officedocument.presentationml.tags+xml"/>
  <Override PartName="/ppt/notesSlides/notesSlide44.xml" ContentType="application/vnd.openxmlformats-officedocument.presentationml.notesSlide+xml"/>
  <Override PartName="/ppt/tags/tag3.xml" ContentType="application/vnd.openxmlformats-officedocument.presentationml.tags+xml"/>
  <Override PartName="/ppt/notesSlides/notesSlide45.xml" ContentType="application/vnd.openxmlformats-officedocument.presentationml.notesSlide+xml"/>
  <Override PartName="/ppt/tags/tag4.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495" r:id="rId2"/>
    <p:sldMasterId id="2147484524" r:id="rId3"/>
    <p:sldMasterId id="2147484530" r:id="rId4"/>
  </p:sldMasterIdLst>
  <p:notesMasterIdLst>
    <p:notesMasterId r:id="rId126"/>
  </p:notesMasterIdLst>
  <p:handoutMasterIdLst>
    <p:handoutMasterId r:id="rId127"/>
  </p:handoutMasterIdLst>
  <p:sldIdLst>
    <p:sldId id="1489" r:id="rId5"/>
    <p:sldId id="1550" r:id="rId6"/>
    <p:sldId id="1721" r:id="rId7"/>
    <p:sldId id="1703" r:id="rId8"/>
    <p:sldId id="1701" r:id="rId9"/>
    <p:sldId id="1705" r:id="rId10"/>
    <p:sldId id="1702" r:id="rId11"/>
    <p:sldId id="1704" r:id="rId12"/>
    <p:sldId id="1707" r:id="rId13"/>
    <p:sldId id="1708" r:id="rId14"/>
    <p:sldId id="1709" r:id="rId15"/>
    <p:sldId id="1665" r:id="rId16"/>
    <p:sldId id="1719" r:id="rId17"/>
    <p:sldId id="1691" r:id="rId18"/>
    <p:sldId id="1692" r:id="rId19"/>
    <p:sldId id="1693" r:id="rId20"/>
    <p:sldId id="1694" r:id="rId21"/>
    <p:sldId id="1695" r:id="rId22"/>
    <p:sldId id="1718" r:id="rId23"/>
    <p:sldId id="1642" r:id="rId24"/>
    <p:sldId id="1637" r:id="rId25"/>
    <p:sldId id="1648" r:id="rId26"/>
    <p:sldId id="1649" r:id="rId27"/>
    <p:sldId id="1650" r:id="rId28"/>
    <p:sldId id="1639" r:id="rId29"/>
    <p:sldId id="1652" r:id="rId30"/>
    <p:sldId id="1796" r:id="rId31"/>
    <p:sldId id="1797" r:id="rId32"/>
    <p:sldId id="1795" r:id="rId33"/>
    <p:sldId id="1723" r:id="rId34"/>
    <p:sldId id="1632" r:id="rId35"/>
    <p:sldId id="1725" r:id="rId36"/>
    <p:sldId id="1726" r:id="rId37"/>
    <p:sldId id="1727" r:id="rId38"/>
    <p:sldId id="1728" r:id="rId39"/>
    <p:sldId id="1729" r:id="rId40"/>
    <p:sldId id="1730" r:id="rId41"/>
    <p:sldId id="1724" r:id="rId42"/>
    <p:sldId id="1643" r:id="rId43"/>
    <p:sldId id="1644" r:id="rId44"/>
    <p:sldId id="1658" r:id="rId45"/>
    <p:sldId id="1793" r:id="rId46"/>
    <p:sldId id="1800" r:id="rId47"/>
    <p:sldId id="1792" r:id="rId48"/>
    <p:sldId id="1790" r:id="rId49"/>
    <p:sldId id="1785" r:id="rId50"/>
    <p:sldId id="1794" r:id="rId51"/>
    <p:sldId id="1786" r:id="rId52"/>
    <p:sldId id="1636" r:id="rId53"/>
    <p:sldId id="1711" r:id="rId54"/>
    <p:sldId id="1712" r:id="rId55"/>
    <p:sldId id="1713" r:id="rId56"/>
    <p:sldId id="1714" r:id="rId57"/>
    <p:sldId id="1715" r:id="rId58"/>
    <p:sldId id="1674" r:id="rId59"/>
    <p:sldId id="1675" r:id="rId60"/>
    <p:sldId id="1676" r:id="rId61"/>
    <p:sldId id="1677" r:id="rId62"/>
    <p:sldId id="1678" r:id="rId63"/>
    <p:sldId id="1716" r:id="rId64"/>
    <p:sldId id="1680" r:id="rId65"/>
    <p:sldId id="1681" r:id="rId66"/>
    <p:sldId id="1682" r:id="rId67"/>
    <p:sldId id="1683" r:id="rId68"/>
    <p:sldId id="1684" r:id="rId69"/>
    <p:sldId id="1685" r:id="rId70"/>
    <p:sldId id="1717" r:id="rId71"/>
    <p:sldId id="1687" r:id="rId72"/>
    <p:sldId id="1706" r:id="rId73"/>
    <p:sldId id="1732" r:id="rId74"/>
    <p:sldId id="1733" r:id="rId75"/>
    <p:sldId id="1734" r:id="rId76"/>
    <p:sldId id="1735" r:id="rId77"/>
    <p:sldId id="1736" r:id="rId78"/>
    <p:sldId id="1737" r:id="rId79"/>
    <p:sldId id="1738" r:id="rId80"/>
    <p:sldId id="1739" r:id="rId81"/>
    <p:sldId id="1740" r:id="rId82"/>
    <p:sldId id="1741" r:id="rId83"/>
    <p:sldId id="1742" r:id="rId84"/>
    <p:sldId id="1743" r:id="rId85"/>
    <p:sldId id="1744" r:id="rId86"/>
    <p:sldId id="1745" r:id="rId87"/>
    <p:sldId id="1746" r:id="rId88"/>
    <p:sldId id="1747" r:id="rId89"/>
    <p:sldId id="1748" r:id="rId90"/>
    <p:sldId id="1749" r:id="rId91"/>
    <p:sldId id="1750" r:id="rId92"/>
    <p:sldId id="1751" r:id="rId93"/>
    <p:sldId id="1752" r:id="rId94"/>
    <p:sldId id="1753" r:id="rId95"/>
    <p:sldId id="1754" r:id="rId96"/>
    <p:sldId id="1755" r:id="rId97"/>
    <p:sldId id="1756" r:id="rId98"/>
    <p:sldId id="1757" r:id="rId99"/>
    <p:sldId id="1758" r:id="rId100"/>
    <p:sldId id="1759" r:id="rId101"/>
    <p:sldId id="1760" r:id="rId102"/>
    <p:sldId id="1761" r:id="rId103"/>
    <p:sldId id="1762" r:id="rId104"/>
    <p:sldId id="1763" r:id="rId105"/>
    <p:sldId id="1764" r:id="rId106"/>
    <p:sldId id="1765" r:id="rId107"/>
    <p:sldId id="1766" r:id="rId108"/>
    <p:sldId id="1767" r:id="rId109"/>
    <p:sldId id="1768" r:id="rId110"/>
    <p:sldId id="1769" r:id="rId111"/>
    <p:sldId id="1770" r:id="rId112"/>
    <p:sldId id="1771" r:id="rId113"/>
    <p:sldId id="1772" r:id="rId114"/>
    <p:sldId id="1773" r:id="rId115"/>
    <p:sldId id="1774" r:id="rId116"/>
    <p:sldId id="1775" r:id="rId117"/>
    <p:sldId id="1776" r:id="rId118"/>
    <p:sldId id="1777" r:id="rId119"/>
    <p:sldId id="1778" r:id="rId120"/>
    <p:sldId id="1779" r:id="rId121"/>
    <p:sldId id="1780" r:id="rId122"/>
    <p:sldId id="1781" r:id="rId123"/>
    <p:sldId id="1782" r:id="rId124"/>
    <p:sldId id="1783" r:id="rId12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A0252C9D-1D6B-42F9-BA63-F39DC4D8B635}">
          <p14:sldIdLst>
            <p14:sldId id="1489"/>
          </p14:sldIdLst>
        </p14:section>
        <p14:section name="Agenda" id="{A073DAE3-B461-442F-A3D3-6642BD875E45}">
          <p14:sldIdLst>
            <p14:sldId id="1550"/>
          </p14:sldIdLst>
        </p14:section>
        <p14:section name="Architecture" id="{0CDF8B4A-9847-459D-8802-E654ABB84590}">
          <p14:sldIdLst>
            <p14:sldId id="1721"/>
            <p14:sldId id="1703"/>
            <p14:sldId id="1701"/>
            <p14:sldId id="1705"/>
            <p14:sldId id="1702"/>
            <p14:sldId id="1704"/>
            <p14:sldId id="1707"/>
            <p14:sldId id="1708"/>
            <p14:sldId id="1709"/>
            <p14:sldId id="1665"/>
          </p14:sldIdLst>
        </p14:section>
        <p14:section name="Architecture (advanced)" id="{8B6C7E68-EABF-4205-B136-46A0F25FC6C1}">
          <p14:sldIdLst>
            <p14:sldId id="1719"/>
            <p14:sldId id="1691"/>
            <p14:sldId id="1692"/>
            <p14:sldId id="1693"/>
            <p14:sldId id="1694"/>
            <p14:sldId id="1695"/>
          </p14:sldIdLst>
        </p14:section>
        <p14:section name="Network Services" id="{35940B9A-C17A-4178-B932-CFA411681515}">
          <p14:sldIdLst>
            <p14:sldId id="1718"/>
            <p14:sldId id="1642"/>
            <p14:sldId id="1637"/>
            <p14:sldId id="1648"/>
            <p14:sldId id="1649"/>
            <p14:sldId id="1650"/>
            <p14:sldId id="1639"/>
            <p14:sldId id="1652"/>
            <p14:sldId id="1796"/>
            <p14:sldId id="1797"/>
            <p14:sldId id="1795"/>
          </p14:sldIdLst>
        </p14:section>
        <p14:section name="DNS Services" id="{38B24771-7351-4E9F-A06C-3859EEBFF6BF}">
          <p14:sldIdLst>
            <p14:sldId id="1723"/>
            <p14:sldId id="1632"/>
            <p14:sldId id="1725"/>
            <p14:sldId id="1726"/>
            <p14:sldId id="1727"/>
            <p14:sldId id="1728"/>
            <p14:sldId id="1729"/>
            <p14:sldId id="1730"/>
          </p14:sldIdLst>
        </p14:section>
        <p14:section name="Connectivity" id="{14892757-3721-405B-BB4F-011E12DAFB26}">
          <p14:sldIdLst>
            <p14:sldId id="1724"/>
            <p14:sldId id="1643"/>
            <p14:sldId id="1644"/>
            <p14:sldId id="1658"/>
            <p14:sldId id="1793"/>
            <p14:sldId id="1800"/>
            <p14:sldId id="1792"/>
            <p14:sldId id="1790"/>
            <p14:sldId id="1785"/>
            <p14:sldId id="1794"/>
            <p14:sldId id="1786"/>
            <p14:sldId id="1636"/>
          </p14:sldIdLst>
        </p14:section>
        <p14:section name="Conclusion" id="{7EBF7387-3079-4248-89A0-0AA300D33B53}">
          <p14:sldIdLst>
            <p14:sldId id="1711"/>
            <p14:sldId id="1712"/>
          </p14:sldIdLst>
        </p14:section>
        <p14:section name="Appendix" id="{F2953DCD-F1FB-4CBA-95C0-10FCF6895157}">
          <p14:sldIdLst>
            <p14:sldId id="1713"/>
            <p14:sldId id="1714"/>
            <p14:sldId id="1715"/>
            <p14:sldId id="1674"/>
            <p14:sldId id="1675"/>
            <p14:sldId id="1676"/>
            <p14:sldId id="1677"/>
            <p14:sldId id="1678"/>
            <p14:sldId id="1716"/>
            <p14:sldId id="1680"/>
            <p14:sldId id="1681"/>
            <p14:sldId id="1682"/>
            <p14:sldId id="1683"/>
            <p14:sldId id="1684"/>
            <p14:sldId id="1685"/>
            <p14:sldId id="1717"/>
            <p14:sldId id="1687"/>
            <p14:sldId id="1706"/>
          </p14:sldIdLst>
        </p14:section>
        <p14:section name="SDN Overview" id="{285ADB69-042B-4A7A-AF5C-478CA5B2AD7E}">
          <p14:sldIdLst>
            <p14:sldId id="1732"/>
            <p14:sldId id="1733"/>
            <p14:sldId id="1734"/>
            <p14:sldId id="1735"/>
            <p14:sldId id="1736"/>
            <p14:sldId id="1737"/>
            <p14:sldId id="1738"/>
            <p14:sldId id="1739"/>
            <p14:sldId id="1740"/>
            <p14:sldId id="1741"/>
            <p14:sldId id="1742"/>
            <p14:sldId id="1743"/>
            <p14:sldId id="1744"/>
            <p14:sldId id="1745"/>
            <p14:sldId id="1746"/>
            <p14:sldId id="1747"/>
            <p14:sldId id="1748"/>
            <p14:sldId id="1749"/>
            <p14:sldId id="1750"/>
            <p14:sldId id="1751"/>
            <p14:sldId id="1752"/>
            <p14:sldId id="1753"/>
            <p14:sldId id="1754"/>
            <p14:sldId id="1755"/>
            <p14:sldId id="1756"/>
            <p14:sldId id="1757"/>
            <p14:sldId id="1758"/>
            <p14:sldId id="1759"/>
            <p14:sldId id="1760"/>
            <p14:sldId id="1761"/>
            <p14:sldId id="1762"/>
            <p14:sldId id="1763"/>
            <p14:sldId id="1764"/>
            <p14:sldId id="1765"/>
            <p14:sldId id="1766"/>
            <p14:sldId id="1767"/>
            <p14:sldId id="1768"/>
            <p14:sldId id="1769"/>
            <p14:sldId id="1770"/>
            <p14:sldId id="1771"/>
            <p14:sldId id="1772"/>
            <p14:sldId id="1773"/>
            <p14:sldId id="1774"/>
            <p14:sldId id="1775"/>
            <p14:sldId id="1776"/>
            <p14:sldId id="1777"/>
            <p14:sldId id="1778"/>
            <p14:sldId id="1779"/>
            <p14:sldId id="1780"/>
            <p14:sldId id="1781"/>
            <p14:sldId id="1782"/>
            <p14:sldId id="178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FFFF"/>
    <a:srgbClr val="107C10"/>
    <a:srgbClr val="00B294"/>
    <a:srgbClr val="FF8C00"/>
    <a:srgbClr val="000000"/>
    <a:srgbClr val="353535"/>
    <a:srgbClr val="0078D7"/>
    <a:srgbClr val="D83B01"/>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5029" autoAdjust="0"/>
  </p:normalViewPr>
  <p:slideViewPr>
    <p:cSldViewPr>
      <p:cViewPr varScale="1">
        <p:scale>
          <a:sx n="84" d="100"/>
          <a:sy n="84" d="100"/>
        </p:scale>
        <p:origin x="1500"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commentAuthors" Target="commentAuthor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presProps" Target="pres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viewProps" Target="viewProps.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tableStyles" Target="tableStyles.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4.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71EB53-2883-4978-9137-FFB7FEDD279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D9CB8802-4BFB-4E8A-B717-8B5788767786}">
      <dgm:prSet/>
      <dgm:spPr/>
      <dgm:t>
        <a:bodyPr/>
        <a:lstStyle/>
        <a:p>
          <a:r>
            <a:rPr lang="en-US" baseline="0"/>
            <a:t>It supports Multitenant mode (edge gateway)</a:t>
          </a:r>
          <a:endParaRPr lang="en-US"/>
        </a:p>
      </dgm:t>
    </dgm:pt>
    <dgm:pt modelId="{CF50C4A6-BE99-40C2-8A66-B3BB3A34F404}" type="parTrans" cxnId="{AEDD4BF1-2FE4-45A1-B44C-61E467945D1E}">
      <dgm:prSet/>
      <dgm:spPr/>
      <dgm:t>
        <a:bodyPr/>
        <a:lstStyle/>
        <a:p>
          <a:endParaRPr lang="en-US"/>
        </a:p>
      </dgm:t>
    </dgm:pt>
    <dgm:pt modelId="{E7BFB1C9-5B93-4D49-9EDB-7514D96B4841}" type="sibTrans" cxnId="{AEDD4BF1-2FE4-45A1-B44C-61E467945D1E}">
      <dgm:prSet/>
      <dgm:spPr/>
      <dgm:t>
        <a:bodyPr/>
        <a:lstStyle/>
        <a:p>
          <a:endParaRPr lang="en-US"/>
        </a:p>
      </dgm:t>
    </dgm:pt>
    <dgm:pt modelId="{1513CD78-DF00-4B0F-9858-6477C45E48D0}">
      <dgm:prSet/>
      <dgm:spPr/>
      <dgm:t>
        <a:bodyPr/>
        <a:lstStyle/>
        <a:p>
          <a:r>
            <a:rPr lang="en-US" baseline="0" dirty="0"/>
            <a:t>RAS Gateway is fully integrated with Network Controller in Windows Server 2016</a:t>
          </a:r>
          <a:endParaRPr lang="en-US" dirty="0"/>
        </a:p>
      </dgm:t>
    </dgm:pt>
    <dgm:pt modelId="{A883F5EA-B6A3-4A28-8BA9-202BBCAA24B5}" type="parTrans" cxnId="{A378B2A8-7B8D-4817-8E39-78E7786933E2}">
      <dgm:prSet/>
      <dgm:spPr/>
      <dgm:t>
        <a:bodyPr/>
        <a:lstStyle/>
        <a:p>
          <a:endParaRPr lang="en-US"/>
        </a:p>
      </dgm:t>
    </dgm:pt>
    <dgm:pt modelId="{583FC063-0C45-4566-AF4C-6CB5250AC3DB}" type="sibTrans" cxnId="{A378B2A8-7B8D-4817-8E39-78E7786933E2}">
      <dgm:prSet/>
      <dgm:spPr/>
      <dgm:t>
        <a:bodyPr/>
        <a:lstStyle/>
        <a:p>
          <a:endParaRPr lang="en-US"/>
        </a:p>
      </dgm:t>
    </dgm:pt>
    <dgm:pt modelId="{983F7C64-89EA-4BF0-A046-0BEC96CB6846}">
      <dgm:prSet/>
      <dgm:spPr/>
      <dgm:t>
        <a:bodyPr/>
        <a:lstStyle/>
        <a:p>
          <a:r>
            <a:rPr lang="en-US" baseline="0" dirty="0"/>
            <a:t>Switches network traffic flows to a standby gateway in the event of a gateway failure (HA)</a:t>
          </a:r>
          <a:endParaRPr lang="en-US" dirty="0"/>
        </a:p>
      </dgm:t>
    </dgm:pt>
    <dgm:pt modelId="{F96813E9-44F3-4323-A2F8-C206A38CFB86}" type="parTrans" cxnId="{8C027602-F7F0-481A-906F-185879E8C03E}">
      <dgm:prSet/>
      <dgm:spPr/>
      <dgm:t>
        <a:bodyPr/>
        <a:lstStyle/>
        <a:p>
          <a:endParaRPr lang="en-US"/>
        </a:p>
      </dgm:t>
    </dgm:pt>
    <dgm:pt modelId="{5D1CDBF6-18C7-4FF0-BA12-5C2B5E2AF494}" type="sibTrans" cxnId="{8C027602-F7F0-481A-906F-185879E8C03E}">
      <dgm:prSet/>
      <dgm:spPr/>
      <dgm:t>
        <a:bodyPr/>
        <a:lstStyle/>
        <a:p>
          <a:endParaRPr lang="en-US"/>
        </a:p>
      </dgm:t>
    </dgm:pt>
    <dgm:pt modelId="{32F66687-D60C-494A-8528-DF0968FF29FF}">
      <dgm:prSet/>
      <dgm:spPr/>
      <dgm:t>
        <a:bodyPr/>
        <a:lstStyle/>
        <a:p>
          <a:r>
            <a:rPr lang="en-US" baseline="0" dirty="0"/>
            <a:t>Windows Server 2016 supports IKEv2, GRE and L3 Forwarding Site to Site tunnels connectivity (Hybrid Networking)</a:t>
          </a:r>
          <a:endParaRPr lang="en-US" dirty="0"/>
        </a:p>
      </dgm:t>
    </dgm:pt>
    <dgm:pt modelId="{7FB5CC27-198E-4037-8816-409BE166DD24}" type="parTrans" cxnId="{425F0A78-F3FA-45C4-A80C-B822D05E9B42}">
      <dgm:prSet/>
      <dgm:spPr/>
      <dgm:t>
        <a:bodyPr/>
        <a:lstStyle/>
        <a:p>
          <a:endParaRPr lang="en-US"/>
        </a:p>
      </dgm:t>
    </dgm:pt>
    <dgm:pt modelId="{B0CC1CE5-AF79-4F31-A297-8521CB80136A}" type="sibTrans" cxnId="{425F0A78-F3FA-45C4-A80C-B822D05E9B42}">
      <dgm:prSet/>
      <dgm:spPr/>
      <dgm:t>
        <a:bodyPr/>
        <a:lstStyle/>
        <a:p>
          <a:endParaRPr lang="en-US"/>
        </a:p>
      </dgm:t>
    </dgm:pt>
    <dgm:pt modelId="{3807B68B-783B-4784-913D-0E054C459D85}">
      <dgm:prSet/>
      <dgm:spPr/>
      <dgm:t>
        <a:bodyPr/>
        <a:lstStyle/>
        <a:p>
          <a:r>
            <a:rPr lang="en-US" baseline="0" dirty="0"/>
            <a:t>Routes are exchanged between on-premises and cloud gateways If BGP is enabled</a:t>
          </a:r>
          <a:endParaRPr lang="en-US" dirty="0"/>
        </a:p>
      </dgm:t>
    </dgm:pt>
    <dgm:pt modelId="{E147DE52-D98B-4167-A671-EDDDCD6FB6B0}" type="parTrans" cxnId="{A4492F07-99BA-4EB8-8A40-DE51AEF8C24D}">
      <dgm:prSet/>
      <dgm:spPr/>
      <dgm:t>
        <a:bodyPr/>
        <a:lstStyle/>
        <a:p>
          <a:endParaRPr lang="en-US"/>
        </a:p>
      </dgm:t>
    </dgm:pt>
    <dgm:pt modelId="{B5EEC994-6815-409B-AC3D-C5D2F913BB06}" type="sibTrans" cxnId="{A4492F07-99BA-4EB8-8A40-DE51AEF8C24D}">
      <dgm:prSet/>
      <dgm:spPr/>
      <dgm:t>
        <a:bodyPr/>
        <a:lstStyle/>
        <a:p>
          <a:endParaRPr lang="en-US"/>
        </a:p>
      </dgm:t>
    </dgm:pt>
    <dgm:pt modelId="{91C34B8B-2AD8-4F80-82CE-9C7BD5CDCC91}" type="pres">
      <dgm:prSet presAssocID="{E171EB53-2883-4978-9137-FFB7FEDD2792}" presName="Name0" presStyleCnt="0">
        <dgm:presLayoutVars>
          <dgm:dir/>
          <dgm:animLvl val="lvl"/>
          <dgm:resizeHandles val="exact"/>
        </dgm:presLayoutVars>
      </dgm:prSet>
      <dgm:spPr/>
    </dgm:pt>
    <dgm:pt modelId="{251B14BF-D2B7-4DC6-8E08-313780EDA9D6}" type="pres">
      <dgm:prSet presAssocID="{D9CB8802-4BFB-4E8A-B717-8B5788767786}" presName="composite" presStyleCnt="0"/>
      <dgm:spPr/>
    </dgm:pt>
    <dgm:pt modelId="{032F11DF-21DF-4DB8-A8D4-15B042EDB834}" type="pres">
      <dgm:prSet presAssocID="{D9CB8802-4BFB-4E8A-B717-8B5788767786}" presName="parTx" presStyleLbl="alignNode1" presStyleIdx="0" presStyleCnt="5" custScaleY="153654" custLinFactY="-3507" custLinFactNeighborY="-100000">
        <dgm:presLayoutVars>
          <dgm:chMax val="0"/>
          <dgm:chPref val="0"/>
          <dgm:bulletEnabled val="1"/>
        </dgm:presLayoutVars>
      </dgm:prSet>
      <dgm:spPr/>
    </dgm:pt>
    <dgm:pt modelId="{88DF76A4-A79A-4599-B42A-E4A10B508ED7}" type="pres">
      <dgm:prSet presAssocID="{D9CB8802-4BFB-4E8A-B717-8B5788767786}" presName="desTx" presStyleLbl="alignAccFollowNode1" presStyleIdx="0" presStyleCnt="5" custScaleY="381694" custLinFactY="100000" custLinFactNeighborY="148106">
        <dgm:presLayoutVars>
          <dgm:bulletEnabled val="1"/>
        </dgm:presLayoutVars>
      </dgm:prSet>
      <dgm:spPr/>
    </dgm:pt>
    <dgm:pt modelId="{45DAB606-E401-4AC3-AA98-CA3CEB29AD8D}" type="pres">
      <dgm:prSet presAssocID="{E7BFB1C9-5B93-4D49-9EDB-7514D96B4841}" presName="space" presStyleCnt="0"/>
      <dgm:spPr/>
    </dgm:pt>
    <dgm:pt modelId="{7C3ABEA1-0C6E-4354-8A7D-BC93B73B3C25}" type="pres">
      <dgm:prSet presAssocID="{1513CD78-DF00-4B0F-9858-6477C45E48D0}" presName="composite" presStyleCnt="0"/>
      <dgm:spPr/>
    </dgm:pt>
    <dgm:pt modelId="{7864B960-141E-49FE-BF06-1CDF76D983D2}" type="pres">
      <dgm:prSet presAssocID="{1513CD78-DF00-4B0F-9858-6477C45E48D0}" presName="parTx" presStyleLbl="alignNode1" presStyleIdx="1" presStyleCnt="5" custScaleY="152978" custLinFactY="-3507" custLinFactNeighborY="-100000">
        <dgm:presLayoutVars>
          <dgm:chMax val="0"/>
          <dgm:chPref val="0"/>
          <dgm:bulletEnabled val="1"/>
        </dgm:presLayoutVars>
      </dgm:prSet>
      <dgm:spPr/>
    </dgm:pt>
    <dgm:pt modelId="{2A197993-639D-4661-8601-6C9C8E6AE5AE}" type="pres">
      <dgm:prSet presAssocID="{1513CD78-DF00-4B0F-9858-6477C45E48D0}" presName="desTx" presStyleLbl="alignAccFollowNode1" presStyleIdx="1" presStyleCnt="5" custScaleY="381694" custLinFactY="100000" custLinFactNeighborY="148106">
        <dgm:presLayoutVars>
          <dgm:bulletEnabled val="1"/>
        </dgm:presLayoutVars>
      </dgm:prSet>
      <dgm:spPr/>
    </dgm:pt>
    <dgm:pt modelId="{E65A6B00-D03E-4418-A414-191126E4717E}" type="pres">
      <dgm:prSet presAssocID="{583FC063-0C45-4566-AF4C-6CB5250AC3DB}" presName="space" presStyleCnt="0"/>
      <dgm:spPr/>
    </dgm:pt>
    <dgm:pt modelId="{47E07603-B5D1-4474-A60A-AE41053BB993}" type="pres">
      <dgm:prSet presAssocID="{983F7C64-89EA-4BF0-A046-0BEC96CB6846}" presName="composite" presStyleCnt="0"/>
      <dgm:spPr/>
    </dgm:pt>
    <dgm:pt modelId="{9FC8EB7B-7CA4-40A4-98AA-7E1F185BF9E2}" type="pres">
      <dgm:prSet presAssocID="{983F7C64-89EA-4BF0-A046-0BEC96CB6846}" presName="parTx" presStyleLbl="alignNode1" presStyleIdx="2" presStyleCnt="5" custScaleY="152978" custLinFactY="-3507" custLinFactNeighborY="-100000">
        <dgm:presLayoutVars>
          <dgm:chMax val="0"/>
          <dgm:chPref val="0"/>
          <dgm:bulletEnabled val="1"/>
        </dgm:presLayoutVars>
      </dgm:prSet>
      <dgm:spPr/>
    </dgm:pt>
    <dgm:pt modelId="{052D9DB1-9B4B-442A-BF52-CDEF38EDC934}" type="pres">
      <dgm:prSet presAssocID="{983F7C64-89EA-4BF0-A046-0BEC96CB6846}" presName="desTx" presStyleLbl="alignAccFollowNode1" presStyleIdx="2" presStyleCnt="5" custScaleY="381694" custLinFactY="100000" custLinFactNeighborY="148106">
        <dgm:presLayoutVars>
          <dgm:bulletEnabled val="1"/>
        </dgm:presLayoutVars>
      </dgm:prSet>
      <dgm:spPr/>
    </dgm:pt>
    <dgm:pt modelId="{938A628C-0725-46FF-8AAD-AD8A9553577F}" type="pres">
      <dgm:prSet presAssocID="{5D1CDBF6-18C7-4FF0-BA12-5C2B5E2AF494}" presName="space" presStyleCnt="0"/>
      <dgm:spPr/>
    </dgm:pt>
    <dgm:pt modelId="{8582CD77-F98C-4A14-BB5B-FFDF0E869BF7}" type="pres">
      <dgm:prSet presAssocID="{32F66687-D60C-494A-8528-DF0968FF29FF}" presName="composite" presStyleCnt="0"/>
      <dgm:spPr/>
    </dgm:pt>
    <dgm:pt modelId="{F3D42AB0-0852-44A3-B870-E3124E4B9053}" type="pres">
      <dgm:prSet presAssocID="{32F66687-D60C-494A-8528-DF0968FF29FF}" presName="parTx" presStyleLbl="alignNode1" presStyleIdx="3" presStyleCnt="5" custScaleY="152978" custLinFactY="-3507" custLinFactNeighborY="-100000">
        <dgm:presLayoutVars>
          <dgm:chMax val="0"/>
          <dgm:chPref val="0"/>
          <dgm:bulletEnabled val="1"/>
        </dgm:presLayoutVars>
      </dgm:prSet>
      <dgm:spPr/>
    </dgm:pt>
    <dgm:pt modelId="{8EAEC02A-BD1C-4649-A092-0015B7EEB016}" type="pres">
      <dgm:prSet presAssocID="{32F66687-D60C-494A-8528-DF0968FF29FF}" presName="desTx" presStyleLbl="alignAccFollowNode1" presStyleIdx="3" presStyleCnt="5" custScaleY="381694" custLinFactY="100000" custLinFactNeighborY="148106">
        <dgm:presLayoutVars>
          <dgm:bulletEnabled val="1"/>
        </dgm:presLayoutVars>
      </dgm:prSet>
      <dgm:spPr/>
    </dgm:pt>
    <dgm:pt modelId="{20532295-1ECD-40E1-A19E-C4FA58082E78}" type="pres">
      <dgm:prSet presAssocID="{B0CC1CE5-AF79-4F31-A297-8521CB80136A}" presName="space" presStyleCnt="0"/>
      <dgm:spPr/>
    </dgm:pt>
    <dgm:pt modelId="{2D5AA098-FC89-4086-9A30-D9E8A917F9D3}" type="pres">
      <dgm:prSet presAssocID="{3807B68B-783B-4784-913D-0E054C459D85}" presName="composite" presStyleCnt="0"/>
      <dgm:spPr/>
    </dgm:pt>
    <dgm:pt modelId="{330D7F49-C2E0-41A8-B6F0-00E909FE1828}" type="pres">
      <dgm:prSet presAssocID="{3807B68B-783B-4784-913D-0E054C459D85}" presName="parTx" presStyleLbl="alignNode1" presStyleIdx="4" presStyleCnt="5" custScaleY="153654" custLinFactY="-3507" custLinFactNeighborY="-100000">
        <dgm:presLayoutVars>
          <dgm:chMax val="0"/>
          <dgm:chPref val="0"/>
          <dgm:bulletEnabled val="1"/>
        </dgm:presLayoutVars>
      </dgm:prSet>
      <dgm:spPr/>
    </dgm:pt>
    <dgm:pt modelId="{EBF7E7BA-A2E4-4663-91F4-E966A67B8107}" type="pres">
      <dgm:prSet presAssocID="{3807B68B-783B-4784-913D-0E054C459D85}" presName="desTx" presStyleLbl="alignAccFollowNode1" presStyleIdx="4" presStyleCnt="5" custScaleY="381694" custLinFactY="100000" custLinFactNeighborY="148106">
        <dgm:presLayoutVars>
          <dgm:bulletEnabled val="1"/>
        </dgm:presLayoutVars>
      </dgm:prSet>
      <dgm:spPr/>
    </dgm:pt>
  </dgm:ptLst>
  <dgm:cxnLst>
    <dgm:cxn modelId="{8C027602-F7F0-481A-906F-185879E8C03E}" srcId="{E171EB53-2883-4978-9137-FFB7FEDD2792}" destId="{983F7C64-89EA-4BF0-A046-0BEC96CB6846}" srcOrd="2" destOrd="0" parTransId="{F96813E9-44F3-4323-A2F8-C206A38CFB86}" sibTransId="{5D1CDBF6-18C7-4FF0-BA12-5C2B5E2AF494}"/>
    <dgm:cxn modelId="{A4492F07-99BA-4EB8-8A40-DE51AEF8C24D}" srcId="{E171EB53-2883-4978-9137-FFB7FEDD2792}" destId="{3807B68B-783B-4784-913D-0E054C459D85}" srcOrd="4" destOrd="0" parTransId="{E147DE52-D98B-4167-A671-EDDDCD6FB6B0}" sibTransId="{B5EEC994-6815-409B-AC3D-C5D2F913BB06}"/>
    <dgm:cxn modelId="{9904EB0F-E02F-4B62-803C-E37BCB674CEB}" type="presOf" srcId="{3807B68B-783B-4784-913D-0E054C459D85}" destId="{330D7F49-C2E0-41A8-B6F0-00E909FE1828}" srcOrd="0" destOrd="0" presId="urn:microsoft.com/office/officeart/2005/8/layout/hList1"/>
    <dgm:cxn modelId="{2F7F1D14-B6D5-4093-8D2A-CB246AA3C308}" type="presOf" srcId="{D9CB8802-4BFB-4E8A-B717-8B5788767786}" destId="{032F11DF-21DF-4DB8-A8D4-15B042EDB834}" srcOrd="0" destOrd="0" presId="urn:microsoft.com/office/officeart/2005/8/layout/hList1"/>
    <dgm:cxn modelId="{83D6711F-4EBB-4EE0-891D-01705424177C}" type="presOf" srcId="{1513CD78-DF00-4B0F-9858-6477C45E48D0}" destId="{7864B960-141E-49FE-BF06-1CDF76D983D2}" srcOrd="0" destOrd="0" presId="urn:microsoft.com/office/officeart/2005/8/layout/hList1"/>
    <dgm:cxn modelId="{425F0A78-F3FA-45C4-A80C-B822D05E9B42}" srcId="{E171EB53-2883-4978-9137-FFB7FEDD2792}" destId="{32F66687-D60C-494A-8528-DF0968FF29FF}" srcOrd="3" destOrd="0" parTransId="{7FB5CC27-198E-4037-8816-409BE166DD24}" sibTransId="{B0CC1CE5-AF79-4F31-A297-8521CB80136A}"/>
    <dgm:cxn modelId="{683E52A3-ADFF-4D09-8725-3B61E5C1235E}" type="presOf" srcId="{32F66687-D60C-494A-8528-DF0968FF29FF}" destId="{F3D42AB0-0852-44A3-B870-E3124E4B9053}" srcOrd="0" destOrd="0" presId="urn:microsoft.com/office/officeart/2005/8/layout/hList1"/>
    <dgm:cxn modelId="{A378B2A8-7B8D-4817-8E39-78E7786933E2}" srcId="{E171EB53-2883-4978-9137-FFB7FEDD2792}" destId="{1513CD78-DF00-4B0F-9858-6477C45E48D0}" srcOrd="1" destOrd="0" parTransId="{A883F5EA-B6A3-4A28-8BA9-202BBCAA24B5}" sibTransId="{583FC063-0C45-4566-AF4C-6CB5250AC3DB}"/>
    <dgm:cxn modelId="{186CF1C4-6765-4C7A-84F6-17DAAD5B2398}" type="presOf" srcId="{983F7C64-89EA-4BF0-A046-0BEC96CB6846}" destId="{9FC8EB7B-7CA4-40A4-98AA-7E1F185BF9E2}" srcOrd="0" destOrd="0" presId="urn:microsoft.com/office/officeart/2005/8/layout/hList1"/>
    <dgm:cxn modelId="{0CE50FD2-1F08-49DE-BAEC-5A8CEF14A950}" type="presOf" srcId="{E171EB53-2883-4978-9137-FFB7FEDD2792}" destId="{91C34B8B-2AD8-4F80-82CE-9C7BD5CDCC91}" srcOrd="0" destOrd="0" presId="urn:microsoft.com/office/officeart/2005/8/layout/hList1"/>
    <dgm:cxn modelId="{AEDD4BF1-2FE4-45A1-B44C-61E467945D1E}" srcId="{E171EB53-2883-4978-9137-FFB7FEDD2792}" destId="{D9CB8802-4BFB-4E8A-B717-8B5788767786}" srcOrd="0" destOrd="0" parTransId="{CF50C4A6-BE99-40C2-8A66-B3BB3A34F404}" sibTransId="{E7BFB1C9-5B93-4D49-9EDB-7514D96B4841}"/>
    <dgm:cxn modelId="{FC3D9EED-2EC3-4E81-9605-A0ED9A8F5AC2}" type="presParOf" srcId="{91C34B8B-2AD8-4F80-82CE-9C7BD5CDCC91}" destId="{251B14BF-D2B7-4DC6-8E08-313780EDA9D6}" srcOrd="0" destOrd="0" presId="urn:microsoft.com/office/officeart/2005/8/layout/hList1"/>
    <dgm:cxn modelId="{D144068D-F80F-4396-B4D6-824F0224E0FC}" type="presParOf" srcId="{251B14BF-D2B7-4DC6-8E08-313780EDA9D6}" destId="{032F11DF-21DF-4DB8-A8D4-15B042EDB834}" srcOrd="0" destOrd="0" presId="urn:microsoft.com/office/officeart/2005/8/layout/hList1"/>
    <dgm:cxn modelId="{3DD37AD7-61DF-40DE-B2FC-4B589A070D4B}" type="presParOf" srcId="{251B14BF-D2B7-4DC6-8E08-313780EDA9D6}" destId="{88DF76A4-A79A-4599-B42A-E4A10B508ED7}" srcOrd="1" destOrd="0" presId="urn:microsoft.com/office/officeart/2005/8/layout/hList1"/>
    <dgm:cxn modelId="{AC1B63E2-DE21-4ED3-B564-98DA863AA4FC}" type="presParOf" srcId="{91C34B8B-2AD8-4F80-82CE-9C7BD5CDCC91}" destId="{45DAB606-E401-4AC3-AA98-CA3CEB29AD8D}" srcOrd="1" destOrd="0" presId="urn:microsoft.com/office/officeart/2005/8/layout/hList1"/>
    <dgm:cxn modelId="{00CB3822-A5C6-4B7D-B0DA-C9D57F310EE7}" type="presParOf" srcId="{91C34B8B-2AD8-4F80-82CE-9C7BD5CDCC91}" destId="{7C3ABEA1-0C6E-4354-8A7D-BC93B73B3C25}" srcOrd="2" destOrd="0" presId="urn:microsoft.com/office/officeart/2005/8/layout/hList1"/>
    <dgm:cxn modelId="{3EDF5FA0-816A-4823-9158-081084A584A4}" type="presParOf" srcId="{7C3ABEA1-0C6E-4354-8A7D-BC93B73B3C25}" destId="{7864B960-141E-49FE-BF06-1CDF76D983D2}" srcOrd="0" destOrd="0" presId="urn:microsoft.com/office/officeart/2005/8/layout/hList1"/>
    <dgm:cxn modelId="{EB947E0F-787B-4E7B-BCBF-5F5F724F2B00}" type="presParOf" srcId="{7C3ABEA1-0C6E-4354-8A7D-BC93B73B3C25}" destId="{2A197993-639D-4661-8601-6C9C8E6AE5AE}" srcOrd="1" destOrd="0" presId="urn:microsoft.com/office/officeart/2005/8/layout/hList1"/>
    <dgm:cxn modelId="{A1BDE3B9-0F8E-4041-B9A1-65E3403C36DA}" type="presParOf" srcId="{91C34B8B-2AD8-4F80-82CE-9C7BD5CDCC91}" destId="{E65A6B00-D03E-4418-A414-191126E4717E}" srcOrd="3" destOrd="0" presId="urn:microsoft.com/office/officeart/2005/8/layout/hList1"/>
    <dgm:cxn modelId="{EA118C6B-D2CA-413D-A97A-E70B6E57ECF9}" type="presParOf" srcId="{91C34B8B-2AD8-4F80-82CE-9C7BD5CDCC91}" destId="{47E07603-B5D1-4474-A60A-AE41053BB993}" srcOrd="4" destOrd="0" presId="urn:microsoft.com/office/officeart/2005/8/layout/hList1"/>
    <dgm:cxn modelId="{9D5DBABC-4B44-42DE-87FF-78790CA98940}" type="presParOf" srcId="{47E07603-B5D1-4474-A60A-AE41053BB993}" destId="{9FC8EB7B-7CA4-40A4-98AA-7E1F185BF9E2}" srcOrd="0" destOrd="0" presId="urn:microsoft.com/office/officeart/2005/8/layout/hList1"/>
    <dgm:cxn modelId="{E8AEE063-EB82-45ED-92AC-820F617165C8}" type="presParOf" srcId="{47E07603-B5D1-4474-A60A-AE41053BB993}" destId="{052D9DB1-9B4B-442A-BF52-CDEF38EDC934}" srcOrd="1" destOrd="0" presId="urn:microsoft.com/office/officeart/2005/8/layout/hList1"/>
    <dgm:cxn modelId="{A74172F3-954F-49B9-B0C4-ED5DC02DA230}" type="presParOf" srcId="{91C34B8B-2AD8-4F80-82CE-9C7BD5CDCC91}" destId="{938A628C-0725-46FF-8AAD-AD8A9553577F}" srcOrd="5" destOrd="0" presId="urn:microsoft.com/office/officeart/2005/8/layout/hList1"/>
    <dgm:cxn modelId="{12205357-BB44-481C-A276-6F57C11812BF}" type="presParOf" srcId="{91C34B8B-2AD8-4F80-82CE-9C7BD5CDCC91}" destId="{8582CD77-F98C-4A14-BB5B-FFDF0E869BF7}" srcOrd="6" destOrd="0" presId="urn:microsoft.com/office/officeart/2005/8/layout/hList1"/>
    <dgm:cxn modelId="{C8C5E021-77E7-4A42-9FBE-91141D959B73}" type="presParOf" srcId="{8582CD77-F98C-4A14-BB5B-FFDF0E869BF7}" destId="{F3D42AB0-0852-44A3-B870-E3124E4B9053}" srcOrd="0" destOrd="0" presId="urn:microsoft.com/office/officeart/2005/8/layout/hList1"/>
    <dgm:cxn modelId="{83306C41-2083-472E-8AF1-D765C82A03CB}" type="presParOf" srcId="{8582CD77-F98C-4A14-BB5B-FFDF0E869BF7}" destId="{8EAEC02A-BD1C-4649-A092-0015B7EEB016}" srcOrd="1" destOrd="0" presId="urn:microsoft.com/office/officeart/2005/8/layout/hList1"/>
    <dgm:cxn modelId="{1613C62E-7851-4EAC-9EC9-BCC45734B169}" type="presParOf" srcId="{91C34B8B-2AD8-4F80-82CE-9C7BD5CDCC91}" destId="{20532295-1ECD-40E1-A19E-C4FA58082E78}" srcOrd="7" destOrd="0" presId="urn:microsoft.com/office/officeart/2005/8/layout/hList1"/>
    <dgm:cxn modelId="{FEA1B4C1-A225-42A0-B674-905C1F8CD186}" type="presParOf" srcId="{91C34B8B-2AD8-4F80-82CE-9C7BD5CDCC91}" destId="{2D5AA098-FC89-4086-9A30-D9E8A917F9D3}" srcOrd="8" destOrd="0" presId="urn:microsoft.com/office/officeart/2005/8/layout/hList1"/>
    <dgm:cxn modelId="{DFBF0938-EC64-4E36-980D-E445BE8A4AF5}" type="presParOf" srcId="{2D5AA098-FC89-4086-9A30-D9E8A917F9D3}" destId="{330D7F49-C2E0-41A8-B6F0-00E909FE1828}" srcOrd="0" destOrd="0" presId="urn:microsoft.com/office/officeart/2005/8/layout/hList1"/>
    <dgm:cxn modelId="{D165246A-55BB-4B08-9C27-7199DF7FB273}" type="presParOf" srcId="{2D5AA098-FC89-4086-9A30-D9E8A917F9D3}" destId="{EBF7E7BA-A2E4-4663-91F4-E966A67B810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2F11DF-21DF-4DB8-A8D4-15B042EDB834}">
      <dsp:nvSpPr>
        <dsp:cNvPr id="0" name=""/>
        <dsp:cNvSpPr/>
      </dsp:nvSpPr>
      <dsp:spPr>
        <a:xfrm>
          <a:off x="5496" y="437342"/>
          <a:ext cx="2107111" cy="1166179"/>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baseline="0"/>
            <a:t>It supports Multitenant mode (edge gateway)</a:t>
          </a:r>
          <a:endParaRPr lang="en-US" sz="1100" kern="1200"/>
        </a:p>
      </dsp:txBody>
      <dsp:txXfrm>
        <a:off x="5496" y="437342"/>
        <a:ext cx="2107111" cy="1166179"/>
      </dsp:txXfrm>
    </dsp:sp>
    <dsp:sp modelId="{88DF76A4-A79A-4599-B42A-E4A10B508ED7}">
      <dsp:nvSpPr>
        <dsp:cNvPr id="0" name=""/>
        <dsp:cNvSpPr/>
      </dsp:nvSpPr>
      <dsp:spPr>
        <a:xfrm>
          <a:off x="5496" y="2703685"/>
          <a:ext cx="2107111" cy="1844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64B960-141E-49FE-BF06-1CDF76D983D2}">
      <dsp:nvSpPr>
        <dsp:cNvPr id="0" name=""/>
        <dsp:cNvSpPr/>
      </dsp:nvSpPr>
      <dsp:spPr>
        <a:xfrm>
          <a:off x="2407604" y="438625"/>
          <a:ext cx="2107111" cy="1161048"/>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baseline="0" dirty="0"/>
            <a:t>RAS Gateway is fully integrated with Network Controller in Windows Server 2016</a:t>
          </a:r>
          <a:endParaRPr lang="en-US" sz="1100" kern="1200" dirty="0"/>
        </a:p>
      </dsp:txBody>
      <dsp:txXfrm>
        <a:off x="2407604" y="438625"/>
        <a:ext cx="2107111" cy="1161048"/>
      </dsp:txXfrm>
    </dsp:sp>
    <dsp:sp modelId="{2A197993-639D-4661-8601-6C9C8E6AE5AE}">
      <dsp:nvSpPr>
        <dsp:cNvPr id="0" name=""/>
        <dsp:cNvSpPr/>
      </dsp:nvSpPr>
      <dsp:spPr>
        <a:xfrm>
          <a:off x="2407604" y="2702402"/>
          <a:ext cx="2107111" cy="1844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C8EB7B-7CA4-40A4-98AA-7E1F185BF9E2}">
      <dsp:nvSpPr>
        <dsp:cNvPr id="0" name=""/>
        <dsp:cNvSpPr/>
      </dsp:nvSpPr>
      <dsp:spPr>
        <a:xfrm>
          <a:off x="4809711" y="438625"/>
          <a:ext cx="2107111" cy="1161048"/>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baseline="0" dirty="0"/>
            <a:t>Switches network traffic flows to a standby gateway in the event of a gateway failure (HA)</a:t>
          </a:r>
          <a:endParaRPr lang="en-US" sz="1100" kern="1200" dirty="0"/>
        </a:p>
      </dsp:txBody>
      <dsp:txXfrm>
        <a:off x="4809711" y="438625"/>
        <a:ext cx="2107111" cy="1161048"/>
      </dsp:txXfrm>
    </dsp:sp>
    <dsp:sp modelId="{052D9DB1-9B4B-442A-BF52-CDEF38EDC934}">
      <dsp:nvSpPr>
        <dsp:cNvPr id="0" name=""/>
        <dsp:cNvSpPr/>
      </dsp:nvSpPr>
      <dsp:spPr>
        <a:xfrm>
          <a:off x="4809711" y="2702402"/>
          <a:ext cx="2107111" cy="1844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D42AB0-0852-44A3-B870-E3124E4B9053}">
      <dsp:nvSpPr>
        <dsp:cNvPr id="0" name=""/>
        <dsp:cNvSpPr/>
      </dsp:nvSpPr>
      <dsp:spPr>
        <a:xfrm>
          <a:off x="7211818" y="438625"/>
          <a:ext cx="2107111" cy="1161048"/>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baseline="0" dirty="0"/>
            <a:t>Windows Server 2016 supports IKEv2, GRE and L3 Forwarding Site to Site tunnels connectivity (Hybrid Networking)</a:t>
          </a:r>
          <a:endParaRPr lang="en-US" sz="1100" kern="1200" dirty="0"/>
        </a:p>
      </dsp:txBody>
      <dsp:txXfrm>
        <a:off x="7211818" y="438625"/>
        <a:ext cx="2107111" cy="1161048"/>
      </dsp:txXfrm>
    </dsp:sp>
    <dsp:sp modelId="{8EAEC02A-BD1C-4649-A092-0015B7EEB016}">
      <dsp:nvSpPr>
        <dsp:cNvPr id="0" name=""/>
        <dsp:cNvSpPr/>
      </dsp:nvSpPr>
      <dsp:spPr>
        <a:xfrm>
          <a:off x="7211818" y="2702402"/>
          <a:ext cx="2107111" cy="1844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0D7F49-C2E0-41A8-B6F0-00E909FE1828}">
      <dsp:nvSpPr>
        <dsp:cNvPr id="0" name=""/>
        <dsp:cNvSpPr/>
      </dsp:nvSpPr>
      <dsp:spPr>
        <a:xfrm>
          <a:off x="9613925" y="437342"/>
          <a:ext cx="2107111" cy="1166179"/>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baseline="0" dirty="0"/>
            <a:t>Routes are exchanged between on-premises and cloud gateways If BGP is enabled</a:t>
          </a:r>
          <a:endParaRPr lang="en-US" sz="1100" kern="1200" dirty="0"/>
        </a:p>
      </dsp:txBody>
      <dsp:txXfrm>
        <a:off x="9613925" y="437342"/>
        <a:ext cx="2107111" cy="1166179"/>
      </dsp:txXfrm>
    </dsp:sp>
    <dsp:sp modelId="{EBF7E7BA-A2E4-4663-91F4-E966A67B8107}">
      <dsp:nvSpPr>
        <dsp:cNvPr id="0" name=""/>
        <dsp:cNvSpPr/>
      </dsp:nvSpPr>
      <dsp:spPr>
        <a:xfrm>
          <a:off x="9613925" y="2703685"/>
          <a:ext cx="2107111" cy="1844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6/1/2021 12:00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6/1/2021 11:58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56C2EDE2-D073-4F7E-A469-E134256712C5}" type="datetime8">
              <a:rPr lang="en-US" smtClean="0"/>
              <a:t>6/1/2021 11:58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5" name="Footer Placeholder 4"/>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43785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6/1/2021 11:58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123548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6/1/2021 11:58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313120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6/1/2021 11:58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931882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6/1/2021 11:58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856233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6/1/2021 11:58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099396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6/1/2021 11:58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26847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6/1/2021 11:58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706597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6/1/2021 11:58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580360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6/1/2021 11:58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637430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6/1/2021 11:58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14627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B5568C-11AE-48B7-9B16-C02677ED33D1}"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6/1/2021 11:58 AM</a:t>
            </a:fld>
            <a:endParaRPr kumimoji="0" lang="en-US" sz="1800" b="0" i="0" u="none" strike="noStrike" kern="0" cap="none" spc="0" normalizeH="0" baseline="0" noProof="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endParaRPr>
          </a:p>
        </p:txBody>
      </p:sp>
      <p:sp>
        <p:nvSpPr>
          <p:cNvPr id="8" name="Footer Placeholder 7"/>
          <p:cNvSpPr>
            <a:spLocks noGrp="1"/>
          </p:cNvSpPr>
          <p:nvPr>
            <p:ph type="ftr" sz="quarter" idx="14"/>
          </p:nvPr>
        </p:nvSpPr>
        <p:spPr/>
        <p:txBody>
          <a:bodyPr/>
          <a:lstStyle/>
          <a:p>
            <a:pPr marL="398463"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10842040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6/1/2021 11:58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68308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6/1/2021 11:58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39322484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6/1/2021 11:58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2014382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6/1/2021 11:58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32152057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6/1/2021 11:58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31675922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6/1/2021 11:58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23116915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6/1/2021 11:58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3262531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6/1/2021 11:58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3719820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6/1/2021 11:58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6997406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D545570-6992-4320-BEFC-9262493433E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6/1/2021 11:58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63363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6/1/2021 11:58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7348579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2F5416D-752F-4A27-A7A5-0CB5FC0CFE2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6/1/2021 11:58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051172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6/1/2021 11:58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70</a:t>
            </a:fld>
            <a:endParaRPr lang="en-US" dirty="0"/>
          </a:p>
        </p:txBody>
      </p:sp>
    </p:spTree>
    <p:extLst>
      <p:ext uri="{BB962C8B-B14F-4D97-AF65-F5344CB8AC3E}">
        <p14:creationId xmlns:p14="http://schemas.microsoft.com/office/powerpoint/2010/main" val="2128226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Microsoft Ignite 2015</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6/1/2021 11:58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632021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Microsoft Ignite 2015</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6/1/2021 11:58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380347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Microsoft Ignite 2015</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6/1/2021 11:58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5571733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Microsoft Ignite 2015</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6/1/2021 11:58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5183875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Microsoft Ignite 2015</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6/1/2021 11:58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2197921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4905055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6376775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78</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31246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6/1/2021 11:58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4965783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79</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8992477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81</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2915055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3142452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118266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6015441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7178970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2717941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88</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6521608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89</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9457422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90</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820942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6/1/2021 11:58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167434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91</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876763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0689840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9790896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0895300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2347781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7691394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98</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9418674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99</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90107444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100</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85471230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206739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6/1/2021 11:58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4831791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5413655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5231895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75555369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68975643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97067327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88A4757-94EE-4CF3-8823-4C3A875B59F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39369917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0225416-7FA3-4009-A17D-FCB3B4685C0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110</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3783616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6/1/2021 11:58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113</a:t>
            </a:fld>
            <a:endParaRPr lang="en-US" dirty="0"/>
          </a:p>
        </p:txBody>
      </p:sp>
    </p:spTree>
    <p:extLst>
      <p:ext uri="{BB962C8B-B14F-4D97-AF65-F5344CB8AC3E}">
        <p14:creationId xmlns:p14="http://schemas.microsoft.com/office/powerpoint/2010/main" val="28878381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114</a:t>
            </a:fld>
            <a:endParaRPr lang="en-US"/>
          </a:p>
        </p:txBody>
      </p:sp>
    </p:spTree>
    <p:extLst>
      <p:ext uri="{BB962C8B-B14F-4D97-AF65-F5344CB8AC3E}">
        <p14:creationId xmlns:p14="http://schemas.microsoft.com/office/powerpoint/2010/main" val="344527686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6/1/2021 11:58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115</a:t>
            </a:fld>
            <a:endParaRPr lang="en-US" dirty="0"/>
          </a:p>
        </p:txBody>
      </p:sp>
    </p:spTree>
    <p:extLst>
      <p:ext uri="{BB962C8B-B14F-4D97-AF65-F5344CB8AC3E}">
        <p14:creationId xmlns:p14="http://schemas.microsoft.com/office/powerpoint/2010/main" val="3754121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6/1/2021 11:58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52111909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6/1/2021 11:58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116</a:t>
            </a:fld>
            <a:endParaRPr lang="en-US" dirty="0"/>
          </a:p>
        </p:txBody>
      </p:sp>
    </p:spTree>
    <p:extLst>
      <p:ext uri="{BB962C8B-B14F-4D97-AF65-F5344CB8AC3E}">
        <p14:creationId xmlns:p14="http://schemas.microsoft.com/office/powerpoint/2010/main" val="266911497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120</a:t>
            </a:fld>
            <a:endParaRPr lang="en-US"/>
          </a:p>
        </p:txBody>
      </p:sp>
    </p:spTree>
    <p:extLst>
      <p:ext uri="{BB962C8B-B14F-4D97-AF65-F5344CB8AC3E}">
        <p14:creationId xmlns:p14="http://schemas.microsoft.com/office/powerpoint/2010/main" val="39408317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121</a:t>
            </a:fld>
            <a:endParaRPr lang="en-US"/>
          </a:p>
        </p:txBody>
      </p:sp>
    </p:spTree>
    <p:extLst>
      <p:ext uri="{BB962C8B-B14F-4D97-AF65-F5344CB8AC3E}">
        <p14:creationId xmlns:p14="http://schemas.microsoft.com/office/powerpoint/2010/main" val="1419988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6/1/2021 11:58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525105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6/1/2021 11:58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5739038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 photo and tile">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436475" cy="6995517"/>
          </a:xfrm>
          <a:prstGeom prst="rect">
            <a:avLst/>
          </a:prstGeom>
        </p:spPr>
      </p:pic>
      <p:pic>
        <p:nvPicPr>
          <p:cNvPr id="10"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
        <p:nvSpPr>
          <p:cNvPr id="4" name="Rectangle 3"/>
          <p:cNvSpPr/>
          <p:nvPr userDrawn="1"/>
        </p:nvSpPr>
        <p:spPr bwMode="auto">
          <a:xfrm>
            <a:off x="274702" y="2119177"/>
            <a:ext cx="6400800" cy="3657600"/>
          </a:xfrm>
          <a:prstGeom prst="rect">
            <a:avLst/>
          </a:prstGeom>
          <a:solidFill>
            <a:srgbClr val="FFFFFF">
              <a:alpha val="6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7"/>
            <a:ext cx="6400736" cy="1828800"/>
          </a:xfrm>
          <a:noFill/>
        </p:spPr>
        <p:txBody>
          <a:bodyPr lIns="146304" tIns="91440" rIns="146304" bIns="91440" anchor="t" anchorCtr="0"/>
          <a:lstStyle>
            <a:lvl1pPr>
              <a:defRPr sz="4800" spc="-100" baseline="0">
                <a:gradFill>
                  <a:gsLst>
                    <a:gs pos="18471">
                      <a:srgbClr val="353535"/>
                    </a:gs>
                    <a:gs pos="46000">
                      <a:srgbClr val="353535"/>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2"/>
            <a:ext cx="6402388" cy="664797"/>
          </a:xfrm>
        </p:spPr>
        <p:txBody>
          <a:bodyPr wrap="square" lIns="164592" tIns="109728" rIns="164592" bIns="109728">
            <a:spAutoFit/>
          </a:bodyPr>
          <a:lstStyle>
            <a:lvl1pPr marL="0" indent="0">
              <a:spcBef>
                <a:spcPts val="0"/>
              </a:spcBef>
              <a:buNone/>
              <a:defRPr sz="3200">
                <a:gradFill>
                  <a:gsLst>
                    <a:gs pos="18471">
                      <a:srgbClr val="353535"/>
                    </a:gs>
                    <a:gs pos="46000">
                      <a:srgbClr val="353535"/>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409011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rgbClr val="35353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7" y="2906331"/>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706189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3" y="1211287"/>
            <a:ext cx="11888787"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65062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7440629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35353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7" y="2906331"/>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783991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353535"/>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1219894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25959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353329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5942579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7803" y="307759"/>
            <a:ext cx="11500630" cy="699453"/>
          </a:xfrm>
        </p:spPr>
        <p:txBody>
          <a:bodyPr>
            <a:normAutofit/>
          </a:bodyPr>
          <a:lstStyle>
            <a:lvl1pPr>
              <a:defRPr sz="3264"/>
            </a:lvl1pPr>
          </a:lstStyle>
          <a:p>
            <a:r>
              <a:rPr lang="en-US" dirty="0"/>
              <a:t>Click to edit Master title style</a:t>
            </a:r>
          </a:p>
        </p:txBody>
      </p:sp>
      <p:sp>
        <p:nvSpPr>
          <p:cNvPr id="3" name="Date Placeholder 2"/>
          <p:cNvSpPr>
            <a:spLocks noGrp="1"/>
          </p:cNvSpPr>
          <p:nvPr>
            <p:ph type="dt" sz="half" idx="10"/>
          </p:nvPr>
        </p:nvSpPr>
        <p:spPr/>
        <p:txBody>
          <a:bodyPr/>
          <a:lstStyle/>
          <a:p>
            <a:fld id="{8116F597-F14F-4590-B4BB-707A3AFD4787}" type="datetime1">
              <a:rPr lang="en-US" smtClean="0">
                <a:solidFill>
                  <a:prstClr val="black">
                    <a:tint val="75000"/>
                  </a:prstClr>
                </a:solidFill>
              </a:rPr>
              <a:pPr/>
              <a:t>6/1/2021</a:t>
            </a:fld>
            <a:endParaRPr lang="en-US">
              <a:solidFill>
                <a:prstClr val="black">
                  <a:tint val="75000"/>
                </a:prstClr>
              </a:solidFill>
            </a:endParaRPr>
          </a:p>
        </p:txBody>
      </p:sp>
      <p:sp>
        <p:nvSpPr>
          <p:cNvPr id="7" name="Text Placeholder 6"/>
          <p:cNvSpPr>
            <a:spLocks noGrp="1"/>
          </p:cNvSpPr>
          <p:nvPr>
            <p:ph type="body" sz="quarter" idx="13"/>
          </p:nvPr>
        </p:nvSpPr>
        <p:spPr>
          <a:xfrm>
            <a:off x="410404" y="1165754"/>
            <a:ext cx="11398029" cy="2308324"/>
          </a:xfrm>
        </p:spPr>
        <p:txBody>
          <a:bodyPr/>
          <a:lstStyle>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2352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473" r:id="rId1"/>
    <p:sldLayoutId id="2147484240" r:id="rId2"/>
    <p:sldLayoutId id="2147484241" r:id="rId3"/>
    <p:sldLayoutId id="2147484247" r:id="rId4"/>
    <p:sldLayoutId id="2147484256" r:id="rId5"/>
    <p:sldLayoutId id="2147484263" r:id="rId6"/>
    <p:sldLayoutId id="2147484517" r:id="rId7"/>
    <p:sldLayoutId id="2147484534" r:id="rId8"/>
    <p:sldLayoutId id="2147484535" r:id="rId9"/>
    <p:sldLayoutId id="2147484536" r:id="rId10"/>
    <p:sldLayoutId id="2147484537" r:id="rId1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005544715"/>
      </p:ext>
    </p:extLst>
  </p:cSld>
  <p:clrMap bg1="dk1" tx1="lt1" bg2="dk2" tx2="lt2" accent1="accent1" accent2="accent2" accent3="accent3" accent4="accent4" accent5="accent5" accent6="accent6" hlink="hlink" folHlink="folHlink"/>
  <p:sldLayoutIdLst>
    <p:sldLayoutId id="2147484507"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5294154"/>
      </p:ext>
    </p:extLst>
  </p:cSld>
  <p:clrMap bg1="lt1" tx1="dk1" bg2="lt2" tx2="dk2" accent1="accent1" accent2="accent2" accent3="accent3" accent4="accent4" accent5="accent5" accent6="accent6" hlink="hlink" folHlink="folHlink"/>
  <p:sldLayoutIdLst>
    <p:sldLayoutId id="2147484527" r:id="rId1"/>
    <p:sldLayoutId id="2147484528" r:id="rId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0485405"/>
      </p:ext>
    </p:extLst>
  </p:cSld>
  <p:clrMap bg1="lt1" tx1="dk1" bg2="lt2" tx2="dk2" accent1="accent1" accent2="accent2" accent3="accent3" accent4="accent4" accent5="accent5" accent6="accent6" hlink="hlink" folHlink="folHlink"/>
  <p:sldLayoutIdLst>
    <p:sldLayoutId id="2147484533"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creativecommons.org/licenses/by-sa/4.0/legalcod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9.xml"/><Relationship Id="rId4" Type="http://schemas.openxmlformats.org/officeDocument/2006/relationships/image" Target="../media/image101.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9.xml"/></Relationships>
</file>

<file path=ppt/slides/_rels/slide114.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68.xml"/><Relationship Id="rId1" Type="http://schemas.openxmlformats.org/officeDocument/2006/relationships/slideLayout" Target="../slideLayouts/slideLayout9.xml"/><Relationship Id="rId5" Type="http://schemas.openxmlformats.org/officeDocument/2006/relationships/image" Target="../media/image104.png"/><Relationship Id="rId4" Type="http://schemas.openxmlformats.org/officeDocument/2006/relationships/image" Target="../media/image103.png"/></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9.xml"/></Relationships>
</file>

<file path=ppt/slides/_rels/slide116.xml.rels><?xml version="1.0" encoding="UTF-8" standalone="yes"?>
<Relationships xmlns="http://schemas.openxmlformats.org/package/2006/relationships"><Relationship Id="rId8" Type="http://schemas.openxmlformats.org/officeDocument/2006/relationships/image" Target="../media/image104.png"/><Relationship Id="rId13" Type="http://schemas.openxmlformats.org/officeDocument/2006/relationships/image" Target="../media/image109.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08.png"/><Relationship Id="rId2" Type="http://schemas.openxmlformats.org/officeDocument/2006/relationships/notesSlide" Target="../notesSlides/notesSlide70.xml"/><Relationship Id="rId1" Type="http://schemas.openxmlformats.org/officeDocument/2006/relationships/slideLayout" Target="../slideLayouts/slideLayout9.xml"/><Relationship Id="rId6" Type="http://schemas.openxmlformats.org/officeDocument/2006/relationships/diagramColors" Target="../diagrams/colors1.xml"/><Relationship Id="rId11" Type="http://schemas.openxmlformats.org/officeDocument/2006/relationships/image" Target="../media/image107.png"/><Relationship Id="rId5" Type="http://schemas.openxmlformats.org/officeDocument/2006/relationships/diagramQuickStyle" Target="../diagrams/quickStyle1.xml"/><Relationship Id="rId10" Type="http://schemas.openxmlformats.org/officeDocument/2006/relationships/image" Target="../media/image106.png"/><Relationship Id="rId4" Type="http://schemas.openxmlformats.org/officeDocument/2006/relationships/diagramLayout" Target="../diagrams/layout1.xml"/><Relationship Id="rId9" Type="http://schemas.openxmlformats.org/officeDocument/2006/relationships/image" Target="../media/image105.png"/></Relationships>
</file>

<file path=ppt/slides/_rels/slide117.xml.rels><?xml version="1.0" encoding="UTF-8" standalone="yes"?>
<Relationships xmlns="http://schemas.openxmlformats.org/package/2006/relationships"><Relationship Id="rId3" Type="http://schemas.openxmlformats.org/officeDocument/2006/relationships/image" Target="../media/image111.emf"/><Relationship Id="rId2" Type="http://schemas.openxmlformats.org/officeDocument/2006/relationships/image" Target="../media/image110.emf"/><Relationship Id="rId1" Type="http://schemas.openxmlformats.org/officeDocument/2006/relationships/slideLayout" Target="../slideLayouts/slideLayout9.xml"/><Relationship Id="rId6" Type="http://schemas.openxmlformats.org/officeDocument/2006/relationships/image" Target="../media/image113.emf"/><Relationship Id="rId5" Type="http://schemas.openxmlformats.org/officeDocument/2006/relationships/image" Target="../media/image112.emf"/><Relationship Id="rId4" Type="http://schemas.openxmlformats.org/officeDocument/2006/relationships/image" Target="../media/image10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3" Type="http://schemas.openxmlformats.org/officeDocument/2006/relationships/image" Target="../media/image114.png"/><Relationship Id="rId7" Type="http://schemas.openxmlformats.org/officeDocument/2006/relationships/image" Target="../media/image118.png"/><Relationship Id="rId2" Type="http://schemas.openxmlformats.org/officeDocument/2006/relationships/notesSlide" Target="../notesSlides/notesSlide71.xml"/><Relationship Id="rId1" Type="http://schemas.openxmlformats.org/officeDocument/2006/relationships/slideLayout" Target="../slideLayouts/slideLayout9.xml"/><Relationship Id="rId6" Type="http://schemas.openxmlformats.org/officeDocument/2006/relationships/image" Target="../media/image117.png"/><Relationship Id="rId5" Type="http://schemas.openxmlformats.org/officeDocument/2006/relationships/image" Target="../media/image116.png"/><Relationship Id="rId4" Type="http://schemas.openxmlformats.org/officeDocument/2006/relationships/image" Target="../media/image115.png"/></Relationships>
</file>

<file path=ppt/slides/_rels/slide121.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7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8.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8.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3.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4" Type="http://schemas.openxmlformats.org/officeDocument/2006/relationships/image" Target="../media/image29.jpe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s://en.wikipedia.org/wiki/File:IP_address_icon.png"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33.sv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46.png"/><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png"/><Relationship Id="rId3" Type="http://schemas.openxmlformats.org/officeDocument/2006/relationships/image" Target="../media/image49.png"/><Relationship Id="rId7" Type="http://schemas.openxmlformats.org/officeDocument/2006/relationships/image" Target="../media/image53.png"/><Relationship Id="rId12" Type="http://schemas.openxmlformats.org/officeDocument/2006/relationships/image" Target="../media/image58.png"/><Relationship Id="rId17" Type="http://schemas.openxmlformats.org/officeDocument/2006/relationships/image" Target="../media/image63.emf"/><Relationship Id="rId2" Type="http://schemas.openxmlformats.org/officeDocument/2006/relationships/image" Target="../media/image48.emf"/><Relationship Id="rId16" Type="http://schemas.openxmlformats.org/officeDocument/2006/relationships/image" Target="../media/image62.png"/><Relationship Id="rId1" Type="http://schemas.openxmlformats.org/officeDocument/2006/relationships/slideLayout" Target="../slideLayouts/slideLayout3.xml"/><Relationship Id="rId6" Type="http://schemas.openxmlformats.org/officeDocument/2006/relationships/image" Target="../media/image52.png"/><Relationship Id="rId11" Type="http://schemas.openxmlformats.org/officeDocument/2006/relationships/image" Target="../media/image57.png"/><Relationship Id="rId5" Type="http://schemas.openxmlformats.org/officeDocument/2006/relationships/image" Target="../media/image51.png"/><Relationship Id="rId15" Type="http://schemas.openxmlformats.org/officeDocument/2006/relationships/image" Target="../media/image61.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png"/><Relationship Id="rId14" Type="http://schemas.openxmlformats.org/officeDocument/2006/relationships/image" Target="../media/image60.png"/></Relationships>
</file>

<file path=ppt/slides/_rels/slide42.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69.png"/><Relationship Id="rId3" Type="http://schemas.openxmlformats.org/officeDocument/2006/relationships/image" Target="../media/image64.png"/><Relationship Id="rId7" Type="http://schemas.openxmlformats.org/officeDocument/2006/relationships/image" Target="../media/image66.png"/><Relationship Id="rId12" Type="http://schemas.microsoft.com/office/2007/relationships/hdphoto" Target="../media/hdphoto5.wdp"/><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microsoft.com/office/2007/relationships/hdphoto" Target="../media/hdphoto2.wdp"/><Relationship Id="rId11" Type="http://schemas.openxmlformats.org/officeDocument/2006/relationships/image" Target="../media/image68.png"/><Relationship Id="rId5" Type="http://schemas.openxmlformats.org/officeDocument/2006/relationships/image" Target="../media/image65.png"/><Relationship Id="rId15" Type="http://schemas.openxmlformats.org/officeDocument/2006/relationships/image" Target="../media/image57.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67.png"/><Relationship Id="rId14" Type="http://schemas.microsoft.com/office/2007/relationships/hdphoto" Target="../media/hdphoto6.wdp"/></Relationships>
</file>

<file path=ppt/slides/_rels/slide4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72.png"/></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3.xml"/><Relationship Id="rId4" Type="http://schemas.openxmlformats.org/officeDocument/2006/relationships/image" Target="../media/image79.svg"/></Relationships>
</file>

<file path=ppt/slides/_rels/slide5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7.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3.xml"/><Relationship Id="rId5" Type="http://schemas.openxmlformats.org/officeDocument/2006/relationships/image" Target="../media/image79.svg"/><Relationship Id="rId4" Type="http://schemas.openxmlformats.org/officeDocument/2006/relationships/image" Target="../media/image7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hyperlink" Target="https://docs.microsoft.com/en-us/azure/vpn-gateway/vpn-gateway-about-vpn-devices" TargetMode="External"/><Relationship Id="rId1" Type="http://schemas.openxmlformats.org/officeDocument/2006/relationships/slideLayout" Target="../slideLayouts/slideLayout3.xml"/><Relationship Id="rId4" Type="http://schemas.openxmlformats.org/officeDocument/2006/relationships/image" Target="../media/image87.sv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89.png"/></Relationships>
</file>

<file path=ppt/slides/_rels/slide7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89.png"/></Relationships>
</file>

<file path=ppt/slides/_rels/slide7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89.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9.xml"/><Relationship Id="rId1" Type="http://schemas.openxmlformats.org/officeDocument/2006/relationships/slideLayout" Target="../slideLayouts/slideLayout5.xml"/><Relationship Id="rId5" Type="http://schemas.openxmlformats.org/officeDocument/2006/relationships/image" Target="../media/image92.png"/><Relationship Id="rId4" Type="http://schemas.openxmlformats.org/officeDocument/2006/relationships/image" Target="../media/image91.png"/></Relationships>
</file>

<file path=ppt/slides/_rels/slide9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3" Type="http://schemas.openxmlformats.org/officeDocument/2006/relationships/image" Target="../media/image95.png"/><Relationship Id="rId7" Type="http://schemas.openxmlformats.org/officeDocument/2006/relationships/image" Target="../media/image98.png"/><Relationship Id="rId2" Type="http://schemas.openxmlformats.org/officeDocument/2006/relationships/notesSlide" Target="../notesSlides/notesSlide52.xml"/><Relationship Id="rId1" Type="http://schemas.openxmlformats.org/officeDocument/2006/relationships/slideLayout" Target="../slideLayouts/slideLayout5.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3.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Infrastructure as a Service and Microsoft Azure Stack Hub </a:t>
            </a:r>
          </a:p>
        </p:txBody>
      </p:sp>
      <p:sp>
        <p:nvSpPr>
          <p:cNvPr id="3" name="Text Placeholder 2"/>
          <p:cNvSpPr>
            <a:spLocks noGrp="1"/>
          </p:cNvSpPr>
          <p:nvPr>
            <p:ph type="body" sz="quarter" idx="14"/>
          </p:nvPr>
        </p:nvSpPr>
        <p:spPr>
          <a:xfrm>
            <a:off x="280398" y="4216562"/>
            <a:ext cx="6402388" cy="609398"/>
          </a:xfrm>
        </p:spPr>
        <p:txBody>
          <a:bodyPr>
            <a:spAutoFit/>
          </a:bodyPr>
          <a:lstStyle/>
          <a:p>
            <a:pPr lvl="0"/>
            <a:r>
              <a:rPr lang="en-US" sz="2800" dirty="0"/>
              <a:t>Azure Stack Hub Virtual Networking</a:t>
            </a:r>
            <a:endParaRPr lang="en-US" sz="2800" dirty="0">
              <a:latin typeface="+mn-lt"/>
            </a:endParaRPr>
          </a:p>
        </p:txBody>
      </p:sp>
      <p:pic>
        <p:nvPicPr>
          <p:cNvPr id="11" name="Picture 10"/>
          <p:cNvPicPr>
            <a:picLocks noChangeAspect="1"/>
          </p:cNvPicPr>
          <p:nvPr/>
        </p:nvPicPr>
        <p:blipFill>
          <a:blip r:embed="rId3" cstate="screen">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2255837" y="449262"/>
            <a:ext cx="578704" cy="383248"/>
          </a:xfrm>
          <a:prstGeom prst="rect">
            <a:avLst/>
          </a:prstGeom>
        </p:spPr>
      </p:pic>
      <p:sp>
        <p:nvSpPr>
          <p:cNvPr id="6" name="Rectangle 5">
            <a:extLst>
              <a:ext uri="{FF2B5EF4-FFF2-40B4-BE49-F238E27FC236}">
                <a16:creationId xmlns:a16="http://schemas.microsoft.com/office/drawing/2014/main" id="{CA6B09B5-F151-4541-83CA-F3B99CCC1F0E}"/>
              </a:ext>
            </a:extLst>
          </p:cNvPr>
          <p:cNvSpPr/>
          <p:nvPr/>
        </p:nvSpPr>
        <p:spPr>
          <a:xfrm>
            <a:off x="283645" y="5021262"/>
            <a:ext cx="6216419" cy="646331"/>
          </a:xfrm>
          <a:prstGeom prst="rect">
            <a:avLst/>
          </a:prstGeom>
        </p:spPr>
        <p:txBody>
          <a:bodyPr wrap="square">
            <a:spAutoFit/>
          </a:bodyPr>
          <a:lstStyle/>
          <a:p>
            <a:r>
              <a:rPr lang="en-US" dirty="0">
                <a:latin typeface="Calibri" panose="020F0502020204030204" pitchFamily="34" charset="0"/>
                <a:ea typeface="Calibri" panose="020F0502020204030204" pitchFamily="34" charset="0"/>
              </a:rPr>
              <a:t>This work is licensed under a </a:t>
            </a:r>
            <a:r>
              <a:rPr lang="en-US" u="sng" dirty="0">
                <a:solidFill>
                  <a:srgbClr val="0563C1"/>
                </a:solidFill>
                <a:latin typeface="Calibri" panose="020F0502020204030204" pitchFamily="34" charset="0"/>
                <a:ea typeface="Calibri" panose="020F0502020204030204" pitchFamily="34" charset="0"/>
                <a:hlinkClick r:id="rId4"/>
              </a:rPr>
              <a:t>Creative Commons Attribution - </a:t>
            </a:r>
            <a:r>
              <a:rPr lang="en-US" u="sng" dirty="0" err="1">
                <a:solidFill>
                  <a:srgbClr val="0563C1"/>
                </a:solidFill>
                <a:latin typeface="Calibri" panose="020F0502020204030204" pitchFamily="34" charset="0"/>
                <a:ea typeface="Calibri" panose="020F0502020204030204" pitchFamily="34" charset="0"/>
                <a:hlinkClick r:id="rId4"/>
              </a:rPr>
              <a:t>ShareAlike</a:t>
            </a:r>
            <a:r>
              <a:rPr lang="en-US" u="sng" dirty="0">
                <a:solidFill>
                  <a:srgbClr val="0563C1"/>
                </a:solidFill>
                <a:latin typeface="Calibri" panose="020F0502020204030204" pitchFamily="34" charset="0"/>
                <a:ea typeface="Calibri" panose="020F0502020204030204" pitchFamily="34" charset="0"/>
                <a:hlinkClick r:id="rId4"/>
              </a:rPr>
              <a:t> 4.0 International Public License</a:t>
            </a:r>
            <a:endParaRPr lang="en-CA" dirty="0"/>
          </a:p>
        </p:txBody>
      </p:sp>
    </p:spTree>
    <p:extLst>
      <p:ext uri="{BB962C8B-B14F-4D97-AF65-F5344CB8AC3E}">
        <p14:creationId xmlns:p14="http://schemas.microsoft.com/office/powerpoint/2010/main" val="114038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Public infrastructure network</a:t>
            </a:r>
          </a:p>
        </p:txBody>
      </p:sp>
      <p:sp>
        <p:nvSpPr>
          <p:cNvPr id="4" name="Text Placeholder 3"/>
          <p:cNvSpPr>
            <a:spLocks noGrp="1"/>
          </p:cNvSpPr>
          <p:nvPr>
            <p:ph type="body" sz="quarter" idx="10"/>
          </p:nvPr>
        </p:nvSpPr>
        <p:spPr>
          <a:xfrm>
            <a:off x="389327" y="4183062"/>
            <a:ext cx="11660187" cy="2265236"/>
          </a:xfrm>
        </p:spPr>
        <p:txBody>
          <a:bodyPr/>
          <a:lstStyle/>
          <a:p>
            <a:pPr marL="228600" indent="-228600">
              <a:buFont typeface="Wingdings" panose="05000000000000000000" pitchFamily="2" charset="2"/>
              <a:buChar char=""/>
            </a:pPr>
            <a:r>
              <a:rPr lang="en-US" sz="2400" dirty="0"/>
              <a:t>/27 network subnet</a:t>
            </a:r>
          </a:p>
          <a:p>
            <a:pPr marL="228600" indent="-228600">
              <a:buFont typeface="Wingdings" panose="05000000000000000000" pitchFamily="2" charset="2"/>
              <a:buChar char=""/>
            </a:pPr>
            <a:r>
              <a:rPr lang="en-US" sz="2400" dirty="0"/>
              <a:t>Very small range from the Infrastructure subnet with external-accessible or public IP addresses </a:t>
            </a:r>
          </a:p>
          <a:p>
            <a:pPr marL="228600" indent="-228600">
              <a:buFont typeface="Wingdings" panose="05000000000000000000" pitchFamily="2" charset="2"/>
              <a:buChar char=""/>
            </a:pPr>
            <a:r>
              <a:rPr lang="en-US" sz="2400" dirty="0"/>
              <a:t>Dedicated to some Azure Stack Hub components that may require access to or from external resources</a:t>
            </a:r>
          </a:p>
          <a:p>
            <a:pPr marL="0" indent="0">
              <a:buNone/>
            </a:pPr>
            <a:endParaRPr lang="en-US" sz="1600" b="1" i="1" cap="all" dirty="0"/>
          </a:p>
        </p:txBody>
      </p:sp>
      <p:pic>
        <p:nvPicPr>
          <p:cNvPr id="6" name="Picture 5">
            <a:extLst>
              <a:ext uri="{FF2B5EF4-FFF2-40B4-BE49-F238E27FC236}">
                <a16:creationId xmlns:a16="http://schemas.microsoft.com/office/drawing/2014/main" id="{00000000-0008-0000-0100-000038000000}"/>
              </a:ext>
            </a:extLst>
          </p:cNvPr>
          <p:cNvPicPr/>
          <p:nvPr/>
        </p:nvPicPr>
        <p:blipFill>
          <a:blip r:embed="rId3"/>
          <a:stretch>
            <a:fillRect/>
          </a:stretch>
        </p:blipFill>
        <p:spPr>
          <a:xfrm>
            <a:off x="1570037" y="1212056"/>
            <a:ext cx="8817380" cy="2971800"/>
          </a:xfrm>
          <a:prstGeom prst="rect">
            <a:avLst/>
          </a:prstGeom>
        </p:spPr>
      </p:pic>
    </p:spTree>
    <p:extLst>
      <p:ext uri="{BB962C8B-B14F-4D97-AF65-F5344CB8AC3E}">
        <p14:creationId xmlns:p14="http://schemas.microsoft.com/office/powerpoint/2010/main" val="2980839342"/>
      </p:ext>
    </p:extLst>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130875" y="-733727"/>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3619298" y="680656"/>
            <a:ext cx="2092275" cy="6173145"/>
          </a:xfrm>
          <a:prstGeom prst="rect">
            <a:avLst/>
          </a:prstGeom>
          <a:pattFill prst="horzBrick">
            <a:fgClr>
              <a:srgbClr val="FFC9C9"/>
            </a:fgClr>
            <a:bgClr>
              <a:srgbClr val="FF8585"/>
            </a:bgClr>
          </a:pattFill>
          <a:ln w="9525" cap="flat" cmpd="sng" algn="ctr">
            <a:solidFill>
              <a:srgbClr val="C00000"/>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2733120" y="2100490"/>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3992103" y="2826223"/>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7" name="Subnet2"/>
          <p:cNvSpPr/>
          <p:nvPr/>
        </p:nvSpPr>
        <p:spPr bwMode="auto">
          <a:xfrm>
            <a:off x="5666715" y="-501321"/>
            <a:ext cx="2092275" cy="6173145"/>
          </a:xfrm>
          <a:prstGeom prst="rect">
            <a:avLst/>
          </a:prstGeom>
          <a:pattFill prst="horzBrick">
            <a:fgClr>
              <a:srgbClr val="FFC9C9"/>
            </a:fgClr>
            <a:bgClr>
              <a:srgbClr val="FF8585"/>
            </a:bgClr>
          </a:pattFill>
          <a:ln w="9525" cap="flat" cmpd="sng" algn="ctr">
            <a:solidFill>
              <a:srgbClr val="C00000"/>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034420" y="1661142"/>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4775439" y="935409"/>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24" name="Subnet2"/>
          <p:cNvSpPr/>
          <p:nvPr/>
        </p:nvSpPr>
        <p:spPr bwMode="auto">
          <a:xfrm>
            <a:off x="5004551" y="106833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sp>
        <p:nvSpPr>
          <p:cNvPr id="29" name="Public VIP"/>
          <p:cNvSpPr/>
          <p:nvPr/>
        </p:nvSpPr>
        <p:spPr bwMode="auto">
          <a:xfrm>
            <a:off x="3325709" y="1056575"/>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28" name="Rectangle 27"/>
          <p:cNvSpPr/>
          <p:nvPr/>
        </p:nvSpPr>
        <p:spPr bwMode="auto">
          <a:xfrm>
            <a:off x="5180570" y="4361826"/>
            <a:ext cx="6989443" cy="932471"/>
          </a:xfrm>
          <a:prstGeom prst="rect">
            <a:avLst/>
          </a:prstGeom>
          <a:solidFill>
            <a:srgbClr val="FFC000"/>
          </a:solidFill>
          <a:ln w="9525" cap="flat" cmpd="sng" algn="ctr">
            <a:solidFill>
              <a:schemeClr val="accent4">
                <a:lumMod val="75000"/>
              </a:schemeClr>
            </a:solidFill>
            <a:prstDash val="solid"/>
            <a:headEnd type="none" w="med" len="med"/>
            <a:tailEnd type="none" w="med" len="med"/>
          </a:ln>
          <a:effectLst/>
          <a:scene3d>
            <a:camera prst="isometricTopUp"/>
            <a:lightRig rig="threePt" dir="t"/>
          </a:scene3d>
          <a:sp3d extrusionH="76200">
            <a:extrusionClr>
              <a:schemeClr val="accent2"/>
            </a:extrusionClr>
          </a:sp3d>
        </p:spPr>
        <p:txBody>
          <a:bodyPr rot="0" spcFirstLastPara="0" vertOverflow="overflow" horzOverflow="overflow" vert="horz"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Multitenant Gateway</a:t>
            </a:r>
          </a:p>
        </p:txBody>
      </p:sp>
      <p:grpSp>
        <p:nvGrpSpPr>
          <p:cNvPr id="42" name="Group 41"/>
          <p:cNvGrpSpPr/>
          <p:nvPr/>
        </p:nvGrpSpPr>
        <p:grpSpPr>
          <a:xfrm>
            <a:off x="5846530" y="2663275"/>
            <a:ext cx="1588590" cy="2650248"/>
            <a:chOff x="5731496" y="2611175"/>
            <a:chExt cx="1557804" cy="2598887"/>
          </a:xfrm>
        </p:grpSpPr>
        <p:cxnSp>
          <p:nvCxnSpPr>
            <p:cNvPr id="25" name="Arrow Gateway"/>
            <p:cNvCxnSpPr>
              <a:cxnSpLocks/>
            </p:cNvCxnSpPr>
            <p:nvPr/>
          </p:nvCxnSpPr>
          <p:spPr>
            <a:xfrm>
              <a:off x="7266609" y="2611175"/>
              <a:ext cx="22691" cy="2598887"/>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Arrow Subnet2"/>
            <p:cNvCxnSpPr>
              <a:cxnSpLocks/>
            </p:cNvCxnSpPr>
            <p:nvPr/>
          </p:nvCxnSpPr>
          <p:spPr>
            <a:xfrm flipV="1">
              <a:off x="5917880" y="3170428"/>
              <a:ext cx="433855" cy="44189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4" name="Arrow Subnet1"/>
            <p:cNvCxnSpPr>
              <a:cxnSpLocks/>
            </p:cNvCxnSpPr>
            <p:nvPr/>
          </p:nvCxnSpPr>
          <p:spPr>
            <a:xfrm flipH="1" flipV="1">
              <a:off x="5731496" y="3495908"/>
              <a:ext cx="435566" cy="36751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7282581" y="120230"/>
            <a:ext cx="188382" cy="542323"/>
          </a:xfrm>
          <a:prstGeom prst="rect">
            <a:avLst/>
          </a:prstGeom>
          <a:noFill/>
        </p:spPr>
        <p:txBody>
          <a:bodyPr wrap="none" rtlCol="0">
            <a:spAutoFit/>
          </a:bodyPr>
          <a:lstStyle/>
          <a:p>
            <a:pPr defTabSz="932418"/>
            <a:endParaRPr lang="en-US" sz="2856" i="1" kern="0" dirty="0">
              <a:solidFill>
                <a:schemeClr val="tx1">
                  <a:lumMod val="50000"/>
                  <a:lumOff val="50000"/>
                </a:schemeClr>
              </a:solidFill>
            </a:endParaRPr>
          </a:p>
        </p:txBody>
      </p:sp>
      <p:sp>
        <p:nvSpPr>
          <p:cNvPr id="26" name="Subnet1 Firewall"/>
          <p:cNvSpPr/>
          <p:nvPr/>
        </p:nvSpPr>
        <p:spPr bwMode="auto">
          <a:xfrm>
            <a:off x="2641417" y="1996657"/>
            <a:ext cx="1631824" cy="1631824"/>
          </a:xfrm>
          <a:prstGeom prst="rect">
            <a:avLst/>
          </a:prstGeom>
          <a:solidFill>
            <a:srgbClr val="FF0101">
              <a:alpha val="20000"/>
            </a:srgbClr>
          </a:solidFill>
          <a:ln>
            <a:solidFill>
              <a:srgbClr val="FF0101">
                <a:alpha val="2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t" anchorCtr="0" forceAA="0" compatLnSpc="1">
            <a:prstTxWarp prst="textNoShape">
              <a:avLst/>
            </a:prstTxWarp>
            <a:noAutofit/>
          </a:bodyPr>
          <a:lstStyle/>
          <a:p>
            <a:pPr algn="r" defTabSz="950846" fontAlgn="base">
              <a:lnSpc>
                <a:spcPct val="90000"/>
              </a:lnSpc>
              <a:spcBef>
                <a:spcPct val="0"/>
              </a:spcBef>
              <a:spcAft>
                <a:spcPct val="0"/>
              </a:spcAft>
              <a:defRPr/>
            </a:pPr>
            <a:endParaRPr lang="en-US" sz="2448" kern="0" dirty="0">
              <a:solidFill>
                <a:schemeClr val="bg1"/>
              </a:solidFill>
              <a:ea typeface="Segoe UI" pitchFamily="34" charset="0"/>
              <a:cs typeface="Segoe UI" pitchFamily="34" charset="0"/>
            </a:endParaRPr>
          </a:p>
        </p:txBody>
      </p:sp>
      <p:sp>
        <p:nvSpPr>
          <p:cNvPr id="27" name="Subnet1 Firewall"/>
          <p:cNvSpPr/>
          <p:nvPr/>
        </p:nvSpPr>
        <p:spPr bwMode="auto">
          <a:xfrm>
            <a:off x="3906590" y="2718284"/>
            <a:ext cx="1631824" cy="1631824"/>
          </a:xfrm>
          <a:prstGeom prst="rect">
            <a:avLst/>
          </a:prstGeom>
          <a:solidFill>
            <a:srgbClr val="FF0101">
              <a:alpha val="20000"/>
            </a:srgbClr>
          </a:solidFill>
          <a:ln>
            <a:solidFill>
              <a:srgbClr val="FF0101">
                <a:alpha val="2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t" anchorCtr="0" forceAA="0" compatLnSpc="1">
            <a:prstTxWarp prst="textNoShape">
              <a:avLst/>
            </a:prstTxWarp>
            <a:noAutofit/>
          </a:bodyPr>
          <a:lstStyle/>
          <a:p>
            <a:pPr algn="r" defTabSz="950846" fontAlgn="base">
              <a:lnSpc>
                <a:spcPct val="90000"/>
              </a:lnSpc>
              <a:spcBef>
                <a:spcPct val="0"/>
              </a:spcBef>
              <a:spcAft>
                <a:spcPct val="0"/>
              </a:spcAft>
              <a:defRPr/>
            </a:pPr>
            <a:endParaRPr lang="en-US" sz="2448" kern="0" dirty="0">
              <a:solidFill>
                <a:schemeClr val="bg1"/>
              </a:solidFill>
              <a:ea typeface="Segoe UI" pitchFamily="34" charset="0"/>
              <a:cs typeface="Segoe UI" pitchFamily="34" charset="0"/>
            </a:endParaRPr>
          </a:p>
        </p:txBody>
      </p:sp>
      <p:sp>
        <p:nvSpPr>
          <p:cNvPr id="30" name="Subnet1 Firewall"/>
          <p:cNvSpPr/>
          <p:nvPr/>
        </p:nvSpPr>
        <p:spPr bwMode="auto">
          <a:xfrm>
            <a:off x="5915299" y="1567604"/>
            <a:ext cx="1631824" cy="1631824"/>
          </a:xfrm>
          <a:prstGeom prst="rect">
            <a:avLst/>
          </a:prstGeom>
          <a:solidFill>
            <a:srgbClr val="FF0101">
              <a:alpha val="20000"/>
            </a:srgbClr>
          </a:solidFill>
          <a:ln>
            <a:solidFill>
              <a:srgbClr val="FF0101">
                <a:alpha val="2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t" anchorCtr="0" forceAA="0" compatLnSpc="1">
            <a:prstTxWarp prst="textNoShape">
              <a:avLst/>
            </a:prstTxWarp>
            <a:noAutofit/>
          </a:bodyPr>
          <a:lstStyle/>
          <a:p>
            <a:pPr algn="r" defTabSz="950846" fontAlgn="base">
              <a:lnSpc>
                <a:spcPct val="90000"/>
              </a:lnSpc>
              <a:spcBef>
                <a:spcPct val="0"/>
              </a:spcBef>
              <a:spcAft>
                <a:spcPct val="0"/>
              </a:spcAft>
              <a:defRPr/>
            </a:pPr>
            <a:endParaRPr lang="en-US" sz="2448" kern="0" dirty="0">
              <a:solidFill>
                <a:schemeClr val="bg1"/>
              </a:solidFill>
              <a:ea typeface="Segoe UI" pitchFamily="34" charset="0"/>
              <a:cs typeface="Segoe UI" pitchFamily="34" charset="0"/>
            </a:endParaRPr>
          </a:p>
        </p:txBody>
      </p:sp>
      <p:sp>
        <p:nvSpPr>
          <p:cNvPr id="33" name="Subnet1 Firewall"/>
          <p:cNvSpPr/>
          <p:nvPr/>
        </p:nvSpPr>
        <p:spPr bwMode="auto">
          <a:xfrm>
            <a:off x="4656303" y="840158"/>
            <a:ext cx="1631824" cy="1631824"/>
          </a:xfrm>
          <a:prstGeom prst="rect">
            <a:avLst/>
          </a:prstGeom>
          <a:solidFill>
            <a:srgbClr val="FF0101">
              <a:alpha val="20000"/>
            </a:srgbClr>
          </a:solidFill>
          <a:ln>
            <a:solidFill>
              <a:srgbClr val="FF0101">
                <a:alpha val="2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t" anchorCtr="0" forceAA="0" compatLnSpc="1">
            <a:prstTxWarp prst="textNoShape">
              <a:avLst/>
            </a:prstTxWarp>
            <a:noAutofit/>
          </a:bodyPr>
          <a:lstStyle/>
          <a:p>
            <a:pPr algn="r" defTabSz="950846" fontAlgn="base">
              <a:lnSpc>
                <a:spcPct val="90000"/>
              </a:lnSpc>
              <a:spcBef>
                <a:spcPct val="0"/>
              </a:spcBef>
              <a:spcAft>
                <a:spcPct val="0"/>
              </a:spcAft>
              <a:defRPr/>
            </a:pPr>
            <a:endParaRPr lang="en-US" sz="2448" kern="0" dirty="0">
              <a:solidFill>
                <a:schemeClr val="bg1"/>
              </a:solidFill>
              <a:ea typeface="Segoe UI" pitchFamily="34" charset="0"/>
              <a:cs typeface="Segoe UI" pitchFamily="34" charset="0"/>
            </a:endParaRPr>
          </a:p>
        </p:txBody>
      </p:sp>
      <p:sp>
        <p:nvSpPr>
          <p:cNvPr id="35" name="Subnet1"/>
          <p:cNvSpPr/>
          <p:nvPr/>
        </p:nvSpPr>
        <p:spPr bwMode="auto">
          <a:xfrm>
            <a:off x="9421458" y="-366857"/>
            <a:ext cx="2092275" cy="3264054"/>
          </a:xfrm>
          <a:prstGeom prst="rect">
            <a:avLst/>
          </a:prstGeom>
          <a:pattFill prst="horzBrick">
            <a:fgClr>
              <a:srgbClr val="FFC9C9"/>
            </a:fgClr>
            <a:bgClr>
              <a:srgbClr val="FF8585"/>
            </a:bgClr>
          </a:pattFill>
          <a:ln w="9525" cap="flat" cmpd="sng" algn="ctr">
            <a:solidFill>
              <a:srgbClr val="C00000"/>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Per VM or </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NSG</a:t>
            </a:r>
          </a:p>
        </p:txBody>
      </p:sp>
      <p:sp>
        <p:nvSpPr>
          <p:cNvPr id="36" name="Subnet1 Firewall"/>
          <p:cNvSpPr/>
          <p:nvPr/>
        </p:nvSpPr>
        <p:spPr bwMode="auto">
          <a:xfrm>
            <a:off x="9581923" y="306744"/>
            <a:ext cx="1001216" cy="914400"/>
          </a:xfrm>
          <a:prstGeom prst="rect">
            <a:avLst/>
          </a:prstGeom>
          <a:solidFill>
            <a:srgbClr val="FF0101">
              <a:alpha val="20000"/>
            </a:srgbClr>
          </a:solidFill>
          <a:ln>
            <a:solidFill>
              <a:srgbClr val="FF0101">
                <a:alpha val="2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t" anchorCtr="0" forceAA="0" compatLnSpc="1">
            <a:prstTxWarp prst="textNoShape">
              <a:avLst/>
            </a:prstTxWarp>
            <a:noAutofit/>
          </a:bodyPr>
          <a:lstStyle/>
          <a:p>
            <a:pPr algn="r" defTabSz="950846" fontAlgn="base">
              <a:lnSpc>
                <a:spcPct val="90000"/>
              </a:lnSpc>
              <a:spcBef>
                <a:spcPct val="0"/>
              </a:spcBef>
              <a:spcAft>
                <a:spcPct val="0"/>
              </a:spcAft>
              <a:defRPr/>
            </a:pPr>
            <a:endParaRPr lang="en-US" sz="2448" kern="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2073345711"/>
      </p:ext>
    </p:extLst>
  </p:cSld>
  <p:clrMapOvr>
    <a:masterClrMapping/>
  </p:clrMapOvr>
  <mc:AlternateContent xmlns:mc="http://schemas.openxmlformats.org/markup-compatibility/2006" xmlns:p14="http://schemas.microsoft.com/office/powerpoint/2010/main">
    <mc:Choice Requires="p14">
      <p:transition spd="med" p14:dur="700" advClick="0" advTm="3697">
        <p:fade/>
      </p:transition>
    </mc:Choice>
    <mc:Fallback xmlns="">
      <p:transition spd="med" advClick="0" advTm="369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75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1000"/>
                                        <p:tgtEl>
                                          <p:spTgt spid="33"/>
                                        </p:tgtEl>
                                      </p:cBhvr>
                                    </p:animEffect>
                                    <p:anim calcmode="lin" valueType="num">
                                      <p:cBhvr>
                                        <p:cTn id="13" dur="1000" fill="hold"/>
                                        <p:tgtEl>
                                          <p:spTgt spid="33"/>
                                        </p:tgtEl>
                                        <p:attrNameLst>
                                          <p:attrName>ppt_x</p:attrName>
                                        </p:attrNameLst>
                                      </p:cBhvr>
                                      <p:tavLst>
                                        <p:tav tm="0">
                                          <p:val>
                                            <p:strVal val="#ppt_x"/>
                                          </p:val>
                                        </p:tav>
                                        <p:tav tm="100000">
                                          <p:val>
                                            <p:strVal val="#ppt_x"/>
                                          </p:val>
                                        </p:tav>
                                      </p:tavLst>
                                    </p:anim>
                                    <p:anim calcmode="lin" valueType="num">
                                      <p:cBhvr>
                                        <p:cTn id="14" dur="1000" fill="hold"/>
                                        <p:tgtEl>
                                          <p:spTgt spid="33"/>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75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1000"/>
                                        <p:tgtEl>
                                          <p:spTgt spid="36"/>
                                        </p:tgtEl>
                                      </p:cBhvr>
                                    </p:animEffect>
                                    <p:anim calcmode="lin" valueType="num">
                                      <p:cBhvr>
                                        <p:cTn id="18" dur="1000" fill="hold"/>
                                        <p:tgtEl>
                                          <p:spTgt spid="36"/>
                                        </p:tgtEl>
                                        <p:attrNameLst>
                                          <p:attrName>ppt_x</p:attrName>
                                        </p:attrNameLst>
                                      </p:cBhvr>
                                      <p:tavLst>
                                        <p:tav tm="0">
                                          <p:val>
                                            <p:strVal val="#ppt_x"/>
                                          </p:val>
                                        </p:tav>
                                        <p:tav tm="100000">
                                          <p:val>
                                            <p:strVal val="#ppt_x"/>
                                          </p:val>
                                        </p:tav>
                                      </p:tavLst>
                                    </p:anim>
                                    <p:anim calcmode="lin" valueType="num">
                                      <p:cBhvr>
                                        <p:cTn id="1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3" grpId="0" animBg="1"/>
      <p:bldP spid="36"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130875" y="-733727"/>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3619298" y="680656"/>
            <a:ext cx="2092275" cy="6173145"/>
          </a:xfrm>
          <a:prstGeom prst="rect">
            <a:avLst/>
          </a:prstGeom>
          <a:pattFill prst="horzBrick">
            <a:fgClr>
              <a:srgbClr val="FFC9C9"/>
            </a:fgClr>
            <a:bgClr>
              <a:srgbClr val="FF8585"/>
            </a:bgClr>
          </a:pattFill>
          <a:ln w="9525" cap="flat" cmpd="sng" algn="ctr">
            <a:solidFill>
              <a:srgbClr val="C00000"/>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2733120" y="2100490"/>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3992103" y="2826223"/>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7" name="Subnet2"/>
          <p:cNvSpPr/>
          <p:nvPr/>
        </p:nvSpPr>
        <p:spPr bwMode="auto">
          <a:xfrm>
            <a:off x="5666715" y="-501321"/>
            <a:ext cx="2092275" cy="6173145"/>
          </a:xfrm>
          <a:prstGeom prst="rect">
            <a:avLst/>
          </a:prstGeom>
          <a:pattFill prst="horzBrick">
            <a:fgClr>
              <a:srgbClr val="FFC9C9"/>
            </a:fgClr>
            <a:bgClr>
              <a:srgbClr val="FF8585"/>
            </a:bgClr>
          </a:pattFill>
          <a:ln w="9525" cap="flat" cmpd="sng" algn="ctr">
            <a:solidFill>
              <a:srgbClr val="C00000"/>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034420" y="1661142"/>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4775439" y="935409"/>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24" name="Subnet2"/>
          <p:cNvSpPr/>
          <p:nvPr/>
        </p:nvSpPr>
        <p:spPr bwMode="auto">
          <a:xfrm>
            <a:off x="5004551" y="106833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sp>
        <p:nvSpPr>
          <p:cNvPr id="29" name="Public VIP"/>
          <p:cNvSpPr/>
          <p:nvPr/>
        </p:nvSpPr>
        <p:spPr bwMode="auto">
          <a:xfrm>
            <a:off x="3325709" y="1056575"/>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28" name="Rectangle 27"/>
          <p:cNvSpPr/>
          <p:nvPr/>
        </p:nvSpPr>
        <p:spPr bwMode="auto">
          <a:xfrm>
            <a:off x="5180570" y="4361826"/>
            <a:ext cx="6989443" cy="932471"/>
          </a:xfrm>
          <a:prstGeom prst="rect">
            <a:avLst/>
          </a:prstGeom>
          <a:solidFill>
            <a:srgbClr val="FFC000"/>
          </a:solidFill>
          <a:ln w="9525" cap="flat" cmpd="sng" algn="ctr">
            <a:solidFill>
              <a:schemeClr val="accent4">
                <a:lumMod val="75000"/>
              </a:schemeClr>
            </a:solidFill>
            <a:prstDash val="solid"/>
            <a:headEnd type="none" w="med" len="med"/>
            <a:tailEnd type="none" w="med" len="med"/>
          </a:ln>
          <a:effectLst/>
          <a:scene3d>
            <a:camera prst="isometricTopUp"/>
            <a:lightRig rig="threePt" dir="t"/>
          </a:scene3d>
          <a:sp3d extrusionH="76200">
            <a:extrusionClr>
              <a:schemeClr val="accent2"/>
            </a:extrusionClr>
          </a:sp3d>
        </p:spPr>
        <p:txBody>
          <a:bodyPr rot="0" spcFirstLastPara="0" vertOverflow="overflow" horzOverflow="overflow" vert="horz"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Multitenant Gateway</a:t>
            </a:r>
          </a:p>
        </p:txBody>
      </p:sp>
      <p:grpSp>
        <p:nvGrpSpPr>
          <p:cNvPr id="42" name="Group 41"/>
          <p:cNvGrpSpPr/>
          <p:nvPr/>
        </p:nvGrpSpPr>
        <p:grpSpPr>
          <a:xfrm>
            <a:off x="5846530" y="2663275"/>
            <a:ext cx="1588590" cy="2650248"/>
            <a:chOff x="5731496" y="2611175"/>
            <a:chExt cx="1557804" cy="2598887"/>
          </a:xfrm>
        </p:grpSpPr>
        <p:cxnSp>
          <p:nvCxnSpPr>
            <p:cNvPr id="25" name="Arrow Gateway"/>
            <p:cNvCxnSpPr>
              <a:cxnSpLocks/>
            </p:cNvCxnSpPr>
            <p:nvPr/>
          </p:nvCxnSpPr>
          <p:spPr>
            <a:xfrm>
              <a:off x="7266609" y="2611175"/>
              <a:ext cx="22691" cy="2598887"/>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Arrow Subnet2"/>
            <p:cNvCxnSpPr>
              <a:cxnSpLocks/>
            </p:cNvCxnSpPr>
            <p:nvPr/>
          </p:nvCxnSpPr>
          <p:spPr>
            <a:xfrm flipV="1">
              <a:off x="5917880" y="3170428"/>
              <a:ext cx="433855" cy="44189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4" name="Arrow Subnet1"/>
            <p:cNvCxnSpPr>
              <a:cxnSpLocks/>
            </p:cNvCxnSpPr>
            <p:nvPr/>
          </p:nvCxnSpPr>
          <p:spPr>
            <a:xfrm flipH="1" flipV="1">
              <a:off x="5731496" y="3495908"/>
              <a:ext cx="435566" cy="36751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7282581" y="120230"/>
            <a:ext cx="188382" cy="542323"/>
          </a:xfrm>
          <a:prstGeom prst="rect">
            <a:avLst/>
          </a:prstGeom>
          <a:noFill/>
        </p:spPr>
        <p:txBody>
          <a:bodyPr wrap="none" rtlCol="0">
            <a:spAutoFit/>
          </a:bodyPr>
          <a:lstStyle/>
          <a:p>
            <a:pPr defTabSz="932418"/>
            <a:endParaRPr lang="en-US" sz="2856" i="1" kern="0" dirty="0">
              <a:solidFill>
                <a:schemeClr val="tx1">
                  <a:lumMod val="50000"/>
                  <a:lumOff val="50000"/>
                </a:schemeClr>
              </a:solidFill>
            </a:endParaRPr>
          </a:p>
        </p:txBody>
      </p:sp>
      <p:sp>
        <p:nvSpPr>
          <p:cNvPr id="26" name="Subnet1 Firewall"/>
          <p:cNvSpPr/>
          <p:nvPr/>
        </p:nvSpPr>
        <p:spPr bwMode="auto">
          <a:xfrm>
            <a:off x="2641417" y="1996657"/>
            <a:ext cx="1631824" cy="1631824"/>
          </a:xfrm>
          <a:prstGeom prst="rect">
            <a:avLst/>
          </a:prstGeom>
          <a:solidFill>
            <a:srgbClr val="FF0101">
              <a:alpha val="20000"/>
            </a:srgbClr>
          </a:solidFill>
          <a:ln>
            <a:solidFill>
              <a:srgbClr val="FF0101">
                <a:alpha val="2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t" anchorCtr="0" forceAA="0" compatLnSpc="1">
            <a:prstTxWarp prst="textNoShape">
              <a:avLst/>
            </a:prstTxWarp>
            <a:noAutofit/>
          </a:bodyPr>
          <a:lstStyle/>
          <a:p>
            <a:pPr algn="r" defTabSz="950846" fontAlgn="base">
              <a:lnSpc>
                <a:spcPct val="90000"/>
              </a:lnSpc>
              <a:spcBef>
                <a:spcPct val="0"/>
              </a:spcBef>
              <a:spcAft>
                <a:spcPct val="0"/>
              </a:spcAft>
              <a:defRPr/>
            </a:pPr>
            <a:endParaRPr lang="en-US" sz="2448" kern="0" dirty="0">
              <a:solidFill>
                <a:schemeClr val="bg1"/>
              </a:solidFill>
              <a:ea typeface="Segoe UI" pitchFamily="34" charset="0"/>
              <a:cs typeface="Segoe UI" pitchFamily="34" charset="0"/>
            </a:endParaRPr>
          </a:p>
        </p:txBody>
      </p:sp>
      <p:sp>
        <p:nvSpPr>
          <p:cNvPr id="27" name="Subnet1 Firewall"/>
          <p:cNvSpPr/>
          <p:nvPr/>
        </p:nvSpPr>
        <p:spPr bwMode="auto">
          <a:xfrm>
            <a:off x="3906590" y="2718284"/>
            <a:ext cx="1631824" cy="1631824"/>
          </a:xfrm>
          <a:prstGeom prst="rect">
            <a:avLst/>
          </a:prstGeom>
          <a:solidFill>
            <a:srgbClr val="FF0101">
              <a:alpha val="20000"/>
            </a:srgbClr>
          </a:solidFill>
          <a:ln>
            <a:solidFill>
              <a:srgbClr val="FF0101">
                <a:alpha val="2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t" anchorCtr="0" forceAA="0" compatLnSpc="1">
            <a:prstTxWarp prst="textNoShape">
              <a:avLst/>
            </a:prstTxWarp>
            <a:noAutofit/>
          </a:bodyPr>
          <a:lstStyle/>
          <a:p>
            <a:pPr algn="r" defTabSz="950846" fontAlgn="base">
              <a:lnSpc>
                <a:spcPct val="90000"/>
              </a:lnSpc>
              <a:spcBef>
                <a:spcPct val="0"/>
              </a:spcBef>
              <a:spcAft>
                <a:spcPct val="0"/>
              </a:spcAft>
              <a:defRPr/>
            </a:pPr>
            <a:endParaRPr lang="en-US" sz="2448" kern="0" dirty="0">
              <a:solidFill>
                <a:schemeClr val="bg1"/>
              </a:solidFill>
              <a:ea typeface="Segoe UI" pitchFamily="34" charset="0"/>
              <a:cs typeface="Segoe UI" pitchFamily="34" charset="0"/>
            </a:endParaRPr>
          </a:p>
        </p:txBody>
      </p:sp>
      <p:sp>
        <p:nvSpPr>
          <p:cNvPr id="30" name="Subnet1 Firewall"/>
          <p:cNvSpPr/>
          <p:nvPr/>
        </p:nvSpPr>
        <p:spPr bwMode="auto">
          <a:xfrm>
            <a:off x="5915299" y="1567604"/>
            <a:ext cx="1631824" cy="1631824"/>
          </a:xfrm>
          <a:prstGeom prst="rect">
            <a:avLst/>
          </a:prstGeom>
          <a:solidFill>
            <a:srgbClr val="FF0101">
              <a:alpha val="20000"/>
            </a:srgbClr>
          </a:solidFill>
          <a:ln>
            <a:solidFill>
              <a:srgbClr val="FF0101">
                <a:alpha val="2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t" anchorCtr="0" forceAA="0" compatLnSpc="1">
            <a:prstTxWarp prst="textNoShape">
              <a:avLst/>
            </a:prstTxWarp>
            <a:noAutofit/>
          </a:bodyPr>
          <a:lstStyle/>
          <a:p>
            <a:pPr algn="r" defTabSz="950846" fontAlgn="base">
              <a:lnSpc>
                <a:spcPct val="90000"/>
              </a:lnSpc>
              <a:spcBef>
                <a:spcPct val="0"/>
              </a:spcBef>
              <a:spcAft>
                <a:spcPct val="0"/>
              </a:spcAft>
              <a:defRPr/>
            </a:pPr>
            <a:endParaRPr lang="en-US" sz="2448" kern="0" dirty="0">
              <a:solidFill>
                <a:schemeClr val="bg1"/>
              </a:solidFill>
              <a:ea typeface="Segoe UI" pitchFamily="34" charset="0"/>
              <a:cs typeface="Segoe UI" pitchFamily="34" charset="0"/>
            </a:endParaRPr>
          </a:p>
        </p:txBody>
      </p:sp>
      <p:sp>
        <p:nvSpPr>
          <p:cNvPr id="33" name="Subnet1 Firewall"/>
          <p:cNvSpPr/>
          <p:nvPr/>
        </p:nvSpPr>
        <p:spPr bwMode="auto">
          <a:xfrm>
            <a:off x="4656303" y="840158"/>
            <a:ext cx="1631824" cy="1631824"/>
          </a:xfrm>
          <a:prstGeom prst="rect">
            <a:avLst/>
          </a:prstGeom>
          <a:solidFill>
            <a:srgbClr val="FF0101">
              <a:alpha val="20000"/>
            </a:srgbClr>
          </a:solidFill>
          <a:ln>
            <a:solidFill>
              <a:srgbClr val="FF0101">
                <a:alpha val="2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t" anchorCtr="0" forceAA="0" compatLnSpc="1">
            <a:prstTxWarp prst="textNoShape">
              <a:avLst/>
            </a:prstTxWarp>
            <a:noAutofit/>
          </a:bodyPr>
          <a:lstStyle/>
          <a:p>
            <a:pPr algn="r" defTabSz="950846" fontAlgn="base">
              <a:lnSpc>
                <a:spcPct val="90000"/>
              </a:lnSpc>
              <a:spcBef>
                <a:spcPct val="0"/>
              </a:spcBef>
              <a:spcAft>
                <a:spcPct val="0"/>
              </a:spcAft>
              <a:defRPr/>
            </a:pPr>
            <a:endParaRPr lang="en-US" sz="2448" kern="0" dirty="0">
              <a:solidFill>
                <a:schemeClr val="bg1"/>
              </a:solidFill>
              <a:ea typeface="Segoe UI" pitchFamily="34" charset="0"/>
              <a:cs typeface="Segoe UI" pitchFamily="34" charset="0"/>
            </a:endParaRPr>
          </a:p>
        </p:txBody>
      </p:sp>
      <p:grpSp>
        <p:nvGrpSpPr>
          <p:cNvPr id="31" name="Web Server 2"/>
          <p:cNvGrpSpPr/>
          <p:nvPr/>
        </p:nvGrpSpPr>
        <p:grpSpPr>
          <a:xfrm>
            <a:off x="5257293" y="3560947"/>
            <a:ext cx="1686630" cy="1456661"/>
            <a:chOff x="3981734" y="3031220"/>
            <a:chExt cx="1621660" cy="1400551"/>
          </a:xfrm>
        </p:grpSpPr>
        <p:sp>
          <p:nvSpPr>
            <p:cNvPr id="35" name="Rectangle 3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3</a:t>
              </a:r>
            </a:p>
          </p:txBody>
        </p:sp>
        <p:sp>
          <p:nvSpPr>
            <p:cNvPr id="36" name="TextBox 3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37" name="Subnet1 Firewall"/>
          <p:cNvSpPr/>
          <p:nvPr/>
        </p:nvSpPr>
        <p:spPr bwMode="auto">
          <a:xfrm>
            <a:off x="5173516" y="3458309"/>
            <a:ext cx="1631824" cy="1631824"/>
          </a:xfrm>
          <a:prstGeom prst="rect">
            <a:avLst/>
          </a:prstGeom>
          <a:solidFill>
            <a:srgbClr val="FF0101">
              <a:alpha val="20000"/>
            </a:srgbClr>
          </a:solidFill>
          <a:ln>
            <a:solidFill>
              <a:srgbClr val="FF0101">
                <a:alpha val="2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t" anchorCtr="0" forceAA="0" compatLnSpc="1">
            <a:prstTxWarp prst="textNoShape">
              <a:avLst/>
            </a:prstTxWarp>
            <a:noAutofit/>
          </a:bodyPr>
          <a:lstStyle/>
          <a:p>
            <a:pPr algn="r" defTabSz="950846" fontAlgn="base">
              <a:lnSpc>
                <a:spcPct val="90000"/>
              </a:lnSpc>
              <a:spcBef>
                <a:spcPct val="0"/>
              </a:spcBef>
              <a:spcAft>
                <a:spcPct val="0"/>
              </a:spcAft>
              <a:defRPr/>
            </a:pPr>
            <a:endParaRPr lang="en-US" sz="2448" kern="0" dirty="0">
              <a:solidFill>
                <a:schemeClr val="bg1"/>
              </a:solidFill>
              <a:ea typeface="Segoe UI" pitchFamily="34" charset="0"/>
              <a:cs typeface="Segoe UI" pitchFamily="34" charset="0"/>
            </a:endParaRPr>
          </a:p>
        </p:txBody>
      </p:sp>
      <p:sp>
        <p:nvSpPr>
          <p:cNvPr id="39" name="Subnet1"/>
          <p:cNvSpPr/>
          <p:nvPr/>
        </p:nvSpPr>
        <p:spPr bwMode="auto">
          <a:xfrm>
            <a:off x="9421458" y="-366857"/>
            <a:ext cx="2092275" cy="3264054"/>
          </a:xfrm>
          <a:prstGeom prst="rect">
            <a:avLst/>
          </a:prstGeom>
          <a:pattFill prst="horzBrick">
            <a:fgClr>
              <a:srgbClr val="FFC9C9"/>
            </a:fgClr>
            <a:bgClr>
              <a:srgbClr val="FF8585"/>
            </a:bgClr>
          </a:pattFill>
          <a:ln w="9525" cap="flat" cmpd="sng" algn="ctr">
            <a:solidFill>
              <a:srgbClr val="C00000"/>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Per VM or </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NSG</a:t>
            </a:r>
          </a:p>
        </p:txBody>
      </p:sp>
      <p:sp>
        <p:nvSpPr>
          <p:cNvPr id="40" name="Subnet1 Firewall"/>
          <p:cNvSpPr/>
          <p:nvPr/>
        </p:nvSpPr>
        <p:spPr bwMode="auto">
          <a:xfrm>
            <a:off x="9581923" y="306744"/>
            <a:ext cx="1001216" cy="914400"/>
          </a:xfrm>
          <a:prstGeom prst="rect">
            <a:avLst/>
          </a:prstGeom>
          <a:solidFill>
            <a:srgbClr val="FF0101">
              <a:alpha val="20000"/>
            </a:srgbClr>
          </a:solidFill>
          <a:ln>
            <a:solidFill>
              <a:srgbClr val="FF0101">
                <a:alpha val="2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t" anchorCtr="0" forceAA="0" compatLnSpc="1">
            <a:prstTxWarp prst="textNoShape">
              <a:avLst/>
            </a:prstTxWarp>
            <a:noAutofit/>
          </a:bodyPr>
          <a:lstStyle/>
          <a:p>
            <a:pPr algn="r" defTabSz="950846" fontAlgn="base">
              <a:lnSpc>
                <a:spcPct val="90000"/>
              </a:lnSpc>
              <a:spcBef>
                <a:spcPct val="0"/>
              </a:spcBef>
              <a:spcAft>
                <a:spcPct val="0"/>
              </a:spcAft>
              <a:defRPr/>
            </a:pPr>
            <a:endParaRPr lang="en-US" sz="2448" kern="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2716916249"/>
      </p:ext>
    </p:extLst>
  </p:cSld>
  <p:clrMapOvr>
    <a:masterClrMapping/>
  </p:clrMapOvr>
  <mc:AlternateContent xmlns:mc="http://schemas.openxmlformats.org/markup-compatibility/2006" xmlns:p14="http://schemas.microsoft.com/office/powerpoint/2010/main">
    <mc:Choice Requires="p14">
      <p:transition spd="med" p14:dur="700" advClick="0" advTm="4000">
        <p:fade/>
      </p:transition>
    </mc:Choice>
    <mc:Fallback xmlns="">
      <p:transition spd="med"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53">
                                            <p:txEl>
                                              <p:pRg st="0" end="0"/>
                                            </p:txEl>
                                          </p:spTgt>
                                        </p:tgtEl>
                                      </p:cBhvr>
                                    </p:animEffect>
                                    <p:set>
                                      <p:cBhvr>
                                        <p:cTn id="7" dur="1" fill="hold">
                                          <p:stCondLst>
                                            <p:cond delay="499"/>
                                          </p:stCondLst>
                                        </p:cTn>
                                        <p:tgtEl>
                                          <p:spTgt spid="5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53">
                                            <p:txEl>
                                              <p:pRg st="1" end="1"/>
                                            </p:txEl>
                                          </p:spTgt>
                                        </p:tgtEl>
                                      </p:cBhvr>
                                    </p:animEffect>
                                    <p:set>
                                      <p:cBhvr>
                                        <p:cTn id="10" dur="1" fill="hold">
                                          <p:stCondLst>
                                            <p:cond delay="499"/>
                                          </p:stCondLst>
                                        </p:cTn>
                                        <p:tgtEl>
                                          <p:spTgt spid="53">
                                            <p:txEl>
                                              <p:pRg st="1" end="1"/>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53">
                                            <p:txEl>
                                              <p:pRg st="2" end="2"/>
                                            </p:txEl>
                                          </p:spTgt>
                                        </p:tgtEl>
                                      </p:cBhvr>
                                    </p:animEffect>
                                    <p:set>
                                      <p:cBhvr>
                                        <p:cTn id="13" dur="1" fill="hold">
                                          <p:stCondLst>
                                            <p:cond delay="499"/>
                                          </p:stCondLst>
                                        </p:cTn>
                                        <p:tgtEl>
                                          <p:spTgt spid="53">
                                            <p:txEl>
                                              <p:pRg st="2" end="2"/>
                                            </p:txEl>
                                          </p:spTgt>
                                        </p:tgtEl>
                                        <p:attrNameLst>
                                          <p:attrName>style.visibility</p:attrName>
                                        </p:attrNameLst>
                                      </p:cBhvr>
                                      <p:to>
                                        <p:strVal val="hidden"/>
                                      </p:to>
                                    </p:set>
                                  </p:childTnLst>
                                </p:cTn>
                              </p:par>
                              <p:par>
                                <p:cTn id="14" presetID="47"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1000"/>
                                        <p:tgtEl>
                                          <p:spTgt spid="31"/>
                                        </p:tgtEl>
                                      </p:cBhvr>
                                    </p:animEffect>
                                    <p:anim calcmode="lin" valueType="num">
                                      <p:cBhvr>
                                        <p:cTn id="17" dur="1000" fill="hold"/>
                                        <p:tgtEl>
                                          <p:spTgt spid="31"/>
                                        </p:tgtEl>
                                        <p:attrNameLst>
                                          <p:attrName>ppt_x</p:attrName>
                                        </p:attrNameLst>
                                      </p:cBhvr>
                                      <p:tavLst>
                                        <p:tav tm="0">
                                          <p:val>
                                            <p:strVal val="#ppt_x"/>
                                          </p:val>
                                        </p:tav>
                                        <p:tav tm="100000">
                                          <p:val>
                                            <p:strVal val="#ppt_x"/>
                                          </p:val>
                                        </p:tav>
                                      </p:tavLst>
                                    </p:anim>
                                    <p:anim calcmode="lin" valueType="num">
                                      <p:cBhvr>
                                        <p:cTn id="18" dur="1000" fill="hold"/>
                                        <p:tgtEl>
                                          <p:spTgt spid="31"/>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47" presetClass="entr" presetSubtype="0"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1000"/>
                                        <p:tgtEl>
                                          <p:spTgt spid="37"/>
                                        </p:tgtEl>
                                      </p:cBhvr>
                                    </p:animEffect>
                                    <p:anim calcmode="lin" valueType="num">
                                      <p:cBhvr>
                                        <p:cTn id="23" dur="1000" fill="hold"/>
                                        <p:tgtEl>
                                          <p:spTgt spid="37"/>
                                        </p:tgtEl>
                                        <p:attrNameLst>
                                          <p:attrName>ppt_x</p:attrName>
                                        </p:attrNameLst>
                                      </p:cBhvr>
                                      <p:tavLst>
                                        <p:tav tm="0">
                                          <p:val>
                                            <p:strVal val="#ppt_x"/>
                                          </p:val>
                                        </p:tav>
                                        <p:tav tm="100000">
                                          <p:val>
                                            <p:strVal val="#ppt_x"/>
                                          </p:val>
                                        </p:tav>
                                      </p:tavLst>
                                    </p:anim>
                                    <p:anim calcmode="lin" valueType="num">
                                      <p:cBhvr>
                                        <p:cTn id="24" dur="1000" fill="hold"/>
                                        <p:tgtEl>
                                          <p:spTgt spid="37"/>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75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1000"/>
                                        <p:tgtEl>
                                          <p:spTgt spid="40"/>
                                        </p:tgtEl>
                                      </p:cBhvr>
                                    </p:animEffect>
                                    <p:anim calcmode="lin" valueType="num">
                                      <p:cBhvr>
                                        <p:cTn id="28" dur="1000" fill="hold"/>
                                        <p:tgtEl>
                                          <p:spTgt spid="40"/>
                                        </p:tgtEl>
                                        <p:attrNameLst>
                                          <p:attrName>ppt_x</p:attrName>
                                        </p:attrNameLst>
                                      </p:cBhvr>
                                      <p:tavLst>
                                        <p:tav tm="0">
                                          <p:val>
                                            <p:strVal val="#ppt_x"/>
                                          </p:val>
                                        </p:tav>
                                        <p:tav tm="100000">
                                          <p:val>
                                            <p:strVal val="#ppt_x"/>
                                          </p:val>
                                        </p:tav>
                                      </p:tavLst>
                                    </p:anim>
                                    <p:anim calcmode="lin" valueType="num">
                                      <p:cBhvr>
                                        <p:cTn id="2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130875" y="-733727"/>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3619298" y="680656"/>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2733120" y="2100490"/>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3992103" y="2826223"/>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 name="Group 1"/>
          <p:cNvGrpSpPr/>
          <p:nvPr/>
        </p:nvGrpSpPr>
        <p:grpSpPr>
          <a:xfrm>
            <a:off x="4775438" y="-501321"/>
            <a:ext cx="2983551" cy="6173145"/>
            <a:chOff x="4681161" y="-492091"/>
            <a:chExt cx="2925731" cy="6053510"/>
          </a:xfrm>
        </p:grpSpPr>
        <p:sp>
          <p:nvSpPr>
            <p:cNvPr id="17" name="Subnet2"/>
            <p:cNvSpPr/>
            <p:nvPr/>
          </p:nvSpPr>
          <p:spPr bwMode="auto">
            <a:xfrm>
              <a:off x="5555165" y="-492091"/>
              <a:ext cx="2051727" cy="6053510"/>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5915744" y="1628463"/>
              <a:ext cx="1653943" cy="1428432"/>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4681161" y="916794"/>
              <a:ext cx="1653943" cy="1428432"/>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sp>
        <p:nvSpPr>
          <p:cNvPr id="29" name="Public VIP"/>
          <p:cNvSpPr/>
          <p:nvPr/>
        </p:nvSpPr>
        <p:spPr bwMode="auto">
          <a:xfrm>
            <a:off x="3325709" y="1056575"/>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28" name="Rectangle 27"/>
          <p:cNvSpPr/>
          <p:nvPr/>
        </p:nvSpPr>
        <p:spPr bwMode="auto">
          <a:xfrm>
            <a:off x="5180570" y="4361826"/>
            <a:ext cx="6989443" cy="932471"/>
          </a:xfrm>
          <a:prstGeom prst="rect">
            <a:avLst/>
          </a:prstGeom>
          <a:solidFill>
            <a:srgbClr val="FFC000"/>
          </a:solidFill>
          <a:ln w="9525" cap="flat" cmpd="sng" algn="ctr">
            <a:solidFill>
              <a:schemeClr val="accent4">
                <a:lumMod val="75000"/>
              </a:schemeClr>
            </a:solidFill>
            <a:prstDash val="solid"/>
            <a:headEnd type="none" w="med" len="med"/>
            <a:tailEnd type="none" w="med" len="med"/>
          </a:ln>
          <a:effectLst/>
          <a:scene3d>
            <a:camera prst="isometricTopUp"/>
            <a:lightRig rig="threePt" dir="t"/>
          </a:scene3d>
          <a:sp3d extrusionH="76200">
            <a:extrusionClr>
              <a:schemeClr val="accent2"/>
            </a:extrusionClr>
          </a:sp3d>
        </p:spPr>
        <p:txBody>
          <a:bodyPr rot="0" spcFirstLastPara="0" vertOverflow="overflow" horzOverflow="overflow" vert="horz"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Multitenant Gateway</a:t>
            </a:r>
          </a:p>
        </p:txBody>
      </p:sp>
      <p:grpSp>
        <p:nvGrpSpPr>
          <p:cNvPr id="42" name="Group 41"/>
          <p:cNvGrpSpPr/>
          <p:nvPr/>
        </p:nvGrpSpPr>
        <p:grpSpPr>
          <a:xfrm>
            <a:off x="5846530" y="2663275"/>
            <a:ext cx="1588590" cy="2650248"/>
            <a:chOff x="5731496" y="2611175"/>
            <a:chExt cx="1557804" cy="2598887"/>
          </a:xfrm>
        </p:grpSpPr>
        <p:cxnSp>
          <p:nvCxnSpPr>
            <p:cNvPr id="25" name="Arrow Gateway"/>
            <p:cNvCxnSpPr>
              <a:cxnSpLocks/>
            </p:cNvCxnSpPr>
            <p:nvPr/>
          </p:nvCxnSpPr>
          <p:spPr>
            <a:xfrm>
              <a:off x="7266609" y="2611175"/>
              <a:ext cx="22691" cy="2598887"/>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Arrow Subnet2"/>
            <p:cNvCxnSpPr>
              <a:cxnSpLocks/>
            </p:cNvCxnSpPr>
            <p:nvPr/>
          </p:nvCxnSpPr>
          <p:spPr>
            <a:xfrm flipV="1">
              <a:off x="5917880" y="3170428"/>
              <a:ext cx="433855" cy="44189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4" name="Arrow Subnet1"/>
            <p:cNvCxnSpPr>
              <a:cxnSpLocks/>
            </p:cNvCxnSpPr>
            <p:nvPr/>
          </p:nvCxnSpPr>
          <p:spPr>
            <a:xfrm flipH="1" flipV="1">
              <a:off x="5731496" y="3495908"/>
              <a:ext cx="435566" cy="36751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7282581" y="120230"/>
            <a:ext cx="188382" cy="542323"/>
          </a:xfrm>
          <a:prstGeom prst="rect">
            <a:avLst/>
          </a:prstGeom>
          <a:noFill/>
        </p:spPr>
        <p:txBody>
          <a:bodyPr wrap="none" rtlCol="0">
            <a:spAutoFit/>
          </a:bodyPr>
          <a:lstStyle/>
          <a:p>
            <a:pPr defTabSz="932418"/>
            <a:endParaRPr lang="en-US" sz="2856" i="1" kern="0" dirty="0">
              <a:solidFill>
                <a:schemeClr val="tx1">
                  <a:lumMod val="50000"/>
                  <a:lumOff val="50000"/>
                </a:schemeClr>
              </a:solidFill>
            </a:endParaRPr>
          </a:p>
        </p:txBody>
      </p:sp>
      <p:sp>
        <p:nvSpPr>
          <p:cNvPr id="26" name="Subnet2"/>
          <p:cNvSpPr/>
          <p:nvPr/>
        </p:nvSpPr>
        <p:spPr bwMode="auto">
          <a:xfrm>
            <a:off x="4797338" y="905525"/>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spTree>
    <p:extLst>
      <p:ext uri="{BB962C8B-B14F-4D97-AF65-F5344CB8AC3E}">
        <p14:creationId xmlns:p14="http://schemas.microsoft.com/office/powerpoint/2010/main" val="2679553075"/>
      </p:ext>
    </p:extLst>
  </p:cSld>
  <p:clrMapOvr>
    <a:masterClrMapping/>
  </p:clrMapOvr>
  <mc:AlternateContent xmlns:mc="http://schemas.openxmlformats.org/markup-compatibility/2006" xmlns:p14="http://schemas.microsoft.com/office/powerpoint/2010/main">
    <mc:Choice Requires="p14">
      <p:transition p14:dur="10" advClick="0" advTm="8500"/>
    </mc:Choice>
    <mc:Fallback xmlns="">
      <p:transition advClick="0" advTm="8500"/>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130875" y="-733727"/>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3619298" y="680656"/>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2733120" y="2100490"/>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3992103" y="2826223"/>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 name="Group 1"/>
          <p:cNvGrpSpPr/>
          <p:nvPr/>
        </p:nvGrpSpPr>
        <p:grpSpPr>
          <a:xfrm>
            <a:off x="5419277" y="-863944"/>
            <a:ext cx="2983551" cy="6173145"/>
            <a:chOff x="4681161" y="-492091"/>
            <a:chExt cx="2925731" cy="6053510"/>
          </a:xfrm>
        </p:grpSpPr>
        <p:sp>
          <p:nvSpPr>
            <p:cNvPr id="17" name="Subnet2"/>
            <p:cNvSpPr/>
            <p:nvPr/>
          </p:nvSpPr>
          <p:spPr bwMode="auto">
            <a:xfrm>
              <a:off x="5555165" y="-492091"/>
              <a:ext cx="2051727" cy="6053510"/>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5915744" y="1628463"/>
              <a:ext cx="1653943" cy="1428432"/>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4681161" y="916794"/>
              <a:ext cx="1653943" cy="1428432"/>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sp>
        <p:nvSpPr>
          <p:cNvPr id="24" name="Subnet2"/>
          <p:cNvSpPr/>
          <p:nvPr/>
        </p:nvSpPr>
        <p:spPr bwMode="auto">
          <a:xfrm>
            <a:off x="4797338" y="905525"/>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sp>
        <p:nvSpPr>
          <p:cNvPr id="29" name="Public VIP"/>
          <p:cNvSpPr/>
          <p:nvPr/>
        </p:nvSpPr>
        <p:spPr bwMode="auto">
          <a:xfrm>
            <a:off x="3325709" y="1056575"/>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28" name="Rectangle 27"/>
          <p:cNvSpPr/>
          <p:nvPr/>
        </p:nvSpPr>
        <p:spPr bwMode="auto">
          <a:xfrm>
            <a:off x="5180570" y="4361826"/>
            <a:ext cx="6989443" cy="932471"/>
          </a:xfrm>
          <a:prstGeom prst="rect">
            <a:avLst/>
          </a:prstGeom>
          <a:solidFill>
            <a:srgbClr val="FFC000"/>
          </a:solidFill>
          <a:ln w="9525" cap="flat" cmpd="sng" algn="ctr">
            <a:solidFill>
              <a:schemeClr val="accent4">
                <a:lumMod val="75000"/>
              </a:schemeClr>
            </a:solidFill>
            <a:prstDash val="solid"/>
            <a:headEnd type="none" w="med" len="med"/>
            <a:tailEnd type="none" w="med" len="med"/>
          </a:ln>
          <a:effectLst/>
          <a:scene3d>
            <a:camera prst="isometricTopUp"/>
            <a:lightRig rig="threePt" dir="t"/>
          </a:scene3d>
          <a:sp3d extrusionH="76200">
            <a:extrusionClr>
              <a:schemeClr val="accent2"/>
            </a:extrusionClr>
          </a:sp3d>
        </p:spPr>
        <p:txBody>
          <a:bodyPr rot="0" spcFirstLastPara="0" vertOverflow="overflow" horzOverflow="overflow" vert="horz"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Multitenant Gateway</a:t>
            </a:r>
          </a:p>
        </p:txBody>
      </p:sp>
      <p:grpSp>
        <p:nvGrpSpPr>
          <p:cNvPr id="42" name="Group 41"/>
          <p:cNvGrpSpPr/>
          <p:nvPr/>
        </p:nvGrpSpPr>
        <p:grpSpPr>
          <a:xfrm>
            <a:off x="5846530" y="2663275"/>
            <a:ext cx="1588590" cy="2650248"/>
            <a:chOff x="5731496" y="2611175"/>
            <a:chExt cx="1557804" cy="2598887"/>
          </a:xfrm>
        </p:grpSpPr>
        <p:cxnSp>
          <p:nvCxnSpPr>
            <p:cNvPr id="25" name="Arrow Gateway"/>
            <p:cNvCxnSpPr>
              <a:cxnSpLocks/>
            </p:cNvCxnSpPr>
            <p:nvPr/>
          </p:nvCxnSpPr>
          <p:spPr>
            <a:xfrm>
              <a:off x="7266609" y="2611175"/>
              <a:ext cx="22691" cy="2598887"/>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Arrow Subnet2"/>
            <p:cNvCxnSpPr>
              <a:cxnSpLocks/>
            </p:cNvCxnSpPr>
            <p:nvPr/>
          </p:nvCxnSpPr>
          <p:spPr>
            <a:xfrm flipV="1">
              <a:off x="5917880" y="3170428"/>
              <a:ext cx="433855" cy="44189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4" name="Arrow Subnet1"/>
            <p:cNvCxnSpPr>
              <a:cxnSpLocks/>
            </p:cNvCxnSpPr>
            <p:nvPr/>
          </p:nvCxnSpPr>
          <p:spPr>
            <a:xfrm flipH="1" flipV="1">
              <a:off x="5731496" y="3495908"/>
              <a:ext cx="435566" cy="36751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7282581" y="120230"/>
            <a:ext cx="188382" cy="542323"/>
          </a:xfrm>
          <a:prstGeom prst="rect">
            <a:avLst/>
          </a:prstGeom>
          <a:noFill/>
        </p:spPr>
        <p:txBody>
          <a:bodyPr wrap="none" rtlCol="0">
            <a:spAutoFit/>
          </a:bodyPr>
          <a:lstStyle/>
          <a:p>
            <a:pPr defTabSz="932418"/>
            <a:endParaRPr lang="en-US" sz="2856" i="1" kern="0" dirty="0">
              <a:solidFill>
                <a:schemeClr val="tx1">
                  <a:lumMod val="50000"/>
                  <a:lumOff val="50000"/>
                </a:schemeClr>
              </a:solidFill>
            </a:endParaRPr>
          </a:p>
        </p:txBody>
      </p:sp>
      <p:grpSp>
        <p:nvGrpSpPr>
          <p:cNvPr id="26" name="File Server1"/>
          <p:cNvGrpSpPr/>
          <p:nvPr/>
        </p:nvGrpSpPr>
        <p:grpSpPr>
          <a:xfrm>
            <a:off x="5313452" y="636942"/>
            <a:ext cx="2006867" cy="3208153"/>
            <a:chOff x="2773313" y="623622"/>
            <a:chExt cx="3490132" cy="4818579"/>
          </a:xfrm>
        </p:grpSpPr>
        <p:sp>
          <p:nvSpPr>
            <p:cNvPr id="27" name="Rectangle 26"/>
            <p:cNvSpPr/>
            <p:nvPr/>
          </p:nvSpPr>
          <p:spPr bwMode="auto">
            <a:xfrm>
              <a:off x="2773313" y="623622"/>
              <a:ext cx="1459490" cy="4818579"/>
            </a:xfrm>
            <a:prstGeom prst="rect">
              <a:avLst/>
            </a:prstGeom>
            <a:solidFill>
              <a:schemeClr val="accent1">
                <a:lumMod val="75000"/>
              </a:schemeClr>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none" lIns="0" tIns="152166" rIns="0"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040" kern="0" dirty="0">
                  <a:gradFill>
                    <a:gsLst>
                      <a:gs pos="0">
                        <a:srgbClr val="FFFFFF"/>
                      </a:gs>
                      <a:gs pos="100000">
                        <a:srgbClr val="FFFFFF"/>
                      </a:gs>
                    </a:gsLst>
                    <a:lin ang="5400000" scaled="0"/>
                  </a:gradFill>
                  <a:latin typeface="Segoe UI"/>
                  <a:ea typeface="Segoe UI" pitchFamily="34" charset="0"/>
                  <a:cs typeface="Segoe UI" pitchFamily="34" charset="0"/>
                </a:rPr>
                <a:t>Virtual Appliance</a:t>
              </a:r>
            </a:p>
          </p:txBody>
        </p:sp>
        <p:sp>
          <p:nvSpPr>
            <p:cNvPr id="30" name="TextBox 29"/>
            <p:cNvSpPr txBox="1"/>
            <p:nvPr/>
          </p:nvSpPr>
          <p:spPr>
            <a:xfrm>
              <a:off x="4734018" y="3722362"/>
              <a:ext cx="1529427" cy="991310"/>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Tree>
    <p:extLst>
      <p:ext uri="{BB962C8B-B14F-4D97-AF65-F5344CB8AC3E}">
        <p14:creationId xmlns:p14="http://schemas.microsoft.com/office/powerpoint/2010/main" val="30221509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4500">
        <p159:morph option="byObject"/>
      </p:transition>
    </mc:Choice>
    <mc:Fallback xmlns="">
      <p:transition spd="slow" advClick="0" advTm="4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130875" y="-733727"/>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3619298" y="680656"/>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2733120" y="2100490"/>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3992103" y="2826223"/>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 name="Group 1"/>
          <p:cNvGrpSpPr/>
          <p:nvPr/>
        </p:nvGrpSpPr>
        <p:grpSpPr>
          <a:xfrm>
            <a:off x="5419277" y="-863944"/>
            <a:ext cx="2983551" cy="6173145"/>
            <a:chOff x="4681161" y="-492091"/>
            <a:chExt cx="2925731" cy="6053510"/>
          </a:xfrm>
        </p:grpSpPr>
        <p:sp>
          <p:nvSpPr>
            <p:cNvPr id="17" name="Subnet2"/>
            <p:cNvSpPr/>
            <p:nvPr/>
          </p:nvSpPr>
          <p:spPr bwMode="auto">
            <a:xfrm>
              <a:off x="5555165" y="-492091"/>
              <a:ext cx="2051727" cy="6053510"/>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5915744" y="1628463"/>
              <a:ext cx="1653943" cy="1428432"/>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4681161" y="916794"/>
              <a:ext cx="1653943" cy="1428432"/>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sp>
        <p:nvSpPr>
          <p:cNvPr id="24" name="Subnet2"/>
          <p:cNvSpPr/>
          <p:nvPr/>
        </p:nvSpPr>
        <p:spPr bwMode="auto">
          <a:xfrm>
            <a:off x="4797338" y="905525"/>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User Defined Routing                </a:t>
            </a:r>
          </a:p>
        </p:txBody>
      </p:sp>
      <p:sp>
        <p:nvSpPr>
          <p:cNvPr id="29" name="Public VIP"/>
          <p:cNvSpPr/>
          <p:nvPr/>
        </p:nvSpPr>
        <p:spPr bwMode="auto">
          <a:xfrm>
            <a:off x="3325709" y="1056575"/>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28" name="Rectangle 27"/>
          <p:cNvSpPr/>
          <p:nvPr/>
        </p:nvSpPr>
        <p:spPr bwMode="auto">
          <a:xfrm>
            <a:off x="5180570" y="4361826"/>
            <a:ext cx="6989443" cy="932471"/>
          </a:xfrm>
          <a:prstGeom prst="rect">
            <a:avLst/>
          </a:prstGeom>
          <a:solidFill>
            <a:srgbClr val="FFC000"/>
          </a:solidFill>
          <a:ln w="9525" cap="flat" cmpd="sng" algn="ctr">
            <a:solidFill>
              <a:schemeClr val="accent4">
                <a:lumMod val="75000"/>
              </a:schemeClr>
            </a:solidFill>
            <a:prstDash val="solid"/>
            <a:headEnd type="none" w="med" len="med"/>
            <a:tailEnd type="none" w="med" len="med"/>
          </a:ln>
          <a:effectLst/>
          <a:scene3d>
            <a:camera prst="isometricTopUp"/>
            <a:lightRig rig="threePt" dir="t"/>
          </a:scene3d>
          <a:sp3d extrusionH="76200">
            <a:extrusionClr>
              <a:schemeClr val="accent2"/>
            </a:extrusionClr>
          </a:sp3d>
        </p:spPr>
        <p:txBody>
          <a:bodyPr rot="0" spcFirstLastPara="0" vertOverflow="overflow" horzOverflow="overflow" vert="horz"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Multitenant Gateway</a:t>
            </a:r>
          </a:p>
        </p:txBody>
      </p:sp>
      <p:grpSp>
        <p:nvGrpSpPr>
          <p:cNvPr id="42" name="Group 41"/>
          <p:cNvGrpSpPr/>
          <p:nvPr/>
        </p:nvGrpSpPr>
        <p:grpSpPr>
          <a:xfrm>
            <a:off x="5846530" y="2663275"/>
            <a:ext cx="1588590" cy="2650248"/>
            <a:chOff x="5731496" y="2611175"/>
            <a:chExt cx="1557804" cy="2598887"/>
          </a:xfrm>
        </p:grpSpPr>
        <p:cxnSp>
          <p:nvCxnSpPr>
            <p:cNvPr id="25" name="Arrow Gateway"/>
            <p:cNvCxnSpPr>
              <a:cxnSpLocks/>
            </p:cNvCxnSpPr>
            <p:nvPr/>
          </p:nvCxnSpPr>
          <p:spPr>
            <a:xfrm>
              <a:off x="7266609" y="2611175"/>
              <a:ext cx="22691" cy="2598887"/>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Arrow Subnet2"/>
            <p:cNvCxnSpPr>
              <a:cxnSpLocks/>
            </p:cNvCxnSpPr>
            <p:nvPr/>
          </p:nvCxnSpPr>
          <p:spPr>
            <a:xfrm flipV="1">
              <a:off x="5917880" y="3170428"/>
              <a:ext cx="433855" cy="44189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4" name="Arrow Subnet1"/>
            <p:cNvCxnSpPr>
              <a:cxnSpLocks/>
            </p:cNvCxnSpPr>
            <p:nvPr/>
          </p:nvCxnSpPr>
          <p:spPr>
            <a:xfrm flipH="1" flipV="1">
              <a:off x="5731496" y="3495908"/>
              <a:ext cx="435566" cy="36751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7282581" y="120230"/>
            <a:ext cx="188382" cy="542323"/>
          </a:xfrm>
          <a:prstGeom prst="rect">
            <a:avLst/>
          </a:prstGeom>
          <a:noFill/>
        </p:spPr>
        <p:txBody>
          <a:bodyPr wrap="none" rtlCol="0">
            <a:spAutoFit/>
          </a:bodyPr>
          <a:lstStyle/>
          <a:p>
            <a:pPr defTabSz="932418"/>
            <a:endParaRPr lang="en-US" sz="2856" i="1" kern="0" dirty="0">
              <a:solidFill>
                <a:schemeClr val="tx1">
                  <a:lumMod val="50000"/>
                  <a:lumOff val="50000"/>
                </a:schemeClr>
              </a:solidFill>
            </a:endParaRPr>
          </a:p>
        </p:txBody>
      </p:sp>
      <p:grpSp>
        <p:nvGrpSpPr>
          <p:cNvPr id="26" name="File Server1"/>
          <p:cNvGrpSpPr/>
          <p:nvPr/>
        </p:nvGrpSpPr>
        <p:grpSpPr>
          <a:xfrm>
            <a:off x="5313452" y="636942"/>
            <a:ext cx="2006867" cy="3208153"/>
            <a:chOff x="2773313" y="623622"/>
            <a:chExt cx="3490132" cy="4818579"/>
          </a:xfrm>
        </p:grpSpPr>
        <p:sp>
          <p:nvSpPr>
            <p:cNvPr id="27" name="Rectangle 26"/>
            <p:cNvSpPr/>
            <p:nvPr/>
          </p:nvSpPr>
          <p:spPr bwMode="auto">
            <a:xfrm>
              <a:off x="2773313" y="623622"/>
              <a:ext cx="1459490" cy="4818579"/>
            </a:xfrm>
            <a:prstGeom prst="rect">
              <a:avLst/>
            </a:prstGeom>
            <a:solidFill>
              <a:schemeClr val="accent1">
                <a:lumMod val="75000"/>
              </a:schemeClr>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none" lIns="0" tIns="152166" rIns="0"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040" kern="0" dirty="0">
                  <a:gradFill>
                    <a:gsLst>
                      <a:gs pos="0">
                        <a:srgbClr val="FFFFFF"/>
                      </a:gs>
                      <a:gs pos="100000">
                        <a:srgbClr val="FFFFFF"/>
                      </a:gs>
                    </a:gsLst>
                    <a:lin ang="5400000" scaled="0"/>
                  </a:gradFill>
                  <a:latin typeface="Segoe UI"/>
                  <a:ea typeface="Segoe UI" pitchFamily="34" charset="0"/>
                  <a:cs typeface="Segoe UI" pitchFamily="34" charset="0"/>
                </a:rPr>
                <a:t>Virtual Appliance</a:t>
              </a:r>
            </a:p>
          </p:txBody>
        </p:sp>
        <p:sp>
          <p:nvSpPr>
            <p:cNvPr id="30" name="TextBox 29"/>
            <p:cNvSpPr txBox="1"/>
            <p:nvPr/>
          </p:nvSpPr>
          <p:spPr>
            <a:xfrm>
              <a:off x="4734018" y="3722362"/>
              <a:ext cx="1529427" cy="991310"/>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31" name="TextBox 30"/>
          <p:cNvSpPr txBox="1"/>
          <p:nvPr/>
        </p:nvSpPr>
        <p:spPr>
          <a:xfrm>
            <a:off x="7282580" y="120229"/>
            <a:ext cx="4885739" cy="990487"/>
          </a:xfrm>
          <a:prstGeom prst="rect">
            <a:avLst/>
          </a:prstGeom>
          <a:noFill/>
        </p:spPr>
        <p:txBody>
          <a:bodyPr wrap="none" rtlCol="0">
            <a:spAutoFit/>
          </a:bodyPr>
          <a:lstStyle/>
          <a:p>
            <a:pPr defTabSz="932418"/>
            <a:r>
              <a:rPr lang="en-US" sz="2856" i="1" kern="0" dirty="0">
                <a:solidFill>
                  <a:schemeClr val="tx1">
                    <a:lumMod val="50000"/>
                    <a:lumOff val="50000"/>
                  </a:schemeClr>
                </a:solidFill>
              </a:rPr>
              <a:t>Network Virtual Appliances</a:t>
            </a:r>
          </a:p>
          <a:p>
            <a:pPr defTabSz="932418"/>
            <a:r>
              <a:rPr lang="en-US" sz="2856" i="1" kern="0" dirty="0">
                <a:solidFill>
                  <a:schemeClr val="tx1">
                    <a:lumMod val="50000"/>
                    <a:lumOff val="50000"/>
                  </a:schemeClr>
                </a:solidFill>
              </a:rPr>
              <a:t>	via User Defined Routing</a:t>
            </a:r>
          </a:p>
        </p:txBody>
      </p:sp>
    </p:spTree>
    <p:extLst>
      <p:ext uri="{BB962C8B-B14F-4D97-AF65-F5344CB8AC3E}">
        <p14:creationId xmlns:p14="http://schemas.microsoft.com/office/powerpoint/2010/main" val="2780482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Object"/>
      </p:transition>
    </mc:Choice>
    <mc:Fallback xmlns="">
      <p:transition spd="slow" advClick="0" advTm="3000">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130875" y="-733727"/>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3619298" y="680656"/>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2733120" y="2100490"/>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3992103" y="2826223"/>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 name="Group 1"/>
          <p:cNvGrpSpPr/>
          <p:nvPr/>
        </p:nvGrpSpPr>
        <p:grpSpPr>
          <a:xfrm>
            <a:off x="5419277" y="-863944"/>
            <a:ext cx="2983551" cy="6173145"/>
            <a:chOff x="4681161" y="-492091"/>
            <a:chExt cx="2925731" cy="6053510"/>
          </a:xfrm>
        </p:grpSpPr>
        <p:sp>
          <p:nvSpPr>
            <p:cNvPr id="17" name="Subnet2"/>
            <p:cNvSpPr/>
            <p:nvPr/>
          </p:nvSpPr>
          <p:spPr bwMode="auto">
            <a:xfrm>
              <a:off x="5555165" y="-492091"/>
              <a:ext cx="2051727" cy="6053510"/>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5915744" y="1628463"/>
              <a:ext cx="1653943" cy="1428432"/>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4681161" y="916794"/>
              <a:ext cx="1653943" cy="1428432"/>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sp>
        <p:nvSpPr>
          <p:cNvPr id="24" name="Subnet2"/>
          <p:cNvSpPr/>
          <p:nvPr/>
        </p:nvSpPr>
        <p:spPr bwMode="auto">
          <a:xfrm>
            <a:off x="4797338" y="905525"/>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User Defined Routing                </a:t>
            </a:r>
          </a:p>
        </p:txBody>
      </p:sp>
      <p:sp>
        <p:nvSpPr>
          <p:cNvPr id="29" name="Public VIP"/>
          <p:cNvSpPr/>
          <p:nvPr/>
        </p:nvSpPr>
        <p:spPr bwMode="auto">
          <a:xfrm>
            <a:off x="3325709" y="1056575"/>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grpSp>
        <p:nvGrpSpPr>
          <p:cNvPr id="42" name="Group 41"/>
          <p:cNvGrpSpPr/>
          <p:nvPr/>
        </p:nvGrpSpPr>
        <p:grpSpPr>
          <a:xfrm>
            <a:off x="5846530" y="2663275"/>
            <a:ext cx="1588590" cy="2650248"/>
            <a:chOff x="5731496" y="2611175"/>
            <a:chExt cx="1557804" cy="2598887"/>
          </a:xfrm>
        </p:grpSpPr>
        <p:cxnSp>
          <p:nvCxnSpPr>
            <p:cNvPr id="25" name="Arrow Gateway"/>
            <p:cNvCxnSpPr>
              <a:cxnSpLocks/>
            </p:cNvCxnSpPr>
            <p:nvPr/>
          </p:nvCxnSpPr>
          <p:spPr>
            <a:xfrm>
              <a:off x="7266609" y="2611175"/>
              <a:ext cx="22691" cy="2598887"/>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Arrow Subnet2"/>
            <p:cNvCxnSpPr>
              <a:cxnSpLocks/>
            </p:cNvCxnSpPr>
            <p:nvPr/>
          </p:nvCxnSpPr>
          <p:spPr>
            <a:xfrm flipV="1">
              <a:off x="5917880" y="3170428"/>
              <a:ext cx="433855" cy="44189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4" name="Arrow Subnet1"/>
            <p:cNvCxnSpPr>
              <a:cxnSpLocks/>
            </p:cNvCxnSpPr>
            <p:nvPr/>
          </p:nvCxnSpPr>
          <p:spPr>
            <a:xfrm flipH="1" flipV="1">
              <a:off x="5731496" y="3495908"/>
              <a:ext cx="435566" cy="36751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7282581" y="120230"/>
            <a:ext cx="188382" cy="542323"/>
          </a:xfrm>
          <a:prstGeom prst="rect">
            <a:avLst/>
          </a:prstGeom>
          <a:noFill/>
        </p:spPr>
        <p:txBody>
          <a:bodyPr wrap="none" rtlCol="0">
            <a:spAutoFit/>
          </a:bodyPr>
          <a:lstStyle/>
          <a:p>
            <a:pPr defTabSz="932418"/>
            <a:endParaRPr lang="en-US" sz="2856" i="1" kern="0" dirty="0">
              <a:solidFill>
                <a:schemeClr val="tx1">
                  <a:lumMod val="50000"/>
                  <a:lumOff val="50000"/>
                </a:schemeClr>
              </a:solidFill>
            </a:endParaRPr>
          </a:p>
        </p:txBody>
      </p:sp>
      <p:grpSp>
        <p:nvGrpSpPr>
          <p:cNvPr id="26" name="File Server1"/>
          <p:cNvGrpSpPr/>
          <p:nvPr/>
        </p:nvGrpSpPr>
        <p:grpSpPr>
          <a:xfrm>
            <a:off x="5313452" y="636942"/>
            <a:ext cx="2006867" cy="3208153"/>
            <a:chOff x="2773313" y="623622"/>
            <a:chExt cx="3490132" cy="4818579"/>
          </a:xfrm>
        </p:grpSpPr>
        <p:sp>
          <p:nvSpPr>
            <p:cNvPr id="27" name="Rectangle 26"/>
            <p:cNvSpPr/>
            <p:nvPr/>
          </p:nvSpPr>
          <p:spPr bwMode="auto">
            <a:xfrm>
              <a:off x="2773313" y="623622"/>
              <a:ext cx="1459490" cy="4818579"/>
            </a:xfrm>
            <a:prstGeom prst="rect">
              <a:avLst/>
            </a:prstGeom>
            <a:solidFill>
              <a:schemeClr val="accent1">
                <a:lumMod val="75000"/>
              </a:schemeClr>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none" lIns="0" tIns="152166" rIns="0"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040" kern="0" dirty="0">
                  <a:gradFill>
                    <a:gsLst>
                      <a:gs pos="0">
                        <a:srgbClr val="FFFFFF"/>
                      </a:gs>
                      <a:gs pos="100000">
                        <a:srgbClr val="FFFFFF"/>
                      </a:gs>
                    </a:gsLst>
                    <a:lin ang="5400000" scaled="0"/>
                  </a:gradFill>
                  <a:latin typeface="Segoe UI"/>
                  <a:ea typeface="Segoe UI" pitchFamily="34" charset="0"/>
                  <a:cs typeface="Segoe UI" pitchFamily="34" charset="0"/>
                </a:rPr>
                <a:t>Virtual Appliance</a:t>
              </a:r>
            </a:p>
          </p:txBody>
        </p:sp>
        <p:sp>
          <p:nvSpPr>
            <p:cNvPr id="30" name="TextBox 29"/>
            <p:cNvSpPr txBox="1"/>
            <p:nvPr/>
          </p:nvSpPr>
          <p:spPr>
            <a:xfrm>
              <a:off x="4734018" y="3722362"/>
              <a:ext cx="1529427" cy="991310"/>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Tree>
    <p:extLst>
      <p:ext uri="{BB962C8B-B14F-4D97-AF65-F5344CB8AC3E}">
        <p14:creationId xmlns:p14="http://schemas.microsoft.com/office/powerpoint/2010/main" val="1804706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Object"/>
      </p:transition>
    </mc:Choice>
    <mc:Fallback xmlns="">
      <p:transition spd="slow" advClick="0" advTm="3000">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130875" y="-733727"/>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3619298" y="680656"/>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2733120" y="2100490"/>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3992103" y="2826223"/>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7" name="Subnet2"/>
          <p:cNvSpPr/>
          <p:nvPr/>
        </p:nvSpPr>
        <p:spPr bwMode="auto">
          <a:xfrm>
            <a:off x="5666715" y="-501321"/>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034420" y="1661142"/>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4775439" y="935409"/>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24" name="Subnet2"/>
          <p:cNvSpPr/>
          <p:nvPr/>
        </p:nvSpPr>
        <p:spPr bwMode="auto">
          <a:xfrm>
            <a:off x="5004551" y="106833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sp>
        <p:nvSpPr>
          <p:cNvPr id="29" name="Public VIP"/>
          <p:cNvSpPr/>
          <p:nvPr/>
        </p:nvSpPr>
        <p:spPr bwMode="auto">
          <a:xfrm>
            <a:off x="3325709" y="1056575"/>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28" name="Rectangle 27"/>
          <p:cNvSpPr/>
          <p:nvPr/>
        </p:nvSpPr>
        <p:spPr bwMode="auto">
          <a:xfrm>
            <a:off x="5180570" y="4361826"/>
            <a:ext cx="6989443" cy="932471"/>
          </a:xfrm>
          <a:prstGeom prst="rect">
            <a:avLst/>
          </a:prstGeom>
          <a:solidFill>
            <a:srgbClr val="FFC000"/>
          </a:solidFill>
          <a:ln w="9525" cap="flat" cmpd="sng" algn="ctr">
            <a:solidFill>
              <a:schemeClr val="accent4">
                <a:lumMod val="75000"/>
              </a:schemeClr>
            </a:solidFill>
            <a:prstDash val="solid"/>
            <a:headEnd type="none" w="med" len="med"/>
            <a:tailEnd type="none" w="med" len="med"/>
          </a:ln>
          <a:effectLst/>
          <a:scene3d>
            <a:camera prst="isometricTopUp"/>
            <a:lightRig rig="threePt" dir="t"/>
          </a:scene3d>
          <a:sp3d extrusionH="76200">
            <a:extrusionClr>
              <a:schemeClr val="accent2"/>
            </a:extrusionClr>
          </a:sp3d>
        </p:spPr>
        <p:txBody>
          <a:bodyPr rot="0" spcFirstLastPara="0" vertOverflow="overflow" horzOverflow="overflow" vert="horz"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Multitenant Gateway</a:t>
            </a:r>
          </a:p>
        </p:txBody>
      </p:sp>
      <p:grpSp>
        <p:nvGrpSpPr>
          <p:cNvPr id="42" name="Group 41"/>
          <p:cNvGrpSpPr/>
          <p:nvPr/>
        </p:nvGrpSpPr>
        <p:grpSpPr>
          <a:xfrm>
            <a:off x="5846530" y="2663275"/>
            <a:ext cx="1588590" cy="2650248"/>
            <a:chOff x="5731496" y="2611175"/>
            <a:chExt cx="1557804" cy="2598887"/>
          </a:xfrm>
        </p:grpSpPr>
        <p:cxnSp>
          <p:nvCxnSpPr>
            <p:cNvPr id="25" name="Arrow Gateway"/>
            <p:cNvCxnSpPr>
              <a:cxnSpLocks/>
            </p:cNvCxnSpPr>
            <p:nvPr/>
          </p:nvCxnSpPr>
          <p:spPr>
            <a:xfrm>
              <a:off x="7266609" y="2611175"/>
              <a:ext cx="22691" cy="2598887"/>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Arrow Subnet2"/>
            <p:cNvCxnSpPr>
              <a:cxnSpLocks/>
            </p:cNvCxnSpPr>
            <p:nvPr/>
          </p:nvCxnSpPr>
          <p:spPr>
            <a:xfrm flipV="1">
              <a:off x="5917880" y="3170428"/>
              <a:ext cx="433855" cy="44189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4" name="Arrow Subnet1"/>
            <p:cNvCxnSpPr>
              <a:cxnSpLocks/>
            </p:cNvCxnSpPr>
            <p:nvPr/>
          </p:nvCxnSpPr>
          <p:spPr>
            <a:xfrm flipH="1" flipV="1">
              <a:off x="5731496" y="3495908"/>
              <a:ext cx="435566" cy="36751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7282581" y="120230"/>
            <a:ext cx="188382" cy="542323"/>
          </a:xfrm>
          <a:prstGeom prst="rect">
            <a:avLst/>
          </a:prstGeom>
          <a:noFill/>
        </p:spPr>
        <p:txBody>
          <a:bodyPr wrap="none" rtlCol="0">
            <a:spAutoFit/>
          </a:bodyPr>
          <a:lstStyle/>
          <a:p>
            <a:pPr defTabSz="932418"/>
            <a:endParaRPr lang="en-US" sz="2856" i="1" kern="0" dirty="0">
              <a:solidFill>
                <a:schemeClr val="tx1">
                  <a:lumMod val="50000"/>
                  <a:lumOff val="50000"/>
                </a:schemeClr>
              </a:solidFill>
            </a:endParaRPr>
          </a:p>
        </p:txBody>
      </p:sp>
    </p:spTree>
    <p:extLst>
      <p:ext uri="{BB962C8B-B14F-4D97-AF65-F5344CB8AC3E}">
        <p14:creationId xmlns:p14="http://schemas.microsoft.com/office/powerpoint/2010/main" val="1873326232"/>
      </p:ext>
    </p:extLst>
  </p:cSld>
  <p:clrMapOvr>
    <a:masterClrMapping/>
  </p:clrMapOvr>
  <p:transition spd="slow" advClick="0" advTm="2000">
    <p:fade thruBlk="1"/>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130875" y="-733727"/>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3619298" y="680656"/>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sp>
        <p:nvSpPr>
          <p:cNvPr id="17" name="Subnet2"/>
          <p:cNvSpPr/>
          <p:nvPr/>
        </p:nvSpPr>
        <p:spPr bwMode="auto">
          <a:xfrm>
            <a:off x="5666715" y="-501321"/>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endParaRPr lang="en-US" sz="2497" kern="0" dirty="0">
              <a:solidFill>
                <a:srgbClr val="002050"/>
              </a:solidFill>
              <a:latin typeface="Segoe UI"/>
              <a:ea typeface="Segoe UI" pitchFamily="34" charset="0"/>
              <a:cs typeface="Segoe UI" pitchFamily="34" charset="0"/>
            </a:endParaRPr>
          </a:p>
        </p:txBody>
      </p:sp>
      <p:sp>
        <p:nvSpPr>
          <p:cNvPr id="24" name="Subnet2"/>
          <p:cNvSpPr/>
          <p:nvPr/>
        </p:nvSpPr>
        <p:spPr bwMode="auto">
          <a:xfrm>
            <a:off x="5004551" y="106833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grpSp>
        <p:nvGrpSpPr>
          <p:cNvPr id="18" name="File Server2"/>
          <p:cNvGrpSpPr/>
          <p:nvPr/>
        </p:nvGrpSpPr>
        <p:grpSpPr>
          <a:xfrm>
            <a:off x="6034420" y="1661142"/>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1" name="Web Server 1"/>
          <p:cNvGrpSpPr/>
          <p:nvPr/>
        </p:nvGrpSpPr>
        <p:grpSpPr>
          <a:xfrm>
            <a:off x="2733120" y="2100490"/>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2" name="Packet Gray"/>
          <p:cNvSpPr/>
          <p:nvPr/>
        </p:nvSpPr>
        <p:spPr>
          <a:xfrm>
            <a:off x="5066508" y="3230088"/>
            <a:ext cx="186494" cy="186494"/>
          </a:xfrm>
          <a:prstGeom prst="ellipse">
            <a:avLst/>
          </a:prstGeom>
          <a:solidFill>
            <a:schemeClr val="accent3">
              <a:lumMod val="60000"/>
              <a:lumOff val="40000"/>
            </a:schemeClr>
          </a:solidFill>
          <a:scene3d>
            <a:camera prst="orthographicFront">
              <a:rot lat="19476000" lon="18882000" rev="3612000"/>
            </a:camera>
            <a:lightRig rig="threePt" dir="t"/>
          </a:scene3d>
          <a:sp3d extrusionH="1016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endParaRPr lang="en-US" sz="1836" kern="0">
              <a:solidFill>
                <a:sysClr val="windowText" lastClr="000000"/>
              </a:solidFill>
            </a:endParaRPr>
          </a:p>
        </p:txBody>
      </p:sp>
      <p:sp>
        <p:nvSpPr>
          <p:cNvPr id="35" name="Packet Gray - Copy"/>
          <p:cNvSpPr/>
          <p:nvPr/>
        </p:nvSpPr>
        <p:spPr>
          <a:xfrm>
            <a:off x="5066508" y="3230088"/>
            <a:ext cx="186494" cy="186494"/>
          </a:xfrm>
          <a:prstGeom prst="ellipse">
            <a:avLst/>
          </a:prstGeom>
          <a:solidFill>
            <a:schemeClr val="accent3">
              <a:lumMod val="60000"/>
              <a:lumOff val="40000"/>
            </a:schemeClr>
          </a:solidFill>
          <a:scene3d>
            <a:camera prst="orthographicFront">
              <a:rot lat="19476000" lon="18882000" rev="3612000"/>
            </a:camera>
            <a:lightRig rig="threePt" dir="t"/>
          </a:scene3d>
          <a:sp3d extrusionH="1016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endParaRPr lang="en-US" sz="1836" kern="0">
              <a:solidFill>
                <a:sysClr val="windowText" lastClr="000000"/>
              </a:solidFill>
            </a:endParaRPr>
          </a:p>
        </p:txBody>
      </p:sp>
      <p:grpSp>
        <p:nvGrpSpPr>
          <p:cNvPr id="84" name="Web Server 2"/>
          <p:cNvGrpSpPr/>
          <p:nvPr/>
        </p:nvGrpSpPr>
        <p:grpSpPr>
          <a:xfrm>
            <a:off x="3992103" y="2826223"/>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4775439" y="935409"/>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29" name="Public VIP"/>
          <p:cNvSpPr/>
          <p:nvPr/>
        </p:nvSpPr>
        <p:spPr bwMode="auto">
          <a:xfrm>
            <a:off x="3325709" y="1056575"/>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28" name="Rectangle 27"/>
          <p:cNvSpPr/>
          <p:nvPr/>
        </p:nvSpPr>
        <p:spPr bwMode="auto">
          <a:xfrm>
            <a:off x="5180570" y="4361826"/>
            <a:ext cx="6989443" cy="932471"/>
          </a:xfrm>
          <a:prstGeom prst="rect">
            <a:avLst/>
          </a:prstGeom>
          <a:solidFill>
            <a:srgbClr val="FFC000"/>
          </a:solidFill>
          <a:ln w="9525" cap="flat" cmpd="sng" algn="ctr">
            <a:solidFill>
              <a:schemeClr val="accent4">
                <a:lumMod val="75000"/>
              </a:schemeClr>
            </a:solidFill>
            <a:prstDash val="solid"/>
            <a:headEnd type="none" w="med" len="med"/>
            <a:tailEnd type="none" w="med" len="med"/>
          </a:ln>
          <a:effectLst/>
          <a:scene3d>
            <a:camera prst="isometricTopUp"/>
            <a:lightRig rig="threePt" dir="t"/>
          </a:scene3d>
          <a:sp3d extrusionH="76200">
            <a:extrusionClr>
              <a:schemeClr val="accent2"/>
            </a:extrusionClr>
          </a:sp3d>
        </p:spPr>
        <p:txBody>
          <a:bodyPr rot="0" spcFirstLastPara="0" vertOverflow="overflow" horzOverflow="overflow" vert="horz"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Multitenant Gateway</a:t>
            </a:r>
          </a:p>
        </p:txBody>
      </p:sp>
      <p:grpSp>
        <p:nvGrpSpPr>
          <p:cNvPr id="42" name="Group 41"/>
          <p:cNvGrpSpPr/>
          <p:nvPr/>
        </p:nvGrpSpPr>
        <p:grpSpPr>
          <a:xfrm>
            <a:off x="5846530" y="2663275"/>
            <a:ext cx="1588590" cy="2650248"/>
            <a:chOff x="5731496" y="2611175"/>
            <a:chExt cx="1557804" cy="2598887"/>
          </a:xfrm>
        </p:grpSpPr>
        <p:cxnSp>
          <p:nvCxnSpPr>
            <p:cNvPr id="25" name="Arrow Gateway"/>
            <p:cNvCxnSpPr>
              <a:cxnSpLocks/>
            </p:cNvCxnSpPr>
            <p:nvPr/>
          </p:nvCxnSpPr>
          <p:spPr>
            <a:xfrm>
              <a:off x="7266609" y="2611175"/>
              <a:ext cx="22691" cy="2598887"/>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Arrow Subnet2"/>
            <p:cNvCxnSpPr>
              <a:cxnSpLocks/>
            </p:cNvCxnSpPr>
            <p:nvPr/>
          </p:nvCxnSpPr>
          <p:spPr>
            <a:xfrm flipV="1">
              <a:off x="5917880" y="3170428"/>
              <a:ext cx="433855" cy="44189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4" name="Arrow Subnet1"/>
            <p:cNvCxnSpPr>
              <a:cxnSpLocks/>
            </p:cNvCxnSpPr>
            <p:nvPr/>
          </p:nvCxnSpPr>
          <p:spPr>
            <a:xfrm flipH="1" flipV="1">
              <a:off x="5731496" y="3495908"/>
              <a:ext cx="435566" cy="36751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7282581" y="120230"/>
            <a:ext cx="188382" cy="542323"/>
          </a:xfrm>
          <a:prstGeom prst="rect">
            <a:avLst/>
          </a:prstGeom>
          <a:noFill/>
        </p:spPr>
        <p:txBody>
          <a:bodyPr wrap="none" rtlCol="0">
            <a:spAutoFit/>
          </a:bodyPr>
          <a:lstStyle/>
          <a:p>
            <a:pPr defTabSz="932418"/>
            <a:endParaRPr lang="en-US" sz="2856" i="1" kern="0" dirty="0">
              <a:solidFill>
                <a:schemeClr val="tx1">
                  <a:lumMod val="50000"/>
                  <a:lumOff val="50000"/>
                </a:schemeClr>
              </a:solidFill>
            </a:endParaRPr>
          </a:p>
        </p:txBody>
      </p:sp>
      <p:grpSp>
        <p:nvGrpSpPr>
          <p:cNvPr id="26" name="File Server2"/>
          <p:cNvGrpSpPr/>
          <p:nvPr/>
        </p:nvGrpSpPr>
        <p:grpSpPr>
          <a:xfrm>
            <a:off x="7290267" y="2386462"/>
            <a:ext cx="1686630" cy="1456661"/>
            <a:chOff x="3981734" y="3031220"/>
            <a:chExt cx="1621660" cy="1400551"/>
          </a:xfrm>
        </p:grpSpPr>
        <p:sp>
          <p:nvSpPr>
            <p:cNvPr id="27" name="Rectangle 26"/>
            <p:cNvSpPr/>
            <p:nvPr/>
          </p:nvSpPr>
          <p:spPr bwMode="auto">
            <a:xfrm>
              <a:off x="3981734" y="3031220"/>
              <a:ext cx="1371600" cy="1371600"/>
            </a:xfrm>
            <a:prstGeom prst="rect">
              <a:avLst/>
            </a:prstGeom>
            <a:solidFill>
              <a:schemeClr val="accent1">
                <a:lumMod val="75000"/>
              </a:schemeClr>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0" tIns="0" rIns="0" bIns="0"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Virtual Appliance</a:t>
              </a:r>
            </a:p>
          </p:txBody>
        </p:sp>
        <p:sp>
          <p:nvSpPr>
            <p:cNvPr id="30" name="TextBox 2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31" name="TextBox 30"/>
          <p:cNvSpPr txBox="1"/>
          <p:nvPr/>
        </p:nvSpPr>
        <p:spPr>
          <a:xfrm>
            <a:off x="7282580" y="120229"/>
            <a:ext cx="5266621" cy="990487"/>
          </a:xfrm>
          <a:prstGeom prst="rect">
            <a:avLst/>
          </a:prstGeom>
          <a:noFill/>
        </p:spPr>
        <p:txBody>
          <a:bodyPr wrap="none" rtlCol="0">
            <a:spAutoFit/>
          </a:bodyPr>
          <a:lstStyle/>
          <a:p>
            <a:pPr defTabSz="932418"/>
            <a:r>
              <a:rPr lang="en-US" sz="2856" i="1" kern="0" dirty="0">
                <a:solidFill>
                  <a:schemeClr val="tx1">
                    <a:lumMod val="50000"/>
                    <a:lumOff val="50000"/>
                  </a:schemeClr>
                </a:solidFill>
              </a:rPr>
              <a:t>Mirroring to </a:t>
            </a:r>
          </a:p>
          <a:p>
            <a:pPr defTabSz="932418"/>
            <a:r>
              <a:rPr lang="en-US" sz="2856" i="1" kern="0" dirty="0">
                <a:solidFill>
                  <a:schemeClr val="tx1">
                    <a:lumMod val="50000"/>
                    <a:lumOff val="50000"/>
                  </a:schemeClr>
                </a:solidFill>
              </a:rPr>
              <a:t>	Network Virtual Appliances</a:t>
            </a:r>
          </a:p>
        </p:txBody>
      </p:sp>
    </p:spTree>
    <p:extLst>
      <p:ext uri="{BB962C8B-B14F-4D97-AF65-F5344CB8AC3E}">
        <p14:creationId xmlns:p14="http://schemas.microsoft.com/office/powerpoint/2010/main" val="380265971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fill="hold" grpId="0" nodeType="withEffect">
                                  <p:stCondLst>
                                    <p:cond delay="0"/>
                                  </p:stCondLst>
                                  <p:childTnLst>
                                    <p:animMotion origin="layout" path="M -3.75E-6 0 L 0.06146 -0.06898 " pathEditMode="relative" rAng="0" ptsTypes="AA">
                                      <p:cBhvr>
                                        <p:cTn id="6" dur="2000" fill="hold"/>
                                        <p:tgtEl>
                                          <p:spTgt spid="2"/>
                                        </p:tgtEl>
                                        <p:attrNameLst>
                                          <p:attrName>ppt_x</p:attrName>
                                          <p:attrName>ppt_y</p:attrName>
                                        </p:attrNameLst>
                                      </p:cBhvr>
                                      <p:rCtr x="3073" y="-3449"/>
                                    </p:animMotion>
                                  </p:childTnLst>
                                </p:cTn>
                              </p:par>
                              <p:par>
                                <p:cTn id="7" presetID="42" presetClass="path" presetSubtype="0" fill="hold" grpId="0" nodeType="withEffect">
                                  <p:stCondLst>
                                    <p:cond delay="0"/>
                                  </p:stCondLst>
                                  <p:childTnLst>
                                    <p:animMotion origin="layout" path="M -3.75E-6 0 L 0.06146 -0.06898 " pathEditMode="relative" rAng="0" ptsTypes="AA">
                                      <p:cBhvr>
                                        <p:cTn id="8" dur="2000" fill="hold"/>
                                        <p:tgtEl>
                                          <p:spTgt spid="35"/>
                                        </p:tgtEl>
                                        <p:attrNameLst>
                                          <p:attrName>ppt_x</p:attrName>
                                          <p:attrName>ppt_y</p:attrName>
                                        </p:attrNameLst>
                                      </p:cBhvr>
                                      <p:rCtr x="3073" y="-3449"/>
                                    </p:animMotion>
                                  </p:childTnLst>
                                </p:cTn>
                              </p:par>
                            </p:childTnLst>
                          </p:cTn>
                        </p:par>
                        <p:par>
                          <p:cTn id="9" fill="hold">
                            <p:stCondLst>
                              <p:cond delay="2000"/>
                            </p:stCondLst>
                            <p:childTnLst>
                              <p:par>
                                <p:cTn id="10" presetID="36" presetClass="path" presetSubtype="0" fill="hold" grpId="1" nodeType="afterEffect">
                                  <p:stCondLst>
                                    <p:cond delay="0"/>
                                  </p:stCondLst>
                                  <p:childTnLst>
                                    <p:animMotion origin="layout" path="M 0.06146 -0.06898 C 0.09011 -0.03588 0.06198 -0.06852 0.09323 -0.03519 C 0.16368 0.03866 0.13633 0.01597 0.16394 0.03935 C 0.18425 0.02269 0.18451 0.01944 0.20404 -0.00116 " pathEditMode="relative" rAng="0" ptsTypes="AAAA">
                                      <p:cBhvr>
                                        <p:cTn id="11" dur="2000" fill="hold"/>
                                        <p:tgtEl>
                                          <p:spTgt spid="35"/>
                                        </p:tgtEl>
                                        <p:attrNameLst>
                                          <p:attrName>ppt_x</p:attrName>
                                          <p:attrName>ppt_y</p:attrName>
                                        </p:attrNameLst>
                                      </p:cBhvr>
                                      <p:rCtr x="7122" y="5417"/>
                                    </p:animMotion>
                                  </p:childTnLst>
                                </p:cTn>
                              </p:par>
                              <p:par>
                                <p:cTn id="12" presetID="42" presetClass="path" presetSubtype="0" fill="hold" grpId="2" nodeType="withEffect">
                                  <p:stCondLst>
                                    <p:cond delay="0"/>
                                  </p:stCondLst>
                                  <p:childTnLst>
                                    <p:animMotion origin="layout" path="M 0.0625 -0.06713 L 0.17058 -0.18542 " pathEditMode="relative" rAng="0" ptsTypes="AA">
                                      <p:cBhvr>
                                        <p:cTn id="13" dur="2000" fill="hold"/>
                                        <p:tgtEl>
                                          <p:spTgt spid="2"/>
                                        </p:tgtEl>
                                        <p:attrNameLst>
                                          <p:attrName>ppt_x</p:attrName>
                                          <p:attrName>ppt_y</p:attrName>
                                        </p:attrNameLst>
                                      </p:cBhvr>
                                      <p:rCtr x="5404" y="-5926"/>
                                    </p:animMotion>
                                  </p:childTnLst>
                                </p:cTn>
                              </p:par>
                              <p:par>
                                <p:cTn id="14" presetID="10" presetClass="exit" presetSubtype="0" fill="hold" grpId="1" nodeType="withEffect">
                                  <p:stCondLst>
                                    <p:cond delay="250"/>
                                  </p:stCondLst>
                                  <p:childTnLst>
                                    <p:animEffect transition="out" filter="fade">
                                      <p:cBhvr>
                                        <p:cTn id="15" dur="500"/>
                                        <p:tgtEl>
                                          <p:spTgt spid="2"/>
                                        </p:tgtEl>
                                      </p:cBhvr>
                                    </p:animEffect>
                                    <p:set>
                                      <p:cBhvr>
                                        <p:cTn id="16" dur="1" fill="hold">
                                          <p:stCondLst>
                                            <p:cond delay="499"/>
                                          </p:stCondLst>
                                        </p:cTn>
                                        <p:tgtEl>
                                          <p:spTgt spid="2"/>
                                        </p:tgtEl>
                                        <p:attrNameLst>
                                          <p:attrName>style.visibility</p:attrName>
                                        </p:attrNameLst>
                                      </p:cBhvr>
                                      <p:to>
                                        <p:strVal val="hidden"/>
                                      </p:to>
                                    </p:set>
                                  </p:childTnLst>
                                </p:cTn>
                              </p:par>
                            </p:childTnLst>
                          </p:cTn>
                        </p:par>
                        <p:par>
                          <p:cTn id="17" fill="hold">
                            <p:stCondLst>
                              <p:cond delay="4000"/>
                            </p:stCondLst>
                            <p:childTnLst>
                              <p:par>
                                <p:cTn id="18" presetID="10" presetClass="exit" presetSubtype="0" fill="hold" grpId="2" nodeType="afterEffect">
                                  <p:stCondLst>
                                    <p:cond delay="0"/>
                                  </p:stCondLst>
                                  <p:childTnLst>
                                    <p:animEffect transition="out" filter="fade">
                                      <p:cBhvr>
                                        <p:cTn id="19" dur="500"/>
                                        <p:tgtEl>
                                          <p:spTgt spid="35"/>
                                        </p:tgtEl>
                                      </p:cBhvr>
                                    </p:animEffect>
                                    <p:set>
                                      <p:cBhvr>
                                        <p:cTn id="20" dur="1" fill="hold">
                                          <p:stCondLst>
                                            <p:cond delay="4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35" grpId="0" animBg="1"/>
      <p:bldP spid="35" grpId="1" animBg="1"/>
      <p:bldP spid="35" grpId="2"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7" y="2659062"/>
            <a:ext cx="11887200" cy="627864"/>
          </a:xfrm>
          <a:noFill/>
        </p:spPr>
        <p:txBody>
          <a:bodyPr vert="horz" wrap="square" lIns="146304" tIns="91440" rIns="146304" bIns="91440" rtlCol="0" anchor="t" anchorCtr="0">
            <a:spAutoFit/>
          </a:bodyPr>
          <a:lstStyle/>
          <a:p>
            <a:r>
              <a:rPr lang="en-US" dirty="0"/>
              <a:t>SDN Building blocks</a:t>
            </a:r>
          </a:p>
        </p:txBody>
      </p:sp>
    </p:spTree>
    <p:extLst>
      <p:ext uri="{BB962C8B-B14F-4D97-AF65-F5344CB8AC3E}">
        <p14:creationId xmlns:p14="http://schemas.microsoft.com/office/powerpoint/2010/main" val="1677729389"/>
      </p:ext>
    </p:extLst>
  </p:cSld>
  <p:clrMapOvr>
    <a:masterClrMapping/>
  </p:clrMapOvr>
  <p:transition>
    <p:fad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08641" y="307758"/>
            <a:ext cx="11498999" cy="699453"/>
          </a:xfrm>
        </p:spPr>
        <p:txBody>
          <a:bodyPr>
            <a:normAutofit/>
          </a:bodyPr>
          <a:lstStyle/>
          <a:p>
            <a:r>
              <a:rPr lang="es-ES" sz="3200" dirty="0"/>
              <a:t>SDN </a:t>
            </a:r>
            <a:r>
              <a:rPr lang="en-US" sz="3200" dirty="0"/>
              <a:t>Building</a:t>
            </a:r>
            <a:r>
              <a:rPr lang="es-ES" sz="3200" dirty="0"/>
              <a:t> Blocks </a:t>
            </a:r>
            <a:r>
              <a:rPr lang="es-ES" sz="3200" dirty="0" err="1"/>
              <a:t>introduction</a:t>
            </a:r>
            <a:endParaRPr lang="en-US" sz="3200" dirty="0"/>
          </a:p>
        </p:txBody>
      </p:sp>
      <p:sp>
        <p:nvSpPr>
          <p:cNvPr id="9" name="Text Placeholder 8"/>
          <p:cNvSpPr>
            <a:spLocks noGrp="1"/>
          </p:cNvSpPr>
          <p:nvPr>
            <p:ph type="body" sz="quarter" idx="13"/>
          </p:nvPr>
        </p:nvSpPr>
        <p:spPr>
          <a:xfrm>
            <a:off x="281065" y="1700523"/>
            <a:ext cx="5602712" cy="4438981"/>
          </a:xfrm>
        </p:spPr>
        <p:txBody>
          <a:bodyPr>
            <a:noAutofit/>
          </a:bodyPr>
          <a:lstStyle/>
          <a:p>
            <a:r>
              <a:rPr lang="es-ES" sz="2448" b="1" dirty="0">
                <a:latin typeface="Segoe UI Light" panose="020B0502040204020203" pitchFamily="34" charset="0"/>
                <a:cs typeface="Segoe UI Light" panose="020B0502040204020203" pitchFamily="34" charset="0"/>
              </a:rPr>
              <a:t>Network </a:t>
            </a:r>
            <a:r>
              <a:rPr lang="en-US" sz="2448" b="1" dirty="0">
                <a:latin typeface="Segoe UI Light" panose="020B0502040204020203" pitchFamily="34" charset="0"/>
                <a:cs typeface="Segoe UI Light" panose="020B0502040204020203" pitchFamily="34" charset="0"/>
              </a:rPr>
              <a:t>Controller VMs</a:t>
            </a:r>
          </a:p>
          <a:p>
            <a:pPr lvl="1"/>
            <a:r>
              <a:rPr lang="es-ES" sz="2040" dirty="0">
                <a:latin typeface="Segoe UI Light" panose="020B0502040204020203" pitchFamily="34" charset="0"/>
                <a:cs typeface="Segoe UI Light" panose="020B0502040204020203" pitchFamily="34" charset="0"/>
              </a:rPr>
              <a:t>Virtual Machines </a:t>
            </a:r>
            <a:r>
              <a:rPr lang="en-US" sz="2040" dirty="0">
                <a:latin typeface="Segoe UI Light" panose="020B0502040204020203" pitchFamily="34" charset="0"/>
                <a:cs typeface="Segoe UI Light" panose="020B0502040204020203" pitchFamily="34" charset="0"/>
              </a:rPr>
              <a:t>running</a:t>
            </a:r>
            <a:r>
              <a:rPr lang="es-ES" sz="2040" dirty="0">
                <a:latin typeface="Segoe UI Light" panose="020B0502040204020203" pitchFamily="34" charset="0"/>
                <a:cs typeface="Segoe UI Light" panose="020B0502040204020203" pitchFamily="34" charset="0"/>
              </a:rPr>
              <a:t> </a:t>
            </a:r>
            <a:r>
              <a:rPr lang="en-US" sz="2040" dirty="0">
                <a:latin typeface="Segoe UI Light" panose="020B0502040204020203" pitchFamily="34" charset="0"/>
                <a:cs typeface="Segoe UI Light" panose="020B0502040204020203" pitchFamily="34" charset="0"/>
              </a:rPr>
              <a:t>the Network Controller Microservices on top of Azure Service Fabric Cluster</a:t>
            </a:r>
          </a:p>
          <a:p>
            <a:r>
              <a:rPr lang="en-US" sz="2448" b="1" dirty="0">
                <a:latin typeface="Segoe UI Light" panose="020B0502040204020203" pitchFamily="34" charset="0"/>
                <a:cs typeface="Segoe UI Light" panose="020B0502040204020203" pitchFamily="34" charset="0"/>
              </a:rPr>
              <a:t>Mux VMs</a:t>
            </a:r>
          </a:p>
          <a:p>
            <a:pPr lvl="1"/>
            <a:r>
              <a:rPr lang="es-ES" sz="2040" dirty="0">
                <a:latin typeface="Segoe UI Light" panose="020B0502040204020203" pitchFamily="34" charset="0"/>
                <a:cs typeface="Segoe UI Light" panose="020B0502040204020203" pitchFamily="34" charset="0"/>
              </a:rPr>
              <a:t>Virtual Machines running </a:t>
            </a:r>
            <a:r>
              <a:rPr lang="en-US" sz="2040" dirty="0">
                <a:latin typeface="Segoe UI Light" panose="020B0502040204020203" pitchFamily="34" charset="0"/>
                <a:cs typeface="Segoe UI Light" panose="020B0502040204020203" pitchFamily="34" charset="0"/>
              </a:rPr>
              <a:t>the Virtual Networks load balancer rules </a:t>
            </a:r>
          </a:p>
          <a:p>
            <a:r>
              <a:rPr lang="en-US" sz="2448" b="1" dirty="0">
                <a:latin typeface="Segoe UI Light" panose="020B0502040204020203" pitchFamily="34" charset="0"/>
                <a:cs typeface="Segoe UI Light" panose="020B0502040204020203" pitchFamily="34" charset="0"/>
              </a:rPr>
              <a:t>Gateways VMs</a:t>
            </a:r>
          </a:p>
          <a:p>
            <a:pPr lvl="1"/>
            <a:r>
              <a:rPr lang="en-US" sz="2040" dirty="0">
                <a:latin typeface="Segoe UI Light" panose="020B0502040204020203" pitchFamily="34" charset="0"/>
                <a:cs typeface="Segoe UI Light" panose="020B0502040204020203" pitchFamily="34" charset="0"/>
              </a:rPr>
              <a:t>Virtual Machines running the Virtual Networks Gateways</a:t>
            </a:r>
          </a:p>
        </p:txBody>
      </p:sp>
      <p:grpSp>
        <p:nvGrpSpPr>
          <p:cNvPr id="58" name="Group 57"/>
          <p:cNvGrpSpPr/>
          <p:nvPr/>
        </p:nvGrpSpPr>
        <p:grpSpPr>
          <a:xfrm>
            <a:off x="5540877" y="2104753"/>
            <a:ext cx="5635040" cy="3744479"/>
            <a:chOff x="4230624" y="2753645"/>
            <a:chExt cx="5525050" cy="3671391"/>
          </a:xfrm>
        </p:grpSpPr>
        <p:grpSp>
          <p:nvGrpSpPr>
            <p:cNvPr id="49" name="Group 48"/>
            <p:cNvGrpSpPr/>
            <p:nvPr/>
          </p:nvGrpSpPr>
          <p:grpSpPr>
            <a:xfrm>
              <a:off x="6747764" y="2753645"/>
              <a:ext cx="3007910" cy="2086286"/>
              <a:chOff x="5417079" y="3570423"/>
              <a:chExt cx="3007910" cy="2086286"/>
            </a:xfrm>
          </p:grpSpPr>
          <p:sp>
            <p:nvSpPr>
              <p:cNvPr id="27" name="Rectangle 26"/>
              <p:cNvSpPr/>
              <p:nvPr/>
            </p:nvSpPr>
            <p:spPr>
              <a:xfrm>
                <a:off x="5417079" y="3570423"/>
                <a:ext cx="1146048" cy="1037151"/>
              </a:xfrm>
              <a:prstGeom prst="rect">
                <a:avLst/>
              </a:prstGeom>
              <a:solidFill>
                <a:srgbClr val="FFC000"/>
              </a:solidFill>
              <a:ln>
                <a:noFill/>
              </a:ln>
              <a:scene3d>
                <a:camera prst="isometricLeftDown"/>
                <a:lightRig rig="balanced" dir="t"/>
              </a:scene3d>
              <a:sp3d extrusionH="1143000" prstMaterial="matte">
                <a:extrusionClr>
                  <a:srgbClr val="FFC00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1156"/>
                <a:r>
                  <a:rPr lang="es-ES" sz="2040" b="1" kern="0" dirty="0">
                    <a:solidFill>
                      <a:schemeClr val="bg1"/>
                    </a:solidFill>
                    <a:latin typeface="Segoe UI" panose="020B0502040204020203" pitchFamily="34" charset="0"/>
                    <a:cs typeface="Segoe UI" panose="020B0502040204020203" pitchFamily="34" charset="0"/>
                  </a:rPr>
                  <a:t>GW1</a:t>
                </a:r>
                <a:endParaRPr lang="en-US" sz="2040" b="1" kern="0" dirty="0">
                  <a:solidFill>
                    <a:schemeClr val="bg1"/>
                  </a:solidFill>
                  <a:latin typeface="Segoe UI" panose="020B0502040204020203" pitchFamily="34" charset="0"/>
                  <a:cs typeface="Segoe UI" panose="020B0502040204020203" pitchFamily="34" charset="0"/>
                </a:endParaRPr>
              </a:p>
            </p:txBody>
          </p:sp>
          <p:sp>
            <p:nvSpPr>
              <p:cNvPr id="44" name="Rectangle 43"/>
              <p:cNvSpPr/>
              <p:nvPr/>
            </p:nvSpPr>
            <p:spPr>
              <a:xfrm>
                <a:off x="6348010" y="4088999"/>
                <a:ext cx="1146048" cy="1037151"/>
              </a:xfrm>
              <a:prstGeom prst="rect">
                <a:avLst/>
              </a:prstGeom>
              <a:solidFill>
                <a:srgbClr val="FFC000"/>
              </a:solidFill>
              <a:ln>
                <a:noFill/>
              </a:ln>
              <a:scene3d>
                <a:camera prst="isometricLeftDown"/>
                <a:lightRig rig="balanced" dir="t"/>
              </a:scene3d>
              <a:sp3d extrusionH="1143000" prstMaterial="matte">
                <a:extrusionClr>
                  <a:srgbClr val="FFC00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1156"/>
                <a:r>
                  <a:rPr lang="es-ES" sz="2040" b="1" kern="0" dirty="0">
                    <a:solidFill>
                      <a:schemeClr val="bg1"/>
                    </a:solidFill>
                    <a:latin typeface="Segoe UI" panose="020B0502040204020203" pitchFamily="34" charset="0"/>
                    <a:cs typeface="Segoe UI" panose="020B0502040204020203" pitchFamily="34" charset="0"/>
                  </a:rPr>
                  <a:t>GW2</a:t>
                </a:r>
                <a:endParaRPr lang="en-US" sz="2040" b="1" kern="0" dirty="0">
                  <a:solidFill>
                    <a:schemeClr val="bg1"/>
                  </a:solidFill>
                  <a:latin typeface="Segoe UI" panose="020B0502040204020203" pitchFamily="34" charset="0"/>
                  <a:cs typeface="Segoe UI" panose="020B0502040204020203" pitchFamily="34" charset="0"/>
                </a:endParaRPr>
              </a:p>
            </p:txBody>
          </p:sp>
          <p:sp>
            <p:nvSpPr>
              <p:cNvPr id="47" name="Rectangle 46"/>
              <p:cNvSpPr/>
              <p:nvPr/>
            </p:nvSpPr>
            <p:spPr>
              <a:xfrm>
                <a:off x="7278941" y="4619558"/>
                <a:ext cx="1146048" cy="1037151"/>
              </a:xfrm>
              <a:prstGeom prst="rect">
                <a:avLst/>
              </a:prstGeom>
              <a:solidFill>
                <a:srgbClr val="FFC000"/>
              </a:solidFill>
              <a:ln>
                <a:noFill/>
              </a:ln>
              <a:scene3d>
                <a:camera prst="isometricLeftDown"/>
                <a:lightRig rig="balanced" dir="t"/>
              </a:scene3d>
              <a:sp3d extrusionH="1143000" prstMaterial="matte">
                <a:extrusionClr>
                  <a:srgbClr val="FFC00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1156"/>
                <a:r>
                  <a:rPr lang="es-ES" sz="2040" b="1" kern="0" dirty="0">
                    <a:solidFill>
                      <a:schemeClr val="bg1"/>
                    </a:solidFill>
                    <a:latin typeface="Segoe UI" panose="020B0502040204020203" pitchFamily="34" charset="0"/>
                    <a:cs typeface="Segoe UI" panose="020B0502040204020203" pitchFamily="34" charset="0"/>
                  </a:rPr>
                  <a:t>GW3</a:t>
                </a:r>
                <a:endParaRPr lang="en-US" sz="2040" b="1" kern="0" dirty="0">
                  <a:solidFill>
                    <a:schemeClr val="bg1"/>
                  </a:solidFill>
                  <a:latin typeface="Segoe UI" panose="020B0502040204020203" pitchFamily="34" charset="0"/>
                  <a:cs typeface="Segoe UI" panose="020B0502040204020203" pitchFamily="34" charset="0"/>
                </a:endParaRPr>
              </a:p>
            </p:txBody>
          </p:sp>
        </p:grpSp>
        <p:grpSp>
          <p:nvGrpSpPr>
            <p:cNvPr id="57" name="Group 56"/>
            <p:cNvGrpSpPr/>
            <p:nvPr/>
          </p:nvGrpSpPr>
          <p:grpSpPr>
            <a:xfrm>
              <a:off x="5486789" y="2785385"/>
              <a:ext cx="3584624" cy="2836229"/>
              <a:chOff x="6776684" y="1738428"/>
              <a:chExt cx="3584624" cy="2836229"/>
            </a:xfrm>
          </p:grpSpPr>
          <p:grpSp>
            <p:nvGrpSpPr>
              <p:cNvPr id="50" name="Group 49"/>
              <p:cNvGrpSpPr/>
              <p:nvPr/>
            </p:nvGrpSpPr>
            <p:grpSpPr>
              <a:xfrm>
                <a:off x="6776684" y="1738428"/>
                <a:ext cx="1730134" cy="1776885"/>
                <a:chOff x="4130438" y="630920"/>
                <a:chExt cx="1730134" cy="1776885"/>
              </a:xfrm>
            </p:grpSpPr>
            <p:sp>
              <p:nvSpPr>
                <p:cNvPr id="26" name="Rectangle 25"/>
                <p:cNvSpPr/>
                <p:nvPr/>
              </p:nvSpPr>
              <p:spPr>
                <a:xfrm>
                  <a:off x="4132843" y="1370654"/>
                  <a:ext cx="1146048" cy="1037151"/>
                </a:xfrm>
                <a:prstGeom prst="rect">
                  <a:avLst/>
                </a:prstGeom>
                <a:solidFill>
                  <a:srgbClr val="00B050"/>
                </a:solidFill>
                <a:ln>
                  <a:noFill/>
                </a:ln>
                <a:scene3d>
                  <a:camera prst="isometricLeftDown"/>
                  <a:lightRig rig="balanced" dir="t"/>
                </a:scene3d>
                <a:sp3d extrusionH="1143000" prstMaterial="matte">
                  <a:extrusionClr>
                    <a:srgbClr val="00B05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1156"/>
                  <a:r>
                    <a:rPr lang="es-ES" sz="2040" b="1" kern="0" dirty="0">
                      <a:solidFill>
                        <a:schemeClr val="bg1"/>
                      </a:solidFill>
                      <a:latin typeface="Segoe UI" panose="020B0502040204020203" pitchFamily="34" charset="0"/>
                      <a:cs typeface="Segoe UI" panose="020B0502040204020203" pitchFamily="34" charset="0"/>
                    </a:rPr>
                    <a:t>MUX1</a:t>
                  </a:r>
                  <a:endParaRPr lang="en-US" sz="2040" b="1" kern="0" dirty="0">
                    <a:solidFill>
                      <a:schemeClr val="bg1"/>
                    </a:solidFill>
                    <a:latin typeface="Segoe UI" panose="020B0502040204020203" pitchFamily="34" charset="0"/>
                    <a:cs typeface="Segoe UI" panose="020B0502040204020203" pitchFamily="34" charset="0"/>
                  </a:endParaRPr>
                </a:p>
              </p:txBody>
            </p:sp>
            <p:pic>
              <p:nvPicPr>
                <p:cNvPr id="24" name="Picture 2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130438" y="630920"/>
                  <a:ext cx="1730134" cy="1024160"/>
                </a:xfrm>
                <a:prstGeom prst="rect">
                  <a:avLst/>
                </a:prstGeom>
              </p:spPr>
            </p:pic>
          </p:grpSp>
          <p:grpSp>
            <p:nvGrpSpPr>
              <p:cNvPr id="51" name="Group 50"/>
              <p:cNvGrpSpPr/>
              <p:nvPr/>
            </p:nvGrpSpPr>
            <p:grpSpPr>
              <a:xfrm>
                <a:off x="7700222" y="2263916"/>
                <a:ext cx="1730134" cy="1776885"/>
                <a:chOff x="4130438" y="630920"/>
                <a:chExt cx="1730134" cy="1776885"/>
              </a:xfrm>
            </p:grpSpPr>
            <p:sp>
              <p:nvSpPr>
                <p:cNvPr id="52" name="Rectangle 51"/>
                <p:cNvSpPr/>
                <p:nvPr/>
              </p:nvSpPr>
              <p:spPr>
                <a:xfrm>
                  <a:off x="4132843" y="1370654"/>
                  <a:ext cx="1146048" cy="1037151"/>
                </a:xfrm>
                <a:prstGeom prst="rect">
                  <a:avLst/>
                </a:prstGeom>
                <a:solidFill>
                  <a:srgbClr val="00B050"/>
                </a:solidFill>
                <a:ln>
                  <a:noFill/>
                </a:ln>
                <a:scene3d>
                  <a:camera prst="isometricLeftDown"/>
                  <a:lightRig rig="balanced" dir="t"/>
                </a:scene3d>
                <a:sp3d extrusionH="1143000" prstMaterial="matte">
                  <a:extrusionClr>
                    <a:srgbClr val="00B05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1156"/>
                  <a:r>
                    <a:rPr lang="es-ES" sz="2040" b="1" kern="0" dirty="0">
                      <a:solidFill>
                        <a:schemeClr val="bg1"/>
                      </a:solidFill>
                      <a:latin typeface="Segoe UI" panose="020B0502040204020203" pitchFamily="34" charset="0"/>
                      <a:cs typeface="Segoe UI" panose="020B0502040204020203" pitchFamily="34" charset="0"/>
                    </a:rPr>
                    <a:t>MUX2</a:t>
                  </a:r>
                  <a:endParaRPr lang="en-US" sz="2040" b="1" kern="0" dirty="0">
                    <a:solidFill>
                      <a:schemeClr val="bg1"/>
                    </a:solidFill>
                    <a:latin typeface="Segoe UI" panose="020B0502040204020203" pitchFamily="34" charset="0"/>
                    <a:cs typeface="Segoe UI" panose="020B0502040204020203" pitchFamily="34" charset="0"/>
                  </a:endParaRPr>
                </a:p>
              </p:txBody>
            </p:sp>
            <p:pic>
              <p:nvPicPr>
                <p:cNvPr id="53" name="Picture 5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130438" y="630920"/>
                  <a:ext cx="1730134" cy="1024160"/>
                </a:xfrm>
                <a:prstGeom prst="rect">
                  <a:avLst/>
                </a:prstGeom>
              </p:spPr>
            </p:pic>
          </p:grpSp>
          <p:grpSp>
            <p:nvGrpSpPr>
              <p:cNvPr id="54" name="Group 53"/>
              <p:cNvGrpSpPr/>
              <p:nvPr/>
            </p:nvGrpSpPr>
            <p:grpSpPr>
              <a:xfrm>
                <a:off x="8631174" y="2797772"/>
                <a:ext cx="1730134" cy="1776885"/>
                <a:chOff x="4130438" y="630920"/>
                <a:chExt cx="1730134" cy="1776885"/>
              </a:xfrm>
            </p:grpSpPr>
            <p:sp>
              <p:nvSpPr>
                <p:cNvPr id="55" name="Rectangle 54"/>
                <p:cNvSpPr/>
                <p:nvPr/>
              </p:nvSpPr>
              <p:spPr>
                <a:xfrm>
                  <a:off x="4132843" y="1370654"/>
                  <a:ext cx="1146048" cy="1037151"/>
                </a:xfrm>
                <a:prstGeom prst="rect">
                  <a:avLst/>
                </a:prstGeom>
                <a:solidFill>
                  <a:srgbClr val="00B050"/>
                </a:solidFill>
                <a:ln>
                  <a:noFill/>
                </a:ln>
                <a:scene3d>
                  <a:camera prst="isometricLeftDown"/>
                  <a:lightRig rig="balanced" dir="t"/>
                </a:scene3d>
                <a:sp3d extrusionH="1143000" prstMaterial="matte">
                  <a:extrusionClr>
                    <a:srgbClr val="00B05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1156"/>
                  <a:r>
                    <a:rPr lang="es-ES" sz="2040" b="1" kern="0" dirty="0">
                      <a:solidFill>
                        <a:schemeClr val="bg1"/>
                      </a:solidFill>
                      <a:latin typeface="Segoe UI" panose="020B0502040204020203" pitchFamily="34" charset="0"/>
                      <a:cs typeface="Segoe UI" panose="020B0502040204020203" pitchFamily="34" charset="0"/>
                    </a:rPr>
                    <a:t>MUX3</a:t>
                  </a:r>
                  <a:endParaRPr lang="en-US" sz="2040" b="1" kern="0" dirty="0">
                    <a:solidFill>
                      <a:schemeClr val="bg1"/>
                    </a:solidFill>
                    <a:latin typeface="Segoe UI" panose="020B0502040204020203" pitchFamily="34" charset="0"/>
                    <a:cs typeface="Segoe UI" panose="020B0502040204020203" pitchFamily="34" charset="0"/>
                  </a:endParaRPr>
                </a:p>
              </p:txBody>
            </p:sp>
            <p:pic>
              <p:nvPicPr>
                <p:cNvPr id="56" name="Picture 5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130438" y="630920"/>
                  <a:ext cx="1730134" cy="1024160"/>
                </a:xfrm>
                <a:prstGeom prst="rect">
                  <a:avLst/>
                </a:prstGeom>
              </p:spPr>
            </p:pic>
          </p:grpSp>
        </p:grpSp>
        <p:grpSp>
          <p:nvGrpSpPr>
            <p:cNvPr id="39" name="Group 38"/>
            <p:cNvGrpSpPr/>
            <p:nvPr/>
          </p:nvGrpSpPr>
          <p:grpSpPr>
            <a:xfrm>
              <a:off x="4230624" y="3534360"/>
              <a:ext cx="3616538" cy="2890676"/>
              <a:chOff x="6960545" y="358322"/>
              <a:chExt cx="3616538" cy="2890676"/>
            </a:xfrm>
          </p:grpSpPr>
          <p:grpSp>
            <p:nvGrpSpPr>
              <p:cNvPr id="32" name="Group 31"/>
              <p:cNvGrpSpPr/>
              <p:nvPr/>
            </p:nvGrpSpPr>
            <p:grpSpPr>
              <a:xfrm>
                <a:off x="6960545" y="358322"/>
                <a:ext cx="1744878" cy="1824147"/>
                <a:chOff x="2316480" y="3487905"/>
                <a:chExt cx="1744878" cy="1824147"/>
              </a:xfrm>
            </p:grpSpPr>
            <p:sp>
              <p:nvSpPr>
                <p:cNvPr id="20" name="Rectangle 19"/>
                <p:cNvSpPr/>
                <p:nvPr/>
              </p:nvSpPr>
              <p:spPr>
                <a:xfrm>
                  <a:off x="2316480" y="4274901"/>
                  <a:ext cx="1146048" cy="1037151"/>
                </a:xfrm>
                <a:prstGeom prst="rect">
                  <a:avLst/>
                </a:prstGeom>
                <a:solidFill>
                  <a:srgbClr val="15AEEF"/>
                </a:solidFill>
                <a:ln>
                  <a:noFill/>
                </a:ln>
                <a:scene3d>
                  <a:camera prst="isometricLeftDown"/>
                  <a:lightRig rig="balanced" dir="t"/>
                </a:scene3d>
                <a:sp3d extrusionH="1143000" prstMaterial="matte">
                  <a:extrusionClr>
                    <a:srgbClr val="15AEEF"/>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1156"/>
                  <a:r>
                    <a:rPr lang="es-ES" sz="2040" b="1" kern="0" dirty="0">
                      <a:solidFill>
                        <a:schemeClr val="bg1"/>
                      </a:solidFill>
                      <a:latin typeface="Segoe UI" panose="020B0502040204020203" pitchFamily="34" charset="0"/>
                      <a:cs typeface="Segoe UI" panose="020B0502040204020203" pitchFamily="34" charset="0"/>
                    </a:rPr>
                    <a:t>NC1</a:t>
                  </a:r>
                  <a:endParaRPr lang="en-US" sz="2040" b="1" kern="0" dirty="0">
                    <a:solidFill>
                      <a:schemeClr val="bg1"/>
                    </a:solidFill>
                    <a:latin typeface="Segoe UI" panose="020B0502040204020203" pitchFamily="34" charset="0"/>
                    <a:cs typeface="Segoe UI" panose="020B0502040204020203" pitchFamily="34" charset="0"/>
                  </a:endParaRPr>
                </a:p>
              </p:txBody>
            </p:sp>
            <p:pic>
              <p:nvPicPr>
                <p:cNvPr id="31" name="Picture 3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453060" y="3487905"/>
                  <a:ext cx="1608298" cy="952039"/>
                </a:xfrm>
                <a:prstGeom prst="rect">
                  <a:avLst/>
                </a:prstGeom>
              </p:spPr>
            </p:pic>
          </p:grpSp>
          <p:grpSp>
            <p:nvGrpSpPr>
              <p:cNvPr id="33" name="Group 32"/>
              <p:cNvGrpSpPr/>
              <p:nvPr/>
            </p:nvGrpSpPr>
            <p:grpSpPr>
              <a:xfrm>
                <a:off x="7891476" y="881417"/>
                <a:ext cx="1744878" cy="1824147"/>
                <a:chOff x="2316480" y="3487905"/>
                <a:chExt cx="1744878" cy="1824147"/>
              </a:xfrm>
            </p:grpSpPr>
            <p:sp>
              <p:nvSpPr>
                <p:cNvPr id="34" name="Rectangle 33"/>
                <p:cNvSpPr/>
                <p:nvPr/>
              </p:nvSpPr>
              <p:spPr>
                <a:xfrm>
                  <a:off x="2316480" y="4274901"/>
                  <a:ext cx="1146048" cy="1037151"/>
                </a:xfrm>
                <a:prstGeom prst="rect">
                  <a:avLst/>
                </a:prstGeom>
                <a:solidFill>
                  <a:srgbClr val="15AEEF"/>
                </a:solidFill>
                <a:ln>
                  <a:noFill/>
                </a:ln>
                <a:scene3d>
                  <a:camera prst="isometricLeftDown"/>
                  <a:lightRig rig="balanced" dir="t"/>
                </a:scene3d>
                <a:sp3d extrusionH="1143000" prstMaterial="matte">
                  <a:extrusionClr>
                    <a:srgbClr val="15AEEF"/>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1156"/>
                  <a:r>
                    <a:rPr lang="es-ES" sz="2040" b="1" kern="0" dirty="0">
                      <a:solidFill>
                        <a:schemeClr val="bg1"/>
                      </a:solidFill>
                      <a:latin typeface="Segoe UI" panose="020B0502040204020203" pitchFamily="34" charset="0"/>
                      <a:cs typeface="Segoe UI" panose="020B0502040204020203" pitchFamily="34" charset="0"/>
                    </a:rPr>
                    <a:t>NC2</a:t>
                  </a:r>
                  <a:endParaRPr lang="en-US" sz="2040" b="1" kern="0" dirty="0">
                    <a:solidFill>
                      <a:schemeClr val="bg1"/>
                    </a:solidFill>
                    <a:latin typeface="Segoe UI" panose="020B0502040204020203" pitchFamily="34" charset="0"/>
                    <a:cs typeface="Segoe UI" panose="020B0502040204020203" pitchFamily="34" charset="0"/>
                  </a:endParaRPr>
                </a:p>
              </p:txBody>
            </p:sp>
            <p:pic>
              <p:nvPicPr>
                <p:cNvPr id="35" name="Picture 3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453060" y="3487905"/>
                  <a:ext cx="1608298" cy="952039"/>
                </a:xfrm>
                <a:prstGeom prst="rect">
                  <a:avLst/>
                </a:prstGeom>
              </p:spPr>
            </p:pic>
          </p:grpSp>
          <p:grpSp>
            <p:nvGrpSpPr>
              <p:cNvPr id="36" name="Group 35"/>
              <p:cNvGrpSpPr/>
              <p:nvPr/>
            </p:nvGrpSpPr>
            <p:grpSpPr>
              <a:xfrm>
                <a:off x="8832205" y="1424851"/>
                <a:ext cx="1744878" cy="1824147"/>
                <a:chOff x="2316480" y="3487905"/>
                <a:chExt cx="1744878" cy="1824147"/>
              </a:xfrm>
            </p:grpSpPr>
            <p:sp>
              <p:nvSpPr>
                <p:cNvPr id="37" name="Rectangle 36"/>
                <p:cNvSpPr/>
                <p:nvPr/>
              </p:nvSpPr>
              <p:spPr>
                <a:xfrm>
                  <a:off x="2316480" y="4274901"/>
                  <a:ext cx="1146048" cy="1037151"/>
                </a:xfrm>
                <a:prstGeom prst="rect">
                  <a:avLst/>
                </a:prstGeom>
                <a:solidFill>
                  <a:srgbClr val="15AEEF"/>
                </a:solidFill>
                <a:ln>
                  <a:noFill/>
                </a:ln>
                <a:scene3d>
                  <a:camera prst="isometricLeftDown"/>
                  <a:lightRig rig="balanced" dir="t"/>
                </a:scene3d>
                <a:sp3d extrusionH="1143000" prstMaterial="matte">
                  <a:extrusionClr>
                    <a:srgbClr val="15AEEF"/>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1156"/>
                  <a:r>
                    <a:rPr lang="es-ES" sz="2040" b="1" kern="0" dirty="0">
                      <a:solidFill>
                        <a:schemeClr val="bg1"/>
                      </a:solidFill>
                      <a:latin typeface="Segoe UI" panose="020B0502040204020203" pitchFamily="34" charset="0"/>
                      <a:cs typeface="Segoe UI" panose="020B0502040204020203" pitchFamily="34" charset="0"/>
                    </a:rPr>
                    <a:t>NC3</a:t>
                  </a:r>
                  <a:endParaRPr lang="en-US" sz="2040" b="1" kern="0" dirty="0">
                    <a:solidFill>
                      <a:schemeClr val="bg1"/>
                    </a:solidFill>
                    <a:latin typeface="Segoe UI" panose="020B0502040204020203" pitchFamily="34" charset="0"/>
                    <a:cs typeface="Segoe UI" panose="020B0502040204020203" pitchFamily="34" charset="0"/>
                  </a:endParaRPr>
                </a:p>
              </p:txBody>
            </p:sp>
            <p:pic>
              <p:nvPicPr>
                <p:cNvPr id="38" name="Picture 3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453060" y="3487905"/>
                  <a:ext cx="1608298" cy="952039"/>
                </a:xfrm>
                <a:prstGeom prst="rect">
                  <a:avLst/>
                </a:prstGeom>
              </p:spPr>
            </p:pic>
          </p:grpSp>
        </p:grpSp>
      </p:grpSp>
      <p:pic>
        <p:nvPicPr>
          <p:cNvPr id="60" name="Picture 59"/>
          <p:cNvPicPr>
            <a:picLocks noChangeAspect="1"/>
          </p:cNvPicPr>
          <p:nvPr/>
        </p:nvPicPr>
        <p:blipFill>
          <a:blip r:embed="rId4" cstate="screen">
            <a:duotone>
              <a:srgbClr val="FFC000">
                <a:shade val="45000"/>
                <a:satMod val="135000"/>
              </a:srgbClr>
              <a:prstClr val="white"/>
            </a:duotone>
            <a:extLst>
              <a:ext uri="{28A0092B-C50C-407E-A947-70E740481C1C}">
                <a14:useLocalDpi xmlns:a14="http://schemas.microsoft.com/office/drawing/2010/main"/>
              </a:ext>
            </a:extLst>
          </a:blip>
          <a:stretch>
            <a:fillRect/>
          </a:stretch>
        </p:blipFill>
        <p:spPr>
          <a:xfrm>
            <a:off x="8303261" y="1437131"/>
            <a:ext cx="1600200" cy="947245"/>
          </a:xfrm>
          <a:prstGeom prst="rect">
            <a:avLst/>
          </a:prstGeom>
        </p:spPr>
      </p:pic>
      <p:pic>
        <p:nvPicPr>
          <p:cNvPr id="61" name="Picture 60"/>
          <p:cNvPicPr>
            <a:picLocks noChangeAspect="1"/>
          </p:cNvPicPr>
          <p:nvPr/>
        </p:nvPicPr>
        <p:blipFill>
          <a:blip r:embed="rId4" cstate="screen">
            <a:duotone>
              <a:srgbClr val="FFC000">
                <a:shade val="45000"/>
                <a:satMod val="135000"/>
              </a:srgbClr>
              <a:prstClr val="white"/>
            </a:duotone>
            <a:extLst>
              <a:ext uri="{28A0092B-C50C-407E-A947-70E740481C1C}">
                <a14:useLocalDpi xmlns:a14="http://schemas.microsoft.com/office/drawing/2010/main"/>
              </a:ext>
            </a:extLst>
          </a:blip>
          <a:stretch>
            <a:fillRect/>
          </a:stretch>
        </p:blipFill>
        <p:spPr>
          <a:xfrm>
            <a:off x="9232817" y="1910754"/>
            <a:ext cx="1600200" cy="947245"/>
          </a:xfrm>
          <a:prstGeom prst="rect">
            <a:avLst/>
          </a:prstGeom>
        </p:spPr>
      </p:pic>
      <p:pic>
        <p:nvPicPr>
          <p:cNvPr id="62" name="Picture 61"/>
          <p:cNvPicPr>
            <a:picLocks noChangeAspect="1"/>
          </p:cNvPicPr>
          <p:nvPr/>
        </p:nvPicPr>
        <p:blipFill>
          <a:blip r:embed="rId4" cstate="screen">
            <a:duotone>
              <a:srgbClr val="FFC000">
                <a:shade val="45000"/>
                <a:satMod val="135000"/>
              </a:srgbClr>
              <a:prstClr val="white"/>
            </a:duotone>
            <a:extLst>
              <a:ext uri="{28A0092B-C50C-407E-A947-70E740481C1C}">
                <a14:useLocalDpi xmlns:a14="http://schemas.microsoft.com/office/drawing/2010/main"/>
              </a:ext>
            </a:extLst>
          </a:blip>
          <a:stretch>
            <a:fillRect/>
          </a:stretch>
        </p:blipFill>
        <p:spPr>
          <a:xfrm>
            <a:off x="10163748" y="2441313"/>
            <a:ext cx="1600200" cy="947245"/>
          </a:xfrm>
          <a:prstGeom prst="rect">
            <a:avLst/>
          </a:prstGeom>
        </p:spPr>
      </p:pic>
    </p:spTree>
    <p:extLst>
      <p:ext uri="{BB962C8B-B14F-4D97-AF65-F5344CB8AC3E}">
        <p14:creationId xmlns:p14="http://schemas.microsoft.com/office/powerpoint/2010/main" val="2588830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Public VIP network</a:t>
            </a:r>
          </a:p>
        </p:txBody>
      </p:sp>
      <p:sp>
        <p:nvSpPr>
          <p:cNvPr id="4" name="Text Placeholder 3"/>
          <p:cNvSpPr>
            <a:spLocks noGrp="1"/>
          </p:cNvSpPr>
          <p:nvPr>
            <p:ph type="body" sz="quarter" idx="10"/>
          </p:nvPr>
        </p:nvSpPr>
        <p:spPr>
          <a:xfrm>
            <a:off x="389327" y="4183062"/>
            <a:ext cx="11660187" cy="2326791"/>
          </a:xfrm>
        </p:spPr>
        <p:txBody>
          <a:bodyPr/>
          <a:lstStyle/>
          <a:p>
            <a:pPr marL="228600" indent="-228600">
              <a:buFont typeface="Wingdings" panose="05000000000000000000" pitchFamily="2" charset="2"/>
              <a:buChar char=""/>
            </a:pPr>
            <a:r>
              <a:rPr lang="en-US" sz="2400" dirty="0"/>
              <a:t>Size on this subnet can range from a minimum of /26 (64 hosts) to a maximum of /22 (1022 hosts) </a:t>
            </a:r>
            <a:r>
              <a:rPr lang="en-US" sz="2400" b="1" dirty="0"/>
              <a:t>(Recommendation is to plan for a /24 network)</a:t>
            </a:r>
          </a:p>
          <a:p>
            <a:pPr marL="228600" indent="-228600">
              <a:buFont typeface="Wingdings" panose="05000000000000000000" pitchFamily="2" charset="2"/>
              <a:buChar char=""/>
            </a:pPr>
            <a:r>
              <a:rPr lang="en-US" sz="2400" dirty="0"/>
              <a:t>Contains the external-accessible or public IP addresses that will be assigned to a small set of Azure Stack Hub services with the remainder to be used by the tenant VMs.  </a:t>
            </a:r>
          </a:p>
          <a:p>
            <a:pPr marL="228600" indent="-228600">
              <a:buFont typeface="Wingdings" panose="05000000000000000000" pitchFamily="2" charset="2"/>
              <a:buChar char=""/>
            </a:pPr>
            <a:r>
              <a:rPr lang="en-US" sz="2400" dirty="0"/>
              <a:t>The Azure Stack Hub Infrastructure will use at least 8 addresses from this Public VIP Network</a:t>
            </a:r>
          </a:p>
        </p:txBody>
      </p:sp>
      <p:pic>
        <p:nvPicPr>
          <p:cNvPr id="6" name="Picture 5">
            <a:extLst>
              <a:ext uri="{FF2B5EF4-FFF2-40B4-BE49-F238E27FC236}">
                <a16:creationId xmlns:a16="http://schemas.microsoft.com/office/drawing/2014/main" id="{00000000-0008-0000-0100-000038000000}"/>
              </a:ext>
            </a:extLst>
          </p:cNvPr>
          <p:cNvPicPr/>
          <p:nvPr/>
        </p:nvPicPr>
        <p:blipFill>
          <a:blip r:embed="rId3"/>
          <a:stretch>
            <a:fillRect/>
          </a:stretch>
        </p:blipFill>
        <p:spPr>
          <a:xfrm>
            <a:off x="1570037" y="1212056"/>
            <a:ext cx="8817380" cy="2971800"/>
          </a:xfrm>
          <a:prstGeom prst="rect">
            <a:avLst/>
          </a:prstGeom>
        </p:spPr>
      </p:pic>
    </p:spTree>
    <p:extLst>
      <p:ext uri="{BB962C8B-B14F-4D97-AF65-F5344CB8AC3E}">
        <p14:creationId xmlns:p14="http://schemas.microsoft.com/office/powerpoint/2010/main" val="670427716"/>
      </p:ext>
    </p:extLst>
  </p:cSld>
  <p:clrMapOvr>
    <a:masterClrMapping/>
  </p:clrMapOvr>
  <p:transition>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0"/>
          <p:cNvSpPr>
            <a:spLocks noChangeAspect="1" noEditPoints="1"/>
          </p:cNvSpPr>
          <p:nvPr/>
        </p:nvSpPr>
        <p:spPr bwMode="auto">
          <a:xfrm>
            <a:off x="7631853" y="1773928"/>
            <a:ext cx="746764" cy="794942"/>
          </a:xfrm>
          <a:custGeom>
            <a:avLst/>
            <a:gdLst>
              <a:gd name="T0" fmla="*/ 76 w 155"/>
              <a:gd name="T1" fmla="*/ 5 h 164"/>
              <a:gd name="T2" fmla="*/ 128 w 155"/>
              <a:gd name="T3" fmla="*/ 40 h 164"/>
              <a:gd name="T4" fmla="*/ 98 w 155"/>
              <a:gd name="T5" fmla="*/ 96 h 164"/>
              <a:gd name="T6" fmla="*/ 46 w 155"/>
              <a:gd name="T7" fmla="*/ 61 h 164"/>
              <a:gd name="T8" fmla="*/ 76 w 155"/>
              <a:gd name="T9" fmla="*/ 5 h 164"/>
              <a:gd name="T10" fmla="*/ 124 w 155"/>
              <a:gd name="T11" fmla="*/ 103 h 164"/>
              <a:gd name="T12" fmla="*/ 109 w 155"/>
              <a:gd name="T13" fmla="*/ 114 h 164"/>
              <a:gd name="T14" fmla="*/ 77 w 155"/>
              <a:gd name="T15" fmla="*/ 114 h 164"/>
              <a:gd name="T16" fmla="*/ 41 w 155"/>
              <a:gd name="T17" fmla="*/ 98 h 164"/>
              <a:gd name="T18" fmla="*/ 0 w 155"/>
              <a:gd name="T19" fmla="*/ 164 h 164"/>
              <a:gd name="T20" fmla="*/ 155 w 155"/>
              <a:gd name="T21" fmla="*/ 164 h 164"/>
              <a:gd name="T22" fmla="*/ 145 w 155"/>
              <a:gd name="T23" fmla="*/ 122 h 164"/>
              <a:gd name="T24" fmla="*/ 124 w 155"/>
              <a:gd name="T25" fmla="*/ 103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64">
                <a:moveTo>
                  <a:pt x="76" y="5"/>
                </a:moveTo>
                <a:cubicBezTo>
                  <a:pt x="98" y="0"/>
                  <a:pt x="122" y="15"/>
                  <a:pt x="128" y="40"/>
                </a:cubicBezTo>
                <a:cubicBezTo>
                  <a:pt x="134" y="66"/>
                  <a:pt x="121" y="90"/>
                  <a:pt x="98" y="96"/>
                </a:cubicBezTo>
                <a:cubicBezTo>
                  <a:pt x="76" y="102"/>
                  <a:pt x="52" y="86"/>
                  <a:pt x="46" y="61"/>
                </a:cubicBezTo>
                <a:cubicBezTo>
                  <a:pt x="40" y="36"/>
                  <a:pt x="53" y="11"/>
                  <a:pt x="76" y="5"/>
                </a:cubicBezTo>
                <a:moveTo>
                  <a:pt x="124" y="103"/>
                </a:moveTo>
                <a:cubicBezTo>
                  <a:pt x="120" y="103"/>
                  <a:pt x="115" y="111"/>
                  <a:pt x="109" y="114"/>
                </a:cubicBezTo>
                <a:cubicBezTo>
                  <a:pt x="102" y="116"/>
                  <a:pt x="96" y="122"/>
                  <a:pt x="77" y="114"/>
                </a:cubicBezTo>
                <a:cubicBezTo>
                  <a:pt x="59" y="105"/>
                  <a:pt x="56" y="98"/>
                  <a:pt x="41" y="98"/>
                </a:cubicBezTo>
                <a:cubicBezTo>
                  <a:pt x="26" y="98"/>
                  <a:pt x="1" y="124"/>
                  <a:pt x="0" y="164"/>
                </a:cubicBezTo>
                <a:cubicBezTo>
                  <a:pt x="155" y="164"/>
                  <a:pt x="155" y="164"/>
                  <a:pt x="155" y="164"/>
                </a:cubicBezTo>
                <a:cubicBezTo>
                  <a:pt x="155" y="164"/>
                  <a:pt x="153" y="137"/>
                  <a:pt x="145" y="122"/>
                </a:cubicBezTo>
                <a:cubicBezTo>
                  <a:pt x="134" y="103"/>
                  <a:pt x="128" y="103"/>
                  <a:pt x="124" y="103"/>
                </a:cubicBezTo>
                <a:close/>
              </a:path>
            </a:pathLst>
          </a:custGeom>
          <a:solidFill>
            <a:srgbClr val="333333"/>
          </a:solidFill>
          <a:ln>
            <a:noFill/>
          </a:ln>
        </p:spPr>
        <p:txBody>
          <a:bodyPr vert="horz" wrap="square" lIns="91427" tIns="45713" rIns="91427" bIns="45713" numCol="1" anchor="t" anchorCtr="0" compatLnSpc="1">
            <a:prstTxWarp prst="textNoShape">
              <a:avLst/>
            </a:prstTxWarp>
          </a:bodyPr>
          <a:lstStyle/>
          <a:p>
            <a:pPr defTabSz="932597">
              <a:lnSpc>
                <a:spcPct val="90000"/>
              </a:lnSpc>
              <a:defRPr/>
            </a:pPr>
            <a:endParaRPr lang="en-US" sz="2000" kern="0" dirty="0">
              <a:solidFill>
                <a:srgbClr val="505050"/>
              </a:solidFill>
            </a:endParaRPr>
          </a:p>
        </p:txBody>
      </p:sp>
      <p:sp>
        <p:nvSpPr>
          <p:cNvPr id="5" name="Freeform 122"/>
          <p:cNvSpPr>
            <a:spLocks noEditPoints="1"/>
          </p:cNvSpPr>
          <p:nvPr/>
        </p:nvSpPr>
        <p:spPr bwMode="black">
          <a:xfrm>
            <a:off x="6709067" y="1932353"/>
            <a:ext cx="743775" cy="731270"/>
          </a:xfrm>
          <a:custGeom>
            <a:avLst/>
            <a:gdLst>
              <a:gd name="T0" fmla="*/ 691 w 853"/>
              <a:gd name="T1" fmla="*/ 374 h 794"/>
              <a:gd name="T2" fmla="*/ 565 w 853"/>
              <a:gd name="T3" fmla="*/ 458 h 794"/>
              <a:gd name="T4" fmla="*/ 505 w 853"/>
              <a:gd name="T5" fmla="*/ 367 h 794"/>
              <a:gd name="T6" fmla="*/ 569 w 853"/>
              <a:gd name="T7" fmla="*/ 324 h 794"/>
              <a:gd name="T8" fmla="*/ 575 w 853"/>
              <a:gd name="T9" fmla="*/ 293 h 794"/>
              <a:gd name="T10" fmla="*/ 575 w 853"/>
              <a:gd name="T11" fmla="*/ 293 h 794"/>
              <a:gd name="T12" fmla="*/ 544 w 853"/>
              <a:gd name="T13" fmla="*/ 286 h 794"/>
              <a:gd name="T14" fmla="*/ 480 w 853"/>
              <a:gd name="T15" fmla="*/ 329 h 794"/>
              <a:gd name="T16" fmla="*/ 448 w 853"/>
              <a:gd name="T17" fmla="*/ 284 h 794"/>
              <a:gd name="T18" fmla="*/ 574 w 853"/>
              <a:gd name="T19" fmla="*/ 200 h 794"/>
              <a:gd name="T20" fmla="*/ 691 w 853"/>
              <a:gd name="T21" fmla="*/ 374 h 794"/>
              <a:gd name="T22" fmla="*/ 416 w 853"/>
              <a:gd name="T23" fmla="*/ 558 h 794"/>
              <a:gd name="T24" fmla="*/ 356 w 853"/>
              <a:gd name="T25" fmla="*/ 467 h 794"/>
              <a:gd name="T26" fmla="*/ 199 w 853"/>
              <a:gd name="T27" fmla="*/ 572 h 794"/>
              <a:gd name="T28" fmla="*/ 167 w 853"/>
              <a:gd name="T29" fmla="*/ 566 h 794"/>
              <a:gd name="T30" fmla="*/ 167 w 853"/>
              <a:gd name="T31" fmla="*/ 566 h 794"/>
              <a:gd name="T32" fmla="*/ 174 w 853"/>
              <a:gd name="T33" fmla="*/ 534 h 794"/>
              <a:gd name="T34" fmla="*/ 331 w 853"/>
              <a:gd name="T35" fmla="*/ 429 h 794"/>
              <a:gd name="T36" fmla="*/ 299 w 853"/>
              <a:gd name="T37" fmla="*/ 382 h 794"/>
              <a:gd name="T38" fmla="*/ 100 w 853"/>
              <a:gd name="T39" fmla="*/ 517 h 794"/>
              <a:gd name="T40" fmla="*/ 0 w 853"/>
              <a:gd name="T41" fmla="*/ 709 h 794"/>
              <a:gd name="T42" fmla="*/ 217 w 853"/>
              <a:gd name="T43" fmla="*/ 691 h 794"/>
              <a:gd name="T44" fmla="*/ 416 w 853"/>
              <a:gd name="T45" fmla="*/ 558 h 794"/>
              <a:gd name="T46" fmla="*/ 416 w 853"/>
              <a:gd name="T47" fmla="*/ 558 h 794"/>
              <a:gd name="T48" fmla="*/ 621 w 853"/>
              <a:gd name="T49" fmla="*/ 168 h 794"/>
              <a:gd name="T50" fmla="*/ 621 w 853"/>
              <a:gd name="T51" fmla="*/ 168 h 794"/>
              <a:gd name="T52" fmla="*/ 738 w 853"/>
              <a:gd name="T53" fmla="*/ 343 h 794"/>
              <a:gd name="T54" fmla="*/ 853 w 853"/>
              <a:gd name="T55" fmla="*/ 265 h 794"/>
              <a:gd name="T56" fmla="*/ 738 w 853"/>
              <a:gd name="T57" fmla="*/ 93 h 794"/>
              <a:gd name="T58" fmla="*/ 621 w 853"/>
              <a:gd name="T59" fmla="*/ 168 h 794"/>
              <a:gd name="T60" fmla="*/ 717 w 853"/>
              <a:gd name="T61" fmla="*/ 675 h 794"/>
              <a:gd name="T62" fmla="*/ 598 w 853"/>
              <a:gd name="T63" fmla="*/ 497 h 794"/>
              <a:gd name="T64" fmla="*/ 563 w 853"/>
              <a:gd name="T65" fmla="*/ 494 h 794"/>
              <a:gd name="T66" fmla="*/ 384 w 853"/>
              <a:gd name="T67" fmla="*/ 227 h 794"/>
              <a:gd name="T68" fmla="*/ 403 w 853"/>
              <a:gd name="T69" fmla="*/ 177 h 794"/>
              <a:gd name="T70" fmla="*/ 284 w 853"/>
              <a:gd name="T71" fmla="*/ 1 h 794"/>
              <a:gd name="T72" fmla="*/ 281 w 853"/>
              <a:gd name="T73" fmla="*/ 0 h 794"/>
              <a:gd name="T74" fmla="*/ 283 w 853"/>
              <a:gd name="T75" fmla="*/ 43 h 794"/>
              <a:gd name="T76" fmla="*/ 317 w 853"/>
              <a:gd name="T77" fmla="*/ 130 h 794"/>
              <a:gd name="T78" fmla="*/ 214 w 853"/>
              <a:gd name="T79" fmla="*/ 198 h 794"/>
              <a:gd name="T80" fmla="*/ 143 w 853"/>
              <a:gd name="T81" fmla="*/ 110 h 794"/>
              <a:gd name="T82" fmla="*/ 120 w 853"/>
              <a:gd name="T83" fmla="*/ 78 h 794"/>
              <a:gd name="T84" fmla="*/ 106 w 853"/>
              <a:gd name="T85" fmla="*/ 119 h 794"/>
              <a:gd name="T86" fmla="*/ 226 w 853"/>
              <a:gd name="T87" fmla="*/ 296 h 794"/>
              <a:gd name="T88" fmla="*/ 267 w 853"/>
              <a:gd name="T89" fmla="*/ 299 h 794"/>
              <a:gd name="T90" fmla="*/ 443 w 853"/>
              <a:gd name="T91" fmla="*/ 560 h 794"/>
              <a:gd name="T92" fmla="*/ 420 w 853"/>
              <a:gd name="T93" fmla="*/ 615 h 794"/>
              <a:gd name="T94" fmla="*/ 539 w 853"/>
              <a:gd name="T95" fmla="*/ 793 h 794"/>
              <a:gd name="T96" fmla="*/ 542 w 853"/>
              <a:gd name="T97" fmla="*/ 794 h 794"/>
              <a:gd name="T98" fmla="*/ 539 w 853"/>
              <a:gd name="T99" fmla="*/ 750 h 794"/>
              <a:gd name="T100" fmla="*/ 507 w 853"/>
              <a:gd name="T101" fmla="*/ 664 h 794"/>
              <a:gd name="T102" fmla="*/ 610 w 853"/>
              <a:gd name="T103" fmla="*/ 595 h 794"/>
              <a:gd name="T104" fmla="*/ 680 w 853"/>
              <a:gd name="T105" fmla="*/ 683 h 794"/>
              <a:gd name="T106" fmla="*/ 702 w 853"/>
              <a:gd name="T107" fmla="*/ 716 h 794"/>
              <a:gd name="T108" fmla="*/ 717 w 853"/>
              <a:gd name="T109" fmla="*/ 675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53" h="794">
                <a:moveTo>
                  <a:pt x="691" y="374"/>
                </a:moveTo>
                <a:cubicBezTo>
                  <a:pt x="565" y="458"/>
                  <a:pt x="565" y="458"/>
                  <a:pt x="565" y="458"/>
                </a:cubicBezTo>
                <a:cubicBezTo>
                  <a:pt x="505" y="367"/>
                  <a:pt x="505" y="367"/>
                  <a:pt x="505" y="367"/>
                </a:cubicBezTo>
                <a:cubicBezTo>
                  <a:pt x="569" y="324"/>
                  <a:pt x="569" y="324"/>
                  <a:pt x="569" y="324"/>
                </a:cubicBezTo>
                <a:cubicBezTo>
                  <a:pt x="580" y="317"/>
                  <a:pt x="583" y="304"/>
                  <a:pt x="575" y="293"/>
                </a:cubicBezTo>
                <a:cubicBezTo>
                  <a:pt x="575" y="293"/>
                  <a:pt x="575" y="293"/>
                  <a:pt x="575" y="293"/>
                </a:cubicBezTo>
                <a:cubicBezTo>
                  <a:pt x="569" y="282"/>
                  <a:pt x="555" y="279"/>
                  <a:pt x="544" y="286"/>
                </a:cubicBezTo>
                <a:cubicBezTo>
                  <a:pt x="480" y="329"/>
                  <a:pt x="480" y="329"/>
                  <a:pt x="480" y="329"/>
                </a:cubicBezTo>
                <a:cubicBezTo>
                  <a:pt x="448" y="284"/>
                  <a:pt x="448" y="284"/>
                  <a:pt x="448" y="284"/>
                </a:cubicBezTo>
                <a:cubicBezTo>
                  <a:pt x="574" y="200"/>
                  <a:pt x="574" y="200"/>
                  <a:pt x="574" y="200"/>
                </a:cubicBezTo>
                <a:cubicBezTo>
                  <a:pt x="691" y="374"/>
                  <a:pt x="691" y="374"/>
                  <a:pt x="691" y="374"/>
                </a:cubicBezTo>
                <a:close/>
                <a:moveTo>
                  <a:pt x="416" y="558"/>
                </a:moveTo>
                <a:cubicBezTo>
                  <a:pt x="356" y="467"/>
                  <a:pt x="356" y="467"/>
                  <a:pt x="356" y="467"/>
                </a:cubicBezTo>
                <a:cubicBezTo>
                  <a:pt x="199" y="572"/>
                  <a:pt x="199" y="572"/>
                  <a:pt x="199" y="572"/>
                </a:cubicBezTo>
                <a:cubicBezTo>
                  <a:pt x="189" y="579"/>
                  <a:pt x="175" y="577"/>
                  <a:pt x="167" y="566"/>
                </a:cubicBezTo>
                <a:cubicBezTo>
                  <a:pt x="167" y="566"/>
                  <a:pt x="167" y="566"/>
                  <a:pt x="167" y="566"/>
                </a:cubicBezTo>
                <a:cubicBezTo>
                  <a:pt x="161" y="555"/>
                  <a:pt x="164" y="542"/>
                  <a:pt x="174" y="534"/>
                </a:cubicBezTo>
                <a:cubicBezTo>
                  <a:pt x="331" y="429"/>
                  <a:pt x="331" y="429"/>
                  <a:pt x="331" y="429"/>
                </a:cubicBezTo>
                <a:cubicBezTo>
                  <a:pt x="299" y="382"/>
                  <a:pt x="299" y="382"/>
                  <a:pt x="299" y="382"/>
                </a:cubicBezTo>
                <a:cubicBezTo>
                  <a:pt x="100" y="517"/>
                  <a:pt x="100" y="517"/>
                  <a:pt x="100" y="517"/>
                </a:cubicBezTo>
                <a:cubicBezTo>
                  <a:pt x="0" y="709"/>
                  <a:pt x="0" y="709"/>
                  <a:pt x="0" y="709"/>
                </a:cubicBezTo>
                <a:cubicBezTo>
                  <a:pt x="217" y="691"/>
                  <a:pt x="217" y="691"/>
                  <a:pt x="217" y="691"/>
                </a:cubicBezTo>
                <a:cubicBezTo>
                  <a:pt x="416" y="558"/>
                  <a:pt x="416" y="558"/>
                  <a:pt x="416" y="558"/>
                </a:cubicBezTo>
                <a:cubicBezTo>
                  <a:pt x="416" y="558"/>
                  <a:pt x="416" y="558"/>
                  <a:pt x="416" y="558"/>
                </a:cubicBezTo>
                <a:close/>
                <a:moveTo>
                  <a:pt x="621" y="168"/>
                </a:moveTo>
                <a:cubicBezTo>
                  <a:pt x="621" y="168"/>
                  <a:pt x="621" y="168"/>
                  <a:pt x="621" y="168"/>
                </a:cubicBezTo>
                <a:cubicBezTo>
                  <a:pt x="738" y="343"/>
                  <a:pt x="738" y="343"/>
                  <a:pt x="738" y="343"/>
                </a:cubicBezTo>
                <a:cubicBezTo>
                  <a:pt x="853" y="265"/>
                  <a:pt x="853" y="265"/>
                  <a:pt x="853" y="265"/>
                </a:cubicBezTo>
                <a:cubicBezTo>
                  <a:pt x="738" y="93"/>
                  <a:pt x="738" y="93"/>
                  <a:pt x="738" y="93"/>
                </a:cubicBezTo>
                <a:cubicBezTo>
                  <a:pt x="621" y="168"/>
                  <a:pt x="621" y="168"/>
                  <a:pt x="621" y="168"/>
                </a:cubicBezTo>
                <a:close/>
                <a:moveTo>
                  <a:pt x="717" y="675"/>
                </a:moveTo>
                <a:cubicBezTo>
                  <a:pt x="733" y="592"/>
                  <a:pt x="680" y="513"/>
                  <a:pt x="598" y="497"/>
                </a:cubicBezTo>
                <a:cubicBezTo>
                  <a:pt x="586" y="495"/>
                  <a:pt x="575" y="494"/>
                  <a:pt x="563" y="494"/>
                </a:cubicBezTo>
                <a:cubicBezTo>
                  <a:pt x="563" y="494"/>
                  <a:pt x="563" y="494"/>
                  <a:pt x="384" y="227"/>
                </a:cubicBezTo>
                <a:cubicBezTo>
                  <a:pt x="393" y="212"/>
                  <a:pt x="399" y="196"/>
                  <a:pt x="403" y="177"/>
                </a:cubicBezTo>
                <a:cubicBezTo>
                  <a:pt x="419" y="96"/>
                  <a:pt x="366" y="16"/>
                  <a:pt x="284" y="1"/>
                </a:cubicBezTo>
                <a:cubicBezTo>
                  <a:pt x="282" y="1"/>
                  <a:pt x="281" y="0"/>
                  <a:pt x="281" y="0"/>
                </a:cubicBezTo>
                <a:cubicBezTo>
                  <a:pt x="281" y="0"/>
                  <a:pt x="281" y="0"/>
                  <a:pt x="283" y="43"/>
                </a:cubicBezTo>
                <a:cubicBezTo>
                  <a:pt x="309" y="62"/>
                  <a:pt x="323" y="96"/>
                  <a:pt x="317" y="130"/>
                </a:cubicBezTo>
                <a:cubicBezTo>
                  <a:pt x="307" y="177"/>
                  <a:pt x="262" y="208"/>
                  <a:pt x="214" y="198"/>
                </a:cubicBezTo>
                <a:cubicBezTo>
                  <a:pt x="171" y="190"/>
                  <a:pt x="142" y="153"/>
                  <a:pt x="143" y="110"/>
                </a:cubicBezTo>
                <a:cubicBezTo>
                  <a:pt x="143" y="110"/>
                  <a:pt x="143" y="110"/>
                  <a:pt x="120" y="78"/>
                </a:cubicBezTo>
                <a:cubicBezTo>
                  <a:pt x="114" y="91"/>
                  <a:pt x="109" y="104"/>
                  <a:pt x="106" y="119"/>
                </a:cubicBezTo>
                <a:cubicBezTo>
                  <a:pt x="91" y="201"/>
                  <a:pt x="144" y="281"/>
                  <a:pt x="226" y="296"/>
                </a:cubicBezTo>
                <a:cubicBezTo>
                  <a:pt x="240" y="299"/>
                  <a:pt x="254" y="300"/>
                  <a:pt x="267" y="299"/>
                </a:cubicBezTo>
                <a:cubicBezTo>
                  <a:pt x="267" y="299"/>
                  <a:pt x="267" y="299"/>
                  <a:pt x="443" y="560"/>
                </a:cubicBezTo>
                <a:cubicBezTo>
                  <a:pt x="432" y="576"/>
                  <a:pt x="424" y="595"/>
                  <a:pt x="420" y="615"/>
                </a:cubicBezTo>
                <a:cubicBezTo>
                  <a:pt x="404" y="697"/>
                  <a:pt x="457" y="777"/>
                  <a:pt x="539" y="793"/>
                </a:cubicBezTo>
                <a:cubicBezTo>
                  <a:pt x="540" y="793"/>
                  <a:pt x="541" y="794"/>
                  <a:pt x="542" y="794"/>
                </a:cubicBezTo>
                <a:cubicBezTo>
                  <a:pt x="542" y="794"/>
                  <a:pt x="542" y="794"/>
                  <a:pt x="539" y="750"/>
                </a:cubicBezTo>
                <a:cubicBezTo>
                  <a:pt x="513" y="731"/>
                  <a:pt x="500" y="698"/>
                  <a:pt x="507" y="664"/>
                </a:cubicBezTo>
                <a:cubicBezTo>
                  <a:pt x="515" y="616"/>
                  <a:pt x="562" y="585"/>
                  <a:pt x="610" y="595"/>
                </a:cubicBezTo>
                <a:cubicBezTo>
                  <a:pt x="652" y="603"/>
                  <a:pt x="681" y="642"/>
                  <a:pt x="680" y="683"/>
                </a:cubicBezTo>
                <a:cubicBezTo>
                  <a:pt x="680" y="683"/>
                  <a:pt x="680" y="683"/>
                  <a:pt x="702" y="716"/>
                </a:cubicBezTo>
                <a:cubicBezTo>
                  <a:pt x="708" y="703"/>
                  <a:pt x="714" y="689"/>
                  <a:pt x="717" y="675"/>
                </a:cubicBezTo>
                <a:close/>
              </a:path>
            </a:pathLst>
          </a:custGeom>
          <a:solidFill>
            <a:srgbClr val="333333"/>
          </a:solidFill>
          <a:ln>
            <a:noFill/>
          </a:ln>
        </p:spPr>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endParaRPr>
          </a:p>
        </p:txBody>
      </p:sp>
      <p:cxnSp>
        <p:nvCxnSpPr>
          <p:cNvPr id="203" name="Straight Connector 202"/>
          <p:cNvCxnSpPr/>
          <p:nvPr/>
        </p:nvCxnSpPr>
        <p:spPr>
          <a:xfrm>
            <a:off x="6218237" y="956609"/>
            <a:ext cx="0" cy="2323075"/>
          </a:xfrm>
          <a:prstGeom prst="line">
            <a:avLst/>
          </a:prstGeom>
          <a:ln w="28575">
            <a:solidFill>
              <a:srgbClr val="33333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V="1">
            <a:off x="882" y="1580869"/>
            <a:ext cx="12434711" cy="0"/>
          </a:xfrm>
          <a:prstGeom prst="line">
            <a:avLst/>
          </a:prstGeom>
          <a:ln w="28575">
            <a:solidFill>
              <a:srgbClr val="333333"/>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5" name="Rectangle 204"/>
          <p:cNvSpPr/>
          <p:nvPr/>
        </p:nvSpPr>
        <p:spPr>
          <a:xfrm>
            <a:off x="6594176" y="2620232"/>
            <a:ext cx="2975491" cy="512317"/>
          </a:xfrm>
          <a:prstGeom prst="rect">
            <a:avLst/>
          </a:prstGeom>
        </p:spPr>
        <p:txBody>
          <a:bodyPr wrap="square" lIns="0" tIns="0" rIns="0" bIns="0" anchor="ctr">
            <a:spAutoFit/>
          </a:bodyPr>
          <a:lstStyle/>
          <a:p>
            <a:pPr defTabSz="932597">
              <a:defRPr/>
            </a:pPr>
            <a:r>
              <a:rPr lang="en-US" sz="1632" kern="0" dirty="0">
                <a:solidFill>
                  <a:srgbClr val="333333"/>
                </a:solidFill>
              </a:rPr>
              <a:t>Management </a:t>
            </a:r>
            <a:br>
              <a:rPr lang="en-US" sz="1632" kern="0" dirty="0">
                <a:solidFill>
                  <a:srgbClr val="333333"/>
                </a:solidFill>
              </a:rPr>
            </a:br>
            <a:r>
              <a:rPr lang="en-US" sz="1632" kern="0" dirty="0">
                <a:solidFill>
                  <a:srgbClr val="333333"/>
                </a:solidFill>
              </a:rPr>
              <a:t>tool (Azure Stack Hub)</a:t>
            </a:r>
          </a:p>
        </p:txBody>
      </p:sp>
      <p:sp>
        <p:nvSpPr>
          <p:cNvPr id="206" name="Rectangle 205"/>
          <p:cNvSpPr/>
          <p:nvPr/>
        </p:nvSpPr>
        <p:spPr>
          <a:xfrm>
            <a:off x="10594069" y="1269022"/>
            <a:ext cx="1597186" cy="251159"/>
          </a:xfrm>
          <a:prstGeom prst="rect">
            <a:avLst/>
          </a:prstGeom>
        </p:spPr>
        <p:txBody>
          <a:bodyPr wrap="square" lIns="0" tIns="0" rIns="0" bIns="0" anchor="ctr">
            <a:spAutoFit/>
          </a:bodyPr>
          <a:lstStyle/>
          <a:p>
            <a:pPr algn="r" defTabSz="932597">
              <a:defRPr/>
            </a:pPr>
            <a:r>
              <a:rPr lang="en-US" sz="1632" kern="0" dirty="0">
                <a:solidFill>
                  <a:srgbClr val="333333"/>
                </a:solidFill>
              </a:rPr>
              <a:t>External Network</a:t>
            </a:r>
          </a:p>
        </p:txBody>
      </p:sp>
      <p:sp>
        <p:nvSpPr>
          <p:cNvPr id="207" name="Rectangle 206"/>
          <p:cNvSpPr/>
          <p:nvPr/>
        </p:nvSpPr>
        <p:spPr>
          <a:xfrm>
            <a:off x="10353544" y="1643077"/>
            <a:ext cx="1816844" cy="251159"/>
          </a:xfrm>
          <a:prstGeom prst="rect">
            <a:avLst/>
          </a:prstGeom>
        </p:spPr>
        <p:txBody>
          <a:bodyPr wrap="square" lIns="0" tIns="0" rIns="0" bIns="0" anchor="ctr">
            <a:spAutoFit/>
          </a:bodyPr>
          <a:lstStyle/>
          <a:p>
            <a:pPr algn="r" defTabSz="932597">
              <a:defRPr/>
            </a:pPr>
            <a:r>
              <a:rPr lang="en-US" sz="1632" kern="0" dirty="0">
                <a:solidFill>
                  <a:srgbClr val="333333"/>
                </a:solidFill>
              </a:rPr>
              <a:t>Internal Network</a:t>
            </a:r>
          </a:p>
        </p:txBody>
      </p:sp>
      <p:sp>
        <p:nvSpPr>
          <p:cNvPr id="16" name="Freeform 5"/>
          <p:cNvSpPr>
            <a:spLocks noChangeAspect="1"/>
          </p:cNvSpPr>
          <p:nvPr/>
        </p:nvSpPr>
        <p:spPr bwMode="auto">
          <a:xfrm>
            <a:off x="5727408" y="833131"/>
            <a:ext cx="981659" cy="580552"/>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tx2"/>
          </a:solidFill>
          <a:ln>
            <a:noFill/>
          </a:ln>
        </p:spPr>
        <p:txBody>
          <a:bodyPr vert="horz" wrap="square" lIns="91403" tIns="45702" rIns="91403" bIns="45702" numCol="1" anchor="t" anchorCtr="0" compatLnSpc="1">
            <a:prstTxWarp prst="textNoShape">
              <a:avLst/>
            </a:prstTxWarp>
          </a:bodyPr>
          <a:lstStyle/>
          <a:p>
            <a:pPr defTabSz="932597">
              <a:defRPr/>
            </a:pPr>
            <a:endParaRPr lang="en-US" sz="1799" kern="0">
              <a:solidFill>
                <a:sysClr val="windowText" lastClr="000000"/>
              </a:solidFill>
            </a:endParaRPr>
          </a:p>
        </p:txBody>
      </p:sp>
      <p:sp>
        <p:nvSpPr>
          <p:cNvPr id="20" name="Rectangle 19"/>
          <p:cNvSpPr/>
          <p:nvPr/>
        </p:nvSpPr>
        <p:spPr bwMode="auto">
          <a:xfrm>
            <a:off x="9569669" y="4489237"/>
            <a:ext cx="2596733" cy="1945545"/>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93260" rIns="186521" bIns="93260" numCol="1" spcCol="0" rtlCol="0" fromWordArt="0" anchor="b" anchorCtr="0" forceAA="0" compatLnSpc="1">
            <a:prstTxWarp prst="textNoShape">
              <a:avLst/>
            </a:prstTxWarp>
            <a:noAutofit/>
          </a:bodyPr>
          <a:lstStyle/>
          <a:p>
            <a:pPr algn="ctr" defTabSz="951028" fontAlgn="base">
              <a:lnSpc>
                <a:spcPct val="90000"/>
              </a:lnSpc>
              <a:spcBef>
                <a:spcPct val="0"/>
              </a:spcBef>
              <a:spcAft>
                <a:spcPct val="0"/>
              </a:spcAft>
              <a:defRPr/>
            </a:pPr>
            <a:r>
              <a:rPr lang="en-US" sz="1632" kern="0" dirty="0">
                <a:solidFill>
                  <a:srgbClr val="333333"/>
                </a:solidFill>
                <a:ea typeface="Segoe UI" pitchFamily="34" charset="0"/>
                <a:cs typeface="Segoe UI" pitchFamily="34" charset="0"/>
              </a:rPr>
              <a:t>Hyper-V Host </a:t>
            </a:r>
          </a:p>
        </p:txBody>
      </p:sp>
      <p:sp>
        <p:nvSpPr>
          <p:cNvPr id="22" name="Rectangle 21"/>
          <p:cNvSpPr/>
          <p:nvPr/>
        </p:nvSpPr>
        <p:spPr bwMode="auto">
          <a:xfrm>
            <a:off x="9720063" y="4645479"/>
            <a:ext cx="2320823" cy="39536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defRPr/>
            </a:pPr>
            <a:r>
              <a:rPr lang="en-US" sz="1632" kern="0" dirty="0">
                <a:gradFill>
                  <a:gsLst>
                    <a:gs pos="0">
                      <a:srgbClr val="FFFFFF"/>
                    </a:gs>
                    <a:gs pos="100000">
                      <a:srgbClr val="FFFFFF"/>
                    </a:gs>
                  </a:gsLst>
                  <a:lin ang="5400000" scaled="0"/>
                </a:gradFill>
                <a:ea typeface="Segoe UI" pitchFamily="34" charset="0"/>
                <a:cs typeface="Segoe UI" pitchFamily="34" charset="0"/>
              </a:rPr>
              <a:t>Hyper-V </a:t>
            </a:r>
            <a:r>
              <a:rPr lang="en-US" sz="1632" kern="0" dirty="0" err="1">
                <a:gradFill>
                  <a:gsLst>
                    <a:gs pos="0">
                      <a:srgbClr val="FFFFFF"/>
                    </a:gs>
                    <a:gs pos="100000">
                      <a:srgbClr val="FFFFFF"/>
                    </a:gs>
                  </a:gsLst>
                  <a:lin ang="5400000" scaled="0"/>
                </a:gradFill>
                <a:ea typeface="Segoe UI" pitchFamily="34" charset="0"/>
                <a:cs typeface="Segoe UI" pitchFamily="34" charset="0"/>
              </a:rPr>
              <a:t>vSwitch</a:t>
            </a:r>
            <a:endParaRPr lang="en-US" sz="1632" kern="0" dirty="0">
              <a:gradFill>
                <a:gsLst>
                  <a:gs pos="0">
                    <a:srgbClr val="FFFFFF"/>
                  </a:gs>
                  <a:gs pos="100000">
                    <a:srgbClr val="FFFFFF"/>
                  </a:gs>
                </a:gsLst>
                <a:lin ang="5400000" scaled="0"/>
              </a:gradFill>
              <a:ea typeface="Segoe UI" pitchFamily="34" charset="0"/>
              <a:cs typeface="Segoe UI" pitchFamily="34" charset="0"/>
            </a:endParaRPr>
          </a:p>
        </p:txBody>
      </p:sp>
      <p:sp>
        <p:nvSpPr>
          <p:cNvPr id="45" name="Freeform 275"/>
          <p:cNvSpPr>
            <a:spLocks/>
          </p:cNvSpPr>
          <p:nvPr/>
        </p:nvSpPr>
        <p:spPr bwMode="auto">
          <a:xfrm>
            <a:off x="10097148" y="5197082"/>
            <a:ext cx="496920" cy="522415"/>
          </a:xfrm>
          <a:custGeom>
            <a:avLst/>
            <a:gdLst/>
            <a:ahLst/>
            <a:cxnLst>
              <a:cxn ang="0">
                <a:pos x="112" y="0"/>
              </a:cxn>
              <a:cxn ang="0">
                <a:pos x="7" y="0"/>
              </a:cxn>
              <a:cxn ang="0">
                <a:pos x="0" y="7"/>
              </a:cxn>
              <a:cxn ang="0">
                <a:pos x="0" y="84"/>
              </a:cxn>
              <a:cxn ang="0">
                <a:pos x="7" y="91"/>
              </a:cxn>
              <a:cxn ang="0">
                <a:pos x="44" y="91"/>
              </a:cxn>
              <a:cxn ang="0">
                <a:pos x="45" y="97"/>
              </a:cxn>
              <a:cxn ang="0">
                <a:pos x="35" y="107"/>
              </a:cxn>
              <a:cxn ang="0">
                <a:pos x="20" y="107"/>
              </a:cxn>
              <a:cxn ang="0">
                <a:pos x="20" y="116"/>
              </a:cxn>
              <a:cxn ang="0">
                <a:pos x="98" y="116"/>
              </a:cxn>
              <a:cxn ang="0">
                <a:pos x="98" y="107"/>
              </a:cxn>
              <a:cxn ang="0">
                <a:pos x="86" y="107"/>
              </a:cxn>
              <a:cxn ang="0">
                <a:pos x="76" y="97"/>
              </a:cxn>
              <a:cxn ang="0">
                <a:pos x="77" y="91"/>
              </a:cxn>
              <a:cxn ang="0">
                <a:pos x="112" y="91"/>
              </a:cxn>
              <a:cxn ang="0">
                <a:pos x="119" y="84"/>
              </a:cxn>
              <a:cxn ang="0">
                <a:pos x="119" y="7"/>
              </a:cxn>
              <a:cxn ang="0">
                <a:pos x="112" y="0"/>
              </a:cxn>
            </a:cxnLst>
            <a:rect l="0" t="0" r="r" b="b"/>
            <a:pathLst>
              <a:path w="119" h="116">
                <a:moveTo>
                  <a:pt x="112" y="0"/>
                </a:moveTo>
                <a:cubicBezTo>
                  <a:pt x="7" y="0"/>
                  <a:pt x="7" y="0"/>
                  <a:pt x="7" y="0"/>
                </a:cubicBezTo>
                <a:cubicBezTo>
                  <a:pt x="3" y="0"/>
                  <a:pt x="0" y="3"/>
                  <a:pt x="0" y="7"/>
                </a:cubicBezTo>
                <a:cubicBezTo>
                  <a:pt x="0" y="84"/>
                  <a:pt x="0" y="84"/>
                  <a:pt x="0" y="84"/>
                </a:cubicBezTo>
                <a:cubicBezTo>
                  <a:pt x="0" y="88"/>
                  <a:pt x="3" y="91"/>
                  <a:pt x="7" y="91"/>
                </a:cubicBezTo>
                <a:cubicBezTo>
                  <a:pt x="44" y="91"/>
                  <a:pt x="44" y="91"/>
                  <a:pt x="44" y="91"/>
                </a:cubicBezTo>
                <a:cubicBezTo>
                  <a:pt x="45" y="97"/>
                  <a:pt x="45" y="97"/>
                  <a:pt x="45" y="97"/>
                </a:cubicBezTo>
                <a:cubicBezTo>
                  <a:pt x="45" y="103"/>
                  <a:pt x="41" y="107"/>
                  <a:pt x="35" y="107"/>
                </a:cubicBezTo>
                <a:cubicBezTo>
                  <a:pt x="20" y="107"/>
                  <a:pt x="20" y="107"/>
                  <a:pt x="20" y="107"/>
                </a:cubicBezTo>
                <a:cubicBezTo>
                  <a:pt x="20" y="116"/>
                  <a:pt x="20" y="116"/>
                  <a:pt x="20" y="116"/>
                </a:cubicBezTo>
                <a:cubicBezTo>
                  <a:pt x="98" y="116"/>
                  <a:pt x="98" y="116"/>
                  <a:pt x="98" y="116"/>
                </a:cubicBezTo>
                <a:cubicBezTo>
                  <a:pt x="98" y="107"/>
                  <a:pt x="98" y="107"/>
                  <a:pt x="98" y="107"/>
                </a:cubicBezTo>
                <a:cubicBezTo>
                  <a:pt x="86" y="107"/>
                  <a:pt x="86" y="107"/>
                  <a:pt x="86" y="107"/>
                </a:cubicBezTo>
                <a:cubicBezTo>
                  <a:pt x="80" y="107"/>
                  <a:pt x="75" y="103"/>
                  <a:pt x="76" y="97"/>
                </a:cubicBezTo>
                <a:cubicBezTo>
                  <a:pt x="77" y="91"/>
                  <a:pt x="77" y="91"/>
                  <a:pt x="77" y="91"/>
                </a:cubicBezTo>
                <a:cubicBezTo>
                  <a:pt x="112" y="91"/>
                  <a:pt x="112" y="91"/>
                  <a:pt x="112" y="91"/>
                </a:cubicBezTo>
                <a:cubicBezTo>
                  <a:pt x="115" y="91"/>
                  <a:pt x="119" y="88"/>
                  <a:pt x="119" y="84"/>
                </a:cubicBezTo>
                <a:cubicBezTo>
                  <a:pt x="119" y="7"/>
                  <a:pt x="119" y="7"/>
                  <a:pt x="119" y="7"/>
                </a:cubicBezTo>
                <a:cubicBezTo>
                  <a:pt x="119" y="3"/>
                  <a:pt x="115" y="0"/>
                  <a:pt x="112" y="0"/>
                </a:cubicBezTo>
              </a:path>
            </a:pathLst>
          </a:custGeom>
          <a:solidFill>
            <a:srgbClr val="00BCF2"/>
          </a:solid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46" name="Rectangle 276"/>
          <p:cNvSpPr>
            <a:spLocks noChangeArrowheads="1"/>
          </p:cNvSpPr>
          <p:nvPr/>
        </p:nvSpPr>
        <p:spPr bwMode="auto">
          <a:xfrm>
            <a:off x="10134925" y="5233652"/>
            <a:ext cx="421366" cy="337481"/>
          </a:xfrm>
          <a:prstGeom prst="rect">
            <a:avLst/>
          </a:prstGeom>
          <a:solidFill>
            <a:srgbClr val="FFFFFF"/>
          </a:solidFill>
          <a:ln w="9525">
            <a:noFill/>
            <a:miter lim="800000"/>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47" name="Line 280"/>
          <p:cNvSpPr>
            <a:spLocks noChangeShapeType="1"/>
          </p:cNvSpPr>
          <p:nvPr/>
        </p:nvSpPr>
        <p:spPr bwMode="auto">
          <a:xfrm>
            <a:off x="10345123" y="5512621"/>
            <a:ext cx="969" cy="1045"/>
          </a:xfrm>
          <a:prstGeom prst="line">
            <a:avLst/>
          </a:prstGeom>
          <a:no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48" name="Line 281"/>
          <p:cNvSpPr>
            <a:spLocks noChangeShapeType="1"/>
          </p:cNvSpPr>
          <p:nvPr/>
        </p:nvSpPr>
        <p:spPr bwMode="auto">
          <a:xfrm>
            <a:off x="10345123" y="5512621"/>
            <a:ext cx="969" cy="1045"/>
          </a:xfrm>
          <a:prstGeom prst="line">
            <a:avLst/>
          </a:prstGeom>
          <a:no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grpSp>
        <p:nvGrpSpPr>
          <p:cNvPr id="51" name="Group 50"/>
          <p:cNvGrpSpPr/>
          <p:nvPr/>
        </p:nvGrpSpPr>
        <p:grpSpPr>
          <a:xfrm>
            <a:off x="10252020" y="5287322"/>
            <a:ext cx="187177" cy="232433"/>
            <a:chOff x="10220575" y="2480235"/>
            <a:chExt cx="807758" cy="929932"/>
          </a:xfrm>
          <a:solidFill>
            <a:srgbClr val="00BCF2"/>
          </a:solidFill>
        </p:grpSpPr>
        <p:sp>
          <p:nvSpPr>
            <p:cNvPr id="52" name="Freeform 25"/>
            <p:cNvSpPr>
              <a:spLocks/>
            </p:cNvSpPr>
            <p:nvPr/>
          </p:nvSpPr>
          <p:spPr bwMode="auto">
            <a:xfrm>
              <a:off x="10220575" y="2752600"/>
              <a:ext cx="369639" cy="637335"/>
            </a:xfrm>
            <a:custGeom>
              <a:avLst/>
              <a:gdLst/>
              <a:ahLst/>
              <a:cxnLst>
                <a:cxn ang="0">
                  <a:pos x="475" y="269"/>
                </a:cxn>
                <a:cxn ang="0">
                  <a:pos x="0" y="0"/>
                </a:cxn>
                <a:cxn ang="0">
                  <a:pos x="0" y="544"/>
                </a:cxn>
                <a:cxn ang="0">
                  <a:pos x="475" y="819"/>
                </a:cxn>
                <a:cxn ang="0">
                  <a:pos x="475" y="269"/>
                </a:cxn>
              </a:cxnLst>
              <a:rect l="0" t="0" r="r" b="b"/>
              <a:pathLst>
                <a:path w="475" h="819">
                  <a:moveTo>
                    <a:pt x="475" y="269"/>
                  </a:moveTo>
                  <a:lnTo>
                    <a:pt x="0" y="0"/>
                  </a:lnTo>
                  <a:lnTo>
                    <a:pt x="0" y="544"/>
                  </a:lnTo>
                  <a:lnTo>
                    <a:pt x="475" y="819"/>
                  </a:lnTo>
                  <a:lnTo>
                    <a:pt x="475" y="269"/>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53" name="Freeform 26"/>
            <p:cNvSpPr>
              <a:spLocks/>
            </p:cNvSpPr>
            <p:nvPr/>
          </p:nvSpPr>
          <p:spPr bwMode="auto">
            <a:xfrm>
              <a:off x="10658694" y="2752600"/>
              <a:ext cx="369639" cy="637335"/>
            </a:xfrm>
            <a:custGeom>
              <a:avLst/>
              <a:gdLst/>
              <a:ahLst/>
              <a:cxnLst>
                <a:cxn ang="0">
                  <a:pos x="0" y="269"/>
                </a:cxn>
                <a:cxn ang="0">
                  <a:pos x="0" y="819"/>
                </a:cxn>
                <a:cxn ang="0">
                  <a:pos x="475" y="544"/>
                </a:cxn>
                <a:cxn ang="0">
                  <a:pos x="475" y="0"/>
                </a:cxn>
                <a:cxn ang="0">
                  <a:pos x="0" y="269"/>
                </a:cxn>
              </a:cxnLst>
              <a:rect l="0" t="0" r="r" b="b"/>
              <a:pathLst>
                <a:path w="475" h="819">
                  <a:moveTo>
                    <a:pt x="0" y="269"/>
                  </a:moveTo>
                  <a:lnTo>
                    <a:pt x="0" y="819"/>
                  </a:lnTo>
                  <a:lnTo>
                    <a:pt x="475" y="544"/>
                  </a:lnTo>
                  <a:lnTo>
                    <a:pt x="475" y="0"/>
                  </a:lnTo>
                  <a:lnTo>
                    <a:pt x="0" y="269"/>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54" name="Freeform 27"/>
            <p:cNvSpPr>
              <a:spLocks/>
            </p:cNvSpPr>
            <p:nvPr/>
          </p:nvSpPr>
          <p:spPr bwMode="auto">
            <a:xfrm>
              <a:off x="10254815" y="2480235"/>
              <a:ext cx="739277" cy="423333"/>
            </a:xfrm>
            <a:custGeom>
              <a:avLst/>
              <a:gdLst/>
              <a:ahLst/>
              <a:cxnLst>
                <a:cxn ang="0">
                  <a:pos x="475" y="544"/>
                </a:cxn>
                <a:cxn ang="0">
                  <a:pos x="950" y="269"/>
                </a:cxn>
                <a:cxn ang="0">
                  <a:pos x="475" y="0"/>
                </a:cxn>
                <a:cxn ang="0">
                  <a:pos x="0" y="269"/>
                </a:cxn>
                <a:cxn ang="0">
                  <a:pos x="475" y="544"/>
                </a:cxn>
              </a:cxnLst>
              <a:rect l="0" t="0" r="r" b="b"/>
              <a:pathLst>
                <a:path w="950" h="544">
                  <a:moveTo>
                    <a:pt x="475" y="544"/>
                  </a:moveTo>
                  <a:lnTo>
                    <a:pt x="950" y="269"/>
                  </a:lnTo>
                  <a:lnTo>
                    <a:pt x="475" y="0"/>
                  </a:lnTo>
                  <a:lnTo>
                    <a:pt x="0" y="269"/>
                  </a:lnTo>
                  <a:lnTo>
                    <a:pt x="475" y="544"/>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55" name="Line 28"/>
            <p:cNvSpPr>
              <a:spLocks noChangeShapeType="1"/>
            </p:cNvSpPr>
            <p:nvPr/>
          </p:nvSpPr>
          <p:spPr bwMode="auto">
            <a:xfrm>
              <a:off x="10624454" y="3409389"/>
              <a:ext cx="778" cy="778"/>
            </a:xfrm>
            <a:prstGeom prst="line">
              <a:avLst/>
            </a:pr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56" name="Line 29"/>
            <p:cNvSpPr>
              <a:spLocks noChangeShapeType="1"/>
            </p:cNvSpPr>
            <p:nvPr/>
          </p:nvSpPr>
          <p:spPr bwMode="auto">
            <a:xfrm>
              <a:off x="10624454" y="3409389"/>
              <a:ext cx="778" cy="778"/>
            </a:xfrm>
            <a:prstGeom prst="line">
              <a:avLst/>
            </a:pr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grpSp>
      <p:sp>
        <p:nvSpPr>
          <p:cNvPr id="73" name="Rectangle 72"/>
          <p:cNvSpPr/>
          <p:nvPr/>
        </p:nvSpPr>
        <p:spPr>
          <a:xfrm>
            <a:off x="10097149" y="5733485"/>
            <a:ext cx="496919" cy="256159"/>
          </a:xfrm>
          <a:prstGeom prst="rect">
            <a:avLst/>
          </a:prstGeom>
        </p:spPr>
        <p:txBody>
          <a:bodyPr wrap="square" lIns="0" tIns="0" rIns="0" bIns="0" anchor="ctr">
            <a:spAutoFit/>
          </a:bodyPr>
          <a:lstStyle/>
          <a:p>
            <a:pPr algn="ctr" defTabSz="932597">
              <a:defRPr/>
            </a:pPr>
            <a:r>
              <a:rPr lang="en-US" sz="1632" b="1" kern="0" dirty="0">
                <a:solidFill>
                  <a:schemeClr val="tx2"/>
                </a:solidFill>
                <a:ea typeface="Segoe UI" pitchFamily="34" charset="0"/>
                <a:cs typeface="Segoe UI" pitchFamily="34" charset="0"/>
              </a:rPr>
              <a:t>VM</a:t>
            </a:r>
            <a:endParaRPr lang="en-US" sz="1836" b="1" kern="0" dirty="0">
              <a:solidFill>
                <a:schemeClr val="tx2"/>
              </a:solidFill>
            </a:endParaRPr>
          </a:p>
        </p:txBody>
      </p:sp>
      <p:sp>
        <p:nvSpPr>
          <p:cNvPr id="75" name="Freeform 275"/>
          <p:cNvSpPr>
            <a:spLocks/>
          </p:cNvSpPr>
          <p:nvPr/>
        </p:nvSpPr>
        <p:spPr bwMode="auto">
          <a:xfrm>
            <a:off x="11228704" y="5197082"/>
            <a:ext cx="496920" cy="522415"/>
          </a:xfrm>
          <a:custGeom>
            <a:avLst/>
            <a:gdLst/>
            <a:ahLst/>
            <a:cxnLst>
              <a:cxn ang="0">
                <a:pos x="112" y="0"/>
              </a:cxn>
              <a:cxn ang="0">
                <a:pos x="7" y="0"/>
              </a:cxn>
              <a:cxn ang="0">
                <a:pos x="0" y="7"/>
              </a:cxn>
              <a:cxn ang="0">
                <a:pos x="0" y="84"/>
              </a:cxn>
              <a:cxn ang="0">
                <a:pos x="7" y="91"/>
              </a:cxn>
              <a:cxn ang="0">
                <a:pos x="44" y="91"/>
              </a:cxn>
              <a:cxn ang="0">
                <a:pos x="45" y="97"/>
              </a:cxn>
              <a:cxn ang="0">
                <a:pos x="35" y="107"/>
              </a:cxn>
              <a:cxn ang="0">
                <a:pos x="20" y="107"/>
              </a:cxn>
              <a:cxn ang="0">
                <a:pos x="20" y="116"/>
              </a:cxn>
              <a:cxn ang="0">
                <a:pos x="98" y="116"/>
              </a:cxn>
              <a:cxn ang="0">
                <a:pos x="98" y="107"/>
              </a:cxn>
              <a:cxn ang="0">
                <a:pos x="86" y="107"/>
              </a:cxn>
              <a:cxn ang="0">
                <a:pos x="76" y="97"/>
              </a:cxn>
              <a:cxn ang="0">
                <a:pos x="77" y="91"/>
              </a:cxn>
              <a:cxn ang="0">
                <a:pos x="112" y="91"/>
              </a:cxn>
              <a:cxn ang="0">
                <a:pos x="119" y="84"/>
              </a:cxn>
              <a:cxn ang="0">
                <a:pos x="119" y="7"/>
              </a:cxn>
              <a:cxn ang="0">
                <a:pos x="112" y="0"/>
              </a:cxn>
            </a:cxnLst>
            <a:rect l="0" t="0" r="r" b="b"/>
            <a:pathLst>
              <a:path w="119" h="116">
                <a:moveTo>
                  <a:pt x="112" y="0"/>
                </a:moveTo>
                <a:cubicBezTo>
                  <a:pt x="7" y="0"/>
                  <a:pt x="7" y="0"/>
                  <a:pt x="7" y="0"/>
                </a:cubicBezTo>
                <a:cubicBezTo>
                  <a:pt x="3" y="0"/>
                  <a:pt x="0" y="3"/>
                  <a:pt x="0" y="7"/>
                </a:cubicBezTo>
                <a:cubicBezTo>
                  <a:pt x="0" y="84"/>
                  <a:pt x="0" y="84"/>
                  <a:pt x="0" y="84"/>
                </a:cubicBezTo>
                <a:cubicBezTo>
                  <a:pt x="0" y="88"/>
                  <a:pt x="3" y="91"/>
                  <a:pt x="7" y="91"/>
                </a:cubicBezTo>
                <a:cubicBezTo>
                  <a:pt x="44" y="91"/>
                  <a:pt x="44" y="91"/>
                  <a:pt x="44" y="91"/>
                </a:cubicBezTo>
                <a:cubicBezTo>
                  <a:pt x="45" y="97"/>
                  <a:pt x="45" y="97"/>
                  <a:pt x="45" y="97"/>
                </a:cubicBezTo>
                <a:cubicBezTo>
                  <a:pt x="45" y="103"/>
                  <a:pt x="41" y="107"/>
                  <a:pt x="35" y="107"/>
                </a:cubicBezTo>
                <a:cubicBezTo>
                  <a:pt x="20" y="107"/>
                  <a:pt x="20" y="107"/>
                  <a:pt x="20" y="107"/>
                </a:cubicBezTo>
                <a:cubicBezTo>
                  <a:pt x="20" y="116"/>
                  <a:pt x="20" y="116"/>
                  <a:pt x="20" y="116"/>
                </a:cubicBezTo>
                <a:cubicBezTo>
                  <a:pt x="98" y="116"/>
                  <a:pt x="98" y="116"/>
                  <a:pt x="98" y="116"/>
                </a:cubicBezTo>
                <a:cubicBezTo>
                  <a:pt x="98" y="107"/>
                  <a:pt x="98" y="107"/>
                  <a:pt x="98" y="107"/>
                </a:cubicBezTo>
                <a:cubicBezTo>
                  <a:pt x="86" y="107"/>
                  <a:pt x="86" y="107"/>
                  <a:pt x="86" y="107"/>
                </a:cubicBezTo>
                <a:cubicBezTo>
                  <a:pt x="80" y="107"/>
                  <a:pt x="75" y="103"/>
                  <a:pt x="76" y="97"/>
                </a:cubicBezTo>
                <a:cubicBezTo>
                  <a:pt x="77" y="91"/>
                  <a:pt x="77" y="91"/>
                  <a:pt x="77" y="91"/>
                </a:cubicBezTo>
                <a:cubicBezTo>
                  <a:pt x="112" y="91"/>
                  <a:pt x="112" y="91"/>
                  <a:pt x="112" y="91"/>
                </a:cubicBezTo>
                <a:cubicBezTo>
                  <a:pt x="115" y="91"/>
                  <a:pt x="119" y="88"/>
                  <a:pt x="119" y="84"/>
                </a:cubicBezTo>
                <a:cubicBezTo>
                  <a:pt x="119" y="7"/>
                  <a:pt x="119" y="7"/>
                  <a:pt x="119" y="7"/>
                </a:cubicBezTo>
                <a:cubicBezTo>
                  <a:pt x="119" y="3"/>
                  <a:pt x="115" y="0"/>
                  <a:pt x="112" y="0"/>
                </a:cubicBezTo>
              </a:path>
            </a:pathLst>
          </a:custGeom>
          <a:solidFill>
            <a:srgbClr val="00BCF2"/>
          </a:solid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76" name="Rectangle 276"/>
          <p:cNvSpPr>
            <a:spLocks noChangeArrowheads="1"/>
          </p:cNvSpPr>
          <p:nvPr/>
        </p:nvSpPr>
        <p:spPr bwMode="auto">
          <a:xfrm>
            <a:off x="11266481" y="5233652"/>
            <a:ext cx="421366" cy="337481"/>
          </a:xfrm>
          <a:prstGeom prst="rect">
            <a:avLst/>
          </a:prstGeom>
          <a:solidFill>
            <a:srgbClr val="FFFFFF"/>
          </a:solidFill>
          <a:ln w="9525">
            <a:noFill/>
            <a:miter lim="800000"/>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77" name="Line 280"/>
          <p:cNvSpPr>
            <a:spLocks noChangeShapeType="1"/>
          </p:cNvSpPr>
          <p:nvPr/>
        </p:nvSpPr>
        <p:spPr bwMode="auto">
          <a:xfrm>
            <a:off x="11476679" y="5512621"/>
            <a:ext cx="969" cy="1045"/>
          </a:xfrm>
          <a:prstGeom prst="line">
            <a:avLst/>
          </a:prstGeom>
          <a:no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78" name="Line 281"/>
          <p:cNvSpPr>
            <a:spLocks noChangeShapeType="1"/>
          </p:cNvSpPr>
          <p:nvPr/>
        </p:nvSpPr>
        <p:spPr bwMode="auto">
          <a:xfrm>
            <a:off x="11476679" y="5512621"/>
            <a:ext cx="969" cy="1045"/>
          </a:xfrm>
          <a:prstGeom prst="line">
            <a:avLst/>
          </a:prstGeom>
          <a:no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grpSp>
        <p:nvGrpSpPr>
          <p:cNvPr id="79" name="Group 78"/>
          <p:cNvGrpSpPr/>
          <p:nvPr/>
        </p:nvGrpSpPr>
        <p:grpSpPr>
          <a:xfrm>
            <a:off x="11383576" y="5287322"/>
            <a:ext cx="187177" cy="232433"/>
            <a:chOff x="10220575" y="2480235"/>
            <a:chExt cx="807758" cy="929932"/>
          </a:xfrm>
          <a:solidFill>
            <a:srgbClr val="00BCF2"/>
          </a:solidFill>
        </p:grpSpPr>
        <p:sp>
          <p:nvSpPr>
            <p:cNvPr id="80" name="Freeform 25"/>
            <p:cNvSpPr>
              <a:spLocks/>
            </p:cNvSpPr>
            <p:nvPr/>
          </p:nvSpPr>
          <p:spPr bwMode="auto">
            <a:xfrm>
              <a:off x="10220575" y="2752600"/>
              <a:ext cx="369639" cy="637335"/>
            </a:xfrm>
            <a:custGeom>
              <a:avLst/>
              <a:gdLst/>
              <a:ahLst/>
              <a:cxnLst>
                <a:cxn ang="0">
                  <a:pos x="475" y="269"/>
                </a:cxn>
                <a:cxn ang="0">
                  <a:pos x="0" y="0"/>
                </a:cxn>
                <a:cxn ang="0">
                  <a:pos x="0" y="544"/>
                </a:cxn>
                <a:cxn ang="0">
                  <a:pos x="475" y="819"/>
                </a:cxn>
                <a:cxn ang="0">
                  <a:pos x="475" y="269"/>
                </a:cxn>
              </a:cxnLst>
              <a:rect l="0" t="0" r="r" b="b"/>
              <a:pathLst>
                <a:path w="475" h="819">
                  <a:moveTo>
                    <a:pt x="475" y="269"/>
                  </a:moveTo>
                  <a:lnTo>
                    <a:pt x="0" y="0"/>
                  </a:lnTo>
                  <a:lnTo>
                    <a:pt x="0" y="544"/>
                  </a:lnTo>
                  <a:lnTo>
                    <a:pt x="475" y="819"/>
                  </a:lnTo>
                  <a:lnTo>
                    <a:pt x="475" y="269"/>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81" name="Freeform 26"/>
            <p:cNvSpPr>
              <a:spLocks/>
            </p:cNvSpPr>
            <p:nvPr/>
          </p:nvSpPr>
          <p:spPr bwMode="auto">
            <a:xfrm>
              <a:off x="10658694" y="2752600"/>
              <a:ext cx="369639" cy="637335"/>
            </a:xfrm>
            <a:custGeom>
              <a:avLst/>
              <a:gdLst/>
              <a:ahLst/>
              <a:cxnLst>
                <a:cxn ang="0">
                  <a:pos x="0" y="269"/>
                </a:cxn>
                <a:cxn ang="0">
                  <a:pos x="0" y="819"/>
                </a:cxn>
                <a:cxn ang="0">
                  <a:pos x="475" y="544"/>
                </a:cxn>
                <a:cxn ang="0">
                  <a:pos x="475" y="0"/>
                </a:cxn>
                <a:cxn ang="0">
                  <a:pos x="0" y="269"/>
                </a:cxn>
              </a:cxnLst>
              <a:rect l="0" t="0" r="r" b="b"/>
              <a:pathLst>
                <a:path w="475" h="819">
                  <a:moveTo>
                    <a:pt x="0" y="269"/>
                  </a:moveTo>
                  <a:lnTo>
                    <a:pt x="0" y="819"/>
                  </a:lnTo>
                  <a:lnTo>
                    <a:pt x="475" y="544"/>
                  </a:lnTo>
                  <a:lnTo>
                    <a:pt x="475" y="0"/>
                  </a:lnTo>
                  <a:lnTo>
                    <a:pt x="0" y="269"/>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82" name="Freeform 27"/>
            <p:cNvSpPr>
              <a:spLocks/>
            </p:cNvSpPr>
            <p:nvPr/>
          </p:nvSpPr>
          <p:spPr bwMode="auto">
            <a:xfrm>
              <a:off x="10254815" y="2480235"/>
              <a:ext cx="739277" cy="423333"/>
            </a:xfrm>
            <a:custGeom>
              <a:avLst/>
              <a:gdLst/>
              <a:ahLst/>
              <a:cxnLst>
                <a:cxn ang="0">
                  <a:pos x="475" y="544"/>
                </a:cxn>
                <a:cxn ang="0">
                  <a:pos x="950" y="269"/>
                </a:cxn>
                <a:cxn ang="0">
                  <a:pos x="475" y="0"/>
                </a:cxn>
                <a:cxn ang="0">
                  <a:pos x="0" y="269"/>
                </a:cxn>
                <a:cxn ang="0">
                  <a:pos x="475" y="544"/>
                </a:cxn>
              </a:cxnLst>
              <a:rect l="0" t="0" r="r" b="b"/>
              <a:pathLst>
                <a:path w="950" h="544">
                  <a:moveTo>
                    <a:pt x="475" y="544"/>
                  </a:moveTo>
                  <a:lnTo>
                    <a:pt x="950" y="269"/>
                  </a:lnTo>
                  <a:lnTo>
                    <a:pt x="475" y="0"/>
                  </a:lnTo>
                  <a:lnTo>
                    <a:pt x="0" y="269"/>
                  </a:lnTo>
                  <a:lnTo>
                    <a:pt x="475" y="544"/>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83" name="Line 28"/>
            <p:cNvSpPr>
              <a:spLocks noChangeShapeType="1"/>
            </p:cNvSpPr>
            <p:nvPr/>
          </p:nvSpPr>
          <p:spPr bwMode="auto">
            <a:xfrm>
              <a:off x="10624454" y="3409389"/>
              <a:ext cx="778" cy="778"/>
            </a:xfrm>
            <a:prstGeom prst="line">
              <a:avLst/>
            </a:pr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84" name="Line 29"/>
            <p:cNvSpPr>
              <a:spLocks noChangeShapeType="1"/>
            </p:cNvSpPr>
            <p:nvPr/>
          </p:nvSpPr>
          <p:spPr bwMode="auto">
            <a:xfrm>
              <a:off x="10624454" y="3409389"/>
              <a:ext cx="778" cy="778"/>
            </a:xfrm>
            <a:prstGeom prst="line">
              <a:avLst/>
            </a:pr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grpSp>
      <p:sp>
        <p:nvSpPr>
          <p:cNvPr id="85" name="Rectangle 84"/>
          <p:cNvSpPr/>
          <p:nvPr/>
        </p:nvSpPr>
        <p:spPr>
          <a:xfrm>
            <a:off x="11228705" y="5733485"/>
            <a:ext cx="496919" cy="256159"/>
          </a:xfrm>
          <a:prstGeom prst="rect">
            <a:avLst/>
          </a:prstGeom>
        </p:spPr>
        <p:txBody>
          <a:bodyPr wrap="square" lIns="0" tIns="0" rIns="0" bIns="0" anchor="ctr">
            <a:spAutoFit/>
          </a:bodyPr>
          <a:lstStyle/>
          <a:p>
            <a:pPr algn="ctr" defTabSz="932597">
              <a:defRPr/>
            </a:pPr>
            <a:r>
              <a:rPr lang="en-US" sz="1632" b="1" kern="0" dirty="0">
                <a:solidFill>
                  <a:schemeClr val="tx2"/>
                </a:solidFill>
                <a:ea typeface="Segoe UI" pitchFamily="34" charset="0"/>
                <a:cs typeface="Segoe UI" pitchFamily="34" charset="0"/>
              </a:rPr>
              <a:t>VM</a:t>
            </a:r>
            <a:endParaRPr lang="en-US" sz="1836" b="1" kern="0" dirty="0">
              <a:solidFill>
                <a:schemeClr val="tx2"/>
              </a:solidFill>
            </a:endParaRPr>
          </a:p>
        </p:txBody>
      </p:sp>
      <p:cxnSp>
        <p:nvCxnSpPr>
          <p:cNvPr id="87" name="Straight Connector 86"/>
          <p:cNvCxnSpPr/>
          <p:nvPr/>
        </p:nvCxnSpPr>
        <p:spPr>
          <a:xfrm>
            <a:off x="10337674" y="5018724"/>
            <a:ext cx="0" cy="178358"/>
          </a:xfrm>
          <a:prstGeom prst="line">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1477164" y="5018724"/>
            <a:ext cx="0" cy="178358"/>
          </a:xfrm>
          <a:prstGeom prst="line">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bwMode="auto">
          <a:xfrm>
            <a:off x="275482" y="4489237"/>
            <a:ext cx="2596733" cy="1945545"/>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93260" rIns="186521" bIns="93260" numCol="1" spcCol="0" rtlCol="0" fromWordArt="0" anchor="b" anchorCtr="0" forceAA="0" compatLnSpc="1">
            <a:prstTxWarp prst="textNoShape">
              <a:avLst/>
            </a:prstTxWarp>
            <a:noAutofit/>
          </a:bodyPr>
          <a:lstStyle/>
          <a:p>
            <a:pPr algn="ctr" defTabSz="951028" fontAlgn="base">
              <a:lnSpc>
                <a:spcPct val="90000"/>
              </a:lnSpc>
              <a:spcBef>
                <a:spcPct val="0"/>
              </a:spcBef>
              <a:spcAft>
                <a:spcPct val="0"/>
              </a:spcAft>
              <a:defRPr/>
            </a:pPr>
            <a:r>
              <a:rPr lang="en-US" sz="1632" kern="0" dirty="0">
                <a:solidFill>
                  <a:srgbClr val="333333"/>
                </a:solidFill>
                <a:ea typeface="Segoe UI" pitchFamily="34" charset="0"/>
                <a:cs typeface="Segoe UI" pitchFamily="34" charset="0"/>
              </a:rPr>
              <a:t>Hyper-V Host </a:t>
            </a:r>
          </a:p>
        </p:txBody>
      </p:sp>
      <p:sp>
        <p:nvSpPr>
          <p:cNvPr id="111" name="Freeform 275"/>
          <p:cNvSpPr>
            <a:spLocks/>
          </p:cNvSpPr>
          <p:nvPr/>
        </p:nvSpPr>
        <p:spPr bwMode="auto">
          <a:xfrm>
            <a:off x="802961" y="5197082"/>
            <a:ext cx="496920" cy="522415"/>
          </a:xfrm>
          <a:custGeom>
            <a:avLst/>
            <a:gdLst/>
            <a:ahLst/>
            <a:cxnLst>
              <a:cxn ang="0">
                <a:pos x="112" y="0"/>
              </a:cxn>
              <a:cxn ang="0">
                <a:pos x="7" y="0"/>
              </a:cxn>
              <a:cxn ang="0">
                <a:pos x="0" y="7"/>
              </a:cxn>
              <a:cxn ang="0">
                <a:pos x="0" y="84"/>
              </a:cxn>
              <a:cxn ang="0">
                <a:pos x="7" y="91"/>
              </a:cxn>
              <a:cxn ang="0">
                <a:pos x="44" y="91"/>
              </a:cxn>
              <a:cxn ang="0">
                <a:pos x="45" y="97"/>
              </a:cxn>
              <a:cxn ang="0">
                <a:pos x="35" y="107"/>
              </a:cxn>
              <a:cxn ang="0">
                <a:pos x="20" y="107"/>
              </a:cxn>
              <a:cxn ang="0">
                <a:pos x="20" y="116"/>
              </a:cxn>
              <a:cxn ang="0">
                <a:pos x="98" y="116"/>
              </a:cxn>
              <a:cxn ang="0">
                <a:pos x="98" y="107"/>
              </a:cxn>
              <a:cxn ang="0">
                <a:pos x="86" y="107"/>
              </a:cxn>
              <a:cxn ang="0">
                <a:pos x="76" y="97"/>
              </a:cxn>
              <a:cxn ang="0">
                <a:pos x="77" y="91"/>
              </a:cxn>
              <a:cxn ang="0">
                <a:pos x="112" y="91"/>
              </a:cxn>
              <a:cxn ang="0">
                <a:pos x="119" y="84"/>
              </a:cxn>
              <a:cxn ang="0">
                <a:pos x="119" y="7"/>
              </a:cxn>
              <a:cxn ang="0">
                <a:pos x="112" y="0"/>
              </a:cxn>
            </a:cxnLst>
            <a:rect l="0" t="0" r="r" b="b"/>
            <a:pathLst>
              <a:path w="119" h="116">
                <a:moveTo>
                  <a:pt x="112" y="0"/>
                </a:moveTo>
                <a:cubicBezTo>
                  <a:pt x="7" y="0"/>
                  <a:pt x="7" y="0"/>
                  <a:pt x="7" y="0"/>
                </a:cubicBezTo>
                <a:cubicBezTo>
                  <a:pt x="3" y="0"/>
                  <a:pt x="0" y="3"/>
                  <a:pt x="0" y="7"/>
                </a:cubicBezTo>
                <a:cubicBezTo>
                  <a:pt x="0" y="84"/>
                  <a:pt x="0" y="84"/>
                  <a:pt x="0" y="84"/>
                </a:cubicBezTo>
                <a:cubicBezTo>
                  <a:pt x="0" y="88"/>
                  <a:pt x="3" y="91"/>
                  <a:pt x="7" y="91"/>
                </a:cubicBezTo>
                <a:cubicBezTo>
                  <a:pt x="44" y="91"/>
                  <a:pt x="44" y="91"/>
                  <a:pt x="44" y="91"/>
                </a:cubicBezTo>
                <a:cubicBezTo>
                  <a:pt x="45" y="97"/>
                  <a:pt x="45" y="97"/>
                  <a:pt x="45" y="97"/>
                </a:cubicBezTo>
                <a:cubicBezTo>
                  <a:pt x="45" y="103"/>
                  <a:pt x="41" y="107"/>
                  <a:pt x="35" y="107"/>
                </a:cubicBezTo>
                <a:cubicBezTo>
                  <a:pt x="20" y="107"/>
                  <a:pt x="20" y="107"/>
                  <a:pt x="20" y="107"/>
                </a:cubicBezTo>
                <a:cubicBezTo>
                  <a:pt x="20" y="116"/>
                  <a:pt x="20" y="116"/>
                  <a:pt x="20" y="116"/>
                </a:cubicBezTo>
                <a:cubicBezTo>
                  <a:pt x="98" y="116"/>
                  <a:pt x="98" y="116"/>
                  <a:pt x="98" y="116"/>
                </a:cubicBezTo>
                <a:cubicBezTo>
                  <a:pt x="98" y="107"/>
                  <a:pt x="98" y="107"/>
                  <a:pt x="98" y="107"/>
                </a:cubicBezTo>
                <a:cubicBezTo>
                  <a:pt x="86" y="107"/>
                  <a:pt x="86" y="107"/>
                  <a:pt x="86" y="107"/>
                </a:cubicBezTo>
                <a:cubicBezTo>
                  <a:pt x="80" y="107"/>
                  <a:pt x="75" y="103"/>
                  <a:pt x="76" y="97"/>
                </a:cubicBezTo>
                <a:cubicBezTo>
                  <a:pt x="77" y="91"/>
                  <a:pt x="77" y="91"/>
                  <a:pt x="77" y="91"/>
                </a:cubicBezTo>
                <a:cubicBezTo>
                  <a:pt x="112" y="91"/>
                  <a:pt x="112" y="91"/>
                  <a:pt x="112" y="91"/>
                </a:cubicBezTo>
                <a:cubicBezTo>
                  <a:pt x="115" y="91"/>
                  <a:pt x="119" y="88"/>
                  <a:pt x="119" y="84"/>
                </a:cubicBezTo>
                <a:cubicBezTo>
                  <a:pt x="119" y="7"/>
                  <a:pt x="119" y="7"/>
                  <a:pt x="119" y="7"/>
                </a:cubicBezTo>
                <a:cubicBezTo>
                  <a:pt x="119" y="3"/>
                  <a:pt x="115" y="0"/>
                  <a:pt x="112" y="0"/>
                </a:cubicBezTo>
              </a:path>
            </a:pathLst>
          </a:custGeom>
          <a:solidFill>
            <a:srgbClr val="00BCF2"/>
          </a:solid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12" name="Rectangle 276"/>
          <p:cNvSpPr>
            <a:spLocks noChangeArrowheads="1"/>
          </p:cNvSpPr>
          <p:nvPr/>
        </p:nvSpPr>
        <p:spPr bwMode="auto">
          <a:xfrm>
            <a:off x="840738" y="5233652"/>
            <a:ext cx="421366" cy="337481"/>
          </a:xfrm>
          <a:prstGeom prst="rect">
            <a:avLst/>
          </a:prstGeom>
          <a:solidFill>
            <a:srgbClr val="FFFFFF"/>
          </a:solidFill>
          <a:ln w="9525">
            <a:noFill/>
            <a:miter lim="800000"/>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13" name="Line 280"/>
          <p:cNvSpPr>
            <a:spLocks noChangeShapeType="1"/>
          </p:cNvSpPr>
          <p:nvPr/>
        </p:nvSpPr>
        <p:spPr bwMode="auto">
          <a:xfrm>
            <a:off x="1050936" y="5512621"/>
            <a:ext cx="969" cy="1045"/>
          </a:xfrm>
          <a:prstGeom prst="line">
            <a:avLst/>
          </a:prstGeom>
          <a:no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14" name="Line 281"/>
          <p:cNvSpPr>
            <a:spLocks noChangeShapeType="1"/>
          </p:cNvSpPr>
          <p:nvPr/>
        </p:nvSpPr>
        <p:spPr bwMode="auto">
          <a:xfrm>
            <a:off x="1050936" y="5512621"/>
            <a:ext cx="969" cy="1045"/>
          </a:xfrm>
          <a:prstGeom prst="line">
            <a:avLst/>
          </a:prstGeom>
          <a:no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grpSp>
        <p:nvGrpSpPr>
          <p:cNvPr id="115" name="Group 114"/>
          <p:cNvGrpSpPr/>
          <p:nvPr/>
        </p:nvGrpSpPr>
        <p:grpSpPr>
          <a:xfrm>
            <a:off x="957833" y="5287322"/>
            <a:ext cx="187177" cy="232433"/>
            <a:chOff x="10220575" y="2480235"/>
            <a:chExt cx="807758" cy="929932"/>
          </a:xfrm>
          <a:solidFill>
            <a:srgbClr val="00BCF2"/>
          </a:solidFill>
        </p:grpSpPr>
        <p:sp>
          <p:nvSpPr>
            <p:cNvPr id="116" name="Freeform 25"/>
            <p:cNvSpPr>
              <a:spLocks/>
            </p:cNvSpPr>
            <p:nvPr/>
          </p:nvSpPr>
          <p:spPr bwMode="auto">
            <a:xfrm>
              <a:off x="10220575" y="2752600"/>
              <a:ext cx="369639" cy="637335"/>
            </a:xfrm>
            <a:custGeom>
              <a:avLst/>
              <a:gdLst/>
              <a:ahLst/>
              <a:cxnLst>
                <a:cxn ang="0">
                  <a:pos x="475" y="269"/>
                </a:cxn>
                <a:cxn ang="0">
                  <a:pos x="0" y="0"/>
                </a:cxn>
                <a:cxn ang="0">
                  <a:pos x="0" y="544"/>
                </a:cxn>
                <a:cxn ang="0">
                  <a:pos x="475" y="819"/>
                </a:cxn>
                <a:cxn ang="0">
                  <a:pos x="475" y="269"/>
                </a:cxn>
              </a:cxnLst>
              <a:rect l="0" t="0" r="r" b="b"/>
              <a:pathLst>
                <a:path w="475" h="819">
                  <a:moveTo>
                    <a:pt x="475" y="269"/>
                  </a:moveTo>
                  <a:lnTo>
                    <a:pt x="0" y="0"/>
                  </a:lnTo>
                  <a:lnTo>
                    <a:pt x="0" y="544"/>
                  </a:lnTo>
                  <a:lnTo>
                    <a:pt x="475" y="819"/>
                  </a:lnTo>
                  <a:lnTo>
                    <a:pt x="475" y="269"/>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17" name="Freeform 26"/>
            <p:cNvSpPr>
              <a:spLocks/>
            </p:cNvSpPr>
            <p:nvPr/>
          </p:nvSpPr>
          <p:spPr bwMode="auto">
            <a:xfrm>
              <a:off x="10658694" y="2752600"/>
              <a:ext cx="369639" cy="637335"/>
            </a:xfrm>
            <a:custGeom>
              <a:avLst/>
              <a:gdLst/>
              <a:ahLst/>
              <a:cxnLst>
                <a:cxn ang="0">
                  <a:pos x="0" y="269"/>
                </a:cxn>
                <a:cxn ang="0">
                  <a:pos x="0" y="819"/>
                </a:cxn>
                <a:cxn ang="0">
                  <a:pos x="475" y="544"/>
                </a:cxn>
                <a:cxn ang="0">
                  <a:pos x="475" y="0"/>
                </a:cxn>
                <a:cxn ang="0">
                  <a:pos x="0" y="269"/>
                </a:cxn>
              </a:cxnLst>
              <a:rect l="0" t="0" r="r" b="b"/>
              <a:pathLst>
                <a:path w="475" h="819">
                  <a:moveTo>
                    <a:pt x="0" y="269"/>
                  </a:moveTo>
                  <a:lnTo>
                    <a:pt x="0" y="819"/>
                  </a:lnTo>
                  <a:lnTo>
                    <a:pt x="475" y="544"/>
                  </a:lnTo>
                  <a:lnTo>
                    <a:pt x="475" y="0"/>
                  </a:lnTo>
                  <a:lnTo>
                    <a:pt x="0" y="269"/>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18" name="Freeform 27"/>
            <p:cNvSpPr>
              <a:spLocks/>
            </p:cNvSpPr>
            <p:nvPr/>
          </p:nvSpPr>
          <p:spPr bwMode="auto">
            <a:xfrm>
              <a:off x="10254815" y="2480235"/>
              <a:ext cx="739277" cy="423333"/>
            </a:xfrm>
            <a:custGeom>
              <a:avLst/>
              <a:gdLst/>
              <a:ahLst/>
              <a:cxnLst>
                <a:cxn ang="0">
                  <a:pos x="475" y="544"/>
                </a:cxn>
                <a:cxn ang="0">
                  <a:pos x="950" y="269"/>
                </a:cxn>
                <a:cxn ang="0">
                  <a:pos x="475" y="0"/>
                </a:cxn>
                <a:cxn ang="0">
                  <a:pos x="0" y="269"/>
                </a:cxn>
                <a:cxn ang="0">
                  <a:pos x="475" y="544"/>
                </a:cxn>
              </a:cxnLst>
              <a:rect l="0" t="0" r="r" b="b"/>
              <a:pathLst>
                <a:path w="950" h="544">
                  <a:moveTo>
                    <a:pt x="475" y="544"/>
                  </a:moveTo>
                  <a:lnTo>
                    <a:pt x="950" y="269"/>
                  </a:lnTo>
                  <a:lnTo>
                    <a:pt x="475" y="0"/>
                  </a:lnTo>
                  <a:lnTo>
                    <a:pt x="0" y="269"/>
                  </a:lnTo>
                  <a:lnTo>
                    <a:pt x="475" y="544"/>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19" name="Line 28"/>
            <p:cNvSpPr>
              <a:spLocks noChangeShapeType="1"/>
            </p:cNvSpPr>
            <p:nvPr/>
          </p:nvSpPr>
          <p:spPr bwMode="auto">
            <a:xfrm>
              <a:off x="10624454" y="3409389"/>
              <a:ext cx="778" cy="778"/>
            </a:xfrm>
            <a:prstGeom prst="line">
              <a:avLst/>
            </a:pr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20" name="Line 29"/>
            <p:cNvSpPr>
              <a:spLocks noChangeShapeType="1"/>
            </p:cNvSpPr>
            <p:nvPr/>
          </p:nvSpPr>
          <p:spPr bwMode="auto">
            <a:xfrm>
              <a:off x="10624454" y="3409389"/>
              <a:ext cx="778" cy="778"/>
            </a:xfrm>
            <a:prstGeom prst="line">
              <a:avLst/>
            </a:pr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grpSp>
      <p:sp>
        <p:nvSpPr>
          <p:cNvPr id="96" name="Rectangle 95"/>
          <p:cNvSpPr/>
          <p:nvPr/>
        </p:nvSpPr>
        <p:spPr>
          <a:xfrm>
            <a:off x="802962" y="5733485"/>
            <a:ext cx="496919" cy="256159"/>
          </a:xfrm>
          <a:prstGeom prst="rect">
            <a:avLst/>
          </a:prstGeom>
        </p:spPr>
        <p:txBody>
          <a:bodyPr wrap="square" lIns="0" tIns="0" rIns="0" bIns="0" anchor="ctr">
            <a:spAutoFit/>
          </a:bodyPr>
          <a:lstStyle/>
          <a:p>
            <a:pPr algn="ctr" defTabSz="932597">
              <a:defRPr/>
            </a:pPr>
            <a:r>
              <a:rPr lang="en-US" sz="1632" b="1" kern="0" dirty="0">
                <a:solidFill>
                  <a:schemeClr val="tx2"/>
                </a:solidFill>
                <a:ea typeface="Segoe UI" pitchFamily="34" charset="0"/>
                <a:cs typeface="Segoe UI" pitchFamily="34" charset="0"/>
              </a:rPr>
              <a:t>VM</a:t>
            </a:r>
            <a:endParaRPr lang="en-US" sz="1836" b="1" kern="0" dirty="0">
              <a:solidFill>
                <a:schemeClr val="tx2"/>
              </a:solidFill>
            </a:endParaRPr>
          </a:p>
        </p:txBody>
      </p:sp>
      <p:sp>
        <p:nvSpPr>
          <p:cNvPr id="101" name="Freeform 275"/>
          <p:cNvSpPr>
            <a:spLocks/>
          </p:cNvSpPr>
          <p:nvPr/>
        </p:nvSpPr>
        <p:spPr bwMode="auto">
          <a:xfrm>
            <a:off x="1934517" y="5197082"/>
            <a:ext cx="496920" cy="522415"/>
          </a:xfrm>
          <a:custGeom>
            <a:avLst/>
            <a:gdLst/>
            <a:ahLst/>
            <a:cxnLst>
              <a:cxn ang="0">
                <a:pos x="112" y="0"/>
              </a:cxn>
              <a:cxn ang="0">
                <a:pos x="7" y="0"/>
              </a:cxn>
              <a:cxn ang="0">
                <a:pos x="0" y="7"/>
              </a:cxn>
              <a:cxn ang="0">
                <a:pos x="0" y="84"/>
              </a:cxn>
              <a:cxn ang="0">
                <a:pos x="7" y="91"/>
              </a:cxn>
              <a:cxn ang="0">
                <a:pos x="44" y="91"/>
              </a:cxn>
              <a:cxn ang="0">
                <a:pos x="45" y="97"/>
              </a:cxn>
              <a:cxn ang="0">
                <a:pos x="35" y="107"/>
              </a:cxn>
              <a:cxn ang="0">
                <a:pos x="20" y="107"/>
              </a:cxn>
              <a:cxn ang="0">
                <a:pos x="20" y="116"/>
              </a:cxn>
              <a:cxn ang="0">
                <a:pos x="98" y="116"/>
              </a:cxn>
              <a:cxn ang="0">
                <a:pos x="98" y="107"/>
              </a:cxn>
              <a:cxn ang="0">
                <a:pos x="86" y="107"/>
              </a:cxn>
              <a:cxn ang="0">
                <a:pos x="76" y="97"/>
              </a:cxn>
              <a:cxn ang="0">
                <a:pos x="77" y="91"/>
              </a:cxn>
              <a:cxn ang="0">
                <a:pos x="112" y="91"/>
              </a:cxn>
              <a:cxn ang="0">
                <a:pos x="119" y="84"/>
              </a:cxn>
              <a:cxn ang="0">
                <a:pos x="119" y="7"/>
              </a:cxn>
              <a:cxn ang="0">
                <a:pos x="112" y="0"/>
              </a:cxn>
            </a:cxnLst>
            <a:rect l="0" t="0" r="r" b="b"/>
            <a:pathLst>
              <a:path w="119" h="116">
                <a:moveTo>
                  <a:pt x="112" y="0"/>
                </a:moveTo>
                <a:cubicBezTo>
                  <a:pt x="7" y="0"/>
                  <a:pt x="7" y="0"/>
                  <a:pt x="7" y="0"/>
                </a:cubicBezTo>
                <a:cubicBezTo>
                  <a:pt x="3" y="0"/>
                  <a:pt x="0" y="3"/>
                  <a:pt x="0" y="7"/>
                </a:cubicBezTo>
                <a:cubicBezTo>
                  <a:pt x="0" y="84"/>
                  <a:pt x="0" y="84"/>
                  <a:pt x="0" y="84"/>
                </a:cubicBezTo>
                <a:cubicBezTo>
                  <a:pt x="0" y="88"/>
                  <a:pt x="3" y="91"/>
                  <a:pt x="7" y="91"/>
                </a:cubicBezTo>
                <a:cubicBezTo>
                  <a:pt x="44" y="91"/>
                  <a:pt x="44" y="91"/>
                  <a:pt x="44" y="91"/>
                </a:cubicBezTo>
                <a:cubicBezTo>
                  <a:pt x="45" y="97"/>
                  <a:pt x="45" y="97"/>
                  <a:pt x="45" y="97"/>
                </a:cubicBezTo>
                <a:cubicBezTo>
                  <a:pt x="45" y="103"/>
                  <a:pt x="41" y="107"/>
                  <a:pt x="35" y="107"/>
                </a:cubicBezTo>
                <a:cubicBezTo>
                  <a:pt x="20" y="107"/>
                  <a:pt x="20" y="107"/>
                  <a:pt x="20" y="107"/>
                </a:cubicBezTo>
                <a:cubicBezTo>
                  <a:pt x="20" y="116"/>
                  <a:pt x="20" y="116"/>
                  <a:pt x="20" y="116"/>
                </a:cubicBezTo>
                <a:cubicBezTo>
                  <a:pt x="98" y="116"/>
                  <a:pt x="98" y="116"/>
                  <a:pt x="98" y="116"/>
                </a:cubicBezTo>
                <a:cubicBezTo>
                  <a:pt x="98" y="107"/>
                  <a:pt x="98" y="107"/>
                  <a:pt x="98" y="107"/>
                </a:cubicBezTo>
                <a:cubicBezTo>
                  <a:pt x="86" y="107"/>
                  <a:pt x="86" y="107"/>
                  <a:pt x="86" y="107"/>
                </a:cubicBezTo>
                <a:cubicBezTo>
                  <a:pt x="80" y="107"/>
                  <a:pt x="75" y="103"/>
                  <a:pt x="76" y="97"/>
                </a:cubicBezTo>
                <a:cubicBezTo>
                  <a:pt x="77" y="91"/>
                  <a:pt x="77" y="91"/>
                  <a:pt x="77" y="91"/>
                </a:cubicBezTo>
                <a:cubicBezTo>
                  <a:pt x="112" y="91"/>
                  <a:pt x="112" y="91"/>
                  <a:pt x="112" y="91"/>
                </a:cubicBezTo>
                <a:cubicBezTo>
                  <a:pt x="115" y="91"/>
                  <a:pt x="119" y="88"/>
                  <a:pt x="119" y="84"/>
                </a:cubicBezTo>
                <a:cubicBezTo>
                  <a:pt x="119" y="7"/>
                  <a:pt x="119" y="7"/>
                  <a:pt x="119" y="7"/>
                </a:cubicBezTo>
                <a:cubicBezTo>
                  <a:pt x="119" y="3"/>
                  <a:pt x="115" y="0"/>
                  <a:pt x="112" y="0"/>
                </a:cubicBezTo>
              </a:path>
            </a:pathLst>
          </a:custGeom>
          <a:solidFill>
            <a:srgbClr val="00BCF2"/>
          </a:solid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02" name="Rectangle 276"/>
          <p:cNvSpPr>
            <a:spLocks noChangeArrowheads="1"/>
          </p:cNvSpPr>
          <p:nvPr/>
        </p:nvSpPr>
        <p:spPr bwMode="auto">
          <a:xfrm>
            <a:off x="1972294" y="5233652"/>
            <a:ext cx="421366" cy="337481"/>
          </a:xfrm>
          <a:prstGeom prst="rect">
            <a:avLst/>
          </a:prstGeom>
          <a:solidFill>
            <a:srgbClr val="FFFFFF"/>
          </a:solidFill>
          <a:ln w="9525">
            <a:noFill/>
            <a:miter lim="800000"/>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03" name="Line 280"/>
          <p:cNvSpPr>
            <a:spLocks noChangeShapeType="1"/>
          </p:cNvSpPr>
          <p:nvPr/>
        </p:nvSpPr>
        <p:spPr bwMode="auto">
          <a:xfrm>
            <a:off x="2182492" y="5512621"/>
            <a:ext cx="969" cy="1045"/>
          </a:xfrm>
          <a:prstGeom prst="line">
            <a:avLst/>
          </a:prstGeom>
          <a:no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04" name="Line 281"/>
          <p:cNvSpPr>
            <a:spLocks noChangeShapeType="1"/>
          </p:cNvSpPr>
          <p:nvPr/>
        </p:nvSpPr>
        <p:spPr bwMode="auto">
          <a:xfrm>
            <a:off x="2182492" y="5512621"/>
            <a:ext cx="969" cy="1045"/>
          </a:xfrm>
          <a:prstGeom prst="line">
            <a:avLst/>
          </a:prstGeom>
          <a:no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grpSp>
        <p:nvGrpSpPr>
          <p:cNvPr id="105" name="Group 104"/>
          <p:cNvGrpSpPr/>
          <p:nvPr/>
        </p:nvGrpSpPr>
        <p:grpSpPr>
          <a:xfrm>
            <a:off x="2089389" y="5287322"/>
            <a:ext cx="187177" cy="232433"/>
            <a:chOff x="10220575" y="2480235"/>
            <a:chExt cx="807758" cy="929932"/>
          </a:xfrm>
          <a:solidFill>
            <a:srgbClr val="00BCF2"/>
          </a:solidFill>
        </p:grpSpPr>
        <p:sp>
          <p:nvSpPr>
            <p:cNvPr id="106" name="Freeform 25"/>
            <p:cNvSpPr>
              <a:spLocks/>
            </p:cNvSpPr>
            <p:nvPr/>
          </p:nvSpPr>
          <p:spPr bwMode="auto">
            <a:xfrm>
              <a:off x="10220575" y="2752600"/>
              <a:ext cx="369639" cy="637335"/>
            </a:xfrm>
            <a:custGeom>
              <a:avLst/>
              <a:gdLst/>
              <a:ahLst/>
              <a:cxnLst>
                <a:cxn ang="0">
                  <a:pos x="475" y="269"/>
                </a:cxn>
                <a:cxn ang="0">
                  <a:pos x="0" y="0"/>
                </a:cxn>
                <a:cxn ang="0">
                  <a:pos x="0" y="544"/>
                </a:cxn>
                <a:cxn ang="0">
                  <a:pos x="475" y="819"/>
                </a:cxn>
                <a:cxn ang="0">
                  <a:pos x="475" y="269"/>
                </a:cxn>
              </a:cxnLst>
              <a:rect l="0" t="0" r="r" b="b"/>
              <a:pathLst>
                <a:path w="475" h="819">
                  <a:moveTo>
                    <a:pt x="475" y="269"/>
                  </a:moveTo>
                  <a:lnTo>
                    <a:pt x="0" y="0"/>
                  </a:lnTo>
                  <a:lnTo>
                    <a:pt x="0" y="544"/>
                  </a:lnTo>
                  <a:lnTo>
                    <a:pt x="475" y="819"/>
                  </a:lnTo>
                  <a:lnTo>
                    <a:pt x="475" y="269"/>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07" name="Freeform 26"/>
            <p:cNvSpPr>
              <a:spLocks/>
            </p:cNvSpPr>
            <p:nvPr/>
          </p:nvSpPr>
          <p:spPr bwMode="auto">
            <a:xfrm>
              <a:off x="10658694" y="2752600"/>
              <a:ext cx="369639" cy="637335"/>
            </a:xfrm>
            <a:custGeom>
              <a:avLst/>
              <a:gdLst/>
              <a:ahLst/>
              <a:cxnLst>
                <a:cxn ang="0">
                  <a:pos x="0" y="269"/>
                </a:cxn>
                <a:cxn ang="0">
                  <a:pos x="0" y="819"/>
                </a:cxn>
                <a:cxn ang="0">
                  <a:pos x="475" y="544"/>
                </a:cxn>
                <a:cxn ang="0">
                  <a:pos x="475" y="0"/>
                </a:cxn>
                <a:cxn ang="0">
                  <a:pos x="0" y="269"/>
                </a:cxn>
              </a:cxnLst>
              <a:rect l="0" t="0" r="r" b="b"/>
              <a:pathLst>
                <a:path w="475" h="819">
                  <a:moveTo>
                    <a:pt x="0" y="269"/>
                  </a:moveTo>
                  <a:lnTo>
                    <a:pt x="0" y="819"/>
                  </a:lnTo>
                  <a:lnTo>
                    <a:pt x="475" y="544"/>
                  </a:lnTo>
                  <a:lnTo>
                    <a:pt x="475" y="0"/>
                  </a:lnTo>
                  <a:lnTo>
                    <a:pt x="0" y="269"/>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08" name="Freeform 27"/>
            <p:cNvSpPr>
              <a:spLocks/>
            </p:cNvSpPr>
            <p:nvPr/>
          </p:nvSpPr>
          <p:spPr bwMode="auto">
            <a:xfrm>
              <a:off x="10254815" y="2480235"/>
              <a:ext cx="739277" cy="423333"/>
            </a:xfrm>
            <a:custGeom>
              <a:avLst/>
              <a:gdLst/>
              <a:ahLst/>
              <a:cxnLst>
                <a:cxn ang="0">
                  <a:pos x="475" y="544"/>
                </a:cxn>
                <a:cxn ang="0">
                  <a:pos x="950" y="269"/>
                </a:cxn>
                <a:cxn ang="0">
                  <a:pos x="475" y="0"/>
                </a:cxn>
                <a:cxn ang="0">
                  <a:pos x="0" y="269"/>
                </a:cxn>
                <a:cxn ang="0">
                  <a:pos x="475" y="544"/>
                </a:cxn>
              </a:cxnLst>
              <a:rect l="0" t="0" r="r" b="b"/>
              <a:pathLst>
                <a:path w="950" h="544">
                  <a:moveTo>
                    <a:pt x="475" y="544"/>
                  </a:moveTo>
                  <a:lnTo>
                    <a:pt x="950" y="269"/>
                  </a:lnTo>
                  <a:lnTo>
                    <a:pt x="475" y="0"/>
                  </a:lnTo>
                  <a:lnTo>
                    <a:pt x="0" y="269"/>
                  </a:lnTo>
                  <a:lnTo>
                    <a:pt x="475" y="544"/>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09" name="Line 28"/>
            <p:cNvSpPr>
              <a:spLocks noChangeShapeType="1"/>
            </p:cNvSpPr>
            <p:nvPr/>
          </p:nvSpPr>
          <p:spPr bwMode="auto">
            <a:xfrm>
              <a:off x="10624454" y="3409389"/>
              <a:ext cx="778" cy="778"/>
            </a:xfrm>
            <a:prstGeom prst="line">
              <a:avLst/>
            </a:pr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10" name="Line 29"/>
            <p:cNvSpPr>
              <a:spLocks noChangeShapeType="1"/>
            </p:cNvSpPr>
            <p:nvPr/>
          </p:nvSpPr>
          <p:spPr bwMode="auto">
            <a:xfrm>
              <a:off x="10624454" y="3409389"/>
              <a:ext cx="778" cy="778"/>
            </a:xfrm>
            <a:prstGeom prst="line">
              <a:avLst/>
            </a:pr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grpSp>
      <p:sp>
        <p:nvSpPr>
          <p:cNvPr id="98" name="Rectangle 97"/>
          <p:cNvSpPr/>
          <p:nvPr/>
        </p:nvSpPr>
        <p:spPr>
          <a:xfrm>
            <a:off x="1934518" y="5733485"/>
            <a:ext cx="496919" cy="256159"/>
          </a:xfrm>
          <a:prstGeom prst="rect">
            <a:avLst/>
          </a:prstGeom>
        </p:spPr>
        <p:txBody>
          <a:bodyPr wrap="square" lIns="0" tIns="0" rIns="0" bIns="0" anchor="ctr">
            <a:spAutoFit/>
          </a:bodyPr>
          <a:lstStyle/>
          <a:p>
            <a:pPr algn="ctr" defTabSz="932597">
              <a:defRPr/>
            </a:pPr>
            <a:r>
              <a:rPr lang="en-US" sz="1632" b="1" kern="0" dirty="0">
                <a:solidFill>
                  <a:schemeClr val="tx2"/>
                </a:solidFill>
                <a:ea typeface="Segoe UI" pitchFamily="34" charset="0"/>
                <a:cs typeface="Segoe UI" pitchFamily="34" charset="0"/>
              </a:rPr>
              <a:t>VM</a:t>
            </a:r>
            <a:endParaRPr lang="en-US" sz="1836" b="1" kern="0" dirty="0">
              <a:solidFill>
                <a:schemeClr val="tx2"/>
              </a:solidFill>
            </a:endParaRPr>
          </a:p>
        </p:txBody>
      </p:sp>
      <p:cxnSp>
        <p:nvCxnSpPr>
          <p:cNvPr id="99" name="Straight Connector 98"/>
          <p:cNvCxnSpPr/>
          <p:nvPr/>
        </p:nvCxnSpPr>
        <p:spPr>
          <a:xfrm>
            <a:off x="1043487" y="5018724"/>
            <a:ext cx="0" cy="178358"/>
          </a:xfrm>
          <a:prstGeom prst="line">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2182977" y="5018724"/>
            <a:ext cx="0" cy="178358"/>
          </a:xfrm>
          <a:prstGeom prst="line">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bwMode="auto">
          <a:xfrm>
            <a:off x="425876" y="4645479"/>
            <a:ext cx="2320823" cy="39536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defRPr/>
            </a:pPr>
            <a:r>
              <a:rPr lang="en-US" sz="1632" kern="0" dirty="0">
                <a:gradFill>
                  <a:gsLst>
                    <a:gs pos="0">
                      <a:srgbClr val="FFFFFF"/>
                    </a:gs>
                    <a:gs pos="100000">
                      <a:srgbClr val="FFFFFF"/>
                    </a:gs>
                  </a:gsLst>
                  <a:lin ang="5400000" scaled="0"/>
                </a:gradFill>
                <a:ea typeface="Segoe UI" pitchFamily="34" charset="0"/>
                <a:cs typeface="Segoe UI" pitchFamily="34" charset="0"/>
              </a:rPr>
              <a:t>Hyper-V </a:t>
            </a:r>
            <a:r>
              <a:rPr lang="en-US" sz="1632" kern="0" dirty="0" err="1">
                <a:gradFill>
                  <a:gsLst>
                    <a:gs pos="0">
                      <a:srgbClr val="FFFFFF"/>
                    </a:gs>
                    <a:gs pos="100000">
                      <a:srgbClr val="FFFFFF"/>
                    </a:gs>
                  </a:gsLst>
                  <a:lin ang="5400000" scaled="0"/>
                </a:gradFill>
                <a:ea typeface="Segoe UI" pitchFamily="34" charset="0"/>
                <a:cs typeface="Segoe UI" pitchFamily="34" charset="0"/>
              </a:rPr>
              <a:t>vSwitch</a:t>
            </a:r>
            <a:endParaRPr lang="en-US" sz="1632" kern="0" dirty="0">
              <a:gradFill>
                <a:gsLst>
                  <a:gs pos="0">
                    <a:srgbClr val="FFFFFF"/>
                  </a:gs>
                  <a:gs pos="100000">
                    <a:srgbClr val="FFFFFF"/>
                  </a:gs>
                </a:gsLst>
                <a:lin ang="5400000" scaled="0"/>
              </a:gradFill>
              <a:ea typeface="Segoe UI" pitchFamily="34" charset="0"/>
              <a:cs typeface="Segoe UI" pitchFamily="34" charset="0"/>
            </a:endParaRPr>
          </a:p>
        </p:txBody>
      </p:sp>
      <p:sp>
        <p:nvSpPr>
          <p:cNvPr id="122" name="Rectangle 121"/>
          <p:cNvSpPr/>
          <p:nvPr/>
        </p:nvSpPr>
        <p:spPr bwMode="auto">
          <a:xfrm>
            <a:off x="3373545" y="4489237"/>
            <a:ext cx="2596733" cy="1945545"/>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93260" rIns="186521" bIns="93260" numCol="1" spcCol="0" rtlCol="0" fromWordArt="0" anchor="b" anchorCtr="0" forceAA="0" compatLnSpc="1">
            <a:prstTxWarp prst="textNoShape">
              <a:avLst/>
            </a:prstTxWarp>
            <a:noAutofit/>
          </a:bodyPr>
          <a:lstStyle/>
          <a:p>
            <a:pPr algn="ctr" defTabSz="951028" fontAlgn="base">
              <a:lnSpc>
                <a:spcPct val="90000"/>
              </a:lnSpc>
              <a:spcBef>
                <a:spcPct val="0"/>
              </a:spcBef>
              <a:spcAft>
                <a:spcPct val="0"/>
              </a:spcAft>
              <a:defRPr/>
            </a:pPr>
            <a:r>
              <a:rPr lang="en-US" sz="1632" kern="0" dirty="0">
                <a:solidFill>
                  <a:srgbClr val="333333"/>
                </a:solidFill>
                <a:ea typeface="Segoe UI" pitchFamily="34" charset="0"/>
                <a:cs typeface="Segoe UI" pitchFamily="34" charset="0"/>
              </a:rPr>
              <a:t>Hyper-V Host </a:t>
            </a:r>
          </a:p>
        </p:txBody>
      </p:sp>
      <p:sp>
        <p:nvSpPr>
          <p:cNvPr id="140" name="Freeform 275"/>
          <p:cNvSpPr>
            <a:spLocks/>
          </p:cNvSpPr>
          <p:nvPr/>
        </p:nvSpPr>
        <p:spPr bwMode="auto">
          <a:xfrm>
            <a:off x="3901024" y="5197082"/>
            <a:ext cx="496920" cy="522415"/>
          </a:xfrm>
          <a:custGeom>
            <a:avLst/>
            <a:gdLst/>
            <a:ahLst/>
            <a:cxnLst>
              <a:cxn ang="0">
                <a:pos x="112" y="0"/>
              </a:cxn>
              <a:cxn ang="0">
                <a:pos x="7" y="0"/>
              </a:cxn>
              <a:cxn ang="0">
                <a:pos x="0" y="7"/>
              </a:cxn>
              <a:cxn ang="0">
                <a:pos x="0" y="84"/>
              </a:cxn>
              <a:cxn ang="0">
                <a:pos x="7" y="91"/>
              </a:cxn>
              <a:cxn ang="0">
                <a:pos x="44" y="91"/>
              </a:cxn>
              <a:cxn ang="0">
                <a:pos x="45" y="97"/>
              </a:cxn>
              <a:cxn ang="0">
                <a:pos x="35" y="107"/>
              </a:cxn>
              <a:cxn ang="0">
                <a:pos x="20" y="107"/>
              </a:cxn>
              <a:cxn ang="0">
                <a:pos x="20" y="116"/>
              </a:cxn>
              <a:cxn ang="0">
                <a:pos x="98" y="116"/>
              </a:cxn>
              <a:cxn ang="0">
                <a:pos x="98" y="107"/>
              </a:cxn>
              <a:cxn ang="0">
                <a:pos x="86" y="107"/>
              </a:cxn>
              <a:cxn ang="0">
                <a:pos x="76" y="97"/>
              </a:cxn>
              <a:cxn ang="0">
                <a:pos x="77" y="91"/>
              </a:cxn>
              <a:cxn ang="0">
                <a:pos x="112" y="91"/>
              </a:cxn>
              <a:cxn ang="0">
                <a:pos x="119" y="84"/>
              </a:cxn>
              <a:cxn ang="0">
                <a:pos x="119" y="7"/>
              </a:cxn>
              <a:cxn ang="0">
                <a:pos x="112" y="0"/>
              </a:cxn>
            </a:cxnLst>
            <a:rect l="0" t="0" r="r" b="b"/>
            <a:pathLst>
              <a:path w="119" h="116">
                <a:moveTo>
                  <a:pt x="112" y="0"/>
                </a:moveTo>
                <a:cubicBezTo>
                  <a:pt x="7" y="0"/>
                  <a:pt x="7" y="0"/>
                  <a:pt x="7" y="0"/>
                </a:cubicBezTo>
                <a:cubicBezTo>
                  <a:pt x="3" y="0"/>
                  <a:pt x="0" y="3"/>
                  <a:pt x="0" y="7"/>
                </a:cubicBezTo>
                <a:cubicBezTo>
                  <a:pt x="0" y="84"/>
                  <a:pt x="0" y="84"/>
                  <a:pt x="0" y="84"/>
                </a:cubicBezTo>
                <a:cubicBezTo>
                  <a:pt x="0" y="88"/>
                  <a:pt x="3" y="91"/>
                  <a:pt x="7" y="91"/>
                </a:cubicBezTo>
                <a:cubicBezTo>
                  <a:pt x="44" y="91"/>
                  <a:pt x="44" y="91"/>
                  <a:pt x="44" y="91"/>
                </a:cubicBezTo>
                <a:cubicBezTo>
                  <a:pt x="45" y="97"/>
                  <a:pt x="45" y="97"/>
                  <a:pt x="45" y="97"/>
                </a:cubicBezTo>
                <a:cubicBezTo>
                  <a:pt x="45" y="103"/>
                  <a:pt x="41" y="107"/>
                  <a:pt x="35" y="107"/>
                </a:cubicBezTo>
                <a:cubicBezTo>
                  <a:pt x="20" y="107"/>
                  <a:pt x="20" y="107"/>
                  <a:pt x="20" y="107"/>
                </a:cubicBezTo>
                <a:cubicBezTo>
                  <a:pt x="20" y="116"/>
                  <a:pt x="20" y="116"/>
                  <a:pt x="20" y="116"/>
                </a:cubicBezTo>
                <a:cubicBezTo>
                  <a:pt x="98" y="116"/>
                  <a:pt x="98" y="116"/>
                  <a:pt x="98" y="116"/>
                </a:cubicBezTo>
                <a:cubicBezTo>
                  <a:pt x="98" y="107"/>
                  <a:pt x="98" y="107"/>
                  <a:pt x="98" y="107"/>
                </a:cubicBezTo>
                <a:cubicBezTo>
                  <a:pt x="86" y="107"/>
                  <a:pt x="86" y="107"/>
                  <a:pt x="86" y="107"/>
                </a:cubicBezTo>
                <a:cubicBezTo>
                  <a:pt x="80" y="107"/>
                  <a:pt x="75" y="103"/>
                  <a:pt x="76" y="97"/>
                </a:cubicBezTo>
                <a:cubicBezTo>
                  <a:pt x="77" y="91"/>
                  <a:pt x="77" y="91"/>
                  <a:pt x="77" y="91"/>
                </a:cubicBezTo>
                <a:cubicBezTo>
                  <a:pt x="112" y="91"/>
                  <a:pt x="112" y="91"/>
                  <a:pt x="112" y="91"/>
                </a:cubicBezTo>
                <a:cubicBezTo>
                  <a:pt x="115" y="91"/>
                  <a:pt x="119" y="88"/>
                  <a:pt x="119" y="84"/>
                </a:cubicBezTo>
                <a:cubicBezTo>
                  <a:pt x="119" y="7"/>
                  <a:pt x="119" y="7"/>
                  <a:pt x="119" y="7"/>
                </a:cubicBezTo>
                <a:cubicBezTo>
                  <a:pt x="119" y="3"/>
                  <a:pt x="115" y="0"/>
                  <a:pt x="112" y="0"/>
                </a:cubicBezTo>
              </a:path>
            </a:pathLst>
          </a:custGeom>
          <a:solidFill>
            <a:srgbClr val="00BCF2"/>
          </a:solid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41" name="Rectangle 276"/>
          <p:cNvSpPr>
            <a:spLocks noChangeArrowheads="1"/>
          </p:cNvSpPr>
          <p:nvPr/>
        </p:nvSpPr>
        <p:spPr bwMode="auto">
          <a:xfrm>
            <a:off x="3938801" y="5233652"/>
            <a:ext cx="421366" cy="337481"/>
          </a:xfrm>
          <a:prstGeom prst="rect">
            <a:avLst/>
          </a:prstGeom>
          <a:solidFill>
            <a:srgbClr val="FFFFFF"/>
          </a:solidFill>
          <a:ln w="9525">
            <a:noFill/>
            <a:miter lim="800000"/>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42" name="Line 280"/>
          <p:cNvSpPr>
            <a:spLocks noChangeShapeType="1"/>
          </p:cNvSpPr>
          <p:nvPr/>
        </p:nvSpPr>
        <p:spPr bwMode="auto">
          <a:xfrm>
            <a:off x="4148999" y="5512621"/>
            <a:ext cx="969" cy="1045"/>
          </a:xfrm>
          <a:prstGeom prst="line">
            <a:avLst/>
          </a:prstGeom>
          <a:no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43" name="Line 281"/>
          <p:cNvSpPr>
            <a:spLocks noChangeShapeType="1"/>
          </p:cNvSpPr>
          <p:nvPr/>
        </p:nvSpPr>
        <p:spPr bwMode="auto">
          <a:xfrm>
            <a:off x="4148999" y="5512621"/>
            <a:ext cx="969" cy="1045"/>
          </a:xfrm>
          <a:prstGeom prst="line">
            <a:avLst/>
          </a:prstGeom>
          <a:no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grpSp>
        <p:nvGrpSpPr>
          <p:cNvPr id="144" name="Group 143"/>
          <p:cNvGrpSpPr/>
          <p:nvPr/>
        </p:nvGrpSpPr>
        <p:grpSpPr>
          <a:xfrm>
            <a:off x="4055896" y="5287322"/>
            <a:ext cx="187177" cy="232433"/>
            <a:chOff x="10220575" y="2480235"/>
            <a:chExt cx="807758" cy="929932"/>
          </a:xfrm>
          <a:solidFill>
            <a:srgbClr val="00BCF2"/>
          </a:solidFill>
        </p:grpSpPr>
        <p:sp>
          <p:nvSpPr>
            <p:cNvPr id="145" name="Freeform 25"/>
            <p:cNvSpPr>
              <a:spLocks/>
            </p:cNvSpPr>
            <p:nvPr/>
          </p:nvSpPr>
          <p:spPr bwMode="auto">
            <a:xfrm>
              <a:off x="10220575" y="2752600"/>
              <a:ext cx="369639" cy="637335"/>
            </a:xfrm>
            <a:custGeom>
              <a:avLst/>
              <a:gdLst/>
              <a:ahLst/>
              <a:cxnLst>
                <a:cxn ang="0">
                  <a:pos x="475" y="269"/>
                </a:cxn>
                <a:cxn ang="0">
                  <a:pos x="0" y="0"/>
                </a:cxn>
                <a:cxn ang="0">
                  <a:pos x="0" y="544"/>
                </a:cxn>
                <a:cxn ang="0">
                  <a:pos x="475" y="819"/>
                </a:cxn>
                <a:cxn ang="0">
                  <a:pos x="475" y="269"/>
                </a:cxn>
              </a:cxnLst>
              <a:rect l="0" t="0" r="r" b="b"/>
              <a:pathLst>
                <a:path w="475" h="819">
                  <a:moveTo>
                    <a:pt x="475" y="269"/>
                  </a:moveTo>
                  <a:lnTo>
                    <a:pt x="0" y="0"/>
                  </a:lnTo>
                  <a:lnTo>
                    <a:pt x="0" y="544"/>
                  </a:lnTo>
                  <a:lnTo>
                    <a:pt x="475" y="819"/>
                  </a:lnTo>
                  <a:lnTo>
                    <a:pt x="475" y="269"/>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46" name="Freeform 26"/>
            <p:cNvSpPr>
              <a:spLocks/>
            </p:cNvSpPr>
            <p:nvPr/>
          </p:nvSpPr>
          <p:spPr bwMode="auto">
            <a:xfrm>
              <a:off x="10658694" y="2752600"/>
              <a:ext cx="369639" cy="637335"/>
            </a:xfrm>
            <a:custGeom>
              <a:avLst/>
              <a:gdLst/>
              <a:ahLst/>
              <a:cxnLst>
                <a:cxn ang="0">
                  <a:pos x="0" y="269"/>
                </a:cxn>
                <a:cxn ang="0">
                  <a:pos x="0" y="819"/>
                </a:cxn>
                <a:cxn ang="0">
                  <a:pos x="475" y="544"/>
                </a:cxn>
                <a:cxn ang="0">
                  <a:pos x="475" y="0"/>
                </a:cxn>
                <a:cxn ang="0">
                  <a:pos x="0" y="269"/>
                </a:cxn>
              </a:cxnLst>
              <a:rect l="0" t="0" r="r" b="b"/>
              <a:pathLst>
                <a:path w="475" h="819">
                  <a:moveTo>
                    <a:pt x="0" y="269"/>
                  </a:moveTo>
                  <a:lnTo>
                    <a:pt x="0" y="819"/>
                  </a:lnTo>
                  <a:lnTo>
                    <a:pt x="475" y="544"/>
                  </a:lnTo>
                  <a:lnTo>
                    <a:pt x="475" y="0"/>
                  </a:lnTo>
                  <a:lnTo>
                    <a:pt x="0" y="269"/>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47" name="Freeform 27"/>
            <p:cNvSpPr>
              <a:spLocks/>
            </p:cNvSpPr>
            <p:nvPr/>
          </p:nvSpPr>
          <p:spPr bwMode="auto">
            <a:xfrm>
              <a:off x="10254815" y="2480235"/>
              <a:ext cx="739277" cy="423333"/>
            </a:xfrm>
            <a:custGeom>
              <a:avLst/>
              <a:gdLst/>
              <a:ahLst/>
              <a:cxnLst>
                <a:cxn ang="0">
                  <a:pos x="475" y="544"/>
                </a:cxn>
                <a:cxn ang="0">
                  <a:pos x="950" y="269"/>
                </a:cxn>
                <a:cxn ang="0">
                  <a:pos x="475" y="0"/>
                </a:cxn>
                <a:cxn ang="0">
                  <a:pos x="0" y="269"/>
                </a:cxn>
                <a:cxn ang="0">
                  <a:pos x="475" y="544"/>
                </a:cxn>
              </a:cxnLst>
              <a:rect l="0" t="0" r="r" b="b"/>
              <a:pathLst>
                <a:path w="950" h="544">
                  <a:moveTo>
                    <a:pt x="475" y="544"/>
                  </a:moveTo>
                  <a:lnTo>
                    <a:pt x="950" y="269"/>
                  </a:lnTo>
                  <a:lnTo>
                    <a:pt x="475" y="0"/>
                  </a:lnTo>
                  <a:lnTo>
                    <a:pt x="0" y="269"/>
                  </a:lnTo>
                  <a:lnTo>
                    <a:pt x="475" y="544"/>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48" name="Line 28"/>
            <p:cNvSpPr>
              <a:spLocks noChangeShapeType="1"/>
            </p:cNvSpPr>
            <p:nvPr/>
          </p:nvSpPr>
          <p:spPr bwMode="auto">
            <a:xfrm>
              <a:off x="10624454" y="3409389"/>
              <a:ext cx="778" cy="778"/>
            </a:xfrm>
            <a:prstGeom prst="line">
              <a:avLst/>
            </a:pr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49" name="Line 29"/>
            <p:cNvSpPr>
              <a:spLocks noChangeShapeType="1"/>
            </p:cNvSpPr>
            <p:nvPr/>
          </p:nvSpPr>
          <p:spPr bwMode="auto">
            <a:xfrm>
              <a:off x="10624454" y="3409389"/>
              <a:ext cx="778" cy="778"/>
            </a:xfrm>
            <a:prstGeom prst="line">
              <a:avLst/>
            </a:pr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grpSp>
      <p:sp>
        <p:nvSpPr>
          <p:cNvPr id="125" name="Rectangle 124"/>
          <p:cNvSpPr/>
          <p:nvPr/>
        </p:nvSpPr>
        <p:spPr>
          <a:xfrm>
            <a:off x="3901025" y="5733485"/>
            <a:ext cx="496919" cy="256159"/>
          </a:xfrm>
          <a:prstGeom prst="rect">
            <a:avLst/>
          </a:prstGeom>
        </p:spPr>
        <p:txBody>
          <a:bodyPr wrap="square" lIns="0" tIns="0" rIns="0" bIns="0" anchor="ctr">
            <a:spAutoFit/>
          </a:bodyPr>
          <a:lstStyle/>
          <a:p>
            <a:pPr algn="ctr" defTabSz="932597">
              <a:defRPr/>
            </a:pPr>
            <a:r>
              <a:rPr lang="en-US" sz="1632" b="1" kern="0" dirty="0">
                <a:solidFill>
                  <a:schemeClr val="tx2"/>
                </a:solidFill>
                <a:ea typeface="Segoe UI" pitchFamily="34" charset="0"/>
                <a:cs typeface="Segoe UI" pitchFamily="34" charset="0"/>
              </a:rPr>
              <a:t>VM</a:t>
            </a:r>
            <a:endParaRPr lang="en-US" sz="1836" b="1" kern="0" dirty="0">
              <a:solidFill>
                <a:schemeClr val="tx2"/>
              </a:solidFill>
            </a:endParaRPr>
          </a:p>
        </p:txBody>
      </p:sp>
      <p:sp>
        <p:nvSpPr>
          <p:cNvPr id="130" name="Freeform 275"/>
          <p:cNvSpPr>
            <a:spLocks/>
          </p:cNvSpPr>
          <p:nvPr/>
        </p:nvSpPr>
        <p:spPr bwMode="auto">
          <a:xfrm>
            <a:off x="5032580" y="5197082"/>
            <a:ext cx="496920" cy="522415"/>
          </a:xfrm>
          <a:custGeom>
            <a:avLst/>
            <a:gdLst/>
            <a:ahLst/>
            <a:cxnLst>
              <a:cxn ang="0">
                <a:pos x="112" y="0"/>
              </a:cxn>
              <a:cxn ang="0">
                <a:pos x="7" y="0"/>
              </a:cxn>
              <a:cxn ang="0">
                <a:pos x="0" y="7"/>
              </a:cxn>
              <a:cxn ang="0">
                <a:pos x="0" y="84"/>
              </a:cxn>
              <a:cxn ang="0">
                <a:pos x="7" y="91"/>
              </a:cxn>
              <a:cxn ang="0">
                <a:pos x="44" y="91"/>
              </a:cxn>
              <a:cxn ang="0">
                <a:pos x="45" y="97"/>
              </a:cxn>
              <a:cxn ang="0">
                <a:pos x="35" y="107"/>
              </a:cxn>
              <a:cxn ang="0">
                <a:pos x="20" y="107"/>
              </a:cxn>
              <a:cxn ang="0">
                <a:pos x="20" y="116"/>
              </a:cxn>
              <a:cxn ang="0">
                <a:pos x="98" y="116"/>
              </a:cxn>
              <a:cxn ang="0">
                <a:pos x="98" y="107"/>
              </a:cxn>
              <a:cxn ang="0">
                <a:pos x="86" y="107"/>
              </a:cxn>
              <a:cxn ang="0">
                <a:pos x="76" y="97"/>
              </a:cxn>
              <a:cxn ang="0">
                <a:pos x="77" y="91"/>
              </a:cxn>
              <a:cxn ang="0">
                <a:pos x="112" y="91"/>
              </a:cxn>
              <a:cxn ang="0">
                <a:pos x="119" y="84"/>
              </a:cxn>
              <a:cxn ang="0">
                <a:pos x="119" y="7"/>
              </a:cxn>
              <a:cxn ang="0">
                <a:pos x="112" y="0"/>
              </a:cxn>
            </a:cxnLst>
            <a:rect l="0" t="0" r="r" b="b"/>
            <a:pathLst>
              <a:path w="119" h="116">
                <a:moveTo>
                  <a:pt x="112" y="0"/>
                </a:moveTo>
                <a:cubicBezTo>
                  <a:pt x="7" y="0"/>
                  <a:pt x="7" y="0"/>
                  <a:pt x="7" y="0"/>
                </a:cubicBezTo>
                <a:cubicBezTo>
                  <a:pt x="3" y="0"/>
                  <a:pt x="0" y="3"/>
                  <a:pt x="0" y="7"/>
                </a:cubicBezTo>
                <a:cubicBezTo>
                  <a:pt x="0" y="84"/>
                  <a:pt x="0" y="84"/>
                  <a:pt x="0" y="84"/>
                </a:cubicBezTo>
                <a:cubicBezTo>
                  <a:pt x="0" y="88"/>
                  <a:pt x="3" y="91"/>
                  <a:pt x="7" y="91"/>
                </a:cubicBezTo>
                <a:cubicBezTo>
                  <a:pt x="44" y="91"/>
                  <a:pt x="44" y="91"/>
                  <a:pt x="44" y="91"/>
                </a:cubicBezTo>
                <a:cubicBezTo>
                  <a:pt x="45" y="97"/>
                  <a:pt x="45" y="97"/>
                  <a:pt x="45" y="97"/>
                </a:cubicBezTo>
                <a:cubicBezTo>
                  <a:pt x="45" y="103"/>
                  <a:pt x="41" y="107"/>
                  <a:pt x="35" y="107"/>
                </a:cubicBezTo>
                <a:cubicBezTo>
                  <a:pt x="20" y="107"/>
                  <a:pt x="20" y="107"/>
                  <a:pt x="20" y="107"/>
                </a:cubicBezTo>
                <a:cubicBezTo>
                  <a:pt x="20" y="116"/>
                  <a:pt x="20" y="116"/>
                  <a:pt x="20" y="116"/>
                </a:cubicBezTo>
                <a:cubicBezTo>
                  <a:pt x="98" y="116"/>
                  <a:pt x="98" y="116"/>
                  <a:pt x="98" y="116"/>
                </a:cubicBezTo>
                <a:cubicBezTo>
                  <a:pt x="98" y="107"/>
                  <a:pt x="98" y="107"/>
                  <a:pt x="98" y="107"/>
                </a:cubicBezTo>
                <a:cubicBezTo>
                  <a:pt x="86" y="107"/>
                  <a:pt x="86" y="107"/>
                  <a:pt x="86" y="107"/>
                </a:cubicBezTo>
                <a:cubicBezTo>
                  <a:pt x="80" y="107"/>
                  <a:pt x="75" y="103"/>
                  <a:pt x="76" y="97"/>
                </a:cubicBezTo>
                <a:cubicBezTo>
                  <a:pt x="77" y="91"/>
                  <a:pt x="77" y="91"/>
                  <a:pt x="77" y="91"/>
                </a:cubicBezTo>
                <a:cubicBezTo>
                  <a:pt x="112" y="91"/>
                  <a:pt x="112" y="91"/>
                  <a:pt x="112" y="91"/>
                </a:cubicBezTo>
                <a:cubicBezTo>
                  <a:pt x="115" y="91"/>
                  <a:pt x="119" y="88"/>
                  <a:pt x="119" y="84"/>
                </a:cubicBezTo>
                <a:cubicBezTo>
                  <a:pt x="119" y="7"/>
                  <a:pt x="119" y="7"/>
                  <a:pt x="119" y="7"/>
                </a:cubicBezTo>
                <a:cubicBezTo>
                  <a:pt x="119" y="3"/>
                  <a:pt x="115" y="0"/>
                  <a:pt x="112" y="0"/>
                </a:cubicBezTo>
              </a:path>
            </a:pathLst>
          </a:custGeom>
          <a:solidFill>
            <a:srgbClr val="00BCF2"/>
          </a:solid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31" name="Rectangle 276"/>
          <p:cNvSpPr>
            <a:spLocks noChangeArrowheads="1"/>
          </p:cNvSpPr>
          <p:nvPr/>
        </p:nvSpPr>
        <p:spPr bwMode="auto">
          <a:xfrm>
            <a:off x="5070357" y="5233652"/>
            <a:ext cx="421366" cy="337481"/>
          </a:xfrm>
          <a:prstGeom prst="rect">
            <a:avLst/>
          </a:prstGeom>
          <a:solidFill>
            <a:srgbClr val="FFFFFF"/>
          </a:solidFill>
          <a:ln w="9525">
            <a:noFill/>
            <a:miter lim="800000"/>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32" name="Line 280"/>
          <p:cNvSpPr>
            <a:spLocks noChangeShapeType="1"/>
          </p:cNvSpPr>
          <p:nvPr/>
        </p:nvSpPr>
        <p:spPr bwMode="auto">
          <a:xfrm>
            <a:off x="5280555" y="5512621"/>
            <a:ext cx="969" cy="1045"/>
          </a:xfrm>
          <a:prstGeom prst="line">
            <a:avLst/>
          </a:prstGeom>
          <a:no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33" name="Line 281"/>
          <p:cNvSpPr>
            <a:spLocks noChangeShapeType="1"/>
          </p:cNvSpPr>
          <p:nvPr/>
        </p:nvSpPr>
        <p:spPr bwMode="auto">
          <a:xfrm>
            <a:off x="5280555" y="5512621"/>
            <a:ext cx="969" cy="1045"/>
          </a:xfrm>
          <a:prstGeom prst="line">
            <a:avLst/>
          </a:prstGeom>
          <a:no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grpSp>
        <p:nvGrpSpPr>
          <p:cNvPr id="134" name="Group 133"/>
          <p:cNvGrpSpPr/>
          <p:nvPr/>
        </p:nvGrpSpPr>
        <p:grpSpPr>
          <a:xfrm>
            <a:off x="5187452" y="5287322"/>
            <a:ext cx="187177" cy="232433"/>
            <a:chOff x="10220575" y="2480235"/>
            <a:chExt cx="807758" cy="929932"/>
          </a:xfrm>
          <a:solidFill>
            <a:srgbClr val="00BCF2"/>
          </a:solidFill>
        </p:grpSpPr>
        <p:sp>
          <p:nvSpPr>
            <p:cNvPr id="135" name="Freeform 25"/>
            <p:cNvSpPr>
              <a:spLocks/>
            </p:cNvSpPr>
            <p:nvPr/>
          </p:nvSpPr>
          <p:spPr bwMode="auto">
            <a:xfrm>
              <a:off x="10220575" y="2752600"/>
              <a:ext cx="369639" cy="637335"/>
            </a:xfrm>
            <a:custGeom>
              <a:avLst/>
              <a:gdLst/>
              <a:ahLst/>
              <a:cxnLst>
                <a:cxn ang="0">
                  <a:pos x="475" y="269"/>
                </a:cxn>
                <a:cxn ang="0">
                  <a:pos x="0" y="0"/>
                </a:cxn>
                <a:cxn ang="0">
                  <a:pos x="0" y="544"/>
                </a:cxn>
                <a:cxn ang="0">
                  <a:pos x="475" y="819"/>
                </a:cxn>
                <a:cxn ang="0">
                  <a:pos x="475" y="269"/>
                </a:cxn>
              </a:cxnLst>
              <a:rect l="0" t="0" r="r" b="b"/>
              <a:pathLst>
                <a:path w="475" h="819">
                  <a:moveTo>
                    <a:pt x="475" y="269"/>
                  </a:moveTo>
                  <a:lnTo>
                    <a:pt x="0" y="0"/>
                  </a:lnTo>
                  <a:lnTo>
                    <a:pt x="0" y="544"/>
                  </a:lnTo>
                  <a:lnTo>
                    <a:pt x="475" y="819"/>
                  </a:lnTo>
                  <a:lnTo>
                    <a:pt x="475" y="269"/>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36" name="Freeform 26"/>
            <p:cNvSpPr>
              <a:spLocks/>
            </p:cNvSpPr>
            <p:nvPr/>
          </p:nvSpPr>
          <p:spPr bwMode="auto">
            <a:xfrm>
              <a:off x="10658694" y="2752600"/>
              <a:ext cx="369639" cy="637335"/>
            </a:xfrm>
            <a:custGeom>
              <a:avLst/>
              <a:gdLst/>
              <a:ahLst/>
              <a:cxnLst>
                <a:cxn ang="0">
                  <a:pos x="0" y="269"/>
                </a:cxn>
                <a:cxn ang="0">
                  <a:pos x="0" y="819"/>
                </a:cxn>
                <a:cxn ang="0">
                  <a:pos x="475" y="544"/>
                </a:cxn>
                <a:cxn ang="0">
                  <a:pos x="475" y="0"/>
                </a:cxn>
                <a:cxn ang="0">
                  <a:pos x="0" y="269"/>
                </a:cxn>
              </a:cxnLst>
              <a:rect l="0" t="0" r="r" b="b"/>
              <a:pathLst>
                <a:path w="475" h="819">
                  <a:moveTo>
                    <a:pt x="0" y="269"/>
                  </a:moveTo>
                  <a:lnTo>
                    <a:pt x="0" y="819"/>
                  </a:lnTo>
                  <a:lnTo>
                    <a:pt x="475" y="544"/>
                  </a:lnTo>
                  <a:lnTo>
                    <a:pt x="475" y="0"/>
                  </a:lnTo>
                  <a:lnTo>
                    <a:pt x="0" y="269"/>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37" name="Freeform 27"/>
            <p:cNvSpPr>
              <a:spLocks/>
            </p:cNvSpPr>
            <p:nvPr/>
          </p:nvSpPr>
          <p:spPr bwMode="auto">
            <a:xfrm>
              <a:off x="10254815" y="2480235"/>
              <a:ext cx="739277" cy="423333"/>
            </a:xfrm>
            <a:custGeom>
              <a:avLst/>
              <a:gdLst/>
              <a:ahLst/>
              <a:cxnLst>
                <a:cxn ang="0">
                  <a:pos x="475" y="544"/>
                </a:cxn>
                <a:cxn ang="0">
                  <a:pos x="950" y="269"/>
                </a:cxn>
                <a:cxn ang="0">
                  <a:pos x="475" y="0"/>
                </a:cxn>
                <a:cxn ang="0">
                  <a:pos x="0" y="269"/>
                </a:cxn>
                <a:cxn ang="0">
                  <a:pos x="475" y="544"/>
                </a:cxn>
              </a:cxnLst>
              <a:rect l="0" t="0" r="r" b="b"/>
              <a:pathLst>
                <a:path w="950" h="544">
                  <a:moveTo>
                    <a:pt x="475" y="544"/>
                  </a:moveTo>
                  <a:lnTo>
                    <a:pt x="950" y="269"/>
                  </a:lnTo>
                  <a:lnTo>
                    <a:pt x="475" y="0"/>
                  </a:lnTo>
                  <a:lnTo>
                    <a:pt x="0" y="269"/>
                  </a:lnTo>
                  <a:lnTo>
                    <a:pt x="475" y="544"/>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38" name="Line 28"/>
            <p:cNvSpPr>
              <a:spLocks noChangeShapeType="1"/>
            </p:cNvSpPr>
            <p:nvPr/>
          </p:nvSpPr>
          <p:spPr bwMode="auto">
            <a:xfrm>
              <a:off x="10624454" y="3409389"/>
              <a:ext cx="778" cy="778"/>
            </a:xfrm>
            <a:prstGeom prst="line">
              <a:avLst/>
            </a:pr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39" name="Line 29"/>
            <p:cNvSpPr>
              <a:spLocks noChangeShapeType="1"/>
            </p:cNvSpPr>
            <p:nvPr/>
          </p:nvSpPr>
          <p:spPr bwMode="auto">
            <a:xfrm>
              <a:off x="10624454" y="3409389"/>
              <a:ext cx="778" cy="778"/>
            </a:xfrm>
            <a:prstGeom prst="line">
              <a:avLst/>
            </a:pr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grpSp>
      <p:sp>
        <p:nvSpPr>
          <p:cNvPr id="127" name="Rectangle 126"/>
          <p:cNvSpPr/>
          <p:nvPr/>
        </p:nvSpPr>
        <p:spPr>
          <a:xfrm>
            <a:off x="5032581" y="5733485"/>
            <a:ext cx="496919" cy="256159"/>
          </a:xfrm>
          <a:prstGeom prst="rect">
            <a:avLst/>
          </a:prstGeom>
        </p:spPr>
        <p:txBody>
          <a:bodyPr wrap="square" lIns="0" tIns="0" rIns="0" bIns="0" anchor="ctr">
            <a:spAutoFit/>
          </a:bodyPr>
          <a:lstStyle/>
          <a:p>
            <a:pPr algn="ctr" defTabSz="932597">
              <a:defRPr/>
            </a:pPr>
            <a:r>
              <a:rPr lang="en-US" sz="1632" b="1" kern="0" dirty="0">
                <a:solidFill>
                  <a:schemeClr val="tx2"/>
                </a:solidFill>
                <a:ea typeface="Segoe UI" pitchFamily="34" charset="0"/>
                <a:cs typeface="Segoe UI" pitchFamily="34" charset="0"/>
              </a:rPr>
              <a:t>VM</a:t>
            </a:r>
            <a:endParaRPr lang="en-US" sz="1836" b="1" kern="0" dirty="0">
              <a:solidFill>
                <a:schemeClr val="tx2"/>
              </a:solidFill>
            </a:endParaRPr>
          </a:p>
        </p:txBody>
      </p:sp>
      <p:cxnSp>
        <p:nvCxnSpPr>
          <p:cNvPr id="128" name="Straight Connector 127"/>
          <p:cNvCxnSpPr/>
          <p:nvPr/>
        </p:nvCxnSpPr>
        <p:spPr>
          <a:xfrm>
            <a:off x="4141550" y="5018724"/>
            <a:ext cx="0" cy="178358"/>
          </a:xfrm>
          <a:prstGeom prst="line">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5281040" y="5018724"/>
            <a:ext cx="0" cy="178358"/>
          </a:xfrm>
          <a:prstGeom prst="line">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bwMode="auto">
          <a:xfrm>
            <a:off x="3523939" y="4645479"/>
            <a:ext cx="2320823" cy="39536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defRPr/>
            </a:pPr>
            <a:r>
              <a:rPr lang="en-US" sz="1632" kern="0" dirty="0">
                <a:gradFill>
                  <a:gsLst>
                    <a:gs pos="0">
                      <a:srgbClr val="FFFFFF"/>
                    </a:gs>
                    <a:gs pos="100000">
                      <a:srgbClr val="FFFFFF"/>
                    </a:gs>
                  </a:gsLst>
                  <a:lin ang="5400000" scaled="0"/>
                </a:gradFill>
                <a:ea typeface="Segoe UI" pitchFamily="34" charset="0"/>
                <a:cs typeface="Segoe UI" pitchFamily="34" charset="0"/>
              </a:rPr>
              <a:t>Hyper-V </a:t>
            </a:r>
            <a:r>
              <a:rPr lang="en-US" sz="1632" kern="0" dirty="0" err="1">
                <a:gradFill>
                  <a:gsLst>
                    <a:gs pos="0">
                      <a:srgbClr val="FFFFFF"/>
                    </a:gs>
                    <a:gs pos="100000">
                      <a:srgbClr val="FFFFFF"/>
                    </a:gs>
                  </a:gsLst>
                  <a:lin ang="5400000" scaled="0"/>
                </a:gradFill>
                <a:ea typeface="Segoe UI" pitchFamily="34" charset="0"/>
                <a:cs typeface="Segoe UI" pitchFamily="34" charset="0"/>
              </a:rPr>
              <a:t>vSwitch</a:t>
            </a:r>
            <a:endParaRPr lang="en-US" sz="1632" kern="0" dirty="0">
              <a:gradFill>
                <a:gsLst>
                  <a:gs pos="0">
                    <a:srgbClr val="FFFFFF"/>
                  </a:gs>
                  <a:gs pos="100000">
                    <a:srgbClr val="FFFFFF"/>
                  </a:gs>
                </a:gsLst>
                <a:lin ang="5400000" scaled="0"/>
              </a:gradFill>
              <a:ea typeface="Segoe UI" pitchFamily="34" charset="0"/>
              <a:cs typeface="Segoe UI" pitchFamily="34" charset="0"/>
            </a:endParaRPr>
          </a:p>
        </p:txBody>
      </p:sp>
      <p:sp>
        <p:nvSpPr>
          <p:cNvPr id="151" name="Rectangle 150"/>
          <p:cNvSpPr/>
          <p:nvPr/>
        </p:nvSpPr>
        <p:spPr bwMode="auto">
          <a:xfrm>
            <a:off x="6471607" y="4489237"/>
            <a:ext cx="2596733" cy="1945545"/>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93260" rIns="186521" bIns="93260" numCol="1" spcCol="0" rtlCol="0" fromWordArt="0" anchor="b" anchorCtr="0" forceAA="0" compatLnSpc="1">
            <a:prstTxWarp prst="textNoShape">
              <a:avLst/>
            </a:prstTxWarp>
            <a:noAutofit/>
          </a:bodyPr>
          <a:lstStyle/>
          <a:p>
            <a:pPr algn="ctr" defTabSz="951028" fontAlgn="base">
              <a:lnSpc>
                <a:spcPct val="90000"/>
              </a:lnSpc>
              <a:spcBef>
                <a:spcPct val="0"/>
              </a:spcBef>
              <a:spcAft>
                <a:spcPct val="0"/>
              </a:spcAft>
              <a:defRPr/>
            </a:pPr>
            <a:r>
              <a:rPr lang="en-US" sz="1632" kern="0" dirty="0">
                <a:solidFill>
                  <a:srgbClr val="333333"/>
                </a:solidFill>
                <a:ea typeface="Segoe UI" pitchFamily="34" charset="0"/>
                <a:cs typeface="Segoe UI" pitchFamily="34" charset="0"/>
              </a:rPr>
              <a:t>Hyper-V Host </a:t>
            </a:r>
          </a:p>
        </p:txBody>
      </p:sp>
      <p:sp>
        <p:nvSpPr>
          <p:cNvPr id="169" name="Freeform 275"/>
          <p:cNvSpPr>
            <a:spLocks/>
          </p:cNvSpPr>
          <p:nvPr/>
        </p:nvSpPr>
        <p:spPr bwMode="auto">
          <a:xfrm>
            <a:off x="6999086" y="5197082"/>
            <a:ext cx="496920" cy="522415"/>
          </a:xfrm>
          <a:custGeom>
            <a:avLst/>
            <a:gdLst/>
            <a:ahLst/>
            <a:cxnLst>
              <a:cxn ang="0">
                <a:pos x="112" y="0"/>
              </a:cxn>
              <a:cxn ang="0">
                <a:pos x="7" y="0"/>
              </a:cxn>
              <a:cxn ang="0">
                <a:pos x="0" y="7"/>
              </a:cxn>
              <a:cxn ang="0">
                <a:pos x="0" y="84"/>
              </a:cxn>
              <a:cxn ang="0">
                <a:pos x="7" y="91"/>
              </a:cxn>
              <a:cxn ang="0">
                <a:pos x="44" y="91"/>
              </a:cxn>
              <a:cxn ang="0">
                <a:pos x="45" y="97"/>
              </a:cxn>
              <a:cxn ang="0">
                <a:pos x="35" y="107"/>
              </a:cxn>
              <a:cxn ang="0">
                <a:pos x="20" y="107"/>
              </a:cxn>
              <a:cxn ang="0">
                <a:pos x="20" y="116"/>
              </a:cxn>
              <a:cxn ang="0">
                <a:pos x="98" y="116"/>
              </a:cxn>
              <a:cxn ang="0">
                <a:pos x="98" y="107"/>
              </a:cxn>
              <a:cxn ang="0">
                <a:pos x="86" y="107"/>
              </a:cxn>
              <a:cxn ang="0">
                <a:pos x="76" y="97"/>
              </a:cxn>
              <a:cxn ang="0">
                <a:pos x="77" y="91"/>
              </a:cxn>
              <a:cxn ang="0">
                <a:pos x="112" y="91"/>
              </a:cxn>
              <a:cxn ang="0">
                <a:pos x="119" y="84"/>
              </a:cxn>
              <a:cxn ang="0">
                <a:pos x="119" y="7"/>
              </a:cxn>
              <a:cxn ang="0">
                <a:pos x="112" y="0"/>
              </a:cxn>
            </a:cxnLst>
            <a:rect l="0" t="0" r="r" b="b"/>
            <a:pathLst>
              <a:path w="119" h="116">
                <a:moveTo>
                  <a:pt x="112" y="0"/>
                </a:moveTo>
                <a:cubicBezTo>
                  <a:pt x="7" y="0"/>
                  <a:pt x="7" y="0"/>
                  <a:pt x="7" y="0"/>
                </a:cubicBezTo>
                <a:cubicBezTo>
                  <a:pt x="3" y="0"/>
                  <a:pt x="0" y="3"/>
                  <a:pt x="0" y="7"/>
                </a:cubicBezTo>
                <a:cubicBezTo>
                  <a:pt x="0" y="84"/>
                  <a:pt x="0" y="84"/>
                  <a:pt x="0" y="84"/>
                </a:cubicBezTo>
                <a:cubicBezTo>
                  <a:pt x="0" y="88"/>
                  <a:pt x="3" y="91"/>
                  <a:pt x="7" y="91"/>
                </a:cubicBezTo>
                <a:cubicBezTo>
                  <a:pt x="44" y="91"/>
                  <a:pt x="44" y="91"/>
                  <a:pt x="44" y="91"/>
                </a:cubicBezTo>
                <a:cubicBezTo>
                  <a:pt x="45" y="97"/>
                  <a:pt x="45" y="97"/>
                  <a:pt x="45" y="97"/>
                </a:cubicBezTo>
                <a:cubicBezTo>
                  <a:pt x="45" y="103"/>
                  <a:pt x="41" y="107"/>
                  <a:pt x="35" y="107"/>
                </a:cubicBezTo>
                <a:cubicBezTo>
                  <a:pt x="20" y="107"/>
                  <a:pt x="20" y="107"/>
                  <a:pt x="20" y="107"/>
                </a:cubicBezTo>
                <a:cubicBezTo>
                  <a:pt x="20" y="116"/>
                  <a:pt x="20" y="116"/>
                  <a:pt x="20" y="116"/>
                </a:cubicBezTo>
                <a:cubicBezTo>
                  <a:pt x="98" y="116"/>
                  <a:pt x="98" y="116"/>
                  <a:pt x="98" y="116"/>
                </a:cubicBezTo>
                <a:cubicBezTo>
                  <a:pt x="98" y="107"/>
                  <a:pt x="98" y="107"/>
                  <a:pt x="98" y="107"/>
                </a:cubicBezTo>
                <a:cubicBezTo>
                  <a:pt x="86" y="107"/>
                  <a:pt x="86" y="107"/>
                  <a:pt x="86" y="107"/>
                </a:cubicBezTo>
                <a:cubicBezTo>
                  <a:pt x="80" y="107"/>
                  <a:pt x="75" y="103"/>
                  <a:pt x="76" y="97"/>
                </a:cubicBezTo>
                <a:cubicBezTo>
                  <a:pt x="77" y="91"/>
                  <a:pt x="77" y="91"/>
                  <a:pt x="77" y="91"/>
                </a:cubicBezTo>
                <a:cubicBezTo>
                  <a:pt x="112" y="91"/>
                  <a:pt x="112" y="91"/>
                  <a:pt x="112" y="91"/>
                </a:cubicBezTo>
                <a:cubicBezTo>
                  <a:pt x="115" y="91"/>
                  <a:pt x="119" y="88"/>
                  <a:pt x="119" y="84"/>
                </a:cubicBezTo>
                <a:cubicBezTo>
                  <a:pt x="119" y="7"/>
                  <a:pt x="119" y="7"/>
                  <a:pt x="119" y="7"/>
                </a:cubicBezTo>
                <a:cubicBezTo>
                  <a:pt x="119" y="3"/>
                  <a:pt x="115" y="0"/>
                  <a:pt x="112" y="0"/>
                </a:cubicBezTo>
              </a:path>
            </a:pathLst>
          </a:custGeom>
          <a:solidFill>
            <a:srgbClr val="00BCF2"/>
          </a:solid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70" name="Rectangle 276"/>
          <p:cNvSpPr>
            <a:spLocks noChangeArrowheads="1"/>
          </p:cNvSpPr>
          <p:nvPr/>
        </p:nvSpPr>
        <p:spPr bwMode="auto">
          <a:xfrm>
            <a:off x="7036863" y="5233652"/>
            <a:ext cx="421366" cy="337481"/>
          </a:xfrm>
          <a:prstGeom prst="rect">
            <a:avLst/>
          </a:prstGeom>
          <a:solidFill>
            <a:srgbClr val="FFFFFF"/>
          </a:solidFill>
          <a:ln w="9525">
            <a:noFill/>
            <a:miter lim="800000"/>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71" name="Line 280"/>
          <p:cNvSpPr>
            <a:spLocks noChangeShapeType="1"/>
          </p:cNvSpPr>
          <p:nvPr/>
        </p:nvSpPr>
        <p:spPr bwMode="auto">
          <a:xfrm>
            <a:off x="7247061" y="5512621"/>
            <a:ext cx="969" cy="1045"/>
          </a:xfrm>
          <a:prstGeom prst="line">
            <a:avLst/>
          </a:prstGeom>
          <a:no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72" name="Line 281"/>
          <p:cNvSpPr>
            <a:spLocks noChangeShapeType="1"/>
          </p:cNvSpPr>
          <p:nvPr/>
        </p:nvSpPr>
        <p:spPr bwMode="auto">
          <a:xfrm>
            <a:off x="7247061" y="5512621"/>
            <a:ext cx="969" cy="1045"/>
          </a:xfrm>
          <a:prstGeom prst="line">
            <a:avLst/>
          </a:prstGeom>
          <a:no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grpSp>
        <p:nvGrpSpPr>
          <p:cNvPr id="173" name="Group 172"/>
          <p:cNvGrpSpPr/>
          <p:nvPr/>
        </p:nvGrpSpPr>
        <p:grpSpPr>
          <a:xfrm>
            <a:off x="7153958" y="5287322"/>
            <a:ext cx="187177" cy="232433"/>
            <a:chOff x="10220575" y="2480235"/>
            <a:chExt cx="807758" cy="929932"/>
          </a:xfrm>
          <a:solidFill>
            <a:srgbClr val="00BCF2"/>
          </a:solidFill>
        </p:grpSpPr>
        <p:sp>
          <p:nvSpPr>
            <p:cNvPr id="174" name="Freeform 25"/>
            <p:cNvSpPr>
              <a:spLocks/>
            </p:cNvSpPr>
            <p:nvPr/>
          </p:nvSpPr>
          <p:spPr bwMode="auto">
            <a:xfrm>
              <a:off x="10220575" y="2752600"/>
              <a:ext cx="369639" cy="637335"/>
            </a:xfrm>
            <a:custGeom>
              <a:avLst/>
              <a:gdLst/>
              <a:ahLst/>
              <a:cxnLst>
                <a:cxn ang="0">
                  <a:pos x="475" y="269"/>
                </a:cxn>
                <a:cxn ang="0">
                  <a:pos x="0" y="0"/>
                </a:cxn>
                <a:cxn ang="0">
                  <a:pos x="0" y="544"/>
                </a:cxn>
                <a:cxn ang="0">
                  <a:pos x="475" y="819"/>
                </a:cxn>
                <a:cxn ang="0">
                  <a:pos x="475" y="269"/>
                </a:cxn>
              </a:cxnLst>
              <a:rect l="0" t="0" r="r" b="b"/>
              <a:pathLst>
                <a:path w="475" h="819">
                  <a:moveTo>
                    <a:pt x="475" y="269"/>
                  </a:moveTo>
                  <a:lnTo>
                    <a:pt x="0" y="0"/>
                  </a:lnTo>
                  <a:lnTo>
                    <a:pt x="0" y="544"/>
                  </a:lnTo>
                  <a:lnTo>
                    <a:pt x="475" y="819"/>
                  </a:lnTo>
                  <a:lnTo>
                    <a:pt x="475" y="269"/>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75" name="Freeform 26"/>
            <p:cNvSpPr>
              <a:spLocks/>
            </p:cNvSpPr>
            <p:nvPr/>
          </p:nvSpPr>
          <p:spPr bwMode="auto">
            <a:xfrm>
              <a:off x="10658694" y="2752600"/>
              <a:ext cx="369639" cy="637335"/>
            </a:xfrm>
            <a:custGeom>
              <a:avLst/>
              <a:gdLst/>
              <a:ahLst/>
              <a:cxnLst>
                <a:cxn ang="0">
                  <a:pos x="0" y="269"/>
                </a:cxn>
                <a:cxn ang="0">
                  <a:pos x="0" y="819"/>
                </a:cxn>
                <a:cxn ang="0">
                  <a:pos x="475" y="544"/>
                </a:cxn>
                <a:cxn ang="0">
                  <a:pos x="475" y="0"/>
                </a:cxn>
                <a:cxn ang="0">
                  <a:pos x="0" y="269"/>
                </a:cxn>
              </a:cxnLst>
              <a:rect l="0" t="0" r="r" b="b"/>
              <a:pathLst>
                <a:path w="475" h="819">
                  <a:moveTo>
                    <a:pt x="0" y="269"/>
                  </a:moveTo>
                  <a:lnTo>
                    <a:pt x="0" y="819"/>
                  </a:lnTo>
                  <a:lnTo>
                    <a:pt x="475" y="544"/>
                  </a:lnTo>
                  <a:lnTo>
                    <a:pt x="475" y="0"/>
                  </a:lnTo>
                  <a:lnTo>
                    <a:pt x="0" y="269"/>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76" name="Freeform 27"/>
            <p:cNvSpPr>
              <a:spLocks/>
            </p:cNvSpPr>
            <p:nvPr/>
          </p:nvSpPr>
          <p:spPr bwMode="auto">
            <a:xfrm>
              <a:off x="10254815" y="2480235"/>
              <a:ext cx="739277" cy="423333"/>
            </a:xfrm>
            <a:custGeom>
              <a:avLst/>
              <a:gdLst/>
              <a:ahLst/>
              <a:cxnLst>
                <a:cxn ang="0">
                  <a:pos x="475" y="544"/>
                </a:cxn>
                <a:cxn ang="0">
                  <a:pos x="950" y="269"/>
                </a:cxn>
                <a:cxn ang="0">
                  <a:pos x="475" y="0"/>
                </a:cxn>
                <a:cxn ang="0">
                  <a:pos x="0" y="269"/>
                </a:cxn>
                <a:cxn ang="0">
                  <a:pos x="475" y="544"/>
                </a:cxn>
              </a:cxnLst>
              <a:rect l="0" t="0" r="r" b="b"/>
              <a:pathLst>
                <a:path w="950" h="544">
                  <a:moveTo>
                    <a:pt x="475" y="544"/>
                  </a:moveTo>
                  <a:lnTo>
                    <a:pt x="950" y="269"/>
                  </a:lnTo>
                  <a:lnTo>
                    <a:pt x="475" y="0"/>
                  </a:lnTo>
                  <a:lnTo>
                    <a:pt x="0" y="269"/>
                  </a:lnTo>
                  <a:lnTo>
                    <a:pt x="475" y="544"/>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77" name="Line 28"/>
            <p:cNvSpPr>
              <a:spLocks noChangeShapeType="1"/>
            </p:cNvSpPr>
            <p:nvPr/>
          </p:nvSpPr>
          <p:spPr bwMode="auto">
            <a:xfrm>
              <a:off x="10624454" y="3409389"/>
              <a:ext cx="778" cy="778"/>
            </a:xfrm>
            <a:prstGeom prst="line">
              <a:avLst/>
            </a:pr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78" name="Line 29"/>
            <p:cNvSpPr>
              <a:spLocks noChangeShapeType="1"/>
            </p:cNvSpPr>
            <p:nvPr/>
          </p:nvSpPr>
          <p:spPr bwMode="auto">
            <a:xfrm>
              <a:off x="10624454" y="3409389"/>
              <a:ext cx="778" cy="778"/>
            </a:xfrm>
            <a:prstGeom prst="line">
              <a:avLst/>
            </a:pr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grpSp>
      <p:sp>
        <p:nvSpPr>
          <p:cNvPr id="154" name="Rectangle 153"/>
          <p:cNvSpPr/>
          <p:nvPr/>
        </p:nvSpPr>
        <p:spPr>
          <a:xfrm>
            <a:off x="6999087" y="5733485"/>
            <a:ext cx="496919" cy="256159"/>
          </a:xfrm>
          <a:prstGeom prst="rect">
            <a:avLst/>
          </a:prstGeom>
        </p:spPr>
        <p:txBody>
          <a:bodyPr wrap="square" lIns="0" tIns="0" rIns="0" bIns="0" anchor="ctr">
            <a:spAutoFit/>
          </a:bodyPr>
          <a:lstStyle/>
          <a:p>
            <a:pPr algn="ctr" defTabSz="932597">
              <a:defRPr/>
            </a:pPr>
            <a:r>
              <a:rPr lang="en-US" sz="1632" b="1" kern="0" dirty="0">
                <a:solidFill>
                  <a:schemeClr val="tx2"/>
                </a:solidFill>
                <a:ea typeface="Segoe UI" pitchFamily="34" charset="0"/>
                <a:cs typeface="Segoe UI" pitchFamily="34" charset="0"/>
              </a:rPr>
              <a:t>VM</a:t>
            </a:r>
            <a:endParaRPr lang="en-US" sz="1836" b="1" kern="0" dirty="0">
              <a:solidFill>
                <a:schemeClr val="tx2"/>
              </a:solidFill>
            </a:endParaRPr>
          </a:p>
        </p:txBody>
      </p:sp>
      <p:sp>
        <p:nvSpPr>
          <p:cNvPr id="159" name="Freeform 275"/>
          <p:cNvSpPr>
            <a:spLocks/>
          </p:cNvSpPr>
          <p:nvPr/>
        </p:nvSpPr>
        <p:spPr bwMode="auto">
          <a:xfrm>
            <a:off x="8130642" y="5197082"/>
            <a:ext cx="496920" cy="522415"/>
          </a:xfrm>
          <a:custGeom>
            <a:avLst/>
            <a:gdLst/>
            <a:ahLst/>
            <a:cxnLst>
              <a:cxn ang="0">
                <a:pos x="112" y="0"/>
              </a:cxn>
              <a:cxn ang="0">
                <a:pos x="7" y="0"/>
              </a:cxn>
              <a:cxn ang="0">
                <a:pos x="0" y="7"/>
              </a:cxn>
              <a:cxn ang="0">
                <a:pos x="0" y="84"/>
              </a:cxn>
              <a:cxn ang="0">
                <a:pos x="7" y="91"/>
              </a:cxn>
              <a:cxn ang="0">
                <a:pos x="44" y="91"/>
              </a:cxn>
              <a:cxn ang="0">
                <a:pos x="45" y="97"/>
              </a:cxn>
              <a:cxn ang="0">
                <a:pos x="35" y="107"/>
              </a:cxn>
              <a:cxn ang="0">
                <a:pos x="20" y="107"/>
              </a:cxn>
              <a:cxn ang="0">
                <a:pos x="20" y="116"/>
              </a:cxn>
              <a:cxn ang="0">
                <a:pos x="98" y="116"/>
              </a:cxn>
              <a:cxn ang="0">
                <a:pos x="98" y="107"/>
              </a:cxn>
              <a:cxn ang="0">
                <a:pos x="86" y="107"/>
              </a:cxn>
              <a:cxn ang="0">
                <a:pos x="76" y="97"/>
              </a:cxn>
              <a:cxn ang="0">
                <a:pos x="77" y="91"/>
              </a:cxn>
              <a:cxn ang="0">
                <a:pos x="112" y="91"/>
              </a:cxn>
              <a:cxn ang="0">
                <a:pos x="119" y="84"/>
              </a:cxn>
              <a:cxn ang="0">
                <a:pos x="119" y="7"/>
              </a:cxn>
              <a:cxn ang="0">
                <a:pos x="112" y="0"/>
              </a:cxn>
            </a:cxnLst>
            <a:rect l="0" t="0" r="r" b="b"/>
            <a:pathLst>
              <a:path w="119" h="116">
                <a:moveTo>
                  <a:pt x="112" y="0"/>
                </a:moveTo>
                <a:cubicBezTo>
                  <a:pt x="7" y="0"/>
                  <a:pt x="7" y="0"/>
                  <a:pt x="7" y="0"/>
                </a:cubicBezTo>
                <a:cubicBezTo>
                  <a:pt x="3" y="0"/>
                  <a:pt x="0" y="3"/>
                  <a:pt x="0" y="7"/>
                </a:cubicBezTo>
                <a:cubicBezTo>
                  <a:pt x="0" y="84"/>
                  <a:pt x="0" y="84"/>
                  <a:pt x="0" y="84"/>
                </a:cubicBezTo>
                <a:cubicBezTo>
                  <a:pt x="0" y="88"/>
                  <a:pt x="3" y="91"/>
                  <a:pt x="7" y="91"/>
                </a:cubicBezTo>
                <a:cubicBezTo>
                  <a:pt x="44" y="91"/>
                  <a:pt x="44" y="91"/>
                  <a:pt x="44" y="91"/>
                </a:cubicBezTo>
                <a:cubicBezTo>
                  <a:pt x="45" y="97"/>
                  <a:pt x="45" y="97"/>
                  <a:pt x="45" y="97"/>
                </a:cubicBezTo>
                <a:cubicBezTo>
                  <a:pt x="45" y="103"/>
                  <a:pt x="41" y="107"/>
                  <a:pt x="35" y="107"/>
                </a:cubicBezTo>
                <a:cubicBezTo>
                  <a:pt x="20" y="107"/>
                  <a:pt x="20" y="107"/>
                  <a:pt x="20" y="107"/>
                </a:cubicBezTo>
                <a:cubicBezTo>
                  <a:pt x="20" y="116"/>
                  <a:pt x="20" y="116"/>
                  <a:pt x="20" y="116"/>
                </a:cubicBezTo>
                <a:cubicBezTo>
                  <a:pt x="98" y="116"/>
                  <a:pt x="98" y="116"/>
                  <a:pt x="98" y="116"/>
                </a:cubicBezTo>
                <a:cubicBezTo>
                  <a:pt x="98" y="107"/>
                  <a:pt x="98" y="107"/>
                  <a:pt x="98" y="107"/>
                </a:cubicBezTo>
                <a:cubicBezTo>
                  <a:pt x="86" y="107"/>
                  <a:pt x="86" y="107"/>
                  <a:pt x="86" y="107"/>
                </a:cubicBezTo>
                <a:cubicBezTo>
                  <a:pt x="80" y="107"/>
                  <a:pt x="75" y="103"/>
                  <a:pt x="76" y="97"/>
                </a:cubicBezTo>
                <a:cubicBezTo>
                  <a:pt x="77" y="91"/>
                  <a:pt x="77" y="91"/>
                  <a:pt x="77" y="91"/>
                </a:cubicBezTo>
                <a:cubicBezTo>
                  <a:pt x="112" y="91"/>
                  <a:pt x="112" y="91"/>
                  <a:pt x="112" y="91"/>
                </a:cubicBezTo>
                <a:cubicBezTo>
                  <a:pt x="115" y="91"/>
                  <a:pt x="119" y="88"/>
                  <a:pt x="119" y="84"/>
                </a:cubicBezTo>
                <a:cubicBezTo>
                  <a:pt x="119" y="7"/>
                  <a:pt x="119" y="7"/>
                  <a:pt x="119" y="7"/>
                </a:cubicBezTo>
                <a:cubicBezTo>
                  <a:pt x="119" y="3"/>
                  <a:pt x="115" y="0"/>
                  <a:pt x="112" y="0"/>
                </a:cubicBezTo>
              </a:path>
            </a:pathLst>
          </a:custGeom>
          <a:solidFill>
            <a:srgbClr val="00BCF2"/>
          </a:solid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60" name="Rectangle 276"/>
          <p:cNvSpPr>
            <a:spLocks noChangeArrowheads="1"/>
          </p:cNvSpPr>
          <p:nvPr/>
        </p:nvSpPr>
        <p:spPr bwMode="auto">
          <a:xfrm>
            <a:off x="8168419" y="5233652"/>
            <a:ext cx="421366" cy="337481"/>
          </a:xfrm>
          <a:prstGeom prst="rect">
            <a:avLst/>
          </a:prstGeom>
          <a:solidFill>
            <a:srgbClr val="FFFFFF"/>
          </a:solidFill>
          <a:ln w="9525">
            <a:noFill/>
            <a:miter lim="800000"/>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61" name="Line 280"/>
          <p:cNvSpPr>
            <a:spLocks noChangeShapeType="1"/>
          </p:cNvSpPr>
          <p:nvPr/>
        </p:nvSpPr>
        <p:spPr bwMode="auto">
          <a:xfrm>
            <a:off x="8378617" y="5512621"/>
            <a:ext cx="969" cy="1045"/>
          </a:xfrm>
          <a:prstGeom prst="line">
            <a:avLst/>
          </a:prstGeom>
          <a:no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62" name="Line 281"/>
          <p:cNvSpPr>
            <a:spLocks noChangeShapeType="1"/>
          </p:cNvSpPr>
          <p:nvPr/>
        </p:nvSpPr>
        <p:spPr bwMode="auto">
          <a:xfrm>
            <a:off x="8378617" y="5512621"/>
            <a:ext cx="969" cy="1045"/>
          </a:xfrm>
          <a:prstGeom prst="line">
            <a:avLst/>
          </a:prstGeom>
          <a:no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grpSp>
        <p:nvGrpSpPr>
          <p:cNvPr id="163" name="Group 162"/>
          <p:cNvGrpSpPr/>
          <p:nvPr/>
        </p:nvGrpSpPr>
        <p:grpSpPr>
          <a:xfrm>
            <a:off x="8285514" y="5287322"/>
            <a:ext cx="187177" cy="232433"/>
            <a:chOff x="10220575" y="2480235"/>
            <a:chExt cx="807758" cy="929932"/>
          </a:xfrm>
          <a:solidFill>
            <a:srgbClr val="00BCF2"/>
          </a:solidFill>
        </p:grpSpPr>
        <p:sp>
          <p:nvSpPr>
            <p:cNvPr id="164" name="Freeform 25"/>
            <p:cNvSpPr>
              <a:spLocks/>
            </p:cNvSpPr>
            <p:nvPr/>
          </p:nvSpPr>
          <p:spPr bwMode="auto">
            <a:xfrm>
              <a:off x="10220575" y="2752600"/>
              <a:ext cx="369639" cy="637335"/>
            </a:xfrm>
            <a:custGeom>
              <a:avLst/>
              <a:gdLst/>
              <a:ahLst/>
              <a:cxnLst>
                <a:cxn ang="0">
                  <a:pos x="475" y="269"/>
                </a:cxn>
                <a:cxn ang="0">
                  <a:pos x="0" y="0"/>
                </a:cxn>
                <a:cxn ang="0">
                  <a:pos x="0" y="544"/>
                </a:cxn>
                <a:cxn ang="0">
                  <a:pos x="475" y="819"/>
                </a:cxn>
                <a:cxn ang="0">
                  <a:pos x="475" y="269"/>
                </a:cxn>
              </a:cxnLst>
              <a:rect l="0" t="0" r="r" b="b"/>
              <a:pathLst>
                <a:path w="475" h="819">
                  <a:moveTo>
                    <a:pt x="475" y="269"/>
                  </a:moveTo>
                  <a:lnTo>
                    <a:pt x="0" y="0"/>
                  </a:lnTo>
                  <a:lnTo>
                    <a:pt x="0" y="544"/>
                  </a:lnTo>
                  <a:lnTo>
                    <a:pt x="475" y="819"/>
                  </a:lnTo>
                  <a:lnTo>
                    <a:pt x="475" y="269"/>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65" name="Freeform 26"/>
            <p:cNvSpPr>
              <a:spLocks/>
            </p:cNvSpPr>
            <p:nvPr/>
          </p:nvSpPr>
          <p:spPr bwMode="auto">
            <a:xfrm>
              <a:off x="10658694" y="2752600"/>
              <a:ext cx="369639" cy="637335"/>
            </a:xfrm>
            <a:custGeom>
              <a:avLst/>
              <a:gdLst/>
              <a:ahLst/>
              <a:cxnLst>
                <a:cxn ang="0">
                  <a:pos x="0" y="269"/>
                </a:cxn>
                <a:cxn ang="0">
                  <a:pos x="0" y="819"/>
                </a:cxn>
                <a:cxn ang="0">
                  <a:pos x="475" y="544"/>
                </a:cxn>
                <a:cxn ang="0">
                  <a:pos x="475" y="0"/>
                </a:cxn>
                <a:cxn ang="0">
                  <a:pos x="0" y="269"/>
                </a:cxn>
              </a:cxnLst>
              <a:rect l="0" t="0" r="r" b="b"/>
              <a:pathLst>
                <a:path w="475" h="819">
                  <a:moveTo>
                    <a:pt x="0" y="269"/>
                  </a:moveTo>
                  <a:lnTo>
                    <a:pt x="0" y="819"/>
                  </a:lnTo>
                  <a:lnTo>
                    <a:pt x="475" y="544"/>
                  </a:lnTo>
                  <a:lnTo>
                    <a:pt x="475" y="0"/>
                  </a:lnTo>
                  <a:lnTo>
                    <a:pt x="0" y="269"/>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66" name="Freeform 27"/>
            <p:cNvSpPr>
              <a:spLocks/>
            </p:cNvSpPr>
            <p:nvPr/>
          </p:nvSpPr>
          <p:spPr bwMode="auto">
            <a:xfrm>
              <a:off x="10254815" y="2480235"/>
              <a:ext cx="739277" cy="423333"/>
            </a:xfrm>
            <a:custGeom>
              <a:avLst/>
              <a:gdLst/>
              <a:ahLst/>
              <a:cxnLst>
                <a:cxn ang="0">
                  <a:pos x="475" y="544"/>
                </a:cxn>
                <a:cxn ang="0">
                  <a:pos x="950" y="269"/>
                </a:cxn>
                <a:cxn ang="0">
                  <a:pos x="475" y="0"/>
                </a:cxn>
                <a:cxn ang="0">
                  <a:pos x="0" y="269"/>
                </a:cxn>
                <a:cxn ang="0">
                  <a:pos x="475" y="544"/>
                </a:cxn>
              </a:cxnLst>
              <a:rect l="0" t="0" r="r" b="b"/>
              <a:pathLst>
                <a:path w="950" h="544">
                  <a:moveTo>
                    <a:pt x="475" y="544"/>
                  </a:moveTo>
                  <a:lnTo>
                    <a:pt x="950" y="269"/>
                  </a:lnTo>
                  <a:lnTo>
                    <a:pt x="475" y="0"/>
                  </a:lnTo>
                  <a:lnTo>
                    <a:pt x="0" y="269"/>
                  </a:lnTo>
                  <a:lnTo>
                    <a:pt x="475" y="544"/>
                  </a:lnTo>
                  <a:close/>
                </a:path>
              </a:pathLst>
            </a:cu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67" name="Line 28"/>
            <p:cNvSpPr>
              <a:spLocks noChangeShapeType="1"/>
            </p:cNvSpPr>
            <p:nvPr/>
          </p:nvSpPr>
          <p:spPr bwMode="auto">
            <a:xfrm>
              <a:off x="10624454" y="3409389"/>
              <a:ext cx="778" cy="778"/>
            </a:xfrm>
            <a:prstGeom prst="line">
              <a:avLst/>
            </a:pr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sp>
          <p:nvSpPr>
            <p:cNvPr id="168" name="Line 29"/>
            <p:cNvSpPr>
              <a:spLocks noChangeShapeType="1"/>
            </p:cNvSpPr>
            <p:nvPr/>
          </p:nvSpPr>
          <p:spPr bwMode="auto">
            <a:xfrm>
              <a:off x="10624454" y="3409389"/>
              <a:ext cx="778" cy="778"/>
            </a:xfrm>
            <a:prstGeom prst="line">
              <a:avLst/>
            </a:prstGeom>
            <a:grpFill/>
            <a:ln w="9525">
              <a:noFill/>
              <a:round/>
              <a:headEnd/>
              <a:tailEnd/>
            </a:ln>
          </p:spPr>
          <p:txBody>
            <a:bodyPr vert="horz" wrap="square" lIns="93247" tIns="46623" rIns="93247" bIns="46623" numCol="1" anchor="t" anchorCtr="0" compatLnSpc="1">
              <a:prstTxWarp prst="textNoShape">
                <a:avLst/>
              </a:prstTxWarp>
            </a:bodyPr>
            <a:lstStyle/>
            <a:p>
              <a:pPr defTabSz="932479">
                <a:defRPr/>
              </a:pPr>
              <a:endParaRPr lang="en-US" sz="1764" kern="0">
                <a:solidFill>
                  <a:srgbClr val="002050"/>
                </a:solidFill>
              </a:endParaRPr>
            </a:p>
          </p:txBody>
        </p:sp>
      </p:grpSp>
      <p:sp>
        <p:nvSpPr>
          <p:cNvPr id="156" name="Rectangle 155"/>
          <p:cNvSpPr/>
          <p:nvPr/>
        </p:nvSpPr>
        <p:spPr>
          <a:xfrm>
            <a:off x="8130643" y="5733485"/>
            <a:ext cx="496919" cy="256159"/>
          </a:xfrm>
          <a:prstGeom prst="rect">
            <a:avLst/>
          </a:prstGeom>
        </p:spPr>
        <p:txBody>
          <a:bodyPr wrap="square" lIns="0" tIns="0" rIns="0" bIns="0" anchor="ctr">
            <a:spAutoFit/>
          </a:bodyPr>
          <a:lstStyle/>
          <a:p>
            <a:pPr algn="ctr" defTabSz="932597">
              <a:defRPr/>
            </a:pPr>
            <a:r>
              <a:rPr lang="en-US" sz="1632" b="1" kern="0" dirty="0">
                <a:solidFill>
                  <a:schemeClr val="tx2"/>
                </a:solidFill>
                <a:ea typeface="Segoe UI" pitchFamily="34" charset="0"/>
                <a:cs typeface="Segoe UI" pitchFamily="34" charset="0"/>
              </a:rPr>
              <a:t>VM</a:t>
            </a:r>
            <a:endParaRPr lang="en-US" sz="1836" b="1" kern="0" dirty="0">
              <a:solidFill>
                <a:schemeClr val="tx2"/>
              </a:solidFill>
            </a:endParaRPr>
          </a:p>
        </p:txBody>
      </p:sp>
      <p:cxnSp>
        <p:nvCxnSpPr>
          <p:cNvPr id="157" name="Straight Connector 156"/>
          <p:cNvCxnSpPr/>
          <p:nvPr/>
        </p:nvCxnSpPr>
        <p:spPr>
          <a:xfrm>
            <a:off x="7239612" y="5018724"/>
            <a:ext cx="0" cy="178358"/>
          </a:xfrm>
          <a:prstGeom prst="line">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379102" y="5018724"/>
            <a:ext cx="0" cy="178358"/>
          </a:xfrm>
          <a:prstGeom prst="line">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2" name="Rectangle 151"/>
          <p:cNvSpPr/>
          <p:nvPr/>
        </p:nvSpPr>
        <p:spPr bwMode="auto">
          <a:xfrm>
            <a:off x="6622001" y="4645479"/>
            <a:ext cx="2320823" cy="39536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defRPr/>
            </a:pPr>
            <a:r>
              <a:rPr lang="en-US" sz="1632" kern="0" dirty="0">
                <a:gradFill>
                  <a:gsLst>
                    <a:gs pos="0">
                      <a:srgbClr val="FFFFFF"/>
                    </a:gs>
                    <a:gs pos="100000">
                      <a:srgbClr val="FFFFFF"/>
                    </a:gs>
                  </a:gsLst>
                  <a:lin ang="5400000" scaled="0"/>
                </a:gradFill>
                <a:ea typeface="Segoe UI" pitchFamily="34" charset="0"/>
                <a:cs typeface="Segoe UI" pitchFamily="34" charset="0"/>
              </a:rPr>
              <a:t>Hyper-V </a:t>
            </a:r>
            <a:r>
              <a:rPr lang="en-US" sz="1632" kern="0" dirty="0" err="1">
                <a:gradFill>
                  <a:gsLst>
                    <a:gs pos="0">
                      <a:srgbClr val="FFFFFF"/>
                    </a:gs>
                    <a:gs pos="100000">
                      <a:srgbClr val="FFFFFF"/>
                    </a:gs>
                  </a:gsLst>
                  <a:lin ang="5400000" scaled="0"/>
                </a:gradFill>
                <a:ea typeface="Segoe UI" pitchFamily="34" charset="0"/>
                <a:cs typeface="Segoe UI" pitchFamily="34" charset="0"/>
              </a:rPr>
              <a:t>vSwitch</a:t>
            </a:r>
            <a:endParaRPr lang="en-US" sz="1632" kern="0" dirty="0">
              <a:gradFill>
                <a:gsLst>
                  <a:gs pos="0">
                    <a:srgbClr val="FFFFFF"/>
                  </a:gs>
                  <a:gs pos="100000">
                    <a:srgbClr val="FFFFFF"/>
                  </a:gs>
                </a:gsLst>
                <a:lin ang="5400000" scaled="0"/>
              </a:gradFill>
              <a:ea typeface="Segoe UI" pitchFamily="34" charset="0"/>
              <a:cs typeface="Segoe UI" pitchFamily="34" charset="0"/>
            </a:endParaRPr>
          </a:p>
        </p:txBody>
      </p:sp>
      <p:sp>
        <p:nvSpPr>
          <p:cNvPr id="179" name="Rectangle 178"/>
          <p:cNvSpPr/>
          <p:nvPr/>
        </p:nvSpPr>
        <p:spPr bwMode="auto">
          <a:xfrm>
            <a:off x="5283507" y="3618502"/>
            <a:ext cx="1812860" cy="661959"/>
          </a:xfrm>
          <a:prstGeom prst="rect">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73041" tIns="93260" rIns="186521" bIns="93260"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defRPr/>
            </a:pPr>
            <a:r>
              <a:rPr lang="en-US" sz="1836" kern="0" dirty="0">
                <a:solidFill>
                  <a:srgbClr val="E6E6E6"/>
                </a:solidFill>
                <a:ea typeface="Segoe UI" pitchFamily="34" charset="0"/>
                <a:cs typeface="Segoe UI" pitchFamily="34" charset="0"/>
              </a:rPr>
              <a:t>Network controller </a:t>
            </a:r>
          </a:p>
        </p:txBody>
      </p:sp>
      <p:grpSp>
        <p:nvGrpSpPr>
          <p:cNvPr id="18" name="Group 17"/>
          <p:cNvGrpSpPr/>
          <p:nvPr/>
        </p:nvGrpSpPr>
        <p:grpSpPr>
          <a:xfrm>
            <a:off x="5352529" y="3705769"/>
            <a:ext cx="349198" cy="492519"/>
            <a:chOff x="4699785" y="6046968"/>
            <a:chExt cx="350714" cy="490207"/>
          </a:xfrm>
        </p:grpSpPr>
        <p:sp>
          <p:nvSpPr>
            <p:cNvPr id="17" name="Rectangle: Rounded Corners 16"/>
            <p:cNvSpPr/>
            <p:nvPr/>
          </p:nvSpPr>
          <p:spPr bwMode="auto">
            <a:xfrm>
              <a:off x="4699785" y="6046968"/>
              <a:ext cx="350714" cy="490207"/>
            </a:xfrm>
            <a:prstGeom prst="roundRect">
              <a:avLst>
                <a:gd name="adj" fmla="val 7815"/>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80" name="Rectangle: Rounded Corners 179"/>
            <p:cNvSpPr/>
            <p:nvPr/>
          </p:nvSpPr>
          <p:spPr bwMode="auto">
            <a:xfrm>
              <a:off x="4729690" y="6076075"/>
              <a:ext cx="290904" cy="45719"/>
            </a:xfrm>
            <a:prstGeom prst="roundRect">
              <a:avLst>
                <a:gd name="adj" fmla="val 50000"/>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81" name="Rectangle: Rounded Corners 180"/>
            <p:cNvSpPr/>
            <p:nvPr/>
          </p:nvSpPr>
          <p:spPr bwMode="auto">
            <a:xfrm>
              <a:off x="4729690" y="6466522"/>
              <a:ext cx="290904" cy="45719"/>
            </a:xfrm>
            <a:prstGeom prst="roundRect">
              <a:avLst>
                <a:gd name="adj" fmla="val 50000"/>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82" name="Rectangle: Rounded Corners 181"/>
            <p:cNvSpPr/>
            <p:nvPr/>
          </p:nvSpPr>
          <p:spPr bwMode="auto">
            <a:xfrm>
              <a:off x="4729690" y="6397461"/>
              <a:ext cx="290904" cy="45719"/>
            </a:xfrm>
            <a:prstGeom prst="roundRect">
              <a:avLst>
                <a:gd name="adj" fmla="val 50000"/>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87" name="Rectangle 186"/>
          <p:cNvSpPr/>
          <p:nvPr/>
        </p:nvSpPr>
        <p:spPr bwMode="auto">
          <a:xfrm>
            <a:off x="1414286" y="3751801"/>
            <a:ext cx="3190623" cy="39536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defRPr/>
            </a:pPr>
            <a:r>
              <a:rPr lang="en-US" sz="1632" kern="0" dirty="0">
                <a:gradFill>
                  <a:gsLst>
                    <a:gs pos="0">
                      <a:srgbClr val="FFFFFF"/>
                    </a:gs>
                    <a:gs pos="100000">
                      <a:srgbClr val="FFFFFF"/>
                    </a:gs>
                  </a:gsLst>
                  <a:lin ang="5400000" scaled="0"/>
                </a:gradFill>
                <a:ea typeface="Segoe UI" pitchFamily="34" charset="0"/>
                <a:cs typeface="Segoe UI" pitchFamily="34" charset="0"/>
              </a:rPr>
              <a:t>Physical Top of Rack Switch</a:t>
            </a:r>
          </a:p>
        </p:txBody>
      </p:sp>
      <p:cxnSp>
        <p:nvCxnSpPr>
          <p:cNvPr id="189" name="Straight Connector 188"/>
          <p:cNvCxnSpPr/>
          <p:nvPr/>
        </p:nvCxnSpPr>
        <p:spPr>
          <a:xfrm>
            <a:off x="2185603" y="4147162"/>
            <a:ext cx="0" cy="342075"/>
          </a:xfrm>
          <a:prstGeom prst="line">
            <a:avLst/>
          </a:prstGeom>
          <a:ln w="285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3980158" y="4103850"/>
            <a:ext cx="0" cy="385387"/>
          </a:xfrm>
          <a:prstGeom prst="line">
            <a:avLst/>
          </a:prstGeom>
          <a:ln w="285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1" name="Rectangle 190"/>
          <p:cNvSpPr/>
          <p:nvPr/>
        </p:nvSpPr>
        <p:spPr bwMode="auto">
          <a:xfrm>
            <a:off x="7769974" y="3751801"/>
            <a:ext cx="3190623" cy="39536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defRPr/>
            </a:pPr>
            <a:r>
              <a:rPr lang="en-US" sz="1632" kern="0" dirty="0">
                <a:gradFill>
                  <a:gsLst>
                    <a:gs pos="0">
                      <a:srgbClr val="FFFFFF"/>
                    </a:gs>
                    <a:gs pos="100000">
                      <a:srgbClr val="FFFFFF"/>
                    </a:gs>
                  </a:gsLst>
                  <a:lin ang="5400000" scaled="0"/>
                </a:gradFill>
                <a:ea typeface="Segoe UI" pitchFamily="34" charset="0"/>
                <a:cs typeface="Segoe UI" pitchFamily="34" charset="0"/>
              </a:rPr>
              <a:t>Physical Top of Rack Switch</a:t>
            </a:r>
          </a:p>
        </p:txBody>
      </p:sp>
      <p:cxnSp>
        <p:nvCxnSpPr>
          <p:cNvPr id="192" name="Straight Connector 191"/>
          <p:cNvCxnSpPr/>
          <p:nvPr/>
        </p:nvCxnSpPr>
        <p:spPr>
          <a:xfrm>
            <a:off x="8541290" y="4127303"/>
            <a:ext cx="0" cy="362455"/>
          </a:xfrm>
          <a:prstGeom prst="line">
            <a:avLst/>
          </a:prstGeom>
          <a:ln w="285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10335846" y="4127303"/>
            <a:ext cx="0" cy="362455"/>
          </a:xfrm>
          <a:prstGeom prst="line">
            <a:avLst/>
          </a:prstGeom>
          <a:ln w="285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a:endCxn id="187" idx="0"/>
          </p:cNvCxnSpPr>
          <p:nvPr/>
        </p:nvCxnSpPr>
        <p:spPr>
          <a:xfrm>
            <a:off x="3009597" y="3279683"/>
            <a:ext cx="0" cy="472118"/>
          </a:xfrm>
          <a:prstGeom prst="line">
            <a:avLst/>
          </a:prstGeom>
          <a:ln w="28575" cap="rnd">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a:endCxn id="191" idx="0"/>
          </p:cNvCxnSpPr>
          <p:nvPr/>
        </p:nvCxnSpPr>
        <p:spPr>
          <a:xfrm>
            <a:off x="9365285" y="3279683"/>
            <a:ext cx="0" cy="472118"/>
          </a:xfrm>
          <a:prstGeom prst="line">
            <a:avLst/>
          </a:prstGeom>
          <a:ln w="28575" cap="rnd">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3009597" y="3279683"/>
            <a:ext cx="6355686" cy="0"/>
          </a:xfrm>
          <a:prstGeom prst="line">
            <a:avLst/>
          </a:prstGeom>
          <a:ln w="28575" cap="rnd">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3122880" y="4842029"/>
            <a:ext cx="0" cy="1878991"/>
          </a:xfrm>
          <a:prstGeom prst="line">
            <a:avLst/>
          </a:prstGeom>
          <a:ln w="28575" cap="rnd">
            <a:solidFill>
              <a:srgbClr val="33333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5844761" y="4842029"/>
            <a:ext cx="777240" cy="8030"/>
          </a:xfrm>
          <a:prstGeom prst="line">
            <a:avLst/>
          </a:prstGeom>
          <a:ln w="28575" cap="rnd">
            <a:solidFill>
              <a:srgbClr val="33333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9319004" y="4842029"/>
            <a:ext cx="0" cy="1878991"/>
          </a:xfrm>
          <a:prstGeom prst="line">
            <a:avLst/>
          </a:prstGeom>
          <a:ln w="28575" cap="rnd">
            <a:solidFill>
              <a:srgbClr val="33333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9319004" y="4842029"/>
            <a:ext cx="401059" cy="1"/>
          </a:xfrm>
          <a:prstGeom prst="line">
            <a:avLst/>
          </a:prstGeom>
          <a:ln w="28575" cap="rnd">
            <a:solidFill>
              <a:srgbClr val="33333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6217451" y="4280461"/>
            <a:ext cx="0" cy="2424505"/>
          </a:xfrm>
          <a:prstGeom prst="line">
            <a:avLst/>
          </a:prstGeom>
          <a:ln w="28575">
            <a:solidFill>
              <a:srgbClr val="33333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3113421" y="6723419"/>
            <a:ext cx="6205583" cy="0"/>
          </a:xfrm>
          <a:prstGeom prst="line">
            <a:avLst/>
          </a:prstGeom>
          <a:ln w="28575" cap="rnd">
            <a:solidFill>
              <a:srgbClr val="33333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2751919" y="4841808"/>
            <a:ext cx="361502" cy="0"/>
          </a:xfrm>
          <a:prstGeom prst="line">
            <a:avLst/>
          </a:prstGeom>
          <a:ln w="28575" cap="rnd">
            <a:solidFill>
              <a:srgbClr val="333333"/>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Title 11"/>
          <p:cNvSpPr>
            <a:spLocks noGrp="1"/>
          </p:cNvSpPr>
          <p:nvPr>
            <p:ph type="title"/>
          </p:nvPr>
        </p:nvSpPr>
        <p:spPr>
          <a:xfrm>
            <a:off x="153008" y="96180"/>
            <a:ext cx="11887878" cy="820092"/>
          </a:xfrm>
        </p:spPr>
        <p:txBody>
          <a:bodyPr/>
          <a:lstStyle/>
          <a:p>
            <a:r>
              <a:rPr lang="en-US" sz="3200" dirty="0"/>
              <a:t>Network Controller is the control plane of your Virtualized Network</a:t>
            </a:r>
          </a:p>
        </p:txBody>
      </p:sp>
    </p:spTree>
    <p:extLst>
      <p:ext uri="{BB962C8B-B14F-4D97-AF65-F5344CB8AC3E}">
        <p14:creationId xmlns:p14="http://schemas.microsoft.com/office/powerpoint/2010/main" val="3367875346"/>
      </p:ext>
    </p:extLst>
  </p:cSld>
  <p:clrMapOvr>
    <a:masterClrMapping/>
  </p:clrMapOvr>
  <p:transition>
    <p:fad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a:t>Network Controller Architecture</a:t>
            </a:r>
          </a:p>
        </p:txBody>
      </p:sp>
      <p:sp>
        <p:nvSpPr>
          <p:cNvPr id="2" name="Text Placeholder 1"/>
          <p:cNvSpPr>
            <a:spLocks noGrp="1"/>
          </p:cNvSpPr>
          <p:nvPr>
            <p:ph type="body" sz="quarter" idx="13"/>
          </p:nvPr>
        </p:nvSpPr>
        <p:spPr>
          <a:xfrm>
            <a:off x="401918" y="1010280"/>
            <a:ext cx="7177384" cy="5425345"/>
          </a:xfrm>
        </p:spPr>
        <p:txBody>
          <a:bodyPr>
            <a:noAutofit/>
          </a:bodyPr>
          <a:lstStyle/>
          <a:p>
            <a:r>
              <a:rPr lang="en-US" sz="2800" dirty="0">
                <a:latin typeface="Segoe UI Light" panose="020B0502040204020203" pitchFamily="34" charset="0"/>
                <a:cs typeface="Segoe UI Light" panose="020B0502040204020203" pitchFamily="34" charset="0"/>
              </a:rPr>
              <a:t>Highly available and scalable server role</a:t>
            </a:r>
          </a:p>
          <a:p>
            <a:pPr lvl="1"/>
            <a:r>
              <a:rPr lang="en-US" sz="2000" dirty="0">
                <a:latin typeface="Segoe UI Light" panose="020B0502040204020203" pitchFamily="34" charset="0"/>
                <a:cs typeface="Segoe UI Light" panose="020B0502040204020203" pitchFamily="34" charset="0"/>
              </a:rPr>
              <a:t>Southbound API for the network controller (NC) to communicate with the network.</a:t>
            </a:r>
          </a:p>
          <a:p>
            <a:pPr lvl="1"/>
            <a:r>
              <a:rPr lang="en-US" sz="2000" dirty="0">
                <a:latin typeface="Segoe UI Light" panose="020B0502040204020203" pitchFamily="34" charset="0"/>
                <a:cs typeface="Segoe UI Light" panose="020B0502040204020203" pitchFamily="34" charset="0"/>
              </a:rPr>
              <a:t>Northbound API allows you to communicate with the NC.</a:t>
            </a:r>
          </a:p>
          <a:p>
            <a:pPr lvl="1"/>
            <a:r>
              <a:rPr lang="en-US" sz="2000" dirty="0">
                <a:latin typeface="Segoe UI Light" panose="020B0502040204020203" pitchFamily="34" charset="0"/>
                <a:cs typeface="Segoe UI Light" panose="020B0502040204020203" pitchFamily="34" charset="0"/>
              </a:rPr>
              <a:t>Relies on Windows Service Fabric for high availability</a:t>
            </a:r>
          </a:p>
          <a:p>
            <a:pPr lvl="1"/>
            <a:r>
              <a:rPr lang="en-US" sz="2000" dirty="0">
                <a:latin typeface="Segoe UI Light" panose="020B0502040204020203" pitchFamily="34" charset="0"/>
                <a:cs typeface="Segoe UI Light" panose="020B0502040204020203" pitchFamily="34" charset="0"/>
              </a:rPr>
              <a:t>Separates functionality into service modules (microservices)</a:t>
            </a:r>
          </a:p>
          <a:p>
            <a:r>
              <a:rPr lang="en-US" sz="2800" dirty="0">
                <a:latin typeface="Segoe UI Light" panose="020B0502040204020203" pitchFamily="34" charset="0"/>
                <a:cs typeface="Segoe UI Light" panose="020B0502040204020203" pitchFamily="34" charset="0"/>
              </a:rPr>
              <a:t>Southbound API</a:t>
            </a:r>
          </a:p>
          <a:p>
            <a:pPr lvl="1"/>
            <a:r>
              <a:rPr lang="en-US" sz="2000" dirty="0">
                <a:latin typeface="Segoe UI Light" panose="020B0502040204020203" pitchFamily="34" charset="0"/>
                <a:cs typeface="Segoe UI Light" panose="020B0502040204020203" pitchFamily="34" charset="0"/>
              </a:rPr>
              <a:t>Network controller can discover network devices, detect service configurations, and gather all of the information you need about the network.</a:t>
            </a:r>
          </a:p>
          <a:p>
            <a:pPr lvl="1"/>
            <a:r>
              <a:rPr lang="en-US" sz="2000" dirty="0">
                <a:latin typeface="Segoe UI Light" panose="020B0502040204020203" pitchFamily="34" charset="0"/>
                <a:cs typeface="Segoe UI Light" panose="020B0502040204020203" pitchFamily="34" charset="0"/>
              </a:rPr>
              <a:t>Provides pathway to send information to the network infrastructure, such as configuration changes that you have made.</a:t>
            </a:r>
          </a:p>
          <a:p>
            <a:endParaRPr lang="en-US" sz="1400" dirty="0">
              <a:latin typeface="Segoe UI Light" panose="020B0502040204020203" pitchFamily="34" charset="0"/>
              <a:cs typeface="Segoe UI Light" panose="020B0502040204020203" pitchFamily="34" charset="0"/>
            </a:endParaRPr>
          </a:p>
        </p:txBody>
      </p:sp>
      <p:sp>
        <p:nvSpPr>
          <p:cNvPr id="4" name="Rectangle 3"/>
          <p:cNvSpPr/>
          <p:nvPr/>
        </p:nvSpPr>
        <p:spPr bwMode="auto">
          <a:xfrm>
            <a:off x="7653924" y="1146924"/>
            <a:ext cx="4314971" cy="528870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7773442" y="2574384"/>
            <a:ext cx="4114217" cy="1436439"/>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199" b="1" dirty="0">
              <a:gradFill>
                <a:gsLst>
                  <a:gs pos="3810">
                    <a:schemeClr val="bg1"/>
                  </a:gs>
                  <a:gs pos="100000">
                    <a:schemeClr val="bg1"/>
                  </a:gs>
                </a:gsLst>
                <a:lin ang="5400000" scaled="0"/>
              </a:gradFill>
              <a:ea typeface="Segoe UI" pitchFamily="34" charset="0"/>
              <a:cs typeface="Segoe UI" pitchFamily="34" charset="0"/>
            </a:endParaRPr>
          </a:p>
        </p:txBody>
      </p:sp>
      <p:sp>
        <p:nvSpPr>
          <p:cNvPr id="6" name="Rectangle 5"/>
          <p:cNvSpPr/>
          <p:nvPr/>
        </p:nvSpPr>
        <p:spPr bwMode="auto">
          <a:xfrm>
            <a:off x="7879651" y="2676988"/>
            <a:ext cx="3901802" cy="12312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5697" tIns="146283" rIns="182854" bIns="146283"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599" b="1" dirty="0">
                <a:gradFill>
                  <a:gsLst>
                    <a:gs pos="3810">
                      <a:schemeClr val="bg1"/>
                    </a:gs>
                    <a:gs pos="100000">
                      <a:schemeClr val="bg1"/>
                    </a:gs>
                  </a:gsLst>
                  <a:lin ang="5400000" scaled="0"/>
                </a:gradFill>
                <a:ea typeface="Segoe UI" pitchFamily="34" charset="0"/>
                <a:cs typeface="Segoe UI" pitchFamily="34" charset="0"/>
              </a:rPr>
              <a:t>Network </a:t>
            </a:r>
            <a:br>
              <a:rPr lang="en-US" sz="1599" b="1" dirty="0">
                <a:gradFill>
                  <a:gsLst>
                    <a:gs pos="3810">
                      <a:schemeClr val="bg1"/>
                    </a:gs>
                    <a:gs pos="100000">
                      <a:schemeClr val="bg1"/>
                    </a:gs>
                  </a:gsLst>
                  <a:lin ang="5400000" scaled="0"/>
                </a:gradFill>
                <a:ea typeface="Segoe UI" pitchFamily="34" charset="0"/>
                <a:cs typeface="Segoe UI" pitchFamily="34" charset="0"/>
              </a:rPr>
            </a:br>
            <a:r>
              <a:rPr lang="en-US" sz="1599" b="1" dirty="0">
                <a:gradFill>
                  <a:gsLst>
                    <a:gs pos="3810">
                      <a:schemeClr val="bg1"/>
                    </a:gs>
                    <a:gs pos="100000">
                      <a:schemeClr val="bg1"/>
                    </a:gs>
                  </a:gsLst>
                  <a:lin ang="5400000" scaled="0"/>
                </a:gradFill>
                <a:ea typeface="Segoe UI" pitchFamily="34" charset="0"/>
                <a:cs typeface="Segoe UI" pitchFamily="34" charset="0"/>
              </a:rPr>
              <a:t>controller</a:t>
            </a:r>
            <a:endParaRPr lang="en-US" sz="1599" i="1" dirty="0">
              <a:gradFill>
                <a:gsLst>
                  <a:gs pos="3810">
                    <a:schemeClr val="bg1"/>
                  </a:gs>
                  <a:gs pos="100000">
                    <a:schemeClr val="bg1"/>
                  </a:gs>
                </a:gsLst>
                <a:lin ang="5400000" scaled="0"/>
              </a:gradFill>
              <a:ea typeface="Segoe UI" pitchFamily="34" charset="0"/>
              <a:cs typeface="Segoe UI" pitchFamily="34" charset="0"/>
            </a:endParaRPr>
          </a:p>
        </p:txBody>
      </p:sp>
      <p:grpSp>
        <p:nvGrpSpPr>
          <p:cNvPr id="7" name="Group 6"/>
          <p:cNvGrpSpPr/>
          <p:nvPr/>
        </p:nvGrpSpPr>
        <p:grpSpPr>
          <a:xfrm>
            <a:off x="8123638" y="2793931"/>
            <a:ext cx="3419395" cy="997344"/>
            <a:chOff x="7136145" y="3548628"/>
            <a:chExt cx="3419880" cy="997485"/>
          </a:xfrm>
        </p:grpSpPr>
        <p:sp>
          <p:nvSpPr>
            <p:cNvPr id="8" name="Up-Down Arrow 8"/>
            <p:cNvSpPr/>
            <p:nvPr/>
          </p:nvSpPr>
          <p:spPr bwMode="auto">
            <a:xfrm>
              <a:off x="7136145" y="3548628"/>
              <a:ext cx="547604" cy="997485"/>
            </a:xfrm>
            <a:prstGeom prst="upDownArrow">
              <a:avLst/>
            </a:prstGeom>
            <a:solidFill>
              <a:schemeClr val="bg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Up-Down Arrow 10"/>
            <p:cNvSpPr/>
            <p:nvPr/>
          </p:nvSpPr>
          <p:spPr bwMode="auto">
            <a:xfrm>
              <a:off x="10008421" y="3548628"/>
              <a:ext cx="547604" cy="997485"/>
            </a:xfrm>
            <a:prstGeom prst="upDownArrow">
              <a:avLst/>
            </a:prstGeom>
            <a:solidFill>
              <a:schemeClr val="bg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0" name="Rectangle 2"/>
          <p:cNvSpPr/>
          <p:nvPr/>
        </p:nvSpPr>
        <p:spPr bwMode="auto">
          <a:xfrm>
            <a:off x="7773442" y="4798527"/>
            <a:ext cx="4114217" cy="804558"/>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b="1" dirty="0">
                <a:gradFill>
                  <a:gsLst>
                    <a:gs pos="3810">
                      <a:schemeClr val="bg1"/>
                    </a:gs>
                    <a:gs pos="100000">
                      <a:schemeClr val="bg1"/>
                    </a:gs>
                  </a:gsLst>
                  <a:lin ang="5400000" scaled="0"/>
                </a:gradFill>
                <a:ea typeface="Segoe UI" pitchFamily="34" charset="0"/>
                <a:cs typeface="Segoe UI" pitchFamily="34" charset="0"/>
              </a:rPr>
              <a:t>Physical network </a:t>
            </a:r>
            <a:br>
              <a:rPr lang="en-US" sz="1599" b="1" dirty="0">
                <a:gradFill>
                  <a:gsLst>
                    <a:gs pos="3810">
                      <a:schemeClr val="bg1"/>
                    </a:gs>
                    <a:gs pos="100000">
                      <a:schemeClr val="bg1"/>
                    </a:gs>
                  </a:gsLst>
                  <a:lin ang="5400000" scaled="0"/>
                </a:gradFill>
                <a:ea typeface="Segoe UI" pitchFamily="34" charset="0"/>
                <a:cs typeface="Segoe UI" pitchFamily="34" charset="0"/>
              </a:rPr>
            </a:br>
            <a:r>
              <a:rPr lang="en-US" sz="1599" b="1" dirty="0">
                <a:gradFill>
                  <a:gsLst>
                    <a:gs pos="3810">
                      <a:schemeClr val="bg1"/>
                    </a:gs>
                    <a:gs pos="100000">
                      <a:schemeClr val="bg1"/>
                    </a:gs>
                  </a:gsLst>
                  <a:lin ang="5400000" scaled="0"/>
                </a:gradFill>
                <a:ea typeface="Segoe UI" pitchFamily="34" charset="0"/>
                <a:cs typeface="Segoe UI" pitchFamily="34" charset="0"/>
              </a:rPr>
              <a:t>infrastructure</a:t>
            </a:r>
          </a:p>
        </p:txBody>
      </p:sp>
      <p:sp>
        <p:nvSpPr>
          <p:cNvPr id="11" name="Rectangle 3"/>
          <p:cNvSpPr/>
          <p:nvPr/>
        </p:nvSpPr>
        <p:spPr bwMode="auto">
          <a:xfrm>
            <a:off x="7773442" y="3997521"/>
            <a:ext cx="4114217" cy="767967"/>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b="1" dirty="0">
                <a:gradFill>
                  <a:gsLst>
                    <a:gs pos="3810">
                      <a:schemeClr val="bg1"/>
                    </a:gs>
                    <a:gs pos="100000">
                      <a:schemeClr val="bg1"/>
                    </a:gs>
                  </a:gsLst>
                  <a:lin ang="5400000" scaled="0"/>
                </a:gradFill>
                <a:ea typeface="Segoe UI" pitchFamily="34" charset="0"/>
                <a:cs typeface="Segoe UI" pitchFamily="34" charset="0"/>
              </a:rPr>
              <a:t>Virtual network </a:t>
            </a:r>
            <a:br>
              <a:rPr lang="en-US" sz="1599" b="1" dirty="0">
                <a:gradFill>
                  <a:gsLst>
                    <a:gs pos="3810">
                      <a:schemeClr val="bg1"/>
                    </a:gs>
                    <a:gs pos="100000">
                      <a:schemeClr val="bg1"/>
                    </a:gs>
                  </a:gsLst>
                  <a:lin ang="5400000" scaled="0"/>
                </a:gradFill>
                <a:ea typeface="Segoe UI" pitchFamily="34" charset="0"/>
                <a:cs typeface="Segoe UI" pitchFamily="34" charset="0"/>
              </a:rPr>
            </a:br>
            <a:r>
              <a:rPr lang="en-US" sz="1599" b="1" dirty="0">
                <a:gradFill>
                  <a:gsLst>
                    <a:gs pos="3810">
                      <a:schemeClr val="bg1"/>
                    </a:gs>
                    <a:gs pos="100000">
                      <a:schemeClr val="bg1"/>
                    </a:gs>
                  </a:gsLst>
                  <a:lin ang="5400000" scaled="0"/>
                </a:gradFill>
                <a:ea typeface="Segoe UI" pitchFamily="34" charset="0"/>
                <a:cs typeface="Segoe UI" pitchFamily="34" charset="0"/>
              </a:rPr>
              <a:t>infrastructure</a:t>
            </a:r>
          </a:p>
        </p:txBody>
      </p:sp>
      <p:grpSp>
        <p:nvGrpSpPr>
          <p:cNvPr id="12" name="Group 11"/>
          <p:cNvGrpSpPr/>
          <p:nvPr/>
        </p:nvGrpSpPr>
        <p:grpSpPr>
          <a:xfrm>
            <a:off x="8012337" y="5055258"/>
            <a:ext cx="758992" cy="291099"/>
            <a:chOff x="13088645" y="1037642"/>
            <a:chExt cx="718363" cy="275516"/>
          </a:xfrm>
          <a:solidFill>
            <a:schemeClr val="bg1">
              <a:alpha val="50000"/>
            </a:schemeClr>
          </a:solidFill>
        </p:grpSpPr>
        <p:sp>
          <p:nvSpPr>
            <p:cNvPr id="13" name="Freeform 7"/>
            <p:cNvSpPr>
              <a:spLocks noEditPoints="1"/>
            </p:cNvSpPr>
            <p:nvPr/>
          </p:nvSpPr>
          <p:spPr bwMode="auto">
            <a:xfrm>
              <a:off x="13088645" y="1037642"/>
              <a:ext cx="718363" cy="128382"/>
            </a:xfrm>
            <a:custGeom>
              <a:avLst/>
              <a:gdLst>
                <a:gd name="T0" fmla="*/ 1880 w 1899"/>
                <a:gd name="T1" fmla="*/ 0 h 339"/>
                <a:gd name="T2" fmla="*/ 1666 w 1899"/>
                <a:gd name="T3" fmla="*/ 0 h 339"/>
                <a:gd name="T4" fmla="*/ 1168 w 1899"/>
                <a:gd name="T5" fmla="*/ 0 h 339"/>
                <a:gd name="T6" fmla="*/ 593 w 1899"/>
                <a:gd name="T7" fmla="*/ 0 h 339"/>
                <a:gd name="T8" fmla="*/ 147 w 1899"/>
                <a:gd name="T9" fmla="*/ 0 h 339"/>
                <a:gd name="T10" fmla="*/ 19 w 1899"/>
                <a:gd name="T11" fmla="*/ 0 h 339"/>
                <a:gd name="T12" fmla="*/ 0 w 1899"/>
                <a:gd name="T13" fmla="*/ 19 h 339"/>
                <a:gd name="T14" fmla="*/ 0 w 1899"/>
                <a:gd name="T15" fmla="*/ 320 h 339"/>
                <a:gd name="T16" fmla="*/ 19 w 1899"/>
                <a:gd name="T17" fmla="*/ 339 h 339"/>
                <a:gd name="T18" fmla="*/ 233 w 1899"/>
                <a:gd name="T19" fmla="*/ 339 h 339"/>
                <a:gd name="T20" fmla="*/ 731 w 1899"/>
                <a:gd name="T21" fmla="*/ 339 h 339"/>
                <a:gd name="T22" fmla="*/ 1305 w 1899"/>
                <a:gd name="T23" fmla="*/ 339 h 339"/>
                <a:gd name="T24" fmla="*/ 1752 w 1899"/>
                <a:gd name="T25" fmla="*/ 339 h 339"/>
                <a:gd name="T26" fmla="*/ 1880 w 1899"/>
                <a:gd name="T27" fmla="*/ 339 h 339"/>
                <a:gd name="T28" fmla="*/ 1894 w 1899"/>
                <a:gd name="T29" fmla="*/ 334 h 339"/>
                <a:gd name="T30" fmla="*/ 1899 w 1899"/>
                <a:gd name="T31" fmla="*/ 320 h 339"/>
                <a:gd name="T32" fmla="*/ 1899 w 1899"/>
                <a:gd name="T33" fmla="*/ 19 h 339"/>
                <a:gd name="T34" fmla="*/ 1880 w 1899"/>
                <a:gd name="T35" fmla="*/ 0 h 339"/>
                <a:gd name="T36" fmla="*/ 204 w 1899"/>
                <a:gd name="T37" fmla="*/ 229 h 339"/>
                <a:gd name="T38" fmla="*/ 147 w 1899"/>
                <a:gd name="T39" fmla="*/ 167 h 339"/>
                <a:gd name="T40" fmla="*/ 204 w 1899"/>
                <a:gd name="T41" fmla="*/ 110 h 339"/>
                <a:gd name="T42" fmla="*/ 266 w 1899"/>
                <a:gd name="T43" fmla="*/ 167 h 339"/>
                <a:gd name="T44" fmla="*/ 204 w 1899"/>
                <a:gd name="T45" fmla="*/ 229 h 339"/>
                <a:gd name="T46" fmla="*/ 1272 w 1899"/>
                <a:gd name="T47" fmla="*/ 229 h 339"/>
                <a:gd name="T48" fmla="*/ 1210 w 1899"/>
                <a:gd name="T49" fmla="*/ 167 h 339"/>
                <a:gd name="T50" fmla="*/ 1272 w 1899"/>
                <a:gd name="T51" fmla="*/ 110 h 339"/>
                <a:gd name="T52" fmla="*/ 1334 w 1899"/>
                <a:gd name="T53" fmla="*/ 167 h 339"/>
                <a:gd name="T54" fmla="*/ 1272 w 1899"/>
                <a:gd name="T55" fmla="*/ 229 h 339"/>
                <a:gd name="T56" fmla="*/ 1481 w 1899"/>
                <a:gd name="T57" fmla="*/ 229 h 339"/>
                <a:gd name="T58" fmla="*/ 1419 w 1899"/>
                <a:gd name="T59" fmla="*/ 167 h 339"/>
                <a:gd name="T60" fmla="*/ 1481 w 1899"/>
                <a:gd name="T61" fmla="*/ 110 h 339"/>
                <a:gd name="T62" fmla="*/ 1543 w 1899"/>
                <a:gd name="T63" fmla="*/ 167 h 339"/>
                <a:gd name="T64" fmla="*/ 1481 w 1899"/>
                <a:gd name="T65" fmla="*/ 229 h 339"/>
                <a:gd name="T66" fmla="*/ 1695 w 1899"/>
                <a:gd name="T67" fmla="*/ 229 h 339"/>
                <a:gd name="T68" fmla="*/ 1633 w 1899"/>
                <a:gd name="T69" fmla="*/ 167 h 339"/>
                <a:gd name="T70" fmla="*/ 1695 w 1899"/>
                <a:gd name="T71" fmla="*/ 110 h 339"/>
                <a:gd name="T72" fmla="*/ 1752 w 1899"/>
                <a:gd name="T73" fmla="*/ 167 h 339"/>
                <a:gd name="T74" fmla="*/ 1695 w 1899"/>
                <a:gd name="T75" fmla="*/ 22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99" h="339">
                  <a:moveTo>
                    <a:pt x="1880" y="0"/>
                  </a:moveTo>
                  <a:cubicBezTo>
                    <a:pt x="1809" y="0"/>
                    <a:pt x="1737" y="0"/>
                    <a:pt x="1666" y="0"/>
                  </a:cubicBezTo>
                  <a:cubicBezTo>
                    <a:pt x="1500" y="0"/>
                    <a:pt x="1334" y="0"/>
                    <a:pt x="1168" y="0"/>
                  </a:cubicBezTo>
                  <a:cubicBezTo>
                    <a:pt x="978" y="0"/>
                    <a:pt x="788" y="0"/>
                    <a:pt x="593" y="0"/>
                  </a:cubicBezTo>
                  <a:cubicBezTo>
                    <a:pt x="446" y="0"/>
                    <a:pt x="294" y="0"/>
                    <a:pt x="147" y="0"/>
                  </a:cubicBezTo>
                  <a:cubicBezTo>
                    <a:pt x="104" y="0"/>
                    <a:pt x="62" y="0"/>
                    <a:pt x="19" y="0"/>
                  </a:cubicBezTo>
                  <a:cubicBezTo>
                    <a:pt x="9" y="0"/>
                    <a:pt x="0" y="4"/>
                    <a:pt x="0" y="19"/>
                  </a:cubicBezTo>
                  <a:cubicBezTo>
                    <a:pt x="0" y="119"/>
                    <a:pt x="0" y="220"/>
                    <a:pt x="0" y="320"/>
                  </a:cubicBezTo>
                  <a:cubicBezTo>
                    <a:pt x="0" y="330"/>
                    <a:pt x="9" y="339"/>
                    <a:pt x="19" y="339"/>
                  </a:cubicBezTo>
                  <a:cubicBezTo>
                    <a:pt x="90" y="339"/>
                    <a:pt x="161" y="339"/>
                    <a:pt x="233" y="339"/>
                  </a:cubicBezTo>
                  <a:cubicBezTo>
                    <a:pt x="399" y="339"/>
                    <a:pt x="565" y="339"/>
                    <a:pt x="731" y="339"/>
                  </a:cubicBezTo>
                  <a:cubicBezTo>
                    <a:pt x="921" y="339"/>
                    <a:pt x="1111" y="339"/>
                    <a:pt x="1305" y="339"/>
                  </a:cubicBezTo>
                  <a:cubicBezTo>
                    <a:pt x="1452" y="339"/>
                    <a:pt x="1604" y="339"/>
                    <a:pt x="1752" y="339"/>
                  </a:cubicBezTo>
                  <a:cubicBezTo>
                    <a:pt x="1794" y="339"/>
                    <a:pt x="1837" y="339"/>
                    <a:pt x="1880" y="339"/>
                  </a:cubicBezTo>
                  <a:cubicBezTo>
                    <a:pt x="1884" y="339"/>
                    <a:pt x="1889" y="339"/>
                    <a:pt x="1894" y="334"/>
                  </a:cubicBezTo>
                  <a:cubicBezTo>
                    <a:pt x="1894" y="330"/>
                    <a:pt x="1899" y="325"/>
                    <a:pt x="1899" y="320"/>
                  </a:cubicBezTo>
                  <a:cubicBezTo>
                    <a:pt x="1899" y="220"/>
                    <a:pt x="1899" y="119"/>
                    <a:pt x="1899" y="19"/>
                  </a:cubicBezTo>
                  <a:cubicBezTo>
                    <a:pt x="1899" y="4"/>
                    <a:pt x="1889" y="0"/>
                    <a:pt x="1880" y="0"/>
                  </a:cubicBezTo>
                  <a:close/>
                  <a:moveTo>
                    <a:pt x="204" y="229"/>
                  </a:moveTo>
                  <a:cubicBezTo>
                    <a:pt x="171" y="229"/>
                    <a:pt x="147" y="200"/>
                    <a:pt x="147" y="167"/>
                  </a:cubicBezTo>
                  <a:cubicBezTo>
                    <a:pt x="147" y="134"/>
                    <a:pt x="171" y="110"/>
                    <a:pt x="204" y="110"/>
                  </a:cubicBezTo>
                  <a:cubicBezTo>
                    <a:pt x="237" y="110"/>
                    <a:pt x="266" y="134"/>
                    <a:pt x="266" y="167"/>
                  </a:cubicBezTo>
                  <a:cubicBezTo>
                    <a:pt x="266" y="200"/>
                    <a:pt x="237" y="229"/>
                    <a:pt x="204" y="229"/>
                  </a:cubicBezTo>
                  <a:close/>
                  <a:moveTo>
                    <a:pt x="1272" y="229"/>
                  </a:moveTo>
                  <a:cubicBezTo>
                    <a:pt x="1239" y="229"/>
                    <a:pt x="1210" y="200"/>
                    <a:pt x="1210" y="167"/>
                  </a:cubicBezTo>
                  <a:cubicBezTo>
                    <a:pt x="1210" y="134"/>
                    <a:pt x="1239" y="110"/>
                    <a:pt x="1272" y="110"/>
                  </a:cubicBezTo>
                  <a:cubicBezTo>
                    <a:pt x="1305" y="110"/>
                    <a:pt x="1334" y="134"/>
                    <a:pt x="1334" y="167"/>
                  </a:cubicBezTo>
                  <a:cubicBezTo>
                    <a:pt x="1334" y="200"/>
                    <a:pt x="1305" y="229"/>
                    <a:pt x="1272" y="229"/>
                  </a:cubicBezTo>
                  <a:close/>
                  <a:moveTo>
                    <a:pt x="1481" y="229"/>
                  </a:moveTo>
                  <a:cubicBezTo>
                    <a:pt x="1448" y="229"/>
                    <a:pt x="1419" y="200"/>
                    <a:pt x="1419" y="167"/>
                  </a:cubicBezTo>
                  <a:cubicBezTo>
                    <a:pt x="1419" y="134"/>
                    <a:pt x="1448" y="110"/>
                    <a:pt x="1481" y="110"/>
                  </a:cubicBezTo>
                  <a:cubicBezTo>
                    <a:pt x="1514" y="110"/>
                    <a:pt x="1543" y="134"/>
                    <a:pt x="1543" y="167"/>
                  </a:cubicBezTo>
                  <a:cubicBezTo>
                    <a:pt x="1543" y="200"/>
                    <a:pt x="1514" y="229"/>
                    <a:pt x="1481" y="229"/>
                  </a:cubicBezTo>
                  <a:close/>
                  <a:moveTo>
                    <a:pt x="1695" y="229"/>
                  </a:moveTo>
                  <a:cubicBezTo>
                    <a:pt x="1661" y="229"/>
                    <a:pt x="1633" y="200"/>
                    <a:pt x="1633" y="167"/>
                  </a:cubicBezTo>
                  <a:cubicBezTo>
                    <a:pt x="1633" y="134"/>
                    <a:pt x="1661" y="110"/>
                    <a:pt x="1695" y="110"/>
                  </a:cubicBezTo>
                  <a:cubicBezTo>
                    <a:pt x="1728" y="110"/>
                    <a:pt x="1752" y="134"/>
                    <a:pt x="1752" y="167"/>
                  </a:cubicBezTo>
                  <a:cubicBezTo>
                    <a:pt x="1752" y="200"/>
                    <a:pt x="1728" y="229"/>
                    <a:pt x="1695"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 name="Freeform 7"/>
            <p:cNvSpPr>
              <a:spLocks noEditPoints="1"/>
            </p:cNvSpPr>
            <p:nvPr/>
          </p:nvSpPr>
          <p:spPr bwMode="auto">
            <a:xfrm>
              <a:off x="13088645" y="1184776"/>
              <a:ext cx="718363" cy="128382"/>
            </a:xfrm>
            <a:custGeom>
              <a:avLst/>
              <a:gdLst>
                <a:gd name="T0" fmla="*/ 1880 w 1899"/>
                <a:gd name="T1" fmla="*/ 0 h 339"/>
                <a:gd name="T2" fmla="*/ 1666 w 1899"/>
                <a:gd name="T3" fmla="*/ 0 h 339"/>
                <a:gd name="T4" fmla="*/ 1168 w 1899"/>
                <a:gd name="T5" fmla="*/ 0 h 339"/>
                <a:gd name="T6" fmla="*/ 593 w 1899"/>
                <a:gd name="T7" fmla="*/ 0 h 339"/>
                <a:gd name="T8" fmla="*/ 147 w 1899"/>
                <a:gd name="T9" fmla="*/ 0 h 339"/>
                <a:gd name="T10" fmla="*/ 19 w 1899"/>
                <a:gd name="T11" fmla="*/ 0 h 339"/>
                <a:gd name="T12" fmla="*/ 0 w 1899"/>
                <a:gd name="T13" fmla="*/ 19 h 339"/>
                <a:gd name="T14" fmla="*/ 0 w 1899"/>
                <a:gd name="T15" fmla="*/ 320 h 339"/>
                <a:gd name="T16" fmla="*/ 19 w 1899"/>
                <a:gd name="T17" fmla="*/ 339 h 339"/>
                <a:gd name="T18" fmla="*/ 233 w 1899"/>
                <a:gd name="T19" fmla="*/ 339 h 339"/>
                <a:gd name="T20" fmla="*/ 731 w 1899"/>
                <a:gd name="T21" fmla="*/ 339 h 339"/>
                <a:gd name="T22" fmla="*/ 1305 w 1899"/>
                <a:gd name="T23" fmla="*/ 339 h 339"/>
                <a:gd name="T24" fmla="*/ 1752 w 1899"/>
                <a:gd name="T25" fmla="*/ 339 h 339"/>
                <a:gd name="T26" fmla="*/ 1880 w 1899"/>
                <a:gd name="T27" fmla="*/ 339 h 339"/>
                <a:gd name="T28" fmla="*/ 1894 w 1899"/>
                <a:gd name="T29" fmla="*/ 334 h 339"/>
                <a:gd name="T30" fmla="*/ 1899 w 1899"/>
                <a:gd name="T31" fmla="*/ 320 h 339"/>
                <a:gd name="T32" fmla="*/ 1899 w 1899"/>
                <a:gd name="T33" fmla="*/ 19 h 339"/>
                <a:gd name="T34" fmla="*/ 1880 w 1899"/>
                <a:gd name="T35" fmla="*/ 0 h 339"/>
                <a:gd name="T36" fmla="*/ 204 w 1899"/>
                <a:gd name="T37" fmla="*/ 229 h 339"/>
                <a:gd name="T38" fmla="*/ 147 w 1899"/>
                <a:gd name="T39" fmla="*/ 167 h 339"/>
                <a:gd name="T40" fmla="*/ 204 w 1899"/>
                <a:gd name="T41" fmla="*/ 110 h 339"/>
                <a:gd name="T42" fmla="*/ 266 w 1899"/>
                <a:gd name="T43" fmla="*/ 167 h 339"/>
                <a:gd name="T44" fmla="*/ 204 w 1899"/>
                <a:gd name="T45" fmla="*/ 229 h 339"/>
                <a:gd name="T46" fmla="*/ 1272 w 1899"/>
                <a:gd name="T47" fmla="*/ 229 h 339"/>
                <a:gd name="T48" fmla="*/ 1210 w 1899"/>
                <a:gd name="T49" fmla="*/ 167 h 339"/>
                <a:gd name="T50" fmla="*/ 1272 w 1899"/>
                <a:gd name="T51" fmla="*/ 110 h 339"/>
                <a:gd name="T52" fmla="*/ 1334 w 1899"/>
                <a:gd name="T53" fmla="*/ 167 h 339"/>
                <a:gd name="T54" fmla="*/ 1272 w 1899"/>
                <a:gd name="T55" fmla="*/ 229 h 339"/>
                <a:gd name="T56" fmla="*/ 1481 w 1899"/>
                <a:gd name="T57" fmla="*/ 229 h 339"/>
                <a:gd name="T58" fmla="*/ 1419 w 1899"/>
                <a:gd name="T59" fmla="*/ 167 h 339"/>
                <a:gd name="T60" fmla="*/ 1481 w 1899"/>
                <a:gd name="T61" fmla="*/ 110 h 339"/>
                <a:gd name="T62" fmla="*/ 1543 w 1899"/>
                <a:gd name="T63" fmla="*/ 167 h 339"/>
                <a:gd name="T64" fmla="*/ 1481 w 1899"/>
                <a:gd name="T65" fmla="*/ 229 h 339"/>
                <a:gd name="T66" fmla="*/ 1695 w 1899"/>
                <a:gd name="T67" fmla="*/ 229 h 339"/>
                <a:gd name="T68" fmla="*/ 1633 w 1899"/>
                <a:gd name="T69" fmla="*/ 167 h 339"/>
                <a:gd name="T70" fmla="*/ 1695 w 1899"/>
                <a:gd name="T71" fmla="*/ 110 h 339"/>
                <a:gd name="T72" fmla="*/ 1752 w 1899"/>
                <a:gd name="T73" fmla="*/ 167 h 339"/>
                <a:gd name="T74" fmla="*/ 1695 w 1899"/>
                <a:gd name="T75" fmla="*/ 22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99" h="339">
                  <a:moveTo>
                    <a:pt x="1880" y="0"/>
                  </a:moveTo>
                  <a:cubicBezTo>
                    <a:pt x="1809" y="0"/>
                    <a:pt x="1737" y="0"/>
                    <a:pt x="1666" y="0"/>
                  </a:cubicBezTo>
                  <a:cubicBezTo>
                    <a:pt x="1500" y="0"/>
                    <a:pt x="1334" y="0"/>
                    <a:pt x="1168" y="0"/>
                  </a:cubicBezTo>
                  <a:cubicBezTo>
                    <a:pt x="978" y="0"/>
                    <a:pt x="788" y="0"/>
                    <a:pt x="593" y="0"/>
                  </a:cubicBezTo>
                  <a:cubicBezTo>
                    <a:pt x="446" y="0"/>
                    <a:pt x="294" y="0"/>
                    <a:pt x="147" y="0"/>
                  </a:cubicBezTo>
                  <a:cubicBezTo>
                    <a:pt x="104" y="0"/>
                    <a:pt x="62" y="0"/>
                    <a:pt x="19" y="0"/>
                  </a:cubicBezTo>
                  <a:cubicBezTo>
                    <a:pt x="9" y="0"/>
                    <a:pt x="0" y="4"/>
                    <a:pt x="0" y="19"/>
                  </a:cubicBezTo>
                  <a:cubicBezTo>
                    <a:pt x="0" y="119"/>
                    <a:pt x="0" y="220"/>
                    <a:pt x="0" y="320"/>
                  </a:cubicBezTo>
                  <a:cubicBezTo>
                    <a:pt x="0" y="330"/>
                    <a:pt x="9" y="339"/>
                    <a:pt x="19" y="339"/>
                  </a:cubicBezTo>
                  <a:cubicBezTo>
                    <a:pt x="90" y="339"/>
                    <a:pt x="161" y="339"/>
                    <a:pt x="233" y="339"/>
                  </a:cubicBezTo>
                  <a:cubicBezTo>
                    <a:pt x="399" y="339"/>
                    <a:pt x="565" y="339"/>
                    <a:pt x="731" y="339"/>
                  </a:cubicBezTo>
                  <a:cubicBezTo>
                    <a:pt x="921" y="339"/>
                    <a:pt x="1111" y="339"/>
                    <a:pt x="1305" y="339"/>
                  </a:cubicBezTo>
                  <a:cubicBezTo>
                    <a:pt x="1452" y="339"/>
                    <a:pt x="1604" y="339"/>
                    <a:pt x="1752" y="339"/>
                  </a:cubicBezTo>
                  <a:cubicBezTo>
                    <a:pt x="1794" y="339"/>
                    <a:pt x="1837" y="339"/>
                    <a:pt x="1880" y="339"/>
                  </a:cubicBezTo>
                  <a:cubicBezTo>
                    <a:pt x="1884" y="339"/>
                    <a:pt x="1889" y="339"/>
                    <a:pt x="1894" y="334"/>
                  </a:cubicBezTo>
                  <a:cubicBezTo>
                    <a:pt x="1894" y="330"/>
                    <a:pt x="1899" y="325"/>
                    <a:pt x="1899" y="320"/>
                  </a:cubicBezTo>
                  <a:cubicBezTo>
                    <a:pt x="1899" y="220"/>
                    <a:pt x="1899" y="119"/>
                    <a:pt x="1899" y="19"/>
                  </a:cubicBezTo>
                  <a:cubicBezTo>
                    <a:pt x="1899" y="4"/>
                    <a:pt x="1889" y="0"/>
                    <a:pt x="1880" y="0"/>
                  </a:cubicBezTo>
                  <a:close/>
                  <a:moveTo>
                    <a:pt x="204" y="229"/>
                  </a:moveTo>
                  <a:cubicBezTo>
                    <a:pt x="171" y="229"/>
                    <a:pt x="147" y="200"/>
                    <a:pt x="147" y="167"/>
                  </a:cubicBezTo>
                  <a:cubicBezTo>
                    <a:pt x="147" y="134"/>
                    <a:pt x="171" y="110"/>
                    <a:pt x="204" y="110"/>
                  </a:cubicBezTo>
                  <a:cubicBezTo>
                    <a:pt x="237" y="110"/>
                    <a:pt x="266" y="134"/>
                    <a:pt x="266" y="167"/>
                  </a:cubicBezTo>
                  <a:cubicBezTo>
                    <a:pt x="266" y="200"/>
                    <a:pt x="237" y="229"/>
                    <a:pt x="204" y="229"/>
                  </a:cubicBezTo>
                  <a:close/>
                  <a:moveTo>
                    <a:pt x="1272" y="229"/>
                  </a:moveTo>
                  <a:cubicBezTo>
                    <a:pt x="1239" y="229"/>
                    <a:pt x="1210" y="200"/>
                    <a:pt x="1210" y="167"/>
                  </a:cubicBezTo>
                  <a:cubicBezTo>
                    <a:pt x="1210" y="134"/>
                    <a:pt x="1239" y="110"/>
                    <a:pt x="1272" y="110"/>
                  </a:cubicBezTo>
                  <a:cubicBezTo>
                    <a:pt x="1305" y="110"/>
                    <a:pt x="1334" y="134"/>
                    <a:pt x="1334" y="167"/>
                  </a:cubicBezTo>
                  <a:cubicBezTo>
                    <a:pt x="1334" y="200"/>
                    <a:pt x="1305" y="229"/>
                    <a:pt x="1272" y="229"/>
                  </a:cubicBezTo>
                  <a:close/>
                  <a:moveTo>
                    <a:pt x="1481" y="229"/>
                  </a:moveTo>
                  <a:cubicBezTo>
                    <a:pt x="1448" y="229"/>
                    <a:pt x="1419" y="200"/>
                    <a:pt x="1419" y="167"/>
                  </a:cubicBezTo>
                  <a:cubicBezTo>
                    <a:pt x="1419" y="134"/>
                    <a:pt x="1448" y="110"/>
                    <a:pt x="1481" y="110"/>
                  </a:cubicBezTo>
                  <a:cubicBezTo>
                    <a:pt x="1514" y="110"/>
                    <a:pt x="1543" y="134"/>
                    <a:pt x="1543" y="167"/>
                  </a:cubicBezTo>
                  <a:cubicBezTo>
                    <a:pt x="1543" y="200"/>
                    <a:pt x="1514" y="229"/>
                    <a:pt x="1481" y="229"/>
                  </a:cubicBezTo>
                  <a:close/>
                  <a:moveTo>
                    <a:pt x="1695" y="229"/>
                  </a:moveTo>
                  <a:cubicBezTo>
                    <a:pt x="1661" y="229"/>
                    <a:pt x="1633" y="200"/>
                    <a:pt x="1633" y="167"/>
                  </a:cubicBezTo>
                  <a:cubicBezTo>
                    <a:pt x="1633" y="134"/>
                    <a:pt x="1661" y="110"/>
                    <a:pt x="1695" y="110"/>
                  </a:cubicBezTo>
                  <a:cubicBezTo>
                    <a:pt x="1728" y="110"/>
                    <a:pt x="1752" y="134"/>
                    <a:pt x="1752" y="167"/>
                  </a:cubicBezTo>
                  <a:cubicBezTo>
                    <a:pt x="1752" y="200"/>
                    <a:pt x="1728" y="229"/>
                    <a:pt x="1695"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grpSp>
      <p:sp>
        <p:nvSpPr>
          <p:cNvPr id="15" name="Freeform 7"/>
          <p:cNvSpPr>
            <a:spLocks noEditPoints="1"/>
          </p:cNvSpPr>
          <p:nvPr/>
        </p:nvSpPr>
        <p:spPr bwMode="auto">
          <a:xfrm>
            <a:off x="10889775" y="5055258"/>
            <a:ext cx="758992" cy="135643"/>
          </a:xfrm>
          <a:custGeom>
            <a:avLst/>
            <a:gdLst>
              <a:gd name="T0" fmla="*/ 1880 w 1899"/>
              <a:gd name="T1" fmla="*/ 0 h 339"/>
              <a:gd name="T2" fmla="*/ 1666 w 1899"/>
              <a:gd name="T3" fmla="*/ 0 h 339"/>
              <a:gd name="T4" fmla="*/ 1168 w 1899"/>
              <a:gd name="T5" fmla="*/ 0 h 339"/>
              <a:gd name="T6" fmla="*/ 593 w 1899"/>
              <a:gd name="T7" fmla="*/ 0 h 339"/>
              <a:gd name="T8" fmla="*/ 147 w 1899"/>
              <a:gd name="T9" fmla="*/ 0 h 339"/>
              <a:gd name="T10" fmla="*/ 19 w 1899"/>
              <a:gd name="T11" fmla="*/ 0 h 339"/>
              <a:gd name="T12" fmla="*/ 0 w 1899"/>
              <a:gd name="T13" fmla="*/ 19 h 339"/>
              <a:gd name="T14" fmla="*/ 0 w 1899"/>
              <a:gd name="T15" fmla="*/ 320 h 339"/>
              <a:gd name="T16" fmla="*/ 19 w 1899"/>
              <a:gd name="T17" fmla="*/ 339 h 339"/>
              <a:gd name="T18" fmla="*/ 233 w 1899"/>
              <a:gd name="T19" fmla="*/ 339 h 339"/>
              <a:gd name="T20" fmla="*/ 731 w 1899"/>
              <a:gd name="T21" fmla="*/ 339 h 339"/>
              <a:gd name="T22" fmla="*/ 1305 w 1899"/>
              <a:gd name="T23" fmla="*/ 339 h 339"/>
              <a:gd name="T24" fmla="*/ 1752 w 1899"/>
              <a:gd name="T25" fmla="*/ 339 h 339"/>
              <a:gd name="T26" fmla="*/ 1880 w 1899"/>
              <a:gd name="T27" fmla="*/ 339 h 339"/>
              <a:gd name="T28" fmla="*/ 1894 w 1899"/>
              <a:gd name="T29" fmla="*/ 334 h 339"/>
              <a:gd name="T30" fmla="*/ 1899 w 1899"/>
              <a:gd name="T31" fmla="*/ 320 h 339"/>
              <a:gd name="T32" fmla="*/ 1899 w 1899"/>
              <a:gd name="T33" fmla="*/ 19 h 339"/>
              <a:gd name="T34" fmla="*/ 1880 w 1899"/>
              <a:gd name="T35" fmla="*/ 0 h 339"/>
              <a:gd name="T36" fmla="*/ 204 w 1899"/>
              <a:gd name="T37" fmla="*/ 229 h 339"/>
              <a:gd name="T38" fmla="*/ 147 w 1899"/>
              <a:gd name="T39" fmla="*/ 167 h 339"/>
              <a:gd name="T40" fmla="*/ 204 w 1899"/>
              <a:gd name="T41" fmla="*/ 110 h 339"/>
              <a:gd name="T42" fmla="*/ 266 w 1899"/>
              <a:gd name="T43" fmla="*/ 167 h 339"/>
              <a:gd name="T44" fmla="*/ 204 w 1899"/>
              <a:gd name="T45" fmla="*/ 229 h 339"/>
              <a:gd name="T46" fmla="*/ 1272 w 1899"/>
              <a:gd name="T47" fmla="*/ 229 h 339"/>
              <a:gd name="T48" fmla="*/ 1210 w 1899"/>
              <a:gd name="T49" fmla="*/ 167 h 339"/>
              <a:gd name="T50" fmla="*/ 1272 w 1899"/>
              <a:gd name="T51" fmla="*/ 110 h 339"/>
              <a:gd name="T52" fmla="*/ 1334 w 1899"/>
              <a:gd name="T53" fmla="*/ 167 h 339"/>
              <a:gd name="T54" fmla="*/ 1272 w 1899"/>
              <a:gd name="T55" fmla="*/ 229 h 339"/>
              <a:gd name="T56" fmla="*/ 1481 w 1899"/>
              <a:gd name="T57" fmla="*/ 229 h 339"/>
              <a:gd name="T58" fmla="*/ 1419 w 1899"/>
              <a:gd name="T59" fmla="*/ 167 h 339"/>
              <a:gd name="T60" fmla="*/ 1481 w 1899"/>
              <a:gd name="T61" fmla="*/ 110 h 339"/>
              <a:gd name="T62" fmla="*/ 1543 w 1899"/>
              <a:gd name="T63" fmla="*/ 167 h 339"/>
              <a:gd name="T64" fmla="*/ 1481 w 1899"/>
              <a:gd name="T65" fmla="*/ 229 h 339"/>
              <a:gd name="T66" fmla="*/ 1695 w 1899"/>
              <a:gd name="T67" fmla="*/ 229 h 339"/>
              <a:gd name="T68" fmla="*/ 1633 w 1899"/>
              <a:gd name="T69" fmla="*/ 167 h 339"/>
              <a:gd name="T70" fmla="*/ 1695 w 1899"/>
              <a:gd name="T71" fmla="*/ 110 h 339"/>
              <a:gd name="T72" fmla="*/ 1752 w 1899"/>
              <a:gd name="T73" fmla="*/ 167 h 339"/>
              <a:gd name="T74" fmla="*/ 1695 w 1899"/>
              <a:gd name="T75" fmla="*/ 22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99" h="339">
                <a:moveTo>
                  <a:pt x="1880" y="0"/>
                </a:moveTo>
                <a:cubicBezTo>
                  <a:pt x="1809" y="0"/>
                  <a:pt x="1737" y="0"/>
                  <a:pt x="1666" y="0"/>
                </a:cubicBezTo>
                <a:cubicBezTo>
                  <a:pt x="1500" y="0"/>
                  <a:pt x="1334" y="0"/>
                  <a:pt x="1168" y="0"/>
                </a:cubicBezTo>
                <a:cubicBezTo>
                  <a:pt x="978" y="0"/>
                  <a:pt x="788" y="0"/>
                  <a:pt x="593" y="0"/>
                </a:cubicBezTo>
                <a:cubicBezTo>
                  <a:pt x="446" y="0"/>
                  <a:pt x="294" y="0"/>
                  <a:pt x="147" y="0"/>
                </a:cubicBezTo>
                <a:cubicBezTo>
                  <a:pt x="104" y="0"/>
                  <a:pt x="62" y="0"/>
                  <a:pt x="19" y="0"/>
                </a:cubicBezTo>
                <a:cubicBezTo>
                  <a:pt x="9" y="0"/>
                  <a:pt x="0" y="4"/>
                  <a:pt x="0" y="19"/>
                </a:cubicBezTo>
                <a:cubicBezTo>
                  <a:pt x="0" y="119"/>
                  <a:pt x="0" y="220"/>
                  <a:pt x="0" y="320"/>
                </a:cubicBezTo>
                <a:cubicBezTo>
                  <a:pt x="0" y="330"/>
                  <a:pt x="9" y="339"/>
                  <a:pt x="19" y="339"/>
                </a:cubicBezTo>
                <a:cubicBezTo>
                  <a:pt x="90" y="339"/>
                  <a:pt x="161" y="339"/>
                  <a:pt x="233" y="339"/>
                </a:cubicBezTo>
                <a:cubicBezTo>
                  <a:pt x="399" y="339"/>
                  <a:pt x="565" y="339"/>
                  <a:pt x="731" y="339"/>
                </a:cubicBezTo>
                <a:cubicBezTo>
                  <a:pt x="921" y="339"/>
                  <a:pt x="1111" y="339"/>
                  <a:pt x="1305" y="339"/>
                </a:cubicBezTo>
                <a:cubicBezTo>
                  <a:pt x="1452" y="339"/>
                  <a:pt x="1604" y="339"/>
                  <a:pt x="1752" y="339"/>
                </a:cubicBezTo>
                <a:cubicBezTo>
                  <a:pt x="1794" y="339"/>
                  <a:pt x="1837" y="339"/>
                  <a:pt x="1880" y="339"/>
                </a:cubicBezTo>
                <a:cubicBezTo>
                  <a:pt x="1884" y="339"/>
                  <a:pt x="1889" y="339"/>
                  <a:pt x="1894" y="334"/>
                </a:cubicBezTo>
                <a:cubicBezTo>
                  <a:pt x="1894" y="330"/>
                  <a:pt x="1899" y="325"/>
                  <a:pt x="1899" y="320"/>
                </a:cubicBezTo>
                <a:cubicBezTo>
                  <a:pt x="1899" y="220"/>
                  <a:pt x="1899" y="119"/>
                  <a:pt x="1899" y="19"/>
                </a:cubicBezTo>
                <a:cubicBezTo>
                  <a:pt x="1899" y="4"/>
                  <a:pt x="1889" y="0"/>
                  <a:pt x="1880" y="0"/>
                </a:cubicBezTo>
                <a:close/>
                <a:moveTo>
                  <a:pt x="204" y="229"/>
                </a:moveTo>
                <a:cubicBezTo>
                  <a:pt x="171" y="229"/>
                  <a:pt x="147" y="200"/>
                  <a:pt x="147" y="167"/>
                </a:cubicBezTo>
                <a:cubicBezTo>
                  <a:pt x="147" y="134"/>
                  <a:pt x="171" y="110"/>
                  <a:pt x="204" y="110"/>
                </a:cubicBezTo>
                <a:cubicBezTo>
                  <a:pt x="237" y="110"/>
                  <a:pt x="266" y="134"/>
                  <a:pt x="266" y="167"/>
                </a:cubicBezTo>
                <a:cubicBezTo>
                  <a:pt x="266" y="200"/>
                  <a:pt x="237" y="229"/>
                  <a:pt x="204" y="229"/>
                </a:cubicBezTo>
                <a:close/>
                <a:moveTo>
                  <a:pt x="1272" y="229"/>
                </a:moveTo>
                <a:cubicBezTo>
                  <a:pt x="1239" y="229"/>
                  <a:pt x="1210" y="200"/>
                  <a:pt x="1210" y="167"/>
                </a:cubicBezTo>
                <a:cubicBezTo>
                  <a:pt x="1210" y="134"/>
                  <a:pt x="1239" y="110"/>
                  <a:pt x="1272" y="110"/>
                </a:cubicBezTo>
                <a:cubicBezTo>
                  <a:pt x="1305" y="110"/>
                  <a:pt x="1334" y="134"/>
                  <a:pt x="1334" y="167"/>
                </a:cubicBezTo>
                <a:cubicBezTo>
                  <a:pt x="1334" y="200"/>
                  <a:pt x="1305" y="229"/>
                  <a:pt x="1272" y="229"/>
                </a:cubicBezTo>
                <a:close/>
                <a:moveTo>
                  <a:pt x="1481" y="229"/>
                </a:moveTo>
                <a:cubicBezTo>
                  <a:pt x="1448" y="229"/>
                  <a:pt x="1419" y="200"/>
                  <a:pt x="1419" y="167"/>
                </a:cubicBezTo>
                <a:cubicBezTo>
                  <a:pt x="1419" y="134"/>
                  <a:pt x="1448" y="110"/>
                  <a:pt x="1481" y="110"/>
                </a:cubicBezTo>
                <a:cubicBezTo>
                  <a:pt x="1514" y="110"/>
                  <a:pt x="1543" y="134"/>
                  <a:pt x="1543" y="167"/>
                </a:cubicBezTo>
                <a:cubicBezTo>
                  <a:pt x="1543" y="200"/>
                  <a:pt x="1514" y="229"/>
                  <a:pt x="1481" y="229"/>
                </a:cubicBezTo>
                <a:close/>
                <a:moveTo>
                  <a:pt x="1695" y="229"/>
                </a:moveTo>
                <a:cubicBezTo>
                  <a:pt x="1661" y="229"/>
                  <a:pt x="1633" y="200"/>
                  <a:pt x="1633" y="167"/>
                </a:cubicBezTo>
                <a:cubicBezTo>
                  <a:pt x="1633" y="134"/>
                  <a:pt x="1661" y="110"/>
                  <a:pt x="1695" y="110"/>
                </a:cubicBezTo>
                <a:cubicBezTo>
                  <a:pt x="1728" y="110"/>
                  <a:pt x="1752" y="134"/>
                  <a:pt x="1752" y="167"/>
                </a:cubicBezTo>
                <a:cubicBezTo>
                  <a:pt x="1752" y="200"/>
                  <a:pt x="1728" y="229"/>
                  <a:pt x="1695" y="229"/>
                </a:cubicBezTo>
                <a:close/>
              </a:path>
            </a:pathLst>
          </a:custGeom>
          <a:solidFill>
            <a:schemeClr val="bg1">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 name="Freeform 7"/>
          <p:cNvSpPr>
            <a:spLocks noEditPoints="1"/>
          </p:cNvSpPr>
          <p:nvPr/>
        </p:nvSpPr>
        <p:spPr bwMode="auto">
          <a:xfrm>
            <a:off x="10889775" y="5210713"/>
            <a:ext cx="758992" cy="135643"/>
          </a:xfrm>
          <a:custGeom>
            <a:avLst/>
            <a:gdLst>
              <a:gd name="T0" fmla="*/ 1880 w 1899"/>
              <a:gd name="T1" fmla="*/ 0 h 339"/>
              <a:gd name="T2" fmla="*/ 1666 w 1899"/>
              <a:gd name="T3" fmla="*/ 0 h 339"/>
              <a:gd name="T4" fmla="*/ 1168 w 1899"/>
              <a:gd name="T5" fmla="*/ 0 h 339"/>
              <a:gd name="T6" fmla="*/ 593 w 1899"/>
              <a:gd name="T7" fmla="*/ 0 h 339"/>
              <a:gd name="T8" fmla="*/ 147 w 1899"/>
              <a:gd name="T9" fmla="*/ 0 h 339"/>
              <a:gd name="T10" fmla="*/ 19 w 1899"/>
              <a:gd name="T11" fmla="*/ 0 h 339"/>
              <a:gd name="T12" fmla="*/ 0 w 1899"/>
              <a:gd name="T13" fmla="*/ 19 h 339"/>
              <a:gd name="T14" fmla="*/ 0 w 1899"/>
              <a:gd name="T15" fmla="*/ 320 h 339"/>
              <a:gd name="T16" fmla="*/ 19 w 1899"/>
              <a:gd name="T17" fmla="*/ 339 h 339"/>
              <a:gd name="T18" fmla="*/ 233 w 1899"/>
              <a:gd name="T19" fmla="*/ 339 h 339"/>
              <a:gd name="T20" fmla="*/ 731 w 1899"/>
              <a:gd name="T21" fmla="*/ 339 h 339"/>
              <a:gd name="T22" fmla="*/ 1305 w 1899"/>
              <a:gd name="T23" fmla="*/ 339 h 339"/>
              <a:gd name="T24" fmla="*/ 1752 w 1899"/>
              <a:gd name="T25" fmla="*/ 339 h 339"/>
              <a:gd name="T26" fmla="*/ 1880 w 1899"/>
              <a:gd name="T27" fmla="*/ 339 h 339"/>
              <a:gd name="T28" fmla="*/ 1894 w 1899"/>
              <a:gd name="T29" fmla="*/ 334 h 339"/>
              <a:gd name="T30" fmla="*/ 1899 w 1899"/>
              <a:gd name="T31" fmla="*/ 320 h 339"/>
              <a:gd name="T32" fmla="*/ 1899 w 1899"/>
              <a:gd name="T33" fmla="*/ 19 h 339"/>
              <a:gd name="T34" fmla="*/ 1880 w 1899"/>
              <a:gd name="T35" fmla="*/ 0 h 339"/>
              <a:gd name="T36" fmla="*/ 204 w 1899"/>
              <a:gd name="T37" fmla="*/ 229 h 339"/>
              <a:gd name="T38" fmla="*/ 147 w 1899"/>
              <a:gd name="T39" fmla="*/ 167 h 339"/>
              <a:gd name="T40" fmla="*/ 204 w 1899"/>
              <a:gd name="T41" fmla="*/ 110 h 339"/>
              <a:gd name="T42" fmla="*/ 266 w 1899"/>
              <a:gd name="T43" fmla="*/ 167 h 339"/>
              <a:gd name="T44" fmla="*/ 204 w 1899"/>
              <a:gd name="T45" fmla="*/ 229 h 339"/>
              <a:gd name="T46" fmla="*/ 1272 w 1899"/>
              <a:gd name="T47" fmla="*/ 229 h 339"/>
              <a:gd name="T48" fmla="*/ 1210 w 1899"/>
              <a:gd name="T49" fmla="*/ 167 h 339"/>
              <a:gd name="T50" fmla="*/ 1272 w 1899"/>
              <a:gd name="T51" fmla="*/ 110 h 339"/>
              <a:gd name="T52" fmla="*/ 1334 w 1899"/>
              <a:gd name="T53" fmla="*/ 167 h 339"/>
              <a:gd name="T54" fmla="*/ 1272 w 1899"/>
              <a:gd name="T55" fmla="*/ 229 h 339"/>
              <a:gd name="T56" fmla="*/ 1481 w 1899"/>
              <a:gd name="T57" fmla="*/ 229 h 339"/>
              <a:gd name="T58" fmla="*/ 1419 w 1899"/>
              <a:gd name="T59" fmla="*/ 167 h 339"/>
              <a:gd name="T60" fmla="*/ 1481 w 1899"/>
              <a:gd name="T61" fmla="*/ 110 h 339"/>
              <a:gd name="T62" fmla="*/ 1543 w 1899"/>
              <a:gd name="T63" fmla="*/ 167 h 339"/>
              <a:gd name="T64" fmla="*/ 1481 w 1899"/>
              <a:gd name="T65" fmla="*/ 229 h 339"/>
              <a:gd name="T66" fmla="*/ 1695 w 1899"/>
              <a:gd name="T67" fmla="*/ 229 h 339"/>
              <a:gd name="T68" fmla="*/ 1633 w 1899"/>
              <a:gd name="T69" fmla="*/ 167 h 339"/>
              <a:gd name="T70" fmla="*/ 1695 w 1899"/>
              <a:gd name="T71" fmla="*/ 110 h 339"/>
              <a:gd name="T72" fmla="*/ 1752 w 1899"/>
              <a:gd name="T73" fmla="*/ 167 h 339"/>
              <a:gd name="T74" fmla="*/ 1695 w 1899"/>
              <a:gd name="T75" fmla="*/ 22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99" h="339">
                <a:moveTo>
                  <a:pt x="1880" y="0"/>
                </a:moveTo>
                <a:cubicBezTo>
                  <a:pt x="1809" y="0"/>
                  <a:pt x="1737" y="0"/>
                  <a:pt x="1666" y="0"/>
                </a:cubicBezTo>
                <a:cubicBezTo>
                  <a:pt x="1500" y="0"/>
                  <a:pt x="1334" y="0"/>
                  <a:pt x="1168" y="0"/>
                </a:cubicBezTo>
                <a:cubicBezTo>
                  <a:pt x="978" y="0"/>
                  <a:pt x="788" y="0"/>
                  <a:pt x="593" y="0"/>
                </a:cubicBezTo>
                <a:cubicBezTo>
                  <a:pt x="446" y="0"/>
                  <a:pt x="294" y="0"/>
                  <a:pt x="147" y="0"/>
                </a:cubicBezTo>
                <a:cubicBezTo>
                  <a:pt x="104" y="0"/>
                  <a:pt x="62" y="0"/>
                  <a:pt x="19" y="0"/>
                </a:cubicBezTo>
                <a:cubicBezTo>
                  <a:pt x="9" y="0"/>
                  <a:pt x="0" y="4"/>
                  <a:pt x="0" y="19"/>
                </a:cubicBezTo>
                <a:cubicBezTo>
                  <a:pt x="0" y="119"/>
                  <a:pt x="0" y="220"/>
                  <a:pt x="0" y="320"/>
                </a:cubicBezTo>
                <a:cubicBezTo>
                  <a:pt x="0" y="330"/>
                  <a:pt x="9" y="339"/>
                  <a:pt x="19" y="339"/>
                </a:cubicBezTo>
                <a:cubicBezTo>
                  <a:pt x="90" y="339"/>
                  <a:pt x="161" y="339"/>
                  <a:pt x="233" y="339"/>
                </a:cubicBezTo>
                <a:cubicBezTo>
                  <a:pt x="399" y="339"/>
                  <a:pt x="565" y="339"/>
                  <a:pt x="731" y="339"/>
                </a:cubicBezTo>
                <a:cubicBezTo>
                  <a:pt x="921" y="339"/>
                  <a:pt x="1111" y="339"/>
                  <a:pt x="1305" y="339"/>
                </a:cubicBezTo>
                <a:cubicBezTo>
                  <a:pt x="1452" y="339"/>
                  <a:pt x="1604" y="339"/>
                  <a:pt x="1752" y="339"/>
                </a:cubicBezTo>
                <a:cubicBezTo>
                  <a:pt x="1794" y="339"/>
                  <a:pt x="1837" y="339"/>
                  <a:pt x="1880" y="339"/>
                </a:cubicBezTo>
                <a:cubicBezTo>
                  <a:pt x="1884" y="339"/>
                  <a:pt x="1889" y="339"/>
                  <a:pt x="1894" y="334"/>
                </a:cubicBezTo>
                <a:cubicBezTo>
                  <a:pt x="1894" y="330"/>
                  <a:pt x="1899" y="325"/>
                  <a:pt x="1899" y="320"/>
                </a:cubicBezTo>
                <a:cubicBezTo>
                  <a:pt x="1899" y="220"/>
                  <a:pt x="1899" y="119"/>
                  <a:pt x="1899" y="19"/>
                </a:cubicBezTo>
                <a:cubicBezTo>
                  <a:pt x="1899" y="4"/>
                  <a:pt x="1889" y="0"/>
                  <a:pt x="1880" y="0"/>
                </a:cubicBezTo>
                <a:close/>
                <a:moveTo>
                  <a:pt x="204" y="229"/>
                </a:moveTo>
                <a:cubicBezTo>
                  <a:pt x="171" y="229"/>
                  <a:pt x="147" y="200"/>
                  <a:pt x="147" y="167"/>
                </a:cubicBezTo>
                <a:cubicBezTo>
                  <a:pt x="147" y="134"/>
                  <a:pt x="171" y="110"/>
                  <a:pt x="204" y="110"/>
                </a:cubicBezTo>
                <a:cubicBezTo>
                  <a:pt x="237" y="110"/>
                  <a:pt x="266" y="134"/>
                  <a:pt x="266" y="167"/>
                </a:cubicBezTo>
                <a:cubicBezTo>
                  <a:pt x="266" y="200"/>
                  <a:pt x="237" y="229"/>
                  <a:pt x="204" y="229"/>
                </a:cubicBezTo>
                <a:close/>
                <a:moveTo>
                  <a:pt x="1272" y="229"/>
                </a:moveTo>
                <a:cubicBezTo>
                  <a:pt x="1239" y="229"/>
                  <a:pt x="1210" y="200"/>
                  <a:pt x="1210" y="167"/>
                </a:cubicBezTo>
                <a:cubicBezTo>
                  <a:pt x="1210" y="134"/>
                  <a:pt x="1239" y="110"/>
                  <a:pt x="1272" y="110"/>
                </a:cubicBezTo>
                <a:cubicBezTo>
                  <a:pt x="1305" y="110"/>
                  <a:pt x="1334" y="134"/>
                  <a:pt x="1334" y="167"/>
                </a:cubicBezTo>
                <a:cubicBezTo>
                  <a:pt x="1334" y="200"/>
                  <a:pt x="1305" y="229"/>
                  <a:pt x="1272" y="229"/>
                </a:cubicBezTo>
                <a:close/>
                <a:moveTo>
                  <a:pt x="1481" y="229"/>
                </a:moveTo>
                <a:cubicBezTo>
                  <a:pt x="1448" y="229"/>
                  <a:pt x="1419" y="200"/>
                  <a:pt x="1419" y="167"/>
                </a:cubicBezTo>
                <a:cubicBezTo>
                  <a:pt x="1419" y="134"/>
                  <a:pt x="1448" y="110"/>
                  <a:pt x="1481" y="110"/>
                </a:cubicBezTo>
                <a:cubicBezTo>
                  <a:pt x="1514" y="110"/>
                  <a:pt x="1543" y="134"/>
                  <a:pt x="1543" y="167"/>
                </a:cubicBezTo>
                <a:cubicBezTo>
                  <a:pt x="1543" y="200"/>
                  <a:pt x="1514" y="229"/>
                  <a:pt x="1481" y="229"/>
                </a:cubicBezTo>
                <a:close/>
                <a:moveTo>
                  <a:pt x="1695" y="229"/>
                </a:moveTo>
                <a:cubicBezTo>
                  <a:pt x="1661" y="229"/>
                  <a:pt x="1633" y="200"/>
                  <a:pt x="1633" y="167"/>
                </a:cubicBezTo>
                <a:cubicBezTo>
                  <a:pt x="1633" y="134"/>
                  <a:pt x="1661" y="110"/>
                  <a:pt x="1695" y="110"/>
                </a:cubicBezTo>
                <a:cubicBezTo>
                  <a:pt x="1728" y="110"/>
                  <a:pt x="1752" y="134"/>
                  <a:pt x="1752" y="167"/>
                </a:cubicBezTo>
                <a:cubicBezTo>
                  <a:pt x="1752" y="200"/>
                  <a:pt x="1728" y="229"/>
                  <a:pt x="1695" y="229"/>
                </a:cubicBezTo>
                <a:close/>
              </a:path>
            </a:pathLst>
          </a:custGeom>
          <a:solidFill>
            <a:schemeClr val="bg1">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 name="Freeform 9"/>
          <p:cNvSpPr>
            <a:spLocks/>
          </p:cNvSpPr>
          <p:nvPr/>
        </p:nvSpPr>
        <p:spPr bwMode="auto">
          <a:xfrm rot="16200000" flipV="1">
            <a:off x="11097009" y="4020305"/>
            <a:ext cx="344523" cy="758992"/>
          </a:xfrm>
          <a:custGeom>
            <a:avLst/>
            <a:gdLst>
              <a:gd name="T0" fmla="*/ 1006 w 1006"/>
              <a:gd name="T1" fmla="*/ 553 h 2220"/>
              <a:gd name="T2" fmla="*/ 879 w 1006"/>
              <a:gd name="T3" fmla="*/ 426 h 2220"/>
              <a:gd name="T4" fmla="*/ 753 w 1006"/>
              <a:gd name="T5" fmla="*/ 553 h 2220"/>
              <a:gd name="T6" fmla="*/ 840 w 1006"/>
              <a:gd name="T7" fmla="*/ 673 h 2220"/>
              <a:gd name="T8" fmla="*/ 840 w 1006"/>
              <a:gd name="T9" fmla="*/ 840 h 2220"/>
              <a:gd name="T10" fmla="*/ 806 w 1006"/>
              <a:gd name="T11" fmla="*/ 920 h 2220"/>
              <a:gd name="T12" fmla="*/ 543 w 1006"/>
              <a:gd name="T13" fmla="*/ 1170 h 2220"/>
              <a:gd name="T14" fmla="*/ 543 w 1006"/>
              <a:gd name="T15" fmla="*/ 246 h 2220"/>
              <a:gd name="T16" fmla="*/ 630 w 1006"/>
              <a:gd name="T17" fmla="*/ 126 h 2220"/>
              <a:gd name="T18" fmla="*/ 503 w 1006"/>
              <a:gd name="T19" fmla="*/ 0 h 2220"/>
              <a:gd name="T20" fmla="*/ 377 w 1006"/>
              <a:gd name="T21" fmla="*/ 126 h 2220"/>
              <a:gd name="T22" fmla="*/ 463 w 1006"/>
              <a:gd name="T23" fmla="*/ 246 h 2220"/>
              <a:gd name="T24" fmla="*/ 463 w 1006"/>
              <a:gd name="T25" fmla="*/ 1490 h 2220"/>
              <a:gd name="T26" fmla="*/ 200 w 1006"/>
              <a:gd name="T27" fmla="*/ 1233 h 2220"/>
              <a:gd name="T28" fmla="*/ 166 w 1006"/>
              <a:gd name="T29" fmla="*/ 1159 h 2220"/>
              <a:gd name="T30" fmla="*/ 166 w 1006"/>
              <a:gd name="T31" fmla="*/ 942 h 2220"/>
              <a:gd name="T32" fmla="*/ 252 w 1006"/>
              <a:gd name="T33" fmla="*/ 828 h 2220"/>
              <a:gd name="T34" fmla="*/ 126 w 1006"/>
              <a:gd name="T35" fmla="*/ 697 h 2220"/>
              <a:gd name="T36" fmla="*/ 0 w 1006"/>
              <a:gd name="T37" fmla="*/ 828 h 2220"/>
              <a:gd name="T38" fmla="*/ 86 w 1006"/>
              <a:gd name="T39" fmla="*/ 942 h 2220"/>
              <a:gd name="T40" fmla="*/ 86 w 1006"/>
              <a:gd name="T41" fmla="*/ 1153 h 2220"/>
              <a:gd name="T42" fmla="*/ 155 w 1006"/>
              <a:gd name="T43" fmla="*/ 1307 h 2220"/>
              <a:gd name="T44" fmla="*/ 435 w 1006"/>
              <a:gd name="T45" fmla="*/ 1575 h 2220"/>
              <a:gd name="T46" fmla="*/ 463 w 1006"/>
              <a:gd name="T47" fmla="*/ 1655 h 2220"/>
              <a:gd name="T48" fmla="*/ 463 w 1006"/>
              <a:gd name="T49" fmla="*/ 1803 h 2220"/>
              <a:gd name="T50" fmla="*/ 292 w 1006"/>
              <a:gd name="T51" fmla="*/ 2009 h 2220"/>
              <a:gd name="T52" fmla="*/ 503 w 1006"/>
              <a:gd name="T53" fmla="*/ 2220 h 2220"/>
              <a:gd name="T54" fmla="*/ 715 w 1006"/>
              <a:gd name="T55" fmla="*/ 2009 h 2220"/>
              <a:gd name="T56" fmla="*/ 543 w 1006"/>
              <a:gd name="T57" fmla="*/ 1803 h 2220"/>
              <a:gd name="T58" fmla="*/ 543 w 1006"/>
              <a:gd name="T59" fmla="*/ 1655 h 2220"/>
              <a:gd name="T60" fmla="*/ 543 w 1006"/>
              <a:gd name="T61" fmla="*/ 1336 h 2220"/>
              <a:gd name="T62" fmla="*/ 572 w 1006"/>
              <a:gd name="T63" fmla="*/ 1262 h 2220"/>
              <a:gd name="T64" fmla="*/ 852 w 1006"/>
              <a:gd name="T65" fmla="*/ 994 h 2220"/>
              <a:gd name="T66" fmla="*/ 920 w 1006"/>
              <a:gd name="T67" fmla="*/ 840 h 2220"/>
              <a:gd name="T68" fmla="*/ 920 w 1006"/>
              <a:gd name="T69" fmla="*/ 672 h 2220"/>
              <a:gd name="T70" fmla="*/ 1006 w 1006"/>
              <a:gd name="T71" fmla="*/ 553 h 2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6" h="2220">
                <a:moveTo>
                  <a:pt x="1006" y="553"/>
                </a:moveTo>
                <a:cubicBezTo>
                  <a:pt x="1006" y="483"/>
                  <a:pt x="949" y="426"/>
                  <a:pt x="879" y="426"/>
                </a:cubicBezTo>
                <a:cubicBezTo>
                  <a:pt x="810" y="426"/>
                  <a:pt x="753" y="483"/>
                  <a:pt x="753" y="553"/>
                </a:cubicBezTo>
                <a:cubicBezTo>
                  <a:pt x="753" y="609"/>
                  <a:pt x="790" y="657"/>
                  <a:pt x="840" y="673"/>
                </a:cubicBezTo>
                <a:cubicBezTo>
                  <a:pt x="840" y="705"/>
                  <a:pt x="840" y="759"/>
                  <a:pt x="840" y="840"/>
                </a:cubicBezTo>
                <a:cubicBezTo>
                  <a:pt x="840" y="868"/>
                  <a:pt x="823" y="897"/>
                  <a:pt x="806" y="920"/>
                </a:cubicBezTo>
                <a:cubicBezTo>
                  <a:pt x="543" y="1170"/>
                  <a:pt x="543" y="1170"/>
                  <a:pt x="543" y="1170"/>
                </a:cubicBezTo>
                <a:cubicBezTo>
                  <a:pt x="543" y="569"/>
                  <a:pt x="543" y="336"/>
                  <a:pt x="543" y="246"/>
                </a:cubicBezTo>
                <a:cubicBezTo>
                  <a:pt x="594" y="230"/>
                  <a:pt x="630" y="182"/>
                  <a:pt x="630" y="126"/>
                </a:cubicBezTo>
                <a:cubicBezTo>
                  <a:pt x="630" y="56"/>
                  <a:pt x="573" y="0"/>
                  <a:pt x="503" y="0"/>
                </a:cubicBezTo>
                <a:cubicBezTo>
                  <a:pt x="433" y="0"/>
                  <a:pt x="377" y="56"/>
                  <a:pt x="377" y="126"/>
                </a:cubicBezTo>
                <a:cubicBezTo>
                  <a:pt x="377" y="182"/>
                  <a:pt x="413" y="230"/>
                  <a:pt x="463" y="246"/>
                </a:cubicBezTo>
                <a:cubicBezTo>
                  <a:pt x="463" y="1490"/>
                  <a:pt x="463" y="1490"/>
                  <a:pt x="463" y="1490"/>
                </a:cubicBezTo>
                <a:cubicBezTo>
                  <a:pt x="200" y="1233"/>
                  <a:pt x="200" y="1233"/>
                  <a:pt x="200" y="1233"/>
                </a:cubicBezTo>
                <a:cubicBezTo>
                  <a:pt x="183" y="1216"/>
                  <a:pt x="166" y="1188"/>
                  <a:pt x="166" y="1159"/>
                </a:cubicBezTo>
                <a:cubicBezTo>
                  <a:pt x="166" y="1039"/>
                  <a:pt x="166" y="971"/>
                  <a:pt x="166" y="942"/>
                </a:cubicBezTo>
                <a:cubicBezTo>
                  <a:pt x="218" y="925"/>
                  <a:pt x="252" y="880"/>
                  <a:pt x="252" y="828"/>
                </a:cubicBezTo>
                <a:cubicBezTo>
                  <a:pt x="252" y="754"/>
                  <a:pt x="195" y="697"/>
                  <a:pt x="126" y="697"/>
                </a:cubicBezTo>
                <a:cubicBezTo>
                  <a:pt x="58" y="697"/>
                  <a:pt x="0" y="754"/>
                  <a:pt x="0" y="828"/>
                </a:cubicBezTo>
                <a:cubicBezTo>
                  <a:pt x="0" y="880"/>
                  <a:pt x="35" y="925"/>
                  <a:pt x="86" y="942"/>
                </a:cubicBezTo>
                <a:cubicBezTo>
                  <a:pt x="86" y="1153"/>
                  <a:pt x="86" y="1153"/>
                  <a:pt x="86" y="1153"/>
                </a:cubicBezTo>
                <a:cubicBezTo>
                  <a:pt x="86" y="1210"/>
                  <a:pt x="115" y="1273"/>
                  <a:pt x="155" y="1307"/>
                </a:cubicBezTo>
                <a:cubicBezTo>
                  <a:pt x="435" y="1575"/>
                  <a:pt x="435" y="1575"/>
                  <a:pt x="435" y="1575"/>
                </a:cubicBezTo>
                <a:cubicBezTo>
                  <a:pt x="452" y="1598"/>
                  <a:pt x="463" y="1627"/>
                  <a:pt x="463" y="1655"/>
                </a:cubicBezTo>
                <a:cubicBezTo>
                  <a:pt x="463" y="1803"/>
                  <a:pt x="463" y="1803"/>
                  <a:pt x="463" y="1803"/>
                </a:cubicBezTo>
                <a:cubicBezTo>
                  <a:pt x="366" y="1821"/>
                  <a:pt x="292" y="1906"/>
                  <a:pt x="292" y="2009"/>
                </a:cubicBezTo>
                <a:cubicBezTo>
                  <a:pt x="292" y="2123"/>
                  <a:pt x="389" y="2220"/>
                  <a:pt x="503" y="2220"/>
                </a:cubicBezTo>
                <a:cubicBezTo>
                  <a:pt x="618" y="2220"/>
                  <a:pt x="715" y="2123"/>
                  <a:pt x="715" y="2009"/>
                </a:cubicBezTo>
                <a:cubicBezTo>
                  <a:pt x="715" y="1906"/>
                  <a:pt x="640" y="1821"/>
                  <a:pt x="543" y="1803"/>
                </a:cubicBezTo>
                <a:cubicBezTo>
                  <a:pt x="543" y="1655"/>
                  <a:pt x="543" y="1655"/>
                  <a:pt x="543" y="1655"/>
                </a:cubicBezTo>
                <a:cubicBezTo>
                  <a:pt x="543" y="1336"/>
                  <a:pt x="543" y="1336"/>
                  <a:pt x="543" y="1336"/>
                </a:cubicBezTo>
                <a:cubicBezTo>
                  <a:pt x="543" y="1307"/>
                  <a:pt x="555" y="1279"/>
                  <a:pt x="572" y="1262"/>
                </a:cubicBezTo>
                <a:cubicBezTo>
                  <a:pt x="852" y="994"/>
                  <a:pt x="852" y="994"/>
                  <a:pt x="852" y="994"/>
                </a:cubicBezTo>
                <a:cubicBezTo>
                  <a:pt x="892" y="954"/>
                  <a:pt x="920" y="897"/>
                  <a:pt x="920" y="840"/>
                </a:cubicBezTo>
                <a:cubicBezTo>
                  <a:pt x="920" y="751"/>
                  <a:pt x="920" y="701"/>
                  <a:pt x="920" y="672"/>
                </a:cubicBezTo>
                <a:cubicBezTo>
                  <a:pt x="970" y="655"/>
                  <a:pt x="1006" y="608"/>
                  <a:pt x="1006" y="553"/>
                </a:cubicBezTo>
                <a:close/>
              </a:path>
            </a:pathLst>
          </a:custGeom>
          <a:solidFill>
            <a:schemeClr val="bg1">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8" name="Freeform 9"/>
          <p:cNvSpPr>
            <a:spLocks/>
          </p:cNvSpPr>
          <p:nvPr/>
        </p:nvSpPr>
        <p:spPr bwMode="auto">
          <a:xfrm rot="16200000" flipH="1">
            <a:off x="8219571" y="4020305"/>
            <a:ext cx="344523" cy="758992"/>
          </a:xfrm>
          <a:custGeom>
            <a:avLst/>
            <a:gdLst>
              <a:gd name="T0" fmla="*/ 1006 w 1006"/>
              <a:gd name="T1" fmla="*/ 553 h 2220"/>
              <a:gd name="T2" fmla="*/ 879 w 1006"/>
              <a:gd name="T3" fmla="*/ 426 h 2220"/>
              <a:gd name="T4" fmla="*/ 753 w 1006"/>
              <a:gd name="T5" fmla="*/ 553 h 2220"/>
              <a:gd name="T6" fmla="*/ 840 w 1006"/>
              <a:gd name="T7" fmla="*/ 673 h 2220"/>
              <a:gd name="T8" fmla="*/ 840 w 1006"/>
              <a:gd name="T9" fmla="*/ 840 h 2220"/>
              <a:gd name="T10" fmla="*/ 806 w 1006"/>
              <a:gd name="T11" fmla="*/ 920 h 2220"/>
              <a:gd name="T12" fmla="*/ 543 w 1006"/>
              <a:gd name="T13" fmla="*/ 1170 h 2220"/>
              <a:gd name="T14" fmla="*/ 543 w 1006"/>
              <a:gd name="T15" fmla="*/ 246 h 2220"/>
              <a:gd name="T16" fmla="*/ 630 w 1006"/>
              <a:gd name="T17" fmla="*/ 126 h 2220"/>
              <a:gd name="T18" fmla="*/ 503 w 1006"/>
              <a:gd name="T19" fmla="*/ 0 h 2220"/>
              <a:gd name="T20" fmla="*/ 377 w 1006"/>
              <a:gd name="T21" fmla="*/ 126 h 2220"/>
              <a:gd name="T22" fmla="*/ 463 w 1006"/>
              <a:gd name="T23" fmla="*/ 246 h 2220"/>
              <a:gd name="T24" fmla="*/ 463 w 1006"/>
              <a:gd name="T25" fmla="*/ 1490 h 2220"/>
              <a:gd name="T26" fmla="*/ 200 w 1006"/>
              <a:gd name="T27" fmla="*/ 1233 h 2220"/>
              <a:gd name="T28" fmla="*/ 166 w 1006"/>
              <a:gd name="T29" fmla="*/ 1159 h 2220"/>
              <a:gd name="T30" fmla="*/ 166 w 1006"/>
              <a:gd name="T31" fmla="*/ 942 h 2220"/>
              <a:gd name="T32" fmla="*/ 252 w 1006"/>
              <a:gd name="T33" fmla="*/ 828 h 2220"/>
              <a:gd name="T34" fmla="*/ 126 w 1006"/>
              <a:gd name="T35" fmla="*/ 697 h 2220"/>
              <a:gd name="T36" fmla="*/ 0 w 1006"/>
              <a:gd name="T37" fmla="*/ 828 h 2220"/>
              <a:gd name="T38" fmla="*/ 86 w 1006"/>
              <a:gd name="T39" fmla="*/ 942 h 2220"/>
              <a:gd name="T40" fmla="*/ 86 w 1006"/>
              <a:gd name="T41" fmla="*/ 1153 h 2220"/>
              <a:gd name="T42" fmla="*/ 155 w 1006"/>
              <a:gd name="T43" fmla="*/ 1307 h 2220"/>
              <a:gd name="T44" fmla="*/ 435 w 1006"/>
              <a:gd name="T45" fmla="*/ 1575 h 2220"/>
              <a:gd name="T46" fmla="*/ 463 w 1006"/>
              <a:gd name="T47" fmla="*/ 1655 h 2220"/>
              <a:gd name="T48" fmla="*/ 463 w 1006"/>
              <a:gd name="T49" fmla="*/ 1803 h 2220"/>
              <a:gd name="T50" fmla="*/ 292 w 1006"/>
              <a:gd name="T51" fmla="*/ 2009 h 2220"/>
              <a:gd name="T52" fmla="*/ 503 w 1006"/>
              <a:gd name="T53" fmla="*/ 2220 h 2220"/>
              <a:gd name="T54" fmla="*/ 715 w 1006"/>
              <a:gd name="T55" fmla="*/ 2009 h 2220"/>
              <a:gd name="T56" fmla="*/ 543 w 1006"/>
              <a:gd name="T57" fmla="*/ 1803 h 2220"/>
              <a:gd name="T58" fmla="*/ 543 w 1006"/>
              <a:gd name="T59" fmla="*/ 1655 h 2220"/>
              <a:gd name="T60" fmla="*/ 543 w 1006"/>
              <a:gd name="T61" fmla="*/ 1336 h 2220"/>
              <a:gd name="T62" fmla="*/ 572 w 1006"/>
              <a:gd name="T63" fmla="*/ 1262 h 2220"/>
              <a:gd name="T64" fmla="*/ 852 w 1006"/>
              <a:gd name="T65" fmla="*/ 994 h 2220"/>
              <a:gd name="T66" fmla="*/ 920 w 1006"/>
              <a:gd name="T67" fmla="*/ 840 h 2220"/>
              <a:gd name="T68" fmla="*/ 920 w 1006"/>
              <a:gd name="T69" fmla="*/ 672 h 2220"/>
              <a:gd name="T70" fmla="*/ 1006 w 1006"/>
              <a:gd name="T71" fmla="*/ 553 h 2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6" h="2220">
                <a:moveTo>
                  <a:pt x="1006" y="553"/>
                </a:moveTo>
                <a:cubicBezTo>
                  <a:pt x="1006" y="483"/>
                  <a:pt x="949" y="426"/>
                  <a:pt x="879" y="426"/>
                </a:cubicBezTo>
                <a:cubicBezTo>
                  <a:pt x="810" y="426"/>
                  <a:pt x="753" y="483"/>
                  <a:pt x="753" y="553"/>
                </a:cubicBezTo>
                <a:cubicBezTo>
                  <a:pt x="753" y="609"/>
                  <a:pt x="790" y="657"/>
                  <a:pt x="840" y="673"/>
                </a:cubicBezTo>
                <a:cubicBezTo>
                  <a:pt x="840" y="705"/>
                  <a:pt x="840" y="759"/>
                  <a:pt x="840" y="840"/>
                </a:cubicBezTo>
                <a:cubicBezTo>
                  <a:pt x="840" y="868"/>
                  <a:pt x="823" y="897"/>
                  <a:pt x="806" y="920"/>
                </a:cubicBezTo>
                <a:cubicBezTo>
                  <a:pt x="543" y="1170"/>
                  <a:pt x="543" y="1170"/>
                  <a:pt x="543" y="1170"/>
                </a:cubicBezTo>
                <a:cubicBezTo>
                  <a:pt x="543" y="569"/>
                  <a:pt x="543" y="336"/>
                  <a:pt x="543" y="246"/>
                </a:cubicBezTo>
                <a:cubicBezTo>
                  <a:pt x="594" y="230"/>
                  <a:pt x="630" y="182"/>
                  <a:pt x="630" y="126"/>
                </a:cubicBezTo>
                <a:cubicBezTo>
                  <a:pt x="630" y="56"/>
                  <a:pt x="573" y="0"/>
                  <a:pt x="503" y="0"/>
                </a:cubicBezTo>
                <a:cubicBezTo>
                  <a:pt x="433" y="0"/>
                  <a:pt x="377" y="56"/>
                  <a:pt x="377" y="126"/>
                </a:cubicBezTo>
                <a:cubicBezTo>
                  <a:pt x="377" y="182"/>
                  <a:pt x="413" y="230"/>
                  <a:pt x="463" y="246"/>
                </a:cubicBezTo>
                <a:cubicBezTo>
                  <a:pt x="463" y="1490"/>
                  <a:pt x="463" y="1490"/>
                  <a:pt x="463" y="1490"/>
                </a:cubicBezTo>
                <a:cubicBezTo>
                  <a:pt x="200" y="1233"/>
                  <a:pt x="200" y="1233"/>
                  <a:pt x="200" y="1233"/>
                </a:cubicBezTo>
                <a:cubicBezTo>
                  <a:pt x="183" y="1216"/>
                  <a:pt x="166" y="1188"/>
                  <a:pt x="166" y="1159"/>
                </a:cubicBezTo>
                <a:cubicBezTo>
                  <a:pt x="166" y="1039"/>
                  <a:pt x="166" y="971"/>
                  <a:pt x="166" y="942"/>
                </a:cubicBezTo>
                <a:cubicBezTo>
                  <a:pt x="218" y="925"/>
                  <a:pt x="252" y="880"/>
                  <a:pt x="252" y="828"/>
                </a:cubicBezTo>
                <a:cubicBezTo>
                  <a:pt x="252" y="754"/>
                  <a:pt x="195" y="697"/>
                  <a:pt x="126" y="697"/>
                </a:cubicBezTo>
                <a:cubicBezTo>
                  <a:pt x="58" y="697"/>
                  <a:pt x="0" y="754"/>
                  <a:pt x="0" y="828"/>
                </a:cubicBezTo>
                <a:cubicBezTo>
                  <a:pt x="0" y="880"/>
                  <a:pt x="35" y="925"/>
                  <a:pt x="86" y="942"/>
                </a:cubicBezTo>
                <a:cubicBezTo>
                  <a:pt x="86" y="1153"/>
                  <a:pt x="86" y="1153"/>
                  <a:pt x="86" y="1153"/>
                </a:cubicBezTo>
                <a:cubicBezTo>
                  <a:pt x="86" y="1210"/>
                  <a:pt x="115" y="1273"/>
                  <a:pt x="155" y="1307"/>
                </a:cubicBezTo>
                <a:cubicBezTo>
                  <a:pt x="435" y="1575"/>
                  <a:pt x="435" y="1575"/>
                  <a:pt x="435" y="1575"/>
                </a:cubicBezTo>
                <a:cubicBezTo>
                  <a:pt x="452" y="1598"/>
                  <a:pt x="463" y="1627"/>
                  <a:pt x="463" y="1655"/>
                </a:cubicBezTo>
                <a:cubicBezTo>
                  <a:pt x="463" y="1803"/>
                  <a:pt x="463" y="1803"/>
                  <a:pt x="463" y="1803"/>
                </a:cubicBezTo>
                <a:cubicBezTo>
                  <a:pt x="366" y="1821"/>
                  <a:pt x="292" y="1906"/>
                  <a:pt x="292" y="2009"/>
                </a:cubicBezTo>
                <a:cubicBezTo>
                  <a:pt x="292" y="2123"/>
                  <a:pt x="389" y="2220"/>
                  <a:pt x="503" y="2220"/>
                </a:cubicBezTo>
                <a:cubicBezTo>
                  <a:pt x="618" y="2220"/>
                  <a:pt x="715" y="2123"/>
                  <a:pt x="715" y="2009"/>
                </a:cubicBezTo>
                <a:cubicBezTo>
                  <a:pt x="715" y="1906"/>
                  <a:pt x="640" y="1821"/>
                  <a:pt x="543" y="1803"/>
                </a:cubicBezTo>
                <a:cubicBezTo>
                  <a:pt x="543" y="1655"/>
                  <a:pt x="543" y="1655"/>
                  <a:pt x="543" y="1655"/>
                </a:cubicBezTo>
                <a:cubicBezTo>
                  <a:pt x="543" y="1336"/>
                  <a:pt x="543" y="1336"/>
                  <a:pt x="543" y="1336"/>
                </a:cubicBezTo>
                <a:cubicBezTo>
                  <a:pt x="543" y="1307"/>
                  <a:pt x="555" y="1279"/>
                  <a:pt x="572" y="1262"/>
                </a:cubicBezTo>
                <a:cubicBezTo>
                  <a:pt x="852" y="994"/>
                  <a:pt x="852" y="994"/>
                  <a:pt x="852" y="994"/>
                </a:cubicBezTo>
                <a:cubicBezTo>
                  <a:pt x="892" y="954"/>
                  <a:pt x="920" y="897"/>
                  <a:pt x="920" y="840"/>
                </a:cubicBezTo>
                <a:cubicBezTo>
                  <a:pt x="920" y="751"/>
                  <a:pt x="920" y="701"/>
                  <a:pt x="920" y="672"/>
                </a:cubicBezTo>
                <a:cubicBezTo>
                  <a:pt x="970" y="655"/>
                  <a:pt x="1006" y="608"/>
                  <a:pt x="1006" y="553"/>
                </a:cubicBezTo>
                <a:close/>
              </a:path>
            </a:pathLst>
          </a:custGeom>
          <a:solidFill>
            <a:schemeClr val="bg1">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9" name="Rectangle 6"/>
          <p:cNvSpPr/>
          <p:nvPr/>
        </p:nvSpPr>
        <p:spPr bwMode="auto">
          <a:xfrm>
            <a:off x="7773443" y="1769825"/>
            <a:ext cx="2037967" cy="80455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b="1" dirty="0">
                <a:gradFill>
                  <a:gsLst>
                    <a:gs pos="3810">
                      <a:schemeClr val="bg1"/>
                    </a:gs>
                    <a:gs pos="100000">
                      <a:schemeClr val="bg1"/>
                    </a:gs>
                  </a:gsLst>
                  <a:lin ang="5400000" scaled="0"/>
                </a:gradFill>
                <a:ea typeface="Segoe UI" pitchFamily="34" charset="0"/>
                <a:cs typeface="Segoe UI" pitchFamily="34" charset="0"/>
              </a:rPr>
              <a:t>Management applications </a:t>
            </a:r>
            <a:endParaRPr lang="en-US" sz="1599" i="1" dirty="0">
              <a:gradFill>
                <a:gsLst>
                  <a:gs pos="3810">
                    <a:schemeClr val="bg1"/>
                  </a:gs>
                  <a:gs pos="100000">
                    <a:schemeClr val="bg1"/>
                  </a:gs>
                </a:gsLst>
                <a:lin ang="5400000" scaled="0"/>
              </a:gradFill>
              <a:ea typeface="Segoe UI" pitchFamily="34" charset="0"/>
              <a:cs typeface="Segoe UI" pitchFamily="34" charset="0"/>
            </a:endParaRPr>
          </a:p>
        </p:txBody>
      </p:sp>
      <p:sp>
        <p:nvSpPr>
          <p:cNvPr id="20" name="Rectangle 6"/>
          <p:cNvSpPr/>
          <p:nvPr/>
        </p:nvSpPr>
        <p:spPr bwMode="auto">
          <a:xfrm>
            <a:off x="9851744" y="1769825"/>
            <a:ext cx="2035915" cy="80455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b="1" dirty="0">
                <a:gradFill>
                  <a:gsLst>
                    <a:gs pos="3810">
                      <a:schemeClr val="bg1"/>
                    </a:gs>
                    <a:gs pos="100000">
                      <a:schemeClr val="bg1"/>
                    </a:gs>
                  </a:gsLst>
                  <a:lin ang="5400000" scaled="0"/>
                </a:gradFill>
                <a:ea typeface="Segoe UI" pitchFamily="34" charset="0"/>
                <a:cs typeface="Segoe UI" pitchFamily="34" charset="0"/>
              </a:rPr>
              <a:t>Network-aware applications</a:t>
            </a:r>
            <a:endParaRPr lang="en-US" sz="1599" i="1" dirty="0">
              <a:gradFill>
                <a:gsLst>
                  <a:gs pos="3810">
                    <a:schemeClr val="bg1"/>
                  </a:gs>
                  <a:gs pos="100000">
                    <a:schemeClr val="bg1"/>
                  </a:gs>
                </a:gsLst>
                <a:lin ang="5400000" scaled="0"/>
              </a:gradFill>
              <a:ea typeface="Segoe UI" pitchFamily="34" charset="0"/>
              <a:cs typeface="Segoe UI" pitchFamily="34" charset="0"/>
            </a:endParaRPr>
          </a:p>
        </p:txBody>
      </p:sp>
      <p:grpSp>
        <p:nvGrpSpPr>
          <p:cNvPr id="44" name="Group 43"/>
          <p:cNvGrpSpPr/>
          <p:nvPr/>
        </p:nvGrpSpPr>
        <p:grpSpPr>
          <a:xfrm>
            <a:off x="9419899" y="5726568"/>
            <a:ext cx="817472" cy="676848"/>
            <a:chOff x="9275577" y="5864533"/>
            <a:chExt cx="660430" cy="546821"/>
          </a:xfrm>
          <a:solidFill>
            <a:srgbClr val="FFC000"/>
          </a:solidFill>
        </p:grpSpPr>
        <p:sp>
          <p:nvSpPr>
            <p:cNvPr id="45" name="Rectangle 3"/>
            <p:cNvSpPr/>
            <p:nvPr/>
          </p:nvSpPr>
          <p:spPr bwMode="auto">
            <a:xfrm>
              <a:off x="9275577" y="5864533"/>
              <a:ext cx="660430" cy="546821"/>
            </a:xfrm>
            <a:custGeom>
              <a:avLst/>
              <a:gdLst/>
              <a:ahLst/>
              <a:cxnLst/>
              <a:rect l="l" t="t" r="r" b="b"/>
              <a:pathLst>
                <a:path w="987260" h="599524">
                  <a:moveTo>
                    <a:pt x="777710" y="0"/>
                  </a:moveTo>
                  <a:lnTo>
                    <a:pt x="987260" y="0"/>
                  </a:lnTo>
                  <a:lnTo>
                    <a:pt x="987260" y="64293"/>
                  </a:lnTo>
                  <a:lnTo>
                    <a:pt x="871908" y="64293"/>
                  </a:lnTo>
                  <a:lnTo>
                    <a:pt x="871908" y="90043"/>
                  </a:lnTo>
                  <a:lnTo>
                    <a:pt x="871908" y="599524"/>
                  </a:lnTo>
                  <a:lnTo>
                    <a:pt x="785320" y="599524"/>
                  </a:lnTo>
                  <a:lnTo>
                    <a:pt x="785320" y="426243"/>
                  </a:lnTo>
                  <a:lnTo>
                    <a:pt x="690593" y="426243"/>
                  </a:lnTo>
                  <a:lnTo>
                    <a:pt x="690593" y="495299"/>
                  </a:lnTo>
                  <a:lnTo>
                    <a:pt x="396711" y="495299"/>
                  </a:lnTo>
                  <a:lnTo>
                    <a:pt x="396711" y="431006"/>
                  </a:lnTo>
                  <a:lnTo>
                    <a:pt x="315748" y="431006"/>
                  </a:lnTo>
                  <a:lnTo>
                    <a:pt x="315748" y="495299"/>
                  </a:lnTo>
                  <a:lnTo>
                    <a:pt x="0" y="495299"/>
                  </a:lnTo>
                  <a:lnTo>
                    <a:pt x="0" y="90043"/>
                  </a:lnTo>
                  <a:lnTo>
                    <a:pt x="777710" y="90043"/>
                  </a:lnTo>
                  <a:close/>
                </a:path>
              </a:pathLst>
            </a:custGeom>
            <a:grpFill/>
            <a:ln w="57150">
              <a:noFill/>
            </a:ln>
          </p:spPr>
          <p:txBody>
            <a:bodyPr lIns="0" tIns="0" rIns="212927" bIns="84436" anchor="ctr" anchorCtr="0"/>
            <a:lstStyle/>
            <a:p>
              <a:pPr algn="ctr" defTabSz="1109903"/>
              <a:endParaRPr lang="en-US" sz="1428" dirty="0">
                <a:solidFill>
                  <a:srgbClr val="EFEFEF"/>
                </a:solidFill>
              </a:endParaRPr>
            </a:p>
          </p:txBody>
        </p:sp>
        <p:sp>
          <p:nvSpPr>
            <p:cNvPr id="46" name="TextBox 45"/>
            <p:cNvSpPr txBox="1"/>
            <p:nvPr/>
          </p:nvSpPr>
          <p:spPr>
            <a:xfrm>
              <a:off x="9438338" y="6013292"/>
              <a:ext cx="236430" cy="159663"/>
            </a:xfrm>
            <a:prstGeom prst="rect">
              <a:avLst/>
            </a:prstGeom>
            <a:grpFill/>
          </p:spPr>
          <p:txBody>
            <a:bodyPr wrap="none" lIns="0" tIns="0" rIns="0" bIns="0" rtlCol="0">
              <a:spAutoFit/>
            </a:bodyPr>
            <a:lstStyle/>
            <a:p>
              <a:pPr algn="ctr" defTabSz="1109903">
                <a:lnSpc>
                  <a:spcPct val="90000"/>
                </a:lnSpc>
              </a:pPr>
              <a:r>
                <a:rPr lang="en-GB" sz="1399" b="1" dirty="0">
                  <a:gradFill>
                    <a:gsLst>
                      <a:gs pos="1250">
                        <a:schemeClr val="bg1"/>
                      </a:gs>
                      <a:gs pos="99000">
                        <a:schemeClr val="bg1"/>
                      </a:gs>
                    </a:gsLst>
                    <a:lin ang="0" scaled="0"/>
                  </a:gradFill>
                </a:rPr>
                <a:t>NIC</a:t>
              </a:r>
            </a:p>
          </p:txBody>
        </p:sp>
      </p:grpSp>
      <p:grpSp>
        <p:nvGrpSpPr>
          <p:cNvPr id="47" name="Group 4"/>
          <p:cNvGrpSpPr>
            <a:grpSpLocks noChangeAspect="1"/>
          </p:cNvGrpSpPr>
          <p:nvPr/>
        </p:nvGrpSpPr>
        <p:grpSpPr bwMode="auto">
          <a:xfrm>
            <a:off x="10016305" y="2910490"/>
            <a:ext cx="797925" cy="816787"/>
            <a:chOff x="6489" y="3204"/>
            <a:chExt cx="973" cy="996"/>
          </a:xfrm>
        </p:grpSpPr>
        <p:sp>
          <p:nvSpPr>
            <p:cNvPr id="48" name="Freeform 5"/>
            <p:cNvSpPr>
              <a:spLocks noEditPoints="1"/>
            </p:cNvSpPr>
            <p:nvPr/>
          </p:nvSpPr>
          <p:spPr bwMode="auto">
            <a:xfrm>
              <a:off x="6489" y="3204"/>
              <a:ext cx="943" cy="943"/>
            </a:xfrm>
            <a:custGeom>
              <a:avLst/>
              <a:gdLst>
                <a:gd name="T0" fmla="*/ 628 w 1256"/>
                <a:gd name="T1" fmla="*/ 0 h 1256"/>
                <a:gd name="T2" fmla="*/ 0 w 1256"/>
                <a:gd name="T3" fmla="*/ 628 h 1256"/>
                <a:gd name="T4" fmla="*/ 628 w 1256"/>
                <a:gd name="T5" fmla="*/ 1256 h 1256"/>
                <a:gd name="T6" fmla="*/ 1256 w 1256"/>
                <a:gd name="T7" fmla="*/ 628 h 1256"/>
                <a:gd name="T8" fmla="*/ 628 w 1256"/>
                <a:gd name="T9" fmla="*/ 0 h 1256"/>
                <a:gd name="T10" fmla="*/ 628 w 1256"/>
                <a:gd name="T11" fmla="*/ 1192 h 1256"/>
                <a:gd name="T12" fmla="*/ 64 w 1256"/>
                <a:gd name="T13" fmla="*/ 628 h 1256"/>
                <a:gd name="T14" fmla="*/ 628 w 1256"/>
                <a:gd name="T15" fmla="*/ 64 h 1256"/>
                <a:gd name="T16" fmla="*/ 1191 w 1256"/>
                <a:gd name="T17" fmla="*/ 628 h 1256"/>
                <a:gd name="T18" fmla="*/ 628 w 1256"/>
                <a:gd name="T19" fmla="*/ 119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6" h="1256">
                  <a:moveTo>
                    <a:pt x="628" y="0"/>
                  </a:moveTo>
                  <a:cubicBezTo>
                    <a:pt x="281" y="0"/>
                    <a:pt x="0" y="281"/>
                    <a:pt x="0" y="628"/>
                  </a:cubicBezTo>
                  <a:cubicBezTo>
                    <a:pt x="0" y="975"/>
                    <a:pt x="281" y="1256"/>
                    <a:pt x="628" y="1256"/>
                  </a:cubicBezTo>
                  <a:cubicBezTo>
                    <a:pt x="974" y="1256"/>
                    <a:pt x="1256" y="975"/>
                    <a:pt x="1256" y="628"/>
                  </a:cubicBezTo>
                  <a:cubicBezTo>
                    <a:pt x="1256" y="281"/>
                    <a:pt x="974" y="0"/>
                    <a:pt x="628" y="0"/>
                  </a:cubicBezTo>
                  <a:close/>
                  <a:moveTo>
                    <a:pt x="628" y="1192"/>
                  </a:moveTo>
                  <a:cubicBezTo>
                    <a:pt x="316" y="1192"/>
                    <a:pt x="64" y="939"/>
                    <a:pt x="64" y="628"/>
                  </a:cubicBezTo>
                  <a:cubicBezTo>
                    <a:pt x="64" y="317"/>
                    <a:pt x="316" y="64"/>
                    <a:pt x="628" y="64"/>
                  </a:cubicBezTo>
                  <a:cubicBezTo>
                    <a:pt x="939" y="64"/>
                    <a:pt x="1191" y="317"/>
                    <a:pt x="1191" y="628"/>
                  </a:cubicBezTo>
                  <a:cubicBezTo>
                    <a:pt x="1191" y="939"/>
                    <a:pt x="939" y="1192"/>
                    <a:pt x="628" y="119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9" name="Oval 6"/>
            <p:cNvSpPr>
              <a:spLocks noChangeArrowheads="1"/>
            </p:cNvSpPr>
            <p:nvPr/>
          </p:nvSpPr>
          <p:spPr bwMode="auto">
            <a:xfrm>
              <a:off x="6763" y="3377"/>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0" name="Oval 7"/>
            <p:cNvSpPr>
              <a:spLocks noChangeArrowheads="1"/>
            </p:cNvSpPr>
            <p:nvPr/>
          </p:nvSpPr>
          <p:spPr bwMode="auto">
            <a:xfrm>
              <a:off x="6632" y="3703"/>
              <a:ext cx="85" cy="8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1" name="Oval 8"/>
            <p:cNvSpPr>
              <a:spLocks noChangeArrowheads="1"/>
            </p:cNvSpPr>
            <p:nvPr/>
          </p:nvSpPr>
          <p:spPr bwMode="auto">
            <a:xfrm>
              <a:off x="6891" y="3850"/>
              <a:ext cx="85" cy="8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2" name="Oval 9"/>
            <p:cNvSpPr>
              <a:spLocks noChangeArrowheads="1"/>
            </p:cNvSpPr>
            <p:nvPr/>
          </p:nvSpPr>
          <p:spPr bwMode="auto">
            <a:xfrm>
              <a:off x="6876" y="3607"/>
              <a:ext cx="84" cy="8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3" name="Oval 10"/>
            <p:cNvSpPr>
              <a:spLocks noChangeArrowheads="1"/>
            </p:cNvSpPr>
            <p:nvPr/>
          </p:nvSpPr>
          <p:spPr bwMode="auto">
            <a:xfrm>
              <a:off x="7051" y="3607"/>
              <a:ext cx="85" cy="8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4" name="Oval 11"/>
            <p:cNvSpPr>
              <a:spLocks noChangeArrowheads="1"/>
            </p:cNvSpPr>
            <p:nvPr/>
          </p:nvSpPr>
          <p:spPr bwMode="auto">
            <a:xfrm>
              <a:off x="7078" y="3437"/>
              <a:ext cx="85" cy="8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5" name="Freeform 12"/>
            <p:cNvSpPr>
              <a:spLocks/>
            </p:cNvSpPr>
            <p:nvPr/>
          </p:nvSpPr>
          <p:spPr bwMode="auto">
            <a:xfrm>
              <a:off x="6734" y="3274"/>
              <a:ext cx="420" cy="811"/>
            </a:xfrm>
            <a:custGeom>
              <a:avLst/>
              <a:gdLst>
                <a:gd name="T0" fmla="*/ 14 w 560"/>
                <a:gd name="T1" fmla="*/ 1081 h 1081"/>
                <a:gd name="T2" fmla="*/ 0 w 560"/>
                <a:gd name="T3" fmla="*/ 1057 h 1081"/>
                <a:gd name="T4" fmla="*/ 278 w 560"/>
                <a:gd name="T5" fmla="*/ 803 h 1081"/>
                <a:gd name="T6" fmla="*/ 522 w 560"/>
                <a:gd name="T7" fmla="*/ 1 h 1081"/>
                <a:gd name="T8" fmla="*/ 550 w 560"/>
                <a:gd name="T9" fmla="*/ 0 h 1081"/>
                <a:gd name="T10" fmla="*/ 486 w 560"/>
                <a:gd name="T11" fmla="*/ 484 h 1081"/>
                <a:gd name="T12" fmla="*/ 299 w 560"/>
                <a:gd name="T13" fmla="*/ 821 h 1081"/>
                <a:gd name="T14" fmla="*/ 14 w 560"/>
                <a:gd name="T15" fmla="*/ 1081 h 10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0" h="1081">
                  <a:moveTo>
                    <a:pt x="14" y="1081"/>
                  </a:moveTo>
                  <a:cubicBezTo>
                    <a:pt x="0" y="1057"/>
                    <a:pt x="0" y="1057"/>
                    <a:pt x="0" y="1057"/>
                  </a:cubicBezTo>
                  <a:cubicBezTo>
                    <a:pt x="1" y="1056"/>
                    <a:pt x="143" y="974"/>
                    <a:pt x="278" y="803"/>
                  </a:cubicBezTo>
                  <a:cubicBezTo>
                    <a:pt x="402" y="645"/>
                    <a:pt x="545" y="379"/>
                    <a:pt x="522" y="1"/>
                  </a:cubicBezTo>
                  <a:cubicBezTo>
                    <a:pt x="550" y="0"/>
                    <a:pt x="550" y="0"/>
                    <a:pt x="550" y="0"/>
                  </a:cubicBezTo>
                  <a:cubicBezTo>
                    <a:pt x="560" y="170"/>
                    <a:pt x="539" y="333"/>
                    <a:pt x="486" y="484"/>
                  </a:cubicBezTo>
                  <a:cubicBezTo>
                    <a:pt x="443" y="605"/>
                    <a:pt x="380" y="718"/>
                    <a:pt x="299" y="821"/>
                  </a:cubicBezTo>
                  <a:cubicBezTo>
                    <a:pt x="161" y="996"/>
                    <a:pt x="20" y="1078"/>
                    <a:pt x="14" y="108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6" name="Freeform 13"/>
            <p:cNvSpPr>
              <a:spLocks/>
            </p:cNvSpPr>
            <p:nvPr/>
          </p:nvSpPr>
          <p:spPr bwMode="auto">
            <a:xfrm>
              <a:off x="6629" y="3236"/>
              <a:ext cx="413" cy="800"/>
            </a:xfrm>
            <a:custGeom>
              <a:avLst/>
              <a:gdLst>
                <a:gd name="T0" fmla="*/ 32 w 549"/>
                <a:gd name="T1" fmla="*/ 1065 h 1065"/>
                <a:gd name="T2" fmla="*/ 60 w 549"/>
                <a:gd name="T3" fmla="*/ 627 h 1065"/>
                <a:gd name="T4" fmla="*/ 238 w 549"/>
                <a:gd name="T5" fmla="*/ 291 h 1065"/>
                <a:gd name="T6" fmla="*/ 534 w 549"/>
                <a:gd name="T7" fmla="*/ 0 h 1065"/>
                <a:gd name="T8" fmla="*/ 549 w 549"/>
                <a:gd name="T9" fmla="*/ 23 h 1065"/>
                <a:gd name="T10" fmla="*/ 260 w 549"/>
                <a:gd name="T11" fmla="*/ 309 h 1065"/>
                <a:gd name="T12" fmla="*/ 60 w 549"/>
                <a:gd name="T13" fmla="*/ 1060 h 1065"/>
                <a:gd name="T14" fmla="*/ 32 w 549"/>
                <a:gd name="T15" fmla="*/ 1065 h 10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9" h="1065">
                  <a:moveTo>
                    <a:pt x="32" y="1065"/>
                  </a:moveTo>
                  <a:cubicBezTo>
                    <a:pt x="5" y="919"/>
                    <a:pt x="14" y="771"/>
                    <a:pt x="60" y="627"/>
                  </a:cubicBezTo>
                  <a:cubicBezTo>
                    <a:pt x="97" y="512"/>
                    <a:pt x="157" y="399"/>
                    <a:pt x="238" y="291"/>
                  </a:cubicBezTo>
                  <a:cubicBezTo>
                    <a:pt x="377" y="108"/>
                    <a:pt x="532" y="1"/>
                    <a:pt x="534" y="0"/>
                  </a:cubicBezTo>
                  <a:cubicBezTo>
                    <a:pt x="549" y="23"/>
                    <a:pt x="549" y="23"/>
                    <a:pt x="549" y="23"/>
                  </a:cubicBezTo>
                  <a:cubicBezTo>
                    <a:pt x="548" y="24"/>
                    <a:pt x="396" y="129"/>
                    <a:pt x="260" y="309"/>
                  </a:cubicBezTo>
                  <a:cubicBezTo>
                    <a:pt x="136" y="474"/>
                    <a:pt x="0" y="738"/>
                    <a:pt x="60" y="1060"/>
                  </a:cubicBezTo>
                  <a:lnTo>
                    <a:pt x="32" y="10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7" name="Freeform 14"/>
            <p:cNvSpPr>
              <a:spLocks/>
            </p:cNvSpPr>
            <p:nvPr/>
          </p:nvSpPr>
          <p:spPr bwMode="auto">
            <a:xfrm>
              <a:off x="6527" y="3630"/>
              <a:ext cx="743" cy="227"/>
            </a:xfrm>
            <a:custGeom>
              <a:avLst/>
              <a:gdLst>
                <a:gd name="T0" fmla="*/ 22 w 990"/>
                <a:gd name="T1" fmla="*/ 302 h 302"/>
                <a:gd name="T2" fmla="*/ 0 w 990"/>
                <a:gd name="T3" fmla="*/ 284 h 302"/>
                <a:gd name="T4" fmla="*/ 257 w 990"/>
                <a:gd name="T5" fmla="*/ 88 h 302"/>
                <a:gd name="T6" fmla="*/ 545 w 990"/>
                <a:gd name="T7" fmla="*/ 7 h 302"/>
                <a:gd name="T8" fmla="*/ 907 w 990"/>
                <a:gd name="T9" fmla="*/ 84 h 302"/>
                <a:gd name="T10" fmla="*/ 907 w 990"/>
                <a:gd name="T11" fmla="*/ 84 h 302"/>
                <a:gd name="T12" fmla="*/ 979 w 990"/>
                <a:gd name="T13" fmla="*/ 158 h 302"/>
                <a:gd name="T14" fmla="*/ 953 w 990"/>
                <a:gd name="T15" fmla="*/ 148 h 302"/>
                <a:gd name="T16" fmla="*/ 952 w 990"/>
                <a:gd name="T17" fmla="*/ 152 h 302"/>
                <a:gd name="T18" fmla="*/ 894 w 990"/>
                <a:gd name="T19" fmla="*/ 109 h 302"/>
                <a:gd name="T20" fmla="*/ 271 w 990"/>
                <a:gd name="T21" fmla="*/ 112 h 302"/>
                <a:gd name="T22" fmla="*/ 22 w 990"/>
                <a:gd name="T23"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302">
                  <a:moveTo>
                    <a:pt x="22" y="302"/>
                  </a:moveTo>
                  <a:cubicBezTo>
                    <a:pt x="0" y="284"/>
                    <a:pt x="0" y="284"/>
                    <a:pt x="0" y="284"/>
                  </a:cubicBezTo>
                  <a:cubicBezTo>
                    <a:pt x="4" y="279"/>
                    <a:pt x="98" y="169"/>
                    <a:pt x="257" y="88"/>
                  </a:cubicBezTo>
                  <a:cubicBezTo>
                    <a:pt x="351" y="40"/>
                    <a:pt x="448" y="13"/>
                    <a:pt x="545" y="7"/>
                  </a:cubicBezTo>
                  <a:cubicBezTo>
                    <a:pt x="666" y="0"/>
                    <a:pt x="788" y="26"/>
                    <a:pt x="907" y="84"/>
                  </a:cubicBezTo>
                  <a:cubicBezTo>
                    <a:pt x="907" y="84"/>
                    <a:pt x="907" y="84"/>
                    <a:pt x="907" y="84"/>
                  </a:cubicBezTo>
                  <a:cubicBezTo>
                    <a:pt x="990" y="129"/>
                    <a:pt x="981" y="151"/>
                    <a:pt x="979" y="158"/>
                  </a:cubicBezTo>
                  <a:cubicBezTo>
                    <a:pt x="953" y="148"/>
                    <a:pt x="953" y="148"/>
                    <a:pt x="953" y="148"/>
                  </a:cubicBezTo>
                  <a:cubicBezTo>
                    <a:pt x="952" y="150"/>
                    <a:pt x="952" y="152"/>
                    <a:pt x="952" y="152"/>
                  </a:cubicBezTo>
                  <a:cubicBezTo>
                    <a:pt x="950" y="145"/>
                    <a:pt x="922" y="125"/>
                    <a:pt x="894" y="109"/>
                  </a:cubicBezTo>
                  <a:cubicBezTo>
                    <a:pt x="686" y="7"/>
                    <a:pt x="477" y="8"/>
                    <a:pt x="271" y="112"/>
                  </a:cubicBezTo>
                  <a:cubicBezTo>
                    <a:pt x="117" y="190"/>
                    <a:pt x="23" y="301"/>
                    <a:pt x="22" y="30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8" name="Freeform 15"/>
            <p:cNvSpPr>
              <a:spLocks/>
            </p:cNvSpPr>
            <p:nvPr/>
          </p:nvSpPr>
          <p:spPr bwMode="auto">
            <a:xfrm>
              <a:off x="6670" y="3334"/>
              <a:ext cx="290" cy="793"/>
            </a:xfrm>
            <a:custGeom>
              <a:avLst/>
              <a:gdLst>
                <a:gd name="T0" fmla="*/ 281 w 386"/>
                <a:gd name="T1" fmla="*/ 1056 h 1056"/>
                <a:gd name="T2" fmla="*/ 259 w 386"/>
                <a:gd name="T3" fmla="*/ 1037 h 1056"/>
                <a:gd name="T4" fmla="*/ 344 w 386"/>
                <a:gd name="T5" fmla="*/ 550 h 1056"/>
                <a:gd name="T6" fmla="*/ 167 w 386"/>
                <a:gd name="T7" fmla="*/ 148 h 1056"/>
                <a:gd name="T8" fmla="*/ 0 w 386"/>
                <a:gd name="T9" fmla="*/ 26 h 1056"/>
                <a:gd name="T10" fmla="*/ 12 w 386"/>
                <a:gd name="T11" fmla="*/ 0 h 1056"/>
                <a:gd name="T12" fmla="*/ 187 w 386"/>
                <a:gd name="T13" fmla="*/ 128 h 1056"/>
                <a:gd name="T14" fmla="*/ 372 w 386"/>
                <a:gd name="T15" fmla="*/ 549 h 1056"/>
                <a:gd name="T16" fmla="*/ 281 w 386"/>
                <a:gd name="T1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6" h="1056">
                  <a:moveTo>
                    <a:pt x="281" y="1056"/>
                  </a:moveTo>
                  <a:cubicBezTo>
                    <a:pt x="259" y="1037"/>
                    <a:pt x="259" y="1037"/>
                    <a:pt x="259" y="1037"/>
                  </a:cubicBezTo>
                  <a:cubicBezTo>
                    <a:pt x="260" y="1036"/>
                    <a:pt x="358" y="919"/>
                    <a:pt x="344" y="550"/>
                  </a:cubicBezTo>
                  <a:cubicBezTo>
                    <a:pt x="337" y="357"/>
                    <a:pt x="244" y="225"/>
                    <a:pt x="167" y="148"/>
                  </a:cubicBezTo>
                  <a:cubicBezTo>
                    <a:pt x="83" y="64"/>
                    <a:pt x="1" y="26"/>
                    <a:pt x="0" y="26"/>
                  </a:cubicBezTo>
                  <a:cubicBezTo>
                    <a:pt x="12" y="0"/>
                    <a:pt x="12" y="0"/>
                    <a:pt x="12" y="0"/>
                  </a:cubicBezTo>
                  <a:cubicBezTo>
                    <a:pt x="16" y="2"/>
                    <a:pt x="100" y="41"/>
                    <a:pt x="187" y="128"/>
                  </a:cubicBezTo>
                  <a:cubicBezTo>
                    <a:pt x="267" y="209"/>
                    <a:pt x="364" y="347"/>
                    <a:pt x="372" y="549"/>
                  </a:cubicBezTo>
                  <a:cubicBezTo>
                    <a:pt x="386" y="931"/>
                    <a:pt x="285" y="1051"/>
                    <a:pt x="281" y="105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9" name="Freeform 16"/>
            <p:cNvSpPr>
              <a:spLocks/>
            </p:cNvSpPr>
            <p:nvPr/>
          </p:nvSpPr>
          <p:spPr bwMode="auto">
            <a:xfrm>
              <a:off x="6506" y="3406"/>
              <a:ext cx="844" cy="361"/>
            </a:xfrm>
            <a:custGeom>
              <a:avLst/>
              <a:gdLst>
                <a:gd name="T0" fmla="*/ 1097 w 1125"/>
                <a:gd name="T1" fmla="*/ 481 h 481"/>
                <a:gd name="T2" fmla="*/ 1059 w 1125"/>
                <a:gd name="T3" fmla="*/ 338 h 481"/>
                <a:gd name="T4" fmla="*/ 814 w 1125"/>
                <a:gd name="T5" fmla="*/ 111 h 481"/>
                <a:gd name="T6" fmla="*/ 19 w 1125"/>
                <a:gd name="T7" fmla="*/ 278 h 481"/>
                <a:gd name="T8" fmla="*/ 0 w 1125"/>
                <a:gd name="T9" fmla="*/ 258 h 481"/>
                <a:gd name="T10" fmla="*/ 387 w 1125"/>
                <a:gd name="T11" fmla="*/ 46 h 481"/>
                <a:gd name="T12" fmla="*/ 825 w 1125"/>
                <a:gd name="T13" fmla="*/ 85 h 481"/>
                <a:gd name="T14" fmla="*/ 1085 w 1125"/>
                <a:gd name="T15" fmla="*/ 327 h 481"/>
                <a:gd name="T16" fmla="*/ 1125 w 1125"/>
                <a:gd name="T17" fmla="*/ 481 h 481"/>
                <a:gd name="T18" fmla="*/ 1097 w 1125"/>
                <a:gd name="T19" fmla="*/ 481 h 481"/>
                <a:gd name="T20" fmla="*/ 1111 w 1125"/>
                <a:gd name="T21" fmla="*/ 481 h 481"/>
                <a:gd name="T22" fmla="*/ 1097 w 1125"/>
                <a:gd name="T23" fmla="*/ 481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25" h="481">
                  <a:moveTo>
                    <a:pt x="1097" y="481"/>
                  </a:moveTo>
                  <a:cubicBezTo>
                    <a:pt x="1097" y="481"/>
                    <a:pt x="1095" y="416"/>
                    <a:pt x="1059" y="338"/>
                  </a:cubicBezTo>
                  <a:cubicBezTo>
                    <a:pt x="1011" y="234"/>
                    <a:pt x="929" y="158"/>
                    <a:pt x="814" y="111"/>
                  </a:cubicBezTo>
                  <a:cubicBezTo>
                    <a:pt x="543" y="0"/>
                    <a:pt x="239" y="64"/>
                    <a:pt x="19" y="278"/>
                  </a:cubicBezTo>
                  <a:cubicBezTo>
                    <a:pt x="0" y="258"/>
                    <a:pt x="0" y="258"/>
                    <a:pt x="0" y="258"/>
                  </a:cubicBezTo>
                  <a:cubicBezTo>
                    <a:pt x="110" y="150"/>
                    <a:pt x="244" y="77"/>
                    <a:pt x="387" y="46"/>
                  </a:cubicBezTo>
                  <a:cubicBezTo>
                    <a:pt x="533" y="14"/>
                    <a:pt x="684" y="28"/>
                    <a:pt x="825" y="85"/>
                  </a:cubicBezTo>
                  <a:cubicBezTo>
                    <a:pt x="976" y="147"/>
                    <a:pt x="1050" y="251"/>
                    <a:pt x="1085" y="327"/>
                  </a:cubicBezTo>
                  <a:cubicBezTo>
                    <a:pt x="1123" y="410"/>
                    <a:pt x="1125" y="478"/>
                    <a:pt x="1125" y="481"/>
                  </a:cubicBezTo>
                  <a:cubicBezTo>
                    <a:pt x="1097" y="481"/>
                    <a:pt x="1097" y="481"/>
                    <a:pt x="1097" y="481"/>
                  </a:cubicBezTo>
                  <a:cubicBezTo>
                    <a:pt x="1111" y="481"/>
                    <a:pt x="1111" y="481"/>
                    <a:pt x="1111" y="481"/>
                  </a:cubicBezTo>
                  <a:lnTo>
                    <a:pt x="1097" y="4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0" name="Freeform 17"/>
            <p:cNvSpPr>
              <a:spLocks/>
            </p:cNvSpPr>
            <p:nvPr/>
          </p:nvSpPr>
          <p:spPr bwMode="auto">
            <a:xfrm>
              <a:off x="6979" y="3717"/>
              <a:ext cx="483" cy="483"/>
            </a:xfrm>
            <a:custGeom>
              <a:avLst/>
              <a:gdLst>
                <a:gd name="T0" fmla="*/ 584 w 643"/>
                <a:gd name="T1" fmla="*/ 325 h 644"/>
                <a:gd name="T2" fmla="*/ 621 w 643"/>
                <a:gd name="T3" fmla="*/ 219 h 644"/>
                <a:gd name="T4" fmla="*/ 600 w 643"/>
                <a:gd name="T5" fmla="*/ 170 h 644"/>
                <a:gd name="T6" fmla="*/ 535 w 643"/>
                <a:gd name="T7" fmla="*/ 167 h 644"/>
                <a:gd name="T8" fmla="*/ 536 w 643"/>
                <a:gd name="T9" fmla="*/ 82 h 644"/>
                <a:gd name="T10" fmla="*/ 478 w 643"/>
                <a:gd name="T11" fmla="*/ 42 h 644"/>
                <a:gd name="T12" fmla="*/ 417 w 643"/>
                <a:gd name="T13" fmla="*/ 72 h 644"/>
                <a:gd name="T14" fmla="*/ 371 w 643"/>
                <a:gd name="T15" fmla="*/ 0 h 644"/>
                <a:gd name="T16" fmla="*/ 335 w 643"/>
                <a:gd name="T17" fmla="*/ 0 h 644"/>
                <a:gd name="T18" fmla="*/ 293 w 643"/>
                <a:gd name="T19" fmla="*/ 1 h 644"/>
                <a:gd name="T20" fmla="*/ 256 w 643"/>
                <a:gd name="T21" fmla="*/ 61 h 644"/>
                <a:gd name="T22" fmla="*/ 176 w 643"/>
                <a:gd name="T23" fmla="*/ 34 h 644"/>
                <a:gd name="T24" fmla="*/ 119 w 643"/>
                <a:gd name="T25" fmla="*/ 68 h 644"/>
                <a:gd name="T26" fmla="*/ 96 w 643"/>
                <a:gd name="T27" fmla="*/ 85 h 644"/>
                <a:gd name="T28" fmla="*/ 114 w 643"/>
                <a:gd name="T29" fmla="*/ 147 h 644"/>
                <a:gd name="T30" fmla="*/ 105 w 643"/>
                <a:gd name="T31" fmla="*/ 157 h 644"/>
                <a:gd name="T32" fmla="*/ 98 w 643"/>
                <a:gd name="T33" fmla="*/ 168 h 644"/>
                <a:gd name="T34" fmla="*/ 26 w 643"/>
                <a:gd name="T35" fmla="*/ 182 h 644"/>
                <a:gd name="T36" fmla="*/ 4 w 643"/>
                <a:gd name="T37" fmla="*/ 244 h 644"/>
                <a:gd name="T38" fmla="*/ 52 w 643"/>
                <a:gd name="T39" fmla="*/ 315 h 644"/>
                <a:gd name="T40" fmla="*/ 1 w 643"/>
                <a:gd name="T41" fmla="*/ 349 h 644"/>
                <a:gd name="T42" fmla="*/ 5 w 643"/>
                <a:gd name="T43" fmla="*/ 394 h 644"/>
                <a:gd name="T44" fmla="*/ 26 w 643"/>
                <a:gd name="T45" fmla="*/ 458 h 644"/>
                <a:gd name="T46" fmla="*/ 96 w 643"/>
                <a:gd name="T47" fmla="*/ 471 h 644"/>
                <a:gd name="T48" fmla="*/ 85 w 643"/>
                <a:gd name="T49" fmla="*/ 513 h 644"/>
                <a:gd name="T50" fmla="*/ 102 w 643"/>
                <a:gd name="T51" fmla="*/ 563 h 644"/>
                <a:gd name="T52" fmla="*/ 152 w 643"/>
                <a:gd name="T53" fmla="*/ 600 h 644"/>
                <a:gd name="T54" fmla="*/ 218 w 643"/>
                <a:gd name="T55" fmla="*/ 572 h 644"/>
                <a:gd name="T56" fmla="*/ 249 w 643"/>
                <a:gd name="T57" fmla="*/ 590 h 644"/>
                <a:gd name="T58" fmla="*/ 282 w 643"/>
                <a:gd name="T59" fmla="*/ 642 h 644"/>
                <a:gd name="T60" fmla="*/ 341 w 643"/>
                <a:gd name="T61" fmla="*/ 643 h 644"/>
                <a:gd name="T62" fmla="*/ 380 w 643"/>
                <a:gd name="T63" fmla="*/ 582 h 644"/>
                <a:gd name="T64" fmla="*/ 461 w 643"/>
                <a:gd name="T65" fmla="*/ 612 h 644"/>
                <a:gd name="T66" fmla="*/ 485 w 643"/>
                <a:gd name="T67" fmla="*/ 597 h 644"/>
                <a:gd name="T68" fmla="*/ 539 w 643"/>
                <a:gd name="T69" fmla="*/ 559 h 644"/>
                <a:gd name="T70" fmla="*/ 521 w 643"/>
                <a:gd name="T71" fmla="*/ 498 h 644"/>
                <a:gd name="T72" fmla="*/ 529 w 643"/>
                <a:gd name="T73" fmla="*/ 488 h 644"/>
                <a:gd name="T74" fmla="*/ 539 w 643"/>
                <a:gd name="T75" fmla="*/ 476 h 644"/>
                <a:gd name="T76" fmla="*/ 610 w 643"/>
                <a:gd name="T77" fmla="*/ 461 h 644"/>
                <a:gd name="T78" fmla="*/ 643 w 643"/>
                <a:gd name="T79" fmla="*/ 370 h 644"/>
                <a:gd name="T80" fmla="*/ 584 w 643"/>
                <a:gd name="T81" fmla="*/ 330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3" h="644">
                  <a:moveTo>
                    <a:pt x="584" y="330"/>
                  </a:moveTo>
                  <a:cubicBezTo>
                    <a:pt x="584" y="328"/>
                    <a:pt x="584" y="327"/>
                    <a:pt x="584" y="325"/>
                  </a:cubicBezTo>
                  <a:cubicBezTo>
                    <a:pt x="641" y="288"/>
                    <a:pt x="641" y="288"/>
                    <a:pt x="641" y="288"/>
                  </a:cubicBezTo>
                  <a:cubicBezTo>
                    <a:pt x="621" y="219"/>
                    <a:pt x="621" y="219"/>
                    <a:pt x="621" y="219"/>
                  </a:cubicBezTo>
                  <a:cubicBezTo>
                    <a:pt x="618" y="210"/>
                    <a:pt x="615" y="199"/>
                    <a:pt x="609" y="186"/>
                  </a:cubicBezTo>
                  <a:cubicBezTo>
                    <a:pt x="600" y="170"/>
                    <a:pt x="600" y="170"/>
                    <a:pt x="600" y="170"/>
                  </a:cubicBezTo>
                  <a:cubicBezTo>
                    <a:pt x="538" y="173"/>
                    <a:pt x="538" y="173"/>
                    <a:pt x="538" y="173"/>
                  </a:cubicBezTo>
                  <a:cubicBezTo>
                    <a:pt x="537" y="171"/>
                    <a:pt x="536" y="169"/>
                    <a:pt x="535" y="167"/>
                  </a:cubicBezTo>
                  <a:cubicBezTo>
                    <a:pt x="560" y="107"/>
                    <a:pt x="560" y="107"/>
                    <a:pt x="560" y="107"/>
                  </a:cubicBezTo>
                  <a:cubicBezTo>
                    <a:pt x="536" y="82"/>
                    <a:pt x="536" y="82"/>
                    <a:pt x="536" y="82"/>
                  </a:cubicBezTo>
                  <a:cubicBezTo>
                    <a:pt x="511" y="61"/>
                    <a:pt x="511" y="61"/>
                    <a:pt x="511" y="61"/>
                  </a:cubicBezTo>
                  <a:cubicBezTo>
                    <a:pt x="502" y="53"/>
                    <a:pt x="490" y="46"/>
                    <a:pt x="478" y="42"/>
                  </a:cubicBezTo>
                  <a:cubicBezTo>
                    <a:pt x="465" y="38"/>
                    <a:pt x="465" y="38"/>
                    <a:pt x="465" y="38"/>
                  </a:cubicBezTo>
                  <a:cubicBezTo>
                    <a:pt x="417" y="72"/>
                    <a:pt x="417" y="72"/>
                    <a:pt x="417" y="72"/>
                  </a:cubicBezTo>
                  <a:cubicBezTo>
                    <a:pt x="407" y="69"/>
                    <a:pt x="398" y="66"/>
                    <a:pt x="389" y="63"/>
                  </a:cubicBezTo>
                  <a:cubicBezTo>
                    <a:pt x="371" y="0"/>
                    <a:pt x="371" y="0"/>
                    <a:pt x="371" y="0"/>
                  </a:cubicBezTo>
                  <a:cubicBezTo>
                    <a:pt x="350" y="0"/>
                    <a:pt x="350" y="0"/>
                    <a:pt x="350" y="0"/>
                  </a:cubicBezTo>
                  <a:cubicBezTo>
                    <a:pt x="345" y="0"/>
                    <a:pt x="340" y="0"/>
                    <a:pt x="335" y="0"/>
                  </a:cubicBezTo>
                  <a:cubicBezTo>
                    <a:pt x="329" y="0"/>
                    <a:pt x="323" y="0"/>
                    <a:pt x="317" y="0"/>
                  </a:cubicBezTo>
                  <a:cubicBezTo>
                    <a:pt x="308" y="0"/>
                    <a:pt x="300" y="0"/>
                    <a:pt x="293" y="1"/>
                  </a:cubicBezTo>
                  <a:cubicBezTo>
                    <a:pt x="276" y="3"/>
                    <a:pt x="276" y="3"/>
                    <a:pt x="276" y="3"/>
                  </a:cubicBezTo>
                  <a:cubicBezTo>
                    <a:pt x="256" y="61"/>
                    <a:pt x="256" y="61"/>
                    <a:pt x="256" y="61"/>
                  </a:cubicBezTo>
                  <a:cubicBezTo>
                    <a:pt x="245" y="64"/>
                    <a:pt x="235" y="67"/>
                    <a:pt x="226" y="71"/>
                  </a:cubicBezTo>
                  <a:cubicBezTo>
                    <a:pt x="176" y="34"/>
                    <a:pt x="176" y="34"/>
                    <a:pt x="176" y="34"/>
                  </a:cubicBezTo>
                  <a:cubicBezTo>
                    <a:pt x="161" y="41"/>
                    <a:pt x="161" y="41"/>
                    <a:pt x="161" y="41"/>
                  </a:cubicBezTo>
                  <a:cubicBezTo>
                    <a:pt x="146" y="48"/>
                    <a:pt x="133" y="57"/>
                    <a:pt x="119" y="68"/>
                  </a:cubicBezTo>
                  <a:cubicBezTo>
                    <a:pt x="116" y="70"/>
                    <a:pt x="114" y="71"/>
                    <a:pt x="111" y="73"/>
                  </a:cubicBezTo>
                  <a:cubicBezTo>
                    <a:pt x="96" y="85"/>
                    <a:pt x="96" y="85"/>
                    <a:pt x="96" y="85"/>
                  </a:cubicBezTo>
                  <a:cubicBezTo>
                    <a:pt x="109" y="133"/>
                    <a:pt x="109" y="133"/>
                    <a:pt x="109" y="133"/>
                  </a:cubicBezTo>
                  <a:cubicBezTo>
                    <a:pt x="114" y="147"/>
                    <a:pt x="114" y="147"/>
                    <a:pt x="114" y="147"/>
                  </a:cubicBezTo>
                  <a:cubicBezTo>
                    <a:pt x="112" y="149"/>
                    <a:pt x="109" y="152"/>
                    <a:pt x="107" y="155"/>
                  </a:cubicBezTo>
                  <a:cubicBezTo>
                    <a:pt x="105" y="157"/>
                    <a:pt x="105" y="157"/>
                    <a:pt x="105" y="157"/>
                  </a:cubicBezTo>
                  <a:cubicBezTo>
                    <a:pt x="104" y="159"/>
                    <a:pt x="104" y="159"/>
                    <a:pt x="104" y="159"/>
                  </a:cubicBezTo>
                  <a:cubicBezTo>
                    <a:pt x="102" y="162"/>
                    <a:pt x="100" y="165"/>
                    <a:pt x="98" y="168"/>
                  </a:cubicBezTo>
                  <a:cubicBezTo>
                    <a:pt x="34" y="167"/>
                    <a:pt x="34" y="167"/>
                    <a:pt x="34" y="167"/>
                  </a:cubicBezTo>
                  <a:cubicBezTo>
                    <a:pt x="26" y="182"/>
                    <a:pt x="26" y="182"/>
                    <a:pt x="26" y="182"/>
                  </a:cubicBezTo>
                  <a:cubicBezTo>
                    <a:pt x="17" y="197"/>
                    <a:pt x="11" y="213"/>
                    <a:pt x="5" y="237"/>
                  </a:cubicBezTo>
                  <a:cubicBezTo>
                    <a:pt x="4" y="244"/>
                    <a:pt x="4" y="244"/>
                    <a:pt x="4" y="244"/>
                  </a:cubicBezTo>
                  <a:cubicBezTo>
                    <a:pt x="17" y="290"/>
                    <a:pt x="17" y="290"/>
                    <a:pt x="17" y="290"/>
                  </a:cubicBezTo>
                  <a:cubicBezTo>
                    <a:pt x="52" y="315"/>
                    <a:pt x="52" y="315"/>
                    <a:pt x="52" y="315"/>
                  </a:cubicBezTo>
                  <a:cubicBezTo>
                    <a:pt x="52" y="316"/>
                    <a:pt x="52" y="317"/>
                    <a:pt x="52" y="319"/>
                  </a:cubicBezTo>
                  <a:cubicBezTo>
                    <a:pt x="1" y="349"/>
                    <a:pt x="1" y="349"/>
                    <a:pt x="1" y="349"/>
                  </a:cubicBezTo>
                  <a:cubicBezTo>
                    <a:pt x="1" y="364"/>
                    <a:pt x="1" y="364"/>
                    <a:pt x="1" y="364"/>
                  </a:cubicBezTo>
                  <a:cubicBezTo>
                    <a:pt x="0" y="376"/>
                    <a:pt x="3" y="386"/>
                    <a:pt x="5" y="394"/>
                  </a:cubicBezTo>
                  <a:cubicBezTo>
                    <a:pt x="14" y="425"/>
                    <a:pt x="14" y="425"/>
                    <a:pt x="14" y="425"/>
                  </a:cubicBezTo>
                  <a:cubicBezTo>
                    <a:pt x="17" y="435"/>
                    <a:pt x="20" y="446"/>
                    <a:pt x="26" y="458"/>
                  </a:cubicBezTo>
                  <a:cubicBezTo>
                    <a:pt x="35" y="472"/>
                    <a:pt x="35" y="472"/>
                    <a:pt x="35" y="472"/>
                  </a:cubicBezTo>
                  <a:cubicBezTo>
                    <a:pt x="96" y="471"/>
                    <a:pt x="96" y="471"/>
                    <a:pt x="96" y="471"/>
                  </a:cubicBezTo>
                  <a:cubicBezTo>
                    <a:pt x="98" y="473"/>
                    <a:pt x="99" y="475"/>
                    <a:pt x="100" y="477"/>
                  </a:cubicBezTo>
                  <a:cubicBezTo>
                    <a:pt x="85" y="513"/>
                    <a:pt x="85" y="513"/>
                    <a:pt x="85" y="513"/>
                  </a:cubicBezTo>
                  <a:cubicBezTo>
                    <a:pt x="97" y="558"/>
                    <a:pt x="97" y="558"/>
                    <a:pt x="97" y="558"/>
                  </a:cubicBezTo>
                  <a:cubicBezTo>
                    <a:pt x="102" y="563"/>
                    <a:pt x="102" y="563"/>
                    <a:pt x="102" y="563"/>
                  </a:cubicBezTo>
                  <a:cubicBezTo>
                    <a:pt x="111" y="573"/>
                    <a:pt x="119" y="579"/>
                    <a:pt x="128" y="585"/>
                  </a:cubicBezTo>
                  <a:cubicBezTo>
                    <a:pt x="136" y="591"/>
                    <a:pt x="143" y="595"/>
                    <a:pt x="152" y="600"/>
                  </a:cubicBezTo>
                  <a:cubicBezTo>
                    <a:pt x="167" y="609"/>
                    <a:pt x="167" y="609"/>
                    <a:pt x="167" y="609"/>
                  </a:cubicBezTo>
                  <a:cubicBezTo>
                    <a:pt x="218" y="572"/>
                    <a:pt x="218" y="572"/>
                    <a:pt x="218" y="572"/>
                  </a:cubicBezTo>
                  <a:cubicBezTo>
                    <a:pt x="227" y="576"/>
                    <a:pt x="237" y="579"/>
                    <a:pt x="247" y="581"/>
                  </a:cubicBezTo>
                  <a:cubicBezTo>
                    <a:pt x="249" y="590"/>
                    <a:pt x="249" y="590"/>
                    <a:pt x="249" y="590"/>
                  </a:cubicBezTo>
                  <a:cubicBezTo>
                    <a:pt x="263" y="640"/>
                    <a:pt x="263" y="640"/>
                    <a:pt x="263" y="640"/>
                  </a:cubicBezTo>
                  <a:cubicBezTo>
                    <a:pt x="282" y="642"/>
                    <a:pt x="282" y="642"/>
                    <a:pt x="282" y="642"/>
                  </a:cubicBezTo>
                  <a:cubicBezTo>
                    <a:pt x="295" y="643"/>
                    <a:pt x="307" y="644"/>
                    <a:pt x="320" y="644"/>
                  </a:cubicBezTo>
                  <a:cubicBezTo>
                    <a:pt x="327" y="644"/>
                    <a:pt x="333" y="644"/>
                    <a:pt x="341" y="643"/>
                  </a:cubicBezTo>
                  <a:cubicBezTo>
                    <a:pt x="361" y="643"/>
                    <a:pt x="361" y="643"/>
                    <a:pt x="361" y="643"/>
                  </a:cubicBezTo>
                  <a:cubicBezTo>
                    <a:pt x="380" y="582"/>
                    <a:pt x="380" y="582"/>
                    <a:pt x="380" y="582"/>
                  </a:cubicBezTo>
                  <a:cubicBezTo>
                    <a:pt x="390" y="579"/>
                    <a:pt x="400" y="577"/>
                    <a:pt x="409" y="573"/>
                  </a:cubicBezTo>
                  <a:cubicBezTo>
                    <a:pt x="461" y="612"/>
                    <a:pt x="461" y="612"/>
                    <a:pt x="461" y="612"/>
                  </a:cubicBezTo>
                  <a:cubicBezTo>
                    <a:pt x="477" y="602"/>
                    <a:pt x="477" y="602"/>
                    <a:pt x="477" y="602"/>
                  </a:cubicBezTo>
                  <a:cubicBezTo>
                    <a:pt x="480" y="601"/>
                    <a:pt x="482" y="599"/>
                    <a:pt x="485" y="597"/>
                  </a:cubicBezTo>
                  <a:cubicBezTo>
                    <a:pt x="497" y="590"/>
                    <a:pt x="512" y="581"/>
                    <a:pt x="525" y="570"/>
                  </a:cubicBezTo>
                  <a:cubicBezTo>
                    <a:pt x="539" y="559"/>
                    <a:pt x="539" y="559"/>
                    <a:pt x="539" y="559"/>
                  </a:cubicBezTo>
                  <a:cubicBezTo>
                    <a:pt x="526" y="512"/>
                    <a:pt x="526" y="512"/>
                    <a:pt x="526" y="512"/>
                  </a:cubicBezTo>
                  <a:cubicBezTo>
                    <a:pt x="521" y="498"/>
                    <a:pt x="521" y="498"/>
                    <a:pt x="521" y="498"/>
                  </a:cubicBezTo>
                  <a:cubicBezTo>
                    <a:pt x="523" y="495"/>
                    <a:pt x="526" y="492"/>
                    <a:pt x="528" y="490"/>
                  </a:cubicBezTo>
                  <a:cubicBezTo>
                    <a:pt x="529" y="488"/>
                    <a:pt x="529" y="488"/>
                    <a:pt x="529" y="488"/>
                  </a:cubicBezTo>
                  <a:cubicBezTo>
                    <a:pt x="530" y="487"/>
                    <a:pt x="532" y="485"/>
                    <a:pt x="533" y="483"/>
                  </a:cubicBezTo>
                  <a:cubicBezTo>
                    <a:pt x="535" y="481"/>
                    <a:pt x="537" y="478"/>
                    <a:pt x="539" y="476"/>
                  </a:cubicBezTo>
                  <a:cubicBezTo>
                    <a:pt x="603" y="478"/>
                    <a:pt x="603" y="478"/>
                    <a:pt x="603" y="478"/>
                  </a:cubicBezTo>
                  <a:cubicBezTo>
                    <a:pt x="610" y="461"/>
                    <a:pt x="610" y="461"/>
                    <a:pt x="610" y="461"/>
                  </a:cubicBezTo>
                  <a:cubicBezTo>
                    <a:pt x="618" y="444"/>
                    <a:pt x="626" y="426"/>
                    <a:pt x="631" y="409"/>
                  </a:cubicBezTo>
                  <a:cubicBezTo>
                    <a:pt x="643" y="370"/>
                    <a:pt x="643" y="370"/>
                    <a:pt x="643" y="370"/>
                  </a:cubicBezTo>
                  <a:cubicBezTo>
                    <a:pt x="620" y="353"/>
                    <a:pt x="620" y="353"/>
                    <a:pt x="620" y="353"/>
                  </a:cubicBezTo>
                  <a:lnTo>
                    <a:pt x="584" y="33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1" name="Freeform 18"/>
            <p:cNvSpPr>
              <a:spLocks noEditPoints="1"/>
            </p:cNvSpPr>
            <p:nvPr/>
          </p:nvSpPr>
          <p:spPr bwMode="auto">
            <a:xfrm>
              <a:off x="6997" y="3736"/>
              <a:ext cx="439" cy="443"/>
            </a:xfrm>
            <a:custGeom>
              <a:avLst/>
              <a:gdLst>
                <a:gd name="T0" fmla="*/ 460 w 585"/>
                <a:gd name="T1" fmla="*/ 465 h 590"/>
                <a:gd name="T2" fmla="*/ 496 w 585"/>
                <a:gd name="T3" fmla="*/ 421 h 590"/>
                <a:gd name="T4" fmla="*/ 576 w 585"/>
                <a:gd name="T5" fmla="*/ 374 h 590"/>
                <a:gd name="T6" fmla="*/ 527 w 585"/>
                <a:gd name="T7" fmla="*/ 318 h 590"/>
                <a:gd name="T8" fmla="*/ 580 w 585"/>
                <a:gd name="T9" fmla="*/ 250 h 590"/>
                <a:gd name="T10" fmla="*/ 566 w 585"/>
                <a:gd name="T11" fmla="*/ 203 h 590"/>
                <a:gd name="T12" fmla="*/ 566 w 585"/>
                <a:gd name="T13" fmla="*/ 201 h 590"/>
                <a:gd name="T14" fmla="*/ 555 w 585"/>
                <a:gd name="T15" fmla="*/ 173 h 590"/>
                <a:gd name="T16" fmla="*/ 475 w 585"/>
                <a:gd name="T17" fmla="*/ 145 h 590"/>
                <a:gd name="T18" fmla="*/ 483 w 585"/>
                <a:gd name="T19" fmla="*/ 72 h 590"/>
                <a:gd name="T20" fmla="*/ 441 w 585"/>
                <a:gd name="T21" fmla="*/ 43 h 590"/>
                <a:gd name="T22" fmla="*/ 338 w 585"/>
                <a:gd name="T23" fmla="*/ 60 h 590"/>
                <a:gd name="T24" fmla="*/ 268 w 585"/>
                <a:gd name="T25" fmla="*/ 3 h 590"/>
                <a:gd name="T26" fmla="*/ 193 w 585"/>
                <a:gd name="T27" fmla="*/ 77 h 590"/>
                <a:gd name="T28" fmla="*/ 100 w 585"/>
                <a:gd name="T29" fmla="*/ 70 h 590"/>
                <a:gd name="T30" fmla="*/ 118 w 585"/>
                <a:gd name="T31" fmla="*/ 127 h 590"/>
                <a:gd name="T32" fmla="*/ 85 w 585"/>
                <a:gd name="T33" fmla="*/ 171 h 590"/>
                <a:gd name="T34" fmla="*/ 4 w 585"/>
                <a:gd name="T35" fmla="*/ 218 h 590"/>
                <a:gd name="T36" fmla="*/ 51 w 585"/>
                <a:gd name="T37" fmla="*/ 274 h 590"/>
                <a:gd name="T38" fmla="*/ 0 w 585"/>
                <a:gd name="T39" fmla="*/ 340 h 590"/>
                <a:gd name="T40" fmla="*/ 4 w 585"/>
                <a:gd name="T41" fmla="*/ 360 h 590"/>
                <a:gd name="T42" fmla="*/ 12 w 585"/>
                <a:gd name="T43" fmla="*/ 392 h 590"/>
                <a:gd name="T44" fmla="*/ 85 w 585"/>
                <a:gd name="T45" fmla="*/ 417 h 590"/>
                <a:gd name="T46" fmla="*/ 86 w 585"/>
                <a:gd name="T47" fmla="*/ 489 h 590"/>
                <a:gd name="T48" fmla="*/ 116 w 585"/>
                <a:gd name="T49" fmla="*/ 536 h 590"/>
                <a:gd name="T50" fmla="*/ 187 w 585"/>
                <a:gd name="T51" fmla="*/ 514 h 590"/>
                <a:gd name="T52" fmla="*/ 248 w 585"/>
                <a:gd name="T53" fmla="*/ 559 h 590"/>
                <a:gd name="T54" fmla="*/ 312 w 585"/>
                <a:gd name="T55" fmla="*/ 589 h 590"/>
                <a:gd name="T56" fmla="*/ 385 w 585"/>
                <a:gd name="T57" fmla="*/ 515 h 590"/>
                <a:gd name="T58" fmla="*/ 479 w 585"/>
                <a:gd name="T59" fmla="*/ 523 h 590"/>
                <a:gd name="T60" fmla="*/ 470 w 585"/>
                <a:gd name="T61" fmla="*/ 494 h 590"/>
                <a:gd name="T62" fmla="*/ 164 w 585"/>
                <a:gd name="T63" fmla="*/ 315 h 590"/>
                <a:gd name="T64" fmla="*/ 185 w 585"/>
                <a:gd name="T65" fmla="*/ 210 h 590"/>
                <a:gd name="T66" fmla="*/ 407 w 585"/>
                <a:gd name="T67" fmla="*/ 246 h 590"/>
                <a:gd name="T68" fmla="*/ 385 w 585"/>
                <a:gd name="T69" fmla="*/ 354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5" h="590">
                  <a:moveTo>
                    <a:pt x="470" y="494"/>
                  </a:moveTo>
                  <a:cubicBezTo>
                    <a:pt x="460" y="465"/>
                    <a:pt x="460" y="465"/>
                    <a:pt x="460" y="465"/>
                  </a:cubicBezTo>
                  <a:cubicBezTo>
                    <a:pt x="467" y="458"/>
                    <a:pt x="473" y="452"/>
                    <a:pt x="478" y="446"/>
                  </a:cubicBezTo>
                  <a:cubicBezTo>
                    <a:pt x="485" y="436"/>
                    <a:pt x="491" y="430"/>
                    <a:pt x="496" y="421"/>
                  </a:cubicBezTo>
                  <a:cubicBezTo>
                    <a:pt x="556" y="423"/>
                    <a:pt x="556" y="423"/>
                    <a:pt x="556" y="423"/>
                  </a:cubicBezTo>
                  <a:cubicBezTo>
                    <a:pt x="564" y="407"/>
                    <a:pt x="569" y="390"/>
                    <a:pt x="576" y="374"/>
                  </a:cubicBezTo>
                  <a:cubicBezTo>
                    <a:pt x="585" y="355"/>
                    <a:pt x="568" y="345"/>
                    <a:pt x="568" y="345"/>
                  </a:cubicBezTo>
                  <a:cubicBezTo>
                    <a:pt x="527" y="318"/>
                    <a:pt x="527" y="318"/>
                    <a:pt x="527" y="318"/>
                  </a:cubicBezTo>
                  <a:cubicBezTo>
                    <a:pt x="529" y="308"/>
                    <a:pt x="528" y="296"/>
                    <a:pt x="527" y="284"/>
                  </a:cubicBezTo>
                  <a:cubicBezTo>
                    <a:pt x="580" y="250"/>
                    <a:pt x="580" y="250"/>
                    <a:pt x="580" y="250"/>
                  </a:cubicBezTo>
                  <a:cubicBezTo>
                    <a:pt x="578" y="246"/>
                    <a:pt x="576" y="239"/>
                    <a:pt x="574" y="232"/>
                  </a:cubicBezTo>
                  <a:cubicBezTo>
                    <a:pt x="566" y="203"/>
                    <a:pt x="566" y="203"/>
                    <a:pt x="566" y="203"/>
                  </a:cubicBezTo>
                  <a:cubicBezTo>
                    <a:pt x="566" y="203"/>
                    <a:pt x="566" y="203"/>
                    <a:pt x="566" y="203"/>
                  </a:cubicBezTo>
                  <a:cubicBezTo>
                    <a:pt x="566" y="203"/>
                    <a:pt x="566" y="203"/>
                    <a:pt x="566" y="201"/>
                  </a:cubicBezTo>
                  <a:cubicBezTo>
                    <a:pt x="566" y="201"/>
                    <a:pt x="566" y="201"/>
                    <a:pt x="566" y="201"/>
                  </a:cubicBezTo>
                  <a:cubicBezTo>
                    <a:pt x="563" y="192"/>
                    <a:pt x="561" y="183"/>
                    <a:pt x="555" y="173"/>
                  </a:cubicBezTo>
                  <a:cubicBezTo>
                    <a:pt x="493" y="176"/>
                    <a:pt x="493" y="176"/>
                    <a:pt x="493" y="176"/>
                  </a:cubicBezTo>
                  <a:cubicBezTo>
                    <a:pt x="488" y="165"/>
                    <a:pt x="470" y="156"/>
                    <a:pt x="475" y="145"/>
                  </a:cubicBezTo>
                  <a:cubicBezTo>
                    <a:pt x="497" y="93"/>
                    <a:pt x="497" y="93"/>
                    <a:pt x="497" y="93"/>
                  </a:cubicBezTo>
                  <a:cubicBezTo>
                    <a:pt x="486" y="77"/>
                    <a:pt x="483" y="72"/>
                    <a:pt x="483" y="72"/>
                  </a:cubicBezTo>
                  <a:cubicBezTo>
                    <a:pt x="477" y="67"/>
                    <a:pt x="471" y="61"/>
                    <a:pt x="464" y="56"/>
                  </a:cubicBezTo>
                  <a:cubicBezTo>
                    <a:pt x="458" y="50"/>
                    <a:pt x="449" y="46"/>
                    <a:pt x="441" y="43"/>
                  </a:cubicBezTo>
                  <a:cubicBezTo>
                    <a:pt x="391" y="79"/>
                    <a:pt x="391" y="79"/>
                    <a:pt x="391" y="79"/>
                  </a:cubicBezTo>
                  <a:cubicBezTo>
                    <a:pt x="374" y="69"/>
                    <a:pt x="356" y="65"/>
                    <a:pt x="338" y="60"/>
                  </a:cubicBezTo>
                  <a:cubicBezTo>
                    <a:pt x="321" y="2"/>
                    <a:pt x="321" y="2"/>
                    <a:pt x="321" y="2"/>
                  </a:cubicBezTo>
                  <a:cubicBezTo>
                    <a:pt x="304" y="2"/>
                    <a:pt x="285" y="0"/>
                    <a:pt x="268" y="3"/>
                  </a:cubicBezTo>
                  <a:cubicBezTo>
                    <a:pt x="248" y="59"/>
                    <a:pt x="248" y="59"/>
                    <a:pt x="248" y="59"/>
                  </a:cubicBezTo>
                  <a:cubicBezTo>
                    <a:pt x="230" y="62"/>
                    <a:pt x="210" y="70"/>
                    <a:pt x="193" y="77"/>
                  </a:cubicBezTo>
                  <a:cubicBezTo>
                    <a:pt x="144" y="40"/>
                    <a:pt x="144" y="40"/>
                    <a:pt x="144" y="40"/>
                  </a:cubicBezTo>
                  <a:cubicBezTo>
                    <a:pt x="129" y="47"/>
                    <a:pt x="116" y="58"/>
                    <a:pt x="100" y="70"/>
                  </a:cubicBezTo>
                  <a:cubicBezTo>
                    <a:pt x="108" y="99"/>
                    <a:pt x="108" y="99"/>
                    <a:pt x="108" y="99"/>
                  </a:cubicBezTo>
                  <a:cubicBezTo>
                    <a:pt x="118" y="127"/>
                    <a:pt x="118" y="127"/>
                    <a:pt x="118" y="127"/>
                  </a:cubicBezTo>
                  <a:cubicBezTo>
                    <a:pt x="113" y="134"/>
                    <a:pt x="105" y="141"/>
                    <a:pt x="100" y="147"/>
                  </a:cubicBezTo>
                  <a:cubicBezTo>
                    <a:pt x="95" y="156"/>
                    <a:pt x="90" y="162"/>
                    <a:pt x="85" y="171"/>
                  </a:cubicBezTo>
                  <a:cubicBezTo>
                    <a:pt x="22" y="169"/>
                    <a:pt x="22" y="169"/>
                    <a:pt x="22" y="169"/>
                  </a:cubicBezTo>
                  <a:cubicBezTo>
                    <a:pt x="14" y="184"/>
                    <a:pt x="9" y="199"/>
                    <a:pt x="4" y="218"/>
                  </a:cubicBezTo>
                  <a:cubicBezTo>
                    <a:pt x="12" y="247"/>
                    <a:pt x="12" y="247"/>
                    <a:pt x="12" y="247"/>
                  </a:cubicBezTo>
                  <a:cubicBezTo>
                    <a:pt x="51" y="274"/>
                    <a:pt x="51" y="274"/>
                    <a:pt x="51" y="274"/>
                  </a:cubicBezTo>
                  <a:cubicBezTo>
                    <a:pt x="52" y="284"/>
                    <a:pt x="51" y="296"/>
                    <a:pt x="51" y="308"/>
                  </a:cubicBezTo>
                  <a:cubicBezTo>
                    <a:pt x="0" y="340"/>
                    <a:pt x="0" y="340"/>
                    <a:pt x="0" y="340"/>
                  </a:cubicBezTo>
                  <a:cubicBezTo>
                    <a:pt x="0" y="347"/>
                    <a:pt x="2" y="354"/>
                    <a:pt x="4" y="360"/>
                  </a:cubicBezTo>
                  <a:cubicBezTo>
                    <a:pt x="4" y="360"/>
                    <a:pt x="4" y="360"/>
                    <a:pt x="4" y="360"/>
                  </a:cubicBezTo>
                  <a:cubicBezTo>
                    <a:pt x="12" y="389"/>
                    <a:pt x="12" y="389"/>
                    <a:pt x="12" y="389"/>
                  </a:cubicBezTo>
                  <a:cubicBezTo>
                    <a:pt x="12" y="389"/>
                    <a:pt x="12" y="389"/>
                    <a:pt x="12" y="392"/>
                  </a:cubicBezTo>
                  <a:cubicBezTo>
                    <a:pt x="15" y="401"/>
                    <a:pt x="18" y="409"/>
                    <a:pt x="22" y="418"/>
                  </a:cubicBezTo>
                  <a:cubicBezTo>
                    <a:pt x="85" y="417"/>
                    <a:pt x="85" y="417"/>
                    <a:pt x="85" y="417"/>
                  </a:cubicBezTo>
                  <a:cubicBezTo>
                    <a:pt x="90" y="428"/>
                    <a:pt x="96" y="438"/>
                    <a:pt x="103" y="448"/>
                  </a:cubicBezTo>
                  <a:cubicBezTo>
                    <a:pt x="86" y="489"/>
                    <a:pt x="86" y="489"/>
                    <a:pt x="86" y="489"/>
                  </a:cubicBezTo>
                  <a:cubicBezTo>
                    <a:pt x="94" y="518"/>
                    <a:pt x="94" y="518"/>
                    <a:pt x="94" y="518"/>
                  </a:cubicBezTo>
                  <a:cubicBezTo>
                    <a:pt x="101" y="526"/>
                    <a:pt x="107" y="531"/>
                    <a:pt x="116" y="536"/>
                  </a:cubicBezTo>
                  <a:cubicBezTo>
                    <a:pt x="122" y="542"/>
                    <a:pt x="128" y="545"/>
                    <a:pt x="137" y="550"/>
                  </a:cubicBezTo>
                  <a:cubicBezTo>
                    <a:pt x="187" y="514"/>
                    <a:pt x="187" y="514"/>
                    <a:pt x="187" y="514"/>
                  </a:cubicBezTo>
                  <a:cubicBezTo>
                    <a:pt x="204" y="523"/>
                    <a:pt x="222" y="528"/>
                    <a:pt x="243" y="532"/>
                  </a:cubicBezTo>
                  <a:cubicBezTo>
                    <a:pt x="248" y="559"/>
                    <a:pt x="248" y="559"/>
                    <a:pt x="248" y="559"/>
                  </a:cubicBezTo>
                  <a:cubicBezTo>
                    <a:pt x="256" y="588"/>
                    <a:pt x="256" y="588"/>
                    <a:pt x="256" y="588"/>
                  </a:cubicBezTo>
                  <a:cubicBezTo>
                    <a:pt x="276" y="590"/>
                    <a:pt x="293" y="590"/>
                    <a:pt x="312" y="589"/>
                  </a:cubicBezTo>
                  <a:cubicBezTo>
                    <a:pt x="330" y="533"/>
                    <a:pt x="330" y="533"/>
                    <a:pt x="330" y="533"/>
                  </a:cubicBezTo>
                  <a:cubicBezTo>
                    <a:pt x="350" y="528"/>
                    <a:pt x="368" y="523"/>
                    <a:pt x="385" y="515"/>
                  </a:cubicBezTo>
                  <a:cubicBezTo>
                    <a:pt x="434" y="552"/>
                    <a:pt x="434" y="552"/>
                    <a:pt x="434" y="552"/>
                  </a:cubicBezTo>
                  <a:cubicBezTo>
                    <a:pt x="448" y="543"/>
                    <a:pt x="465" y="534"/>
                    <a:pt x="479" y="523"/>
                  </a:cubicBezTo>
                  <a:cubicBezTo>
                    <a:pt x="470" y="494"/>
                    <a:pt x="470" y="494"/>
                    <a:pt x="470" y="494"/>
                  </a:cubicBezTo>
                  <a:cubicBezTo>
                    <a:pt x="470" y="494"/>
                    <a:pt x="470" y="494"/>
                    <a:pt x="470" y="494"/>
                  </a:cubicBezTo>
                  <a:close/>
                  <a:moveTo>
                    <a:pt x="209" y="379"/>
                  </a:moveTo>
                  <a:cubicBezTo>
                    <a:pt x="185" y="362"/>
                    <a:pt x="171" y="339"/>
                    <a:pt x="164" y="315"/>
                  </a:cubicBezTo>
                  <a:cubicBezTo>
                    <a:pt x="164" y="313"/>
                    <a:pt x="162" y="308"/>
                    <a:pt x="162" y="306"/>
                  </a:cubicBezTo>
                  <a:cubicBezTo>
                    <a:pt x="155" y="274"/>
                    <a:pt x="164" y="238"/>
                    <a:pt x="185" y="210"/>
                  </a:cubicBezTo>
                  <a:cubicBezTo>
                    <a:pt x="228" y="157"/>
                    <a:pt x="308" y="143"/>
                    <a:pt x="363" y="184"/>
                  </a:cubicBezTo>
                  <a:cubicBezTo>
                    <a:pt x="385" y="201"/>
                    <a:pt x="401" y="224"/>
                    <a:pt x="407" y="246"/>
                  </a:cubicBezTo>
                  <a:cubicBezTo>
                    <a:pt x="409" y="250"/>
                    <a:pt x="410" y="255"/>
                    <a:pt x="410" y="257"/>
                  </a:cubicBezTo>
                  <a:cubicBezTo>
                    <a:pt x="415" y="290"/>
                    <a:pt x="408" y="325"/>
                    <a:pt x="385" y="354"/>
                  </a:cubicBezTo>
                  <a:cubicBezTo>
                    <a:pt x="342" y="407"/>
                    <a:pt x="264" y="419"/>
                    <a:pt x="209" y="3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2" name="Freeform 19"/>
            <p:cNvSpPr>
              <a:spLocks/>
            </p:cNvSpPr>
            <p:nvPr/>
          </p:nvSpPr>
          <p:spPr bwMode="auto">
            <a:xfrm>
              <a:off x="7151" y="3892"/>
              <a:ext cx="120" cy="108"/>
            </a:xfrm>
            <a:custGeom>
              <a:avLst/>
              <a:gdLst>
                <a:gd name="T0" fmla="*/ 80 w 159"/>
                <a:gd name="T1" fmla="*/ 0 h 143"/>
                <a:gd name="T2" fmla="*/ 60 w 159"/>
                <a:gd name="T3" fmla="*/ 3 h 143"/>
                <a:gd name="T4" fmla="*/ 11 w 159"/>
                <a:gd name="T5" fmla="*/ 91 h 143"/>
                <a:gd name="T6" fmla="*/ 80 w 159"/>
                <a:gd name="T7" fmla="*/ 143 h 143"/>
                <a:gd name="T8" fmla="*/ 99 w 159"/>
                <a:gd name="T9" fmla="*/ 141 h 143"/>
                <a:gd name="T10" fmla="*/ 149 w 159"/>
                <a:gd name="T11" fmla="*/ 52 h 143"/>
                <a:gd name="T12" fmla="*/ 80 w 159"/>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159" h="143">
                  <a:moveTo>
                    <a:pt x="80" y="0"/>
                  </a:moveTo>
                  <a:cubicBezTo>
                    <a:pt x="73" y="0"/>
                    <a:pt x="67" y="1"/>
                    <a:pt x="60" y="3"/>
                  </a:cubicBezTo>
                  <a:cubicBezTo>
                    <a:pt x="22" y="14"/>
                    <a:pt x="0" y="53"/>
                    <a:pt x="11" y="91"/>
                  </a:cubicBezTo>
                  <a:cubicBezTo>
                    <a:pt x="20" y="122"/>
                    <a:pt x="48" y="143"/>
                    <a:pt x="80" y="143"/>
                  </a:cubicBezTo>
                  <a:cubicBezTo>
                    <a:pt x="86" y="143"/>
                    <a:pt x="93" y="142"/>
                    <a:pt x="99" y="141"/>
                  </a:cubicBezTo>
                  <a:cubicBezTo>
                    <a:pt x="137" y="130"/>
                    <a:pt x="159" y="90"/>
                    <a:pt x="149" y="52"/>
                  </a:cubicBezTo>
                  <a:cubicBezTo>
                    <a:pt x="140" y="22"/>
                    <a:pt x="112" y="0"/>
                    <a:pt x="8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grpSp>
      <p:sp>
        <p:nvSpPr>
          <p:cNvPr id="64" name="TextBox 63"/>
          <p:cNvSpPr txBox="1"/>
          <p:nvPr/>
        </p:nvSpPr>
        <p:spPr>
          <a:xfrm>
            <a:off x="8514325" y="1248187"/>
            <a:ext cx="2594168" cy="657359"/>
          </a:xfrm>
          <a:prstGeom prst="rect">
            <a:avLst/>
          </a:prstGeom>
          <a:noFill/>
          <a:ln>
            <a:noFill/>
          </a:ln>
        </p:spPr>
        <p:txBody>
          <a:bodyPr wrap="square" rtlCol="0">
            <a:spAutoFit/>
          </a:bodyPr>
          <a:lstStyle/>
          <a:p>
            <a:pPr algn="ctr"/>
            <a:r>
              <a:rPr lang="en-US" sz="1836" dirty="0">
                <a:solidFill>
                  <a:schemeClr val="tx1">
                    <a:lumMod val="60000"/>
                    <a:lumOff val="40000"/>
                  </a:schemeClr>
                </a:solidFill>
              </a:rPr>
              <a:t>Microsoft Azure Stack Hub</a:t>
            </a:r>
          </a:p>
        </p:txBody>
      </p:sp>
    </p:spTree>
    <p:extLst>
      <p:ext uri="{BB962C8B-B14F-4D97-AF65-F5344CB8AC3E}">
        <p14:creationId xmlns:p14="http://schemas.microsoft.com/office/powerpoint/2010/main" val="1914615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fade">
                                      <p:cBhvr>
                                        <p:cTn id="30"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a:t>Network Controller Architecture</a:t>
            </a:r>
          </a:p>
        </p:txBody>
      </p:sp>
      <p:sp>
        <p:nvSpPr>
          <p:cNvPr id="2" name="Text Placeholder 1"/>
          <p:cNvSpPr>
            <a:spLocks noGrp="1"/>
          </p:cNvSpPr>
          <p:nvPr>
            <p:ph type="body" sz="quarter" idx="13"/>
          </p:nvPr>
        </p:nvSpPr>
        <p:spPr>
          <a:xfrm>
            <a:off x="401918" y="1010280"/>
            <a:ext cx="7177384" cy="5425345"/>
          </a:xfrm>
        </p:spPr>
        <p:txBody>
          <a:bodyPr>
            <a:noAutofit/>
          </a:bodyPr>
          <a:lstStyle/>
          <a:p>
            <a:r>
              <a:rPr lang="en-US" sz="2800" dirty="0">
                <a:latin typeface="Segoe UI Light" panose="020B0502040204020203" pitchFamily="34" charset="0"/>
                <a:cs typeface="Segoe UI Light" panose="020B0502040204020203" pitchFamily="34" charset="0"/>
              </a:rPr>
              <a:t>Northbound API (REST interface)</a:t>
            </a:r>
          </a:p>
          <a:p>
            <a:pPr lvl="1"/>
            <a:r>
              <a:rPr lang="en-US" sz="2000" dirty="0">
                <a:latin typeface="Segoe UI Light" panose="020B0502040204020203" pitchFamily="34" charset="0"/>
                <a:cs typeface="Segoe UI Light" panose="020B0502040204020203" pitchFamily="34" charset="0"/>
              </a:rPr>
              <a:t>Provides you with the ability to gather network information from network controller and use it to monitor and configure the network.</a:t>
            </a:r>
          </a:p>
          <a:p>
            <a:pPr lvl="1"/>
            <a:r>
              <a:rPr lang="en-US" sz="2000" dirty="0">
                <a:latin typeface="Segoe UI Light" panose="020B0502040204020203" pitchFamily="34" charset="0"/>
                <a:cs typeface="Segoe UI Light" panose="020B0502040204020203" pitchFamily="34" charset="0"/>
              </a:rPr>
              <a:t>Configure, monitor, troubleshoot, and deploy new devices on the network by using Windows PowerShell, REST, and the Azure Stack Hub Portal</a:t>
            </a:r>
          </a:p>
          <a:p>
            <a:pPr lvl="1"/>
            <a:r>
              <a:rPr lang="en-US" sz="2000" dirty="0">
                <a:latin typeface="Segoe UI Light" panose="020B0502040204020203" pitchFamily="34" charset="0"/>
                <a:cs typeface="Segoe UI Light" panose="020B0502040204020203" pitchFamily="34" charset="0"/>
              </a:rPr>
              <a:t>Uses a JSON data model to represent network resources</a:t>
            </a:r>
          </a:p>
          <a:p>
            <a:pPr lvl="1"/>
            <a:r>
              <a:rPr lang="en-US" sz="2000" dirty="0">
                <a:latin typeface="Segoe UI Light" panose="020B0502040204020203" pitchFamily="34" charset="0"/>
                <a:cs typeface="Segoe UI Light" panose="020B0502040204020203" pitchFamily="34" charset="0"/>
              </a:rPr>
              <a:t>Supports CRUD operations on resources through NB API</a:t>
            </a:r>
            <a:endParaRPr lang="en-US" sz="1800" dirty="0">
              <a:latin typeface="Segoe UI Light" panose="020B0502040204020203" pitchFamily="34" charset="0"/>
              <a:cs typeface="Segoe UI Light" panose="020B0502040204020203" pitchFamily="34" charset="0"/>
            </a:endParaRPr>
          </a:p>
          <a:p>
            <a:r>
              <a:rPr lang="en-US" sz="2800" dirty="0">
                <a:latin typeface="Segoe UI Light" panose="020B0502040204020203" pitchFamily="34" charset="0"/>
                <a:cs typeface="Segoe UI Light" panose="020B0502040204020203" pitchFamily="34" charset="0"/>
              </a:rPr>
              <a:t>Can manage:</a:t>
            </a:r>
          </a:p>
          <a:p>
            <a:pPr lvl="1"/>
            <a:r>
              <a:rPr lang="en-US" sz="2000" dirty="0">
                <a:latin typeface="Segoe UI Light" panose="020B0502040204020203" pitchFamily="34" charset="0"/>
                <a:cs typeface="Segoe UI Light" panose="020B0502040204020203" pitchFamily="34" charset="0"/>
              </a:rPr>
              <a:t>Hyper-V VMs and </a:t>
            </a:r>
            <a:r>
              <a:rPr lang="en-US" sz="2000" dirty="0" err="1">
                <a:latin typeface="Segoe UI Light" panose="020B0502040204020203" pitchFamily="34" charset="0"/>
                <a:cs typeface="Segoe UI Light" panose="020B0502040204020203" pitchFamily="34" charset="0"/>
              </a:rPr>
              <a:t>vSwitches</a:t>
            </a:r>
            <a:r>
              <a:rPr lang="en-US" sz="2000" dirty="0">
                <a:latin typeface="Segoe UI Light" panose="020B0502040204020203" pitchFamily="34" charset="0"/>
                <a:cs typeface="Segoe UI Light" panose="020B0502040204020203" pitchFamily="34" charset="0"/>
              </a:rPr>
              <a:t>, VPN gateways and load balancers</a:t>
            </a:r>
          </a:p>
        </p:txBody>
      </p:sp>
      <p:sp>
        <p:nvSpPr>
          <p:cNvPr id="4" name="Rectangle 3"/>
          <p:cNvSpPr/>
          <p:nvPr/>
        </p:nvSpPr>
        <p:spPr bwMode="auto">
          <a:xfrm>
            <a:off x="7653924" y="1146924"/>
            <a:ext cx="4314971" cy="528870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7773442" y="2574384"/>
            <a:ext cx="4114217" cy="1436439"/>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199" b="1" dirty="0">
              <a:gradFill>
                <a:gsLst>
                  <a:gs pos="3810">
                    <a:schemeClr val="bg1"/>
                  </a:gs>
                  <a:gs pos="100000">
                    <a:schemeClr val="bg1"/>
                  </a:gs>
                </a:gsLst>
                <a:lin ang="5400000" scaled="0"/>
              </a:gradFill>
              <a:ea typeface="Segoe UI" pitchFamily="34" charset="0"/>
              <a:cs typeface="Segoe UI" pitchFamily="34" charset="0"/>
            </a:endParaRPr>
          </a:p>
        </p:txBody>
      </p:sp>
      <p:sp>
        <p:nvSpPr>
          <p:cNvPr id="6" name="Rectangle 5"/>
          <p:cNvSpPr/>
          <p:nvPr/>
        </p:nvSpPr>
        <p:spPr bwMode="auto">
          <a:xfrm>
            <a:off x="7879651" y="2676988"/>
            <a:ext cx="3901802" cy="12312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5697" tIns="146283" rIns="182854" bIns="146283"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599" b="1" dirty="0">
                <a:gradFill>
                  <a:gsLst>
                    <a:gs pos="3810">
                      <a:schemeClr val="bg1"/>
                    </a:gs>
                    <a:gs pos="100000">
                      <a:schemeClr val="bg1"/>
                    </a:gs>
                  </a:gsLst>
                  <a:lin ang="5400000" scaled="0"/>
                </a:gradFill>
                <a:ea typeface="Segoe UI" pitchFamily="34" charset="0"/>
                <a:cs typeface="Segoe UI" pitchFamily="34" charset="0"/>
              </a:rPr>
              <a:t>Network </a:t>
            </a:r>
            <a:br>
              <a:rPr lang="en-US" sz="1599" b="1" dirty="0">
                <a:gradFill>
                  <a:gsLst>
                    <a:gs pos="3810">
                      <a:schemeClr val="bg1"/>
                    </a:gs>
                    <a:gs pos="100000">
                      <a:schemeClr val="bg1"/>
                    </a:gs>
                  </a:gsLst>
                  <a:lin ang="5400000" scaled="0"/>
                </a:gradFill>
                <a:ea typeface="Segoe UI" pitchFamily="34" charset="0"/>
                <a:cs typeface="Segoe UI" pitchFamily="34" charset="0"/>
              </a:rPr>
            </a:br>
            <a:r>
              <a:rPr lang="en-US" sz="1599" b="1" dirty="0">
                <a:gradFill>
                  <a:gsLst>
                    <a:gs pos="3810">
                      <a:schemeClr val="bg1"/>
                    </a:gs>
                    <a:gs pos="100000">
                      <a:schemeClr val="bg1"/>
                    </a:gs>
                  </a:gsLst>
                  <a:lin ang="5400000" scaled="0"/>
                </a:gradFill>
                <a:ea typeface="Segoe UI" pitchFamily="34" charset="0"/>
                <a:cs typeface="Segoe UI" pitchFamily="34" charset="0"/>
              </a:rPr>
              <a:t>controller</a:t>
            </a:r>
            <a:endParaRPr lang="en-US" sz="1599" i="1" dirty="0">
              <a:gradFill>
                <a:gsLst>
                  <a:gs pos="3810">
                    <a:schemeClr val="bg1"/>
                  </a:gs>
                  <a:gs pos="100000">
                    <a:schemeClr val="bg1"/>
                  </a:gs>
                </a:gsLst>
                <a:lin ang="5400000" scaled="0"/>
              </a:gradFill>
              <a:ea typeface="Segoe UI" pitchFamily="34" charset="0"/>
              <a:cs typeface="Segoe UI" pitchFamily="34" charset="0"/>
            </a:endParaRPr>
          </a:p>
        </p:txBody>
      </p:sp>
      <p:grpSp>
        <p:nvGrpSpPr>
          <p:cNvPr id="7" name="Group 6"/>
          <p:cNvGrpSpPr/>
          <p:nvPr/>
        </p:nvGrpSpPr>
        <p:grpSpPr>
          <a:xfrm>
            <a:off x="8123638" y="2793931"/>
            <a:ext cx="3419395" cy="997344"/>
            <a:chOff x="7136145" y="3548628"/>
            <a:chExt cx="3419880" cy="997485"/>
          </a:xfrm>
        </p:grpSpPr>
        <p:sp>
          <p:nvSpPr>
            <p:cNvPr id="8" name="Up-Down Arrow 8"/>
            <p:cNvSpPr/>
            <p:nvPr/>
          </p:nvSpPr>
          <p:spPr bwMode="auto">
            <a:xfrm>
              <a:off x="7136145" y="3548628"/>
              <a:ext cx="547604" cy="997485"/>
            </a:xfrm>
            <a:prstGeom prst="upDownArrow">
              <a:avLst/>
            </a:prstGeom>
            <a:solidFill>
              <a:schemeClr val="bg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Up-Down Arrow 10"/>
            <p:cNvSpPr/>
            <p:nvPr/>
          </p:nvSpPr>
          <p:spPr bwMode="auto">
            <a:xfrm>
              <a:off x="10008421" y="3548628"/>
              <a:ext cx="547604" cy="997485"/>
            </a:xfrm>
            <a:prstGeom prst="upDownArrow">
              <a:avLst/>
            </a:prstGeom>
            <a:solidFill>
              <a:schemeClr val="bg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0" name="Rectangle 2"/>
          <p:cNvSpPr/>
          <p:nvPr/>
        </p:nvSpPr>
        <p:spPr bwMode="auto">
          <a:xfrm>
            <a:off x="7773442" y="4798527"/>
            <a:ext cx="4114217" cy="804558"/>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b="1" dirty="0">
                <a:gradFill>
                  <a:gsLst>
                    <a:gs pos="3810">
                      <a:schemeClr val="bg1"/>
                    </a:gs>
                    <a:gs pos="100000">
                      <a:schemeClr val="bg1"/>
                    </a:gs>
                  </a:gsLst>
                  <a:lin ang="5400000" scaled="0"/>
                </a:gradFill>
                <a:ea typeface="Segoe UI" pitchFamily="34" charset="0"/>
                <a:cs typeface="Segoe UI" pitchFamily="34" charset="0"/>
              </a:rPr>
              <a:t>Physical network </a:t>
            </a:r>
            <a:br>
              <a:rPr lang="en-US" sz="1599" b="1" dirty="0">
                <a:gradFill>
                  <a:gsLst>
                    <a:gs pos="3810">
                      <a:schemeClr val="bg1"/>
                    </a:gs>
                    <a:gs pos="100000">
                      <a:schemeClr val="bg1"/>
                    </a:gs>
                  </a:gsLst>
                  <a:lin ang="5400000" scaled="0"/>
                </a:gradFill>
                <a:ea typeface="Segoe UI" pitchFamily="34" charset="0"/>
                <a:cs typeface="Segoe UI" pitchFamily="34" charset="0"/>
              </a:rPr>
            </a:br>
            <a:r>
              <a:rPr lang="en-US" sz="1599" b="1" dirty="0">
                <a:gradFill>
                  <a:gsLst>
                    <a:gs pos="3810">
                      <a:schemeClr val="bg1"/>
                    </a:gs>
                    <a:gs pos="100000">
                      <a:schemeClr val="bg1"/>
                    </a:gs>
                  </a:gsLst>
                  <a:lin ang="5400000" scaled="0"/>
                </a:gradFill>
                <a:ea typeface="Segoe UI" pitchFamily="34" charset="0"/>
                <a:cs typeface="Segoe UI" pitchFamily="34" charset="0"/>
              </a:rPr>
              <a:t>infrastructure</a:t>
            </a:r>
          </a:p>
        </p:txBody>
      </p:sp>
      <p:sp>
        <p:nvSpPr>
          <p:cNvPr id="11" name="Rectangle 3"/>
          <p:cNvSpPr/>
          <p:nvPr/>
        </p:nvSpPr>
        <p:spPr bwMode="auto">
          <a:xfrm>
            <a:off x="7773442" y="3997521"/>
            <a:ext cx="4114217" cy="767967"/>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b="1" dirty="0">
                <a:gradFill>
                  <a:gsLst>
                    <a:gs pos="3810">
                      <a:schemeClr val="bg1"/>
                    </a:gs>
                    <a:gs pos="100000">
                      <a:schemeClr val="bg1"/>
                    </a:gs>
                  </a:gsLst>
                  <a:lin ang="5400000" scaled="0"/>
                </a:gradFill>
                <a:ea typeface="Segoe UI" pitchFamily="34" charset="0"/>
                <a:cs typeface="Segoe UI" pitchFamily="34" charset="0"/>
              </a:rPr>
              <a:t>Virtual network </a:t>
            </a:r>
            <a:br>
              <a:rPr lang="en-US" sz="1599" b="1" dirty="0">
                <a:gradFill>
                  <a:gsLst>
                    <a:gs pos="3810">
                      <a:schemeClr val="bg1"/>
                    </a:gs>
                    <a:gs pos="100000">
                      <a:schemeClr val="bg1"/>
                    </a:gs>
                  </a:gsLst>
                  <a:lin ang="5400000" scaled="0"/>
                </a:gradFill>
                <a:ea typeface="Segoe UI" pitchFamily="34" charset="0"/>
                <a:cs typeface="Segoe UI" pitchFamily="34" charset="0"/>
              </a:rPr>
            </a:br>
            <a:r>
              <a:rPr lang="en-US" sz="1599" b="1" dirty="0">
                <a:gradFill>
                  <a:gsLst>
                    <a:gs pos="3810">
                      <a:schemeClr val="bg1"/>
                    </a:gs>
                    <a:gs pos="100000">
                      <a:schemeClr val="bg1"/>
                    </a:gs>
                  </a:gsLst>
                  <a:lin ang="5400000" scaled="0"/>
                </a:gradFill>
                <a:ea typeface="Segoe UI" pitchFamily="34" charset="0"/>
                <a:cs typeface="Segoe UI" pitchFamily="34" charset="0"/>
              </a:rPr>
              <a:t>infrastructure</a:t>
            </a:r>
          </a:p>
        </p:txBody>
      </p:sp>
      <p:grpSp>
        <p:nvGrpSpPr>
          <p:cNvPr id="12" name="Group 11"/>
          <p:cNvGrpSpPr/>
          <p:nvPr/>
        </p:nvGrpSpPr>
        <p:grpSpPr>
          <a:xfrm>
            <a:off x="8012337" y="5055258"/>
            <a:ext cx="758992" cy="291099"/>
            <a:chOff x="13088645" y="1037642"/>
            <a:chExt cx="718363" cy="275516"/>
          </a:xfrm>
          <a:solidFill>
            <a:schemeClr val="bg1">
              <a:alpha val="50000"/>
            </a:schemeClr>
          </a:solidFill>
        </p:grpSpPr>
        <p:sp>
          <p:nvSpPr>
            <p:cNvPr id="13" name="Freeform 7"/>
            <p:cNvSpPr>
              <a:spLocks noEditPoints="1"/>
            </p:cNvSpPr>
            <p:nvPr/>
          </p:nvSpPr>
          <p:spPr bwMode="auto">
            <a:xfrm>
              <a:off x="13088645" y="1037642"/>
              <a:ext cx="718363" cy="128382"/>
            </a:xfrm>
            <a:custGeom>
              <a:avLst/>
              <a:gdLst>
                <a:gd name="T0" fmla="*/ 1880 w 1899"/>
                <a:gd name="T1" fmla="*/ 0 h 339"/>
                <a:gd name="T2" fmla="*/ 1666 w 1899"/>
                <a:gd name="T3" fmla="*/ 0 h 339"/>
                <a:gd name="T4" fmla="*/ 1168 w 1899"/>
                <a:gd name="T5" fmla="*/ 0 h 339"/>
                <a:gd name="T6" fmla="*/ 593 w 1899"/>
                <a:gd name="T7" fmla="*/ 0 h 339"/>
                <a:gd name="T8" fmla="*/ 147 w 1899"/>
                <a:gd name="T9" fmla="*/ 0 h 339"/>
                <a:gd name="T10" fmla="*/ 19 w 1899"/>
                <a:gd name="T11" fmla="*/ 0 h 339"/>
                <a:gd name="T12" fmla="*/ 0 w 1899"/>
                <a:gd name="T13" fmla="*/ 19 h 339"/>
                <a:gd name="T14" fmla="*/ 0 w 1899"/>
                <a:gd name="T15" fmla="*/ 320 h 339"/>
                <a:gd name="T16" fmla="*/ 19 w 1899"/>
                <a:gd name="T17" fmla="*/ 339 h 339"/>
                <a:gd name="T18" fmla="*/ 233 w 1899"/>
                <a:gd name="T19" fmla="*/ 339 h 339"/>
                <a:gd name="T20" fmla="*/ 731 w 1899"/>
                <a:gd name="T21" fmla="*/ 339 h 339"/>
                <a:gd name="T22" fmla="*/ 1305 w 1899"/>
                <a:gd name="T23" fmla="*/ 339 h 339"/>
                <a:gd name="T24" fmla="*/ 1752 w 1899"/>
                <a:gd name="T25" fmla="*/ 339 h 339"/>
                <a:gd name="T26" fmla="*/ 1880 w 1899"/>
                <a:gd name="T27" fmla="*/ 339 h 339"/>
                <a:gd name="T28" fmla="*/ 1894 w 1899"/>
                <a:gd name="T29" fmla="*/ 334 h 339"/>
                <a:gd name="T30" fmla="*/ 1899 w 1899"/>
                <a:gd name="T31" fmla="*/ 320 h 339"/>
                <a:gd name="T32" fmla="*/ 1899 w 1899"/>
                <a:gd name="T33" fmla="*/ 19 h 339"/>
                <a:gd name="T34" fmla="*/ 1880 w 1899"/>
                <a:gd name="T35" fmla="*/ 0 h 339"/>
                <a:gd name="T36" fmla="*/ 204 w 1899"/>
                <a:gd name="T37" fmla="*/ 229 h 339"/>
                <a:gd name="T38" fmla="*/ 147 w 1899"/>
                <a:gd name="T39" fmla="*/ 167 h 339"/>
                <a:gd name="T40" fmla="*/ 204 w 1899"/>
                <a:gd name="T41" fmla="*/ 110 h 339"/>
                <a:gd name="T42" fmla="*/ 266 w 1899"/>
                <a:gd name="T43" fmla="*/ 167 h 339"/>
                <a:gd name="T44" fmla="*/ 204 w 1899"/>
                <a:gd name="T45" fmla="*/ 229 h 339"/>
                <a:gd name="T46" fmla="*/ 1272 w 1899"/>
                <a:gd name="T47" fmla="*/ 229 h 339"/>
                <a:gd name="T48" fmla="*/ 1210 w 1899"/>
                <a:gd name="T49" fmla="*/ 167 h 339"/>
                <a:gd name="T50" fmla="*/ 1272 w 1899"/>
                <a:gd name="T51" fmla="*/ 110 h 339"/>
                <a:gd name="T52" fmla="*/ 1334 w 1899"/>
                <a:gd name="T53" fmla="*/ 167 h 339"/>
                <a:gd name="T54" fmla="*/ 1272 w 1899"/>
                <a:gd name="T55" fmla="*/ 229 h 339"/>
                <a:gd name="T56" fmla="*/ 1481 w 1899"/>
                <a:gd name="T57" fmla="*/ 229 h 339"/>
                <a:gd name="T58" fmla="*/ 1419 w 1899"/>
                <a:gd name="T59" fmla="*/ 167 h 339"/>
                <a:gd name="T60" fmla="*/ 1481 w 1899"/>
                <a:gd name="T61" fmla="*/ 110 h 339"/>
                <a:gd name="T62" fmla="*/ 1543 w 1899"/>
                <a:gd name="T63" fmla="*/ 167 h 339"/>
                <a:gd name="T64" fmla="*/ 1481 w 1899"/>
                <a:gd name="T65" fmla="*/ 229 h 339"/>
                <a:gd name="T66" fmla="*/ 1695 w 1899"/>
                <a:gd name="T67" fmla="*/ 229 h 339"/>
                <a:gd name="T68" fmla="*/ 1633 w 1899"/>
                <a:gd name="T69" fmla="*/ 167 h 339"/>
                <a:gd name="T70" fmla="*/ 1695 w 1899"/>
                <a:gd name="T71" fmla="*/ 110 h 339"/>
                <a:gd name="T72" fmla="*/ 1752 w 1899"/>
                <a:gd name="T73" fmla="*/ 167 h 339"/>
                <a:gd name="T74" fmla="*/ 1695 w 1899"/>
                <a:gd name="T75" fmla="*/ 22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99" h="339">
                  <a:moveTo>
                    <a:pt x="1880" y="0"/>
                  </a:moveTo>
                  <a:cubicBezTo>
                    <a:pt x="1809" y="0"/>
                    <a:pt x="1737" y="0"/>
                    <a:pt x="1666" y="0"/>
                  </a:cubicBezTo>
                  <a:cubicBezTo>
                    <a:pt x="1500" y="0"/>
                    <a:pt x="1334" y="0"/>
                    <a:pt x="1168" y="0"/>
                  </a:cubicBezTo>
                  <a:cubicBezTo>
                    <a:pt x="978" y="0"/>
                    <a:pt x="788" y="0"/>
                    <a:pt x="593" y="0"/>
                  </a:cubicBezTo>
                  <a:cubicBezTo>
                    <a:pt x="446" y="0"/>
                    <a:pt x="294" y="0"/>
                    <a:pt x="147" y="0"/>
                  </a:cubicBezTo>
                  <a:cubicBezTo>
                    <a:pt x="104" y="0"/>
                    <a:pt x="62" y="0"/>
                    <a:pt x="19" y="0"/>
                  </a:cubicBezTo>
                  <a:cubicBezTo>
                    <a:pt x="9" y="0"/>
                    <a:pt x="0" y="4"/>
                    <a:pt x="0" y="19"/>
                  </a:cubicBezTo>
                  <a:cubicBezTo>
                    <a:pt x="0" y="119"/>
                    <a:pt x="0" y="220"/>
                    <a:pt x="0" y="320"/>
                  </a:cubicBezTo>
                  <a:cubicBezTo>
                    <a:pt x="0" y="330"/>
                    <a:pt x="9" y="339"/>
                    <a:pt x="19" y="339"/>
                  </a:cubicBezTo>
                  <a:cubicBezTo>
                    <a:pt x="90" y="339"/>
                    <a:pt x="161" y="339"/>
                    <a:pt x="233" y="339"/>
                  </a:cubicBezTo>
                  <a:cubicBezTo>
                    <a:pt x="399" y="339"/>
                    <a:pt x="565" y="339"/>
                    <a:pt x="731" y="339"/>
                  </a:cubicBezTo>
                  <a:cubicBezTo>
                    <a:pt x="921" y="339"/>
                    <a:pt x="1111" y="339"/>
                    <a:pt x="1305" y="339"/>
                  </a:cubicBezTo>
                  <a:cubicBezTo>
                    <a:pt x="1452" y="339"/>
                    <a:pt x="1604" y="339"/>
                    <a:pt x="1752" y="339"/>
                  </a:cubicBezTo>
                  <a:cubicBezTo>
                    <a:pt x="1794" y="339"/>
                    <a:pt x="1837" y="339"/>
                    <a:pt x="1880" y="339"/>
                  </a:cubicBezTo>
                  <a:cubicBezTo>
                    <a:pt x="1884" y="339"/>
                    <a:pt x="1889" y="339"/>
                    <a:pt x="1894" y="334"/>
                  </a:cubicBezTo>
                  <a:cubicBezTo>
                    <a:pt x="1894" y="330"/>
                    <a:pt x="1899" y="325"/>
                    <a:pt x="1899" y="320"/>
                  </a:cubicBezTo>
                  <a:cubicBezTo>
                    <a:pt x="1899" y="220"/>
                    <a:pt x="1899" y="119"/>
                    <a:pt x="1899" y="19"/>
                  </a:cubicBezTo>
                  <a:cubicBezTo>
                    <a:pt x="1899" y="4"/>
                    <a:pt x="1889" y="0"/>
                    <a:pt x="1880" y="0"/>
                  </a:cubicBezTo>
                  <a:close/>
                  <a:moveTo>
                    <a:pt x="204" y="229"/>
                  </a:moveTo>
                  <a:cubicBezTo>
                    <a:pt x="171" y="229"/>
                    <a:pt x="147" y="200"/>
                    <a:pt x="147" y="167"/>
                  </a:cubicBezTo>
                  <a:cubicBezTo>
                    <a:pt x="147" y="134"/>
                    <a:pt x="171" y="110"/>
                    <a:pt x="204" y="110"/>
                  </a:cubicBezTo>
                  <a:cubicBezTo>
                    <a:pt x="237" y="110"/>
                    <a:pt x="266" y="134"/>
                    <a:pt x="266" y="167"/>
                  </a:cubicBezTo>
                  <a:cubicBezTo>
                    <a:pt x="266" y="200"/>
                    <a:pt x="237" y="229"/>
                    <a:pt x="204" y="229"/>
                  </a:cubicBezTo>
                  <a:close/>
                  <a:moveTo>
                    <a:pt x="1272" y="229"/>
                  </a:moveTo>
                  <a:cubicBezTo>
                    <a:pt x="1239" y="229"/>
                    <a:pt x="1210" y="200"/>
                    <a:pt x="1210" y="167"/>
                  </a:cubicBezTo>
                  <a:cubicBezTo>
                    <a:pt x="1210" y="134"/>
                    <a:pt x="1239" y="110"/>
                    <a:pt x="1272" y="110"/>
                  </a:cubicBezTo>
                  <a:cubicBezTo>
                    <a:pt x="1305" y="110"/>
                    <a:pt x="1334" y="134"/>
                    <a:pt x="1334" y="167"/>
                  </a:cubicBezTo>
                  <a:cubicBezTo>
                    <a:pt x="1334" y="200"/>
                    <a:pt x="1305" y="229"/>
                    <a:pt x="1272" y="229"/>
                  </a:cubicBezTo>
                  <a:close/>
                  <a:moveTo>
                    <a:pt x="1481" y="229"/>
                  </a:moveTo>
                  <a:cubicBezTo>
                    <a:pt x="1448" y="229"/>
                    <a:pt x="1419" y="200"/>
                    <a:pt x="1419" y="167"/>
                  </a:cubicBezTo>
                  <a:cubicBezTo>
                    <a:pt x="1419" y="134"/>
                    <a:pt x="1448" y="110"/>
                    <a:pt x="1481" y="110"/>
                  </a:cubicBezTo>
                  <a:cubicBezTo>
                    <a:pt x="1514" y="110"/>
                    <a:pt x="1543" y="134"/>
                    <a:pt x="1543" y="167"/>
                  </a:cubicBezTo>
                  <a:cubicBezTo>
                    <a:pt x="1543" y="200"/>
                    <a:pt x="1514" y="229"/>
                    <a:pt x="1481" y="229"/>
                  </a:cubicBezTo>
                  <a:close/>
                  <a:moveTo>
                    <a:pt x="1695" y="229"/>
                  </a:moveTo>
                  <a:cubicBezTo>
                    <a:pt x="1661" y="229"/>
                    <a:pt x="1633" y="200"/>
                    <a:pt x="1633" y="167"/>
                  </a:cubicBezTo>
                  <a:cubicBezTo>
                    <a:pt x="1633" y="134"/>
                    <a:pt x="1661" y="110"/>
                    <a:pt x="1695" y="110"/>
                  </a:cubicBezTo>
                  <a:cubicBezTo>
                    <a:pt x="1728" y="110"/>
                    <a:pt x="1752" y="134"/>
                    <a:pt x="1752" y="167"/>
                  </a:cubicBezTo>
                  <a:cubicBezTo>
                    <a:pt x="1752" y="200"/>
                    <a:pt x="1728" y="229"/>
                    <a:pt x="1695"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 name="Freeform 7"/>
            <p:cNvSpPr>
              <a:spLocks noEditPoints="1"/>
            </p:cNvSpPr>
            <p:nvPr/>
          </p:nvSpPr>
          <p:spPr bwMode="auto">
            <a:xfrm>
              <a:off x="13088645" y="1184776"/>
              <a:ext cx="718363" cy="128382"/>
            </a:xfrm>
            <a:custGeom>
              <a:avLst/>
              <a:gdLst>
                <a:gd name="T0" fmla="*/ 1880 w 1899"/>
                <a:gd name="T1" fmla="*/ 0 h 339"/>
                <a:gd name="T2" fmla="*/ 1666 w 1899"/>
                <a:gd name="T3" fmla="*/ 0 h 339"/>
                <a:gd name="T4" fmla="*/ 1168 w 1899"/>
                <a:gd name="T5" fmla="*/ 0 h 339"/>
                <a:gd name="T6" fmla="*/ 593 w 1899"/>
                <a:gd name="T7" fmla="*/ 0 h 339"/>
                <a:gd name="T8" fmla="*/ 147 w 1899"/>
                <a:gd name="T9" fmla="*/ 0 h 339"/>
                <a:gd name="T10" fmla="*/ 19 w 1899"/>
                <a:gd name="T11" fmla="*/ 0 h 339"/>
                <a:gd name="T12" fmla="*/ 0 w 1899"/>
                <a:gd name="T13" fmla="*/ 19 h 339"/>
                <a:gd name="T14" fmla="*/ 0 w 1899"/>
                <a:gd name="T15" fmla="*/ 320 h 339"/>
                <a:gd name="T16" fmla="*/ 19 w 1899"/>
                <a:gd name="T17" fmla="*/ 339 h 339"/>
                <a:gd name="T18" fmla="*/ 233 w 1899"/>
                <a:gd name="T19" fmla="*/ 339 h 339"/>
                <a:gd name="T20" fmla="*/ 731 w 1899"/>
                <a:gd name="T21" fmla="*/ 339 h 339"/>
                <a:gd name="T22" fmla="*/ 1305 w 1899"/>
                <a:gd name="T23" fmla="*/ 339 h 339"/>
                <a:gd name="T24" fmla="*/ 1752 w 1899"/>
                <a:gd name="T25" fmla="*/ 339 h 339"/>
                <a:gd name="T26" fmla="*/ 1880 w 1899"/>
                <a:gd name="T27" fmla="*/ 339 h 339"/>
                <a:gd name="T28" fmla="*/ 1894 w 1899"/>
                <a:gd name="T29" fmla="*/ 334 h 339"/>
                <a:gd name="T30" fmla="*/ 1899 w 1899"/>
                <a:gd name="T31" fmla="*/ 320 h 339"/>
                <a:gd name="T32" fmla="*/ 1899 w 1899"/>
                <a:gd name="T33" fmla="*/ 19 h 339"/>
                <a:gd name="T34" fmla="*/ 1880 w 1899"/>
                <a:gd name="T35" fmla="*/ 0 h 339"/>
                <a:gd name="T36" fmla="*/ 204 w 1899"/>
                <a:gd name="T37" fmla="*/ 229 h 339"/>
                <a:gd name="T38" fmla="*/ 147 w 1899"/>
                <a:gd name="T39" fmla="*/ 167 h 339"/>
                <a:gd name="T40" fmla="*/ 204 w 1899"/>
                <a:gd name="T41" fmla="*/ 110 h 339"/>
                <a:gd name="T42" fmla="*/ 266 w 1899"/>
                <a:gd name="T43" fmla="*/ 167 h 339"/>
                <a:gd name="T44" fmla="*/ 204 w 1899"/>
                <a:gd name="T45" fmla="*/ 229 h 339"/>
                <a:gd name="T46" fmla="*/ 1272 w 1899"/>
                <a:gd name="T47" fmla="*/ 229 h 339"/>
                <a:gd name="T48" fmla="*/ 1210 w 1899"/>
                <a:gd name="T49" fmla="*/ 167 h 339"/>
                <a:gd name="T50" fmla="*/ 1272 w 1899"/>
                <a:gd name="T51" fmla="*/ 110 h 339"/>
                <a:gd name="T52" fmla="*/ 1334 w 1899"/>
                <a:gd name="T53" fmla="*/ 167 h 339"/>
                <a:gd name="T54" fmla="*/ 1272 w 1899"/>
                <a:gd name="T55" fmla="*/ 229 h 339"/>
                <a:gd name="T56" fmla="*/ 1481 w 1899"/>
                <a:gd name="T57" fmla="*/ 229 h 339"/>
                <a:gd name="T58" fmla="*/ 1419 w 1899"/>
                <a:gd name="T59" fmla="*/ 167 h 339"/>
                <a:gd name="T60" fmla="*/ 1481 w 1899"/>
                <a:gd name="T61" fmla="*/ 110 h 339"/>
                <a:gd name="T62" fmla="*/ 1543 w 1899"/>
                <a:gd name="T63" fmla="*/ 167 h 339"/>
                <a:gd name="T64" fmla="*/ 1481 w 1899"/>
                <a:gd name="T65" fmla="*/ 229 h 339"/>
                <a:gd name="T66" fmla="*/ 1695 w 1899"/>
                <a:gd name="T67" fmla="*/ 229 h 339"/>
                <a:gd name="T68" fmla="*/ 1633 w 1899"/>
                <a:gd name="T69" fmla="*/ 167 h 339"/>
                <a:gd name="T70" fmla="*/ 1695 w 1899"/>
                <a:gd name="T71" fmla="*/ 110 h 339"/>
                <a:gd name="T72" fmla="*/ 1752 w 1899"/>
                <a:gd name="T73" fmla="*/ 167 h 339"/>
                <a:gd name="T74" fmla="*/ 1695 w 1899"/>
                <a:gd name="T75" fmla="*/ 22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99" h="339">
                  <a:moveTo>
                    <a:pt x="1880" y="0"/>
                  </a:moveTo>
                  <a:cubicBezTo>
                    <a:pt x="1809" y="0"/>
                    <a:pt x="1737" y="0"/>
                    <a:pt x="1666" y="0"/>
                  </a:cubicBezTo>
                  <a:cubicBezTo>
                    <a:pt x="1500" y="0"/>
                    <a:pt x="1334" y="0"/>
                    <a:pt x="1168" y="0"/>
                  </a:cubicBezTo>
                  <a:cubicBezTo>
                    <a:pt x="978" y="0"/>
                    <a:pt x="788" y="0"/>
                    <a:pt x="593" y="0"/>
                  </a:cubicBezTo>
                  <a:cubicBezTo>
                    <a:pt x="446" y="0"/>
                    <a:pt x="294" y="0"/>
                    <a:pt x="147" y="0"/>
                  </a:cubicBezTo>
                  <a:cubicBezTo>
                    <a:pt x="104" y="0"/>
                    <a:pt x="62" y="0"/>
                    <a:pt x="19" y="0"/>
                  </a:cubicBezTo>
                  <a:cubicBezTo>
                    <a:pt x="9" y="0"/>
                    <a:pt x="0" y="4"/>
                    <a:pt x="0" y="19"/>
                  </a:cubicBezTo>
                  <a:cubicBezTo>
                    <a:pt x="0" y="119"/>
                    <a:pt x="0" y="220"/>
                    <a:pt x="0" y="320"/>
                  </a:cubicBezTo>
                  <a:cubicBezTo>
                    <a:pt x="0" y="330"/>
                    <a:pt x="9" y="339"/>
                    <a:pt x="19" y="339"/>
                  </a:cubicBezTo>
                  <a:cubicBezTo>
                    <a:pt x="90" y="339"/>
                    <a:pt x="161" y="339"/>
                    <a:pt x="233" y="339"/>
                  </a:cubicBezTo>
                  <a:cubicBezTo>
                    <a:pt x="399" y="339"/>
                    <a:pt x="565" y="339"/>
                    <a:pt x="731" y="339"/>
                  </a:cubicBezTo>
                  <a:cubicBezTo>
                    <a:pt x="921" y="339"/>
                    <a:pt x="1111" y="339"/>
                    <a:pt x="1305" y="339"/>
                  </a:cubicBezTo>
                  <a:cubicBezTo>
                    <a:pt x="1452" y="339"/>
                    <a:pt x="1604" y="339"/>
                    <a:pt x="1752" y="339"/>
                  </a:cubicBezTo>
                  <a:cubicBezTo>
                    <a:pt x="1794" y="339"/>
                    <a:pt x="1837" y="339"/>
                    <a:pt x="1880" y="339"/>
                  </a:cubicBezTo>
                  <a:cubicBezTo>
                    <a:pt x="1884" y="339"/>
                    <a:pt x="1889" y="339"/>
                    <a:pt x="1894" y="334"/>
                  </a:cubicBezTo>
                  <a:cubicBezTo>
                    <a:pt x="1894" y="330"/>
                    <a:pt x="1899" y="325"/>
                    <a:pt x="1899" y="320"/>
                  </a:cubicBezTo>
                  <a:cubicBezTo>
                    <a:pt x="1899" y="220"/>
                    <a:pt x="1899" y="119"/>
                    <a:pt x="1899" y="19"/>
                  </a:cubicBezTo>
                  <a:cubicBezTo>
                    <a:pt x="1899" y="4"/>
                    <a:pt x="1889" y="0"/>
                    <a:pt x="1880" y="0"/>
                  </a:cubicBezTo>
                  <a:close/>
                  <a:moveTo>
                    <a:pt x="204" y="229"/>
                  </a:moveTo>
                  <a:cubicBezTo>
                    <a:pt x="171" y="229"/>
                    <a:pt x="147" y="200"/>
                    <a:pt x="147" y="167"/>
                  </a:cubicBezTo>
                  <a:cubicBezTo>
                    <a:pt x="147" y="134"/>
                    <a:pt x="171" y="110"/>
                    <a:pt x="204" y="110"/>
                  </a:cubicBezTo>
                  <a:cubicBezTo>
                    <a:pt x="237" y="110"/>
                    <a:pt x="266" y="134"/>
                    <a:pt x="266" y="167"/>
                  </a:cubicBezTo>
                  <a:cubicBezTo>
                    <a:pt x="266" y="200"/>
                    <a:pt x="237" y="229"/>
                    <a:pt x="204" y="229"/>
                  </a:cubicBezTo>
                  <a:close/>
                  <a:moveTo>
                    <a:pt x="1272" y="229"/>
                  </a:moveTo>
                  <a:cubicBezTo>
                    <a:pt x="1239" y="229"/>
                    <a:pt x="1210" y="200"/>
                    <a:pt x="1210" y="167"/>
                  </a:cubicBezTo>
                  <a:cubicBezTo>
                    <a:pt x="1210" y="134"/>
                    <a:pt x="1239" y="110"/>
                    <a:pt x="1272" y="110"/>
                  </a:cubicBezTo>
                  <a:cubicBezTo>
                    <a:pt x="1305" y="110"/>
                    <a:pt x="1334" y="134"/>
                    <a:pt x="1334" y="167"/>
                  </a:cubicBezTo>
                  <a:cubicBezTo>
                    <a:pt x="1334" y="200"/>
                    <a:pt x="1305" y="229"/>
                    <a:pt x="1272" y="229"/>
                  </a:cubicBezTo>
                  <a:close/>
                  <a:moveTo>
                    <a:pt x="1481" y="229"/>
                  </a:moveTo>
                  <a:cubicBezTo>
                    <a:pt x="1448" y="229"/>
                    <a:pt x="1419" y="200"/>
                    <a:pt x="1419" y="167"/>
                  </a:cubicBezTo>
                  <a:cubicBezTo>
                    <a:pt x="1419" y="134"/>
                    <a:pt x="1448" y="110"/>
                    <a:pt x="1481" y="110"/>
                  </a:cubicBezTo>
                  <a:cubicBezTo>
                    <a:pt x="1514" y="110"/>
                    <a:pt x="1543" y="134"/>
                    <a:pt x="1543" y="167"/>
                  </a:cubicBezTo>
                  <a:cubicBezTo>
                    <a:pt x="1543" y="200"/>
                    <a:pt x="1514" y="229"/>
                    <a:pt x="1481" y="229"/>
                  </a:cubicBezTo>
                  <a:close/>
                  <a:moveTo>
                    <a:pt x="1695" y="229"/>
                  </a:moveTo>
                  <a:cubicBezTo>
                    <a:pt x="1661" y="229"/>
                    <a:pt x="1633" y="200"/>
                    <a:pt x="1633" y="167"/>
                  </a:cubicBezTo>
                  <a:cubicBezTo>
                    <a:pt x="1633" y="134"/>
                    <a:pt x="1661" y="110"/>
                    <a:pt x="1695" y="110"/>
                  </a:cubicBezTo>
                  <a:cubicBezTo>
                    <a:pt x="1728" y="110"/>
                    <a:pt x="1752" y="134"/>
                    <a:pt x="1752" y="167"/>
                  </a:cubicBezTo>
                  <a:cubicBezTo>
                    <a:pt x="1752" y="200"/>
                    <a:pt x="1728" y="229"/>
                    <a:pt x="1695"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grpSp>
      <p:sp>
        <p:nvSpPr>
          <p:cNvPr id="15" name="Freeform 7"/>
          <p:cNvSpPr>
            <a:spLocks noEditPoints="1"/>
          </p:cNvSpPr>
          <p:nvPr/>
        </p:nvSpPr>
        <p:spPr bwMode="auto">
          <a:xfrm>
            <a:off x="10889775" y="5055258"/>
            <a:ext cx="758992" cy="135643"/>
          </a:xfrm>
          <a:custGeom>
            <a:avLst/>
            <a:gdLst>
              <a:gd name="T0" fmla="*/ 1880 w 1899"/>
              <a:gd name="T1" fmla="*/ 0 h 339"/>
              <a:gd name="T2" fmla="*/ 1666 w 1899"/>
              <a:gd name="T3" fmla="*/ 0 h 339"/>
              <a:gd name="T4" fmla="*/ 1168 w 1899"/>
              <a:gd name="T5" fmla="*/ 0 h 339"/>
              <a:gd name="T6" fmla="*/ 593 w 1899"/>
              <a:gd name="T7" fmla="*/ 0 h 339"/>
              <a:gd name="T8" fmla="*/ 147 w 1899"/>
              <a:gd name="T9" fmla="*/ 0 h 339"/>
              <a:gd name="T10" fmla="*/ 19 w 1899"/>
              <a:gd name="T11" fmla="*/ 0 h 339"/>
              <a:gd name="T12" fmla="*/ 0 w 1899"/>
              <a:gd name="T13" fmla="*/ 19 h 339"/>
              <a:gd name="T14" fmla="*/ 0 w 1899"/>
              <a:gd name="T15" fmla="*/ 320 h 339"/>
              <a:gd name="T16" fmla="*/ 19 w 1899"/>
              <a:gd name="T17" fmla="*/ 339 h 339"/>
              <a:gd name="T18" fmla="*/ 233 w 1899"/>
              <a:gd name="T19" fmla="*/ 339 h 339"/>
              <a:gd name="T20" fmla="*/ 731 w 1899"/>
              <a:gd name="T21" fmla="*/ 339 h 339"/>
              <a:gd name="T22" fmla="*/ 1305 w 1899"/>
              <a:gd name="T23" fmla="*/ 339 h 339"/>
              <a:gd name="T24" fmla="*/ 1752 w 1899"/>
              <a:gd name="T25" fmla="*/ 339 h 339"/>
              <a:gd name="T26" fmla="*/ 1880 w 1899"/>
              <a:gd name="T27" fmla="*/ 339 h 339"/>
              <a:gd name="T28" fmla="*/ 1894 w 1899"/>
              <a:gd name="T29" fmla="*/ 334 h 339"/>
              <a:gd name="T30" fmla="*/ 1899 w 1899"/>
              <a:gd name="T31" fmla="*/ 320 h 339"/>
              <a:gd name="T32" fmla="*/ 1899 w 1899"/>
              <a:gd name="T33" fmla="*/ 19 h 339"/>
              <a:gd name="T34" fmla="*/ 1880 w 1899"/>
              <a:gd name="T35" fmla="*/ 0 h 339"/>
              <a:gd name="T36" fmla="*/ 204 w 1899"/>
              <a:gd name="T37" fmla="*/ 229 h 339"/>
              <a:gd name="T38" fmla="*/ 147 w 1899"/>
              <a:gd name="T39" fmla="*/ 167 h 339"/>
              <a:gd name="T40" fmla="*/ 204 w 1899"/>
              <a:gd name="T41" fmla="*/ 110 h 339"/>
              <a:gd name="T42" fmla="*/ 266 w 1899"/>
              <a:gd name="T43" fmla="*/ 167 h 339"/>
              <a:gd name="T44" fmla="*/ 204 w 1899"/>
              <a:gd name="T45" fmla="*/ 229 h 339"/>
              <a:gd name="T46" fmla="*/ 1272 w 1899"/>
              <a:gd name="T47" fmla="*/ 229 h 339"/>
              <a:gd name="T48" fmla="*/ 1210 w 1899"/>
              <a:gd name="T49" fmla="*/ 167 h 339"/>
              <a:gd name="T50" fmla="*/ 1272 w 1899"/>
              <a:gd name="T51" fmla="*/ 110 h 339"/>
              <a:gd name="T52" fmla="*/ 1334 w 1899"/>
              <a:gd name="T53" fmla="*/ 167 h 339"/>
              <a:gd name="T54" fmla="*/ 1272 w 1899"/>
              <a:gd name="T55" fmla="*/ 229 h 339"/>
              <a:gd name="T56" fmla="*/ 1481 w 1899"/>
              <a:gd name="T57" fmla="*/ 229 h 339"/>
              <a:gd name="T58" fmla="*/ 1419 w 1899"/>
              <a:gd name="T59" fmla="*/ 167 h 339"/>
              <a:gd name="T60" fmla="*/ 1481 w 1899"/>
              <a:gd name="T61" fmla="*/ 110 h 339"/>
              <a:gd name="T62" fmla="*/ 1543 w 1899"/>
              <a:gd name="T63" fmla="*/ 167 h 339"/>
              <a:gd name="T64" fmla="*/ 1481 w 1899"/>
              <a:gd name="T65" fmla="*/ 229 h 339"/>
              <a:gd name="T66" fmla="*/ 1695 w 1899"/>
              <a:gd name="T67" fmla="*/ 229 h 339"/>
              <a:gd name="T68" fmla="*/ 1633 w 1899"/>
              <a:gd name="T69" fmla="*/ 167 h 339"/>
              <a:gd name="T70" fmla="*/ 1695 w 1899"/>
              <a:gd name="T71" fmla="*/ 110 h 339"/>
              <a:gd name="T72" fmla="*/ 1752 w 1899"/>
              <a:gd name="T73" fmla="*/ 167 h 339"/>
              <a:gd name="T74" fmla="*/ 1695 w 1899"/>
              <a:gd name="T75" fmla="*/ 22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99" h="339">
                <a:moveTo>
                  <a:pt x="1880" y="0"/>
                </a:moveTo>
                <a:cubicBezTo>
                  <a:pt x="1809" y="0"/>
                  <a:pt x="1737" y="0"/>
                  <a:pt x="1666" y="0"/>
                </a:cubicBezTo>
                <a:cubicBezTo>
                  <a:pt x="1500" y="0"/>
                  <a:pt x="1334" y="0"/>
                  <a:pt x="1168" y="0"/>
                </a:cubicBezTo>
                <a:cubicBezTo>
                  <a:pt x="978" y="0"/>
                  <a:pt x="788" y="0"/>
                  <a:pt x="593" y="0"/>
                </a:cubicBezTo>
                <a:cubicBezTo>
                  <a:pt x="446" y="0"/>
                  <a:pt x="294" y="0"/>
                  <a:pt x="147" y="0"/>
                </a:cubicBezTo>
                <a:cubicBezTo>
                  <a:pt x="104" y="0"/>
                  <a:pt x="62" y="0"/>
                  <a:pt x="19" y="0"/>
                </a:cubicBezTo>
                <a:cubicBezTo>
                  <a:pt x="9" y="0"/>
                  <a:pt x="0" y="4"/>
                  <a:pt x="0" y="19"/>
                </a:cubicBezTo>
                <a:cubicBezTo>
                  <a:pt x="0" y="119"/>
                  <a:pt x="0" y="220"/>
                  <a:pt x="0" y="320"/>
                </a:cubicBezTo>
                <a:cubicBezTo>
                  <a:pt x="0" y="330"/>
                  <a:pt x="9" y="339"/>
                  <a:pt x="19" y="339"/>
                </a:cubicBezTo>
                <a:cubicBezTo>
                  <a:pt x="90" y="339"/>
                  <a:pt x="161" y="339"/>
                  <a:pt x="233" y="339"/>
                </a:cubicBezTo>
                <a:cubicBezTo>
                  <a:pt x="399" y="339"/>
                  <a:pt x="565" y="339"/>
                  <a:pt x="731" y="339"/>
                </a:cubicBezTo>
                <a:cubicBezTo>
                  <a:pt x="921" y="339"/>
                  <a:pt x="1111" y="339"/>
                  <a:pt x="1305" y="339"/>
                </a:cubicBezTo>
                <a:cubicBezTo>
                  <a:pt x="1452" y="339"/>
                  <a:pt x="1604" y="339"/>
                  <a:pt x="1752" y="339"/>
                </a:cubicBezTo>
                <a:cubicBezTo>
                  <a:pt x="1794" y="339"/>
                  <a:pt x="1837" y="339"/>
                  <a:pt x="1880" y="339"/>
                </a:cubicBezTo>
                <a:cubicBezTo>
                  <a:pt x="1884" y="339"/>
                  <a:pt x="1889" y="339"/>
                  <a:pt x="1894" y="334"/>
                </a:cubicBezTo>
                <a:cubicBezTo>
                  <a:pt x="1894" y="330"/>
                  <a:pt x="1899" y="325"/>
                  <a:pt x="1899" y="320"/>
                </a:cubicBezTo>
                <a:cubicBezTo>
                  <a:pt x="1899" y="220"/>
                  <a:pt x="1899" y="119"/>
                  <a:pt x="1899" y="19"/>
                </a:cubicBezTo>
                <a:cubicBezTo>
                  <a:pt x="1899" y="4"/>
                  <a:pt x="1889" y="0"/>
                  <a:pt x="1880" y="0"/>
                </a:cubicBezTo>
                <a:close/>
                <a:moveTo>
                  <a:pt x="204" y="229"/>
                </a:moveTo>
                <a:cubicBezTo>
                  <a:pt x="171" y="229"/>
                  <a:pt x="147" y="200"/>
                  <a:pt x="147" y="167"/>
                </a:cubicBezTo>
                <a:cubicBezTo>
                  <a:pt x="147" y="134"/>
                  <a:pt x="171" y="110"/>
                  <a:pt x="204" y="110"/>
                </a:cubicBezTo>
                <a:cubicBezTo>
                  <a:pt x="237" y="110"/>
                  <a:pt x="266" y="134"/>
                  <a:pt x="266" y="167"/>
                </a:cubicBezTo>
                <a:cubicBezTo>
                  <a:pt x="266" y="200"/>
                  <a:pt x="237" y="229"/>
                  <a:pt x="204" y="229"/>
                </a:cubicBezTo>
                <a:close/>
                <a:moveTo>
                  <a:pt x="1272" y="229"/>
                </a:moveTo>
                <a:cubicBezTo>
                  <a:pt x="1239" y="229"/>
                  <a:pt x="1210" y="200"/>
                  <a:pt x="1210" y="167"/>
                </a:cubicBezTo>
                <a:cubicBezTo>
                  <a:pt x="1210" y="134"/>
                  <a:pt x="1239" y="110"/>
                  <a:pt x="1272" y="110"/>
                </a:cubicBezTo>
                <a:cubicBezTo>
                  <a:pt x="1305" y="110"/>
                  <a:pt x="1334" y="134"/>
                  <a:pt x="1334" y="167"/>
                </a:cubicBezTo>
                <a:cubicBezTo>
                  <a:pt x="1334" y="200"/>
                  <a:pt x="1305" y="229"/>
                  <a:pt x="1272" y="229"/>
                </a:cubicBezTo>
                <a:close/>
                <a:moveTo>
                  <a:pt x="1481" y="229"/>
                </a:moveTo>
                <a:cubicBezTo>
                  <a:pt x="1448" y="229"/>
                  <a:pt x="1419" y="200"/>
                  <a:pt x="1419" y="167"/>
                </a:cubicBezTo>
                <a:cubicBezTo>
                  <a:pt x="1419" y="134"/>
                  <a:pt x="1448" y="110"/>
                  <a:pt x="1481" y="110"/>
                </a:cubicBezTo>
                <a:cubicBezTo>
                  <a:pt x="1514" y="110"/>
                  <a:pt x="1543" y="134"/>
                  <a:pt x="1543" y="167"/>
                </a:cubicBezTo>
                <a:cubicBezTo>
                  <a:pt x="1543" y="200"/>
                  <a:pt x="1514" y="229"/>
                  <a:pt x="1481" y="229"/>
                </a:cubicBezTo>
                <a:close/>
                <a:moveTo>
                  <a:pt x="1695" y="229"/>
                </a:moveTo>
                <a:cubicBezTo>
                  <a:pt x="1661" y="229"/>
                  <a:pt x="1633" y="200"/>
                  <a:pt x="1633" y="167"/>
                </a:cubicBezTo>
                <a:cubicBezTo>
                  <a:pt x="1633" y="134"/>
                  <a:pt x="1661" y="110"/>
                  <a:pt x="1695" y="110"/>
                </a:cubicBezTo>
                <a:cubicBezTo>
                  <a:pt x="1728" y="110"/>
                  <a:pt x="1752" y="134"/>
                  <a:pt x="1752" y="167"/>
                </a:cubicBezTo>
                <a:cubicBezTo>
                  <a:pt x="1752" y="200"/>
                  <a:pt x="1728" y="229"/>
                  <a:pt x="1695" y="229"/>
                </a:cubicBezTo>
                <a:close/>
              </a:path>
            </a:pathLst>
          </a:custGeom>
          <a:solidFill>
            <a:schemeClr val="bg1">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6" name="Freeform 7"/>
          <p:cNvSpPr>
            <a:spLocks noEditPoints="1"/>
          </p:cNvSpPr>
          <p:nvPr/>
        </p:nvSpPr>
        <p:spPr bwMode="auto">
          <a:xfrm>
            <a:off x="10889775" y="5210713"/>
            <a:ext cx="758992" cy="135643"/>
          </a:xfrm>
          <a:custGeom>
            <a:avLst/>
            <a:gdLst>
              <a:gd name="T0" fmla="*/ 1880 w 1899"/>
              <a:gd name="T1" fmla="*/ 0 h 339"/>
              <a:gd name="T2" fmla="*/ 1666 w 1899"/>
              <a:gd name="T3" fmla="*/ 0 h 339"/>
              <a:gd name="T4" fmla="*/ 1168 w 1899"/>
              <a:gd name="T5" fmla="*/ 0 h 339"/>
              <a:gd name="T6" fmla="*/ 593 w 1899"/>
              <a:gd name="T7" fmla="*/ 0 h 339"/>
              <a:gd name="T8" fmla="*/ 147 w 1899"/>
              <a:gd name="T9" fmla="*/ 0 h 339"/>
              <a:gd name="T10" fmla="*/ 19 w 1899"/>
              <a:gd name="T11" fmla="*/ 0 h 339"/>
              <a:gd name="T12" fmla="*/ 0 w 1899"/>
              <a:gd name="T13" fmla="*/ 19 h 339"/>
              <a:gd name="T14" fmla="*/ 0 w 1899"/>
              <a:gd name="T15" fmla="*/ 320 h 339"/>
              <a:gd name="T16" fmla="*/ 19 w 1899"/>
              <a:gd name="T17" fmla="*/ 339 h 339"/>
              <a:gd name="T18" fmla="*/ 233 w 1899"/>
              <a:gd name="T19" fmla="*/ 339 h 339"/>
              <a:gd name="T20" fmla="*/ 731 w 1899"/>
              <a:gd name="T21" fmla="*/ 339 h 339"/>
              <a:gd name="T22" fmla="*/ 1305 w 1899"/>
              <a:gd name="T23" fmla="*/ 339 h 339"/>
              <a:gd name="T24" fmla="*/ 1752 w 1899"/>
              <a:gd name="T25" fmla="*/ 339 h 339"/>
              <a:gd name="T26" fmla="*/ 1880 w 1899"/>
              <a:gd name="T27" fmla="*/ 339 h 339"/>
              <a:gd name="T28" fmla="*/ 1894 w 1899"/>
              <a:gd name="T29" fmla="*/ 334 h 339"/>
              <a:gd name="T30" fmla="*/ 1899 w 1899"/>
              <a:gd name="T31" fmla="*/ 320 h 339"/>
              <a:gd name="T32" fmla="*/ 1899 w 1899"/>
              <a:gd name="T33" fmla="*/ 19 h 339"/>
              <a:gd name="T34" fmla="*/ 1880 w 1899"/>
              <a:gd name="T35" fmla="*/ 0 h 339"/>
              <a:gd name="T36" fmla="*/ 204 w 1899"/>
              <a:gd name="T37" fmla="*/ 229 h 339"/>
              <a:gd name="T38" fmla="*/ 147 w 1899"/>
              <a:gd name="T39" fmla="*/ 167 h 339"/>
              <a:gd name="T40" fmla="*/ 204 w 1899"/>
              <a:gd name="T41" fmla="*/ 110 h 339"/>
              <a:gd name="T42" fmla="*/ 266 w 1899"/>
              <a:gd name="T43" fmla="*/ 167 h 339"/>
              <a:gd name="T44" fmla="*/ 204 w 1899"/>
              <a:gd name="T45" fmla="*/ 229 h 339"/>
              <a:gd name="T46" fmla="*/ 1272 w 1899"/>
              <a:gd name="T47" fmla="*/ 229 h 339"/>
              <a:gd name="T48" fmla="*/ 1210 w 1899"/>
              <a:gd name="T49" fmla="*/ 167 h 339"/>
              <a:gd name="T50" fmla="*/ 1272 w 1899"/>
              <a:gd name="T51" fmla="*/ 110 h 339"/>
              <a:gd name="T52" fmla="*/ 1334 w 1899"/>
              <a:gd name="T53" fmla="*/ 167 h 339"/>
              <a:gd name="T54" fmla="*/ 1272 w 1899"/>
              <a:gd name="T55" fmla="*/ 229 h 339"/>
              <a:gd name="T56" fmla="*/ 1481 w 1899"/>
              <a:gd name="T57" fmla="*/ 229 h 339"/>
              <a:gd name="T58" fmla="*/ 1419 w 1899"/>
              <a:gd name="T59" fmla="*/ 167 h 339"/>
              <a:gd name="T60" fmla="*/ 1481 w 1899"/>
              <a:gd name="T61" fmla="*/ 110 h 339"/>
              <a:gd name="T62" fmla="*/ 1543 w 1899"/>
              <a:gd name="T63" fmla="*/ 167 h 339"/>
              <a:gd name="T64" fmla="*/ 1481 w 1899"/>
              <a:gd name="T65" fmla="*/ 229 h 339"/>
              <a:gd name="T66" fmla="*/ 1695 w 1899"/>
              <a:gd name="T67" fmla="*/ 229 h 339"/>
              <a:gd name="T68" fmla="*/ 1633 w 1899"/>
              <a:gd name="T69" fmla="*/ 167 h 339"/>
              <a:gd name="T70" fmla="*/ 1695 w 1899"/>
              <a:gd name="T71" fmla="*/ 110 h 339"/>
              <a:gd name="T72" fmla="*/ 1752 w 1899"/>
              <a:gd name="T73" fmla="*/ 167 h 339"/>
              <a:gd name="T74" fmla="*/ 1695 w 1899"/>
              <a:gd name="T75" fmla="*/ 22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99" h="339">
                <a:moveTo>
                  <a:pt x="1880" y="0"/>
                </a:moveTo>
                <a:cubicBezTo>
                  <a:pt x="1809" y="0"/>
                  <a:pt x="1737" y="0"/>
                  <a:pt x="1666" y="0"/>
                </a:cubicBezTo>
                <a:cubicBezTo>
                  <a:pt x="1500" y="0"/>
                  <a:pt x="1334" y="0"/>
                  <a:pt x="1168" y="0"/>
                </a:cubicBezTo>
                <a:cubicBezTo>
                  <a:pt x="978" y="0"/>
                  <a:pt x="788" y="0"/>
                  <a:pt x="593" y="0"/>
                </a:cubicBezTo>
                <a:cubicBezTo>
                  <a:pt x="446" y="0"/>
                  <a:pt x="294" y="0"/>
                  <a:pt x="147" y="0"/>
                </a:cubicBezTo>
                <a:cubicBezTo>
                  <a:pt x="104" y="0"/>
                  <a:pt x="62" y="0"/>
                  <a:pt x="19" y="0"/>
                </a:cubicBezTo>
                <a:cubicBezTo>
                  <a:pt x="9" y="0"/>
                  <a:pt x="0" y="4"/>
                  <a:pt x="0" y="19"/>
                </a:cubicBezTo>
                <a:cubicBezTo>
                  <a:pt x="0" y="119"/>
                  <a:pt x="0" y="220"/>
                  <a:pt x="0" y="320"/>
                </a:cubicBezTo>
                <a:cubicBezTo>
                  <a:pt x="0" y="330"/>
                  <a:pt x="9" y="339"/>
                  <a:pt x="19" y="339"/>
                </a:cubicBezTo>
                <a:cubicBezTo>
                  <a:pt x="90" y="339"/>
                  <a:pt x="161" y="339"/>
                  <a:pt x="233" y="339"/>
                </a:cubicBezTo>
                <a:cubicBezTo>
                  <a:pt x="399" y="339"/>
                  <a:pt x="565" y="339"/>
                  <a:pt x="731" y="339"/>
                </a:cubicBezTo>
                <a:cubicBezTo>
                  <a:pt x="921" y="339"/>
                  <a:pt x="1111" y="339"/>
                  <a:pt x="1305" y="339"/>
                </a:cubicBezTo>
                <a:cubicBezTo>
                  <a:pt x="1452" y="339"/>
                  <a:pt x="1604" y="339"/>
                  <a:pt x="1752" y="339"/>
                </a:cubicBezTo>
                <a:cubicBezTo>
                  <a:pt x="1794" y="339"/>
                  <a:pt x="1837" y="339"/>
                  <a:pt x="1880" y="339"/>
                </a:cubicBezTo>
                <a:cubicBezTo>
                  <a:pt x="1884" y="339"/>
                  <a:pt x="1889" y="339"/>
                  <a:pt x="1894" y="334"/>
                </a:cubicBezTo>
                <a:cubicBezTo>
                  <a:pt x="1894" y="330"/>
                  <a:pt x="1899" y="325"/>
                  <a:pt x="1899" y="320"/>
                </a:cubicBezTo>
                <a:cubicBezTo>
                  <a:pt x="1899" y="220"/>
                  <a:pt x="1899" y="119"/>
                  <a:pt x="1899" y="19"/>
                </a:cubicBezTo>
                <a:cubicBezTo>
                  <a:pt x="1899" y="4"/>
                  <a:pt x="1889" y="0"/>
                  <a:pt x="1880" y="0"/>
                </a:cubicBezTo>
                <a:close/>
                <a:moveTo>
                  <a:pt x="204" y="229"/>
                </a:moveTo>
                <a:cubicBezTo>
                  <a:pt x="171" y="229"/>
                  <a:pt x="147" y="200"/>
                  <a:pt x="147" y="167"/>
                </a:cubicBezTo>
                <a:cubicBezTo>
                  <a:pt x="147" y="134"/>
                  <a:pt x="171" y="110"/>
                  <a:pt x="204" y="110"/>
                </a:cubicBezTo>
                <a:cubicBezTo>
                  <a:pt x="237" y="110"/>
                  <a:pt x="266" y="134"/>
                  <a:pt x="266" y="167"/>
                </a:cubicBezTo>
                <a:cubicBezTo>
                  <a:pt x="266" y="200"/>
                  <a:pt x="237" y="229"/>
                  <a:pt x="204" y="229"/>
                </a:cubicBezTo>
                <a:close/>
                <a:moveTo>
                  <a:pt x="1272" y="229"/>
                </a:moveTo>
                <a:cubicBezTo>
                  <a:pt x="1239" y="229"/>
                  <a:pt x="1210" y="200"/>
                  <a:pt x="1210" y="167"/>
                </a:cubicBezTo>
                <a:cubicBezTo>
                  <a:pt x="1210" y="134"/>
                  <a:pt x="1239" y="110"/>
                  <a:pt x="1272" y="110"/>
                </a:cubicBezTo>
                <a:cubicBezTo>
                  <a:pt x="1305" y="110"/>
                  <a:pt x="1334" y="134"/>
                  <a:pt x="1334" y="167"/>
                </a:cubicBezTo>
                <a:cubicBezTo>
                  <a:pt x="1334" y="200"/>
                  <a:pt x="1305" y="229"/>
                  <a:pt x="1272" y="229"/>
                </a:cubicBezTo>
                <a:close/>
                <a:moveTo>
                  <a:pt x="1481" y="229"/>
                </a:moveTo>
                <a:cubicBezTo>
                  <a:pt x="1448" y="229"/>
                  <a:pt x="1419" y="200"/>
                  <a:pt x="1419" y="167"/>
                </a:cubicBezTo>
                <a:cubicBezTo>
                  <a:pt x="1419" y="134"/>
                  <a:pt x="1448" y="110"/>
                  <a:pt x="1481" y="110"/>
                </a:cubicBezTo>
                <a:cubicBezTo>
                  <a:pt x="1514" y="110"/>
                  <a:pt x="1543" y="134"/>
                  <a:pt x="1543" y="167"/>
                </a:cubicBezTo>
                <a:cubicBezTo>
                  <a:pt x="1543" y="200"/>
                  <a:pt x="1514" y="229"/>
                  <a:pt x="1481" y="229"/>
                </a:cubicBezTo>
                <a:close/>
                <a:moveTo>
                  <a:pt x="1695" y="229"/>
                </a:moveTo>
                <a:cubicBezTo>
                  <a:pt x="1661" y="229"/>
                  <a:pt x="1633" y="200"/>
                  <a:pt x="1633" y="167"/>
                </a:cubicBezTo>
                <a:cubicBezTo>
                  <a:pt x="1633" y="134"/>
                  <a:pt x="1661" y="110"/>
                  <a:pt x="1695" y="110"/>
                </a:cubicBezTo>
                <a:cubicBezTo>
                  <a:pt x="1728" y="110"/>
                  <a:pt x="1752" y="134"/>
                  <a:pt x="1752" y="167"/>
                </a:cubicBezTo>
                <a:cubicBezTo>
                  <a:pt x="1752" y="200"/>
                  <a:pt x="1728" y="229"/>
                  <a:pt x="1695" y="229"/>
                </a:cubicBezTo>
                <a:close/>
              </a:path>
            </a:pathLst>
          </a:custGeom>
          <a:solidFill>
            <a:schemeClr val="bg1">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 name="Freeform 9"/>
          <p:cNvSpPr>
            <a:spLocks/>
          </p:cNvSpPr>
          <p:nvPr/>
        </p:nvSpPr>
        <p:spPr bwMode="auto">
          <a:xfrm rot="16200000" flipV="1">
            <a:off x="11097009" y="4020305"/>
            <a:ext cx="344523" cy="758992"/>
          </a:xfrm>
          <a:custGeom>
            <a:avLst/>
            <a:gdLst>
              <a:gd name="T0" fmla="*/ 1006 w 1006"/>
              <a:gd name="T1" fmla="*/ 553 h 2220"/>
              <a:gd name="T2" fmla="*/ 879 w 1006"/>
              <a:gd name="T3" fmla="*/ 426 h 2220"/>
              <a:gd name="T4" fmla="*/ 753 w 1006"/>
              <a:gd name="T5" fmla="*/ 553 h 2220"/>
              <a:gd name="T6" fmla="*/ 840 w 1006"/>
              <a:gd name="T7" fmla="*/ 673 h 2220"/>
              <a:gd name="T8" fmla="*/ 840 w 1006"/>
              <a:gd name="T9" fmla="*/ 840 h 2220"/>
              <a:gd name="T10" fmla="*/ 806 w 1006"/>
              <a:gd name="T11" fmla="*/ 920 h 2220"/>
              <a:gd name="T12" fmla="*/ 543 w 1006"/>
              <a:gd name="T13" fmla="*/ 1170 h 2220"/>
              <a:gd name="T14" fmla="*/ 543 w 1006"/>
              <a:gd name="T15" fmla="*/ 246 h 2220"/>
              <a:gd name="T16" fmla="*/ 630 w 1006"/>
              <a:gd name="T17" fmla="*/ 126 h 2220"/>
              <a:gd name="T18" fmla="*/ 503 w 1006"/>
              <a:gd name="T19" fmla="*/ 0 h 2220"/>
              <a:gd name="T20" fmla="*/ 377 w 1006"/>
              <a:gd name="T21" fmla="*/ 126 h 2220"/>
              <a:gd name="T22" fmla="*/ 463 w 1006"/>
              <a:gd name="T23" fmla="*/ 246 h 2220"/>
              <a:gd name="T24" fmla="*/ 463 w 1006"/>
              <a:gd name="T25" fmla="*/ 1490 h 2220"/>
              <a:gd name="T26" fmla="*/ 200 w 1006"/>
              <a:gd name="T27" fmla="*/ 1233 h 2220"/>
              <a:gd name="T28" fmla="*/ 166 w 1006"/>
              <a:gd name="T29" fmla="*/ 1159 h 2220"/>
              <a:gd name="T30" fmla="*/ 166 w 1006"/>
              <a:gd name="T31" fmla="*/ 942 h 2220"/>
              <a:gd name="T32" fmla="*/ 252 w 1006"/>
              <a:gd name="T33" fmla="*/ 828 h 2220"/>
              <a:gd name="T34" fmla="*/ 126 w 1006"/>
              <a:gd name="T35" fmla="*/ 697 h 2220"/>
              <a:gd name="T36" fmla="*/ 0 w 1006"/>
              <a:gd name="T37" fmla="*/ 828 h 2220"/>
              <a:gd name="T38" fmla="*/ 86 w 1006"/>
              <a:gd name="T39" fmla="*/ 942 h 2220"/>
              <a:gd name="T40" fmla="*/ 86 w 1006"/>
              <a:gd name="T41" fmla="*/ 1153 h 2220"/>
              <a:gd name="T42" fmla="*/ 155 w 1006"/>
              <a:gd name="T43" fmla="*/ 1307 h 2220"/>
              <a:gd name="T44" fmla="*/ 435 w 1006"/>
              <a:gd name="T45" fmla="*/ 1575 h 2220"/>
              <a:gd name="T46" fmla="*/ 463 w 1006"/>
              <a:gd name="T47" fmla="*/ 1655 h 2220"/>
              <a:gd name="T48" fmla="*/ 463 w 1006"/>
              <a:gd name="T49" fmla="*/ 1803 h 2220"/>
              <a:gd name="T50" fmla="*/ 292 w 1006"/>
              <a:gd name="T51" fmla="*/ 2009 h 2220"/>
              <a:gd name="T52" fmla="*/ 503 w 1006"/>
              <a:gd name="T53" fmla="*/ 2220 h 2220"/>
              <a:gd name="T54" fmla="*/ 715 w 1006"/>
              <a:gd name="T55" fmla="*/ 2009 h 2220"/>
              <a:gd name="T56" fmla="*/ 543 w 1006"/>
              <a:gd name="T57" fmla="*/ 1803 h 2220"/>
              <a:gd name="T58" fmla="*/ 543 w 1006"/>
              <a:gd name="T59" fmla="*/ 1655 h 2220"/>
              <a:gd name="T60" fmla="*/ 543 w 1006"/>
              <a:gd name="T61" fmla="*/ 1336 h 2220"/>
              <a:gd name="T62" fmla="*/ 572 w 1006"/>
              <a:gd name="T63" fmla="*/ 1262 h 2220"/>
              <a:gd name="T64" fmla="*/ 852 w 1006"/>
              <a:gd name="T65" fmla="*/ 994 h 2220"/>
              <a:gd name="T66" fmla="*/ 920 w 1006"/>
              <a:gd name="T67" fmla="*/ 840 h 2220"/>
              <a:gd name="T68" fmla="*/ 920 w 1006"/>
              <a:gd name="T69" fmla="*/ 672 h 2220"/>
              <a:gd name="T70" fmla="*/ 1006 w 1006"/>
              <a:gd name="T71" fmla="*/ 553 h 2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6" h="2220">
                <a:moveTo>
                  <a:pt x="1006" y="553"/>
                </a:moveTo>
                <a:cubicBezTo>
                  <a:pt x="1006" y="483"/>
                  <a:pt x="949" y="426"/>
                  <a:pt x="879" y="426"/>
                </a:cubicBezTo>
                <a:cubicBezTo>
                  <a:pt x="810" y="426"/>
                  <a:pt x="753" y="483"/>
                  <a:pt x="753" y="553"/>
                </a:cubicBezTo>
                <a:cubicBezTo>
                  <a:pt x="753" y="609"/>
                  <a:pt x="790" y="657"/>
                  <a:pt x="840" y="673"/>
                </a:cubicBezTo>
                <a:cubicBezTo>
                  <a:pt x="840" y="705"/>
                  <a:pt x="840" y="759"/>
                  <a:pt x="840" y="840"/>
                </a:cubicBezTo>
                <a:cubicBezTo>
                  <a:pt x="840" y="868"/>
                  <a:pt x="823" y="897"/>
                  <a:pt x="806" y="920"/>
                </a:cubicBezTo>
                <a:cubicBezTo>
                  <a:pt x="543" y="1170"/>
                  <a:pt x="543" y="1170"/>
                  <a:pt x="543" y="1170"/>
                </a:cubicBezTo>
                <a:cubicBezTo>
                  <a:pt x="543" y="569"/>
                  <a:pt x="543" y="336"/>
                  <a:pt x="543" y="246"/>
                </a:cubicBezTo>
                <a:cubicBezTo>
                  <a:pt x="594" y="230"/>
                  <a:pt x="630" y="182"/>
                  <a:pt x="630" y="126"/>
                </a:cubicBezTo>
                <a:cubicBezTo>
                  <a:pt x="630" y="56"/>
                  <a:pt x="573" y="0"/>
                  <a:pt x="503" y="0"/>
                </a:cubicBezTo>
                <a:cubicBezTo>
                  <a:pt x="433" y="0"/>
                  <a:pt x="377" y="56"/>
                  <a:pt x="377" y="126"/>
                </a:cubicBezTo>
                <a:cubicBezTo>
                  <a:pt x="377" y="182"/>
                  <a:pt x="413" y="230"/>
                  <a:pt x="463" y="246"/>
                </a:cubicBezTo>
                <a:cubicBezTo>
                  <a:pt x="463" y="1490"/>
                  <a:pt x="463" y="1490"/>
                  <a:pt x="463" y="1490"/>
                </a:cubicBezTo>
                <a:cubicBezTo>
                  <a:pt x="200" y="1233"/>
                  <a:pt x="200" y="1233"/>
                  <a:pt x="200" y="1233"/>
                </a:cubicBezTo>
                <a:cubicBezTo>
                  <a:pt x="183" y="1216"/>
                  <a:pt x="166" y="1188"/>
                  <a:pt x="166" y="1159"/>
                </a:cubicBezTo>
                <a:cubicBezTo>
                  <a:pt x="166" y="1039"/>
                  <a:pt x="166" y="971"/>
                  <a:pt x="166" y="942"/>
                </a:cubicBezTo>
                <a:cubicBezTo>
                  <a:pt x="218" y="925"/>
                  <a:pt x="252" y="880"/>
                  <a:pt x="252" y="828"/>
                </a:cubicBezTo>
                <a:cubicBezTo>
                  <a:pt x="252" y="754"/>
                  <a:pt x="195" y="697"/>
                  <a:pt x="126" y="697"/>
                </a:cubicBezTo>
                <a:cubicBezTo>
                  <a:pt x="58" y="697"/>
                  <a:pt x="0" y="754"/>
                  <a:pt x="0" y="828"/>
                </a:cubicBezTo>
                <a:cubicBezTo>
                  <a:pt x="0" y="880"/>
                  <a:pt x="35" y="925"/>
                  <a:pt x="86" y="942"/>
                </a:cubicBezTo>
                <a:cubicBezTo>
                  <a:pt x="86" y="1153"/>
                  <a:pt x="86" y="1153"/>
                  <a:pt x="86" y="1153"/>
                </a:cubicBezTo>
                <a:cubicBezTo>
                  <a:pt x="86" y="1210"/>
                  <a:pt x="115" y="1273"/>
                  <a:pt x="155" y="1307"/>
                </a:cubicBezTo>
                <a:cubicBezTo>
                  <a:pt x="435" y="1575"/>
                  <a:pt x="435" y="1575"/>
                  <a:pt x="435" y="1575"/>
                </a:cubicBezTo>
                <a:cubicBezTo>
                  <a:pt x="452" y="1598"/>
                  <a:pt x="463" y="1627"/>
                  <a:pt x="463" y="1655"/>
                </a:cubicBezTo>
                <a:cubicBezTo>
                  <a:pt x="463" y="1803"/>
                  <a:pt x="463" y="1803"/>
                  <a:pt x="463" y="1803"/>
                </a:cubicBezTo>
                <a:cubicBezTo>
                  <a:pt x="366" y="1821"/>
                  <a:pt x="292" y="1906"/>
                  <a:pt x="292" y="2009"/>
                </a:cubicBezTo>
                <a:cubicBezTo>
                  <a:pt x="292" y="2123"/>
                  <a:pt x="389" y="2220"/>
                  <a:pt x="503" y="2220"/>
                </a:cubicBezTo>
                <a:cubicBezTo>
                  <a:pt x="618" y="2220"/>
                  <a:pt x="715" y="2123"/>
                  <a:pt x="715" y="2009"/>
                </a:cubicBezTo>
                <a:cubicBezTo>
                  <a:pt x="715" y="1906"/>
                  <a:pt x="640" y="1821"/>
                  <a:pt x="543" y="1803"/>
                </a:cubicBezTo>
                <a:cubicBezTo>
                  <a:pt x="543" y="1655"/>
                  <a:pt x="543" y="1655"/>
                  <a:pt x="543" y="1655"/>
                </a:cubicBezTo>
                <a:cubicBezTo>
                  <a:pt x="543" y="1336"/>
                  <a:pt x="543" y="1336"/>
                  <a:pt x="543" y="1336"/>
                </a:cubicBezTo>
                <a:cubicBezTo>
                  <a:pt x="543" y="1307"/>
                  <a:pt x="555" y="1279"/>
                  <a:pt x="572" y="1262"/>
                </a:cubicBezTo>
                <a:cubicBezTo>
                  <a:pt x="852" y="994"/>
                  <a:pt x="852" y="994"/>
                  <a:pt x="852" y="994"/>
                </a:cubicBezTo>
                <a:cubicBezTo>
                  <a:pt x="892" y="954"/>
                  <a:pt x="920" y="897"/>
                  <a:pt x="920" y="840"/>
                </a:cubicBezTo>
                <a:cubicBezTo>
                  <a:pt x="920" y="751"/>
                  <a:pt x="920" y="701"/>
                  <a:pt x="920" y="672"/>
                </a:cubicBezTo>
                <a:cubicBezTo>
                  <a:pt x="970" y="655"/>
                  <a:pt x="1006" y="608"/>
                  <a:pt x="1006" y="553"/>
                </a:cubicBezTo>
                <a:close/>
              </a:path>
            </a:pathLst>
          </a:custGeom>
          <a:solidFill>
            <a:schemeClr val="bg1">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8" name="Freeform 9"/>
          <p:cNvSpPr>
            <a:spLocks/>
          </p:cNvSpPr>
          <p:nvPr/>
        </p:nvSpPr>
        <p:spPr bwMode="auto">
          <a:xfrm rot="16200000" flipH="1">
            <a:off x="8219571" y="4020305"/>
            <a:ext cx="344523" cy="758992"/>
          </a:xfrm>
          <a:custGeom>
            <a:avLst/>
            <a:gdLst>
              <a:gd name="T0" fmla="*/ 1006 w 1006"/>
              <a:gd name="T1" fmla="*/ 553 h 2220"/>
              <a:gd name="T2" fmla="*/ 879 w 1006"/>
              <a:gd name="T3" fmla="*/ 426 h 2220"/>
              <a:gd name="T4" fmla="*/ 753 w 1006"/>
              <a:gd name="T5" fmla="*/ 553 h 2220"/>
              <a:gd name="T6" fmla="*/ 840 w 1006"/>
              <a:gd name="T7" fmla="*/ 673 h 2220"/>
              <a:gd name="T8" fmla="*/ 840 w 1006"/>
              <a:gd name="T9" fmla="*/ 840 h 2220"/>
              <a:gd name="T10" fmla="*/ 806 w 1006"/>
              <a:gd name="T11" fmla="*/ 920 h 2220"/>
              <a:gd name="T12" fmla="*/ 543 w 1006"/>
              <a:gd name="T13" fmla="*/ 1170 h 2220"/>
              <a:gd name="T14" fmla="*/ 543 w 1006"/>
              <a:gd name="T15" fmla="*/ 246 h 2220"/>
              <a:gd name="T16" fmla="*/ 630 w 1006"/>
              <a:gd name="T17" fmla="*/ 126 h 2220"/>
              <a:gd name="T18" fmla="*/ 503 w 1006"/>
              <a:gd name="T19" fmla="*/ 0 h 2220"/>
              <a:gd name="T20" fmla="*/ 377 w 1006"/>
              <a:gd name="T21" fmla="*/ 126 h 2220"/>
              <a:gd name="T22" fmla="*/ 463 w 1006"/>
              <a:gd name="T23" fmla="*/ 246 h 2220"/>
              <a:gd name="T24" fmla="*/ 463 w 1006"/>
              <a:gd name="T25" fmla="*/ 1490 h 2220"/>
              <a:gd name="T26" fmla="*/ 200 w 1006"/>
              <a:gd name="T27" fmla="*/ 1233 h 2220"/>
              <a:gd name="T28" fmla="*/ 166 w 1006"/>
              <a:gd name="T29" fmla="*/ 1159 h 2220"/>
              <a:gd name="T30" fmla="*/ 166 w 1006"/>
              <a:gd name="T31" fmla="*/ 942 h 2220"/>
              <a:gd name="T32" fmla="*/ 252 w 1006"/>
              <a:gd name="T33" fmla="*/ 828 h 2220"/>
              <a:gd name="T34" fmla="*/ 126 w 1006"/>
              <a:gd name="T35" fmla="*/ 697 h 2220"/>
              <a:gd name="T36" fmla="*/ 0 w 1006"/>
              <a:gd name="T37" fmla="*/ 828 h 2220"/>
              <a:gd name="T38" fmla="*/ 86 w 1006"/>
              <a:gd name="T39" fmla="*/ 942 h 2220"/>
              <a:gd name="T40" fmla="*/ 86 w 1006"/>
              <a:gd name="T41" fmla="*/ 1153 h 2220"/>
              <a:gd name="T42" fmla="*/ 155 w 1006"/>
              <a:gd name="T43" fmla="*/ 1307 h 2220"/>
              <a:gd name="T44" fmla="*/ 435 w 1006"/>
              <a:gd name="T45" fmla="*/ 1575 h 2220"/>
              <a:gd name="T46" fmla="*/ 463 w 1006"/>
              <a:gd name="T47" fmla="*/ 1655 h 2220"/>
              <a:gd name="T48" fmla="*/ 463 w 1006"/>
              <a:gd name="T49" fmla="*/ 1803 h 2220"/>
              <a:gd name="T50" fmla="*/ 292 w 1006"/>
              <a:gd name="T51" fmla="*/ 2009 h 2220"/>
              <a:gd name="T52" fmla="*/ 503 w 1006"/>
              <a:gd name="T53" fmla="*/ 2220 h 2220"/>
              <a:gd name="T54" fmla="*/ 715 w 1006"/>
              <a:gd name="T55" fmla="*/ 2009 h 2220"/>
              <a:gd name="T56" fmla="*/ 543 w 1006"/>
              <a:gd name="T57" fmla="*/ 1803 h 2220"/>
              <a:gd name="T58" fmla="*/ 543 w 1006"/>
              <a:gd name="T59" fmla="*/ 1655 h 2220"/>
              <a:gd name="T60" fmla="*/ 543 w 1006"/>
              <a:gd name="T61" fmla="*/ 1336 h 2220"/>
              <a:gd name="T62" fmla="*/ 572 w 1006"/>
              <a:gd name="T63" fmla="*/ 1262 h 2220"/>
              <a:gd name="T64" fmla="*/ 852 w 1006"/>
              <a:gd name="T65" fmla="*/ 994 h 2220"/>
              <a:gd name="T66" fmla="*/ 920 w 1006"/>
              <a:gd name="T67" fmla="*/ 840 h 2220"/>
              <a:gd name="T68" fmla="*/ 920 w 1006"/>
              <a:gd name="T69" fmla="*/ 672 h 2220"/>
              <a:gd name="T70" fmla="*/ 1006 w 1006"/>
              <a:gd name="T71" fmla="*/ 553 h 2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6" h="2220">
                <a:moveTo>
                  <a:pt x="1006" y="553"/>
                </a:moveTo>
                <a:cubicBezTo>
                  <a:pt x="1006" y="483"/>
                  <a:pt x="949" y="426"/>
                  <a:pt x="879" y="426"/>
                </a:cubicBezTo>
                <a:cubicBezTo>
                  <a:pt x="810" y="426"/>
                  <a:pt x="753" y="483"/>
                  <a:pt x="753" y="553"/>
                </a:cubicBezTo>
                <a:cubicBezTo>
                  <a:pt x="753" y="609"/>
                  <a:pt x="790" y="657"/>
                  <a:pt x="840" y="673"/>
                </a:cubicBezTo>
                <a:cubicBezTo>
                  <a:pt x="840" y="705"/>
                  <a:pt x="840" y="759"/>
                  <a:pt x="840" y="840"/>
                </a:cubicBezTo>
                <a:cubicBezTo>
                  <a:pt x="840" y="868"/>
                  <a:pt x="823" y="897"/>
                  <a:pt x="806" y="920"/>
                </a:cubicBezTo>
                <a:cubicBezTo>
                  <a:pt x="543" y="1170"/>
                  <a:pt x="543" y="1170"/>
                  <a:pt x="543" y="1170"/>
                </a:cubicBezTo>
                <a:cubicBezTo>
                  <a:pt x="543" y="569"/>
                  <a:pt x="543" y="336"/>
                  <a:pt x="543" y="246"/>
                </a:cubicBezTo>
                <a:cubicBezTo>
                  <a:pt x="594" y="230"/>
                  <a:pt x="630" y="182"/>
                  <a:pt x="630" y="126"/>
                </a:cubicBezTo>
                <a:cubicBezTo>
                  <a:pt x="630" y="56"/>
                  <a:pt x="573" y="0"/>
                  <a:pt x="503" y="0"/>
                </a:cubicBezTo>
                <a:cubicBezTo>
                  <a:pt x="433" y="0"/>
                  <a:pt x="377" y="56"/>
                  <a:pt x="377" y="126"/>
                </a:cubicBezTo>
                <a:cubicBezTo>
                  <a:pt x="377" y="182"/>
                  <a:pt x="413" y="230"/>
                  <a:pt x="463" y="246"/>
                </a:cubicBezTo>
                <a:cubicBezTo>
                  <a:pt x="463" y="1490"/>
                  <a:pt x="463" y="1490"/>
                  <a:pt x="463" y="1490"/>
                </a:cubicBezTo>
                <a:cubicBezTo>
                  <a:pt x="200" y="1233"/>
                  <a:pt x="200" y="1233"/>
                  <a:pt x="200" y="1233"/>
                </a:cubicBezTo>
                <a:cubicBezTo>
                  <a:pt x="183" y="1216"/>
                  <a:pt x="166" y="1188"/>
                  <a:pt x="166" y="1159"/>
                </a:cubicBezTo>
                <a:cubicBezTo>
                  <a:pt x="166" y="1039"/>
                  <a:pt x="166" y="971"/>
                  <a:pt x="166" y="942"/>
                </a:cubicBezTo>
                <a:cubicBezTo>
                  <a:pt x="218" y="925"/>
                  <a:pt x="252" y="880"/>
                  <a:pt x="252" y="828"/>
                </a:cubicBezTo>
                <a:cubicBezTo>
                  <a:pt x="252" y="754"/>
                  <a:pt x="195" y="697"/>
                  <a:pt x="126" y="697"/>
                </a:cubicBezTo>
                <a:cubicBezTo>
                  <a:pt x="58" y="697"/>
                  <a:pt x="0" y="754"/>
                  <a:pt x="0" y="828"/>
                </a:cubicBezTo>
                <a:cubicBezTo>
                  <a:pt x="0" y="880"/>
                  <a:pt x="35" y="925"/>
                  <a:pt x="86" y="942"/>
                </a:cubicBezTo>
                <a:cubicBezTo>
                  <a:pt x="86" y="1153"/>
                  <a:pt x="86" y="1153"/>
                  <a:pt x="86" y="1153"/>
                </a:cubicBezTo>
                <a:cubicBezTo>
                  <a:pt x="86" y="1210"/>
                  <a:pt x="115" y="1273"/>
                  <a:pt x="155" y="1307"/>
                </a:cubicBezTo>
                <a:cubicBezTo>
                  <a:pt x="435" y="1575"/>
                  <a:pt x="435" y="1575"/>
                  <a:pt x="435" y="1575"/>
                </a:cubicBezTo>
                <a:cubicBezTo>
                  <a:pt x="452" y="1598"/>
                  <a:pt x="463" y="1627"/>
                  <a:pt x="463" y="1655"/>
                </a:cubicBezTo>
                <a:cubicBezTo>
                  <a:pt x="463" y="1803"/>
                  <a:pt x="463" y="1803"/>
                  <a:pt x="463" y="1803"/>
                </a:cubicBezTo>
                <a:cubicBezTo>
                  <a:pt x="366" y="1821"/>
                  <a:pt x="292" y="1906"/>
                  <a:pt x="292" y="2009"/>
                </a:cubicBezTo>
                <a:cubicBezTo>
                  <a:pt x="292" y="2123"/>
                  <a:pt x="389" y="2220"/>
                  <a:pt x="503" y="2220"/>
                </a:cubicBezTo>
                <a:cubicBezTo>
                  <a:pt x="618" y="2220"/>
                  <a:pt x="715" y="2123"/>
                  <a:pt x="715" y="2009"/>
                </a:cubicBezTo>
                <a:cubicBezTo>
                  <a:pt x="715" y="1906"/>
                  <a:pt x="640" y="1821"/>
                  <a:pt x="543" y="1803"/>
                </a:cubicBezTo>
                <a:cubicBezTo>
                  <a:pt x="543" y="1655"/>
                  <a:pt x="543" y="1655"/>
                  <a:pt x="543" y="1655"/>
                </a:cubicBezTo>
                <a:cubicBezTo>
                  <a:pt x="543" y="1336"/>
                  <a:pt x="543" y="1336"/>
                  <a:pt x="543" y="1336"/>
                </a:cubicBezTo>
                <a:cubicBezTo>
                  <a:pt x="543" y="1307"/>
                  <a:pt x="555" y="1279"/>
                  <a:pt x="572" y="1262"/>
                </a:cubicBezTo>
                <a:cubicBezTo>
                  <a:pt x="852" y="994"/>
                  <a:pt x="852" y="994"/>
                  <a:pt x="852" y="994"/>
                </a:cubicBezTo>
                <a:cubicBezTo>
                  <a:pt x="892" y="954"/>
                  <a:pt x="920" y="897"/>
                  <a:pt x="920" y="840"/>
                </a:cubicBezTo>
                <a:cubicBezTo>
                  <a:pt x="920" y="751"/>
                  <a:pt x="920" y="701"/>
                  <a:pt x="920" y="672"/>
                </a:cubicBezTo>
                <a:cubicBezTo>
                  <a:pt x="970" y="655"/>
                  <a:pt x="1006" y="608"/>
                  <a:pt x="1006" y="553"/>
                </a:cubicBezTo>
                <a:close/>
              </a:path>
            </a:pathLst>
          </a:custGeom>
          <a:solidFill>
            <a:schemeClr val="bg1">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9" name="Rectangle 6"/>
          <p:cNvSpPr/>
          <p:nvPr/>
        </p:nvSpPr>
        <p:spPr bwMode="auto">
          <a:xfrm>
            <a:off x="7773443" y="1769825"/>
            <a:ext cx="2037967" cy="80455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b="1" dirty="0">
                <a:gradFill>
                  <a:gsLst>
                    <a:gs pos="3810">
                      <a:schemeClr val="bg1"/>
                    </a:gs>
                    <a:gs pos="100000">
                      <a:schemeClr val="bg1"/>
                    </a:gs>
                  </a:gsLst>
                  <a:lin ang="5400000" scaled="0"/>
                </a:gradFill>
                <a:ea typeface="Segoe UI" pitchFamily="34" charset="0"/>
                <a:cs typeface="Segoe UI" pitchFamily="34" charset="0"/>
              </a:rPr>
              <a:t>Management applications </a:t>
            </a:r>
            <a:endParaRPr lang="en-US" sz="1599" i="1" dirty="0">
              <a:gradFill>
                <a:gsLst>
                  <a:gs pos="3810">
                    <a:schemeClr val="bg1"/>
                  </a:gs>
                  <a:gs pos="100000">
                    <a:schemeClr val="bg1"/>
                  </a:gs>
                </a:gsLst>
                <a:lin ang="5400000" scaled="0"/>
              </a:gradFill>
              <a:ea typeface="Segoe UI" pitchFamily="34" charset="0"/>
              <a:cs typeface="Segoe UI" pitchFamily="34" charset="0"/>
            </a:endParaRPr>
          </a:p>
        </p:txBody>
      </p:sp>
      <p:sp>
        <p:nvSpPr>
          <p:cNvPr id="20" name="Rectangle 6"/>
          <p:cNvSpPr/>
          <p:nvPr/>
        </p:nvSpPr>
        <p:spPr bwMode="auto">
          <a:xfrm>
            <a:off x="9851744" y="1769825"/>
            <a:ext cx="2035915" cy="80455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b="1" dirty="0">
                <a:gradFill>
                  <a:gsLst>
                    <a:gs pos="3810">
                      <a:schemeClr val="bg1"/>
                    </a:gs>
                    <a:gs pos="100000">
                      <a:schemeClr val="bg1"/>
                    </a:gs>
                  </a:gsLst>
                  <a:lin ang="5400000" scaled="0"/>
                </a:gradFill>
                <a:ea typeface="Segoe UI" pitchFamily="34" charset="0"/>
                <a:cs typeface="Segoe UI" pitchFamily="34" charset="0"/>
              </a:rPr>
              <a:t>Network-aware applications</a:t>
            </a:r>
            <a:endParaRPr lang="en-US" sz="1599" i="1" dirty="0">
              <a:gradFill>
                <a:gsLst>
                  <a:gs pos="3810">
                    <a:schemeClr val="bg1"/>
                  </a:gs>
                  <a:gs pos="100000">
                    <a:schemeClr val="bg1"/>
                  </a:gs>
                </a:gsLst>
                <a:lin ang="5400000" scaled="0"/>
              </a:gradFill>
              <a:ea typeface="Segoe UI" pitchFamily="34" charset="0"/>
              <a:cs typeface="Segoe UI" pitchFamily="34" charset="0"/>
            </a:endParaRPr>
          </a:p>
        </p:txBody>
      </p:sp>
      <p:grpSp>
        <p:nvGrpSpPr>
          <p:cNvPr id="44" name="Group 43"/>
          <p:cNvGrpSpPr/>
          <p:nvPr/>
        </p:nvGrpSpPr>
        <p:grpSpPr>
          <a:xfrm>
            <a:off x="9419899" y="5726568"/>
            <a:ext cx="817472" cy="676848"/>
            <a:chOff x="9275577" y="5864533"/>
            <a:chExt cx="660430" cy="546821"/>
          </a:xfrm>
          <a:solidFill>
            <a:srgbClr val="FFC000"/>
          </a:solidFill>
        </p:grpSpPr>
        <p:sp>
          <p:nvSpPr>
            <p:cNvPr id="45" name="Rectangle 3"/>
            <p:cNvSpPr/>
            <p:nvPr/>
          </p:nvSpPr>
          <p:spPr bwMode="auto">
            <a:xfrm>
              <a:off x="9275577" y="5864533"/>
              <a:ext cx="660430" cy="546821"/>
            </a:xfrm>
            <a:custGeom>
              <a:avLst/>
              <a:gdLst/>
              <a:ahLst/>
              <a:cxnLst/>
              <a:rect l="l" t="t" r="r" b="b"/>
              <a:pathLst>
                <a:path w="987260" h="599524">
                  <a:moveTo>
                    <a:pt x="777710" y="0"/>
                  </a:moveTo>
                  <a:lnTo>
                    <a:pt x="987260" y="0"/>
                  </a:lnTo>
                  <a:lnTo>
                    <a:pt x="987260" y="64293"/>
                  </a:lnTo>
                  <a:lnTo>
                    <a:pt x="871908" y="64293"/>
                  </a:lnTo>
                  <a:lnTo>
                    <a:pt x="871908" y="90043"/>
                  </a:lnTo>
                  <a:lnTo>
                    <a:pt x="871908" y="599524"/>
                  </a:lnTo>
                  <a:lnTo>
                    <a:pt x="785320" y="599524"/>
                  </a:lnTo>
                  <a:lnTo>
                    <a:pt x="785320" y="426243"/>
                  </a:lnTo>
                  <a:lnTo>
                    <a:pt x="690593" y="426243"/>
                  </a:lnTo>
                  <a:lnTo>
                    <a:pt x="690593" y="495299"/>
                  </a:lnTo>
                  <a:lnTo>
                    <a:pt x="396711" y="495299"/>
                  </a:lnTo>
                  <a:lnTo>
                    <a:pt x="396711" y="431006"/>
                  </a:lnTo>
                  <a:lnTo>
                    <a:pt x="315748" y="431006"/>
                  </a:lnTo>
                  <a:lnTo>
                    <a:pt x="315748" y="495299"/>
                  </a:lnTo>
                  <a:lnTo>
                    <a:pt x="0" y="495299"/>
                  </a:lnTo>
                  <a:lnTo>
                    <a:pt x="0" y="90043"/>
                  </a:lnTo>
                  <a:lnTo>
                    <a:pt x="777710" y="90043"/>
                  </a:lnTo>
                  <a:close/>
                </a:path>
              </a:pathLst>
            </a:custGeom>
            <a:grpFill/>
            <a:ln w="57150">
              <a:noFill/>
            </a:ln>
          </p:spPr>
          <p:txBody>
            <a:bodyPr lIns="0" tIns="0" rIns="212927" bIns="84436" anchor="ctr" anchorCtr="0"/>
            <a:lstStyle/>
            <a:p>
              <a:pPr algn="ctr" defTabSz="1109903"/>
              <a:endParaRPr lang="en-US" sz="1428" dirty="0">
                <a:solidFill>
                  <a:srgbClr val="EFEFEF"/>
                </a:solidFill>
              </a:endParaRPr>
            </a:p>
          </p:txBody>
        </p:sp>
        <p:sp>
          <p:nvSpPr>
            <p:cNvPr id="46" name="TextBox 45"/>
            <p:cNvSpPr txBox="1"/>
            <p:nvPr/>
          </p:nvSpPr>
          <p:spPr>
            <a:xfrm>
              <a:off x="9438338" y="6013292"/>
              <a:ext cx="236430" cy="159663"/>
            </a:xfrm>
            <a:prstGeom prst="rect">
              <a:avLst/>
            </a:prstGeom>
            <a:grpFill/>
          </p:spPr>
          <p:txBody>
            <a:bodyPr wrap="none" lIns="0" tIns="0" rIns="0" bIns="0" rtlCol="0">
              <a:spAutoFit/>
            </a:bodyPr>
            <a:lstStyle/>
            <a:p>
              <a:pPr algn="ctr" defTabSz="1109903">
                <a:lnSpc>
                  <a:spcPct val="90000"/>
                </a:lnSpc>
              </a:pPr>
              <a:r>
                <a:rPr lang="en-GB" sz="1399" b="1" dirty="0">
                  <a:gradFill>
                    <a:gsLst>
                      <a:gs pos="1250">
                        <a:schemeClr val="bg1"/>
                      </a:gs>
                      <a:gs pos="99000">
                        <a:schemeClr val="bg1"/>
                      </a:gs>
                    </a:gsLst>
                    <a:lin ang="0" scaled="0"/>
                  </a:gradFill>
                </a:rPr>
                <a:t>NIC</a:t>
              </a:r>
            </a:p>
          </p:txBody>
        </p:sp>
      </p:grpSp>
      <p:grpSp>
        <p:nvGrpSpPr>
          <p:cNvPr id="47" name="Group 4"/>
          <p:cNvGrpSpPr>
            <a:grpSpLocks noChangeAspect="1"/>
          </p:cNvGrpSpPr>
          <p:nvPr/>
        </p:nvGrpSpPr>
        <p:grpSpPr bwMode="auto">
          <a:xfrm>
            <a:off x="10016305" y="2910490"/>
            <a:ext cx="797925" cy="816787"/>
            <a:chOff x="6489" y="3204"/>
            <a:chExt cx="973" cy="996"/>
          </a:xfrm>
        </p:grpSpPr>
        <p:sp>
          <p:nvSpPr>
            <p:cNvPr id="48" name="Freeform 5"/>
            <p:cNvSpPr>
              <a:spLocks noEditPoints="1"/>
            </p:cNvSpPr>
            <p:nvPr/>
          </p:nvSpPr>
          <p:spPr bwMode="auto">
            <a:xfrm>
              <a:off x="6489" y="3204"/>
              <a:ext cx="943" cy="943"/>
            </a:xfrm>
            <a:custGeom>
              <a:avLst/>
              <a:gdLst>
                <a:gd name="T0" fmla="*/ 628 w 1256"/>
                <a:gd name="T1" fmla="*/ 0 h 1256"/>
                <a:gd name="T2" fmla="*/ 0 w 1256"/>
                <a:gd name="T3" fmla="*/ 628 h 1256"/>
                <a:gd name="T4" fmla="*/ 628 w 1256"/>
                <a:gd name="T5" fmla="*/ 1256 h 1256"/>
                <a:gd name="T6" fmla="*/ 1256 w 1256"/>
                <a:gd name="T7" fmla="*/ 628 h 1256"/>
                <a:gd name="T8" fmla="*/ 628 w 1256"/>
                <a:gd name="T9" fmla="*/ 0 h 1256"/>
                <a:gd name="T10" fmla="*/ 628 w 1256"/>
                <a:gd name="T11" fmla="*/ 1192 h 1256"/>
                <a:gd name="T12" fmla="*/ 64 w 1256"/>
                <a:gd name="T13" fmla="*/ 628 h 1256"/>
                <a:gd name="T14" fmla="*/ 628 w 1256"/>
                <a:gd name="T15" fmla="*/ 64 h 1256"/>
                <a:gd name="T16" fmla="*/ 1191 w 1256"/>
                <a:gd name="T17" fmla="*/ 628 h 1256"/>
                <a:gd name="T18" fmla="*/ 628 w 1256"/>
                <a:gd name="T19" fmla="*/ 119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6" h="1256">
                  <a:moveTo>
                    <a:pt x="628" y="0"/>
                  </a:moveTo>
                  <a:cubicBezTo>
                    <a:pt x="281" y="0"/>
                    <a:pt x="0" y="281"/>
                    <a:pt x="0" y="628"/>
                  </a:cubicBezTo>
                  <a:cubicBezTo>
                    <a:pt x="0" y="975"/>
                    <a:pt x="281" y="1256"/>
                    <a:pt x="628" y="1256"/>
                  </a:cubicBezTo>
                  <a:cubicBezTo>
                    <a:pt x="974" y="1256"/>
                    <a:pt x="1256" y="975"/>
                    <a:pt x="1256" y="628"/>
                  </a:cubicBezTo>
                  <a:cubicBezTo>
                    <a:pt x="1256" y="281"/>
                    <a:pt x="974" y="0"/>
                    <a:pt x="628" y="0"/>
                  </a:cubicBezTo>
                  <a:close/>
                  <a:moveTo>
                    <a:pt x="628" y="1192"/>
                  </a:moveTo>
                  <a:cubicBezTo>
                    <a:pt x="316" y="1192"/>
                    <a:pt x="64" y="939"/>
                    <a:pt x="64" y="628"/>
                  </a:cubicBezTo>
                  <a:cubicBezTo>
                    <a:pt x="64" y="317"/>
                    <a:pt x="316" y="64"/>
                    <a:pt x="628" y="64"/>
                  </a:cubicBezTo>
                  <a:cubicBezTo>
                    <a:pt x="939" y="64"/>
                    <a:pt x="1191" y="317"/>
                    <a:pt x="1191" y="628"/>
                  </a:cubicBezTo>
                  <a:cubicBezTo>
                    <a:pt x="1191" y="939"/>
                    <a:pt x="939" y="1192"/>
                    <a:pt x="628" y="119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9" name="Oval 6"/>
            <p:cNvSpPr>
              <a:spLocks noChangeArrowheads="1"/>
            </p:cNvSpPr>
            <p:nvPr/>
          </p:nvSpPr>
          <p:spPr bwMode="auto">
            <a:xfrm>
              <a:off x="6763" y="3377"/>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0" name="Oval 7"/>
            <p:cNvSpPr>
              <a:spLocks noChangeArrowheads="1"/>
            </p:cNvSpPr>
            <p:nvPr/>
          </p:nvSpPr>
          <p:spPr bwMode="auto">
            <a:xfrm>
              <a:off x="6632" y="3703"/>
              <a:ext cx="85" cy="8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1" name="Oval 8"/>
            <p:cNvSpPr>
              <a:spLocks noChangeArrowheads="1"/>
            </p:cNvSpPr>
            <p:nvPr/>
          </p:nvSpPr>
          <p:spPr bwMode="auto">
            <a:xfrm>
              <a:off x="6891" y="3850"/>
              <a:ext cx="85" cy="8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2" name="Oval 9"/>
            <p:cNvSpPr>
              <a:spLocks noChangeArrowheads="1"/>
            </p:cNvSpPr>
            <p:nvPr/>
          </p:nvSpPr>
          <p:spPr bwMode="auto">
            <a:xfrm>
              <a:off x="6876" y="3607"/>
              <a:ext cx="84" cy="8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3" name="Oval 10"/>
            <p:cNvSpPr>
              <a:spLocks noChangeArrowheads="1"/>
            </p:cNvSpPr>
            <p:nvPr/>
          </p:nvSpPr>
          <p:spPr bwMode="auto">
            <a:xfrm>
              <a:off x="7051" y="3607"/>
              <a:ext cx="85" cy="8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4" name="Oval 11"/>
            <p:cNvSpPr>
              <a:spLocks noChangeArrowheads="1"/>
            </p:cNvSpPr>
            <p:nvPr/>
          </p:nvSpPr>
          <p:spPr bwMode="auto">
            <a:xfrm>
              <a:off x="7078" y="3437"/>
              <a:ext cx="85" cy="8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5" name="Freeform 12"/>
            <p:cNvSpPr>
              <a:spLocks/>
            </p:cNvSpPr>
            <p:nvPr/>
          </p:nvSpPr>
          <p:spPr bwMode="auto">
            <a:xfrm>
              <a:off x="6734" y="3274"/>
              <a:ext cx="420" cy="811"/>
            </a:xfrm>
            <a:custGeom>
              <a:avLst/>
              <a:gdLst>
                <a:gd name="T0" fmla="*/ 14 w 560"/>
                <a:gd name="T1" fmla="*/ 1081 h 1081"/>
                <a:gd name="T2" fmla="*/ 0 w 560"/>
                <a:gd name="T3" fmla="*/ 1057 h 1081"/>
                <a:gd name="T4" fmla="*/ 278 w 560"/>
                <a:gd name="T5" fmla="*/ 803 h 1081"/>
                <a:gd name="T6" fmla="*/ 522 w 560"/>
                <a:gd name="T7" fmla="*/ 1 h 1081"/>
                <a:gd name="T8" fmla="*/ 550 w 560"/>
                <a:gd name="T9" fmla="*/ 0 h 1081"/>
                <a:gd name="T10" fmla="*/ 486 w 560"/>
                <a:gd name="T11" fmla="*/ 484 h 1081"/>
                <a:gd name="T12" fmla="*/ 299 w 560"/>
                <a:gd name="T13" fmla="*/ 821 h 1081"/>
                <a:gd name="T14" fmla="*/ 14 w 560"/>
                <a:gd name="T15" fmla="*/ 1081 h 10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0" h="1081">
                  <a:moveTo>
                    <a:pt x="14" y="1081"/>
                  </a:moveTo>
                  <a:cubicBezTo>
                    <a:pt x="0" y="1057"/>
                    <a:pt x="0" y="1057"/>
                    <a:pt x="0" y="1057"/>
                  </a:cubicBezTo>
                  <a:cubicBezTo>
                    <a:pt x="1" y="1056"/>
                    <a:pt x="143" y="974"/>
                    <a:pt x="278" y="803"/>
                  </a:cubicBezTo>
                  <a:cubicBezTo>
                    <a:pt x="402" y="645"/>
                    <a:pt x="545" y="379"/>
                    <a:pt x="522" y="1"/>
                  </a:cubicBezTo>
                  <a:cubicBezTo>
                    <a:pt x="550" y="0"/>
                    <a:pt x="550" y="0"/>
                    <a:pt x="550" y="0"/>
                  </a:cubicBezTo>
                  <a:cubicBezTo>
                    <a:pt x="560" y="170"/>
                    <a:pt x="539" y="333"/>
                    <a:pt x="486" y="484"/>
                  </a:cubicBezTo>
                  <a:cubicBezTo>
                    <a:pt x="443" y="605"/>
                    <a:pt x="380" y="718"/>
                    <a:pt x="299" y="821"/>
                  </a:cubicBezTo>
                  <a:cubicBezTo>
                    <a:pt x="161" y="996"/>
                    <a:pt x="20" y="1078"/>
                    <a:pt x="14" y="108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6" name="Freeform 13"/>
            <p:cNvSpPr>
              <a:spLocks/>
            </p:cNvSpPr>
            <p:nvPr/>
          </p:nvSpPr>
          <p:spPr bwMode="auto">
            <a:xfrm>
              <a:off x="6629" y="3236"/>
              <a:ext cx="413" cy="800"/>
            </a:xfrm>
            <a:custGeom>
              <a:avLst/>
              <a:gdLst>
                <a:gd name="T0" fmla="*/ 32 w 549"/>
                <a:gd name="T1" fmla="*/ 1065 h 1065"/>
                <a:gd name="T2" fmla="*/ 60 w 549"/>
                <a:gd name="T3" fmla="*/ 627 h 1065"/>
                <a:gd name="T4" fmla="*/ 238 w 549"/>
                <a:gd name="T5" fmla="*/ 291 h 1065"/>
                <a:gd name="T6" fmla="*/ 534 w 549"/>
                <a:gd name="T7" fmla="*/ 0 h 1065"/>
                <a:gd name="T8" fmla="*/ 549 w 549"/>
                <a:gd name="T9" fmla="*/ 23 h 1065"/>
                <a:gd name="T10" fmla="*/ 260 w 549"/>
                <a:gd name="T11" fmla="*/ 309 h 1065"/>
                <a:gd name="T12" fmla="*/ 60 w 549"/>
                <a:gd name="T13" fmla="*/ 1060 h 1065"/>
                <a:gd name="T14" fmla="*/ 32 w 549"/>
                <a:gd name="T15" fmla="*/ 1065 h 10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9" h="1065">
                  <a:moveTo>
                    <a:pt x="32" y="1065"/>
                  </a:moveTo>
                  <a:cubicBezTo>
                    <a:pt x="5" y="919"/>
                    <a:pt x="14" y="771"/>
                    <a:pt x="60" y="627"/>
                  </a:cubicBezTo>
                  <a:cubicBezTo>
                    <a:pt x="97" y="512"/>
                    <a:pt x="157" y="399"/>
                    <a:pt x="238" y="291"/>
                  </a:cubicBezTo>
                  <a:cubicBezTo>
                    <a:pt x="377" y="108"/>
                    <a:pt x="532" y="1"/>
                    <a:pt x="534" y="0"/>
                  </a:cubicBezTo>
                  <a:cubicBezTo>
                    <a:pt x="549" y="23"/>
                    <a:pt x="549" y="23"/>
                    <a:pt x="549" y="23"/>
                  </a:cubicBezTo>
                  <a:cubicBezTo>
                    <a:pt x="548" y="24"/>
                    <a:pt x="396" y="129"/>
                    <a:pt x="260" y="309"/>
                  </a:cubicBezTo>
                  <a:cubicBezTo>
                    <a:pt x="136" y="474"/>
                    <a:pt x="0" y="738"/>
                    <a:pt x="60" y="1060"/>
                  </a:cubicBezTo>
                  <a:lnTo>
                    <a:pt x="32" y="10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7" name="Freeform 14"/>
            <p:cNvSpPr>
              <a:spLocks/>
            </p:cNvSpPr>
            <p:nvPr/>
          </p:nvSpPr>
          <p:spPr bwMode="auto">
            <a:xfrm>
              <a:off x="6527" y="3630"/>
              <a:ext cx="743" cy="227"/>
            </a:xfrm>
            <a:custGeom>
              <a:avLst/>
              <a:gdLst>
                <a:gd name="T0" fmla="*/ 22 w 990"/>
                <a:gd name="T1" fmla="*/ 302 h 302"/>
                <a:gd name="T2" fmla="*/ 0 w 990"/>
                <a:gd name="T3" fmla="*/ 284 h 302"/>
                <a:gd name="T4" fmla="*/ 257 w 990"/>
                <a:gd name="T5" fmla="*/ 88 h 302"/>
                <a:gd name="T6" fmla="*/ 545 w 990"/>
                <a:gd name="T7" fmla="*/ 7 h 302"/>
                <a:gd name="T8" fmla="*/ 907 w 990"/>
                <a:gd name="T9" fmla="*/ 84 h 302"/>
                <a:gd name="T10" fmla="*/ 907 w 990"/>
                <a:gd name="T11" fmla="*/ 84 h 302"/>
                <a:gd name="T12" fmla="*/ 979 w 990"/>
                <a:gd name="T13" fmla="*/ 158 h 302"/>
                <a:gd name="T14" fmla="*/ 953 w 990"/>
                <a:gd name="T15" fmla="*/ 148 h 302"/>
                <a:gd name="T16" fmla="*/ 952 w 990"/>
                <a:gd name="T17" fmla="*/ 152 h 302"/>
                <a:gd name="T18" fmla="*/ 894 w 990"/>
                <a:gd name="T19" fmla="*/ 109 h 302"/>
                <a:gd name="T20" fmla="*/ 271 w 990"/>
                <a:gd name="T21" fmla="*/ 112 h 302"/>
                <a:gd name="T22" fmla="*/ 22 w 990"/>
                <a:gd name="T23"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302">
                  <a:moveTo>
                    <a:pt x="22" y="302"/>
                  </a:moveTo>
                  <a:cubicBezTo>
                    <a:pt x="0" y="284"/>
                    <a:pt x="0" y="284"/>
                    <a:pt x="0" y="284"/>
                  </a:cubicBezTo>
                  <a:cubicBezTo>
                    <a:pt x="4" y="279"/>
                    <a:pt x="98" y="169"/>
                    <a:pt x="257" y="88"/>
                  </a:cubicBezTo>
                  <a:cubicBezTo>
                    <a:pt x="351" y="40"/>
                    <a:pt x="448" y="13"/>
                    <a:pt x="545" y="7"/>
                  </a:cubicBezTo>
                  <a:cubicBezTo>
                    <a:pt x="666" y="0"/>
                    <a:pt x="788" y="26"/>
                    <a:pt x="907" y="84"/>
                  </a:cubicBezTo>
                  <a:cubicBezTo>
                    <a:pt x="907" y="84"/>
                    <a:pt x="907" y="84"/>
                    <a:pt x="907" y="84"/>
                  </a:cubicBezTo>
                  <a:cubicBezTo>
                    <a:pt x="990" y="129"/>
                    <a:pt x="981" y="151"/>
                    <a:pt x="979" y="158"/>
                  </a:cubicBezTo>
                  <a:cubicBezTo>
                    <a:pt x="953" y="148"/>
                    <a:pt x="953" y="148"/>
                    <a:pt x="953" y="148"/>
                  </a:cubicBezTo>
                  <a:cubicBezTo>
                    <a:pt x="952" y="150"/>
                    <a:pt x="952" y="152"/>
                    <a:pt x="952" y="152"/>
                  </a:cubicBezTo>
                  <a:cubicBezTo>
                    <a:pt x="950" y="145"/>
                    <a:pt x="922" y="125"/>
                    <a:pt x="894" y="109"/>
                  </a:cubicBezTo>
                  <a:cubicBezTo>
                    <a:pt x="686" y="7"/>
                    <a:pt x="477" y="8"/>
                    <a:pt x="271" y="112"/>
                  </a:cubicBezTo>
                  <a:cubicBezTo>
                    <a:pt x="117" y="190"/>
                    <a:pt x="23" y="301"/>
                    <a:pt x="22" y="30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8" name="Freeform 15"/>
            <p:cNvSpPr>
              <a:spLocks/>
            </p:cNvSpPr>
            <p:nvPr/>
          </p:nvSpPr>
          <p:spPr bwMode="auto">
            <a:xfrm>
              <a:off x="6670" y="3334"/>
              <a:ext cx="290" cy="793"/>
            </a:xfrm>
            <a:custGeom>
              <a:avLst/>
              <a:gdLst>
                <a:gd name="T0" fmla="*/ 281 w 386"/>
                <a:gd name="T1" fmla="*/ 1056 h 1056"/>
                <a:gd name="T2" fmla="*/ 259 w 386"/>
                <a:gd name="T3" fmla="*/ 1037 h 1056"/>
                <a:gd name="T4" fmla="*/ 344 w 386"/>
                <a:gd name="T5" fmla="*/ 550 h 1056"/>
                <a:gd name="T6" fmla="*/ 167 w 386"/>
                <a:gd name="T7" fmla="*/ 148 h 1056"/>
                <a:gd name="T8" fmla="*/ 0 w 386"/>
                <a:gd name="T9" fmla="*/ 26 h 1056"/>
                <a:gd name="T10" fmla="*/ 12 w 386"/>
                <a:gd name="T11" fmla="*/ 0 h 1056"/>
                <a:gd name="T12" fmla="*/ 187 w 386"/>
                <a:gd name="T13" fmla="*/ 128 h 1056"/>
                <a:gd name="T14" fmla="*/ 372 w 386"/>
                <a:gd name="T15" fmla="*/ 549 h 1056"/>
                <a:gd name="T16" fmla="*/ 281 w 386"/>
                <a:gd name="T1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6" h="1056">
                  <a:moveTo>
                    <a:pt x="281" y="1056"/>
                  </a:moveTo>
                  <a:cubicBezTo>
                    <a:pt x="259" y="1037"/>
                    <a:pt x="259" y="1037"/>
                    <a:pt x="259" y="1037"/>
                  </a:cubicBezTo>
                  <a:cubicBezTo>
                    <a:pt x="260" y="1036"/>
                    <a:pt x="358" y="919"/>
                    <a:pt x="344" y="550"/>
                  </a:cubicBezTo>
                  <a:cubicBezTo>
                    <a:pt x="337" y="357"/>
                    <a:pt x="244" y="225"/>
                    <a:pt x="167" y="148"/>
                  </a:cubicBezTo>
                  <a:cubicBezTo>
                    <a:pt x="83" y="64"/>
                    <a:pt x="1" y="26"/>
                    <a:pt x="0" y="26"/>
                  </a:cubicBezTo>
                  <a:cubicBezTo>
                    <a:pt x="12" y="0"/>
                    <a:pt x="12" y="0"/>
                    <a:pt x="12" y="0"/>
                  </a:cubicBezTo>
                  <a:cubicBezTo>
                    <a:pt x="16" y="2"/>
                    <a:pt x="100" y="41"/>
                    <a:pt x="187" y="128"/>
                  </a:cubicBezTo>
                  <a:cubicBezTo>
                    <a:pt x="267" y="209"/>
                    <a:pt x="364" y="347"/>
                    <a:pt x="372" y="549"/>
                  </a:cubicBezTo>
                  <a:cubicBezTo>
                    <a:pt x="386" y="931"/>
                    <a:pt x="285" y="1051"/>
                    <a:pt x="281" y="105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9" name="Freeform 16"/>
            <p:cNvSpPr>
              <a:spLocks/>
            </p:cNvSpPr>
            <p:nvPr/>
          </p:nvSpPr>
          <p:spPr bwMode="auto">
            <a:xfrm>
              <a:off x="6506" y="3406"/>
              <a:ext cx="844" cy="361"/>
            </a:xfrm>
            <a:custGeom>
              <a:avLst/>
              <a:gdLst>
                <a:gd name="T0" fmla="*/ 1097 w 1125"/>
                <a:gd name="T1" fmla="*/ 481 h 481"/>
                <a:gd name="T2" fmla="*/ 1059 w 1125"/>
                <a:gd name="T3" fmla="*/ 338 h 481"/>
                <a:gd name="T4" fmla="*/ 814 w 1125"/>
                <a:gd name="T5" fmla="*/ 111 h 481"/>
                <a:gd name="T6" fmla="*/ 19 w 1125"/>
                <a:gd name="T7" fmla="*/ 278 h 481"/>
                <a:gd name="T8" fmla="*/ 0 w 1125"/>
                <a:gd name="T9" fmla="*/ 258 h 481"/>
                <a:gd name="T10" fmla="*/ 387 w 1125"/>
                <a:gd name="T11" fmla="*/ 46 h 481"/>
                <a:gd name="T12" fmla="*/ 825 w 1125"/>
                <a:gd name="T13" fmla="*/ 85 h 481"/>
                <a:gd name="T14" fmla="*/ 1085 w 1125"/>
                <a:gd name="T15" fmla="*/ 327 h 481"/>
                <a:gd name="T16" fmla="*/ 1125 w 1125"/>
                <a:gd name="T17" fmla="*/ 481 h 481"/>
                <a:gd name="T18" fmla="*/ 1097 w 1125"/>
                <a:gd name="T19" fmla="*/ 481 h 481"/>
                <a:gd name="T20" fmla="*/ 1111 w 1125"/>
                <a:gd name="T21" fmla="*/ 481 h 481"/>
                <a:gd name="T22" fmla="*/ 1097 w 1125"/>
                <a:gd name="T23" fmla="*/ 481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25" h="481">
                  <a:moveTo>
                    <a:pt x="1097" y="481"/>
                  </a:moveTo>
                  <a:cubicBezTo>
                    <a:pt x="1097" y="481"/>
                    <a:pt x="1095" y="416"/>
                    <a:pt x="1059" y="338"/>
                  </a:cubicBezTo>
                  <a:cubicBezTo>
                    <a:pt x="1011" y="234"/>
                    <a:pt x="929" y="158"/>
                    <a:pt x="814" y="111"/>
                  </a:cubicBezTo>
                  <a:cubicBezTo>
                    <a:pt x="543" y="0"/>
                    <a:pt x="239" y="64"/>
                    <a:pt x="19" y="278"/>
                  </a:cubicBezTo>
                  <a:cubicBezTo>
                    <a:pt x="0" y="258"/>
                    <a:pt x="0" y="258"/>
                    <a:pt x="0" y="258"/>
                  </a:cubicBezTo>
                  <a:cubicBezTo>
                    <a:pt x="110" y="150"/>
                    <a:pt x="244" y="77"/>
                    <a:pt x="387" y="46"/>
                  </a:cubicBezTo>
                  <a:cubicBezTo>
                    <a:pt x="533" y="14"/>
                    <a:pt x="684" y="28"/>
                    <a:pt x="825" y="85"/>
                  </a:cubicBezTo>
                  <a:cubicBezTo>
                    <a:pt x="976" y="147"/>
                    <a:pt x="1050" y="251"/>
                    <a:pt x="1085" y="327"/>
                  </a:cubicBezTo>
                  <a:cubicBezTo>
                    <a:pt x="1123" y="410"/>
                    <a:pt x="1125" y="478"/>
                    <a:pt x="1125" y="481"/>
                  </a:cubicBezTo>
                  <a:cubicBezTo>
                    <a:pt x="1097" y="481"/>
                    <a:pt x="1097" y="481"/>
                    <a:pt x="1097" y="481"/>
                  </a:cubicBezTo>
                  <a:cubicBezTo>
                    <a:pt x="1111" y="481"/>
                    <a:pt x="1111" y="481"/>
                    <a:pt x="1111" y="481"/>
                  </a:cubicBezTo>
                  <a:lnTo>
                    <a:pt x="1097" y="4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0" name="Freeform 17"/>
            <p:cNvSpPr>
              <a:spLocks/>
            </p:cNvSpPr>
            <p:nvPr/>
          </p:nvSpPr>
          <p:spPr bwMode="auto">
            <a:xfrm>
              <a:off x="6979" y="3717"/>
              <a:ext cx="483" cy="483"/>
            </a:xfrm>
            <a:custGeom>
              <a:avLst/>
              <a:gdLst>
                <a:gd name="T0" fmla="*/ 584 w 643"/>
                <a:gd name="T1" fmla="*/ 325 h 644"/>
                <a:gd name="T2" fmla="*/ 621 w 643"/>
                <a:gd name="T3" fmla="*/ 219 h 644"/>
                <a:gd name="T4" fmla="*/ 600 w 643"/>
                <a:gd name="T5" fmla="*/ 170 h 644"/>
                <a:gd name="T6" fmla="*/ 535 w 643"/>
                <a:gd name="T7" fmla="*/ 167 h 644"/>
                <a:gd name="T8" fmla="*/ 536 w 643"/>
                <a:gd name="T9" fmla="*/ 82 h 644"/>
                <a:gd name="T10" fmla="*/ 478 w 643"/>
                <a:gd name="T11" fmla="*/ 42 h 644"/>
                <a:gd name="T12" fmla="*/ 417 w 643"/>
                <a:gd name="T13" fmla="*/ 72 h 644"/>
                <a:gd name="T14" fmla="*/ 371 w 643"/>
                <a:gd name="T15" fmla="*/ 0 h 644"/>
                <a:gd name="T16" fmla="*/ 335 w 643"/>
                <a:gd name="T17" fmla="*/ 0 h 644"/>
                <a:gd name="T18" fmla="*/ 293 w 643"/>
                <a:gd name="T19" fmla="*/ 1 h 644"/>
                <a:gd name="T20" fmla="*/ 256 w 643"/>
                <a:gd name="T21" fmla="*/ 61 h 644"/>
                <a:gd name="T22" fmla="*/ 176 w 643"/>
                <a:gd name="T23" fmla="*/ 34 h 644"/>
                <a:gd name="T24" fmla="*/ 119 w 643"/>
                <a:gd name="T25" fmla="*/ 68 h 644"/>
                <a:gd name="T26" fmla="*/ 96 w 643"/>
                <a:gd name="T27" fmla="*/ 85 h 644"/>
                <a:gd name="T28" fmla="*/ 114 w 643"/>
                <a:gd name="T29" fmla="*/ 147 h 644"/>
                <a:gd name="T30" fmla="*/ 105 w 643"/>
                <a:gd name="T31" fmla="*/ 157 h 644"/>
                <a:gd name="T32" fmla="*/ 98 w 643"/>
                <a:gd name="T33" fmla="*/ 168 h 644"/>
                <a:gd name="T34" fmla="*/ 26 w 643"/>
                <a:gd name="T35" fmla="*/ 182 h 644"/>
                <a:gd name="T36" fmla="*/ 4 w 643"/>
                <a:gd name="T37" fmla="*/ 244 h 644"/>
                <a:gd name="T38" fmla="*/ 52 w 643"/>
                <a:gd name="T39" fmla="*/ 315 h 644"/>
                <a:gd name="T40" fmla="*/ 1 w 643"/>
                <a:gd name="T41" fmla="*/ 349 h 644"/>
                <a:gd name="T42" fmla="*/ 5 w 643"/>
                <a:gd name="T43" fmla="*/ 394 h 644"/>
                <a:gd name="T44" fmla="*/ 26 w 643"/>
                <a:gd name="T45" fmla="*/ 458 h 644"/>
                <a:gd name="T46" fmla="*/ 96 w 643"/>
                <a:gd name="T47" fmla="*/ 471 h 644"/>
                <a:gd name="T48" fmla="*/ 85 w 643"/>
                <a:gd name="T49" fmla="*/ 513 h 644"/>
                <a:gd name="T50" fmla="*/ 102 w 643"/>
                <a:gd name="T51" fmla="*/ 563 h 644"/>
                <a:gd name="T52" fmla="*/ 152 w 643"/>
                <a:gd name="T53" fmla="*/ 600 h 644"/>
                <a:gd name="T54" fmla="*/ 218 w 643"/>
                <a:gd name="T55" fmla="*/ 572 h 644"/>
                <a:gd name="T56" fmla="*/ 249 w 643"/>
                <a:gd name="T57" fmla="*/ 590 h 644"/>
                <a:gd name="T58" fmla="*/ 282 w 643"/>
                <a:gd name="T59" fmla="*/ 642 h 644"/>
                <a:gd name="T60" fmla="*/ 341 w 643"/>
                <a:gd name="T61" fmla="*/ 643 h 644"/>
                <a:gd name="T62" fmla="*/ 380 w 643"/>
                <a:gd name="T63" fmla="*/ 582 h 644"/>
                <a:gd name="T64" fmla="*/ 461 w 643"/>
                <a:gd name="T65" fmla="*/ 612 h 644"/>
                <a:gd name="T66" fmla="*/ 485 w 643"/>
                <a:gd name="T67" fmla="*/ 597 h 644"/>
                <a:gd name="T68" fmla="*/ 539 w 643"/>
                <a:gd name="T69" fmla="*/ 559 h 644"/>
                <a:gd name="T70" fmla="*/ 521 w 643"/>
                <a:gd name="T71" fmla="*/ 498 h 644"/>
                <a:gd name="T72" fmla="*/ 529 w 643"/>
                <a:gd name="T73" fmla="*/ 488 h 644"/>
                <a:gd name="T74" fmla="*/ 539 w 643"/>
                <a:gd name="T75" fmla="*/ 476 h 644"/>
                <a:gd name="T76" fmla="*/ 610 w 643"/>
                <a:gd name="T77" fmla="*/ 461 h 644"/>
                <a:gd name="T78" fmla="*/ 643 w 643"/>
                <a:gd name="T79" fmla="*/ 370 h 644"/>
                <a:gd name="T80" fmla="*/ 584 w 643"/>
                <a:gd name="T81" fmla="*/ 330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3" h="644">
                  <a:moveTo>
                    <a:pt x="584" y="330"/>
                  </a:moveTo>
                  <a:cubicBezTo>
                    <a:pt x="584" y="328"/>
                    <a:pt x="584" y="327"/>
                    <a:pt x="584" y="325"/>
                  </a:cubicBezTo>
                  <a:cubicBezTo>
                    <a:pt x="641" y="288"/>
                    <a:pt x="641" y="288"/>
                    <a:pt x="641" y="288"/>
                  </a:cubicBezTo>
                  <a:cubicBezTo>
                    <a:pt x="621" y="219"/>
                    <a:pt x="621" y="219"/>
                    <a:pt x="621" y="219"/>
                  </a:cubicBezTo>
                  <a:cubicBezTo>
                    <a:pt x="618" y="210"/>
                    <a:pt x="615" y="199"/>
                    <a:pt x="609" y="186"/>
                  </a:cubicBezTo>
                  <a:cubicBezTo>
                    <a:pt x="600" y="170"/>
                    <a:pt x="600" y="170"/>
                    <a:pt x="600" y="170"/>
                  </a:cubicBezTo>
                  <a:cubicBezTo>
                    <a:pt x="538" y="173"/>
                    <a:pt x="538" y="173"/>
                    <a:pt x="538" y="173"/>
                  </a:cubicBezTo>
                  <a:cubicBezTo>
                    <a:pt x="537" y="171"/>
                    <a:pt x="536" y="169"/>
                    <a:pt x="535" y="167"/>
                  </a:cubicBezTo>
                  <a:cubicBezTo>
                    <a:pt x="560" y="107"/>
                    <a:pt x="560" y="107"/>
                    <a:pt x="560" y="107"/>
                  </a:cubicBezTo>
                  <a:cubicBezTo>
                    <a:pt x="536" y="82"/>
                    <a:pt x="536" y="82"/>
                    <a:pt x="536" y="82"/>
                  </a:cubicBezTo>
                  <a:cubicBezTo>
                    <a:pt x="511" y="61"/>
                    <a:pt x="511" y="61"/>
                    <a:pt x="511" y="61"/>
                  </a:cubicBezTo>
                  <a:cubicBezTo>
                    <a:pt x="502" y="53"/>
                    <a:pt x="490" y="46"/>
                    <a:pt x="478" y="42"/>
                  </a:cubicBezTo>
                  <a:cubicBezTo>
                    <a:pt x="465" y="38"/>
                    <a:pt x="465" y="38"/>
                    <a:pt x="465" y="38"/>
                  </a:cubicBezTo>
                  <a:cubicBezTo>
                    <a:pt x="417" y="72"/>
                    <a:pt x="417" y="72"/>
                    <a:pt x="417" y="72"/>
                  </a:cubicBezTo>
                  <a:cubicBezTo>
                    <a:pt x="407" y="69"/>
                    <a:pt x="398" y="66"/>
                    <a:pt x="389" y="63"/>
                  </a:cubicBezTo>
                  <a:cubicBezTo>
                    <a:pt x="371" y="0"/>
                    <a:pt x="371" y="0"/>
                    <a:pt x="371" y="0"/>
                  </a:cubicBezTo>
                  <a:cubicBezTo>
                    <a:pt x="350" y="0"/>
                    <a:pt x="350" y="0"/>
                    <a:pt x="350" y="0"/>
                  </a:cubicBezTo>
                  <a:cubicBezTo>
                    <a:pt x="345" y="0"/>
                    <a:pt x="340" y="0"/>
                    <a:pt x="335" y="0"/>
                  </a:cubicBezTo>
                  <a:cubicBezTo>
                    <a:pt x="329" y="0"/>
                    <a:pt x="323" y="0"/>
                    <a:pt x="317" y="0"/>
                  </a:cubicBezTo>
                  <a:cubicBezTo>
                    <a:pt x="308" y="0"/>
                    <a:pt x="300" y="0"/>
                    <a:pt x="293" y="1"/>
                  </a:cubicBezTo>
                  <a:cubicBezTo>
                    <a:pt x="276" y="3"/>
                    <a:pt x="276" y="3"/>
                    <a:pt x="276" y="3"/>
                  </a:cubicBezTo>
                  <a:cubicBezTo>
                    <a:pt x="256" y="61"/>
                    <a:pt x="256" y="61"/>
                    <a:pt x="256" y="61"/>
                  </a:cubicBezTo>
                  <a:cubicBezTo>
                    <a:pt x="245" y="64"/>
                    <a:pt x="235" y="67"/>
                    <a:pt x="226" y="71"/>
                  </a:cubicBezTo>
                  <a:cubicBezTo>
                    <a:pt x="176" y="34"/>
                    <a:pt x="176" y="34"/>
                    <a:pt x="176" y="34"/>
                  </a:cubicBezTo>
                  <a:cubicBezTo>
                    <a:pt x="161" y="41"/>
                    <a:pt x="161" y="41"/>
                    <a:pt x="161" y="41"/>
                  </a:cubicBezTo>
                  <a:cubicBezTo>
                    <a:pt x="146" y="48"/>
                    <a:pt x="133" y="57"/>
                    <a:pt x="119" y="68"/>
                  </a:cubicBezTo>
                  <a:cubicBezTo>
                    <a:pt x="116" y="70"/>
                    <a:pt x="114" y="71"/>
                    <a:pt x="111" y="73"/>
                  </a:cubicBezTo>
                  <a:cubicBezTo>
                    <a:pt x="96" y="85"/>
                    <a:pt x="96" y="85"/>
                    <a:pt x="96" y="85"/>
                  </a:cubicBezTo>
                  <a:cubicBezTo>
                    <a:pt x="109" y="133"/>
                    <a:pt x="109" y="133"/>
                    <a:pt x="109" y="133"/>
                  </a:cubicBezTo>
                  <a:cubicBezTo>
                    <a:pt x="114" y="147"/>
                    <a:pt x="114" y="147"/>
                    <a:pt x="114" y="147"/>
                  </a:cubicBezTo>
                  <a:cubicBezTo>
                    <a:pt x="112" y="149"/>
                    <a:pt x="109" y="152"/>
                    <a:pt x="107" y="155"/>
                  </a:cubicBezTo>
                  <a:cubicBezTo>
                    <a:pt x="105" y="157"/>
                    <a:pt x="105" y="157"/>
                    <a:pt x="105" y="157"/>
                  </a:cubicBezTo>
                  <a:cubicBezTo>
                    <a:pt x="104" y="159"/>
                    <a:pt x="104" y="159"/>
                    <a:pt x="104" y="159"/>
                  </a:cubicBezTo>
                  <a:cubicBezTo>
                    <a:pt x="102" y="162"/>
                    <a:pt x="100" y="165"/>
                    <a:pt x="98" y="168"/>
                  </a:cubicBezTo>
                  <a:cubicBezTo>
                    <a:pt x="34" y="167"/>
                    <a:pt x="34" y="167"/>
                    <a:pt x="34" y="167"/>
                  </a:cubicBezTo>
                  <a:cubicBezTo>
                    <a:pt x="26" y="182"/>
                    <a:pt x="26" y="182"/>
                    <a:pt x="26" y="182"/>
                  </a:cubicBezTo>
                  <a:cubicBezTo>
                    <a:pt x="17" y="197"/>
                    <a:pt x="11" y="213"/>
                    <a:pt x="5" y="237"/>
                  </a:cubicBezTo>
                  <a:cubicBezTo>
                    <a:pt x="4" y="244"/>
                    <a:pt x="4" y="244"/>
                    <a:pt x="4" y="244"/>
                  </a:cubicBezTo>
                  <a:cubicBezTo>
                    <a:pt x="17" y="290"/>
                    <a:pt x="17" y="290"/>
                    <a:pt x="17" y="290"/>
                  </a:cubicBezTo>
                  <a:cubicBezTo>
                    <a:pt x="52" y="315"/>
                    <a:pt x="52" y="315"/>
                    <a:pt x="52" y="315"/>
                  </a:cubicBezTo>
                  <a:cubicBezTo>
                    <a:pt x="52" y="316"/>
                    <a:pt x="52" y="317"/>
                    <a:pt x="52" y="319"/>
                  </a:cubicBezTo>
                  <a:cubicBezTo>
                    <a:pt x="1" y="349"/>
                    <a:pt x="1" y="349"/>
                    <a:pt x="1" y="349"/>
                  </a:cubicBezTo>
                  <a:cubicBezTo>
                    <a:pt x="1" y="364"/>
                    <a:pt x="1" y="364"/>
                    <a:pt x="1" y="364"/>
                  </a:cubicBezTo>
                  <a:cubicBezTo>
                    <a:pt x="0" y="376"/>
                    <a:pt x="3" y="386"/>
                    <a:pt x="5" y="394"/>
                  </a:cubicBezTo>
                  <a:cubicBezTo>
                    <a:pt x="14" y="425"/>
                    <a:pt x="14" y="425"/>
                    <a:pt x="14" y="425"/>
                  </a:cubicBezTo>
                  <a:cubicBezTo>
                    <a:pt x="17" y="435"/>
                    <a:pt x="20" y="446"/>
                    <a:pt x="26" y="458"/>
                  </a:cubicBezTo>
                  <a:cubicBezTo>
                    <a:pt x="35" y="472"/>
                    <a:pt x="35" y="472"/>
                    <a:pt x="35" y="472"/>
                  </a:cubicBezTo>
                  <a:cubicBezTo>
                    <a:pt x="96" y="471"/>
                    <a:pt x="96" y="471"/>
                    <a:pt x="96" y="471"/>
                  </a:cubicBezTo>
                  <a:cubicBezTo>
                    <a:pt x="98" y="473"/>
                    <a:pt x="99" y="475"/>
                    <a:pt x="100" y="477"/>
                  </a:cubicBezTo>
                  <a:cubicBezTo>
                    <a:pt x="85" y="513"/>
                    <a:pt x="85" y="513"/>
                    <a:pt x="85" y="513"/>
                  </a:cubicBezTo>
                  <a:cubicBezTo>
                    <a:pt x="97" y="558"/>
                    <a:pt x="97" y="558"/>
                    <a:pt x="97" y="558"/>
                  </a:cubicBezTo>
                  <a:cubicBezTo>
                    <a:pt x="102" y="563"/>
                    <a:pt x="102" y="563"/>
                    <a:pt x="102" y="563"/>
                  </a:cubicBezTo>
                  <a:cubicBezTo>
                    <a:pt x="111" y="573"/>
                    <a:pt x="119" y="579"/>
                    <a:pt x="128" y="585"/>
                  </a:cubicBezTo>
                  <a:cubicBezTo>
                    <a:pt x="136" y="591"/>
                    <a:pt x="143" y="595"/>
                    <a:pt x="152" y="600"/>
                  </a:cubicBezTo>
                  <a:cubicBezTo>
                    <a:pt x="167" y="609"/>
                    <a:pt x="167" y="609"/>
                    <a:pt x="167" y="609"/>
                  </a:cubicBezTo>
                  <a:cubicBezTo>
                    <a:pt x="218" y="572"/>
                    <a:pt x="218" y="572"/>
                    <a:pt x="218" y="572"/>
                  </a:cubicBezTo>
                  <a:cubicBezTo>
                    <a:pt x="227" y="576"/>
                    <a:pt x="237" y="579"/>
                    <a:pt x="247" y="581"/>
                  </a:cubicBezTo>
                  <a:cubicBezTo>
                    <a:pt x="249" y="590"/>
                    <a:pt x="249" y="590"/>
                    <a:pt x="249" y="590"/>
                  </a:cubicBezTo>
                  <a:cubicBezTo>
                    <a:pt x="263" y="640"/>
                    <a:pt x="263" y="640"/>
                    <a:pt x="263" y="640"/>
                  </a:cubicBezTo>
                  <a:cubicBezTo>
                    <a:pt x="282" y="642"/>
                    <a:pt x="282" y="642"/>
                    <a:pt x="282" y="642"/>
                  </a:cubicBezTo>
                  <a:cubicBezTo>
                    <a:pt x="295" y="643"/>
                    <a:pt x="307" y="644"/>
                    <a:pt x="320" y="644"/>
                  </a:cubicBezTo>
                  <a:cubicBezTo>
                    <a:pt x="327" y="644"/>
                    <a:pt x="333" y="644"/>
                    <a:pt x="341" y="643"/>
                  </a:cubicBezTo>
                  <a:cubicBezTo>
                    <a:pt x="361" y="643"/>
                    <a:pt x="361" y="643"/>
                    <a:pt x="361" y="643"/>
                  </a:cubicBezTo>
                  <a:cubicBezTo>
                    <a:pt x="380" y="582"/>
                    <a:pt x="380" y="582"/>
                    <a:pt x="380" y="582"/>
                  </a:cubicBezTo>
                  <a:cubicBezTo>
                    <a:pt x="390" y="579"/>
                    <a:pt x="400" y="577"/>
                    <a:pt x="409" y="573"/>
                  </a:cubicBezTo>
                  <a:cubicBezTo>
                    <a:pt x="461" y="612"/>
                    <a:pt x="461" y="612"/>
                    <a:pt x="461" y="612"/>
                  </a:cubicBezTo>
                  <a:cubicBezTo>
                    <a:pt x="477" y="602"/>
                    <a:pt x="477" y="602"/>
                    <a:pt x="477" y="602"/>
                  </a:cubicBezTo>
                  <a:cubicBezTo>
                    <a:pt x="480" y="601"/>
                    <a:pt x="482" y="599"/>
                    <a:pt x="485" y="597"/>
                  </a:cubicBezTo>
                  <a:cubicBezTo>
                    <a:pt x="497" y="590"/>
                    <a:pt x="512" y="581"/>
                    <a:pt x="525" y="570"/>
                  </a:cubicBezTo>
                  <a:cubicBezTo>
                    <a:pt x="539" y="559"/>
                    <a:pt x="539" y="559"/>
                    <a:pt x="539" y="559"/>
                  </a:cubicBezTo>
                  <a:cubicBezTo>
                    <a:pt x="526" y="512"/>
                    <a:pt x="526" y="512"/>
                    <a:pt x="526" y="512"/>
                  </a:cubicBezTo>
                  <a:cubicBezTo>
                    <a:pt x="521" y="498"/>
                    <a:pt x="521" y="498"/>
                    <a:pt x="521" y="498"/>
                  </a:cubicBezTo>
                  <a:cubicBezTo>
                    <a:pt x="523" y="495"/>
                    <a:pt x="526" y="492"/>
                    <a:pt x="528" y="490"/>
                  </a:cubicBezTo>
                  <a:cubicBezTo>
                    <a:pt x="529" y="488"/>
                    <a:pt x="529" y="488"/>
                    <a:pt x="529" y="488"/>
                  </a:cubicBezTo>
                  <a:cubicBezTo>
                    <a:pt x="530" y="487"/>
                    <a:pt x="532" y="485"/>
                    <a:pt x="533" y="483"/>
                  </a:cubicBezTo>
                  <a:cubicBezTo>
                    <a:pt x="535" y="481"/>
                    <a:pt x="537" y="478"/>
                    <a:pt x="539" y="476"/>
                  </a:cubicBezTo>
                  <a:cubicBezTo>
                    <a:pt x="603" y="478"/>
                    <a:pt x="603" y="478"/>
                    <a:pt x="603" y="478"/>
                  </a:cubicBezTo>
                  <a:cubicBezTo>
                    <a:pt x="610" y="461"/>
                    <a:pt x="610" y="461"/>
                    <a:pt x="610" y="461"/>
                  </a:cubicBezTo>
                  <a:cubicBezTo>
                    <a:pt x="618" y="444"/>
                    <a:pt x="626" y="426"/>
                    <a:pt x="631" y="409"/>
                  </a:cubicBezTo>
                  <a:cubicBezTo>
                    <a:pt x="643" y="370"/>
                    <a:pt x="643" y="370"/>
                    <a:pt x="643" y="370"/>
                  </a:cubicBezTo>
                  <a:cubicBezTo>
                    <a:pt x="620" y="353"/>
                    <a:pt x="620" y="353"/>
                    <a:pt x="620" y="353"/>
                  </a:cubicBezTo>
                  <a:lnTo>
                    <a:pt x="584" y="33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1" name="Freeform 18"/>
            <p:cNvSpPr>
              <a:spLocks noEditPoints="1"/>
            </p:cNvSpPr>
            <p:nvPr/>
          </p:nvSpPr>
          <p:spPr bwMode="auto">
            <a:xfrm>
              <a:off x="6997" y="3736"/>
              <a:ext cx="439" cy="443"/>
            </a:xfrm>
            <a:custGeom>
              <a:avLst/>
              <a:gdLst>
                <a:gd name="T0" fmla="*/ 460 w 585"/>
                <a:gd name="T1" fmla="*/ 465 h 590"/>
                <a:gd name="T2" fmla="*/ 496 w 585"/>
                <a:gd name="T3" fmla="*/ 421 h 590"/>
                <a:gd name="T4" fmla="*/ 576 w 585"/>
                <a:gd name="T5" fmla="*/ 374 h 590"/>
                <a:gd name="T6" fmla="*/ 527 w 585"/>
                <a:gd name="T7" fmla="*/ 318 h 590"/>
                <a:gd name="T8" fmla="*/ 580 w 585"/>
                <a:gd name="T9" fmla="*/ 250 h 590"/>
                <a:gd name="T10" fmla="*/ 566 w 585"/>
                <a:gd name="T11" fmla="*/ 203 h 590"/>
                <a:gd name="T12" fmla="*/ 566 w 585"/>
                <a:gd name="T13" fmla="*/ 201 h 590"/>
                <a:gd name="T14" fmla="*/ 555 w 585"/>
                <a:gd name="T15" fmla="*/ 173 h 590"/>
                <a:gd name="T16" fmla="*/ 475 w 585"/>
                <a:gd name="T17" fmla="*/ 145 h 590"/>
                <a:gd name="T18" fmla="*/ 483 w 585"/>
                <a:gd name="T19" fmla="*/ 72 h 590"/>
                <a:gd name="T20" fmla="*/ 441 w 585"/>
                <a:gd name="T21" fmla="*/ 43 h 590"/>
                <a:gd name="T22" fmla="*/ 338 w 585"/>
                <a:gd name="T23" fmla="*/ 60 h 590"/>
                <a:gd name="T24" fmla="*/ 268 w 585"/>
                <a:gd name="T25" fmla="*/ 3 h 590"/>
                <a:gd name="T26" fmla="*/ 193 w 585"/>
                <a:gd name="T27" fmla="*/ 77 h 590"/>
                <a:gd name="T28" fmla="*/ 100 w 585"/>
                <a:gd name="T29" fmla="*/ 70 h 590"/>
                <a:gd name="T30" fmla="*/ 118 w 585"/>
                <a:gd name="T31" fmla="*/ 127 h 590"/>
                <a:gd name="T32" fmla="*/ 85 w 585"/>
                <a:gd name="T33" fmla="*/ 171 h 590"/>
                <a:gd name="T34" fmla="*/ 4 w 585"/>
                <a:gd name="T35" fmla="*/ 218 h 590"/>
                <a:gd name="T36" fmla="*/ 51 w 585"/>
                <a:gd name="T37" fmla="*/ 274 h 590"/>
                <a:gd name="T38" fmla="*/ 0 w 585"/>
                <a:gd name="T39" fmla="*/ 340 h 590"/>
                <a:gd name="T40" fmla="*/ 4 w 585"/>
                <a:gd name="T41" fmla="*/ 360 h 590"/>
                <a:gd name="T42" fmla="*/ 12 w 585"/>
                <a:gd name="T43" fmla="*/ 392 h 590"/>
                <a:gd name="T44" fmla="*/ 85 w 585"/>
                <a:gd name="T45" fmla="*/ 417 h 590"/>
                <a:gd name="T46" fmla="*/ 86 w 585"/>
                <a:gd name="T47" fmla="*/ 489 h 590"/>
                <a:gd name="T48" fmla="*/ 116 w 585"/>
                <a:gd name="T49" fmla="*/ 536 h 590"/>
                <a:gd name="T50" fmla="*/ 187 w 585"/>
                <a:gd name="T51" fmla="*/ 514 h 590"/>
                <a:gd name="T52" fmla="*/ 248 w 585"/>
                <a:gd name="T53" fmla="*/ 559 h 590"/>
                <a:gd name="T54" fmla="*/ 312 w 585"/>
                <a:gd name="T55" fmla="*/ 589 h 590"/>
                <a:gd name="T56" fmla="*/ 385 w 585"/>
                <a:gd name="T57" fmla="*/ 515 h 590"/>
                <a:gd name="T58" fmla="*/ 479 w 585"/>
                <a:gd name="T59" fmla="*/ 523 h 590"/>
                <a:gd name="T60" fmla="*/ 470 w 585"/>
                <a:gd name="T61" fmla="*/ 494 h 590"/>
                <a:gd name="T62" fmla="*/ 164 w 585"/>
                <a:gd name="T63" fmla="*/ 315 h 590"/>
                <a:gd name="T64" fmla="*/ 185 w 585"/>
                <a:gd name="T65" fmla="*/ 210 h 590"/>
                <a:gd name="T66" fmla="*/ 407 w 585"/>
                <a:gd name="T67" fmla="*/ 246 h 590"/>
                <a:gd name="T68" fmla="*/ 385 w 585"/>
                <a:gd name="T69" fmla="*/ 354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5" h="590">
                  <a:moveTo>
                    <a:pt x="470" y="494"/>
                  </a:moveTo>
                  <a:cubicBezTo>
                    <a:pt x="460" y="465"/>
                    <a:pt x="460" y="465"/>
                    <a:pt x="460" y="465"/>
                  </a:cubicBezTo>
                  <a:cubicBezTo>
                    <a:pt x="467" y="458"/>
                    <a:pt x="473" y="452"/>
                    <a:pt x="478" y="446"/>
                  </a:cubicBezTo>
                  <a:cubicBezTo>
                    <a:pt x="485" y="436"/>
                    <a:pt x="491" y="430"/>
                    <a:pt x="496" y="421"/>
                  </a:cubicBezTo>
                  <a:cubicBezTo>
                    <a:pt x="556" y="423"/>
                    <a:pt x="556" y="423"/>
                    <a:pt x="556" y="423"/>
                  </a:cubicBezTo>
                  <a:cubicBezTo>
                    <a:pt x="564" y="407"/>
                    <a:pt x="569" y="390"/>
                    <a:pt x="576" y="374"/>
                  </a:cubicBezTo>
                  <a:cubicBezTo>
                    <a:pt x="585" y="355"/>
                    <a:pt x="568" y="345"/>
                    <a:pt x="568" y="345"/>
                  </a:cubicBezTo>
                  <a:cubicBezTo>
                    <a:pt x="527" y="318"/>
                    <a:pt x="527" y="318"/>
                    <a:pt x="527" y="318"/>
                  </a:cubicBezTo>
                  <a:cubicBezTo>
                    <a:pt x="529" y="308"/>
                    <a:pt x="528" y="296"/>
                    <a:pt x="527" y="284"/>
                  </a:cubicBezTo>
                  <a:cubicBezTo>
                    <a:pt x="580" y="250"/>
                    <a:pt x="580" y="250"/>
                    <a:pt x="580" y="250"/>
                  </a:cubicBezTo>
                  <a:cubicBezTo>
                    <a:pt x="578" y="246"/>
                    <a:pt x="576" y="239"/>
                    <a:pt x="574" y="232"/>
                  </a:cubicBezTo>
                  <a:cubicBezTo>
                    <a:pt x="566" y="203"/>
                    <a:pt x="566" y="203"/>
                    <a:pt x="566" y="203"/>
                  </a:cubicBezTo>
                  <a:cubicBezTo>
                    <a:pt x="566" y="203"/>
                    <a:pt x="566" y="203"/>
                    <a:pt x="566" y="203"/>
                  </a:cubicBezTo>
                  <a:cubicBezTo>
                    <a:pt x="566" y="203"/>
                    <a:pt x="566" y="203"/>
                    <a:pt x="566" y="201"/>
                  </a:cubicBezTo>
                  <a:cubicBezTo>
                    <a:pt x="566" y="201"/>
                    <a:pt x="566" y="201"/>
                    <a:pt x="566" y="201"/>
                  </a:cubicBezTo>
                  <a:cubicBezTo>
                    <a:pt x="563" y="192"/>
                    <a:pt x="561" y="183"/>
                    <a:pt x="555" y="173"/>
                  </a:cubicBezTo>
                  <a:cubicBezTo>
                    <a:pt x="493" y="176"/>
                    <a:pt x="493" y="176"/>
                    <a:pt x="493" y="176"/>
                  </a:cubicBezTo>
                  <a:cubicBezTo>
                    <a:pt x="488" y="165"/>
                    <a:pt x="470" y="156"/>
                    <a:pt x="475" y="145"/>
                  </a:cubicBezTo>
                  <a:cubicBezTo>
                    <a:pt x="497" y="93"/>
                    <a:pt x="497" y="93"/>
                    <a:pt x="497" y="93"/>
                  </a:cubicBezTo>
                  <a:cubicBezTo>
                    <a:pt x="486" y="77"/>
                    <a:pt x="483" y="72"/>
                    <a:pt x="483" y="72"/>
                  </a:cubicBezTo>
                  <a:cubicBezTo>
                    <a:pt x="477" y="67"/>
                    <a:pt x="471" y="61"/>
                    <a:pt x="464" y="56"/>
                  </a:cubicBezTo>
                  <a:cubicBezTo>
                    <a:pt x="458" y="50"/>
                    <a:pt x="449" y="46"/>
                    <a:pt x="441" y="43"/>
                  </a:cubicBezTo>
                  <a:cubicBezTo>
                    <a:pt x="391" y="79"/>
                    <a:pt x="391" y="79"/>
                    <a:pt x="391" y="79"/>
                  </a:cubicBezTo>
                  <a:cubicBezTo>
                    <a:pt x="374" y="69"/>
                    <a:pt x="356" y="65"/>
                    <a:pt x="338" y="60"/>
                  </a:cubicBezTo>
                  <a:cubicBezTo>
                    <a:pt x="321" y="2"/>
                    <a:pt x="321" y="2"/>
                    <a:pt x="321" y="2"/>
                  </a:cubicBezTo>
                  <a:cubicBezTo>
                    <a:pt x="304" y="2"/>
                    <a:pt x="285" y="0"/>
                    <a:pt x="268" y="3"/>
                  </a:cubicBezTo>
                  <a:cubicBezTo>
                    <a:pt x="248" y="59"/>
                    <a:pt x="248" y="59"/>
                    <a:pt x="248" y="59"/>
                  </a:cubicBezTo>
                  <a:cubicBezTo>
                    <a:pt x="230" y="62"/>
                    <a:pt x="210" y="70"/>
                    <a:pt x="193" y="77"/>
                  </a:cubicBezTo>
                  <a:cubicBezTo>
                    <a:pt x="144" y="40"/>
                    <a:pt x="144" y="40"/>
                    <a:pt x="144" y="40"/>
                  </a:cubicBezTo>
                  <a:cubicBezTo>
                    <a:pt x="129" y="47"/>
                    <a:pt x="116" y="58"/>
                    <a:pt x="100" y="70"/>
                  </a:cubicBezTo>
                  <a:cubicBezTo>
                    <a:pt x="108" y="99"/>
                    <a:pt x="108" y="99"/>
                    <a:pt x="108" y="99"/>
                  </a:cubicBezTo>
                  <a:cubicBezTo>
                    <a:pt x="118" y="127"/>
                    <a:pt x="118" y="127"/>
                    <a:pt x="118" y="127"/>
                  </a:cubicBezTo>
                  <a:cubicBezTo>
                    <a:pt x="113" y="134"/>
                    <a:pt x="105" y="141"/>
                    <a:pt x="100" y="147"/>
                  </a:cubicBezTo>
                  <a:cubicBezTo>
                    <a:pt x="95" y="156"/>
                    <a:pt x="90" y="162"/>
                    <a:pt x="85" y="171"/>
                  </a:cubicBezTo>
                  <a:cubicBezTo>
                    <a:pt x="22" y="169"/>
                    <a:pt x="22" y="169"/>
                    <a:pt x="22" y="169"/>
                  </a:cubicBezTo>
                  <a:cubicBezTo>
                    <a:pt x="14" y="184"/>
                    <a:pt x="9" y="199"/>
                    <a:pt x="4" y="218"/>
                  </a:cubicBezTo>
                  <a:cubicBezTo>
                    <a:pt x="12" y="247"/>
                    <a:pt x="12" y="247"/>
                    <a:pt x="12" y="247"/>
                  </a:cubicBezTo>
                  <a:cubicBezTo>
                    <a:pt x="51" y="274"/>
                    <a:pt x="51" y="274"/>
                    <a:pt x="51" y="274"/>
                  </a:cubicBezTo>
                  <a:cubicBezTo>
                    <a:pt x="52" y="284"/>
                    <a:pt x="51" y="296"/>
                    <a:pt x="51" y="308"/>
                  </a:cubicBezTo>
                  <a:cubicBezTo>
                    <a:pt x="0" y="340"/>
                    <a:pt x="0" y="340"/>
                    <a:pt x="0" y="340"/>
                  </a:cubicBezTo>
                  <a:cubicBezTo>
                    <a:pt x="0" y="347"/>
                    <a:pt x="2" y="354"/>
                    <a:pt x="4" y="360"/>
                  </a:cubicBezTo>
                  <a:cubicBezTo>
                    <a:pt x="4" y="360"/>
                    <a:pt x="4" y="360"/>
                    <a:pt x="4" y="360"/>
                  </a:cubicBezTo>
                  <a:cubicBezTo>
                    <a:pt x="12" y="389"/>
                    <a:pt x="12" y="389"/>
                    <a:pt x="12" y="389"/>
                  </a:cubicBezTo>
                  <a:cubicBezTo>
                    <a:pt x="12" y="389"/>
                    <a:pt x="12" y="389"/>
                    <a:pt x="12" y="392"/>
                  </a:cubicBezTo>
                  <a:cubicBezTo>
                    <a:pt x="15" y="401"/>
                    <a:pt x="18" y="409"/>
                    <a:pt x="22" y="418"/>
                  </a:cubicBezTo>
                  <a:cubicBezTo>
                    <a:pt x="85" y="417"/>
                    <a:pt x="85" y="417"/>
                    <a:pt x="85" y="417"/>
                  </a:cubicBezTo>
                  <a:cubicBezTo>
                    <a:pt x="90" y="428"/>
                    <a:pt x="96" y="438"/>
                    <a:pt x="103" y="448"/>
                  </a:cubicBezTo>
                  <a:cubicBezTo>
                    <a:pt x="86" y="489"/>
                    <a:pt x="86" y="489"/>
                    <a:pt x="86" y="489"/>
                  </a:cubicBezTo>
                  <a:cubicBezTo>
                    <a:pt x="94" y="518"/>
                    <a:pt x="94" y="518"/>
                    <a:pt x="94" y="518"/>
                  </a:cubicBezTo>
                  <a:cubicBezTo>
                    <a:pt x="101" y="526"/>
                    <a:pt x="107" y="531"/>
                    <a:pt x="116" y="536"/>
                  </a:cubicBezTo>
                  <a:cubicBezTo>
                    <a:pt x="122" y="542"/>
                    <a:pt x="128" y="545"/>
                    <a:pt x="137" y="550"/>
                  </a:cubicBezTo>
                  <a:cubicBezTo>
                    <a:pt x="187" y="514"/>
                    <a:pt x="187" y="514"/>
                    <a:pt x="187" y="514"/>
                  </a:cubicBezTo>
                  <a:cubicBezTo>
                    <a:pt x="204" y="523"/>
                    <a:pt x="222" y="528"/>
                    <a:pt x="243" y="532"/>
                  </a:cubicBezTo>
                  <a:cubicBezTo>
                    <a:pt x="248" y="559"/>
                    <a:pt x="248" y="559"/>
                    <a:pt x="248" y="559"/>
                  </a:cubicBezTo>
                  <a:cubicBezTo>
                    <a:pt x="256" y="588"/>
                    <a:pt x="256" y="588"/>
                    <a:pt x="256" y="588"/>
                  </a:cubicBezTo>
                  <a:cubicBezTo>
                    <a:pt x="276" y="590"/>
                    <a:pt x="293" y="590"/>
                    <a:pt x="312" y="589"/>
                  </a:cubicBezTo>
                  <a:cubicBezTo>
                    <a:pt x="330" y="533"/>
                    <a:pt x="330" y="533"/>
                    <a:pt x="330" y="533"/>
                  </a:cubicBezTo>
                  <a:cubicBezTo>
                    <a:pt x="350" y="528"/>
                    <a:pt x="368" y="523"/>
                    <a:pt x="385" y="515"/>
                  </a:cubicBezTo>
                  <a:cubicBezTo>
                    <a:pt x="434" y="552"/>
                    <a:pt x="434" y="552"/>
                    <a:pt x="434" y="552"/>
                  </a:cubicBezTo>
                  <a:cubicBezTo>
                    <a:pt x="448" y="543"/>
                    <a:pt x="465" y="534"/>
                    <a:pt x="479" y="523"/>
                  </a:cubicBezTo>
                  <a:cubicBezTo>
                    <a:pt x="470" y="494"/>
                    <a:pt x="470" y="494"/>
                    <a:pt x="470" y="494"/>
                  </a:cubicBezTo>
                  <a:cubicBezTo>
                    <a:pt x="470" y="494"/>
                    <a:pt x="470" y="494"/>
                    <a:pt x="470" y="494"/>
                  </a:cubicBezTo>
                  <a:close/>
                  <a:moveTo>
                    <a:pt x="209" y="379"/>
                  </a:moveTo>
                  <a:cubicBezTo>
                    <a:pt x="185" y="362"/>
                    <a:pt x="171" y="339"/>
                    <a:pt x="164" y="315"/>
                  </a:cubicBezTo>
                  <a:cubicBezTo>
                    <a:pt x="164" y="313"/>
                    <a:pt x="162" y="308"/>
                    <a:pt x="162" y="306"/>
                  </a:cubicBezTo>
                  <a:cubicBezTo>
                    <a:pt x="155" y="274"/>
                    <a:pt x="164" y="238"/>
                    <a:pt x="185" y="210"/>
                  </a:cubicBezTo>
                  <a:cubicBezTo>
                    <a:pt x="228" y="157"/>
                    <a:pt x="308" y="143"/>
                    <a:pt x="363" y="184"/>
                  </a:cubicBezTo>
                  <a:cubicBezTo>
                    <a:pt x="385" y="201"/>
                    <a:pt x="401" y="224"/>
                    <a:pt x="407" y="246"/>
                  </a:cubicBezTo>
                  <a:cubicBezTo>
                    <a:pt x="409" y="250"/>
                    <a:pt x="410" y="255"/>
                    <a:pt x="410" y="257"/>
                  </a:cubicBezTo>
                  <a:cubicBezTo>
                    <a:pt x="415" y="290"/>
                    <a:pt x="408" y="325"/>
                    <a:pt x="385" y="354"/>
                  </a:cubicBezTo>
                  <a:cubicBezTo>
                    <a:pt x="342" y="407"/>
                    <a:pt x="264" y="419"/>
                    <a:pt x="209" y="3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2" name="Freeform 19"/>
            <p:cNvSpPr>
              <a:spLocks/>
            </p:cNvSpPr>
            <p:nvPr/>
          </p:nvSpPr>
          <p:spPr bwMode="auto">
            <a:xfrm>
              <a:off x="7151" y="3892"/>
              <a:ext cx="120" cy="108"/>
            </a:xfrm>
            <a:custGeom>
              <a:avLst/>
              <a:gdLst>
                <a:gd name="T0" fmla="*/ 80 w 159"/>
                <a:gd name="T1" fmla="*/ 0 h 143"/>
                <a:gd name="T2" fmla="*/ 60 w 159"/>
                <a:gd name="T3" fmla="*/ 3 h 143"/>
                <a:gd name="T4" fmla="*/ 11 w 159"/>
                <a:gd name="T5" fmla="*/ 91 h 143"/>
                <a:gd name="T6" fmla="*/ 80 w 159"/>
                <a:gd name="T7" fmla="*/ 143 h 143"/>
                <a:gd name="T8" fmla="*/ 99 w 159"/>
                <a:gd name="T9" fmla="*/ 141 h 143"/>
                <a:gd name="T10" fmla="*/ 149 w 159"/>
                <a:gd name="T11" fmla="*/ 52 h 143"/>
                <a:gd name="T12" fmla="*/ 80 w 159"/>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159" h="143">
                  <a:moveTo>
                    <a:pt x="80" y="0"/>
                  </a:moveTo>
                  <a:cubicBezTo>
                    <a:pt x="73" y="0"/>
                    <a:pt x="67" y="1"/>
                    <a:pt x="60" y="3"/>
                  </a:cubicBezTo>
                  <a:cubicBezTo>
                    <a:pt x="22" y="14"/>
                    <a:pt x="0" y="53"/>
                    <a:pt x="11" y="91"/>
                  </a:cubicBezTo>
                  <a:cubicBezTo>
                    <a:pt x="20" y="122"/>
                    <a:pt x="48" y="143"/>
                    <a:pt x="80" y="143"/>
                  </a:cubicBezTo>
                  <a:cubicBezTo>
                    <a:pt x="86" y="143"/>
                    <a:pt x="93" y="142"/>
                    <a:pt x="99" y="141"/>
                  </a:cubicBezTo>
                  <a:cubicBezTo>
                    <a:pt x="137" y="130"/>
                    <a:pt x="159" y="90"/>
                    <a:pt x="149" y="52"/>
                  </a:cubicBezTo>
                  <a:cubicBezTo>
                    <a:pt x="140" y="22"/>
                    <a:pt x="112" y="0"/>
                    <a:pt x="8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p>
          </p:txBody>
        </p:sp>
      </p:grpSp>
      <p:sp>
        <p:nvSpPr>
          <p:cNvPr id="64" name="TextBox 63"/>
          <p:cNvSpPr txBox="1"/>
          <p:nvPr/>
        </p:nvSpPr>
        <p:spPr>
          <a:xfrm>
            <a:off x="8514325" y="1248187"/>
            <a:ext cx="2594168" cy="657359"/>
          </a:xfrm>
          <a:prstGeom prst="rect">
            <a:avLst/>
          </a:prstGeom>
          <a:noFill/>
          <a:ln>
            <a:noFill/>
          </a:ln>
        </p:spPr>
        <p:txBody>
          <a:bodyPr wrap="square" rtlCol="0">
            <a:spAutoFit/>
          </a:bodyPr>
          <a:lstStyle/>
          <a:p>
            <a:pPr algn="ctr"/>
            <a:r>
              <a:rPr lang="en-US" sz="1836" dirty="0">
                <a:solidFill>
                  <a:schemeClr val="tx1">
                    <a:lumMod val="60000"/>
                    <a:lumOff val="40000"/>
                  </a:schemeClr>
                </a:solidFill>
              </a:rPr>
              <a:t>Microsoft Azure Stack Hub</a:t>
            </a:r>
          </a:p>
        </p:txBody>
      </p:sp>
    </p:spTree>
    <p:extLst>
      <p:ext uri="{BB962C8B-B14F-4D97-AF65-F5344CB8AC3E}">
        <p14:creationId xmlns:p14="http://schemas.microsoft.com/office/powerpoint/2010/main" val="205937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SLB Multiplexer VMs (MUX)</a:t>
            </a:r>
          </a:p>
        </p:txBody>
      </p:sp>
      <p:sp>
        <p:nvSpPr>
          <p:cNvPr id="4" name="Text Placeholder 3"/>
          <p:cNvSpPr>
            <a:spLocks noGrp="1"/>
          </p:cNvSpPr>
          <p:nvPr>
            <p:ph type="body" sz="quarter" idx="13"/>
          </p:nvPr>
        </p:nvSpPr>
        <p:spPr>
          <a:xfrm>
            <a:off x="410404" y="1439862"/>
            <a:ext cx="11398029" cy="4769908"/>
          </a:xfrm>
        </p:spPr>
        <p:txBody>
          <a:bodyPr>
            <a:noAutofit/>
          </a:bodyPr>
          <a:lstStyle/>
          <a:p>
            <a:pPr marL="0" indent="0">
              <a:buNone/>
            </a:pPr>
            <a:r>
              <a:rPr lang="en-US" sz="2000" dirty="0"/>
              <a:t>The SLB MUX consists of one or more virtual machines</a:t>
            </a:r>
            <a:endParaRPr lang="en-US" sz="2000" dirty="0">
              <a:latin typeface="Segoe UI Light" panose="020B0502040204020203" pitchFamily="34" charset="0"/>
              <a:cs typeface="Segoe UI Light" panose="020B0502040204020203" pitchFamily="34" charset="0"/>
            </a:endParaRPr>
          </a:p>
          <a:p>
            <a:pPr marL="0" indent="0">
              <a:buNone/>
            </a:pPr>
            <a:endParaRPr lang="en-US" sz="2000" dirty="0">
              <a:latin typeface="Segoe UI Light" panose="020B0502040204020203" pitchFamily="34" charset="0"/>
              <a:cs typeface="Segoe UI Light" panose="020B0502040204020203" pitchFamily="34" charset="0"/>
            </a:endParaRPr>
          </a:p>
          <a:p>
            <a:pPr marL="0" indent="0">
              <a:buNone/>
            </a:pPr>
            <a:r>
              <a:rPr lang="en-US" sz="2000" dirty="0"/>
              <a:t>Network Controller provides each MUX VM with each VIP, and each MUX VM in turn uses Border Gateway Protocol (BGP) to advertise each VIP to routers (TOR) on the physical network as a /32 route</a:t>
            </a:r>
          </a:p>
          <a:p>
            <a:pPr marL="0" indent="0">
              <a:buNone/>
            </a:pPr>
            <a:endParaRPr lang="en-US" sz="2000" dirty="0">
              <a:latin typeface="Segoe UI Light" panose="020B0502040204020203" pitchFamily="34" charset="0"/>
              <a:cs typeface="Segoe UI Light" panose="020B0502040204020203" pitchFamily="34" charset="0"/>
            </a:endParaRPr>
          </a:p>
          <a:p>
            <a:pPr marL="0" indent="0">
              <a:buNone/>
            </a:pPr>
            <a:r>
              <a:rPr lang="en-US" sz="2000" dirty="0"/>
              <a:t>The MUX VMs uses the VIP to select a DIP, encapsulates the packet, and forwards the traffic to the Hyper-V host where the DIP is located.</a:t>
            </a:r>
          </a:p>
          <a:p>
            <a:pPr marL="0" indent="0">
              <a:buNone/>
            </a:pPr>
            <a:endParaRPr lang="en-US" sz="2000" dirty="0">
              <a:latin typeface="Segoe UI Light" panose="020B0502040204020203" pitchFamily="34" charset="0"/>
              <a:cs typeface="Segoe UI Light" panose="020B0502040204020203" pitchFamily="34" charset="0"/>
            </a:endParaRPr>
          </a:p>
          <a:p>
            <a:pPr marL="0" indent="0">
              <a:buNone/>
            </a:pPr>
            <a:r>
              <a:rPr lang="en-US" sz="2000" dirty="0"/>
              <a:t>The MUX VMs knows how to map VIPs to the correct DIPs because of load balancing policies that you define by using Network Controller</a:t>
            </a:r>
          </a:p>
          <a:p>
            <a:pPr marL="0" indent="0">
              <a:buNone/>
            </a:pPr>
            <a:endParaRPr lang="en-US" sz="2000" dirty="0">
              <a:latin typeface="Segoe UI Light" panose="020B0502040204020203" pitchFamily="34" charset="0"/>
              <a:cs typeface="Segoe UI Light" panose="020B0502040204020203" pitchFamily="34" charset="0"/>
            </a:endParaRPr>
          </a:p>
          <a:p>
            <a:pPr marL="0" indent="0">
              <a:buNone/>
            </a:pPr>
            <a:r>
              <a:rPr lang="en-US" sz="2000" dirty="0"/>
              <a:t>With internal traffic load balancing, the first request is sent to and processed by the MUX, which selects the appropriate DIP and routes the traffic to the DIP. From that point forward, the established traffic flow bypasses the MUX and goes directly from VM to VM</a:t>
            </a:r>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1975790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SLB/MUX Infrastructure Overview</a:t>
            </a:r>
          </a:p>
        </p:txBody>
      </p:sp>
      <p:grpSp>
        <p:nvGrpSpPr>
          <p:cNvPr id="23" name="Group 22"/>
          <p:cNvGrpSpPr/>
          <p:nvPr/>
        </p:nvGrpSpPr>
        <p:grpSpPr>
          <a:xfrm>
            <a:off x="280962" y="3945088"/>
            <a:ext cx="985625" cy="1104940"/>
            <a:chOff x="1487553" y="2335312"/>
            <a:chExt cx="1117050" cy="1148655"/>
          </a:xfrm>
        </p:grpSpPr>
        <p:sp>
          <p:nvSpPr>
            <p:cNvPr id="24" name="Oval 23"/>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4F81BD"/>
              </a:solidFill>
              <a:prstDash val="solid"/>
              <a:headEnd type="none" w="med" len="med"/>
              <a:tailEnd type="none" w="med" len="med"/>
            </a:ln>
            <a:effectLst/>
          </p:spPr>
          <p:txBody>
            <a:bodyPr rot="0" spcFirstLastPara="0" vertOverflow="overflow" horzOverflow="overflow" vert="horz" wrap="square" lIns="186471" tIns="149176" rIns="186471" bIns="149176" numCol="1" spcCol="0" rtlCol="0" fromWordArt="0" anchor="t" anchorCtr="0" forceAA="0" compatLnSpc="1">
              <a:prstTxWarp prst="textNoShape">
                <a:avLst/>
              </a:prstTxWarp>
              <a:noAutofit/>
            </a:bodyPr>
            <a:lstStyle/>
            <a:p>
              <a:pPr defTabSz="932018" fontAlgn="base">
                <a:lnSpc>
                  <a:spcPct val="90000"/>
                </a:lnSpc>
                <a:spcBef>
                  <a:spcPct val="0"/>
                </a:spcBef>
                <a:spcAft>
                  <a:spcPct val="0"/>
                </a:spcAft>
                <a:defRPr/>
              </a:pPr>
              <a:endParaRPr lang="en-US" sz="3672" kern="0" spc="-51" dirty="0">
                <a:gradFill>
                  <a:gsLst>
                    <a:gs pos="36283">
                      <a:srgbClr val="505050"/>
                    </a:gs>
                    <a:gs pos="28000">
                      <a:srgbClr val="505050"/>
                    </a:gs>
                  </a:gsLst>
                  <a:lin ang="5400000" scaled="0"/>
                </a:gradFill>
                <a:latin typeface="Calibri"/>
              </a:endParaRPr>
            </a:p>
          </p:txBody>
        </p:sp>
        <p:sp>
          <p:nvSpPr>
            <p:cNvPr id="25" name="Freeform 24"/>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1F497D"/>
            </a:solidFill>
            <a:ln>
              <a:noFill/>
            </a:ln>
          </p:spPr>
          <p:txBody>
            <a:bodyPr vert="horz" wrap="square" lIns="93235" tIns="46617" rIns="93235" bIns="46617" numCol="1" anchor="t" anchorCtr="0" compatLnSpc="1">
              <a:prstTxWarp prst="textNoShape">
                <a:avLst/>
              </a:prstTxWarp>
            </a:bodyPr>
            <a:lstStyle/>
            <a:p>
              <a:pPr defTabSz="950782">
                <a:defRPr/>
              </a:pPr>
              <a:endParaRPr lang="en-US" sz="2856" kern="0" dirty="0">
                <a:solidFill>
                  <a:srgbClr val="00188F"/>
                </a:solidFill>
                <a:latin typeface="Calibri"/>
              </a:endParaRPr>
            </a:p>
          </p:txBody>
        </p:sp>
        <p:sp>
          <p:nvSpPr>
            <p:cNvPr id="26" name="TextBox 25"/>
            <p:cNvSpPr txBox="1"/>
            <p:nvPr/>
          </p:nvSpPr>
          <p:spPr>
            <a:xfrm>
              <a:off x="1581276" y="2841197"/>
              <a:ext cx="929605" cy="642770"/>
            </a:xfrm>
            <a:prstGeom prst="rect">
              <a:avLst/>
            </a:prstGeom>
            <a:noFill/>
          </p:spPr>
          <p:txBody>
            <a:bodyPr wrap="none" lIns="186471" tIns="149176" rIns="186471" bIns="149176" rtlCol="0" anchor="ctr">
              <a:spAutoFit/>
            </a:bodyPr>
            <a:lstStyle/>
            <a:p>
              <a:pPr algn="ctr" defTabSz="950782">
                <a:lnSpc>
                  <a:spcPct val="90000"/>
                </a:lnSpc>
                <a:defRPr/>
              </a:pPr>
              <a:r>
                <a:rPr lang="en-US" sz="1122" b="1" kern="0" spc="-51" dirty="0">
                  <a:solidFill>
                    <a:srgbClr val="00188F"/>
                  </a:solidFill>
                  <a:latin typeface="Calibri"/>
                </a:rPr>
                <a:t>Public</a:t>
              </a:r>
            </a:p>
            <a:p>
              <a:pPr algn="ctr" defTabSz="950782">
                <a:lnSpc>
                  <a:spcPct val="90000"/>
                </a:lnSpc>
                <a:defRPr/>
              </a:pPr>
              <a:r>
                <a:rPr lang="en-US" sz="1122" b="1" kern="0" spc="-51" dirty="0">
                  <a:solidFill>
                    <a:srgbClr val="00188F"/>
                  </a:solidFill>
                  <a:latin typeface="Calibri"/>
                </a:rPr>
                <a:t>Internet</a:t>
              </a:r>
            </a:p>
          </p:txBody>
        </p:sp>
      </p:grpSp>
      <p:pic>
        <p:nvPicPr>
          <p:cNvPr id="32" name="Picture 3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83210" y="4088019"/>
            <a:ext cx="1185968" cy="702039"/>
          </a:xfrm>
          <a:prstGeom prst="rect">
            <a:avLst/>
          </a:prstGeom>
        </p:spPr>
      </p:pic>
      <p:cxnSp>
        <p:nvCxnSpPr>
          <p:cNvPr id="39" name="Straight Arrow Connector 38"/>
          <p:cNvCxnSpPr>
            <a:stCxn id="32" idx="3"/>
            <a:endCxn id="34" idx="1"/>
          </p:cNvCxnSpPr>
          <p:nvPr/>
        </p:nvCxnSpPr>
        <p:spPr>
          <a:xfrm flipV="1">
            <a:off x="2869177" y="3879866"/>
            <a:ext cx="1428495" cy="559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2" idx="3"/>
            <a:endCxn id="35" idx="1"/>
          </p:cNvCxnSpPr>
          <p:nvPr/>
        </p:nvCxnSpPr>
        <p:spPr>
          <a:xfrm>
            <a:off x="2869178" y="4439039"/>
            <a:ext cx="1428494" cy="2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2" idx="3"/>
            <a:endCxn id="36" idx="1"/>
          </p:cNvCxnSpPr>
          <p:nvPr/>
        </p:nvCxnSpPr>
        <p:spPr>
          <a:xfrm>
            <a:off x="2869178" y="4439039"/>
            <a:ext cx="1428494" cy="616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934113" y="3841691"/>
            <a:ext cx="731134" cy="350330"/>
          </a:xfrm>
          <a:prstGeom prst="rect">
            <a:avLst/>
          </a:prstGeom>
          <a:solidFill>
            <a:schemeClr val="bg1">
              <a:lumMod val="75000"/>
            </a:schemeClr>
          </a:solidFill>
        </p:spPr>
        <p:txBody>
          <a:bodyPr wrap="none" rtlCol="0">
            <a:spAutoFit/>
          </a:bodyPr>
          <a:lstStyle/>
          <a:p>
            <a:r>
              <a:rPr lang="en-US" sz="1632" dirty="0">
                <a:solidFill>
                  <a:schemeClr val="bg1"/>
                </a:solidFill>
              </a:rPr>
              <a:t>ECMP</a:t>
            </a:r>
          </a:p>
        </p:txBody>
      </p:sp>
      <p:sp>
        <p:nvSpPr>
          <p:cNvPr id="45" name="Rectangle 44"/>
          <p:cNvSpPr/>
          <p:nvPr/>
        </p:nvSpPr>
        <p:spPr>
          <a:xfrm>
            <a:off x="8026923" y="3570970"/>
            <a:ext cx="3544246" cy="2957954"/>
          </a:xfrm>
          <a:prstGeom prst="rect">
            <a:avLst/>
          </a:prstGeom>
          <a:solidFill>
            <a:schemeClr val="bg2">
              <a:lumMod val="9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36" dirty="0">
                <a:solidFill>
                  <a:schemeClr val="tx1">
                    <a:lumMod val="65000"/>
                    <a:lumOff val="35000"/>
                  </a:schemeClr>
                </a:solidFill>
              </a:rPr>
              <a:t>Hyper-V Host</a:t>
            </a:r>
          </a:p>
        </p:txBody>
      </p:sp>
      <p:sp>
        <p:nvSpPr>
          <p:cNvPr id="50" name="Rectangle 49"/>
          <p:cNvSpPr/>
          <p:nvPr/>
        </p:nvSpPr>
        <p:spPr>
          <a:xfrm>
            <a:off x="8187066" y="4448099"/>
            <a:ext cx="1271732" cy="1046400"/>
          </a:xfrm>
          <a:prstGeom prst="rect">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chemeClr val="tx1">
                    <a:lumMod val="65000"/>
                    <a:lumOff val="35000"/>
                  </a:schemeClr>
                </a:solidFill>
              </a:rPr>
              <a:t>SLB Host Agent</a:t>
            </a:r>
          </a:p>
        </p:txBody>
      </p:sp>
      <p:grpSp>
        <p:nvGrpSpPr>
          <p:cNvPr id="98" name="Group 97"/>
          <p:cNvGrpSpPr/>
          <p:nvPr/>
        </p:nvGrpSpPr>
        <p:grpSpPr>
          <a:xfrm>
            <a:off x="10601681" y="3894258"/>
            <a:ext cx="839570" cy="2446715"/>
            <a:chOff x="10416816" y="771887"/>
            <a:chExt cx="823183" cy="2398958"/>
          </a:xfrm>
        </p:grpSpPr>
        <p:grpSp>
          <p:nvGrpSpPr>
            <p:cNvPr id="73" name="Group 72"/>
            <p:cNvGrpSpPr/>
            <p:nvPr/>
          </p:nvGrpSpPr>
          <p:grpSpPr>
            <a:xfrm>
              <a:off x="10429099" y="771887"/>
              <a:ext cx="810900" cy="758652"/>
              <a:chOff x="2928132" y="3912474"/>
              <a:chExt cx="1101913" cy="974263"/>
            </a:xfrm>
          </p:grpSpPr>
          <p:grpSp>
            <p:nvGrpSpPr>
              <p:cNvPr id="75" name="Group 74"/>
              <p:cNvGrpSpPr/>
              <p:nvPr/>
            </p:nvGrpSpPr>
            <p:grpSpPr>
              <a:xfrm>
                <a:off x="2929427" y="3912474"/>
                <a:ext cx="1100618" cy="974263"/>
                <a:chOff x="2334460" y="3127976"/>
                <a:chExt cx="1100775" cy="974402"/>
              </a:xfrm>
            </p:grpSpPr>
            <p:sp>
              <p:nvSpPr>
                <p:cNvPr id="79" name="Parallelogram 78"/>
                <p:cNvSpPr/>
                <p:nvPr/>
              </p:nvSpPr>
              <p:spPr bwMode="auto">
                <a:xfrm rot="20019349">
                  <a:off x="2637284" y="3512154"/>
                  <a:ext cx="797951" cy="454127"/>
                </a:xfrm>
                <a:prstGeom prst="parallelogram">
                  <a:avLst>
                    <a:gd name="adj" fmla="val 49494"/>
                  </a:avLst>
                </a:prstGeom>
                <a:solidFill>
                  <a:schemeClr val="tx1">
                    <a:lumMod val="8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770" fontAlgn="base">
                    <a:spcBef>
                      <a:spcPct val="0"/>
                    </a:spcBef>
                    <a:spcAft>
                      <a:spcPct val="0"/>
                    </a:spcAft>
                    <a:defRPr/>
                  </a:pPr>
                  <a:endParaRPr lang="en-US" sz="2040" kern="0" dirty="0">
                    <a:gradFill>
                      <a:gsLst>
                        <a:gs pos="16814">
                          <a:srgbClr val="FFFFFF"/>
                        </a:gs>
                        <a:gs pos="46000">
                          <a:srgbClr val="FFFFFF"/>
                        </a:gs>
                      </a:gsLst>
                      <a:lin ang="5400000" scaled="0"/>
                    </a:gradFill>
                  </a:endParaRPr>
                </a:p>
              </p:txBody>
            </p:sp>
            <p:sp>
              <p:nvSpPr>
                <p:cNvPr id="80" name="Parallelogram 79"/>
                <p:cNvSpPr/>
                <p:nvPr/>
              </p:nvSpPr>
              <p:spPr bwMode="auto">
                <a:xfrm rot="5400000">
                  <a:off x="2190641" y="3503400"/>
                  <a:ext cx="742797" cy="455160"/>
                </a:xfrm>
                <a:prstGeom prst="parallelogram">
                  <a:avLst>
                    <a:gd name="adj" fmla="val 49494"/>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770" fontAlgn="base">
                    <a:spcBef>
                      <a:spcPct val="0"/>
                    </a:spcBef>
                    <a:spcAft>
                      <a:spcPct val="0"/>
                    </a:spcAft>
                    <a:defRPr/>
                  </a:pPr>
                  <a:endParaRPr lang="en-US" sz="2040" kern="0" dirty="0">
                    <a:gradFill>
                      <a:gsLst>
                        <a:gs pos="16814">
                          <a:srgbClr val="FFFFFF"/>
                        </a:gs>
                        <a:gs pos="46000">
                          <a:srgbClr val="FFFFFF"/>
                        </a:gs>
                      </a:gsLst>
                      <a:lin ang="5400000" scaled="0"/>
                    </a:gradFill>
                  </a:endParaRPr>
                </a:p>
              </p:txBody>
            </p:sp>
            <p:sp>
              <p:nvSpPr>
                <p:cNvPr id="81" name="Parallelogram 80"/>
                <p:cNvSpPr/>
                <p:nvPr/>
              </p:nvSpPr>
              <p:spPr bwMode="auto">
                <a:xfrm rot="12464147">
                  <a:off x="2379343" y="3127976"/>
                  <a:ext cx="871563" cy="458682"/>
                </a:xfrm>
                <a:prstGeom prst="parallelogram">
                  <a:avLst>
                    <a:gd name="adj" fmla="val 73788"/>
                  </a:avLst>
                </a:prstGeom>
                <a:solidFill>
                  <a:schemeClr val="accent1">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770" fontAlgn="base">
                    <a:spcBef>
                      <a:spcPct val="0"/>
                    </a:spcBef>
                    <a:spcAft>
                      <a:spcPct val="0"/>
                    </a:spcAft>
                    <a:defRPr/>
                  </a:pPr>
                  <a:endParaRPr lang="en-US" sz="2040" kern="0" dirty="0">
                    <a:gradFill>
                      <a:gsLst>
                        <a:gs pos="16814">
                          <a:srgbClr val="FFFFFF"/>
                        </a:gs>
                        <a:gs pos="46000">
                          <a:srgbClr val="FFFFFF"/>
                        </a:gs>
                      </a:gsLst>
                      <a:lin ang="5400000" scaled="0"/>
                    </a:gradFill>
                  </a:endParaRPr>
                </a:p>
              </p:txBody>
            </p:sp>
          </p:grpSp>
          <p:grpSp>
            <p:nvGrpSpPr>
              <p:cNvPr id="76" name="Group 75"/>
              <p:cNvGrpSpPr/>
              <p:nvPr/>
            </p:nvGrpSpPr>
            <p:grpSpPr>
              <a:xfrm flipH="1">
                <a:off x="2928132" y="4275098"/>
                <a:ext cx="479559" cy="523790"/>
                <a:chOff x="8309447" y="3464885"/>
                <a:chExt cx="585208" cy="496251"/>
              </a:xfrm>
              <a:solidFill>
                <a:schemeClr val="bg1"/>
              </a:solidFill>
              <a:scene3d>
                <a:camera prst="isometricLeftDown"/>
                <a:lightRig rig="threePt" dir="t"/>
              </a:scene3d>
            </p:grpSpPr>
            <p:sp>
              <p:nvSpPr>
                <p:cNvPr id="77" name="Freeform 88"/>
                <p:cNvSpPr>
                  <a:spLocks noEditPoints="1"/>
                </p:cNvSpPr>
                <p:nvPr/>
              </p:nvSpPr>
              <p:spPr bwMode="black">
                <a:xfrm>
                  <a:off x="8309447" y="3464885"/>
                  <a:ext cx="585208" cy="496251"/>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ln>
              </p:spPr>
              <p:txBody>
                <a:bodyPr vert="horz" wrap="square" lIns="93247" tIns="46623" rIns="93247" bIns="46623" numCol="1" anchor="t" anchorCtr="0" compatLnSpc="1">
                  <a:prstTxWarp prst="textNoShape">
                    <a:avLst/>
                  </a:prstTxWarp>
                </a:bodyPr>
                <a:lstStyle/>
                <a:p>
                  <a:pPr defTabSz="951121"/>
                  <a:endParaRPr lang="en-US" sz="1836" dirty="0">
                    <a:solidFill>
                      <a:srgbClr val="505050"/>
                    </a:solidFill>
                  </a:endParaRPr>
                </a:p>
              </p:txBody>
            </p:sp>
            <p:sp>
              <p:nvSpPr>
                <p:cNvPr id="78" name="Freeform 23"/>
                <p:cNvSpPr>
                  <a:spLocks noChangeAspect="1" noEditPoints="1"/>
                </p:cNvSpPr>
                <p:nvPr/>
              </p:nvSpPr>
              <p:spPr bwMode="black">
                <a:xfrm>
                  <a:off x="8502858" y="3581828"/>
                  <a:ext cx="198386" cy="198334"/>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grpFill/>
                <a:ln>
                  <a:noFill/>
                </a:ln>
              </p:spPr>
              <p:txBody>
                <a:bodyPr vert="horz" wrap="square" lIns="83931" tIns="41966" rIns="83931" bIns="41966" numCol="1" anchor="t" anchorCtr="0" compatLnSpc="1">
                  <a:prstTxWarp prst="textNoShape">
                    <a:avLst/>
                  </a:prstTxWarp>
                </a:bodyPr>
                <a:lstStyle/>
                <a:p>
                  <a:pPr defTabSz="951121"/>
                  <a:endParaRPr lang="en-US" sz="1631">
                    <a:solidFill>
                      <a:srgbClr val="505050"/>
                    </a:solidFill>
                  </a:endParaRPr>
                </a:p>
              </p:txBody>
            </p:sp>
          </p:grpSp>
        </p:grpSp>
        <p:grpSp>
          <p:nvGrpSpPr>
            <p:cNvPr id="82" name="Group 81"/>
            <p:cNvGrpSpPr/>
            <p:nvPr/>
          </p:nvGrpSpPr>
          <p:grpSpPr>
            <a:xfrm>
              <a:off x="10416816" y="1595015"/>
              <a:ext cx="810900" cy="758652"/>
              <a:chOff x="2928132" y="3912474"/>
              <a:chExt cx="1101913" cy="974263"/>
            </a:xfrm>
          </p:grpSpPr>
          <p:grpSp>
            <p:nvGrpSpPr>
              <p:cNvPr id="83" name="Group 82"/>
              <p:cNvGrpSpPr/>
              <p:nvPr/>
            </p:nvGrpSpPr>
            <p:grpSpPr>
              <a:xfrm>
                <a:off x="2929427" y="3912474"/>
                <a:ext cx="1100618" cy="974263"/>
                <a:chOff x="2334460" y="3127976"/>
                <a:chExt cx="1100775" cy="974402"/>
              </a:xfrm>
            </p:grpSpPr>
            <p:sp>
              <p:nvSpPr>
                <p:cNvPr id="87" name="Parallelogram 86"/>
                <p:cNvSpPr/>
                <p:nvPr/>
              </p:nvSpPr>
              <p:spPr bwMode="auto">
                <a:xfrm rot="20019349">
                  <a:off x="2637284" y="3512154"/>
                  <a:ext cx="797951" cy="454127"/>
                </a:xfrm>
                <a:prstGeom prst="parallelogram">
                  <a:avLst>
                    <a:gd name="adj" fmla="val 49494"/>
                  </a:avLst>
                </a:prstGeom>
                <a:solidFill>
                  <a:schemeClr val="tx1">
                    <a:lumMod val="8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770" fontAlgn="base">
                    <a:spcBef>
                      <a:spcPct val="0"/>
                    </a:spcBef>
                    <a:spcAft>
                      <a:spcPct val="0"/>
                    </a:spcAft>
                    <a:defRPr/>
                  </a:pPr>
                  <a:endParaRPr lang="en-US" sz="2040" kern="0" dirty="0">
                    <a:gradFill>
                      <a:gsLst>
                        <a:gs pos="16814">
                          <a:srgbClr val="FFFFFF"/>
                        </a:gs>
                        <a:gs pos="46000">
                          <a:srgbClr val="FFFFFF"/>
                        </a:gs>
                      </a:gsLst>
                      <a:lin ang="5400000" scaled="0"/>
                    </a:gradFill>
                  </a:endParaRPr>
                </a:p>
              </p:txBody>
            </p:sp>
            <p:sp>
              <p:nvSpPr>
                <p:cNvPr id="88" name="Parallelogram 87"/>
                <p:cNvSpPr/>
                <p:nvPr/>
              </p:nvSpPr>
              <p:spPr bwMode="auto">
                <a:xfrm rot="5400000">
                  <a:off x="2190641" y="3503400"/>
                  <a:ext cx="742797" cy="455160"/>
                </a:xfrm>
                <a:prstGeom prst="parallelogram">
                  <a:avLst>
                    <a:gd name="adj" fmla="val 49494"/>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770" fontAlgn="base">
                    <a:spcBef>
                      <a:spcPct val="0"/>
                    </a:spcBef>
                    <a:spcAft>
                      <a:spcPct val="0"/>
                    </a:spcAft>
                    <a:defRPr/>
                  </a:pPr>
                  <a:endParaRPr lang="en-US" sz="2040" kern="0" dirty="0">
                    <a:gradFill>
                      <a:gsLst>
                        <a:gs pos="16814">
                          <a:srgbClr val="FFFFFF"/>
                        </a:gs>
                        <a:gs pos="46000">
                          <a:srgbClr val="FFFFFF"/>
                        </a:gs>
                      </a:gsLst>
                      <a:lin ang="5400000" scaled="0"/>
                    </a:gradFill>
                  </a:endParaRPr>
                </a:p>
              </p:txBody>
            </p:sp>
            <p:sp>
              <p:nvSpPr>
                <p:cNvPr id="89" name="Parallelogram 88"/>
                <p:cNvSpPr/>
                <p:nvPr/>
              </p:nvSpPr>
              <p:spPr bwMode="auto">
                <a:xfrm rot="12464147">
                  <a:off x="2379343" y="3127976"/>
                  <a:ext cx="871563" cy="458682"/>
                </a:xfrm>
                <a:prstGeom prst="parallelogram">
                  <a:avLst>
                    <a:gd name="adj" fmla="val 73788"/>
                  </a:avLst>
                </a:prstGeom>
                <a:solidFill>
                  <a:schemeClr val="accent1">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770" fontAlgn="base">
                    <a:spcBef>
                      <a:spcPct val="0"/>
                    </a:spcBef>
                    <a:spcAft>
                      <a:spcPct val="0"/>
                    </a:spcAft>
                    <a:defRPr/>
                  </a:pPr>
                  <a:endParaRPr lang="en-US" sz="2040" kern="0" dirty="0">
                    <a:gradFill>
                      <a:gsLst>
                        <a:gs pos="16814">
                          <a:srgbClr val="FFFFFF"/>
                        </a:gs>
                        <a:gs pos="46000">
                          <a:srgbClr val="FFFFFF"/>
                        </a:gs>
                      </a:gsLst>
                      <a:lin ang="5400000" scaled="0"/>
                    </a:gradFill>
                  </a:endParaRPr>
                </a:p>
              </p:txBody>
            </p:sp>
          </p:grpSp>
          <p:grpSp>
            <p:nvGrpSpPr>
              <p:cNvPr id="84" name="Group 83"/>
              <p:cNvGrpSpPr/>
              <p:nvPr/>
            </p:nvGrpSpPr>
            <p:grpSpPr>
              <a:xfrm flipH="1">
                <a:off x="2928132" y="4275098"/>
                <a:ext cx="479559" cy="523790"/>
                <a:chOff x="8309447" y="3464885"/>
                <a:chExt cx="585208" cy="496251"/>
              </a:xfrm>
              <a:solidFill>
                <a:schemeClr val="bg1"/>
              </a:solidFill>
              <a:scene3d>
                <a:camera prst="isometricLeftDown"/>
                <a:lightRig rig="threePt" dir="t"/>
              </a:scene3d>
            </p:grpSpPr>
            <p:sp>
              <p:nvSpPr>
                <p:cNvPr id="85" name="Freeform 88"/>
                <p:cNvSpPr>
                  <a:spLocks noEditPoints="1"/>
                </p:cNvSpPr>
                <p:nvPr/>
              </p:nvSpPr>
              <p:spPr bwMode="black">
                <a:xfrm>
                  <a:off x="8309447" y="3464885"/>
                  <a:ext cx="585208" cy="496251"/>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ln>
              </p:spPr>
              <p:txBody>
                <a:bodyPr vert="horz" wrap="square" lIns="93247" tIns="46623" rIns="93247" bIns="46623" numCol="1" anchor="t" anchorCtr="0" compatLnSpc="1">
                  <a:prstTxWarp prst="textNoShape">
                    <a:avLst/>
                  </a:prstTxWarp>
                </a:bodyPr>
                <a:lstStyle/>
                <a:p>
                  <a:pPr defTabSz="951121"/>
                  <a:endParaRPr lang="en-US" sz="1836" dirty="0">
                    <a:solidFill>
                      <a:srgbClr val="505050"/>
                    </a:solidFill>
                  </a:endParaRPr>
                </a:p>
              </p:txBody>
            </p:sp>
            <p:sp>
              <p:nvSpPr>
                <p:cNvPr id="86" name="Freeform 23"/>
                <p:cNvSpPr>
                  <a:spLocks noChangeAspect="1" noEditPoints="1"/>
                </p:cNvSpPr>
                <p:nvPr/>
              </p:nvSpPr>
              <p:spPr bwMode="black">
                <a:xfrm>
                  <a:off x="8502858" y="3581828"/>
                  <a:ext cx="198386" cy="198334"/>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grpFill/>
                <a:ln>
                  <a:noFill/>
                </a:ln>
              </p:spPr>
              <p:txBody>
                <a:bodyPr vert="horz" wrap="square" lIns="83931" tIns="41966" rIns="83931" bIns="41966" numCol="1" anchor="t" anchorCtr="0" compatLnSpc="1">
                  <a:prstTxWarp prst="textNoShape">
                    <a:avLst/>
                  </a:prstTxWarp>
                </a:bodyPr>
                <a:lstStyle/>
                <a:p>
                  <a:pPr defTabSz="951121"/>
                  <a:endParaRPr lang="en-US" sz="1631">
                    <a:solidFill>
                      <a:srgbClr val="505050"/>
                    </a:solidFill>
                  </a:endParaRPr>
                </a:p>
              </p:txBody>
            </p:sp>
          </p:grpSp>
        </p:grpSp>
        <p:grpSp>
          <p:nvGrpSpPr>
            <p:cNvPr id="90" name="Group 89"/>
            <p:cNvGrpSpPr/>
            <p:nvPr/>
          </p:nvGrpSpPr>
          <p:grpSpPr>
            <a:xfrm>
              <a:off x="10416816" y="2412193"/>
              <a:ext cx="810900" cy="758652"/>
              <a:chOff x="2928132" y="3912474"/>
              <a:chExt cx="1101913" cy="974263"/>
            </a:xfrm>
          </p:grpSpPr>
          <p:grpSp>
            <p:nvGrpSpPr>
              <p:cNvPr id="91" name="Group 90"/>
              <p:cNvGrpSpPr/>
              <p:nvPr/>
            </p:nvGrpSpPr>
            <p:grpSpPr>
              <a:xfrm>
                <a:off x="2929427" y="3912474"/>
                <a:ext cx="1100618" cy="974263"/>
                <a:chOff x="2334460" y="3127976"/>
                <a:chExt cx="1100775" cy="974402"/>
              </a:xfrm>
            </p:grpSpPr>
            <p:sp>
              <p:nvSpPr>
                <p:cNvPr id="95" name="Parallelogram 94"/>
                <p:cNvSpPr/>
                <p:nvPr/>
              </p:nvSpPr>
              <p:spPr bwMode="auto">
                <a:xfrm rot="20019349">
                  <a:off x="2637284" y="3512154"/>
                  <a:ext cx="797951" cy="454127"/>
                </a:xfrm>
                <a:prstGeom prst="parallelogram">
                  <a:avLst>
                    <a:gd name="adj" fmla="val 49494"/>
                  </a:avLst>
                </a:prstGeom>
                <a:solidFill>
                  <a:schemeClr val="tx1">
                    <a:lumMod val="8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770" fontAlgn="base">
                    <a:spcBef>
                      <a:spcPct val="0"/>
                    </a:spcBef>
                    <a:spcAft>
                      <a:spcPct val="0"/>
                    </a:spcAft>
                    <a:defRPr/>
                  </a:pPr>
                  <a:endParaRPr lang="en-US" sz="2040" kern="0" dirty="0">
                    <a:gradFill>
                      <a:gsLst>
                        <a:gs pos="16814">
                          <a:srgbClr val="FFFFFF"/>
                        </a:gs>
                        <a:gs pos="46000">
                          <a:srgbClr val="FFFFFF"/>
                        </a:gs>
                      </a:gsLst>
                      <a:lin ang="5400000" scaled="0"/>
                    </a:gradFill>
                  </a:endParaRPr>
                </a:p>
              </p:txBody>
            </p:sp>
            <p:sp>
              <p:nvSpPr>
                <p:cNvPr id="96" name="Parallelogram 95"/>
                <p:cNvSpPr/>
                <p:nvPr/>
              </p:nvSpPr>
              <p:spPr bwMode="auto">
                <a:xfrm rot="5400000">
                  <a:off x="2190641" y="3503400"/>
                  <a:ext cx="742797" cy="455160"/>
                </a:xfrm>
                <a:prstGeom prst="parallelogram">
                  <a:avLst>
                    <a:gd name="adj" fmla="val 49494"/>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770" fontAlgn="base">
                    <a:spcBef>
                      <a:spcPct val="0"/>
                    </a:spcBef>
                    <a:spcAft>
                      <a:spcPct val="0"/>
                    </a:spcAft>
                    <a:defRPr/>
                  </a:pPr>
                  <a:endParaRPr lang="en-US" sz="2040" kern="0" dirty="0">
                    <a:gradFill>
                      <a:gsLst>
                        <a:gs pos="16814">
                          <a:srgbClr val="FFFFFF"/>
                        </a:gs>
                        <a:gs pos="46000">
                          <a:srgbClr val="FFFFFF"/>
                        </a:gs>
                      </a:gsLst>
                      <a:lin ang="5400000" scaled="0"/>
                    </a:gradFill>
                  </a:endParaRPr>
                </a:p>
              </p:txBody>
            </p:sp>
            <p:sp>
              <p:nvSpPr>
                <p:cNvPr id="97" name="Parallelogram 96"/>
                <p:cNvSpPr/>
                <p:nvPr/>
              </p:nvSpPr>
              <p:spPr bwMode="auto">
                <a:xfrm rot="12464147">
                  <a:off x="2379343" y="3127976"/>
                  <a:ext cx="871563" cy="458682"/>
                </a:xfrm>
                <a:prstGeom prst="parallelogram">
                  <a:avLst>
                    <a:gd name="adj" fmla="val 73788"/>
                  </a:avLst>
                </a:prstGeom>
                <a:solidFill>
                  <a:schemeClr val="accent1">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770" fontAlgn="base">
                    <a:spcBef>
                      <a:spcPct val="0"/>
                    </a:spcBef>
                    <a:spcAft>
                      <a:spcPct val="0"/>
                    </a:spcAft>
                    <a:defRPr/>
                  </a:pPr>
                  <a:endParaRPr lang="en-US" sz="2040" kern="0" dirty="0">
                    <a:gradFill>
                      <a:gsLst>
                        <a:gs pos="16814">
                          <a:srgbClr val="FFFFFF"/>
                        </a:gs>
                        <a:gs pos="46000">
                          <a:srgbClr val="FFFFFF"/>
                        </a:gs>
                      </a:gsLst>
                      <a:lin ang="5400000" scaled="0"/>
                    </a:gradFill>
                  </a:endParaRPr>
                </a:p>
              </p:txBody>
            </p:sp>
          </p:grpSp>
          <p:grpSp>
            <p:nvGrpSpPr>
              <p:cNvPr id="92" name="Group 91"/>
              <p:cNvGrpSpPr/>
              <p:nvPr/>
            </p:nvGrpSpPr>
            <p:grpSpPr>
              <a:xfrm flipH="1">
                <a:off x="2928132" y="4275098"/>
                <a:ext cx="479559" cy="523790"/>
                <a:chOff x="8309447" y="3464885"/>
                <a:chExt cx="585208" cy="496251"/>
              </a:xfrm>
              <a:solidFill>
                <a:schemeClr val="bg1"/>
              </a:solidFill>
              <a:scene3d>
                <a:camera prst="isometricLeftDown"/>
                <a:lightRig rig="threePt" dir="t"/>
              </a:scene3d>
            </p:grpSpPr>
            <p:sp>
              <p:nvSpPr>
                <p:cNvPr id="93" name="Freeform 88"/>
                <p:cNvSpPr>
                  <a:spLocks noEditPoints="1"/>
                </p:cNvSpPr>
                <p:nvPr/>
              </p:nvSpPr>
              <p:spPr bwMode="black">
                <a:xfrm>
                  <a:off x="8309447" y="3464885"/>
                  <a:ext cx="585208" cy="496251"/>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ln>
              </p:spPr>
              <p:txBody>
                <a:bodyPr vert="horz" wrap="square" lIns="93247" tIns="46623" rIns="93247" bIns="46623" numCol="1" anchor="t" anchorCtr="0" compatLnSpc="1">
                  <a:prstTxWarp prst="textNoShape">
                    <a:avLst/>
                  </a:prstTxWarp>
                </a:bodyPr>
                <a:lstStyle/>
                <a:p>
                  <a:pPr defTabSz="951121"/>
                  <a:endParaRPr lang="en-US" sz="1836" dirty="0">
                    <a:solidFill>
                      <a:srgbClr val="505050"/>
                    </a:solidFill>
                  </a:endParaRPr>
                </a:p>
              </p:txBody>
            </p:sp>
            <p:sp>
              <p:nvSpPr>
                <p:cNvPr id="94" name="Freeform 23"/>
                <p:cNvSpPr>
                  <a:spLocks noChangeAspect="1" noEditPoints="1"/>
                </p:cNvSpPr>
                <p:nvPr/>
              </p:nvSpPr>
              <p:spPr bwMode="black">
                <a:xfrm>
                  <a:off x="8502858" y="3581828"/>
                  <a:ext cx="198386" cy="198334"/>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grpFill/>
                <a:ln>
                  <a:noFill/>
                </a:ln>
              </p:spPr>
              <p:txBody>
                <a:bodyPr vert="horz" wrap="square" lIns="83931" tIns="41966" rIns="83931" bIns="41966" numCol="1" anchor="t" anchorCtr="0" compatLnSpc="1">
                  <a:prstTxWarp prst="textNoShape">
                    <a:avLst/>
                  </a:prstTxWarp>
                </a:bodyPr>
                <a:lstStyle/>
                <a:p>
                  <a:pPr defTabSz="951121"/>
                  <a:endParaRPr lang="en-US" sz="1631">
                    <a:solidFill>
                      <a:srgbClr val="505050"/>
                    </a:solidFill>
                  </a:endParaRPr>
                </a:p>
              </p:txBody>
            </p:sp>
          </p:grpSp>
        </p:grpSp>
      </p:grpSp>
      <p:grpSp>
        <p:nvGrpSpPr>
          <p:cNvPr id="129" name="Group 128"/>
          <p:cNvGrpSpPr/>
          <p:nvPr/>
        </p:nvGrpSpPr>
        <p:grpSpPr>
          <a:xfrm>
            <a:off x="10112463" y="4081271"/>
            <a:ext cx="442751" cy="2069127"/>
            <a:chOff x="6666801" y="809740"/>
            <a:chExt cx="434109" cy="2028740"/>
          </a:xfrm>
        </p:grpSpPr>
        <p:sp>
          <p:nvSpPr>
            <p:cNvPr id="130" name="Rectangle 129"/>
            <p:cNvSpPr/>
            <p:nvPr/>
          </p:nvSpPr>
          <p:spPr>
            <a:xfrm>
              <a:off x="6666801" y="809740"/>
              <a:ext cx="434109" cy="399966"/>
            </a:xfrm>
            <a:prstGeom prst="rect">
              <a:avLst/>
            </a:prstGeom>
            <a:solidFill>
              <a:schemeClr val="tx1">
                <a:lumMod val="65000"/>
                <a:lumOff val="3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DIP</a:t>
              </a:r>
            </a:p>
          </p:txBody>
        </p:sp>
        <p:sp>
          <p:nvSpPr>
            <p:cNvPr id="131" name="Rectangle 130"/>
            <p:cNvSpPr/>
            <p:nvPr/>
          </p:nvSpPr>
          <p:spPr>
            <a:xfrm>
              <a:off x="6666801" y="1625873"/>
              <a:ext cx="434109" cy="399966"/>
            </a:xfrm>
            <a:prstGeom prst="rect">
              <a:avLst/>
            </a:prstGeom>
            <a:solidFill>
              <a:schemeClr val="tx1">
                <a:lumMod val="65000"/>
                <a:lumOff val="3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DIP</a:t>
              </a:r>
            </a:p>
          </p:txBody>
        </p:sp>
        <p:sp>
          <p:nvSpPr>
            <p:cNvPr id="132" name="Rectangle 131"/>
            <p:cNvSpPr/>
            <p:nvPr/>
          </p:nvSpPr>
          <p:spPr>
            <a:xfrm>
              <a:off x="6666801" y="2438514"/>
              <a:ext cx="434109" cy="399966"/>
            </a:xfrm>
            <a:prstGeom prst="rect">
              <a:avLst/>
            </a:prstGeom>
            <a:solidFill>
              <a:schemeClr val="tx1">
                <a:lumMod val="65000"/>
                <a:lumOff val="3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DIP</a:t>
              </a:r>
            </a:p>
          </p:txBody>
        </p:sp>
      </p:grpSp>
      <p:grpSp>
        <p:nvGrpSpPr>
          <p:cNvPr id="4" name="Group 3"/>
          <p:cNvGrpSpPr/>
          <p:nvPr/>
        </p:nvGrpSpPr>
        <p:grpSpPr>
          <a:xfrm>
            <a:off x="4297672" y="3490926"/>
            <a:ext cx="1351588" cy="1953496"/>
            <a:chOff x="4789154" y="3555100"/>
            <a:chExt cx="1325207" cy="1915366"/>
          </a:xfrm>
        </p:grpSpPr>
        <p:grpSp>
          <p:nvGrpSpPr>
            <p:cNvPr id="37" name="Group 36"/>
            <p:cNvGrpSpPr/>
            <p:nvPr/>
          </p:nvGrpSpPr>
          <p:grpSpPr>
            <a:xfrm>
              <a:off x="4789154" y="3555100"/>
              <a:ext cx="1325207" cy="1915366"/>
              <a:chOff x="5024757" y="4101186"/>
              <a:chExt cx="1288441" cy="1915366"/>
            </a:xfrm>
          </p:grpSpPr>
          <p:pic>
            <p:nvPicPr>
              <p:cNvPr id="34" name="Picture 3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024758" y="4101186"/>
                <a:ext cx="1288440" cy="762696"/>
              </a:xfrm>
              <a:prstGeom prst="rect">
                <a:avLst/>
              </a:prstGeom>
            </p:spPr>
          </p:pic>
          <p:pic>
            <p:nvPicPr>
              <p:cNvPr id="35" name="Picture 3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024757" y="4677521"/>
                <a:ext cx="1288440" cy="762696"/>
              </a:xfrm>
              <a:prstGeom prst="rect">
                <a:avLst/>
              </a:prstGeom>
            </p:spPr>
          </p:pic>
          <p:pic>
            <p:nvPicPr>
              <p:cNvPr id="36" name="Picture 3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024757" y="5253856"/>
                <a:ext cx="1288440" cy="762696"/>
              </a:xfrm>
              <a:prstGeom prst="rect">
                <a:avLst/>
              </a:prstGeom>
            </p:spPr>
          </p:pic>
        </p:grpSp>
        <p:sp>
          <p:nvSpPr>
            <p:cNvPr id="128" name="Rectangle 127"/>
            <p:cNvSpPr/>
            <p:nvPr/>
          </p:nvSpPr>
          <p:spPr>
            <a:xfrm>
              <a:off x="4964008" y="3696159"/>
              <a:ext cx="1062219" cy="169109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
        <p:nvSpPr>
          <p:cNvPr id="33" name="Rectangle 32"/>
          <p:cNvSpPr/>
          <p:nvPr/>
        </p:nvSpPr>
        <p:spPr>
          <a:xfrm>
            <a:off x="3731826" y="1233835"/>
            <a:ext cx="2571724" cy="124753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pic>
        <p:nvPicPr>
          <p:cNvPr id="48" name="Picture 47"/>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4321844" y="1082983"/>
            <a:ext cx="1371377" cy="811791"/>
          </a:xfrm>
          <a:prstGeom prst="rect">
            <a:avLst/>
          </a:prstGeom>
          <a:scene3d>
            <a:camera prst="perspectiveLeft" fov="3600000">
              <a:rot lat="0" lon="1800000" rev="0"/>
            </a:camera>
            <a:lightRig rig="threePt" dir="t"/>
          </a:scene3d>
        </p:spPr>
      </p:pic>
      <p:sp>
        <p:nvSpPr>
          <p:cNvPr id="49" name="Rectangle 48"/>
          <p:cNvSpPr/>
          <p:nvPr/>
        </p:nvSpPr>
        <p:spPr>
          <a:xfrm>
            <a:off x="5259891" y="2080272"/>
            <a:ext cx="866662" cy="267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18" dirty="0"/>
              <a:t>SLB Manager</a:t>
            </a:r>
          </a:p>
        </p:txBody>
      </p:sp>
      <p:sp>
        <p:nvSpPr>
          <p:cNvPr id="133" name="Rectangle 132"/>
          <p:cNvSpPr/>
          <p:nvPr/>
        </p:nvSpPr>
        <p:spPr>
          <a:xfrm>
            <a:off x="3961119" y="2080333"/>
            <a:ext cx="866662" cy="267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18" dirty="0"/>
              <a:t>Health Monitor</a:t>
            </a:r>
          </a:p>
        </p:txBody>
      </p:sp>
      <p:cxnSp>
        <p:nvCxnSpPr>
          <p:cNvPr id="8" name="Straight Arrow Connector 7"/>
          <p:cNvCxnSpPr>
            <a:stCxn id="33" idx="2"/>
            <a:endCxn id="128" idx="0"/>
          </p:cNvCxnSpPr>
          <p:nvPr/>
        </p:nvCxnSpPr>
        <p:spPr>
          <a:xfrm>
            <a:off x="5017688" y="2481372"/>
            <a:ext cx="1" cy="11534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a:off x="1638024" y="2004765"/>
            <a:ext cx="208950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1642212" y="1591365"/>
            <a:ext cx="2085314" cy="784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1955030" y="1946678"/>
            <a:ext cx="837404" cy="350330"/>
          </a:xfrm>
          <a:prstGeom prst="rect">
            <a:avLst/>
          </a:prstGeom>
          <a:noFill/>
        </p:spPr>
        <p:txBody>
          <a:bodyPr wrap="none" rtlCol="0">
            <a:spAutoFit/>
          </a:bodyPr>
          <a:lstStyle/>
          <a:p>
            <a:r>
              <a:rPr lang="en-US" sz="1632" dirty="0">
                <a:solidFill>
                  <a:schemeClr val="bg1">
                    <a:lumMod val="50000"/>
                  </a:schemeClr>
                </a:solidFill>
              </a:rPr>
              <a:t>Deploy</a:t>
            </a:r>
          </a:p>
        </p:txBody>
      </p:sp>
      <p:sp>
        <p:nvSpPr>
          <p:cNvPr id="137" name="TextBox 136"/>
          <p:cNvSpPr txBox="1"/>
          <p:nvPr/>
        </p:nvSpPr>
        <p:spPr>
          <a:xfrm>
            <a:off x="1955871" y="1270853"/>
            <a:ext cx="793261" cy="350330"/>
          </a:xfrm>
          <a:prstGeom prst="rect">
            <a:avLst/>
          </a:prstGeom>
          <a:noFill/>
        </p:spPr>
        <p:txBody>
          <a:bodyPr wrap="none" rtlCol="0">
            <a:spAutoFit/>
          </a:bodyPr>
          <a:lstStyle/>
          <a:p>
            <a:r>
              <a:rPr lang="en-US" sz="1632" dirty="0"/>
              <a:t>Config</a:t>
            </a:r>
          </a:p>
        </p:txBody>
      </p:sp>
      <p:cxnSp>
        <p:nvCxnSpPr>
          <p:cNvPr id="15" name="Straight Connector 14"/>
          <p:cNvCxnSpPr/>
          <p:nvPr/>
        </p:nvCxnSpPr>
        <p:spPr>
          <a:xfrm>
            <a:off x="1121942" y="2132328"/>
            <a:ext cx="0" cy="611852"/>
          </a:xfrm>
          <a:prstGeom prst="line">
            <a:avLst/>
          </a:prstGeom>
          <a:ln w="12700">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121942" y="2744180"/>
            <a:ext cx="3895744" cy="890614"/>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1955030" y="3006817"/>
            <a:ext cx="837404" cy="350330"/>
          </a:xfrm>
          <a:prstGeom prst="rect">
            <a:avLst/>
          </a:prstGeom>
          <a:noFill/>
        </p:spPr>
        <p:txBody>
          <a:bodyPr wrap="none" rtlCol="0">
            <a:spAutoFit/>
          </a:bodyPr>
          <a:lstStyle/>
          <a:p>
            <a:r>
              <a:rPr lang="en-US" sz="1632" dirty="0">
                <a:solidFill>
                  <a:schemeClr val="bg1">
                    <a:lumMod val="50000"/>
                  </a:schemeClr>
                </a:solidFill>
              </a:rPr>
              <a:t>Deploy</a:t>
            </a:r>
          </a:p>
        </p:txBody>
      </p:sp>
      <p:sp>
        <p:nvSpPr>
          <p:cNvPr id="139" name="TextBox 138"/>
          <p:cNvSpPr txBox="1"/>
          <p:nvPr/>
        </p:nvSpPr>
        <p:spPr>
          <a:xfrm>
            <a:off x="4746127" y="5396917"/>
            <a:ext cx="569278" cy="350330"/>
          </a:xfrm>
          <a:prstGeom prst="rect">
            <a:avLst/>
          </a:prstGeom>
          <a:solidFill>
            <a:schemeClr val="bg1">
              <a:lumMod val="75000"/>
            </a:schemeClr>
          </a:solidFill>
        </p:spPr>
        <p:txBody>
          <a:bodyPr wrap="none" rtlCol="0">
            <a:spAutoFit/>
          </a:bodyPr>
          <a:lstStyle/>
          <a:p>
            <a:r>
              <a:rPr lang="en-US" sz="1632" dirty="0">
                <a:solidFill>
                  <a:schemeClr val="bg1"/>
                </a:solidFill>
              </a:rPr>
              <a:t>BGP</a:t>
            </a:r>
          </a:p>
        </p:txBody>
      </p:sp>
      <p:cxnSp>
        <p:nvCxnSpPr>
          <p:cNvPr id="56" name="Elbow Connector 55"/>
          <p:cNvCxnSpPr>
            <a:stCxn id="128" idx="3"/>
            <a:endCxn id="50" idx="1"/>
          </p:cNvCxnSpPr>
          <p:nvPr/>
        </p:nvCxnSpPr>
        <p:spPr>
          <a:xfrm>
            <a:off x="5559371" y="4497173"/>
            <a:ext cx="2627695" cy="474126"/>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50" idx="3"/>
            <a:endCxn id="130" idx="1"/>
          </p:cNvCxnSpPr>
          <p:nvPr/>
        </p:nvCxnSpPr>
        <p:spPr>
          <a:xfrm flipV="1">
            <a:off x="9458797" y="4285236"/>
            <a:ext cx="653666" cy="6860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50" idx="3"/>
            <a:endCxn id="131" idx="1"/>
          </p:cNvCxnSpPr>
          <p:nvPr/>
        </p:nvCxnSpPr>
        <p:spPr>
          <a:xfrm>
            <a:off x="9458797" y="4971299"/>
            <a:ext cx="653666" cy="14631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stCxn id="50" idx="3"/>
            <a:endCxn id="132" idx="1"/>
          </p:cNvCxnSpPr>
          <p:nvPr/>
        </p:nvCxnSpPr>
        <p:spPr>
          <a:xfrm>
            <a:off x="9458797" y="4971300"/>
            <a:ext cx="653666" cy="9751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24" idx="6"/>
          </p:cNvCxnSpPr>
          <p:nvPr/>
        </p:nvCxnSpPr>
        <p:spPr>
          <a:xfrm>
            <a:off x="1266587" y="4482356"/>
            <a:ext cx="44582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132" idx="1"/>
            <a:endCxn id="32" idx="2"/>
          </p:cNvCxnSpPr>
          <p:nvPr/>
        </p:nvCxnSpPr>
        <p:spPr>
          <a:xfrm rot="10800000">
            <a:off x="2276194" y="4790059"/>
            <a:ext cx="7836269" cy="1156376"/>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4973464" y="5919529"/>
            <a:ext cx="2588201" cy="350330"/>
          </a:xfrm>
          <a:prstGeom prst="rect">
            <a:avLst/>
          </a:prstGeom>
          <a:noFill/>
        </p:spPr>
        <p:txBody>
          <a:bodyPr wrap="none" rtlCol="0">
            <a:spAutoFit/>
          </a:bodyPr>
          <a:lstStyle/>
          <a:p>
            <a:r>
              <a:rPr lang="en-US" sz="1632" dirty="0"/>
              <a:t>Direct Server Return (DSR)</a:t>
            </a:r>
          </a:p>
        </p:txBody>
      </p:sp>
      <p:sp>
        <p:nvSpPr>
          <p:cNvPr id="155" name="Oval 154"/>
          <p:cNvSpPr/>
          <p:nvPr/>
        </p:nvSpPr>
        <p:spPr>
          <a:xfrm>
            <a:off x="1018861" y="4411006"/>
            <a:ext cx="151689" cy="140284"/>
          </a:xfrm>
          <a:prstGeom prst="ellipse">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cxnSp>
        <p:nvCxnSpPr>
          <p:cNvPr id="140" name="Straight Arrow Connector 139"/>
          <p:cNvCxnSpPr/>
          <p:nvPr/>
        </p:nvCxnSpPr>
        <p:spPr>
          <a:xfrm flipH="1" flipV="1">
            <a:off x="5693222" y="2347671"/>
            <a:ext cx="2493844" cy="2623628"/>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9201" y="1473131"/>
            <a:ext cx="1558822" cy="939873"/>
          </a:xfrm>
          <a:prstGeom prst="rect">
            <a:avLst/>
          </a:prstGeom>
          <a:noFill/>
          <a:ln>
            <a:solidFill>
              <a:schemeClr val="tx1">
                <a:lumMod val="65000"/>
                <a:lumOff val="35000"/>
              </a:schemeClr>
            </a:solidFill>
          </a:ln>
        </p:spPr>
        <p:txBody>
          <a:bodyPr wrap="square" rtlCol="0">
            <a:spAutoFit/>
          </a:bodyPr>
          <a:lstStyle/>
          <a:p>
            <a:pPr algn="ctr"/>
            <a:r>
              <a:rPr lang="en-US" sz="1836" dirty="0">
                <a:solidFill>
                  <a:schemeClr val="tx1">
                    <a:lumMod val="60000"/>
                    <a:lumOff val="40000"/>
                  </a:schemeClr>
                </a:solidFill>
              </a:rPr>
              <a:t>Microsoft Azure Stack Hub</a:t>
            </a:r>
          </a:p>
        </p:txBody>
      </p:sp>
      <p:sp>
        <p:nvSpPr>
          <p:cNvPr id="3" name="TextBox 2"/>
          <p:cNvSpPr txBox="1"/>
          <p:nvPr/>
        </p:nvSpPr>
        <p:spPr>
          <a:xfrm>
            <a:off x="7051949" y="386725"/>
            <a:ext cx="5224030" cy="2769989"/>
          </a:xfrm>
          <a:prstGeom prst="rect">
            <a:avLst/>
          </a:prstGeom>
          <a:noFill/>
        </p:spPr>
        <p:txBody>
          <a:bodyPr wrap="square" lIns="182880" tIns="146304" rIns="182880" bIns="146304" rtlCol="0">
            <a:spAutoFit/>
          </a:bodyPr>
          <a:lstStyle/>
          <a:p>
            <a:pPr marL="457200" indent="-457200">
              <a:lnSpc>
                <a:spcPct val="90000"/>
              </a:lnSpc>
              <a:spcAft>
                <a:spcPts val="600"/>
              </a:spcAft>
              <a:buFont typeface="+mj-lt"/>
              <a:buAutoNum type="arabicPeriod"/>
            </a:pPr>
            <a:r>
              <a:rPr lang="en-US" dirty="0">
                <a:gradFill>
                  <a:gsLst>
                    <a:gs pos="2917">
                      <a:schemeClr val="tx1"/>
                    </a:gs>
                    <a:gs pos="30000">
                      <a:schemeClr val="tx1"/>
                    </a:gs>
                  </a:gsLst>
                  <a:lin ang="5400000" scaled="0"/>
                </a:gradFill>
              </a:rPr>
              <a:t>Internet Client http request to Public VIP</a:t>
            </a:r>
          </a:p>
          <a:p>
            <a:pPr marL="457200" indent="-457200">
              <a:lnSpc>
                <a:spcPct val="90000"/>
              </a:lnSpc>
              <a:spcAft>
                <a:spcPts val="600"/>
              </a:spcAft>
              <a:buFont typeface="+mj-lt"/>
              <a:buAutoNum type="arabicPeriod"/>
            </a:pPr>
            <a:r>
              <a:rPr lang="en-US" dirty="0">
                <a:gradFill>
                  <a:gsLst>
                    <a:gs pos="2917">
                      <a:schemeClr val="tx1"/>
                    </a:gs>
                    <a:gs pos="30000">
                      <a:schemeClr val="tx1"/>
                    </a:gs>
                  </a:gsLst>
                  <a:lin ang="5400000" scaled="0"/>
                </a:gradFill>
              </a:rPr>
              <a:t>TOR (router) selects 1 of the 3 BGP advertised routes from Mux VMs using ECMP</a:t>
            </a:r>
          </a:p>
          <a:p>
            <a:pPr marL="457200" indent="-457200">
              <a:lnSpc>
                <a:spcPct val="90000"/>
              </a:lnSpc>
              <a:spcAft>
                <a:spcPts val="600"/>
              </a:spcAft>
              <a:buFont typeface="+mj-lt"/>
              <a:buAutoNum type="arabicPeriod"/>
            </a:pPr>
            <a:r>
              <a:rPr lang="en-US" dirty="0">
                <a:gradFill>
                  <a:gsLst>
                    <a:gs pos="2917">
                      <a:schemeClr val="tx1"/>
                    </a:gs>
                    <a:gs pos="30000">
                      <a:schemeClr val="tx1"/>
                    </a:gs>
                  </a:gsLst>
                  <a:lin ang="5400000" scaled="0"/>
                </a:gradFill>
              </a:rPr>
              <a:t>The Mux VM running the load balancer sends the packet to the selected DIP (VM IP) running the Web App</a:t>
            </a:r>
          </a:p>
          <a:p>
            <a:pPr marL="457200" indent="-457200">
              <a:lnSpc>
                <a:spcPct val="90000"/>
              </a:lnSpc>
              <a:spcAft>
                <a:spcPts val="600"/>
              </a:spcAft>
              <a:buFont typeface="+mj-lt"/>
              <a:buAutoNum type="arabicPeriod"/>
            </a:pPr>
            <a:r>
              <a:rPr lang="en-US" dirty="0">
                <a:gradFill>
                  <a:gsLst>
                    <a:gs pos="2917">
                      <a:schemeClr val="tx1"/>
                    </a:gs>
                    <a:gs pos="30000">
                      <a:schemeClr val="tx1"/>
                    </a:gs>
                  </a:gsLst>
                  <a:lin ang="5400000" scaled="0"/>
                </a:gradFill>
              </a:rPr>
              <a:t>VM sends the packet back to Internet using DSR directly to the TOR (router)</a:t>
            </a:r>
          </a:p>
        </p:txBody>
      </p:sp>
    </p:spTree>
    <p:extLst>
      <p:ext uri="{BB962C8B-B14F-4D97-AF65-F5344CB8AC3E}">
        <p14:creationId xmlns:p14="http://schemas.microsoft.com/office/powerpoint/2010/main" val="215439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39 -0.00116 L 0.14518 0.0037 L 0.2681 -0.08472 L 0.35938 -0.08542 L 0.35885 0.00116 L 0.46419 0.00208 L 0.4651 0.06782 L 0.67292 0.07014 L 0.72487 0.20671 L 0.78008 0.20926 L 0.09505 0.20833 C 0.09492 0.13958 0.09466 0.07083 0.09453 0.00208 L -0.05404 -0.00116 " pathEditMode="relative" ptsTypes="AAAAAAAAAAAAA">
                                      <p:cBhvr>
                                        <p:cTn id="6" dur="10000" fill="hold"/>
                                        <p:tgtEl>
                                          <p:spTgt spid="15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Server Software Load Balancer Functionalities</a:t>
            </a:r>
          </a:p>
        </p:txBody>
      </p:sp>
      <p:sp>
        <p:nvSpPr>
          <p:cNvPr id="4" name="Text Placeholder 3"/>
          <p:cNvSpPr>
            <a:spLocks noGrp="1"/>
          </p:cNvSpPr>
          <p:nvPr>
            <p:ph type="body" sz="quarter" idx="13"/>
          </p:nvPr>
        </p:nvSpPr>
        <p:spPr>
          <a:xfrm>
            <a:off x="410404" y="1165754"/>
            <a:ext cx="11398029" cy="4769908"/>
          </a:xfrm>
        </p:spPr>
        <p:txBody>
          <a:bodyPr>
            <a:noAutofit/>
          </a:bodyPr>
          <a:lstStyle/>
          <a:p>
            <a:pPr marL="0" indent="0">
              <a:buNone/>
            </a:pPr>
            <a:r>
              <a:rPr lang="en-US" sz="2400" dirty="0">
                <a:latin typeface="Segoe UI Light" panose="020B0502040204020203" pitchFamily="34" charset="0"/>
                <a:cs typeface="Segoe UI Light" panose="020B0502040204020203" pitchFamily="34" charset="0"/>
              </a:rPr>
              <a:t>Windows Server 2016 SDN can use Software Load Balancing (SLB) to evenly distribute tenant and tenant customer network traffic among virtual network resources. </a:t>
            </a:r>
          </a:p>
          <a:p>
            <a:pPr marL="0" indent="0">
              <a:buNone/>
            </a:pPr>
            <a:r>
              <a:rPr lang="en-US" sz="2400" dirty="0">
                <a:latin typeface="Segoe UI Light" panose="020B0502040204020203" pitchFamily="34" charset="0"/>
                <a:cs typeface="Segoe UI Light" panose="020B0502040204020203" pitchFamily="34" charset="0"/>
              </a:rPr>
              <a:t>SLB enables multiple servers to host the same workload, providing high availability and scalability.</a:t>
            </a:r>
          </a:p>
          <a:p>
            <a:pPr marL="0" indent="0">
              <a:buNone/>
            </a:pPr>
            <a:endParaRPr lang="en-US" sz="2400" dirty="0">
              <a:latin typeface="Segoe UI Light" panose="020B0502040204020203" pitchFamily="34" charset="0"/>
              <a:cs typeface="Segoe UI Light" panose="020B0502040204020203" pitchFamily="34" charset="0"/>
            </a:endParaRPr>
          </a:p>
          <a:p>
            <a:pPr marL="0" indent="0">
              <a:buNone/>
            </a:pPr>
            <a:r>
              <a:rPr lang="en-US" sz="2400" dirty="0">
                <a:latin typeface="Segoe UI Light" panose="020B0502040204020203" pitchFamily="34" charset="0"/>
                <a:cs typeface="Segoe UI Light" panose="020B0502040204020203" pitchFamily="34" charset="0"/>
              </a:rPr>
              <a:t>Windows Server SLB includes the following capabilities:</a:t>
            </a:r>
          </a:p>
          <a:p>
            <a:r>
              <a:rPr lang="en-US" sz="1800" dirty="0">
                <a:latin typeface="Segoe UI Light" panose="020B0502040204020203" pitchFamily="34" charset="0"/>
                <a:cs typeface="Segoe UI Light" panose="020B0502040204020203" pitchFamily="34" charset="0"/>
              </a:rPr>
              <a:t>SLB provides layer 4 load balancing services for </a:t>
            </a:r>
            <a:r>
              <a:rPr lang="en-US" sz="1800" i="1" dirty="0">
                <a:latin typeface="Segoe UI Light" panose="020B0502040204020203" pitchFamily="34" charset="0"/>
                <a:cs typeface="Segoe UI Light" panose="020B0502040204020203" pitchFamily="34" charset="0"/>
              </a:rPr>
              <a:t>North-South</a:t>
            </a:r>
            <a:r>
              <a:rPr lang="en-US" sz="1800" dirty="0">
                <a:latin typeface="Segoe UI Light" panose="020B0502040204020203" pitchFamily="34" charset="0"/>
                <a:cs typeface="Segoe UI Light" panose="020B0502040204020203" pitchFamily="34" charset="0"/>
              </a:rPr>
              <a:t> and </a:t>
            </a:r>
            <a:r>
              <a:rPr lang="en-US" sz="1800" i="1" dirty="0">
                <a:latin typeface="Segoe UI Light" panose="020B0502040204020203" pitchFamily="34" charset="0"/>
                <a:cs typeface="Segoe UI Light" panose="020B0502040204020203" pitchFamily="34" charset="0"/>
              </a:rPr>
              <a:t>East-West</a:t>
            </a:r>
            <a:r>
              <a:rPr lang="en-US" sz="1800" dirty="0">
                <a:latin typeface="Segoe UI Light" panose="020B0502040204020203" pitchFamily="34" charset="0"/>
                <a:cs typeface="Segoe UI Light" panose="020B0502040204020203" pitchFamily="34" charset="0"/>
              </a:rPr>
              <a:t> TCP/UDP traffic.</a:t>
            </a:r>
          </a:p>
          <a:p>
            <a:r>
              <a:rPr lang="en-US" sz="1800" dirty="0">
                <a:latin typeface="Segoe UI Light" panose="020B0502040204020203" pitchFamily="34" charset="0"/>
                <a:cs typeface="Segoe UI Light" panose="020B0502040204020203" pitchFamily="34" charset="0"/>
              </a:rPr>
              <a:t>You can use SLB on a Hyper-V Network Virtualization-based network.</a:t>
            </a:r>
          </a:p>
          <a:p>
            <a:r>
              <a:rPr lang="en-US" sz="1800" dirty="0">
                <a:latin typeface="Segoe UI Light" panose="020B0502040204020203" pitchFamily="34" charset="0"/>
                <a:cs typeface="Segoe UI Light" panose="020B0502040204020203" pitchFamily="34" charset="0"/>
              </a:rPr>
              <a:t>You can use SLB with a VLAN-based network for DIP VMs connected to an SDN-enabled Hyper-V virtual switch.</a:t>
            </a:r>
          </a:p>
          <a:p>
            <a:r>
              <a:rPr lang="en-US" sz="1800" dirty="0">
                <a:latin typeface="Segoe UI Light" panose="020B0502040204020203" pitchFamily="34" charset="0"/>
                <a:cs typeface="Segoe UI Light" panose="020B0502040204020203" pitchFamily="34" charset="0"/>
              </a:rPr>
              <a:t>One SLB instance can handle multiple tenants.</a:t>
            </a:r>
          </a:p>
          <a:p>
            <a:r>
              <a:rPr lang="en-US" sz="1800" dirty="0">
                <a:latin typeface="Segoe UI Light" panose="020B0502040204020203" pitchFamily="34" charset="0"/>
                <a:cs typeface="Segoe UI Light" panose="020B0502040204020203" pitchFamily="34" charset="0"/>
              </a:rPr>
              <a:t>SLB and DIP support a scalable and low-latency return path, as implemented by Direct Server Return (DSR).</a:t>
            </a:r>
          </a:p>
          <a:p>
            <a:r>
              <a:rPr lang="en-US" sz="1800" dirty="0">
                <a:latin typeface="Segoe UI Light" panose="020B0502040204020203" pitchFamily="34" charset="0"/>
                <a:cs typeface="Segoe UI Light" panose="020B0502040204020203" pitchFamily="34" charset="0"/>
              </a:rPr>
              <a:t>SLB functions when you are also using Switch Embedded Teaming (SET) or Single Root </a:t>
            </a:r>
            <a:r>
              <a:rPr lang="en-US" sz="1800" dirty="0" err="1">
                <a:latin typeface="Segoe UI Light" panose="020B0502040204020203" pitchFamily="34" charset="0"/>
                <a:cs typeface="Segoe UI Light" panose="020B0502040204020203" pitchFamily="34" charset="0"/>
              </a:rPr>
              <a:t>Input/Output</a:t>
            </a:r>
            <a:r>
              <a:rPr lang="en-US" sz="1800" dirty="0">
                <a:latin typeface="Segoe UI Light" panose="020B0502040204020203" pitchFamily="34" charset="0"/>
                <a:cs typeface="Segoe UI Light" panose="020B0502040204020203" pitchFamily="34" charset="0"/>
              </a:rPr>
              <a:t> Virtualization (SR-IOV).</a:t>
            </a:r>
          </a:p>
          <a:p>
            <a:r>
              <a:rPr lang="en-US" sz="1800" dirty="0">
                <a:latin typeface="Segoe UI Light" panose="020B0502040204020203" pitchFamily="34" charset="0"/>
                <a:cs typeface="Segoe UI Light" panose="020B0502040204020203" pitchFamily="34" charset="0"/>
              </a:rPr>
              <a:t>SLB includes Internet Protocol version 4 (IPv4) support.</a:t>
            </a:r>
          </a:p>
          <a:p>
            <a:r>
              <a:rPr lang="en-US" sz="1800" dirty="0">
                <a:latin typeface="Segoe UI Light" panose="020B0502040204020203" pitchFamily="34" charset="0"/>
                <a:cs typeface="Segoe UI Light" panose="020B0502040204020203" pitchFamily="34" charset="0"/>
              </a:rPr>
              <a:t>For site-to-site gateway scenarios, SLB provides NAT functionality to enable all site-to-site connections to use a single public IP.</a:t>
            </a:r>
          </a:p>
        </p:txBody>
      </p:sp>
    </p:spTree>
    <p:extLst>
      <p:ext uri="{BB962C8B-B14F-4D97-AF65-F5344CB8AC3E}">
        <p14:creationId xmlns:p14="http://schemas.microsoft.com/office/powerpoint/2010/main" val="214568562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Server 2016 Highly Available Network Gateway Basics</a:t>
            </a:r>
          </a:p>
        </p:txBody>
      </p:sp>
      <p:graphicFrame>
        <p:nvGraphicFramePr>
          <p:cNvPr id="11" name="Diagram 10"/>
          <p:cNvGraphicFramePr/>
          <p:nvPr/>
        </p:nvGraphicFramePr>
        <p:xfrm>
          <a:off x="359103" y="1516062"/>
          <a:ext cx="11726534"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1" name="Group 20"/>
          <p:cNvGrpSpPr/>
          <p:nvPr/>
        </p:nvGrpSpPr>
        <p:grpSpPr>
          <a:xfrm>
            <a:off x="3094037" y="3296999"/>
            <a:ext cx="1610112" cy="1157908"/>
            <a:chOff x="2998326" y="3116262"/>
            <a:chExt cx="1610112" cy="1157908"/>
          </a:xfrm>
        </p:grpSpPr>
        <p:pic>
          <p:nvPicPr>
            <p:cNvPr id="15" name="Picture 14"/>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3237061" y="3462379"/>
              <a:ext cx="1371377" cy="811791"/>
            </a:xfrm>
            <a:prstGeom prst="rect">
              <a:avLst/>
            </a:prstGeom>
            <a:scene3d>
              <a:camera prst="perspectiveLeft" fov="3600000">
                <a:rot lat="0" lon="1800000" rev="0"/>
              </a:camera>
              <a:lightRig rig="threePt" dir="t"/>
            </a:scene3d>
          </p:spPr>
        </p:pic>
        <p:pic>
          <p:nvPicPr>
            <p:cNvPr id="16" name="Picture 15"/>
            <p:cNvPicPr>
              <a:picLocks noChangeAspect="1"/>
            </p:cNvPicPr>
            <p:nvPr/>
          </p:nvPicPr>
          <p:blipFill>
            <a:blip r:embed="rId9" cstate="screen">
              <a:duotone>
                <a:srgbClr val="FFC000">
                  <a:shade val="45000"/>
                  <a:satMod val="135000"/>
                </a:srgbClr>
                <a:prstClr val="white"/>
              </a:duotone>
              <a:extLst>
                <a:ext uri="{28A0092B-C50C-407E-A947-70E740481C1C}">
                  <a14:useLocalDpi xmlns:a14="http://schemas.microsoft.com/office/drawing/2010/main"/>
                </a:ext>
              </a:extLst>
            </a:blip>
            <a:stretch>
              <a:fillRect/>
            </a:stretch>
          </p:blipFill>
          <p:spPr>
            <a:xfrm>
              <a:off x="2998326" y="3116262"/>
              <a:ext cx="1163453" cy="752013"/>
            </a:xfrm>
            <a:prstGeom prst="rect">
              <a:avLst/>
            </a:prstGeom>
          </p:spPr>
        </p:pic>
      </p:grpSp>
      <p:grpSp>
        <p:nvGrpSpPr>
          <p:cNvPr id="20" name="Group 19"/>
          <p:cNvGrpSpPr/>
          <p:nvPr/>
        </p:nvGrpSpPr>
        <p:grpSpPr>
          <a:xfrm>
            <a:off x="655637" y="3274457"/>
            <a:ext cx="1560580" cy="1187633"/>
            <a:chOff x="805292" y="5366889"/>
            <a:chExt cx="1560580" cy="1187633"/>
          </a:xfrm>
        </p:grpSpPr>
        <p:pic>
          <p:nvPicPr>
            <p:cNvPr id="17" name="Picture 16"/>
            <p:cNvPicPr>
              <a:picLocks noChangeAspect="1"/>
            </p:cNvPicPr>
            <p:nvPr/>
          </p:nvPicPr>
          <p:blipFill>
            <a:blip r:embed="rId10" cstate="screen">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805292" y="5366889"/>
              <a:ext cx="780290" cy="780290"/>
            </a:xfrm>
            <a:prstGeom prst="rect">
              <a:avLst/>
            </a:prstGeom>
          </p:spPr>
        </p:pic>
        <p:pic>
          <p:nvPicPr>
            <p:cNvPr id="18" name="Picture 17"/>
            <p:cNvPicPr>
              <a:picLocks noChangeAspect="1"/>
            </p:cNvPicPr>
            <p:nvPr/>
          </p:nvPicPr>
          <p:blipFill>
            <a:blip r:embed="rId10" cstate="screen">
              <a:duotone>
                <a:prstClr val="black"/>
                <a:schemeClr val="accent4">
                  <a:tint val="45000"/>
                  <a:satMod val="400000"/>
                </a:schemeClr>
              </a:duotone>
              <a:extLst>
                <a:ext uri="{28A0092B-C50C-407E-A947-70E740481C1C}">
                  <a14:useLocalDpi xmlns:a14="http://schemas.microsoft.com/office/drawing/2010/main"/>
                </a:ext>
              </a:extLst>
            </a:blip>
            <a:stretch>
              <a:fillRect/>
            </a:stretch>
          </p:blipFill>
          <p:spPr>
            <a:xfrm>
              <a:off x="1195437" y="5557990"/>
              <a:ext cx="780290" cy="780290"/>
            </a:xfrm>
            <a:prstGeom prst="rect">
              <a:avLst/>
            </a:prstGeom>
          </p:spPr>
        </p:pic>
        <p:pic>
          <p:nvPicPr>
            <p:cNvPr id="19" name="Picture 18"/>
            <p:cNvPicPr>
              <a:picLocks noChangeAspect="1"/>
            </p:cNvPicPr>
            <p:nvPr/>
          </p:nvPicPr>
          <p:blipFill>
            <a:blip r:embed="rId10" cstate="screen">
              <a:duotone>
                <a:prstClr val="black"/>
                <a:schemeClr val="accent3">
                  <a:tint val="45000"/>
                  <a:satMod val="400000"/>
                </a:schemeClr>
              </a:duotone>
              <a:extLst>
                <a:ext uri="{28A0092B-C50C-407E-A947-70E740481C1C}">
                  <a14:useLocalDpi xmlns:a14="http://schemas.microsoft.com/office/drawing/2010/main"/>
                </a:ext>
              </a:extLst>
            </a:blip>
            <a:stretch>
              <a:fillRect/>
            </a:stretch>
          </p:blipFill>
          <p:spPr>
            <a:xfrm>
              <a:off x="1585582" y="5774232"/>
              <a:ext cx="780290" cy="780290"/>
            </a:xfrm>
            <a:prstGeom prst="rect">
              <a:avLst/>
            </a:prstGeom>
          </p:spPr>
        </p:pic>
      </p:grpSp>
      <p:pic>
        <p:nvPicPr>
          <p:cNvPr id="22" name="Picture 21"/>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5684837" y="3403738"/>
            <a:ext cx="1071812" cy="1071812"/>
          </a:xfrm>
          <a:prstGeom prst="rect">
            <a:avLst/>
          </a:prstGeom>
        </p:spPr>
      </p:pic>
      <p:pic>
        <p:nvPicPr>
          <p:cNvPr id="23" name="Picture 22"/>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7894637" y="3465558"/>
            <a:ext cx="1524331" cy="989349"/>
          </a:xfrm>
          <a:prstGeom prst="rect">
            <a:avLst/>
          </a:prstGeom>
        </p:spPr>
      </p:pic>
      <p:pic>
        <p:nvPicPr>
          <p:cNvPr id="24" name="Picture 23"/>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10409237" y="3274457"/>
            <a:ext cx="1326968" cy="1326968"/>
          </a:xfrm>
          <a:prstGeom prst="rect">
            <a:avLst/>
          </a:prstGeom>
        </p:spPr>
      </p:pic>
    </p:spTree>
    <p:extLst>
      <p:ext uri="{BB962C8B-B14F-4D97-AF65-F5344CB8AC3E}">
        <p14:creationId xmlns:p14="http://schemas.microsoft.com/office/powerpoint/2010/main" val="286783879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Flowchart: Delay 75"/>
          <p:cNvSpPr/>
          <p:nvPr/>
        </p:nvSpPr>
        <p:spPr>
          <a:xfrm>
            <a:off x="2383925" y="3253678"/>
            <a:ext cx="6103733" cy="3252355"/>
          </a:xfrm>
          <a:prstGeom prst="flowChartDelay">
            <a:avLst/>
          </a:prstGeom>
          <a:gradFill>
            <a:gsLst>
              <a:gs pos="0">
                <a:schemeClr val="accent1">
                  <a:lumMod val="5000"/>
                  <a:lumOff val="95000"/>
                </a:schemeClr>
              </a:gs>
              <a:gs pos="7000">
                <a:schemeClr val="accent1">
                  <a:lumMod val="45000"/>
                  <a:lumOff val="55000"/>
                </a:schemeClr>
              </a:gs>
              <a:gs pos="77000">
                <a:schemeClr val="accent1">
                  <a:lumMod val="45000"/>
                  <a:lumOff val="55000"/>
                </a:schemeClr>
              </a:gs>
              <a:gs pos="100000">
                <a:schemeClr val="accent1">
                  <a:lumMod val="30000"/>
                  <a:lumOff val="70000"/>
                </a:schemeClr>
              </a:gs>
            </a:gsLst>
            <a:lin ang="5400000" scaled="1"/>
          </a:gra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2" name="Title 1"/>
          <p:cNvSpPr>
            <a:spLocks noGrp="1"/>
          </p:cNvSpPr>
          <p:nvPr>
            <p:ph type="title"/>
          </p:nvPr>
        </p:nvSpPr>
        <p:spPr/>
        <p:txBody>
          <a:bodyPr/>
          <a:lstStyle/>
          <a:p>
            <a:r>
              <a:rPr lang="en-US" dirty="0"/>
              <a:t>Multi-Tenant S2S VPN IKEv2 Gateway Architecture</a:t>
            </a:r>
          </a:p>
        </p:txBody>
      </p:sp>
      <p:sp>
        <p:nvSpPr>
          <p:cNvPr id="8" name="Rectangle 7"/>
          <p:cNvSpPr/>
          <p:nvPr/>
        </p:nvSpPr>
        <p:spPr>
          <a:xfrm>
            <a:off x="1101624" y="1444427"/>
            <a:ext cx="7177159" cy="286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28" dirty="0">
                <a:latin typeface="Segoe UI" panose="020B0502040204020203" pitchFamily="34" charset="0"/>
                <a:cs typeface="Segoe UI" panose="020B0502040204020203" pitchFamily="34" charset="0"/>
              </a:rPr>
              <a:t>Northbound Interface</a:t>
            </a:r>
          </a:p>
        </p:txBody>
      </p:sp>
      <p:sp>
        <p:nvSpPr>
          <p:cNvPr id="9" name="Rectangle 8"/>
          <p:cNvSpPr/>
          <p:nvPr/>
        </p:nvSpPr>
        <p:spPr>
          <a:xfrm>
            <a:off x="1101624" y="1730992"/>
            <a:ext cx="7177159" cy="852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28" dirty="0">
              <a:latin typeface="Segoe UI" panose="020B0502040204020203" pitchFamily="34" charset="0"/>
              <a:cs typeface="Segoe UI" panose="020B0502040204020203" pitchFamily="34" charset="0"/>
            </a:endParaRPr>
          </a:p>
        </p:txBody>
      </p:sp>
      <p:sp>
        <p:nvSpPr>
          <p:cNvPr id="10" name="Rectangle 9"/>
          <p:cNvSpPr/>
          <p:nvPr/>
        </p:nvSpPr>
        <p:spPr>
          <a:xfrm>
            <a:off x="1101624" y="2583051"/>
            <a:ext cx="7177159" cy="286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28" dirty="0">
                <a:latin typeface="Segoe UI" panose="020B0502040204020203" pitchFamily="34" charset="0"/>
                <a:cs typeface="Segoe UI" panose="020B0502040204020203" pitchFamily="34" charset="0"/>
              </a:rPr>
              <a:t>Southbound Interface</a:t>
            </a:r>
          </a:p>
        </p:txBody>
      </p:sp>
      <p:sp>
        <p:nvSpPr>
          <p:cNvPr id="11" name="Rectangle 10"/>
          <p:cNvSpPr/>
          <p:nvPr/>
        </p:nvSpPr>
        <p:spPr>
          <a:xfrm>
            <a:off x="1248801" y="1810049"/>
            <a:ext cx="1554701" cy="657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28" dirty="0">
                <a:solidFill>
                  <a:schemeClr val="tx1"/>
                </a:solidFill>
                <a:latin typeface="Segoe UI" panose="020B0502040204020203" pitchFamily="34" charset="0"/>
                <a:cs typeface="Segoe UI" panose="020B0502040204020203" pitchFamily="34" charset="0"/>
              </a:rPr>
              <a:t>Deployment and Setup</a:t>
            </a:r>
          </a:p>
        </p:txBody>
      </p:sp>
      <p:sp>
        <p:nvSpPr>
          <p:cNvPr id="12" name="Rectangle 11"/>
          <p:cNvSpPr/>
          <p:nvPr/>
        </p:nvSpPr>
        <p:spPr>
          <a:xfrm>
            <a:off x="3013080" y="1817519"/>
            <a:ext cx="1554701" cy="657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28" dirty="0">
                <a:solidFill>
                  <a:schemeClr val="tx1"/>
                </a:solidFill>
                <a:latin typeface="Segoe UI" panose="020B0502040204020203" pitchFamily="34" charset="0"/>
                <a:cs typeface="Segoe UI" panose="020B0502040204020203" pitchFamily="34" charset="0"/>
              </a:rPr>
              <a:t>HA and Load Balancing</a:t>
            </a:r>
          </a:p>
        </p:txBody>
      </p:sp>
      <p:sp>
        <p:nvSpPr>
          <p:cNvPr id="13" name="Rectangle 12"/>
          <p:cNvSpPr/>
          <p:nvPr/>
        </p:nvSpPr>
        <p:spPr>
          <a:xfrm>
            <a:off x="4776961" y="1815240"/>
            <a:ext cx="1554701" cy="657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28" dirty="0">
                <a:solidFill>
                  <a:schemeClr val="tx1"/>
                </a:solidFill>
                <a:latin typeface="Segoe UI" panose="020B0502040204020203" pitchFamily="34" charset="0"/>
                <a:cs typeface="Segoe UI" panose="020B0502040204020203" pitchFamily="34" charset="0"/>
              </a:rPr>
              <a:t>Policy Configuration</a:t>
            </a:r>
          </a:p>
        </p:txBody>
      </p:sp>
      <p:sp>
        <p:nvSpPr>
          <p:cNvPr id="14" name="Rectangle 13"/>
          <p:cNvSpPr/>
          <p:nvPr/>
        </p:nvSpPr>
        <p:spPr>
          <a:xfrm>
            <a:off x="6541041" y="1812644"/>
            <a:ext cx="1554701" cy="6570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28" dirty="0">
                <a:solidFill>
                  <a:schemeClr val="tx1"/>
                </a:solidFill>
                <a:latin typeface="Segoe UI" panose="020B0502040204020203" pitchFamily="34" charset="0"/>
                <a:cs typeface="Segoe UI" panose="020B0502040204020203" pitchFamily="34" charset="0"/>
              </a:rPr>
              <a:t>HNV and Route Configuration</a:t>
            </a:r>
          </a:p>
        </p:txBody>
      </p:sp>
      <p:cxnSp>
        <p:nvCxnSpPr>
          <p:cNvPr id="15" name="Straight Arrow Connector 14"/>
          <p:cNvCxnSpPr/>
          <p:nvPr/>
        </p:nvCxnSpPr>
        <p:spPr>
          <a:xfrm>
            <a:off x="4680456" y="1135062"/>
            <a:ext cx="9748" cy="465245"/>
          </a:xfrm>
          <a:prstGeom prst="straightConnector1">
            <a:avLst/>
          </a:prstGeom>
          <a:ln w="9525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20234" y="1885315"/>
            <a:ext cx="992138" cy="478442"/>
          </a:xfrm>
          <a:prstGeom prst="rect">
            <a:avLst/>
          </a:prstGeom>
          <a:noFill/>
        </p:spPr>
        <p:txBody>
          <a:bodyPr wrap="square" rtlCol="0">
            <a:spAutoFit/>
          </a:bodyPr>
          <a:lstStyle/>
          <a:p>
            <a:pPr algn="ctr" defTabSz="932597">
              <a:defRPr/>
            </a:pPr>
            <a:r>
              <a:rPr lang="en-US" sz="1224" b="1" kern="0" dirty="0">
                <a:solidFill>
                  <a:sysClr val="windowText" lastClr="000000"/>
                </a:solidFill>
                <a:latin typeface="Segoe UI" panose="020B0502040204020203" pitchFamily="34" charset="0"/>
                <a:cs typeface="Segoe UI" panose="020B0502040204020203" pitchFamily="34" charset="0"/>
              </a:rPr>
              <a:t>Network</a:t>
            </a:r>
            <a:br>
              <a:rPr lang="en-US" sz="1224" b="1" kern="0" dirty="0">
                <a:solidFill>
                  <a:sysClr val="windowText" lastClr="000000"/>
                </a:solidFill>
                <a:latin typeface="Segoe UI" panose="020B0502040204020203" pitchFamily="34" charset="0"/>
                <a:cs typeface="Segoe UI" panose="020B0502040204020203" pitchFamily="34" charset="0"/>
              </a:rPr>
            </a:br>
            <a:r>
              <a:rPr lang="en-US" sz="1224" b="1" kern="0" dirty="0">
                <a:solidFill>
                  <a:sysClr val="windowText" lastClr="000000"/>
                </a:solidFill>
                <a:latin typeface="Segoe UI" panose="020B0502040204020203" pitchFamily="34" charset="0"/>
                <a:cs typeface="Segoe UI" panose="020B0502040204020203" pitchFamily="34" charset="0"/>
              </a:rPr>
              <a:t>Controller</a:t>
            </a:r>
          </a:p>
        </p:txBody>
      </p:sp>
      <p:sp>
        <p:nvSpPr>
          <p:cNvPr id="42" name="Oval 41"/>
          <p:cNvSpPr/>
          <p:nvPr/>
        </p:nvSpPr>
        <p:spPr>
          <a:xfrm>
            <a:off x="79062" y="4152029"/>
            <a:ext cx="1471238" cy="8614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224" kern="0" dirty="0">
                <a:solidFill>
                  <a:sysClr val="windowText" lastClr="000000"/>
                </a:solidFill>
                <a:latin typeface="Segoe UI" panose="020B0502040204020203" pitchFamily="34" charset="0"/>
                <a:cs typeface="Segoe UI" panose="020B0502040204020203" pitchFamily="34" charset="0"/>
              </a:rPr>
              <a:t>Contoso Washington Site</a:t>
            </a:r>
          </a:p>
        </p:txBody>
      </p:sp>
      <p:pic>
        <p:nvPicPr>
          <p:cNvPr id="43" name="Picture 42"/>
          <p:cNvPicPr>
            <a:picLocks noChangeAspect="1"/>
          </p:cNvPicPr>
          <p:nvPr/>
        </p:nvPicPr>
        <p:blipFill>
          <a:blip r:embed="rId2"/>
          <a:stretch>
            <a:fillRect/>
          </a:stretch>
        </p:blipFill>
        <p:spPr>
          <a:xfrm>
            <a:off x="1368794" y="4364163"/>
            <a:ext cx="481807" cy="478857"/>
          </a:xfrm>
          <a:prstGeom prst="rect">
            <a:avLst/>
          </a:prstGeom>
        </p:spPr>
      </p:pic>
      <p:sp>
        <p:nvSpPr>
          <p:cNvPr id="46" name="Arrow: Left-Right 45"/>
          <p:cNvSpPr/>
          <p:nvPr/>
        </p:nvSpPr>
        <p:spPr>
          <a:xfrm rot="20632873">
            <a:off x="1796323" y="4045203"/>
            <a:ext cx="2641649" cy="402843"/>
          </a:xfrm>
          <a:prstGeom prst="leftRightArrow">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pic>
        <p:nvPicPr>
          <p:cNvPr id="47" name="Picture 46"/>
          <p:cNvPicPr>
            <a:picLocks noChangeAspect="1"/>
          </p:cNvPicPr>
          <p:nvPr/>
        </p:nvPicPr>
        <p:blipFill>
          <a:blip r:embed="rId2"/>
          <a:stretch>
            <a:fillRect/>
          </a:stretch>
        </p:blipFill>
        <p:spPr>
          <a:xfrm>
            <a:off x="4300751" y="3656501"/>
            <a:ext cx="481807" cy="478857"/>
          </a:xfrm>
          <a:prstGeom prst="rect">
            <a:avLst/>
          </a:prstGeom>
        </p:spPr>
      </p:pic>
      <p:pic>
        <p:nvPicPr>
          <p:cNvPr id="48" name="Picture 47"/>
          <p:cNvPicPr>
            <a:picLocks noChangeAspect="1"/>
          </p:cNvPicPr>
          <p:nvPr/>
        </p:nvPicPr>
        <p:blipFill>
          <a:blip r:embed="rId2"/>
          <a:stretch>
            <a:fillRect/>
          </a:stretch>
        </p:blipFill>
        <p:spPr>
          <a:xfrm>
            <a:off x="4300751" y="4365367"/>
            <a:ext cx="481807" cy="478857"/>
          </a:xfrm>
          <a:prstGeom prst="rect">
            <a:avLst/>
          </a:prstGeom>
        </p:spPr>
      </p:pic>
      <p:sp>
        <p:nvSpPr>
          <p:cNvPr id="49" name="Oval 48"/>
          <p:cNvSpPr/>
          <p:nvPr/>
        </p:nvSpPr>
        <p:spPr>
          <a:xfrm>
            <a:off x="4067851" y="3332306"/>
            <a:ext cx="946801" cy="2702872"/>
          </a:xfrm>
          <a:prstGeom prst="ellipse">
            <a:avLst/>
          </a:prstGeom>
          <a:noFill/>
          <a:ln w="317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836" kern="0">
              <a:solidFill>
                <a:sysClr val="windowText" lastClr="000000"/>
              </a:solidFill>
            </a:endParaRPr>
          </a:p>
        </p:txBody>
      </p:sp>
      <p:sp>
        <p:nvSpPr>
          <p:cNvPr id="50" name="TextBox 49"/>
          <p:cNvSpPr txBox="1"/>
          <p:nvPr/>
        </p:nvSpPr>
        <p:spPr>
          <a:xfrm>
            <a:off x="3567732" y="6035178"/>
            <a:ext cx="1947843" cy="478442"/>
          </a:xfrm>
          <a:prstGeom prst="rect">
            <a:avLst/>
          </a:prstGeom>
          <a:noFill/>
        </p:spPr>
        <p:txBody>
          <a:bodyPr wrap="square" rtlCol="0">
            <a:spAutoFit/>
          </a:bodyPr>
          <a:lstStyle/>
          <a:p>
            <a:pPr algn="ctr" defTabSz="932597">
              <a:defRPr/>
            </a:pPr>
            <a:r>
              <a:rPr lang="en-US" sz="1224" b="1" kern="0" dirty="0">
                <a:latin typeface="Segoe UI" panose="020B0502040204020203" pitchFamily="34" charset="0"/>
                <a:cs typeface="Segoe UI" panose="020B0502040204020203" pitchFamily="34" charset="0"/>
              </a:rPr>
              <a:t>Gateway</a:t>
            </a:r>
          </a:p>
          <a:p>
            <a:pPr algn="ctr" defTabSz="932597">
              <a:defRPr/>
            </a:pPr>
            <a:r>
              <a:rPr lang="en-US" sz="1224" b="1" kern="0" dirty="0">
                <a:latin typeface="Segoe UI" panose="020B0502040204020203" pitchFamily="34" charset="0"/>
                <a:cs typeface="Segoe UI" panose="020B0502040204020203" pitchFamily="34" charset="0"/>
              </a:rPr>
              <a:t>Pool</a:t>
            </a:r>
          </a:p>
        </p:txBody>
      </p:sp>
      <p:sp>
        <p:nvSpPr>
          <p:cNvPr id="51" name="TextBox 50"/>
          <p:cNvSpPr txBox="1"/>
          <p:nvPr/>
        </p:nvSpPr>
        <p:spPr>
          <a:xfrm>
            <a:off x="3892977" y="4054695"/>
            <a:ext cx="1296546" cy="318286"/>
          </a:xfrm>
          <a:prstGeom prst="rect">
            <a:avLst/>
          </a:prstGeom>
          <a:noFill/>
        </p:spPr>
        <p:txBody>
          <a:bodyPr wrap="square" rtlCol="0">
            <a:spAutoFit/>
          </a:bodyPr>
          <a:lstStyle/>
          <a:p>
            <a:pPr algn="ctr"/>
            <a:r>
              <a:rPr lang="en-US" sz="1428" dirty="0">
                <a:latin typeface="Segoe UI Light" panose="020B0502040204020203" pitchFamily="34" charset="0"/>
                <a:cs typeface="Segoe UI Light" panose="020B0502040204020203" pitchFamily="34" charset="0"/>
              </a:rPr>
              <a:t>GW1</a:t>
            </a:r>
          </a:p>
        </p:txBody>
      </p:sp>
      <p:sp>
        <p:nvSpPr>
          <p:cNvPr id="52" name="TextBox 51"/>
          <p:cNvSpPr txBox="1"/>
          <p:nvPr/>
        </p:nvSpPr>
        <p:spPr>
          <a:xfrm>
            <a:off x="2740627" y="4999117"/>
            <a:ext cx="1296546" cy="286306"/>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200" b="1" i="0" u="none" strike="noStrike" kern="0" cap="none" spc="0" normalizeH="0" baseline="0">
                <a:ln>
                  <a:noFill/>
                </a:ln>
                <a:effectLst/>
                <a:uLnTx/>
                <a:uFillTx/>
                <a:latin typeface="Segoe UI" panose="020B0502040204020203" pitchFamily="34" charset="0"/>
                <a:cs typeface="Segoe UI" panose="020B0502040204020203" pitchFamily="34" charset="0"/>
              </a:defRPr>
            </a:lvl1pPr>
          </a:lstStyle>
          <a:p>
            <a:r>
              <a:rPr lang="en-US" sz="1224" dirty="0"/>
              <a:t>SLB</a:t>
            </a:r>
          </a:p>
        </p:txBody>
      </p:sp>
      <p:pic>
        <p:nvPicPr>
          <p:cNvPr id="53" name="Picture 52"/>
          <p:cNvPicPr>
            <a:picLocks noChangeAspect="1"/>
          </p:cNvPicPr>
          <p:nvPr/>
        </p:nvPicPr>
        <p:blipFill>
          <a:blip r:embed="rId2"/>
          <a:stretch>
            <a:fillRect/>
          </a:stretch>
        </p:blipFill>
        <p:spPr>
          <a:xfrm>
            <a:off x="4300751" y="5071704"/>
            <a:ext cx="481807" cy="478857"/>
          </a:xfrm>
          <a:prstGeom prst="rect">
            <a:avLst/>
          </a:prstGeom>
        </p:spPr>
      </p:pic>
      <p:sp>
        <p:nvSpPr>
          <p:cNvPr id="54" name="TextBox 53"/>
          <p:cNvSpPr txBox="1"/>
          <p:nvPr/>
        </p:nvSpPr>
        <p:spPr>
          <a:xfrm>
            <a:off x="3889015" y="5474280"/>
            <a:ext cx="1296546" cy="318286"/>
          </a:xfrm>
          <a:prstGeom prst="rect">
            <a:avLst/>
          </a:prstGeom>
          <a:noFill/>
        </p:spPr>
        <p:txBody>
          <a:bodyPr wrap="square" rtlCol="0">
            <a:spAutoFit/>
          </a:bodyPr>
          <a:lstStyle/>
          <a:p>
            <a:pPr algn="ctr"/>
            <a:r>
              <a:rPr lang="en-US" sz="1428" dirty="0">
                <a:latin typeface="Segoe UI Light" panose="020B0502040204020203" pitchFamily="34" charset="0"/>
                <a:cs typeface="Segoe UI Light" panose="020B0502040204020203" pitchFamily="34" charset="0"/>
              </a:rPr>
              <a:t>GW3</a:t>
            </a:r>
          </a:p>
        </p:txBody>
      </p:sp>
      <p:grpSp>
        <p:nvGrpSpPr>
          <p:cNvPr id="55" name="Group 54"/>
          <p:cNvGrpSpPr/>
          <p:nvPr/>
        </p:nvGrpSpPr>
        <p:grpSpPr>
          <a:xfrm>
            <a:off x="3148791" y="4393216"/>
            <a:ext cx="598579" cy="591503"/>
            <a:chOff x="7566271" y="2774658"/>
            <a:chExt cx="586895" cy="579958"/>
          </a:xfrm>
        </p:grpSpPr>
        <p:sp>
          <p:nvSpPr>
            <p:cNvPr id="56" name="Cube 55"/>
            <p:cNvSpPr/>
            <p:nvPr/>
          </p:nvSpPr>
          <p:spPr>
            <a:xfrm>
              <a:off x="7566271" y="2774658"/>
              <a:ext cx="586895" cy="579958"/>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836" kern="0">
                <a:solidFill>
                  <a:sysClr val="windowText" lastClr="000000"/>
                </a:solidFill>
              </a:endParaRPr>
            </a:p>
          </p:txBody>
        </p:sp>
        <p:pic>
          <p:nvPicPr>
            <p:cNvPr id="57" name="Picture 5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680399" y="2972858"/>
              <a:ext cx="242888" cy="317133"/>
            </a:xfrm>
            <a:prstGeom prst="rect">
              <a:avLst/>
            </a:prstGeom>
            <a:solidFill>
              <a:schemeClr val="bg1"/>
            </a:solidFill>
          </p:spPr>
        </p:pic>
      </p:grpSp>
      <p:sp>
        <p:nvSpPr>
          <p:cNvPr id="58" name="TextBox 57"/>
          <p:cNvSpPr txBox="1"/>
          <p:nvPr/>
        </p:nvSpPr>
        <p:spPr>
          <a:xfrm>
            <a:off x="2771304" y="5269390"/>
            <a:ext cx="1296546" cy="318286"/>
          </a:xfrm>
          <a:prstGeom prst="rect">
            <a:avLst/>
          </a:prstGeom>
          <a:noFill/>
        </p:spPr>
        <p:txBody>
          <a:bodyPr wrap="square" rtlCol="0">
            <a:spAutoFit/>
          </a:bodyPr>
          <a:lstStyle/>
          <a:p>
            <a:pPr algn="ctr"/>
            <a:r>
              <a:rPr lang="en-US" sz="1428" dirty="0">
                <a:latin typeface="Segoe UI Light" panose="020B0502040204020203" pitchFamily="34" charset="0"/>
                <a:cs typeface="Segoe UI Light" panose="020B0502040204020203" pitchFamily="34" charset="0"/>
              </a:rPr>
              <a:t>IP1         GW1</a:t>
            </a:r>
          </a:p>
        </p:txBody>
      </p:sp>
      <p:sp>
        <p:nvSpPr>
          <p:cNvPr id="59" name="Arrow: Right 58"/>
          <p:cNvSpPr/>
          <p:nvPr/>
        </p:nvSpPr>
        <p:spPr>
          <a:xfrm>
            <a:off x="3173221" y="5290694"/>
            <a:ext cx="354225" cy="2635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pic>
        <p:nvPicPr>
          <p:cNvPr id="60" name="Picture 5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051744" y="4247199"/>
            <a:ext cx="1185968" cy="702039"/>
          </a:xfrm>
          <a:prstGeom prst="rect">
            <a:avLst/>
          </a:prstGeom>
        </p:spPr>
      </p:pic>
      <p:pic>
        <p:nvPicPr>
          <p:cNvPr id="63" name="Picture 62"/>
          <p:cNvPicPr>
            <a:picLocks noChangeAspect="1"/>
          </p:cNvPicPr>
          <p:nvPr/>
        </p:nvPicPr>
        <p:blipFill>
          <a:blip r:embed="rId5"/>
          <a:stretch>
            <a:fillRect/>
          </a:stretch>
        </p:blipFill>
        <p:spPr>
          <a:xfrm>
            <a:off x="6354007" y="3867512"/>
            <a:ext cx="1803262" cy="1036227"/>
          </a:xfrm>
          <a:prstGeom prst="rect">
            <a:avLst/>
          </a:prstGeom>
        </p:spPr>
      </p:pic>
      <p:sp>
        <p:nvSpPr>
          <p:cNvPr id="64" name="TextBox 63"/>
          <p:cNvSpPr txBox="1"/>
          <p:nvPr/>
        </p:nvSpPr>
        <p:spPr>
          <a:xfrm>
            <a:off x="6349032" y="4081982"/>
            <a:ext cx="1947843" cy="542399"/>
          </a:xfrm>
          <a:prstGeom prst="rect">
            <a:avLst/>
          </a:prstGeom>
          <a:noFill/>
        </p:spPr>
        <p:txBody>
          <a:bodyPr wrap="square" rtlCol="0">
            <a:spAutoFit/>
          </a:bodyPr>
          <a:lstStyle/>
          <a:p>
            <a:pPr algn="ctr" defTabSz="932597">
              <a:defRPr/>
            </a:pPr>
            <a:r>
              <a:rPr lang="en-US" sz="1428" kern="0" dirty="0">
                <a:solidFill>
                  <a:schemeClr val="bg1"/>
                </a:solidFill>
                <a:latin typeface="Segoe UI" panose="020B0502040204020203" pitchFamily="34" charset="0"/>
                <a:cs typeface="Segoe UI" panose="020B0502040204020203" pitchFamily="34" charset="0"/>
              </a:rPr>
              <a:t>Contoso</a:t>
            </a:r>
          </a:p>
          <a:p>
            <a:pPr algn="ctr" defTabSz="932597">
              <a:defRPr/>
            </a:pPr>
            <a:r>
              <a:rPr lang="en-US" sz="1428" kern="0" dirty="0">
                <a:solidFill>
                  <a:schemeClr val="bg1"/>
                </a:solidFill>
                <a:latin typeface="Segoe UI" panose="020B0502040204020203" pitchFamily="34" charset="0"/>
                <a:cs typeface="Segoe UI" panose="020B0502040204020203" pitchFamily="34" charset="0"/>
              </a:rPr>
              <a:t>Virtual Network</a:t>
            </a:r>
          </a:p>
        </p:txBody>
      </p:sp>
      <p:pic>
        <p:nvPicPr>
          <p:cNvPr id="65" name="Picture 64"/>
          <p:cNvPicPr>
            <a:picLocks noChangeAspect="1"/>
          </p:cNvPicPr>
          <p:nvPr/>
        </p:nvPicPr>
        <p:blipFill>
          <a:blip r:embed="rId6"/>
          <a:stretch>
            <a:fillRect/>
          </a:stretch>
        </p:blipFill>
        <p:spPr>
          <a:xfrm>
            <a:off x="6386124" y="4906251"/>
            <a:ext cx="1734167" cy="996523"/>
          </a:xfrm>
          <a:prstGeom prst="rect">
            <a:avLst/>
          </a:prstGeom>
        </p:spPr>
      </p:pic>
      <p:sp>
        <p:nvSpPr>
          <p:cNvPr id="67" name="TextBox 66"/>
          <p:cNvSpPr txBox="1"/>
          <p:nvPr/>
        </p:nvSpPr>
        <p:spPr>
          <a:xfrm>
            <a:off x="4996454" y="4786601"/>
            <a:ext cx="1296546" cy="286306"/>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200" b="1" i="0" u="none" strike="noStrike" kern="0" cap="none" spc="0" normalizeH="0" baseline="0">
                <a:ln>
                  <a:noFill/>
                </a:ln>
                <a:effectLst/>
                <a:uLnTx/>
                <a:uFillTx/>
                <a:latin typeface="Segoe UI" panose="020B0502040204020203" pitchFamily="34" charset="0"/>
                <a:cs typeface="Segoe UI" panose="020B0502040204020203" pitchFamily="34" charset="0"/>
              </a:defRPr>
            </a:lvl1pPr>
          </a:lstStyle>
          <a:p>
            <a:r>
              <a:rPr lang="en-US" sz="1224" dirty="0"/>
              <a:t>BGP Router</a:t>
            </a:r>
          </a:p>
        </p:txBody>
      </p:sp>
      <p:sp>
        <p:nvSpPr>
          <p:cNvPr id="68" name="Arrow: Left-Right 67"/>
          <p:cNvSpPr/>
          <p:nvPr/>
        </p:nvSpPr>
        <p:spPr>
          <a:xfrm>
            <a:off x="1850600" y="4402715"/>
            <a:ext cx="2593679" cy="402843"/>
          </a:xfrm>
          <a:prstGeom prst="leftRightArrow">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9" name="TextBox 68"/>
          <p:cNvSpPr txBox="1"/>
          <p:nvPr/>
        </p:nvSpPr>
        <p:spPr>
          <a:xfrm>
            <a:off x="3889015" y="4773672"/>
            <a:ext cx="1296546" cy="318286"/>
          </a:xfrm>
          <a:prstGeom prst="rect">
            <a:avLst/>
          </a:prstGeom>
          <a:noFill/>
        </p:spPr>
        <p:txBody>
          <a:bodyPr wrap="square" rtlCol="0">
            <a:spAutoFit/>
          </a:bodyPr>
          <a:lstStyle/>
          <a:p>
            <a:pPr algn="ctr"/>
            <a:r>
              <a:rPr lang="en-US" sz="1428" dirty="0">
                <a:latin typeface="Segoe UI Light" panose="020B0502040204020203" pitchFamily="34" charset="0"/>
                <a:cs typeface="Segoe UI Light" panose="020B0502040204020203" pitchFamily="34" charset="0"/>
              </a:rPr>
              <a:t>GW2</a:t>
            </a:r>
          </a:p>
        </p:txBody>
      </p:sp>
      <p:sp>
        <p:nvSpPr>
          <p:cNvPr id="70" name="Multiplication Sign 69"/>
          <p:cNvSpPr/>
          <p:nvPr/>
        </p:nvSpPr>
        <p:spPr>
          <a:xfrm>
            <a:off x="4185631" y="4201556"/>
            <a:ext cx="739943" cy="81932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1" name="Rectangle 70"/>
          <p:cNvSpPr/>
          <p:nvPr/>
        </p:nvSpPr>
        <p:spPr>
          <a:xfrm>
            <a:off x="4605828" y="3649621"/>
            <a:ext cx="188738" cy="17874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2" name="Rectangle 71"/>
          <p:cNvSpPr/>
          <p:nvPr/>
        </p:nvSpPr>
        <p:spPr>
          <a:xfrm>
            <a:off x="4605828" y="4402715"/>
            <a:ext cx="188738" cy="17874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3" name="Rectangle 72"/>
          <p:cNvSpPr/>
          <p:nvPr/>
        </p:nvSpPr>
        <p:spPr>
          <a:xfrm>
            <a:off x="5214232" y="4402715"/>
            <a:ext cx="188738" cy="17874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5" name="TextBox 74"/>
          <p:cNvSpPr txBox="1"/>
          <p:nvPr/>
        </p:nvSpPr>
        <p:spPr>
          <a:xfrm>
            <a:off x="6349032" y="5118704"/>
            <a:ext cx="1947843" cy="542399"/>
          </a:xfrm>
          <a:prstGeom prst="rect">
            <a:avLst/>
          </a:prstGeom>
          <a:noFill/>
        </p:spPr>
        <p:txBody>
          <a:bodyPr wrap="square" rtlCol="0">
            <a:spAutoFit/>
          </a:bodyPr>
          <a:lstStyle/>
          <a:p>
            <a:pPr algn="ctr" defTabSz="932597">
              <a:defRPr/>
            </a:pPr>
            <a:r>
              <a:rPr lang="en-US" sz="1428" kern="0" dirty="0" err="1">
                <a:solidFill>
                  <a:schemeClr val="bg1"/>
                </a:solidFill>
                <a:latin typeface="Segoe UI" panose="020B0502040204020203" pitchFamily="34" charset="0"/>
                <a:cs typeface="Segoe UI" panose="020B0502040204020203" pitchFamily="34" charset="0"/>
              </a:rPr>
              <a:t>Woodgrove</a:t>
            </a:r>
            <a:endParaRPr lang="en-US" sz="1428" kern="0" dirty="0">
              <a:solidFill>
                <a:schemeClr val="bg1"/>
              </a:solidFill>
              <a:latin typeface="Segoe UI" panose="020B0502040204020203" pitchFamily="34" charset="0"/>
              <a:cs typeface="Segoe UI" panose="020B0502040204020203" pitchFamily="34" charset="0"/>
            </a:endParaRPr>
          </a:p>
          <a:p>
            <a:pPr algn="ctr" defTabSz="932597">
              <a:defRPr/>
            </a:pPr>
            <a:r>
              <a:rPr lang="en-US" sz="1428" kern="0" dirty="0">
                <a:solidFill>
                  <a:schemeClr val="bg1"/>
                </a:solidFill>
                <a:latin typeface="Segoe UI" panose="020B0502040204020203" pitchFamily="34" charset="0"/>
                <a:cs typeface="Segoe UI" panose="020B0502040204020203" pitchFamily="34" charset="0"/>
              </a:rPr>
              <a:t>Virtual Network</a:t>
            </a:r>
          </a:p>
        </p:txBody>
      </p:sp>
      <p:cxnSp>
        <p:nvCxnSpPr>
          <p:cNvPr id="81" name="Straight Arrow Connector 80"/>
          <p:cNvCxnSpPr>
            <a:stCxn id="51" idx="0"/>
          </p:cNvCxnSpPr>
          <p:nvPr/>
        </p:nvCxnSpPr>
        <p:spPr>
          <a:xfrm>
            <a:off x="4541251" y="4054695"/>
            <a:ext cx="510493" cy="477098"/>
          </a:xfrm>
          <a:prstGeom prst="straightConnector1">
            <a:avLst/>
          </a:prstGeom>
          <a:ln w="508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47" idx="1"/>
            <a:endCxn id="68" idx="3"/>
          </p:cNvCxnSpPr>
          <p:nvPr/>
        </p:nvCxnSpPr>
        <p:spPr>
          <a:xfrm flipH="1">
            <a:off x="1850600" y="3895930"/>
            <a:ext cx="2450150" cy="708207"/>
          </a:xfrm>
          <a:prstGeom prst="straightConnector1">
            <a:avLst/>
          </a:prstGeom>
          <a:ln w="508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14" idx="2"/>
            <a:endCxn id="63" idx="0"/>
          </p:cNvCxnSpPr>
          <p:nvPr/>
        </p:nvCxnSpPr>
        <p:spPr>
          <a:xfrm flipH="1">
            <a:off x="7255638" y="2469706"/>
            <a:ext cx="62754" cy="1397807"/>
          </a:xfrm>
          <a:prstGeom prst="straightConnector1">
            <a:avLst/>
          </a:prstGeom>
          <a:ln w="28575">
            <a:solidFill>
              <a:schemeClr val="tx1"/>
            </a:solidFill>
            <a:prstDash val="sysDash"/>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91" name="TextBox 20"/>
          <p:cNvSpPr txBox="1"/>
          <p:nvPr/>
        </p:nvSpPr>
        <p:spPr>
          <a:xfrm>
            <a:off x="6096353" y="3035940"/>
            <a:ext cx="1224292" cy="440827"/>
          </a:xfrm>
          <a:prstGeom prst="rect">
            <a:avLst/>
          </a:prstGeom>
          <a:noFill/>
        </p:spPr>
        <p:txBody>
          <a:bodyPr wrap="square" lIns="182854" tIns="146283" rIns="182854" bIns="146283"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224">
              <a:lnSpc>
                <a:spcPct val="90000"/>
              </a:lnSpc>
              <a:defRPr/>
            </a:pPr>
            <a:r>
              <a:rPr lang="en-IN" sz="1049" kern="0" dirty="0">
                <a:latin typeface="Segoe UI" panose="020B0502040204020203" pitchFamily="34" charset="0"/>
                <a:cs typeface="Segoe UI" panose="020B0502040204020203" pitchFamily="34" charset="0"/>
              </a:rPr>
              <a:t>HNV Policies</a:t>
            </a:r>
            <a:endParaRPr lang="en-US" sz="1049" kern="0" dirty="0">
              <a:latin typeface="Segoe UI" panose="020B0502040204020203" pitchFamily="34" charset="0"/>
              <a:cs typeface="Segoe UI" panose="020B0502040204020203" pitchFamily="34" charset="0"/>
            </a:endParaRPr>
          </a:p>
        </p:txBody>
      </p:sp>
      <p:sp>
        <p:nvSpPr>
          <p:cNvPr id="92" name="TextBox 20"/>
          <p:cNvSpPr txBox="1"/>
          <p:nvPr/>
        </p:nvSpPr>
        <p:spPr>
          <a:xfrm>
            <a:off x="6188993" y="2909469"/>
            <a:ext cx="1224292" cy="586231"/>
          </a:xfrm>
          <a:prstGeom prst="rect">
            <a:avLst/>
          </a:prstGeom>
          <a:noFill/>
        </p:spPr>
        <p:txBody>
          <a:bodyPr wrap="square" lIns="182854" tIns="146283" rIns="182854" bIns="146283"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224">
              <a:lnSpc>
                <a:spcPct val="90000"/>
              </a:lnSpc>
              <a:defRPr/>
            </a:pPr>
            <a:r>
              <a:rPr lang="en-IN" sz="1049" kern="0" dirty="0">
                <a:latin typeface="Segoe UI" panose="020B0502040204020203" pitchFamily="34" charset="0"/>
                <a:cs typeface="Segoe UI" panose="020B0502040204020203" pitchFamily="34" charset="0"/>
              </a:rPr>
              <a:t>Updated HNV Polices</a:t>
            </a:r>
            <a:endParaRPr lang="en-US" sz="1049" kern="0" dirty="0">
              <a:latin typeface="Segoe UI" panose="020B0502040204020203" pitchFamily="34" charset="0"/>
              <a:cs typeface="Segoe UI" panose="020B0502040204020203" pitchFamily="34" charset="0"/>
            </a:endParaRPr>
          </a:p>
        </p:txBody>
      </p:sp>
      <p:sp>
        <p:nvSpPr>
          <p:cNvPr id="95" name="TextBox 94"/>
          <p:cNvSpPr txBox="1"/>
          <p:nvPr/>
        </p:nvSpPr>
        <p:spPr>
          <a:xfrm>
            <a:off x="958700" y="3607772"/>
            <a:ext cx="936205" cy="586231"/>
          </a:xfrm>
          <a:prstGeom prst="rect">
            <a:avLst/>
          </a:prstGeom>
          <a:noFill/>
        </p:spPr>
        <p:txBody>
          <a:bodyPr wrap="square" lIns="182854" tIns="146283" rIns="182854" bIns="146283" rtlCol="0">
            <a:spAutoFit/>
          </a:bodyPr>
          <a:lstStyle/>
          <a:p>
            <a:pPr algn="ctr" defTabSz="914224">
              <a:lnSpc>
                <a:spcPct val="90000"/>
              </a:lnSpc>
              <a:spcAft>
                <a:spcPts val="600"/>
              </a:spcAft>
              <a:defRPr/>
            </a:pPr>
            <a:r>
              <a:rPr lang="en-US" sz="1049" kern="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Route Exchange</a:t>
            </a:r>
          </a:p>
        </p:txBody>
      </p:sp>
      <p:cxnSp>
        <p:nvCxnSpPr>
          <p:cNvPr id="97" name="Connector: Curved 96"/>
          <p:cNvCxnSpPr>
            <a:stCxn id="95" idx="2"/>
            <a:endCxn id="43" idx="3"/>
          </p:cNvCxnSpPr>
          <p:nvPr/>
        </p:nvCxnSpPr>
        <p:spPr>
          <a:xfrm rot="16200000" flipH="1">
            <a:off x="1433907" y="4186898"/>
            <a:ext cx="409589" cy="423798"/>
          </a:xfrm>
          <a:prstGeom prst="curvedConnector4">
            <a:avLst>
              <a:gd name="adj1" fmla="val 20772"/>
              <a:gd name="adj2" fmla="val 165469"/>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Text Placeholder 5"/>
          <p:cNvSpPr>
            <a:spLocks noGrp="1"/>
          </p:cNvSpPr>
          <p:nvPr>
            <p:ph type="body" sz="quarter" idx="4294967295"/>
          </p:nvPr>
        </p:nvSpPr>
        <p:spPr>
          <a:xfrm>
            <a:off x="8393150" y="1993037"/>
            <a:ext cx="4035043" cy="3421065"/>
          </a:xfrm>
          <a:prstGeom prst="rect">
            <a:avLst/>
          </a:prstGeom>
        </p:spPr>
        <p:txBody>
          <a:bodyPr/>
          <a:lstStyle/>
          <a:p>
            <a:pPr marL="0" indent="0">
              <a:buNone/>
            </a:pPr>
            <a:r>
              <a:rPr lang="en-US" sz="1632" b="1" dirty="0">
                <a:solidFill>
                  <a:schemeClr val="tx1"/>
                </a:solidFill>
              </a:rPr>
              <a:t>Provisioning S2S Connection</a:t>
            </a:r>
          </a:p>
          <a:p>
            <a:pPr marL="0" indent="0">
              <a:spcAft>
                <a:spcPts val="1199"/>
              </a:spcAft>
              <a:buNone/>
            </a:pPr>
            <a:r>
              <a:rPr lang="en-US" sz="1428" dirty="0">
                <a:solidFill>
                  <a:schemeClr val="tx1"/>
                </a:solidFill>
              </a:rPr>
              <a:t>Tenant uses self-service portal to request a connection</a:t>
            </a:r>
          </a:p>
          <a:p>
            <a:pPr marL="0" indent="0">
              <a:spcAft>
                <a:spcPts val="1199"/>
              </a:spcAft>
              <a:buNone/>
            </a:pPr>
            <a:r>
              <a:rPr lang="en-US" sz="1428" dirty="0">
                <a:solidFill>
                  <a:schemeClr val="tx1"/>
                </a:solidFill>
              </a:rPr>
              <a:t>NC picks a pool and a gateway with available capacity, creates connection policy, and configures BGP router</a:t>
            </a:r>
          </a:p>
          <a:p>
            <a:pPr marL="0" indent="0">
              <a:spcAft>
                <a:spcPts val="1199"/>
              </a:spcAft>
              <a:buNone/>
            </a:pPr>
            <a:r>
              <a:rPr lang="en-US" sz="1428" dirty="0">
                <a:solidFill>
                  <a:schemeClr val="tx1"/>
                </a:solidFill>
              </a:rPr>
              <a:t>NC creates a rule on the NAT to map incoming connection to designated GW</a:t>
            </a:r>
          </a:p>
          <a:p>
            <a:pPr marL="0" indent="0">
              <a:spcAft>
                <a:spcPts val="1199"/>
              </a:spcAft>
              <a:buNone/>
            </a:pPr>
            <a:r>
              <a:rPr lang="en-US" sz="1428" dirty="0">
                <a:solidFill>
                  <a:schemeClr val="tx1"/>
                </a:solidFill>
              </a:rPr>
              <a:t>GRE and L3 directly terminate on GW, so no NAT required</a:t>
            </a:r>
          </a:p>
          <a:p>
            <a:pPr marL="0" indent="0">
              <a:spcAft>
                <a:spcPts val="1199"/>
              </a:spcAft>
              <a:buNone/>
            </a:pPr>
            <a:r>
              <a:rPr lang="en-US" sz="1428" dirty="0">
                <a:solidFill>
                  <a:schemeClr val="tx1"/>
                </a:solidFill>
              </a:rPr>
              <a:t>Routes exchanged over the connection are sent to NC, which pushes down HNV policies to VNET</a:t>
            </a:r>
          </a:p>
        </p:txBody>
      </p:sp>
      <p:sp>
        <p:nvSpPr>
          <p:cNvPr id="101" name="Text Placeholder 5"/>
          <p:cNvSpPr>
            <a:spLocks noGrp="1"/>
          </p:cNvSpPr>
          <p:nvPr>
            <p:ph type="body" sz="quarter" idx="4294967295"/>
          </p:nvPr>
        </p:nvSpPr>
        <p:spPr>
          <a:xfrm>
            <a:off x="8393150" y="1990943"/>
            <a:ext cx="4035043" cy="4511364"/>
          </a:xfrm>
          <a:prstGeom prst="rect">
            <a:avLst/>
          </a:prstGeom>
        </p:spPr>
        <p:txBody>
          <a:bodyPr>
            <a:normAutofit/>
          </a:bodyPr>
          <a:lstStyle/>
          <a:p>
            <a:pPr marL="0" indent="0">
              <a:buNone/>
            </a:pPr>
            <a:r>
              <a:rPr lang="en-US" sz="1632" b="1" dirty="0">
                <a:solidFill>
                  <a:schemeClr val="tx1"/>
                </a:solidFill>
              </a:rPr>
              <a:t>GW Failure – IKEv2 S2S Connection</a:t>
            </a:r>
          </a:p>
          <a:p>
            <a:pPr marL="0" indent="0">
              <a:spcAft>
                <a:spcPts val="1199"/>
              </a:spcAft>
              <a:buNone/>
            </a:pPr>
            <a:r>
              <a:rPr lang="en-US" sz="1428" dirty="0">
                <a:solidFill>
                  <a:schemeClr val="tx1"/>
                </a:solidFill>
              </a:rPr>
              <a:t>NC detects failure of a GW node</a:t>
            </a:r>
          </a:p>
          <a:p>
            <a:pPr marL="0" indent="0">
              <a:spcAft>
                <a:spcPts val="1199"/>
              </a:spcAft>
              <a:buNone/>
            </a:pPr>
            <a:r>
              <a:rPr lang="en-US" sz="1428" dirty="0">
                <a:solidFill>
                  <a:schemeClr val="tx1"/>
                </a:solidFill>
              </a:rPr>
              <a:t>NC picks one of the ‘N’ standby GWs, replicates the configuration (including BGP RR), and updates NAT mapping</a:t>
            </a:r>
          </a:p>
          <a:p>
            <a:pPr marL="0" indent="0">
              <a:spcAft>
                <a:spcPts val="1199"/>
              </a:spcAft>
              <a:buNone/>
            </a:pPr>
            <a:r>
              <a:rPr lang="en-US" sz="1428" dirty="0">
                <a:solidFill>
                  <a:schemeClr val="tx1"/>
                </a:solidFill>
              </a:rPr>
              <a:t>Fresh S2S connection terminates on new GW; no changes required on-premises</a:t>
            </a:r>
          </a:p>
          <a:p>
            <a:pPr marL="0" indent="0">
              <a:spcAft>
                <a:spcPts val="1199"/>
              </a:spcAft>
              <a:buNone/>
            </a:pPr>
            <a:r>
              <a:rPr lang="en-US" sz="1428" dirty="0">
                <a:solidFill>
                  <a:schemeClr val="tx1"/>
                </a:solidFill>
              </a:rPr>
              <a:t>NC updates HNV policies in the VNET</a:t>
            </a:r>
          </a:p>
          <a:p>
            <a:pPr>
              <a:buFont typeface="Arial" panose="020B0604020202020204" pitchFamily="34" charset="0"/>
              <a:buChar char="•"/>
            </a:pPr>
            <a:endParaRPr lang="en-US" sz="1428" dirty="0">
              <a:solidFill>
                <a:schemeClr val="tx1"/>
              </a:solidFill>
            </a:endParaRPr>
          </a:p>
          <a:p>
            <a:pPr>
              <a:buFont typeface="Arial" panose="020B0604020202020204" pitchFamily="34" charset="0"/>
              <a:buChar char="•"/>
            </a:pPr>
            <a:endParaRPr lang="en-US" sz="1428" dirty="0">
              <a:solidFill>
                <a:schemeClr val="tx1"/>
              </a:solidFill>
            </a:endParaRPr>
          </a:p>
          <a:p>
            <a:pPr>
              <a:buFont typeface="Arial" panose="020B0604020202020204" pitchFamily="34" charset="0"/>
              <a:buChar char="•"/>
            </a:pPr>
            <a:endParaRPr lang="en-US" sz="1428" dirty="0">
              <a:solidFill>
                <a:schemeClr val="tx1"/>
              </a:solidFill>
            </a:endParaRPr>
          </a:p>
          <a:p>
            <a:pPr marL="0" indent="0">
              <a:buNone/>
            </a:pPr>
            <a:endParaRPr lang="en-US" sz="1428" dirty="0">
              <a:solidFill>
                <a:schemeClr val="tx1"/>
              </a:solidFill>
            </a:endParaRPr>
          </a:p>
        </p:txBody>
      </p:sp>
      <p:sp>
        <p:nvSpPr>
          <p:cNvPr id="106" name="TextBox 105"/>
          <p:cNvSpPr txBox="1"/>
          <p:nvPr/>
        </p:nvSpPr>
        <p:spPr>
          <a:xfrm>
            <a:off x="958700" y="4802474"/>
            <a:ext cx="1296546" cy="286306"/>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200" b="1" i="0" u="none" strike="noStrike" kern="0" cap="none" spc="0" normalizeH="0" baseline="0">
                <a:ln>
                  <a:noFill/>
                </a:ln>
                <a:effectLst/>
                <a:uLnTx/>
                <a:uFillTx/>
                <a:latin typeface="Segoe UI" panose="020B0502040204020203" pitchFamily="34" charset="0"/>
                <a:cs typeface="Segoe UI" panose="020B0502040204020203" pitchFamily="34" charset="0"/>
              </a:defRPr>
            </a:lvl1pPr>
          </a:lstStyle>
          <a:p>
            <a:r>
              <a:rPr lang="en-US" sz="1224" b="0" dirty="0"/>
              <a:t>IP1</a:t>
            </a:r>
          </a:p>
        </p:txBody>
      </p:sp>
      <p:cxnSp>
        <p:nvCxnSpPr>
          <p:cNvPr id="108" name="Straight Arrow Connector 107"/>
          <p:cNvCxnSpPr>
            <a:stCxn id="68" idx="3"/>
            <a:endCxn id="60" idx="1"/>
          </p:cNvCxnSpPr>
          <p:nvPr/>
        </p:nvCxnSpPr>
        <p:spPr>
          <a:xfrm flipV="1">
            <a:off x="1850600" y="4598219"/>
            <a:ext cx="3201144" cy="5919"/>
          </a:xfrm>
          <a:prstGeom prst="straightConnector1">
            <a:avLst/>
          </a:prstGeom>
          <a:ln w="508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2562825" y="4450121"/>
            <a:ext cx="1296546" cy="286306"/>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200" b="1" i="0" u="none" strike="noStrike" kern="0" cap="none" spc="0" normalizeH="0" baseline="0">
                <a:ln>
                  <a:noFill/>
                </a:ln>
                <a:effectLst/>
                <a:uLnTx/>
                <a:uFillTx/>
                <a:latin typeface="Segoe UI" panose="020B0502040204020203" pitchFamily="34" charset="0"/>
                <a:cs typeface="Segoe UI" panose="020B0502040204020203" pitchFamily="34" charset="0"/>
              </a:defRPr>
            </a:lvl1pPr>
          </a:lstStyle>
          <a:p>
            <a:r>
              <a:rPr lang="en-US" sz="1224" dirty="0"/>
              <a:t>S2S VPN</a:t>
            </a:r>
          </a:p>
        </p:txBody>
      </p:sp>
      <p:sp>
        <p:nvSpPr>
          <p:cNvPr id="119" name="TextBox 118"/>
          <p:cNvSpPr txBox="1"/>
          <p:nvPr/>
        </p:nvSpPr>
        <p:spPr>
          <a:xfrm rot="20629682">
            <a:off x="2523850" y="4072414"/>
            <a:ext cx="1296546" cy="286306"/>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200" b="1" i="0" u="none" strike="noStrike" kern="0" cap="none" spc="0" normalizeH="0" baseline="0">
                <a:ln>
                  <a:noFill/>
                </a:ln>
                <a:effectLst/>
                <a:uLnTx/>
                <a:uFillTx/>
                <a:latin typeface="Segoe UI" panose="020B0502040204020203" pitchFamily="34" charset="0"/>
                <a:cs typeface="Segoe UI" panose="020B0502040204020203" pitchFamily="34" charset="0"/>
              </a:defRPr>
            </a:lvl1pPr>
          </a:lstStyle>
          <a:p>
            <a:r>
              <a:rPr lang="en-US" sz="1224" dirty="0"/>
              <a:t>S2S VPN</a:t>
            </a:r>
          </a:p>
        </p:txBody>
      </p:sp>
      <p:cxnSp>
        <p:nvCxnSpPr>
          <p:cNvPr id="18" name="Straight Arrow Connector 17"/>
          <p:cNvCxnSpPr>
            <a:stCxn id="14" idx="2"/>
            <a:endCxn id="64" idx="0"/>
          </p:cNvCxnSpPr>
          <p:nvPr/>
        </p:nvCxnSpPr>
        <p:spPr>
          <a:xfrm>
            <a:off x="7318392" y="2469706"/>
            <a:ext cx="4562" cy="1612277"/>
          </a:xfrm>
          <a:prstGeom prst="straightConnector1">
            <a:avLst/>
          </a:prstGeom>
          <a:ln w="28575">
            <a:solidFill>
              <a:schemeClr val="tx1"/>
            </a:solidFill>
            <a:prstDash val="sysDash"/>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496712" y="6029175"/>
            <a:ext cx="992138" cy="382308"/>
          </a:xfrm>
          <a:prstGeom prst="rect">
            <a:avLst/>
          </a:prstGeom>
          <a:noFill/>
        </p:spPr>
        <p:txBody>
          <a:bodyPr wrap="square" rtlCol="0">
            <a:spAutoFit/>
          </a:bodyPr>
          <a:lstStyle/>
          <a:p>
            <a:pPr algn="ctr" defTabSz="932597">
              <a:defRPr/>
            </a:pPr>
            <a:r>
              <a:rPr lang="en-US" sz="1836" b="1" kern="0" dirty="0" err="1">
                <a:solidFill>
                  <a:sysClr val="windowText" lastClr="000000"/>
                </a:solidFill>
                <a:latin typeface="Segoe UI" panose="020B0502040204020203" pitchFamily="34" charset="0"/>
                <a:cs typeface="Segoe UI" panose="020B0502040204020203" pitchFamily="34" charset="0"/>
              </a:rPr>
              <a:t>Hoster</a:t>
            </a:r>
            <a:endParaRPr lang="en-US" sz="1836" b="1" kern="0" dirty="0">
              <a:solidFill>
                <a:sysClr val="windowText" lastClr="000000"/>
              </a:solidFill>
              <a:latin typeface="Segoe UI" panose="020B0502040204020203" pitchFamily="34" charset="0"/>
              <a:cs typeface="Segoe UI" panose="020B0502040204020203" pitchFamily="34" charset="0"/>
            </a:endParaRPr>
          </a:p>
        </p:txBody>
      </p:sp>
      <p:sp>
        <p:nvSpPr>
          <p:cNvPr id="6" name="Rectangle 5"/>
          <p:cNvSpPr/>
          <p:nvPr/>
        </p:nvSpPr>
        <p:spPr>
          <a:xfrm>
            <a:off x="3710760" y="906462"/>
            <a:ext cx="1939391" cy="359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28" dirty="0">
                <a:latin typeface="Segoe UI" panose="020B0502040204020203" pitchFamily="34" charset="0"/>
                <a:cs typeface="Segoe UI" panose="020B0502040204020203" pitchFamily="34" charset="0"/>
              </a:rPr>
              <a:t>Microsoft Azure Stack Hub</a:t>
            </a:r>
          </a:p>
        </p:txBody>
      </p:sp>
    </p:spTree>
    <p:extLst>
      <p:ext uri="{BB962C8B-B14F-4D97-AF65-F5344CB8AC3E}">
        <p14:creationId xmlns:p14="http://schemas.microsoft.com/office/powerpoint/2010/main" val="2759240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0">
                                            <p:txEl>
                                              <p:pRg st="1" end="1"/>
                                            </p:txEl>
                                          </p:spTgt>
                                        </p:tgtEl>
                                        <p:attrNameLst>
                                          <p:attrName>style.visibility</p:attrName>
                                        </p:attrNameLst>
                                      </p:cBhvr>
                                      <p:to>
                                        <p:strVal val="visible"/>
                                      </p:to>
                                    </p:set>
                                    <p:animEffect transition="in" filter="fade">
                                      <p:cBhvr>
                                        <p:cTn id="11" dur="500"/>
                                        <p:tgtEl>
                                          <p:spTgt spid="100">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0">
                                            <p:txEl>
                                              <p:pRg st="2" end="2"/>
                                            </p:txEl>
                                          </p:spTgt>
                                        </p:tgtEl>
                                        <p:attrNameLst>
                                          <p:attrName>style.visibility</p:attrName>
                                        </p:attrNameLst>
                                      </p:cBhvr>
                                      <p:to>
                                        <p:strVal val="visible"/>
                                      </p:to>
                                    </p:set>
                                    <p:animEffect transition="in" filter="fade">
                                      <p:cBhvr>
                                        <p:cTn id="19" dur="500"/>
                                        <p:tgtEl>
                                          <p:spTgt spid="100">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fade">
                                      <p:cBhvr>
                                        <p:cTn id="22" dur="500"/>
                                        <p:tgtEl>
                                          <p:spTgt spid="7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3"/>
                                        </p:tgtEl>
                                        <p:attrNameLst>
                                          <p:attrName>style.visibility</p:attrName>
                                        </p:attrNameLst>
                                      </p:cBhvr>
                                      <p:to>
                                        <p:strVal val="visible"/>
                                      </p:to>
                                    </p:set>
                                    <p:animEffect transition="in" filter="fade">
                                      <p:cBhvr>
                                        <p:cTn id="25" dur="500"/>
                                        <p:tgtEl>
                                          <p:spTgt spid="7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0">
                                            <p:txEl>
                                              <p:pRg st="3" end="3"/>
                                            </p:txEl>
                                          </p:spTgt>
                                        </p:tgtEl>
                                        <p:attrNameLst>
                                          <p:attrName>style.visibility</p:attrName>
                                        </p:attrNameLst>
                                      </p:cBhvr>
                                      <p:to>
                                        <p:strVal val="visible"/>
                                      </p:to>
                                    </p:set>
                                    <p:animEffect transition="in" filter="fade">
                                      <p:cBhvr>
                                        <p:cTn id="30" dur="500"/>
                                        <p:tgtEl>
                                          <p:spTgt spid="100">
                                            <p:txEl>
                                              <p:pRg st="3" end="3"/>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0">
                                            <p:txEl>
                                              <p:pRg st="4" end="4"/>
                                            </p:txEl>
                                          </p:spTgt>
                                        </p:tgtEl>
                                        <p:attrNameLst>
                                          <p:attrName>style.visibility</p:attrName>
                                        </p:attrNameLst>
                                      </p:cBhvr>
                                      <p:to>
                                        <p:strVal val="visible"/>
                                      </p:to>
                                    </p:set>
                                    <p:animEffect transition="in" filter="fade">
                                      <p:cBhvr>
                                        <p:cTn id="33" dur="500"/>
                                        <p:tgtEl>
                                          <p:spTgt spid="100">
                                            <p:txEl>
                                              <p:pRg st="4" end="4"/>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fade">
                                      <p:cBhvr>
                                        <p:cTn id="36" dur="500"/>
                                        <p:tgtEl>
                                          <p:spTgt spid="5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fade">
                                      <p:cBhvr>
                                        <p:cTn id="39" dur="500"/>
                                        <p:tgtEl>
                                          <p:spTgt spid="5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00">
                                            <p:txEl>
                                              <p:pRg st="5" end="5"/>
                                            </p:txEl>
                                          </p:spTgt>
                                        </p:tgtEl>
                                        <p:attrNameLst>
                                          <p:attrName>style.visibility</p:attrName>
                                        </p:attrNameLst>
                                      </p:cBhvr>
                                      <p:to>
                                        <p:strVal val="visible"/>
                                      </p:to>
                                    </p:set>
                                    <p:animEffect transition="in" filter="fade">
                                      <p:cBhvr>
                                        <p:cTn id="44" dur="500"/>
                                        <p:tgtEl>
                                          <p:spTgt spid="100">
                                            <p:txEl>
                                              <p:pRg st="5" end="5"/>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8"/>
                                        </p:tgtEl>
                                        <p:attrNameLst>
                                          <p:attrName>style.visibility</p:attrName>
                                        </p:attrNameLst>
                                      </p:cBhvr>
                                      <p:to>
                                        <p:strVal val="visible"/>
                                      </p:to>
                                    </p:set>
                                    <p:animEffect transition="in" filter="fade">
                                      <p:cBhvr>
                                        <p:cTn id="47" dur="500"/>
                                        <p:tgtEl>
                                          <p:spTgt spid="6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18"/>
                                        </p:tgtEl>
                                        <p:attrNameLst>
                                          <p:attrName>style.visibility</p:attrName>
                                        </p:attrNameLst>
                                      </p:cBhvr>
                                      <p:to>
                                        <p:strVal val="visible"/>
                                      </p:to>
                                    </p:set>
                                    <p:animEffect transition="in" filter="fade">
                                      <p:cBhvr>
                                        <p:cTn id="50" dur="500"/>
                                        <p:tgtEl>
                                          <p:spTgt spid="118"/>
                                        </p:tgtEl>
                                      </p:cBhvr>
                                    </p:animEffect>
                                  </p:childTnLst>
                                </p:cTn>
                              </p:par>
                            </p:childTnLst>
                          </p:cTn>
                        </p:par>
                        <p:par>
                          <p:cTn id="51" fill="hold">
                            <p:stCondLst>
                              <p:cond delay="500"/>
                            </p:stCondLst>
                            <p:childTnLst>
                              <p:par>
                                <p:cTn id="52" presetID="10" presetClass="entr" presetSubtype="0" fill="hold" nodeType="afterEffect">
                                  <p:stCondLst>
                                    <p:cond delay="0"/>
                                  </p:stCondLst>
                                  <p:childTnLst>
                                    <p:set>
                                      <p:cBhvr>
                                        <p:cTn id="53" dur="1" fill="hold">
                                          <p:stCondLst>
                                            <p:cond delay="0"/>
                                          </p:stCondLst>
                                        </p:cTn>
                                        <p:tgtEl>
                                          <p:spTgt spid="108"/>
                                        </p:tgtEl>
                                        <p:attrNameLst>
                                          <p:attrName>style.visibility</p:attrName>
                                        </p:attrNameLst>
                                      </p:cBhvr>
                                      <p:to>
                                        <p:strVal val="visible"/>
                                      </p:to>
                                    </p:set>
                                    <p:animEffect transition="in" filter="fade">
                                      <p:cBhvr>
                                        <p:cTn id="54" dur="500"/>
                                        <p:tgtEl>
                                          <p:spTgt spid="10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95"/>
                                        </p:tgtEl>
                                        <p:attrNameLst>
                                          <p:attrName>style.visibility</p:attrName>
                                        </p:attrNameLst>
                                      </p:cBhvr>
                                      <p:to>
                                        <p:strVal val="visible"/>
                                      </p:to>
                                    </p:set>
                                    <p:animEffect transition="in" filter="fade">
                                      <p:cBhvr>
                                        <p:cTn id="57" dur="500"/>
                                        <p:tgtEl>
                                          <p:spTgt spid="95"/>
                                        </p:tgtEl>
                                      </p:cBhvr>
                                    </p:animEffect>
                                  </p:childTnLst>
                                </p:cTn>
                              </p:par>
                              <p:par>
                                <p:cTn id="58" presetID="10" presetClass="entr" presetSubtype="0" fill="hold" nodeType="withEffect">
                                  <p:stCondLst>
                                    <p:cond delay="0"/>
                                  </p:stCondLst>
                                  <p:childTnLst>
                                    <p:set>
                                      <p:cBhvr>
                                        <p:cTn id="59" dur="1" fill="hold">
                                          <p:stCondLst>
                                            <p:cond delay="0"/>
                                          </p:stCondLst>
                                        </p:cTn>
                                        <p:tgtEl>
                                          <p:spTgt spid="97"/>
                                        </p:tgtEl>
                                        <p:attrNameLst>
                                          <p:attrName>style.visibility</p:attrName>
                                        </p:attrNameLst>
                                      </p:cBhvr>
                                      <p:to>
                                        <p:strVal val="visible"/>
                                      </p:to>
                                    </p:set>
                                    <p:animEffect transition="in" filter="fade">
                                      <p:cBhvr>
                                        <p:cTn id="60" dur="500"/>
                                        <p:tgtEl>
                                          <p:spTgt spid="97"/>
                                        </p:tgtEl>
                                      </p:cBhvr>
                                    </p:animEffect>
                                  </p:childTnLst>
                                </p:cTn>
                              </p:par>
                            </p:childTnLst>
                          </p:cTn>
                        </p:par>
                        <p:par>
                          <p:cTn id="61" fill="hold">
                            <p:stCondLst>
                              <p:cond delay="1000"/>
                            </p:stCondLst>
                            <p:childTnLst>
                              <p:par>
                                <p:cTn id="62" presetID="10" presetClass="entr" presetSubtype="0" fill="hold" nodeType="afterEffect">
                                  <p:stCondLst>
                                    <p:cond delay="0"/>
                                  </p:stCondLst>
                                  <p:childTnLst>
                                    <p:set>
                                      <p:cBhvr>
                                        <p:cTn id="63" dur="1" fill="hold">
                                          <p:stCondLst>
                                            <p:cond delay="0"/>
                                          </p:stCondLst>
                                        </p:cTn>
                                        <p:tgtEl>
                                          <p:spTgt spid="90"/>
                                        </p:tgtEl>
                                        <p:attrNameLst>
                                          <p:attrName>style.visibility</p:attrName>
                                        </p:attrNameLst>
                                      </p:cBhvr>
                                      <p:to>
                                        <p:strVal val="visible"/>
                                      </p:to>
                                    </p:set>
                                    <p:animEffect transition="in" filter="fade">
                                      <p:cBhvr>
                                        <p:cTn id="64" dur="500"/>
                                        <p:tgtEl>
                                          <p:spTgt spid="9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91"/>
                                        </p:tgtEl>
                                        <p:attrNameLst>
                                          <p:attrName>style.visibility</p:attrName>
                                        </p:attrNameLst>
                                      </p:cBhvr>
                                      <p:to>
                                        <p:strVal val="visible"/>
                                      </p:to>
                                    </p:set>
                                    <p:animEffect transition="in" filter="fade">
                                      <p:cBhvr>
                                        <p:cTn id="67" dur="500"/>
                                        <p:tgtEl>
                                          <p:spTgt spid="91"/>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100">
                                            <p:txEl>
                                              <p:pRg st="0" end="0"/>
                                            </p:txEl>
                                          </p:spTgt>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90"/>
                                        </p:tgtEl>
                                      </p:cBhvr>
                                    </p:animEffect>
                                    <p:set>
                                      <p:cBhvr>
                                        <p:cTn id="74" dur="1" fill="hold">
                                          <p:stCondLst>
                                            <p:cond delay="499"/>
                                          </p:stCondLst>
                                        </p:cTn>
                                        <p:tgtEl>
                                          <p:spTgt spid="90"/>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100">
                                            <p:txEl>
                                              <p:pRg st="1" end="1"/>
                                            </p:txEl>
                                          </p:spTgt>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100">
                                            <p:txEl>
                                              <p:pRg st="2" end="2"/>
                                            </p:txEl>
                                          </p:spTgt>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100">
                                            <p:txEl>
                                              <p:pRg st="3" end="3"/>
                                            </p:txEl>
                                          </p:spTgt>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00">
                                            <p:txEl>
                                              <p:pRg st="4" end="4"/>
                                            </p:txEl>
                                          </p:spTgt>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100">
                                            <p:txEl>
                                              <p:pRg st="5" end="5"/>
                                            </p:txEl>
                                          </p:spTgt>
                                        </p:tgtEl>
                                        <p:attrNameLst>
                                          <p:attrName>style.visibility</p:attrName>
                                        </p:attrNameLst>
                                      </p:cBhvr>
                                      <p:to>
                                        <p:strVal val="hidden"/>
                                      </p:to>
                                    </p:set>
                                  </p:childTnLst>
                                </p:cTn>
                              </p:par>
                              <p:par>
                                <p:cTn id="85" presetID="10" presetClass="entr" presetSubtype="0" fill="hold" grpId="0" nodeType="withEffect">
                                  <p:stCondLst>
                                    <p:cond delay="0"/>
                                  </p:stCondLst>
                                  <p:childTnLst>
                                    <p:set>
                                      <p:cBhvr>
                                        <p:cTn id="86" dur="1" fill="hold">
                                          <p:stCondLst>
                                            <p:cond delay="0"/>
                                          </p:stCondLst>
                                        </p:cTn>
                                        <p:tgtEl>
                                          <p:spTgt spid="101">
                                            <p:txEl>
                                              <p:pRg st="0" end="0"/>
                                            </p:txEl>
                                          </p:spTgt>
                                        </p:tgtEl>
                                        <p:attrNameLst>
                                          <p:attrName>style.visibility</p:attrName>
                                        </p:attrNameLst>
                                      </p:cBhvr>
                                      <p:to>
                                        <p:strVal val="visible"/>
                                      </p:to>
                                    </p:set>
                                    <p:animEffect transition="in" filter="fade">
                                      <p:cBhvr>
                                        <p:cTn id="87" dur="500"/>
                                        <p:tgtEl>
                                          <p:spTgt spid="101">
                                            <p:txEl>
                                              <p:pRg st="0" end="0"/>
                                            </p:txEl>
                                          </p:spTgt>
                                        </p:tgtEl>
                                      </p:cBhvr>
                                    </p:animEffect>
                                  </p:childTnLst>
                                </p:cTn>
                              </p:par>
                              <p:par>
                                <p:cTn id="88" presetID="10" presetClass="exit" presetSubtype="0" fill="hold" grpId="1" nodeType="withEffect">
                                  <p:stCondLst>
                                    <p:cond delay="0"/>
                                  </p:stCondLst>
                                  <p:childTnLst>
                                    <p:animEffect transition="out" filter="fade">
                                      <p:cBhvr>
                                        <p:cTn id="89" dur="500"/>
                                        <p:tgtEl>
                                          <p:spTgt spid="91"/>
                                        </p:tgtEl>
                                      </p:cBhvr>
                                    </p:animEffect>
                                    <p:set>
                                      <p:cBhvr>
                                        <p:cTn id="90" dur="1" fill="hold">
                                          <p:stCondLst>
                                            <p:cond delay="499"/>
                                          </p:stCondLst>
                                        </p:cTn>
                                        <p:tgtEl>
                                          <p:spTgt spid="91"/>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01">
                                            <p:txEl>
                                              <p:pRg st="1" end="1"/>
                                            </p:txEl>
                                          </p:spTgt>
                                        </p:tgtEl>
                                        <p:attrNameLst>
                                          <p:attrName>style.visibility</p:attrName>
                                        </p:attrNameLst>
                                      </p:cBhvr>
                                      <p:to>
                                        <p:strVal val="visible"/>
                                      </p:to>
                                    </p:set>
                                    <p:animEffect transition="in" filter="fade">
                                      <p:cBhvr>
                                        <p:cTn id="95" dur="500"/>
                                        <p:tgtEl>
                                          <p:spTgt spid="101">
                                            <p:txEl>
                                              <p:pRg st="1" end="1"/>
                                            </p:txEl>
                                          </p:spTgt>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70"/>
                                        </p:tgtEl>
                                        <p:attrNameLst>
                                          <p:attrName>style.visibility</p:attrName>
                                        </p:attrNameLst>
                                      </p:cBhvr>
                                      <p:to>
                                        <p:strVal val="visible"/>
                                      </p:to>
                                    </p:set>
                                    <p:animEffect transition="in" filter="fade">
                                      <p:cBhvr>
                                        <p:cTn id="98" dur="500"/>
                                        <p:tgtEl>
                                          <p:spTgt spid="70"/>
                                        </p:tgtEl>
                                      </p:cBhvr>
                                    </p:animEffect>
                                  </p:childTnLst>
                                </p:cTn>
                              </p:par>
                              <p:par>
                                <p:cTn id="99" presetID="1" presetClass="exit" presetSubtype="0" fill="hold" grpId="1" nodeType="withEffect">
                                  <p:stCondLst>
                                    <p:cond delay="0"/>
                                  </p:stCondLst>
                                  <p:childTnLst>
                                    <p:set>
                                      <p:cBhvr>
                                        <p:cTn id="100" dur="1" fill="hold">
                                          <p:stCondLst>
                                            <p:cond delay="0"/>
                                          </p:stCondLst>
                                        </p:cTn>
                                        <p:tgtEl>
                                          <p:spTgt spid="118"/>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108"/>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95"/>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97"/>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72"/>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68"/>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101">
                                            <p:txEl>
                                              <p:pRg st="2" end="2"/>
                                            </p:txEl>
                                          </p:spTgt>
                                        </p:tgtEl>
                                        <p:attrNameLst>
                                          <p:attrName>style.visibility</p:attrName>
                                        </p:attrNameLst>
                                      </p:cBhvr>
                                      <p:to>
                                        <p:strVal val="visible"/>
                                      </p:to>
                                    </p:set>
                                    <p:animEffect transition="in" filter="fade">
                                      <p:cBhvr>
                                        <p:cTn id="115" dur="500"/>
                                        <p:tgtEl>
                                          <p:spTgt spid="101">
                                            <p:txEl>
                                              <p:pRg st="2" end="2"/>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71"/>
                                        </p:tgtEl>
                                        <p:attrNameLst>
                                          <p:attrName>style.visibility</p:attrName>
                                        </p:attrNameLst>
                                      </p:cBhvr>
                                      <p:to>
                                        <p:strVal val="visible"/>
                                      </p:to>
                                    </p:set>
                                    <p:animEffect transition="in" filter="fade">
                                      <p:cBhvr>
                                        <p:cTn id="118" dur="500"/>
                                        <p:tgtEl>
                                          <p:spTgt spid="71"/>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101">
                                            <p:txEl>
                                              <p:pRg st="3" end="3"/>
                                            </p:txEl>
                                          </p:spTgt>
                                        </p:tgtEl>
                                        <p:attrNameLst>
                                          <p:attrName>style.visibility</p:attrName>
                                        </p:attrNameLst>
                                      </p:cBhvr>
                                      <p:to>
                                        <p:strVal val="visible"/>
                                      </p:to>
                                    </p:set>
                                    <p:animEffect transition="in" filter="fade">
                                      <p:cBhvr>
                                        <p:cTn id="123" dur="500"/>
                                        <p:tgtEl>
                                          <p:spTgt spid="101">
                                            <p:txEl>
                                              <p:pRg st="3" end="3"/>
                                            </p:txEl>
                                          </p:spTgt>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6"/>
                                        </p:tgtEl>
                                        <p:attrNameLst>
                                          <p:attrName>style.visibility</p:attrName>
                                        </p:attrNameLst>
                                      </p:cBhvr>
                                      <p:to>
                                        <p:strVal val="visible"/>
                                      </p:to>
                                    </p:set>
                                    <p:animEffect transition="in" filter="fade">
                                      <p:cBhvr>
                                        <p:cTn id="126" dur="500"/>
                                        <p:tgtEl>
                                          <p:spTgt spid="46"/>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119"/>
                                        </p:tgtEl>
                                        <p:attrNameLst>
                                          <p:attrName>style.visibility</p:attrName>
                                        </p:attrNameLst>
                                      </p:cBhvr>
                                      <p:to>
                                        <p:strVal val="visible"/>
                                      </p:to>
                                    </p:set>
                                    <p:animEffect transition="in" filter="fade">
                                      <p:cBhvr>
                                        <p:cTn id="129" dur="500"/>
                                        <p:tgtEl>
                                          <p:spTgt spid="119"/>
                                        </p:tgtEl>
                                      </p:cBhvr>
                                    </p:animEffect>
                                  </p:childTnLst>
                                </p:cTn>
                              </p:par>
                            </p:childTnLst>
                          </p:cTn>
                        </p:par>
                        <p:par>
                          <p:cTn id="130" fill="hold">
                            <p:stCondLst>
                              <p:cond delay="500"/>
                            </p:stCondLst>
                            <p:childTnLst>
                              <p:par>
                                <p:cTn id="131" presetID="10" presetClass="entr" presetSubtype="0" fill="hold" nodeType="afterEffect">
                                  <p:stCondLst>
                                    <p:cond delay="0"/>
                                  </p:stCondLst>
                                  <p:childTnLst>
                                    <p:set>
                                      <p:cBhvr>
                                        <p:cTn id="132" dur="1" fill="hold">
                                          <p:stCondLst>
                                            <p:cond delay="0"/>
                                          </p:stCondLst>
                                        </p:cTn>
                                        <p:tgtEl>
                                          <p:spTgt spid="83"/>
                                        </p:tgtEl>
                                        <p:attrNameLst>
                                          <p:attrName>style.visibility</p:attrName>
                                        </p:attrNameLst>
                                      </p:cBhvr>
                                      <p:to>
                                        <p:strVal val="visible"/>
                                      </p:to>
                                    </p:set>
                                    <p:animEffect transition="in" filter="fade">
                                      <p:cBhvr>
                                        <p:cTn id="133" dur="500"/>
                                        <p:tgtEl>
                                          <p:spTgt spid="83"/>
                                        </p:tgtEl>
                                      </p:cBhvr>
                                    </p:animEffect>
                                  </p:childTnLst>
                                </p:cTn>
                              </p:par>
                              <p:par>
                                <p:cTn id="134" presetID="10" presetClass="entr" presetSubtype="0" fill="hold" nodeType="withEffect">
                                  <p:stCondLst>
                                    <p:cond delay="0"/>
                                  </p:stCondLst>
                                  <p:childTnLst>
                                    <p:set>
                                      <p:cBhvr>
                                        <p:cTn id="135" dur="1" fill="hold">
                                          <p:stCondLst>
                                            <p:cond delay="0"/>
                                          </p:stCondLst>
                                        </p:cTn>
                                        <p:tgtEl>
                                          <p:spTgt spid="81"/>
                                        </p:tgtEl>
                                        <p:attrNameLst>
                                          <p:attrName>style.visibility</p:attrName>
                                        </p:attrNameLst>
                                      </p:cBhvr>
                                      <p:to>
                                        <p:strVal val="visible"/>
                                      </p:to>
                                    </p:set>
                                    <p:animEffect transition="in" filter="fade">
                                      <p:cBhvr>
                                        <p:cTn id="136" dur="500"/>
                                        <p:tgtEl>
                                          <p:spTgt spid="81"/>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grpId="0" nodeType="clickEffect">
                                  <p:stCondLst>
                                    <p:cond delay="0"/>
                                  </p:stCondLst>
                                  <p:childTnLst>
                                    <p:set>
                                      <p:cBhvr>
                                        <p:cTn id="140" dur="1" fill="hold">
                                          <p:stCondLst>
                                            <p:cond delay="0"/>
                                          </p:stCondLst>
                                        </p:cTn>
                                        <p:tgtEl>
                                          <p:spTgt spid="101">
                                            <p:txEl>
                                              <p:pRg st="4" end="4"/>
                                            </p:txEl>
                                          </p:spTgt>
                                        </p:tgtEl>
                                        <p:attrNameLst>
                                          <p:attrName>style.visibility</p:attrName>
                                        </p:attrNameLst>
                                      </p:cBhvr>
                                      <p:to>
                                        <p:strVal val="visible"/>
                                      </p:to>
                                    </p:set>
                                    <p:animEffect transition="in" filter="fade">
                                      <p:cBhvr>
                                        <p:cTn id="141" dur="500"/>
                                        <p:tgtEl>
                                          <p:spTgt spid="101">
                                            <p:txEl>
                                              <p:pRg st="4" end="4"/>
                                            </p:txEl>
                                          </p:spTgt>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92"/>
                                        </p:tgtEl>
                                        <p:attrNameLst>
                                          <p:attrName>style.visibility</p:attrName>
                                        </p:attrNameLst>
                                      </p:cBhvr>
                                      <p:to>
                                        <p:strVal val="visible"/>
                                      </p:to>
                                    </p:set>
                                    <p:animEffect transition="in" filter="fade">
                                      <p:cBhvr>
                                        <p:cTn id="144" dur="500"/>
                                        <p:tgtEl>
                                          <p:spTgt spid="92"/>
                                        </p:tgtEl>
                                      </p:cBhvr>
                                    </p:animEffect>
                                  </p:childTnLst>
                                </p:cTn>
                              </p:par>
                              <p:par>
                                <p:cTn id="145" presetID="10" presetClass="entr" presetSubtype="0" fill="hold" nodeType="withEffect">
                                  <p:stCondLst>
                                    <p:cond delay="0"/>
                                  </p:stCondLst>
                                  <p:childTnLst>
                                    <p:set>
                                      <p:cBhvr>
                                        <p:cTn id="146" dur="1" fill="hold">
                                          <p:stCondLst>
                                            <p:cond delay="0"/>
                                          </p:stCondLst>
                                        </p:cTn>
                                        <p:tgtEl>
                                          <p:spTgt spid="18"/>
                                        </p:tgtEl>
                                        <p:attrNameLst>
                                          <p:attrName>style.visibility</p:attrName>
                                        </p:attrNameLst>
                                      </p:cBhvr>
                                      <p:to>
                                        <p:strVal val="visible"/>
                                      </p:to>
                                    </p:set>
                                    <p:animEffect transition="in" filter="fade">
                                      <p:cBhvr>
                                        <p:cTn id="1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8" grpId="0"/>
      <p:bldP spid="59" grpId="0" animBg="1"/>
      <p:bldP spid="68" grpId="0" animBg="1"/>
      <p:bldP spid="68" grpId="1" animBg="1"/>
      <p:bldP spid="70" grpId="0" animBg="1"/>
      <p:bldP spid="71" grpId="0" animBg="1"/>
      <p:bldP spid="72" grpId="0" animBg="1"/>
      <p:bldP spid="72" grpId="1" animBg="1"/>
      <p:bldP spid="73" grpId="0" animBg="1"/>
      <p:bldP spid="91" grpId="0"/>
      <p:bldP spid="91" grpId="1"/>
      <p:bldP spid="92" grpId="0"/>
      <p:bldP spid="95" grpId="0"/>
      <p:bldP spid="95" grpId="1"/>
      <p:bldP spid="100" grpId="0" uiExpand="1" build="p"/>
      <p:bldP spid="100" grpId="1" uiExpand="1" build="p"/>
      <p:bldP spid="101" grpId="0" uiExpand="1" build="p"/>
      <p:bldP spid="118" grpId="0"/>
      <p:bldP spid="118" grpId="1"/>
      <p:bldP spid="119"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Server 2016 RAS Gateway Functionalities</a:t>
            </a:r>
          </a:p>
        </p:txBody>
      </p:sp>
      <p:sp>
        <p:nvSpPr>
          <p:cNvPr id="4" name="Text Placeholder 3"/>
          <p:cNvSpPr>
            <a:spLocks noGrp="1"/>
          </p:cNvSpPr>
          <p:nvPr>
            <p:ph type="body" sz="quarter" idx="13"/>
          </p:nvPr>
        </p:nvSpPr>
        <p:spPr>
          <a:xfrm>
            <a:off x="410404" y="1165754"/>
            <a:ext cx="11398029" cy="4769908"/>
          </a:xfrm>
        </p:spPr>
        <p:txBody>
          <a:bodyPr>
            <a:noAutofit/>
          </a:bodyPr>
          <a:lstStyle/>
          <a:p>
            <a:pPr marL="0" indent="0">
              <a:buNone/>
            </a:pPr>
            <a:r>
              <a:rPr lang="en-US" sz="1800" dirty="0"/>
              <a:t>In Windows Server 2016, RAS Gateway routes network traffic between the physical network and VM network resources, regardless of where the resources are located. You can use RAS Gateway to route network traffic between physical and virtual networks at the same physical location or at many different physical locations.</a:t>
            </a:r>
          </a:p>
          <a:p>
            <a:pPr marL="0" indent="0">
              <a:buNone/>
            </a:pPr>
            <a:endParaRPr lang="en-US" sz="1800" dirty="0">
              <a:latin typeface="Segoe UI Light" panose="020B0502040204020203" pitchFamily="34" charset="0"/>
              <a:cs typeface="Segoe UI Light" panose="020B0502040204020203" pitchFamily="34" charset="0"/>
            </a:endParaRPr>
          </a:p>
          <a:p>
            <a:pPr marL="0" indent="0">
              <a:buNone/>
            </a:pPr>
            <a:r>
              <a:rPr lang="en-US" sz="1800" dirty="0">
                <a:latin typeface="Segoe UI Light" panose="020B0502040204020203" pitchFamily="34" charset="0"/>
                <a:cs typeface="Segoe UI Light" panose="020B0502040204020203" pitchFamily="34" charset="0"/>
              </a:rPr>
              <a:t>RAS Gateway includes the following capabilities:</a:t>
            </a:r>
          </a:p>
          <a:p>
            <a:pPr marL="0" indent="0">
              <a:buNone/>
            </a:pPr>
            <a:endParaRPr lang="en-US" sz="1800" dirty="0">
              <a:latin typeface="Segoe UI Light" panose="020B0502040204020203" pitchFamily="34" charset="0"/>
              <a:cs typeface="Segoe UI Light" panose="020B0502040204020203" pitchFamily="34" charset="0"/>
            </a:endParaRPr>
          </a:p>
          <a:p>
            <a:r>
              <a:rPr lang="en-US" sz="1800" b="1" dirty="0"/>
              <a:t>Site-to-site VPN</a:t>
            </a:r>
            <a:r>
              <a:rPr lang="en-US" sz="1800" dirty="0"/>
              <a:t>. This RAS Gateway feature allows you to connect two networks at different physical locations across the Internet by using a site-to-site VPN connection. </a:t>
            </a:r>
          </a:p>
          <a:p>
            <a:r>
              <a:rPr lang="en-US" sz="1800" b="1" dirty="0"/>
              <a:t>Point-to-site VPN</a:t>
            </a:r>
            <a:r>
              <a:rPr lang="en-US" sz="1800" dirty="0"/>
              <a:t>. This RAS Gateway feature allows organization employees or administrators to connect to your organization's network from remote locations. (available in Azure Stack Hub post-GA)</a:t>
            </a:r>
          </a:p>
          <a:p>
            <a:r>
              <a:rPr lang="en-US" sz="1800" b="1" dirty="0"/>
              <a:t>Dynamic routing with Border Gateway Protocol (BGP)</a:t>
            </a:r>
            <a:r>
              <a:rPr lang="en-US" sz="1800" dirty="0"/>
              <a:t>. BGP reduces the need for manual route configuration on routers because it is a dynamic routing protocol, and automatically learns routes between sites that are connected by using site-to-site VPN connections</a:t>
            </a:r>
          </a:p>
          <a:p>
            <a:r>
              <a:rPr lang="en-US" sz="1800" b="1" dirty="0"/>
              <a:t>Network Address Translation (NAT)</a:t>
            </a:r>
            <a:r>
              <a:rPr lang="en-US" sz="1800" dirty="0"/>
              <a:t>. Network address translation (NAT) allows you to share a connection to the public Internet through a single interface with a single public IP address. </a:t>
            </a:r>
          </a:p>
        </p:txBody>
      </p:sp>
    </p:spTree>
    <p:extLst>
      <p:ext uri="{BB962C8B-B14F-4D97-AF65-F5344CB8AC3E}">
        <p14:creationId xmlns:p14="http://schemas.microsoft.com/office/powerpoint/2010/main" val="32327379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7" y="2906331"/>
            <a:ext cx="11887200" cy="2179058"/>
          </a:xfrm>
        </p:spPr>
        <p:txBody>
          <a:bodyPr/>
          <a:lstStyle/>
          <a:p>
            <a:r>
              <a:rPr lang="en-US" dirty="0"/>
              <a:t>Hyper-V Network </a:t>
            </a:r>
            <a:br>
              <a:rPr lang="en-US" dirty="0"/>
            </a:br>
            <a:r>
              <a:rPr lang="en-US" dirty="0"/>
              <a:t>Virtualization v2</a:t>
            </a:r>
          </a:p>
        </p:txBody>
      </p:sp>
    </p:spTree>
    <p:extLst>
      <p:ext uri="{BB962C8B-B14F-4D97-AF65-F5344CB8AC3E}">
        <p14:creationId xmlns:p14="http://schemas.microsoft.com/office/powerpoint/2010/main" val="191758934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Stack Hub single-rack architecture</a:t>
            </a:r>
          </a:p>
        </p:txBody>
      </p:sp>
      <p:sp>
        <p:nvSpPr>
          <p:cNvPr id="8" name="Rectangle 3"/>
          <p:cNvSpPr>
            <a:spLocks noChangeArrowheads="1"/>
          </p:cNvSpPr>
          <p:nvPr/>
        </p:nvSpPr>
        <p:spPr bwMode="auto">
          <a:xfrm>
            <a:off x="0" y="0"/>
            <a:ext cx="124364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74639" y="1242434"/>
            <a:ext cx="6248396" cy="5446639"/>
          </a:xfrm>
          <a:prstGeom prst="rect">
            <a:avLst/>
          </a:prstGeom>
        </p:spPr>
      </p:pic>
      <p:sp>
        <p:nvSpPr>
          <p:cNvPr id="12" name="Rectangle 11"/>
          <p:cNvSpPr/>
          <p:nvPr/>
        </p:nvSpPr>
        <p:spPr>
          <a:xfrm>
            <a:off x="6827837" y="1508122"/>
            <a:ext cx="6216650" cy="4985980"/>
          </a:xfrm>
          <a:prstGeom prst="rect">
            <a:avLst/>
          </a:prstGeom>
        </p:spPr>
        <p:txBody>
          <a:bodyPr>
            <a:spAutoFit/>
          </a:bodyPr>
          <a:lstStyle/>
          <a:p>
            <a:r>
              <a:rPr lang="en-US" sz="3200" dirty="0">
                <a:latin typeface="+mj-lt"/>
              </a:rPr>
              <a:t>Routed Networks</a:t>
            </a:r>
          </a:p>
          <a:p>
            <a:pPr marL="342900" indent="-342900">
              <a:buFont typeface="Arial" panose="020B0604020202020204" pitchFamily="34" charset="0"/>
              <a:buChar char="•"/>
            </a:pPr>
            <a:r>
              <a:rPr lang="en-US" sz="2400" dirty="0">
                <a:latin typeface="+mj-lt"/>
              </a:rPr>
              <a:t>Loopback, P2P</a:t>
            </a:r>
          </a:p>
          <a:p>
            <a:pPr marL="342900" indent="-342900">
              <a:buFont typeface="Arial" panose="020B0604020202020204" pitchFamily="34" charset="0"/>
              <a:buChar char="•"/>
            </a:pPr>
            <a:r>
              <a:rPr lang="en-US" sz="2400" dirty="0">
                <a:latin typeface="+mj-lt"/>
              </a:rPr>
              <a:t>Switch Management</a:t>
            </a:r>
          </a:p>
          <a:p>
            <a:pPr marL="342900" indent="-342900">
              <a:buFont typeface="Arial" panose="020B0604020202020204" pitchFamily="34" charset="0"/>
              <a:buChar char="•"/>
            </a:pPr>
            <a:r>
              <a:rPr lang="en-US" sz="2400" dirty="0">
                <a:latin typeface="+mj-lt"/>
              </a:rPr>
              <a:t>BMC Management</a:t>
            </a:r>
          </a:p>
          <a:p>
            <a:pPr marL="342900" indent="-342900">
              <a:buFont typeface="Arial" panose="020B0604020202020204" pitchFamily="34" charset="0"/>
              <a:buChar char="•"/>
            </a:pPr>
            <a:r>
              <a:rPr lang="en-US" sz="2400" dirty="0">
                <a:latin typeface="+mj-lt"/>
              </a:rPr>
              <a:t>Infrastructure Network</a:t>
            </a:r>
          </a:p>
          <a:p>
            <a:pPr marL="342900" indent="-342900">
              <a:buFont typeface="Arial" panose="020B0604020202020204" pitchFamily="34" charset="0"/>
              <a:buChar char="•"/>
            </a:pPr>
            <a:r>
              <a:rPr lang="en-US" sz="2400" dirty="0">
                <a:latin typeface="+mj-lt"/>
              </a:rPr>
              <a:t>Public VIP</a:t>
            </a:r>
          </a:p>
          <a:p>
            <a:r>
              <a:rPr lang="en-US" sz="3200" dirty="0">
                <a:latin typeface="+mj-lt"/>
              </a:rPr>
              <a:t>Private Networks</a:t>
            </a:r>
          </a:p>
          <a:p>
            <a:pPr marL="342900" indent="-342900">
              <a:buFont typeface="Arial" panose="020B0604020202020204" pitchFamily="34" charset="0"/>
              <a:buChar char="•"/>
            </a:pPr>
            <a:r>
              <a:rPr lang="en-US" sz="2400" dirty="0">
                <a:latin typeface="+mj-lt"/>
              </a:rPr>
              <a:t>Storage Network</a:t>
            </a:r>
          </a:p>
          <a:p>
            <a:pPr marL="342900" indent="-342900">
              <a:buFont typeface="Arial" panose="020B0604020202020204" pitchFamily="34" charset="0"/>
              <a:buChar char="•"/>
            </a:pPr>
            <a:r>
              <a:rPr lang="en-US" sz="2400" dirty="0">
                <a:latin typeface="+mj-lt"/>
              </a:rPr>
              <a:t>Private VIP</a:t>
            </a:r>
          </a:p>
          <a:p>
            <a:r>
              <a:rPr lang="en-US" sz="3200" dirty="0">
                <a:latin typeface="+mj-lt"/>
              </a:rPr>
              <a:t>Border Gateway Protocol (BGP)</a:t>
            </a:r>
          </a:p>
          <a:p>
            <a:pPr marL="342900" indent="-342900">
              <a:buFont typeface="Arial" panose="020B0604020202020204" pitchFamily="34" charset="0"/>
              <a:buChar char="•"/>
            </a:pPr>
            <a:r>
              <a:rPr lang="en-US" sz="2000" dirty="0">
                <a:latin typeface="+mj-lt"/>
              </a:rPr>
              <a:t>Router ID (loopback)</a:t>
            </a:r>
          </a:p>
          <a:p>
            <a:pPr marL="342900" indent="-342900">
              <a:buFont typeface="Arial" panose="020B0604020202020204" pitchFamily="34" charset="0"/>
              <a:buChar char="•"/>
            </a:pPr>
            <a:r>
              <a:rPr lang="en-US" sz="2000" dirty="0">
                <a:latin typeface="+mj-lt"/>
              </a:rPr>
              <a:t>Autonomous system number (ASN)</a:t>
            </a:r>
          </a:p>
          <a:p>
            <a:pPr marL="514350" lvl="2" indent="-285750">
              <a:buFont typeface="Arial" panose="020B0604020202020204" pitchFamily="34" charset="0"/>
              <a:buChar char="•"/>
            </a:pPr>
            <a:r>
              <a:rPr lang="en-US" sz="1400" dirty="0">
                <a:latin typeface="+mj-lt"/>
              </a:rPr>
              <a:t>Unique router-id that identifies a route domain</a:t>
            </a:r>
            <a:endParaRPr lang="en-US" dirty="0">
              <a:latin typeface="+mj-lt"/>
            </a:endParaRPr>
          </a:p>
        </p:txBody>
      </p:sp>
    </p:spTree>
    <p:extLst>
      <p:ext uri="{BB962C8B-B14F-4D97-AF65-F5344CB8AC3E}">
        <p14:creationId xmlns:p14="http://schemas.microsoft.com/office/powerpoint/2010/main" val="449792514"/>
      </p:ext>
    </p:extLst>
  </p:cSld>
  <p:clrMapOvr>
    <a:masterClrMapping/>
  </p:clrMapOvr>
  <p:transition>
    <p:fad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4179" y="128155"/>
            <a:ext cx="11498999" cy="699453"/>
          </a:xfrm>
        </p:spPr>
        <p:txBody>
          <a:bodyPr/>
          <a:lstStyle/>
          <a:p>
            <a:r>
              <a:rPr lang="en-US" dirty="0"/>
              <a:t>HNVv2 Provider and Customer Address Spaces packet flow</a:t>
            </a:r>
          </a:p>
        </p:txBody>
      </p:sp>
      <p:sp>
        <p:nvSpPr>
          <p:cNvPr id="23" name="Title 4"/>
          <p:cNvSpPr txBox="1">
            <a:spLocks/>
          </p:cNvSpPr>
          <p:nvPr/>
        </p:nvSpPr>
        <p:spPr>
          <a:xfrm>
            <a:off x="-2864995" y="-415765"/>
            <a:ext cx="11498999" cy="699453"/>
          </a:xfrm>
          <a:prstGeom prst="rect">
            <a:avLst/>
          </a:prstGeom>
        </p:spPr>
        <p:txBody>
          <a:bodyPr vert="horz" lIns="93260" tIns="46630" rIns="93260" bIns="46630" rtlCol="0" anchor="ctr">
            <a:normAutofit/>
          </a:bodyPr>
          <a:lstStyle>
            <a:lvl1pPr algn="l" defTabSz="914400" rtl="0" eaLnBrk="1" latinLnBrk="0" hangingPunct="1">
              <a:lnSpc>
                <a:spcPct val="90000"/>
              </a:lnSpc>
              <a:spcBef>
                <a:spcPct val="0"/>
              </a:spcBef>
              <a:buNone/>
              <a:defRPr sz="3200" kern="1200">
                <a:solidFill>
                  <a:srgbClr val="0A5BBA"/>
                </a:solidFill>
                <a:latin typeface="Segoe UI Light" panose="020B0502040204020203" pitchFamily="34" charset="0"/>
                <a:ea typeface="+mj-ea"/>
                <a:cs typeface="Segoe UI Light" panose="020B0502040204020203" pitchFamily="34" charset="0"/>
              </a:defRPr>
            </a:lvl1pPr>
          </a:lstStyle>
          <a:p>
            <a:endParaRPr lang="en-US" sz="3264" dirty="0"/>
          </a:p>
        </p:txBody>
      </p:sp>
      <p:sp>
        <p:nvSpPr>
          <p:cNvPr id="25" name="Title 4"/>
          <p:cNvSpPr txBox="1">
            <a:spLocks/>
          </p:cNvSpPr>
          <p:nvPr/>
        </p:nvSpPr>
        <p:spPr>
          <a:xfrm>
            <a:off x="881" y="7754451"/>
            <a:ext cx="11498999" cy="699453"/>
          </a:xfrm>
          <a:prstGeom prst="rect">
            <a:avLst/>
          </a:prstGeom>
        </p:spPr>
        <p:txBody>
          <a:bodyPr vert="horz" lIns="93260" tIns="46630" rIns="93260" bIns="46630" rtlCol="0" anchor="ctr">
            <a:normAutofit/>
          </a:bodyPr>
          <a:lstStyle>
            <a:lvl1pPr algn="l" defTabSz="914400" rtl="0" eaLnBrk="1" latinLnBrk="0" hangingPunct="1">
              <a:lnSpc>
                <a:spcPct val="90000"/>
              </a:lnSpc>
              <a:spcBef>
                <a:spcPct val="0"/>
              </a:spcBef>
              <a:buNone/>
              <a:defRPr sz="3200" kern="1200">
                <a:solidFill>
                  <a:srgbClr val="0A5BBA"/>
                </a:solidFill>
                <a:latin typeface="Segoe UI Light" panose="020B0502040204020203" pitchFamily="34" charset="0"/>
                <a:ea typeface="+mj-ea"/>
                <a:cs typeface="Segoe UI Light" panose="020B0502040204020203" pitchFamily="34" charset="0"/>
              </a:defRPr>
            </a:lvl1pPr>
          </a:lstStyle>
          <a:p>
            <a:endParaRPr lang="en-US" sz="3264" dirty="0"/>
          </a:p>
        </p:txBody>
      </p:sp>
      <p:sp>
        <p:nvSpPr>
          <p:cNvPr id="3" name="TextBox 2"/>
          <p:cNvSpPr txBox="1"/>
          <p:nvPr/>
        </p:nvSpPr>
        <p:spPr>
          <a:xfrm>
            <a:off x="881920" y="5337458"/>
            <a:ext cx="2092102" cy="1246982"/>
          </a:xfrm>
          <a:prstGeom prst="rect">
            <a:avLst/>
          </a:prstGeom>
          <a:noFill/>
        </p:spPr>
        <p:txBody>
          <a:bodyPr wrap="none" rtlCol="0">
            <a:spAutoFit/>
          </a:bodyPr>
          <a:lstStyle/>
          <a:p>
            <a:r>
              <a:rPr lang="es-ES" sz="1224" dirty="0" err="1">
                <a:solidFill>
                  <a:srgbClr val="15AEEF"/>
                </a:solidFill>
              </a:rPr>
              <a:t>Mgmt</a:t>
            </a:r>
            <a:r>
              <a:rPr lang="es-ES" sz="1224" dirty="0">
                <a:solidFill>
                  <a:srgbClr val="15AEEF"/>
                </a:solidFill>
              </a:rPr>
              <a:t>: 192.168.1.10/24</a:t>
            </a:r>
          </a:p>
          <a:p>
            <a:r>
              <a:rPr lang="es-ES" sz="1224" dirty="0">
                <a:solidFill>
                  <a:srgbClr val="C00000"/>
                </a:solidFill>
              </a:rPr>
              <a:t>RDMA1: 10.0.1.10/24</a:t>
            </a:r>
          </a:p>
          <a:p>
            <a:r>
              <a:rPr lang="es-ES" sz="1224" dirty="0">
                <a:solidFill>
                  <a:srgbClr val="C00000"/>
                </a:solidFill>
              </a:rPr>
              <a:t>RDMA2: 10.0.1.11/24</a:t>
            </a:r>
          </a:p>
          <a:p>
            <a:r>
              <a:rPr lang="es-ES" sz="1224" dirty="0">
                <a:solidFill>
                  <a:srgbClr val="7030A0"/>
                </a:solidFill>
              </a:rPr>
              <a:t>PAHostvNIC1: 172.16.0.10/24</a:t>
            </a:r>
          </a:p>
          <a:p>
            <a:r>
              <a:rPr lang="es-ES" sz="1224" dirty="0">
                <a:solidFill>
                  <a:srgbClr val="7030A0"/>
                </a:solidFill>
              </a:rPr>
              <a:t>PAHostvNIC2: 172.16.0.11/24</a:t>
            </a:r>
          </a:p>
          <a:p>
            <a:r>
              <a:rPr lang="es-ES" sz="1224" dirty="0">
                <a:solidFill>
                  <a:schemeClr val="accent4">
                    <a:lumMod val="75000"/>
                  </a:schemeClr>
                </a:solidFill>
              </a:rPr>
              <a:t>DRHostvNIC: PIPA </a:t>
            </a:r>
            <a:r>
              <a:rPr lang="en-US" sz="1224" dirty="0">
                <a:solidFill>
                  <a:schemeClr val="accent4">
                    <a:lumMod val="75000"/>
                  </a:schemeClr>
                </a:solidFill>
              </a:rPr>
              <a:t>address</a:t>
            </a:r>
          </a:p>
        </p:txBody>
      </p:sp>
      <p:pic>
        <p:nvPicPr>
          <p:cNvPr id="36" name="Picture 3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405390" y="2992683"/>
            <a:ext cx="2835465" cy="2262140"/>
          </a:xfrm>
          <a:prstGeom prst="rect">
            <a:avLst/>
          </a:prstGeom>
        </p:spPr>
      </p:pic>
      <p:sp>
        <p:nvSpPr>
          <p:cNvPr id="37" name="TextBox 36"/>
          <p:cNvSpPr txBox="1"/>
          <p:nvPr/>
        </p:nvSpPr>
        <p:spPr>
          <a:xfrm>
            <a:off x="3717384" y="5337458"/>
            <a:ext cx="2116626" cy="1246982"/>
          </a:xfrm>
          <a:prstGeom prst="rect">
            <a:avLst/>
          </a:prstGeom>
          <a:noFill/>
        </p:spPr>
        <p:txBody>
          <a:bodyPr wrap="none" rtlCol="0">
            <a:spAutoFit/>
          </a:bodyPr>
          <a:lstStyle/>
          <a:p>
            <a:r>
              <a:rPr lang="es-ES" sz="1224" dirty="0" err="1">
                <a:solidFill>
                  <a:srgbClr val="15AEEF"/>
                </a:solidFill>
              </a:rPr>
              <a:t>Mgmt</a:t>
            </a:r>
            <a:r>
              <a:rPr lang="es-ES" sz="1224" dirty="0">
                <a:solidFill>
                  <a:srgbClr val="15AEEF"/>
                </a:solidFill>
              </a:rPr>
              <a:t>: 192.168.1.11/24</a:t>
            </a:r>
          </a:p>
          <a:p>
            <a:r>
              <a:rPr lang="es-ES" sz="1224" dirty="0">
                <a:solidFill>
                  <a:srgbClr val="C00000"/>
                </a:solidFill>
              </a:rPr>
              <a:t>RDMA1: 10.0.1.12/24</a:t>
            </a:r>
          </a:p>
          <a:p>
            <a:r>
              <a:rPr lang="es-ES" sz="1224" dirty="0">
                <a:solidFill>
                  <a:srgbClr val="C00000"/>
                </a:solidFill>
              </a:rPr>
              <a:t>RDMA2: 10.0.1.13/24</a:t>
            </a:r>
          </a:p>
          <a:p>
            <a:r>
              <a:rPr lang="es-ES" sz="1224" dirty="0">
                <a:solidFill>
                  <a:srgbClr val="7030A0"/>
                </a:solidFill>
              </a:rPr>
              <a:t>PAHostvNIC1: 172.16.0.12/24</a:t>
            </a:r>
          </a:p>
          <a:p>
            <a:r>
              <a:rPr lang="es-ES" sz="1224" dirty="0">
                <a:solidFill>
                  <a:srgbClr val="7030A0"/>
                </a:solidFill>
              </a:rPr>
              <a:t>PAHostvNIC2: 172.16.0.13/24</a:t>
            </a:r>
          </a:p>
          <a:p>
            <a:r>
              <a:rPr lang="es-ES" sz="1224" dirty="0">
                <a:solidFill>
                  <a:schemeClr val="accent4">
                    <a:lumMod val="75000"/>
                  </a:schemeClr>
                </a:solidFill>
              </a:rPr>
              <a:t>DRHostvNIC: PIPA </a:t>
            </a:r>
            <a:r>
              <a:rPr lang="en-US" sz="1224" dirty="0">
                <a:solidFill>
                  <a:schemeClr val="accent4">
                    <a:lumMod val="75000"/>
                  </a:schemeClr>
                </a:solidFill>
              </a:rPr>
              <a:t>address</a:t>
            </a:r>
          </a:p>
        </p:txBody>
      </p:sp>
      <p:pic>
        <p:nvPicPr>
          <p:cNvPr id="38" name="Picture 3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40855" y="2992683"/>
            <a:ext cx="2835465" cy="2262140"/>
          </a:xfrm>
          <a:prstGeom prst="rect">
            <a:avLst/>
          </a:prstGeom>
        </p:spPr>
      </p:pic>
      <p:sp>
        <p:nvSpPr>
          <p:cNvPr id="39" name="TextBox 38"/>
          <p:cNvSpPr txBox="1"/>
          <p:nvPr/>
        </p:nvSpPr>
        <p:spPr>
          <a:xfrm>
            <a:off x="6552849" y="5337458"/>
            <a:ext cx="2116626" cy="1246982"/>
          </a:xfrm>
          <a:prstGeom prst="rect">
            <a:avLst/>
          </a:prstGeom>
          <a:noFill/>
        </p:spPr>
        <p:txBody>
          <a:bodyPr wrap="none" rtlCol="0">
            <a:spAutoFit/>
          </a:bodyPr>
          <a:lstStyle/>
          <a:p>
            <a:r>
              <a:rPr lang="es-ES" sz="1224" dirty="0" err="1">
                <a:solidFill>
                  <a:srgbClr val="15AEEF"/>
                </a:solidFill>
              </a:rPr>
              <a:t>Mgmt</a:t>
            </a:r>
            <a:r>
              <a:rPr lang="es-ES" sz="1224" dirty="0">
                <a:solidFill>
                  <a:srgbClr val="15AEEF"/>
                </a:solidFill>
              </a:rPr>
              <a:t>: 192.168.1.12/24</a:t>
            </a:r>
          </a:p>
          <a:p>
            <a:r>
              <a:rPr lang="es-ES" sz="1224" dirty="0">
                <a:solidFill>
                  <a:srgbClr val="C00000"/>
                </a:solidFill>
              </a:rPr>
              <a:t>RDMA1: 10.0.1.14/24</a:t>
            </a:r>
          </a:p>
          <a:p>
            <a:r>
              <a:rPr lang="es-ES" sz="1224" dirty="0">
                <a:solidFill>
                  <a:srgbClr val="C00000"/>
                </a:solidFill>
              </a:rPr>
              <a:t>RDMA2: 10.0.1.15/24</a:t>
            </a:r>
          </a:p>
          <a:p>
            <a:r>
              <a:rPr lang="es-ES" sz="1224" dirty="0">
                <a:solidFill>
                  <a:srgbClr val="7030A0"/>
                </a:solidFill>
              </a:rPr>
              <a:t>PAHostvNIC1: 172.16.0.14/24</a:t>
            </a:r>
          </a:p>
          <a:p>
            <a:r>
              <a:rPr lang="es-ES" sz="1224" dirty="0">
                <a:solidFill>
                  <a:srgbClr val="7030A0"/>
                </a:solidFill>
              </a:rPr>
              <a:t>PAHostvNIC2: 172.16.0.15/24</a:t>
            </a:r>
          </a:p>
          <a:p>
            <a:r>
              <a:rPr lang="es-ES" sz="1224" dirty="0">
                <a:solidFill>
                  <a:schemeClr val="accent4">
                    <a:lumMod val="75000"/>
                  </a:schemeClr>
                </a:solidFill>
              </a:rPr>
              <a:t>DRHostvNIC: PIPA </a:t>
            </a:r>
            <a:r>
              <a:rPr lang="en-US" sz="1224" dirty="0">
                <a:solidFill>
                  <a:schemeClr val="accent4">
                    <a:lumMod val="75000"/>
                  </a:schemeClr>
                </a:solidFill>
              </a:rPr>
              <a:t>address</a:t>
            </a:r>
          </a:p>
        </p:txBody>
      </p:sp>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552849" y="3923515"/>
            <a:ext cx="840602" cy="902979"/>
          </a:xfrm>
          <a:prstGeom prst="rect">
            <a:avLst/>
          </a:prstGeom>
        </p:spPr>
      </p:pic>
      <p:pic>
        <p:nvPicPr>
          <p:cNvPr id="17" name="Picture 1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717384" y="3920545"/>
            <a:ext cx="840602" cy="902978"/>
          </a:xfrm>
          <a:prstGeom prst="rect">
            <a:avLst/>
          </a:prstGeom>
        </p:spPr>
      </p:pic>
      <p:grpSp>
        <p:nvGrpSpPr>
          <p:cNvPr id="24" name="Group 23"/>
          <p:cNvGrpSpPr/>
          <p:nvPr/>
        </p:nvGrpSpPr>
        <p:grpSpPr>
          <a:xfrm>
            <a:off x="569926" y="1140026"/>
            <a:ext cx="8767842" cy="590014"/>
            <a:chOff x="2333620" y="1106948"/>
            <a:chExt cx="7658995" cy="578498"/>
          </a:xfrm>
        </p:grpSpPr>
        <p:sp>
          <p:nvSpPr>
            <p:cNvPr id="26" name="Rectangle 25"/>
            <p:cNvSpPr/>
            <p:nvPr/>
          </p:nvSpPr>
          <p:spPr>
            <a:xfrm>
              <a:off x="2333620" y="1106948"/>
              <a:ext cx="1613230" cy="57849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solidFill>
                    <a:srgbClr val="7030A0"/>
                  </a:solidFill>
                  <a:latin typeface="Segoe UI Light" panose="020B0502040204020203" pitchFamily="34" charset="0"/>
                  <a:cs typeface="Segoe UI Light" panose="020B0502040204020203" pitchFamily="34" charset="0"/>
                </a:rPr>
                <a:t>Provider Address Space</a:t>
              </a:r>
            </a:p>
            <a:p>
              <a:pPr algn="ctr"/>
              <a:r>
                <a:rPr lang="es-ES" sz="1224" dirty="0">
                  <a:solidFill>
                    <a:srgbClr val="7030A0"/>
                  </a:solidFill>
                  <a:latin typeface="Segoe UI Light" panose="020B0502040204020203" pitchFamily="34" charset="0"/>
                  <a:cs typeface="Segoe UI Light" panose="020B0502040204020203" pitchFamily="34" charset="0"/>
                </a:rPr>
                <a:t>172.16.0.11 -&gt;</a:t>
              </a:r>
            </a:p>
            <a:p>
              <a:pPr algn="ctr"/>
              <a:r>
                <a:rPr lang="es-ES" sz="1224" dirty="0">
                  <a:solidFill>
                    <a:srgbClr val="7030A0"/>
                  </a:solidFill>
                  <a:latin typeface="Segoe UI Light" panose="020B0502040204020203" pitchFamily="34" charset="0"/>
                  <a:cs typeface="Segoe UI Light" panose="020B0502040204020203" pitchFamily="34" charset="0"/>
                </a:rPr>
                <a:t>172.16.0.14</a:t>
              </a:r>
              <a:endParaRPr lang="en-US" sz="1224" dirty="0">
                <a:solidFill>
                  <a:srgbClr val="7030A0"/>
                </a:solidFill>
                <a:latin typeface="Segoe UI Light" panose="020B0502040204020203" pitchFamily="34" charset="0"/>
                <a:cs typeface="Segoe UI Light" panose="020B0502040204020203" pitchFamily="34" charset="0"/>
              </a:endParaRPr>
            </a:p>
          </p:txBody>
        </p:sp>
        <p:sp>
          <p:nvSpPr>
            <p:cNvPr id="27" name="Rectangle 26"/>
            <p:cNvSpPr/>
            <p:nvPr/>
          </p:nvSpPr>
          <p:spPr>
            <a:xfrm>
              <a:off x="3946849" y="1106948"/>
              <a:ext cx="1306286" cy="57849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24" dirty="0">
                  <a:solidFill>
                    <a:srgbClr val="7030A0"/>
                  </a:solidFill>
                  <a:latin typeface="Segoe UI Light" panose="020B0502040204020203" pitchFamily="34" charset="0"/>
                  <a:cs typeface="Segoe UI Light" panose="020B0502040204020203" pitchFamily="34" charset="0"/>
                </a:rPr>
                <a:t>UDP: Src Port -&gt; 4789</a:t>
              </a:r>
              <a:endParaRPr lang="en-US" sz="1224" dirty="0">
                <a:solidFill>
                  <a:srgbClr val="7030A0"/>
                </a:solidFill>
                <a:latin typeface="Segoe UI Light" panose="020B0502040204020203" pitchFamily="34" charset="0"/>
                <a:cs typeface="Segoe UI Light" panose="020B0502040204020203" pitchFamily="34" charset="0"/>
              </a:endParaRPr>
            </a:p>
          </p:txBody>
        </p:sp>
        <p:sp>
          <p:nvSpPr>
            <p:cNvPr id="28" name="Rectangle 27"/>
            <p:cNvSpPr/>
            <p:nvPr/>
          </p:nvSpPr>
          <p:spPr>
            <a:xfrm>
              <a:off x="5253135" y="1106948"/>
              <a:ext cx="1306286" cy="578498"/>
            </a:xfrm>
            <a:prstGeom prst="rect">
              <a:avLst/>
            </a:prstGeom>
            <a:solidFill>
              <a:srgbClr val="C0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24" dirty="0">
                  <a:latin typeface="Segoe UI Light" panose="020B0502040204020203" pitchFamily="34" charset="0"/>
                  <a:cs typeface="Segoe UI Light" panose="020B0502040204020203" pitchFamily="34" charset="0"/>
                </a:rPr>
                <a:t>VNI</a:t>
              </a:r>
              <a:endParaRPr lang="en-US" sz="1224" dirty="0">
                <a:latin typeface="Segoe UI Light" panose="020B0502040204020203" pitchFamily="34" charset="0"/>
                <a:cs typeface="Segoe UI Light" panose="020B0502040204020203" pitchFamily="34" charset="0"/>
              </a:endParaRPr>
            </a:p>
            <a:p>
              <a:pPr algn="ctr"/>
              <a:r>
                <a:rPr lang="es-ES" sz="1224" dirty="0">
                  <a:latin typeface="Segoe UI Light" panose="020B0502040204020203" pitchFamily="34" charset="0"/>
                  <a:cs typeface="Segoe UI Light" panose="020B0502040204020203" pitchFamily="34" charset="0"/>
                </a:rPr>
                <a:t>5001</a:t>
              </a:r>
              <a:endParaRPr lang="en-US" sz="1224" dirty="0">
                <a:latin typeface="Segoe UI Light" panose="020B0502040204020203" pitchFamily="34" charset="0"/>
                <a:cs typeface="Segoe UI Light" panose="020B0502040204020203" pitchFamily="34" charset="0"/>
              </a:endParaRPr>
            </a:p>
          </p:txBody>
        </p:sp>
        <p:sp>
          <p:nvSpPr>
            <p:cNvPr id="29" name="Rectangle 28"/>
            <p:cNvSpPr/>
            <p:nvPr/>
          </p:nvSpPr>
          <p:spPr>
            <a:xfrm>
              <a:off x="7149647" y="1106948"/>
              <a:ext cx="1536682" cy="578498"/>
            </a:xfrm>
            <a:prstGeom prst="rect">
              <a:avLst/>
            </a:prstGeom>
            <a:solidFill>
              <a:srgbClr val="C0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2" dirty="0">
                  <a:latin typeface="Segoe UI Light" panose="020B0502040204020203" pitchFamily="34" charset="0"/>
                  <a:cs typeface="Segoe UI Light" panose="020B0502040204020203" pitchFamily="34" charset="0"/>
                </a:rPr>
                <a:t>Customer Address Space</a:t>
              </a:r>
            </a:p>
            <a:p>
              <a:pPr algn="ctr"/>
              <a:r>
                <a:rPr lang="es-ES" sz="1122" dirty="0">
                  <a:latin typeface="Segoe UI Light" panose="020B0502040204020203" pitchFamily="34" charset="0"/>
                  <a:cs typeface="Segoe UI Light" panose="020B0502040204020203" pitchFamily="34" charset="0"/>
                </a:rPr>
                <a:t>192.168.33.4 -&gt; 192.168.33.5</a:t>
              </a:r>
              <a:endParaRPr lang="en-US" sz="1122" dirty="0">
                <a:latin typeface="Segoe UI Light" panose="020B0502040204020203" pitchFamily="34" charset="0"/>
                <a:cs typeface="Segoe UI Light" panose="020B0502040204020203" pitchFamily="34" charset="0"/>
              </a:endParaRPr>
            </a:p>
          </p:txBody>
        </p:sp>
        <p:sp>
          <p:nvSpPr>
            <p:cNvPr id="30" name="Rectangle 29"/>
            <p:cNvSpPr/>
            <p:nvPr/>
          </p:nvSpPr>
          <p:spPr>
            <a:xfrm>
              <a:off x="6557408" y="1106948"/>
              <a:ext cx="594252" cy="578498"/>
            </a:xfrm>
            <a:prstGeom prst="rect">
              <a:avLst/>
            </a:prstGeom>
            <a:solidFill>
              <a:srgbClr val="C0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32" dirty="0">
                  <a:latin typeface="Segoe UI Light" panose="020B0502040204020203" pitchFamily="34" charset="0"/>
                  <a:cs typeface="Segoe UI Light" panose="020B0502040204020203" pitchFamily="34" charset="0"/>
                </a:rPr>
                <a:t>MAC</a:t>
              </a:r>
              <a:endParaRPr lang="en-US" sz="1632" dirty="0">
                <a:latin typeface="Segoe UI Light" panose="020B0502040204020203" pitchFamily="34" charset="0"/>
                <a:cs typeface="Segoe UI Light" panose="020B0502040204020203" pitchFamily="34" charset="0"/>
              </a:endParaRPr>
            </a:p>
          </p:txBody>
        </p:sp>
        <p:sp>
          <p:nvSpPr>
            <p:cNvPr id="31" name="Rectangle 30"/>
            <p:cNvSpPr/>
            <p:nvPr/>
          </p:nvSpPr>
          <p:spPr>
            <a:xfrm>
              <a:off x="8686329" y="1106948"/>
              <a:ext cx="1306286" cy="578498"/>
            </a:xfrm>
            <a:prstGeom prst="rect">
              <a:avLst/>
            </a:prstGeom>
            <a:solidFill>
              <a:srgbClr val="C0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2" dirty="0">
                  <a:latin typeface="Segoe UI Light" panose="020B0502040204020203" pitchFamily="34" charset="0"/>
                  <a:cs typeface="Segoe UI Light" panose="020B0502040204020203" pitchFamily="34" charset="0"/>
                </a:rPr>
                <a:t>Payload</a:t>
              </a:r>
            </a:p>
          </p:txBody>
        </p:sp>
      </p:grpSp>
      <p:sp>
        <p:nvSpPr>
          <p:cNvPr id="8" name="TextBox 7"/>
          <p:cNvSpPr txBox="1"/>
          <p:nvPr/>
        </p:nvSpPr>
        <p:spPr>
          <a:xfrm>
            <a:off x="1833308" y="772348"/>
            <a:ext cx="6424299" cy="350330"/>
          </a:xfrm>
          <a:prstGeom prst="rect">
            <a:avLst/>
          </a:prstGeom>
          <a:noFill/>
        </p:spPr>
        <p:txBody>
          <a:bodyPr wrap="none" rtlCol="0">
            <a:spAutoFit/>
          </a:bodyPr>
          <a:lstStyle/>
          <a:p>
            <a:r>
              <a:rPr lang="en-US" sz="1632" dirty="0">
                <a:solidFill>
                  <a:schemeClr val="tx1">
                    <a:lumMod val="65000"/>
                    <a:lumOff val="35000"/>
                  </a:schemeClr>
                </a:solidFill>
                <a:latin typeface="Segoe UI Light" panose="020B0502040204020203" pitchFamily="34" charset="0"/>
                <a:cs typeface="Segoe UI Light" panose="020B0502040204020203" pitchFamily="34" charset="0"/>
              </a:rPr>
              <a:t>Packet from RedVM1 to RedVM2 (Red Tenant Virtual Network ID 5001)</a:t>
            </a:r>
          </a:p>
        </p:txBody>
      </p:sp>
      <p:cxnSp>
        <p:nvCxnSpPr>
          <p:cNvPr id="10" name="Connector: Elbow 9"/>
          <p:cNvCxnSpPr>
            <a:endCxn id="26" idx="1"/>
          </p:cNvCxnSpPr>
          <p:nvPr/>
        </p:nvCxnSpPr>
        <p:spPr>
          <a:xfrm rot="16200000" flipV="1">
            <a:off x="-1660382" y="3665340"/>
            <a:ext cx="4772608" cy="311994"/>
          </a:xfrm>
          <a:prstGeom prst="bentConnector4">
            <a:avLst>
              <a:gd name="adj1" fmla="val 93"/>
              <a:gd name="adj2" fmla="val 174729"/>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31" idx="3"/>
          </p:cNvCxnSpPr>
          <p:nvPr/>
        </p:nvCxnSpPr>
        <p:spPr>
          <a:xfrm flipH="1">
            <a:off x="8575989" y="1435033"/>
            <a:ext cx="761779" cy="4643573"/>
          </a:xfrm>
          <a:prstGeom prst="bentConnector4">
            <a:avLst>
              <a:gd name="adj1" fmla="val -14028"/>
              <a:gd name="adj2" fmla="val 99829"/>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p:cNvCxnSpPr>
            <a:endCxn id="21" idx="1"/>
          </p:cNvCxnSpPr>
          <p:nvPr/>
        </p:nvCxnSpPr>
        <p:spPr>
          <a:xfrm rot="16200000" flipV="1">
            <a:off x="1777709" y="4138930"/>
            <a:ext cx="3645836" cy="233515"/>
          </a:xfrm>
          <a:prstGeom prst="bentConnector4">
            <a:avLst>
              <a:gd name="adj1" fmla="val 123"/>
              <a:gd name="adj2" fmla="val 170723"/>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p:cNvCxnSpPr>
            <a:stCxn id="62" idx="3"/>
          </p:cNvCxnSpPr>
          <p:nvPr/>
        </p:nvCxnSpPr>
        <p:spPr>
          <a:xfrm flipH="1">
            <a:off x="11404756" y="2432770"/>
            <a:ext cx="596256" cy="3616660"/>
          </a:xfrm>
          <a:prstGeom prst="bentConnector4">
            <a:avLst>
              <a:gd name="adj1" fmla="val -39102"/>
              <a:gd name="adj2" fmla="val 9974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3483869" y="2137762"/>
            <a:ext cx="8517143" cy="590014"/>
            <a:chOff x="1999509" y="1106948"/>
            <a:chExt cx="8350898" cy="578498"/>
          </a:xfrm>
        </p:grpSpPr>
        <p:sp>
          <p:nvSpPr>
            <p:cNvPr id="21" name="Rectangle 20"/>
            <p:cNvSpPr/>
            <p:nvPr/>
          </p:nvSpPr>
          <p:spPr>
            <a:xfrm>
              <a:off x="1999509" y="1106948"/>
              <a:ext cx="1947340" cy="5784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solidFill>
                    <a:srgbClr val="7030A0"/>
                  </a:solidFill>
                  <a:latin typeface="Segoe UI Light" panose="020B0502040204020203" pitchFamily="34" charset="0"/>
                  <a:cs typeface="Segoe UI Light" panose="020B0502040204020203" pitchFamily="34" charset="0"/>
                </a:rPr>
                <a:t>Provider Address Space</a:t>
              </a:r>
              <a:endParaRPr lang="es-ES" sz="1224" dirty="0">
                <a:solidFill>
                  <a:srgbClr val="7030A0"/>
                </a:solidFill>
                <a:latin typeface="Segoe UI Light" panose="020B0502040204020203" pitchFamily="34" charset="0"/>
                <a:cs typeface="Segoe UI Light" panose="020B0502040204020203" pitchFamily="34" charset="0"/>
              </a:endParaRPr>
            </a:p>
            <a:p>
              <a:pPr algn="ctr"/>
              <a:r>
                <a:rPr lang="es-ES" sz="1224" dirty="0">
                  <a:solidFill>
                    <a:srgbClr val="7030A0"/>
                  </a:solidFill>
                  <a:latin typeface="Segoe UI Light" panose="020B0502040204020203" pitchFamily="34" charset="0"/>
                  <a:cs typeface="Segoe UI Light" panose="020B0502040204020203" pitchFamily="34" charset="0"/>
                </a:rPr>
                <a:t>172.16.0.12 -&gt;</a:t>
              </a:r>
            </a:p>
            <a:p>
              <a:pPr algn="ctr"/>
              <a:r>
                <a:rPr lang="es-ES" sz="1224" dirty="0">
                  <a:solidFill>
                    <a:srgbClr val="7030A0"/>
                  </a:solidFill>
                  <a:latin typeface="Segoe UI Light" panose="020B0502040204020203" pitchFamily="34" charset="0"/>
                  <a:cs typeface="Segoe UI Light" panose="020B0502040204020203" pitchFamily="34" charset="0"/>
                </a:rPr>
                <a:t>172.16.0.16</a:t>
              </a:r>
              <a:endParaRPr lang="en-US" sz="1224" dirty="0">
                <a:solidFill>
                  <a:srgbClr val="7030A0"/>
                </a:solidFill>
                <a:latin typeface="Segoe UI Light" panose="020B0502040204020203" pitchFamily="34" charset="0"/>
                <a:cs typeface="Segoe UI Light" panose="020B0502040204020203" pitchFamily="34" charset="0"/>
              </a:endParaRPr>
            </a:p>
          </p:txBody>
        </p:sp>
        <p:sp>
          <p:nvSpPr>
            <p:cNvPr id="58" name="Rectangle 57"/>
            <p:cNvSpPr/>
            <p:nvPr/>
          </p:nvSpPr>
          <p:spPr>
            <a:xfrm>
              <a:off x="3946849" y="1106948"/>
              <a:ext cx="1306286" cy="5784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24" dirty="0">
                  <a:solidFill>
                    <a:srgbClr val="7030A0"/>
                  </a:solidFill>
                  <a:latin typeface="Segoe UI Light" panose="020B0502040204020203" pitchFamily="34" charset="0"/>
                  <a:cs typeface="Segoe UI Light" panose="020B0502040204020203" pitchFamily="34" charset="0"/>
                </a:rPr>
                <a:t>UDP: Src Port -&gt; 4789</a:t>
              </a:r>
              <a:endParaRPr lang="en-US" sz="1224" dirty="0">
                <a:solidFill>
                  <a:srgbClr val="7030A0"/>
                </a:solidFill>
                <a:latin typeface="Segoe UI Light" panose="020B0502040204020203" pitchFamily="34" charset="0"/>
                <a:cs typeface="Segoe UI Light" panose="020B0502040204020203" pitchFamily="34" charset="0"/>
              </a:endParaRPr>
            </a:p>
          </p:txBody>
        </p:sp>
        <p:sp>
          <p:nvSpPr>
            <p:cNvPr id="59" name="Rectangle 58"/>
            <p:cNvSpPr/>
            <p:nvPr/>
          </p:nvSpPr>
          <p:spPr>
            <a:xfrm>
              <a:off x="5253135" y="1106948"/>
              <a:ext cx="1306286" cy="578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24" dirty="0">
                  <a:latin typeface="Segoe UI Light" panose="020B0502040204020203" pitchFamily="34" charset="0"/>
                  <a:cs typeface="Segoe UI Light" panose="020B0502040204020203" pitchFamily="34" charset="0"/>
                </a:rPr>
                <a:t>VNI</a:t>
              </a:r>
              <a:endParaRPr lang="en-US" sz="1224" dirty="0">
                <a:latin typeface="Segoe UI Light" panose="020B0502040204020203" pitchFamily="34" charset="0"/>
                <a:cs typeface="Segoe UI Light" panose="020B0502040204020203" pitchFamily="34" charset="0"/>
              </a:endParaRPr>
            </a:p>
            <a:p>
              <a:pPr algn="ctr"/>
              <a:r>
                <a:rPr lang="es-ES" sz="1224" dirty="0">
                  <a:latin typeface="Segoe UI Light" panose="020B0502040204020203" pitchFamily="34" charset="0"/>
                  <a:cs typeface="Segoe UI Light" panose="020B0502040204020203" pitchFamily="34" charset="0"/>
                </a:rPr>
                <a:t>5002</a:t>
              </a:r>
              <a:endParaRPr lang="en-US" sz="1224" dirty="0">
                <a:latin typeface="Segoe UI Light" panose="020B0502040204020203" pitchFamily="34" charset="0"/>
                <a:cs typeface="Segoe UI Light" panose="020B0502040204020203" pitchFamily="34" charset="0"/>
              </a:endParaRPr>
            </a:p>
          </p:txBody>
        </p:sp>
        <p:sp>
          <p:nvSpPr>
            <p:cNvPr id="60" name="Rectangle 59"/>
            <p:cNvSpPr/>
            <p:nvPr/>
          </p:nvSpPr>
          <p:spPr>
            <a:xfrm>
              <a:off x="7149646" y="1106948"/>
              <a:ext cx="1894475" cy="578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latin typeface="Segoe UI Light" panose="020B0502040204020203" pitchFamily="34" charset="0"/>
                  <a:cs typeface="Segoe UI Light" panose="020B0502040204020203" pitchFamily="34" charset="0"/>
                </a:rPr>
                <a:t>Customer Address Space</a:t>
              </a:r>
              <a:endParaRPr lang="es-ES" sz="1224" dirty="0">
                <a:latin typeface="Segoe UI Light" panose="020B0502040204020203" pitchFamily="34" charset="0"/>
                <a:cs typeface="Segoe UI Light" panose="020B0502040204020203" pitchFamily="34" charset="0"/>
              </a:endParaRPr>
            </a:p>
            <a:p>
              <a:pPr algn="ctr"/>
              <a:r>
                <a:rPr lang="es-ES" sz="1224" dirty="0">
                  <a:latin typeface="Segoe UI Light" panose="020B0502040204020203" pitchFamily="34" charset="0"/>
                  <a:cs typeface="Segoe UI Light" panose="020B0502040204020203" pitchFamily="34" charset="0"/>
                </a:rPr>
                <a:t>192.168.33.4 -&gt; 192.168.33.5</a:t>
              </a:r>
              <a:endParaRPr lang="en-US" sz="1224" dirty="0">
                <a:latin typeface="Segoe UI Light" panose="020B0502040204020203" pitchFamily="34" charset="0"/>
                <a:cs typeface="Segoe UI Light" panose="020B0502040204020203" pitchFamily="34" charset="0"/>
              </a:endParaRPr>
            </a:p>
          </p:txBody>
        </p:sp>
        <p:sp>
          <p:nvSpPr>
            <p:cNvPr id="61" name="Rectangle 60"/>
            <p:cNvSpPr/>
            <p:nvPr/>
          </p:nvSpPr>
          <p:spPr>
            <a:xfrm>
              <a:off x="6557408" y="1106948"/>
              <a:ext cx="594252" cy="578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32" dirty="0">
                  <a:latin typeface="Segoe UI Light" panose="020B0502040204020203" pitchFamily="34" charset="0"/>
                  <a:cs typeface="Segoe UI Light" panose="020B0502040204020203" pitchFamily="34" charset="0"/>
                </a:rPr>
                <a:t>MAC</a:t>
              </a:r>
              <a:endParaRPr lang="en-US" sz="1632" dirty="0">
                <a:latin typeface="Segoe UI Light" panose="020B0502040204020203" pitchFamily="34" charset="0"/>
                <a:cs typeface="Segoe UI Light" panose="020B0502040204020203" pitchFamily="34" charset="0"/>
              </a:endParaRPr>
            </a:p>
          </p:txBody>
        </p:sp>
        <p:sp>
          <p:nvSpPr>
            <p:cNvPr id="62" name="Rectangle 61"/>
            <p:cNvSpPr/>
            <p:nvPr/>
          </p:nvSpPr>
          <p:spPr>
            <a:xfrm>
              <a:off x="9044121" y="1106948"/>
              <a:ext cx="1306286" cy="578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2" dirty="0">
                  <a:latin typeface="Segoe UI Light" panose="020B0502040204020203" pitchFamily="34" charset="0"/>
                  <a:cs typeface="Segoe UI Light" panose="020B0502040204020203" pitchFamily="34" charset="0"/>
                </a:rPr>
                <a:t>Payload</a:t>
              </a:r>
            </a:p>
          </p:txBody>
        </p:sp>
      </p:grpSp>
      <p:sp>
        <p:nvSpPr>
          <p:cNvPr id="32" name="TextBox 31"/>
          <p:cNvSpPr txBox="1"/>
          <p:nvPr/>
        </p:nvSpPr>
        <p:spPr>
          <a:xfrm>
            <a:off x="4557986" y="1799916"/>
            <a:ext cx="6569807" cy="350330"/>
          </a:xfrm>
          <a:prstGeom prst="rect">
            <a:avLst/>
          </a:prstGeom>
          <a:noFill/>
        </p:spPr>
        <p:txBody>
          <a:bodyPr wrap="none" rtlCol="0">
            <a:spAutoFit/>
          </a:bodyPr>
          <a:lstStyle/>
          <a:p>
            <a:r>
              <a:rPr lang="en-US" sz="1632" dirty="0">
                <a:solidFill>
                  <a:schemeClr val="tx1">
                    <a:lumMod val="65000"/>
                    <a:lumOff val="35000"/>
                  </a:schemeClr>
                </a:solidFill>
                <a:latin typeface="Segoe UI Light" panose="020B0502040204020203" pitchFamily="34" charset="0"/>
                <a:cs typeface="Segoe UI Light" panose="020B0502040204020203" pitchFamily="34" charset="0"/>
              </a:rPr>
              <a:t>Packet from BlueVM1 to BlueVM2 (Blue Tenant Virtual Network ID 5002)</a:t>
            </a:r>
          </a:p>
        </p:txBody>
      </p:sp>
      <p:pic>
        <p:nvPicPr>
          <p:cNvPr id="40" name="Picture 3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076320" y="2992683"/>
            <a:ext cx="2835465" cy="2262140"/>
          </a:xfrm>
          <a:prstGeom prst="rect">
            <a:avLst/>
          </a:prstGeom>
        </p:spPr>
      </p:pic>
      <p:pic>
        <p:nvPicPr>
          <p:cNvPr id="19" name="Picture 1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406529" y="3920544"/>
            <a:ext cx="822387" cy="883413"/>
          </a:xfrm>
          <a:prstGeom prst="rect">
            <a:avLst/>
          </a:prstGeom>
        </p:spPr>
      </p:pic>
      <p:sp>
        <p:nvSpPr>
          <p:cNvPr id="41" name="TextBox 40"/>
          <p:cNvSpPr txBox="1"/>
          <p:nvPr/>
        </p:nvSpPr>
        <p:spPr>
          <a:xfrm>
            <a:off x="9388315" y="5337458"/>
            <a:ext cx="2111721" cy="1246982"/>
          </a:xfrm>
          <a:prstGeom prst="rect">
            <a:avLst/>
          </a:prstGeom>
          <a:noFill/>
        </p:spPr>
        <p:txBody>
          <a:bodyPr wrap="none" rtlCol="0">
            <a:spAutoFit/>
          </a:bodyPr>
          <a:lstStyle/>
          <a:p>
            <a:r>
              <a:rPr lang="es-ES" sz="1224" dirty="0" err="1">
                <a:solidFill>
                  <a:srgbClr val="15AEEF"/>
                </a:solidFill>
              </a:rPr>
              <a:t>Mgmt</a:t>
            </a:r>
            <a:r>
              <a:rPr lang="es-ES" sz="1224" dirty="0">
                <a:solidFill>
                  <a:srgbClr val="15AEEF"/>
                </a:solidFill>
              </a:rPr>
              <a:t>: 192.168.1.13/24</a:t>
            </a:r>
          </a:p>
          <a:p>
            <a:r>
              <a:rPr lang="es-ES" sz="1224" dirty="0">
                <a:solidFill>
                  <a:srgbClr val="C00000"/>
                </a:solidFill>
              </a:rPr>
              <a:t>RDMA1: 10.0.1.16/24</a:t>
            </a:r>
          </a:p>
          <a:p>
            <a:r>
              <a:rPr lang="es-ES" sz="1224" dirty="0">
                <a:solidFill>
                  <a:srgbClr val="C00000"/>
                </a:solidFill>
              </a:rPr>
              <a:t>RDMA2: 10.0.1.17/24</a:t>
            </a:r>
          </a:p>
          <a:p>
            <a:r>
              <a:rPr lang="es-ES" sz="1224" dirty="0">
                <a:solidFill>
                  <a:srgbClr val="7030A0"/>
                </a:solidFill>
              </a:rPr>
              <a:t>PAHostvNIC1: 172.16.0.16/24</a:t>
            </a:r>
          </a:p>
          <a:p>
            <a:r>
              <a:rPr lang="es-ES" sz="1224" dirty="0">
                <a:solidFill>
                  <a:srgbClr val="7030A0"/>
                </a:solidFill>
              </a:rPr>
              <a:t>PAHostvNIC2: 172.16.0.17/24</a:t>
            </a:r>
          </a:p>
          <a:p>
            <a:r>
              <a:rPr lang="es-ES" sz="1224" dirty="0">
                <a:solidFill>
                  <a:schemeClr val="accent4">
                    <a:lumMod val="75000"/>
                  </a:schemeClr>
                </a:solidFill>
              </a:rPr>
              <a:t>DRHostvNIC: PIPA </a:t>
            </a:r>
            <a:r>
              <a:rPr lang="en-US" sz="1224" dirty="0">
                <a:solidFill>
                  <a:schemeClr val="accent4">
                    <a:lumMod val="75000"/>
                  </a:schemeClr>
                </a:solidFill>
              </a:rPr>
              <a:t>address</a:t>
            </a:r>
          </a:p>
        </p:txBody>
      </p:sp>
      <p:pic>
        <p:nvPicPr>
          <p:cNvPr id="2" name="Picture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69926" y="2992683"/>
            <a:ext cx="2835465" cy="2262140"/>
          </a:xfrm>
          <a:prstGeom prst="rect">
            <a:avLst/>
          </a:prstGeom>
        </p:spPr>
      </p:pic>
      <p:pic>
        <p:nvPicPr>
          <p:cNvPr id="4" name="Picture 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81919" y="3923515"/>
            <a:ext cx="840602" cy="900007"/>
          </a:xfrm>
          <a:prstGeom prst="rect">
            <a:avLst/>
          </a:prstGeom>
        </p:spPr>
      </p:pic>
      <p:cxnSp>
        <p:nvCxnSpPr>
          <p:cNvPr id="46" name="Connector: Elbow 45"/>
          <p:cNvCxnSpPr>
            <a:stCxn id="4" idx="2"/>
            <a:endCxn id="6" idx="2"/>
          </p:cNvCxnSpPr>
          <p:nvPr/>
        </p:nvCxnSpPr>
        <p:spPr>
          <a:xfrm rot="16200000" flipH="1">
            <a:off x="4136199" y="1989543"/>
            <a:ext cx="2972" cy="5670930"/>
          </a:xfrm>
          <a:prstGeom prst="bentConnector3">
            <a:avLst>
              <a:gd name="adj1" fmla="val 16443514"/>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p:cNvCxnSpPr>
            <a:stCxn id="17" idx="2"/>
            <a:endCxn id="19" idx="2"/>
          </p:cNvCxnSpPr>
          <p:nvPr/>
        </p:nvCxnSpPr>
        <p:spPr>
          <a:xfrm rot="5400000" flipH="1" flipV="1">
            <a:off x="6967921" y="1973721"/>
            <a:ext cx="19565" cy="5680038"/>
          </a:xfrm>
          <a:prstGeom prst="bentConnector3">
            <a:avLst>
              <a:gd name="adj1" fmla="val -223441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17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1000"/>
                                        <p:tgtEl>
                                          <p:spTgt spid="46"/>
                                        </p:tgtEl>
                                      </p:cBhvr>
                                    </p:animEffect>
                                    <p:anim calcmode="lin" valueType="num">
                                      <p:cBhvr>
                                        <p:cTn id="28" dur="1000" fill="hold"/>
                                        <p:tgtEl>
                                          <p:spTgt spid="46"/>
                                        </p:tgtEl>
                                        <p:attrNameLst>
                                          <p:attrName>ppt_x</p:attrName>
                                        </p:attrNameLst>
                                      </p:cBhvr>
                                      <p:tavLst>
                                        <p:tav tm="0">
                                          <p:val>
                                            <p:strVal val="#ppt_x"/>
                                          </p:val>
                                        </p:tav>
                                        <p:tav tm="100000">
                                          <p:val>
                                            <p:strVal val="#ppt_x"/>
                                          </p:val>
                                        </p:tav>
                                      </p:tavLst>
                                    </p:anim>
                                    <p:anim calcmode="lin" valueType="num">
                                      <p:cBhvr>
                                        <p:cTn id="2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1000"/>
                                        <p:tgtEl>
                                          <p:spTgt spid="20"/>
                                        </p:tgtEl>
                                      </p:cBhvr>
                                    </p:animEffect>
                                    <p:anim calcmode="lin" valueType="num">
                                      <p:cBhvr>
                                        <p:cTn id="35" dur="1000" fill="hold"/>
                                        <p:tgtEl>
                                          <p:spTgt spid="20"/>
                                        </p:tgtEl>
                                        <p:attrNameLst>
                                          <p:attrName>ppt_x</p:attrName>
                                        </p:attrNameLst>
                                      </p:cBhvr>
                                      <p:tavLst>
                                        <p:tav tm="0">
                                          <p:val>
                                            <p:strVal val="#ppt_x"/>
                                          </p:val>
                                        </p:tav>
                                        <p:tav tm="100000">
                                          <p:val>
                                            <p:strVal val="#ppt_x"/>
                                          </p:val>
                                        </p:tav>
                                      </p:tavLst>
                                    </p:anim>
                                    <p:anim calcmode="lin" valueType="num">
                                      <p:cBhvr>
                                        <p:cTn id="36" dur="1000" fill="hold"/>
                                        <p:tgtEl>
                                          <p:spTgt spid="20"/>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1000"/>
                                        <p:tgtEl>
                                          <p:spTgt spid="7"/>
                                        </p:tgtEl>
                                      </p:cBhvr>
                                    </p:animEffect>
                                    <p:anim calcmode="lin" valueType="num">
                                      <p:cBhvr>
                                        <p:cTn id="40" dur="1000" fill="hold"/>
                                        <p:tgtEl>
                                          <p:spTgt spid="7"/>
                                        </p:tgtEl>
                                        <p:attrNameLst>
                                          <p:attrName>ppt_x</p:attrName>
                                        </p:attrNameLst>
                                      </p:cBhvr>
                                      <p:tavLst>
                                        <p:tav tm="0">
                                          <p:val>
                                            <p:strVal val="#ppt_x"/>
                                          </p:val>
                                        </p:tav>
                                        <p:tav tm="100000">
                                          <p:val>
                                            <p:strVal val="#ppt_x"/>
                                          </p:val>
                                        </p:tav>
                                      </p:tavLst>
                                    </p:anim>
                                    <p:anim calcmode="lin" valueType="num">
                                      <p:cBhvr>
                                        <p:cTn id="41" dur="1000" fill="hold"/>
                                        <p:tgtEl>
                                          <p:spTgt spid="7"/>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1000"/>
                                        <p:tgtEl>
                                          <p:spTgt spid="35"/>
                                        </p:tgtEl>
                                      </p:cBhvr>
                                    </p:animEffect>
                                    <p:anim calcmode="lin" valueType="num">
                                      <p:cBhvr>
                                        <p:cTn id="45" dur="1000" fill="hold"/>
                                        <p:tgtEl>
                                          <p:spTgt spid="35"/>
                                        </p:tgtEl>
                                        <p:attrNameLst>
                                          <p:attrName>ppt_x</p:attrName>
                                        </p:attrNameLst>
                                      </p:cBhvr>
                                      <p:tavLst>
                                        <p:tav tm="0">
                                          <p:val>
                                            <p:strVal val="#ppt_x"/>
                                          </p:val>
                                        </p:tav>
                                        <p:tav tm="100000">
                                          <p:val>
                                            <p:strVal val="#ppt_x"/>
                                          </p:val>
                                        </p:tav>
                                      </p:tavLst>
                                    </p:anim>
                                    <p:anim calcmode="lin" valueType="num">
                                      <p:cBhvr>
                                        <p:cTn id="46" dur="1000" fill="hold"/>
                                        <p:tgtEl>
                                          <p:spTgt spid="35"/>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1000"/>
                                        <p:tgtEl>
                                          <p:spTgt spid="32"/>
                                        </p:tgtEl>
                                      </p:cBhvr>
                                    </p:animEffect>
                                    <p:anim calcmode="lin" valueType="num">
                                      <p:cBhvr>
                                        <p:cTn id="50" dur="1000" fill="hold"/>
                                        <p:tgtEl>
                                          <p:spTgt spid="32"/>
                                        </p:tgtEl>
                                        <p:attrNameLst>
                                          <p:attrName>ppt_x</p:attrName>
                                        </p:attrNameLst>
                                      </p:cBhvr>
                                      <p:tavLst>
                                        <p:tav tm="0">
                                          <p:val>
                                            <p:strVal val="#ppt_x"/>
                                          </p:val>
                                        </p:tav>
                                        <p:tav tm="100000">
                                          <p:val>
                                            <p:strVal val="#ppt_x"/>
                                          </p:val>
                                        </p:tav>
                                      </p:tavLst>
                                    </p:anim>
                                    <p:anim calcmode="lin" valueType="num">
                                      <p:cBhvr>
                                        <p:cTn id="51" dur="1000" fill="hold"/>
                                        <p:tgtEl>
                                          <p:spTgt spid="32"/>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49"/>
                                        </p:tgtEl>
                                        <p:attrNameLst>
                                          <p:attrName>style.visibility</p:attrName>
                                        </p:attrNameLst>
                                      </p:cBhvr>
                                      <p:to>
                                        <p:strVal val="visible"/>
                                      </p:to>
                                    </p:set>
                                    <p:animEffect transition="in" filter="fade">
                                      <p:cBhvr>
                                        <p:cTn id="54" dur="1000"/>
                                        <p:tgtEl>
                                          <p:spTgt spid="49"/>
                                        </p:tgtEl>
                                      </p:cBhvr>
                                    </p:animEffect>
                                    <p:anim calcmode="lin" valueType="num">
                                      <p:cBhvr>
                                        <p:cTn id="55" dur="1000" fill="hold"/>
                                        <p:tgtEl>
                                          <p:spTgt spid="49"/>
                                        </p:tgtEl>
                                        <p:attrNameLst>
                                          <p:attrName>ppt_x</p:attrName>
                                        </p:attrNameLst>
                                      </p:cBhvr>
                                      <p:tavLst>
                                        <p:tav tm="0">
                                          <p:val>
                                            <p:strVal val="#ppt_x"/>
                                          </p:val>
                                        </p:tav>
                                        <p:tav tm="100000">
                                          <p:val>
                                            <p:strVal val="#ppt_x"/>
                                          </p:val>
                                        </p:tav>
                                      </p:tavLst>
                                    </p:anim>
                                    <p:anim calcmode="lin" valueType="num">
                                      <p:cBhvr>
                                        <p:cTn id="56"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2"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4179" y="128155"/>
            <a:ext cx="11498999" cy="699453"/>
          </a:xfrm>
        </p:spPr>
        <p:txBody>
          <a:bodyPr/>
          <a:lstStyle/>
          <a:p>
            <a:r>
              <a:rPr lang="es-ES" dirty="0"/>
              <a:t>HNVv2 Host </a:t>
            </a:r>
            <a:r>
              <a:rPr lang="en-US" dirty="0"/>
              <a:t>vNICs</a:t>
            </a:r>
            <a:r>
              <a:rPr lang="es-ES" dirty="0"/>
              <a:t> and </a:t>
            </a:r>
            <a:r>
              <a:rPr lang="en-US" dirty="0"/>
              <a:t>Compartments</a:t>
            </a:r>
          </a:p>
        </p:txBody>
      </p:sp>
      <p:grpSp>
        <p:nvGrpSpPr>
          <p:cNvPr id="29" name="Group 28"/>
          <p:cNvGrpSpPr/>
          <p:nvPr/>
        </p:nvGrpSpPr>
        <p:grpSpPr>
          <a:xfrm>
            <a:off x="-306685" y="2016163"/>
            <a:ext cx="6210364" cy="3743153"/>
            <a:chOff x="4587863" y="2776416"/>
            <a:chExt cx="6089145" cy="3670091"/>
          </a:xfrm>
        </p:grpSpPr>
        <p:sp>
          <p:nvSpPr>
            <p:cNvPr id="7" name="1"/>
            <p:cNvSpPr/>
            <p:nvPr/>
          </p:nvSpPr>
          <p:spPr>
            <a:xfrm>
              <a:off x="4587863" y="5665958"/>
              <a:ext cx="2552147" cy="780549"/>
            </a:xfrm>
            <a:prstGeom prst="rect">
              <a:avLst/>
            </a:prstGeom>
            <a:blipFill>
              <a:blip r:embed="rId3" cstate="screen">
                <a:extLst>
                  <a:ext uri="{28A0092B-C50C-407E-A947-70E740481C1C}">
                    <a14:useLocalDpi xmlns:a14="http://schemas.microsoft.com/office/drawing/2010/main"/>
                  </a:ext>
                </a:extLst>
              </a:blip>
              <a:stretch>
                <a:fillRect/>
              </a:stretch>
            </a:blipFill>
            <a:ln>
              <a:noFill/>
            </a:ln>
            <a:scene3d>
              <a:camera prst="isometricLeftDown"/>
              <a:lightRig rig="balanced" dir="t"/>
            </a:scene3d>
            <a:sp3d extrusionH="2794000" prstMaterial="matte">
              <a:extrusionClr>
                <a:schemeClr val="tx1">
                  <a:lumMod val="75000"/>
                  <a:lumOff val="2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1156">
                <a:defRPr/>
              </a:pPr>
              <a:endParaRPr lang="en-US" sz="1560" b="1" kern="0">
                <a:solidFill>
                  <a:sysClr val="windowText" lastClr="000000"/>
                </a:solidFill>
                <a:latin typeface="Segoe UI" panose="020B0502040204020203" pitchFamily="34" charset="0"/>
                <a:cs typeface="Segoe UI" panose="020B0502040204020203" pitchFamily="34" charset="0"/>
              </a:endParaRPr>
            </a:p>
          </p:txBody>
        </p:sp>
        <p:grpSp>
          <p:nvGrpSpPr>
            <p:cNvPr id="28" name="Group 27"/>
            <p:cNvGrpSpPr/>
            <p:nvPr/>
          </p:nvGrpSpPr>
          <p:grpSpPr>
            <a:xfrm>
              <a:off x="6171913" y="2776416"/>
              <a:ext cx="4505095" cy="2413338"/>
              <a:chOff x="5393990" y="2809910"/>
              <a:chExt cx="4505095" cy="2413338"/>
            </a:xfrm>
          </p:grpSpPr>
          <p:grpSp>
            <p:nvGrpSpPr>
              <p:cNvPr id="8" name="Group 7"/>
              <p:cNvGrpSpPr/>
              <p:nvPr/>
            </p:nvGrpSpPr>
            <p:grpSpPr>
              <a:xfrm>
                <a:off x="7992199" y="2809910"/>
                <a:ext cx="1906886" cy="861456"/>
                <a:chOff x="1772031" y="1422442"/>
                <a:chExt cx="1906886" cy="861456"/>
              </a:xfrm>
            </p:grpSpPr>
            <p:sp>
              <p:nvSpPr>
                <p:cNvPr id="9" name="Freeform 9"/>
                <p:cNvSpPr/>
                <p:nvPr/>
              </p:nvSpPr>
              <p:spPr>
                <a:xfrm>
                  <a:off x="1772031" y="1422442"/>
                  <a:ext cx="1363961" cy="574304"/>
                </a:xfrm>
                <a:custGeom>
                  <a:avLst/>
                  <a:gdLst>
                    <a:gd name="connsiteX0" fmla="*/ 0 w 2579427"/>
                    <a:gd name="connsiteY0" fmla="*/ 1473958 h 1473958"/>
                    <a:gd name="connsiteX1" fmla="*/ 88710 w 2579427"/>
                    <a:gd name="connsiteY1" fmla="*/ 1473958 h 1473958"/>
                    <a:gd name="connsiteX2" fmla="*/ 88710 w 2579427"/>
                    <a:gd name="connsiteY2" fmla="*/ 1071349 h 1473958"/>
                    <a:gd name="connsiteX3" fmla="*/ 573206 w 2579427"/>
                    <a:gd name="connsiteY3" fmla="*/ 1071349 h 1473958"/>
                    <a:gd name="connsiteX4" fmla="*/ 573206 w 2579427"/>
                    <a:gd name="connsiteY4" fmla="*/ 1276066 h 1473958"/>
                    <a:gd name="connsiteX5" fmla="*/ 1248770 w 2579427"/>
                    <a:gd name="connsiteY5" fmla="*/ 1276066 h 1473958"/>
                    <a:gd name="connsiteX6" fmla="*/ 1248770 w 2579427"/>
                    <a:gd name="connsiteY6" fmla="*/ 1091821 h 1473958"/>
                    <a:gd name="connsiteX7" fmla="*/ 2579427 w 2579427"/>
                    <a:gd name="connsiteY7" fmla="*/ 1091821 h 1473958"/>
                    <a:gd name="connsiteX8" fmla="*/ 2579427 w 2579427"/>
                    <a:gd name="connsiteY8" fmla="*/ 266132 h 1473958"/>
                    <a:gd name="connsiteX9" fmla="*/ 81886 w 2579427"/>
                    <a:gd name="connsiteY9" fmla="*/ 266132 h 1473958"/>
                    <a:gd name="connsiteX10" fmla="*/ 81886 w 2579427"/>
                    <a:gd name="connsiteY10" fmla="*/ 0 h 1473958"/>
                    <a:gd name="connsiteX11" fmla="*/ 6824 w 2579427"/>
                    <a:gd name="connsiteY11" fmla="*/ 0 h 1473958"/>
                    <a:gd name="connsiteX12" fmla="*/ 0 w 2579427"/>
                    <a:gd name="connsiteY12" fmla="*/ 1473958 h 147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9427" h="1473958">
                      <a:moveTo>
                        <a:pt x="0" y="1473958"/>
                      </a:moveTo>
                      <a:lnTo>
                        <a:pt x="88710" y="1473958"/>
                      </a:lnTo>
                      <a:lnTo>
                        <a:pt x="88710" y="1071349"/>
                      </a:lnTo>
                      <a:lnTo>
                        <a:pt x="573206" y="1071349"/>
                      </a:lnTo>
                      <a:lnTo>
                        <a:pt x="573206" y="1276066"/>
                      </a:lnTo>
                      <a:lnTo>
                        <a:pt x="1248770" y="1276066"/>
                      </a:lnTo>
                      <a:lnTo>
                        <a:pt x="1248770" y="1091821"/>
                      </a:lnTo>
                      <a:lnTo>
                        <a:pt x="2579427" y="1091821"/>
                      </a:lnTo>
                      <a:lnTo>
                        <a:pt x="2579427" y="266132"/>
                      </a:lnTo>
                      <a:lnTo>
                        <a:pt x="81886" y="266132"/>
                      </a:lnTo>
                      <a:lnTo>
                        <a:pt x="81886" y="0"/>
                      </a:lnTo>
                      <a:lnTo>
                        <a:pt x="6824" y="0"/>
                      </a:lnTo>
                      <a:cubicBezTo>
                        <a:pt x="4549" y="491319"/>
                        <a:pt x="2275" y="982639"/>
                        <a:pt x="0" y="1473958"/>
                      </a:cubicBezTo>
                      <a:close/>
                    </a:path>
                  </a:pathLst>
                </a:custGeom>
                <a:solidFill>
                  <a:schemeClr val="bg1">
                    <a:lumMod val="85000"/>
                  </a:schemeClr>
                </a:solidFill>
                <a:ln>
                  <a:noFill/>
                </a:ln>
                <a:scene3d>
                  <a:camera prst="isometricRightUp"/>
                  <a:lightRig rig="balanced" dir="t"/>
                </a:scene3d>
                <a:sp3d extrusionH="127000">
                  <a:extrusionClr>
                    <a:schemeClr val="bg1">
                      <a:lumMod val="8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1156">
                    <a:defRPr/>
                  </a:pPr>
                  <a:r>
                    <a:rPr lang="en-US" sz="2081" b="1" kern="0" dirty="0">
                      <a:solidFill>
                        <a:schemeClr val="bg1"/>
                      </a:solidFill>
                      <a:latin typeface="Segoe UI" panose="020B0502040204020203" pitchFamily="34" charset="0"/>
                      <a:cs typeface="Segoe UI" panose="020B0502040204020203" pitchFamily="34" charset="0"/>
                    </a:rPr>
                    <a:t>pNIC1</a:t>
                  </a:r>
                </a:p>
              </p:txBody>
            </p:sp>
            <p:sp>
              <p:nvSpPr>
                <p:cNvPr id="10" name="Freeform 10"/>
                <p:cNvSpPr/>
                <p:nvPr/>
              </p:nvSpPr>
              <p:spPr>
                <a:xfrm>
                  <a:off x="2314956" y="1709594"/>
                  <a:ext cx="1363961" cy="574304"/>
                </a:xfrm>
                <a:custGeom>
                  <a:avLst/>
                  <a:gdLst>
                    <a:gd name="connsiteX0" fmla="*/ 0 w 2579427"/>
                    <a:gd name="connsiteY0" fmla="*/ 1473958 h 1473958"/>
                    <a:gd name="connsiteX1" fmla="*/ 88710 w 2579427"/>
                    <a:gd name="connsiteY1" fmla="*/ 1473958 h 1473958"/>
                    <a:gd name="connsiteX2" fmla="*/ 88710 w 2579427"/>
                    <a:gd name="connsiteY2" fmla="*/ 1071349 h 1473958"/>
                    <a:gd name="connsiteX3" fmla="*/ 573206 w 2579427"/>
                    <a:gd name="connsiteY3" fmla="*/ 1071349 h 1473958"/>
                    <a:gd name="connsiteX4" fmla="*/ 573206 w 2579427"/>
                    <a:gd name="connsiteY4" fmla="*/ 1276066 h 1473958"/>
                    <a:gd name="connsiteX5" fmla="*/ 1248770 w 2579427"/>
                    <a:gd name="connsiteY5" fmla="*/ 1276066 h 1473958"/>
                    <a:gd name="connsiteX6" fmla="*/ 1248770 w 2579427"/>
                    <a:gd name="connsiteY6" fmla="*/ 1091821 h 1473958"/>
                    <a:gd name="connsiteX7" fmla="*/ 2579427 w 2579427"/>
                    <a:gd name="connsiteY7" fmla="*/ 1091821 h 1473958"/>
                    <a:gd name="connsiteX8" fmla="*/ 2579427 w 2579427"/>
                    <a:gd name="connsiteY8" fmla="*/ 266132 h 1473958"/>
                    <a:gd name="connsiteX9" fmla="*/ 81886 w 2579427"/>
                    <a:gd name="connsiteY9" fmla="*/ 266132 h 1473958"/>
                    <a:gd name="connsiteX10" fmla="*/ 81886 w 2579427"/>
                    <a:gd name="connsiteY10" fmla="*/ 0 h 1473958"/>
                    <a:gd name="connsiteX11" fmla="*/ 6824 w 2579427"/>
                    <a:gd name="connsiteY11" fmla="*/ 0 h 1473958"/>
                    <a:gd name="connsiteX12" fmla="*/ 0 w 2579427"/>
                    <a:gd name="connsiteY12" fmla="*/ 1473958 h 147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9427" h="1473958">
                      <a:moveTo>
                        <a:pt x="0" y="1473958"/>
                      </a:moveTo>
                      <a:lnTo>
                        <a:pt x="88710" y="1473958"/>
                      </a:lnTo>
                      <a:lnTo>
                        <a:pt x="88710" y="1071349"/>
                      </a:lnTo>
                      <a:lnTo>
                        <a:pt x="573206" y="1071349"/>
                      </a:lnTo>
                      <a:lnTo>
                        <a:pt x="573206" y="1276066"/>
                      </a:lnTo>
                      <a:lnTo>
                        <a:pt x="1248770" y="1276066"/>
                      </a:lnTo>
                      <a:lnTo>
                        <a:pt x="1248770" y="1091821"/>
                      </a:lnTo>
                      <a:lnTo>
                        <a:pt x="2579427" y="1091821"/>
                      </a:lnTo>
                      <a:lnTo>
                        <a:pt x="2579427" y="266132"/>
                      </a:lnTo>
                      <a:lnTo>
                        <a:pt x="81886" y="266132"/>
                      </a:lnTo>
                      <a:lnTo>
                        <a:pt x="81886" y="0"/>
                      </a:lnTo>
                      <a:lnTo>
                        <a:pt x="6824" y="0"/>
                      </a:lnTo>
                      <a:cubicBezTo>
                        <a:pt x="4549" y="491319"/>
                        <a:pt x="2275" y="982639"/>
                        <a:pt x="0" y="1473958"/>
                      </a:cubicBezTo>
                      <a:close/>
                    </a:path>
                  </a:pathLst>
                </a:custGeom>
                <a:solidFill>
                  <a:schemeClr val="bg1">
                    <a:lumMod val="85000"/>
                  </a:schemeClr>
                </a:solidFill>
                <a:ln>
                  <a:noFill/>
                </a:ln>
                <a:scene3d>
                  <a:camera prst="isometricRightUp"/>
                  <a:lightRig rig="balanced" dir="t"/>
                </a:scene3d>
                <a:sp3d extrusionH="127000">
                  <a:extrusionClr>
                    <a:schemeClr val="bg1">
                      <a:lumMod val="8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1156">
                    <a:defRPr/>
                  </a:pPr>
                  <a:r>
                    <a:rPr lang="en-US" sz="2081" b="1" kern="0" dirty="0">
                      <a:solidFill>
                        <a:schemeClr val="bg1"/>
                      </a:solidFill>
                      <a:latin typeface="Segoe UI" panose="020B0502040204020203" pitchFamily="34" charset="0"/>
                      <a:cs typeface="Segoe UI" panose="020B0502040204020203" pitchFamily="34" charset="0"/>
                    </a:rPr>
                    <a:t>pNIC2</a:t>
                  </a:r>
                </a:p>
              </p:txBody>
            </p:sp>
          </p:grpSp>
          <p:grpSp>
            <p:nvGrpSpPr>
              <p:cNvPr id="27" name="Group 26"/>
              <p:cNvGrpSpPr/>
              <p:nvPr/>
            </p:nvGrpSpPr>
            <p:grpSpPr>
              <a:xfrm>
                <a:off x="5393990" y="3228117"/>
                <a:ext cx="4036839" cy="1995131"/>
                <a:chOff x="5844366" y="1520659"/>
                <a:chExt cx="4036839" cy="1995131"/>
              </a:xfrm>
            </p:grpSpPr>
            <p:sp>
              <p:nvSpPr>
                <p:cNvPr id="11" name="Rectangle 10"/>
                <p:cNvSpPr/>
                <p:nvPr/>
              </p:nvSpPr>
              <p:spPr bwMode="auto">
                <a:xfrm>
                  <a:off x="7168721" y="1520659"/>
                  <a:ext cx="2712484" cy="722650"/>
                </a:xfrm>
                <a:prstGeom prst="rect">
                  <a:avLst/>
                </a:prstGeom>
                <a:solidFill>
                  <a:srgbClr val="7030A0"/>
                </a:solidFill>
                <a:ln>
                  <a:noFill/>
                  <a:headEnd type="none" w="med" len="med"/>
                  <a:tailEnd type="none" w="med" len="med"/>
                </a:ln>
                <a:effectLst/>
                <a:scene3d>
                  <a:camera prst="isometricLeftDown"/>
                  <a:lightRig rig="threePt" dir="t"/>
                </a:scene3d>
                <a:sp3d extrusionH="76200">
                  <a:extrusionClr>
                    <a:srgbClr val="505050"/>
                  </a:extrusion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r>
                    <a:rPr lang="en-US" sz="2040" kern="0" dirty="0">
                      <a:gradFill>
                        <a:gsLst>
                          <a:gs pos="0">
                            <a:srgbClr val="FFFFFF"/>
                          </a:gs>
                          <a:gs pos="100000">
                            <a:srgbClr val="FFFFFF"/>
                          </a:gs>
                        </a:gsLst>
                        <a:lin ang="5400000" scaled="0"/>
                      </a:gradFill>
                      <a:ea typeface="Segoe UI" pitchFamily="34" charset="0"/>
                      <a:cs typeface="Segoe UI" pitchFamily="34" charset="0"/>
                    </a:rPr>
                    <a:t>SET </a:t>
                  </a:r>
                  <a:r>
                    <a:rPr lang="en-US" sz="2040" kern="0" dirty="0" err="1">
                      <a:gradFill>
                        <a:gsLst>
                          <a:gs pos="0">
                            <a:srgbClr val="FFFFFF"/>
                          </a:gs>
                          <a:gs pos="100000">
                            <a:srgbClr val="FFFFFF"/>
                          </a:gs>
                        </a:gsLst>
                        <a:lin ang="5400000" scaled="0"/>
                      </a:gradFill>
                      <a:ea typeface="Segoe UI" pitchFamily="34" charset="0"/>
                      <a:cs typeface="Segoe UI" pitchFamily="34" charset="0"/>
                    </a:rPr>
                    <a:t>vSwitch</a:t>
                  </a:r>
                  <a:endParaRPr lang="en-US" sz="2040" kern="0" dirty="0">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33"/>
                <p:cNvSpPr/>
                <p:nvPr/>
              </p:nvSpPr>
              <p:spPr>
                <a:xfrm>
                  <a:off x="5844366" y="1964563"/>
                  <a:ext cx="1974465" cy="586557"/>
                </a:xfrm>
                <a:custGeom>
                  <a:avLst/>
                  <a:gdLst>
                    <a:gd name="connsiteX0" fmla="*/ 0 w 2579427"/>
                    <a:gd name="connsiteY0" fmla="*/ 1473958 h 1473958"/>
                    <a:gd name="connsiteX1" fmla="*/ 88710 w 2579427"/>
                    <a:gd name="connsiteY1" fmla="*/ 1473958 h 1473958"/>
                    <a:gd name="connsiteX2" fmla="*/ 88710 w 2579427"/>
                    <a:gd name="connsiteY2" fmla="*/ 1071349 h 1473958"/>
                    <a:gd name="connsiteX3" fmla="*/ 573206 w 2579427"/>
                    <a:gd name="connsiteY3" fmla="*/ 1071349 h 1473958"/>
                    <a:gd name="connsiteX4" fmla="*/ 573206 w 2579427"/>
                    <a:gd name="connsiteY4" fmla="*/ 1276066 h 1473958"/>
                    <a:gd name="connsiteX5" fmla="*/ 1248770 w 2579427"/>
                    <a:gd name="connsiteY5" fmla="*/ 1276066 h 1473958"/>
                    <a:gd name="connsiteX6" fmla="*/ 1248770 w 2579427"/>
                    <a:gd name="connsiteY6" fmla="*/ 1091821 h 1473958"/>
                    <a:gd name="connsiteX7" fmla="*/ 2579427 w 2579427"/>
                    <a:gd name="connsiteY7" fmla="*/ 1091821 h 1473958"/>
                    <a:gd name="connsiteX8" fmla="*/ 2579427 w 2579427"/>
                    <a:gd name="connsiteY8" fmla="*/ 266132 h 1473958"/>
                    <a:gd name="connsiteX9" fmla="*/ 81886 w 2579427"/>
                    <a:gd name="connsiteY9" fmla="*/ 266132 h 1473958"/>
                    <a:gd name="connsiteX10" fmla="*/ 81886 w 2579427"/>
                    <a:gd name="connsiteY10" fmla="*/ 0 h 1473958"/>
                    <a:gd name="connsiteX11" fmla="*/ 6824 w 2579427"/>
                    <a:gd name="connsiteY11" fmla="*/ 0 h 1473958"/>
                    <a:gd name="connsiteX12" fmla="*/ 0 w 2579427"/>
                    <a:gd name="connsiteY12" fmla="*/ 1473958 h 147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9427" h="1473958">
                      <a:moveTo>
                        <a:pt x="0" y="1473958"/>
                      </a:moveTo>
                      <a:lnTo>
                        <a:pt x="88710" y="1473958"/>
                      </a:lnTo>
                      <a:lnTo>
                        <a:pt x="88710" y="1071349"/>
                      </a:lnTo>
                      <a:lnTo>
                        <a:pt x="573206" y="1071349"/>
                      </a:lnTo>
                      <a:lnTo>
                        <a:pt x="573206" y="1276066"/>
                      </a:lnTo>
                      <a:lnTo>
                        <a:pt x="1248770" y="1276066"/>
                      </a:lnTo>
                      <a:lnTo>
                        <a:pt x="1248770" y="1091821"/>
                      </a:lnTo>
                      <a:lnTo>
                        <a:pt x="2579427" y="1091821"/>
                      </a:lnTo>
                      <a:lnTo>
                        <a:pt x="2579427" y="266132"/>
                      </a:lnTo>
                      <a:lnTo>
                        <a:pt x="81886" y="266132"/>
                      </a:lnTo>
                      <a:lnTo>
                        <a:pt x="81886" y="0"/>
                      </a:lnTo>
                      <a:lnTo>
                        <a:pt x="6824" y="0"/>
                      </a:lnTo>
                      <a:cubicBezTo>
                        <a:pt x="4549" y="491319"/>
                        <a:pt x="2275" y="982639"/>
                        <a:pt x="0" y="1473958"/>
                      </a:cubicBezTo>
                      <a:close/>
                    </a:path>
                  </a:pathLst>
                </a:custGeom>
                <a:solidFill>
                  <a:srgbClr val="0070C0"/>
                </a:solidFill>
                <a:ln>
                  <a:noFill/>
                </a:ln>
                <a:scene3d>
                  <a:camera prst="isometricRightUp"/>
                  <a:lightRig rig="balanced" dir="t"/>
                </a:scene3d>
                <a:sp3d extrusionH="127000">
                  <a:extrusionClr>
                    <a:srgbClr val="0070C0"/>
                  </a:extrusion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51156">
                    <a:lnSpc>
                      <a:spcPct val="150000"/>
                    </a:lnSpc>
                    <a:defRPr/>
                  </a:pPr>
                  <a:r>
                    <a:rPr lang="en-US" sz="1428" b="1" kern="0" dirty="0">
                      <a:solidFill>
                        <a:schemeClr val="bg1"/>
                      </a:solidFill>
                      <a:latin typeface="Segoe UI" panose="020B0502040204020203" pitchFamily="34" charset="0"/>
                      <a:cs typeface="Segoe UI" panose="020B0502040204020203" pitchFamily="34" charset="0"/>
                    </a:rPr>
                    <a:t>Mgmt Host vNIC</a:t>
                  </a:r>
                </a:p>
              </p:txBody>
            </p:sp>
            <p:grpSp>
              <p:nvGrpSpPr>
                <p:cNvPr id="18" name="Group 17"/>
                <p:cNvGrpSpPr/>
                <p:nvPr/>
              </p:nvGrpSpPr>
              <p:grpSpPr>
                <a:xfrm>
                  <a:off x="6111341" y="2194924"/>
                  <a:ext cx="2331234" cy="697589"/>
                  <a:chOff x="6023184" y="2526944"/>
                  <a:chExt cx="1246740" cy="659909"/>
                </a:xfrm>
              </p:grpSpPr>
              <p:sp>
                <p:nvSpPr>
                  <p:cNvPr id="16" name="Freeform 43"/>
                  <p:cNvSpPr/>
                  <p:nvPr/>
                </p:nvSpPr>
                <p:spPr>
                  <a:xfrm>
                    <a:off x="6023184" y="2526944"/>
                    <a:ext cx="1103962" cy="514956"/>
                  </a:xfrm>
                  <a:custGeom>
                    <a:avLst/>
                    <a:gdLst>
                      <a:gd name="connsiteX0" fmla="*/ 0 w 2579427"/>
                      <a:gd name="connsiteY0" fmla="*/ 1473958 h 1473958"/>
                      <a:gd name="connsiteX1" fmla="*/ 88710 w 2579427"/>
                      <a:gd name="connsiteY1" fmla="*/ 1473958 h 1473958"/>
                      <a:gd name="connsiteX2" fmla="*/ 88710 w 2579427"/>
                      <a:gd name="connsiteY2" fmla="*/ 1071349 h 1473958"/>
                      <a:gd name="connsiteX3" fmla="*/ 573206 w 2579427"/>
                      <a:gd name="connsiteY3" fmla="*/ 1071349 h 1473958"/>
                      <a:gd name="connsiteX4" fmla="*/ 573206 w 2579427"/>
                      <a:gd name="connsiteY4" fmla="*/ 1276066 h 1473958"/>
                      <a:gd name="connsiteX5" fmla="*/ 1248770 w 2579427"/>
                      <a:gd name="connsiteY5" fmla="*/ 1276066 h 1473958"/>
                      <a:gd name="connsiteX6" fmla="*/ 1248770 w 2579427"/>
                      <a:gd name="connsiteY6" fmla="*/ 1091821 h 1473958"/>
                      <a:gd name="connsiteX7" fmla="*/ 2579427 w 2579427"/>
                      <a:gd name="connsiteY7" fmla="*/ 1091821 h 1473958"/>
                      <a:gd name="connsiteX8" fmla="*/ 2579427 w 2579427"/>
                      <a:gd name="connsiteY8" fmla="*/ 266132 h 1473958"/>
                      <a:gd name="connsiteX9" fmla="*/ 81886 w 2579427"/>
                      <a:gd name="connsiteY9" fmla="*/ 266132 h 1473958"/>
                      <a:gd name="connsiteX10" fmla="*/ 81886 w 2579427"/>
                      <a:gd name="connsiteY10" fmla="*/ 0 h 1473958"/>
                      <a:gd name="connsiteX11" fmla="*/ 6824 w 2579427"/>
                      <a:gd name="connsiteY11" fmla="*/ 0 h 1473958"/>
                      <a:gd name="connsiteX12" fmla="*/ 0 w 2579427"/>
                      <a:gd name="connsiteY12" fmla="*/ 1473958 h 147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9427" h="1473958">
                        <a:moveTo>
                          <a:pt x="0" y="1473958"/>
                        </a:moveTo>
                        <a:lnTo>
                          <a:pt x="88710" y="1473958"/>
                        </a:lnTo>
                        <a:lnTo>
                          <a:pt x="88710" y="1071349"/>
                        </a:lnTo>
                        <a:lnTo>
                          <a:pt x="573206" y="1071349"/>
                        </a:lnTo>
                        <a:lnTo>
                          <a:pt x="573206" y="1276066"/>
                        </a:lnTo>
                        <a:lnTo>
                          <a:pt x="1248770" y="1276066"/>
                        </a:lnTo>
                        <a:lnTo>
                          <a:pt x="1248770" y="1091821"/>
                        </a:lnTo>
                        <a:lnTo>
                          <a:pt x="2579427" y="1091821"/>
                        </a:lnTo>
                        <a:lnTo>
                          <a:pt x="2579427" y="266132"/>
                        </a:lnTo>
                        <a:lnTo>
                          <a:pt x="81886" y="266132"/>
                        </a:lnTo>
                        <a:lnTo>
                          <a:pt x="81886" y="0"/>
                        </a:lnTo>
                        <a:lnTo>
                          <a:pt x="6824" y="0"/>
                        </a:lnTo>
                        <a:cubicBezTo>
                          <a:pt x="4549" y="491319"/>
                          <a:pt x="2275" y="982639"/>
                          <a:pt x="0" y="1473958"/>
                        </a:cubicBezTo>
                        <a:close/>
                      </a:path>
                    </a:pathLst>
                  </a:custGeom>
                  <a:solidFill>
                    <a:srgbClr val="C00000"/>
                  </a:solidFill>
                  <a:ln>
                    <a:noFill/>
                  </a:ln>
                  <a:scene3d>
                    <a:camera prst="isometricRightUp"/>
                    <a:lightRig rig="balanced" dir="t"/>
                  </a:scene3d>
                  <a:sp3d extrusionH="127000">
                    <a:extrusionClr>
                      <a:srgbClr val="FF0000"/>
                    </a:extrusion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51156">
                      <a:lnSpc>
                        <a:spcPct val="150000"/>
                      </a:lnSpc>
                      <a:defRPr/>
                    </a:pPr>
                    <a:r>
                      <a:rPr lang="en-US" sz="1428" b="1" kern="0" dirty="0">
                        <a:solidFill>
                          <a:schemeClr val="bg1"/>
                        </a:solidFill>
                        <a:latin typeface="Segoe UI" panose="020B0502040204020203" pitchFamily="34" charset="0"/>
                        <a:cs typeface="Segoe UI" panose="020B0502040204020203" pitchFamily="34" charset="0"/>
                      </a:rPr>
                      <a:t>RDMA Host vNIC1</a:t>
                    </a:r>
                  </a:p>
                </p:txBody>
              </p:sp>
              <p:sp>
                <p:nvSpPr>
                  <p:cNvPr id="15" name="Freeform 46"/>
                  <p:cNvSpPr/>
                  <p:nvPr/>
                </p:nvSpPr>
                <p:spPr>
                  <a:xfrm>
                    <a:off x="6205149" y="2671897"/>
                    <a:ext cx="1064775" cy="514956"/>
                  </a:xfrm>
                  <a:custGeom>
                    <a:avLst/>
                    <a:gdLst>
                      <a:gd name="connsiteX0" fmla="*/ 0 w 2579427"/>
                      <a:gd name="connsiteY0" fmla="*/ 1473958 h 1473958"/>
                      <a:gd name="connsiteX1" fmla="*/ 88710 w 2579427"/>
                      <a:gd name="connsiteY1" fmla="*/ 1473958 h 1473958"/>
                      <a:gd name="connsiteX2" fmla="*/ 88710 w 2579427"/>
                      <a:gd name="connsiteY2" fmla="*/ 1071349 h 1473958"/>
                      <a:gd name="connsiteX3" fmla="*/ 573206 w 2579427"/>
                      <a:gd name="connsiteY3" fmla="*/ 1071349 h 1473958"/>
                      <a:gd name="connsiteX4" fmla="*/ 573206 w 2579427"/>
                      <a:gd name="connsiteY4" fmla="*/ 1276066 h 1473958"/>
                      <a:gd name="connsiteX5" fmla="*/ 1248770 w 2579427"/>
                      <a:gd name="connsiteY5" fmla="*/ 1276066 h 1473958"/>
                      <a:gd name="connsiteX6" fmla="*/ 1248770 w 2579427"/>
                      <a:gd name="connsiteY6" fmla="*/ 1091821 h 1473958"/>
                      <a:gd name="connsiteX7" fmla="*/ 2579427 w 2579427"/>
                      <a:gd name="connsiteY7" fmla="*/ 1091821 h 1473958"/>
                      <a:gd name="connsiteX8" fmla="*/ 2579427 w 2579427"/>
                      <a:gd name="connsiteY8" fmla="*/ 266132 h 1473958"/>
                      <a:gd name="connsiteX9" fmla="*/ 81886 w 2579427"/>
                      <a:gd name="connsiteY9" fmla="*/ 266132 h 1473958"/>
                      <a:gd name="connsiteX10" fmla="*/ 81886 w 2579427"/>
                      <a:gd name="connsiteY10" fmla="*/ 0 h 1473958"/>
                      <a:gd name="connsiteX11" fmla="*/ 6824 w 2579427"/>
                      <a:gd name="connsiteY11" fmla="*/ 0 h 1473958"/>
                      <a:gd name="connsiteX12" fmla="*/ 0 w 2579427"/>
                      <a:gd name="connsiteY12" fmla="*/ 1473958 h 147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9427" h="1473958">
                        <a:moveTo>
                          <a:pt x="0" y="1473958"/>
                        </a:moveTo>
                        <a:lnTo>
                          <a:pt x="88710" y="1473958"/>
                        </a:lnTo>
                        <a:lnTo>
                          <a:pt x="88710" y="1071349"/>
                        </a:lnTo>
                        <a:lnTo>
                          <a:pt x="573206" y="1071349"/>
                        </a:lnTo>
                        <a:lnTo>
                          <a:pt x="573206" y="1276066"/>
                        </a:lnTo>
                        <a:lnTo>
                          <a:pt x="1248770" y="1276066"/>
                        </a:lnTo>
                        <a:lnTo>
                          <a:pt x="1248770" y="1091821"/>
                        </a:lnTo>
                        <a:lnTo>
                          <a:pt x="2579427" y="1091821"/>
                        </a:lnTo>
                        <a:lnTo>
                          <a:pt x="2579427" y="266132"/>
                        </a:lnTo>
                        <a:lnTo>
                          <a:pt x="81886" y="266132"/>
                        </a:lnTo>
                        <a:lnTo>
                          <a:pt x="81886" y="0"/>
                        </a:lnTo>
                        <a:lnTo>
                          <a:pt x="6824" y="0"/>
                        </a:lnTo>
                        <a:cubicBezTo>
                          <a:pt x="4549" y="491319"/>
                          <a:pt x="2275" y="982639"/>
                          <a:pt x="0" y="1473958"/>
                        </a:cubicBezTo>
                        <a:close/>
                      </a:path>
                    </a:pathLst>
                  </a:custGeom>
                  <a:solidFill>
                    <a:srgbClr val="C00000"/>
                  </a:solidFill>
                  <a:ln>
                    <a:noFill/>
                  </a:ln>
                  <a:scene3d>
                    <a:camera prst="isometricRightUp"/>
                    <a:lightRig rig="balanced" dir="t"/>
                  </a:scene3d>
                  <a:sp3d extrusionH="127000">
                    <a:extrusionClr>
                      <a:srgbClr val="FF0000"/>
                    </a:extrusion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51156">
                      <a:lnSpc>
                        <a:spcPct val="150000"/>
                      </a:lnSpc>
                      <a:defRPr/>
                    </a:pPr>
                    <a:r>
                      <a:rPr lang="en-US" sz="1428" b="1" kern="0" dirty="0">
                        <a:solidFill>
                          <a:schemeClr val="bg1"/>
                        </a:solidFill>
                        <a:latin typeface="Segoe UI" panose="020B0502040204020203" pitchFamily="34" charset="0"/>
                        <a:cs typeface="Segoe UI" panose="020B0502040204020203" pitchFamily="34" charset="0"/>
                      </a:rPr>
                      <a:t>RDMA Host vNIC2</a:t>
                    </a:r>
                  </a:p>
                </p:txBody>
              </p:sp>
            </p:grpSp>
            <p:sp>
              <p:nvSpPr>
                <p:cNvPr id="13" name="Freeform 157"/>
                <p:cNvSpPr/>
                <p:nvPr/>
              </p:nvSpPr>
              <p:spPr>
                <a:xfrm>
                  <a:off x="6723329" y="2536828"/>
                  <a:ext cx="2025826" cy="555532"/>
                </a:xfrm>
                <a:custGeom>
                  <a:avLst/>
                  <a:gdLst>
                    <a:gd name="connsiteX0" fmla="*/ 0 w 2579427"/>
                    <a:gd name="connsiteY0" fmla="*/ 1473958 h 1473958"/>
                    <a:gd name="connsiteX1" fmla="*/ 88710 w 2579427"/>
                    <a:gd name="connsiteY1" fmla="*/ 1473958 h 1473958"/>
                    <a:gd name="connsiteX2" fmla="*/ 88710 w 2579427"/>
                    <a:gd name="connsiteY2" fmla="*/ 1071349 h 1473958"/>
                    <a:gd name="connsiteX3" fmla="*/ 573206 w 2579427"/>
                    <a:gd name="connsiteY3" fmla="*/ 1071349 h 1473958"/>
                    <a:gd name="connsiteX4" fmla="*/ 573206 w 2579427"/>
                    <a:gd name="connsiteY4" fmla="*/ 1276066 h 1473958"/>
                    <a:gd name="connsiteX5" fmla="*/ 1248770 w 2579427"/>
                    <a:gd name="connsiteY5" fmla="*/ 1276066 h 1473958"/>
                    <a:gd name="connsiteX6" fmla="*/ 1248770 w 2579427"/>
                    <a:gd name="connsiteY6" fmla="*/ 1091821 h 1473958"/>
                    <a:gd name="connsiteX7" fmla="*/ 2579427 w 2579427"/>
                    <a:gd name="connsiteY7" fmla="*/ 1091821 h 1473958"/>
                    <a:gd name="connsiteX8" fmla="*/ 2579427 w 2579427"/>
                    <a:gd name="connsiteY8" fmla="*/ 266132 h 1473958"/>
                    <a:gd name="connsiteX9" fmla="*/ 81886 w 2579427"/>
                    <a:gd name="connsiteY9" fmla="*/ 266132 h 1473958"/>
                    <a:gd name="connsiteX10" fmla="*/ 81886 w 2579427"/>
                    <a:gd name="connsiteY10" fmla="*/ 0 h 1473958"/>
                    <a:gd name="connsiteX11" fmla="*/ 6824 w 2579427"/>
                    <a:gd name="connsiteY11" fmla="*/ 0 h 1473958"/>
                    <a:gd name="connsiteX12" fmla="*/ 0 w 2579427"/>
                    <a:gd name="connsiteY12" fmla="*/ 1473958 h 147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9427" h="1473958">
                      <a:moveTo>
                        <a:pt x="0" y="1473958"/>
                      </a:moveTo>
                      <a:lnTo>
                        <a:pt x="88710" y="1473958"/>
                      </a:lnTo>
                      <a:lnTo>
                        <a:pt x="88710" y="1071349"/>
                      </a:lnTo>
                      <a:lnTo>
                        <a:pt x="573206" y="1071349"/>
                      </a:lnTo>
                      <a:lnTo>
                        <a:pt x="573206" y="1276066"/>
                      </a:lnTo>
                      <a:lnTo>
                        <a:pt x="1248770" y="1276066"/>
                      </a:lnTo>
                      <a:lnTo>
                        <a:pt x="1248770" y="1091821"/>
                      </a:lnTo>
                      <a:lnTo>
                        <a:pt x="2579427" y="1091821"/>
                      </a:lnTo>
                      <a:lnTo>
                        <a:pt x="2579427" y="266132"/>
                      </a:lnTo>
                      <a:lnTo>
                        <a:pt x="81886" y="266132"/>
                      </a:lnTo>
                      <a:lnTo>
                        <a:pt x="81886" y="0"/>
                      </a:lnTo>
                      <a:lnTo>
                        <a:pt x="6824" y="0"/>
                      </a:lnTo>
                      <a:cubicBezTo>
                        <a:pt x="4549" y="491319"/>
                        <a:pt x="2275" y="982639"/>
                        <a:pt x="0" y="1473958"/>
                      </a:cubicBezTo>
                      <a:close/>
                    </a:path>
                  </a:pathLst>
                </a:custGeom>
                <a:solidFill>
                  <a:srgbClr val="5C2D91"/>
                </a:solidFill>
                <a:ln>
                  <a:noFill/>
                </a:ln>
                <a:scene3d>
                  <a:camera prst="isometricRightUp"/>
                  <a:lightRig rig="balanced" dir="t"/>
                </a:scene3d>
                <a:sp3d extrusionH="127000">
                  <a:extrusionClr>
                    <a:srgbClr val="5C2D91"/>
                  </a:extrusion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70084">
                    <a:lnSpc>
                      <a:spcPct val="150000"/>
                    </a:lnSpc>
                  </a:pPr>
                  <a:r>
                    <a:rPr lang="en-US" sz="1456" b="1" kern="0" dirty="0">
                      <a:solidFill>
                        <a:schemeClr val="bg1"/>
                      </a:solidFill>
                      <a:latin typeface="Segoe UI" panose="020B0502040204020203" pitchFamily="34" charset="0"/>
                      <a:cs typeface="Segoe UI" panose="020B0502040204020203" pitchFamily="34" charset="0"/>
                    </a:rPr>
                    <a:t>PA Host vNIC1</a:t>
                  </a:r>
                </a:p>
              </p:txBody>
            </p:sp>
            <p:sp>
              <p:nvSpPr>
                <p:cNvPr id="14" name="Freeform 157"/>
                <p:cNvSpPr/>
                <p:nvPr/>
              </p:nvSpPr>
              <p:spPr>
                <a:xfrm>
                  <a:off x="7078761" y="2735603"/>
                  <a:ext cx="2025826" cy="555532"/>
                </a:xfrm>
                <a:custGeom>
                  <a:avLst/>
                  <a:gdLst>
                    <a:gd name="connsiteX0" fmla="*/ 0 w 2579427"/>
                    <a:gd name="connsiteY0" fmla="*/ 1473958 h 1473958"/>
                    <a:gd name="connsiteX1" fmla="*/ 88710 w 2579427"/>
                    <a:gd name="connsiteY1" fmla="*/ 1473958 h 1473958"/>
                    <a:gd name="connsiteX2" fmla="*/ 88710 w 2579427"/>
                    <a:gd name="connsiteY2" fmla="*/ 1071349 h 1473958"/>
                    <a:gd name="connsiteX3" fmla="*/ 573206 w 2579427"/>
                    <a:gd name="connsiteY3" fmla="*/ 1071349 h 1473958"/>
                    <a:gd name="connsiteX4" fmla="*/ 573206 w 2579427"/>
                    <a:gd name="connsiteY4" fmla="*/ 1276066 h 1473958"/>
                    <a:gd name="connsiteX5" fmla="*/ 1248770 w 2579427"/>
                    <a:gd name="connsiteY5" fmla="*/ 1276066 h 1473958"/>
                    <a:gd name="connsiteX6" fmla="*/ 1248770 w 2579427"/>
                    <a:gd name="connsiteY6" fmla="*/ 1091821 h 1473958"/>
                    <a:gd name="connsiteX7" fmla="*/ 2579427 w 2579427"/>
                    <a:gd name="connsiteY7" fmla="*/ 1091821 h 1473958"/>
                    <a:gd name="connsiteX8" fmla="*/ 2579427 w 2579427"/>
                    <a:gd name="connsiteY8" fmla="*/ 266132 h 1473958"/>
                    <a:gd name="connsiteX9" fmla="*/ 81886 w 2579427"/>
                    <a:gd name="connsiteY9" fmla="*/ 266132 h 1473958"/>
                    <a:gd name="connsiteX10" fmla="*/ 81886 w 2579427"/>
                    <a:gd name="connsiteY10" fmla="*/ 0 h 1473958"/>
                    <a:gd name="connsiteX11" fmla="*/ 6824 w 2579427"/>
                    <a:gd name="connsiteY11" fmla="*/ 0 h 1473958"/>
                    <a:gd name="connsiteX12" fmla="*/ 0 w 2579427"/>
                    <a:gd name="connsiteY12" fmla="*/ 1473958 h 147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9427" h="1473958">
                      <a:moveTo>
                        <a:pt x="0" y="1473958"/>
                      </a:moveTo>
                      <a:lnTo>
                        <a:pt x="88710" y="1473958"/>
                      </a:lnTo>
                      <a:lnTo>
                        <a:pt x="88710" y="1071349"/>
                      </a:lnTo>
                      <a:lnTo>
                        <a:pt x="573206" y="1071349"/>
                      </a:lnTo>
                      <a:lnTo>
                        <a:pt x="573206" y="1276066"/>
                      </a:lnTo>
                      <a:lnTo>
                        <a:pt x="1248770" y="1276066"/>
                      </a:lnTo>
                      <a:lnTo>
                        <a:pt x="1248770" y="1091821"/>
                      </a:lnTo>
                      <a:lnTo>
                        <a:pt x="2579427" y="1091821"/>
                      </a:lnTo>
                      <a:lnTo>
                        <a:pt x="2579427" y="266132"/>
                      </a:lnTo>
                      <a:lnTo>
                        <a:pt x="81886" y="266132"/>
                      </a:lnTo>
                      <a:lnTo>
                        <a:pt x="81886" y="0"/>
                      </a:lnTo>
                      <a:lnTo>
                        <a:pt x="6824" y="0"/>
                      </a:lnTo>
                      <a:cubicBezTo>
                        <a:pt x="4549" y="491319"/>
                        <a:pt x="2275" y="982639"/>
                        <a:pt x="0" y="1473958"/>
                      </a:cubicBezTo>
                      <a:close/>
                    </a:path>
                  </a:pathLst>
                </a:custGeom>
                <a:solidFill>
                  <a:srgbClr val="5C2D91"/>
                </a:solidFill>
                <a:ln>
                  <a:noFill/>
                </a:ln>
                <a:scene3d>
                  <a:camera prst="isometricRightUp"/>
                  <a:lightRig rig="balanced" dir="t"/>
                </a:scene3d>
                <a:sp3d extrusionH="127000">
                  <a:extrusionClr>
                    <a:srgbClr val="5C2D91"/>
                  </a:extrusion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70084">
                    <a:lnSpc>
                      <a:spcPct val="150000"/>
                    </a:lnSpc>
                  </a:pPr>
                  <a:r>
                    <a:rPr lang="en-US" sz="1456" b="1" kern="0" dirty="0">
                      <a:solidFill>
                        <a:schemeClr val="bg1"/>
                      </a:solidFill>
                      <a:latin typeface="Segoe UI" panose="020B0502040204020203" pitchFamily="34" charset="0"/>
                      <a:cs typeface="Segoe UI" panose="020B0502040204020203" pitchFamily="34" charset="0"/>
                    </a:rPr>
                    <a:t>PA Host vNIC2</a:t>
                  </a:r>
                </a:p>
              </p:txBody>
            </p:sp>
            <p:sp>
              <p:nvSpPr>
                <p:cNvPr id="20" name="Freeform 157"/>
                <p:cNvSpPr/>
                <p:nvPr/>
              </p:nvSpPr>
              <p:spPr>
                <a:xfrm>
                  <a:off x="7403012" y="2979171"/>
                  <a:ext cx="2023915" cy="536619"/>
                </a:xfrm>
                <a:custGeom>
                  <a:avLst/>
                  <a:gdLst>
                    <a:gd name="connsiteX0" fmla="*/ 0 w 2579427"/>
                    <a:gd name="connsiteY0" fmla="*/ 1473958 h 1473958"/>
                    <a:gd name="connsiteX1" fmla="*/ 88710 w 2579427"/>
                    <a:gd name="connsiteY1" fmla="*/ 1473958 h 1473958"/>
                    <a:gd name="connsiteX2" fmla="*/ 88710 w 2579427"/>
                    <a:gd name="connsiteY2" fmla="*/ 1071349 h 1473958"/>
                    <a:gd name="connsiteX3" fmla="*/ 573206 w 2579427"/>
                    <a:gd name="connsiteY3" fmla="*/ 1071349 h 1473958"/>
                    <a:gd name="connsiteX4" fmla="*/ 573206 w 2579427"/>
                    <a:gd name="connsiteY4" fmla="*/ 1276066 h 1473958"/>
                    <a:gd name="connsiteX5" fmla="*/ 1248770 w 2579427"/>
                    <a:gd name="connsiteY5" fmla="*/ 1276066 h 1473958"/>
                    <a:gd name="connsiteX6" fmla="*/ 1248770 w 2579427"/>
                    <a:gd name="connsiteY6" fmla="*/ 1091821 h 1473958"/>
                    <a:gd name="connsiteX7" fmla="*/ 2579427 w 2579427"/>
                    <a:gd name="connsiteY7" fmla="*/ 1091821 h 1473958"/>
                    <a:gd name="connsiteX8" fmla="*/ 2579427 w 2579427"/>
                    <a:gd name="connsiteY8" fmla="*/ 266132 h 1473958"/>
                    <a:gd name="connsiteX9" fmla="*/ 81886 w 2579427"/>
                    <a:gd name="connsiteY9" fmla="*/ 266132 h 1473958"/>
                    <a:gd name="connsiteX10" fmla="*/ 81886 w 2579427"/>
                    <a:gd name="connsiteY10" fmla="*/ 0 h 1473958"/>
                    <a:gd name="connsiteX11" fmla="*/ 6824 w 2579427"/>
                    <a:gd name="connsiteY11" fmla="*/ 0 h 1473958"/>
                    <a:gd name="connsiteX12" fmla="*/ 0 w 2579427"/>
                    <a:gd name="connsiteY12" fmla="*/ 1473958 h 147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9427" h="1473958">
                      <a:moveTo>
                        <a:pt x="0" y="1473958"/>
                      </a:moveTo>
                      <a:lnTo>
                        <a:pt x="88710" y="1473958"/>
                      </a:lnTo>
                      <a:lnTo>
                        <a:pt x="88710" y="1071349"/>
                      </a:lnTo>
                      <a:lnTo>
                        <a:pt x="573206" y="1071349"/>
                      </a:lnTo>
                      <a:lnTo>
                        <a:pt x="573206" y="1276066"/>
                      </a:lnTo>
                      <a:lnTo>
                        <a:pt x="1248770" y="1276066"/>
                      </a:lnTo>
                      <a:lnTo>
                        <a:pt x="1248770" y="1091821"/>
                      </a:lnTo>
                      <a:lnTo>
                        <a:pt x="2579427" y="1091821"/>
                      </a:lnTo>
                      <a:lnTo>
                        <a:pt x="2579427" y="266132"/>
                      </a:lnTo>
                      <a:lnTo>
                        <a:pt x="81886" y="266132"/>
                      </a:lnTo>
                      <a:lnTo>
                        <a:pt x="81886" y="0"/>
                      </a:lnTo>
                      <a:lnTo>
                        <a:pt x="6824" y="0"/>
                      </a:lnTo>
                      <a:cubicBezTo>
                        <a:pt x="4549" y="491319"/>
                        <a:pt x="2275" y="982639"/>
                        <a:pt x="0" y="1473958"/>
                      </a:cubicBezTo>
                      <a:close/>
                    </a:path>
                  </a:pathLst>
                </a:custGeom>
                <a:solidFill>
                  <a:schemeClr val="accent4">
                    <a:lumMod val="75000"/>
                  </a:schemeClr>
                </a:solidFill>
                <a:ln>
                  <a:noFill/>
                </a:ln>
                <a:scene3d>
                  <a:camera prst="isometricRightUp"/>
                  <a:lightRig rig="balanced" dir="t"/>
                </a:scene3d>
                <a:sp3d extrusionH="127000">
                  <a:extrusionClr>
                    <a:schemeClr val="accent4">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70084">
                    <a:lnSpc>
                      <a:spcPct val="150000"/>
                    </a:lnSpc>
                  </a:pPr>
                  <a:r>
                    <a:rPr lang="en-US" sz="1456" b="1" kern="0" dirty="0">
                      <a:solidFill>
                        <a:schemeClr val="bg1"/>
                      </a:solidFill>
                      <a:latin typeface="Segoe UI" panose="020B0502040204020203" pitchFamily="34" charset="0"/>
                      <a:cs typeface="Segoe UI" panose="020B0502040204020203" pitchFamily="34" charset="0"/>
                    </a:rPr>
                    <a:t>DR Host vNIC</a:t>
                  </a:r>
                </a:p>
              </p:txBody>
            </p:sp>
            <p:sp>
              <p:nvSpPr>
                <p:cNvPr id="22" name="Rectangle 21"/>
                <p:cNvSpPr/>
                <p:nvPr/>
              </p:nvSpPr>
              <p:spPr bwMode="auto">
                <a:xfrm>
                  <a:off x="7157243" y="1903779"/>
                  <a:ext cx="2654909" cy="348664"/>
                </a:xfrm>
                <a:prstGeom prst="rect">
                  <a:avLst/>
                </a:prstGeom>
                <a:solidFill>
                  <a:srgbClr val="00B050"/>
                </a:solidFill>
                <a:ln>
                  <a:noFill/>
                  <a:headEnd type="none" w="med" len="med"/>
                  <a:tailEnd type="none" w="med" len="med"/>
                </a:ln>
                <a:effectLst/>
                <a:scene3d>
                  <a:camera prst="isometricLeftDown"/>
                  <a:lightRig rig="threePt" dir="t"/>
                </a:scene3d>
                <a:sp3d extrusionH="76200">
                  <a:extrusionClr>
                    <a:srgbClr val="505050"/>
                  </a:extrusion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defRPr/>
                  </a:pPr>
                  <a:r>
                    <a:rPr lang="en-US" sz="1632" kern="0" dirty="0">
                      <a:gradFill>
                        <a:gsLst>
                          <a:gs pos="0">
                            <a:srgbClr val="FFFFFF"/>
                          </a:gs>
                          <a:gs pos="100000">
                            <a:srgbClr val="FFFFFF"/>
                          </a:gs>
                        </a:gsLst>
                        <a:lin ang="5400000" scaled="0"/>
                      </a:gradFill>
                      <a:ea typeface="Segoe UI" pitchFamily="34" charset="0"/>
                      <a:cs typeface="Segoe UI" pitchFamily="34" charset="0"/>
                    </a:rPr>
                    <a:t>VFP Extensions</a:t>
                  </a:r>
                </a:p>
              </p:txBody>
            </p:sp>
          </p:grpSp>
        </p:grpSp>
      </p:grpSp>
      <p:sp>
        <p:nvSpPr>
          <p:cNvPr id="23" name="Title 4"/>
          <p:cNvSpPr txBox="1">
            <a:spLocks/>
          </p:cNvSpPr>
          <p:nvPr/>
        </p:nvSpPr>
        <p:spPr>
          <a:xfrm>
            <a:off x="-2864995" y="-415765"/>
            <a:ext cx="11498999" cy="699453"/>
          </a:xfrm>
          <a:prstGeom prst="rect">
            <a:avLst/>
          </a:prstGeom>
        </p:spPr>
        <p:txBody>
          <a:bodyPr vert="horz" lIns="93260" tIns="46630" rIns="93260" bIns="46630" rtlCol="0" anchor="ctr">
            <a:normAutofit/>
          </a:bodyPr>
          <a:lstStyle>
            <a:lvl1pPr algn="l" defTabSz="914400" rtl="0" eaLnBrk="1" latinLnBrk="0" hangingPunct="1">
              <a:lnSpc>
                <a:spcPct val="90000"/>
              </a:lnSpc>
              <a:spcBef>
                <a:spcPct val="0"/>
              </a:spcBef>
              <a:buNone/>
              <a:defRPr sz="3200" kern="1200">
                <a:solidFill>
                  <a:srgbClr val="0A5BBA"/>
                </a:solidFill>
                <a:latin typeface="Segoe UI Light" panose="020B0502040204020203" pitchFamily="34" charset="0"/>
                <a:ea typeface="+mj-ea"/>
                <a:cs typeface="Segoe UI Light" panose="020B0502040204020203" pitchFamily="34" charset="0"/>
              </a:defRPr>
            </a:lvl1pPr>
          </a:lstStyle>
          <a:p>
            <a:endParaRPr lang="en-US" sz="3264" dirty="0"/>
          </a:p>
        </p:txBody>
      </p:sp>
      <p:sp>
        <p:nvSpPr>
          <p:cNvPr id="24" name="Title 4"/>
          <p:cNvSpPr txBox="1">
            <a:spLocks/>
          </p:cNvSpPr>
          <p:nvPr/>
        </p:nvSpPr>
        <p:spPr>
          <a:xfrm>
            <a:off x="881" y="2132234"/>
            <a:ext cx="11498999" cy="699453"/>
          </a:xfrm>
          <a:prstGeom prst="rect">
            <a:avLst/>
          </a:prstGeom>
        </p:spPr>
        <p:txBody>
          <a:bodyPr vert="horz" lIns="93260" tIns="46630" rIns="93260" bIns="46630" rtlCol="0" anchor="ctr">
            <a:normAutofit/>
          </a:bodyPr>
          <a:lstStyle>
            <a:lvl1pPr algn="l" defTabSz="914400" rtl="0" eaLnBrk="1" latinLnBrk="0" hangingPunct="1">
              <a:lnSpc>
                <a:spcPct val="90000"/>
              </a:lnSpc>
              <a:spcBef>
                <a:spcPct val="0"/>
              </a:spcBef>
              <a:buNone/>
              <a:defRPr sz="3200" kern="1200">
                <a:solidFill>
                  <a:srgbClr val="0A5BBA"/>
                </a:solidFill>
                <a:latin typeface="Segoe UI Light" panose="020B0502040204020203" pitchFamily="34" charset="0"/>
                <a:ea typeface="+mj-ea"/>
                <a:cs typeface="Segoe UI Light" panose="020B0502040204020203" pitchFamily="34" charset="0"/>
              </a:defRPr>
            </a:lvl1pPr>
          </a:lstStyle>
          <a:p>
            <a:endParaRPr lang="en-US" sz="3264" dirty="0"/>
          </a:p>
        </p:txBody>
      </p:sp>
      <p:sp>
        <p:nvSpPr>
          <p:cNvPr id="25" name="Title 4"/>
          <p:cNvSpPr txBox="1">
            <a:spLocks/>
          </p:cNvSpPr>
          <p:nvPr/>
        </p:nvSpPr>
        <p:spPr>
          <a:xfrm>
            <a:off x="881" y="7754451"/>
            <a:ext cx="11498999" cy="699453"/>
          </a:xfrm>
          <a:prstGeom prst="rect">
            <a:avLst/>
          </a:prstGeom>
        </p:spPr>
        <p:txBody>
          <a:bodyPr vert="horz" lIns="93260" tIns="46630" rIns="93260" bIns="46630" rtlCol="0" anchor="ctr">
            <a:normAutofit/>
          </a:bodyPr>
          <a:lstStyle>
            <a:lvl1pPr algn="l" defTabSz="914400" rtl="0" eaLnBrk="1" latinLnBrk="0" hangingPunct="1">
              <a:lnSpc>
                <a:spcPct val="90000"/>
              </a:lnSpc>
              <a:spcBef>
                <a:spcPct val="0"/>
              </a:spcBef>
              <a:buNone/>
              <a:defRPr sz="3200" kern="1200">
                <a:solidFill>
                  <a:srgbClr val="0A5BBA"/>
                </a:solidFill>
                <a:latin typeface="Segoe UI Light" panose="020B0502040204020203" pitchFamily="34" charset="0"/>
                <a:ea typeface="+mj-ea"/>
                <a:cs typeface="Segoe UI Light" panose="020B0502040204020203" pitchFamily="34" charset="0"/>
              </a:defRPr>
            </a:lvl1pPr>
          </a:lstStyle>
          <a:p>
            <a:endParaRPr lang="en-US" sz="3264" dirty="0"/>
          </a:p>
        </p:txBody>
      </p:sp>
      <p:sp>
        <p:nvSpPr>
          <p:cNvPr id="46" name="Freeform 33"/>
          <p:cNvSpPr/>
          <p:nvPr/>
        </p:nvSpPr>
        <p:spPr>
          <a:xfrm>
            <a:off x="6125182" y="984641"/>
            <a:ext cx="2030619" cy="598234"/>
          </a:xfrm>
          <a:custGeom>
            <a:avLst/>
            <a:gdLst>
              <a:gd name="connsiteX0" fmla="*/ 0 w 2579427"/>
              <a:gd name="connsiteY0" fmla="*/ 1473958 h 1473958"/>
              <a:gd name="connsiteX1" fmla="*/ 88710 w 2579427"/>
              <a:gd name="connsiteY1" fmla="*/ 1473958 h 1473958"/>
              <a:gd name="connsiteX2" fmla="*/ 88710 w 2579427"/>
              <a:gd name="connsiteY2" fmla="*/ 1071349 h 1473958"/>
              <a:gd name="connsiteX3" fmla="*/ 573206 w 2579427"/>
              <a:gd name="connsiteY3" fmla="*/ 1071349 h 1473958"/>
              <a:gd name="connsiteX4" fmla="*/ 573206 w 2579427"/>
              <a:gd name="connsiteY4" fmla="*/ 1276066 h 1473958"/>
              <a:gd name="connsiteX5" fmla="*/ 1248770 w 2579427"/>
              <a:gd name="connsiteY5" fmla="*/ 1276066 h 1473958"/>
              <a:gd name="connsiteX6" fmla="*/ 1248770 w 2579427"/>
              <a:gd name="connsiteY6" fmla="*/ 1091821 h 1473958"/>
              <a:gd name="connsiteX7" fmla="*/ 2579427 w 2579427"/>
              <a:gd name="connsiteY7" fmla="*/ 1091821 h 1473958"/>
              <a:gd name="connsiteX8" fmla="*/ 2579427 w 2579427"/>
              <a:gd name="connsiteY8" fmla="*/ 266132 h 1473958"/>
              <a:gd name="connsiteX9" fmla="*/ 81886 w 2579427"/>
              <a:gd name="connsiteY9" fmla="*/ 266132 h 1473958"/>
              <a:gd name="connsiteX10" fmla="*/ 81886 w 2579427"/>
              <a:gd name="connsiteY10" fmla="*/ 0 h 1473958"/>
              <a:gd name="connsiteX11" fmla="*/ 6824 w 2579427"/>
              <a:gd name="connsiteY11" fmla="*/ 0 h 1473958"/>
              <a:gd name="connsiteX12" fmla="*/ 0 w 2579427"/>
              <a:gd name="connsiteY12" fmla="*/ 1473958 h 147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9427" h="1473958">
                <a:moveTo>
                  <a:pt x="0" y="1473958"/>
                </a:moveTo>
                <a:lnTo>
                  <a:pt x="88710" y="1473958"/>
                </a:lnTo>
                <a:lnTo>
                  <a:pt x="88710" y="1071349"/>
                </a:lnTo>
                <a:lnTo>
                  <a:pt x="573206" y="1071349"/>
                </a:lnTo>
                <a:lnTo>
                  <a:pt x="573206" y="1276066"/>
                </a:lnTo>
                <a:lnTo>
                  <a:pt x="1248770" y="1276066"/>
                </a:lnTo>
                <a:lnTo>
                  <a:pt x="1248770" y="1091821"/>
                </a:lnTo>
                <a:lnTo>
                  <a:pt x="2579427" y="1091821"/>
                </a:lnTo>
                <a:lnTo>
                  <a:pt x="2579427" y="266132"/>
                </a:lnTo>
                <a:lnTo>
                  <a:pt x="81886" y="266132"/>
                </a:lnTo>
                <a:lnTo>
                  <a:pt x="81886" y="0"/>
                </a:lnTo>
                <a:lnTo>
                  <a:pt x="6824" y="0"/>
                </a:lnTo>
                <a:cubicBezTo>
                  <a:pt x="4549" y="491319"/>
                  <a:pt x="2275" y="982639"/>
                  <a:pt x="0" y="1473958"/>
                </a:cubicBezTo>
                <a:close/>
              </a:path>
            </a:pathLst>
          </a:custGeom>
          <a:solidFill>
            <a:srgbClr val="0070C0"/>
          </a:solidFill>
          <a:ln>
            <a:noFill/>
          </a:ln>
          <a:scene3d>
            <a:camera prst="orthographicFront"/>
            <a:lightRig rig="balanced" dir="t"/>
          </a:scene3d>
          <a:sp3d extrusionH="127000">
            <a:extrusionClr>
              <a:srgbClr val="0070C0"/>
            </a:extrusion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51156">
              <a:lnSpc>
                <a:spcPct val="150000"/>
              </a:lnSpc>
              <a:defRPr/>
            </a:pPr>
            <a:r>
              <a:rPr lang="en-US" sz="1428" b="1" kern="0" dirty="0">
                <a:solidFill>
                  <a:schemeClr val="bg1"/>
                </a:solidFill>
                <a:latin typeface="Segoe UI" panose="020B0502040204020203" pitchFamily="34" charset="0"/>
                <a:cs typeface="Segoe UI" panose="020B0502040204020203" pitchFamily="34" charset="0"/>
              </a:rPr>
              <a:t>Mgmt Host vNIC</a:t>
            </a:r>
          </a:p>
        </p:txBody>
      </p:sp>
      <p:sp>
        <p:nvSpPr>
          <p:cNvPr id="47" name="Freeform 43"/>
          <p:cNvSpPr/>
          <p:nvPr/>
        </p:nvSpPr>
        <p:spPr>
          <a:xfrm>
            <a:off x="6125608" y="1660905"/>
            <a:ext cx="2030193" cy="555196"/>
          </a:xfrm>
          <a:custGeom>
            <a:avLst/>
            <a:gdLst>
              <a:gd name="connsiteX0" fmla="*/ 0 w 2579427"/>
              <a:gd name="connsiteY0" fmla="*/ 1473958 h 1473958"/>
              <a:gd name="connsiteX1" fmla="*/ 88710 w 2579427"/>
              <a:gd name="connsiteY1" fmla="*/ 1473958 h 1473958"/>
              <a:gd name="connsiteX2" fmla="*/ 88710 w 2579427"/>
              <a:gd name="connsiteY2" fmla="*/ 1071349 h 1473958"/>
              <a:gd name="connsiteX3" fmla="*/ 573206 w 2579427"/>
              <a:gd name="connsiteY3" fmla="*/ 1071349 h 1473958"/>
              <a:gd name="connsiteX4" fmla="*/ 573206 w 2579427"/>
              <a:gd name="connsiteY4" fmla="*/ 1276066 h 1473958"/>
              <a:gd name="connsiteX5" fmla="*/ 1248770 w 2579427"/>
              <a:gd name="connsiteY5" fmla="*/ 1276066 h 1473958"/>
              <a:gd name="connsiteX6" fmla="*/ 1248770 w 2579427"/>
              <a:gd name="connsiteY6" fmla="*/ 1091821 h 1473958"/>
              <a:gd name="connsiteX7" fmla="*/ 2579427 w 2579427"/>
              <a:gd name="connsiteY7" fmla="*/ 1091821 h 1473958"/>
              <a:gd name="connsiteX8" fmla="*/ 2579427 w 2579427"/>
              <a:gd name="connsiteY8" fmla="*/ 266132 h 1473958"/>
              <a:gd name="connsiteX9" fmla="*/ 81886 w 2579427"/>
              <a:gd name="connsiteY9" fmla="*/ 266132 h 1473958"/>
              <a:gd name="connsiteX10" fmla="*/ 81886 w 2579427"/>
              <a:gd name="connsiteY10" fmla="*/ 0 h 1473958"/>
              <a:gd name="connsiteX11" fmla="*/ 6824 w 2579427"/>
              <a:gd name="connsiteY11" fmla="*/ 0 h 1473958"/>
              <a:gd name="connsiteX12" fmla="*/ 0 w 2579427"/>
              <a:gd name="connsiteY12" fmla="*/ 1473958 h 147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9427" h="1473958">
                <a:moveTo>
                  <a:pt x="0" y="1473958"/>
                </a:moveTo>
                <a:lnTo>
                  <a:pt x="88710" y="1473958"/>
                </a:lnTo>
                <a:lnTo>
                  <a:pt x="88710" y="1071349"/>
                </a:lnTo>
                <a:lnTo>
                  <a:pt x="573206" y="1071349"/>
                </a:lnTo>
                <a:lnTo>
                  <a:pt x="573206" y="1276066"/>
                </a:lnTo>
                <a:lnTo>
                  <a:pt x="1248770" y="1276066"/>
                </a:lnTo>
                <a:lnTo>
                  <a:pt x="1248770" y="1091821"/>
                </a:lnTo>
                <a:lnTo>
                  <a:pt x="2579427" y="1091821"/>
                </a:lnTo>
                <a:lnTo>
                  <a:pt x="2579427" y="266132"/>
                </a:lnTo>
                <a:lnTo>
                  <a:pt x="81886" y="266132"/>
                </a:lnTo>
                <a:lnTo>
                  <a:pt x="81886" y="0"/>
                </a:lnTo>
                <a:lnTo>
                  <a:pt x="6824" y="0"/>
                </a:lnTo>
                <a:cubicBezTo>
                  <a:pt x="4549" y="491319"/>
                  <a:pt x="2275" y="982639"/>
                  <a:pt x="0" y="1473958"/>
                </a:cubicBezTo>
                <a:close/>
              </a:path>
            </a:pathLst>
          </a:custGeom>
          <a:solidFill>
            <a:srgbClr val="C00000"/>
          </a:solidFill>
          <a:ln>
            <a:noFill/>
          </a:ln>
          <a:scene3d>
            <a:camera prst="orthographicFront"/>
            <a:lightRig rig="balanced" dir="t"/>
          </a:scene3d>
          <a:sp3d extrusionH="127000">
            <a:extrusionClr>
              <a:srgbClr val="FF0000"/>
            </a:extrusion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51156">
              <a:lnSpc>
                <a:spcPct val="150000"/>
              </a:lnSpc>
              <a:defRPr/>
            </a:pPr>
            <a:r>
              <a:rPr lang="en-US" sz="1428" b="1" kern="0" dirty="0">
                <a:solidFill>
                  <a:schemeClr val="bg1"/>
                </a:solidFill>
                <a:latin typeface="Segoe UI" panose="020B0502040204020203" pitchFamily="34" charset="0"/>
                <a:cs typeface="Segoe UI" panose="020B0502040204020203" pitchFamily="34" charset="0"/>
              </a:rPr>
              <a:t>RDMA Host vNIC1</a:t>
            </a:r>
          </a:p>
        </p:txBody>
      </p:sp>
      <p:sp>
        <p:nvSpPr>
          <p:cNvPr id="48" name="Freeform 46"/>
          <p:cNvSpPr/>
          <p:nvPr/>
        </p:nvSpPr>
        <p:spPr>
          <a:xfrm>
            <a:off x="6125181" y="2297166"/>
            <a:ext cx="2030619" cy="555196"/>
          </a:xfrm>
          <a:custGeom>
            <a:avLst/>
            <a:gdLst>
              <a:gd name="connsiteX0" fmla="*/ 0 w 2579427"/>
              <a:gd name="connsiteY0" fmla="*/ 1473958 h 1473958"/>
              <a:gd name="connsiteX1" fmla="*/ 88710 w 2579427"/>
              <a:gd name="connsiteY1" fmla="*/ 1473958 h 1473958"/>
              <a:gd name="connsiteX2" fmla="*/ 88710 w 2579427"/>
              <a:gd name="connsiteY2" fmla="*/ 1071349 h 1473958"/>
              <a:gd name="connsiteX3" fmla="*/ 573206 w 2579427"/>
              <a:gd name="connsiteY3" fmla="*/ 1071349 h 1473958"/>
              <a:gd name="connsiteX4" fmla="*/ 573206 w 2579427"/>
              <a:gd name="connsiteY4" fmla="*/ 1276066 h 1473958"/>
              <a:gd name="connsiteX5" fmla="*/ 1248770 w 2579427"/>
              <a:gd name="connsiteY5" fmla="*/ 1276066 h 1473958"/>
              <a:gd name="connsiteX6" fmla="*/ 1248770 w 2579427"/>
              <a:gd name="connsiteY6" fmla="*/ 1091821 h 1473958"/>
              <a:gd name="connsiteX7" fmla="*/ 2579427 w 2579427"/>
              <a:gd name="connsiteY7" fmla="*/ 1091821 h 1473958"/>
              <a:gd name="connsiteX8" fmla="*/ 2579427 w 2579427"/>
              <a:gd name="connsiteY8" fmla="*/ 266132 h 1473958"/>
              <a:gd name="connsiteX9" fmla="*/ 81886 w 2579427"/>
              <a:gd name="connsiteY9" fmla="*/ 266132 h 1473958"/>
              <a:gd name="connsiteX10" fmla="*/ 81886 w 2579427"/>
              <a:gd name="connsiteY10" fmla="*/ 0 h 1473958"/>
              <a:gd name="connsiteX11" fmla="*/ 6824 w 2579427"/>
              <a:gd name="connsiteY11" fmla="*/ 0 h 1473958"/>
              <a:gd name="connsiteX12" fmla="*/ 0 w 2579427"/>
              <a:gd name="connsiteY12" fmla="*/ 1473958 h 147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9427" h="1473958">
                <a:moveTo>
                  <a:pt x="0" y="1473958"/>
                </a:moveTo>
                <a:lnTo>
                  <a:pt x="88710" y="1473958"/>
                </a:lnTo>
                <a:lnTo>
                  <a:pt x="88710" y="1071349"/>
                </a:lnTo>
                <a:lnTo>
                  <a:pt x="573206" y="1071349"/>
                </a:lnTo>
                <a:lnTo>
                  <a:pt x="573206" y="1276066"/>
                </a:lnTo>
                <a:lnTo>
                  <a:pt x="1248770" y="1276066"/>
                </a:lnTo>
                <a:lnTo>
                  <a:pt x="1248770" y="1091821"/>
                </a:lnTo>
                <a:lnTo>
                  <a:pt x="2579427" y="1091821"/>
                </a:lnTo>
                <a:lnTo>
                  <a:pt x="2579427" y="266132"/>
                </a:lnTo>
                <a:lnTo>
                  <a:pt x="81886" y="266132"/>
                </a:lnTo>
                <a:lnTo>
                  <a:pt x="81886" y="0"/>
                </a:lnTo>
                <a:lnTo>
                  <a:pt x="6824" y="0"/>
                </a:lnTo>
                <a:cubicBezTo>
                  <a:pt x="4549" y="491319"/>
                  <a:pt x="2275" y="982639"/>
                  <a:pt x="0" y="1473958"/>
                </a:cubicBezTo>
                <a:close/>
              </a:path>
            </a:pathLst>
          </a:custGeom>
          <a:solidFill>
            <a:srgbClr val="C00000"/>
          </a:solidFill>
          <a:ln>
            <a:noFill/>
          </a:ln>
          <a:scene3d>
            <a:camera prst="orthographicFront"/>
            <a:lightRig rig="balanced" dir="t"/>
          </a:scene3d>
          <a:sp3d extrusionH="127000">
            <a:extrusionClr>
              <a:srgbClr val="FF0000"/>
            </a:extrusion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51156">
              <a:lnSpc>
                <a:spcPct val="150000"/>
              </a:lnSpc>
              <a:defRPr/>
            </a:pPr>
            <a:r>
              <a:rPr lang="en-US" sz="1428" b="1" kern="0" dirty="0">
                <a:solidFill>
                  <a:schemeClr val="bg1"/>
                </a:solidFill>
                <a:latin typeface="Segoe UI" panose="020B0502040204020203" pitchFamily="34" charset="0"/>
                <a:cs typeface="Segoe UI" panose="020B0502040204020203" pitchFamily="34" charset="0"/>
              </a:rPr>
              <a:t>RDMA Host vNIC2</a:t>
            </a:r>
          </a:p>
        </p:txBody>
      </p:sp>
      <p:sp>
        <p:nvSpPr>
          <p:cNvPr id="49" name="Freeform 157"/>
          <p:cNvSpPr/>
          <p:nvPr/>
        </p:nvSpPr>
        <p:spPr>
          <a:xfrm>
            <a:off x="6125181" y="3599045"/>
            <a:ext cx="2030619" cy="566591"/>
          </a:xfrm>
          <a:custGeom>
            <a:avLst/>
            <a:gdLst>
              <a:gd name="connsiteX0" fmla="*/ 0 w 2579427"/>
              <a:gd name="connsiteY0" fmla="*/ 1473958 h 1473958"/>
              <a:gd name="connsiteX1" fmla="*/ 88710 w 2579427"/>
              <a:gd name="connsiteY1" fmla="*/ 1473958 h 1473958"/>
              <a:gd name="connsiteX2" fmla="*/ 88710 w 2579427"/>
              <a:gd name="connsiteY2" fmla="*/ 1071349 h 1473958"/>
              <a:gd name="connsiteX3" fmla="*/ 573206 w 2579427"/>
              <a:gd name="connsiteY3" fmla="*/ 1071349 h 1473958"/>
              <a:gd name="connsiteX4" fmla="*/ 573206 w 2579427"/>
              <a:gd name="connsiteY4" fmla="*/ 1276066 h 1473958"/>
              <a:gd name="connsiteX5" fmla="*/ 1248770 w 2579427"/>
              <a:gd name="connsiteY5" fmla="*/ 1276066 h 1473958"/>
              <a:gd name="connsiteX6" fmla="*/ 1248770 w 2579427"/>
              <a:gd name="connsiteY6" fmla="*/ 1091821 h 1473958"/>
              <a:gd name="connsiteX7" fmla="*/ 2579427 w 2579427"/>
              <a:gd name="connsiteY7" fmla="*/ 1091821 h 1473958"/>
              <a:gd name="connsiteX8" fmla="*/ 2579427 w 2579427"/>
              <a:gd name="connsiteY8" fmla="*/ 266132 h 1473958"/>
              <a:gd name="connsiteX9" fmla="*/ 81886 w 2579427"/>
              <a:gd name="connsiteY9" fmla="*/ 266132 h 1473958"/>
              <a:gd name="connsiteX10" fmla="*/ 81886 w 2579427"/>
              <a:gd name="connsiteY10" fmla="*/ 0 h 1473958"/>
              <a:gd name="connsiteX11" fmla="*/ 6824 w 2579427"/>
              <a:gd name="connsiteY11" fmla="*/ 0 h 1473958"/>
              <a:gd name="connsiteX12" fmla="*/ 0 w 2579427"/>
              <a:gd name="connsiteY12" fmla="*/ 1473958 h 147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9427" h="1473958">
                <a:moveTo>
                  <a:pt x="0" y="1473958"/>
                </a:moveTo>
                <a:lnTo>
                  <a:pt x="88710" y="1473958"/>
                </a:lnTo>
                <a:lnTo>
                  <a:pt x="88710" y="1071349"/>
                </a:lnTo>
                <a:lnTo>
                  <a:pt x="573206" y="1071349"/>
                </a:lnTo>
                <a:lnTo>
                  <a:pt x="573206" y="1276066"/>
                </a:lnTo>
                <a:lnTo>
                  <a:pt x="1248770" y="1276066"/>
                </a:lnTo>
                <a:lnTo>
                  <a:pt x="1248770" y="1091821"/>
                </a:lnTo>
                <a:lnTo>
                  <a:pt x="2579427" y="1091821"/>
                </a:lnTo>
                <a:lnTo>
                  <a:pt x="2579427" y="266132"/>
                </a:lnTo>
                <a:lnTo>
                  <a:pt x="81886" y="266132"/>
                </a:lnTo>
                <a:lnTo>
                  <a:pt x="81886" y="0"/>
                </a:lnTo>
                <a:lnTo>
                  <a:pt x="6824" y="0"/>
                </a:lnTo>
                <a:cubicBezTo>
                  <a:pt x="4549" y="491319"/>
                  <a:pt x="2275" y="982639"/>
                  <a:pt x="0" y="1473958"/>
                </a:cubicBezTo>
                <a:close/>
              </a:path>
            </a:pathLst>
          </a:custGeom>
          <a:solidFill>
            <a:srgbClr val="5C2D91"/>
          </a:solidFill>
          <a:ln>
            <a:noFill/>
          </a:ln>
          <a:scene3d>
            <a:camera prst="orthographicFront"/>
            <a:lightRig rig="balanced" dir="t"/>
          </a:scene3d>
          <a:sp3d extrusionH="127000">
            <a:extrusionClr>
              <a:srgbClr val="5C2D91"/>
            </a:extrusion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70084">
              <a:lnSpc>
                <a:spcPct val="150000"/>
              </a:lnSpc>
            </a:pPr>
            <a:r>
              <a:rPr lang="en-US" sz="1456" b="1" kern="0" dirty="0">
                <a:solidFill>
                  <a:schemeClr val="bg1"/>
                </a:solidFill>
                <a:latin typeface="Segoe UI" panose="020B0502040204020203" pitchFamily="34" charset="0"/>
                <a:cs typeface="Segoe UI" panose="020B0502040204020203" pitchFamily="34" charset="0"/>
              </a:rPr>
              <a:t>PA Host vNIC1</a:t>
            </a:r>
          </a:p>
        </p:txBody>
      </p:sp>
      <p:sp>
        <p:nvSpPr>
          <p:cNvPr id="50" name="Freeform 157"/>
          <p:cNvSpPr/>
          <p:nvPr/>
        </p:nvSpPr>
        <p:spPr>
          <a:xfrm>
            <a:off x="6125181" y="4256374"/>
            <a:ext cx="2030619" cy="566591"/>
          </a:xfrm>
          <a:custGeom>
            <a:avLst/>
            <a:gdLst>
              <a:gd name="connsiteX0" fmla="*/ 0 w 2579427"/>
              <a:gd name="connsiteY0" fmla="*/ 1473958 h 1473958"/>
              <a:gd name="connsiteX1" fmla="*/ 88710 w 2579427"/>
              <a:gd name="connsiteY1" fmla="*/ 1473958 h 1473958"/>
              <a:gd name="connsiteX2" fmla="*/ 88710 w 2579427"/>
              <a:gd name="connsiteY2" fmla="*/ 1071349 h 1473958"/>
              <a:gd name="connsiteX3" fmla="*/ 573206 w 2579427"/>
              <a:gd name="connsiteY3" fmla="*/ 1071349 h 1473958"/>
              <a:gd name="connsiteX4" fmla="*/ 573206 w 2579427"/>
              <a:gd name="connsiteY4" fmla="*/ 1276066 h 1473958"/>
              <a:gd name="connsiteX5" fmla="*/ 1248770 w 2579427"/>
              <a:gd name="connsiteY5" fmla="*/ 1276066 h 1473958"/>
              <a:gd name="connsiteX6" fmla="*/ 1248770 w 2579427"/>
              <a:gd name="connsiteY6" fmla="*/ 1091821 h 1473958"/>
              <a:gd name="connsiteX7" fmla="*/ 2579427 w 2579427"/>
              <a:gd name="connsiteY7" fmla="*/ 1091821 h 1473958"/>
              <a:gd name="connsiteX8" fmla="*/ 2579427 w 2579427"/>
              <a:gd name="connsiteY8" fmla="*/ 266132 h 1473958"/>
              <a:gd name="connsiteX9" fmla="*/ 81886 w 2579427"/>
              <a:gd name="connsiteY9" fmla="*/ 266132 h 1473958"/>
              <a:gd name="connsiteX10" fmla="*/ 81886 w 2579427"/>
              <a:gd name="connsiteY10" fmla="*/ 0 h 1473958"/>
              <a:gd name="connsiteX11" fmla="*/ 6824 w 2579427"/>
              <a:gd name="connsiteY11" fmla="*/ 0 h 1473958"/>
              <a:gd name="connsiteX12" fmla="*/ 0 w 2579427"/>
              <a:gd name="connsiteY12" fmla="*/ 1473958 h 147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9427" h="1473958">
                <a:moveTo>
                  <a:pt x="0" y="1473958"/>
                </a:moveTo>
                <a:lnTo>
                  <a:pt x="88710" y="1473958"/>
                </a:lnTo>
                <a:lnTo>
                  <a:pt x="88710" y="1071349"/>
                </a:lnTo>
                <a:lnTo>
                  <a:pt x="573206" y="1071349"/>
                </a:lnTo>
                <a:lnTo>
                  <a:pt x="573206" y="1276066"/>
                </a:lnTo>
                <a:lnTo>
                  <a:pt x="1248770" y="1276066"/>
                </a:lnTo>
                <a:lnTo>
                  <a:pt x="1248770" y="1091821"/>
                </a:lnTo>
                <a:lnTo>
                  <a:pt x="2579427" y="1091821"/>
                </a:lnTo>
                <a:lnTo>
                  <a:pt x="2579427" y="266132"/>
                </a:lnTo>
                <a:lnTo>
                  <a:pt x="81886" y="266132"/>
                </a:lnTo>
                <a:lnTo>
                  <a:pt x="81886" y="0"/>
                </a:lnTo>
                <a:lnTo>
                  <a:pt x="6824" y="0"/>
                </a:lnTo>
                <a:cubicBezTo>
                  <a:pt x="4549" y="491319"/>
                  <a:pt x="2275" y="982639"/>
                  <a:pt x="0" y="1473958"/>
                </a:cubicBezTo>
                <a:close/>
              </a:path>
            </a:pathLst>
          </a:custGeom>
          <a:solidFill>
            <a:srgbClr val="5C2D91"/>
          </a:solidFill>
          <a:ln>
            <a:noFill/>
          </a:ln>
          <a:scene3d>
            <a:camera prst="orthographicFront"/>
            <a:lightRig rig="balanced" dir="t"/>
          </a:scene3d>
          <a:sp3d extrusionH="127000">
            <a:extrusionClr>
              <a:srgbClr val="5C2D91"/>
            </a:extrusion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70084">
              <a:lnSpc>
                <a:spcPct val="150000"/>
              </a:lnSpc>
            </a:pPr>
            <a:r>
              <a:rPr lang="en-US" sz="1456" b="1" kern="0" dirty="0">
                <a:solidFill>
                  <a:schemeClr val="bg1"/>
                </a:solidFill>
                <a:latin typeface="Segoe UI" panose="020B0502040204020203" pitchFamily="34" charset="0"/>
                <a:cs typeface="Segoe UI" panose="020B0502040204020203" pitchFamily="34" charset="0"/>
              </a:rPr>
              <a:t>PA Host vNIC2</a:t>
            </a:r>
          </a:p>
        </p:txBody>
      </p:sp>
      <p:sp>
        <p:nvSpPr>
          <p:cNvPr id="51" name="Freeform 157"/>
          <p:cNvSpPr/>
          <p:nvPr/>
        </p:nvSpPr>
        <p:spPr>
          <a:xfrm>
            <a:off x="6125182" y="5700288"/>
            <a:ext cx="2030619" cy="547302"/>
          </a:xfrm>
          <a:custGeom>
            <a:avLst/>
            <a:gdLst>
              <a:gd name="connsiteX0" fmla="*/ 0 w 2579427"/>
              <a:gd name="connsiteY0" fmla="*/ 1473958 h 1473958"/>
              <a:gd name="connsiteX1" fmla="*/ 88710 w 2579427"/>
              <a:gd name="connsiteY1" fmla="*/ 1473958 h 1473958"/>
              <a:gd name="connsiteX2" fmla="*/ 88710 w 2579427"/>
              <a:gd name="connsiteY2" fmla="*/ 1071349 h 1473958"/>
              <a:gd name="connsiteX3" fmla="*/ 573206 w 2579427"/>
              <a:gd name="connsiteY3" fmla="*/ 1071349 h 1473958"/>
              <a:gd name="connsiteX4" fmla="*/ 573206 w 2579427"/>
              <a:gd name="connsiteY4" fmla="*/ 1276066 h 1473958"/>
              <a:gd name="connsiteX5" fmla="*/ 1248770 w 2579427"/>
              <a:gd name="connsiteY5" fmla="*/ 1276066 h 1473958"/>
              <a:gd name="connsiteX6" fmla="*/ 1248770 w 2579427"/>
              <a:gd name="connsiteY6" fmla="*/ 1091821 h 1473958"/>
              <a:gd name="connsiteX7" fmla="*/ 2579427 w 2579427"/>
              <a:gd name="connsiteY7" fmla="*/ 1091821 h 1473958"/>
              <a:gd name="connsiteX8" fmla="*/ 2579427 w 2579427"/>
              <a:gd name="connsiteY8" fmla="*/ 266132 h 1473958"/>
              <a:gd name="connsiteX9" fmla="*/ 81886 w 2579427"/>
              <a:gd name="connsiteY9" fmla="*/ 266132 h 1473958"/>
              <a:gd name="connsiteX10" fmla="*/ 81886 w 2579427"/>
              <a:gd name="connsiteY10" fmla="*/ 0 h 1473958"/>
              <a:gd name="connsiteX11" fmla="*/ 6824 w 2579427"/>
              <a:gd name="connsiteY11" fmla="*/ 0 h 1473958"/>
              <a:gd name="connsiteX12" fmla="*/ 0 w 2579427"/>
              <a:gd name="connsiteY12" fmla="*/ 1473958 h 147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9427" h="1473958">
                <a:moveTo>
                  <a:pt x="0" y="1473958"/>
                </a:moveTo>
                <a:lnTo>
                  <a:pt x="88710" y="1473958"/>
                </a:lnTo>
                <a:lnTo>
                  <a:pt x="88710" y="1071349"/>
                </a:lnTo>
                <a:lnTo>
                  <a:pt x="573206" y="1071349"/>
                </a:lnTo>
                <a:lnTo>
                  <a:pt x="573206" y="1276066"/>
                </a:lnTo>
                <a:lnTo>
                  <a:pt x="1248770" y="1276066"/>
                </a:lnTo>
                <a:lnTo>
                  <a:pt x="1248770" y="1091821"/>
                </a:lnTo>
                <a:lnTo>
                  <a:pt x="2579427" y="1091821"/>
                </a:lnTo>
                <a:lnTo>
                  <a:pt x="2579427" y="266132"/>
                </a:lnTo>
                <a:lnTo>
                  <a:pt x="81886" y="266132"/>
                </a:lnTo>
                <a:lnTo>
                  <a:pt x="81886" y="0"/>
                </a:lnTo>
                <a:lnTo>
                  <a:pt x="6824" y="0"/>
                </a:lnTo>
                <a:cubicBezTo>
                  <a:pt x="4549" y="491319"/>
                  <a:pt x="2275" y="982639"/>
                  <a:pt x="0" y="1473958"/>
                </a:cubicBezTo>
                <a:close/>
              </a:path>
            </a:pathLst>
          </a:custGeom>
          <a:solidFill>
            <a:schemeClr val="accent4">
              <a:lumMod val="75000"/>
            </a:schemeClr>
          </a:solidFill>
          <a:ln>
            <a:noFill/>
          </a:ln>
          <a:scene3d>
            <a:camera prst="orthographicFront"/>
            <a:lightRig rig="balanced" dir="t"/>
          </a:scene3d>
          <a:sp3d extrusionH="127000">
            <a:extrusionClr>
              <a:schemeClr val="accent4">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70084">
              <a:lnSpc>
                <a:spcPct val="150000"/>
              </a:lnSpc>
            </a:pPr>
            <a:r>
              <a:rPr lang="en-US" sz="1456" b="1" kern="0" dirty="0">
                <a:solidFill>
                  <a:schemeClr val="bg1"/>
                </a:solidFill>
                <a:latin typeface="Segoe UI" panose="020B0502040204020203" pitchFamily="34" charset="0"/>
                <a:cs typeface="Segoe UI" panose="020B0502040204020203" pitchFamily="34" charset="0"/>
              </a:rPr>
              <a:t>DR Host vNIC</a:t>
            </a:r>
          </a:p>
        </p:txBody>
      </p:sp>
      <p:sp>
        <p:nvSpPr>
          <p:cNvPr id="52" name="Right Brace 51"/>
          <p:cNvSpPr/>
          <p:nvPr/>
        </p:nvSpPr>
        <p:spPr>
          <a:xfrm>
            <a:off x="8070028" y="984641"/>
            <a:ext cx="563975" cy="1799755"/>
          </a:xfrm>
          <a:prstGeom prst="rightBrac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p>
        </p:txBody>
      </p:sp>
      <p:sp>
        <p:nvSpPr>
          <p:cNvPr id="53" name="Right Brace 52"/>
          <p:cNvSpPr/>
          <p:nvPr/>
        </p:nvSpPr>
        <p:spPr>
          <a:xfrm>
            <a:off x="8075425" y="3644895"/>
            <a:ext cx="563613" cy="1083316"/>
          </a:xfrm>
          <a:prstGeom prst="rightBrac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p>
        </p:txBody>
      </p:sp>
      <p:sp>
        <p:nvSpPr>
          <p:cNvPr id="54" name="Right Brace 53"/>
          <p:cNvSpPr/>
          <p:nvPr/>
        </p:nvSpPr>
        <p:spPr>
          <a:xfrm>
            <a:off x="8070028" y="5718714"/>
            <a:ext cx="563975" cy="455746"/>
          </a:xfrm>
          <a:prstGeom prst="rightBrac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p>
        </p:txBody>
      </p:sp>
      <p:sp>
        <p:nvSpPr>
          <p:cNvPr id="55" name="Rectangle 54"/>
          <p:cNvSpPr/>
          <p:nvPr/>
        </p:nvSpPr>
        <p:spPr>
          <a:xfrm>
            <a:off x="8734323" y="645919"/>
            <a:ext cx="3536121" cy="23412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71" b="1" u="sng" dirty="0">
                <a:solidFill>
                  <a:schemeClr val="tx1"/>
                </a:solidFill>
                <a:latin typeface="Segoe UI Light" panose="020B0502040204020203" pitchFamily="34" charset="0"/>
                <a:cs typeface="Segoe UI Light" panose="020B0502040204020203" pitchFamily="34" charset="0"/>
              </a:rPr>
              <a:t>Default</a:t>
            </a:r>
            <a:r>
              <a:rPr lang="es-ES" sz="1071" b="1" u="sng" dirty="0">
                <a:solidFill>
                  <a:schemeClr val="tx1"/>
                </a:solidFill>
                <a:latin typeface="Segoe UI Light" panose="020B0502040204020203" pitchFamily="34" charset="0"/>
                <a:cs typeface="Segoe UI Light" panose="020B0502040204020203" pitchFamily="34" charset="0"/>
              </a:rPr>
              <a:t> </a:t>
            </a:r>
            <a:r>
              <a:rPr lang="en-US" sz="1071" b="1" u="sng" dirty="0">
                <a:solidFill>
                  <a:schemeClr val="tx1"/>
                </a:solidFill>
                <a:latin typeface="Segoe UI Light" panose="020B0502040204020203" pitchFamily="34" charset="0"/>
                <a:cs typeface="Segoe UI Light" panose="020B0502040204020203" pitchFamily="34" charset="0"/>
              </a:rPr>
              <a:t>Compartment</a:t>
            </a:r>
            <a:r>
              <a:rPr lang="es-ES" sz="1071" b="1" u="sng" dirty="0">
                <a:solidFill>
                  <a:schemeClr val="tx1"/>
                </a:solidFill>
                <a:latin typeface="Segoe UI Light" panose="020B0502040204020203" pitchFamily="34" charset="0"/>
                <a:cs typeface="Segoe UI Light" panose="020B0502040204020203" pitchFamily="34" charset="0"/>
              </a:rPr>
              <a:t> (Active)</a:t>
            </a:r>
          </a:p>
          <a:p>
            <a:endParaRPr lang="es-ES" sz="1071" dirty="0">
              <a:solidFill>
                <a:schemeClr val="tx1"/>
              </a:solidFill>
              <a:latin typeface="Segoe UI Light" panose="020B0502040204020203" pitchFamily="34" charset="0"/>
              <a:cs typeface="Segoe UI Light" panose="020B0502040204020203" pitchFamily="34" charset="0"/>
            </a:endParaRPr>
          </a:p>
          <a:p>
            <a:r>
              <a:rPr lang="es-ES" sz="1071" dirty="0">
                <a:solidFill>
                  <a:schemeClr val="tx1"/>
                </a:solidFill>
                <a:latin typeface="Segoe UI Light" panose="020B0502040204020203" pitchFamily="34" charset="0"/>
                <a:cs typeface="Segoe UI Light" panose="020B0502040204020203" pitchFamily="34" charset="0"/>
              </a:rPr>
              <a:t>Management and RDMA</a:t>
            </a:r>
            <a:r>
              <a:rPr lang="en-US" sz="1071" dirty="0">
                <a:solidFill>
                  <a:schemeClr val="tx1"/>
                </a:solidFill>
                <a:latin typeface="Segoe UI Light" panose="020B0502040204020203" pitchFamily="34" charset="0"/>
                <a:cs typeface="Segoe UI Light" panose="020B0502040204020203" pitchFamily="34" charset="0"/>
              </a:rPr>
              <a:t> Host vNICs are used to connect the Hyper-V host with the Domain (Mgmt) and to enable high speed / low latency connectivity between the Hyper-V host when using Remote Direct Memory Access (RDMA) for storage replication, High Speed Live Migrations or Storage Spaces Direct</a:t>
            </a:r>
          </a:p>
          <a:p>
            <a:endParaRPr lang="es-ES" sz="1071" dirty="0">
              <a:solidFill>
                <a:schemeClr val="tx1"/>
              </a:solidFill>
              <a:latin typeface="Segoe UI Light" panose="020B0502040204020203" pitchFamily="34" charset="0"/>
              <a:cs typeface="Segoe UI Light" panose="020B0502040204020203" pitchFamily="34" charset="0"/>
            </a:endParaRPr>
          </a:p>
          <a:p>
            <a:r>
              <a:rPr lang="en-US" sz="1071" dirty="0">
                <a:solidFill>
                  <a:schemeClr val="tx1"/>
                </a:solidFill>
                <a:latin typeface="Segoe UI Light" panose="020B0502040204020203" pitchFamily="34" charset="0"/>
                <a:cs typeface="Segoe UI Light" panose="020B0502040204020203" pitchFamily="34" charset="0"/>
              </a:rPr>
              <a:t>These Host vNICs run on the Default (Active) compartment and will not be managed by Network Controller</a:t>
            </a:r>
          </a:p>
        </p:txBody>
      </p:sp>
      <p:sp>
        <p:nvSpPr>
          <p:cNvPr id="56" name="Rectangle 55"/>
          <p:cNvSpPr/>
          <p:nvPr/>
        </p:nvSpPr>
        <p:spPr>
          <a:xfrm>
            <a:off x="8734323" y="3130383"/>
            <a:ext cx="3536121" cy="20842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71" b="1" u="sng" dirty="0">
                <a:solidFill>
                  <a:schemeClr val="tx1"/>
                </a:solidFill>
                <a:latin typeface="Segoe UI Light" panose="020B0502040204020203" pitchFamily="34" charset="0"/>
                <a:cs typeface="Segoe UI Light" panose="020B0502040204020203" pitchFamily="34" charset="0"/>
              </a:rPr>
              <a:t>Provider</a:t>
            </a:r>
            <a:r>
              <a:rPr lang="es-ES" sz="1071" b="1" u="sng" dirty="0">
                <a:solidFill>
                  <a:schemeClr val="tx1"/>
                </a:solidFill>
                <a:latin typeface="Segoe UI Light" panose="020B0502040204020203" pitchFamily="34" charset="0"/>
                <a:cs typeface="Segoe UI Light" panose="020B0502040204020203" pitchFamily="34" charset="0"/>
              </a:rPr>
              <a:t> </a:t>
            </a:r>
            <a:r>
              <a:rPr lang="en-US" sz="1071" b="1" u="sng" dirty="0">
                <a:solidFill>
                  <a:schemeClr val="tx1"/>
                </a:solidFill>
                <a:latin typeface="Segoe UI Light" panose="020B0502040204020203" pitchFamily="34" charset="0"/>
                <a:cs typeface="Segoe UI Light" panose="020B0502040204020203" pitchFamily="34" charset="0"/>
              </a:rPr>
              <a:t>Address</a:t>
            </a:r>
            <a:r>
              <a:rPr lang="es-ES" sz="1071" b="1" u="sng" dirty="0">
                <a:solidFill>
                  <a:schemeClr val="tx1"/>
                </a:solidFill>
                <a:latin typeface="Segoe UI Light" panose="020B0502040204020203" pitchFamily="34" charset="0"/>
                <a:cs typeface="Segoe UI Light" panose="020B0502040204020203" pitchFamily="34" charset="0"/>
              </a:rPr>
              <a:t> </a:t>
            </a:r>
            <a:r>
              <a:rPr lang="en-US" sz="1071" b="1" u="sng" dirty="0">
                <a:solidFill>
                  <a:schemeClr val="tx1"/>
                </a:solidFill>
                <a:latin typeface="Segoe UI Light" panose="020B0502040204020203" pitchFamily="34" charset="0"/>
                <a:cs typeface="Segoe UI Light" panose="020B0502040204020203" pitchFamily="34" charset="0"/>
              </a:rPr>
              <a:t>Compartment</a:t>
            </a:r>
          </a:p>
          <a:p>
            <a:endParaRPr lang="en-US" sz="1071" b="1" u="sng" dirty="0">
              <a:solidFill>
                <a:schemeClr val="tx1"/>
              </a:solidFill>
              <a:latin typeface="Segoe UI Light" panose="020B0502040204020203" pitchFamily="34" charset="0"/>
              <a:cs typeface="Segoe UI Light" panose="020B0502040204020203" pitchFamily="34" charset="0"/>
            </a:endParaRPr>
          </a:p>
          <a:p>
            <a:r>
              <a:rPr lang="en-US" sz="1071" dirty="0">
                <a:solidFill>
                  <a:schemeClr val="tx1"/>
                </a:solidFill>
                <a:latin typeface="Segoe UI Light" panose="020B0502040204020203" pitchFamily="34" charset="0"/>
                <a:cs typeface="Segoe UI Light" panose="020B0502040204020203" pitchFamily="34" charset="0"/>
              </a:rPr>
              <a:t>The Provider Address (PA) Host vNICs are used to hold the IP and MAC  address used to construct the outer packet's header for transporting  encapsulated traffic. They are also used for things like sending ARPs to discover the MAC address of the remote Hyper-V Host (VTEP)*. We always assign two IP addresses (and create two PA Host vNICs) from the HNV Provider Logical Network (Transport network) IP Pool to each Hyper-V host to maximize inbound spreading for Switch-Embedded Teaming (SET) deployments using two NIC team members</a:t>
            </a:r>
            <a:endParaRPr lang="en-US" sz="1071" dirty="0">
              <a:latin typeface="Segoe UI Light" panose="020B0502040204020203" pitchFamily="34" charset="0"/>
              <a:cs typeface="Segoe UI Light" panose="020B0502040204020203" pitchFamily="34" charset="0"/>
            </a:endParaRPr>
          </a:p>
        </p:txBody>
      </p:sp>
      <p:sp>
        <p:nvSpPr>
          <p:cNvPr id="57" name="Rectangle 56"/>
          <p:cNvSpPr/>
          <p:nvPr/>
        </p:nvSpPr>
        <p:spPr>
          <a:xfrm>
            <a:off x="8734323" y="5388532"/>
            <a:ext cx="3536121" cy="110462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71" b="1" u="sng" dirty="0">
                <a:solidFill>
                  <a:schemeClr val="tx1"/>
                </a:solidFill>
                <a:latin typeface="Segoe UI Light" panose="020B0502040204020203" pitchFamily="34" charset="0"/>
                <a:cs typeface="Segoe UI Light" panose="020B0502040204020203" pitchFamily="34" charset="0"/>
              </a:rPr>
              <a:t>Distributed</a:t>
            </a:r>
            <a:r>
              <a:rPr lang="es-ES" sz="1071" b="1" u="sng" dirty="0">
                <a:solidFill>
                  <a:schemeClr val="tx1"/>
                </a:solidFill>
                <a:latin typeface="Segoe UI Light" panose="020B0502040204020203" pitchFamily="34" charset="0"/>
                <a:cs typeface="Segoe UI Light" panose="020B0502040204020203" pitchFamily="34" charset="0"/>
              </a:rPr>
              <a:t> </a:t>
            </a:r>
            <a:r>
              <a:rPr lang="en-US" sz="1071" b="1" u="sng" dirty="0">
                <a:solidFill>
                  <a:schemeClr val="tx1"/>
                </a:solidFill>
                <a:latin typeface="Segoe UI Light" panose="020B0502040204020203" pitchFamily="34" charset="0"/>
                <a:cs typeface="Segoe UI Light" panose="020B0502040204020203" pitchFamily="34" charset="0"/>
              </a:rPr>
              <a:t>Router</a:t>
            </a:r>
            <a:r>
              <a:rPr lang="es-ES" sz="1071" b="1" u="sng" dirty="0">
                <a:solidFill>
                  <a:schemeClr val="tx1"/>
                </a:solidFill>
                <a:latin typeface="Segoe UI Light" panose="020B0502040204020203" pitchFamily="34" charset="0"/>
                <a:cs typeface="Segoe UI Light" panose="020B0502040204020203" pitchFamily="34" charset="0"/>
              </a:rPr>
              <a:t> </a:t>
            </a:r>
            <a:r>
              <a:rPr lang="en-US" sz="1071" b="1" u="sng" dirty="0">
                <a:solidFill>
                  <a:schemeClr val="tx1"/>
                </a:solidFill>
                <a:latin typeface="Segoe UI Light" panose="020B0502040204020203" pitchFamily="34" charset="0"/>
                <a:cs typeface="Segoe UI Light" panose="020B0502040204020203" pitchFamily="34" charset="0"/>
              </a:rPr>
              <a:t>Compartment</a:t>
            </a:r>
          </a:p>
          <a:p>
            <a:endParaRPr lang="es-ES" sz="1071" b="1" u="sng" dirty="0">
              <a:solidFill>
                <a:schemeClr val="tx1"/>
              </a:solidFill>
              <a:latin typeface="Segoe UI Light" panose="020B0502040204020203" pitchFamily="34" charset="0"/>
              <a:cs typeface="Segoe UI Light" panose="020B0502040204020203" pitchFamily="34" charset="0"/>
            </a:endParaRPr>
          </a:p>
          <a:p>
            <a:r>
              <a:rPr lang="en-US" sz="1071" dirty="0">
                <a:solidFill>
                  <a:schemeClr val="tx1"/>
                </a:solidFill>
                <a:latin typeface="Segoe UI Light" panose="020B0502040204020203" pitchFamily="34" charset="0"/>
                <a:cs typeface="Segoe UI Light" panose="020B0502040204020203" pitchFamily="34" charset="0"/>
              </a:rPr>
              <a:t>Distributed Router (DR) Host vNIC is created in a separate network compartment on the Hyper-V Host and used by the HNV Distributed Router to directly route traffic between virtual subnets. </a:t>
            </a:r>
            <a:endParaRPr lang="es-ES" sz="1071" b="1" u="sng" dirty="0">
              <a:solidFill>
                <a:schemeClr val="tx1"/>
              </a:solidFill>
              <a:latin typeface="Segoe UI Light" panose="020B0502040204020203" pitchFamily="34" charset="0"/>
              <a:cs typeface="Segoe UI Light" panose="020B0502040204020203" pitchFamily="34" charset="0"/>
            </a:endParaRPr>
          </a:p>
          <a:p>
            <a:endParaRPr lang="en-US" sz="1071" b="1" u="sng" dirty="0">
              <a:solidFill>
                <a:schemeClr val="tx1"/>
              </a:solidFill>
              <a:latin typeface="Segoe UI Light" panose="020B0502040204020203" pitchFamily="34" charset="0"/>
              <a:cs typeface="Segoe UI Light" panose="020B0502040204020203" pitchFamily="34" charset="0"/>
            </a:endParaRPr>
          </a:p>
        </p:txBody>
      </p:sp>
      <p:sp>
        <p:nvSpPr>
          <p:cNvPr id="2" name="Rectangle 1"/>
          <p:cNvSpPr/>
          <p:nvPr/>
        </p:nvSpPr>
        <p:spPr>
          <a:xfrm>
            <a:off x="8734323" y="6615627"/>
            <a:ext cx="2534772" cy="286306"/>
          </a:xfrm>
          <a:prstGeom prst="rect">
            <a:avLst/>
          </a:prstGeom>
        </p:spPr>
        <p:txBody>
          <a:bodyPr wrap="none">
            <a:spAutoFit/>
          </a:bodyPr>
          <a:lstStyle/>
          <a:p>
            <a:r>
              <a:rPr lang="en-US" sz="1224" b="1" dirty="0">
                <a:solidFill>
                  <a:schemeClr val="bg1">
                    <a:lumMod val="50000"/>
                  </a:schemeClr>
                </a:solidFill>
              </a:rPr>
              <a:t>* VTEP = VXLAN Tunnel Endpoint </a:t>
            </a:r>
            <a:endParaRPr lang="en-US" sz="1224" dirty="0">
              <a:solidFill>
                <a:schemeClr val="bg1">
                  <a:lumMod val="50000"/>
                </a:schemeClr>
              </a:solidFill>
            </a:endParaRPr>
          </a:p>
        </p:txBody>
      </p:sp>
    </p:spTree>
    <p:extLst>
      <p:ext uri="{BB962C8B-B14F-4D97-AF65-F5344CB8AC3E}">
        <p14:creationId xmlns:p14="http://schemas.microsoft.com/office/powerpoint/2010/main" val="3857645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7" y="2906331"/>
            <a:ext cx="11887200" cy="2179058"/>
          </a:xfrm>
        </p:spPr>
        <p:txBody>
          <a:bodyPr/>
          <a:lstStyle/>
          <a:p>
            <a:r>
              <a:rPr lang="en-US" dirty="0"/>
              <a:t>Azure Stack Hub Network Architecture (Advanced)</a:t>
            </a:r>
          </a:p>
        </p:txBody>
      </p:sp>
    </p:spTree>
    <p:extLst>
      <p:ext uri="{BB962C8B-B14F-4D97-AF65-F5344CB8AC3E}">
        <p14:creationId xmlns:p14="http://schemas.microsoft.com/office/powerpoint/2010/main" val="40146834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0" name="Straight Connector 109"/>
          <p:cNvCxnSpPr>
            <a:cxnSpLocks/>
          </p:cNvCxnSpPr>
          <p:nvPr/>
        </p:nvCxnSpPr>
        <p:spPr>
          <a:xfrm>
            <a:off x="10432990" y="5779736"/>
            <a:ext cx="0" cy="277206"/>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nvGrpSpPr>
          <p:cNvPr id="121" name="Group 120"/>
          <p:cNvGrpSpPr/>
          <p:nvPr/>
        </p:nvGrpSpPr>
        <p:grpSpPr>
          <a:xfrm>
            <a:off x="8039812" y="6059714"/>
            <a:ext cx="4153987" cy="976101"/>
            <a:chOff x="7882020" y="5941438"/>
            <a:chExt cx="4072906" cy="957049"/>
          </a:xfrm>
        </p:grpSpPr>
        <p:cxnSp>
          <p:nvCxnSpPr>
            <p:cNvPr id="111" name="Straight Connector 110"/>
            <p:cNvCxnSpPr>
              <a:cxnSpLocks/>
            </p:cNvCxnSpPr>
            <p:nvPr/>
          </p:nvCxnSpPr>
          <p:spPr>
            <a:xfrm>
              <a:off x="9959159" y="5941438"/>
              <a:ext cx="0" cy="445228"/>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cxnSpLocks/>
            </p:cNvCxnSpPr>
            <p:nvPr/>
          </p:nvCxnSpPr>
          <p:spPr>
            <a:xfrm>
              <a:off x="11593275" y="5941438"/>
              <a:ext cx="0" cy="445228"/>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6" name="Freeform: Shape 65"/>
            <p:cNvSpPr/>
            <p:nvPr/>
          </p:nvSpPr>
          <p:spPr>
            <a:xfrm flipV="1">
              <a:off x="9143842" y="6386666"/>
              <a:ext cx="1019521" cy="443469"/>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122" dirty="0">
                <a:solidFill>
                  <a:prstClr val="white"/>
                </a:solidFill>
                <a:latin typeface="Calibri" panose="020F0502020204030204"/>
              </a:endParaRPr>
            </a:p>
          </p:txBody>
        </p:sp>
        <p:sp>
          <p:nvSpPr>
            <p:cNvPr id="3" name="TextBox 2"/>
            <p:cNvSpPr txBox="1"/>
            <p:nvPr/>
          </p:nvSpPr>
          <p:spPr>
            <a:xfrm>
              <a:off x="9082099" y="6460803"/>
              <a:ext cx="1081264" cy="437684"/>
            </a:xfrm>
            <a:prstGeom prst="rect">
              <a:avLst/>
            </a:prstGeom>
            <a:noFill/>
          </p:spPr>
          <p:txBody>
            <a:bodyPr wrap="square" rtlCol="0">
              <a:spAutoFit/>
            </a:bodyPr>
            <a:lstStyle/>
            <a:p>
              <a:pPr algn="ctr" defTabSz="932597"/>
              <a:r>
                <a:rPr lang="en-US" sz="1122" dirty="0">
                  <a:solidFill>
                    <a:prstClr val="white"/>
                  </a:solidFill>
                  <a:latin typeface="Calibri" panose="020F0502020204030204"/>
                </a:rPr>
                <a:t> Any Client</a:t>
              </a:r>
            </a:p>
            <a:p>
              <a:pPr algn="ctr" defTabSz="932597"/>
              <a:r>
                <a:rPr lang="en-US" sz="1122" dirty="0">
                  <a:solidFill>
                    <a:prstClr val="white"/>
                  </a:solidFill>
                  <a:latin typeface="Calibri" panose="020F0502020204030204"/>
                </a:rPr>
                <a:t>Machine</a:t>
              </a:r>
            </a:p>
          </p:txBody>
        </p:sp>
        <p:sp>
          <p:nvSpPr>
            <p:cNvPr id="72" name="Freeform: Shape 71"/>
            <p:cNvSpPr/>
            <p:nvPr/>
          </p:nvSpPr>
          <p:spPr>
            <a:xfrm flipV="1">
              <a:off x="10771131" y="6386666"/>
              <a:ext cx="1019521" cy="443469"/>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122" dirty="0">
                <a:solidFill>
                  <a:prstClr val="white"/>
                </a:solidFill>
                <a:latin typeface="Calibri" panose="020F0502020204030204"/>
              </a:endParaRPr>
            </a:p>
          </p:txBody>
        </p:sp>
        <p:sp>
          <p:nvSpPr>
            <p:cNvPr id="73" name="TextBox 72"/>
            <p:cNvSpPr txBox="1"/>
            <p:nvPr/>
          </p:nvSpPr>
          <p:spPr>
            <a:xfrm>
              <a:off x="11022096" y="6460803"/>
              <a:ext cx="598156" cy="429141"/>
            </a:xfrm>
            <a:prstGeom prst="rect">
              <a:avLst/>
            </a:prstGeom>
            <a:noFill/>
          </p:spPr>
          <p:txBody>
            <a:bodyPr wrap="square" rtlCol="0">
              <a:spAutoFit/>
            </a:bodyPr>
            <a:lstStyle/>
            <a:p>
              <a:pPr algn="ctr" defTabSz="932597"/>
              <a:r>
                <a:rPr lang="en-US" sz="1122" dirty="0">
                  <a:solidFill>
                    <a:prstClr val="white"/>
                  </a:solidFill>
                  <a:latin typeface="Calibri" panose="020F0502020204030204"/>
                </a:rPr>
                <a:t>Any DC Infra</a:t>
              </a:r>
            </a:p>
          </p:txBody>
        </p:sp>
        <p:sp>
          <p:nvSpPr>
            <p:cNvPr id="75" name="Rectangle: Rounded Corners 74"/>
            <p:cNvSpPr/>
            <p:nvPr/>
          </p:nvSpPr>
          <p:spPr>
            <a:xfrm>
              <a:off x="7882020" y="6075487"/>
              <a:ext cx="2279862" cy="210379"/>
            </a:xfrm>
            <a:prstGeom prst="roundRect">
              <a:avLst/>
            </a:prstGeom>
            <a:noFill/>
            <a:ln w="28575">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r>
                <a:rPr lang="en-US" sz="1224" dirty="0">
                  <a:solidFill>
                    <a:prstClr val="black"/>
                  </a:solidFill>
                  <a:latin typeface="Calibri" panose="020F0502020204030204"/>
                </a:rPr>
                <a:t>ANY Subnet</a:t>
              </a:r>
            </a:p>
          </p:txBody>
        </p:sp>
        <p:cxnSp>
          <p:nvCxnSpPr>
            <p:cNvPr id="109" name="Straight Connector 108"/>
            <p:cNvCxnSpPr>
              <a:cxnSpLocks/>
            </p:cNvCxnSpPr>
            <p:nvPr/>
          </p:nvCxnSpPr>
          <p:spPr>
            <a:xfrm>
              <a:off x="9332697" y="5941438"/>
              <a:ext cx="2508829" cy="0"/>
            </a:xfrm>
            <a:prstGeom prst="line">
              <a:avLst/>
            </a:prstGeom>
            <a:ln w="130175" cap="rnd">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16" name="Rectangle: Rounded Corners 115"/>
            <p:cNvSpPr/>
            <p:nvPr/>
          </p:nvSpPr>
          <p:spPr>
            <a:xfrm>
              <a:off x="10228486" y="6075487"/>
              <a:ext cx="1726440" cy="203458"/>
            </a:xfrm>
            <a:prstGeom prst="roundRect">
              <a:avLst/>
            </a:prstGeom>
            <a:noFill/>
            <a:ln w="28575">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r>
                <a:rPr lang="en-US" sz="1224" dirty="0">
                  <a:solidFill>
                    <a:prstClr val="black"/>
                  </a:solidFill>
                  <a:latin typeface="Calibri" panose="020F0502020204030204"/>
                </a:rPr>
                <a:t>DC Subnet</a:t>
              </a:r>
            </a:p>
          </p:txBody>
        </p:sp>
      </p:grpSp>
      <p:sp>
        <p:nvSpPr>
          <p:cNvPr id="10" name="TextBox 9"/>
          <p:cNvSpPr txBox="1"/>
          <p:nvPr/>
        </p:nvSpPr>
        <p:spPr>
          <a:xfrm>
            <a:off x="237800" y="4980804"/>
            <a:ext cx="7614922" cy="1043363"/>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The new Azure Stack Hub Rack will be integrated in the datacenter where other aggregation switches and border devices are already running production workloads and have their own subnets defined. </a:t>
            </a:r>
          </a:p>
        </p:txBody>
      </p:sp>
    </p:spTree>
    <p:extLst>
      <p:ext uri="{BB962C8B-B14F-4D97-AF65-F5344CB8AC3E}">
        <p14:creationId xmlns:p14="http://schemas.microsoft.com/office/powerpoint/2010/main" val="304185120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nvSpPr>
        <p:spPr>
          <a:xfrm>
            <a:off x="7816896" y="5152072"/>
            <a:ext cx="4459896" cy="730470"/>
          </a:xfrm>
          <a:prstGeom prst="rect">
            <a:avLst/>
          </a:prstGeom>
          <a:solidFill>
            <a:schemeClr val="accent3">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defTabSz="932597"/>
            <a:r>
              <a:rPr lang="en-US" sz="918" dirty="0">
                <a:solidFill>
                  <a:prstClr val="black"/>
                </a:solidFill>
                <a:latin typeface="Calibri" panose="020F0502020204030204"/>
              </a:rPr>
              <a:t>TOR  Switch Router</a:t>
            </a:r>
          </a:p>
        </p:txBody>
      </p:sp>
      <p:cxnSp>
        <p:nvCxnSpPr>
          <p:cNvPr id="110" name="Straight Connector 109"/>
          <p:cNvCxnSpPr>
            <a:cxnSpLocks/>
          </p:cNvCxnSpPr>
          <p:nvPr/>
        </p:nvCxnSpPr>
        <p:spPr>
          <a:xfrm>
            <a:off x="10432990" y="5779736"/>
            <a:ext cx="0" cy="277206"/>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686" y="3765196"/>
            <a:ext cx="1773098" cy="286306"/>
          </a:xfrm>
          <a:prstGeom prst="rect">
            <a:avLst/>
          </a:prstGeom>
          <a:noFill/>
        </p:spPr>
        <p:txBody>
          <a:bodyPr wrap="square" rtlCol="0">
            <a:spAutoFit/>
          </a:bodyPr>
          <a:lstStyle/>
          <a:p>
            <a:pPr defTabSz="932597"/>
            <a:r>
              <a:rPr lang="en-US" sz="1224" dirty="0">
                <a:solidFill>
                  <a:prstClr val="black"/>
                </a:solidFill>
                <a:latin typeface="Calibri" panose="020F0502020204030204"/>
              </a:rPr>
              <a:t>Untagged</a:t>
            </a:r>
          </a:p>
        </p:txBody>
      </p:sp>
      <p:cxnSp>
        <p:nvCxnSpPr>
          <p:cNvPr id="7" name="Straight Connector 6"/>
          <p:cNvCxnSpPr>
            <a:cxnSpLocks/>
          </p:cNvCxnSpPr>
          <p:nvPr/>
        </p:nvCxnSpPr>
        <p:spPr>
          <a:xfrm>
            <a:off x="812592" y="4496899"/>
            <a:ext cx="11266078" cy="0"/>
          </a:xfrm>
          <a:prstGeom prst="line">
            <a:avLst/>
          </a:prstGeom>
          <a:ln w="130175"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11" y="4334481"/>
            <a:ext cx="1773098" cy="318286"/>
          </a:xfrm>
          <a:prstGeom prst="rect">
            <a:avLst/>
          </a:prstGeom>
          <a:noFill/>
        </p:spPr>
        <p:txBody>
          <a:bodyPr wrap="square" rtlCol="0">
            <a:spAutoFit/>
          </a:bodyPr>
          <a:lstStyle/>
          <a:p>
            <a:pPr defTabSz="932597"/>
            <a:r>
              <a:rPr lang="en-US" sz="1428" dirty="0">
                <a:solidFill>
                  <a:prstClr val="black"/>
                </a:solidFill>
                <a:latin typeface="Calibri" panose="020F0502020204030204"/>
              </a:rPr>
              <a:t>VLAN</a:t>
            </a:r>
          </a:p>
        </p:txBody>
      </p:sp>
      <p:cxnSp>
        <p:nvCxnSpPr>
          <p:cNvPr id="5" name="Straight Connector 4"/>
          <p:cNvCxnSpPr>
            <a:cxnSpLocks/>
          </p:cNvCxnSpPr>
          <p:nvPr/>
        </p:nvCxnSpPr>
        <p:spPr>
          <a:xfrm>
            <a:off x="812593" y="3919571"/>
            <a:ext cx="11317889" cy="0"/>
          </a:xfrm>
          <a:prstGeom prst="line">
            <a:avLst/>
          </a:prstGeom>
          <a:ln w="130175" cap="rnd"/>
        </p:spPr>
        <p:style>
          <a:lnRef idx="1">
            <a:schemeClr val="accent1"/>
          </a:lnRef>
          <a:fillRef idx="0">
            <a:schemeClr val="accent1"/>
          </a:fillRef>
          <a:effectRef idx="0">
            <a:schemeClr val="accent1"/>
          </a:effectRef>
          <a:fontRef idx="minor">
            <a:schemeClr val="tx1"/>
          </a:fontRef>
        </p:style>
      </p:cxnSp>
      <p:sp>
        <p:nvSpPr>
          <p:cNvPr id="76" name="Freeform: Shape 75"/>
          <p:cNvSpPr/>
          <p:nvPr/>
        </p:nvSpPr>
        <p:spPr>
          <a:xfrm>
            <a:off x="8508105" y="5317641"/>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rgbClr val="7030A0"/>
          </a:solidFill>
          <a:ln>
            <a:solidFill>
              <a:srgbClr val="C7A1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816" dirty="0">
                <a:solidFill>
                  <a:prstClr val="white"/>
                </a:solidFill>
                <a:latin typeface="Calibri" panose="020F0502020204030204"/>
              </a:rPr>
              <a:t>Storage Router Interface</a:t>
            </a:r>
          </a:p>
        </p:txBody>
      </p:sp>
      <p:sp>
        <p:nvSpPr>
          <p:cNvPr id="101" name="Freeform: Shape 100"/>
          <p:cNvSpPr/>
          <p:nvPr/>
        </p:nvSpPr>
        <p:spPr>
          <a:xfrm>
            <a:off x="11239352" y="5330214"/>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918" dirty="0">
                <a:solidFill>
                  <a:prstClr val="white"/>
                </a:solidFill>
                <a:latin typeface="Calibri" panose="020F0502020204030204"/>
              </a:rPr>
              <a:t>Infra Router Interface</a:t>
            </a:r>
          </a:p>
        </p:txBody>
      </p:sp>
      <p:cxnSp>
        <p:nvCxnSpPr>
          <p:cNvPr id="102" name="Straight Connector 101"/>
          <p:cNvCxnSpPr>
            <a:cxnSpLocks/>
          </p:cNvCxnSpPr>
          <p:nvPr/>
        </p:nvCxnSpPr>
        <p:spPr>
          <a:xfrm>
            <a:off x="11475377" y="3916003"/>
            <a:ext cx="0" cy="14142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5" name="Straight Connector 104"/>
          <p:cNvCxnSpPr>
            <a:cxnSpLocks/>
          </p:cNvCxnSpPr>
          <p:nvPr/>
        </p:nvCxnSpPr>
        <p:spPr>
          <a:xfrm>
            <a:off x="8759918" y="4493330"/>
            <a:ext cx="0" cy="83688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7" name="Freeform: Shape 106"/>
          <p:cNvSpPr/>
          <p:nvPr/>
        </p:nvSpPr>
        <p:spPr>
          <a:xfrm>
            <a:off x="9789433" y="5327439"/>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918" dirty="0">
                <a:solidFill>
                  <a:prstClr val="white"/>
                </a:solidFill>
                <a:latin typeface="Calibri" panose="020F0502020204030204"/>
              </a:rPr>
              <a:t>Agg. Router Interface</a:t>
            </a:r>
          </a:p>
        </p:txBody>
      </p:sp>
      <p:grpSp>
        <p:nvGrpSpPr>
          <p:cNvPr id="121" name="Group 120"/>
          <p:cNvGrpSpPr/>
          <p:nvPr/>
        </p:nvGrpSpPr>
        <p:grpSpPr>
          <a:xfrm>
            <a:off x="8039812" y="6059714"/>
            <a:ext cx="4153987" cy="976101"/>
            <a:chOff x="7882020" y="5941438"/>
            <a:chExt cx="4072906" cy="957049"/>
          </a:xfrm>
        </p:grpSpPr>
        <p:cxnSp>
          <p:nvCxnSpPr>
            <p:cNvPr id="111" name="Straight Connector 110"/>
            <p:cNvCxnSpPr>
              <a:cxnSpLocks/>
            </p:cNvCxnSpPr>
            <p:nvPr/>
          </p:nvCxnSpPr>
          <p:spPr>
            <a:xfrm>
              <a:off x="9959159" y="5941438"/>
              <a:ext cx="0" cy="445228"/>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cxnSpLocks/>
            </p:cNvCxnSpPr>
            <p:nvPr/>
          </p:nvCxnSpPr>
          <p:spPr>
            <a:xfrm>
              <a:off x="11593275" y="5941438"/>
              <a:ext cx="0" cy="445228"/>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6" name="Freeform: Shape 65"/>
            <p:cNvSpPr/>
            <p:nvPr/>
          </p:nvSpPr>
          <p:spPr>
            <a:xfrm flipV="1">
              <a:off x="9143842" y="6386666"/>
              <a:ext cx="1019521" cy="443469"/>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122" dirty="0">
                <a:solidFill>
                  <a:prstClr val="white"/>
                </a:solidFill>
                <a:latin typeface="Calibri" panose="020F0502020204030204"/>
              </a:endParaRPr>
            </a:p>
          </p:txBody>
        </p:sp>
        <p:sp>
          <p:nvSpPr>
            <p:cNvPr id="3" name="TextBox 2"/>
            <p:cNvSpPr txBox="1"/>
            <p:nvPr/>
          </p:nvSpPr>
          <p:spPr>
            <a:xfrm>
              <a:off x="9082099" y="6460803"/>
              <a:ext cx="1081264" cy="437684"/>
            </a:xfrm>
            <a:prstGeom prst="rect">
              <a:avLst/>
            </a:prstGeom>
            <a:noFill/>
          </p:spPr>
          <p:txBody>
            <a:bodyPr wrap="square" rtlCol="0">
              <a:spAutoFit/>
            </a:bodyPr>
            <a:lstStyle/>
            <a:p>
              <a:pPr algn="ctr" defTabSz="932597"/>
              <a:r>
                <a:rPr lang="en-US" sz="1122" dirty="0">
                  <a:solidFill>
                    <a:prstClr val="white"/>
                  </a:solidFill>
                  <a:latin typeface="Calibri" panose="020F0502020204030204"/>
                </a:rPr>
                <a:t> Any Client</a:t>
              </a:r>
            </a:p>
            <a:p>
              <a:pPr algn="ctr" defTabSz="932597"/>
              <a:r>
                <a:rPr lang="en-US" sz="1122" dirty="0">
                  <a:solidFill>
                    <a:prstClr val="white"/>
                  </a:solidFill>
                  <a:latin typeface="Calibri" panose="020F0502020204030204"/>
                </a:rPr>
                <a:t>Machine</a:t>
              </a:r>
            </a:p>
          </p:txBody>
        </p:sp>
        <p:sp>
          <p:nvSpPr>
            <p:cNvPr id="72" name="Freeform: Shape 71"/>
            <p:cNvSpPr/>
            <p:nvPr/>
          </p:nvSpPr>
          <p:spPr>
            <a:xfrm flipV="1">
              <a:off x="10771131" y="6386666"/>
              <a:ext cx="1019521" cy="443469"/>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122" dirty="0">
                <a:solidFill>
                  <a:prstClr val="white"/>
                </a:solidFill>
                <a:latin typeface="Calibri" panose="020F0502020204030204"/>
              </a:endParaRPr>
            </a:p>
          </p:txBody>
        </p:sp>
        <p:sp>
          <p:nvSpPr>
            <p:cNvPr id="73" name="TextBox 72"/>
            <p:cNvSpPr txBox="1"/>
            <p:nvPr/>
          </p:nvSpPr>
          <p:spPr>
            <a:xfrm>
              <a:off x="11022096" y="6460803"/>
              <a:ext cx="598156" cy="429141"/>
            </a:xfrm>
            <a:prstGeom prst="rect">
              <a:avLst/>
            </a:prstGeom>
            <a:noFill/>
          </p:spPr>
          <p:txBody>
            <a:bodyPr wrap="square" rtlCol="0">
              <a:spAutoFit/>
            </a:bodyPr>
            <a:lstStyle/>
            <a:p>
              <a:pPr algn="ctr" defTabSz="932597"/>
              <a:r>
                <a:rPr lang="en-US" sz="1122" dirty="0">
                  <a:solidFill>
                    <a:prstClr val="white"/>
                  </a:solidFill>
                  <a:latin typeface="Calibri" panose="020F0502020204030204"/>
                </a:rPr>
                <a:t>Any DC Infra</a:t>
              </a:r>
            </a:p>
          </p:txBody>
        </p:sp>
        <p:sp>
          <p:nvSpPr>
            <p:cNvPr id="75" name="Rectangle: Rounded Corners 74"/>
            <p:cNvSpPr/>
            <p:nvPr/>
          </p:nvSpPr>
          <p:spPr>
            <a:xfrm>
              <a:off x="7882020" y="6075487"/>
              <a:ext cx="2279862" cy="210379"/>
            </a:xfrm>
            <a:prstGeom prst="roundRect">
              <a:avLst/>
            </a:prstGeom>
            <a:noFill/>
            <a:ln w="28575">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r>
                <a:rPr lang="en-US" sz="1224" dirty="0">
                  <a:solidFill>
                    <a:prstClr val="black"/>
                  </a:solidFill>
                  <a:latin typeface="Calibri" panose="020F0502020204030204"/>
                </a:rPr>
                <a:t>ANY Subnet</a:t>
              </a:r>
            </a:p>
          </p:txBody>
        </p:sp>
        <p:cxnSp>
          <p:nvCxnSpPr>
            <p:cNvPr id="109" name="Straight Connector 108"/>
            <p:cNvCxnSpPr>
              <a:cxnSpLocks/>
            </p:cNvCxnSpPr>
            <p:nvPr/>
          </p:nvCxnSpPr>
          <p:spPr>
            <a:xfrm>
              <a:off x="9332697" y="5941438"/>
              <a:ext cx="2508829" cy="0"/>
            </a:xfrm>
            <a:prstGeom prst="line">
              <a:avLst/>
            </a:prstGeom>
            <a:ln w="130175" cap="rnd">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16" name="Rectangle: Rounded Corners 115"/>
            <p:cNvSpPr/>
            <p:nvPr/>
          </p:nvSpPr>
          <p:spPr>
            <a:xfrm>
              <a:off x="10228486" y="6075487"/>
              <a:ext cx="1726440" cy="203458"/>
            </a:xfrm>
            <a:prstGeom prst="roundRect">
              <a:avLst/>
            </a:prstGeom>
            <a:noFill/>
            <a:ln w="28575">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r>
                <a:rPr lang="en-US" sz="1224" dirty="0">
                  <a:solidFill>
                    <a:prstClr val="black"/>
                  </a:solidFill>
                  <a:latin typeface="Calibri" panose="020F0502020204030204"/>
                </a:rPr>
                <a:t>DC Subnet</a:t>
              </a:r>
            </a:p>
          </p:txBody>
        </p:sp>
      </p:grpSp>
      <p:sp>
        <p:nvSpPr>
          <p:cNvPr id="113" name="TextBox 112"/>
          <p:cNvSpPr txBox="1"/>
          <p:nvPr/>
        </p:nvSpPr>
        <p:spPr>
          <a:xfrm>
            <a:off x="189821" y="5045615"/>
            <a:ext cx="7614922" cy="1541961"/>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Once the Azure Stack Hub rack is connected, the TORs will be connected to aggregation switches or the core networking at customer datacenter. TORs will have uplinks connected to the existing Aggregation Routers. In addition, two L2 networks will be defined for the Azure Stack Hub Rack (Storage and Infrastructure Networks)</a:t>
            </a:r>
          </a:p>
        </p:txBody>
      </p:sp>
    </p:spTree>
    <p:extLst>
      <p:ext uri="{BB962C8B-B14F-4D97-AF65-F5344CB8AC3E}">
        <p14:creationId xmlns:p14="http://schemas.microsoft.com/office/powerpoint/2010/main" val="349445918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3357359" y="1598779"/>
            <a:ext cx="1893992" cy="1214687"/>
          </a:xfrm>
          <a:prstGeom prst="rect">
            <a:avLst/>
          </a:prstGeom>
          <a:solidFill>
            <a:schemeClr val="accent3">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defTabSz="932597"/>
            <a:r>
              <a:rPr lang="en-US" sz="1224" dirty="0">
                <a:solidFill>
                  <a:prstClr val="black"/>
                </a:solidFill>
                <a:latin typeface="Calibri" panose="020F0502020204030204"/>
              </a:rPr>
              <a:t>Host:</a:t>
            </a:r>
          </a:p>
          <a:p>
            <a:pPr defTabSz="932597"/>
            <a:r>
              <a:rPr lang="en-US" sz="1224" dirty="0">
                <a:solidFill>
                  <a:prstClr val="black"/>
                </a:solidFill>
                <a:latin typeface="Calibri" panose="020F0502020204030204"/>
              </a:rPr>
              <a:t>HNV PA compartment</a:t>
            </a:r>
          </a:p>
        </p:txBody>
      </p:sp>
      <p:sp>
        <p:nvSpPr>
          <p:cNvPr id="74" name="Rectangle 73"/>
          <p:cNvSpPr/>
          <p:nvPr/>
        </p:nvSpPr>
        <p:spPr>
          <a:xfrm>
            <a:off x="7816896" y="5152072"/>
            <a:ext cx="4459896" cy="730470"/>
          </a:xfrm>
          <a:prstGeom prst="rect">
            <a:avLst/>
          </a:prstGeom>
          <a:solidFill>
            <a:schemeClr val="accent3">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defTabSz="932597"/>
            <a:r>
              <a:rPr lang="en-US" sz="918" dirty="0">
                <a:solidFill>
                  <a:prstClr val="black"/>
                </a:solidFill>
                <a:latin typeface="Calibri" panose="020F0502020204030204"/>
              </a:rPr>
              <a:t>TOR  Switch Router</a:t>
            </a:r>
          </a:p>
        </p:txBody>
      </p:sp>
      <p:cxnSp>
        <p:nvCxnSpPr>
          <p:cNvPr id="110" name="Straight Connector 109"/>
          <p:cNvCxnSpPr>
            <a:cxnSpLocks/>
          </p:cNvCxnSpPr>
          <p:nvPr/>
        </p:nvCxnSpPr>
        <p:spPr>
          <a:xfrm>
            <a:off x="10432990" y="5779736"/>
            <a:ext cx="0" cy="277206"/>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0" name="Freeform: Shape 19"/>
          <p:cNvSpPr/>
          <p:nvPr/>
        </p:nvSpPr>
        <p:spPr>
          <a:xfrm>
            <a:off x="4252804" y="317097"/>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Tenant </a:t>
            </a:r>
            <a:r>
              <a:rPr lang="en-US" sz="1122" dirty="0" err="1">
                <a:solidFill>
                  <a:prstClr val="white"/>
                </a:solidFill>
                <a:latin typeface="Calibri" panose="020F0502020204030204"/>
              </a:rPr>
              <a:t>xN</a:t>
            </a:r>
            <a:endParaRPr lang="en-US" sz="1122" dirty="0">
              <a:solidFill>
                <a:prstClr val="white"/>
              </a:solidFill>
              <a:latin typeface="Calibri" panose="020F0502020204030204"/>
            </a:endParaRPr>
          </a:p>
        </p:txBody>
      </p:sp>
      <p:sp>
        <p:nvSpPr>
          <p:cNvPr id="6" name="TextBox 5"/>
          <p:cNvSpPr txBox="1"/>
          <p:nvPr/>
        </p:nvSpPr>
        <p:spPr>
          <a:xfrm>
            <a:off x="8686" y="3765196"/>
            <a:ext cx="1773098" cy="286306"/>
          </a:xfrm>
          <a:prstGeom prst="rect">
            <a:avLst/>
          </a:prstGeom>
          <a:noFill/>
        </p:spPr>
        <p:txBody>
          <a:bodyPr wrap="square" rtlCol="0">
            <a:spAutoFit/>
          </a:bodyPr>
          <a:lstStyle/>
          <a:p>
            <a:pPr defTabSz="932597"/>
            <a:r>
              <a:rPr lang="en-US" sz="1224" dirty="0">
                <a:solidFill>
                  <a:prstClr val="black"/>
                </a:solidFill>
                <a:latin typeface="Calibri" panose="020F0502020204030204"/>
              </a:rPr>
              <a:t>Untagged</a:t>
            </a:r>
          </a:p>
        </p:txBody>
      </p:sp>
      <p:cxnSp>
        <p:nvCxnSpPr>
          <p:cNvPr id="7" name="Straight Connector 6"/>
          <p:cNvCxnSpPr>
            <a:cxnSpLocks/>
          </p:cNvCxnSpPr>
          <p:nvPr/>
        </p:nvCxnSpPr>
        <p:spPr>
          <a:xfrm>
            <a:off x="812592" y="4496899"/>
            <a:ext cx="11266078" cy="0"/>
          </a:xfrm>
          <a:prstGeom prst="line">
            <a:avLst/>
          </a:prstGeom>
          <a:ln w="130175"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11" y="4334481"/>
            <a:ext cx="1773098" cy="318286"/>
          </a:xfrm>
          <a:prstGeom prst="rect">
            <a:avLst/>
          </a:prstGeom>
          <a:noFill/>
        </p:spPr>
        <p:txBody>
          <a:bodyPr wrap="square" rtlCol="0">
            <a:spAutoFit/>
          </a:bodyPr>
          <a:lstStyle/>
          <a:p>
            <a:pPr defTabSz="932597"/>
            <a:r>
              <a:rPr lang="en-US" sz="1428" dirty="0">
                <a:solidFill>
                  <a:prstClr val="black"/>
                </a:solidFill>
                <a:latin typeface="Calibri" panose="020F0502020204030204"/>
              </a:rPr>
              <a:t>VLAN</a:t>
            </a:r>
          </a:p>
        </p:txBody>
      </p:sp>
      <p:sp>
        <p:nvSpPr>
          <p:cNvPr id="19" name="Freeform: Shape 18"/>
          <p:cNvSpPr/>
          <p:nvPr/>
        </p:nvSpPr>
        <p:spPr>
          <a:xfrm>
            <a:off x="4195236" y="247970"/>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Tenant </a:t>
            </a:r>
            <a:r>
              <a:rPr lang="en-US" sz="1122" dirty="0" err="1">
                <a:solidFill>
                  <a:prstClr val="white"/>
                </a:solidFill>
                <a:latin typeface="Calibri" panose="020F0502020204030204"/>
              </a:rPr>
              <a:t>xN</a:t>
            </a:r>
            <a:endParaRPr lang="en-US" sz="1122" dirty="0">
              <a:solidFill>
                <a:prstClr val="white"/>
              </a:solidFill>
              <a:latin typeface="Calibri" panose="020F0502020204030204"/>
            </a:endParaRPr>
          </a:p>
        </p:txBody>
      </p:sp>
      <p:cxnSp>
        <p:nvCxnSpPr>
          <p:cNvPr id="33" name="Straight Connector 32"/>
          <p:cNvCxnSpPr>
            <a:cxnSpLocks/>
          </p:cNvCxnSpPr>
          <p:nvPr/>
        </p:nvCxnSpPr>
        <p:spPr>
          <a:xfrm>
            <a:off x="3754322" y="1055148"/>
            <a:ext cx="149702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cxnSpLocks/>
          </p:cNvCxnSpPr>
          <p:nvPr/>
        </p:nvCxnSpPr>
        <p:spPr>
          <a:xfrm>
            <a:off x="4502837" y="1089057"/>
            <a:ext cx="5757" cy="569212"/>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p:nvCxnSpPr>
        <p:spPr>
          <a:xfrm>
            <a:off x="4502837" y="1818683"/>
            <a:ext cx="5757" cy="36631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cxnSpLocks/>
          </p:cNvCxnSpPr>
          <p:nvPr/>
        </p:nvCxnSpPr>
        <p:spPr>
          <a:xfrm>
            <a:off x="4859759" y="732412"/>
            <a:ext cx="5757" cy="322736"/>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cxnSpLocks/>
          </p:cNvCxnSpPr>
          <p:nvPr/>
        </p:nvCxnSpPr>
        <p:spPr>
          <a:xfrm>
            <a:off x="4950768" y="765159"/>
            <a:ext cx="11107" cy="282026"/>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855355" y="1243897"/>
            <a:ext cx="576144" cy="286306"/>
          </a:xfrm>
          <a:prstGeom prst="rect">
            <a:avLst/>
          </a:prstGeom>
          <a:noFill/>
        </p:spPr>
        <p:txBody>
          <a:bodyPr wrap="none" rtlCol="0">
            <a:spAutoFit/>
          </a:bodyPr>
          <a:lstStyle/>
          <a:p>
            <a:pPr defTabSz="932597"/>
            <a:r>
              <a:rPr lang="en-US" sz="1224" dirty="0" err="1">
                <a:solidFill>
                  <a:prstClr val="black"/>
                </a:solidFill>
                <a:latin typeface="Calibri" panose="020F0502020204030204"/>
              </a:rPr>
              <a:t>Encap</a:t>
            </a:r>
            <a:endParaRPr lang="en-US" sz="1224" dirty="0">
              <a:solidFill>
                <a:prstClr val="black"/>
              </a:solidFill>
              <a:latin typeface="Calibri" panose="020F0502020204030204"/>
            </a:endParaRPr>
          </a:p>
        </p:txBody>
      </p:sp>
      <p:cxnSp>
        <p:nvCxnSpPr>
          <p:cNvPr id="5" name="Straight Connector 4"/>
          <p:cNvCxnSpPr>
            <a:cxnSpLocks/>
          </p:cNvCxnSpPr>
          <p:nvPr/>
        </p:nvCxnSpPr>
        <p:spPr>
          <a:xfrm>
            <a:off x="812593" y="3919571"/>
            <a:ext cx="11317889" cy="0"/>
          </a:xfrm>
          <a:prstGeom prst="line">
            <a:avLst/>
          </a:prstGeom>
          <a:ln w="130175" cap="rnd"/>
        </p:spPr>
        <p:style>
          <a:lnRef idx="1">
            <a:schemeClr val="accent1"/>
          </a:lnRef>
          <a:fillRef idx="0">
            <a:schemeClr val="accent1"/>
          </a:fillRef>
          <a:effectRef idx="0">
            <a:schemeClr val="accent1"/>
          </a:effectRef>
          <a:fontRef idx="minor">
            <a:schemeClr val="tx1"/>
          </a:fontRef>
        </p:style>
      </p:cxnSp>
      <p:sp>
        <p:nvSpPr>
          <p:cNvPr id="76" name="Freeform: Shape 75"/>
          <p:cNvSpPr/>
          <p:nvPr/>
        </p:nvSpPr>
        <p:spPr>
          <a:xfrm>
            <a:off x="8508105" y="5317641"/>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rgbClr val="7030A0"/>
          </a:solidFill>
          <a:ln>
            <a:solidFill>
              <a:srgbClr val="C7A1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816" dirty="0">
                <a:solidFill>
                  <a:prstClr val="white"/>
                </a:solidFill>
                <a:latin typeface="Calibri" panose="020F0502020204030204"/>
              </a:rPr>
              <a:t>Storage Router Interface</a:t>
            </a:r>
          </a:p>
        </p:txBody>
      </p:sp>
      <p:sp>
        <p:nvSpPr>
          <p:cNvPr id="101" name="Freeform: Shape 100"/>
          <p:cNvSpPr/>
          <p:nvPr/>
        </p:nvSpPr>
        <p:spPr>
          <a:xfrm>
            <a:off x="11239352" y="5330214"/>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918" dirty="0">
                <a:solidFill>
                  <a:prstClr val="white"/>
                </a:solidFill>
                <a:latin typeface="Calibri" panose="020F0502020204030204"/>
              </a:rPr>
              <a:t>Infra Router Interface</a:t>
            </a:r>
          </a:p>
        </p:txBody>
      </p:sp>
      <p:cxnSp>
        <p:nvCxnSpPr>
          <p:cNvPr id="102" name="Straight Connector 101"/>
          <p:cNvCxnSpPr>
            <a:cxnSpLocks/>
          </p:cNvCxnSpPr>
          <p:nvPr/>
        </p:nvCxnSpPr>
        <p:spPr>
          <a:xfrm>
            <a:off x="11475377" y="3916003"/>
            <a:ext cx="0" cy="14142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5" name="Straight Connector 104"/>
          <p:cNvCxnSpPr>
            <a:cxnSpLocks/>
          </p:cNvCxnSpPr>
          <p:nvPr/>
        </p:nvCxnSpPr>
        <p:spPr>
          <a:xfrm>
            <a:off x="8759918" y="4493330"/>
            <a:ext cx="0" cy="83688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95" name="Freeform: Shape 94"/>
          <p:cNvSpPr/>
          <p:nvPr/>
        </p:nvSpPr>
        <p:spPr>
          <a:xfrm>
            <a:off x="5452578" y="2211482"/>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NC</a:t>
            </a:r>
          </a:p>
        </p:txBody>
      </p:sp>
      <p:sp>
        <p:nvSpPr>
          <p:cNvPr id="96" name="Freeform: Shape 95"/>
          <p:cNvSpPr/>
          <p:nvPr/>
        </p:nvSpPr>
        <p:spPr>
          <a:xfrm>
            <a:off x="6460021" y="2211481"/>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AD</a:t>
            </a:r>
          </a:p>
        </p:txBody>
      </p:sp>
      <p:sp>
        <p:nvSpPr>
          <p:cNvPr id="97" name="Freeform: Shape 96"/>
          <p:cNvSpPr/>
          <p:nvPr/>
        </p:nvSpPr>
        <p:spPr>
          <a:xfrm>
            <a:off x="7467463" y="2211480"/>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SLB MUX</a:t>
            </a:r>
          </a:p>
        </p:txBody>
      </p:sp>
      <p:sp>
        <p:nvSpPr>
          <p:cNvPr id="98" name="Freeform: Shape 97"/>
          <p:cNvSpPr/>
          <p:nvPr/>
        </p:nvSpPr>
        <p:spPr>
          <a:xfrm>
            <a:off x="8474905" y="2211480"/>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SDN GW</a:t>
            </a:r>
          </a:p>
        </p:txBody>
      </p:sp>
      <p:cxnSp>
        <p:nvCxnSpPr>
          <p:cNvPr id="87" name="Straight Connector 86"/>
          <p:cNvCxnSpPr>
            <a:cxnSpLocks/>
          </p:cNvCxnSpPr>
          <p:nvPr/>
        </p:nvCxnSpPr>
        <p:spPr>
          <a:xfrm>
            <a:off x="6111119" y="2611649"/>
            <a:ext cx="0" cy="130435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a:cxnSpLocks/>
          </p:cNvCxnSpPr>
          <p:nvPr/>
        </p:nvCxnSpPr>
        <p:spPr>
          <a:xfrm>
            <a:off x="7125140" y="2611649"/>
            <a:ext cx="0" cy="130435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a:cxnSpLocks/>
          </p:cNvCxnSpPr>
          <p:nvPr/>
        </p:nvCxnSpPr>
        <p:spPr>
          <a:xfrm>
            <a:off x="8124358" y="2610578"/>
            <a:ext cx="0" cy="130542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a:cxnSpLocks/>
          </p:cNvCxnSpPr>
          <p:nvPr/>
        </p:nvCxnSpPr>
        <p:spPr>
          <a:xfrm>
            <a:off x="9138379" y="2596846"/>
            <a:ext cx="0" cy="131915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a:cxnSpLocks/>
          </p:cNvCxnSpPr>
          <p:nvPr/>
        </p:nvCxnSpPr>
        <p:spPr>
          <a:xfrm>
            <a:off x="9961346" y="2621782"/>
            <a:ext cx="0" cy="12942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a:cxnSpLocks/>
          </p:cNvCxnSpPr>
          <p:nvPr/>
        </p:nvCxnSpPr>
        <p:spPr>
          <a:xfrm>
            <a:off x="10055716" y="2596846"/>
            <a:ext cx="0" cy="13191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Freeform: Shape 20"/>
          <p:cNvSpPr/>
          <p:nvPr/>
        </p:nvSpPr>
        <p:spPr>
          <a:xfrm>
            <a:off x="4252804" y="2232072"/>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PA x2</a:t>
            </a:r>
          </a:p>
        </p:txBody>
      </p:sp>
      <p:sp>
        <p:nvSpPr>
          <p:cNvPr id="15" name="Freeform: Shape 14"/>
          <p:cNvSpPr/>
          <p:nvPr/>
        </p:nvSpPr>
        <p:spPr>
          <a:xfrm>
            <a:off x="1430016" y="2237785"/>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Storage 2</a:t>
            </a:r>
          </a:p>
        </p:txBody>
      </p:sp>
      <p:sp>
        <p:nvSpPr>
          <p:cNvPr id="13" name="Rectangle 12"/>
          <p:cNvSpPr/>
          <p:nvPr/>
        </p:nvSpPr>
        <p:spPr>
          <a:xfrm>
            <a:off x="593834" y="1590531"/>
            <a:ext cx="2711457" cy="1214687"/>
          </a:xfrm>
          <a:prstGeom prst="rect">
            <a:avLst/>
          </a:prstGeom>
          <a:solidFill>
            <a:schemeClr val="accent3">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defTabSz="932597"/>
            <a:r>
              <a:rPr lang="en-US" sz="918" dirty="0">
                <a:solidFill>
                  <a:prstClr val="black"/>
                </a:solidFill>
                <a:latin typeface="Calibri" panose="020F0502020204030204"/>
              </a:rPr>
              <a:t>Host:</a:t>
            </a:r>
          </a:p>
          <a:p>
            <a:pPr defTabSz="932597"/>
            <a:r>
              <a:rPr lang="en-US" sz="918" dirty="0">
                <a:solidFill>
                  <a:prstClr val="black"/>
                </a:solidFill>
                <a:latin typeface="Calibri" panose="020F0502020204030204"/>
              </a:rPr>
              <a:t>Default Compartment</a:t>
            </a:r>
          </a:p>
        </p:txBody>
      </p:sp>
      <p:sp>
        <p:nvSpPr>
          <p:cNvPr id="12" name="Freeform: Shape 11"/>
          <p:cNvSpPr/>
          <p:nvPr/>
        </p:nvSpPr>
        <p:spPr>
          <a:xfrm>
            <a:off x="2402523" y="2167070"/>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err="1">
                <a:solidFill>
                  <a:prstClr val="white"/>
                </a:solidFill>
                <a:latin typeface="Calibri" panose="020F0502020204030204"/>
              </a:rPr>
              <a:t>Mgmt</a:t>
            </a:r>
            <a:endParaRPr lang="en-US" sz="1122" dirty="0">
              <a:solidFill>
                <a:prstClr val="white"/>
              </a:solidFill>
              <a:latin typeface="Calibri" panose="020F0502020204030204"/>
            </a:endParaRPr>
          </a:p>
        </p:txBody>
      </p:sp>
      <p:sp>
        <p:nvSpPr>
          <p:cNvPr id="16" name="Freeform: Shape 15"/>
          <p:cNvSpPr/>
          <p:nvPr/>
        </p:nvSpPr>
        <p:spPr>
          <a:xfrm>
            <a:off x="4195236" y="2167069"/>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PA x2</a:t>
            </a:r>
          </a:p>
        </p:txBody>
      </p:sp>
      <p:sp>
        <p:nvSpPr>
          <p:cNvPr id="22" name="Freeform: Shape 21"/>
          <p:cNvSpPr/>
          <p:nvPr/>
        </p:nvSpPr>
        <p:spPr>
          <a:xfrm>
            <a:off x="5400765" y="2167071"/>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NC x3</a:t>
            </a:r>
          </a:p>
        </p:txBody>
      </p:sp>
      <p:sp>
        <p:nvSpPr>
          <p:cNvPr id="23" name="Freeform: Shape 22"/>
          <p:cNvSpPr/>
          <p:nvPr/>
        </p:nvSpPr>
        <p:spPr>
          <a:xfrm>
            <a:off x="6408207" y="2167070"/>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AD x3</a:t>
            </a:r>
          </a:p>
        </p:txBody>
      </p:sp>
      <p:sp>
        <p:nvSpPr>
          <p:cNvPr id="24" name="Freeform: Shape 23"/>
          <p:cNvSpPr/>
          <p:nvPr/>
        </p:nvSpPr>
        <p:spPr>
          <a:xfrm>
            <a:off x="7415649" y="2167069"/>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597"/>
            <a:r>
              <a:rPr lang="en-US" sz="1122" dirty="0">
                <a:solidFill>
                  <a:prstClr val="white"/>
                </a:solidFill>
                <a:latin typeface="Calibri" panose="020F0502020204030204"/>
              </a:rPr>
              <a:t>SLB MUX x2</a:t>
            </a:r>
          </a:p>
        </p:txBody>
      </p:sp>
      <p:sp>
        <p:nvSpPr>
          <p:cNvPr id="25" name="Freeform: Shape 24"/>
          <p:cNvSpPr/>
          <p:nvPr/>
        </p:nvSpPr>
        <p:spPr>
          <a:xfrm>
            <a:off x="8423091" y="2167069"/>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597"/>
            <a:r>
              <a:rPr lang="en-US" sz="1122" dirty="0">
                <a:solidFill>
                  <a:prstClr val="white"/>
                </a:solidFill>
                <a:latin typeface="Calibri" panose="020F0502020204030204"/>
              </a:rPr>
              <a:t>SDN GW x2</a:t>
            </a:r>
          </a:p>
        </p:txBody>
      </p:sp>
      <p:grpSp>
        <p:nvGrpSpPr>
          <p:cNvPr id="32" name="Group 31"/>
          <p:cNvGrpSpPr/>
          <p:nvPr/>
        </p:nvGrpSpPr>
        <p:grpSpPr>
          <a:xfrm>
            <a:off x="9375829" y="2160062"/>
            <a:ext cx="868757" cy="523440"/>
            <a:chOff x="11041044" y="2467086"/>
            <a:chExt cx="851800" cy="513223"/>
          </a:xfrm>
          <a:solidFill>
            <a:schemeClr val="accent6">
              <a:lumMod val="75000"/>
            </a:schemeClr>
          </a:solidFill>
        </p:grpSpPr>
        <p:sp>
          <p:nvSpPr>
            <p:cNvPr id="31" name="Freeform: Shape 30"/>
            <p:cNvSpPr/>
            <p:nvPr/>
          </p:nvSpPr>
          <p:spPr>
            <a:xfrm>
              <a:off x="11097488" y="2536840"/>
              <a:ext cx="795356" cy="443469"/>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grp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122" dirty="0">
                <a:solidFill>
                  <a:prstClr val="white"/>
                </a:solidFill>
                <a:latin typeface="Calibri" panose="020F0502020204030204"/>
              </a:endParaRPr>
            </a:p>
          </p:txBody>
        </p:sp>
        <p:sp>
          <p:nvSpPr>
            <p:cNvPr id="28" name="Freeform: Shape 27"/>
            <p:cNvSpPr/>
            <p:nvPr/>
          </p:nvSpPr>
          <p:spPr>
            <a:xfrm>
              <a:off x="11041044" y="2467086"/>
              <a:ext cx="795356" cy="443469"/>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grp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Other Infra </a:t>
              </a:r>
              <a:r>
                <a:rPr lang="en-US" sz="1122" dirty="0" err="1">
                  <a:solidFill>
                    <a:prstClr val="white"/>
                  </a:solidFill>
                  <a:latin typeface="Calibri" panose="020F0502020204030204"/>
                </a:rPr>
                <a:t>xN</a:t>
              </a:r>
              <a:endParaRPr lang="en-US" sz="1122" dirty="0">
                <a:solidFill>
                  <a:prstClr val="white"/>
                </a:solidFill>
                <a:latin typeface="Calibri" panose="020F0502020204030204"/>
              </a:endParaRPr>
            </a:p>
          </p:txBody>
        </p:sp>
      </p:grpSp>
      <p:cxnSp>
        <p:nvCxnSpPr>
          <p:cNvPr id="53" name="Straight Connector 52"/>
          <p:cNvCxnSpPr>
            <a:cxnSpLocks/>
          </p:cNvCxnSpPr>
          <p:nvPr/>
        </p:nvCxnSpPr>
        <p:spPr>
          <a:xfrm>
            <a:off x="3037604" y="2613225"/>
            <a:ext cx="0" cy="13027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a:cxnSpLocks/>
          </p:cNvCxnSpPr>
          <p:nvPr/>
        </p:nvCxnSpPr>
        <p:spPr>
          <a:xfrm>
            <a:off x="4806584" y="2613225"/>
            <a:ext cx="0" cy="13027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p:cNvCxnSpPr>
            <a:cxnSpLocks/>
          </p:cNvCxnSpPr>
          <p:nvPr/>
        </p:nvCxnSpPr>
        <p:spPr>
          <a:xfrm>
            <a:off x="4898822" y="2613225"/>
            <a:ext cx="0" cy="13027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p:nvCxnSpPr>
        <p:spPr>
          <a:xfrm>
            <a:off x="6027851" y="2597003"/>
            <a:ext cx="0" cy="1319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a:cxnSpLocks/>
          </p:cNvCxnSpPr>
          <p:nvPr/>
        </p:nvCxnSpPr>
        <p:spPr>
          <a:xfrm>
            <a:off x="7041871" y="2597003"/>
            <a:ext cx="0" cy="1319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Straight Connector 57"/>
          <p:cNvCxnSpPr>
            <a:cxnSpLocks/>
          </p:cNvCxnSpPr>
          <p:nvPr/>
        </p:nvCxnSpPr>
        <p:spPr>
          <a:xfrm>
            <a:off x="8041090" y="2595932"/>
            <a:ext cx="0" cy="132007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a:cxnSpLocks/>
          </p:cNvCxnSpPr>
          <p:nvPr/>
        </p:nvCxnSpPr>
        <p:spPr>
          <a:xfrm>
            <a:off x="9055110" y="2582200"/>
            <a:ext cx="0" cy="133380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4" name="Freeform: Shape 93"/>
          <p:cNvSpPr/>
          <p:nvPr/>
        </p:nvSpPr>
        <p:spPr>
          <a:xfrm>
            <a:off x="1417629" y="2226699"/>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rgbClr val="7030A0"/>
          </a:solidFill>
          <a:ln>
            <a:solidFill>
              <a:srgbClr val="C7A1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Storage x2</a:t>
            </a:r>
          </a:p>
        </p:txBody>
      </p:sp>
      <p:sp>
        <p:nvSpPr>
          <p:cNvPr id="14" name="Freeform: Shape 13"/>
          <p:cNvSpPr/>
          <p:nvPr/>
        </p:nvSpPr>
        <p:spPr>
          <a:xfrm>
            <a:off x="1358057" y="2167069"/>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rgbClr val="7030A0"/>
          </a:solidFill>
          <a:ln>
            <a:solidFill>
              <a:srgbClr val="C7A1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Storage x2</a:t>
            </a:r>
          </a:p>
        </p:txBody>
      </p:sp>
      <p:cxnSp>
        <p:nvCxnSpPr>
          <p:cNvPr id="106" name="Straight Connector 105"/>
          <p:cNvCxnSpPr>
            <a:cxnSpLocks/>
          </p:cNvCxnSpPr>
          <p:nvPr/>
        </p:nvCxnSpPr>
        <p:spPr>
          <a:xfrm>
            <a:off x="2075378" y="2663777"/>
            <a:ext cx="0" cy="1829554"/>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cxnSpLocks/>
          </p:cNvCxnSpPr>
          <p:nvPr/>
        </p:nvCxnSpPr>
        <p:spPr>
          <a:xfrm>
            <a:off x="1979157" y="2595931"/>
            <a:ext cx="0" cy="1897399"/>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3" name="Rectangle: Rounded Corners 102"/>
          <p:cNvSpPr/>
          <p:nvPr/>
        </p:nvSpPr>
        <p:spPr>
          <a:xfrm>
            <a:off x="874273" y="4119491"/>
            <a:ext cx="9403750" cy="249900"/>
          </a:xfrm>
          <a:prstGeom prst="roundRect">
            <a:avLst/>
          </a:prstGeom>
          <a:noFill/>
          <a:ln w="28575">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r>
              <a:rPr lang="en-US" sz="1224" dirty="0">
                <a:solidFill>
                  <a:prstClr val="black"/>
                </a:solidFill>
                <a:latin typeface="Calibri" panose="020F0502020204030204"/>
              </a:rPr>
              <a:t>Storage Subnet</a:t>
            </a:r>
          </a:p>
        </p:txBody>
      </p:sp>
      <p:sp>
        <p:nvSpPr>
          <p:cNvPr id="71" name="Rectangle: Rounded Corners 70"/>
          <p:cNvSpPr/>
          <p:nvPr/>
        </p:nvSpPr>
        <p:spPr>
          <a:xfrm>
            <a:off x="2191318" y="3038765"/>
            <a:ext cx="7923177" cy="446438"/>
          </a:xfrm>
          <a:prstGeom prst="roundRect">
            <a:avLst/>
          </a:prstGeom>
          <a:noFill/>
          <a:ln w="28575">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r>
              <a:rPr lang="en-US" sz="918" dirty="0">
                <a:solidFill>
                  <a:prstClr val="black"/>
                </a:solidFill>
                <a:latin typeface="Calibri" panose="020F0502020204030204"/>
              </a:rPr>
              <a:t>Infrastructure</a:t>
            </a:r>
          </a:p>
          <a:p>
            <a:pPr defTabSz="932597"/>
            <a:r>
              <a:rPr lang="en-US" sz="918" dirty="0">
                <a:solidFill>
                  <a:prstClr val="black"/>
                </a:solidFill>
                <a:latin typeface="Calibri" panose="020F0502020204030204"/>
              </a:rPr>
              <a:t>Subnet</a:t>
            </a:r>
          </a:p>
        </p:txBody>
      </p:sp>
      <p:sp>
        <p:nvSpPr>
          <p:cNvPr id="107" name="Freeform: Shape 106"/>
          <p:cNvSpPr/>
          <p:nvPr/>
        </p:nvSpPr>
        <p:spPr>
          <a:xfrm>
            <a:off x="9789433" y="5327439"/>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918" dirty="0">
                <a:solidFill>
                  <a:prstClr val="white"/>
                </a:solidFill>
                <a:latin typeface="Calibri" panose="020F0502020204030204"/>
              </a:rPr>
              <a:t>Agg. Router Interface</a:t>
            </a:r>
          </a:p>
        </p:txBody>
      </p:sp>
      <p:cxnSp>
        <p:nvCxnSpPr>
          <p:cNvPr id="114" name="Straight Connector 113"/>
          <p:cNvCxnSpPr>
            <a:cxnSpLocks/>
          </p:cNvCxnSpPr>
          <p:nvPr/>
        </p:nvCxnSpPr>
        <p:spPr>
          <a:xfrm>
            <a:off x="10173507" y="2683501"/>
            <a:ext cx="1018" cy="185670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121" name="Group 120"/>
          <p:cNvGrpSpPr/>
          <p:nvPr/>
        </p:nvGrpSpPr>
        <p:grpSpPr>
          <a:xfrm>
            <a:off x="8039812" y="6059714"/>
            <a:ext cx="4153987" cy="976101"/>
            <a:chOff x="7882020" y="5941438"/>
            <a:chExt cx="4072906" cy="957049"/>
          </a:xfrm>
        </p:grpSpPr>
        <p:cxnSp>
          <p:nvCxnSpPr>
            <p:cNvPr id="111" name="Straight Connector 110"/>
            <p:cNvCxnSpPr>
              <a:cxnSpLocks/>
            </p:cNvCxnSpPr>
            <p:nvPr/>
          </p:nvCxnSpPr>
          <p:spPr>
            <a:xfrm>
              <a:off x="9959159" y="5941438"/>
              <a:ext cx="0" cy="445228"/>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cxnSpLocks/>
            </p:cNvCxnSpPr>
            <p:nvPr/>
          </p:nvCxnSpPr>
          <p:spPr>
            <a:xfrm>
              <a:off x="11593275" y="5941438"/>
              <a:ext cx="0" cy="445228"/>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6" name="Freeform: Shape 65"/>
            <p:cNvSpPr/>
            <p:nvPr/>
          </p:nvSpPr>
          <p:spPr>
            <a:xfrm flipV="1">
              <a:off x="9143842" y="6386666"/>
              <a:ext cx="1019521" cy="443469"/>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122" dirty="0">
                <a:solidFill>
                  <a:prstClr val="white"/>
                </a:solidFill>
                <a:latin typeface="Calibri" panose="020F0502020204030204"/>
              </a:endParaRPr>
            </a:p>
          </p:txBody>
        </p:sp>
        <p:sp>
          <p:nvSpPr>
            <p:cNvPr id="3" name="TextBox 2"/>
            <p:cNvSpPr txBox="1"/>
            <p:nvPr/>
          </p:nvSpPr>
          <p:spPr>
            <a:xfrm>
              <a:off x="9082099" y="6460803"/>
              <a:ext cx="1081264" cy="437684"/>
            </a:xfrm>
            <a:prstGeom prst="rect">
              <a:avLst/>
            </a:prstGeom>
            <a:noFill/>
          </p:spPr>
          <p:txBody>
            <a:bodyPr wrap="square" rtlCol="0">
              <a:spAutoFit/>
            </a:bodyPr>
            <a:lstStyle/>
            <a:p>
              <a:pPr algn="ctr" defTabSz="932597"/>
              <a:r>
                <a:rPr lang="en-US" sz="1122" dirty="0">
                  <a:solidFill>
                    <a:prstClr val="white"/>
                  </a:solidFill>
                  <a:latin typeface="Calibri" panose="020F0502020204030204"/>
                </a:rPr>
                <a:t> Any Client</a:t>
              </a:r>
            </a:p>
            <a:p>
              <a:pPr algn="ctr" defTabSz="932597"/>
              <a:r>
                <a:rPr lang="en-US" sz="1122" dirty="0">
                  <a:solidFill>
                    <a:prstClr val="white"/>
                  </a:solidFill>
                  <a:latin typeface="Calibri" panose="020F0502020204030204"/>
                </a:rPr>
                <a:t>Machine</a:t>
              </a:r>
            </a:p>
          </p:txBody>
        </p:sp>
        <p:sp>
          <p:nvSpPr>
            <p:cNvPr id="72" name="Freeform: Shape 71"/>
            <p:cNvSpPr/>
            <p:nvPr/>
          </p:nvSpPr>
          <p:spPr>
            <a:xfrm flipV="1">
              <a:off x="10771131" y="6386666"/>
              <a:ext cx="1019521" cy="443469"/>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122" dirty="0">
                <a:solidFill>
                  <a:prstClr val="white"/>
                </a:solidFill>
                <a:latin typeface="Calibri" panose="020F0502020204030204"/>
              </a:endParaRPr>
            </a:p>
          </p:txBody>
        </p:sp>
        <p:sp>
          <p:nvSpPr>
            <p:cNvPr id="73" name="TextBox 72"/>
            <p:cNvSpPr txBox="1"/>
            <p:nvPr/>
          </p:nvSpPr>
          <p:spPr>
            <a:xfrm>
              <a:off x="11022096" y="6460803"/>
              <a:ext cx="598156" cy="429141"/>
            </a:xfrm>
            <a:prstGeom prst="rect">
              <a:avLst/>
            </a:prstGeom>
            <a:noFill/>
          </p:spPr>
          <p:txBody>
            <a:bodyPr wrap="square" rtlCol="0">
              <a:spAutoFit/>
            </a:bodyPr>
            <a:lstStyle/>
            <a:p>
              <a:pPr algn="ctr" defTabSz="932597"/>
              <a:r>
                <a:rPr lang="en-US" sz="1122" dirty="0">
                  <a:solidFill>
                    <a:prstClr val="white"/>
                  </a:solidFill>
                  <a:latin typeface="Calibri" panose="020F0502020204030204"/>
                </a:rPr>
                <a:t>Any DC Infra</a:t>
              </a:r>
            </a:p>
          </p:txBody>
        </p:sp>
        <p:sp>
          <p:nvSpPr>
            <p:cNvPr id="75" name="Rectangle: Rounded Corners 74"/>
            <p:cNvSpPr/>
            <p:nvPr/>
          </p:nvSpPr>
          <p:spPr>
            <a:xfrm>
              <a:off x="7882020" y="6075487"/>
              <a:ext cx="2279862" cy="210379"/>
            </a:xfrm>
            <a:prstGeom prst="roundRect">
              <a:avLst/>
            </a:prstGeom>
            <a:noFill/>
            <a:ln w="28575">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r>
                <a:rPr lang="en-US" sz="1224" dirty="0">
                  <a:solidFill>
                    <a:prstClr val="black"/>
                  </a:solidFill>
                  <a:latin typeface="Calibri" panose="020F0502020204030204"/>
                </a:rPr>
                <a:t>ANY Subnet</a:t>
              </a:r>
            </a:p>
          </p:txBody>
        </p:sp>
        <p:cxnSp>
          <p:nvCxnSpPr>
            <p:cNvPr id="109" name="Straight Connector 108"/>
            <p:cNvCxnSpPr>
              <a:cxnSpLocks/>
            </p:cNvCxnSpPr>
            <p:nvPr/>
          </p:nvCxnSpPr>
          <p:spPr>
            <a:xfrm>
              <a:off x="9332697" y="5941438"/>
              <a:ext cx="2508829" cy="0"/>
            </a:xfrm>
            <a:prstGeom prst="line">
              <a:avLst/>
            </a:prstGeom>
            <a:ln w="130175" cap="rnd">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16" name="Rectangle: Rounded Corners 115"/>
            <p:cNvSpPr/>
            <p:nvPr/>
          </p:nvSpPr>
          <p:spPr>
            <a:xfrm>
              <a:off x="10228486" y="6075487"/>
              <a:ext cx="1726440" cy="203458"/>
            </a:xfrm>
            <a:prstGeom prst="roundRect">
              <a:avLst/>
            </a:prstGeom>
            <a:noFill/>
            <a:ln w="28575">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r>
                <a:rPr lang="en-US" sz="1224" dirty="0">
                  <a:solidFill>
                    <a:prstClr val="black"/>
                  </a:solidFill>
                  <a:latin typeface="Calibri" panose="020F0502020204030204"/>
                </a:rPr>
                <a:t>DC Subnet</a:t>
              </a:r>
            </a:p>
          </p:txBody>
        </p:sp>
      </p:grpSp>
      <p:sp>
        <p:nvSpPr>
          <p:cNvPr id="41" name="Freeform: Shape 40"/>
          <p:cNvSpPr/>
          <p:nvPr/>
        </p:nvSpPr>
        <p:spPr>
          <a:xfrm>
            <a:off x="4140157" y="1391464"/>
            <a:ext cx="725358" cy="372969"/>
          </a:xfrm>
          <a:custGeom>
            <a:avLst/>
            <a:gdLst>
              <a:gd name="connsiteX0" fmla="*/ 361245 w 711200"/>
              <a:gd name="connsiteY0" fmla="*/ 152401 h 705556"/>
              <a:gd name="connsiteX1" fmla="*/ 152400 w 711200"/>
              <a:gd name="connsiteY1" fmla="*/ 344312 h 705556"/>
              <a:gd name="connsiteX2" fmla="*/ 361245 w 711200"/>
              <a:gd name="connsiteY2" fmla="*/ 536223 h 705556"/>
              <a:gd name="connsiteX3" fmla="*/ 570090 w 711200"/>
              <a:gd name="connsiteY3" fmla="*/ 344312 h 705556"/>
              <a:gd name="connsiteX4" fmla="*/ 361245 w 711200"/>
              <a:gd name="connsiteY4" fmla="*/ 152401 h 705556"/>
              <a:gd name="connsiteX5" fmla="*/ 355600 w 711200"/>
              <a:gd name="connsiteY5" fmla="*/ 0 h 705556"/>
              <a:gd name="connsiteX6" fmla="*/ 711200 w 711200"/>
              <a:gd name="connsiteY6" fmla="*/ 352778 h 705556"/>
              <a:gd name="connsiteX7" fmla="*/ 355600 w 711200"/>
              <a:gd name="connsiteY7" fmla="*/ 705556 h 705556"/>
              <a:gd name="connsiteX8" fmla="*/ 0 w 711200"/>
              <a:gd name="connsiteY8" fmla="*/ 352778 h 705556"/>
              <a:gd name="connsiteX9" fmla="*/ 355600 w 711200"/>
              <a:gd name="connsiteY9" fmla="*/ 0 h 705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1200" h="705556">
                <a:moveTo>
                  <a:pt x="361245" y="152401"/>
                </a:moveTo>
                <a:cubicBezTo>
                  <a:pt x="245903" y="152401"/>
                  <a:pt x="152400" y="238322"/>
                  <a:pt x="152400" y="344312"/>
                </a:cubicBezTo>
                <a:cubicBezTo>
                  <a:pt x="152400" y="450302"/>
                  <a:pt x="245903" y="536223"/>
                  <a:pt x="361245" y="536223"/>
                </a:cubicBezTo>
                <a:cubicBezTo>
                  <a:pt x="476587" y="536223"/>
                  <a:pt x="570090" y="450302"/>
                  <a:pt x="570090" y="344312"/>
                </a:cubicBezTo>
                <a:cubicBezTo>
                  <a:pt x="570090" y="238322"/>
                  <a:pt x="476587" y="152401"/>
                  <a:pt x="361245" y="152401"/>
                </a:cubicBezTo>
                <a:close/>
                <a:moveTo>
                  <a:pt x="355600" y="0"/>
                </a:moveTo>
                <a:cubicBezTo>
                  <a:pt x="551992" y="0"/>
                  <a:pt x="711200" y="157944"/>
                  <a:pt x="711200" y="352778"/>
                </a:cubicBezTo>
                <a:cubicBezTo>
                  <a:pt x="711200" y="547612"/>
                  <a:pt x="551992" y="705556"/>
                  <a:pt x="355600" y="705556"/>
                </a:cubicBezTo>
                <a:cubicBezTo>
                  <a:pt x="159208" y="705556"/>
                  <a:pt x="0" y="547612"/>
                  <a:pt x="0" y="352778"/>
                </a:cubicBezTo>
                <a:cubicBezTo>
                  <a:pt x="0" y="157944"/>
                  <a:pt x="159208" y="0"/>
                  <a:pt x="355600" y="0"/>
                </a:cubicBezTo>
                <a:close/>
              </a:path>
            </a:pathLst>
          </a:custGeom>
          <a:scene3d>
            <a:camera prst="perspectiveRelaxed"/>
            <a:lightRig rig="threePt" dir="t"/>
          </a:scene3d>
          <a:sp3d extrusionH="1143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prstClr val="white"/>
              </a:solidFill>
              <a:latin typeface="Calibri" panose="020F0502020204030204"/>
            </a:endParaRPr>
          </a:p>
        </p:txBody>
      </p:sp>
      <p:sp>
        <p:nvSpPr>
          <p:cNvPr id="113" name="TextBox 112"/>
          <p:cNvSpPr txBox="1"/>
          <p:nvPr/>
        </p:nvSpPr>
        <p:spPr>
          <a:xfrm>
            <a:off x="-10201" y="4691407"/>
            <a:ext cx="8629112" cy="2071336"/>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Azure Stack Hub will deploy a Switch Embedded Teaming on top of the 2 physical network cards and will create 5 </a:t>
            </a:r>
            <a:r>
              <a:rPr lang="en-US" dirty="0" err="1">
                <a:gradFill>
                  <a:gsLst>
                    <a:gs pos="2917">
                      <a:schemeClr val="tx1"/>
                    </a:gs>
                    <a:gs pos="30000">
                      <a:schemeClr val="tx1"/>
                    </a:gs>
                  </a:gsLst>
                  <a:lin ang="5400000" scaled="0"/>
                </a:gradFill>
              </a:rPr>
              <a:t>vNICs</a:t>
            </a:r>
            <a:r>
              <a:rPr lang="en-US" dirty="0">
                <a:gradFill>
                  <a:gsLst>
                    <a:gs pos="2917">
                      <a:schemeClr val="tx1"/>
                    </a:gs>
                    <a:gs pos="30000">
                      <a:schemeClr val="tx1"/>
                    </a:gs>
                  </a:gsLst>
                  <a:lin ang="5400000" scaled="0"/>
                </a:gradFill>
              </a:rPr>
              <a:t>. </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2 for the Storage Network and 1 for </a:t>
            </a:r>
            <a:r>
              <a:rPr lang="en-US" sz="1400" dirty="0" err="1">
                <a:gradFill>
                  <a:gsLst>
                    <a:gs pos="2917">
                      <a:schemeClr val="tx1"/>
                    </a:gs>
                    <a:gs pos="30000">
                      <a:schemeClr val="tx1"/>
                    </a:gs>
                  </a:gsLst>
                  <a:lin ang="5400000" scaled="0"/>
                </a:gradFill>
              </a:rPr>
              <a:t>Mgmt</a:t>
            </a:r>
            <a:r>
              <a:rPr lang="en-US" sz="1400" dirty="0">
                <a:gradFill>
                  <a:gsLst>
                    <a:gs pos="2917">
                      <a:schemeClr val="tx1"/>
                    </a:gs>
                    <a:gs pos="30000">
                      <a:schemeClr val="tx1"/>
                    </a:gs>
                  </a:gsLst>
                  <a:lin ang="5400000" scaled="0"/>
                </a:gradFill>
              </a:rPr>
              <a:t> on the infrastructure network</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2 for the Provider Address HNV compartment where the packets will be encapsulated</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Network </a:t>
            </a:r>
            <a:r>
              <a:rPr lang="en-US" sz="1400" dirty="0" err="1">
                <a:gradFill>
                  <a:gsLst>
                    <a:gs pos="2917">
                      <a:schemeClr val="tx1"/>
                    </a:gs>
                    <a:gs pos="30000">
                      <a:schemeClr val="tx1"/>
                    </a:gs>
                  </a:gsLst>
                  <a:lin ang="5400000" scaled="0"/>
                </a:gradFill>
              </a:rPr>
              <a:t>Contoller</a:t>
            </a:r>
            <a:r>
              <a:rPr lang="en-US" sz="1400" dirty="0">
                <a:gradFill>
                  <a:gsLst>
                    <a:gs pos="2917">
                      <a:schemeClr val="tx1"/>
                    </a:gs>
                    <a:gs pos="30000">
                      <a:schemeClr val="tx1"/>
                    </a:gs>
                  </a:gsLst>
                  <a:lin ang="5400000" scaled="0"/>
                </a:gradFill>
              </a:rPr>
              <a:t>, AD, SLB MUXs,  SDN GWs and other infrastructure VMs will be connected to the Infrastructure Network</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Tenants Virtual Networks will be defined on top of the HNV compartment</a:t>
            </a:r>
          </a:p>
        </p:txBody>
      </p:sp>
    </p:spTree>
    <p:extLst>
      <p:ext uri="{BB962C8B-B14F-4D97-AF65-F5344CB8AC3E}">
        <p14:creationId xmlns:p14="http://schemas.microsoft.com/office/powerpoint/2010/main" val="415857433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a:extLst>
              <a:ext uri="{FF2B5EF4-FFF2-40B4-BE49-F238E27FC236}">
                <a16:creationId xmlns:a16="http://schemas.microsoft.com/office/drawing/2014/main" id="{F507D22E-A568-4BF3-8D75-13BF59BE2C87}"/>
              </a:ext>
            </a:extLst>
          </p:cNvPr>
          <p:cNvSpPr/>
          <p:nvPr/>
        </p:nvSpPr>
        <p:spPr>
          <a:xfrm>
            <a:off x="10310814" y="1764433"/>
            <a:ext cx="2023645" cy="1012333"/>
          </a:xfrm>
          <a:prstGeom prst="rect">
            <a:avLst/>
          </a:prstGeom>
          <a:solidFill>
            <a:schemeClr val="accent3">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r" defTabSz="932597"/>
            <a:r>
              <a:rPr lang="en-US" sz="1224" dirty="0">
                <a:solidFill>
                  <a:prstClr val="black"/>
                </a:solidFill>
                <a:latin typeface="Calibri" panose="020F0502020204030204"/>
              </a:rPr>
              <a:t>In Via MUX</a:t>
            </a:r>
          </a:p>
          <a:p>
            <a:pPr algn="r" defTabSz="932597"/>
            <a:r>
              <a:rPr lang="en-US" sz="1224" dirty="0">
                <a:solidFill>
                  <a:prstClr val="black"/>
                </a:solidFill>
                <a:latin typeface="Calibri" panose="020F0502020204030204"/>
              </a:rPr>
              <a:t>Out Via Host</a:t>
            </a:r>
          </a:p>
        </p:txBody>
      </p:sp>
      <p:sp>
        <p:nvSpPr>
          <p:cNvPr id="17" name="Rectangle 16"/>
          <p:cNvSpPr/>
          <p:nvPr/>
        </p:nvSpPr>
        <p:spPr>
          <a:xfrm>
            <a:off x="3357359" y="1598779"/>
            <a:ext cx="1893992" cy="1214687"/>
          </a:xfrm>
          <a:prstGeom prst="rect">
            <a:avLst/>
          </a:prstGeom>
          <a:solidFill>
            <a:schemeClr val="accent3">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defTabSz="932597"/>
            <a:r>
              <a:rPr lang="en-US" sz="1224" dirty="0">
                <a:solidFill>
                  <a:prstClr val="black"/>
                </a:solidFill>
                <a:latin typeface="Calibri" panose="020F0502020204030204"/>
              </a:rPr>
              <a:t>Host:</a:t>
            </a:r>
          </a:p>
          <a:p>
            <a:pPr defTabSz="932597"/>
            <a:r>
              <a:rPr lang="en-US" sz="1224" dirty="0">
                <a:solidFill>
                  <a:prstClr val="black"/>
                </a:solidFill>
                <a:latin typeface="Calibri" panose="020F0502020204030204"/>
              </a:rPr>
              <a:t>HNV PA compartment</a:t>
            </a:r>
          </a:p>
        </p:txBody>
      </p:sp>
      <p:sp>
        <p:nvSpPr>
          <p:cNvPr id="74" name="Rectangle 73"/>
          <p:cNvSpPr/>
          <p:nvPr/>
        </p:nvSpPr>
        <p:spPr>
          <a:xfrm>
            <a:off x="7816896" y="5152072"/>
            <a:ext cx="4459896" cy="730470"/>
          </a:xfrm>
          <a:prstGeom prst="rect">
            <a:avLst/>
          </a:prstGeom>
          <a:solidFill>
            <a:schemeClr val="accent3">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defTabSz="932597"/>
            <a:r>
              <a:rPr lang="en-US" sz="918" dirty="0">
                <a:solidFill>
                  <a:prstClr val="black"/>
                </a:solidFill>
                <a:latin typeface="Calibri" panose="020F0502020204030204"/>
              </a:rPr>
              <a:t>TOR  Switch Router</a:t>
            </a:r>
          </a:p>
        </p:txBody>
      </p:sp>
      <p:cxnSp>
        <p:nvCxnSpPr>
          <p:cNvPr id="110" name="Straight Connector 109"/>
          <p:cNvCxnSpPr>
            <a:cxnSpLocks/>
          </p:cNvCxnSpPr>
          <p:nvPr/>
        </p:nvCxnSpPr>
        <p:spPr>
          <a:xfrm>
            <a:off x="10432990" y="5779736"/>
            <a:ext cx="0" cy="277206"/>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Freeform: Shape 99"/>
          <p:cNvSpPr/>
          <p:nvPr/>
        </p:nvSpPr>
        <p:spPr>
          <a:xfrm>
            <a:off x="10437976" y="2245566"/>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122" dirty="0">
              <a:solidFill>
                <a:prstClr val="white"/>
              </a:solidFill>
              <a:latin typeface="Calibri" panose="020F0502020204030204"/>
            </a:endParaRPr>
          </a:p>
        </p:txBody>
      </p:sp>
      <p:cxnSp>
        <p:nvCxnSpPr>
          <p:cNvPr id="84" name="Straight Connector 83"/>
          <p:cNvCxnSpPr>
            <a:cxnSpLocks/>
          </p:cNvCxnSpPr>
          <p:nvPr/>
        </p:nvCxnSpPr>
        <p:spPr>
          <a:xfrm>
            <a:off x="11005436" y="2637297"/>
            <a:ext cx="0" cy="1278706"/>
          </a:xfrm>
          <a:prstGeom prst="line">
            <a:avLst/>
          </a:prstGeom>
          <a:ln w="381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0" name="Freeform: Shape 19"/>
          <p:cNvSpPr/>
          <p:nvPr/>
        </p:nvSpPr>
        <p:spPr>
          <a:xfrm>
            <a:off x="4252804" y="317097"/>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Tenant </a:t>
            </a:r>
            <a:r>
              <a:rPr lang="en-US" sz="1122" dirty="0" err="1">
                <a:solidFill>
                  <a:prstClr val="white"/>
                </a:solidFill>
                <a:latin typeface="Calibri" panose="020F0502020204030204"/>
              </a:rPr>
              <a:t>xN</a:t>
            </a:r>
            <a:endParaRPr lang="en-US" sz="1122" dirty="0">
              <a:solidFill>
                <a:prstClr val="white"/>
              </a:solidFill>
              <a:latin typeface="Calibri" panose="020F0502020204030204"/>
            </a:endParaRPr>
          </a:p>
        </p:txBody>
      </p:sp>
      <p:sp>
        <p:nvSpPr>
          <p:cNvPr id="6" name="TextBox 5"/>
          <p:cNvSpPr txBox="1"/>
          <p:nvPr/>
        </p:nvSpPr>
        <p:spPr>
          <a:xfrm>
            <a:off x="8686" y="3765196"/>
            <a:ext cx="1773098" cy="286306"/>
          </a:xfrm>
          <a:prstGeom prst="rect">
            <a:avLst/>
          </a:prstGeom>
          <a:noFill/>
        </p:spPr>
        <p:txBody>
          <a:bodyPr wrap="square" rtlCol="0">
            <a:spAutoFit/>
          </a:bodyPr>
          <a:lstStyle/>
          <a:p>
            <a:pPr defTabSz="932597"/>
            <a:r>
              <a:rPr lang="en-US" sz="1224" dirty="0">
                <a:solidFill>
                  <a:prstClr val="black"/>
                </a:solidFill>
                <a:latin typeface="Calibri" panose="020F0502020204030204"/>
              </a:rPr>
              <a:t>Untagged</a:t>
            </a:r>
          </a:p>
        </p:txBody>
      </p:sp>
      <p:cxnSp>
        <p:nvCxnSpPr>
          <p:cNvPr id="7" name="Straight Connector 6"/>
          <p:cNvCxnSpPr>
            <a:cxnSpLocks/>
          </p:cNvCxnSpPr>
          <p:nvPr/>
        </p:nvCxnSpPr>
        <p:spPr>
          <a:xfrm>
            <a:off x="812592" y="4496899"/>
            <a:ext cx="11266078" cy="0"/>
          </a:xfrm>
          <a:prstGeom prst="line">
            <a:avLst/>
          </a:prstGeom>
          <a:ln w="130175"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11" y="4334481"/>
            <a:ext cx="1773098" cy="318286"/>
          </a:xfrm>
          <a:prstGeom prst="rect">
            <a:avLst/>
          </a:prstGeom>
          <a:noFill/>
        </p:spPr>
        <p:txBody>
          <a:bodyPr wrap="square" rtlCol="0">
            <a:spAutoFit/>
          </a:bodyPr>
          <a:lstStyle/>
          <a:p>
            <a:pPr defTabSz="932597"/>
            <a:r>
              <a:rPr lang="en-US" sz="1428" dirty="0">
                <a:solidFill>
                  <a:prstClr val="black"/>
                </a:solidFill>
                <a:latin typeface="Calibri" panose="020F0502020204030204"/>
              </a:rPr>
              <a:t>VLAN</a:t>
            </a:r>
          </a:p>
        </p:txBody>
      </p:sp>
      <p:sp>
        <p:nvSpPr>
          <p:cNvPr id="19" name="Freeform: Shape 18"/>
          <p:cNvSpPr/>
          <p:nvPr/>
        </p:nvSpPr>
        <p:spPr>
          <a:xfrm>
            <a:off x="4195236" y="247970"/>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Tenant </a:t>
            </a:r>
            <a:r>
              <a:rPr lang="en-US" sz="1122" dirty="0" err="1">
                <a:solidFill>
                  <a:prstClr val="white"/>
                </a:solidFill>
                <a:latin typeface="Calibri" panose="020F0502020204030204"/>
              </a:rPr>
              <a:t>xN</a:t>
            </a:r>
            <a:endParaRPr lang="en-US" sz="1122" dirty="0">
              <a:solidFill>
                <a:prstClr val="white"/>
              </a:solidFill>
              <a:latin typeface="Calibri" panose="020F0502020204030204"/>
            </a:endParaRPr>
          </a:p>
        </p:txBody>
      </p:sp>
      <p:sp>
        <p:nvSpPr>
          <p:cNvPr id="30" name="Freeform: Shape 29"/>
          <p:cNvSpPr/>
          <p:nvPr/>
        </p:nvSpPr>
        <p:spPr>
          <a:xfrm>
            <a:off x="10391041" y="2185000"/>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Private VIP</a:t>
            </a:r>
          </a:p>
        </p:txBody>
      </p:sp>
      <p:cxnSp>
        <p:nvCxnSpPr>
          <p:cNvPr id="33" name="Straight Connector 32"/>
          <p:cNvCxnSpPr>
            <a:cxnSpLocks/>
          </p:cNvCxnSpPr>
          <p:nvPr/>
        </p:nvCxnSpPr>
        <p:spPr>
          <a:xfrm>
            <a:off x="3754322" y="1055148"/>
            <a:ext cx="149702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cxnSpLocks/>
          </p:cNvCxnSpPr>
          <p:nvPr/>
        </p:nvCxnSpPr>
        <p:spPr>
          <a:xfrm>
            <a:off x="4502837" y="1089057"/>
            <a:ext cx="5757" cy="569212"/>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p:nvCxnSpPr>
        <p:spPr>
          <a:xfrm>
            <a:off x="4502837" y="1818683"/>
            <a:ext cx="5757" cy="36631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cxnSpLocks/>
          </p:cNvCxnSpPr>
          <p:nvPr/>
        </p:nvCxnSpPr>
        <p:spPr>
          <a:xfrm>
            <a:off x="4859759" y="732412"/>
            <a:ext cx="5757" cy="322736"/>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cxnSpLocks/>
          </p:cNvCxnSpPr>
          <p:nvPr/>
        </p:nvCxnSpPr>
        <p:spPr>
          <a:xfrm>
            <a:off x="4950768" y="765159"/>
            <a:ext cx="11107" cy="282026"/>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855355" y="1243897"/>
            <a:ext cx="576144" cy="286306"/>
          </a:xfrm>
          <a:prstGeom prst="rect">
            <a:avLst/>
          </a:prstGeom>
          <a:noFill/>
        </p:spPr>
        <p:txBody>
          <a:bodyPr wrap="none" rtlCol="0">
            <a:spAutoFit/>
          </a:bodyPr>
          <a:lstStyle/>
          <a:p>
            <a:pPr defTabSz="932597"/>
            <a:r>
              <a:rPr lang="en-US" sz="1224" dirty="0" err="1">
                <a:solidFill>
                  <a:prstClr val="black"/>
                </a:solidFill>
                <a:latin typeface="Calibri" panose="020F0502020204030204"/>
              </a:rPr>
              <a:t>Encap</a:t>
            </a:r>
            <a:endParaRPr lang="en-US" sz="1224" dirty="0">
              <a:solidFill>
                <a:prstClr val="black"/>
              </a:solidFill>
              <a:latin typeface="Calibri" panose="020F0502020204030204"/>
            </a:endParaRPr>
          </a:p>
        </p:txBody>
      </p:sp>
      <p:sp>
        <p:nvSpPr>
          <p:cNvPr id="67" name="Freeform: Shape 66"/>
          <p:cNvSpPr/>
          <p:nvPr/>
        </p:nvSpPr>
        <p:spPr>
          <a:xfrm>
            <a:off x="5818550" y="1316406"/>
            <a:ext cx="4981286" cy="837468"/>
          </a:xfrm>
          <a:custGeom>
            <a:avLst/>
            <a:gdLst>
              <a:gd name="connsiteX0" fmla="*/ 437845 w 5399120"/>
              <a:gd name="connsiteY0" fmla="*/ 755860 h 755860"/>
              <a:gd name="connsiteX1" fmla="*/ 437845 w 5399120"/>
              <a:gd name="connsiteY1" fmla="*/ 95460 h 755860"/>
              <a:gd name="connsiteX2" fmla="*/ 4988074 w 5399120"/>
              <a:gd name="connsiteY2" fmla="*/ 73689 h 755860"/>
              <a:gd name="connsiteX3" fmla="*/ 5227560 w 5399120"/>
              <a:gd name="connsiteY3" fmla="*/ 755860 h 755860"/>
              <a:gd name="connsiteX0" fmla="*/ 411381 w 5201096"/>
              <a:gd name="connsiteY0" fmla="*/ 780101 h 780101"/>
              <a:gd name="connsiteX1" fmla="*/ 411381 w 5201096"/>
              <a:gd name="connsiteY1" fmla="*/ 119701 h 780101"/>
              <a:gd name="connsiteX2" fmla="*/ 4584238 w 5201096"/>
              <a:gd name="connsiteY2" fmla="*/ 61645 h 780101"/>
              <a:gd name="connsiteX3" fmla="*/ 5201096 w 5201096"/>
              <a:gd name="connsiteY3" fmla="*/ 780101 h 780101"/>
              <a:gd name="connsiteX0" fmla="*/ 108978 w 4898693"/>
              <a:gd name="connsiteY0" fmla="*/ 821122 h 821122"/>
              <a:gd name="connsiteX1" fmla="*/ 1103207 w 4898693"/>
              <a:gd name="connsiteY1" fmla="*/ 80893 h 821122"/>
              <a:gd name="connsiteX2" fmla="*/ 4281835 w 4898693"/>
              <a:gd name="connsiteY2" fmla="*/ 102666 h 821122"/>
              <a:gd name="connsiteX3" fmla="*/ 4898693 w 4898693"/>
              <a:gd name="connsiteY3" fmla="*/ 821122 h 821122"/>
              <a:gd name="connsiteX0" fmla="*/ 0 w 4789715"/>
              <a:gd name="connsiteY0" fmla="*/ 821122 h 821122"/>
              <a:gd name="connsiteX1" fmla="*/ 994229 w 4789715"/>
              <a:gd name="connsiteY1" fmla="*/ 80893 h 821122"/>
              <a:gd name="connsiteX2" fmla="*/ 4172857 w 4789715"/>
              <a:gd name="connsiteY2" fmla="*/ 102666 h 821122"/>
              <a:gd name="connsiteX3" fmla="*/ 4789715 w 4789715"/>
              <a:gd name="connsiteY3" fmla="*/ 821122 h 821122"/>
            </a:gdLst>
            <a:ahLst/>
            <a:cxnLst>
              <a:cxn ang="0">
                <a:pos x="connsiteX0" y="connsiteY0"/>
              </a:cxn>
              <a:cxn ang="0">
                <a:pos x="connsiteX1" y="connsiteY1"/>
              </a:cxn>
              <a:cxn ang="0">
                <a:pos x="connsiteX2" y="connsiteY2"/>
              </a:cxn>
              <a:cxn ang="0">
                <a:pos x="connsiteX3" y="connsiteY3"/>
              </a:cxn>
            </a:cxnLst>
            <a:rect l="l" t="t" r="r" b="b"/>
            <a:pathLst>
              <a:path w="4789715" h="821122">
                <a:moveTo>
                  <a:pt x="0" y="821122"/>
                </a:moveTo>
                <a:cubicBezTo>
                  <a:pt x="5442" y="359083"/>
                  <a:pt x="298753" y="200636"/>
                  <a:pt x="994229" y="80893"/>
                </a:cubicBezTo>
                <a:cubicBezTo>
                  <a:pt x="1689705" y="-38850"/>
                  <a:pt x="3540276" y="-20706"/>
                  <a:pt x="4172857" y="102666"/>
                </a:cubicBezTo>
                <a:cubicBezTo>
                  <a:pt x="4805438" y="226038"/>
                  <a:pt x="4726820" y="816284"/>
                  <a:pt x="4789715" y="821122"/>
                </a:cubicBezTo>
              </a:path>
            </a:pathLst>
          </a:custGeom>
          <a:noFill/>
          <a:ln w="381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prstClr val="white"/>
              </a:solidFill>
              <a:latin typeface="Calibri" panose="020F0502020204030204"/>
            </a:endParaRPr>
          </a:p>
        </p:txBody>
      </p:sp>
      <p:sp>
        <p:nvSpPr>
          <p:cNvPr id="81" name="Rectangle: Rounded Corners 80"/>
          <p:cNvSpPr/>
          <p:nvPr/>
        </p:nvSpPr>
        <p:spPr>
          <a:xfrm>
            <a:off x="10741204" y="3384462"/>
            <a:ext cx="1155173" cy="355261"/>
          </a:xfrm>
          <a:prstGeom prst="roundRect">
            <a:avLst/>
          </a:prstGeom>
          <a:noFill/>
          <a:ln w="28575">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932597"/>
            <a:r>
              <a:rPr lang="en-US" sz="1224" dirty="0">
                <a:solidFill>
                  <a:prstClr val="black"/>
                </a:solidFill>
                <a:latin typeface="Calibri" panose="020F0502020204030204"/>
              </a:rPr>
              <a:t>Private VIP</a:t>
            </a:r>
          </a:p>
          <a:p>
            <a:pPr algn="r" defTabSz="932597"/>
            <a:r>
              <a:rPr lang="en-US" sz="1224" dirty="0">
                <a:solidFill>
                  <a:prstClr val="black"/>
                </a:solidFill>
                <a:latin typeface="Calibri" panose="020F0502020204030204"/>
              </a:rPr>
              <a:t>Subnet</a:t>
            </a:r>
          </a:p>
        </p:txBody>
      </p:sp>
      <p:sp>
        <p:nvSpPr>
          <p:cNvPr id="83" name="Freeform: Shape 82"/>
          <p:cNvSpPr/>
          <p:nvPr/>
        </p:nvSpPr>
        <p:spPr>
          <a:xfrm>
            <a:off x="9781423" y="1658269"/>
            <a:ext cx="1151235" cy="511278"/>
          </a:xfrm>
          <a:custGeom>
            <a:avLst/>
            <a:gdLst>
              <a:gd name="connsiteX0" fmla="*/ 437845 w 5399120"/>
              <a:gd name="connsiteY0" fmla="*/ 755860 h 755860"/>
              <a:gd name="connsiteX1" fmla="*/ 437845 w 5399120"/>
              <a:gd name="connsiteY1" fmla="*/ 95460 h 755860"/>
              <a:gd name="connsiteX2" fmla="*/ 4988074 w 5399120"/>
              <a:gd name="connsiteY2" fmla="*/ 73689 h 755860"/>
              <a:gd name="connsiteX3" fmla="*/ 5227560 w 5399120"/>
              <a:gd name="connsiteY3" fmla="*/ 755860 h 755860"/>
              <a:gd name="connsiteX0" fmla="*/ 411381 w 5201096"/>
              <a:gd name="connsiteY0" fmla="*/ 780101 h 780101"/>
              <a:gd name="connsiteX1" fmla="*/ 411381 w 5201096"/>
              <a:gd name="connsiteY1" fmla="*/ 119701 h 780101"/>
              <a:gd name="connsiteX2" fmla="*/ 4584238 w 5201096"/>
              <a:gd name="connsiteY2" fmla="*/ 61645 h 780101"/>
              <a:gd name="connsiteX3" fmla="*/ 5201096 w 5201096"/>
              <a:gd name="connsiteY3" fmla="*/ 780101 h 780101"/>
              <a:gd name="connsiteX0" fmla="*/ 108978 w 4898693"/>
              <a:gd name="connsiteY0" fmla="*/ 821122 h 821122"/>
              <a:gd name="connsiteX1" fmla="*/ 1103207 w 4898693"/>
              <a:gd name="connsiteY1" fmla="*/ 80893 h 821122"/>
              <a:gd name="connsiteX2" fmla="*/ 4281835 w 4898693"/>
              <a:gd name="connsiteY2" fmla="*/ 102666 h 821122"/>
              <a:gd name="connsiteX3" fmla="*/ 4898693 w 4898693"/>
              <a:gd name="connsiteY3" fmla="*/ 821122 h 821122"/>
              <a:gd name="connsiteX0" fmla="*/ 0 w 4789715"/>
              <a:gd name="connsiteY0" fmla="*/ 821122 h 821122"/>
              <a:gd name="connsiteX1" fmla="*/ 994229 w 4789715"/>
              <a:gd name="connsiteY1" fmla="*/ 80893 h 821122"/>
              <a:gd name="connsiteX2" fmla="*/ 4172857 w 4789715"/>
              <a:gd name="connsiteY2" fmla="*/ 102666 h 821122"/>
              <a:gd name="connsiteX3" fmla="*/ 4789715 w 4789715"/>
              <a:gd name="connsiteY3" fmla="*/ 821122 h 821122"/>
            </a:gdLst>
            <a:ahLst/>
            <a:cxnLst>
              <a:cxn ang="0">
                <a:pos x="connsiteX0" y="connsiteY0"/>
              </a:cxn>
              <a:cxn ang="0">
                <a:pos x="connsiteX1" y="connsiteY1"/>
              </a:cxn>
              <a:cxn ang="0">
                <a:pos x="connsiteX2" y="connsiteY2"/>
              </a:cxn>
              <a:cxn ang="0">
                <a:pos x="connsiteX3" y="connsiteY3"/>
              </a:cxn>
            </a:cxnLst>
            <a:rect l="l" t="t" r="r" b="b"/>
            <a:pathLst>
              <a:path w="4789715" h="821122">
                <a:moveTo>
                  <a:pt x="0" y="821122"/>
                </a:moveTo>
                <a:cubicBezTo>
                  <a:pt x="5442" y="359083"/>
                  <a:pt x="298753" y="200636"/>
                  <a:pt x="994229" y="80893"/>
                </a:cubicBezTo>
                <a:cubicBezTo>
                  <a:pt x="1689705" y="-38850"/>
                  <a:pt x="3540276" y="-20706"/>
                  <a:pt x="4172857" y="102666"/>
                </a:cubicBezTo>
                <a:cubicBezTo>
                  <a:pt x="4805438" y="226038"/>
                  <a:pt x="4726820" y="816284"/>
                  <a:pt x="4789715" y="821122"/>
                </a:cubicBezTo>
              </a:path>
            </a:pathLst>
          </a:custGeom>
          <a:noFill/>
          <a:ln w="381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prstClr val="white"/>
              </a:solidFill>
              <a:latin typeface="Calibri" panose="020F0502020204030204"/>
            </a:endParaRPr>
          </a:p>
        </p:txBody>
      </p:sp>
      <p:cxnSp>
        <p:nvCxnSpPr>
          <p:cNvPr id="91" name="Straight Connector 90"/>
          <p:cNvCxnSpPr>
            <a:cxnSpLocks/>
          </p:cNvCxnSpPr>
          <p:nvPr/>
        </p:nvCxnSpPr>
        <p:spPr>
          <a:xfrm flipH="1">
            <a:off x="10932658" y="2582200"/>
            <a:ext cx="5756" cy="1333803"/>
          </a:xfrm>
          <a:prstGeom prst="line">
            <a:avLst/>
          </a:prstGeom>
          <a:ln w="381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p:cNvCxnSpPr>
          <p:nvPr/>
        </p:nvCxnSpPr>
        <p:spPr>
          <a:xfrm>
            <a:off x="812593" y="3919571"/>
            <a:ext cx="11317889" cy="0"/>
          </a:xfrm>
          <a:prstGeom prst="line">
            <a:avLst/>
          </a:prstGeom>
          <a:ln w="130175" cap="rnd"/>
        </p:spPr>
        <p:style>
          <a:lnRef idx="1">
            <a:schemeClr val="accent1"/>
          </a:lnRef>
          <a:fillRef idx="0">
            <a:schemeClr val="accent1"/>
          </a:fillRef>
          <a:effectRef idx="0">
            <a:schemeClr val="accent1"/>
          </a:effectRef>
          <a:fontRef idx="minor">
            <a:schemeClr val="tx1"/>
          </a:fontRef>
        </p:style>
      </p:cxnSp>
      <p:sp>
        <p:nvSpPr>
          <p:cNvPr id="76" name="Freeform: Shape 75"/>
          <p:cNvSpPr/>
          <p:nvPr/>
        </p:nvSpPr>
        <p:spPr>
          <a:xfrm>
            <a:off x="8508105" y="5317641"/>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rgbClr val="7030A0"/>
          </a:solidFill>
          <a:ln>
            <a:solidFill>
              <a:srgbClr val="C7A1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816" dirty="0">
                <a:solidFill>
                  <a:prstClr val="white"/>
                </a:solidFill>
                <a:latin typeface="Calibri" panose="020F0502020204030204"/>
              </a:rPr>
              <a:t>Storage Router Interface</a:t>
            </a:r>
          </a:p>
        </p:txBody>
      </p:sp>
      <p:sp>
        <p:nvSpPr>
          <p:cNvPr id="101" name="Freeform: Shape 100"/>
          <p:cNvSpPr/>
          <p:nvPr/>
        </p:nvSpPr>
        <p:spPr>
          <a:xfrm>
            <a:off x="11239352" y="5330214"/>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918" dirty="0">
                <a:solidFill>
                  <a:prstClr val="white"/>
                </a:solidFill>
                <a:latin typeface="Calibri" panose="020F0502020204030204"/>
              </a:rPr>
              <a:t>Infra Router Interface</a:t>
            </a:r>
          </a:p>
        </p:txBody>
      </p:sp>
      <p:cxnSp>
        <p:nvCxnSpPr>
          <p:cNvPr id="102" name="Straight Connector 101"/>
          <p:cNvCxnSpPr>
            <a:cxnSpLocks/>
          </p:cNvCxnSpPr>
          <p:nvPr/>
        </p:nvCxnSpPr>
        <p:spPr>
          <a:xfrm>
            <a:off x="11475377" y="3916003"/>
            <a:ext cx="0" cy="14142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5" name="Straight Connector 104"/>
          <p:cNvCxnSpPr>
            <a:cxnSpLocks/>
          </p:cNvCxnSpPr>
          <p:nvPr/>
        </p:nvCxnSpPr>
        <p:spPr>
          <a:xfrm>
            <a:off x="8759918" y="4493330"/>
            <a:ext cx="0" cy="83688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95" name="Freeform: Shape 94"/>
          <p:cNvSpPr/>
          <p:nvPr/>
        </p:nvSpPr>
        <p:spPr>
          <a:xfrm>
            <a:off x="5452578" y="2211482"/>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NC</a:t>
            </a:r>
          </a:p>
        </p:txBody>
      </p:sp>
      <p:sp>
        <p:nvSpPr>
          <p:cNvPr id="96" name="Freeform: Shape 95"/>
          <p:cNvSpPr/>
          <p:nvPr/>
        </p:nvSpPr>
        <p:spPr>
          <a:xfrm>
            <a:off x="6460021" y="2211481"/>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AD</a:t>
            </a:r>
          </a:p>
        </p:txBody>
      </p:sp>
      <p:sp>
        <p:nvSpPr>
          <p:cNvPr id="97" name="Freeform: Shape 96"/>
          <p:cNvSpPr/>
          <p:nvPr/>
        </p:nvSpPr>
        <p:spPr>
          <a:xfrm>
            <a:off x="7467463" y="2211480"/>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SLB MUX</a:t>
            </a:r>
          </a:p>
        </p:txBody>
      </p:sp>
      <p:sp>
        <p:nvSpPr>
          <p:cNvPr id="98" name="Freeform: Shape 97"/>
          <p:cNvSpPr/>
          <p:nvPr/>
        </p:nvSpPr>
        <p:spPr>
          <a:xfrm>
            <a:off x="8474905" y="2211480"/>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SDN GW</a:t>
            </a:r>
          </a:p>
        </p:txBody>
      </p:sp>
      <p:cxnSp>
        <p:nvCxnSpPr>
          <p:cNvPr id="87" name="Straight Connector 86"/>
          <p:cNvCxnSpPr>
            <a:cxnSpLocks/>
          </p:cNvCxnSpPr>
          <p:nvPr/>
        </p:nvCxnSpPr>
        <p:spPr>
          <a:xfrm>
            <a:off x="6111119" y="2611649"/>
            <a:ext cx="0" cy="130435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a:cxnSpLocks/>
          </p:cNvCxnSpPr>
          <p:nvPr/>
        </p:nvCxnSpPr>
        <p:spPr>
          <a:xfrm>
            <a:off x="7125140" y="2611649"/>
            <a:ext cx="0" cy="130435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a:cxnSpLocks/>
          </p:cNvCxnSpPr>
          <p:nvPr/>
        </p:nvCxnSpPr>
        <p:spPr>
          <a:xfrm>
            <a:off x="8124358" y="2610578"/>
            <a:ext cx="0" cy="130542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a:cxnSpLocks/>
          </p:cNvCxnSpPr>
          <p:nvPr/>
        </p:nvCxnSpPr>
        <p:spPr>
          <a:xfrm>
            <a:off x="9138379" y="2596846"/>
            <a:ext cx="0" cy="131915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a:cxnSpLocks/>
          </p:cNvCxnSpPr>
          <p:nvPr/>
        </p:nvCxnSpPr>
        <p:spPr>
          <a:xfrm>
            <a:off x="9961346" y="2621782"/>
            <a:ext cx="0" cy="12942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a:cxnSpLocks/>
          </p:cNvCxnSpPr>
          <p:nvPr/>
        </p:nvCxnSpPr>
        <p:spPr>
          <a:xfrm>
            <a:off x="10055716" y="2596846"/>
            <a:ext cx="0" cy="13191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Freeform: Shape 20"/>
          <p:cNvSpPr/>
          <p:nvPr/>
        </p:nvSpPr>
        <p:spPr>
          <a:xfrm>
            <a:off x="4252804" y="2232072"/>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PA x2</a:t>
            </a:r>
          </a:p>
        </p:txBody>
      </p:sp>
      <p:sp>
        <p:nvSpPr>
          <p:cNvPr id="15" name="Freeform: Shape 14"/>
          <p:cNvSpPr/>
          <p:nvPr/>
        </p:nvSpPr>
        <p:spPr>
          <a:xfrm>
            <a:off x="1430016" y="2237785"/>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Storage 2</a:t>
            </a:r>
          </a:p>
        </p:txBody>
      </p:sp>
      <p:sp>
        <p:nvSpPr>
          <p:cNvPr id="13" name="Rectangle 12"/>
          <p:cNvSpPr/>
          <p:nvPr/>
        </p:nvSpPr>
        <p:spPr>
          <a:xfrm>
            <a:off x="593834" y="1590531"/>
            <a:ext cx="2711457" cy="1214687"/>
          </a:xfrm>
          <a:prstGeom prst="rect">
            <a:avLst/>
          </a:prstGeom>
          <a:solidFill>
            <a:schemeClr val="accent3">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defTabSz="932597"/>
            <a:r>
              <a:rPr lang="en-US" sz="918" dirty="0">
                <a:solidFill>
                  <a:prstClr val="black"/>
                </a:solidFill>
                <a:latin typeface="Calibri" panose="020F0502020204030204"/>
              </a:rPr>
              <a:t>Host:</a:t>
            </a:r>
          </a:p>
          <a:p>
            <a:pPr defTabSz="932597"/>
            <a:r>
              <a:rPr lang="en-US" sz="918" dirty="0">
                <a:solidFill>
                  <a:prstClr val="black"/>
                </a:solidFill>
                <a:latin typeface="Calibri" panose="020F0502020204030204"/>
              </a:rPr>
              <a:t>Default Compartment</a:t>
            </a:r>
          </a:p>
        </p:txBody>
      </p:sp>
      <p:sp>
        <p:nvSpPr>
          <p:cNvPr id="12" name="Freeform: Shape 11"/>
          <p:cNvSpPr/>
          <p:nvPr/>
        </p:nvSpPr>
        <p:spPr>
          <a:xfrm>
            <a:off x="2402523" y="2167070"/>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err="1">
                <a:solidFill>
                  <a:prstClr val="white"/>
                </a:solidFill>
                <a:latin typeface="Calibri" panose="020F0502020204030204"/>
              </a:rPr>
              <a:t>Mgmt</a:t>
            </a:r>
            <a:endParaRPr lang="en-US" sz="1122" dirty="0">
              <a:solidFill>
                <a:prstClr val="white"/>
              </a:solidFill>
              <a:latin typeface="Calibri" panose="020F0502020204030204"/>
            </a:endParaRPr>
          </a:p>
        </p:txBody>
      </p:sp>
      <p:sp>
        <p:nvSpPr>
          <p:cNvPr id="16" name="Freeform: Shape 15"/>
          <p:cNvSpPr/>
          <p:nvPr/>
        </p:nvSpPr>
        <p:spPr>
          <a:xfrm>
            <a:off x="4195236" y="2167069"/>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PA x2</a:t>
            </a:r>
          </a:p>
        </p:txBody>
      </p:sp>
      <p:sp>
        <p:nvSpPr>
          <p:cNvPr id="22" name="Freeform: Shape 21"/>
          <p:cNvSpPr/>
          <p:nvPr/>
        </p:nvSpPr>
        <p:spPr>
          <a:xfrm>
            <a:off x="5400765" y="2167071"/>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NC x3</a:t>
            </a:r>
          </a:p>
        </p:txBody>
      </p:sp>
      <p:sp>
        <p:nvSpPr>
          <p:cNvPr id="23" name="Freeform: Shape 22"/>
          <p:cNvSpPr/>
          <p:nvPr/>
        </p:nvSpPr>
        <p:spPr>
          <a:xfrm>
            <a:off x="6408207" y="2167070"/>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AD x3</a:t>
            </a:r>
          </a:p>
        </p:txBody>
      </p:sp>
      <p:sp>
        <p:nvSpPr>
          <p:cNvPr id="24" name="Freeform: Shape 23"/>
          <p:cNvSpPr/>
          <p:nvPr/>
        </p:nvSpPr>
        <p:spPr>
          <a:xfrm>
            <a:off x="7415649" y="2167069"/>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597"/>
            <a:r>
              <a:rPr lang="en-US" sz="1122" dirty="0">
                <a:solidFill>
                  <a:prstClr val="white"/>
                </a:solidFill>
                <a:latin typeface="Calibri" panose="020F0502020204030204"/>
              </a:rPr>
              <a:t>SLB MUX x2</a:t>
            </a:r>
          </a:p>
        </p:txBody>
      </p:sp>
      <p:sp>
        <p:nvSpPr>
          <p:cNvPr id="25" name="Freeform: Shape 24"/>
          <p:cNvSpPr/>
          <p:nvPr/>
        </p:nvSpPr>
        <p:spPr>
          <a:xfrm>
            <a:off x="8423091" y="2167069"/>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597"/>
            <a:r>
              <a:rPr lang="en-US" sz="1122" dirty="0">
                <a:solidFill>
                  <a:prstClr val="white"/>
                </a:solidFill>
                <a:latin typeface="Calibri" panose="020F0502020204030204"/>
              </a:rPr>
              <a:t>SDN GW x2</a:t>
            </a:r>
          </a:p>
        </p:txBody>
      </p:sp>
      <p:grpSp>
        <p:nvGrpSpPr>
          <p:cNvPr id="32" name="Group 31"/>
          <p:cNvGrpSpPr/>
          <p:nvPr/>
        </p:nvGrpSpPr>
        <p:grpSpPr>
          <a:xfrm>
            <a:off x="9375829" y="2160062"/>
            <a:ext cx="868757" cy="523440"/>
            <a:chOff x="11041044" y="2467086"/>
            <a:chExt cx="851800" cy="513223"/>
          </a:xfrm>
          <a:solidFill>
            <a:schemeClr val="accent6">
              <a:lumMod val="75000"/>
            </a:schemeClr>
          </a:solidFill>
        </p:grpSpPr>
        <p:sp>
          <p:nvSpPr>
            <p:cNvPr id="31" name="Freeform: Shape 30"/>
            <p:cNvSpPr/>
            <p:nvPr/>
          </p:nvSpPr>
          <p:spPr>
            <a:xfrm>
              <a:off x="11097488" y="2536840"/>
              <a:ext cx="795356" cy="443469"/>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grp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122" dirty="0">
                <a:solidFill>
                  <a:prstClr val="white"/>
                </a:solidFill>
                <a:latin typeface="Calibri" panose="020F0502020204030204"/>
              </a:endParaRPr>
            </a:p>
          </p:txBody>
        </p:sp>
        <p:sp>
          <p:nvSpPr>
            <p:cNvPr id="28" name="Freeform: Shape 27"/>
            <p:cNvSpPr/>
            <p:nvPr/>
          </p:nvSpPr>
          <p:spPr>
            <a:xfrm>
              <a:off x="11041044" y="2467086"/>
              <a:ext cx="795356" cy="443469"/>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grp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Other Infra </a:t>
              </a:r>
              <a:r>
                <a:rPr lang="en-US" sz="1122" dirty="0" err="1">
                  <a:solidFill>
                    <a:prstClr val="white"/>
                  </a:solidFill>
                  <a:latin typeface="Calibri" panose="020F0502020204030204"/>
                </a:rPr>
                <a:t>xN</a:t>
              </a:r>
              <a:endParaRPr lang="en-US" sz="1122" dirty="0">
                <a:solidFill>
                  <a:prstClr val="white"/>
                </a:solidFill>
                <a:latin typeface="Calibri" panose="020F0502020204030204"/>
              </a:endParaRPr>
            </a:p>
          </p:txBody>
        </p:sp>
      </p:grpSp>
      <p:cxnSp>
        <p:nvCxnSpPr>
          <p:cNvPr id="53" name="Straight Connector 52"/>
          <p:cNvCxnSpPr>
            <a:cxnSpLocks/>
          </p:cNvCxnSpPr>
          <p:nvPr/>
        </p:nvCxnSpPr>
        <p:spPr>
          <a:xfrm>
            <a:off x="3037604" y="2613225"/>
            <a:ext cx="0" cy="13027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a:cxnSpLocks/>
          </p:cNvCxnSpPr>
          <p:nvPr/>
        </p:nvCxnSpPr>
        <p:spPr>
          <a:xfrm>
            <a:off x="4806584" y="2613225"/>
            <a:ext cx="0" cy="13027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p:cNvCxnSpPr>
            <a:cxnSpLocks/>
          </p:cNvCxnSpPr>
          <p:nvPr/>
        </p:nvCxnSpPr>
        <p:spPr>
          <a:xfrm>
            <a:off x="4898822" y="2613225"/>
            <a:ext cx="0" cy="13027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p:nvCxnSpPr>
        <p:spPr>
          <a:xfrm>
            <a:off x="6027851" y="2597003"/>
            <a:ext cx="0" cy="1319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a:cxnSpLocks/>
          </p:cNvCxnSpPr>
          <p:nvPr/>
        </p:nvCxnSpPr>
        <p:spPr>
          <a:xfrm>
            <a:off x="7041871" y="2597003"/>
            <a:ext cx="0" cy="1319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Straight Connector 57"/>
          <p:cNvCxnSpPr>
            <a:cxnSpLocks/>
          </p:cNvCxnSpPr>
          <p:nvPr/>
        </p:nvCxnSpPr>
        <p:spPr>
          <a:xfrm>
            <a:off x="8041090" y="2595932"/>
            <a:ext cx="0" cy="132007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a:cxnSpLocks/>
          </p:cNvCxnSpPr>
          <p:nvPr/>
        </p:nvCxnSpPr>
        <p:spPr>
          <a:xfrm>
            <a:off x="9055110" y="2582200"/>
            <a:ext cx="0" cy="133380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4" name="Freeform: Shape 93"/>
          <p:cNvSpPr/>
          <p:nvPr/>
        </p:nvSpPr>
        <p:spPr>
          <a:xfrm>
            <a:off x="1417629" y="2226699"/>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rgbClr val="7030A0"/>
          </a:solidFill>
          <a:ln>
            <a:solidFill>
              <a:srgbClr val="C7A1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Storage x2</a:t>
            </a:r>
          </a:p>
        </p:txBody>
      </p:sp>
      <p:sp>
        <p:nvSpPr>
          <p:cNvPr id="14" name="Freeform: Shape 13"/>
          <p:cNvSpPr/>
          <p:nvPr/>
        </p:nvSpPr>
        <p:spPr>
          <a:xfrm>
            <a:off x="1358057" y="2167069"/>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rgbClr val="7030A0"/>
          </a:solidFill>
          <a:ln>
            <a:solidFill>
              <a:srgbClr val="C7A1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Storage x2</a:t>
            </a:r>
          </a:p>
        </p:txBody>
      </p:sp>
      <p:cxnSp>
        <p:nvCxnSpPr>
          <p:cNvPr id="106" name="Straight Connector 105"/>
          <p:cNvCxnSpPr>
            <a:cxnSpLocks/>
          </p:cNvCxnSpPr>
          <p:nvPr/>
        </p:nvCxnSpPr>
        <p:spPr>
          <a:xfrm>
            <a:off x="2075378" y="2663777"/>
            <a:ext cx="0" cy="1829554"/>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cxnSpLocks/>
          </p:cNvCxnSpPr>
          <p:nvPr/>
        </p:nvCxnSpPr>
        <p:spPr>
          <a:xfrm>
            <a:off x="1979157" y="2595931"/>
            <a:ext cx="0" cy="1897399"/>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3" name="Rectangle: Rounded Corners 102"/>
          <p:cNvSpPr/>
          <p:nvPr/>
        </p:nvSpPr>
        <p:spPr>
          <a:xfrm>
            <a:off x="874273" y="4119491"/>
            <a:ext cx="9403750" cy="249900"/>
          </a:xfrm>
          <a:prstGeom prst="roundRect">
            <a:avLst/>
          </a:prstGeom>
          <a:noFill/>
          <a:ln w="28575">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r>
              <a:rPr lang="en-US" sz="1224" dirty="0">
                <a:solidFill>
                  <a:prstClr val="black"/>
                </a:solidFill>
                <a:latin typeface="Calibri" panose="020F0502020204030204"/>
              </a:rPr>
              <a:t>Storage Subnet</a:t>
            </a:r>
          </a:p>
        </p:txBody>
      </p:sp>
      <p:sp>
        <p:nvSpPr>
          <p:cNvPr id="71" name="Rectangle: Rounded Corners 70"/>
          <p:cNvSpPr/>
          <p:nvPr/>
        </p:nvSpPr>
        <p:spPr>
          <a:xfrm>
            <a:off x="2191318" y="3038765"/>
            <a:ext cx="7923177" cy="446438"/>
          </a:xfrm>
          <a:prstGeom prst="roundRect">
            <a:avLst/>
          </a:prstGeom>
          <a:noFill/>
          <a:ln w="28575">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r>
              <a:rPr lang="en-US" sz="918" dirty="0">
                <a:solidFill>
                  <a:prstClr val="black"/>
                </a:solidFill>
                <a:latin typeface="Calibri" panose="020F0502020204030204"/>
              </a:rPr>
              <a:t>Infrastructure</a:t>
            </a:r>
          </a:p>
          <a:p>
            <a:pPr defTabSz="932597"/>
            <a:r>
              <a:rPr lang="en-US" sz="918" dirty="0">
                <a:solidFill>
                  <a:prstClr val="black"/>
                </a:solidFill>
                <a:latin typeface="Calibri" panose="020F0502020204030204"/>
              </a:rPr>
              <a:t>Subnet</a:t>
            </a:r>
          </a:p>
        </p:txBody>
      </p:sp>
      <p:sp>
        <p:nvSpPr>
          <p:cNvPr id="107" name="Freeform: Shape 106"/>
          <p:cNvSpPr/>
          <p:nvPr/>
        </p:nvSpPr>
        <p:spPr>
          <a:xfrm>
            <a:off x="9789433" y="5327439"/>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918" dirty="0">
                <a:solidFill>
                  <a:prstClr val="white"/>
                </a:solidFill>
                <a:latin typeface="Calibri" panose="020F0502020204030204"/>
              </a:rPr>
              <a:t>Agg. Router Interface</a:t>
            </a:r>
          </a:p>
        </p:txBody>
      </p:sp>
      <p:cxnSp>
        <p:nvCxnSpPr>
          <p:cNvPr id="114" name="Straight Connector 113"/>
          <p:cNvCxnSpPr>
            <a:cxnSpLocks/>
          </p:cNvCxnSpPr>
          <p:nvPr/>
        </p:nvCxnSpPr>
        <p:spPr>
          <a:xfrm>
            <a:off x="10173507" y="2683501"/>
            <a:ext cx="1018" cy="185670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121" name="Group 120"/>
          <p:cNvGrpSpPr/>
          <p:nvPr/>
        </p:nvGrpSpPr>
        <p:grpSpPr>
          <a:xfrm>
            <a:off x="8039812" y="6059714"/>
            <a:ext cx="4153987" cy="976101"/>
            <a:chOff x="7882020" y="5941438"/>
            <a:chExt cx="4072906" cy="957049"/>
          </a:xfrm>
        </p:grpSpPr>
        <p:cxnSp>
          <p:nvCxnSpPr>
            <p:cNvPr id="111" name="Straight Connector 110"/>
            <p:cNvCxnSpPr>
              <a:cxnSpLocks/>
            </p:cNvCxnSpPr>
            <p:nvPr/>
          </p:nvCxnSpPr>
          <p:spPr>
            <a:xfrm>
              <a:off x="9959159" y="5941438"/>
              <a:ext cx="0" cy="445228"/>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cxnSpLocks/>
            </p:cNvCxnSpPr>
            <p:nvPr/>
          </p:nvCxnSpPr>
          <p:spPr>
            <a:xfrm>
              <a:off x="11593275" y="5941438"/>
              <a:ext cx="0" cy="445228"/>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6" name="Freeform: Shape 65"/>
            <p:cNvSpPr/>
            <p:nvPr/>
          </p:nvSpPr>
          <p:spPr>
            <a:xfrm flipV="1">
              <a:off x="9143842" y="6386666"/>
              <a:ext cx="1019521" cy="443469"/>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122" dirty="0">
                <a:solidFill>
                  <a:prstClr val="white"/>
                </a:solidFill>
                <a:latin typeface="Calibri" panose="020F0502020204030204"/>
              </a:endParaRPr>
            </a:p>
          </p:txBody>
        </p:sp>
        <p:sp>
          <p:nvSpPr>
            <p:cNvPr id="3" name="TextBox 2"/>
            <p:cNvSpPr txBox="1"/>
            <p:nvPr/>
          </p:nvSpPr>
          <p:spPr>
            <a:xfrm>
              <a:off x="9082099" y="6460803"/>
              <a:ext cx="1081264" cy="437684"/>
            </a:xfrm>
            <a:prstGeom prst="rect">
              <a:avLst/>
            </a:prstGeom>
            <a:noFill/>
          </p:spPr>
          <p:txBody>
            <a:bodyPr wrap="square" rtlCol="0">
              <a:spAutoFit/>
            </a:bodyPr>
            <a:lstStyle/>
            <a:p>
              <a:pPr algn="ctr" defTabSz="932597"/>
              <a:r>
                <a:rPr lang="en-US" sz="1122" dirty="0">
                  <a:solidFill>
                    <a:prstClr val="white"/>
                  </a:solidFill>
                  <a:latin typeface="Calibri" panose="020F0502020204030204"/>
                </a:rPr>
                <a:t> Any Client</a:t>
              </a:r>
            </a:p>
            <a:p>
              <a:pPr algn="ctr" defTabSz="932597"/>
              <a:r>
                <a:rPr lang="en-US" sz="1122" dirty="0">
                  <a:solidFill>
                    <a:prstClr val="white"/>
                  </a:solidFill>
                  <a:latin typeface="Calibri" panose="020F0502020204030204"/>
                </a:rPr>
                <a:t>Machine</a:t>
              </a:r>
            </a:p>
          </p:txBody>
        </p:sp>
        <p:sp>
          <p:nvSpPr>
            <p:cNvPr id="72" name="Freeform: Shape 71"/>
            <p:cNvSpPr/>
            <p:nvPr/>
          </p:nvSpPr>
          <p:spPr>
            <a:xfrm flipV="1">
              <a:off x="10771131" y="6386666"/>
              <a:ext cx="1019521" cy="443469"/>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122" dirty="0">
                <a:solidFill>
                  <a:prstClr val="white"/>
                </a:solidFill>
                <a:latin typeface="Calibri" panose="020F0502020204030204"/>
              </a:endParaRPr>
            </a:p>
          </p:txBody>
        </p:sp>
        <p:sp>
          <p:nvSpPr>
            <p:cNvPr id="73" name="TextBox 72"/>
            <p:cNvSpPr txBox="1"/>
            <p:nvPr/>
          </p:nvSpPr>
          <p:spPr>
            <a:xfrm>
              <a:off x="11022096" y="6460803"/>
              <a:ext cx="598156" cy="429141"/>
            </a:xfrm>
            <a:prstGeom prst="rect">
              <a:avLst/>
            </a:prstGeom>
            <a:noFill/>
          </p:spPr>
          <p:txBody>
            <a:bodyPr wrap="square" rtlCol="0">
              <a:spAutoFit/>
            </a:bodyPr>
            <a:lstStyle/>
            <a:p>
              <a:pPr algn="ctr" defTabSz="932597"/>
              <a:r>
                <a:rPr lang="en-US" sz="1122" dirty="0">
                  <a:solidFill>
                    <a:prstClr val="white"/>
                  </a:solidFill>
                  <a:latin typeface="Calibri" panose="020F0502020204030204"/>
                </a:rPr>
                <a:t>Any DC Infra</a:t>
              </a:r>
            </a:p>
          </p:txBody>
        </p:sp>
        <p:sp>
          <p:nvSpPr>
            <p:cNvPr id="75" name="Rectangle: Rounded Corners 74"/>
            <p:cNvSpPr/>
            <p:nvPr/>
          </p:nvSpPr>
          <p:spPr>
            <a:xfrm>
              <a:off x="7882020" y="6075487"/>
              <a:ext cx="2279862" cy="210379"/>
            </a:xfrm>
            <a:prstGeom prst="roundRect">
              <a:avLst/>
            </a:prstGeom>
            <a:noFill/>
            <a:ln w="28575">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r>
                <a:rPr lang="en-US" sz="1224" dirty="0">
                  <a:solidFill>
                    <a:prstClr val="black"/>
                  </a:solidFill>
                  <a:latin typeface="Calibri" panose="020F0502020204030204"/>
                </a:rPr>
                <a:t>ANY Subnet</a:t>
              </a:r>
            </a:p>
          </p:txBody>
        </p:sp>
        <p:cxnSp>
          <p:nvCxnSpPr>
            <p:cNvPr id="109" name="Straight Connector 108"/>
            <p:cNvCxnSpPr>
              <a:cxnSpLocks/>
            </p:cNvCxnSpPr>
            <p:nvPr/>
          </p:nvCxnSpPr>
          <p:spPr>
            <a:xfrm>
              <a:off x="9332697" y="5941438"/>
              <a:ext cx="2508829" cy="0"/>
            </a:xfrm>
            <a:prstGeom prst="line">
              <a:avLst/>
            </a:prstGeom>
            <a:ln w="130175" cap="rnd">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16" name="Rectangle: Rounded Corners 115"/>
            <p:cNvSpPr/>
            <p:nvPr/>
          </p:nvSpPr>
          <p:spPr>
            <a:xfrm>
              <a:off x="10228486" y="6075487"/>
              <a:ext cx="1726440" cy="203458"/>
            </a:xfrm>
            <a:prstGeom prst="roundRect">
              <a:avLst/>
            </a:prstGeom>
            <a:noFill/>
            <a:ln w="28575">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r>
                <a:rPr lang="en-US" sz="1224" dirty="0">
                  <a:solidFill>
                    <a:prstClr val="black"/>
                  </a:solidFill>
                  <a:latin typeface="Calibri" panose="020F0502020204030204"/>
                </a:rPr>
                <a:t>DC Subnet</a:t>
              </a:r>
            </a:p>
          </p:txBody>
        </p:sp>
      </p:grpSp>
      <p:sp>
        <p:nvSpPr>
          <p:cNvPr id="41" name="Freeform: Shape 40"/>
          <p:cNvSpPr/>
          <p:nvPr/>
        </p:nvSpPr>
        <p:spPr>
          <a:xfrm>
            <a:off x="4140157" y="1391464"/>
            <a:ext cx="725358" cy="372969"/>
          </a:xfrm>
          <a:custGeom>
            <a:avLst/>
            <a:gdLst>
              <a:gd name="connsiteX0" fmla="*/ 361245 w 711200"/>
              <a:gd name="connsiteY0" fmla="*/ 152401 h 705556"/>
              <a:gd name="connsiteX1" fmla="*/ 152400 w 711200"/>
              <a:gd name="connsiteY1" fmla="*/ 344312 h 705556"/>
              <a:gd name="connsiteX2" fmla="*/ 361245 w 711200"/>
              <a:gd name="connsiteY2" fmla="*/ 536223 h 705556"/>
              <a:gd name="connsiteX3" fmla="*/ 570090 w 711200"/>
              <a:gd name="connsiteY3" fmla="*/ 344312 h 705556"/>
              <a:gd name="connsiteX4" fmla="*/ 361245 w 711200"/>
              <a:gd name="connsiteY4" fmla="*/ 152401 h 705556"/>
              <a:gd name="connsiteX5" fmla="*/ 355600 w 711200"/>
              <a:gd name="connsiteY5" fmla="*/ 0 h 705556"/>
              <a:gd name="connsiteX6" fmla="*/ 711200 w 711200"/>
              <a:gd name="connsiteY6" fmla="*/ 352778 h 705556"/>
              <a:gd name="connsiteX7" fmla="*/ 355600 w 711200"/>
              <a:gd name="connsiteY7" fmla="*/ 705556 h 705556"/>
              <a:gd name="connsiteX8" fmla="*/ 0 w 711200"/>
              <a:gd name="connsiteY8" fmla="*/ 352778 h 705556"/>
              <a:gd name="connsiteX9" fmla="*/ 355600 w 711200"/>
              <a:gd name="connsiteY9" fmla="*/ 0 h 705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1200" h="705556">
                <a:moveTo>
                  <a:pt x="361245" y="152401"/>
                </a:moveTo>
                <a:cubicBezTo>
                  <a:pt x="245903" y="152401"/>
                  <a:pt x="152400" y="238322"/>
                  <a:pt x="152400" y="344312"/>
                </a:cubicBezTo>
                <a:cubicBezTo>
                  <a:pt x="152400" y="450302"/>
                  <a:pt x="245903" y="536223"/>
                  <a:pt x="361245" y="536223"/>
                </a:cubicBezTo>
                <a:cubicBezTo>
                  <a:pt x="476587" y="536223"/>
                  <a:pt x="570090" y="450302"/>
                  <a:pt x="570090" y="344312"/>
                </a:cubicBezTo>
                <a:cubicBezTo>
                  <a:pt x="570090" y="238322"/>
                  <a:pt x="476587" y="152401"/>
                  <a:pt x="361245" y="152401"/>
                </a:cubicBezTo>
                <a:close/>
                <a:moveTo>
                  <a:pt x="355600" y="0"/>
                </a:moveTo>
                <a:cubicBezTo>
                  <a:pt x="551992" y="0"/>
                  <a:pt x="711200" y="157944"/>
                  <a:pt x="711200" y="352778"/>
                </a:cubicBezTo>
                <a:cubicBezTo>
                  <a:pt x="711200" y="547612"/>
                  <a:pt x="551992" y="705556"/>
                  <a:pt x="355600" y="705556"/>
                </a:cubicBezTo>
                <a:cubicBezTo>
                  <a:pt x="159208" y="705556"/>
                  <a:pt x="0" y="547612"/>
                  <a:pt x="0" y="352778"/>
                </a:cubicBezTo>
                <a:cubicBezTo>
                  <a:pt x="0" y="157944"/>
                  <a:pt x="159208" y="0"/>
                  <a:pt x="355600" y="0"/>
                </a:cubicBezTo>
                <a:close/>
              </a:path>
            </a:pathLst>
          </a:custGeom>
          <a:scene3d>
            <a:camera prst="perspectiveRelaxed"/>
            <a:lightRig rig="threePt" dir="t"/>
          </a:scene3d>
          <a:sp3d extrusionH="1143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prstClr val="white"/>
              </a:solidFill>
              <a:latin typeface="Calibri" panose="020F0502020204030204"/>
            </a:endParaRPr>
          </a:p>
        </p:txBody>
      </p:sp>
      <p:sp>
        <p:nvSpPr>
          <p:cNvPr id="113" name="TextBox 112"/>
          <p:cNvSpPr txBox="1"/>
          <p:nvPr/>
        </p:nvSpPr>
        <p:spPr>
          <a:xfrm>
            <a:off x="64734" y="4957153"/>
            <a:ext cx="7659466" cy="1369606"/>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For internal load balancing purposes, Azure Stack Hub defines a Private VIP Pool</a:t>
            </a:r>
          </a:p>
          <a:p>
            <a:pPr>
              <a:lnSpc>
                <a:spcPct val="90000"/>
              </a:lnSpc>
              <a:spcAft>
                <a:spcPts val="600"/>
              </a:spcAft>
            </a:pPr>
            <a:r>
              <a:rPr lang="en-US" dirty="0">
                <a:gradFill>
                  <a:gsLst>
                    <a:gs pos="2917">
                      <a:schemeClr val="tx1"/>
                    </a:gs>
                    <a:gs pos="30000">
                      <a:schemeClr val="tx1"/>
                    </a:gs>
                  </a:gsLst>
                  <a:lin ang="5400000" scaled="0"/>
                </a:gradFill>
              </a:rPr>
              <a:t>This Pool will be used by the Software Load Balancer Manager and also to provide load balancing between subnets in the same Virtual Network</a:t>
            </a:r>
          </a:p>
        </p:txBody>
      </p:sp>
    </p:spTree>
    <p:extLst>
      <p:ext uri="{BB962C8B-B14F-4D97-AF65-F5344CB8AC3E}">
        <p14:creationId xmlns:p14="http://schemas.microsoft.com/office/powerpoint/2010/main" val="358500060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a:extLst>
              <a:ext uri="{FF2B5EF4-FFF2-40B4-BE49-F238E27FC236}">
                <a16:creationId xmlns:a16="http://schemas.microsoft.com/office/drawing/2014/main" id="{F507D22E-A568-4BF3-8D75-13BF59BE2C87}"/>
              </a:ext>
            </a:extLst>
          </p:cNvPr>
          <p:cNvSpPr/>
          <p:nvPr/>
        </p:nvSpPr>
        <p:spPr>
          <a:xfrm>
            <a:off x="10310814" y="1764433"/>
            <a:ext cx="2023645" cy="1012333"/>
          </a:xfrm>
          <a:prstGeom prst="rect">
            <a:avLst/>
          </a:prstGeom>
          <a:solidFill>
            <a:schemeClr val="accent3">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r" defTabSz="932597"/>
            <a:r>
              <a:rPr lang="en-US" sz="1224" dirty="0">
                <a:solidFill>
                  <a:prstClr val="black"/>
                </a:solidFill>
                <a:latin typeface="Calibri" panose="020F0502020204030204"/>
              </a:rPr>
              <a:t>In Via MUX</a:t>
            </a:r>
          </a:p>
          <a:p>
            <a:pPr algn="r" defTabSz="932597"/>
            <a:r>
              <a:rPr lang="en-US" sz="1224" dirty="0">
                <a:solidFill>
                  <a:prstClr val="black"/>
                </a:solidFill>
                <a:latin typeface="Calibri" panose="020F0502020204030204"/>
              </a:rPr>
              <a:t>Out Via Host</a:t>
            </a:r>
          </a:p>
        </p:txBody>
      </p:sp>
      <p:sp>
        <p:nvSpPr>
          <p:cNvPr id="17" name="Rectangle 16"/>
          <p:cNvSpPr/>
          <p:nvPr/>
        </p:nvSpPr>
        <p:spPr>
          <a:xfrm>
            <a:off x="3357359" y="1598779"/>
            <a:ext cx="1893992" cy="1214687"/>
          </a:xfrm>
          <a:prstGeom prst="rect">
            <a:avLst/>
          </a:prstGeom>
          <a:solidFill>
            <a:schemeClr val="accent3">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defTabSz="932597"/>
            <a:r>
              <a:rPr lang="en-US" sz="1224" dirty="0">
                <a:solidFill>
                  <a:prstClr val="black"/>
                </a:solidFill>
                <a:latin typeface="Calibri" panose="020F0502020204030204"/>
              </a:rPr>
              <a:t>Host:</a:t>
            </a:r>
          </a:p>
          <a:p>
            <a:pPr defTabSz="932597"/>
            <a:r>
              <a:rPr lang="en-US" sz="1224" dirty="0">
                <a:solidFill>
                  <a:prstClr val="black"/>
                </a:solidFill>
                <a:latin typeface="Calibri" panose="020F0502020204030204"/>
              </a:rPr>
              <a:t>HNV PA compartment</a:t>
            </a:r>
          </a:p>
        </p:txBody>
      </p:sp>
      <p:sp>
        <p:nvSpPr>
          <p:cNvPr id="74" name="Rectangle 73"/>
          <p:cNvSpPr/>
          <p:nvPr/>
        </p:nvSpPr>
        <p:spPr>
          <a:xfrm>
            <a:off x="7816896" y="5152072"/>
            <a:ext cx="4459896" cy="730470"/>
          </a:xfrm>
          <a:prstGeom prst="rect">
            <a:avLst/>
          </a:prstGeom>
          <a:solidFill>
            <a:schemeClr val="accent3">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defTabSz="932597"/>
            <a:r>
              <a:rPr lang="en-US" sz="918" dirty="0">
                <a:solidFill>
                  <a:prstClr val="black"/>
                </a:solidFill>
                <a:latin typeface="Calibri" panose="020F0502020204030204"/>
              </a:rPr>
              <a:t>TOR  Switch Router</a:t>
            </a:r>
          </a:p>
        </p:txBody>
      </p:sp>
      <p:cxnSp>
        <p:nvCxnSpPr>
          <p:cNvPr id="110" name="Straight Connector 109"/>
          <p:cNvCxnSpPr>
            <a:cxnSpLocks/>
          </p:cNvCxnSpPr>
          <p:nvPr/>
        </p:nvCxnSpPr>
        <p:spPr>
          <a:xfrm>
            <a:off x="10432990" y="5779736"/>
            <a:ext cx="0" cy="277206"/>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99" name="Freeform: Shape 98"/>
          <p:cNvSpPr/>
          <p:nvPr/>
        </p:nvSpPr>
        <p:spPr>
          <a:xfrm>
            <a:off x="11390713" y="2231204"/>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122" dirty="0">
              <a:solidFill>
                <a:prstClr val="white"/>
              </a:solidFill>
              <a:latin typeface="Calibri" panose="020F0502020204030204"/>
            </a:endParaRPr>
          </a:p>
        </p:txBody>
      </p:sp>
      <p:sp>
        <p:nvSpPr>
          <p:cNvPr id="100" name="Freeform: Shape 99"/>
          <p:cNvSpPr/>
          <p:nvPr/>
        </p:nvSpPr>
        <p:spPr>
          <a:xfrm>
            <a:off x="10437976" y="2245566"/>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122" dirty="0">
              <a:solidFill>
                <a:prstClr val="white"/>
              </a:solidFill>
              <a:latin typeface="Calibri" panose="020F0502020204030204"/>
            </a:endParaRPr>
          </a:p>
        </p:txBody>
      </p:sp>
      <p:cxnSp>
        <p:nvCxnSpPr>
          <p:cNvPr id="84" name="Straight Connector 83"/>
          <p:cNvCxnSpPr>
            <a:cxnSpLocks/>
          </p:cNvCxnSpPr>
          <p:nvPr/>
        </p:nvCxnSpPr>
        <p:spPr>
          <a:xfrm>
            <a:off x="11005436" y="2637297"/>
            <a:ext cx="0" cy="1278706"/>
          </a:xfrm>
          <a:prstGeom prst="line">
            <a:avLst/>
          </a:prstGeom>
          <a:ln w="381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0" name="Freeform: Shape 19"/>
          <p:cNvSpPr/>
          <p:nvPr/>
        </p:nvSpPr>
        <p:spPr>
          <a:xfrm>
            <a:off x="4252804" y="317097"/>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Tenant </a:t>
            </a:r>
            <a:r>
              <a:rPr lang="en-US" sz="1122" dirty="0" err="1">
                <a:solidFill>
                  <a:prstClr val="white"/>
                </a:solidFill>
                <a:latin typeface="Calibri" panose="020F0502020204030204"/>
              </a:rPr>
              <a:t>xN</a:t>
            </a:r>
            <a:endParaRPr lang="en-US" sz="1122" dirty="0">
              <a:solidFill>
                <a:prstClr val="white"/>
              </a:solidFill>
              <a:latin typeface="Calibri" panose="020F0502020204030204"/>
            </a:endParaRPr>
          </a:p>
        </p:txBody>
      </p:sp>
      <p:sp>
        <p:nvSpPr>
          <p:cNvPr id="6" name="TextBox 5"/>
          <p:cNvSpPr txBox="1"/>
          <p:nvPr/>
        </p:nvSpPr>
        <p:spPr>
          <a:xfrm>
            <a:off x="8686" y="3765196"/>
            <a:ext cx="1773098" cy="286306"/>
          </a:xfrm>
          <a:prstGeom prst="rect">
            <a:avLst/>
          </a:prstGeom>
          <a:noFill/>
        </p:spPr>
        <p:txBody>
          <a:bodyPr wrap="square" rtlCol="0">
            <a:spAutoFit/>
          </a:bodyPr>
          <a:lstStyle/>
          <a:p>
            <a:pPr defTabSz="932597"/>
            <a:r>
              <a:rPr lang="en-US" sz="1224" dirty="0">
                <a:solidFill>
                  <a:prstClr val="black"/>
                </a:solidFill>
                <a:latin typeface="Calibri" panose="020F0502020204030204"/>
              </a:rPr>
              <a:t>Untagged</a:t>
            </a:r>
          </a:p>
        </p:txBody>
      </p:sp>
      <p:cxnSp>
        <p:nvCxnSpPr>
          <p:cNvPr id="7" name="Straight Connector 6"/>
          <p:cNvCxnSpPr>
            <a:cxnSpLocks/>
          </p:cNvCxnSpPr>
          <p:nvPr/>
        </p:nvCxnSpPr>
        <p:spPr>
          <a:xfrm>
            <a:off x="812592" y="4496899"/>
            <a:ext cx="11266078" cy="0"/>
          </a:xfrm>
          <a:prstGeom prst="line">
            <a:avLst/>
          </a:prstGeom>
          <a:ln w="130175"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11" y="4334481"/>
            <a:ext cx="1773098" cy="318286"/>
          </a:xfrm>
          <a:prstGeom prst="rect">
            <a:avLst/>
          </a:prstGeom>
          <a:noFill/>
        </p:spPr>
        <p:txBody>
          <a:bodyPr wrap="square" rtlCol="0">
            <a:spAutoFit/>
          </a:bodyPr>
          <a:lstStyle/>
          <a:p>
            <a:pPr defTabSz="932597"/>
            <a:r>
              <a:rPr lang="en-US" sz="1428" dirty="0">
                <a:solidFill>
                  <a:prstClr val="black"/>
                </a:solidFill>
                <a:latin typeface="Calibri" panose="020F0502020204030204"/>
              </a:rPr>
              <a:t>VLAN</a:t>
            </a:r>
          </a:p>
        </p:txBody>
      </p:sp>
      <p:sp>
        <p:nvSpPr>
          <p:cNvPr id="19" name="Freeform: Shape 18"/>
          <p:cNvSpPr/>
          <p:nvPr/>
        </p:nvSpPr>
        <p:spPr>
          <a:xfrm>
            <a:off x="4195236" y="247970"/>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Tenant </a:t>
            </a:r>
            <a:r>
              <a:rPr lang="en-US" sz="1122" dirty="0" err="1">
                <a:solidFill>
                  <a:prstClr val="white"/>
                </a:solidFill>
                <a:latin typeface="Calibri" panose="020F0502020204030204"/>
              </a:rPr>
              <a:t>xN</a:t>
            </a:r>
            <a:endParaRPr lang="en-US" sz="1122" dirty="0">
              <a:solidFill>
                <a:prstClr val="white"/>
              </a:solidFill>
              <a:latin typeface="Calibri" panose="020F0502020204030204"/>
            </a:endParaRPr>
          </a:p>
        </p:txBody>
      </p:sp>
      <p:sp>
        <p:nvSpPr>
          <p:cNvPr id="29" name="Freeform: Shape 28"/>
          <p:cNvSpPr/>
          <p:nvPr/>
        </p:nvSpPr>
        <p:spPr>
          <a:xfrm>
            <a:off x="11343778" y="2170637"/>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Public </a:t>
            </a:r>
          </a:p>
          <a:p>
            <a:pPr algn="ctr" defTabSz="932597"/>
            <a:r>
              <a:rPr lang="en-US" sz="1122" dirty="0">
                <a:solidFill>
                  <a:prstClr val="white"/>
                </a:solidFill>
                <a:latin typeface="Calibri" panose="020F0502020204030204"/>
              </a:rPr>
              <a:t>VIP</a:t>
            </a:r>
          </a:p>
        </p:txBody>
      </p:sp>
      <p:sp>
        <p:nvSpPr>
          <p:cNvPr id="30" name="Freeform: Shape 29"/>
          <p:cNvSpPr/>
          <p:nvPr/>
        </p:nvSpPr>
        <p:spPr>
          <a:xfrm>
            <a:off x="10391041" y="2185000"/>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Private VIP</a:t>
            </a:r>
          </a:p>
        </p:txBody>
      </p:sp>
      <p:cxnSp>
        <p:nvCxnSpPr>
          <p:cNvPr id="33" name="Straight Connector 32"/>
          <p:cNvCxnSpPr>
            <a:cxnSpLocks/>
          </p:cNvCxnSpPr>
          <p:nvPr/>
        </p:nvCxnSpPr>
        <p:spPr>
          <a:xfrm>
            <a:off x="3754322" y="1055148"/>
            <a:ext cx="149702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cxnSpLocks/>
          </p:cNvCxnSpPr>
          <p:nvPr/>
        </p:nvCxnSpPr>
        <p:spPr>
          <a:xfrm>
            <a:off x="4502837" y="1089057"/>
            <a:ext cx="5757" cy="569212"/>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p:nvCxnSpPr>
        <p:spPr>
          <a:xfrm>
            <a:off x="4502837" y="1818683"/>
            <a:ext cx="5757" cy="36631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cxnSpLocks/>
          </p:cNvCxnSpPr>
          <p:nvPr/>
        </p:nvCxnSpPr>
        <p:spPr>
          <a:xfrm>
            <a:off x="4859759" y="732412"/>
            <a:ext cx="5757" cy="322736"/>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cxnSpLocks/>
          </p:cNvCxnSpPr>
          <p:nvPr/>
        </p:nvCxnSpPr>
        <p:spPr>
          <a:xfrm>
            <a:off x="4950768" y="765159"/>
            <a:ext cx="11107" cy="282026"/>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855355" y="1243897"/>
            <a:ext cx="576144" cy="286306"/>
          </a:xfrm>
          <a:prstGeom prst="rect">
            <a:avLst/>
          </a:prstGeom>
          <a:noFill/>
        </p:spPr>
        <p:txBody>
          <a:bodyPr wrap="none" rtlCol="0">
            <a:spAutoFit/>
          </a:bodyPr>
          <a:lstStyle/>
          <a:p>
            <a:pPr defTabSz="932597"/>
            <a:r>
              <a:rPr lang="en-US" sz="1224" dirty="0" err="1">
                <a:solidFill>
                  <a:prstClr val="black"/>
                </a:solidFill>
                <a:latin typeface="Calibri" panose="020F0502020204030204"/>
              </a:rPr>
              <a:t>Encap</a:t>
            </a:r>
            <a:endParaRPr lang="en-US" sz="1224" dirty="0">
              <a:solidFill>
                <a:prstClr val="black"/>
              </a:solidFill>
              <a:latin typeface="Calibri" panose="020F0502020204030204"/>
            </a:endParaRPr>
          </a:p>
        </p:txBody>
      </p:sp>
      <p:sp>
        <p:nvSpPr>
          <p:cNvPr id="65" name="Freeform: Shape 64"/>
          <p:cNvSpPr/>
          <p:nvPr/>
        </p:nvSpPr>
        <p:spPr>
          <a:xfrm>
            <a:off x="4974765" y="487200"/>
            <a:ext cx="6757673" cy="1681480"/>
          </a:xfrm>
          <a:custGeom>
            <a:avLst/>
            <a:gdLst>
              <a:gd name="connsiteX0" fmla="*/ 0 w 4759046"/>
              <a:gd name="connsiteY0" fmla="*/ 158518 h 1805889"/>
              <a:gd name="connsiteX1" fmla="*/ 4288971 w 4759046"/>
              <a:gd name="connsiteY1" fmla="*/ 158518 h 1805889"/>
              <a:gd name="connsiteX2" fmla="*/ 4709886 w 4759046"/>
              <a:gd name="connsiteY2" fmla="*/ 1805889 h 1805889"/>
              <a:gd name="connsiteX0" fmla="*/ 0 w 4709886"/>
              <a:gd name="connsiteY0" fmla="*/ 52393 h 1699764"/>
              <a:gd name="connsiteX1" fmla="*/ 4034971 w 4709886"/>
              <a:gd name="connsiteY1" fmla="*/ 335421 h 1699764"/>
              <a:gd name="connsiteX2" fmla="*/ 4709886 w 4709886"/>
              <a:gd name="connsiteY2" fmla="*/ 1699764 h 1699764"/>
              <a:gd name="connsiteX0" fmla="*/ 0 w 4709886"/>
              <a:gd name="connsiteY0" fmla="*/ 0 h 1647371"/>
              <a:gd name="connsiteX1" fmla="*/ 4034971 w 4709886"/>
              <a:gd name="connsiteY1" fmla="*/ 283028 h 1647371"/>
              <a:gd name="connsiteX2" fmla="*/ 4709886 w 4709886"/>
              <a:gd name="connsiteY2" fmla="*/ 1647371 h 1647371"/>
              <a:gd name="connsiteX0" fmla="*/ 0 w 4709886"/>
              <a:gd name="connsiteY0" fmla="*/ 1288 h 1648659"/>
              <a:gd name="connsiteX1" fmla="*/ 4034971 w 4709886"/>
              <a:gd name="connsiteY1" fmla="*/ 284316 h 1648659"/>
              <a:gd name="connsiteX2" fmla="*/ 4709886 w 4709886"/>
              <a:gd name="connsiteY2" fmla="*/ 1648659 h 1648659"/>
            </a:gdLst>
            <a:ahLst/>
            <a:cxnLst>
              <a:cxn ang="0">
                <a:pos x="connsiteX0" y="connsiteY0"/>
              </a:cxn>
              <a:cxn ang="0">
                <a:pos x="connsiteX1" y="connsiteY1"/>
              </a:cxn>
              <a:cxn ang="0">
                <a:pos x="connsiteX2" y="connsiteY2"/>
              </a:cxn>
            </a:cxnLst>
            <a:rect l="l" t="t" r="r" b="b"/>
            <a:pathLst>
              <a:path w="4709886" h="1648659">
                <a:moveTo>
                  <a:pt x="0" y="1288"/>
                </a:moveTo>
                <a:cubicBezTo>
                  <a:pt x="1759252" y="9149"/>
                  <a:pt x="3300790" y="-62817"/>
                  <a:pt x="4034971" y="284316"/>
                </a:cubicBezTo>
                <a:cubicBezTo>
                  <a:pt x="4769152" y="631449"/>
                  <a:pt x="4616753" y="1464812"/>
                  <a:pt x="4709886" y="1648659"/>
                </a:cubicBezTo>
              </a:path>
            </a:pathLst>
          </a:cu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prstClr val="white"/>
              </a:solidFill>
              <a:latin typeface="Calibri" panose="020F0502020204030204"/>
            </a:endParaRPr>
          </a:p>
        </p:txBody>
      </p:sp>
      <p:sp>
        <p:nvSpPr>
          <p:cNvPr id="67" name="Freeform: Shape 66"/>
          <p:cNvSpPr/>
          <p:nvPr/>
        </p:nvSpPr>
        <p:spPr>
          <a:xfrm>
            <a:off x="5818550" y="1316406"/>
            <a:ext cx="4981286" cy="837468"/>
          </a:xfrm>
          <a:custGeom>
            <a:avLst/>
            <a:gdLst>
              <a:gd name="connsiteX0" fmla="*/ 437845 w 5399120"/>
              <a:gd name="connsiteY0" fmla="*/ 755860 h 755860"/>
              <a:gd name="connsiteX1" fmla="*/ 437845 w 5399120"/>
              <a:gd name="connsiteY1" fmla="*/ 95460 h 755860"/>
              <a:gd name="connsiteX2" fmla="*/ 4988074 w 5399120"/>
              <a:gd name="connsiteY2" fmla="*/ 73689 h 755860"/>
              <a:gd name="connsiteX3" fmla="*/ 5227560 w 5399120"/>
              <a:gd name="connsiteY3" fmla="*/ 755860 h 755860"/>
              <a:gd name="connsiteX0" fmla="*/ 411381 w 5201096"/>
              <a:gd name="connsiteY0" fmla="*/ 780101 h 780101"/>
              <a:gd name="connsiteX1" fmla="*/ 411381 w 5201096"/>
              <a:gd name="connsiteY1" fmla="*/ 119701 h 780101"/>
              <a:gd name="connsiteX2" fmla="*/ 4584238 w 5201096"/>
              <a:gd name="connsiteY2" fmla="*/ 61645 h 780101"/>
              <a:gd name="connsiteX3" fmla="*/ 5201096 w 5201096"/>
              <a:gd name="connsiteY3" fmla="*/ 780101 h 780101"/>
              <a:gd name="connsiteX0" fmla="*/ 108978 w 4898693"/>
              <a:gd name="connsiteY0" fmla="*/ 821122 h 821122"/>
              <a:gd name="connsiteX1" fmla="*/ 1103207 w 4898693"/>
              <a:gd name="connsiteY1" fmla="*/ 80893 h 821122"/>
              <a:gd name="connsiteX2" fmla="*/ 4281835 w 4898693"/>
              <a:gd name="connsiteY2" fmla="*/ 102666 h 821122"/>
              <a:gd name="connsiteX3" fmla="*/ 4898693 w 4898693"/>
              <a:gd name="connsiteY3" fmla="*/ 821122 h 821122"/>
              <a:gd name="connsiteX0" fmla="*/ 0 w 4789715"/>
              <a:gd name="connsiteY0" fmla="*/ 821122 h 821122"/>
              <a:gd name="connsiteX1" fmla="*/ 994229 w 4789715"/>
              <a:gd name="connsiteY1" fmla="*/ 80893 h 821122"/>
              <a:gd name="connsiteX2" fmla="*/ 4172857 w 4789715"/>
              <a:gd name="connsiteY2" fmla="*/ 102666 h 821122"/>
              <a:gd name="connsiteX3" fmla="*/ 4789715 w 4789715"/>
              <a:gd name="connsiteY3" fmla="*/ 821122 h 821122"/>
            </a:gdLst>
            <a:ahLst/>
            <a:cxnLst>
              <a:cxn ang="0">
                <a:pos x="connsiteX0" y="connsiteY0"/>
              </a:cxn>
              <a:cxn ang="0">
                <a:pos x="connsiteX1" y="connsiteY1"/>
              </a:cxn>
              <a:cxn ang="0">
                <a:pos x="connsiteX2" y="connsiteY2"/>
              </a:cxn>
              <a:cxn ang="0">
                <a:pos x="connsiteX3" y="connsiteY3"/>
              </a:cxn>
            </a:cxnLst>
            <a:rect l="l" t="t" r="r" b="b"/>
            <a:pathLst>
              <a:path w="4789715" h="821122">
                <a:moveTo>
                  <a:pt x="0" y="821122"/>
                </a:moveTo>
                <a:cubicBezTo>
                  <a:pt x="5442" y="359083"/>
                  <a:pt x="298753" y="200636"/>
                  <a:pt x="994229" y="80893"/>
                </a:cubicBezTo>
                <a:cubicBezTo>
                  <a:pt x="1689705" y="-38850"/>
                  <a:pt x="3540276" y="-20706"/>
                  <a:pt x="4172857" y="102666"/>
                </a:cubicBezTo>
                <a:cubicBezTo>
                  <a:pt x="4805438" y="226038"/>
                  <a:pt x="4726820" y="816284"/>
                  <a:pt x="4789715" y="821122"/>
                </a:cubicBezTo>
              </a:path>
            </a:pathLst>
          </a:custGeom>
          <a:noFill/>
          <a:ln w="381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prstClr val="white"/>
              </a:solidFill>
              <a:latin typeface="Calibri" panose="020F0502020204030204"/>
            </a:endParaRPr>
          </a:p>
        </p:txBody>
      </p:sp>
      <p:cxnSp>
        <p:nvCxnSpPr>
          <p:cNvPr id="70" name="Straight Connector 69"/>
          <p:cNvCxnSpPr>
            <a:cxnSpLocks/>
          </p:cNvCxnSpPr>
          <p:nvPr/>
        </p:nvCxnSpPr>
        <p:spPr>
          <a:xfrm>
            <a:off x="11949142" y="2612359"/>
            <a:ext cx="0" cy="126238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0" name="Rectangle: Rounded Corners 79"/>
          <p:cNvSpPr/>
          <p:nvPr/>
        </p:nvSpPr>
        <p:spPr>
          <a:xfrm>
            <a:off x="11099601" y="2908696"/>
            <a:ext cx="1155173" cy="355261"/>
          </a:xfrm>
          <a:prstGeom prst="roundRect">
            <a:avLst/>
          </a:prstGeom>
          <a:noFill/>
          <a:ln w="28575">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r>
              <a:rPr lang="en-US" sz="1224" dirty="0">
                <a:solidFill>
                  <a:prstClr val="black"/>
                </a:solidFill>
                <a:latin typeface="Calibri" panose="020F0502020204030204"/>
              </a:rPr>
              <a:t>Public VIP</a:t>
            </a:r>
          </a:p>
          <a:p>
            <a:pPr defTabSz="932597"/>
            <a:r>
              <a:rPr lang="en-US" sz="1224" dirty="0">
                <a:solidFill>
                  <a:prstClr val="black"/>
                </a:solidFill>
                <a:latin typeface="Calibri" panose="020F0502020204030204"/>
              </a:rPr>
              <a:t>Subnet</a:t>
            </a:r>
          </a:p>
        </p:txBody>
      </p:sp>
      <p:sp>
        <p:nvSpPr>
          <p:cNvPr id="81" name="Rectangle: Rounded Corners 80"/>
          <p:cNvSpPr/>
          <p:nvPr/>
        </p:nvSpPr>
        <p:spPr>
          <a:xfrm>
            <a:off x="10741204" y="3384462"/>
            <a:ext cx="1155173" cy="355261"/>
          </a:xfrm>
          <a:prstGeom prst="roundRect">
            <a:avLst/>
          </a:prstGeom>
          <a:noFill/>
          <a:ln w="28575">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932597"/>
            <a:r>
              <a:rPr lang="en-US" sz="1224" dirty="0">
                <a:solidFill>
                  <a:prstClr val="black"/>
                </a:solidFill>
                <a:latin typeface="Calibri" panose="020F0502020204030204"/>
              </a:rPr>
              <a:t>Private VIP</a:t>
            </a:r>
          </a:p>
          <a:p>
            <a:pPr algn="r" defTabSz="932597"/>
            <a:r>
              <a:rPr lang="en-US" sz="1224" dirty="0">
                <a:solidFill>
                  <a:prstClr val="black"/>
                </a:solidFill>
                <a:latin typeface="Calibri" panose="020F0502020204030204"/>
              </a:rPr>
              <a:t>Subnet</a:t>
            </a:r>
          </a:p>
        </p:txBody>
      </p:sp>
      <p:sp>
        <p:nvSpPr>
          <p:cNvPr id="83" name="Freeform: Shape 82"/>
          <p:cNvSpPr/>
          <p:nvPr/>
        </p:nvSpPr>
        <p:spPr>
          <a:xfrm>
            <a:off x="9781423" y="1658269"/>
            <a:ext cx="1151235" cy="511278"/>
          </a:xfrm>
          <a:custGeom>
            <a:avLst/>
            <a:gdLst>
              <a:gd name="connsiteX0" fmla="*/ 437845 w 5399120"/>
              <a:gd name="connsiteY0" fmla="*/ 755860 h 755860"/>
              <a:gd name="connsiteX1" fmla="*/ 437845 w 5399120"/>
              <a:gd name="connsiteY1" fmla="*/ 95460 h 755860"/>
              <a:gd name="connsiteX2" fmla="*/ 4988074 w 5399120"/>
              <a:gd name="connsiteY2" fmla="*/ 73689 h 755860"/>
              <a:gd name="connsiteX3" fmla="*/ 5227560 w 5399120"/>
              <a:gd name="connsiteY3" fmla="*/ 755860 h 755860"/>
              <a:gd name="connsiteX0" fmla="*/ 411381 w 5201096"/>
              <a:gd name="connsiteY0" fmla="*/ 780101 h 780101"/>
              <a:gd name="connsiteX1" fmla="*/ 411381 w 5201096"/>
              <a:gd name="connsiteY1" fmla="*/ 119701 h 780101"/>
              <a:gd name="connsiteX2" fmla="*/ 4584238 w 5201096"/>
              <a:gd name="connsiteY2" fmla="*/ 61645 h 780101"/>
              <a:gd name="connsiteX3" fmla="*/ 5201096 w 5201096"/>
              <a:gd name="connsiteY3" fmla="*/ 780101 h 780101"/>
              <a:gd name="connsiteX0" fmla="*/ 108978 w 4898693"/>
              <a:gd name="connsiteY0" fmla="*/ 821122 h 821122"/>
              <a:gd name="connsiteX1" fmla="*/ 1103207 w 4898693"/>
              <a:gd name="connsiteY1" fmla="*/ 80893 h 821122"/>
              <a:gd name="connsiteX2" fmla="*/ 4281835 w 4898693"/>
              <a:gd name="connsiteY2" fmla="*/ 102666 h 821122"/>
              <a:gd name="connsiteX3" fmla="*/ 4898693 w 4898693"/>
              <a:gd name="connsiteY3" fmla="*/ 821122 h 821122"/>
              <a:gd name="connsiteX0" fmla="*/ 0 w 4789715"/>
              <a:gd name="connsiteY0" fmla="*/ 821122 h 821122"/>
              <a:gd name="connsiteX1" fmla="*/ 994229 w 4789715"/>
              <a:gd name="connsiteY1" fmla="*/ 80893 h 821122"/>
              <a:gd name="connsiteX2" fmla="*/ 4172857 w 4789715"/>
              <a:gd name="connsiteY2" fmla="*/ 102666 h 821122"/>
              <a:gd name="connsiteX3" fmla="*/ 4789715 w 4789715"/>
              <a:gd name="connsiteY3" fmla="*/ 821122 h 821122"/>
            </a:gdLst>
            <a:ahLst/>
            <a:cxnLst>
              <a:cxn ang="0">
                <a:pos x="connsiteX0" y="connsiteY0"/>
              </a:cxn>
              <a:cxn ang="0">
                <a:pos x="connsiteX1" y="connsiteY1"/>
              </a:cxn>
              <a:cxn ang="0">
                <a:pos x="connsiteX2" y="connsiteY2"/>
              </a:cxn>
              <a:cxn ang="0">
                <a:pos x="connsiteX3" y="connsiteY3"/>
              </a:cxn>
            </a:cxnLst>
            <a:rect l="l" t="t" r="r" b="b"/>
            <a:pathLst>
              <a:path w="4789715" h="821122">
                <a:moveTo>
                  <a:pt x="0" y="821122"/>
                </a:moveTo>
                <a:cubicBezTo>
                  <a:pt x="5442" y="359083"/>
                  <a:pt x="298753" y="200636"/>
                  <a:pt x="994229" y="80893"/>
                </a:cubicBezTo>
                <a:cubicBezTo>
                  <a:pt x="1689705" y="-38850"/>
                  <a:pt x="3540276" y="-20706"/>
                  <a:pt x="4172857" y="102666"/>
                </a:cubicBezTo>
                <a:cubicBezTo>
                  <a:pt x="4805438" y="226038"/>
                  <a:pt x="4726820" y="816284"/>
                  <a:pt x="4789715" y="821122"/>
                </a:cubicBezTo>
              </a:path>
            </a:pathLst>
          </a:custGeom>
          <a:noFill/>
          <a:ln w="381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prstClr val="white"/>
              </a:solidFill>
              <a:latin typeface="Calibri" panose="020F0502020204030204"/>
            </a:endParaRPr>
          </a:p>
        </p:txBody>
      </p:sp>
      <p:cxnSp>
        <p:nvCxnSpPr>
          <p:cNvPr id="91" name="Straight Connector 90"/>
          <p:cNvCxnSpPr>
            <a:cxnSpLocks/>
          </p:cNvCxnSpPr>
          <p:nvPr/>
        </p:nvCxnSpPr>
        <p:spPr>
          <a:xfrm flipH="1">
            <a:off x="10932658" y="2582200"/>
            <a:ext cx="5756" cy="1333803"/>
          </a:xfrm>
          <a:prstGeom prst="line">
            <a:avLst/>
          </a:prstGeom>
          <a:ln w="381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cxnSpLocks/>
          </p:cNvCxnSpPr>
          <p:nvPr/>
        </p:nvCxnSpPr>
        <p:spPr>
          <a:xfrm>
            <a:off x="12015757" y="2612359"/>
            <a:ext cx="0" cy="130364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3" name="Freeform: Shape 92"/>
          <p:cNvSpPr/>
          <p:nvPr/>
        </p:nvSpPr>
        <p:spPr>
          <a:xfrm>
            <a:off x="9892917" y="1136558"/>
            <a:ext cx="1636791" cy="997775"/>
          </a:xfrm>
          <a:custGeom>
            <a:avLst/>
            <a:gdLst>
              <a:gd name="connsiteX0" fmla="*/ 437845 w 5399120"/>
              <a:gd name="connsiteY0" fmla="*/ 755860 h 755860"/>
              <a:gd name="connsiteX1" fmla="*/ 437845 w 5399120"/>
              <a:gd name="connsiteY1" fmla="*/ 95460 h 755860"/>
              <a:gd name="connsiteX2" fmla="*/ 4988074 w 5399120"/>
              <a:gd name="connsiteY2" fmla="*/ 73689 h 755860"/>
              <a:gd name="connsiteX3" fmla="*/ 5227560 w 5399120"/>
              <a:gd name="connsiteY3" fmla="*/ 755860 h 755860"/>
              <a:gd name="connsiteX0" fmla="*/ 411381 w 5201096"/>
              <a:gd name="connsiteY0" fmla="*/ 780101 h 780101"/>
              <a:gd name="connsiteX1" fmla="*/ 411381 w 5201096"/>
              <a:gd name="connsiteY1" fmla="*/ 119701 h 780101"/>
              <a:gd name="connsiteX2" fmla="*/ 4584238 w 5201096"/>
              <a:gd name="connsiteY2" fmla="*/ 61645 h 780101"/>
              <a:gd name="connsiteX3" fmla="*/ 5201096 w 5201096"/>
              <a:gd name="connsiteY3" fmla="*/ 780101 h 780101"/>
              <a:gd name="connsiteX0" fmla="*/ 108978 w 4898693"/>
              <a:gd name="connsiteY0" fmla="*/ 821122 h 821122"/>
              <a:gd name="connsiteX1" fmla="*/ 1103207 w 4898693"/>
              <a:gd name="connsiteY1" fmla="*/ 80893 h 821122"/>
              <a:gd name="connsiteX2" fmla="*/ 4281835 w 4898693"/>
              <a:gd name="connsiteY2" fmla="*/ 102666 h 821122"/>
              <a:gd name="connsiteX3" fmla="*/ 4898693 w 4898693"/>
              <a:gd name="connsiteY3" fmla="*/ 821122 h 821122"/>
              <a:gd name="connsiteX0" fmla="*/ 0 w 4789715"/>
              <a:gd name="connsiteY0" fmla="*/ 821122 h 821122"/>
              <a:gd name="connsiteX1" fmla="*/ 994229 w 4789715"/>
              <a:gd name="connsiteY1" fmla="*/ 80893 h 821122"/>
              <a:gd name="connsiteX2" fmla="*/ 4172857 w 4789715"/>
              <a:gd name="connsiteY2" fmla="*/ 102666 h 821122"/>
              <a:gd name="connsiteX3" fmla="*/ 4789715 w 4789715"/>
              <a:gd name="connsiteY3" fmla="*/ 821122 h 821122"/>
            </a:gdLst>
            <a:ahLst/>
            <a:cxnLst>
              <a:cxn ang="0">
                <a:pos x="connsiteX0" y="connsiteY0"/>
              </a:cxn>
              <a:cxn ang="0">
                <a:pos x="connsiteX1" y="connsiteY1"/>
              </a:cxn>
              <a:cxn ang="0">
                <a:pos x="connsiteX2" y="connsiteY2"/>
              </a:cxn>
              <a:cxn ang="0">
                <a:pos x="connsiteX3" y="connsiteY3"/>
              </a:cxn>
            </a:cxnLst>
            <a:rect l="l" t="t" r="r" b="b"/>
            <a:pathLst>
              <a:path w="4789715" h="821122">
                <a:moveTo>
                  <a:pt x="0" y="821122"/>
                </a:moveTo>
                <a:cubicBezTo>
                  <a:pt x="5442" y="359083"/>
                  <a:pt x="298753" y="200636"/>
                  <a:pt x="994229" y="80893"/>
                </a:cubicBezTo>
                <a:cubicBezTo>
                  <a:pt x="1689705" y="-38850"/>
                  <a:pt x="3540276" y="-20706"/>
                  <a:pt x="4172857" y="102666"/>
                </a:cubicBezTo>
                <a:cubicBezTo>
                  <a:pt x="4805438" y="226038"/>
                  <a:pt x="4726820" y="816284"/>
                  <a:pt x="4789715" y="821122"/>
                </a:cubicBezTo>
              </a:path>
            </a:pathLst>
          </a:cu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prstClr val="white"/>
              </a:solidFill>
              <a:latin typeface="Calibri" panose="020F0502020204030204"/>
            </a:endParaRPr>
          </a:p>
        </p:txBody>
      </p:sp>
      <p:cxnSp>
        <p:nvCxnSpPr>
          <p:cNvPr id="5" name="Straight Connector 4"/>
          <p:cNvCxnSpPr>
            <a:cxnSpLocks/>
          </p:cNvCxnSpPr>
          <p:nvPr/>
        </p:nvCxnSpPr>
        <p:spPr>
          <a:xfrm>
            <a:off x="812593" y="3919571"/>
            <a:ext cx="11317889" cy="0"/>
          </a:xfrm>
          <a:prstGeom prst="line">
            <a:avLst/>
          </a:prstGeom>
          <a:ln w="130175" cap="rnd"/>
        </p:spPr>
        <p:style>
          <a:lnRef idx="1">
            <a:schemeClr val="accent1"/>
          </a:lnRef>
          <a:fillRef idx="0">
            <a:schemeClr val="accent1"/>
          </a:fillRef>
          <a:effectRef idx="0">
            <a:schemeClr val="accent1"/>
          </a:effectRef>
          <a:fontRef idx="minor">
            <a:schemeClr val="tx1"/>
          </a:fontRef>
        </p:style>
      </p:cxnSp>
      <p:sp>
        <p:nvSpPr>
          <p:cNvPr id="76" name="Freeform: Shape 75"/>
          <p:cNvSpPr/>
          <p:nvPr/>
        </p:nvSpPr>
        <p:spPr>
          <a:xfrm>
            <a:off x="8508105" y="5317641"/>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rgbClr val="7030A0"/>
          </a:solidFill>
          <a:ln>
            <a:solidFill>
              <a:srgbClr val="C7A1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816" dirty="0">
                <a:solidFill>
                  <a:prstClr val="white"/>
                </a:solidFill>
                <a:latin typeface="Calibri" panose="020F0502020204030204"/>
              </a:rPr>
              <a:t>Storage Router Interface</a:t>
            </a:r>
          </a:p>
        </p:txBody>
      </p:sp>
      <p:sp>
        <p:nvSpPr>
          <p:cNvPr id="101" name="Freeform: Shape 100"/>
          <p:cNvSpPr/>
          <p:nvPr/>
        </p:nvSpPr>
        <p:spPr>
          <a:xfrm>
            <a:off x="11239352" y="5330214"/>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918" dirty="0">
                <a:solidFill>
                  <a:prstClr val="white"/>
                </a:solidFill>
                <a:latin typeface="Calibri" panose="020F0502020204030204"/>
              </a:rPr>
              <a:t>Infra Router Interface</a:t>
            </a:r>
          </a:p>
        </p:txBody>
      </p:sp>
      <p:cxnSp>
        <p:nvCxnSpPr>
          <p:cNvPr id="102" name="Straight Connector 101"/>
          <p:cNvCxnSpPr>
            <a:cxnSpLocks/>
          </p:cNvCxnSpPr>
          <p:nvPr/>
        </p:nvCxnSpPr>
        <p:spPr>
          <a:xfrm>
            <a:off x="11475377" y="3916003"/>
            <a:ext cx="0" cy="14142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5" name="Straight Connector 104"/>
          <p:cNvCxnSpPr>
            <a:cxnSpLocks/>
          </p:cNvCxnSpPr>
          <p:nvPr/>
        </p:nvCxnSpPr>
        <p:spPr>
          <a:xfrm>
            <a:off x="8759918" y="4493330"/>
            <a:ext cx="0" cy="83688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95" name="Freeform: Shape 94"/>
          <p:cNvSpPr/>
          <p:nvPr/>
        </p:nvSpPr>
        <p:spPr>
          <a:xfrm>
            <a:off x="5452578" y="2211482"/>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NC</a:t>
            </a:r>
          </a:p>
        </p:txBody>
      </p:sp>
      <p:sp>
        <p:nvSpPr>
          <p:cNvPr id="96" name="Freeform: Shape 95"/>
          <p:cNvSpPr/>
          <p:nvPr/>
        </p:nvSpPr>
        <p:spPr>
          <a:xfrm>
            <a:off x="6460021" y="2211481"/>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AD</a:t>
            </a:r>
          </a:p>
        </p:txBody>
      </p:sp>
      <p:sp>
        <p:nvSpPr>
          <p:cNvPr id="97" name="Freeform: Shape 96"/>
          <p:cNvSpPr/>
          <p:nvPr/>
        </p:nvSpPr>
        <p:spPr>
          <a:xfrm>
            <a:off x="7467463" y="2211480"/>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SLB MUX</a:t>
            </a:r>
          </a:p>
        </p:txBody>
      </p:sp>
      <p:sp>
        <p:nvSpPr>
          <p:cNvPr id="98" name="Freeform: Shape 97"/>
          <p:cNvSpPr/>
          <p:nvPr/>
        </p:nvSpPr>
        <p:spPr>
          <a:xfrm>
            <a:off x="8474905" y="2211480"/>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SDN GW</a:t>
            </a:r>
          </a:p>
        </p:txBody>
      </p:sp>
      <p:cxnSp>
        <p:nvCxnSpPr>
          <p:cNvPr id="87" name="Straight Connector 86"/>
          <p:cNvCxnSpPr>
            <a:cxnSpLocks/>
          </p:cNvCxnSpPr>
          <p:nvPr/>
        </p:nvCxnSpPr>
        <p:spPr>
          <a:xfrm>
            <a:off x="6111119" y="2611649"/>
            <a:ext cx="0" cy="130435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a:cxnSpLocks/>
          </p:cNvCxnSpPr>
          <p:nvPr/>
        </p:nvCxnSpPr>
        <p:spPr>
          <a:xfrm>
            <a:off x="7125140" y="2611649"/>
            <a:ext cx="0" cy="130435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a:cxnSpLocks/>
          </p:cNvCxnSpPr>
          <p:nvPr/>
        </p:nvCxnSpPr>
        <p:spPr>
          <a:xfrm>
            <a:off x="8124358" y="2610578"/>
            <a:ext cx="0" cy="130542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a:cxnSpLocks/>
          </p:cNvCxnSpPr>
          <p:nvPr/>
        </p:nvCxnSpPr>
        <p:spPr>
          <a:xfrm>
            <a:off x="9138379" y="2596846"/>
            <a:ext cx="0" cy="131915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a:cxnSpLocks/>
          </p:cNvCxnSpPr>
          <p:nvPr/>
        </p:nvCxnSpPr>
        <p:spPr>
          <a:xfrm>
            <a:off x="9961346" y="2621782"/>
            <a:ext cx="0" cy="12942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a:cxnSpLocks/>
          </p:cNvCxnSpPr>
          <p:nvPr/>
        </p:nvCxnSpPr>
        <p:spPr>
          <a:xfrm>
            <a:off x="10055716" y="2596846"/>
            <a:ext cx="0" cy="13191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Freeform: Shape 20"/>
          <p:cNvSpPr/>
          <p:nvPr/>
        </p:nvSpPr>
        <p:spPr>
          <a:xfrm>
            <a:off x="4252804" y="2232072"/>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PA x2</a:t>
            </a:r>
          </a:p>
        </p:txBody>
      </p:sp>
      <p:sp>
        <p:nvSpPr>
          <p:cNvPr id="15" name="Freeform: Shape 14"/>
          <p:cNvSpPr/>
          <p:nvPr/>
        </p:nvSpPr>
        <p:spPr>
          <a:xfrm>
            <a:off x="1430016" y="2237785"/>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Storage 2</a:t>
            </a:r>
          </a:p>
        </p:txBody>
      </p:sp>
      <p:sp>
        <p:nvSpPr>
          <p:cNvPr id="13" name="Rectangle 12"/>
          <p:cNvSpPr/>
          <p:nvPr/>
        </p:nvSpPr>
        <p:spPr>
          <a:xfrm>
            <a:off x="593834" y="1590531"/>
            <a:ext cx="2711457" cy="1214687"/>
          </a:xfrm>
          <a:prstGeom prst="rect">
            <a:avLst/>
          </a:prstGeom>
          <a:solidFill>
            <a:schemeClr val="accent3">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defTabSz="932597"/>
            <a:r>
              <a:rPr lang="en-US" sz="918" dirty="0">
                <a:solidFill>
                  <a:prstClr val="black"/>
                </a:solidFill>
                <a:latin typeface="Calibri" panose="020F0502020204030204"/>
              </a:rPr>
              <a:t>Host:</a:t>
            </a:r>
          </a:p>
          <a:p>
            <a:pPr defTabSz="932597"/>
            <a:r>
              <a:rPr lang="en-US" sz="918" dirty="0">
                <a:solidFill>
                  <a:prstClr val="black"/>
                </a:solidFill>
                <a:latin typeface="Calibri" panose="020F0502020204030204"/>
              </a:rPr>
              <a:t>Default Compartment</a:t>
            </a:r>
          </a:p>
        </p:txBody>
      </p:sp>
      <p:sp>
        <p:nvSpPr>
          <p:cNvPr id="12" name="Freeform: Shape 11"/>
          <p:cNvSpPr/>
          <p:nvPr/>
        </p:nvSpPr>
        <p:spPr>
          <a:xfrm>
            <a:off x="2402523" y="2167070"/>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err="1">
                <a:solidFill>
                  <a:prstClr val="white"/>
                </a:solidFill>
                <a:latin typeface="Calibri" panose="020F0502020204030204"/>
              </a:rPr>
              <a:t>Mgmt</a:t>
            </a:r>
            <a:endParaRPr lang="en-US" sz="1122" dirty="0">
              <a:solidFill>
                <a:prstClr val="white"/>
              </a:solidFill>
              <a:latin typeface="Calibri" panose="020F0502020204030204"/>
            </a:endParaRPr>
          </a:p>
        </p:txBody>
      </p:sp>
      <p:sp>
        <p:nvSpPr>
          <p:cNvPr id="16" name="Freeform: Shape 15"/>
          <p:cNvSpPr/>
          <p:nvPr/>
        </p:nvSpPr>
        <p:spPr>
          <a:xfrm>
            <a:off x="4195236" y="2167069"/>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PA x2</a:t>
            </a:r>
          </a:p>
        </p:txBody>
      </p:sp>
      <p:sp>
        <p:nvSpPr>
          <p:cNvPr id="22" name="Freeform: Shape 21"/>
          <p:cNvSpPr/>
          <p:nvPr/>
        </p:nvSpPr>
        <p:spPr>
          <a:xfrm>
            <a:off x="5400765" y="2167071"/>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NC x3</a:t>
            </a:r>
          </a:p>
        </p:txBody>
      </p:sp>
      <p:sp>
        <p:nvSpPr>
          <p:cNvPr id="23" name="Freeform: Shape 22"/>
          <p:cNvSpPr/>
          <p:nvPr/>
        </p:nvSpPr>
        <p:spPr>
          <a:xfrm>
            <a:off x="6408207" y="2167070"/>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AD x3</a:t>
            </a:r>
          </a:p>
        </p:txBody>
      </p:sp>
      <p:sp>
        <p:nvSpPr>
          <p:cNvPr id="24" name="Freeform: Shape 23"/>
          <p:cNvSpPr/>
          <p:nvPr/>
        </p:nvSpPr>
        <p:spPr>
          <a:xfrm>
            <a:off x="7415649" y="2167069"/>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597"/>
            <a:r>
              <a:rPr lang="en-US" sz="1122" dirty="0">
                <a:solidFill>
                  <a:prstClr val="white"/>
                </a:solidFill>
                <a:latin typeface="Calibri" panose="020F0502020204030204"/>
              </a:rPr>
              <a:t>SLB MUX x2</a:t>
            </a:r>
          </a:p>
        </p:txBody>
      </p:sp>
      <p:sp>
        <p:nvSpPr>
          <p:cNvPr id="25" name="Freeform: Shape 24"/>
          <p:cNvSpPr/>
          <p:nvPr/>
        </p:nvSpPr>
        <p:spPr>
          <a:xfrm>
            <a:off x="8423091" y="2167069"/>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597"/>
            <a:r>
              <a:rPr lang="en-US" sz="1122" dirty="0">
                <a:solidFill>
                  <a:prstClr val="white"/>
                </a:solidFill>
                <a:latin typeface="Calibri" panose="020F0502020204030204"/>
              </a:rPr>
              <a:t>SDN GW x2</a:t>
            </a:r>
          </a:p>
        </p:txBody>
      </p:sp>
      <p:grpSp>
        <p:nvGrpSpPr>
          <p:cNvPr id="32" name="Group 31"/>
          <p:cNvGrpSpPr/>
          <p:nvPr/>
        </p:nvGrpSpPr>
        <p:grpSpPr>
          <a:xfrm>
            <a:off x="9375829" y="2160062"/>
            <a:ext cx="868757" cy="523440"/>
            <a:chOff x="11041044" y="2467086"/>
            <a:chExt cx="851800" cy="513223"/>
          </a:xfrm>
          <a:solidFill>
            <a:schemeClr val="accent6">
              <a:lumMod val="75000"/>
            </a:schemeClr>
          </a:solidFill>
        </p:grpSpPr>
        <p:sp>
          <p:nvSpPr>
            <p:cNvPr id="31" name="Freeform: Shape 30"/>
            <p:cNvSpPr/>
            <p:nvPr/>
          </p:nvSpPr>
          <p:spPr>
            <a:xfrm>
              <a:off x="11097488" y="2536840"/>
              <a:ext cx="795356" cy="443469"/>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grp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122" dirty="0">
                <a:solidFill>
                  <a:prstClr val="white"/>
                </a:solidFill>
                <a:latin typeface="Calibri" panose="020F0502020204030204"/>
              </a:endParaRPr>
            </a:p>
          </p:txBody>
        </p:sp>
        <p:sp>
          <p:nvSpPr>
            <p:cNvPr id="28" name="Freeform: Shape 27"/>
            <p:cNvSpPr/>
            <p:nvPr/>
          </p:nvSpPr>
          <p:spPr>
            <a:xfrm>
              <a:off x="11041044" y="2467086"/>
              <a:ext cx="795356" cy="443469"/>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grp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Other Infra </a:t>
              </a:r>
              <a:r>
                <a:rPr lang="en-US" sz="1122" dirty="0" err="1">
                  <a:solidFill>
                    <a:prstClr val="white"/>
                  </a:solidFill>
                  <a:latin typeface="Calibri" panose="020F0502020204030204"/>
                </a:rPr>
                <a:t>xN</a:t>
              </a:r>
              <a:endParaRPr lang="en-US" sz="1122" dirty="0">
                <a:solidFill>
                  <a:prstClr val="white"/>
                </a:solidFill>
                <a:latin typeface="Calibri" panose="020F0502020204030204"/>
              </a:endParaRPr>
            </a:p>
          </p:txBody>
        </p:sp>
      </p:grpSp>
      <p:cxnSp>
        <p:nvCxnSpPr>
          <p:cNvPr id="53" name="Straight Connector 52"/>
          <p:cNvCxnSpPr>
            <a:cxnSpLocks/>
          </p:cNvCxnSpPr>
          <p:nvPr/>
        </p:nvCxnSpPr>
        <p:spPr>
          <a:xfrm>
            <a:off x="3037604" y="2613225"/>
            <a:ext cx="0" cy="13027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a:cxnSpLocks/>
          </p:cNvCxnSpPr>
          <p:nvPr/>
        </p:nvCxnSpPr>
        <p:spPr>
          <a:xfrm>
            <a:off x="4806584" y="2613225"/>
            <a:ext cx="0" cy="13027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p:cNvCxnSpPr>
            <a:cxnSpLocks/>
          </p:cNvCxnSpPr>
          <p:nvPr/>
        </p:nvCxnSpPr>
        <p:spPr>
          <a:xfrm>
            <a:off x="4898822" y="2613225"/>
            <a:ext cx="0" cy="13027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p:nvCxnSpPr>
        <p:spPr>
          <a:xfrm>
            <a:off x="6027851" y="2597003"/>
            <a:ext cx="0" cy="1319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a:cxnSpLocks/>
          </p:cNvCxnSpPr>
          <p:nvPr/>
        </p:nvCxnSpPr>
        <p:spPr>
          <a:xfrm>
            <a:off x="7041871" y="2597003"/>
            <a:ext cx="0" cy="1319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Straight Connector 57"/>
          <p:cNvCxnSpPr>
            <a:cxnSpLocks/>
          </p:cNvCxnSpPr>
          <p:nvPr/>
        </p:nvCxnSpPr>
        <p:spPr>
          <a:xfrm>
            <a:off x="8041090" y="2595932"/>
            <a:ext cx="0" cy="132007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a:cxnSpLocks/>
          </p:cNvCxnSpPr>
          <p:nvPr/>
        </p:nvCxnSpPr>
        <p:spPr>
          <a:xfrm>
            <a:off x="9055110" y="2582200"/>
            <a:ext cx="0" cy="133380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4" name="Freeform: Shape 93"/>
          <p:cNvSpPr/>
          <p:nvPr/>
        </p:nvSpPr>
        <p:spPr>
          <a:xfrm>
            <a:off x="1417629" y="2226699"/>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rgbClr val="7030A0"/>
          </a:solidFill>
          <a:ln>
            <a:solidFill>
              <a:srgbClr val="C7A1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Storage x2</a:t>
            </a:r>
          </a:p>
        </p:txBody>
      </p:sp>
      <p:sp>
        <p:nvSpPr>
          <p:cNvPr id="14" name="Freeform: Shape 13"/>
          <p:cNvSpPr/>
          <p:nvPr/>
        </p:nvSpPr>
        <p:spPr>
          <a:xfrm>
            <a:off x="1358057" y="2167069"/>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rgbClr val="7030A0"/>
          </a:solidFill>
          <a:ln>
            <a:solidFill>
              <a:srgbClr val="C7A1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122" dirty="0">
                <a:solidFill>
                  <a:prstClr val="white"/>
                </a:solidFill>
                <a:latin typeface="Calibri" panose="020F0502020204030204"/>
              </a:rPr>
              <a:t>Storage x2</a:t>
            </a:r>
          </a:p>
        </p:txBody>
      </p:sp>
      <p:cxnSp>
        <p:nvCxnSpPr>
          <p:cNvPr id="106" name="Straight Connector 105"/>
          <p:cNvCxnSpPr>
            <a:cxnSpLocks/>
          </p:cNvCxnSpPr>
          <p:nvPr/>
        </p:nvCxnSpPr>
        <p:spPr>
          <a:xfrm>
            <a:off x="2075378" y="2663777"/>
            <a:ext cx="0" cy="1829554"/>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cxnSpLocks/>
          </p:cNvCxnSpPr>
          <p:nvPr/>
        </p:nvCxnSpPr>
        <p:spPr>
          <a:xfrm>
            <a:off x="1979157" y="2595931"/>
            <a:ext cx="0" cy="1897399"/>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3" name="Rectangle: Rounded Corners 102"/>
          <p:cNvSpPr/>
          <p:nvPr/>
        </p:nvSpPr>
        <p:spPr>
          <a:xfrm>
            <a:off x="874273" y="4119491"/>
            <a:ext cx="9403750" cy="249900"/>
          </a:xfrm>
          <a:prstGeom prst="roundRect">
            <a:avLst/>
          </a:prstGeom>
          <a:noFill/>
          <a:ln w="28575">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r>
              <a:rPr lang="en-US" sz="1224" dirty="0">
                <a:solidFill>
                  <a:prstClr val="black"/>
                </a:solidFill>
                <a:latin typeface="Calibri" panose="020F0502020204030204"/>
              </a:rPr>
              <a:t>Storage Subnet</a:t>
            </a:r>
          </a:p>
        </p:txBody>
      </p:sp>
      <p:sp>
        <p:nvSpPr>
          <p:cNvPr id="71" name="Rectangle: Rounded Corners 70"/>
          <p:cNvSpPr/>
          <p:nvPr/>
        </p:nvSpPr>
        <p:spPr>
          <a:xfrm>
            <a:off x="2191318" y="3038765"/>
            <a:ext cx="7923177" cy="446438"/>
          </a:xfrm>
          <a:prstGeom prst="roundRect">
            <a:avLst/>
          </a:prstGeom>
          <a:noFill/>
          <a:ln w="28575">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r>
              <a:rPr lang="en-US" sz="918" dirty="0">
                <a:solidFill>
                  <a:prstClr val="black"/>
                </a:solidFill>
                <a:latin typeface="Calibri" panose="020F0502020204030204"/>
              </a:rPr>
              <a:t>Infrastructure</a:t>
            </a:r>
          </a:p>
          <a:p>
            <a:pPr defTabSz="932597"/>
            <a:r>
              <a:rPr lang="en-US" sz="918" dirty="0">
                <a:solidFill>
                  <a:prstClr val="black"/>
                </a:solidFill>
                <a:latin typeface="Calibri" panose="020F0502020204030204"/>
              </a:rPr>
              <a:t>Subnet</a:t>
            </a:r>
          </a:p>
        </p:txBody>
      </p:sp>
      <p:sp>
        <p:nvSpPr>
          <p:cNvPr id="107" name="Freeform: Shape 106"/>
          <p:cNvSpPr/>
          <p:nvPr/>
        </p:nvSpPr>
        <p:spPr>
          <a:xfrm>
            <a:off x="9789433" y="5327439"/>
            <a:ext cx="811189" cy="452297"/>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918" dirty="0">
                <a:solidFill>
                  <a:prstClr val="white"/>
                </a:solidFill>
                <a:latin typeface="Calibri" panose="020F0502020204030204"/>
              </a:rPr>
              <a:t>Agg. Router Interface</a:t>
            </a:r>
          </a:p>
        </p:txBody>
      </p:sp>
      <p:cxnSp>
        <p:nvCxnSpPr>
          <p:cNvPr id="114" name="Straight Connector 113"/>
          <p:cNvCxnSpPr>
            <a:cxnSpLocks/>
          </p:cNvCxnSpPr>
          <p:nvPr/>
        </p:nvCxnSpPr>
        <p:spPr>
          <a:xfrm>
            <a:off x="10173507" y="2683501"/>
            <a:ext cx="1018" cy="185670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121" name="Group 120"/>
          <p:cNvGrpSpPr/>
          <p:nvPr/>
        </p:nvGrpSpPr>
        <p:grpSpPr>
          <a:xfrm>
            <a:off x="8039812" y="6059714"/>
            <a:ext cx="4153987" cy="976101"/>
            <a:chOff x="7882020" y="5941438"/>
            <a:chExt cx="4072906" cy="957049"/>
          </a:xfrm>
        </p:grpSpPr>
        <p:cxnSp>
          <p:nvCxnSpPr>
            <p:cNvPr id="111" name="Straight Connector 110"/>
            <p:cNvCxnSpPr>
              <a:cxnSpLocks/>
            </p:cNvCxnSpPr>
            <p:nvPr/>
          </p:nvCxnSpPr>
          <p:spPr>
            <a:xfrm>
              <a:off x="9959159" y="5941438"/>
              <a:ext cx="0" cy="445228"/>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cxnSpLocks/>
            </p:cNvCxnSpPr>
            <p:nvPr/>
          </p:nvCxnSpPr>
          <p:spPr>
            <a:xfrm>
              <a:off x="11593275" y="5941438"/>
              <a:ext cx="0" cy="445228"/>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6" name="Freeform: Shape 65"/>
            <p:cNvSpPr/>
            <p:nvPr/>
          </p:nvSpPr>
          <p:spPr>
            <a:xfrm flipV="1">
              <a:off x="9143842" y="6386666"/>
              <a:ext cx="1019521" cy="443469"/>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122" dirty="0">
                <a:solidFill>
                  <a:prstClr val="white"/>
                </a:solidFill>
                <a:latin typeface="Calibri" panose="020F0502020204030204"/>
              </a:endParaRPr>
            </a:p>
          </p:txBody>
        </p:sp>
        <p:sp>
          <p:nvSpPr>
            <p:cNvPr id="3" name="TextBox 2"/>
            <p:cNvSpPr txBox="1"/>
            <p:nvPr/>
          </p:nvSpPr>
          <p:spPr>
            <a:xfrm>
              <a:off x="9082099" y="6460803"/>
              <a:ext cx="1081264" cy="437684"/>
            </a:xfrm>
            <a:prstGeom prst="rect">
              <a:avLst/>
            </a:prstGeom>
            <a:noFill/>
          </p:spPr>
          <p:txBody>
            <a:bodyPr wrap="square" rtlCol="0">
              <a:spAutoFit/>
            </a:bodyPr>
            <a:lstStyle/>
            <a:p>
              <a:pPr algn="ctr" defTabSz="932597"/>
              <a:r>
                <a:rPr lang="en-US" sz="1122" dirty="0">
                  <a:solidFill>
                    <a:prstClr val="white"/>
                  </a:solidFill>
                  <a:latin typeface="Calibri" panose="020F0502020204030204"/>
                </a:rPr>
                <a:t> Any Client</a:t>
              </a:r>
            </a:p>
            <a:p>
              <a:pPr algn="ctr" defTabSz="932597"/>
              <a:r>
                <a:rPr lang="en-US" sz="1122" dirty="0">
                  <a:solidFill>
                    <a:prstClr val="white"/>
                  </a:solidFill>
                  <a:latin typeface="Calibri" panose="020F0502020204030204"/>
                </a:rPr>
                <a:t>Machine</a:t>
              </a:r>
            </a:p>
          </p:txBody>
        </p:sp>
        <p:sp>
          <p:nvSpPr>
            <p:cNvPr id="72" name="Freeform: Shape 71"/>
            <p:cNvSpPr/>
            <p:nvPr/>
          </p:nvSpPr>
          <p:spPr>
            <a:xfrm flipV="1">
              <a:off x="10771131" y="6386666"/>
              <a:ext cx="1019521" cy="443469"/>
            </a:xfrm>
            <a:custGeom>
              <a:avLst/>
              <a:gdLst>
                <a:gd name="connsiteX0" fmla="*/ 0 w 1016000"/>
                <a:gd name="connsiteY0" fmla="*/ 0 h 575733"/>
                <a:gd name="connsiteX1" fmla="*/ 1016000 w 1016000"/>
                <a:gd name="connsiteY1" fmla="*/ 0 h 575733"/>
                <a:gd name="connsiteX2" fmla="*/ 1016000 w 1016000"/>
                <a:gd name="connsiteY2" fmla="*/ 496711 h 575733"/>
                <a:gd name="connsiteX3" fmla="*/ 942623 w 1016000"/>
                <a:gd name="connsiteY3" fmla="*/ 496711 h 575733"/>
                <a:gd name="connsiteX4" fmla="*/ 942623 w 1016000"/>
                <a:gd name="connsiteY4" fmla="*/ 575733 h 575733"/>
                <a:gd name="connsiteX5" fmla="*/ 632178 w 1016000"/>
                <a:gd name="connsiteY5" fmla="*/ 575733 h 575733"/>
                <a:gd name="connsiteX6" fmla="*/ 632178 w 1016000"/>
                <a:gd name="connsiteY6" fmla="*/ 496711 h 575733"/>
                <a:gd name="connsiteX7" fmla="*/ 0 w 1016000"/>
                <a:gd name="connsiteY7" fmla="*/ 496711 h 57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575733">
                  <a:moveTo>
                    <a:pt x="0" y="0"/>
                  </a:moveTo>
                  <a:lnTo>
                    <a:pt x="1016000" y="0"/>
                  </a:lnTo>
                  <a:lnTo>
                    <a:pt x="1016000" y="496711"/>
                  </a:lnTo>
                  <a:lnTo>
                    <a:pt x="942623" y="496711"/>
                  </a:lnTo>
                  <a:lnTo>
                    <a:pt x="942623" y="575733"/>
                  </a:lnTo>
                  <a:lnTo>
                    <a:pt x="632178" y="575733"/>
                  </a:lnTo>
                  <a:lnTo>
                    <a:pt x="632178" y="496711"/>
                  </a:lnTo>
                  <a:lnTo>
                    <a:pt x="0" y="49671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122" dirty="0">
                <a:solidFill>
                  <a:prstClr val="white"/>
                </a:solidFill>
                <a:latin typeface="Calibri" panose="020F0502020204030204"/>
              </a:endParaRPr>
            </a:p>
          </p:txBody>
        </p:sp>
        <p:sp>
          <p:nvSpPr>
            <p:cNvPr id="73" name="TextBox 72"/>
            <p:cNvSpPr txBox="1"/>
            <p:nvPr/>
          </p:nvSpPr>
          <p:spPr>
            <a:xfrm>
              <a:off x="11022096" y="6460803"/>
              <a:ext cx="598156" cy="429141"/>
            </a:xfrm>
            <a:prstGeom prst="rect">
              <a:avLst/>
            </a:prstGeom>
            <a:noFill/>
          </p:spPr>
          <p:txBody>
            <a:bodyPr wrap="square" rtlCol="0">
              <a:spAutoFit/>
            </a:bodyPr>
            <a:lstStyle/>
            <a:p>
              <a:pPr algn="ctr" defTabSz="932597"/>
              <a:r>
                <a:rPr lang="en-US" sz="1122" dirty="0">
                  <a:solidFill>
                    <a:prstClr val="white"/>
                  </a:solidFill>
                  <a:latin typeface="Calibri" panose="020F0502020204030204"/>
                </a:rPr>
                <a:t>Any DC Infra</a:t>
              </a:r>
            </a:p>
          </p:txBody>
        </p:sp>
        <p:sp>
          <p:nvSpPr>
            <p:cNvPr id="75" name="Rectangle: Rounded Corners 74"/>
            <p:cNvSpPr/>
            <p:nvPr/>
          </p:nvSpPr>
          <p:spPr>
            <a:xfrm>
              <a:off x="7882020" y="6075487"/>
              <a:ext cx="2279862" cy="210379"/>
            </a:xfrm>
            <a:prstGeom prst="roundRect">
              <a:avLst/>
            </a:prstGeom>
            <a:noFill/>
            <a:ln w="28575">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r>
                <a:rPr lang="en-US" sz="1224" dirty="0">
                  <a:solidFill>
                    <a:prstClr val="black"/>
                  </a:solidFill>
                  <a:latin typeface="Calibri" panose="020F0502020204030204"/>
                </a:rPr>
                <a:t>ANY Subnet</a:t>
              </a:r>
            </a:p>
          </p:txBody>
        </p:sp>
        <p:cxnSp>
          <p:nvCxnSpPr>
            <p:cNvPr id="109" name="Straight Connector 108"/>
            <p:cNvCxnSpPr>
              <a:cxnSpLocks/>
            </p:cNvCxnSpPr>
            <p:nvPr/>
          </p:nvCxnSpPr>
          <p:spPr>
            <a:xfrm>
              <a:off x="9332697" y="5941438"/>
              <a:ext cx="2508829" cy="0"/>
            </a:xfrm>
            <a:prstGeom prst="line">
              <a:avLst/>
            </a:prstGeom>
            <a:ln w="130175" cap="rnd">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16" name="Rectangle: Rounded Corners 115"/>
            <p:cNvSpPr/>
            <p:nvPr/>
          </p:nvSpPr>
          <p:spPr>
            <a:xfrm>
              <a:off x="10228486" y="6075487"/>
              <a:ext cx="1726440" cy="203458"/>
            </a:xfrm>
            <a:prstGeom prst="roundRect">
              <a:avLst/>
            </a:prstGeom>
            <a:noFill/>
            <a:ln w="28575">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r>
                <a:rPr lang="en-US" sz="1224" dirty="0">
                  <a:solidFill>
                    <a:prstClr val="black"/>
                  </a:solidFill>
                  <a:latin typeface="Calibri" panose="020F0502020204030204"/>
                </a:rPr>
                <a:t>DC Subnet</a:t>
              </a:r>
            </a:p>
          </p:txBody>
        </p:sp>
      </p:grpSp>
      <p:sp>
        <p:nvSpPr>
          <p:cNvPr id="41" name="Freeform: Shape 40"/>
          <p:cNvSpPr/>
          <p:nvPr/>
        </p:nvSpPr>
        <p:spPr>
          <a:xfrm>
            <a:off x="4140157" y="1391464"/>
            <a:ext cx="725358" cy="372969"/>
          </a:xfrm>
          <a:custGeom>
            <a:avLst/>
            <a:gdLst>
              <a:gd name="connsiteX0" fmla="*/ 361245 w 711200"/>
              <a:gd name="connsiteY0" fmla="*/ 152401 h 705556"/>
              <a:gd name="connsiteX1" fmla="*/ 152400 w 711200"/>
              <a:gd name="connsiteY1" fmla="*/ 344312 h 705556"/>
              <a:gd name="connsiteX2" fmla="*/ 361245 w 711200"/>
              <a:gd name="connsiteY2" fmla="*/ 536223 h 705556"/>
              <a:gd name="connsiteX3" fmla="*/ 570090 w 711200"/>
              <a:gd name="connsiteY3" fmla="*/ 344312 h 705556"/>
              <a:gd name="connsiteX4" fmla="*/ 361245 w 711200"/>
              <a:gd name="connsiteY4" fmla="*/ 152401 h 705556"/>
              <a:gd name="connsiteX5" fmla="*/ 355600 w 711200"/>
              <a:gd name="connsiteY5" fmla="*/ 0 h 705556"/>
              <a:gd name="connsiteX6" fmla="*/ 711200 w 711200"/>
              <a:gd name="connsiteY6" fmla="*/ 352778 h 705556"/>
              <a:gd name="connsiteX7" fmla="*/ 355600 w 711200"/>
              <a:gd name="connsiteY7" fmla="*/ 705556 h 705556"/>
              <a:gd name="connsiteX8" fmla="*/ 0 w 711200"/>
              <a:gd name="connsiteY8" fmla="*/ 352778 h 705556"/>
              <a:gd name="connsiteX9" fmla="*/ 355600 w 711200"/>
              <a:gd name="connsiteY9" fmla="*/ 0 h 705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1200" h="705556">
                <a:moveTo>
                  <a:pt x="361245" y="152401"/>
                </a:moveTo>
                <a:cubicBezTo>
                  <a:pt x="245903" y="152401"/>
                  <a:pt x="152400" y="238322"/>
                  <a:pt x="152400" y="344312"/>
                </a:cubicBezTo>
                <a:cubicBezTo>
                  <a:pt x="152400" y="450302"/>
                  <a:pt x="245903" y="536223"/>
                  <a:pt x="361245" y="536223"/>
                </a:cubicBezTo>
                <a:cubicBezTo>
                  <a:pt x="476587" y="536223"/>
                  <a:pt x="570090" y="450302"/>
                  <a:pt x="570090" y="344312"/>
                </a:cubicBezTo>
                <a:cubicBezTo>
                  <a:pt x="570090" y="238322"/>
                  <a:pt x="476587" y="152401"/>
                  <a:pt x="361245" y="152401"/>
                </a:cubicBezTo>
                <a:close/>
                <a:moveTo>
                  <a:pt x="355600" y="0"/>
                </a:moveTo>
                <a:cubicBezTo>
                  <a:pt x="551992" y="0"/>
                  <a:pt x="711200" y="157944"/>
                  <a:pt x="711200" y="352778"/>
                </a:cubicBezTo>
                <a:cubicBezTo>
                  <a:pt x="711200" y="547612"/>
                  <a:pt x="551992" y="705556"/>
                  <a:pt x="355600" y="705556"/>
                </a:cubicBezTo>
                <a:cubicBezTo>
                  <a:pt x="159208" y="705556"/>
                  <a:pt x="0" y="547612"/>
                  <a:pt x="0" y="352778"/>
                </a:cubicBezTo>
                <a:cubicBezTo>
                  <a:pt x="0" y="157944"/>
                  <a:pt x="159208" y="0"/>
                  <a:pt x="355600" y="0"/>
                </a:cubicBezTo>
                <a:close/>
              </a:path>
            </a:pathLst>
          </a:custGeom>
          <a:scene3d>
            <a:camera prst="perspectiveRelaxed"/>
            <a:lightRig rig="threePt" dir="t"/>
          </a:scene3d>
          <a:sp3d extrusionH="1143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prstClr val="white"/>
              </a:solidFill>
              <a:latin typeface="Calibri" panose="020F0502020204030204"/>
            </a:endParaRPr>
          </a:p>
        </p:txBody>
      </p:sp>
      <p:sp>
        <p:nvSpPr>
          <p:cNvPr id="113" name="TextBox 112"/>
          <p:cNvSpPr txBox="1"/>
          <p:nvPr/>
        </p:nvSpPr>
        <p:spPr>
          <a:xfrm>
            <a:off x="118695" y="5114925"/>
            <a:ext cx="7659466" cy="161890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For Public load balancing purposes, Azure Stack Hub defines a Public VIP Pool</a:t>
            </a:r>
          </a:p>
          <a:p>
            <a:pPr>
              <a:lnSpc>
                <a:spcPct val="90000"/>
              </a:lnSpc>
              <a:spcAft>
                <a:spcPts val="600"/>
              </a:spcAft>
            </a:pPr>
            <a:r>
              <a:rPr lang="en-US" dirty="0"/>
              <a:t>This Pool contains the external-accessible or public IP addresses that will be assigned to a small set of Azure Stack Hub services with the remainder to be used by the tenant VMs.</a:t>
            </a:r>
            <a:endParaRPr lang="en-US"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61875744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7" y="2906331"/>
            <a:ext cx="11887200" cy="2179058"/>
          </a:xfrm>
        </p:spPr>
        <p:txBody>
          <a:bodyPr/>
          <a:lstStyle/>
          <a:p>
            <a:r>
              <a:rPr lang="en-US" dirty="0"/>
              <a:t>Azure Stack Hub Network Services</a:t>
            </a:r>
          </a:p>
        </p:txBody>
      </p:sp>
    </p:spTree>
    <p:extLst>
      <p:ext uri="{BB962C8B-B14F-4D97-AF65-F5344CB8AC3E}">
        <p14:creationId xmlns:p14="http://schemas.microsoft.com/office/powerpoint/2010/main" val="274745681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6" name="Text Placeholder 5"/>
          <p:cNvSpPr>
            <a:spLocks noGrp="1"/>
          </p:cNvSpPr>
          <p:nvPr>
            <p:ph type="body" sz="quarter" idx="10"/>
          </p:nvPr>
        </p:nvSpPr>
        <p:spPr>
          <a:xfrm>
            <a:off x="274638" y="1212851"/>
            <a:ext cx="6747361" cy="5481501"/>
          </a:xfrm>
        </p:spPr>
        <p:txBody>
          <a:bodyPr/>
          <a:lstStyle/>
          <a:p>
            <a:r>
              <a:rPr lang="en-US" sz="3200"/>
              <a:t>Network </a:t>
            </a:r>
            <a:r>
              <a:rPr lang="en-US" sz="3200" dirty="0"/>
              <a:t>Architecture</a:t>
            </a:r>
          </a:p>
          <a:p>
            <a:r>
              <a:rPr lang="en-US" sz="1800" dirty="0">
                <a:solidFill>
                  <a:schemeClr val="tx1"/>
                </a:solidFill>
                <a:latin typeface="Segoe UI Light" pitchFamily="34" charset="0"/>
              </a:rPr>
              <a:t>Logical Networks</a:t>
            </a:r>
          </a:p>
          <a:p>
            <a:r>
              <a:rPr lang="en-US" sz="1800" dirty="0">
                <a:solidFill>
                  <a:schemeClr val="tx1"/>
                </a:solidFill>
                <a:latin typeface="Segoe UI Light" pitchFamily="34" charset="0"/>
              </a:rPr>
              <a:t>Architecture</a:t>
            </a:r>
          </a:p>
          <a:p>
            <a:endParaRPr lang="en-US" sz="1800" dirty="0">
              <a:latin typeface="+mj-lt"/>
            </a:endParaRPr>
          </a:p>
          <a:p>
            <a:r>
              <a:rPr lang="en-US" sz="3200" dirty="0"/>
              <a:t>Network Services</a:t>
            </a:r>
          </a:p>
          <a:p>
            <a:r>
              <a:rPr lang="en-US" sz="1800" dirty="0">
                <a:solidFill>
                  <a:schemeClr val="tx1"/>
                </a:solidFill>
                <a:latin typeface="Segoe UI Light" pitchFamily="34" charset="0"/>
              </a:rPr>
              <a:t>Virtual Networks</a:t>
            </a:r>
          </a:p>
          <a:p>
            <a:r>
              <a:rPr lang="en-US" sz="1800" dirty="0">
                <a:solidFill>
                  <a:schemeClr val="tx1"/>
                </a:solidFill>
                <a:latin typeface="Segoe UI Light" pitchFamily="34" charset="0"/>
              </a:rPr>
              <a:t>Gateways</a:t>
            </a:r>
          </a:p>
          <a:p>
            <a:r>
              <a:rPr lang="en-US" sz="1800" dirty="0">
                <a:solidFill>
                  <a:schemeClr val="tx1"/>
                </a:solidFill>
                <a:latin typeface="Segoe UI Light" pitchFamily="34" charset="0"/>
              </a:rPr>
              <a:t>Load Balancer</a:t>
            </a:r>
          </a:p>
          <a:p>
            <a:endParaRPr lang="en-US" sz="1800" dirty="0">
              <a:solidFill>
                <a:schemeClr val="tx1"/>
              </a:solidFill>
              <a:latin typeface="Segoe UI Light" pitchFamily="34" charset="0"/>
            </a:endParaRPr>
          </a:p>
          <a:p>
            <a:pPr lvl="1"/>
            <a:r>
              <a:rPr lang="en-US" sz="3200" dirty="0">
                <a:gradFill>
                  <a:gsLst>
                    <a:gs pos="1250">
                      <a:schemeClr val="tx2"/>
                    </a:gs>
                    <a:gs pos="99000">
                      <a:schemeClr val="tx2"/>
                    </a:gs>
                  </a:gsLst>
                  <a:lin ang="5400000" scaled="0"/>
                </a:gradFill>
                <a:latin typeface="+mj-lt"/>
              </a:rPr>
              <a:t>DNS Services</a:t>
            </a:r>
          </a:p>
          <a:p>
            <a:pPr lvl="1"/>
            <a:endParaRPr lang="en-US" sz="3200" dirty="0">
              <a:gradFill>
                <a:gsLst>
                  <a:gs pos="1250">
                    <a:schemeClr val="tx2"/>
                  </a:gs>
                  <a:gs pos="99000">
                    <a:schemeClr val="tx2"/>
                  </a:gs>
                </a:gsLst>
                <a:lin ang="5400000" scaled="0"/>
              </a:gradFill>
              <a:latin typeface="+mj-lt"/>
            </a:endParaRPr>
          </a:p>
          <a:p>
            <a:pPr lvl="1"/>
            <a:r>
              <a:rPr lang="en-US" sz="3200" dirty="0">
                <a:gradFill>
                  <a:gsLst>
                    <a:gs pos="1250">
                      <a:schemeClr val="tx2"/>
                    </a:gs>
                    <a:gs pos="99000">
                      <a:schemeClr val="tx2"/>
                    </a:gs>
                  </a:gsLst>
                  <a:lin ang="5400000" scaled="0"/>
                </a:gradFill>
                <a:latin typeface="+mj-lt"/>
              </a:rPr>
              <a:t>Connectivity</a:t>
            </a:r>
          </a:p>
          <a:p>
            <a:pPr lvl="1"/>
            <a:br>
              <a:rPr lang="en-US" sz="1800" dirty="0"/>
            </a:br>
            <a:endParaRPr lang="en-US" sz="1800" dirty="0"/>
          </a:p>
        </p:txBody>
      </p:sp>
      <p:grpSp>
        <p:nvGrpSpPr>
          <p:cNvPr id="2" name="Group 1"/>
          <p:cNvGrpSpPr>
            <a:grpSpLocks noChangeAspect="1"/>
          </p:cNvGrpSpPr>
          <p:nvPr/>
        </p:nvGrpSpPr>
        <p:grpSpPr>
          <a:xfrm>
            <a:off x="6599237" y="-1"/>
            <a:ext cx="5837238" cy="6994527"/>
            <a:chOff x="10600283" y="0"/>
            <a:chExt cx="1836192" cy="2200235"/>
          </a:xfrm>
        </p:grpSpPr>
        <p:sp>
          <p:nvSpPr>
            <p:cNvPr id="115" name="Rectangle 114"/>
            <p:cNvSpPr>
              <a:spLocks noChangeArrowheads="1"/>
            </p:cNvSpPr>
            <p:nvPr/>
          </p:nvSpPr>
          <p:spPr bwMode="auto">
            <a:xfrm>
              <a:off x="10600283" y="0"/>
              <a:ext cx="1836192" cy="220023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nvGrpSpPr>
            <p:cNvPr id="116" name="Group 115"/>
            <p:cNvGrpSpPr/>
            <p:nvPr/>
          </p:nvGrpSpPr>
          <p:grpSpPr>
            <a:xfrm>
              <a:off x="10807460" y="256989"/>
              <a:ext cx="1466948" cy="1848765"/>
              <a:chOff x="4140201" y="4521200"/>
              <a:chExt cx="1393825" cy="1884363"/>
            </a:xfrm>
          </p:grpSpPr>
          <p:sp>
            <p:nvSpPr>
              <p:cNvPr id="117" name="Freeform 116"/>
              <p:cNvSpPr>
                <a:spLocks/>
              </p:cNvSpPr>
              <p:nvPr/>
            </p:nvSpPr>
            <p:spPr bwMode="auto">
              <a:xfrm>
                <a:off x="4397376" y="4587875"/>
                <a:ext cx="790575" cy="1206500"/>
              </a:xfrm>
              <a:custGeom>
                <a:avLst/>
                <a:gdLst>
                  <a:gd name="T0" fmla="*/ 261 w 261"/>
                  <a:gd name="T1" fmla="*/ 73 h 400"/>
                  <a:gd name="T2" fmla="*/ 242 w 261"/>
                  <a:gd name="T3" fmla="*/ 53 h 400"/>
                  <a:gd name="T4" fmla="*/ 223 w 261"/>
                  <a:gd name="T5" fmla="*/ 73 h 400"/>
                  <a:gd name="T6" fmla="*/ 223 w 261"/>
                  <a:gd name="T7" fmla="*/ 175 h 400"/>
                  <a:gd name="T8" fmla="*/ 218 w 261"/>
                  <a:gd name="T9" fmla="*/ 179 h 400"/>
                  <a:gd name="T10" fmla="*/ 218 w 261"/>
                  <a:gd name="T11" fmla="*/ 179 h 400"/>
                  <a:gd name="T12" fmla="*/ 214 w 261"/>
                  <a:gd name="T13" fmla="*/ 175 h 400"/>
                  <a:gd name="T14" fmla="*/ 214 w 261"/>
                  <a:gd name="T15" fmla="*/ 53 h 400"/>
                  <a:gd name="T16" fmla="*/ 196 w 261"/>
                  <a:gd name="T17" fmla="*/ 33 h 400"/>
                  <a:gd name="T18" fmla="*/ 175 w 261"/>
                  <a:gd name="T19" fmla="*/ 52 h 400"/>
                  <a:gd name="T20" fmla="*/ 175 w 261"/>
                  <a:gd name="T21" fmla="*/ 163 h 400"/>
                  <a:gd name="T22" fmla="*/ 171 w 261"/>
                  <a:gd name="T23" fmla="*/ 168 h 400"/>
                  <a:gd name="T24" fmla="*/ 171 w 261"/>
                  <a:gd name="T25" fmla="*/ 168 h 400"/>
                  <a:gd name="T26" fmla="*/ 166 w 261"/>
                  <a:gd name="T27" fmla="*/ 163 h 400"/>
                  <a:gd name="T28" fmla="*/ 166 w 261"/>
                  <a:gd name="T29" fmla="*/ 20 h 400"/>
                  <a:gd name="T30" fmla="*/ 146 w 261"/>
                  <a:gd name="T31" fmla="*/ 1 h 400"/>
                  <a:gd name="T32" fmla="*/ 128 w 261"/>
                  <a:gd name="T33" fmla="*/ 20 h 400"/>
                  <a:gd name="T34" fmla="*/ 128 w 261"/>
                  <a:gd name="T35" fmla="*/ 152 h 400"/>
                  <a:gd name="T36" fmla="*/ 123 w 261"/>
                  <a:gd name="T37" fmla="*/ 157 h 400"/>
                  <a:gd name="T38" fmla="*/ 123 w 261"/>
                  <a:gd name="T39" fmla="*/ 157 h 400"/>
                  <a:gd name="T40" fmla="*/ 118 w 261"/>
                  <a:gd name="T41" fmla="*/ 152 h 400"/>
                  <a:gd name="T42" fmla="*/ 118 w 261"/>
                  <a:gd name="T43" fmla="*/ 102 h 400"/>
                  <a:gd name="T44" fmla="*/ 118 w 261"/>
                  <a:gd name="T45" fmla="*/ 42 h 400"/>
                  <a:gd name="T46" fmla="*/ 96 w 261"/>
                  <a:gd name="T47" fmla="*/ 23 h 400"/>
                  <a:gd name="T48" fmla="*/ 80 w 261"/>
                  <a:gd name="T49" fmla="*/ 43 h 400"/>
                  <a:gd name="T50" fmla="*/ 80 w 261"/>
                  <a:gd name="T51" fmla="*/ 179 h 400"/>
                  <a:gd name="T52" fmla="*/ 80 w 261"/>
                  <a:gd name="T53" fmla="*/ 180 h 400"/>
                  <a:gd name="T54" fmla="*/ 80 w 261"/>
                  <a:gd name="T55" fmla="*/ 226 h 400"/>
                  <a:gd name="T56" fmla="*/ 38 w 261"/>
                  <a:gd name="T57" fmla="*/ 144 h 400"/>
                  <a:gd name="T58" fmla="*/ 12 w 261"/>
                  <a:gd name="T59" fmla="*/ 138 h 400"/>
                  <a:gd name="T60" fmla="*/ 6 w 261"/>
                  <a:gd name="T61" fmla="*/ 164 h 400"/>
                  <a:gd name="T62" fmla="*/ 55 w 261"/>
                  <a:gd name="T63" fmla="*/ 267 h 400"/>
                  <a:gd name="T64" fmla="*/ 105 w 261"/>
                  <a:gd name="T65" fmla="*/ 337 h 400"/>
                  <a:gd name="T66" fmla="*/ 105 w 261"/>
                  <a:gd name="T67" fmla="*/ 400 h 400"/>
                  <a:gd name="T68" fmla="*/ 245 w 261"/>
                  <a:gd name="T69" fmla="*/ 400 h 400"/>
                  <a:gd name="T70" fmla="*/ 245 w 261"/>
                  <a:gd name="T71" fmla="*/ 339 h 400"/>
                  <a:gd name="T72" fmla="*/ 261 w 261"/>
                  <a:gd name="T73" fmla="*/ 268 h 400"/>
                  <a:gd name="T74" fmla="*/ 261 w 261"/>
                  <a:gd name="T75" fmla="*/ 7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1" h="400">
                    <a:moveTo>
                      <a:pt x="261" y="73"/>
                    </a:moveTo>
                    <a:cubicBezTo>
                      <a:pt x="261" y="62"/>
                      <a:pt x="252" y="53"/>
                      <a:pt x="242" y="53"/>
                    </a:cubicBezTo>
                    <a:cubicBezTo>
                      <a:pt x="231" y="54"/>
                      <a:pt x="223" y="62"/>
                      <a:pt x="223" y="73"/>
                    </a:cubicBezTo>
                    <a:cubicBezTo>
                      <a:pt x="223" y="175"/>
                      <a:pt x="223" y="175"/>
                      <a:pt x="223" y="175"/>
                    </a:cubicBezTo>
                    <a:cubicBezTo>
                      <a:pt x="223" y="177"/>
                      <a:pt x="221" y="179"/>
                      <a:pt x="218" y="179"/>
                    </a:cubicBezTo>
                    <a:cubicBezTo>
                      <a:pt x="218" y="179"/>
                      <a:pt x="218" y="179"/>
                      <a:pt x="218" y="179"/>
                    </a:cubicBezTo>
                    <a:cubicBezTo>
                      <a:pt x="216" y="179"/>
                      <a:pt x="214" y="177"/>
                      <a:pt x="214" y="175"/>
                    </a:cubicBezTo>
                    <a:cubicBezTo>
                      <a:pt x="214" y="53"/>
                      <a:pt x="214" y="53"/>
                      <a:pt x="214" y="53"/>
                    </a:cubicBezTo>
                    <a:cubicBezTo>
                      <a:pt x="214" y="43"/>
                      <a:pt x="206" y="34"/>
                      <a:pt x="196" y="33"/>
                    </a:cubicBezTo>
                    <a:cubicBezTo>
                      <a:pt x="185" y="32"/>
                      <a:pt x="175" y="41"/>
                      <a:pt x="175" y="52"/>
                    </a:cubicBezTo>
                    <a:cubicBezTo>
                      <a:pt x="175" y="163"/>
                      <a:pt x="175" y="163"/>
                      <a:pt x="175" y="163"/>
                    </a:cubicBezTo>
                    <a:cubicBezTo>
                      <a:pt x="175" y="166"/>
                      <a:pt x="173" y="168"/>
                      <a:pt x="171" y="168"/>
                    </a:cubicBezTo>
                    <a:cubicBezTo>
                      <a:pt x="171" y="168"/>
                      <a:pt x="171" y="168"/>
                      <a:pt x="171" y="168"/>
                    </a:cubicBezTo>
                    <a:cubicBezTo>
                      <a:pt x="168" y="168"/>
                      <a:pt x="166" y="166"/>
                      <a:pt x="166" y="163"/>
                    </a:cubicBezTo>
                    <a:cubicBezTo>
                      <a:pt x="166" y="20"/>
                      <a:pt x="166" y="20"/>
                      <a:pt x="166" y="20"/>
                    </a:cubicBezTo>
                    <a:cubicBezTo>
                      <a:pt x="166" y="10"/>
                      <a:pt x="157" y="0"/>
                      <a:pt x="146" y="1"/>
                    </a:cubicBezTo>
                    <a:cubicBezTo>
                      <a:pt x="136" y="1"/>
                      <a:pt x="128" y="9"/>
                      <a:pt x="128" y="20"/>
                    </a:cubicBezTo>
                    <a:cubicBezTo>
                      <a:pt x="128" y="152"/>
                      <a:pt x="128" y="152"/>
                      <a:pt x="128" y="152"/>
                    </a:cubicBezTo>
                    <a:cubicBezTo>
                      <a:pt x="128" y="155"/>
                      <a:pt x="126" y="157"/>
                      <a:pt x="123" y="157"/>
                    </a:cubicBezTo>
                    <a:cubicBezTo>
                      <a:pt x="123" y="157"/>
                      <a:pt x="123" y="157"/>
                      <a:pt x="123" y="157"/>
                    </a:cubicBezTo>
                    <a:cubicBezTo>
                      <a:pt x="120" y="157"/>
                      <a:pt x="118" y="155"/>
                      <a:pt x="118" y="152"/>
                    </a:cubicBezTo>
                    <a:cubicBezTo>
                      <a:pt x="118" y="102"/>
                      <a:pt x="118" y="102"/>
                      <a:pt x="118" y="102"/>
                    </a:cubicBezTo>
                    <a:cubicBezTo>
                      <a:pt x="118" y="42"/>
                      <a:pt x="118" y="42"/>
                      <a:pt x="118" y="42"/>
                    </a:cubicBezTo>
                    <a:cubicBezTo>
                      <a:pt x="118" y="30"/>
                      <a:pt x="108" y="21"/>
                      <a:pt x="96" y="23"/>
                    </a:cubicBezTo>
                    <a:cubicBezTo>
                      <a:pt x="87" y="25"/>
                      <a:pt x="80" y="33"/>
                      <a:pt x="80" y="43"/>
                    </a:cubicBezTo>
                    <a:cubicBezTo>
                      <a:pt x="80" y="179"/>
                      <a:pt x="80" y="179"/>
                      <a:pt x="80" y="179"/>
                    </a:cubicBezTo>
                    <a:cubicBezTo>
                      <a:pt x="80" y="180"/>
                      <a:pt x="80" y="180"/>
                      <a:pt x="80" y="180"/>
                    </a:cubicBezTo>
                    <a:cubicBezTo>
                      <a:pt x="80" y="226"/>
                      <a:pt x="80" y="226"/>
                      <a:pt x="80" y="226"/>
                    </a:cubicBezTo>
                    <a:cubicBezTo>
                      <a:pt x="38" y="144"/>
                      <a:pt x="38" y="144"/>
                      <a:pt x="38" y="144"/>
                    </a:cubicBezTo>
                    <a:cubicBezTo>
                      <a:pt x="32" y="135"/>
                      <a:pt x="21" y="132"/>
                      <a:pt x="12" y="138"/>
                    </a:cubicBezTo>
                    <a:cubicBezTo>
                      <a:pt x="3" y="144"/>
                      <a:pt x="0" y="156"/>
                      <a:pt x="6" y="164"/>
                    </a:cubicBezTo>
                    <a:cubicBezTo>
                      <a:pt x="55" y="267"/>
                      <a:pt x="55" y="267"/>
                      <a:pt x="55" y="267"/>
                    </a:cubicBezTo>
                    <a:cubicBezTo>
                      <a:pt x="105" y="337"/>
                      <a:pt x="105" y="337"/>
                      <a:pt x="105" y="337"/>
                    </a:cubicBezTo>
                    <a:cubicBezTo>
                      <a:pt x="105" y="400"/>
                      <a:pt x="105" y="400"/>
                      <a:pt x="105" y="400"/>
                    </a:cubicBezTo>
                    <a:cubicBezTo>
                      <a:pt x="245" y="400"/>
                      <a:pt x="245" y="400"/>
                      <a:pt x="245" y="400"/>
                    </a:cubicBezTo>
                    <a:cubicBezTo>
                      <a:pt x="245" y="339"/>
                      <a:pt x="245" y="339"/>
                      <a:pt x="245" y="339"/>
                    </a:cubicBezTo>
                    <a:cubicBezTo>
                      <a:pt x="261" y="268"/>
                      <a:pt x="261" y="268"/>
                      <a:pt x="261" y="268"/>
                    </a:cubicBezTo>
                    <a:lnTo>
                      <a:pt x="261" y="73"/>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18" name="Freeform 117"/>
              <p:cNvSpPr>
                <a:spLocks noEditPoints="1"/>
              </p:cNvSpPr>
              <p:nvPr/>
            </p:nvSpPr>
            <p:spPr bwMode="auto">
              <a:xfrm>
                <a:off x="4437063" y="5532438"/>
                <a:ext cx="363538" cy="161925"/>
              </a:xfrm>
              <a:custGeom>
                <a:avLst/>
                <a:gdLst>
                  <a:gd name="T0" fmla="*/ 23 w 120"/>
                  <a:gd name="T1" fmla="*/ 27 h 54"/>
                  <a:gd name="T2" fmla="*/ 16 w 120"/>
                  <a:gd name="T3" fmla="*/ 35 h 54"/>
                  <a:gd name="T4" fmla="*/ 9 w 120"/>
                  <a:gd name="T5" fmla="*/ 27 h 54"/>
                  <a:gd name="T6" fmla="*/ 16 w 120"/>
                  <a:gd name="T7" fmla="*/ 19 h 54"/>
                  <a:gd name="T8" fmla="*/ 23 w 120"/>
                  <a:gd name="T9" fmla="*/ 27 h 54"/>
                  <a:gd name="T10" fmla="*/ 0 w 120"/>
                  <a:gd name="T11" fmla="*/ 27 h 54"/>
                  <a:gd name="T12" fmla="*/ 11 w 120"/>
                  <a:gd name="T13" fmla="*/ 49 h 54"/>
                  <a:gd name="T14" fmla="*/ 27 w 120"/>
                  <a:gd name="T15" fmla="*/ 54 h 54"/>
                  <a:gd name="T16" fmla="*/ 52 w 120"/>
                  <a:gd name="T17" fmla="*/ 37 h 54"/>
                  <a:gd name="T18" fmla="*/ 61 w 120"/>
                  <a:gd name="T19" fmla="*/ 37 h 54"/>
                  <a:gd name="T20" fmla="*/ 61 w 120"/>
                  <a:gd name="T21" fmla="*/ 32 h 54"/>
                  <a:gd name="T22" fmla="*/ 67 w 120"/>
                  <a:gd name="T23" fmla="*/ 36 h 54"/>
                  <a:gd name="T24" fmla="*/ 73 w 120"/>
                  <a:gd name="T25" fmla="*/ 31 h 54"/>
                  <a:gd name="T26" fmla="*/ 79 w 120"/>
                  <a:gd name="T27" fmla="*/ 36 h 54"/>
                  <a:gd name="T28" fmla="*/ 85 w 120"/>
                  <a:gd name="T29" fmla="*/ 31 h 54"/>
                  <a:gd name="T30" fmla="*/ 90 w 120"/>
                  <a:gd name="T31" fmla="*/ 36 h 54"/>
                  <a:gd name="T32" fmla="*/ 101 w 120"/>
                  <a:gd name="T33" fmla="*/ 30 h 54"/>
                  <a:gd name="T34" fmla="*/ 105 w 120"/>
                  <a:gd name="T35" fmla="*/ 35 h 54"/>
                  <a:gd name="T36" fmla="*/ 110 w 120"/>
                  <a:gd name="T37" fmla="*/ 35 h 54"/>
                  <a:gd name="T38" fmla="*/ 120 w 120"/>
                  <a:gd name="T39" fmla="*/ 20 h 54"/>
                  <a:gd name="T40" fmla="*/ 120 w 120"/>
                  <a:gd name="T41" fmla="*/ 16 h 54"/>
                  <a:gd name="T42" fmla="*/ 52 w 120"/>
                  <a:gd name="T43" fmla="*/ 16 h 54"/>
                  <a:gd name="T44" fmla="*/ 50 w 120"/>
                  <a:gd name="T45" fmla="*/ 13 h 54"/>
                  <a:gd name="T46" fmla="*/ 27 w 120"/>
                  <a:gd name="T47" fmla="*/ 0 h 54"/>
                  <a:gd name="T48" fmla="*/ 0 w 120"/>
                  <a:gd name="T49"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54">
                    <a:moveTo>
                      <a:pt x="23" y="27"/>
                    </a:moveTo>
                    <a:cubicBezTo>
                      <a:pt x="23" y="31"/>
                      <a:pt x="20" y="35"/>
                      <a:pt x="16" y="35"/>
                    </a:cubicBezTo>
                    <a:cubicBezTo>
                      <a:pt x="12" y="35"/>
                      <a:pt x="9" y="31"/>
                      <a:pt x="9" y="27"/>
                    </a:cubicBezTo>
                    <a:cubicBezTo>
                      <a:pt x="9" y="23"/>
                      <a:pt x="12" y="19"/>
                      <a:pt x="16" y="19"/>
                    </a:cubicBezTo>
                    <a:cubicBezTo>
                      <a:pt x="20" y="19"/>
                      <a:pt x="23" y="23"/>
                      <a:pt x="23" y="27"/>
                    </a:cubicBezTo>
                    <a:moveTo>
                      <a:pt x="0" y="27"/>
                    </a:moveTo>
                    <a:cubicBezTo>
                      <a:pt x="0" y="36"/>
                      <a:pt x="5" y="44"/>
                      <a:pt x="11" y="49"/>
                    </a:cubicBezTo>
                    <a:cubicBezTo>
                      <a:pt x="16" y="52"/>
                      <a:pt x="21" y="54"/>
                      <a:pt x="27" y="54"/>
                    </a:cubicBezTo>
                    <a:cubicBezTo>
                      <a:pt x="38" y="54"/>
                      <a:pt x="48" y="47"/>
                      <a:pt x="52" y="37"/>
                    </a:cubicBezTo>
                    <a:cubicBezTo>
                      <a:pt x="61" y="37"/>
                      <a:pt x="61" y="37"/>
                      <a:pt x="61" y="37"/>
                    </a:cubicBezTo>
                    <a:cubicBezTo>
                      <a:pt x="61" y="32"/>
                      <a:pt x="61" y="32"/>
                      <a:pt x="61" y="32"/>
                    </a:cubicBezTo>
                    <a:cubicBezTo>
                      <a:pt x="67" y="36"/>
                      <a:pt x="67" y="36"/>
                      <a:pt x="67" y="36"/>
                    </a:cubicBezTo>
                    <a:cubicBezTo>
                      <a:pt x="73" y="31"/>
                      <a:pt x="73" y="31"/>
                      <a:pt x="73" y="31"/>
                    </a:cubicBezTo>
                    <a:cubicBezTo>
                      <a:pt x="79" y="36"/>
                      <a:pt x="79" y="36"/>
                      <a:pt x="79" y="36"/>
                    </a:cubicBezTo>
                    <a:cubicBezTo>
                      <a:pt x="85" y="31"/>
                      <a:pt x="85" y="31"/>
                      <a:pt x="85" y="31"/>
                    </a:cubicBezTo>
                    <a:cubicBezTo>
                      <a:pt x="90" y="36"/>
                      <a:pt x="90" y="36"/>
                      <a:pt x="90" y="36"/>
                    </a:cubicBezTo>
                    <a:cubicBezTo>
                      <a:pt x="101" y="30"/>
                      <a:pt x="101" y="30"/>
                      <a:pt x="101" y="30"/>
                    </a:cubicBezTo>
                    <a:cubicBezTo>
                      <a:pt x="105" y="35"/>
                      <a:pt x="105" y="35"/>
                      <a:pt x="105" y="35"/>
                    </a:cubicBezTo>
                    <a:cubicBezTo>
                      <a:pt x="110" y="35"/>
                      <a:pt x="110" y="35"/>
                      <a:pt x="110" y="35"/>
                    </a:cubicBezTo>
                    <a:cubicBezTo>
                      <a:pt x="120" y="20"/>
                      <a:pt x="120" y="20"/>
                      <a:pt x="120" y="20"/>
                    </a:cubicBezTo>
                    <a:cubicBezTo>
                      <a:pt x="120" y="16"/>
                      <a:pt x="120" y="16"/>
                      <a:pt x="120" y="16"/>
                    </a:cubicBezTo>
                    <a:cubicBezTo>
                      <a:pt x="52" y="16"/>
                      <a:pt x="52" y="16"/>
                      <a:pt x="52" y="16"/>
                    </a:cubicBezTo>
                    <a:cubicBezTo>
                      <a:pt x="51" y="15"/>
                      <a:pt x="51" y="14"/>
                      <a:pt x="50" y="13"/>
                    </a:cubicBezTo>
                    <a:cubicBezTo>
                      <a:pt x="45" y="5"/>
                      <a:pt x="37" y="0"/>
                      <a:pt x="27" y="0"/>
                    </a:cubicBezTo>
                    <a:cubicBezTo>
                      <a:pt x="12" y="0"/>
                      <a:pt x="0" y="12"/>
                      <a:pt x="0" y="27"/>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19" name="Rectangle 118"/>
              <p:cNvSpPr>
                <a:spLocks noChangeArrowheads="1"/>
              </p:cNvSpPr>
              <p:nvPr/>
            </p:nvSpPr>
            <p:spPr bwMode="auto">
              <a:xfrm>
                <a:off x="5237163" y="4967288"/>
                <a:ext cx="254000" cy="2540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0" name="Freeform 119"/>
              <p:cNvSpPr>
                <a:spLocks noEditPoints="1"/>
              </p:cNvSpPr>
              <p:nvPr/>
            </p:nvSpPr>
            <p:spPr bwMode="auto">
              <a:xfrm>
                <a:off x="5330826" y="5013325"/>
                <a:ext cx="66675" cy="66675"/>
              </a:xfrm>
              <a:custGeom>
                <a:avLst/>
                <a:gdLst>
                  <a:gd name="T0" fmla="*/ 11 w 22"/>
                  <a:gd name="T1" fmla="*/ 22 h 22"/>
                  <a:gd name="T2" fmla="*/ 0 w 22"/>
                  <a:gd name="T3" fmla="*/ 11 h 22"/>
                  <a:gd name="T4" fmla="*/ 11 w 22"/>
                  <a:gd name="T5" fmla="*/ 0 h 22"/>
                  <a:gd name="T6" fmla="*/ 22 w 22"/>
                  <a:gd name="T7" fmla="*/ 11 h 22"/>
                  <a:gd name="T8" fmla="*/ 11 w 22"/>
                  <a:gd name="T9" fmla="*/ 22 h 22"/>
                  <a:gd name="T10" fmla="*/ 11 w 22"/>
                  <a:gd name="T11" fmla="*/ 4 h 22"/>
                  <a:gd name="T12" fmla="*/ 4 w 22"/>
                  <a:gd name="T13" fmla="*/ 11 h 22"/>
                  <a:gd name="T14" fmla="*/ 11 w 22"/>
                  <a:gd name="T15" fmla="*/ 18 h 22"/>
                  <a:gd name="T16" fmla="*/ 18 w 22"/>
                  <a:gd name="T17" fmla="*/ 11 h 22"/>
                  <a:gd name="T18" fmla="*/ 11 w 22"/>
                  <a:gd name="T19"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22"/>
                    </a:moveTo>
                    <a:cubicBezTo>
                      <a:pt x="5" y="22"/>
                      <a:pt x="0" y="17"/>
                      <a:pt x="0" y="11"/>
                    </a:cubicBezTo>
                    <a:cubicBezTo>
                      <a:pt x="0" y="5"/>
                      <a:pt x="5" y="0"/>
                      <a:pt x="11" y="0"/>
                    </a:cubicBezTo>
                    <a:cubicBezTo>
                      <a:pt x="17" y="0"/>
                      <a:pt x="22" y="5"/>
                      <a:pt x="22" y="11"/>
                    </a:cubicBezTo>
                    <a:cubicBezTo>
                      <a:pt x="22" y="17"/>
                      <a:pt x="17" y="22"/>
                      <a:pt x="11" y="22"/>
                    </a:cubicBezTo>
                    <a:moveTo>
                      <a:pt x="11" y="4"/>
                    </a:moveTo>
                    <a:cubicBezTo>
                      <a:pt x="7" y="4"/>
                      <a:pt x="4" y="7"/>
                      <a:pt x="4" y="11"/>
                    </a:cubicBezTo>
                    <a:cubicBezTo>
                      <a:pt x="4" y="15"/>
                      <a:pt x="7" y="18"/>
                      <a:pt x="11" y="18"/>
                    </a:cubicBezTo>
                    <a:cubicBezTo>
                      <a:pt x="15" y="18"/>
                      <a:pt x="18" y="15"/>
                      <a:pt x="18" y="11"/>
                    </a:cubicBezTo>
                    <a:cubicBezTo>
                      <a:pt x="18" y="7"/>
                      <a:pt x="15" y="4"/>
                      <a:pt x="11"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1" name="Freeform 120"/>
              <p:cNvSpPr>
                <a:spLocks/>
              </p:cNvSpPr>
              <p:nvPr/>
            </p:nvSpPr>
            <p:spPr bwMode="auto">
              <a:xfrm>
                <a:off x="5318126" y="5067300"/>
                <a:ext cx="88900" cy="42863"/>
              </a:xfrm>
              <a:custGeom>
                <a:avLst/>
                <a:gdLst>
                  <a:gd name="T0" fmla="*/ 29 w 29"/>
                  <a:gd name="T1" fmla="*/ 14 h 14"/>
                  <a:gd name="T2" fmla="*/ 25 w 29"/>
                  <a:gd name="T3" fmla="*/ 14 h 14"/>
                  <a:gd name="T4" fmla="*/ 15 w 29"/>
                  <a:gd name="T5" fmla="*/ 4 h 14"/>
                  <a:gd name="T6" fmla="*/ 4 w 29"/>
                  <a:gd name="T7" fmla="*/ 14 h 14"/>
                  <a:gd name="T8" fmla="*/ 0 w 29"/>
                  <a:gd name="T9" fmla="*/ 14 h 14"/>
                  <a:gd name="T10" fmla="*/ 15 w 29"/>
                  <a:gd name="T11" fmla="*/ 0 h 14"/>
                  <a:gd name="T12" fmla="*/ 29 w 29"/>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9" h="14">
                    <a:moveTo>
                      <a:pt x="29" y="14"/>
                    </a:moveTo>
                    <a:cubicBezTo>
                      <a:pt x="25" y="14"/>
                      <a:pt x="25" y="14"/>
                      <a:pt x="25" y="14"/>
                    </a:cubicBezTo>
                    <a:cubicBezTo>
                      <a:pt x="25" y="8"/>
                      <a:pt x="21" y="4"/>
                      <a:pt x="15" y="4"/>
                    </a:cubicBezTo>
                    <a:cubicBezTo>
                      <a:pt x="9" y="4"/>
                      <a:pt x="4" y="8"/>
                      <a:pt x="4" y="14"/>
                    </a:cubicBezTo>
                    <a:cubicBezTo>
                      <a:pt x="0" y="14"/>
                      <a:pt x="0" y="14"/>
                      <a:pt x="0" y="14"/>
                    </a:cubicBezTo>
                    <a:cubicBezTo>
                      <a:pt x="0" y="6"/>
                      <a:pt x="7" y="0"/>
                      <a:pt x="15" y="0"/>
                    </a:cubicBezTo>
                    <a:cubicBezTo>
                      <a:pt x="23" y="0"/>
                      <a:pt x="29" y="6"/>
                      <a:pt x="29" y="1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2" name="Freeform 121"/>
              <p:cNvSpPr>
                <a:spLocks noEditPoints="1"/>
              </p:cNvSpPr>
              <p:nvPr/>
            </p:nvSpPr>
            <p:spPr bwMode="auto">
              <a:xfrm>
                <a:off x="5267326" y="5080000"/>
                <a:ext cx="63500" cy="61913"/>
              </a:xfrm>
              <a:custGeom>
                <a:avLst/>
                <a:gdLst>
                  <a:gd name="T0" fmla="*/ 11 w 21"/>
                  <a:gd name="T1" fmla="*/ 21 h 21"/>
                  <a:gd name="T2" fmla="*/ 0 w 21"/>
                  <a:gd name="T3" fmla="*/ 10 h 21"/>
                  <a:gd name="T4" fmla="*/ 11 w 21"/>
                  <a:gd name="T5" fmla="*/ 0 h 21"/>
                  <a:gd name="T6" fmla="*/ 21 w 21"/>
                  <a:gd name="T7" fmla="*/ 10 h 21"/>
                  <a:gd name="T8" fmla="*/ 11 w 21"/>
                  <a:gd name="T9" fmla="*/ 21 h 21"/>
                  <a:gd name="T10" fmla="*/ 11 w 21"/>
                  <a:gd name="T11" fmla="*/ 3 h 21"/>
                  <a:gd name="T12" fmla="*/ 4 w 21"/>
                  <a:gd name="T13" fmla="*/ 10 h 21"/>
                  <a:gd name="T14" fmla="*/ 11 w 21"/>
                  <a:gd name="T15" fmla="*/ 17 h 21"/>
                  <a:gd name="T16" fmla="*/ 17 w 21"/>
                  <a:gd name="T17" fmla="*/ 10 h 21"/>
                  <a:gd name="T18" fmla="*/ 11 w 21"/>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21"/>
                    </a:moveTo>
                    <a:cubicBezTo>
                      <a:pt x="5" y="21"/>
                      <a:pt x="0" y="16"/>
                      <a:pt x="0" y="10"/>
                    </a:cubicBezTo>
                    <a:cubicBezTo>
                      <a:pt x="0" y="4"/>
                      <a:pt x="5" y="0"/>
                      <a:pt x="11" y="0"/>
                    </a:cubicBezTo>
                    <a:cubicBezTo>
                      <a:pt x="16" y="0"/>
                      <a:pt x="21" y="4"/>
                      <a:pt x="21" y="10"/>
                    </a:cubicBezTo>
                    <a:cubicBezTo>
                      <a:pt x="21" y="16"/>
                      <a:pt x="16" y="21"/>
                      <a:pt x="11" y="21"/>
                    </a:cubicBezTo>
                    <a:moveTo>
                      <a:pt x="11" y="3"/>
                    </a:moveTo>
                    <a:cubicBezTo>
                      <a:pt x="7" y="3"/>
                      <a:pt x="4" y="6"/>
                      <a:pt x="4" y="10"/>
                    </a:cubicBezTo>
                    <a:cubicBezTo>
                      <a:pt x="4" y="14"/>
                      <a:pt x="7" y="17"/>
                      <a:pt x="11" y="17"/>
                    </a:cubicBezTo>
                    <a:cubicBezTo>
                      <a:pt x="14" y="17"/>
                      <a:pt x="17" y="14"/>
                      <a:pt x="17" y="10"/>
                    </a:cubicBezTo>
                    <a:cubicBezTo>
                      <a:pt x="17" y="6"/>
                      <a:pt x="14"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3" name="Freeform 122"/>
              <p:cNvSpPr>
                <a:spLocks/>
              </p:cNvSpPr>
              <p:nvPr/>
            </p:nvSpPr>
            <p:spPr bwMode="auto">
              <a:xfrm>
                <a:off x="5254626" y="5130800"/>
                <a:ext cx="88900" cy="44450"/>
              </a:xfrm>
              <a:custGeom>
                <a:avLst/>
                <a:gdLst>
                  <a:gd name="T0" fmla="*/ 29 w 29"/>
                  <a:gd name="T1" fmla="*/ 15 h 15"/>
                  <a:gd name="T2" fmla="*/ 25 w 29"/>
                  <a:gd name="T3" fmla="*/ 15 h 15"/>
                  <a:gd name="T4" fmla="*/ 15 w 29"/>
                  <a:gd name="T5" fmla="*/ 4 h 15"/>
                  <a:gd name="T6" fmla="*/ 4 w 29"/>
                  <a:gd name="T7" fmla="*/ 15 h 15"/>
                  <a:gd name="T8" fmla="*/ 0 w 29"/>
                  <a:gd name="T9" fmla="*/ 15 h 15"/>
                  <a:gd name="T10" fmla="*/ 15 w 29"/>
                  <a:gd name="T11" fmla="*/ 0 h 15"/>
                  <a:gd name="T12" fmla="*/ 29 w 29"/>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9" h="15">
                    <a:moveTo>
                      <a:pt x="29" y="15"/>
                    </a:moveTo>
                    <a:cubicBezTo>
                      <a:pt x="25" y="15"/>
                      <a:pt x="25" y="15"/>
                      <a:pt x="25" y="15"/>
                    </a:cubicBezTo>
                    <a:cubicBezTo>
                      <a:pt x="25" y="9"/>
                      <a:pt x="20" y="4"/>
                      <a:pt x="15" y="4"/>
                    </a:cubicBezTo>
                    <a:cubicBezTo>
                      <a:pt x="9" y="4"/>
                      <a:pt x="4" y="9"/>
                      <a:pt x="4" y="15"/>
                    </a:cubicBezTo>
                    <a:cubicBezTo>
                      <a:pt x="0" y="15"/>
                      <a:pt x="0" y="15"/>
                      <a:pt x="0" y="15"/>
                    </a:cubicBezTo>
                    <a:cubicBezTo>
                      <a:pt x="0" y="7"/>
                      <a:pt x="7" y="0"/>
                      <a:pt x="15" y="0"/>
                    </a:cubicBezTo>
                    <a:cubicBezTo>
                      <a:pt x="22" y="0"/>
                      <a:pt x="29" y="7"/>
                      <a:pt x="29"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4" name="Freeform 123"/>
              <p:cNvSpPr>
                <a:spLocks noEditPoints="1"/>
              </p:cNvSpPr>
              <p:nvPr/>
            </p:nvSpPr>
            <p:spPr bwMode="auto">
              <a:xfrm>
                <a:off x="5394326" y="5080000"/>
                <a:ext cx="66675" cy="61913"/>
              </a:xfrm>
              <a:custGeom>
                <a:avLst/>
                <a:gdLst>
                  <a:gd name="T0" fmla="*/ 11 w 22"/>
                  <a:gd name="T1" fmla="*/ 21 h 21"/>
                  <a:gd name="T2" fmla="*/ 0 w 22"/>
                  <a:gd name="T3" fmla="*/ 10 h 21"/>
                  <a:gd name="T4" fmla="*/ 11 w 22"/>
                  <a:gd name="T5" fmla="*/ 0 h 21"/>
                  <a:gd name="T6" fmla="*/ 22 w 22"/>
                  <a:gd name="T7" fmla="*/ 10 h 21"/>
                  <a:gd name="T8" fmla="*/ 11 w 22"/>
                  <a:gd name="T9" fmla="*/ 21 h 21"/>
                  <a:gd name="T10" fmla="*/ 11 w 22"/>
                  <a:gd name="T11" fmla="*/ 3 h 21"/>
                  <a:gd name="T12" fmla="*/ 4 w 22"/>
                  <a:gd name="T13" fmla="*/ 10 h 21"/>
                  <a:gd name="T14" fmla="*/ 11 w 22"/>
                  <a:gd name="T15" fmla="*/ 17 h 21"/>
                  <a:gd name="T16" fmla="*/ 18 w 22"/>
                  <a:gd name="T17" fmla="*/ 10 h 21"/>
                  <a:gd name="T18" fmla="*/ 11 w 22"/>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1">
                    <a:moveTo>
                      <a:pt x="11" y="21"/>
                    </a:moveTo>
                    <a:cubicBezTo>
                      <a:pt x="5" y="21"/>
                      <a:pt x="0" y="16"/>
                      <a:pt x="0" y="10"/>
                    </a:cubicBezTo>
                    <a:cubicBezTo>
                      <a:pt x="0" y="4"/>
                      <a:pt x="5" y="0"/>
                      <a:pt x="11" y="0"/>
                    </a:cubicBezTo>
                    <a:cubicBezTo>
                      <a:pt x="17" y="0"/>
                      <a:pt x="22" y="4"/>
                      <a:pt x="22" y="10"/>
                    </a:cubicBezTo>
                    <a:cubicBezTo>
                      <a:pt x="22" y="16"/>
                      <a:pt x="17" y="21"/>
                      <a:pt x="11" y="21"/>
                    </a:cubicBezTo>
                    <a:moveTo>
                      <a:pt x="11" y="3"/>
                    </a:moveTo>
                    <a:cubicBezTo>
                      <a:pt x="7" y="3"/>
                      <a:pt x="4" y="6"/>
                      <a:pt x="4" y="10"/>
                    </a:cubicBezTo>
                    <a:cubicBezTo>
                      <a:pt x="4" y="14"/>
                      <a:pt x="7" y="17"/>
                      <a:pt x="11" y="17"/>
                    </a:cubicBezTo>
                    <a:cubicBezTo>
                      <a:pt x="15" y="17"/>
                      <a:pt x="18" y="14"/>
                      <a:pt x="18" y="10"/>
                    </a:cubicBezTo>
                    <a:cubicBezTo>
                      <a:pt x="18" y="6"/>
                      <a:pt x="15"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5" name="Freeform 124"/>
              <p:cNvSpPr>
                <a:spLocks/>
              </p:cNvSpPr>
              <p:nvPr/>
            </p:nvSpPr>
            <p:spPr bwMode="auto">
              <a:xfrm>
                <a:off x="5384801" y="5130800"/>
                <a:ext cx="85725" cy="44450"/>
              </a:xfrm>
              <a:custGeom>
                <a:avLst/>
                <a:gdLst>
                  <a:gd name="T0" fmla="*/ 28 w 28"/>
                  <a:gd name="T1" fmla="*/ 15 h 15"/>
                  <a:gd name="T2" fmla="*/ 25 w 28"/>
                  <a:gd name="T3" fmla="*/ 15 h 15"/>
                  <a:gd name="T4" fmla="*/ 14 w 28"/>
                  <a:gd name="T5" fmla="*/ 4 h 15"/>
                  <a:gd name="T6" fmla="*/ 4 w 28"/>
                  <a:gd name="T7" fmla="*/ 15 h 15"/>
                  <a:gd name="T8" fmla="*/ 0 w 28"/>
                  <a:gd name="T9" fmla="*/ 15 h 15"/>
                  <a:gd name="T10" fmla="*/ 14 w 28"/>
                  <a:gd name="T11" fmla="*/ 0 h 15"/>
                  <a:gd name="T12" fmla="*/ 28 w 2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 h="15">
                    <a:moveTo>
                      <a:pt x="28" y="15"/>
                    </a:moveTo>
                    <a:cubicBezTo>
                      <a:pt x="25" y="15"/>
                      <a:pt x="25" y="15"/>
                      <a:pt x="25" y="15"/>
                    </a:cubicBezTo>
                    <a:cubicBezTo>
                      <a:pt x="25" y="9"/>
                      <a:pt x="20" y="4"/>
                      <a:pt x="14" y="4"/>
                    </a:cubicBezTo>
                    <a:cubicBezTo>
                      <a:pt x="8" y="4"/>
                      <a:pt x="4" y="9"/>
                      <a:pt x="4" y="15"/>
                    </a:cubicBezTo>
                    <a:cubicBezTo>
                      <a:pt x="0" y="15"/>
                      <a:pt x="0" y="15"/>
                      <a:pt x="0" y="15"/>
                    </a:cubicBezTo>
                    <a:cubicBezTo>
                      <a:pt x="0" y="7"/>
                      <a:pt x="6" y="0"/>
                      <a:pt x="14" y="0"/>
                    </a:cubicBezTo>
                    <a:cubicBezTo>
                      <a:pt x="22" y="0"/>
                      <a:pt x="28" y="7"/>
                      <a:pt x="28"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6" name="Freeform 125"/>
              <p:cNvSpPr>
                <a:spLocks/>
              </p:cNvSpPr>
              <p:nvPr/>
            </p:nvSpPr>
            <p:spPr bwMode="auto">
              <a:xfrm>
                <a:off x="4948238" y="4521200"/>
                <a:ext cx="325438" cy="193675"/>
              </a:xfrm>
              <a:custGeom>
                <a:avLst/>
                <a:gdLst>
                  <a:gd name="T0" fmla="*/ 11 w 107"/>
                  <a:gd name="T1" fmla="*/ 32 h 64"/>
                  <a:gd name="T2" fmla="*/ 29 w 107"/>
                  <a:gd name="T3" fmla="*/ 18 h 64"/>
                  <a:gd name="T4" fmla="*/ 47 w 107"/>
                  <a:gd name="T5" fmla="*/ 0 h 64"/>
                  <a:gd name="T6" fmla="*/ 63 w 107"/>
                  <a:gd name="T7" fmla="*/ 9 h 64"/>
                  <a:gd name="T8" fmla="*/ 69 w 107"/>
                  <a:gd name="T9" fmla="*/ 8 h 64"/>
                  <a:gd name="T10" fmla="*/ 86 w 107"/>
                  <a:gd name="T11" fmla="*/ 25 h 64"/>
                  <a:gd name="T12" fmla="*/ 88 w 107"/>
                  <a:gd name="T13" fmla="*/ 25 h 64"/>
                  <a:gd name="T14" fmla="*/ 107 w 107"/>
                  <a:gd name="T15" fmla="*/ 45 h 64"/>
                  <a:gd name="T16" fmla="*/ 88 w 107"/>
                  <a:gd name="T17" fmla="*/ 64 h 64"/>
                  <a:gd name="T18" fmla="*/ 17 w 107"/>
                  <a:gd name="T19" fmla="*/ 64 h 64"/>
                  <a:gd name="T20" fmla="*/ 0 w 107"/>
                  <a:gd name="T21" fmla="*/ 47 h 64"/>
                  <a:gd name="T22" fmla="*/ 11 w 107"/>
                  <a:gd name="T23"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64">
                    <a:moveTo>
                      <a:pt x="11" y="32"/>
                    </a:moveTo>
                    <a:cubicBezTo>
                      <a:pt x="13" y="24"/>
                      <a:pt x="20" y="18"/>
                      <a:pt x="29" y="18"/>
                    </a:cubicBezTo>
                    <a:cubicBezTo>
                      <a:pt x="29" y="8"/>
                      <a:pt x="37" y="0"/>
                      <a:pt x="47" y="0"/>
                    </a:cubicBezTo>
                    <a:cubicBezTo>
                      <a:pt x="54" y="0"/>
                      <a:pt x="60" y="3"/>
                      <a:pt x="63" y="9"/>
                    </a:cubicBezTo>
                    <a:cubicBezTo>
                      <a:pt x="65" y="9"/>
                      <a:pt x="66" y="8"/>
                      <a:pt x="69" y="8"/>
                    </a:cubicBezTo>
                    <a:cubicBezTo>
                      <a:pt x="78" y="8"/>
                      <a:pt x="86" y="16"/>
                      <a:pt x="86" y="25"/>
                    </a:cubicBezTo>
                    <a:cubicBezTo>
                      <a:pt x="88" y="25"/>
                      <a:pt x="88" y="25"/>
                      <a:pt x="88" y="25"/>
                    </a:cubicBezTo>
                    <a:cubicBezTo>
                      <a:pt x="99" y="25"/>
                      <a:pt x="107" y="34"/>
                      <a:pt x="107" y="45"/>
                    </a:cubicBezTo>
                    <a:cubicBezTo>
                      <a:pt x="107" y="56"/>
                      <a:pt x="99" y="64"/>
                      <a:pt x="88" y="64"/>
                    </a:cubicBezTo>
                    <a:cubicBezTo>
                      <a:pt x="17" y="64"/>
                      <a:pt x="17" y="64"/>
                      <a:pt x="17" y="64"/>
                    </a:cubicBezTo>
                    <a:cubicBezTo>
                      <a:pt x="8" y="64"/>
                      <a:pt x="0" y="57"/>
                      <a:pt x="0" y="47"/>
                    </a:cubicBezTo>
                    <a:cubicBezTo>
                      <a:pt x="0" y="40"/>
                      <a:pt x="5" y="34"/>
                      <a:pt x="11" y="3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7" name="Freeform 126"/>
              <p:cNvSpPr>
                <a:spLocks/>
              </p:cNvSpPr>
              <p:nvPr/>
            </p:nvSpPr>
            <p:spPr bwMode="auto">
              <a:xfrm>
                <a:off x="4348163" y="4768850"/>
                <a:ext cx="139700" cy="134938"/>
              </a:xfrm>
              <a:custGeom>
                <a:avLst/>
                <a:gdLst>
                  <a:gd name="T0" fmla="*/ 11 w 46"/>
                  <a:gd name="T1" fmla="*/ 43 h 45"/>
                  <a:gd name="T2" fmla="*/ 46 w 46"/>
                  <a:gd name="T3" fmla="*/ 8 h 45"/>
                  <a:gd name="T4" fmla="*/ 38 w 46"/>
                  <a:gd name="T5" fmla="*/ 0 h 45"/>
                  <a:gd name="T6" fmla="*/ 2 w 46"/>
                  <a:gd name="T7" fmla="*/ 35 h 45"/>
                  <a:gd name="T8" fmla="*/ 2 w 46"/>
                  <a:gd name="T9" fmla="*/ 43 h 45"/>
                  <a:gd name="T10" fmla="*/ 11 w 46"/>
                  <a:gd name="T11" fmla="*/ 43 h 45"/>
                </a:gdLst>
                <a:ahLst/>
                <a:cxnLst>
                  <a:cxn ang="0">
                    <a:pos x="T0" y="T1"/>
                  </a:cxn>
                  <a:cxn ang="0">
                    <a:pos x="T2" y="T3"/>
                  </a:cxn>
                  <a:cxn ang="0">
                    <a:pos x="T4" y="T5"/>
                  </a:cxn>
                  <a:cxn ang="0">
                    <a:pos x="T6" y="T7"/>
                  </a:cxn>
                  <a:cxn ang="0">
                    <a:pos x="T8" y="T9"/>
                  </a:cxn>
                  <a:cxn ang="0">
                    <a:pos x="T10" y="T11"/>
                  </a:cxn>
                </a:cxnLst>
                <a:rect l="0" t="0" r="r" b="b"/>
                <a:pathLst>
                  <a:path w="46" h="45">
                    <a:moveTo>
                      <a:pt x="11" y="43"/>
                    </a:moveTo>
                    <a:cubicBezTo>
                      <a:pt x="46" y="8"/>
                      <a:pt x="46" y="8"/>
                      <a:pt x="46" y="8"/>
                    </a:cubicBezTo>
                    <a:cubicBezTo>
                      <a:pt x="38" y="0"/>
                      <a:pt x="38" y="0"/>
                      <a:pt x="38" y="0"/>
                    </a:cubicBezTo>
                    <a:cubicBezTo>
                      <a:pt x="2" y="35"/>
                      <a:pt x="2" y="35"/>
                      <a:pt x="2" y="35"/>
                    </a:cubicBezTo>
                    <a:cubicBezTo>
                      <a:pt x="0" y="37"/>
                      <a:pt x="0" y="41"/>
                      <a:pt x="2" y="43"/>
                    </a:cubicBezTo>
                    <a:cubicBezTo>
                      <a:pt x="4" y="45"/>
                      <a:pt x="8" y="45"/>
                      <a:pt x="11" y="4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8" name="Freeform 127"/>
              <p:cNvSpPr>
                <a:spLocks/>
              </p:cNvSpPr>
              <p:nvPr/>
            </p:nvSpPr>
            <p:spPr bwMode="auto">
              <a:xfrm>
                <a:off x="5130801" y="5459413"/>
                <a:ext cx="212725" cy="211138"/>
              </a:xfrm>
              <a:custGeom>
                <a:avLst/>
                <a:gdLst>
                  <a:gd name="T0" fmla="*/ 62 w 70"/>
                  <a:gd name="T1" fmla="*/ 0 h 70"/>
                  <a:gd name="T2" fmla="*/ 9 w 70"/>
                  <a:gd name="T3" fmla="*/ 0 h 70"/>
                  <a:gd name="T4" fmla="*/ 0 w 70"/>
                  <a:gd name="T5" fmla="*/ 9 h 70"/>
                  <a:gd name="T6" fmla="*/ 0 w 70"/>
                  <a:gd name="T7" fmla="*/ 45 h 70"/>
                  <a:gd name="T8" fmla="*/ 9 w 70"/>
                  <a:gd name="T9" fmla="*/ 55 h 70"/>
                  <a:gd name="T10" fmla="*/ 19 w 70"/>
                  <a:gd name="T11" fmla="*/ 55 h 70"/>
                  <a:gd name="T12" fmla="*/ 19 w 70"/>
                  <a:gd name="T13" fmla="*/ 70 h 70"/>
                  <a:gd name="T14" fmla="*/ 34 w 70"/>
                  <a:gd name="T15" fmla="*/ 55 h 70"/>
                  <a:gd name="T16" fmla="*/ 62 w 70"/>
                  <a:gd name="T17" fmla="*/ 55 h 70"/>
                  <a:gd name="T18" fmla="*/ 70 w 70"/>
                  <a:gd name="T19" fmla="*/ 45 h 70"/>
                  <a:gd name="T20" fmla="*/ 70 w 70"/>
                  <a:gd name="T21" fmla="*/ 9 h 70"/>
                  <a:gd name="T22" fmla="*/ 62 w 70"/>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62" y="0"/>
                    </a:moveTo>
                    <a:cubicBezTo>
                      <a:pt x="9" y="0"/>
                      <a:pt x="9" y="0"/>
                      <a:pt x="9" y="0"/>
                    </a:cubicBezTo>
                    <a:cubicBezTo>
                      <a:pt x="4" y="0"/>
                      <a:pt x="0" y="4"/>
                      <a:pt x="0" y="9"/>
                    </a:cubicBezTo>
                    <a:cubicBezTo>
                      <a:pt x="0" y="45"/>
                      <a:pt x="0" y="45"/>
                      <a:pt x="0" y="45"/>
                    </a:cubicBezTo>
                    <a:cubicBezTo>
                      <a:pt x="0" y="50"/>
                      <a:pt x="4" y="55"/>
                      <a:pt x="9" y="55"/>
                    </a:cubicBezTo>
                    <a:cubicBezTo>
                      <a:pt x="19" y="55"/>
                      <a:pt x="19" y="55"/>
                      <a:pt x="19" y="55"/>
                    </a:cubicBezTo>
                    <a:cubicBezTo>
                      <a:pt x="19" y="70"/>
                      <a:pt x="19" y="70"/>
                      <a:pt x="19" y="70"/>
                    </a:cubicBezTo>
                    <a:cubicBezTo>
                      <a:pt x="34" y="55"/>
                      <a:pt x="34" y="55"/>
                      <a:pt x="34" y="55"/>
                    </a:cubicBezTo>
                    <a:cubicBezTo>
                      <a:pt x="62" y="55"/>
                      <a:pt x="62" y="55"/>
                      <a:pt x="62" y="55"/>
                    </a:cubicBezTo>
                    <a:cubicBezTo>
                      <a:pt x="67" y="55"/>
                      <a:pt x="70" y="50"/>
                      <a:pt x="70" y="45"/>
                    </a:cubicBezTo>
                    <a:cubicBezTo>
                      <a:pt x="70" y="9"/>
                      <a:pt x="70" y="9"/>
                      <a:pt x="70" y="9"/>
                    </a:cubicBezTo>
                    <a:cubicBezTo>
                      <a:pt x="70" y="4"/>
                      <a:pt x="67" y="0"/>
                      <a:pt x="62"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9" name="Freeform 128"/>
              <p:cNvSpPr>
                <a:spLocks/>
              </p:cNvSpPr>
              <p:nvPr/>
            </p:nvSpPr>
            <p:spPr bwMode="auto">
              <a:xfrm>
                <a:off x="5311776" y="5546725"/>
                <a:ext cx="222250" cy="211138"/>
              </a:xfrm>
              <a:custGeom>
                <a:avLst/>
                <a:gdLst>
                  <a:gd name="T0" fmla="*/ 62 w 73"/>
                  <a:gd name="T1" fmla="*/ 0 h 70"/>
                  <a:gd name="T2" fmla="*/ 15 w 73"/>
                  <a:gd name="T3" fmla="*/ 0 h 70"/>
                  <a:gd name="T4" fmla="*/ 15 w 73"/>
                  <a:gd name="T5" fmla="*/ 20 h 70"/>
                  <a:gd name="T6" fmla="*/ 2 w 73"/>
                  <a:gd name="T7" fmla="*/ 32 h 70"/>
                  <a:gd name="T8" fmla="*/ 0 w 73"/>
                  <a:gd name="T9" fmla="*/ 32 h 70"/>
                  <a:gd name="T10" fmla="*/ 0 w 73"/>
                  <a:gd name="T11" fmla="*/ 45 h 70"/>
                  <a:gd name="T12" fmla="*/ 9 w 73"/>
                  <a:gd name="T13" fmla="*/ 53 h 70"/>
                  <a:gd name="T14" fmla="*/ 37 w 73"/>
                  <a:gd name="T15" fmla="*/ 53 h 70"/>
                  <a:gd name="T16" fmla="*/ 53 w 73"/>
                  <a:gd name="T17" fmla="*/ 70 h 70"/>
                  <a:gd name="T18" fmla="*/ 53 w 73"/>
                  <a:gd name="T19" fmla="*/ 53 h 70"/>
                  <a:gd name="T20" fmla="*/ 62 w 73"/>
                  <a:gd name="T21" fmla="*/ 53 h 70"/>
                  <a:gd name="T22" fmla="*/ 73 w 73"/>
                  <a:gd name="T23" fmla="*/ 45 h 70"/>
                  <a:gd name="T24" fmla="*/ 73 w 73"/>
                  <a:gd name="T25" fmla="*/ 9 h 70"/>
                  <a:gd name="T26" fmla="*/ 62 w 73"/>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70">
                    <a:moveTo>
                      <a:pt x="62" y="0"/>
                    </a:moveTo>
                    <a:cubicBezTo>
                      <a:pt x="15" y="0"/>
                      <a:pt x="15" y="0"/>
                      <a:pt x="15" y="0"/>
                    </a:cubicBezTo>
                    <a:cubicBezTo>
                      <a:pt x="15" y="20"/>
                      <a:pt x="15" y="20"/>
                      <a:pt x="15" y="20"/>
                    </a:cubicBezTo>
                    <a:cubicBezTo>
                      <a:pt x="15" y="27"/>
                      <a:pt x="9" y="32"/>
                      <a:pt x="2" y="32"/>
                    </a:cubicBezTo>
                    <a:cubicBezTo>
                      <a:pt x="0" y="32"/>
                      <a:pt x="0" y="32"/>
                      <a:pt x="0" y="32"/>
                    </a:cubicBezTo>
                    <a:cubicBezTo>
                      <a:pt x="0" y="45"/>
                      <a:pt x="0" y="45"/>
                      <a:pt x="0" y="45"/>
                    </a:cubicBezTo>
                    <a:cubicBezTo>
                      <a:pt x="0" y="50"/>
                      <a:pt x="4" y="53"/>
                      <a:pt x="9" y="53"/>
                    </a:cubicBezTo>
                    <a:cubicBezTo>
                      <a:pt x="37" y="53"/>
                      <a:pt x="37" y="53"/>
                      <a:pt x="37" y="53"/>
                    </a:cubicBezTo>
                    <a:cubicBezTo>
                      <a:pt x="53" y="70"/>
                      <a:pt x="53" y="70"/>
                      <a:pt x="53" y="70"/>
                    </a:cubicBezTo>
                    <a:cubicBezTo>
                      <a:pt x="53" y="53"/>
                      <a:pt x="53" y="53"/>
                      <a:pt x="53" y="53"/>
                    </a:cubicBezTo>
                    <a:cubicBezTo>
                      <a:pt x="62" y="53"/>
                      <a:pt x="62" y="53"/>
                      <a:pt x="62" y="53"/>
                    </a:cubicBezTo>
                    <a:cubicBezTo>
                      <a:pt x="67" y="53"/>
                      <a:pt x="73" y="50"/>
                      <a:pt x="73" y="45"/>
                    </a:cubicBezTo>
                    <a:cubicBezTo>
                      <a:pt x="73" y="9"/>
                      <a:pt x="73" y="9"/>
                      <a:pt x="73" y="9"/>
                    </a:cubicBezTo>
                    <a:cubicBezTo>
                      <a:pt x="73" y="4"/>
                      <a:pt x="67" y="0"/>
                      <a:pt x="6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0" name="Freeform 129"/>
              <p:cNvSpPr>
                <a:spLocks/>
              </p:cNvSpPr>
              <p:nvPr/>
            </p:nvSpPr>
            <p:spPr bwMode="auto">
              <a:xfrm>
                <a:off x="4140201" y="5081588"/>
                <a:ext cx="347663" cy="236538"/>
              </a:xfrm>
              <a:custGeom>
                <a:avLst/>
                <a:gdLst>
                  <a:gd name="T0" fmla="*/ 115 w 115"/>
                  <a:gd name="T1" fmla="*/ 73 h 78"/>
                  <a:gd name="T2" fmla="*/ 110 w 115"/>
                  <a:gd name="T3" fmla="*/ 78 h 78"/>
                  <a:gd name="T4" fmla="*/ 5 w 115"/>
                  <a:gd name="T5" fmla="*/ 78 h 78"/>
                  <a:gd name="T6" fmla="*/ 0 w 115"/>
                  <a:gd name="T7" fmla="*/ 73 h 78"/>
                  <a:gd name="T8" fmla="*/ 0 w 115"/>
                  <a:gd name="T9" fmla="*/ 6 h 78"/>
                  <a:gd name="T10" fmla="*/ 5 w 115"/>
                  <a:gd name="T11" fmla="*/ 0 h 78"/>
                  <a:gd name="T12" fmla="*/ 110 w 115"/>
                  <a:gd name="T13" fmla="*/ 0 h 78"/>
                  <a:gd name="T14" fmla="*/ 115 w 115"/>
                  <a:gd name="T15" fmla="*/ 6 h 78"/>
                  <a:gd name="T16" fmla="*/ 115 w 115"/>
                  <a:gd name="T17"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78">
                    <a:moveTo>
                      <a:pt x="115" y="73"/>
                    </a:moveTo>
                    <a:cubicBezTo>
                      <a:pt x="115" y="76"/>
                      <a:pt x="113" y="78"/>
                      <a:pt x="110" y="78"/>
                    </a:cubicBezTo>
                    <a:cubicBezTo>
                      <a:pt x="5" y="78"/>
                      <a:pt x="5" y="78"/>
                      <a:pt x="5" y="78"/>
                    </a:cubicBezTo>
                    <a:cubicBezTo>
                      <a:pt x="2" y="78"/>
                      <a:pt x="0" y="76"/>
                      <a:pt x="0" y="73"/>
                    </a:cubicBezTo>
                    <a:cubicBezTo>
                      <a:pt x="0" y="6"/>
                      <a:pt x="0" y="6"/>
                      <a:pt x="0" y="6"/>
                    </a:cubicBezTo>
                    <a:cubicBezTo>
                      <a:pt x="0" y="3"/>
                      <a:pt x="2" y="0"/>
                      <a:pt x="5" y="0"/>
                    </a:cubicBezTo>
                    <a:cubicBezTo>
                      <a:pt x="110" y="0"/>
                      <a:pt x="110" y="0"/>
                      <a:pt x="110" y="0"/>
                    </a:cubicBezTo>
                    <a:cubicBezTo>
                      <a:pt x="113" y="0"/>
                      <a:pt x="115" y="3"/>
                      <a:pt x="115" y="6"/>
                    </a:cubicBezTo>
                    <a:lnTo>
                      <a:pt x="115" y="7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1" name="Rectangle 130"/>
              <p:cNvSpPr>
                <a:spLocks noChangeArrowheads="1"/>
              </p:cNvSpPr>
              <p:nvPr/>
            </p:nvSpPr>
            <p:spPr bwMode="auto">
              <a:xfrm>
                <a:off x="4160838" y="5103813"/>
                <a:ext cx="303213" cy="19208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2" name="Freeform 131"/>
              <p:cNvSpPr>
                <a:spLocks/>
              </p:cNvSpPr>
              <p:nvPr/>
            </p:nvSpPr>
            <p:spPr bwMode="auto">
              <a:xfrm>
                <a:off x="4176713" y="5141913"/>
                <a:ext cx="266700" cy="127000"/>
              </a:xfrm>
              <a:custGeom>
                <a:avLst/>
                <a:gdLst>
                  <a:gd name="T0" fmla="*/ 0 w 168"/>
                  <a:gd name="T1" fmla="*/ 80 h 80"/>
                  <a:gd name="T2" fmla="*/ 24 w 168"/>
                  <a:gd name="T3" fmla="*/ 65 h 80"/>
                  <a:gd name="T4" fmla="*/ 40 w 168"/>
                  <a:gd name="T5" fmla="*/ 76 h 80"/>
                  <a:gd name="T6" fmla="*/ 66 w 168"/>
                  <a:gd name="T7" fmla="*/ 38 h 80"/>
                  <a:gd name="T8" fmla="*/ 84 w 168"/>
                  <a:gd name="T9" fmla="*/ 48 h 80"/>
                  <a:gd name="T10" fmla="*/ 133 w 168"/>
                  <a:gd name="T11" fmla="*/ 10 h 80"/>
                  <a:gd name="T12" fmla="*/ 150 w 168"/>
                  <a:gd name="T13" fmla="*/ 18 h 80"/>
                  <a:gd name="T14" fmla="*/ 168 w 168"/>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80">
                    <a:moveTo>
                      <a:pt x="0" y="80"/>
                    </a:moveTo>
                    <a:lnTo>
                      <a:pt x="24" y="65"/>
                    </a:lnTo>
                    <a:lnTo>
                      <a:pt x="40" y="76"/>
                    </a:lnTo>
                    <a:lnTo>
                      <a:pt x="66" y="38"/>
                    </a:lnTo>
                    <a:lnTo>
                      <a:pt x="84" y="48"/>
                    </a:lnTo>
                    <a:lnTo>
                      <a:pt x="133" y="10"/>
                    </a:lnTo>
                    <a:lnTo>
                      <a:pt x="150" y="18"/>
                    </a:lnTo>
                    <a:lnTo>
                      <a:pt x="168" y="0"/>
                    </a:lnTo>
                  </a:path>
                </a:pathLst>
              </a:custGeom>
              <a:noFill/>
              <a:ln w="793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3" name="Rectangle 132"/>
              <p:cNvSpPr>
                <a:spLocks noChangeArrowheads="1"/>
              </p:cNvSpPr>
              <p:nvPr/>
            </p:nvSpPr>
            <p:spPr bwMode="auto">
              <a:xfrm>
                <a:off x="4679951" y="5794375"/>
                <a:ext cx="496888" cy="17145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4" name="Rectangle 133"/>
              <p:cNvSpPr>
                <a:spLocks noChangeArrowheads="1"/>
              </p:cNvSpPr>
              <p:nvPr/>
            </p:nvSpPr>
            <p:spPr bwMode="auto">
              <a:xfrm>
                <a:off x="4667251" y="5908675"/>
                <a:ext cx="520700" cy="49688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5" name="Oval 134"/>
              <p:cNvSpPr>
                <a:spLocks noChangeArrowheads="1"/>
              </p:cNvSpPr>
              <p:nvPr/>
            </p:nvSpPr>
            <p:spPr bwMode="auto">
              <a:xfrm>
                <a:off x="5106988" y="5995988"/>
                <a:ext cx="50800" cy="5397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6" name="Oval 135"/>
              <p:cNvSpPr>
                <a:spLocks noChangeArrowheads="1"/>
              </p:cNvSpPr>
              <p:nvPr/>
            </p:nvSpPr>
            <p:spPr bwMode="auto">
              <a:xfrm>
                <a:off x="5106988" y="6069013"/>
                <a:ext cx="50800" cy="5080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7" name="Oval 136"/>
              <p:cNvSpPr>
                <a:spLocks noChangeArrowheads="1"/>
              </p:cNvSpPr>
              <p:nvPr/>
            </p:nvSpPr>
            <p:spPr bwMode="auto">
              <a:xfrm>
                <a:off x="5106988" y="6140450"/>
                <a:ext cx="50800" cy="555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8" name="Oval 137"/>
              <p:cNvSpPr>
                <a:spLocks noChangeArrowheads="1"/>
              </p:cNvSpPr>
              <p:nvPr/>
            </p:nvSpPr>
            <p:spPr bwMode="auto">
              <a:xfrm>
                <a:off x="4457701" y="4597400"/>
                <a:ext cx="219075" cy="207963"/>
              </a:xfrm>
              <a:prstGeom prst="ellipse">
                <a:avLst/>
              </a:prstGeom>
              <a:solidFill>
                <a:srgbClr val="70B3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9" name="Freeform 138"/>
              <p:cNvSpPr>
                <a:spLocks/>
              </p:cNvSpPr>
              <p:nvPr/>
            </p:nvSpPr>
            <p:spPr bwMode="auto">
              <a:xfrm>
                <a:off x="4457701" y="4608513"/>
                <a:ext cx="193675" cy="196850"/>
              </a:xfrm>
              <a:custGeom>
                <a:avLst/>
                <a:gdLst>
                  <a:gd name="T0" fmla="*/ 63 w 64"/>
                  <a:gd name="T1" fmla="*/ 52 h 65"/>
                  <a:gd name="T2" fmla="*/ 18 w 64"/>
                  <a:gd name="T3" fmla="*/ 10 h 65"/>
                  <a:gd name="T4" fmla="*/ 19 w 64"/>
                  <a:gd name="T5" fmla="*/ 0 h 65"/>
                  <a:gd name="T6" fmla="*/ 0 w 64"/>
                  <a:gd name="T7" fmla="*/ 30 h 65"/>
                  <a:gd name="T8" fmla="*/ 36 w 64"/>
                  <a:gd name="T9" fmla="*/ 65 h 65"/>
                  <a:gd name="T10" fmla="*/ 64 w 64"/>
                  <a:gd name="T11" fmla="*/ 52 h 65"/>
                  <a:gd name="T12" fmla="*/ 63 w 64"/>
                  <a:gd name="T13" fmla="*/ 52 h 65"/>
                </a:gdLst>
                <a:ahLst/>
                <a:cxnLst>
                  <a:cxn ang="0">
                    <a:pos x="T0" y="T1"/>
                  </a:cxn>
                  <a:cxn ang="0">
                    <a:pos x="T2" y="T3"/>
                  </a:cxn>
                  <a:cxn ang="0">
                    <a:pos x="T4" y="T5"/>
                  </a:cxn>
                  <a:cxn ang="0">
                    <a:pos x="T6" y="T7"/>
                  </a:cxn>
                  <a:cxn ang="0">
                    <a:pos x="T8" y="T9"/>
                  </a:cxn>
                  <a:cxn ang="0">
                    <a:pos x="T10" y="T11"/>
                  </a:cxn>
                  <a:cxn ang="0">
                    <a:pos x="T12" y="T13"/>
                  </a:cxn>
                </a:cxnLst>
                <a:rect l="0" t="0" r="r" b="b"/>
                <a:pathLst>
                  <a:path w="64" h="65">
                    <a:moveTo>
                      <a:pt x="63" y="52"/>
                    </a:moveTo>
                    <a:cubicBezTo>
                      <a:pt x="38" y="52"/>
                      <a:pt x="18" y="33"/>
                      <a:pt x="18" y="10"/>
                    </a:cubicBezTo>
                    <a:cubicBezTo>
                      <a:pt x="18" y="6"/>
                      <a:pt x="18" y="3"/>
                      <a:pt x="19" y="0"/>
                    </a:cubicBezTo>
                    <a:cubicBezTo>
                      <a:pt x="8" y="6"/>
                      <a:pt x="0" y="17"/>
                      <a:pt x="0" y="30"/>
                    </a:cubicBezTo>
                    <a:cubicBezTo>
                      <a:pt x="0" y="49"/>
                      <a:pt x="16" y="65"/>
                      <a:pt x="36" y="65"/>
                    </a:cubicBezTo>
                    <a:cubicBezTo>
                      <a:pt x="47" y="65"/>
                      <a:pt x="57" y="60"/>
                      <a:pt x="64" y="52"/>
                    </a:cubicBezTo>
                    <a:lnTo>
                      <a:pt x="63" y="52"/>
                    </a:lnTo>
                    <a:close/>
                  </a:path>
                </a:pathLst>
              </a:custGeom>
              <a:solidFill>
                <a:srgbClr val="A0CD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0" name="Rectangle 139"/>
              <p:cNvSpPr>
                <a:spLocks noChangeArrowheads="1"/>
              </p:cNvSpPr>
              <p:nvPr/>
            </p:nvSpPr>
            <p:spPr bwMode="auto">
              <a:xfrm>
                <a:off x="4484688" y="4629150"/>
                <a:ext cx="42863" cy="123825"/>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1" name="Rectangle 140"/>
              <p:cNvSpPr>
                <a:spLocks noChangeArrowheads="1"/>
              </p:cNvSpPr>
              <p:nvPr/>
            </p:nvSpPr>
            <p:spPr bwMode="auto">
              <a:xfrm>
                <a:off x="4484688" y="4629150"/>
                <a:ext cx="42863"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2" name="Rectangle 141"/>
              <p:cNvSpPr>
                <a:spLocks noChangeArrowheads="1"/>
              </p:cNvSpPr>
              <p:nvPr/>
            </p:nvSpPr>
            <p:spPr bwMode="auto">
              <a:xfrm>
                <a:off x="4533901" y="4657725"/>
                <a:ext cx="39688" cy="9525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3" name="Rectangle 142"/>
              <p:cNvSpPr>
                <a:spLocks noChangeArrowheads="1"/>
              </p:cNvSpPr>
              <p:nvPr/>
            </p:nvSpPr>
            <p:spPr bwMode="auto">
              <a:xfrm>
                <a:off x="4533901" y="4657725"/>
                <a:ext cx="39688"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4" name="Rectangle 143"/>
              <p:cNvSpPr>
                <a:spLocks noChangeArrowheads="1"/>
              </p:cNvSpPr>
              <p:nvPr/>
            </p:nvSpPr>
            <p:spPr bwMode="auto">
              <a:xfrm>
                <a:off x="4579938" y="4684713"/>
                <a:ext cx="38100" cy="68263"/>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5" name="Rectangle 144"/>
              <p:cNvSpPr>
                <a:spLocks noChangeArrowheads="1"/>
              </p:cNvSpPr>
              <p:nvPr/>
            </p:nvSpPr>
            <p:spPr bwMode="auto">
              <a:xfrm>
                <a:off x="4579938" y="4684713"/>
                <a:ext cx="38100"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6" name="Freeform 145"/>
              <p:cNvSpPr>
                <a:spLocks/>
              </p:cNvSpPr>
              <p:nvPr/>
            </p:nvSpPr>
            <p:spPr bwMode="auto">
              <a:xfrm>
                <a:off x="4513263" y="4629150"/>
                <a:ext cx="14288" cy="63500"/>
              </a:xfrm>
              <a:custGeom>
                <a:avLst/>
                <a:gdLst>
                  <a:gd name="T0" fmla="*/ 5 w 5"/>
                  <a:gd name="T1" fmla="*/ 0 h 21"/>
                  <a:gd name="T2" fmla="*/ 0 w 5"/>
                  <a:gd name="T3" fmla="*/ 0 h 21"/>
                  <a:gd name="T4" fmla="*/ 0 w 5"/>
                  <a:gd name="T5" fmla="*/ 2 h 21"/>
                  <a:gd name="T6" fmla="*/ 5 w 5"/>
                  <a:gd name="T7" fmla="*/ 21 h 21"/>
                  <a:gd name="T8" fmla="*/ 5 w 5"/>
                  <a:gd name="T9" fmla="*/ 0 h 21"/>
                </a:gdLst>
                <a:ahLst/>
                <a:cxnLst>
                  <a:cxn ang="0">
                    <a:pos x="T0" y="T1"/>
                  </a:cxn>
                  <a:cxn ang="0">
                    <a:pos x="T2" y="T3"/>
                  </a:cxn>
                  <a:cxn ang="0">
                    <a:pos x="T4" y="T5"/>
                  </a:cxn>
                  <a:cxn ang="0">
                    <a:pos x="T6" y="T7"/>
                  </a:cxn>
                  <a:cxn ang="0">
                    <a:pos x="T8" y="T9"/>
                  </a:cxn>
                </a:cxnLst>
                <a:rect l="0" t="0" r="r" b="b"/>
                <a:pathLst>
                  <a:path w="5" h="21">
                    <a:moveTo>
                      <a:pt x="5" y="0"/>
                    </a:moveTo>
                    <a:cubicBezTo>
                      <a:pt x="0" y="0"/>
                      <a:pt x="0" y="0"/>
                      <a:pt x="0" y="0"/>
                    </a:cubicBezTo>
                    <a:cubicBezTo>
                      <a:pt x="0" y="1"/>
                      <a:pt x="0" y="2"/>
                      <a:pt x="0" y="2"/>
                    </a:cubicBezTo>
                    <a:cubicBezTo>
                      <a:pt x="0" y="9"/>
                      <a:pt x="2" y="16"/>
                      <a:pt x="5" y="21"/>
                    </a:cubicBezTo>
                    <a:cubicBezTo>
                      <a:pt x="5" y="0"/>
                      <a:pt x="5" y="0"/>
                      <a:pt x="5"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7" name="Freeform 146"/>
              <p:cNvSpPr>
                <a:spLocks/>
              </p:cNvSpPr>
              <p:nvPr/>
            </p:nvSpPr>
            <p:spPr bwMode="auto">
              <a:xfrm>
                <a:off x="4533901" y="4657725"/>
                <a:ext cx="39688" cy="87313"/>
              </a:xfrm>
              <a:custGeom>
                <a:avLst/>
                <a:gdLst>
                  <a:gd name="T0" fmla="*/ 13 w 13"/>
                  <a:gd name="T1" fmla="*/ 0 h 29"/>
                  <a:gd name="T2" fmla="*/ 0 w 13"/>
                  <a:gd name="T3" fmla="*/ 0 h 29"/>
                  <a:gd name="T4" fmla="*/ 0 w 13"/>
                  <a:gd name="T5" fmla="*/ 16 h 29"/>
                  <a:gd name="T6" fmla="*/ 13 w 13"/>
                  <a:gd name="T7" fmla="*/ 29 h 29"/>
                  <a:gd name="T8" fmla="*/ 13 w 13"/>
                  <a:gd name="T9" fmla="*/ 0 h 29"/>
                </a:gdLst>
                <a:ahLst/>
                <a:cxnLst>
                  <a:cxn ang="0">
                    <a:pos x="T0" y="T1"/>
                  </a:cxn>
                  <a:cxn ang="0">
                    <a:pos x="T2" y="T3"/>
                  </a:cxn>
                  <a:cxn ang="0">
                    <a:pos x="T4" y="T5"/>
                  </a:cxn>
                  <a:cxn ang="0">
                    <a:pos x="T6" y="T7"/>
                  </a:cxn>
                  <a:cxn ang="0">
                    <a:pos x="T8" y="T9"/>
                  </a:cxn>
                </a:cxnLst>
                <a:rect l="0" t="0" r="r" b="b"/>
                <a:pathLst>
                  <a:path w="13" h="29">
                    <a:moveTo>
                      <a:pt x="13" y="0"/>
                    </a:moveTo>
                    <a:cubicBezTo>
                      <a:pt x="0" y="0"/>
                      <a:pt x="0" y="0"/>
                      <a:pt x="0" y="0"/>
                    </a:cubicBezTo>
                    <a:cubicBezTo>
                      <a:pt x="0" y="16"/>
                      <a:pt x="0" y="16"/>
                      <a:pt x="0" y="16"/>
                    </a:cubicBezTo>
                    <a:cubicBezTo>
                      <a:pt x="3" y="21"/>
                      <a:pt x="8" y="26"/>
                      <a:pt x="13" y="29"/>
                    </a:cubicBezTo>
                    <a:cubicBezTo>
                      <a:pt x="13" y="0"/>
                      <a:pt x="13" y="0"/>
                      <a:pt x="13"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8" name="Freeform 147"/>
              <p:cNvSpPr>
                <a:spLocks/>
              </p:cNvSpPr>
              <p:nvPr/>
            </p:nvSpPr>
            <p:spPr bwMode="auto">
              <a:xfrm>
                <a:off x="4579938" y="4684713"/>
                <a:ext cx="38100" cy="68263"/>
              </a:xfrm>
              <a:custGeom>
                <a:avLst/>
                <a:gdLst>
                  <a:gd name="T0" fmla="*/ 13 w 13"/>
                  <a:gd name="T1" fmla="*/ 0 h 23"/>
                  <a:gd name="T2" fmla="*/ 0 w 13"/>
                  <a:gd name="T3" fmla="*/ 0 h 23"/>
                  <a:gd name="T4" fmla="*/ 0 w 13"/>
                  <a:gd name="T5" fmla="*/ 21 h 23"/>
                  <a:gd name="T6" fmla="*/ 3 w 13"/>
                  <a:gd name="T7" fmla="*/ 23 h 23"/>
                  <a:gd name="T8" fmla="*/ 13 w 13"/>
                  <a:gd name="T9" fmla="*/ 23 h 23"/>
                  <a:gd name="T10" fmla="*/ 13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13" y="0"/>
                    </a:moveTo>
                    <a:cubicBezTo>
                      <a:pt x="0" y="0"/>
                      <a:pt x="0" y="0"/>
                      <a:pt x="0" y="0"/>
                    </a:cubicBezTo>
                    <a:cubicBezTo>
                      <a:pt x="0" y="21"/>
                      <a:pt x="0" y="21"/>
                      <a:pt x="0" y="21"/>
                    </a:cubicBezTo>
                    <a:cubicBezTo>
                      <a:pt x="1" y="22"/>
                      <a:pt x="2" y="22"/>
                      <a:pt x="3" y="23"/>
                    </a:cubicBezTo>
                    <a:cubicBezTo>
                      <a:pt x="13" y="23"/>
                      <a:pt x="13" y="23"/>
                      <a:pt x="13" y="23"/>
                    </a:cubicBezTo>
                    <a:cubicBezTo>
                      <a:pt x="13" y="0"/>
                      <a:pt x="13" y="0"/>
                      <a:pt x="13"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9" name="Freeform 148"/>
              <p:cNvSpPr>
                <a:spLocks/>
              </p:cNvSpPr>
              <p:nvPr/>
            </p:nvSpPr>
            <p:spPr bwMode="auto">
              <a:xfrm>
                <a:off x="4484688" y="4629150"/>
                <a:ext cx="3175" cy="6350"/>
              </a:xfrm>
              <a:custGeom>
                <a:avLst/>
                <a:gdLst>
                  <a:gd name="T0" fmla="*/ 1 w 1"/>
                  <a:gd name="T1" fmla="*/ 0 h 2"/>
                  <a:gd name="T2" fmla="*/ 0 w 1"/>
                  <a:gd name="T3" fmla="*/ 0 h 2"/>
                  <a:gd name="T4" fmla="*/ 0 w 1"/>
                  <a:gd name="T5" fmla="*/ 2 h 2"/>
                  <a:gd name="T6" fmla="*/ 1 w 1"/>
                  <a:gd name="T7" fmla="*/ 0 h 2"/>
                </a:gdLst>
                <a:ahLst/>
                <a:cxnLst>
                  <a:cxn ang="0">
                    <a:pos x="T0" y="T1"/>
                  </a:cxn>
                  <a:cxn ang="0">
                    <a:pos x="T2" y="T3"/>
                  </a:cxn>
                  <a:cxn ang="0">
                    <a:pos x="T4" y="T5"/>
                  </a:cxn>
                  <a:cxn ang="0">
                    <a:pos x="T6" y="T7"/>
                  </a:cxn>
                </a:cxnLst>
                <a:rect l="0" t="0" r="r" b="b"/>
                <a:pathLst>
                  <a:path w="1" h="2">
                    <a:moveTo>
                      <a:pt x="1" y="0"/>
                    </a:moveTo>
                    <a:cubicBezTo>
                      <a:pt x="0" y="0"/>
                      <a:pt x="0" y="0"/>
                      <a:pt x="0" y="0"/>
                    </a:cubicBezTo>
                    <a:cubicBezTo>
                      <a:pt x="0" y="2"/>
                      <a:pt x="0" y="2"/>
                      <a:pt x="0" y="2"/>
                    </a:cubicBezTo>
                    <a:cubicBezTo>
                      <a:pt x="0" y="2"/>
                      <a:pt x="1" y="1"/>
                      <a:pt x="1"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0" name="Freeform 149"/>
              <p:cNvSpPr>
                <a:spLocks/>
              </p:cNvSpPr>
              <p:nvPr/>
            </p:nvSpPr>
            <p:spPr bwMode="auto">
              <a:xfrm>
                <a:off x="4484688" y="4629150"/>
                <a:ext cx="42863" cy="123825"/>
              </a:xfrm>
              <a:custGeom>
                <a:avLst/>
                <a:gdLst>
                  <a:gd name="T0" fmla="*/ 9 w 14"/>
                  <a:gd name="T1" fmla="*/ 0 h 41"/>
                  <a:gd name="T2" fmla="*/ 1 w 14"/>
                  <a:gd name="T3" fmla="*/ 0 h 41"/>
                  <a:gd name="T4" fmla="*/ 0 w 14"/>
                  <a:gd name="T5" fmla="*/ 2 h 41"/>
                  <a:gd name="T6" fmla="*/ 0 w 14"/>
                  <a:gd name="T7" fmla="*/ 41 h 41"/>
                  <a:gd name="T8" fmla="*/ 14 w 14"/>
                  <a:gd name="T9" fmla="*/ 41 h 41"/>
                  <a:gd name="T10" fmla="*/ 14 w 14"/>
                  <a:gd name="T11" fmla="*/ 21 h 41"/>
                  <a:gd name="T12" fmla="*/ 9 w 14"/>
                  <a:gd name="T13" fmla="*/ 2 h 41"/>
                  <a:gd name="T14" fmla="*/ 9 w 14"/>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1">
                    <a:moveTo>
                      <a:pt x="9" y="0"/>
                    </a:moveTo>
                    <a:cubicBezTo>
                      <a:pt x="1" y="0"/>
                      <a:pt x="1" y="0"/>
                      <a:pt x="1" y="0"/>
                    </a:cubicBezTo>
                    <a:cubicBezTo>
                      <a:pt x="1" y="1"/>
                      <a:pt x="0" y="2"/>
                      <a:pt x="0" y="2"/>
                    </a:cubicBezTo>
                    <a:cubicBezTo>
                      <a:pt x="0" y="41"/>
                      <a:pt x="0" y="41"/>
                      <a:pt x="0" y="41"/>
                    </a:cubicBezTo>
                    <a:cubicBezTo>
                      <a:pt x="14" y="41"/>
                      <a:pt x="14" y="41"/>
                      <a:pt x="14" y="41"/>
                    </a:cubicBezTo>
                    <a:cubicBezTo>
                      <a:pt x="14" y="21"/>
                      <a:pt x="14" y="21"/>
                      <a:pt x="14" y="21"/>
                    </a:cubicBezTo>
                    <a:cubicBezTo>
                      <a:pt x="11" y="16"/>
                      <a:pt x="9" y="9"/>
                      <a:pt x="9" y="2"/>
                    </a:cubicBezTo>
                    <a:cubicBezTo>
                      <a:pt x="9" y="2"/>
                      <a:pt x="9" y="1"/>
                      <a:pt x="9"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1" name="Freeform 150"/>
              <p:cNvSpPr>
                <a:spLocks/>
              </p:cNvSpPr>
              <p:nvPr/>
            </p:nvSpPr>
            <p:spPr bwMode="auto">
              <a:xfrm>
                <a:off x="4533901" y="4705350"/>
                <a:ext cx="39688" cy="47625"/>
              </a:xfrm>
              <a:custGeom>
                <a:avLst/>
                <a:gdLst>
                  <a:gd name="T0" fmla="*/ 0 w 13"/>
                  <a:gd name="T1" fmla="*/ 0 h 16"/>
                  <a:gd name="T2" fmla="*/ 0 w 13"/>
                  <a:gd name="T3" fmla="*/ 16 h 16"/>
                  <a:gd name="T4" fmla="*/ 13 w 13"/>
                  <a:gd name="T5" fmla="*/ 16 h 16"/>
                  <a:gd name="T6" fmla="*/ 13 w 13"/>
                  <a:gd name="T7" fmla="*/ 13 h 16"/>
                  <a:gd name="T8" fmla="*/ 0 w 13"/>
                  <a:gd name="T9" fmla="*/ 0 h 16"/>
                </a:gdLst>
                <a:ahLst/>
                <a:cxnLst>
                  <a:cxn ang="0">
                    <a:pos x="T0" y="T1"/>
                  </a:cxn>
                  <a:cxn ang="0">
                    <a:pos x="T2" y="T3"/>
                  </a:cxn>
                  <a:cxn ang="0">
                    <a:pos x="T4" y="T5"/>
                  </a:cxn>
                  <a:cxn ang="0">
                    <a:pos x="T6" y="T7"/>
                  </a:cxn>
                  <a:cxn ang="0">
                    <a:pos x="T8" y="T9"/>
                  </a:cxn>
                </a:cxnLst>
                <a:rect l="0" t="0" r="r" b="b"/>
                <a:pathLst>
                  <a:path w="13" h="16">
                    <a:moveTo>
                      <a:pt x="0" y="0"/>
                    </a:moveTo>
                    <a:cubicBezTo>
                      <a:pt x="0" y="16"/>
                      <a:pt x="0" y="16"/>
                      <a:pt x="0" y="16"/>
                    </a:cubicBezTo>
                    <a:cubicBezTo>
                      <a:pt x="13" y="16"/>
                      <a:pt x="13" y="16"/>
                      <a:pt x="13" y="16"/>
                    </a:cubicBezTo>
                    <a:cubicBezTo>
                      <a:pt x="13" y="13"/>
                      <a:pt x="13" y="13"/>
                      <a:pt x="13" y="13"/>
                    </a:cubicBezTo>
                    <a:cubicBezTo>
                      <a:pt x="8" y="10"/>
                      <a:pt x="3" y="5"/>
                      <a:pt x="0" y="0"/>
                    </a:cubicBezTo>
                  </a:path>
                </a:pathLst>
              </a:custGeom>
              <a:solidFill>
                <a:srgbClr val="57A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2" name="Freeform 151"/>
              <p:cNvSpPr>
                <a:spLocks/>
              </p:cNvSpPr>
              <p:nvPr/>
            </p:nvSpPr>
            <p:spPr bwMode="auto">
              <a:xfrm>
                <a:off x="4579938" y="4748213"/>
                <a:ext cx="7938" cy="4763"/>
              </a:xfrm>
              <a:custGeom>
                <a:avLst/>
                <a:gdLst>
                  <a:gd name="T0" fmla="*/ 0 w 3"/>
                  <a:gd name="T1" fmla="*/ 0 h 2"/>
                  <a:gd name="T2" fmla="*/ 0 w 3"/>
                  <a:gd name="T3" fmla="*/ 2 h 2"/>
                  <a:gd name="T4" fmla="*/ 3 w 3"/>
                  <a:gd name="T5" fmla="*/ 2 h 2"/>
                  <a:gd name="T6" fmla="*/ 0 w 3"/>
                  <a:gd name="T7" fmla="*/ 0 h 2"/>
                </a:gdLst>
                <a:ahLst/>
                <a:cxnLst>
                  <a:cxn ang="0">
                    <a:pos x="T0" y="T1"/>
                  </a:cxn>
                  <a:cxn ang="0">
                    <a:pos x="T2" y="T3"/>
                  </a:cxn>
                  <a:cxn ang="0">
                    <a:pos x="T4" y="T5"/>
                  </a:cxn>
                  <a:cxn ang="0">
                    <a:pos x="T6" y="T7"/>
                  </a:cxn>
                </a:cxnLst>
                <a:rect l="0" t="0" r="r" b="b"/>
                <a:pathLst>
                  <a:path w="3" h="2">
                    <a:moveTo>
                      <a:pt x="0" y="0"/>
                    </a:moveTo>
                    <a:cubicBezTo>
                      <a:pt x="0" y="2"/>
                      <a:pt x="0" y="2"/>
                      <a:pt x="0" y="2"/>
                    </a:cubicBezTo>
                    <a:cubicBezTo>
                      <a:pt x="3" y="2"/>
                      <a:pt x="3" y="2"/>
                      <a:pt x="3" y="2"/>
                    </a:cubicBezTo>
                    <a:cubicBezTo>
                      <a:pt x="2" y="1"/>
                      <a:pt x="1" y="1"/>
                      <a:pt x="0"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3" name="Freeform 152"/>
              <p:cNvSpPr>
                <a:spLocks noEditPoints="1"/>
              </p:cNvSpPr>
              <p:nvPr/>
            </p:nvSpPr>
            <p:spPr bwMode="auto">
              <a:xfrm>
                <a:off x="4437063" y="4575175"/>
                <a:ext cx="260350" cy="250825"/>
              </a:xfrm>
              <a:custGeom>
                <a:avLst/>
                <a:gdLst>
                  <a:gd name="T0" fmla="*/ 43 w 86"/>
                  <a:gd name="T1" fmla="*/ 0 h 83"/>
                  <a:gd name="T2" fmla="*/ 86 w 86"/>
                  <a:gd name="T3" fmla="*/ 41 h 83"/>
                  <a:gd name="T4" fmla="*/ 43 w 86"/>
                  <a:gd name="T5" fmla="*/ 83 h 83"/>
                  <a:gd name="T6" fmla="*/ 0 w 86"/>
                  <a:gd name="T7" fmla="*/ 41 h 83"/>
                  <a:gd name="T8" fmla="*/ 43 w 86"/>
                  <a:gd name="T9" fmla="*/ 0 h 83"/>
                  <a:gd name="T10" fmla="*/ 7 w 86"/>
                  <a:gd name="T11" fmla="*/ 41 h 83"/>
                  <a:gd name="T12" fmla="*/ 43 w 86"/>
                  <a:gd name="T13" fmla="*/ 76 h 83"/>
                  <a:gd name="T14" fmla="*/ 79 w 86"/>
                  <a:gd name="T15" fmla="*/ 41 h 83"/>
                  <a:gd name="T16" fmla="*/ 43 w 86"/>
                  <a:gd name="T17" fmla="*/ 7 h 83"/>
                  <a:gd name="T18" fmla="*/ 7 w 86"/>
                  <a:gd name="T19"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3">
                    <a:moveTo>
                      <a:pt x="43" y="0"/>
                    </a:moveTo>
                    <a:cubicBezTo>
                      <a:pt x="67" y="0"/>
                      <a:pt x="86" y="19"/>
                      <a:pt x="86" y="41"/>
                    </a:cubicBezTo>
                    <a:cubicBezTo>
                      <a:pt x="86" y="64"/>
                      <a:pt x="67" y="83"/>
                      <a:pt x="43" y="83"/>
                    </a:cubicBezTo>
                    <a:cubicBezTo>
                      <a:pt x="19" y="83"/>
                      <a:pt x="0" y="64"/>
                      <a:pt x="0" y="41"/>
                    </a:cubicBezTo>
                    <a:cubicBezTo>
                      <a:pt x="0" y="19"/>
                      <a:pt x="19" y="0"/>
                      <a:pt x="43" y="0"/>
                    </a:cubicBezTo>
                    <a:moveTo>
                      <a:pt x="7" y="41"/>
                    </a:moveTo>
                    <a:cubicBezTo>
                      <a:pt x="7" y="60"/>
                      <a:pt x="23" y="76"/>
                      <a:pt x="43" y="76"/>
                    </a:cubicBezTo>
                    <a:cubicBezTo>
                      <a:pt x="63" y="76"/>
                      <a:pt x="79" y="60"/>
                      <a:pt x="79" y="41"/>
                    </a:cubicBezTo>
                    <a:cubicBezTo>
                      <a:pt x="79" y="22"/>
                      <a:pt x="63" y="7"/>
                      <a:pt x="43" y="7"/>
                    </a:cubicBezTo>
                    <a:cubicBezTo>
                      <a:pt x="23" y="7"/>
                      <a:pt x="7" y="22"/>
                      <a:pt x="7" y="41"/>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4" name="Freeform 153"/>
              <p:cNvSpPr>
                <a:spLocks/>
              </p:cNvSpPr>
              <p:nvPr/>
            </p:nvSpPr>
            <p:spPr bwMode="auto">
              <a:xfrm>
                <a:off x="4640263" y="4665663"/>
                <a:ext cx="36513" cy="112713"/>
              </a:xfrm>
              <a:custGeom>
                <a:avLst/>
                <a:gdLst>
                  <a:gd name="T0" fmla="*/ 0 w 12"/>
                  <a:gd name="T1" fmla="*/ 37 h 37"/>
                  <a:gd name="T2" fmla="*/ 0 w 12"/>
                  <a:gd name="T3" fmla="*/ 17 h 37"/>
                  <a:gd name="T4" fmla="*/ 10 w 12"/>
                  <a:gd name="T5" fmla="*/ 0 h 37"/>
                  <a:gd name="T6" fmla="*/ 12 w 12"/>
                  <a:gd name="T7" fmla="*/ 11 h 37"/>
                  <a:gd name="T8" fmla="*/ 0 w 12"/>
                  <a:gd name="T9" fmla="*/ 37 h 37"/>
                </a:gdLst>
                <a:ahLst/>
                <a:cxnLst>
                  <a:cxn ang="0">
                    <a:pos x="T0" y="T1"/>
                  </a:cxn>
                  <a:cxn ang="0">
                    <a:pos x="T2" y="T3"/>
                  </a:cxn>
                  <a:cxn ang="0">
                    <a:pos x="T4" y="T5"/>
                  </a:cxn>
                  <a:cxn ang="0">
                    <a:pos x="T6" y="T7"/>
                  </a:cxn>
                  <a:cxn ang="0">
                    <a:pos x="T8" y="T9"/>
                  </a:cxn>
                </a:cxnLst>
                <a:rect l="0" t="0" r="r" b="b"/>
                <a:pathLst>
                  <a:path w="12" h="37">
                    <a:moveTo>
                      <a:pt x="0" y="37"/>
                    </a:moveTo>
                    <a:cubicBezTo>
                      <a:pt x="0" y="17"/>
                      <a:pt x="0" y="17"/>
                      <a:pt x="0" y="17"/>
                    </a:cubicBezTo>
                    <a:cubicBezTo>
                      <a:pt x="0" y="10"/>
                      <a:pt x="4" y="3"/>
                      <a:pt x="10" y="0"/>
                    </a:cubicBezTo>
                    <a:cubicBezTo>
                      <a:pt x="11" y="3"/>
                      <a:pt x="12" y="7"/>
                      <a:pt x="12" y="11"/>
                    </a:cubicBezTo>
                    <a:cubicBezTo>
                      <a:pt x="12" y="21"/>
                      <a:pt x="7" y="31"/>
                      <a:pt x="0" y="37"/>
                    </a:cubicBezTo>
                    <a:close/>
                  </a:path>
                </a:pathLst>
              </a:custGeom>
              <a:solidFill>
                <a:srgbClr val="977F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5" name="Rectangle 154"/>
              <p:cNvSpPr>
                <a:spLocks noChangeArrowheads="1"/>
              </p:cNvSpPr>
              <p:nvPr/>
            </p:nvSpPr>
            <p:spPr bwMode="auto">
              <a:xfrm>
                <a:off x="4624388" y="4714875"/>
                <a:ext cx="36513" cy="381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Tree>
    <p:extLst>
      <p:ext uri="{BB962C8B-B14F-4D97-AF65-F5344CB8AC3E}">
        <p14:creationId xmlns:p14="http://schemas.microsoft.com/office/powerpoint/2010/main" val="3887945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Rectangle 258"/>
          <p:cNvSpPr/>
          <p:nvPr/>
        </p:nvSpPr>
        <p:spPr bwMode="auto">
          <a:xfrm>
            <a:off x="10121996" y="1622985"/>
            <a:ext cx="1662499" cy="786882"/>
          </a:xfrm>
          <a:prstGeom prst="rect">
            <a:avLst/>
          </a:prstGeom>
          <a:noFill/>
          <a:ln w="6350" cap="flat" cmpd="sng" algn="ctr">
            <a:noFill/>
            <a:prstDash val="solid"/>
            <a:miter lim="800000"/>
            <a:headEnd type="none" w="med" len="med"/>
            <a:tailEnd type="none" w="med" len="med"/>
          </a:ln>
          <a:effectLst/>
        </p:spPr>
        <p:txBody>
          <a:bodyPr lIns="45700" tIns="45700" rIns="45700" bIns="45700"/>
          <a:lstStyle/>
          <a:p>
            <a:pPr defTabSz="913516" fontAlgn="base">
              <a:lnSpc>
                <a:spcPct val="90000"/>
              </a:lnSpc>
              <a:defRPr/>
            </a:pPr>
            <a:r>
              <a:rPr lang="en-US" sz="1599" kern="0" dirty="0">
                <a:gradFill>
                  <a:gsLst>
                    <a:gs pos="0">
                      <a:srgbClr val="FFFFFF"/>
                    </a:gs>
                    <a:gs pos="100000">
                      <a:srgbClr val="FFFFFF"/>
                    </a:gs>
                  </a:gsLst>
                  <a:lin ang="5400000" scaled="0"/>
                </a:gradFill>
                <a:latin typeface="Segoe UI"/>
                <a:ea typeface="Segoe UI" pitchFamily="34" charset="0"/>
                <a:cs typeface="Segoe UI" pitchFamily="34" charset="0"/>
              </a:rPr>
              <a:t>Application Gateway</a:t>
            </a:r>
          </a:p>
        </p:txBody>
      </p:sp>
      <p:sp>
        <p:nvSpPr>
          <p:cNvPr id="457" name="Title 2"/>
          <p:cNvSpPr txBox="1">
            <a:spLocks/>
          </p:cNvSpPr>
          <p:nvPr/>
        </p:nvSpPr>
        <p:spPr>
          <a:xfrm>
            <a:off x="104389" y="144938"/>
            <a:ext cx="11887101" cy="917445"/>
          </a:xfrm>
          <a:prstGeom prst="rect">
            <a:avLst/>
          </a:prstGeom>
        </p:spPr>
        <p:txBody>
          <a:bodyPr vert="horz" wrap="square" lIns="146283" tIns="91427" rIns="146283" bIns="91427" rtlCol="0" anchor="t">
            <a:noAutofit/>
          </a:bodyPr>
          <a:lstStyle>
            <a:lvl1pPr algn="l" defTabSz="932667"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606">
              <a:defRPr/>
            </a:pPr>
            <a:r>
              <a:rPr lang="en-US" dirty="0">
                <a:solidFill>
                  <a:schemeClr val="tx1"/>
                </a:solidFill>
              </a:rPr>
              <a:t>Network services in Azure Stack Hub</a:t>
            </a:r>
          </a:p>
        </p:txBody>
      </p:sp>
      <p:grpSp>
        <p:nvGrpSpPr>
          <p:cNvPr id="2" name="Group 1">
            <a:extLst>
              <a:ext uri="{FF2B5EF4-FFF2-40B4-BE49-F238E27FC236}">
                <a16:creationId xmlns:a16="http://schemas.microsoft.com/office/drawing/2014/main" id="{27451A15-19C0-4EB9-9D42-CCA04E4AC0CF}"/>
              </a:ext>
            </a:extLst>
          </p:cNvPr>
          <p:cNvGrpSpPr/>
          <p:nvPr/>
        </p:nvGrpSpPr>
        <p:grpSpPr>
          <a:xfrm>
            <a:off x="618725" y="1923960"/>
            <a:ext cx="2586452" cy="470925"/>
            <a:chOff x="1272780" y="1946283"/>
            <a:chExt cx="2586452" cy="470925"/>
          </a:xfrm>
        </p:grpSpPr>
        <p:sp>
          <p:nvSpPr>
            <p:cNvPr id="21" name="Content Placeholder 1"/>
            <p:cNvSpPr txBox="1">
              <a:spLocks/>
            </p:cNvSpPr>
            <p:nvPr/>
          </p:nvSpPr>
          <p:spPr>
            <a:xfrm>
              <a:off x="1911359" y="1982131"/>
              <a:ext cx="1947873" cy="392148"/>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02">
                <a:lnSpc>
                  <a:spcPct val="100000"/>
                </a:lnSpc>
                <a:spcBef>
                  <a:spcPts val="1360"/>
                </a:spcBef>
                <a:spcAft>
                  <a:spcPts val="600"/>
                </a:spcAft>
                <a:buNone/>
                <a:defRPr/>
              </a:pPr>
              <a:r>
                <a:rPr lang="en-US" sz="2000" dirty="0">
                  <a:solidFill>
                    <a:schemeClr val="tx1"/>
                  </a:solidFill>
                  <a:latin typeface="Calibri" panose="020F0502020204030204"/>
                </a:rPr>
                <a:t>Virtual Network</a:t>
              </a:r>
            </a:p>
          </p:txBody>
        </p:sp>
        <p:pic>
          <p:nvPicPr>
            <p:cNvPr id="24" name="Picture 23"/>
            <p:cNvPicPr>
              <a:picLocks noChangeAspect="1"/>
            </p:cNvPicPr>
            <p:nvPr/>
          </p:nvPicPr>
          <p:blipFill>
            <a:blip r:embed="rId3"/>
            <a:stretch>
              <a:fillRect/>
            </a:stretch>
          </p:blipFill>
          <p:spPr>
            <a:xfrm>
              <a:off x="1272780" y="1946283"/>
              <a:ext cx="565111" cy="470925"/>
            </a:xfrm>
            <a:prstGeom prst="rect">
              <a:avLst/>
            </a:prstGeom>
          </p:spPr>
        </p:pic>
      </p:grpSp>
      <p:grpSp>
        <p:nvGrpSpPr>
          <p:cNvPr id="15" name="Group 14">
            <a:extLst>
              <a:ext uri="{FF2B5EF4-FFF2-40B4-BE49-F238E27FC236}">
                <a16:creationId xmlns:a16="http://schemas.microsoft.com/office/drawing/2014/main" id="{4FAD6CB7-551D-4915-AE1B-ADC1E1BBA8CB}"/>
              </a:ext>
            </a:extLst>
          </p:cNvPr>
          <p:cNvGrpSpPr/>
          <p:nvPr/>
        </p:nvGrpSpPr>
        <p:grpSpPr>
          <a:xfrm>
            <a:off x="4774421" y="1959808"/>
            <a:ext cx="3454428" cy="641503"/>
            <a:chOff x="4791283" y="1857454"/>
            <a:chExt cx="3454428" cy="641503"/>
          </a:xfrm>
        </p:grpSpPr>
        <p:sp>
          <p:nvSpPr>
            <p:cNvPr id="31" name="Content Placeholder 1"/>
            <p:cNvSpPr txBox="1">
              <a:spLocks/>
            </p:cNvSpPr>
            <p:nvPr/>
          </p:nvSpPr>
          <p:spPr>
            <a:xfrm>
              <a:off x="5485681" y="1930471"/>
              <a:ext cx="2760030" cy="464414"/>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02">
                <a:lnSpc>
                  <a:spcPct val="100000"/>
                </a:lnSpc>
                <a:spcBef>
                  <a:spcPts val="1360"/>
                </a:spcBef>
                <a:buNone/>
                <a:defRPr/>
              </a:pPr>
              <a:r>
                <a:rPr lang="en-US" sz="2000" dirty="0">
                  <a:solidFill>
                    <a:schemeClr val="tx1"/>
                  </a:solidFill>
                  <a:latin typeface="Calibri" panose="020F0502020204030204"/>
                </a:rPr>
                <a:t>Load Balancer</a:t>
              </a:r>
            </a:p>
          </p:txBody>
        </p:sp>
        <p:pic>
          <p:nvPicPr>
            <p:cNvPr id="7" name="Picture 6"/>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4791283" y="1857454"/>
              <a:ext cx="595971" cy="641503"/>
            </a:xfrm>
            <a:prstGeom prst="rect">
              <a:avLst/>
            </a:prstGeom>
          </p:spPr>
        </p:pic>
      </p:grpSp>
      <p:sp>
        <p:nvSpPr>
          <p:cNvPr id="41" name="Title 2"/>
          <p:cNvSpPr txBox="1">
            <a:spLocks/>
          </p:cNvSpPr>
          <p:nvPr/>
        </p:nvSpPr>
        <p:spPr>
          <a:xfrm>
            <a:off x="222800" y="1281307"/>
            <a:ext cx="6071637" cy="615755"/>
          </a:xfrm>
          <a:prstGeom prst="rect">
            <a:avLst/>
          </a:prstGeom>
        </p:spPr>
        <p:txBody>
          <a:bodyPr vert="horz" wrap="square" lIns="146283" tIns="91427" rIns="146283" bIns="91427" rtlCol="0" anchor="t">
            <a:noAutofit/>
          </a:bodyPr>
          <a:lstStyle>
            <a:lvl1pPr algn="l" defTabSz="932667"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606">
              <a:defRPr/>
            </a:pPr>
            <a:r>
              <a:rPr lang="en-US" sz="2400" dirty="0">
                <a:solidFill>
                  <a:schemeClr val="tx1"/>
                </a:solidFill>
                <a:latin typeface="Calibri Light" panose="020F0302020204030204"/>
              </a:rPr>
              <a:t>Infrastructure-as-a-Service (IaaS) Network Resources</a:t>
            </a:r>
          </a:p>
        </p:txBody>
      </p:sp>
      <p:grpSp>
        <p:nvGrpSpPr>
          <p:cNvPr id="17" name="Group 16">
            <a:extLst>
              <a:ext uri="{FF2B5EF4-FFF2-40B4-BE49-F238E27FC236}">
                <a16:creationId xmlns:a16="http://schemas.microsoft.com/office/drawing/2014/main" id="{461830A2-033A-40F7-92A5-80D881A81B77}"/>
              </a:ext>
            </a:extLst>
          </p:cNvPr>
          <p:cNvGrpSpPr/>
          <p:nvPr/>
        </p:nvGrpSpPr>
        <p:grpSpPr>
          <a:xfrm>
            <a:off x="4784915" y="3294148"/>
            <a:ext cx="2314909" cy="645731"/>
            <a:chOff x="4801207" y="3644077"/>
            <a:chExt cx="2314909" cy="645731"/>
          </a:xfrm>
        </p:grpSpPr>
        <p:sp>
          <p:nvSpPr>
            <p:cNvPr id="42" name="Title 2"/>
            <p:cNvSpPr txBox="1">
              <a:spLocks/>
            </p:cNvSpPr>
            <p:nvPr/>
          </p:nvSpPr>
          <p:spPr>
            <a:xfrm>
              <a:off x="5485681" y="3736304"/>
              <a:ext cx="1630435" cy="434103"/>
            </a:xfrm>
            <a:prstGeom prst="rect">
              <a:avLst/>
            </a:prstGeom>
          </p:spPr>
          <p:txBody>
            <a:bodyPr vert="horz" wrap="square" lIns="146283" tIns="91427" rIns="146283" bIns="91427" rtlCol="0" anchor="t">
              <a:noAutofit/>
            </a:bodyPr>
            <a:lstStyle>
              <a:lvl1pPr algn="l" defTabSz="932667"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606">
                <a:defRPr/>
              </a:pPr>
              <a:r>
                <a:rPr lang="en-US" sz="2000" dirty="0">
                  <a:solidFill>
                    <a:schemeClr val="tx1"/>
                  </a:solidFill>
                  <a:latin typeface="Calibri" panose="020F0502020204030204" pitchFamily="34" charset="0"/>
                  <a:cs typeface="Calibri" panose="020F0502020204030204" pitchFamily="34" charset="0"/>
                </a:rPr>
                <a:t>DNS Zone</a:t>
              </a:r>
            </a:p>
          </p:txBody>
        </p:sp>
        <p:sp>
          <p:nvSpPr>
            <p:cNvPr id="6" name="Rectangle 5"/>
            <p:cNvSpPr/>
            <p:nvPr/>
          </p:nvSpPr>
          <p:spPr>
            <a:xfrm>
              <a:off x="4801207" y="3644077"/>
              <a:ext cx="599176" cy="645731"/>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3"/>
            <p:cNvPicPr>
              <a:picLocks noChangeAspect="1"/>
            </p:cNvPicPr>
            <p:nvPr/>
          </p:nvPicPr>
          <p:blipFill>
            <a:blip r:embed="rId5" cstate="screen">
              <a:biLevel thresh="25000"/>
              <a:extLst>
                <a:ext uri="{28A0092B-C50C-407E-A947-70E740481C1C}">
                  <a14:useLocalDpi xmlns:a14="http://schemas.microsoft.com/office/drawing/2010/main"/>
                </a:ext>
              </a:extLst>
            </a:blip>
            <a:srcRect/>
            <a:stretch>
              <a:fillRect/>
            </a:stretch>
          </p:blipFill>
          <p:spPr bwMode="auto">
            <a:xfrm>
              <a:off x="4886837" y="3736360"/>
              <a:ext cx="427914" cy="46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 name="Picture 3"/>
          <p:cNvPicPr>
            <a:picLocks noChangeAspect="1"/>
          </p:cNvPicPr>
          <p:nvPr/>
        </p:nvPicPr>
        <p:blipFill>
          <a:blip r:embed="rId6"/>
          <a:stretch>
            <a:fillRect/>
          </a:stretch>
        </p:blipFill>
        <p:spPr>
          <a:xfrm>
            <a:off x="9743590" y="245119"/>
            <a:ext cx="2247900" cy="6648450"/>
          </a:xfrm>
          <a:prstGeom prst="rect">
            <a:avLst/>
          </a:prstGeom>
          <a:effectLst>
            <a:outerShdw blurRad="63500" sx="102000" sy="102000" algn="ctr" rotWithShape="0">
              <a:prstClr val="black">
                <a:alpha val="40000"/>
              </a:prstClr>
            </a:outerShdw>
            <a:softEdge rad="31750"/>
          </a:effectLst>
        </p:spPr>
      </p:pic>
      <p:grpSp>
        <p:nvGrpSpPr>
          <p:cNvPr id="19" name="Group 18">
            <a:extLst>
              <a:ext uri="{FF2B5EF4-FFF2-40B4-BE49-F238E27FC236}">
                <a16:creationId xmlns:a16="http://schemas.microsoft.com/office/drawing/2014/main" id="{5E7A8EF4-6D1D-4294-BFA5-2435E288F372}"/>
              </a:ext>
            </a:extLst>
          </p:cNvPr>
          <p:cNvGrpSpPr/>
          <p:nvPr/>
        </p:nvGrpSpPr>
        <p:grpSpPr>
          <a:xfrm>
            <a:off x="4784915" y="4684051"/>
            <a:ext cx="4006749" cy="579144"/>
            <a:chOff x="4797847" y="5160613"/>
            <a:chExt cx="4006749" cy="579144"/>
          </a:xfrm>
        </p:grpSpPr>
        <p:sp>
          <p:nvSpPr>
            <p:cNvPr id="32" name="Content Placeholder 1"/>
            <p:cNvSpPr txBox="1">
              <a:spLocks/>
            </p:cNvSpPr>
            <p:nvPr/>
          </p:nvSpPr>
          <p:spPr>
            <a:xfrm>
              <a:off x="5521921" y="5185415"/>
              <a:ext cx="3282675" cy="496926"/>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02">
                <a:lnSpc>
                  <a:spcPct val="100000"/>
                </a:lnSpc>
                <a:spcBef>
                  <a:spcPts val="1360"/>
                </a:spcBef>
                <a:spcAft>
                  <a:spcPts val="1199"/>
                </a:spcAft>
                <a:buNone/>
                <a:defRPr/>
              </a:pPr>
              <a:r>
                <a:rPr lang="en-US" sz="2000" dirty="0">
                  <a:solidFill>
                    <a:schemeClr val="tx1"/>
                  </a:solidFill>
                  <a:latin typeface="Calibri" panose="020F0502020204030204"/>
                </a:rPr>
                <a:t>Local Network Gateway</a:t>
              </a:r>
            </a:p>
            <a:p>
              <a:pPr marL="0" indent="0" defTabSz="932502">
                <a:lnSpc>
                  <a:spcPct val="100000"/>
                </a:lnSpc>
                <a:spcBef>
                  <a:spcPts val="1360"/>
                </a:spcBef>
                <a:spcAft>
                  <a:spcPts val="1199"/>
                </a:spcAft>
                <a:buNone/>
                <a:defRPr/>
              </a:pPr>
              <a:endParaRPr lang="en-US" sz="2000" dirty="0">
                <a:solidFill>
                  <a:schemeClr val="tx1"/>
                </a:solidFill>
                <a:latin typeface="Calibri" panose="020F0502020204030204"/>
              </a:endParaRPr>
            </a:p>
          </p:txBody>
        </p:sp>
        <p:pic>
          <p:nvPicPr>
            <p:cNvPr id="35" name="Picture 34"/>
            <p:cNvPicPr>
              <a:picLocks noChangeAspect="1"/>
            </p:cNvPicPr>
            <p:nvPr/>
          </p:nvPicPr>
          <p:blipFill>
            <a:blip r:embed="rId7"/>
            <a:stretch>
              <a:fillRect/>
            </a:stretch>
          </p:blipFill>
          <p:spPr>
            <a:xfrm>
              <a:off x="4797847" y="5160613"/>
              <a:ext cx="609100" cy="579144"/>
            </a:xfrm>
            <a:prstGeom prst="rect">
              <a:avLst/>
            </a:prstGeom>
          </p:spPr>
        </p:pic>
      </p:grpSp>
      <p:grpSp>
        <p:nvGrpSpPr>
          <p:cNvPr id="14" name="Group 13">
            <a:extLst>
              <a:ext uri="{FF2B5EF4-FFF2-40B4-BE49-F238E27FC236}">
                <a16:creationId xmlns:a16="http://schemas.microsoft.com/office/drawing/2014/main" id="{42B6568A-AD8F-4414-AAAA-C8E7E0F41CF0}"/>
              </a:ext>
            </a:extLst>
          </p:cNvPr>
          <p:cNvGrpSpPr/>
          <p:nvPr/>
        </p:nvGrpSpPr>
        <p:grpSpPr>
          <a:xfrm>
            <a:off x="686776" y="4767088"/>
            <a:ext cx="3864318" cy="418327"/>
            <a:chOff x="1340831" y="4789411"/>
            <a:chExt cx="3864318" cy="418327"/>
          </a:xfrm>
        </p:grpSpPr>
        <p:pic>
          <p:nvPicPr>
            <p:cNvPr id="29" name="Picture 28"/>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1340831" y="4807418"/>
              <a:ext cx="445229" cy="382315"/>
            </a:xfrm>
            <a:prstGeom prst="rect">
              <a:avLst/>
            </a:prstGeom>
          </p:spPr>
        </p:pic>
        <p:sp>
          <p:nvSpPr>
            <p:cNvPr id="33" name="Content Placeholder 1">
              <a:extLst>
                <a:ext uri="{FF2B5EF4-FFF2-40B4-BE49-F238E27FC236}">
                  <a16:creationId xmlns:a16="http://schemas.microsoft.com/office/drawing/2014/main" id="{487DE287-8FBE-479C-8F17-E2EFB6ABEC86}"/>
                </a:ext>
              </a:extLst>
            </p:cNvPr>
            <p:cNvSpPr txBox="1">
              <a:spLocks/>
            </p:cNvSpPr>
            <p:nvPr/>
          </p:nvSpPr>
          <p:spPr>
            <a:xfrm>
              <a:off x="1922475" y="4789411"/>
              <a:ext cx="3282674" cy="418327"/>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02">
                <a:lnSpc>
                  <a:spcPct val="100000"/>
                </a:lnSpc>
                <a:spcBef>
                  <a:spcPts val="1360"/>
                </a:spcBef>
                <a:spcAft>
                  <a:spcPts val="600"/>
                </a:spcAft>
                <a:buNone/>
                <a:defRPr/>
              </a:pPr>
              <a:r>
                <a:rPr lang="en-US" sz="2000" dirty="0">
                  <a:solidFill>
                    <a:schemeClr val="tx1"/>
                  </a:solidFill>
                  <a:latin typeface="Calibri" panose="020F0502020204030204"/>
                </a:rPr>
                <a:t>User Defined Route (UDR)</a:t>
              </a:r>
            </a:p>
          </p:txBody>
        </p:sp>
      </p:grpSp>
      <p:grpSp>
        <p:nvGrpSpPr>
          <p:cNvPr id="10" name="Group 9">
            <a:extLst>
              <a:ext uri="{FF2B5EF4-FFF2-40B4-BE49-F238E27FC236}">
                <a16:creationId xmlns:a16="http://schemas.microsoft.com/office/drawing/2014/main" id="{04FCA5DC-82FC-4615-BDC0-ECD2F2D47564}"/>
              </a:ext>
            </a:extLst>
          </p:cNvPr>
          <p:cNvGrpSpPr/>
          <p:nvPr/>
        </p:nvGrpSpPr>
        <p:grpSpPr>
          <a:xfrm>
            <a:off x="618724" y="2515265"/>
            <a:ext cx="2768343" cy="447404"/>
            <a:chOff x="1272779" y="2537588"/>
            <a:chExt cx="2768343" cy="447404"/>
          </a:xfrm>
        </p:grpSpPr>
        <p:pic>
          <p:nvPicPr>
            <p:cNvPr id="27" name="Picture 26"/>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1272779" y="2537588"/>
              <a:ext cx="565112" cy="422844"/>
            </a:xfrm>
            <a:prstGeom prst="rect">
              <a:avLst/>
            </a:prstGeom>
          </p:spPr>
        </p:pic>
        <p:sp>
          <p:nvSpPr>
            <p:cNvPr id="34" name="Content Placeholder 1">
              <a:extLst>
                <a:ext uri="{FF2B5EF4-FFF2-40B4-BE49-F238E27FC236}">
                  <a16:creationId xmlns:a16="http://schemas.microsoft.com/office/drawing/2014/main" id="{BEBD6B94-C2B0-4F51-B069-8A87BC3A84D5}"/>
                </a:ext>
              </a:extLst>
            </p:cNvPr>
            <p:cNvSpPr txBox="1">
              <a:spLocks/>
            </p:cNvSpPr>
            <p:nvPr/>
          </p:nvSpPr>
          <p:spPr>
            <a:xfrm>
              <a:off x="1911359" y="2562147"/>
              <a:ext cx="2129763" cy="422845"/>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02">
                <a:lnSpc>
                  <a:spcPct val="100000"/>
                </a:lnSpc>
                <a:spcBef>
                  <a:spcPts val="1360"/>
                </a:spcBef>
                <a:spcAft>
                  <a:spcPts val="600"/>
                </a:spcAft>
                <a:buNone/>
                <a:defRPr/>
              </a:pPr>
              <a:r>
                <a:rPr lang="en-US" sz="2000" dirty="0">
                  <a:solidFill>
                    <a:schemeClr val="tx1"/>
                  </a:solidFill>
                  <a:latin typeface="Calibri" panose="020F0502020204030204"/>
                </a:rPr>
                <a:t>Subnet</a:t>
              </a:r>
            </a:p>
          </p:txBody>
        </p:sp>
      </p:grpSp>
      <p:grpSp>
        <p:nvGrpSpPr>
          <p:cNvPr id="11" name="Group 10">
            <a:extLst>
              <a:ext uri="{FF2B5EF4-FFF2-40B4-BE49-F238E27FC236}">
                <a16:creationId xmlns:a16="http://schemas.microsoft.com/office/drawing/2014/main" id="{EAC6C7F2-5286-4364-876F-C9C5D7F98716}"/>
              </a:ext>
            </a:extLst>
          </p:cNvPr>
          <p:cNvGrpSpPr/>
          <p:nvPr/>
        </p:nvGrpSpPr>
        <p:grpSpPr>
          <a:xfrm>
            <a:off x="626834" y="3080421"/>
            <a:ext cx="4171779" cy="457079"/>
            <a:chOff x="1280889" y="3102744"/>
            <a:chExt cx="4171779" cy="457079"/>
          </a:xfrm>
        </p:grpSpPr>
        <p:pic>
          <p:nvPicPr>
            <p:cNvPr id="26" name="Picture 25"/>
            <p:cNvPicPr>
              <a:picLocks noChangeAspect="1"/>
            </p:cNvPicPr>
            <p:nvPr/>
          </p:nvPicPr>
          <p:blipFill rotWithShape="1">
            <a:blip r:embed="rId10" cstate="screen">
              <a:extLst>
                <a:ext uri="{28A0092B-C50C-407E-A947-70E740481C1C}">
                  <a14:useLocalDpi xmlns:a14="http://schemas.microsoft.com/office/drawing/2010/main"/>
                </a:ext>
              </a:extLst>
            </a:blip>
            <a:srcRect r="13280"/>
            <a:stretch/>
          </p:blipFill>
          <p:spPr>
            <a:xfrm>
              <a:off x="1280889" y="3102744"/>
              <a:ext cx="565112" cy="457079"/>
            </a:xfrm>
            <a:prstGeom prst="rect">
              <a:avLst/>
            </a:prstGeom>
          </p:spPr>
        </p:pic>
        <p:sp>
          <p:nvSpPr>
            <p:cNvPr id="37" name="Content Placeholder 1">
              <a:extLst>
                <a:ext uri="{FF2B5EF4-FFF2-40B4-BE49-F238E27FC236}">
                  <a16:creationId xmlns:a16="http://schemas.microsoft.com/office/drawing/2014/main" id="{4F454788-139D-44E4-9F6C-09FE0EDC2B2E}"/>
                </a:ext>
              </a:extLst>
            </p:cNvPr>
            <p:cNvSpPr txBox="1">
              <a:spLocks/>
            </p:cNvSpPr>
            <p:nvPr/>
          </p:nvSpPr>
          <p:spPr>
            <a:xfrm>
              <a:off x="1912811" y="3128155"/>
              <a:ext cx="3539857" cy="422845"/>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02">
                <a:lnSpc>
                  <a:spcPct val="100000"/>
                </a:lnSpc>
                <a:spcBef>
                  <a:spcPts val="1360"/>
                </a:spcBef>
                <a:spcAft>
                  <a:spcPts val="600"/>
                </a:spcAft>
                <a:buNone/>
                <a:defRPr/>
              </a:pPr>
              <a:r>
                <a:rPr lang="en-US" sz="2000" dirty="0">
                  <a:solidFill>
                    <a:schemeClr val="tx1"/>
                  </a:solidFill>
                  <a:latin typeface="Calibri" panose="020F0502020204030204"/>
                </a:rPr>
                <a:t>Network Security Group (NSG)</a:t>
              </a:r>
            </a:p>
          </p:txBody>
        </p:sp>
      </p:grpSp>
      <p:grpSp>
        <p:nvGrpSpPr>
          <p:cNvPr id="12" name="Group 11">
            <a:extLst>
              <a:ext uri="{FF2B5EF4-FFF2-40B4-BE49-F238E27FC236}">
                <a16:creationId xmlns:a16="http://schemas.microsoft.com/office/drawing/2014/main" id="{D89CF4E3-9BC5-4615-869D-3787DBF6642B}"/>
              </a:ext>
            </a:extLst>
          </p:cNvPr>
          <p:cNvGrpSpPr/>
          <p:nvPr/>
        </p:nvGrpSpPr>
        <p:grpSpPr>
          <a:xfrm>
            <a:off x="626834" y="3630372"/>
            <a:ext cx="3164065" cy="419655"/>
            <a:chOff x="1280889" y="3652695"/>
            <a:chExt cx="3164065" cy="419655"/>
          </a:xfrm>
        </p:grpSpPr>
        <p:pic>
          <p:nvPicPr>
            <p:cNvPr id="28" name="Picture 27"/>
            <p:cNvPicPr>
              <a:picLocks noChangeAspect="1"/>
            </p:cNvPicPr>
            <p:nvPr/>
          </p:nvPicPr>
          <p:blipFill>
            <a:blip r:embed="rId11"/>
            <a:stretch>
              <a:fillRect/>
            </a:stretch>
          </p:blipFill>
          <p:spPr>
            <a:xfrm>
              <a:off x="1280889" y="3680203"/>
              <a:ext cx="565112" cy="392147"/>
            </a:xfrm>
            <a:prstGeom prst="rect">
              <a:avLst/>
            </a:prstGeom>
          </p:spPr>
        </p:pic>
        <p:sp>
          <p:nvSpPr>
            <p:cNvPr id="38" name="Content Placeholder 1">
              <a:extLst>
                <a:ext uri="{FF2B5EF4-FFF2-40B4-BE49-F238E27FC236}">
                  <a16:creationId xmlns:a16="http://schemas.microsoft.com/office/drawing/2014/main" id="{D700DD91-8554-4848-B1C0-D7A6C4347F69}"/>
                </a:ext>
              </a:extLst>
            </p:cNvPr>
            <p:cNvSpPr txBox="1">
              <a:spLocks/>
            </p:cNvSpPr>
            <p:nvPr/>
          </p:nvSpPr>
          <p:spPr>
            <a:xfrm>
              <a:off x="1918504" y="3652695"/>
              <a:ext cx="2526450" cy="387010"/>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02">
                <a:lnSpc>
                  <a:spcPct val="100000"/>
                </a:lnSpc>
                <a:spcBef>
                  <a:spcPts val="1360"/>
                </a:spcBef>
                <a:spcAft>
                  <a:spcPts val="600"/>
                </a:spcAft>
                <a:buNone/>
                <a:defRPr/>
              </a:pPr>
              <a:r>
                <a:rPr lang="en-US" sz="2000" dirty="0">
                  <a:solidFill>
                    <a:schemeClr val="tx1"/>
                  </a:solidFill>
                  <a:latin typeface="Calibri" panose="020F0502020204030204"/>
                </a:rPr>
                <a:t>Network Security Rule</a:t>
              </a:r>
            </a:p>
          </p:txBody>
        </p:sp>
      </p:grpSp>
      <p:grpSp>
        <p:nvGrpSpPr>
          <p:cNvPr id="13" name="Group 12">
            <a:extLst>
              <a:ext uri="{FF2B5EF4-FFF2-40B4-BE49-F238E27FC236}">
                <a16:creationId xmlns:a16="http://schemas.microsoft.com/office/drawing/2014/main" id="{6FD3C507-A32F-41DF-B8C3-8FB9AD1B22F8}"/>
              </a:ext>
            </a:extLst>
          </p:cNvPr>
          <p:cNvGrpSpPr/>
          <p:nvPr/>
        </p:nvGrpSpPr>
        <p:grpSpPr>
          <a:xfrm>
            <a:off x="626834" y="4170407"/>
            <a:ext cx="3332268" cy="478615"/>
            <a:chOff x="1280889" y="4192730"/>
            <a:chExt cx="3332268" cy="478615"/>
          </a:xfrm>
        </p:grpSpPr>
        <p:pic>
          <p:nvPicPr>
            <p:cNvPr id="22" name="Picture 21"/>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280889" y="4192730"/>
              <a:ext cx="565112" cy="478615"/>
            </a:xfrm>
            <a:prstGeom prst="rect">
              <a:avLst/>
            </a:prstGeom>
          </p:spPr>
        </p:pic>
        <p:sp>
          <p:nvSpPr>
            <p:cNvPr id="39" name="Content Placeholder 1">
              <a:extLst>
                <a:ext uri="{FF2B5EF4-FFF2-40B4-BE49-F238E27FC236}">
                  <a16:creationId xmlns:a16="http://schemas.microsoft.com/office/drawing/2014/main" id="{FD9F3707-D874-4537-85E7-EE956172FC53}"/>
                </a:ext>
              </a:extLst>
            </p:cNvPr>
            <p:cNvSpPr txBox="1">
              <a:spLocks/>
            </p:cNvSpPr>
            <p:nvPr/>
          </p:nvSpPr>
          <p:spPr>
            <a:xfrm>
              <a:off x="1908977" y="4238532"/>
              <a:ext cx="2704180" cy="387010"/>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02">
                <a:lnSpc>
                  <a:spcPct val="100000"/>
                </a:lnSpc>
                <a:spcBef>
                  <a:spcPts val="1360"/>
                </a:spcBef>
                <a:spcAft>
                  <a:spcPts val="600"/>
                </a:spcAft>
                <a:buNone/>
                <a:defRPr/>
              </a:pPr>
              <a:r>
                <a:rPr lang="en-US" sz="2000" dirty="0">
                  <a:solidFill>
                    <a:schemeClr val="tx1"/>
                  </a:solidFill>
                  <a:latin typeface="Calibri" panose="020F0502020204030204"/>
                </a:rPr>
                <a:t>Network Interface (NIC)</a:t>
              </a:r>
            </a:p>
          </p:txBody>
        </p:sp>
      </p:grpSp>
      <p:grpSp>
        <p:nvGrpSpPr>
          <p:cNvPr id="16" name="Group 15">
            <a:extLst>
              <a:ext uri="{FF2B5EF4-FFF2-40B4-BE49-F238E27FC236}">
                <a16:creationId xmlns:a16="http://schemas.microsoft.com/office/drawing/2014/main" id="{5975DC66-6C74-4E24-8838-11BF63403189}"/>
              </a:ext>
            </a:extLst>
          </p:cNvPr>
          <p:cNvGrpSpPr/>
          <p:nvPr/>
        </p:nvGrpSpPr>
        <p:grpSpPr>
          <a:xfrm>
            <a:off x="4703878" y="2590261"/>
            <a:ext cx="2831659" cy="696513"/>
            <a:chOff x="4692855" y="2774009"/>
            <a:chExt cx="2831659" cy="696513"/>
          </a:xfrm>
        </p:grpSpPr>
        <p:pic>
          <p:nvPicPr>
            <p:cNvPr id="23" name="Picture 22"/>
            <p:cNvPicPr>
              <a:picLocks noChangeAspect="1"/>
            </p:cNvPicPr>
            <p:nvPr/>
          </p:nvPicPr>
          <p:blipFill rotWithShape="1">
            <a:blip r:embed="rId13" cstate="screen">
              <a:extLst>
                <a:ext uri="{28A0092B-C50C-407E-A947-70E740481C1C}">
                  <a14:useLocalDpi xmlns:a14="http://schemas.microsoft.com/office/drawing/2010/main"/>
                </a:ext>
              </a:extLst>
            </a:blip>
            <a:srcRect b="10095"/>
            <a:stretch/>
          </p:blipFill>
          <p:spPr>
            <a:xfrm>
              <a:off x="4692855" y="2774009"/>
              <a:ext cx="792826" cy="696513"/>
            </a:xfrm>
            <a:prstGeom prst="rect">
              <a:avLst/>
            </a:prstGeom>
          </p:spPr>
        </p:pic>
        <p:sp>
          <p:nvSpPr>
            <p:cNvPr id="40" name="Content Placeholder 1">
              <a:extLst>
                <a:ext uri="{FF2B5EF4-FFF2-40B4-BE49-F238E27FC236}">
                  <a16:creationId xmlns:a16="http://schemas.microsoft.com/office/drawing/2014/main" id="{54C12410-3419-454F-B84E-1FDA777EB855}"/>
                </a:ext>
              </a:extLst>
            </p:cNvPr>
            <p:cNvSpPr txBox="1">
              <a:spLocks/>
            </p:cNvSpPr>
            <p:nvPr/>
          </p:nvSpPr>
          <p:spPr>
            <a:xfrm>
              <a:off x="5485681" y="2901552"/>
              <a:ext cx="2038833" cy="492752"/>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02">
                <a:lnSpc>
                  <a:spcPct val="100000"/>
                </a:lnSpc>
                <a:spcBef>
                  <a:spcPts val="1360"/>
                </a:spcBef>
                <a:buNone/>
                <a:defRPr/>
              </a:pPr>
              <a:r>
                <a:rPr lang="en-US" sz="2000" dirty="0">
                  <a:solidFill>
                    <a:schemeClr val="tx1"/>
                  </a:solidFill>
                  <a:latin typeface="Calibri" panose="020F0502020204030204"/>
                </a:rPr>
                <a:t>Public IP Address</a:t>
              </a:r>
            </a:p>
          </p:txBody>
        </p:sp>
      </p:grpSp>
      <p:grpSp>
        <p:nvGrpSpPr>
          <p:cNvPr id="18" name="Group 17">
            <a:extLst>
              <a:ext uri="{FF2B5EF4-FFF2-40B4-BE49-F238E27FC236}">
                <a16:creationId xmlns:a16="http://schemas.microsoft.com/office/drawing/2014/main" id="{71A36620-A1E8-4815-A858-B8206ED7BB25}"/>
              </a:ext>
            </a:extLst>
          </p:cNvPr>
          <p:cNvGrpSpPr/>
          <p:nvPr/>
        </p:nvGrpSpPr>
        <p:grpSpPr>
          <a:xfrm>
            <a:off x="4778351" y="5337156"/>
            <a:ext cx="4012192" cy="579144"/>
            <a:chOff x="4791283" y="5813718"/>
            <a:chExt cx="4012192" cy="579144"/>
          </a:xfrm>
        </p:grpSpPr>
        <p:pic>
          <p:nvPicPr>
            <p:cNvPr id="36" name="Picture 35"/>
            <p:cNvPicPr>
              <a:picLocks noChangeAspect="1"/>
            </p:cNvPicPr>
            <p:nvPr/>
          </p:nvPicPr>
          <p:blipFill>
            <a:blip r:embed="rId7"/>
            <a:stretch>
              <a:fillRect/>
            </a:stretch>
          </p:blipFill>
          <p:spPr>
            <a:xfrm>
              <a:off x="4791283" y="5813718"/>
              <a:ext cx="609100" cy="579144"/>
            </a:xfrm>
            <a:prstGeom prst="rect">
              <a:avLst/>
            </a:prstGeom>
          </p:spPr>
        </p:pic>
        <p:sp>
          <p:nvSpPr>
            <p:cNvPr id="45" name="Content Placeholder 1">
              <a:extLst>
                <a:ext uri="{FF2B5EF4-FFF2-40B4-BE49-F238E27FC236}">
                  <a16:creationId xmlns:a16="http://schemas.microsoft.com/office/drawing/2014/main" id="{54CAB37D-F335-474A-95BD-B5AC0DA1EC21}"/>
                </a:ext>
              </a:extLst>
            </p:cNvPr>
            <p:cNvSpPr txBox="1">
              <a:spLocks/>
            </p:cNvSpPr>
            <p:nvPr/>
          </p:nvSpPr>
          <p:spPr>
            <a:xfrm>
              <a:off x="5520800" y="5867584"/>
              <a:ext cx="3282675" cy="471411"/>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02">
                <a:lnSpc>
                  <a:spcPct val="100000"/>
                </a:lnSpc>
                <a:spcBef>
                  <a:spcPts val="1360"/>
                </a:spcBef>
                <a:spcAft>
                  <a:spcPts val="1199"/>
                </a:spcAft>
                <a:buNone/>
                <a:defRPr/>
              </a:pPr>
              <a:r>
                <a:rPr lang="en-US" sz="2000" dirty="0">
                  <a:solidFill>
                    <a:schemeClr val="tx1"/>
                  </a:solidFill>
                  <a:latin typeface="Calibri" panose="020F0502020204030204"/>
                </a:rPr>
                <a:t>Connection</a:t>
              </a:r>
            </a:p>
          </p:txBody>
        </p:sp>
      </p:grpSp>
      <p:grpSp>
        <p:nvGrpSpPr>
          <p:cNvPr id="20" name="Group 19">
            <a:extLst>
              <a:ext uri="{FF2B5EF4-FFF2-40B4-BE49-F238E27FC236}">
                <a16:creationId xmlns:a16="http://schemas.microsoft.com/office/drawing/2014/main" id="{08ECC2E7-B597-4691-A518-D01BB9519E9A}"/>
              </a:ext>
            </a:extLst>
          </p:cNvPr>
          <p:cNvGrpSpPr/>
          <p:nvPr/>
        </p:nvGrpSpPr>
        <p:grpSpPr>
          <a:xfrm>
            <a:off x="4778351" y="4022393"/>
            <a:ext cx="4012192" cy="579144"/>
            <a:chOff x="4791283" y="4498955"/>
            <a:chExt cx="4012192" cy="579144"/>
          </a:xfrm>
        </p:grpSpPr>
        <p:pic>
          <p:nvPicPr>
            <p:cNvPr id="30" name="Picture 29"/>
            <p:cNvPicPr>
              <a:picLocks noChangeAspect="1"/>
            </p:cNvPicPr>
            <p:nvPr/>
          </p:nvPicPr>
          <p:blipFill>
            <a:blip r:embed="rId7"/>
            <a:stretch>
              <a:fillRect/>
            </a:stretch>
          </p:blipFill>
          <p:spPr>
            <a:xfrm>
              <a:off x="4791283" y="4498955"/>
              <a:ext cx="609100" cy="579144"/>
            </a:xfrm>
            <a:prstGeom prst="rect">
              <a:avLst/>
            </a:prstGeom>
          </p:spPr>
        </p:pic>
        <p:sp>
          <p:nvSpPr>
            <p:cNvPr id="46" name="Content Placeholder 1">
              <a:extLst>
                <a:ext uri="{FF2B5EF4-FFF2-40B4-BE49-F238E27FC236}">
                  <a16:creationId xmlns:a16="http://schemas.microsoft.com/office/drawing/2014/main" id="{63C2CCAD-D030-4DC5-A3EC-12D08B7158C6}"/>
                </a:ext>
              </a:extLst>
            </p:cNvPr>
            <p:cNvSpPr txBox="1">
              <a:spLocks/>
            </p:cNvSpPr>
            <p:nvPr/>
          </p:nvSpPr>
          <p:spPr>
            <a:xfrm>
              <a:off x="5520800" y="4607582"/>
              <a:ext cx="3282675" cy="319011"/>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02">
                <a:lnSpc>
                  <a:spcPct val="100000"/>
                </a:lnSpc>
                <a:spcBef>
                  <a:spcPts val="1360"/>
                </a:spcBef>
                <a:spcAft>
                  <a:spcPts val="1199"/>
                </a:spcAft>
                <a:buNone/>
                <a:defRPr/>
              </a:pPr>
              <a:r>
                <a:rPr lang="en-US" sz="2000" dirty="0">
                  <a:solidFill>
                    <a:schemeClr val="tx1"/>
                  </a:solidFill>
                  <a:latin typeface="Calibri" panose="020F0502020204030204"/>
                </a:rPr>
                <a:t>Virtual Network Gateway</a:t>
              </a:r>
            </a:p>
          </p:txBody>
        </p:sp>
      </p:grpSp>
    </p:spTree>
    <p:extLst>
      <p:ext uri="{BB962C8B-B14F-4D97-AF65-F5344CB8AC3E}">
        <p14:creationId xmlns:p14="http://schemas.microsoft.com/office/powerpoint/2010/main" val="26518621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64563" y="-1174206"/>
            <a:ext cx="214687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1">
                    <a:lumMod val="60000"/>
                    <a:lumOff val="40000"/>
                  </a:schemeClr>
                </a:solidFill>
                <a:latin typeface="+mj-lt"/>
              </a:rPr>
              <a:t>Development</a:t>
            </a:r>
          </a:p>
        </p:txBody>
      </p:sp>
      <p:sp>
        <p:nvSpPr>
          <p:cNvPr id="106" name="TextBox 105"/>
          <p:cNvSpPr txBox="1"/>
          <p:nvPr/>
        </p:nvSpPr>
        <p:spPr>
          <a:xfrm>
            <a:off x="2065128" y="-1199682"/>
            <a:ext cx="177061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1">
                    <a:lumMod val="60000"/>
                    <a:lumOff val="40000"/>
                  </a:schemeClr>
                </a:solidFill>
                <a:latin typeface="+mj-lt"/>
              </a:rPr>
              <a:t>Production</a:t>
            </a:r>
          </a:p>
        </p:txBody>
      </p:sp>
      <p:pic>
        <p:nvPicPr>
          <p:cNvPr id="5" name="Picture 4"/>
          <p:cNvPicPr>
            <a:picLocks noChangeAspect="1"/>
          </p:cNvPicPr>
          <p:nvPr/>
        </p:nvPicPr>
        <p:blipFill>
          <a:blip r:embed="rId3" cstate="screen">
            <a:duotone>
              <a:prstClr val="black"/>
              <a:schemeClr val="accent3">
                <a:tint val="45000"/>
                <a:satMod val="400000"/>
              </a:schemeClr>
            </a:duotone>
            <a:extLst>
              <a:ext uri="{28A0092B-C50C-407E-A947-70E740481C1C}">
                <a14:useLocalDpi xmlns:a14="http://schemas.microsoft.com/office/drawing/2010/main"/>
              </a:ext>
            </a:extLst>
          </a:blip>
          <a:stretch>
            <a:fillRect/>
          </a:stretch>
        </p:blipFill>
        <p:spPr>
          <a:xfrm>
            <a:off x="8835995" y="-2499974"/>
            <a:ext cx="3032088" cy="1760854"/>
          </a:xfrm>
          <a:prstGeom prst="rect">
            <a:avLst/>
          </a:prstGeom>
        </p:spPr>
      </p:pic>
      <p:pic>
        <p:nvPicPr>
          <p:cNvPr id="7" name="Picture 6"/>
          <p:cNvPicPr>
            <a:picLocks noChangeAspect="1"/>
          </p:cNvPicPr>
          <p:nvPr/>
        </p:nvPicPr>
        <p:blipFill>
          <a:blip r:embed="rId4"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5580651" y="-2555691"/>
            <a:ext cx="3103036" cy="1802057"/>
          </a:xfrm>
          <a:prstGeom prst="rect">
            <a:avLst/>
          </a:prstGeom>
        </p:spPr>
      </p:pic>
      <p:pic>
        <p:nvPicPr>
          <p:cNvPr id="3" name="Picture 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472377" y="-2637476"/>
            <a:ext cx="2983860" cy="1732847"/>
          </a:xfrm>
          <a:prstGeom prst="rect">
            <a:avLst/>
          </a:prstGeom>
        </p:spPr>
      </p:pic>
      <p:sp>
        <p:nvSpPr>
          <p:cNvPr id="111" name="TextBox 110"/>
          <p:cNvSpPr txBox="1"/>
          <p:nvPr/>
        </p:nvSpPr>
        <p:spPr>
          <a:xfrm>
            <a:off x="8504237" y="-1174206"/>
            <a:ext cx="153418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tx1">
                    <a:lumMod val="60000"/>
                    <a:lumOff val="40000"/>
                  </a:schemeClr>
                </a:solidFill>
                <a:latin typeface="+mj-lt"/>
              </a:rPr>
              <a:t>Testing</a:t>
            </a:r>
          </a:p>
        </p:txBody>
      </p:sp>
      <p:sp>
        <p:nvSpPr>
          <p:cNvPr id="112" name="Content Placeholder 2"/>
          <p:cNvSpPr txBox="1">
            <a:spLocks/>
          </p:cNvSpPr>
          <p:nvPr/>
        </p:nvSpPr>
        <p:spPr>
          <a:xfrm>
            <a:off x="509398" y="2126731"/>
            <a:ext cx="5416095" cy="3505200"/>
          </a:xfrm>
          <a:prstGeom prst="rect">
            <a:avLst/>
          </a:prstGeom>
        </p:spPr>
        <p:txBody>
          <a:bodyPr vert="horz" wrap="square" lIns="146283" tIns="91427" rIns="146283" bIns="91427"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681">
              <a:buFont typeface="Wingdings" panose="05000000000000000000" pitchFamily="2" charset="2"/>
              <a:buChar char="ü"/>
              <a:defRPr/>
            </a:pPr>
            <a:r>
              <a:rPr lang="en-US" sz="2000" dirty="0" err="1">
                <a:solidFill>
                  <a:schemeClr val="tx1"/>
                </a:solidFill>
                <a:latin typeface="Segoe UI Light"/>
              </a:rPr>
              <a:t>VNets</a:t>
            </a:r>
            <a:r>
              <a:rPr lang="en-US" sz="2000" dirty="0">
                <a:solidFill>
                  <a:schemeClr val="tx1"/>
                </a:solidFill>
                <a:latin typeface="Segoe UI Light"/>
              </a:rPr>
              <a:t> are completely isolated from one another, allowing you to create disjointed networks for development, testing and production that all use the same CIDR address blocks.</a:t>
            </a:r>
          </a:p>
          <a:p>
            <a:pPr defTabSz="932681">
              <a:buFont typeface="Wingdings" panose="05000000000000000000" pitchFamily="2" charset="2"/>
              <a:buChar char="ü"/>
              <a:defRPr/>
            </a:pPr>
            <a:endParaRPr lang="en-US" sz="2000" dirty="0">
              <a:solidFill>
                <a:schemeClr val="tx1"/>
              </a:solidFill>
              <a:latin typeface="Segoe UI Light"/>
            </a:endParaRPr>
          </a:p>
          <a:p>
            <a:pPr defTabSz="932681">
              <a:buFont typeface="Wingdings" panose="05000000000000000000" pitchFamily="2" charset="2"/>
              <a:buChar char="ü"/>
              <a:defRPr/>
            </a:pPr>
            <a:r>
              <a:rPr lang="en-US" sz="2000" dirty="0">
                <a:solidFill>
                  <a:schemeClr val="tx1"/>
                </a:solidFill>
                <a:latin typeface="Segoe UI Light"/>
              </a:rPr>
              <a:t>Create subnets with your private or public IP address spaces.</a:t>
            </a:r>
          </a:p>
          <a:p>
            <a:pPr defTabSz="932681">
              <a:buFont typeface="Wingdings" panose="05000000000000000000" pitchFamily="2" charset="2"/>
              <a:buChar char="ü"/>
              <a:defRPr/>
            </a:pPr>
            <a:endParaRPr lang="en-US" sz="2000" dirty="0">
              <a:solidFill>
                <a:schemeClr val="tx1"/>
              </a:solidFill>
              <a:latin typeface="Segoe UI Light"/>
            </a:endParaRPr>
          </a:p>
          <a:p>
            <a:pPr defTabSz="932681">
              <a:buFont typeface="Wingdings" panose="05000000000000000000" pitchFamily="2" charset="2"/>
              <a:buChar char="ü"/>
              <a:defRPr/>
            </a:pPr>
            <a:r>
              <a:rPr lang="en-US" sz="2000" dirty="0">
                <a:solidFill>
                  <a:schemeClr val="tx1"/>
                </a:solidFill>
                <a:latin typeface="Segoe UI Light"/>
              </a:rPr>
              <a:t>Internet access by default through NAT.  No Gateway needed.</a:t>
            </a:r>
          </a:p>
          <a:p>
            <a:pPr defTabSz="932681">
              <a:buFont typeface="Wingdings" panose="05000000000000000000" pitchFamily="2" charset="2"/>
              <a:buChar char="ü"/>
              <a:defRPr/>
            </a:pPr>
            <a:endParaRPr lang="en-US" sz="2000" dirty="0">
              <a:solidFill>
                <a:schemeClr val="tx1"/>
              </a:solidFill>
              <a:latin typeface="Segoe UI Light"/>
            </a:endParaRPr>
          </a:p>
        </p:txBody>
      </p:sp>
      <p:sp>
        <p:nvSpPr>
          <p:cNvPr id="113" name="Content Placeholder 1"/>
          <p:cNvSpPr txBox="1">
            <a:spLocks/>
          </p:cNvSpPr>
          <p:nvPr/>
        </p:nvSpPr>
        <p:spPr>
          <a:xfrm>
            <a:off x="1341984" y="1355594"/>
            <a:ext cx="1937551" cy="470925"/>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02">
              <a:lnSpc>
                <a:spcPct val="100000"/>
              </a:lnSpc>
              <a:spcBef>
                <a:spcPts val="1360"/>
              </a:spcBef>
              <a:spcAft>
                <a:spcPts val="600"/>
              </a:spcAft>
              <a:buNone/>
              <a:defRPr/>
            </a:pPr>
            <a:r>
              <a:rPr lang="en-US" sz="2000" dirty="0">
                <a:solidFill>
                  <a:schemeClr val="tx1"/>
                </a:solidFill>
                <a:latin typeface="Calibri" panose="020F0502020204030204"/>
              </a:rPr>
              <a:t>Virtual Network</a:t>
            </a:r>
          </a:p>
        </p:txBody>
      </p:sp>
      <p:pic>
        <p:nvPicPr>
          <p:cNvPr id="114" name="Picture 113"/>
          <p:cNvPicPr>
            <a:picLocks noChangeAspect="1"/>
          </p:cNvPicPr>
          <p:nvPr/>
        </p:nvPicPr>
        <p:blipFill>
          <a:blip r:embed="rId6"/>
          <a:stretch>
            <a:fillRect/>
          </a:stretch>
        </p:blipFill>
        <p:spPr>
          <a:xfrm>
            <a:off x="782800" y="1355594"/>
            <a:ext cx="565111" cy="470925"/>
          </a:xfrm>
          <a:prstGeom prst="rect">
            <a:avLst/>
          </a:prstGeom>
        </p:spPr>
      </p:pic>
      <p:pic>
        <p:nvPicPr>
          <p:cNvPr id="115" name="Picture 114"/>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3327040" y="1317686"/>
            <a:ext cx="565112" cy="422844"/>
          </a:xfrm>
          <a:prstGeom prst="rect">
            <a:avLst/>
          </a:prstGeom>
        </p:spPr>
      </p:pic>
      <p:sp>
        <p:nvSpPr>
          <p:cNvPr id="116" name="Content Placeholder 1"/>
          <p:cNvSpPr txBox="1">
            <a:spLocks/>
          </p:cNvSpPr>
          <p:nvPr/>
        </p:nvSpPr>
        <p:spPr>
          <a:xfrm>
            <a:off x="3869609" y="1355594"/>
            <a:ext cx="1937551" cy="470925"/>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02">
              <a:lnSpc>
                <a:spcPct val="100000"/>
              </a:lnSpc>
              <a:spcBef>
                <a:spcPts val="1360"/>
              </a:spcBef>
              <a:spcAft>
                <a:spcPts val="600"/>
              </a:spcAft>
              <a:buNone/>
              <a:defRPr/>
            </a:pPr>
            <a:r>
              <a:rPr lang="en-US" sz="2000" dirty="0">
                <a:solidFill>
                  <a:schemeClr val="tx1"/>
                </a:solidFill>
                <a:latin typeface="Calibri" panose="020F0502020204030204"/>
              </a:rPr>
              <a:t>Subnet</a:t>
            </a:r>
          </a:p>
        </p:txBody>
      </p:sp>
      <p:grpSp>
        <p:nvGrpSpPr>
          <p:cNvPr id="117" name="Group 116"/>
          <p:cNvGrpSpPr/>
          <p:nvPr/>
        </p:nvGrpSpPr>
        <p:grpSpPr>
          <a:xfrm>
            <a:off x="5517807" y="539685"/>
            <a:ext cx="1236809" cy="1236809"/>
            <a:chOff x="1487553" y="2335312"/>
            <a:chExt cx="1117050" cy="1117050"/>
          </a:xfrm>
        </p:grpSpPr>
        <p:sp>
          <p:nvSpPr>
            <p:cNvPr id="118" name="Oval 117"/>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68217A"/>
              </a:solidFill>
              <a:prstDash val="solid"/>
              <a:headEnd type="none" w="med" len="med"/>
              <a:tailEnd type="none" w="med" len="med"/>
            </a:ln>
            <a:effectLst/>
          </p:spPr>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defTabSz="913948" fontAlgn="base">
                <a:lnSpc>
                  <a:spcPct val="90000"/>
                </a:lnSpc>
                <a:spcBef>
                  <a:spcPct val="0"/>
                </a:spcBef>
                <a:spcAft>
                  <a:spcPct val="0"/>
                </a:spcAft>
                <a:defRPr/>
              </a:pPr>
              <a:endParaRPr lang="en-US" sz="3600" kern="0" spc="-50" dirty="0">
                <a:gradFill>
                  <a:gsLst>
                    <a:gs pos="36283">
                      <a:srgbClr val="505050"/>
                    </a:gs>
                    <a:gs pos="28000">
                      <a:srgbClr val="505050"/>
                    </a:gs>
                  </a:gsLst>
                  <a:lin ang="5400000" scaled="0"/>
                </a:gradFill>
                <a:latin typeface="Calibri" panose="020F0502020204030204"/>
              </a:endParaRPr>
            </a:p>
          </p:txBody>
        </p:sp>
        <p:sp>
          <p:nvSpPr>
            <p:cNvPr id="119" name="Freeform 105"/>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0072C6"/>
            </a:solidFill>
            <a:ln>
              <a:noFill/>
            </a:ln>
          </p:spPr>
          <p:txBody>
            <a:bodyPr vert="horz" wrap="square" lIns="91415" tIns="45708" rIns="91415" bIns="45708" numCol="1" anchor="t" anchorCtr="0" compatLnSpc="1">
              <a:prstTxWarp prst="textNoShape">
                <a:avLst/>
              </a:prstTxWarp>
            </a:bodyPr>
            <a:lstStyle/>
            <a:p>
              <a:pPr defTabSz="932349">
                <a:defRPr/>
              </a:pPr>
              <a:endParaRPr lang="en-US" sz="2800" kern="0" dirty="0">
                <a:solidFill>
                  <a:srgbClr val="00188F"/>
                </a:solidFill>
                <a:latin typeface="Calibri" panose="020F0502020204030204"/>
              </a:endParaRPr>
            </a:p>
          </p:txBody>
        </p:sp>
        <p:sp>
          <p:nvSpPr>
            <p:cNvPr id="120" name="TextBox 119"/>
            <p:cNvSpPr txBox="1"/>
            <p:nvPr/>
          </p:nvSpPr>
          <p:spPr>
            <a:xfrm>
              <a:off x="1508702" y="2829037"/>
              <a:ext cx="1074746" cy="516961"/>
            </a:xfrm>
            <a:prstGeom prst="rect">
              <a:avLst/>
            </a:prstGeom>
            <a:noFill/>
          </p:spPr>
          <p:txBody>
            <a:bodyPr wrap="none" lIns="182831" tIns="146264" rIns="182831" bIns="146264" rtlCol="0" anchor="ctr">
              <a:spAutoFit/>
            </a:bodyPr>
            <a:lstStyle/>
            <a:p>
              <a:pPr algn="ctr" defTabSz="932349">
                <a:lnSpc>
                  <a:spcPct val="90000"/>
                </a:lnSpc>
                <a:defRPr/>
              </a:pPr>
              <a:r>
                <a:rPr lang="en-US" sz="2000" b="1" kern="0" spc="-50" dirty="0">
                  <a:solidFill>
                    <a:srgbClr val="0072C6"/>
                  </a:solidFill>
                  <a:latin typeface="Calibri" panose="020F0502020204030204"/>
                </a:rPr>
                <a:t>Internet</a:t>
              </a:r>
            </a:p>
          </p:txBody>
        </p:sp>
      </p:grpSp>
      <p:sp>
        <p:nvSpPr>
          <p:cNvPr id="121" name="Title 1"/>
          <p:cNvSpPr txBox="1">
            <a:spLocks/>
          </p:cNvSpPr>
          <p:nvPr/>
        </p:nvSpPr>
        <p:spPr>
          <a:xfrm>
            <a:off x="310425" y="215925"/>
            <a:ext cx="5822124" cy="917445"/>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681">
              <a:defRPr/>
            </a:pPr>
            <a:r>
              <a:rPr lang="en-US" sz="4800" dirty="0">
                <a:solidFill>
                  <a:schemeClr val="tx1"/>
                </a:solidFill>
                <a:latin typeface="Segoe UI Light"/>
              </a:rPr>
              <a:t>Virtual network</a:t>
            </a:r>
          </a:p>
        </p:txBody>
      </p:sp>
    </p:spTree>
    <p:extLst>
      <p:ext uri="{BB962C8B-B14F-4D97-AF65-F5344CB8AC3E}">
        <p14:creationId xmlns:p14="http://schemas.microsoft.com/office/powerpoint/2010/main" val="26079780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64563" y="-1174206"/>
            <a:ext cx="214687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1">
                    <a:lumMod val="60000"/>
                    <a:lumOff val="40000"/>
                  </a:schemeClr>
                </a:solidFill>
                <a:latin typeface="+mj-lt"/>
              </a:rPr>
              <a:t>Development</a:t>
            </a:r>
          </a:p>
        </p:txBody>
      </p:sp>
      <p:sp>
        <p:nvSpPr>
          <p:cNvPr id="106" name="TextBox 105"/>
          <p:cNvSpPr txBox="1"/>
          <p:nvPr/>
        </p:nvSpPr>
        <p:spPr>
          <a:xfrm>
            <a:off x="2065128" y="-1199682"/>
            <a:ext cx="177061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1">
                    <a:lumMod val="60000"/>
                    <a:lumOff val="40000"/>
                  </a:schemeClr>
                </a:solidFill>
                <a:latin typeface="+mj-lt"/>
              </a:rPr>
              <a:t>Production</a:t>
            </a:r>
          </a:p>
        </p:txBody>
      </p:sp>
      <p:pic>
        <p:nvPicPr>
          <p:cNvPr id="5" name="Picture 4"/>
          <p:cNvPicPr>
            <a:picLocks noChangeAspect="1"/>
          </p:cNvPicPr>
          <p:nvPr/>
        </p:nvPicPr>
        <p:blipFill>
          <a:blip r:embed="rId2" cstate="screen">
            <a:duotone>
              <a:prstClr val="black"/>
              <a:schemeClr val="accent3">
                <a:tint val="45000"/>
                <a:satMod val="400000"/>
              </a:schemeClr>
            </a:duotone>
            <a:extLst>
              <a:ext uri="{28A0092B-C50C-407E-A947-70E740481C1C}">
                <a14:useLocalDpi xmlns:a14="http://schemas.microsoft.com/office/drawing/2010/main"/>
              </a:ext>
            </a:extLst>
          </a:blip>
          <a:stretch>
            <a:fillRect/>
          </a:stretch>
        </p:blipFill>
        <p:spPr>
          <a:xfrm>
            <a:off x="7894637" y="3802062"/>
            <a:ext cx="4721516" cy="2741972"/>
          </a:xfrm>
          <a:prstGeom prst="rect">
            <a:avLst/>
          </a:prstGeom>
        </p:spPr>
      </p:pic>
      <p:pic>
        <p:nvPicPr>
          <p:cNvPr id="7" name="Picture 6"/>
          <p:cNvPicPr>
            <a:picLocks noChangeAspect="1"/>
          </p:cNvPicPr>
          <p:nvPr/>
        </p:nvPicPr>
        <p:blipFill>
          <a:blip r:embed="rId3"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5580651" y="-2555691"/>
            <a:ext cx="3103036" cy="1802057"/>
          </a:xfrm>
          <a:prstGeom prst="rect">
            <a:avLst/>
          </a:prstGeom>
        </p:spPr>
      </p:pic>
      <p:pic>
        <p:nvPicPr>
          <p:cNvPr id="3" name="Picture 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472377" y="-2637476"/>
            <a:ext cx="2983860" cy="1732847"/>
          </a:xfrm>
          <a:prstGeom prst="rect">
            <a:avLst/>
          </a:prstGeom>
        </p:spPr>
      </p:pic>
      <p:sp>
        <p:nvSpPr>
          <p:cNvPr id="21" name="TextBox 20"/>
          <p:cNvSpPr txBox="1"/>
          <p:nvPr/>
        </p:nvSpPr>
        <p:spPr>
          <a:xfrm>
            <a:off x="6487055" y="5817144"/>
            <a:ext cx="153418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tx1">
                    <a:lumMod val="60000"/>
                    <a:lumOff val="40000"/>
                  </a:schemeClr>
                </a:solidFill>
                <a:latin typeface="+mj-lt"/>
              </a:rPr>
              <a:t>Testing</a:t>
            </a:r>
          </a:p>
        </p:txBody>
      </p:sp>
      <p:sp>
        <p:nvSpPr>
          <p:cNvPr id="22" name="Content Placeholder 2"/>
          <p:cNvSpPr txBox="1">
            <a:spLocks/>
          </p:cNvSpPr>
          <p:nvPr/>
        </p:nvSpPr>
        <p:spPr>
          <a:xfrm>
            <a:off x="509398" y="2126731"/>
            <a:ext cx="5416095" cy="3505200"/>
          </a:xfrm>
          <a:prstGeom prst="rect">
            <a:avLst/>
          </a:prstGeom>
        </p:spPr>
        <p:txBody>
          <a:bodyPr vert="horz" wrap="square" lIns="146283" tIns="91427" rIns="146283" bIns="91427"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681">
              <a:buFont typeface="Wingdings" panose="05000000000000000000" pitchFamily="2" charset="2"/>
              <a:buChar char="ü"/>
              <a:defRPr/>
            </a:pPr>
            <a:r>
              <a:rPr lang="en-US" sz="2000" dirty="0" err="1">
                <a:solidFill>
                  <a:schemeClr val="tx1"/>
                </a:solidFill>
                <a:latin typeface="Segoe UI Light"/>
              </a:rPr>
              <a:t>VNets</a:t>
            </a:r>
            <a:r>
              <a:rPr lang="en-US" sz="2000" dirty="0">
                <a:solidFill>
                  <a:schemeClr val="tx1"/>
                </a:solidFill>
                <a:latin typeface="Segoe UI Light"/>
              </a:rPr>
              <a:t> are completely isolated from one another, allowing you to create disjointed networks for development, testing and production that all use the same CIDR address blocks.</a:t>
            </a:r>
          </a:p>
          <a:p>
            <a:pPr defTabSz="932681">
              <a:buFont typeface="Wingdings" panose="05000000000000000000" pitchFamily="2" charset="2"/>
              <a:buChar char="ü"/>
              <a:defRPr/>
            </a:pPr>
            <a:endParaRPr lang="en-US" sz="2000" dirty="0">
              <a:solidFill>
                <a:schemeClr val="tx1"/>
              </a:solidFill>
              <a:latin typeface="Segoe UI Light"/>
            </a:endParaRPr>
          </a:p>
          <a:p>
            <a:pPr defTabSz="932681">
              <a:buFont typeface="Wingdings" panose="05000000000000000000" pitchFamily="2" charset="2"/>
              <a:buChar char="ü"/>
              <a:defRPr/>
            </a:pPr>
            <a:r>
              <a:rPr lang="en-US" sz="2000" dirty="0">
                <a:solidFill>
                  <a:schemeClr val="tx1"/>
                </a:solidFill>
                <a:latin typeface="Segoe UI Light"/>
              </a:rPr>
              <a:t>Create subnets with your private or public IP address spaces.</a:t>
            </a:r>
          </a:p>
          <a:p>
            <a:pPr defTabSz="932681">
              <a:buFont typeface="Wingdings" panose="05000000000000000000" pitchFamily="2" charset="2"/>
              <a:buChar char="ü"/>
              <a:defRPr/>
            </a:pPr>
            <a:endParaRPr lang="en-US" sz="2000" dirty="0">
              <a:solidFill>
                <a:schemeClr val="tx1"/>
              </a:solidFill>
              <a:latin typeface="Segoe UI Light"/>
            </a:endParaRPr>
          </a:p>
          <a:p>
            <a:pPr defTabSz="932681">
              <a:buFont typeface="Wingdings" panose="05000000000000000000" pitchFamily="2" charset="2"/>
              <a:buChar char="ü"/>
              <a:defRPr/>
            </a:pPr>
            <a:r>
              <a:rPr lang="en-US" sz="2000" dirty="0">
                <a:solidFill>
                  <a:schemeClr val="tx1"/>
                </a:solidFill>
                <a:latin typeface="Segoe UI Light"/>
              </a:rPr>
              <a:t>Internet access by default through NAT.  No Gateway needed.</a:t>
            </a:r>
          </a:p>
          <a:p>
            <a:pPr defTabSz="932681">
              <a:buFont typeface="Wingdings" panose="05000000000000000000" pitchFamily="2" charset="2"/>
              <a:buChar char="ü"/>
              <a:defRPr/>
            </a:pPr>
            <a:endParaRPr lang="en-US" sz="2000" dirty="0">
              <a:solidFill>
                <a:schemeClr val="tx1"/>
              </a:solidFill>
              <a:latin typeface="Segoe UI Light"/>
            </a:endParaRPr>
          </a:p>
        </p:txBody>
      </p:sp>
      <p:sp>
        <p:nvSpPr>
          <p:cNvPr id="23" name="Content Placeholder 1"/>
          <p:cNvSpPr txBox="1">
            <a:spLocks/>
          </p:cNvSpPr>
          <p:nvPr/>
        </p:nvSpPr>
        <p:spPr>
          <a:xfrm>
            <a:off x="1341984" y="1355594"/>
            <a:ext cx="1937551" cy="470925"/>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02">
              <a:lnSpc>
                <a:spcPct val="100000"/>
              </a:lnSpc>
              <a:spcBef>
                <a:spcPts val="1360"/>
              </a:spcBef>
              <a:spcAft>
                <a:spcPts val="600"/>
              </a:spcAft>
              <a:buNone/>
              <a:defRPr/>
            </a:pPr>
            <a:r>
              <a:rPr lang="en-US" sz="2000" dirty="0">
                <a:solidFill>
                  <a:schemeClr val="tx1"/>
                </a:solidFill>
                <a:latin typeface="Calibri" panose="020F0502020204030204"/>
              </a:rPr>
              <a:t>Virtual Network</a:t>
            </a:r>
          </a:p>
        </p:txBody>
      </p:sp>
      <p:pic>
        <p:nvPicPr>
          <p:cNvPr id="24" name="Picture 23"/>
          <p:cNvPicPr>
            <a:picLocks noChangeAspect="1"/>
          </p:cNvPicPr>
          <p:nvPr/>
        </p:nvPicPr>
        <p:blipFill>
          <a:blip r:embed="rId5"/>
          <a:stretch>
            <a:fillRect/>
          </a:stretch>
        </p:blipFill>
        <p:spPr>
          <a:xfrm>
            <a:off x="782800" y="1355594"/>
            <a:ext cx="565111" cy="470925"/>
          </a:xfrm>
          <a:prstGeom prst="rect">
            <a:avLst/>
          </a:prstGeom>
        </p:spPr>
      </p:pic>
      <p:pic>
        <p:nvPicPr>
          <p:cNvPr id="25" name="Picture 24"/>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3327040" y="1317686"/>
            <a:ext cx="565112" cy="422844"/>
          </a:xfrm>
          <a:prstGeom prst="rect">
            <a:avLst/>
          </a:prstGeom>
        </p:spPr>
      </p:pic>
      <p:sp>
        <p:nvSpPr>
          <p:cNvPr id="26" name="Content Placeholder 1"/>
          <p:cNvSpPr txBox="1">
            <a:spLocks/>
          </p:cNvSpPr>
          <p:nvPr/>
        </p:nvSpPr>
        <p:spPr>
          <a:xfrm>
            <a:off x="3869609" y="1355594"/>
            <a:ext cx="1937551" cy="470925"/>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02">
              <a:lnSpc>
                <a:spcPct val="100000"/>
              </a:lnSpc>
              <a:spcBef>
                <a:spcPts val="1360"/>
              </a:spcBef>
              <a:spcAft>
                <a:spcPts val="600"/>
              </a:spcAft>
              <a:buNone/>
              <a:defRPr/>
            </a:pPr>
            <a:r>
              <a:rPr lang="en-US" sz="2000" dirty="0">
                <a:solidFill>
                  <a:schemeClr val="tx1"/>
                </a:solidFill>
                <a:latin typeface="Calibri" panose="020F0502020204030204"/>
              </a:rPr>
              <a:t>Subnet</a:t>
            </a:r>
          </a:p>
        </p:txBody>
      </p:sp>
      <p:grpSp>
        <p:nvGrpSpPr>
          <p:cNvPr id="27" name="Group 26"/>
          <p:cNvGrpSpPr/>
          <p:nvPr/>
        </p:nvGrpSpPr>
        <p:grpSpPr>
          <a:xfrm>
            <a:off x="5517807" y="539685"/>
            <a:ext cx="1236809" cy="1236809"/>
            <a:chOff x="1487553" y="2335312"/>
            <a:chExt cx="1117050" cy="1117050"/>
          </a:xfrm>
        </p:grpSpPr>
        <p:sp>
          <p:nvSpPr>
            <p:cNvPr id="28" name="Oval 27"/>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68217A"/>
              </a:solidFill>
              <a:prstDash val="solid"/>
              <a:headEnd type="none" w="med" len="med"/>
              <a:tailEnd type="none" w="med" len="med"/>
            </a:ln>
            <a:effectLst/>
          </p:spPr>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defTabSz="913948" fontAlgn="base">
                <a:lnSpc>
                  <a:spcPct val="90000"/>
                </a:lnSpc>
                <a:spcBef>
                  <a:spcPct val="0"/>
                </a:spcBef>
                <a:spcAft>
                  <a:spcPct val="0"/>
                </a:spcAft>
                <a:defRPr/>
              </a:pPr>
              <a:endParaRPr lang="en-US" sz="3600" kern="0" spc="-50" dirty="0">
                <a:gradFill>
                  <a:gsLst>
                    <a:gs pos="36283">
                      <a:srgbClr val="505050"/>
                    </a:gs>
                    <a:gs pos="28000">
                      <a:srgbClr val="505050"/>
                    </a:gs>
                  </a:gsLst>
                  <a:lin ang="5400000" scaled="0"/>
                </a:gradFill>
                <a:latin typeface="Calibri" panose="020F0502020204030204"/>
              </a:endParaRPr>
            </a:p>
          </p:txBody>
        </p:sp>
        <p:sp>
          <p:nvSpPr>
            <p:cNvPr id="29" name="Freeform 105"/>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0072C6"/>
            </a:solidFill>
            <a:ln>
              <a:noFill/>
            </a:ln>
          </p:spPr>
          <p:txBody>
            <a:bodyPr vert="horz" wrap="square" lIns="91415" tIns="45708" rIns="91415" bIns="45708" numCol="1" anchor="t" anchorCtr="0" compatLnSpc="1">
              <a:prstTxWarp prst="textNoShape">
                <a:avLst/>
              </a:prstTxWarp>
            </a:bodyPr>
            <a:lstStyle/>
            <a:p>
              <a:pPr defTabSz="932349">
                <a:defRPr/>
              </a:pPr>
              <a:endParaRPr lang="en-US" sz="2800" kern="0" dirty="0">
                <a:solidFill>
                  <a:srgbClr val="00188F"/>
                </a:solidFill>
                <a:latin typeface="Calibri" panose="020F0502020204030204"/>
              </a:endParaRPr>
            </a:p>
          </p:txBody>
        </p:sp>
        <p:sp>
          <p:nvSpPr>
            <p:cNvPr id="30" name="TextBox 29"/>
            <p:cNvSpPr txBox="1"/>
            <p:nvPr/>
          </p:nvSpPr>
          <p:spPr>
            <a:xfrm>
              <a:off x="1508702" y="2829037"/>
              <a:ext cx="1074746" cy="516961"/>
            </a:xfrm>
            <a:prstGeom prst="rect">
              <a:avLst/>
            </a:prstGeom>
            <a:noFill/>
          </p:spPr>
          <p:txBody>
            <a:bodyPr wrap="none" lIns="182831" tIns="146264" rIns="182831" bIns="146264" rtlCol="0" anchor="ctr">
              <a:spAutoFit/>
            </a:bodyPr>
            <a:lstStyle/>
            <a:p>
              <a:pPr algn="ctr" defTabSz="932349">
                <a:lnSpc>
                  <a:spcPct val="90000"/>
                </a:lnSpc>
                <a:defRPr/>
              </a:pPr>
              <a:r>
                <a:rPr lang="en-US" sz="2000" b="1" kern="0" spc="-50" dirty="0">
                  <a:solidFill>
                    <a:srgbClr val="0072C6"/>
                  </a:solidFill>
                  <a:latin typeface="Calibri" panose="020F0502020204030204"/>
                </a:rPr>
                <a:t>Internet</a:t>
              </a:r>
            </a:p>
          </p:txBody>
        </p:sp>
      </p:grpSp>
      <p:sp>
        <p:nvSpPr>
          <p:cNvPr id="31" name="Title 1"/>
          <p:cNvSpPr txBox="1">
            <a:spLocks/>
          </p:cNvSpPr>
          <p:nvPr/>
        </p:nvSpPr>
        <p:spPr>
          <a:xfrm>
            <a:off x="310425" y="215925"/>
            <a:ext cx="5822124" cy="917445"/>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681">
              <a:defRPr/>
            </a:pPr>
            <a:r>
              <a:rPr lang="en-US" sz="4800" dirty="0">
                <a:solidFill>
                  <a:schemeClr val="tx1"/>
                </a:solidFill>
                <a:latin typeface="Segoe UI Light"/>
              </a:rPr>
              <a:t>Virtual network</a:t>
            </a:r>
          </a:p>
        </p:txBody>
      </p:sp>
    </p:spTree>
    <p:extLst>
      <p:ext uri="{BB962C8B-B14F-4D97-AF65-F5344CB8AC3E}">
        <p14:creationId xmlns:p14="http://schemas.microsoft.com/office/powerpoint/2010/main" val="2021993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89685" y="4466990"/>
            <a:ext cx="214687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1">
                    <a:lumMod val="60000"/>
                    <a:lumOff val="40000"/>
                  </a:schemeClr>
                </a:solidFill>
                <a:latin typeface="+mj-lt"/>
              </a:rPr>
              <a:t>Development</a:t>
            </a:r>
          </a:p>
        </p:txBody>
      </p:sp>
      <p:sp>
        <p:nvSpPr>
          <p:cNvPr id="106" name="TextBox 105"/>
          <p:cNvSpPr txBox="1"/>
          <p:nvPr/>
        </p:nvSpPr>
        <p:spPr>
          <a:xfrm>
            <a:off x="2065128" y="-1199682"/>
            <a:ext cx="177061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1">
                    <a:lumMod val="60000"/>
                    <a:lumOff val="40000"/>
                  </a:schemeClr>
                </a:solidFill>
                <a:latin typeface="+mj-lt"/>
              </a:rPr>
              <a:t>Production</a:t>
            </a:r>
          </a:p>
        </p:txBody>
      </p:sp>
      <p:pic>
        <p:nvPicPr>
          <p:cNvPr id="5" name="Picture 4"/>
          <p:cNvPicPr>
            <a:picLocks noChangeAspect="1"/>
          </p:cNvPicPr>
          <p:nvPr/>
        </p:nvPicPr>
        <p:blipFill>
          <a:blip r:embed="rId2" cstate="screen">
            <a:duotone>
              <a:prstClr val="black"/>
              <a:schemeClr val="accent3">
                <a:tint val="45000"/>
                <a:satMod val="400000"/>
              </a:schemeClr>
            </a:duotone>
            <a:extLst>
              <a:ext uri="{28A0092B-C50C-407E-A947-70E740481C1C}">
                <a14:useLocalDpi xmlns:a14="http://schemas.microsoft.com/office/drawing/2010/main"/>
              </a:ext>
            </a:extLst>
          </a:blip>
          <a:stretch>
            <a:fillRect/>
          </a:stretch>
        </p:blipFill>
        <p:spPr>
          <a:xfrm>
            <a:off x="7865836" y="4106862"/>
            <a:ext cx="4721516" cy="2741972"/>
          </a:xfrm>
          <a:prstGeom prst="rect">
            <a:avLst/>
          </a:prstGeom>
        </p:spPr>
      </p:pic>
      <p:pic>
        <p:nvPicPr>
          <p:cNvPr id="7" name="Picture 6"/>
          <p:cNvPicPr>
            <a:picLocks noChangeAspect="1"/>
          </p:cNvPicPr>
          <p:nvPr/>
        </p:nvPicPr>
        <p:blipFill>
          <a:blip r:embed="rId3"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7845199" y="2944763"/>
            <a:ext cx="4850047" cy="2816616"/>
          </a:xfrm>
          <a:prstGeom prst="rect">
            <a:avLst/>
          </a:prstGeom>
        </p:spPr>
      </p:pic>
      <p:pic>
        <p:nvPicPr>
          <p:cNvPr id="3" name="Picture 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472377" y="-2637476"/>
            <a:ext cx="2983860" cy="1732847"/>
          </a:xfrm>
          <a:prstGeom prst="rect">
            <a:avLst/>
          </a:prstGeom>
        </p:spPr>
      </p:pic>
      <p:sp>
        <p:nvSpPr>
          <p:cNvPr id="17" name="TextBox 16"/>
          <p:cNvSpPr txBox="1"/>
          <p:nvPr/>
        </p:nvSpPr>
        <p:spPr>
          <a:xfrm>
            <a:off x="6487055" y="5817144"/>
            <a:ext cx="153418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tx1">
                    <a:lumMod val="60000"/>
                    <a:lumOff val="40000"/>
                  </a:schemeClr>
                </a:solidFill>
                <a:latin typeface="+mj-lt"/>
              </a:rPr>
              <a:t>Testing</a:t>
            </a:r>
          </a:p>
        </p:txBody>
      </p:sp>
      <p:sp>
        <p:nvSpPr>
          <p:cNvPr id="22" name="Content Placeholder 2"/>
          <p:cNvSpPr txBox="1">
            <a:spLocks/>
          </p:cNvSpPr>
          <p:nvPr/>
        </p:nvSpPr>
        <p:spPr>
          <a:xfrm>
            <a:off x="509398" y="2126731"/>
            <a:ext cx="5416095" cy="3505200"/>
          </a:xfrm>
          <a:prstGeom prst="rect">
            <a:avLst/>
          </a:prstGeom>
        </p:spPr>
        <p:txBody>
          <a:bodyPr vert="horz" wrap="square" lIns="146283" tIns="91427" rIns="146283" bIns="91427"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681">
              <a:buFont typeface="Wingdings" panose="05000000000000000000" pitchFamily="2" charset="2"/>
              <a:buChar char="ü"/>
              <a:defRPr/>
            </a:pPr>
            <a:r>
              <a:rPr lang="en-US" sz="2000" dirty="0" err="1">
                <a:solidFill>
                  <a:schemeClr val="tx1"/>
                </a:solidFill>
                <a:latin typeface="Segoe UI Light"/>
              </a:rPr>
              <a:t>VNets</a:t>
            </a:r>
            <a:r>
              <a:rPr lang="en-US" sz="2000" dirty="0">
                <a:solidFill>
                  <a:schemeClr val="tx1"/>
                </a:solidFill>
                <a:latin typeface="Segoe UI Light"/>
              </a:rPr>
              <a:t> are completely isolated from one another, allowing you to create disjointed networks for development, testing and production that all use the same CIDR address blocks.</a:t>
            </a:r>
          </a:p>
          <a:p>
            <a:pPr defTabSz="932681">
              <a:buFont typeface="Wingdings" panose="05000000000000000000" pitchFamily="2" charset="2"/>
              <a:buChar char="ü"/>
              <a:defRPr/>
            </a:pPr>
            <a:endParaRPr lang="en-US" sz="2000" dirty="0">
              <a:solidFill>
                <a:schemeClr val="tx1"/>
              </a:solidFill>
              <a:latin typeface="Segoe UI Light"/>
            </a:endParaRPr>
          </a:p>
          <a:p>
            <a:pPr defTabSz="932681">
              <a:buFont typeface="Wingdings" panose="05000000000000000000" pitchFamily="2" charset="2"/>
              <a:buChar char="ü"/>
              <a:defRPr/>
            </a:pPr>
            <a:r>
              <a:rPr lang="en-US" sz="2000" dirty="0">
                <a:solidFill>
                  <a:schemeClr val="tx1"/>
                </a:solidFill>
                <a:latin typeface="Segoe UI Light"/>
              </a:rPr>
              <a:t>Create subnets with your private or public IP address spaces.</a:t>
            </a:r>
          </a:p>
          <a:p>
            <a:pPr defTabSz="932681">
              <a:buFont typeface="Wingdings" panose="05000000000000000000" pitchFamily="2" charset="2"/>
              <a:buChar char="ü"/>
              <a:defRPr/>
            </a:pPr>
            <a:endParaRPr lang="en-US" sz="2000" dirty="0">
              <a:solidFill>
                <a:schemeClr val="tx1"/>
              </a:solidFill>
              <a:latin typeface="Segoe UI Light"/>
            </a:endParaRPr>
          </a:p>
          <a:p>
            <a:pPr defTabSz="932681">
              <a:buFont typeface="Wingdings" panose="05000000000000000000" pitchFamily="2" charset="2"/>
              <a:buChar char="ü"/>
              <a:defRPr/>
            </a:pPr>
            <a:r>
              <a:rPr lang="en-US" sz="2000" dirty="0">
                <a:solidFill>
                  <a:schemeClr val="tx1"/>
                </a:solidFill>
                <a:latin typeface="Segoe UI Light"/>
              </a:rPr>
              <a:t>Internet access by default through NAT.  No Gateway needed.</a:t>
            </a:r>
          </a:p>
          <a:p>
            <a:pPr defTabSz="932681">
              <a:buFont typeface="Wingdings" panose="05000000000000000000" pitchFamily="2" charset="2"/>
              <a:buChar char="ü"/>
              <a:defRPr/>
            </a:pPr>
            <a:endParaRPr lang="en-US" sz="2000" dirty="0">
              <a:solidFill>
                <a:schemeClr val="tx1"/>
              </a:solidFill>
              <a:latin typeface="Segoe UI Light"/>
            </a:endParaRPr>
          </a:p>
        </p:txBody>
      </p:sp>
      <p:sp>
        <p:nvSpPr>
          <p:cNvPr id="23" name="Content Placeholder 1"/>
          <p:cNvSpPr txBox="1">
            <a:spLocks/>
          </p:cNvSpPr>
          <p:nvPr/>
        </p:nvSpPr>
        <p:spPr>
          <a:xfrm>
            <a:off x="1341984" y="1355594"/>
            <a:ext cx="1937551" cy="470925"/>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02">
              <a:lnSpc>
                <a:spcPct val="100000"/>
              </a:lnSpc>
              <a:spcBef>
                <a:spcPts val="1360"/>
              </a:spcBef>
              <a:spcAft>
                <a:spcPts val="600"/>
              </a:spcAft>
              <a:buNone/>
              <a:defRPr/>
            </a:pPr>
            <a:r>
              <a:rPr lang="en-US" sz="2000" dirty="0">
                <a:solidFill>
                  <a:schemeClr val="tx1"/>
                </a:solidFill>
                <a:latin typeface="Calibri" panose="020F0502020204030204"/>
              </a:rPr>
              <a:t>Virtual Network</a:t>
            </a:r>
          </a:p>
        </p:txBody>
      </p:sp>
      <p:pic>
        <p:nvPicPr>
          <p:cNvPr id="24" name="Picture 23"/>
          <p:cNvPicPr>
            <a:picLocks noChangeAspect="1"/>
          </p:cNvPicPr>
          <p:nvPr/>
        </p:nvPicPr>
        <p:blipFill>
          <a:blip r:embed="rId5"/>
          <a:stretch>
            <a:fillRect/>
          </a:stretch>
        </p:blipFill>
        <p:spPr>
          <a:xfrm>
            <a:off x="782800" y="1355594"/>
            <a:ext cx="565111" cy="470925"/>
          </a:xfrm>
          <a:prstGeom prst="rect">
            <a:avLst/>
          </a:prstGeom>
        </p:spPr>
      </p:pic>
      <p:pic>
        <p:nvPicPr>
          <p:cNvPr id="25" name="Picture 24"/>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3327040" y="1317686"/>
            <a:ext cx="565112" cy="422844"/>
          </a:xfrm>
          <a:prstGeom prst="rect">
            <a:avLst/>
          </a:prstGeom>
        </p:spPr>
      </p:pic>
      <p:sp>
        <p:nvSpPr>
          <p:cNvPr id="26" name="Content Placeholder 1"/>
          <p:cNvSpPr txBox="1">
            <a:spLocks/>
          </p:cNvSpPr>
          <p:nvPr/>
        </p:nvSpPr>
        <p:spPr>
          <a:xfrm>
            <a:off x="3869609" y="1355594"/>
            <a:ext cx="1937551" cy="470925"/>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02">
              <a:lnSpc>
                <a:spcPct val="100000"/>
              </a:lnSpc>
              <a:spcBef>
                <a:spcPts val="1360"/>
              </a:spcBef>
              <a:spcAft>
                <a:spcPts val="600"/>
              </a:spcAft>
              <a:buNone/>
              <a:defRPr/>
            </a:pPr>
            <a:r>
              <a:rPr lang="en-US" sz="2000" dirty="0">
                <a:solidFill>
                  <a:schemeClr val="tx1"/>
                </a:solidFill>
                <a:latin typeface="Calibri" panose="020F0502020204030204"/>
              </a:rPr>
              <a:t>Subnet</a:t>
            </a:r>
          </a:p>
        </p:txBody>
      </p:sp>
      <p:grpSp>
        <p:nvGrpSpPr>
          <p:cNvPr id="27" name="Group 26"/>
          <p:cNvGrpSpPr/>
          <p:nvPr/>
        </p:nvGrpSpPr>
        <p:grpSpPr>
          <a:xfrm>
            <a:off x="5517807" y="539685"/>
            <a:ext cx="1236809" cy="1236809"/>
            <a:chOff x="1487553" y="2335312"/>
            <a:chExt cx="1117050" cy="1117050"/>
          </a:xfrm>
        </p:grpSpPr>
        <p:sp>
          <p:nvSpPr>
            <p:cNvPr id="28" name="Oval 27"/>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68217A"/>
              </a:solidFill>
              <a:prstDash val="solid"/>
              <a:headEnd type="none" w="med" len="med"/>
              <a:tailEnd type="none" w="med" len="med"/>
            </a:ln>
            <a:effectLst/>
          </p:spPr>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defTabSz="913948" fontAlgn="base">
                <a:lnSpc>
                  <a:spcPct val="90000"/>
                </a:lnSpc>
                <a:spcBef>
                  <a:spcPct val="0"/>
                </a:spcBef>
                <a:spcAft>
                  <a:spcPct val="0"/>
                </a:spcAft>
                <a:defRPr/>
              </a:pPr>
              <a:endParaRPr lang="en-US" sz="3600" kern="0" spc="-50" dirty="0">
                <a:gradFill>
                  <a:gsLst>
                    <a:gs pos="36283">
                      <a:srgbClr val="505050"/>
                    </a:gs>
                    <a:gs pos="28000">
                      <a:srgbClr val="505050"/>
                    </a:gs>
                  </a:gsLst>
                  <a:lin ang="5400000" scaled="0"/>
                </a:gradFill>
                <a:latin typeface="Calibri" panose="020F0502020204030204"/>
              </a:endParaRPr>
            </a:p>
          </p:txBody>
        </p:sp>
        <p:sp>
          <p:nvSpPr>
            <p:cNvPr id="29" name="Freeform 105"/>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0072C6"/>
            </a:solidFill>
            <a:ln>
              <a:noFill/>
            </a:ln>
          </p:spPr>
          <p:txBody>
            <a:bodyPr vert="horz" wrap="square" lIns="91415" tIns="45708" rIns="91415" bIns="45708" numCol="1" anchor="t" anchorCtr="0" compatLnSpc="1">
              <a:prstTxWarp prst="textNoShape">
                <a:avLst/>
              </a:prstTxWarp>
            </a:bodyPr>
            <a:lstStyle/>
            <a:p>
              <a:pPr defTabSz="932349">
                <a:defRPr/>
              </a:pPr>
              <a:endParaRPr lang="en-US" sz="2800" kern="0" dirty="0">
                <a:solidFill>
                  <a:srgbClr val="00188F"/>
                </a:solidFill>
                <a:latin typeface="Calibri" panose="020F0502020204030204"/>
              </a:endParaRPr>
            </a:p>
          </p:txBody>
        </p:sp>
        <p:sp>
          <p:nvSpPr>
            <p:cNvPr id="30" name="TextBox 29"/>
            <p:cNvSpPr txBox="1"/>
            <p:nvPr/>
          </p:nvSpPr>
          <p:spPr>
            <a:xfrm>
              <a:off x="1508702" y="2829037"/>
              <a:ext cx="1074746" cy="516961"/>
            </a:xfrm>
            <a:prstGeom prst="rect">
              <a:avLst/>
            </a:prstGeom>
            <a:noFill/>
          </p:spPr>
          <p:txBody>
            <a:bodyPr wrap="none" lIns="182831" tIns="146264" rIns="182831" bIns="146264" rtlCol="0" anchor="ctr">
              <a:spAutoFit/>
            </a:bodyPr>
            <a:lstStyle/>
            <a:p>
              <a:pPr algn="ctr" defTabSz="932349">
                <a:lnSpc>
                  <a:spcPct val="90000"/>
                </a:lnSpc>
                <a:defRPr/>
              </a:pPr>
              <a:r>
                <a:rPr lang="en-US" sz="2000" b="1" kern="0" spc="-50" dirty="0">
                  <a:solidFill>
                    <a:srgbClr val="0072C6"/>
                  </a:solidFill>
                  <a:latin typeface="Calibri" panose="020F0502020204030204"/>
                </a:rPr>
                <a:t>Internet</a:t>
              </a:r>
            </a:p>
          </p:txBody>
        </p:sp>
      </p:grpSp>
      <p:sp>
        <p:nvSpPr>
          <p:cNvPr id="31" name="Title 1"/>
          <p:cNvSpPr txBox="1">
            <a:spLocks/>
          </p:cNvSpPr>
          <p:nvPr/>
        </p:nvSpPr>
        <p:spPr>
          <a:xfrm>
            <a:off x="310425" y="215925"/>
            <a:ext cx="5822124" cy="917445"/>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681">
              <a:defRPr/>
            </a:pPr>
            <a:r>
              <a:rPr lang="en-US" sz="4800" dirty="0">
                <a:solidFill>
                  <a:schemeClr val="tx1"/>
                </a:solidFill>
                <a:latin typeface="Segoe UI Light"/>
              </a:rPr>
              <a:t>Virtual network</a:t>
            </a:r>
          </a:p>
        </p:txBody>
      </p:sp>
    </p:spTree>
    <p:extLst>
      <p:ext uri="{BB962C8B-B14F-4D97-AF65-F5344CB8AC3E}">
        <p14:creationId xmlns:p14="http://schemas.microsoft.com/office/powerpoint/2010/main" val="4098708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ontent Placeholder 2"/>
          <p:cNvSpPr txBox="1">
            <a:spLocks/>
          </p:cNvSpPr>
          <p:nvPr/>
        </p:nvSpPr>
        <p:spPr>
          <a:xfrm>
            <a:off x="509398" y="2126731"/>
            <a:ext cx="5416095" cy="3505200"/>
          </a:xfrm>
          <a:prstGeom prst="rect">
            <a:avLst/>
          </a:prstGeom>
        </p:spPr>
        <p:txBody>
          <a:bodyPr vert="horz" wrap="square" lIns="146283" tIns="91427" rIns="146283" bIns="91427"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681">
              <a:buFont typeface="Wingdings" panose="05000000000000000000" pitchFamily="2" charset="2"/>
              <a:buChar char="ü"/>
              <a:defRPr/>
            </a:pPr>
            <a:r>
              <a:rPr lang="en-US" sz="2000" dirty="0" err="1">
                <a:solidFill>
                  <a:schemeClr val="tx1"/>
                </a:solidFill>
                <a:latin typeface="Segoe UI Light"/>
              </a:rPr>
              <a:t>VNets</a:t>
            </a:r>
            <a:r>
              <a:rPr lang="en-US" sz="2000" dirty="0">
                <a:solidFill>
                  <a:schemeClr val="tx1"/>
                </a:solidFill>
                <a:latin typeface="Segoe UI Light"/>
              </a:rPr>
              <a:t> are completely isolated from one another, allowing you to create disjointed networks for development, testing and production that all use the same CIDR address blocks.</a:t>
            </a:r>
          </a:p>
          <a:p>
            <a:pPr defTabSz="932681">
              <a:buFont typeface="Wingdings" panose="05000000000000000000" pitchFamily="2" charset="2"/>
              <a:buChar char="ü"/>
              <a:defRPr/>
            </a:pPr>
            <a:endParaRPr lang="en-US" sz="2000" dirty="0">
              <a:solidFill>
                <a:schemeClr val="tx1"/>
              </a:solidFill>
              <a:latin typeface="Segoe UI Light"/>
            </a:endParaRPr>
          </a:p>
          <a:p>
            <a:pPr defTabSz="932681">
              <a:buFont typeface="Wingdings" panose="05000000000000000000" pitchFamily="2" charset="2"/>
              <a:buChar char="ü"/>
              <a:defRPr/>
            </a:pPr>
            <a:r>
              <a:rPr lang="en-US" sz="2000" dirty="0">
                <a:solidFill>
                  <a:schemeClr val="tx1"/>
                </a:solidFill>
                <a:latin typeface="Segoe UI Light"/>
              </a:rPr>
              <a:t>Create subnets with your private or public IP address spaces.</a:t>
            </a:r>
          </a:p>
          <a:p>
            <a:pPr defTabSz="932681">
              <a:buFont typeface="Wingdings" panose="05000000000000000000" pitchFamily="2" charset="2"/>
              <a:buChar char="ü"/>
              <a:defRPr/>
            </a:pPr>
            <a:endParaRPr lang="en-US" sz="2000" dirty="0">
              <a:solidFill>
                <a:schemeClr val="tx1"/>
              </a:solidFill>
              <a:latin typeface="Segoe UI Light"/>
            </a:endParaRPr>
          </a:p>
          <a:p>
            <a:pPr defTabSz="932681">
              <a:buFont typeface="Wingdings" panose="05000000000000000000" pitchFamily="2" charset="2"/>
              <a:buChar char="ü"/>
              <a:defRPr/>
            </a:pPr>
            <a:r>
              <a:rPr lang="en-US" sz="2000" dirty="0">
                <a:solidFill>
                  <a:schemeClr val="tx1"/>
                </a:solidFill>
                <a:latin typeface="Segoe UI Light"/>
              </a:rPr>
              <a:t>Internet access by default through NAT.  No Gateway needed.</a:t>
            </a:r>
          </a:p>
          <a:p>
            <a:pPr defTabSz="932681">
              <a:buFont typeface="Wingdings" panose="05000000000000000000" pitchFamily="2" charset="2"/>
              <a:buChar char="ü"/>
              <a:defRPr/>
            </a:pPr>
            <a:endParaRPr lang="en-US" sz="2000" dirty="0">
              <a:solidFill>
                <a:schemeClr val="tx1"/>
              </a:solidFill>
              <a:latin typeface="Segoe UI Light"/>
            </a:endParaRPr>
          </a:p>
        </p:txBody>
      </p:sp>
      <p:sp>
        <p:nvSpPr>
          <p:cNvPr id="55" name="Title 1"/>
          <p:cNvSpPr txBox="1">
            <a:spLocks/>
          </p:cNvSpPr>
          <p:nvPr/>
        </p:nvSpPr>
        <p:spPr>
          <a:xfrm>
            <a:off x="310425" y="215925"/>
            <a:ext cx="5822124" cy="917445"/>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681">
              <a:defRPr/>
            </a:pPr>
            <a:r>
              <a:rPr lang="en-US" sz="4800" dirty="0">
                <a:solidFill>
                  <a:schemeClr val="tx1"/>
                </a:solidFill>
                <a:latin typeface="Segoe UI Light"/>
              </a:rPr>
              <a:t>Virtual network</a:t>
            </a:r>
          </a:p>
        </p:txBody>
      </p:sp>
      <p:grpSp>
        <p:nvGrpSpPr>
          <p:cNvPr id="56" name="Group 55"/>
          <p:cNvGrpSpPr/>
          <p:nvPr/>
        </p:nvGrpSpPr>
        <p:grpSpPr>
          <a:xfrm>
            <a:off x="5517807" y="539685"/>
            <a:ext cx="1236809" cy="1236809"/>
            <a:chOff x="1487553" y="2335312"/>
            <a:chExt cx="1117050" cy="1117050"/>
          </a:xfrm>
        </p:grpSpPr>
        <p:sp>
          <p:nvSpPr>
            <p:cNvPr id="57" name="Oval 56"/>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68217A"/>
              </a:solidFill>
              <a:prstDash val="solid"/>
              <a:headEnd type="none" w="med" len="med"/>
              <a:tailEnd type="none" w="med" len="med"/>
            </a:ln>
            <a:effectLst/>
          </p:spPr>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defTabSz="913948" fontAlgn="base">
                <a:lnSpc>
                  <a:spcPct val="90000"/>
                </a:lnSpc>
                <a:spcBef>
                  <a:spcPct val="0"/>
                </a:spcBef>
                <a:spcAft>
                  <a:spcPct val="0"/>
                </a:spcAft>
                <a:defRPr/>
              </a:pPr>
              <a:endParaRPr lang="en-US" sz="3600" kern="0" spc="-50" dirty="0">
                <a:gradFill>
                  <a:gsLst>
                    <a:gs pos="36283">
                      <a:srgbClr val="505050"/>
                    </a:gs>
                    <a:gs pos="28000">
                      <a:srgbClr val="505050"/>
                    </a:gs>
                  </a:gsLst>
                  <a:lin ang="5400000" scaled="0"/>
                </a:gradFill>
                <a:latin typeface="Calibri" panose="020F0502020204030204"/>
              </a:endParaRPr>
            </a:p>
          </p:txBody>
        </p:sp>
        <p:sp>
          <p:nvSpPr>
            <p:cNvPr id="58" name="Freeform 105"/>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0072C6"/>
            </a:solidFill>
            <a:ln>
              <a:noFill/>
            </a:ln>
          </p:spPr>
          <p:txBody>
            <a:bodyPr vert="horz" wrap="square" lIns="91415" tIns="45708" rIns="91415" bIns="45708" numCol="1" anchor="t" anchorCtr="0" compatLnSpc="1">
              <a:prstTxWarp prst="textNoShape">
                <a:avLst/>
              </a:prstTxWarp>
            </a:bodyPr>
            <a:lstStyle/>
            <a:p>
              <a:pPr defTabSz="932349">
                <a:defRPr/>
              </a:pPr>
              <a:endParaRPr lang="en-US" sz="2800" kern="0" dirty="0">
                <a:solidFill>
                  <a:srgbClr val="00188F"/>
                </a:solidFill>
                <a:latin typeface="Calibri" panose="020F0502020204030204"/>
              </a:endParaRPr>
            </a:p>
          </p:txBody>
        </p:sp>
        <p:sp>
          <p:nvSpPr>
            <p:cNvPr id="59" name="TextBox 58"/>
            <p:cNvSpPr txBox="1"/>
            <p:nvPr/>
          </p:nvSpPr>
          <p:spPr>
            <a:xfrm>
              <a:off x="1508702" y="2829037"/>
              <a:ext cx="1074746" cy="516961"/>
            </a:xfrm>
            <a:prstGeom prst="rect">
              <a:avLst/>
            </a:prstGeom>
            <a:noFill/>
          </p:spPr>
          <p:txBody>
            <a:bodyPr wrap="none" lIns="182831" tIns="146264" rIns="182831" bIns="146264" rtlCol="0" anchor="ctr">
              <a:spAutoFit/>
            </a:bodyPr>
            <a:lstStyle/>
            <a:p>
              <a:pPr algn="ctr" defTabSz="932349">
                <a:lnSpc>
                  <a:spcPct val="90000"/>
                </a:lnSpc>
                <a:defRPr/>
              </a:pPr>
              <a:r>
                <a:rPr lang="en-US" sz="2000" b="1" kern="0" spc="-50" dirty="0">
                  <a:solidFill>
                    <a:srgbClr val="0072C6"/>
                  </a:solidFill>
                  <a:latin typeface="Calibri" panose="020F0502020204030204"/>
                </a:rPr>
                <a:t>Internet</a:t>
              </a:r>
            </a:p>
          </p:txBody>
        </p:sp>
      </p:grpSp>
      <p:sp>
        <p:nvSpPr>
          <p:cNvPr id="100" name="Content Placeholder 1"/>
          <p:cNvSpPr txBox="1">
            <a:spLocks/>
          </p:cNvSpPr>
          <p:nvPr/>
        </p:nvSpPr>
        <p:spPr>
          <a:xfrm>
            <a:off x="1341984" y="1355594"/>
            <a:ext cx="1937551" cy="470925"/>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02">
              <a:lnSpc>
                <a:spcPct val="100000"/>
              </a:lnSpc>
              <a:spcBef>
                <a:spcPts val="1360"/>
              </a:spcBef>
              <a:spcAft>
                <a:spcPts val="600"/>
              </a:spcAft>
              <a:buNone/>
              <a:defRPr/>
            </a:pPr>
            <a:r>
              <a:rPr lang="en-US" sz="2000" dirty="0">
                <a:solidFill>
                  <a:schemeClr val="tx1"/>
                </a:solidFill>
                <a:latin typeface="Calibri" panose="020F0502020204030204"/>
              </a:rPr>
              <a:t>Virtual Network</a:t>
            </a:r>
          </a:p>
        </p:txBody>
      </p:sp>
      <p:pic>
        <p:nvPicPr>
          <p:cNvPr id="101" name="Picture 100"/>
          <p:cNvPicPr>
            <a:picLocks noChangeAspect="1"/>
          </p:cNvPicPr>
          <p:nvPr/>
        </p:nvPicPr>
        <p:blipFill>
          <a:blip r:embed="rId2"/>
          <a:stretch>
            <a:fillRect/>
          </a:stretch>
        </p:blipFill>
        <p:spPr>
          <a:xfrm>
            <a:off x="782800" y="1355594"/>
            <a:ext cx="565111" cy="470925"/>
          </a:xfrm>
          <a:prstGeom prst="rect">
            <a:avLst/>
          </a:prstGeom>
        </p:spPr>
      </p:pic>
      <p:pic>
        <p:nvPicPr>
          <p:cNvPr id="102" name="Picture 10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327040" y="1317686"/>
            <a:ext cx="565112" cy="422844"/>
          </a:xfrm>
          <a:prstGeom prst="rect">
            <a:avLst/>
          </a:prstGeom>
        </p:spPr>
      </p:pic>
      <p:sp>
        <p:nvSpPr>
          <p:cNvPr id="4" name="TextBox 3"/>
          <p:cNvSpPr txBox="1"/>
          <p:nvPr/>
        </p:nvSpPr>
        <p:spPr>
          <a:xfrm>
            <a:off x="6489685" y="4466990"/>
            <a:ext cx="214687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1">
                    <a:lumMod val="60000"/>
                    <a:lumOff val="40000"/>
                  </a:schemeClr>
                </a:solidFill>
                <a:latin typeface="+mj-lt"/>
              </a:rPr>
              <a:t>Development</a:t>
            </a:r>
          </a:p>
        </p:txBody>
      </p:sp>
      <p:sp>
        <p:nvSpPr>
          <p:cNvPr id="105" name="TextBox 104"/>
          <p:cNvSpPr txBox="1"/>
          <p:nvPr/>
        </p:nvSpPr>
        <p:spPr>
          <a:xfrm>
            <a:off x="6487055" y="5817144"/>
            <a:ext cx="153418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tx1">
                    <a:lumMod val="60000"/>
                    <a:lumOff val="40000"/>
                  </a:schemeClr>
                </a:solidFill>
                <a:latin typeface="+mj-lt"/>
              </a:rPr>
              <a:t>Testing</a:t>
            </a:r>
          </a:p>
        </p:txBody>
      </p:sp>
      <p:sp>
        <p:nvSpPr>
          <p:cNvPr id="106" name="TextBox 105"/>
          <p:cNvSpPr txBox="1"/>
          <p:nvPr/>
        </p:nvSpPr>
        <p:spPr>
          <a:xfrm>
            <a:off x="6489681" y="3251467"/>
            <a:ext cx="177061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1">
                    <a:lumMod val="60000"/>
                    <a:lumOff val="40000"/>
                  </a:schemeClr>
                </a:solidFill>
                <a:latin typeface="+mj-lt"/>
              </a:rPr>
              <a:t>Production</a:t>
            </a:r>
          </a:p>
        </p:txBody>
      </p:sp>
      <p:pic>
        <p:nvPicPr>
          <p:cNvPr id="5" name="Picture 4"/>
          <p:cNvPicPr>
            <a:picLocks noChangeAspect="1"/>
          </p:cNvPicPr>
          <p:nvPr/>
        </p:nvPicPr>
        <p:blipFill>
          <a:blip r:embed="rId4" cstate="screen">
            <a:duotone>
              <a:prstClr val="black"/>
              <a:schemeClr val="accent3">
                <a:tint val="45000"/>
                <a:satMod val="400000"/>
              </a:schemeClr>
            </a:duotone>
            <a:extLst>
              <a:ext uri="{28A0092B-C50C-407E-A947-70E740481C1C}">
                <a14:useLocalDpi xmlns:a14="http://schemas.microsoft.com/office/drawing/2010/main"/>
              </a:ext>
            </a:extLst>
          </a:blip>
          <a:stretch>
            <a:fillRect/>
          </a:stretch>
        </p:blipFill>
        <p:spPr>
          <a:xfrm>
            <a:off x="7845199" y="4165262"/>
            <a:ext cx="4897552" cy="2741972"/>
          </a:xfrm>
          <a:prstGeom prst="rect">
            <a:avLst/>
          </a:prstGeom>
        </p:spPr>
      </p:pic>
      <p:pic>
        <p:nvPicPr>
          <p:cNvPr id="7" name="Picture 6"/>
          <p:cNvPicPr>
            <a:picLocks noChangeAspect="1"/>
          </p:cNvPicPr>
          <p:nvPr/>
        </p:nvPicPr>
        <p:blipFill>
          <a:blip r:embed="rId5"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7845199" y="2944763"/>
            <a:ext cx="4850047" cy="2816616"/>
          </a:xfrm>
          <a:prstGeom prst="rect">
            <a:avLst/>
          </a:prstGeom>
        </p:spPr>
      </p:pic>
      <p:pic>
        <p:nvPicPr>
          <p:cNvPr id="3" name="Picture 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845199" y="1841117"/>
            <a:ext cx="4850047" cy="2816617"/>
          </a:xfrm>
          <a:prstGeom prst="rect">
            <a:avLst/>
          </a:prstGeom>
        </p:spPr>
      </p:pic>
      <p:sp>
        <p:nvSpPr>
          <p:cNvPr id="17" name="Content Placeholder 1"/>
          <p:cNvSpPr txBox="1">
            <a:spLocks/>
          </p:cNvSpPr>
          <p:nvPr/>
        </p:nvSpPr>
        <p:spPr>
          <a:xfrm>
            <a:off x="3869609" y="1355594"/>
            <a:ext cx="1937551" cy="470925"/>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02">
              <a:lnSpc>
                <a:spcPct val="100000"/>
              </a:lnSpc>
              <a:spcBef>
                <a:spcPts val="1360"/>
              </a:spcBef>
              <a:spcAft>
                <a:spcPts val="600"/>
              </a:spcAft>
              <a:buNone/>
              <a:defRPr/>
            </a:pPr>
            <a:r>
              <a:rPr lang="en-US" sz="2000" dirty="0">
                <a:solidFill>
                  <a:schemeClr val="tx1"/>
                </a:solidFill>
                <a:latin typeface="Calibri" panose="020F0502020204030204"/>
              </a:rPr>
              <a:t>Subnet</a:t>
            </a:r>
          </a:p>
        </p:txBody>
      </p:sp>
      <p:cxnSp>
        <p:nvCxnSpPr>
          <p:cNvPr id="6" name="Connector: Elbow 5"/>
          <p:cNvCxnSpPr>
            <a:stCxn id="106" idx="1"/>
            <a:endCxn id="57" idx="4"/>
          </p:cNvCxnSpPr>
          <p:nvPr/>
        </p:nvCxnSpPr>
        <p:spPr>
          <a:xfrm rot="10800000">
            <a:off x="6136213" y="1776495"/>
            <a:ext cx="353469" cy="1788905"/>
          </a:xfrm>
          <a:prstGeom prst="bentConnector2">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p:cNvCxnSpPr>
            <a:stCxn id="4" idx="1"/>
            <a:endCxn id="57" idx="4"/>
          </p:cNvCxnSpPr>
          <p:nvPr/>
        </p:nvCxnSpPr>
        <p:spPr>
          <a:xfrm rot="10800000">
            <a:off x="6136213" y="1776494"/>
            <a:ext cx="353473" cy="3004428"/>
          </a:xfrm>
          <a:prstGeom prst="bentConnector2">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p:cNvCxnSpPr>
            <a:stCxn id="105" idx="1"/>
            <a:endCxn id="57" idx="4"/>
          </p:cNvCxnSpPr>
          <p:nvPr/>
        </p:nvCxnSpPr>
        <p:spPr>
          <a:xfrm rot="10800000">
            <a:off x="6136213" y="1776494"/>
            <a:ext cx="350843" cy="4354582"/>
          </a:xfrm>
          <a:prstGeom prst="bentConnector2">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504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1"/>
          <p:cNvSpPr txBox="1">
            <a:spLocks/>
          </p:cNvSpPr>
          <p:nvPr/>
        </p:nvSpPr>
        <p:spPr>
          <a:xfrm>
            <a:off x="282926" y="144911"/>
            <a:ext cx="11887101" cy="917445"/>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681">
              <a:defRPr/>
            </a:pPr>
            <a:r>
              <a:rPr lang="en-US" sz="4800" dirty="0">
                <a:solidFill>
                  <a:schemeClr val="tx1"/>
                </a:solidFill>
                <a:latin typeface="Segoe UI Light"/>
              </a:rPr>
              <a:t>Network security groups</a:t>
            </a:r>
          </a:p>
        </p:txBody>
      </p:sp>
      <p:sp>
        <p:nvSpPr>
          <p:cNvPr id="79" name="Content Placeholder 2"/>
          <p:cNvSpPr txBox="1">
            <a:spLocks/>
          </p:cNvSpPr>
          <p:nvPr/>
        </p:nvSpPr>
        <p:spPr>
          <a:xfrm>
            <a:off x="433958" y="1586418"/>
            <a:ext cx="6231543" cy="4950709"/>
          </a:xfrm>
          <a:prstGeom prst="rect">
            <a:avLst/>
          </a:prstGeom>
        </p:spPr>
        <p:txBody>
          <a:bodyPr vert="horz" wrap="square" lIns="146283" tIns="91427" rIns="146283" bIns="91427"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681">
              <a:buFont typeface="Wingdings" panose="05000000000000000000" pitchFamily="2" charset="2"/>
              <a:buChar char="ü"/>
              <a:defRPr/>
            </a:pPr>
            <a:r>
              <a:rPr lang="en-US" sz="2400" dirty="0">
                <a:solidFill>
                  <a:schemeClr val="tx1"/>
                </a:solidFill>
                <a:latin typeface="Segoe UI Light"/>
              </a:rPr>
              <a:t>Segment network</a:t>
            </a:r>
          </a:p>
          <a:p>
            <a:pPr defTabSz="932681">
              <a:buFont typeface="Wingdings" panose="05000000000000000000" pitchFamily="2" charset="2"/>
              <a:buChar char="ü"/>
              <a:defRPr/>
            </a:pPr>
            <a:endParaRPr lang="en-US" sz="2400" dirty="0">
              <a:solidFill>
                <a:schemeClr val="tx1"/>
              </a:solidFill>
              <a:latin typeface="Segoe UI Light"/>
            </a:endParaRPr>
          </a:p>
          <a:p>
            <a:pPr defTabSz="932681">
              <a:buFont typeface="Wingdings" panose="05000000000000000000" pitchFamily="2" charset="2"/>
              <a:buChar char="ü"/>
              <a:defRPr/>
            </a:pPr>
            <a:r>
              <a:rPr lang="en-US" sz="2400" dirty="0">
                <a:solidFill>
                  <a:schemeClr val="tx1"/>
                </a:solidFill>
                <a:latin typeface="Segoe UI Light"/>
              </a:rPr>
              <a:t>5 tuple ACLs on both directions</a:t>
            </a:r>
          </a:p>
          <a:p>
            <a:pPr defTabSz="932681">
              <a:buFont typeface="Wingdings" panose="05000000000000000000" pitchFamily="2" charset="2"/>
              <a:buChar char="ü"/>
              <a:defRPr/>
            </a:pPr>
            <a:endParaRPr lang="en-US" sz="2400" dirty="0">
              <a:solidFill>
                <a:schemeClr val="tx1"/>
              </a:solidFill>
              <a:latin typeface="Segoe UI Light"/>
            </a:endParaRPr>
          </a:p>
          <a:p>
            <a:pPr defTabSz="932681">
              <a:buFont typeface="Wingdings" panose="05000000000000000000" pitchFamily="2" charset="2"/>
              <a:buChar char="ü"/>
              <a:defRPr/>
            </a:pPr>
            <a:r>
              <a:rPr lang="en-US" sz="2400" dirty="0">
                <a:solidFill>
                  <a:schemeClr val="tx1"/>
                </a:solidFill>
                <a:latin typeface="Segoe UI Light"/>
              </a:rPr>
              <a:t>Protect Internet and internal traffic</a:t>
            </a:r>
          </a:p>
          <a:p>
            <a:pPr defTabSz="932681">
              <a:buFont typeface="Wingdings" panose="05000000000000000000" pitchFamily="2" charset="2"/>
              <a:buChar char="ü"/>
              <a:defRPr/>
            </a:pPr>
            <a:endParaRPr lang="en-US" sz="2400" dirty="0">
              <a:solidFill>
                <a:schemeClr val="tx1"/>
              </a:solidFill>
              <a:latin typeface="Segoe UI Light"/>
            </a:endParaRPr>
          </a:p>
          <a:p>
            <a:pPr defTabSz="932681">
              <a:buFont typeface="Wingdings" panose="05000000000000000000" pitchFamily="2" charset="2"/>
              <a:buChar char="ü"/>
              <a:defRPr/>
            </a:pPr>
            <a:r>
              <a:rPr lang="en-US" sz="2400" dirty="0">
                <a:solidFill>
                  <a:schemeClr val="tx1"/>
                </a:solidFill>
                <a:latin typeface="Segoe UI Light"/>
              </a:rPr>
              <a:t>Enables DMZ subnets</a:t>
            </a:r>
          </a:p>
          <a:p>
            <a:pPr defTabSz="932681">
              <a:buFont typeface="Wingdings" panose="05000000000000000000" pitchFamily="2" charset="2"/>
              <a:buChar char="ü"/>
              <a:defRPr/>
            </a:pPr>
            <a:endParaRPr lang="en-US" sz="2400" dirty="0">
              <a:solidFill>
                <a:schemeClr val="tx1"/>
              </a:solidFill>
              <a:latin typeface="Segoe UI Light"/>
            </a:endParaRPr>
          </a:p>
          <a:p>
            <a:pPr defTabSz="932681">
              <a:buFont typeface="Wingdings" panose="05000000000000000000" pitchFamily="2" charset="2"/>
              <a:buChar char="ü"/>
              <a:defRPr/>
            </a:pPr>
            <a:r>
              <a:rPr lang="en-US" sz="2400" dirty="0">
                <a:solidFill>
                  <a:schemeClr val="tx1"/>
                </a:solidFill>
                <a:latin typeface="Segoe UI Light"/>
              </a:rPr>
              <a:t>Associated to subnets and NICs</a:t>
            </a:r>
          </a:p>
          <a:p>
            <a:pPr defTabSz="932681">
              <a:buFont typeface="Wingdings" panose="05000000000000000000" pitchFamily="2" charset="2"/>
              <a:buChar char="ü"/>
              <a:defRPr/>
            </a:pPr>
            <a:endParaRPr lang="en-US" sz="2400" dirty="0">
              <a:solidFill>
                <a:schemeClr val="tx1"/>
              </a:solidFill>
              <a:latin typeface="Segoe UI Light"/>
            </a:endParaRPr>
          </a:p>
          <a:p>
            <a:pPr defTabSz="932681">
              <a:buFont typeface="Wingdings" panose="05000000000000000000" pitchFamily="2" charset="2"/>
              <a:buChar char="ü"/>
              <a:defRPr/>
            </a:pPr>
            <a:r>
              <a:rPr lang="en-US" sz="2400" dirty="0">
                <a:solidFill>
                  <a:schemeClr val="tx1"/>
                </a:solidFill>
                <a:latin typeface="Segoe UI Light"/>
              </a:rPr>
              <a:t>ACLs updated independent of VMs</a:t>
            </a:r>
          </a:p>
        </p:txBody>
      </p:sp>
      <p:sp>
        <p:nvSpPr>
          <p:cNvPr id="80" name="Rounded Rectangle 217"/>
          <p:cNvSpPr/>
          <p:nvPr/>
        </p:nvSpPr>
        <p:spPr>
          <a:xfrm>
            <a:off x="6649998" y="3928518"/>
            <a:ext cx="4783518" cy="1990786"/>
          </a:xfrm>
          <a:prstGeom prst="roundRect">
            <a:avLst>
              <a:gd name="adj" fmla="val 7613"/>
            </a:avLst>
          </a:prstGeom>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a:sp3d>
        </p:spPr>
        <p:txBody>
          <a:bodyPr rtlCol="0" anchor="ctr"/>
          <a:lstStyle/>
          <a:p>
            <a:pPr algn="ctr" defTabSz="914249">
              <a:defRPr/>
            </a:pPr>
            <a:endParaRPr lang="en-US" sz="2800" kern="0">
              <a:solidFill>
                <a:srgbClr val="FFFFFF"/>
              </a:solidFill>
              <a:latin typeface="Calibri"/>
            </a:endParaRPr>
          </a:p>
        </p:txBody>
      </p:sp>
      <p:sp>
        <p:nvSpPr>
          <p:cNvPr id="81" name="TextBox 80"/>
          <p:cNvSpPr txBox="1"/>
          <p:nvPr/>
        </p:nvSpPr>
        <p:spPr>
          <a:xfrm>
            <a:off x="5532797" y="5913198"/>
            <a:ext cx="2504211" cy="523220"/>
          </a:xfrm>
          <a:prstGeom prst="rect">
            <a:avLst/>
          </a:prstGeom>
          <a:noFill/>
        </p:spPr>
        <p:txBody>
          <a:bodyPr wrap="none" rtlCol="0">
            <a:spAutoFit/>
          </a:bodyPr>
          <a:lstStyle/>
          <a:p>
            <a:pPr algn="ctr" defTabSz="914249"/>
            <a:r>
              <a:rPr lang="en-US" sz="2800" kern="0" dirty="0">
                <a:effectLst>
                  <a:outerShdw blurRad="38100" dist="38100" dir="2700000" algn="tl">
                    <a:srgbClr val="000000">
                      <a:alpha val="43137"/>
                    </a:srgbClr>
                  </a:outerShdw>
                </a:effectLst>
                <a:latin typeface="Calibri"/>
              </a:rPr>
              <a:t>Virtual Network</a:t>
            </a:r>
            <a:endParaRPr lang="en-US" sz="2800" kern="0" dirty="0">
              <a:latin typeface="Calibri"/>
            </a:endParaRPr>
          </a:p>
        </p:txBody>
      </p:sp>
      <p:sp>
        <p:nvSpPr>
          <p:cNvPr id="82" name="TextBox 81"/>
          <p:cNvSpPr txBox="1"/>
          <p:nvPr/>
        </p:nvSpPr>
        <p:spPr>
          <a:xfrm>
            <a:off x="7692517" y="5491998"/>
            <a:ext cx="893183" cy="442942"/>
          </a:xfrm>
          <a:prstGeom prst="rect">
            <a:avLst/>
          </a:prstGeom>
          <a:noFill/>
        </p:spPr>
        <p:txBody>
          <a:bodyPr wrap="square" lIns="0" tIns="0" rIns="0" bIns="0" rtlCol="0" anchor="ctr">
            <a:spAutoFit/>
          </a:bodyPr>
          <a:lstStyle/>
          <a:p>
            <a:pPr algn="ctr" defTabSz="914249">
              <a:lnSpc>
                <a:spcPct val="90000"/>
              </a:lnSpc>
            </a:pPr>
            <a:r>
              <a:rPr lang="en-US" sz="1599" kern="0" dirty="0">
                <a:solidFill>
                  <a:schemeClr val="bg1"/>
                </a:solidFill>
                <a:effectLst>
                  <a:outerShdw blurRad="38100" dist="38100" dir="2700000" algn="tl">
                    <a:srgbClr val="000000">
                      <a:alpha val="43137"/>
                    </a:srgbClr>
                  </a:outerShdw>
                </a:effectLst>
                <a:latin typeface="Calibri"/>
              </a:rPr>
              <a:t>Backend</a:t>
            </a:r>
          </a:p>
          <a:p>
            <a:pPr algn="ctr" defTabSz="914249">
              <a:lnSpc>
                <a:spcPct val="90000"/>
              </a:lnSpc>
            </a:pPr>
            <a:r>
              <a:rPr lang="en-US" sz="1599" kern="0" dirty="0">
                <a:solidFill>
                  <a:schemeClr val="bg1"/>
                </a:solidFill>
                <a:effectLst>
                  <a:outerShdw blurRad="38100" dist="38100" dir="2700000" algn="tl">
                    <a:srgbClr val="000000">
                      <a:alpha val="43137"/>
                    </a:srgbClr>
                  </a:outerShdw>
                </a:effectLst>
                <a:latin typeface="Calibri"/>
              </a:rPr>
              <a:t>10.3/16</a:t>
            </a:r>
          </a:p>
        </p:txBody>
      </p:sp>
      <p:sp>
        <p:nvSpPr>
          <p:cNvPr id="83" name="TextBox 82"/>
          <p:cNvSpPr txBox="1"/>
          <p:nvPr/>
        </p:nvSpPr>
        <p:spPr>
          <a:xfrm>
            <a:off x="9061243" y="5491998"/>
            <a:ext cx="886392" cy="442942"/>
          </a:xfrm>
          <a:prstGeom prst="rect">
            <a:avLst/>
          </a:prstGeom>
          <a:noFill/>
        </p:spPr>
        <p:txBody>
          <a:bodyPr wrap="square" lIns="0" tIns="0" rIns="0" bIns="0" rtlCol="0" anchor="ctr">
            <a:spAutoFit/>
          </a:bodyPr>
          <a:lstStyle/>
          <a:p>
            <a:pPr algn="ctr" defTabSz="914249">
              <a:lnSpc>
                <a:spcPct val="90000"/>
              </a:lnSpc>
            </a:pPr>
            <a:r>
              <a:rPr lang="en-US" sz="1599" kern="0" dirty="0">
                <a:solidFill>
                  <a:schemeClr val="bg1"/>
                </a:solidFill>
                <a:effectLst>
                  <a:outerShdw blurRad="38100" dist="38100" dir="2700000" algn="tl">
                    <a:srgbClr val="000000">
                      <a:alpha val="43137"/>
                    </a:srgbClr>
                  </a:outerShdw>
                </a:effectLst>
                <a:latin typeface="Calibri"/>
              </a:rPr>
              <a:t>Mid-tier</a:t>
            </a:r>
          </a:p>
          <a:p>
            <a:pPr algn="ctr" defTabSz="914249">
              <a:lnSpc>
                <a:spcPct val="90000"/>
              </a:lnSpc>
            </a:pPr>
            <a:r>
              <a:rPr lang="en-US" sz="1599" kern="0" dirty="0">
                <a:solidFill>
                  <a:schemeClr val="bg1"/>
                </a:solidFill>
                <a:effectLst>
                  <a:outerShdw blurRad="38100" dist="38100" dir="2700000" algn="tl">
                    <a:srgbClr val="000000">
                      <a:alpha val="43137"/>
                    </a:srgbClr>
                  </a:outerShdw>
                </a:effectLst>
                <a:latin typeface="Calibri"/>
              </a:rPr>
              <a:t>10.2/16</a:t>
            </a:r>
          </a:p>
        </p:txBody>
      </p:sp>
      <p:sp>
        <p:nvSpPr>
          <p:cNvPr id="84" name="TextBox 83"/>
          <p:cNvSpPr txBox="1"/>
          <p:nvPr/>
        </p:nvSpPr>
        <p:spPr>
          <a:xfrm>
            <a:off x="10429079" y="5491998"/>
            <a:ext cx="893183" cy="442942"/>
          </a:xfrm>
          <a:prstGeom prst="rect">
            <a:avLst/>
          </a:prstGeom>
          <a:noFill/>
        </p:spPr>
        <p:txBody>
          <a:bodyPr wrap="square" lIns="0" tIns="0" rIns="0" bIns="0" rtlCol="0" anchor="ctr">
            <a:spAutoFit/>
          </a:bodyPr>
          <a:lstStyle/>
          <a:p>
            <a:pPr algn="ctr" defTabSz="914249">
              <a:lnSpc>
                <a:spcPct val="90000"/>
              </a:lnSpc>
            </a:pPr>
            <a:r>
              <a:rPr lang="en-US" sz="1599" kern="0" dirty="0">
                <a:solidFill>
                  <a:schemeClr val="bg1"/>
                </a:solidFill>
                <a:effectLst>
                  <a:outerShdw blurRad="38100" dist="38100" dir="2700000" algn="tl">
                    <a:srgbClr val="000000">
                      <a:alpha val="43137"/>
                    </a:srgbClr>
                  </a:outerShdw>
                </a:effectLst>
                <a:latin typeface="Calibri"/>
              </a:rPr>
              <a:t>Frontend</a:t>
            </a:r>
          </a:p>
          <a:p>
            <a:pPr algn="ctr" defTabSz="914249">
              <a:lnSpc>
                <a:spcPct val="90000"/>
              </a:lnSpc>
            </a:pPr>
            <a:r>
              <a:rPr lang="en-US" sz="1599" kern="0" dirty="0">
                <a:solidFill>
                  <a:schemeClr val="bg1"/>
                </a:solidFill>
                <a:effectLst>
                  <a:outerShdw blurRad="38100" dist="38100" dir="2700000" algn="tl">
                    <a:srgbClr val="000000">
                      <a:alpha val="43137"/>
                    </a:srgbClr>
                  </a:outerShdw>
                </a:effectLst>
                <a:latin typeface="Calibri"/>
              </a:rPr>
              <a:t>10.1/16</a:t>
            </a:r>
          </a:p>
        </p:txBody>
      </p:sp>
      <p:grpSp>
        <p:nvGrpSpPr>
          <p:cNvPr id="85" name="Group 84"/>
          <p:cNvGrpSpPr/>
          <p:nvPr/>
        </p:nvGrpSpPr>
        <p:grpSpPr>
          <a:xfrm>
            <a:off x="6757257" y="4503868"/>
            <a:ext cx="742086" cy="739876"/>
            <a:chOff x="2915928" y="2972963"/>
            <a:chExt cx="822960" cy="828194"/>
          </a:xfrm>
        </p:grpSpPr>
        <p:sp>
          <p:nvSpPr>
            <p:cNvPr id="86" name="Oval 85"/>
            <p:cNvSpPr/>
            <p:nvPr/>
          </p:nvSpPr>
          <p:spPr bwMode="auto">
            <a:xfrm>
              <a:off x="2915928" y="2972963"/>
              <a:ext cx="822960" cy="822960"/>
            </a:xfrm>
            <a:prstGeom prst="ellipse">
              <a:avLst/>
            </a:prstGeom>
            <a:solidFill>
              <a:srgbClr val="FFFFFF"/>
            </a:solidFill>
            <a:ln w="76200" cap="flat" cmpd="sng" algn="ctr">
              <a:noFill/>
              <a:prstDash val="solid"/>
              <a:headEnd type="none" w="med" len="med"/>
              <a:tailEnd type="none" w="med" len="med"/>
            </a:ln>
            <a:effectLst/>
          </p:spPr>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948" fontAlgn="base">
                <a:lnSpc>
                  <a:spcPct val="90000"/>
                </a:lnSpc>
                <a:spcBef>
                  <a:spcPct val="0"/>
                </a:spcBef>
                <a:spcAft>
                  <a:spcPct val="0"/>
                </a:spcAft>
                <a:defRPr/>
              </a:pPr>
              <a:endParaRPr lang="en-US" sz="3200" kern="0" spc="-50" dirty="0">
                <a:solidFill>
                  <a:srgbClr val="FFFFFF"/>
                </a:solidFill>
                <a:latin typeface="Calibri"/>
              </a:endParaRPr>
            </a:p>
          </p:txBody>
        </p:sp>
        <p:sp>
          <p:nvSpPr>
            <p:cNvPr id="87" name="Freeform 52"/>
            <p:cNvSpPr>
              <a:spLocks noEditPoints="1"/>
            </p:cNvSpPr>
            <p:nvPr/>
          </p:nvSpPr>
          <p:spPr bwMode="auto">
            <a:xfrm>
              <a:off x="3127123" y="3048625"/>
              <a:ext cx="400570" cy="284882"/>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rgbClr val="4F81BD"/>
            </a:solidFill>
            <a:ln>
              <a:noFill/>
            </a:ln>
          </p:spPr>
          <p:txBody>
            <a:bodyPr vert="horz" wrap="square" lIns="91415" tIns="45708" rIns="91415" bIns="45708" numCol="1" anchor="t" anchorCtr="0" compatLnSpc="1">
              <a:prstTxWarp prst="textNoShape">
                <a:avLst/>
              </a:prstTxWarp>
            </a:bodyPr>
            <a:lstStyle/>
            <a:p>
              <a:pPr defTabSz="914249">
                <a:defRPr/>
              </a:pPr>
              <a:endParaRPr lang="en-US" sz="2800" kern="0">
                <a:solidFill>
                  <a:srgbClr val="FFFFFF"/>
                </a:solidFill>
                <a:latin typeface="Calibri"/>
              </a:endParaRPr>
            </a:p>
          </p:txBody>
        </p:sp>
        <p:sp>
          <p:nvSpPr>
            <p:cNvPr id="88" name="TextBox 87"/>
            <p:cNvSpPr txBox="1"/>
            <p:nvPr/>
          </p:nvSpPr>
          <p:spPr>
            <a:xfrm>
              <a:off x="3038189" y="3367355"/>
              <a:ext cx="578437" cy="433802"/>
            </a:xfrm>
            <a:prstGeom prst="rect">
              <a:avLst/>
            </a:prstGeom>
            <a:noFill/>
          </p:spPr>
          <p:txBody>
            <a:bodyPr wrap="square" lIns="0" tIns="0" rIns="0" bIns="0" rtlCol="0">
              <a:spAutoFit/>
            </a:bodyPr>
            <a:lstStyle/>
            <a:p>
              <a:pPr algn="ctr" defTabSz="914249">
                <a:lnSpc>
                  <a:spcPct val="90000"/>
                </a:lnSpc>
                <a:defRPr/>
              </a:pPr>
              <a:r>
                <a:rPr lang="en-US" sz="1399" kern="0" dirty="0">
                  <a:solidFill>
                    <a:srgbClr val="0070C0"/>
                  </a:solidFill>
                  <a:latin typeface="Calibri"/>
                </a:rPr>
                <a:t>VPN GW</a:t>
              </a:r>
            </a:p>
          </p:txBody>
        </p:sp>
      </p:grpSp>
      <p:grpSp>
        <p:nvGrpSpPr>
          <p:cNvPr id="89" name="Group 88"/>
          <p:cNvGrpSpPr/>
          <p:nvPr/>
        </p:nvGrpSpPr>
        <p:grpSpPr>
          <a:xfrm>
            <a:off x="10429079" y="4262519"/>
            <a:ext cx="893183" cy="1172441"/>
            <a:chOff x="6027733" y="2131654"/>
            <a:chExt cx="660349" cy="866811"/>
          </a:xfrm>
        </p:grpSpPr>
        <p:sp>
          <p:nvSpPr>
            <p:cNvPr id="90" name="Rounded Rectangle 227"/>
            <p:cNvSpPr/>
            <p:nvPr/>
          </p:nvSpPr>
          <p:spPr bwMode="auto">
            <a:xfrm>
              <a:off x="6027733" y="2131654"/>
              <a:ext cx="660349" cy="866811"/>
            </a:xfrm>
            <a:prstGeom prst="roundRect">
              <a:avLst>
                <a:gd name="adj" fmla="val 10259"/>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948" fontAlgn="base">
                <a:lnSpc>
                  <a:spcPct val="90000"/>
                </a:lnSpc>
                <a:spcBef>
                  <a:spcPct val="0"/>
                </a:spcBef>
                <a:spcAft>
                  <a:spcPct val="0"/>
                </a:spcAft>
                <a:defRPr/>
              </a:pPr>
              <a:endParaRPr lang="en-US" sz="3200" kern="0" spc="-50" dirty="0">
                <a:solidFill>
                  <a:srgbClr val="FFFFFF"/>
                </a:solidFill>
                <a:latin typeface="Calibri"/>
              </a:endParaRPr>
            </a:p>
          </p:txBody>
        </p:sp>
        <p:grpSp>
          <p:nvGrpSpPr>
            <p:cNvPr id="91" name="Group 90"/>
            <p:cNvGrpSpPr/>
            <p:nvPr/>
          </p:nvGrpSpPr>
          <p:grpSpPr>
            <a:xfrm>
              <a:off x="6093279" y="2187723"/>
              <a:ext cx="529256" cy="754672"/>
              <a:chOff x="4045739" y="2177015"/>
              <a:chExt cx="529256" cy="754672"/>
            </a:xfrm>
          </p:grpSpPr>
          <p:pic>
            <p:nvPicPr>
              <p:cNvPr id="92" name="Picture 91"/>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4045739" y="2703087"/>
                <a:ext cx="529256" cy="228600"/>
              </a:xfrm>
              <a:prstGeom prst="roundRect">
                <a:avLst>
                  <a:gd name="adj" fmla="val 11234"/>
                </a:avLst>
              </a:prstGeom>
              <a:solidFill>
                <a:srgbClr val="1F497D"/>
              </a:solidFill>
              <a:ln w="63500">
                <a:noFill/>
              </a:ln>
              <a:effectLst/>
            </p:spPr>
          </p:pic>
          <p:pic>
            <p:nvPicPr>
              <p:cNvPr id="93" name="Picture 92"/>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4045739" y="2440051"/>
                <a:ext cx="529256" cy="228600"/>
              </a:xfrm>
              <a:prstGeom prst="roundRect">
                <a:avLst>
                  <a:gd name="adj" fmla="val 11234"/>
                </a:avLst>
              </a:prstGeom>
              <a:solidFill>
                <a:srgbClr val="1F497D"/>
              </a:solidFill>
              <a:ln w="63500">
                <a:noFill/>
              </a:ln>
              <a:effectLst/>
            </p:spPr>
          </p:pic>
          <p:pic>
            <p:nvPicPr>
              <p:cNvPr id="94" name="Picture 93"/>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4045739" y="2177015"/>
                <a:ext cx="529256" cy="228600"/>
              </a:xfrm>
              <a:prstGeom prst="roundRect">
                <a:avLst>
                  <a:gd name="adj" fmla="val 11234"/>
                </a:avLst>
              </a:prstGeom>
              <a:solidFill>
                <a:srgbClr val="1F497D"/>
              </a:solidFill>
              <a:ln w="63500">
                <a:noFill/>
              </a:ln>
              <a:effectLst/>
            </p:spPr>
          </p:pic>
        </p:grpSp>
      </p:grpSp>
      <p:grpSp>
        <p:nvGrpSpPr>
          <p:cNvPr id="95" name="Group 94"/>
          <p:cNvGrpSpPr/>
          <p:nvPr/>
        </p:nvGrpSpPr>
        <p:grpSpPr>
          <a:xfrm>
            <a:off x="9057847" y="4262519"/>
            <a:ext cx="893183" cy="1172441"/>
            <a:chOff x="5111286" y="2128637"/>
            <a:chExt cx="660349" cy="866811"/>
          </a:xfrm>
        </p:grpSpPr>
        <p:sp>
          <p:nvSpPr>
            <p:cNvPr id="96" name="Rounded Rectangle 233"/>
            <p:cNvSpPr/>
            <p:nvPr/>
          </p:nvSpPr>
          <p:spPr bwMode="auto">
            <a:xfrm>
              <a:off x="5111286" y="2128637"/>
              <a:ext cx="660349" cy="866811"/>
            </a:xfrm>
            <a:prstGeom prst="roundRect">
              <a:avLst>
                <a:gd name="adj" fmla="val 10259"/>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948" fontAlgn="base">
                <a:lnSpc>
                  <a:spcPct val="90000"/>
                </a:lnSpc>
                <a:spcBef>
                  <a:spcPct val="0"/>
                </a:spcBef>
                <a:spcAft>
                  <a:spcPct val="0"/>
                </a:spcAft>
                <a:defRPr/>
              </a:pPr>
              <a:endParaRPr lang="en-US" sz="3200" kern="0" spc="-50" dirty="0">
                <a:solidFill>
                  <a:srgbClr val="FFFFFF"/>
                </a:solidFill>
                <a:latin typeface="Calibri"/>
              </a:endParaRPr>
            </a:p>
          </p:txBody>
        </p:sp>
        <p:grpSp>
          <p:nvGrpSpPr>
            <p:cNvPr id="97" name="Group 96"/>
            <p:cNvGrpSpPr/>
            <p:nvPr/>
          </p:nvGrpSpPr>
          <p:grpSpPr>
            <a:xfrm>
              <a:off x="5176832" y="2184706"/>
              <a:ext cx="529256" cy="754672"/>
              <a:chOff x="4045739" y="2177015"/>
              <a:chExt cx="529256" cy="754672"/>
            </a:xfrm>
          </p:grpSpPr>
          <p:pic>
            <p:nvPicPr>
              <p:cNvPr id="98" name="Picture 97"/>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4045739" y="2703087"/>
                <a:ext cx="529256" cy="228600"/>
              </a:xfrm>
              <a:prstGeom prst="roundRect">
                <a:avLst>
                  <a:gd name="adj" fmla="val 11234"/>
                </a:avLst>
              </a:prstGeom>
              <a:solidFill>
                <a:srgbClr val="1F497D"/>
              </a:solidFill>
              <a:ln w="63500">
                <a:noFill/>
              </a:ln>
              <a:effectLst/>
            </p:spPr>
          </p:pic>
          <p:pic>
            <p:nvPicPr>
              <p:cNvPr id="99" name="Picture 98"/>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4045739" y="2440051"/>
                <a:ext cx="529256" cy="228600"/>
              </a:xfrm>
              <a:prstGeom prst="roundRect">
                <a:avLst>
                  <a:gd name="adj" fmla="val 11234"/>
                </a:avLst>
              </a:prstGeom>
              <a:solidFill>
                <a:srgbClr val="1F497D"/>
              </a:solidFill>
              <a:ln w="63500">
                <a:noFill/>
              </a:ln>
              <a:effectLst/>
            </p:spPr>
          </p:pic>
          <p:pic>
            <p:nvPicPr>
              <p:cNvPr id="100" name="Picture 99"/>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4045739" y="2177015"/>
                <a:ext cx="529256" cy="228600"/>
              </a:xfrm>
              <a:prstGeom prst="roundRect">
                <a:avLst>
                  <a:gd name="adj" fmla="val 11234"/>
                </a:avLst>
              </a:prstGeom>
              <a:solidFill>
                <a:srgbClr val="1F497D"/>
              </a:solidFill>
              <a:ln w="63500">
                <a:noFill/>
              </a:ln>
              <a:effectLst/>
            </p:spPr>
          </p:pic>
        </p:grpSp>
      </p:grpSp>
      <p:grpSp>
        <p:nvGrpSpPr>
          <p:cNvPr id="101" name="Group 100"/>
          <p:cNvGrpSpPr/>
          <p:nvPr/>
        </p:nvGrpSpPr>
        <p:grpSpPr>
          <a:xfrm>
            <a:off x="7692517" y="4262519"/>
            <a:ext cx="893183" cy="1172441"/>
            <a:chOff x="3981473" y="2128637"/>
            <a:chExt cx="660349" cy="866811"/>
          </a:xfrm>
        </p:grpSpPr>
        <p:sp>
          <p:nvSpPr>
            <p:cNvPr id="102" name="Rounded Rectangle 239"/>
            <p:cNvSpPr/>
            <p:nvPr/>
          </p:nvSpPr>
          <p:spPr bwMode="auto">
            <a:xfrm>
              <a:off x="3981473" y="2128637"/>
              <a:ext cx="660349" cy="866811"/>
            </a:xfrm>
            <a:prstGeom prst="roundRect">
              <a:avLst>
                <a:gd name="adj" fmla="val 10259"/>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948" fontAlgn="base">
                <a:lnSpc>
                  <a:spcPct val="90000"/>
                </a:lnSpc>
                <a:spcBef>
                  <a:spcPct val="0"/>
                </a:spcBef>
                <a:spcAft>
                  <a:spcPct val="0"/>
                </a:spcAft>
                <a:defRPr/>
              </a:pPr>
              <a:endParaRPr lang="en-US" sz="3200" kern="0" spc="-50" dirty="0">
                <a:solidFill>
                  <a:srgbClr val="FFFFFF"/>
                </a:solidFill>
                <a:latin typeface="Calibri"/>
              </a:endParaRPr>
            </a:p>
          </p:txBody>
        </p:sp>
        <p:grpSp>
          <p:nvGrpSpPr>
            <p:cNvPr id="103" name="Group 102"/>
            <p:cNvGrpSpPr/>
            <p:nvPr/>
          </p:nvGrpSpPr>
          <p:grpSpPr>
            <a:xfrm>
              <a:off x="4047019" y="2184706"/>
              <a:ext cx="529256" cy="754672"/>
              <a:chOff x="4045739" y="2177015"/>
              <a:chExt cx="529256" cy="754672"/>
            </a:xfrm>
          </p:grpSpPr>
          <p:pic>
            <p:nvPicPr>
              <p:cNvPr id="104" name="Picture 103"/>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4045739" y="2703087"/>
                <a:ext cx="529256" cy="228600"/>
              </a:xfrm>
              <a:prstGeom prst="roundRect">
                <a:avLst>
                  <a:gd name="adj" fmla="val 11234"/>
                </a:avLst>
              </a:prstGeom>
              <a:solidFill>
                <a:srgbClr val="1F497D"/>
              </a:solidFill>
              <a:ln w="63500">
                <a:noFill/>
              </a:ln>
              <a:effectLst/>
            </p:spPr>
          </p:pic>
          <p:pic>
            <p:nvPicPr>
              <p:cNvPr id="105" name="Picture 104"/>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4045739" y="2440051"/>
                <a:ext cx="529256" cy="228600"/>
              </a:xfrm>
              <a:prstGeom prst="roundRect">
                <a:avLst>
                  <a:gd name="adj" fmla="val 11234"/>
                </a:avLst>
              </a:prstGeom>
              <a:solidFill>
                <a:srgbClr val="1F497D"/>
              </a:solidFill>
              <a:ln w="63500">
                <a:noFill/>
              </a:ln>
              <a:effectLst/>
            </p:spPr>
          </p:pic>
          <p:pic>
            <p:nvPicPr>
              <p:cNvPr id="106" name="Picture 105"/>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4045739" y="2177015"/>
                <a:ext cx="529256" cy="228600"/>
              </a:xfrm>
              <a:prstGeom prst="roundRect">
                <a:avLst>
                  <a:gd name="adj" fmla="val 11234"/>
                </a:avLst>
              </a:prstGeom>
              <a:solidFill>
                <a:srgbClr val="1F497D"/>
              </a:solidFill>
              <a:ln w="63500">
                <a:noFill/>
              </a:ln>
              <a:effectLst/>
            </p:spPr>
          </p:pic>
        </p:grpSp>
      </p:grpSp>
      <p:sp>
        <p:nvSpPr>
          <p:cNvPr id="107" name="Left-Right Arrow 244"/>
          <p:cNvSpPr/>
          <p:nvPr/>
        </p:nvSpPr>
        <p:spPr>
          <a:xfrm rot="5400000">
            <a:off x="10470680" y="3466105"/>
            <a:ext cx="1202037" cy="348766"/>
          </a:xfrm>
          <a:prstGeom prst="leftRightArrow">
            <a:avLst/>
          </a:prstGeom>
          <a:gradFill rotWithShape="1">
            <a:gsLst>
              <a:gs pos="0">
                <a:srgbClr val="C0504D">
                  <a:shade val="51000"/>
                  <a:satMod val="130000"/>
                  <a:alpha val="0"/>
                </a:srgbClr>
              </a:gs>
              <a:gs pos="5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249">
              <a:defRPr/>
            </a:pPr>
            <a:endParaRPr lang="en-US" sz="2800" kern="0">
              <a:solidFill>
                <a:srgbClr val="FFFFFF"/>
              </a:solidFill>
              <a:latin typeface="Calibri"/>
            </a:endParaRPr>
          </a:p>
        </p:txBody>
      </p:sp>
      <p:grpSp>
        <p:nvGrpSpPr>
          <p:cNvPr id="108" name="Group 107"/>
          <p:cNvGrpSpPr/>
          <p:nvPr/>
        </p:nvGrpSpPr>
        <p:grpSpPr>
          <a:xfrm>
            <a:off x="10364240" y="1747798"/>
            <a:ext cx="1339050" cy="1236809"/>
            <a:chOff x="1441380" y="2335312"/>
            <a:chExt cx="1209392" cy="1117050"/>
          </a:xfrm>
        </p:grpSpPr>
        <p:sp>
          <p:nvSpPr>
            <p:cNvPr id="109" name="Oval 108"/>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4F81BD"/>
              </a:solidFill>
              <a:prstDash val="solid"/>
              <a:headEnd type="none" w="med" len="med"/>
              <a:tailEnd type="none" w="med" len="med"/>
            </a:ln>
            <a:effectLst/>
          </p:spPr>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defTabSz="913948" fontAlgn="base">
                <a:lnSpc>
                  <a:spcPct val="90000"/>
                </a:lnSpc>
                <a:spcBef>
                  <a:spcPct val="0"/>
                </a:spcBef>
                <a:spcAft>
                  <a:spcPct val="0"/>
                </a:spcAft>
                <a:defRPr/>
              </a:pPr>
              <a:endParaRPr lang="en-US" sz="3600" kern="0" spc="-50" dirty="0">
                <a:gradFill>
                  <a:gsLst>
                    <a:gs pos="36283">
                      <a:srgbClr val="505050"/>
                    </a:gs>
                    <a:gs pos="28000">
                      <a:srgbClr val="505050"/>
                    </a:gs>
                  </a:gsLst>
                  <a:lin ang="5400000" scaled="0"/>
                </a:gradFill>
                <a:latin typeface="Calibri"/>
              </a:endParaRPr>
            </a:p>
          </p:txBody>
        </p:sp>
        <p:sp>
          <p:nvSpPr>
            <p:cNvPr id="110" name="Freeform 247"/>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1F497D"/>
            </a:solidFill>
            <a:ln>
              <a:noFill/>
            </a:ln>
          </p:spPr>
          <p:txBody>
            <a:bodyPr vert="horz" wrap="square" lIns="91415" tIns="45708" rIns="91415" bIns="45708" numCol="1" anchor="t" anchorCtr="0" compatLnSpc="1">
              <a:prstTxWarp prst="textNoShape">
                <a:avLst/>
              </a:prstTxWarp>
            </a:bodyPr>
            <a:lstStyle/>
            <a:p>
              <a:pPr defTabSz="932349">
                <a:defRPr/>
              </a:pPr>
              <a:endParaRPr lang="en-US" sz="2800" kern="0">
                <a:solidFill>
                  <a:srgbClr val="00188F"/>
                </a:solidFill>
                <a:latin typeface="Calibri"/>
              </a:endParaRPr>
            </a:p>
          </p:txBody>
        </p:sp>
        <p:sp>
          <p:nvSpPr>
            <p:cNvPr id="111" name="TextBox 110"/>
            <p:cNvSpPr txBox="1"/>
            <p:nvPr/>
          </p:nvSpPr>
          <p:spPr>
            <a:xfrm>
              <a:off x="1441380" y="2804019"/>
              <a:ext cx="1209392" cy="566995"/>
            </a:xfrm>
            <a:prstGeom prst="rect">
              <a:avLst/>
            </a:prstGeom>
            <a:noFill/>
          </p:spPr>
          <p:txBody>
            <a:bodyPr wrap="none" lIns="182831" tIns="146264" rIns="182831" bIns="146264" rtlCol="0" anchor="ctr">
              <a:spAutoFit/>
            </a:bodyPr>
            <a:lstStyle/>
            <a:p>
              <a:pPr algn="ctr" defTabSz="932349">
                <a:lnSpc>
                  <a:spcPct val="90000"/>
                </a:lnSpc>
                <a:defRPr/>
              </a:pPr>
              <a:r>
                <a:rPr lang="en-US" sz="2400" kern="0" spc="-50" dirty="0">
                  <a:solidFill>
                    <a:srgbClr val="00188F"/>
                  </a:solidFill>
                  <a:latin typeface="Calibri"/>
                </a:rPr>
                <a:t>Internet</a:t>
              </a:r>
            </a:p>
          </p:txBody>
        </p:sp>
      </p:grpSp>
      <p:sp>
        <p:nvSpPr>
          <p:cNvPr id="112" name="Left-Right Arrow 249"/>
          <p:cNvSpPr/>
          <p:nvPr/>
        </p:nvSpPr>
        <p:spPr>
          <a:xfrm rot="5400000">
            <a:off x="6346632" y="3548971"/>
            <a:ext cx="1561027" cy="348766"/>
          </a:xfrm>
          <a:prstGeom prst="leftRightArrow">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249">
              <a:defRPr/>
            </a:pPr>
            <a:endParaRPr lang="en-US" sz="2800" kern="0">
              <a:solidFill>
                <a:srgbClr val="FFFFFF"/>
              </a:solidFill>
              <a:latin typeface="Calibri"/>
            </a:endParaRPr>
          </a:p>
        </p:txBody>
      </p:sp>
      <p:grpSp>
        <p:nvGrpSpPr>
          <p:cNvPr id="113" name="Group 112"/>
          <p:cNvGrpSpPr/>
          <p:nvPr/>
        </p:nvGrpSpPr>
        <p:grpSpPr>
          <a:xfrm>
            <a:off x="7148070" y="1760934"/>
            <a:ext cx="453629" cy="1114314"/>
            <a:chOff x="10520791" y="5710226"/>
            <a:chExt cx="813223" cy="1100576"/>
          </a:xfrm>
        </p:grpSpPr>
        <p:sp>
          <p:nvSpPr>
            <p:cNvPr id="114" name="Rectangle 5"/>
            <p:cNvSpPr>
              <a:spLocks noChangeArrowheads="1"/>
            </p:cNvSpPr>
            <p:nvPr/>
          </p:nvSpPr>
          <p:spPr bwMode="auto">
            <a:xfrm>
              <a:off x="10520791" y="5710226"/>
              <a:ext cx="813223" cy="1100576"/>
            </a:xfrm>
            <a:prstGeom prst="rect">
              <a:avLst/>
            </a:prstGeom>
            <a:solidFill>
              <a:srgbClr val="00B0F0"/>
            </a:solidFill>
            <a:ln>
              <a:noFill/>
            </a:ln>
          </p:spPr>
          <p:txBody>
            <a:bodyPr vert="horz" wrap="square" lIns="91401" tIns="45700" rIns="91401" bIns="45700" numCol="1" anchor="t" anchorCtr="0" compatLnSpc="1">
              <a:prstTxWarp prst="textNoShape">
                <a:avLst/>
              </a:prstTxWarp>
            </a:bodyPr>
            <a:lstStyle/>
            <a:p>
              <a:pPr defTabSz="931983">
                <a:defRPr/>
              </a:pPr>
              <a:endParaRPr lang="en-US" sz="2800" kern="0">
                <a:solidFill>
                  <a:srgbClr val="FFFFFF"/>
                </a:solidFill>
                <a:latin typeface="Calibri"/>
              </a:endParaRPr>
            </a:p>
          </p:txBody>
        </p:sp>
        <p:sp>
          <p:nvSpPr>
            <p:cNvPr id="115"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01" tIns="45700" rIns="91401" bIns="45700" numCol="1" anchor="t" anchorCtr="0" compatLnSpc="1">
              <a:prstTxWarp prst="textNoShape">
                <a:avLst/>
              </a:prstTxWarp>
            </a:bodyPr>
            <a:lstStyle/>
            <a:p>
              <a:pPr defTabSz="931983">
                <a:defRPr/>
              </a:pPr>
              <a:endParaRPr lang="en-US" sz="2800" kern="0">
                <a:solidFill>
                  <a:srgbClr val="FFFFFF"/>
                </a:solidFill>
                <a:latin typeface="Calibri"/>
              </a:endParaRPr>
            </a:p>
          </p:txBody>
        </p:sp>
        <p:sp>
          <p:nvSpPr>
            <p:cNvPr id="116"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01" tIns="45700" rIns="91401" bIns="45700" numCol="1" anchor="t" anchorCtr="0" compatLnSpc="1">
              <a:prstTxWarp prst="textNoShape">
                <a:avLst/>
              </a:prstTxWarp>
            </a:bodyPr>
            <a:lstStyle/>
            <a:p>
              <a:pPr defTabSz="931983">
                <a:defRPr/>
              </a:pPr>
              <a:endParaRPr lang="en-US" sz="2800" kern="0">
                <a:solidFill>
                  <a:srgbClr val="FFFFFF"/>
                </a:solidFill>
                <a:latin typeface="Calibri"/>
              </a:endParaRPr>
            </a:p>
          </p:txBody>
        </p:sp>
        <p:sp>
          <p:nvSpPr>
            <p:cNvPr id="117"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01" tIns="45700" rIns="91401" bIns="45700" numCol="1" anchor="t" anchorCtr="0" compatLnSpc="1">
              <a:prstTxWarp prst="textNoShape">
                <a:avLst/>
              </a:prstTxWarp>
            </a:bodyPr>
            <a:lstStyle/>
            <a:p>
              <a:pPr defTabSz="931983">
                <a:defRPr/>
              </a:pPr>
              <a:endParaRPr lang="en-US" sz="2800" kern="0">
                <a:solidFill>
                  <a:srgbClr val="FFFFFF"/>
                </a:solidFill>
                <a:latin typeface="Calibri"/>
              </a:endParaRPr>
            </a:p>
          </p:txBody>
        </p:sp>
        <p:sp>
          <p:nvSpPr>
            <p:cNvPr id="118"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01" tIns="45700" rIns="91401" bIns="45700" numCol="1" anchor="t" anchorCtr="0" compatLnSpc="1">
              <a:prstTxWarp prst="textNoShape">
                <a:avLst/>
              </a:prstTxWarp>
            </a:bodyPr>
            <a:lstStyle/>
            <a:p>
              <a:pPr defTabSz="931983">
                <a:defRPr/>
              </a:pPr>
              <a:endParaRPr lang="en-US" sz="2800" kern="0">
                <a:solidFill>
                  <a:srgbClr val="FFFFFF"/>
                </a:solidFill>
                <a:latin typeface="Calibri"/>
              </a:endParaRPr>
            </a:p>
          </p:txBody>
        </p:sp>
        <p:sp>
          <p:nvSpPr>
            <p:cNvPr id="119" name="Oval 14"/>
            <p:cNvSpPr>
              <a:spLocks noChangeArrowheads="1"/>
            </p:cNvSpPr>
            <p:nvPr/>
          </p:nvSpPr>
          <p:spPr bwMode="auto">
            <a:xfrm>
              <a:off x="11124807" y="5862451"/>
              <a:ext cx="61867" cy="61867"/>
            </a:xfrm>
            <a:prstGeom prst="ellipse">
              <a:avLst/>
            </a:prstGeom>
            <a:solidFill>
              <a:srgbClr val="4F81BD"/>
            </a:solidFill>
            <a:ln>
              <a:noFill/>
            </a:ln>
          </p:spPr>
          <p:txBody>
            <a:bodyPr vert="horz" wrap="square" lIns="91401" tIns="45700" rIns="91401" bIns="45700" numCol="1" anchor="t" anchorCtr="0" compatLnSpc="1">
              <a:prstTxWarp prst="textNoShape">
                <a:avLst/>
              </a:prstTxWarp>
            </a:bodyPr>
            <a:lstStyle/>
            <a:p>
              <a:pPr defTabSz="931983">
                <a:defRPr/>
              </a:pPr>
              <a:endParaRPr lang="en-US" sz="2800" kern="0">
                <a:solidFill>
                  <a:srgbClr val="FFFFFF"/>
                </a:solidFill>
                <a:latin typeface="Calibri"/>
              </a:endParaRPr>
            </a:p>
          </p:txBody>
        </p:sp>
        <p:sp>
          <p:nvSpPr>
            <p:cNvPr id="120" name="Oval 15"/>
            <p:cNvSpPr>
              <a:spLocks noChangeArrowheads="1"/>
            </p:cNvSpPr>
            <p:nvPr/>
          </p:nvSpPr>
          <p:spPr bwMode="auto">
            <a:xfrm>
              <a:off x="11124807" y="6061076"/>
              <a:ext cx="61867" cy="61867"/>
            </a:xfrm>
            <a:prstGeom prst="ellipse">
              <a:avLst/>
            </a:prstGeom>
            <a:solidFill>
              <a:srgbClr val="4F81BD"/>
            </a:solidFill>
            <a:ln>
              <a:noFill/>
            </a:ln>
          </p:spPr>
          <p:txBody>
            <a:bodyPr vert="horz" wrap="square" lIns="91401" tIns="45700" rIns="91401" bIns="45700" numCol="1" anchor="t" anchorCtr="0" compatLnSpc="1">
              <a:prstTxWarp prst="textNoShape">
                <a:avLst/>
              </a:prstTxWarp>
            </a:bodyPr>
            <a:lstStyle/>
            <a:p>
              <a:pPr defTabSz="931983">
                <a:defRPr/>
              </a:pPr>
              <a:endParaRPr lang="en-US" sz="2800" kern="0">
                <a:solidFill>
                  <a:srgbClr val="FFFFFF"/>
                </a:solidFill>
                <a:latin typeface="Calibri"/>
              </a:endParaRPr>
            </a:p>
          </p:txBody>
        </p:sp>
        <p:sp>
          <p:nvSpPr>
            <p:cNvPr id="121" name="Oval 16"/>
            <p:cNvSpPr>
              <a:spLocks noChangeArrowheads="1"/>
            </p:cNvSpPr>
            <p:nvPr/>
          </p:nvSpPr>
          <p:spPr bwMode="auto">
            <a:xfrm>
              <a:off x="11124807" y="6259701"/>
              <a:ext cx="61867" cy="61867"/>
            </a:xfrm>
            <a:prstGeom prst="ellipse">
              <a:avLst/>
            </a:prstGeom>
            <a:solidFill>
              <a:srgbClr val="4F81BD"/>
            </a:solidFill>
            <a:ln>
              <a:noFill/>
            </a:ln>
          </p:spPr>
          <p:txBody>
            <a:bodyPr vert="horz" wrap="square" lIns="91401" tIns="45700" rIns="91401" bIns="45700" numCol="1" anchor="t" anchorCtr="0" compatLnSpc="1">
              <a:prstTxWarp prst="textNoShape">
                <a:avLst/>
              </a:prstTxWarp>
            </a:bodyPr>
            <a:lstStyle/>
            <a:p>
              <a:pPr defTabSz="931983">
                <a:defRPr/>
              </a:pPr>
              <a:endParaRPr lang="en-US" sz="2800" kern="0">
                <a:solidFill>
                  <a:srgbClr val="FFFFFF"/>
                </a:solidFill>
                <a:latin typeface="Calibri"/>
              </a:endParaRPr>
            </a:p>
          </p:txBody>
        </p:sp>
        <p:sp>
          <p:nvSpPr>
            <p:cNvPr id="122" name="Oval 17"/>
            <p:cNvSpPr>
              <a:spLocks noChangeArrowheads="1"/>
            </p:cNvSpPr>
            <p:nvPr/>
          </p:nvSpPr>
          <p:spPr bwMode="auto">
            <a:xfrm>
              <a:off x="11124807" y="6458325"/>
              <a:ext cx="61867" cy="61867"/>
            </a:xfrm>
            <a:prstGeom prst="ellipse">
              <a:avLst/>
            </a:prstGeom>
            <a:solidFill>
              <a:srgbClr val="4F81BD"/>
            </a:solidFill>
            <a:ln>
              <a:noFill/>
            </a:ln>
          </p:spPr>
          <p:txBody>
            <a:bodyPr vert="horz" wrap="square" lIns="91401" tIns="45700" rIns="91401" bIns="45700" numCol="1" anchor="t" anchorCtr="0" compatLnSpc="1">
              <a:prstTxWarp prst="textNoShape">
                <a:avLst/>
              </a:prstTxWarp>
            </a:bodyPr>
            <a:lstStyle/>
            <a:p>
              <a:pPr defTabSz="931983">
                <a:defRPr/>
              </a:pPr>
              <a:endParaRPr lang="en-US" sz="2800" kern="0">
                <a:solidFill>
                  <a:srgbClr val="FFFFFF"/>
                </a:solidFill>
                <a:latin typeface="Calibri"/>
              </a:endParaRPr>
            </a:p>
          </p:txBody>
        </p:sp>
      </p:grpSp>
      <p:grpSp>
        <p:nvGrpSpPr>
          <p:cNvPr id="123" name="Group 122"/>
          <p:cNvGrpSpPr/>
          <p:nvPr/>
        </p:nvGrpSpPr>
        <p:grpSpPr>
          <a:xfrm>
            <a:off x="6781196" y="1643276"/>
            <a:ext cx="478861" cy="1176295"/>
            <a:chOff x="10520791" y="5710226"/>
            <a:chExt cx="813223" cy="1100576"/>
          </a:xfrm>
        </p:grpSpPr>
        <p:sp>
          <p:nvSpPr>
            <p:cNvPr id="124" name="Rectangle 5"/>
            <p:cNvSpPr>
              <a:spLocks noChangeArrowheads="1"/>
            </p:cNvSpPr>
            <p:nvPr/>
          </p:nvSpPr>
          <p:spPr bwMode="auto">
            <a:xfrm>
              <a:off x="10520791" y="5710226"/>
              <a:ext cx="813223" cy="1100576"/>
            </a:xfrm>
            <a:prstGeom prst="rect">
              <a:avLst/>
            </a:prstGeom>
            <a:solidFill>
              <a:srgbClr val="008EC0"/>
            </a:solidFill>
            <a:ln>
              <a:noFill/>
            </a:ln>
          </p:spPr>
          <p:txBody>
            <a:bodyPr vert="horz" wrap="square" lIns="91401" tIns="45700" rIns="91401" bIns="45700" numCol="1" anchor="t" anchorCtr="0" compatLnSpc="1">
              <a:prstTxWarp prst="textNoShape">
                <a:avLst/>
              </a:prstTxWarp>
            </a:bodyPr>
            <a:lstStyle/>
            <a:p>
              <a:pPr defTabSz="931983">
                <a:defRPr/>
              </a:pPr>
              <a:endParaRPr lang="en-US" sz="2800" kern="0">
                <a:solidFill>
                  <a:srgbClr val="FFFFFF"/>
                </a:solidFill>
                <a:latin typeface="Calibri"/>
              </a:endParaRPr>
            </a:p>
          </p:txBody>
        </p:sp>
        <p:sp>
          <p:nvSpPr>
            <p:cNvPr id="125"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01" tIns="45700" rIns="91401" bIns="45700" numCol="1" anchor="t" anchorCtr="0" compatLnSpc="1">
              <a:prstTxWarp prst="textNoShape">
                <a:avLst/>
              </a:prstTxWarp>
            </a:bodyPr>
            <a:lstStyle/>
            <a:p>
              <a:pPr defTabSz="931983">
                <a:defRPr/>
              </a:pPr>
              <a:endParaRPr lang="en-US" sz="2800" kern="0">
                <a:solidFill>
                  <a:srgbClr val="FFFFFF"/>
                </a:solidFill>
                <a:latin typeface="Calibri"/>
              </a:endParaRPr>
            </a:p>
          </p:txBody>
        </p:sp>
        <p:sp>
          <p:nvSpPr>
            <p:cNvPr id="126"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01" tIns="45700" rIns="91401" bIns="45700" numCol="1" anchor="t" anchorCtr="0" compatLnSpc="1">
              <a:prstTxWarp prst="textNoShape">
                <a:avLst/>
              </a:prstTxWarp>
            </a:bodyPr>
            <a:lstStyle/>
            <a:p>
              <a:pPr defTabSz="931983">
                <a:defRPr/>
              </a:pPr>
              <a:endParaRPr lang="en-US" sz="2800" kern="0">
                <a:solidFill>
                  <a:srgbClr val="FFFFFF"/>
                </a:solidFill>
                <a:latin typeface="Calibri"/>
              </a:endParaRPr>
            </a:p>
          </p:txBody>
        </p:sp>
        <p:sp>
          <p:nvSpPr>
            <p:cNvPr id="127"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01" tIns="45700" rIns="91401" bIns="45700" numCol="1" anchor="t" anchorCtr="0" compatLnSpc="1">
              <a:prstTxWarp prst="textNoShape">
                <a:avLst/>
              </a:prstTxWarp>
            </a:bodyPr>
            <a:lstStyle/>
            <a:p>
              <a:pPr defTabSz="931983">
                <a:defRPr/>
              </a:pPr>
              <a:endParaRPr lang="en-US" sz="2800" kern="0">
                <a:solidFill>
                  <a:srgbClr val="FFFFFF"/>
                </a:solidFill>
                <a:latin typeface="Calibri"/>
              </a:endParaRPr>
            </a:p>
          </p:txBody>
        </p:sp>
        <p:sp>
          <p:nvSpPr>
            <p:cNvPr id="128"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01" tIns="45700" rIns="91401" bIns="45700" numCol="1" anchor="t" anchorCtr="0" compatLnSpc="1">
              <a:prstTxWarp prst="textNoShape">
                <a:avLst/>
              </a:prstTxWarp>
            </a:bodyPr>
            <a:lstStyle/>
            <a:p>
              <a:pPr defTabSz="931983">
                <a:defRPr/>
              </a:pPr>
              <a:endParaRPr lang="en-US" sz="2800" kern="0">
                <a:solidFill>
                  <a:srgbClr val="FFFFFF"/>
                </a:solidFill>
                <a:latin typeface="Calibri"/>
              </a:endParaRPr>
            </a:p>
          </p:txBody>
        </p:sp>
        <p:sp>
          <p:nvSpPr>
            <p:cNvPr id="129" name="Oval 14"/>
            <p:cNvSpPr>
              <a:spLocks noChangeArrowheads="1"/>
            </p:cNvSpPr>
            <p:nvPr/>
          </p:nvSpPr>
          <p:spPr bwMode="auto">
            <a:xfrm>
              <a:off x="11124807" y="5862451"/>
              <a:ext cx="61867" cy="61867"/>
            </a:xfrm>
            <a:prstGeom prst="ellipse">
              <a:avLst/>
            </a:prstGeom>
            <a:solidFill>
              <a:srgbClr val="4F81BD"/>
            </a:solidFill>
            <a:ln>
              <a:noFill/>
            </a:ln>
          </p:spPr>
          <p:txBody>
            <a:bodyPr vert="horz" wrap="square" lIns="91401" tIns="45700" rIns="91401" bIns="45700" numCol="1" anchor="t" anchorCtr="0" compatLnSpc="1">
              <a:prstTxWarp prst="textNoShape">
                <a:avLst/>
              </a:prstTxWarp>
            </a:bodyPr>
            <a:lstStyle/>
            <a:p>
              <a:pPr defTabSz="931983">
                <a:defRPr/>
              </a:pPr>
              <a:endParaRPr lang="en-US" sz="2800" kern="0">
                <a:solidFill>
                  <a:srgbClr val="FFFFFF"/>
                </a:solidFill>
                <a:latin typeface="Calibri"/>
              </a:endParaRPr>
            </a:p>
          </p:txBody>
        </p:sp>
        <p:sp>
          <p:nvSpPr>
            <p:cNvPr id="130" name="Oval 15"/>
            <p:cNvSpPr>
              <a:spLocks noChangeArrowheads="1"/>
            </p:cNvSpPr>
            <p:nvPr/>
          </p:nvSpPr>
          <p:spPr bwMode="auto">
            <a:xfrm>
              <a:off x="11124807" y="6061076"/>
              <a:ext cx="61867" cy="61867"/>
            </a:xfrm>
            <a:prstGeom prst="ellipse">
              <a:avLst/>
            </a:prstGeom>
            <a:solidFill>
              <a:srgbClr val="4F81BD"/>
            </a:solidFill>
            <a:ln>
              <a:noFill/>
            </a:ln>
          </p:spPr>
          <p:txBody>
            <a:bodyPr vert="horz" wrap="square" lIns="91401" tIns="45700" rIns="91401" bIns="45700" numCol="1" anchor="t" anchorCtr="0" compatLnSpc="1">
              <a:prstTxWarp prst="textNoShape">
                <a:avLst/>
              </a:prstTxWarp>
            </a:bodyPr>
            <a:lstStyle/>
            <a:p>
              <a:pPr defTabSz="931983">
                <a:defRPr/>
              </a:pPr>
              <a:endParaRPr lang="en-US" sz="2800" kern="0">
                <a:solidFill>
                  <a:srgbClr val="FFFFFF"/>
                </a:solidFill>
                <a:latin typeface="Calibri"/>
              </a:endParaRPr>
            </a:p>
          </p:txBody>
        </p:sp>
        <p:sp>
          <p:nvSpPr>
            <p:cNvPr id="131" name="Oval 16"/>
            <p:cNvSpPr>
              <a:spLocks noChangeArrowheads="1"/>
            </p:cNvSpPr>
            <p:nvPr/>
          </p:nvSpPr>
          <p:spPr bwMode="auto">
            <a:xfrm>
              <a:off x="11124807" y="6259701"/>
              <a:ext cx="61867" cy="61867"/>
            </a:xfrm>
            <a:prstGeom prst="ellipse">
              <a:avLst/>
            </a:prstGeom>
            <a:solidFill>
              <a:srgbClr val="4F81BD"/>
            </a:solidFill>
            <a:ln>
              <a:noFill/>
            </a:ln>
          </p:spPr>
          <p:txBody>
            <a:bodyPr vert="horz" wrap="square" lIns="91401" tIns="45700" rIns="91401" bIns="45700" numCol="1" anchor="t" anchorCtr="0" compatLnSpc="1">
              <a:prstTxWarp prst="textNoShape">
                <a:avLst/>
              </a:prstTxWarp>
            </a:bodyPr>
            <a:lstStyle/>
            <a:p>
              <a:pPr defTabSz="931983">
                <a:defRPr/>
              </a:pPr>
              <a:endParaRPr lang="en-US" sz="2800" kern="0">
                <a:solidFill>
                  <a:srgbClr val="FFFFFF"/>
                </a:solidFill>
                <a:latin typeface="Calibri"/>
              </a:endParaRPr>
            </a:p>
          </p:txBody>
        </p:sp>
        <p:sp>
          <p:nvSpPr>
            <p:cNvPr id="132" name="Oval 17"/>
            <p:cNvSpPr>
              <a:spLocks noChangeArrowheads="1"/>
            </p:cNvSpPr>
            <p:nvPr/>
          </p:nvSpPr>
          <p:spPr bwMode="auto">
            <a:xfrm>
              <a:off x="11124807" y="6458325"/>
              <a:ext cx="61867" cy="61867"/>
            </a:xfrm>
            <a:prstGeom prst="ellipse">
              <a:avLst/>
            </a:prstGeom>
            <a:solidFill>
              <a:srgbClr val="4F81BD"/>
            </a:solidFill>
            <a:ln>
              <a:noFill/>
            </a:ln>
          </p:spPr>
          <p:txBody>
            <a:bodyPr vert="horz" wrap="square" lIns="91401" tIns="45700" rIns="91401" bIns="45700" numCol="1" anchor="t" anchorCtr="0" compatLnSpc="1">
              <a:prstTxWarp prst="textNoShape">
                <a:avLst/>
              </a:prstTxWarp>
            </a:bodyPr>
            <a:lstStyle/>
            <a:p>
              <a:pPr defTabSz="931983">
                <a:defRPr/>
              </a:pPr>
              <a:endParaRPr lang="en-US" sz="2800" kern="0">
                <a:solidFill>
                  <a:srgbClr val="FFFFFF"/>
                </a:solidFill>
                <a:latin typeface="Calibri"/>
              </a:endParaRPr>
            </a:p>
          </p:txBody>
        </p:sp>
      </p:grpSp>
      <p:sp>
        <p:nvSpPr>
          <p:cNvPr id="133" name="TextBox 132"/>
          <p:cNvSpPr txBox="1"/>
          <p:nvPr/>
        </p:nvSpPr>
        <p:spPr>
          <a:xfrm>
            <a:off x="6383305" y="1207750"/>
            <a:ext cx="2791149" cy="461665"/>
          </a:xfrm>
          <a:prstGeom prst="rect">
            <a:avLst/>
          </a:prstGeom>
          <a:noFill/>
        </p:spPr>
        <p:txBody>
          <a:bodyPr wrap="none" rtlCol="0">
            <a:spAutoFit/>
          </a:bodyPr>
          <a:lstStyle/>
          <a:p>
            <a:pPr defTabSz="914249"/>
            <a:r>
              <a:rPr lang="en-US" sz="2400" kern="0" dirty="0">
                <a:effectLst>
                  <a:outerShdw blurRad="38100" dist="38100" dir="2700000" algn="tl">
                    <a:srgbClr val="000000">
                      <a:alpha val="43137"/>
                    </a:srgbClr>
                  </a:outerShdw>
                </a:effectLst>
                <a:latin typeface="Calibri"/>
              </a:rPr>
              <a:t>On Premises 10.0/16</a:t>
            </a:r>
            <a:endParaRPr lang="en-US" sz="2400" kern="0" dirty="0">
              <a:latin typeface="Calibri"/>
            </a:endParaRPr>
          </a:p>
        </p:txBody>
      </p:sp>
      <p:sp>
        <p:nvSpPr>
          <p:cNvPr id="134" name="TextBox 133"/>
          <p:cNvSpPr txBox="1"/>
          <p:nvPr/>
        </p:nvSpPr>
        <p:spPr>
          <a:xfrm>
            <a:off x="5542862" y="3287750"/>
            <a:ext cx="1997398" cy="400110"/>
          </a:xfrm>
          <a:prstGeom prst="rect">
            <a:avLst/>
          </a:prstGeom>
          <a:noFill/>
        </p:spPr>
        <p:txBody>
          <a:bodyPr wrap="square" rtlCol="0">
            <a:spAutoFit/>
          </a:bodyPr>
          <a:lstStyle/>
          <a:p>
            <a:pPr algn="ctr" defTabSz="914249"/>
            <a:r>
              <a:rPr lang="en-US" sz="2000" kern="0" dirty="0">
                <a:effectLst>
                  <a:outerShdw blurRad="38100" dist="38100" dir="2700000" algn="tl">
                    <a:srgbClr val="000000">
                      <a:alpha val="43137"/>
                    </a:srgbClr>
                  </a:outerShdw>
                </a:effectLst>
                <a:latin typeface="Calibri"/>
              </a:rPr>
              <a:t>VPNs</a:t>
            </a:r>
          </a:p>
        </p:txBody>
      </p:sp>
      <p:cxnSp>
        <p:nvCxnSpPr>
          <p:cNvPr id="135" name="Straight Arrow Connector 134"/>
          <p:cNvCxnSpPr>
            <a:stCxn id="96" idx="3"/>
            <a:endCxn id="90" idx="1"/>
          </p:cNvCxnSpPr>
          <p:nvPr/>
        </p:nvCxnSpPr>
        <p:spPr>
          <a:xfrm>
            <a:off x="9951032" y="4848737"/>
            <a:ext cx="478047" cy="0"/>
          </a:xfrm>
          <a:prstGeom prst="straightConnector1">
            <a:avLst/>
          </a:prstGeom>
          <a:noFill/>
          <a:ln w="44450" cap="flat" cmpd="sng" algn="ctr">
            <a:solidFill>
              <a:srgbClr val="FFFFFF"/>
            </a:solidFill>
            <a:prstDash val="solid"/>
            <a:headEnd type="triangle"/>
            <a:tailEnd type="triangle"/>
          </a:ln>
          <a:effectLst/>
        </p:spPr>
      </p:cxnSp>
      <p:cxnSp>
        <p:nvCxnSpPr>
          <p:cNvPr id="136" name="Straight Arrow Connector 135"/>
          <p:cNvCxnSpPr>
            <a:stCxn id="102" idx="3"/>
            <a:endCxn id="96" idx="1"/>
          </p:cNvCxnSpPr>
          <p:nvPr/>
        </p:nvCxnSpPr>
        <p:spPr>
          <a:xfrm>
            <a:off x="8585702" y="4848737"/>
            <a:ext cx="472146" cy="0"/>
          </a:xfrm>
          <a:prstGeom prst="straightConnector1">
            <a:avLst/>
          </a:prstGeom>
          <a:noFill/>
          <a:ln w="44450" cap="flat" cmpd="sng" algn="ctr">
            <a:solidFill>
              <a:srgbClr val="FFFFFF"/>
            </a:solidFill>
            <a:prstDash val="solid"/>
            <a:headEnd type="triangle"/>
            <a:tailEnd type="triangle"/>
          </a:ln>
          <a:effectLst/>
        </p:spPr>
      </p:cxnSp>
      <p:cxnSp>
        <p:nvCxnSpPr>
          <p:cNvPr id="137" name="Elbow Connector 275"/>
          <p:cNvCxnSpPr>
            <a:stCxn id="102" idx="1"/>
          </p:cNvCxnSpPr>
          <p:nvPr/>
        </p:nvCxnSpPr>
        <p:spPr>
          <a:xfrm rot="10800000">
            <a:off x="7374885" y="2875248"/>
            <a:ext cx="317636" cy="1973490"/>
          </a:xfrm>
          <a:prstGeom prst="bentConnector2">
            <a:avLst/>
          </a:prstGeom>
          <a:noFill/>
          <a:ln w="38100" cap="flat" cmpd="sng" algn="ctr">
            <a:solidFill>
              <a:srgbClr val="DC3C00">
                <a:lumMod val="60000"/>
                <a:lumOff val="40000"/>
              </a:srgbClr>
            </a:solidFill>
            <a:prstDash val="solid"/>
            <a:headEnd type="triangle"/>
            <a:tailEnd type="triangle"/>
          </a:ln>
          <a:effectLst>
            <a:outerShdw blurRad="40000" dist="23000" dir="5400000" rotWithShape="0">
              <a:srgbClr val="000000">
                <a:alpha val="35000"/>
              </a:srgbClr>
            </a:outerShdw>
          </a:effectLst>
        </p:spPr>
      </p:cxnSp>
      <p:cxnSp>
        <p:nvCxnSpPr>
          <p:cNvPr id="138" name="Elbow Connector 276"/>
          <p:cNvCxnSpPr>
            <a:stCxn id="82" idx="2"/>
            <a:endCxn id="84" idx="2"/>
          </p:cNvCxnSpPr>
          <p:nvPr/>
        </p:nvCxnSpPr>
        <p:spPr>
          <a:xfrm rot="16200000" flipH="1">
            <a:off x="9507390" y="4566659"/>
            <a:ext cx="12700" cy="2736562"/>
          </a:xfrm>
          <a:prstGeom prst="bentConnector3">
            <a:avLst>
              <a:gd name="adj1" fmla="val 1800000"/>
            </a:avLst>
          </a:prstGeom>
          <a:noFill/>
          <a:ln w="41275" cap="flat" cmpd="sng" algn="ctr">
            <a:solidFill>
              <a:schemeClr val="tx2"/>
            </a:solidFill>
            <a:prstDash val="sysDot"/>
            <a:headEnd type="triangle"/>
            <a:tailEnd type="triangle"/>
          </a:ln>
          <a:effectLst/>
        </p:spPr>
      </p:cxnSp>
      <p:grpSp>
        <p:nvGrpSpPr>
          <p:cNvPr id="139" name="Group 138"/>
          <p:cNvGrpSpPr/>
          <p:nvPr/>
        </p:nvGrpSpPr>
        <p:grpSpPr>
          <a:xfrm>
            <a:off x="9327783" y="6275311"/>
            <a:ext cx="371044" cy="371044"/>
            <a:chOff x="4687755" y="2457342"/>
            <a:chExt cx="608869" cy="608869"/>
          </a:xfrm>
          <a:solidFill>
            <a:srgbClr val="FF3399"/>
          </a:solidFill>
        </p:grpSpPr>
        <p:sp>
          <p:nvSpPr>
            <p:cNvPr id="140" name="Rectangle 139"/>
            <p:cNvSpPr/>
            <p:nvPr/>
          </p:nvSpPr>
          <p:spPr bwMode="auto">
            <a:xfrm rot="18900000">
              <a:off x="4922338"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948" fontAlgn="base">
                <a:lnSpc>
                  <a:spcPct val="90000"/>
                </a:lnSpc>
                <a:spcBef>
                  <a:spcPct val="0"/>
                </a:spcBef>
                <a:spcAft>
                  <a:spcPct val="0"/>
                </a:spcAft>
                <a:defRPr/>
              </a:pPr>
              <a:endParaRPr lang="en-US" sz="3200" kern="0" spc="-50" dirty="0">
                <a:solidFill>
                  <a:srgbClr val="FFFFFF"/>
                </a:solidFill>
                <a:latin typeface="Calibri"/>
              </a:endParaRPr>
            </a:p>
          </p:txBody>
        </p:sp>
        <p:sp>
          <p:nvSpPr>
            <p:cNvPr id="141" name="Rectangle 140"/>
            <p:cNvSpPr/>
            <p:nvPr/>
          </p:nvSpPr>
          <p:spPr bwMode="auto">
            <a:xfrm rot="2700000">
              <a:off x="4922340"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948" fontAlgn="base">
                <a:lnSpc>
                  <a:spcPct val="90000"/>
                </a:lnSpc>
                <a:spcBef>
                  <a:spcPct val="0"/>
                </a:spcBef>
                <a:spcAft>
                  <a:spcPct val="0"/>
                </a:spcAft>
                <a:defRPr/>
              </a:pPr>
              <a:endParaRPr lang="en-US" sz="3200" kern="0" spc="-50" dirty="0">
                <a:solidFill>
                  <a:srgbClr val="FFFFFF"/>
                </a:solidFill>
                <a:latin typeface="Calibri"/>
              </a:endParaRPr>
            </a:p>
          </p:txBody>
        </p:sp>
      </p:grpSp>
      <p:cxnSp>
        <p:nvCxnSpPr>
          <p:cNvPr id="142" name="Elbow Connector 280"/>
          <p:cNvCxnSpPr>
            <a:stCxn id="102" idx="0"/>
            <a:endCxn id="109" idx="2"/>
          </p:cNvCxnSpPr>
          <p:nvPr/>
        </p:nvCxnSpPr>
        <p:spPr>
          <a:xfrm rot="5400000" flipH="1" flipV="1">
            <a:off x="8329077" y="2176234"/>
            <a:ext cx="1896317" cy="2276252"/>
          </a:xfrm>
          <a:prstGeom prst="bentConnector2">
            <a:avLst/>
          </a:prstGeom>
          <a:noFill/>
          <a:ln w="41275" cap="flat" cmpd="sng" algn="ctr">
            <a:solidFill>
              <a:schemeClr val="tx2"/>
            </a:solidFill>
            <a:prstDash val="sysDot"/>
            <a:headEnd type="triangle"/>
            <a:tailEnd type="triangle"/>
          </a:ln>
          <a:effectLst/>
        </p:spPr>
      </p:cxnSp>
      <p:cxnSp>
        <p:nvCxnSpPr>
          <p:cNvPr id="143" name="Elbow Connector 281"/>
          <p:cNvCxnSpPr>
            <a:stCxn id="96" idx="0"/>
            <a:endCxn id="109" idx="2"/>
          </p:cNvCxnSpPr>
          <p:nvPr/>
        </p:nvCxnSpPr>
        <p:spPr>
          <a:xfrm rot="5400000" flipH="1" flipV="1">
            <a:off x="9011742" y="2858899"/>
            <a:ext cx="1896317" cy="910924"/>
          </a:xfrm>
          <a:prstGeom prst="bentConnector2">
            <a:avLst/>
          </a:prstGeom>
          <a:noFill/>
          <a:ln w="41275" cap="flat" cmpd="sng" algn="ctr">
            <a:solidFill>
              <a:schemeClr val="tx2"/>
            </a:solidFill>
            <a:prstDash val="sysDot"/>
            <a:headEnd type="triangle"/>
            <a:tailEnd type="triangle"/>
          </a:ln>
          <a:effectLst/>
        </p:spPr>
      </p:cxnSp>
      <p:grpSp>
        <p:nvGrpSpPr>
          <p:cNvPr id="144" name="Group 143"/>
          <p:cNvGrpSpPr/>
          <p:nvPr/>
        </p:nvGrpSpPr>
        <p:grpSpPr>
          <a:xfrm>
            <a:off x="7959936" y="3040188"/>
            <a:ext cx="371044" cy="371044"/>
            <a:chOff x="4687755" y="2457342"/>
            <a:chExt cx="608869" cy="608869"/>
          </a:xfrm>
          <a:solidFill>
            <a:srgbClr val="FF3399"/>
          </a:solidFill>
        </p:grpSpPr>
        <p:sp>
          <p:nvSpPr>
            <p:cNvPr id="145" name="Rectangle 144"/>
            <p:cNvSpPr/>
            <p:nvPr/>
          </p:nvSpPr>
          <p:spPr bwMode="auto">
            <a:xfrm rot="18900000">
              <a:off x="4922338"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948" fontAlgn="base">
                <a:lnSpc>
                  <a:spcPct val="90000"/>
                </a:lnSpc>
                <a:spcBef>
                  <a:spcPct val="0"/>
                </a:spcBef>
                <a:spcAft>
                  <a:spcPct val="0"/>
                </a:spcAft>
                <a:defRPr/>
              </a:pPr>
              <a:endParaRPr lang="en-US" sz="3200" kern="0" spc="-50" dirty="0">
                <a:solidFill>
                  <a:srgbClr val="FFFFFF"/>
                </a:solidFill>
                <a:latin typeface="Calibri"/>
              </a:endParaRPr>
            </a:p>
          </p:txBody>
        </p:sp>
        <p:sp>
          <p:nvSpPr>
            <p:cNvPr id="146" name="Rectangle 145"/>
            <p:cNvSpPr/>
            <p:nvPr/>
          </p:nvSpPr>
          <p:spPr bwMode="auto">
            <a:xfrm rot="2700000">
              <a:off x="4922340"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948" fontAlgn="base">
                <a:lnSpc>
                  <a:spcPct val="90000"/>
                </a:lnSpc>
                <a:spcBef>
                  <a:spcPct val="0"/>
                </a:spcBef>
                <a:spcAft>
                  <a:spcPct val="0"/>
                </a:spcAft>
                <a:defRPr/>
              </a:pPr>
              <a:endParaRPr lang="en-US" sz="3200" kern="0" spc="-50" dirty="0">
                <a:solidFill>
                  <a:srgbClr val="FFFFFF"/>
                </a:solidFill>
                <a:latin typeface="Calibri"/>
              </a:endParaRPr>
            </a:p>
          </p:txBody>
        </p:sp>
      </p:grpSp>
      <p:grpSp>
        <p:nvGrpSpPr>
          <p:cNvPr id="147" name="Group 146"/>
          <p:cNvGrpSpPr/>
          <p:nvPr/>
        </p:nvGrpSpPr>
        <p:grpSpPr>
          <a:xfrm>
            <a:off x="9327783" y="3040186"/>
            <a:ext cx="371044" cy="371044"/>
            <a:chOff x="4687755" y="2457342"/>
            <a:chExt cx="608869" cy="608869"/>
          </a:xfrm>
          <a:solidFill>
            <a:srgbClr val="FF3399"/>
          </a:solidFill>
        </p:grpSpPr>
        <p:sp>
          <p:nvSpPr>
            <p:cNvPr id="148" name="Rectangle 147"/>
            <p:cNvSpPr/>
            <p:nvPr/>
          </p:nvSpPr>
          <p:spPr bwMode="auto">
            <a:xfrm rot="18900000">
              <a:off x="4922338"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948" fontAlgn="base">
                <a:lnSpc>
                  <a:spcPct val="90000"/>
                </a:lnSpc>
                <a:spcBef>
                  <a:spcPct val="0"/>
                </a:spcBef>
                <a:spcAft>
                  <a:spcPct val="0"/>
                </a:spcAft>
                <a:defRPr/>
              </a:pPr>
              <a:endParaRPr lang="en-US" sz="3200" kern="0" spc="-50" dirty="0">
                <a:solidFill>
                  <a:srgbClr val="FFFFFF"/>
                </a:solidFill>
                <a:latin typeface="Calibri"/>
              </a:endParaRPr>
            </a:p>
          </p:txBody>
        </p:sp>
        <p:sp>
          <p:nvSpPr>
            <p:cNvPr id="149" name="Rectangle 148"/>
            <p:cNvSpPr/>
            <p:nvPr/>
          </p:nvSpPr>
          <p:spPr bwMode="auto">
            <a:xfrm rot="2700000">
              <a:off x="4922340"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948" fontAlgn="base">
                <a:lnSpc>
                  <a:spcPct val="90000"/>
                </a:lnSpc>
                <a:spcBef>
                  <a:spcPct val="0"/>
                </a:spcBef>
                <a:spcAft>
                  <a:spcPct val="0"/>
                </a:spcAft>
                <a:defRPr/>
              </a:pPr>
              <a:endParaRPr lang="en-US" sz="3200" kern="0" spc="-50" dirty="0">
                <a:solidFill>
                  <a:srgbClr val="FFFFFF"/>
                </a:solidFill>
                <a:latin typeface="Calibri"/>
              </a:endParaRPr>
            </a:p>
          </p:txBody>
        </p:sp>
      </p:grpSp>
      <p:sp>
        <p:nvSpPr>
          <p:cNvPr id="152" name="TextBox 151"/>
          <p:cNvSpPr txBox="1"/>
          <p:nvPr/>
        </p:nvSpPr>
        <p:spPr>
          <a:xfrm>
            <a:off x="7231023" y="3267790"/>
            <a:ext cx="598463" cy="793983"/>
          </a:xfrm>
          <a:prstGeom prst="rect">
            <a:avLst/>
          </a:prstGeom>
          <a:noFill/>
        </p:spPr>
        <p:txBody>
          <a:bodyPr wrap="none" lIns="182831" tIns="146264" rIns="182831" bIns="146264" rtlCol="0">
            <a:spAutoFit/>
          </a:bodyPr>
          <a:lstStyle/>
          <a:p>
            <a:pPr defTabSz="914249">
              <a:lnSpc>
                <a:spcPct val="90000"/>
              </a:lnSpc>
              <a:spcAft>
                <a:spcPts val="600"/>
              </a:spcAft>
              <a:defRPr/>
            </a:pPr>
            <a:r>
              <a:rPr lang="en-US" sz="3600"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latin typeface="Calibri" panose="020F0502020204030204"/>
              </a:rPr>
              <a:t>√</a:t>
            </a:r>
            <a:endParaRPr lang="en-US" sz="3600" b="1" kern="0" dirty="0">
              <a:gradFill>
                <a:gsLst>
                  <a:gs pos="2917">
                    <a:srgbClr val="FFFFFF"/>
                  </a:gs>
                  <a:gs pos="30000">
                    <a:srgbClr val="FFFFFF"/>
                  </a:gs>
                </a:gsLst>
                <a:lin ang="5400000" scaled="0"/>
              </a:gradFill>
              <a:latin typeface="Calibri" panose="020F0502020204030204"/>
            </a:endParaRPr>
          </a:p>
        </p:txBody>
      </p:sp>
      <p:sp>
        <p:nvSpPr>
          <p:cNvPr id="153" name="TextBox 152"/>
          <p:cNvSpPr txBox="1"/>
          <p:nvPr/>
        </p:nvSpPr>
        <p:spPr>
          <a:xfrm>
            <a:off x="11017545" y="3116365"/>
            <a:ext cx="598463" cy="793983"/>
          </a:xfrm>
          <a:prstGeom prst="rect">
            <a:avLst/>
          </a:prstGeom>
          <a:noFill/>
        </p:spPr>
        <p:txBody>
          <a:bodyPr wrap="none" lIns="182831" tIns="146264" rIns="182831" bIns="146264" rtlCol="0">
            <a:spAutoFit/>
          </a:bodyPr>
          <a:lstStyle/>
          <a:p>
            <a:pPr defTabSz="914249">
              <a:lnSpc>
                <a:spcPct val="90000"/>
              </a:lnSpc>
              <a:spcAft>
                <a:spcPts val="600"/>
              </a:spcAft>
              <a:defRPr/>
            </a:pPr>
            <a:r>
              <a:rPr lang="en-US" sz="3600"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latin typeface="Calibri" panose="020F0502020204030204"/>
              </a:rPr>
              <a:t>√</a:t>
            </a:r>
            <a:endParaRPr lang="en-US" sz="3600" b="1" kern="0" dirty="0">
              <a:gradFill>
                <a:gsLst>
                  <a:gs pos="2917">
                    <a:srgbClr val="FFFFFF"/>
                  </a:gs>
                  <a:gs pos="30000">
                    <a:srgbClr val="FFFFFF"/>
                  </a:gs>
                </a:gsLst>
                <a:lin ang="5400000" scaled="0"/>
              </a:gradFill>
              <a:latin typeface="Calibri" panose="020F0502020204030204"/>
            </a:endParaRPr>
          </a:p>
        </p:txBody>
      </p:sp>
      <p:sp>
        <p:nvSpPr>
          <p:cNvPr id="154" name="TextBox 153"/>
          <p:cNvSpPr txBox="1"/>
          <p:nvPr/>
        </p:nvSpPr>
        <p:spPr>
          <a:xfrm>
            <a:off x="8508560" y="4196537"/>
            <a:ext cx="598463" cy="793983"/>
          </a:xfrm>
          <a:prstGeom prst="rect">
            <a:avLst/>
          </a:prstGeom>
          <a:noFill/>
        </p:spPr>
        <p:txBody>
          <a:bodyPr wrap="none" lIns="182831" tIns="146264" rIns="182831" bIns="146264" rtlCol="0">
            <a:spAutoFit/>
          </a:bodyPr>
          <a:lstStyle/>
          <a:p>
            <a:pPr defTabSz="914249">
              <a:lnSpc>
                <a:spcPct val="90000"/>
              </a:lnSpc>
              <a:spcAft>
                <a:spcPts val="600"/>
              </a:spcAft>
              <a:defRPr/>
            </a:pPr>
            <a:r>
              <a:rPr lang="en-US" sz="3600"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latin typeface="Calibri" panose="020F0502020204030204"/>
              </a:rPr>
              <a:t>√</a:t>
            </a:r>
            <a:endParaRPr lang="en-US" sz="3600" b="1" kern="0" dirty="0">
              <a:gradFill>
                <a:gsLst>
                  <a:gs pos="2917">
                    <a:srgbClr val="FFFFFF"/>
                  </a:gs>
                  <a:gs pos="30000">
                    <a:srgbClr val="FFFFFF"/>
                  </a:gs>
                </a:gsLst>
                <a:lin ang="5400000" scaled="0"/>
              </a:gradFill>
              <a:latin typeface="Calibri" panose="020F0502020204030204"/>
            </a:endParaRPr>
          </a:p>
        </p:txBody>
      </p:sp>
      <p:sp>
        <p:nvSpPr>
          <p:cNvPr id="155" name="TextBox 154"/>
          <p:cNvSpPr txBox="1"/>
          <p:nvPr/>
        </p:nvSpPr>
        <p:spPr>
          <a:xfrm>
            <a:off x="9876088" y="4205481"/>
            <a:ext cx="598463" cy="793983"/>
          </a:xfrm>
          <a:prstGeom prst="rect">
            <a:avLst/>
          </a:prstGeom>
          <a:noFill/>
        </p:spPr>
        <p:txBody>
          <a:bodyPr wrap="none" lIns="182831" tIns="146264" rIns="182831" bIns="146264" rtlCol="0">
            <a:spAutoFit/>
          </a:bodyPr>
          <a:lstStyle/>
          <a:p>
            <a:pPr defTabSz="914249">
              <a:lnSpc>
                <a:spcPct val="90000"/>
              </a:lnSpc>
              <a:spcAft>
                <a:spcPts val="600"/>
              </a:spcAft>
              <a:defRPr/>
            </a:pPr>
            <a:r>
              <a:rPr lang="en-US" sz="3600"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latin typeface="Calibri" panose="020F0502020204030204"/>
              </a:rPr>
              <a:t>√</a:t>
            </a:r>
            <a:endParaRPr lang="en-US" sz="3600" b="1" kern="0" dirty="0">
              <a:gradFill>
                <a:gsLst>
                  <a:gs pos="2917">
                    <a:srgbClr val="FFFFFF"/>
                  </a:gs>
                  <a:gs pos="30000">
                    <a:srgbClr val="FFFFFF"/>
                  </a:gs>
                </a:gsLst>
                <a:lin ang="5400000" scaled="0"/>
              </a:gradFill>
              <a:latin typeface="Calibri" panose="020F0502020204030204"/>
            </a:endParaRPr>
          </a:p>
        </p:txBody>
      </p:sp>
    </p:spTree>
    <p:extLst>
      <p:ext uri="{BB962C8B-B14F-4D97-AF65-F5344CB8AC3E}">
        <p14:creationId xmlns:p14="http://schemas.microsoft.com/office/powerpoint/2010/main" val="320006500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548494" y="295730"/>
            <a:ext cx="11887101" cy="917445"/>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681">
              <a:defRPr/>
            </a:pPr>
            <a:r>
              <a:rPr lang="en-US" sz="4800" dirty="0">
                <a:solidFill>
                  <a:schemeClr val="tx1"/>
                </a:solidFill>
                <a:latin typeface="Segoe UI Light"/>
              </a:rPr>
              <a:t>User-defined routes</a:t>
            </a:r>
          </a:p>
        </p:txBody>
      </p:sp>
      <p:sp>
        <p:nvSpPr>
          <p:cNvPr id="4" name="Text Placeholder 4"/>
          <p:cNvSpPr txBox="1">
            <a:spLocks/>
          </p:cNvSpPr>
          <p:nvPr/>
        </p:nvSpPr>
        <p:spPr>
          <a:xfrm>
            <a:off x="472793" y="1533738"/>
            <a:ext cx="5436670" cy="4900959"/>
          </a:xfrm>
          <a:prstGeom prst="rect">
            <a:avLst/>
          </a:prstGeom>
        </p:spPr>
        <p:txBody>
          <a:bodyPr vert="horz" wrap="square" lIns="146283" tIns="91427" rIns="146283" bIns="91427"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681">
              <a:buFont typeface="Wingdings" panose="05000000000000000000" pitchFamily="2" charset="2"/>
              <a:buChar char="ü"/>
              <a:defRPr/>
            </a:pPr>
            <a:r>
              <a:rPr lang="en-US" sz="2400" dirty="0">
                <a:solidFill>
                  <a:schemeClr val="tx1"/>
                </a:solidFill>
                <a:latin typeface="Segoe UI Light"/>
              </a:rPr>
              <a:t>Control traffic flow with custom routes</a:t>
            </a:r>
          </a:p>
          <a:p>
            <a:pPr defTabSz="932681">
              <a:buFont typeface="Wingdings" panose="05000000000000000000" pitchFamily="2" charset="2"/>
              <a:buChar char="ü"/>
              <a:defRPr/>
            </a:pPr>
            <a:endParaRPr lang="en-US" sz="2400" dirty="0">
              <a:solidFill>
                <a:schemeClr val="tx1"/>
              </a:solidFill>
              <a:latin typeface="Segoe UI Light"/>
            </a:endParaRPr>
          </a:p>
          <a:p>
            <a:pPr defTabSz="932681">
              <a:buFont typeface="Wingdings" panose="05000000000000000000" pitchFamily="2" charset="2"/>
              <a:buChar char="ü"/>
              <a:defRPr/>
            </a:pPr>
            <a:r>
              <a:rPr lang="en-US" sz="2400" dirty="0">
                <a:solidFill>
                  <a:schemeClr val="tx1"/>
                </a:solidFill>
                <a:latin typeface="Segoe UI Light"/>
              </a:rPr>
              <a:t>Attach route tables to subnets</a:t>
            </a:r>
          </a:p>
          <a:p>
            <a:pPr defTabSz="932681">
              <a:buFont typeface="Wingdings" panose="05000000000000000000" pitchFamily="2" charset="2"/>
              <a:buChar char="ü"/>
              <a:defRPr/>
            </a:pPr>
            <a:endParaRPr lang="en-US" sz="2400" dirty="0">
              <a:solidFill>
                <a:schemeClr val="tx1"/>
              </a:solidFill>
              <a:latin typeface="Segoe UI Light"/>
            </a:endParaRPr>
          </a:p>
          <a:p>
            <a:pPr defTabSz="932681">
              <a:buFont typeface="Wingdings" panose="05000000000000000000" pitchFamily="2" charset="2"/>
              <a:buChar char="ü"/>
              <a:defRPr/>
            </a:pPr>
            <a:r>
              <a:rPr lang="en-US" sz="2400" dirty="0">
                <a:solidFill>
                  <a:schemeClr val="tx1"/>
                </a:solidFill>
                <a:latin typeface="Segoe UI Light"/>
              </a:rPr>
              <a:t>Specify next hop for any address prefix</a:t>
            </a:r>
          </a:p>
          <a:p>
            <a:pPr defTabSz="932681">
              <a:buFont typeface="Wingdings" panose="05000000000000000000" pitchFamily="2" charset="2"/>
              <a:buChar char="ü"/>
              <a:defRPr/>
            </a:pPr>
            <a:endParaRPr lang="en-US" sz="2400" dirty="0">
              <a:solidFill>
                <a:schemeClr val="tx1"/>
              </a:solidFill>
              <a:latin typeface="Segoe UI Light"/>
            </a:endParaRPr>
          </a:p>
          <a:p>
            <a:pPr defTabSz="932681">
              <a:buFont typeface="Wingdings" panose="05000000000000000000" pitchFamily="2" charset="2"/>
              <a:buChar char="ü"/>
              <a:defRPr/>
            </a:pPr>
            <a:r>
              <a:rPr lang="en-US" sz="2400" dirty="0">
                <a:solidFill>
                  <a:schemeClr val="tx1"/>
                </a:solidFill>
                <a:latin typeface="Segoe UI Light"/>
              </a:rPr>
              <a:t>Set default route to force tunnel all traffic to on-premises or virtual appliance</a:t>
            </a:r>
          </a:p>
        </p:txBody>
      </p:sp>
      <p:sp>
        <p:nvSpPr>
          <p:cNvPr id="9" name="Rounded Rectangle 6">
            <a:extLst>
              <a:ext uri="{FF2B5EF4-FFF2-40B4-BE49-F238E27FC236}">
                <a16:creationId xmlns:a16="http://schemas.microsoft.com/office/drawing/2014/main" id="{5FD22DFB-7F88-4F7B-9283-25A13D6ACAD8}"/>
              </a:ext>
            </a:extLst>
          </p:cNvPr>
          <p:cNvSpPr/>
          <p:nvPr/>
        </p:nvSpPr>
        <p:spPr bwMode="auto">
          <a:xfrm>
            <a:off x="6065837" y="2125662"/>
            <a:ext cx="6090327" cy="4309035"/>
          </a:xfrm>
          <a:prstGeom prst="roundRect">
            <a:avLst/>
          </a:prstGeom>
          <a:noFill/>
          <a:ln w="254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282" fontAlgn="base">
              <a:spcBef>
                <a:spcPct val="0"/>
              </a:spcBef>
              <a:spcAft>
                <a:spcPct val="0"/>
              </a:spcAft>
            </a:pPr>
            <a:endParaRPr lang="en-US" sz="2000">
              <a:gradFill>
                <a:gsLst>
                  <a:gs pos="16814">
                    <a:srgbClr val="FFFFFF"/>
                  </a:gs>
                  <a:gs pos="46000">
                    <a:srgbClr val="FFFFFF"/>
                  </a:gs>
                </a:gsLst>
                <a:lin ang="5400000" scaled="0"/>
              </a:gradFill>
            </a:endParaRPr>
          </a:p>
        </p:txBody>
      </p:sp>
      <p:grpSp>
        <p:nvGrpSpPr>
          <p:cNvPr id="10" name="Group 9">
            <a:extLst>
              <a:ext uri="{FF2B5EF4-FFF2-40B4-BE49-F238E27FC236}">
                <a16:creationId xmlns:a16="http://schemas.microsoft.com/office/drawing/2014/main" id="{E4A592ED-0C73-4B71-9134-4D60D326F935}"/>
              </a:ext>
            </a:extLst>
          </p:cNvPr>
          <p:cNvGrpSpPr/>
          <p:nvPr/>
        </p:nvGrpSpPr>
        <p:grpSpPr>
          <a:xfrm>
            <a:off x="8230289" y="553286"/>
            <a:ext cx="1228028" cy="1233805"/>
            <a:chOff x="1487553" y="2335312"/>
            <a:chExt cx="1117050" cy="1117050"/>
          </a:xfrm>
        </p:grpSpPr>
        <p:sp>
          <p:nvSpPr>
            <p:cNvPr id="11" name="Oval 10">
              <a:extLst>
                <a:ext uri="{FF2B5EF4-FFF2-40B4-BE49-F238E27FC236}">
                  <a16:creationId xmlns:a16="http://schemas.microsoft.com/office/drawing/2014/main" id="{DB0E1517-95B0-438F-BA43-C6DA405D8D46}"/>
                </a:ext>
              </a:extLst>
            </p:cNvPr>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4F81BD"/>
              </a:solidFill>
              <a:prstDash val="solid"/>
              <a:headEnd type="none" w="med" len="med"/>
              <a:tailEnd type="none" w="med" len="med"/>
            </a:ln>
            <a:effectLst/>
          </p:spPr>
          <p:txBody>
            <a:bodyPr rot="0" spcFirstLastPara="0" vertOverflow="overflow" horzOverflow="overflow" vert="horz" wrap="square" lIns="182858" tIns="146284" rIns="182858" bIns="146284" numCol="1" spcCol="0" rtlCol="0" fromWordArt="0" anchor="t" anchorCtr="0" forceAA="0" compatLnSpc="1">
              <a:prstTxWarp prst="textNoShape">
                <a:avLst/>
              </a:prstTxWarp>
              <a:noAutofit/>
            </a:bodyPr>
            <a:lstStyle/>
            <a:p>
              <a:pPr defTabSz="913985" fontAlgn="base">
                <a:lnSpc>
                  <a:spcPct val="90000"/>
                </a:lnSpc>
                <a:spcBef>
                  <a:spcPct val="0"/>
                </a:spcBef>
                <a:spcAft>
                  <a:spcPct val="0"/>
                </a:spcAft>
                <a:defRPr/>
              </a:pPr>
              <a:endParaRPr lang="en-US" sz="2400" kern="0" spc="-51">
                <a:gradFill>
                  <a:gsLst>
                    <a:gs pos="36283">
                      <a:srgbClr val="505050"/>
                    </a:gs>
                    <a:gs pos="28000">
                      <a:srgbClr val="505050"/>
                    </a:gs>
                  </a:gsLst>
                  <a:lin ang="5400000" scaled="0"/>
                </a:gradFill>
                <a:latin typeface="Calibri"/>
              </a:endParaRPr>
            </a:p>
          </p:txBody>
        </p:sp>
        <p:sp>
          <p:nvSpPr>
            <p:cNvPr id="12" name="Freeform 9">
              <a:extLst>
                <a:ext uri="{FF2B5EF4-FFF2-40B4-BE49-F238E27FC236}">
                  <a16:creationId xmlns:a16="http://schemas.microsoft.com/office/drawing/2014/main" id="{C72986B5-324B-4437-BD0F-06641FFC7340}"/>
                </a:ext>
              </a:extLst>
            </p:cNvPr>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1F497D"/>
            </a:solidFill>
            <a:ln>
              <a:noFill/>
            </a:ln>
          </p:spPr>
          <p:txBody>
            <a:bodyPr vert="horz" wrap="square" lIns="91428" tIns="45714" rIns="91428" bIns="45714" numCol="1" anchor="t" anchorCtr="0" compatLnSpc="1">
              <a:prstTxWarp prst="textNoShape">
                <a:avLst/>
              </a:prstTxWarp>
            </a:bodyPr>
            <a:lstStyle/>
            <a:p>
              <a:pPr defTabSz="932387">
                <a:defRPr/>
              </a:pPr>
              <a:endParaRPr lang="en-US" kern="0">
                <a:solidFill>
                  <a:srgbClr val="00188F"/>
                </a:solidFill>
                <a:latin typeface="Calibri"/>
              </a:endParaRPr>
            </a:p>
          </p:txBody>
        </p:sp>
        <p:sp>
          <p:nvSpPr>
            <p:cNvPr id="13" name="TextBox 12">
              <a:extLst>
                <a:ext uri="{FF2B5EF4-FFF2-40B4-BE49-F238E27FC236}">
                  <a16:creationId xmlns:a16="http://schemas.microsoft.com/office/drawing/2014/main" id="{C7E0ECDB-8EA5-4FBA-96B0-6733BE4CAA5F}"/>
                </a:ext>
              </a:extLst>
            </p:cNvPr>
            <p:cNvSpPr txBox="1"/>
            <p:nvPr/>
          </p:nvSpPr>
          <p:spPr>
            <a:xfrm>
              <a:off x="1592060" y="2853467"/>
              <a:ext cx="908030" cy="468098"/>
            </a:xfrm>
            <a:prstGeom prst="rect">
              <a:avLst/>
            </a:prstGeom>
            <a:noFill/>
          </p:spPr>
          <p:txBody>
            <a:bodyPr wrap="none" lIns="182858" tIns="146284" rIns="182858" bIns="146284" rtlCol="0" anchor="ctr">
              <a:spAutoFit/>
            </a:bodyPr>
            <a:lstStyle/>
            <a:p>
              <a:pPr algn="ctr" defTabSz="932387">
                <a:lnSpc>
                  <a:spcPct val="90000"/>
                </a:lnSpc>
                <a:defRPr/>
              </a:pPr>
              <a:r>
                <a:rPr lang="en-US" sz="1600" kern="0" spc="-51">
                  <a:solidFill>
                    <a:srgbClr val="00188F"/>
                  </a:solidFill>
                  <a:latin typeface="Calibri"/>
                </a:rPr>
                <a:t>Internet</a:t>
              </a:r>
            </a:p>
          </p:txBody>
        </p:sp>
      </p:grpSp>
      <p:sp>
        <p:nvSpPr>
          <p:cNvPr id="14" name="Rectangle 13">
            <a:extLst>
              <a:ext uri="{FF2B5EF4-FFF2-40B4-BE49-F238E27FC236}">
                <a16:creationId xmlns:a16="http://schemas.microsoft.com/office/drawing/2014/main" id="{D03F227B-D490-48CC-922C-32B3A0BBA401}"/>
              </a:ext>
            </a:extLst>
          </p:cNvPr>
          <p:cNvSpPr/>
          <p:nvPr/>
        </p:nvSpPr>
        <p:spPr bwMode="auto">
          <a:xfrm>
            <a:off x="6060943" y="1929229"/>
            <a:ext cx="1980946" cy="60015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282" fontAlgn="base">
              <a:spcBef>
                <a:spcPct val="0"/>
              </a:spcBef>
              <a:spcAft>
                <a:spcPct val="0"/>
              </a:spcAft>
            </a:pPr>
            <a:r>
              <a:rPr lang="en-US" sz="2000">
                <a:gradFill>
                  <a:gsLst>
                    <a:gs pos="16814">
                      <a:srgbClr val="FFFFFF"/>
                    </a:gs>
                    <a:gs pos="46000">
                      <a:srgbClr val="FFFFFF"/>
                    </a:gs>
                  </a:gsLst>
                  <a:lin ang="5400000" scaled="0"/>
                </a:gradFill>
              </a:rPr>
              <a:t>Virtual Network</a:t>
            </a:r>
          </a:p>
        </p:txBody>
      </p:sp>
      <p:sp>
        <p:nvSpPr>
          <p:cNvPr id="15" name="Rectangle 14">
            <a:extLst>
              <a:ext uri="{FF2B5EF4-FFF2-40B4-BE49-F238E27FC236}">
                <a16:creationId xmlns:a16="http://schemas.microsoft.com/office/drawing/2014/main" id="{B8259A44-AE7F-44A9-B922-8E2BDA86B095}"/>
              </a:ext>
            </a:extLst>
          </p:cNvPr>
          <p:cNvSpPr/>
          <p:nvPr/>
        </p:nvSpPr>
        <p:spPr bwMode="auto">
          <a:xfrm>
            <a:off x="6235981" y="3728534"/>
            <a:ext cx="1940089" cy="1371426"/>
          </a:xfrm>
          <a:prstGeom prst="rect">
            <a:avLst/>
          </a:prstGeom>
          <a:solidFill>
            <a:schemeClr val="tx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282" fontAlgn="base">
              <a:spcBef>
                <a:spcPct val="0"/>
              </a:spcBef>
              <a:spcAft>
                <a:spcPct val="0"/>
              </a:spcAft>
            </a:pPr>
            <a:endParaRPr lang="en-US" sz="2000">
              <a:gradFill>
                <a:gsLst>
                  <a:gs pos="16814">
                    <a:srgbClr val="FFFFFF"/>
                  </a:gs>
                  <a:gs pos="46000">
                    <a:srgbClr val="FFFFFF"/>
                  </a:gs>
                </a:gsLst>
                <a:lin ang="5400000" scaled="0"/>
              </a:gradFill>
            </a:endParaRPr>
          </a:p>
        </p:txBody>
      </p:sp>
      <p:sp>
        <p:nvSpPr>
          <p:cNvPr id="16" name="Rectangle 15">
            <a:extLst>
              <a:ext uri="{FF2B5EF4-FFF2-40B4-BE49-F238E27FC236}">
                <a16:creationId xmlns:a16="http://schemas.microsoft.com/office/drawing/2014/main" id="{5903DB7F-A395-4BC0-ABBF-9324674A3AB2}"/>
              </a:ext>
            </a:extLst>
          </p:cNvPr>
          <p:cNvSpPr/>
          <p:nvPr/>
        </p:nvSpPr>
        <p:spPr bwMode="auto">
          <a:xfrm>
            <a:off x="10057638" y="3728534"/>
            <a:ext cx="1905410" cy="1371426"/>
          </a:xfrm>
          <a:prstGeom prst="rect">
            <a:avLst/>
          </a:prstGeom>
          <a:solidFill>
            <a:schemeClr val="accent4">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282" fontAlgn="base">
              <a:spcBef>
                <a:spcPct val="0"/>
              </a:spcBef>
              <a:spcAft>
                <a:spcPct val="0"/>
              </a:spcAft>
            </a:pPr>
            <a:endParaRPr lang="en-US" sz="2000">
              <a:gradFill>
                <a:gsLst>
                  <a:gs pos="16814">
                    <a:srgbClr val="FFFFFF"/>
                  </a:gs>
                  <a:gs pos="46000">
                    <a:srgbClr val="FFFFFF"/>
                  </a:gs>
                </a:gsLst>
                <a:lin ang="5400000" scaled="0"/>
              </a:gradFill>
            </a:endParaRPr>
          </a:p>
        </p:txBody>
      </p:sp>
      <p:pic>
        <p:nvPicPr>
          <p:cNvPr id="17" name="Picture 16">
            <a:extLst>
              <a:ext uri="{FF2B5EF4-FFF2-40B4-BE49-F238E27FC236}">
                <a16:creationId xmlns:a16="http://schemas.microsoft.com/office/drawing/2014/main" id="{6A9F7E2A-EC16-473C-8A88-17261C187F9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352435" y="3825940"/>
            <a:ext cx="780189" cy="780189"/>
          </a:xfrm>
          <a:prstGeom prst="rect">
            <a:avLst/>
          </a:prstGeom>
        </p:spPr>
      </p:pic>
      <p:pic>
        <p:nvPicPr>
          <p:cNvPr id="18" name="Picture 17">
            <a:extLst>
              <a:ext uri="{FF2B5EF4-FFF2-40B4-BE49-F238E27FC236}">
                <a16:creationId xmlns:a16="http://schemas.microsoft.com/office/drawing/2014/main" id="{7CC24263-122B-43A5-A8B8-C7F53187CD2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212506" y="4207741"/>
            <a:ext cx="780189" cy="780189"/>
          </a:xfrm>
          <a:prstGeom prst="rect">
            <a:avLst/>
          </a:prstGeom>
        </p:spPr>
      </p:pic>
      <p:pic>
        <p:nvPicPr>
          <p:cNvPr id="19" name="Picture 18">
            <a:extLst>
              <a:ext uri="{FF2B5EF4-FFF2-40B4-BE49-F238E27FC236}">
                <a16:creationId xmlns:a16="http://schemas.microsoft.com/office/drawing/2014/main" id="{E84E47D9-4F2B-47D0-8AA8-D62EBBEC0F1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241011" y="3824824"/>
            <a:ext cx="780189" cy="780189"/>
          </a:xfrm>
          <a:prstGeom prst="rect">
            <a:avLst/>
          </a:prstGeom>
        </p:spPr>
      </p:pic>
      <p:pic>
        <p:nvPicPr>
          <p:cNvPr id="20" name="Picture 19">
            <a:extLst>
              <a:ext uri="{FF2B5EF4-FFF2-40B4-BE49-F238E27FC236}">
                <a16:creationId xmlns:a16="http://schemas.microsoft.com/office/drawing/2014/main" id="{B7B67820-34D8-4FC7-804C-216FA91B4EA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955359" y="4148989"/>
            <a:ext cx="780189" cy="780189"/>
          </a:xfrm>
          <a:prstGeom prst="rect">
            <a:avLst/>
          </a:prstGeom>
        </p:spPr>
      </p:pic>
      <p:sp>
        <p:nvSpPr>
          <p:cNvPr id="21" name="TextBox 20">
            <a:extLst>
              <a:ext uri="{FF2B5EF4-FFF2-40B4-BE49-F238E27FC236}">
                <a16:creationId xmlns:a16="http://schemas.microsoft.com/office/drawing/2014/main" id="{E0A47049-31AE-42C2-9679-63C42F409287}"/>
              </a:ext>
            </a:extLst>
          </p:cNvPr>
          <p:cNvSpPr txBox="1"/>
          <p:nvPr/>
        </p:nvSpPr>
        <p:spPr>
          <a:xfrm>
            <a:off x="6091840" y="3349769"/>
            <a:ext cx="2084229" cy="517024"/>
          </a:xfrm>
          <a:prstGeom prst="rect">
            <a:avLst/>
          </a:prstGeom>
          <a:noFill/>
        </p:spPr>
        <p:txBody>
          <a:bodyPr wrap="square" lIns="182858" tIns="146284" rIns="182858" bIns="146284" rtlCol="0">
            <a:spAutoFit/>
          </a:bodyPr>
          <a:lstStyle/>
          <a:p>
            <a:pPr>
              <a:lnSpc>
                <a:spcPct val="90000"/>
              </a:lnSpc>
              <a:spcAft>
                <a:spcPts val="600"/>
              </a:spcAft>
            </a:pPr>
            <a:r>
              <a:rPr lang="en-US" sz="1600" b="1"/>
              <a:t>Front-end subnet</a:t>
            </a:r>
          </a:p>
        </p:txBody>
      </p:sp>
      <p:sp>
        <p:nvSpPr>
          <p:cNvPr id="22" name="TextBox 21">
            <a:extLst>
              <a:ext uri="{FF2B5EF4-FFF2-40B4-BE49-F238E27FC236}">
                <a16:creationId xmlns:a16="http://schemas.microsoft.com/office/drawing/2014/main" id="{6F0F813B-C76E-429D-8662-D051BBE1F68A}"/>
              </a:ext>
            </a:extLst>
          </p:cNvPr>
          <p:cNvSpPr txBox="1"/>
          <p:nvPr/>
        </p:nvSpPr>
        <p:spPr>
          <a:xfrm>
            <a:off x="9929134" y="3349769"/>
            <a:ext cx="2033913" cy="517024"/>
          </a:xfrm>
          <a:prstGeom prst="rect">
            <a:avLst/>
          </a:prstGeom>
          <a:noFill/>
        </p:spPr>
        <p:txBody>
          <a:bodyPr wrap="square" lIns="182858" tIns="146284" rIns="182858" bIns="146284" rtlCol="0">
            <a:spAutoFit/>
          </a:bodyPr>
          <a:lstStyle/>
          <a:p>
            <a:pPr>
              <a:lnSpc>
                <a:spcPct val="90000"/>
              </a:lnSpc>
              <a:spcAft>
                <a:spcPts val="600"/>
              </a:spcAft>
            </a:pPr>
            <a:r>
              <a:rPr lang="en-US" sz="1600" b="1"/>
              <a:t>Back-end subnet</a:t>
            </a:r>
          </a:p>
        </p:txBody>
      </p:sp>
      <p:cxnSp>
        <p:nvCxnSpPr>
          <p:cNvPr id="23" name="Elbow Connector 22">
            <a:extLst>
              <a:ext uri="{FF2B5EF4-FFF2-40B4-BE49-F238E27FC236}">
                <a16:creationId xmlns:a16="http://schemas.microsoft.com/office/drawing/2014/main" id="{52444E21-CF3C-4459-A121-16D93D942022}"/>
              </a:ext>
            </a:extLst>
          </p:cNvPr>
          <p:cNvCxnSpPr/>
          <p:nvPr/>
        </p:nvCxnSpPr>
        <p:spPr>
          <a:xfrm rot="5400000" flipH="1" flipV="1">
            <a:off x="7438601" y="2322835"/>
            <a:ext cx="1941444" cy="869956"/>
          </a:xfrm>
          <a:prstGeom prst="bentConnector3">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5658D16-AD46-4956-B67A-BDBEF79F5455}"/>
              </a:ext>
            </a:extLst>
          </p:cNvPr>
          <p:cNvCxnSpPr>
            <a:stCxn id="15" idx="3"/>
            <a:endCxn id="16" idx="1"/>
          </p:cNvCxnSpPr>
          <p:nvPr/>
        </p:nvCxnSpPr>
        <p:spPr>
          <a:xfrm>
            <a:off x="8176069" y="4414245"/>
            <a:ext cx="1881569" cy="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8">
            <a:extLst>
              <a:ext uri="{FF2B5EF4-FFF2-40B4-BE49-F238E27FC236}">
                <a16:creationId xmlns:a16="http://schemas.microsoft.com/office/drawing/2014/main" id="{15D8DA1F-FE0A-4FF6-A3A6-C2DEE03D3389}"/>
              </a:ext>
            </a:extLst>
          </p:cNvPr>
          <p:cNvCxnSpPr>
            <a:stCxn id="15" idx="2"/>
          </p:cNvCxnSpPr>
          <p:nvPr/>
        </p:nvCxnSpPr>
        <p:spPr>
          <a:xfrm rot="16200000" flipH="1">
            <a:off x="7547317" y="4758667"/>
            <a:ext cx="665018" cy="1347603"/>
          </a:xfrm>
          <a:prstGeom prst="bentConnector2">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30">
            <a:extLst>
              <a:ext uri="{FF2B5EF4-FFF2-40B4-BE49-F238E27FC236}">
                <a16:creationId xmlns:a16="http://schemas.microsoft.com/office/drawing/2014/main" id="{6D86F0CB-F536-4589-AF0E-12F9AD801F5B}"/>
              </a:ext>
            </a:extLst>
          </p:cNvPr>
          <p:cNvCxnSpPr>
            <a:endCxn id="16" idx="2"/>
          </p:cNvCxnSpPr>
          <p:nvPr/>
        </p:nvCxnSpPr>
        <p:spPr>
          <a:xfrm flipV="1">
            <a:off x="9557870" y="5099960"/>
            <a:ext cx="1452473" cy="665018"/>
          </a:xfrm>
          <a:prstGeom prst="bentConnector2">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93E808B0-5C71-4E16-A803-C2FD27FC3C84}"/>
              </a:ext>
            </a:extLst>
          </p:cNvPr>
          <p:cNvSpPr/>
          <p:nvPr/>
        </p:nvSpPr>
        <p:spPr bwMode="auto">
          <a:xfrm>
            <a:off x="8342180" y="2558576"/>
            <a:ext cx="901242" cy="46680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282" fontAlgn="base">
              <a:spcBef>
                <a:spcPct val="0"/>
              </a:spcBef>
              <a:spcAft>
                <a:spcPct val="0"/>
              </a:spcAft>
            </a:pPr>
            <a:r>
              <a:rPr lang="en-US" sz="1600">
                <a:gradFill>
                  <a:gsLst>
                    <a:gs pos="16814">
                      <a:srgbClr val="FFFFFF"/>
                    </a:gs>
                    <a:gs pos="46000">
                      <a:srgbClr val="FFFFFF"/>
                    </a:gs>
                  </a:gsLst>
                  <a:lin ang="5400000" scaled="0"/>
                </a:gradFill>
              </a:rPr>
              <a:t>System</a:t>
            </a:r>
          </a:p>
          <a:p>
            <a:pPr algn="ctr" defTabSz="932282" fontAlgn="base">
              <a:spcBef>
                <a:spcPct val="0"/>
              </a:spcBef>
              <a:spcAft>
                <a:spcPct val="0"/>
              </a:spcAft>
            </a:pPr>
            <a:r>
              <a:rPr lang="en-US" sz="1600">
                <a:gradFill>
                  <a:gsLst>
                    <a:gs pos="16814">
                      <a:srgbClr val="FFFFFF"/>
                    </a:gs>
                    <a:gs pos="46000">
                      <a:srgbClr val="FFFFFF"/>
                    </a:gs>
                  </a:gsLst>
                  <a:lin ang="5400000" scaled="0"/>
                </a:gradFill>
              </a:rPr>
              <a:t>Route</a:t>
            </a:r>
          </a:p>
        </p:txBody>
      </p:sp>
      <p:sp>
        <p:nvSpPr>
          <p:cNvPr id="28" name="Rectangle 27">
            <a:extLst>
              <a:ext uri="{FF2B5EF4-FFF2-40B4-BE49-F238E27FC236}">
                <a16:creationId xmlns:a16="http://schemas.microsoft.com/office/drawing/2014/main" id="{07E851C4-43A8-4A58-B939-F131F01550D5}"/>
              </a:ext>
            </a:extLst>
          </p:cNvPr>
          <p:cNvSpPr/>
          <p:nvPr/>
        </p:nvSpPr>
        <p:spPr bwMode="auto">
          <a:xfrm>
            <a:off x="6731767" y="5467137"/>
            <a:ext cx="1310123" cy="466807"/>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282" fontAlgn="base">
              <a:spcBef>
                <a:spcPct val="0"/>
              </a:spcBef>
              <a:spcAft>
                <a:spcPct val="0"/>
              </a:spcAft>
            </a:pPr>
            <a:r>
              <a:rPr lang="en-US" sz="1600" b="1">
                <a:gradFill>
                  <a:gsLst>
                    <a:gs pos="16814">
                      <a:srgbClr val="FFFFFF"/>
                    </a:gs>
                    <a:gs pos="46000">
                      <a:srgbClr val="FFFFFF"/>
                    </a:gs>
                  </a:gsLst>
                  <a:lin ang="5400000" scaled="0"/>
                </a:gradFill>
              </a:rPr>
              <a:t>User-defined route</a:t>
            </a:r>
          </a:p>
        </p:txBody>
      </p:sp>
      <p:sp>
        <p:nvSpPr>
          <p:cNvPr id="29" name="Rectangle 28">
            <a:extLst>
              <a:ext uri="{FF2B5EF4-FFF2-40B4-BE49-F238E27FC236}">
                <a16:creationId xmlns:a16="http://schemas.microsoft.com/office/drawing/2014/main" id="{8549C3B6-8F61-4FE4-B981-AEED7931E7CA}"/>
              </a:ext>
            </a:extLst>
          </p:cNvPr>
          <p:cNvSpPr/>
          <p:nvPr/>
        </p:nvSpPr>
        <p:spPr bwMode="auto">
          <a:xfrm>
            <a:off x="8557709" y="4152276"/>
            <a:ext cx="1004244" cy="46680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282" fontAlgn="base">
              <a:spcBef>
                <a:spcPct val="0"/>
              </a:spcBef>
              <a:spcAft>
                <a:spcPct val="0"/>
              </a:spcAft>
            </a:pPr>
            <a:r>
              <a:rPr lang="en-US" sz="1600">
                <a:gradFill>
                  <a:gsLst>
                    <a:gs pos="16814">
                      <a:srgbClr val="FFFFFF"/>
                    </a:gs>
                    <a:gs pos="46000">
                      <a:srgbClr val="FFFFFF"/>
                    </a:gs>
                  </a:gsLst>
                  <a:lin ang="5400000" scaled="0"/>
                </a:gradFill>
              </a:rPr>
              <a:t>Default Route</a:t>
            </a:r>
          </a:p>
        </p:txBody>
      </p:sp>
      <p:sp>
        <p:nvSpPr>
          <p:cNvPr id="35" name="Rectangle 34">
            <a:extLst>
              <a:ext uri="{FF2B5EF4-FFF2-40B4-BE49-F238E27FC236}">
                <a16:creationId xmlns:a16="http://schemas.microsoft.com/office/drawing/2014/main" id="{F802EE52-524F-41D6-A09A-F5FC1C9BE314}"/>
              </a:ext>
            </a:extLst>
          </p:cNvPr>
          <p:cNvSpPr/>
          <p:nvPr/>
        </p:nvSpPr>
        <p:spPr bwMode="auto">
          <a:xfrm>
            <a:off x="8572264" y="4148989"/>
            <a:ext cx="1004244" cy="46680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282" fontAlgn="base">
              <a:spcBef>
                <a:spcPct val="0"/>
              </a:spcBef>
              <a:spcAft>
                <a:spcPct val="0"/>
              </a:spcAft>
            </a:pPr>
            <a:r>
              <a:rPr lang="en-US" sz="1600">
                <a:gradFill>
                  <a:gsLst>
                    <a:gs pos="16814">
                      <a:srgbClr val="FFFFFF"/>
                    </a:gs>
                    <a:gs pos="46000">
                      <a:srgbClr val="FFFFFF"/>
                    </a:gs>
                  </a:gsLst>
                  <a:lin ang="5400000" scaled="0"/>
                </a:gradFill>
              </a:rPr>
              <a:t>System route</a:t>
            </a:r>
          </a:p>
        </p:txBody>
      </p:sp>
      <p:pic>
        <p:nvPicPr>
          <p:cNvPr id="36" name="Picture 35">
            <a:extLst>
              <a:ext uri="{FF2B5EF4-FFF2-40B4-BE49-F238E27FC236}">
                <a16:creationId xmlns:a16="http://schemas.microsoft.com/office/drawing/2014/main" id="{6ADF05DD-57FD-4F8D-A745-8B4FE55876D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577085" y="5270352"/>
            <a:ext cx="938096" cy="938096"/>
          </a:xfrm>
          <a:prstGeom prst="rect">
            <a:avLst/>
          </a:prstGeom>
        </p:spPr>
      </p:pic>
      <p:sp>
        <p:nvSpPr>
          <p:cNvPr id="37" name="TextBox 36">
            <a:extLst>
              <a:ext uri="{FF2B5EF4-FFF2-40B4-BE49-F238E27FC236}">
                <a16:creationId xmlns:a16="http://schemas.microsoft.com/office/drawing/2014/main" id="{96A2A507-1C0C-43DA-B616-7E3EAA191A78}"/>
              </a:ext>
            </a:extLst>
          </p:cNvPr>
          <p:cNvSpPr txBox="1"/>
          <p:nvPr/>
        </p:nvSpPr>
        <p:spPr>
          <a:xfrm>
            <a:off x="8254092" y="4847864"/>
            <a:ext cx="1725523" cy="517024"/>
          </a:xfrm>
          <a:prstGeom prst="rect">
            <a:avLst/>
          </a:prstGeom>
          <a:noFill/>
        </p:spPr>
        <p:txBody>
          <a:bodyPr wrap="square" lIns="182858" tIns="146284" rIns="182858" bIns="146284" rtlCol="0">
            <a:spAutoFit/>
          </a:bodyPr>
          <a:lstStyle/>
          <a:p>
            <a:pPr>
              <a:lnSpc>
                <a:spcPct val="90000"/>
              </a:lnSpc>
              <a:spcAft>
                <a:spcPts val="600"/>
              </a:spcAft>
            </a:pPr>
            <a:r>
              <a:rPr lang="en-US" sz="1600">
                <a:gradFill>
                  <a:gsLst>
                    <a:gs pos="2917">
                      <a:srgbClr val="FFFFFF"/>
                    </a:gs>
                    <a:gs pos="30000">
                      <a:srgbClr val="FFFFFF"/>
                    </a:gs>
                  </a:gsLst>
                  <a:lin ang="5400000" scaled="0"/>
                </a:gradFill>
              </a:rPr>
              <a:t>VM/Appliance</a:t>
            </a:r>
          </a:p>
        </p:txBody>
      </p:sp>
      <p:sp>
        <p:nvSpPr>
          <p:cNvPr id="38" name="TextBox 37">
            <a:extLst>
              <a:ext uri="{FF2B5EF4-FFF2-40B4-BE49-F238E27FC236}">
                <a16:creationId xmlns:a16="http://schemas.microsoft.com/office/drawing/2014/main" id="{0A743AF7-4BED-4EF0-A9E6-5079A27E97F6}"/>
              </a:ext>
            </a:extLst>
          </p:cNvPr>
          <p:cNvSpPr txBox="1"/>
          <p:nvPr/>
        </p:nvSpPr>
        <p:spPr>
          <a:xfrm>
            <a:off x="9132850" y="2382770"/>
            <a:ext cx="2629804" cy="517024"/>
          </a:xfrm>
          <a:prstGeom prst="rect">
            <a:avLst/>
          </a:prstGeom>
          <a:noFill/>
        </p:spPr>
        <p:txBody>
          <a:bodyPr wrap="square" lIns="182858" tIns="146284" rIns="182858" bIns="146284" rtlCol="0">
            <a:spAutoFit/>
          </a:bodyPr>
          <a:lstStyle/>
          <a:p>
            <a:pPr>
              <a:lnSpc>
                <a:spcPct val="90000"/>
              </a:lnSpc>
              <a:spcAft>
                <a:spcPts val="600"/>
              </a:spcAft>
            </a:pPr>
            <a:r>
              <a:rPr lang="en-US" sz="1600"/>
              <a:t>VM with “IP Forwarding”</a:t>
            </a:r>
          </a:p>
        </p:txBody>
      </p:sp>
      <p:pic>
        <p:nvPicPr>
          <p:cNvPr id="39" name="Picture 38">
            <a:extLst>
              <a:ext uri="{FF2B5EF4-FFF2-40B4-BE49-F238E27FC236}">
                <a16:creationId xmlns:a16="http://schemas.microsoft.com/office/drawing/2014/main" id="{31607595-A7DD-4968-9397-024F2621220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342180" y="2382255"/>
            <a:ext cx="938096" cy="938096"/>
          </a:xfrm>
          <a:prstGeom prst="rect">
            <a:avLst/>
          </a:prstGeom>
        </p:spPr>
      </p:pic>
    </p:spTree>
    <p:extLst>
      <p:ext uri="{BB962C8B-B14F-4D97-AF65-F5344CB8AC3E}">
        <p14:creationId xmlns:p14="http://schemas.microsoft.com/office/powerpoint/2010/main" val="22481779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7" grpId="0"/>
      <p:bldP spid="37" grpId="1"/>
      <p:bldP spid="3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7904C-769E-41B8-9715-191B48C52A78}"/>
              </a:ext>
            </a:extLst>
          </p:cNvPr>
          <p:cNvSpPr>
            <a:spLocks noGrp="1"/>
          </p:cNvSpPr>
          <p:nvPr>
            <p:ph type="title"/>
          </p:nvPr>
        </p:nvSpPr>
        <p:spPr/>
        <p:txBody>
          <a:bodyPr/>
          <a:lstStyle/>
          <a:p>
            <a:r>
              <a:rPr lang="en-US" dirty="0">
                <a:solidFill>
                  <a:schemeClr val="tx1"/>
                </a:solidFill>
              </a:rPr>
              <a:t>Software load balancer</a:t>
            </a:r>
            <a:br>
              <a:rPr lang="en-US" dirty="0">
                <a:solidFill>
                  <a:schemeClr val="tx1"/>
                </a:solidFill>
              </a:rPr>
            </a:br>
            <a:endParaRPr lang="en-US" dirty="0"/>
          </a:p>
        </p:txBody>
      </p:sp>
      <p:sp>
        <p:nvSpPr>
          <p:cNvPr id="3" name="Text Placeholder 2">
            <a:extLst>
              <a:ext uri="{FF2B5EF4-FFF2-40B4-BE49-F238E27FC236}">
                <a16:creationId xmlns:a16="http://schemas.microsoft.com/office/drawing/2014/main" id="{6921A8C9-FB0D-42EC-894D-44164324530A}"/>
              </a:ext>
            </a:extLst>
          </p:cNvPr>
          <p:cNvSpPr>
            <a:spLocks noGrp="1"/>
          </p:cNvSpPr>
          <p:nvPr>
            <p:ph type="body" sz="quarter" idx="10"/>
          </p:nvPr>
        </p:nvSpPr>
        <p:spPr>
          <a:xfrm>
            <a:off x="274702" y="1211287"/>
            <a:ext cx="6662619" cy="3631763"/>
          </a:xfrm>
        </p:spPr>
        <p:txBody>
          <a:bodyPr/>
          <a:lstStyle/>
          <a:p>
            <a:pPr defTabSz="932681">
              <a:defRPr/>
            </a:pPr>
            <a:r>
              <a:rPr lang="en-US" sz="2800" dirty="0"/>
              <a:t>Balances load among one or more VM instances</a:t>
            </a:r>
          </a:p>
          <a:p>
            <a:pPr defTabSz="932681">
              <a:defRPr/>
            </a:pPr>
            <a:r>
              <a:rPr lang="en-US" sz="2800" dirty="0"/>
              <a:t>Layer 4 Load Balancer</a:t>
            </a:r>
          </a:p>
          <a:p>
            <a:pPr defTabSz="932681">
              <a:defRPr/>
            </a:pPr>
            <a:r>
              <a:rPr lang="en-US" sz="2800" dirty="0"/>
              <a:t>Allows port redirection</a:t>
            </a:r>
          </a:p>
          <a:p>
            <a:pPr defTabSz="932681">
              <a:defRPr/>
            </a:pPr>
            <a:r>
              <a:rPr lang="en-US" sz="2800" dirty="0"/>
              <a:t>Control traffic to endpoints with inbound NAT rules</a:t>
            </a:r>
          </a:p>
          <a:p>
            <a:pPr defTabSz="932681">
              <a:defRPr/>
            </a:pPr>
            <a:r>
              <a:rPr lang="en-US" sz="2800" dirty="0"/>
              <a:t>Provides high availability for workloads with failover</a:t>
            </a:r>
            <a:endParaRPr lang="en-US" sz="2800" dirty="0">
              <a:solidFill>
                <a:schemeClr val="tx1"/>
              </a:solidFill>
            </a:endParaRPr>
          </a:p>
        </p:txBody>
      </p:sp>
      <p:pic>
        <p:nvPicPr>
          <p:cNvPr id="4" name="Picture 3">
            <a:extLst>
              <a:ext uri="{FF2B5EF4-FFF2-40B4-BE49-F238E27FC236}">
                <a16:creationId xmlns:a16="http://schemas.microsoft.com/office/drawing/2014/main" id="{A93CB8B4-5428-4476-A490-B4648021BBC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31385"/>
          <a:stretch/>
        </p:blipFill>
        <p:spPr>
          <a:xfrm>
            <a:off x="8198904" y="2951903"/>
            <a:ext cx="4065288" cy="3211981"/>
          </a:xfrm>
          <a:prstGeom prst="rect">
            <a:avLst/>
          </a:prstGeom>
        </p:spPr>
      </p:pic>
      <p:cxnSp>
        <p:nvCxnSpPr>
          <p:cNvPr id="5" name="Straight Connector 4">
            <a:extLst>
              <a:ext uri="{FF2B5EF4-FFF2-40B4-BE49-F238E27FC236}">
                <a16:creationId xmlns:a16="http://schemas.microsoft.com/office/drawing/2014/main" id="{786A89E9-1D60-40F1-8C7B-343D8259CA4F}"/>
              </a:ext>
            </a:extLst>
          </p:cNvPr>
          <p:cNvCxnSpPr/>
          <p:nvPr/>
        </p:nvCxnSpPr>
        <p:spPr>
          <a:xfrm flipH="1" flipV="1">
            <a:off x="10215687" y="2309559"/>
            <a:ext cx="15331" cy="1189844"/>
          </a:xfrm>
          <a:prstGeom prst="line">
            <a:avLst/>
          </a:prstGeom>
          <a:noFill/>
          <a:ln w="28575" cap="rnd" cmpd="sng" algn="ctr">
            <a:solidFill>
              <a:schemeClr val="bg2">
                <a:lumMod val="50000"/>
              </a:schemeClr>
            </a:solidFill>
            <a:prstDash val="sysDot"/>
            <a:headEnd type="none"/>
            <a:tailEnd type="none"/>
          </a:ln>
          <a:effectLst/>
        </p:spPr>
      </p:cxnSp>
      <p:sp>
        <p:nvSpPr>
          <p:cNvPr id="6" name="Rectangle 5">
            <a:extLst>
              <a:ext uri="{FF2B5EF4-FFF2-40B4-BE49-F238E27FC236}">
                <a16:creationId xmlns:a16="http://schemas.microsoft.com/office/drawing/2014/main" id="{22DA1510-A97F-427F-B309-85E6178922D1}"/>
              </a:ext>
            </a:extLst>
          </p:cNvPr>
          <p:cNvSpPr>
            <a:spLocks noChangeArrowheads="1"/>
          </p:cNvSpPr>
          <p:nvPr/>
        </p:nvSpPr>
        <p:spPr bwMode="auto">
          <a:xfrm>
            <a:off x="11727478" y="5479744"/>
            <a:ext cx="249441" cy="2006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31983">
              <a:defRPr/>
            </a:pPr>
            <a:endParaRPr lang="en-US" sz="1836" kern="0">
              <a:solidFill>
                <a:srgbClr val="000000"/>
              </a:solidFill>
              <a:latin typeface="Calibri" panose="020F0502020204030204"/>
            </a:endParaRPr>
          </a:p>
        </p:txBody>
      </p:sp>
      <p:sp>
        <p:nvSpPr>
          <p:cNvPr id="7" name="Freeform 18">
            <a:extLst>
              <a:ext uri="{FF2B5EF4-FFF2-40B4-BE49-F238E27FC236}">
                <a16:creationId xmlns:a16="http://schemas.microsoft.com/office/drawing/2014/main" id="{D402678D-C094-4706-99CE-0401CA1921D5}"/>
              </a:ext>
            </a:extLst>
          </p:cNvPr>
          <p:cNvSpPr>
            <a:spLocks/>
          </p:cNvSpPr>
          <p:nvPr/>
        </p:nvSpPr>
        <p:spPr bwMode="auto">
          <a:xfrm>
            <a:off x="9908361" y="5166269"/>
            <a:ext cx="2346595" cy="688273"/>
          </a:xfrm>
          <a:custGeom>
            <a:avLst/>
            <a:gdLst>
              <a:gd name="T0" fmla="*/ 0 w 1014"/>
              <a:gd name="T1" fmla="*/ 296 h 296"/>
              <a:gd name="T2" fmla="*/ 0 w 1014"/>
              <a:gd name="T3" fmla="*/ 296 h 296"/>
              <a:gd name="T4" fmla="*/ 1014 w 1014"/>
              <a:gd name="T5" fmla="*/ 296 h 296"/>
              <a:gd name="T6" fmla="*/ 1014 w 1014"/>
              <a:gd name="T7" fmla="*/ 238 h 296"/>
              <a:gd name="T8" fmla="*/ 0 w 1014"/>
              <a:gd name="T9" fmla="*/ 296 h 296"/>
            </a:gdLst>
            <a:ahLst/>
            <a:cxnLst>
              <a:cxn ang="0">
                <a:pos x="T0" y="T1"/>
              </a:cxn>
              <a:cxn ang="0">
                <a:pos x="T2" y="T3"/>
              </a:cxn>
              <a:cxn ang="0">
                <a:pos x="T4" y="T5"/>
              </a:cxn>
              <a:cxn ang="0">
                <a:pos x="T6" y="T7"/>
              </a:cxn>
              <a:cxn ang="0">
                <a:pos x="T8" y="T9"/>
              </a:cxn>
            </a:cxnLst>
            <a:rect l="0" t="0" r="r" b="b"/>
            <a:pathLst>
              <a:path w="1014" h="296">
                <a:moveTo>
                  <a:pt x="0" y="296"/>
                </a:moveTo>
                <a:cubicBezTo>
                  <a:pt x="0" y="296"/>
                  <a:pt x="0" y="296"/>
                  <a:pt x="0" y="296"/>
                </a:cubicBezTo>
                <a:cubicBezTo>
                  <a:pt x="1014" y="296"/>
                  <a:pt x="1014" y="296"/>
                  <a:pt x="1014" y="296"/>
                </a:cubicBezTo>
                <a:cubicBezTo>
                  <a:pt x="1014" y="238"/>
                  <a:pt x="1014" y="238"/>
                  <a:pt x="1014" y="238"/>
                </a:cubicBezTo>
                <a:cubicBezTo>
                  <a:pt x="714" y="0"/>
                  <a:pt x="277" y="19"/>
                  <a:pt x="0" y="296"/>
                </a:cubicBezTo>
                <a:close/>
              </a:path>
            </a:pathLst>
          </a:custGeom>
          <a:solidFill>
            <a:srgbClr val="7FBA00"/>
          </a:solidFill>
          <a:ln>
            <a:noFill/>
          </a:ln>
        </p:spPr>
        <p:txBody>
          <a:bodyPr vert="horz" wrap="square" lIns="91401" tIns="45700" rIns="91401" bIns="45700" numCol="1" anchor="t" anchorCtr="0" compatLnSpc="1">
            <a:prstTxWarp prst="textNoShape">
              <a:avLst/>
            </a:prstTxWarp>
          </a:bodyPr>
          <a:lstStyle/>
          <a:p>
            <a:pPr defTabSz="931983">
              <a:defRPr/>
            </a:pPr>
            <a:endParaRPr lang="en-US" sz="1836" kern="0">
              <a:solidFill>
                <a:srgbClr val="000000"/>
              </a:solidFill>
              <a:latin typeface="Calibri" panose="020F0502020204030204"/>
            </a:endParaRPr>
          </a:p>
        </p:txBody>
      </p:sp>
      <p:sp>
        <p:nvSpPr>
          <p:cNvPr id="8" name="Freeform 29">
            <a:extLst>
              <a:ext uri="{FF2B5EF4-FFF2-40B4-BE49-F238E27FC236}">
                <a16:creationId xmlns:a16="http://schemas.microsoft.com/office/drawing/2014/main" id="{B1DDF2E0-C2D9-474F-A3B2-08D675907E0F}"/>
              </a:ext>
            </a:extLst>
          </p:cNvPr>
          <p:cNvSpPr>
            <a:spLocks/>
          </p:cNvSpPr>
          <p:nvPr/>
        </p:nvSpPr>
        <p:spPr bwMode="auto">
          <a:xfrm>
            <a:off x="8166495" y="5236822"/>
            <a:ext cx="2523799" cy="580806"/>
          </a:xfrm>
          <a:custGeom>
            <a:avLst/>
            <a:gdLst>
              <a:gd name="T0" fmla="*/ 344 w 556"/>
              <a:gd name="T1" fmla="*/ 21 h 130"/>
              <a:gd name="T2" fmla="*/ 344 w 556"/>
              <a:gd name="T3" fmla="*/ 21 h 130"/>
              <a:gd name="T4" fmla="*/ 0 w 556"/>
              <a:gd name="T5" fmla="*/ 130 h 130"/>
              <a:gd name="T6" fmla="*/ 197 w 556"/>
              <a:gd name="T7" fmla="*/ 130 h 130"/>
              <a:gd name="T8" fmla="*/ 556 w 556"/>
              <a:gd name="T9" fmla="*/ 130 h 130"/>
              <a:gd name="T10" fmla="*/ 344 w 556"/>
              <a:gd name="T11" fmla="*/ 21 h 130"/>
            </a:gdLst>
            <a:ahLst/>
            <a:cxnLst>
              <a:cxn ang="0">
                <a:pos x="T0" y="T1"/>
              </a:cxn>
              <a:cxn ang="0">
                <a:pos x="T2" y="T3"/>
              </a:cxn>
              <a:cxn ang="0">
                <a:pos x="T4" y="T5"/>
              </a:cxn>
              <a:cxn ang="0">
                <a:pos x="T6" y="T7"/>
              </a:cxn>
              <a:cxn ang="0">
                <a:pos x="T8" y="T9"/>
              </a:cxn>
              <a:cxn ang="0">
                <a:pos x="T10" y="T11"/>
              </a:cxn>
            </a:cxnLst>
            <a:rect l="0" t="0" r="r" b="b"/>
            <a:pathLst>
              <a:path w="556" h="130">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79A500"/>
          </a:solidFill>
          <a:ln>
            <a:noFill/>
          </a:ln>
        </p:spPr>
        <p:txBody>
          <a:bodyPr vert="horz" wrap="square" lIns="91401" tIns="45700" rIns="91401" bIns="45700" numCol="1" anchor="t" anchorCtr="0" compatLnSpc="1">
            <a:prstTxWarp prst="textNoShape">
              <a:avLst/>
            </a:prstTxWarp>
          </a:bodyPr>
          <a:lstStyle/>
          <a:p>
            <a:pPr defTabSz="931983">
              <a:defRPr/>
            </a:pPr>
            <a:endParaRPr lang="en-US" sz="1836" kern="0">
              <a:solidFill>
                <a:srgbClr val="000000"/>
              </a:solidFill>
              <a:latin typeface="Calibri" panose="020F0502020204030204"/>
            </a:endParaRPr>
          </a:p>
        </p:txBody>
      </p:sp>
      <p:sp>
        <p:nvSpPr>
          <p:cNvPr id="9" name="Freeform 29">
            <a:extLst>
              <a:ext uri="{FF2B5EF4-FFF2-40B4-BE49-F238E27FC236}">
                <a16:creationId xmlns:a16="http://schemas.microsoft.com/office/drawing/2014/main" id="{9CF0C800-4CCE-446F-BA59-9301DB40A566}"/>
              </a:ext>
            </a:extLst>
          </p:cNvPr>
          <p:cNvSpPr>
            <a:spLocks/>
          </p:cNvSpPr>
          <p:nvPr/>
        </p:nvSpPr>
        <p:spPr bwMode="auto">
          <a:xfrm>
            <a:off x="10193133" y="5490702"/>
            <a:ext cx="1795986" cy="327078"/>
          </a:xfrm>
          <a:custGeom>
            <a:avLst/>
            <a:gdLst>
              <a:gd name="T0" fmla="*/ 344 w 556"/>
              <a:gd name="T1" fmla="*/ 21 h 130"/>
              <a:gd name="T2" fmla="*/ 344 w 556"/>
              <a:gd name="T3" fmla="*/ 21 h 130"/>
              <a:gd name="T4" fmla="*/ 0 w 556"/>
              <a:gd name="T5" fmla="*/ 130 h 130"/>
              <a:gd name="T6" fmla="*/ 197 w 556"/>
              <a:gd name="T7" fmla="*/ 130 h 130"/>
              <a:gd name="T8" fmla="*/ 556 w 556"/>
              <a:gd name="T9" fmla="*/ 130 h 130"/>
              <a:gd name="T10" fmla="*/ 344 w 556"/>
              <a:gd name="T11" fmla="*/ 21 h 130"/>
            </a:gdLst>
            <a:ahLst/>
            <a:cxnLst>
              <a:cxn ang="0">
                <a:pos x="T0" y="T1"/>
              </a:cxn>
              <a:cxn ang="0">
                <a:pos x="T2" y="T3"/>
              </a:cxn>
              <a:cxn ang="0">
                <a:pos x="T4" y="T5"/>
              </a:cxn>
              <a:cxn ang="0">
                <a:pos x="T6" y="T7"/>
              </a:cxn>
              <a:cxn ang="0">
                <a:pos x="T8" y="T9"/>
              </a:cxn>
              <a:cxn ang="0">
                <a:pos x="T10" y="T11"/>
              </a:cxn>
            </a:cxnLst>
            <a:rect l="0" t="0" r="r" b="b"/>
            <a:pathLst>
              <a:path w="556" h="130">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1983">
              <a:defRPr/>
            </a:pPr>
            <a:endParaRPr lang="en-US" sz="1836" kern="0">
              <a:solidFill>
                <a:srgbClr val="000000"/>
              </a:solidFill>
              <a:latin typeface="Calibri" panose="020F0502020204030204"/>
            </a:endParaRPr>
          </a:p>
        </p:txBody>
      </p:sp>
      <p:sp>
        <p:nvSpPr>
          <p:cNvPr id="10" name="Freeform 29">
            <a:extLst>
              <a:ext uri="{FF2B5EF4-FFF2-40B4-BE49-F238E27FC236}">
                <a16:creationId xmlns:a16="http://schemas.microsoft.com/office/drawing/2014/main" id="{63FF5BEC-7ED3-4C32-931E-D75EA491AEE6}"/>
              </a:ext>
            </a:extLst>
          </p:cNvPr>
          <p:cNvSpPr>
            <a:spLocks/>
          </p:cNvSpPr>
          <p:nvPr/>
        </p:nvSpPr>
        <p:spPr bwMode="auto">
          <a:xfrm>
            <a:off x="8224750" y="5514619"/>
            <a:ext cx="2240091" cy="302892"/>
          </a:xfrm>
          <a:custGeom>
            <a:avLst/>
            <a:gdLst>
              <a:gd name="T0" fmla="*/ 344 w 556"/>
              <a:gd name="T1" fmla="*/ 21 h 130"/>
              <a:gd name="T2" fmla="*/ 344 w 556"/>
              <a:gd name="T3" fmla="*/ 21 h 130"/>
              <a:gd name="T4" fmla="*/ 0 w 556"/>
              <a:gd name="T5" fmla="*/ 130 h 130"/>
              <a:gd name="T6" fmla="*/ 197 w 556"/>
              <a:gd name="T7" fmla="*/ 130 h 130"/>
              <a:gd name="T8" fmla="*/ 556 w 556"/>
              <a:gd name="T9" fmla="*/ 130 h 130"/>
              <a:gd name="T10" fmla="*/ 344 w 556"/>
              <a:gd name="T11" fmla="*/ 21 h 130"/>
            </a:gdLst>
            <a:ahLst/>
            <a:cxnLst>
              <a:cxn ang="0">
                <a:pos x="T0" y="T1"/>
              </a:cxn>
              <a:cxn ang="0">
                <a:pos x="T2" y="T3"/>
              </a:cxn>
              <a:cxn ang="0">
                <a:pos x="T4" y="T5"/>
              </a:cxn>
              <a:cxn ang="0">
                <a:pos x="T6" y="T7"/>
              </a:cxn>
              <a:cxn ang="0">
                <a:pos x="T8" y="T9"/>
              </a:cxn>
              <a:cxn ang="0">
                <a:pos x="T10" y="T11"/>
              </a:cxn>
            </a:cxnLst>
            <a:rect l="0" t="0" r="r" b="b"/>
            <a:pathLst>
              <a:path w="556" h="130">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1983">
              <a:defRPr/>
            </a:pPr>
            <a:endParaRPr lang="en-US" sz="1836" kern="0">
              <a:solidFill>
                <a:srgbClr val="000000"/>
              </a:solidFill>
              <a:latin typeface="Calibri" panose="020F0502020204030204"/>
            </a:endParaRPr>
          </a:p>
        </p:txBody>
      </p:sp>
      <p:sp>
        <p:nvSpPr>
          <p:cNvPr id="11" name="Freeform 55">
            <a:extLst>
              <a:ext uri="{FF2B5EF4-FFF2-40B4-BE49-F238E27FC236}">
                <a16:creationId xmlns:a16="http://schemas.microsoft.com/office/drawing/2014/main" id="{07E53C13-2460-4ED9-9879-E199AC13D084}"/>
              </a:ext>
            </a:extLst>
          </p:cNvPr>
          <p:cNvSpPr>
            <a:spLocks/>
          </p:cNvSpPr>
          <p:nvPr/>
        </p:nvSpPr>
        <p:spPr bwMode="auto">
          <a:xfrm>
            <a:off x="11129832" y="5450020"/>
            <a:ext cx="616235" cy="184546"/>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rgbClr val="FFFFFF">
              <a:lumMod val="50000"/>
              <a:alpha val="19000"/>
            </a:srgbClr>
          </a:solidFill>
          <a:ln>
            <a:noFill/>
          </a:ln>
        </p:spPr>
        <p:txBody>
          <a:bodyPr vert="horz" wrap="square" lIns="91401" tIns="45700" rIns="91401" bIns="45700" numCol="1" anchor="t" anchorCtr="0" compatLnSpc="1">
            <a:prstTxWarp prst="textNoShape">
              <a:avLst/>
            </a:prstTxWarp>
          </a:bodyPr>
          <a:lstStyle/>
          <a:p>
            <a:pPr defTabSz="931983">
              <a:defRPr/>
            </a:pPr>
            <a:endParaRPr lang="en-US" sz="1836" kern="0">
              <a:solidFill>
                <a:srgbClr val="000000"/>
              </a:solidFill>
              <a:latin typeface="Calibri" panose="020F0502020204030204"/>
            </a:endParaRPr>
          </a:p>
        </p:txBody>
      </p:sp>
      <p:cxnSp>
        <p:nvCxnSpPr>
          <p:cNvPr id="12" name="Straight Connector 11">
            <a:extLst>
              <a:ext uri="{FF2B5EF4-FFF2-40B4-BE49-F238E27FC236}">
                <a16:creationId xmlns:a16="http://schemas.microsoft.com/office/drawing/2014/main" id="{479DF8C4-E9AC-4777-BE7C-3279B84A3871}"/>
              </a:ext>
            </a:extLst>
          </p:cNvPr>
          <p:cNvCxnSpPr>
            <a:endCxn id="18" idx="0"/>
          </p:cNvCxnSpPr>
          <p:nvPr/>
        </p:nvCxnSpPr>
        <p:spPr>
          <a:xfrm flipH="1">
            <a:off x="9337496" y="3985092"/>
            <a:ext cx="642743" cy="762777"/>
          </a:xfrm>
          <a:prstGeom prst="line">
            <a:avLst/>
          </a:prstGeom>
          <a:noFill/>
          <a:ln w="28575" cap="rnd" cmpd="sng" algn="ctr">
            <a:solidFill>
              <a:schemeClr val="bg2">
                <a:lumMod val="50000"/>
              </a:schemeClr>
            </a:solidFill>
            <a:prstDash val="sysDot"/>
            <a:headEnd type="none"/>
            <a:tailEnd type="none"/>
          </a:ln>
          <a:effectLst/>
        </p:spPr>
      </p:cxnSp>
      <p:cxnSp>
        <p:nvCxnSpPr>
          <p:cNvPr id="13" name="Straight Connector 12">
            <a:extLst>
              <a:ext uri="{FF2B5EF4-FFF2-40B4-BE49-F238E27FC236}">
                <a16:creationId xmlns:a16="http://schemas.microsoft.com/office/drawing/2014/main" id="{D42BDF14-65D3-4236-87A7-6402D617DE88}"/>
              </a:ext>
            </a:extLst>
          </p:cNvPr>
          <p:cNvCxnSpPr>
            <a:stCxn id="46" idx="5"/>
            <a:endCxn id="29" idx="0"/>
          </p:cNvCxnSpPr>
          <p:nvPr/>
        </p:nvCxnSpPr>
        <p:spPr>
          <a:xfrm>
            <a:off x="10480182" y="3964322"/>
            <a:ext cx="663023" cy="786157"/>
          </a:xfrm>
          <a:prstGeom prst="line">
            <a:avLst/>
          </a:prstGeom>
          <a:noFill/>
          <a:ln w="28575" cap="rnd" cmpd="sng" algn="ctr">
            <a:solidFill>
              <a:schemeClr val="bg2">
                <a:lumMod val="50000"/>
              </a:schemeClr>
            </a:solidFill>
            <a:prstDash val="sysDot"/>
            <a:headEnd type="none"/>
            <a:tailEnd type="none"/>
          </a:ln>
          <a:effectLst/>
        </p:spPr>
      </p:cxnSp>
      <p:sp>
        <p:nvSpPr>
          <p:cNvPr id="14" name="Oval 13">
            <a:extLst>
              <a:ext uri="{FF2B5EF4-FFF2-40B4-BE49-F238E27FC236}">
                <a16:creationId xmlns:a16="http://schemas.microsoft.com/office/drawing/2014/main" id="{641AB028-2608-4007-91DC-A5693A248473}"/>
              </a:ext>
            </a:extLst>
          </p:cNvPr>
          <p:cNvSpPr/>
          <p:nvPr/>
        </p:nvSpPr>
        <p:spPr bwMode="auto">
          <a:xfrm>
            <a:off x="8833441" y="5584590"/>
            <a:ext cx="1022237" cy="156391"/>
          </a:xfrm>
          <a:prstGeom prst="ellipse">
            <a:avLst/>
          </a:prstGeom>
          <a:noFill/>
          <a:ln w="28575" cap="rnd" cmpd="sng" algn="ctr">
            <a:solidFill>
              <a:srgbClr val="FFFFFF"/>
            </a:solidFill>
            <a:prstDash val="sysDot"/>
            <a:headEnd type="none" w="med" len="med"/>
            <a:tailEnd type="none" w="med" len="med"/>
          </a:ln>
          <a:effectLst/>
        </p:spPr>
        <p:txBody>
          <a:bodyPr rot="0" spcFirstLastPara="0" vertOverflow="overflow" horzOverflow="overflow" vert="horz" wrap="square" lIns="186470" tIns="149177" rIns="186470" bIns="149177" numCol="1" spcCol="0" rtlCol="0" fromWordArt="0" anchor="t" anchorCtr="0" forceAA="0" compatLnSpc="1">
            <a:prstTxWarp prst="textNoShape">
              <a:avLst/>
            </a:prstTxWarp>
            <a:noAutofit/>
          </a:bodyPr>
          <a:lstStyle/>
          <a:p>
            <a:pPr algn="ctr" defTabSz="950871"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grpSp>
        <p:nvGrpSpPr>
          <p:cNvPr id="15" name="Group 14">
            <a:extLst>
              <a:ext uri="{FF2B5EF4-FFF2-40B4-BE49-F238E27FC236}">
                <a16:creationId xmlns:a16="http://schemas.microsoft.com/office/drawing/2014/main" id="{2DD09743-7BE5-4FE5-B30B-148382B69D1D}"/>
              </a:ext>
            </a:extLst>
          </p:cNvPr>
          <p:cNvGrpSpPr/>
          <p:nvPr/>
        </p:nvGrpSpPr>
        <p:grpSpPr>
          <a:xfrm>
            <a:off x="9007187" y="4747867"/>
            <a:ext cx="838092" cy="929446"/>
            <a:chOff x="6060998" y="5195244"/>
            <a:chExt cx="1214228" cy="1346582"/>
          </a:xfrm>
        </p:grpSpPr>
        <p:sp>
          <p:nvSpPr>
            <p:cNvPr id="16" name="Freeform 55">
              <a:extLst>
                <a:ext uri="{FF2B5EF4-FFF2-40B4-BE49-F238E27FC236}">
                  <a16:creationId xmlns:a16="http://schemas.microsoft.com/office/drawing/2014/main" id="{093AB8B7-EDA8-4CC8-BA77-E7DEB775AA75}"/>
                </a:ext>
              </a:extLst>
            </p:cNvPr>
            <p:cNvSpPr>
              <a:spLocks/>
            </p:cNvSpPr>
            <p:nvPr/>
          </p:nvSpPr>
          <p:spPr bwMode="auto">
            <a:xfrm>
              <a:off x="6566555" y="6389023"/>
              <a:ext cx="708671" cy="152803"/>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rgbClr val="FFFFFF">
                <a:lumMod val="50000"/>
                <a:alpha val="19000"/>
              </a:srgbClr>
            </a:solidFill>
            <a:ln>
              <a:noFill/>
            </a:ln>
          </p:spPr>
          <p:txBody>
            <a:bodyPr vert="horz" wrap="square" lIns="91401" tIns="45700" rIns="91401" bIns="45700" numCol="1" anchor="t" anchorCtr="0" compatLnSpc="1">
              <a:prstTxWarp prst="textNoShape">
                <a:avLst/>
              </a:prstTxWarp>
            </a:bodyPr>
            <a:lstStyle/>
            <a:p>
              <a:pPr defTabSz="931983">
                <a:defRPr/>
              </a:pPr>
              <a:endParaRPr lang="en-US" sz="1836" kern="0">
                <a:solidFill>
                  <a:srgbClr val="000000"/>
                </a:solidFill>
                <a:latin typeface="Calibri" panose="020F0502020204030204"/>
              </a:endParaRPr>
            </a:p>
          </p:txBody>
        </p:sp>
        <p:grpSp>
          <p:nvGrpSpPr>
            <p:cNvPr id="17" name="Group 16">
              <a:extLst>
                <a:ext uri="{FF2B5EF4-FFF2-40B4-BE49-F238E27FC236}">
                  <a16:creationId xmlns:a16="http://schemas.microsoft.com/office/drawing/2014/main" id="{028C03AC-4ABB-40AD-9111-DA87BE8BAB1A}"/>
                </a:ext>
              </a:extLst>
            </p:cNvPr>
            <p:cNvGrpSpPr/>
            <p:nvPr/>
          </p:nvGrpSpPr>
          <p:grpSpPr>
            <a:xfrm>
              <a:off x="6060998" y="5195244"/>
              <a:ext cx="957102" cy="1324945"/>
              <a:chOff x="13103226" y="2775830"/>
              <a:chExt cx="1039812" cy="1407232"/>
            </a:xfrm>
          </p:grpSpPr>
          <p:sp>
            <p:nvSpPr>
              <p:cNvPr id="18" name="Rectangle 5">
                <a:extLst>
                  <a:ext uri="{FF2B5EF4-FFF2-40B4-BE49-F238E27FC236}">
                    <a16:creationId xmlns:a16="http://schemas.microsoft.com/office/drawing/2014/main" id="{9B20B569-A35C-443C-AE56-5A0CDB67B164}"/>
                  </a:ext>
                </a:extLst>
              </p:cNvPr>
              <p:cNvSpPr>
                <a:spLocks noChangeArrowheads="1"/>
              </p:cNvSpPr>
              <p:nvPr/>
            </p:nvSpPr>
            <p:spPr bwMode="auto">
              <a:xfrm>
                <a:off x="13103226" y="2775830"/>
                <a:ext cx="1039812" cy="1407232"/>
              </a:xfrm>
              <a:prstGeom prst="rect">
                <a:avLst/>
              </a:prstGeom>
              <a:solidFill>
                <a:srgbClr val="00B294"/>
              </a:solidFill>
              <a:ln>
                <a:noFill/>
              </a:ln>
            </p:spPr>
            <p:txBody>
              <a:bodyPr vert="horz" wrap="square" lIns="93234" tIns="46618" rIns="93234" bIns="46618" numCol="1" anchor="t" anchorCtr="0" compatLnSpc="1">
                <a:prstTxWarp prst="textNoShape">
                  <a:avLst/>
                </a:prstTxWarp>
              </a:bodyPr>
              <a:lstStyle/>
              <a:p>
                <a:pPr defTabSz="914249">
                  <a:defRPr/>
                </a:pPr>
                <a:endParaRPr lang="en-US" sz="1836" kern="0">
                  <a:solidFill>
                    <a:srgbClr val="505050"/>
                  </a:solidFill>
                  <a:latin typeface="Calibri" panose="020F0502020204030204"/>
                </a:endParaRPr>
              </a:p>
            </p:txBody>
          </p:sp>
          <p:sp>
            <p:nvSpPr>
              <p:cNvPr id="19" name="Freeform 6">
                <a:extLst>
                  <a:ext uri="{FF2B5EF4-FFF2-40B4-BE49-F238E27FC236}">
                    <a16:creationId xmlns:a16="http://schemas.microsoft.com/office/drawing/2014/main" id="{37594B61-5BDA-4300-96DD-BAD9EF9886CC}"/>
                  </a:ext>
                </a:extLst>
              </p:cNvPr>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505050">
                  <a:lumMod val="85000"/>
                </a:srgbClr>
              </a:solidFill>
              <a:ln>
                <a:noFill/>
              </a:ln>
            </p:spPr>
            <p:txBody>
              <a:bodyPr vert="horz" wrap="square" lIns="93234" tIns="46618" rIns="93234" bIns="46618" numCol="1" anchor="t" anchorCtr="0" compatLnSpc="1">
                <a:prstTxWarp prst="textNoShape">
                  <a:avLst/>
                </a:prstTxWarp>
              </a:bodyPr>
              <a:lstStyle/>
              <a:p>
                <a:pPr defTabSz="914249">
                  <a:defRPr/>
                </a:pPr>
                <a:endParaRPr lang="en-US" sz="1836" kern="0">
                  <a:solidFill>
                    <a:srgbClr val="505050"/>
                  </a:solidFill>
                  <a:latin typeface="Calibri" panose="020F0502020204030204"/>
                </a:endParaRPr>
              </a:p>
            </p:txBody>
          </p:sp>
          <p:sp>
            <p:nvSpPr>
              <p:cNvPr id="20" name="Freeform 7">
                <a:extLst>
                  <a:ext uri="{FF2B5EF4-FFF2-40B4-BE49-F238E27FC236}">
                    <a16:creationId xmlns:a16="http://schemas.microsoft.com/office/drawing/2014/main" id="{C4C0D7C3-CA80-4C9F-8479-DBC1D62FEA19}"/>
                  </a:ext>
                </a:extLst>
              </p:cNvPr>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505050">
                  <a:lumMod val="85000"/>
                </a:srgbClr>
              </a:solidFill>
              <a:ln>
                <a:noFill/>
              </a:ln>
            </p:spPr>
            <p:txBody>
              <a:bodyPr vert="horz" wrap="square" lIns="93234" tIns="46618" rIns="93234" bIns="46618" numCol="1" anchor="t" anchorCtr="0" compatLnSpc="1">
                <a:prstTxWarp prst="textNoShape">
                  <a:avLst/>
                </a:prstTxWarp>
              </a:bodyPr>
              <a:lstStyle/>
              <a:p>
                <a:pPr defTabSz="914249">
                  <a:defRPr/>
                </a:pPr>
                <a:endParaRPr lang="en-US" sz="1836" kern="0">
                  <a:solidFill>
                    <a:srgbClr val="505050"/>
                  </a:solidFill>
                  <a:latin typeface="Calibri" panose="020F0502020204030204"/>
                </a:endParaRPr>
              </a:p>
            </p:txBody>
          </p:sp>
          <p:sp>
            <p:nvSpPr>
              <p:cNvPr id="21" name="Freeform 8">
                <a:extLst>
                  <a:ext uri="{FF2B5EF4-FFF2-40B4-BE49-F238E27FC236}">
                    <a16:creationId xmlns:a16="http://schemas.microsoft.com/office/drawing/2014/main" id="{4B28C920-AB9E-4D41-9707-8227FBBC02A7}"/>
                  </a:ext>
                </a:extLst>
              </p:cNvPr>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505050">
                  <a:lumMod val="85000"/>
                </a:srgbClr>
              </a:solidFill>
              <a:ln>
                <a:noFill/>
              </a:ln>
            </p:spPr>
            <p:txBody>
              <a:bodyPr vert="horz" wrap="square" lIns="93234" tIns="46618" rIns="93234" bIns="46618" numCol="1" anchor="t" anchorCtr="0" compatLnSpc="1">
                <a:prstTxWarp prst="textNoShape">
                  <a:avLst/>
                </a:prstTxWarp>
              </a:bodyPr>
              <a:lstStyle/>
              <a:p>
                <a:pPr defTabSz="914249">
                  <a:defRPr/>
                </a:pPr>
                <a:endParaRPr lang="en-US" sz="1836" kern="0">
                  <a:solidFill>
                    <a:srgbClr val="505050"/>
                  </a:solidFill>
                  <a:latin typeface="Calibri" panose="020F0502020204030204"/>
                </a:endParaRPr>
              </a:p>
            </p:txBody>
          </p:sp>
          <p:sp>
            <p:nvSpPr>
              <p:cNvPr id="22" name="Freeform 9">
                <a:extLst>
                  <a:ext uri="{FF2B5EF4-FFF2-40B4-BE49-F238E27FC236}">
                    <a16:creationId xmlns:a16="http://schemas.microsoft.com/office/drawing/2014/main" id="{2E932708-A91E-4C08-B4D2-1F8DF04DC7B5}"/>
                  </a:ext>
                </a:extLst>
              </p:cNvPr>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505050">
                  <a:lumMod val="85000"/>
                </a:srgbClr>
              </a:solidFill>
              <a:ln>
                <a:noFill/>
              </a:ln>
            </p:spPr>
            <p:txBody>
              <a:bodyPr vert="horz" wrap="square" lIns="93234" tIns="46618" rIns="93234" bIns="46618" numCol="1" anchor="t" anchorCtr="0" compatLnSpc="1">
                <a:prstTxWarp prst="textNoShape">
                  <a:avLst/>
                </a:prstTxWarp>
              </a:bodyPr>
              <a:lstStyle/>
              <a:p>
                <a:pPr defTabSz="914249">
                  <a:defRPr/>
                </a:pPr>
                <a:endParaRPr lang="en-US" sz="1836" kern="0">
                  <a:solidFill>
                    <a:srgbClr val="505050"/>
                  </a:solidFill>
                  <a:latin typeface="Calibri" panose="020F0502020204030204"/>
                </a:endParaRPr>
              </a:p>
            </p:txBody>
          </p:sp>
          <p:sp>
            <p:nvSpPr>
              <p:cNvPr id="23" name="Oval 14">
                <a:extLst>
                  <a:ext uri="{FF2B5EF4-FFF2-40B4-BE49-F238E27FC236}">
                    <a16:creationId xmlns:a16="http://schemas.microsoft.com/office/drawing/2014/main" id="{A42CE3F0-29D3-4B56-A1C1-68593E2B8211}"/>
                  </a:ext>
                </a:extLst>
              </p:cNvPr>
              <p:cNvSpPr>
                <a:spLocks noChangeArrowheads="1"/>
              </p:cNvSpPr>
              <p:nvPr/>
            </p:nvSpPr>
            <p:spPr bwMode="auto">
              <a:xfrm>
                <a:off x="13875539" y="2970470"/>
                <a:ext cx="79105" cy="79105"/>
              </a:xfrm>
              <a:prstGeom prst="ellipse">
                <a:avLst/>
              </a:prstGeom>
              <a:solidFill>
                <a:srgbClr val="7FBA00"/>
              </a:solidFill>
              <a:ln>
                <a:noFill/>
              </a:ln>
            </p:spPr>
            <p:txBody>
              <a:bodyPr vert="horz" wrap="square" lIns="93234" tIns="46618" rIns="93234" bIns="46618" numCol="1" anchor="t" anchorCtr="0" compatLnSpc="1">
                <a:prstTxWarp prst="textNoShape">
                  <a:avLst/>
                </a:prstTxWarp>
              </a:bodyPr>
              <a:lstStyle/>
              <a:p>
                <a:pPr defTabSz="914249">
                  <a:defRPr/>
                </a:pPr>
                <a:endParaRPr lang="en-US" sz="1836" kern="0">
                  <a:solidFill>
                    <a:srgbClr val="505050"/>
                  </a:solidFill>
                  <a:latin typeface="Calibri" panose="020F0502020204030204"/>
                </a:endParaRPr>
              </a:p>
            </p:txBody>
          </p:sp>
          <p:sp>
            <p:nvSpPr>
              <p:cNvPr id="24" name="Oval 15">
                <a:extLst>
                  <a:ext uri="{FF2B5EF4-FFF2-40B4-BE49-F238E27FC236}">
                    <a16:creationId xmlns:a16="http://schemas.microsoft.com/office/drawing/2014/main" id="{2D50A641-F7F4-4870-BF83-DA229B01A927}"/>
                  </a:ext>
                </a:extLst>
              </p:cNvPr>
              <p:cNvSpPr>
                <a:spLocks noChangeArrowheads="1"/>
              </p:cNvSpPr>
              <p:nvPr/>
            </p:nvSpPr>
            <p:spPr bwMode="auto">
              <a:xfrm>
                <a:off x="13875539" y="3224438"/>
                <a:ext cx="79105" cy="79105"/>
              </a:xfrm>
              <a:prstGeom prst="ellipse">
                <a:avLst/>
              </a:prstGeom>
              <a:solidFill>
                <a:srgbClr val="7FBA00"/>
              </a:solidFill>
              <a:ln>
                <a:noFill/>
              </a:ln>
            </p:spPr>
            <p:txBody>
              <a:bodyPr vert="horz" wrap="square" lIns="93234" tIns="46618" rIns="93234" bIns="46618" numCol="1" anchor="t" anchorCtr="0" compatLnSpc="1">
                <a:prstTxWarp prst="textNoShape">
                  <a:avLst/>
                </a:prstTxWarp>
              </a:bodyPr>
              <a:lstStyle/>
              <a:p>
                <a:pPr defTabSz="914249">
                  <a:defRPr/>
                </a:pPr>
                <a:endParaRPr lang="en-US" sz="1836" kern="0">
                  <a:solidFill>
                    <a:srgbClr val="505050"/>
                  </a:solidFill>
                  <a:latin typeface="Calibri" panose="020F0502020204030204"/>
                </a:endParaRPr>
              </a:p>
            </p:txBody>
          </p:sp>
          <p:sp>
            <p:nvSpPr>
              <p:cNvPr id="25" name="Oval 16">
                <a:extLst>
                  <a:ext uri="{FF2B5EF4-FFF2-40B4-BE49-F238E27FC236}">
                    <a16:creationId xmlns:a16="http://schemas.microsoft.com/office/drawing/2014/main" id="{093583A1-76DA-4346-98DA-9AE885FF42D5}"/>
                  </a:ext>
                </a:extLst>
              </p:cNvPr>
              <p:cNvSpPr>
                <a:spLocks noChangeArrowheads="1"/>
              </p:cNvSpPr>
              <p:nvPr/>
            </p:nvSpPr>
            <p:spPr bwMode="auto">
              <a:xfrm>
                <a:off x="13875539" y="3478406"/>
                <a:ext cx="79105" cy="79105"/>
              </a:xfrm>
              <a:prstGeom prst="ellipse">
                <a:avLst/>
              </a:prstGeom>
              <a:solidFill>
                <a:srgbClr val="7FBA00"/>
              </a:solidFill>
              <a:ln>
                <a:noFill/>
              </a:ln>
            </p:spPr>
            <p:txBody>
              <a:bodyPr vert="horz" wrap="square" lIns="93234" tIns="46618" rIns="93234" bIns="46618" numCol="1" anchor="t" anchorCtr="0" compatLnSpc="1">
                <a:prstTxWarp prst="textNoShape">
                  <a:avLst/>
                </a:prstTxWarp>
              </a:bodyPr>
              <a:lstStyle/>
              <a:p>
                <a:pPr defTabSz="914249">
                  <a:defRPr/>
                </a:pPr>
                <a:endParaRPr lang="en-US" sz="1836" kern="0">
                  <a:solidFill>
                    <a:srgbClr val="505050"/>
                  </a:solidFill>
                  <a:latin typeface="Calibri" panose="020F0502020204030204"/>
                </a:endParaRPr>
              </a:p>
            </p:txBody>
          </p:sp>
          <p:sp>
            <p:nvSpPr>
              <p:cNvPr id="26" name="Oval 17">
                <a:extLst>
                  <a:ext uri="{FF2B5EF4-FFF2-40B4-BE49-F238E27FC236}">
                    <a16:creationId xmlns:a16="http://schemas.microsoft.com/office/drawing/2014/main" id="{961C985A-D99F-408F-B3D8-DB9427D59D31}"/>
                  </a:ext>
                </a:extLst>
              </p:cNvPr>
              <p:cNvSpPr>
                <a:spLocks noChangeArrowheads="1"/>
              </p:cNvSpPr>
              <p:nvPr/>
            </p:nvSpPr>
            <p:spPr bwMode="auto">
              <a:xfrm>
                <a:off x="13875539" y="3732374"/>
                <a:ext cx="79105" cy="79105"/>
              </a:xfrm>
              <a:prstGeom prst="ellipse">
                <a:avLst/>
              </a:prstGeom>
              <a:solidFill>
                <a:srgbClr val="7FBA00"/>
              </a:solidFill>
              <a:ln>
                <a:noFill/>
              </a:ln>
            </p:spPr>
            <p:txBody>
              <a:bodyPr vert="horz" wrap="square" lIns="93234" tIns="46618" rIns="93234" bIns="46618" numCol="1" anchor="t" anchorCtr="0" compatLnSpc="1">
                <a:prstTxWarp prst="textNoShape">
                  <a:avLst/>
                </a:prstTxWarp>
              </a:bodyPr>
              <a:lstStyle/>
              <a:p>
                <a:pPr defTabSz="914249">
                  <a:defRPr/>
                </a:pPr>
                <a:endParaRPr lang="en-US" sz="1836" kern="0">
                  <a:solidFill>
                    <a:srgbClr val="505050"/>
                  </a:solidFill>
                  <a:latin typeface="Calibri" panose="020F0502020204030204"/>
                </a:endParaRPr>
              </a:p>
            </p:txBody>
          </p:sp>
        </p:grpSp>
      </p:grpSp>
      <p:sp>
        <p:nvSpPr>
          <p:cNvPr id="27" name="Oval 26">
            <a:extLst>
              <a:ext uri="{FF2B5EF4-FFF2-40B4-BE49-F238E27FC236}">
                <a16:creationId xmlns:a16="http://schemas.microsoft.com/office/drawing/2014/main" id="{369253B9-F37E-44CC-B510-69E57F1B6A64}"/>
              </a:ext>
            </a:extLst>
          </p:cNvPr>
          <p:cNvSpPr/>
          <p:nvPr/>
        </p:nvSpPr>
        <p:spPr bwMode="auto">
          <a:xfrm>
            <a:off x="10615441" y="5563211"/>
            <a:ext cx="1022237" cy="156391"/>
          </a:xfrm>
          <a:prstGeom prst="ellipse">
            <a:avLst/>
          </a:prstGeom>
          <a:noFill/>
          <a:ln w="28575" cap="rnd" cmpd="sng" algn="ctr">
            <a:solidFill>
              <a:srgbClr val="FFFFFF"/>
            </a:solidFill>
            <a:prstDash val="sysDot"/>
            <a:headEnd type="none" w="med" len="med"/>
            <a:tailEnd type="none" w="med" len="med"/>
          </a:ln>
          <a:effectLst/>
        </p:spPr>
        <p:txBody>
          <a:bodyPr rot="0" spcFirstLastPara="0" vertOverflow="overflow" horzOverflow="overflow" vert="horz" wrap="square" lIns="186470" tIns="149177" rIns="186470" bIns="149177" numCol="1" spcCol="0" rtlCol="0" fromWordArt="0" anchor="t" anchorCtr="0" forceAA="0" compatLnSpc="1">
            <a:prstTxWarp prst="textNoShape">
              <a:avLst/>
            </a:prstTxWarp>
            <a:noAutofit/>
          </a:bodyPr>
          <a:lstStyle/>
          <a:p>
            <a:pPr algn="ctr" defTabSz="950871"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grpSp>
        <p:nvGrpSpPr>
          <p:cNvPr id="28" name="Group 27">
            <a:extLst>
              <a:ext uri="{FF2B5EF4-FFF2-40B4-BE49-F238E27FC236}">
                <a16:creationId xmlns:a16="http://schemas.microsoft.com/office/drawing/2014/main" id="{43022781-8D69-4FA8-9B9C-1EDE2F80B19A}"/>
              </a:ext>
            </a:extLst>
          </p:cNvPr>
          <p:cNvGrpSpPr/>
          <p:nvPr/>
        </p:nvGrpSpPr>
        <p:grpSpPr>
          <a:xfrm>
            <a:off x="10809661" y="4750478"/>
            <a:ext cx="667086" cy="902800"/>
            <a:chOff x="10520791" y="5710226"/>
            <a:chExt cx="813223" cy="1100576"/>
          </a:xfrm>
        </p:grpSpPr>
        <p:sp>
          <p:nvSpPr>
            <p:cNvPr id="29" name="Rectangle 5">
              <a:extLst>
                <a:ext uri="{FF2B5EF4-FFF2-40B4-BE49-F238E27FC236}">
                  <a16:creationId xmlns:a16="http://schemas.microsoft.com/office/drawing/2014/main" id="{78068406-583A-4648-977C-D1DE102E4BBF}"/>
                </a:ext>
              </a:extLst>
            </p:cNvPr>
            <p:cNvSpPr>
              <a:spLocks noChangeArrowheads="1"/>
            </p:cNvSpPr>
            <p:nvPr/>
          </p:nvSpPr>
          <p:spPr bwMode="auto">
            <a:xfrm>
              <a:off x="10520791" y="5710226"/>
              <a:ext cx="813223" cy="1100576"/>
            </a:xfrm>
            <a:prstGeom prst="rect">
              <a:avLst/>
            </a:prstGeom>
            <a:solidFill>
              <a:srgbClr val="0072C6"/>
            </a:solidFill>
            <a:ln>
              <a:noFill/>
            </a:ln>
          </p:spPr>
          <p:txBody>
            <a:bodyPr vert="horz" wrap="square" lIns="91401" tIns="45700" rIns="91401" bIns="45700" numCol="1" anchor="t" anchorCtr="0" compatLnSpc="1">
              <a:prstTxWarp prst="textNoShape">
                <a:avLst/>
              </a:prstTxWarp>
            </a:bodyPr>
            <a:lstStyle/>
            <a:p>
              <a:pPr defTabSz="931983">
                <a:defRPr/>
              </a:pPr>
              <a:endParaRPr lang="en-US" sz="1836" kern="0">
                <a:solidFill>
                  <a:srgbClr val="000000"/>
                </a:solidFill>
                <a:latin typeface="Calibri" panose="020F0502020204030204"/>
              </a:endParaRPr>
            </a:p>
          </p:txBody>
        </p:sp>
        <p:sp>
          <p:nvSpPr>
            <p:cNvPr id="30" name="Freeform 6">
              <a:extLst>
                <a:ext uri="{FF2B5EF4-FFF2-40B4-BE49-F238E27FC236}">
                  <a16:creationId xmlns:a16="http://schemas.microsoft.com/office/drawing/2014/main" id="{C02FE44A-673F-4DAF-AB2C-B0363C57BBF5}"/>
                </a:ext>
              </a:extLst>
            </p:cNvPr>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505050">
                <a:lumMod val="85000"/>
              </a:srgbClr>
            </a:solidFill>
            <a:ln>
              <a:noFill/>
            </a:ln>
          </p:spPr>
          <p:txBody>
            <a:bodyPr vert="horz" wrap="square" lIns="91401" tIns="45700" rIns="91401" bIns="45700" numCol="1" anchor="t" anchorCtr="0" compatLnSpc="1">
              <a:prstTxWarp prst="textNoShape">
                <a:avLst/>
              </a:prstTxWarp>
            </a:bodyPr>
            <a:lstStyle/>
            <a:p>
              <a:pPr defTabSz="931983">
                <a:defRPr/>
              </a:pPr>
              <a:endParaRPr lang="en-US" sz="1836" kern="0">
                <a:solidFill>
                  <a:srgbClr val="000000"/>
                </a:solidFill>
                <a:latin typeface="Calibri" panose="020F0502020204030204"/>
              </a:endParaRPr>
            </a:p>
          </p:txBody>
        </p:sp>
        <p:sp>
          <p:nvSpPr>
            <p:cNvPr id="31" name="Freeform 7">
              <a:extLst>
                <a:ext uri="{FF2B5EF4-FFF2-40B4-BE49-F238E27FC236}">
                  <a16:creationId xmlns:a16="http://schemas.microsoft.com/office/drawing/2014/main" id="{F9EA4938-F32B-465F-BE13-7D9EBE10FE4C}"/>
                </a:ext>
              </a:extLst>
            </p:cNvPr>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505050">
                <a:lumMod val="85000"/>
              </a:srgbClr>
            </a:solidFill>
            <a:ln>
              <a:noFill/>
            </a:ln>
          </p:spPr>
          <p:txBody>
            <a:bodyPr vert="horz" wrap="square" lIns="91401" tIns="45700" rIns="91401" bIns="45700" numCol="1" anchor="t" anchorCtr="0" compatLnSpc="1">
              <a:prstTxWarp prst="textNoShape">
                <a:avLst/>
              </a:prstTxWarp>
            </a:bodyPr>
            <a:lstStyle/>
            <a:p>
              <a:pPr defTabSz="931983">
                <a:defRPr/>
              </a:pPr>
              <a:endParaRPr lang="en-US" sz="1836" kern="0">
                <a:solidFill>
                  <a:srgbClr val="000000"/>
                </a:solidFill>
                <a:latin typeface="Calibri" panose="020F0502020204030204"/>
              </a:endParaRPr>
            </a:p>
          </p:txBody>
        </p:sp>
        <p:sp>
          <p:nvSpPr>
            <p:cNvPr id="32" name="Freeform 8">
              <a:extLst>
                <a:ext uri="{FF2B5EF4-FFF2-40B4-BE49-F238E27FC236}">
                  <a16:creationId xmlns:a16="http://schemas.microsoft.com/office/drawing/2014/main" id="{4D43A00A-7DE2-4ED1-982E-C8AE16AAA1ED}"/>
                </a:ext>
              </a:extLst>
            </p:cNvPr>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505050">
                <a:lumMod val="85000"/>
              </a:srgbClr>
            </a:solidFill>
            <a:ln>
              <a:noFill/>
            </a:ln>
          </p:spPr>
          <p:txBody>
            <a:bodyPr vert="horz" wrap="square" lIns="91401" tIns="45700" rIns="91401" bIns="45700" numCol="1" anchor="t" anchorCtr="0" compatLnSpc="1">
              <a:prstTxWarp prst="textNoShape">
                <a:avLst/>
              </a:prstTxWarp>
            </a:bodyPr>
            <a:lstStyle/>
            <a:p>
              <a:pPr defTabSz="931983">
                <a:defRPr/>
              </a:pPr>
              <a:endParaRPr lang="en-US" sz="1836" kern="0">
                <a:solidFill>
                  <a:srgbClr val="000000"/>
                </a:solidFill>
                <a:latin typeface="Calibri" panose="020F0502020204030204"/>
              </a:endParaRPr>
            </a:p>
          </p:txBody>
        </p:sp>
        <p:sp>
          <p:nvSpPr>
            <p:cNvPr id="33" name="Freeform 9">
              <a:extLst>
                <a:ext uri="{FF2B5EF4-FFF2-40B4-BE49-F238E27FC236}">
                  <a16:creationId xmlns:a16="http://schemas.microsoft.com/office/drawing/2014/main" id="{7F36DD70-CC12-44C7-83AD-EE1BF187E9F3}"/>
                </a:ext>
              </a:extLst>
            </p:cNvPr>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505050">
                <a:lumMod val="85000"/>
              </a:srgbClr>
            </a:solidFill>
            <a:ln>
              <a:noFill/>
            </a:ln>
          </p:spPr>
          <p:txBody>
            <a:bodyPr vert="horz" wrap="square" lIns="91401" tIns="45700" rIns="91401" bIns="45700" numCol="1" anchor="t" anchorCtr="0" compatLnSpc="1">
              <a:prstTxWarp prst="textNoShape">
                <a:avLst/>
              </a:prstTxWarp>
            </a:bodyPr>
            <a:lstStyle/>
            <a:p>
              <a:pPr defTabSz="931983">
                <a:defRPr/>
              </a:pPr>
              <a:endParaRPr lang="en-US" sz="1836" kern="0">
                <a:solidFill>
                  <a:srgbClr val="000000"/>
                </a:solidFill>
                <a:latin typeface="Calibri" panose="020F0502020204030204"/>
              </a:endParaRPr>
            </a:p>
          </p:txBody>
        </p:sp>
        <p:sp>
          <p:nvSpPr>
            <p:cNvPr id="34" name="Oval 14">
              <a:extLst>
                <a:ext uri="{FF2B5EF4-FFF2-40B4-BE49-F238E27FC236}">
                  <a16:creationId xmlns:a16="http://schemas.microsoft.com/office/drawing/2014/main" id="{BAB1E1BC-F12E-410D-818F-5EFE2EA4074B}"/>
                </a:ext>
              </a:extLst>
            </p:cNvPr>
            <p:cNvSpPr>
              <a:spLocks noChangeArrowheads="1"/>
            </p:cNvSpPr>
            <p:nvPr/>
          </p:nvSpPr>
          <p:spPr bwMode="auto">
            <a:xfrm>
              <a:off x="11124807" y="5862451"/>
              <a:ext cx="61867" cy="61867"/>
            </a:xfrm>
            <a:prstGeom prst="ellipse">
              <a:avLst/>
            </a:prstGeom>
            <a:solidFill>
              <a:srgbClr val="7FBA00"/>
            </a:solidFill>
            <a:ln>
              <a:noFill/>
            </a:ln>
          </p:spPr>
          <p:txBody>
            <a:bodyPr vert="horz" wrap="square" lIns="91401" tIns="45700" rIns="91401" bIns="45700" numCol="1" anchor="t" anchorCtr="0" compatLnSpc="1">
              <a:prstTxWarp prst="textNoShape">
                <a:avLst/>
              </a:prstTxWarp>
            </a:bodyPr>
            <a:lstStyle/>
            <a:p>
              <a:pPr defTabSz="931983">
                <a:defRPr/>
              </a:pPr>
              <a:endParaRPr lang="en-US" sz="1836" kern="0">
                <a:solidFill>
                  <a:srgbClr val="000000"/>
                </a:solidFill>
                <a:latin typeface="Calibri" panose="020F0502020204030204"/>
              </a:endParaRPr>
            </a:p>
          </p:txBody>
        </p:sp>
        <p:sp>
          <p:nvSpPr>
            <p:cNvPr id="35" name="Oval 15">
              <a:extLst>
                <a:ext uri="{FF2B5EF4-FFF2-40B4-BE49-F238E27FC236}">
                  <a16:creationId xmlns:a16="http://schemas.microsoft.com/office/drawing/2014/main" id="{DF53F2D3-D724-48EC-9F2F-ABD2CDE29808}"/>
                </a:ext>
              </a:extLst>
            </p:cNvPr>
            <p:cNvSpPr>
              <a:spLocks noChangeArrowheads="1"/>
            </p:cNvSpPr>
            <p:nvPr/>
          </p:nvSpPr>
          <p:spPr bwMode="auto">
            <a:xfrm>
              <a:off x="11124807" y="6061076"/>
              <a:ext cx="61867" cy="61867"/>
            </a:xfrm>
            <a:prstGeom prst="ellipse">
              <a:avLst/>
            </a:prstGeom>
            <a:solidFill>
              <a:srgbClr val="7FBA00"/>
            </a:solidFill>
            <a:ln>
              <a:noFill/>
            </a:ln>
          </p:spPr>
          <p:txBody>
            <a:bodyPr vert="horz" wrap="square" lIns="91401" tIns="45700" rIns="91401" bIns="45700" numCol="1" anchor="t" anchorCtr="0" compatLnSpc="1">
              <a:prstTxWarp prst="textNoShape">
                <a:avLst/>
              </a:prstTxWarp>
            </a:bodyPr>
            <a:lstStyle/>
            <a:p>
              <a:pPr defTabSz="931983">
                <a:defRPr/>
              </a:pPr>
              <a:endParaRPr lang="en-US" sz="1836" kern="0">
                <a:solidFill>
                  <a:srgbClr val="000000"/>
                </a:solidFill>
                <a:latin typeface="Calibri" panose="020F0502020204030204"/>
              </a:endParaRPr>
            </a:p>
          </p:txBody>
        </p:sp>
        <p:sp>
          <p:nvSpPr>
            <p:cNvPr id="36" name="Oval 16">
              <a:extLst>
                <a:ext uri="{FF2B5EF4-FFF2-40B4-BE49-F238E27FC236}">
                  <a16:creationId xmlns:a16="http://schemas.microsoft.com/office/drawing/2014/main" id="{997BF284-69A9-4BAC-A67D-F5971DD72C3F}"/>
                </a:ext>
              </a:extLst>
            </p:cNvPr>
            <p:cNvSpPr>
              <a:spLocks noChangeArrowheads="1"/>
            </p:cNvSpPr>
            <p:nvPr/>
          </p:nvSpPr>
          <p:spPr bwMode="auto">
            <a:xfrm>
              <a:off x="11124807" y="6259701"/>
              <a:ext cx="61867" cy="61867"/>
            </a:xfrm>
            <a:prstGeom prst="ellipse">
              <a:avLst/>
            </a:prstGeom>
            <a:solidFill>
              <a:srgbClr val="7FBA00"/>
            </a:solidFill>
            <a:ln>
              <a:noFill/>
            </a:ln>
          </p:spPr>
          <p:txBody>
            <a:bodyPr vert="horz" wrap="square" lIns="91401" tIns="45700" rIns="91401" bIns="45700" numCol="1" anchor="t" anchorCtr="0" compatLnSpc="1">
              <a:prstTxWarp prst="textNoShape">
                <a:avLst/>
              </a:prstTxWarp>
            </a:bodyPr>
            <a:lstStyle/>
            <a:p>
              <a:pPr defTabSz="931983">
                <a:defRPr/>
              </a:pPr>
              <a:endParaRPr lang="en-US" sz="1836" kern="0">
                <a:solidFill>
                  <a:srgbClr val="000000"/>
                </a:solidFill>
                <a:latin typeface="Calibri" panose="020F0502020204030204"/>
              </a:endParaRPr>
            </a:p>
          </p:txBody>
        </p:sp>
        <p:sp>
          <p:nvSpPr>
            <p:cNvPr id="37" name="Oval 17">
              <a:extLst>
                <a:ext uri="{FF2B5EF4-FFF2-40B4-BE49-F238E27FC236}">
                  <a16:creationId xmlns:a16="http://schemas.microsoft.com/office/drawing/2014/main" id="{98FECB35-6421-41F5-83F3-D03B24B7A36B}"/>
                </a:ext>
              </a:extLst>
            </p:cNvPr>
            <p:cNvSpPr>
              <a:spLocks noChangeArrowheads="1"/>
            </p:cNvSpPr>
            <p:nvPr/>
          </p:nvSpPr>
          <p:spPr bwMode="auto">
            <a:xfrm>
              <a:off x="11124807" y="6458325"/>
              <a:ext cx="61867" cy="61867"/>
            </a:xfrm>
            <a:prstGeom prst="ellipse">
              <a:avLst/>
            </a:prstGeom>
            <a:solidFill>
              <a:srgbClr val="7FBA00"/>
            </a:solidFill>
            <a:ln>
              <a:noFill/>
            </a:ln>
          </p:spPr>
          <p:txBody>
            <a:bodyPr vert="horz" wrap="square" lIns="91401" tIns="45700" rIns="91401" bIns="45700" numCol="1" anchor="t" anchorCtr="0" compatLnSpc="1">
              <a:prstTxWarp prst="textNoShape">
                <a:avLst/>
              </a:prstTxWarp>
            </a:bodyPr>
            <a:lstStyle/>
            <a:p>
              <a:pPr defTabSz="931983">
                <a:defRPr/>
              </a:pPr>
              <a:endParaRPr lang="en-US" sz="1836" kern="0">
                <a:solidFill>
                  <a:srgbClr val="000000"/>
                </a:solidFill>
                <a:latin typeface="Calibri" panose="020F0502020204030204"/>
              </a:endParaRPr>
            </a:p>
          </p:txBody>
        </p:sp>
      </p:grpSp>
      <p:sp>
        <p:nvSpPr>
          <p:cNvPr id="38" name="TextBox 37">
            <a:extLst>
              <a:ext uri="{FF2B5EF4-FFF2-40B4-BE49-F238E27FC236}">
                <a16:creationId xmlns:a16="http://schemas.microsoft.com/office/drawing/2014/main" id="{3B1F34F2-3356-4489-B623-536A60F42B95}"/>
              </a:ext>
            </a:extLst>
          </p:cNvPr>
          <p:cNvSpPr txBox="1"/>
          <p:nvPr/>
        </p:nvSpPr>
        <p:spPr>
          <a:xfrm>
            <a:off x="9746847" y="1942788"/>
            <a:ext cx="1052888" cy="249427"/>
          </a:xfrm>
          <a:prstGeom prst="rect">
            <a:avLst/>
          </a:prstGeom>
          <a:noFill/>
        </p:spPr>
        <p:txBody>
          <a:bodyPr wrap="square" lIns="0" tIns="0" rIns="0" bIns="0" rtlCol="0">
            <a:spAutoFit/>
          </a:bodyPr>
          <a:lstStyle>
            <a:defPPr>
              <a:defRPr lang="en-US"/>
            </a:defPPr>
            <a:lvl1pPr>
              <a:lnSpc>
                <a:spcPct val="90000"/>
              </a:lnSpc>
              <a:defRPr sz="1100">
                <a:gradFill>
                  <a:gsLst>
                    <a:gs pos="2917">
                      <a:schemeClr val="tx1"/>
                    </a:gs>
                    <a:gs pos="30000">
                      <a:schemeClr val="tx1"/>
                    </a:gs>
                  </a:gsLst>
                  <a:lin ang="5400000" scaled="0"/>
                </a:gradFill>
              </a:defRPr>
            </a:lvl1pPr>
          </a:lstStyle>
          <a:p>
            <a:pPr algn="ctr" defTabSz="914249">
              <a:defRPr/>
            </a:pPr>
            <a:r>
              <a:rPr lang="en-US" sz="1801" kern="0" dirty="0">
                <a:solidFill>
                  <a:srgbClr val="505050"/>
                </a:solidFill>
                <a:latin typeface="Calibri" panose="020F0502020204030204"/>
              </a:rPr>
              <a:t>Internet</a:t>
            </a:r>
            <a:endParaRPr lang="en-US" sz="2400" kern="0" dirty="0">
              <a:gradFill>
                <a:gsLst>
                  <a:gs pos="0">
                    <a:srgbClr val="505050"/>
                  </a:gs>
                  <a:gs pos="100000">
                    <a:srgbClr val="505050"/>
                  </a:gs>
                </a:gsLst>
                <a:lin ang="5400000" scaled="0"/>
              </a:gradFill>
              <a:latin typeface="Calibri" panose="020F0502020204030204"/>
            </a:endParaRPr>
          </a:p>
        </p:txBody>
      </p:sp>
      <p:sp>
        <p:nvSpPr>
          <p:cNvPr id="39" name="Oval 38">
            <a:extLst>
              <a:ext uri="{FF2B5EF4-FFF2-40B4-BE49-F238E27FC236}">
                <a16:creationId xmlns:a16="http://schemas.microsoft.com/office/drawing/2014/main" id="{B38756C5-0CF1-4F90-8248-3BAA8C59B3E0}"/>
              </a:ext>
            </a:extLst>
          </p:cNvPr>
          <p:cNvSpPr/>
          <p:nvPr/>
        </p:nvSpPr>
        <p:spPr bwMode="auto">
          <a:xfrm>
            <a:off x="9292587" y="4631209"/>
            <a:ext cx="160361" cy="160361"/>
          </a:xfrm>
          <a:prstGeom prst="ellipse">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86470" tIns="149177" rIns="186470" bIns="149177" numCol="1" spcCol="0" rtlCol="0" fromWordArt="0" anchor="t" anchorCtr="0" forceAA="0" compatLnSpc="1">
            <a:prstTxWarp prst="textNoShape">
              <a:avLst/>
            </a:prstTxWarp>
            <a:noAutofit/>
          </a:bodyPr>
          <a:lstStyle/>
          <a:p>
            <a:pPr algn="ctr" defTabSz="950871"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40" name="Oval 39">
            <a:extLst>
              <a:ext uri="{FF2B5EF4-FFF2-40B4-BE49-F238E27FC236}">
                <a16:creationId xmlns:a16="http://schemas.microsoft.com/office/drawing/2014/main" id="{79E8F2DE-167C-4EFE-9EA5-3C3A0B7CC232}"/>
              </a:ext>
            </a:extLst>
          </p:cNvPr>
          <p:cNvSpPr/>
          <p:nvPr/>
        </p:nvSpPr>
        <p:spPr bwMode="auto">
          <a:xfrm>
            <a:off x="11049649" y="4640836"/>
            <a:ext cx="160361" cy="160361"/>
          </a:xfrm>
          <a:prstGeom prst="ellipse">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86470" tIns="149177" rIns="186470" bIns="149177" numCol="1" spcCol="0" rtlCol="0" fromWordArt="0" anchor="t" anchorCtr="0" forceAA="0" compatLnSpc="1">
            <a:prstTxWarp prst="textNoShape">
              <a:avLst/>
            </a:prstTxWarp>
            <a:noAutofit/>
          </a:bodyPr>
          <a:lstStyle/>
          <a:p>
            <a:pPr algn="ctr" defTabSz="950871"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41" name="TextBox 40">
            <a:extLst>
              <a:ext uri="{FF2B5EF4-FFF2-40B4-BE49-F238E27FC236}">
                <a16:creationId xmlns:a16="http://schemas.microsoft.com/office/drawing/2014/main" id="{090BD004-8CFC-46E8-9DA3-F74C2B39673C}"/>
              </a:ext>
            </a:extLst>
          </p:cNvPr>
          <p:cNvSpPr txBox="1"/>
          <p:nvPr/>
        </p:nvSpPr>
        <p:spPr>
          <a:xfrm>
            <a:off x="8954055" y="5801467"/>
            <a:ext cx="751082" cy="286228"/>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3234" tIns="0" rIns="0" bIns="0" numCol="1" spcCol="0" rtlCol="0" fromWordArt="0" anchor="ctr" anchorCtr="0" forceAA="0" compatLnSpc="1">
            <a:prstTxWarp prst="textNoShape">
              <a:avLst/>
            </a:prstTxWarp>
            <a:noAutofit/>
          </a:bodyPr>
          <a:lstStyle>
            <a:defPPr>
              <a:defRPr lang="en-US"/>
            </a:defPPr>
            <a:lvl1pPr defTabSz="951028" fontAlgn="base">
              <a:lnSpc>
                <a:spcPct val="90000"/>
              </a:lnSpc>
              <a:spcBef>
                <a:spcPct val="0"/>
              </a:spcBef>
              <a:spcAft>
                <a:spcPct val="0"/>
              </a:spcAft>
              <a:defRPr sz="1071" kern="0">
                <a:gradFill>
                  <a:gsLst>
                    <a:gs pos="0">
                      <a:srgbClr val="000000"/>
                    </a:gs>
                    <a:gs pos="100000">
                      <a:srgbClr val="000000"/>
                    </a:gs>
                  </a:gsLst>
                  <a:lin ang="5400000" scaled="0"/>
                </a:gradFill>
                <a:ea typeface="Segoe UI" pitchFamily="34" charset="0"/>
                <a:cs typeface="Segoe UI" pitchFamily="34" charset="0"/>
              </a:defRPr>
            </a:lvl1pPr>
          </a:lstStyle>
          <a:p>
            <a:pPr algn="ctr" defTabSz="950871">
              <a:defRPr/>
            </a:pPr>
            <a:r>
              <a:rPr lang="en-US" sz="1801" b="1" dirty="0">
                <a:solidFill>
                  <a:schemeClr val="tx1"/>
                </a:solidFill>
                <a:effectLst>
                  <a:outerShdw blurRad="38100" dist="38100" dir="2700000" algn="tl">
                    <a:srgbClr val="000000">
                      <a:alpha val="43137"/>
                    </a:srgbClr>
                  </a:outerShdw>
                </a:effectLst>
                <a:latin typeface="Calibri" panose="020F0502020204030204"/>
              </a:rPr>
              <a:t>IP1</a:t>
            </a:r>
            <a:endParaRPr lang="en-US" sz="1399" b="1" dirty="0">
              <a:solidFill>
                <a:schemeClr val="tx1"/>
              </a:solidFill>
              <a:latin typeface="Calibri" panose="020F0502020204030204"/>
            </a:endParaRPr>
          </a:p>
        </p:txBody>
      </p:sp>
      <p:sp>
        <p:nvSpPr>
          <p:cNvPr id="42" name="TextBox 41">
            <a:extLst>
              <a:ext uri="{FF2B5EF4-FFF2-40B4-BE49-F238E27FC236}">
                <a16:creationId xmlns:a16="http://schemas.microsoft.com/office/drawing/2014/main" id="{CE7FA974-CD7D-464B-A8C6-E119963F23A1}"/>
              </a:ext>
            </a:extLst>
          </p:cNvPr>
          <p:cNvSpPr txBox="1"/>
          <p:nvPr/>
        </p:nvSpPr>
        <p:spPr>
          <a:xfrm>
            <a:off x="10725866" y="5801467"/>
            <a:ext cx="751082" cy="286228"/>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3234" tIns="0" rIns="0" bIns="0" numCol="1" spcCol="0" rtlCol="0" fromWordArt="0" anchor="ctr" anchorCtr="0" forceAA="0" compatLnSpc="1">
            <a:prstTxWarp prst="textNoShape">
              <a:avLst/>
            </a:prstTxWarp>
            <a:noAutofit/>
          </a:bodyPr>
          <a:lstStyle>
            <a:defPPr>
              <a:defRPr lang="en-US"/>
            </a:defPPr>
            <a:lvl1pPr defTabSz="951028" fontAlgn="base">
              <a:lnSpc>
                <a:spcPct val="90000"/>
              </a:lnSpc>
              <a:spcBef>
                <a:spcPct val="0"/>
              </a:spcBef>
              <a:spcAft>
                <a:spcPct val="0"/>
              </a:spcAft>
              <a:defRPr sz="1071" kern="0">
                <a:gradFill>
                  <a:gsLst>
                    <a:gs pos="0">
                      <a:srgbClr val="000000"/>
                    </a:gs>
                    <a:gs pos="100000">
                      <a:srgbClr val="000000"/>
                    </a:gs>
                  </a:gsLst>
                  <a:lin ang="5400000" scaled="0"/>
                </a:gradFill>
                <a:ea typeface="Segoe UI" pitchFamily="34" charset="0"/>
                <a:cs typeface="Segoe UI" pitchFamily="34" charset="0"/>
              </a:defRPr>
            </a:lvl1pPr>
          </a:lstStyle>
          <a:p>
            <a:pPr algn="ctr" defTabSz="950871">
              <a:defRPr/>
            </a:pPr>
            <a:r>
              <a:rPr lang="en-US" sz="1801" b="1" dirty="0">
                <a:solidFill>
                  <a:schemeClr val="tx1"/>
                </a:solidFill>
                <a:effectLst>
                  <a:outerShdw blurRad="38100" dist="38100" dir="2700000" algn="tl">
                    <a:srgbClr val="000000">
                      <a:alpha val="43137"/>
                    </a:srgbClr>
                  </a:outerShdw>
                </a:effectLst>
                <a:latin typeface="Calibri" panose="020F0502020204030204"/>
              </a:rPr>
              <a:t>IP2</a:t>
            </a:r>
            <a:endParaRPr lang="en-US" sz="1399" b="1" dirty="0">
              <a:solidFill>
                <a:schemeClr val="tx1"/>
              </a:solidFill>
              <a:latin typeface="Calibri" panose="020F0502020204030204"/>
            </a:endParaRPr>
          </a:p>
        </p:txBody>
      </p:sp>
      <p:sp>
        <p:nvSpPr>
          <p:cNvPr id="43" name="TextBox 42">
            <a:extLst>
              <a:ext uri="{FF2B5EF4-FFF2-40B4-BE49-F238E27FC236}">
                <a16:creationId xmlns:a16="http://schemas.microsoft.com/office/drawing/2014/main" id="{4BDACACF-2A54-4F5D-930C-D1837F738896}"/>
              </a:ext>
            </a:extLst>
          </p:cNvPr>
          <p:cNvSpPr txBox="1"/>
          <p:nvPr/>
        </p:nvSpPr>
        <p:spPr>
          <a:xfrm>
            <a:off x="9037845" y="5433693"/>
            <a:ext cx="660674" cy="257315"/>
          </a:xfrm>
          <a:prstGeom prst="rect">
            <a:avLst/>
          </a:prstGeom>
          <a:noFill/>
        </p:spPr>
        <p:txBody>
          <a:bodyPr wrap="square" rtlCol="0">
            <a:spAutoFit/>
          </a:bodyPr>
          <a:lstStyle/>
          <a:p>
            <a:pPr algn="ctr" defTabSz="914249">
              <a:defRPr/>
            </a:pPr>
            <a:r>
              <a:rPr lang="en-US" sz="1072" b="1" kern="0" dirty="0">
                <a:solidFill>
                  <a:sysClr val="windowText" lastClr="000000"/>
                </a:solidFill>
                <a:effectLst>
                  <a:outerShdw blurRad="38100" dist="38100" dir="2700000" algn="tl">
                    <a:srgbClr val="000000">
                      <a:alpha val="43137"/>
                    </a:srgbClr>
                  </a:outerShdw>
                </a:effectLst>
                <a:latin typeface="Calibri" panose="020F0502020204030204"/>
              </a:rPr>
              <a:t>VM1</a:t>
            </a:r>
            <a:endParaRPr lang="en-US" sz="1072" b="1" kern="0" dirty="0">
              <a:solidFill>
                <a:srgbClr val="505050"/>
              </a:solidFill>
              <a:latin typeface="Calibri" panose="020F0502020204030204"/>
            </a:endParaRPr>
          </a:p>
        </p:txBody>
      </p:sp>
      <p:sp>
        <p:nvSpPr>
          <p:cNvPr id="44" name="TextBox 43">
            <a:extLst>
              <a:ext uri="{FF2B5EF4-FFF2-40B4-BE49-F238E27FC236}">
                <a16:creationId xmlns:a16="http://schemas.microsoft.com/office/drawing/2014/main" id="{F50CCC17-FF67-44DF-8FDD-341561E72347}"/>
              </a:ext>
            </a:extLst>
          </p:cNvPr>
          <p:cNvSpPr txBox="1"/>
          <p:nvPr/>
        </p:nvSpPr>
        <p:spPr>
          <a:xfrm>
            <a:off x="10813086" y="5429160"/>
            <a:ext cx="660674" cy="257315"/>
          </a:xfrm>
          <a:prstGeom prst="rect">
            <a:avLst/>
          </a:prstGeom>
          <a:noFill/>
        </p:spPr>
        <p:txBody>
          <a:bodyPr wrap="square" rtlCol="0">
            <a:spAutoFit/>
          </a:bodyPr>
          <a:lstStyle/>
          <a:p>
            <a:pPr algn="ctr" defTabSz="914249">
              <a:defRPr/>
            </a:pPr>
            <a:r>
              <a:rPr lang="en-US" sz="1072" b="1" kern="0" dirty="0">
                <a:solidFill>
                  <a:sysClr val="windowText" lastClr="000000"/>
                </a:solidFill>
                <a:effectLst>
                  <a:outerShdw blurRad="38100" dist="38100" dir="2700000" algn="tl">
                    <a:srgbClr val="000000">
                      <a:alpha val="43137"/>
                    </a:srgbClr>
                  </a:outerShdw>
                </a:effectLst>
                <a:latin typeface="Calibri" panose="020F0502020204030204"/>
              </a:rPr>
              <a:t>VM2</a:t>
            </a:r>
            <a:endParaRPr lang="en-US" sz="1072" b="1" kern="0" dirty="0">
              <a:solidFill>
                <a:srgbClr val="505050"/>
              </a:solidFill>
              <a:latin typeface="Calibri" panose="020F0502020204030204"/>
            </a:endParaRPr>
          </a:p>
        </p:txBody>
      </p:sp>
      <p:grpSp>
        <p:nvGrpSpPr>
          <p:cNvPr id="45" name="Group 1">
            <a:extLst>
              <a:ext uri="{FF2B5EF4-FFF2-40B4-BE49-F238E27FC236}">
                <a16:creationId xmlns:a16="http://schemas.microsoft.com/office/drawing/2014/main" id="{15B7BA13-EA7F-450F-984C-DC609246B430}"/>
              </a:ext>
            </a:extLst>
          </p:cNvPr>
          <p:cNvGrpSpPr/>
          <p:nvPr/>
        </p:nvGrpSpPr>
        <p:grpSpPr>
          <a:xfrm>
            <a:off x="9858597" y="3499404"/>
            <a:ext cx="728230" cy="544688"/>
            <a:chOff x="6236487" y="4283536"/>
            <a:chExt cx="728427" cy="544835"/>
          </a:xfrm>
        </p:grpSpPr>
        <p:sp>
          <p:nvSpPr>
            <p:cNvPr id="46" name="Oval 2">
              <a:extLst>
                <a:ext uri="{FF2B5EF4-FFF2-40B4-BE49-F238E27FC236}">
                  <a16:creationId xmlns:a16="http://schemas.microsoft.com/office/drawing/2014/main" id="{5043D498-32E9-43FE-9100-A535B13F6B90}"/>
                </a:ext>
              </a:extLst>
            </p:cNvPr>
            <p:cNvSpPr/>
            <p:nvPr/>
          </p:nvSpPr>
          <p:spPr bwMode="auto">
            <a:xfrm>
              <a:off x="6236487" y="4283536"/>
              <a:ext cx="728427" cy="544835"/>
            </a:xfrm>
            <a:prstGeom prst="ellipse">
              <a:avLst/>
            </a:prstGeom>
            <a:solidFill>
              <a:srgbClr val="DC3C00">
                <a:lumMod val="60000"/>
                <a:lumOff val="40000"/>
              </a:srgbClr>
            </a:solidFill>
            <a:ln w="9525" cap="flat" cmpd="sng" algn="ctr">
              <a:noFill/>
              <a:prstDash val="solid"/>
              <a:headEnd type="none" w="med" len="med"/>
              <a:tailEnd type="none" w="med" len="med"/>
            </a:ln>
            <a:effectLst/>
            <a:scene3d>
              <a:camera prst="orthographicFront"/>
              <a:lightRig rig="threePt" dir="t"/>
            </a:scene3d>
            <a:sp3d>
              <a:bevelT/>
            </a:sp3d>
          </p:spPr>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32318" fontAlgn="base">
                <a:lnSpc>
                  <a:spcPct val="90000"/>
                </a:lnSpc>
                <a:spcBef>
                  <a:spcPct val="0"/>
                </a:spcBef>
                <a:spcAft>
                  <a:spcPct val="0"/>
                </a:spcAft>
                <a:defRPr/>
              </a:pPr>
              <a:endParaRPr lang="en-US" sz="2400" kern="0" dirty="0" err="1">
                <a:solidFill>
                  <a:srgbClr val="442359"/>
                </a:solidFill>
                <a:latin typeface="Calibri" panose="020F0502020204030204"/>
                <a:ea typeface="Segoe UI" pitchFamily="34" charset="0"/>
                <a:cs typeface="Segoe UI" pitchFamily="34" charset="0"/>
              </a:endParaRPr>
            </a:p>
          </p:txBody>
        </p:sp>
        <p:sp>
          <p:nvSpPr>
            <p:cNvPr id="47" name="TextBox 16">
              <a:extLst>
                <a:ext uri="{FF2B5EF4-FFF2-40B4-BE49-F238E27FC236}">
                  <a16:creationId xmlns:a16="http://schemas.microsoft.com/office/drawing/2014/main" id="{680972F2-0AE8-4256-9B3C-21F4FBBFBB2E}"/>
                </a:ext>
              </a:extLst>
            </p:cNvPr>
            <p:cNvSpPr txBox="1"/>
            <p:nvPr/>
          </p:nvSpPr>
          <p:spPr>
            <a:xfrm>
              <a:off x="6308803" y="4327563"/>
              <a:ext cx="583795" cy="495173"/>
            </a:xfrm>
            <a:prstGeom prst="rect">
              <a:avLst/>
            </a:prstGeom>
            <a:noFill/>
            <a:scene3d>
              <a:camera prst="orthographicFront"/>
              <a:lightRig rig="threePt" dir="t"/>
            </a:scene3d>
            <a:sp3d>
              <a:bevelT/>
            </a:sp3d>
          </p:spPr>
          <p:txBody>
            <a:bodyPr wrap="square" lIns="186470" tIns="149177" rIns="186470" bIns="149177" rtlCol="0">
              <a:spAutoFit/>
            </a:bodyPr>
            <a:lstStyle/>
            <a:p>
              <a:pPr defTabSz="914249">
                <a:lnSpc>
                  <a:spcPct val="90000"/>
                </a:lnSpc>
                <a:defRPr/>
              </a:pPr>
              <a:r>
                <a:rPr lang="en-US" sz="1399" b="1" kern="0" dirty="0">
                  <a:solidFill>
                    <a:srgbClr val="442359"/>
                  </a:solidFill>
                  <a:latin typeface="Calibri" panose="020F0502020204030204"/>
                </a:rPr>
                <a:t>LB</a:t>
              </a:r>
            </a:p>
          </p:txBody>
        </p:sp>
      </p:grpSp>
      <p:sp>
        <p:nvSpPr>
          <p:cNvPr id="48" name="TextBox 47">
            <a:extLst>
              <a:ext uri="{FF2B5EF4-FFF2-40B4-BE49-F238E27FC236}">
                <a16:creationId xmlns:a16="http://schemas.microsoft.com/office/drawing/2014/main" id="{77BEA34D-7EFB-44DC-92C6-097FFB854AF2}"/>
              </a:ext>
            </a:extLst>
          </p:cNvPr>
          <p:cNvSpPr txBox="1"/>
          <p:nvPr/>
        </p:nvSpPr>
        <p:spPr>
          <a:xfrm>
            <a:off x="9503898" y="3061910"/>
            <a:ext cx="1746213" cy="544812"/>
          </a:xfrm>
          <a:prstGeom prst="rect">
            <a:avLst/>
          </a:prstGeom>
          <a:noFill/>
        </p:spPr>
        <p:txBody>
          <a:bodyPr wrap="none" lIns="182831" tIns="146264" rIns="182831" bIns="146264" rtlCol="0">
            <a:spAutoFit/>
          </a:bodyPr>
          <a:lstStyle/>
          <a:p>
            <a:pPr defTabSz="914249">
              <a:lnSpc>
                <a:spcPct val="90000"/>
              </a:lnSpc>
              <a:spcAft>
                <a:spcPts val="600"/>
              </a:spcAft>
              <a:defRPr/>
            </a:pPr>
            <a:r>
              <a:rPr lang="en-US" sz="1801" kern="0" dirty="0">
                <a:latin typeface="Calibri" panose="020F0502020204030204"/>
              </a:rPr>
              <a:t>151.2.3.4 (VIP)</a:t>
            </a:r>
          </a:p>
        </p:txBody>
      </p:sp>
      <p:sp>
        <p:nvSpPr>
          <p:cNvPr id="49" name="TextBox 48">
            <a:extLst>
              <a:ext uri="{FF2B5EF4-FFF2-40B4-BE49-F238E27FC236}">
                <a16:creationId xmlns:a16="http://schemas.microsoft.com/office/drawing/2014/main" id="{3C2E0B11-D911-4888-B8F1-94049D368108}"/>
              </a:ext>
            </a:extLst>
          </p:cNvPr>
          <p:cNvSpPr txBox="1"/>
          <p:nvPr/>
        </p:nvSpPr>
        <p:spPr>
          <a:xfrm>
            <a:off x="7437264" y="3900835"/>
            <a:ext cx="2018402" cy="815271"/>
          </a:xfrm>
          <a:prstGeom prst="rect">
            <a:avLst/>
          </a:prstGeom>
          <a:noFill/>
        </p:spPr>
        <p:txBody>
          <a:bodyPr wrap="square" lIns="182831" tIns="146264" rIns="182831" bIns="146264" rtlCol="0">
            <a:spAutoFit/>
          </a:bodyPr>
          <a:lstStyle/>
          <a:p>
            <a:pPr algn="r" defTabSz="914249">
              <a:lnSpc>
                <a:spcPct val="90000"/>
              </a:lnSpc>
              <a:spcAft>
                <a:spcPts val="600"/>
              </a:spcAft>
              <a:defRPr/>
            </a:pPr>
            <a:r>
              <a:rPr lang="en-US" sz="1599" kern="0" dirty="0">
                <a:latin typeface="Calibri" panose="020F0502020204030204"/>
              </a:rPr>
              <a:t>131.3.3.3</a:t>
            </a:r>
          </a:p>
          <a:p>
            <a:pPr algn="r" defTabSz="914249">
              <a:lnSpc>
                <a:spcPct val="90000"/>
              </a:lnSpc>
              <a:spcAft>
                <a:spcPts val="600"/>
              </a:spcAft>
              <a:defRPr/>
            </a:pPr>
            <a:r>
              <a:rPr lang="en-US" sz="1599" kern="0" dirty="0">
                <a:latin typeface="Calibri" panose="020F0502020204030204"/>
              </a:rPr>
              <a:t>(Instance-level IP)</a:t>
            </a:r>
          </a:p>
        </p:txBody>
      </p:sp>
      <p:cxnSp>
        <p:nvCxnSpPr>
          <p:cNvPr id="50" name="Straight Connector 4">
            <a:extLst>
              <a:ext uri="{FF2B5EF4-FFF2-40B4-BE49-F238E27FC236}">
                <a16:creationId xmlns:a16="http://schemas.microsoft.com/office/drawing/2014/main" id="{E311432E-04C1-4648-8E33-106735140179}"/>
              </a:ext>
            </a:extLst>
          </p:cNvPr>
          <p:cNvCxnSpPr>
            <a:cxnSpLocks/>
            <a:stCxn id="39" idx="0"/>
          </p:cNvCxnSpPr>
          <p:nvPr/>
        </p:nvCxnSpPr>
        <p:spPr>
          <a:xfrm rot="5400000" flipH="1" flipV="1">
            <a:off x="8227293" y="3254884"/>
            <a:ext cx="2521803" cy="230851"/>
          </a:xfrm>
          <a:prstGeom prst="bentConnector2">
            <a:avLst/>
          </a:prstGeom>
          <a:noFill/>
          <a:ln w="38100" cap="rnd" cmpd="sng" algn="ctr">
            <a:solidFill>
              <a:srgbClr val="FF0000"/>
            </a:solidFill>
            <a:prstDash val="sysDot"/>
            <a:headEnd type="none"/>
            <a:tailEnd type="none"/>
          </a:ln>
          <a:effectLst/>
        </p:spPr>
      </p:cxnSp>
      <p:cxnSp>
        <p:nvCxnSpPr>
          <p:cNvPr id="51" name="Straight Connector 4">
            <a:extLst>
              <a:ext uri="{FF2B5EF4-FFF2-40B4-BE49-F238E27FC236}">
                <a16:creationId xmlns:a16="http://schemas.microsoft.com/office/drawing/2014/main" id="{6AD89951-0C0E-4787-80ED-67C3DE4867A7}"/>
              </a:ext>
            </a:extLst>
          </p:cNvPr>
          <p:cNvCxnSpPr>
            <a:stCxn id="40" idx="0"/>
            <a:endCxn id="38" idx="3"/>
          </p:cNvCxnSpPr>
          <p:nvPr/>
        </p:nvCxnSpPr>
        <p:spPr>
          <a:xfrm rot="16200000" flipV="1">
            <a:off x="9678116" y="3189121"/>
            <a:ext cx="2573334" cy="330095"/>
          </a:xfrm>
          <a:prstGeom prst="bentConnector2">
            <a:avLst/>
          </a:prstGeom>
          <a:noFill/>
          <a:ln w="38100" cap="rnd" cmpd="sng" algn="ctr">
            <a:solidFill>
              <a:srgbClr val="FF0000"/>
            </a:solidFill>
            <a:prstDash val="sysDot"/>
            <a:headEnd type="none"/>
            <a:tailEnd type="none"/>
          </a:ln>
          <a:effectLst/>
        </p:spPr>
      </p:cxnSp>
      <p:sp>
        <p:nvSpPr>
          <p:cNvPr id="52" name="TextBox 76">
            <a:extLst>
              <a:ext uri="{FF2B5EF4-FFF2-40B4-BE49-F238E27FC236}">
                <a16:creationId xmlns:a16="http://schemas.microsoft.com/office/drawing/2014/main" id="{5532893E-4D25-4113-B9B2-8684ECF2C15F}"/>
              </a:ext>
            </a:extLst>
          </p:cNvPr>
          <p:cNvSpPr txBox="1"/>
          <p:nvPr/>
        </p:nvSpPr>
        <p:spPr>
          <a:xfrm>
            <a:off x="10640829" y="3858818"/>
            <a:ext cx="1994648" cy="815271"/>
          </a:xfrm>
          <a:prstGeom prst="rect">
            <a:avLst/>
          </a:prstGeom>
          <a:noFill/>
        </p:spPr>
        <p:txBody>
          <a:bodyPr wrap="square" lIns="182831" tIns="146264" rIns="182831" bIns="146264" rtlCol="0">
            <a:spAutoFit/>
          </a:bodyPr>
          <a:lstStyle/>
          <a:p>
            <a:pPr defTabSz="914249">
              <a:lnSpc>
                <a:spcPct val="90000"/>
              </a:lnSpc>
              <a:spcAft>
                <a:spcPts val="600"/>
              </a:spcAft>
              <a:defRPr/>
            </a:pPr>
            <a:r>
              <a:rPr lang="en-US" sz="1599" kern="0" dirty="0">
                <a:latin typeface="Calibri" panose="020F0502020204030204"/>
              </a:rPr>
              <a:t>131.3.4.4</a:t>
            </a:r>
          </a:p>
          <a:p>
            <a:pPr defTabSz="914249">
              <a:lnSpc>
                <a:spcPct val="90000"/>
              </a:lnSpc>
              <a:spcAft>
                <a:spcPts val="600"/>
              </a:spcAft>
              <a:defRPr/>
            </a:pPr>
            <a:r>
              <a:rPr lang="en-US" sz="1599" kern="0" dirty="0">
                <a:latin typeface="Calibri" panose="020F0502020204030204"/>
              </a:rPr>
              <a:t>(Instance-level IP)</a:t>
            </a:r>
          </a:p>
        </p:txBody>
      </p:sp>
      <p:grpSp>
        <p:nvGrpSpPr>
          <p:cNvPr id="53" name="Group 52">
            <a:extLst>
              <a:ext uri="{FF2B5EF4-FFF2-40B4-BE49-F238E27FC236}">
                <a16:creationId xmlns:a16="http://schemas.microsoft.com/office/drawing/2014/main" id="{F2504BCB-0DB6-49D6-A84F-9D1C4679A9CA}"/>
              </a:ext>
            </a:extLst>
          </p:cNvPr>
          <p:cNvGrpSpPr/>
          <p:nvPr/>
        </p:nvGrpSpPr>
        <p:grpSpPr>
          <a:xfrm>
            <a:off x="9561494" y="1454923"/>
            <a:ext cx="1339050" cy="1236809"/>
            <a:chOff x="1441380" y="2335312"/>
            <a:chExt cx="1209392" cy="1117050"/>
          </a:xfrm>
        </p:grpSpPr>
        <p:sp>
          <p:nvSpPr>
            <p:cNvPr id="54" name="Oval 53">
              <a:extLst>
                <a:ext uri="{FF2B5EF4-FFF2-40B4-BE49-F238E27FC236}">
                  <a16:creationId xmlns:a16="http://schemas.microsoft.com/office/drawing/2014/main" id="{782CBE29-615C-476F-9781-84F1C1293DD9}"/>
                </a:ext>
              </a:extLst>
            </p:cNvPr>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4F81BD"/>
              </a:solidFill>
              <a:prstDash val="solid"/>
              <a:headEnd type="none" w="med" len="med"/>
              <a:tailEnd type="none" w="med" len="med"/>
            </a:ln>
            <a:effectLst/>
          </p:spPr>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defTabSz="913948" fontAlgn="base">
                <a:lnSpc>
                  <a:spcPct val="90000"/>
                </a:lnSpc>
                <a:spcBef>
                  <a:spcPct val="0"/>
                </a:spcBef>
                <a:spcAft>
                  <a:spcPct val="0"/>
                </a:spcAft>
                <a:defRPr/>
              </a:pPr>
              <a:endParaRPr lang="en-US" sz="3600" kern="0" spc="-50" dirty="0">
                <a:gradFill>
                  <a:gsLst>
                    <a:gs pos="36283">
                      <a:srgbClr val="505050"/>
                    </a:gs>
                    <a:gs pos="28000">
                      <a:srgbClr val="505050"/>
                    </a:gs>
                  </a:gsLst>
                  <a:lin ang="5400000" scaled="0"/>
                </a:gradFill>
                <a:latin typeface="Calibri"/>
              </a:endParaRPr>
            </a:p>
          </p:txBody>
        </p:sp>
        <p:sp>
          <p:nvSpPr>
            <p:cNvPr id="55" name="Freeform 247">
              <a:extLst>
                <a:ext uri="{FF2B5EF4-FFF2-40B4-BE49-F238E27FC236}">
                  <a16:creationId xmlns:a16="http://schemas.microsoft.com/office/drawing/2014/main" id="{74EF7109-2A0E-4952-84EE-3562655F20B0}"/>
                </a:ext>
              </a:extLst>
            </p:cNvPr>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1F497D"/>
            </a:solidFill>
            <a:ln>
              <a:noFill/>
            </a:ln>
          </p:spPr>
          <p:txBody>
            <a:bodyPr vert="horz" wrap="square" lIns="91415" tIns="45708" rIns="91415" bIns="45708" numCol="1" anchor="t" anchorCtr="0" compatLnSpc="1">
              <a:prstTxWarp prst="textNoShape">
                <a:avLst/>
              </a:prstTxWarp>
            </a:bodyPr>
            <a:lstStyle/>
            <a:p>
              <a:pPr defTabSz="932349">
                <a:defRPr/>
              </a:pPr>
              <a:endParaRPr lang="en-US" sz="2800" kern="0">
                <a:solidFill>
                  <a:srgbClr val="00188F"/>
                </a:solidFill>
                <a:latin typeface="Calibri"/>
              </a:endParaRPr>
            </a:p>
          </p:txBody>
        </p:sp>
        <p:sp>
          <p:nvSpPr>
            <p:cNvPr id="56" name="TextBox 55">
              <a:extLst>
                <a:ext uri="{FF2B5EF4-FFF2-40B4-BE49-F238E27FC236}">
                  <a16:creationId xmlns:a16="http://schemas.microsoft.com/office/drawing/2014/main" id="{F83CF7C4-FE37-4AA4-9A9E-EE41815537E0}"/>
                </a:ext>
              </a:extLst>
            </p:cNvPr>
            <p:cNvSpPr txBox="1"/>
            <p:nvPr/>
          </p:nvSpPr>
          <p:spPr>
            <a:xfrm>
              <a:off x="1441380" y="2804019"/>
              <a:ext cx="1209392" cy="566995"/>
            </a:xfrm>
            <a:prstGeom prst="rect">
              <a:avLst/>
            </a:prstGeom>
            <a:noFill/>
          </p:spPr>
          <p:txBody>
            <a:bodyPr wrap="none" lIns="182831" tIns="146264" rIns="182831" bIns="146264" rtlCol="0" anchor="ctr">
              <a:spAutoFit/>
            </a:bodyPr>
            <a:lstStyle/>
            <a:p>
              <a:pPr algn="ctr" defTabSz="932349">
                <a:lnSpc>
                  <a:spcPct val="90000"/>
                </a:lnSpc>
                <a:defRPr/>
              </a:pPr>
              <a:r>
                <a:rPr lang="en-US" sz="2400" kern="0" spc="-50" dirty="0">
                  <a:solidFill>
                    <a:srgbClr val="00188F"/>
                  </a:solidFill>
                  <a:latin typeface="Calibri"/>
                </a:rPr>
                <a:t>Internet</a:t>
              </a:r>
            </a:p>
          </p:txBody>
        </p:sp>
      </p:grpSp>
    </p:spTree>
    <p:extLst>
      <p:ext uri="{BB962C8B-B14F-4D97-AF65-F5344CB8AC3E}">
        <p14:creationId xmlns:p14="http://schemas.microsoft.com/office/powerpoint/2010/main" val="426784564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BB9C0-7717-4194-8F48-863D5A5AC344}"/>
              </a:ext>
            </a:extLst>
          </p:cNvPr>
          <p:cNvSpPr>
            <a:spLocks noGrp="1"/>
          </p:cNvSpPr>
          <p:nvPr>
            <p:ph type="title"/>
          </p:nvPr>
        </p:nvSpPr>
        <p:spPr/>
        <p:txBody>
          <a:bodyPr/>
          <a:lstStyle/>
          <a:p>
            <a:r>
              <a:rPr lang="en-US" dirty="0"/>
              <a:t>Public IP addresses</a:t>
            </a:r>
          </a:p>
        </p:txBody>
      </p:sp>
      <p:sp>
        <p:nvSpPr>
          <p:cNvPr id="3" name="Text Placeholder 2">
            <a:extLst>
              <a:ext uri="{FF2B5EF4-FFF2-40B4-BE49-F238E27FC236}">
                <a16:creationId xmlns:a16="http://schemas.microsoft.com/office/drawing/2014/main" id="{1BB94E11-F07E-47EA-9789-AFA1A0EED691}"/>
              </a:ext>
            </a:extLst>
          </p:cNvPr>
          <p:cNvSpPr>
            <a:spLocks noGrp="1"/>
          </p:cNvSpPr>
          <p:nvPr>
            <p:ph type="body" sz="quarter" idx="10"/>
          </p:nvPr>
        </p:nvSpPr>
        <p:spPr>
          <a:xfrm>
            <a:off x="274708" y="1624731"/>
            <a:ext cx="11888787" cy="4228850"/>
          </a:xfrm>
        </p:spPr>
        <p:txBody>
          <a:bodyPr/>
          <a:lstStyle/>
          <a:p>
            <a:r>
              <a:rPr lang="en-US" b="1" dirty="0"/>
              <a:t>Public IP Addresses can be optionally assigned to Load Balancer and Virtual Machines</a:t>
            </a:r>
          </a:p>
          <a:p>
            <a:r>
              <a:rPr lang="en-US" b="1" dirty="0"/>
              <a:t>Only IPv4 is supported</a:t>
            </a:r>
          </a:p>
          <a:p>
            <a:r>
              <a:rPr lang="en-US" b="1" dirty="0"/>
              <a:t>Used for incoming and outgoing connections</a:t>
            </a:r>
          </a:p>
          <a:p>
            <a:endParaRPr lang="en-US" b="1" dirty="0"/>
          </a:p>
          <a:p>
            <a:endParaRPr lang="en-US" b="1" dirty="0"/>
          </a:p>
          <a:p>
            <a:endParaRPr lang="en-US" b="1" dirty="0"/>
          </a:p>
        </p:txBody>
      </p:sp>
      <p:pic>
        <p:nvPicPr>
          <p:cNvPr id="5" name="Picture 4">
            <a:extLst>
              <a:ext uri="{FF2B5EF4-FFF2-40B4-BE49-F238E27FC236}">
                <a16:creationId xmlns:a16="http://schemas.microsoft.com/office/drawing/2014/main" id="{8A765E2F-79DD-4458-BE8C-B3C24EEACC74}"/>
              </a:ext>
            </a:extLst>
          </p:cNvPr>
          <p:cNvPicPr>
            <a:picLocks noChangeAspect="1"/>
          </p:cNvPicPr>
          <p:nvPr/>
        </p:nvPicPr>
        <p:blipFill>
          <a:blip r:embed="rId3">
            <a:alphaModFix amt="5000"/>
            <a:extLst>
              <a:ext uri="{837473B0-CC2E-450A-ABE3-18F120FF3D39}">
                <a1611:picAttrSrcUrl xmlns:a1611="http://schemas.microsoft.com/office/drawing/2016/11/main" r:id="rId4"/>
              </a:ext>
            </a:extLst>
          </a:blip>
          <a:stretch>
            <a:fillRect/>
          </a:stretch>
        </p:blipFill>
        <p:spPr>
          <a:xfrm>
            <a:off x="3766542" y="1287462"/>
            <a:ext cx="4903389" cy="4903389"/>
          </a:xfrm>
          <a:prstGeom prst="rect">
            <a:avLst/>
          </a:prstGeom>
        </p:spPr>
      </p:pic>
    </p:spTree>
    <p:extLst>
      <p:ext uri="{BB962C8B-B14F-4D97-AF65-F5344CB8AC3E}">
        <p14:creationId xmlns:p14="http://schemas.microsoft.com/office/powerpoint/2010/main" val="388379719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413FD-EAD4-4413-BA71-98D52B684566}"/>
              </a:ext>
            </a:extLst>
          </p:cNvPr>
          <p:cNvSpPr>
            <a:spLocks noGrp="1"/>
          </p:cNvSpPr>
          <p:nvPr>
            <p:ph type="title"/>
          </p:nvPr>
        </p:nvSpPr>
        <p:spPr/>
        <p:txBody>
          <a:bodyPr/>
          <a:lstStyle/>
          <a:p>
            <a:r>
              <a:rPr lang="en-US" dirty="0"/>
              <a:t>DHCP in Azure Stack Hub</a:t>
            </a:r>
          </a:p>
        </p:txBody>
      </p:sp>
      <p:sp>
        <p:nvSpPr>
          <p:cNvPr id="3" name="Text Placeholder 2">
            <a:extLst>
              <a:ext uri="{FF2B5EF4-FFF2-40B4-BE49-F238E27FC236}">
                <a16:creationId xmlns:a16="http://schemas.microsoft.com/office/drawing/2014/main" id="{083511FB-C266-4627-910E-E1C82DC80182}"/>
              </a:ext>
            </a:extLst>
          </p:cNvPr>
          <p:cNvSpPr>
            <a:spLocks noGrp="1"/>
          </p:cNvSpPr>
          <p:nvPr>
            <p:ph type="body" sz="quarter" idx="10"/>
          </p:nvPr>
        </p:nvSpPr>
        <p:spPr>
          <a:xfrm>
            <a:off x="274702" y="1211287"/>
            <a:ext cx="11888787" cy="5336846"/>
          </a:xfrm>
        </p:spPr>
        <p:txBody>
          <a:bodyPr/>
          <a:lstStyle/>
          <a:p>
            <a:r>
              <a:rPr lang="en-US" dirty="0"/>
              <a:t>Azure (Stack) provided/managed service</a:t>
            </a:r>
          </a:p>
          <a:p>
            <a:r>
              <a:rPr lang="en-US" dirty="0"/>
              <a:t>All addresses are DHCP-based</a:t>
            </a:r>
          </a:p>
          <a:p>
            <a:r>
              <a:rPr lang="en-US" dirty="0"/>
              <a:t>Address not allocated until object created</a:t>
            </a:r>
          </a:p>
          <a:p>
            <a:r>
              <a:rPr lang="en-US" dirty="0"/>
              <a:t>Addresses are recovered when object is deallocated</a:t>
            </a:r>
          </a:p>
          <a:p>
            <a:r>
              <a:rPr lang="en-US" dirty="0"/>
              <a:t>Static addresses are DHCP reservations</a:t>
            </a:r>
          </a:p>
          <a:p>
            <a:r>
              <a:rPr lang="en-US" dirty="0"/>
              <a:t>Address prefix comes from </a:t>
            </a:r>
            <a:r>
              <a:rPr lang="en-US" dirty="0" err="1"/>
              <a:t>VNet</a:t>
            </a:r>
            <a:r>
              <a:rPr lang="en-US" dirty="0"/>
              <a:t>/subnet definitions</a:t>
            </a:r>
            <a:br>
              <a:rPr lang="en-US" dirty="0"/>
            </a:br>
            <a:endParaRPr lang="en-US" dirty="0"/>
          </a:p>
          <a:p>
            <a:pPr marL="0" indent="0">
              <a:buNone/>
            </a:pPr>
            <a:r>
              <a:rPr lang="en-US" b="1" dirty="0"/>
              <a:t>Beware! </a:t>
            </a:r>
            <a:r>
              <a:rPr lang="en-US" dirty="0"/>
              <a:t>Using Group Policy to configure DHCP can result in isolated VM without any IP address. </a:t>
            </a:r>
          </a:p>
        </p:txBody>
      </p:sp>
    </p:spTree>
    <p:extLst>
      <p:ext uri="{BB962C8B-B14F-4D97-AF65-F5344CB8AC3E}">
        <p14:creationId xmlns:p14="http://schemas.microsoft.com/office/powerpoint/2010/main" val="334453422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7" y="2906331"/>
            <a:ext cx="11887200" cy="2179058"/>
          </a:xfrm>
        </p:spPr>
        <p:txBody>
          <a:bodyPr/>
          <a:lstStyle/>
          <a:p>
            <a:r>
              <a:rPr lang="en-US" dirty="0"/>
              <a:t>Azure Stack Hub Network Architecture</a:t>
            </a:r>
          </a:p>
        </p:txBody>
      </p:sp>
    </p:spTree>
    <p:extLst>
      <p:ext uri="{BB962C8B-B14F-4D97-AF65-F5344CB8AC3E}">
        <p14:creationId xmlns:p14="http://schemas.microsoft.com/office/powerpoint/2010/main" val="367832015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7" y="2906331"/>
            <a:ext cx="11887200" cy="2179058"/>
          </a:xfrm>
        </p:spPr>
        <p:txBody>
          <a:bodyPr/>
          <a:lstStyle/>
          <a:p>
            <a:r>
              <a:rPr lang="en-US" dirty="0"/>
              <a:t>DNS Services in Azure Stack Hub</a:t>
            </a:r>
          </a:p>
        </p:txBody>
      </p:sp>
    </p:spTree>
    <p:extLst>
      <p:ext uri="{BB962C8B-B14F-4D97-AF65-F5344CB8AC3E}">
        <p14:creationId xmlns:p14="http://schemas.microsoft.com/office/powerpoint/2010/main" val="421623730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0837" y="5554662"/>
            <a:ext cx="115062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Title 16"/>
          <p:cNvSpPr txBox="1">
            <a:spLocks/>
          </p:cNvSpPr>
          <p:nvPr/>
        </p:nvSpPr>
        <p:spPr>
          <a:xfrm>
            <a:off x="240849" y="184196"/>
            <a:ext cx="7196588" cy="837394"/>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defRPr/>
            </a:pPr>
            <a:r>
              <a:rPr lang="en-US" sz="4800" dirty="0"/>
              <a:t>DNS services in Azure Stack Hub</a:t>
            </a:r>
          </a:p>
        </p:txBody>
      </p:sp>
      <p:sp>
        <p:nvSpPr>
          <p:cNvPr id="193" name="TextBox 192"/>
          <p:cNvSpPr txBox="1"/>
          <p:nvPr/>
        </p:nvSpPr>
        <p:spPr>
          <a:xfrm>
            <a:off x="276125" y="1005559"/>
            <a:ext cx="11276112" cy="4111852"/>
          </a:xfrm>
          <a:prstGeom prst="rect">
            <a:avLst/>
          </a:prstGeom>
          <a:noFill/>
        </p:spPr>
        <p:txBody>
          <a:bodyPr wrap="square" lIns="182854" tIns="146283" rIns="182854" bIns="146283" rtlCol="0">
            <a:spAutoFit/>
          </a:bodyPr>
          <a:lstStyle/>
          <a:p>
            <a:pPr marL="342877" indent="-342877" defTabSz="914340">
              <a:lnSpc>
                <a:spcPct val="90000"/>
              </a:lnSpc>
              <a:spcAft>
                <a:spcPts val="600"/>
              </a:spcAft>
              <a:buFont typeface="Arial" panose="020B0604020202020204" pitchFamily="34" charset="0"/>
              <a:buChar char="•"/>
              <a:defRPr/>
            </a:pPr>
            <a:r>
              <a:rPr lang="en-US" sz="2000" kern="0" dirty="0">
                <a:latin typeface="Segoe UI" panose="020B0502040204020203" pitchFamily="34" charset="0"/>
                <a:cs typeface="Segoe UI" panose="020B0502040204020203" pitchFamily="34" charset="0"/>
              </a:rPr>
              <a:t>DNS Host Name Resolution</a:t>
            </a:r>
          </a:p>
          <a:p>
            <a:pPr marL="809248" lvl="1" indent="-342877" defTabSz="914340">
              <a:lnSpc>
                <a:spcPct val="90000"/>
              </a:lnSpc>
              <a:spcAft>
                <a:spcPts val="600"/>
              </a:spcAft>
              <a:buFont typeface="Arial" panose="020B0604020202020204" pitchFamily="34" charset="0"/>
              <a:buChar char="•"/>
              <a:defRPr/>
            </a:pPr>
            <a:r>
              <a:rPr lang="en-US" sz="2000" kern="0" dirty="0">
                <a:latin typeface="Segoe UI" panose="020B0502040204020203" pitchFamily="34" charset="0"/>
                <a:cs typeface="Segoe UI" panose="020B0502040204020203" pitchFamily="34" charset="0"/>
              </a:rPr>
              <a:t>Support for DNS Name Label</a:t>
            </a:r>
          </a:p>
          <a:p>
            <a:pPr marL="809248" lvl="1" indent="-342877" defTabSz="914340">
              <a:lnSpc>
                <a:spcPct val="90000"/>
              </a:lnSpc>
              <a:spcAft>
                <a:spcPts val="600"/>
              </a:spcAft>
              <a:buFont typeface="Arial" panose="020B0604020202020204" pitchFamily="34" charset="0"/>
              <a:buChar char="•"/>
              <a:defRPr/>
            </a:pPr>
            <a:r>
              <a:rPr lang="en-US" sz="2000" kern="0" dirty="0">
                <a:latin typeface="Segoe UI" panose="020B0502040204020203" pitchFamily="34" charset="0"/>
                <a:cs typeface="Segoe UI" panose="020B0502040204020203" pitchFamily="34" charset="0"/>
              </a:rPr>
              <a:t>Assign a hostname to a Public IP Address resource</a:t>
            </a:r>
          </a:p>
          <a:p>
            <a:pPr marL="809248" lvl="1" indent="-342877" defTabSz="914340">
              <a:lnSpc>
                <a:spcPct val="90000"/>
              </a:lnSpc>
              <a:spcAft>
                <a:spcPts val="600"/>
              </a:spcAft>
              <a:buFont typeface="Arial" panose="020B0604020202020204" pitchFamily="34" charset="0"/>
              <a:buChar char="•"/>
              <a:defRPr/>
            </a:pPr>
            <a:r>
              <a:rPr lang="en-US" sz="2000" kern="0" dirty="0">
                <a:latin typeface="Segoe UI" panose="020B0502040204020203" pitchFamily="34" charset="0"/>
                <a:cs typeface="Segoe UI" panose="020B0502040204020203" pitchFamily="34" charset="0"/>
              </a:rPr>
              <a:t>An ‘A’ Record is created in Azure Stack Hub DNS against a fixed DNS suffix</a:t>
            </a:r>
          </a:p>
          <a:p>
            <a:pPr marL="342877" indent="-342877" defTabSz="914340">
              <a:lnSpc>
                <a:spcPct val="90000"/>
              </a:lnSpc>
              <a:spcAft>
                <a:spcPts val="600"/>
              </a:spcAft>
              <a:buFont typeface="Arial" panose="020B0604020202020204" pitchFamily="34" charset="0"/>
              <a:buChar char="•"/>
              <a:defRPr/>
            </a:pPr>
            <a:r>
              <a:rPr lang="en-US" sz="2000" kern="0" dirty="0">
                <a:latin typeface="Segoe UI" panose="020B0502040204020203" pitchFamily="34" charset="0"/>
                <a:cs typeface="Segoe UI" panose="020B0502040204020203" pitchFamily="34" charset="0"/>
              </a:rPr>
              <a:t>iDNS</a:t>
            </a:r>
          </a:p>
          <a:p>
            <a:pPr marL="809248" lvl="1" indent="-342877" defTabSz="914340">
              <a:lnSpc>
                <a:spcPct val="90000"/>
              </a:lnSpc>
              <a:spcAft>
                <a:spcPts val="600"/>
              </a:spcAft>
              <a:buFont typeface="Arial" panose="020B0604020202020204" pitchFamily="34" charset="0"/>
              <a:buChar char="•"/>
              <a:defRPr/>
            </a:pPr>
            <a:r>
              <a:rPr lang="en-US" sz="2000" kern="0" dirty="0">
                <a:latin typeface="Segoe UI" panose="020B0502040204020203" pitchFamily="34" charset="0"/>
                <a:cs typeface="Segoe UI" panose="020B0502040204020203" pitchFamily="34" charset="0"/>
              </a:rPr>
              <a:t>Name resolution for hostnames within VMs in the same the </a:t>
            </a:r>
            <a:r>
              <a:rPr lang="en-US" sz="2000" kern="0" dirty="0" err="1">
                <a:latin typeface="Segoe UI" panose="020B0502040204020203" pitchFamily="34" charset="0"/>
                <a:cs typeface="Segoe UI" panose="020B0502040204020203" pitchFamily="34" charset="0"/>
              </a:rPr>
              <a:t>VNet</a:t>
            </a:r>
            <a:endParaRPr lang="en-US" sz="2000" kern="0" dirty="0">
              <a:latin typeface="Segoe UI" panose="020B0502040204020203" pitchFamily="34" charset="0"/>
              <a:cs typeface="Segoe UI" panose="020B0502040204020203" pitchFamily="34" charset="0"/>
            </a:endParaRPr>
          </a:p>
          <a:p>
            <a:pPr marL="342877" indent="-342877" defTabSz="914340">
              <a:lnSpc>
                <a:spcPct val="90000"/>
              </a:lnSpc>
              <a:spcAft>
                <a:spcPts val="600"/>
              </a:spcAft>
              <a:buFont typeface="Arial" panose="020B0604020202020204" pitchFamily="34" charset="0"/>
              <a:buChar char="•"/>
              <a:defRPr/>
            </a:pPr>
            <a:r>
              <a:rPr lang="en-US" sz="2000" kern="0" dirty="0">
                <a:latin typeface="Segoe UI" panose="020B0502040204020203" pitchFamily="34" charset="0"/>
                <a:cs typeface="Segoe UI" panose="020B0502040204020203" pitchFamily="34" charset="0"/>
              </a:rPr>
              <a:t>DNS Zone and Record Set creation</a:t>
            </a:r>
          </a:p>
          <a:p>
            <a:pPr marL="809248" lvl="1" indent="-342877" defTabSz="914340">
              <a:lnSpc>
                <a:spcPct val="90000"/>
              </a:lnSpc>
              <a:spcAft>
                <a:spcPts val="600"/>
              </a:spcAft>
              <a:buFont typeface="Arial" panose="020B0604020202020204" pitchFamily="34" charset="0"/>
              <a:buChar char="•"/>
              <a:defRPr/>
            </a:pPr>
            <a:r>
              <a:rPr lang="en-US" sz="2000" kern="0" dirty="0">
                <a:latin typeface="Segoe UI" panose="020B0502040204020203" pitchFamily="34" charset="0"/>
                <a:cs typeface="Segoe UI" panose="020B0502040204020203" pitchFamily="34" charset="0"/>
              </a:rPr>
              <a:t>Tenants can create a DNS Zone in Azure Stack Hub and create DNS Records in that zone</a:t>
            </a:r>
          </a:p>
          <a:p>
            <a:pPr marL="809248" lvl="1" indent="-342877" defTabSz="914340">
              <a:lnSpc>
                <a:spcPct val="90000"/>
              </a:lnSpc>
              <a:spcAft>
                <a:spcPts val="600"/>
              </a:spcAft>
              <a:buFont typeface="Arial" panose="020B0604020202020204" pitchFamily="34" charset="0"/>
              <a:buChar char="•"/>
              <a:defRPr/>
            </a:pPr>
            <a:r>
              <a:rPr lang="en-US" sz="2000" kern="0" dirty="0">
                <a:latin typeface="Segoe UI" panose="020B0502040204020203" pitchFamily="34" charset="0"/>
                <a:cs typeface="Segoe UI" panose="020B0502040204020203" pitchFamily="34" charset="0"/>
              </a:rPr>
              <a:t>Zone and Records are resources that belong to the tenant subscription that created them</a:t>
            </a:r>
          </a:p>
          <a:p>
            <a:pPr marL="1275619" lvl="2" indent="-342877" defTabSz="914340">
              <a:lnSpc>
                <a:spcPct val="90000"/>
              </a:lnSpc>
              <a:spcAft>
                <a:spcPts val="600"/>
              </a:spcAft>
              <a:buFont typeface="Arial" panose="020B0604020202020204" pitchFamily="34" charset="0"/>
              <a:buChar char="•"/>
              <a:defRPr/>
            </a:pPr>
            <a:r>
              <a:rPr lang="en-US" sz="2000" kern="0" dirty="0">
                <a:latin typeface="Segoe UI" panose="020B0502040204020203" pitchFamily="34" charset="0"/>
                <a:cs typeface="Segoe UI" panose="020B0502040204020203" pitchFamily="34" charset="0"/>
              </a:rPr>
              <a:t>The resources can only be modified or deleted by that subscription</a:t>
            </a:r>
          </a:p>
          <a:p>
            <a:pPr marL="1275619" lvl="2" indent="-342877" defTabSz="914340">
              <a:lnSpc>
                <a:spcPct val="90000"/>
              </a:lnSpc>
              <a:spcAft>
                <a:spcPts val="600"/>
              </a:spcAft>
              <a:buFont typeface="Arial" panose="020B0604020202020204" pitchFamily="34" charset="0"/>
              <a:buChar char="•"/>
              <a:defRPr/>
            </a:pPr>
            <a:r>
              <a:rPr lang="en-US" sz="2000" kern="0" dirty="0">
                <a:latin typeface="Segoe UI" panose="020B0502040204020203" pitchFamily="34" charset="0"/>
                <a:cs typeface="Segoe UI" panose="020B0502040204020203" pitchFamily="34" charset="0"/>
              </a:rPr>
              <a:t>However, unlike Azure, any tenant can resolve queries for these records.</a:t>
            </a:r>
          </a:p>
        </p:txBody>
      </p:sp>
      <p:sp>
        <p:nvSpPr>
          <p:cNvPr id="36" name="TextBox 35"/>
          <p:cNvSpPr txBox="1"/>
          <p:nvPr/>
        </p:nvSpPr>
        <p:spPr>
          <a:xfrm>
            <a:off x="1479995" y="5620649"/>
            <a:ext cx="10361712" cy="572422"/>
          </a:xfrm>
          <a:prstGeom prst="rect">
            <a:avLst/>
          </a:prstGeom>
          <a:noFill/>
        </p:spPr>
        <p:txBody>
          <a:bodyPr wrap="square" lIns="182854" tIns="146283" rIns="182854" bIns="146283" rtlCol="0">
            <a:spAutoFit/>
          </a:bodyPr>
          <a:lstStyle/>
          <a:p>
            <a:pPr defTabSz="914340">
              <a:lnSpc>
                <a:spcPct val="90000"/>
              </a:lnSpc>
              <a:spcAft>
                <a:spcPts val="600"/>
              </a:spcAft>
              <a:defRPr/>
            </a:pPr>
            <a:r>
              <a:rPr lang="en-US" sz="2000" kern="0" dirty="0">
                <a:solidFill>
                  <a:srgbClr val="C00000"/>
                </a:solidFill>
                <a:latin typeface="Segoe UI" panose="020B0502040204020203" pitchFamily="34" charset="0"/>
                <a:cs typeface="Segoe UI" panose="020B0502040204020203" pitchFamily="34" charset="0"/>
              </a:rPr>
              <a:t>Unlike Azure DNS, Azure Stack Hub DNS is NOT multi-tenant.  </a:t>
            </a:r>
          </a:p>
        </p:txBody>
      </p:sp>
      <p:pic>
        <p:nvPicPr>
          <p:cNvPr id="3" name="Graphic 2" descr="High Voltage"/>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58216" y="5588159"/>
            <a:ext cx="914400" cy="914400"/>
          </a:xfrm>
          <a:prstGeom prst="rect">
            <a:avLst/>
          </a:prstGeom>
        </p:spPr>
      </p:pic>
    </p:spTree>
    <p:extLst>
      <p:ext uri="{BB962C8B-B14F-4D97-AF65-F5344CB8AC3E}">
        <p14:creationId xmlns:p14="http://schemas.microsoft.com/office/powerpoint/2010/main" val="38512125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AzureStack.local DNS zone</a:t>
            </a:r>
          </a:p>
        </p:txBody>
      </p:sp>
      <p:sp>
        <p:nvSpPr>
          <p:cNvPr id="3" name="Text Placeholder 2"/>
          <p:cNvSpPr>
            <a:spLocks noGrp="1"/>
          </p:cNvSpPr>
          <p:nvPr>
            <p:ph type="body" sz="quarter" idx="10"/>
          </p:nvPr>
        </p:nvSpPr>
        <p:spPr>
          <a:xfrm>
            <a:off x="7208835" y="2270124"/>
            <a:ext cx="4876800" cy="1015663"/>
          </a:xfrm>
        </p:spPr>
        <p:txBody>
          <a:bodyPr/>
          <a:lstStyle/>
          <a:p>
            <a:pPr marL="0" indent="0">
              <a:buNone/>
            </a:pPr>
            <a:r>
              <a:rPr lang="en-US" sz="2000" dirty="0"/>
              <a:t>It is also the Internal Domain name used by Azure Stack Hub Infrastructure components</a:t>
            </a:r>
          </a:p>
        </p:txBody>
      </p:sp>
      <p:pic>
        <p:nvPicPr>
          <p:cNvPr id="5" name="Picture 4"/>
          <p:cNvPicPr>
            <a:picLocks noChangeAspect="1"/>
          </p:cNvPicPr>
          <p:nvPr/>
        </p:nvPicPr>
        <p:blipFill>
          <a:blip r:embed="rId3"/>
          <a:stretch>
            <a:fillRect/>
          </a:stretch>
        </p:blipFill>
        <p:spPr>
          <a:xfrm>
            <a:off x="7361237" y="3008788"/>
            <a:ext cx="4371975" cy="2914650"/>
          </a:xfrm>
          <a:prstGeom prst="rect">
            <a:avLst/>
          </a:prstGeom>
          <a:effectLst>
            <a:outerShdw blurRad="63500" sx="102000" sy="102000" algn="ctr" rotWithShape="0">
              <a:prstClr val="black">
                <a:alpha val="40000"/>
              </a:prstClr>
            </a:outerShdw>
          </a:effectLst>
        </p:spPr>
      </p:pic>
      <p:sp>
        <p:nvSpPr>
          <p:cNvPr id="6" name="Rectangle 5"/>
          <p:cNvSpPr/>
          <p:nvPr/>
        </p:nvSpPr>
        <p:spPr>
          <a:xfrm>
            <a:off x="263524" y="1212849"/>
            <a:ext cx="6686607" cy="923330"/>
          </a:xfrm>
          <a:prstGeom prst="rect">
            <a:avLst/>
          </a:prstGeom>
        </p:spPr>
        <p:txBody>
          <a:bodyPr wrap="square">
            <a:spAutoFit/>
          </a:bodyPr>
          <a:lstStyle/>
          <a:p>
            <a:r>
              <a:rPr lang="en-US" dirty="0"/>
              <a:t>The </a:t>
            </a:r>
            <a:r>
              <a:rPr lang="en-US" b="1" dirty="0"/>
              <a:t>AzureStack.local DNS Zone </a:t>
            </a:r>
            <a:r>
              <a:rPr lang="en-US" dirty="0"/>
              <a:t>provide name resolution for the Infrastructure Virtual Machines like the Network Controller, the Domain Controllers, the load balancers or the Gateways.</a:t>
            </a:r>
          </a:p>
        </p:txBody>
      </p:sp>
      <p:pic>
        <p:nvPicPr>
          <p:cNvPr id="9" name="Picture 8">
            <a:extLst>
              <a:ext uri="{FF2B5EF4-FFF2-40B4-BE49-F238E27FC236}">
                <a16:creationId xmlns:a16="http://schemas.microsoft.com/office/drawing/2014/main" id="{8B108F6C-9087-4659-B929-610C67AE0308}"/>
              </a:ext>
            </a:extLst>
          </p:cNvPr>
          <p:cNvPicPr>
            <a:picLocks noChangeAspect="1"/>
          </p:cNvPicPr>
          <p:nvPr/>
        </p:nvPicPr>
        <p:blipFill rotWithShape="1">
          <a:blip r:embed="rId4"/>
          <a:srcRect b="20613"/>
          <a:stretch/>
        </p:blipFill>
        <p:spPr>
          <a:xfrm>
            <a:off x="350837" y="2136179"/>
            <a:ext cx="6400800" cy="4713883"/>
          </a:xfrm>
          <a:prstGeom prst="rect">
            <a:avLst/>
          </a:prstGeom>
        </p:spPr>
      </p:pic>
    </p:spTree>
    <p:extLst>
      <p:ext uri="{BB962C8B-B14F-4D97-AF65-F5344CB8AC3E}">
        <p14:creationId xmlns:p14="http://schemas.microsoft.com/office/powerpoint/2010/main" val="249760302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Internal.AzureStack.local DNS zone (iDNS)</a:t>
            </a:r>
          </a:p>
        </p:txBody>
      </p:sp>
      <p:sp>
        <p:nvSpPr>
          <p:cNvPr id="6" name="Rectangle 5"/>
          <p:cNvSpPr/>
          <p:nvPr/>
        </p:nvSpPr>
        <p:spPr>
          <a:xfrm>
            <a:off x="7448550" y="1592262"/>
            <a:ext cx="4742640" cy="4770537"/>
          </a:xfrm>
          <a:prstGeom prst="rect">
            <a:avLst/>
          </a:prstGeom>
        </p:spPr>
        <p:txBody>
          <a:bodyPr wrap="square">
            <a:spAutoFit/>
          </a:bodyPr>
          <a:lstStyle/>
          <a:p>
            <a:r>
              <a:rPr lang="en-US" sz="1600" dirty="0"/>
              <a:t>The </a:t>
            </a:r>
            <a:r>
              <a:rPr lang="en-US" sz="1600" b="1" dirty="0"/>
              <a:t>Internal.AzureStack.local DNS Zone </a:t>
            </a:r>
            <a:r>
              <a:rPr lang="en-US" sz="1600" dirty="0"/>
              <a:t>provides the following capabilities:</a:t>
            </a:r>
          </a:p>
          <a:p>
            <a:endParaRPr lang="en-US" sz="1600" dirty="0"/>
          </a:p>
          <a:p>
            <a:pPr marL="285750" indent="-285750">
              <a:buFont typeface="Arial" panose="020B0604020202020204" pitchFamily="34" charset="0"/>
              <a:buChar char="•"/>
            </a:pPr>
            <a:r>
              <a:rPr lang="en-US" sz="1600" dirty="0"/>
              <a:t>Shared DNS name resolution services for tenant workloads (iDNS)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Authoritative DNS service for name resolution and DNS registration within the tenant virtual network.</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Recursive DNS service for resolution of Internet names from tenant VMs. Tenants no longer need to specify custom DNS entries to resolve Internet names (for example, www.bing.com).</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Each Virtual Network has its own GUID DNS subzone folder. The GUID represents the VNET Resource ID created in Network Controller by Azure Stack Hub</a:t>
            </a:r>
          </a:p>
        </p:txBody>
      </p:sp>
      <p:pic>
        <p:nvPicPr>
          <p:cNvPr id="7" name="Picture 6"/>
          <p:cNvPicPr>
            <a:picLocks noChangeAspect="1"/>
          </p:cNvPicPr>
          <p:nvPr/>
        </p:nvPicPr>
        <p:blipFill>
          <a:blip r:embed="rId3"/>
          <a:stretch>
            <a:fillRect/>
          </a:stretch>
        </p:blipFill>
        <p:spPr>
          <a:xfrm>
            <a:off x="273051" y="1212849"/>
            <a:ext cx="6858000" cy="3215521"/>
          </a:xfrm>
          <a:prstGeom prst="rect">
            <a:avLst/>
          </a:prstGeom>
          <a:effectLst>
            <a:outerShdw blurRad="63500" sx="102000" sy="102000" algn="ctr" rotWithShape="0">
              <a:prstClr val="black">
                <a:alpha val="40000"/>
              </a:prstClr>
            </a:outerShdw>
          </a:effectLst>
        </p:spPr>
      </p:pic>
      <p:pic>
        <p:nvPicPr>
          <p:cNvPr id="9" name="Picture 8"/>
          <p:cNvPicPr>
            <a:picLocks noChangeAspect="1"/>
          </p:cNvPicPr>
          <p:nvPr/>
        </p:nvPicPr>
        <p:blipFill rotWithShape="1">
          <a:blip r:embed="rId4"/>
          <a:srcRect t="10344" r="2199" b="18602"/>
          <a:stretch/>
        </p:blipFill>
        <p:spPr>
          <a:xfrm>
            <a:off x="273051" y="4792662"/>
            <a:ext cx="7161112" cy="1676400"/>
          </a:xfrm>
          <a:prstGeom prst="rect">
            <a:avLst/>
          </a:prstGeom>
          <a:effectLst>
            <a:outerShdw blurRad="63500" sx="102000" sy="102000" algn="ctr" rotWithShape="0">
              <a:prstClr val="black">
                <a:alpha val="40000"/>
              </a:prstClr>
            </a:outerShdw>
          </a:effectLst>
        </p:spPr>
      </p:pic>
      <p:cxnSp>
        <p:nvCxnSpPr>
          <p:cNvPr id="10" name="Straight Arrow Connector 9">
            <a:extLst>
              <a:ext uri="{FF2B5EF4-FFF2-40B4-BE49-F238E27FC236}">
                <a16:creationId xmlns:a16="http://schemas.microsoft.com/office/drawing/2014/main" id="{FF58FF9A-2157-48E0-AB22-4849E5A47498}"/>
              </a:ext>
            </a:extLst>
          </p:cNvPr>
          <p:cNvCxnSpPr>
            <a:cxnSpLocks/>
          </p:cNvCxnSpPr>
          <p:nvPr/>
        </p:nvCxnSpPr>
        <p:spPr>
          <a:xfrm>
            <a:off x="2179637" y="1973262"/>
            <a:ext cx="914400" cy="990600"/>
          </a:xfrm>
          <a:prstGeom prst="straightConnector1">
            <a:avLst/>
          </a:prstGeom>
          <a:ln w="571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90815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82CACC0-62B6-47AF-B00B-2203DB0C75DF}"/>
              </a:ext>
            </a:extLst>
          </p:cNvPr>
          <p:cNvPicPr>
            <a:picLocks noChangeAspect="1"/>
          </p:cNvPicPr>
          <p:nvPr/>
        </p:nvPicPr>
        <p:blipFill>
          <a:blip r:embed="rId2"/>
          <a:stretch>
            <a:fillRect/>
          </a:stretch>
        </p:blipFill>
        <p:spPr>
          <a:xfrm>
            <a:off x="306779" y="3182922"/>
            <a:ext cx="7972425" cy="3488543"/>
          </a:xfrm>
          <a:prstGeom prst="rect">
            <a:avLst/>
          </a:prstGeom>
        </p:spPr>
      </p:pic>
      <p:sp>
        <p:nvSpPr>
          <p:cNvPr id="2" name="Title 1"/>
          <p:cNvSpPr>
            <a:spLocks noGrp="1"/>
          </p:cNvSpPr>
          <p:nvPr>
            <p:ph type="title"/>
          </p:nvPr>
        </p:nvSpPr>
        <p:spPr/>
        <p:txBody>
          <a:bodyPr/>
          <a:lstStyle/>
          <a:p>
            <a:r>
              <a:rPr lang="en-US" dirty="0" err="1"/>
              <a:t>local.AzureStack.External</a:t>
            </a:r>
            <a:r>
              <a:rPr lang="en-US" dirty="0"/>
              <a:t> DNS zone (iDNS)</a:t>
            </a:r>
          </a:p>
        </p:txBody>
      </p:sp>
      <p:sp>
        <p:nvSpPr>
          <p:cNvPr id="10" name="Rectangle 9"/>
          <p:cNvSpPr/>
          <p:nvPr/>
        </p:nvSpPr>
        <p:spPr bwMode="auto">
          <a:xfrm>
            <a:off x="276225" y="2378966"/>
            <a:ext cx="1981200" cy="626854"/>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rPr>
              <a:t>External Domain Information</a:t>
            </a:r>
          </a:p>
        </p:txBody>
      </p:sp>
      <p:sp>
        <p:nvSpPr>
          <p:cNvPr id="16" name="Rectangle 15"/>
          <p:cNvSpPr/>
          <p:nvPr/>
        </p:nvSpPr>
        <p:spPr bwMode="auto">
          <a:xfrm>
            <a:off x="2257382" y="2378965"/>
            <a:ext cx="5942055" cy="626855"/>
          </a:xfrm>
          <a:prstGeom prst="rect">
            <a:avLst/>
          </a:prstGeom>
          <a:solidFill>
            <a:schemeClr val="bg1">
              <a:lumMod val="8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0" bIns="46637" numCol="1" rtlCol="0" anchor="ctr" anchorCtr="0" compatLnSpc="1">
            <a:prstTxWarp prst="textNoShape">
              <a:avLst/>
            </a:prstTxWarp>
          </a:bodyPr>
          <a:lstStyle/>
          <a:p>
            <a:pPr defTabSz="932472" fontAlgn="base">
              <a:spcBef>
                <a:spcPct val="0"/>
              </a:spcBef>
              <a:spcAft>
                <a:spcPct val="0"/>
              </a:spcAft>
            </a:pPr>
            <a:r>
              <a:rPr lang="en-US" sz="1400" dirty="0">
                <a:solidFill>
                  <a:srgbClr val="0072C6"/>
                </a:solidFill>
                <a:latin typeface="Segoe UI" panose="020B0502040204020203" pitchFamily="34" charset="0"/>
                <a:cs typeface="Segoe UI" panose="020B0502040204020203" pitchFamily="34" charset="0"/>
              </a:rPr>
              <a:t> </a:t>
            </a:r>
            <a:r>
              <a:rPr lang="en-US" sz="1400" dirty="0">
                <a:solidFill>
                  <a:srgbClr val="00B050"/>
                </a:solidFill>
                <a:latin typeface="Segoe UI" panose="020B0502040204020203" pitchFamily="34" charset="0"/>
                <a:cs typeface="Segoe UI" panose="020B0502040204020203" pitchFamily="34" charset="0"/>
              </a:rPr>
              <a:t>DNS zone for all tenant records and external service endpoints</a:t>
            </a:r>
          </a:p>
          <a:p>
            <a:pPr defTabSz="932472" fontAlgn="base">
              <a:spcBef>
                <a:spcPct val="0"/>
              </a:spcBef>
              <a:spcAft>
                <a:spcPct val="0"/>
              </a:spcAft>
            </a:pPr>
            <a:r>
              <a:rPr lang="en-US" sz="1400" dirty="0">
                <a:solidFill>
                  <a:srgbClr val="00B050"/>
                </a:solidFill>
                <a:latin typeface="Segoe UI" panose="020B0502040204020203" pitchFamily="34" charset="0"/>
                <a:cs typeface="Segoe UI" panose="020B0502040204020203" pitchFamily="34" charset="0"/>
              </a:rPr>
              <a:t> Zone that customers will need to integrate their DNS infrastructure with</a:t>
            </a:r>
          </a:p>
          <a:p>
            <a:pPr defTabSz="932472" fontAlgn="base">
              <a:spcBef>
                <a:spcPct val="0"/>
              </a:spcBef>
              <a:spcAft>
                <a:spcPct val="0"/>
              </a:spcAft>
            </a:pPr>
            <a:r>
              <a:rPr lang="en-US" sz="1400" dirty="0">
                <a:solidFill>
                  <a:srgbClr val="0072C6"/>
                </a:solidFill>
                <a:latin typeface="Segoe UI" panose="020B0502040204020203" pitchFamily="34" charset="0"/>
                <a:cs typeface="Segoe UI" panose="020B0502040204020203" pitchFamily="34" charset="0"/>
              </a:rPr>
              <a:t>*.[REGION].[</a:t>
            </a:r>
            <a:r>
              <a:rPr lang="en-US" sz="1400" dirty="0">
                <a:solidFill>
                  <a:schemeClr val="accent4"/>
                </a:solidFill>
                <a:latin typeface="Segoe UI" panose="020B0502040204020203" pitchFamily="34" charset="0"/>
                <a:cs typeface="Segoe UI" panose="020B0502040204020203" pitchFamily="34" charset="0"/>
              </a:rPr>
              <a:t>EXTERNALDOMAINNAME</a:t>
            </a:r>
            <a:r>
              <a:rPr lang="en-US" sz="1400" dirty="0">
                <a:solidFill>
                  <a:srgbClr val="0072C6"/>
                </a:solidFill>
                <a:latin typeface="Segoe UI" panose="020B0502040204020203" pitchFamily="34" charset="0"/>
                <a:cs typeface="Segoe UI" panose="020B0502040204020203" pitchFamily="34" charset="0"/>
              </a:rPr>
              <a:t>]</a:t>
            </a:r>
          </a:p>
        </p:txBody>
      </p:sp>
      <p:pic>
        <p:nvPicPr>
          <p:cNvPr id="5" name="Picture 4"/>
          <p:cNvPicPr>
            <a:picLocks noChangeAspect="1"/>
          </p:cNvPicPr>
          <p:nvPr/>
        </p:nvPicPr>
        <p:blipFill>
          <a:blip r:embed="rId3"/>
          <a:stretch>
            <a:fillRect/>
          </a:stretch>
        </p:blipFill>
        <p:spPr>
          <a:xfrm>
            <a:off x="8522807" y="1212848"/>
            <a:ext cx="3661435" cy="5590979"/>
          </a:xfrm>
          <a:prstGeom prst="rect">
            <a:avLst/>
          </a:prstGeom>
          <a:effectLst>
            <a:outerShdw blurRad="63500" sx="102000" sy="102000" algn="ctr" rotWithShape="0">
              <a:prstClr val="black">
                <a:alpha val="40000"/>
              </a:prstClr>
            </a:outerShdw>
          </a:effectLst>
        </p:spPr>
      </p:pic>
      <p:sp>
        <p:nvSpPr>
          <p:cNvPr id="24" name="Rectangle 23"/>
          <p:cNvSpPr/>
          <p:nvPr/>
        </p:nvSpPr>
        <p:spPr bwMode="auto">
          <a:xfrm>
            <a:off x="274639" y="1363663"/>
            <a:ext cx="1981200" cy="626854"/>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rPr>
              <a:t>Region Name</a:t>
            </a:r>
          </a:p>
        </p:txBody>
      </p:sp>
      <p:sp>
        <p:nvSpPr>
          <p:cNvPr id="25" name="Rectangle 24"/>
          <p:cNvSpPr/>
          <p:nvPr/>
        </p:nvSpPr>
        <p:spPr bwMode="auto">
          <a:xfrm>
            <a:off x="2257384" y="1363662"/>
            <a:ext cx="5942055" cy="626855"/>
          </a:xfrm>
          <a:prstGeom prst="rect">
            <a:avLst/>
          </a:prstGeom>
          <a:solidFill>
            <a:schemeClr val="bg1">
              <a:lumMod val="8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0" bIns="46637" numCol="1" rtlCol="0" anchor="ctr" anchorCtr="0" compatLnSpc="1">
            <a:prstTxWarp prst="textNoShape">
              <a:avLst/>
            </a:prstTxWarp>
          </a:bodyPr>
          <a:lstStyle/>
          <a:p>
            <a:pPr defTabSz="932472" fontAlgn="base">
              <a:spcBef>
                <a:spcPct val="0"/>
              </a:spcBef>
              <a:spcAft>
                <a:spcPct val="0"/>
              </a:spcAft>
            </a:pPr>
            <a:r>
              <a:rPr lang="en-US" sz="1400" dirty="0">
                <a:solidFill>
                  <a:srgbClr val="0072C6"/>
                </a:solidFill>
                <a:latin typeface="Segoe UI" panose="020B0502040204020203" pitchFamily="34" charset="0"/>
                <a:cs typeface="Segoe UI" panose="020B0502040204020203" pitchFamily="34" charset="0"/>
              </a:rPr>
              <a:t> Maps to your Resource Location</a:t>
            </a:r>
          </a:p>
          <a:p>
            <a:pPr defTabSz="932472" fontAlgn="base">
              <a:spcBef>
                <a:spcPct val="0"/>
              </a:spcBef>
              <a:spcAft>
                <a:spcPct val="0"/>
              </a:spcAft>
            </a:pPr>
            <a:r>
              <a:rPr lang="en-US" sz="1400" dirty="0">
                <a:solidFill>
                  <a:srgbClr val="0072C6"/>
                </a:solidFill>
                <a:latin typeface="Segoe UI" panose="020B0502040204020203" pitchFamily="34" charset="0"/>
                <a:cs typeface="Segoe UI" panose="020B0502040204020203" pitchFamily="34" charset="0"/>
              </a:rPr>
              <a:t> Part of DNS namespace for external service endpoints</a:t>
            </a:r>
          </a:p>
          <a:p>
            <a:pPr defTabSz="932472" fontAlgn="base">
              <a:spcBef>
                <a:spcPct val="0"/>
              </a:spcBef>
              <a:spcAft>
                <a:spcPct val="0"/>
              </a:spcAft>
            </a:pPr>
            <a:r>
              <a:rPr lang="en-US" sz="1400" dirty="0">
                <a:solidFill>
                  <a:srgbClr val="0072C6"/>
                </a:solidFill>
                <a:latin typeface="Segoe UI" panose="020B0502040204020203" pitchFamily="34" charset="0"/>
                <a:cs typeface="Segoe UI" panose="020B0502040204020203" pitchFamily="34" charset="0"/>
              </a:rPr>
              <a:t>*.[</a:t>
            </a:r>
            <a:r>
              <a:rPr lang="en-US" sz="1400" dirty="0">
                <a:solidFill>
                  <a:schemeClr val="accent4"/>
                </a:solidFill>
                <a:latin typeface="Segoe UI" panose="020B0502040204020203" pitchFamily="34" charset="0"/>
                <a:cs typeface="Segoe UI" panose="020B0502040204020203" pitchFamily="34" charset="0"/>
              </a:rPr>
              <a:t>REGION</a:t>
            </a:r>
            <a:r>
              <a:rPr lang="en-US" sz="1400" dirty="0">
                <a:solidFill>
                  <a:srgbClr val="0072C6"/>
                </a:solidFill>
                <a:latin typeface="Segoe UI" panose="020B0502040204020203" pitchFamily="34" charset="0"/>
                <a:cs typeface="Segoe UI" panose="020B0502040204020203" pitchFamily="34" charset="0"/>
              </a:rPr>
              <a:t>].[EXTERNALDOMAINNAME]</a:t>
            </a:r>
          </a:p>
        </p:txBody>
      </p:sp>
      <p:cxnSp>
        <p:nvCxnSpPr>
          <p:cNvPr id="27" name="Straight Connector 26"/>
          <p:cNvCxnSpPr/>
          <p:nvPr/>
        </p:nvCxnSpPr>
        <p:spPr>
          <a:xfrm>
            <a:off x="2865437" y="1990517"/>
            <a:ext cx="0" cy="211345"/>
          </a:xfrm>
          <a:prstGeom prst="line">
            <a:avLst/>
          </a:prstGeom>
          <a:ln w="381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865437" y="2201862"/>
            <a:ext cx="5334000" cy="0"/>
          </a:xfrm>
          <a:prstGeom prst="line">
            <a:avLst/>
          </a:prstGeom>
          <a:ln w="381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8199437" y="1592262"/>
            <a:ext cx="2438400" cy="609600"/>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bwMode="auto">
          <a:xfrm>
            <a:off x="10485437" y="1325562"/>
            <a:ext cx="286230" cy="304800"/>
          </a:xfrm>
          <a:prstGeom prst="ellipse">
            <a:avLst/>
          </a:prstGeom>
          <a:solidFill>
            <a:schemeClr val="bg1">
              <a:alpha val="0"/>
            </a:schemeClr>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5" name="Straight Connector 34"/>
          <p:cNvCxnSpPr/>
          <p:nvPr/>
        </p:nvCxnSpPr>
        <p:spPr>
          <a:xfrm>
            <a:off x="2863892" y="1990517"/>
            <a:ext cx="0" cy="211345"/>
          </a:xfrm>
          <a:prstGeom prst="line">
            <a:avLst/>
          </a:prstGeom>
          <a:ln w="381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863892" y="2201862"/>
            <a:ext cx="5334000" cy="0"/>
          </a:xfrm>
          <a:prstGeom prst="line">
            <a:avLst/>
          </a:prstGeom>
          <a:ln w="381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8197892" y="1592262"/>
            <a:ext cx="2438400" cy="609600"/>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170123" y="2986832"/>
            <a:ext cx="0" cy="211345"/>
          </a:xfrm>
          <a:prstGeom prst="line">
            <a:avLst/>
          </a:prstGeom>
          <a:ln w="38100">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170123" y="3198177"/>
            <a:ext cx="4027769" cy="0"/>
          </a:xfrm>
          <a:prstGeom prst="line">
            <a:avLst/>
          </a:prstGeom>
          <a:ln w="38100">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8196347" y="1592261"/>
            <a:ext cx="2974890" cy="1613119"/>
          </a:xfrm>
          <a:prstGeom prst="straightConnector1">
            <a:avLst/>
          </a:prstGeom>
          <a:ln w="38100">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bwMode="auto">
          <a:xfrm>
            <a:off x="10698800" y="1345881"/>
            <a:ext cx="1000758" cy="304800"/>
          </a:xfrm>
          <a:prstGeom prst="ellipse">
            <a:avLst/>
          </a:prstGeom>
          <a:solidFill>
            <a:schemeClr val="bg1">
              <a:alpha val="0"/>
            </a:schemeClr>
          </a:solidFill>
          <a:ln>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p:cNvSpPr/>
          <p:nvPr/>
        </p:nvSpPr>
        <p:spPr bwMode="auto">
          <a:xfrm>
            <a:off x="10131707" y="1338707"/>
            <a:ext cx="381000" cy="304800"/>
          </a:xfrm>
          <a:prstGeom prst="ellipse">
            <a:avLst/>
          </a:prstGeom>
          <a:solidFill>
            <a:schemeClr val="bg1">
              <a:alpha val="0"/>
            </a:schemeClr>
          </a:solidFill>
          <a:ln>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48" name="Straight Connector 47"/>
          <p:cNvCxnSpPr/>
          <p:nvPr/>
        </p:nvCxnSpPr>
        <p:spPr>
          <a:xfrm>
            <a:off x="3779837" y="6071673"/>
            <a:ext cx="0" cy="211345"/>
          </a:xfrm>
          <a:prstGeom prst="line">
            <a:avLst/>
          </a:prstGeom>
          <a:ln w="38100">
            <a:solidFill>
              <a:srgbClr val="FFC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3779837" y="6283017"/>
            <a:ext cx="4477473" cy="1"/>
          </a:xfrm>
          <a:prstGeom prst="line">
            <a:avLst/>
          </a:prstGeom>
          <a:ln w="38100">
            <a:solidFill>
              <a:srgbClr val="FFC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47" idx="3"/>
          </p:cNvCxnSpPr>
          <p:nvPr/>
        </p:nvCxnSpPr>
        <p:spPr>
          <a:xfrm flipV="1">
            <a:off x="8257310" y="1598870"/>
            <a:ext cx="1930193" cy="4684147"/>
          </a:xfrm>
          <a:prstGeom prst="straightConnector1">
            <a:avLst/>
          </a:prstGeom>
          <a:ln w="38100">
            <a:solidFill>
              <a:srgbClr val="FFC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230399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5D233D-BD02-4266-A22D-7A6D6828C14E}"/>
              </a:ext>
            </a:extLst>
          </p:cNvPr>
          <p:cNvPicPr>
            <a:picLocks noChangeAspect="1"/>
          </p:cNvPicPr>
          <p:nvPr/>
        </p:nvPicPr>
        <p:blipFill>
          <a:blip r:embed="rId2"/>
          <a:stretch>
            <a:fillRect/>
          </a:stretch>
        </p:blipFill>
        <p:spPr>
          <a:xfrm>
            <a:off x="115734" y="906456"/>
            <a:ext cx="7122537" cy="2391673"/>
          </a:xfrm>
          <a:prstGeom prst="rect">
            <a:avLst/>
          </a:prstGeom>
        </p:spPr>
      </p:pic>
      <p:sp>
        <p:nvSpPr>
          <p:cNvPr id="2" name="Title 1"/>
          <p:cNvSpPr>
            <a:spLocks noGrp="1"/>
          </p:cNvSpPr>
          <p:nvPr>
            <p:ph type="title"/>
          </p:nvPr>
        </p:nvSpPr>
        <p:spPr>
          <a:xfrm>
            <a:off x="205048" y="127977"/>
            <a:ext cx="11889564" cy="917575"/>
          </a:xfrm>
        </p:spPr>
        <p:txBody>
          <a:bodyPr/>
          <a:lstStyle/>
          <a:p>
            <a:r>
              <a:rPr lang="en-US" sz="4400" dirty="0"/>
              <a:t>local.cloudapp.AzureStack.External DNS zone (iDNS)</a:t>
            </a:r>
          </a:p>
        </p:txBody>
      </p:sp>
      <p:cxnSp>
        <p:nvCxnSpPr>
          <p:cNvPr id="48" name="Straight Connector 47"/>
          <p:cNvCxnSpPr>
            <a:cxnSpLocks/>
          </p:cNvCxnSpPr>
          <p:nvPr/>
        </p:nvCxnSpPr>
        <p:spPr>
          <a:xfrm>
            <a:off x="3398837" y="1897062"/>
            <a:ext cx="0" cy="668545"/>
          </a:xfrm>
          <a:prstGeom prst="line">
            <a:avLst/>
          </a:prstGeom>
          <a:ln w="38100">
            <a:solidFill>
              <a:srgbClr val="FFC00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stretch>
            <a:fillRect/>
          </a:stretch>
        </p:blipFill>
        <p:spPr>
          <a:xfrm>
            <a:off x="345635" y="3375934"/>
            <a:ext cx="6662737" cy="2397759"/>
          </a:xfrm>
          <a:prstGeom prst="rect">
            <a:avLst/>
          </a:prstGeom>
          <a:effectLst>
            <a:outerShdw blurRad="63500" sx="102000" sy="102000" algn="ctr" rotWithShape="0">
              <a:prstClr val="black">
                <a:alpha val="40000"/>
              </a:prstClr>
            </a:outerShdw>
          </a:effectLst>
        </p:spPr>
      </p:pic>
      <p:pic>
        <p:nvPicPr>
          <p:cNvPr id="8" name="Picture 7"/>
          <p:cNvPicPr>
            <a:picLocks noChangeAspect="1"/>
          </p:cNvPicPr>
          <p:nvPr/>
        </p:nvPicPr>
        <p:blipFill>
          <a:blip r:embed="rId4"/>
          <a:stretch>
            <a:fillRect/>
          </a:stretch>
        </p:blipFill>
        <p:spPr>
          <a:xfrm>
            <a:off x="3653248" y="3802062"/>
            <a:ext cx="7766360" cy="3093128"/>
          </a:xfrm>
          <a:prstGeom prst="rect">
            <a:avLst/>
          </a:prstGeom>
          <a:effectLst>
            <a:outerShdw blurRad="63500" sx="102000" sy="102000" algn="ctr" rotWithShape="0">
              <a:prstClr val="black">
                <a:alpha val="40000"/>
              </a:prstClr>
            </a:outerShdw>
          </a:effectLst>
        </p:spPr>
      </p:pic>
      <p:cxnSp>
        <p:nvCxnSpPr>
          <p:cNvPr id="50" name="Straight Arrow Connector 49"/>
          <p:cNvCxnSpPr/>
          <p:nvPr/>
        </p:nvCxnSpPr>
        <p:spPr>
          <a:xfrm flipH="1">
            <a:off x="1874837" y="2565607"/>
            <a:ext cx="1524000" cy="1040791"/>
          </a:xfrm>
          <a:prstGeom prst="straightConnector1">
            <a:avLst/>
          </a:prstGeom>
          <a:ln w="38100">
            <a:solidFill>
              <a:srgbClr val="FFC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398837" y="2565607"/>
            <a:ext cx="4495800" cy="3208086"/>
          </a:xfrm>
          <a:prstGeom prst="straightConnector1">
            <a:avLst/>
          </a:prstGeom>
          <a:ln w="38100">
            <a:solidFill>
              <a:srgbClr val="FFC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027237" y="2784157"/>
            <a:ext cx="0" cy="211345"/>
          </a:xfrm>
          <a:prstGeom prst="line">
            <a:avLst/>
          </a:prstGeom>
          <a:ln w="38100">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2027236" y="2981967"/>
            <a:ext cx="609601" cy="614663"/>
          </a:xfrm>
          <a:prstGeom prst="straightConnector1">
            <a:avLst/>
          </a:prstGeom>
          <a:ln w="38100">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027235" y="2991735"/>
            <a:ext cx="8382002" cy="2868594"/>
          </a:xfrm>
          <a:prstGeom prst="straightConnector1">
            <a:avLst/>
          </a:prstGeom>
          <a:ln w="38100">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1" name="Text Placeholder 2"/>
          <p:cNvSpPr>
            <a:spLocks noGrp="1"/>
          </p:cNvSpPr>
          <p:nvPr>
            <p:ph type="body" sz="quarter" idx="10"/>
          </p:nvPr>
        </p:nvSpPr>
        <p:spPr>
          <a:xfrm>
            <a:off x="7214037" y="1638977"/>
            <a:ext cx="4876800" cy="1569660"/>
          </a:xfrm>
        </p:spPr>
        <p:txBody>
          <a:bodyPr/>
          <a:lstStyle/>
          <a:p>
            <a:pPr marL="0" indent="0">
              <a:buNone/>
            </a:pPr>
            <a:r>
              <a:rPr lang="en-US" sz="2000" dirty="0"/>
              <a:t>The </a:t>
            </a:r>
            <a:r>
              <a:rPr lang="en-US" sz="2000" b="1" dirty="0"/>
              <a:t>local.cloudapp.azurestack.external DNS zone</a:t>
            </a:r>
            <a:r>
              <a:rPr lang="en-US" sz="2000" dirty="0"/>
              <a:t> is used to expose Tenant applications or services to internet or other external networks using Public IP addresses defined in Azure Stack Hub</a:t>
            </a:r>
          </a:p>
        </p:txBody>
      </p:sp>
    </p:spTree>
    <p:extLst>
      <p:ext uri="{BB962C8B-B14F-4D97-AF65-F5344CB8AC3E}">
        <p14:creationId xmlns:p14="http://schemas.microsoft.com/office/powerpoint/2010/main" val="368016169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3369A4-11DF-4AF2-BE8A-8B286879F2C6}"/>
              </a:ext>
            </a:extLst>
          </p:cNvPr>
          <p:cNvPicPr>
            <a:picLocks noChangeAspect="1"/>
          </p:cNvPicPr>
          <p:nvPr/>
        </p:nvPicPr>
        <p:blipFill>
          <a:blip r:embed="rId2"/>
          <a:stretch>
            <a:fillRect/>
          </a:stretch>
        </p:blipFill>
        <p:spPr>
          <a:xfrm>
            <a:off x="49777" y="2478087"/>
            <a:ext cx="5762961" cy="3609975"/>
          </a:xfrm>
          <a:prstGeom prst="rect">
            <a:avLst/>
          </a:prstGeom>
        </p:spPr>
      </p:pic>
      <p:sp>
        <p:nvSpPr>
          <p:cNvPr id="2" name="Title 1"/>
          <p:cNvSpPr>
            <a:spLocks noGrp="1"/>
          </p:cNvSpPr>
          <p:nvPr>
            <p:ph type="title"/>
          </p:nvPr>
        </p:nvSpPr>
        <p:spPr/>
        <p:txBody>
          <a:bodyPr/>
          <a:lstStyle/>
          <a:p>
            <a:r>
              <a:rPr lang="en-US" dirty="0"/>
              <a:t>DNS forwarders in Azure Stack Hub</a:t>
            </a:r>
          </a:p>
        </p:txBody>
      </p:sp>
      <p:pic>
        <p:nvPicPr>
          <p:cNvPr id="7" name="Picture 6"/>
          <p:cNvPicPr>
            <a:picLocks noChangeAspect="1"/>
          </p:cNvPicPr>
          <p:nvPr/>
        </p:nvPicPr>
        <p:blipFill>
          <a:blip r:embed="rId3"/>
          <a:stretch>
            <a:fillRect/>
          </a:stretch>
        </p:blipFill>
        <p:spPr>
          <a:xfrm>
            <a:off x="5608637" y="2478087"/>
            <a:ext cx="6724650" cy="4143375"/>
          </a:xfrm>
          <a:prstGeom prst="rect">
            <a:avLst/>
          </a:prstGeom>
          <a:effectLst>
            <a:outerShdw blurRad="63500" sx="102000" sy="102000" algn="ctr" rotWithShape="0">
              <a:prstClr val="black">
                <a:alpha val="40000"/>
              </a:prstClr>
            </a:outerShdw>
          </a:effectLst>
        </p:spPr>
      </p:pic>
      <p:sp>
        <p:nvSpPr>
          <p:cNvPr id="8" name="Text Placeholder 2"/>
          <p:cNvSpPr>
            <a:spLocks noGrp="1"/>
          </p:cNvSpPr>
          <p:nvPr>
            <p:ph type="body" sz="quarter" idx="10"/>
          </p:nvPr>
        </p:nvSpPr>
        <p:spPr>
          <a:xfrm>
            <a:off x="311322" y="1058862"/>
            <a:ext cx="11816198" cy="738664"/>
          </a:xfrm>
        </p:spPr>
        <p:txBody>
          <a:bodyPr/>
          <a:lstStyle/>
          <a:p>
            <a:pPr marL="0" indent="0">
              <a:buNone/>
            </a:pPr>
            <a:r>
              <a:rPr lang="en-US" sz="2000" dirty="0"/>
              <a:t>DNS Forwarders in Azure Stack Hub DNS servers allows infrastructure servers and Tenant virtual machines to resolve names from zones within your datacenter</a:t>
            </a:r>
          </a:p>
        </p:txBody>
      </p:sp>
      <p:sp>
        <p:nvSpPr>
          <p:cNvPr id="9" name="TextBox 8"/>
          <p:cNvSpPr txBox="1"/>
          <p:nvPr/>
        </p:nvSpPr>
        <p:spPr>
          <a:xfrm>
            <a:off x="731837" y="1940214"/>
            <a:ext cx="4097212"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Stack Hub DNS server configuration</a:t>
            </a:r>
          </a:p>
        </p:txBody>
      </p:sp>
      <p:sp>
        <p:nvSpPr>
          <p:cNvPr id="10" name="TextBox 9"/>
          <p:cNvSpPr txBox="1"/>
          <p:nvPr/>
        </p:nvSpPr>
        <p:spPr>
          <a:xfrm>
            <a:off x="5608637" y="1829415"/>
            <a:ext cx="6724650" cy="738664"/>
          </a:xfrm>
          <a:prstGeom prst="rect">
            <a:avLst/>
          </a:prstGeom>
          <a:noFill/>
        </p:spPr>
        <p:txBody>
          <a:bodyPr wrap="square" lIns="182880" tIns="146304" rIns="182880" bIns="146304" rtlCol="0" anchor="ctr">
            <a:spAutoFit/>
          </a:bodyPr>
          <a:lstStyle/>
          <a:p>
            <a:pPr algn="ctr">
              <a:lnSpc>
                <a:spcPct val="90000"/>
              </a:lnSpc>
              <a:spcAft>
                <a:spcPts val="600"/>
              </a:spcAft>
            </a:pPr>
            <a:r>
              <a:rPr lang="en-US" sz="1600" dirty="0">
                <a:gradFill>
                  <a:gsLst>
                    <a:gs pos="2917">
                      <a:schemeClr val="tx1"/>
                    </a:gs>
                    <a:gs pos="30000">
                      <a:schemeClr val="tx1"/>
                    </a:gs>
                  </a:gsLst>
                  <a:lin ang="5400000" scaled="0"/>
                </a:gradFill>
              </a:rPr>
              <a:t>Tenant VM resolving VNET and external to Azure Stack Hub datacenter names using iDNS and conditional forwarders</a:t>
            </a:r>
          </a:p>
        </p:txBody>
      </p:sp>
      <p:cxnSp>
        <p:nvCxnSpPr>
          <p:cNvPr id="12" name="Straight Arrow Connector 11"/>
          <p:cNvCxnSpPr/>
          <p:nvPr/>
        </p:nvCxnSpPr>
        <p:spPr>
          <a:xfrm flipH="1">
            <a:off x="7132637" y="2443717"/>
            <a:ext cx="914400" cy="1358345"/>
          </a:xfrm>
          <a:prstGeom prst="straightConnector1">
            <a:avLst/>
          </a:prstGeom>
          <a:ln w="38100">
            <a:solidFill>
              <a:srgbClr val="FFC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6751637" y="2443717"/>
            <a:ext cx="3124200" cy="2348945"/>
          </a:xfrm>
          <a:prstGeom prst="straightConnector1">
            <a:avLst/>
          </a:prstGeom>
          <a:ln w="38100">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583486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services in Azure Stack Hub</a:t>
            </a:r>
          </a:p>
        </p:txBody>
      </p:sp>
      <p:sp>
        <p:nvSpPr>
          <p:cNvPr id="7" name="Flowchart: Magnetic Disk 35">
            <a:extLst>
              <a:ext uri="{FF2B5EF4-FFF2-40B4-BE49-F238E27FC236}">
                <a16:creationId xmlns:a16="http://schemas.microsoft.com/office/drawing/2014/main" id="{EE5680A0-F45F-4476-9F17-89D9DF7B0209}"/>
              </a:ext>
            </a:extLst>
          </p:cNvPr>
          <p:cNvSpPr/>
          <p:nvPr/>
        </p:nvSpPr>
        <p:spPr>
          <a:xfrm>
            <a:off x="8952913" y="4074409"/>
            <a:ext cx="363811" cy="382878"/>
          </a:xfrm>
          <a:prstGeom prst="flowChartMagneticDisk">
            <a:avLst/>
          </a:prstGeom>
          <a:solidFill>
            <a:srgbClr val="FFC000"/>
          </a:solidFill>
          <a:ln w="3175"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sp>
        <p:nvSpPr>
          <p:cNvPr id="8" name="Rectangle 36">
            <a:extLst>
              <a:ext uri="{FF2B5EF4-FFF2-40B4-BE49-F238E27FC236}">
                <a16:creationId xmlns:a16="http://schemas.microsoft.com/office/drawing/2014/main" id="{5BF43C2E-BF37-4510-A720-B0C2225BBFD5}"/>
              </a:ext>
            </a:extLst>
          </p:cNvPr>
          <p:cNvSpPr/>
          <p:nvPr/>
        </p:nvSpPr>
        <p:spPr>
          <a:xfrm>
            <a:off x="4155823" y="3702795"/>
            <a:ext cx="926592" cy="1121664"/>
          </a:xfrm>
          <a:prstGeom prst="rect">
            <a:avLst/>
          </a:prstGeom>
          <a:solidFill>
            <a:srgbClr val="5B9BD5">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sp>
        <p:nvSpPr>
          <p:cNvPr id="9" name="TextBox 37">
            <a:extLst>
              <a:ext uri="{FF2B5EF4-FFF2-40B4-BE49-F238E27FC236}">
                <a16:creationId xmlns:a16="http://schemas.microsoft.com/office/drawing/2014/main" id="{09E44F06-8AE4-48EC-AB3E-7770D68CDE2F}"/>
              </a:ext>
            </a:extLst>
          </p:cNvPr>
          <p:cNvSpPr txBox="1"/>
          <p:nvPr/>
        </p:nvSpPr>
        <p:spPr>
          <a:xfrm>
            <a:off x="4027251" y="4824459"/>
            <a:ext cx="130215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rPr>
              <a:t>Azure Stack Hub DC</a:t>
            </a:r>
          </a:p>
        </p:txBody>
      </p:sp>
      <p:sp>
        <p:nvSpPr>
          <p:cNvPr id="10" name="Flowchart: Magnetic Disk 38">
            <a:extLst>
              <a:ext uri="{FF2B5EF4-FFF2-40B4-BE49-F238E27FC236}">
                <a16:creationId xmlns:a16="http://schemas.microsoft.com/office/drawing/2014/main" id="{4DCBE9D8-237A-4D7B-A95C-F6240401F927}"/>
              </a:ext>
            </a:extLst>
          </p:cNvPr>
          <p:cNvSpPr/>
          <p:nvPr/>
        </p:nvSpPr>
        <p:spPr>
          <a:xfrm>
            <a:off x="5162845" y="4346856"/>
            <a:ext cx="486963" cy="576157"/>
          </a:xfrm>
          <a:prstGeom prst="flowChartMagneticDisk">
            <a:avLst/>
          </a:prstGeom>
          <a:solidFill>
            <a:srgbClr val="FFC000"/>
          </a:solidFill>
          <a:ln w="3175"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sp>
        <p:nvSpPr>
          <p:cNvPr id="13" name="Rectangle 39">
            <a:extLst>
              <a:ext uri="{FF2B5EF4-FFF2-40B4-BE49-F238E27FC236}">
                <a16:creationId xmlns:a16="http://schemas.microsoft.com/office/drawing/2014/main" id="{94AF5FD1-BE3C-4BF6-8E85-24DF39F59909}"/>
              </a:ext>
            </a:extLst>
          </p:cNvPr>
          <p:cNvSpPr/>
          <p:nvPr/>
        </p:nvSpPr>
        <p:spPr>
          <a:xfrm>
            <a:off x="2522095" y="2818875"/>
            <a:ext cx="877824" cy="1086932"/>
          </a:xfrm>
          <a:prstGeom prst="rect">
            <a:avLst/>
          </a:prstGeom>
          <a:solidFill>
            <a:srgbClr val="5B9BD5">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sp>
        <p:nvSpPr>
          <p:cNvPr id="16" name="TextBox 40">
            <a:extLst>
              <a:ext uri="{FF2B5EF4-FFF2-40B4-BE49-F238E27FC236}">
                <a16:creationId xmlns:a16="http://schemas.microsoft.com/office/drawing/2014/main" id="{37F7643E-A340-44C0-8FE0-C1D148FBBB3D}"/>
              </a:ext>
            </a:extLst>
          </p:cNvPr>
          <p:cNvSpPr txBox="1"/>
          <p:nvPr/>
        </p:nvSpPr>
        <p:spPr>
          <a:xfrm>
            <a:off x="2559294" y="3279790"/>
            <a:ext cx="80342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rPr>
              <a:t>Tenant VM</a:t>
            </a:r>
          </a:p>
        </p:txBody>
      </p:sp>
      <p:sp>
        <p:nvSpPr>
          <p:cNvPr id="17" name="Rectangle 41">
            <a:extLst>
              <a:ext uri="{FF2B5EF4-FFF2-40B4-BE49-F238E27FC236}">
                <a16:creationId xmlns:a16="http://schemas.microsoft.com/office/drawing/2014/main" id="{FAFF9C59-B8E0-460C-990E-E5884E3A0462}"/>
              </a:ext>
            </a:extLst>
          </p:cNvPr>
          <p:cNvSpPr/>
          <p:nvPr/>
        </p:nvSpPr>
        <p:spPr>
          <a:xfrm>
            <a:off x="2650110" y="2894480"/>
            <a:ext cx="310896" cy="309705"/>
          </a:xfrm>
          <a:prstGeom prst="rect">
            <a:avLst/>
          </a:prstGeom>
          <a:solidFill>
            <a:sysClr val="windowText" lastClr="000000"/>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sp>
        <p:nvSpPr>
          <p:cNvPr id="18" name="Trapezoid 17">
            <a:extLst>
              <a:ext uri="{FF2B5EF4-FFF2-40B4-BE49-F238E27FC236}">
                <a16:creationId xmlns:a16="http://schemas.microsoft.com/office/drawing/2014/main" id="{E92C2B5C-AF53-4702-A23E-4D1AD56D267A}"/>
              </a:ext>
            </a:extLst>
          </p:cNvPr>
          <p:cNvSpPr/>
          <p:nvPr/>
        </p:nvSpPr>
        <p:spPr>
          <a:xfrm rot="7691059">
            <a:off x="1601420" y="2125799"/>
            <a:ext cx="1609988" cy="1167042"/>
          </a:xfrm>
          <a:prstGeom prst="trapezoid">
            <a:avLst>
              <a:gd name="adj" fmla="val 56343"/>
            </a:avLst>
          </a:prstGeom>
          <a:solidFill>
            <a:sysClr val="windowText" lastClr="000000">
              <a:alpha val="30000"/>
            </a:sys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sp>
        <p:nvSpPr>
          <p:cNvPr id="19" name="Rectangle 43">
            <a:extLst>
              <a:ext uri="{FF2B5EF4-FFF2-40B4-BE49-F238E27FC236}">
                <a16:creationId xmlns:a16="http://schemas.microsoft.com/office/drawing/2014/main" id="{5832C82F-D213-4B2B-A3C2-286EE2D8E0DD}"/>
              </a:ext>
            </a:extLst>
          </p:cNvPr>
          <p:cNvSpPr/>
          <p:nvPr/>
        </p:nvSpPr>
        <p:spPr>
          <a:xfrm>
            <a:off x="1437354" y="1744662"/>
            <a:ext cx="1036320" cy="1225295"/>
          </a:xfrm>
          <a:prstGeom prst="rect">
            <a:avLst/>
          </a:prstGeom>
          <a:solidFill>
            <a:sysClr val="windowText" lastClr="000000"/>
          </a:solidFill>
          <a:ln w="12700" cap="flat" cmpd="sng" algn="ctr">
            <a:no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DNS Servers: 168.63.129.16 </a:t>
            </a:r>
          </a:p>
        </p:txBody>
      </p:sp>
      <p:sp>
        <p:nvSpPr>
          <p:cNvPr id="20" name="Rectangle 44">
            <a:extLst>
              <a:ext uri="{FF2B5EF4-FFF2-40B4-BE49-F238E27FC236}">
                <a16:creationId xmlns:a16="http://schemas.microsoft.com/office/drawing/2014/main" id="{F63F0F4B-0563-4B4D-ADCF-432D090AE5D2}"/>
              </a:ext>
            </a:extLst>
          </p:cNvPr>
          <p:cNvSpPr/>
          <p:nvPr/>
        </p:nvSpPr>
        <p:spPr>
          <a:xfrm>
            <a:off x="2559294" y="3523046"/>
            <a:ext cx="803426" cy="348386"/>
          </a:xfrm>
          <a:prstGeom prst="rect">
            <a:avLst/>
          </a:prstGeom>
          <a:solidFill>
            <a:srgbClr val="ED7D31">
              <a:lumMod val="40000"/>
              <a:lumOff val="6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err="1">
                <a:ln>
                  <a:noFill/>
                </a:ln>
                <a:solidFill>
                  <a:srgbClr val="505050"/>
                </a:solidFill>
                <a:effectLst/>
                <a:uLnTx/>
                <a:uFillTx/>
                <a:latin typeface="Segoe UI Light" panose="020B0502040204020203" pitchFamily="34" charset="0"/>
                <a:ea typeface="+mn-ea"/>
                <a:cs typeface="Segoe UI Light" panose="020B0502040204020203" pitchFamily="34" charset="0"/>
              </a:rPr>
              <a:t>iDNS</a:t>
            </a:r>
            <a:r>
              <a:rPr kumimoji="0" lang="en-US" sz="1000" b="0" i="0" u="none" strike="noStrike" kern="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rPr>
              <a:t> proxy</a:t>
            </a:r>
          </a:p>
        </p:txBody>
      </p:sp>
      <p:cxnSp>
        <p:nvCxnSpPr>
          <p:cNvPr id="21" name="Connector: Elbow 45">
            <a:extLst>
              <a:ext uri="{FF2B5EF4-FFF2-40B4-BE49-F238E27FC236}">
                <a16:creationId xmlns:a16="http://schemas.microsoft.com/office/drawing/2014/main" id="{75492692-418D-4509-BBDA-39AE89A99FDD}"/>
              </a:ext>
            </a:extLst>
          </p:cNvPr>
          <p:cNvCxnSpPr>
            <a:cxnSpLocks/>
            <a:endCxn id="20" idx="1"/>
          </p:cNvCxnSpPr>
          <p:nvPr/>
        </p:nvCxnSpPr>
        <p:spPr>
          <a:xfrm rot="16200000" flipH="1">
            <a:off x="1729028" y="2866973"/>
            <a:ext cx="1191164" cy="469368"/>
          </a:xfrm>
          <a:prstGeom prst="bentConnector2">
            <a:avLst/>
          </a:prstGeom>
          <a:noFill/>
          <a:ln w="12700" cap="flat" cmpd="sng" algn="ctr">
            <a:solidFill>
              <a:srgbClr val="4472C4"/>
            </a:solidFill>
            <a:prstDash val="solid"/>
            <a:miter lim="800000"/>
            <a:tailEnd type="triangle"/>
          </a:ln>
          <a:effectLst/>
        </p:spPr>
      </p:cxnSp>
      <p:cxnSp>
        <p:nvCxnSpPr>
          <p:cNvPr id="22" name="Connector: Elbow 46">
            <a:extLst>
              <a:ext uri="{FF2B5EF4-FFF2-40B4-BE49-F238E27FC236}">
                <a16:creationId xmlns:a16="http://schemas.microsoft.com/office/drawing/2014/main" id="{95FC0DA9-066F-4F75-BAFA-1EB38C5BA647}"/>
              </a:ext>
            </a:extLst>
          </p:cNvPr>
          <p:cNvCxnSpPr>
            <a:cxnSpLocks/>
          </p:cNvCxnSpPr>
          <p:nvPr/>
        </p:nvCxnSpPr>
        <p:spPr>
          <a:xfrm rot="16200000" flipH="1">
            <a:off x="3370048" y="3490460"/>
            <a:ext cx="357818" cy="1188511"/>
          </a:xfrm>
          <a:prstGeom prst="bentConnector2">
            <a:avLst/>
          </a:prstGeom>
          <a:noFill/>
          <a:ln w="12700" cap="flat" cmpd="sng" algn="ctr">
            <a:solidFill>
              <a:srgbClr val="4472C4"/>
            </a:solidFill>
            <a:prstDash val="solid"/>
            <a:miter lim="800000"/>
            <a:tailEnd type="triangle"/>
          </a:ln>
          <a:effectLst/>
        </p:spPr>
      </p:cxnSp>
      <p:sp>
        <p:nvSpPr>
          <p:cNvPr id="23" name="Rectangle 47">
            <a:extLst>
              <a:ext uri="{FF2B5EF4-FFF2-40B4-BE49-F238E27FC236}">
                <a16:creationId xmlns:a16="http://schemas.microsoft.com/office/drawing/2014/main" id="{C6A5EC3C-5588-4E03-919C-BD24B5F9FDAD}"/>
              </a:ext>
            </a:extLst>
          </p:cNvPr>
          <p:cNvSpPr/>
          <p:nvPr/>
        </p:nvSpPr>
        <p:spPr>
          <a:xfrm>
            <a:off x="2521729" y="4608258"/>
            <a:ext cx="877824" cy="1086932"/>
          </a:xfrm>
          <a:prstGeom prst="rect">
            <a:avLst/>
          </a:prstGeom>
          <a:solidFill>
            <a:srgbClr val="5B9BD5">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sp>
        <p:nvSpPr>
          <p:cNvPr id="24" name="TextBox 48">
            <a:extLst>
              <a:ext uri="{FF2B5EF4-FFF2-40B4-BE49-F238E27FC236}">
                <a16:creationId xmlns:a16="http://schemas.microsoft.com/office/drawing/2014/main" id="{74F79944-CCFC-433B-9DD1-38D6F0759B4A}"/>
              </a:ext>
            </a:extLst>
          </p:cNvPr>
          <p:cNvSpPr txBox="1"/>
          <p:nvPr/>
        </p:nvSpPr>
        <p:spPr>
          <a:xfrm>
            <a:off x="2597399" y="5411272"/>
            <a:ext cx="69121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rPr>
              <a:t>Infra Role</a:t>
            </a:r>
          </a:p>
        </p:txBody>
      </p:sp>
      <p:sp>
        <p:nvSpPr>
          <p:cNvPr id="25" name="Rectangle 49">
            <a:extLst>
              <a:ext uri="{FF2B5EF4-FFF2-40B4-BE49-F238E27FC236}">
                <a16:creationId xmlns:a16="http://schemas.microsoft.com/office/drawing/2014/main" id="{91D3E5F8-F27D-4E0E-8FF3-3F8B73283438}"/>
              </a:ext>
            </a:extLst>
          </p:cNvPr>
          <p:cNvSpPr/>
          <p:nvPr/>
        </p:nvSpPr>
        <p:spPr>
          <a:xfrm>
            <a:off x="2649744" y="4683863"/>
            <a:ext cx="310896" cy="309705"/>
          </a:xfrm>
          <a:prstGeom prst="rect">
            <a:avLst/>
          </a:prstGeom>
          <a:solidFill>
            <a:sysClr val="windowText" lastClr="000000"/>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sp>
        <p:nvSpPr>
          <p:cNvPr id="26" name="Trapezoid 25">
            <a:extLst>
              <a:ext uri="{FF2B5EF4-FFF2-40B4-BE49-F238E27FC236}">
                <a16:creationId xmlns:a16="http://schemas.microsoft.com/office/drawing/2014/main" id="{A658A4C6-1DAD-474A-8B7F-8442C143E0AE}"/>
              </a:ext>
            </a:extLst>
          </p:cNvPr>
          <p:cNvSpPr/>
          <p:nvPr/>
        </p:nvSpPr>
        <p:spPr>
          <a:xfrm rot="2239567">
            <a:off x="1693785" y="4623293"/>
            <a:ext cx="1349940" cy="1491163"/>
          </a:xfrm>
          <a:prstGeom prst="trapezoid">
            <a:avLst>
              <a:gd name="adj" fmla="val 40369"/>
            </a:avLst>
          </a:prstGeom>
          <a:solidFill>
            <a:sysClr val="windowText" lastClr="000000">
              <a:alpha val="30000"/>
            </a:sys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sp>
        <p:nvSpPr>
          <p:cNvPr id="27" name="Rectangle 51">
            <a:extLst>
              <a:ext uri="{FF2B5EF4-FFF2-40B4-BE49-F238E27FC236}">
                <a16:creationId xmlns:a16="http://schemas.microsoft.com/office/drawing/2014/main" id="{5C765812-1AA4-4F43-910E-1F2D8A47904E}"/>
              </a:ext>
            </a:extLst>
          </p:cNvPr>
          <p:cNvSpPr/>
          <p:nvPr/>
        </p:nvSpPr>
        <p:spPr>
          <a:xfrm>
            <a:off x="1403771" y="5368874"/>
            <a:ext cx="1036320" cy="1225295"/>
          </a:xfrm>
          <a:prstGeom prst="rect">
            <a:avLst/>
          </a:prstGeom>
          <a:solidFill>
            <a:sysClr val="windowText" lastClr="000000"/>
          </a:solidFill>
          <a:ln w="12700" cap="flat" cmpd="sng" algn="ctr">
            <a:no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rPr>
              <a:t>DNS Servers: 168.63.129.16 </a:t>
            </a:r>
          </a:p>
        </p:txBody>
      </p:sp>
      <p:cxnSp>
        <p:nvCxnSpPr>
          <p:cNvPr id="28" name="Connector: Elbow 52">
            <a:extLst>
              <a:ext uri="{FF2B5EF4-FFF2-40B4-BE49-F238E27FC236}">
                <a16:creationId xmlns:a16="http://schemas.microsoft.com/office/drawing/2014/main" id="{07EA118D-3228-41A8-9230-648312AA0D40}"/>
              </a:ext>
            </a:extLst>
          </p:cNvPr>
          <p:cNvCxnSpPr>
            <a:cxnSpLocks/>
          </p:cNvCxnSpPr>
          <p:nvPr/>
        </p:nvCxnSpPr>
        <p:spPr>
          <a:xfrm rot="5400000" flipH="1" flipV="1">
            <a:off x="3379977" y="3838352"/>
            <a:ext cx="344631" cy="1195182"/>
          </a:xfrm>
          <a:prstGeom prst="bentConnector2">
            <a:avLst/>
          </a:prstGeom>
          <a:noFill/>
          <a:ln w="12700" cap="flat" cmpd="sng" algn="ctr">
            <a:solidFill>
              <a:srgbClr val="4472C4"/>
            </a:solidFill>
            <a:prstDash val="solid"/>
            <a:miter lim="800000"/>
            <a:tailEnd type="triangle"/>
          </a:ln>
          <a:effectLst/>
        </p:spPr>
      </p:cxnSp>
      <p:sp>
        <p:nvSpPr>
          <p:cNvPr id="29" name="TextBox 53">
            <a:extLst>
              <a:ext uri="{FF2B5EF4-FFF2-40B4-BE49-F238E27FC236}">
                <a16:creationId xmlns:a16="http://schemas.microsoft.com/office/drawing/2014/main" id="{56ECF766-ADA4-465E-9D55-4AF46FCCE389}"/>
              </a:ext>
            </a:extLst>
          </p:cNvPr>
          <p:cNvSpPr txBox="1"/>
          <p:nvPr/>
        </p:nvSpPr>
        <p:spPr>
          <a:xfrm>
            <a:off x="5707852" y="4388714"/>
            <a:ext cx="2062899" cy="246221"/>
          </a:xfrm>
          <a:prstGeom prst="rect">
            <a:avLst/>
          </a:prstGeom>
          <a:solidFill>
            <a:srgbClr val="FFC000">
              <a:lumMod val="20000"/>
              <a:lumOff val="80000"/>
            </a:srgbClr>
          </a:solidFill>
          <a:ln>
            <a:solidFill>
              <a:sysClr val="windowText" lastClr="00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rPr>
              <a:t>*.</a:t>
            </a:r>
            <a:r>
              <a:rPr kumimoji="0" lang="en-US" sz="1000" b="0" i="0" u="none" strike="noStrike" kern="0" cap="none" spc="0" normalizeH="0" baseline="0" noProof="0" err="1">
                <a:ln>
                  <a:noFill/>
                </a:ln>
                <a:solidFill>
                  <a:srgbClr val="505050"/>
                </a:solidFill>
                <a:effectLst/>
                <a:uLnTx/>
                <a:uFillTx/>
                <a:latin typeface="Segoe UI Light" panose="020B0502040204020203" pitchFamily="34" charset="0"/>
                <a:ea typeface="+mn-ea"/>
                <a:cs typeface="Segoe UI Light" panose="020B0502040204020203" pitchFamily="34" charset="0"/>
              </a:rPr>
              <a:t>azurestack.local</a:t>
            </a:r>
            <a:endParaRPr kumimoji="0" lang="en-US" sz="1000" b="0" i="0" u="none" strike="noStrike" kern="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sp>
        <p:nvSpPr>
          <p:cNvPr id="30" name="TextBox 54">
            <a:extLst>
              <a:ext uri="{FF2B5EF4-FFF2-40B4-BE49-F238E27FC236}">
                <a16:creationId xmlns:a16="http://schemas.microsoft.com/office/drawing/2014/main" id="{D03F1602-9BC3-4B3A-AEE0-545049BCC175}"/>
              </a:ext>
            </a:extLst>
          </p:cNvPr>
          <p:cNvSpPr txBox="1"/>
          <p:nvPr/>
        </p:nvSpPr>
        <p:spPr>
          <a:xfrm>
            <a:off x="5707852" y="4635623"/>
            <a:ext cx="2062899" cy="246221"/>
          </a:xfrm>
          <a:prstGeom prst="rect">
            <a:avLst/>
          </a:prstGeom>
          <a:solidFill>
            <a:srgbClr val="FFC000">
              <a:lumMod val="20000"/>
              <a:lumOff val="80000"/>
            </a:srgbClr>
          </a:solidFill>
          <a:ln>
            <a:solidFill>
              <a:sysClr val="windowText" lastClr="00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err="1">
                <a:ln>
                  <a:noFill/>
                </a:ln>
                <a:solidFill>
                  <a:srgbClr val="505050"/>
                </a:solidFill>
                <a:effectLst/>
                <a:uLnTx/>
                <a:uFillTx/>
                <a:latin typeface="Segoe UI Light" panose="020B0502040204020203" pitchFamily="34" charset="0"/>
                <a:ea typeface="+mn-ea"/>
                <a:cs typeface="Segoe UI Light" panose="020B0502040204020203" pitchFamily="34" charset="0"/>
              </a:rPr>
              <a:t>SoA</a:t>
            </a:r>
            <a:r>
              <a:rPr kumimoji="0" lang="en-US" sz="1000" b="0" i="0" u="none" strike="noStrike" kern="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rPr>
              <a:t> for internal zone</a:t>
            </a:r>
          </a:p>
        </p:txBody>
      </p:sp>
      <p:sp>
        <p:nvSpPr>
          <p:cNvPr id="31" name="Rectangle 55">
            <a:extLst>
              <a:ext uri="{FF2B5EF4-FFF2-40B4-BE49-F238E27FC236}">
                <a16:creationId xmlns:a16="http://schemas.microsoft.com/office/drawing/2014/main" id="{DBB5763E-BECC-4B6F-857F-0FEEE26AFB54}"/>
              </a:ext>
            </a:extLst>
          </p:cNvPr>
          <p:cNvSpPr/>
          <p:nvPr/>
        </p:nvSpPr>
        <p:spPr>
          <a:xfrm>
            <a:off x="7476538" y="2575575"/>
            <a:ext cx="926592" cy="1121664"/>
          </a:xfrm>
          <a:prstGeom prst="rect">
            <a:avLst/>
          </a:prstGeom>
          <a:solidFill>
            <a:srgbClr val="5B9BD5">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sp>
        <p:nvSpPr>
          <p:cNvPr id="32" name="TextBox 56">
            <a:extLst>
              <a:ext uri="{FF2B5EF4-FFF2-40B4-BE49-F238E27FC236}">
                <a16:creationId xmlns:a16="http://schemas.microsoft.com/office/drawing/2014/main" id="{B336ABFA-CF73-412D-914E-3225B6D4028F}"/>
              </a:ext>
            </a:extLst>
          </p:cNvPr>
          <p:cNvSpPr txBox="1"/>
          <p:nvPr/>
        </p:nvSpPr>
        <p:spPr>
          <a:xfrm>
            <a:off x="7320498" y="3697239"/>
            <a:ext cx="137143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rPr>
              <a:t>Azure Stack Hub DNS</a:t>
            </a:r>
          </a:p>
        </p:txBody>
      </p:sp>
      <p:sp>
        <p:nvSpPr>
          <p:cNvPr id="33" name="Flowchart: Magnetic Disk 57">
            <a:extLst>
              <a:ext uri="{FF2B5EF4-FFF2-40B4-BE49-F238E27FC236}">
                <a16:creationId xmlns:a16="http://schemas.microsoft.com/office/drawing/2014/main" id="{F99E8C8A-559B-430F-A4AD-B0E5385CF01E}"/>
              </a:ext>
            </a:extLst>
          </p:cNvPr>
          <p:cNvSpPr/>
          <p:nvPr/>
        </p:nvSpPr>
        <p:spPr>
          <a:xfrm>
            <a:off x="8523492" y="3199474"/>
            <a:ext cx="486963" cy="576157"/>
          </a:xfrm>
          <a:prstGeom prst="flowChartMagneticDisk">
            <a:avLst/>
          </a:prstGeom>
          <a:solidFill>
            <a:srgbClr val="FFC000"/>
          </a:solidFill>
          <a:ln w="3175"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sp>
        <p:nvSpPr>
          <p:cNvPr id="34" name="TextBox 58">
            <a:extLst>
              <a:ext uri="{FF2B5EF4-FFF2-40B4-BE49-F238E27FC236}">
                <a16:creationId xmlns:a16="http://schemas.microsoft.com/office/drawing/2014/main" id="{B86572A9-CE56-4041-9B46-4970478458D9}"/>
              </a:ext>
            </a:extLst>
          </p:cNvPr>
          <p:cNvSpPr txBox="1"/>
          <p:nvPr/>
        </p:nvSpPr>
        <p:spPr>
          <a:xfrm>
            <a:off x="9057244" y="3221634"/>
            <a:ext cx="2065069" cy="246221"/>
          </a:xfrm>
          <a:prstGeom prst="rect">
            <a:avLst/>
          </a:prstGeom>
          <a:solidFill>
            <a:srgbClr val="FFC000">
              <a:lumMod val="20000"/>
              <a:lumOff val="80000"/>
            </a:srgbClr>
          </a:solidFill>
          <a:ln>
            <a:solidFill>
              <a:sysClr val="windowText" lastClr="00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err="1">
                <a:ln>
                  <a:noFill/>
                </a:ln>
                <a:solidFill>
                  <a:srgbClr val="505050"/>
                </a:solidFill>
                <a:effectLst/>
                <a:uLnTx/>
                <a:uFillTx/>
                <a:latin typeface="Segoe UI Light" panose="020B0502040204020203" pitchFamily="34" charset="0"/>
                <a:ea typeface="+mn-ea"/>
                <a:cs typeface="Segoe UI Light" panose="020B0502040204020203" pitchFamily="34" charset="0"/>
              </a:rPr>
              <a:t>sea.azurestack.external</a:t>
            </a:r>
            <a:endParaRPr kumimoji="0" lang="en-US" sz="1000" b="0" i="1" u="none" strike="noStrike" kern="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sp>
        <p:nvSpPr>
          <p:cNvPr id="35" name="TextBox 59">
            <a:extLst>
              <a:ext uri="{FF2B5EF4-FFF2-40B4-BE49-F238E27FC236}">
                <a16:creationId xmlns:a16="http://schemas.microsoft.com/office/drawing/2014/main" id="{C895A7D3-9149-4D27-8373-3DB875DDDCBD}"/>
              </a:ext>
            </a:extLst>
          </p:cNvPr>
          <p:cNvSpPr txBox="1"/>
          <p:nvPr/>
        </p:nvSpPr>
        <p:spPr>
          <a:xfrm>
            <a:off x="9057244" y="3456798"/>
            <a:ext cx="2065069" cy="246221"/>
          </a:xfrm>
          <a:prstGeom prst="rect">
            <a:avLst/>
          </a:prstGeom>
          <a:solidFill>
            <a:srgbClr val="FFC000">
              <a:lumMod val="20000"/>
              <a:lumOff val="80000"/>
            </a:srgbClr>
          </a:solidFill>
          <a:ln>
            <a:solidFill>
              <a:sysClr val="windowText" lastClr="00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err="1">
                <a:ln>
                  <a:noFill/>
                </a:ln>
                <a:solidFill>
                  <a:srgbClr val="505050"/>
                </a:solidFill>
                <a:effectLst/>
                <a:uLnTx/>
                <a:uFillTx/>
                <a:latin typeface="Segoe UI Light" panose="020B0502040204020203" pitchFamily="34" charset="0"/>
                <a:ea typeface="+mn-ea"/>
                <a:cs typeface="Segoe UI Light" panose="020B0502040204020203" pitchFamily="34" charset="0"/>
              </a:rPr>
              <a:t>SoA</a:t>
            </a:r>
            <a:r>
              <a:rPr kumimoji="0" lang="en-US" sz="1000" b="0" i="0" u="none" strike="noStrike" kern="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rPr>
              <a:t> for zone</a:t>
            </a:r>
          </a:p>
        </p:txBody>
      </p:sp>
      <p:sp>
        <p:nvSpPr>
          <p:cNvPr id="36" name="TextBox 60">
            <a:extLst>
              <a:ext uri="{FF2B5EF4-FFF2-40B4-BE49-F238E27FC236}">
                <a16:creationId xmlns:a16="http://schemas.microsoft.com/office/drawing/2014/main" id="{63B73C0B-0B85-419A-AEEA-6E2B82DB0FF0}"/>
              </a:ext>
            </a:extLst>
          </p:cNvPr>
          <p:cNvSpPr txBox="1"/>
          <p:nvPr/>
        </p:nvSpPr>
        <p:spPr>
          <a:xfrm rot="20045905">
            <a:off x="5022774" y="3204561"/>
            <a:ext cx="2514986" cy="553998"/>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rPr>
              <a:t>Conditional Forwarding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err="1">
                <a:ln>
                  <a:noFill/>
                </a:ln>
                <a:solidFill>
                  <a:srgbClr val="505050"/>
                </a:solidFill>
                <a:effectLst/>
                <a:uLnTx/>
                <a:uFillTx/>
                <a:latin typeface="Segoe UI Light" panose="020B0502040204020203" pitchFamily="34" charset="0"/>
                <a:ea typeface="+mn-ea"/>
                <a:cs typeface="Segoe UI Light" panose="020B0502040204020203" pitchFamily="34" charset="0"/>
              </a:rPr>
              <a:t>sea.azurestack.external</a:t>
            </a:r>
            <a:r>
              <a:rPr kumimoji="0" lang="en-US" sz="1000"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rPr>
              <a:t> </a:t>
            </a:r>
            <a:r>
              <a:rPr kumimoji="0" lang="en-US" sz="1000"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sym typeface="Wingdings" panose="05000000000000000000" pitchFamily="2" charset="2"/>
              </a:rPr>
              <a:t> Azure Stack Hub DC</a:t>
            </a:r>
            <a:endParaRPr kumimoji="0" lang="en-US" sz="1000"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cxnSp>
        <p:nvCxnSpPr>
          <p:cNvPr id="37" name="Straight Arrow Connector 61">
            <a:extLst>
              <a:ext uri="{FF2B5EF4-FFF2-40B4-BE49-F238E27FC236}">
                <a16:creationId xmlns:a16="http://schemas.microsoft.com/office/drawing/2014/main" id="{EA074D5F-D13A-49E3-8CD9-ADDDD2DB9D9F}"/>
              </a:ext>
            </a:extLst>
          </p:cNvPr>
          <p:cNvCxnSpPr>
            <a:stCxn id="8" idx="3"/>
            <a:endCxn id="31" idx="1"/>
          </p:cNvCxnSpPr>
          <p:nvPr/>
        </p:nvCxnSpPr>
        <p:spPr>
          <a:xfrm flipV="1">
            <a:off x="5082415" y="3136407"/>
            <a:ext cx="2394123" cy="1127220"/>
          </a:xfrm>
          <a:prstGeom prst="straightConnector1">
            <a:avLst/>
          </a:prstGeom>
          <a:noFill/>
          <a:ln w="12700" cap="flat" cmpd="sng" algn="ctr">
            <a:solidFill>
              <a:srgbClr val="4472C4"/>
            </a:solidFill>
            <a:prstDash val="solid"/>
            <a:miter lim="800000"/>
            <a:tailEnd type="triangle"/>
          </a:ln>
          <a:effectLst/>
        </p:spPr>
      </p:cxnSp>
      <p:grpSp>
        <p:nvGrpSpPr>
          <p:cNvPr id="38" name="Group 62">
            <a:extLst>
              <a:ext uri="{FF2B5EF4-FFF2-40B4-BE49-F238E27FC236}">
                <a16:creationId xmlns:a16="http://schemas.microsoft.com/office/drawing/2014/main" id="{1E819A90-AD3A-4723-8551-FA085AC194C3}"/>
              </a:ext>
            </a:extLst>
          </p:cNvPr>
          <p:cNvGrpSpPr/>
          <p:nvPr/>
        </p:nvGrpSpPr>
        <p:grpSpPr>
          <a:xfrm rot="16200000">
            <a:off x="4416532" y="4158165"/>
            <a:ext cx="417112" cy="417112"/>
            <a:chOff x="6284882" y="1623573"/>
            <a:chExt cx="547129" cy="547129"/>
          </a:xfrm>
        </p:grpSpPr>
        <p:sp>
          <p:nvSpPr>
            <p:cNvPr id="39" name="Rectangle 63">
              <a:extLst>
                <a:ext uri="{FF2B5EF4-FFF2-40B4-BE49-F238E27FC236}">
                  <a16:creationId xmlns:a16="http://schemas.microsoft.com/office/drawing/2014/main" id="{9911290D-F153-4F9E-9BF6-0EB1E8560405}"/>
                </a:ext>
              </a:extLst>
            </p:cNvPr>
            <p:cNvSpPr/>
            <p:nvPr/>
          </p:nvSpPr>
          <p:spPr>
            <a:xfrm>
              <a:off x="6284882" y="1623573"/>
              <a:ext cx="547129" cy="547129"/>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sp>
          <p:nvSpPr>
            <p:cNvPr id="40" name="Freeform 58">
              <a:extLst>
                <a:ext uri="{FF2B5EF4-FFF2-40B4-BE49-F238E27FC236}">
                  <a16:creationId xmlns:a16="http://schemas.microsoft.com/office/drawing/2014/main" id="{D4FB5638-CEFC-4325-8B1B-02A445C4E8BD}"/>
                </a:ext>
              </a:extLst>
            </p:cNvPr>
            <p:cNvSpPr>
              <a:spLocks noEditPoints="1"/>
            </p:cNvSpPr>
            <p:nvPr/>
          </p:nvSpPr>
          <p:spPr bwMode="black">
            <a:xfrm>
              <a:off x="6373670" y="1699091"/>
              <a:ext cx="369552" cy="39609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grpSp>
      <p:sp>
        <p:nvSpPr>
          <p:cNvPr id="41" name="TextBox 65">
            <a:extLst>
              <a:ext uri="{FF2B5EF4-FFF2-40B4-BE49-F238E27FC236}">
                <a16:creationId xmlns:a16="http://schemas.microsoft.com/office/drawing/2014/main" id="{3FE0E553-7661-4BC9-A7EC-DE650029CF99}"/>
              </a:ext>
            </a:extLst>
          </p:cNvPr>
          <p:cNvSpPr txBox="1"/>
          <p:nvPr/>
        </p:nvSpPr>
        <p:spPr>
          <a:xfrm>
            <a:off x="4255744" y="4992577"/>
            <a:ext cx="720069"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rPr>
              <a:t>Recursive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rPr>
              <a:t>Resolver</a:t>
            </a:r>
          </a:p>
        </p:txBody>
      </p:sp>
      <p:sp>
        <p:nvSpPr>
          <p:cNvPr id="42" name="TextBox 68">
            <a:extLst>
              <a:ext uri="{FF2B5EF4-FFF2-40B4-BE49-F238E27FC236}">
                <a16:creationId xmlns:a16="http://schemas.microsoft.com/office/drawing/2014/main" id="{43CA8D3F-AD82-4A43-B132-07E600CFF921}"/>
              </a:ext>
            </a:extLst>
          </p:cNvPr>
          <p:cNvSpPr txBox="1"/>
          <p:nvPr/>
        </p:nvSpPr>
        <p:spPr>
          <a:xfrm>
            <a:off x="7500583" y="3863861"/>
            <a:ext cx="904414"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rPr>
              <a:t>Authoritative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rPr>
              <a:t>Resolver</a:t>
            </a:r>
          </a:p>
        </p:txBody>
      </p:sp>
      <p:sp>
        <p:nvSpPr>
          <p:cNvPr id="43" name="Rectangle 69">
            <a:extLst>
              <a:ext uri="{FF2B5EF4-FFF2-40B4-BE49-F238E27FC236}">
                <a16:creationId xmlns:a16="http://schemas.microsoft.com/office/drawing/2014/main" id="{B4CCEC73-C3C7-4F6D-ABC3-6BA2DB78A40F}"/>
              </a:ext>
            </a:extLst>
          </p:cNvPr>
          <p:cNvSpPr/>
          <p:nvPr/>
        </p:nvSpPr>
        <p:spPr>
          <a:xfrm>
            <a:off x="9113837" y="525462"/>
            <a:ext cx="926592" cy="952293"/>
          </a:xfrm>
          <a:prstGeom prst="rect">
            <a:avLst/>
          </a:prstGeom>
          <a:solidFill>
            <a:srgbClr val="0070C0"/>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44" name="TextBox 70">
            <a:extLst>
              <a:ext uri="{FF2B5EF4-FFF2-40B4-BE49-F238E27FC236}">
                <a16:creationId xmlns:a16="http://schemas.microsoft.com/office/drawing/2014/main" id="{1801B187-A77D-42EC-A422-D1BE2899A5B9}"/>
              </a:ext>
            </a:extLst>
          </p:cNvPr>
          <p:cNvSpPr txBox="1"/>
          <p:nvPr/>
        </p:nvSpPr>
        <p:spPr>
          <a:xfrm>
            <a:off x="9041530" y="1063208"/>
            <a:ext cx="102098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External DNS</a:t>
            </a:r>
          </a:p>
        </p:txBody>
      </p:sp>
      <p:sp>
        <p:nvSpPr>
          <p:cNvPr id="45" name="Rectangle 71">
            <a:extLst>
              <a:ext uri="{FF2B5EF4-FFF2-40B4-BE49-F238E27FC236}">
                <a16:creationId xmlns:a16="http://schemas.microsoft.com/office/drawing/2014/main" id="{0C83C090-E0CC-41EE-9CB0-C9BA65F7E89E}"/>
              </a:ext>
            </a:extLst>
          </p:cNvPr>
          <p:cNvSpPr/>
          <p:nvPr/>
        </p:nvSpPr>
        <p:spPr>
          <a:xfrm>
            <a:off x="991999" y="1599675"/>
            <a:ext cx="10661904" cy="5205984"/>
          </a:xfrm>
          <a:prstGeom prst="rect">
            <a:avLst/>
          </a:prstGeom>
          <a:noFill/>
          <a:ln w="12700" cap="flat" cmpd="sng" algn="ctr">
            <a:solidFill>
              <a:srgbClr val="4472C4">
                <a:shade val="50000"/>
              </a:srgbClr>
            </a:solidFill>
            <a:prstDash val="dash"/>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46" name="TextBox 72">
            <a:extLst>
              <a:ext uri="{FF2B5EF4-FFF2-40B4-BE49-F238E27FC236}">
                <a16:creationId xmlns:a16="http://schemas.microsoft.com/office/drawing/2014/main" id="{7734419A-8BC0-45D5-9782-44F3CE59D0BD}"/>
              </a:ext>
            </a:extLst>
          </p:cNvPr>
          <p:cNvSpPr txBox="1"/>
          <p:nvPr/>
        </p:nvSpPr>
        <p:spPr>
          <a:xfrm>
            <a:off x="5576016" y="6371028"/>
            <a:ext cx="196848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70C0"/>
                </a:solidFill>
                <a:effectLst/>
                <a:uLnTx/>
                <a:uFillTx/>
                <a:latin typeface="Segoe UI Light" panose="020B0502040204020203" pitchFamily="34" charset="0"/>
                <a:ea typeface="+mn-ea"/>
                <a:cs typeface="Segoe UI Light" panose="020B0502040204020203" pitchFamily="34" charset="0"/>
              </a:rPr>
              <a:t>Azure Stack Hub</a:t>
            </a:r>
          </a:p>
        </p:txBody>
      </p:sp>
      <p:cxnSp>
        <p:nvCxnSpPr>
          <p:cNvPr id="47" name="Connector: Elbow 73">
            <a:extLst>
              <a:ext uri="{FF2B5EF4-FFF2-40B4-BE49-F238E27FC236}">
                <a16:creationId xmlns:a16="http://schemas.microsoft.com/office/drawing/2014/main" id="{7B311291-6A7A-4583-862A-C50D1A4309F7}"/>
              </a:ext>
            </a:extLst>
          </p:cNvPr>
          <p:cNvCxnSpPr>
            <a:cxnSpLocks/>
          </p:cNvCxnSpPr>
          <p:nvPr/>
        </p:nvCxnSpPr>
        <p:spPr>
          <a:xfrm rot="5400000" flipH="1" flipV="1">
            <a:off x="5983194" y="111268"/>
            <a:ext cx="2225040" cy="4958014"/>
          </a:xfrm>
          <a:prstGeom prst="bentConnector3">
            <a:avLst>
              <a:gd name="adj1" fmla="val 74658"/>
            </a:avLst>
          </a:prstGeom>
          <a:noFill/>
          <a:ln w="12700" cap="flat" cmpd="sng" algn="ctr">
            <a:solidFill>
              <a:srgbClr val="4472C4"/>
            </a:solidFill>
            <a:prstDash val="solid"/>
            <a:miter lim="800000"/>
            <a:tailEnd type="triangle"/>
          </a:ln>
          <a:effectLst/>
        </p:spPr>
      </p:cxnSp>
      <p:sp>
        <p:nvSpPr>
          <p:cNvPr id="48" name="TextBox 74">
            <a:extLst>
              <a:ext uri="{FF2B5EF4-FFF2-40B4-BE49-F238E27FC236}">
                <a16:creationId xmlns:a16="http://schemas.microsoft.com/office/drawing/2014/main" id="{DA2E90BB-E36E-402E-B1B6-98B085BBBF6C}"/>
              </a:ext>
            </a:extLst>
          </p:cNvPr>
          <p:cNvSpPr txBox="1"/>
          <p:nvPr/>
        </p:nvSpPr>
        <p:spPr>
          <a:xfrm>
            <a:off x="5479730" y="1798953"/>
            <a:ext cx="2362568" cy="246221"/>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rPr>
              <a:t>Queries for non-authoritative zones</a:t>
            </a:r>
          </a:p>
        </p:txBody>
      </p:sp>
      <p:cxnSp>
        <p:nvCxnSpPr>
          <p:cNvPr id="49" name="Connector: Elbow 75">
            <a:extLst>
              <a:ext uri="{FF2B5EF4-FFF2-40B4-BE49-F238E27FC236}">
                <a16:creationId xmlns:a16="http://schemas.microsoft.com/office/drawing/2014/main" id="{4B465180-BEB6-4754-AC49-B2A1CF2ADF7C}"/>
              </a:ext>
            </a:extLst>
          </p:cNvPr>
          <p:cNvCxnSpPr>
            <a:cxnSpLocks/>
            <a:stCxn id="43" idx="2"/>
            <a:endCxn id="31" idx="0"/>
          </p:cNvCxnSpPr>
          <p:nvPr/>
        </p:nvCxnSpPr>
        <p:spPr>
          <a:xfrm rot="5400000">
            <a:off x="8209574" y="1208016"/>
            <a:ext cx="1097820" cy="1637299"/>
          </a:xfrm>
          <a:prstGeom prst="bentConnector3">
            <a:avLst>
              <a:gd name="adj1" fmla="val 71656"/>
            </a:avLst>
          </a:prstGeom>
          <a:noFill/>
          <a:ln w="12700" cap="flat" cmpd="sng" algn="ctr">
            <a:solidFill>
              <a:srgbClr val="4472C4"/>
            </a:solidFill>
            <a:prstDash val="dashDot"/>
            <a:miter lim="800000"/>
            <a:tailEnd type="triangle"/>
          </a:ln>
          <a:effectLst/>
        </p:spPr>
      </p:cxnSp>
      <p:sp>
        <p:nvSpPr>
          <p:cNvPr id="50" name="TextBox 76">
            <a:extLst>
              <a:ext uri="{FF2B5EF4-FFF2-40B4-BE49-F238E27FC236}">
                <a16:creationId xmlns:a16="http://schemas.microsoft.com/office/drawing/2014/main" id="{64B91BDF-BCFB-4C81-AD09-2A78DF1A7E86}"/>
              </a:ext>
            </a:extLst>
          </p:cNvPr>
          <p:cNvSpPr txBox="1"/>
          <p:nvPr/>
        </p:nvSpPr>
        <p:spPr>
          <a:xfrm>
            <a:off x="7952790" y="2248821"/>
            <a:ext cx="1737469" cy="246221"/>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rPr>
              <a:t>Delegations for MAS zones</a:t>
            </a:r>
          </a:p>
        </p:txBody>
      </p:sp>
      <p:sp>
        <p:nvSpPr>
          <p:cNvPr id="51" name="TextBox 77">
            <a:extLst>
              <a:ext uri="{FF2B5EF4-FFF2-40B4-BE49-F238E27FC236}">
                <a16:creationId xmlns:a16="http://schemas.microsoft.com/office/drawing/2014/main" id="{91B5981C-6581-45E1-AE54-5549B041732D}"/>
              </a:ext>
            </a:extLst>
          </p:cNvPr>
          <p:cNvSpPr txBox="1"/>
          <p:nvPr/>
        </p:nvSpPr>
        <p:spPr>
          <a:xfrm>
            <a:off x="9494752" y="3913401"/>
            <a:ext cx="1737469" cy="707886"/>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rPr>
              <a:t>Tenant created Zone: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rPr>
              <a:t>Contoso.com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rPr>
              <a:t>DNS Server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rPr>
              <a:t>DNS Server 2</a:t>
            </a:r>
          </a:p>
        </p:txBody>
      </p:sp>
      <p:grpSp>
        <p:nvGrpSpPr>
          <p:cNvPr id="52" name="Group 78">
            <a:extLst>
              <a:ext uri="{FF2B5EF4-FFF2-40B4-BE49-F238E27FC236}">
                <a16:creationId xmlns:a16="http://schemas.microsoft.com/office/drawing/2014/main" id="{0A5CD857-FB6B-4330-8D0A-B347E2D30F3E}"/>
              </a:ext>
            </a:extLst>
          </p:cNvPr>
          <p:cNvGrpSpPr/>
          <p:nvPr/>
        </p:nvGrpSpPr>
        <p:grpSpPr>
          <a:xfrm>
            <a:off x="9174992" y="3937959"/>
            <a:ext cx="320483" cy="320483"/>
            <a:chOff x="6688739" y="4990886"/>
            <a:chExt cx="657155" cy="657155"/>
          </a:xfrm>
        </p:grpSpPr>
        <p:sp>
          <p:nvSpPr>
            <p:cNvPr id="53" name="Rectangle 79">
              <a:extLst>
                <a:ext uri="{FF2B5EF4-FFF2-40B4-BE49-F238E27FC236}">
                  <a16:creationId xmlns:a16="http://schemas.microsoft.com/office/drawing/2014/main" id="{83A3BE06-7031-4589-A766-DFBFD0BC0B72}"/>
                </a:ext>
              </a:extLst>
            </p:cNvPr>
            <p:cNvSpPr/>
            <p:nvPr/>
          </p:nvSpPr>
          <p:spPr>
            <a:xfrm>
              <a:off x="6688739" y="4990886"/>
              <a:ext cx="657155" cy="657155"/>
            </a:xfrm>
            <a:prstGeom prst="rect">
              <a:avLst/>
            </a:prstGeom>
            <a:solidFill>
              <a:srgbClr val="0072C6"/>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pic>
          <p:nvPicPr>
            <p:cNvPr id="54" name="Picture 3">
              <a:extLst>
                <a:ext uri="{FF2B5EF4-FFF2-40B4-BE49-F238E27FC236}">
                  <a16:creationId xmlns:a16="http://schemas.microsoft.com/office/drawing/2014/main" id="{6A3118CC-3FE2-4176-AEBA-27AA18D4225C}"/>
                </a:ext>
              </a:extLst>
            </p:cNvPr>
            <p:cNvPicPr>
              <a:picLocks noChangeAspect="1"/>
            </p:cNvPicPr>
            <p:nvPr/>
          </p:nvPicPr>
          <p:blipFill>
            <a:blip r:embed="rId3" cstate="screen">
              <a:biLevel thresh="25000"/>
              <a:extLst>
                <a:ext uri="{28A0092B-C50C-407E-A947-70E740481C1C}">
                  <a14:useLocalDpi xmlns:a14="http://schemas.microsoft.com/office/drawing/2010/main"/>
                </a:ext>
              </a:extLst>
            </a:blip>
            <a:srcRect/>
            <a:stretch>
              <a:fillRect/>
            </a:stretch>
          </p:blipFill>
          <p:spPr bwMode="auto">
            <a:xfrm>
              <a:off x="6782655" y="5084802"/>
              <a:ext cx="469321" cy="46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5" name="Isosceles Triangle 3">
            <a:extLst>
              <a:ext uri="{FF2B5EF4-FFF2-40B4-BE49-F238E27FC236}">
                <a16:creationId xmlns:a16="http://schemas.microsoft.com/office/drawing/2014/main" id="{C292CC23-2896-4C6F-8DAD-9B77B34F5DB8}"/>
              </a:ext>
            </a:extLst>
          </p:cNvPr>
          <p:cNvSpPr/>
          <p:nvPr/>
        </p:nvSpPr>
        <p:spPr bwMode="auto">
          <a:xfrm>
            <a:off x="7285515" y="282321"/>
            <a:ext cx="1638989" cy="1233168"/>
          </a:xfrm>
          <a:prstGeom prst="triangl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Light" panose="020B0502040204020203" pitchFamily="34" charset="0"/>
                <a:ea typeface="+mn-ea"/>
                <a:cs typeface="Segoe UI Light" panose="020B0502040204020203" pitchFamily="34" charset="0"/>
              </a:rPr>
              <a:t>Corp.local</a:t>
            </a:r>
            <a:endParaRPr kumimoji="0" lang="en-US" sz="1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mn-ea"/>
              <a:cs typeface="Segoe UI Light" panose="020B0502040204020203" pitchFamily="34" charset="0"/>
            </a:endParaRPr>
          </a:p>
        </p:txBody>
      </p:sp>
      <p:cxnSp>
        <p:nvCxnSpPr>
          <p:cNvPr id="56" name="Straight Arrow Connector 61">
            <a:extLst>
              <a:ext uri="{FF2B5EF4-FFF2-40B4-BE49-F238E27FC236}">
                <a16:creationId xmlns:a16="http://schemas.microsoft.com/office/drawing/2014/main" id="{C5D27BCB-35B1-422A-A8C5-CF1E377305B5}"/>
              </a:ext>
            </a:extLst>
          </p:cNvPr>
          <p:cNvCxnSpPr>
            <a:cxnSpLocks/>
          </p:cNvCxnSpPr>
          <p:nvPr/>
        </p:nvCxnSpPr>
        <p:spPr>
          <a:xfrm>
            <a:off x="7932652" y="1528442"/>
            <a:ext cx="3743" cy="1032728"/>
          </a:xfrm>
          <a:prstGeom prst="straightConnector1">
            <a:avLst/>
          </a:prstGeom>
          <a:noFill/>
          <a:ln w="12700" cap="flat" cmpd="sng" algn="ctr">
            <a:solidFill>
              <a:srgbClr val="4472C4"/>
            </a:solidFill>
            <a:prstDash val="dashDot"/>
            <a:miter lim="800000"/>
            <a:tailEnd type="triangle"/>
          </a:ln>
          <a:effectLst/>
        </p:spPr>
      </p:cxnSp>
      <p:cxnSp>
        <p:nvCxnSpPr>
          <p:cNvPr id="60" name="Straight Arrow Connector 61">
            <a:extLst>
              <a:ext uri="{FF2B5EF4-FFF2-40B4-BE49-F238E27FC236}">
                <a16:creationId xmlns:a16="http://schemas.microsoft.com/office/drawing/2014/main" id="{2821599A-5F84-4261-AB27-5BC98FE1B412}"/>
              </a:ext>
            </a:extLst>
          </p:cNvPr>
          <p:cNvCxnSpPr>
            <a:cxnSpLocks/>
          </p:cNvCxnSpPr>
          <p:nvPr/>
        </p:nvCxnSpPr>
        <p:spPr>
          <a:xfrm flipH="1" flipV="1">
            <a:off x="4616707" y="1749825"/>
            <a:ext cx="1" cy="323088"/>
          </a:xfrm>
          <a:prstGeom prst="straightConnector1">
            <a:avLst/>
          </a:prstGeom>
          <a:noFill/>
          <a:ln w="12700" cap="flat" cmpd="sng" algn="ctr">
            <a:solidFill>
              <a:srgbClr val="4472C4"/>
            </a:solidFill>
            <a:prstDash val="solid"/>
            <a:miter lim="800000"/>
            <a:headEnd type="none" w="med" len="med"/>
            <a:tailEnd type="none" w="med" len="med"/>
          </a:ln>
          <a:effectLst/>
        </p:spPr>
      </p:cxnSp>
      <p:cxnSp>
        <p:nvCxnSpPr>
          <p:cNvPr id="63" name="Straight Arrow Connector 61">
            <a:extLst>
              <a:ext uri="{FF2B5EF4-FFF2-40B4-BE49-F238E27FC236}">
                <a16:creationId xmlns:a16="http://schemas.microsoft.com/office/drawing/2014/main" id="{427A94B9-A9BD-4F7B-8750-78354F746DD0}"/>
              </a:ext>
            </a:extLst>
          </p:cNvPr>
          <p:cNvCxnSpPr>
            <a:cxnSpLocks/>
          </p:cNvCxnSpPr>
          <p:nvPr/>
        </p:nvCxnSpPr>
        <p:spPr>
          <a:xfrm>
            <a:off x="4616707" y="1744662"/>
            <a:ext cx="3161198" cy="25044"/>
          </a:xfrm>
          <a:prstGeom prst="straightConnector1">
            <a:avLst/>
          </a:prstGeom>
          <a:noFill/>
          <a:ln w="12700" cap="flat" cmpd="sng" algn="ctr">
            <a:solidFill>
              <a:srgbClr val="4472C4"/>
            </a:solidFill>
            <a:prstDash val="solid"/>
            <a:miter lim="800000"/>
            <a:headEnd type="none" w="med" len="med"/>
            <a:tailEnd type="none" w="med" len="med"/>
          </a:ln>
          <a:effectLst/>
        </p:spPr>
      </p:cxnSp>
      <p:cxnSp>
        <p:nvCxnSpPr>
          <p:cNvPr id="68" name="Straight Arrow Connector 61">
            <a:extLst>
              <a:ext uri="{FF2B5EF4-FFF2-40B4-BE49-F238E27FC236}">
                <a16:creationId xmlns:a16="http://schemas.microsoft.com/office/drawing/2014/main" id="{0AC10A7F-59C6-408B-A207-704DD0656015}"/>
              </a:ext>
            </a:extLst>
          </p:cNvPr>
          <p:cNvCxnSpPr>
            <a:cxnSpLocks/>
          </p:cNvCxnSpPr>
          <p:nvPr/>
        </p:nvCxnSpPr>
        <p:spPr>
          <a:xfrm flipV="1">
            <a:off x="7773697" y="1515489"/>
            <a:ext cx="4208" cy="250770"/>
          </a:xfrm>
          <a:prstGeom prst="straightConnector1">
            <a:avLst/>
          </a:prstGeom>
          <a:noFill/>
          <a:ln w="12700" cap="flat" cmpd="sng" algn="ctr">
            <a:solidFill>
              <a:srgbClr val="4472C4"/>
            </a:solidFill>
            <a:prstDash val="solid"/>
            <a:miter lim="800000"/>
            <a:tailEnd type="triangle"/>
          </a:ln>
          <a:effectLst/>
        </p:spPr>
      </p:cxnSp>
    </p:spTree>
    <p:extLst>
      <p:ext uri="{BB962C8B-B14F-4D97-AF65-F5344CB8AC3E}">
        <p14:creationId xmlns:p14="http://schemas.microsoft.com/office/powerpoint/2010/main" val="186461006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7" y="2906331"/>
            <a:ext cx="11887200" cy="2179058"/>
          </a:xfrm>
        </p:spPr>
        <p:txBody>
          <a:bodyPr/>
          <a:lstStyle/>
          <a:p>
            <a:r>
              <a:rPr lang="en-US" dirty="0"/>
              <a:t>Connectivity in Azure Stack Hub</a:t>
            </a:r>
          </a:p>
        </p:txBody>
      </p:sp>
    </p:spTree>
    <p:extLst>
      <p:ext uri="{BB962C8B-B14F-4D97-AF65-F5344CB8AC3E}">
        <p14:creationId xmlns:p14="http://schemas.microsoft.com/office/powerpoint/2010/main" val="16911598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bwMode="auto">
          <a:xfrm>
            <a:off x="7681071" y="316967"/>
            <a:ext cx="2727572" cy="38094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11" fontAlgn="base">
              <a:lnSpc>
                <a:spcPct val="90000"/>
              </a:lnSpc>
              <a:spcBef>
                <a:spcPct val="0"/>
              </a:spcBef>
              <a:spcAft>
                <a:spcPct val="0"/>
              </a:spcAft>
              <a:defRPr/>
            </a:pPr>
            <a:r>
              <a:rPr lang="en-US" sz="1199"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Azure Resource Manager (ARM)</a:t>
            </a:r>
          </a:p>
        </p:txBody>
      </p:sp>
      <p:sp>
        <p:nvSpPr>
          <p:cNvPr id="68" name="Rectangle 67"/>
          <p:cNvSpPr/>
          <p:nvPr/>
        </p:nvSpPr>
        <p:spPr bwMode="auto">
          <a:xfrm>
            <a:off x="8386084" y="787061"/>
            <a:ext cx="1470451" cy="6857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11" fontAlgn="base">
              <a:lnSpc>
                <a:spcPct val="90000"/>
              </a:lnSpc>
              <a:spcBef>
                <a:spcPct val="0"/>
              </a:spcBef>
              <a:spcAft>
                <a:spcPct val="0"/>
              </a:spcAft>
              <a:defRPr/>
            </a:pPr>
            <a:r>
              <a:rPr lang="en-US" sz="1199"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NRP</a:t>
            </a:r>
          </a:p>
          <a:p>
            <a:pPr algn="ctr" defTabSz="932411" fontAlgn="base">
              <a:lnSpc>
                <a:spcPct val="90000"/>
              </a:lnSpc>
              <a:spcBef>
                <a:spcPct val="0"/>
              </a:spcBef>
              <a:spcAft>
                <a:spcPct val="0"/>
              </a:spcAft>
              <a:defRPr/>
            </a:pPr>
            <a:r>
              <a:rPr lang="en-US" sz="1000"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Network Resource Provider </a:t>
            </a:r>
          </a:p>
        </p:txBody>
      </p:sp>
      <p:cxnSp>
        <p:nvCxnSpPr>
          <p:cNvPr id="87" name="Elbow Connector 86"/>
          <p:cNvCxnSpPr>
            <a:stCxn id="68" idx="2"/>
          </p:cNvCxnSpPr>
          <p:nvPr/>
        </p:nvCxnSpPr>
        <p:spPr>
          <a:xfrm rot="16200000" flipH="1">
            <a:off x="9120972" y="1473101"/>
            <a:ext cx="259639" cy="258963"/>
          </a:xfrm>
          <a:prstGeom prst="bentConnector3">
            <a:avLst/>
          </a:prstGeom>
          <a:ln w="190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bwMode="auto">
          <a:xfrm>
            <a:off x="7970590" y="4618472"/>
            <a:ext cx="3744881" cy="1621602"/>
          </a:xfrm>
          <a:prstGeom prst="rect">
            <a:avLst/>
          </a:prstGeom>
          <a:noFill/>
          <a:ln>
            <a:solidFill>
              <a:schemeClr val="tx2">
                <a:lumMod val="9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algn="ctr" defTabSz="932411" fontAlgn="base">
              <a:lnSpc>
                <a:spcPct val="90000"/>
              </a:lnSpc>
              <a:spcBef>
                <a:spcPct val="0"/>
              </a:spcBef>
              <a:spcAft>
                <a:spcPct val="0"/>
              </a:spcAft>
              <a:defRPr/>
            </a:pPr>
            <a:r>
              <a:rPr lang="en-US" sz="2000" kern="0" dirty="0">
                <a:solidFill>
                  <a:schemeClr val="accent6">
                    <a:lumMod val="25000"/>
                  </a:schemeClr>
                </a:solidFill>
                <a:latin typeface="Calibri" panose="020F0502020204030204"/>
                <a:ea typeface="Segoe UI" pitchFamily="34" charset="0"/>
                <a:cs typeface="Segoe UI" pitchFamily="34" charset="0"/>
              </a:rPr>
              <a:t>Gateway Pool</a:t>
            </a:r>
          </a:p>
        </p:txBody>
      </p:sp>
      <p:sp>
        <p:nvSpPr>
          <p:cNvPr id="106" name="Rectangle 105"/>
          <p:cNvSpPr/>
          <p:nvPr/>
        </p:nvSpPr>
        <p:spPr bwMode="auto">
          <a:xfrm>
            <a:off x="8497256" y="4797268"/>
            <a:ext cx="770824" cy="769250"/>
          </a:xfrm>
          <a:prstGeom prst="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91427" bIns="45714" numCol="1" spcCol="0" rtlCol="0" fromWordArt="0" anchor="ctr" anchorCtr="0" forceAA="0" compatLnSpc="1">
            <a:prstTxWarp prst="textNoShape">
              <a:avLst/>
            </a:prstTxWarp>
            <a:noAutofit/>
          </a:bodyPr>
          <a:lstStyle/>
          <a:p>
            <a:pPr algn="ctr" defTabSz="932411" fontAlgn="base">
              <a:lnSpc>
                <a:spcPct val="90000"/>
              </a:lnSpc>
              <a:spcBef>
                <a:spcPct val="0"/>
              </a:spcBef>
              <a:spcAft>
                <a:spcPct val="0"/>
              </a:spcAft>
              <a:defRPr/>
            </a:pPr>
            <a:r>
              <a:rPr lang="en-US" sz="1199" b="1"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GW</a:t>
            </a:r>
          </a:p>
          <a:p>
            <a:pPr algn="ctr" defTabSz="932411" fontAlgn="base">
              <a:lnSpc>
                <a:spcPct val="90000"/>
              </a:lnSpc>
              <a:spcBef>
                <a:spcPct val="0"/>
              </a:spcBef>
              <a:spcAft>
                <a:spcPct val="0"/>
              </a:spcAft>
              <a:defRPr/>
            </a:pPr>
            <a:r>
              <a:rPr lang="en-US" sz="1000"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VM</a:t>
            </a:r>
          </a:p>
        </p:txBody>
      </p:sp>
      <p:sp>
        <p:nvSpPr>
          <p:cNvPr id="107" name="Rectangle 106"/>
          <p:cNvSpPr/>
          <p:nvPr/>
        </p:nvSpPr>
        <p:spPr bwMode="auto">
          <a:xfrm>
            <a:off x="9369982" y="4797268"/>
            <a:ext cx="770824" cy="769250"/>
          </a:xfrm>
          <a:prstGeom prst="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91427" bIns="45714" numCol="1" spcCol="0" rtlCol="0" fromWordArt="0" anchor="ctr" anchorCtr="0" forceAA="0" compatLnSpc="1">
            <a:prstTxWarp prst="textNoShape">
              <a:avLst/>
            </a:prstTxWarp>
            <a:noAutofit/>
          </a:bodyPr>
          <a:lstStyle/>
          <a:p>
            <a:pPr algn="ctr" defTabSz="932411" fontAlgn="base">
              <a:lnSpc>
                <a:spcPct val="90000"/>
              </a:lnSpc>
              <a:spcBef>
                <a:spcPct val="0"/>
              </a:spcBef>
              <a:spcAft>
                <a:spcPct val="0"/>
              </a:spcAft>
              <a:defRPr/>
            </a:pPr>
            <a:r>
              <a:rPr lang="en-US" sz="1199" b="1"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GW</a:t>
            </a:r>
          </a:p>
          <a:p>
            <a:pPr algn="ctr" defTabSz="932411" fontAlgn="base">
              <a:lnSpc>
                <a:spcPct val="90000"/>
              </a:lnSpc>
              <a:spcBef>
                <a:spcPct val="0"/>
              </a:spcBef>
              <a:spcAft>
                <a:spcPct val="0"/>
              </a:spcAft>
              <a:defRPr/>
            </a:pPr>
            <a:r>
              <a:rPr lang="en-US" sz="1000"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VM</a:t>
            </a:r>
          </a:p>
        </p:txBody>
      </p:sp>
      <p:sp>
        <p:nvSpPr>
          <p:cNvPr id="111" name="Rectangle 110"/>
          <p:cNvSpPr/>
          <p:nvPr/>
        </p:nvSpPr>
        <p:spPr bwMode="auto">
          <a:xfrm>
            <a:off x="10242709" y="4797268"/>
            <a:ext cx="770824" cy="769250"/>
          </a:xfrm>
          <a:prstGeom prst="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91427" bIns="45714" numCol="1" spcCol="0" rtlCol="0" fromWordArt="0" anchor="ctr" anchorCtr="0" forceAA="0" compatLnSpc="1">
            <a:prstTxWarp prst="textNoShape">
              <a:avLst/>
            </a:prstTxWarp>
            <a:noAutofit/>
          </a:bodyPr>
          <a:lstStyle/>
          <a:p>
            <a:pPr algn="ctr" defTabSz="932411" fontAlgn="base">
              <a:lnSpc>
                <a:spcPct val="90000"/>
              </a:lnSpc>
              <a:spcBef>
                <a:spcPct val="0"/>
              </a:spcBef>
              <a:spcAft>
                <a:spcPct val="0"/>
              </a:spcAft>
              <a:defRPr/>
            </a:pPr>
            <a:r>
              <a:rPr lang="en-US" sz="1199" b="1"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GW</a:t>
            </a:r>
          </a:p>
          <a:p>
            <a:pPr algn="ctr" defTabSz="932411" fontAlgn="base">
              <a:lnSpc>
                <a:spcPct val="90000"/>
              </a:lnSpc>
              <a:spcBef>
                <a:spcPct val="0"/>
              </a:spcBef>
              <a:spcAft>
                <a:spcPct val="0"/>
              </a:spcAft>
              <a:defRPr/>
            </a:pPr>
            <a:r>
              <a:rPr lang="en-US" sz="1000"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VM</a:t>
            </a:r>
          </a:p>
        </p:txBody>
      </p:sp>
      <p:cxnSp>
        <p:nvCxnSpPr>
          <p:cNvPr id="112" name="Elbow Connector 111"/>
          <p:cNvCxnSpPr>
            <a:endCxn id="105" idx="0"/>
          </p:cNvCxnSpPr>
          <p:nvPr/>
        </p:nvCxnSpPr>
        <p:spPr>
          <a:xfrm rot="16200000" flipH="1">
            <a:off x="9039814" y="3815256"/>
            <a:ext cx="1164194" cy="442236"/>
          </a:xfrm>
          <a:prstGeom prst="bentConnector3">
            <a:avLst>
              <a:gd name="adj1" fmla="val 50000"/>
            </a:avLst>
          </a:prstGeom>
          <a:ln w="190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9724401" y="3802020"/>
            <a:ext cx="728352" cy="489194"/>
          </a:xfrm>
          <a:prstGeom prst="rect">
            <a:avLst/>
          </a:prstGeom>
          <a:noFill/>
        </p:spPr>
        <p:txBody>
          <a:bodyPr wrap="none" lIns="182854" tIns="146283" rIns="182854" bIns="146283" rtlCol="0">
            <a:spAutoFit/>
          </a:bodyPr>
          <a:lstStyle/>
          <a:p>
            <a:pPr defTabSz="914340">
              <a:lnSpc>
                <a:spcPct val="90000"/>
              </a:lnSpc>
              <a:spcAft>
                <a:spcPts val="600"/>
              </a:spcAft>
              <a:defRPr/>
            </a:pPr>
            <a:r>
              <a:rPr lang="en-US" sz="1399" kern="0" dirty="0">
                <a:solidFill>
                  <a:schemeClr val="accent6">
                    <a:lumMod val="25000"/>
                  </a:schemeClr>
                </a:solidFill>
                <a:latin typeface="Calibri" panose="020F0502020204030204"/>
              </a:rPr>
              <a:t>WMI</a:t>
            </a:r>
          </a:p>
        </p:txBody>
      </p:sp>
      <p:sp>
        <p:nvSpPr>
          <p:cNvPr id="114" name="TextBox 113"/>
          <p:cNvSpPr txBox="1"/>
          <p:nvPr/>
        </p:nvSpPr>
        <p:spPr>
          <a:xfrm>
            <a:off x="8088160" y="1329811"/>
            <a:ext cx="725146" cy="489194"/>
          </a:xfrm>
          <a:prstGeom prst="rect">
            <a:avLst/>
          </a:prstGeom>
          <a:noFill/>
        </p:spPr>
        <p:txBody>
          <a:bodyPr wrap="none" lIns="182854" tIns="146283" rIns="182854" bIns="146283" rtlCol="0">
            <a:spAutoFit/>
          </a:bodyPr>
          <a:lstStyle/>
          <a:p>
            <a:pPr defTabSz="914340">
              <a:lnSpc>
                <a:spcPct val="90000"/>
              </a:lnSpc>
              <a:spcAft>
                <a:spcPts val="600"/>
              </a:spcAft>
              <a:defRPr/>
            </a:pPr>
            <a:r>
              <a:rPr lang="en-US" sz="1399" kern="0" dirty="0">
                <a:solidFill>
                  <a:schemeClr val="accent6">
                    <a:lumMod val="25000"/>
                  </a:schemeClr>
                </a:solidFill>
                <a:latin typeface="Calibri" panose="020F0502020204030204"/>
              </a:rPr>
              <a:t>REST</a:t>
            </a:r>
          </a:p>
        </p:txBody>
      </p:sp>
      <p:sp>
        <p:nvSpPr>
          <p:cNvPr id="159" name="Title 16"/>
          <p:cNvSpPr txBox="1">
            <a:spLocks/>
          </p:cNvSpPr>
          <p:nvPr/>
        </p:nvSpPr>
        <p:spPr>
          <a:xfrm>
            <a:off x="240849" y="184196"/>
            <a:ext cx="6613932" cy="837394"/>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681">
              <a:defRPr/>
            </a:pPr>
            <a:r>
              <a:rPr lang="en-US" sz="4800" dirty="0">
                <a:solidFill>
                  <a:schemeClr val="accent6">
                    <a:lumMod val="25000"/>
                  </a:schemeClr>
                </a:solidFill>
              </a:rPr>
              <a:t>Gateways in Azure Stack Hub</a:t>
            </a:r>
          </a:p>
        </p:txBody>
      </p:sp>
      <p:sp>
        <p:nvSpPr>
          <p:cNvPr id="160" name="Rectangle 159"/>
          <p:cNvSpPr/>
          <p:nvPr/>
        </p:nvSpPr>
        <p:spPr bwMode="auto">
          <a:xfrm>
            <a:off x="4123056" y="4618470"/>
            <a:ext cx="2139393" cy="2029364"/>
          </a:xfrm>
          <a:prstGeom prst="rect">
            <a:avLst/>
          </a:prstGeom>
          <a:noFill/>
          <a:ln>
            <a:solidFill>
              <a:schemeClr val="tx2">
                <a:lumMod val="9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algn="r" defTabSz="932411" fontAlgn="base">
              <a:lnSpc>
                <a:spcPct val="90000"/>
              </a:lnSpc>
              <a:spcBef>
                <a:spcPct val="0"/>
              </a:spcBef>
              <a:spcAft>
                <a:spcPct val="0"/>
              </a:spcAft>
              <a:defRPr/>
            </a:pPr>
            <a:r>
              <a:rPr lang="en-US" sz="2000" kern="0" dirty="0">
                <a:solidFill>
                  <a:schemeClr val="accent6">
                    <a:lumMod val="25000"/>
                  </a:schemeClr>
                </a:solidFill>
                <a:latin typeface="Calibri" panose="020F0502020204030204"/>
                <a:ea typeface="Segoe UI" pitchFamily="34" charset="0"/>
                <a:cs typeface="Segoe UI" pitchFamily="34" charset="0"/>
              </a:rPr>
              <a:t>Host</a:t>
            </a:r>
          </a:p>
        </p:txBody>
      </p:sp>
      <p:sp>
        <p:nvSpPr>
          <p:cNvPr id="161" name="Freeform 160"/>
          <p:cNvSpPr/>
          <p:nvPr/>
        </p:nvSpPr>
        <p:spPr bwMode="auto">
          <a:xfrm>
            <a:off x="4212551" y="5773454"/>
            <a:ext cx="932244" cy="760215"/>
          </a:xfrm>
          <a:custGeom>
            <a:avLst/>
            <a:gdLst>
              <a:gd name="connsiteX0" fmla="*/ 0 w 932376"/>
              <a:gd name="connsiteY0" fmla="*/ 0 h 760322"/>
              <a:gd name="connsiteX1" fmla="*/ 134006 w 932376"/>
              <a:gd name="connsiteY1" fmla="*/ 0 h 760322"/>
              <a:gd name="connsiteX2" fmla="*/ 932376 w 932376"/>
              <a:gd name="connsiteY2" fmla="*/ 0 h 760322"/>
              <a:gd name="connsiteX3" fmla="*/ 932376 w 932376"/>
              <a:gd name="connsiteY3" fmla="*/ 134006 h 760322"/>
              <a:gd name="connsiteX4" fmla="*/ 134006 w 932376"/>
              <a:gd name="connsiteY4" fmla="*/ 134006 h 760322"/>
              <a:gd name="connsiteX5" fmla="*/ 134006 w 932376"/>
              <a:gd name="connsiteY5" fmla="*/ 626316 h 760322"/>
              <a:gd name="connsiteX6" fmla="*/ 932376 w 932376"/>
              <a:gd name="connsiteY6" fmla="*/ 626316 h 760322"/>
              <a:gd name="connsiteX7" fmla="*/ 932376 w 932376"/>
              <a:gd name="connsiteY7" fmla="*/ 760322 h 760322"/>
              <a:gd name="connsiteX8" fmla="*/ 0 w 932376"/>
              <a:gd name="connsiteY8" fmla="*/ 760322 h 760322"/>
              <a:gd name="connsiteX9" fmla="*/ 0 w 932376"/>
              <a:gd name="connsiteY9" fmla="*/ 733854 h 760322"/>
              <a:gd name="connsiteX10" fmla="*/ 0 w 932376"/>
              <a:gd name="connsiteY10" fmla="*/ 626316 h 760322"/>
              <a:gd name="connsiteX11" fmla="*/ 0 w 932376"/>
              <a:gd name="connsiteY11" fmla="*/ 134006 h 760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2376" h="760322">
                <a:moveTo>
                  <a:pt x="0" y="0"/>
                </a:moveTo>
                <a:lnTo>
                  <a:pt x="134006" y="0"/>
                </a:lnTo>
                <a:lnTo>
                  <a:pt x="932376" y="0"/>
                </a:lnTo>
                <a:lnTo>
                  <a:pt x="932376" y="134006"/>
                </a:lnTo>
                <a:lnTo>
                  <a:pt x="134006" y="134006"/>
                </a:lnTo>
                <a:lnTo>
                  <a:pt x="134006" y="626316"/>
                </a:lnTo>
                <a:lnTo>
                  <a:pt x="932376" y="626316"/>
                </a:lnTo>
                <a:lnTo>
                  <a:pt x="932376" y="760322"/>
                </a:lnTo>
                <a:lnTo>
                  <a:pt x="0" y="760322"/>
                </a:lnTo>
                <a:lnTo>
                  <a:pt x="0" y="733854"/>
                </a:lnTo>
                <a:lnTo>
                  <a:pt x="0" y="626316"/>
                </a:lnTo>
                <a:lnTo>
                  <a:pt x="0" y="134006"/>
                </a:lnTo>
                <a:close/>
              </a:path>
            </a:pathLst>
          </a:cu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91427" bIns="45714" numCol="1" spcCol="0" rtlCol="0" fromWordArt="0" anchor="b" anchorCtr="0" forceAA="0" compatLnSpc="1">
            <a:prstTxWarp prst="textNoShape">
              <a:avLst/>
            </a:prstTxWarp>
            <a:noAutofit/>
          </a:bodyPr>
          <a:lstStyle/>
          <a:p>
            <a:pPr algn="ctr" defTabSz="932411" fontAlgn="base">
              <a:lnSpc>
                <a:spcPct val="90000"/>
              </a:lnSpc>
              <a:spcBef>
                <a:spcPct val="0"/>
              </a:spcBef>
              <a:spcAft>
                <a:spcPct val="0"/>
              </a:spcAft>
              <a:defRPr/>
            </a:pPr>
            <a:endParaRPr lang="en-US" sz="1000"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162" name="TextBox 161"/>
          <p:cNvSpPr txBox="1"/>
          <p:nvPr/>
        </p:nvSpPr>
        <p:spPr>
          <a:xfrm>
            <a:off x="4323584" y="5471372"/>
            <a:ext cx="744382" cy="420073"/>
          </a:xfrm>
          <a:prstGeom prst="rect">
            <a:avLst/>
          </a:prstGeom>
          <a:noFill/>
        </p:spPr>
        <p:txBody>
          <a:bodyPr wrap="none" lIns="182854" tIns="146283" rIns="182854" bIns="146283" rtlCol="0">
            <a:spAutoFit/>
          </a:bodyPr>
          <a:lstStyle/>
          <a:p>
            <a:pPr defTabSz="914340">
              <a:lnSpc>
                <a:spcPct val="90000"/>
              </a:lnSpc>
              <a:spcAft>
                <a:spcPts val="600"/>
              </a:spcAft>
              <a:defRPr/>
            </a:pPr>
            <a:r>
              <a:rPr lang="en-US" sz="900" kern="0" dirty="0" err="1">
                <a:solidFill>
                  <a:schemeClr val="accent6">
                    <a:lumMod val="25000"/>
                  </a:schemeClr>
                </a:solidFill>
                <a:latin typeface="Calibri" panose="020F0502020204030204"/>
              </a:rPr>
              <a:t>VSwitch</a:t>
            </a:r>
            <a:endParaRPr lang="en-US" sz="900" kern="0" dirty="0">
              <a:solidFill>
                <a:schemeClr val="accent6">
                  <a:lumMod val="25000"/>
                </a:schemeClr>
              </a:solidFill>
              <a:latin typeface="Calibri" panose="020F0502020204030204"/>
            </a:endParaRPr>
          </a:p>
        </p:txBody>
      </p:sp>
      <p:sp>
        <p:nvSpPr>
          <p:cNvPr id="163" name="Rectangle 162"/>
          <p:cNvSpPr/>
          <p:nvPr/>
        </p:nvSpPr>
        <p:spPr bwMode="auto">
          <a:xfrm>
            <a:off x="4373973" y="6015238"/>
            <a:ext cx="770824" cy="265981"/>
          </a:xfrm>
          <a:prstGeom prst="rect">
            <a:avLst/>
          </a:prstGeom>
          <a:solidFill>
            <a:srgbClr val="C9842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91427" bIns="45714" numCol="1" spcCol="0" rtlCol="0" fromWordArt="0" anchor="b" anchorCtr="0" forceAA="0" compatLnSpc="1">
            <a:prstTxWarp prst="textNoShape">
              <a:avLst/>
            </a:prstTxWarp>
            <a:noAutofit/>
          </a:bodyPr>
          <a:lstStyle/>
          <a:p>
            <a:pPr algn="ctr" defTabSz="932411" fontAlgn="base">
              <a:lnSpc>
                <a:spcPct val="90000"/>
              </a:lnSpc>
              <a:spcBef>
                <a:spcPct val="0"/>
              </a:spcBef>
              <a:spcAft>
                <a:spcPct val="0"/>
              </a:spcAft>
              <a:defRPr/>
            </a:pPr>
            <a:r>
              <a:rPr lang="en-US" sz="1199" b="1"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VFP</a:t>
            </a:r>
          </a:p>
        </p:txBody>
      </p:sp>
      <p:sp>
        <p:nvSpPr>
          <p:cNvPr id="164" name="Rectangle 163"/>
          <p:cNvSpPr/>
          <p:nvPr/>
        </p:nvSpPr>
        <p:spPr bwMode="auto">
          <a:xfrm>
            <a:off x="1783032" y="4618470"/>
            <a:ext cx="2136590" cy="2029364"/>
          </a:xfrm>
          <a:prstGeom prst="rect">
            <a:avLst/>
          </a:prstGeom>
          <a:noFill/>
          <a:ln>
            <a:solidFill>
              <a:schemeClr val="tx2">
                <a:lumMod val="9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defTabSz="932411" fontAlgn="base">
              <a:lnSpc>
                <a:spcPct val="90000"/>
              </a:lnSpc>
              <a:spcBef>
                <a:spcPct val="0"/>
              </a:spcBef>
              <a:spcAft>
                <a:spcPct val="0"/>
              </a:spcAft>
              <a:defRPr/>
            </a:pPr>
            <a:r>
              <a:rPr lang="en-US" sz="2000" kern="0" dirty="0">
                <a:solidFill>
                  <a:schemeClr val="accent6">
                    <a:lumMod val="25000"/>
                  </a:schemeClr>
                </a:solidFill>
                <a:latin typeface="Calibri" panose="020F0502020204030204"/>
                <a:ea typeface="Segoe UI" pitchFamily="34" charset="0"/>
                <a:cs typeface="Segoe UI" pitchFamily="34" charset="0"/>
              </a:rPr>
              <a:t>Host</a:t>
            </a:r>
          </a:p>
        </p:txBody>
      </p:sp>
      <p:sp>
        <p:nvSpPr>
          <p:cNvPr id="165" name="Freeform 164"/>
          <p:cNvSpPr/>
          <p:nvPr/>
        </p:nvSpPr>
        <p:spPr bwMode="auto">
          <a:xfrm>
            <a:off x="2788513" y="5773454"/>
            <a:ext cx="932244" cy="760215"/>
          </a:xfrm>
          <a:custGeom>
            <a:avLst/>
            <a:gdLst>
              <a:gd name="connsiteX0" fmla="*/ 0 w 932376"/>
              <a:gd name="connsiteY0" fmla="*/ 0 h 760322"/>
              <a:gd name="connsiteX1" fmla="*/ 134006 w 932376"/>
              <a:gd name="connsiteY1" fmla="*/ 0 h 760322"/>
              <a:gd name="connsiteX2" fmla="*/ 932376 w 932376"/>
              <a:gd name="connsiteY2" fmla="*/ 0 h 760322"/>
              <a:gd name="connsiteX3" fmla="*/ 932376 w 932376"/>
              <a:gd name="connsiteY3" fmla="*/ 134006 h 760322"/>
              <a:gd name="connsiteX4" fmla="*/ 134006 w 932376"/>
              <a:gd name="connsiteY4" fmla="*/ 134006 h 760322"/>
              <a:gd name="connsiteX5" fmla="*/ 134006 w 932376"/>
              <a:gd name="connsiteY5" fmla="*/ 626316 h 760322"/>
              <a:gd name="connsiteX6" fmla="*/ 932376 w 932376"/>
              <a:gd name="connsiteY6" fmla="*/ 626316 h 760322"/>
              <a:gd name="connsiteX7" fmla="*/ 932376 w 932376"/>
              <a:gd name="connsiteY7" fmla="*/ 760322 h 760322"/>
              <a:gd name="connsiteX8" fmla="*/ 0 w 932376"/>
              <a:gd name="connsiteY8" fmla="*/ 760322 h 760322"/>
              <a:gd name="connsiteX9" fmla="*/ 0 w 932376"/>
              <a:gd name="connsiteY9" fmla="*/ 733854 h 760322"/>
              <a:gd name="connsiteX10" fmla="*/ 0 w 932376"/>
              <a:gd name="connsiteY10" fmla="*/ 626316 h 760322"/>
              <a:gd name="connsiteX11" fmla="*/ 0 w 932376"/>
              <a:gd name="connsiteY11" fmla="*/ 134006 h 760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2376" h="760322">
                <a:moveTo>
                  <a:pt x="0" y="0"/>
                </a:moveTo>
                <a:lnTo>
                  <a:pt x="134006" y="0"/>
                </a:lnTo>
                <a:lnTo>
                  <a:pt x="932376" y="0"/>
                </a:lnTo>
                <a:lnTo>
                  <a:pt x="932376" y="134006"/>
                </a:lnTo>
                <a:lnTo>
                  <a:pt x="134006" y="134006"/>
                </a:lnTo>
                <a:lnTo>
                  <a:pt x="134006" y="626316"/>
                </a:lnTo>
                <a:lnTo>
                  <a:pt x="932376" y="626316"/>
                </a:lnTo>
                <a:lnTo>
                  <a:pt x="932376" y="760322"/>
                </a:lnTo>
                <a:lnTo>
                  <a:pt x="0" y="760322"/>
                </a:lnTo>
                <a:lnTo>
                  <a:pt x="0" y="733854"/>
                </a:lnTo>
                <a:lnTo>
                  <a:pt x="0" y="626316"/>
                </a:lnTo>
                <a:lnTo>
                  <a:pt x="0" y="134006"/>
                </a:lnTo>
                <a:close/>
              </a:path>
            </a:pathLst>
          </a:cu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91427" bIns="45714" numCol="1" spcCol="0" rtlCol="0" fromWordArt="0" anchor="b" anchorCtr="0" forceAA="0" compatLnSpc="1">
            <a:prstTxWarp prst="textNoShape">
              <a:avLst/>
            </a:prstTxWarp>
            <a:noAutofit/>
          </a:bodyPr>
          <a:lstStyle/>
          <a:p>
            <a:pPr algn="ctr" defTabSz="932411" fontAlgn="base">
              <a:lnSpc>
                <a:spcPct val="90000"/>
              </a:lnSpc>
              <a:spcBef>
                <a:spcPct val="0"/>
              </a:spcBef>
              <a:spcAft>
                <a:spcPct val="0"/>
              </a:spcAft>
              <a:defRPr/>
            </a:pPr>
            <a:endParaRPr lang="en-US" sz="1000"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166" name="TextBox 165"/>
          <p:cNvSpPr txBox="1"/>
          <p:nvPr/>
        </p:nvSpPr>
        <p:spPr>
          <a:xfrm>
            <a:off x="2899546" y="5471372"/>
            <a:ext cx="744382" cy="420073"/>
          </a:xfrm>
          <a:prstGeom prst="rect">
            <a:avLst/>
          </a:prstGeom>
          <a:noFill/>
        </p:spPr>
        <p:txBody>
          <a:bodyPr wrap="none" lIns="182854" tIns="146283" rIns="182854" bIns="146283" rtlCol="0">
            <a:spAutoFit/>
          </a:bodyPr>
          <a:lstStyle/>
          <a:p>
            <a:pPr defTabSz="914340">
              <a:lnSpc>
                <a:spcPct val="90000"/>
              </a:lnSpc>
              <a:spcAft>
                <a:spcPts val="600"/>
              </a:spcAft>
              <a:defRPr/>
            </a:pPr>
            <a:r>
              <a:rPr lang="en-US" sz="900" kern="0" dirty="0" err="1">
                <a:solidFill>
                  <a:schemeClr val="accent6">
                    <a:lumMod val="25000"/>
                  </a:schemeClr>
                </a:solidFill>
                <a:latin typeface="Calibri" panose="020F0502020204030204"/>
              </a:rPr>
              <a:t>VSwitch</a:t>
            </a:r>
            <a:endParaRPr lang="en-US" sz="900" kern="0" dirty="0">
              <a:solidFill>
                <a:schemeClr val="accent6">
                  <a:lumMod val="25000"/>
                </a:schemeClr>
              </a:solidFill>
              <a:latin typeface="Calibri" panose="020F0502020204030204"/>
            </a:endParaRPr>
          </a:p>
        </p:txBody>
      </p:sp>
      <p:sp>
        <p:nvSpPr>
          <p:cNvPr id="167" name="Rectangle 166"/>
          <p:cNvSpPr/>
          <p:nvPr/>
        </p:nvSpPr>
        <p:spPr bwMode="auto">
          <a:xfrm>
            <a:off x="2949934" y="6015238"/>
            <a:ext cx="770824" cy="265981"/>
          </a:xfrm>
          <a:prstGeom prst="rect">
            <a:avLst/>
          </a:prstGeom>
          <a:solidFill>
            <a:srgbClr val="C9842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91427" bIns="45714" numCol="1" spcCol="0" rtlCol="0" fromWordArt="0" anchor="b" anchorCtr="0" forceAA="0" compatLnSpc="1">
            <a:prstTxWarp prst="textNoShape">
              <a:avLst/>
            </a:prstTxWarp>
            <a:noAutofit/>
          </a:bodyPr>
          <a:lstStyle/>
          <a:p>
            <a:pPr algn="ctr" defTabSz="932411" fontAlgn="base">
              <a:lnSpc>
                <a:spcPct val="90000"/>
              </a:lnSpc>
              <a:spcBef>
                <a:spcPct val="0"/>
              </a:spcBef>
              <a:spcAft>
                <a:spcPct val="0"/>
              </a:spcAft>
              <a:defRPr/>
            </a:pPr>
            <a:r>
              <a:rPr lang="en-US" sz="1199" b="1"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VFP</a:t>
            </a:r>
          </a:p>
        </p:txBody>
      </p:sp>
      <p:sp>
        <p:nvSpPr>
          <p:cNvPr id="168" name="Rectangle 167"/>
          <p:cNvSpPr/>
          <p:nvPr/>
        </p:nvSpPr>
        <p:spPr bwMode="auto">
          <a:xfrm>
            <a:off x="2484967" y="3954398"/>
            <a:ext cx="2971378" cy="1612120"/>
          </a:xfrm>
          <a:prstGeom prst="rect">
            <a:avLst/>
          </a:prstGeom>
          <a:solidFill>
            <a:schemeClr val="accent1">
              <a:lumMod val="20000"/>
              <a:lumOff val="80000"/>
              <a:alpha val="46000"/>
            </a:schemeClr>
          </a:solidFill>
          <a:ln>
            <a:solidFill>
              <a:schemeClr val="accent5"/>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411" fontAlgn="base">
              <a:lnSpc>
                <a:spcPct val="90000"/>
              </a:lnSpc>
              <a:spcBef>
                <a:spcPct val="0"/>
              </a:spcBef>
              <a:spcAft>
                <a:spcPct val="0"/>
              </a:spcAft>
              <a:defRPr/>
            </a:pPr>
            <a:r>
              <a:rPr lang="en-US" sz="1399" kern="0" dirty="0">
                <a:solidFill>
                  <a:schemeClr val="accent6">
                    <a:lumMod val="25000"/>
                  </a:schemeClr>
                </a:solidFill>
                <a:latin typeface="Calibri" panose="020F0502020204030204"/>
                <a:ea typeface="Segoe UI" pitchFamily="34" charset="0"/>
                <a:cs typeface="Segoe UI" pitchFamily="34" charset="0"/>
              </a:rPr>
              <a:t>Virtual Network</a:t>
            </a:r>
          </a:p>
        </p:txBody>
      </p:sp>
      <p:sp>
        <p:nvSpPr>
          <p:cNvPr id="169" name="Rectangle 168"/>
          <p:cNvSpPr/>
          <p:nvPr/>
        </p:nvSpPr>
        <p:spPr bwMode="auto">
          <a:xfrm>
            <a:off x="2561155" y="4411531"/>
            <a:ext cx="2788669" cy="1041225"/>
          </a:xfrm>
          <a:prstGeom prst="rect">
            <a:avLst/>
          </a:prstGeom>
          <a:solidFill>
            <a:schemeClr val="accent5">
              <a:lumMod val="50000"/>
              <a:lumOff val="50000"/>
              <a:alpha val="46000"/>
            </a:schemeClr>
          </a:solidFill>
          <a:ln>
            <a:solidFill>
              <a:schemeClr val="accent5"/>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411" fontAlgn="base">
              <a:lnSpc>
                <a:spcPct val="90000"/>
              </a:lnSpc>
              <a:spcBef>
                <a:spcPct val="0"/>
              </a:spcBef>
              <a:spcAft>
                <a:spcPct val="0"/>
              </a:spcAft>
              <a:defRPr/>
            </a:pPr>
            <a:r>
              <a:rPr lang="en-US" sz="1399" kern="0" dirty="0">
                <a:solidFill>
                  <a:schemeClr val="accent6">
                    <a:lumMod val="25000"/>
                  </a:schemeClr>
                </a:solidFill>
                <a:latin typeface="Calibri" panose="020F0502020204030204"/>
                <a:ea typeface="Segoe UI" pitchFamily="34" charset="0"/>
                <a:cs typeface="Segoe UI" pitchFamily="34" charset="0"/>
              </a:rPr>
              <a:t>Subnet-1</a:t>
            </a:r>
          </a:p>
        </p:txBody>
      </p:sp>
      <p:pic>
        <p:nvPicPr>
          <p:cNvPr id="170" name="Picture 16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141475" y="4769058"/>
            <a:ext cx="447349" cy="585500"/>
          </a:xfrm>
          <a:prstGeom prst="rect">
            <a:avLst/>
          </a:prstGeom>
        </p:spPr>
      </p:pic>
      <p:pic>
        <p:nvPicPr>
          <p:cNvPr id="171" name="Picture 17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70402" y="4769058"/>
            <a:ext cx="447349" cy="585500"/>
          </a:xfrm>
          <a:prstGeom prst="rect">
            <a:avLst/>
          </a:prstGeom>
        </p:spPr>
      </p:pic>
      <p:sp>
        <p:nvSpPr>
          <p:cNvPr id="172" name="Rectangle 171"/>
          <p:cNvSpPr/>
          <p:nvPr/>
        </p:nvSpPr>
        <p:spPr bwMode="auto">
          <a:xfrm>
            <a:off x="5761103" y="1663832"/>
            <a:ext cx="6026933" cy="1885738"/>
          </a:xfrm>
          <a:prstGeom prst="rect">
            <a:avLst/>
          </a:prstGeom>
          <a:noFill/>
          <a:ln>
            <a:solidFill>
              <a:schemeClr val="tx2">
                <a:lumMod val="9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defTabSz="932411" fontAlgn="base">
              <a:lnSpc>
                <a:spcPct val="90000"/>
              </a:lnSpc>
              <a:spcBef>
                <a:spcPct val="0"/>
              </a:spcBef>
              <a:spcAft>
                <a:spcPct val="0"/>
              </a:spcAft>
              <a:defRPr/>
            </a:pPr>
            <a:r>
              <a:rPr lang="en-US" sz="2000" kern="0" dirty="0">
                <a:solidFill>
                  <a:schemeClr val="accent6">
                    <a:lumMod val="25000"/>
                  </a:schemeClr>
                </a:solidFill>
                <a:latin typeface="Calibri" panose="020F0502020204030204"/>
                <a:ea typeface="Segoe UI" pitchFamily="34" charset="0"/>
                <a:cs typeface="Segoe UI" pitchFamily="34" charset="0"/>
              </a:rPr>
              <a:t>Network Controller</a:t>
            </a:r>
          </a:p>
        </p:txBody>
      </p:sp>
      <p:sp>
        <p:nvSpPr>
          <p:cNvPr id="173" name="Rectangle 172"/>
          <p:cNvSpPr/>
          <p:nvPr/>
        </p:nvSpPr>
        <p:spPr bwMode="auto">
          <a:xfrm>
            <a:off x="7132506" y="1732402"/>
            <a:ext cx="4495532" cy="358089"/>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11" fontAlgn="base">
              <a:lnSpc>
                <a:spcPct val="90000"/>
              </a:lnSpc>
              <a:spcBef>
                <a:spcPct val="0"/>
              </a:spcBef>
              <a:spcAft>
                <a:spcPct val="0"/>
              </a:spcAft>
              <a:defRPr/>
            </a:pPr>
            <a:r>
              <a:rPr lang="en-US" sz="1199"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NORTHBOUND API </a:t>
            </a:r>
            <a:endParaRPr lang="en-US" sz="1000"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174" name="Rectangle 173"/>
          <p:cNvSpPr/>
          <p:nvPr/>
        </p:nvSpPr>
        <p:spPr bwMode="auto">
          <a:xfrm>
            <a:off x="8809037" y="2463819"/>
            <a:ext cx="1139029" cy="990459"/>
          </a:xfrm>
          <a:prstGeom prst="rect">
            <a:avLst/>
          </a:prstGeom>
          <a:solidFill>
            <a:srgbClr val="00B29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11" fontAlgn="base">
              <a:lnSpc>
                <a:spcPct val="90000"/>
              </a:lnSpc>
              <a:spcBef>
                <a:spcPct val="0"/>
              </a:spcBef>
              <a:spcAft>
                <a:spcPct val="0"/>
              </a:spcAft>
              <a:defRPr/>
            </a:pPr>
            <a:r>
              <a:rPr lang="en-US" sz="1199" b="1"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GWM</a:t>
            </a:r>
          </a:p>
          <a:p>
            <a:pPr algn="ctr" defTabSz="932411" fontAlgn="base">
              <a:lnSpc>
                <a:spcPct val="90000"/>
              </a:lnSpc>
              <a:spcBef>
                <a:spcPct val="0"/>
              </a:spcBef>
              <a:spcAft>
                <a:spcPct val="0"/>
              </a:spcAft>
              <a:defRPr/>
            </a:pPr>
            <a:r>
              <a:rPr lang="en-US" sz="1000"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Gateway Manager</a:t>
            </a:r>
          </a:p>
        </p:txBody>
      </p:sp>
      <p:cxnSp>
        <p:nvCxnSpPr>
          <p:cNvPr id="175" name="Elbow Connector 174"/>
          <p:cNvCxnSpPr>
            <a:stCxn id="173" idx="2"/>
            <a:endCxn id="174" idx="0"/>
          </p:cNvCxnSpPr>
          <p:nvPr/>
        </p:nvCxnSpPr>
        <p:spPr>
          <a:xfrm rot="5400000">
            <a:off x="9192748" y="2276295"/>
            <a:ext cx="373328" cy="1720"/>
          </a:xfrm>
          <a:prstGeom prst="bentConnector3">
            <a:avLst>
              <a:gd name="adj1" fmla="val 50000"/>
            </a:avLst>
          </a:prstGeom>
          <a:ln w="190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76" name="Picture 17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561021" y="3573452"/>
            <a:ext cx="847604" cy="628785"/>
          </a:xfrm>
          <a:prstGeom prst="rect">
            <a:avLst/>
          </a:prstGeom>
        </p:spPr>
      </p:pic>
      <p:cxnSp>
        <p:nvCxnSpPr>
          <p:cNvPr id="177" name="Elbow Connector 176"/>
          <p:cNvCxnSpPr>
            <a:stCxn id="111" idx="0"/>
            <a:endCxn id="176" idx="2"/>
          </p:cNvCxnSpPr>
          <p:nvPr/>
        </p:nvCxnSpPr>
        <p:spPr>
          <a:xfrm rot="5400000" flipH="1" flipV="1">
            <a:off x="10508957" y="4321403"/>
            <a:ext cx="595032" cy="356701"/>
          </a:xfrm>
          <a:prstGeom prst="bentConnector3">
            <a:avLst>
              <a:gd name="adj1" fmla="val 50000"/>
            </a:avLst>
          </a:prstGeom>
          <a:ln w="190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10953165" y="4221263"/>
            <a:ext cx="673850" cy="489194"/>
          </a:xfrm>
          <a:prstGeom prst="rect">
            <a:avLst/>
          </a:prstGeom>
          <a:noFill/>
        </p:spPr>
        <p:txBody>
          <a:bodyPr wrap="none" lIns="182854" tIns="146283" rIns="182854" bIns="146283" rtlCol="0">
            <a:spAutoFit/>
          </a:bodyPr>
          <a:lstStyle/>
          <a:p>
            <a:pPr defTabSz="914340">
              <a:lnSpc>
                <a:spcPct val="90000"/>
              </a:lnSpc>
              <a:spcAft>
                <a:spcPts val="600"/>
              </a:spcAft>
              <a:defRPr/>
            </a:pPr>
            <a:r>
              <a:rPr lang="en-US" sz="1399" kern="0" dirty="0">
                <a:solidFill>
                  <a:schemeClr val="accent6">
                    <a:lumMod val="25000"/>
                  </a:schemeClr>
                </a:solidFill>
                <a:latin typeface="Calibri" panose="020F0502020204030204"/>
              </a:rPr>
              <a:t>BGP</a:t>
            </a:r>
          </a:p>
        </p:txBody>
      </p:sp>
      <p:cxnSp>
        <p:nvCxnSpPr>
          <p:cNvPr id="184" name="Elbow Connector 183"/>
          <p:cNvCxnSpPr>
            <a:stCxn id="107" idx="0"/>
            <a:endCxn id="176" idx="2"/>
          </p:cNvCxnSpPr>
          <p:nvPr/>
        </p:nvCxnSpPr>
        <p:spPr>
          <a:xfrm rot="5400000" flipH="1" flipV="1">
            <a:off x="10072593" y="3885039"/>
            <a:ext cx="595032" cy="1229429"/>
          </a:xfrm>
          <a:prstGeom prst="bentConnector3">
            <a:avLst>
              <a:gd name="adj1" fmla="val 50000"/>
            </a:avLst>
          </a:prstGeom>
          <a:ln w="190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7" name="Elbow Connector 186"/>
          <p:cNvCxnSpPr>
            <a:stCxn id="106" idx="0"/>
            <a:endCxn id="176" idx="2"/>
          </p:cNvCxnSpPr>
          <p:nvPr/>
        </p:nvCxnSpPr>
        <p:spPr>
          <a:xfrm rot="5400000" flipH="1" flipV="1">
            <a:off x="9636230" y="3448675"/>
            <a:ext cx="595032" cy="2102156"/>
          </a:xfrm>
          <a:prstGeom prst="bentConnector3">
            <a:avLst>
              <a:gd name="adj1" fmla="val 50000"/>
            </a:avLst>
          </a:prstGeom>
          <a:ln w="190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3" name="TextBox 192"/>
          <p:cNvSpPr txBox="1"/>
          <p:nvPr/>
        </p:nvSpPr>
        <p:spPr>
          <a:xfrm>
            <a:off x="276125" y="1005559"/>
            <a:ext cx="5125981" cy="2742247"/>
          </a:xfrm>
          <a:prstGeom prst="rect">
            <a:avLst/>
          </a:prstGeom>
          <a:noFill/>
        </p:spPr>
        <p:txBody>
          <a:bodyPr wrap="square" lIns="182854" tIns="146283" rIns="182854" bIns="146283" rtlCol="0">
            <a:spAutoFit/>
          </a:bodyPr>
          <a:lstStyle/>
          <a:p>
            <a:pPr marL="342900" indent="-342900" defTabSz="914340">
              <a:lnSpc>
                <a:spcPct val="90000"/>
              </a:lnSpc>
              <a:spcAft>
                <a:spcPts val="600"/>
              </a:spcAft>
              <a:buFont typeface="Wingdings" panose="05000000000000000000" pitchFamily="2" charset="2"/>
              <a:buChar char="ü"/>
              <a:defRPr/>
            </a:pPr>
            <a:r>
              <a:rPr lang="en-US" sz="2000" kern="0" dirty="0">
                <a:solidFill>
                  <a:schemeClr val="accent6">
                    <a:lumMod val="25000"/>
                  </a:schemeClr>
                </a:solidFill>
                <a:latin typeface="Calibri" panose="020F0502020204030204"/>
              </a:rPr>
              <a:t>Leverages Multi-Tenant Gateway in Windows Server 2016</a:t>
            </a:r>
          </a:p>
          <a:p>
            <a:pPr marL="342900" indent="-342900" defTabSz="914340">
              <a:lnSpc>
                <a:spcPct val="90000"/>
              </a:lnSpc>
              <a:spcAft>
                <a:spcPts val="600"/>
              </a:spcAft>
              <a:buFont typeface="Wingdings" panose="05000000000000000000" pitchFamily="2" charset="2"/>
              <a:buChar char="ü"/>
              <a:defRPr/>
            </a:pPr>
            <a:r>
              <a:rPr lang="en-US" sz="2000" kern="0" dirty="0">
                <a:solidFill>
                  <a:schemeClr val="accent6">
                    <a:lumMod val="25000"/>
                  </a:schemeClr>
                </a:solidFill>
                <a:latin typeface="Calibri" panose="020F0502020204030204"/>
              </a:rPr>
              <a:t>High Availability through M+N model (Active/Passive)</a:t>
            </a:r>
          </a:p>
          <a:p>
            <a:pPr marL="342900" indent="-342900" defTabSz="914340">
              <a:lnSpc>
                <a:spcPct val="90000"/>
              </a:lnSpc>
              <a:spcAft>
                <a:spcPts val="600"/>
              </a:spcAft>
              <a:buFont typeface="Wingdings" panose="05000000000000000000" pitchFamily="2" charset="2"/>
              <a:buChar char="ü"/>
              <a:defRPr/>
            </a:pPr>
            <a:r>
              <a:rPr lang="en-US" sz="2000" kern="0" dirty="0">
                <a:solidFill>
                  <a:schemeClr val="accent6">
                    <a:lumMod val="25000"/>
                  </a:schemeClr>
                </a:solidFill>
                <a:latin typeface="Calibri" panose="020F0502020204030204"/>
              </a:rPr>
              <a:t>Gateway Manager balances load across Gateway instances</a:t>
            </a:r>
          </a:p>
          <a:p>
            <a:pPr marL="342900" indent="-342900" defTabSz="914340">
              <a:lnSpc>
                <a:spcPct val="90000"/>
              </a:lnSpc>
              <a:spcAft>
                <a:spcPts val="600"/>
              </a:spcAft>
              <a:buFont typeface="Wingdings" panose="05000000000000000000" pitchFamily="2" charset="2"/>
              <a:buChar char="ü"/>
              <a:defRPr/>
            </a:pPr>
            <a:r>
              <a:rPr lang="en-US" sz="2000" kern="0" dirty="0">
                <a:solidFill>
                  <a:schemeClr val="accent6">
                    <a:lumMod val="25000"/>
                  </a:schemeClr>
                </a:solidFill>
                <a:latin typeface="Calibri" panose="020F0502020204030204"/>
              </a:rPr>
              <a:t>Monitors Health and handles failover in the event any active instance fails.</a:t>
            </a:r>
          </a:p>
        </p:txBody>
      </p:sp>
      <p:sp>
        <p:nvSpPr>
          <p:cNvPr id="35" name="TextBox 34"/>
          <p:cNvSpPr txBox="1"/>
          <p:nvPr/>
        </p:nvSpPr>
        <p:spPr>
          <a:xfrm>
            <a:off x="11279915" y="3429814"/>
            <a:ext cx="649805" cy="489194"/>
          </a:xfrm>
          <a:prstGeom prst="rect">
            <a:avLst/>
          </a:prstGeom>
          <a:noFill/>
        </p:spPr>
        <p:txBody>
          <a:bodyPr wrap="none" lIns="182854" tIns="146283" rIns="182854" bIns="146283" rtlCol="0">
            <a:spAutoFit/>
          </a:bodyPr>
          <a:lstStyle/>
          <a:p>
            <a:pPr defTabSz="914340">
              <a:lnSpc>
                <a:spcPct val="90000"/>
              </a:lnSpc>
              <a:spcAft>
                <a:spcPts val="600"/>
              </a:spcAft>
              <a:defRPr/>
            </a:pPr>
            <a:r>
              <a:rPr lang="en-US" sz="1399" kern="0" dirty="0" err="1">
                <a:solidFill>
                  <a:schemeClr val="accent6">
                    <a:lumMod val="25000"/>
                  </a:schemeClr>
                </a:solidFill>
                <a:latin typeface="Calibri" panose="020F0502020204030204"/>
              </a:rPr>
              <a:t>ToR</a:t>
            </a:r>
            <a:endParaRPr lang="en-US" sz="1399" kern="0" dirty="0">
              <a:solidFill>
                <a:schemeClr val="accent6">
                  <a:lumMod val="25000"/>
                </a:schemeClr>
              </a:solidFill>
              <a:latin typeface="Calibri" panose="020F0502020204030204"/>
            </a:endParaRPr>
          </a:p>
        </p:txBody>
      </p:sp>
    </p:spTree>
    <p:extLst>
      <p:ext uri="{BB962C8B-B14F-4D97-AF65-F5344CB8AC3E}">
        <p14:creationId xmlns:p14="http://schemas.microsoft.com/office/powerpoint/2010/main" val="918681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Stack Hub logical networks</a:t>
            </a:r>
          </a:p>
        </p:txBody>
      </p:sp>
      <p:grpSp>
        <p:nvGrpSpPr>
          <p:cNvPr id="84" name="Group 83"/>
          <p:cNvGrpSpPr/>
          <p:nvPr/>
        </p:nvGrpSpPr>
        <p:grpSpPr>
          <a:xfrm>
            <a:off x="470817" y="1212849"/>
            <a:ext cx="10700419" cy="5561013"/>
            <a:chOff x="37591" y="1471519"/>
            <a:chExt cx="5799646" cy="3678801"/>
          </a:xfrm>
        </p:grpSpPr>
        <p:cxnSp>
          <p:nvCxnSpPr>
            <p:cNvPr id="29" name="Connector: Elbow 28"/>
            <p:cNvCxnSpPr/>
            <p:nvPr/>
          </p:nvCxnSpPr>
          <p:spPr>
            <a:xfrm rot="5400000" flipH="1" flipV="1">
              <a:off x="3047908" y="2006368"/>
              <a:ext cx="1655055" cy="775780"/>
            </a:xfrm>
            <a:prstGeom prst="bentConnector3">
              <a:avLst>
                <a:gd name="adj1" fmla="val 1197"/>
              </a:avLst>
            </a:prstGeom>
            <a:ln w="38100">
              <a:solidFill>
                <a:srgbClr val="00B0F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 name="Parallelogram 1"/>
            <p:cNvSpPr/>
            <p:nvPr/>
          </p:nvSpPr>
          <p:spPr bwMode="auto">
            <a:xfrm>
              <a:off x="1112837" y="1471519"/>
              <a:ext cx="3733800" cy="228600"/>
            </a:xfrm>
            <a:prstGeom prst="parallelogram">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Infrastructure Network</a:t>
              </a:r>
            </a:p>
          </p:txBody>
        </p:sp>
        <p:sp>
          <p:nvSpPr>
            <p:cNvPr id="6" name="Parallelogram 5"/>
            <p:cNvSpPr/>
            <p:nvPr/>
          </p:nvSpPr>
          <p:spPr bwMode="auto">
            <a:xfrm>
              <a:off x="122237" y="1820862"/>
              <a:ext cx="5715000" cy="245637"/>
            </a:xfrm>
            <a:prstGeom prst="parallelogram">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Private Network</a:t>
              </a:r>
            </a:p>
          </p:txBody>
        </p:sp>
        <p:sp>
          <p:nvSpPr>
            <p:cNvPr id="7" name="Parallelogram 6"/>
            <p:cNvSpPr/>
            <p:nvPr/>
          </p:nvSpPr>
          <p:spPr bwMode="auto">
            <a:xfrm>
              <a:off x="122237" y="4564062"/>
              <a:ext cx="5715000" cy="228600"/>
            </a:xfrm>
            <a:prstGeom prst="parallelogram">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BMC Network</a:t>
              </a:r>
            </a:p>
          </p:txBody>
        </p:sp>
        <p:sp>
          <p:nvSpPr>
            <p:cNvPr id="8" name="Parallelogram 7"/>
            <p:cNvSpPr/>
            <p:nvPr/>
          </p:nvSpPr>
          <p:spPr bwMode="auto">
            <a:xfrm>
              <a:off x="122237" y="4921720"/>
              <a:ext cx="5715000" cy="228600"/>
            </a:xfrm>
            <a:prstGeom prst="parallelogram">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Switch Infrastructure Network</a:t>
              </a:r>
            </a:p>
          </p:txBody>
        </p:sp>
        <p:grpSp>
          <p:nvGrpSpPr>
            <p:cNvPr id="13" name="Group 12"/>
            <p:cNvGrpSpPr/>
            <p:nvPr/>
          </p:nvGrpSpPr>
          <p:grpSpPr>
            <a:xfrm>
              <a:off x="1646237" y="2335114"/>
              <a:ext cx="1828800" cy="1314548"/>
              <a:chOff x="1646237" y="2335114"/>
              <a:chExt cx="1828800" cy="1314548"/>
            </a:xfrm>
          </p:grpSpPr>
          <p:sp>
            <p:nvSpPr>
              <p:cNvPr id="9" name="Rectangle 8"/>
              <p:cNvSpPr/>
              <p:nvPr/>
            </p:nvSpPr>
            <p:spPr bwMode="auto">
              <a:xfrm>
                <a:off x="1646237" y="23351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1798637" y="24875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1951037" y="26399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2103437" y="27923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5" name="Rectangle 14"/>
            <p:cNvSpPr/>
            <p:nvPr/>
          </p:nvSpPr>
          <p:spPr bwMode="auto">
            <a:xfrm>
              <a:off x="2908947" y="3403225"/>
              <a:ext cx="569848" cy="128862"/>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gradFill>
                    <a:gsLst>
                      <a:gs pos="0">
                        <a:srgbClr val="FFFFFF"/>
                      </a:gs>
                      <a:gs pos="100000">
                        <a:srgbClr val="FFFFFF"/>
                      </a:gs>
                    </a:gsLst>
                    <a:lin ang="5400000" scaled="0"/>
                  </a:gradFill>
                  <a:ea typeface="Segoe UI" pitchFamily="34" charset="0"/>
                  <a:cs typeface="Segoe UI" pitchFamily="34" charset="0"/>
                </a:rPr>
                <a:t>BMC</a:t>
              </a:r>
            </a:p>
          </p:txBody>
        </p:sp>
        <p:sp>
          <p:nvSpPr>
            <p:cNvPr id="16" name="Rectangle 15"/>
            <p:cNvSpPr/>
            <p:nvPr/>
          </p:nvSpPr>
          <p:spPr bwMode="auto">
            <a:xfrm>
              <a:off x="176682" y="3449588"/>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962001" y="3650157"/>
              <a:ext cx="588160" cy="276002"/>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700" dirty="0">
                  <a:gradFill>
                    <a:gsLst>
                      <a:gs pos="0">
                        <a:srgbClr val="FFFFFF"/>
                      </a:gs>
                      <a:gs pos="100000">
                        <a:srgbClr val="FFFFFF"/>
                      </a:gs>
                    </a:gsLst>
                    <a:lin ang="5400000" scaled="0"/>
                  </a:gradFill>
                  <a:ea typeface="Segoe UI" pitchFamily="34" charset="0"/>
                  <a:cs typeface="Segoe UI" pitchFamily="34" charset="0"/>
                </a:rPr>
                <a:t>Hyper-V </a:t>
              </a:r>
            </a:p>
            <a:p>
              <a:pPr algn="ctr" defTabSz="932472" fontAlgn="base">
                <a:lnSpc>
                  <a:spcPct val="90000"/>
                </a:lnSpc>
                <a:spcBef>
                  <a:spcPct val="0"/>
                </a:spcBef>
                <a:spcAft>
                  <a:spcPct val="0"/>
                </a:spcAft>
              </a:pPr>
              <a:r>
                <a:rPr lang="en-US" sz="700" dirty="0">
                  <a:gradFill>
                    <a:gsLst>
                      <a:gs pos="0">
                        <a:srgbClr val="FFFFFF"/>
                      </a:gs>
                      <a:gs pos="100000">
                        <a:srgbClr val="FFFFFF"/>
                      </a:gs>
                    </a:gsLst>
                    <a:lin ang="5400000" scaled="0"/>
                  </a:gradFill>
                  <a:ea typeface="Segoe UI" pitchFamily="34" charset="0"/>
                  <a:cs typeface="Segoe UI" pitchFamily="34" charset="0"/>
                </a:rPr>
                <a:t>NIC </a:t>
              </a:r>
            </a:p>
            <a:p>
              <a:pPr algn="ctr" defTabSz="932472" fontAlgn="base">
                <a:lnSpc>
                  <a:spcPct val="90000"/>
                </a:lnSpc>
                <a:spcBef>
                  <a:spcPct val="0"/>
                </a:spcBef>
                <a:spcAft>
                  <a:spcPct val="0"/>
                </a:spcAft>
              </a:pPr>
              <a:r>
                <a:rPr lang="en-US" sz="700" dirty="0">
                  <a:gradFill>
                    <a:gsLst>
                      <a:gs pos="0">
                        <a:srgbClr val="FFFFFF"/>
                      </a:gs>
                      <a:gs pos="100000">
                        <a:srgbClr val="FFFFFF"/>
                      </a:gs>
                    </a:gsLst>
                    <a:lin ang="5400000" scaled="0"/>
                  </a:gradFill>
                  <a:ea typeface="Segoe UI" pitchFamily="34" charset="0"/>
                  <a:cs typeface="Segoe UI" pitchFamily="34" charset="0"/>
                </a:rPr>
                <a:t>Team</a:t>
              </a:r>
            </a:p>
          </p:txBody>
        </p:sp>
        <p:sp>
          <p:nvSpPr>
            <p:cNvPr id="18" name="Rectangle 17"/>
            <p:cNvSpPr/>
            <p:nvPr/>
          </p:nvSpPr>
          <p:spPr bwMode="auto">
            <a:xfrm>
              <a:off x="982507" y="4054722"/>
              <a:ext cx="569848" cy="128862"/>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gradFill>
                    <a:gsLst>
                      <a:gs pos="0">
                        <a:srgbClr val="FFFFFF"/>
                      </a:gs>
                      <a:gs pos="100000">
                        <a:srgbClr val="FFFFFF"/>
                      </a:gs>
                    </a:gsLst>
                    <a:lin ang="5400000" scaled="0"/>
                  </a:gradFill>
                  <a:ea typeface="Segoe UI" pitchFamily="34" charset="0"/>
                  <a:cs typeface="Segoe UI" pitchFamily="34" charset="0"/>
                </a:rPr>
                <a:t>BMC</a:t>
              </a:r>
            </a:p>
          </p:txBody>
        </p:sp>
        <p:cxnSp>
          <p:nvCxnSpPr>
            <p:cNvPr id="20" name="Connector: Elbow 19"/>
            <p:cNvCxnSpPr/>
            <p:nvPr/>
          </p:nvCxnSpPr>
          <p:spPr>
            <a:xfrm>
              <a:off x="359009" y="3435248"/>
              <a:ext cx="1172930" cy="562127"/>
            </a:xfrm>
            <a:prstGeom prst="bentConnector3">
              <a:avLst>
                <a:gd name="adj1" fmla="val -673"/>
              </a:avLst>
            </a:prstGeom>
            <a:ln>
              <a:solidFill>
                <a:schemeClr val="tx2"/>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7591" y="3130260"/>
              <a:ext cx="1055942" cy="305407"/>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tx1">
                      <a:lumMod val="60000"/>
                      <a:lumOff val="40000"/>
                    </a:schemeClr>
                  </a:solidFill>
                </a:rPr>
                <a:t>Hardware Lifecycle Host</a:t>
              </a:r>
            </a:p>
          </p:txBody>
        </p:sp>
        <p:cxnSp>
          <p:nvCxnSpPr>
            <p:cNvPr id="26" name="Connector: Elbow 25"/>
            <p:cNvCxnSpPr/>
            <p:nvPr/>
          </p:nvCxnSpPr>
          <p:spPr>
            <a:xfrm flipV="1">
              <a:off x="3475037" y="1955701"/>
              <a:ext cx="381000" cy="1049213"/>
            </a:xfrm>
            <a:prstGeom prst="bentConnector2">
              <a:avLst/>
            </a:prstGeom>
            <a:ln w="38100">
              <a:solidFill>
                <a:srgbClr val="FF8C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Connector: Elbow 41"/>
            <p:cNvCxnSpPr>
              <a:stCxn id="15" idx="3"/>
            </p:cNvCxnSpPr>
            <p:nvPr/>
          </p:nvCxnSpPr>
          <p:spPr>
            <a:xfrm>
              <a:off x="3478795" y="3467656"/>
              <a:ext cx="224842" cy="1096406"/>
            </a:xfrm>
            <a:prstGeom prst="bentConnector2">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8" idx="2"/>
            </p:cNvCxnSpPr>
            <p:nvPr/>
          </p:nvCxnSpPr>
          <p:spPr>
            <a:xfrm flipH="1">
              <a:off x="1265237" y="4183584"/>
              <a:ext cx="2194" cy="380478"/>
            </a:xfrm>
            <a:prstGeom prst="line">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684209" y="2071734"/>
              <a:ext cx="1013091" cy="305407"/>
            </a:xfrm>
            <a:prstGeom prst="rect">
              <a:avLst/>
            </a:prstGeom>
            <a:noFill/>
          </p:spPr>
          <p:txBody>
            <a:bodyPr wrap="none" lIns="182880" tIns="146304" rIns="182880" bIns="146304" rtlCol="0">
              <a:spAutoFit/>
            </a:bodyPr>
            <a:lstStyle/>
            <a:p>
              <a:pPr>
                <a:lnSpc>
                  <a:spcPct val="90000"/>
                </a:lnSpc>
                <a:spcAft>
                  <a:spcPts val="600"/>
                </a:spcAft>
              </a:pPr>
              <a:r>
                <a:rPr lang="en-US" sz="1200" dirty="0">
                  <a:solidFill>
                    <a:schemeClr val="tx1">
                      <a:lumMod val="60000"/>
                      <a:lumOff val="40000"/>
                    </a:schemeClr>
                  </a:solidFill>
                </a:rPr>
                <a:t>Azure Stack Hub Hosts</a:t>
              </a:r>
            </a:p>
          </p:txBody>
        </p:sp>
        <p:sp>
          <p:nvSpPr>
            <p:cNvPr id="46" name="TextBox 45"/>
            <p:cNvSpPr txBox="1"/>
            <p:nvPr/>
          </p:nvSpPr>
          <p:spPr>
            <a:xfrm>
              <a:off x="296307" y="3408775"/>
              <a:ext cx="711920" cy="291664"/>
            </a:xfrm>
            <a:prstGeom prst="rect">
              <a:avLst/>
            </a:prstGeom>
            <a:noFill/>
          </p:spPr>
          <p:txBody>
            <a:bodyPr wrap="none" lIns="182880" tIns="146304" rIns="182880" bIns="146304" rtlCol="0">
              <a:spAutoFit/>
            </a:bodyPr>
            <a:lstStyle/>
            <a:p>
              <a:pPr>
                <a:lnSpc>
                  <a:spcPct val="90000"/>
                </a:lnSpc>
                <a:spcAft>
                  <a:spcPts val="600"/>
                </a:spcAft>
              </a:pPr>
              <a:r>
                <a:rPr lang="en-US" sz="1050" dirty="0">
                  <a:solidFill>
                    <a:schemeClr val="tx1">
                      <a:lumMod val="60000"/>
                      <a:lumOff val="40000"/>
                    </a:schemeClr>
                  </a:solidFill>
                </a:rPr>
                <a:t>Deployment VM</a:t>
              </a:r>
            </a:p>
          </p:txBody>
        </p:sp>
        <p:cxnSp>
          <p:nvCxnSpPr>
            <p:cNvPr id="50" name="Connector: Elbow 49"/>
            <p:cNvCxnSpPr>
              <a:stCxn id="18" idx="3"/>
            </p:cNvCxnSpPr>
            <p:nvPr/>
          </p:nvCxnSpPr>
          <p:spPr>
            <a:xfrm>
              <a:off x="1552355" y="4119153"/>
              <a:ext cx="246285" cy="444908"/>
            </a:xfrm>
            <a:prstGeom prst="bentConnector2">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4172542" y="3652418"/>
              <a:ext cx="403639" cy="389600"/>
              <a:chOff x="11399837" y="2811462"/>
              <a:chExt cx="228600" cy="228600"/>
            </a:xfrm>
          </p:grpSpPr>
          <p:sp>
            <p:nvSpPr>
              <p:cNvPr id="65" name="Rectangle 64"/>
              <p:cNvSpPr/>
              <p:nvPr/>
            </p:nvSpPr>
            <p:spPr bwMode="auto">
              <a:xfrm>
                <a:off x="11399837" y="2811462"/>
                <a:ext cx="228600" cy="2286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Arrow: Right 65"/>
              <p:cNvSpPr/>
              <p:nvPr/>
            </p:nvSpPr>
            <p:spPr bwMode="auto">
              <a:xfrm rot="18818266">
                <a:off x="11534882" y="2824221"/>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a:gradFill>
                    <a:gsLst>
                      <a:gs pos="0">
                        <a:srgbClr val="FFFFFF"/>
                      </a:gs>
                      <a:gs pos="100000">
                        <a:srgbClr val="FFFFFF"/>
                      </a:gs>
                    </a:gsLst>
                    <a:lin ang="5400000" scaled="0"/>
                  </a:gradFill>
                  <a:ea typeface="Segoe UI" pitchFamily="34" charset="0"/>
                  <a:cs typeface="Segoe UI" pitchFamily="34" charset="0"/>
                </a:endParaRPr>
              </a:p>
            </p:txBody>
          </p:sp>
          <p:sp>
            <p:nvSpPr>
              <p:cNvPr id="67" name="Arrow: Right 66"/>
              <p:cNvSpPr/>
              <p:nvPr/>
            </p:nvSpPr>
            <p:spPr bwMode="auto">
              <a:xfrm rot="2485112">
                <a:off x="11534882" y="2948185"/>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a:gradFill>
                    <a:gsLst>
                      <a:gs pos="0">
                        <a:srgbClr val="FFFFFF"/>
                      </a:gs>
                      <a:gs pos="100000">
                        <a:srgbClr val="FFFFFF"/>
                      </a:gs>
                    </a:gsLst>
                    <a:lin ang="5400000" scaled="0"/>
                  </a:gradFill>
                  <a:ea typeface="Segoe UI" pitchFamily="34" charset="0"/>
                  <a:cs typeface="Segoe UI" pitchFamily="34" charset="0"/>
                </a:endParaRPr>
              </a:p>
            </p:txBody>
          </p:sp>
          <p:sp>
            <p:nvSpPr>
              <p:cNvPr id="68" name="Arrow: Right 67"/>
              <p:cNvSpPr/>
              <p:nvPr/>
            </p:nvSpPr>
            <p:spPr bwMode="auto">
              <a:xfrm rot="8112728">
                <a:off x="11415618" y="2948080"/>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Arrow: Right 68"/>
              <p:cNvSpPr/>
              <p:nvPr/>
            </p:nvSpPr>
            <p:spPr bwMode="auto">
              <a:xfrm rot="13540294">
                <a:off x="11416011" y="2824232"/>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0" name="Group 69"/>
            <p:cNvGrpSpPr/>
            <p:nvPr/>
          </p:nvGrpSpPr>
          <p:grpSpPr>
            <a:xfrm>
              <a:off x="4324942" y="3804818"/>
              <a:ext cx="403639" cy="389600"/>
              <a:chOff x="11399837" y="2811462"/>
              <a:chExt cx="228600" cy="228600"/>
            </a:xfrm>
          </p:grpSpPr>
          <p:sp>
            <p:nvSpPr>
              <p:cNvPr id="71" name="Rectangle 70"/>
              <p:cNvSpPr/>
              <p:nvPr/>
            </p:nvSpPr>
            <p:spPr bwMode="auto">
              <a:xfrm>
                <a:off x="11399837" y="2811462"/>
                <a:ext cx="228600" cy="2286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Arrow: Right 71"/>
              <p:cNvSpPr/>
              <p:nvPr/>
            </p:nvSpPr>
            <p:spPr bwMode="auto">
              <a:xfrm rot="18818266">
                <a:off x="11534882" y="2824221"/>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Arrow: Right 72"/>
              <p:cNvSpPr/>
              <p:nvPr/>
            </p:nvSpPr>
            <p:spPr bwMode="auto">
              <a:xfrm rot="2485112">
                <a:off x="11534882" y="2948185"/>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a:gradFill>
                    <a:gsLst>
                      <a:gs pos="0">
                        <a:srgbClr val="FFFFFF"/>
                      </a:gs>
                      <a:gs pos="100000">
                        <a:srgbClr val="FFFFFF"/>
                      </a:gs>
                    </a:gsLst>
                    <a:lin ang="5400000" scaled="0"/>
                  </a:gradFill>
                  <a:ea typeface="Segoe UI" pitchFamily="34" charset="0"/>
                  <a:cs typeface="Segoe UI" pitchFamily="34" charset="0"/>
                </a:endParaRPr>
              </a:p>
            </p:txBody>
          </p:sp>
          <p:sp>
            <p:nvSpPr>
              <p:cNvPr id="74" name="Arrow: Right 73"/>
              <p:cNvSpPr/>
              <p:nvPr/>
            </p:nvSpPr>
            <p:spPr bwMode="auto">
              <a:xfrm rot="8112728">
                <a:off x="11415618" y="2948080"/>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a:gradFill>
                    <a:gsLst>
                      <a:gs pos="0">
                        <a:srgbClr val="FFFFFF"/>
                      </a:gs>
                      <a:gs pos="100000">
                        <a:srgbClr val="FFFFFF"/>
                      </a:gs>
                    </a:gsLst>
                    <a:lin ang="5400000" scaled="0"/>
                  </a:gradFill>
                  <a:ea typeface="Segoe UI" pitchFamily="34" charset="0"/>
                  <a:cs typeface="Segoe UI" pitchFamily="34" charset="0"/>
                </a:endParaRPr>
              </a:p>
            </p:txBody>
          </p:sp>
          <p:sp>
            <p:nvSpPr>
              <p:cNvPr id="75" name="Arrow: Right 74"/>
              <p:cNvSpPr/>
              <p:nvPr/>
            </p:nvSpPr>
            <p:spPr bwMode="auto">
              <a:xfrm rot="13540294">
                <a:off x="11416011" y="2824232"/>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6" name="TextBox 75"/>
            <p:cNvSpPr txBox="1"/>
            <p:nvPr/>
          </p:nvSpPr>
          <p:spPr>
            <a:xfrm>
              <a:off x="4167017" y="3350407"/>
              <a:ext cx="574645" cy="296245"/>
            </a:xfrm>
            <a:prstGeom prst="rect">
              <a:avLst/>
            </a:prstGeom>
            <a:noFill/>
          </p:spPr>
          <p:txBody>
            <a:bodyPr wrap="none" lIns="182880" tIns="146304" rIns="182880" bIns="146304" rtlCol="0">
              <a:spAutoFit/>
            </a:bodyPr>
            <a:lstStyle/>
            <a:p>
              <a:pPr>
                <a:lnSpc>
                  <a:spcPct val="90000"/>
                </a:lnSpc>
                <a:spcAft>
                  <a:spcPts val="600"/>
                </a:spcAft>
              </a:pPr>
              <a:r>
                <a:rPr lang="en-US" sz="1100" dirty="0">
                  <a:solidFill>
                    <a:schemeClr val="tx1">
                      <a:lumMod val="60000"/>
                      <a:lumOff val="40000"/>
                    </a:schemeClr>
                  </a:solidFill>
                </a:rPr>
                <a:t>TOR Switch</a:t>
              </a:r>
            </a:p>
          </p:txBody>
        </p:sp>
        <p:sp>
          <p:nvSpPr>
            <p:cNvPr id="77" name="TextBox 76"/>
            <p:cNvSpPr txBox="1"/>
            <p:nvPr/>
          </p:nvSpPr>
          <p:spPr>
            <a:xfrm>
              <a:off x="5021877" y="3350407"/>
              <a:ext cx="588546" cy="296245"/>
            </a:xfrm>
            <a:prstGeom prst="rect">
              <a:avLst/>
            </a:prstGeom>
            <a:noFill/>
          </p:spPr>
          <p:txBody>
            <a:bodyPr wrap="none" lIns="182880" tIns="146304" rIns="182880" bIns="146304" rtlCol="0">
              <a:spAutoFit/>
            </a:bodyPr>
            <a:lstStyle/>
            <a:p>
              <a:pPr>
                <a:lnSpc>
                  <a:spcPct val="90000"/>
                </a:lnSpc>
                <a:spcAft>
                  <a:spcPts val="600"/>
                </a:spcAft>
              </a:pPr>
              <a:r>
                <a:rPr lang="en-US" sz="1100" dirty="0">
                  <a:solidFill>
                    <a:schemeClr val="tx1">
                      <a:lumMod val="60000"/>
                      <a:lumOff val="40000"/>
                    </a:schemeClr>
                  </a:solidFill>
                </a:rPr>
                <a:t>BMC Switch</a:t>
              </a:r>
            </a:p>
          </p:txBody>
        </p:sp>
        <p:cxnSp>
          <p:nvCxnSpPr>
            <p:cNvPr id="79" name="Straight Connector 78"/>
            <p:cNvCxnSpPr>
              <a:stCxn id="71" idx="2"/>
            </p:cNvCxnSpPr>
            <p:nvPr/>
          </p:nvCxnSpPr>
          <p:spPr>
            <a:xfrm flipH="1">
              <a:off x="4526761" y="4194418"/>
              <a:ext cx="1" cy="727302"/>
            </a:xfrm>
            <a:prstGeom prst="line">
              <a:avLst/>
            </a:prstGeom>
            <a:ln w="3810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5431918" y="4026823"/>
              <a:ext cx="2" cy="907659"/>
            </a:xfrm>
            <a:prstGeom prst="line">
              <a:avLst/>
            </a:prstGeom>
            <a:ln w="3810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5230926" y="4026823"/>
              <a:ext cx="0" cy="636344"/>
            </a:xfrm>
            <a:prstGeom prst="line">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5135788" y="3652418"/>
              <a:ext cx="403639" cy="389600"/>
              <a:chOff x="11399837" y="2811462"/>
              <a:chExt cx="228600" cy="228600"/>
            </a:xfrm>
          </p:grpSpPr>
          <p:sp>
            <p:nvSpPr>
              <p:cNvPr id="57" name="Rectangle 56"/>
              <p:cNvSpPr/>
              <p:nvPr/>
            </p:nvSpPr>
            <p:spPr bwMode="auto">
              <a:xfrm>
                <a:off x="11399837" y="2811462"/>
                <a:ext cx="228600" cy="2286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Arrow: Right 57"/>
              <p:cNvSpPr/>
              <p:nvPr/>
            </p:nvSpPr>
            <p:spPr bwMode="auto">
              <a:xfrm rot="18818266">
                <a:off x="11534882" y="2824221"/>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Arrow: Right 58"/>
              <p:cNvSpPr/>
              <p:nvPr/>
            </p:nvSpPr>
            <p:spPr bwMode="auto">
              <a:xfrm rot="2485112">
                <a:off x="11534882" y="2948185"/>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Arrow: Right 59"/>
              <p:cNvSpPr/>
              <p:nvPr/>
            </p:nvSpPr>
            <p:spPr bwMode="auto">
              <a:xfrm rot="8112728">
                <a:off x="11415618" y="2948080"/>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Arrow: Right 60"/>
              <p:cNvSpPr/>
              <p:nvPr/>
            </p:nvSpPr>
            <p:spPr bwMode="auto">
              <a:xfrm rot="13540294">
                <a:off x="11416011" y="2824232"/>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4" name="Rectangle 13"/>
            <p:cNvSpPr/>
            <p:nvPr/>
          </p:nvSpPr>
          <p:spPr bwMode="auto">
            <a:xfrm>
              <a:off x="2789237" y="2898601"/>
              <a:ext cx="685800" cy="400148"/>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gradFill>
                    <a:gsLst>
                      <a:gs pos="0">
                        <a:srgbClr val="FFFFFF"/>
                      </a:gs>
                      <a:gs pos="100000">
                        <a:srgbClr val="FFFFFF"/>
                      </a:gs>
                    </a:gsLst>
                    <a:lin ang="5400000" scaled="0"/>
                  </a:gradFill>
                  <a:ea typeface="Segoe UI" pitchFamily="34" charset="0"/>
                  <a:cs typeface="Segoe UI" pitchFamily="34" charset="0"/>
                </a:rPr>
                <a:t>Hyper-V </a:t>
              </a:r>
            </a:p>
            <a:p>
              <a:pPr algn="ctr" defTabSz="932472" fontAlgn="base">
                <a:lnSpc>
                  <a:spcPct val="90000"/>
                </a:lnSpc>
                <a:spcBef>
                  <a:spcPct val="0"/>
                </a:spcBef>
                <a:spcAft>
                  <a:spcPct val="0"/>
                </a:spcAft>
              </a:pPr>
              <a:r>
                <a:rPr lang="en-US" sz="900" dirty="0">
                  <a:gradFill>
                    <a:gsLst>
                      <a:gs pos="0">
                        <a:srgbClr val="FFFFFF"/>
                      </a:gs>
                      <a:gs pos="100000">
                        <a:srgbClr val="FFFFFF"/>
                      </a:gs>
                    </a:gsLst>
                    <a:lin ang="5400000" scaled="0"/>
                  </a:gradFill>
                  <a:ea typeface="Segoe UI" pitchFamily="34" charset="0"/>
                  <a:cs typeface="Segoe UI" pitchFamily="34" charset="0"/>
                </a:rPr>
                <a:t>NIC </a:t>
              </a:r>
            </a:p>
            <a:p>
              <a:pPr algn="ctr" defTabSz="932472" fontAlgn="base">
                <a:lnSpc>
                  <a:spcPct val="90000"/>
                </a:lnSpc>
                <a:spcBef>
                  <a:spcPct val="0"/>
                </a:spcBef>
                <a:spcAft>
                  <a:spcPct val="0"/>
                </a:spcAft>
              </a:pPr>
              <a:r>
                <a:rPr lang="en-US" sz="900" dirty="0">
                  <a:gradFill>
                    <a:gsLst>
                      <a:gs pos="0">
                        <a:srgbClr val="FFFFFF"/>
                      </a:gs>
                      <a:gs pos="100000">
                        <a:srgbClr val="FFFFFF"/>
                      </a:gs>
                    </a:gsLst>
                    <a:lin ang="5400000" scaled="0"/>
                  </a:gradFill>
                  <a:ea typeface="Segoe UI" pitchFamily="34" charset="0"/>
                  <a:cs typeface="Segoe UI" pitchFamily="34" charset="0"/>
                </a:rPr>
                <a:t>Team</a:t>
              </a:r>
            </a:p>
          </p:txBody>
        </p:sp>
      </p:grpSp>
      <p:sp>
        <p:nvSpPr>
          <p:cNvPr id="86" name="Parallelogram 85"/>
          <p:cNvSpPr/>
          <p:nvPr/>
        </p:nvSpPr>
        <p:spPr bwMode="auto">
          <a:xfrm>
            <a:off x="748691" y="1797921"/>
            <a:ext cx="2690098" cy="261716"/>
          </a:xfrm>
          <a:prstGeom prst="parallelogram">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Storage Subnet /25</a:t>
            </a:r>
          </a:p>
        </p:txBody>
      </p:sp>
      <p:sp>
        <p:nvSpPr>
          <p:cNvPr id="87" name="Parallelogram 86"/>
          <p:cNvSpPr/>
          <p:nvPr/>
        </p:nvSpPr>
        <p:spPr bwMode="auto">
          <a:xfrm>
            <a:off x="7820156" y="1787524"/>
            <a:ext cx="3198682" cy="272113"/>
          </a:xfrm>
          <a:prstGeom prst="parallelogram">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Internal VIPs Subnet /25</a:t>
            </a:r>
          </a:p>
        </p:txBody>
      </p:sp>
    </p:spTree>
    <p:extLst>
      <p:ext uri="{BB962C8B-B14F-4D97-AF65-F5344CB8AC3E}">
        <p14:creationId xmlns:p14="http://schemas.microsoft.com/office/powerpoint/2010/main" val="3727208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ctangle 141"/>
          <p:cNvSpPr/>
          <p:nvPr/>
        </p:nvSpPr>
        <p:spPr bwMode="auto">
          <a:xfrm>
            <a:off x="4123056" y="4618470"/>
            <a:ext cx="2139393" cy="2029364"/>
          </a:xfrm>
          <a:prstGeom prst="rect">
            <a:avLst/>
          </a:prstGeom>
          <a:noFill/>
          <a:ln>
            <a:solidFill>
              <a:schemeClr val="tx2">
                <a:lumMod val="9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algn="r" defTabSz="932411" fontAlgn="base">
              <a:lnSpc>
                <a:spcPct val="90000"/>
              </a:lnSpc>
              <a:spcBef>
                <a:spcPct val="0"/>
              </a:spcBef>
              <a:spcAft>
                <a:spcPct val="0"/>
              </a:spcAft>
              <a:defRPr/>
            </a:pPr>
            <a:r>
              <a:rPr lang="en-US" sz="2000" kern="0" dirty="0">
                <a:solidFill>
                  <a:schemeClr val="accent6">
                    <a:lumMod val="25000"/>
                  </a:schemeClr>
                </a:solidFill>
                <a:latin typeface="Calibri" panose="020F0502020204030204"/>
                <a:ea typeface="Segoe UI" pitchFamily="34" charset="0"/>
                <a:cs typeface="Segoe UI" pitchFamily="34" charset="0"/>
              </a:rPr>
              <a:t>Host</a:t>
            </a:r>
          </a:p>
        </p:txBody>
      </p:sp>
      <p:sp>
        <p:nvSpPr>
          <p:cNvPr id="143" name="Freeform 142"/>
          <p:cNvSpPr/>
          <p:nvPr/>
        </p:nvSpPr>
        <p:spPr bwMode="auto">
          <a:xfrm>
            <a:off x="4212551" y="5773454"/>
            <a:ext cx="932244" cy="760215"/>
          </a:xfrm>
          <a:custGeom>
            <a:avLst/>
            <a:gdLst>
              <a:gd name="connsiteX0" fmla="*/ 0 w 932376"/>
              <a:gd name="connsiteY0" fmla="*/ 0 h 760322"/>
              <a:gd name="connsiteX1" fmla="*/ 134006 w 932376"/>
              <a:gd name="connsiteY1" fmla="*/ 0 h 760322"/>
              <a:gd name="connsiteX2" fmla="*/ 932376 w 932376"/>
              <a:gd name="connsiteY2" fmla="*/ 0 h 760322"/>
              <a:gd name="connsiteX3" fmla="*/ 932376 w 932376"/>
              <a:gd name="connsiteY3" fmla="*/ 134006 h 760322"/>
              <a:gd name="connsiteX4" fmla="*/ 134006 w 932376"/>
              <a:gd name="connsiteY4" fmla="*/ 134006 h 760322"/>
              <a:gd name="connsiteX5" fmla="*/ 134006 w 932376"/>
              <a:gd name="connsiteY5" fmla="*/ 626316 h 760322"/>
              <a:gd name="connsiteX6" fmla="*/ 932376 w 932376"/>
              <a:gd name="connsiteY6" fmla="*/ 626316 h 760322"/>
              <a:gd name="connsiteX7" fmla="*/ 932376 w 932376"/>
              <a:gd name="connsiteY7" fmla="*/ 760322 h 760322"/>
              <a:gd name="connsiteX8" fmla="*/ 0 w 932376"/>
              <a:gd name="connsiteY8" fmla="*/ 760322 h 760322"/>
              <a:gd name="connsiteX9" fmla="*/ 0 w 932376"/>
              <a:gd name="connsiteY9" fmla="*/ 733854 h 760322"/>
              <a:gd name="connsiteX10" fmla="*/ 0 w 932376"/>
              <a:gd name="connsiteY10" fmla="*/ 626316 h 760322"/>
              <a:gd name="connsiteX11" fmla="*/ 0 w 932376"/>
              <a:gd name="connsiteY11" fmla="*/ 134006 h 760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2376" h="760322">
                <a:moveTo>
                  <a:pt x="0" y="0"/>
                </a:moveTo>
                <a:lnTo>
                  <a:pt x="134006" y="0"/>
                </a:lnTo>
                <a:lnTo>
                  <a:pt x="932376" y="0"/>
                </a:lnTo>
                <a:lnTo>
                  <a:pt x="932376" y="134006"/>
                </a:lnTo>
                <a:lnTo>
                  <a:pt x="134006" y="134006"/>
                </a:lnTo>
                <a:lnTo>
                  <a:pt x="134006" y="626316"/>
                </a:lnTo>
                <a:lnTo>
                  <a:pt x="932376" y="626316"/>
                </a:lnTo>
                <a:lnTo>
                  <a:pt x="932376" y="760322"/>
                </a:lnTo>
                <a:lnTo>
                  <a:pt x="0" y="760322"/>
                </a:lnTo>
                <a:lnTo>
                  <a:pt x="0" y="733854"/>
                </a:lnTo>
                <a:lnTo>
                  <a:pt x="0" y="626316"/>
                </a:lnTo>
                <a:lnTo>
                  <a:pt x="0" y="134006"/>
                </a:lnTo>
                <a:close/>
              </a:path>
            </a:pathLst>
          </a:cu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91427" bIns="45714" numCol="1" spcCol="0" rtlCol="0" fromWordArt="0" anchor="b" anchorCtr="0" forceAA="0" compatLnSpc="1">
            <a:prstTxWarp prst="textNoShape">
              <a:avLst/>
            </a:prstTxWarp>
            <a:noAutofit/>
          </a:bodyPr>
          <a:lstStyle/>
          <a:p>
            <a:pPr algn="ctr" defTabSz="932411" fontAlgn="base">
              <a:lnSpc>
                <a:spcPct val="90000"/>
              </a:lnSpc>
              <a:spcBef>
                <a:spcPct val="0"/>
              </a:spcBef>
              <a:spcAft>
                <a:spcPct val="0"/>
              </a:spcAft>
              <a:defRPr/>
            </a:pPr>
            <a:endParaRPr lang="en-US" sz="1000"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144" name="TextBox 143"/>
          <p:cNvSpPr txBox="1"/>
          <p:nvPr/>
        </p:nvSpPr>
        <p:spPr>
          <a:xfrm>
            <a:off x="4323584" y="5471372"/>
            <a:ext cx="744382" cy="420073"/>
          </a:xfrm>
          <a:prstGeom prst="rect">
            <a:avLst/>
          </a:prstGeom>
          <a:noFill/>
        </p:spPr>
        <p:txBody>
          <a:bodyPr wrap="none" lIns="182854" tIns="146283" rIns="182854" bIns="146283" rtlCol="0">
            <a:spAutoFit/>
          </a:bodyPr>
          <a:lstStyle/>
          <a:p>
            <a:pPr defTabSz="914340">
              <a:lnSpc>
                <a:spcPct val="90000"/>
              </a:lnSpc>
              <a:spcAft>
                <a:spcPts val="600"/>
              </a:spcAft>
              <a:defRPr/>
            </a:pPr>
            <a:r>
              <a:rPr lang="en-US" sz="900" kern="0" dirty="0" err="1">
                <a:solidFill>
                  <a:schemeClr val="accent6">
                    <a:lumMod val="25000"/>
                  </a:schemeClr>
                </a:solidFill>
                <a:latin typeface="Calibri" panose="020F0502020204030204"/>
              </a:rPr>
              <a:t>VSwitch</a:t>
            </a:r>
            <a:endParaRPr lang="en-US" sz="900" kern="0" dirty="0">
              <a:solidFill>
                <a:schemeClr val="accent6">
                  <a:lumMod val="25000"/>
                </a:schemeClr>
              </a:solidFill>
              <a:latin typeface="Calibri" panose="020F0502020204030204"/>
            </a:endParaRPr>
          </a:p>
        </p:txBody>
      </p:sp>
      <p:sp>
        <p:nvSpPr>
          <p:cNvPr id="145" name="Rectangle 144"/>
          <p:cNvSpPr/>
          <p:nvPr/>
        </p:nvSpPr>
        <p:spPr bwMode="auto">
          <a:xfrm>
            <a:off x="4373973" y="6015238"/>
            <a:ext cx="770824" cy="265981"/>
          </a:xfrm>
          <a:prstGeom prst="rect">
            <a:avLst/>
          </a:prstGeom>
          <a:solidFill>
            <a:srgbClr val="C9842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91427" bIns="45714" numCol="1" spcCol="0" rtlCol="0" fromWordArt="0" anchor="b" anchorCtr="0" forceAA="0" compatLnSpc="1">
            <a:prstTxWarp prst="textNoShape">
              <a:avLst/>
            </a:prstTxWarp>
            <a:noAutofit/>
          </a:bodyPr>
          <a:lstStyle/>
          <a:p>
            <a:pPr algn="ctr" defTabSz="932411" fontAlgn="base">
              <a:lnSpc>
                <a:spcPct val="90000"/>
              </a:lnSpc>
              <a:spcBef>
                <a:spcPct val="0"/>
              </a:spcBef>
              <a:spcAft>
                <a:spcPct val="0"/>
              </a:spcAft>
              <a:defRPr/>
            </a:pPr>
            <a:r>
              <a:rPr lang="en-US" sz="1199" b="1"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VFP</a:t>
            </a:r>
          </a:p>
        </p:txBody>
      </p:sp>
      <p:sp>
        <p:nvSpPr>
          <p:cNvPr id="66" name="Rectangle 65"/>
          <p:cNvSpPr/>
          <p:nvPr/>
        </p:nvSpPr>
        <p:spPr bwMode="auto">
          <a:xfrm>
            <a:off x="5761103" y="1663832"/>
            <a:ext cx="6026933" cy="1885738"/>
          </a:xfrm>
          <a:prstGeom prst="rect">
            <a:avLst/>
          </a:prstGeom>
          <a:noFill/>
          <a:ln>
            <a:solidFill>
              <a:schemeClr val="tx2">
                <a:lumMod val="9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defTabSz="932411" fontAlgn="base">
              <a:lnSpc>
                <a:spcPct val="90000"/>
              </a:lnSpc>
              <a:spcBef>
                <a:spcPct val="0"/>
              </a:spcBef>
              <a:spcAft>
                <a:spcPct val="0"/>
              </a:spcAft>
              <a:defRPr/>
            </a:pPr>
            <a:r>
              <a:rPr lang="en-US" sz="2000" kern="0" dirty="0">
                <a:solidFill>
                  <a:schemeClr val="accent6">
                    <a:lumMod val="25000"/>
                  </a:schemeClr>
                </a:solidFill>
                <a:latin typeface="Calibri" panose="020F0502020204030204"/>
                <a:ea typeface="Segoe UI" pitchFamily="34" charset="0"/>
                <a:cs typeface="Segoe UI" pitchFamily="34" charset="0"/>
              </a:rPr>
              <a:t>Network Controller</a:t>
            </a:r>
          </a:p>
        </p:txBody>
      </p:sp>
      <p:sp>
        <p:nvSpPr>
          <p:cNvPr id="67" name="Rectangle 66"/>
          <p:cNvSpPr/>
          <p:nvPr/>
        </p:nvSpPr>
        <p:spPr bwMode="auto">
          <a:xfrm>
            <a:off x="7681071" y="316967"/>
            <a:ext cx="2727572" cy="38094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11" fontAlgn="base">
              <a:lnSpc>
                <a:spcPct val="90000"/>
              </a:lnSpc>
              <a:spcBef>
                <a:spcPct val="0"/>
              </a:spcBef>
              <a:spcAft>
                <a:spcPct val="0"/>
              </a:spcAft>
              <a:defRPr/>
            </a:pPr>
            <a:r>
              <a:rPr lang="en-US" sz="1199"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Azure Resource Manager (ARM)</a:t>
            </a:r>
          </a:p>
        </p:txBody>
      </p:sp>
      <p:sp>
        <p:nvSpPr>
          <p:cNvPr id="68" name="Rectangle 67"/>
          <p:cNvSpPr/>
          <p:nvPr/>
        </p:nvSpPr>
        <p:spPr bwMode="auto">
          <a:xfrm>
            <a:off x="8386084" y="787061"/>
            <a:ext cx="1470451" cy="6857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11" fontAlgn="base">
              <a:lnSpc>
                <a:spcPct val="90000"/>
              </a:lnSpc>
              <a:spcBef>
                <a:spcPct val="0"/>
              </a:spcBef>
              <a:spcAft>
                <a:spcPct val="0"/>
              </a:spcAft>
              <a:defRPr/>
            </a:pPr>
            <a:r>
              <a:rPr lang="en-US" sz="1199"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NRP</a:t>
            </a:r>
          </a:p>
          <a:p>
            <a:pPr algn="ctr" defTabSz="932411" fontAlgn="base">
              <a:lnSpc>
                <a:spcPct val="90000"/>
              </a:lnSpc>
              <a:spcBef>
                <a:spcPct val="0"/>
              </a:spcBef>
              <a:spcAft>
                <a:spcPct val="0"/>
              </a:spcAft>
              <a:defRPr/>
            </a:pPr>
            <a:r>
              <a:rPr lang="en-US" sz="1000"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Network Resource Provider </a:t>
            </a:r>
          </a:p>
        </p:txBody>
      </p:sp>
      <p:sp>
        <p:nvSpPr>
          <p:cNvPr id="72" name="Rectangle 71"/>
          <p:cNvSpPr/>
          <p:nvPr/>
        </p:nvSpPr>
        <p:spPr bwMode="auto">
          <a:xfrm>
            <a:off x="7132506" y="1732402"/>
            <a:ext cx="4495532" cy="358089"/>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11" fontAlgn="base">
              <a:lnSpc>
                <a:spcPct val="90000"/>
              </a:lnSpc>
              <a:spcBef>
                <a:spcPct val="0"/>
              </a:spcBef>
              <a:spcAft>
                <a:spcPct val="0"/>
              </a:spcAft>
              <a:defRPr/>
            </a:pPr>
            <a:r>
              <a:rPr lang="en-US" sz="1199"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NORTHBOUND API </a:t>
            </a:r>
            <a:endParaRPr lang="en-US" sz="1000"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77" name="Rectangle 76"/>
          <p:cNvSpPr/>
          <p:nvPr/>
        </p:nvSpPr>
        <p:spPr bwMode="auto">
          <a:xfrm>
            <a:off x="8809037" y="2463819"/>
            <a:ext cx="1139029" cy="990459"/>
          </a:xfrm>
          <a:prstGeom prst="rect">
            <a:avLst/>
          </a:prstGeom>
          <a:solidFill>
            <a:srgbClr val="00B29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11" fontAlgn="base">
              <a:lnSpc>
                <a:spcPct val="90000"/>
              </a:lnSpc>
              <a:spcBef>
                <a:spcPct val="0"/>
              </a:spcBef>
              <a:spcAft>
                <a:spcPct val="0"/>
              </a:spcAft>
              <a:defRPr/>
            </a:pPr>
            <a:r>
              <a:rPr lang="en-US" sz="1199" b="1"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GWM</a:t>
            </a:r>
          </a:p>
          <a:p>
            <a:pPr algn="ctr" defTabSz="932411" fontAlgn="base">
              <a:lnSpc>
                <a:spcPct val="90000"/>
              </a:lnSpc>
              <a:spcBef>
                <a:spcPct val="0"/>
              </a:spcBef>
              <a:spcAft>
                <a:spcPct val="0"/>
              </a:spcAft>
              <a:defRPr/>
            </a:pPr>
            <a:r>
              <a:rPr lang="en-US" sz="1000"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Gateway Manager</a:t>
            </a:r>
          </a:p>
        </p:txBody>
      </p:sp>
      <p:cxnSp>
        <p:nvCxnSpPr>
          <p:cNvPr id="87" name="Elbow Connector 86"/>
          <p:cNvCxnSpPr>
            <a:stCxn id="68" idx="2"/>
            <a:endCxn id="72" idx="0"/>
          </p:cNvCxnSpPr>
          <p:nvPr/>
        </p:nvCxnSpPr>
        <p:spPr>
          <a:xfrm rot="16200000" flipH="1">
            <a:off x="9120972" y="1473101"/>
            <a:ext cx="259639" cy="258963"/>
          </a:xfrm>
          <a:prstGeom prst="bentConnector3">
            <a:avLst/>
          </a:prstGeom>
          <a:ln w="190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bwMode="auto">
          <a:xfrm>
            <a:off x="7970590" y="4618472"/>
            <a:ext cx="3744881" cy="1621602"/>
          </a:xfrm>
          <a:prstGeom prst="rect">
            <a:avLst/>
          </a:prstGeom>
          <a:noFill/>
          <a:ln>
            <a:solidFill>
              <a:schemeClr val="tx2">
                <a:lumMod val="9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algn="ctr" defTabSz="932411" fontAlgn="base">
              <a:lnSpc>
                <a:spcPct val="90000"/>
              </a:lnSpc>
              <a:spcBef>
                <a:spcPct val="0"/>
              </a:spcBef>
              <a:spcAft>
                <a:spcPct val="0"/>
              </a:spcAft>
              <a:defRPr/>
            </a:pPr>
            <a:r>
              <a:rPr lang="en-US" sz="2000" kern="0" dirty="0">
                <a:solidFill>
                  <a:schemeClr val="accent6">
                    <a:lumMod val="25000"/>
                  </a:schemeClr>
                </a:solidFill>
                <a:latin typeface="Calibri" panose="020F0502020204030204"/>
                <a:ea typeface="Segoe UI" pitchFamily="34" charset="0"/>
                <a:cs typeface="Segoe UI" pitchFamily="34" charset="0"/>
              </a:rPr>
              <a:t>Gateway Pool</a:t>
            </a:r>
          </a:p>
        </p:txBody>
      </p:sp>
      <p:sp>
        <p:nvSpPr>
          <p:cNvPr id="106" name="Rectangle 105"/>
          <p:cNvSpPr/>
          <p:nvPr/>
        </p:nvSpPr>
        <p:spPr bwMode="auto">
          <a:xfrm>
            <a:off x="8497256" y="4797268"/>
            <a:ext cx="770824" cy="769250"/>
          </a:xfrm>
          <a:prstGeom prst="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91427" bIns="45714" numCol="1" spcCol="0" rtlCol="0" fromWordArt="0" anchor="ctr" anchorCtr="0" forceAA="0" compatLnSpc="1">
            <a:prstTxWarp prst="textNoShape">
              <a:avLst/>
            </a:prstTxWarp>
            <a:noAutofit/>
          </a:bodyPr>
          <a:lstStyle/>
          <a:p>
            <a:pPr algn="ctr" defTabSz="932411" fontAlgn="base">
              <a:lnSpc>
                <a:spcPct val="90000"/>
              </a:lnSpc>
              <a:spcBef>
                <a:spcPct val="0"/>
              </a:spcBef>
              <a:spcAft>
                <a:spcPct val="0"/>
              </a:spcAft>
              <a:defRPr/>
            </a:pPr>
            <a:r>
              <a:rPr lang="en-US" sz="1199" b="1"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GW</a:t>
            </a:r>
          </a:p>
          <a:p>
            <a:pPr algn="ctr" defTabSz="932411" fontAlgn="base">
              <a:lnSpc>
                <a:spcPct val="90000"/>
              </a:lnSpc>
              <a:spcBef>
                <a:spcPct val="0"/>
              </a:spcBef>
              <a:spcAft>
                <a:spcPct val="0"/>
              </a:spcAft>
              <a:defRPr/>
            </a:pPr>
            <a:r>
              <a:rPr lang="en-US" sz="1000"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VM</a:t>
            </a:r>
          </a:p>
        </p:txBody>
      </p:sp>
      <p:sp>
        <p:nvSpPr>
          <p:cNvPr id="107" name="Rectangle 106"/>
          <p:cNvSpPr/>
          <p:nvPr/>
        </p:nvSpPr>
        <p:spPr bwMode="auto">
          <a:xfrm>
            <a:off x="9369982" y="4797268"/>
            <a:ext cx="770824" cy="769250"/>
          </a:xfrm>
          <a:prstGeom prst="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91427" bIns="45714" numCol="1" spcCol="0" rtlCol="0" fromWordArt="0" anchor="ctr" anchorCtr="0" forceAA="0" compatLnSpc="1">
            <a:prstTxWarp prst="textNoShape">
              <a:avLst/>
            </a:prstTxWarp>
            <a:noAutofit/>
          </a:bodyPr>
          <a:lstStyle/>
          <a:p>
            <a:pPr algn="ctr" defTabSz="932411" fontAlgn="base">
              <a:lnSpc>
                <a:spcPct val="90000"/>
              </a:lnSpc>
              <a:spcBef>
                <a:spcPct val="0"/>
              </a:spcBef>
              <a:spcAft>
                <a:spcPct val="0"/>
              </a:spcAft>
              <a:defRPr/>
            </a:pPr>
            <a:r>
              <a:rPr lang="en-US" sz="1199" b="1"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GW</a:t>
            </a:r>
          </a:p>
          <a:p>
            <a:pPr algn="ctr" defTabSz="932411" fontAlgn="base">
              <a:lnSpc>
                <a:spcPct val="90000"/>
              </a:lnSpc>
              <a:spcBef>
                <a:spcPct val="0"/>
              </a:spcBef>
              <a:spcAft>
                <a:spcPct val="0"/>
              </a:spcAft>
              <a:defRPr/>
            </a:pPr>
            <a:r>
              <a:rPr lang="en-US" sz="1000"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VM</a:t>
            </a:r>
          </a:p>
        </p:txBody>
      </p:sp>
      <p:sp>
        <p:nvSpPr>
          <p:cNvPr id="111" name="Rectangle 110"/>
          <p:cNvSpPr/>
          <p:nvPr/>
        </p:nvSpPr>
        <p:spPr bwMode="auto">
          <a:xfrm>
            <a:off x="10242709" y="4797268"/>
            <a:ext cx="770824" cy="769250"/>
          </a:xfrm>
          <a:prstGeom prst="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91427" bIns="45714" numCol="1" spcCol="0" rtlCol="0" fromWordArt="0" anchor="ctr" anchorCtr="0" forceAA="0" compatLnSpc="1">
            <a:prstTxWarp prst="textNoShape">
              <a:avLst/>
            </a:prstTxWarp>
            <a:noAutofit/>
          </a:bodyPr>
          <a:lstStyle/>
          <a:p>
            <a:pPr algn="ctr" defTabSz="932411" fontAlgn="base">
              <a:lnSpc>
                <a:spcPct val="90000"/>
              </a:lnSpc>
              <a:spcBef>
                <a:spcPct val="0"/>
              </a:spcBef>
              <a:spcAft>
                <a:spcPct val="0"/>
              </a:spcAft>
              <a:defRPr/>
            </a:pPr>
            <a:r>
              <a:rPr lang="en-US" sz="1199" b="1"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GW</a:t>
            </a:r>
          </a:p>
          <a:p>
            <a:pPr algn="ctr" defTabSz="932411" fontAlgn="base">
              <a:lnSpc>
                <a:spcPct val="90000"/>
              </a:lnSpc>
              <a:spcBef>
                <a:spcPct val="0"/>
              </a:spcBef>
              <a:spcAft>
                <a:spcPct val="0"/>
              </a:spcAft>
              <a:defRPr/>
            </a:pPr>
            <a:r>
              <a:rPr lang="en-US" sz="1000"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VM</a:t>
            </a:r>
          </a:p>
        </p:txBody>
      </p:sp>
      <p:cxnSp>
        <p:nvCxnSpPr>
          <p:cNvPr id="112" name="Elbow Connector 111"/>
          <p:cNvCxnSpPr>
            <a:stCxn id="77" idx="2"/>
            <a:endCxn id="105" idx="0"/>
          </p:cNvCxnSpPr>
          <p:nvPr/>
        </p:nvCxnSpPr>
        <p:spPr>
          <a:xfrm rot="16200000" flipH="1">
            <a:off x="9028694" y="3804135"/>
            <a:ext cx="1164194" cy="464479"/>
          </a:xfrm>
          <a:prstGeom prst="bentConnector3">
            <a:avLst>
              <a:gd name="adj1" fmla="val 50000"/>
            </a:avLst>
          </a:prstGeom>
          <a:ln w="190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9724401" y="3802020"/>
            <a:ext cx="728352" cy="489194"/>
          </a:xfrm>
          <a:prstGeom prst="rect">
            <a:avLst/>
          </a:prstGeom>
          <a:noFill/>
        </p:spPr>
        <p:txBody>
          <a:bodyPr wrap="none" lIns="182854" tIns="146283" rIns="182854" bIns="146283" rtlCol="0">
            <a:spAutoFit/>
          </a:bodyPr>
          <a:lstStyle/>
          <a:p>
            <a:pPr defTabSz="914340">
              <a:lnSpc>
                <a:spcPct val="90000"/>
              </a:lnSpc>
              <a:spcAft>
                <a:spcPts val="600"/>
              </a:spcAft>
              <a:defRPr/>
            </a:pPr>
            <a:r>
              <a:rPr lang="en-US" sz="1399" kern="0" dirty="0">
                <a:solidFill>
                  <a:schemeClr val="accent6">
                    <a:lumMod val="25000"/>
                  </a:schemeClr>
                </a:solidFill>
                <a:latin typeface="Calibri" panose="020F0502020204030204"/>
              </a:rPr>
              <a:t>WMI</a:t>
            </a:r>
          </a:p>
        </p:txBody>
      </p:sp>
      <p:sp>
        <p:nvSpPr>
          <p:cNvPr id="114" name="TextBox 113"/>
          <p:cNvSpPr txBox="1"/>
          <p:nvPr/>
        </p:nvSpPr>
        <p:spPr>
          <a:xfrm>
            <a:off x="8088160" y="1329811"/>
            <a:ext cx="725146" cy="489194"/>
          </a:xfrm>
          <a:prstGeom prst="rect">
            <a:avLst/>
          </a:prstGeom>
          <a:noFill/>
        </p:spPr>
        <p:txBody>
          <a:bodyPr wrap="none" lIns="182854" tIns="146283" rIns="182854" bIns="146283" rtlCol="0">
            <a:spAutoFit/>
          </a:bodyPr>
          <a:lstStyle/>
          <a:p>
            <a:pPr defTabSz="914340">
              <a:lnSpc>
                <a:spcPct val="90000"/>
              </a:lnSpc>
              <a:spcAft>
                <a:spcPts val="600"/>
              </a:spcAft>
              <a:defRPr/>
            </a:pPr>
            <a:r>
              <a:rPr lang="en-US" sz="1399" kern="0" dirty="0">
                <a:solidFill>
                  <a:schemeClr val="accent6">
                    <a:lumMod val="25000"/>
                  </a:schemeClr>
                </a:solidFill>
                <a:latin typeface="Calibri" panose="020F0502020204030204"/>
              </a:rPr>
              <a:t>REST</a:t>
            </a:r>
          </a:p>
        </p:txBody>
      </p:sp>
      <p:cxnSp>
        <p:nvCxnSpPr>
          <p:cNvPr id="92" name="Elbow Connector 91"/>
          <p:cNvCxnSpPr>
            <a:stCxn id="72" idx="2"/>
            <a:endCxn id="77" idx="0"/>
          </p:cNvCxnSpPr>
          <p:nvPr/>
        </p:nvCxnSpPr>
        <p:spPr>
          <a:xfrm rot="5400000">
            <a:off x="9192748" y="2276295"/>
            <a:ext cx="373328" cy="1720"/>
          </a:xfrm>
          <a:prstGeom prst="bentConnector3">
            <a:avLst>
              <a:gd name="adj1" fmla="val 50000"/>
            </a:avLst>
          </a:prstGeom>
          <a:ln w="190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bwMode="auto">
          <a:xfrm>
            <a:off x="1783032" y="4618470"/>
            <a:ext cx="2136590" cy="2029364"/>
          </a:xfrm>
          <a:prstGeom prst="rect">
            <a:avLst/>
          </a:prstGeom>
          <a:noFill/>
          <a:ln>
            <a:solidFill>
              <a:schemeClr val="tx2">
                <a:lumMod val="9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defTabSz="932411" fontAlgn="base">
              <a:lnSpc>
                <a:spcPct val="90000"/>
              </a:lnSpc>
              <a:spcBef>
                <a:spcPct val="0"/>
              </a:spcBef>
              <a:spcAft>
                <a:spcPct val="0"/>
              </a:spcAft>
              <a:defRPr/>
            </a:pPr>
            <a:r>
              <a:rPr lang="en-US" sz="2000" kern="0" dirty="0">
                <a:solidFill>
                  <a:schemeClr val="accent6">
                    <a:lumMod val="25000"/>
                  </a:schemeClr>
                </a:solidFill>
                <a:latin typeface="Calibri" panose="020F0502020204030204"/>
                <a:ea typeface="Segoe UI" pitchFamily="34" charset="0"/>
                <a:cs typeface="Segoe UI" pitchFamily="34" charset="0"/>
              </a:rPr>
              <a:t>Host</a:t>
            </a:r>
          </a:p>
        </p:txBody>
      </p:sp>
      <p:sp>
        <p:nvSpPr>
          <p:cNvPr id="132" name="Freeform 131"/>
          <p:cNvSpPr/>
          <p:nvPr/>
        </p:nvSpPr>
        <p:spPr bwMode="auto">
          <a:xfrm>
            <a:off x="2788513" y="5773454"/>
            <a:ext cx="932244" cy="760215"/>
          </a:xfrm>
          <a:custGeom>
            <a:avLst/>
            <a:gdLst>
              <a:gd name="connsiteX0" fmla="*/ 0 w 932376"/>
              <a:gd name="connsiteY0" fmla="*/ 0 h 760322"/>
              <a:gd name="connsiteX1" fmla="*/ 134006 w 932376"/>
              <a:gd name="connsiteY1" fmla="*/ 0 h 760322"/>
              <a:gd name="connsiteX2" fmla="*/ 932376 w 932376"/>
              <a:gd name="connsiteY2" fmla="*/ 0 h 760322"/>
              <a:gd name="connsiteX3" fmla="*/ 932376 w 932376"/>
              <a:gd name="connsiteY3" fmla="*/ 134006 h 760322"/>
              <a:gd name="connsiteX4" fmla="*/ 134006 w 932376"/>
              <a:gd name="connsiteY4" fmla="*/ 134006 h 760322"/>
              <a:gd name="connsiteX5" fmla="*/ 134006 w 932376"/>
              <a:gd name="connsiteY5" fmla="*/ 626316 h 760322"/>
              <a:gd name="connsiteX6" fmla="*/ 932376 w 932376"/>
              <a:gd name="connsiteY6" fmla="*/ 626316 h 760322"/>
              <a:gd name="connsiteX7" fmla="*/ 932376 w 932376"/>
              <a:gd name="connsiteY7" fmla="*/ 760322 h 760322"/>
              <a:gd name="connsiteX8" fmla="*/ 0 w 932376"/>
              <a:gd name="connsiteY8" fmla="*/ 760322 h 760322"/>
              <a:gd name="connsiteX9" fmla="*/ 0 w 932376"/>
              <a:gd name="connsiteY9" fmla="*/ 733854 h 760322"/>
              <a:gd name="connsiteX10" fmla="*/ 0 w 932376"/>
              <a:gd name="connsiteY10" fmla="*/ 626316 h 760322"/>
              <a:gd name="connsiteX11" fmla="*/ 0 w 932376"/>
              <a:gd name="connsiteY11" fmla="*/ 134006 h 760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2376" h="760322">
                <a:moveTo>
                  <a:pt x="0" y="0"/>
                </a:moveTo>
                <a:lnTo>
                  <a:pt x="134006" y="0"/>
                </a:lnTo>
                <a:lnTo>
                  <a:pt x="932376" y="0"/>
                </a:lnTo>
                <a:lnTo>
                  <a:pt x="932376" y="134006"/>
                </a:lnTo>
                <a:lnTo>
                  <a:pt x="134006" y="134006"/>
                </a:lnTo>
                <a:lnTo>
                  <a:pt x="134006" y="626316"/>
                </a:lnTo>
                <a:lnTo>
                  <a:pt x="932376" y="626316"/>
                </a:lnTo>
                <a:lnTo>
                  <a:pt x="932376" y="760322"/>
                </a:lnTo>
                <a:lnTo>
                  <a:pt x="0" y="760322"/>
                </a:lnTo>
                <a:lnTo>
                  <a:pt x="0" y="733854"/>
                </a:lnTo>
                <a:lnTo>
                  <a:pt x="0" y="626316"/>
                </a:lnTo>
                <a:lnTo>
                  <a:pt x="0" y="134006"/>
                </a:lnTo>
                <a:close/>
              </a:path>
            </a:pathLst>
          </a:cu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91427" bIns="45714" numCol="1" spcCol="0" rtlCol="0" fromWordArt="0" anchor="b" anchorCtr="0" forceAA="0" compatLnSpc="1">
            <a:prstTxWarp prst="textNoShape">
              <a:avLst/>
            </a:prstTxWarp>
            <a:noAutofit/>
          </a:bodyPr>
          <a:lstStyle/>
          <a:p>
            <a:pPr algn="ctr" defTabSz="932411" fontAlgn="base">
              <a:lnSpc>
                <a:spcPct val="90000"/>
              </a:lnSpc>
              <a:spcBef>
                <a:spcPct val="0"/>
              </a:spcBef>
              <a:spcAft>
                <a:spcPct val="0"/>
              </a:spcAft>
              <a:defRPr/>
            </a:pPr>
            <a:endParaRPr lang="en-US" sz="1000"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133" name="TextBox 132"/>
          <p:cNvSpPr txBox="1"/>
          <p:nvPr/>
        </p:nvSpPr>
        <p:spPr>
          <a:xfrm>
            <a:off x="2899546" y="5471372"/>
            <a:ext cx="744382" cy="420073"/>
          </a:xfrm>
          <a:prstGeom prst="rect">
            <a:avLst/>
          </a:prstGeom>
          <a:noFill/>
        </p:spPr>
        <p:txBody>
          <a:bodyPr wrap="none" lIns="182854" tIns="146283" rIns="182854" bIns="146283" rtlCol="0">
            <a:spAutoFit/>
          </a:bodyPr>
          <a:lstStyle/>
          <a:p>
            <a:pPr defTabSz="914340">
              <a:lnSpc>
                <a:spcPct val="90000"/>
              </a:lnSpc>
              <a:spcAft>
                <a:spcPts val="600"/>
              </a:spcAft>
              <a:defRPr/>
            </a:pPr>
            <a:r>
              <a:rPr lang="en-US" sz="900" kern="0" dirty="0" err="1">
                <a:solidFill>
                  <a:schemeClr val="accent6">
                    <a:lumMod val="25000"/>
                  </a:schemeClr>
                </a:solidFill>
                <a:latin typeface="Calibri" panose="020F0502020204030204"/>
              </a:rPr>
              <a:t>VSwitch</a:t>
            </a:r>
            <a:endParaRPr lang="en-US" sz="900" kern="0" dirty="0">
              <a:solidFill>
                <a:schemeClr val="accent6">
                  <a:lumMod val="25000"/>
                </a:schemeClr>
              </a:solidFill>
              <a:latin typeface="Calibri" panose="020F0502020204030204"/>
            </a:endParaRPr>
          </a:p>
        </p:txBody>
      </p:sp>
      <p:sp>
        <p:nvSpPr>
          <p:cNvPr id="134" name="Rectangle 133"/>
          <p:cNvSpPr/>
          <p:nvPr/>
        </p:nvSpPr>
        <p:spPr bwMode="auto">
          <a:xfrm>
            <a:off x="2949934" y="6015238"/>
            <a:ext cx="770824" cy="265981"/>
          </a:xfrm>
          <a:prstGeom prst="rect">
            <a:avLst/>
          </a:prstGeom>
          <a:solidFill>
            <a:srgbClr val="C9842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4" rIns="91427" bIns="45714" numCol="1" spcCol="0" rtlCol="0" fromWordArt="0" anchor="b" anchorCtr="0" forceAA="0" compatLnSpc="1">
            <a:prstTxWarp prst="textNoShape">
              <a:avLst/>
            </a:prstTxWarp>
            <a:noAutofit/>
          </a:bodyPr>
          <a:lstStyle/>
          <a:p>
            <a:pPr algn="ctr" defTabSz="932411" fontAlgn="base">
              <a:lnSpc>
                <a:spcPct val="90000"/>
              </a:lnSpc>
              <a:spcBef>
                <a:spcPct val="0"/>
              </a:spcBef>
              <a:spcAft>
                <a:spcPct val="0"/>
              </a:spcAft>
              <a:defRPr/>
            </a:pPr>
            <a:r>
              <a:rPr lang="en-US" sz="1199" b="1"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VFP</a:t>
            </a:r>
          </a:p>
        </p:txBody>
      </p:sp>
      <p:sp>
        <p:nvSpPr>
          <p:cNvPr id="141" name="Rectangle 140"/>
          <p:cNvSpPr/>
          <p:nvPr/>
        </p:nvSpPr>
        <p:spPr bwMode="auto">
          <a:xfrm>
            <a:off x="2484967" y="3954398"/>
            <a:ext cx="5383383" cy="1612120"/>
          </a:xfrm>
          <a:prstGeom prst="rect">
            <a:avLst/>
          </a:prstGeom>
          <a:solidFill>
            <a:schemeClr val="accent1">
              <a:lumMod val="20000"/>
              <a:lumOff val="80000"/>
              <a:alpha val="46000"/>
            </a:schemeClr>
          </a:solidFill>
          <a:ln>
            <a:solidFill>
              <a:schemeClr val="accent5"/>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411" fontAlgn="base">
              <a:lnSpc>
                <a:spcPct val="90000"/>
              </a:lnSpc>
              <a:spcBef>
                <a:spcPct val="0"/>
              </a:spcBef>
              <a:spcAft>
                <a:spcPct val="0"/>
              </a:spcAft>
              <a:defRPr/>
            </a:pPr>
            <a:r>
              <a:rPr lang="en-US" sz="1399" kern="0" dirty="0">
                <a:solidFill>
                  <a:schemeClr val="accent6">
                    <a:lumMod val="25000"/>
                  </a:schemeClr>
                </a:solidFill>
                <a:latin typeface="Calibri" panose="020F0502020204030204"/>
                <a:ea typeface="Segoe UI" pitchFamily="34" charset="0"/>
                <a:cs typeface="Segoe UI" pitchFamily="34" charset="0"/>
              </a:rPr>
              <a:t>Virtual Network</a:t>
            </a:r>
          </a:p>
        </p:txBody>
      </p:sp>
      <p:sp>
        <p:nvSpPr>
          <p:cNvPr id="146" name="Rectangle 145"/>
          <p:cNvSpPr/>
          <p:nvPr/>
        </p:nvSpPr>
        <p:spPr bwMode="auto">
          <a:xfrm>
            <a:off x="2561155" y="4411531"/>
            <a:ext cx="2788669" cy="1041225"/>
          </a:xfrm>
          <a:prstGeom prst="rect">
            <a:avLst/>
          </a:prstGeom>
          <a:solidFill>
            <a:schemeClr val="accent5">
              <a:lumMod val="50000"/>
              <a:lumOff val="50000"/>
              <a:alpha val="46000"/>
            </a:schemeClr>
          </a:solidFill>
          <a:ln>
            <a:solidFill>
              <a:schemeClr val="accent5"/>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411" fontAlgn="base">
              <a:lnSpc>
                <a:spcPct val="90000"/>
              </a:lnSpc>
              <a:spcBef>
                <a:spcPct val="0"/>
              </a:spcBef>
              <a:spcAft>
                <a:spcPct val="0"/>
              </a:spcAft>
              <a:defRPr/>
            </a:pPr>
            <a:r>
              <a:rPr lang="en-US" sz="1399" kern="0" dirty="0">
                <a:solidFill>
                  <a:schemeClr val="accent6">
                    <a:lumMod val="25000"/>
                  </a:schemeClr>
                </a:solidFill>
                <a:latin typeface="Calibri" panose="020F0502020204030204"/>
                <a:ea typeface="Segoe UI" pitchFamily="34" charset="0"/>
                <a:cs typeface="Segoe UI" pitchFamily="34" charset="0"/>
              </a:rPr>
              <a:t>Subnet-1</a:t>
            </a:r>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141475" y="4769058"/>
            <a:ext cx="447349" cy="585500"/>
          </a:xfrm>
          <a:prstGeom prst="rect">
            <a:avLst/>
          </a:prstGeom>
        </p:spPr>
      </p:pic>
      <p:pic>
        <p:nvPicPr>
          <p:cNvPr id="157" name="Picture 15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70402" y="4769058"/>
            <a:ext cx="447349" cy="585500"/>
          </a:xfrm>
          <a:prstGeom prst="rect">
            <a:avLst/>
          </a:prstGeom>
        </p:spPr>
      </p:pic>
      <p:sp>
        <p:nvSpPr>
          <p:cNvPr id="159" name="Title 16"/>
          <p:cNvSpPr txBox="1">
            <a:spLocks/>
          </p:cNvSpPr>
          <p:nvPr/>
        </p:nvSpPr>
        <p:spPr>
          <a:xfrm>
            <a:off x="240849" y="184196"/>
            <a:ext cx="6613932" cy="837394"/>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681">
              <a:defRPr/>
            </a:pPr>
            <a:r>
              <a:rPr lang="en-US" sz="4800" dirty="0">
                <a:solidFill>
                  <a:schemeClr val="accent6">
                    <a:lumMod val="25000"/>
                  </a:schemeClr>
                </a:solidFill>
              </a:rPr>
              <a:t>Gateways in Azure Stack Hub</a:t>
            </a:r>
          </a:p>
        </p:txBody>
      </p:sp>
      <p:sp>
        <p:nvSpPr>
          <p:cNvPr id="29" name="Rectangle 28"/>
          <p:cNvSpPr/>
          <p:nvPr/>
        </p:nvSpPr>
        <p:spPr bwMode="auto">
          <a:xfrm>
            <a:off x="6364352" y="4400194"/>
            <a:ext cx="1430540" cy="1041225"/>
          </a:xfrm>
          <a:prstGeom prst="rect">
            <a:avLst/>
          </a:prstGeom>
          <a:solidFill>
            <a:schemeClr val="accent5">
              <a:lumMod val="50000"/>
              <a:lumOff val="50000"/>
              <a:alpha val="46000"/>
            </a:schemeClr>
          </a:solidFill>
          <a:ln>
            <a:solidFill>
              <a:schemeClr val="accent5"/>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146283" rIns="0" bIns="146283" numCol="1" spcCol="0" rtlCol="0" fromWordArt="0" anchor="t" anchorCtr="0" forceAA="0" compatLnSpc="1">
            <a:prstTxWarp prst="textNoShape">
              <a:avLst/>
            </a:prstTxWarp>
            <a:noAutofit/>
          </a:bodyPr>
          <a:lstStyle/>
          <a:p>
            <a:pPr defTabSz="932411" fontAlgn="base">
              <a:lnSpc>
                <a:spcPct val="90000"/>
              </a:lnSpc>
              <a:spcBef>
                <a:spcPct val="0"/>
              </a:spcBef>
              <a:spcAft>
                <a:spcPct val="0"/>
              </a:spcAft>
              <a:defRPr/>
            </a:pPr>
            <a:r>
              <a:rPr lang="en-US" sz="1399" kern="0" dirty="0">
                <a:solidFill>
                  <a:schemeClr val="accent6">
                    <a:lumMod val="25000"/>
                  </a:schemeClr>
                </a:solidFill>
                <a:latin typeface="Calibri" panose="020F0502020204030204"/>
                <a:ea typeface="Segoe UI" pitchFamily="34" charset="0"/>
                <a:cs typeface="Segoe UI" pitchFamily="34" charset="0"/>
              </a:rPr>
              <a:t>Gateway Subnet</a:t>
            </a:r>
          </a:p>
        </p:txBody>
      </p:sp>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660055" y="83680"/>
            <a:ext cx="944903" cy="598040"/>
          </a:xfrm>
          <a:prstGeom prst="rect">
            <a:avLst/>
          </a:prstGeom>
        </p:spPr>
      </p:pic>
      <p:pic>
        <p:nvPicPr>
          <p:cNvPr id="46" name="Picture 4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561021" y="3573452"/>
            <a:ext cx="847604" cy="628785"/>
          </a:xfrm>
          <a:prstGeom prst="rect">
            <a:avLst/>
          </a:prstGeom>
        </p:spPr>
      </p:pic>
      <p:cxnSp>
        <p:nvCxnSpPr>
          <p:cNvPr id="47" name="Elbow Connector 46"/>
          <p:cNvCxnSpPr>
            <a:endCxn id="46" idx="2"/>
          </p:cNvCxnSpPr>
          <p:nvPr/>
        </p:nvCxnSpPr>
        <p:spPr>
          <a:xfrm rot="5400000" flipH="1" flipV="1">
            <a:off x="10508957" y="4321403"/>
            <a:ext cx="595032" cy="356701"/>
          </a:xfrm>
          <a:prstGeom prst="bentConnector3">
            <a:avLst>
              <a:gd name="adj1" fmla="val 50000"/>
            </a:avLst>
          </a:prstGeom>
          <a:ln w="190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0953165" y="4221263"/>
            <a:ext cx="673850" cy="489194"/>
          </a:xfrm>
          <a:prstGeom prst="rect">
            <a:avLst/>
          </a:prstGeom>
          <a:noFill/>
        </p:spPr>
        <p:txBody>
          <a:bodyPr wrap="none" lIns="182854" tIns="146283" rIns="182854" bIns="146283" rtlCol="0">
            <a:spAutoFit/>
          </a:bodyPr>
          <a:lstStyle/>
          <a:p>
            <a:pPr defTabSz="914340">
              <a:lnSpc>
                <a:spcPct val="90000"/>
              </a:lnSpc>
              <a:spcAft>
                <a:spcPts val="600"/>
              </a:spcAft>
              <a:defRPr/>
            </a:pPr>
            <a:r>
              <a:rPr lang="en-US" sz="1399" kern="0" dirty="0">
                <a:solidFill>
                  <a:schemeClr val="accent6">
                    <a:lumMod val="25000"/>
                  </a:schemeClr>
                </a:solidFill>
                <a:latin typeface="Calibri" panose="020F0502020204030204"/>
              </a:rPr>
              <a:t>BGP</a:t>
            </a:r>
          </a:p>
        </p:txBody>
      </p:sp>
      <p:cxnSp>
        <p:nvCxnSpPr>
          <p:cNvPr id="49" name="Elbow Connector 48"/>
          <p:cNvCxnSpPr>
            <a:endCxn id="46" idx="2"/>
          </p:cNvCxnSpPr>
          <p:nvPr/>
        </p:nvCxnSpPr>
        <p:spPr>
          <a:xfrm rot="5400000" flipH="1" flipV="1">
            <a:off x="10072593" y="3885039"/>
            <a:ext cx="595032" cy="1229429"/>
          </a:xfrm>
          <a:prstGeom prst="bentConnector3">
            <a:avLst>
              <a:gd name="adj1" fmla="val 50000"/>
            </a:avLst>
          </a:prstGeom>
          <a:ln w="190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endCxn id="46" idx="2"/>
          </p:cNvCxnSpPr>
          <p:nvPr/>
        </p:nvCxnSpPr>
        <p:spPr>
          <a:xfrm rot="5400000" flipH="1" flipV="1">
            <a:off x="9636230" y="3448675"/>
            <a:ext cx="595032" cy="2102156"/>
          </a:xfrm>
          <a:prstGeom prst="bentConnector3">
            <a:avLst>
              <a:gd name="adj1" fmla="val 50000"/>
            </a:avLst>
          </a:prstGeom>
          <a:ln w="190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 name="Right Arrow 4"/>
          <p:cNvSpPr/>
          <p:nvPr/>
        </p:nvSpPr>
        <p:spPr bwMode="auto">
          <a:xfrm>
            <a:off x="5368252" y="5061807"/>
            <a:ext cx="984196" cy="175799"/>
          </a:xfrm>
          <a:prstGeom prst="rightArrow">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11"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2" name="Right Arrow 51"/>
          <p:cNvSpPr/>
          <p:nvPr/>
        </p:nvSpPr>
        <p:spPr bwMode="auto">
          <a:xfrm>
            <a:off x="7875287" y="5061807"/>
            <a:ext cx="621967" cy="175799"/>
          </a:xfrm>
          <a:prstGeom prst="rightArrow">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11"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3" name="Right Arrow 52"/>
          <p:cNvSpPr/>
          <p:nvPr/>
        </p:nvSpPr>
        <p:spPr bwMode="auto">
          <a:xfrm>
            <a:off x="11404485" y="3788004"/>
            <a:ext cx="621967" cy="175799"/>
          </a:xfrm>
          <a:prstGeom prst="rightArrow">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11"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4" name="TextBox 53"/>
          <p:cNvSpPr txBox="1"/>
          <p:nvPr/>
        </p:nvSpPr>
        <p:spPr>
          <a:xfrm>
            <a:off x="276125" y="1005559"/>
            <a:ext cx="5125981" cy="2742247"/>
          </a:xfrm>
          <a:prstGeom prst="rect">
            <a:avLst/>
          </a:prstGeom>
          <a:noFill/>
        </p:spPr>
        <p:txBody>
          <a:bodyPr wrap="square" lIns="182854" tIns="146283" rIns="182854" bIns="146283" rtlCol="0">
            <a:spAutoFit/>
          </a:bodyPr>
          <a:lstStyle/>
          <a:p>
            <a:pPr marL="342900" indent="-342900" defTabSz="914340">
              <a:lnSpc>
                <a:spcPct val="90000"/>
              </a:lnSpc>
              <a:spcAft>
                <a:spcPts val="600"/>
              </a:spcAft>
              <a:buFont typeface="Wingdings" panose="05000000000000000000" pitchFamily="2" charset="2"/>
              <a:buChar char="ü"/>
              <a:defRPr/>
            </a:pPr>
            <a:r>
              <a:rPr lang="en-US" sz="2000" kern="0" dirty="0">
                <a:solidFill>
                  <a:schemeClr val="accent6">
                    <a:lumMod val="25000"/>
                  </a:schemeClr>
                </a:solidFill>
                <a:latin typeface="Calibri" panose="020F0502020204030204"/>
              </a:rPr>
              <a:t>Leverages Multi-Tenant Gateway in Windows Server 2016</a:t>
            </a:r>
          </a:p>
          <a:p>
            <a:pPr marL="342900" indent="-342900" defTabSz="914340">
              <a:lnSpc>
                <a:spcPct val="90000"/>
              </a:lnSpc>
              <a:spcAft>
                <a:spcPts val="600"/>
              </a:spcAft>
              <a:buFont typeface="Wingdings" panose="05000000000000000000" pitchFamily="2" charset="2"/>
              <a:buChar char="ü"/>
              <a:defRPr/>
            </a:pPr>
            <a:r>
              <a:rPr lang="en-US" sz="2000" kern="0" dirty="0">
                <a:solidFill>
                  <a:schemeClr val="accent6">
                    <a:lumMod val="25000"/>
                  </a:schemeClr>
                </a:solidFill>
                <a:latin typeface="Calibri" panose="020F0502020204030204"/>
              </a:rPr>
              <a:t>High Availability through M+N model (Active/Passive)</a:t>
            </a:r>
          </a:p>
          <a:p>
            <a:pPr marL="342900" indent="-342900" defTabSz="914340">
              <a:lnSpc>
                <a:spcPct val="90000"/>
              </a:lnSpc>
              <a:spcAft>
                <a:spcPts val="600"/>
              </a:spcAft>
              <a:buFont typeface="Wingdings" panose="05000000000000000000" pitchFamily="2" charset="2"/>
              <a:buChar char="ü"/>
              <a:defRPr/>
            </a:pPr>
            <a:r>
              <a:rPr lang="en-US" sz="2000" kern="0" dirty="0">
                <a:solidFill>
                  <a:schemeClr val="accent6">
                    <a:lumMod val="25000"/>
                  </a:schemeClr>
                </a:solidFill>
                <a:latin typeface="Calibri" panose="020F0502020204030204"/>
              </a:rPr>
              <a:t>Gateway Manager balances load across Gateway instances</a:t>
            </a:r>
          </a:p>
          <a:p>
            <a:pPr marL="342900" indent="-342900" defTabSz="914340">
              <a:lnSpc>
                <a:spcPct val="90000"/>
              </a:lnSpc>
              <a:spcAft>
                <a:spcPts val="600"/>
              </a:spcAft>
              <a:buFont typeface="Wingdings" panose="05000000000000000000" pitchFamily="2" charset="2"/>
              <a:buChar char="ü"/>
              <a:defRPr/>
            </a:pPr>
            <a:r>
              <a:rPr lang="en-US" sz="2000" kern="0" dirty="0">
                <a:solidFill>
                  <a:schemeClr val="accent6">
                    <a:lumMod val="25000"/>
                  </a:schemeClr>
                </a:solidFill>
                <a:latin typeface="Calibri" panose="020F0502020204030204"/>
              </a:rPr>
              <a:t>Monitors Health and handles failover in the event any active instance fails.</a:t>
            </a:r>
          </a:p>
        </p:txBody>
      </p:sp>
      <p:sp>
        <p:nvSpPr>
          <p:cNvPr id="40" name="TextBox 39"/>
          <p:cNvSpPr txBox="1"/>
          <p:nvPr/>
        </p:nvSpPr>
        <p:spPr>
          <a:xfrm>
            <a:off x="11279915" y="3429814"/>
            <a:ext cx="649805" cy="489194"/>
          </a:xfrm>
          <a:prstGeom prst="rect">
            <a:avLst/>
          </a:prstGeom>
          <a:noFill/>
        </p:spPr>
        <p:txBody>
          <a:bodyPr wrap="none" lIns="182854" tIns="146283" rIns="182854" bIns="146283" rtlCol="0">
            <a:spAutoFit/>
          </a:bodyPr>
          <a:lstStyle/>
          <a:p>
            <a:pPr defTabSz="914340">
              <a:lnSpc>
                <a:spcPct val="90000"/>
              </a:lnSpc>
              <a:spcAft>
                <a:spcPts val="600"/>
              </a:spcAft>
              <a:defRPr/>
            </a:pPr>
            <a:r>
              <a:rPr lang="en-US" sz="1399" kern="0" dirty="0" err="1">
                <a:solidFill>
                  <a:schemeClr val="accent6">
                    <a:lumMod val="25000"/>
                  </a:schemeClr>
                </a:solidFill>
                <a:latin typeface="Calibri" panose="020F0502020204030204"/>
              </a:rPr>
              <a:t>ToR</a:t>
            </a:r>
            <a:endParaRPr lang="en-US" sz="1399" kern="0" dirty="0">
              <a:solidFill>
                <a:schemeClr val="accent6">
                  <a:lumMod val="25000"/>
                </a:schemeClr>
              </a:solidFill>
              <a:latin typeface="Calibri" panose="020F0502020204030204"/>
            </a:endParaRPr>
          </a:p>
        </p:txBody>
      </p:sp>
    </p:spTree>
    <p:extLst>
      <p:ext uri="{BB962C8B-B14F-4D97-AF65-F5344CB8AC3E}">
        <p14:creationId xmlns:p14="http://schemas.microsoft.com/office/powerpoint/2010/main" val="740083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9" presetClass="path" presetSubtype="0" accel="50000" decel="50000" fill="hold" nodeType="clickEffect">
                                  <p:stCondLst>
                                    <p:cond delay="0"/>
                                  </p:stCondLst>
                                  <p:childTnLst>
                                    <p:animMotion origin="layout" path="M 4.34261E-6 -1.17567E-6 L 0.00357 0.67431 " pathEditMode="relative" rAng="0" ptsTypes="AA">
                                      <p:cBhvr>
                                        <p:cTn id="10" dur="2000" fill="hold"/>
                                        <p:tgtEl>
                                          <p:spTgt spid="4"/>
                                        </p:tgtEl>
                                        <p:attrNameLst>
                                          <p:attrName>ppt_x</p:attrName>
                                          <p:attrName>ppt_y</p:attrName>
                                        </p:attrNameLst>
                                      </p:cBhvr>
                                      <p:rCtr x="179" y="33704"/>
                                    </p:animMotion>
                                  </p:childTnLst>
                                </p:cTn>
                              </p:par>
                            </p:childTnLst>
                          </p:cTn>
                        </p:par>
                        <p:par>
                          <p:cTn id="11" fill="hold">
                            <p:stCondLst>
                              <p:cond delay="2000"/>
                            </p:stCondLst>
                            <p:childTnLst>
                              <p:par>
                                <p:cTn id="12" presetID="22" presetClass="entr" presetSubtype="8" fill="hold" grpId="0" nodeType="afterEffect">
                                  <p:stCondLst>
                                    <p:cond delay="50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3000"/>
                            </p:stCondLst>
                            <p:childTnLst>
                              <p:par>
                                <p:cTn id="16" presetID="22" presetClass="entr" presetSubtype="8" fill="hold" grpId="0" nodeType="afterEffect">
                                  <p:stCondLst>
                                    <p:cond delay="500"/>
                                  </p:stCondLst>
                                  <p:childTnLst>
                                    <p:set>
                                      <p:cBhvr>
                                        <p:cTn id="17" dur="1" fill="hold">
                                          <p:stCondLst>
                                            <p:cond delay="0"/>
                                          </p:stCondLst>
                                        </p:cTn>
                                        <p:tgtEl>
                                          <p:spTgt spid="52"/>
                                        </p:tgtEl>
                                        <p:attrNameLst>
                                          <p:attrName>style.visibility</p:attrName>
                                        </p:attrNameLst>
                                      </p:cBhvr>
                                      <p:to>
                                        <p:strVal val="visible"/>
                                      </p:to>
                                    </p:set>
                                    <p:animEffect transition="in" filter="wipe(left)">
                                      <p:cBhvr>
                                        <p:cTn id="18" dur="500"/>
                                        <p:tgtEl>
                                          <p:spTgt spid="52"/>
                                        </p:tgtEl>
                                      </p:cBhvr>
                                    </p:animEffect>
                                  </p:childTnLst>
                                </p:cTn>
                              </p:par>
                            </p:childTnLst>
                          </p:cTn>
                        </p:par>
                        <p:par>
                          <p:cTn id="19" fill="hold">
                            <p:stCondLst>
                              <p:cond delay="4000"/>
                            </p:stCondLst>
                            <p:childTnLst>
                              <p:par>
                                <p:cTn id="20" presetID="22" presetClass="entr" presetSubtype="8" fill="hold" grpId="0" nodeType="afterEffect">
                                  <p:stCondLst>
                                    <p:cond delay="500"/>
                                  </p:stCondLst>
                                  <p:childTnLst>
                                    <p:set>
                                      <p:cBhvr>
                                        <p:cTn id="21" dur="1" fill="hold">
                                          <p:stCondLst>
                                            <p:cond delay="0"/>
                                          </p:stCondLst>
                                        </p:cTn>
                                        <p:tgtEl>
                                          <p:spTgt spid="53"/>
                                        </p:tgtEl>
                                        <p:attrNameLst>
                                          <p:attrName>style.visibility</p:attrName>
                                        </p:attrNameLst>
                                      </p:cBhvr>
                                      <p:to>
                                        <p:strVal val="visible"/>
                                      </p:to>
                                    </p:set>
                                    <p:animEffect transition="in" filter="wipe(left)">
                                      <p:cBhvr>
                                        <p:cTn id="2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2" grpId="0" animBg="1"/>
      <p:bldP spid="5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6"/>
          <p:cNvSpPr/>
          <p:nvPr/>
        </p:nvSpPr>
        <p:spPr bwMode="auto">
          <a:xfrm>
            <a:off x="9060308" y="1401881"/>
            <a:ext cx="3148930" cy="5307016"/>
          </a:xfrm>
          <a:prstGeom prst="roundRect">
            <a:avLst>
              <a:gd name="adj" fmla="val 1161"/>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solidFill>
                <a:schemeClr val="tx1"/>
              </a:solidFill>
              <a:effectLst/>
              <a:uLnTx/>
              <a:uFillTx/>
              <a:latin typeface="Segoe UI"/>
              <a:ea typeface="Segoe UI" pitchFamily="34" charset="0"/>
              <a:cs typeface="Segoe UI" pitchFamily="34" charset="0"/>
            </a:endParaRPr>
          </a:p>
        </p:txBody>
      </p:sp>
      <p:grpSp>
        <p:nvGrpSpPr>
          <p:cNvPr id="42" name="Group 41"/>
          <p:cNvGrpSpPr/>
          <p:nvPr/>
        </p:nvGrpSpPr>
        <p:grpSpPr>
          <a:xfrm>
            <a:off x="9230147" y="5063744"/>
            <a:ext cx="2568809" cy="1481117"/>
            <a:chOff x="4248046" y="490888"/>
            <a:chExt cx="8361830" cy="4821237"/>
          </a:xfrm>
        </p:grpSpPr>
        <p:sp>
          <p:nvSpPr>
            <p:cNvPr id="43" name="Freeform 5"/>
            <p:cNvSpPr>
              <a:spLocks/>
            </p:cNvSpPr>
            <p:nvPr/>
          </p:nvSpPr>
          <p:spPr bwMode="auto">
            <a:xfrm>
              <a:off x="4248046" y="490888"/>
              <a:ext cx="8361830" cy="4789139"/>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rgbClr val="EEEEEE"/>
            </a:solidFill>
            <a:ln>
              <a:no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sp>
          <p:nvSpPr>
            <p:cNvPr id="44" name="Freeform 5"/>
            <p:cNvSpPr>
              <a:spLocks/>
            </p:cNvSpPr>
            <p:nvPr/>
          </p:nvSpPr>
          <p:spPr bwMode="auto">
            <a:xfrm>
              <a:off x="4446872" y="755858"/>
              <a:ext cx="8070516" cy="4548506"/>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sp>
          <p:nvSpPr>
            <p:cNvPr id="45" name="Freeform 5"/>
            <p:cNvSpPr>
              <a:spLocks/>
            </p:cNvSpPr>
            <p:nvPr/>
          </p:nvSpPr>
          <p:spPr bwMode="auto">
            <a:xfrm>
              <a:off x="4803005" y="736609"/>
              <a:ext cx="7286665" cy="4575516"/>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grpSp>
      <p:grpSp>
        <p:nvGrpSpPr>
          <p:cNvPr id="51" name="Group 50"/>
          <p:cNvGrpSpPr/>
          <p:nvPr/>
        </p:nvGrpSpPr>
        <p:grpSpPr>
          <a:xfrm>
            <a:off x="9224212" y="3398782"/>
            <a:ext cx="2568809" cy="1481117"/>
            <a:chOff x="4248046" y="490888"/>
            <a:chExt cx="8361830" cy="4821237"/>
          </a:xfrm>
        </p:grpSpPr>
        <p:sp>
          <p:nvSpPr>
            <p:cNvPr id="55" name="Freeform 5"/>
            <p:cNvSpPr>
              <a:spLocks/>
            </p:cNvSpPr>
            <p:nvPr/>
          </p:nvSpPr>
          <p:spPr bwMode="auto">
            <a:xfrm>
              <a:off x="4248046" y="490888"/>
              <a:ext cx="8361830" cy="4789139"/>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rgbClr val="EEEEEE"/>
            </a:solidFill>
            <a:ln>
              <a:no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sp>
          <p:nvSpPr>
            <p:cNvPr id="56" name="Freeform 5"/>
            <p:cNvSpPr>
              <a:spLocks/>
            </p:cNvSpPr>
            <p:nvPr/>
          </p:nvSpPr>
          <p:spPr bwMode="auto">
            <a:xfrm>
              <a:off x="4446872" y="755858"/>
              <a:ext cx="8070516" cy="4548506"/>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sp>
          <p:nvSpPr>
            <p:cNvPr id="57" name="Freeform 5"/>
            <p:cNvSpPr>
              <a:spLocks/>
            </p:cNvSpPr>
            <p:nvPr/>
          </p:nvSpPr>
          <p:spPr bwMode="auto">
            <a:xfrm>
              <a:off x="4803005" y="736609"/>
              <a:ext cx="7286665" cy="4575516"/>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grpSp>
      <p:pic>
        <p:nvPicPr>
          <p:cNvPr id="62" name="Picture 61"/>
          <p:cNvPicPr>
            <a:picLocks noChangeAspect="1"/>
          </p:cNvPicPr>
          <p:nvPr/>
        </p:nvPicPr>
        <p:blipFill>
          <a:blip r:embed="rId2"/>
          <a:stretch>
            <a:fillRect/>
          </a:stretch>
        </p:blipFill>
        <p:spPr>
          <a:xfrm>
            <a:off x="2323392" y="2062531"/>
            <a:ext cx="575658" cy="576102"/>
          </a:xfrm>
          <a:prstGeom prst="rect">
            <a:avLst/>
          </a:prstGeom>
        </p:spPr>
      </p:pic>
      <p:cxnSp>
        <p:nvCxnSpPr>
          <p:cNvPr id="63" name="Straight Arrow Connector 20"/>
          <p:cNvCxnSpPr/>
          <p:nvPr/>
        </p:nvCxnSpPr>
        <p:spPr>
          <a:xfrm flipV="1">
            <a:off x="1822713" y="2103227"/>
            <a:ext cx="6997080" cy="1201788"/>
          </a:xfrm>
          <a:prstGeom prst="bentConnector3">
            <a:avLst>
              <a:gd name="adj1" fmla="val 55068"/>
            </a:avLst>
          </a:prstGeom>
          <a:ln w="25400" cap="sq">
            <a:solidFill>
              <a:schemeClr val="bg1">
                <a:lumMod val="65000"/>
              </a:schemeClr>
            </a:solidFill>
            <a:miter lim="800000"/>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4" name="Straight Arrow Connector 28"/>
          <p:cNvCxnSpPr/>
          <p:nvPr/>
        </p:nvCxnSpPr>
        <p:spPr>
          <a:xfrm>
            <a:off x="3234826" y="1654397"/>
            <a:ext cx="5586834" cy="448831"/>
          </a:xfrm>
          <a:prstGeom prst="bentConnector3">
            <a:avLst>
              <a:gd name="adj1" fmla="val 43652"/>
            </a:avLst>
          </a:prstGeom>
          <a:ln w="25400" cap="sq">
            <a:solidFill>
              <a:schemeClr val="bg1">
                <a:lumMod val="65000"/>
              </a:schemeClr>
            </a:solidFill>
            <a:miter lim="800000"/>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5" name="Straight Arrow Connector 29"/>
          <p:cNvCxnSpPr/>
          <p:nvPr/>
        </p:nvCxnSpPr>
        <p:spPr>
          <a:xfrm flipV="1">
            <a:off x="2891580" y="2103228"/>
            <a:ext cx="5920744" cy="247354"/>
          </a:xfrm>
          <a:prstGeom prst="bentConnector3">
            <a:avLst>
              <a:gd name="adj1" fmla="val 47005"/>
            </a:avLst>
          </a:prstGeom>
          <a:ln w="25400" cap="sq">
            <a:solidFill>
              <a:schemeClr val="bg1">
                <a:lumMod val="65000"/>
              </a:schemeClr>
            </a:solidFill>
            <a:miter lim="800000"/>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9" name="Straight Arrow Connector 48"/>
          <p:cNvCxnSpPr>
            <a:cxnSpLocks/>
            <a:stCxn id="217" idx="40"/>
            <a:endCxn id="125" idx="2"/>
          </p:cNvCxnSpPr>
          <p:nvPr/>
        </p:nvCxnSpPr>
        <p:spPr>
          <a:xfrm>
            <a:off x="1627484" y="5348763"/>
            <a:ext cx="4576137" cy="56934"/>
          </a:xfrm>
          <a:prstGeom prst="bentConnector3">
            <a:avLst>
              <a:gd name="adj1" fmla="val 50001"/>
            </a:avLst>
          </a:prstGeom>
          <a:ln w="25400" cap="sq">
            <a:solidFill>
              <a:schemeClr val="bg1">
                <a:lumMod val="65000"/>
              </a:schemeClr>
            </a:solidFill>
            <a:miter lim="800000"/>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090542" y="3640642"/>
            <a:ext cx="2375261" cy="506901"/>
          </a:xfrm>
          <a:prstGeom prst="rect">
            <a:avLst/>
          </a:prstGeom>
          <a:noFill/>
        </p:spPr>
        <p:txBody>
          <a:bodyPr wrap="square" lIns="179285" tIns="143428" rIns="179285" bIns="143428" rtlCol="0">
            <a:spAutoFit/>
          </a:bodyPr>
          <a:lstStyle/>
          <a:p>
            <a:pPr marL="0" marR="0" lvl="0" indent="0" algn="ctr" defTabSz="896386" rtl="0" eaLnBrk="1" fontAlgn="auto" latinLnBrk="0" hangingPunct="1">
              <a:lnSpc>
                <a:spcPct val="90000"/>
              </a:lnSpc>
              <a:spcBef>
                <a:spcPts val="0"/>
              </a:spcBef>
              <a:spcAft>
                <a:spcPts val="588"/>
              </a:spcAft>
              <a:buClrTx/>
              <a:buSzTx/>
              <a:buFontTx/>
              <a:buNone/>
              <a:tabLst/>
              <a:defRPr/>
            </a:pPr>
            <a:r>
              <a:rPr kumimoji="0" lang="en-US" sz="1568" b="0" i="0" u="none" strike="noStrike" kern="0" cap="none" spc="0" normalizeH="0" baseline="0" noProof="0" dirty="0">
                <a:ln>
                  <a:noFill/>
                </a:ln>
                <a:effectLst/>
                <a:uLnTx/>
                <a:uFillTx/>
                <a:latin typeface="Segoe UI"/>
                <a:ea typeface="+mn-ea"/>
                <a:cs typeface="+mn-cs"/>
              </a:rPr>
              <a:t>IPsec S2S VPN tunnels</a:t>
            </a:r>
          </a:p>
        </p:txBody>
      </p:sp>
      <p:sp>
        <p:nvSpPr>
          <p:cNvPr id="73" name="TextBox 72"/>
          <p:cNvSpPr txBox="1"/>
          <p:nvPr/>
        </p:nvSpPr>
        <p:spPr>
          <a:xfrm>
            <a:off x="6015567" y="5598291"/>
            <a:ext cx="2074118" cy="615522"/>
          </a:xfrm>
          <a:prstGeom prst="rect">
            <a:avLst/>
          </a:prstGeom>
          <a:noFill/>
        </p:spPr>
        <p:txBody>
          <a:bodyPr wrap="none" lIns="179285" tIns="143428" rIns="179285" bIns="143428" rtlCol="0">
            <a:spAutoFit/>
          </a:bodyPr>
          <a:lstStyle/>
          <a:p>
            <a:pPr marL="0" marR="0" lvl="0" indent="0" algn="ctr" defTabSz="896386"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effectLst/>
                <a:uLnTx/>
                <a:uFillTx/>
                <a:latin typeface="Segoe UI Semilight" panose="020B0402040204020203" pitchFamily="34" charset="0"/>
                <a:ea typeface="+mn-ea"/>
                <a:cs typeface="Segoe UI Semilight" panose="020B0402040204020203" pitchFamily="34" charset="0"/>
              </a:rPr>
              <a:t>ExpressRoute</a:t>
            </a:r>
          </a:p>
        </p:txBody>
      </p:sp>
      <p:cxnSp>
        <p:nvCxnSpPr>
          <p:cNvPr id="74" name="Straight Arrow Connector 48"/>
          <p:cNvCxnSpPr/>
          <p:nvPr/>
        </p:nvCxnSpPr>
        <p:spPr>
          <a:xfrm flipV="1">
            <a:off x="7942101" y="2947624"/>
            <a:ext cx="877692" cy="2458074"/>
          </a:xfrm>
          <a:prstGeom prst="bentConnector3">
            <a:avLst>
              <a:gd name="adj1" fmla="val 50000"/>
            </a:avLst>
          </a:prstGeom>
          <a:ln w="25400">
            <a:solidFill>
              <a:schemeClr val="bg1">
                <a:lumMod val="65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75" name="Picture 7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238166" y="3869820"/>
            <a:ext cx="468131" cy="469790"/>
          </a:xfrm>
          <a:prstGeom prst="rect">
            <a:avLst/>
          </a:prstGeom>
        </p:spPr>
      </p:pic>
      <p:pic>
        <p:nvPicPr>
          <p:cNvPr id="76" name="Picture 7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554921" y="4415131"/>
            <a:ext cx="372690" cy="374010"/>
          </a:xfrm>
          <a:prstGeom prst="rect">
            <a:avLst/>
          </a:prstGeom>
        </p:spPr>
      </p:pic>
      <p:pic>
        <p:nvPicPr>
          <p:cNvPr id="78" name="Picture 7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285612" y="4405414"/>
            <a:ext cx="392658" cy="394049"/>
          </a:xfrm>
          <a:prstGeom prst="rect">
            <a:avLst/>
          </a:prstGeom>
        </p:spPr>
      </p:pic>
      <p:pic>
        <p:nvPicPr>
          <p:cNvPr id="79" name="Picture 7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1026195" y="4423404"/>
            <a:ext cx="364447" cy="365738"/>
          </a:xfrm>
          <a:prstGeom prst="rect">
            <a:avLst/>
          </a:prstGeom>
        </p:spPr>
      </p:pic>
      <p:pic>
        <p:nvPicPr>
          <p:cNvPr id="80" name="Picture 79"/>
          <p:cNvPicPr>
            <a:picLocks noChangeAspect="1"/>
          </p:cNvPicPr>
          <p:nvPr/>
        </p:nvPicPr>
        <p:blipFill>
          <a:blip r:embed="rId7" cstate="screen">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10189931" y="5339453"/>
            <a:ext cx="659109" cy="661446"/>
          </a:xfrm>
          <a:prstGeom prst="rect">
            <a:avLst/>
          </a:prstGeom>
        </p:spPr>
      </p:pic>
      <p:grpSp>
        <p:nvGrpSpPr>
          <p:cNvPr id="81" name="Group 80"/>
          <p:cNvGrpSpPr/>
          <p:nvPr/>
        </p:nvGrpSpPr>
        <p:grpSpPr>
          <a:xfrm>
            <a:off x="9660754" y="5931234"/>
            <a:ext cx="1781236" cy="554364"/>
            <a:chOff x="9853353" y="5922741"/>
            <a:chExt cx="1816954" cy="565480"/>
          </a:xfrm>
        </p:grpSpPr>
        <p:pic>
          <p:nvPicPr>
            <p:cNvPr id="82" name="Picture 8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1435108" y="5922741"/>
              <a:ext cx="235199" cy="236033"/>
            </a:xfrm>
            <a:prstGeom prst="rect">
              <a:avLst/>
            </a:prstGeom>
          </p:spPr>
        </p:pic>
        <p:pic>
          <p:nvPicPr>
            <p:cNvPr id="83" name="Picture 82"/>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1088445" y="5922741"/>
              <a:ext cx="235199" cy="236033"/>
            </a:xfrm>
            <a:prstGeom prst="rect">
              <a:avLst/>
            </a:prstGeom>
          </p:spPr>
        </p:pic>
        <p:pic>
          <p:nvPicPr>
            <p:cNvPr id="84" name="Picture 83"/>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106825" y="6252188"/>
              <a:ext cx="235199" cy="236033"/>
            </a:xfrm>
            <a:prstGeom prst="rect">
              <a:avLst/>
            </a:prstGeom>
          </p:spPr>
        </p:pic>
        <p:pic>
          <p:nvPicPr>
            <p:cNvPr id="85" name="Picture 84"/>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10741784" y="5922741"/>
              <a:ext cx="235199" cy="236033"/>
            </a:xfrm>
            <a:prstGeom prst="rect">
              <a:avLst/>
            </a:prstGeom>
          </p:spPr>
        </p:pic>
        <p:pic>
          <p:nvPicPr>
            <p:cNvPr id="86" name="Picture 85"/>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0395122" y="5922741"/>
              <a:ext cx="235199" cy="236033"/>
            </a:xfrm>
            <a:prstGeom prst="rect">
              <a:avLst/>
            </a:prstGeom>
          </p:spPr>
        </p:pic>
        <p:pic>
          <p:nvPicPr>
            <p:cNvPr id="88" name="Picture 87"/>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9853353" y="6252188"/>
              <a:ext cx="235199" cy="236033"/>
            </a:xfrm>
            <a:prstGeom prst="rect">
              <a:avLst/>
            </a:prstGeom>
          </p:spPr>
        </p:pic>
        <p:pic>
          <p:nvPicPr>
            <p:cNvPr id="89" name="Picture 88"/>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0271177" y="6252188"/>
              <a:ext cx="235199" cy="236033"/>
            </a:xfrm>
            <a:prstGeom prst="rect">
              <a:avLst/>
            </a:prstGeom>
          </p:spPr>
        </p:pic>
        <p:pic>
          <p:nvPicPr>
            <p:cNvPr id="90" name="Picture 89"/>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10689001" y="6252188"/>
              <a:ext cx="235199" cy="236033"/>
            </a:xfrm>
            <a:prstGeom prst="rect">
              <a:avLst/>
            </a:prstGeom>
          </p:spPr>
        </p:pic>
        <p:pic>
          <p:nvPicPr>
            <p:cNvPr id="91" name="Picture 90"/>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10048460" y="5922741"/>
              <a:ext cx="235199" cy="236033"/>
            </a:xfrm>
            <a:prstGeom prst="rect">
              <a:avLst/>
            </a:prstGeom>
          </p:spPr>
        </p:pic>
      </p:grpSp>
      <p:cxnSp>
        <p:nvCxnSpPr>
          <p:cNvPr id="93" name="Straight Arrow Connector 48"/>
          <p:cNvCxnSpPr/>
          <p:nvPr/>
        </p:nvCxnSpPr>
        <p:spPr>
          <a:xfrm flipV="1">
            <a:off x="7942101" y="4547692"/>
            <a:ext cx="1426157" cy="858005"/>
          </a:xfrm>
          <a:prstGeom prst="bentConnector3">
            <a:avLst>
              <a:gd name="adj1" fmla="val 30719"/>
            </a:avLst>
          </a:prstGeom>
          <a:ln w="25400">
            <a:solidFill>
              <a:schemeClr val="bg1">
                <a:lumMod val="65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4" name="Straight Arrow Connector 48"/>
          <p:cNvCxnSpPr/>
          <p:nvPr/>
        </p:nvCxnSpPr>
        <p:spPr>
          <a:xfrm>
            <a:off x="7942101" y="5405698"/>
            <a:ext cx="1491064" cy="797209"/>
          </a:xfrm>
          <a:prstGeom prst="bentConnector5">
            <a:avLst>
              <a:gd name="adj1" fmla="val 29783"/>
              <a:gd name="adj2" fmla="val 100231"/>
              <a:gd name="adj3" fmla="val 63423"/>
            </a:avLst>
          </a:prstGeom>
          <a:ln w="25400">
            <a:solidFill>
              <a:schemeClr val="bg1">
                <a:lumMod val="65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9322147" y="963440"/>
            <a:ext cx="799763" cy="479745"/>
          </a:xfrm>
          <a:prstGeom prst="rect">
            <a:avLst/>
          </a:prstGeom>
          <a:noFill/>
        </p:spPr>
        <p:txBody>
          <a:bodyPr wrap="none" lIns="179285" tIns="143428" rIns="179285" bIns="143428" rtlCol="0">
            <a:spAutoFit/>
          </a:bodyPr>
          <a:lstStyle/>
          <a:p>
            <a:pPr marL="0" marR="0" lvl="0" indent="0" algn="ctr" defTabSz="896386" rtl="0" eaLnBrk="1" fontAlgn="auto" latinLnBrk="0" hangingPunct="1">
              <a:lnSpc>
                <a:spcPct val="90000"/>
              </a:lnSpc>
              <a:spcBef>
                <a:spcPts val="0"/>
              </a:spcBef>
              <a:spcAft>
                <a:spcPts val="2353"/>
              </a:spcAft>
              <a:buClrTx/>
              <a:buSzTx/>
              <a:buFontTx/>
              <a:buNone/>
              <a:tabLst/>
              <a:defRPr/>
            </a:pPr>
            <a:r>
              <a:rPr kumimoji="0" lang="en-US" sz="1372" b="0" i="0" u="none" strike="noStrike" kern="0" cap="none" spc="0" normalizeH="0" baseline="0" noProof="0">
                <a:ln>
                  <a:noFill/>
                </a:ln>
                <a:effectLst/>
                <a:uLnTx/>
                <a:uFillTx/>
                <a:latin typeface="Segoe UI Semilight" panose="020B0402040204020203" pitchFamily="34" charset="0"/>
                <a:ea typeface="+mn-ea"/>
                <a:cs typeface="Segoe UI Semilight" panose="020B0402040204020203" pitchFamily="34" charset="0"/>
              </a:rPr>
              <a:t>Azure</a:t>
            </a:r>
          </a:p>
        </p:txBody>
      </p:sp>
      <p:grpSp>
        <p:nvGrpSpPr>
          <p:cNvPr id="97" name="Group 96"/>
          <p:cNvGrpSpPr/>
          <p:nvPr/>
        </p:nvGrpSpPr>
        <p:grpSpPr>
          <a:xfrm>
            <a:off x="3509015" y="1567675"/>
            <a:ext cx="1212353" cy="196093"/>
            <a:chOff x="3713163" y="1598613"/>
            <a:chExt cx="1236663" cy="200025"/>
          </a:xfrm>
        </p:grpSpPr>
        <p:sp>
          <p:nvSpPr>
            <p:cNvPr id="98" name="Freeform 5"/>
            <p:cNvSpPr>
              <a:spLocks/>
            </p:cNvSpPr>
            <p:nvPr/>
          </p:nvSpPr>
          <p:spPr bwMode="auto">
            <a:xfrm>
              <a:off x="3878263" y="1598613"/>
              <a:ext cx="1071563" cy="200025"/>
            </a:xfrm>
            <a:custGeom>
              <a:avLst/>
              <a:gdLst>
                <a:gd name="T0" fmla="*/ 1052 w 1147"/>
                <a:gd name="T1" fmla="*/ 0 h 202"/>
                <a:gd name="T2" fmla="*/ 0 w 1147"/>
                <a:gd name="T3" fmla="*/ 0 h 202"/>
                <a:gd name="T4" fmla="*/ 48 w 1147"/>
                <a:gd name="T5" fmla="*/ 101 h 202"/>
                <a:gd name="T6" fmla="*/ 0 w 1147"/>
                <a:gd name="T7" fmla="*/ 202 h 202"/>
                <a:gd name="T8" fmla="*/ 1052 w 1147"/>
                <a:gd name="T9" fmla="*/ 202 h 202"/>
                <a:gd name="T10" fmla="*/ 1147 w 1147"/>
                <a:gd name="T11" fmla="*/ 101 h 202"/>
                <a:gd name="T12" fmla="*/ 1052 w 1147"/>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1147" h="202">
                  <a:moveTo>
                    <a:pt x="1052" y="0"/>
                  </a:moveTo>
                  <a:lnTo>
                    <a:pt x="0" y="0"/>
                  </a:lnTo>
                  <a:cubicBezTo>
                    <a:pt x="29" y="24"/>
                    <a:pt x="48" y="61"/>
                    <a:pt x="48" y="101"/>
                  </a:cubicBezTo>
                  <a:cubicBezTo>
                    <a:pt x="48" y="142"/>
                    <a:pt x="29" y="178"/>
                    <a:pt x="0" y="202"/>
                  </a:cubicBezTo>
                  <a:lnTo>
                    <a:pt x="1052" y="202"/>
                  </a:lnTo>
                  <a:cubicBezTo>
                    <a:pt x="1105" y="202"/>
                    <a:pt x="1147" y="157"/>
                    <a:pt x="1147" y="101"/>
                  </a:cubicBezTo>
                  <a:cubicBezTo>
                    <a:pt x="1147" y="46"/>
                    <a:pt x="1105" y="0"/>
                    <a:pt x="1052" y="0"/>
                  </a:cubicBezTo>
                  <a:close/>
                </a:path>
              </a:pathLst>
            </a:custGeom>
            <a:solidFill>
              <a:schemeClr val="accent5"/>
            </a:solid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sp>
          <p:nvSpPr>
            <p:cNvPr id="99" name="Oval 6"/>
            <p:cNvSpPr>
              <a:spLocks noChangeArrowheads="1"/>
            </p:cNvSpPr>
            <p:nvPr/>
          </p:nvSpPr>
          <p:spPr bwMode="auto">
            <a:xfrm>
              <a:off x="3713163" y="1598613"/>
              <a:ext cx="177800" cy="200025"/>
            </a:xfrm>
            <a:prstGeom prst="ellipse">
              <a:avLst/>
            </a:prstGeom>
            <a:solidFill>
              <a:schemeClr val="accent5"/>
            </a:solid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grpSp>
      <p:grpSp>
        <p:nvGrpSpPr>
          <p:cNvPr id="100" name="Group 99"/>
          <p:cNvGrpSpPr/>
          <p:nvPr/>
        </p:nvGrpSpPr>
        <p:grpSpPr>
          <a:xfrm>
            <a:off x="3509015" y="2252535"/>
            <a:ext cx="1212353" cy="196093"/>
            <a:chOff x="3713163" y="1598613"/>
            <a:chExt cx="1236663" cy="200025"/>
          </a:xfrm>
        </p:grpSpPr>
        <p:sp>
          <p:nvSpPr>
            <p:cNvPr id="101" name="Freeform 5"/>
            <p:cNvSpPr>
              <a:spLocks/>
            </p:cNvSpPr>
            <p:nvPr/>
          </p:nvSpPr>
          <p:spPr bwMode="auto">
            <a:xfrm>
              <a:off x="3878263" y="1598613"/>
              <a:ext cx="1071563" cy="200025"/>
            </a:xfrm>
            <a:custGeom>
              <a:avLst/>
              <a:gdLst>
                <a:gd name="T0" fmla="*/ 1052 w 1147"/>
                <a:gd name="T1" fmla="*/ 0 h 202"/>
                <a:gd name="T2" fmla="*/ 0 w 1147"/>
                <a:gd name="T3" fmla="*/ 0 h 202"/>
                <a:gd name="T4" fmla="*/ 48 w 1147"/>
                <a:gd name="T5" fmla="*/ 101 h 202"/>
                <a:gd name="T6" fmla="*/ 0 w 1147"/>
                <a:gd name="T7" fmla="*/ 202 h 202"/>
                <a:gd name="T8" fmla="*/ 1052 w 1147"/>
                <a:gd name="T9" fmla="*/ 202 h 202"/>
                <a:gd name="T10" fmla="*/ 1147 w 1147"/>
                <a:gd name="T11" fmla="*/ 101 h 202"/>
                <a:gd name="T12" fmla="*/ 1052 w 1147"/>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1147" h="202">
                  <a:moveTo>
                    <a:pt x="1052" y="0"/>
                  </a:moveTo>
                  <a:lnTo>
                    <a:pt x="0" y="0"/>
                  </a:lnTo>
                  <a:cubicBezTo>
                    <a:pt x="29" y="24"/>
                    <a:pt x="48" y="61"/>
                    <a:pt x="48" y="101"/>
                  </a:cubicBezTo>
                  <a:cubicBezTo>
                    <a:pt x="48" y="142"/>
                    <a:pt x="29" y="178"/>
                    <a:pt x="0" y="202"/>
                  </a:cubicBezTo>
                  <a:lnTo>
                    <a:pt x="1052" y="202"/>
                  </a:lnTo>
                  <a:cubicBezTo>
                    <a:pt x="1105" y="202"/>
                    <a:pt x="1147" y="157"/>
                    <a:pt x="1147" y="101"/>
                  </a:cubicBezTo>
                  <a:cubicBezTo>
                    <a:pt x="1147" y="46"/>
                    <a:pt x="1105" y="0"/>
                    <a:pt x="1052" y="0"/>
                  </a:cubicBezTo>
                  <a:close/>
                </a:path>
              </a:pathLst>
            </a:custGeom>
            <a:solidFill>
              <a:schemeClr val="accent5"/>
            </a:solid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sp>
          <p:nvSpPr>
            <p:cNvPr id="102" name="Oval 6"/>
            <p:cNvSpPr>
              <a:spLocks noChangeArrowheads="1"/>
            </p:cNvSpPr>
            <p:nvPr/>
          </p:nvSpPr>
          <p:spPr bwMode="auto">
            <a:xfrm>
              <a:off x="3713163" y="1598613"/>
              <a:ext cx="177800" cy="200025"/>
            </a:xfrm>
            <a:prstGeom prst="ellipse">
              <a:avLst/>
            </a:prstGeom>
            <a:solidFill>
              <a:schemeClr val="accent5"/>
            </a:solid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grpSp>
      <p:grpSp>
        <p:nvGrpSpPr>
          <p:cNvPr id="103" name="Group 102"/>
          <p:cNvGrpSpPr/>
          <p:nvPr/>
        </p:nvGrpSpPr>
        <p:grpSpPr>
          <a:xfrm>
            <a:off x="2425101" y="3174761"/>
            <a:ext cx="1622101" cy="262368"/>
            <a:chOff x="3713163" y="1598613"/>
            <a:chExt cx="1236663" cy="200025"/>
          </a:xfrm>
          <a:solidFill>
            <a:srgbClr val="00B0F0"/>
          </a:solidFill>
        </p:grpSpPr>
        <p:sp>
          <p:nvSpPr>
            <p:cNvPr id="104" name="Freeform 5"/>
            <p:cNvSpPr>
              <a:spLocks/>
            </p:cNvSpPr>
            <p:nvPr/>
          </p:nvSpPr>
          <p:spPr bwMode="auto">
            <a:xfrm>
              <a:off x="3878263" y="1598613"/>
              <a:ext cx="1071563" cy="200025"/>
            </a:xfrm>
            <a:custGeom>
              <a:avLst/>
              <a:gdLst>
                <a:gd name="T0" fmla="*/ 1052 w 1147"/>
                <a:gd name="T1" fmla="*/ 0 h 202"/>
                <a:gd name="T2" fmla="*/ 0 w 1147"/>
                <a:gd name="T3" fmla="*/ 0 h 202"/>
                <a:gd name="T4" fmla="*/ 48 w 1147"/>
                <a:gd name="T5" fmla="*/ 101 h 202"/>
                <a:gd name="T6" fmla="*/ 0 w 1147"/>
                <a:gd name="T7" fmla="*/ 202 h 202"/>
                <a:gd name="T8" fmla="*/ 1052 w 1147"/>
                <a:gd name="T9" fmla="*/ 202 h 202"/>
                <a:gd name="T10" fmla="*/ 1147 w 1147"/>
                <a:gd name="T11" fmla="*/ 101 h 202"/>
                <a:gd name="T12" fmla="*/ 1052 w 1147"/>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1147" h="202">
                  <a:moveTo>
                    <a:pt x="1052" y="0"/>
                  </a:moveTo>
                  <a:lnTo>
                    <a:pt x="0" y="0"/>
                  </a:lnTo>
                  <a:cubicBezTo>
                    <a:pt x="29" y="24"/>
                    <a:pt x="48" y="61"/>
                    <a:pt x="48" y="101"/>
                  </a:cubicBezTo>
                  <a:cubicBezTo>
                    <a:pt x="48" y="142"/>
                    <a:pt x="29" y="178"/>
                    <a:pt x="0" y="202"/>
                  </a:cubicBezTo>
                  <a:lnTo>
                    <a:pt x="1052" y="202"/>
                  </a:lnTo>
                  <a:cubicBezTo>
                    <a:pt x="1105" y="202"/>
                    <a:pt x="1147" y="157"/>
                    <a:pt x="1147" y="101"/>
                  </a:cubicBezTo>
                  <a:cubicBezTo>
                    <a:pt x="1147" y="46"/>
                    <a:pt x="1105" y="0"/>
                    <a:pt x="1052" y="0"/>
                  </a:cubicBezTo>
                  <a:close/>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sp>
          <p:nvSpPr>
            <p:cNvPr id="108" name="Oval 6"/>
            <p:cNvSpPr>
              <a:spLocks noChangeArrowheads="1"/>
            </p:cNvSpPr>
            <p:nvPr/>
          </p:nvSpPr>
          <p:spPr bwMode="auto">
            <a:xfrm>
              <a:off x="3713163" y="1598613"/>
              <a:ext cx="177800" cy="200025"/>
            </a:xfrm>
            <a:prstGeom prst="ellipse">
              <a:avLst/>
            </a:prstGeom>
            <a:grp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grpSp>
      <p:grpSp>
        <p:nvGrpSpPr>
          <p:cNvPr id="109" name="Group 108"/>
          <p:cNvGrpSpPr/>
          <p:nvPr/>
        </p:nvGrpSpPr>
        <p:grpSpPr>
          <a:xfrm>
            <a:off x="2268331" y="5249009"/>
            <a:ext cx="862629" cy="262368"/>
            <a:chOff x="3713163" y="1598613"/>
            <a:chExt cx="1236663" cy="200025"/>
          </a:xfrm>
          <a:solidFill>
            <a:srgbClr val="00B0F0"/>
          </a:solidFill>
        </p:grpSpPr>
        <p:sp>
          <p:nvSpPr>
            <p:cNvPr id="110" name="Freeform 5"/>
            <p:cNvSpPr>
              <a:spLocks/>
            </p:cNvSpPr>
            <p:nvPr/>
          </p:nvSpPr>
          <p:spPr bwMode="auto">
            <a:xfrm>
              <a:off x="3878263" y="1598613"/>
              <a:ext cx="1071563" cy="200025"/>
            </a:xfrm>
            <a:custGeom>
              <a:avLst/>
              <a:gdLst>
                <a:gd name="T0" fmla="*/ 1052 w 1147"/>
                <a:gd name="T1" fmla="*/ 0 h 202"/>
                <a:gd name="T2" fmla="*/ 0 w 1147"/>
                <a:gd name="T3" fmla="*/ 0 h 202"/>
                <a:gd name="T4" fmla="*/ 48 w 1147"/>
                <a:gd name="T5" fmla="*/ 101 h 202"/>
                <a:gd name="T6" fmla="*/ 0 w 1147"/>
                <a:gd name="T7" fmla="*/ 202 h 202"/>
                <a:gd name="T8" fmla="*/ 1052 w 1147"/>
                <a:gd name="T9" fmla="*/ 202 h 202"/>
                <a:gd name="T10" fmla="*/ 1147 w 1147"/>
                <a:gd name="T11" fmla="*/ 101 h 202"/>
                <a:gd name="T12" fmla="*/ 1052 w 1147"/>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1147" h="202">
                  <a:moveTo>
                    <a:pt x="1052" y="0"/>
                  </a:moveTo>
                  <a:lnTo>
                    <a:pt x="0" y="0"/>
                  </a:lnTo>
                  <a:cubicBezTo>
                    <a:pt x="29" y="24"/>
                    <a:pt x="48" y="61"/>
                    <a:pt x="48" y="101"/>
                  </a:cubicBezTo>
                  <a:cubicBezTo>
                    <a:pt x="48" y="142"/>
                    <a:pt x="29" y="178"/>
                    <a:pt x="0" y="202"/>
                  </a:cubicBezTo>
                  <a:lnTo>
                    <a:pt x="1052" y="202"/>
                  </a:lnTo>
                  <a:cubicBezTo>
                    <a:pt x="1105" y="202"/>
                    <a:pt x="1147" y="157"/>
                    <a:pt x="1147" y="101"/>
                  </a:cubicBezTo>
                  <a:cubicBezTo>
                    <a:pt x="1147" y="46"/>
                    <a:pt x="1105" y="0"/>
                    <a:pt x="1052" y="0"/>
                  </a:cubicBezTo>
                  <a:close/>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sp>
          <p:nvSpPr>
            <p:cNvPr id="115" name="Oval 6"/>
            <p:cNvSpPr>
              <a:spLocks noChangeArrowheads="1"/>
            </p:cNvSpPr>
            <p:nvPr/>
          </p:nvSpPr>
          <p:spPr bwMode="auto">
            <a:xfrm>
              <a:off x="3713163" y="1598613"/>
              <a:ext cx="177800" cy="200025"/>
            </a:xfrm>
            <a:prstGeom prst="ellipse">
              <a:avLst/>
            </a:prstGeom>
            <a:grp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grpSp>
      <p:grpSp>
        <p:nvGrpSpPr>
          <p:cNvPr id="116" name="Group 115"/>
          <p:cNvGrpSpPr/>
          <p:nvPr/>
        </p:nvGrpSpPr>
        <p:grpSpPr>
          <a:xfrm>
            <a:off x="5873841" y="1012453"/>
            <a:ext cx="2490865" cy="1436175"/>
            <a:chOff x="5873841" y="1012453"/>
            <a:chExt cx="2490865" cy="1436175"/>
          </a:xfrm>
        </p:grpSpPr>
        <p:grpSp>
          <p:nvGrpSpPr>
            <p:cNvPr id="117" name="Group 116"/>
            <p:cNvGrpSpPr/>
            <p:nvPr/>
          </p:nvGrpSpPr>
          <p:grpSpPr>
            <a:xfrm>
              <a:off x="5873841" y="1012453"/>
              <a:ext cx="2490865" cy="1436175"/>
              <a:chOff x="4248046" y="490888"/>
              <a:chExt cx="8361830" cy="4821237"/>
            </a:xfrm>
          </p:grpSpPr>
          <p:sp>
            <p:nvSpPr>
              <p:cNvPr id="119" name="Freeform 5"/>
              <p:cNvSpPr>
                <a:spLocks/>
              </p:cNvSpPr>
              <p:nvPr/>
            </p:nvSpPr>
            <p:spPr bwMode="auto">
              <a:xfrm>
                <a:off x="4248046" y="490888"/>
                <a:ext cx="8361830" cy="4789139"/>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rgbClr val="EEEEEE">
                  <a:alpha val="46000"/>
                </a:srgbClr>
              </a:solidFill>
              <a:ln>
                <a:no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sp>
            <p:nvSpPr>
              <p:cNvPr id="120" name="Freeform 5"/>
              <p:cNvSpPr>
                <a:spLocks/>
              </p:cNvSpPr>
              <p:nvPr/>
            </p:nvSpPr>
            <p:spPr bwMode="auto">
              <a:xfrm>
                <a:off x="4446872" y="755858"/>
                <a:ext cx="8070516" cy="4548506"/>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chemeClr val="bg1">
                  <a:lumMod val="85000"/>
                  <a:alpha val="26000"/>
                </a:schemeClr>
              </a:solidFill>
              <a:ln>
                <a:no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sp>
            <p:nvSpPr>
              <p:cNvPr id="121" name="Freeform 5"/>
              <p:cNvSpPr>
                <a:spLocks/>
              </p:cNvSpPr>
              <p:nvPr/>
            </p:nvSpPr>
            <p:spPr bwMode="auto">
              <a:xfrm>
                <a:off x="4803005" y="736608"/>
                <a:ext cx="7286665" cy="4575517"/>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chemeClr val="bg1">
                  <a:alpha val="51000"/>
                </a:schemeClr>
              </a:solidFill>
              <a:ln>
                <a:no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grpSp>
        <p:sp>
          <p:nvSpPr>
            <p:cNvPr id="118" name="TextBox 117"/>
            <p:cNvSpPr txBox="1"/>
            <p:nvPr/>
          </p:nvSpPr>
          <p:spPr>
            <a:xfrm>
              <a:off x="6056813" y="1572614"/>
              <a:ext cx="2182814" cy="615522"/>
            </a:xfrm>
            <a:prstGeom prst="rect">
              <a:avLst/>
            </a:prstGeom>
            <a:noFill/>
          </p:spPr>
          <p:txBody>
            <a:bodyPr wrap="square" lIns="179285" tIns="143428" rIns="179285" bIns="143428" rtlCol="0">
              <a:spAutoFit/>
            </a:bodyPr>
            <a:lstStyle/>
            <a:p>
              <a:pPr marL="0" marR="0" lvl="0" indent="0" algn="ctr" defTabSz="896386" rtl="0" eaLnBrk="1" fontAlgn="auto" latinLnBrk="0" hangingPunct="1">
                <a:lnSpc>
                  <a:spcPct val="90000"/>
                </a:lnSpc>
                <a:spcBef>
                  <a:spcPts val="0"/>
                </a:spcBef>
                <a:spcAft>
                  <a:spcPts val="2353"/>
                </a:spcAft>
                <a:buClrTx/>
                <a:buSzTx/>
                <a:buFontTx/>
                <a:buNone/>
                <a:tabLst/>
                <a:defRPr/>
              </a:pPr>
              <a:r>
                <a:rPr kumimoji="0" lang="en-US" sz="2353" b="0" i="0" u="none" strike="noStrike" kern="0" cap="none" spc="0" normalizeH="0" baseline="0" noProof="0" dirty="0">
                  <a:ln>
                    <a:noFill/>
                  </a:ln>
                  <a:effectLst/>
                  <a:uLnTx/>
                  <a:uFillTx/>
                  <a:latin typeface="Segoe UI Semilight" panose="020B0402040204020203" pitchFamily="34" charset="0"/>
                  <a:ea typeface="+mn-ea"/>
                  <a:cs typeface="Segoe UI Semilight" panose="020B0402040204020203" pitchFamily="34" charset="0"/>
                </a:rPr>
                <a:t>Internet</a:t>
              </a:r>
            </a:p>
          </p:txBody>
        </p:sp>
      </p:grpSp>
      <p:grpSp>
        <p:nvGrpSpPr>
          <p:cNvPr id="12" name="Group 11"/>
          <p:cNvGrpSpPr/>
          <p:nvPr/>
        </p:nvGrpSpPr>
        <p:grpSpPr>
          <a:xfrm>
            <a:off x="3373380" y="4777851"/>
            <a:ext cx="2173776" cy="1358844"/>
            <a:chOff x="3373380" y="4777851"/>
            <a:chExt cx="2173776" cy="1358844"/>
          </a:xfrm>
        </p:grpSpPr>
        <p:grpSp>
          <p:nvGrpSpPr>
            <p:cNvPr id="58" name="Group 57"/>
            <p:cNvGrpSpPr/>
            <p:nvPr/>
          </p:nvGrpSpPr>
          <p:grpSpPr>
            <a:xfrm>
              <a:off x="3373380" y="4777851"/>
              <a:ext cx="2173776" cy="1292947"/>
              <a:chOff x="4248046" y="490888"/>
              <a:chExt cx="8361830" cy="4821237"/>
            </a:xfrm>
          </p:grpSpPr>
          <p:sp>
            <p:nvSpPr>
              <p:cNvPr id="59" name="Freeform 5"/>
              <p:cNvSpPr>
                <a:spLocks/>
              </p:cNvSpPr>
              <p:nvPr/>
            </p:nvSpPr>
            <p:spPr bwMode="auto">
              <a:xfrm>
                <a:off x="4248046" y="490888"/>
                <a:ext cx="8361830" cy="4789139"/>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chemeClr val="accent2">
                  <a:lumMod val="40000"/>
                  <a:lumOff val="60000"/>
                </a:schemeClr>
              </a:solidFill>
              <a:ln>
                <a:no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chemeClr val="bg1"/>
                  </a:solidFill>
                  <a:effectLst/>
                  <a:uLnTx/>
                  <a:uFillTx/>
                  <a:latin typeface="Segoe UI"/>
                  <a:ea typeface="+mn-ea"/>
                  <a:cs typeface="+mn-cs"/>
                </a:endParaRPr>
              </a:p>
            </p:txBody>
          </p:sp>
          <p:sp>
            <p:nvSpPr>
              <p:cNvPr id="60" name="Freeform 5"/>
              <p:cNvSpPr>
                <a:spLocks/>
              </p:cNvSpPr>
              <p:nvPr/>
            </p:nvSpPr>
            <p:spPr bwMode="auto">
              <a:xfrm>
                <a:off x="4446872" y="755858"/>
                <a:ext cx="8070516" cy="4548506"/>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chemeClr val="accent2">
                  <a:lumMod val="60000"/>
                  <a:lumOff val="40000"/>
                </a:schemeClr>
              </a:solidFill>
              <a:ln>
                <a:no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chemeClr val="bg1"/>
                  </a:solidFill>
                  <a:effectLst/>
                  <a:uLnTx/>
                  <a:uFillTx/>
                  <a:latin typeface="Segoe UI"/>
                  <a:ea typeface="+mn-ea"/>
                  <a:cs typeface="+mn-cs"/>
                </a:endParaRPr>
              </a:p>
            </p:txBody>
          </p:sp>
          <p:sp>
            <p:nvSpPr>
              <p:cNvPr id="61" name="Freeform 5"/>
              <p:cNvSpPr>
                <a:spLocks/>
              </p:cNvSpPr>
              <p:nvPr/>
            </p:nvSpPr>
            <p:spPr bwMode="auto">
              <a:xfrm>
                <a:off x="4803005" y="736609"/>
                <a:ext cx="7286665" cy="4575516"/>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chemeClr val="accent2">
                  <a:alpha val="45000"/>
                </a:schemeClr>
              </a:solidFill>
              <a:ln>
                <a:no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chemeClr val="bg1"/>
                  </a:solidFill>
                  <a:effectLst/>
                  <a:uLnTx/>
                  <a:uFillTx/>
                  <a:latin typeface="Segoe UI"/>
                  <a:ea typeface="+mn-ea"/>
                  <a:cs typeface="+mn-cs"/>
                </a:endParaRPr>
              </a:p>
            </p:txBody>
          </p:sp>
        </p:grpSp>
        <p:sp>
          <p:nvSpPr>
            <p:cNvPr id="122" name="Rectangle 121"/>
            <p:cNvSpPr/>
            <p:nvPr/>
          </p:nvSpPr>
          <p:spPr>
            <a:xfrm>
              <a:off x="3556308" y="5293040"/>
              <a:ext cx="1707374" cy="843655"/>
            </a:xfrm>
            <a:prstGeom prst="rect">
              <a:avLst/>
            </a:prstGeom>
            <a:noFill/>
          </p:spPr>
          <p:txBody>
            <a:bodyPr wrap="square" lIns="179285" tIns="143428" rIns="179285" bIns="143428" rtlCol="0">
              <a:spAutoFit/>
            </a:bodyPr>
            <a:lstStyle/>
            <a:p>
              <a:pPr marL="0" marR="0" lvl="0" indent="0" algn="ctr" defTabSz="896386" rtl="0" eaLnBrk="1" fontAlgn="auto" latinLnBrk="0" hangingPunct="1">
                <a:lnSpc>
                  <a:spcPct val="90000"/>
                </a:lnSpc>
                <a:spcBef>
                  <a:spcPts val="0"/>
                </a:spcBef>
                <a:spcAft>
                  <a:spcPts val="588"/>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Segoe UI Semilight" panose="020B0402040204020203" pitchFamily="34" charset="0"/>
                  <a:ea typeface="+mn-ea"/>
                  <a:cs typeface="Segoe UI Semilight" panose="020B0402040204020203" pitchFamily="34" charset="0"/>
                </a:rPr>
                <a:t>Private LAN/WAN</a:t>
              </a:r>
            </a:p>
          </p:txBody>
        </p:sp>
      </p:grpSp>
      <p:grpSp>
        <p:nvGrpSpPr>
          <p:cNvPr id="123" name="Group 122"/>
          <p:cNvGrpSpPr/>
          <p:nvPr/>
        </p:nvGrpSpPr>
        <p:grpSpPr>
          <a:xfrm>
            <a:off x="6203621" y="5274513"/>
            <a:ext cx="1622101" cy="262368"/>
            <a:chOff x="3713163" y="1598613"/>
            <a:chExt cx="1236663" cy="200025"/>
          </a:xfrm>
          <a:solidFill>
            <a:srgbClr val="00B0F0"/>
          </a:solidFill>
        </p:grpSpPr>
        <p:sp>
          <p:nvSpPr>
            <p:cNvPr id="124" name="Freeform 5"/>
            <p:cNvSpPr>
              <a:spLocks/>
            </p:cNvSpPr>
            <p:nvPr/>
          </p:nvSpPr>
          <p:spPr bwMode="auto">
            <a:xfrm>
              <a:off x="3878263" y="1598613"/>
              <a:ext cx="1071563" cy="200025"/>
            </a:xfrm>
            <a:custGeom>
              <a:avLst/>
              <a:gdLst>
                <a:gd name="T0" fmla="*/ 1052 w 1147"/>
                <a:gd name="T1" fmla="*/ 0 h 202"/>
                <a:gd name="T2" fmla="*/ 0 w 1147"/>
                <a:gd name="T3" fmla="*/ 0 h 202"/>
                <a:gd name="T4" fmla="*/ 48 w 1147"/>
                <a:gd name="T5" fmla="*/ 101 h 202"/>
                <a:gd name="T6" fmla="*/ 0 w 1147"/>
                <a:gd name="T7" fmla="*/ 202 h 202"/>
                <a:gd name="T8" fmla="*/ 1052 w 1147"/>
                <a:gd name="T9" fmla="*/ 202 h 202"/>
                <a:gd name="T10" fmla="*/ 1147 w 1147"/>
                <a:gd name="T11" fmla="*/ 101 h 202"/>
                <a:gd name="T12" fmla="*/ 1052 w 1147"/>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1147" h="202">
                  <a:moveTo>
                    <a:pt x="1052" y="0"/>
                  </a:moveTo>
                  <a:lnTo>
                    <a:pt x="0" y="0"/>
                  </a:lnTo>
                  <a:cubicBezTo>
                    <a:pt x="29" y="24"/>
                    <a:pt x="48" y="61"/>
                    <a:pt x="48" y="101"/>
                  </a:cubicBezTo>
                  <a:cubicBezTo>
                    <a:pt x="48" y="142"/>
                    <a:pt x="29" y="178"/>
                    <a:pt x="0" y="202"/>
                  </a:cubicBezTo>
                  <a:lnTo>
                    <a:pt x="1052" y="202"/>
                  </a:lnTo>
                  <a:cubicBezTo>
                    <a:pt x="1105" y="202"/>
                    <a:pt x="1147" y="157"/>
                    <a:pt x="1147" y="101"/>
                  </a:cubicBezTo>
                  <a:cubicBezTo>
                    <a:pt x="1147" y="46"/>
                    <a:pt x="1105" y="0"/>
                    <a:pt x="1052" y="0"/>
                  </a:cubicBezTo>
                  <a:close/>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sp>
          <p:nvSpPr>
            <p:cNvPr id="125" name="Oval 6"/>
            <p:cNvSpPr>
              <a:spLocks noChangeArrowheads="1"/>
            </p:cNvSpPr>
            <p:nvPr/>
          </p:nvSpPr>
          <p:spPr bwMode="auto">
            <a:xfrm>
              <a:off x="3713163" y="1598613"/>
              <a:ext cx="177800" cy="200025"/>
            </a:xfrm>
            <a:prstGeom prst="ellipse">
              <a:avLst/>
            </a:prstGeom>
            <a:grp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grpSp>
      <p:grpSp>
        <p:nvGrpSpPr>
          <p:cNvPr id="127" name="Group 126"/>
          <p:cNvGrpSpPr/>
          <p:nvPr/>
        </p:nvGrpSpPr>
        <p:grpSpPr>
          <a:xfrm>
            <a:off x="8890423" y="2633597"/>
            <a:ext cx="667579" cy="667579"/>
            <a:chOff x="2287588" y="3095625"/>
            <a:chExt cx="333375" cy="333375"/>
          </a:xfrm>
        </p:grpSpPr>
        <p:sp>
          <p:nvSpPr>
            <p:cNvPr id="128" name="Rectangle 127"/>
            <p:cNvSpPr/>
            <p:nvPr/>
          </p:nvSpPr>
          <p:spPr bwMode="auto">
            <a:xfrm rot="2658552">
              <a:off x="2345053" y="3153300"/>
              <a:ext cx="221397" cy="214105"/>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chemeClr val="tx1"/>
                </a:solidFill>
                <a:effectLst/>
                <a:uLnTx/>
                <a:uFillTx/>
                <a:latin typeface="Segoe UI"/>
                <a:ea typeface="+mn-ea"/>
                <a:cs typeface="+mn-cs"/>
              </a:endParaRPr>
            </a:p>
          </p:txBody>
        </p:sp>
        <p:sp>
          <p:nvSpPr>
            <p:cNvPr id="129" name="Freeform 76"/>
            <p:cNvSpPr>
              <a:spLocks noEditPoints="1"/>
            </p:cNvSpPr>
            <p:nvPr/>
          </p:nvSpPr>
          <p:spPr bwMode="auto">
            <a:xfrm>
              <a:off x="2287588" y="3095625"/>
              <a:ext cx="333375" cy="333375"/>
            </a:xfrm>
            <a:custGeom>
              <a:avLst/>
              <a:gdLst>
                <a:gd name="T0" fmla="*/ 803 w 826"/>
                <a:gd name="T1" fmla="*/ 360 h 825"/>
                <a:gd name="T2" fmla="*/ 467 w 826"/>
                <a:gd name="T3" fmla="*/ 24 h 825"/>
                <a:gd name="T4" fmla="*/ 413 w 826"/>
                <a:gd name="T5" fmla="*/ 0 h 825"/>
                <a:gd name="T6" fmla="*/ 358 w 826"/>
                <a:gd name="T7" fmla="*/ 24 h 825"/>
                <a:gd name="T8" fmla="*/ 24 w 826"/>
                <a:gd name="T9" fmla="*/ 358 h 825"/>
                <a:gd name="T10" fmla="*/ 0 w 826"/>
                <a:gd name="T11" fmla="*/ 413 h 825"/>
                <a:gd name="T12" fmla="*/ 24 w 826"/>
                <a:gd name="T13" fmla="*/ 467 h 825"/>
                <a:gd name="T14" fmla="*/ 358 w 826"/>
                <a:gd name="T15" fmla="*/ 802 h 825"/>
                <a:gd name="T16" fmla="*/ 413 w 826"/>
                <a:gd name="T17" fmla="*/ 825 h 825"/>
                <a:gd name="T18" fmla="*/ 467 w 826"/>
                <a:gd name="T19" fmla="*/ 802 h 825"/>
                <a:gd name="T20" fmla="*/ 803 w 826"/>
                <a:gd name="T21" fmla="*/ 469 h 825"/>
                <a:gd name="T22" fmla="*/ 826 w 826"/>
                <a:gd name="T23" fmla="*/ 414 h 825"/>
                <a:gd name="T24" fmla="*/ 803 w 826"/>
                <a:gd name="T25" fmla="*/ 360 h 825"/>
                <a:gd name="T26" fmla="*/ 413 w 826"/>
                <a:gd name="T27" fmla="*/ 73 h 825"/>
                <a:gd name="T28" fmla="*/ 521 w 826"/>
                <a:gd name="T29" fmla="*/ 182 h 825"/>
                <a:gd name="T30" fmla="*/ 446 w 826"/>
                <a:gd name="T31" fmla="*/ 182 h 825"/>
                <a:gd name="T32" fmla="*/ 446 w 826"/>
                <a:gd name="T33" fmla="*/ 340 h 825"/>
                <a:gd name="T34" fmla="*/ 381 w 826"/>
                <a:gd name="T35" fmla="*/ 340 h 825"/>
                <a:gd name="T36" fmla="*/ 381 w 826"/>
                <a:gd name="T37" fmla="*/ 182 h 825"/>
                <a:gd name="T38" fmla="*/ 304 w 826"/>
                <a:gd name="T39" fmla="*/ 182 h 825"/>
                <a:gd name="T40" fmla="*/ 413 w 826"/>
                <a:gd name="T41" fmla="*/ 73 h 825"/>
                <a:gd name="T42" fmla="*/ 106 w 826"/>
                <a:gd name="T43" fmla="*/ 446 h 825"/>
                <a:gd name="T44" fmla="*/ 106 w 826"/>
                <a:gd name="T45" fmla="*/ 380 h 825"/>
                <a:gd name="T46" fmla="*/ 254 w 826"/>
                <a:gd name="T47" fmla="*/ 380 h 825"/>
                <a:gd name="T48" fmla="*/ 254 w 826"/>
                <a:gd name="T49" fmla="*/ 304 h 825"/>
                <a:gd name="T50" fmla="*/ 363 w 826"/>
                <a:gd name="T51" fmla="*/ 413 h 825"/>
                <a:gd name="T52" fmla="*/ 254 w 826"/>
                <a:gd name="T53" fmla="*/ 521 h 825"/>
                <a:gd name="T54" fmla="*/ 254 w 826"/>
                <a:gd name="T55" fmla="*/ 446 h 825"/>
                <a:gd name="T56" fmla="*/ 106 w 826"/>
                <a:gd name="T57" fmla="*/ 446 h 825"/>
                <a:gd name="T58" fmla="*/ 413 w 826"/>
                <a:gd name="T59" fmla="*/ 752 h 825"/>
                <a:gd name="T60" fmla="*/ 304 w 826"/>
                <a:gd name="T61" fmla="*/ 643 h 825"/>
                <a:gd name="T62" fmla="*/ 380 w 826"/>
                <a:gd name="T63" fmla="*/ 643 h 825"/>
                <a:gd name="T64" fmla="*/ 380 w 826"/>
                <a:gd name="T65" fmla="*/ 488 h 825"/>
                <a:gd name="T66" fmla="*/ 444 w 826"/>
                <a:gd name="T67" fmla="*/ 488 h 825"/>
                <a:gd name="T68" fmla="*/ 444 w 826"/>
                <a:gd name="T69" fmla="*/ 643 h 825"/>
                <a:gd name="T70" fmla="*/ 521 w 826"/>
                <a:gd name="T71" fmla="*/ 643 h 825"/>
                <a:gd name="T72" fmla="*/ 413 w 826"/>
                <a:gd name="T73" fmla="*/ 752 h 825"/>
                <a:gd name="T74" fmla="*/ 719 w 826"/>
                <a:gd name="T75" fmla="*/ 446 h 825"/>
                <a:gd name="T76" fmla="*/ 572 w 826"/>
                <a:gd name="T77" fmla="*/ 446 h 825"/>
                <a:gd name="T78" fmla="*/ 572 w 826"/>
                <a:gd name="T79" fmla="*/ 521 h 825"/>
                <a:gd name="T80" fmla="*/ 464 w 826"/>
                <a:gd name="T81" fmla="*/ 413 h 825"/>
                <a:gd name="T82" fmla="*/ 572 w 826"/>
                <a:gd name="T83" fmla="*/ 304 h 825"/>
                <a:gd name="T84" fmla="*/ 572 w 826"/>
                <a:gd name="T85" fmla="*/ 380 h 825"/>
                <a:gd name="T86" fmla="*/ 719 w 826"/>
                <a:gd name="T87" fmla="*/ 380 h 825"/>
                <a:gd name="T88" fmla="*/ 719 w 826"/>
                <a:gd name="T89" fmla="*/ 446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26" h="825">
                  <a:moveTo>
                    <a:pt x="803" y="360"/>
                  </a:moveTo>
                  <a:lnTo>
                    <a:pt x="467" y="24"/>
                  </a:lnTo>
                  <a:cubicBezTo>
                    <a:pt x="452" y="9"/>
                    <a:pt x="432" y="0"/>
                    <a:pt x="413" y="0"/>
                  </a:cubicBezTo>
                  <a:cubicBezTo>
                    <a:pt x="393" y="0"/>
                    <a:pt x="373" y="9"/>
                    <a:pt x="358" y="24"/>
                  </a:cubicBezTo>
                  <a:lnTo>
                    <a:pt x="24" y="358"/>
                  </a:lnTo>
                  <a:cubicBezTo>
                    <a:pt x="9" y="373"/>
                    <a:pt x="0" y="393"/>
                    <a:pt x="0" y="413"/>
                  </a:cubicBezTo>
                  <a:cubicBezTo>
                    <a:pt x="0" y="432"/>
                    <a:pt x="9" y="452"/>
                    <a:pt x="24" y="467"/>
                  </a:cubicBezTo>
                  <a:lnTo>
                    <a:pt x="358" y="802"/>
                  </a:lnTo>
                  <a:cubicBezTo>
                    <a:pt x="373" y="816"/>
                    <a:pt x="393" y="825"/>
                    <a:pt x="413" y="825"/>
                  </a:cubicBezTo>
                  <a:cubicBezTo>
                    <a:pt x="432" y="825"/>
                    <a:pt x="452" y="816"/>
                    <a:pt x="467" y="802"/>
                  </a:cubicBezTo>
                  <a:lnTo>
                    <a:pt x="803" y="469"/>
                  </a:lnTo>
                  <a:cubicBezTo>
                    <a:pt x="818" y="454"/>
                    <a:pt x="826" y="434"/>
                    <a:pt x="826" y="414"/>
                  </a:cubicBezTo>
                  <a:cubicBezTo>
                    <a:pt x="826" y="393"/>
                    <a:pt x="818" y="375"/>
                    <a:pt x="803" y="360"/>
                  </a:cubicBezTo>
                  <a:close/>
                  <a:moveTo>
                    <a:pt x="413" y="73"/>
                  </a:moveTo>
                  <a:lnTo>
                    <a:pt x="521" y="182"/>
                  </a:lnTo>
                  <a:lnTo>
                    <a:pt x="446" y="182"/>
                  </a:lnTo>
                  <a:lnTo>
                    <a:pt x="446" y="340"/>
                  </a:lnTo>
                  <a:lnTo>
                    <a:pt x="381" y="340"/>
                  </a:lnTo>
                  <a:lnTo>
                    <a:pt x="381" y="182"/>
                  </a:lnTo>
                  <a:lnTo>
                    <a:pt x="304" y="182"/>
                  </a:lnTo>
                  <a:lnTo>
                    <a:pt x="413" y="73"/>
                  </a:lnTo>
                  <a:close/>
                  <a:moveTo>
                    <a:pt x="106" y="446"/>
                  </a:moveTo>
                  <a:lnTo>
                    <a:pt x="106" y="380"/>
                  </a:lnTo>
                  <a:lnTo>
                    <a:pt x="254" y="380"/>
                  </a:lnTo>
                  <a:lnTo>
                    <a:pt x="254" y="304"/>
                  </a:lnTo>
                  <a:lnTo>
                    <a:pt x="363" y="413"/>
                  </a:lnTo>
                  <a:lnTo>
                    <a:pt x="254" y="521"/>
                  </a:lnTo>
                  <a:lnTo>
                    <a:pt x="254" y="446"/>
                  </a:lnTo>
                  <a:lnTo>
                    <a:pt x="106" y="446"/>
                  </a:lnTo>
                  <a:close/>
                  <a:moveTo>
                    <a:pt x="413" y="752"/>
                  </a:moveTo>
                  <a:lnTo>
                    <a:pt x="304" y="643"/>
                  </a:lnTo>
                  <a:lnTo>
                    <a:pt x="380" y="643"/>
                  </a:lnTo>
                  <a:lnTo>
                    <a:pt x="380" y="488"/>
                  </a:lnTo>
                  <a:lnTo>
                    <a:pt x="444" y="488"/>
                  </a:lnTo>
                  <a:lnTo>
                    <a:pt x="444" y="643"/>
                  </a:lnTo>
                  <a:lnTo>
                    <a:pt x="521" y="643"/>
                  </a:lnTo>
                  <a:lnTo>
                    <a:pt x="413" y="752"/>
                  </a:lnTo>
                  <a:close/>
                  <a:moveTo>
                    <a:pt x="719" y="446"/>
                  </a:moveTo>
                  <a:lnTo>
                    <a:pt x="572" y="446"/>
                  </a:lnTo>
                  <a:lnTo>
                    <a:pt x="572" y="521"/>
                  </a:lnTo>
                  <a:lnTo>
                    <a:pt x="464" y="413"/>
                  </a:lnTo>
                  <a:lnTo>
                    <a:pt x="572" y="304"/>
                  </a:lnTo>
                  <a:lnTo>
                    <a:pt x="572" y="380"/>
                  </a:lnTo>
                  <a:lnTo>
                    <a:pt x="719" y="380"/>
                  </a:lnTo>
                  <a:lnTo>
                    <a:pt x="719" y="446"/>
                  </a:lnTo>
                  <a:close/>
                </a:path>
              </a:pathLst>
            </a:custGeom>
            <a:solidFill>
              <a:schemeClr val="tx1">
                <a:lumMod val="50000"/>
              </a:schemeClr>
            </a:solid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grpSp>
      <p:grpSp>
        <p:nvGrpSpPr>
          <p:cNvPr id="2" name="Group 1"/>
          <p:cNvGrpSpPr/>
          <p:nvPr/>
        </p:nvGrpSpPr>
        <p:grpSpPr>
          <a:xfrm>
            <a:off x="94404" y="2421618"/>
            <a:ext cx="2054889" cy="1328583"/>
            <a:chOff x="94404" y="2421618"/>
            <a:chExt cx="2054889" cy="1328583"/>
          </a:xfrm>
        </p:grpSpPr>
        <p:sp>
          <p:nvSpPr>
            <p:cNvPr id="131" name="Freeform 11"/>
            <p:cNvSpPr>
              <a:spLocks/>
            </p:cNvSpPr>
            <p:nvPr/>
          </p:nvSpPr>
          <p:spPr bwMode="auto">
            <a:xfrm>
              <a:off x="305344" y="2421618"/>
              <a:ext cx="1843949" cy="1328583"/>
            </a:xfrm>
            <a:custGeom>
              <a:avLst/>
              <a:gdLst>
                <a:gd name="T0" fmla="*/ 800 w 800"/>
                <a:gd name="T1" fmla="*/ 404 h 497"/>
                <a:gd name="T2" fmla="*/ 707 w 800"/>
                <a:gd name="T3" fmla="*/ 312 h 497"/>
                <a:gd name="T4" fmla="*/ 696 w 800"/>
                <a:gd name="T5" fmla="*/ 312 h 497"/>
                <a:gd name="T6" fmla="*/ 705 w 800"/>
                <a:gd name="T7" fmla="*/ 247 h 497"/>
                <a:gd name="T8" fmla="*/ 458 w 800"/>
                <a:gd name="T9" fmla="*/ 0 h 497"/>
                <a:gd name="T10" fmla="*/ 224 w 800"/>
                <a:gd name="T11" fmla="*/ 169 h 497"/>
                <a:gd name="T12" fmla="*/ 169 w 800"/>
                <a:gd name="T13" fmla="*/ 159 h 497"/>
                <a:gd name="T14" fmla="*/ 0 w 800"/>
                <a:gd name="T15" fmla="*/ 328 h 497"/>
                <a:gd name="T16" fmla="*/ 169 w 800"/>
                <a:gd name="T17" fmla="*/ 497 h 497"/>
                <a:gd name="T18" fmla="*/ 169 w 800"/>
                <a:gd name="T19" fmla="*/ 497 h 497"/>
                <a:gd name="T20" fmla="*/ 169 w 800"/>
                <a:gd name="T21" fmla="*/ 497 h 497"/>
                <a:gd name="T22" fmla="*/ 715 w 800"/>
                <a:gd name="T23" fmla="*/ 497 h 497"/>
                <a:gd name="T24" fmla="*/ 715 w 800"/>
                <a:gd name="T25" fmla="*/ 496 h 497"/>
                <a:gd name="T26" fmla="*/ 800 w 800"/>
                <a:gd name="T27" fmla="*/ 40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497">
                  <a:moveTo>
                    <a:pt x="800" y="404"/>
                  </a:moveTo>
                  <a:cubicBezTo>
                    <a:pt x="800" y="353"/>
                    <a:pt x="758" y="312"/>
                    <a:pt x="707" y="312"/>
                  </a:cubicBezTo>
                  <a:cubicBezTo>
                    <a:pt x="703" y="312"/>
                    <a:pt x="700" y="312"/>
                    <a:pt x="696" y="312"/>
                  </a:cubicBezTo>
                  <a:cubicBezTo>
                    <a:pt x="702" y="292"/>
                    <a:pt x="705" y="270"/>
                    <a:pt x="705" y="247"/>
                  </a:cubicBezTo>
                  <a:cubicBezTo>
                    <a:pt x="705" y="111"/>
                    <a:pt x="594" y="0"/>
                    <a:pt x="458" y="0"/>
                  </a:cubicBezTo>
                  <a:cubicBezTo>
                    <a:pt x="349" y="0"/>
                    <a:pt x="257" y="71"/>
                    <a:pt x="224" y="169"/>
                  </a:cubicBezTo>
                  <a:cubicBezTo>
                    <a:pt x="207" y="163"/>
                    <a:pt x="188" y="159"/>
                    <a:pt x="169" y="159"/>
                  </a:cubicBezTo>
                  <a:cubicBezTo>
                    <a:pt x="76" y="159"/>
                    <a:pt x="0" y="235"/>
                    <a:pt x="0" y="328"/>
                  </a:cubicBezTo>
                  <a:cubicBezTo>
                    <a:pt x="0" y="421"/>
                    <a:pt x="76" y="497"/>
                    <a:pt x="169" y="497"/>
                  </a:cubicBezTo>
                  <a:cubicBezTo>
                    <a:pt x="169" y="497"/>
                    <a:pt x="169" y="497"/>
                    <a:pt x="169" y="497"/>
                  </a:cubicBezTo>
                  <a:lnTo>
                    <a:pt x="169" y="497"/>
                  </a:lnTo>
                  <a:lnTo>
                    <a:pt x="715" y="497"/>
                  </a:lnTo>
                  <a:lnTo>
                    <a:pt x="715" y="496"/>
                  </a:lnTo>
                  <a:cubicBezTo>
                    <a:pt x="762" y="492"/>
                    <a:pt x="800" y="453"/>
                    <a:pt x="800" y="404"/>
                  </a:cubicBezTo>
                  <a:close/>
                </a:path>
              </a:pathLst>
            </a:custGeom>
            <a:solidFill>
              <a:srgbClr val="00B0F0"/>
            </a:solidFill>
            <a:ln w="28575" cap="flat">
              <a:solidFill>
                <a:schemeClr val="bg1"/>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sp>
          <p:nvSpPr>
            <p:cNvPr id="135" name="TextBox 134"/>
            <p:cNvSpPr txBox="1"/>
            <p:nvPr/>
          </p:nvSpPr>
          <p:spPr>
            <a:xfrm>
              <a:off x="94404" y="2745068"/>
              <a:ext cx="2051052" cy="455857"/>
            </a:xfrm>
            <a:prstGeom prst="rect">
              <a:avLst/>
            </a:prstGeom>
            <a:noFill/>
          </p:spPr>
          <p:txBody>
            <a:bodyPr wrap="square" lIns="179285" tIns="143428" rIns="179285" bIns="143428" rtlCol="0">
              <a:spAutoFit/>
            </a:bodyPr>
            <a:lstStyle/>
            <a:p>
              <a:pPr marL="0" marR="0" lvl="0" indent="0" algn="ctr" defTabSz="896386" rtl="0" eaLnBrk="1" fontAlgn="auto" latinLnBrk="0" hangingPunct="1">
                <a:lnSpc>
                  <a:spcPct val="90000"/>
                </a:lnSpc>
                <a:spcBef>
                  <a:spcPts val="0"/>
                </a:spcBef>
                <a:spcAft>
                  <a:spcPts val="2353"/>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Segoe UI Semilight" panose="020B0402040204020203" pitchFamily="34" charset="0"/>
                  <a:ea typeface="+mn-ea"/>
                  <a:cs typeface="Segoe UI Semilight" panose="020B0402040204020203" pitchFamily="34" charset="0"/>
                </a:rPr>
                <a:t>Azure Stack Hub</a:t>
              </a:r>
            </a:p>
          </p:txBody>
        </p:sp>
      </p:grpSp>
      <p:grpSp>
        <p:nvGrpSpPr>
          <p:cNvPr id="3" name="Group 2"/>
          <p:cNvGrpSpPr/>
          <p:nvPr/>
        </p:nvGrpSpPr>
        <p:grpSpPr>
          <a:xfrm>
            <a:off x="9038521" y="780190"/>
            <a:ext cx="1201889" cy="726406"/>
            <a:chOff x="9038521" y="780190"/>
            <a:chExt cx="1201889" cy="726406"/>
          </a:xfrm>
        </p:grpSpPr>
        <p:sp>
          <p:nvSpPr>
            <p:cNvPr id="137" name="Freeform 11"/>
            <p:cNvSpPr>
              <a:spLocks/>
            </p:cNvSpPr>
            <p:nvPr/>
          </p:nvSpPr>
          <p:spPr bwMode="auto">
            <a:xfrm>
              <a:off x="9161898" y="780190"/>
              <a:ext cx="1078512" cy="678544"/>
            </a:xfrm>
            <a:custGeom>
              <a:avLst/>
              <a:gdLst>
                <a:gd name="T0" fmla="*/ 800 w 800"/>
                <a:gd name="T1" fmla="*/ 404 h 497"/>
                <a:gd name="T2" fmla="*/ 707 w 800"/>
                <a:gd name="T3" fmla="*/ 312 h 497"/>
                <a:gd name="T4" fmla="*/ 696 w 800"/>
                <a:gd name="T5" fmla="*/ 312 h 497"/>
                <a:gd name="T6" fmla="*/ 705 w 800"/>
                <a:gd name="T7" fmla="*/ 247 h 497"/>
                <a:gd name="T8" fmla="*/ 458 w 800"/>
                <a:gd name="T9" fmla="*/ 0 h 497"/>
                <a:gd name="T10" fmla="*/ 224 w 800"/>
                <a:gd name="T11" fmla="*/ 169 h 497"/>
                <a:gd name="T12" fmla="*/ 169 w 800"/>
                <a:gd name="T13" fmla="*/ 159 h 497"/>
                <a:gd name="T14" fmla="*/ 0 w 800"/>
                <a:gd name="T15" fmla="*/ 328 h 497"/>
                <a:gd name="T16" fmla="*/ 169 w 800"/>
                <a:gd name="T17" fmla="*/ 497 h 497"/>
                <a:gd name="T18" fmla="*/ 169 w 800"/>
                <a:gd name="T19" fmla="*/ 497 h 497"/>
                <a:gd name="T20" fmla="*/ 169 w 800"/>
                <a:gd name="T21" fmla="*/ 497 h 497"/>
                <a:gd name="T22" fmla="*/ 715 w 800"/>
                <a:gd name="T23" fmla="*/ 497 h 497"/>
                <a:gd name="T24" fmla="*/ 715 w 800"/>
                <a:gd name="T25" fmla="*/ 496 h 497"/>
                <a:gd name="T26" fmla="*/ 800 w 800"/>
                <a:gd name="T27" fmla="*/ 40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497">
                  <a:moveTo>
                    <a:pt x="800" y="404"/>
                  </a:moveTo>
                  <a:cubicBezTo>
                    <a:pt x="800" y="353"/>
                    <a:pt x="758" y="312"/>
                    <a:pt x="707" y="312"/>
                  </a:cubicBezTo>
                  <a:cubicBezTo>
                    <a:pt x="703" y="312"/>
                    <a:pt x="700" y="312"/>
                    <a:pt x="696" y="312"/>
                  </a:cubicBezTo>
                  <a:cubicBezTo>
                    <a:pt x="702" y="292"/>
                    <a:pt x="705" y="270"/>
                    <a:pt x="705" y="247"/>
                  </a:cubicBezTo>
                  <a:cubicBezTo>
                    <a:pt x="705" y="111"/>
                    <a:pt x="594" y="0"/>
                    <a:pt x="458" y="0"/>
                  </a:cubicBezTo>
                  <a:cubicBezTo>
                    <a:pt x="349" y="0"/>
                    <a:pt x="257" y="71"/>
                    <a:pt x="224" y="169"/>
                  </a:cubicBezTo>
                  <a:cubicBezTo>
                    <a:pt x="207" y="163"/>
                    <a:pt x="188" y="159"/>
                    <a:pt x="169" y="159"/>
                  </a:cubicBezTo>
                  <a:cubicBezTo>
                    <a:pt x="76" y="159"/>
                    <a:pt x="0" y="235"/>
                    <a:pt x="0" y="328"/>
                  </a:cubicBezTo>
                  <a:cubicBezTo>
                    <a:pt x="0" y="421"/>
                    <a:pt x="76" y="497"/>
                    <a:pt x="169" y="497"/>
                  </a:cubicBezTo>
                  <a:cubicBezTo>
                    <a:pt x="169" y="497"/>
                    <a:pt x="169" y="497"/>
                    <a:pt x="169" y="497"/>
                  </a:cubicBezTo>
                  <a:lnTo>
                    <a:pt x="169" y="497"/>
                  </a:lnTo>
                  <a:lnTo>
                    <a:pt x="715" y="497"/>
                  </a:lnTo>
                  <a:lnTo>
                    <a:pt x="715" y="496"/>
                  </a:lnTo>
                  <a:cubicBezTo>
                    <a:pt x="762" y="492"/>
                    <a:pt x="800" y="453"/>
                    <a:pt x="800" y="404"/>
                  </a:cubicBezTo>
                  <a:close/>
                </a:path>
              </a:pathLst>
            </a:custGeom>
            <a:solidFill>
              <a:srgbClr val="00B0F0"/>
            </a:solidFill>
            <a:ln w="28575" cap="flat">
              <a:solidFill>
                <a:schemeClr val="bg1"/>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sp>
          <p:nvSpPr>
            <p:cNvPr id="138" name="TextBox 137"/>
            <p:cNvSpPr txBox="1"/>
            <p:nvPr/>
          </p:nvSpPr>
          <p:spPr>
            <a:xfrm>
              <a:off x="9038521" y="945385"/>
              <a:ext cx="1199645" cy="561211"/>
            </a:xfrm>
            <a:prstGeom prst="rect">
              <a:avLst/>
            </a:prstGeom>
            <a:noFill/>
          </p:spPr>
          <p:txBody>
            <a:bodyPr wrap="square" lIns="179285" tIns="143428" rIns="179285" bIns="143428" rtlCol="0">
              <a:spAutoFit/>
            </a:bodyPr>
            <a:lstStyle/>
            <a:p>
              <a:pPr marL="0" marR="0" lvl="0" indent="0" algn="ctr" defTabSz="896386" rtl="0" eaLnBrk="1" fontAlgn="auto" latinLnBrk="0" hangingPunct="1">
                <a:lnSpc>
                  <a:spcPct val="90000"/>
                </a:lnSpc>
                <a:spcBef>
                  <a:spcPts val="0"/>
                </a:spcBef>
                <a:spcAft>
                  <a:spcPts val="2353"/>
                </a:spcAft>
                <a:buClrTx/>
                <a:buSzTx/>
                <a:buFontTx/>
                <a:buNone/>
                <a:tabLst/>
                <a:defRPr/>
              </a:pPr>
              <a:r>
                <a:rPr kumimoji="0" lang="en-US" sz="1961" b="0" i="0" u="none" strike="noStrike" kern="0" cap="none" spc="0" normalizeH="0" baseline="0" noProof="0" dirty="0">
                  <a:ln>
                    <a:noFill/>
                  </a:ln>
                  <a:effectLst/>
                  <a:uLnTx/>
                  <a:uFillTx/>
                  <a:latin typeface="Segoe UI Semilight" panose="020B0402040204020203" pitchFamily="34" charset="0"/>
                  <a:ea typeface="+mn-ea"/>
                  <a:cs typeface="Segoe UI Semilight" panose="020B0402040204020203" pitchFamily="34" charset="0"/>
                </a:rPr>
                <a:t>Azure</a:t>
              </a:r>
            </a:p>
          </p:txBody>
        </p:sp>
      </p:grpSp>
      <p:grpSp>
        <p:nvGrpSpPr>
          <p:cNvPr id="140" name="Group 139"/>
          <p:cNvGrpSpPr/>
          <p:nvPr/>
        </p:nvGrpSpPr>
        <p:grpSpPr>
          <a:xfrm>
            <a:off x="9447024" y="1595738"/>
            <a:ext cx="2562413" cy="1650973"/>
            <a:chOff x="9447024" y="1595738"/>
            <a:chExt cx="2337097" cy="1650973"/>
          </a:xfrm>
        </p:grpSpPr>
        <p:sp>
          <p:nvSpPr>
            <p:cNvPr id="168" name="Rounded Rectangle 7"/>
            <p:cNvSpPr/>
            <p:nvPr/>
          </p:nvSpPr>
          <p:spPr bwMode="auto">
            <a:xfrm>
              <a:off x="9452729" y="1595738"/>
              <a:ext cx="2331391" cy="1650973"/>
            </a:xfrm>
            <a:prstGeom prst="roundRect">
              <a:avLst>
                <a:gd name="adj" fmla="val 3605"/>
              </a:avLst>
            </a:prstGeom>
            <a:solidFill>
              <a:schemeClr val="tx1"/>
            </a:solidFill>
            <a:ln w="5715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4" tIns="143370" rIns="179214" bIns="143370" numCol="1" spcCol="0" rtlCol="0" fromWordArt="0" anchor="t" anchorCtr="0" forceAA="0" compatLnSpc="1">
              <a:prstTxWarp prst="textNoShape">
                <a:avLst/>
              </a:prstTxWarp>
              <a:noAutofit/>
            </a:bodyPr>
            <a:lstStyle/>
            <a:p>
              <a:pPr marL="0" marR="0" lvl="0" indent="0" algn="l" defTabSz="895854"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49" normalizeH="0" baseline="0" noProof="0">
                <a:ln>
                  <a:noFill/>
                </a:ln>
                <a:solidFill>
                  <a:schemeClr val="tx1"/>
                </a:solidFill>
                <a:effectLst/>
                <a:uLnTx/>
                <a:uFillTx/>
                <a:latin typeface="Segoe UI"/>
                <a:ea typeface="+mn-ea"/>
                <a:cs typeface="+mn-cs"/>
              </a:endParaRPr>
            </a:p>
          </p:txBody>
        </p:sp>
        <p:sp>
          <p:nvSpPr>
            <p:cNvPr id="169" name="TextBox 168"/>
            <p:cNvSpPr txBox="1"/>
            <p:nvPr/>
          </p:nvSpPr>
          <p:spPr>
            <a:xfrm>
              <a:off x="9447024" y="1651692"/>
              <a:ext cx="2337097" cy="280605"/>
            </a:xfrm>
            <a:prstGeom prst="rect">
              <a:avLst/>
            </a:prstGeom>
          </p:spPr>
          <p:txBody>
            <a:bodyPr wrap="square" rtlCol="0">
              <a:spAutoFit/>
            </a:bodyPr>
            <a:lstStyle/>
            <a:p>
              <a:pPr marL="0" marR="0" lvl="0" indent="0" algn="ctr" defTabSz="896386" rtl="0" eaLnBrk="1" fontAlgn="auto" latinLnBrk="0" hangingPunct="1">
                <a:lnSpc>
                  <a:spcPct val="90000"/>
                </a:lnSpc>
                <a:spcBef>
                  <a:spcPts val="0"/>
                </a:spcBef>
                <a:spcAft>
                  <a:spcPts val="2353"/>
                </a:spcAft>
                <a:buClrTx/>
                <a:buSzTx/>
                <a:buFontTx/>
                <a:buNone/>
                <a:tabLst/>
                <a:defRPr/>
              </a:pPr>
              <a:r>
                <a:rPr kumimoji="0" lang="en-US" sz="1372" b="0" i="0" u="none" strike="noStrike" kern="0" cap="none" spc="0" normalizeH="0" baseline="0" noProof="0" dirty="0">
                  <a:ln>
                    <a:noFill/>
                  </a:ln>
                  <a:solidFill>
                    <a:schemeClr val="bg1"/>
                  </a:solidFill>
                  <a:effectLst/>
                  <a:uLnTx/>
                  <a:uFillTx/>
                  <a:latin typeface="Segoe UI" panose="020B0502040204020203" pitchFamily="34" charset="0"/>
                  <a:ea typeface="+mn-ea"/>
                  <a:cs typeface="Segoe UI" panose="020B0502040204020203" pitchFamily="34" charset="0"/>
                </a:rPr>
                <a:t>Virtual Network</a:t>
              </a:r>
            </a:p>
          </p:txBody>
        </p:sp>
      </p:grpSp>
      <p:grpSp>
        <p:nvGrpSpPr>
          <p:cNvPr id="147" name="Group 146"/>
          <p:cNvGrpSpPr/>
          <p:nvPr/>
        </p:nvGrpSpPr>
        <p:grpSpPr>
          <a:xfrm>
            <a:off x="8890424" y="1783509"/>
            <a:ext cx="667579" cy="667579"/>
            <a:chOff x="2287588" y="3095625"/>
            <a:chExt cx="333375" cy="333375"/>
          </a:xfrm>
        </p:grpSpPr>
        <p:sp>
          <p:nvSpPr>
            <p:cNvPr id="166" name="Rectangle 165"/>
            <p:cNvSpPr/>
            <p:nvPr/>
          </p:nvSpPr>
          <p:spPr bwMode="auto">
            <a:xfrm rot="2658552">
              <a:off x="2345053" y="3153300"/>
              <a:ext cx="221397" cy="214105"/>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chemeClr val="tx1"/>
                </a:solidFill>
                <a:effectLst/>
                <a:uLnTx/>
                <a:uFillTx/>
                <a:latin typeface="Segoe UI"/>
                <a:ea typeface="+mn-ea"/>
                <a:cs typeface="+mn-cs"/>
              </a:endParaRPr>
            </a:p>
          </p:txBody>
        </p:sp>
        <p:sp>
          <p:nvSpPr>
            <p:cNvPr id="167" name="Freeform 76"/>
            <p:cNvSpPr>
              <a:spLocks noEditPoints="1"/>
            </p:cNvSpPr>
            <p:nvPr/>
          </p:nvSpPr>
          <p:spPr bwMode="auto">
            <a:xfrm>
              <a:off x="2287588" y="3095625"/>
              <a:ext cx="333375" cy="333375"/>
            </a:xfrm>
            <a:custGeom>
              <a:avLst/>
              <a:gdLst>
                <a:gd name="T0" fmla="*/ 803 w 826"/>
                <a:gd name="T1" fmla="*/ 360 h 825"/>
                <a:gd name="T2" fmla="*/ 467 w 826"/>
                <a:gd name="T3" fmla="*/ 24 h 825"/>
                <a:gd name="T4" fmla="*/ 413 w 826"/>
                <a:gd name="T5" fmla="*/ 0 h 825"/>
                <a:gd name="T6" fmla="*/ 358 w 826"/>
                <a:gd name="T7" fmla="*/ 24 h 825"/>
                <a:gd name="T8" fmla="*/ 24 w 826"/>
                <a:gd name="T9" fmla="*/ 358 h 825"/>
                <a:gd name="T10" fmla="*/ 0 w 826"/>
                <a:gd name="T11" fmla="*/ 413 h 825"/>
                <a:gd name="T12" fmla="*/ 24 w 826"/>
                <a:gd name="T13" fmla="*/ 467 h 825"/>
                <a:gd name="T14" fmla="*/ 358 w 826"/>
                <a:gd name="T15" fmla="*/ 802 h 825"/>
                <a:gd name="T16" fmla="*/ 413 w 826"/>
                <a:gd name="T17" fmla="*/ 825 h 825"/>
                <a:gd name="T18" fmla="*/ 467 w 826"/>
                <a:gd name="T19" fmla="*/ 802 h 825"/>
                <a:gd name="T20" fmla="*/ 803 w 826"/>
                <a:gd name="T21" fmla="*/ 469 h 825"/>
                <a:gd name="T22" fmla="*/ 826 w 826"/>
                <a:gd name="T23" fmla="*/ 414 h 825"/>
                <a:gd name="T24" fmla="*/ 803 w 826"/>
                <a:gd name="T25" fmla="*/ 360 h 825"/>
                <a:gd name="T26" fmla="*/ 413 w 826"/>
                <a:gd name="T27" fmla="*/ 73 h 825"/>
                <a:gd name="T28" fmla="*/ 521 w 826"/>
                <a:gd name="T29" fmla="*/ 182 h 825"/>
                <a:gd name="T30" fmla="*/ 446 w 826"/>
                <a:gd name="T31" fmla="*/ 182 h 825"/>
                <a:gd name="T32" fmla="*/ 446 w 826"/>
                <a:gd name="T33" fmla="*/ 340 h 825"/>
                <a:gd name="T34" fmla="*/ 381 w 826"/>
                <a:gd name="T35" fmla="*/ 340 h 825"/>
                <a:gd name="T36" fmla="*/ 381 w 826"/>
                <a:gd name="T37" fmla="*/ 182 h 825"/>
                <a:gd name="T38" fmla="*/ 304 w 826"/>
                <a:gd name="T39" fmla="*/ 182 h 825"/>
                <a:gd name="T40" fmla="*/ 413 w 826"/>
                <a:gd name="T41" fmla="*/ 73 h 825"/>
                <a:gd name="T42" fmla="*/ 106 w 826"/>
                <a:gd name="T43" fmla="*/ 446 h 825"/>
                <a:gd name="T44" fmla="*/ 106 w 826"/>
                <a:gd name="T45" fmla="*/ 380 h 825"/>
                <a:gd name="T46" fmla="*/ 254 w 826"/>
                <a:gd name="T47" fmla="*/ 380 h 825"/>
                <a:gd name="T48" fmla="*/ 254 w 826"/>
                <a:gd name="T49" fmla="*/ 304 h 825"/>
                <a:gd name="T50" fmla="*/ 363 w 826"/>
                <a:gd name="T51" fmla="*/ 413 h 825"/>
                <a:gd name="T52" fmla="*/ 254 w 826"/>
                <a:gd name="T53" fmla="*/ 521 h 825"/>
                <a:gd name="T54" fmla="*/ 254 w 826"/>
                <a:gd name="T55" fmla="*/ 446 h 825"/>
                <a:gd name="T56" fmla="*/ 106 w 826"/>
                <a:gd name="T57" fmla="*/ 446 h 825"/>
                <a:gd name="T58" fmla="*/ 413 w 826"/>
                <a:gd name="T59" fmla="*/ 752 h 825"/>
                <a:gd name="T60" fmla="*/ 304 w 826"/>
                <a:gd name="T61" fmla="*/ 643 h 825"/>
                <a:gd name="T62" fmla="*/ 380 w 826"/>
                <a:gd name="T63" fmla="*/ 643 h 825"/>
                <a:gd name="T64" fmla="*/ 380 w 826"/>
                <a:gd name="T65" fmla="*/ 488 h 825"/>
                <a:gd name="T66" fmla="*/ 444 w 826"/>
                <a:gd name="T67" fmla="*/ 488 h 825"/>
                <a:gd name="T68" fmla="*/ 444 w 826"/>
                <a:gd name="T69" fmla="*/ 643 h 825"/>
                <a:gd name="T70" fmla="*/ 521 w 826"/>
                <a:gd name="T71" fmla="*/ 643 h 825"/>
                <a:gd name="T72" fmla="*/ 413 w 826"/>
                <a:gd name="T73" fmla="*/ 752 h 825"/>
                <a:gd name="T74" fmla="*/ 719 w 826"/>
                <a:gd name="T75" fmla="*/ 446 h 825"/>
                <a:gd name="T76" fmla="*/ 572 w 826"/>
                <a:gd name="T77" fmla="*/ 446 h 825"/>
                <a:gd name="T78" fmla="*/ 572 w 826"/>
                <a:gd name="T79" fmla="*/ 521 h 825"/>
                <a:gd name="T80" fmla="*/ 464 w 826"/>
                <a:gd name="T81" fmla="*/ 413 h 825"/>
                <a:gd name="T82" fmla="*/ 572 w 826"/>
                <a:gd name="T83" fmla="*/ 304 h 825"/>
                <a:gd name="T84" fmla="*/ 572 w 826"/>
                <a:gd name="T85" fmla="*/ 380 h 825"/>
                <a:gd name="T86" fmla="*/ 719 w 826"/>
                <a:gd name="T87" fmla="*/ 380 h 825"/>
                <a:gd name="T88" fmla="*/ 719 w 826"/>
                <a:gd name="T89" fmla="*/ 446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26" h="825">
                  <a:moveTo>
                    <a:pt x="803" y="360"/>
                  </a:moveTo>
                  <a:lnTo>
                    <a:pt x="467" y="24"/>
                  </a:lnTo>
                  <a:cubicBezTo>
                    <a:pt x="452" y="9"/>
                    <a:pt x="432" y="0"/>
                    <a:pt x="413" y="0"/>
                  </a:cubicBezTo>
                  <a:cubicBezTo>
                    <a:pt x="393" y="0"/>
                    <a:pt x="373" y="9"/>
                    <a:pt x="358" y="24"/>
                  </a:cubicBezTo>
                  <a:lnTo>
                    <a:pt x="24" y="358"/>
                  </a:lnTo>
                  <a:cubicBezTo>
                    <a:pt x="9" y="373"/>
                    <a:pt x="0" y="393"/>
                    <a:pt x="0" y="413"/>
                  </a:cubicBezTo>
                  <a:cubicBezTo>
                    <a:pt x="0" y="432"/>
                    <a:pt x="9" y="452"/>
                    <a:pt x="24" y="467"/>
                  </a:cubicBezTo>
                  <a:lnTo>
                    <a:pt x="358" y="802"/>
                  </a:lnTo>
                  <a:cubicBezTo>
                    <a:pt x="373" y="816"/>
                    <a:pt x="393" y="825"/>
                    <a:pt x="413" y="825"/>
                  </a:cubicBezTo>
                  <a:cubicBezTo>
                    <a:pt x="432" y="825"/>
                    <a:pt x="452" y="816"/>
                    <a:pt x="467" y="802"/>
                  </a:cubicBezTo>
                  <a:lnTo>
                    <a:pt x="803" y="469"/>
                  </a:lnTo>
                  <a:cubicBezTo>
                    <a:pt x="818" y="454"/>
                    <a:pt x="826" y="434"/>
                    <a:pt x="826" y="414"/>
                  </a:cubicBezTo>
                  <a:cubicBezTo>
                    <a:pt x="826" y="393"/>
                    <a:pt x="818" y="375"/>
                    <a:pt x="803" y="360"/>
                  </a:cubicBezTo>
                  <a:close/>
                  <a:moveTo>
                    <a:pt x="413" y="73"/>
                  </a:moveTo>
                  <a:lnTo>
                    <a:pt x="521" y="182"/>
                  </a:lnTo>
                  <a:lnTo>
                    <a:pt x="446" y="182"/>
                  </a:lnTo>
                  <a:lnTo>
                    <a:pt x="446" y="340"/>
                  </a:lnTo>
                  <a:lnTo>
                    <a:pt x="381" y="340"/>
                  </a:lnTo>
                  <a:lnTo>
                    <a:pt x="381" y="182"/>
                  </a:lnTo>
                  <a:lnTo>
                    <a:pt x="304" y="182"/>
                  </a:lnTo>
                  <a:lnTo>
                    <a:pt x="413" y="73"/>
                  </a:lnTo>
                  <a:close/>
                  <a:moveTo>
                    <a:pt x="106" y="446"/>
                  </a:moveTo>
                  <a:lnTo>
                    <a:pt x="106" y="380"/>
                  </a:lnTo>
                  <a:lnTo>
                    <a:pt x="254" y="380"/>
                  </a:lnTo>
                  <a:lnTo>
                    <a:pt x="254" y="304"/>
                  </a:lnTo>
                  <a:lnTo>
                    <a:pt x="363" y="413"/>
                  </a:lnTo>
                  <a:lnTo>
                    <a:pt x="254" y="521"/>
                  </a:lnTo>
                  <a:lnTo>
                    <a:pt x="254" y="446"/>
                  </a:lnTo>
                  <a:lnTo>
                    <a:pt x="106" y="446"/>
                  </a:lnTo>
                  <a:close/>
                  <a:moveTo>
                    <a:pt x="413" y="752"/>
                  </a:moveTo>
                  <a:lnTo>
                    <a:pt x="304" y="643"/>
                  </a:lnTo>
                  <a:lnTo>
                    <a:pt x="380" y="643"/>
                  </a:lnTo>
                  <a:lnTo>
                    <a:pt x="380" y="488"/>
                  </a:lnTo>
                  <a:lnTo>
                    <a:pt x="444" y="488"/>
                  </a:lnTo>
                  <a:lnTo>
                    <a:pt x="444" y="643"/>
                  </a:lnTo>
                  <a:lnTo>
                    <a:pt x="521" y="643"/>
                  </a:lnTo>
                  <a:lnTo>
                    <a:pt x="413" y="752"/>
                  </a:lnTo>
                  <a:close/>
                  <a:moveTo>
                    <a:pt x="719" y="446"/>
                  </a:moveTo>
                  <a:lnTo>
                    <a:pt x="572" y="446"/>
                  </a:lnTo>
                  <a:lnTo>
                    <a:pt x="572" y="521"/>
                  </a:lnTo>
                  <a:lnTo>
                    <a:pt x="464" y="413"/>
                  </a:lnTo>
                  <a:lnTo>
                    <a:pt x="572" y="304"/>
                  </a:lnTo>
                  <a:lnTo>
                    <a:pt x="572" y="380"/>
                  </a:lnTo>
                  <a:lnTo>
                    <a:pt x="719" y="380"/>
                  </a:lnTo>
                  <a:lnTo>
                    <a:pt x="719" y="446"/>
                  </a:lnTo>
                  <a:close/>
                </a:path>
              </a:pathLst>
            </a:custGeom>
            <a:solidFill>
              <a:schemeClr val="tx1">
                <a:lumMod val="50000"/>
              </a:schemeClr>
            </a:solid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grpSp>
      <p:grpSp>
        <p:nvGrpSpPr>
          <p:cNvPr id="148" name="Group 147"/>
          <p:cNvGrpSpPr/>
          <p:nvPr/>
        </p:nvGrpSpPr>
        <p:grpSpPr>
          <a:xfrm>
            <a:off x="9726140" y="2111964"/>
            <a:ext cx="2084981" cy="1029428"/>
            <a:chOff x="9765713" y="1879294"/>
            <a:chExt cx="2126789" cy="1050070"/>
          </a:xfrm>
        </p:grpSpPr>
        <p:sp>
          <p:nvSpPr>
            <p:cNvPr id="149" name="TextBox 148"/>
            <p:cNvSpPr txBox="1"/>
            <p:nvPr/>
          </p:nvSpPr>
          <p:spPr>
            <a:xfrm>
              <a:off x="11274200" y="2763165"/>
              <a:ext cx="618302" cy="166199"/>
            </a:xfrm>
            <a:prstGeom prst="rect">
              <a:avLst/>
            </a:prstGeom>
          </p:spPr>
          <p:txBody>
            <a:bodyPr wrap="square" lIns="0" tIns="0" rIns="0" bIns="0" rtlCol="0" anchor="ctr">
              <a:spAutoFit/>
            </a:bodyPr>
            <a:lstStyle/>
            <a:p>
              <a:pPr marL="0" marR="0" lvl="0" indent="0" algn="ctr" defTabSz="896386" rtl="0" eaLnBrk="1" fontAlgn="auto" latinLnBrk="0" hangingPunct="1">
                <a:lnSpc>
                  <a:spcPct val="90000"/>
                </a:lnSpc>
                <a:spcBef>
                  <a:spcPts val="0"/>
                </a:spcBef>
                <a:spcAft>
                  <a:spcPts val="2353"/>
                </a:spcAft>
                <a:buClrTx/>
                <a:buSzTx/>
                <a:buFontTx/>
                <a:buNone/>
                <a:tabLst/>
                <a:defRPr/>
              </a:pPr>
              <a:r>
                <a:rPr kumimoji="0" lang="en-US" sz="1176" b="0" i="0" u="none" strike="noStrike" kern="0" cap="none" spc="0" normalizeH="0" baseline="0" noProof="0" dirty="0">
                  <a:ln>
                    <a:noFill/>
                  </a:ln>
                  <a:solidFill>
                    <a:schemeClr val="bg1"/>
                  </a:solidFill>
                  <a:effectLst/>
                  <a:uLnTx/>
                  <a:uFillTx/>
                  <a:latin typeface="Segoe UI" panose="020B0502040204020203" pitchFamily="34" charset="0"/>
                  <a:ea typeface="+mn-ea"/>
                  <a:cs typeface="Segoe UI" panose="020B0502040204020203" pitchFamily="34" charset="0"/>
                </a:rPr>
                <a:t>Frontend</a:t>
              </a:r>
            </a:p>
          </p:txBody>
        </p:sp>
        <p:sp>
          <p:nvSpPr>
            <p:cNvPr id="150" name="TextBox 149"/>
            <p:cNvSpPr txBox="1"/>
            <p:nvPr/>
          </p:nvSpPr>
          <p:spPr>
            <a:xfrm>
              <a:off x="10522996" y="2763165"/>
              <a:ext cx="618302" cy="166199"/>
            </a:xfrm>
            <a:prstGeom prst="rect">
              <a:avLst/>
            </a:prstGeom>
          </p:spPr>
          <p:txBody>
            <a:bodyPr wrap="square" lIns="0" tIns="0" rIns="0" bIns="0" rtlCol="0" anchor="ctr">
              <a:spAutoFit/>
            </a:bodyPr>
            <a:lstStyle/>
            <a:p>
              <a:pPr marL="0" marR="0" lvl="0" indent="0" algn="ctr" defTabSz="896386" rtl="0" eaLnBrk="1" fontAlgn="auto" latinLnBrk="0" hangingPunct="1">
                <a:lnSpc>
                  <a:spcPct val="90000"/>
                </a:lnSpc>
                <a:spcBef>
                  <a:spcPts val="0"/>
                </a:spcBef>
                <a:spcAft>
                  <a:spcPts val="2353"/>
                </a:spcAft>
                <a:buClrTx/>
                <a:buSzTx/>
                <a:buFontTx/>
                <a:buNone/>
                <a:tabLst/>
                <a:defRPr/>
              </a:pPr>
              <a:r>
                <a:rPr kumimoji="0" lang="en-US" sz="1176" b="0" i="0" u="none" strike="noStrike" kern="0" cap="none" spc="0" normalizeH="0" baseline="0" noProof="0" dirty="0">
                  <a:ln>
                    <a:noFill/>
                  </a:ln>
                  <a:solidFill>
                    <a:schemeClr val="bg1"/>
                  </a:solidFill>
                  <a:effectLst/>
                  <a:uLnTx/>
                  <a:uFillTx/>
                  <a:latin typeface="Segoe UI" panose="020B0502040204020203" pitchFamily="34" charset="0"/>
                  <a:ea typeface="+mn-ea"/>
                  <a:cs typeface="Segoe UI" panose="020B0502040204020203" pitchFamily="34" charset="0"/>
                </a:rPr>
                <a:t>Mid-tier</a:t>
              </a:r>
            </a:p>
          </p:txBody>
        </p:sp>
        <p:sp>
          <p:nvSpPr>
            <p:cNvPr id="151" name="TextBox 150"/>
            <p:cNvSpPr txBox="1"/>
            <p:nvPr/>
          </p:nvSpPr>
          <p:spPr>
            <a:xfrm>
              <a:off x="9765713" y="2763165"/>
              <a:ext cx="624382" cy="166199"/>
            </a:xfrm>
            <a:prstGeom prst="rect">
              <a:avLst/>
            </a:prstGeom>
          </p:spPr>
          <p:txBody>
            <a:bodyPr wrap="square" lIns="0" tIns="0" rIns="0" bIns="0" rtlCol="0" anchor="ctr">
              <a:spAutoFit/>
            </a:bodyPr>
            <a:lstStyle/>
            <a:p>
              <a:pPr marL="0" marR="0" lvl="0" indent="0" algn="ctr" defTabSz="896386" rtl="0" eaLnBrk="1" fontAlgn="auto" latinLnBrk="0" hangingPunct="1">
                <a:lnSpc>
                  <a:spcPct val="90000"/>
                </a:lnSpc>
                <a:spcBef>
                  <a:spcPts val="0"/>
                </a:spcBef>
                <a:spcAft>
                  <a:spcPts val="2353"/>
                </a:spcAft>
                <a:buClrTx/>
                <a:buSzTx/>
                <a:buFontTx/>
                <a:buNone/>
                <a:tabLst/>
                <a:defRPr/>
              </a:pPr>
              <a:r>
                <a:rPr kumimoji="0" lang="en-US" sz="1176" b="0" i="0" u="none" strike="noStrike" kern="0" cap="none" spc="0" normalizeH="0" baseline="0" noProof="0" dirty="0">
                  <a:ln>
                    <a:noFill/>
                  </a:ln>
                  <a:solidFill>
                    <a:schemeClr val="bg1"/>
                  </a:solidFill>
                  <a:effectLst/>
                  <a:uLnTx/>
                  <a:uFillTx/>
                  <a:latin typeface="Segoe UI" panose="020B0502040204020203" pitchFamily="34" charset="0"/>
                  <a:ea typeface="+mn-ea"/>
                  <a:cs typeface="Segoe UI" panose="020B0502040204020203" pitchFamily="34" charset="0"/>
                </a:rPr>
                <a:t>Backend</a:t>
              </a:r>
            </a:p>
          </p:txBody>
        </p:sp>
        <p:grpSp>
          <p:nvGrpSpPr>
            <p:cNvPr id="152" name="Group 151"/>
            <p:cNvGrpSpPr/>
            <p:nvPr/>
          </p:nvGrpSpPr>
          <p:grpSpPr>
            <a:xfrm>
              <a:off x="9771792" y="1879294"/>
              <a:ext cx="618302" cy="863582"/>
              <a:chOff x="9771792" y="1879294"/>
              <a:chExt cx="618302" cy="863582"/>
            </a:xfrm>
          </p:grpSpPr>
          <p:sp>
            <p:nvSpPr>
              <p:cNvPr id="163" name="Freeform 5"/>
              <p:cNvSpPr>
                <a:spLocks noEditPoints="1"/>
              </p:cNvSpPr>
              <p:nvPr/>
            </p:nvSpPr>
            <p:spPr bwMode="auto">
              <a:xfrm>
                <a:off x="9771792" y="1879294"/>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BCF2"/>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sp>
            <p:nvSpPr>
              <p:cNvPr id="164" name="Freeform 5"/>
              <p:cNvSpPr>
                <a:spLocks noEditPoints="1"/>
              </p:cNvSpPr>
              <p:nvPr/>
            </p:nvSpPr>
            <p:spPr bwMode="auto">
              <a:xfrm>
                <a:off x="9771792" y="2186461"/>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BCF2"/>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sp>
            <p:nvSpPr>
              <p:cNvPr id="165" name="Freeform 5"/>
              <p:cNvSpPr>
                <a:spLocks noEditPoints="1"/>
              </p:cNvSpPr>
              <p:nvPr/>
            </p:nvSpPr>
            <p:spPr bwMode="auto">
              <a:xfrm>
                <a:off x="9771792" y="2493629"/>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BCF2"/>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grpSp>
        <p:grpSp>
          <p:nvGrpSpPr>
            <p:cNvPr id="153" name="Group 152"/>
            <p:cNvGrpSpPr/>
            <p:nvPr/>
          </p:nvGrpSpPr>
          <p:grpSpPr>
            <a:xfrm>
              <a:off x="10522996" y="1879294"/>
              <a:ext cx="618302" cy="863582"/>
              <a:chOff x="10533735" y="1879294"/>
              <a:chExt cx="618302" cy="863582"/>
            </a:xfrm>
          </p:grpSpPr>
          <p:sp>
            <p:nvSpPr>
              <p:cNvPr id="160" name="Freeform 10"/>
              <p:cNvSpPr>
                <a:spLocks noEditPoints="1"/>
              </p:cNvSpPr>
              <p:nvPr/>
            </p:nvSpPr>
            <p:spPr bwMode="auto">
              <a:xfrm>
                <a:off x="10533735" y="1879294"/>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6"/>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sp>
            <p:nvSpPr>
              <p:cNvPr id="161" name="Freeform 13"/>
              <p:cNvSpPr>
                <a:spLocks noEditPoints="1"/>
              </p:cNvSpPr>
              <p:nvPr/>
            </p:nvSpPr>
            <p:spPr bwMode="auto">
              <a:xfrm>
                <a:off x="10533735" y="2186461"/>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6"/>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sp>
            <p:nvSpPr>
              <p:cNvPr id="162" name="Freeform 16"/>
              <p:cNvSpPr>
                <a:spLocks noEditPoints="1"/>
              </p:cNvSpPr>
              <p:nvPr/>
            </p:nvSpPr>
            <p:spPr bwMode="auto">
              <a:xfrm>
                <a:off x="10533735" y="2493629"/>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6"/>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grpSp>
        <p:grpSp>
          <p:nvGrpSpPr>
            <p:cNvPr id="154" name="Group 153"/>
            <p:cNvGrpSpPr/>
            <p:nvPr/>
          </p:nvGrpSpPr>
          <p:grpSpPr>
            <a:xfrm>
              <a:off x="11274200" y="1879294"/>
              <a:ext cx="618302" cy="863582"/>
              <a:chOff x="11274200" y="1879294"/>
              <a:chExt cx="618302" cy="863582"/>
            </a:xfrm>
          </p:grpSpPr>
          <p:sp>
            <p:nvSpPr>
              <p:cNvPr id="155" name="Freeform 11"/>
              <p:cNvSpPr>
                <a:spLocks noEditPoints="1"/>
              </p:cNvSpPr>
              <p:nvPr/>
            </p:nvSpPr>
            <p:spPr bwMode="auto">
              <a:xfrm>
                <a:off x="11274200" y="1879294"/>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2"/>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sp>
            <p:nvSpPr>
              <p:cNvPr id="156" name="Freeform 14"/>
              <p:cNvSpPr>
                <a:spLocks noEditPoints="1"/>
              </p:cNvSpPr>
              <p:nvPr/>
            </p:nvSpPr>
            <p:spPr bwMode="auto">
              <a:xfrm>
                <a:off x="11274200" y="2186461"/>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2"/>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sp>
            <p:nvSpPr>
              <p:cNvPr id="158" name="Freeform 17"/>
              <p:cNvSpPr>
                <a:spLocks noEditPoints="1"/>
              </p:cNvSpPr>
              <p:nvPr/>
            </p:nvSpPr>
            <p:spPr bwMode="auto">
              <a:xfrm>
                <a:off x="11274200" y="2493629"/>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2"/>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grpSp>
      </p:grpSp>
      <p:sp>
        <p:nvSpPr>
          <p:cNvPr id="171" name="Rounded Rectangle 7"/>
          <p:cNvSpPr/>
          <p:nvPr/>
        </p:nvSpPr>
        <p:spPr bwMode="auto">
          <a:xfrm>
            <a:off x="296060" y="3046928"/>
            <a:ext cx="1287995" cy="878915"/>
          </a:xfrm>
          <a:prstGeom prst="roundRect">
            <a:avLst>
              <a:gd name="adj" fmla="val 3605"/>
            </a:avLst>
          </a:prstGeom>
          <a:solidFill>
            <a:schemeClr val="tx1"/>
          </a:solidFill>
          <a:ln w="5715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4" tIns="143370" rIns="179214" bIns="143370" numCol="1" spcCol="0" rtlCol="0" fromWordArt="0" anchor="t" anchorCtr="0" forceAA="0" compatLnSpc="1">
            <a:prstTxWarp prst="textNoShape">
              <a:avLst/>
            </a:prstTxWarp>
            <a:noAutofit/>
          </a:bodyPr>
          <a:lstStyle/>
          <a:p>
            <a:pPr marL="0" marR="0" lvl="0" indent="0" algn="l" defTabSz="895854"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49" normalizeH="0" baseline="0" noProof="0" dirty="0">
              <a:ln>
                <a:noFill/>
              </a:ln>
              <a:solidFill>
                <a:schemeClr val="tx1"/>
              </a:solidFill>
              <a:effectLst/>
              <a:uLnTx/>
              <a:uFillTx/>
              <a:latin typeface="Segoe UI"/>
              <a:ea typeface="+mn-ea"/>
              <a:cs typeface="+mn-cs"/>
            </a:endParaRPr>
          </a:p>
        </p:txBody>
      </p:sp>
      <p:sp>
        <p:nvSpPr>
          <p:cNvPr id="172" name="TextBox 171"/>
          <p:cNvSpPr txBox="1"/>
          <p:nvPr/>
        </p:nvSpPr>
        <p:spPr>
          <a:xfrm>
            <a:off x="466575" y="3046927"/>
            <a:ext cx="895206" cy="189283"/>
          </a:xfrm>
          <a:prstGeom prst="rect">
            <a:avLst/>
          </a:prstGeom>
        </p:spPr>
        <p:txBody>
          <a:bodyPr wrap="square" rtlCol="0">
            <a:spAutoFit/>
          </a:bodyPr>
          <a:lstStyle/>
          <a:p>
            <a:pPr marL="0" marR="0" lvl="0" indent="0" algn="ctr" defTabSz="896386" rtl="0" eaLnBrk="1" fontAlgn="auto" latinLnBrk="0" hangingPunct="1">
              <a:lnSpc>
                <a:spcPct val="90000"/>
              </a:lnSpc>
              <a:spcBef>
                <a:spcPts val="0"/>
              </a:spcBef>
              <a:spcAft>
                <a:spcPts val="2353"/>
              </a:spcAft>
              <a:buClrTx/>
              <a:buSzTx/>
              <a:buFontTx/>
              <a:buNone/>
              <a:tabLst/>
              <a:defRPr/>
            </a:pPr>
            <a:r>
              <a:rPr kumimoji="0" lang="en-US" sz="7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Virtual Network</a:t>
            </a:r>
          </a:p>
        </p:txBody>
      </p:sp>
      <p:sp>
        <p:nvSpPr>
          <p:cNvPr id="173" name="TextBox 172"/>
          <p:cNvSpPr txBox="1"/>
          <p:nvPr/>
        </p:nvSpPr>
        <p:spPr>
          <a:xfrm>
            <a:off x="1163665" y="3616870"/>
            <a:ext cx="305773" cy="83100"/>
          </a:xfrm>
          <a:prstGeom prst="rect">
            <a:avLst/>
          </a:prstGeom>
        </p:spPr>
        <p:txBody>
          <a:bodyPr wrap="square" lIns="0" tIns="0" rIns="0" bIns="0" rtlCol="0" anchor="ctr">
            <a:spAutoFit/>
          </a:bodyPr>
          <a:lstStyle/>
          <a:p>
            <a:pPr marL="0" marR="0" lvl="0" indent="0" algn="ctr" defTabSz="896386" rtl="0" eaLnBrk="1" fontAlgn="auto" latinLnBrk="0" hangingPunct="1">
              <a:lnSpc>
                <a:spcPct val="90000"/>
              </a:lnSpc>
              <a:spcBef>
                <a:spcPts val="0"/>
              </a:spcBef>
              <a:spcAft>
                <a:spcPts val="2353"/>
              </a:spcAft>
              <a:buClrTx/>
              <a:buSzTx/>
              <a:buFontTx/>
              <a:buNone/>
              <a:tabLst/>
              <a:defRPr/>
            </a:pPr>
            <a:r>
              <a:rPr kumimoji="0" lang="en-US" sz="600" b="0" i="0" u="none" strike="noStrike" kern="0" cap="none" spc="0" normalizeH="0" baseline="0" noProof="0" dirty="0">
                <a:ln>
                  <a:noFill/>
                </a:ln>
                <a:solidFill>
                  <a:schemeClr val="bg1"/>
                </a:solidFill>
                <a:effectLst/>
                <a:uLnTx/>
                <a:uFillTx/>
                <a:latin typeface="Segoe UI" panose="020B0502040204020203" pitchFamily="34" charset="0"/>
                <a:ea typeface="+mn-ea"/>
                <a:cs typeface="Segoe UI" panose="020B0502040204020203" pitchFamily="34" charset="0"/>
              </a:rPr>
              <a:t>Frontend</a:t>
            </a:r>
          </a:p>
        </p:txBody>
      </p:sp>
      <p:sp>
        <p:nvSpPr>
          <p:cNvPr id="174" name="TextBox 173"/>
          <p:cNvSpPr txBox="1"/>
          <p:nvPr/>
        </p:nvSpPr>
        <p:spPr>
          <a:xfrm>
            <a:off x="792167" y="3616870"/>
            <a:ext cx="305773" cy="83100"/>
          </a:xfrm>
          <a:prstGeom prst="rect">
            <a:avLst/>
          </a:prstGeom>
        </p:spPr>
        <p:txBody>
          <a:bodyPr wrap="square" lIns="0" tIns="0" rIns="0" bIns="0" rtlCol="0" anchor="ctr">
            <a:spAutoFit/>
          </a:bodyPr>
          <a:lstStyle/>
          <a:p>
            <a:pPr marL="0" marR="0" lvl="0" indent="0" algn="ctr" defTabSz="896386" rtl="0" eaLnBrk="1" fontAlgn="auto" latinLnBrk="0" hangingPunct="1">
              <a:lnSpc>
                <a:spcPct val="90000"/>
              </a:lnSpc>
              <a:spcBef>
                <a:spcPts val="0"/>
              </a:spcBef>
              <a:spcAft>
                <a:spcPts val="2353"/>
              </a:spcAft>
              <a:buClrTx/>
              <a:buSzTx/>
              <a:buFontTx/>
              <a:buNone/>
              <a:tabLst/>
              <a:defRPr/>
            </a:pPr>
            <a:r>
              <a:rPr kumimoji="0" lang="en-US" sz="600" b="0" i="0" u="none" strike="noStrike" kern="0" cap="none" spc="0" normalizeH="0" baseline="0" noProof="0" dirty="0">
                <a:ln>
                  <a:noFill/>
                </a:ln>
                <a:solidFill>
                  <a:schemeClr val="bg1"/>
                </a:solidFill>
                <a:effectLst/>
                <a:uLnTx/>
                <a:uFillTx/>
                <a:latin typeface="Segoe UI" panose="020B0502040204020203" pitchFamily="34" charset="0"/>
                <a:ea typeface="+mn-ea"/>
                <a:cs typeface="Segoe UI" panose="020B0502040204020203" pitchFamily="34" charset="0"/>
              </a:rPr>
              <a:t>Mid-tier</a:t>
            </a:r>
          </a:p>
        </p:txBody>
      </p:sp>
      <p:sp>
        <p:nvSpPr>
          <p:cNvPr id="175" name="TextBox 174"/>
          <p:cNvSpPr txBox="1"/>
          <p:nvPr/>
        </p:nvSpPr>
        <p:spPr>
          <a:xfrm>
            <a:off x="417663" y="3616871"/>
            <a:ext cx="308779" cy="83100"/>
          </a:xfrm>
          <a:prstGeom prst="rect">
            <a:avLst/>
          </a:prstGeom>
        </p:spPr>
        <p:txBody>
          <a:bodyPr wrap="square" lIns="0" tIns="0" rIns="0" bIns="0" rtlCol="0" anchor="ctr">
            <a:spAutoFit/>
          </a:bodyPr>
          <a:lstStyle/>
          <a:p>
            <a:pPr marL="0" marR="0" lvl="0" indent="0" algn="ctr" defTabSz="896386" rtl="0" eaLnBrk="1" fontAlgn="auto" latinLnBrk="0" hangingPunct="1">
              <a:lnSpc>
                <a:spcPct val="90000"/>
              </a:lnSpc>
              <a:spcBef>
                <a:spcPts val="0"/>
              </a:spcBef>
              <a:spcAft>
                <a:spcPts val="2353"/>
              </a:spcAft>
              <a:buClrTx/>
              <a:buSzTx/>
              <a:buFontTx/>
              <a:buNone/>
              <a:tabLst/>
              <a:defRPr/>
            </a:pPr>
            <a:r>
              <a:rPr kumimoji="0" lang="en-US" sz="600" b="0" i="0" u="none" strike="noStrike" kern="0" cap="none" spc="0" normalizeH="0" baseline="0" noProof="0" dirty="0">
                <a:ln>
                  <a:noFill/>
                </a:ln>
                <a:solidFill>
                  <a:schemeClr val="bg1"/>
                </a:solidFill>
                <a:effectLst/>
                <a:uLnTx/>
                <a:uFillTx/>
                <a:latin typeface="Segoe UI" panose="020B0502040204020203" pitchFamily="34" charset="0"/>
                <a:ea typeface="+mn-ea"/>
                <a:cs typeface="Segoe UI" panose="020B0502040204020203" pitchFamily="34" charset="0"/>
              </a:rPr>
              <a:t>Backend</a:t>
            </a:r>
          </a:p>
        </p:txBody>
      </p:sp>
      <p:grpSp>
        <p:nvGrpSpPr>
          <p:cNvPr id="176" name="Group 175"/>
          <p:cNvGrpSpPr/>
          <p:nvPr/>
        </p:nvGrpSpPr>
        <p:grpSpPr>
          <a:xfrm>
            <a:off x="420669" y="3253233"/>
            <a:ext cx="305773" cy="361864"/>
            <a:chOff x="9771792" y="1879294"/>
            <a:chExt cx="618302" cy="863582"/>
          </a:xfrm>
        </p:grpSpPr>
        <p:sp>
          <p:nvSpPr>
            <p:cNvPr id="185" name="Freeform 5"/>
            <p:cNvSpPr>
              <a:spLocks noEditPoints="1"/>
            </p:cNvSpPr>
            <p:nvPr/>
          </p:nvSpPr>
          <p:spPr bwMode="auto">
            <a:xfrm>
              <a:off x="9771792" y="1879294"/>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BCF2"/>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sp>
          <p:nvSpPr>
            <p:cNvPr id="186" name="Freeform 5"/>
            <p:cNvSpPr>
              <a:spLocks noEditPoints="1"/>
            </p:cNvSpPr>
            <p:nvPr/>
          </p:nvSpPr>
          <p:spPr bwMode="auto">
            <a:xfrm>
              <a:off x="9771792" y="2186461"/>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BCF2"/>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sp>
          <p:nvSpPr>
            <p:cNvPr id="187" name="Freeform 5"/>
            <p:cNvSpPr>
              <a:spLocks noEditPoints="1"/>
            </p:cNvSpPr>
            <p:nvPr/>
          </p:nvSpPr>
          <p:spPr bwMode="auto">
            <a:xfrm>
              <a:off x="9771792" y="2493629"/>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BCF2"/>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grpSp>
      <p:grpSp>
        <p:nvGrpSpPr>
          <p:cNvPr id="177" name="Group 176"/>
          <p:cNvGrpSpPr/>
          <p:nvPr/>
        </p:nvGrpSpPr>
        <p:grpSpPr>
          <a:xfrm>
            <a:off x="792167" y="3253233"/>
            <a:ext cx="305773" cy="361864"/>
            <a:chOff x="10533735" y="1879294"/>
            <a:chExt cx="618302" cy="863582"/>
          </a:xfrm>
        </p:grpSpPr>
        <p:sp>
          <p:nvSpPr>
            <p:cNvPr id="182" name="Freeform 10"/>
            <p:cNvSpPr>
              <a:spLocks noEditPoints="1"/>
            </p:cNvSpPr>
            <p:nvPr/>
          </p:nvSpPr>
          <p:spPr bwMode="auto">
            <a:xfrm>
              <a:off x="10533735" y="1879294"/>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6"/>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sp>
          <p:nvSpPr>
            <p:cNvPr id="183" name="Freeform 13"/>
            <p:cNvSpPr>
              <a:spLocks noEditPoints="1"/>
            </p:cNvSpPr>
            <p:nvPr/>
          </p:nvSpPr>
          <p:spPr bwMode="auto">
            <a:xfrm>
              <a:off x="10533735" y="2186461"/>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6"/>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sp>
          <p:nvSpPr>
            <p:cNvPr id="184" name="Freeform 239"/>
            <p:cNvSpPr>
              <a:spLocks noEditPoints="1"/>
            </p:cNvSpPr>
            <p:nvPr/>
          </p:nvSpPr>
          <p:spPr bwMode="auto">
            <a:xfrm>
              <a:off x="10533735" y="2493629"/>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6"/>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grpSp>
      <p:grpSp>
        <p:nvGrpSpPr>
          <p:cNvPr id="178" name="Group 177"/>
          <p:cNvGrpSpPr/>
          <p:nvPr/>
        </p:nvGrpSpPr>
        <p:grpSpPr>
          <a:xfrm>
            <a:off x="1163665" y="3253233"/>
            <a:ext cx="305773" cy="361864"/>
            <a:chOff x="11274200" y="1879294"/>
            <a:chExt cx="618302" cy="863582"/>
          </a:xfrm>
        </p:grpSpPr>
        <p:sp>
          <p:nvSpPr>
            <p:cNvPr id="179" name="Freeform 234"/>
            <p:cNvSpPr>
              <a:spLocks noEditPoints="1"/>
            </p:cNvSpPr>
            <p:nvPr/>
          </p:nvSpPr>
          <p:spPr bwMode="auto">
            <a:xfrm>
              <a:off x="11274200" y="1879294"/>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2"/>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sp>
          <p:nvSpPr>
            <p:cNvPr id="180" name="Freeform 14"/>
            <p:cNvSpPr>
              <a:spLocks noEditPoints="1"/>
            </p:cNvSpPr>
            <p:nvPr/>
          </p:nvSpPr>
          <p:spPr bwMode="auto">
            <a:xfrm>
              <a:off x="11274200" y="2186461"/>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2"/>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sp>
          <p:nvSpPr>
            <p:cNvPr id="181" name="Freeform 17"/>
            <p:cNvSpPr>
              <a:spLocks noEditPoints="1"/>
            </p:cNvSpPr>
            <p:nvPr/>
          </p:nvSpPr>
          <p:spPr bwMode="auto">
            <a:xfrm>
              <a:off x="11274200" y="2493629"/>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2"/>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grpSp>
      <p:grpSp>
        <p:nvGrpSpPr>
          <p:cNvPr id="7" name="Group 6"/>
          <p:cNvGrpSpPr/>
          <p:nvPr/>
        </p:nvGrpSpPr>
        <p:grpSpPr>
          <a:xfrm>
            <a:off x="275534" y="4272006"/>
            <a:ext cx="1721370" cy="1067446"/>
            <a:chOff x="275534" y="4272006"/>
            <a:chExt cx="1721370" cy="1067446"/>
          </a:xfrm>
        </p:grpSpPr>
        <p:sp>
          <p:nvSpPr>
            <p:cNvPr id="189" name="Freeform 11"/>
            <p:cNvSpPr>
              <a:spLocks/>
            </p:cNvSpPr>
            <p:nvPr/>
          </p:nvSpPr>
          <p:spPr bwMode="auto">
            <a:xfrm>
              <a:off x="452237" y="4272006"/>
              <a:ext cx="1544667" cy="1067446"/>
            </a:xfrm>
            <a:custGeom>
              <a:avLst/>
              <a:gdLst>
                <a:gd name="T0" fmla="*/ 800 w 800"/>
                <a:gd name="T1" fmla="*/ 404 h 497"/>
                <a:gd name="T2" fmla="*/ 707 w 800"/>
                <a:gd name="T3" fmla="*/ 312 h 497"/>
                <a:gd name="T4" fmla="*/ 696 w 800"/>
                <a:gd name="T5" fmla="*/ 312 h 497"/>
                <a:gd name="T6" fmla="*/ 705 w 800"/>
                <a:gd name="T7" fmla="*/ 247 h 497"/>
                <a:gd name="T8" fmla="*/ 458 w 800"/>
                <a:gd name="T9" fmla="*/ 0 h 497"/>
                <a:gd name="T10" fmla="*/ 224 w 800"/>
                <a:gd name="T11" fmla="*/ 169 h 497"/>
                <a:gd name="T12" fmla="*/ 169 w 800"/>
                <a:gd name="T13" fmla="*/ 159 h 497"/>
                <a:gd name="T14" fmla="*/ 0 w 800"/>
                <a:gd name="T15" fmla="*/ 328 h 497"/>
                <a:gd name="T16" fmla="*/ 169 w 800"/>
                <a:gd name="T17" fmla="*/ 497 h 497"/>
                <a:gd name="T18" fmla="*/ 169 w 800"/>
                <a:gd name="T19" fmla="*/ 497 h 497"/>
                <a:gd name="T20" fmla="*/ 169 w 800"/>
                <a:gd name="T21" fmla="*/ 497 h 497"/>
                <a:gd name="T22" fmla="*/ 715 w 800"/>
                <a:gd name="T23" fmla="*/ 497 h 497"/>
                <a:gd name="T24" fmla="*/ 715 w 800"/>
                <a:gd name="T25" fmla="*/ 496 h 497"/>
                <a:gd name="T26" fmla="*/ 800 w 800"/>
                <a:gd name="T27" fmla="*/ 40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497">
                  <a:moveTo>
                    <a:pt x="800" y="404"/>
                  </a:moveTo>
                  <a:cubicBezTo>
                    <a:pt x="800" y="353"/>
                    <a:pt x="758" y="312"/>
                    <a:pt x="707" y="312"/>
                  </a:cubicBezTo>
                  <a:cubicBezTo>
                    <a:pt x="703" y="312"/>
                    <a:pt x="700" y="312"/>
                    <a:pt x="696" y="312"/>
                  </a:cubicBezTo>
                  <a:cubicBezTo>
                    <a:pt x="702" y="292"/>
                    <a:pt x="705" y="270"/>
                    <a:pt x="705" y="247"/>
                  </a:cubicBezTo>
                  <a:cubicBezTo>
                    <a:pt x="705" y="111"/>
                    <a:pt x="594" y="0"/>
                    <a:pt x="458" y="0"/>
                  </a:cubicBezTo>
                  <a:cubicBezTo>
                    <a:pt x="349" y="0"/>
                    <a:pt x="257" y="71"/>
                    <a:pt x="224" y="169"/>
                  </a:cubicBezTo>
                  <a:cubicBezTo>
                    <a:pt x="207" y="163"/>
                    <a:pt x="188" y="159"/>
                    <a:pt x="169" y="159"/>
                  </a:cubicBezTo>
                  <a:cubicBezTo>
                    <a:pt x="76" y="159"/>
                    <a:pt x="0" y="235"/>
                    <a:pt x="0" y="328"/>
                  </a:cubicBezTo>
                  <a:cubicBezTo>
                    <a:pt x="0" y="421"/>
                    <a:pt x="76" y="497"/>
                    <a:pt x="169" y="497"/>
                  </a:cubicBezTo>
                  <a:cubicBezTo>
                    <a:pt x="169" y="497"/>
                    <a:pt x="169" y="497"/>
                    <a:pt x="169" y="497"/>
                  </a:cubicBezTo>
                  <a:lnTo>
                    <a:pt x="169" y="497"/>
                  </a:lnTo>
                  <a:lnTo>
                    <a:pt x="715" y="497"/>
                  </a:lnTo>
                  <a:lnTo>
                    <a:pt x="715" y="496"/>
                  </a:lnTo>
                  <a:cubicBezTo>
                    <a:pt x="762" y="492"/>
                    <a:pt x="800" y="453"/>
                    <a:pt x="800" y="404"/>
                  </a:cubicBezTo>
                  <a:close/>
                </a:path>
              </a:pathLst>
            </a:custGeom>
            <a:solidFill>
              <a:srgbClr val="00B0F0"/>
            </a:solidFill>
            <a:ln w="28575" cap="flat">
              <a:solidFill>
                <a:schemeClr val="bg1"/>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sp>
          <p:nvSpPr>
            <p:cNvPr id="190" name="TextBox 189"/>
            <p:cNvSpPr txBox="1"/>
            <p:nvPr/>
          </p:nvSpPr>
          <p:spPr>
            <a:xfrm>
              <a:off x="275534" y="4531881"/>
              <a:ext cx="1718156" cy="455857"/>
            </a:xfrm>
            <a:prstGeom prst="rect">
              <a:avLst/>
            </a:prstGeom>
            <a:noFill/>
          </p:spPr>
          <p:txBody>
            <a:bodyPr wrap="square" lIns="179285" tIns="143428" rIns="179285" bIns="143428" rtlCol="0">
              <a:spAutoFit/>
            </a:bodyPr>
            <a:lstStyle/>
            <a:p>
              <a:pPr marL="0" marR="0" lvl="0" indent="0" algn="ctr" defTabSz="896386" rtl="0" eaLnBrk="1" fontAlgn="auto" latinLnBrk="0" hangingPunct="1">
                <a:lnSpc>
                  <a:spcPct val="90000"/>
                </a:lnSpc>
                <a:spcBef>
                  <a:spcPts val="0"/>
                </a:spcBef>
                <a:spcAft>
                  <a:spcPts val="2353"/>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Segoe UI Semilight" panose="020B0402040204020203" pitchFamily="34" charset="0"/>
                  <a:ea typeface="+mn-ea"/>
                  <a:cs typeface="Segoe UI Semilight" panose="020B0402040204020203" pitchFamily="34" charset="0"/>
                </a:rPr>
                <a:t>Azure Stack Hub</a:t>
              </a:r>
            </a:p>
          </p:txBody>
        </p:sp>
      </p:grpSp>
      <p:grpSp>
        <p:nvGrpSpPr>
          <p:cNvPr id="191" name="Group 190"/>
          <p:cNvGrpSpPr/>
          <p:nvPr/>
        </p:nvGrpSpPr>
        <p:grpSpPr>
          <a:xfrm>
            <a:off x="1252476" y="2966402"/>
            <a:ext cx="667579" cy="667579"/>
            <a:chOff x="2287588" y="3095625"/>
            <a:chExt cx="333375" cy="333375"/>
          </a:xfrm>
        </p:grpSpPr>
        <p:sp>
          <p:nvSpPr>
            <p:cNvPr id="192" name="Rectangle 191"/>
            <p:cNvSpPr/>
            <p:nvPr/>
          </p:nvSpPr>
          <p:spPr bwMode="auto">
            <a:xfrm rot="2658552">
              <a:off x="2345053" y="3153300"/>
              <a:ext cx="221397" cy="214105"/>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chemeClr val="tx1"/>
                </a:solidFill>
                <a:effectLst/>
                <a:uLnTx/>
                <a:uFillTx/>
                <a:latin typeface="Segoe UI"/>
                <a:ea typeface="+mn-ea"/>
                <a:cs typeface="+mn-cs"/>
              </a:endParaRPr>
            </a:p>
          </p:txBody>
        </p:sp>
        <p:sp>
          <p:nvSpPr>
            <p:cNvPr id="193" name="Freeform 76"/>
            <p:cNvSpPr>
              <a:spLocks noEditPoints="1"/>
            </p:cNvSpPr>
            <p:nvPr/>
          </p:nvSpPr>
          <p:spPr bwMode="auto">
            <a:xfrm>
              <a:off x="2287588" y="3095625"/>
              <a:ext cx="333375" cy="333375"/>
            </a:xfrm>
            <a:custGeom>
              <a:avLst/>
              <a:gdLst>
                <a:gd name="T0" fmla="*/ 803 w 826"/>
                <a:gd name="T1" fmla="*/ 360 h 825"/>
                <a:gd name="T2" fmla="*/ 467 w 826"/>
                <a:gd name="T3" fmla="*/ 24 h 825"/>
                <a:gd name="T4" fmla="*/ 413 w 826"/>
                <a:gd name="T5" fmla="*/ 0 h 825"/>
                <a:gd name="T6" fmla="*/ 358 w 826"/>
                <a:gd name="T7" fmla="*/ 24 h 825"/>
                <a:gd name="T8" fmla="*/ 24 w 826"/>
                <a:gd name="T9" fmla="*/ 358 h 825"/>
                <a:gd name="T10" fmla="*/ 0 w 826"/>
                <a:gd name="T11" fmla="*/ 413 h 825"/>
                <a:gd name="T12" fmla="*/ 24 w 826"/>
                <a:gd name="T13" fmla="*/ 467 h 825"/>
                <a:gd name="T14" fmla="*/ 358 w 826"/>
                <a:gd name="T15" fmla="*/ 802 h 825"/>
                <a:gd name="T16" fmla="*/ 413 w 826"/>
                <a:gd name="T17" fmla="*/ 825 h 825"/>
                <a:gd name="T18" fmla="*/ 467 w 826"/>
                <a:gd name="T19" fmla="*/ 802 h 825"/>
                <a:gd name="T20" fmla="*/ 803 w 826"/>
                <a:gd name="T21" fmla="*/ 469 h 825"/>
                <a:gd name="T22" fmla="*/ 826 w 826"/>
                <a:gd name="T23" fmla="*/ 414 h 825"/>
                <a:gd name="T24" fmla="*/ 803 w 826"/>
                <a:gd name="T25" fmla="*/ 360 h 825"/>
                <a:gd name="T26" fmla="*/ 413 w 826"/>
                <a:gd name="T27" fmla="*/ 73 h 825"/>
                <a:gd name="T28" fmla="*/ 521 w 826"/>
                <a:gd name="T29" fmla="*/ 182 h 825"/>
                <a:gd name="T30" fmla="*/ 446 w 826"/>
                <a:gd name="T31" fmla="*/ 182 h 825"/>
                <a:gd name="T32" fmla="*/ 446 w 826"/>
                <a:gd name="T33" fmla="*/ 340 h 825"/>
                <a:gd name="T34" fmla="*/ 381 w 826"/>
                <a:gd name="T35" fmla="*/ 340 h 825"/>
                <a:gd name="T36" fmla="*/ 381 w 826"/>
                <a:gd name="T37" fmla="*/ 182 h 825"/>
                <a:gd name="T38" fmla="*/ 304 w 826"/>
                <a:gd name="T39" fmla="*/ 182 h 825"/>
                <a:gd name="T40" fmla="*/ 413 w 826"/>
                <a:gd name="T41" fmla="*/ 73 h 825"/>
                <a:gd name="T42" fmla="*/ 106 w 826"/>
                <a:gd name="T43" fmla="*/ 446 h 825"/>
                <a:gd name="T44" fmla="*/ 106 w 826"/>
                <a:gd name="T45" fmla="*/ 380 h 825"/>
                <a:gd name="T46" fmla="*/ 254 w 826"/>
                <a:gd name="T47" fmla="*/ 380 h 825"/>
                <a:gd name="T48" fmla="*/ 254 w 826"/>
                <a:gd name="T49" fmla="*/ 304 h 825"/>
                <a:gd name="T50" fmla="*/ 363 w 826"/>
                <a:gd name="T51" fmla="*/ 413 h 825"/>
                <a:gd name="T52" fmla="*/ 254 w 826"/>
                <a:gd name="T53" fmla="*/ 521 h 825"/>
                <a:gd name="T54" fmla="*/ 254 w 826"/>
                <a:gd name="T55" fmla="*/ 446 h 825"/>
                <a:gd name="T56" fmla="*/ 106 w 826"/>
                <a:gd name="T57" fmla="*/ 446 h 825"/>
                <a:gd name="T58" fmla="*/ 413 w 826"/>
                <a:gd name="T59" fmla="*/ 752 h 825"/>
                <a:gd name="T60" fmla="*/ 304 w 826"/>
                <a:gd name="T61" fmla="*/ 643 h 825"/>
                <a:gd name="T62" fmla="*/ 380 w 826"/>
                <a:gd name="T63" fmla="*/ 643 h 825"/>
                <a:gd name="T64" fmla="*/ 380 w 826"/>
                <a:gd name="T65" fmla="*/ 488 h 825"/>
                <a:gd name="T66" fmla="*/ 444 w 826"/>
                <a:gd name="T67" fmla="*/ 488 h 825"/>
                <a:gd name="T68" fmla="*/ 444 w 826"/>
                <a:gd name="T69" fmla="*/ 643 h 825"/>
                <a:gd name="T70" fmla="*/ 521 w 826"/>
                <a:gd name="T71" fmla="*/ 643 h 825"/>
                <a:gd name="T72" fmla="*/ 413 w 826"/>
                <a:gd name="T73" fmla="*/ 752 h 825"/>
                <a:gd name="T74" fmla="*/ 719 w 826"/>
                <a:gd name="T75" fmla="*/ 446 h 825"/>
                <a:gd name="T76" fmla="*/ 572 w 826"/>
                <a:gd name="T77" fmla="*/ 446 h 825"/>
                <a:gd name="T78" fmla="*/ 572 w 826"/>
                <a:gd name="T79" fmla="*/ 521 h 825"/>
                <a:gd name="T80" fmla="*/ 464 w 826"/>
                <a:gd name="T81" fmla="*/ 413 h 825"/>
                <a:gd name="T82" fmla="*/ 572 w 826"/>
                <a:gd name="T83" fmla="*/ 304 h 825"/>
                <a:gd name="T84" fmla="*/ 572 w 826"/>
                <a:gd name="T85" fmla="*/ 380 h 825"/>
                <a:gd name="T86" fmla="*/ 719 w 826"/>
                <a:gd name="T87" fmla="*/ 380 h 825"/>
                <a:gd name="T88" fmla="*/ 719 w 826"/>
                <a:gd name="T89" fmla="*/ 446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26" h="825">
                  <a:moveTo>
                    <a:pt x="803" y="360"/>
                  </a:moveTo>
                  <a:lnTo>
                    <a:pt x="467" y="24"/>
                  </a:lnTo>
                  <a:cubicBezTo>
                    <a:pt x="452" y="9"/>
                    <a:pt x="432" y="0"/>
                    <a:pt x="413" y="0"/>
                  </a:cubicBezTo>
                  <a:cubicBezTo>
                    <a:pt x="393" y="0"/>
                    <a:pt x="373" y="9"/>
                    <a:pt x="358" y="24"/>
                  </a:cubicBezTo>
                  <a:lnTo>
                    <a:pt x="24" y="358"/>
                  </a:lnTo>
                  <a:cubicBezTo>
                    <a:pt x="9" y="373"/>
                    <a:pt x="0" y="393"/>
                    <a:pt x="0" y="413"/>
                  </a:cubicBezTo>
                  <a:cubicBezTo>
                    <a:pt x="0" y="432"/>
                    <a:pt x="9" y="452"/>
                    <a:pt x="24" y="467"/>
                  </a:cubicBezTo>
                  <a:lnTo>
                    <a:pt x="358" y="802"/>
                  </a:lnTo>
                  <a:cubicBezTo>
                    <a:pt x="373" y="816"/>
                    <a:pt x="393" y="825"/>
                    <a:pt x="413" y="825"/>
                  </a:cubicBezTo>
                  <a:cubicBezTo>
                    <a:pt x="432" y="825"/>
                    <a:pt x="452" y="816"/>
                    <a:pt x="467" y="802"/>
                  </a:cubicBezTo>
                  <a:lnTo>
                    <a:pt x="803" y="469"/>
                  </a:lnTo>
                  <a:cubicBezTo>
                    <a:pt x="818" y="454"/>
                    <a:pt x="826" y="434"/>
                    <a:pt x="826" y="414"/>
                  </a:cubicBezTo>
                  <a:cubicBezTo>
                    <a:pt x="826" y="393"/>
                    <a:pt x="818" y="375"/>
                    <a:pt x="803" y="360"/>
                  </a:cubicBezTo>
                  <a:close/>
                  <a:moveTo>
                    <a:pt x="413" y="73"/>
                  </a:moveTo>
                  <a:lnTo>
                    <a:pt x="521" y="182"/>
                  </a:lnTo>
                  <a:lnTo>
                    <a:pt x="446" y="182"/>
                  </a:lnTo>
                  <a:lnTo>
                    <a:pt x="446" y="340"/>
                  </a:lnTo>
                  <a:lnTo>
                    <a:pt x="381" y="340"/>
                  </a:lnTo>
                  <a:lnTo>
                    <a:pt x="381" y="182"/>
                  </a:lnTo>
                  <a:lnTo>
                    <a:pt x="304" y="182"/>
                  </a:lnTo>
                  <a:lnTo>
                    <a:pt x="413" y="73"/>
                  </a:lnTo>
                  <a:close/>
                  <a:moveTo>
                    <a:pt x="106" y="446"/>
                  </a:moveTo>
                  <a:lnTo>
                    <a:pt x="106" y="380"/>
                  </a:lnTo>
                  <a:lnTo>
                    <a:pt x="254" y="380"/>
                  </a:lnTo>
                  <a:lnTo>
                    <a:pt x="254" y="304"/>
                  </a:lnTo>
                  <a:lnTo>
                    <a:pt x="363" y="413"/>
                  </a:lnTo>
                  <a:lnTo>
                    <a:pt x="254" y="521"/>
                  </a:lnTo>
                  <a:lnTo>
                    <a:pt x="254" y="446"/>
                  </a:lnTo>
                  <a:lnTo>
                    <a:pt x="106" y="446"/>
                  </a:lnTo>
                  <a:close/>
                  <a:moveTo>
                    <a:pt x="413" y="752"/>
                  </a:moveTo>
                  <a:lnTo>
                    <a:pt x="304" y="643"/>
                  </a:lnTo>
                  <a:lnTo>
                    <a:pt x="380" y="643"/>
                  </a:lnTo>
                  <a:lnTo>
                    <a:pt x="380" y="488"/>
                  </a:lnTo>
                  <a:lnTo>
                    <a:pt x="444" y="488"/>
                  </a:lnTo>
                  <a:lnTo>
                    <a:pt x="444" y="643"/>
                  </a:lnTo>
                  <a:lnTo>
                    <a:pt x="521" y="643"/>
                  </a:lnTo>
                  <a:lnTo>
                    <a:pt x="413" y="752"/>
                  </a:lnTo>
                  <a:close/>
                  <a:moveTo>
                    <a:pt x="719" y="446"/>
                  </a:moveTo>
                  <a:lnTo>
                    <a:pt x="572" y="446"/>
                  </a:lnTo>
                  <a:lnTo>
                    <a:pt x="572" y="521"/>
                  </a:lnTo>
                  <a:lnTo>
                    <a:pt x="464" y="413"/>
                  </a:lnTo>
                  <a:lnTo>
                    <a:pt x="572" y="304"/>
                  </a:lnTo>
                  <a:lnTo>
                    <a:pt x="572" y="380"/>
                  </a:lnTo>
                  <a:lnTo>
                    <a:pt x="719" y="380"/>
                  </a:lnTo>
                  <a:lnTo>
                    <a:pt x="719" y="446"/>
                  </a:lnTo>
                  <a:close/>
                </a:path>
              </a:pathLst>
            </a:custGeom>
            <a:solidFill>
              <a:schemeClr val="tx1">
                <a:lumMod val="50000"/>
              </a:schemeClr>
            </a:solid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grpSp>
      <p:grpSp>
        <p:nvGrpSpPr>
          <p:cNvPr id="194" name="Group 193"/>
          <p:cNvGrpSpPr/>
          <p:nvPr/>
        </p:nvGrpSpPr>
        <p:grpSpPr>
          <a:xfrm>
            <a:off x="1252476" y="4093540"/>
            <a:ext cx="667579" cy="667579"/>
            <a:chOff x="2287588" y="3095625"/>
            <a:chExt cx="333375" cy="333375"/>
          </a:xfrm>
        </p:grpSpPr>
        <p:sp>
          <p:nvSpPr>
            <p:cNvPr id="195" name="Rectangle 194"/>
            <p:cNvSpPr/>
            <p:nvPr/>
          </p:nvSpPr>
          <p:spPr bwMode="auto">
            <a:xfrm rot="2658552">
              <a:off x="2345053" y="3153300"/>
              <a:ext cx="221397" cy="214105"/>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chemeClr val="tx1"/>
                </a:solidFill>
                <a:effectLst/>
                <a:uLnTx/>
                <a:uFillTx/>
                <a:latin typeface="Segoe UI"/>
                <a:ea typeface="+mn-ea"/>
                <a:cs typeface="+mn-cs"/>
              </a:endParaRPr>
            </a:p>
          </p:txBody>
        </p:sp>
        <p:sp>
          <p:nvSpPr>
            <p:cNvPr id="196" name="Freeform 76"/>
            <p:cNvSpPr>
              <a:spLocks noEditPoints="1"/>
            </p:cNvSpPr>
            <p:nvPr/>
          </p:nvSpPr>
          <p:spPr bwMode="auto">
            <a:xfrm>
              <a:off x="2287588" y="3095625"/>
              <a:ext cx="333375" cy="333375"/>
            </a:xfrm>
            <a:custGeom>
              <a:avLst/>
              <a:gdLst>
                <a:gd name="T0" fmla="*/ 803 w 826"/>
                <a:gd name="T1" fmla="*/ 360 h 825"/>
                <a:gd name="T2" fmla="*/ 467 w 826"/>
                <a:gd name="T3" fmla="*/ 24 h 825"/>
                <a:gd name="T4" fmla="*/ 413 w 826"/>
                <a:gd name="T5" fmla="*/ 0 h 825"/>
                <a:gd name="T6" fmla="*/ 358 w 826"/>
                <a:gd name="T7" fmla="*/ 24 h 825"/>
                <a:gd name="T8" fmla="*/ 24 w 826"/>
                <a:gd name="T9" fmla="*/ 358 h 825"/>
                <a:gd name="T10" fmla="*/ 0 w 826"/>
                <a:gd name="T11" fmla="*/ 413 h 825"/>
                <a:gd name="T12" fmla="*/ 24 w 826"/>
                <a:gd name="T13" fmla="*/ 467 h 825"/>
                <a:gd name="T14" fmla="*/ 358 w 826"/>
                <a:gd name="T15" fmla="*/ 802 h 825"/>
                <a:gd name="T16" fmla="*/ 413 w 826"/>
                <a:gd name="T17" fmla="*/ 825 h 825"/>
                <a:gd name="T18" fmla="*/ 467 w 826"/>
                <a:gd name="T19" fmla="*/ 802 h 825"/>
                <a:gd name="T20" fmla="*/ 803 w 826"/>
                <a:gd name="T21" fmla="*/ 469 h 825"/>
                <a:gd name="T22" fmla="*/ 826 w 826"/>
                <a:gd name="T23" fmla="*/ 414 h 825"/>
                <a:gd name="T24" fmla="*/ 803 w 826"/>
                <a:gd name="T25" fmla="*/ 360 h 825"/>
                <a:gd name="T26" fmla="*/ 413 w 826"/>
                <a:gd name="T27" fmla="*/ 73 h 825"/>
                <a:gd name="T28" fmla="*/ 521 w 826"/>
                <a:gd name="T29" fmla="*/ 182 h 825"/>
                <a:gd name="T30" fmla="*/ 446 w 826"/>
                <a:gd name="T31" fmla="*/ 182 h 825"/>
                <a:gd name="T32" fmla="*/ 446 w 826"/>
                <a:gd name="T33" fmla="*/ 340 h 825"/>
                <a:gd name="T34" fmla="*/ 381 w 826"/>
                <a:gd name="T35" fmla="*/ 340 h 825"/>
                <a:gd name="T36" fmla="*/ 381 w 826"/>
                <a:gd name="T37" fmla="*/ 182 h 825"/>
                <a:gd name="T38" fmla="*/ 304 w 826"/>
                <a:gd name="T39" fmla="*/ 182 h 825"/>
                <a:gd name="T40" fmla="*/ 413 w 826"/>
                <a:gd name="T41" fmla="*/ 73 h 825"/>
                <a:gd name="T42" fmla="*/ 106 w 826"/>
                <a:gd name="T43" fmla="*/ 446 h 825"/>
                <a:gd name="T44" fmla="*/ 106 w 826"/>
                <a:gd name="T45" fmla="*/ 380 h 825"/>
                <a:gd name="T46" fmla="*/ 254 w 826"/>
                <a:gd name="T47" fmla="*/ 380 h 825"/>
                <a:gd name="T48" fmla="*/ 254 w 826"/>
                <a:gd name="T49" fmla="*/ 304 h 825"/>
                <a:gd name="T50" fmla="*/ 363 w 826"/>
                <a:gd name="T51" fmla="*/ 413 h 825"/>
                <a:gd name="T52" fmla="*/ 254 w 826"/>
                <a:gd name="T53" fmla="*/ 521 h 825"/>
                <a:gd name="T54" fmla="*/ 254 w 826"/>
                <a:gd name="T55" fmla="*/ 446 h 825"/>
                <a:gd name="T56" fmla="*/ 106 w 826"/>
                <a:gd name="T57" fmla="*/ 446 h 825"/>
                <a:gd name="T58" fmla="*/ 413 w 826"/>
                <a:gd name="T59" fmla="*/ 752 h 825"/>
                <a:gd name="T60" fmla="*/ 304 w 826"/>
                <a:gd name="T61" fmla="*/ 643 h 825"/>
                <a:gd name="T62" fmla="*/ 380 w 826"/>
                <a:gd name="T63" fmla="*/ 643 h 825"/>
                <a:gd name="T64" fmla="*/ 380 w 826"/>
                <a:gd name="T65" fmla="*/ 488 h 825"/>
                <a:gd name="T66" fmla="*/ 444 w 826"/>
                <a:gd name="T67" fmla="*/ 488 h 825"/>
                <a:gd name="T68" fmla="*/ 444 w 826"/>
                <a:gd name="T69" fmla="*/ 643 h 825"/>
                <a:gd name="T70" fmla="*/ 521 w 826"/>
                <a:gd name="T71" fmla="*/ 643 h 825"/>
                <a:gd name="T72" fmla="*/ 413 w 826"/>
                <a:gd name="T73" fmla="*/ 752 h 825"/>
                <a:gd name="T74" fmla="*/ 719 w 826"/>
                <a:gd name="T75" fmla="*/ 446 h 825"/>
                <a:gd name="T76" fmla="*/ 572 w 826"/>
                <a:gd name="T77" fmla="*/ 446 h 825"/>
                <a:gd name="T78" fmla="*/ 572 w 826"/>
                <a:gd name="T79" fmla="*/ 521 h 825"/>
                <a:gd name="T80" fmla="*/ 464 w 826"/>
                <a:gd name="T81" fmla="*/ 413 h 825"/>
                <a:gd name="T82" fmla="*/ 572 w 826"/>
                <a:gd name="T83" fmla="*/ 304 h 825"/>
                <a:gd name="T84" fmla="*/ 572 w 826"/>
                <a:gd name="T85" fmla="*/ 380 h 825"/>
                <a:gd name="T86" fmla="*/ 719 w 826"/>
                <a:gd name="T87" fmla="*/ 380 h 825"/>
                <a:gd name="T88" fmla="*/ 719 w 826"/>
                <a:gd name="T89" fmla="*/ 446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26" h="825">
                  <a:moveTo>
                    <a:pt x="803" y="360"/>
                  </a:moveTo>
                  <a:lnTo>
                    <a:pt x="467" y="24"/>
                  </a:lnTo>
                  <a:cubicBezTo>
                    <a:pt x="452" y="9"/>
                    <a:pt x="432" y="0"/>
                    <a:pt x="413" y="0"/>
                  </a:cubicBezTo>
                  <a:cubicBezTo>
                    <a:pt x="393" y="0"/>
                    <a:pt x="373" y="9"/>
                    <a:pt x="358" y="24"/>
                  </a:cubicBezTo>
                  <a:lnTo>
                    <a:pt x="24" y="358"/>
                  </a:lnTo>
                  <a:cubicBezTo>
                    <a:pt x="9" y="373"/>
                    <a:pt x="0" y="393"/>
                    <a:pt x="0" y="413"/>
                  </a:cubicBezTo>
                  <a:cubicBezTo>
                    <a:pt x="0" y="432"/>
                    <a:pt x="9" y="452"/>
                    <a:pt x="24" y="467"/>
                  </a:cubicBezTo>
                  <a:lnTo>
                    <a:pt x="358" y="802"/>
                  </a:lnTo>
                  <a:cubicBezTo>
                    <a:pt x="373" y="816"/>
                    <a:pt x="393" y="825"/>
                    <a:pt x="413" y="825"/>
                  </a:cubicBezTo>
                  <a:cubicBezTo>
                    <a:pt x="432" y="825"/>
                    <a:pt x="452" y="816"/>
                    <a:pt x="467" y="802"/>
                  </a:cubicBezTo>
                  <a:lnTo>
                    <a:pt x="803" y="469"/>
                  </a:lnTo>
                  <a:cubicBezTo>
                    <a:pt x="818" y="454"/>
                    <a:pt x="826" y="434"/>
                    <a:pt x="826" y="414"/>
                  </a:cubicBezTo>
                  <a:cubicBezTo>
                    <a:pt x="826" y="393"/>
                    <a:pt x="818" y="375"/>
                    <a:pt x="803" y="360"/>
                  </a:cubicBezTo>
                  <a:close/>
                  <a:moveTo>
                    <a:pt x="413" y="73"/>
                  </a:moveTo>
                  <a:lnTo>
                    <a:pt x="521" y="182"/>
                  </a:lnTo>
                  <a:lnTo>
                    <a:pt x="446" y="182"/>
                  </a:lnTo>
                  <a:lnTo>
                    <a:pt x="446" y="340"/>
                  </a:lnTo>
                  <a:lnTo>
                    <a:pt x="381" y="340"/>
                  </a:lnTo>
                  <a:lnTo>
                    <a:pt x="381" y="182"/>
                  </a:lnTo>
                  <a:lnTo>
                    <a:pt x="304" y="182"/>
                  </a:lnTo>
                  <a:lnTo>
                    <a:pt x="413" y="73"/>
                  </a:lnTo>
                  <a:close/>
                  <a:moveTo>
                    <a:pt x="106" y="446"/>
                  </a:moveTo>
                  <a:lnTo>
                    <a:pt x="106" y="380"/>
                  </a:lnTo>
                  <a:lnTo>
                    <a:pt x="254" y="380"/>
                  </a:lnTo>
                  <a:lnTo>
                    <a:pt x="254" y="304"/>
                  </a:lnTo>
                  <a:lnTo>
                    <a:pt x="363" y="413"/>
                  </a:lnTo>
                  <a:lnTo>
                    <a:pt x="254" y="521"/>
                  </a:lnTo>
                  <a:lnTo>
                    <a:pt x="254" y="446"/>
                  </a:lnTo>
                  <a:lnTo>
                    <a:pt x="106" y="446"/>
                  </a:lnTo>
                  <a:close/>
                  <a:moveTo>
                    <a:pt x="413" y="752"/>
                  </a:moveTo>
                  <a:lnTo>
                    <a:pt x="304" y="643"/>
                  </a:lnTo>
                  <a:lnTo>
                    <a:pt x="380" y="643"/>
                  </a:lnTo>
                  <a:lnTo>
                    <a:pt x="380" y="488"/>
                  </a:lnTo>
                  <a:lnTo>
                    <a:pt x="444" y="488"/>
                  </a:lnTo>
                  <a:lnTo>
                    <a:pt x="444" y="643"/>
                  </a:lnTo>
                  <a:lnTo>
                    <a:pt x="521" y="643"/>
                  </a:lnTo>
                  <a:lnTo>
                    <a:pt x="413" y="752"/>
                  </a:lnTo>
                  <a:close/>
                  <a:moveTo>
                    <a:pt x="719" y="446"/>
                  </a:moveTo>
                  <a:lnTo>
                    <a:pt x="572" y="446"/>
                  </a:lnTo>
                  <a:lnTo>
                    <a:pt x="572" y="521"/>
                  </a:lnTo>
                  <a:lnTo>
                    <a:pt x="464" y="413"/>
                  </a:lnTo>
                  <a:lnTo>
                    <a:pt x="572" y="304"/>
                  </a:lnTo>
                  <a:lnTo>
                    <a:pt x="572" y="380"/>
                  </a:lnTo>
                  <a:lnTo>
                    <a:pt x="719" y="380"/>
                  </a:lnTo>
                  <a:lnTo>
                    <a:pt x="719" y="446"/>
                  </a:lnTo>
                  <a:close/>
                </a:path>
              </a:pathLst>
            </a:custGeom>
            <a:solidFill>
              <a:schemeClr val="tx1">
                <a:lumMod val="50000"/>
              </a:schemeClr>
            </a:solid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grpSp>
      <p:grpSp>
        <p:nvGrpSpPr>
          <p:cNvPr id="197" name="Group 196"/>
          <p:cNvGrpSpPr/>
          <p:nvPr/>
        </p:nvGrpSpPr>
        <p:grpSpPr>
          <a:xfrm>
            <a:off x="196773" y="4844683"/>
            <a:ext cx="1287995" cy="878916"/>
            <a:chOff x="2017267" y="2608694"/>
            <a:chExt cx="1717690" cy="1353281"/>
          </a:xfrm>
        </p:grpSpPr>
        <p:sp>
          <p:nvSpPr>
            <p:cNvPr id="198" name="Rounded Rectangle 7"/>
            <p:cNvSpPr/>
            <p:nvPr/>
          </p:nvSpPr>
          <p:spPr bwMode="auto">
            <a:xfrm>
              <a:off x="2017267" y="2608696"/>
              <a:ext cx="1717690" cy="1353279"/>
            </a:xfrm>
            <a:prstGeom prst="roundRect">
              <a:avLst>
                <a:gd name="adj" fmla="val 3605"/>
              </a:avLst>
            </a:prstGeom>
            <a:solidFill>
              <a:schemeClr val="tx1"/>
            </a:solidFill>
            <a:ln w="5715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14" tIns="143370" rIns="179214" bIns="143370" numCol="1" spcCol="0" rtlCol="0" fromWordArt="0" anchor="t" anchorCtr="0" forceAA="0" compatLnSpc="1">
              <a:prstTxWarp prst="textNoShape">
                <a:avLst/>
              </a:prstTxWarp>
              <a:noAutofit/>
            </a:bodyPr>
            <a:lstStyle/>
            <a:p>
              <a:pPr marL="0" marR="0" lvl="0" indent="0" algn="l" defTabSz="895854"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49" normalizeH="0" baseline="0" noProof="0">
                <a:ln>
                  <a:noFill/>
                </a:ln>
                <a:solidFill>
                  <a:schemeClr val="tx1"/>
                </a:solidFill>
                <a:effectLst/>
                <a:uLnTx/>
                <a:uFillTx/>
                <a:latin typeface="Segoe UI"/>
                <a:ea typeface="+mn-ea"/>
                <a:cs typeface="+mn-cs"/>
              </a:endParaRPr>
            </a:p>
          </p:txBody>
        </p:sp>
        <p:sp>
          <p:nvSpPr>
            <p:cNvPr id="199" name="TextBox 198"/>
            <p:cNvSpPr txBox="1"/>
            <p:nvPr/>
          </p:nvSpPr>
          <p:spPr>
            <a:xfrm>
              <a:off x="2244669" y="2608694"/>
              <a:ext cx="1193861" cy="291442"/>
            </a:xfrm>
            <a:prstGeom prst="rect">
              <a:avLst/>
            </a:prstGeom>
          </p:spPr>
          <p:txBody>
            <a:bodyPr wrap="square" rtlCol="0">
              <a:spAutoFit/>
            </a:bodyPr>
            <a:lstStyle/>
            <a:p>
              <a:pPr marL="0" marR="0" lvl="0" indent="0" algn="ctr" defTabSz="896386" rtl="0" eaLnBrk="1" fontAlgn="auto" latinLnBrk="0" hangingPunct="1">
                <a:lnSpc>
                  <a:spcPct val="90000"/>
                </a:lnSpc>
                <a:spcBef>
                  <a:spcPts val="0"/>
                </a:spcBef>
                <a:spcAft>
                  <a:spcPts val="2353"/>
                </a:spcAft>
                <a:buClrTx/>
                <a:buSzTx/>
                <a:buFontTx/>
                <a:buNone/>
                <a:tabLst/>
                <a:defRPr/>
              </a:pPr>
              <a:r>
                <a:rPr kumimoji="0" lang="en-US" sz="7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Virtual Network</a:t>
              </a:r>
            </a:p>
          </p:txBody>
        </p:sp>
        <p:sp>
          <p:nvSpPr>
            <p:cNvPr id="200" name="TextBox 199"/>
            <p:cNvSpPr txBox="1"/>
            <p:nvPr/>
          </p:nvSpPr>
          <p:spPr>
            <a:xfrm>
              <a:off x="3174318" y="3486244"/>
              <a:ext cx="407784" cy="127950"/>
            </a:xfrm>
            <a:prstGeom prst="rect">
              <a:avLst/>
            </a:prstGeom>
          </p:spPr>
          <p:txBody>
            <a:bodyPr wrap="square" lIns="0" tIns="0" rIns="0" bIns="0" rtlCol="0" anchor="ctr">
              <a:spAutoFit/>
            </a:bodyPr>
            <a:lstStyle/>
            <a:p>
              <a:pPr marL="0" marR="0" lvl="0" indent="0" algn="ctr" defTabSz="896386" rtl="0" eaLnBrk="1" fontAlgn="auto" latinLnBrk="0" hangingPunct="1">
                <a:lnSpc>
                  <a:spcPct val="90000"/>
                </a:lnSpc>
                <a:spcBef>
                  <a:spcPts val="0"/>
                </a:spcBef>
                <a:spcAft>
                  <a:spcPts val="2353"/>
                </a:spcAft>
                <a:buClrTx/>
                <a:buSzTx/>
                <a:buFontTx/>
                <a:buNone/>
                <a:tabLst/>
                <a:defRPr/>
              </a:pPr>
              <a:r>
                <a:rPr kumimoji="0" lang="en-US" sz="600" b="0" i="0" u="none" strike="noStrike" kern="0" cap="none" spc="0" normalizeH="0" baseline="0" noProof="0" dirty="0">
                  <a:ln>
                    <a:noFill/>
                  </a:ln>
                  <a:solidFill>
                    <a:schemeClr val="bg1"/>
                  </a:solidFill>
                  <a:effectLst/>
                  <a:uLnTx/>
                  <a:uFillTx/>
                  <a:latin typeface="Segoe UI" panose="020B0502040204020203" pitchFamily="34" charset="0"/>
                  <a:ea typeface="+mn-ea"/>
                  <a:cs typeface="Segoe UI" panose="020B0502040204020203" pitchFamily="34" charset="0"/>
                </a:rPr>
                <a:t>Frontend</a:t>
              </a:r>
            </a:p>
          </p:txBody>
        </p:sp>
        <p:sp>
          <p:nvSpPr>
            <p:cNvPr id="201" name="TextBox 200"/>
            <p:cNvSpPr txBox="1"/>
            <p:nvPr/>
          </p:nvSpPr>
          <p:spPr>
            <a:xfrm>
              <a:off x="2678883" y="3486244"/>
              <a:ext cx="407784" cy="127950"/>
            </a:xfrm>
            <a:prstGeom prst="rect">
              <a:avLst/>
            </a:prstGeom>
          </p:spPr>
          <p:txBody>
            <a:bodyPr wrap="square" lIns="0" tIns="0" rIns="0" bIns="0" rtlCol="0" anchor="ctr">
              <a:spAutoFit/>
            </a:bodyPr>
            <a:lstStyle/>
            <a:p>
              <a:pPr marL="0" marR="0" lvl="0" indent="0" algn="ctr" defTabSz="896386" rtl="0" eaLnBrk="1" fontAlgn="auto" latinLnBrk="0" hangingPunct="1">
                <a:lnSpc>
                  <a:spcPct val="90000"/>
                </a:lnSpc>
                <a:spcBef>
                  <a:spcPts val="0"/>
                </a:spcBef>
                <a:spcAft>
                  <a:spcPts val="2353"/>
                </a:spcAft>
                <a:buClrTx/>
                <a:buSzTx/>
                <a:buFontTx/>
                <a:buNone/>
                <a:tabLst/>
                <a:defRPr/>
              </a:pPr>
              <a:r>
                <a:rPr kumimoji="0" lang="en-US" sz="600" b="0" i="0" u="none" strike="noStrike" kern="0" cap="none" spc="0" normalizeH="0" baseline="0" noProof="0" dirty="0">
                  <a:ln>
                    <a:noFill/>
                  </a:ln>
                  <a:solidFill>
                    <a:schemeClr val="bg1"/>
                  </a:solidFill>
                  <a:effectLst/>
                  <a:uLnTx/>
                  <a:uFillTx/>
                  <a:latin typeface="Segoe UI" panose="020B0502040204020203" pitchFamily="34" charset="0"/>
                  <a:ea typeface="+mn-ea"/>
                  <a:cs typeface="Segoe UI" panose="020B0502040204020203" pitchFamily="34" charset="0"/>
                </a:rPr>
                <a:t>Mid-tier</a:t>
              </a:r>
            </a:p>
          </p:txBody>
        </p:sp>
        <p:sp>
          <p:nvSpPr>
            <p:cNvPr id="202" name="TextBox 201"/>
            <p:cNvSpPr txBox="1"/>
            <p:nvPr/>
          </p:nvSpPr>
          <p:spPr>
            <a:xfrm>
              <a:off x="2179439" y="3486246"/>
              <a:ext cx="411792" cy="127950"/>
            </a:xfrm>
            <a:prstGeom prst="rect">
              <a:avLst/>
            </a:prstGeom>
          </p:spPr>
          <p:txBody>
            <a:bodyPr wrap="square" lIns="0" tIns="0" rIns="0" bIns="0" rtlCol="0" anchor="ctr">
              <a:spAutoFit/>
            </a:bodyPr>
            <a:lstStyle/>
            <a:p>
              <a:pPr marL="0" marR="0" lvl="0" indent="0" algn="ctr" defTabSz="896386" rtl="0" eaLnBrk="1" fontAlgn="auto" latinLnBrk="0" hangingPunct="1">
                <a:lnSpc>
                  <a:spcPct val="90000"/>
                </a:lnSpc>
                <a:spcBef>
                  <a:spcPts val="0"/>
                </a:spcBef>
                <a:spcAft>
                  <a:spcPts val="2353"/>
                </a:spcAft>
                <a:buClrTx/>
                <a:buSzTx/>
                <a:buFontTx/>
                <a:buNone/>
                <a:tabLst/>
                <a:defRPr/>
              </a:pPr>
              <a:r>
                <a:rPr kumimoji="0" lang="en-US" sz="600" b="0" i="0" u="none" strike="noStrike" kern="0" cap="none" spc="0" normalizeH="0" baseline="0" noProof="0" dirty="0">
                  <a:ln>
                    <a:noFill/>
                  </a:ln>
                  <a:solidFill>
                    <a:schemeClr val="bg1"/>
                  </a:solidFill>
                  <a:effectLst/>
                  <a:uLnTx/>
                  <a:uFillTx/>
                  <a:latin typeface="Segoe UI" panose="020B0502040204020203" pitchFamily="34" charset="0"/>
                  <a:ea typeface="+mn-ea"/>
                  <a:cs typeface="Segoe UI" panose="020B0502040204020203" pitchFamily="34" charset="0"/>
                </a:rPr>
                <a:t>Backend</a:t>
              </a:r>
            </a:p>
          </p:txBody>
        </p:sp>
        <p:grpSp>
          <p:nvGrpSpPr>
            <p:cNvPr id="203" name="Group 202"/>
            <p:cNvGrpSpPr/>
            <p:nvPr/>
          </p:nvGrpSpPr>
          <p:grpSpPr>
            <a:xfrm>
              <a:off x="2183448" y="2926347"/>
              <a:ext cx="407783" cy="557168"/>
              <a:chOff x="9771792" y="1879294"/>
              <a:chExt cx="618302" cy="863582"/>
            </a:xfrm>
          </p:grpSpPr>
          <p:sp>
            <p:nvSpPr>
              <p:cNvPr id="212" name="Freeform 5"/>
              <p:cNvSpPr>
                <a:spLocks noEditPoints="1"/>
              </p:cNvSpPr>
              <p:nvPr/>
            </p:nvSpPr>
            <p:spPr bwMode="auto">
              <a:xfrm>
                <a:off x="9771792" y="1879294"/>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BCF2"/>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sp>
            <p:nvSpPr>
              <p:cNvPr id="213" name="Freeform 5"/>
              <p:cNvSpPr>
                <a:spLocks noEditPoints="1"/>
              </p:cNvSpPr>
              <p:nvPr/>
            </p:nvSpPr>
            <p:spPr bwMode="auto">
              <a:xfrm>
                <a:off x="9771792" y="2186461"/>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BCF2"/>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sp>
            <p:nvSpPr>
              <p:cNvPr id="214" name="Freeform 5"/>
              <p:cNvSpPr>
                <a:spLocks noEditPoints="1"/>
              </p:cNvSpPr>
              <p:nvPr/>
            </p:nvSpPr>
            <p:spPr bwMode="auto">
              <a:xfrm>
                <a:off x="9771792" y="2493629"/>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00BCF2"/>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grpSp>
        <p:grpSp>
          <p:nvGrpSpPr>
            <p:cNvPr id="204" name="Group 203"/>
            <p:cNvGrpSpPr/>
            <p:nvPr/>
          </p:nvGrpSpPr>
          <p:grpSpPr>
            <a:xfrm>
              <a:off x="2678883" y="2926347"/>
              <a:ext cx="407783" cy="557168"/>
              <a:chOff x="10533735" y="1879294"/>
              <a:chExt cx="618302" cy="863582"/>
            </a:xfrm>
          </p:grpSpPr>
          <p:sp>
            <p:nvSpPr>
              <p:cNvPr id="209" name="Freeform 10"/>
              <p:cNvSpPr>
                <a:spLocks noEditPoints="1"/>
              </p:cNvSpPr>
              <p:nvPr/>
            </p:nvSpPr>
            <p:spPr bwMode="auto">
              <a:xfrm>
                <a:off x="10533735" y="1879294"/>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6"/>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sp>
            <p:nvSpPr>
              <p:cNvPr id="210" name="Freeform 13"/>
              <p:cNvSpPr>
                <a:spLocks noEditPoints="1"/>
              </p:cNvSpPr>
              <p:nvPr/>
            </p:nvSpPr>
            <p:spPr bwMode="auto">
              <a:xfrm>
                <a:off x="10533735" y="2186461"/>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6"/>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sp>
            <p:nvSpPr>
              <p:cNvPr id="211" name="Freeform 260"/>
              <p:cNvSpPr>
                <a:spLocks noEditPoints="1"/>
              </p:cNvSpPr>
              <p:nvPr/>
            </p:nvSpPr>
            <p:spPr bwMode="auto">
              <a:xfrm>
                <a:off x="10533735" y="2493629"/>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6"/>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grpSp>
        <p:grpSp>
          <p:nvGrpSpPr>
            <p:cNvPr id="205" name="Group 204"/>
            <p:cNvGrpSpPr/>
            <p:nvPr/>
          </p:nvGrpSpPr>
          <p:grpSpPr>
            <a:xfrm>
              <a:off x="3174318" y="2926347"/>
              <a:ext cx="407783" cy="557168"/>
              <a:chOff x="11274200" y="1879294"/>
              <a:chExt cx="618302" cy="863582"/>
            </a:xfrm>
          </p:grpSpPr>
          <p:sp>
            <p:nvSpPr>
              <p:cNvPr id="206" name="Freeform 255"/>
              <p:cNvSpPr>
                <a:spLocks noEditPoints="1"/>
              </p:cNvSpPr>
              <p:nvPr/>
            </p:nvSpPr>
            <p:spPr bwMode="auto">
              <a:xfrm>
                <a:off x="11274200" y="1879294"/>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2"/>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sp>
            <p:nvSpPr>
              <p:cNvPr id="207" name="Freeform 14"/>
              <p:cNvSpPr>
                <a:spLocks noEditPoints="1"/>
              </p:cNvSpPr>
              <p:nvPr/>
            </p:nvSpPr>
            <p:spPr bwMode="auto">
              <a:xfrm>
                <a:off x="11274200" y="2186461"/>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2"/>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sp>
            <p:nvSpPr>
              <p:cNvPr id="208" name="Freeform 17"/>
              <p:cNvSpPr>
                <a:spLocks noEditPoints="1"/>
              </p:cNvSpPr>
              <p:nvPr/>
            </p:nvSpPr>
            <p:spPr bwMode="auto">
              <a:xfrm>
                <a:off x="11274200" y="2493629"/>
                <a:ext cx="618302" cy="24924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2"/>
              </a:solidFill>
              <a:ln>
                <a:noFill/>
              </a:ln>
            </p:spPr>
            <p:txBody>
              <a:bodyPr vert="horz" wrap="square" lIns="89606" tIns="44804" rIns="89606" bIns="44804"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effectLst/>
                  <a:uLnTx/>
                  <a:uFillTx/>
                  <a:latin typeface="Segoe UI"/>
                  <a:ea typeface="+mn-ea"/>
                  <a:cs typeface="+mn-cs"/>
                </a:endParaRPr>
              </a:p>
            </p:txBody>
          </p:sp>
        </p:grpSp>
      </p:grpSp>
      <p:grpSp>
        <p:nvGrpSpPr>
          <p:cNvPr id="215" name="Group 214"/>
          <p:cNvGrpSpPr/>
          <p:nvPr/>
        </p:nvGrpSpPr>
        <p:grpSpPr>
          <a:xfrm>
            <a:off x="1252476" y="5014569"/>
            <a:ext cx="667579" cy="667579"/>
            <a:chOff x="2287588" y="3095625"/>
            <a:chExt cx="333375" cy="333375"/>
          </a:xfrm>
        </p:grpSpPr>
        <p:sp>
          <p:nvSpPr>
            <p:cNvPr id="216" name="Rectangle 215"/>
            <p:cNvSpPr/>
            <p:nvPr/>
          </p:nvSpPr>
          <p:spPr bwMode="auto">
            <a:xfrm rot="2658552">
              <a:off x="2345053" y="3153300"/>
              <a:ext cx="221397" cy="214105"/>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chemeClr val="tx1"/>
                </a:solidFill>
                <a:effectLst/>
                <a:uLnTx/>
                <a:uFillTx/>
                <a:latin typeface="Segoe UI"/>
                <a:ea typeface="+mn-ea"/>
                <a:cs typeface="+mn-cs"/>
              </a:endParaRPr>
            </a:p>
          </p:txBody>
        </p:sp>
        <p:sp>
          <p:nvSpPr>
            <p:cNvPr id="217" name="Freeform 76"/>
            <p:cNvSpPr>
              <a:spLocks noEditPoints="1"/>
            </p:cNvSpPr>
            <p:nvPr/>
          </p:nvSpPr>
          <p:spPr bwMode="auto">
            <a:xfrm>
              <a:off x="2287588" y="3095625"/>
              <a:ext cx="333375" cy="333375"/>
            </a:xfrm>
            <a:custGeom>
              <a:avLst/>
              <a:gdLst>
                <a:gd name="T0" fmla="*/ 803 w 826"/>
                <a:gd name="T1" fmla="*/ 360 h 825"/>
                <a:gd name="T2" fmla="*/ 467 w 826"/>
                <a:gd name="T3" fmla="*/ 24 h 825"/>
                <a:gd name="T4" fmla="*/ 413 w 826"/>
                <a:gd name="T5" fmla="*/ 0 h 825"/>
                <a:gd name="T6" fmla="*/ 358 w 826"/>
                <a:gd name="T7" fmla="*/ 24 h 825"/>
                <a:gd name="T8" fmla="*/ 24 w 826"/>
                <a:gd name="T9" fmla="*/ 358 h 825"/>
                <a:gd name="T10" fmla="*/ 0 w 826"/>
                <a:gd name="T11" fmla="*/ 413 h 825"/>
                <a:gd name="T12" fmla="*/ 24 w 826"/>
                <a:gd name="T13" fmla="*/ 467 h 825"/>
                <a:gd name="T14" fmla="*/ 358 w 826"/>
                <a:gd name="T15" fmla="*/ 802 h 825"/>
                <a:gd name="T16" fmla="*/ 413 w 826"/>
                <a:gd name="T17" fmla="*/ 825 h 825"/>
                <a:gd name="T18" fmla="*/ 467 w 826"/>
                <a:gd name="T19" fmla="*/ 802 h 825"/>
                <a:gd name="T20" fmla="*/ 803 w 826"/>
                <a:gd name="T21" fmla="*/ 469 h 825"/>
                <a:gd name="T22" fmla="*/ 826 w 826"/>
                <a:gd name="T23" fmla="*/ 414 h 825"/>
                <a:gd name="T24" fmla="*/ 803 w 826"/>
                <a:gd name="T25" fmla="*/ 360 h 825"/>
                <a:gd name="T26" fmla="*/ 413 w 826"/>
                <a:gd name="T27" fmla="*/ 73 h 825"/>
                <a:gd name="T28" fmla="*/ 521 w 826"/>
                <a:gd name="T29" fmla="*/ 182 h 825"/>
                <a:gd name="T30" fmla="*/ 446 w 826"/>
                <a:gd name="T31" fmla="*/ 182 h 825"/>
                <a:gd name="T32" fmla="*/ 446 w 826"/>
                <a:gd name="T33" fmla="*/ 340 h 825"/>
                <a:gd name="T34" fmla="*/ 381 w 826"/>
                <a:gd name="T35" fmla="*/ 340 h 825"/>
                <a:gd name="T36" fmla="*/ 381 w 826"/>
                <a:gd name="T37" fmla="*/ 182 h 825"/>
                <a:gd name="T38" fmla="*/ 304 w 826"/>
                <a:gd name="T39" fmla="*/ 182 h 825"/>
                <a:gd name="T40" fmla="*/ 413 w 826"/>
                <a:gd name="T41" fmla="*/ 73 h 825"/>
                <a:gd name="T42" fmla="*/ 106 w 826"/>
                <a:gd name="T43" fmla="*/ 446 h 825"/>
                <a:gd name="T44" fmla="*/ 106 w 826"/>
                <a:gd name="T45" fmla="*/ 380 h 825"/>
                <a:gd name="T46" fmla="*/ 254 w 826"/>
                <a:gd name="T47" fmla="*/ 380 h 825"/>
                <a:gd name="T48" fmla="*/ 254 w 826"/>
                <a:gd name="T49" fmla="*/ 304 h 825"/>
                <a:gd name="T50" fmla="*/ 363 w 826"/>
                <a:gd name="T51" fmla="*/ 413 h 825"/>
                <a:gd name="T52" fmla="*/ 254 w 826"/>
                <a:gd name="T53" fmla="*/ 521 h 825"/>
                <a:gd name="T54" fmla="*/ 254 w 826"/>
                <a:gd name="T55" fmla="*/ 446 h 825"/>
                <a:gd name="T56" fmla="*/ 106 w 826"/>
                <a:gd name="T57" fmla="*/ 446 h 825"/>
                <a:gd name="T58" fmla="*/ 413 w 826"/>
                <a:gd name="T59" fmla="*/ 752 h 825"/>
                <a:gd name="T60" fmla="*/ 304 w 826"/>
                <a:gd name="T61" fmla="*/ 643 h 825"/>
                <a:gd name="T62" fmla="*/ 380 w 826"/>
                <a:gd name="T63" fmla="*/ 643 h 825"/>
                <a:gd name="T64" fmla="*/ 380 w 826"/>
                <a:gd name="T65" fmla="*/ 488 h 825"/>
                <a:gd name="T66" fmla="*/ 444 w 826"/>
                <a:gd name="T67" fmla="*/ 488 h 825"/>
                <a:gd name="T68" fmla="*/ 444 w 826"/>
                <a:gd name="T69" fmla="*/ 643 h 825"/>
                <a:gd name="T70" fmla="*/ 521 w 826"/>
                <a:gd name="T71" fmla="*/ 643 h 825"/>
                <a:gd name="T72" fmla="*/ 413 w 826"/>
                <a:gd name="T73" fmla="*/ 752 h 825"/>
                <a:gd name="T74" fmla="*/ 719 w 826"/>
                <a:gd name="T75" fmla="*/ 446 h 825"/>
                <a:gd name="T76" fmla="*/ 572 w 826"/>
                <a:gd name="T77" fmla="*/ 446 h 825"/>
                <a:gd name="T78" fmla="*/ 572 w 826"/>
                <a:gd name="T79" fmla="*/ 521 h 825"/>
                <a:gd name="T80" fmla="*/ 464 w 826"/>
                <a:gd name="T81" fmla="*/ 413 h 825"/>
                <a:gd name="T82" fmla="*/ 572 w 826"/>
                <a:gd name="T83" fmla="*/ 304 h 825"/>
                <a:gd name="T84" fmla="*/ 572 w 826"/>
                <a:gd name="T85" fmla="*/ 380 h 825"/>
                <a:gd name="T86" fmla="*/ 719 w 826"/>
                <a:gd name="T87" fmla="*/ 380 h 825"/>
                <a:gd name="T88" fmla="*/ 719 w 826"/>
                <a:gd name="T89" fmla="*/ 446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26" h="825">
                  <a:moveTo>
                    <a:pt x="803" y="360"/>
                  </a:moveTo>
                  <a:lnTo>
                    <a:pt x="467" y="24"/>
                  </a:lnTo>
                  <a:cubicBezTo>
                    <a:pt x="452" y="9"/>
                    <a:pt x="432" y="0"/>
                    <a:pt x="413" y="0"/>
                  </a:cubicBezTo>
                  <a:cubicBezTo>
                    <a:pt x="393" y="0"/>
                    <a:pt x="373" y="9"/>
                    <a:pt x="358" y="24"/>
                  </a:cubicBezTo>
                  <a:lnTo>
                    <a:pt x="24" y="358"/>
                  </a:lnTo>
                  <a:cubicBezTo>
                    <a:pt x="9" y="373"/>
                    <a:pt x="0" y="393"/>
                    <a:pt x="0" y="413"/>
                  </a:cubicBezTo>
                  <a:cubicBezTo>
                    <a:pt x="0" y="432"/>
                    <a:pt x="9" y="452"/>
                    <a:pt x="24" y="467"/>
                  </a:cubicBezTo>
                  <a:lnTo>
                    <a:pt x="358" y="802"/>
                  </a:lnTo>
                  <a:cubicBezTo>
                    <a:pt x="373" y="816"/>
                    <a:pt x="393" y="825"/>
                    <a:pt x="413" y="825"/>
                  </a:cubicBezTo>
                  <a:cubicBezTo>
                    <a:pt x="432" y="825"/>
                    <a:pt x="452" y="816"/>
                    <a:pt x="467" y="802"/>
                  </a:cubicBezTo>
                  <a:lnTo>
                    <a:pt x="803" y="469"/>
                  </a:lnTo>
                  <a:cubicBezTo>
                    <a:pt x="818" y="454"/>
                    <a:pt x="826" y="434"/>
                    <a:pt x="826" y="414"/>
                  </a:cubicBezTo>
                  <a:cubicBezTo>
                    <a:pt x="826" y="393"/>
                    <a:pt x="818" y="375"/>
                    <a:pt x="803" y="360"/>
                  </a:cubicBezTo>
                  <a:close/>
                  <a:moveTo>
                    <a:pt x="413" y="73"/>
                  </a:moveTo>
                  <a:lnTo>
                    <a:pt x="521" y="182"/>
                  </a:lnTo>
                  <a:lnTo>
                    <a:pt x="446" y="182"/>
                  </a:lnTo>
                  <a:lnTo>
                    <a:pt x="446" y="340"/>
                  </a:lnTo>
                  <a:lnTo>
                    <a:pt x="381" y="340"/>
                  </a:lnTo>
                  <a:lnTo>
                    <a:pt x="381" y="182"/>
                  </a:lnTo>
                  <a:lnTo>
                    <a:pt x="304" y="182"/>
                  </a:lnTo>
                  <a:lnTo>
                    <a:pt x="413" y="73"/>
                  </a:lnTo>
                  <a:close/>
                  <a:moveTo>
                    <a:pt x="106" y="446"/>
                  </a:moveTo>
                  <a:lnTo>
                    <a:pt x="106" y="380"/>
                  </a:lnTo>
                  <a:lnTo>
                    <a:pt x="254" y="380"/>
                  </a:lnTo>
                  <a:lnTo>
                    <a:pt x="254" y="304"/>
                  </a:lnTo>
                  <a:lnTo>
                    <a:pt x="363" y="413"/>
                  </a:lnTo>
                  <a:lnTo>
                    <a:pt x="254" y="521"/>
                  </a:lnTo>
                  <a:lnTo>
                    <a:pt x="254" y="446"/>
                  </a:lnTo>
                  <a:lnTo>
                    <a:pt x="106" y="446"/>
                  </a:lnTo>
                  <a:close/>
                  <a:moveTo>
                    <a:pt x="413" y="752"/>
                  </a:moveTo>
                  <a:lnTo>
                    <a:pt x="304" y="643"/>
                  </a:lnTo>
                  <a:lnTo>
                    <a:pt x="380" y="643"/>
                  </a:lnTo>
                  <a:lnTo>
                    <a:pt x="380" y="488"/>
                  </a:lnTo>
                  <a:lnTo>
                    <a:pt x="444" y="488"/>
                  </a:lnTo>
                  <a:lnTo>
                    <a:pt x="444" y="643"/>
                  </a:lnTo>
                  <a:lnTo>
                    <a:pt x="521" y="643"/>
                  </a:lnTo>
                  <a:lnTo>
                    <a:pt x="413" y="752"/>
                  </a:lnTo>
                  <a:close/>
                  <a:moveTo>
                    <a:pt x="719" y="446"/>
                  </a:moveTo>
                  <a:lnTo>
                    <a:pt x="572" y="446"/>
                  </a:lnTo>
                  <a:lnTo>
                    <a:pt x="572" y="521"/>
                  </a:lnTo>
                  <a:lnTo>
                    <a:pt x="464" y="413"/>
                  </a:lnTo>
                  <a:lnTo>
                    <a:pt x="572" y="304"/>
                  </a:lnTo>
                  <a:lnTo>
                    <a:pt x="572" y="380"/>
                  </a:lnTo>
                  <a:lnTo>
                    <a:pt x="719" y="380"/>
                  </a:lnTo>
                  <a:lnTo>
                    <a:pt x="719" y="446"/>
                  </a:lnTo>
                  <a:close/>
                </a:path>
              </a:pathLst>
            </a:custGeom>
            <a:solidFill>
              <a:schemeClr val="tx1">
                <a:lumMod val="50000"/>
              </a:schemeClr>
            </a:solid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effectLst/>
                <a:uLnTx/>
                <a:uFillTx/>
                <a:latin typeface="Segoe UI"/>
                <a:ea typeface="+mn-ea"/>
                <a:cs typeface="+mn-cs"/>
              </a:endParaRPr>
            </a:p>
          </p:txBody>
        </p:sp>
      </p:grpSp>
      <p:sp>
        <p:nvSpPr>
          <p:cNvPr id="218" name="TextBox 217"/>
          <p:cNvSpPr txBox="1"/>
          <p:nvPr/>
        </p:nvSpPr>
        <p:spPr>
          <a:xfrm>
            <a:off x="3054386" y="2303324"/>
            <a:ext cx="1908921" cy="428157"/>
          </a:xfrm>
          <a:prstGeom prst="rect">
            <a:avLst/>
          </a:prstGeom>
          <a:noFill/>
        </p:spPr>
        <p:txBody>
          <a:bodyPr wrap="square" lIns="179285" tIns="143428" rIns="179285" bIns="143428" rtlCol="0">
            <a:spAutoFit/>
          </a:bodyPr>
          <a:lstStyle/>
          <a:p>
            <a:pPr marL="0" marR="0" lvl="0" indent="0" algn="ctr" defTabSz="896386" rtl="0" eaLnBrk="1" fontAlgn="auto" latinLnBrk="0" hangingPunct="1">
              <a:lnSpc>
                <a:spcPct val="90000"/>
              </a:lnSpc>
              <a:spcBef>
                <a:spcPts val="0"/>
              </a:spcBef>
              <a:spcAft>
                <a:spcPts val="588"/>
              </a:spcAft>
              <a:buClrTx/>
              <a:buSzTx/>
              <a:buFontTx/>
              <a:buNone/>
              <a:tabLst/>
              <a:defRPr/>
            </a:pPr>
            <a:r>
              <a:rPr kumimoji="0" lang="en-US" sz="1000" b="0" i="0" u="none" strike="noStrike" kern="0" cap="none" spc="0" normalizeH="0" baseline="0" noProof="0" dirty="0">
                <a:ln>
                  <a:noFill/>
                </a:ln>
                <a:effectLst/>
                <a:uLnTx/>
                <a:uFillTx/>
                <a:latin typeface="Segoe UI"/>
                <a:ea typeface="+mn-ea"/>
                <a:cs typeface="+mn-cs"/>
              </a:rPr>
              <a:t>P2S SSTP tunnels</a:t>
            </a:r>
          </a:p>
        </p:txBody>
      </p:sp>
      <p:pic>
        <p:nvPicPr>
          <p:cNvPr id="219" name="Picture 218"/>
          <p:cNvPicPr>
            <a:picLocks noChangeAspect="1"/>
          </p:cNvPicPr>
          <p:nvPr/>
        </p:nvPicPr>
        <p:blipFill>
          <a:blip r:embed="rId17"/>
          <a:stretch>
            <a:fillRect/>
          </a:stretch>
        </p:blipFill>
        <p:spPr>
          <a:xfrm>
            <a:off x="2461711" y="1401880"/>
            <a:ext cx="771248" cy="505033"/>
          </a:xfrm>
          <a:prstGeom prst="rect">
            <a:avLst/>
          </a:prstGeom>
        </p:spPr>
      </p:pic>
      <p:sp>
        <p:nvSpPr>
          <p:cNvPr id="220" name="Rectangle 77"/>
          <p:cNvSpPr/>
          <p:nvPr/>
        </p:nvSpPr>
        <p:spPr>
          <a:xfrm>
            <a:off x="3928469" y="2939751"/>
            <a:ext cx="1819219" cy="486634"/>
          </a:xfrm>
          <a:prstGeom prst="rect">
            <a:avLst/>
          </a:prstGeom>
        </p:spPr>
        <p:txBody>
          <a:bodyPr wrap="square" lIns="179285" tIns="143428" rIns="179285" bIns="143428">
            <a:spAutoFit/>
          </a:bodyPr>
          <a:lstStyle/>
          <a:p>
            <a:pPr marL="168072" indent="-168072" defTabSz="466650" fontAlgn="base">
              <a:lnSpc>
                <a:spcPct val="80000"/>
              </a:lnSpc>
              <a:buFont typeface="Arial" pitchFamily="34" charset="0"/>
              <a:buChar char="•"/>
            </a:pPr>
            <a:r>
              <a:rPr lang="en-US" sz="800" b="1" dirty="0">
                <a:effectLst>
                  <a:outerShdw blurRad="38100" dist="38100" dir="2700000" algn="tl">
                    <a:srgbClr val="000000">
                      <a:alpha val="43137"/>
                    </a:srgbClr>
                  </a:outerShdw>
                </a:effectLst>
                <a:latin typeface="Segoe UI"/>
                <a:cs typeface="Segoe UI" panose="020B0502040204020203" pitchFamily="34" charset="0"/>
              </a:rPr>
              <a:t>SMB, Enterprises</a:t>
            </a:r>
          </a:p>
          <a:p>
            <a:pPr marL="168072" indent="-168072" defTabSz="466650" fontAlgn="base">
              <a:lnSpc>
                <a:spcPct val="80000"/>
              </a:lnSpc>
              <a:buFont typeface="Arial" pitchFamily="34" charset="0"/>
              <a:buChar char="•"/>
            </a:pPr>
            <a:r>
              <a:rPr lang="en-US" sz="800" dirty="0">
                <a:effectLst>
                  <a:outerShdw blurRad="38100" dist="38100" dir="2700000" algn="tl">
                    <a:srgbClr val="000000">
                      <a:alpha val="43137"/>
                    </a:srgbClr>
                  </a:outerShdw>
                </a:effectLst>
                <a:latin typeface="Segoe UI"/>
                <a:cs typeface="Segoe UI" panose="020B0502040204020203" pitchFamily="34" charset="0"/>
              </a:rPr>
              <a:t>Connect to Azure compute</a:t>
            </a:r>
          </a:p>
        </p:txBody>
      </p:sp>
      <p:sp>
        <p:nvSpPr>
          <p:cNvPr id="221" name="Rectangle 77"/>
          <p:cNvSpPr/>
          <p:nvPr/>
        </p:nvSpPr>
        <p:spPr>
          <a:xfrm>
            <a:off x="4046300" y="1818978"/>
            <a:ext cx="1665940" cy="683611"/>
          </a:xfrm>
          <a:prstGeom prst="rect">
            <a:avLst/>
          </a:prstGeom>
        </p:spPr>
        <p:txBody>
          <a:bodyPr wrap="square" lIns="179285" tIns="143428" rIns="179285" bIns="143428">
            <a:spAutoFit/>
          </a:bodyPr>
          <a:lstStyle/>
          <a:p>
            <a:pPr marL="168072" indent="-168072" defTabSz="466650" fontAlgn="base">
              <a:lnSpc>
                <a:spcPct val="80000"/>
              </a:lnSpc>
              <a:buFont typeface="Arial" pitchFamily="34" charset="0"/>
              <a:buChar char="•"/>
            </a:pPr>
            <a:r>
              <a:rPr lang="en-US" sz="800" b="1" dirty="0">
                <a:effectLst>
                  <a:outerShdw blurRad="38100" dist="38100" dir="2700000" algn="tl">
                    <a:srgbClr val="000000">
                      <a:alpha val="43137"/>
                    </a:srgbClr>
                  </a:outerShdw>
                </a:effectLst>
                <a:cs typeface="Segoe UI" panose="020B0502040204020203" pitchFamily="34" charset="0"/>
              </a:rPr>
              <a:t>Developers</a:t>
            </a:r>
          </a:p>
          <a:p>
            <a:pPr marL="168072" indent="-168072" defTabSz="466650" fontAlgn="base">
              <a:lnSpc>
                <a:spcPct val="80000"/>
              </a:lnSpc>
              <a:buFont typeface="Arial" pitchFamily="34" charset="0"/>
              <a:buChar char="•"/>
            </a:pPr>
            <a:r>
              <a:rPr lang="en-US" sz="800" dirty="0">
                <a:effectLst>
                  <a:outerShdw blurRad="38100" dist="38100" dir="2700000" algn="tl">
                    <a:srgbClr val="000000">
                      <a:alpha val="43137"/>
                    </a:srgbClr>
                  </a:outerShdw>
                </a:effectLst>
                <a:cs typeface="Segoe UI" panose="020B0502040204020203" pitchFamily="34" charset="0"/>
              </a:rPr>
              <a:t>POC Efforts</a:t>
            </a:r>
          </a:p>
          <a:p>
            <a:pPr marL="168072" indent="-168072" defTabSz="466650" fontAlgn="base">
              <a:lnSpc>
                <a:spcPct val="80000"/>
              </a:lnSpc>
              <a:buFont typeface="Arial" pitchFamily="34" charset="0"/>
              <a:buChar char="•"/>
            </a:pPr>
            <a:r>
              <a:rPr lang="en-US" sz="800" dirty="0">
                <a:effectLst>
                  <a:outerShdw blurRad="38100" dist="38100" dir="2700000" algn="tl">
                    <a:srgbClr val="000000">
                      <a:alpha val="43137"/>
                    </a:srgbClr>
                  </a:outerShdw>
                </a:effectLst>
                <a:cs typeface="Segoe UI" panose="020B0502040204020203" pitchFamily="34" charset="0"/>
              </a:rPr>
              <a:t>Small scale deployments</a:t>
            </a:r>
          </a:p>
          <a:p>
            <a:pPr marL="168072" indent="-168072" defTabSz="466650" fontAlgn="base">
              <a:lnSpc>
                <a:spcPct val="80000"/>
              </a:lnSpc>
              <a:buFont typeface="Arial" pitchFamily="34" charset="0"/>
              <a:buChar char="•"/>
            </a:pPr>
            <a:r>
              <a:rPr lang="en-US" sz="800" dirty="0">
                <a:effectLst>
                  <a:outerShdw blurRad="38100" dist="38100" dir="2700000" algn="tl">
                    <a:srgbClr val="000000">
                      <a:alpha val="43137"/>
                    </a:srgbClr>
                  </a:outerShdw>
                </a:effectLst>
                <a:cs typeface="Segoe UI" panose="020B0502040204020203" pitchFamily="34" charset="0"/>
              </a:rPr>
              <a:t>Connect from anywhere</a:t>
            </a:r>
          </a:p>
        </p:txBody>
      </p:sp>
      <p:sp>
        <p:nvSpPr>
          <p:cNvPr id="222" name="Rectangle 77"/>
          <p:cNvSpPr/>
          <p:nvPr/>
        </p:nvSpPr>
        <p:spPr>
          <a:xfrm>
            <a:off x="4164689" y="1099898"/>
            <a:ext cx="1611624" cy="683611"/>
          </a:xfrm>
          <a:prstGeom prst="rect">
            <a:avLst/>
          </a:prstGeom>
        </p:spPr>
        <p:txBody>
          <a:bodyPr wrap="square" lIns="179285" tIns="143428" rIns="179285" bIns="143428">
            <a:spAutoFit/>
          </a:bodyPr>
          <a:lstStyle/>
          <a:p>
            <a:pPr marL="168072" indent="-168072" defTabSz="466650" fontAlgn="base">
              <a:lnSpc>
                <a:spcPct val="80000"/>
              </a:lnSpc>
              <a:buFont typeface="Arial" pitchFamily="34" charset="0"/>
              <a:buChar char="•"/>
            </a:pPr>
            <a:r>
              <a:rPr lang="en-US" sz="800" b="1" dirty="0">
                <a:effectLst>
                  <a:outerShdw blurRad="38100" dist="38100" dir="2700000" algn="tl">
                    <a:srgbClr val="000000">
                      <a:alpha val="43137"/>
                    </a:srgbClr>
                  </a:outerShdw>
                </a:effectLst>
                <a:cs typeface="Segoe UI" panose="020B0502040204020203" pitchFamily="34" charset="0"/>
              </a:rPr>
              <a:t>Consumers</a:t>
            </a:r>
          </a:p>
          <a:p>
            <a:pPr marL="168072" indent="-168072" defTabSz="466650" fontAlgn="base">
              <a:lnSpc>
                <a:spcPct val="80000"/>
              </a:lnSpc>
              <a:buFont typeface="Arial" pitchFamily="34" charset="0"/>
              <a:buChar char="•"/>
            </a:pPr>
            <a:r>
              <a:rPr lang="en-US" sz="800" dirty="0">
                <a:effectLst>
                  <a:outerShdw blurRad="38100" dist="38100" dir="2700000" algn="tl">
                    <a:srgbClr val="000000">
                      <a:alpha val="43137"/>
                    </a:srgbClr>
                  </a:outerShdw>
                </a:effectLst>
                <a:cs typeface="Segoe UI" panose="020B0502040204020203" pitchFamily="34" charset="0"/>
              </a:rPr>
              <a:t>Access over public IP</a:t>
            </a:r>
          </a:p>
          <a:p>
            <a:pPr marL="168072" indent="-168072" defTabSz="466650" fontAlgn="base">
              <a:lnSpc>
                <a:spcPct val="80000"/>
              </a:lnSpc>
              <a:buFont typeface="Arial" pitchFamily="34" charset="0"/>
              <a:buChar char="•"/>
            </a:pPr>
            <a:r>
              <a:rPr lang="en-US" sz="800" dirty="0">
                <a:effectLst>
                  <a:outerShdw blurRad="38100" dist="38100" dir="2700000" algn="tl">
                    <a:srgbClr val="000000">
                      <a:alpha val="43137"/>
                    </a:srgbClr>
                  </a:outerShdw>
                </a:effectLst>
                <a:cs typeface="Segoe UI" panose="020B0502040204020203" pitchFamily="34" charset="0"/>
              </a:rPr>
              <a:t>DNS resolution</a:t>
            </a:r>
          </a:p>
          <a:p>
            <a:pPr marL="168072" indent="-168072" defTabSz="466650" fontAlgn="base">
              <a:lnSpc>
                <a:spcPct val="80000"/>
              </a:lnSpc>
              <a:buFont typeface="Arial" pitchFamily="34" charset="0"/>
              <a:buChar char="•"/>
            </a:pPr>
            <a:r>
              <a:rPr lang="en-US" sz="800" dirty="0">
                <a:effectLst>
                  <a:outerShdw blurRad="38100" dist="38100" dir="2700000" algn="tl">
                    <a:srgbClr val="000000">
                      <a:alpha val="43137"/>
                    </a:srgbClr>
                  </a:outerShdw>
                </a:effectLst>
                <a:cs typeface="Segoe UI" panose="020B0502040204020203" pitchFamily="34" charset="0"/>
              </a:rPr>
              <a:t>Connect from anywhere</a:t>
            </a:r>
          </a:p>
        </p:txBody>
      </p:sp>
      <p:sp>
        <p:nvSpPr>
          <p:cNvPr id="223" name="Rectangle 222"/>
          <p:cNvSpPr/>
          <p:nvPr/>
        </p:nvSpPr>
        <p:spPr>
          <a:xfrm>
            <a:off x="3944263" y="3941042"/>
            <a:ext cx="1787629" cy="486287"/>
          </a:xfrm>
          <a:prstGeom prst="rect">
            <a:avLst/>
          </a:prstGeom>
        </p:spPr>
        <p:txBody>
          <a:bodyPr wrap="square">
            <a:spAutoFit/>
          </a:bodyPr>
          <a:lstStyle/>
          <a:p>
            <a:pPr marL="168072" indent="-168072" defTabSz="466650" fontAlgn="base">
              <a:lnSpc>
                <a:spcPct val="80000"/>
              </a:lnSpc>
              <a:buFont typeface="Arial" pitchFamily="34" charset="0"/>
              <a:buChar char="•"/>
            </a:pPr>
            <a:r>
              <a:rPr lang="en-US" sz="800" b="1" dirty="0">
                <a:effectLst>
                  <a:outerShdw blurRad="38100" dist="38100" dir="2700000" algn="tl">
                    <a:srgbClr val="000000">
                      <a:alpha val="43137"/>
                    </a:srgbClr>
                  </a:outerShdw>
                </a:effectLst>
                <a:cs typeface="Segoe UI" panose="020B0502040204020203" pitchFamily="34" charset="0"/>
              </a:rPr>
              <a:t>SMB &amp; Enterprises</a:t>
            </a:r>
          </a:p>
          <a:p>
            <a:pPr marL="168072" indent="-168072" defTabSz="466650" fontAlgn="base">
              <a:lnSpc>
                <a:spcPct val="80000"/>
              </a:lnSpc>
              <a:buFont typeface="Arial" pitchFamily="34" charset="0"/>
              <a:buChar char="•"/>
            </a:pPr>
            <a:r>
              <a:rPr lang="en-US" sz="800" dirty="0">
                <a:effectLst>
                  <a:outerShdw blurRad="38100" dist="38100" dir="2700000" algn="tl">
                    <a:srgbClr val="000000">
                      <a:alpha val="43137"/>
                    </a:srgbClr>
                  </a:outerShdw>
                </a:effectLst>
                <a:cs typeface="Segoe UI" panose="020B0502040204020203" pitchFamily="34" charset="0"/>
              </a:rPr>
              <a:t>Mission critical workloads</a:t>
            </a:r>
          </a:p>
          <a:p>
            <a:pPr marL="168072" indent="-168072" defTabSz="466650" fontAlgn="base">
              <a:lnSpc>
                <a:spcPct val="80000"/>
              </a:lnSpc>
              <a:buFont typeface="Arial" pitchFamily="34" charset="0"/>
              <a:buChar char="•"/>
            </a:pPr>
            <a:r>
              <a:rPr lang="en-US" sz="800" dirty="0">
                <a:effectLst>
                  <a:outerShdw blurRad="38100" dist="38100" dir="2700000" algn="tl">
                    <a:srgbClr val="000000">
                      <a:alpha val="43137"/>
                    </a:srgbClr>
                  </a:outerShdw>
                </a:effectLst>
                <a:cs typeface="Segoe UI" panose="020B0502040204020203" pitchFamily="34" charset="0"/>
              </a:rPr>
              <a:t>Backup/DR, media, HPC</a:t>
            </a:r>
          </a:p>
          <a:p>
            <a:pPr marL="168072" indent="-168072" defTabSz="466650" fontAlgn="base">
              <a:lnSpc>
                <a:spcPct val="80000"/>
              </a:lnSpc>
              <a:buFont typeface="Arial" pitchFamily="34" charset="0"/>
              <a:buChar char="•"/>
            </a:pPr>
            <a:r>
              <a:rPr lang="en-US" sz="800" dirty="0">
                <a:effectLst>
                  <a:outerShdw blurRad="38100" dist="38100" dir="2700000" algn="tl">
                    <a:srgbClr val="000000">
                      <a:alpha val="43137"/>
                    </a:srgbClr>
                  </a:outerShdw>
                </a:effectLst>
                <a:cs typeface="Segoe UI" panose="020B0502040204020203" pitchFamily="34" charset="0"/>
              </a:rPr>
              <a:t>Connect to Microsoft services</a:t>
            </a:r>
          </a:p>
        </p:txBody>
      </p:sp>
      <p:sp>
        <p:nvSpPr>
          <p:cNvPr id="224" name="Rectangle 223"/>
          <p:cNvSpPr/>
          <p:nvPr/>
        </p:nvSpPr>
        <p:spPr>
          <a:xfrm>
            <a:off x="6173817" y="4830461"/>
            <a:ext cx="1787629" cy="486287"/>
          </a:xfrm>
          <a:prstGeom prst="rect">
            <a:avLst/>
          </a:prstGeom>
        </p:spPr>
        <p:txBody>
          <a:bodyPr wrap="square">
            <a:spAutoFit/>
          </a:bodyPr>
          <a:lstStyle/>
          <a:p>
            <a:pPr marL="168072" indent="-168072" defTabSz="466650" fontAlgn="base">
              <a:lnSpc>
                <a:spcPct val="80000"/>
              </a:lnSpc>
              <a:buFont typeface="Arial" pitchFamily="34" charset="0"/>
              <a:buChar char="•"/>
            </a:pPr>
            <a:r>
              <a:rPr lang="en-US" sz="800" b="1" dirty="0">
                <a:effectLst>
                  <a:outerShdw blurRad="38100" dist="38100" dir="2700000" algn="tl">
                    <a:srgbClr val="000000">
                      <a:alpha val="43137"/>
                    </a:srgbClr>
                  </a:outerShdw>
                </a:effectLst>
                <a:cs typeface="Segoe UI" panose="020B0502040204020203" pitchFamily="34" charset="0"/>
              </a:rPr>
              <a:t>SMB &amp; Enterprises</a:t>
            </a:r>
          </a:p>
          <a:p>
            <a:pPr marL="168072" indent="-168072" defTabSz="466650" fontAlgn="base">
              <a:lnSpc>
                <a:spcPct val="80000"/>
              </a:lnSpc>
              <a:buFont typeface="Arial" pitchFamily="34" charset="0"/>
              <a:buChar char="•"/>
            </a:pPr>
            <a:r>
              <a:rPr lang="en-US" sz="800" dirty="0">
                <a:effectLst>
                  <a:outerShdw blurRad="38100" dist="38100" dir="2700000" algn="tl">
                    <a:srgbClr val="000000">
                      <a:alpha val="43137"/>
                    </a:srgbClr>
                  </a:outerShdw>
                </a:effectLst>
                <a:cs typeface="Segoe UI" panose="020B0502040204020203" pitchFamily="34" charset="0"/>
              </a:rPr>
              <a:t>Mission critical workloads</a:t>
            </a:r>
          </a:p>
          <a:p>
            <a:pPr marL="168072" indent="-168072" defTabSz="466650" fontAlgn="base">
              <a:lnSpc>
                <a:spcPct val="80000"/>
              </a:lnSpc>
              <a:buFont typeface="Arial" pitchFamily="34" charset="0"/>
              <a:buChar char="•"/>
            </a:pPr>
            <a:r>
              <a:rPr lang="en-US" sz="800" dirty="0">
                <a:effectLst>
                  <a:outerShdw blurRad="38100" dist="38100" dir="2700000" algn="tl">
                    <a:srgbClr val="000000">
                      <a:alpha val="43137"/>
                    </a:srgbClr>
                  </a:outerShdw>
                </a:effectLst>
                <a:cs typeface="Segoe UI" panose="020B0502040204020203" pitchFamily="34" charset="0"/>
              </a:rPr>
              <a:t>Backup/DR, media, HPC</a:t>
            </a:r>
          </a:p>
          <a:p>
            <a:pPr marL="168072" indent="-168072" defTabSz="466650" fontAlgn="base">
              <a:lnSpc>
                <a:spcPct val="80000"/>
              </a:lnSpc>
              <a:buFont typeface="Arial" pitchFamily="34" charset="0"/>
              <a:buChar char="•"/>
            </a:pPr>
            <a:r>
              <a:rPr lang="en-US" sz="800" dirty="0">
                <a:effectLst>
                  <a:outerShdw blurRad="38100" dist="38100" dir="2700000" algn="tl">
                    <a:srgbClr val="000000">
                      <a:alpha val="43137"/>
                    </a:srgbClr>
                  </a:outerShdw>
                </a:effectLst>
                <a:cs typeface="Segoe UI" panose="020B0502040204020203" pitchFamily="34" charset="0"/>
              </a:rPr>
              <a:t>Connect to Microsoft services</a:t>
            </a:r>
          </a:p>
        </p:txBody>
      </p:sp>
      <p:sp>
        <p:nvSpPr>
          <p:cNvPr id="225" name="Rectangle 224"/>
          <p:cNvSpPr/>
          <p:nvPr/>
        </p:nvSpPr>
        <p:spPr bwMode="auto">
          <a:xfrm>
            <a:off x="3547104" y="1227724"/>
            <a:ext cx="391981" cy="36188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solidFill>
                  <a:schemeClr val="bg1"/>
                </a:solidFill>
              </a:rPr>
              <a:t>1</a:t>
            </a:r>
          </a:p>
        </p:txBody>
      </p:sp>
      <p:sp>
        <p:nvSpPr>
          <p:cNvPr id="226" name="Rectangle 225"/>
          <p:cNvSpPr/>
          <p:nvPr/>
        </p:nvSpPr>
        <p:spPr bwMode="auto">
          <a:xfrm>
            <a:off x="3571662" y="1923325"/>
            <a:ext cx="391981" cy="36188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solidFill>
                  <a:schemeClr val="bg1"/>
                </a:solidFill>
              </a:rPr>
              <a:t>2</a:t>
            </a:r>
          </a:p>
        </p:txBody>
      </p:sp>
      <p:sp>
        <p:nvSpPr>
          <p:cNvPr id="227" name="Rectangle 226"/>
          <p:cNvSpPr/>
          <p:nvPr/>
        </p:nvSpPr>
        <p:spPr bwMode="auto">
          <a:xfrm>
            <a:off x="3571990" y="2837070"/>
            <a:ext cx="391981" cy="36188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solidFill>
                  <a:schemeClr val="bg1"/>
                </a:solidFill>
              </a:rPr>
              <a:t>3</a:t>
            </a:r>
          </a:p>
        </p:txBody>
      </p:sp>
      <p:sp>
        <p:nvSpPr>
          <p:cNvPr id="228" name="Rectangle 227"/>
          <p:cNvSpPr/>
          <p:nvPr/>
        </p:nvSpPr>
        <p:spPr bwMode="auto">
          <a:xfrm>
            <a:off x="3547104" y="4766512"/>
            <a:ext cx="391981" cy="36188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solidFill>
                  <a:schemeClr val="tx1"/>
                </a:solidFill>
              </a:rPr>
              <a:t>4</a:t>
            </a:r>
          </a:p>
        </p:txBody>
      </p:sp>
      <p:sp>
        <p:nvSpPr>
          <p:cNvPr id="229" name="Title 16"/>
          <p:cNvSpPr txBox="1">
            <a:spLocks/>
          </p:cNvSpPr>
          <p:nvPr/>
        </p:nvSpPr>
        <p:spPr>
          <a:xfrm>
            <a:off x="94404" y="77269"/>
            <a:ext cx="12073388" cy="837394"/>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681">
              <a:defRPr/>
            </a:pPr>
            <a:r>
              <a:rPr lang="en-US" sz="3600" dirty="0">
                <a:solidFill>
                  <a:schemeClr val="tx1"/>
                </a:solidFill>
                <a:latin typeface="Segoe UI Light" panose="020B0502040204020203" pitchFamily="34" charset="0"/>
                <a:cs typeface="Segoe UI Light" panose="020B0502040204020203" pitchFamily="34" charset="0"/>
              </a:rPr>
              <a:t>Connecting Azure Stack Hub to Azure via Express Route</a:t>
            </a:r>
          </a:p>
        </p:txBody>
      </p:sp>
      <p:sp>
        <p:nvSpPr>
          <p:cNvPr id="230" name="Rectangle 229"/>
          <p:cNvSpPr/>
          <p:nvPr/>
        </p:nvSpPr>
        <p:spPr bwMode="auto">
          <a:xfrm>
            <a:off x="3550626" y="4770028"/>
            <a:ext cx="391981" cy="361888"/>
          </a:xfrm>
          <a:prstGeom prst="rect">
            <a:avLst/>
          </a:prstGeom>
          <a:ln>
            <a:noFill/>
            <a:headEnd type="none" w="med" len="med"/>
            <a:tailEnd type="none" w="med" len="med"/>
          </a:ln>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solidFill>
                  <a:schemeClr val="bg1"/>
                </a:solidFill>
              </a:rPr>
              <a:t>4</a:t>
            </a:r>
          </a:p>
        </p:txBody>
      </p:sp>
    </p:spTree>
    <p:extLst>
      <p:ext uri="{BB962C8B-B14F-4D97-AF65-F5344CB8AC3E}">
        <p14:creationId xmlns:p14="http://schemas.microsoft.com/office/powerpoint/2010/main" val="8620043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59272-1404-4A78-A3C8-0F6DE91D9C7A}"/>
              </a:ext>
            </a:extLst>
          </p:cNvPr>
          <p:cNvSpPr>
            <a:spLocks noGrp="1"/>
          </p:cNvSpPr>
          <p:nvPr>
            <p:ph type="title"/>
          </p:nvPr>
        </p:nvSpPr>
        <p:spPr/>
        <p:txBody>
          <a:bodyPr/>
          <a:lstStyle/>
          <a:p>
            <a:r>
              <a:rPr lang="en-US" dirty="0"/>
              <a:t>Connecting from Azure Stack Hub</a:t>
            </a:r>
          </a:p>
        </p:txBody>
      </p:sp>
      <p:sp>
        <p:nvSpPr>
          <p:cNvPr id="3" name="Text Placeholder 2">
            <a:extLst>
              <a:ext uri="{FF2B5EF4-FFF2-40B4-BE49-F238E27FC236}">
                <a16:creationId xmlns:a16="http://schemas.microsoft.com/office/drawing/2014/main" id="{B27B43FC-AEF5-48DE-AF55-DC055A17C960}"/>
              </a:ext>
            </a:extLst>
          </p:cNvPr>
          <p:cNvSpPr>
            <a:spLocks noGrp="1"/>
          </p:cNvSpPr>
          <p:nvPr>
            <p:ph type="body" sz="quarter" idx="10"/>
          </p:nvPr>
        </p:nvSpPr>
        <p:spPr>
          <a:xfrm>
            <a:off x="224707" y="1211287"/>
            <a:ext cx="11888787" cy="4610493"/>
          </a:xfrm>
        </p:spPr>
        <p:txBody>
          <a:bodyPr vert="horz" wrap="square" lIns="146304" tIns="91440" rIns="146304" bIns="91440" rtlCol="0" anchor="t">
            <a:spAutoFit/>
          </a:bodyPr>
          <a:lstStyle/>
          <a:p>
            <a:r>
              <a:rPr lang="en-US" dirty="0"/>
              <a:t>Available Options</a:t>
            </a:r>
          </a:p>
          <a:p>
            <a:pPr lvl="1"/>
            <a:r>
              <a:rPr lang="en-US" dirty="0">
                <a:cs typeface="Segoe UI Semilight"/>
              </a:rPr>
              <a:t>VNET Peering</a:t>
            </a:r>
          </a:p>
          <a:p>
            <a:pPr lvl="1"/>
            <a:r>
              <a:rPr lang="en-US" dirty="0"/>
              <a:t>Site-to-Site (S2S) VPN</a:t>
            </a:r>
          </a:p>
          <a:p>
            <a:pPr lvl="1"/>
            <a:r>
              <a:rPr lang="en-US" dirty="0"/>
              <a:t>Outbound NAT</a:t>
            </a:r>
          </a:p>
          <a:p>
            <a:pPr lvl="1"/>
            <a:endParaRPr lang="en-US" dirty="0"/>
          </a:p>
          <a:p>
            <a:pPr lvl="1"/>
            <a:endParaRPr lang="en-US" dirty="0">
              <a:latin typeface="Segoe UI Semilight"/>
              <a:cs typeface="Segoe UI Semilight"/>
            </a:endParaRPr>
          </a:p>
          <a:p>
            <a:r>
              <a:rPr lang="en-US" dirty="0"/>
              <a:t>Not available (today)</a:t>
            </a:r>
            <a:endParaRPr lang="en-US" dirty="0">
              <a:cs typeface="Segoe UI Light"/>
            </a:endParaRPr>
          </a:p>
          <a:p>
            <a:pPr lvl="1"/>
            <a:r>
              <a:rPr lang="en-US" dirty="0"/>
              <a:t>Point-to-Site VPN*</a:t>
            </a:r>
          </a:p>
          <a:p>
            <a:pPr lvl="1"/>
            <a:r>
              <a:rPr lang="en-US" dirty="0" err="1"/>
              <a:t>vNet</a:t>
            </a:r>
            <a:r>
              <a:rPr lang="en-US" dirty="0"/>
              <a:t>-to-</a:t>
            </a:r>
            <a:r>
              <a:rPr lang="en-US" dirty="0" err="1"/>
              <a:t>vNet</a:t>
            </a:r>
            <a:r>
              <a:rPr lang="en-US" dirty="0"/>
              <a:t> VPN*</a:t>
            </a:r>
          </a:p>
        </p:txBody>
      </p:sp>
      <p:sp>
        <p:nvSpPr>
          <p:cNvPr id="5" name="TextBox 4">
            <a:extLst>
              <a:ext uri="{FF2B5EF4-FFF2-40B4-BE49-F238E27FC236}">
                <a16:creationId xmlns:a16="http://schemas.microsoft.com/office/drawing/2014/main" id="{D241649E-74E0-43AF-A0F6-0600ACB9EDA3}"/>
              </a:ext>
            </a:extLst>
          </p:cNvPr>
          <p:cNvSpPr txBox="1"/>
          <p:nvPr/>
        </p:nvSpPr>
        <p:spPr>
          <a:xfrm>
            <a:off x="8969375" y="6316662"/>
            <a:ext cx="3467100"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 possible using </a:t>
            </a:r>
            <a:r>
              <a:rPr lang="en-US" sz="1200" dirty="0"/>
              <a:t>RRAS or 3</a:t>
            </a:r>
            <a:r>
              <a:rPr lang="en-US" sz="1200" baseline="30000" dirty="0"/>
              <a:t>rd</a:t>
            </a:r>
            <a:r>
              <a:rPr lang="en-US" sz="1200" dirty="0"/>
              <a:t>-party solutions</a:t>
            </a:r>
            <a:endParaRPr lang="en-US" sz="1200" dirty="0">
              <a:gradFill>
                <a:gsLst>
                  <a:gs pos="2917">
                    <a:schemeClr val="tx1"/>
                  </a:gs>
                  <a:gs pos="30000">
                    <a:schemeClr val="tx1"/>
                  </a:gs>
                </a:gsLst>
                <a:lin ang="5400000" scaled="0"/>
              </a:gradFill>
            </a:endParaRPr>
          </a:p>
        </p:txBody>
      </p:sp>
      <p:sp>
        <p:nvSpPr>
          <p:cNvPr id="16" name="TextBox 15">
            <a:extLst>
              <a:ext uri="{FF2B5EF4-FFF2-40B4-BE49-F238E27FC236}">
                <a16:creationId xmlns:a16="http://schemas.microsoft.com/office/drawing/2014/main" id="{15249125-D843-46D6-A1F4-61E3506FC603}"/>
              </a:ext>
            </a:extLst>
          </p:cNvPr>
          <p:cNvSpPr txBox="1"/>
          <p:nvPr/>
        </p:nvSpPr>
        <p:spPr>
          <a:xfrm>
            <a:off x="9494837" y="4945062"/>
            <a:ext cx="1703178" cy="403366"/>
          </a:xfrm>
          <a:prstGeom prst="rect">
            <a:avLst/>
          </a:prstGeom>
          <a:noFill/>
        </p:spPr>
        <p:txBody>
          <a:bodyPr wrap="square" lIns="0" tIns="0" rIns="0" bIns="0" rtlCol="0" anchor="ctr" anchorCtr="0">
            <a:spAutoFit/>
          </a:bodyPr>
          <a:lstStyle/>
          <a:p>
            <a:pPr algn="ctr" defTabSz="932563">
              <a:lnSpc>
                <a:spcPct val="90000"/>
              </a:lnSpc>
              <a:defRPr/>
            </a:pPr>
            <a:r>
              <a:rPr lang="en-US" sz="1428" spc="-50" dirty="0">
                <a:solidFill>
                  <a:srgbClr val="2F2F2F"/>
                </a:solidFill>
                <a:latin typeface="Segoe UI"/>
                <a:cs typeface="Segoe UI Semibold" panose="020B0702040204020203" pitchFamily="34" charset="0"/>
              </a:rPr>
              <a:t>Cross premises Connectivity</a:t>
            </a:r>
          </a:p>
        </p:txBody>
      </p:sp>
      <p:cxnSp>
        <p:nvCxnSpPr>
          <p:cNvPr id="17" name="Straight Arrow Connector 16">
            <a:extLst>
              <a:ext uri="{FF2B5EF4-FFF2-40B4-BE49-F238E27FC236}">
                <a16:creationId xmlns:a16="http://schemas.microsoft.com/office/drawing/2014/main" id="{A4C3BC81-F86C-444C-8F9E-ED989FA93001}"/>
              </a:ext>
            </a:extLst>
          </p:cNvPr>
          <p:cNvCxnSpPr>
            <a:cxnSpLocks/>
            <a:stCxn id="29" idx="11"/>
          </p:cNvCxnSpPr>
          <p:nvPr/>
        </p:nvCxnSpPr>
        <p:spPr>
          <a:xfrm flipV="1">
            <a:off x="9017395" y="4488735"/>
            <a:ext cx="0" cy="808199"/>
          </a:xfrm>
          <a:prstGeom prst="straightConnector1">
            <a:avLst/>
          </a:prstGeom>
          <a:ln w="12700" cap="rnd">
            <a:solidFill>
              <a:schemeClr val="accent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0C5972E-7541-4E92-B575-38DC0EF25246}"/>
              </a:ext>
            </a:extLst>
          </p:cNvPr>
          <p:cNvCxnSpPr>
            <a:cxnSpLocks/>
            <a:stCxn id="20" idx="5"/>
            <a:endCxn id="32" idx="4"/>
          </p:cNvCxnSpPr>
          <p:nvPr/>
        </p:nvCxnSpPr>
        <p:spPr>
          <a:xfrm flipH="1" flipV="1">
            <a:off x="8961437" y="2049462"/>
            <a:ext cx="8122" cy="487754"/>
          </a:xfrm>
          <a:prstGeom prst="straightConnector1">
            <a:avLst/>
          </a:prstGeom>
          <a:ln w="12700" cap="rnd">
            <a:solidFill>
              <a:schemeClr val="accent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BF5B7E50-BBD2-4F5D-BB28-1E4DE60C6B8D}"/>
              </a:ext>
            </a:extLst>
          </p:cNvPr>
          <p:cNvGrpSpPr/>
          <p:nvPr/>
        </p:nvGrpSpPr>
        <p:grpSpPr>
          <a:xfrm>
            <a:off x="7285874" y="2537216"/>
            <a:ext cx="3693947" cy="2107063"/>
            <a:chOff x="3466864" y="2429601"/>
            <a:chExt cx="4540774" cy="2590102"/>
          </a:xfrm>
        </p:grpSpPr>
        <p:sp>
          <p:nvSpPr>
            <p:cNvPr id="20" name="Freeform 128">
              <a:extLst>
                <a:ext uri="{FF2B5EF4-FFF2-40B4-BE49-F238E27FC236}">
                  <a16:creationId xmlns:a16="http://schemas.microsoft.com/office/drawing/2014/main" id="{73855083-269F-4A1C-A8F0-D6ED44277DFB}"/>
                </a:ext>
              </a:extLst>
            </p:cNvPr>
            <p:cNvSpPr>
              <a:spLocks noChangeAspect="1"/>
            </p:cNvSpPr>
            <p:nvPr/>
          </p:nvSpPr>
          <p:spPr bwMode="black">
            <a:xfrm>
              <a:off x="3466864" y="2429601"/>
              <a:ext cx="4540774" cy="2590102"/>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95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02" tIns="45701" rIns="91402" bIns="45701" numCol="1" anchor="t" anchorCtr="0" compatLnSpc="1">
              <a:prstTxWarp prst="textNoShape">
                <a:avLst/>
              </a:prstTxWarp>
            </a:bodyPr>
            <a:lstStyle/>
            <a:p>
              <a:pPr defTabSz="932563">
                <a:defRPr/>
              </a:pPr>
              <a:endParaRPr lang="en-US" sz="1632">
                <a:solidFill>
                  <a:srgbClr val="0078D7"/>
                </a:solidFill>
                <a:latin typeface="Segoe UI Semibold" panose="020B0702040204020203" pitchFamily="34" charset="0"/>
                <a:cs typeface="Segoe UI Semibold" panose="020B0702040204020203" pitchFamily="34" charset="0"/>
              </a:endParaRPr>
            </a:p>
          </p:txBody>
        </p:sp>
        <p:sp>
          <p:nvSpPr>
            <p:cNvPr id="21" name="TextBox 20">
              <a:extLst>
                <a:ext uri="{FF2B5EF4-FFF2-40B4-BE49-F238E27FC236}">
                  <a16:creationId xmlns:a16="http://schemas.microsoft.com/office/drawing/2014/main" id="{0C579A48-7FDB-45C3-9BF4-73FD389234A0}"/>
                </a:ext>
              </a:extLst>
            </p:cNvPr>
            <p:cNvSpPr txBox="1"/>
            <p:nvPr/>
          </p:nvSpPr>
          <p:spPr>
            <a:xfrm>
              <a:off x="4690019" y="3142920"/>
              <a:ext cx="2000551" cy="399130"/>
            </a:xfrm>
            <a:prstGeom prst="rect">
              <a:avLst/>
            </a:prstGeom>
            <a:noFill/>
          </p:spPr>
          <p:txBody>
            <a:bodyPr wrap="none" rtlCol="0">
              <a:spAutoFit/>
            </a:bodyPr>
            <a:lstStyle/>
            <a:p>
              <a:pPr algn="ctr" defTabSz="932563">
                <a:lnSpc>
                  <a:spcPct val="90000"/>
                </a:lnSpc>
                <a:defRPr/>
              </a:pPr>
              <a:r>
                <a:rPr lang="en-US" sz="1632" spc="-50">
                  <a:solidFill>
                    <a:srgbClr val="0078D7"/>
                  </a:solidFill>
                  <a:latin typeface="Segoe UI Semibold" panose="020B0702040204020203" pitchFamily="34" charset="0"/>
                  <a:cs typeface="Segoe UI Semibold" panose="020B0702040204020203" pitchFamily="34" charset="0"/>
                </a:rPr>
                <a:t>Virtual Network</a:t>
              </a:r>
            </a:p>
          </p:txBody>
        </p:sp>
        <p:pic>
          <p:nvPicPr>
            <p:cNvPr id="22" name="VM">
              <a:extLst>
                <a:ext uri="{FF2B5EF4-FFF2-40B4-BE49-F238E27FC236}">
                  <a16:creationId xmlns:a16="http://schemas.microsoft.com/office/drawing/2014/main" id="{030A5F04-3D08-4736-9AC6-A0D8CFC0EC32}"/>
                </a:ext>
              </a:extLst>
            </p:cNvPr>
            <p:cNvPicPr>
              <a:picLocks noChangeAspect="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saturation sat="0"/>
                      </a14:imgEffect>
                      <a14:imgEffect>
                        <a14:brightnessContrast contrast="100000"/>
                      </a14:imgEffect>
                    </a14:imgLayer>
                  </a14:imgProps>
                </a:ext>
              </a:extLst>
            </a:blip>
            <a:stretch>
              <a:fillRect/>
            </a:stretch>
          </p:blipFill>
          <p:spPr>
            <a:xfrm>
              <a:off x="4879537" y="3709640"/>
              <a:ext cx="411480" cy="411480"/>
            </a:xfrm>
            <a:prstGeom prst="rect">
              <a:avLst/>
            </a:prstGeom>
          </p:spPr>
        </p:pic>
        <p:pic>
          <p:nvPicPr>
            <p:cNvPr id="23" name="Load Balancer">
              <a:extLst>
                <a:ext uri="{FF2B5EF4-FFF2-40B4-BE49-F238E27FC236}">
                  <a16:creationId xmlns:a16="http://schemas.microsoft.com/office/drawing/2014/main" id="{ECBDC5B2-17D1-4E2C-AD21-4C26737CEA2B}"/>
                </a:ext>
              </a:extLst>
            </p:cNvPr>
            <p:cNvPicPr>
              <a:picLocks noChangeAspect="1"/>
            </p:cNvPicPr>
            <p:nvPr/>
          </p:nvPicPr>
          <p:blipFill>
            <a:blip r:embed="rId5">
              <a:duotone>
                <a:schemeClr val="accent5">
                  <a:shade val="45000"/>
                  <a:satMod val="135000"/>
                </a:schemeClr>
                <a:prstClr val="white"/>
              </a:duotone>
              <a:extLst>
                <a:ext uri="{BEBA8EAE-BF5A-486C-A8C5-ECC9F3942E4B}">
                  <a14:imgProps xmlns:a14="http://schemas.microsoft.com/office/drawing/2010/main">
                    <a14:imgLayer r:embed="rId6">
                      <a14:imgEffect>
                        <a14:saturation sat="0"/>
                      </a14:imgEffect>
                      <a14:imgEffect>
                        <a14:brightnessContrast contrast="100000"/>
                      </a14:imgEffect>
                    </a14:imgLayer>
                  </a14:imgProps>
                </a:ext>
              </a:extLst>
            </a:blip>
            <a:stretch>
              <a:fillRect/>
            </a:stretch>
          </p:blipFill>
          <p:spPr>
            <a:xfrm>
              <a:off x="5216432" y="4282610"/>
              <a:ext cx="411480" cy="411480"/>
            </a:xfrm>
            <a:prstGeom prst="rect">
              <a:avLst/>
            </a:prstGeom>
          </p:spPr>
        </p:pic>
        <p:pic>
          <p:nvPicPr>
            <p:cNvPr id="24" name="AppGW" descr="Image result for application gateway logo">
              <a:extLst>
                <a:ext uri="{FF2B5EF4-FFF2-40B4-BE49-F238E27FC236}">
                  <a16:creationId xmlns:a16="http://schemas.microsoft.com/office/drawing/2014/main" id="{6FAD0BBA-4667-4FB5-81B2-58182207223E}"/>
                </a:ext>
              </a:extLst>
            </p:cNvPr>
            <p:cNvPicPr>
              <a:picLocks noChangeAspect="1" noChangeArrowheads="1"/>
            </p:cNvPicPr>
            <p:nvPr/>
          </p:nvPicPr>
          <p:blipFill rotWithShape="1">
            <a:blip r:embed="rId7">
              <a:duotone>
                <a:schemeClr val="accent5">
                  <a:shade val="45000"/>
                  <a:satMod val="135000"/>
                </a:schemeClr>
                <a:prstClr val="white"/>
              </a:duotone>
              <a:extLst>
                <a:ext uri="{BEBA8EAE-BF5A-486C-A8C5-ECC9F3942E4B}">
                  <a14:imgProps xmlns:a14="http://schemas.microsoft.com/office/drawing/2010/main">
                    <a14:imgLayer r:embed="rId8">
                      <a14:imgEffect>
                        <a14:saturation sat="0"/>
                      </a14:imgEffect>
                      <a14:imgEffect>
                        <a14:brightnessContrast contrast="100000"/>
                      </a14:imgEffect>
                    </a14:imgLayer>
                  </a14:imgProps>
                </a:ext>
                <a:ext uri="{28A0092B-C50C-407E-A947-70E740481C1C}">
                  <a14:useLocalDpi xmlns:a14="http://schemas.microsoft.com/office/drawing/2010/main" val="0"/>
                </a:ext>
              </a:extLst>
            </a:blip>
            <a:srcRect/>
            <a:stretch/>
          </p:blipFill>
          <p:spPr bwMode="auto">
            <a:xfrm>
              <a:off x="6459536" y="3698580"/>
              <a:ext cx="476063" cy="411480"/>
            </a:xfrm>
            <a:prstGeom prst="rect">
              <a:avLst/>
            </a:prstGeom>
            <a:extLst>
              <a:ext uri="{909E8E84-426E-40DD-AFC4-6F175D3DCCD1}">
                <a14:hiddenFill xmlns:a14="http://schemas.microsoft.com/office/drawing/2010/main">
                  <a:solidFill>
                    <a:srgbClr val="FFFFFF"/>
                  </a:solidFill>
                </a14:hiddenFill>
              </a:ext>
            </a:extLst>
          </p:spPr>
        </p:pic>
        <p:pic>
          <p:nvPicPr>
            <p:cNvPr id="25" name="Azure DNS">
              <a:extLst>
                <a:ext uri="{FF2B5EF4-FFF2-40B4-BE49-F238E27FC236}">
                  <a16:creationId xmlns:a16="http://schemas.microsoft.com/office/drawing/2014/main" id="{CB2EF78D-79A2-4FFE-8493-A960AF73C327}"/>
                </a:ext>
              </a:extLst>
            </p:cNvPr>
            <p:cNvPicPr>
              <a:picLocks noChangeAspect="1"/>
            </p:cNvPicPr>
            <p:nvPr/>
          </p:nvPicPr>
          <p:blipFill>
            <a:blip r:embed="rId9">
              <a:duotone>
                <a:schemeClr val="accent5">
                  <a:shade val="45000"/>
                  <a:satMod val="135000"/>
                </a:schemeClr>
                <a:prstClr val="white"/>
              </a:duotone>
              <a:extLst>
                <a:ext uri="{BEBA8EAE-BF5A-486C-A8C5-ECC9F3942E4B}">
                  <a14:imgProps xmlns:a14="http://schemas.microsoft.com/office/drawing/2010/main">
                    <a14:imgLayer r:embed="rId10">
                      <a14:imgEffect>
                        <a14:saturation sat="0"/>
                      </a14:imgEffect>
                      <a14:imgEffect>
                        <a14:brightnessContrast contrast="100000"/>
                      </a14:imgEffect>
                    </a14:imgLayer>
                  </a14:imgProps>
                </a:ext>
              </a:extLst>
            </a:blip>
            <a:stretch>
              <a:fillRect/>
            </a:stretch>
          </p:blipFill>
          <p:spPr>
            <a:xfrm>
              <a:off x="6021122" y="4282610"/>
              <a:ext cx="411480" cy="411480"/>
            </a:xfrm>
            <a:prstGeom prst="rect">
              <a:avLst/>
            </a:prstGeom>
          </p:spPr>
        </p:pic>
        <p:pic>
          <p:nvPicPr>
            <p:cNvPr id="26" name="WAF">
              <a:extLst>
                <a:ext uri="{FF2B5EF4-FFF2-40B4-BE49-F238E27FC236}">
                  <a16:creationId xmlns:a16="http://schemas.microsoft.com/office/drawing/2014/main" id="{36D5C103-CD22-48E8-90A6-29D921D47474}"/>
                </a:ext>
              </a:extLst>
            </p:cNvPr>
            <p:cNvPicPr>
              <a:picLocks noChangeAspect="1"/>
            </p:cNvPicPr>
            <p:nvPr/>
          </p:nvPicPr>
          <p:blipFill>
            <a:blip r:embed="rId11">
              <a:duotone>
                <a:schemeClr val="accent5">
                  <a:shade val="45000"/>
                  <a:satMod val="135000"/>
                </a:schemeClr>
                <a:prstClr val="white"/>
              </a:duotone>
              <a:extLst>
                <a:ext uri="{BEBA8EAE-BF5A-486C-A8C5-ECC9F3942E4B}">
                  <a14:imgProps xmlns:a14="http://schemas.microsoft.com/office/drawing/2010/main">
                    <a14:imgLayer r:embed="rId12">
                      <a14:imgEffect>
                        <a14:saturation sat="0"/>
                      </a14:imgEffect>
                      <a14:imgEffect>
                        <a14:brightnessContrast contrast="100000"/>
                      </a14:imgEffect>
                    </a14:imgLayer>
                  </a14:imgProps>
                </a:ext>
              </a:extLst>
            </a:blip>
            <a:stretch>
              <a:fillRect/>
            </a:stretch>
          </p:blipFill>
          <p:spPr>
            <a:xfrm>
              <a:off x="5669536" y="3686214"/>
              <a:ext cx="411480" cy="411480"/>
            </a:xfrm>
            <a:prstGeom prst="rect">
              <a:avLst/>
            </a:prstGeom>
          </p:spPr>
        </p:pic>
        <p:pic>
          <p:nvPicPr>
            <p:cNvPr id="27" name="Picture 26">
              <a:extLst>
                <a:ext uri="{FF2B5EF4-FFF2-40B4-BE49-F238E27FC236}">
                  <a16:creationId xmlns:a16="http://schemas.microsoft.com/office/drawing/2014/main" id="{6E6EA3B5-1A31-41BF-AA9F-9B3F57ABF705}"/>
                </a:ext>
              </a:extLst>
            </p:cNvPr>
            <p:cNvPicPr>
              <a:picLocks noChangeAspect="1"/>
            </p:cNvPicPr>
            <p:nvPr/>
          </p:nvPicPr>
          <p:blipFill>
            <a:blip r:embed="rId13">
              <a:duotone>
                <a:prstClr val="black"/>
                <a:schemeClr val="accent5">
                  <a:tint val="45000"/>
                  <a:satMod val="400000"/>
                </a:schemeClr>
              </a:duotone>
              <a:extLst>
                <a:ext uri="{BEBA8EAE-BF5A-486C-A8C5-ECC9F3942E4B}">
                  <a14:imgProps xmlns:a14="http://schemas.microsoft.com/office/drawing/2010/main">
                    <a14:imgLayer r:embed="rId14">
                      <a14:imgEffect>
                        <a14:saturation sat="346000"/>
                      </a14:imgEffect>
                      <a14:imgEffect>
                        <a14:brightnessContrast bright="-40000"/>
                      </a14:imgEffect>
                    </a14:imgLayer>
                  </a14:imgProps>
                </a:ext>
              </a:extLst>
            </a:blip>
            <a:stretch>
              <a:fillRect/>
            </a:stretch>
          </p:blipFill>
          <p:spPr>
            <a:xfrm>
              <a:off x="4424692" y="4282610"/>
              <a:ext cx="398530" cy="398530"/>
            </a:xfrm>
            <a:prstGeom prst="rect">
              <a:avLst/>
            </a:prstGeom>
          </p:spPr>
        </p:pic>
        <p:pic>
          <p:nvPicPr>
            <p:cNvPr id="28" name="Picture 27">
              <a:extLst>
                <a:ext uri="{FF2B5EF4-FFF2-40B4-BE49-F238E27FC236}">
                  <a16:creationId xmlns:a16="http://schemas.microsoft.com/office/drawing/2014/main" id="{AC563586-470E-4360-A8BC-39AF7CF75599}"/>
                </a:ext>
              </a:extLst>
            </p:cNvPr>
            <p:cNvPicPr>
              <a:picLocks noChangeAspect="1"/>
            </p:cNvPicPr>
            <p:nvPr/>
          </p:nvPicPr>
          <p:blipFill>
            <a:blip r:embed="rId15">
              <a:grayscl/>
            </a:blip>
            <a:stretch>
              <a:fillRect/>
            </a:stretch>
          </p:blipFill>
          <p:spPr>
            <a:xfrm>
              <a:off x="6825812" y="4282610"/>
              <a:ext cx="430184" cy="430184"/>
            </a:xfrm>
            <a:prstGeom prst="rect">
              <a:avLst/>
            </a:prstGeom>
          </p:spPr>
        </p:pic>
      </p:grpSp>
      <p:sp>
        <p:nvSpPr>
          <p:cNvPr id="29" name="building_5">
            <a:extLst>
              <a:ext uri="{FF2B5EF4-FFF2-40B4-BE49-F238E27FC236}">
                <a16:creationId xmlns:a16="http://schemas.microsoft.com/office/drawing/2014/main" id="{7A69D49C-4CAC-4533-8A9C-70D83DBAD7F0}"/>
              </a:ext>
            </a:extLst>
          </p:cNvPr>
          <p:cNvSpPr>
            <a:spLocks noChangeAspect="1" noEditPoints="1"/>
          </p:cNvSpPr>
          <p:nvPr/>
        </p:nvSpPr>
        <p:spPr bwMode="auto">
          <a:xfrm>
            <a:off x="8559911" y="5097462"/>
            <a:ext cx="856428" cy="930147"/>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2222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sz="1632">
              <a:solidFill>
                <a:srgbClr val="0078D7"/>
              </a:solidFill>
              <a:latin typeface="Segoe UI Semibold" panose="020B0702040204020203" pitchFamily="34" charset="0"/>
              <a:cs typeface="Segoe UI Semibold" panose="020B0702040204020203" pitchFamily="34" charset="0"/>
            </a:endParaRPr>
          </a:p>
        </p:txBody>
      </p:sp>
      <p:grpSp>
        <p:nvGrpSpPr>
          <p:cNvPr id="31" name="Group 30">
            <a:extLst>
              <a:ext uri="{FF2B5EF4-FFF2-40B4-BE49-F238E27FC236}">
                <a16:creationId xmlns:a16="http://schemas.microsoft.com/office/drawing/2014/main" id="{6FEF931E-17E6-421D-A779-6DB120B206DA}"/>
              </a:ext>
            </a:extLst>
          </p:cNvPr>
          <p:cNvGrpSpPr/>
          <p:nvPr/>
        </p:nvGrpSpPr>
        <p:grpSpPr>
          <a:xfrm>
            <a:off x="8504237" y="1131887"/>
            <a:ext cx="914400" cy="917575"/>
            <a:chOff x="1487553" y="2335312"/>
            <a:chExt cx="1117050" cy="1117050"/>
          </a:xfrm>
        </p:grpSpPr>
        <p:sp>
          <p:nvSpPr>
            <p:cNvPr id="32" name="Oval 31">
              <a:extLst>
                <a:ext uri="{FF2B5EF4-FFF2-40B4-BE49-F238E27FC236}">
                  <a16:creationId xmlns:a16="http://schemas.microsoft.com/office/drawing/2014/main" id="{C2552EB8-AA1D-4CA1-89C6-E5390808785E}"/>
                </a:ext>
              </a:extLst>
            </p:cNvPr>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4F81BD"/>
              </a:solidFill>
              <a:prstDash val="solid"/>
              <a:headEnd type="none" w="med" len="med"/>
              <a:tailEnd type="none" w="med" len="med"/>
            </a:ln>
            <a:effectLst/>
          </p:spPr>
          <p:txBody>
            <a:bodyPr rot="0" spcFirstLastPara="0" vertOverflow="overflow" horzOverflow="overflow" vert="horz" wrap="square" lIns="182858" tIns="146284" rIns="182858" bIns="146284" numCol="1" spcCol="0" rtlCol="0" fromWordArt="0" anchor="t" anchorCtr="0" forceAA="0" compatLnSpc="1">
              <a:prstTxWarp prst="textNoShape">
                <a:avLst/>
              </a:prstTxWarp>
              <a:noAutofit/>
            </a:bodyPr>
            <a:lstStyle/>
            <a:p>
              <a:pPr defTabSz="913985" fontAlgn="base">
                <a:lnSpc>
                  <a:spcPct val="90000"/>
                </a:lnSpc>
                <a:spcBef>
                  <a:spcPct val="0"/>
                </a:spcBef>
                <a:spcAft>
                  <a:spcPct val="0"/>
                </a:spcAft>
                <a:defRPr/>
              </a:pPr>
              <a:endParaRPr lang="en-US" sz="2400" kern="0" spc="-51">
                <a:gradFill>
                  <a:gsLst>
                    <a:gs pos="36283">
                      <a:srgbClr val="505050"/>
                    </a:gs>
                    <a:gs pos="28000">
                      <a:srgbClr val="505050"/>
                    </a:gs>
                  </a:gsLst>
                  <a:lin ang="5400000" scaled="0"/>
                </a:gradFill>
                <a:latin typeface="Calibri"/>
              </a:endParaRPr>
            </a:p>
          </p:txBody>
        </p:sp>
        <p:sp>
          <p:nvSpPr>
            <p:cNvPr id="33" name="Freeform 9">
              <a:extLst>
                <a:ext uri="{FF2B5EF4-FFF2-40B4-BE49-F238E27FC236}">
                  <a16:creationId xmlns:a16="http://schemas.microsoft.com/office/drawing/2014/main" id="{4F8AF28B-56C9-4E1E-AE2E-0770B1484CA4}"/>
                </a:ext>
              </a:extLst>
            </p:cNvPr>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1F497D"/>
            </a:solidFill>
            <a:ln>
              <a:noFill/>
            </a:ln>
          </p:spPr>
          <p:txBody>
            <a:bodyPr vert="horz" wrap="square" lIns="91428" tIns="45714" rIns="91428" bIns="45714" numCol="1" anchor="t" anchorCtr="0" compatLnSpc="1">
              <a:prstTxWarp prst="textNoShape">
                <a:avLst/>
              </a:prstTxWarp>
            </a:bodyPr>
            <a:lstStyle/>
            <a:p>
              <a:pPr defTabSz="932387">
                <a:defRPr/>
              </a:pPr>
              <a:endParaRPr lang="en-US" kern="0">
                <a:solidFill>
                  <a:srgbClr val="00188F"/>
                </a:solidFill>
                <a:latin typeface="Calibri"/>
              </a:endParaRPr>
            </a:p>
          </p:txBody>
        </p:sp>
        <p:sp>
          <p:nvSpPr>
            <p:cNvPr id="34" name="TextBox 33">
              <a:extLst>
                <a:ext uri="{FF2B5EF4-FFF2-40B4-BE49-F238E27FC236}">
                  <a16:creationId xmlns:a16="http://schemas.microsoft.com/office/drawing/2014/main" id="{C9E4BA3D-1105-48A5-BFA5-140FF38E14E5}"/>
                </a:ext>
              </a:extLst>
            </p:cNvPr>
            <p:cNvSpPr txBox="1"/>
            <p:nvPr/>
          </p:nvSpPr>
          <p:spPr>
            <a:xfrm>
              <a:off x="1592060" y="2853467"/>
              <a:ext cx="908030" cy="468098"/>
            </a:xfrm>
            <a:prstGeom prst="rect">
              <a:avLst/>
            </a:prstGeom>
            <a:noFill/>
          </p:spPr>
          <p:txBody>
            <a:bodyPr wrap="none" lIns="182858" tIns="146284" rIns="182858" bIns="146284" rtlCol="0" anchor="ctr">
              <a:spAutoFit/>
            </a:bodyPr>
            <a:lstStyle/>
            <a:p>
              <a:pPr algn="ctr" defTabSz="932387">
                <a:lnSpc>
                  <a:spcPct val="90000"/>
                </a:lnSpc>
                <a:defRPr/>
              </a:pPr>
              <a:r>
                <a:rPr lang="en-US" sz="1600" kern="0" spc="-51">
                  <a:solidFill>
                    <a:srgbClr val="00188F"/>
                  </a:solidFill>
                  <a:latin typeface="Calibri"/>
                </a:rPr>
                <a:t>Internet</a:t>
              </a:r>
            </a:p>
          </p:txBody>
        </p:sp>
      </p:grpSp>
    </p:spTree>
    <p:extLst>
      <p:ext uri="{BB962C8B-B14F-4D97-AF65-F5344CB8AC3E}">
        <p14:creationId xmlns:p14="http://schemas.microsoft.com/office/powerpoint/2010/main" val="1184781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3000" fill="hold"/>
                                        <p:tgtEl>
                                          <p:spTgt spid="19"/>
                                        </p:tgtEl>
                                      </p:cBhvr>
                                      <p:by x="150000" y="150000"/>
                                    </p:animScale>
                                  </p:childTnLst>
                                </p:cTn>
                              </p:par>
                            </p:childTnLst>
                          </p:cTn>
                        </p:par>
                        <p:par>
                          <p:cTn id="7" fill="hold">
                            <p:stCondLst>
                              <p:cond delay="3000"/>
                            </p:stCondLst>
                            <p:childTnLst>
                              <p:par>
                                <p:cTn id="8" presetID="6" presetClass="emph" presetSubtype="0" fill="hold" nodeType="afterEffect">
                                  <p:stCondLst>
                                    <p:cond delay="0"/>
                                  </p:stCondLst>
                                  <p:childTnLst>
                                    <p:animScale>
                                      <p:cBhvr>
                                        <p:cTn id="9" dur="2500" fill="hold"/>
                                        <p:tgtEl>
                                          <p:spTgt spid="19"/>
                                        </p:tgtEl>
                                      </p:cBhvr>
                                      <p:by x="75000" y="7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FC2B6CE-075D-4FEA-A0FC-43DA4DB315A4}"/>
              </a:ext>
            </a:extLst>
          </p:cNvPr>
          <p:cNvPicPr>
            <a:picLocks noChangeAspect="1"/>
          </p:cNvPicPr>
          <p:nvPr/>
        </p:nvPicPr>
        <p:blipFill>
          <a:blip r:embed="rId3"/>
          <a:stretch>
            <a:fillRect/>
          </a:stretch>
        </p:blipFill>
        <p:spPr>
          <a:xfrm>
            <a:off x="6900335" y="1450861"/>
            <a:ext cx="5535258" cy="3222248"/>
          </a:xfrm>
          <a:prstGeom prst="rect">
            <a:avLst/>
          </a:prstGeom>
        </p:spPr>
      </p:pic>
      <p:sp>
        <p:nvSpPr>
          <p:cNvPr id="2" name="Title 1">
            <a:extLst>
              <a:ext uri="{FF2B5EF4-FFF2-40B4-BE49-F238E27FC236}">
                <a16:creationId xmlns:a16="http://schemas.microsoft.com/office/drawing/2014/main" id="{BE5BB9C0-7717-4194-8F48-863D5A5AC344}"/>
              </a:ext>
            </a:extLst>
          </p:cNvPr>
          <p:cNvSpPr>
            <a:spLocks noGrp="1"/>
          </p:cNvSpPr>
          <p:nvPr>
            <p:ph type="title"/>
          </p:nvPr>
        </p:nvSpPr>
        <p:spPr>
          <a:xfrm>
            <a:off x="178406" y="296862"/>
            <a:ext cx="9240231" cy="685800"/>
          </a:xfrm>
        </p:spPr>
        <p:txBody>
          <a:bodyPr/>
          <a:lstStyle/>
          <a:p>
            <a:r>
              <a:rPr lang="en-US" sz="4799" spc="-104" dirty="0">
                <a:latin typeface="Segoe UI Light"/>
              </a:rPr>
              <a:t>VNET Peering</a:t>
            </a:r>
          </a:p>
        </p:txBody>
      </p:sp>
      <p:sp>
        <p:nvSpPr>
          <p:cNvPr id="3" name="Text Placeholder 2" descr="Diagram of VNET Peering used in a Hub-Spoke Architecture &#10;">
            <a:extLst>
              <a:ext uri="{FF2B5EF4-FFF2-40B4-BE49-F238E27FC236}">
                <a16:creationId xmlns:a16="http://schemas.microsoft.com/office/drawing/2014/main" id="{1BB94E11-F07E-47EA-9789-AFA1A0EED691}"/>
              </a:ext>
              <a:ext uri="{C183D7F6-B498-43B3-948B-1728B52AA6E4}">
                <adec:decorative xmlns:adec="http://schemas.microsoft.com/office/drawing/2017/decorative" val="0"/>
              </a:ext>
            </a:extLst>
          </p:cNvPr>
          <p:cNvSpPr>
            <a:spLocks noGrp="1"/>
          </p:cNvSpPr>
          <p:nvPr>
            <p:ph type="body" sz="quarter" idx="10"/>
          </p:nvPr>
        </p:nvSpPr>
        <p:spPr>
          <a:xfrm>
            <a:off x="178406" y="1224501"/>
            <a:ext cx="6649494" cy="5213178"/>
          </a:xfrm>
        </p:spPr>
        <p:txBody>
          <a:bodyPr>
            <a:normAutofit/>
          </a:bodyPr>
          <a:lstStyle/>
          <a:p>
            <a:pPr>
              <a:buFont typeface="Wingdings" panose="05000000000000000000" pitchFamily="2" charset="2"/>
              <a:buChar char="§"/>
            </a:pPr>
            <a:r>
              <a:rPr lang="en-US" sz="2448" dirty="0">
                <a:latin typeface="Segoe UI Light"/>
              </a:rPr>
              <a:t>Connectivity between VNETs without NVAs</a:t>
            </a:r>
          </a:p>
          <a:p>
            <a:pPr lvl="1">
              <a:buFont typeface="Wingdings" panose="05000000000000000000" pitchFamily="2" charset="2"/>
              <a:buChar char="§"/>
            </a:pPr>
            <a:r>
              <a:rPr lang="en-US" sz="2000" dirty="0">
                <a:latin typeface="Segoe UI Light"/>
              </a:rPr>
              <a:t>Only within an Azure Stack Hub System. Not between two systems</a:t>
            </a:r>
          </a:p>
          <a:p>
            <a:pPr>
              <a:buFont typeface="Wingdings" panose="05000000000000000000" pitchFamily="2" charset="2"/>
              <a:buChar char="§"/>
            </a:pPr>
            <a:r>
              <a:rPr lang="en-US" sz="2448" dirty="0">
                <a:latin typeface="Segoe UI Light"/>
              </a:rPr>
              <a:t>Latency between VMs in peered VNETs is the same as the latency within a VNET</a:t>
            </a:r>
          </a:p>
          <a:p>
            <a:pPr>
              <a:buFont typeface="Wingdings" panose="05000000000000000000" pitchFamily="2" charset="2"/>
              <a:buChar char="§"/>
            </a:pPr>
            <a:r>
              <a:rPr lang="en-US" sz="2448" dirty="0">
                <a:latin typeface="Segoe UI Light"/>
              </a:rPr>
              <a:t>Traffic is routed within the infrastructure – Not exposed to the internet. </a:t>
            </a:r>
          </a:p>
          <a:p>
            <a:pPr>
              <a:buFont typeface="Wingdings" panose="05000000000000000000" pitchFamily="2" charset="2"/>
              <a:buChar char="§"/>
            </a:pPr>
            <a:r>
              <a:rPr lang="en-US" sz="2448" dirty="0">
                <a:latin typeface="Segoe UI Light"/>
              </a:rPr>
              <a:t>Hub- Spoke Architecture and use Gateway/NVA in a peered VNET for On-prem routing. </a:t>
            </a:r>
          </a:p>
          <a:p>
            <a:pPr>
              <a:buFont typeface="Wingdings" panose="05000000000000000000" pitchFamily="2" charset="2"/>
              <a:buChar char="§"/>
            </a:pPr>
            <a:r>
              <a:rPr lang="en-US" sz="2448" dirty="0">
                <a:latin typeface="Segoe UI Light"/>
              </a:rPr>
              <a:t>Available in update 2008 and beyond.</a:t>
            </a:r>
          </a:p>
          <a:p>
            <a:pPr marL="0" indent="0">
              <a:buNone/>
            </a:pPr>
            <a:endParaRPr lang="en-US" sz="2448" dirty="0">
              <a:latin typeface="Segoe UI Light"/>
            </a:endParaRPr>
          </a:p>
          <a:p>
            <a:pPr marL="0" indent="0">
              <a:buNone/>
            </a:pPr>
            <a:endParaRPr lang="en-US" sz="2448" dirty="0"/>
          </a:p>
          <a:p>
            <a:pPr marL="0" indent="0">
              <a:buNone/>
            </a:pPr>
            <a:endParaRPr lang="en-US" sz="2448" dirty="0"/>
          </a:p>
          <a:p>
            <a:pPr>
              <a:buFontTx/>
              <a:buChar char="-"/>
            </a:pPr>
            <a:endParaRPr lang="en-US" sz="2448" dirty="0"/>
          </a:p>
          <a:p>
            <a:pPr>
              <a:buFontTx/>
              <a:buChar char="-"/>
            </a:pPr>
            <a:endParaRPr lang="en-US" sz="2448" dirty="0"/>
          </a:p>
          <a:p>
            <a:pPr>
              <a:buFontTx/>
              <a:buChar char="-"/>
            </a:pPr>
            <a:endParaRPr lang="en-US" sz="2448" dirty="0"/>
          </a:p>
          <a:p>
            <a:pPr>
              <a:buFontTx/>
              <a:buChar char="-"/>
            </a:pPr>
            <a:endParaRPr lang="en-US" dirty="0"/>
          </a:p>
          <a:p>
            <a:endParaRPr lang="en-US" b="1" dirty="0"/>
          </a:p>
        </p:txBody>
      </p:sp>
      <p:sp>
        <p:nvSpPr>
          <p:cNvPr id="4" name="AutoShape 2">
            <a:extLst>
              <a:ext uri="{FF2B5EF4-FFF2-40B4-BE49-F238E27FC236}">
                <a16:creationId xmlns:a16="http://schemas.microsoft.com/office/drawing/2014/main" id="{18FD5C2B-D3CA-48CF-AF38-B632FF6DCFEB}"/>
              </a:ext>
            </a:extLst>
          </p:cNvPr>
          <p:cNvSpPr>
            <a:spLocks noChangeAspect="1" noChangeArrowheads="1"/>
          </p:cNvSpPr>
          <p:nvPr/>
        </p:nvSpPr>
        <p:spPr bwMode="auto">
          <a:xfrm>
            <a:off x="6062803" y="3341828"/>
            <a:ext cx="310868" cy="3108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sp>
        <p:nvSpPr>
          <p:cNvPr id="10" name="TextBox 9">
            <a:extLst>
              <a:ext uri="{FF2B5EF4-FFF2-40B4-BE49-F238E27FC236}">
                <a16:creationId xmlns:a16="http://schemas.microsoft.com/office/drawing/2014/main" id="{1914D740-4F8C-4818-B0E2-A4AFBAC2F940}"/>
              </a:ext>
            </a:extLst>
          </p:cNvPr>
          <p:cNvSpPr txBox="1"/>
          <p:nvPr/>
        </p:nvSpPr>
        <p:spPr>
          <a:xfrm>
            <a:off x="8437111" y="4500461"/>
            <a:ext cx="3820958" cy="350330"/>
          </a:xfrm>
          <a:prstGeom prst="rect">
            <a:avLst/>
          </a:prstGeom>
          <a:noFill/>
        </p:spPr>
        <p:txBody>
          <a:bodyPr wrap="square" rtlCol="0">
            <a:spAutoFit/>
          </a:bodyPr>
          <a:lstStyle/>
          <a:p>
            <a:r>
              <a:rPr lang="en-US" sz="1632" dirty="0">
                <a:latin typeface="Segoe UI Light"/>
              </a:rPr>
              <a:t>Hub Spoke Architecture</a:t>
            </a:r>
            <a:r>
              <a:rPr lang="en-US" sz="1224" dirty="0"/>
              <a:t> </a:t>
            </a:r>
          </a:p>
        </p:txBody>
      </p:sp>
    </p:spTree>
    <p:extLst>
      <p:ext uri="{BB962C8B-B14F-4D97-AF65-F5344CB8AC3E}">
        <p14:creationId xmlns:p14="http://schemas.microsoft.com/office/powerpoint/2010/main" val="380021699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60DA5-5A16-4CE8-88D8-5B70956EAF9F}"/>
              </a:ext>
            </a:extLst>
          </p:cNvPr>
          <p:cNvSpPr>
            <a:spLocks noGrp="1"/>
          </p:cNvSpPr>
          <p:nvPr>
            <p:ph type="title"/>
          </p:nvPr>
        </p:nvSpPr>
        <p:spPr/>
        <p:txBody>
          <a:bodyPr/>
          <a:lstStyle/>
          <a:p>
            <a:r>
              <a:rPr lang="en-US" dirty="0"/>
              <a:t>Connecting from Azure Stack Hub</a:t>
            </a:r>
          </a:p>
        </p:txBody>
      </p:sp>
      <p:sp>
        <p:nvSpPr>
          <p:cNvPr id="3" name="Text Placeholder 2">
            <a:extLst>
              <a:ext uri="{FF2B5EF4-FFF2-40B4-BE49-F238E27FC236}">
                <a16:creationId xmlns:a16="http://schemas.microsoft.com/office/drawing/2014/main" id="{37FCCA56-9CCF-41EA-91C7-BC4EE02F6B07}"/>
              </a:ext>
            </a:extLst>
          </p:cNvPr>
          <p:cNvSpPr>
            <a:spLocks noGrp="1"/>
          </p:cNvSpPr>
          <p:nvPr>
            <p:ph type="body" sz="quarter" idx="10"/>
          </p:nvPr>
        </p:nvSpPr>
        <p:spPr>
          <a:xfrm>
            <a:off x="274702" y="1211287"/>
            <a:ext cx="5410135" cy="4271939"/>
          </a:xfrm>
        </p:spPr>
        <p:txBody>
          <a:bodyPr/>
          <a:lstStyle/>
          <a:p>
            <a:pPr marL="0" indent="0" fontAlgn="ctr">
              <a:buNone/>
            </a:pPr>
            <a:r>
              <a:rPr lang="en-US" b="1" dirty="0"/>
              <a:t>Site-to-Site (S2S) VPN</a:t>
            </a:r>
          </a:p>
          <a:p>
            <a:pPr lvl="1" fontAlgn="ctr"/>
            <a:r>
              <a:rPr lang="en-US" sz="2000" dirty="0"/>
              <a:t>Requires a VPN device or RRAS</a:t>
            </a:r>
          </a:p>
          <a:p>
            <a:pPr lvl="1" fontAlgn="ctr"/>
            <a:r>
              <a:rPr lang="en-US" sz="2000" dirty="0"/>
              <a:t>Communication is encrypted and secure </a:t>
            </a:r>
          </a:p>
          <a:p>
            <a:pPr lvl="1" fontAlgn="ctr"/>
            <a:endParaRPr lang="en-US" sz="2000" dirty="0"/>
          </a:p>
          <a:p>
            <a:pPr lvl="1" fontAlgn="ctr"/>
            <a:r>
              <a:rPr lang="en-US" sz="2000" dirty="0"/>
              <a:t>IPsec (IKEv1 and IKEv2)</a:t>
            </a:r>
          </a:p>
          <a:p>
            <a:pPr lvl="1" fontAlgn="ctr"/>
            <a:r>
              <a:rPr lang="en-US" sz="2000" dirty="0"/>
              <a:t>Custom IPSec/IKE policy configurations</a:t>
            </a:r>
          </a:p>
          <a:p>
            <a:pPr lvl="1" fontAlgn="ctr"/>
            <a:r>
              <a:rPr lang="en-US" sz="2000" dirty="0"/>
              <a:t>Bandwidth limited by the maximum throughput of the tunnel</a:t>
            </a:r>
          </a:p>
          <a:p>
            <a:pPr lvl="1" fontAlgn="ctr"/>
            <a:r>
              <a:rPr lang="en-US" sz="2000" dirty="0"/>
              <a:t>No support for Policy-based gateways</a:t>
            </a:r>
          </a:p>
          <a:p>
            <a:endParaRPr lang="en-US" dirty="0"/>
          </a:p>
          <a:p>
            <a:endParaRPr lang="en-US" dirty="0"/>
          </a:p>
        </p:txBody>
      </p:sp>
      <p:pic>
        <p:nvPicPr>
          <p:cNvPr id="4" name="Picture 3" descr="A screenshot of a cell phone&#10;&#10;Description automatically generated">
            <a:extLst>
              <a:ext uri="{FF2B5EF4-FFF2-40B4-BE49-F238E27FC236}">
                <a16:creationId xmlns:a16="http://schemas.microsoft.com/office/drawing/2014/main" id="{2CC3A956-0F81-48A4-A4C2-E844E96CA1A5}"/>
              </a:ext>
            </a:extLst>
          </p:cNvPr>
          <p:cNvPicPr>
            <a:picLocks noChangeAspect="1"/>
          </p:cNvPicPr>
          <p:nvPr/>
        </p:nvPicPr>
        <p:blipFill>
          <a:blip r:embed="rId3"/>
          <a:stretch>
            <a:fillRect/>
          </a:stretch>
        </p:blipFill>
        <p:spPr>
          <a:xfrm>
            <a:off x="6142037" y="1749837"/>
            <a:ext cx="5669771" cy="1432684"/>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F0BF9E29-263F-46FA-A45F-C428975AF338}"/>
              </a:ext>
            </a:extLst>
          </p:cNvPr>
          <p:cNvPicPr>
            <a:picLocks noChangeAspect="1"/>
          </p:cNvPicPr>
          <p:nvPr/>
        </p:nvPicPr>
        <p:blipFill>
          <a:blip r:embed="rId4"/>
          <a:stretch>
            <a:fillRect/>
          </a:stretch>
        </p:blipFill>
        <p:spPr>
          <a:xfrm>
            <a:off x="6142036" y="3742744"/>
            <a:ext cx="5669771" cy="2651990"/>
          </a:xfrm>
          <a:prstGeom prst="rect">
            <a:avLst/>
          </a:prstGeom>
        </p:spPr>
      </p:pic>
      <p:sp>
        <p:nvSpPr>
          <p:cNvPr id="6" name="TextBox 5">
            <a:extLst>
              <a:ext uri="{FF2B5EF4-FFF2-40B4-BE49-F238E27FC236}">
                <a16:creationId xmlns:a16="http://schemas.microsoft.com/office/drawing/2014/main" id="{5360314D-D74F-4B9E-B549-FE8436D6B3F8}"/>
              </a:ext>
            </a:extLst>
          </p:cNvPr>
          <p:cNvSpPr txBox="1"/>
          <p:nvPr/>
        </p:nvSpPr>
        <p:spPr>
          <a:xfrm>
            <a:off x="6142035" y="1220578"/>
            <a:ext cx="5669771" cy="544765"/>
          </a:xfrm>
          <a:prstGeom prst="rect">
            <a:avLst/>
          </a:prstGeom>
          <a:noFill/>
        </p:spPr>
        <p:txBody>
          <a:bodyPr wrap="square" lIns="182880" tIns="146304" rIns="182880" bIns="146304" rtlCol="0">
            <a:spAutoFit/>
          </a:bodyPr>
          <a:lstStyle/>
          <a:p>
            <a:pPr>
              <a:lnSpc>
                <a:spcPct val="90000"/>
              </a:lnSpc>
              <a:spcAft>
                <a:spcPts val="600"/>
              </a:spcAft>
            </a:pPr>
            <a:r>
              <a:rPr lang="en-US" b="1" dirty="0">
                <a:gradFill>
                  <a:gsLst>
                    <a:gs pos="2917">
                      <a:schemeClr val="tx1"/>
                    </a:gs>
                    <a:gs pos="30000">
                      <a:schemeClr val="tx1"/>
                    </a:gs>
                  </a:gsLst>
                  <a:lin ang="5400000" scaled="0"/>
                </a:gradFill>
              </a:rPr>
              <a:t>Site-to-Site Scenario</a:t>
            </a:r>
          </a:p>
        </p:txBody>
      </p:sp>
      <p:sp>
        <p:nvSpPr>
          <p:cNvPr id="7" name="TextBox 6">
            <a:extLst>
              <a:ext uri="{FF2B5EF4-FFF2-40B4-BE49-F238E27FC236}">
                <a16:creationId xmlns:a16="http://schemas.microsoft.com/office/drawing/2014/main" id="{F67221D5-6486-448E-AD5B-D3021C938FBE}"/>
              </a:ext>
            </a:extLst>
          </p:cNvPr>
          <p:cNvSpPr txBox="1"/>
          <p:nvPr/>
        </p:nvSpPr>
        <p:spPr>
          <a:xfrm>
            <a:off x="6142034" y="3539621"/>
            <a:ext cx="5669771" cy="544765"/>
          </a:xfrm>
          <a:prstGeom prst="rect">
            <a:avLst/>
          </a:prstGeom>
          <a:noFill/>
        </p:spPr>
        <p:txBody>
          <a:bodyPr wrap="square" lIns="182880" tIns="146304" rIns="182880" bIns="146304" rtlCol="0">
            <a:spAutoFit/>
          </a:bodyPr>
          <a:lstStyle/>
          <a:p>
            <a:pPr>
              <a:lnSpc>
                <a:spcPct val="90000"/>
              </a:lnSpc>
              <a:spcAft>
                <a:spcPts val="600"/>
              </a:spcAft>
            </a:pPr>
            <a:r>
              <a:rPr lang="en-US" b="1"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Multi-Site Scenario</a:t>
            </a:r>
          </a:p>
        </p:txBody>
      </p:sp>
    </p:spTree>
    <p:extLst>
      <p:ext uri="{BB962C8B-B14F-4D97-AF65-F5344CB8AC3E}">
        <p14:creationId xmlns:p14="http://schemas.microsoft.com/office/powerpoint/2010/main" val="2684499867"/>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541C-F772-4512-B00A-436E8340386E}"/>
              </a:ext>
            </a:extLst>
          </p:cNvPr>
          <p:cNvSpPr>
            <a:spLocks noGrp="1"/>
          </p:cNvSpPr>
          <p:nvPr>
            <p:ph type="title"/>
          </p:nvPr>
        </p:nvSpPr>
        <p:spPr/>
        <p:txBody>
          <a:bodyPr/>
          <a:lstStyle/>
          <a:p>
            <a:r>
              <a:rPr lang="en-US" dirty="0"/>
              <a:t>Connecting from Azure Stack Hub</a:t>
            </a:r>
          </a:p>
        </p:txBody>
      </p:sp>
      <p:sp>
        <p:nvSpPr>
          <p:cNvPr id="3" name="Text Placeholder 2">
            <a:extLst>
              <a:ext uri="{FF2B5EF4-FFF2-40B4-BE49-F238E27FC236}">
                <a16:creationId xmlns:a16="http://schemas.microsoft.com/office/drawing/2014/main" id="{A8E6FB71-0C20-451A-9DA6-D0ED427113D5}"/>
              </a:ext>
            </a:extLst>
          </p:cNvPr>
          <p:cNvSpPr>
            <a:spLocks noGrp="1"/>
          </p:cNvSpPr>
          <p:nvPr>
            <p:ph type="body" sz="quarter" idx="10"/>
          </p:nvPr>
        </p:nvSpPr>
        <p:spPr>
          <a:xfrm>
            <a:off x="274703" y="1211287"/>
            <a:ext cx="5320976" cy="3527119"/>
          </a:xfrm>
        </p:spPr>
        <p:txBody>
          <a:bodyPr/>
          <a:lstStyle/>
          <a:p>
            <a:pPr fontAlgn="ctr"/>
            <a:r>
              <a:rPr lang="en-US" b="1" dirty="0"/>
              <a:t>Outbound NAT</a:t>
            </a:r>
            <a:r>
              <a:rPr lang="en-US" dirty="0"/>
              <a:t> </a:t>
            </a:r>
          </a:p>
          <a:p>
            <a:pPr lvl="1" fontAlgn="ctr"/>
            <a:r>
              <a:rPr lang="en-US" sz="2400" dirty="0"/>
              <a:t>Enabled by default</a:t>
            </a:r>
          </a:p>
          <a:p>
            <a:pPr lvl="1" fontAlgn="ctr"/>
            <a:r>
              <a:rPr lang="en-US" sz="2400" dirty="0"/>
              <a:t>Each virtual network gets a public IP address assigned to it</a:t>
            </a:r>
          </a:p>
          <a:p>
            <a:pPr lvl="1" fontAlgn="ctr"/>
            <a:r>
              <a:rPr lang="en-US" sz="2400" dirty="0"/>
              <a:t>Outbound access via NAT using the Public IP (VIP) of the virtual machine</a:t>
            </a:r>
          </a:p>
          <a:p>
            <a:pPr lvl="1" fontAlgn="ctr"/>
            <a:r>
              <a:rPr lang="en-US" sz="2400" dirty="0"/>
              <a:t>Works only for communication initiated by the VM and destined for external sites</a:t>
            </a:r>
          </a:p>
          <a:p>
            <a:endParaRPr lang="en-US" dirty="0"/>
          </a:p>
          <a:p>
            <a:endParaRPr lang="en-US" dirty="0"/>
          </a:p>
        </p:txBody>
      </p:sp>
      <p:sp>
        <p:nvSpPr>
          <p:cNvPr id="78" name="Rounded Rectangle 6">
            <a:extLst>
              <a:ext uri="{FF2B5EF4-FFF2-40B4-BE49-F238E27FC236}">
                <a16:creationId xmlns:a16="http://schemas.microsoft.com/office/drawing/2014/main" id="{B24D1D82-CB37-46E2-BE11-5E35549517BA}"/>
              </a:ext>
            </a:extLst>
          </p:cNvPr>
          <p:cNvSpPr/>
          <p:nvPr/>
        </p:nvSpPr>
        <p:spPr bwMode="auto">
          <a:xfrm>
            <a:off x="6065837" y="2125662"/>
            <a:ext cx="6090327" cy="4309035"/>
          </a:xfrm>
          <a:prstGeom prst="roundRect">
            <a:avLst/>
          </a:prstGeom>
          <a:noFill/>
          <a:ln w="254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282" fontAlgn="base">
              <a:spcBef>
                <a:spcPct val="0"/>
              </a:spcBef>
              <a:spcAft>
                <a:spcPct val="0"/>
              </a:spcAft>
            </a:pPr>
            <a:endParaRPr lang="en-US" sz="2000">
              <a:gradFill>
                <a:gsLst>
                  <a:gs pos="16814">
                    <a:srgbClr val="FFFFFF"/>
                  </a:gs>
                  <a:gs pos="46000">
                    <a:srgbClr val="FFFFFF"/>
                  </a:gs>
                </a:gsLst>
                <a:lin ang="5400000" scaled="0"/>
              </a:gradFill>
            </a:endParaRPr>
          </a:p>
        </p:txBody>
      </p:sp>
      <p:grpSp>
        <p:nvGrpSpPr>
          <p:cNvPr id="79" name="Group 78">
            <a:extLst>
              <a:ext uri="{FF2B5EF4-FFF2-40B4-BE49-F238E27FC236}">
                <a16:creationId xmlns:a16="http://schemas.microsoft.com/office/drawing/2014/main" id="{89E3DE65-73CB-4851-9DB5-78A3D98B35B4}"/>
              </a:ext>
            </a:extLst>
          </p:cNvPr>
          <p:cNvGrpSpPr/>
          <p:nvPr/>
        </p:nvGrpSpPr>
        <p:grpSpPr>
          <a:xfrm>
            <a:off x="8230289" y="553286"/>
            <a:ext cx="1228028" cy="1233805"/>
            <a:chOff x="1487553" y="2335312"/>
            <a:chExt cx="1117050" cy="1117050"/>
          </a:xfrm>
        </p:grpSpPr>
        <p:sp>
          <p:nvSpPr>
            <p:cNvPr id="80" name="Oval 79">
              <a:extLst>
                <a:ext uri="{FF2B5EF4-FFF2-40B4-BE49-F238E27FC236}">
                  <a16:creationId xmlns:a16="http://schemas.microsoft.com/office/drawing/2014/main" id="{4CF9D856-04A4-4727-9DA3-17197E2E9815}"/>
                </a:ext>
              </a:extLst>
            </p:cNvPr>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4F81BD"/>
              </a:solidFill>
              <a:prstDash val="solid"/>
              <a:headEnd type="none" w="med" len="med"/>
              <a:tailEnd type="none" w="med" len="med"/>
            </a:ln>
            <a:effectLst/>
          </p:spPr>
          <p:txBody>
            <a:bodyPr rot="0" spcFirstLastPara="0" vertOverflow="overflow" horzOverflow="overflow" vert="horz" wrap="square" lIns="182858" tIns="146284" rIns="182858" bIns="146284" numCol="1" spcCol="0" rtlCol="0" fromWordArt="0" anchor="t" anchorCtr="0" forceAA="0" compatLnSpc="1">
              <a:prstTxWarp prst="textNoShape">
                <a:avLst/>
              </a:prstTxWarp>
              <a:noAutofit/>
            </a:bodyPr>
            <a:lstStyle/>
            <a:p>
              <a:pPr defTabSz="913985" fontAlgn="base">
                <a:lnSpc>
                  <a:spcPct val="90000"/>
                </a:lnSpc>
                <a:spcBef>
                  <a:spcPct val="0"/>
                </a:spcBef>
                <a:spcAft>
                  <a:spcPct val="0"/>
                </a:spcAft>
                <a:defRPr/>
              </a:pPr>
              <a:endParaRPr lang="en-US" sz="2400" kern="0" spc="-51">
                <a:gradFill>
                  <a:gsLst>
                    <a:gs pos="36283">
                      <a:srgbClr val="505050"/>
                    </a:gs>
                    <a:gs pos="28000">
                      <a:srgbClr val="505050"/>
                    </a:gs>
                  </a:gsLst>
                  <a:lin ang="5400000" scaled="0"/>
                </a:gradFill>
                <a:latin typeface="Calibri"/>
              </a:endParaRPr>
            </a:p>
          </p:txBody>
        </p:sp>
        <p:sp>
          <p:nvSpPr>
            <p:cNvPr id="81" name="Freeform 9">
              <a:extLst>
                <a:ext uri="{FF2B5EF4-FFF2-40B4-BE49-F238E27FC236}">
                  <a16:creationId xmlns:a16="http://schemas.microsoft.com/office/drawing/2014/main" id="{F027C44D-AECB-4E89-A35D-4D4054F4F3D9}"/>
                </a:ext>
              </a:extLst>
            </p:cNvPr>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1F497D"/>
            </a:solidFill>
            <a:ln>
              <a:noFill/>
            </a:ln>
          </p:spPr>
          <p:txBody>
            <a:bodyPr vert="horz" wrap="square" lIns="91428" tIns="45714" rIns="91428" bIns="45714" numCol="1" anchor="t" anchorCtr="0" compatLnSpc="1">
              <a:prstTxWarp prst="textNoShape">
                <a:avLst/>
              </a:prstTxWarp>
            </a:bodyPr>
            <a:lstStyle/>
            <a:p>
              <a:pPr defTabSz="932387">
                <a:defRPr/>
              </a:pPr>
              <a:endParaRPr lang="en-US" kern="0">
                <a:solidFill>
                  <a:srgbClr val="00188F"/>
                </a:solidFill>
                <a:latin typeface="Calibri"/>
              </a:endParaRPr>
            </a:p>
          </p:txBody>
        </p:sp>
        <p:sp>
          <p:nvSpPr>
            <p:cNvPr id="82" name="TextBox 81">
              <a:extLst>
                <a:ext uri="{FF2B5EF4-FFF2-40B4-BE49-F238E27FC236}">
                  <a16:creationId xmlns:a16="http://schemas.microsoft.com/office/drawing/2014/main" id="{FD5D70BD-672E-4251-999F-5DACF7A7B5BF}"/>
                </a:ext>
              </a:extLst>
            </p:cNvPr>
            <p:cNvSpPr txBox="1"/>
            <p:nvPr/>
          </p:nvSpPr>
          <p:spPr>
            <a:xfrm>
              <a:off x="1592060" y="2853467"/>
              <a:ext cx="908030" cy="468098"/>
            </a:xfrm>
            <a:prstGeom prst="rect">
              <a:avLst/>
            </a:prstGeom>
            <a:noFill/>
          </p:spPr>
          <p:txBody>
            <a:bodyPr wrap="none" lIns="182858" tIns="146284" rIns="182858" bIns="146284" rtlCol="0" anchor="ctr">
              <a:spAutoFit/>
            </a:bodyPr>
            <a:lstStyle/>
            <a:p>
              <a:pPr algn="ctr" defTabSz="932387">
                <a:lnSpc>
                  <a:spcPct val="90000"/>
                </a:lnSpc>
                <a:defRPr/>
              </a:pPr>
              <a:r>
                <a:rPr lang="en-US" sz="1600" kern="0" spc="-51">
                  <a:solidFill>
                    <a:srgbClr val="00188F"/>
                  </a:solidFill>
                  <a:latin typeface="Calibri"/>
                </a:rPr>
                <a:t>Internet</a:t>
              </a:r>
            </a:p>
          </p:txBody>
        </p:sp>
      </p:grpSp>
      <p:sp>
        <p:nvSpPr>
          <p:cNvPr id="83" name="Rectangle 82">
            <a:extLst>
              <a:ext uri="{FF2B5EF4-FFF2-40B4-BE49-F238E27FC236}">
                <a16:creationId xmlns:a16="http://schemas.microsoft.com/office/drawing/2014/main" id="{607502B6-6EE1-4D58-A9EA-F34FEE549A0D}"/>
              </a:ext>
            </a:extLst>
          </p:cNvPr>
          <p:cNvSpPr/>
          <p:nvPr/>
        </p:nvSpPr>
        <p:spPr bwMode="auto">
          <a:xfrm>
            <a:off x="6060943" y="1929229"/>
            <a:ext cx="1980946" cy="60015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282" fontAlgn="base">
              <a:spcBef>
                <a:spcPct val="0"/>
              </a:spcBef>
              <a:spcAft>
                <a:spcPct val="0"/>
              </a:spcAft>
            </a:pPr>
            <a:r>
              <a:rPr lang="en-US" sz="2000">
                <a:gradFill>
                  <a:gsLst>
                    <a:gs pos="16814">
                      <a:srgbClr val="FFFFFF"/>
                    </a:gs>
                    <a:gs pos="46000">
                      <a:srgbClr val="FFFFFF"/>
                    </a:gs>
                  </a:gsLst>
                  <a:lin ang="5400000" scaled="0"/>
                </a:gradFill>
              </a:rPr>
              <a:t>Virtual Network</a:t>
            </a:r>
          </a:p>
        </p:txBody>
      </p:sp>
      <p:sp>
        <p:nvSpPr>
          <p:cNvPr id="84" name="Rectangle 83">
            <a:extLst>
              <a:ext uri="{FF2B5EF4-FFF2-40B4-BE49-F238E27FC236}">
                <a16:creationId xmlns:a16="http://schemas.microsoft.com/office/drawing/2014/main" id="{EBC39D58-A7CB-4754-8AAC-98BD1A24C3BF}"/>
              </a:ext>
            </a:extLst>
          </p:cNvPr>
          <p:cNvSpPr/>
          <p:nvPr/>
        </p:nvSpPr>
        <p:spPr bwMode="auto">
          <a:xfrm>
            <a:off x="6235981" y="3728534"/>
            <a:ext cx="5727067" cy="1902328"/>
          </a:xfrm>
          <a:prstGeom prst="rect">
            <a:avLst/>
          </a:prstGeom>
          <a:solidFill>
            <a:schemeClr val="tx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282" fontAlgn="base">
              <a:spcBef>
                <a:spcPct val="0"/>
              </a:spcBef>
              <a:spcAft>
                <a:spcPct val="0"/>
              </a:spcAft>
            </a:pPr>
            <a:endParaRPr lang="en-US" sz="2000">
              <a:gradFill>
                <a:gsLst>
                  <a:gs pos="16814">
                    <a:srgbClr val="FFFFFF"/>
                  </a:gs>
                  <a:gs pos="46000">
                    <a:srgbClr val="FFFFFF"/>
                  </a:gs>
                </a:gsLst>
                <a:lin ang="5400000" scaled="0"/>
              </a:gradFill>
            </a:endParaRPr>
          </a:p>
        </p:txBody>
      </p:sp>
      <p:sp>
        <p:nvSpPr>
          <p:cNvPr id="90" name="TextBox 89">
            <a:extLst>
              <a:ext uri="{FF2B5EF4-FFF2-40B4-BE49-F238E27FC236}">
                <a16:creationId xmlns:a16="http://schemas.microsoft.com/office/drawing/2014/main" id="{9ACBEB98-6158-4CF5-A7C6-549C2BB22746}"/>
              </a:ext>
            </a:extLst>
          </p:cNvPr>
          <p:cNvSpPr txBox="1"/>
          <p:nvPr/>
        </p:nvSpPr>
        <p:spPr>
          <a:xfrm>
            <a:off x="6091840" y="3349769"/>
            <a:ext cx="2084229" cy="517024"/>
          </a:xfrm>
          <a:prstGeom prst="rect">
            <a:avLst/>
          </a:prstGeom>
          <a:noFill/>
        </p:spPr>
        <p:txBody>
          <a:bodyPr wrap="square" lIns="182858" tIns="146284" rIns="182858" bIns="146284" rtlCol="0">
            <a:spAutoFit/>
          </a:bodyPr>
          <a:lstStyle/>
          <a:p>
            <a:pPr>
              <a:lnSpc>
                <a:spcPct val="90000"/>
              </a:lnSpc>
              <a:spcAft>
                <a:spcPts val="600"/>
              </a:spcAft>
            </a:pPr>
            <a:r>
              <a:rPr lang="en-US" sz="1600" b="1" dirty="0"/>
              <a:t>Subnet</a:t>
            </a:r>
          </a:p>
        </p:txBody>
      </p:sp>
      <p:grpSp>
        <p:nvGrpSpPr>
          <p:cNvPr id="147" name="Group 146">
            <a:extLst>
              <a:ext uri="{FF2B5EF4-FFF2-40B4-BE49-F238E27FC236}">
                <a16:creationId xmlns:a16="http://schemas.microsoft.com/office/drawing/2014/main" id="{23A3708E-993F-4B7D-8921-AF73B4BB1316}"/>
              </a:ext>
            </a:extLst>
          </p:cNvPr>
          <p:cNvGrpSpPr/>
          <p:nvPr/>
        </p:nvGrpSpPr>
        <p:grpSpPr>
          <a:xfrm>
            <a:off x="9458317" y="1170189"/>
            <a:ext cx="2414960" cy="4384473"/>
            <a:chOff x="9458317" y="1170189"/>
            <a:chExt cx="2414960" cy="4384473"/>
          </a:xfrm>
        </p:grpSpPr>
        <p:grpSp>
          <p:nvGrpSpPr>
            <p:cNvPr id="117" name="Group 116">
              <a:extLst>
                <a:ext uri="{FF2B5EF4-FFF2-40B4-BE49-F238E27FC236}">
                  <a16:creationId xmlns:a16="http://schemas.microsoft.com/office/drawing/2014/main" id="{88166086-8CB8-4895-8C47-4D979EFADBB3}"/>
                </a:ext>
              </a:extLst>
            </p:cNvPr>
            <p:cNvGrpSpPr/>
            <p:nvPr/>
          </p:nvGrpSpPr>
          <p:grpSpPr>
            <a:xfrm>
              <a:off x="9827364" y="2393797"/>
              <a:ext cx="1496273" cy="1151458"/>
              <a:chOff x="9978193" y="2393797"/>
              <a:chExt cx="1496273" cy="1151458"/>
            </a:xfrm>
          </p:grpSpPr>
          <p:pic>
            <p:nvPicPr>
              <p:cNvPr id="115" name="Picture 114">
                <a:extLst>
                  <a:ext uri="{FF2B5EF4-FFF2-40B4-BE49-F238E27FC236}">
                    <a16:creationId xmlns:a16="http://schemas.microsoft.com/office/drawing/2014/main" id="{069CC2C9-8F7F-4205-9B14-26C50C19282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10095"/>
              <a:stretch/>
            </p:blipFill>
            <p:spPr>
              <a:xfrm>
                <a:off x="10329917" y="2393797"/>
                <a:ext cx="792826" cy="696513"/>
              </a:xfrm>
              <a:prstGeom prst="rect">
                <a:avLst/>
              </a:prstGeom>
            </p:spPr>
          </p:pic>
          <p:sp>
            <p:nvSpPr>
              <p:cNvPr id="116" name="TextBox 115">
                <a:extLst>
                  <a:ext uri="{FF2B5EF4-FFF2-40B4-BE49-F238E27FC236}">
                    <a16:creationId xmlns:a16="http://schemas.microsoft.com/office/drawing/2014/main" id="{96311DAC-21AE-4622-93F9-DADA8A46DA92}"/>
                  </a:ext>
                </a:extLst>
              </p:cNvPr>
              <p:cNvSpPr txBox="1"/>
              <p:nvPr/>
            </p:nvSpPr>
            <p:spPr>
              <a:xfrm>
                <a:off x="9978193" y="3028231"/>
                <a:ext cx="1496273" cy="517024"/>
              </a:xfrm>
              <a:prstGeom prst="rect">
                <a:avLst/>
              </a:prstGeom>
              <a:noFill/>
            </p:spPr>
            <p:txBody>
              <a:bodyPr wrap="square" lIns="182858" tIns="146284" rIns="182858" bIns="146284" rtlCol="0">
                <a:spAutoFit/>
              </a:bodyPr>
              <a:lstStyle/>
              <a:p>
                <a:pPr>
                  <a:lnSpc>
                    <a:spcPct val="90000"/>
                  </a:lnSpc>
                  <a:spcAft>
                    <a:spcPts val="600"/>
                  </a:spcAft>
                </a:pPr>
                <a:r>
                  <a:rPr lang="en-US" sz="1600" b="1" dirty="0" err="1"/>
                  <a:t>vNet</a:t>
                </a:r>
                <a:r>
                  <a:rPr lang="en-US" sz="1600" b="1" dirty="0"/>
                  <a:t> NAT IP</a:t>
                </a:r>
              </a:p>
            </p:txBody>
          </p:sp>
        </p:grpSp>
        <p:cxnSp>
          <p:nvCxnSpPr>
            <p:cNvPr id="118" name="Elbow Connector 22">
              <a:extLst>
                <a:ext uri="{FF2B5EF4-FFF2-40B4-BE49-F238E27FC236}">
                  <a16:creationId xmlns:a16="http://schemas.microsoft.com/office/drawing/2014/main" id="{D8293B44-8F1B-4007-AA0F-7163919F1483}"/>
                </a:ext>
              </a:extLst>
            </p:cNvPr>
            <p:cNvCxnSpPr>
              <a:cxnSpLocks/>
              <a:stCxn id="89" idx="0"/>
              <a:endCxn id="116" idx="2"/>
            </p:cNvCxnSpPr>
            <p:nvPr/>
          </p:nvCxnSpPr>
          <p:spPr>
            <a:xfrm rot="5400000" flipH="1" flipV="1">
              <a:off x="9893241" y="3502065"/>
              <a:ext cx="639069" cy="725451"/>
            </a:xfrm>
            <a:prstGeom prst="bentConnector3">
              <a:avLst>
                <a:gd name="adj1" fmla="val 50000"/>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Elbow Connector 22">
              <a:extLst>
                <a:ext uri="{FF2B5EF4-FFF2-40B4-BE49-F238E27FC236}">
                  <a16:creationId xmlns:a16="http://schemas.microsoft.com/office/drawing/2014/main" id="{896F9D09-D25B-4EF5-B1D9-E5EF5F07C7AC}"/>
                </a:ext>
              </a:extLst>
            </p:cNvPr>
            <p:cNvCxnSpPr>
              <a:cxnSpLocks/>
              <a:stCxn id="115" idx="0"/>
              <a:endCxn id="80" idx="6"/>
            </p:cNvCxnSpPr>
            <p:nvPr/>
          </p:nvCxnSpPr>
          <p:spPr>
            <a:xfrm rot="16200000" flipV="1">
              <a:off x="9405105" y="1223401"/>
              <a:ext cx="1223608" cy="1117184"/>
            </a:xfrm>
            <a:prstGeom prst="bentConnector2">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42E08BB6-2108-4110-8BCC-00488F39171E}"/>
                </a:ext>
              </a:extLst>
            </p:cNvPr>
            <p:cNvGrpSpPr/>
            <p:nvPr/>
          </p:nvGrpSpPr>
          <p:grpSpPr>
            <a:xfrm>
              <a:off x="9459955" y="4184324"/>
              <a:ext cx="2413322" cy="1370338"/>
              <a:chOff x="8885237" y="4002013"/>
              <a:chExt cx="2413322" cy="1370338"/>
            </a:xfrm>
          </p:grpSpPr>
          <p:pic>
            <p:nvPicPr>
              <p:cNvPr id="89" name="Picture 88">
                <a:extLst>
                  <a:ext uri="{FF2B5EF4-FFF2-40B4-BE49-F238E27FC236}">
                    <a16:creationId xmlns:a16="http://schemas.microsoft.com/office/drawing/2014/main" id="{E8C7F404-0780-4340-AAA7-2187214C3479}"/>
                  </a:ext>
                </a:extLst>
              </p:cNvPr>
              <p:cNvPicPr>
                <a:picLocks noChangeAspect="1"/>
              </p:cNvPicPr>
              <p:nvPr/>
            </p:nvPicPr>
            <p:blipFill>
              <a:blip r:embed="rId4" cstate="screen">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8885237" y="4002013"/>
                <a:ext cx="780189" cy="780189"/>
              </a:xfrm>
              <a:prstGeom prst="rect">
                <a:avLst/>
              </a:prstGeom>
            </p:spPr>
          </p:pic>
          <p:sp>
            <p:nvSpPr>
              <p:cNvPr id="110" name="TextBox 109">
                <a:extLst>
                  <a:ext uri="{FF2B5EF4-FFF2-40B4-BE49-F238E27FC236}">
                    <a16:creationId xmlns:a16="http://schemas.microsoft.com/office/drawing/2014/main" id="{2C2024B8-5F0F-4680-89F2-7CE99FE28318}"/>
                  </a:ext>
                </a:extLst>
              </p:cNvPr>
              <p:cNvSpPr txBox="1"/>
              <p:nvPr/>
            </p:nvSpPr>
            <p:spPr>
              <a:xfrm>
                <a:off x="8885237" y="4855327"/>
                <a:ext cx="2413322" cy="517024"/>
              </a:xfrm>
              <a:prstGeom prst="rect">
                <a:avLst/>
              </a:prstGeom>
              <a:noFill/>
            </p:spPr>
            <p:txBody>
              <a:bodyPr wrap="square" lIns="182858" tIns="146284" rIns="182858" bIns="146284" rtlCol="0">
                <a:spAutoFit/>
              </a:bodyPr>
              <a:lstStyle/>
              <a:p>
                <a:pPr>
                  <a:lnSpc>
                    <a:spcPct val="90000"/>
                  </a:lnSpc>
                  <a:spcAft>
                    <a:spcPts val="600"/>
                  </a:spcAft>
                </a:pPr>
                <a:r>
                  <a:rPr lang="en-US" sz="1600" b="1" dirty="0"/>
                  <a:t>VM(s) without </a:t>
                </a:r>
                <a:r>
                  <a:rPr lang="en-US" sz="1600" b="1" dirty="0" err="1"/>
                  <a:t>PublicIP</a:t>
                </a:r>
                <a:endParaRPr lang="en-US" sz="1600" b="1" dirty="0"/>
              </a:p>
            </p:txBody>
          </p:sp>
          <p:pic>
            <p:nvPicPr>
              <p:cNvPr id="125" name="Picture 124">
                <a:extLst>
                  <a:ext uri="{FF2B5EF4-FFF2-40B4-BE49-F238E27FC236}">
                    <a16:creationId xmlns:a16="http://schemas.microsoft.com/office/drawing/2014/main" id="{002BDA2F-5FBD-4947-BFD9-20E76180B2B1}"/>
                  </a:ext>
                </a:extLst>
              </p:cNvPr>
              <p:cNvPicPr>
                <a:picLocks noChangeAspect="1"/>
              </p:cNvPicPr>
              <p:nvPr/>
            </p:nvPicPr>
            <p:blipFill>
              <a:blip r:embed="rId4" cstate="screen">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9613895" y="4002013"/>
                <a:ext cx="780189" cy="780189"/>
              </a:xfrm>
              <a:prstGeom prst="rect">
                <a:avLst/>
              </a:prstGeom>
            </p:spPr>
          </p:pic>
          <p:pic>
            <p:nvPicPr>
              <p:cNvPr id="126" name="Picture 125">
                <a:extLst>
                  <a:ext uri="{FF2B5EF4-FFF2-40B4-BE49-F238E27FC236}">
                    <a16:creationId xmlns:a16="http://schemas.microsoft.com/office/drawing/2014/main" id="{21D35DAE-32CE-4989-BFE6-3EB196BA8232}"/>
                  </a:ext>
                </a:extLst>
              </p:cNvPr>
              <p:cNvPicPr>
                <a:picLocks noChangeAspect="1"/>
              </p:cNvPicPr>
              <p:nvPr/>
            </p:nvPicPr>
            <p:blipFill>
              <a:blip r:embed="rId4" cstate="screen">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10371528" y="4002013"/>
                <a:ext cx="780189" cy="780189"/>
              </a:xfrm>
              <a:prstGeom prst="rect">
                <a:avLst/>
              </a:prstGeom>
            </p:spPr>
          </p:pic>
        </p:grpSp>
        <p:cxnSp>
          <p:nvCxnSpPr>
            <p:cNvPr id="128" name="Elbow Connector 22">
              <a:extLst>
                <a:ext uri="{FF2B5EF4-FFF2-40B4-BE49-F238E27FC236}">
                  <a16:creationId xmlns:a16="http://schemas.microsoft.com/office/drawing/2014/main" id="{A533FCFD-F08D-4A81-8242-68272FCF0DE9}"/>
                </a:ext>
              </a:extLst>
            </p:cNvPr>
            <p:cNvCxnSpPr>
              <a:cxnSpLocks/>
              <a:stCxn id="125" idx="0"/>
              <a:endCxn id="116" idx="2"/>
            </p:cNvCxnSpPr>
            <p:nvPr/>
          </p:nvCxnSpPr>
          <p:spPr>
            <a:xfrm rot="16200000" flipV="1">
              <a:off x="10257571" y="3863186"/>
              <a:ext cx="639069" cy="3207"/>
            </a:xfrm>
            <a:prstGeom prst="bentConnector3">
              <a:avLst>
                <a:gd name="adj1" fmla="val 50000"/>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1" name="Elbow Connector 22">
              <a:extLst>
                <a:ext uri="{FF2B5EF4-FFF2-40B4-BE49-F238E27FC236}">
                  <a16:creationId xmlns:a16="http://schemas.microsoft.com/office/drawing/2014/main" id="{3FB79502-AF50-4BA8-B2F5-0DBFEBB27F7A}"/>
                </a:ext>
              </a:extLst>
            </p:cNvPr>
            <p:cNvCxnSpPr>
              <a:cxnSpLocks/>
              <a:stCxn id="126" idx="0"/>
              <a:endCxn id="116" idx="2"/>
            </p:cNvCxnSpPr>
            <p:nvPr/>
          </p:nvCxnSpPr>
          <p:spPr>
            <a:xfrm rot="16200000" flipV="1">
              <a:off x="10636387" y="3484370"/>
              <a:ext cx="639069" cy="760840"/>
            </a:xfrm>
            <a:prstGeom prst="bentConnector3">
              <a:avLst>
                <a:gd name="adj1" fmla="val 50000"/>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6F0C7A3F-FA1F-4D83-ACAF-435D2383013A}"/>
              </a:ext>
            </a:extLst>
          </p:cNvPr>
          <p:cNvGrpSpPr/>
          <p:nvPr/>
        </p:nvGrpSpPr>
        <p:grpSpPr>
          <a:xfrm>
            <a:off x="6599237" y="1787091"/>
            <a:ext cx="2656947" cy="3411902"/>
            <a:chOff x="6599237" y="1787091"/>
            <a:chExt cx="2656947" cy="3411902"/>
          </a:xfrm>
        </p:grpSpPr>
        <p:grpSp>
          <p:nvGrpSpPr>
            <p:cNvPr id="113" name="Group 112">
              <a:extLst>
                <a:ext uri="{FF2B5EF4-FFF2-40B4-BE49-F238E27FC236}">
                  <a16:creationId xmlns:a16="http://schemas.microsoft.com/office/drawing/2014/main" id="{DA512CF6-2754-4907-8016-F46925C2C46F}"/>
                </a:ext>
              </a:extLst>
            </p:cNvPr>
            <p:cNvGrpSpPr/>
            <p:nvPr/>
          </p:nvGrpSpPr>
          <p:grpSpPr>
            <a:xfrm>
              <a:off x="6599237" y="3089120"/>
              <a:ext cx="2656947" cy="2109873"/>
              <a:chOff x="6599237" y="3089120"/>
              <a:chExt cx="2656947" cy="2109873"/>
            </a:xfrm>
          </p:grpSpPr>
          <p:cxnSp>
            <p:nvCxnSpPr>
              <p:cNvPr id="92" name="Elbow Connector 22">
                <a:extLst>
                  <a:ext uri="{FF2B5EF4-FFF2-40B4-BE49-F238E27FC236}">
                    <a16:creationId xmlns:a16="http://schemas.microsoft.com/office/drawing/2014/main" id="{44241CA9-12D0-4968-8795-717789E5C946}"/>
                  </a:ext>
                </a:extLst>
              </p:cNvPr>
              <p:cNvCxnSpPr>
                <a:cxnSpLocks/>
                <a:stCxn id="88" idx="0"/>
                <a:endCxn id="124" idx="2"/>
              </p:cNvCxnSpPr>
              <p:nvPr/>
            </p:nvCxnSpPr>
            <p:spPr>
              <a:xfrm rot="5400000" flipH="1" flipV="1">
                <a:off x="7128641" y="3651030"/>
                <a:ext cx="584657" cy="2110"/>
              </a:xfrm>
              <a:prstGeom prst="bentConnector3">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A2906B-6C6F-4111-AFFA-F23E8E167AF2}"/>
                  </a:ext>
                </a:extLst>
              </p:cNvPr>
              <p:cNvGrpSpPr/>
              <p:nvPr/>
            </p:nvGrpSpPr>
            <p:grpSpPr>
              <a:xfrm>
                <a:off x="6599237" y="3944413"/>
                <a:ext cx="1641352" cy="1254580"/>
                <a:chOff x="6599237" y="3944413"/>
                <a:chExt cx="1641352" cy="1254580"/>
              </a:xfrm>
            </p:grpSpPr>
            <p:pic>
              <p:nvPicPr>
                <p:cNvPr id="88" name="Picture 87">
                  <a:extLst>
                    <a:ext uri="{FF2B5EF4-FFF2-40B4-BE49-F238E27FC236}">
                      <a16:creationId xmlns:a16="http://schemas.microsoft.com/office/drawing/2014/main" id="{B9D02459-299B-4AE0-9E5B-A4F01A61D14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029819" y="3944413"/>
                  <a:ext cx="780189" cy="780189"/>
                </a:xfrm>
                <a:prstGeom prst="rect">
                  <a:avLst/>
                </a:prstGeom>
              </p:spPr>
            </p:pic>
            <p:sp>
              <p:nvSpPr>
                <p:cNvPr id="108" name="TextBox 107">
                  <a:extLst>
                    <a:ext uri="{FF2B5EF4-FFF2-40B4-BE49-F238E27FC236}">
                      <a16:creationId xmlns:a16="http://schemas.microsoft.com/office/drawing/2014/main" id="{37B243A1-0AC9-4642-9B63-05C5B6FBC2F4}"/>
                    </a:ext>
                  </a:extLst>
                </p:cNvPr>
                <p:cNvSpPr txBox="1"/>
                <p:nvPr/>
              </p:nvSpPr>
              <p:spPr>
                <a:xfrm>
                  <a:off x="6599237" y="4681969"/>
                  <a:ext cx="1641352" cy="517024"/>
                </a:xfrm>
                <a:prstGeom prst="rect">
                  <a:avLst/>
                </a:prstGeom>
                <a:noFill/>
              </p:spPr>
              <p:txBody>
                <a:bodyPr wrap="square" lIns="182858" tIns="146284" rIns="182858" bIns="146284" rtlCol="0">
                  <a:spAutoFit/>
                </a:bodyPr>
                <a:lstStyle/>
                <a:p>
                  <a:pPr>
                    <a:lnSpc>
                      <a:spcPct val="90000"/>
                    </a:lnSpc>
                    <a:spcAft>
                      <a:spcPts val="600"/>
                    </a:spcAft>
                  </a:pPr>
                  <a:r>
                    <a:rPr lang="en-US" sz="1600" b="1" dirty="0"/>
                    <a:t>VM w/</a:t>
                  </a:r>
                  <a:r>
                    <a:rPr lang="en-US" sz="1600" b="1" dirty="0" err="1"/>
                    <a:t>PublicIP</a:t>
                  </a:r>
                  <a:endParaRPr lang="en-US" sz="1600" b="1" dirty="0"/>
                </a:p>
              </p:txBody>
            </p:sp>
          </p:grpSp>
          <p:sp>
            <p:nvSpPr>
              <p:cNvPr id="112" name="TextBox 111">
                <a:extLst>
                  <a:ext uri="{FF2B5EF4-FFF2-40B4-BE49-F238E27FC236}">
                    <a16:creationId xmlns:a16="http://schemas.microsoft.com/office/drawing/2014/main" id="{D23FC8F5-CD3E-4D11-8398-9E47E35ADABF}"/>
                  </a:ext>
                </a:extLst>
              </p:cNvPr>
              <p:cNvSpPr txBox="1"/>
              <p:nvPr/>
            </p:nvSpPr>
            <p:spPr>
              <a:xfrm>
                <a:off x="7614832" y="3089120"/>
                <a:ext cx="1641352" cy="738623"/>
              </a:xfrm>
              <a:prstGeom prst="rect">
                <a:avLst/>
              </a:prstGeom>
              <a:noFill/>
            </p:spPr>
            <p:txBody>
              <a:bodyPr wrap="square" lIns="182858" tIns="146284" rIns="182858" bIns="146284" rtlCol="0">
                <a:spAutoFit/>
              </a:bodyPr>
              <a:lstStyle/>
              <a:p>
                <a:pPr>
                  <a:lnSpc>
                    <a:spcPct val="90000"/>
                  </a:lnSpc>
                  <a:spcAft>
                    <a:spcPts val="600"/>
                  </a:spcAft>
                </a:pPr>
                <a:r>
                  <a:rPr lang="en-US" sz="1600" b="1" dirty="0"/>
                  <a:t>using its own Public IP</a:t>
                </a:r>
              </a:p>
            </p:txBody>
          </p:sp>
        </p:grpSp>
        <p:pic>
          <p:nvPicPr>
            <p:cNvPr id="124" name="Picture 123">
              <a:extLst>
                <a:ext uri="{FF2B5EF4-FFF2-40B4-BE49-F238E27FC236}">
                  <a16:creationId xmlns:a16="http://schemas.microsoft.com/office/drawing/2014/main" id="{DE3BF3CA-D1F6-446E-A5A0-8A8884B0D49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10095"/>
            <a:stretch/>
          </p:blipFill>
          <p:spPr>
            <a:xfrm>
              <a:off x="7025611" y="2663243"/>
              <a:ext cx="792826" cy="696513"/>
            </a:xfrm>
            <a:prstGeom prst="rect">
              <a:avLst/>
            </a:prstGeom>
          </p:spPr>
        </p:pic>
        <p:cxnSp>
          <p:nvCxnSpPr>
            <p:cNvPr id="141" name="Elbow Connector 22">
              <a:extLst>
                <a:ext uri="{FF2B5EF4-FFF2-40B4-BE49-F238E27FC236}">
                  <a16:creationId xmlns:a16="http://schemas.microsoft.com/office/drawing/2014/main" id="{B2A370CC-8AC2-4F64-AE02-AF5C21026A3E}"/>
                </a:ext>
              </a:extLst>
            </p:cNvPr>
            <p:cNvCxnSpPr>
              <a:cxnSpLocks/>
              <a:stCxn id="124" idx="3"/>
              <a:endCxn id="80" idx="4"/>
            </p:cNvCxnSpPr>
            <p:nvPr/>
          </p:nvCxnSpPr>
          <p:spPr>
            <a:xfrm flipV="1">
              <a:off x="7818437" y="1787091"/>
              <a:ext cx="1025866" cy="1224409"/>
            </a:xfrm>
            <a:prstGeom prst="bentConnector2">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58019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D64E8-D9FB-41F3-AC1C-7D3DD9E4BCA7}"/>
              </a:ext>
            </a:extLst>
          </p:cNvPr>
          <p:cNvSpPr>
            <a:spLocks noGrp="1"/>
          </p:cNvSpPr>
          <p:nvPr>
            <p:ph type="title"/>
          </p:nvPr>
        </p:nvSpPr>
        <p:spPr/>
        <p:txBody>
          <a:bodyPr/>
          <a:lstStyle/>
          <a:p>
            <a:r>
              <a:rPr lang="en-US" dirty="0"/>
              <a:t>Hybrid connectivity options</a:t>
            </a:r>
          </a:p>
        </p:txBody>
      </p:sp>
      <p:sp>
        <p:nvSpPr>
          <p:cNvPr id="3" name="Text Placeholder 2">
            <a:extLst>
              <a:ext uri="{FF2B5EF4-FFF2-40B4-BE49-F238E27FC236}">
                <a16:creationId xmlns:a16="http://schemas.microsoft.com/office/drawing/2014/main" id="{4D55B847-6571-4054-A284-26E7D197445B}"/>
              </a:ext>
            </a:extLst>
          </p:cNvPr>
          <p:cNvSpPr>
            <a:spLocks noGrp="1"/>
          </p:cNvSpPr>
          <p:nvPr>
            <p:ph type="body" sz="quarter" idx="10"/>
          </p:nvPr>
        </p:nvSpPr>
        <p:spPr>
          <a:xfrm>
            <a:off x="274702" y="1211287"/>
            <a:ext cx="11888787" cy="4610493"/>
          </a:xfrm>
        </p:spPr>
        <p:txBody>
          <a:bodyPr/>
          <a:lstStyle/>
          <a:p>
            <a:pPr fontAlgn="ctr"/>
            <a:r>
              <a:rPr lang="en-US" sz="3200" b="1" dirty="0"/>
              <a:t>Single-tenant Azure Stack Hub</a:t>
            </a:r>
            <a:endParaRPr lang="en-US" sz="3200" dirty="0"/>
          </a:p>
          <a:p>
            <a:pPr lvl="1" fontAlgn="ctr"/>
            <a:r>
              <a:rPr lang="en-US" sz="2400" dirty="0"/>
              <a:t>An Azure Stack Hub deployment that looks, at least from a networking perspective, as if it’s one tenant.</a:t>
            </a:r>
          </a:p>
          <a:p>
            <a:pPr lvl="1" fontAlgn="ctr"/>
            <a:r>
              <a:rPr lang="en-US" sz="2400" dirty="0"/>
              <a:t>There can be many tenant subscriptions but all traffic travels over the same networks.</a:t>
            </a:r>
          </a:p>
          <a:p>
            <a:pPr lvl="1" fontAlgn="ctr"/>
            <a:r>
              <a:rPr lang="en-US" sz="2400" dirty="0"/>
              <a:t>Doesn’t need to be isolated via an encrypted tunnel.</a:t>
            </a:r>
          </a:p>
          <a:p>
            <a:pPr lvl="1" fontAlgn="ctr"/>
            <a:endParaRPr lang="en-US" sz="2400" dirty="0"/>
          </a:p>
          <a:p>
            <a:pPr fontAlgn="ctr"/>
            <a:r>
              <a:rPr lang="en-US" sz="3200" b="1" dirty="0"/>
              <a:t>Multi-tenant Azure Stack Hub</a:t>
            </a:r>
            <a:endParaRPr lang="en-US" sz="3200" dirty="0"/>
          </a:p>
          <a:p>
            <a:pPr lvl="1" fontAlgn="ctr"/>
            <a:r>
              <a:rPr lang="en-US" sz="2400" dirty="0"/>
              <a:t>Each tenant subscription’s traffic that's bound for networks that are external to Azure Stack Hub must be isolated from other tenants’ network traffic.</a:t>
            </a:r>
          </a:p>
          <a:p>
            <a:endParaRPr lang="en-US" sz="4400" dirty="0"/>
          </a:p>
        </p:txBody>
      </p:sp>
    </p:spTree>
    <p:extLst>
      <p:ext uri="{BB962C8B-B14F-4D97-AF65-F5344CB8AC3E}">
        <p14:creationId xmlns:p14="http://schemas.microsoft.com/office/powerpoint/2010/main" val="322127712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D64E8-D9FB-41F3-AC1C-7D3DD9E4BCA7}"/>
              </a:ext>
            </a:extLst>
          </p:cNvPr>
          <p:cNvSpPr>
            <a:spLocks noGrp="1"/>
          </p:cNvSpPr>
          <p:nvPr>
            <p:ph type="title"/>
          </p:nvPr>
        </p:nvSpPr>
        <p:spPr/>
        <p:txBody>
          <a:bodyPr/>
          <a:lstStyle/>
          <a:p>
            <a:r>
              <a:rPr lang="en-US" dirty="0"/>
              <a:t>Hybrid connectivity options</a:t>
            </a:r>
          </a:p>
        </p:txBody>
      </p:sp>
      <p:sp>
        <p:nvSpPr>
          <p:cNvPr id="3" name="Text Placeholder 2">
            <a:extLst>
              <a:ext uri="{FF2B5EF4-FFF2-40B4-BE49-F238E27FC236}">
                <a16:creationId xmlns:a16="http://schemas.microsoft.com/office/drawing/2014/main" id="{4D55B847-6571-4054-A284-26E7D197445B}"/>
              </a:ext>
            </a:extLst>
          </p:cNvPr>
          <p:cNvSpPr>
            <a:spLocks noGrp="1"/>
          </p:cNvSpPr>
          <p:nvPr>
            <p:ph type="body" sz="quarter" idx="10"/>
          </p:nvPr>
        </p:nvSpPr>
        <p:spPr>
          <a:xfrm>
            <a:off x="274702" y="1211287"/>
            <a:ext cx="11888787" cy="5355312"/>
          </a:xfrm>
        </p:spPr>
        <p:txBody>
          <a:bodyPr/>
          <a:lstStyle/>
          <a:p>
            <a:pPr fontAlgn="ctr"/>
            <a:r>
              <a:rPr lang="en-US" sz="3200" b="1" dirty="0"/>
              <a:t>Intranet deployment</a:t>
            </a:r>
            <a:endParaRPr lang="en-US" sz="3200" dirty="0"/>
          </a:p>
          <a:p>
            <a:pPr lvl="1" fontAlgn="ctr"/>
            <a:r>
              <a:rPr lang="en-US" sz="2400" dirty="0"/>
              <a:t>Sits on a corporate intranet</a:t>
            </a:r>
          </a:p>
          <a:p>
            <a:pPr lvl="1" fontAlgn="ctr"/>
            <a:r>
              <a:rPr lang="en-US" sz="2400" dirty="0"/>
              <a:t>Typically on private IP address space and behind one or more firewalls</a:t>
            </a:r>
          </a:p>
          <a:p>
            <a:pPr lvl="1" fontAlgn="ctr"/>
            <a:r>
              <a:rPr lang="en-US" sz="2400" dirty="0"/>
              <a:t>The “public” IP addresses are not truly public, as they can’t be routed directly over the public internet</a:t>
            </a:r>
            <a:r>
              <a:rPr lang="en-US" sz="2000" dirty="0"/>
              <a:t>.</a:t>
            </a:r>
          </a:p>
          <a:p>
            <a:pPr lvl="1" fontAlgn="ctr"/>
            <a:endParaRPr lang="en-US" sz="2000" dirty="0"/>
          </a:p>
          <a:p>
            <a:pPr fontAlgn="ctr"/>
            <a:r>
              <a:rPr lang="en-US" sz="3200" b="1" dirty="0"/>
              <a:t>Internet deployment</a:t>
            </a:r>
            <a:r>
              <a:rPr lang="en-US" sz="3200" dirty="0"/>
              <a:t> </a:t>
            </a:r>
          </a:p>
          <a:p>
            <a:pPr lvl="1" fontAlgn="ctr"/>
            <a:r>
              <a:rPr lang="en-US" sz="2400" dirty="0"/>
              <a:t>Connected to the public internet </a:t>
            </a:r>
          </a:p>
          <a:p>
            <a:pPr lvl="1" fontAlgn="ctr"/>
            <a:r>
              <a:rPr lang="en-US" sz="2400" dirty="0"/>
              <a:t>Uses internet-routable public IP addresses for the public VIP range</a:t>
            </a:r>
          </a:p>
          <a:p>
            <a:pPr lvl="1" fontAlgn="ctr"/>
            <a:r>
              <a:rPr lang="en-US" sz="2400" dirty="0"/>
              <a:t>May sit behind a firewall, but the public VIP range is directly reachable from the public internet and Azure</a:t>
            </a:r>
          </a:p>
          <a:p>
            <a:endParaRPr lang="en-US" sz="4400" dirty="0"/>
          </a:p>
        </p:txBody>
      </p:sp>
    </p:spTree>
    <p:extLst>
      <p:ext uri="{BB962C8B-B14F-4D97-AF65-F5344CB8AC3E}">
        <p14:creationId xmlns:p14="http://schemas.microsoft.com/office/powerpoint/2010/main" val="1667749820"/>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690AC-A115-4062-86F7-28CD6AF9F275}"/>
              </a:ext>
            </a:extLst>
          </p:cNvPr>
          <p:cNvSpPr>
            <a:spLocks noGrp="1"/>
          </p:cNvSpPr>
          <p:nvPr>
            <p:ph type="title"/>
          </p:nvPr>
        </p:nvSpPr>
        <p:spPr/>
        <p:txBody>
          <a:bodyPr/>
          <a:lstStyle/>
          <a:p>
            <a:r>
              <a:rPr lang="en-US" sz="3264"/>
              <a:t>Hybrid</a:t>
            </a:r>
            <a:r>
              <a:rPr lang="en-US"/>
              <a:t> </a:t>
            </a:r>
            <a:r>
              <a:rPr lang="en-US" sz="3264"/>
              <a:t>connectivity </a:t>
            </a:r>
            <a:r>
              <a:rPr lang="en-US" sz="3264" dirty="0"/>
              <a:t>o</a:t>
            </a:r>
            <a:r>
              <a:rPr lang="en-US" sz="3264"/>
              <a:t>ptions</a:t>
            </a:r>
            <a:endParaRPr lang="en-US" sz="3264" dirty="0"/>
          </a:p>
        </p:txBody>
      </p:sp>
      <p:sp>
        <p:nvSpPr>
          <p:cNvPr id="3" name="Text Placeholder 2">
            <a:extLst>
              <a:ext uri="{FF2B5EF4-FFF2-40B4-BE49-F238E27FC236}">
                <a16:creationId xmlns:a16="http://schemas.microsoft.com/office/drawing/2014/main" id="{59530CC7-B2CA-4D8D-BC73-1A9B202617A2}"/>
              </a:ext>
            </a:extLst>
          </p:cNvPr>
          <p:cNvSpPr>
            <a:spLocks noGrp="1"/>
          </p:cNvSpPr>
          <p:nvPr>
            <p:ph type="body" sz="quarter" idx="10"/>
          </p:nvPr>
        </p:nvSpPr>
        <p:spPr/>
        <p:txBody>
          <a:bodyPr/>
          <a:lstStyle/>
          <a:p>
            <a:endParaRPr lang="en-US" dirty="0"/>
          </a:p>
        </p:txBody>
      </p:sp>
      <p:graphicFrame>
        <p:nvGraphicFramePr>
          <p:cNvPr id="4" name="Table 3">
            <a:extLst>
              <a:ext uri="{FF2B5EF4-FFF2-40B4-BE49-F238E27FC236}">
                <a16:creationId xmlns:a16="http://schemas.microsoft.com/office/drawing/2014/main" id="{C79D3D9A-E258-4EB7-9592-B3459467A8D9}"/>
              </a:ext>
            </a:extLst>
          </p:cNvPr>
          <p:cNvGraphicFramePr>
            <a:graphicFrameLocks noGrp="1"/>
          </p:cNvGraphicFramePr>
          <p:nvPr/>
        </p:nvGraphicFramePr>
        <p:xfrm>
          <a:off x="272271" y="1212402"/>
          <a:ext cx="11813364" cy="4389120"/>
        </p:xfrm>
        <a:graphic>
          <a:graphicData uri="http://schemas.openxmlformats.org/drawingml/2006/table">
            <a:tbl>
              <a:tblPr firstRow="1" bandRow="1">
                <a:tableStyleId>{5C22544A-7EE6-4342-B048-85BDC9FD1C3A}</a:tableStyleId>
              </a:tblPr>
              <a:tblGrid>
                <a:gridCol w="2637273">
                  <a:extLst>
                    <a:ext uri="{9D8B030D-6E8A-4147-A177-3AD203B41FA5}">
                      <a16:colId xmlns:a16="http://schemas.microsoft.com/office/drawing/2014/main" val="1136783208"/>
                    </a:ext>
                  </a:extLst>
                </a:gridCol>
                <a:gridCol w="2241893">
                  <a:extLst>
                    <a:ext uri="{9D8B030D-6E8A-4147-A177-3AD203B41FA5}">
                      <a16:colId xmlns:a16="http://schemas.microsoft.com/office/drawing/2014/main" val="2845873161"/>
                    </a:ext>
                  </a:extLst>
                </a:gridCol>
                <a:gridCol w="4267200">
                  <a:extLst>
                    <a:ext uri="{9D8B030D-6E8A-4147-A177-3AD203B41FA5}">
                      <a16:colId xmlns:a16="http://schemas.microsoft.com/office/drawing/2014/main" val="1662002827"/>
                    </a:ext>
                  </a:extLst>
                </a:gridCol>
                <a:gridCol w="2666998">
                  <a:extLst>
                    <a:ext uri="{9D8B030D-6E8A-4147-A177-3AD203B41FA5}">
                      <a16:colId xmlns:a16="http://schemas.microsoft.com/office/drawing/2014/main" val="1111266442"/>
                    </a:ext>
                  </a:extLst>
                </a:gridCol>
              </a:tblGrid>
              <a:tr h="457200">
                <a:tc>
                  <a:txBody>
                    <a:bodyPr/>
                    <a:lstStyle/>
                    <a:p>
                      <a:r>
                        <a:rPr lang="en-US" dirty="0"/>
                        <a:t>Scenario</a:t>
                      </a:r>
                    </a:p>
                  </a:txBody>
                  <a:tcPr/>
                </a:tc>
                <a:tc>
                  <a:txBody>
                    <a:bodyPr/>
                    <a:lstStyle/>
                    <a:p>
                      <a:r>
                        <a:rPr lang="en-US" dirty="0"/>
                        <a:t>Method</a:t>
                      </a:r>
                    </a:p>
                  </a:txBody>
                  <a:tcPr/>
                </a:tc>
                <a:tc>
                  <a:txBody>
                    <a:bodyPr/>
                    <a:lstStyle/>
                    <a:p>
                      <a:r>
                        <a:rPr lang="en-US" dirty="0"/>
                        <a:t>Factors</a:t>
                      </a:r>
                    </a:p>
                  </a:txBody>
                  <a:tcPr/>
                </a:tc>
                <a:tc>
                  <a:txBody>
                    <a:bodyPr/>
                    <a:lstStyle/>
                    <a:p>
                      <a:r>
                        <a:rPr lang="en-US" dirty="0"/>
                        <a:t>Target</a:t>
                      </a:r>
                    </a:p>
                  </a:txBody>
                  <a:tcPr/>
                </a:tc>
                <a:extLst>
                  <a:ext uri="{0D108BD9-81ED-4DB2-BD59-A6C34878D82A}">
                    <a16:rowId xmlns:a16="http://schemas.microsoft.com/office/drawing/2014/main" val="404221210"/>
                  </a:ext>
                </a:extLst>
              </a:tr>
              <a:tr h="685800">
                <a:tc>
                  <a:txBody>
                    <a:bodyPr/>
                    <a:lstStyle/>
                    <a:p>
                      <a:r>
                        <a:rPr lang="en-US" sz="1800" kern="1200" dirty="0">
                          <a:solidFill>
                            <a:schemeClr val="dk1"/>
                          </a:solidFill>
                          <a:effectLst/>
                          <a:latin typeface="+mn-lt"/>
                          <a:ea typeface="+mn-ea"/>
                          <a:cs typeface="+mn-cs"/>
                        </a:rPr>
                        <a:t>Single tenant, intranet deployment</a:t>
                      </a:r>
                      <a:endParaRPr lang="en-US" dirty="0"/>
                    </a:p>
                  </a:txBody>
                  <a:tcPr/>
                </a:tc>
                <a:tc>
                  <a:txBody>
                    <a:bodyPr/>
                    <a:lstStyle/>
                    <a:p>
                      <a:r>
                        <a:rPr lang="en-US" sz="1800" kern="1200" dirty="0">
                          <a:solidFill>
                            <a:schemeClr val="dk1"/>
                          </a:solidFill>
                          <a:effectLst/>
                          <a:latin typeface="+mn-lt"/>
                          <a:ea typeface="+mn-ea"/>
                          <a:cs typeface="+mn-cs"/>
                        </a:rPr>
                        <a:t>Outbound NAT</a:t>
                      </a:r>
                      <a:endParaRPr lang="en-US" dirty="0"/>
                    </a:p>
                  </a:txBody>
                  <a:tcPr/>
                </a:tc>
                <a:tc>
                  <a:txBody>
                    <a:bodyPr/>
                    <a:lstStyle/>
                    <a:p>
                      <a:pPr marL="285750" indent="-285750">
                        <a:buFont typeface="Arial" panose="020B0604020202020204" pitchFamily="34" charset="0"/>
                        <a:buChar char="•"/>
                      </a:pPr>
                      <a:r>
                        <a:rPr lang="en-US" sz="1800" kern="1200" dirty="0">
                          <a:solidFill>
                            <a:schemeClr val="dk1"/>
                          </a:solidFill>
                          <a:effectLst/>
                          <a:latin typeface="+mn-lt"/>
                          <a:ea typeface="+mn-ea"/>
                          <a:cs typeface="+mn-cs"/>
                        </a:rPr>
                        <a:t>Better bandwidth </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No gateways required</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No isolation/encryption beyond TOR</a:t>
                      </a:r>
                      <a:endParaRPr lang="en-US" dirty="0"/>
                    </a:p>
                  </a:txBody>
                  <a:tcPr/>
                </a:tc>
                <a:tc>
                  <a:txBody>
                    <a:bodyPr/>
                    <a:lstStyle/>
                    <a:p>
                      <a:pPr marL="285750" indent="-285750">
                        <a:buFont typeface="Arial" panose="020B0604020202020204" pitchFamily="34" charset="0"/>
                        <a:buChar char="•"/>
                      </a:pPr>
                      <a:r>
                        <a:rPr lang="en-US" dirty="0"/>
                        <a:t>Enterprise of trusted tenants</a:t>
                      </a:r>
                    </a:p>
                    <a:p>
                      <a:pPr marL="285750" indent="-285750">
                        <a:buFont typeface="Arial" panose="020B0604020202020204" pitchFamily="34" charset="0"/>
                        <a:buChar char="•"/>
                      </a:pPr>
                      <a:r>
                        <a:rPr lang="en-US" dirty="0"/>
                        <a:t>Express Route</a:t>
                      </a:r>
                    </a:p>
                  </a:txBody>
                  <a:tcPr/>
                </a:tc>
                <a:extLst>
                  <a:ext uri="{0D108BD9-81ED-4DB2-BD59-A6C34878D82A}">
                    <a16:rowId xmlns:a16="http://schemas.microsoft.com/office/drawing/2014/main" val="1068921724"/>
                  </a:ext>
                </a:extLst>
              </a:tr>
              <a:tr h="68580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Multi-tenant Azure Stack Hub, intranet deployment</a:t>
                      </a:r>
                    </a:p>
                    <a:p>
                      <a:endParaRPr lang="en-US" dirty="0"/>
                    </a:p>
                  </a:txBody>
                  <a:tcPr/>
                </a:tc>
                <a:tc>
                  <a:txBody>
                    <a:bodyPr/>
                    <a:lstStyle/>
                    <a:p>
                      <a:r>
                        <a:rPr lang="en-US" dirty="0"/>
                        <a:t>Site-to-Site VPN</a:t>
                      </a:r>
                    </a:p>
                  </a:txBody>
                  <a:tcPr/>
                </a:tc>
                <a:tc>
                  <a:txBody>
                    <a:bodyPr/>
                    <a:lstStyle/>
                    <a:p>
                      <a:pPr marL="285750" indent="-285750">
                        <a:buFont typeface="Arial" panose="020B0604020202020204" pitchFamily="34" charset="0"/>
                        <a:buChar char="•"/>
                      </a:pPr>
                      <a:r>
                        <a:rPr lang="en-US" dirty="0"/>
                        <a:t>VPN limited bandwidth</a:t>
                      </a:r>
                    </a:p>
                    <a:p>
                      <a:pPr marL="285750" indent="-285750">
                        <a:buFont typeface="Arial" panose="020B0604020202020204" pitchFamily="34" charset="0"/>
                        <a:buChar char="•"/>
                      </a:pPr>
                      <a:r>
                        <a:rPr lang="en-US" dirty="0"/>
                        <a:t>Requires gateway</a:t>
                      </a:r>
                    </a:p>
                    <a:p>
                      <a:pPr marL="285750" indent="-285750">
                        <a:buFont typeface="Arial" panose="020B0604020202020204" pitchFamily="34" charset="0"/>
                        <a:buChar char="•"/>
                      </a:pPr>
                      <a:r>
                        <a:rPr lang="en-US" dirty="0"/>
                        <a:t>VPN device at each target</a:t>
                      </a:r>
                    </a:p>
                  </a:txBody>
                  <a:tcPr/>
                </a:tc>
                <a:tc>
                  <a:txBody>
                    <a:bodyPr/>
                    <a:lstStyle/>
                    <a:p>
                      <a:pPr marL="285750" indent="-285750">
                        <a:buFont typeface="Arial" panose="020B0604020202020204" pitchFamily="34" charset="0"/>
                        <a:buChar char="•"/>
                      </a:pPr>
                      <a:r>
                        <a:rPr lang="en-US" dirty="0"/>
                        <a:t>Enterprise with secured traffic</a:t>
                      </a:r>
                    </a:p>
                  </a:txBody>
                  <a:tcPr/>
                </a:tc>
                <a:extLst>
                  <a:ext uri="{0D108BD9-81ED-4DB2-BD59-A6C34878D82A}">
                    <a16:rowId xmlns:a16="http://schemas.microsoft.com/office/drawing/2014/main" val="133580605"/>
                  </a:ext>
                </a:extLst>
              </a:tr>
              <a:tr h="68580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Single tenant, internet deployment</a:t>
                      </a:r>
                    </a:p>
                    <a:p>
                      <a:endParaRPr lang="en-US"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Outbound NAT</a:t>
                      </a:r>
                      <a:endParaRPr lang="en-US" dirty="0"/>
                    </a:p>
                    <a:p>
                      <a:endParaRPr lang="en-US" dirty="0"/>
                    </a:p>
                  </a:txBody>
                  <a:tcPr/>
                </a:tc>
                <a:tc>
                  <a:txBody>
                    <a:bodyPr/>
                    <a:lstStyle/>
                    <a:p>
                      <a:pPr marL="285750" indent="-285750">
                        <a:buFont typeface="Arial" panose="020B0604020202020204" pitchFamily="34" charset="0"/>
                        <a:buChar char="•"/>
                      </a:pPr>
                      <a:r>
                        <a:rPr lang="en-US" dirty="0"/>
                        <a:t>Unencrypted traffic</a:t>
                      </a:r>
                    </a:p>
                    <a:p>
                      <a:pPr marL="285750" indent="-285750">
                        <a:buFont typeface="Arial" panose="020B0604020202020204" pitchFamily="34" charset="0"/>
                        <a:buChar char="•"/>
                      </a:pPr>
                      <a:r>
                        <a:rPr lang="en-US" dirty="0"/>
                        <a:t>No isolation beyond TOR</a:t>
                      </a:r>
                    </a:p>
                  </a:txBody>
                  <a:tcPr/>
                </a:tc>
                <a:tc>
                  <a:txBody>
                    <a:bodyPr/>
                    <a:lstStyle/>
                    <a:p>
                      <a:pPr marL="285750" indent="-285750">
                        <a:buFont typeface="Arial" panose="020B0604020202020204" pitchFamily="34" charset="0"/>
                        <a:buChar char="•"/>
                      </a:pPr>
                      <a:r>
                        <a:rPr lang="en-US" dirty="0"/>
                        <a:t>Hosting </a:t>
                      </a:r>
                    </a:p>
                    <a:p>
                      <a:pPr marL="285750" indent="-285750">
                        <a:buFont typeface="Arial" panose="020B0604020202020204" pitchFamily="34" charset="0"/>
                        <a:buChar char="•"/>
                      </a:pPr>
                      <a:r>
                        <a:rPr lang="en-US" dirty="0"/>
                        <a:t>Dedicated network &amp; Stack</a:t>
                      </a:r>
                    </a:p>
                  </a:txBody>
                  <a:tcPr/>
                </a:tc>
                <a:extLst>
                  <a:ext uri="{0D108BD9-81ED-4DB2-BD59-A6C34878D82A}">
                    <a16:rowId xmlns:a16="http://schemas.microsoft.com/office/drawing/2014/main" val="2036113356"/>
                  </a:ext>
                </a:extLst>
              </a:tr>
              <a:tr h="68580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Multi-tenant, internet deployment</a:t>
                      </a:r>
                    </a:p>
                    <a:p>
                      <a:endParaRPr lang="en-US"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Site-to-Site VPN</a:t>
                      </a:r>
                    </a:p>
                    <a:p>
                      <a:endParaRPr lang="en-US" dirty="0"/>
                    </a:p>
                  </a:txBody>
                  <a:tcPr/>
                </a:tc>
                <a:tc>
                  <a:txBody>
                    <a:bodyPr/>
                    <a:lstStyle/>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VPN limited bandwidth</a:t>
                      </a:r>
                    </a:p>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Requires gateway</a:t>
                      </a:r>
                    </a:p>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VPN device at each target</a:t>
                      </a:r>
                    </a:p>
                  </a:txBody>
                  <a:tcPr/>
                </a:tc>
                <a:tc>
                  <a:txBody>
                    <a:bodyPr/>
                    <a:lstStyle/>
                    <a:p>
                      <a:pPr marL="285750" indent="-285750">
                        <a:buFont typeface="Arial" panose="020B0604020202020204" pitchFamily="34" charset="0"/>
                        <a:buChar char="•"/>
                      </a:pPr>
                      <a:r>
                        <a:rPr lang="en-US" dirty="0"/>
                        <a:t>Hosting </a:t>
                      </a:r>
                    </a:p>
                    <a:p>
                      <a:pPr marL="285750" indent="-285750">
                        <a:buFont typeface="Arial" panose="020B0604020202020204" pitchFamily="34" charset="0"/>
                        <a:buChar char="•"/>
                      </a:pPr>
                      <a:r>
                        <a:rPr lang="en-US" dirty="0"/>
                        <a:t>Multi-tenant cloud</a:t>
                      </a:r>
                    </a:p>
                    <a:p>
                      <a:pPr marL="285750" indent="-285750">
                        <a:buFont typeface="Arial" panose="020B0604020202020204" pitchFamily="34" charset="0"/>
                        <a:buChar char="•"/>
                      </a:pPr>
                      <a:r>
                        <a:rPr lang="en-US" dirty="0"/>
                        <a:t>Untrusted</a:t>
                      </a:r>
                    </a:p>
                  </a:txBody>
                  <a:tcPr/>
                </a:tc>
                <a:extLst>
                  <a:ext uri="{0D108BD9-81ED-4DB2-BD59-A6C34878D82A}">
                    <a16:rowId xmlns:a16="http://schemas.microsoft.com/office/drawing/2014/main" val="4257029892"/>
                  </a:ext>
                </a:extLst>
              </a:tr>
            </a:tbl>
          </a:graphicData>
        </a:graphic>
      </p:graphicFrame>
    </p:spTree>
    <p:extLst>
      <p:ext uri="{BB962C8B-B14F-4D97-AF65-F5344CB8AC3E}">
        <p14:creationId xmlns:p14="http://schemas.microsoft.com/office/powerpoint/2010/main" val="4043393233"/>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p:cNvSpPr txBox="1">
            <a:spLocks/>
          </p:cNvSpPr>
          <p:nvPr/>
        </p:nvSpPr>
        <p:spPr>
          <a:xfrm>
            <a:off x="198437" y="247076"/>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4705" b="0" i="0" u="none" strike="noStrike" kern="1200" cap="none" spc="-100" normalizeH="0" baseline="0" noProof="0" dirty="0">
                <a:ln w="3175">
                  <a:noFill/>
                </a:ln>
                <a:solidFill>
                  <a:schemeClr val="tx1"/>
                </a:solidFill>
                <a:effectLst/>
                <a:uLnTx/>
                <a:uFillTx/>
                <a:latin typeface="Segoe UI Light"/>
                <a:ea typeface="+mn-ea"/>
                <a:cs typeface="Segoe UI" pitchFamily="34" charset="0"/>
              </a:rPr>
              <a:t>Connectivity Options in Azure Stack Hub</a:t>
            </a:r>
          </a:p>
        </p:txBody>
      </p:sp>
      <p:sp>
        <p:nvSpPr>
          <p:cNvPr id="60" name="Rectangle 14"/>
          <p:cNvSpPr/>
          <p:nvPr/>
        </p:nvSpPr>
        <p:spPr bwMode="auto">
          <a:xfrm>
            <a:off x="7437437" y="1257870"/>
            <a:ext cx="2057400" cy="690735"/>
          </a:xfrm>
          <a:prstGeom prst="rect">
            <a:avLst/>
          </a:prstGeom>
          <a:solidFill>
            <a:srgbClr val="FFFFFF">
              <a:lumMod val="50000"/>
              <a:alpha val="40000"/>
            </a:srgbClr>
          </a:solidFill>
          <a:ln>
            <a:noFill/>
            <a:headEnd type="none" w="med" len="med"/>
            <a:tailEnd type="none" w="med" len="me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p:spPr>
        <p:txBody>
          <a:bodyPr vert="horz" wrap="square" lIns="143428" tIns="89642" rIns="89642" bIns="89642" numCol="1" rtlCol="0" anchor="t" anchorCtr="0" compatLnSpc="1">
            <a:prstTxWarp prst="textNoShape">
              <a:avLst/>
            </a:prstTxWarp>
          </a:bodyPr>
          <a:lstStyle/>
          <a:p>
            <a:pPr marL="0" marR="0" lvl="0" indent="0" algn="ctr" defTabSz="1218594" eaLnBrk="1" fontAlgn="base" latinLnBrk="0" hangingPunct="1">
              <a:lnSpc>
                <a:spcPct val="100000"/>
              </a:lnSpc>
              <a:spcBef>
                <a:spcPct val="0"/>
              </a:spcBef>
              <a:spcAft>
                <a:spcPct val="0"/>
              </a:spcAft>
              <a:buClrTx/>
              <a:buSzTx/>
              <a:buFontTx/>
              <a:buNone/>
              <a:tabLst/>
              <a:defRPr/>
            </a:pPr>
            <a:r>
              <a:rPr kumimoji="0" lang="en-US" sz="1961" b="1" i="0" u="none" strike="noStrike" kern="0" cap="none" spc="0" normalizeH="0" baseline="0" noProof="0" dirty="0">
                <a:ln>
                  <a:noFill/>
                </a:ln>
                <a:gradFill>
                  <a:gsLst>
                    <a:gs pos="0">
                      <a:srgbClr val="FFFFFF"/>
                    </a:gs>
                    <a:gs pos="100000">
                      <a:srgbClr val="FFFFFF"/>
                    </a:gs>
                  </a:gsLst>
                  <a:lin ang="5400000" scaled="0"/>
                </a:gradFill>
                <a:effectLst>
                  <a:outerShdw blurRad="38100" dist="38100" dir="2700000" algn="tl">
                    <a:srgbClr val="000000">
                      <a:alpha val="43137"/>
                    </a:srgbClr>
                  </a:outerShdw>
                </a:effectLst>
                <a:uLnTx/>
                <a:uFillTx/>
                <a:latin typeface="Segoe UI"/>
                <a:ea typeface="+mn-ea"/>
                <a:cs typeface="Segoe UI" panose="020B0502040204020203" pitchFamily="34" charset="0"/>
              </a:rPr>
              <a:t>Azure</a:t>
            </a:r>
          </a:p>
        </p:txBody>
      </p:sp>
      <p:sp>
        <p:nvSpPr>
          <p:cNvPr id="61" name="Rectangle 17"/>
          <p:cNvSpPr/>
          <p:nvPr/>
        </p:nvSpPr>
        <p:spPr bwMode="auto">
          <a:xfrm>
            <a:off x="9647237" y="1247598"/>
            <a:ext cx="2055669" cy="690735"/>
          </a:xfrm>
          <a:prstGeom prst="rect">
            <a:avLst/>
          </a:prstGeom>
          <a:solidFill>
            <a:srgbClr val="FFFFFF">
              <a:lumMod val="50000"/>
              <a:alpha val="40000"/>
            </a:srgbClr>
          </a:solidFill>
          <a:ln>
            <a:noFill/>
            <a:headEnd type="none" w="med" len="med"/>
            <a:tailEnd type="none" w="med" len="me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p:spPr>
        <p:txBody>
          <a:bodyPr vert="horz" wrap="square" lIns="143428" tIns="89642" rIns="89642" bIns="89642" numCol="1" rtlCol="0" anchor="t" anchorCtr="0" compatLnSpc="1">
            <a:prstTxWarp prst="textNoShape">
              <a:avLst/>
            </a:prstTxWarp>
          </a:bodyPr>
          <a:lstStyle/>
          <a:p>
            <a:pPr marL="0" marR="0" lvl="0" indent="0" algn="ctr" defTabSz="1218594" eaLnBrk="1" fontAlgn="base" latinLnBrk="0" hangingPunct="1">
              <a:lnSpc>
                <a:spcPct val="100000"/>
              </a:lnSpc>
              <a:spcBef>
                <a:spcPct val="0"/>
              </a:spcBef>
              <a:spcAft>
                <a:spcPct val="0"/>
              </a:spcAft>
              <a:buClrTx/>
              <a:buSzTx/>
              <a:buFontTx/>
              <a:buNone/>
              <a:tabLst/>
              <a:defRPr/>
            </a:pPr>
            <a:r>
              <a:rPr kumimoji="0" lang="en-US" sz="1961" b="1" i="0" u="none" strike="noStrike" kern="0" cap="none" spc="0" normalizeH="0" baseline="0" noProof="0" dirty="0">
                <a:ln>
                  <a:noFill/>
                </a:ln>
                <a:gradFill>
                  <a:gsLst>
                    <a:gs pos="0">
                      <a:srgbClr val="FFFFFF"/>
                    </a:gs>
                    <a:gs pos="100000">
                      <a:srgbClr val="FFFFFF"/>
                    </a:gs>
                  </a:gsLst>
                  <a:lin ang="5400000" scaled="0"/>
                </a:gradFill>
                <a:effectLst>
                  <a:outerShdw blurRad="38100" dist="38100" dir="2700000" algn="tl">
                    <a:srgbClr val="000000">
                      <a:alpha val="43137"/>
                    </a:srgbClr>
                  </a:outerShdw>
                </a:effectLst>
                <a:uLnTx/>
                <a:uFillTx/>
                <a:latin typeface="Segoe UI"/>
                <a:ea typeface="+mn-ea"/>
                <a:cs typeface="Segoe UI" panose="020B0502040204020203" pitchFamily="34" charset="0"/>
              </a:rPr>
              <a:t>Azure Stack Hub</a:t>
            </a:r>
          </a:p>
        </p:txBody>
      </p:sp>
      <p:sp>
        <p:nvSpPr>
          <p:cNvPr id="142" name="Rectangle 141"/>
          <p:cNvSpPr/>
          <p:nvPr/>
        </p:nvSpPr>
        <p:spPr bwMode="auto">
          <a:xfrm>
            <a:off x="425306" y="2081366"/>
            <a:ext cx="11277600" cy="73152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3" name="Rectangle 142"/>
          <p:cNvSpPr/>
          <p:nvPr/>
        </p:nvSpPr>
        <p:spPr bwMode="auto">
          <a:xfrm>
            <a:off x="425306" y="2081366"/>
            <a:ext cx="2504957" cy="731520"/>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solidFill>
                  <a:schemeClr val="accent6">
                    <a:lumMod val="25000"/>
                  </a:schemeClr>
                </a:solidFill>
              </a:rPr>
              <a:t>Site-to-Site VPN</a:t>
            </a:r>
          </a:p>
        </p:txBody>
      </p:sp>
      <p:sp>
        <p:nvSpPr>
          <p:cNvPr id="144" name="Rectangle 143"/>
          <p:cNvSpPr/>
          <p:nvPr/>
        </p:nvSpPr>
        <p:spPr bwMode="auto">
          <a:xfrm>
            <a:off x="7467007" y="2081436"/>
            <a:ext cx="2057400" cy="73152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5" name="Rectangle 144"/>
          <p:cNvSpPr/>
          <p:nvPr/>
        </p:nvSpPr>
        <p:spPr bwMode="auto">
          <a:xfrm>
            <a:off x="9660884" y="2081366"/>
            <a:ext cx="2042022" cy="73152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46" name="Picture 14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167072" y="2165935"/>
            <a:ext cx="609600" cy="609600"/>
          </a:xfrm>
          <a:prstGeom prst="rect">
            <a:avLst/>
          </a:prstGeom>
        </p:spPr>
      </p:pic>
      <p:sp>
        <p:nvSpPr>
          <p:cNvPr id="147" name="Rectangle 146"/>
          <p:cNvSpPr/>
          <p:nvPr/>
        </p:nvSpPr>
        <p:spPr bwMode="auto">
          <a:xfrm>
            <a:off x="425306" y="2945647"/>
            <a:ext cx="11277600" cy="73152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8" name="Rectangle 147"/>
          <p:cNvSpPr/>
          <p:nvPr/>
        </p:nvSpPr>
        <p:spPr bwMode="auto">
          <a:xfrm>
            <a:off x="425306" y="2945647"/>
            <a:ext cx="2504957" cy="731520"/>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solidFill>
                  <a:schemeClr val="accent6">
                    <a:lumMod val="25000"/>
                  </a:schemeClr>
                </a:solidFill>
              </a:rPr>
              <a:t>Point-to-Site</a:t>
            </a:r>
          </a:p>
        </p:txBody>
      </p:sp>
      <p:sp>
        <p:nvSpPr>
          <p:cNvPr id="149" name="Rectangle 148"/>
          <p:cNvSpPr/>
          <p:nvPr/>
        </p:nvSpPr>
        <p:spPr bwMode="auto">
          <a:xfrm>
            <a:off x="7467007" y="2945717"/>
            <a:ext cx="2057400" cy="73152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0" name="Rectangle 149"/>
          <p:cNvSpPr/>
          <p:nvPr/>
        </p:nvSpPr>
        <p:spPr bwMode="auto">
          <a:xfrm>
            <a:off x="9660884" y="2945647"/>
            <a:ext cx="2042022" cy="73152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Post-GA</a:t>
            </a:r>
          </a:p>
        </p:txBody>
      </p:sp>
      <p:pic>
        <p:nvPicPr>
          <p:cNvPr id="151" name="Picture 15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167072" y="3030216"/>
            <a:ext cx="609600" cy="609600"/>
          </a:xfrm>
          <a:prstGeom prst="rect">
            <a:avLst/>
          </a:prstGeom>
        </p:spPr>
      </p:pic>
      <p:sp>
        <p:nvSpPr>
          <p:cNvPr id="152" name="Rectangle 151"/>
          <p:cNvSpPr/>
          <p:nvPr/>
        </p:nvSpPr>
        <p:spPr bwMode="auto">
          <a:xfrm>
            <a:off x="425306" y="3809858"/>
            <a:ext cx="11277600" cy="73152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3" name="Rectangle 152"/>
          <p:cNvSpPr/>
          <p:nvPr/>
        </p:nvSpPr>
        <p:spPr bwMode="auto">
          <a:xfrm>
            <a:off x="425306" y="3809858"/>
            <a:ext cx="2504957" cy="731520"/>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err="1">
                <a:solidFill>
                  <a:schemeClr val="accent6">
                    <a:lumMod val="25000"/>
                  </a:schemeClr>
                </a:solidFill>
              </a:rPr>
              <a:t>Vnet</a:t>
            </a:r>
            <a:r>
              <a:rPr lang="en-US" sz="2000" dirty="0">
                <a:solidFill>
                  <a:schemeClr val="accent6">
                    <a:lumMod val="25000"/>
                  </a:schemeClr>
                </a:solidFill>
              </a:rPr>
              <a:t>-to-</a:t>
            </a:r>
            <a:r>
              <a:rPr lang="en-US" sz="2000" dirty="0" err="1">
                <a:solidFill>
                  <a:schemeClr val="accent6">
                    <a:lumMod val="25000"/>
                  </a:schemeClr>
                </a:solidFill>
              </a:rPr>
              <a:t>Vnet</a:t>
            </a:r>
            <a:endParaRPr lang="en-US" sz="2000" dirty="0">
              <a:solidFill>
                <a:schemeClr val="accent6">
                  <a:lumMod val="25000"/>
                </a:schemeClr>
              </a:solidFill>
            </a:endParaRPr>
          </a:p>
        </p:txBody>
      </p:sp>
      <p:sp>
        <p:nvSpPr>
          <p:cNvPr id="154" name="Rectangle 153"/>
          <p:cNvSpPr/>
          <p:nvPr/>
        </p:nvSpPr>
        <p:spPr bwMode="auto">
          <a:xfrm>
            <a:off x="7467007" y="3809928"/>
            <a:ext cx="2057400" cy="73152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5" name="Rectangle 154"/>
          <p:cNvSpPr/>
          <p:nvPr/>
        </p:nvSpPr>
        <p:spPr bwMode="auto">
          <a:xfrm>
            <a:off x="9660884" y="3809858"/>
            <a:ext cx="2042022" cy="73152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Post-GA</a:t>
            </a:r>
          </a:p>
        </p:txBody>
      </p:sp>
      <p:pic>
        <p:nvPicPr>
          <p:cNvPr id="156" name="Picture 15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167072" y="3894427"/>
            <a:ext cx="609600" cy="609600"/>
          </a:xfrm>
          <a:prstGeom prst="rect">
            <a:avLst/>
          </a:prstGeom>
        </p:spPr>
      </p:pic>
      <p:sp>
        <p:nvSpPr>
          <p:cNvPr id="157" name="Rectangle 156"/>
          <p:cNvSpPr/>
          <p:nvPr/>
        </p:nvSpPr>
        <p:spPr bwMode="auto">
          <a:xfrm>
            <a:off x="425306" y="4673999"/>
            <a:ext cx="11277600" cy="73152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8" name="Rectangle 157"/>
          <p:cNvSpPr/>
          <p:nvPr/>
        </p:nvSpPr>
        <p:spPr bwMode="auto">
          <a:xfrm>
            <a:off x="425306" y="4673999"/>
            <a:ext cx="2504957" cy="731520"/>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solidFill>
                  <a:schemeClr val="accent6">
                    <a:lumMod val="25000"/>
                  </a:schemeClr>
                </a:solidFill>
              </a:rPr>
              <a:t>Multi-Site</a:t>
            </a:r>
          </a:p>
        </p:txBody>
      </p:sp>
      <p:sp>
        <p:nvSpPr>
          <p:cNvPr id="159" name="Rectangle 158"/>
          <p:cNvSpPr/>
          <p:nvPr/>
        </p:nvSpPr>
        <p:spPr bwMode="auto">
          <a:xfrm>
            <a:off x="7467007" y="4674069"/>
            <a:ext cx="2057400" cy="73152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0" name="Rectangle 159"/>
          <p:cNvSpPr/>
          <p:nvPr/>
        </p:nvSpPr>
        <p:spPr bwMode="auto">
          <a:xfrm>
            <a:off x="9660884" y="4673999"/>
            <a:ext cx="2042022" cy="73152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61" name="Picture 16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167072" y="4758568"/>
            <a:ext cx="609600" cy="609600"/>
          </a:xfrm>
          <a:prstGeom prst="rect">
            <a:avLst/>
          </a:prstGeom>
        </p:spPr>
      </p:pic>
      <p:sp>
        <p:nvSpPr>
          <p:cNvPr id="162" name="Rectangle 161"/>
          <p:cNvSpPr/>
          <p:nvPr/>
        </p:nvSpPr>
        <p:spPr bwMode="auto">
          <a:xfrm>
            <a:off x="425306" y="5538070"/>
            <a:ext cx="11277600" cy="73152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3" name="Rectangle 162"/>
          <p:cNvSpPr/>
          <p:nvPr/>
        </p:nvSpPr>
        <p:spPr bwMode="auto">
          <a:xfrm>
            <a:off x="425306" y="5538070"/>
            <a:ext cx="2504957" cy="731520"/>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solidFill>
                  <a:schemeClr val="accent6">
                    <a:lumMod val="25000"/>
                  </a:schemeClr>
                </a:solidFill>
              </a:rPr>
              <a:t>Express Route</a:t>
            </a:r>
          </a:p>
        </p:txBody>
      </p:sp>
      <p:sp>
        <p:nvSpPr>
          <p:cNvPr id="164" name="Rectangle 163"/>
          <p:cNvSpPr/>
          <p:nvPr/>
        </p:nvSpPr>
        <p:spPr bwMode="auto">
          <a:xfrm>
            <a:off x="7467007" y="5538140"/>
            <a:ext cx="2057400" cy="73152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5" name="Rectangle 164"/>
          <p:cNvSpPr/>
          <p:nvPr/>
        </p:nvSpPr>
        <p:spPr bwMode="auto">
          <a:xfrm>
            <a:off x="9660884" y="5538070"/>
            <a:ext cx="2042022" cy="73152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To Azure Only</a:t>
            </a:r>
          </a:p>
        </p:txBody>
      </p:sp>
      <p:pic>
        <p:nvPicPr>
          <p:cNvPr id="166" name="Picture 16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167072" y="5622639"/>
            <a:ext cx="609600" cy="609600"/>
          </a:xfrm>
          <a:prstGeom prst="rect">
            <a:avLst/>
          </a:prstGeom>
        </p:spPr>
      </p:pic>
      <p:pic>
        <p:nvPicPr>
          <p:cNvPr id="167" name="Picture 16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377095" y="2142326"/>
            <a:ext cx="609600" cy="609600"/>
          </a:xfrm>
          <a:prstGeom prst="rect">
            <a:avLst/>
          </a:prstGeom>
        </p:spPr>
      </p:pic>
      <p:pic>
        <p:nvPicPr>
          <p:cNvPr id="168" name="Picture 16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377095" y="4734959"/>
            <a:ext cx="609600" cy="609600"/>
          </a:xfrm>
          <a:prstGeom prst="rect">
            <a:avLst/>
          </a:prstGeom>
        </p:spPr>
      </p:pic>
      <p:sp>
        <p:nvSpPr>
          <p:cNvPr id="172" name="Rectangle 171"/>
          <p:cNvSpPr/>
          <p:nvPr/>
        </p:nvSpPr>
        <p:spPr bwMode="auto">
          <a:xfrm>
            <a:off x="3246437" y="2081366"/>
            <a:ext cx="3886200" cy="731520"/>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400" dirty="0" err="1">
                <a:gradFill>
                  <a:gsLst>
                    <a:gs pos="0">
                      <a:srgbClr val="FFFFFF"/>
                    </a:gs>
                    <a:gs pos="100000">
                      <a:srgbClr val="FFFFFF"/>
                    </a:gs>
                  </a:gsLst>
                  <a:lin ang="5400000" scaled="0"/>
                </a:gradFill>
              </a:rPr>
              <a:t>IPSec</a:t>
            </a:r>
            <a:r>
              <a:rPr lang="en-US" sz="1400" dirty="0">
                <a:gradFill>
                  <a:gsLst>
                    <a:gs pos="0">
                      <a:srgbClr val="FFFFFF"/>
                    </a:gs>
                    <a:gs pos="100000">
                      <a:srgbClr val="FFFFFF"/>
                    </a:gs>
                  </a:gsLst>
                  <a:lin ang="5400000" scaled="0"/>
                </a:gradFill>
              </a:rPr>
              <a:t> Connection between Azure Stack Hub and Azure or between Azure Stack Hub and remote VPN device</a:t>
            </a:r>
          </a:p>
        </p:txBody>
      </p:sp>
      <p:sp>
        <p:nvSpPr>
          <p:cNvPr id="173" name="Rectangle 172"/>
          <p:cNvSpPr/>
          <p:nvPr/>
        </p:nvSpPr>
        <p:spPr bwMode="auto">
          <a:xfrm>
            <a:off x="3246437" y="2945647"/>
            <a:ext cx="3886200" cy="731520"/>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400" dirty="0">
                <a:gradFill>
                  <a:gsLst>
                    <a:gs pos="0">
                      <a:srgbClr val="FFFFFF"/>
                    </a:gs>
                    <a:gs pos="100000">
                      <a:srgbClr val="FFFFFF"/>
                    </a:gs>
                  </a:gsLst>
                  <a:lin ang="5400000" scaled="0"/>
                </a:gradFill>
              </a:rPr>
              <a:t>Client VPN Connection over SSTP into Azure Stack Hub tenant Virtual Network</a:t>
            </a:r>
          </a:p>
        </p:txBody>
      </p:sp>
      <p:sp>
        <p:nvSpPr>
          <p:cNvPr id="174" name="Rectangle 173"/>
          <p:cNvSpPr/>
          <p:nvPr/>
        </p:nvSpPr>
        <p:spPr bwMode="auto">
          <a:xfrm>
            <a:off x="3246437" y="3809858"/>
            <a:ext cx="3886200" cy="731520"/>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400" dirty="0">
                <a:gradFill>
                  <a:gsLst>
                    <a:gs pos="0">
                      <a:srgbClr val="FFFFFF"/>
                    </a:gs>
                    <a:gs pos="100000">
                      <a:srgbClr val="FFFFFF"/>
                    </a:gs>
                  </a:gsLst>
                  <a:lin ang="5400000" scaled="0"/>
                </a:gradFill>
              </a:rPr>
              <a:t>VPN connection between two Virtual Networks</a:t>
            </a:r>
          </a:p>
        </p:txBody>
      </p:sp>
      <p:sp>
        <p:nvSpPr>
          <p:cNvPr id="175" name="Rectangle 174"/>
          <p:cNvSpPr/>
          <p:nvPr/>
        </p:nvSpPr>
        <p:spPr bwMode="auto">
          <a:xfrm>
            <a:off x="3246437" y="4673999"/>
            <a:ext cx="3886200" cy="731520"/>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400" dirty="0">
                <a:gradFill>
                  <a:gsLst>
                    <a:gs pos="0">
                      <a:srgbClr val="FFFFFF"/>
                    </a:gs>
                    <a:gs pos="100000">
                      <a:srgbClr val="FFFFFF"/>
                    </a:gs>
                  </a:gsLst>
                  <a:lin ang="5400000" scaled="0"/>
                </a:gradFill>
              </a:rPr>
              <a:t>Connect multiple sites to a single Virtual Network</a:t>
            </a:r>
          </a:p>
        </p:txBody>
      </p:sp>
      <p:sp>
        <p:nvSpPr>
          <p:cNvPr id="176" name="Rectangle 175"/>
          <p:cNvSpPr/>
          <p:nvPr/>
        </p:nvSpPr>
        <p:spPr bwMode="auto">
          <a:xfrm>
            <a:off x="3246437" y="5538070"/>
            <a:ext cx="3886200" cy="731520"/>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400" dirty="0">
                <a:gradFill>
                  <a:gsLst>
                    <a:gs pos="0">
                      <a:srgbClr val="FFFFFF"/>
                    </a:gs>
                    <a:gs pos="100000">
                      <a:srgbClr val="FFFFFF"/>
                    </a:gs>
                  </a:gsLst>
                  <a:lin ang="5400000" scaled="0"/>
                </a:gradFill>
              </a:rPr>
              <a:t>Connect Azure Stack Hub to your Express Route circuit via </a:t>
            </a:r>
          </a:p>
        </p:txBody>
      </p:sp>
      <p:sp>
        <p:nvSpPr>
          <p:cNvPr id="37" name="Rectangle 36"/>
          <p:cNvSpPr/>
          <p:nvPr/>
        </p:nvSpPr>
        <p:spPr bwMode="auto">
          <a:xfrm>
            <a:off x="350837" y="1058862"/>
            <a:ext cx="11582400" cy="5486400"/>
          </a:xfrm>
          <a:prstGeom prst="rect">
            <a:avLst/>
          </a:prstGeom>
          <a:solidFill>
            <a:srgbClr val="5C005C">
              <a:alpha val="7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274320" tIns="46637" rIns="274320" bIns="46637" numCol="1" rtlCol="0" anchor="ctr" anchorCtr="0" compatLnSpc="1">
            <a:prstTxWarp prst="textNoShape">
              <a:avLst/>
            </a:prstTxWarp>
          </a:bodyPr>
          <a:lstStyle/>
          <a:p>
            <a:pPr algn="ctr" defTabSz="932472" fontAlgn="base">
              <a:spcBef>
                <a:spcPct val="0"/>
              </a:spcBef>
              <a:spcAft>
                <a:spcPct val="0"/>
              </a:spcAft>
            </a:pPr>
            <a:r>
              <a:rPr lang="en-US" sz="2000" b="1" dirty="0">
                <a:gradFill>
                  <a:gsLst>
                    <a:gs pos="0">
                      <a:srgbClr val="FFFFFF"/>
                    </a:gs>
                    <a:gs pos="100000">
                      <a:srgbClr val="FFFFFF"/>
                    </a:gs>
                  </a:gsLst>
                  <a:lin ang="5400000" scaled="0"/>
                </a:gra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Note: Tenants also get outbound connectivity to the Internet or Corporate Network via SLB and Outbound NAT.  No NAT Gateway is required!</a:t>
            </a:r>
          </a:p>
        </p:txBody>
      </p:sp>
    </p:spTree>
    <p:extLst>
      <p:ext uri="{BB962C8B-B14F-4D97-AF65-F5344CB8AC3E}">
        <p14:creationId xmlns:p14="http://schemas.microsoft.com/office/powerpoint/2010/main" val="20657554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Switch infrastructure network</a:t>
            </a:r>
          </a:p>
        </p:txBody>
      </p:sp>
      <p:grpSp>
        <p:nvGrpSpPr>
          <p:cNvPr id="84" name="Group 83"/>
          <p:cNvGrpSpPr/>
          <p:nvPr/>
        </p:nvGrpSpPr>
        <p:grpSpPr>
          <a:xfrm>
            <a:off x="470818" y="1212849"/>
            <a:ext cx="5799646" cy="3678801"/>
            <a:chOff x="37591" y="1471519"/>
            <a:chExt cx="5799646" cy="3678801"/>
          </a:xfrm>
        </p:grpSpPr>
        <p:cxnSp>
          <p:nvCxnSpPr>
            <p:cNvPr id="29" name="Connector: Elbow 28"/>
            <p:cNvCxnSpPr/>
            <p:nvPr/>
          </p:nvCxnSpPr>
          <p:spPr>
            <a:xfrm rot="5400000" flipH="1" flipV="1">
              <a:off x="3047908" y="2006368"/>
              <a:ext cx="1655055" cy="775780"/>
            </a:xfrm>
            <a:prstGeom prst="bentConnector3">
              <a:avLst>
                <a:gd name="adj1" fmla="val 1197"/>
              </a:avLst>
            </a:prstGeom>
            <a:ln w="38100">
              <a:solidFill>
                <a:srgbClr val="00B0F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 name="Parallelogram 1"/>
            <p:cNvSpPr/>
            <p:nvPr/>
          </p:nvSpPr>
          <p:spPr bwMode="auto">
            <a:xfrm>
              <a:off x="1112837" y="1471519"/>
              <a:ext cx="3733800" cy="228600"/>
            </a:xfrm>
            <a:prstGeom prst="parallelogram">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Infrastructure Network</a:t>
              </a:r>
            </a:p>
          </p:txBody>
        </p:sp>
        <p:sp>
          <p:nvSpPr>
            <p:cNvPr id="6" name="Parallelogram 5"/>
            <p:cNvSpPr/>
            <p:nvPr/>
          </p:nvSpPr>
          <p:spPr bwMode="auto">
            <a:xfrm>
              <a:off x="122237" y="1820862"/>
              <a:ext cx="5715000" cy="245637"/>
            </a:xfrm>
            <a:prstGeom prst="parallelogram">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Private Network</a:t>
              </a:r>
            </a:p>
          </p:txBody>
        </p:sp>
        <p:sp>
          <p:nvSpPr>
            <p:cNvPr id="7" name="Parallelogram 6"/>
            <p:cNvSpPr/>
            <p:nvPr/>
          </p:nvSpPr>
          <p:spPr bwMode="auto">
            <a:xfrm>
              <a:off x="122237" y="4564062"/>
              <a:ext cx="5715000" cy="228600"/>
            </a:xfrm>
            <a:prstGeom prst="parallelogram">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BMC Network</a:t>
              </a:r>
            </a:p>
          </p:txBody>
        </p:sp>
        <p:sp>
          <p:nvSpPr>
            <p:cNvPr id="8" name="Parallelogram 7"/>
            <p:cNvSpPr/>
            <p:nvPr/>
          </p:nvSpPr>
          <p:spPr bwMode="auto">
            <a:xfrm>
              <a:off x="122237" y="4921720"/>
              <a:ext cx="5715000" cy="228600"/>
            </a:xfrm>
            <a:prstGeom prst="parallelogram">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Switch Infrastructure Network</a:t>
              </a:r>
            </a:p>
          </p:txBody>
        </p:sp>
        <p:grpSp>
          <p:nvGrpSpPr>
            <p:cNvPr id="13" name="Group 12"/>
            <p:cNvGrpSpPr/>
            <p:nvPr/>
          </p:nvGrpSpPr>
          <p:grpSpPr>
            <a:xfrm>
              <a:off x="1646237" y="2335114"/>
              <a:ext cx="1828800" cy="1314548"/>
              <a:chOff x="1646237" y="2335114"/>
              <a:chExt cx="1828800" cy="1314548"/>
            </a:xfrm>
          </p:grpSpPr>
          <p:sp>
            <p:nvSpPr>
              <p:cNvPr id="9" name="Rectangle 8"/>
              <p:cNvSpPr/>
              <p:nvPr/>
            </p:nvSpPr>
            <p:spPr bwMode="auto">
              <a:xfrm>
                <a:off x="1646237" y="23351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1798637" y="24875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1951037" y="26399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2103437" y="27923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5" name="Rectangle 14"/>
            <p:cNvSpPr/>
            <p:nvPr/>
          </p:nvSpPr>
          <p:spPr bwMode="auto">
            <a:xfrm>
              <a:off x="2908947" y="3403225"/>
              <a:ext cx="569848" cy="128862"/>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BMC</a:t>
              </a:r>
            </a:p>
          </p:txBody>
        </p:sp>
        <p:sp>
          <p:nvSpPr>
            <p:cNvPr id="16" name="Rectangle 15"/>
            <p:cNvSpPr/>
            <p:nvPr/>
          </p:nvSpPr>
          <p:spPr bwMode="auto">
            <a:xfrm>
              <a:off x="176682" y="3449588"/>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962001" y="3650157"/>
              <a:ext cx="588160" cy="276002"/>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 dirty="0">
                  <a:gradFill>
                    <a:gsLst>
                      <a:gs pos="0">
                        <a:srgbClr val="FFFFFF"/>
                      </a:gs>
                      <a:gs pos="100000">
                        <a:srgbClr val="FFFFFF"/>
                      </a:gs>
                    </a:gsLst>
                    <a:lin ang="5400000" scaled="0"/>
                  </a:gradFill>
                  <a:ea typeface="Segoe UI" pitchFamily="34" charset="0"/>
                  <a:cs typeface="Segoe UI" pitchFamily="34" charset="0"/>
                </a:rPr>
                <a:t>Hyper-V </a:t>
              </a:r>
            </a:p>
            <a:p>
              <a:pPr algn="ctr" defTabSz="932472" fontAlgn="base">
                <a:lnSpc>
                  <a:spcPct val="90000"/>
                </a:lnSpc>
                <a:spcBef>
                  <a:spcPct val="0"/>
                </a:spcBef>
                <a:spcAft>
                  <a:spcPct val="0"/>
                </a:spcAft>
              </a:pPr>
              <a:r>
                <a:rPr lang="en-US" sz="400" dirty="0">
                  <a:gradFill>
                    <a:gsLst>
                      <a:gs pos="0">
                        <a:srgbClr val="FFFFFF"/>
                      </a:gs>
                      <a:gs pos="100000">
                        <a:srgbClr val="FFFFFF"/>
                      </a:gs>
                    </a:gsLst>
                    <a:lin ang="5400000" scaled="0"/>
                  </a:gradFill>
                  <a:ea typeface="Segoe UI" pitchFamily="34" charset="0"/>
                  <a:cs typeface="Segoe UI" pitchFamily="34" charset="0"/>
                </a:rPr>
                <a:t>NIC </a:t>
              </a:r>
            </a:p>
            <a:p>
              <a:pPr algn="ctr" defTabSz="932472" fontAlgn="base">
                <a:lnSpc>
                  <a:spcPct val="90000"/>
                </a:lnSpc>
                <a:spcBef>
                  <a:spcPct val="0"/>
                </a:spcBef>
                <a:spcAft>
                  <a:spcPct val="0"/>
                </a:spcAft>
              </a:pPr>
              <a:r>
                <a:rPr lang="en-US" sz="400" dirty="0">
                  <a:gradFill>
                    <a:gsLst>
                      <a:gs pos="0">
                        <a:srgbClr val="FFFFFF"/>
                      </a:gs>
                      <a:gs pos="100000">
                        <a:srgbClr val="FFFFFF"/>
                      </a:gs>
                    </a:gsLst>
                    <a:lin ang="5400000" scaled="0"/>
                  </a:gradFill>
                  <a:ea typeface="Segoe UI" pitchFamily="34" charset="0"/>
                  <a:cs typeface="Segoe UI" pitchFamily="34" charset="0"/>
                </a:rPr>
                <a:t>Team</a:t>
              </a:r>
            </a:p>
          </p:txBody>
        </p:sp>
        <p:sp>
          <p:nvSpPr>
            <p:cNvPr id="18" name="Rectangle 17"/>
            <p:cNvSpPr/>
            <p:nvPr/>
          </p:nvSpPr>
          <p:spPr bwMode="auto">
            <a:xfrm>
              <a:off x="982507" y="4054722"/>
              <a:ext cx="569848" cy="128862"/>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BMC</a:t>
              </a:r>
            </a:p>
          </p:txBody>
        </p:sp>
        <p:cxnSp>
          <p:nvCxnSpPr>
            <p:cNvPr id="20" name="Connector: Elbow 19"/>
            <p:cNvCxnSpPr/>
            <p:nvPr/>
          </p:nvCxnSpPr>
          <p:spPr>
            <a:xfrm>
              <a:off x="359009" y="3435248"/>
              <a:ext cx="1172930" cy="562127"/>
            </a:xfrm>
            <a:prstGeom prst="bentConnector3">
              <a:avLst>
                <a:gd name="adj1" fmla="val -673"/>
              </a:avLst>
            </a:prstGeom>
            <a:ln>
              <a:solidFill>
                <a:schemeClr val="tx2"/>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7591" y="3130260"/>
              <a:ext cx="1688604" cy="433965"/>
            </a:xfrm>
            <a:prstGeom prst="rect">
              <a:avLst/>
            </a:prstGeom>
            <a:noFill/>
          </p:spPr>
          <p:txBody>
            <a:bodyPr wrap="none" lIns="182880" tIns="146304" rIns="182880" bIns="146304" rtlCol="0">
              <a:spAutoFit/>
            </a:bodyPr>
            <a:lstStyle/>
            <a:p>
              <a:pPr>
                <a:lnSpc>
                  <a:spcPct val="90000"/>
                </a:lnSpc>
                <a:spcAft>
                  <a:spcPts val="600"/>
                </a:spcAft>
              </a:pPr>
              <a:r>
                <a:rPr lang="en-US" sz="1000" dirty="0">
                  <a:solidFill>
                    <a:schemeClr val="tx1">
                      <a:lumMod val="60000"/>
                      <a:lumOff val="40000"/>
                    </a:schemeClr>
                  </a:solidFill>
                </a:rPr>
                <a:t>Hardware Lifecycle Host</a:t>
              </a:r>
            </a:p>
          </p:txBody>
        </p:sp>
        <p:cxnSp>
          <p:nvCxnSpPr>
            <p:cNvPr id="26" name="Connector: Elbow 25"/>
            <p:cNvCxnSpPr/>
            <p:nvPr/>
          </p:nvCxnSpPr>
          <p:spPr>
            <a:xfrm flipV="1">
              <a:off x="3475037" y="1955701"/>
              <a:ext cx="381000" cy="1049213"/>
            </a:xfrm>
            <a:prstGeom prst="bentConnector2">
              <a:avLst/>
            </a:prstGeom>
            <a:ln w="38100">
              <a:solidFill>
                <a:srgbClr val="FF8C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Connector: Elbow 41"/>
            <p:cNvCxnSpPr>
              <a:stCxn id="15" idx="3"/>
            </p:cNvCxnSpPr>
            <p:nvPr/>
          </p:nvCxnSpPr>
          <p:spPr>
            <a:xfrm>
              <a:off x="3478795" y="3467656"/>
              <a:ext cx="224842" cy="1096406"/>
            </a:xfrm>
            <a:prstGeom prst="bentConnector2">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8" idx="2"/>
            </p:cNvCxnSpPr>
            <p:nvPr/>
          </p:nvCxnSpPr>
          <p:spPr>
            <a:xfrm flipH="1">
              <a:off x="1265237" y="4183584"/>
              <a:ext cx="2194" cy="380478"/>
            </a:xfrm>
            <a:prstGeom prst="line">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684929" y="2034933"/>
              <a:ext cx="1624484" cy="433965"/>
            </a:xfrm>
            <a:prstGeom prst="rect">
              <a:avLst/>
            </a:prstGeom>
            <a:noFill/>
          </p:spPr>
          <p:txBody>
            <a:bodyPr wrap="none" lIns="182880" tIns="146304" rIns="182880" bIns="146304" rtlCol="0">
              <a:spAutoFit/>
            </a:bodyPr>
            <a:lstStyle/>
            <a:p>
              <a:pPr>
                <a:lnSpc>
                  <a:spcPct val="90000"/>
                </a:lnSpc>
                <a:spcAft>
                  <a:spcPts val="600"/>
                </a:spcAft>
              </a:pPr>
              <a:r>
                <a:rPr lang="en-US" sz="1000" dirty="0">
                  <a:solidFill>
                    <a:schemeClr val="tx1">
                      <a:lumMod val="60000"/>
                      <a:lumOff val="40000"/>
                    </a:schemeClr>
                  </a:solidFill>
                </a:rPr>
                <a:t>Azure Stack Hub Hosts</a:t>
              </a:r>
            </a:p>
          </p:txBody>
        </p:sp>
        <p:sp>
          <p:nvSpPr>
            <p:cNvPr id="46" name="TextBox 45"/>
            <p:cNvSpPr txBox="1"/>
            <p:nvPr/>
          </p:nvSpPr>
          <p:spPr>
            <a:xfrm>
              <a:off x="230806" y="3370070"/>
              <a:ext cx="1089081" cy="406265"/>
            </a:xfrm>
            <a:prstGeom prst="rect">
              <a:avLst/>
            </a:prstGeom>
            <a:noFill/>
          </p:spPr>
          <p:txBody>
            <a:bodyPr wrap="none" lIns="182880" tIns="146304" rIns="182880" bIns="146304" rtlCol="0">
              <a:spAutoFit/>
            </a:bodyPr>
            <a:lstStyle/>
            <a:p>
              <a:pPr>
                <a:lnSpc>
                  <a:spcPct val="90000"/>
                </a:lnSpc>
                <a:spcAft>
                  <a:spcPts val="600"/>
                </a:spcAft>
              </a:pPr>
              <a:r>
                <a:rPr lang="en-US" sz="800" dirty="0">
                  <a:solidFill>
                    <a:schemeClr val="tx1">
                      <a:lumMod val="60000"/>
                      <a:lumOff val="40000"/>
                    </a:schemeClr>
                  </a:solidFill>
                </a:rPr>
                <a:t>Deployment VM</a:t>
              </a:r>
            </a:p>
          </p:txBody>
        </p:sp>
        <p:cxnSp>
          <p:nvCxnSpPr>
            <p:cNvPr id="50" name="Connector: Elbow 49"/>
            <p:cNvCxnSpPr>
              <a:stCxn id="18" idx="3"/>
            </p:cNvCxnSpPr>
            <p:nvPr/>
          </p:nvCxnSpPr>
          <p:spPr>
            <a:xfrm>
              <a:off x="1552355" y="4119153"/>
              <a:ext cx="246285" cy="444908"/>
            </a:xfrm>
            <a:prstGeom prst="bentConnector2">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4172542" y="3652418"/>
              <a:ext cx="403639" cy="389600"/>
              <a:chOff x="11399837" y="2811462"/>
              <a:chExt cx="228600" cy="228600"/>
            </a:xfrm>
          </p:grpSpPr>
          <p:sp>
            <p:nvSpPr>
              <p:cNvPr id="65" name="Rectangle 64"/>
              <p:cNvSpPr/>
              <p:nvPr/>
            </p:nvSpPr>
            <p:spPr bwMode="auto">
              <a:xfrm>
                <a:off x="11399837" y="2811462"/>
                <a:ext cx="228600" cy="2286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Arrow: Right 65"/>
              <p:cNvSpPr/>
              <p:nvPr/>
            </p:nvSpPr>
            <p:spPr bwMode="auto">
              <a:xfrm rot="18818266">
                <a:off x="11534882" y="2824221"/>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7" name="Arrow: Right 66"/>
              <p:cNvSpPr/>
              <p:nvPr/>
            </p:nvSpPr>
            <p:spPr bwMode="auto">
              <a:xfrm rot="2485112">
                <a:off x="11534882" y="2948185"/>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8" name="Arrow: Right 67"/>
              <p:cNvSpPr/>
              <p:nvPr/>
            </p:nvSpPr>
            <p:spPr bwMode="auto">
              <a:xfrm rot="8112728">
                <a:off x="11415618" y="2948080"/>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Arrow: Right 68"/>
              <p:cNvSpPr/>
              <p:nvPr/>
            </p:nvSpPr>
            <p:spPr bwMode="auto">
              <a:xfrm rot="13540294">
                <a:off x="11416011" y="2824232"/>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0" name="Group 69"/>
            <p:cNvGrpSpPr/>
            <p:nvPr/>
          </p:nvGrpSpPr>
          <p:grpSpPr>
            <a:xfrm>
              <a:off x="4324942" y="3804818"/>
              <a:ext cx="403639" cy="389600"/>
              <a:chOff x="11399837" y="2811462"/>
              <a:chExt cx="228600" cy="228600"/>
            </a:xfrm>
          </p:grpSpPr>
          <p:sp>
            <p:nvSpPr>
              <p:cNvPr id="71" name="Rectangle 70"/>
              <p:cNvSpPr/>
              <p:nvPr/>
            </p:nvSpPr>
            <p:spPr bwMode="auto">
              <a:xfrm>
                <a:off x="11399837" y="2811462"/>
                <a:ext cx="228600" cy="2286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Arrow: Right 71"/>
              <p:cNvSpPr/>
              <p:nvPr/>
            </p:nvSpPr>
            <p:spPr bwMode="auto">
              <a:xfrm rot="18818266">
                <a:off x="11534882" y="2824221"/>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Arrow: Right 72"/>
              <p:cNvSpPr/>
              <p:nvPr/>
            </p:nvSpPr>
            <p:spPr bwMode="auto">
              <a:xfrm rot="2485112">
                <a:off x="11534882" y="2948185"/>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4" name="Arrow: Right 73"/>
              <p:cNvSpPr/>
              <p:nvPr/>
            </p:nvSpPr>
            <p:spPr bwMode="auto">
              <a:xfrm rot="8112728">
                <a:off x="11415618" y="2948080"/>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5" name="Arrow: Right 74"/>
              <p:cNvSpPr/>
              <p:nvPr/>
            </p:nvSpPr>
            <p:spPr bwMode="auto">
              <a:xfrm rot="13540294">
                <a:off x="11416011" y="2824232"/>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6" name="TextBox 75"/>
            <p:cNvSpPr txBox="1"/>
            <p:nvPr/>
          </p:nvSpPr>
          <p:spPr>
            <a:xfrm>
              <a:off x="3999228" y="3320838"/>
              <a:ext cx="935192" cy="420115"/>
            </a:xfrm>
            <a:prstGeom prst="rect">
              <a:avLst/>
            </a:prstGeom>
            <a:noFill/>
          </p:spPr>
          <p:txBody>
            <a:bodyPr wrap="none" lIns="182880" tIns="146304" rIns="182880" bIns="146304" rtlCol="0">
              <a:spAutoFit/>
            </a:bodyPr>
            <a:lstStyle/>
            <a:p>
              <a:pPr>
                <a:lnSpc>
                  <a:spcPct val="90000"/>
                </a:lnSpc>
                <a:spcAft>
                  <a:spcPts val="600"/>
                </a:spcAft>
              </a:pPr>
              <a:r>
                <a:rPr lang="en-US" sz="900" dirty="0">
                  <a:solidFill>
                    <a:schemeClr val="tx1">
                      <a:lumMod val="60000"/>
                      <a:lumOff val="40000"/>
                    </a:schemeClr>
                  </a:solidFill>
                </a:rPr>
                <a:t>TOR Switch</a:t>
              </a:r>
            </a:p>
          </p:txBody>
        </p:sp>
        <p:sp>
          <p:nvSpPr>
            <p:cNvPr id="77" name="TextBox 76"/>
            <p:cNvSpPr txBox="1"/>
            <p:nvPr/>
          </p:nvSpPr>
          <p:spPr>
            <a:xfrm>
              <a:off x="4854088" y="3320838"/>
              <a:ext cx="956031" cy="420115"/>
            </a:xfrm>
            <a:prstGeom prst="rect">
              <a:avLst/>
            </a:prstGeom>
            <a:noFill/>
          </p:spPr>
          <p:txBody>
            <a:bodyPr wrap="none" lIns="182880" tIns="146304" rIns="182880" bIns="146304" rtlCol="0">
              <a:spAutoFit/>
            </a:bodyPr>
            <a:lstStyle/>
            <a:p>
              <a:pPr>
                <a:lnSpc>
                  <a:spcPct val="90000"/>
                </a:lnSpc>
                <a:spcAft>
                  <a:spcPts val="600"/>
                </a:spcAft>
              </a:pPr>
              <a:r>
                <a:rPr lang="en-US" sz="900" dirty="0">
                  <a:solidFill>
                    <a:schemeClr val="tx1">
                      <a:lumMod val="60000"/>
                      <a:lumOff val="40000"/>
                    </a:schemeClr>
                  </a:solidFill>
                </a:rPr>
                <a:t>BMC Switch</a:t>
              </a:r>
            </a:p>
          </p:txBody>
        </p:sp>
        <p:cxnSp>
          <p:nvCxnSpPr>
            <p:cNvPr id="79" name="Straight Connector 78"/>
            <p:cNvCxnSpPr>
              <a:stCxn id="71" idx="2"/>
            </p:cNvCxnSpPr>
            <p:nvPr/>
          </p:nvCxnSpPr>
          <p:spPr>
            <a:xfrm flipH="1">
              <a:off x="4526761" y="4194418"/>
              <a:ext cx="1" cy="727302"/>
            </a:xfrm>
            <a:prstGeom prst="line">
              <a:avLst/>
            </a:prstGeom>
            <a:ln w="3810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5431918" y="4026823"/>
              <a:ext cx="2" cy="907659"/>
            </a:xfrm>
            <a:prstGeom prst="line">
              <a:avLst/>
            </a:prstGeom>
            <a:ln w="3810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5230926" y="4026823"/>
              <a:ext cx="0" cy="636344"/>
            </a:xfrm>
            <a:prstGeom prst="line">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5135788" y="3652418"/>
              <a:ext cx="403639" cy="389600"/>
              <a:chOff x="11399837" y="2811462"/>
              <a:chExt cx="228600" cy="228600"/>
            </a:xfrm>
          </p:grpSpPr>
          <p:sp>
            <p:nvSpPr>
              <p:cNvPr id="57" name="Rectangle 56"/>
              <p:cNvSpPr/>
              <p:nvPr/>
            </p:nvSpPr>
            <p:spPr bwMode="auto">
              <a:xfrm>
                <a:off x="11399837" y="2811462"/>
                <a:ext cx="228600" cy="2286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Arrow: Right 57"/>
              <p:cNvSpPr/>
              <p:nvPr/>
            </p:nvSpPr>
            <p:spPr bwMode="auto">
              <a:xfrm rot="18818266">
                <a:off x="11534882" y="2824221"/>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Arrow: Right 58"/>
              <p:cNvSpPr/>
              <p:nvPr/>
            </p:nvSpPr>
            <p:spPr bwMode="auto">
              <a:xfrm rot="2485112">
                <a:off x="11534882" y="2948185"/>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Arrow: Right 59"/>
              <p:cNvSpPr/>
              <p:nvPr/>
            </p:nvSpPr>
            <p:spPr bwMode="auto">
              <a:xfrm rot="8112728">
                <a:off x="11415618" y="2948080"/>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Arrow: Right 60"/>
              <p:cNvSpPr/>
              <p:nvPr/>
            </p:nvSpPr>
            <p:spPr bwMode="auto">
              <a:xfrm rot="13540294">
                <a:off x="11416011" y="2824232"/>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4" name="Rectangle 13"/>
            <p:cNvSpPr/>
            <p:nvPr/>
          </p:nvSpPr>
          <p:spPr bwMode="auto">
            <a:xfrm>
              <a:off x="2789237" y="2898601"/>
              <a:ext cx="685800" cy="400148"/>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Hyper-V </a:t>
              </a:r>
            </a:p>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NIC </a:t>
              </a:r>
            </a:p>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Team</a:t>
              </a:r>
            </a:p>
          </p:txBody>
        </p:sp>
      </p:grpSp>
      <p:sp>
        <p:nvSpPr>
          <p:cNvPr id="86" name="Parallelogram 85"/>
          <p:cNvSpPr/>
          <p:nvPr/>
        </p:nvSpPr>
        <p:spPr bwMode="auto">
          <a:xfrm>
            <a:off x="648214" y="1610502"/>
            <a:ext cx="2209800" cy="156381"/>
          </a:xfrm>
          <a:prstGeom prst="parallelogram">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Storage Subnet /25</a:t>
            </a:r>
          </a:p>
        </p:txBody>
      </p:sp>
      <p:sp>
        <p:nvSpPr>
          <p:cNvPr id="87" name="Parallelogram 86"/>
          <p:cNvSpPr/>
          <p:nvPr/>
        </p:nvSpPr>
        <p:spPr bwMode="auto">
          <a:xfrm>
            <a:off x="3956283" y="1594310"/>
            <a:ext cx="2261954" cy="178719"/>
          </a:xfrm>
          <a:prstGeom prst="parallelogram">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Internal VIPs Subnet /25</a:t>
            </a:r>
          </a:p>
        </p:txBody>
      </p:sp>
      <p:sp>
        <p:nvSpPr>
          <p:cNvPr id="5" name="Text Placeholder 4"/>
          <p:cNvSpPr>
            <a:spLocks noGrp="1"/>
          </p:cNvSpPr>
          <p:nvPr>
            <p:ph type="body" sz="quarter" idx="10"/>
          </p:nvPr>
        </p:nvSpPr>
        <p:spPr>
          <a:xfrm>
            <a:off x="6495306" y="1211287"/>
            <a:ext cx="5668183" cy="2976199"/>
          </a:xfrm>
        </p:spPr>
        <p:txBody>
          <a:bodyPr/>
          <a:lstStyle/>
          <a:p>
            <a:r>
              <a:rPr lang="en-US" sz="2800" dirty="0"/>
              <a:t>Minimum size /26</a:t>
            </a:r>
          </a:p>
          <a:p>
            <a:pPr lvl="1"/>
            <a:r>
              <a:rPr lang="en-US" sz="2200" dirty="0"/>
              <a:t>Routable Point-to-Point IP /30 (2 host IPs)</a:t>
            </a:r>
          </a:p>
          <a:p>
            <a:pPr lvl="1"/>
            <a:r>
              <a:rPr lang="en-US" sz="2200" dirty="0"/>
              <a:t>Subnets for routing purposes</a:t>
            </a:r>
          </a:p>
          <a:p>
            <a:pPr lvl="1"/>
            <a:r>
              <a:rPr lang="en-US" sz="2200" dirty="0"/>
              <a:t>Dedicated /32 subnets for switch management interfaces</a:t>
            </a:r>
          </a:p>
          <a:p>
            <a:pPr lvl="1"/>
            <a:r>
              <a:rPr lang="en-US" sz="2200" dirty="0"/>
              <a:t>/32 subnets for loopback addresses assigned to the switch</a:t>
            </a:r>
          </a:p>
        </p:txBody>
      </p:sp>
      <p:sp>
        <p:nvSpPr>
          <p:cNvPr id="19" name="Rectangle 18"/>
          <p:cNvSpPr/>
          <p:nvPr/>
        </p:nvSpPr>
        <p:spPr bwMode="auto">
          <a:xfrm>
            <a:off x="470818" y="4533992"/>
            <a:ext cx="5899819" cy="475773"/>
          </a:xfrm>
          <a:prstGeom prst="rect">
            <a:avLst/>
          </a:prstGeom>
          <a:noFill/>
          <a:ln w="28575">
            <a:solidFill>
              <a:srgbClr val="FF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a:extLst>
              <a:ext uri="{FF2B5EF4-FFF2-40B4-BE49-F238E27FC236}">
                <a16:creationId xmlns:a16="http://schemas.microsoft.com/office/drawing/2014/main" id="{6AFD32D3-1426-47D3-9A77-1B53135D68D4}"/>
              </a:ext>
            </a:extLst>
          </p:cNvPr>
          <p:cNvSpPr txBox="1"/>
          <p:nvPr/>
        </p:nvSpPr>
        <p:spPr>
          <a:xfrm>
            <a:off x="273925" y="5742612"/>
            <a:ext cx="11889564" cy="960263"/>
          </a:xfrm>
          <a:prstGeom prst="rect">
            <a:avLst/>
          </a:prstGeom>
          <a:noFill/>
        </p:spPr>
        <p:txBody>
          <a:bodyPr wrap="square" lIns="182880" tIns="146304" rIns="182880" bIns="146304" rtlCol="0">
            <a:spAutoFit/>
          </a:bodyPr>
          <a:lstStyle/>
          <a:p>
            <a:pPr>
              <a:lnSpc>
                <a:spcPct val="90000"/>
              </a:lnSpc>
              <a:spcAft>
                <a:spcPts val="600"/>
              </a:spcAft>
            </a:pPr>
            <a:r>
              <a:rPr lang="en-US" sz="2400" b="1" dirty="0"/>
              <a:t>Routable? Yes! </a:t>
            </a:r>
            <a:r>
              <a:rPr lang="en-US" sz="2400" dirty="0"/>
              <a:t>This range of IP addresses need to be routed externally of the Azure Stack Hub solution but not be fully public as with the Public VIP addresses</a:t>
            </a:r>
            <a:endParaRPr lang="en-US" sz="3600" dirty="0"/>
          </a:p>
        </p:txBody>
      </p:sp>
    </p:spTree>
    <p:extLst>
      <p:ext uri="{BB962C8B-B14F-4D97-AF65-F5344CB8AC3E}">
        <p14:creationId xmlns:p14="http://schemas.microsoft.com/office/powerpoint/2010/main" val="4958228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10383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73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1978061370"/>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7" y="2906331"/>
            <a:ext cx="11887200" cy="2179058"/>
          </a:xfrm>
        </p:spPr>
        <p:txBody>
          <a:bodyPr/>
          <a:lstStyle/>
          <a:p>
            <a:r>
              <a:rPr lang="en-US" dirty="0"/>
              <a:t>Azure Stack Hub SDN Troubleshooting</a:t>
            </a:r>
          </a:p>
        </p:txBody>
      </p:sp>
    </p:spTree>
    <p:extLst>
      <p:ext uri="{BB962C8B-B14F-4D97-AF65-F5344CB8AC3E}">
        <p14:creationId xmlns:p14="http://schemas.microsoft.com/office/powerpoint/2010/main" val="2754627905"/>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7" y="2906331"/>
            <a:ext cx="11887200" cy="1181862"/>
          </a:xfrm>
        </p:spPr>
        <p:txBody>
          <a:bodyPr/>
          <a:lstStyle/>
          <a:p>
            <a:r>
              <a:rPr lang="en-US" dirty="0"/>
              <a:t>Service Admin Tools</a:t>
            </a:r>
          </a:p>
        </p:txBody>
      </p:sp>
    </p:spTree>
    <p:extLst>
      <p:ext uri="{BB962C8B-B14F-4D97-AF65-F5344CB8AC3E}">
        <p14:creationId xmlns:p14="http://schemas.microsoft.com/office/powerpoint/2010/main" val="497517148"/>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4636" y="1287462"/>
            <a:ext cx="6148737" cy="5539978"/>
          </a:xfrm>
          <a:prstGeom prst="rect">
            <a:avLst/>
          </a:prstGeom>
          <a:noFill/>
        </p:spPr>
        <p:txBody>
          <a:bodyPr wrap="square" lIns="182880" tIns="146304" rIns="182880" bIns="146304" rtlCol="0">
            <a:spAutoFit/>
          </a:bodyPr>
          <a:lstStyle/>
          <a:p>
            <a:pPr marL="342900" marR="0" lvl="0" indent="-342900" algn="l" defTabSz="932742" rtl="0" eaLnBrk="1" fontAlgn="auto" latinLnBrk="0" hangingPunct="1">
              <a:lnSpc>
                <a:spcPct val="90000"/>
              </a:lnSpc>
              <a:spcBef>
                <a:spcPts val="0"/>
              </a:spcBef>
              <a:spcAft>
                <a:spcPts val="600"/>
              </a:spcAft>
              <a:buClrTx/>
              <a:buSzTx/>
              <a:buFont typeface="Wingdings" panose="05000000000000000000" pitchFamily="2" charset="2"/>
              <a:buChar char="ü"/>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System Health &amp; Monitoring Alerts</a:t>
            </a:r>
          </a:p>
          <a:p>
            <a:pPr marL="809271" marR="0" lvl="1" indent="-342900" algn="l" defTabSz="932742" rtl="0" eaLnBrk="1" fontAlgn="auto" latinLnBrk="0" hangingPunct="1">
              <a:lnSpc>
                <a:spcPct val="90000"/>
              </a:lnSpc>
              <a:spcBef>
                <a:spcPts val="0"/>
              </a:spcBef>
              <a:spcAft>
                <a:spcPts val="600"/>
              </a:spcAft>
              <a:buClrTx/>
              <a:buSzTx/>
              <a:buFont typeface="Wingdings" panose="05000000000000000000" pitchFamily="2" charset="2"/>
              <a:buChar char="ü"/>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Network Service Provider</a:t>
            </a:r>
          </a:p>
          <a:p>
            <a:pPr marL="809271" marR="0" lvl="1" indent="-342900" algn="l" defTabSz="932742" rtl="0" eaLnBrk="1" fontAlgn="auto" latinLnBrk="0" hangingPunct="1">
              <a:lnSpc>
                <a:spcPct val="90000"/>
              </a:lnSpc>
              <a:spcBef>
                <a:spcPts val="0"/>
              </a:spcBef>
              <a:spcAft>
                <a:spcPts val="600"/>
              </a:spcAft>
              <a:buClrTx/>
              <a:buSzTx/>
              <a:buFont typeface="Wingdings" panose="05000000000000000000" pitchFamily="2" charset="2"/>
              <a:buChar char="ü"/>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Infrastructure Roles</a:t>
            </a:r>
          </a:p>
          <a:p>
            <a:pPr marL="1275642" marR="0" lvl="2" indent="-342900" algn="l" defTabSz="932742" rtl="0" eaLnBrk="1" fontAlgn="auto" latinLnBrk="0" hangingPunct="1">
              <a:lnSpc>
                <a:spcPct val="90000"/>
              </a:lnSpc>
              <a:spcBef>
                <a:spcPts val="0"/>
              </a:spcBef>
              <a:spcAft>
                <a:spcPts val="600"/>
              </a:spcAft>
              <a:buClrTx/>
              <a:buSzTx/>
              <a:buFont typeface="Wingdings" panose="05000000000000000000" pitchFamily="2" charset="2"/>
              <a:buChar char="ü"/>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Network Controller</a:t>
            </a:r>
          </a:p>
          <a:p>
            <a:pPr marL="1275642" marR="0" lvl="2" indent="-342900" algn="l" defTabSz="932742" rtl="0" eaLnBrk="1" fontAlgn="auto" latinLnBrk="0" hangingPunct="1">
              <a:lnSpc>
                <a:spcPct val="90000"/>
              </a:lnSpc>
              <a:spcBef>
                <a:spcPts val="0"/>
              </a:spcBef>
              <a:spcAft>
                <a:spcPts val="600"/>
              </a:spcAft>
              <a:buClrTx/>
              <a:buSzTx/>
              <a:buFont typeface="Wingdings" panose="05000000000000000000" pitchFamily="2" charset="2"/>
              <a:buChar char="ü"/>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Load Balancing Multiplexer (MUX)</a:t>
            </a:r>
          </a:p>
          <a:p>
            <a:pPr marL="1275642" marR="0" lvl="2" indent="-342900" algn="l" defTabSz="932742" rtl="0" eaLnBrk="1" fontAlgn="auto" latinLnBrk="0" hangingPunct="1">
              <a:lnSpc>
                <a:spcPct val="90000"/>
              </a:lnSpc>
              <a:spcBef>
                <a:spcPts val="0"/>
              </a:spcBef>
              <a:spcAft>
                <a:spcPts val="600"/>
              </a:spcAft>
              <a:buClrTx/>
              <a:buSzTx/>
              <a:buFont typeface="Wingdings" panose="05000000000000000000" pitchFamily="2" charset="2"/>
              <a:buChar char="ü"/>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Edge Gateway</a:t>
            </a:r>
          </a:p>
          <a:p>
            <a:pPr marL="342900" marR="0" lvl="0" indent="-342900" algn="l" defTabSz="932742" rtl="0" eaLnBrk="1" fontAlgn="auto" latinLnBrk="0" hangingPunct="1">
              <a:lnSpc>
                <a:spcPct val="90000"/>
              </a:lnSpc>
              <a:spcBef>
                <a:spcPts val="0"/>
              </a:spcBef>
              <a:spcAft>
                <a:spcPts val="600"/>
              </a:spcAft>
              <a:buClrTx/>
              <a:buSzTx/>
              <a:buFont typeface="Wingdings" panose="05000000000000000000" pitchFamily="2" charset="2"/>
              <a:buChar char="ü"/>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Resource Availability</a:t>
            </a:r>
          </a:p>
          <a:p>
            <a:pPr marL="809271" marR="0" lvl="1" indent="-342900" algn="l" defTabSz="932742" rtl="0" eaLnBrk="1" fontAlgn="auto" latinLnBrk="0" hangingPunct="1">
              <a:lnSpc>
                <a:spcPct val="90000"/>
              </a:lnSpc>
              <a:spcBef>
                <a:spcPts val="0"/>
              </a:spcBef>
              <a:spcAft>
                <a:spcPts val="600"/>
              </a:spcAft>
              <a:buClrTx/>
              <a:buSzTx/>
              <a:buFont typeface="Wingdings" panose="05000000000000000000" pitchFamily="2" charset="2"/>
              <a:buChar char="ü"/>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Virtual Networks </a:t>
            </a:r>
          </a:p>
          <a:p>
            <a:pPr marL="809271" marR="0" lvl="1" indent="-342900" algn="l" defTabSz="932742" rtl="0" eaLnBrk="1" fontAlgn="auto" latinLnBrk="0" hangingPunct="1">
              <a:lnSpc>
                <a:spcPct val="90000"/>
              </a:lnSpc>
              <a:spcBef>
                <a:spcPts val="0"/>
              </a:spcBef>
              <a:spcAft>
                <a:spcPts val="600"/>
              </a:spcAft>
              <a:buClrTx/>
              <a:buSzTx/>
              <a:buFont typeface="Wingdings" panose="05000000000000000000" pitchFamily="2" charset="2"/>
              <a:buChar char="ü"/>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Load Balancers</a:t>
            </a:r>
          </a:p>
          <a:p>
            <a:pPr marL="809271" marR="0" lvl="1" indent="-342900" algn="l" defTabSz="932742" rtl="0" eaLnBrk="1" fontAlgn="auto" latinLnBrk="0" hangingPunct="1">
              <a:lnSpc>
                <a:spcPct val="90000"/>
              </a:lnSpc>
              <a:spcBef>
                <a:spcPts val="0"/>
              </a:spcBef>
              <a:spcAft>
                <a:spcPts val="600"/>
              </a:spcAft>
              <a:buClrTx/>
              <a:buSzTx/>
              <a:buFont typeface="Wingdings" panose="05000000000000000000" pitchFamily="2" charset="2"/>
              <a:buChar char="ü"/>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Public IP Pools</a:t>
            </a:r>
          </a:p>
          <a:p>
            <a:pPr marL="342900" marR="0" lvl="0" indent="-342900" algn="l" defTabSz="932742" rtl="0" eaLnBrk="1" fontAlgn="auto" latinLnBrk="0" hangingPunct="1">
              <a:lnSpc>
                <a:spcPct val="90000"/>
              </a:lnSpc>
              <a:spcBef>
                <a:spcPts val="0"/>
              </a:spcBef>
              <a:spcAft>
                <a:spcPts val="600"/>
              </a:spcAft>
              <a:buClrTx/>
              <a:buSzTx/>
              <a:buFont typeface="Wingdings" panose="05000000000000000000" pitchFamily="2" charset="2"/>
              <a:buChar char="ü"/>
              <a:tabLst/>
              <a:defRPr/>
            </a:pPr>
            <a:endPar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endParaRPr>
          </a:p>
          <a:p>
            <a:pPr marL="342900" marR="0" lvl="0" indent="-342900" algn="l" defTabSz="932742" rtl="0" eaLnBrk="1" fontAlgn="auto" latinLnBrk="0" hangingPunct="1">
              <a:lnSpc>
                <a:spcPct val="90000"/>
              </a:lnSpc>
              <a:spcBef>
                <a:spcPts val="0"/>
              </a:spcBef>
              <a:spcAft>
                <a:spcPts val="600"/>
              </a:spcAft>
              <a:buClrTx/>
              <a:buSzTx/>
              <a:buFont typeface="Wingdings" panose="05000000000000000000" pitchFamily="2" charset="2"/>
              <a:buChar char="ü"/>
              <a:tabLst/>
              <a:defRPr/>
            </a:pPr>
            <a:endPar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endParaRPr>
          </a:p>
          <a:p>
            <a:pPr marL="342900" marR="0" lvl="0" indent="-342900" algn="l" defTabSz="932742" rtl="0" eaLnBrk="1" fontAlgn="auto" latinLnBrk="0" hangingPunct="1">
              <a:lnSpc>
                <a:spcPct val="90000"/>
              </a:lnSpc>
              <a:spcBef>
                <a:spcPts val="0"/>
              </a:spcBef>
              <a:spcAft>
                <a:spcPts val="600"/>
              </a:spcAft>
              <a:buClrTx/>
              <a:buSzTx/>
              <a:buFont typeface="Wingdings" panose="05000000000000000000" pitchFamily="2" charset="2"/>
              <a:buChar char="ü"/>
              <a:tabLst/>
              <a:defRPr/>
            </a:pPr>
            <a:endPar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endParaRPr>
          </a:p>
        </p:txBody>
      </p:sp>
      <p:sp>
        <p:nvSpPr>
          <p:cNvPr id="2" name="Rectangle 1"/>
          <p:cNvSpPr/>
          <p:nvPr/>
        </p:nvSpPr>
        <p:spPr>
          <a:xfrm>
            <a:off x="274637" y="296862"/>
            <a:ext cx="10173170" cy="646331"/>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Light"/>
                <a:ea typeface="+mn-ea"/>
                <a:cs typeface="+mn-cs"/>
              </a:rPr>
              <a:t>What tools are available to the Service Admin?</a:t>
            </a:r>
          </a:p>
        </p:txBody>
      </p:sp>
      <p:grpSp>
        <p:nvGrpSpPr>
          <p:cNvPr id="12" name="Group 11"/>
          <p:cNvGrpSpPr/>
          <p:nvPr/>
        </p:nvGrpSpPr>
        <p:grpSpPr>
          <a:xfrm>
            <a:off x="7182464" y="1076633"/>
            <a:ext cx="4626418" cy="5527059"/>
            <a:chOff x="3304423" y="-1"/>
            <a:chExt cx="5827627" cy="6994525"/>
          </a:xfrm>
          <a:effectLst>
            <a:outerShdw blurRad="63500" sx="102000" sy="102000" algn="ctr" rotWithShape="0">
              <a:prstClr val="black">
                <a:alpha val="40000"/>
              </a:prstClr>
            </a:outerShdw>
          </a:effectLst>
        </p:grpSpPr>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304423" y="-1"/>
              <a:ext cx="5827627" cy="6994525"/>
            </a:xfrm>
            <a:prstGeom prst="rect">
              <a:avLst/>
            </a:prstGeom>
          </p:spPr>
        </p:pic>
        <p:grpSp>
          <p:nvGrpSpPr>
            <p:cNvPr id="11" name="Group 10"/>
            <p:cNvGrpSpPr/>
            <p:nvPr/>
          </p:nvGrpSpPr>
          <p:grpSpPr>
            <a:xfrm>
              <a:off x="6571380" y="3339601"/>
              <a:ext cx="914662" cy="137160"/>
              <a:chOff x="6571380" y="3339601"/>
              <a:chExt cx="914662" cy="137160"/>
            </a:xfrm>
          </p:grpSpPr>
          <p:sp>
            <p:nvSpPr>
              <p:cNvPr id="5" name="TextBox 4"/>
              <p:cNvSpPr txBox="1"/>
              <p:nvPr/>
            </p:nvSpPr>
            <p:spPr>
              <a:xfrm>
                <a:off x="7056437" y="3349948"/>
                <a:ext cx="429605" cy="110800"/>
              </a:xfrm>
              <a:prstGeom prst="rect">
                <a:avLst/>
              </a:prstGeom>
              <a:solidFill>
                <a:srgbClr val="B3EBFB"/>
              </a:solidFill>
              <a:ln>
                <a:noFill/>
              </a:ln>
            </p:spPr>
            <p:txBody>
              <a:bodyPr wrap="none" lIns="0" tIns="0" rIns="0" bIns="0"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Semilight"/>
                    <a:ea typeface="+mn-ea"/>
                    <a:cs typeface="+mn-cs"/>
                  </a:rPr>
                  <a:t> </a:t>
                </a:r>
                <a:r>
                  <a:rPr kumimoji="0" lang="en-US" sz="700" b="0" i="0" u="none" strike="noStrike" kern="1200" cap="none" spc="0" normalizeH="0" baseline="0" noProof="0" dirty="0">
                    <a:ln>
                      <a:noFill/>
                    </a:ln>
                    <a:solidFill>
                      <a:srgbClr val="FFFFFF"/>
                    </a:solidFill>
                    <a:effectLst/>
                    <a:uLnTx/>
                    <a:uFillTx/>
                    <a:latin typeface="Segoe UI Semilight"/>
                    <a:ea typeface="+mn-ea"/>
                    <a:cs typeface="+mn-cs"/>
                  </a:rPr>
                  <a:t>0</a:t>
                </a:r>
                <a:r>
                  <a:rPr kumimoji="0" lang="en-US" sz="800" b="0" i="0" u="none" strike="noStrike" kern="1200" cap="none" spc="0" normalizeH="0" baseline="0" noProof="0" dirty="0">
                    <a:ln>
                      <a:noFill/>
                    </a:ln>
                    <a:solidFill>
                      <a:srgbClr val="FFFFFF"/>
                    </a:solidFill>
                    <a:effectLst/>
                    <a:uLnTx/>
                    <a:uFillTx/>
                    <a:latin typeface="Segoe UI Semilight"/>
                    <a:ea typeface="+mn-ea"/>
                    <a:cs typeface="+mn-cs"/>
                  </a:rPr>
                  <a:t>            </a:t>
                </a:r>
              </a:p>
            </p:txBody>
          </p:sp>
          <p:grpSp>
            <p:nvGrpSpPr>
              <p:cNvPr id="10" name="Group 9"/>
              <p:cNvGrpSpPr/>
              <p:nvPr/>
            </p:nvGrpSpPr>
            <p:grpSpPr>
              <a:xfrm>
                <a:off x="6571380" y="3339601"/>
                <a:ext cx="151229" cy="137160"/>
                <a:chOff x="6556183" y="3345639"/>
                <a:chExt cx="151229" cy="137160"/>
              </a:xfrm>
            </p:grpSpPr>
            <p:pic>
              <p:nvPicPr>
                <p:cNvPr id="8" name="Picture 7"/>
                <p:cNvPicPr>
                  <a:picLocks noChangeAspect="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6556183" y="3345639"/>
                  <a:ext cx="151229" cy="137160"/>
                </a:xfrm>
                <a:prstGeom prst="rect">
                  <a:avLst/>
                </a:prstGeom>
              </p:spPr>
            </p:pic>
            <p:sp>
              <p:nvSpPr>
                <p:cNvPr id="9" name="Oval 8"/>
                <p:cNvSpPr/>
                <p:nvPr/>
              </p:nvSpPr>
              <p:spPr bwMode="auto">
                <a:xfrm>
                  <a:off x="6583658" y="3367418"/>
                  <a:ext cx="91440" cy="91440"/>
                </a:xfrm>
                <a:prstGeom prst="ellipse">
                  <a:avLst/>
                </a:prstGeom>
                <a:noFill/>
                <a:ln>
                  <a:solidFill>
                    <a:srgbClr val="B3EBFB"/>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grpSp>
        </p:grpSp>
      </p:grpSp>
    </p:spTree>
    <p:extLst>
      <p:ext uri="{BB962C8B-B14F-4D97-AF65-F5344CB8AC3E}">
        <p14:creationId xmlns:p14="http://schemas.microsoft.com/office/powerpoint/2010/main" val="1620070086"/>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7582" y="1592262"/>
            <a:ext cx="7143803" cy="3927229"/>
          </a:xfrm>
          <a:prstGeom prst="rect">
            <a:avLst/>
          </a:prstGeom>
          <a:noFill/>
        </p:spPr>
        <p:txBody>
          <a:bodyPr wrap="square" lIns="182880" tIns="146304" rIns="182880" bIns="146304" rtlCol="0">
            <a:spAutoFit/>
          </a:bodyPr>
          <a:lstStyle/>
          <a:p>
            <a:pPr marL="342900" marR="0" lvl="0" indent="-342900" algn="l" defTabSz="932742" rtl="0" eaLnBrk="1" fontAlgn="auto" latinLnBrk="0" hangingPunct="1">
              <a:lnSpc>
                <a:spcPct val="90000"/>
              </a:lnSpc>
              <a:spcBef>
                <a:spcPts val="0"/>
              </a:spcBef>
              <a:spcAft>
                <a:spcPts val="600"/>
              </a:spcAft>
              <a:buClrTx/>
              <a:buSzTx/>
              <a:buFont typeface="Wingdings" panose="05000000000000000000" pitchFamily="2" charset="2"/>
              <a:buChar char="ü"/>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System Health Alerts show up on the Region Management blade</a:t>
            </a:r>
          </a:p>
          <a:p>
            <a:pPr marL="342900" marR="0" lvl="0" indent="-342900" algn="l" defTabSz="932742" rtl="0" eaLnBrk="1" fontAlgn="auto" latinLnBrk="0" hangingPunct="1">
              <a:lnSpc>
                <a:spcPct val="90000"/>
              </a:lnSpc>
              <a:spcBef>
                <a:spcPts val="0"/>
              </a:spcBef>
              <a:spcAft>
                <a:spcPts val="600"/>
              </a:spcAft>
              <a:buClrTx/>
              <a:buSzTx/>
              <a:buFont typeface="Wingdings" panose="05000000000000000000" pitchFamily="2" charset="2"/>
              <a:buChar char="ü"/>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Contain remediation instructions that are intended to allow the Service Admin to fix the problem themselves, via the Admin Portal.</a:t>
            </a:r>
          </a:p>
          <a:p>
            <a:pPr marL="342900" marR="0" lvl="0" indent="-342900" algn="l" defTabSz="932742" rtl="0" eaLnBrk="1" fontAlgn="auto" latinLnBrk="0" hangingPunct="1">
              <a:lnSpc>
                <a:spcPct val="90000"/>
              </a:lnSpc>
              <a:spcBef>
                <a:spcPts val="0"/>
              </a:spcBef>
              <a:spcAft>
                <a:spcPts val="600"/>
              </a:spcAft>
              <a:buClrTx/>
              <a:buSzTx/>
              <a:buFont typeface="Wingdings" panose="05000000000000000000" pitchFamily="2" charset="2"/>
              <a:buChar char="ü"/>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We will be investing in this area up to and after release.</a:t>
            </a:r>
          </a:p>
          <a:p>
            <a:pPr marL="342900" marR="0" lvl="0" indent="-342900" algn="l" defTabSz="932742" rtl="0" eaLnBrk="1" fontAlgn="auto" latinLnBrk="0" hangingPunct="1">
              <a:lnSpc>
                <a:spcPct val="90000"/>
              </a:lnSpc>
              <a:spcBef>
                <a:spcPts val="0"/>
              </a:spcBef>
              <a:spcAft>
                <a:spcPts val="600"/>
              </a:spcAft>
              <a:buClrTx/>
              <a:buSzTx/>
              <a:buFont typeface="Wingdings" panose="05000000000000000000" pitchFamily="2" charset="2"/>
              <a:buChar char="ü"/>
              <a:tabLst/>
              <a:defRPr/>
            </a:pPr>
            <a:endPar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endParaRPr>
          </a:p>
          <a:p>
            <a:pPr marL="342900" marR="0" lvl="0" indent="-342900" algn="l" defTabSz="932742" rtl="0" eaLnBrk="1" fontAlgn="auto" latinLnBrk="0" hangingPunct="1">
              <a:lnSpc>
                <a:spcPct val="90000"/>
              </a:lnSpc>
              <a:spcBef>
                <a:spcPts val="0"/>
              </a:spcBef>
              <a:spcAft>
                <a:spcPts val="600"/>
              </a:spcAft>
              <a:buClrTx/>
              <a:buSzTx/>
              <a:buFont typeface="Wingdings" panose="05000000000000000000" pitchFamily="2" charset="2"/>
              <a:buChar char="ü"/>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…For any issue that is not reported via alerts, we need to collect logs.</a:t>
            </a:r>
          </a:p>
        </p:txBody>
      </p:sp>
      <p:sp>
        <p:nvSpPr>
          <p:cNvPr id="2" name="Rectangle 1"/>
          <p:cNvSpPr/>
          <p:nvPr/>
        </p:nvSpPr>
        <p:spPr>
          <a:xfrm>
            <a:off x="131514" y="237869"/>
            <a:ext cx="7415941" cy="646331"/>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Light"/>
                <a:ea typeface="+mn-ea"/>
                <a:cs typeface="+mn-cs"/>
              </a:rPr>
              <a:t>Network Health Monitoring Alerts</a:t>
            </a:r>
          </a:p>
        </p:txBody>
      </p:sp>
      <p:pic>
        <p:nvPicPr>
          <p:cNvPr id="6" name="Picture 5"/>
          <p:cNvPicPr>
            <a:picLocks noChangeAspect="1"/>
          </p:cNvPicPr>
          <p:nvPr/>
        </p:nvPicPr>
        <p:blipFill>
          <a:blip r:embed="rId2"/>
          <a:stretch>
            <a:fillRect/>
          </a:stretch>
        </p:blipFill>
        <p:spPr>
          <a:xfrm>
            <a:off x="7547455" y="884200"/>
            <a:ext cx="4627265" cy="552345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021126323"/>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4636" y="948249"/>
            <a:ext cx="7143803" cy="2443746"/>
          </a:xfrm>
          <a:prstGeom prst="rect">
            <a:avLst/>
          </a:prstGeom>
          <a:noFill/>
        </p:spPr>
        <p:txBody>
          <a:bodyPr wrap="square" lIns="182880" tIns="146304" rIns="182880" bIns="146304" rtlCol="0">
            <a:spAutoFit/>
          </a:bodyPr>
          <a:lstStyle/>
          <a:p>
            <a:pPr marL="34290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Network Resource Provider Blade shows Public IP Address Usage.</a:t>
            </a:r>
          </a:p>
          <a:p>
            <a:pPr marL="34290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If utilization of the Public IP Address Pool reaches 75%, the Service Admin will get an alert.</a:t>
            </a:r>
          </a:p>
          <a:p>
            <a:pPr marL="34290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The Service Admin can add more public IP Addresses via the Capacity management blade.</a:t>
            </a:r>
          </a:p>
        </p:txBody>
      </p:sp>
      <p:sp>
        <p:nvSpPr>
          <p:cNvPr id="2" name="Rectangle 1"/>
          <p:cNvSpPr/>
          <p:nvPr/>
        </p:nvSpPr>
        <p:spPr>
          <a:xfrm>
            <a:off x="183133" y="142005"/>
            <a:ext cx="7933006" cy="646331"/>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Light"/>
                <a:ea typeface="+mn-ea"/>
                <a:cs typeface="+mn-cs"/>
              </a:rPr>
              <a:t>Public IP Address Pool Management</a:t>
            </a:r>
          </a:p>
        </p:txBody>
      </p:sp>
      <p:pic>
        <p:nvPicPr>
          <p:cNvPr id="5" name="Picture 4"/>
          <p:cNvPicPr>
            <a:picLocks noChangeAspect="1"/>
          </p:cNvPicPr>
          <p:nvPr/>
        </p:nvPicPr>
        <p:blipFill>
          <a:blip r:embed="rId2"/>
          <a:stretch>
            <a:fillRect/>
          </a:stretch>
        </p:blipFill>
        <p:spPr>
          <a:xfrm>
            <a:off x="8285745" y="1122644"/>
            <a:ext cx="3505689" cy="1829055"/>
          </a:xfrm>
          <a:prstGeom prst="rect">
            <a:avLst/>
          </a:prstGeom>
          <a:effectLst>
            <a:outerShdw blurRad="63500" sx="102000" sy="102000" algn="ctr" rotWithShape="0">
              <a:prstClr val="black">
                <a:alpha val="40000"/>
              </a:prstClr>
            </a:outerShdw>
          </a:effectLst>
        </p:spPr>
      </p:pic>
      <p:sp>
        <p:nvSpPr>
          <p:cNvPr id="8" name="Rectangle 7"/>
          <p:cNvSpPr/>
          <p:nvPr/>
        </p:nvSpPr>
        <p:spPr bwMode="auto">
          <a:xfrm>
            <a:off x="2603090" y="4431891"/>
            <a:ext cx="9254613" cy="1814051"/>
          </a:xfrm>
          <a:prstGeom prst="rect">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34290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Public IP Address blocks must be no smaller than /26 and no larger than /22</a:t>
            </a:r>
          </a:p>
          <a:p>
            <a:pPr marL="34290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If customer chose to do static routes for your </a:t>
            </a:r>
            <a:r>
              <a:rPr kumimoji="0" lang="en-US" sz="2000" b="0" i="0" u="none" strike="noStrike" kern="1200" cap="none" spc="0" normalizeH="0" baseline="0" noProof="0" dirty="0" err="1">
                <a:ln>
                  <a:noFill/>
                </a:ln>
                <a:solidFill>
                  <a:srgbClr val="FFFFFF"/>
                </a:solidFill>
                <a:effectLst/>
                <a:uLnTx/>
                <a:uFillTx/>
                <a:latin typeface="Segoe UI" panose="020B0502040204020203" pitchFamily="34" charset="0"/>
                <a:ea typeface="+mn-ea"/>
                <a:cs typeface="Segoe UI" panose="020B0502040204020203" pitchFamily="34" charset="0"/>
              </a:rPr>
              <a:t>ToR</a:t>
            </a: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to Agg Switches at deployment time instead of BGP peering, they will have to add static routes on the Agg switches for each new Public IP Address block they add to Azure Stack Hub!  </a:t>
            </a:r>
          </a:p>
        </p:txBody>
      </p:sp>
      <p:sp>
        <p:nvSpPr>
          <p:cNvPr id="11" name="Rectangle 10"/>
          <p:cNvSpPr/>
          <p:nvPr/>
        </p:nvSpPr>
        <p:spPr bwMode="auto">
          <a:xfrm>
            <a:off x="781664" y="4431891"/>
            <a:ext cx="1821426" cy="1814051"/>
          </a:xfrm>
          <a:prstGeom prst="rect">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pic>
        <p:nvPicPr>
          <p:cNvPr id="10" name="Graphic 9" descr="High Voltage"/>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972" y="4726858"/>
            <a:ext cx="1246238" cy="1246238"/>
          </a:xfrm>
          <a:prstGeom prst="rect">
            <a:avLst/>
          </a:prstGeom>
        </p:spPr>
      </p:pic>
      <p:sp>
        <p:nvSpPr>
          <p:cNvPr id="12" name="Rectangle 11"/>
          <p:cNvSpPr/>
          <p:nvPr/>
        </p:nvSpPr>
        <p:spPr>
          <a:xfrm>
            <a:off x="183133" y="3686962"/>
            <a:ext cx="5222905" cy="646331"/>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Light"/>
                <a:ea typeface="+mn-ea"/>
                <a:cs typeface="+mn-cs"/>
              </a:rPr>
              <a:t>Beware of these pitfalls!</a:t>
            </a:r>
          </a:p>
        </p:txBody>
      </p:sp>
    </p:spTree>
    <p:extLst>
      <p:ext uri="{BB962C8B-B14F-4D97-AF65-F5344CB8AC3E}">
        <p14:creationId xmlns:p14="http://schemas.microsoft.com/office/powerpoint/2010/main" val="1611403019"/>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4637" y="948249"/>
            <a:ext cx="5883568" cy="3650230"/>
          </a:xfrm>
          <a:prstGeom prst="rect">
            <a:avLst/>
          </a:prstGeom>
          <a:noFill/>
        </p:spPr>
        <p:txBody>
          <a:bodyPr wrap="square" lIns="182880" tIns="146304" rIns="182880" bIns="146304" rtlCol="0">
            <a:spAutoFit/>
          </a:bodyPr>
          <a:lstStyle/>
          <a:p>
            <a:pPr marL="34290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Admin sees VIPs are used before tenant VMs are deployed</a:t>
            </a:r>
          </a:p>
          <a:p>
            <a:pPr marL="34290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Admin sees list of Public IP addresses, but the number doesn’t account for all the Public IP addresses in the Usage summary tile</a:t>
            </a:r>
          </a:p>
          <a:p>
            <a:pPr marL="34290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Public IP Addresses lists “Tenant Resources” but some of these were created for the infrastructure services.</a:t>
            </a:r>
          </a:p>
          <a:p>
            <a:pPr marL="34290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Some resources were allocated by the Network Controller before the NRP was deployed</a:t>
            </a:r>
          </a:p>
          <a:p>
            <a:pPr marL="34290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endParaRPr>
          </a:p>
        </p:txBody>
      </p:sp>
      <p:sp>
        <p:nvSpPr>
          <p:cNvPr id="2" name="Rectangle 1"/>
          <p:cNvSpPr/>
          <p:nvPr/>
        </p:nvSpPr>
        <p:spPr>
          <a:xfrm>
            <a:off x="183133" y="142005"/>
            <a:ext cx="6119945" cy="646331"/>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Light"/>
                <a:ea typeface="+mn-ea"/>
                <a:cs typeface="+mn-cs"/>
              </a:rPr>
              <a:t>Public IP Address Allocation</a:t>
            </a:r>
          </a:p>
        </p:txBody>
      </p:sp>
      <p:pic>
        <p:nvPicPr>
          <p:cNvPr id="5" name="Picture 4"/>
          <p:cNvPicPr>
            <a:picLocks noChangeAspect="1"/>
          </p:cNvPicPr>
          <p:nvPr/>
        </p:nvPicPr>
        <p:blipFill>
          <a:blip r:embed="rId2"/>
          <a:stretch>
            <a:fillRect/>
          </a:stretch>
        </p:blipFill>
        <p:spPr>
          <a:xfrm>
            <a:off x="6187499" y="4598479"/>
            <a:ext cx="3505689" cy="1829055"/>
          </a:xfrm>
          <a:prstGeom prst="rect">
            <a:avLst/>
          </a:prstGeom>
          <a:effectLst>
            <a:outerShdw blurRad="63500" sx="102000" sy="102000" algn="ctr" rotWithShape="0">
              <a:prstClr val="black">
                <a:alpha val="40000"/>
              </a:prstClr>
            </a:outerShdw>
          </a:effectLst>
        </p:spPr>
      </p:pic>
      <p:pic>
        <p:nvPicPr>
          <p:cNvPr id="4" name="Picture 3"/>
          <p:cNvPicPr>
            <a:picLocks noChangeAspect="1"/>
          </p:cNvPicPr>
          <p:nvPr/>
        </p:nvPicPr>
        <p:blipFill>
          <a:blip r:embed="rId3"/>
          <a:stretch>
            <a:fillRect/>
          </a:stretch>
        </p:blipFill>
        <p:spPr>
          <a:xfrm>
            <a:off x="6175635" y="911439"/>
            <a:ext cx="5770187" cy="3443060"/>
          </a:xfrm>
          <a:prstGeom prst="rect">
            <a:avLst/>
          </a:prstGeom>
          <a:effectLst>
            <a:outerShdw blurRad="63500" sx="102000" sy="102000" algn="ctr" rotWithShape="0">
              <a:prstClr val="black">
                <a:alpha val="40000"/>
              </a:prstClr>
            </a:outerShdw>
          </a:effectLst>
        </p:spPr>
      </p:pic>
      <p:graphicFrame>
        <p:nvGraphicFramePr>
          <p:cNvPr id="6" name="Table 5"/>
          <p:cNvGraphicFramePr>
            <a:graphicFrameLocks noGrp="1"/>
          </p:cNvGraphicFramePr>
          <p:nvPr/>
        </p:nvGraphicFramePr>
        <p:xfrm>
          <a:off x="369837" y="4364899"/>
          <a:ext cx="5404595" cy="2011680"/>
        </p:xfrm>
        <a:graphic>
          <a:graphicData uri="http://schemas.openxmlformats.org/drawingml/2006/table">
            <a:tbl>
              <a:tblPr firstRow="1" firstCol="1" bandRow="1">
                <a:tableStyleId>{5C22544A-7EE6-4342-B048-85BDC9FD1C3A}</a:tableStyleId>
              </a:tblPr>
              <a:tblGrid>
                <a:gridCol w="3449643">
                  <a:extLst>
                    <a:ext uri="{9D8B030D-6E8A-4147-A177-3AD203B41FA5}">
                      <a16:colId xmlns:a16="http://schemas.microsoft.com/office/drawing/2014/main" val="3073138340"/>
                    </a:ext>
                  </a:extLst>
                </a:gridCol>
                <a:gridCol w="883815">
                  <a:extLst>
                    <a:ext uri="{9D8B030D-6E8A-4147-A177-3AD203B41FA5}">
                      <a16:colId xmlns:a16="http://schemas.microsoft.com/office/drawing/2014/main" val="398023966"/>
                    </a:ext>
                  </a:extLst>
                </a:gridCol>
                <a:gridCol w="1071137">
                  <a:extLst>
                    <a:ext uri="{9D8B030D-6E8A-4147-A177-3AD203B41FA5}">
                      <a16:colId xmlns:a16="http://schemas.microsoft.com/office/drawing/2014/main" val="3407800879"/>
                    </a:ext>
                  </a:extLst>
                </a:gridCol>
              </a:tblGrid>
              <a:tr h="0">
                <a:tc>
                  <a:txBody>
                    <a:bodyPr/>
                    <a:lstStyle/>
                    <a:p>
                      <a:pPr marL="0" marR="0">
                        <a:spcBef>
                          <a:spcPts val="0"/>
                        </a:spcBef>
                        <a:spcAft>
                          <a:spcPts val="0"/>
                        </a:spcAft>
                      </a:pPr>
                      <a:r>
                        <a:rPr lang="en-US" sz="1200">
                          <a:effectLst/>
                        </a:rPr>
                        <a:t>Case</a:t>
                      </a:r>
                      <a:endParaRPr lang="en-US" sz="1200">
                        <a:effectLst/>
                        <a:latin typeface="Calibri" panose="020F0502020204030204" pitchFamily="34" charset="0"/>
                        <a:ea typeface="Calibri" panose="020F0502020204030204" pitchFamily="34" charset="0"/>
                      </a:endParaRPr>
                    </a:p>
                  </a:txBody>
                  <a:tcPr marL="68580" marR="68580" marT="0" marB="0">
                    <a:solidFill>
                      <a:srgbClr val="003C6C"/>
                    </a:solidFill>
                  </a:tcPr>
                </a:tc>
                <a:tc>
                  <a:txBody>
                    <a:bodyPr/>
                    <a:lstStyle/>
                    <a:p>
                      <a:pPr marL="0" marR="0">
                        <a:spcBef>
                          <a:spcPts val="0"/>
                        </a:spcBef>
                        <a:spcAft>
                          <a:spcPts val="0"/>
                        </a:spcAft>
                      </a:pPr>
                      <a:r>
                        <a:rPr lang="en-US" sz="1200">
                          <a:effectLst/>
                        </a:rPr>
                        <a:t>Exists in NRP</a:t>
                      </a:r>
                      <a:endParaRPr lang="en-US" sz="1200">
                        <a:effectLst/>
                        <a:latin typeface="Calibri" panose="020F0502020204030204" pitchFamily="34" charset="0"/>
                        <a:ea typeface="Calibri" panose="020F0502020204030204" pitchFamily="34" charset="0"/>
                      </a:endParaRPr>
                    </a:p>
                  </a:txBody>
                  <a:tcPr marL="68580" marR="68580" marT="0" marB="0">
                    <a:solidFill>
                      <a:srgbClr val="003C6C"/>
                    </a:solidFill>
                  </a:tcPr>
                </a:tc>
                <a:tc>
                  <a:txBody>
                    <a:bodyPr/>
                    <a:lstStyle/>
                    <a:p>
                      <a:pPr marL="0" marR="0">
                        <a:spcBef>
                          <a:spcPts val="0"/>
                        </a:spcBef>
                        <a:spcAft>
                          <a:spcPts val="0"/>
                        </a:spcAft>
                      </a:pPr>
                      <a:r>
                        <a:rPr lang="en-US" sz="1200" dirty="0">
                          <a:effectLst/>
                        </a:rPr>
                        <a:t>Exists in Network Controller</a:t>
                      </a:r>
                      <a:endParaRPr lang="en-US" sz="1200" dirty="0">
                        <a:effectLst/>
                        <a:latin typeface="Calibri" panose="020F0502020204030204" pitchFamily="34" charset="0"/>
                        <a:ea typeface="Calibri" panose="020F0502020204030204" pitchFamily="34" charset="0"/>
                      </a:endParaRPr>
                    </a:p>
                  </a:txBody>
                  <a:tcPr marL="68580" marR="68580" marT="0" marB="0">
                    <a:solidFill>
                      <a:srgbClr val="003C6C"/>
                    </a:solidFill>
                  </a:tcPr>
                </a:tc>
                <a:extLst>
                  <a:ext uri="{0D108BD9-81ED-4DB2-BD59-A6C34878D82A}">
                    <a16:rowId xmlns:a16="http://schemas.microsoft.com/office/drawing/2014/main" val="1518862391"/>
                  </a:ext>
                </a:extLst>
              </a:tr>
              <a:tr h="0">
                <a:tc>
                  <a:txBody>
                    <a:bodyPr/>
                    <a:lstStyle/>
                    <a:p>
                      <a:pPr marL="0" marR="0">
                        <a:spcBef>
                          <a:spcPts val="0"/>
                        </a:spcBef>
                        <a:spcAft>
                          <a:spcPts val="0"/>
                        </a:spcAft>
                      </a:pPr>
                      <a:r>
                        <a:rPr lang="en-US" sz="1200">
                          <a:effectLst/>
                        </a:rPr>
                        <a:t>Static Allocation – Not bound to an interface</a:t>
                      </a:r>
                      <a:endParaRPr lang="en-US" sz="120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dirty="0">
                          <a:effectLst/>
                        </a:rPr>
                        <a:t>Yes</a:t>
                      </a:r>
                      <a:endParaRPr lang="en-US" sz="12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effectLst/>
                        </a:rPr>
                        <a:t>Yes</a:t>
                      </a:r>
                      <a:endParaRPr lang="en-US" sz="12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419090446"/>
                  </a:ext>
                </a:extLst>
              </a:tr>
              <a:tr h="0">
                <a:tc>
                  <a:txBody>
                    <a:bodyPr/>
                    <a:lstStyle/>
                    <a:p>
                      <a:pPr marL="0" marR="0">
                        <a:spcBef>
                          <a:spcPts val="0"/>
                        </a:spcBef>
                        <a:spcAft>
                          <a:spcPts val="0"/>
                        </a:spcAft>
                      </a:pPr>
                      <a:r>
                        <a:rPr lang="en-US" sz="1200">
                          <a:effectLst/>
                        </a:rPr>
                        <a:t>Static Allocation – Bound to an interface</a:t>
                      </a:r>
                      <a:endParaRPr lang="en-US" sz="120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effectLst/>
                        </a:rPr>
                        <a:t>Yes</a:t>
                      </a:r>
                      <a:endParaRPr lang="en-US" sz="120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effectLst/>
                        </a:rPr>
                        <a:t>Yes</a:t>
                      </a:r>
                      <a:endParaRPr lang="en-US" sz="12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712144108"/>
                  </a:ext>
                </a:extLst>
              </a:tr>
              <a:tr h="0">
                <a:tc>
                  <a:txBody>
                    <a:bodyPr/>
                    <a:lstStyle/>
                    <a:p>
                      <a:pPr marL="0" marR="0">
                        <a:spcBef>
                          <a:spcPts val="0"/>
                        </a:spcBef>
                        <a:spcAft>
                          <a:spcPts val="0"/>
                        </a:spcAft>
                      </a:pPr>
                      <a:r>
                        <a:rPr lang="en-US" sz="1200">
                          <a:effectLst/>
                        </a:rPr>
                        <a:t>Dynamic allocation – Not bound to an interface</a:t>
                      </a:r>
                      <a:endParaRPr lang="en-US" sz="120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effectLst/>
                        </a:rPr>
                        <a:t>Yes</a:t>
                      </a:r>
                      <a:endParaRPr lang="en-US" sz="120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effectLst/>
                        </a:rPr>
                        <a:t>No</a:t>
                      </a:r>
                      <a:endParaRPr lang="en-US" sz="12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445286378"/>
                  </a:ext>
                </a:extLst>
              </a:tr>
              <a:tr h="0">
                <a:tc>
                  <a:txBody>
                    <a:bodyPr/>
                    <a:lstStyle/>
                    <a:p>
                      <a:pPr marL="0" marR="0">
                        <a:spcBef>
                          <a:spcPts val="0"/>
                        </a:spcBef>
                        <a:spcAft>
                          <a:spcPts val="0"/>
                        </a:spcAft>
                      </a:pPr>
                      <a:r>
                        <a:rPr lang="en-US" sz="1200">
                          <a:effectLst/>
                        </a:rPr>
                        <a:t>Dynamic allocation – Bound to an interface</a:t>
                      </a:r>
                      <a:endParaRPr lang="en-US" sz="120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effectLst/>
                        </a:rPr>
                        <a:t>Yes</a:t>
                      </a:r>
                      <a:endParaRPr lang="en-US" sz="120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effectLst/>
                        </a:rPr>
                        <a:t>Yes</a:t>
                      </a:r>
                      <a:endParaRPr lang="en-US" sz="12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909284931"/>
                  </a:ext>
                </a:extLst>
              </a:tr>
              <a:tr h="0">
                <a:tc>
                  <a:txBody>
                    <a:bodyPr/>
                    <a:lstStyle/>
                    <a:p>
                      <a:pPr marL="0" marR="0">
                        <a:spcBef>
                          <a:spcPts val="0"/>
                        </a:spcBef>
                        <a:spcAft>
                          <a:spcPts val="0"/>
                        </a:spcAft>
                      </a:pPr>
                      <a:r>
                        <a:rPr lang="en-US" sz="1200">
                          <a:effectLst/>
                        </a:rPr>
                        <a:t>Allocated during deployment before NRP is deployed</a:t>
                      </a:r>
                      <a:endParaRPr lang="en-US" sz="120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effectLst/>
                        </a:rPr>
                        <a:t>No</a:t>
                      </a:r>
                      <a:endParaRPr lang="en-US" sz="120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a:effectLst/>
                        </a:rPr>
                        <a:t>Yes</a:t>
                      </a:r>
                      <a:endParaRPr lang="en-US" sz="12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098531613"/>
                  </a:ext>
                </a:extLst>
              </a:tr>
              <a:tr h="0">
                <a:tc>
                  <a:txBody>
                    <a:bodyPr/>
                    <a:lstStyle/>
                    <a:p>
                      <a:pPr marL="0" marR="0">
                        <a:spcBef>
                          <a:spcPts val="0"/>
                        </a:spcBef>
                        <a:spcAft>
                          <a:spcPts val="0"/>
                        </a:spcAft>
                      </a:pPr>
                      <a:r>
                        <a:rPr lang="en-US" sz="1200" dirty="0">
                          <a:effectLst/>
                        </a:rPr>
                        <a:t>Allocated during deployment after NRP is deployed</a:t>
                      </a:r>
                      <a:endParaRPr lang="en-US" sz="12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dirty="0">
                          <a:effectLst/>
                        </a:rPr>
                        <a:t>Yes</a:t>
                      </a:r>
                      <a:endParaRPr lang="en-US" sz="12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200" dirty="0">
                          <a:effectLst/>
                        </a:rPr>
                        <a:t>Yes</a:t>
                      </a:r>
                      <a:endParaRPr lang="en-US" sz="12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195617834"/>
                  </a:ext>
                </a:extLst>
              </a:tr>
            </a:tbl>
          </a:graphicData>
        </a:graphic>
      </p:graphicFrame>
    </p:spTree>
    <p:extLst>
      <p:ext uri="{BB962C8B-B14F-4D97-AF65-F5344CB8AC3E}">
        <p14:creationId xmlns:p14="http://schemas.microsoft.com/office/powerpoint/2010/main" val="4162201965"/>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4636" y="948249"/>
            <a:ext cx="11761854" cy="960263"/>
          </a:xfrm>
          <a:prstGeom prst="rect">
            <a:avLst/>
          </a:prstGeom>
          <a:noFill/>
        </p:spPr>
        <p:txBody>
          <a:bodyPr wrap="square" lIns="182880" tIns="146304" rIns="182880" bIns="146304" rtlCol="0">
            <a:spAutoFit/>
          </a:bodyPr>
          <a:lstStyle/>
          <a:p>
            <a:pPr marL="34290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Since Public IP address blocks can take time to obtain, there are alerts at the 70%, 90% and 100% thresholds.</a:t>
            </a:r>
          </a:p>
        </p:txBody>
      </p:sp>
      <p:sp>
        <p:nvSpPr>
          <p:cNvPr id="2" name="Rectangle 1"/>
          <p:cNvSpPr/>
          <p:nvPr/>
        </p:nvSpPr>
        <p:spPr>
          <a:xfrm>
            <a:off x="131514" y="237869"/>
            <a:ext cx="6418937" cy="646331"/>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Light"/>
                <a:ea typeface="+mn-ea"/>
                <a:cs typeface="+mn-cs"/>
              </a:rPr>
              <a:t>Public IP Pool Capacity Alerts</a:t>
            </a:r>
          </a:p>
        </p:txBody>
      </p:sp>
      <p:graphicFrame>
        <p:nvGraphicFramePr>
          <p:cNvPr id="7" name="Table 6"/>
          <p:cNvGraphicFramePr>
            <a:graphicFrameLocks noGrp="1"/>
          </p:cNvGraphicFramePr>
          <p:nvPr/>
        </p:nvGraphicFramePr>
        <p:xfrm>
          <a:off x="385666" y="2091151"/>
          <a:ext cx="11793894" cy="2819871"/>
        </p:xfrm>
        <a:graphic>
          <a:graphicData uri="http://schemas.openxmlformats.org/drawingml/2006/table">
            <a:tbl>
              <a:tblPr>
                <a:tableStyleId>{5C22544A-7EE6-4342-B048-85BDC9FD1C3A}</a:tableStyleId>
              </a:tblPr>
              <a:tblGrid>
                <a:gridCol w="2487403">
                  <a:extLst>
                    <a:ext uri="{9D8B030D-6E8A-4147-A177-3AD203B41FA5}">
                      <a16:colId xmlns:a16="http://schemas.microsoft.com/office/drawing/2014/main" val="1167946407"/>
                    </a:ext>
                  </a:extLst>
                </a:gridCol>
                <a:gridCol w="877838">
                  <a:extLst>
                    <a:ext uri="{9D8B030D-6E8A-4147-A177-3AD203B41FA5}">
                      <a16:colId xmlns:a16="http://schemas.microsoft.com/office/drawing/2014/main" val="2178733682"/>
                    </a:ext>
                  </a:extLst>
                </a:gridCol>
                <a:gridCol w="3856653">
                  <a:extLst>
                    <a:ext uri="{9D8B030D-6E8A-4147-A177-3AD203B41FA5}">
                      <a16:colId xmlns:a16="http://schemas.microsoft.com/office/drawing/2014/main" val="3123597030"/>
                    </a:ext>
                  </a:extLst>
                </a:gridCol>
                <a:gridCol w="4572000">
                  <a:extLst>
                    <a:ext uri="{9D8B030D-6E8A-4147-A177-3AD203B41FA5}">
                      <a16:colId xmlns:a16="http://schemas.microsoft.com/office/drawing/2014/main" val="2379099980"/>
                    </a:ext>
                  </a:extLst>
                </a:gridCol>
              </a:tblGrid>
              <a:tr h="381471">
                <a:tc>
                  <a:txBody>
                    <a:bodyPr/>
                    <a:lstStyle/>
                    <a:p>
                      <a:pPr algn="l" fontAlgn="b"/>
                      <a:r>
                        <a:rPr lang="en-US" sz="1400" b="1" i="0" u="none" strike="noStrike" dirty="0">
                          <a:solidFill>
                            <a:schemeClr val="tx1"/>
                          </a:solidFill>
                          <a:effectLst/>
                          <a:latin typeface="Segoe UI" panose="020B0502040204020203" pitchFamily="34" charset="0"/>
                        </a:rPr>
                        <a:t>Alert Message</a:t>
                      </a:r>
                    </a:p>
                  </a:txBody>
                  <a:tcPr anchor="b">
                    <a:solidFill>
                      <a:srgbClr val="002060"/>
                    </a:solidFill>
                  </a:tcPr>
                </a:tc>
                <a:tc>
                  <a:txBody>
                    <a:bodyPr/>
                    <a:lstStyle/>
                    <a:p>
                      <a:pPr algn="l" fontAlgn="b"/>
                      <a:r>
                        <a:rPr lang="en-US" sz="1400" b="1" i="0" u="none" strike="noStrike" dirty="0">
                          <a:solidFill>
                            <a:schemeClr val="tx1"/>
                          </a:solidFill>
                          <a:effectLst/>
                          <a:latin typeface="Segoe UI" panose="020B0502040204020203" pitchFamily="34" charset="0"/>
                          <a:cs typeface="Segoe UI" panose="020B0502040204020203" pitchFamily="34" charset="0"/>
                        </a:rPr>
                        <a:t>Severity</a:t>
                      </a:r>
                    </a:p>
                  </a:txBody>
                  <a:tcPr anchor="b">
                    <a:solidFill>
                      <a:srgbClr val="002060"/>
                    </a:solidFill>
                  </a:tcPr>
                </a:tc>
                <a:tc>
                  <a:txBody>
                    <a:bodyPr/>
                    <a:lstStyle/>
                    <a:p>
                      <a:pPr algn="l" fontAlgn="b"/>
                      <a:r>
                        <a:rPr lang="en-US" sz="1400" b="1" i="0" u="none" strike="noStrike" dirty="0">
                          <a:solidFill>
                            <a:schemeClr val="tx1"/>
                          </a:solidFill>
                          <a:effectLst/>
                          <a:latin typeface="Segoe UI" panose="020B0502040204020203" pitchFamily="34" charset="0"/>
                        </a:rPr>
                        <a:t>Description</a:t>
                      </a:r>
                    </a:p>
                  </a:txBody>
                  <a:tcPr anchor="b">
                    <a:solidFill>
                      <a:srgbClr val="002060"/>
                    </a:solidFill>
                  </a:tcPr>
                </a:tc>
                <a:tc>
                  <a:txBody>
                    <a:bodyPr/>
                    <a:lstStyle/>
                    <a:p>
                      <a:pPr algn="l" fontAlgn="b"/>
                      <a:r>
                        <a:rPr lang="en-US" sz="1400" b="1" i="0" u="none" strike="noStrike" dirty="0">
                          <a:solidFill>
                            <a:schemeClr val="tx1"/>
                          </a:solidFill>
                          <a:effectLst/>
                          <a:latin typeface="Segoe UI" panose="020B0502040204020203" pitchFamily="34" charset="0"/>
                        </a:rPr>
                        <a:t>Remediation Steps</a:t>
                      </a:r>
                    </a:p>
                  </a:txBody>
                  <a:tcPr anchor="b">
                    <a:solidFill>
                      <a:srgbClr val="002060"/>
                    </a:solidFill>
                  </a:tcPr>
                </a:tc>
                <a:extLst>
                  <a:ext uri="{0D108BD9-81ED-4DB2-BD59-A6C34878D82A}">
                    <a16:rowId xmlns:a16="http://schemas.microsoft.com/office/drawing/2014/main" val="3602396153"/>
                  </a:ext>
                </a:extLst>
              </a:tr>
              <a:tr h="670428">
                <a:tc>
                  <a:txBody>
                    <a:bodyPr/>
                    <a:lstStyle/>
                    <a:p>
                      <a:pPr algn="l" fontAlgn="b"/>
                      <a:r>
                        <a:rPr lang="en-US" sz="1100" u="none" strike="noStrike" dirty="0">
                          <a:effectLst/>
                        </a:rPr>
                        <a:t>Public IP address utilization at </a:t>
                      </a:r>
                      <a:r>
                        <a:rPr lang="en-US" sz="1100" b="1" u="none" strike="noStrike" dirty="0">
                          <a:effectLst/>
                        </a:rPr>
                        <a:t>70%</a:t>
                      </a:r>
                      <a:r>
                        <a:rPr lang="en-US" sz="1100" u="none" strike="noStrike" dirty="0">
                          <a:effectLst/>
                        </a:rPr>
                        <a:t> across all pools.</a:t>
                      </a:r>
                      <a:endParaRPr lang="en-US" sz="1100" b="0" i="0" u="none" strike="noStrike" dirty="0">
                        <a:solidFill>
                          <a:srgbClr val="000000"/>
                        </a:solidFill>
                        <a:effectLst/>
                        <a:latin typeface="Segoe UI" panose="020B0502040204020203" pitchFamily="34" charset="0"/>
                      </a:endParaRPr>
                    </a:p>
                  </a:txBody>
                  <a:tcPr anchor="b"/>
                </a:tc>
                <a:tc>
                  <a:txBody>
                    <a:bodyPr/>
                    <a:lstStyle/>
                    <a:p>
                      <a:pPr algn="ctr" fontAlgn="b"/>
                      <a:r>
                        <a:rPr lang="en-US" sz="1100" u="none" strike="noStrike" dirty="0">
                          <a:effectLst/>
                        </a:rPr>
                        <a:t>Warning</a:t>
                      </a:r>
                    </a:p>
                    <a:p>
                      <a:pPr algn="ctr" fontAlgn="b"/>
                      <a:endParaRPr lang="en-US" sz="1100" b="0" i="0" u="none" strike="noStrike" dirty="0">
                        <a:solidFill>
                          <a:srgbClr val="000000"/>
                        </a:solidFill>
                        <a:effectLst/>
                        <a:latin typeface="Calibri" panose="020F0502020204030204" pitchFamily="34" charset="0"/>
                      </a:endParaRPr>
                    </a:p>
                    <a:p>
                      <a:pPr algn="ctr" fontAlgn="b"/>
                      <a:endParaRPr lang="en-US" sz="1100" b="0" i="0" u="none" strike="noStrike" dirty="0">
                        <a:solidFill>
                          <a:srgbClr val="000000"/>
                        </a:solidFill>
                        <a:effectLst/>
                        <a:latin typeface="Calibri" panose="020F0502020204030204" pitchFamily="34" charset="0"/>
                      </a:endParaRPr>
                    </a:p>
                    <a:p>
                      <a:pPr algn="ctr" fontAlgn="b"/>
                      <a:endParaRPr lang="en-US" sz="1100" b="0" i="0" u="none" strike="noStrike" dirty="0">
                        <a:solidFill>
                          <a:srgbClr val="000000"/>
                        </a:solidFill>
                        <a:effectLst/>
                        <a:latin typeface="Calibri" panose="020F0502020204030204" pitchFamily="34" charset="0"/>
                      </a:endParaRPr>
                    </a:p>
                  </a:txBody>
                  <a:tcPr anchor="b"/>
                </a:tc>
                <a:tc>
                  <a:txBody>
                    <a:bodyPr/>
                    <a:lstStyle/>
                    <a:p>
                      <a:pPr algn="l" fontAlgn="b"/>
                      <a:r>
                        <a:rPr lang="en-US" sz="1100" u="none" strike="noStrike">
                          <a:effectLst/>
                        </a:rPr>
                        <a:t>Public IP address utilization is at 70% across all pools.  If utilization reaches 100%, users will be unable to create VM instances, or create public IP addresses.</a:t>
                      </a:r>
                      <a:endParaRPr lang="en-US" sz="1100" b="0" i="0" u="none" strike="noStrike">
                        <a:solidFill>
                          <a:srgbClr val="000000"/>
                        </a:solidFill>
                        <a:effectLst/>
                        <a:latin typeface="Segoe UI" panose="020B0502040204020203" pitchFamily="34" charset="0"/>
                      </a:endParaRPr>
                    </a:p>
                  </a:txBody>
                  <a:tcPr anchor="b"/>
                </a:tc>
                <a:tc rowSpan="3">
                  <a:txBody>
                    <a:bodyPr/>
                    <a:lstStyle/>
                    <a:p>
                      <a:pPr marL="0" marR="0" lvl="0" indent="0" algn="l" defTabSz="932742" rtl="0" eaLnBrk="1" fontAlgn="b" latinLnBrk="0" hangingPunct="1">
                        <a:lnSpc>
                          <a:spcPct val="100000"/>
                        </a:lnSpc>
                        <a:spcBef>
                          <a:spcPts val="0"/>
                        </a:spcBef>
                        <a:spcAft>
                          <a:spcPts val="0"/>
                        </a:spcAft>
                        <a:buClrTx/>
                        <a:buSzTx/>
                        <a:buFontTx/>
                        <a:buNone/>
                        <a:tabLst/>
                        <a:defRPr/>
                      </a:pPr>
                      <a:r>
                        <a:rPr lang="en-US" sz="1100" u="none" strike="noStrike" dirty="0">
                          <a:effectLst/>
                        </a:rPr>
                        <a:t>You will need to add another block of Public IP Addresses in order to continue to service requests from tenants.</a:t>
                      </a:r>
                      <a:br>
                        <a:rPr lang="en-US" sz="1100" u="none" strike="noStrike" dirty="0">
                          <a:effectLst/>
                        </a:rPr>
                      </a:br>
                      <a:br>
                        <a:rPr lang="en-US" sz="1100" u="none" strike="noStrike" dirty="0">
                          <a:effectLst/>
                        </a:rPr>
                      </a:br>
                      <a:r>
                        <a:rPr lang="en-US" sz="1100" u="none" strike="noStrike" dirty="0">
                          <a:effectLst/>
                        </a:rPr>
                        <a:t>1.  Acquire another block of IP Addresses from your Network Service Provider.</a:t>
                      </a:r>
                      <a:br>
                        <a:rPr lang="en-US" sz="1100" u="none" strike="noStrike" dirty="0">
                          <a:effectLst/>
                        </a:rPr>
                      </a:br>
                      <a:br>
                        <a:rPr lang="en-US" sz="1100" u="none" strike="noStrike" dirty="0">
                          <a:effectLst/>
                        </a:rPr>
                      </a:br>
                      <a:r>
                        <a:rPr lang="en-US" sz="1100" u="none" strike="noStrike" dirty="0">
                          <a:effectLst/>
                        </a:rPr>
                        <a:t>2.  Log in to the Azure Stack Hub Portal using your Service Manager account.  </a:t>
                      </a:r>
                      <a:br>
                        <a:rPr lang="en-US" sz="1100" u="none" strike="noStrike" dirty="0">
                          <a:effectLst/>
                        </a:rPr>
                      </a:br>
                      <a:br>
                        <a:rPr lang="en-US" sz="1100" u="none" strike="noStrike" dirty="0">
                          <a:effectLst/>
                        </a:rPr>
                      </a:br>
                      <a:r>
                        <a:rPr lang="en-US" sz="1100" u="none" strike="noStrike" dirty="0">
                          <a:effectLst/>
                        </a:rPr>
                        <a:t>3.  Open the capacity Management Blade and click on the Public IP Pools tile.</a:t>
                      </a:r>
                      <a:br>
                        <a:rPr lang="en-US" sz="1100" u="none" strike="noStrike" dirty="0">
                          <a:effectLst/>
                        </a:rPr>
                      </a:br>
                      <a:br>
                        <a:rPr lang="en-US" sz="1100" u="none" strike="noStrike" dirty="0">
                          <a:effectLst/>
                        </a:rPr>
                      </a:br>
                      <a:r>
                        <a:rPr lang="en-US" sz="1100" u="none" strike="noStrike" dirty="0">
                          <a:effectLst/>
                        </a:rPr>
                        <a:t>4. Click the Scale-Out Action button and provide the details of your new Public IP Address Pool.</a:t>
                      </a:r>
                      <a:endParaRPr lang="en-US" sz="11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2136171729"/>
                  </a:ext>
                </a:extLst>
              </a:tr>
              <a:tr h="712176">
                <a:tc>
                  <a:txBody>
                    <a:bodyPr/>
                    <a:lstStyle/>
                    <a:p>
                      <a:pPr algn="l" fontAlgn="b"/>
                      <a:r>
                        <a:rPr lang="en-US" sz="1100" u="none" strike="noStrike" dirty="0">
                          <a:effectLst/>
                        </a:rPr>
                        <a:t>Public IP address utilization at </a:t>
                      </a:r>
                      <a:r>
                        <a:rPr lang="en-US" sz="1100" b="1" u="none" strike="noStrike" dirty="0">
                          <a:effectLst/>
                        </a:rPr>
                        <a:t>90%</a:t>
                      </a:r>
                      <a:r>
                        <a:rPr lang="en-US" sz="1100" u="none" strike="noStrike" dirty="0">
                          <a:effectLst/>
                        </a:rPr>
                        <a:t> across all pools.</a:t>
                      </a:r>
                      <a:endParaRPr lang="en-US" sz="1100" b="0" i="0" u="none" strike="noStrike" dirty="0">
                        <a:solidFill>
                          <a:srgbClr val="000000"/>
                        </a:solidFill>
                        <a:effectLst/>
                        <a:latin typeface="Segoe UI" panose="020B0502040204020203" pitchFamily="34" charset="0"/>
                      </a:endParaRPr>
                    </a:p>
                  </a:txBody>
                  <a:tcPr anchor="b"/>
                </a:tc>
                <a:tc>
                  <a:txBody>
                    <a:bodyPr/>
                    <a:lstStyle/>
                    <a:p>
                      <a:pPr algn="ctr" fontAlgn="b"/>
                      <a:r>
                        <a:rPr lang="en-US" sz="1100" u="none" strike="noStrike" dirty="0">
                          <a:effectLst/>
                        </a:rPr>
                        <a:t>Warning</a:t>
                      </a:r>
                    </a:p>
                    <a:p>
                      <a:pPr algn="ctr" fontAlgn="b"/>
                      <a:endParaRPr lang="en-US" sz="1100" b="0" i="0" u="none" strike="noStrike" dirty="0">
                        <a:solidFill>
                          <a:srgbClr val="000000"/>
                        </a:solidFill>
                        <a:effectLst/>
                        <a:latin typeface="Calibri" panose="020F0502020204030204" pitchFamily="34" charset="0"/>
                      </a:endParaRPr>
                    </a:p>
                    <a:p>
                      <a:pPr algn="ctr" fontAlgn="b"/>
                      <a:endParaRPr lang="en-US" sz="1100" b="0" i="0" u="none" strike="noStrike" dirty="0">
                        <a:solidFill>
                          <a:srgbClr val="000000"/>
                        </a:solidFill>
                        <a:effectLst/>
                        <a:latin typeface="Calibri" panose="020F0502020204030204" pitchFamily="34" charset="0"/>
                      </a:endParaRPr>
                    </a:p>
                    <a:p>
                      <a:pPr algn="ctr" fontAlgn="b"/>
                      <a:endParaRPr lang="en-US" sz="1100" b="0" i="0" u="none" strike="noStrike" dirty="0">
                        <a:solidFill>
                          <a:srgbClr val="000000"/>
                        </a:solidFill>
                        <a:effectLst/>
                        <a:latin typeface="Calibri" panose="020F0502020204030204" pitchFamily="34" charset="0"/>
                      </a:endParaRPr>
                    </a:p>
                  </a:txBody>
                  <a:tcPr anchor="b"/>
                </a:tc>
                <a:tc>
                  <a:txBody>
                    <a:bodyPr/>
                    <a:lstStyle/>
                    <a:p>
                      <a:pPr algn="l" fontAlgn="b"/>
                      <a:r>
                        <a:rPr lang="en-US" sz="1100" u="none" strike="noStrike">
                          <a:effectLst/>
                        </a:rPr>
                        <a:t>Public IP address utilization is at 90% across all pools.  If utilization reaches 100%, users will be unable to create VM instances, or create public IP addresses.</a:t>
                      </a:r>
                      <a:endParaRPr lang="en-US" sz="1100" b="0" i="0" u="none" strike="noStrike">
                        <a:solidFill>
                          <a:srgbClr val="000000"/>
                        </a:solidFill>
                        <a:effectLst/>
                        <a:latin typeface="Calibri" panose="020F0502020204030204" pitchFamily="34" charset="0"/>
                      </a:endParaRPr>
                    </a:p>
                  </a:txBody>
                  <a:tcPr anchor="b"/>
                </a:tc>
                <a:tc vMerge="1">
                  <a:txBody>
                    <a:bodyPr/>
                    <a:lstStyle/>
                    <a:p>
                      <a:pPr algn="l" fontAlgn="b"/>
                      <a:endParaRPr lang="en-US" sz="900" b="0" i="0" u="none" strike="noStrike" dirty="0">
                        <a:solidFill>
                          <a:srgbClr val="000000"/>
                        </a:solidFill>
                        <a:effectLst/>
                        <a:latin typeface="Calibri" panose="020F0502020204030204" pitchFamily="34" charset="0"/>
                      </a:endParaRPr>
                    </a:p>
                  </a:txBody>
                  <a:tcPr marL="2456" marR="2456" marT="2456" marB="11788" anchor="b"/>
                </a:tc>
                <a:extLst>
                  <a:ext uri="{0D108BD9-81ED-4DB2-BD59-A6C34878D82A}">
                    <a16:rowId xmlns:a16="http://schemas.microsoft.com/office/drawing/2014/main" val="1506548863"/>
                  </a:ext>
                </a:extLst>
              </a:tr>
              <a:tr h="709720">
                <a:tc>
                  <a:txBody>
                    <a:bodyPr/>
                    <a:lstStyle/>
                    <a:p>
                      <a:pPr algn="l" fontAlgn="b"/>
                      <a:r>
                        <a:rPr lang="en-US" sz="1100" u="none" strike="noStrike" dirty="0">
                          <a:effectLst/>
                        </a:rPr>
                        <a:t>Public IP address utilization at </a:t>
                      </a:r>
                      <a:r>
                        <a:rPr lang="en-US" sz="1100" b="1" u="none" strike="noStrike" dirty="0">
                          <a:effectLst/>
                        </a:rPr>
                        <a:t>100%</a:t>
                      </a:r>
                      <a:r>
                        <a:rPr lang="en-US" sz="1100" u="none" strike="noStrike" dirty="0">
                          <a:effectLst/>
                        </a:rPr>
                        <a:t> across all pools.</a:t>
                      </a:r>
                      <a:endParaRPr lang="en-US" sz="1100" b="0" i="0" u="none" strike="noStrike" dirty="0">
                        <a:solidFill>
                          <a:srgbClr val="000000"/>
                        </a:solidFill>
                        <a:effectLst/>
                        <a:latin typeface="Segoe UI" panose="020B0502040204020203" pitchFamily="34" charset="0"/>
                      </a:endParaRPr>
                    </a:p>
                  </a:txBody>
                  <a:tcPr anchor="b"/>
                </a:tc>
                <a:tc>
                  <a:txBody>
                    <a:bodyPr/>
                    <a:lstStyle/>
                    <a:p>
                      <a:pPr algn="ctr" fontAlgn="b"/>
                      <a:r>
                        <a:rPr lang="en-US" sz="1100" u="none" strike="noStrike" dirty="0">
                          <a:effectLst/>
                        </a:rPr>
                        <a:t>Critical</a:t>
                      </a:r>
                    </a:p>
                    <a:p>
                      <a:pPr algn="ctr" fontAlgn="b"/>
                      <a:endParaRPr lang="en-US" sz="1100" b="0" i="0" u="none" strike="noStrike" dirty="0">
                        <a:solidFill>
                          <a:srgbClr val="000000"/>
                        </a:solidFill>
                        <a:effectLst/>
                        <a:latin typeface="Calibri" panose="020F0502020204030204" pitchFamily="34" charset="0"/>
                      </a:endParaRPr>
                    </a:p>
                    <a:p>
                      <a:pPr algn="ctr" fontAlgn="b"/>
                      <a:endParaRPr lang="en-US" sz="1100" b="0" i="0" u="none" strike="noStrike" dirty="0">
                        <a:solidFill>
                          <a:srgbClr val="000000"/>
                        </a:solidFill>
                        <a:effectLst/>
                        <a:latin typeface="Calibri" panose="020F0502020204030204" pitchFamily="34" charset="0"/>
                      </a:endParaRPr>
                    </a:p>
                    <a:p>
                      <a:pPr algn="ctr" fontAlgn="b"/>
                      <a:endParaRPr lang="en-US" sz="1100" b="0" i="0" u="none" strike="noStrike" dirty="0">
                        <a:solidFill>
                          <a:srgbClr val="000000"/>
                        </a:solidFill>
                        <a:effectLst/>
                        <a:latin typeface="Calibri" panose="020F0502020204030204" pitchFamily="34" charset="0"/>
                      </a:endParaRPr>
                    </a:p>
                  </a:txBody>
                  <a:tcPr anchor="b"/>
                </a:tc>
                <a:tc>
                  <a:txBody>
                    <a:bodyPr/>
                    <a:lstStyle/>
                    <a:p>
                      <a:pPr algn="l" fontAlgn="b"/>
                      <a:r>
                        <a:rPr lang="en-US" sz="1100" u="none" strike="noStrike" dirty="0">
                          <a:effectLst/>
                        </a:rPr>
                        <a:t>Public IP address utilization is at 100% across all pools.  Users are unable to create VM instances, or create public IP addresses.</a:t>
                      </a:r>
                      <a:endParaRPr lang="en-US" sz="1100" b="0" i="0" u="none" strike="noStrike" dirty="0">
                        <a:solidFill>
                          <a:srgbClr val="000000"/>
                        </a:solidFill>
                        <a:effectLst/>
                        <a:latin typeface="Segoe UI" panose="020B0502040204020203" pitchFamily="34" charset="0"/>
                      </a:endParaRPr>
                    </a:p>
                  </a:txBody>
                  <a:tcPr anchor="b"/>
                </a:tc>
                <a:tc vMerge="1">
                  <a:txBody>
                    <a:bodyPr/>
                    <a:lstStyle/>
                    <a:p>
                      <a:pPr algn="l" fontAlgn="b"/>
                      <a:endParaRPr lang="en-US" sz="1100" b="0" i="0" u="none" strike="noStrike" dirty="0">
                        <a:solidFill>
                          <a:srgbClr val="000000"/>
                        </a:solidFill>
                        <a:effectLst/>
                        <a:latin typeface="Calibri" panose="020F0502020204030204" pitchFamily="34" charset="0"/>
                      </a:endParaRPr>
                    </a:p>
                  </a:txBody>
                  <a:tcPr marL="2456" marR="2456" marT="2456" marB="11788" anchor="b"/>
                </a:tc>
                <a:extLst>
                  <a:ext uri="{0D108BD9-81ED-4DB2-BD59-A6C34878D82A}">
                    <a16:rowId xmlns:a16="http://schemas.microsoft.com/office/drawing/2014/main" val="3934171212"/>
                  </a:ext>
                </a:extLst>
              </a:tr>
            </a:tbl>
          </a:graphicData>
        </a:graphic>
      </p:graphicFrame>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075059" y="5610809"/>
            <a:ext cx="457200" cy="457200"/>
          </a:xfrm>
          <a:prstGeom prst="rect">
            <a:avLst/>
          </a:prstGeom>
        </p:spPr>
      </p:pic>
      <p:pic>
        <p:nvPicPr>
          <p:cNvPr id="11" name="Picture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99941" y="3512695"/>
            <a:ext cx="457200" cy="457200"/>
          </a:xfrm>
          <a:prstGeom prst="rect">
            <a:avLst/>
          </a:prstGeom>
        </p:spPr>
      </p:pic>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99941" y="2711095"/>
            <a:ext cx="457200" cy="457200"/>
          </a:xfrm>
          <a:prstGeom prst="rect">
            <a:avLst/>
          </a:prstGeom>
        </p:spPr>
      </p:pic>
      <p:sp>
        <p:nvSpPr>
          <p:cNvPr id="13" name="Rectangle 12"/>
          <p:cNvSpPr/>
          <p:nvPr/>
        </p:nvSpPr>
        <p:spPr bwMode="auto">
          <a:xfrm>
            <a:off x="2559547" y="5346292"/>
            <a:ext cx="9254613" cy="1222460"/>
          </a:xfrm>
          <a:prstGeom prst="rect">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l" defTabSz="932742" rtl="0" eaLnBrk="1" fontAlgn="auto" latinLnBrk="0" hangingPunct="1">
              <a:lnSpc>
                <a:spcPct val="90000"/>
              </a:lnSpc>
              <a:spcBef>
                <a:spcPts val="0"/>
              </a:spcBef>
              <a:spcAft>
                <a:spcPts val="600"/>
              </a:spcAft>
              <a:buClrTx/>
              <a:buSzTx/>
              <a:buFontTx/>
              <a:buNone/>
              <a:tabLst/>
              <a:defRPr/>
            </a:pPr>
            <a:endParaRPr kumimoji="0" lang="en-US" sz="2000" b="0" i="0" u="none" strike="noStrike" kern="1200" cap="none" spc="0" normalizeH="0" baseline="0" noProof="0" dirty="0">
              <a:ln>
                <a:noFill/>
              </a:ln>
              <a:solidFill>
                <a:srgbClr val="C00000"/>
              </a:solidFill>
              <a:effectLst/>
              <a:uLnTx/>
              <a:uFillTx/>
              <a:latin typeface="Segoe UI" panose="020B0502040204020203" pitchFamily="34" charset="0"/>
              <a:ea typeface="+mn-ea"/>
              <a:cs typeface="Segoe UI" panose="020B0502040204020203" pitchFamily="34" charset="0"/>
            </a:endParaRP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The Capacity Management RP blade is NOT present in TP3, so customers will NOT be able to follow the remediation steps to add IP Pools.  This will be available by GA.</a:t>
            </a:r>
          </a:p>
          <a:p>
            <a:pPr marL="0" marR="0" lvl="0" indent="0" algn="l" defTabSz="932742" rtl="0" eaLnBrk="1" fontAlgn="auto" latinLnBrk="0" hangingPunct="1">
              <a:lnSpc>
                <a:spcPct val="90000"/>
              </a:lnSpc>
              <a:spcBef>
                <a:spcPts val="0"/>
              </a:spcBef>
              <a:spcAft>
                <a:spcPts val="600"/>
              </a:spcAft>
              <a:buClrTx/>
              <a:buSzTx/>
              <a:buFontTx/>
              <a:buNone/>
              <a:tabLst/>
              <a:defRPr/>
            </a:pPr>
            <a:endParaRPr kumimoji="0" lang="en-US" sz="2000" b="0" i="0" u="none" strike="noStrike" kern="1200" cap="none" spc="0" normalizeH="0" baseline="0" noProof="0" dirty="0">
              <a:ln>
                <a:noFill/>
              </a:ln>
              <a:solidFill>
                <a:srgbClr val="C00000"/>
              </a:solidFill>
              <a:effectLst/>
              <a:uLnTx/>
              <a:uFillTx/>
              <a:latin typeface="Segoe UI" panose="020B0502040204020203" pitchFamily="34" charset="0"/>
              <a:ea typeface="+mn-ea"/>
              <a:cs typeface="Segoe UI" panose="020B0502040204020203" pitchFamily="34" charset="0"/>
            </a:endParaRPr>
          </a:p>
        </p:txBody>
      </p:sp>
      <p:sp>
        <p:nvSpPr>
          <p:cNvPr id="14" name="Rectangle 13"/>
          <p:cNvSpPr/>
          <p:nvPr/>
        </p:nvSpPr>
        <p:spPr bwMode="auto">
          <a:xfrm>
            <a:off x="1132114" y="5346292"/>
            <a:ext cx="1440860" cy="1222460"/>
          </a:xfrm>
          <a:prstGeom prst="rect">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pic>
        <p:nvPicPr>
          <p:cNvPr id="15" name="Graphic 14" descr="High Voltage"/>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472210" y="5532165"/>
            <a:ext cx="760667" cy="760667"/>
          </a:xfrm>
          <a:prstGeom prst="rect">
            <a:avLst/>
          </a:prstGeom>
        </p:spPr>
      </p:pic>
      <p:pic>
        <p:nvPicPr>
          <p:cNvPr id="17" name="Picture 1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099941" y="4245022"/>
            <a:ext cx="457200" cy="457200"/>
          </a:xfrm>
          <a:prstGeom prst="rect">
            <a:avLst/>
          </a:prstGeom>
        </p:spPr>
      </p:pic>
    </p:spTree>
    <p:extLst>
      <p:ext uri="{BB962C8B-B14F-4D97-AF65-F5344CB8AC3E}">
        <p14:creationId xmlns:p14="http://schemas.microsoft.com/office/powerpoint/2010/main" val="363776355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Switch management network </a:t>
            </a:r>
          </a:p>
        </p:txBody>
      </p:sp>
      <p:sp>
        <p:nvSpPr>
          <p:cNvPr id="5" name="Text Placeholder 4"/>
          <p:cNvSpPr>
            <a:spLocks noGrp="1"/>
          </p:cNvSpPr>
          <p:nvPr>
            <p:ph type="body" sz="quarter" idx="10"/>
          </p:nvPr>
        </p:nvSpPr>
        <p:spPr>
          <a:xfrm>
            <a:off x="6495306" y="1211287"/>
            <a:ext cx="5668183" cy="3453253"/>
          </a:xfrm>
        </p:spPr>
        <p:txBody>
          <a:bodyPr/>
          <a:lstStyle/>
          <a:p>
            <a:r>
              <a:rPr lang="en-US" sz="2800" dirty="0"/>
              <a:t>Minimum size /29 (6 host IPs)</a:t>
            </a:r>
          </a:p>
          <a:p>
            <a:pPr lvl="1"/>
            <a:r>
              <a:rPr lang="en-US" sz="2400" dirty="0"/>
              <a:t>Dedicated for connecting the management ports of the switches</a:t>
            </a:r>
          </a:p>
          <a:p>
            <a:pPr lvl="1"/>
            <a:r>
              <a:rPr lang="en-US" sz="2400" dirty="0"/>
              <a:t>Allows an out-of-band access for deployment, management and troubleshooting</a:t>
            </a:r>
          </a:p>
          <a:p>
            <a:pPr lvl="1"/>
            <a:r>
              <a:rPr lang="en-US" sz="2400" dirty="0"/>
              <a:t>Calculated from the Switch Infrastructure Network mentioned before.</a:t>
            </a:r>
          </a:p>
        </p:txBody>
      </p:sp>
      <p:grpSp>
        <p:nvGrpSpPr>
          <p:cNvPr id="173" name="Group 172">
            <a:extLst>
              <a:ext uri="{FF2B5EF4-FFF2-40B4-BE49-F238E27FC236}">
                <a16:creationId xmlns:a16="http://schemas.microsoft.com/office/drawing/2014/main" id="{2497A825-A4C4-4ACF-A611-000768079E19}"/>
              </a:ext>
            </a:extLst>
          </p:cNvPr>
          <p:cNvGrpSpPr/>
          <p:nvPr/>
        </p:nvGrpSpPr>
        <p:grpSpPr>
          <a:xfrm>
            <a:off x="470818" y="1212849"/>
            <a:ext cx="5799646" cy="3678801"/>
            <a:chOff x="37591" y="1471519"/>
            <a:chExt cx="5799646" cy="3678801"/>
          </a:xfrm>
        </p:grpSpPr>
        <p:cxnSp>
          <p:nvCxnSpPr>
            <p:cNvPr id="174" name="Connector: Elbow 173">
              <a:extLst>
                <a:ext uri="{FF2B5EF4-FFF2-40B4-BE49-F238E27FC236}">
                  <a16:creationId xmlns:a16="http://schemas.microsoft.com/office/drawing/2014/main" id="{52B0658A-304E-43C1-8749-51721DC6C911}"/>
                </a:ext>
              </a:extLst>
            </p:cNvPr>
            <p:cNvCxnSpPr/>
            <p:nvPr/>
          </p:nvCxnSpPr>
          <p:spPr>
            <a:xfrm rot="5400000" flipH="1" flipV="1">
              <a:off x="3047908" y="2006368"/>
              <a:ext cx="1655055" cy="775780"/>
            </a:xfrm>
            <a:prstGeom prst="bentConnector3">
              <a:avLst>
                <a:gd name="adj1" fmla="val 1197"/>
              </a:avLst>
            </a:prstGeom>
            <a:ln w="38100">
              <a:solidFill>
                <a:srgbClr val="00B0F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5" name="Parallelogram 174">
              <a:extLst>
                <a:ext uri="{FF2B5EF4-FFF2-40B4-BE49-F238E27FC236}">
                  <a16:creationId xmlns:a16="http://schemas.microsoft.com/office/drawing/2014/main" id="{8E1EBDDC-76D6-4727-AD21-AE2F55CD685C}"/>
                </a:ext>
              </a:extLst>
            </p:cNvPr>
            <p:cNvSpPr/>
            <p:nvPr/>
          </p:nvSpPr>
          <p:spPr bwMode="auto">
            <a:xfrm>
              <a:off x="1112837" y="1471519"/>
              <a:ext cx="3733800" cy="228600"/>
            </a:xfrm>
            <a:prstGeom prst="parallelogram">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Infrastructure Network</a:t>
              </a:r>
            </a:p>
          </p:txBody>
        </p:sp>
        <p:sp>
          <p:nvSpPr>
            <p:cNvPr id="176" name="Parallelogram 175">
              <a:extLst>
                <a:ext uri="{FF2B5EF4-FFF2-40B4-BE49-F238E27FC236}">
                  <a16:creationId xmlns:a16="http://schemas.microsoft.com/office/drawing/2014/main" id="{AABD44EE-B943-49B5-8144-71AFB4FC9DA7}"/>
                </a:ext>
              </a:extLst>
            </p:cNvPr>
            <p:cNvSpPr/>
            <p:nvPr/>
          </p:nvSpPr>
          <p:spPr bwMode="auto">
            <a:xfrm>
              <a:off x="122237" y="1820862"/>
              <a:ext cx="5715000" cy="245637"/>
            </a:xfrm>
            <a:prstGeom prst="parallelogram">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Private Network</a:t>
              </a:r>
            </a:p>
          </p:txBody>
        </p:sp>
        <p:sp>
          <p:nvSpPr>
            <p:cNvPr id="177" name="Parallelogram 176">
              <a:extLst>
                <a:ext uri="{FF2B5EF4-FFF2-40B4-BE49-F238E27FC236}">
                  <a16:creationId xmlns:a16="http://schemas.microsoft.com/office/drawing/2014/main" id="{5C096020-18F5-4E65-87E1-CE7D98BC0DF7}"/>
                </a:ext>
              </a:extLst>
            </p:cNvPr>
            <p:cNvSpPr/>
            <p:nvPr/>
          </p:nvSpPr>
          <p:spPr bwMode="auto">
            <a:xfrm>
              <a:off x="122237" y="4564062"/>
              <a:ext cx="5715000" cy="228600"/>
            </a:xfrm>
            <a:prstGeom prst="parallelogram">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BMC Network</a:t>
              </a:r>
            </a:p>
          </p:txBody>
        </p:sp>
        <p:sp>
          <p:nvSpPr>
            <p:cNvPr id="178" name="Parallelogram 177">
              <a:extLst>
                <a:ext uri="{FF2B5EF4-FFF2-40B4-BE49-F238E27FC236}">
                  <a16:creationId xmlns:a16="http://schemas.microsoft.com/office/drawing/2014/main" id="{1067ABD9-343F-440B-A4CA-66DF3E508989}"/>
                </a:ext>
              </a:extLst>
            </p:cNvPr>
            <p:cNvSpPr/>
            <p:nvPr/>
          </p:nvSpPr>
          <p:spPr bwMode="auto">
            <a:xfrm>
              <a:off x="122237" y="4921720"/>
              <a:ext cx="5715000" cy="228600"/>
            </a:xfrm>
            <a:prstGeom prst="parallelogram">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Switch Infrastructure Network</a:t>
              </a:r>
            </a:p>
          </p:txBody>
        </p:sp>
        <p:grpSp>
          <p:nvGrpSpPr>
            <p:cNvPr id="179" name="Group 178">
              <a:extLst>
                <a:ext uri="{FF2B5EF4-FFF2-40B4-BE49-F238E27FC236}">
                  <a16:creationId xmlns:a16="http://schemas.microsoft.com/office/drawing/2014/main" id="{785439AB-88D3-4619-AB41-68527193F05C}"/>
                </a:ext>
              </a:extLst>
            </p:cNvPr>
            <p:cNvGrpSpPr/>
            <p:nvPr/>
          </p:nvGrpSpPr>
          <p:grpSpPr>
            <a:xfrm>
              <a:off x="1646237" y="2335114"/>
              <a:ext cx="1828800" cy="1314548"/>
              <a:chOff x="1646237" y="2335114"/>
              <a:chExt cx="1828800" cy="1314548"/>
            </a:xfrm>
          </p:grpSpPr>
          <p:sp>
            <p:nvSpPr>
              <p:cNvPr id="216" name="Rectangle 215">
                <a:extLst>
                  <a:ext uri="{FF2B5EF4-FFF2-40B4-BE49-F238E27FC236}">
                    <a16:creationId xmlns:a16="http://schemas.microsoft.com/office/drawing/2014/main" id="{8EF2CF05-8B46-4EE7-AD0E-612328458DC6}"/>
                  </a:ext>
                </a:extLst>
              </p:cNvPr>
              <p:cNvSpPr/>
              <p:nvPr/>
            </p:nvSpPr>
            <p:spPr bwMode="auto">
              <a:xfrm>
                <a:off x="1646237" y="23351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7" name="Rectangle 216">
                <a:extLst>
                  <a:ext uri="{FF2B5EF4-FFF2-40B4-BE49-F238E27FC236}">
                    <a16:creationId xmlns:a16="http://schemas.microsoft.com/office/drawing/2014/main" id="{F85AED7B-30B0-461A-9AB9-71A438BB9612}"/>
                  </a:ext>
                </a:extLst>
              </p:cNvPr>
              <p:cNvSpPr/>
              <p:nvPr/>
            </p:nvSpPr>
            <p:spPr bwMode="auto">
              <a:xfrm>
                <a:off x="1798637" y="24875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8" name="Rectangle 217">
                <a:extLst>
                  <a:ext uri="{FF2B5EF4-FFF2-40B4-BE49-F238E27FC236}">
                    <a16:creationId xmlns:a16="http://schemas.microsoft.com/office/drawing/2014/main" id="{89774D76-5F2E-4776-8836-2073D5ADECD0}"/>
                  </a:ext>
                </a:extLst>
              </p:cNvPr>
              <p:cNvSpPr/>
              <p:nvPr/>
            </p:nvSpPr>
            <p:spPr bwMode="auto">
              <a:xfrm>
                <a:off x="1951037" y="26399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9" name="Rectangle 218">
                <a:extLst>
                  <a:ext uri="{FF2B5EF4-FFF2-40B4-BE49-F238E27FC236}">
                    <a16:creationId xmlns:a16="http://schemas.microsoft.com/office/drawing/2014/main" id="{ABC18EB5-FF44-4BE5-97D2-E571D07DCC01}"/>
                  </a:ext>
                </a:extLst>
              </p:cNvPr>
              <p:cNvSpPr/>
              <p:nvPr/>
            </p:nvSpPr>
            <p:spPr bwMode="auto">
              <a:xfrm>
                <a:off x="2103437" y="27923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80" name="Rectangle 179">
              <a:extLst>
                <a:ext uri="{FF2B5EF4-FFF2-40B4-BE49-F238E27FC236}">
                  <a16:creationId xmlns:a16="http://schemas.microsoft.com/office/drawing/2014/main" id="{A8CD9BDA-F131-46C1-AF30-21C86128EB3E}"/>
                </a:ext>
              </a:extLst>
            </p:cNvPr>
            <p:cNvSpPr/>
            <p:nvPr/>
          </p:nvSpPr>
          <p:spPr bwMode="auto">
            <a:xfrm>
              <a:off x="2908947" y="3403225"/>
              <a:ext cx="569848" cy="128862"/>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BMC</a:t>
              </a:r>
            </a:p>
          </p:txBody>
        </p:sp>
        <p:sp>
          <p:nvSpPr>
            <p:cNvPr id="181" name="Rectangle 180">
              <a:extLst>
                <a:ext uri="{FF2B5EF4-FFF2-40B4-BE49-F238E27FC236}">
                  <a16:creationId xmlns:a16="http://schemas.microsoft.com/office/drawing/2014/main" id="{5B85AE84-3AEC-492E-8AAC-C6EAF2388B1C}"/>
                </a:ext>
              </a:extLst>
            </p:cNvPr>
            <p:cNvSpPr/>
            <p:nvPr/>
          </p:nvSpPr>
          <p:spPr bwMode="auto">
            <a:xfrm>
              <a:off x="176682" y="3449588"/>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2" name="Rectangle 181">
              <a:extLst>
                <a:ext uri="{FF2B5EF4-FFF2-40B4-BE49-F238E27FC236}">
                  <a16:creationId xmlns:a16="http://schemas.microsoft.com/office/drawing/2014/main" id="{862E0B68-1B6E-4C20-9A74-6099185128CB}"/>
                </a:ext>
              </a:extLst>
            </p:cNvPr>
            <p:cNvSpPr/>
            <p:nvPr/>
          </p:nvSpPr>
          <p:spPr bwMode="auto">
            <a:xfrm>
              <a:off x="962001" y="3650157"/>
              <a:ext cx="588160" cy="276002"/>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 dirty="0">
                  <a:gradFill>
                    <a:gsLst>
                      <a:gs pos="0">
                        <a:srgbClr val="FFFFFF"/>
                      </a:gs>
                      <a:gs pos="100000">
                        <a:srgbClr val="FFFFFF"/>
                      </a:gs>
                    </a:gsLst>
                    <a:lin ang="5400000" scaled="0"/>
                  </a:gradFill>
                  <a:ea typeface="Segoe UI" pitchFamily="34" charset="0"/>
                  <a:cs typeface="Segoe UI" pitchFamily="34" charset="0"/>
                </a:rPr>
                <a:t>Hyper-V </a:t>
              </a:r>
            </a:p>
            <a:p>
              <a:pPr algn="ctr" defTabSz="932472" fontAlgn="base">
                <a:lnSpc>
                  <a:spcPct val="90000"/>
                </a:lnSpc>
                <a:spcBef>
                  <a:spcPct val="0"/>
                </a:spcBef>
                <a:spcAft>
                  <a:spcPct val="0"/>
                </a:spcAft>
              </a:pPr>
              <a:r>
                <a:rPr lang="en-US" sz="400" dirty="0">
                  <a:gradFill>
                    <a:gsLst>
                      <a:gs pos="0">
                        <a:srgbClr val="FFFFFF"/>
                      </a:gs>
                      <a:gs pos="100000">
                        <a:srgbClr val="FFFFFF"/>
                      </a:gs>
                    </a:gsLst>
                    <a:lin ang="5400000" scaled="0"/>
                  </a:gradFill>
                  <a:ea typeface="Segoe UI" pitchFamily="34" charset="0"/>
                  <a:cs typeface="Segoe UI" pitchFamily="34" charset="0"/>
                </a:rPr>
                <a:t>NIC </a:t>
              </a:r>
            </a:p>
            <a:p>
              <a:pPr algn="ctr" defTabSz="932472" fontAlgn="base">
                <a:lnSpc>
                  <a:spcPct val="90000"/>
                </a:lnSpc>
                <a:spcBef>
                  <a:spcPct val="0"/>
                </a:spcBef>
                <a:spcAft>
                  <a:spcPct val="0"/>
                </a:spcAft>
              </a:pPr>
              <a:r>
                <a:rPr lang="en-US" sz="400" dirty="0">
                  <a:gradFill>
                    <a:gsLst>
                      <a:gs pos="0">
                        <a:srgbClr val="FFFFFF"/>
                      </a:gs>
                      <a:gs pos="100000">
                        <a:srgbClr val="FFFFFF"/>
                      </a:gs>
                    </a:gsLst>
                    <a:lin ang="5400000" scaled="0"/>
                  </a:gradFill>
                  <a:ea typeface="Segoe UI" pitchFamily="34" charset="0"/>
                  <a:cs typeface="Segoe UI" pitchFamily="34" charset="0"/>
                </a:rPr>
                <a:t>Team</a:t>
              </a:r>
            </a:p>
          </p:txBody>
        </p:sp>
        <p:sp>
          <p:nvSpPr>
            <p:cNvPr id="183" name="Rectangle 182">
              <a:extLst>
                <a:ext uri="{FF2B5EF4-FFF2-40B4-BE49-F238E27FC236}">
                  <a16:creationId xmlns:a16="http://schemas.microsoft.com/office/drawing/2014/main" id="{EB49FA55-2A2A-4556-A0E2-7F85FC0FA67B}"/>
                </a:ext>
              </a:extLst>
            </p:cNvPr>
            <p:cNvSpPr/>
            <p:nvPr/>
          </p:nvSpPr>
          <p:spPr bwMode="auto">
            <a:xfrm>
              <a:off x="982507" y="4054722"/>
              <a:ext cx="569848" cy="128862"/>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BMC</a:t>
              </a:r>
            </a:p>
          </p:txBody>
        </p:sp>
        <p:cxnSp>
          <p:nvCxnSpPr>
            <p:cNvPr id="184" name="Connector: Elbow 183">
              <a:extLst>
                <a:ext uri="{FF2B5EF4-FFF2-40B4-BE49-F238E27FC236}">
                  <a16:creationId xmlns:a16="http://schemas.microsoft.com/office/drawing/2014/main" id="{2D417003-E97E-4A87-8C9A-5C80A89D8A12}"/>
                </a:ext>
              </a:extLst>
            </p:cNvPr>
            <p:cNvCxnSpPr/>
            <p:nvPr/>
          </p:nvCxnSpPr>
          <p:spPr>
            <a:xfrm>
              <a:off x="359009" y="3435248"/>
              <a:ext cx="1172930" cy="562127"/>
            </a:xfrm>
            <a:prstGeom prst="bentConnector3">
              <a:avLst>
                <a:gd name="adj1" fmla="val -673"/>
              </a:avLst>
            </a:prstGeom>
            <a:ln>
              <a:solidFill>
                <a:schemeClr val="tx2"/>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5" name="TextBox 184">
              <a:extLst>
                <a:ext uri="{FF2B5EF4-FFF2-40B4-BE49-F238E27FC236}">
                  <a16:creationId xmlns:a16="http://schemas.microsoft.com/office/drawing/2014/main" id="{1C81784F-5336-44C9-9D32-C5A0AC47A850}"/>
                </a:ext>
              </a:extLst>
            </p:cNvPr>
            <p:cNvSpPr txBox="1"/>
            <p:nvPr/>
          </p:nvSpPr>
          <p:spPr>
            <a:xfrm>
              <a:off x="37591" y="3130260"/>
              <a:ext cx="1688604" cy="433965"/>
            </a:xfrm>
            <a:prstGeom prst="rect">
              <a:avLst/>
            </a:prstGeom>
            <a:noFill/>
          </p:spPr>
          <p:txBody>
            <a:bodyPr wrap="none" lIns="182880" tIns="146304" rIns="182880" bIns="146304" rtlCol="0">
              <a:spAutoFit/>
            </a:bodyPr>
            <a:lstStyle/>
            <a:p>
              <a:pPr>
                <a:lnSpc>
                  <a:spcPct val="90000"/>
                </a:lnSpc>
                <a:spcAft>
                  <a:spcPts val="600"/>
                </a:spcAft>
              </a:pPr>
              <a:r>
                <a:rPr lang="en-US" sz="1000" dirty="0">
                  <a:solidFill>
                    <a:schemeClr val="tx1">
                      <a:lumMod val="60000"/>
                      <a:lumOff val="40000"/>
                    </a:schemeClr>
                  </a:solidFill>
                </a:rPr>
                <a:t>Hardware Lifecycle Host</a:t>
              </a:r>
            </a:p>
          </p:txBody>
        </p:sp>
        <p:cxnSp>
          <p:nvCxnSpPr>
            <p:cNvPr id="186" name="Connector: Elbow 185">
              <a:extLst>
                <a:ext uri="{FF2B5EF4-FFF2-40B4-BE49-F238E27FC236}">
                  <a16:creationId xmlns:a16="http://schemas.microsoft.com/office/drawing/2014/main" id="{32434D96-A406-41DC-B58C-533E5E53ED02}"/>
                </a:ext>
              </a:extLst>
            </p:cNvPr>
            <p:cNvCxnSpPr/>
            <p:nvPr/>
          </p:nvCxnSpPr>
          <p:spPr>
            <a:xfrm flipV="1">
              <a:off x="3475037" y="1955701"/>
              <a:ext cx="381000" cy="1049213"/>
            </a:xfrm>
            <a:prstGeom prst="bentConnector2">
              <a:avLst/>
            </a:prstGeom>
            <a:ln w="38100">
              <a:solidFill>
                <a:srgbClr val="FF8C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7" name="Connector: Elbow 186">
              <a:extLst>
                <a:ext uri="{FF2B5EF4-FFF2-40B4-BE49-F238E27FC236}">
                  <a16:creationId xmlns:a16="http://schemas.microsoft.com/office/drawing/2014/main" id="{63817E81-D860-4A77-9C5E-C8B92B98992A}"/>
                </a:ext>
              </a:extLst>
            </p:cNvPr>
            <p:cNvCxnSpPr>
              <a:stCxn id="180" idx="3"/>
            </p:cNvCxnSpPr>
            <p:nvPr/>
          </p:nvCxnSpPr>
          <p:spPr>
            <a:xfrm>
              <a:off x="3478795" y="3467656"/>
              <a:ext cx="224842" cy="1096406"/>
            </a:xfrm>
            <a:prstGeom prst="bentConnector2">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E1765CAC-0583-4A26-AA6D-C387ECB0FD12}"/>
                </a:ext>
              </a:extLst>
            </p:cNvPr>
            <p:cNvCxnSpPr>
              <a:stCxn id="183" idx="2"/>
            </p:cNvCxnSpPr>
            <p:nvPr/>
          </p:nvCxnSpPr>
          <p:spPr>
            <a:xfrm flipH="1">
              <a:off x="1265237" y="4183584"/>
              <a:ext cx="2194" cy="380478"/>
            </a:xfrm>
            <a:prstGeom prst="line">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9" name="TextBox 188">
              <a:extLst>
                <a:ext uri="{FF2B5EF4-FFF2-40B4-BE49-F238E27FC236}">
                  <a16:creationId xmlns:a16="http://schemas.microsoft.com/office/drawing/2014/main" id="{47D67CDB-A2A1-42EA-944C-5009D42C52B4}"/>
                </a:ext>
              </a:extLst>
            </p:cNvPr>
            <p:cNvSpPr txBox="1"/>
            <p:nvPr/>
          </p:nvSpPr>
          <p:spPr>
            <a:xfrm>
              <a:off x="1684929" y="2034933"/>
              <a:ext cx="1624484" cy="433965"/>
            </a:xfrm>
            <a:prstGeom prst="rect">
              <a:avLst/>
            </a:prstGeom>
            <a:noFill/>
          </p:spPr>
          <p:txBody>
            <a:bodyPr wrap="none" lIns="182880" tIns="146304" rIns="182880" bIns="146304" rtlCol="0">
              <a:spAutoFit/>
            </a:bodyPr>
            <a:lstStyle/>
            <a:p>
              <a:pPr>
                <a:lnSpc>
                  <a:spcPct val="90000"/>
                </a:lnSpc>
                <a:spcAft>
                  <a:spcPts val="600"/>
                </a:spcAft>
              </a:pPr>
              <a:r>
                <a:rPr lang="en-US" sz="1000" dirty="0">
                  <a:solidFill>
                    <a:schemeClr val="tx1">
                      <a:lumMod val="60000"/>
                      <a:lumOff val="40000"/>
                    </a:schemeClr>
                  </a:solidFill>
                </a:rPr>
                <a:t>Azure Stack Hub Hosts</a:t>
              </a:r>
            </a:p>
          </p:txBody>
        </p:sp>
        <p:sp>
          <p:nvSpPr>
            <p:cNvPr id="190" name="TextBox 189">
              <a:extLst>
                <a:ext uri="{FF2B5EF4-FFF2-40B4-BE49-F238E27FC236}">
                  <a16:creationId xmlns:a16="http://schemas.microsoft.com/office/drawing/2014/main" id="{843060BD-E4BE-4FED-9DC0-AA6D6DF81F04}"/>
                </a:ext>
              </a:extLst>
            </p:cNvPr>
            <p:cNvSpPr txBox="1"/>
            <p:nvPr/>
          </p:nvSpPr>
          <p:spPr>
            <a:xfrm>
              <a:off x="230806" y="3370070"/>
              <a:ext cx="1089081" cy="406265"/>
            </a:xfrm>
            <a:prstGeom prst="rect">
              <a:avLst/>
            </a:prstGeom>
            <a:noFill/>
          </p:spPr>
          <p:txBody>
            <a:bodyPr wrap="none" lIns="182880" tIns="146304" rIns="182880" bIns="146304" rtlCol="0">
              <a:spAutoFit/>
            </a:bodyPr>
            <a:lstStyle/>
            <a:p>
              <a:pPr>
                <a:lnSpc>
                  <a:spcPct val="90000"/>
                </a:lnSpc>
                <a:spcAft>
                  <a:spcPts val="600"/>
                </a:spcAft>
              </a:pPr>
              <a:r>
                <a:rPr lang="en-US" sz="800" dirty="0">
                  <a:solidFill>
                    <a:schemeClr val="tx1">
                      <a:lumMod val="60000"/>
                      <a:lumOff val="40000"/>
                    </a:schemeClr>
                  </a:solidFill>
                </a:rPr>
                <a:t>Deployment VM</a:t>
              </a:r>
            </a:p>
          </p:txBody>
        </p:sp>
        <p:cxnSp>
          <p:nvCxnSpPr>
            <p:cNvPr id="191" name="Connector: Elbow 190">
              <a:extLst>
                <a:ext uri="{FF2B5EF4-FFF2-40B4-BE49-F238E27FC236}">
                  <a16:creationId xmlns:a16="http://schemas.microsoft.com/office/drawing/2014/main" id="{C885071A-CE74-42B6-AB88-7AD99A2E49AB}"/>
                </a:ext>
              </a:extLst>
            </p:cNvPr>
            <p:cNvCxnSpPr>
              <a:stCxn id="183" idx="3"/>
            </p:cNvCxnSpPr>
            <p:nvPr/>
          </p:nvCxnSpPr>
          <p:spPr>
            <a:xfrm>
              <a:off x="1552355" y="4119153"/>
              <a:ext cx="246285" cy="444908"/>
            </a:xfrm>
            <a:prstGeom prst="bentConnector2">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92" name="Group 191">
              <a:extLst>
                <a:ext uri="{FF2B5EF4-FFF2-40B4-BE49-F238E27FC236}">
                  <a16:creationId xmlns:a16="http://schemas.microsoft.com/office/drawing/2014/main" id="{80B23F54-FEA6-41D8-816B-DB2C264ADC16}"/>
                </a:ext>
              </a:extLst>
            </p:cNvPr>
            <p:cNvGrpSpPr/>
            <p:nvPr/>
          </p:nvGrpSpPr>
          <p:grpSpPr>
            <a:xfrm>
              <a:off x="4172542" y="3652418"/>
              <a:ext cx="403639" cy="389600"/>
              <a:chOff x="11399837" y="2811462"/>
              <a:chExt cx="228600" cy="228600"/>
            </a:xfrm>
          </p:grpSpPr>
          <p:sp>
            <p:nvSpPr>
              <p:cNvPr id="211" name="Rectangle 210">
                <a:extLst>
                  <a:ext uri="{FF2B5EF4-FFF2-40B4-BE49-F238E27FC236}">
                    <a16:creationId xmlns:a16="http://schemas.microsoft.com/office/drawing/2014/main" id="{9315ED21-BDA7-4340-ABBA-A683D353140A}"/>
                  </a:ext>
                </a:extLst>
              </p:cNvPr>
              <p:cNvSpPr/>
              <p:nvPr/>
            </p:nvSpPr>
            <p:spPr bwMode="auto">
              <a:xfrm>
                <a:off x="11399837" y="2811462"/>
                <a:ext cx="228600" cy="2286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2" name="Arrow: Right 211">
                <a:extLst>
                  <a:ext uri="{FF2B5EF4-FFF2-40B4-BE49-F238E27FC236}">
                    <a16:creationId xmlns:a16="http://schemas.microsoft.com/office/drawing/2014/main" id="{CAF80891-A804-4E7E-BC8C-97C33421734E}"/>
                  </a:ext>
                </a:extLst>
              </p:cNvPr>
              <p:cNvSpPr/>
              <p:nvPr/>
            </p:nvSpPr>
            <p:spPr bwMode="auto">
              <a:xfrm rot="18818266">
                <a:off x="11534882" y="2824221"/>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3" name="Arrow: Right 212">
                <a:extLst>
                  <a:ext uri="{FF2B5EF4-FFF2-40B4-BE49-F238E27FC236}">
                    <a16:creationId xmlns:a16="http://schemas.microsoft.com/office/drawing/2014/main" id="{078851AB-8C0E-43E5-A93E-60254553E1C5}"/>
                  </a:ext>
                </a:extLst>
              </p:cNvPr>
              <p:cNvSpPr/>
              <p:nvPr/>
            </p:nvSpPr>
            <p:spPr bwMode="auto">
              <a:xfrm rot="2485112">
                <a:off x="11534882" y="2948185"/>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4" name="Arrow: Right 213">
                <a:extLst>
                  <a:ext uri="{FF2B5EF4-FFF2-40B4-BE49-F238E27FC236}">
                    <a16:creationId xmlns:a16="http://schemas.microsoft.com/office/drawing/2014/main" id="{3E20E346-BBE3-4AC2-ACFA-A65CD41C75AE}"/>
                  </a:ext>
                </a:extLst>
              </p:cNvPr>
              <p:cNvSpPr/>
              <p:nvPr/>
            </p:nvSpPr>
            <p:spPr bwMode="auto">
              <a:xfrm rot="8112728">
                <a:off x="11415618" y="2948080"/>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5" name="Arrow: Right 214">
                <a:extLst>
                  <a:ext uri="{FF2B5EF4-FFF2-40B4-BE49-F238E27FC236}">
                    <a16:creationId xmlns:a16="http://schemas.microsoft.com/office/drawing/2014/main" id="{BD25533B-AA8A-4481-AC3D-4AEBED4561D7}"/>
                  </a:ext>
                </a:extLst>
              </p:cNvPr>
              <p:cNvSpPr/>
              <p:nvPr/>
            </p:nvSpPr>
            <p:spPr bwMode="auto">
              <a:xfrm rot="13540294">
                <a:off x="11416011" y="2824232"/>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93" name="Group 192">
              <a:extLst>
                <a:ext uri="{FF2B5EF4-FFF2-40B4-BE49-F238E27FC236}">
                  <a16:creationId xmlns:a16="http://schemas.microsoft.com/office/drawing/2014/main" id="{A6DD71F6-3261-4117-8292-684B9DDB25CF}"/>
                </a:ext>
              </a:extLst>
            </p:cNvPr>
            <p:cNvGrpSpPr/>
            <p:nvPr/>
          </p:nvGrpSpPr>
          <p:grpSpPr>
            <a:xfrm>
              <a:off x="4324942" y="3804818"/>
              <a:ext cx="403639" cy="389600"/>
              <a:chOff x="11399837" y="2811462"/>
              <a:chExt cx="228600" cy="228600"/>
            </a:xfrm>
          </p:grpSpPr>
          <p:sp>
            <p:nvSpPr>
              <p:cNvPr id="206" name="Rectangle 205">
                <a:extLst>
                  <a:ext uri="{FF2B5EF4-FFF2-40B4-BE49-F238E27FC236}">
                    <a16:creationId xmlns:a16="http://schemas.microsoft.com/office/drawing/2014/main" id="{5DEDCFA4-A07F-4876-A871-2772382C6B78}"/>
                  </a:ext>
                </a:extLst>
              </p:cNvPr>
              <p:cNvSpPr/>
              <p:nvPr/>
            </p:nvSpPr>
            <p:spPr bwMode="auto">
              <a:xfrm>
                <a:off x="11399837" y="2811462"/>
                <a:ext cx="228600" cy="2286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7" name="Arrow: Right 206">
                <a:extLst>
                  <a:ext uri="{FF2B5EF4-FFF2-40B4-BE49-F238E27FC236}">
                    <a16:creationId xmlns:a16="http://schemas.microsoft.com/office/drawing/2014/main" id="{B8F89A7B-24CA-4FA8-BE00-5EC66430CFE2}"/>
                  </a:ext>
                </a:extLst>
              </p:cNvPr>
              <p:cNvSpPr/>
              <p:nvPr/>
            </p:nvSpPr>
            <p:spPr bwMode="auto">
              <a:xfrm rot="18818266">
                <a:off x="11534882" y="2824221"/>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8" name="Arrow: Right 207">
                <a:extLst>
                  <a:ext uri="{FF2B5EF4-FFF2-40B4-BE49-F238E27FC236}">
                    <a16:creationId xmlns:a16="http://schemas.microsoft.com/office/drawing/2014/main" id="{57999304-E144-4116-A33A-FCB99754A6D4}"/>
                  </a:ext>
                </a:extLst>
              </p:cNvPr>
              <p:cNvSpPr/>
              <p:nvPr/>
            </p:nvSpPr>
            <p:spPr bwMode="auto">
              <a:xfrm rot="2485112">
                <a:off x="11534882" y="2948185"/>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9" name="Arrow: Right 208">
                <a:extLst>
                  <a:ext uri="{FF2B5EF4-FFF2-40B4-BE49-F238E27FC236}">
                    <a16:creationId xmlns:a16="http://schemas.microsoft.com/office/drawing/2014/main" id="{9A1AE010-25AC-4FDF-9530-61622617BBE7}"/>
                  </a:ext>
                </a:extLst>
              </p:cNvPr>
              <p:cNvSpPr/>
              <p:nvPr/>
            </p:nvSpPr>
            <p:spPr bwMode="auto">
              <a:xfrm rot="8112728">
                <a:off x="11415618" y="2948080"/>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0" name="Arrow: Right 209">
                <a:extLst>
                  <a:ext uri="{FF2B5EF4-FFF2-40B4-BE49-F238E27FC236}">
                    <a16:creationId xmlns:a16="http://schemas.microsoft.com/office/drawing/2014/main" id="{82AD22EA-C303-4E33-A9D1-182B65E8D1D8}"/>
                  </a:ext>
                </a:extLst>
              </p:cNvPr>
              <p:cNvSpPr/>
              <p:nvPr/>
            </p:nvSpPr>
            <p:spPr bwMode="auto">
              <a:xfrm rot="13540294">
                <a:off x="11416011" y="2824232"/>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94" name="TextBox 193">
              <a:extLst>
                <a:ext uri="{FF2B5EF4-FFF2-40B4-BE49-F238E27FC236}">
                  <a16:creationId xmlns:a16="http://schemas.microsoft.com/office/drawing/2014/main" id="{A5C9EABB-19D2-486D-8B63-6FAD55895DA2}"/>
                </a:ext>
              </a:extLst>
            </p:cNvPr>
            <p:cNvSpPr txBox="1"/>
            <p:nvPr/>
          </p:nvSpPr>
          <p:spPr>
            <a:xfrm>
              <a:off x="3999228" y="3320838"/>
              <a:ext cx="935192" cy="420115"/>
            </a:xfrm>
            <a:prstGeom prst="rect">
              <a:avLst/>
            </a:prstGeom>
            <a:noFill/>
          </p:spPr>
          <p:txBody>
            <a:bodyPr wrap="none" lIns="182880" tIns="146304" rIns="182880" bIns="146304" rtlCol="0">
              <a:spAutoFit/>
            </a:bodyPr>
            <a:lstStyle/>
            <a:p>
              <a:pPr>
                <a:lnSpc>
                  <a:spcPct val="90000"/>
                </a:lnSpc>
                <a:spcAft>
                  <a:spcPts val="600"/>
                </a:spcAft>
              </a:pPr>
              <a:r>
                <a:rPr lang="en-US" sz="900" dirty="0">
                  <a:solidFill>
                    <a:schemeClr val="tx1">
                      <a:lumMod val="60000"/>
                      <a:lumOff val="40000"/>
                    </a:schemeClr>
                  </a:solidFill>
                </a:rPr>
                <a:t>TOR Switch</a:t>
              </a:r>
            </a:p>
          </p:txBody>
        </p:sp>
        <p:sp>
          <p:nvSpPr>
            <p:cNvPr id="195" name="TextBox 194">
              <a:extLst>
                <a:ext uri="{FF2B5EF4-FFF2-40B4-BE49-F238E27FC236}">
                  <a16:creationId xmlns:a16="http://schemas.microsoft.com/office/drawing/2014/main" id="{193831AE-A81A-44B5-A33B-6F483687751A}"/>
                </a:ext>
              </a:extLst>
            </p:cNvPr>
            <p:cNvSpPr txBox="1"/>
            <p:nvPr/>
          </p:nvSpPr>
          <p:spPr>
            <a:xfrm>
              <a:off x="4854088" y="3320838"/>
              <a:ext cx="956031" cy="420115"/>
            </a:xfrm>
            <a:prstGeom prst="rect">
              <a:avLst/>
            </a:prstGeom>
            <a:noFill/>
          </p:spPr>
          <p:txBody>
            <a:bodyPr wrap="none" lIns="182880" tIns="146304" rIns="182880" bIns="146304" rtlCol="0">
              <a:spAutoFit/>
            </a:bodyPr>
            <a:lstStyle/>
            <a:p>
              <a:pPr>
                <a:lnSpc>
                  <a:spcPct val="90000"/>
                </a:lnSpc>
                <a:spcAft>
                  <a:spcPts val="600"/>
                </a:spcAft>
              </a:pPr>
              <a:r>
                <a:rPr lang="en-US" sz="900" dirty="0">
                  <a:solidFill>
                    <a:schemeClr val="tx1">
                      <a:lumMod val="60000"/>
                      <a:lumOff val="40000"/>
                    </a:schemeClr>
                  </a:solidFill>
                </a:rPr>
                <a:t>BMC Switch</a:t>
              </a:r>
            </a:p>
          </p:txBody>
        </p:sp>
        <p:cxnSp>
          <p:nvCxnSpPr>
            <p:cNvPr id="196" name="Straight Connector 195">
              <a:extLst>
                <a:ext uri="{FF2B5EF4-FFF2-40B4-BE49-F238E27FC236}">
                  <a16:creationId xmlns:a16="http://schemas.microsoft.com/office/drawing/2014/main" id="{9DEB6BD6-C7BB-4177-AE9B-ABA03A6EF745}"/>
                </a:ext>
              </a:extLst>
            </p:cNvPr>
            <p:cNvCxnSpPr>
              <a:stCxn id="206" idx="2"/>
            </p:cNvCxnSpPr>
            <p:nvPr/>
          </p:nvCxnSpPr>
          <p:spPr>
            <a:xfrm flipH="1">
              <a:off x="4526761" y="4194418"/>
              <a:ext cx="1" cy="727302"/>
            </a:xfrm>
            <a:prstGeom prst="line">
              <a:avLst/>
            </a:prstGeom>
            <a:ln w="3810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9065579B-6968-4F9C-8772-E4F5665C6417}"/>
                </a:ext>
              </a:extLst>
            </p:cNvPr>
            <p:cNvCxnSpPr/>
            <p:nvPr/>
          </p:nvCxnSpPr>
          <p:spPr>
            <a:xfrm flipH="1">
              <a:off x="5431918" y="4026823"/>
              <a:ext cx="2" cy="907659"/>
            </a:xfrm>
            <a:prstGeom prst="line">
              <a:avLst/>
            </a:prstGeom>
            <a:ln w="3810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ACDDF0F2-9BE0-4CD6-826D-2A2462CCD3B3}"/>
                </a:ext>
              </a:extLst>
            </p:cNvPr>
            <p:cNvCxnSpPr/>
            <p:nvPr/>
          </p:nvCxnSpPr>
          <p:spPr>
            <a:xfrm>
              <a:off x="5230926" y="4026823"/>
              <a:ext cx="0" cy="636344"/>
            </a:xfrm>
            <a:prstGeom prst="line">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99" name="Group 198">
              <a:extLst>
                <a:ext uri="{FF2B5EF4-FFF2-40B4-BE49-F238E27FC236}">
                  <a16:creationId xmlns:a16="http://schemas.microsoft.com/office/drawing/2014/main" id="{44DF9FB4-776F-427B-9D0C-974D05FA227A}"/>
                </a:ext>
              </a:extLst>
            </p:cNvPr>
            <p:cNvGrpSpPr/>
            <p:nvPr/>
          </p:nvGrpSpPr>
          <p:grpSpPr>
            <a:xfrm>
              <a:off x="5135788" y="3652418"/>
              <a:ext cx="403639" cy="389600"/>
              <a:chOff x="11399837" y="2811462"/>
              <a:chExt cx="228600" cy="228600"/>
            </a:xfrm>
          </p:grpSpPr>
          <p:sp>
            <p:nvSpPr>
              <p:cNvPr id="201" name="Rectangle 200">
                <a:extLst>
                  <a:ext uri="{FF2B5EF4-FFF2-40B4-BE49-F238E27FC236}">
                    <a16:creationId xmlns:a16="http://schemas.microsoft.com/office/drawing/2014/main" id="{D3A4B13B-B5A5-43DD-AF90-68ED18596508}"/>
                  </a:ext>
                </a:extLst>
              </p:cNvPr>
              <p:cNvSpPr/>
              <p:nvPr/>
            </p:nvSpPr>
            <p:spPr bwMode="auto">
              <a:xfrm>
                <a:off x="11399837" y="2811462"/>
                <a:ext cx="228600" cy="2286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2" name="Arrow: Right 201">
                <a:extLst>
                  <a:ext uri="{FF2B5EF4-FFF2-40B4-BE49-F238E27FC236}">
                    <a16:creationId xmlns:a16="http://schemas.microsoft.com/office/drawing/2014/main" id="{56445232-8DFA-4541-B43D-17AEBB837C89}"/>
                  </a:ext>
                </a:extLst>
              </p:cNvPr>
              <p:cNvSpPr/>
              <p:nvPr/>
            </p:nvSpPr>
            <p:spPr bwMode="auto">
              <a:xfrm rot="18818266">
                <a:off x="11534882" y="2824221"/>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3" name="Arrow: Right 202">
                <a:extLst>
                  <a:ext uri="{FF2B5EF4-FFF2-40B4-BE49-F238E27FC236}">
                    <a16:creationId xmlns:a16="http://schemas.microsoft.com/office/drawing/2014/main" id="{093B654C-32F1-41F4-9744-A66D199F82E5}"/>
                  </a:ext>
                </a:extLst>
              </p:cNvPr>
              <p:cNvSpPr/>
              <p:nvPr/>
            </p:nvSpPr>
            <p:spPr bwMode="auto">
              <a:xfrm rot="2485112">
                <a:off x="11534882" y="2948185"/>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4" name="Arrow: Right 203">
                <a:extLst>
                  <a:ext uri="{FF2B5EF4-FFF2-40B4-BE49-F238E27FC236}">
                    <a16:creationId xmlns:a16="http://schemas.microsoft.com/office/drawing/2014/main" id="{FCAEB86E-C45F-4FAB-8DF2-175AF4E42EE8}"/>
                  </a:ext>
                </a:extLst>
              </p:cNvPr>
              <p:cNvSpPr/>
              <p:nvPr/>
            </p:nvSpPr>
            <p:spPr bwMode="auto">
              <a:xfrm rot="8112728">
                <a:off x="11415618" y="2948080"/>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5" name="Arrow: Right 204">
                <a:extLst>
                  <a:ext uri="{FF2B5EF4-FFF2-40B4-BE49-F238E27FC236}">
                    <a16:creationId xmlns:a16="http://schemas.microsoft.com/office/drawing/2014/main" id="{27081716-7CF8-48E1-AC0A-BAD0558FB183}"/>
                  </a:ext>
                </a:extLst>
              </p:cNvPr>
              <p:cNvSpPr/>
              <p:nvPr/>
            </p:nvSpPr>
            <p:spPr bwMode="auto">
              <a:xfrm rot="13540294">
                <a:off x="11416011" y="2824232"/>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00" name="Rectangle 199">
              <a:extLst>
                <a:ext uri="{FF2B5EF4-FFF2-40B4-BE49-F238E27FC236}">
                  <a16:creationId xmlns:a16="http://schemas.microsoft.com/office/drawing/2014/main" id="{39ACCB21-E25E-4621-B714-26F7A578DE4D}"/>
                </a:ext>
              </a:extLst>
            </p:cNvPr>
            <p:cNvSpPr/>
            <p:nvPr/>
          </p:nvSpPr>
          <p:spPr bwMode="auto">
            <a:xfrm>
              <a:off x="2789237" y="2898601"/>
              <a:ext cx="685800" cy="400148"/>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Hyper-V </a:t>
              </a:r>
            </a:p>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NIC </a:t>
              </a:r>
            </a:p>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Team</a:t>
              </a:r>
            </a:p>
          </p:txBody>
        </p:sp>
      </p:grpSp>
      <p:sp>
        <p:nvSpPr>
          <p:cNvPr id="220" name="Parallelogram 219">
            <a:extLst>
              <a:ext uri="{FF2B5EF4-FFF2-40B4-BE49-F238E27FC236}">
                <a16:creationId xmlns:a16="http://schemas.microsoft.com/office/drawing/2014/main" id="{2D71D913-ACC9-4EF7-991B-286469BB1541}"/>
              </a:ext>
            </a:extLst>
          </p:cNvPr>
          <p:cNvSpPr/>
          <p:nvPr/>
        </p:nvSpPr>
        <p:spPr bwMode="auto">
          <a:xfrm>
            <a:off x="648214" y="1610502"/>
            <a:ext cx="2209800" cy="156381"/>
          </a:xfrm>
          <a:prstGeom prst="parallelogram">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Storage Subnet /25</a:t>
            </a:r>
          </a:p>
        </p:txBody>
      </p:sp>
      <p:sp>
        <p:nvSpPr>
          <p:cNvPr id="221" name="Parallelogram 220">
            <a:extLst>
              <a:ext uri="{FF2B5EF4-FFF2-40B4-BE49-F238E27FC236}">
                <a16:creationId xmlns:a16="http://schemas.microsoft.com/office/drawing/2014/main" id="{96EB14EC-6B58-4BD4-911B-570ACFB98F40}"/>
              </a:ext>
            </a:extLst>
          </p:cNvPr>
          <p:cNvSpPr/>
          <p:nvPr/>
        </p:nvSpPr>
        <p:spPr bwMode="auto">
          <a:xfrm>
            <a:off x="3956283" y="1594310"/>
            <a:ext cx="2261954" cy="178719"/>
          </a:xfrm>
          <a:prstGeom prst="parallelogram">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Internal VIPs Subnet /25</a:t>
            </a:r>
          </a:p>
        </p:txBody>
      </p:sp>
      <p:sp>
        <p:nvSpPr>
          <p:cNvPr id="222" name="Rectangle 221">
            <a:extLst>
              <a:ext uri="{FF2B5EF4-FFF2-40B4-BE49-F238E27FC236}">
                <a16:creationId xmlns:a16="http://schemas.microsoft.com/office/drawing/2014/main" id="{E2DA82F3-2950-48FE-BA8A-3B6F905625E7}"/>
              </a:ext>
            </a:extLst>
          </p:cNvPr>
          <p:cNvSpPr/>
          <p:nvPr/>
        </p:nvSpPr>
        <p:spPr bwMode="auto">
          <a:xfrm>
            <a:off x="470818" y="4533992"/>
            <a:ext cx="5899819" cy="475773"/>
          </a:xfrm>
          <a:prstGeom prst="rect">
            <a:avLst/>
          </a:prstGeom>
          <a:noFill/>
          <a:ln w="28575">
            <a:solidFill>
              <a:srgbClr val="FF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85289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7" y="2906331"/>
            <a:ext cx="11887200" cy="2179058"/>
          </a:xfrm>
        </p:spPr>
        <p:txBody>
          <a:bodyPr/>
          <a:lstStyle/>
          <a:p>
            <a:r>
              <a:rPr lang="en-US" dirty="0"/>
              <a:t>Troubleshooting Common Issues</a:t>
            </a:r>
          </a:p>
        </p:txBody>
      </p:sp>
    </p:spTree>
    <p:extLst>
      <p:ext uri="{BB962C8B-B14F-4D97-AF65-F5344CB8AC3E}">
        <p14:creationId xmlns:p14="http://schemas.microsoft.com/office/powerpoint/2010/main" val="567657647"/>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46906" y="1660630"/>
            <a:ext cx="7143803" cy="6278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endParaRPr>
          </a:p>
        </p:txBody>
      </p:sp>
      <p:sp>
        <p:nvSpPr>
          <p:cNvPr id="2" name="Rectangle 1"/>
          <p:cNvSpPr/>
          <p:nvPr/>
        </p:nvSpPr>
        <p:spPr>
          <a:xfrm>
            <a:off x="183133" y="142005"/>
            <a:ext cx="11895453" cy="646331"/>
          </a:xfrm>
          <a:prstGeom prst="rect">
            <a:avLst/>
          </a:prstGeom>
        </p:spPr>
        <p:txBody>
          <a:bodyPr wrap="squar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Light"/>
                <a:ea typeface="+mn-ea"/>
                <a:cs typeface="+mn-cs"/>
              </a:rPr>
              <a:t>Troubleshooting SLB Issues - VIP Connectivity </a:t>
            </a:r>
          </a:p>
        </p:txBody>
      </p:sp>
      <p:sp>
        <p:nvSpPr>
          <p:cNvPr id="7" name="Speech Bubble: Rectangle with Corners Rounded 6"/>
          <p:cNvSpPr/>
          <p:nvPr/>
        </p:nvSpPr>
        <p:spPr bwMode="auto">
          <a:xfrm>
            <a:off x="1681227" y="1029509"/>
            <a:ext cx="9739423" cy="565477"/>
          </a:xfrm>
          <a:prstGeom prst="wedgeRoundRectCallout">
            <a:avLst>
              <a:gd name="adj1" fmla="val 39636"/>
              <a:gd name="adj2" fmla="val 113268"/>
              <a:gd name="adj3" fmla="val 16667"/>
            </a:avLst>
          </a:prstGeom>
          <a:solidFill>
            <a:schemeClr val="tx1"/>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omic Sans MS" panose="030F0702030302020204" pitchFamily="66" charset="0"/>
                <a:ea typeface="+mn-ea"/>
                <a:cs typeface="+mn-cs"/>
              </a:rPr>
              <a:t>I can’t ping a VIP for my VM or service!</a:t>
            </a:r>
          </a:p>
        </p:txBody>
      </p:sp>
      <p:sp>
        <p:nvSpPr>
          <p:cNvPr id="14" name="TextBox 13"/>
          <p:cNvSpPr txBox="1"/>
          <p:nvPr/>
        </p:nvSpPr>
        <p:spPr>
          <a:xfrm>
            <a:off x="937328" y="2022339"/>
            <a:ext cx="8963247" cy="960263"/>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VIPs are managed by SLB which supports only TCP or UDP, not ICMP so ping will fail even if all is working properly!</a:t>
            </a:r>
          </a:p>
        </p:txBody>
      </p:sp>
      <p:sp>
        <p:nvSpPr>
          <p:cNvPr id="17" name="TextBox 16"/>
          <p:cNvSpPr txBox="1"/>
          <p:nvPr/>
        </p:nvSpPr>
        <p:spPr>
          <a:xfrm>
            <a:off x="295138" y="3042736"/>
            <a:ext cx="8171529" cy="3327065"/>
          </a:xfrm>
          <a:prstGeom prst="rect">
            <a:avLst/>
          </a:prstGeom>
          <a:noFill/>
        </p:spPr>
        <p:txBody>
          <a:bodyPr wrap="square" lIns="182880" tIns="146304" rIns="182880" bIns="146304" rtlCol="0">
            <a:spAutoFit/>
          </a:bodyPr>
          <a:lstStyle/>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Check that the VM that is hosting your service is up and running!</a:t>
            </a: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Find a port that your VM instance is listening on.</a:t>
            </a: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From the DVM or console VM try </a:t>
            </a:r>
            <a:r>
              <a:rPr kumimoji="0" lang="en-US" sz="2000" b="1" i="0" u="none" strike="noStrike" kern="1200" cap="none" spc="0" normalizeH="0" baseline="0" noProof="0" dirty="0">
                <a:ln>
                  <a:noFill/>
                </a:ln>
                <a:solidFill>
                  <a:srgbClr val="FFC000"/>
                </a:solidFill>
                <a:effectLst/>
                <a:uLnTx/>
                <a:uFillTx/>
                <a:latin typeface="Segoe UI" panose="020B0502040204020203" pitchFamily="34" charset="0"/>
                <a:ea typeface="+mn-ea"/>
                <a:cs typeface="Segoe UI" panose="020B0502040204020203" pitchFamily="34" charset="0"/>
              </a:rPr>
              <a:t>Test-</a:t>
            </a:r>
            <a:r>
              <a:rPr kumimoji="0" lang="en-US" sz="2000" b="1" i="0" u="none" strike="noStrike" kern="1200" cap="none" spc="0" normalizeH="0" baseline="0" noProof="0" dirty="0" err="1">
                <a:ln>
                  <a:noFill/>
                </a:ln>
                <a:solidFill>
                  <a:srgbClr val="FFC000"/>
                </a:solidFill>
                <a:effectLst/>
                <a:uLnTx/>
                <a:uFillTx/>
                <a:latin typeface="Segoe UI" panose="020B0502040204020203" pitchFamily="34" charset="0"/>
                <a:ea typeface="+mn-ea"/>
                <a:cs typeface="Segoe UI" panose="020B0502040204020203" pitchFamily="34" charset="0"/>
              </a:rPr>
              <a:t>NetConnection</a:t>
            </a: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 and provide the port you want to probe.</a:t>
            </a: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Check the local firewall in the VM</a:t>
            </a: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Check the Network Security Group to ensure that port is allowed</a:t>
            </a: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Check if there are inbound NAT Rules for that Port.</a:t>
            </a: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endPar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endParaRPr>
          </a:p>
          <a:p>
            <a:pPr marL="34290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endParaRPr>
          </a:p>
        </p:txBody>
      </p:sp>
      <p:pic>
        <p:nvPicPr>
          <p:cNvPr id="3074" name="Picture 2" descr="Machine generated alternative text:&#10;Administrator: Command Prompt &#10;Control -C &#10;C: ndows \ system32&gt;netstat &#10;18.27.8.22:139 &#10;127.8.8.1:19886 &#10;127.8.8.1:32871 &#10;127.8.8.1:36775 &#10;- anop &#10;tcp &#10;findstr &#10;TCP &#10;TCP &#10;TCP &#10;TCP &#10;TCP &#10;TCP &#10;TCP &#10;TCP &#10;TCP &#10;TCP &#10;TCP &#10;TCP &#10;TCP &#10;TCP &#10;TCP &#10;TCP &#10;TCP &#10;TCP &#10;TCP &#10;TCP &#10;TCP &#10;TCP &#10;TCP &#10;TCP &#10;TCP &#10;8.8.8. &#10;8.8.8. &#10;8.8.8. &#10;8.8.8. &#10;8.8.8. &#10;8.8.8. &#10;8.8.8. &#10;8.8.8. &#10;8.8.8. &#10;8.8.8. &#10;8.8.8. &#10;8.8.8. &#10;8.8.8. &#10;8.8.8. &#10;8.8.8. &#10;8.8.8. &#10;8.8.8. &#10;8.8.8. &#10;8.8.8. &#10;8.8.8. &#10;8.8.8. &#10;e: 135 &#10;: 445 &#10;8:2179 &#10;e: 3389 &#10;e: 19882 &#10;e: 19888 &#10;e: 31888 &#10;e: 36787 &#10;e: 36798 &#10;8: 47881 &#10;e: 49664 &#10;e: 49665 &#10;e: 49666 &#10;e: 63142 &#10;e: 63152 &#10;e: 63153 &#10;e: 63154 &#10;8.8.8.8:8 &#10;8.8.ø.ø:ø &#10;8.8.ø.ø:ø &#10;8.8.ø.ø:ø &#10;8.8.ø.ø:ø &#10;8.8.ø.ø:ø &#10;8.8.ø.ø:ø &#10;8.8.ø.ø:ø &#10;8.8.ø.ø:ø &#10;8.8.ø.ø:ø &#10;8.8.ø.ø:ø &#10;8.8.ø.ø:ø &#10;8.8.ø.ø:ø &#10;8.8.ø.ø:ø &#10;8.8.ø.ø:ø &#10;8.8.ø.ø:ø &#10;8.8.ø.ø:ø &#10;8.8.ø.ø:ø &#10;8.8.ø.ø:ø &#10;8.8.ø.ø:ø &#10;8.8.ø.ø:ø &#10;8.8.ø.ø:ø &#10;8.8.ø.ø:ø &#10;8.8.ø.ø:ø &#10;8.8.ø.ø:ø &#10;listen &#10;LISTENING &#10;LISTENING &#10;LISTENING &#10;LISTENING &#10;LISTENING &#10;LISTENING &#10;LISTENING &#10;LISTENING &#10;LISTENING &#10;LISTENING &#10;LISTENING &#10;LISTENING &#10;LISTENING &#10;LISTENING &#10;LISTENING &#10;LISTENING &#10;LISTENING &#10;LISTENING &#10;LISTENING &#10;LISTENING &#10;LISTENING &#10;LISTENING &#10;LISTENING &#10;LISTENING &#10;LISTENING &#10;872 &#10;2276 &#10;2864 &#10;2788 &#10;4568 &#10;196 &#10;576 &#10;1168 &#10;2852 &#10;1816 &#10;692 &#10;3764 &#10;C: ndows \ system32&gt; "/>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599626" y="3615200"/>
            <a:ext cx="3560240" cy="2498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9423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26" presetClass="emph" presetSubtype="0" repeatCount="5000" fill="hold" grpId="0" nodeType="after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2" nodeType="clickEffect">
                                  <p:stCondLst>
                                    <p:cond delay="0"/>
                                  </p:stCondLst>
                                  <p:childTnLst>
                                    <p:animClr clrSpc="rgb" dir="cw">
                                      <p:cBhvr override="childStyle">
                                        <p:cTn id="14" dur="2000" fill="hold"/>
                                        <p:tgtEl>
                                          <p:spTgt spid="14"/>
                                        </p:tgtEl>
                                        <p:attrNameLst>
                                          <p:attrName>style.color</p:attrName>
                                        </p:attrNameLst>
                                      </p:cBhvr>
                                      <p:to>
                                        <a:srgbClr val="F0B306"/>
                                      </p:to>
                                    </p:animClr>
                                  </p:childTnLst>
                                </p:cTn>
                              </p:par>
                            </p:childTnLst>
                          </p:cTn>
                        </p:par>
                        <p:par>
                          <p:cTn id="15" fill="hold">
                            <p:stCondLst>
                              <p:cond delay="2000"/>
                            </p:stCondLst>
                            <p:childTnLst>
                              <p:par>
                                <p:cTn id="16" presetID="1" presetClass="entr" presetSubtype="0" fill="hold" grpId="0" nodeType="afterEffect">
                                  <p:stCondLst>
                                    <p:cond delay="1000"/>
                                  </p:stCondLst>
                                  <p:childTnLst>
                                    <p:set>
                                      <p:cBhvr>
                                        <p:cTn id="17" dur="1" fill="hold">
                                          <p:stCondLst>
                                            <p:cond delay="0"/>
                                          </p:stCondLst>
                                        </p:cTn>
                                        <p:tgtEl>
                                          <p:spTgt spid="17">
                                            <p:txEl>
                                              <p:pRg st="0" end="0"/>
                                            </p:txEl>
                                          </p:spTgt>
                                        </p:tgtEl>
                                        <p:attrNameLst>
                                          <p:attrName>style.visibility</p:attrName>
                                        </p:attrNameLst>
                                      </p:cBhvr>
                                      <p:to>
                                        <p:strVal val="visible"/>
                                      </p:to>
                                    </p:set>
                                  </p:childTnLst>
                                </p:cTn>
                              </p:par>
                            </p:childTnLst>
                          </p:cTn>
                        </p:par>
                        <p:par>
                          <p:cTn id="18" fill="hold">
                            <p:stCondLst>
                              <p:cond delay="3000"/>
                            </p:stCondLst>
                            <p:childTnLst>
                              <p:par>
                                <p:cTn id="19" presetID="1" presetClass="entr" presetSubtype="0" fill="hold" grpId="0" nodeType="afterEffect">
                                  <p:stCondLst>
                                    <p:cond delay="1000"/>
                                  </p:stCondLst>
                                  <p:childTnLst>
                                    <p:set>
                                      <p:cBhvr>
                                        <p:cTn id="20" dur="1" fill="hold">
                                          <p:stCondLst>
                                            <p:cond delay="0"/>
                                          </p:stCondLst>
                                        </p:cTn>
                                        <p:tgtEl>
                                          <p:spTgt spid="17">
                                            <p:txEl>
                                              <p:pRg st="1" end="1"/>
                                            </p:txEl>
                                          </p:spTgt>
                                        </p:tgtEl>
                                        <p:attrNameLst>
                                          <p:attrName>style.visibility</p:attrName>
                                        </p:attrNameLst>
                                      </p:cBhvr>
                                      <p:to>
                                        <p:strVal val="visible"/>
                                      </p:to>
                                    </p:set>
                                  </p:childTnLst>
                                </p:cTn>
                              </p:par>
                            </p:childTnLst>
                          </p:cTn>
                        </p:par>
                        <p:par>
                          <p:cTn id="21" fill="hold">
                            <p:stCondLst>
                              <p:cond delay="4000"/>
                            </p:stCondLst>
                            <p:childTnLst>
                              <p:par>
                                <p:cTn id="22" presetID="1" presetClass="entr" presetSubtype="0" fill="hold" grpId="0" nodeType="afterEffect">
                                  <p:stCondLst>
                                    <p:cond delay="1000"/>
                                  </p:stCondLst>
                                  <p:childTnLst>
                                    <p:set>
                                      <p:cBhvr>
                                        <p:cTn id="23" dur="1" fill="hold">
                                          <p:stCondLst>
                                            <p:cond delay="0"/>
                                          </p:stCondLst>
                                        </p:cTn>
                                        <p:tgtEl>
                                          <p:spTgt spid="17">
                                            <p:txEl>
                                              <p:pRg st="2" end="2"/>
                                            </p:txEl>
                                          </p:spTgt>
                                        </p:tgtEl>
                                        <p:attrNameLst>
                                          <p:attrName>style.visibility</p:attrName>
                                        </p:attrNameLst>
                                      </p:cBhvr>
                                      <p:to>
                                        <p:strVal val="visible"/>
                                      </p:to>
                                    </p:set>
                                  </p:childTnLst>
                                </p:cTn>
                              </p:par>
                            </p:childTnLst>
                          </p:cTn>
                        </p:par>
                        <p:par>
                          <p:cTn id="24" fill="hold">
                            <p:stCondLst>
                              <p:cond delay="5000"/>
                            </p:stCondLst>
                            <p:childTnLst>
                              <p:par>
                                <p:cTn id="25" presetID="1" presetClass="entr" presetSubtype="0" fill="hold" grpId="0" nodeType="afterEffect">
                                  <p:stCondLst>
                                    <p:cond delay="1000"/>
                                  </p:stCondLst>
                                  <p:childTnLst>
                                    <p:set>
                                      <p:cBhvr>
                                        <p:cTn id="26" dur="1" fill="hold">
                                          <p:stCondLst>
                                            <p:cond delay="0"/>
                                          </p:stCondLst>
                                        </p:cTn>
                                        <p:tgtEl>
                                          <p:spTgt spid="17">
                                            <p:txEl>
                                              <p:pRg st="3" end="3"/>
                                            </p:txEl>
                                          </p:spTgt>
                                        </p:tgtEl>
                                        <p:attrNameLst>
                                          <p:attrName>style.visibility</p:attrName>
                                        </p:attrNameLst>
                                      </p:cBhvr>
                                      <p:to>
                                        <p:strVal val="visible"/>
                                      </p:to>
                                    </p:set>
                                  </p:childTnLst>
                                </p:cTn>
                              </p:par>
                            </p:childTnLst>
                          </p:cTn>
                        </p:par>
                        <p:par>
                          <p:cTn id="27" fill="hold">
                            <p:stCondLst>
                              <p:cond delay="6000"/>
                            </p:stCondLst>
                            <p:childTnLst>
                              <p:par>
                                <p:cTn id="28" presetID="1" presetClass="entr" presetSubtype="0" fill="hold" grpId="0" nodeType="afterEffect">
                                  <p:stCondLst>
                                    <p:cond delay="1000"/>
                                  </p:stCondLst>
                                  <p:childTnLst>
                                    <p:set>
                                      <p:cBhvr>
                                        <p:cTn id="29" dur="1" fill="hold">
                                          <p:stCondLst>
                                            <p:cond delay="0"/>
                                          </p:stCondLst>
                                        </p:cTn>
                                        <p:tgtEl>
                                          <p:spTgt spid="17">
                                            <p:txEl>
                                              <p:pRg st="4" end="4"/>
                                            </p:txEl>
                                          </p:spTgt>
                                        </p:tgtEl>
                                        <p:attrNameLst>
                                          <p:attrName>style.visibility</p:attrName>
                                        </p:attrNameLst>
                                      </p:cBhvr>
                                      <p:to>
                                        <p:strVal val="visible"/>
                                      </p:to>
                                    </p:set>
                                  </p:childTnLst>
                                </p:cTn>
                              </p:par>
                            </p:childTnLst>
                          </p:cTn>
                        </p:par>
                        <p:par>
                          <p:cTn id="30" fill="hold">
                            <p:stCondLst>
                              <p:cond delay="7000"/>
                            </p:stCondLst>
                            <p:childTnLst>
                              <p:par>
                                <p:cTn id="31" presetID="1" presetClass="entr" presetSubtype="0" fill="hold" grpId="0" nodeType="afterEffect">
                                  <p:stCondLst>
                                    <p:cond delay="1000"/>
                                  </p:stCondLst>
                                  <p:childTnLst>
                                    <p:set>
                                      <p:cBhvr>
                                        <p:cTn id="32" dur="1" fill="hold">
                                          <p:stCondLst>
                                            <p:cond delay="0"/>
                                          </p:stCondLst>
                                        </p:cTn>
                                        <p:tgtEl>
                                          <p:spTgt spid="17">
                                            <p:txEl>
                                              <p:pRg st="5" end="5"/>
                                            </p:txEl>
                                          </p:spTgt>
                                        </p:tgtEl>
                                        <p:attrNameLst>
                                          <p:attrName>style.visibility</p:attrName>
                                        </p:attrNameLst>
                                      </p:cBhvr>
                                      <p:to>
                                        <p:strVal val="visible"/>
                                      </p:to>
                                    </p:set>
                                  </p:childTnLst>
                                </p:cTn>
                              </p:par>
                            </p:childTnLst>
                          </p:cTn>
                        </p:par>
                        <p:par>
                          <p:cTn id="33" fill="hold">
                            <p:stCondLst>
                              <p:cond delay="8000"/>
                            </p:stCondLst>
                            <p:childTnLst>
                              <p:par>
                                <p:cTn id="34" presetID="1" presetClass="entr" presetSubtype="0" fill="hold" nodeType="afterEffect">
                                  <p:stCondLst>
                                    <p:cond delay="0"/>
                                  </p:stCondLst>
                                  <p:childTnLst>
                                    <p:set>
                                      <p:cBhvr>
                                        <p:cTn id="35"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4" grpId="2"/>
      <p:bldP spid="17" grpId="0" build="p" advAuto="50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46906" y="1660630"/>
            <a:ext cx="7143803" cy="6278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endParaRPr>
          </a:p>
        </p:txBody>
      </p:sp>
      <p:sp>
        <p:nvSpPr>
          <p:cNvPr id="2" name="Rectangle 1"/>
          <p:cNvSpPr/>
          <p:nvPr/>
        </p:nvSpPr>
        <p:spPr>
          <a:xfrm>
            <a:off x="183133" y="142005"/>
            <a:ext cx="11895453" cy="646331"/>
          </a:xfrm>
          <a:prstGeom prst="rect">
            <a:avLst/>
          </a:prstGeom>
        </p:spPr>
        <p:txBody>
          <a:bodyPr wrap="squar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Light"/>
                <a:ea typeface="+mn-ea"/>
                <a:cs typeface="+mn-cs"/>
              </a:rPr>
              <a:t>Troubleshooting SLB Issues – Outbound Connectivity </a:t>
            </a:r>
          </a:p>
        </p:txBody>
      </p:sp>
      <p:sp>
        <p:nvSpPr>
          <p:cNvPr id="7" name="Speech Bubble: Rectangle with Corners Rounded 6"/>
          <p:cNvSpPr/>
          <p:nvPr/>
        </p:nvSpPr>
        <p:spPr bwMode="auto">
          <a:xfrm>
            <a:off x="1681227" y="1029509"/>
            <a:ext cx="9739423" cy="565477"/>
          </a:xfrm>
          <a:prstGeom prst="wedgeRoundRectCallout">
            <a:avLst>
              <a:gd name="adj1" fmla="val 39636"/>
              <a:gd name="adj2" fmla="val 113268"/>
              <a:gd name="adj3" fmla="val 16667"/>
            </a:avLst>
          </a:prstGeom>
          <a:solidFill>
            <a:schemeClr val="tx1"/>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omic Sans MS" panose="030F0702030302020204" pitchFamily="66" charset="0"/>
                <a:ea typeface="+mn-ea"/>
                <a:cs typeface="+mn-cs"/>
              </a:rPr>
              <a:t>I can’t reach the Internet from my VM!</a:t>
            </a:r>
          </a:p>
        </p:txBody>
      </p:sp>
      <p:sp>
        <p:nvSpPr>
          <p:cNvPr id="14" name="TextBox 13"/>
          <p:cNvSpPr txBox="1"/>
          <p:nvPr/>
        </p:nvSpPr>
        <p:spPr>
          <a:xfrm>
            <a:off x="876368" y="1895563"/>
            <a:ext cx="8963247" cy="960263"/>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VM instances connect through SLB and Outbound NAT by default.</a:t>
            </a:r>
          </a:p>
        </p:txBody>
      </p:sp>
      <p:sp>
        <p:nvSpPr>
          <p:cNvPr id="17" name="TextBox 16"/>
          <p:cNvSpPr txBox="1"/>
          <p:nvPr/>
        </p:nvSpPr>
        <p:spPr>
          <a:xfrm>
            <a:off x="295138" y="3043483"/>
            <a:ext cx="11564969" cy="1834348"/>
          </a:xfrm>
          <a:prstGeom prst="rect">
            <a:avLst/>
          </a:prstGeom>
          <a:noFill/>
        </p:spPr>
        <p:txBody>
          <a:bodyPr wrap="square" lIns="182880" tIns="146304" rIns="182880" bIns="146304" rtlCol="0">
            <a:spAutoFit/>
          </a:bodyPr>
          <a:lstStyle/>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Is the tenant unable to reach the endpoint by DNS name but able to reach the IP address?</a:t>
            </a: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Try running </a:t>
            </a:r>
            <a:r>
              <a:rPr kumimoji="0" lang="en-US" sz="2000" b="1" i="0" u="none" strike="noStrike" kern="1200" cap="none" spc="0" normalizeH="0" baseline="0" noProof="0" dirty="0" err="1">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Tracert</a:t>
            </a: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 from an administrative command prompt on the VM instance experiencing problems to the external endpoint.</a:t>
            </a: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If the packet gets past the Top of Rack switch (</a:t>
            </a:r>
            <a:r>
              <a:rPr kumimoji="0" lang="en-US" sz="2000" b="0" i="0" u="none" strike="noStrike" kern="1200" cap="none" spc="0" normalizeH="0" baseline="0" noProof="0" dirty="0" err="1">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ToR</a:t>
            </a: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 the issue is most likely with the customer network, not Azure Stack Hub.</a:t>
            </a:r>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100020" y="4539256"/>
            <a:ext cx="4882007" cy="2103382"/>
          </a:xfrm>
          <a:prstGeom prst="rect">
            <a:avLst/>
          </a:prstGeom>
        </p:spPr>
      </p:pic>
    </p:spTree>
    <p:extLst>
      <p:ext uri="{BB962C8B-B14F-4D97-AF65-F5344CB8AC3E}">
        <p14:creationId xmlns:p14="http://schemas.microsoft.com/office/powerpoint/2010/main" val="28459145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 presetClass="emph" presetSubtype="0" fill="hold" nodeType="clickEffect">
                                  <p:stCondLst>
                                    <p:cond delay="0"/>
                                  </p:stCondLst>
                                  <p:childTnLst>
                                    <p:animScale>
                                      <p:cBhvr>
                                        <p:cTn id="18" dur="2000" fill="hold"/>
                                        <p:tgtEl>
                                          <p:spTgt spid="5"/>
                                        </p:tgtEl>
                                      </p:cBhvr>
                                      <p:by x="300000" y="300000"/>
                                    </p:animScale>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nodeType="clickEffect">
                                  <p:stCondLst>
                                    <p:cond delay="0"/>
                                  </p:stCondLst>
                                  <p:childTnLst>
                                    <p:animScale>
                                      <p:cBhvr>
                                        <p:cTn id="22" dur="2000" fill="hold"/>
                                        <p:tgtEl>
                                          <p:spTgt spid="5"/>
                                        </p:tgtEl>
                                      </p:cBhvr>
                                      <p:by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46906" y="1660630"/>
            <a:ext cx="7143803" cy="6278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endParaRPr>
          </a:p>
        </p:txBody>
      </p:sp>
      <p:sp>
        <p:nvSpPr>
          <p:cNvPr id="2" name="Rectangle 1"/>
          <p:cNvSpPr/>
          <p:nvPr/>
        </p:nvSpPr>
        <p:spPr>
          <a:xfrm>
            <a:off x="183133" y="142005"/>
            <a:ext cx="11895453" cy="646331"/>
          </a:xfrm>
          <a:prstGeom prst="rect">
            <a:avLst/>
          </a:prstGeom>
        </p:spPr>
        <p:txBody>
          <a:bodyPr wrap="squar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Light"/>
                <a:ea typeface="+mn-ea"/>
                <a:cs typeface="+mn-cs"/>
              </a:rPr>
              <a:t>Troubleshooting DNS Issues</a:t>
            </a:r>
          </a:p>
        </p:txBody>
      </p:sp>
      <p:sp>
        <p:nvSpPr>
          <p:cNvPr id="7" name="Speech Bubble: Rectangle with Corners Rounded 6"/>
          <p:cNvSpPr/>
          <p:nvPr/>
        </p:nvSpPr>
        <p:spPr bwMode="auto">
          <a:xfrm>
            <a:off x="1681227" y="1029509"/>
            <a:ext cx="9739423" cy="565477"/>
          </a:xfrm>
          <a:prstGeom prst="wedgeRoundRectCallout">
            <a:avLst>
              <a:gd name="adj1" fmla="val 39636"/>
              <a:gd name="adj2" fmla="val 113268"/>
              <a:gd name="adj3" fmla="val 16667"/>
            </a:avLst>
          </a:prstGeom>
          <a:solidFill>
            <a:schemeClr val="tx1"/>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omic Sans MS" panose="030F0702030302020204" pitchFamily="66" charset="0"/>
                <a:ea typeface="+mn-ea"/>
                <a:cs typeface="+mn-cs"/>
              </a:rPr>
              <a:t>I can’t reach Bing.com from my VM!</a:t>
            </a:r>
          </a:p>
        </p:txBody>
      </p:sp>
      <p:sp>
        <p:nvSpPr>
          <p:cNvPr id="14" name="TextBox 13"/>
          <p:cNvSpPr txBox="1"/>
          <p:nvPr/>
        </p:nvSpPr>
        <p:spPr>
          <a:xfrm>
            <a:off x="876368" y="1895563"/>
            <a:ext cx="8963247" cy="6278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All DNS Queries on Azure Stack Hub go through MAS DNS.</a:t>
            </a:r>
          </a:p>
        </p:txBody>
      </p:sp>
      <p:sp>
        <p:nvSpPr>
          <p:cNvPr id="17" name="TextBox 16"/>
          <p:cNvSpPr txBox="1"/>
          <p:nvPr/>
        </p:nvSpPr>
        <p:spPr>
          <a:xfrm>
            <a:off x="295138" y="3043483"/>
            <a:ext cx="11564969" cy="2465290"/>
          </a:xfrm>
          <a:prstGeom prst="rect">
            <a:avLst/>
          </a:prstGeom>
          <a:noFill/>
        </p:spPr>
        <p:txBody>
          <a:bodyPr wrap="square" lIns="182880" tIns="146304" rIns="182880" bIns="146304" rtlCol="0">
            <a:spAutoFit/>
          </a:bodyPr>
          <a:lstStyle/>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Is the tenant unable to reach the endpoint by DNS name but able to reach the IP address?</a:t>
            </a: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Unless Tenant VMs have specified Custom DNS Settings explicitly, they should see that their DNS Server is </a:t>
            </a:r>
            <a:r>
              <a:rPr kumimoji="0" lang="en-US" sz="20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168.63.129.16</a:t>
            </a: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Run </a:t>
            </a:r>
            <a:r>
              <a:rPr kumimoji="0" lang="en-US" sz="2000" b="0" i="0" u="none" strike="noStrike" kern="1200" cap="none" spc="0" normalizeH="0" baseline="0" noProof="0" dirty="0">
                <a:ln>
                  <a:noFill/>
                </a:ln>
                <a:solidFill>
                  <a:srgbClr val="FFC000"/>
                </a:solidFill>
                <a:effectLst/>
                <a:uLnTx/>
                <a:uFillTx/>
                <a:latin typeface="Consolas" panose="020B0609020204030204" pitchFamily="49" charset="0"/>
                <a:ea typeface="+mn-ea"/>
                <a:cs typeface="Segoe UI" panose="020B0502040204020203" pitchFamily="34" charset="0"/>
              </a:rPr>
              <a:t>Test-</a:t>
            </a:r>
            <a:r>
              <a:rPr kumimoji="0" lang="en-US" sz="2000" b="0" i="0" u="none" strike="noStrike" kern="1200" cap="none" spc="0" normalizeH="0" baseline="0" noProof="0" dirty="0" err="1">
                <a:ln>
                  <a:noFill/>
                </a:ln>
                <a:solidFill>
                  <a:srgbClr val="FFC000"/>
                </a:solidFill>
                <a:effectLst/>
                <a:uLnTx/>
                <a:uFillTx/>
                <a:latin typeface="Consolas" panose="020B0609020204030204" pitchFamily="49" charset="0"/>
                <a:ea typeface="+mn-ea"/>
                <a:cs typeface="Segoe UI" panose="020B0502040204020203" pitchFamily="34" charset="0"/>
              </a:rPr>
              <a:t>NetConnection</a:t>
            </a:r>
            <a:r>
              <a:rPr kumimoji="0" lang="en-US" sz="2000" b="0" i="0" u="none" strike="noStrike" kern="1200" cap="none" spc="0" normalizeH="0" baseline="0" noProof="0" dirty="0">
                <a:ln>
                  <a:noFill/>
                </a:ln>
                <a:solidFill>
                  <a:srgbClr val="FFC000"/>
                </a:solidFill>
                <a:effectLst/>
                <a:uLnTx/>
                <a:uFillTx/>
                <a:latin typeface="Consolas" panose="020B0609020204030204" pitchFamily="49" charset="0"/>
                <a:ea typeface="+mn-ea"/>
                <a:cs typeface="Segoe UI" panose="020B0502040204020203" pitchFamily="34" charset="0"/>
              </a:rPr>
              <a:t> – </a:t>
            </a:r>
            <a:r>
              <a:rPr kumimoji="0" lang="en-US" sz="2000" b="0" i="0" u="none" strike="noStrike" kern="1200" cap="none" spc="0" normalizeH="0" baseline="0" noProof="0" dirty="0" err="1">
                <a:ln>
                  <a:noFill/>
                </a:ln>
                <a:solidFill>
                  <a:srgbClr val="FFC000"/>
                </a:solidFill>
                <a:effectLst/>
                <a:uLnTx/>
                <a:uFillTx/>
                <a:latin typeface="Consolas" panose="020B0609020204030204" pitchFamily="49" charset="0"/>
                <a:ea typeface="+mn-ea"/>
                <a:cs typeface="Segoe UI" panose="020B0502040204020203" pitchFamily="34" charset="0"/>
              </a:rPr>
              <a:t>ComputerName</a:t>
            </a:r>
            <a:r>
              <a:rPr kumimoji="0" lang="en-US" sz="2000" b="0" i="0" u="none" strike="noStrike" kern="1200" cap="none" spc="0" normalizeH="0" baseline="0" noProof="0" dirty="0">
                <a:ln>
                  <a:noFill/>
                </a:ln>
                <a:solidFill>
                  <a:srgbClr val="FFC000"/>
                </a:solidFill>
                <a:effectLst/>
                <a:uLnTx/>
                <a:uFillTx/>
                <a:latin typeface="Consolas" panose="020B0609020204030204" pitchFamily="49" charset="0"/>
                <a:ea typeface="+mn-ea"/>
                <a:cs typeface="Segoe UI" panose="020B0502040204020203" pitchFamily="34" charset="0"/>
              </a:rPr>
              <a:t> 168.63.129.16 –Port 53 </a:t>
            </a: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to test connectivity to MAS-DNS</a:t>
            </a: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If the Endpoint is an Azure Stack Hub endpoint, MAS-DNS should resolve it.  If it is an external endpoint, there may be an issue with the DNS forwarding server.</a:t>
            </a:r>
          </a:p>
        </p:txBody>
      </p:sp>
      <p:sp>
        <p:nvSpPr>
          <p:cNvPr id="4" name="TextBox 3"/>
          <p:cNvSpPr txBox="1"/>
          <p:nvPr/>
        </p:nvSpPr>
        <p:spPr>
          <a:xfrm>
            <a:off x="8121227" y="1841659"/>
            <a:ext cx="495970" cy="627864"/>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a:t>
            </a:r>
          </a:p>
        </p:txBody>
      </p:sp>
      <p:sp>
        <p:nvSpPr>
          <p:cNvPr id="9" name="TextBox 8"/>
          <p:cNvSpPr txBox="1"/>
          <p:nvPr/>
        </p:nvSpPr>
        <p:spPr>
          <a:xfrm>
            <a:off x="-101600" y="6227355"/>
            <a:ext cx="5270995" cy="627864"/>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a:t>
            </a:r>
            <a:r>
              <a:rPr kumimoji="0" lang="en-US" sz="12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 Unless Tenants have specified Custom DNS Settings in their deployment.</a:t>
            </a:r>
            <a:endPar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endParaRPr>
          </a:p>
        </p:txBody>
      </p:sp>
      <p:sp>
        <p:nvSpPr>
          <p:cNvPr id="5" name="Rectangle 4"/>
          <p:cNvSpPr/>
          <p:nvPr/>
        </p:nvSpPr>
        <p:spPr>
          <a:xfrm>
            <a:off x="1681226" y="5581024"/>
            <a:ext cx="9627475" cy="369332"/>
          </a:xfrm>
          <a:prstGeom prst="rect">
            <a:avLst/>
          </a:prstGeom>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onsolas" panose="020B0609020204030204" pitchFamily="49" charset="0"/>
                <a:ea typeface="+mn-ea"/>
                <a:cs typeface="Segoe UI" panose="020B0502040204020203" pitchFamily="34" charset="0"/>
              </a:rPr>
              <a:t>Get-</a:t>
            </a:r>
            <a:r>
              <a:rPr kumimoji="0" lang="en-US" sz="1800" b="0" i="0" u="none" strike="noStrike" kern="1200" cap="none" spc="0" normalizeH="0" baseline="0" noProof="0" dirty="0" err="1">
                <a:ln>
                  <a:noFill/>
                </a:ln>
                <a:solidFill>
                  <a:srgbClr val="FFC000"/>
                </a:solidFill>
                <a:effectLst/>
                <a:uLnTx/>
                <a:uFillTx/>
                <a:latin typeface="Consolas" panose="020B0609020204030204" pitchFamily="49" charset="0"/>
                <a:ea typeface="+mn-ea"/>
                <a:cs typeface="Segoe UI" panose="020B0502040204020203" pitchFamily="34" charset="0"/>
              </a:rPr>
              <a:t>DnsServerForwarder</a:t>
            </a:r>
            <a:r>
              <a:rPr kumimoji="0" lang="en-US" sz="1800" b="0" i="0" u="none" strike="noStrike" kern="1200" cap="none" spc="0" normalizeH="0" baseline="0" noProof="0" dirty="0">
                <a:ln>
                  <a:noFill/>
                </a:ln>
                <a:solidFill>
                  <a:srgbClr val="FFC000"/>
                </a:solidFill>
                <a:effectLst/>
                <a:uLnTx/>
                <a:uFillTx/>
                <a:latin typeface="Consolas" panose="020B0609020204030204" pitchFamily="49" charset="0"/>
                <a:ea typeface="+mn-ea"/>
                <a:cs typeface="Segoe UI" panose="020B0502040204020203" pitchFamily="34" charset="0"/>
              </a:rPr>
              <a:t> – Computer 168.63.129.16 </a:t>
            </a:r>
            <a:endParaRPr kumimoji="0" lang="en-US" sz="1800" b="0" i="0" u="none" strike="noStrike" kern="1200" cap="none" spc="0" normalizeH="0" baseline="0" noProof="0" dirty="0">
              <a:ln>
                <a:noFill/>
              </a:ln>
              <a:solidFill>
                <a:srgbClr val="353535"/>
              </a:solidFill>
              <a:effectLst/>
              <a:uLnTx/>
              <a:uFillTx/>
              <a:latin typeface="Segoe UI Semilight"/>
              <a:ea typeface="+mn-ea"/>
              <a:cs typeface="+mn-cs"/>
            </a:endParaRPr>
          </a:p>
        </p:txBody>
      </p:sp>
    </p:spTree>
    <p:extLst>
      <p:ext uri="{BB962C8B-B14F-4D97-AF65-F5344CB8AC3E}">
        <p14:creationId xmlns:p14="http://schemas.microsoft.com/office/powerpoint/2010/main" val="23781423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46906" y="1660630"/>
            <a:ext cx="7143803" cy="6278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endParaRPr>
          </a:p>
        </p:txBody>
      </p:sp>
      <p:sp>
        <p:nvSpPr>
          <p:cNvPr id="2" name="Rectangle 1"/>
          <p:cNvSpPr/>
          <p:nvPr/>
        </p:nvSpPr>
        <p:spPr>
          <a:xfrm>
            <a:off x="183133" y="142005"/>
            <a:ext cx="11895453" cy="646331"/>
          </a:xfrm>
          <a:prstGeom prst="rect">
            <a:avLst/>
          </a:prstGeom>
        </p:spPr>
        <p:txBody>
          <a:bodyPr wrap="squar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Light"/>
                <a:ea typeface="+mn-ea"/>
                <a:cs typeface="+mn-cs"/>
              </a:rPr>
              <a:t>Troubleshooting Edge Gateway Issues</a:t>
            </a:r>
          </a:p>
        </p:txBody>
      </p:sp>
      <p:sp>
        <p:nvSpPr>
          <p:cNvPr id="7" name="Speech Bubble: Rectangle with Corners Rounded 6"/>
          <p:cNvSpPr/>
          <p:nvPr/>
        </p:nvSpPr>
        <p:spPr bwMode="auto">
          <a:xfrm>
            <a:off x="1277639" y="1004638"/>
            <a:ext cx="9739423" cy="565477"/>
          </a:xfrm>
          <a:prstGeom prst="wedgeRoundRectCallout">
            <a:avLst>
              <a:gd name="adj1" fmla="val 40786"/>
              <a:gd name="adj2" fmla="val 113268"/>
              <a:gd name="adj3" fmla="val 16667"/>
            </a:avLst>
          </a:prstGeom>
          <a:solidFill>
            <a:schemeClr val="tx1"/>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omic Sans MS" panose="030F0702030302020204" pitchFamily="66" charset="0"/>
                <a:ea typeface="+mn-ea"/>
                <a:cs typeface="+mn-cs"/>
              </a:rPr>
              <a:t>I can’t connect my VPN Device to my Azure Stack Hub Virtual Network Gateway! </a:t>
            </a:r>
          </a:p>
        </p:txBody>
      </p:sp>
      <p:sp>
        <p:nvSpPr>
          <p:cNvPr id="17" name="TextBox 16"/>
          <p:cNvSpPr txBox="1"/>
          <p:nvPr/>
        </p:nvSpPr>
        <p:spPr>
          <a:xfrm>
            <a:off x="292969" y="1804331"/>
            <a:ext cx="4626216" cy="2034403"/>
          </a:xfrm>
          <a:prstGeom prst="rect">
            <a:avLst/>
          </a:prstGeom>
          <a:noFill/>
        </p:spPr>
        <p:txBody>
          <a:bodyPr wrap="square" lIns="182880" tIns="146304" rIns="182880" bIns="146304" rtlCol="0">
            <a:spAutoFit/>
          </a:bodyPr>
          <a:lstStyle/>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You will not get a Public IP Address (VIP) assigned to your gateway until the Connection resource is created.</a:t>
            </a: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May </a:t>
            </a:r>
            <a:r>
              <a:rPr kumimoji="0" lang="en-US" sz="2000" b="0" i="0" u="none" strike="noStrike" kern="1200" cap="none" spc="0" normalizeH="0" baseline="0" noProof="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show status as </a:t>
            </a: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disconnected until you put traffic through it.</a:t>
            </a:r>
          </a:p>
        </p:txBody>
      </p:sp>
      <p:sp>
        <p:nvSpPr>
          <p:cNvPr id="8" name="Rectangle 1"/>
          <p:cNvSpPr>
            <a:spLocks noChangeArrowheads="1"/>
          </p:cNvSpPr>
          <p:nvPr/>
        </p:nvSpPr>
        <p:spPr bwMode="auto">
          <a:xfrm>
            <a:off x="8482143" y="4979596"/>
            <a:ext cx="1243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100" b="0" i="0" u="none" strike="noStrike" kern="1200" cap="none" spc="0" normalizeH="0" baseline="0" noProof="0">
                <a:ln>
                  <a:noFill/>
                </a:ln>
                <a:solidFill>
                  <a:srgbClr val="353535"/>
                </a:solidFill>
                <a:effectLst/>
                <a:uLnTx/>
                <a:uFillTx/>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kern="1200" cap="none" spc="0" normalizeH="0" baseline="0" noProof="0">
              <a:ln>
                <a:noFill/>
              </a:ln>
              <a:solidFill>
                <a:srgbClr val="353535"/>
              </a:solidFill>
              <a:effectLst/>
              <a:uLnTx/>
              <a:uFillTx/>
              <a:latin typeface="Arial" panose="020B0604020202020204" pitchFamily="34" charset="0"/>
              <a:ea typeface="+mn-ea"/>
              <a:cs typeface="+mn-cs"/>
            </a:endParaRP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327113" y="2063497"/>
            <a:ext cx="4516016" cy="2587573"/>
          </a:xfrm>
          <a:prstGeom prst="rect">
            <a:avLst/>
          </a:prstGeom>
        </p:spPr>
      </p:pic>
    </p:spTree>
    <p:extLst>
      <p:ext uri="{BB962C8B-B14F-4D97-AF65-F5344CB8AC3E}">
        <p14:creationId xmlns:p14="http://schemas.microsoft.com/office/powerpoint/2010/main" val="26996954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579706" y="2046514"/>
            <a:ext cx="4055706" cy="4037045"/>
          </a:xfrm>
          <a:prstGeom prst="rect">
            <a:avLst/>
          </a:prstGeom>
          <a:solidFill>
            <a:srgbClr val="003C6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   </a:t>
            </a:r>
            <a:r>
              <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mn-ea"/>
                <a:cs typeface="+mn-cs"/>
              </a:rPr>
              <a:t>IPSec</a:t>
            </a: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 VPN Gateway Settings</a:t>
            </a:r>
          </a:p>
        </p:txBody>
      </p:sp>
      <p:sp>
        <p:nvSpPr>
          <p:cNvPr id="2" name="Rectangle 1"/>
          <p:cNvSpPr/>
          <p:nvPr/>
        </p:nvSpPr>
        <p:spPr>
          <a:xfrm>
            <a:off x="183133" y="142005"/>
            <a:ext cx="11895453" cy="646331"/>
          </a:xfrm>
          <a:prstGeom prst="rect">
            <a:avLst/>
          </a:prstGeom>
        </p:spPr>
        <p:txBody>
          <a:bodyPr wrap="squar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Light"/>
                <a:ea typeface="+mn-ea"/>
                <a:cs typeface="+mn-cs"/>
              </a:rPr>
              <a:t>Troubleshooting Edge Gateway Issues</a:t>
            </a:r>
          </a:p>
        </p:txBody>
      </p:sp>
      <p:sp>
        <p:nvSpPr>
          <p:cNvPr id="7" name="Speech Bubble: Rectangle with Corners Rounded 6"/>
          <p:cNvSpPr/>
          <p:nvPr/>
        </p:nvSpPr>
        <p:spPr bwMode="auto">
          <a:xfrm>
            <a:off x="1277639" y="1004638"/>
            <a:ext cx="9739423" cy="565477"/>
          </a:xfrm>
          <a:prstGeom prst="wedgeRoundRectCallout">
            <a:avLst>
              <a:gd name="adj1" fmla="val 40786"/>
              <a:gd name="adj2" fmla="val 113268"/>
              <a:gd name="adj3" fmla="val 16667"/>
            </a:avLst>
          </a:prstGeom>
          <a:solidFill>
            <a:schemeClr val="tx1"/>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omic Sans MS" panose="030F0702030302020204" pitchFamily="66" charset="0"/>
                <a:ea typeface="+mn-ea"/>
                <a:cs typeface="+mn-cs"/>
              </a:rPr>
              <a:t>I can’t connect my VPN Device to my Azure Stack Hub Virtual Network Gateway! </a:t>
            </a:r>
          </a:p>
        </p:txBody>
      </p:sp>
      <p:sp>
        <p:nvSpPr>
          <p:cNvPr id="17" name="TextBox 16"/>
          <p:cNvSpPr txBox="1"/>
          <p:nvPr/>
        </p:nvSpPr>
        <p:spPr>
          <a:xfrm>
            <a:off x="292969" y="1804331"/>
            <a:ext cx="5143668" cy="2665345"/>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Some settings that might help when you’re configuring the VPN device to connect to Azure Stack Hub.</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Device compatibility is the same as Azure’s</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hlinkClick r:id="rId2"/>
              </a:rPr>
              <a:t>https://docs.microsoft.com/en-us/azure/vpn-gateway/vpn-gateway-about-vpn-devices</a:t>
            </a:r>
            <a:r>
              <a:rPr kumimoji="0" lang="en-US" sz="20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 </a:t>
            </a:r>
          </a:p>
        </p:txBody>
      </p:sp>
      <p:graphicFrame>
        <p:nvGraphicFramePr>
          <p:cNvPr id="5" name="Table 4"/>
          <p:cNvGraphicFramePr>
            <a:graphicFrameLocks noGrp="1"/>
          </p:cNvGraphicFramePr>
          <p:nvPr/>
        </p:nvGraphicFramePr>
        <p:xfrm>
          <a:off x="5882647" y="2366284"/>
          <a:ext cx="3383280" cy="1238631"/>
        </p:xfrm>
        <a:graphic>
          <a:graphicData uri="http://schemas.openxmlformats.org/drawingml/2006/table">
            <a:tbl>
              <a:tblPr firstRow="1" firstCol="1" bandRow="1">
                <a:effectLst>
                  <a:outerShdw blurRad="50800" dist="38100" dir="2700000" algn="tl" rotWithShape="0">
                    <a:prstClr val="black">
                      <a:alpha val="40000"/>
                    </a:prstClr>
                  </a:outerShdw>
                </a:effectLst>
                <a:tableStyleId>{B301B821-A1FF-4177-AEE7-76D212191A09}</a:tableStyleId>
              </a:tblPr>
              <a:tblGrid>
                <a:gridCol w="3383280">
                  <a:extLst>
                    <a:ext uri="{9D8B030D-6E8A-4147-A177-3AD203B41FA5}">
                      <a16:colId xmlns:a16="http://schemas.microsoft.com/office/drawing/2014/main" val="2765122006"/>
                    </a:ext>
                  </a:extLst>
                </a:gridCol>
              </a:tblGrid>
              <a:tr h="0">
                <a:tc>
                  <a:txBody>
                    <a:bodyPr/>
                    <a:lstStyle/>
                    <a:p>
                      <a:pPr marL="0" marR="0">
                        <a:lnSpc>
                          <a:spcPct val="107000"/>
                        </a:lnSpc>
                        <a:spcBef>
                          <a:spcPts val="0"/>
                        </a:spcBef>
                        <a:spcAft>
                          <a:spcPts val="0"/>
                        </a:spcAft>
                      </a:pPr>
                      <a:r>
                        <a:rPr lang="en-US" sz="1400" dirty="0" err="1">
                          <a:effectLst/>
                        </a:rPr>
                        <a:t>QuickMode</a:t>
                      </a:r>
                      <a:r>
                        <a:rPr lang="en-US" sz="1400" dirty="0">
                          <a:effectLst/>
                        </a:rPr>
                        <a:t> settings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4840857"/>
                  </a:ext>
                </a:extLst>
              </a:tr>
              <a:tr h="0">
                <a:tc>
                  <a:txBody>
                    <a:bodyPr/>
                    <a:lstStyle/>
                    <a:p>
                      <a:pPr marL="0" marR="0">
                        <a:lnSpc>
                          <a:spcPct val="107000"/>
                        </a:lnSpc>
                        <a:spcBef>
                          <a:spcPts val="0"/>
                        </a:spcBef>
                        <a:spcAft>
                          <a:spcPts val="0"/>
                        </a:spcAft>
                      </a:pPr>
                      <a:r>
                        <a:rPr lang="en-US" sz="1100">
                          <a:effectLst/>
                        </a:rPr>
                        <a:t>PerfectForwardSecrecy = PFS2048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2319274"/>
                  </a:ext>
                </a:extLst>
              </a:tr>
              <a:tr h="0">
                <a:tc>
                  <a:txBody>
                    <a:bodyPr/>
                    <a:lstStyle/>
                    <a:p>
                      <a:pPr marL="0" marR="0">
                        <a:lnSpc>
                          <a:spcPct val="107000"/>
                        </a:lnSpc>
                        <a:spcBef>
                          <a:spcPts val="0"/>
                        </a:spcBef>
                        <a:spcAft>
                          <a:spcPts val="0"/>
                        </a:spcAft>
                      </a:pPr>
                      <a:r>
                        <a:rPr lang="en-US" sz="1100">
                          <a:effectLst/>
                        </a:rPr>
                        <a:t>AuthenticationTranformationConstant = SHA256128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7248440"/>
                  </a:ext>
                </a:extLst>
              </a:tr>
              <a:tr h="0">
                <a:tc>
                  <a:txBody>
                    <a:bodyPr/>
                    <a:lstStyle/>
                    <a:p>
                      <a:pPr marL="0" marR="0">
                        <a:lnSpc>
                          <a:spcPct val="107000"/>
                        </a:lnSpc>
                        <a:spcBef>
                          <a:spcPts val="0"/>
                        </a:spcBef>
                        <a:spcAft>
                          <a:spcPts val="0"/>
                        </a:spcAft>
                      </a:pPr>
                      <a:r>
                        <a:rPr lang="en-US" sz="1100">
                          <a:effectLst/>
                        </a:rPr>
                        <a:t>CipherTransformationConstant = DES3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0668129"/>
                  </a:ext>
                </a:extLst>
              </a:tr>
              <a:tr h="0">
                <a:tc>
                  <a:txBody>
                    <a:bodyPr/>
                    <a:lstStyle/>
                    <a:p>
                      <a:pPr marL="0" marR="0">
                        <a:lnSpc>
                          <a:spcPct val="107000"/>
                        </a:lnSpc>
                        <a:spcBef>
                          <a:spcPts val="0"/>
                        </a:spcBef>
                        <a:spcAft>
                          <a:spcPts val="0"/>
                        </a:spcAft>
                      </a:pPr>
                      <a:r>
                        <a:rPr lang="en-US" sz="1100">
                          <a:effectLst/>
                        </a:rPr>
                        <a:t>SALifeTimeSeconds = 1233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1033155"/>
                  </a:ext>
                </a:extLst>
              </a:tr>
              <a:tr h="0">
                <a:tc>
                  <a:txBody>
                    <a:bodyPr/>
                    <a:lstStyle/>
                    <a:p>
                      <a:pPr marL="0" marR="0">
                        <a:lnSpc>
                          <a:spcPct val="107000"/>
                        </a:lnSpc>
                        <a:spcBef>
                          <a:spcPts val="0"/>
                        </a:spcBef>
                        <a:spcAft>
                          <a:spcPts val="0"/>
                        </a:spcAft>
                      </a:pPr>
                      <a:r>
                        <a:rPr lang="en-US" sz="1100">
                          <a:effectLst/>
                        </a:rPr>
                        <a:t>IdleDisconnectSeconds = 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5609655"/>
                  </a:ext>
                </a:extLst>
              </a:tr>
              <a:tr h="0">
                <a:tc>
                  <a:txBody>
                    <a:bodyPr/>
                    <a:lstStyle/>
                    <a:p>
                      <a:pPr marL="0" marR="0">
                        <a:lnSpc>
                          <a:spcPct val="107000"/>
                        </a:lnSpc>
                        <a:spcBef>
                          <a:spcPts val="0"/>
                        </a:spcBef>
                        <a:spcAft>
                          <a:spcPts val="0"/>
                        </a:spcAft>
                      </a:pPr>
                      <a:r>
                        <a:rPr lang="en-US" sz="1100" dirty="0" err="1">
                          <a:effectLst/>
                        </a:rPr>
                        <a:t>SALifeTimeKiloBytes</a:t>
                      </a:r>
                      <a:r>
                        <a:rPr lang="en-US" sz="1100" dirty="0">
                          <a:effectLst/>
                        </a:rPr>
                        <a:t> = 2000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2727877"/>
                  </a:ext>
                </a:extLst>
              </a:tr>
            </a:tbl>
          </a:graphicData>
        </a:graphic>
      </p:graphicFrame>
      <p:graphicFrame>
        <p:nvGraphicFramePr>
          <p:cNvPr id="6" name="Table 5"/>
          <p:cNvGraphicFramePr>
            <a:graphicFrameLocks noGrp="1"/>
          </p:cNvGraphicFramePr>
          <p:nvPr/>
        </p:nvGraphicFramePr>
        <p:xfrm>
          <a:off x="5882647" y="3924685"/>
          <a:ext cx="3383280" cy="1068324"/>
        </p:xfrm>
        <a:graphic>
          <a:graphicData uri="http://schemas.openxmlformats.org/drawingml/2006/table">
            <a:tbl>
              <a:tblPr firstRow="1" firstCol="1" bandRow="1">
                <a:effectLst>
                  <a:outerShdw blurRad="50800" dist="38100" dir="2700000" algn="tl" rotWithShape="0">
                    <a:prstClr val="black">
                      <a:alpha val="40000"/>
                    </a:prstClr>
                  </a:outerShdw>
                </a:effectLst>
                <a:tableStyleId>{B301B821-A1FF-4177-AEE7-76D212191A09}</a:tableStyleId>
              </a:tblPr>
              <a:tblGrid>
                <a:gridCol w="3383280">
                  <a:extLst>
                    <a:ext uri="{9D8B030D-6E8A-4147-A177-3AD203B41FA5}">
                      <a16:colId xmlns:a16="http://schemas.microsoft.com/office/drawing/2014/main" val="2188700497"/>
                    </a:ext>
                  </a:extLst>
                </a:gridCol>
              </a:tblGrid>
              <a:tr h="0">
                <a:tc>
                  <a:txBody>
                    <a:bodyPr/>
                    <a:lstStyle/>
                    <a:p>
                      <a:pPr marL="0" marR="0">
                        <a:lnSpc>
                          <a:spcPct val="107000"/>
                        </a:lnSpc>
                        <a:spcBef>
                          <a:spcPts val="0"/>
                        </a:spcBef>
                        <a:spcAft>
                          <a:spcPts val="0"/>
                        </a:spcAft>
                      </a:pPr>
                      <a:r>
                        <a:rPr lang="en-US" sz="1400" dirty="0" err="1">
                          <a:effectLst/>
                        </a:rPr>
                        <a:t>MainMode</a:t>
                      </a:r>
                      <a:r>
                        <a:rPr lang="en-US" sz="1400" dirty="0">
                          <a:effectLst/>
                        </a:rPr>
                        <a:t> policy default settings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2354394"/>
                  </a:ext>
                </a:extLst>
              </a:tr>
              <a:tr h="0">
                <a:tc>
                  <a:txBody>
                    <a:bodyPr/>
                    <a:lstStyle/>
                    <a:p>
                      <a:pPr marL="0" marR="0">
                        <a:lnSpc>
                          <a:spcPct val="107000"/>
                        </a:lnSpc>
                        <a:spcBef>
                          <a:spcPts val="0"/>
                        </a:spcBef>
                        <a:spcAft>
                          <a:spcPts val="0"/>
                        </a:spcAft>
                      </a:pPr>
                      <a:r>
                        <a:rPr lang="en-US" sz="1100" dirty="0" err="1">
                          <a:effectLst/>
                        </a:rPr>
                        <a:t>DiffieHellmanGroup</a:t>
                      </a:r>
                      <a:r>
                        <a:rPr lang="en-US" sz="1100" dirty="0">
                          <a:effectLst/>
                        </a:rPr>
                        <a:t> = Group2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224409"/>
                  </a:ext>
                </a:extLst>
              </a:tr>
              <a:tr h="0">
                <a:tc>
                  <a:txBody>
                    <a:bodyPr/>
                    <a:lstStyle/>
                    <a:p>
                      <a:pPr marL="0" marR="0">
                        <a:lnSpc>
                          <a:spcPct val="107000"/>
                        </a:lnSpc>
                        <a:spcBef>
                          <a:spcPts val="0"/>
                        </a:spcBef>
                        <a:spcAft>
                          <a:spcPts val="0"/>
                        </a:spcAft>
                      </a:pPr>
                      <a:r>
                        <a:rPr lang="en-US" sz="1100">
                          <a:effectLst/>
                        </a:rPr>
                        <a:t>IntegrityAlgorithm = SHA256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8425240"/>
                  </a:ext>
                </a:extLst>
              </a:tr>
              <a:tr h="0">
                <a:tc>
                  <a:txBody>
                    <a:bodyPr/>
                    <a:lstStyle/>
                    <a:p>
                      <a:pPr marL="0" marR="0">
                        <a:lnSpc>
                          <a:spcPct val="107000"/>
                        </a:lnSpc>
                        <a:spcBef>
                          <a:spcPts val="0"/>
                        </a:spcBef>
                        <a:spcAft>
                          <a:spcPts val="0"/>
                        </a:spcAft>
                      </a:pPr>
                      <a:r>
                        <a:rPr lang="en-US" sz="1100">
                          <a:effectLst/>
                        </a:rPr>
                        <a:t>EncryptionAlgorithm = AES256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9231549"/>
                  </a:ext>
                </a:extLst>
              </a:tr>
              <a:tr h="0">
                <a:tc>
                  <a:txBody>
                    <a:bodyPr/>
                    <a:lstStyle/>
                    <a:p>
                      <a:pPr marL="0" marR="0">
                        <a:lnSpc>
                          <a:spcPct val="107000"/>
                        </a:lnSpc>
                        <a:spcBef>
                          <a:spcPts val="0"/>
                        </a:spcBef>
                        <a:spcAft>
                          <a:spcPts val="0"/>
                        </a:spcAft>
                      </a:pPr>
                      <a:r>
                        <a:rPr lang="en-US" sz="1100">
                          <a:effectLst/>
                        </a:rPr>
                        <a:t>SALifeTimeSeconds = 1234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4963506"/>
                  </a:ext>
                </a:extLst>
              </a:tr>
              <a:tr h="0">
                <a:tc>
                  <a:txBody>
                    <a:bodyPr/>
                    <a:lstStyle/>
                    <a:p>
                      <a:pPr marL="0" marR="0">
                        <a:lnSpc>
                          <a:spcPct val="107000"/>
                        </a:lnSpc>
                        <a:spcBef>
                          <a:spcPts val="0"/>
                        </a:spcBef>
                        <a:spcAft>
                          <a:spcPts val="0"/>
                        </a:spcAft>
                      </a:pPr>
                      <a:r>
                        <a:rPr lang="en-US" sz="1100" dirty="0" err="1">
                          <a:effectLst/>
                        </a:rPr>
                        <a:t>SALiftimeKiloBytes</a:t>
                      </a:r>
                      <a:r>
                        <a:rPr lang="en-US" sz="1100" dirty="0">
                          <a:effectLst/>
                        </a:rPr>
                        <a:t> = 2000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9314866"/>
                  </a:ext>
                </a:extLst>
              </a:tr>
            </a:tbl>
          </a:graphicData>
        </a:graphic>
      </p:graphicFrame>
      <p:sp>
        <p:nvSpPr>
          <p:cNvPr id="8" name="Rectangle 1"/>
          <p:cNvSpPr>
            <a:spLocks noChangeArrowheads="1"/>
          </p:cNvSpPr>
          <p:nvPr/>
        </p:nvSpPr>
        <p:spPr bwMode="auto">
          <a:xfrm>
            <a:off x="8482143" y="4979596"/>
            <a:ext cx="1243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100" b="0" i="0" u="none" strike="noStrike" kern="1200" cap="none" spc="0" normalizeH="0" baseline="0" noProof="0">
                <a:ln>
                  <a:noFill/>
                </a:ln>
                <a:solidFill>
                  <a:srgbClr val="353535"/>
                </a:solidFill>
                <a:effectLst/>
                <a:uLnTx/>
                <a:uFillTx/>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kern="1200" cap="none" spc="0" normalizeH="0" baseline="0" noProof="0">
              <a:ln>
                <a:noFill/>
              </a:ln>
              <a:solidFill>
                <a:srgbClr val="353535"/>
              </a:solidFill>
              <a:effectLst/>
              <a:uLnTx/>
              <a:uFillTx/>
              <a:latin typeface="Arial" panose="020B0604020202020204" pitchFamily="34" charset="0"/>
              <a:ea typeface="+mn-ea"/>
              <a:cs typeface="+mn-cs"/>
            </a:endParaRPr>
          </a:p>
        </p:txBody>
      </p:sp>
      <p:pic>
        <p:nvPicPr>
          <p:cNvPr id="12" name="Graphic 11"/>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644522" y="5529863"/>
            <a:ext cx="476250" cy="476250"/>
          </a:xfrm>
          <a:prstGeom prst="rect">
            <a:avLst/>
          </a:prstGeom>
        </p:spPr>
      </p:pic>
    </p:spTree>
    <p:extLst>
      <p:ext uri="{BB962C8B-B14F-4D97-AF65-F5344CB8AC3E}">
        <p14:creationId xmlns:p14="http://schemas.microsoft.com/office/powerpoint/2010/main" val="17990631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133" y="142005"/>
            <a:ext cx="11895453" cy="1200329"/>
          </a:xfrm>
          <a:prstGeom prst="rect">
            <a:avLst/>
          </a:prstGeom>
        </p:spPr>
        <p:txBody>
          <a:bodyPr wrap="squar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Light"/>
                <a:ea typeface="+mn-ea"/>
                <a:cs typeface="+mn-cs"/>
              </a:rPr>
              <a:t>Deep Troubleshooting – Using tools for specific SDN issues</a:t>
            </a:r>
          </a:p>
        </p:txBody>
      </p:sp>
      <p:sp>
        <p:nvSpPr>
          <p:cNvPr id="17" name="TextBox 16"/>
          <p:cNvSpPr txBox="1"/>
          <p:nvPr/>
        </p:nvSpPr>
        <p:spPr>
          <a:xfrm>
            <a:off x="350837" y="1342334"/>
            <a:ext cx="11326156" cy="2043636"/>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The SDN </a:t>
            </a:r>
            <a:r>
              <a:rPr kumimoji="0" lang="en-US" sz="2000" b="0" i="0" u="none" strike="noStrike" kern="0" cap="none" spc="0" normalizeH="0" baseline="0" noProof="0" dirty="0" err="1">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troubleshoooting</a:t>
            </a:r>
            <a:r>
              <a:rPr kumimoji="0" lang="en-US" sz="2000" b="0" i="0" u="none" strike="noStrike" kern="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 tools typically require that you:</a:t>
            </a:r>
          </a:p>
          <a:p>
            <a:pPr marL="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Have administrative access to login to the Role (e.g. NC)</a:t>
            </a:r>
          </a:p>
          <a:p>
            <a:pPr marL="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Can run PowerShell Cmdlet from the desktop (again, as admin)</a:t>
            </a:r>
          </a:p>
          <a:p>
            <a:pPr marL="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In general involve “breaking the Glass”</a:t>
            </a:r>
          </a:p>
          <a:p>
            <a:pPr marL="34290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400" b="0" i="0" u="none" strike="noStrike" kern="0" cap="none" spc="0" normalizeH="0" baseline="0" noProof="0" dirty="0">
              <a:ln>
                <a:noFill/>
              </a:ln>
              <a:solidFill>
                <a:srgbClr val="353535"/>
              </a:solidFill>
              <a:effectLst/>
              <a:uLnTx/>
              <a:uFillTx/>
              <a:latin typeface="Segoe UI" panose="020B0502040204020203" pitchFamily="34" charset="0"/>
              <a:ea typeface="+mn-ea"/>
              <a:cs typeface="Segoe UI" panose="020B0502040204020203" pitchFamily="34" charset="0"/>
            </a:endParaRPr>
          </a:p>
        </p:txBody>
      </p:sp>
      <p:sp>
        <p:nvSpPr>
          <p:cNvPr id="8" name="Rectangle 1"/>
          <p:cNvSpPr>
            <a:spLocks noChangeArrowheads="1"/>
          </p:cNvSpPr>
          <p:nvPr/>
        </p:nvSpPr>
        <p:spPr bwMode="auto">
          <a:xfrm>
            <a:off x="8482143" y="4979596"/>
            <a:ext cx="1243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100" b="0" i="0" u="none" strike="noStrike" kern="1200" cap="none" spc="0" normalizeH="0" baseline="0" noProof="0">
                <a:ln>
                  <a:noFill/>
                </a:ln>
                <a:solidFill>
                  <a:srgbClr val="353535"/>
                </a:solidFill>
                <a:effectLst/>
                <a:uLnTx/>
                <a:uFillTx/>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kern="1200" cap="none" spc="0" normalizeH="0" baseline="0" noProof="0">
              <a:ln>
                <a:noFill/>
              </a:ln>
              <a:solidFill>
                <a:srgbClr val="35353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705148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7" y="2906331"/>
            <a:ext cx="11887200" cy="1181862"/>
          </a:xfrm>
        </p:spPr>
        <p:txBody>
          <a:bodyPr/>
          <a:lstStyle/>
          <a:p>
            <a:r>
              <a:rPr lang="en-US" dirty="0"/>
              <a:t>Get-</a:t>
            </a:r>
            <a:r>
              <a:rPr lang="en-US" dirty="0" err="1"/>
              <a:t>AzureStackLog</a:t>
            </a:r>
            <a:endParaRPr lang="en-US" dirty="0"/>
          </a:p>
        </p:txBody>
      </p:sp>
    </p:spTree>
    <p:extLst>
      <p:ext uri="{BB962C8B-B14F-4D97-AF65-F5344CB8AC3E}">
        <p14:creationId xmlns:p14="http://schemas.microsoft.com/office/powerpoint/2010/main" val="3812039304"/>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8437" y="141076"/>
            <a:ext cx="11963400" cy="2819233"/>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Light"/>
                <a:ea typeface="+mn-ea"/>
                <a:cs typeface="+mn-cs"/>
              </a:rPr>
              <a:t>When All Else Fails…</a:t>
            </a:r>
          </a:p>
          <a:p>
            <a:pPr marL="0" marR="0" lvl="0" indent="0" algn="l" defTabSz="932742"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endParaRPr>
          </a:p>
          <a:p>
            <a:pPr marL="34290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Run in an elevated Command Prompt on the DVM or Host.</a:t>
            </a:r>
          </a:p>
          <a:p>
            <a:pPr marL="34290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Without Date/Time boundaries it will default to 4 hours, so make sure you get the right timeframe.</a:t>
            </a:r>
          </a:p>
          <a:p>
            <a:pPr marL="342900" marR="0" lvl="0"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There are currently 49 roles that you can filter by!  Key roles for Networking are:</a:t>
            </a:r>
          </a:p>
        </p:txBody>
      </p:sp>
      <p:sp>
        <p:nvSpPr>
          <p:cNvPr id="4" name="TextBox 3"/>
          <p:cNvSpPr txBox="1"/>
          <p:nvPr/>
        </p:nvSpPr>
        <p:spPr>
          <a:xfrm>
            <a:off x="1537546" y="3080702"/>
            <a:ext cx="9137227" cy="1855893"/>
          </a:xfrm>
          <a:prstGeom prst="rect">
            <a:avLst/>
          </a:prstGeom>
          <a:solidFill>
            <a:schemeClr val="bg1">
              <a:lumMod val="75000"/>
            </a:schemeClr>
          </a:solidFill>
          <a:effectLst>
            <a:outerShdw blurRad="50800" dist="38100" dir="2700000" algn="tl" rotWithShape="0">
              <a:prstClr val="black">
                <a:alpha val="40000"/>
              </a:prstClr>
            </a:outerShdw>
          </a:effectLst>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NRP – Network Resource Provider</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NC – Network Controller</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SLB – Software Load Balancer</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Gateway – Edge Gateway (S2S VPN Gateway)</a:t>
            </a:r>
          </a:p>
        </p:txBody>
      </p:sp>
      <p:sp>
        <p:nvSpPr>
          <p:cNvPr id="5" name="TextBox 4"/>
          <p:cNvSpPr txBox="1"/>
          <p:nvPr/>
        </p:nvSpPr>
        <p:spPr>
          <a:xfrm>
            <a:off x="520487" y="5160115"/>
            <a:ext cx="11641350" cy="6278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1"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You should collect ALL of these if you are experiencing Networking Issues!</a:t>
            </a:r>
          </a:p>
        </p:txBody>
      </p:sp>
      <p:sp>
        <p:nvSpPr>
          <p:cNvPr id="2" name="Rectangle 1"/>
          <p:cNvSpPr>
            <a:spLocks noChangeArrowheads="1"/>
          </p:cNvSpPr>
          <p:nvPr/>
        </p:nvSpPr>
        <p:spPr bwMode="auto">
          <a:xfrm>
            <a:off x="359462" y="6017406"/>
            <a:ext cx="11641350" cy="517065"/>
          </a:xfrm>
          <a:prstGeom prst="rect">
            <a:avLst/>
          </a:prstGeom>
          <a:solidFill>
            <a:schemeClr val="bg1">
              <a:lumMod val="75000"/>
            </a:schemeClr>
          </a:solidFill>
          <a:effectLst>
            <a:outerShdw blurRad="50800" dist="38100" dir="2700000" algn="tl" rotWithShape="0">
              <a:prstClr val="black">
                <a:alpha val="40000"/>
              </a:prstClr>
            </a:outerShdw>
          </a:effectLst>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600" b="0" i="0" u="none" strike="noStrike" kern="1200" cap="none" spc="0" normalizeH="0" baseline="0" noProof="0" dirty="0">
                <a:ln>
                  <a:noFill/>
                </a:ln>
                <a:solidFill>
                  <a:srgbClr val="353535"/>
                </a:solidFill>
                <a:effectLst/>
                <a:uLnTx/>
                <a:uFillTx/>
                <a:latin typeface="Segoe UI Semilight"/>
                <a:ea typeface="+mn-ea"/>
                <a:cs typeface="+mn-cs"/>
              </a:rPr>
              <a:t>Get-</a:t>
            </a:r>
            <a:r>
              <a:rPr kumimoji="0" lang="en-US" altLang="en-US" sz="1600" b="0" i="0" u="none" strike="noStrike" kern="1200" cap="none" spc="0" normalizeH="0" baseline="0" noProof="0" dirty="0" err="1">
                <a:ln>
                  <a:noFill/>
                </a:ln>
                <a:solidFill>
                  <a:srgbClr val="353535"/>
                </a:solidFill>
                <a:effectLst/>
                <a:uLnTx/>
                <a:uFillTx/>
                <a:latin typeface="Segoe UI Semilight"/>
                <a:ea typeface="+mn-ea"/>
                <a:cs typeface="+mn-cs"/>
              </a:rPr>
              <a:t>AzureStackLog</a:t>
            </a:r>
            <a:r>
              <a:rPr kumimoji="0" lang="en-US" altLang="en-US" sz="1600" b="0" i="0" u="none" strike="noStrike" kern="1200" cap="none" spc="0" normalizeH="0" baseline="0" noProof="0" dirty="0">
                <a:ln>
                  <a:noFill/>
                </a:ln>
                <a:solidFill>
                  <a:srgbClr val="353535"/>
                </a:solidFill>
                <a:effectLst/>
                <a:uLnTx/>
                <a:uFillTx/>
                <a:latin typeface="Segoe UI Semilight"/>
                <a:ea typeface="+mn-ea"/>
                <a:cs typeface="+mn-cs"/>
              </a:rPr>
              <a:t> -</a:t>
            </a:r>
            <a:r>
              <a:rPr kumimoji="0" lang="en-US" altLang="en-US" sz="1600" b="0" i="0" u="none" strike="noStrike" kern="1200" cap="none" spc="0" normalizeH="0" baseline="0" noProof="0" dirty="0" err="1">
                <a:ln>
                  <a:noFill/>
                </a:ln>
                <a:solidFill>
                  <a:srgbClr val="353535"/>
                </a:solidFill>
                <a:effectLst/>
                <a:uLnTx/>
                <a:uFillTx/>
                <a:latin typeface="Segoe UI Semilight"/>
                <a:ea typeface="+mn-ea"/>
                <a:cs typeface="+mn-cs"/>
              </a:rPr>
              <a:t>OutputPath</a:t>
            </a:r>
            <a:r>
              <a:rPr kumimoji="0" lang="en-US" altLang="en-US" sz="1600" b="0" i="0" u="none" strike="noStrike" kern="1200" cap="none" spc="0" normalizeH="0" baseline="0" noProof="0" dirty="0">
                <a:ln>
                  <a:noFill/>
                </a:ln>
                <a:solidFill>
                  <a:srgbClr val="353535"/>
                </a:solidFill>
                <a:effectLst/>
                <a:uLnTx/>
                <a:uFillTx/>
                <a:latin typeface="Segoe UI Semilight"/>
                <a:ea typeface="+mn-ea"/>
                <a:cs typeface="+mn-cs"/>
              </a:rPr>
              <a:t> C:\AzureStackLogs -</a:t>
            </a:r>
            <a:r>
              <a:rPr kumimoji="0" lang="en-US" altLang="en-US" sz="1600" b="0" i="0" u="none" strike="noStrike" kern="1200" cap="none" spc="0" normalizeH="0" baseline="0" noProof="0" dirty="0" err="1">
                <a:ln>
                  <a:noFill/>
                </a:ln>
                <a:solidFill>
                  <a:srgbClr val="353535"/>
                </a:solidFill>
                <a:effectLst/>
                <a:uLnTx/>
                <a:uFillTx/>
                <a:latin typeface="Segoe UI Semilight"/>
                <a:ea typeface="+mn-ea"/>
                <a:cs typeface="+mn-cs"/>
              </a:rPr>
              <a:t>FilterByRole</a:t>
            </a:r>
            <a:r>
              <a:rPr kumimoji="0" lang="en-US" altLang="en-US" sz="1600" b="0" i="0" u="none" strike="noStrike" kern="1200" cap="none" spc="0" normalizeH="0" baseline="0" noProof="0" dirty="0">
                <a:ln>
                  <a:noFill/>
                </a:ln>
                <a:solidFill>
                  <a:srgbClr val="353535"/>
                </a:solidFill>
                <a:effectLst/>
                <a:uLnTx/>
                <a:uFillTx/>
                <a:latin typeface="Segoe UI Semilight"/>
                <a:ea typeface="+mn-ea"/>
                <a:cs typeface="+mn-cs"/>
              </a:rPr>
              <a:t> </a:t>
            </a:r>
            <a:r>
              <a:rPr kumimoji="0" lang="en-US" altLang="en-US" sz="1600" b="0" i="0" u="none" strike="noStrike" kern="1200" cap="none" spc="0" normalizeH="0" baseline="0" noProof="0" dirty="0" err="1">
                <a:ln>
                  <a:noFill/>
                </a:ln>
                <a:solidFill>
                  <a:srgbClr val="353535"/>
                </a:solidFill>
                <a:effectLst/>
                <a:uLnTx/>
                <a:uFillTx/>
                <a:latin typeface="Segoe UI Semilight"/>
                <a:ea typeface="+mn-ea"/>
                <a:cs typeface="+mn-cs"/>
              </a:rPr>
              <a:t>NRP,NC,SLB,Gateway</a:t>
            </a:r>
            <a:endParaRPr kumimoji="0" lang="en-US" altLang="en-US" sz="1600" b="0" i="0" u="none" strike="noStrike" kern="1200" cap="none" spc="0" normalizeH="0" baseline="0" noProof="0" dirty="0">
              <a:ln>
                <a:noFill/>
              </a:ln>
              <a:solidFill>
                <a:srgbClr val="353535"/>
              </a:solidFill>
              <a:effectLst/>
              <a:uLnTx/>
              <a:uFillTx/>
              <a:latin typeface="Segoe UI Semilight"/>
              <a:ea typeface="+mn-ea"/>
              <a:cs typeface="+mn-cs"/>
            </a:endParaRPr>
          </a:p>
        </p:txBody>
      </p:sp>
    </p:spTree>
    <p:extLst>
      <p:ext uri="{BB962C8B-B14F-4D97-AF65-F5344CB8AC3E}">
        <p14:creationId xmlns:p14="http://schemas.microsoft.com/office/powerpoint/2010/main" val="16884786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Stack Hub Logical Networks</a:t>
            </a:r>
          </a:p>
        </p:txBody>
      </p:sp>
      <p:sp>
        <p:nvSpPr>
          <p:cNvPr id="4" name="Text Placeholder 3"/>
          <p:cNvSpPr>
            <a:spLocks noGrp="1"/>
          </p:cNvSpPr>
          <p:nvPr>
            <p:ph type="body" sz="quarter" idx="10"/>
          </p:nvPr>
        </p:nvSpPr>
        <p:spPr>
          <a:xfrm>
            <a:off x="6593760" y="1139536"/>
            <a:ext cx="5716652" cy="5570756"/>
          </a:xfrm>
        </p:spPr>
        <p:txBody>
          <a:bodyPr/>
          <a:lstStyle/>
          <a:p>
            <a:pPr marL="0" indent="0">
              <a:buNone/>
            </a:pPr>
            <a:r>
              <a:rPr lang="en-US" sz="1400" b="1" dirty="0"/>
              <a:t>BMC NETWORK</a:t>
            </a:r>
          </a:p>
          <a:p>
            <a:pPr marL="0" indent="0">
              <a:buNone/>
            </a:pPr>
            <a:r>
              <a:rPr lang="en-US" sz="1400" dirty="0"/>
              <a:t>This network is dedicated for connecting all the baseboard management controllers (also known as service processors, for example, </a:t>
            </a:r>
            <a:r>
              <a:rPr lang="en-US" sz="1400" dirty="0" err="1"/>
              <a:t>iDRAC</a:t>
            </a:r>
            <a:r>
              <a:rPr lang="en-US" sz="1400" dirty="0"/>
              <a:t>, </a:t>
            </a:r>
            <a:r>
              <a:rPr lang="en-US" sz="1400" dirty="0" err="1"/>
              <a:t>iLO</a:t>
            </a:r>
            <a:r>
              <a:rPr lang="en-US" sz="1400" dirty="0"/>
              <a:t>, </a:t>
            </a:r>
            <a:r>
              <a:rPr lang="en-US" sz="1400" dirty="0" err="1"/>
              <a:t>iBMC</a:t>
            </a:r>
            <a:r>
              <a:rPr lang="en-US" sz="1400" dirty="0"/>
              <a:t>, etc.). The Azure Stack Hub deployment automation will need to control the host computer power through the BMCs. If present, the Hardware Lifecycle Host will be located on this network as well for deployment and hardware monitoring via the BMCs.  The minimum size of this network is /27 (30 host IP’s) and it can be private or routable, according to customer security preferences.</a:t>
            </a:r>
          </a:p>
          <a:p>
            <a:pPr marL="0" indent="0">
              <a:buNone/>
            </a:pPr>
            <a:endParaRPr lang="en-US" sz="1400" dirty="0"/>
          </a:p>
          <a:p>
            <a:pPr marL="0" indent="0">
              <a:buNone/>
            </a:pPr>
            <a:r>
              <a:rPr lang="en-US" sz="1400" b="1" cap="all" dirty="0"/>
              <a:t>Private Network  </a:t>
            </a:r>
          </a:p>
          <a:p>
            <a:pPr marL="0" indent="0">
              <a:buNone/>
            </a:pPr>
            <a:r>
              <a:rPr lang="en-US" sz="1400" dirty="0"/>
              <a:t>This /24 (254 host IP’s) network is private to the Azure Stack Hub Region (does not expand beyond the border switch devices of the Azure Stack Hub region) and it is divided into two subnets, the first /25 (126 host IP’s) network is the </a:t>
            </a:r>
            <a:r>
              <a:rPr lang="en-US" sz="1400" b="1" dirty="0"/>
              <a:t>Storage Network</a:t>
            </a:r>
            <a:r>
              <a:rPr lang="en-US" sz="1400" dirty="0"/>
              <a:t>, it is used to support the use of Spaces Direct and SMB (Server Message Block) storage traffic and virtual machine live migration.  The other /25 half is the </a:t>
            </a:r>
            <a:r>
              <a:rPr lang="en-US" sz="1400" b="1" dirty="0"/>
              <a:t>Internal Virtual IP Network</a:t>
            </a:r>
            <a:r>
              <a:rPr lang="en-US" sz="1400" dirty="0"/>
              <a:t> and it is dedicated to internal-only VIPs for the Software Load Balancer.</a:t>
            </a:r>
          </a:p>
          <a:p>
            <a:pPr marL="0" indent="0">
              <a:buNone/>
            </a:pPr>
            <a:endParaRPr lang="en-US" sz="1400" b="1" cap="all" dirty="0"/>
          </a:p>
          <a:p>
            <a:pPr marL="0" indent="0">
              <a:buNone/>
            </a:pPr>
            <a:r>
              <a:rPr lang="en-US" sz="1400" b="1" cap="all" dirty="0"/>
              <a:t>Switch Management Network  </a:t>
            </a:r>
          </a:p>
          <a:p>
            <a:pPr marL="0" indent="0">
              <a:buNone/>
            </a:pPr>
            <a:r>
              <a:rPr lang="en-US" sz="1400" dirty="0"/>
              <a:t>This /29 (6 host IP’s) network is dedicated for connecting the management ports of the switches, it allows an out-of-band access for deployment, management and troubleshooting, it is calculated from the Switch Infrastructure Network mentioned above.</a:t>
            </a:r>
          </a:p>
          <a:p>
            <a:pPr marL="0" indent="0">
              <a:buNone/>
            </a:pPr>
            <a:endParaRPr lang="en-US" sz="1400" dirty="0"/>
          </a:p>
        </p:txBody>
      </p:sp>
      <p:grpSp>
        <p:nvGrpSpPr>
          <p:cNvPr id="84" name="Group 83"/>
          <p:cNvGrpSpPr/>
          <p:nvPr/>
        </p:nvGrpSpPr>
        <p:grpSpPr>
          <a:xfrm>
            <a:off x="470818" y="1212849"/>
            <a:ext cx="5799646" cy="3678801"/>
            <a:chOff x="37591" y="1471519"/>
            <a:chExt cx="5799646" cy="3678801"/>
          </a:xfrm>
        </p:grpSpPr>
        <p:cxnSp>
          <p:nvCxnSpPr>
            <p:cNvPr id="29" name="Connector: Elbow 28"/>
            <p:cNvCxnSpPr/>
            <p:nvPr/>
          </p:nvCxnSpPr>
          <p:spPr>
            <a:xfrm rot="5400000" flipH="1" flipV="1">
              <a:off x="3047908" y="2006368"/>
              <a:ext cx="1655055" cy="775780"/>
            </a:xfrm>
            <a:prstGeom prst="bentConnector3">
              <a:avLst>
                <a:gd name="adj1" fmla="val 1197"/>
              </a:avLst>
            </a:prstGeom>
            <a:ln w="38100">
              <a:solidFill>
                <a:srgbClr val="00B0F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 name="Parallelogram 1"/>
            <p:cNvSpPr/>
            <p:nvPr/>
          </p:nvSpPr>
          <p:spPr bwMode="auto">
            <a:xfrm>
              <a:off x="1112837" y="1471519"/>
              <a:ext cx="3733800" cy="228600"/>
            </a:xfrm>
            <a:prstGeom prst="parallelogram">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Infrastructure Network</a:t>
              </a:r>
            </a:p>
          </p:txBody>
        </p:sp>
        <p:sp>
          <p:nvSpPr>
            <p:cNvPr id="6" name="Parallelogram 5"/>
            <p:cNvSpPr/>
            <p:nvPr/>
          </p:nvSpPr>
          <p:spPr bwMode="auto">
            <a:xfrm>
              <a:off x="122237" y="1820862"/>
              <a:ext cx="5715000" cy="245637"/>
            </a:xfrm>
            <a:prstGeom prst="parallelogram">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Private Network</a:t>
              </a:r>
            </a:p>
          </p:txBody>
        </p:sp>
        <p:sp>
          <p:nvSpPr>
            <p:cNvPr id="7" name="Parallelogram 6"/>
            <p:cNvSpPr/>
            <p:nvPr/>
          </p:nvSpPr>
          <p:spPr bwMode="auto">
            <a:xfrm>
              <a:off x="122237" y="4564062"/>
              <a:ext cx="5715000" cy="228600"/>
            </a:xfrm>
            <a:prstGeom prst="parallelogram">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BMC Network</a:t>
              </a:r>
            </a:p>
          </p:txBody>
        </p:sp>
        <p:sp>
          <p:nvSpPr>
            <p:cNvPr id="8" name="Parallelogram 7"/>
            <p:cNvSpPr/>
            <p:nvPr/>
          </p:nvSpPr>
          <p:spPr bwMode="auto">
            <a:xfrm>
              <a:off x="122237" y="4921720"/>
              <a:ext cx="5715000" cy="228600"/>
            </a:xfrm>
            <a:prstGeom prst="parallelogram">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Switch Infrastructure Network</a:t>
              </a:r>
            </a:p>
          </p:txBody>
        </p:sp>
        <p:grpSp>
          <p:nvGrpSpPr>
            <p:cNvPr id="13" name="Group 12"/>
            <p:cNvGrpSpPr/>
            <p:nvPr/>
          </p:nvGrpSpPr>
          <p:grpSpPr>
            <a:xfrm>
              <a:off x="1646237" y="2335114"/>
              <a:ext cx="1828800" cy="1314548"/>
              <a:chOff x="1646237" y="2335114"/>
              <a:chExt cx="1828800" cy="1314548"/>
            </a:xfrm>
          </p:grpSpPr>
          <p:sp>
            <p:nvSpPr>
              <p:cNvPr id="9" name="Rectangle 8"/>
              <p:cNvSpPr/>
              <p:nvPr/>
            </p:nvSpPr>
            <p:spPr bwMode="auto">
              <a:xfrm>
                <a:off x="1646237" y="23351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1798637" y="24875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1951037" y="26399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2103437" y="27923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5" name="Rectangle 14"/>
            <p:cNvSpPr/>
            <p:nvPr/>
          </p:nvSpPr>
          <p:spPr bwMode="auto">
            <a:xfrm>
              <a:off x="2908947" y="3403225"/>
              <a:ext cx="569848" cy="128862"/>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BMC</a:t>
              </a:r>
            </a:p>
          </p:txBody>
        </p:sp>
        <p:sp>
          <p:nvSpPr>
            <p:cNvPr id="16" name="Rectangle 15"/>
            <p:cNvSpPr/>
            <p:nvPr/>
          </p:nvSpPr>
          <p:spPr bwMode="auto">
            <a:xfrm>
              <a:off x="176682" y="3449588"/>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962001" y="3650157"/>
              <a:ext cx="588160" cy="276002"/>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 dirty="0">
                  <a:gradFill>
                    <a:gsLst>
                      <a:gs pos="0">
                        <a:srgbClr val="FFFFFF"/>
                      </a:gs>
                      <a:gs pos="100000">
                        <a:srgbClr val="FFFFFF"/>
                      </a:gs>
                    </a:gsLst>
                    <a:lin ang="5400000" scaled="0"/>
                  </a:gradFill>
                  <a:ea typeface="Segoe UI" pitchFamily="34" charset="0"/>
                  <a:cs typeface="Segoe UI" pitchFamily="34" charset="0"/>
                </a:rPr>
                <a:t>Hyper-V </a:t>
              </a:r>
            </a:p>
            <a:p>
              <a:pPr algn="ctr" defTabSz="932472" fontAlgn="base">
                <a:lnSpc>
                  <a:spcPct val="90000"/>
                </a:lnSpc>
                <a:spcBef>
                  <a:spcPct val="0"/>
                </a:spcBef>
                <a:spcAft>
                  <a:spcPct val="0"/>
                </a:spcAft>
              </a:pPr>
              <a:r>
                <a:rPr lang="en-US" sz="400" dirty="0">
                  <a:gradFill>
                    <a:gsLst>
                      <a:gs pos="0">
                        <a:srgbClr val="FFFFFF"/>
                      </a:gs>
                      <a:gs pos="100000">
                        <a:srgbClr val="FFFFFF"/>
                      </a:gs>
                    </a:gsLst>
                    <a:lin ang="5400000" scaled="0"/>
                  </a:gradFill>
                  <a:ea typeface="Segoe UI" pitchFamily="34" charset="0"/>
                  <a:cs typeface="Segoe UI" pitchFamily="34" charset="0"/>
                </a:rPr>
                <a:t>NIC </a:t>
              </a:r>
            </a:p>
            <a:p>
              <a:pPr algn="ctr" defTabSz="932472" fontAlgn="base">
                <a:lnSpc>
                  <a:spcPct val="90000"/>
                </a:lnSpc>
                <a:spcBef>
                  <a:spcPct val="0"/>
                </a:spcBef>
                <a:spcAft>
                  <a:spcPct val="0"/>
                </a:spcAft>
              </a:pPr>
              <a:r>
                <a:rPr lang="en-US" sz="400" dirty="0">
                  <a:gradFill>
                    <a:gsLst>
                      <a:gs pos="0">
                        <a:srgbClr val="FFFFFF"/>
                      </a:gs>
                      <a:gs pos="100000">
                        <a:srgbClr val="FFFFFF"/>
                      </a:gs>
                    </a:gsLst>
                    <a:lin ang="5400000" scaled="0"/>
                  </a:gradFill>
                  <a:ea typeface="Segoe UI" pitchFamily="34" charset="0"/>
                  <a:cs typeface="Segoe UI" pitchFamily="34" charset="0"/>
                </a:rPr>
                <a:t>Team</a:t>
              </a:r>
            </a:p>
          </p:txBody>
        </p:sp>
        <p:sp>
          <p:nvSpPr>
            <p:cNvPr id="18" name="Rectangle 17"/>
            <p:cNvSpPr/>
            <p:nvPr/>
          </p:nvSpPr>
          <p:spPr bwMode="auto">
            <a:xfrm>
              <a:off x="982507" y="4054722"/>
              <a:ext cx="569848" cy="128862"/>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BMC</a:t>
              </a:r>
            </a:p>
          </p:txBody>
        </p:sp>
        <p:cxnSp>
          <p:nvCxnSpPr>
            <p:cNvPr id="20" name="Connector: Elbow 19"/>
            <p:cNvCxnSpPr/>
            <p:nvPr/>
          </p:nvCxnSpPr>
          <p:spPr>
            <a:xfrm>
              <a:off x="359009" y="3435248"/>
              <a:ext cx="1172930" cy="562127"/>
            </a:xfrm>
            <a:prstGeom prst="bentConnector3">
              <a:avLst>
                <a:gd name="adj1" fmla="val -673"/>
              </a:avLst>
            </a:prstGeom>
            <a:ln>
              <a:solidFill>
                <a:schemeClr val="tx2"/>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7591" y="3130260"/>
              <a:ext cx="1688604" cy="433965"/>
            </a:xfrm>
            <a:prstGeom prst="rect">
              <a:avLst/>
            </a:prstGeom>
            <a:noFill/>
          </p:spPr>
          <p:txBody>
            <a:bodyPr wrap="none" lIns="182880" tIns="146304" rIns="182880" bIns="146304" rtlCol="0">
              <a:spAutoFit/>
            </a:bodyPr>
            <a:lstStyle/>
            <a:p>
              <a:pPr>
                <a:lnSpc>
                  <a:spcPct val="90000"/>
                </a:lnSpc>
                <a:spcAft>
                  <a:spcPts val="600"/>
                </a:spcAft>
              </a:pPr>
              <a:r>
                <a:rPr lang="en-US" sz="1000" dirty="0">
                  <a:solidFill>
                    <a:schemeClr val="tx1">
                      <a:lumMod val="60000"/>
                      <a:lumOff val="40000"/>
                    </a:schemeClr>
                  </a:solidFill>
                </a:rPr>
                <a:t>Hardware Lifecycle Host</a:t>
              </a:r>
            </a:p>
          </p:txBody>
        </p:sp>
        <p:cxnSp>
          <p:nvCxnSpPr>
            <p:cNvPr id="26" name="Connector: Elbow 25"/>
            <p:cNvCxnSpPr/>
            <p:nvPr/>
          </p:nvCxnSpPr>
          <p:spPr>
            <a:xfrm flipV="1">
              <a:off x="3475037" y="1955701"/>
              <a:ext cx="381000" cy="1049213"/>
            </a:xfrm>
            <a:prstGeom prst="bentConnector2">
              <a:avLst/>
            </a:prstGeom>
            <a:ln w="38100">
              <a:solidFill>
                <a:srgbClr val="FF8C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Connector: Elbow 41"/>
            <p:cNvCxnSpPr>
              <a:stCxn id="15" idx="3"/>
            </p:cNvCxnSpPr>
            <p:nvPr/>
          </p:nvCxnSpPr>
          <p:spPr>
            <a:xfrm>
              <a:off x="3478795" y="3467656"/>
              <a:ext cx="224842" cy="1096406"/>
            </a:xfrm>
            <a:prstGeom prst="bentConnector2">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8" idx="2"/>
            </p:cNvCxnSpPr>
            <p:nvPr/>
          </p:nvCxnSpPr>
          <p:spPr>
            <a:xfrm flipH="1">
              <a:off x="1265237" y="4183584"/>
              <a:ext cx="2194" cy="380478"/>
            </a:xfrm>
            <a:prstGeom prst="line">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684929" y="2034933"/>
              <a:ext cx="1624484" cy="433965"/>
            </a:xfrm>
            <a:prstGeom prst="rect">
              <a:avLst/>
            </a:prstGeom>
            <a:noFill/>
          </p:spPr>
          <p:txBody>
            <a:bodyPr wrap="none" lIns="182880" tIns="146304" rIns="182880" bIns="146304" rtlCol="0">
              <a:spAutoFit/>
            </a:bodyPr>
            <a:lstStyle/>
            <a:p>
              <a:pPr>
                <a:lnSpc>
                  <a:spcPct val="90000"/>
                </a:lnSpc>
                <a:spcAft>
                  <a:spcPts val="600"/>
                </a:spcAft>
              </a:pPr>
              <a:r>
                <a:rPr lang="en-US" sz="1000" dirty="0">
                  <a:solidFill>
                    <a:schemeClr val="tx1">
                      <a:lumMod val="60000"/>
                      <a:lumOff val="40000"/>
                    </a:schemeClr>
                  </a:solidFill>
                </a:rPr>
                <a:t>Azure Stack Hub Hosts</a:t>
              </a:r>
            </a:p>
          </p:txBody>
        </p:sp>
        <p:sp>
          <p:nvSpPr>
            <p:cNvPr id="46" name="TextBox 45"/>
            <p:cNvSpPr txBox="1"/>
            <p:nvPr/>
          </p:nvSpPr>
          <p:spPr>
            <a:xfrm>
              <a:off x="230806" y="3370070"/>
              <a:ext cx="1089081" cy="406265"/>
            </a:xfrm>
            <a:prstGeom prst="rect">
              <a:avLst/>
            </a:prstGeom>
            <a:noFill/>
          </p:spPr>
          <p:txBody>
            <a:bodyPr wrap="none" lIns="182880" tIns="146304" rIns="182880" bIns="146304" rtlCol="0">
              <a:spAutoFit/>
            </a:bodyPr>
            <a:lstStyle/>
            <a:p>
              <a:pPr>
                <a:lnSpc>
                  <a:spcPct val="90000"/>
                </a:lnSpc>
                <a:spcAft>
                  <a:spcPts val="600"/>
                </a:spcAft>
              </a:pPr>
              <a:r>
                <a:rPr lang="en-US" sz="800" dirty="0">
                  <a:solidFill>
                    <a:schemeClr val="tx1">
                      <a:lumMod val="60000"/>
                      <a:lumOff val="40000"/>
                    </a:schemeClr>
                  </a:solidFill>
                </a:rPr>
                <a:t>Deployment VM</a:t>
              </a:r>
            </a:p>
          </p:txBody>
        </p:sp>
        <p:cxnSp>
          <p:nvCxnSpPr>
            <p:cNvPr id="50" name="Connector: Elbow 49"/>
            <p:cNvCxnSpPr>
              <a:stCxn id="18" idx="3"/>
            </p:cNvCxnSpPr>
            <p:nvPr/>
          </p:nvCxnSpPr>
          <p:spPr>
            <a:xfrm>
              <a:off x="1552355" y="4119153"/>
              <a:ext cx="246285" cy="444908"/>
            </a:xfrm>
            <a:prstGeom prst="bentConnector2">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4172542" y="3652418"/>
              <a:ext cx="403639" cy="389600"/>
              <a:chOff x="11399837" y="2811462"/>
              <a:chExt cx="228600" cy="228600"/>
            </a:xfrm>
          </p:grpSpPr>
          <p:sp>
            <p:nvSpPr>
              <p:cNvPr id="65" name="Rectangle 64"/>
              <p:cNvSpPr/>
              <p:nvPr/>
            </p:nvSpPr>
            <p:spPr bwMode="auto">
              <a:xfrm>
                <a:off x="11399837" y="2811462"/>
                <a:ext cx="228600" cy="2286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Arrow: Right 65"/>
              <p:cNvSpPr/>
              <p:nvPr/>
            </p:nvSpPr>
            <p:spPr bwMode="auto">
              <a:xfrm rot="18818266">
                <a:off x="11534882" y="2824221"/>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7" name="Arrow: Right 66"/>
              <p:cNvSpPr/>
              <p:nvPr/>
            </p:nvSpPr>
            <p:spPr bwMode="auto">
              <a:xfrm rot="2485112">
                <a:off x="11534882" y="2948185"/>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8" name="Arrow: Right 67"/>
              <p:cNvSpPr/>
              <p:nvPr/>
            </p:nvSpPr>
            <p:spPr bwMode="auto">
              <a:xfrm rot="8112728">
                <a:off x="11415618" y="2948080"/>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Arrow: Right 68"/>
              <p:cNvSpPr/>
              <p:nvPr/>
            </p:nvSpPr>
            <p:spPr bwMode="auto">
              <a:xfrm rot="13540294">
                <a:off x="11416011" y="2824232"/>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0" name="Group 69"/>
            <p:cNvGrpSpPr/>
            <p:nvPr/>
          </p:nvGrpSpPr>
          <p:grpSpPr>
            <a:xfrm>
              <a:off x="4324942" y="3804818"/>
              <a:ext cx="403639" cy="389600"/>
              <a:chOff x="11399837" y="2811462"/>
              <a:chExt cx="228600" cy="228600"/>
            </a:xfrm>
          </p:grpSpPr>
          <p:sp>
            <p:nvSpPr>
              <p:cNvPr id="71" name="Rectangle 70"/>
              <p:cNvSpPr/>
              <p:nvPr/>
            </p:nvSpPr>
            <p:spPr bwMode="auto">
              <a:xfrm>
                <a:off x="11399837" y="2811462"/>
                <a:ext cx="228600" cy="2286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Arrow: Right 71"/>
              <p:cNvSpPr/>
              <p:nvPr/>
            </p:nvSpPr>
            <p:spPr bwMode="auto">
              <a:xfrm rot="18818266">
                <a:off x="11534882" y="2824221"/>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Arrow: Right 72"/>
              <p:cNvSpPr/>
              <p:nvPr/>
            </p:nvSpPr>
            <p:spPr bwMode="auto">
              <a:xfrm rot="2485112">
                <a:off x="11534882" y="2948185"/>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4" name="Arrow: Right 73"/>
              <p:cNvSpPr/>
              <p:nvPr/>
            </p:nvSpPr>
            <p:spPr bwMode="auto">
              <a:xfrm rot="8112728">
                <a:off x="11415618" y="2948080"/>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5" name="Arrow: Right 74"/>
              <p:cNvSpPr/>
              <p:nvPr/>
            </p:nvSpPr>
            <p:spPr bwMode="auto">
              <a:xfrm rot="13540294">
                <a:off x="11416011" y="2824232"/>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6" name="TextBox 75"/>
            <p:cNvSpPr txBox="1"/>
            <p:nvPr/>
          </p:nvSpPr>
          <p:spPr>
            <a:xfrm>
              <a:off x="3999228" y="3320838"/>
              <a:ext cx="935192" cy="420115"/>
            </a:xfrm>
            <a:prstGeom prst="rect">
              <a:avLst/>
            </a:prstGeom>
            <a:noFill/>
          </p:spPr>
          <p:txBody>
            <a:bodyPr wrap="none" lIns="182880" tIns="146304" rIns="182880" bIns="146304" rtlCol="0">
              <a:spAutoFit/>
            </a:bodyPr>
            <a:lstStyle/>
            <a:p>
              <a:pPr>
                <a:lnSpc>
                  <a:spcPct val="90000"/>
                </a:lnSpc>
                <a:spcAft>
                  <a:spcPts val="600"/>
                </a:spcAft>
              </a:pPr>
              <a:r>
                <a:rPr lang="en-US" sz="900" dirty="0">
                  <a:solidFill>
                    <a:schemeClr val="tx1">
                      <a:lumMod val="60000"/>
                      <a:lumOff val="40000"/>
                    </a:schemeClr>
                  </a:solidFill>
                </a:rPr>
                <a:t>TOR Switch</a:t>
              </a:r>
            </a:p>
          </p:txBody>
        </p:sp>
        <p:sp>
          <p:nvSpPr>
            <p:cNvPr id="77" name="TextBox 76"/>
            <p:cNvSpPr txBox="1"/>
            <p:nvPr/>
          </p:nvSpPr>
          <p:spPr>
            <a:xfrm>
              <a:off x="4854088" y="3320838"/>
              <a:ext cx="956031" cy="420115"/>
            </a:xfrm>
            <a:prstGeom prst="rect">
              <a:avLst/>
            </a:prstGeom>
            <a:noFill/>
          </p:spPr>
          <p:txBody>
            <a:bodyPr wrap="none" lIns="182880" tIns="146304" rIns="182880" bIns="146304" rtlCol="0">
              <a:spAutoFit/>
            </a:bodyPr>
            <a:lstStyle/>
            <a:p>
              <a:pPr>
                <a:lnSpc>
                  <a:spcPct val="90000"/>
                </a:lnSpc>
                <a:spcAft>
                  <a:spcPts val="600"/>
                </a:spcAft>
              </a:pPr>
              <a:r>
                <a:rPr lang="en-US" sz="900" dirty="0">
                  <a:solidFill>
                    <a:schemeClr val="tx1">
                      <a:lumMod val="60000"/>
                      <a:lumOff val="40000"/>
                    </a:schemeClr>
                  </a:solidFill>
                </a:rPr>
                <a:t>BMC Switch</a:t>
              </a:r>
            </a:p>
          </p:txBody>
        </p:sp>
        <p:cxnSp>
          <p:nvCxnSpPr>
            <p:cNvPr id="79" name="Straight Connector 78"/>
            <p:cNvCxnSpPr>
              <a:stCxn id="71" idx="2"/>
            </p:cNvCxnSpPr>
            <p:nvPr/>
          </p:nvCxnSpPr>
          <p:spPr>
            <a:xfrm flipH="1">
              <a:off x="4526761" y="4194418"/>
              <a:ext cx="1" cy="727302"/>
            </a:xfrm>
            <a:prstGeom prst="line">
              <a:avLst/>
            </a:prstGeom>
            <a:ln w="3810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5431918" y="4026823"/>
              <a:ext cx="2" cy="907659"/>
            </a:xfrm>
            <a:prstGeom prst="line">
              <a:avLst/>
            </a:prstGeom>
            <a:ln w="3810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5230926" y="4026823"/>
              <a:ext cx="0" cy="636344"/>
            </a:xfrm>
            <a:prstGeom prst="line">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5135788" y="3652418"/>
              <a:ext cx="403639" cy="389600"/>
              <a:chOff x="11399837" y="2811462"/>
              <a:chExt cx="228600" cy="228600"/>
            </a:xfrm>
          </p:grpSpPr>
          <p:sp>
            <p:nvSpPr>
              <p:cNvPr id="57" name="Rectangle 56"/>
              <p:cNvSpPr/>
              <p:nvPr/>
            </p:nvSpPr>
            <p:spPr bwMode="auto">
              <a:xfrm>
                <a:off x="11399837" y="2811462"/>
                <a:ext cx="228600" cy="2286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Arrow: Right 57"/>
              <p:cNvSpPr/>
              <p:nvPr/>
            </p:nvSpPr>
            <p:spPr bwMode="auto">
              <a:xfrm rot="18818266">
                <a:off x="11534882" y="2824221"/>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Arrow: Right 58"/>
              <p:cNvSpPr/>
              <p:nvPr/>
            </p:nvSpPr>
            <p:spPr bwMode="auto">
              <a:xfrm rot="2485112">
                <a:off x="11534882" y="2948185"/>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Arrow: Right 59"/>
              <p:cNvSpPr/>
              <p:nvPr/>
            </p:nvSpPr>
            <p:spPr bwMode="auto">
              <a:xfrm rot="8112728">
                <a:off x="11415618" y="2948080"/>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Arrow: Right 60"/>
              <p:cNvSpPr/>
              <p:nvPr/>
            </p:nvSpPr>
            <p:spPr bwMode="auto">
              <a:xfrm rot="13540294">
                <a:off x="11416011" y="2824232"/>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4" name="Rectangle 13"/>
            <p:cNvSpPr/>
            <p:nvPr/>
          </p:nvSpPr>
          <p:spPr bwMode="auto">
            <a:xfrm>
              <a:off x="2789237" y="2898601"/>
              <a:ext cx="685800" cy="400148"/>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Hyper-V </a:t>
              </a:r>
            </a:p>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NIC </a:t>
              </a:r>
            </a:p>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Team</a:t>
              </a:r>
            </a:p>
          </p:txBody>
        </p:sp>
      </p:grpSp>
      <p:sp>
        <p:nvSpPr>
          <p:cNvPr id="85" name="Rectangle 84"/>
          <p:cNvSpPr/>
          <p:nvPr/>
        </p:nvSpPr>
        <p:spPr>
          <a:xfrm>
            <a:off x="366613" y="5278024"/>
            <a:ext cx="6216650" cy="1600438"/>
          </a:xfrm>
          <a:prstGeom prst="rect">
            <a:avLst/>
          </a:prstGeom>
        </p:spPr>
        <p:txBody>
          <a:bodyPr>
            <a:spAutoFit/>
          </a:bodyPr>
          <a:lstStyle/>
          <a:p>
            <a:r>
              <a:rPr lang="en-US" sz="1400" b="1" i="1" cap="all" dirty="0">
                <a:latin typeface="+mj-lt"/>
              </a:rPr>
              <a:t>Switch Infrastructure Network</a:t>
            </a:r>
            <a:endParaRPr lang="en-US" sz="1400" b="1" cap="all" dirty="0">
              <a:latin typeface="+mj-lt"/>
            </a:endParaRPr>
          </a:p>
          <a:p>
            <a:r>
              <a:rPr lang="en-US" sz="1400" dirty="0">
                <a:latin typeface="+mj-lt"/>
              </a:rPr>
              <a:t>This /26 network is the subnet that contains the routable Point-to-Point IP /30 (2 host IP’s) subnets for routing purposes, dedicated /32 subnets for switch management interfaces and /32 subnets for loopback addresses assigned to the switch.  This range of IP addresses need to be routed externally of the Azure Stack Hub solution but not be fully public as with the Public VIP addresses.</a:t>
            </a:r>
          </a:p>
          <a:p>
            <a:endParaRPr lang="en-US" sz="1400" b="1" cap="all" dirty="0">
              <a:latin typeface="+mj-lt"/>
            </a:endParaRPr>
          </a:p>
        </p:txBody>
      </p:sp>
      <p:sp>
        <p:nvSpPr>
          <p:cNvPr id="86" name="Parallelogram 85"/>
          <p:cNvSpPr/>
          <p:nvPr/>
        </p:nvSpPr>
        <p:spPr bwMode="auto">
          <a:xfrm>
            <a:off x="648214" y="1610502"/>
            <a:ext cx="2209800" cy="156381"/>
          </a:xfrm>
          <a:prstGeom prst="parallelogram">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Storage Subnet /25</a:t>
            </a:r>
          </a:p>
        </p:txBody>
      </p:sp>
      <p:sp>
        <p:nvSpPr>
          <p:cNvPr id="87" name="Parallelogram 86"/>
          <p:cNvSpPr/>
          <p:nvPr/>
        </p:nvSpPr>
        <p:spPr bwMode="auto">
          <a:xfrm>
            <a:off x="3956283" y="1594310"/>
            <a:ext cx="2261954" cy="178719"/>
          </a:xfrm>
          <a:prstGeom prst="parallelogram">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Internal VIPs Subnet /25</a:t>
            </a:r>
          </a:p>
        </p:txBody>
      </p:sp>
    </p:spTree>
    <p:extLst>
      <p:ext uri="{BB962C8B-B14F-4D97-AF65-F5344CB8AC3E}">
        <p14:creationId xmlns:p14="http://schemas.microsoft.com/office/powerpoint/2010/main" val="182173593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BMC network</a:t>
            </a:r>
          </a:p>
        </p:txBody>
      </p:sp>
      <p:grpSp>
        <p:nvGrpSpPr>
          <p:cNvPr id="84" name="Group 83"/>
          <p:cNvGrpSpPr/>
          <p:nvPr/>
        </p:nvGrpSpPr>
        <p:grpSpPr>
          <a:xfrm>
            <a:off x="470818" y="1212849"/>
            <a:ext cx="5799646" cy="3678801"/>
            <a:chOff x="37591" y="1471519"/>
            <a:chExt cx="5799646" cy="3678801"/>
          </a:xfrm>
        </p:grpSpPr>
        <p:cxnSp>
          <p:nvCxnSpPr>
            <p:cNvPr id="29" name="Connector: Elbow 28"/>
            <p:cNvCxnSpPr/>
            <p:nvPr/>
          </p:nvCxnSpPr>
          <p:spPr>
            <a:xfrm rot="5400000" flipH="1" flipV="1">
              <a:off x="3047908" y="2006368"/>
              <a:ext cx="1655055" cy="775780"/>
            </a:xfrm>
            <a:prstGeom prst="bentConnector3">
              <a:avLst>
                <a:gd name="adj1" fmla="val 1197"/>
              </a:avLst>
            </a:prstGeom>
            <a:ln w="38100">
              <a:solidFill>
                <a:srgbClr val="00B0F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 name="Parallelogram 1"/>
            <p:cNvSpPr/>
            <p:nvPr/>
          </p:nvSpPr>
          <p:spPr bwMode="auto">
            <a:xfrm>
              <a:off x="1112837" y="1471519"/>
              <a:ext cx="3733800" cy="228600"/>
            </a:xfrm>
            <a:prstGeom prst="parallelogram">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Infrastructure Network</a:t>
              </a:r>
            </a:p>
          </p:txBody>
        </p:sp>
        <p:sp>
          <p:nvSpPr>
            <p:cNvPr id="6" name="Parallelogram 5"/>
            <p:cNvSpPr/>
            <p:nvPr/>
          </p:nvSpPr>
          <p:spPr bwMode="auto">
            <a:xfrm>
              <a:off x="122237" y="1820862"/>
              <a:ext cx="5715000" cy="245637"/>
            </a:xfrm>
            <a:prstGeom prst="parallelogram">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Private Network</a:t>
              </a:r>
            </a:p>
          </p:txBody>
        </p:sp>
        <p:sp>
          <p:nvSpPr>
            <p:cNvPr id="7" name="Parallelogram 6"/>
            <p:cNvSpPr/>
            <p:nvPr/>
          </p:nvSpPr>
          <p:spPr bwMode="auto">
            <a:xfrm>
              <a:off x="122237" y="4564062"/>
              <a:ext cx="5715000" cy="228600"/>
            </a:xfrm>
            <a:prstGeom prst="parallelogram">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BMC Network</a:t>
              </a:r>
            </a:p>
          </p:txBody>
        </p:sp>
        <p:sp>
          <p:nvSpPr>
            <p:cNvPr id="8" name="Parallelogram 7"/>
            <p:cNvSpPr/>
            <p:nvPr/>
          </p:nvSpPr>
          <p:spPr bwMode="auto">
            <a:xfrm>
              <a:off x="122237" y="4921720"/>
              <a:ext cx="5715000" cy="228600"/>
            </a:xfrm>
            <a:prstGeom prst="parallelogram">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Switch Infrastructure Network</a:t>
              </a:r>
            </a:p>
          </p:txBody>
        </p:sp>
        <p:grpSp>
          <p:nvGrpSpPr>
            <p:cNvPr id="13" name="Group 12"/>
            <p:cNvGrpSpPr/>
            <p:nvPr/>
          </p:nvGrpSpPr>
          <p:grpSpPr>
            <a:xfrm>
              <a:off x="1646237" y="2335114"/>
              <a:ext cx="1828800" cy="1314548"/>
              <a:chOff x="1646237" y="2335114"/>
              <a:chExt cx="1828800" cy="1314548"/>
            </a:xfrm>
          </p:grpSpPr>
          <p:sp>
            <p:nvSpPr>
              <p:cNvPr id="9" name="Rectangle 8"/>
              <p:cNvSpPr/>
              <p:nvPr/>
            </p:nvSpPr>
            <p:spPr bwMode="auto">
              <a:xfrm>
                <a:off x="1646237" y="23351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1798637" y="24875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1951037" y="26399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2103437" y="27923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5" name="Rectangle 14"/>
            <p:cNvSpPr/>
            <p:nvPr/>
          </p:nvSpPr>
          <p:spPr bwMode="auto">
            <a:xfrm>
              <a:off x="2908947" y="3403225"/>
              <a:ext cx="569848" cy="128862"/>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BMC</a:t>
              </a:r>
            </a:p>
          </p:txBody>
        </p:sp>
        <p:sp>
          <p:nvSpPr>
            <p:cNvPr id="16" name="Rectangle 15"/>
            <p:cNvSpPr/>
            <p:nvPr/>
          </p:nvSpPr>
          <p:spPr bwMode="auto">
            <a:xfrm>
              <a:off x="176682" y="3449588"/>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962001" y="3650157"/>
              <a:ext cx="588160" cy="276002"/>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 dirty="0">
                  <a:gradFill>
                    <a:gsLst>
                      <a:gs pos="0">
                        <a:srgbClr val="FFFFFF"/>
                      </a:gs>
                      <a:gs pos="100000">
                        <a:srgbClr val="FFFFFF"/>
                      </a:gs>
                    </a:gsLst>
                    <a:lin ang="5400000" scaled="0"/>
                  </a:gradFill>
                  <a:ea typeface="Segoe UI" pitchFamily="34" charset="0"/>
                  <a:cs typeface="Segoe UI" pitchFamily="34" charset="0"/>
                </a:rPr>
                <a:t>Hyper-V </a:t>
              </a:r>
            </a:p>
            <a:p>
              <a:pPr algn="ctr" defTabSz="932472" fontAlgn="base">
                <a:lnSpc>
                  <a:spcPct val="90000"/>
                </a:lnSpc>
                <a:spcBef>
                  <a:spcPct val="0"/>
                </a:spcBef>
                <a:spcAft>
                  <a:spcPct val="0"/>
                </a:spcAft>
              </a:pPr>
              <a:r>
                <a:rPr lang="en-US" sz="400" dirty="0">
                  <a:gradFill>
                    <a:gsLst>
                      <a:gs pos="0">
                        <a:srgbClr val="FFFFFF"/>
                      </a:gs>
                      <a:gs pos="100000">
                        <a:srgbClr val="FFFFFF"/>
                      </a:gs>
                    </a:gsLst>
                    <a:lin ang="5400000" scaled="0"/>
                  </a:gradFill>
                  <a:ea typeface="Segoe UI" pitchFamily="34" charset="0"/>
                  <a:cs typeface="Segoe UI" pitchFamily="34" charset="0"/>
                </a:rPr>
                <a:t>NIC </a:t>
              </a:r>
            </a:p>
            <a:p>
              <a:pPr algn="ctr" defTabSz="932472" fontAlgn="base">
                <a:lnSpc>
                  <a:spcPct val="90000"/>
                </a:lnSpc>
                <a:spcBef>
                  <a:spcPct val="0"/>
                </a:spcBef>
                <a:spcAft>
                  <a:spcPct val="0"/>
                </a:spcAft>
              </a:pPr>
              <a:r>
                <a:rPr lang="en-US" sz="400" dirty="0">
                  <a:gradFill>
                    <a:gsLst>
                      <a:gs pos="0">
                        <a:srgbClr val="FFFFFF"/>
                      </a:gs>
                      <a:gs pos="100000">
                        <a:srgbClr val="FFFFFF"/>
                      </a:gs>
                    </a:gsLst>
                    <a:lin ang="5400000" scaled="0"/>
                  </a:gradFill>
                  <a:ea typeface="Segoe UI" pitchFamily="34" charset="0"/>
                  <a:cs typeface="Segoe UI" pitchFamily="34" charset="0"/>
                </a:rPr>
                <a:t>Team</a:t>
              </a:r>
            </a:p>
          </p:txBody>
        </p:sp>
        <p:sp>
          <p:nvSpPr>
            <p:cNvPr id="18" name="Rectangle 17"/>
            <p:cNvSpPr/>
            <p:nvPr/>
          </p:nvSpPr>
          <p:spPr bwMode="auto">
            <a:xfrm>
              <a:off x="982507" y="4054722"/>
              <a:ext cx="569848" cy="128862"/>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BMC</a:t>
              </a:r>
            </a:p>
          </p:txBody>
        </p:sp>
        <p:cxnSp>
          <p:nvCxnSpPr>
            <p:cNvPr id="20" name="Connector: Elbow 19"/>
            <p:cNvCxnSpPr/>
            <p:nvPr/>
          </p:nvCxnSpPr>
          <p:spPr>
            <a:xfrm>
              <a:off x="359009" y="3435248"/>
              <a:ext cx="1172930" cy="562127"/>
            </a:xfrm>
            <a:prstGeom prst="bentConnector3">
              <a:avLst>
                <a:gd name="adj1" fmla="val -673"/>
              </a:avLst>
            </a:prstGeom>
            <a:ln>
              <a:solidFill>
                <a:schemeClr val="tx2"/>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7591" y="3130260"/>
              <a:ext cx="1688604" cy="433965"/>
            </a:xfrm>
            <a:prstGeom prst="rect">
              <a:avLst/>
            </a:prstGeom>
            <a:noFill/>
          </p:spPr>
          <p:txBody>
            <a:bodyPr wrap="none" lIns="182880" tIns="146304" rIns="182880" bIns="146304" rtlCol="0">
              <a:spAutoFit/>
            </a:bodyPr>
            <a:lstStyle/>
            <a:p>
              <a:pPr>
                <a:lnSpc>
                  <a:spcPct val="90000"/>
                </a:lnSpc>
                <a:spcAft>
                  <a:spcPts val="600"/>
                </a:spcAft>
              </a:pPr>
              <a:r>
                <a:rPr lang="en-US" sz="1000" dirty="0">
                  <a:solidFill>
                    <a:schemeClr val="tx1">
                      <a:lumMod val="60000"/>
                      <a:lumOff val="40000"/>
                    </a:schemeClr>
                  </a:solidFill>
                </a:rPr>
                <a:t>Hardware Lifecycle Host</a:t>
              </a:r>
            </a:p>
          </p:txBody>
        </p:sp>
        <p:cxnSp>
          <p:nvCxnSpPr>
            <p:cNvPr id="26" name="Connector: Elbow 25"/>
            <p:cNvCxnSpPr/>
            <p:nvPr/>
          </p:nvCxnSpPr>
          <p:spPr>
            <a:xfrm flipV="1">
              <a:off x="3475037" y="1955701"/>
              <a:ext cx="381000" cy="1049213"/>
            </a:xfrm>
            <a:prstGeom prst="bentConnector2">
              <a:avLst/>
            </a:prstGeom>
            <a:ln w="38100">
              <a:solidFill>
                <a:srgbClr val="FF8C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Connector: Elbow 41"/>
            <p:cNvCxnSpPr>
              <a:stCxn id="15" idx="3"/>
            </p:cNvCxnSpPr>
            <p:nvPr/>
          </p:nvCxnSpPr>
          <p:spPr>
            <a:xfrm>
              <a:off x="3478795" y="3467656"/>
              <a:ext cx="224842" cy="1096406"/>
            </a:xfrm>
            <a:prstGeom prst="bentConnector2">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8" idx="2"/>
            </p:cNvCxnSpPr>
            <p:nvPr/>
          </p:nvCxnSpPr>
          <p:spPr>
            <a:xfrm flipH="1">
              <a:off x="1265237" y="4183584"/>
              <a:ext cx="2194" cy="380478"/>
            </a:xfrm>
            <a:prstGeom prst="line">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684929" y="2034933"/>
              <a:ext cx="1624484" cy="433965"/>
            </a:xfrm>
            <a:prstGeom prst="rect">
              <a:avLst/>
            </a:prstGeom>
            <a:noFill/>
          </p:spPr>
          <p:txBody>
            <a:bodyPr wrap="none" lIns="182880" tIns="146304" rIns="182880" bIns="146304" rtlCol="0">
              <a:spAutoFit/>
            </a:bodyPr>
            <a:lstStyle/>
            <a:p>
              <a:pPr>
                <a:lnSpc>
                  <a:spcPct val="90000"/>
                </a:lnSpc>
                <a:spcAft>
                  <a:spcPts val="600"/>
                </a:spcAft>
              </a:pPr>
              <a:r>
                <a:rPr lang="en-US" sz="1000" dirty="0">
                  <a:solidFill>
                    <a:schemeClr val="tx1">
                      <a:lumMod val="60000"/>
                      <a:lumOff val="40000"/>
                    </a:schemeClr>
                  </a:solidFill>
                </a:rPr>
                <a:t>Azure Stack Hub Hosts</a:t>
              </a:r>
            </a:p>
          </p:txBody>
        </p:sp>
        <p:sp>
          <p:nvSpPr>
            <p:cNvPr id="46" name="TextBox 45"/>
            <p:cNvSpPr txBox="1"/>
            <p:nvPr/>
          </p:nvSpPr>
          <p:spPr>
            <a:xfrm>
              <a:off x="230806" y="3370070"/>
              <a:ext cx="1089081" cy="406265"/>
            </a:xfrm>
            <a:prstGeom prst="rect">
              <a:avLst/>
            </a:prstGeom>
            <a:noFill/>
          </p:spPr>
          <p:txBody>
            <a:bodyPr wrap="none" lIns="182880" tIns="146304" rIns="182880" bIns="146304" rtlCol="0">
              <a:spAutoFit/>
            </a:bodyPr>
            <a:lstStyle/>
            <a:p>
              <a:pPr>
                <a:lnSpc>
                  <a:spcPct val="90000"/>
                </a:lnSpc>
                <a:spcAft>
                  <a:spcPts val="600"/>
                </a:spcAft>
              </a:pPr>
              <a:r>
                <a:rPr lang="en-US" sz="800" dirty="0">
                  <a:solidFill>
                    <a:schemeClr val="tx1">
                      <a:lumMod val="60000"/>
                      <a:lumOff val="40000"/>
                    </a:schemeClr>
                  </a:solidFill>
                </a:rPr>
                <a:t>Deployment VM</a:t>
              </a:r>
            </a:p>
          </p:txBody>
        </p:sp>
        <p:cxnSp>
          <p:nvCxnSpPr>
            <p:cNvPr id="50" name="Connector: Elbow 49"/>
            <p:cNvCxnSpPr>
              <a:stCxn id="18" idx="3"/>
            </p:cNvCxnSpPr>
            <p:nvPr/>
          </p:nvCxnSpPr>
          <p:spPr>
            <a:xfrm>
              <a:off x="1552355" y="4119153"/>
              <a:ext cx="246285" cy="444908"/>
            </a:xfrm>
            <a:prstGeom prst="bentConnector2">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4172542" y="3652418"/>
              <a:ext cx="403639" cy="389600"/>
              <a:chOff x="11399837" y="2811462"/>
              <a:chExt cx="228600" cy="228600"/>
            </a:xfrm>
          </p:grpSpPr>
          <p:sp>
            <p:nvSpPr>
              <p:cNvPr id="65" name="Rectangle 64"/>
              <p:cNvSpPr/>
              <p:nvPr/>
            </p:nvSpPr>
            <p:spPr bwMode="auto">
              <a:xfrm>
                <a:off x="11399837" y="2811462"/>
                <a:ext cx="228600" cy="2286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Arrow: Right 65"/>
              <p:cNvSpPr/>
              <p:nvPr/>
            </p:nvSpPr>
            <p:spPr bwMode="auto">
              <a:xfrm rot="18818266">
                <a:off x="11534882" y="2824221"/>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7" name="Arrow: Right 66"/>
              <p:cNvSpPr/>
              <p:nvPr/>
            </p:nvSpPr>
            <p:spPr bwMode="auto">
              <a:xfrm rot="2485112">
                <a:off x="11534882" y="2948185"/>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8" name="Arrow: Right 67"/>
              <p:cNvSpPr/>
              <p:nvPr/>
            </p:nvSpPr>
            <p:spPr bwMode="auto">
              <a:xfrm rot="8112728">
                <a:off x="11415618" y="2948080"/>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Arrow: Right 68"/>
              <p:cNvSpPr/>
              <p:nvPr/>
            </p:nvSpPr>
            <p:spPr bwMode="auto">
              <a:xfrm rot="13540294">
                <a:off x="11416011" y="2824232"/>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0" name="Group 69"/>
            <p:cNvGrpSpPr/>
            <p:nvPr/>
          </p:nvGrpSpPr>
          <p:grpSpPr>
            <a:xfrm>
              <a:off x="4324942" y="3804818"/>
              <a:ext cx="403639" cy="389600"/>
              <a:chOff x="11399837" y="2811462"/>
              <a:chExt cx="228600" cy="228600"/>
            </a:xfrm>
          </p:grpSpPr>
          <p:sp>
            <p:nvSpPr>
              <p:cNvPr id="71" name="Rectangle 70"/>
              <p:cNvSpPr/>
              <p:nvPr/>
            </p:nvSpPr>
            <p:spPr bwMode="auto">
              <a:xfrm>
                <a:off x="11399837" y="2811462"/>
                <a:ext cx="228600" cy="2286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Arrow: Right 71"/>
              <p:cNvSpPr/>
              <p:nvPr/>
            </p:nvSpPr>
            <p:spPr bwMode="auto">
              <a:xfrm rot="18818266">
                <a:off x="11534882" y="2824221"/>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Arrow: Right 72"/>
              <p:cNvSpPr/>
              <p:nvPr/>
            </p:nvSpPr>
            <p:spPr bwMode="auto">
              <a:xfrm rot="2485112">
                <a:off x="11534882" y="2948185"/>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4" name="Arrow: Right 73"/>
              <p:cNvSpPr/>
              <p:nvPr/>
            </p:nvSpPr>
            <p:spPr bwMode="auto">
              <a:xfrm rot="8112728">
                <a:off x="11415618" y="2948080"/>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5" name="Arrow: Right 74"/>
              <p:cNvSpPr/>
              <p:nvPr/>
            </p:nvSpPr>
            <p:spPr bwMode="auto">
              <a:xfrm rot="13540294">
                <a:off x="11416011" y="2824232"/>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6" name="TextBox 75"/>
            <p:cNvSpPr txBox="1"/>
            <p:nvPr/>
          </p:nvSpPr>
          <p:spPr>
            <a:xfrm>
              <a:off x="3999228" y="3320838"/>
              <a:ext cx="935192" cy="420115"/>
            </a:xfrm>
            <a:prstGeom prst="rect">
              <a:avLst/>
            </a:prstGeom>
            <a:noFill/>
          </p:spPr>
          <p:txBody>
            <a:bodyPr wrap="none" lIns="182880" tIns="146304" rIns="182880" bIns="146304" rtlCol="0">
              <a:spAutoFit/>
            </a:bodyPr>
            <a:lstStyle/>
            <a:p>
              <a:pPr>
                <a:lnSpc>
                  <a:spcPct val="90000"/>
                </a:lnSpc>
                <a:spcAft>
                  <a:spcPts val="600"/>
                </a:spcAft>
              </a:pPr>
              <a:r>
                <a:rPr lang="en-US" sz="900" dirty="0">
                  <a:solidFill>
                    <a:schemeClr val="tx1">
                      <a:lumMod val="60000"/>
                      <a:lumOff val="40000"/>
                    </a:schemeClr>
                  </a:solidFill>
                </a:rPr>
                <a:t>TOR Switch</a:t>
              </a:r>
            </a:p>
          </p:txBody>
        </p:sp>
        <p:sp>
          <p:nvSpPr>
            <p:cNvPr id="77" name="TextBox 76"/>
            <p:cNvSpPr txBox="1"/>
            <p:nvPr/>
          </p:nvSpPr>
          <p:spPr>
            <a:xfrm>
              <a:off x="4854088" y="3320838"/>
              <a:ext cx="956031" cy="420115"/>
            </a:xfrm>
            <a:prstGeom prst="rect">
              <a:avLst/>
            </a:prstGeom>
            <a:noFill/>
          </p:spPr>
          <p:txBody>
            <a:bodyPr wrap="none" lIns="182880" tIns="146304" rIns="182880" bIns="146304" rtlCol="0">
              <a:spAutoFit/>
            </a:bodyPr>
            <a:lstStyle/>
            <a:p>
              <a:pPr>
                <a:lnSpc>
                  <a:spcPct val="90000"/>
                </a:lnSpc>
                <a:spcAft>
                  <a:spcPts val="600"/>
                </a:spcAft>
              </a:pPr>
              <a:r>
                <a:rPr lang="en-US" sz="900" dirty="0">
                  <a:solidFill>
                    <a:schemeClr val="tx1">
                      <a:lumMod val="60000"/>
                      <a:lumOff val="40000"/>
                    </a:schemeClr>
                  </a:solidFill>
                </a:rPr>
                <a:t>BMC Switch</a:t>
              </a:r>
            </a:p>
          </p:txBody>
        </p:sp>
        <p:cxnSp>
          <p:nvCxnSpPr>
            <p:cNvPr id="79" name="Straight Connector 78"/>
            <p:cNvCxnSpPr>
              <a:stCxn id="71" idx="2"/>
            </p:cNvCxnSpPr>
            <p:nvPr/>
          </p:nvCxnSpPr>
          <p:spPr>
            <a:xfrm flipH="1">
              <a:off x="4526761" y="4194418"/>
              <a:ext cx="1" cy="727302"/>
            </a:xfrm>
            <a:prstGeom prst="line">
              <a:avLst/>
            </a:prstGeom>
            <a:ln w="3810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5431918" y="4026823"/>
              <a:ext cx="2" cy="907659"/>
            </a:xfrm>
            <a:prstGeom prst="line">
              <a:avLst/>
            </a:prstGeom>
            <a:ln w="3810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5230926" y="4026823"/>
              <a:ext cx="0" cy="636344"/>
            </a:xfrm>
            <a:prstGeom prst="line">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5135788" y="3652418"/>
              <a:ext cx="403639" cy="389600"/>
              <a:chOff x="11399837" y="2811462"/>
              <a:chExt cx="228600" cy="228600"/>
            </a:xfrm>
          </p:grpSpPr>
          <p:sp>
            <p:nvSpPr>
              <p:cNvPr id="57" name="Rectangle 56"/>
              <p:cNvSpPr/>
              <p:nvPr/>
            </p:nvSpPr>
            <p:spPr bwMode="auto">
              <a:xfrm>
                <a:off x="11399837" y="2811462"/>
                <a:ext cx="228600" cy="2286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Arrow: Right 57"/>
              <p:cNvSpPr/>
              <p:nvPr/>
            </p:nvSpPr>
            <p:spPr bwMode="auto">
              <a:xfrm rot="18818266">
                <a:off x="11534882" y="2824221"/>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Arrow: Right 58"/>
              <p:cNvSpPr/>
              <p:nvPr/>
            </p:nvSpPr>
            <p:spPr bwMode="auto">
              <a:xfrm rot="2485112">
                <a:off x="11534882" y="2948185"/>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Arrow: Right 59"/>
              <p:cNvSpPr/>
              <p:nvPr/>
            </p:nvSpPr>
            <p:spPr bwMode="auto">
              <a:xfrm rot="8112728">
                <a:off x="11415618" y="2948080"/>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Arrow: Right 60"/>
              <p:cNvSpPr/>
              <p:nvPr/>
            </p:nvSpPr>
            <p:spPr bwMode="auto">
              <a:xfrm rot="13540294">
                <a:off x="11416011" y="2824232"/>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4" name="Rectangle 13"/>
            <p:cNvSpPr/>
            <p:nvPr/>
          </p:nvSpPr>
          <p:spPr bwMode="auto">
            <a:xfrm>
              <a:off x="2789237" y="2898601"/>
              <a:ext cx="685800" cy="400148"/>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Hyper-V </a:t>
              </a:r>
            </a:p>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NIC </a:t>
              </a:r>
            </a:p>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Team</a:t>
              </a:r>
            </a:p>
          </p:txBody>
        </p:sp>
      </p:grpSp>
      <p:sp>
        <p:nvSpPr>
          <p:cNvPr id="86" name="Parallelogram 85"/>
          <p:cNvSpPr/>
          <p:nvPr/>
        </p:nvSpPr>
        <p:spPr bwMode="auto">
          <a:xfrm>
            <a:off x="648214" y="1610502"/>
            <a:ext cx="2209800" cy="156381"/>
          </a:xfrm>
          <a:prstGeom prst="parallelogram">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Storage Subnet /25</a:t>
            </a:r>
          </a:p>
        </p:txBody>
      </p:sp>
      <p:sp>
        <p:nvSpPr>
          <p:cNvPr id="87" name="Parallelogram 86"/>
          <p:cNvSpPr/>
          <p:nvPr/>
        </p:nvSpPr>
        <p:spPr bwMode="auto">
          <a:xfrm>
            <a:off x="3956283" y="1594310"/>
            <a:ext cx="2261954" cy="178719"/>
          </a:xfrm>
          <a:prstGeom prst="parallelogram">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Internal VIPs Subnet /25</a:t>
            </a:r>
          </a:p>
        </p:txBody>
      </p:sp>
      <p:sp>
        <p:nvSpPr>
          <p:cNvPr id="5" name="Text Placeholder 4"/>
          <p:cNvSpPr>
            <a:spLocks noGrp="1"/>
          </p:cNvSpPr>
          <p:nvPr>
            <p:ph type="body" sz="quarter" idx="10"/>
          </p:nvPr>
        </p:nvSpPr>
        <p:spPr>
          <a:xfrm>
            <a:off x="6495306" y="1211287"/>
            <a:ext cx="5668183" cy="2908489"/>
          </a:xfrm>
        </p:spPr>
        <p:txBody>
          <a:bodyPr/>
          <a:lstStyle/>
          <a:p>
            <a:r>
              <a:rPr lang="en-US" sz="2800" dirty="0"/>
              <a:t>Minimum size /27 (30 host IPs) </a:t>
            </a:r>
          </a:p>
          <a:p>
            <a:pPr lvl="1"/>
            <a:r>
              <a:rPr lang="en-US" sz="2200" dirty="0"/>
              <a:t>Dedicated network for connecting all the baseboard management controllers</a:t>
            </a:r>
          </a:p>
          <a:p>
            <a:pPr lvl="1"/>
            <a:r>
              <a:rPr lang="en-US" sz="2200" dirty="0"/>
              <a:t>Deployment automation will need to control the host computer power through the BMCs.</a:t>
            </a:r>
          </a:p>
          <a:p>
            <a:pPr lvl="1"/>
            <a:r>
              <a:rPr lang="en-US" sz="2200" dirty="0"/>
              <a:t>Hardware Lifecycle Host (HLH) will be located on this network if present</a:t>
            </a:r>
          </a:p>
        </p:txBody>
      </p:sp>
      <p:sp>
        <p:nvSpPr>
          <p:cNvPr id="19" name="Rectangle 18"/>
          <p:cNvSpPr/>
          <p:nvPr/>
        </p:nvSpPr>
        <p:spPr bwMode="auto">
          <a:xfrm>
            <a:off x="483066" y="4160496"/>
            <a:ext cx="5899819" cy="475773"/>
          </a:xfrm>
          <a:prstGeom prst="rect">
            <a:avLst/>
          </a:prstGeom>
          <a:noFill/>
          <a:ln w="28575">
            <a:solidFill>
              <a:srgbClr val="FF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TextBox 53">
            <a:extLst>
              <a:ext uri="{FF2B5EF4-FFF2-40B4-BE49-F238E27FC236}">
                <a16:creationId xmlns:a16="http://schemas.microsoft.com/office/drawing/2014/main" id="{85D78948-633E-4006-99B6-4D1A38CDAD01}"/>
              </a:ext>
            </a:extLst>
          </p:cNvPr>
          <p:cNvSpPr txBox="1"/>
          <p:nvPr/>
        </p:nvSpPr>
        <p:spPr>
          <a:xfrm>
            <a:off x="273925" y="5742612"/>
            <a:ext cx="11889564" cy="960263"/>
          </a:xfrm>
          <a:prstGeom prst="rect">
            <a:avLst/>
          </a:prstGeom>
          <a:noFill/>
        </p:spPr>
        <p:txBody>
          <a:bodyPr wrap="square" lIns="182880" tIns="146304" rIns="182880" bIns="146304" rtlCol="0">
            <a:spAutoFit/>
          </a:bodyPr>
          <a:lstStyle/>
          <a:p>
            <a:pPr>
              <a:lnSpc>
                <a:spcPct val="90000"/>
              </a:lnSpc>
              <a:spcAft>
                <a:spcPts val="600"/>
              </a:spcAft>
            </a:pPr>
            <a:r>
              <a:rPr lang="en-US" sz="2400" b="1" dirty="0"/>
              <a:t>Routable? Optional </a:t>
            </a:r>
            <a:r>
              <a:rPr lang="en-US" sz="2400" dirty="0"/>
              <a:t>The BMC Network can be private or routable, according to customer security preferences.</a:t>
            </a:r>
          </a:p>
        </p:txBody>
      </p:sp>
    </p:spTree>
    <p:extLst>
      <p:ext uri="{BB962C8B-B14F-4D97-AF65-F5344CB8AC3E}">
        <p14:creationId xmlns:p14="http://schemas.microsoft.com/office/powerpoint/2010/main" val="26700440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vert="horz" wrap="square" lIns="146304" tIns="91440" rIns="146304" bIns="91440" rtlCol="0" anchor="t" anchorCtr="0">
            <a:spAutoFit/>
          </a:bodyPr>
          <a:lstStyle/>
          <a:p>
            <a:r>
              <a:rPr lang="en-US" dirty="0"/>
              <a:t>Software Defined Networking Overview</a:t>
            </a:r>
          </a:p>
        </p:txBody>
      </p:sp>
    </p:spTree>
    <p:extLst>
      <p:ext uri="{BB962C8B-B14F-4D97-AF65-F5344CB8AC3E}">
        <p14:creationId xmlns:p14="http://schemas.microsoft.com/office/powerpoint/2010/main" val="365103066"/>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45" name="Picture 274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959392" y="2132642"/>
            <a:ext cx="7911048" cy="4656426"/>
          </a:xfrm>
          <a:prstGeom prst="rect">
            <a:avLst/>
          </a:prstGeom>
        </p:spPr>
      </p:pic>
      <p:grpSp>
        <p:nvGrpSpPr>
          <p:cNvPr id="2" name="Group 1"/>
          <p:cNvGrpSpPr/>
          <p:nvPr/>
        </p:nvGrpSpPr>
        <p:grpSpPr>
          <a:xfrm>
            <a:off x="1162393" y="1045513"/>
            <a:ext cx="9522650" cy="5557527"/>
            <a:chOff x="1138136" y="1196776"/>
            <a:chExt cx="9338104" cy="5449824"/>
          </a:xfrm>
        </p:grpSpPr>
        <p:sp>
          <p:nvSpPr>
            <p:cNvPr id="5" name="Rectangle 4"/>
            <p:cNvSpPr/>
            <p:nvPr/>
          </p:nvSpPr>
          <p:spPr>
            <a:xfrm>
              <a:off x="4953520" y="4790009"/>
              <a:ext cx="5522720" cy="990686"/>
            </a:xfrm>
            <a:prstGeom prst="rect">
              <a:avLst/>
            </a:prstGeom>
            <a:solidFill>
              <a:schemeClr val="accent1">
                <a:alpha val="87000"/>
              </a:schemeClr>
            </a:solidFill>
            <a:scene3d>
              <a:camera prst="isometricRightUp">
                <a:rot lat="1728000" lon="18900000" rev="0"/>
              </a:camera>
              <a:lightRig rig="threePt" dir="t"/>
            </a:scene3d>
            <a:sp3d>
              <a:extrusionClr>
                <a:schemeClr val="accent1">
                  <a:lumMod val="5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r>
                <a:rPr lang="en-US" sz="1836" kern="0" dirty="0">
                  <a:solidFill>
                    <a:sysClr val="windowText" lastClr="000000"/>
                  </a:solidFill>
                </a:rPr>
                <a:t>Virtualization</a:t>
              </a:r>
            </a:p>
          </p:txBody>
        </p:sp>
        <p:sp>
          <p:nvSpPr>
            <p:cNvPr id="20" name="Rectangle 19"/>
            <p:cNvSpPr/>
            <p:nvPr/>
          </p:nvSpPr>
          <p:spPr>
            <a:xfrm>
              <a:off x="1138136" y="4802172"/>
              <a:ext cx="5404104" cy="987552"/>
            </a:xfrm>
            <a:prstGeom prst="rect">
              <a:avLst/>
            </a:prstGeom>
            <a:solidFill>
              <a:schemeClr val="accent1">
                <a:alpha val="87000"/>
              </a:schemeClr>
            </a:solidFill>
            <a:scene3d>
              <a:camera prst="isometricOffAxis1Left">
                <a:rot lat="1734000" lon="2700000" rev="0"/>
              </a:camera>
              <a:lightRig rig="threePt" dir="t"/>
            </a:scene3d>
            <a:sp3d>
              <a:extrusionClr>
                <a:schemeClr val="accent1">
                  <a:lumMod val="5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endParaRPr lang="en-US" sz="1836" kern="0" dirty="0">
                <a:solidFill>
                  <a:sysClr val="windowText" lastClr="000000"/>
                </a:solidFill>
              </a:endParaRPr>
            </a:p>
          </p:txBody>
        </p:sp>
        <p:sp>
          <p:nvSpPr>
            <p:cNvPr id="22" name="Rectangle 21"/>
            <p:cNvSpPr/>
            <p:nvPr/>
          </p:nvSpPr>
          <p:spPr>
            <a:xfrm>
              <a:off x="3050222" y="1196776"/>
              <a:ext cx="5486400" cy="5449824"/>
            </a:xfrm>
            <a:prstGeom prst="rect">
              <a:avLst/>
            </a:prstGeom>
            <a:solidFill>
              <a:schemeClr val="accent1"/>
            </a:solidFill>
            <a:scene3d>
              <a:camera prst="isometricOffAxis1Top">
                <a:rot lat="19278000" lon="18480000" rev="3858000"/>
              </a:camera>
              <a:lightRig rig="threePt" dir="t"/>
            </a:scene3d>
            <a:sp3d>
              <a:extrusionClr>
                <a:schemeClr val="accent1">
                  <a:lumMod val="5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endParaRPr lang="en-US" sz="1836" kern="0" dirty="0">
                <a:solidFill>
                  <a:sysClr val="windowText" lastClr="000000"/>
                </a:solidFill>
              </a:endParaRPr>
            </a:p>
          </p:txBody>
        </p:sp>
      </p:grpSp>
      <p:grpSp>
        <p:nvGrpSpPr>
          <p:cNvPr id="3" name="Group 2"/>
          <p:cNvGrpSpPr/>
          <p:nvPr/>
        </p:nvGrpSpPr>
        <p:grpSpPr>
          <a:xfrm>
            <a:off x="4071885" y="3268358"/>
            <a:ext cx="1147877" cy="937075"/>
            <a:chOff x="3991243" y="3204531"/>
            <a:chExt cx="1125632" cy="918915"/>
          </a:xfrm>
        </p:grpSpPr>
        <p:sp>
          <p:nvSpPr>
            <p:cNvPr id="9" name="Rectangle 8"/>
            <p:cNvSpPr/>
            <p:nvPr/>
          </p:nvSpPr>
          <p:spPr bwMode="auto">
            <a:xfrm>
              <a:off x="3991243" y="3204531"/>
              <a:ext cx="914400" cy="914400"/>
            </a:xfrm>
            <a:prstGeom prst="rect">
              <a:avLst/>
            </a:prstGeom>
            <a:solidFill>
              <a:srgbClr val="00B050"/>
            </a:solidFill>
            <a:ln>
              <a:noFill/>
              <a:headEnd type="none" w="med" len="med"/>
              <a:tailEnd type="none" w="med" len="med"/>
            </a:ln>
            <a:effectLst/>
            <a:scene3d>
              <a:camera prst="isometricTopUp">
                <a:rot lat="19278000" lon="18480000" rev="3858000"/>
              </a:camera>
              <a:lightRig rig="threePt" dir="t"/>
            </a:scene3d>
            <a:sp3d extrusionH="127000">
              <a:extrusionClr>
                <a:schemeClr val="accent6">
                  <a:lumMod val="75000"/>
                </a:schemeClr>
              </a:extrusion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ctr" anchorCtr="0" forceAA="0" compatLnSpc="1">
              <a:prstTxWarp prst="textNoShape">
                <a:avLst/>
              </a:prstTxWarp>
              <a:noAutofit/>
            </a:bodyPr>
            <a:lstStyle/>
            <a:p>
              <a:pPr algn="ctr" defTabSz="950846" fontAlgn="base">
                <a:lnSpc>
                  <a:spcPct val="90000"/>
                </a:lnSpc>
                <a:spcBef>
                  <a:spcPct val="0"/>
                </a:spcBef>
                <a:spcAft>
                  <a:spcPct val="0"/>
                </a:spcAft>
                <a:defRPr/>
              </a:pPr>
              <a:r>
                <a:rPr lang="en-US" sz="1836" kern="0" dirty="0">
                  <a:gradFill>
                    <a:gsLst>
                      <a:gs pos="0">
                        <a:srgbClr val="FFFFFF"/>
                      </a:gs>
                      <a:gs pos="100000">
                        <a:srgbClr val="FFFFFF"/>
                      </a:gs>
                    </a:gsLst>
                    <a:lin ang="5400000" scaled="0"/>
                  </a:gradFill>
                  <a:ea typeface="Segoe UI" pitchFamily="34" charset="0"/>
                  <a:cs typeface="Segoe UI" pitchFamily="34" charset="0"/>
                </a:rPr>
                <a:t>App 2</a:t>
              </a:r>
            </a:p>
          </p:txBody>
        </p:sp>
        <p:sp>
          <p:nvSpPr>
            <p:cNvPr id="14" name="TextBox 13"/>
            <p:cNvSpPr txBox="1"/>
            <p:nvPr/>
          </p:nvSpPr>
          <p:spPr>
            <a:xfrm>
              <a:off x="4448443" y="3628198"/>
              <a:ext cx="668432" cy="495248"/>
            </a:xfrm>
            <a:prstGeom prst="rect">
              <a:avLst/>
            </a:prstGeom>
            <a:noFill/>
            <a:scene3d>
              <a:camera prst="isometricRightUp">
                <a:rot lat="1728000" lon="18899998" rev="0"/>
              </a:camera>
              <a:lightRig rig="threePt" dir="t"/>
            </a:scene3d>
          </p:spPr>
          <p:txBody>
            <a:bodyPr wrap="none" lIns="190207" tIns="152166" rIns="190207" bIns="152166" rtlCol="0">
              <a:spAutoFit/>
            </a:bodyPr>
            <a:lstStyle/>
            <a:p>
              <a:pPr defTabSz="950973">
                <a:lnSpc>
                  <a:spcPct val="90000"/>
                </a:lnSpc>
                <a:spcAft>
                  <a:spcPts val="624"/>
                </a:spcAft>
                <a:defRPr/>
              </a:pPr>
              <a:r>
                <a:rPr lang="en-US" sz="1428" b="1" kern="0" dirty="0">
                  <a:solidFill>
                    <a:srgbClr val="FFFF00"/>
                  </a:solidFill>
                  <a:latin typeface="Segoe UI"/>
                </a:rPr>
                <a:t>VM</a:t>
              </a:r>
            </a:p>
          </p:txBody>
        </p:sp>
      </p:grpSp>
      <p:grpSp>
        <p:nvGrpSpPr>
          <p:cNvPr id="4" name="Group 3"/>
          <p:cNvGrpSpPr/>
          <p:nvPr/>
        </p:nvGrpSpPr>
        <p:grpSpPr>
          <a:xfrm>
            <a:off x="5398109" y="2244618"/>
            <a:ext cx="1147877" cy="939066"/>
            <a:chOff x="5291766" y="2200631"/>
            <a:chExt cx="1125632" cy="920868"/>
          </a:xfrm>
        </p:grpSpPr>
        <p:sp>
          <p:nvSpPr>
            <p:cNvPr id="11" name="Rectangle 10"/>
            <p:cNvSpPr/>
            <p:nvPr/>
          </p:nvSpPr>
          <p:spPr bwMode="auto">
            <a:xfrm>
              <a:off x="5291766" y="2200631"/>
              <a:ext cx="914400" cy="914400"/>
            </a:xfrm>
            <a:prstGeom prst="rect">
              <a:avLst/>
            </a:prstGeom>
            <a:solidFill>
              <a:srgbClr val="00B050"/>
            </a:solidFill>
            <a:ln>
              <a:noFill/>
              <a:headEnd type="none" w="med" len="med"/>
              <a:tailEnd type="none" w="med" len="med"/>
            </a:ln>
            <a:effectLst/>
            <a:scene3d>
              <a:camera prst="isometricTopUp">
                <a:rot lat="19278000" lon="18480000" rev="3858000"/>
              </a:camera>
              <a:lightRig rig="threePt" dir="t"/>
            </a:scene3d>
            <a:sp3d extrusionH="127000">
              <a:extrusionClr>
                <a:schemeClr val="accent6">
                  <a:lumMod val="75000"/>
                </a:schemeClr>
              </a:extrusion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ctr" anchorCtr="0" forceAA="0" compatLnSpc="1">
              <a:prstTxWarp prst="textNoShape">
                <a:avLst/>
              </a:prstTxWarp>
              <a:noAutofit/>
            </a:bodyPr>
            <a:lstStyle/>
            <a:p>
              <a:pPr algn="ctr" defTabSz="950846" fontAlgn="base">
                <a:lnSpc>
                  <a:spcPct val="90000"/>
                </a:lnSpc>
                <a:spcBef>
                  <a:spcPct val="0"/>
                </a:spcBef>
                <a:spcAft>
                  <a:spcPct val="0"/>
                </a:spcAft>
                <a:defRPr/>
              </a:pPr>
              <a:r>
                <a:rPr lang="en-US" sz="1836" kern="0" dirty="0">
                  <a:gradFill>
                    <a:gsLst>
                      <a:gs pos="0">
                        <a:srgbClr val="FFFFFF"/>
                      </a:gs>
                      <a:gs pos="100000">
                        <a:srgbClr val="FFFFFF"/>
                      </a:gs>
                    </a:gsLst>
                    <a:lin ang="5400000" scaled="0"/>
                  </a:gradFill>
                  <a:ea typeface="Segoe UI" pitchFamily="34" charset="0"/>
                  <a:cs typeface="Segoe UI" pitchFamily="34" charset="0"/>
                </a:rPr>
                <a:t>App 1</a:t>
              </a:r>
            </a:p>
          </p:txBody>
        </p:sp>
        <p:sp>
          <p:nvSpPr>
            <p:cNvPr id="15" name="TextBox 14"/>
            <p:cNvSpPr txBox="1"/>
            <p:nvPr/>
          </p:nvSpPr>
          <p:spPr>
            <a:xfrm>
              <a:off x="5748966" y="2626251"/>
              <a:ext cx="668432" cy="495248"/>
            </a:xfrm>
            <a:prstGeom prst="rect">
              <a:avLst/>
            </a:prstGeom>
            <a:noFill/>
            <a:scene3d>
              <a:camera prst="isometricRightUp">
                <a:rot lat="1728000" lon="18899998" rev="0"/>
              </a:camera>
              <a:lightRig rig="threePt" dir="t"/>
            </a:scene3d>
          </p:spPr>
          <p:txBody>
            <a:bodyPr wrap="none" lIns="190207" tIns="152166" rIns="190207" bIns="152166" rtlCol="0">
              <a:spAutoFit/>
            </a:bodyPr>
            <a:lstStyle/>
            <a:p>
              <a:pPr defTabSz="950973">
                <a:lnSpc>
                  <a:spcPct val="90000"/>
                </a:lnSpc>
                <a:spcAft>
                  <a:spcPts val="624"/>
                </a:spcAft>
                <a:defRPr/>
              </a:pPr>
              <a:r>
                <a:rPr lang="en-US" sz="1428" b="1" kern="0" dirty="0">
                  <a:solidFill>
                    <a:srgbClr val="FFFF00"/>
                  </a:solidFill>
                  <a:latin typeface="Segoe UI"/>
                </a:rPr>
                <a:t>VM</a:t>
              </a:r>
            </a:p>
          </p:txBody>
        </p:sp>
      </p:grpSp>
      <p:grpSp>
        <p:nvGrpSpPr>
          <p:cNvPr id="6" name="Group 5"/>
          <p:cNvGrpSpPr/>
          <p:nvPr/>
        </p:nvGrpSpPr>
        <p:grpSpPr>
          <a:xfrm>
            <a:off x="5864346" y="3770692"/>
            <a:ext cx="1147877" cy="934280"/>
            <a:chOff x="5748966" y="3697130"/>
            <a:chExt cx="1125632" cy="916174"/>
          </a:xfrm>
        </p:grpSpPr>
        <p:sp>
          <p:nvSpPr>
            <p:cNvPr id="12" name="Rectangle 11"/>
            <p:cNvSpPr/>
            <p:nvPr/>
          </p:nvSpPr>
          <p:spPr bwMode="auto">
            <a:xfrm>
              <a:off x="5748966" y="3697130"/>
              <a:ext cx="914400" cy="914400"/>
            </a:xfrm>
            <a:prstGeom prst="rect">
              <a:avLst/>
            </a:prstGeom>
            <a:solidFill>
              <a:srgbClr val="00B050"/>
            </a:solidFill>
            <a:ln>
              <a:noFill/>
              <a:headEnd type="none" w="med" len="med"/>
              <a:tailEnd type="none" w="med" len="med"/>
            </a:ln>
            <a:effectLst/>
            <a:scene3d>
              <a:camera prst="isometricTopUp">
                <a:rot lat="19278000" lon="18480000" rev="3858000"/>
              </a:camera>
              <a:lightRig rig="threePt" dir="t"/>
            </a:scene3d>
            <a:sp3d extrusionH="127000">
              <a:extrusionClr>
                <a:schemeClr val="accent6">
                  <a:lumMod val="75000"/>
                </a:schemeClr>
              </a:extrusion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ctr" anchorCtr="0" forceAA="0" compatLnSpc="1">
              <a:prstTxWarp prst="textNoShape">
                <a:avLst/>
              </a:prstTxWarp>
              <a:noAutofit/>
            </a:bodyPr>
            <a:lstStyle/>
            <a:p>
              <a:pPr algn="ctr" defTabSz="950846" fontAlgn="base">
                <a:lnSpc>
                  <a:spcPct val="90000"/>
                </a:lnSpc>
                <a:spcBef>
                  <a:spcPct val="0"/>
                </a:spcBef>
                <a:spcAft>
                  <a:spcPct val="0"/>
                </a:spcAft>
                <a:defRPr/>
              </a:pPr>
              <a:r>
                <a:rPr lang="en-US" sz="1836" kern="0" dirty="0">
                  <a:gradFill>
                    <a:gsLst>
                      <a:gs pos="0">
                        <a:srgbClr val="FFFFFF"/>
                      </a:gs>
                      <a:gs pos="100000">
                        <a:srgbClr val="FFFFFF"/>
                      </a:gs>
                    </a:gsLst>
                    <a:lin ang="5400000" scaled="0"/>
                  </a:gradFill>
                  <a:ea typeface="Segoe UI" pitchFamily="34" charset="0"/>
                  <a:cs typeface="Segoe UI" pitchFamily="34" charset="0"/>
                </a:rPr>
                <a:t>App 3</a:t>
              </a:r>
            </a:p>
          </p:txBody>
        </p:sp>
        <p:sp>
          <p:nvSpPr>
            <p:cNvPr id="16" name="TextBox 15"/>
            <p:cNvSpPr txBox="1"/>
            <p:nvPr/>
          </p:nvSpPr>
          <p:spPr>
            <a:xfrm>
              <a:off x="6206166" y="4118056"/>
              <a:ext cx="668432" cy="495248"/>
            </a:xfrm>
            <a:prstGeom prst="rect">
              <a:avLst/>
            </a:prstGeom>
            <a:noFill/>
            <a:scene3d>
              <a:camera prst="isometricRightUp">
                <a:rot lat="1728000" lon="18899998" rev="0"/>
              </a:camera>
              <a:lightRig rig="threePt" dir="t"/>
            </a:scene3d>
          </p:spPr>
          <p:txBody>
            <a:bodyPr wrap="none" lIns="190207" tIns="152166" rIns="190207" bIns="152166" rtlCol="0">
              <a:spAutoFit/>
            </a:bodyPr>
            <a:lstStyle/>
            <a:p>
              <a:pPr defTabSz="950973">
                <a:lnSpc>
                  <a:spcPct val="90000"/>
                </a:lnSpc>
                <a:spcAft>
                  <a:spcPts val="624"/>
                </a:spcAft>
                <a:defRPr/>
              </a:pPr>
              <a:r>
                <a:rPr lang="en-US" sz="1428" b="1" kern="0" dirty="0">
                  <a:solidFill>
                    <a:srgbClr val="FFFF00"/>
                  </a:solidFill>
                  <a:latin typeface="Segoe UI"/>
                </a:rPr>
                <a:t>VM</a:t>
              </a:r>
            </a:p>
          </p:txBody>
        </p:sp>
      </p:grpSp>
    </p:spTree>
    <p:extLst>
      <p:ext uri="{BB962C8B-B14F-4D97-AF65-F5344CB8AC3E}">
        <p14:creationId xmlns:p14="http://schemas.microsoft.com/office/powerpoint/2010/main" val="3076574724"/>
      </p:ext>
    </p:extLst>
  </p:cSld>
  <p:clrMapOvr>
    <a:masterClrMapping/>
  </p:clrMapOvr>
  <mc:AlternateContent xmlns:mc="http://schemas.openxmlformats.org/markup-compatibility/2006" xmlns:p14="http://schemas.microsoft.com/office/powerpoint/2010/main">
    <mc:Choice Requires="p14">
      <p:transition spd="med" p14:dur="700" advClick="0" advTm="7200">
        <p:fade/>
      </p:transition>
    </mc:Choice>
    <mc:Fallback xmlns="">
      <p:transition spd="med" advClick="0" advTm="72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7"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anim calcmode="lin" valueType="num">
                                      <p:cBhvr>
                                        <p:cTn id="26" dur="1000" fill="hold"/>
                                        <p:tgtEl>
                                          <p:spTgt spid="3"/>
                                        </p:tgtEl>
                                        <p:attrNameLst>
                                          <p:attrName>ppt_x</p:attrName>
                                        </p:attrNameLst>
                                      </p:cBhvr>
                                      <p:tavLst>
                                        <p:tav tm="0">
                                          <p:val>
                                            <p:strVal val="#ppt_x"/>
                                          </p:val>
                                        </p:tav>
                                        <p:tav tm="100000">
                                          <p:val>
                                            <p:strVal val="#ppt_x"/>
                                          </p:val>
                                        </p:tav>
                                      </p:tavLst>
                                    </p:anim>
                                    <p:anim calcmode="lin" valueType="num">
                                      <p:cBhvr>
                                        <p:cTn id="2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45" name="Picture 274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959392" y="2132642"/>
            <a:ext cx="7911048" cy="4656426"/>
          </a:xfrm>
          <a:prstGeom prst="rect">
            <a:avLst/>
          </a:prstGeom>
        </p:spPr>
      </p:pic>
      <p:grpSp>
        <p:nvGrpSpPr>
          <p:cNvPr id="2" name="Group 1"/>
          <p:cNvGrpSpPr/>
          <p:nvPr/>
        </p:nvGrpSpPr>
        <p:grpSpPr>
          <a:xfrm>
            <a:off x="1162393" y="1045513"/>
            <a:ext cx="9522650" cy="5557527"/>
            <a:chOff x="1138136" y="1196776"/>
            <a:chExt cx="9338104" cy="5449824"/>
          </a:xfrm>
        </p:grpSpPr>
        <p:sp>
          <p:nvSpPr>
            <p:cNvPr id="5" name="Rectangle 4"/>
            <p:cNvSpPr/>
            <p:nvPr/>
          </p:nvSpPr>
          <p:spPr>
            <a:xfrm>
              <a:off x="4953520" y="4790009"/>
              <a:ext cx="5522720" cy="990686"/>
            </a:xfrm>
            <a:prstGeom prst="rect">
              <a:avLst/>
            </a:prstGeom>
            <a:solidFill>
              <a:schemeClr val="accent1">
                <a:alpha val="87000"/>
              </a:schemeClr>
            </a:solidFill>
            <a:scene3d>
              <a:camera prst="isometricRightUp">
                <a:rot lat="1728000" lon="18900000" rev="0"/>
              </a:camera>
              <a:lightRig rig="threePt" dir="t"/>
            </a:scene3d>
            <a:sp3d>
              <a:extrusionClr>
                <a:schemeClr val="accent1">
                  <a:lumMod val="5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r>
                <a:rPr lang="en-US" sz="1836" kern="0" dirty="0">
                  <a:solidFill>
                    <a:sysClr val="windowText" lastClr="000000"/>
                  </a:solidFill>
                </a:rPr>
                <a:t>Virtualization</a:t>
              </a:r>
            </a:p>
          </p:txBody>
        </p:sp>
        <p:sp>
          <p:nvSpPr>
            <p:cNvPr id="20" name="Rectangle 19"/>
            <p:cNvSpPr/>
            <p:nvPr/>
          </p:nvSpPr>
          <p:spPr>
            <a:xfrm>
              <a:off x="1138136" y="4802172"/>
              <a:ext cx="5404104" cy="987552"/>
            </a:xfrm>
            <a:prstGeom prst="rect">
              <a:avLst/>
            </a:prstGeom>
            <a:solidFill>
              <a:schemeClr val="accent1">
                <a:alpha val="87000"/>
              </a:schemeClr>
            </a:solidFill>
            <a:scene3d>
              <a:camera prst="isometricOffAxis1Left">
                <a:rot lat="1734000" lon="2700000" rev="0"/>
              </a:camera>
              <a:lightRig rig="threePt" dir="t"/>
            </a:scene3d>
            <a:sp3d>
              <a:extrusionClr>
                <a:schemeClr val="accent1">
                  <a:lumMod val="5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endParaRPr lang="en-US" sz="1836" kern="0" dirty="0">
                <a:solidFill>
                  <a:sysClr val="windowText" lastClr="000000"/>
                </a:solidFill>
              </a:endParaRPr>
            </a:p>
          </p:txBody>
        </p:sp>
        <p:sp>
          <p:nvSpPr>
            <p:cNvPr id="22" name="Rectangle 21"/>
            <p:cNvSpPr/>
            <p:nvPr/>
          </p:nvSpPr>
          <p:spPr>
            <a:xfrm>
              <a:off x="3050222" y="1196776"/>
              <a:ext cx="5486400" cy="5449824"/>
            </a:xfrm>
            <a:prstGeom prst="rect">
              <a:avLst/>
            </a:prstGeom>
            <a:solidFill>
              <a:schemeClr val="accent1"/>
            </a:solidFill>
            <a:scene3d>
              <a:camera prst="isometricOffAxis1Top">
                <a:rot lat="19278000" lon="18480000" rev="3858000"/>
              </a:camera>
              <a:lightRig rig="threePt" dir="t"/>
            </a:scene3d>
            <a:sp3d>
              <a:extrusionClr>
                <a:schemeClr val="accent1">
                  <a:lumMod val="5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endParaRPr lang="en-US" sz="1836" kern="0" dirty="0">
                <a:solidFill>
                  <a:sysClr val="windowText" lastClr="000000"/>
                </a:solidFill>
              </a:endParaRPr>
            </a:p>
          </p:txBody>
        </p:sp>
      </p:grpSp>
      <p:sp>
        <p:nvSpPr>
          <p:cNvPr id="9" name="Rectangle 8"/>
          <p:cNvSpPr/>
          <p:nvPr/>
        </p:nvSpPr>
        <p:spPr bwMode="auto">
          <a:xfrm>
            <a:off x="4071885" y="3268358"/>
            <a:ext cx="932471" cy="932471"/>
          </a:xfrm>
          <a:prstGeom prst="rect">
            <a:avLst/>
          </a:prstGeom>
          <a:solidFill>
            <a:srgbClr val="00B050"/>
          </a:solidFill>
          <a:ln>
            <a:noFill/>
            <a:headEnd type="none" w="med" len="med"/>
            <a:tailEnd type="none" w="med" len="med"/>
          </a:ln>
          <a:effectLst/>
          <a:scene3d>
            <a:camera prst="isometricTopUp">
              <a:rot lat="19278000" lon="18480000" rev="3858000"/>
            </a:camera>
            <a:lightRig rig="threePt" dir="t"/>
          </a:scene3d>
          <a:sp3d extrusionH="127000">
            <a:extrusionClr>
              <a:schemeClr val="accent6">
                <a:lumMod val="75000"/>
              </a:schemeClr>
            </a:extrusion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ctr" anchorCtr="0" forceAA="0" compatLnSpc="1">
            <a:prstTxWarp prst="textNoShape">
              <a:avLst/>
            </a:prstTxWarp>
            <a:noAutofit/>
          </a:bodyPr>
          <a:lstStyle/>
          <a:p>
            <a:pPr algn="ctr" defTabSz="950846" fontAlgn="base">
              <a:lnSpc>
                <a:spcPct val="90000"/>
              </a:lnSpc>
              <a:spcBef>
                <a:spcPct val="0"/>
              </a:spcBef>
              <a:spcAft>
                <a:spcPct val="0"/>
              </a:spcAft>
              <a:defRPr/>
            </a:pPr>
            <a:r>
              <a:rPr lang="en-US" sz="1836" kern="0" dirty="0">
                <a:gradFill>
                  <a:gsLst>
                    <a:gs pos="0">
                      <a:srgbClr val="FFFFFF"/>
                    </a:gs>
                    <a:gs pos="100000">
                      <a:srgbClr val="FFFFFF"/>
                    </a:gs>
                  </a:gsLst>
                  <a:lin ang="5400000" scaled="0"/>
                </a:gradFill>
                <a:ea typeface="Segoe UI" pitchFamily="34" charset="0"/>
                <a:cs typeface="Segoe UI" pitchFamily="34" charset="0"/>
              </a:rPr>
              <a:t>App 2</a:t>
            </a:r>
          </a:p>
        </p:txBody>
      </p:sp>
      <p:sp>
        <p:nvSpPr>
          <p:cNvPr id="12" name="Rectangle 11"/>
          <p:cNvSpPr/>
          <p:nvPr/>
        </p:nvSpPr>
        <p:spPr bwMode="auto">
          <a:xfrm>
            <a:off x="5864345" y="3770692"/>
            <a:ext cx="932471" cy="932471"/>
          </a:xfrm>
          <a:prstGeom prst="rect">
            <a:avLst/>
          </a:prstGeom>
          <a:solidFill>
            <a:srgbClr val="00B050"/>
          </a:solidFill>
          <a:ln>
            <a:noFill/>
            <a:headEnd type="none" w="med" len="med"/>
            <a:tailEnd type="none" w="med" len="med"/>
          </a:ln>
          <a:effectLst/>
          <a:scene3d>
            <a:camera prst="isometricTopUp">
              <a:rot lat="19278000" lon="18480000" rev="3858000"/>
            </a:camera>
            <a:lightRig rig="threePt" dir="t"/>
          </a:scene3d>
          <a:sp3d extrusionH="127000">
            <a:extrusionClr>
              <a:schemeClr val="accent6">
                <a:lumMod val="75000"/>
              </a:schemeClr>
            </a:extrusion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ctr" anchorCtr="0" forceAA="0" compatLnSpc="1">
            <a:prstTxWarp prst="textNoShape">
              <a:avLst/>
            </a:prstTxWarp>
            <a:noAutofit/>
          </a:bodyPr>
          <a:lstStyle/>
          <a:p>
            <a:pPr algn="ctr" defTabSz="950846" fontAlgn="base">
              <a:lnSpc>
                <a:spcPct val="90000"/>
              </a:lnSpc>
              <a:spcBef>
                <a:spcPct val="0"/>
              </a:spcBef>
              <a:spcAft>
                <a:spcPct val="0"/>
              </a:spcAft>
              <a:defRPr/>
            </a:pPr>
            <a:r>
              <a:rPr lang="en-US" sz="1836" kern="0" dirty="0">
                <a:gradFill>
                  <a:gsLst>
                    <a:gs pos="0">
                      <a:srgbClr val="FFFFFF"/>
                    </a:gs>
                    <a:gs pos="100000">
                      <a:srgbClr val="FFFFFF"/>
                    </a:gs>
                  </a:gsLst>
                  <a:lin ang="5400000" scaled="0"/>
                </a:gradFill>
                <a:ea typeface="Segoe UI" pitchFamily="34" charset="0"/>
                <a:cs typeface="Segoe UI" pitchFamily="34" charset="0"/>
              </a:rPr>
              <a:t>App 3</a:t>
            </a:r>
          </a:p>
        </p:txBody>
      </p:sp>
      <p:sp>
        <p:nvSpPr>
          <p:cNvPr id="14" name="Rectangle 13"/>
          <p:cNvSpPr/>
          <p:nvPr/>
        </p:nvSpPr>
        <p:spPr bwMode="auto">
          <a:xfrm>
            <a:off x="3888908" y="1582366"/>
            <a:ext cx="4142763" cy="4027862"/>
          </a:xfrm>
          <a:prstGeom prst="rect">
            <a:avLst/>
          </a:prstGeom>
          <a:noFill/>
          <a:ln w="19050">
            <a:solidFill>
              <a:srgbClr val="C00000"/>
            </a:solidFill>
            <a:prstDash val="dash"/>
            <a:headEnd type="none" w="med" len="med"/>
            <a:tailEnd type="none" w="med" len="med"/>
          </a:ln>
          <a:effectLst/>
          <a:scene3d>
            <a:camera prst="isometricTopUp">
              <a:rot lat="19278000" lon="18480000" rev="3858000"/>
            </a:camera>
            <a:lightRig rig="threePt" dir="t"/>
          </a:scene3d>
          <a:sp3d>
            <a:extrusionClr>
              <a:srgbClr val="C00000"/>
            </a:extrusion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t" anchorCtr="0" forceAA="0" compatLnSpc="1">
            <a:prstTxWarp prst="textNoShape">
              <a:avLst/>
            </a:prstTxWarp>
            <a:noAutofit/>
          </a:bodyPr>
          <a:lstStyle/>
          <a:p>
            <a:pPr algn="r" defTabSz="950846" fontAlgn="base">
              <a:lnSpc>
                <a:spcPct val="90000"/>
              </a:lnSpc>
              <a:spcBef>
                <a:spcPct val="0"/>
              </a:spcBef>
              <a:spcAft>
                <a:spcPct val="0"/>
              </a:spcAft>
              <a:defRPr/>
            </a:pPr>
            <a:r>
              <a:rPr lang="en-US" sz="1836" kern="0" dirty="0">
                <a:gradFill>
                  <a:gsLst>
                    <a:gs pos="0">
                      <a:srgbClr val="FFFFFF"/>
                    </a:gs>
                    <a:gs pos="100000">
                      <a:srgbClr val="FFFFFF"/>
                    </a:gs>
                  </a:gsLst>
                  <a:lin ang="5400000" scaled="0"/>
                </a:gradFill>
                <a:ea typeface="Segoe UI" pitchFamily="34" charset="0"/>
                <a:cs typeface="Segoe UI" pitchFamily="34" charset="0"/>
              </a:rPr>
              <a:t>Software Defined Network</a:t>
            </a:r>
          </a:p>
        </p:txBody>
      </p:sp>
      <p:cxnSp>
        <p:nvCxnSpPr>
          <p:cNvPr id="16" name="Straight Connector 15"/>
          <p:cNvCxnSpPr>
            <a:cxnSpLocks/>
          </p:cNvCxnSpPr>
          <p:nvPr/>
        </p:nvCxnSpPr>
        <p:spPr>
          <a:xfrm flipH="1" flipV="1">
            <a:off x="5626193" y="3605185"/>
            <a:ext cx="238152" cy="542049"/>
          </a:xfrm>
          <a:prstGeom prst="line">
            <a:avLst/>
          </a:prstGeom>
          <a:ln w="762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p:cNvCxnSpPr>
          <p:nvPr/>
        </p:nvCxnSpPr>
        <p:spPr>
          <a:xfrm flipH="1">
            <a:off x="4886136" y="3596397"/>
            <a:ext cx="740057" cy="17996"/>
          </a:xfrm>
          <a:prstGeom prst="line">
            <a:avLst/>
          </a:prstGeom>
          <a:ln w="762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auto">
          <a:xfrm>
            <a:off x="5398110" y="2244618"/>
            <a:ext cx="932471" cy="932471"/>
          </a:xfrm>
          <a:prstGeom prst="rect">
            <a:avLst/>
          </a:prstGeom>
          <a:solidFill>
            <a:srgbClr val="00B050"/>
          </a:solidFill>
          <a:ln>
            <a:noFill/>
            <a:headEnd type="none" w="med" len="med"/>
            <a:tailEnd type="none" w="med" len="med"/>
          </a:ln>
          <a:effectLst/>
          <a:scene3d>
            <a:camera prst="isometricTopUp">
              <a:rot lat="19278000" lon="18480000" rev="3858000"/>
            </a:camera>
            <a:lightRig rig="threePt" dir="t"/>
          </a:scene3d>
          <a:sp3d extrusionH="127000">
            <a:extrusionClr>
              <a:schemeClr val="accent6">
                <a:lumMod val="75000"/>
              </a:schemeClr>
            </a:extrusion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ctr" anchorCtr="0" forceAA="0" compatLnSpc="1">
            <a:prstTxWarp prst="textNoShape">
              <a:avLst/>
            </a:prstTxWarp>
            <a:noAutofit/>
          </a:bodyPr>
          <a:lstStyle/>
          <a:p>
            <a:pPr algn="ctr" defTabSz="950846" fontAlgn="base">
              <a:lnSpc>
                <a:spcPct val="90000"/>
              </a:lnSpc>
              <a:spcBef>
                <a:spcPct val="0"/>
              </a:spcBef>
              <a:spcAft>
                <a:spcPct val="0"/>
              </a:spcAft>
              <a:defRPr/>
            </a:pPr>
            <a:r>
              <a:rPr lang="en-US" sz="1836" kern="0" dirty="0">
                <a:gradFill>
                  <a:gsLst>
                    <a:gs pos="0">
                      <a:srgbClr val="FFFFFF"/>
                    </a:gs>
                    <a:gs pos="100000">
                      <a:srgbClr val="FFFFFF"/>
                    </a:gs>
                  </a:gsLst>
                  <a:lin ang="5400000" scaled="0"/>
                </a:gradFill>
                <a:ea typeface="Segoe UI" pitchFamily="34" charset="0"/>
                <a:cs typeface="Segoe UI" pitchFamily="34" charset="0"/>
              </a:rPr>
              <a:t>App 1</a:t>
            </a:r>
          </a:p>
        </p:txBody>
      </p:sp>
      <p:cxnSp>
        <p:nvCxnSpPr>
          <p:cNvPr id="15" name="Straight Connector 14"/>
          <p:cNvCxnSpPr>
            <a:cxnSpLocks/>
          </p:cNvCxnSpPr>
          <p:nvPr/>
        </p:nvCxnSpPr>
        <p:spPr>
          <a:xfrm>
            <a:off x="5544076" y="2925583"/>
            <a:ext cx="82117" cy="664218"/>
          </a:xfrm>
          <a:prstGeom prst="line">
            <a:avLst/>
          </a:prstGeom>
          <a:ln w="762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38121" y="3700398"/>
            <a:ext cx="681642" cy="505036"/>
          </a:xfrm>
          <a:prstGeom prst="rect">
            <a:avLst/>
          </a:prstGeom>
          <a:noFill/>
          <a:scene3d>
            <a:camera prst="isometricRightUp">
              <a:rot lat="1728000" lon="18899998" rev="0"/>
            </a:camera>
            <a:lightRig rig="threePt" dir="t"/>
          </a:scene3d>
        </p:spPr>
        <p:txBody>
          <a:bodyPr wrap="none" lIns="190207" tIns="152166" rIns="190207" bIns="152166" rtlCol="0">
            <a:spAutoFit/>
          </a:bodyPr>
          <a:lstStyle/>
          <a:p>
            <a:pPr defTabSz="950973">
              <a:lnSpc>
                <a:spcPct val="90000"/>
              </a:lnSpc>
              <a:spcAft>
                <a:spcPts val="624"/>
              </a:spcAft>
              <a:defRPr/>
            </a:pPr>
            <a:r>
              <a:rPr lang="en-US" sz="1428" b="1" kern="0" dirty="0">
                <a:solidFill>
                  <a:srgbClr val="FFFF00"/>
                </a:solidFill>
                <a:latin typeface="Segoe UI"/>
              </a:rPr>
              <a:t>VM</a:t>
            </a:r>
          </a:p>
        </p:txBody>
      </p:sp>
      <p:sp>
        <p:nvSpPr>
          <p:cNvPr id="19" name="TextBox 18"/>
          <p:cNvSpPr txBox="1"/>
          <p:nvPr/>
        </p:nvSpPr>
        <p:spPr>
          <a:xfrm>
            <a:off x="5864345" y="2678648"/>
            <a:ext cx="681642" cy="505036"/>
          </a:xfrm>
          <a:prstGeom prst="rect">
            <a:avLst/>
          </a:prstGeom>
          <a:noFill/>
          <a:scene3d>
            <a:camera prst="isometricRightUp">
              <a:rot lat="1728000" lon="18899998" rev="0"/>
            </a:camera>
            <a:lightRig rig="threePt" dir="t"/>
          </a:scene3d>
        </p:spPr>
        <p:txBody>
          <a:bodyPr wrap="none" lIns="190207" tIns="152166" rIns="190207" bIns="152166" rtlCol="0">
            <a:spAutoFit/>
          </a:bodyPr>
          <a:lstStyle/>
          <a:p>
            <a:pPr defTabSz="950973">
              <a:lnSpc>
                <a:spcPct val="90000"/>
              </a:lnSpc>
              <a:spcAft>
                <a:spcPts val="624"/>
              </a:spcAft>
              <a:defRPr/>
            </a:pPr>
            <a:r>
              <a:rPr lang="en-US" sz="1428" b="1" kern="0" dirty="0">
                <a:solidFill>
                  <a:srgbClr val="FFFF00"/>
                </a:solidFill>
                <a:latin typeface="Segoe UI"/>
              </a:rPr>
              <a:t>VM</a:t>
            </a:r>
          </a:p>
        </p:txBody>
      </p:sp>
      <p:sp>
        <p:nvSpPr>
          <p:cNvPr id="21" name="TextBox 20"/>
          <p:cNvSpPr txBox="1"/>
          <p:nvPr/>
        </p:nvSpPr>
        <p:spPr>
          <a:xfrm>
            <a:off x="6330581" y="4199935"/>
            <a:ext cx="681642" cy="505036"/>
          </a:xfrm>
          <a:prstGeom prst="rect">
            <a:avLst/>
          </a:prstGeom>
          <a:noFill/>
          <a:scene3d>
            <a:camera prst="isometricRightUp">
              <a:rot lat="1728000" lon="18899998" rev="0"/>
            </a:camera>
            <a:lightRig rig="threePt" dir="t"/>
          </a:scene3d>
        </p:spPr>
        <p:txBody>
          <a:bodyPr wrap="none" lIns="190207" tIns="152166" rIns="190207" bIns="152166" rtlCol="0">
            <a:spAutoFit/>
          </a:bodyPr>
          <a:lstStyle/>
          <a:p>
            <a:pPr defTabSz="950973">
              <a:lnSpc>
                <a:spcPct val="90000"/>
              </a:lnSpc>
              <a:spcAft>
                <a:spcPts val="624"/>
              </a:spcAft>
              <a:defRPr/>
            </a:pPr>
            <a:r>
              <a:rPr lang="en-US" sz="1428" b="1" kern="0" dirty="0">
                <a:solidFill>
                  <a:srgbClr val="FFFF00"/>
                </a:solidFill>
                <a:latin typeface="Segoe UI"/>
              </a:rPr>
              <a:t>VM</a:t>
            </a:r>
          </a:p>
        </p:txBody>
      </p:sp>
    </p:spTree>
    <p:extLst>
      <p:ext uri="{BB962C8B-B14F-4D97-AF65-F5344CB8AC3E}">
        <p14:creationId xmlns:p14="http://schemas.microsoft.com/office/powerpoint/2010/main" val="2849673897"/>
      </p:ext>
    </p:extLst>
  </p:cSld>
  <p:clrMapOvr>
    <a:masterClrMapping/>
  </p:clrMapOvr>
  <mc:AlternateContent xmlns:mc="http://schemas.openxmlformats.org/markup-compatibility/2006" xmlns:p14="http://schemas.microsoft.com/office/powerpoint/2010/main">
    <mc:Choice Requires="p14">
      <p:transition spd="med" p14:dur="700" advClick="0" advTm="15000">
        <p:fade/>
      </p:transition>
    </mc:Choice>
    <mc:Fallback xmlns="">
      <p:transition spd="med" advClick="0" advTm="1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2000"/>
                                        <p:tgtEl>
                                          <p:spTgt spid="14"/>
                                        </p:tgtEl>
                                      </p:cBhvr>
                                    </p:animEffec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down)">
                                      <p:cBhvr>
                                        <p:cTn id="11" dur="500"/>
                                        <p:tgtEl>
                                          <p:spTgt spid="15"/>
                                        </p:tgtEl>
                                      </p:cBhvr>
                                    </p:animEffect>
                                  </p:childTnLst>
                                </p:cTn>
                              </p:par>
                              <p:par>
                                <p:cTn id="12" presetID="22" presetClass="entr" presetSubtype="2" fill="hold" nodeType="withEffect">
                                  <p:stCondLst>
                                    <p:cond delay="250"/>
                                  </p:stCondLst>
                                  <p:childTnLst>
                                    <p:set>
                                      <p:cBhvr>
                                        <p:cTn id="13" dur="1" fill="hold">
                                          <p:stCondLst>
                                            <p:cond delay="0"/>
                                          </p:stCondLst>
                                        </p:cTn>
                                        <p:tgtEl>
                                          <p:spTgt spid="18"/>
                                        </p:tgtEl>
                                        <p:attrNameLst>
                                          <p:attrName>style.visibility</p:attrName>
                                        </p:attrNameLst>
                                      </p:cBhvr>
                                      <p:to>
                                        <p:strVal val="visible"/>
                                      </p:to>
                                    </p:set>
                                    <p:animEffect transition="in" filter="wipe(right)">
                                      <p:cBhvr>
                                        <p:cTn id="14" dur="500"/>
                                        <p:tgtEl>
                                          <p:spTgt spid="18"/>
                                        </p:tgtEl>
                                      </p:cBhvr>
                                    </p:animEffect>
                                  </p:childTnLst>
                                </p:cTn>
                              </p:par>
                              <p:par>
                                <p:cTn id="15" presetID="22" presetClass="entr" presetSubtype="1" fill="hold" nodeType="withEffect">
                                  <p:stCondLst>
                                    <p:cond delay="50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45" name="Picture 274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959392" y="2132642"/>
            <a:ext cx="7911048" cy="4656426"/>
          </a:xfrm>
          <a:prstGeom prst="rect">
            <a:avLst/>
          </a:prstGeom>
        </p:spPr>
      </p:pic>
      <p:grpSp>
        <p:nvGrpSpPr>
          <p:cNvPr id="2" name="Group 1"/>
          <p:cNvGrpSpPr/>
          <p:nvPr/>
        </p:nvGrpSpPr>
        <p:grpSpPr>
          <a:xfrm>
            <a:off x="1162393" y="1045513"/>
            <a:ext cx="9522650" cy="5557527"/>
            <a:chOff x="1138136" y="1196776"/>
            <a:chExt cx="9338104" cy="5449824"/>
          </a:xfrm>
        </p:grpSpPr>
        <p:sp>
          <p:nvSpPr>
            <p:cNvPr id="5" name="Rectangle 4"/>
            <p:cNvSpPr/>
            <p:nvPr/>
          </p:nvSpPr>
          <p:spPr>
            <a:xfrm>
              <a:off x="4953520" y="4790009"/>
              <a:ext cx="5522720" cy="990686"/>
            </a:xfrm>
            <a:prstGeom prst="rect">
              <a:avLst/>
            </a:prstGeom>
            <a:solidFill>
              <a:schemeClr val="accent1">
                <a:alpha val="87000"/>
              </a:schemeClr>
            </a:solidFill>
            <a:scene3d>
              <a:camera prst="isometricRightUp">
                <a:rot lat="1728000" lon="18900000" rev="0"/>
              </a:camera>
              <a:lightRig rig="threePt" dir="t"/>
            </a:scene3d>
            <a:sp3d>
              <a:extrusionClr>
                <a:schemeClr val="accent1">
                  <a:lumMod val="5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r>
                <a:rPr lang="en-US" sz="1836" kern="0" dirty="0">
                  <a:solidFill>
                    <a:sysClr val="windowText" lastClr="000000"/>
                  </a:solidFill>
                </a:rPr>
                <a:t>Virtualization</a:t>
              </a:r>
            </a:p>
          </p:txBody>
        </p:sp>
        <p:sp>
          <p:nvSpPr>
            <p:cNvPr id="20" name="Rectangle 19"/>
            <p:cNvSpPr/>
            <p:nvPr/>
          </p:nvSpPr>
          <p:spPr>
            <a:xfrm>
              <a:off x="1138136" y="4802172"/>
              <a:ext cx="5404104" cy="987552"/>
            </a:xfrm>
            <a:prstGeom prst="rect">
              <a:avLst/>
            </a:prstGeom>
            <a:solidFill>
              <a:schemeClr val="accent1">
                <a:alpha val="87000"/>
              </a:schemeClr>
            </a:solidFill>
            <a:scene3d>
              <a:camera prst="isometricOffAxis1Left">
                <a:rot lat="1734000" lon="2700000" rev="0"/>
              </a:camera>
              <a:lightRig rig="threePt" dir="t"/>
            </a:scene3d>
            <a:sp3d>
              <a:extrusionClr>
                <a:schemeClr val="accent1">
                  <a:lumMod val="5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endParaRPr lang="en-US" sz="1836" kern="0" dirty="0">
                <a:solidFill>
                  <a:sysClr val="windowText" lastClr="000000"/>
                </a:solidFill>
              </a:endParaRPr>
            </a:p>
          </p:txBody>
        </p:sp>
        <p:sp>
          <p:nvSpPr>
            <p:cNvPr id="22" name="Rectangle 21"/>
            <p:cNvSpPr/>
            <p:nvPr/>
          </p:nvSpPr>
          <p:spPr>
            <a:xfrm>
              <a:off x="3050222" y="1196776"/>
              <a:ext cx="5486400" cy="5449824"/>
            </a:xfrm>
            <a:prstGeom prst="rect">
              <a:avLst/>
            </a:prstGeom>
            <a:solidFill>
              <a:schemeClr val="accent1"/>
            </a:solidFill>
            <a:scene3d>
              <a:camera prst="isometricOffAxis1Top">
                <a:rot lat="19278000" lon="18480000" rev="3858000"/>
              </a:camera>
              <a:lightRig rig="threePt" dir="t"/>
            </a:scene3d>
            <a:sp3d>
              <a:extrusionClr>
                <a:schemeClr val="accent1">
                  <a:lumMod val="5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endParaRPr lang="en-US" sz="1836" kern="0" dirty="0">
                <a:solidFill>
                  <a:sysClr val="windowText" lastClr="000000"/>
                </a:solidFill>
              </a:endParaRPr>
            </a:p>
          </p:txBody>
        </p:sp>
      </p:grpSp>
      <p:pic>
        <p:nvPicPr>
          <p:cNvPr id="17" name="Picture 16"/>
          <p:cNvPicPr>
            <a:picLocks noChangeAspect="1"/>
          </p:cNvPicPr>
          <p:nvPr/>
        </p:nvPicPr>
        <p:blipFill>
          <a:blip r:embed="rId4">
            <a:clrChange>
              <a:clrFrom>
                <a:srgbClr val="FFFFFF"/>
              </a:clrFrom>
              <a:clrTo>
                <a:srgbClr val="FFFFFF">
                  <a:alpha val="0"/>
                </a:srgbClr>
              </a:clrTo>
            </a:clrChange>
          </a:blip>
          <a:stretch>
            <a:fillRect/>
          </a:stretch>
        </p:blipFill>
        <p:spPr>
          <a:xfrm>
            <a:off x="5768679" y="3971178"/>
            <a:ext cx="4740061" cy="3253935"/>
          </a:xfrm>
          <a:prstGeom prst="rect">
            <a:avLst/>
          </a:prstGeom>
        </p:spPr>
      </p:pic>
      <p:sp>
        <p:nvSpPr>
          <p:cNvPr id="19" name="Rectangle 18"/>
          <p:cNvSpPr/>
          <p:nvPr/>
        </p:nvSpPr>
        <p:spPr bwMode="auto">
          <a:xfrm>
            <a:off x="4071885" y="3268358"/>
            <a:ext cx="932471" cy="932471"/>
          </a:xfrm>
          <a:prstGeom prst="rect">
            <a:avLst/>
          </a:prstGeom>
          <a:solidFill>
            <a:srgbClr val="00B050"/>
          </a:solidFill>
          <a:ln>
            <a:noFill/>
            <a:headEnd type="none" w="med" len="med"/>
            <a:tailEnd type="none" w="med" len="med"/>
          </a:ln>
          <a:effectLst/>
          <a:scene3d>
            <a:camera prst="isometricTopUp">
              <a:rot lat="19278000" lon="18480000" rev="3858000"/>
            </a:camera>
            <a:lightRig rig="threePt" dir="t"/>
          </a:scene3d>
          <a:sp3d extrusionH="127000">
            <a:extrusionClr>
              <a:schemeClr val="accent6">
                <a:lumMod val="75000"/>
              </a:schemeClr>
            </a:extrusion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ctr" anchorCtr="0" forceAA="0" compatLnSpc="1">
            <a:prstTxWarp prst="textNoShape">
              <a:avLst/>
            </a:prstTxWarp>
            <a:noAutofit/>
          </a:bodyPr>
          <a:lstStyle/>
          <a:p>
            <a:pPr algn="ctr" defTabSz="950846" fontAlgn="base">
              <a:lnSpc>
                <a:spcPct val="90000"/>
              </a:lnSpc>
              <a:spcBef>
                <a:spcPct val="0"/>
              </a:spcBef>
              <a:spcAft>
                <a:spcPct val="0"/>
              </a:spcAft>
              <a:defRPr/>
            </a:pPr>
            <a:r>
              <a:rPr lang="en-US" sz="1836" kern="0" dirty="0">
                <a:gradFill>
                  <a:gsLst>
                    <a:gs pos="0">
                      <a:srgbClr val="FFFFFF"/>
                    </a:gs>
                    <a:gs pos="100000">
                      <a:srgbClr val="FFFFFF"/>
                    </a:gs>
                  </a:gsLst>
                  <a:lin ang="5400000" scaled="0"/>
                </a:gradFill>
                <a:ea typeface="Segoe UI" pitchFamily="34" charset="0"/>
                <a:cs typeface="Segoe UI" pitchFamily="34" charset="0"/>
              </a:rPr>
              <a:t>App 2</a:t>
            </a:r>
          </a:p>
        </p:txBody>
      </p:sp>
      <p:sp>
        <p:nvSpPr>
          <p:cNvPr id="21" name="Rectangle 20"/>
          <p:cNvSpPr/>
          <p:nvPr/>
        </p:nvSpPr>
        <p:spPr bwMode="auto">
          <a:xfrm>
            <a:off x="5864345" y="3770692"/>
            <a:ext cx="932471" cy="932471"/>
          </a:xfrm>
          <a:prstGeom prst="rect">
            <a:avLst/>
          </a:prstGeom>
          <a:solidFill>
            <a:srgbClr val="00B050"/>
          </a:solidFill>
          <a:ln>
            <a:noFill/>
            <a:headEnd type="none" w="med" len="med"/>
            <a:tailEnd type="none" w="med" len="med"/>
          </a:ln>
          <a:effectLst/>
          <a:scene3d>
            <a:camera prst="isometricTopUp">
              <a:rot lat="19278000" lon="18480000" rev="3858000"/>
            </a:camera>
            <a:lightRig rig="threePt" dir="t"/>
          </a:scene3d>
          <a:sp3d extrusionH="127000">
            <a:extrusionClr>
              <a:schemeClr val="accent6">
                <a:lumMod val="75000"/>
              </a:schemeClr>
            </a:extrusion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ctr" anchorCtr="0" forceAA="0" compatLnSpc="1">
            <a:prstTxWarp prst="textNoShape">
              <a:avLst/>
            </a:prstTxWarp>
            <a:noAutofit/>
          </a:bodyPr>
          <a:lstStyle/>
          <a:p>
            <a:pPr algn="ctr" defTabSz="950846" fontAlgn="base">
              <a:lnSpc>
                <a:spcPct val="90000"/>
              </a:lnSpc>
              <a:spcBef>
                <a:spcPct val="0"/>
              </a:spcBef>
              <a:spcAft>
                <a:spcPct val="0"/>
              </a:spcAft>
              <a:defRPr/>
            </a:pPr>
            <a:r>
              <a:rPr lang="en-US" sz="1836" kern="0" dirty="0">
                <a:gradFill>
                  <a:gsLst>
                    <a:gs pos="0">
                      <a:srgbClr val="FFFFFF"/>
                    </a:gs>
                    <a:gs pos="100000">
                      <a:srgbClr val="FFFFFF"/>
                    </a:gs>
                  </a:gsLst>
                  <a:lin ang="5400000" scaled="0"/>
                </a:gradFill>
                <a:ea typeface="Segoe UI" pitchFamily="34" charset="0"/>
                <a:cs typeface="Segoe UI" pitchFamily="34" charset="0"/>
              </a:rPr>
              <a:t>App 3</a:t>
            </a:r>
          </a:p>
        </p:txBody>
      </p:sp>
      <p:sp>
        <p:nvSpPr>
          <p:cNvPr id="23" name="Rectangle 22"/>
          <p:cNvSpPr/>
          <p:nvPr/>
        </p:nvSpPr>
        <p:spPr bwMode="auto">
          <a:xfrm>
            <a:off x="3888908" y="1582366"/>
            <a:ext cx="4142763" cy="4027862"/>
          </a:xfrm>
          <a:prstGeom prst="rect">
            <a:avLst/>
          </a:prstGeom>
          <a:noFill/>
          <a:ln w="19050">
            <a:solidFill>
              <a:srgbClr val="C00000"/>
            </a:solidFill>
            <a:prstDash val="dash"/>
            <a:headEnd type="none" w="med" len="med"/>
            <a:tailEnd type="none" w="med" len="med"/>
          </a:ln>
          <a:effectLst/>
          <a:scene3d>
            <a:camera prst="isometricTopUp">
              <a:rot lat="19278000" lon="18480000" rev="3858000"/>
            </a:camera>
            <a:lightRig rig="threePt" dir="t"/>
          </a:scene3d>
          <a:sp3d>
            <a:extrusionClr>
              <a:srgbClr val="C00000"/>
            </a:extrusion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t" anchorCtr="0" forceAA="0" compatLnSpc="1">
            <a:prstTxWarp prst="textNoShape">
              <a:avLst/>
            </a:prstTxWarp>
            <a:noAutofit/>
          </a:bodyPr>
          <a:lstStyle/>
          <a:p>
            <a:pPr algn="r" defTabSz="950846" fontAlgn="base">
              <a:lnSpc>
                <a:spcPct val="90000"/>
              </a:lnSpc>
              <a:spcBef>
                <a:spcPct val="0"/>
              </a:spcBef>
              <a:spcAft>
                <a:spcPct val="0"/>
              </a:spcAft>
              <a:defRPr/>
            </a:pPr>
            <a:r>
              <a:rPr lang="en-US" sz="1836" kern="0" dirty="0">
                <a:gradFill>
                  <a:gsLst>
                    <a:gs pos="0">
                      <a:srgbClr val="FFFFFF"/>
                    </a:gs>
                    <a:gs pos="100000">
                      <a:srgbClr val="FFFFFF"/>
                    </a:gs>
                  </a:gsLst>
                  <a:lin ang="5400000" scaled="0"/>
                </a:gradFill>
                <a:ea typeface="Segoe UI" pitchFamily="34" charset="0"/>
                <a:cs typeface="Segoe UI" pitchFamily="34" charset="0"/>
              </a:rPr>
              <a:t>Software Defined Network</a:t>
            </a:r>
          </a:p>
        </p:txBody>
      </p:sp>
      <p:cxnSp>
        <p:nvCxnSpPr>
          <p:cNvPr id="24" name="Straight Connector 23"/>
          <p:cNvCxnSpPr>
            <a:cxnSpLocks/>
          </p:cNvCxnSpPr>
          <p:nvPr/>
        </p:nvCxnSpPr>
        <p:spPr>
          <a:xfrm flipH="1" flipV="1">
            <a:off x="5626193" y="3595363"/>
            <a:ext cx="238152" cy="542049"/>
          </a:xfrm>
          <a:prstGeom prst="line">
            <a:avLst/>
          </a:prstGeom>
          <a:ln w="762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cxnSpLocks/>
          </p:cNvCxnSpPr>
          <p:nvPr/>
        </p:nvCxnSpPr>
        <p:spPr>
          <a:xfrm flipH="1">
            <a:off x="4886136" y="3586576"/>
            <a:ext cx="740057" cy="17996"/>
          </a:xfrm>
          <a:prstGeom prst="line">
            <a:avLst/>
          </a:prstGeom>
          <a:ln w="762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auto">
          <a:xfrm>
            <a:off x="5398110" y="2244618"/>
            <a:ext cx="932471" cy="932471"/>
          </a:xfrm>
          <a:prstGeom prst="rect">
            <a:avLst/>
          </a:prstGeom>
          <a:solidFill>
            <a:srgbClr val="00B050"/>
          </a:solidFill>
          <a:ln>
            <a:noFill/>
            <a:headEnd type="none" w="med" len="med"/>
            <a:tailEnd type="none" w="med" len="med"/>
          </a:ln>
          <a:effectLst/>
          <a:scene3d>
            <a:camera prst="isometricTopUp">
              <a:rot lat="19278000" lon="18480000" rev="3858000"/>
            </a:camera>
            <a:lightRig rig="threePt" dir="t"/>
          </a:scene3d>
          <a:sp3d extrusionH="127000">
            <a:extrusionClr>
              <a:schemeClr val="accent6">
                <a:lumMod val="75000"/>
              </a:schemeClr>
            </a:extrusion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ctr" anchorCtr="0" forceAA="0" compatLnSpc="1">
            <a:prstTxWarp prst="textNoShape">
              <a:avLst/>
            </a:prstTxWarp>
            <a:noAutofit/>
          </a:bodyPr>
          <a:lstStyle/>
          <a:p>
            <a:pPr algn="ctr" defTabSz="950846" fontAlgn="base">
              <a:lnSpc>
                <a:spcPct val="90000"/>
              </a:lnSpc>
              <a:spcBef>
                <a:spcPct val="0"/>
              </a:spcBef>
              <a:spcAft>
                <a:spcPct val="0"/>
              </a:spcAft>
              <a:defRPr/>
            </a:pPr>
            <a:r>
              <a:rPr lang="en-US" sz="1836" kern="0" dirty="0">
                <a:gradFill>
                  <a:gsLst>
                    <a:gs pos="0">
                      <a:srgbClr val="FFFFFF"/>
                    </a:gs>
                    <a:gs pos="100000">
                      <a:srgbClr val="FFFFFF"/>
                    </a:gs>
                  </a:gsLst>
                  <a:lin ang="5400000" scaled="0"/>
                </a:gradFill>
                <a:ea typeface="Segoe UI" pitchFamily="34" charset="0"/>
                <a:cs typeface="Segoe UI" pitchFamily="34" charset="0"/>
              </a:rPr>
              <a:t>App 1</a:t>
            </a:r>
          </a:p>
        </p:txBody>
      </p:sp>
      <p:cxnSp>
        <p:nvCxnSpPr>
          <p:cNvPr id="27" name="Straight Connector 26"/>
          <p:cNvCxnSpPr>
            <a:cxnSpLocks/>
          </p:cNvCxnSpPr>
          <p:nvPr/>
        </p:nvCxnSpPr>
        <p:spPr>
          <a:xfrm>
            <a:off x="5544076" y="2915761"/>
            <a:ext cx="82117" cy="664218"/>
          </a:xfrm>
          <a:prstGeom prst="line">
            <a:avLst/>
          </a:prstGeom>
          <a:ln w="762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538121" y="3700398"/>
            <a:ext cx="681642" cy="505036"/>
          </a:xfrm>
          <a:prstGeom prst="rect">
            <a:avLst/>
          </a:prstGeom>
          <a:noFill/>
          <a:scene3d>
            <a:camera prst="isometricRightUp">
              <a:rot lat="1728000" lon="18899998" rev="0"/>
            </a:camera>
            <a:lightRig rig="threePt" dir="t"/>
          </a:scene3d>
        </p:spPr>
        <p:txBody>
          <a:bodyPr wrap="none" lIns="190207" tIns="152166" rIns="190207" bIns="152166" rtlCol="0">
            <a:spAutoFit/>
          </a:bodyPr>
          <a:lstStyle/>
          <a:p>
            <a:pPr defTabSz="950973">
              <a:lnSpc>
                <a:spcPct val="90000"/>
              </a:lnSpc>
              <a:spcAft>
                <a:spcPts val="624"/>
              </a:spcAft>
              <a:defRPr/>
            </a:pPr>
            <a:r>
              <a:rPr lang="en-US" sz="1428" b="1" kern="0" dirty="0">
                <a:solidFill>
                  <a:srgbClr val="FFFF00"/>
                </a:solidFill>
                <a:latin typeface="Segoe UI"/>
              </a:rPr>
              <a:t>VM</a:t>
            </a:r>
          </a:p>
        </p:txBody>
      </p:sp>
      <p:sp>
        <p:nvSpPr>
          <p:cNvPr id="28" name="TextBox 27"/>
          <p:cNvSpPr txBox="1"/>
          <p:nvPr/>
        </p:nvSpPr>
        <p:spPr>
          <a:xfrm>
            <a:off x="5864345" y="2678648"/>
            <a:ext cx="681642" cy="505036"/>
          </a:xfrm>
          <a:prstGeom prst="rect">
            <a:avLst/>
          </a:prstGeom>
          <a:noFill/>
          <a:scene3d>
            <a:camera prst="isometricRightUp">
              <a:rot lat="1728000" lon="18899998" rev="0"/>
            </a:camera>
            <a:lightRig rig="threePt" dir="t"/>
          </a:scene3d>
        </p:spPr>
        <p:txBody>
          <a:bodyPr wrap="none" lIns="190207" tIns="152166" rIns="190207" bIns="152166" rtlCol="0">
            <a:spAutoFit/>
          </a:bodyPr>
          <a:lstStyle/>
          <a:p>
            <a:pPr defTabSz="950973">
              <a:lnSpc>
                <a:spcPct val="90000"/>
              </a:lnSpc>
              <a:spcAft>
                <a:spcPts val="624"/>
              </a:spcAft>
              <a:defRPr/>
            </a:pPr>
            <a:r>
              <a:rPr lang="en-US" sz="1428" b="1" kern="0" dirty="0">
                <a:solidFill>
                  <a:srgbClr val="FFFF00"/>
                </a:solidFill>
                <a:latin typeface="Segoe UI"/>
              </a:rPr>
              <a:t>VM</a:t>
            </a:r>
          </a:p>
        </p:txBody>
      </p:sp>
      <p:sp>
        <p:nvSpPr>
          <p:cNvPr id="29" name="TextBox 28"/>
          <p:cNvSpPr txBox="1"/>
          <p:nvPr/>
        </p:nvSpPr>
        <p:spPr>
          <a:xfrm>
            <a:off x="6330581" y="4199935"/>
            <a:ext cx="681642" cy="505036"/>
          </a:xfrm>
          <a:prstGeom prst="rect">
            <a:avLst/>
          </a:prstGeom>
          <a:noFill/>
          <a:scene3d>
            <a:camera prst="isometricRightUp">
              <a:rot lat="1728000" lon="18899998" rev="0"/>
            </a:camera>
            <a:lightRig rig="threePt" dir="t"/>
          </a:scene3d>
        </p:spPr>
        <p:txBody>
          <a:bodyPr wrap="none" lIns="190207" tIns="152166" rIns="190207" bIns="152166" rtlCol="0">
            <a:spAutoFit/>
          </a:bodyPr>
          <a:lstStyle/>
          <a:p>
            <a:pPr defTabSz="950973">
              <a:lnSpc>
                <a:spcPct val="90000"/>
              </a:lnSpc>
              <a:spcAft>
                <a:spcPts val="624"/>
              </a:spcAft>
              <a:defRPr/>
            </a:pPr>
            <a:r>
              <a:rPr lang="en-US" sz="1428" b="1" kern="0" dirty="0">
                <a:solidFill>
                  <a:srgbClr val="FFFF00"/>
                </a:solidFill>
                <a:latin typeface="Segoe UI"/>
              </a:rPr>
              <a:t>VM</a:t>
            </a:r>
          </a:p>
        </p:txBody>
      </p:sp>
    </p:spTree>
    <p:extLst>
      <p:ext uri="{BB962C8B-B14F-4D97-AF65-F5344CB8AC3E}">
        <p14:creationId xmlns:p14="http://schemas.microsoft.com/office/powerpoint/2010/main" val="1699785840"/>
      </p:ext>
    </p:extLst>
  </p:cSld>
  <p:clrMapOvr>
    <a:masterClrMapping/>
  </p:clrMapOvr>
  <p:transition spd="slow" advClick="0" advTm="2139">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45" name="Picture 274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959392" y="2132642"/>
            <a:ext cx="7911048" cy="4656426"/>
          </a:xfrm>
          <a:prstGeom prst="rect">
            <a:avLst/>
          </a:prstGeom>
        </p:spPr>
      </p:pic>
      <p:pic>
        <p:nvPicPr>
          <p:cNvPr id="17" name="Picture 16"/>
          <p:cNvPicPr>
            <a:picLocks noChangeAspect="1"/>
          </p:cNvPicPr>
          <p:nvPr/>
        </p:nvPicPr>
        <p:blipFill>
          <a:blip r:embed="rId4">
            <a:clrChange>
              <a:clrFrom>
                <a:srgbClr val="FFFFFF"/>
              </a:clrFrom>
              <a:clrTo>
                <a:srgbClr val="FFFFFF">
                  <a:alpha val="0"/>
                </a:srgbClr>
              </a:clrTo>
            </a:clrChange>
          </a:blip>
          <a:stretch>
            <a:fillRect/>
          </a:stretch>
        </p:blipFill>
        <p:spPr>
          <a:xfrm>
            <a:off x="5768679" y="3971178"/>
            <a:ext cx="4740061" cy="3253935"/>
          </a:xfrm>
          <a:prstGeom prst="rect">
            <a:avLst/>
          </a:prstGeom>
        </p:spPr>
      </p:pic>
      <p:grpSp>
        <p:nvGrpSpPr>
          <p:cNvPr id="2" name="Group 1"/>
          <p:cNvGrpSpPr/>
          <p:nvPr/>
        </p:nvGrpSpPr>
        <p:grpSpPr>
          <a:xfrm>
            <a:off x="1036584" y="779097"/>
            <a:ext cx="10188700" cy="6340803"/>
            <a:chOff x="1014766" y="935522"/>
            <a:chExt cx="9991245" cy="6217920"/>
          </a:xfrm>
        </p:grpSpPr>
        <p:sp>
          <p:nvSpPr>
            <p:cNvPr id="5" name="Rectangle 4"/>
            <p:cNvSpPr/>
            <p:nvPr/>
          </p:nvSpPr>
          <p:spPr>
            <a:xfrm>
              <a:off x="5483291" y="5044005"/>
              <a:ext cx="5522720" cy="990686"/>
            </a:xfrm>
            <a:prstGeom prst="rect">
              <a:avLst/>
            </a:prstGeom>
            <a:solidFill>
              <a:schemeClr val="accent1">
                <a:alpha val="87000"/>
              </a:schemeClr>
            </a:solidFill>
            <a:scene3d>
              <a:camera prst="isometricRightUp">
                <a:rot lat="1728000" lon="18900000" rev="0"/>
              </a:camera>
              <a:lightRig rig="threePt" dir="t"/>
            </a:scene3d>
            <a:sp3d>
              <a:extrusionClr>
                <a:schemeClr val="accent1">
                  <a:lumMod val="5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r>
                <a:rPr lang="en-US" sz="1836" kern="0" dirty="0">
                  <a:solidFill>
                    <a:sysClr val="windowText" lastClr="000000"/>
                  </a:solidFill>
                </a:rPr>
                <a:t>Virtualization</a:t>
              </a:r>
            </a:p>
          </p:txBody>
        </p:sp>
        <p:sp>
          <p:nvSpPr>
            <p:cNvPr id="20" name="Rectangle 19"/>
            <p:cNvSpPr/>
            <p:nvPr/>
          </p:nvSpPr>
          <p:spPr>
            <a:xfrm>
              <a:off x="1014766" y="4925541"/>
              <a:ext cx="6172200" cy="987552"/>
            </a:xfrm>
            <a:prstGeom prst="rect">
              <a:avLst/>
            </a:prstGeom>
            <a:solidFill>
              <a:schemeClr val="accent1">
                <a:alpha val="87000"/>
              </a:schemeClr>
            </a:solidFill>
            <a:scene3d>
              <a:camera prst="isometricOffAxis1Left">
                <a:rot lat="1734000" lon="2700000" rev="0"/>
              </a:camera>
              <a:lightRig rig="threePt" dir="t"/>
            </a:scene3d>
            <a:sp3d>
              <a:extrusionClr>
                <a:schemeClr val="accent1">
                  <a:lumMod val="5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endParaRPr lang="en-US" sz="1836" kern="0" dirty="0">
                <a:solidFill>
                  <a:sysClr val="windowText" lastClr="000000"/>
                </a:solidFill>
              </a:endParaRPr>
            </a:p>
          </p:txBody>
        </p:sp>
        <p:sp>
          <p:nvSpPr>
            <p:cNvPr id="22" name="Rectangle 21"/>
            <p:cNvSpPr/>
            <p:nvPr/>
          </p:nvSpPr>
          <p:spPr>
            <a:xfrm>
              <a:off x="3311474" y="935522"/>
              <a:ext cx="5486400" cy="6217920"/>
            </a:xfrm>
            <a:prstGeom prst="rect">
              <a:avLst/>
            </a:prstGeom>
            <a:solidFill>
              <a:schemeClr val="accent1"/>
            </a:solidFill>
            <a:scene3d>
              <a:camera prst="isometricOffAxis1Top">
                <a:rot lat="19278000" lon="18480000" rev="3858000"/>
              </a:camera>
              <a:lightRig rig="threePt" dir="t"/>
            </a:scene3d>
            <a:sp3d>
              <a:extrusionClr>
                <a:schemeClr val="accent1">
                  <a:lumMod val="5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endParaRPr lang="en-US" sz="1836" kern="0" dirty="0">
                <a:solidFill>
                  <a:sysClr val="windowText" lastClr="000000"/>
                </a:solidFill>
              </a:endParaRPr>
            </a:p>
          </p:txBody>
        </p:sp>
      </p:grpSp>
      <p:sp>
        <p:nvSpPr>
          <p:cNvPr id="19" name="Rectangle 18"/>
          <p:cNvSpPr/>
          <p:nvPr/>
        </p:nvSpPr>
        <p:spPr bwMode="auto">
          <a:xfrm>
            <a:off x="4071885" y="3268358"/>
            <a:ext cx="932471" cy="932471"/>
          </a:xfrm>
          <a:prstGeom prst="rect">
            <a:avLst/>
          </a:prstGeom>
          <a:solidFill>
            <a:srgbClr val="00B050"/>
          </a:solidFill>
          <a:ln>
            <a:noFill/>
            <a:headEnd type="none" w="med" len="med"/>
            <a:tailEnd type="none" w="med" len="med"/>
          </a:ln>
          <a:effectLst/>
          <a:scene3d>
            <a:camera prst="isometricTopUp">
              <a:rot lat="19278000" lon="18480000" rev="3858000"/>
            </a:camera>
            <a:lightRig rig="threePt" dir="t"/>
          </a:scene3d>
          <a:sp3d extrusionH="127000">
            <a:extrusionClr>
              <a:schemeClr val="accent6">
                <a:lumMod val="75000"/>
              </a:schemeClr>
            </a:extrusion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ctr" anchorCtr="0" forceAA="0" compatLnSpc="1">
            <a:prstTxWarp prst="textNoShape">
              <a:avLst/>
            </a:prstTxWarp>
            <a:noAutofit/>
          </a:bodyPr>
          <a:lstStyle/>
          <a:p>
            <a:pPr algn="ctr" defTabSz="950846" fontAlgn="base">
              <a:lnSpc>
                <a:spcPct val="90000"/>
              </a:lnSpc>
              <a:spcBef>
                <a:spcPct val="0"/>
              </a:spcBef>
              <a:spcAft>
                <a:spcPct val="0"/>
              </a:spcAft>
              <a:defRPr/>
            </a:pPr>
            <a:r>
              <a:rPr lang="en-US" sz="1836" kern="0" dirty="0">
                <a:gradFill>
                  <a:gsLst>
                    <a:gs pos="0">
                      <a:srgbClr val="FFFFFF"/>
                    </a:gs>
                    <a:gs pos="100000">
                      <a:srgbClr val="FFFFFF"/>
                    </a:gs>
                  </a:gsLst>
                  <a:lin ang="5400000" scaled="0"/>
                </a:gradFill>
                <a:ea typeface="Segoe UI" pitchFamily="34" charset="0"/>
                <a:cs typeface="Segoe UI" pitchFamily="34" charset="0"/>
              </a:rPr>
              <a:t>App 2</a:t>
            </a:r>
          </a:p>
        </p:txBody>
      </p:sp>
      <p:sp>
        <p:nvSpPr>
          <p:cNvPr id="21" name="Rectangle 20"/>
          <p:cNvSpPr/>
          <p:nvPr/>
        </p:nvSpPr>
        <p:spPr bwMode="auto">
          <a:xfrm>
            <a:off x="5864345" y="3770692"/>
            <a:ext cx="932471" cy="932471"/>
          </a:xfrm>
          <a:prstGeom prst="rect">
            <a:avLst/>
          </a:prstGeom>
          <a:solidFill>
            <a:srgbClr val="00B050"/>
          </a:solidFill>
          <a:ln>
            <a:noFill/>
            <a:headEnd type="none" w="med" len="med"/>
            <a:tailEnd type="none" w="med" len="med"/>
          </a:ln>
          <a:effectLst/>
          <a:scene3d>
            <a:camera prst="isometricTopUp">
              <a:rot lat="19278000" lon="18480000" rev="3858000"/>
            </a:camera>
            <a:lightRig rig="threePt" dir="t"/>
          </a:scene3d>
          <a:sp3d extrusionH="127000">
            <a:extrusionClr>
              <a:schemeClr val="accent6">
                <a:lumMod val="75000"/>
              </a:schemeClr>
            </a:extrusion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ctr" anchorCtr="0" forceAA="0" compatLnSpc="1">
            <a:prstTxWarp prst="textNoShape">
              <a:avLst/>
            </a:prstTxWarp>
            <a:noAutofit/>
          </a:bodyPr>
          <a:lstStyle/>
          <a:p>
            <a:pPr algn="ctr" defTabSz="950846" fontAlgn="base">
              <a:lnSpc>
                <a:spcPct val="90000"/>
              </a:lnSpc>
              <a:spcBef>
                <a:spcPct val="0"/>
              </a:spcBef>
              <a:spcAft>
                <a:spcPct val="0"/>
              </a:spcAft>
              <a:defRPr/>
            </a:pPr>
            <a:r>
              <a:rPr lang="en-US" sz="1836" kern="0" dirty="0">
                <a:gradFill>
                  <a:gsLst>
                    <a:gs pos="0">
                      <a:srgbClr val="FFFFFF"/>
                    </a:gs>
                    <a:gs pos="100000">
                      <a:srgbClr val="FFFFFF"/>
                    </a:gs>
                  </a:gsLst>
                  <a:lin ang="5400000" scaled="0"/>
                </a:gradFill>
                <a:ea typeface="Segoe UI" pitchFamily="34" charset="0"/>
                <a:cs typeface="Segoe UI" pitchFamily="34" charset="0"/>
              </a:rPr>
              <a:t>App 3</a:t>
            </a:r>
          </a:p>
        </p:txBody>
      </p:sp>
      <p:sp>
        <p:nvSpPr>
          <p:cNvPr id="23" name="Rectangle 22"/>
          <p:cNvSpPr/>
          <p:nvPr/>
        </p:nvSpPr>
        <p:spPr bwMode="auto">
          <a:xfrm>
            <a:off x="3888908" y="1582366"/>
            <a:ext cx="4142763" cy="4027862"/>
          </a:xfrm>
          <a:prstGeom prst="rect">
            <a:avLst/>
          </a:prstGeom>
          <a:noFill/>
          <a:ln w="19050">
            <a:solidFill>
              <a:srgbClr val="C00000"/>
            </a:solidFill>
            <a:prstDash val="dash"/>
            <a:headEnd type="none" w="med" len="med"/>
            <a:tailEnd type="none" w="med" len="med"/>
          </a:ln>
          <a:effectLst/>
          <a:scene3d>
            <a:camera prst="isometricTopUp">
              <a:rot lat="19278000" lon="18480000" rev="3858000"/>
            </a:camera>
            <a:lightRig rig="threePt" dir="t"/>
          </a:scene3d>
          <a:sp3d>
            <a:extrusionClr>
              <a:srgbClr val="C00000"/>
            </a:extrusion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t" anchorCtr="0" forceAA="0" compatLnSpc="1">
            <a:prstTxWarp prst="textNoShape">
              <a:avLst/>
            </a:prstTxWarp>
            <a:noAutofit/>
          </a:bodyPr>
          <a:lstStyle/>
          <a:p>
            <a:pPr algn="r" defTabSz="950846" fontAlgn="base">
              <a:lnSpc>
                <a:spcPct val="90000"/>
              </a:lnSpc>
              <a:spcBef>
                <a:spcPct val="0"/>
              </a:spcBef>
              <a:spcAft>
                <a:spcPct val="0"/>
              </a:spcAft>
              <a:defRPr/>
            </a:pPr>
            <a:r>
              <a:rPr lang="en-US" sz="1836" kern="0" dirty="0">
                <a:gradFill>
                  <a:gsLst>
                    <a:gs pos="0">
                      <a:srgbClr val="FFFFFF"/>
                    </a:gs>
                    <a:gs pos="100000">
                      <a:srgbClr val="FFFFFF"/>
                    </a:gs>
                  </a:gsLst>
                  <a:lin ang="5400000" scaled="0"/>
                </a:gradFill>
                <a:ea typeface="Segoe UI" pitchFamily="34" charset="0"/>
                <a:cs typeface="Segoe UI" pitchFamily="34" charset="0"/>
              </a:rPr>
              <a:t>Software Defined Network</a:t>
            </a:r>
          </a:p>
        </p:txBody>
      </p:sp>
      <p:cxnSp>
        <p:nvCxnSpPr>
          <p:cNvPr id="24" name="Straight Connector 23"/>
          <p:cNvCxnSpPr>
            <a:cxnSpLocks/>
          </p:cNvCxnSpPr>
          <p:nvPr/>
        </p:nvCxnSpPr>
        <p:spPr>
          <a:xfrm flipH="1" flipV="1">
            <a:off x="5626193" y="3595363"/>
            <a:ext cx="238152" cy="542049"/>
          </a:xfrm>
          <a:prstGeom prst="line">
            <a:avLst/>
          </a:prstGeom>
          <a:ln w="762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cxnSpLocks/>
          </p:cNvCxnSpPr>
          <p:nvPr/>
        </p:nvCxnSpPr>
        <p:spPr>
          <a:xfrm flipH="1">
            <a:off x="4886136" y="3586576"/>
            <a:ext cx="740057" cy="17996"/>
          </a:xfrm>
          <a:prstGeom prst="line">
            <a:avLst/>
          </a:prstGeom>
          <a:ln w="762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auto">
          <a:xfrm>
            <a:off x="5398110" y="2244618"/>
            <a:ext cx="932471" cy="932471"/>
          </a:xfrm>
          <a:prstGeom prst="rect">
            <a:avLst/>
          </a:prstGeom>
          <a:solidFill>
            <a:srgbClr val="00B050"/>
          </a:solidFill>
          <a:ln>
            <a:noFill/>
            <a:headEnd type="none" w="med" len="med"/>
            <a:tailEnd type="none" w="med" len="med"/>
          </a:ln>
          <a:effectLst/>
          <a:scene3d>
            <a:camera prst="isometricTopUp">
              <a:rot lat="19278000" lon="18480000" rev="3858000"/>
            </a:camera>
            <a:lightRig rig="threePt" dir="t"/>
          </a:scene3d>
          <a:sp3d extrusionH="127000">
            <a:extrusionClr>
              <a:schemeClr val="accent6">
                <a:lumMod val="75000"/>
              </a:schemeClr>
            </a:extrusion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ctr" anchorCtr="0" forceAA="0" compatLnSpc="1">
            <a:prstTxWarp prst="textNoShape">
              <a:avLst/>
            </a:prstTxWarp>
            <a:noAutofit/>
          </a:bodyPr>
          <a:lstStyle/>
          <a:p>
            <a:pPr algn="ctr" defTabSz="950846" fontAlgn="base">
              <a:lnSpc>
                <a:spcPct val="90000"/>
              </a:lnSpc>
              <a:spcBef>
                <a:spcPct val="0"/>
              </a:spcBef>
              <a:spcAft>
                <a:spcPct val="0"/>
              </a:spcAft>
              <a:defRPr/>
            </a:pPr>
            <a:r>
              <a:rPr lang="en-US" sz="1836" kern="0" dirty="0">
                <a:gradFill>
                  <a:gsLst>
                    <a:gs pos="0">
                      <a:srgbClr val="FFFFFF"/>
                    </a:gs>
                    <a:gs pos="100000">
                      <a:srgbClr val="FFFFFF"/>
                    </a:gs>
                  </a:gsLst>
                  <a:lin ang="5400000" scaled="0"/>
                </a:gradFill>
                <a:ea typeface="Segoe UI" pitchFamily="34" charset="0"/>
                <a:cs typeface="Segoe UI" pitchFamily="34" charset="0"/>
              </a:rPr>
              <a:t>App 1</a:t>
            </a:r>
          </a:p>
        </p:txBody>
      </p:sp>
      <p:cxnSp>
        <p:nvCxnSpPr>
          <p:cNvPr id="27" name="Straight Connector 26"/>
          <p:cNvCxnSpPr>
            <a:cxnSpLocks/>
          </p:cNvCxnSpPr>
          <p:nvPr/>
        </p:nvCxnSpPr>
        <p:spPr>
          <a:xfrm>
            <a:off x="5544076" y="2915761"/>
            <a:ext cx="82117" cy="664218"/>
          </a:xfrm>
          <a:prstGeom prst="line">
            <a:avLst/>
          </a:prstGeom>
          <a:ln w="762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38121" y="3700398"/>
            <a:ext cx="681642" cy="505036"/>
          </a:xfrm>
          <a:prstGeom prst="rect">
            <a:avLst/>
          </a:prstGeom>
          <a:noFill/>
          <a:scene3d>
            <a:camera prst="isometricRightUp">
              <a:rot lat="1728000" lon="18899998" rev="0"/>
            </a:camera>
            <a:lightRig rig="threePt" dir="t"/>
          </a:scene3d>
        </p:spPr>
        <p:txBody>
          <a:bodyPr wrap="none" lIns="190207" tIns="152166" rIns="190207" bIns="152166" rtlCol="0">
            <a:spAutoFit/>
          </a:bodyPr>
          <a:lstStyle/>
          <a:p>
            <a:pPr defTabSz="950973">
              <a:lnSpc>
                <a:spcPct val="90000"/>
              </a:lnSpc>
              <a:spcAft>
                <a:spcPts val="624"/>
              </a:spcAft>
              <a:defRPr/>
            </a:pPr>
            <a:r>
              <a:rPr lang="en-US" sz="1428" b="1" kern="0" dirty="0">
                <a:solidFill>
                  <a:srgbClr val="FFFF00"/>
                </a:solidFill>
                <a:latin typeface="Segoe UI"/>
              </a:rPr>
              <a:t>VM</a:t>
            </a:r>
          </a:p>
        </p:txBody>
      </p:sp>
      <p:sp>
        <p:nvSpPr>
          <p:cNvPr id="18" name="TextBox 17"/>
          <p:cNvSpPr txBox="1"/>
          <p:nvPr/>
        </p:nvSpPr>
        <p:spPr>
          <a:xfrm>
            <a:off x="5864345" y="2678648"/>
            <a:ext cx="681642" cy="505036"/>
          </a:xfrm>
          <a:prstGeom prst="rect">
            <a:avLst/>
          </a:prstGeom>
          <a:noFill/>
          <a:scene3d>
            <a:camera prst="isometricRightUp">
              <a:rot lat="1728000" lon="18899998" rev="0"/>
            </a:camera>
            <a:lightRig rig="threePt" dir="t"/>
          </a:scene3d>
        </p:spPr>
        <p:txBody>
          <a:bodyPr wrap="none" lIns="190207" tIns="152166" rIns="190207" bIns="152166" rtlCol="0">
            <a:spAutoFit/>
          </a:bodyPr>
          <a:lstStyle/>
          <a:p>
            <a:pPr defTabSz="950973">
              <a:lnSpc>
                <a:spcPct val="90000"/>
              </a:lnSpc>
              <a:spcAft>
                <a:spcPts val="624"/>
              </a:spcAft>
              <a:defRPr/>
            </a:pPr>
            <a:r>
              <a:rPr lang="en-US" sz="1428" b="1" kern="0" dirty="0">
                <a:solidFill>
                  <a:srgbClr val="FFFF00"/>
                </a:solidFill>
                <a:latin typeface="Segoe UI"/>
              </a:rPr>
              <a:t>VM</a:t>
            </a:r>
          </a:p>
        </p:txBody>
      </p:sp>
      <p:sp>
        <p:nvSpPr>
          <p:cNvPr id="28" name="TextBox 27"/>
          <p:cNvSpPr txBox="1"/>
          <p:nvPr/>
        </p:nvSpPr>
        <p:spPr>
          <a:xfrm>
            <a:off x="6330581" y="4199935"/>
            <a:ext cx="681642" cy="505036"/>
          </a:xfrm>
          <a:prstGeom prst="rect">
            <a:avLst/>
          </a:prstGeom>
          <a:noFill/>
          <a:scene3d>
            <a:camera prst="isometricRightUp">
              <a:rot lat="1728000" lon="18899998" rev="0"/>
            </a:camera>
            <a:lightRig rig="threePt" dir="t"/>
          </a:scene3d>
        </p:spPr>
        <p:txBody>
          <a:bodyPr wrap="none" lIns="190207" tIns="152166" rIns="190207" bIns="152166" rtlCol="0">
            <a:spAutoFit/>
          </a:bodyPr>
          <a:lstStyle/>
          <a:p>
            <a:pPr defTabSz="950973">
              <a:lnSpc>
                <a:spcPct val="90000"/>
              </a:lnSpc>
              <a:spcAft>
                <a:spcPts val="624"/>
              </a:spcAft>
              <a:defRPr/>
            </a:pPr>
            <a:r>
              <a:rPr lang="en-US" sz="1428" b="1" kern="0" dirty="0">
                <a:solidFill>
                  <a:srgbClr val="FFFF00"/>
                </a:solidFill>
                <a:latin typeface="Segoe UI"/>
              </a:rPr>
              <a:t>VM</a:t>
            </a:r>
          </a:p>
        </p:txBody>
      </p:sp>
    </p:spTree>
    <p:extLst>
      <p:ext uri="{BB962C8B-B14F-4D97-AF65-F5344CB8AC3E}">
        <p14:creationId xmlns:p14="http://schemas.microsoft.com/office/powerpoint/2010/main" val="2422527885"/>
      </p:ext>
    </p:extLst>
  </p:cSld>
  <p:clrMapOvr>
    <a:masterClrMapping/>
  </p:clrMapOvr>
  <mc:AlternateContent xmlns:mc="http://schemas.openxmlformats.org/markup-compatibility/2006" xmlns:p14="http://schemas.microsoft.com/office/powerpoint/2010/main">
    <mc:Choice Requires="p14">
      <p:transition spd="med" p14:dur="700" advClick="0" advTm="4074">
        <p:fade/>
      </p:transition>
    </mc:Choice>
    <mc:Fallback xmlns="">
      <p:transition spd="med" advClick="0" advTm="4074">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959392" y="2132642"/>
            <a:ext cx="7911048" cy="4656426"/>
          </a:xfrm>
          <a:prstGeom prst="rect">
            <a:avLst/>
          </a:prstGeom>
        </p:spPr>
      </p:pic>
      <p:pic>
        <p:nvPicPr>
          <p:cNvPr id="33" name="Picture 32"/>
          <p:cNvPicPr>
            <a:picLocks noChangeAspect="1"/>
          </p:cNvPicPr>
          <p:nvPr/>
        </p:nvPicPr>
        <p:blipFill>
          <a:blip r:embed="rId4">
            <a:clrChange>
              <a:clrFrom>
                <a:srgbClr val="FFFFFF"/>
              </a:clrFrom>
              <a:clrTo>
                <a:srgbClr val="FFFFFF">
                  <a:alpha val="0"/>
                </a:srgbClr>
              </a:clrTo>
            </a:clrChange>
          </a:blip>
          <a:stretch>
            <a:fillRect/>
          </a:stretch>
        </p:blipFill>
        <p:spPr>
          <a:xfrm>
            <a:off x="5768679" y="3971178"/>
            <a:ext cx="4740061" cy="3253935"/>
          </a:xfrm>
          <a:prstGeom prst="rect">
            <a:avLst/>
          </a:prstGeom>
        </p:spPr>
      </p:pic>
      <p:grpSp>
        <p:nvGrpSpPr>
          <p:cNvPr id="2" name="Group 1"/>
          <p:cNvGrpSpPr/>
          <p:nvPr/>
        </p:nvGrpSpPr>
        <p:grpSpPr>
          <a:xfrm>
            <a:off x="1036584" y="779097"/>
            <a:ext cx="10188700" cy="6340803"/>
            <a:chOff x="1014766" y="935522"/>
            <a:chExt cx="9991245" cy="6217920"/>
          </a:xfrm>
        </p:grpSpPr>
        <p:sp>
          <p:nvSpPr>
            <p:cNvPr id="5" name="Rectangle 4"/>
            <p:cNvSpPr/>
            <p:nvPr/>
          </p:nvSpPr>
          <p:spPr>
            <a:xfrm>
              <a:off x="5483291" y="5044005"/>
              <a:ext cx="5522720" cy="990686"/>
            </a:xfrm>
            <a:prstGeom prst="rect">
              <a:avLst/>
            </a:prstGeom>
            <a:solidFill>
              <a:schemeClr val="accent1">
                <a:alpha val="87000"/>
              </a:schemeClr>
            </a:solidFill>
            <a:scene3d>
              <a:camera prst="isometricRightUp">
                <a:rot lat="1728000" lon="18900000" rev="0"/>
              </a:camera>
              <a:lightRig rig="threePt" dir="t"/>
            </a:scene3d>
            <a:sp3d>
              <a:extrusionClr>
                <a:schemeClr val="accent1">
                  <a:lumMod val="5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r>
                <a:rPr lang="en-US" sz="1836" kern="0" dirty="0">
                  <a:solidFill>
                    <a:sysClr val="windowText" lastClr="000000"/>
                  </a:solidFill>
                </a:rPr>
                <a:t>Virtualization</a:t>
              </a:r>
            </a:p>
          </p:txBody>
        </p:sp>
        <p:sp>
          <p:nvSpPr>
            <p:cNvPr id="20" name="Rectangle 19"/>
            <p:cNvSpPr/>
            <p:nvPr/>
          </p:nvSpPr>
          <p:spPr>
            <a:xfrm>
              <a:off x="1014766" y="4925541"/>
              <a:ext cx="6172200" cy="987552"/>
            </a:xfrm>
            <a:prstGeom prst="rect">
              <a:avLst/>
            </a:prstGeom>
            <a:solidFill>
              <a:schemeClr val="accent1">
                <a:alpha val="87000"/>
              </a:schemeClr>
            </a:solidFill>
            <a:scene3d>
              <a:camera prst="isometricOffAxis1Left">
                <a:rot lat="1734000" lon="2700000" rev="0"/>
              </a:camera>
              <a:lightRig rig="threePt" dir="t"/>
            </a:scene3d>
            <a:sp3d>
              <a:extrusionClr>
                <a:schemeClr val="accent1">
                  <a:lumMod val="5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endParaRPr lang="en-US" sz="1836" kern="0" dirty="0">
                <a:solidFill>
                  <a:sysClr val="windowText" lastClr="000000"/>
                </a:solidFill>
              </a:endParaRPr>
            </a:p>
          </p:txBody>
        </p:sp>
        <p:sp>
          <p:nvSpPr>
            <p:cNvPr id="22" name="Rectangle 21"/>
            <p:cNvSpPr/>
            <p:nvPr/>
          </p:nvSpPr>
          <p:spPr>
            <a:xfrm>
              <a:off x="3311474" y="935522"/>
              <a:ext cx="5486400" cy="6217920"/>
            </a:xfrm>
            <a:prstGeom prst="rect">
              <a:avLst/>
            </a:prstGeom>
            <a:solidFill>
              <a:schemeClr val="accent1"/>
            </a:solidFill>
            <a:scene3d>
              <a:camera prst="isometricOffAxis1Top">
                <a:rot lat="19278000" lon="18480000" rev="3858000"/>
              </a:camera>
              <a:lightRig rig="threePt" dir="t"/>
            </a:scene3d>
            <a:sp3d>
              <a:extrusionClr>
                <a:schemeClr val="accent1">
                  <a:lumMod val="5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endParaRPr lang="en-US" sz="1836" kern="0" dirty="0">
                <a:solidFill>
                  <a:sysClr val="windowText" lastClr="000000"/>
                </a:solidFill>
              </a:endParaRPr>
            </a:p>
          </p:txBody>
        </p:sp>
      </p:grpSp>
      <p:sp>
        <p:nvSpPr>
          <p:cNvPr id="24" name="Rectangle 23"/>
          <p:cNvSpPr/>
          <p:nvPr/>
        </p:nvSpPr>
        <p:spPr bwMode="auto">
          <a:xfrm>
            <a:off x="4071885" y="3268358"/>
            <a:ext cx="932471" cy="932471"/>
          </a:xfrm>
          <a:prstGeom prst="rect">
            <a:avLst/>
          </a:prstGeom>
          <a:solidFill>
            <a:srgbClr val="00B050"/>
          </a:solidFill>
          <a:ln>
            <a:noFill/>
            <a:headEnd type="none" w="med" len="med"/>
            <a:tailEnd type="none" w="med" len="med"/>
          </a:ln>
          <a:effectLst/>
          <a:scene3d>
            <a:camera prst="isometricTopUp">
              <a:rot lat="19278000" lon="18480000" rev="3858000"/>
            </a:camera>
            <a:lightRig rig="threePt" dir="t"/>
          </a:scene3d>
          <a:sp3d extrusionH="127000">
            <a:extrusionClr>
              <a:schemeClr val="accent6">
                <a:lumMod val="75000"/>
              </a:schemeClr>
            </a:extrusion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ctr" anchorCtr="0" forceAA="0" compatLnSpc="1">
            <a:prstTxWarp prst="textNoShape">
              <a:avLst/>
            </a:prstTxWarp>
            <a:noAutofit/>
          </a:bodyPr>
          <a:lstStyle/>
          <a:p>
            <a:pPr algn="ctr" defTabSz="950846" fontAlgn="base">
              <a:lnSpc>
                <a:spcPct val="90000"/>
              </a:lnSpc>
              <a:spcBef>
                <a:spcPct val="0"/>
              </a:spcBef>
              <a:spcAft>
                <a:spcPct val="0"/>
              </a:spcAft>
              <a:defRPr/>
            </a:pPr>
            <a:r>
              <a:rPr lang="en-US" sz="1836" kern="0" dirty="0">
                <a:gradFill>
                  <a:gsLst>
                    <a:gs pos="0">
                      <a:srgbClr val="FFFFFF"/>
                    </a:gs>
                    <a:gs pos="100000">
                      <a:srgbClr val="FFFFFF"/>
                    </a:gs>
                  </a:gsLst>
                  <a:lin ang="5400000" scaled="0"/>
                </a:gradFill>
                <a:ea typeface="Segoe UI" pitchFamily="34" charset="0"/>
                <a:cs typeface="Segoe UI" pitchFamily="34" charset="0"/>
              </a:rPr>
              <a:t>App 2</a:t>
            </a:r>
          </a:p>
        </p:txBody>
      </p:sp>
      <p:sp>
        <p:nvSpPr>
          <p:cNvPr id="25" name="Rectangle 24"/>
          <p:cNvSpPr/>
          <p:nvPr/>
        </p:nvSpPr>
        <p:spPr bwMode="auto">
          <a:xfrm>
            <a:off x="7330763" y="3707109"/>
            <a:ext cx="932471" cy="932471"/>
          </a:xfrm>
          <a:prstGeom prst="rect">
            <a:avLst/>
          </a:prstGeom>
          <a:solidFill>
            <a:srgbClr val="00B050"/>
          </a:solidFill>
          <a:ln>
            <a:noFill/>
            <a:headEnd type="none" w="med" len="med"/>
            <a:tailEnd type="none" w="med" len="med"/>
          </a:ln>
          <a:effectLst/>
          <a:scene3d>
            <a:camera prst="isometricTopUp">
              <a:rot lat="19278000" lon="18480000" rev="3858000"/>
            </a:camera>
            <a:lightRig rig="threePt" dir="t"/>
          </a:scene3d>
          <a:sp3d extrusionH="127000">
            <a:extrusionClr>
              <a:schemeClr val="accent6">
                <a:lumMod val="75000"/>
              </a:schemeClr>
            </a:extrusion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ctr" anchorCtr="0" forceAA="0" compatLnSpc="1">
            <a:prstTxWarp prst="textNoShape">
              <a:avLst/>
            </a:prstTxWarp>
            <a:noAutofit/>
          </a:bodyPr>
          <a:lstStyle/>
          <a:p>
            <a:pPr algn="ctr" defTabSz="950846" fontAlgn="base">
              <a:lnSpc>
                <a:spcPct val="90000"/>
              </a:lnSpc>
              <a:spcBef>
                <a:spcPct val="0"/>
              </a:spcBef>
              <a:spcAft>
                <a:spcPct val="0"/>
              </a:spcAft>
              <a:defRPr/>
            </a:pPr>
            <a:r>
              <a:rPr lang="en-US" sz="1836" kern="0" dirty="0">
                <a:gradFill>
                  <a:gsLst>
                    <a:gs pos="0">
                      <a:srgbClr val="FFFFFF"/>
                    </a:gs>
                    <a:gs pos="100000">
                      <a:srgbClr val="FFFFFF"/>
                    </a:gs>
                  </a:gsLst>
                  <a:lin ang="5400000" scaled="0"/>
                </a:gradFill>
                <a:ea typeface="Segoe UI" pitchFamily="34" charset="0"/>
                <a:cs typeface="Segoe UI" pitchFamily="34" charset="0"/>
              </a:rPr>
              <a:t>App 3</a:t>
            </a:r>
          </a:p>
        </p:txBody>
      </p:sp>
      <p:sp>
        <p:nvSpPr>
          <p:cNvPr id="26" name="Rectangle 25"/>
          <p:cNvSpPr/>
          <p:nvPr/>
        </p:nvSpPr>
        <p:spPr bwMode="auto">
          <a:xfrm>
            <a:off x="4332939" y="1167936"/>
            <a:ext cx="4142763" cy="5285853"/>
          </a:xfrm>
          <a:prstGeom prst="rect">
            <a:avLst/>
          </a:prstGeom>
          <a:noFill/>
          <a:ln w="19050">
            <a:solidFill>
              <a:srgbClr val="C00000"/>
            </a:solidFill>
            <a:prstDash val="dash"/>
            <a:headEnd type="none" w="med" len="med"/>
            <a:tailEnd type="none" w="med" len="med"/>
          </a:ln>
          <a:effectLst/>
          <a:scene3d>
            <a:camera prst="isometricTopUp">
              <a:rot lat="19278000" lon="18480000" rev="3858000"/>
            </a:camera>
            <a:lightRig rig="threePt" dir="t"/>
          </a:scene3d>
          <a:sp3d>
            <a:extrusionClr>
              <a:srgbClr val="C00000"/>
            </a:extrusion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t" anchorCtr="0" forceAA="0" compatLnSpc="1">
            <a:prstTxWarp prst="textNoShape">
              <a:avLst/>
            </a:prstTxWarp>
            <a:noAutofit/>
          </a:bodyPr>
          <a:lstStyle/>
          <a:p>
            <a:pPr algn="r" defTabSz="950846" fontAlgn="base">
              <a:lnSpc>
                <a:spcPct val="90000"/>
              </a:lnSpc>
              <a:spcBef>
                <a:spcPct val="0"/>
              </a:spcBef>
              <a:spcAft>
                <a:spcPct val="0"/>
              </a:spcAft>
              <a:defRPr/>
            </a:pPr>
            <a:r>
              <a:rPr lang="en-US" sz="1836" kern="0" dirty="0">
                <a:gradFill>
                  <a:gsLst>
                    <a:gs pos="0">
                      <a:srgbClr val="FFFFFF"/>
                    </a:gs>
                    <a:gs pos="100000">
                      <a:srgbClr val="FFFFFF"/>
                    </a:gs>
                  </a:gsLst>
                  <a:lin ang="5400000" scaled="0"/>
                </a:gradFill>
                <a:ea typeface="Segoe UI" pitchFamily="34" charset="0"/>
                <a:cs typeface="Segoe UI" pitchFamily="34" charset="0"/>
              </a:rPr>
              <a:t>Software Defined Network</a:t>
            </a:r>
          </a:p>
        </p:txBody>
      </p:sp>
      <p:cxnSp>
        <p:nvCxnSpPr>
          <p:cNvPr id="27" name="Straight Connector 26"/>
          <p:cNvCxnSpPr>
            <a:cxnSpLocks/>
          </p:cNvCxnSpPr>
          <p:nvPr/>
        </p:nvCxnSpPr>
        <p:spPr>
          <a:xfrm flipH="1" flipV="1">
            <a:off x="5626194" y="3595364"/>
            <a:ext cx="1704570" cy="484231"/>
          </a:xfrm>
          <a:prstGeom prst="line">
            <a:avLst/>
          </a:prstGeom>
          <a:ln w="762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p:nvCxnSpPr>
        <p:spPr>
          <a:xfrm flipH="1">
            <a:off x="4886136" y="3586576"/>
            <a:ext cx="740057" cy="17996"/>
          </a:xfrm>
          <a:prstGeom prst="line">
            <a:avLst/>
          </a:prstGeom>
          <a:ln w="762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bwMode="auto">
          <a:xfrm>
            <a:off x="5398110" y="2244618"/>
            <a:ext cx="932471" cy="932471"/>
          </a:xfrm>
          <a:prstGeom prst="rect">
            <a:avLst/>
          </a:prstGeom>
          <a:solidFill>
            <a:srgbClr val="00B050"/>
          </a:solidFill>
          <a:ln>
            <a:noFill/>
            <a:headEnd type="none" w="med" len="med"/>
            <a:tailEnd type="none" w="med" len="med"/>
          </a:ln>
          <a:effectLst/>
          <a:scene3d>
            <a:camera prst="isometricTopUp">
              <a:rot lat="19278000" lon="18480000" rev="3858000"/>
            </a:camera>
            <a:lightRig rig="threePt" dir="t"/>
          </a:scene3d>
          <a:sp3d extrusionH="127000">
            <a:extrusionClr>
              <a:schemeClr val="accent6">
                <a:lumMod val="75000"/>
              </a:schemeClr>
            </a:extrusion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ctr" anchorCtr="0" forceAA="0" compatLnSpc="1">
            <a:prstTxWarp prst="textNoShape">
              <a:avLst/>
            </a:prstTxWarp>
            <a:noAutofit/>
          </a:bodyPr>
          <a:lstStyle/>
          <a:p>
            <a:pPr algn="ctr" defTabSz="950846" fontAlgn="base">
              <a:lnSpc>
                <a:spcPct val="90000"/>
              </a:lnSpc>
              <a:spcBef>
                <a:spcPct val="0"/>
              </a:spcBef>
              <a:spcAft>
                <a:spcPct val="0"/>
              </a:spcAft>
              <a:defRPr/>
            </a:pPr>
            <a:r>
              <a:rPr lang="en-US" sz="1836" kern="0" dirty="0">
                <a:gradFill>
                  <a:gsLst>
                    <a:gs pos="0">
                      <a:srgbClr val="FFFFFF"/>
                    </a:gs>
                    <a:gs pos="100000">
                      <a:srgbClr val="FFFFFF"/>
                    </a:gs>
                  </a:gsLst>
                  <a:lin ang="5400000" scaled="0"/>
                </a:gradFill>
                <a:ea typeface="Segoe UI" pitchFamily="34" charset="0"/>
                <a:cs typeface="Segoe UI" pitchFamily="34" charset="0"/>
              </a:rPr>
              <a:t>App 1</a:t>
            </a:r>
          </a:p>
        </p:txBody>
      </p:sp>
      <p:cxnSp>
        <p:nvCxnSpPr>
          <p:cNvPr id="30" name="Straight Connector 29"/>
          <p:cNvCxnSpPr>
            <a:cxnSpLocks/>
          </p:cNvCxnSpPr>
          <p:nvPr/>
        </p:nvCxnSpPr>
        <p:spPr>
          <a:xfrm>
            <a:off x="5544076" y="2915761"/>
            <a:ext cx="82117" cy="664218"/>
          </a:xfrm>
          <a:prstGeom prst="line">
            <a:avLst/>
          </a:prstGeom>
          <a:ln w="762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538121" y="3700398"/>
            <a:ext cx="681642" cy="505036"/>
          </a:xfrm>
          <a:prstGeom prst="rect">
            <a:avLst/>
          </a:prstGeom>
          <a:noFill/>
          <a:scene3d>
            <a:camera prst="isometricRightUp">
              <a:rot lat="1728000" lon="18899998" rev="0"/>
            </a:camera>
            <a:lightRig rig="threePt" dir="t"/>
          </a:scene3d>
        </p:spPr>
        <p:txBody>
          <a:bodyPr wrap="none" lIns="190207" tIns="152166" rIns="190207" bIns="152166" rtlCol="0">
            <a:spAutoFit/>
          </a:bodyPr>
          <a:lstStyle/>
          <a:p>
            <a:pPr defTabSz="950973">
              <a:lnSpc>
                <a:spcPct val="90000"/>
              </a:lnSpc>
              <a:spcAft>
                <a:spcPts val="624"/>
              </a:spcAft>
              <a:defRPr/>
            </a:pPr>
            <a:r>
              <a:rPr lang="en-US" sz="1428" b="1" kern="0" dirty="0">
                <a:solidFill>
                  <a:srgbClr val="FFFF00"/>
                </a:solidFill>
                <a:latin typeface="Segoe UI"/>
              </a:rPr>
              <a:t>VM</a:t>
            </a:r>
          </a:p>
        </p:txBody>
      </p:sp>
      <p:sp>
        <p:nvSpPr>
          <p:cNvPr id="16" name="TextBox 15"/>
          <p:cNvSpPr txBox="1"/>
          <p:nvPr/>
        </p:nvSpPr>
        <p:spPr>
          <a:xfrm>
            <a:off x="5864345" y="2678648"/>
            <a:ext cx="681642" cy="505036"/>
          </a:xfrm>
          <a:prstGeom prst="rect">
            <a:avLst/>
          </a:prstGeom>
          <a:noFill/>
          <a:scene3d>
            <a:camera prst="isometricRightUp">
              <a:rot lat="1728000" lon="18899998" rev="0"/>
            </a:camera>
            <a:lightRig rig="threePt" dir="t"/>
          </a:scene3d>
        </p:spPr>
        <p:txBody>
          <a:bodyPr wrap="none" lIns="190207" tIns="152166" rIns="190207" bIns="152166" rtlCol="0">
            <a:spAutoFit/>
          </a:bodyPr>
          <a:lstStyle/>
          <a:p>
            <a:pPr defTabSz="950973">
              <a:lnSpc>
                <a:spcPct val="90000"/>
              </a:lnSpc>
              <a:spcAft>
                <a:spcPts val="624"/>
              </a:spcAft>
              <a:defRPr/>
            </a:pPr>
            <a:r>
              <a:rPr lang="en-US" sz="1428" b="1" kern="0" dirty="0">
                <a:solidFill>
                  <a:srgbClr val="FFFF00"/>
                </a:solidFill>
                <a:latin typeface="Segoe UI"/>
              </a:rPr>
              <a:t>VM</a:t>
            </a:r>
          </a:p>
        </p:txBody>
      </p:sp>
      <p:sp>
        <p:nvSpPr>
          <p:cNvPr id="17" name="TextBox 16"/>
          <p:cNvSpPr txBox="1"/>
          <p:nvPr/>
        </p:nvSpPr>
        <p:spPr>
          <a:xfrm>
            <a:off x="7798983" y="4134007"/>
            <a:ext cx="681642" cy="505036"/>
          </a:xfrm>
          <a:prstGeom prst="rect">
            <a:avLst/>
          </a:prstGeom>
          <a:noFill/>
          <a:scene3d>
            <a:camera prst="isometricRightUp">
              <a:rot lat="1728000" lon="18899998" rev="0"/>
            </a:camera>
            <a:lightRig rig="threePt" dir="t"/>
          </a:scene3d>
        </p:spPr>
        <p:txBody>
          <a:bodyPr wrap="none" lIns="190207" tIns="152166" rIns="190207" bIns="152166" rtlCol="0">
            <a:spAutoFit/>
          </a:bodyPr>
          <a:lstStyle/>
          <a:p>
            <a:pPr defTabSz="950973">
              <a:lnSpc>
                <a:spcPct val="90000"/>
              </a:lnSpc>
              <a:spcAft>
                <a:spcPts val="624"/>
              </a:spcAft>
              <a:defRPr/>
            </a:pPr>
            <a:r>
              <a:rPr lang="en-US" sz="1428" b="1" kern="0" dirty="0">
                <a:solidFill>
                  <a:srgbClr val="FFFF00"/>
                </a:solidFill>
                <a:latin typeface="Segoe UI"/>
              </a:rPr>
              <a:t>VM</a:t>
            </a:r>
          </a:p>
        </p:txBody>
      </p:sp>
    </p:spTree>
    <p:extLst>
      <p:ext uri="{BB962C8B-B14F-4D97-AF65-F5344CB8AC3E}">
        <p14:creationId xmlns:p14="http://schemas.microsoft.com/office/powerpoint/2010/main" val="846381046"/>
      </p:ext>
    </p:extLst>
  </p:cSld>
  <p:clrMapOvr>
    <a:masterClrMapping/>
  </p:clrMapOvr>
  <mc:AlternateContent xmlns:mc="http://schemas.openxmlformats.org/markup-compatibility/2006" xmlns:p14="http://schemas.microsoft.com/office/powerpoint/2010/main">
    <mc:Choice Requires="p14">
      <p:transition spd="med" p14:dur="700" advClick="0" advTm="3200">
        <p:fade/>
      </p:transition>
    </mc:Choice>
    <mc:Fallback xmlns="">
      <p:transition spd="med" advClick="0" advTm="3200">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ubnet2"/>
          <p:cNvSpPr/>
          <p:nvPr/>
        </p:nvSpPr>
        <p:spPr bwMode="auto">
          <a:xfrm>
            <a:off x="6114928" y="432318"/>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Back end</a:t>
            </a:r>
          </a:p>
        </p:txBody>
      </p:sp>
      <p:sp>
        <p:nvSpPr>
          <p:cNvPr id="100" name="Subnet1"/>
          <p:cNvSpPr/>
          <p:nvPr/>
        </p:nvSpPr>
        <p:spPr bwMode="auto">
          <a:xfrm>
            <a:off x="4032669" y="1610241"/>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Front end</a:t>
            </a:r>
          </a:p>
        </p:txBody>
      </p:sp>
      <p:grpSp>
        <p:nvGrpSpPr>
          <p:cNvPr id="136" name="File Server2"/>
          <p:cNvGrpSpPr/>
          <p:nvPr/>
        </p:nvGrpSpPr>
        <p:grpSpPr>
          <a:xfrm>
            <a:off x="6447792" y="2584019"/>
            <a:ext cx="1686630" cy="1456661"/>
            <a:chOff x="3981734" y="3031220"/>
            <a:chExt cx="1621660" cy="1400551"/>
          </a:xfrm>
        </p:grpSpPr>
        <p:sp>
          <p:nvSpPr>
            <p:cNvPr id="137" name="Rectangle 136"/>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138" name="TextBox 137"/>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139" name="File Server1"/>
          <p:cNvGrpSpPr/>
          <p:nvPr/>
        </p:nvGrpSpPr>
        <p:grpSpPr>
          <a:xfrm>
            <a:off x="5188810" y="1858286"/>
            <a:ext cx="1686630" cy="1456661"/>
            <a:chOff x="3981734" y="3031220"/>
            <a:chExt cx="1621660" cy="1400551"/>
          </a:xfrm>
        </p:grpSpPr>
        <p:sp>
          <p:nvSpPr>
            <p:cNvPr id="140" name="Rectangle 139"/>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141" name="TextBox 140"/>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6" name="Arrow: Right 15"/>
          <p:cNvSpPr/>
          <p:nvPr/>
        </p:nvSpPr>
        <p:spPr>
          <a:xfrm>
            <a:off x="4661047" y="2559229"/>
            <a:ext cx="1659577" cy="2165346"/>
          </a:xfrm>
          <a:prstGeom prst="rightArrow">
            <a:avLst/>
          </a:prstGeom>
          <a:solidFill>
            <a:schemeClr val="accent3"/>
          </a:solidFill>
          <a:ln>
            <a:solidFill>
              <a:schemeClr val="bg1">
                <a:lumMod val="65000"/>
              </a:schemeClr>
            </a:solidFill>
          </a:ln>
          <a:scene3d>
            <a:camera prst="orthographicFront">
              <a:rot lat="19476000" lon="18882000" rev="3612000"/>
            </a:camera>
            <a:lightRig rig="threePt" dir="t"/>
          </a:scene3d>
          <a:sp3d extrusionH="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endParaRPr lang="en-US" sz="1836" kern="0" dirty="0">
              <a:solidFill>
                <a:sysClr val="windowText" lastClr="000000"/>
              </a:solidFill>
            </a:endParaRPr>
          </a:p>
        </p:txBody>
      </p:sp>
      <p:grpSp>
        <p:nvGrpSpPr>
          <p:cNvPr id="142" name="Web Server 1"/>
          <p:cNvGrpSpPr/>
          <p:nvPr/>
        </p:nvGrpSpPr>
        <p:grpSpPr>
          <a:xfrm>
            <a:off x="3146493" y="3023367"/>
            <a:ext cx="1686630" cy="1456661"/>
            <a:chOff x="3981734" y="3031220"/>
            <a:chExt cx="1621660" cy="1400551"/>
          </a:xfrm>
        </p:grpSpPr>
        <p:sp>
          <p:nvSpPr>
            <p:cNvPr id="143" name="Rectangle 142"/>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144" name="TextBox 143"/>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145" name="Web Server 2"/>
          <p:cNvGrpSpPr/>
          <p:nvPr/>
        </p:nvGrpSpPr>
        <p:grpSpPr>
          <a:xfrm>
            <a:off x="4405475" y="3749100"/>
            <a:ext cx="1686630" cy="1456661"/>
            <a:chOff x="3981734" y="3031220"/>
            <a:chExt cx="1621660" cy="1400551"/>
          </a:xfrm>
        </p:grpSpPr>
        <p:sp>
          <p:nvSpPr>
            <p:cNvPr id="146" name="Rectangle 145"/>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147" name="TextBox 146"/>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8" name="Arrow: Right 17"/>
          <p:cNvSpPr/>
          <p:nvPr/>
        </p:nvSpPr>
        <p:spPr>
          <a:xfrm>
            <a:off x="2192084" y="3976420"/>
            <a:ext cx="1659577" cy="2165346"/>
          </a:xfrm>
          <a:prstGeom prst="rightArrow">
            <a:avLst/>
          </a:prstGeom>
          <a:solidFill>
            <a:schemeClr val="accent3"/>
          </a:solidFill>
          <a:ln>
            <a:solidFill>
              <a:schemeClr val="bg1">
                <a:lumMod val="65000"/>
              </a:schemeClr>
            </a:solidFill>
          </a:ln>
          <a:scene3d>
            <a:camera prst="orthographicFront">
              <a:rot lat="19476000" lon="18882000" rev="3612000"/>
            </a:camera>
            <a:lightRig rig="threePt" dir="t"/>
          </a:scene3d>
          <a:sp3d extrusionH="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endParaRPr lang="en-US" sz="1836" kern="0" dirty="0">
              <a:solidFill>
                <a:sysClr val="windowText" lastClr="000000"/>
              </a:solidFill>
            </a:endParaRPr>
          </a:p>
        </p:txBody>
      </p:sp>
    </p:spTree>
    <p:extLst>
      <p:ext uri="{BB962C8B-B14F-4D97-AF65-F5344CB8AC3E}">
        <p14:creationId xmlns:p14="http://schemas.microsoft.com/office/powerpoint/2010/main" val="2625955524"/>
      </p:ext>
    </p:extLst>
  </p:cSld>
  <p:clrMapOvr>
    <a:masterClrMapping/>
  </p:clrMapOvr>
  <p:transition spd="slow" advClick="0" advTm="4750">
    <p:fade thruBlk="1"/>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544246" y="189150"/>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4032669" y="1603533"/>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3146493" y="3023367"/>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4405475" y="3749100"/>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 name="Group 1"/>
          <p:cNvGrpSpPr/>
          <p:nvPr/>
        </p:nvGrpSpPr>
        <p:grpSpPr>
          <a:xfrm>
            <a:off x="5188810" y="421556"/>
            <a:ext cx="2993164" cy="6173145"/>
            <a:chOff x="5086522" y="412901"/>
            <a:chExt cx="2935158" cy="6053510"/>
          </a:xfrm>
        </p:grpSpPr>
        <p:sp>
          <p:nvSpPr>
            <p:cNvPr id="17" name="Subnet2"/>
            <p:cNvSpPr/>
            <p:nvPr/>
          </p:nvSpPr>
          <p:spPr bwMode="auto">
            <a:xfrm>
              <a:off x="5969953" y="412901"/>
              <a:ext cx="2051727" cy="6053510"/>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321105" y="2533455"/>
              <a:ext cx="1653943" cy="1428432"/>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5086522" y="1821786"/>
              <a:ext cx="1653943" cy="1428432"/>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spTree>
    <p:extLst>
      <p:ext uri="{BB962C8B-B14F-4D97-AF65-F5344CB8AC3E}">
        <p14:creationId xmlns:p14="http://schemas.microsoft.com/office/powerpoint/2010/main" val="1410519560"/>
      </p:ext>
    </p:extLst>
  </p:cSld>
  <p:clrMapOvr>
    <a:masterClrMapping/>
  </p:clrMapOvr>
  <mc:AlternateContent xmlns:mc="http://schemas.openxmlformats.org/markup-compatibility/2006" xmlns:p14="http://schemas.microsoft.com/office/powerpoint/2010/main">
    <mc:Choice Requires="p14">
      <p:transition spd="med" p14:dur="700" advClick="0" advTm="10500">
        <p:fade/>
      </p:transition>
    </mc:Choice>
    <mc:Fallback xmlns="">
      <p:transition spd="med" advClick="0" advTm="10500">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544246" y="189150"/>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4032669" y="1603533"/>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3146493" y="3023367"/>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4405475" y="3749100"/>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 name="Group 1"/>
          <p:cNvGrpSpPr/>
          <p:nvPr/>
        </p:nvGrpSpPr>
        <p:grpSpPr>
          <a:xfrm>
            <a:off x="5188810" y="421556"/>
            <a:ext cx="2993164" cy="6173145"/>
            <a:chOff x="5086522" y="412901"/>
            <a:chExt cx="2935158" cy="6053510"/>
          </a:xfrm>
        </p:grpSpPr>
        <p:sp>
          <p:nvSpPr>
            <p:cNvPr id="17" name="Subnet2"/>
            <p:cNvSpPr/>
            <p:nvPr/>
          </p:nvSpPr>
          <p:spPr bwMode="auto">
            <a:xfrm>
              <a:off x="5969953" y="412901"/>
              <a:ext cx="2051727" cy="6053510"/>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321105" y="2533455"/>
              <a:ext cx="1653943" cy="1428432"/>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5086522" y="1821786"/>
              <a:ext cx="1653943" cy="1428432"/>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spTree>
    <p:extLst>
      <p:ext uri="{BB962C8B-B14F-4D97-AF65-F5344CB8AC3E}">
        <p14:creationId xmlns:p14="http://schemas.microsoft.com/office/powerpoint/2010/main" val="981288928"/>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544246" y="189150"/>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4032669" y="1603533"/>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3146493" y="3023367"/>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4405475" y="3749100"/>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7" name="Subnet2"/>
          <p:cNvSpPr/>
          <p:nvPr/>
        </p:nvSpPr>
        <p:spPr bwMode="auto">
          <a:xfrm>
            <a:off x="6089699" y="421556"/>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447792" y="2584019"/>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5188810" y="1858286"/>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25" name="Subnet2"/>
          <p:cNvSpPr/>
          <p:nvPr/>
        </p:nvSpPr>
        <p:spPr bwMode="auto">
          <a:xfrm>
            <a:off x="5380124" y="196508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cxnSp>
        <p:nvCxnSpPr>
          <p:cNvPr id="26" name="Arrow Request"/>
          <p:cNvCxnSpPr>
            <a:cxnSpLocks/>
          </p:cNvCxnSpPr>
          <p:nvPr/>
        </p:nvCxnSpPr>
        <p:spPr>
          <a:xfrm>
            <a:off x="6244962" y="4419541"/>
            <a:ext cx="819575" cy="93"/>
          </a:xfrm>
          <a:prstGeom prst="straightConnector1">
            <a:avLst/>
          </a:prstGeom>
          <a:ln w="177800">
            <a:solidFill>
              <a:schemeClr val="accent1"/>
            </a:solidFill>
            <a:headEnd type="triangle" w="sm" len="sm"/>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672647"/>
      </p:ext>
    </p:extLst>
  </p:cSld>
  <p:clrMapOvr>
    <a:masterClrMapping/>
  </p:clrMapOvr>
  <mc:AlternateContent xmlns:mc="http://schemas.openxmlformats.org/markup-compatibility/2006" xmlns:p14="http://schemas.microsoft.com/office/powerpoint/2010/main">
    <mc:Choice Requires="p14">
      <p:transition spd="med" p14:dur="700" advClick="0" advTm="15000">
        <p:fade/>
      </p:transition>
    </mc:Choice>
    <mc:Fallback xmlns="">
      <p:transition spd="med" advClick="0" advTm="15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Private network </a:t>
            </a:r>
          </a:p>
        </p:txBody>
      </p:sp>
      <p:grpSp>
        <p:nvGrpSpPr>
          <p:cNvPr id="84" name="Group 83"/>
          <p:cNvGrpSpPr/>
          <p:nvPr/>
        </p:nvGrpSpPr>
        <p:grpSpPr>
          <a:xfrm>
            <a:off x="470818" y="1212849"/>
            <a:ext cx="5799646" cy="3678801"/>
            <a:chOff x="37591" y="1471519"/>
            <a:chExt cx="5799646" cy="3678801"/>
          </a:xfrm>
        </p:grpSpPr>
        <p:cxnSp>
          <p:nvCxnSpPr>
            <p:cNvPr id="29" name="Connector: Elbow 28"/>
            <p:cNvCxnSpPr/>
            <p:nvPr/>
          </p:nvCxnSpPr>
          <p:spPr>
            <a:xfrm rot="5400000" flipH="1" flipV="1">
              <a:off x="3047908" y="2006368"/>
              <a:ext cx="1655055" cy="775780"/>
            </a:xfrm>
            <a:prstGeom prst="bentConnector3">
              <a:avLst>
                <a:gd name="adj1" fmla="val 1197"/>
              </a:avLst>
            </a:prstGeom>
            <a:ln w="38100">
              <a:solidFill>
                <a:srgbClr val="00B0F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 name="Parallelogram 1"/>
            <p:cNvSpPr/>
            <p:nvPr/>
          </p:nvSpPr>
          <p:spPr bwMode="auto">
            <a:xfrm>
              <a:off x="1112837" y="1471519"/>
              <a:ext cx="3733800" cy="228600"/>
            </a:xfrm>
            <a:prstGeom prst="parallelogram">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Infrastructure Network</a:t>
              </a:r>
            </a:p>
          </p:txBody>
        </p:sp>
        <p:sp>
          <p:nvSpPr>
            <p:cNvPr id="6" name="Parallelogram 5"/>
            <p:cNvSpPr/>
            <p:nvPr/>
          </p:nvSpPr>
          <p:spPr bwMode="auto">
            <a:xfrm>
              <a:off x="122237" y="1820862"/>
              <a:ext cx="5715000" cy="245637"/>
            </a:xfrm>
            <a:prstGeom prst="parallelogram">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Private Network</a:t>
              </a:r>
            </a:p>
          </p:txBody>
        </p:sp>
        <p:sp>
          <p:nvSpPr>
            <p:cNvPr id="7" name="Parallelogram 6"/>
            <p:cNvSpPr/>
            <p:nvPr/>
          </p:nvSpPr>
          <p:spPr bwMode="auto">
            <a:xfrm>
              <a:off x="122237" y="4564062"/>
              <a:ext cx="5715000" cy="228600"/>
            </a:xfrm>
            <a:prstGeom prst="parallelogram">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BMC Network</a:t>
              </a:r>
            </a:p>
          </p:txBody>
        </p:sp>
        <p:sp>
          <p:nvSpPr>
            <p:cNvPr id="8" name="Parallelogram 7"/>
            <p:cNvSpPr/>
            <p:nvPr/>
          </p:nvSpPr>
          <p:spPr bwMode="auto">
            <a:xfrm>
              <a:off x="122237" y="4921720"/>
              <a:ext cx="5715000" cy="228600"/>
            </a:xfrm>
            <a:prstGeom prst="parallelogram">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Switch Infrastructure Network</a:t>
              </a:r>
            </a:p>
          </p:txBody>
        </p:sp>
        <p:grpSp>
          <p:nvGrpSpPr>
            <p:cNvPr id="13" name="Group 12"/>
            <p:cNvGrpSpPr/>
            <p:nvPr/>
          </p:nvGrpSpPr>
          <p:grpSpPr>
            <a:xfrm>
              <a:off x="1646237" y="2335114"/>
              <a:ext cx="1828800" cy="1314548"/>
              <a:chOff x="1646237" y="2335114"/>
              <a:chExt cx="1828800" cy="1314548"/>
            </a:xfrm>
          </p:grpSpPr>
          <p:sp>
            <p:nvSpPr>
              <p:cNvPr id="9" name="Rectangle 8"/>
              <p:cNvSpPr/>
              <p:nvPr/>
            </p:nvSpPr>
            <p:spPr bwMode="auto">
              <a:xfrm>
                <a:off x="1646237" y="23351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1798637" y="24875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1951037" y="26399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2103437" y="2792314"/>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5" name="Rectangle 14"/>
            <p:cNvSpPr/>
            <p:nvPr/>
          </p:nvSpPr>
          <p:spPr bwMode="auto">
            <a:xfrm>
              <a:off x="2908947" y="3403225"/>
              <a:ext cx="569848" cy="128862"/>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BMC</a:t>
              </a:r>
            </a:p>
          </p:txBody>
        </p:sp>
        <p:sp>
          <p:nvSpPr>
            <p:cNvPr id="16" name="Rectangle 15"/>
            <p:cNvSpPr/>
            <p:nvPr/>
          </p:nvSpPr>
          <p:spPr bwMode="auto">
            <a:xfrm>
              <a:off x="176682" y="3449588"/>
              <a:ext cx="1371600" cy="857348"/>
            </a:xfrm>
            <a:prstGeom prst="rect">
              <a:avLst/>
            </a:prstGeom>
            <a:solidFill>
              <a:schemeClr val="bg1"/>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962001" y="3650157"/>
              <a:ext cx="588160" cy="276002"/>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 dirty="0">
                  <a:gradFill>
                    <a:gsLst>
                      <a:gs pos="0">
                        <a:srgbClr val="FFFFFF"/>
                      </a:gs>
                      <a:gs pos="100000">
                        <a:srgbClr val="FFFFFF"/>
                      </a:gs>
                    </a:gsLst>
                    <a:lin ang="5400000" scaled="0"/>
                  </a:gradFill>
                  <a:ea typeface="Segoe UI" pitchFamily="34" charset="0"/>
                  <a:cs typeface="Segoe UI" pitchFamily="34" charset="0"/>
                </a:rPr>
                <a:t>Hyper-V </a:t>
              </a:r>
            </a:p>
            <a:p>
              <a:pPr algn="ctr" defTabSz="932472" fontAlgn="base">
                <a:lnSpc>
                  <a:spcPct val="90000"/>
                </a:lnSpc>
                <a:spcBef>
                  <a:spcPct val="0"/>
                </a:spcBef>
                <a:spcAft>
                  <a:spcPct val="0"/>
                </a:spcAft>
              </a:pPr>
              <a:r>
                <a:rPr lang="en-US" sz="400" dirty="0">
                  <a:gradFill>
                    <a:gsLst>
                      <a:gs pos="0">
                        <a:srgbClr val="FFFFFF"/>
                      </a:gs>
                      <a:gs pos="100000">
                        <a:srgbClr val="FFFFFF"/>
                      </a:gs>
                    </a:gsLst>
                    <a:lin ang="5400000" scaled="0"/>
                  </a:gradFill>
                  <a:ea typeface="Segoe UI" pitchFamily="34" charset="0"/>
                  <a:cs typeface="Segoe UI" pitchFamily="34" charset="0"/>
                </a:rPr>
                <a:t>NIC </a:t>
              </a:r>
            </a:p>
            <a:p>
              <a:pPr algn="ctr" defTabSz="932472" fontAlgn="base">
                <a:lnSpc>
                  <a:spcPct val="90000"/>
                </a:lnSpc>
                <a:spcBef>
                  <a:spcPct val="0"/>
                </a:spcBef>
                <a:spcAft>
                  <a:spcPct val="0"/>
                </a:spcAft>
              </a:pPr>
              <a:r>
                <a:rPr lang="en-US" sz="400" dirty="0">
                  <a:gradFill>
                    <a:gsLst>
                      <a:gs pos="0">
                        <a:srgbClr val="FFFFFF"/>
                      </a:gs>
                      <a:gs pos="100000">
                        <a:srgbClr val="FFFFFF"/>
                      </a:gs>
                    </a:gsLst>
                    <a:lin ang="5400000" scaled="0"/>
                  </a:gradFill>
                  <a:ea typeface="Segoe UI" pitchFamily="34" charset="0"/>
                  <a:cs typeface="Segoe UI" pitchFamily="34" charset="0"/>
                </a:rPr>
                <a:t>Team</a:t>
              </a:r>
            </a:p>
          </p:txBody>
        </p:sp>
        <p:sp>
          <p:nvSpPr>
            <p:cNvPr id="18" name="Rectangle 17"/>
            <p:cNvSpPr/>
            <p:nvPr/>
          </p:nvSpPr>
          <p:spPr bwMode="auto">
            <a:xfrm>
              <a:off x="982507" y="4054722"/>
              <a:ext cx="569848" cy="128862"/>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BMC</a:t>
              </a:r>
            </a:p>
          </p:txBody>
        </p:sp>
        <p:cxnSp>
          <p:nvCxnSpPr>
            <p:cNvPr id="20" name="Connector: Elbow 19"/>
            <p:cNvCxnSpPr/>
            <p:nvPr/>
          </p:nvCxnSpPr>
          <p:spPr>
            <a:xfrm>
              <a:off x="359009" y="3435248"/>
              <a:ext cx="1172930" cy="562127"/>
            </a:xfrm>
            <a:prstGeom prst="bentConnector3">
              <a:avLst>
                <a:gd name="adj1" fmla="val -673"/>
              </a:avLst>
            </a:prstGeom>
            <a:ln>
              <a:solidFill>
                <a:schemeClr val="tx2"/>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7591" y="3130260"/>
              <a:ext cx="1688604" cy="433965"/>
            </a:xfrm>
            <a:prstGeom prst="rect">
              <a:avLst/>
            </a:prstGeom>
            <a:noFill/>
          </p:spPr>
          <p:txBody>
            <a:bodyPr wrap="none" lIns="182880" tIns="146304" rIns="182880" bIns="146304" rtlCol="0">
              <a:spAutoFit/>
            </a:bodyPr>
            <a:lstStyle/>
            <a:p>
              <a:pPr>
                <a:lnSpc>
                  <a:spcPct val="90000"/>
                </a:lnSpc>
                <a:spcAft>
                  <a:spcPts val="600"/>
                </a:spcAft>
              </a:pPr>
              <a:r>
                <a:rPr lang="en-US" sz="1000" dirty="0">
                  <a:solidFill>
                    <a:schemeClr val="tx1">
                      <a:lumMod val="60000"/>
                      <a:lumOff val="40000"/>
                    </a:schemeClr>
                  </a:solidFill>
                </a:rPr>
                <a:t>Hardware Lifecycle Host</a:t>
              </a:r>
            </a:p>
          </p:txBody>
        </p:sp>
        <p:cxnSp>
          <p:nvCxnSpPr>
            <p:cNvPr id="26" name="Connector: Elbow 25"/>
            <p:cNvCxnSpPr/>
            <p:nvPr/>
          </p:nvCxnSpPr>
          <p:spPr>
            <a:xfrm flipV="1">
              <a:off x="3475037" y="1955701"/>
              <a:ext cx="381000" cy="1049213"/>
            </a:xfrm>
            <a:prstGeom prst="bentConnector2">
              <a:avLst/>
            </a:prstGeom>
            <a:ln w="38100">
              <a:solidFill>
                <a:srgbClr val="FF8C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Connector: Elbow 41"/>
            <p:cNvCxnSpPr>
              <a:stCxn id="15" idx="3"/>
            </p:cNvCxnSpPr>
            <p:nvPr/>
          </p:nvCxnSpPr>
          <p:spPr>
            <a:xfrm>
              <a:off x="3478795" y="3467656"/>
              <a:ext cx="224842" cy="1096406"/>
            </a:xfrm>
            <a:prstGeom prst="bentConnector2">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8" idx="2"/>
            </p:cNvCxnSpPr>
            <p:nvPr/>
          </p:nvCxnSpPr>
          <p:spPr>
            <a:xfrm flipH="1">
              <a:off x="1265237" y="4183584"/>
              <a:ext cx="2194" cy="380478"/>
            </a:xfrm>
            <a:prstGeom prst="line">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684929" y="2034933"/>
              <a:ext cx="1624484" cy="433965"/>
            </a:xfrm>
            <a:prstGeom prst="rect">
              <a:avLst/>
            </a:prstGeom>
            <a:noFill/>
          </p:spPr>
          <p:txBody>
            <a:bodyPr wrap="none" lIns="182880" tIns="146304" rIns="182880" bIns="146304" rtlCol="0">
              <a:spAutoFit/>
            </a:bodyPr>
            <a:lstStyle/>
            <a:p>
              <a:pPr>
                <a:lnSpc>
                  <a:spcPct val="90000"/>
                </a:lnSpc>
                <a:spcAft>
                  <a:spcPts val="600"/>
                </a:spcAft>
              </a:pPr>
              <a:r>
                <a:rPr lang="en-US" sz="1000" dirty="0">
                  <a:solidFill>
                    <a:schemeClr val="tx1">
                      <a:lumMod val="60000"/>
                      <a:lumOff val="40000"/>
                    </a:schemeClr>
                  </a:solidFill>
                </a:rPr>
                <a:t>Azure Stack Hub Hosts</a:t>
              </a:r>
            </a:p>
          </p:txBody>
        </p:sp>
        <p:sp>
          <p:nvSpPr>
            <p:cNvPr id="46" name="TextBox 45"/>
            <p:cNvSpPr txBox="1"/>
            <p:nvPr/>
          </p:nvSpPr>
          <p:spPr>
            <a:xfrm>
              <a:off x="230806" y="3370070"/>
              <a:ext cx="1089081" cy="406265"/>
            </a:xfrm>
            <a:prstGeom prst="rect">
              <a:avLst/>
            </a:prstGeom>
            <a:noFill/>
          </p:spPr>
          <p:txBody>
            <a:bodyPr wrap="none" lIns="182880" tIns="146304" rIns="182880" bIns="146304" rtlCol="0">
              <a:spAutoFit/>
            </a:bodyPr>
            <a:lstStyle/>
            <a:p>
              <a:pPr>
                <a:lnSpc>
                  <a:spcPct val="90000"/>
                </a:lnSpc>
                <a:spcAft>
                  <a:spcPts val="600"/>
                </a:spcAft>
              </a:pPr>
              <a:r>
                <a:rPr lang="en-US" sz="800" dirty="0">
                  <a:solidFill>
                    <a:schemeClr val="tx1">
                      <a:lumMod val="60000"/>
                      <a:lumOff val="40000"/>
                    </a:schemeClr>
                  </a:solidFill>
                </a:rPr>
                <a:t>Deployment VM</a:t>
              </a:r>
            </a:p>
          </p:txBody>
        </p:sp>
        <p:cxnSp>
          <p:nvCxnSpPr>
            <p:cNvPr id="50" name="Connector: Elbow 49"/>
            <p:cNvCxnSpPr>
              <a:stCxn id="18" idx="3"/>
            </p:cNvCxnSpPr>
            <p:nvPr/>
          </p:nvCxnSpPr>
          <p:spPr>
            <a:xfrm>
              <a:off x="1552355" y="4119153"/>
              <a:ext cx="246285" cy="444908"/>
            </a:xfrm>
            <a:prstGeom prst="bentConnector2">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4172542" y="3652418"/>
              <a:ext cx="403639" cy="389600"/>
              <a:chOff x="11399837" y="2811462"/>
              <a:chExt cx="228600" cy="228600"/>
            </a:xfrm>
          </p:grpSpPr>
          <p:sp>
            <p:nvSpPr>
              <p:cNvPr id="65" name="Rectangle 64"/>
              <p:cNvSpPr/>
              <p:nvPr/>
            </p:nvSpPr>
            <p:spPr bwMode="auto">
              <a:xfrm>
                <a:off x="11399837" y="2811462"/>
                <a:ext cx="228600" cy="2286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Arrow: Right 65"/>
              <p:cNvSpPr/>
              <p:nvPr/>
            </p:nvSpPr>
            <p:spPr bwMode="auto">
              <a:xfrm rot="18818266">
                <a:off x="11534882" y="2824221"/>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7" name="Arrow: Right 66"/>
              <p:cNvSpPr/>
              <p:nvPr/>
            </p:nvSpPr>
            <p:spPr bwMode="auto">
              <a:xfrm rot="2485112">
                <a:off x="11534882" y="2948185"/>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8" name="Arrow: Right 67"/>
              <p:cNvSpPr/>
              <p:nvPr/>
            </p:nvSpPr>
            <p:spPr bwMode="auto">
              <a:xfrm rot="8112728">
                <a:off x="11415618" y="2948080"/>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Arrow: Right 68"/>
              <p:cNvSpPr/>
              <p:nvPr/>
            </p:nvSpPr>
            <p:spPr bwMode="auto">
              <a:xfrm rot="13540294">
                <a:off x="11416011" y="2824232"/>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0" name="Group 69"/>
            <p:cNvGrpSpPr/>
            <p:nvPr/>
          </p:nvGrpSpPr>
          <p:grpSpPr>
            <a:xfrm>
              <a:off x="4324942" y="3804818"/>
              <a:ext cx="403639" cy="389600"/>
              <a:chOff x="11399837" y="2811462"/>
              <a:chExt cx="228600" cy="228600"/>
            </a:xfrm>
          </p:grpSpPr>
          <p:sp>
            <p:nvSpPr>
              <p:cNvPr id="71" name="Rectangle 70"/>
              <p:cNvSpPr/>
              <p:nvPr/>
            </p:nvSpPr>
            <p:spPr bwMode="auto">
              <a:xfrm>
                <a:off x="11399837" y="2811462"/>
                <a:ext cx="228600" cy="2286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Arrow: Right 71"/>
              <p:cNvSpPr/>
              <p:nvPr/>
            </p:nvSpPr>
            <p:spPr bwMode="auto">
              <a:xfrm rot="18818266">
                <a:off x="11534882" y="2824221"/>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Arrow: Right 72"/>
              <p:cNvSpPr/>
              <p:nvPr/>
            </p:nvSpPr>
            <p:spPr bwMode="auto">
              <a:xfrm rot="2485112">
                <a:off x="11534882" y="2948185"/>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4" name="Arrow: Right 73"/>
              <p:cNvSpPr/>
              <p:nvPr/>
            </p:nvSpPr>
            <p:spPr bwMode="auto">
              <a:xfrm rot="8112728">
                <a:off x="11415618" y="2948080"/>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5" name="Arrow: Right 74"/>
              <p:cNvSpPr/>
              <p:nvPr/>
            </p:nvSpPr>
            <p:spPr bwMode="auto">
              <a:xfrm rot="13540294">
                <a:off x="11416011" y="2824232"/>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6" name="TextBox 75"/>
            <p:cNvSpPr txBox="1"/>
            <p:nvPr/>
          </p:nvSpPr>
          <p:spPr>
            <a:xfrm>
              <a:off x="3999228" y="3320838"/>
              <a:ext cx="935192" cy="420115"/>
            </a:xfrm>
            <a:prstGeom prst="rect">
              <a:avLst/>
            </a:prstGeom>
            <a:noFill/>
          </p:spPr>
          <p:txBody>
            <a:bodyPr wrap="none" lIns="182880" tIns="146304" rIns="182880" bIns="146304" rtlCol="0">
              <a:spAutoFit/>
            </a:bodyPr>
            <a:lstStyle/>
            <a:p>
              <a:pPr>
                <a:lnSpc>
                  <a:spcPct val="90000"/>
                </a:lnSpc>
                <a:spcAft>
                  <a:spcPts val="600"/>
                </a:spcAft>
              </a:pPr>
              <a:r>
                <a:rPr lang="en-US" sz="900" dirty="0">
                  <a:solidFill>
                    <a:schemeClr val="tx1">
                      <a:lumMod val="60000"/>
                      <a:lumOff val="40000"/>
                    </a:schemeClr>
                  </a:solidFill>
                </a:rPr>
                <a:t>TOR Switch</a:t>
              </a:r>
            </a:p>
          </p:txBody>
        </p:sp>
        <p:sp>
          <p:nvSpPr>
            <p:cNvPr id="77" name="TextBox 76"/>
            <p:cNvSpPr txBox="1"/>
            <p:nvPr/>
          </p:nvSpPr>
          <p:spPr>
            <a:xfrm>
              <a:off x="4854088" y="3320838"/>
              <a:ext cx="956031" cy="420115"/>
            </a:xfrm>
            <a:prstGeom prst="rect">
              <a:avLst/>
            </a:prstGeom>
            <a:noFill/>
          </p:spPr>
          <p:txBody>
            <a:bodyPr wrap="none" lIns="182880" tIns="146304" rIns="182880" bIns="146304" rtlCol="0">
              <a:spAutoFit/>
            </a:bodyPr>
            <a:lstStyle/>
            <a:p>
              <a:pPr>
                <a:lnSpc>
                  <a:spcPct val="90000"/>
                </a:lnSpc>
                <a:spcAft>
                  <a:spcPts val="600"/>
                </a:spcAft>
              </a:pPr>
              <a:r>
                <a:rPr lang="en-US" sz="900" dirty="0">
                  <a:solidFill>
                    <a:schemeClr val="tx1">
                      <a:lumMod val="60000"/>
                      <a:lumOff val="40000"/>
                    </a:schemeClr>
                  </a:solidFill>
                </a:rPr>
                <a:t>BMC Switch</a:t>
              </a:r>
            </a:p>
          </p:txBody>
        </p:sp>
        <p:cxnSp>
          <p:nvCxnSpPr>
            <p:cNvPr id="79" name="Straight Connector 78"/>
            <p:cNvCxnSpPr>
              <a:stCxn id="71" idx="2"/>
            </p:cNvCxnSpPr>
            <p:nvPr/>
          </p:nvCxnSpPr>
          <p:spPr>
            <a:xfrm flipH="1">
              <a:off x="4526761" y="4194418"/>
              <a:ext cx="1" cy="727302"/>
            </a:xfrm>
            <a:prstGeom prst="line">
              <a:avLst/>
            </a:prstGeom>
            <a:ln w="3810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5431918" y="4026823"/>
              <a:ext cx="2" cy="907659"/>
            </a:xfrm>
            <a:prstGeom prst="line">
              <a:avLst/>
            </a:prstGeom>
            <a:ln w="3810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5230926" y="4026823"/>
              <a:ext cx="0" cy="636344"/>
            </a:xfrm>
            <a:prstGeom prst="line">
              <a:avLst/>
            </a:prstGeom>
            <a:ln w="38100">
              <a:solidFill>
                <a:srgbClr val="00B294"/>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5135788" y="3652418"/>
              <a:ext cx="403639" cy="389600"/>
              <a:chOff x="11399837" y="2811462"/>
              <a:chExt cx="228600" cy="228600"/>
            </a:xfrm>
          </p:grpSpPr>
          <p:sp>
            <p:nvSpPr>
              <p:cNvPr id="57" name="Rectangle 56"/>
              <p:cNvSpPr/>
              <p:nvPr/>
            </p:nvSpPr>
            <p:spPr bwMode="auto">
              <a:xfrm>
                <a:off x="11399837" y="2811462"/>
                <a:ext cx="228600" cy="2286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Arrow: Right 57"/>
              <p:cNvSpPr/>
              <p:nvPr/>
            </p:nvSpPr>
            <p:spPr bwMode="auto">
              <a:xfrm rot="18818266">
                <a:off x="11534882" y="2824221"/>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Arrow: Right 58"/>
              <p:cNvSpPr/>
              <p:nvPr/>
            </p:nvSpPr>
            <p:spPr bwMode="auto">
              <a:xfrm rot="2485112">
                <a:off x="11534882" y="2948185"/>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Arrow: Right 59"/>
              <p:cNvSpPr/>
              <p:nvPr/>
            </p:nvSpPr>
            <p:spPr bwMode="auto">
              <a:xfrm rot="8112728">
                <a:off x="11415618" y="2948080"/>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Arrow: Right 60"/>
              <p:cNvSpPr/>
              <p:nvPr/>
            </p:nvSpPr>
            <p:spPr bwMode="auto">
              <a:xfrm rot="13540294">
                <a:off x="11416011" y="2824232"/>
                <a:ext cx="76200" cy="7620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4" name="Rectangle 13"/>
            <p:cNvSpPr/>
            <p:nvPr/>
          </p:nvSpPr>
          <p:spPr bwMode="auto">
            <a:xfrm>
              <a:off x="2789237" y="2898601"/>
              <a:ext cx="685800" cy="400148"/>
            </a:xfrm>
            <a:prstGeom prst="rect">
              <a:avLst/>
            </a:prstGeom>
            <a:solidFill>
              <a:schemeClr val="tx1">
                <a:lumMod val="60000"/>
                <a:lumOff val="40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Hyper-V </a:t>
              </a:r>
            </a:p>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NIC </a:t>
              </a:r>
            </a:p>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Team</a:t>
              </a:r>
            </a:p>
          </p:txBody>
        </p:sp>
      </p:grpSp>
      <p:sp>
        <p:nvSpPr>
          <p:cNvPr id="86" name="Parallelogram 85"/>
          <p:cNvSpPr/>
          <p:nvPr/>
        </p:nvSpPr>
        <p:spPr bwMode="auto">
          <a:xfrm>
            <a:off x="648214" y="1610502"/>
            <a:ext cx="2209800" cy="156381"/>
          </a:xfrm>
          <a:prstGeom prst="parallelogram">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Storage Subnet /25</a:t>
            </a:r>
          </a:p>
        </p:txBody>
      </p:sp>
      <p:sp>
        <p:nvSpPr>
          <p:cNvPr id="87" name="Parallelogram 86"/>
          <p:cNvSpPr/>
          <p:nvPr/>
        </p:nvSpPr>
        <p:spPr bwMode="auto">
          <a:xfrm>
            <a:off x="3956283" y="1594310"/>
            <a:ext cx="2261954" cy="178719"/>
          </a:xfrm>
          <a:prstGeom prst="parallelogram">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Internal VIPs Subnet /25</a:t>
            </a:r>
          </a:p>
        </p:txBody>
      </p:sp>
      <p:sp>
        <p:nvSpPr>
          <p:cNvPr id="5" name="Text Placeholder 4"/>
          <p:cNvSpPr>
            <a:spLocks noGrp="1"/>
          </p:cNvSpPr>
          <p:nvPr>
            <p:ph type="body" sz="quarter" idx="10"/>
          </p:nvPr>
        </p:nvSpPr>
        <p:spPr>
          <a:xfrm>
            <a:off x="6474308" y="549943"/>
            <a:ext cx="5804732" cy="5650778"/>
          </a:xfrm>
        </p:spPr>
        <p:txBody>
          <a:bodyPr vert="horz" wrap="square" lIns="146304" tIns="91440" rIns="146304" bIns="91440" rtlCol="0" anchor="t">
            <a:spAutoFit/>
          </a:bodyPr>
          <a:lstStyle/>
          <a:p>
            <a:r>
              <a:rPr lang="en-US" sz="2800" dirty="0"/>
              <a:t>/20 (4096 host IPs) </a:t>
            </a:r>
          </a:p>
          <a:p>
            <a:r>
              <a:rPr lang="en-US" sz="2800" dirty="0"/>
              <a:t>Divided into two subnets:</a:t>
            </a:r>
          </a:p>
          <a:p>
            <a:pPr lvl="1"/>
            <a:r>
              <a:rPr lang="en-US" sz="2400" dirty="0"/>
              <a:t>Storage Network /25 (126 host IPs)</a:t>
            </a:r>
          </a:p>
          <a:p>
            <a:pPr lvl="2"/>
            <a:r>
              <a:rPr lang="en-US" sz="2200" dirty="0"/>
              <a:t>Used to support the use of Spaces Direct and SMB (Server Message Block) storage traffic and virtual machine live migration.</a:t>
            </a:r>
          </a:p>
          <a:p>
            <a:pPr lvl="1"/>
            <a:r>
              <a:rPr lang="en-US" sz="2400" dirty="0"/>
              <a:t>Internal Virtual IP Network /25</a:t>
            </a:r>
          </a:p>
          <a:p>
            <a:pPr lvl="2"/>
            <a:r>
              <a:rPr lang="en-US" sz="2200" dirty="0"/>
              <a:t>Dedicated to internal-only VIPs for the Software Load Balancer</a:t>
            </a:r>
            <a:endParaRPr lang="en-US" sz="2200" dirty="0">
              <a:cs typeface="Segoe UI Semilight"/>
            </a:endParaRPr>
          </a:p>
          <a:p>
            <a:r>
              <a:rPr lang="en-US" sz="2400" dirty="0">
                <a:latin typeface="+mn-lt"/>
              </a:rPr>
              <a:t>Container network: A /23 (512 IPs)</a:t>
            </a:r>
            <a:endParaRPr lang="en-US" sz="2600" dirty="0">
              <a:latin typeface="Segoe UI Light"/>
              <a:ea typeface="+mn-lt"/>
              <a:cs typeface="+mn-lt"/>
            </a:endParaRPr>
          </a:p>
          <a:p>
            <a:pPr lvl="1"/>
            <a:r>
              <a:rPr lang="en-US" sz="2200" dirty="0"/>
              <a:t> Dedicated to internal-only traffic between containers running infrastructure services.</a:t>
            </a:r>
            <a:endParaRPr lang="en-US" sz="2200"/>
          </a:p>
          <a:p>
            <a:pPr lvl="1"/>
            <a:endParaRPr lang="en-US" sz="2600" dirty="0">
              <a:cs typeface="Segoe UI Semilight"/>
            </a:endParaRPr>
          </a:p>
        </p:txBody>
      </p:sp>
      <p:sp>
        <p:nvSpPr>
          <p:cNvPr id="19" name="Rectangle 18"/>
          <p:cNvSpPr/>
          <p:nvPr/>
        </p:nvSpPr>
        <p:spPr bwMode="auto">
          <a:xfrm>
            <a:off x="483066" y="1421289"/>
            <a:ext cx="5899819" cy="475773"/>
          </a:xfrm>
          <a:prstGeom prst="rect">
            <a:avLst/>
          </a:prstGeom>
          <a:noFill/>
          <a:ln w="28575">
            <a:solidFill>
              <a:srgbClr val="FF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TextBox 53">
            <a:extLst>
              <a:ext uri="{FF2B5EF4-FFF2-40B4-BE49-F238E27FC236}">
                <a16:creationId xmlns:a16="http://schemas.microsoft.com/office/drawing/2014/main" id="{D071E23C-873D-425F-A87C-97BB6066EE7A}"/>
              </a:ext>
            </a:extLst>
          </p:cNvPr>
          <p:cNvSpPr txBox="1"/>
          <p:nvPr/>
        </p:nvSpPr>
        <p:spPr>
          <a:xfrm>
            <a:off x="273925" y="5742612"/>
            <a:ext cx="11889564" cy="1314206"/>
          </a:xfrm>
          <a:prstGeom prst="rect">
            <a:avLst/>
          </a:prstGeom>
          <a:noFill/>
        </p:spPr>
        <p:txBody>
          <a:bodyPr wrap="square" lIns="182880" tIns="146304" rIns="182880" bIns="146304" rtlCol="0" anchor="t">
            <a:spAutoFit/>
          </a:bodyPr>
          <a:lstStyle/>
          <a:p>
            <a:pPr>
              <a:lnSpc>
                <a:spcPct val="90000"/>
              </a:lnSpc>
              <a:spcAft>
                <a:spcPts val="600"/>
              </a:spcAft>
            </a:pPr>
            <a:r>
              <a:rPr lang="en-US" sz="2400" b="1" dirty="0"/>
              <a:t>Routable? No. </a:t>
            </a:r>
            <a:r>
              <a:rPr lang="en-US" sz="2400" dirty="0"/>
              <a:t>This</a:t>
            </a:r>
            <a:r>
              <a:rPr lang="en-US" sz="2400" b="1" dirty="0"/>
              <a:t> </a:t>
            </a:r>
            <a:r>
              <a:rPr lang="en-US" sz="2400" dirty="0"/>
              <a:t>network is private to the Azure Stack Hub Region. It does not expand beyond the border switches of the Azure Stack Hub region.</a:t>
            </a:r>
          </a:p>
          <a:p>
            <a:pPr>
              <a:lnSpc>
                <a:spcPct val="90000"/>
              </a:lnSpc>
              <a:spcAft>
                <a:spcPts val="600"/>
              </a:spcAft>
            </a:pPr>
            <a:endParaRPr lang="en-US" dirty="0">
              <a:cs typeface="Segoe UI Semilight"/>
            </a:endParaRPr>
          </a:p>
        </p:txBody>
      </p:sp>
    </p:spTree>
    <p:extLst>
      <p:ext uri="{BB962C8B-B14F-4D97-AF65-F5344CB8AC3E}">
        <p14:creationId xmlns:p14="http://schemas.microsoft.com/office/powerpoint/2010/main" val="2917398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25662"/>
            <a:ext cx="11887200" cy="2179058"/>
          </a:xfrm>
          <a:noFill/>
        </p:spPr>
        <p:txBody>
          <a:bodyPr vert="horz" wrap="square" lIns="146304" tIns="91440" rIns="146304" bIns="91440" rtlCol="0" anchor="t" anchorCtr="0">
            <a:spAutoFit/>
          </a:bodyPr>
          <a:lstStyle/>
          <a:p>
            <a:r>
              <a:rPr lang="en-US" dirty="0"/>
              <a:t>Windows Server 2016 </a:t>
            </a:r>
            <a:br>
              <a:rPr lang="en-US" dirty="0"/>
            </a:br>
            <a:r>
              <a:rPr lang="en-US" dirty="0"/>
              <a:t>Load Balancer</a:t>
            </a:r>
          </a:p>
        </p:txBody>
      </p:sp>
    </p:spTree>
    <p:extLst>
      <p:ext uri="{BB962C8B-B14F-4D97-AF65-F5344CB8AC3E}">
        <p14:creationId xmlns:p14="http://schemas.microsoft.com/office/powerpoint/2010/main" val="2151826346"/>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544246" y="189150"/>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4032669" y="1603533"/>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3146493" y="3023367"/>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4405475" y="3749100"/>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7" name="Subnet2"/>
          <p:cNvSpPr/>
          <p:nvPr/>
        </p:nvSpPr>
        <p:spPr bwMode="auto">
          <a:xfrm>
            <a:off x="6089699" y="421556"/>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447792" y="2584019"/>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5188810" y="1858286"/>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29" name="Public VIP"/>
          <p:cNvSpPr/>
          <p:nvPr/>
        </p:nvSpPr>
        <p:spPr bwMode="auto">
          <a:xfrm>
            <a:off x="3739081" y="1979452"/>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25" name="Subnet2"/>
          <p:cNvSpPr/>
          <p:nvPr/>
        </p:nvSpPr>
        <p:spPr bwMode="auto">
          <a:xfrm>
            <a:off x="5380124" y="196508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cxnSp>
        <p:nvCxnSpPr>
          <p:cNvPr id="26" name="Arrow Request"/>
          <p:cNvCxnSpPr>
            <a:cxnSpLocks/>
          </p:cNvCxnSpPr>
          <p:nvPr/>
        </p:nvCxnSpPr>
        <p:spPr>
          <a:xfrm>
            <a:off x="6244962" y="4419541"/>
            <a:ext cx="819575" cy="93"/>
          </a:xfrm>
          <a:prstGeom prst="straightConnector1">
            <a:avLst/>
          </a:prstGeom>
          <a:ln w="177800">
            <a:solidFill>
              <a:schemeClr val="accent1"/>
            </a:solidFill>
            <a:headEnd type="triangle" w="sm" len="sm"/>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720885821"/>
      </p:ext>
    </p:extLst>
  </p:cSld>
  <p:clrMapOvr>
    <a:masterClrMapping/>
  </p:clrMapOvr>
  <mc:AlternateContent xmlns:mc="http://schemas.openxmlformats.org/markup-compatibility/2006" xmlns:p14="http://schemas.microsoft.com/office/powerpoint/2010/main">
    <mc:Choice Requires="p14">
      <p:transition spd="med" p14:dur="700" advClick="0" advTm="4000">
        <p:fade/>
      </p:transition>
    </mc:Choice>
    <mc:Fallback xmlns="">
      <p:transition spd="med"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544246" y="189150"/>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4032669" y="1603533"/>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3146493" y="3023367"/>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4405475" y="3749100"/>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7" name="Subnet2"/>
          <p:cNvSpPr/>
          <p:nvPr/>
        </p:nvSpPr>
        <p:spPr bwMode="auto">
          <a:xfrm>
            <a:off x="6089699" y="421556"/>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447792" y="2584019"/>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5188810" y="1858286"/>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cxnSp>
        <p:nvCxnSpPr>
          <p:cNvPr id="40" name="Arrow Right"/>
          <p:cNvCxnSpPr>
            <a:cxnSpLocks/>
          </p:cNvCxnSpPr>
          <p:nvPr/>
        </p:nvCxnSpPr>
        <p:spPr>
          <a:xfrm>
            <a:off x="3865202" y="4077177"/>
            <a:ext cx="1041421" cy="479369"/>
          </a:xfrm>
          <a:prstGeom prst="straightConnector1">
            <a:avLst/>
          </a:prstGeom>
          <a:ln w="381000">
            <a:solidFill>
              <a:schemeClr val="accent4">
                <a:lumMod val="75000"/>
              </a:schemeClr>
            </a:solidFill>
            <a:tailEnd type="triangle" w="sm" len="sm"/>
          </a:ln>
          <a:scene3d>
            <a:camera prst="orthographicFront">
              <a:rot lat="19476000" lon="18882000" rev="3612000"/>
            </a:camera>
            <a:lightRig rig="threePt" dir="t"/>
          </a:scene3d>
          <a:sp3d extrusionH="127000"/>
        </p:spPr>
        <p:style>
          <a:lnRef idx="1">
            <a:schemeClr val="accent1"/>
          </a:lnRef>
          <a:fillRef idx="0">
            <a:schemeClr val="accent1"/>
          </a:fillRef>
          <a:effectRef idx="0">
            <a:schemeClr val="accent1"/>
          </a:effectRef>
          <a:fontRef idx="minor">
            <a:schemeClr val="tx1"/>
          </a:fontRef>
        </p:style>
      </p:cxnSp>
      <p:cxnSp>
        <p:nvCxnSpPr>
          <p:cNvPr id="36" name="Arrow Left"/>
          <p:cNvCxnSpPr>
            <a:cxnSpLocks/>
          </p:cNvCxnSpPr>
          <p:nvPr/>
        </p:nvCxnSpPr>
        <p:spPr>
          <a:xfrm flipV="1">
            <a:off x="2864522" y="3985663"/>
            <a:ext cx="1055196" cy="444378"/>
          </a:xfrm>
          <a:prstGeom prst="straightConnector1">
            <a:avLst/>
          </a:prstGeom>
          <a:ln w="381000">
            <a:solidFill>
              <a:schemeClr val="accent4">
                <a:lumMod val="75000"/>
              </a:schemeClr>
            </a:solidFill>
            <a:tailEnd type="triangle" w="sm" len="sm"/>
          </a:ln>
          <a:scene3d>
            <a:camera prst="orthographicFront">
              <a:rot lat="19476000" lon="18882000" rev="3612000"/>
            </a:camera>
            <a:lightRig rig="threePt" dir="t"/>
          </a:scene3d>
          <a:sp3d extrusionH="127000"/>
        </p:spPr>
        <p:style>
          <a:lnRef idx="1">
            <a:schemeClr val="accent1"/>
          </a:lnRef>
          <a:fillRef idx="0">
            <a:schemeClr val="accent1"/>
          </a:fillRef>
          <a:effectRef idx="0">
            <a:schemeClr val="accent1"/>
          </a:effectRef>
          <a:fontRef idx="minor">
            <a:schemeClr val="tx1"/>
          </a:fontRef>
        </p:style>
      </p:cxnSp>
      <p:sp>
        <p:nvSpPr>
          <p:cNvPr id="29" name="Public VIP"/>
          <p:cNvSpPr/>
          <p:nvPr/>
        </p:nvSpPr>
        <p:spPr bwMode="auto">
          <a:xfrm>
            <a:off x="3739081" y="1979452"/>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cxnSp>
        <p:nvCxnSpPr>
          <p:cNvPr id="7" name="Arrow Request"/>
          <p:cNvCxnSpPr>
            <a:cxnSpLocks/>
          </p:cNvCxnSpPr>
          <p:nvPr/>
        </p:nvCxnSpPr>
        <p:spPr>
          <a:xfrm>
            <a:off x="1343495" y="5151932"/>
            <a:ext cx="2094376" cy="32833"/>
          </a:xfrm>
          <a:prstGeom prst="straightConnector1">
            <a:avLst/>
          </a:prstGeom>
          <a:ln w="381000">
            <a:solidFill>
              <a:schemeClr val="accent4">
                <a:lumMod val="75000"/>
              </a:schemeClr>
            </a:solidFill>
            <a:tailEnd type="triangle" w="sm" len="sm"/>
          </a:ln>
          <a:scene3d>
            <a:camera prst="orthographicFront">
              <a:rot lat="19476000" lon="18882000" rev="3612000"/>
            </a:camera>
            <a:lightRig rig="threePt" dir="t"/>
          </a:scene3d>
          <a:sp3d extrusionH="127000"/>
        </p:spPr>
        <p:style>
          <a:lnRef idx="1">
            <a:schemeClr val="accent1"/>
          </a:lnRef>
          <a:fillRef idx="0">
            <a:schemeClr val="accent1"/>
          </a:fillRef>
          <a:effectRef idx="0">
            <a:schemeClr val="accent1"/>
          </a:effectRef>
          <a:fontRef idx="minor">
            <a:schemeClr val="tx1"/>
          </a:fontRef>
        </p:style>
      </p:cxnSp>
      <p:sp>
        <p:nvSpPr>
          <p:cNvPr id="49" name="Subnet2"/>
          <p:cNvSpPr/>
          <p:nvPr/>
        </p:nvSpPr>
        <p:spPr bwMode="auto">
          <a:xfrm>
            <a:off x="5380124" y="196508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cxnSp>
        <p:nvCxnSpPr>
          <p:cNvPr id="50" name="Arrow Request"/>
          <p:cNvCxnSpPr>
            <a:cxnSpLocks/>
          </p:cNvCxnSpPr>
          <p:nvPr/>
        </p:nvCxnSpPr>
        <p:spPr>
          <a:xfrm>
            <a:off x="6244962" y="4419541"/>
            <a:ext cx="819575" cy="93"/>
          </a:xfrm>
          <a:prstGeom prst="straightConnector1">
            <a:avLst/>
          </a:prstGeom>
          <a:ln w="177800">
            <a:solidFill>
              <a:schemeClr val="accent1"/>
            </a:solidFill>
            <a:headEnd type="triangle" w="sm" len="sm"/>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152773"/>
      </p:ext>
    </p:extLst>
  </p:cSld>
  <p:clrMapOvr>
    <a:masterClrMapping/>
  </p:clrMapOvr>
  <mc:AlternateContent xmlns:mc="http://schemas.openxmlformats.org/markup-compatibility/2006" xmlns:p14="http://schemas.microsoft.com/office/powerpoint/2010/main">
    <mc:Choice Requires="p14">
      <p:transition spd="med" p14:dur="700" advClick="0" advTm="5500">
        <p:fade/>
      </p:transition>
    </mc:Choice>
    <mc:Fallback xmlns="">
      <p:transition spd="med" advClick="0" advTm="5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left)">
                                      <p:cBhvr>
                                        <p:cTn id="11" dur="500"/>
                                        <p:tgtEl>
                                          <p:spTgt spid="40"/>
                                        </p:tgtEl>
                                      </p:cBhvr>
                                    </p:animEffect>
                                  </p:childTnLst>
                                </p:cTn>
                              </p:par>
                            </p:childTnLst>
                          </p:cTn>
                        </p:par>
                        <p:par>
                          <p:cTn id="12" fill="hold">
                            <p:stCondLst>
                              <p:cond delay="1000"/>
                            </p:stCondLst>
                            <p:childTnLst>
                              <p:par>
                                <p:cTn id="13" presetID="10" presetClass="exit" presetSubtype="0" fill="hold" nodeType="after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40"/>
                                        </p:tgtEl>
                                      </p:cBhvr>
                                    </p:animEffect>
                                    <p:set>
                                      <p:cBhvr>
                                        <p:cTn id="18" dur="1" fill="hold">
                                          <p:stCondLst>
                                            <p:cond delay="499"/>
                                          </p:stCondLst>
                                        </p:cTn>
                                        <p:tgtEl>
                                          <p:spTgt spid="40"/>
                                        </p:tgtEl>
                                        <p:attrNameLst>
                                          <p:attrName>style.visibility</p:attrName>
                                        </p:attrNameLst>
                                      </p:cBhvr>
                                      <p:to>
                                        <p:strVal val="hidden"/>
                                      </p:to>
                                    </p:se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par>
                          <p:cTn id="23" fill="hold">
                            <p:stCondLst>
                              <p:cond delay="2000"/>
                            </p:stCondLst>
                            <p:childTnLst>
                              <p:par>
                                <p:cTn id="24" presetID="22" presetClass="entr" presetSubtype="4" fill="hold"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par>
                          <p:cTn id="27" fill="hold">
                            <p:stCondLst>
                              <p:cond delay="2500"/>
                            </p:stCondLst>
                            <p:childTnLst>
                              <p:par>
                                <p:cTn id="28" presetID="10" presetClass="exit" presetSubtype="0" fill="hold" nodeType="afterEffect">
                                  <p:stCondLst>
                                    <p:cond delay="0"/>
                                  </p:stCondLst>
                                  <p:childTnLst>
                                    <p:animEffect transition="out" filter="fade">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36"/>
                                        </p:tgtEl>
                                      </p:cBhvr>
                                    </p:animEffect>
                                    <p:set>
                                      <p:cBhvr>
                                        <p:cTn id="33"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544246" y="189150"/>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4032669" y="1603533"/>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endParaRPr lang="en-US" sz="2497" kern="0" dirty="0">
              <a:solidFill>
                <a:srgbClr val="002050"/>
              </a:solidFill>
              <a:latin typeface="Segoe UI"/>
              <a:ea typeface="Segoe UI" pitchFamily="34" charset="0"/>
              <a:cs typeface="Segoe UI" pitchFamily="34" charset="0"/>
            </a:endParaRPr>
          </a:p>
        </p:txBody>
      </p:sp>
      <p:grpSp>
        <p:nvGrpSpPr>
          <p:cNvPr id="81" name="Web Server 1"/>
          <p:cNvGrpSpPr/>
          <p:nvPr/>
        </p:nvGrpSpPr>
        <p:grpSpPr>
          <a:xfrm>
            <a:off x="3146493" y="3023367"/>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4405475" y="3749100"/>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7" name="Subnet2"/>
          <p:cNvSpPr/>
          <p:nvPr/>
        </p:nvSpPr>
        <p:spPr bwMode="auto">
          <a:xfrm>
            <a:off x="6089699" y="421556"/>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447792" y="2584019"/>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5188810" y="1858286"/>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31" name="Subnet2"/>
          <p:cNvSpPr/>
          <p:nvPr/>
        </p:nvSpPr>
        <p:spPr bwMode="auto">
          <a:xfrm>
            <a:off x="5380124" y="196508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cxnSp>
        <p:nvCxnSpPr>
          <p:cNvPr id="32" name="Arrow Request"/>
          <p:cNvCxnSpPr>
            <a:cxnSpLocks/>
          </p:cNvCxnSpPr>
          <p:nvPr/>
        </p:nvCxnSpPr>
        <p:spPr>
          <a:xfrm>
            <a:off x="6244962" y="4419541"/>
            <a:ext cx="819575" cy="93"/>
          </a:xfrm>
          <a:prstGeom prst="straightConnector1">
            <a:avLst/>
          </a:prstGeom>
          <a:ln w="177800">
            <a:solidFill>
              <a:schemeClr val="accent1"/>
            </a:solidFill>
            <a:headEnd type="triangle" w="sm" len="sm"/>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grpSp>
        <p:nvGrpSpPr>
          <p:cNvPr id="25" name="Web Server 2"/>
          <p:cNvGrpSpPr/>
          <p:nvPr/>
        </p:nvGrpSpPr>
        <p:grpSpPr>
          <a:xfrm>
            <a:off x="5661027" y="4477969"/>
            <a:ext cx="1686630" cy="1456661"/>
            <a:chOff x="3981734" y="3031220"/>
            <a:chExt cx="1621660" cy="1400551"/>
          </a:xfrm>
        </p:grpSpPr>
        <p:sp>
          <p:nvSpPr>
            <p:cNvPr id="26" name="Rectangle 25"/>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3</a:t>
              </a:r>
            </a:p>
          </p:txBody>
        </p:sp>
        <p:sp>
          <p:nvSpPr>
            <p:cNvPr id="27" name="TextBox 26"/>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cxnSp>
        <p:nvCxnSpPr>
          <p:cNvPr id="36" name="Arrow Left"/>
          <p:cNvCxnSpPr>
            <a:cxnSpLocks/>
          </p:cNvCxnSpPr>
          <p:nvPr/>
        </p:nvCxnSpPr>
        <p:spPr>
          <a:xfrm flipV="1">
            <a:off x="2880024" y="3985663"/>
            <a:ext cx="1055196" cy="444378"/>
          </a:xfrm>
          <a:prstGeom prst="straightConnector1">
            <a:avLst/>
          </a:prstGeom>
          <a:ln w="381000">
            <a:solidFill>
              <a:schemeClr val="accent4">
                <a:lumMod val="75000"/>
              </a:schemeClr>
            </a:solidFill>
            <a:tailEnd type="triangle" w="sm" len="sm"/>
          </a:ln>
          <a:scene3d>
            <a:camera prst="orthographicFront">
              <a:rot lat="19476000" lon="18882000" rev="3612000"/>
            </a:camera>
            <a:lightRig rig="threePt" dir="t"/>
          </a:scene3d>
          <a:sp3d extrusionH="127000"/>
        </p:spPr>
        <p:style>
          <a:lnRef idx="1">
            <a:schemeClr val="accent1"/>
          </a:lnRef>
          <a:fillRef idx="0">
            <a:schemeClr val="accent1"/>
          </a:fillRef>
          <a:effectRef idx="0">
            <a:schemeClr val="accent1"/>
          </a:effectRef>
          <a:fontRef idx="minor">
            <a:schemeClr val="tx1"/>
          </a:fontRef>
        </p:style>
      </p:cxnSp>
      <p:cxnSp>
        <p:nvCxnSpPr>
          <p:cNvPr id="28" name="Arrow Center"/>
          <p:cNvCxnSpPr>
            <a:cxnSpLocks/>
          </p:cNvCxnSpPr>
          <p:nvPr/>
        </p:nvCxnSpPr>
        <p:spPr>
          <a:xfrm>
            <a:off x="3900031" y="4615810"/>
            <a:ext cx="1153473" cy="23645"/>
          </a:xfrm>
          <a:prstGeom prst="straightConnector1">
            <a:avLst/>
          </a:prstGeom>
          <a:ln w="381000">
            <a:solidFill>
              <a:schemeClr val="accent4">
                <a:lumMod val="75000"/>
              </a:schemeClr>
            </a:solidFill>
            <a:tailEnd type="triangle" w="sm" len="sm"/>
          </a:ln>
          <a:scene3d>
            <a:camera prst="orthographicFront">
              <a:rot lat="19476000" lon="18882000" rev="3612000"/>
            </a:camera>
            <a:lightRig rig="threePt" dir="t"/>
          </a:scene3d>
          <a:sp3d extrusionH="127000"/>
        </p:spPr>
        <p:style>
          <a:lnRef idx="1">
            <a:schemeClr val="accent1"/>
          </a:lnRef>
          <a:fillRef idx="0">
            <a:schemeClr val="accent1"/>
          </a:fillRef>
          <a:effectRef idx="0">
            <a:schemeClr val="accent1"/>
          </a:effectRef>
          <a:fontRef idx="minor">
            <a:schemeClr val="tx1"/>
          </a:fontRef>
        </p:style>
      </p:cxnSp>
      <p:cxnSp>
        <p:nvCxnSpPr>
          <p:cNvPr id="40" name="Arrow Right"/>
          <p:cNvCxnSpPr>
            <a:cxnSpLocks/>
          </p:cNvCxnSpPr>
          <p:nvPr/>
        </p:nvCxnSpPr>
        <p:spPr>
          <a:xfrm>
            <a:off x="5022074" y="4723303"/>
            <a:ext cx="1041421" cy="479369"/>
          </a:xfrm>
          <a:prstGeom prst="straightConnector1">
            <a:avLst/>
          </a:prstGeom>
          <a:ln w="381000">
            <a:solidFill>
              <a:schemeClr val="accent4">
                <a:lumMod val="75000"/>
              </a:schemeClr>
            </a:solidFill>
            <a:tailEnd type="triangle" w="sm" len="sm"/>
          </a:ln>
          <a:scene3d>
            <a:camera prst="orthographicFront">
              <a:rot lat="19476000" lon="18882000" rev="3612000"/>
            </a:camera>
            <a:lightRig rig="threePt" dir="t"/>
          </a:scene3d>
          <a:sp3d extrusionH="127000"/>
        </p:spPr>
        <p:style>
          <a:lnRef idx="1">
            <a:schemeClr val="accent1"/>
          </a:lnRef>
          <a:fillRef idx="0">
            <a:schemeClr val="accent1"/>
          </a:fillRef>
          <a:effectRef idx="0">
            <a:schemeClr val="accent1"/>
          </a:effectRef>
          <a:fontRef idx="minor">
            <a:schemeClr val="tx1"/>
          </a:fontRef>
        </p:style>
      </p:cxnSp>
      <p:sp>
        <p:nvSpPr>
          <p:cNvPr id="29" name="Public VIP"/>
          <p:cNvSpPr/>
          <p:nvPr/>
        </p:nvSpPr>
        <p:spPr bwMode="auto">
          <a:xfrm>
            <a:off x="3739081" y="1979452"/>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cxnSp>
        <p:nvCxnSpPr>
          <p:cNvPr id="7" name="Arrow Request"/>
          <p:cNvCxnSpPr>
            <a:cxnSpLocks/>
          </p:cNvCxnSpPr>
          <p:nvPr/>
        </p:nvCxnSpPr>
        <p:spPr>
          <a:xfrm>
            <a:off x="1909421" y="5515431"/>
            <a:ext cx="2094376" cy="32833"/>
          </a:xfrm>
          <a:prstGeom prst="straightConnector1">
            <a:avLst/>
          </a:prstGeom>
          <a:ln w="381000">
            <a:solidFill>
              <a:schemeClr val="accent4">
                <a:lumMod val="75000"/>
              </a:schemeClr>
            </a:solidFill>
            <a:tailEnd type="triangle" w="sm" len="sm"/>
          </a:ln>
          <a:scene3d>
            <a:camera prst="orthographicFront">
              <a:rot lat="19476000" lon="18882000" rev="3858000"/>
            </a:camera>
            <a:lightRig rig="threePt" dir="t"/>
          </a:scene3d>
          <a:sp3d extrusionH="1270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9220070"/>
      </p:ext>
    </p:extLst>
  </p:cSld>
  <p:clrMapOvr>
    <a:masterClrMapping/>
  </p:clrMapOvr>
  <mc:AlternateContent xmlns:mc="http://schemas.openxmlformats.org/markup-compatibility/2006" xmlns:p14="http://schemas.microsoft.com/office/powerpoint/2010/main">
    <mc:Choice Requires="p14">
      <p:transition spd="med" p14:dur="700" advClick="0" advTm="7000">
        <p:fade/>
      </p:transition>
    </mc:Choice>
    <mc:Fallback xmlns="">
      <p:transition spd="med" advClick="0"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down)">
                                      <p:cBhvr>
                                        <p:cTn id="17" dur="500"/>
                                        <p:tgtEl>
                                          <p:spTgt spid="36"/>
                                        </p:tgtEl>
                                      </p:cBhvr>
                                    </p:animEffect>
                                  </p:childTnLst>
                                </p:cTn>
                              </p:par>
                            </p:childTnLst>
                          </p:cTn>
                        </p:par>
                        <p:par>
                          <p:cTn id="18" fill="hold">
                            <p:stCondLst>
                              <p:cond delay="2000"/>
                            </p:stCondLst>
                            <p:childTnLst>
                              <p:par>
                                <p:cTn id="19" presetID="10" presetClass="exit" presetSubtype="0" fill="hold" nodeType="afterEffect">
                                  <p:stCondLst>
                                    <p:cond delay="0"/>
                                  </p:stCondLst>
                                  <p:childTnLst>
                                    <p:animEffect transition="out" filter="fade">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36"/>
                                        </p:tgtEl>
                                      </p:cBhvr>
                                    </p:animEffect>
                                    <p:set>
                                      <p:cBhvr>
                                        <p:cTn id="24" dur="1" fill="hold">
                                          <p:stCondLst>
                                            <p:cond delay="499"/>
                                          </p:stCondLst>
                                        </p:cTn>
                                        <p:tgtEl>
                                          <p:spTgt spid="36"/>
                                        </p:tgtEl>
                                        <p:attrNameLst>
                                          <p:attrName>style.visibility</p:attrName>
                                        </p:attrNameLst>
                                      </p:cBhvr>
                                      <p:to>
                                        <p:strVal val="hidden"/>
                                      </p:to>
                                    </p:set>
                                  </p:childTnLst>
                                </p:cTn>
                              </p:par>
                            </p:childTnLst>
                          </p:cTn>
                        </p:par>
                        <p:par>
                          <p:cTn id="25" fill="hold">
                            <p:stCondLst>
                              <p:cond delay="2500"/>
                            </p:stCondLst>
                            <p:childTnLst>
                              <p:par>
                                <p:cTn id="26" presetID="22" presetClass="entr" presetSubtype="4"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childTnLst>
                          </p:cTn>
                        </p:par>
                        <p:par>
                          <p:cTn id="29" fill="hold">
                            <p:stCondLst>
                              <p:cond delay="3000"/>
                            </p:stCondLst>
                            <p:childTnLst>
                              <p:par>
                                <p:cTn id="30" presetID="22" presetClass="entr" presetSubtype="4" fill="hold"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500"/>
                                        <p:tgtEl>
                                          <p:spTgt spid="28"/>
                                        </p:tgtEl>
                                      </p:cBhvr>
                                    </p:animEffect>
                                  </p:childTnLst>
                                </p:cTn>
                              </p:par>
                            </p:childTnLst>
                          </p:cTn>
                        </p:par>
                        <p:par>
                          <p:cTn id="33" fill="hold">
                            <p:stCondLst>
                              <p:cond delay="3500"/>
                            </p:stCondLst>
                            <p:childTnLst>
                              <p:par>
                                <p:cTn id="34" presetID="10" presetClass="exit" presetSubtype="0" fill="hold" nodeType="afterEffect">
                                  <p:stCondLst>
                                    <p:cond delay="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28"/>
                                        </p:tgtEl>
                                      </p:cBhvr>
                                    </p:animEffect>
                                    <p:set>
                                      <p:cBhvr>
                                        <p:cTn id="39" dur="1" fill="hold">
                                          <p:stCondLst>
                                            <p:cond delay="499"/>
                                          </p:stCondLst>
                                        </p:cTn>
                                        <p:tgtEl>
                                          <p:spTgt spid="28"/>
                                        </p:tgtEl>
                                        <p:attrNameLst>
                                          <p:attrName>style.visibility</p:attrName>
                                        </p:attrNameLst>
                                      </p:cBhvr>
                                      <p:to>
                                        <p:strVal val="hidden"/>
                                      </p:to>
                                    </p:set>
                                  </p:childTnLst>
                                </p:cTn>
                              </p:par>
                            </p:childTnLst>
                          </p:cTn>
                        </p:par>
                        <p:par>
                          <p:cTn id="40" fill="hold">
                            <p:stCondLst>
                              <p:cond delay="4000"/>
                            </p:stCondLst>
                            <p:childTnLst>
                              <p:par>
                                <p:cTn id="41" presetID="22" presetClass="entr" presetSubtype="4"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down)">
                                      <p:cBhvr>
                                        <p:cTn id="43" dur="500"/>
                                        <p:tgtEl>
                                          <p:spTgt spid="7"/>
                                        </p:tgtEl>
                                      </p:cBhvr>
                                    </p:animEffect>
                                  </p:childTnLst>
                                </p:cTn>
                              </p:par>
                            </p:childTnLst>
                          </p:cTn>
                        </p:par>
                        <p:par>
                          <p:cTn id="44" fill="hold">
                            <p:stCondLst>
                              <p:cond delay="4500"/>
                            </p:stCondLst>
                            <p:childTnLst>
                              <p:par>
                                <p:cTn id="45" presetID="22" presetClass="entr" presetSubtype="8" fill="hold" nodeType="after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wipe(left)">
                                      <p:cBhvr>
                                        <p:cTn id="47" dur="500"/>
                                        <p:tgtEl>
                                          <p:spTgt spid="40"/>
                                        </p:tgtEl>
                                      </p:cBhvr>
                                    </p:animEffect>
                                  </p:childTnLst>
                                </p:cTn>
                              </p:par>
                            </p:childTnLst>
                          </p:cTn>
                        </p:par>
                        <p:par>
                          <p:cTn id="48" fill="hold">
                            <p:stCondLst>
                              <p:cond delay="5000"/>
                            </p:stCondLst>
                            <p:childTnLst>
                              <p:par>
                                <p:cTn id="49" presetID="10" presetClass="exit" presetSubtype="0" fill="hold" nodeType="afterEffect">
                                  <p:stCondLst>
                                    <p:cond delay="0"/>
                                  </p:stCondLst>
                                  <p:childTnLst>
                                    <p:animEffect transition="out" filter="fade">
                                      <p:cBhvr>
                                        <p:cTn id="50" dur="500"/>
                                        <p:tgtEl>
                                          <p:spTgt spid="7"/>
                                        </p:tgtEl>
                                      </p:cBhvr>
                                    </p:animEffect>
                                    <p:set>
                                      <p:cBhvr>
                                        <p:cTn id="51" dur="1" fill="hold">
                                          <p:stCondLst>
                                            <p:cond delay="499"/>
                                          </p:stCondLst>
                                        </p:cTn>
                                        <p:tgtEl>
                                          <p:spTgt spid="7"/>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40"/>
                                        </p:tgtEl>
                                      </p:cBhvr>
                                    </p:animEffect>
                                    <p:set>
                                      <p:cBhvr>
                                        <p:cTn id="54"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544246" y="189150"/>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4032669" y="1603533"/>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3146493" y="3023367"/>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4405475" y="3749100"/>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7" name="Subnet2"/>
          <p:cNvSpPr/>
          <p:nvPr/>
        </p:nvSpPr>
        <p:spPr bwMode="auto">
          <a:xfrm>
            <a:off x="6089699" y="421556"/>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447792" y="2584019"/>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5188810" y="1858286"/>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29" name="Public VIP"/>
          <p:cNvSpPr/>
          <p:nvPr/>
        </p:nvSpPr>
        <p:spPr bwMode="auto">
          <a:xfrm>
            <a:off x="3739081" y="1979452"/>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25" name="Subnet2"/>
          <p:cNvSpPr/>
          <p:nvPr/>
        </p:nvSpPr>
        <p:spPr bwMode="auto">
          <a:xfrm>
            <a:off x="5380124" y="196508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cxnSp>
        <p:nvCxnSpPr>
          <p:cNvPr id="26" name="Arrow Request"/>
          <p:cNvCxnSpPr>
            <a:cxnSpLocks/>
          </p:cNvCxnSpPr>
          <p:nvPr/>
        </p:nvCxnSpPr>
        <p:spPr>
          <a:xfrm>
            <a:off x="6244962" y="4419541"/>
            <a:ext cx="819575" cy="93"/>
          </a:xfrm>
          <a:prstGeom prst="straightConnector1">
            <a:avLst/>
          </a:prstGeom>
          <a:ln w="177800">
            <a:solidFill>
              <a:schemeClr val="accent1"/>
            </a:solidFill>
            <a:headEnd type="triangle" w="sm" len="sm"/>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092069532"/>
      </p:ext>
    </p:extLst>
  </p:cSld>
  <p:clrMapOvr>
    <a:masterClrMapping/>
  </p:clrMapOvr>
  <p:transition spd="slow" advClick="0" advTm="6000">
    <p:fade thruBlk="1"/>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544246" y="189150"/>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4032669" y="1603533"/>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3146493" y="3023367"/>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4405475" y="3749100"/>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7" name="Subnet2"/>
          <p:cNvSpPr/>
          <p:nvPr/>
        </p:nvSpPr>
        <p:spPr bwMode="auto">
          <a:xfrm>
            <a:off x="6472676" y="196763"/>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830769" y="2359227"/>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5571788" y="1633492"/>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29" name="Public VIP"/>
          <p:cNvSpPr/>
          <p:nvPr/>
        </p:nvSpPr>
        <p:spPr bwMode="auto">
          <a:xfrm>
            <a:off x="3739081" y="1979452"/>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25" name="Subnet2"/>
          <p:cNvSpPr/>
          <p:nvPr/>
        </p:nvSpPr>
        <p:spPr bwMode="auto">
          <a:xfrm>
            <a:off x="5380124" y="196508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cxnSp>
        <p:nvCxnSpPr>
          <p:cNvPr id="26" name="Arrow Request"/>
          <p:cNvCxnSpPr>
            <a:cxnSpLocks/>
          </p:cNvCxnSpPr>
          <p:nvPr/>
        </p:nvCxnSpPr>
        <p:spPr>
          <a:xfrm>
            <a:off x="6244962" y="4419541"/>
            <a:ext cx="819575" cy="93"/>
          </a:xfrm>
          <a:prstGeom prst="straightConnector1">
            <a:avLst/>
          </a:prstGeom>
          <a:ln w="177800">
            <a:solidFill>
              <a:schemeClr val="accent1"/>
            </a:solidFill>
            <a:headEnd type="triangle" w="sm" len="sm"/>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149795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544246" y="189150"/>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4032669" y="1603533"/>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3146493" y="3023367"/>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4405475" y="3749100"/>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7" name="Subnet2"/>
          <p:cNvSpPr/>
          <p:nvPr/>
        </p:nvSpPr>
        <p:spPr bwMode="auto">
          <a:xfrm>
            <a:off x="6464352" y="205090"/>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040" kern="0" dirty="0">
                <a:solidFill>
                  <a:srgbClr val="002050"/>
                </a:solidFill>
                <a:latin typeface="Segoe UI"/>
                <a:ea typeface="Segoe UI" pitchFamily="34" charset="0"/>
                <a:cs typeface="Segoe UI" pitchFamily="34" charset="0"/>
              </a:rPr>
              <a:t>Database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822444" y="2367554"/>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040" kern="0" dirty="0">
                  <a:gradFill>
                    <a:gsLst>
                      <a:gs pos="0">
                        <a:srgbClr val="FFFFFF"/>
                      </a:gs>
                      <a:gs pos="100000">
                        <a:srgbClr val="FFFFFF"/>
                      </a:gs>
                    </a:gsLst>
                    <a:lin ang="5400000" scaled="0"/>
                  </a:gradFill>
                  <a:latin typeface="Segoe UI"/>
                  <a:ea typeface="Segoe UI" pitchFamily="34" charset="0"/>
                  <a:cs typeface="Segoe UI" pitchFamily="34" charset="0"/>
                </a:rPr>
                <a:t>Database</a:t>
              </a:r>
            </a:p>
            <a:p>
              <a:pPr algn="ctr" defTabSz="969767" fontAlgn="base">
                <a:lnSpc>
                  <a:spcPct val="90000"/>
                </a:lnSpc>
                <a:spcBef>
                  <a:spcPct val="0"/>
                </a:spcBef>
                <a:spcAft>
                  <a:spcPct val="0"/>
                </a:spcAft>
                <a:defRPr/>
              </a:pPr>
              <a:r>
                <a:rPr lang="en-US" sz="2040" kern="0" dirty="0">
                  <a:gradFill>
                    <a:gsLst>
                      <a:gs pos="0">
                        <a:srgbClr val="FFFFFF"/>
                      </a:gs>
                      <a:gs pos="100000">
                        <a:srgbClr val="FFFFFF"/>
                      </a:gs>
                    </a:gsLst>
                    <a:lin ang="5400000" scaled="0"/>
                  </a:gradFill>
                  <a:latin typeface="Segoe UI"/>
                  <a:ea typeface="Segoe UI" pitchFamily="34" charset="0"/>
                  <a:cs typeface="Segoe UI" pitchFamily="34" charset="0"/>
                </a:rPr>
                <a:t>Server</a:t>
              </a:r>
            </a:p>
            <a:p>
              <a:pPr algn="ctr" defTabSz="969767" fontAlgn="base">
                <a:lnSpc>
                  <a:spcPct val="90000"/>
                </a:lnSpc>
                <a:spcBef>
                  <a:spcPct val="0"/>
                </a:spcBef>
                <a:spcAft>
                  <a:spcPct val="0"/>
                </a:spcAft>
                <a:defRPr/>
              </a:pPr>
              <a:r>
                <a:rPr lang="en-US" sz="2040" kern="0" dirty="0">
                  <a:gradFill>
                    <a:gsLst>
                      <a:gs pos="0">
                        <a:srgbClr val="FFFFFF"/>
                      </a:gs>
                      <a:gs pos="100000">
                        <a:srgbClr val="FFFFFF"/>
                      </a:gs>
                    </a:gsLst>
                    <a:lin ang="5400000" scaled="0"/>
                  </a:gradFill>
                  <a:latin typeface="Segoe UI"/>
                  <a:ea typeface="Segoe UI" pitchFamily="34" charset="0"/>
                  <a:cs typeface="Segoe UI" pitchFamily="34" charset="0"/>
                </a:rPr>
                <a:t>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5563463" y="1641821"/>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040" kern="0" dirty="0">
                  <a:gradFill>
                    <a:gsLst>
                      <a:gs pos="0">
                        <a:srgbClr val="FFFFFF"/>
                      </a:gs>
                      <a:gs pos="100000">
                        <a:srgbClr val="FFFFFF"/>
                      </a:gs>
                    </a:gsLst>
                    <a:lin ang="5400000" scaled="0"/>
                  </a:gradFill>
                  <a:latin typeface="Segoe UI"/>
                  <a:ea typeface="Segoe UI" pitchFamily="34" charset="0"/>
                  <a:cs typeface="Segoe UI" pitchFamily="34" charset="0"/>
                </a:rPr>
                <a:t>Database Server</a:t>
              </a:r>
            </a:p>
            <a:p>
              <a:pPr algn="ctr" defTabSz="969767" fontAlgn="base">
                <a:lnSpc>
                  <a:spcPct val="90000"/>
                </a:lnSpc>
                <a:spcBef>
                  <a:spcPct val="0"/>
                </a:spcBef>
                <a:spcAft>
                  <a:spcPct val="0"/>
                </a:spcAft>
                <a:defRPr/>
              </a:pPr>
              <a:r>
                <a:rPr lang="en-US" sz="2040" kern="0" dirty="0">
                  <a:gradFill>
                    <a:gsLst>
                      <a:gs pos="0">
                        <a:srgbClr val="FFFFFF"/>
                      </a:gs>
                      <a:gs pos="100000">
                        <a:srgbClr val="FFFFFF"/>
                      </a:gs>
                    </a:gsLst>
                    <a:lin ang="5400000" scaled="0"/>
                  </a:gradFill>
                  <a:latin typeface="Segoe UI"/>
                  <a:ea typeface="Segoe UI" pitchFamily="34" charset="0"/>
                  <a:cs typeface="Segoe UI" pitchFamily="34" charset="0"/>
                </a:rPr>
                <a:t>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29" name="Public VIP"/>
          <p:cNvSpPr/>
          <p:nvPr/>
        </p:nvSpPr>
        <p:spPr bwMode="auto">
          <a:xfrm>
            <a:off x="3739081" y="1979452"/>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25" name="Subnet2"/>
          <p:cNvSpPr/>
          <p:nvPr/>
        </p:nvSpPr>
        <p:spPr bwMode="auto">
          <a:xfrm>
            <a:off x="5380124" y="196508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cxnSp>
        <p:nvCxnSpPr>
          <p:cNvPr id="26" name="Arrow Request"/>
          <p:cNvCxnSpPr>
            <a:cxnSpLocks/>
          </p:cNvCxnSpPr>
          <p:nvPr/>
        </p:nvCxnSpPr>
        <p:spPr>
          <a:xfrm>
            <a:off x="6244962" y="4419541"/>
            <a:ext cx="819575" cy="93"/>
          </a:xfrm>
          <a:prstGeom prst="straightConnector1">
            <a:avLst/>
          </a:prstGeom>
          <a:ln w="177800">
            <a:solidFill>
              <a:schemeClr val="accent1"/>
            </a:solidFill>
            <a:headEnd type="triangle" w="sm" len="sm"/>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sp>
        <p:nvSpPr>
          <p:cNvPr id="24" name="Public VIP"/>
          <p:cNvSpPr/>
          <p:nvPr/>
        </p:nvSpPr>
        <p:spPr bwMode="auto">
          <a:xfrm>
            <a:off x="6315611" y="485502"/>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Internal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192.168.2.100:1433</a:t>
            </a:r>
            <a:endParaRPr lang="en-US" sz="2497" kern="0" dirty="0">
              <a:solidFill>
                <a:srgbClr val="002050"/>
              </a:solidFill>
              <a:latin typeface="Segoe UI"/>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427960676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25662"/>
            <a:ext cx="11887200" cy="2179058"/>
          </a:xfrm>
          <a:noFill/>
        </p:spPr>
        <p:txBody>
          <a:bodyPr vert="horz" wrap="square" lIns="146304" tIns="91440" rIns="146304" bIns="91440" rtlCol="0" anchor="t" anchorCtr="0">
            <a:spAutoFit/>
          </a:bodyPr>
          <a:lstStyle/>
          <a:p>
            <a:r>
              <a:rPr lang="en-US" dirty="0"/>
              <a:t>Windows Server 2016 </a:t>
            </a:r>
            <a:br>
              <a:rPr lang="en-US" dirty="0"/>
            </a:br>
            <a:r>
              <a:rPr lang="en-US" dirty="0"/>
              <a:t>Multi-Tenant Gateway</a:t>
            </a:r>
          </a:p>
        </p:txBody>
      </p:sp>
    </p:spTree>
    <p:extLst>
      <p:ext uri="{BB962C8B-B14F-4D97-AF65-F5344CB8AC3E}">
        <p14:creationId xmlns:p14="http://schemas.microsoft.com/office/powerpoint/2010/main" val="2323481735"/>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130875" y="-733727"/>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3619298" y="680656"/>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2733120" y="2100490"/>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3992103" y="2826223"/>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7" name="Subnet2"/>
          <p:cNvSpPr/>
          <p:nvPr/>
        </p:nvSpPr>
        <p:spPr bwMode="auto">
          <a:xfrm>
            <a:off x="5676327" y="-501321"/>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034420" y="1661142"/>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4775439" y="935409"/>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29" name="Public VIP"/>
          <p:cNvSpPr/>
          <p:nvPr/>
        </p:nvSpPr>
        <p:spPr bwMode="auto">
          <a:xfrm>
            <a:off x="3325709" y="1056575"/>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31" name="Subnet2"/>
          <p:cNvSpPr/>
          <p:nvPr/>
        </p:nvSpPr>
        <p:spPr bwMode="auto">
          <a:xfrm>
            <a:off x="5004551" y="106833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cxnSp>
        <p:nvCxnSpPr>
          <p:cNvPr id="32" name="Arrow Request"/>
          <p:cNvCxnSpPr>
            <a:cxnSpLocks/>
          </p:cNvCxnSpPr>
          <p:nvPr/>
        </p:nvCxnSpPr>
        <p:spPr>
          <a:xfrm>
            <a:off x="5869389" y="3522791"/>
            <a:ext cx="819575" cy="93"/>
          </a:xfrm>
          <a:prstGeom prst="straightConnector1">
            <a:avLst/>
          </a:prstGeom>
          <a:ln w="177800">
            <a:solidFill>
              <a:schemeClr val="accent1"/>
            </a:solidFill>
            <a:headEnd type="triangle" w="sm" len="sm"/>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0431963"/>
      </p:ext>
    </p:extLst>
  </p:cSld>
  <p:clrMapOvr>
    <a:masterClrMapping/>
  </p:clrMapOvr>
  <mc:AlternateContent xmlns:mc="http://schemas.openxmlformats.org/markup-compatibility/2006" xmlns:p14="http://schemas.microsoft.com/office/powerpoint/2010/main">
    <mc:Choice Requires="p14">
      <p:transition spd="med" p14:dur="700" advClick="0" advTm="7500">
        <p:fade/>
      </p:transition>
    </mc:Choice>
    <mc:Fallback xmlns="">
      <p:transition spd="med" advClick="0" advTm="7500">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130875" y="-733727"/>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3619298" y="680656"/>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2733120" y="2100490"/>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3992103" y="2826223"/>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7" name="Subnet2"/>
          <p:cNvSpPr/>
          <p:nvPr/>
        </p:nvSpPr>
        <p:spPr bwMode="auto">
          <a:xfrm>
            <a:off x="5666715" y="-501321"/>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034420" y="1661142"/>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4775439" y="935409"/>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24" name="Subnet2"/>
          <p:cNvSpPr/>
          <p:nvPr/>
        </p:nvSpPr>
        <p:spPr bwMode="auto">
          <a:xfrm>
            <a:off x="5004551" y="106833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sp>
        <p:nvSpPr>
          <p:cNvPr id="29" name="Public VIP"/>
          <p:cNvSpPr/>
          <p:nvPr/>
        </p:nvSpPr>
        <p:spPr bwMode="auto">
          <a:xfrm>
            <a:off x="3325709" y="1056575"/>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28" name="Rectangle 27"/>
          <p:cNvSpPr/>
          <p:nvPr/>
        </p:nvSpPr>
        <p:spPr bwMode="auto">
          <a:xfrm>
            <a:off x="5180570" y="4361826"/>
            <a:ext cx="6989443" cy="932471"/>
          </a:xfrm>
          <a:prstGeom prst="rect">
            <a:avLst/>
          </a:prstGeom>
          <a:solidFill>
            <a:srgbClr val="FFC000"/>
          </a:solidFill>
          <a:ln w="9525" cap="flat" cmpd="sng" algn="ctr">
            <a:solidFill>
              <a:schemeClr val="accent4">
                <a:lumMod val="75000"/>
              </a:schemeClr>
            </a:solidFill>
            <a:prstDash val="solid"/>
            <a:headEnd type="none" w="med" len="med"/>
            <a:tailEnd type="none" w="med" len="med"/>
          </a:ln>
          <a:effectLst/>
          <a:scene3d>
            <a:camera prst="isometricTopUp"/>
            <a:lightRig rig="threePt" dir="t"/>
          </a:scene3d>
          <a:sp3d extrusionH="76200">
            <a:extrusionClr>
              <a:schemeClr val="accent2"/>
            </a:extrusionClr>
          </a:sp3d>
        </p:spPr>
        <p:txBody>
          <a:bodyPr rot="0" spcFirstLastPara="0" vertOverflow="overflow" horzOverflow="overflow" vert="horz"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Multitenant Gateway</a:t>
            </a:r>
          </a:p>
        </p:txBody>
      </p:sp>
      <p:grpSp>
        <p:nvGrpSpPr>
          <p:cNvPr id="42" name="Group 41"/>
          <p:cNvGrpSpPr/>
          <p:nvPr/>
        </p:nvGrpSpPr>
        <p:grpSpPr>
          <a:xfrm>
            <a:off x="5846530" y="2663275"/>
            <a:ext cx="1588590" cy="2650248"/>
            <a:chOff x="5731496" y="2611175"/>
            <a:chExt cx="1557804" cy="2598887"/>
          </a:xfrm>
        </p:grpSpPr>
        <p:cxnSp>
          <p:nvCxnSpPr>
            <p:cNvPr id="25" name="Arrow Gateway"/>
            <p:cNvCxnSpPr>
              <a:cxnSpLocks/>
            </p:cNvCxnSpPr>
            <p:nvPr/>
          </p:nvCxnSpPr>
          <p:spPr>
            <a:xfrm>
              <a:off x="7266609" y="2611175"/>
              <a:ext cx="22691" cy="2598887"/>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Arrow Subnet2"/>
            <p:cNvCxnSpPr>
              <a:cxnSpLocks/>
            </p:cNvCxnSpPr>
            <p:nvPr/>
          </p:nvCxnSpPr>
          <p:spPr>
            <a:xfrm flipV="1">
              <a:off x="5917880" y="3170428"/>
              <a:ext cx="433855" cy="44189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4" name="Arrow Subnet1"/>
            <p:cNvCxnSpPr>
              <a:cxnSpLocks/>
            </p:cNvCxnSpPr>
            <p:nvPr/>
          </p:nvCxnSpPr>
          <p:spPr>
            <a:xfrm flipH="1" flipV="1">
              <a:off x="5731496" y="3495908"/>
              <a:ext cx="435566" cy="36751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7282581" y="120230"/>
            <a:ext cx="1997910" cy="542323"/>
          </a:xfrm>
          <a:prstGeom prst="rect">
            <a:avLst/>
          </a:prstGeom>
          <a:noFill/>
        </p:spPr>
        <p:txBody>
          <a:bodyPr wrap="none" rtlCol="0">
            <a:spAutoFit/>
          </a:bodyPr>
          <a:lstStyle/>
          <a:p>
            <a:pPr defTabSz="932418"/>
            <a:r>
              <a:rPr lang="en-US" sz="2856" i="1" kern="0" dirty="0">
                <a:solidFill>
                  <a:schemeClr val="tx1">
                    <a:lumMod val="50000"/>
                    <a:lumOff val="50000"/>
                  </a:schemeClr>
                </a:solidFill>
              </a:rPr>
              <a:t>Multitenant</a:t>
            </a:r>
          </a:p>
        </p:txBody>
      </p:sp>
    </p:spTree>
    <p:extLst>
      <p:ext uri="{BB962C8B-B14F-4D97-AF65-F5344CB8AC3E}">
        <p14:creationId xmlns:p14="http://schemas.microsoft.com/office/powerpoint/2010/main" val="2996875285"/>
      </p:ext>
    </p:extLst>
  </p:cSld>
  <p:clrMapOvr>
    <a:masterClrMapping/>
  </p:clrMapOvr>
  <mc:AlternateContent xmlns:mc="http://schemas.openxmlformats.org/markup-compatibility/2006" xmlns:p14="http://schemas.microsoft.com/office/powerpoint/2010/main">
    <mc:Choice Requires="p14">
      <p:transition spd="med" p14:dur="700" advClick="0" advTm="5500">
        <p:fade/>
      </p:transition>
    </mc:Choice>
    <mc:Fallback xmlns="">
      <p:transition spd="med" advClick="0" advTm="5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par>
                                <p:cTn id="10" presetID="6" presetClass="entr" presetSubtype="32" fill="hold" nodeType="withEffect">
                                  <p:stCondLst>
                                    <p:cond delay="750"/>
                                  </p:stCondLst>
                                  <p:childTnLst>
                                    <p:set>
                                      <p:cBhvr>
                                        <p:cTn id="11" dur="1" fill="hold">
                                          <p:stCondLst>
                                            <p:cond delay="0"/>
                                          </p:stCondLst>
                                        </p:cTn>
                                        <p:tgtEl>
                                          <p:spTgt spid="42"/>
                                        </p:tgtEl>
                                        <p:attrNameLst>
                                          <p:attrName>style.visibility</p:attrName>
                                        </p:attrNameLst>
                                      </p:cBhvr>
                                      <p:to>
                                        <p:strVal val="visible"/>
                                      </p:to>
                                    </p:set>
                                    <p:animEffect transition="in" filter="circle(out)">
                                      <p:cBhvr>
                                        <p:cTn id="12"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Stack Hub infrastructure network</a:t>
            </a:r>
          </a:p>
        </p:txBody>
      </p:sp>
      <p:sp>
        <p:nvSpPr>
          <p:cNvPr id="4" name="Text Placeholder 3"/>
          <p:cNvSpPr>
            <a:spLocks noGrp="1"/>
          </p:cNvSpPr>
          <p:nvPr>
            <p:ph type="body" sz="quarter" idx="10"/>
          </p:nvPr>
        </p:nvSpPr>
        <p:spPr>
          <a:xfrm>
            <a:off x="389327" y="4183062"/>
            <a:ext cx="11660187" cy="2332946"/>
          </a:xfrm>
        </p:spPr>
        <p:txBody>
          <a:bodyPr/>
          <a:lstStyle/>
          <a:p>
            <a:pPr marL="228600" indent="-228600">
              <a:buFont typeface="Wingdings" panose="05000000000000000000" pitchFamily="2" charset="2"/>
              <a:buChar char=""/>
            </a:pPr>
            <a:r>
              <a:rPr lang="en-US" sz="2400" dirty="0"/>
              <a:t>/24 network subnet</a:t>
            </a:r>
          </a:p>
          <a:p>
            <a:pPr marL="228600" indent="-228600">
              <a:buFont typeface="Wingdings" panose="05000000000000000000" pitchFamily="2" charset="2"/>
              <a:buChar char=""/>
            </a:pPr>
            <a:r>
              <a:rPr lang="en-US" sz="2400" dirty="0"/>
              <a:t>Dedicated for internal Azure Stack Hub components to communicate and exchange data among themselves</a:t>
            </a:r>
          </a:p>
          <a:p>
            <a:pPr marL="457200" lvl="1" indent="-228600">
              <a:buFont typeface="Wingdings" panose="05000000000000000000" pitchFamily="2" charset="2"/>
              <a:buChar char=""/>
            </a:pPr>
            <a:r>
              <a:rPr lang="en-US" sz="2000" dirty="0">
                <a:latin typeface="+mj-lt"/>
              </a:rPr>
              <a:t>Requires routable IPs but is isolated to the solution using Access Control Lists</a:t>
            </a:r>
          </a:p>
          <a:p>
            <a:pPr marL="228600" indent="-228600">
              <a:buFont typeface="Wingdings" panose="05000000000000000000" pitchFamily="2" charset="2"/>
              <a:buChar char=""/>
            </a:pPr>
            <a:r>
              <a:rPr lang="en-US" sz="2400" dirty="0"/>
              <a:t>Is not expected to traverse beyond the border switches except for a very small range utilized by some services</a:t>
            </a:r>
            <a:endParaRPr lang="en-US" sz="1600" b="1" i="1" cap="all" dirty="0"/>
          </a:p>
        </p:txBody>
      </p:sp>
      <p:pic>
        <p:nvPicPr>
          <p:cNvPr id="6" name="Picture 5">
            <a:extLst>
              <a:ext uri="{FF2B5EF4-FFF2-40B4-BE49-F238E27FC236}">
                <a16:creationId xmlns:a16="http://schemas.microsoft.com/office/drawing/2014/main" id="{00000000-0008-0000-0100-000038000000}"/>
              </a:ext>
            </a:extLst>
          </p:cNvPr>
          <p:cNvPicPr/>
          <p:nvPr/>
        </p:nvPicPr>
        <p:blipFill>
          <a:blip r:embed="rId3"/>
          <a:stretch>
            <a:fillRect/>
          </a:stretch>
        </p:blipFill>
        <p:spPr>
          <a:xfrm>
            <a:off x="1570037" y="1212056"/>
            <a:ext cx="8817380" cy="2971800"/>
          </a:xfrm>
          <a:prstGeom prst="rect">
            <a:avLst/>
          </a:prstGeom>
        </p:spPr>
      </p:pic>
    </p:spTree>
    <p:extLst>
      <p:ext uri="{BB962C8B-B14F-4D97-AF65-F5344CB8AC3E}">
        <p14:creationId xmlns:p14="http://schemas.microsoft.com/office/powerpoint/2010/main" val="2144879139"/>
      </p:ext>
    </p:extLst>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130875" y="-733727"/>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3619298" y="680656"/>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2733120" y="2100490"/>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3992103" y="2826223"/>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7" name="Subnet2"/>
          <p:cNvSpPr/>
          <p:nvPr/>
        </p:nvSpPr>
        <p:spPr bwMode="auto">
          <a:xfrm>
            <a:off x="5666715" y="-501321"/>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034420" y="1661142"/>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4775439" y="935409"/>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24" name="Subnet2"/>
          <p:cNvSpPr/>
          <p:nvPr/>
        </p:nvSpPr>
        <p:spPr bwMode="auto">
          <a:xfrm>
            <a:off x="5004551" y="106833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sp>
        <p:nvSpPr>
          <p:cNvPr id="29" name="Public VIP"/>
          <p:cNvSpPr/>
          <p:nvPr/>
        </p:nvSpPr>
        <p:spPr bwMode="auto">
          <a:xfrm>
            <a:off x="3325709" y="1056575"/>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28" name="Rectangle 27"/>
          <p:cNvSpPr/>
          <p:nvPr/>
        </p:nvSpPr>
        <p:spPr bwMode="auto">
          <a:xfrm>
            <a:off x="5180570" y="4361826"/>
            <a:ext cx="6989443" cy="932471"/>
          </a:xfrm>
          <a:prstGeom prst="rect">
            <a:avLst/>
          </a:prstGeom>
          <a:solidFill>
            <a:srgbClr val="FFC000"/>
          </a:solidFill>
          <a:ln w="9525" cap="flat" cmpd="sng" algn="ctr">
            <a:solidFill>
              <a:schemeClr val="accent4">
                <a:lumMod val="75000"/>
              </a:schemeClr>
            </a:solidFill>
            <a:prstDash val="solid"/>
            <a:headEnd type="none" w="med" len="med"/>
            <a:tailEnd type="none" w="med" len="med"/>
          </a:ln>
          <a:effectLst/>
          <a:scene3d>
            <a:camera prst="isometricTopUp"/>
            <a:lightRig rig="threePt" dir="t"/>
          </a:scene3d>
          <a:sp3d extrusionH="76200">
            <a:extrusionClr>
              <a:schemeClr val="accent2"/>
            </a:extrusionClr>
          </a:sp3d>
        </p:spPr>
        <p:txBody>
          <a:bodyPr rot="0" spcFirstLastPara="0" vertOverflow="overflow" horzOverflow="overflow" vert="horz"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Multitenant Gateway</a:t>
            </a:r>
          </a:p>
        </p:txBody>
      </p:sp>
      <p:grpSp>
        <p:nvGrpSpPr>
          <p:cNvPr id="42" name="Group 41"/>
          <p:cNvGrpSpPr/>
          <p:nvPr/>
        </p:nvGrpSpPr>
        <p:grpSpPr>
          <a:xfrm>
            <a:off x="5846530" y="2663275"/>
            <a:ext cx="1588590" cy="2650248"/>
            <a:chOff x="5731496" y="2611175"/>
            <a:chExt cx="1557804" cy="2598887"/>
          </a:xfrm>
        </p:grpSpPr>
        <p:cxnSp>
          <p:nvCxnSpPr>
            <p:cNvPr id="25" name="Arrow Gateway"/>
            <p:cNvCxnSpPr>
              <a:cxnSpLocks/>
            </p:cNvCxnSpPr>
            <p:nvPr/>
          </p:nvCxnSpPr>
          <p:spPr>
            <a:xfrm>
              <a:off x="7266609" y="2611175"/>
              <a:ext cx="22691" cy="2598887"/>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Arrow Subnet2"/>
            <p:cNvCxnSpPr>
              <a:cxnSpLocks/>
            </p:cNvCxnSpPr>
            <p:nvPr/>
          </p:nvCxnSpPr>
          <p:spPr>
            <a:xfrm flipV="1">
              <a:off x="5917880" y="3170428"/>
              <a:ext cx="433855" cy="44189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4" name="Arrow Subnet1"/>
            <p:cNvCxnSpPr>
              <a:cxnSpLocks/>
            </p:cNvCxnSpPr>
            <p:nvPr/>
          </p:nvCxnSpPr>
          <p:spPr>
            <a:xfrm flipH="1" flipV="1">
              <a:off x="5731496" y="3495908"/>
              <a:ext cx="435566" cy="36751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7926814" y="4218352"/>
            <a:ext cx="4445862" cy="2725283"/>
            <a:chOff x="7771464" y="4136114"/>
            <a:chExt cx="4359703" cy="2672468"/>
          </a:xfrm>
        </p:grpSpPr>
        <p:cxnSp>
          <p:nvCxnSpPr>
            <p:cNvPr id="7" name="Straight Connector 6"/>
            <p:cNvCxnSpPr>
              <a:cxnSpLocks/>
            </p:cNvCxnSpPr>
            <p:nvPr/>
          </p:nvCxnSpPr>
          <p:spPr>
            <a:xfrm flipV="1">
              <a:off x="7771464" y="4136114"/>
              <a:ext cx="3685722" cy="2105730"/>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33" name="Straight Connector 32"/>
            <p:cNvCxnSpPr>
              <a:cxnSpLocks/>
            </p:cNvCxnSpPr>
            <p:nvPr/>
          </p:nvCxnSpPr>
          <p:spPr>
            <a:xfrm flipH="1">
              <a:off x="9095752" y="4697253"/>
              <a:ext cx="36238" cy="836090"/>
            </a:xfrm>
            <a:prstGeom prst="line">
              <a:avLst/>
            </a:prstGeom>
            <a:ln w="101600"/>
            <a:scene3d>
              <a:camera prst="orthographicFront">
                <a:rot lat="19476000" lon="18882000" rev="3612000"/>
              </a:camera>
              <a:lightRig rig="threePt" dir="t"/>
            </a:scene3d>
          </p:spPr>
          <p:style>
            <a:lnRef idx="1">
              <a:schemeClr val="accent1"/>
            </a:lnRef>
            <a:fillRef idx="0">
              <a:schemeClr val="accent1"/>
            </a:fillRef>
            <a:effectRef idx="0">
              <a:schemeClr val="accent1"/>
            </a:effectRef>
            <a:fontRef idx="minor">
              <a:schemeClr val="tx1"/>
            </a:fontRef>
          </p:style>
        </p:cxnSp>
        <p:cxnSp>
          <p:nvCxnSpPr>
            <p:cNvPr id="43" name="Straight Connector 42"/>
            <p:cNvCxnSpPr>
              <a:cxnSpLocks/>
            </p:cNvCxnSpPr>
            <p:nvPr/>
          </p:nvCxnSpPr>
          <p:spPr>
            <a:xfrm flipH="1">
              <a:off x="8841433" y="5561419"/>
              <a:ext cx="36238" cy="836090"/>
            </a:xfrm>
            <a:prstGeom prst="line">
              <a:avLst/>
            </a:prstGeom>
            <a:ln w="101600"/>
            <a:scene3d>
              <a:camera prst="orthographicFront">
                <a:rot lat="19476000" lon="18882000" rev="3612000"/>
              </a:camera>
              <a:lightRig rig="threePt" dir="t"/>
            </a:scene3d>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clrChange>
                <a:clrFrom>
                  <a:srgbClr val="FFFFFF"/>
                </a:clrFrom>
                <a:clrTo>
                  <a:srgbClr val="FFFFFF">
                    <a:alpha val="0"/>
                  </a:srgbClr>
                </a:clrTo>
              </a:clrChange>
            </a:blip>
            <a:stretch>
              <a:fillRect/>
            </a:stretch>
          </p:blipFill>
          <p:spPr>
            <a:xfrm>
              <a:off x="8941838" y="5675107"/>
              <a:ext cx="971550" cy="1133475"/>
            </a:xfrm>
            <a:prstGeom prst="rect">
              <a:avLst/>
            </a:prstGeom>
          </p:spPr>
        </p:pic>
        <p:cxnSp>
          <p:nvCxnSpPr>
            <p:cNvPr id="44" name="Straight Connector 43"/>
            <p:cNvCxnSpPr>
              <a:cxnSpLocks/>
            </p:cNvCxnSpPr>
            <p:nvPr/>
          </p:nvCxnSpPr>
          <p:spPr>
            <a:xfrm flipH="1">
              <a:off x="10113887" y="4838037"/>
              <a:ext cx="36238" cy="836090"/>
            </a:xfrm>
            <a:prstGeom prst="line">
              <a:avLst/>
            </a:prstGeom>
            <a:ln w="101600"/>
            <a:scene3d>
              <a:camera prst="orthographicFront">
                <a:rot lat="19476000" lon="18882000" rev="3612000"/>
              </a:camera>
              <a:lightRig rig="threePt" dir="t"/>
            </a:scene3d>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p:nvCxnSpPr>
          <p:spPr>
            <a:xfrm flipH="1">
              <a:off x="11201350" y="4220442"/>
              <a:ext cx="36238" cy="836090"/>
            </a:xfrm>
            <a:prstGeom prst="line">
              <a:avLst/>
            </a:prstGeom>
            <a:ln w="101600"/>
            <a:scene3d>
              <a:camera prst="orthographicFront">
                <a:rot lat="19476000" lon="18882000" rev="3612000"/>
              </a:camera>
              <a:lightRig rig="threePt" dir="t"/>
            </a:scene3d>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4">
              <a:clrChange>
                <a:clrFrom>
                  <a:srgbClr val="FFFFFF"/>
                </a:clrFrom>
                <a:clrTo>
                  <a:srgbClr val="FFFFFF">
                    <a:alpha val="0"/>
                  </a:srgbClr>
                </a:clrTo>
              </a:clrChange>
            </a:blip>
            <a:stretch>
              <a:fillRect/>
            </a:stretch>
          </p:blipFill>
          <p:spPr>
            <a:xfrm>
              <a:off x="10125122" y="4829852"/>
              <a:ext cx="866775" cy="1276350"/>
            </a:xfrm>
            <a:prstGeom prst="rect">
              <a:avLst/>
            </a:prstGeom>
          </p:spPr>
        </p:pic>
        <p:pic>
          <p:nvPicPr>
            <p:cNvPr id="5" name="Picture 4"/>
            <p:cNvPicPr>
              <a:picLocks noChangeAspect="1"/>
            </p:cNvPicPr>
            <p:nvPr/>
          </p:nvPicPr>
          <p:blipFill>
            <a:blip r:embed="rId5">
              <a:clrChange>
                <a:clrFrom>
                  <a:srgbClr val="FFFFFF"/>
                </a:clrFrom>
                <a:clrTo>
                  <a:srgbClr val="FFFFFF">
                    <a:alpha val="0"/>
                  </a:srgbClr>
                </a:clrTo>
              </a:clrChange>
            </a:blip>
            <a:stretch>
              <a:fillRect/>
            </a:stretch>
          </p:blipFill>
          <p:spPr>
            <a:xfrm>
              <a:off x="11197717" y="4284510"/>
              <a:ext cx="933450" cy="1190625"/>
            </a:xfrm>
            <a:prstGeom prst="rect">
              <a:avLst/>
            </a:prstGeom>
          </p:spPr>
        </p:pic>
      </p:grpSp>
      <p:sp>
        <p:nvSpPr>
          <p:cNvPr id="46" name="TextBox 45"/>
          <p:cNvSpPr txBox="1"/>
          <p:nvPr/>
        </p:nvSpPr>
        <p:spPr>
          <a:xfrm>
            <a:off x="7282580" y="120229"/>
            <a:ext cx="3237980" cy="990487"/>
          </a:xfrm>
          <a:prstGeom prst="rect">
            <a:avLst/>
          </a:prstGeom>
          <a:noFill/>
        </p:spPr>
        <p:txBody>
          <a:bodyPr wrap="none" rtlCol="0">
            <a:spAutoFit/>
          </a:bodyPr>
          <a:lstStyle/>
          <a:p>
            <a:pPr defTabSz="932418"/>
            <a:r>
              <a:rPr lang="en-US" sz="2856" i="1" kern="0" dirty="0">
                <a:solidFill>
                  <a:schemeClr val="tx1">
                    <a:lumMod val="50000"/>
                    <a:lumOff val="50000"/>
                  </a:schemeClr>
                </a:solidFill>
              </a:rPr>
              <a:t>Multitenant</a:t>
            </a:r>
          </a:p>
          <a:p>
            <a:pPr defTabSz="932418"/>
            <a:r>
              <a:rPr lang="en-US" sz="2856" i="1" kern="0" dirty="0">
                <a:solidFill>
                  <a:schemeClr val="tx1">
                    <a:lumMod val="50000"/>
                    <a:lumOff val="50000"/>
                  </a:schemeClr>
                </a:solidFill>
              </a:rPr>
              <a:t>	VLAN Routing</a:t>
            </a:r>
          </a:p>
        </p:txBody>
      </p:sp>
    </p:spTree>
    <p:extLst>
      <p:ext uri="{BB962C8B-B14F-4D97-AF65-F5344CB8AC3E}">
        <p14:creationId xmlns:p14="http://schemas.microsoft.com/office/powerpoint/2010/main" val="2977198307"/>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130875" y="-733727"/>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3619298" y="680656"/>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2733120" y="2100490"/>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3992103" y="2826223"/>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7" name="Subnet2"/>
          <p:cNvSpPr/>
          <p:nvPr/>
        </p:nvSpPr>
        <p:spPr bwMode="auto">
          <a:xfrm>
            <a:off x="5666715" y="-501321"/>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034420" y="1661142"/>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4775439" y="935409"/>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24" name="Subnet2"/>
          <p:cNvSpPr/>
          <p:nvPr/>
        </p:nvSpPr>
        <p:spPr bwMode="auto">
          <a:xfrm>
            <a:off x="5004551" y="106833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sp>
        <p:nvSpPr>
          <p:cNvPr id="29" name="Public VIP"/>
          <p:cNvSpPr/>
          <p:nvPr/>
        </p:nvSpPr>
        <p:spPr bwMode="auto">
          <a:xfrm>
            <a:off x="3325709" y="1056575"/>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28" name="Rectangle 27"/>
          <p:cNvSpPr/>
          <p:nvPr/>
        </p:nvSpPr>
        <p:spPr bwMode="auto">
          <a:xfrm>
            <a:off x="5180570" y="4361826"/>
            <a:ext cx="6989443" cy="932471"/>
          </a:xfrm>
          <a:prstGeom prst="rect">
            <a:avLst/>
          </a:prstGeom>
          <a:solidFill>
            <a:srgbClr val="FFC000"/>
          </a:solidFill>
          <a:ln w="9525" cap="flat" cmpd="sng" algn="ctr">
            <a:solidFill>
              <a:schemeClr val="accent4">
                <a:lumMod val="75000"/>
              </a:schemeClr>
            </a:solidFill>
            <a:prstDash val="solid"/>
            <a:headEnd type="none" w="med" len="med"/>
            <a:tailEnd type="none" w="med" len="med"/>
          </a:ln>
          <a:effectLst/>
          <a:scene3d>
            <a:camera prst="isometricTopUp"/>
            <a:lightRig rig="threePt" dir="t"/>
          </a:scene3d>
          <a:sp3d extrusionH="76200">
            <a:extrusionClr>
              <a:schemeClr val="accent2"/>
            </a:extrusionClr>
          </a:sp3d>
        </p:spPr>
        <p:txBody>
          <a:bodyPr rot="0" spcFirstLastPara="0" vertOverflow="overflow" horzOverflow="overflow" vert="horz"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Multitenant Gateway</a:t>
            </a:r>
          </a:p>
        </p:txBody>
      </p:sp>
      <p:grpSp>
        <p:nvGrpSpPr>
          <p:cNvPr id="42" name="Group 41"/>
          <p:cNvGrpSpPr/>
          <p:nvPr/>
        </p:nvGrpSpPr>
        <p:grpSpPr>
          <a:xfrm>
            <a:off x="5846530" y="2663275"/>
            <a:ext cx="1588590" cy="2650248"/>
            <a:chOff x="5731496" y="2611175"/>
            <a:chExt cx="1557804" cy="2598887"/>
          </a:xfrm>
        </p:grpSpPr>
        <p:cxnSp>
          <p:nvCxnSpPr>
            <p:cNvPr id="25" name="Arrow Gateway"/>
            <p:cNvCxnSpPr>
              <a:cxnSpLocks/>
            </p:cNvCxnSpPr>
            <p:nvPr/>
          </p:nvCxnSpPr>
          <p:spPr>
            <a:xfrm>
              <a:off x="7266609" y="2611175"/>
              <a:ext cx="22691" cy="2598887"/>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Arrow Subnet2"/>
            <p:cNvCxnSpPr>
              <a:cxnSpLocks/>
            </p:cNvCxnSpPr>
            <p:nvPr/>
          </p:nvCxnSpPr>
          <p:spPr>
            <a:xfrm flipV="1">
              <a:off x="5917880" y="3170428"/>
              <a:ext cx="433855" cy="44189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4" name="Arrow Subnet1"/>
            <p:cNvCxnSpPr>
              <a:cxnSpLocks/>
            </p:cNvCxnSpPr>
            <p:nvPr/>
          </p:nvCxnSpPr>
          <p:spPr>
            <a:xfrm flipH="1" flipV="1">
              <a:off x="5731496" y="3495908"/>
              <a:ext cx="435566" cy="36751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grpSp>
      <p:sp>
        <p:nvSpPr>
          <p:cNvPr id="6" name="Cloud 5"/>
          <p:cNvSpPr/>
          <p:nvPr/>
        </p:nvSpPr>
        <p:spPr>
          <a:xfrm>
            <a:off x="9776492" y="5105960"/>
            <a:ext cx="2965416" cy="2543019"/>
          </a:xfrm>
          <a:prstGeom prst="cloud">
            <a:avLst/>
          </a:prstGeom>
          <a:solidFill>
            <a:schemeClr val="accent6"/>
          </a:solidFill>
          <a:ln>
            <a:solidFill>
              <a:schemeClr val="accent6"/>
            </a:solidFill>
          </a:ln>
          <a:scene3d>
            <a:camera prst="orthographicFront">
              <a:rot lat="19476000" lon="18882000" rev="3612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endParaRPr lang="en-US" sz="1836" kern="0">
              <a:solidFill>
                <a:sysClr val="windowText" lastClr="000000"/>
              </a:solidFill>
            </a:endParaRPr>
          </a:p>
        </p:txBody>
      </p:sp>
      <p:sp>
        <p:nvSpPr>
          <p:cNvPr id="7" name="Cylinder 6"/>
          <p:cNvSpPr/>
          <p:nvPr/>
        </p:nvSpPr>
        <p:spPr>
          <a:xfrm flipH="1" flipV="1">
            <a:off x="9685588" y="4383960"/>
            <a:ext cx="223394" cy="2273400"/>
          </a:xfrm>
          <a:prstGeom prst="can">
            <a:avLst/>
          </a:prstGeom>
          <a:scene3d>
            <a:camera prst="orthographicFront">
              <a:rot lat="19476000" lon="18882000" rev="3612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32418"/>
            <a:r>
              <a:rPr lang="en-US" sz="1836" kern="0" dirty="0">
                <a:solidFill>
                  <a:sysClr val="windowText" lastClr="000000"/>
                </a:solidFill>
              </a:rPr>
              <a:t>Site-to-Site</a:t>
            </a:r>
          </a:p>
        </p:txBody>
      </p:sp>
      <p:grpSp>
        <p:nvGrpSpPr>
          <p:cNvPr id="5" name="Group 4"/>
          <p:cNvGrpSpPr/>
          <p:nvPr/>
        </p:nvGrpSpPr>
        <p:grpSpPr>
          <a:xfrm>
            <a:off x="10425704" y="4494672"/>
            <a:ext cx="1973882" cy="2354304"/>
            <a:chOff x="10348437" y="4442949"/>
            <a:chExt cx="1935629" cy="2308678"/>
          </a:xfrm>
        </p:grpSpPr>
        <p:pic>
          <p:nvPicPr>
            <p:cNvPr id="2" name="Picture 1"/>
            <p:cNvPicPr>
              <a:picLocks noChangeAspect="1"/>
            </p:cNvPicPr>
            <p:nvPr/>
          </p:nvPicPr>
          <p:blipFill>
            <a:blip r:embed="rId3">
              <a:clrChange>
                <a:clrFrom>
                  <a:srgbClr val="FFFFFF"/>
                </a:clrFrom>
                <a:clrTo>
                  <a:srgbClr val="FFFFFF">
                    <a:alpha val="0"/>
                  </a:srgbClr>
                </a:clrTo>
              </a:clrChange>
              <a:grayscl/>
            </a:blip>
            <a:stretch>
              <a:fillRect/>
            </a:stretch>
          </p:blipFill>
          <p:spPr>
            <a:xfrm>
              <a:off x="10348437" y="4442949"/>
              <a:ext cx="1278439" cy="2145314"/>
            </a:xfrm>
            <a:prstGeom prst="rect">
              <a:avLst/>
            </a:prstGeom>
          </p:spPr>
        </p:pic>
        <p:pic>
          <p:nvPicPr>
            <p:cNvPr id="27" name="Picture 26"/>
            <p:cNvPicPr>
              <a:picLocks noChangeAspect="1"/>
            </p:cNvPicPr>
            <p:nvPr/>
          </p:nvPicPr>
          <p:blipFill>
            <a:blip r:embed="rId3">
              <a:clrChange>
                <a:clrFrom>
                  <a:srgbClr val="FFFFFF"/>
                </a:clrFrom>
                <a:clrTo>
                  <a:srgbClr val="FFFFFF">
                    <a:alpha val="0"/>
                  </a:srgbClr>
                </a:clrTo>
              </a:clrChange>
              <a:grayscl/>
            </a:blip>
            <a:stretch>
              <a:fillRect/>
            </a:stretch>
          </p:blipFill>
          <p:spPr>
            <a:xfrm flipH="1">
              <a:off x="11234324" y="4990083"/>
              <a:ext cx="1049742" cy="1761544"/>
            </a:xfrm>
            <a:prstGeom prst="rect">
              <a:avLst/>
            </a:prstGeom>
          </p:spPr>
        </p:pic>
      </p:grpSp>
      <p:sp>
        <p:nvSpPr>
          <p:cNvPr id="31" name="TextBox 30"/>
          <p:cNvSpPr txBox="1"/>
          <p:nvPr/>
        </p:nvSpPr>
        <p:spPr>
          <a:xfrm>
            <a:off x="7282580" y="120229"/>
            <a:ext cx="5341162" cy="1886816"/>
          </a:xfrm>
          <a:prstGeom prst="rect">
            <a:avLst/>
          </a:prstGeom>
          <a:noFill/>
        </p:spPr>
        <p:txBody>
          <a:bodyPr wrap="none" rtlCol="0">
            <a:spAutoFit/>
          </a:bodyPr>
          <a:lstStyle/>
          <a:p>
            <a:pPr defTabSz="932418"/>
            <a:r>
              <a:rPr lang="en-US" sz="2856" i="1" kern="0" dirty="0">
                <a:solidFill>
                  <a:schemeClr val="tx1">
                    <a:lumMod val="50000"/>
                    <a:lumOff val="50000"/>
                  </a:schemeClr>
                </a:solidFill>
              </a:rPr>
              <a:t>Multitenant</a:t>
            </a:r>
          </a:p>
          <a:p>
            <a:pPr defTabSz="932418"/>
            <a:r>
              <a:rPr lang="en-US" sz="2856" i="1" kern="0" dirty="0">
                <a:solidFill>
                  <a:schemeClr val="tx1">
                    <a:lumMod val="50000"/>
                    <a:lumOff val="50000"/>
                  </a:schemeClr>
                </a:solidFill>
              </a:rPr>
              <a:t>	VLAN Routing</a:t>
            </a:r>
          </a:p>
          <a:p>
            <a:pPr defTabSz="932418"/>
            <a:r>
              <a:rPr lang="en-US" sz="2856" i="1" kern="0" dirty="0">
                <a:solidFill>
                  <a:schemeClr val="tx1">
                    <a:lumMod val="50000"/>
                    <a:lumOff val="50000"/>
                  </a:schemeClr>
                </a:solidFill>
              </a:rPr>
              <a:t>		Site-to-Site Tunneling</a:t>
            </a:r>
          </a:p>
          <a:p>
            <a:pPr defTabSz="932418"/>
            <a:r>
              <a:rPr lang="en-US" sz="2856" i="1" kern="0" dirty="0">
                <a:solidFill>
                  <a:schemeClr val="tx1">
                    <a:lumMod val="50000"/>
                    <a:lumOff val="50000"/>
                  </a:schemeClr>
                </a:solidFill>
              </a:rPr>
              <a:t>			</a:t>
            </a:r>
          </a:p>
        </p:txBody>
      </p:sp>
    </p:spTree>
    <p:extLst>
      <p:ext uri="{BB962C8B-B14F-4D97-AF65-F5344CB8AC3E}">
        <p14:creationId xmlns:p14="http://schemas.microsoft.com/office/powerpoint/2010/main" val="46001982"/>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46"/>
          <p:cNvSpPr/>
          <p:nvPr/>
        </p:nvSpPr>
        <p:spPr bwMode="auto">
          <a:xfrm>
            <a:off x="2130875" y="-733727"/>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3619298" y="680656"/>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2733120" y="2100490"/>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3992103" y="2826223"/>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7" name="Subnet2"/>
          <p:cNvSpPr/>
          <p:nvPr/>
        </p:nvSpPr>
        <p:spPr bwMode="auto">
          <a:xfrm>
            <a:off x="5666715" y="-501321"/>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034420" y="1661142"/>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4775439" y="935409"/>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24" name="Subnet2"/>
          <p:cNvSpPr/>
          <p:nvPr/>
        </p:nvSpPr>
        <p:spPr bwMode="auto">
          <a:xfrm>
            <a:off x="5004551" y="106833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sp>
        <p:nvSpPr>
          <p:cNvPr id="29" name="Public VIP"/>
          <p:cNvSpPr/>
          <p:nvPr/>
        </p:nvSpPr>
        <p:spPr bwMode="auto">
          <a:xfrm>
            <a:off x="3325709" y="1056575"/>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28" name="Rectangle 27"/>
          <p:cNvSpPr/>
          <p:nvPr/>
        </p:nvSpPr>
        <p:spPr bwMode="auto">
          <a:xfrm>
            <a:off x="5180570" y="4361826"/>
            <a:ext cx="6989443" cy="932471"/>
          </a:xfrm>
          <a:prstGeom prst="rect">
            <a:avLst/>
          </a:prstGeom>
          <a:solidFill>
            <a:srgbClr val="FFC000"/>
          </a:solidFill>
          <a:ln w="9525" cap="flat" cmpd="sng" algn="ctr">
            <a:solidFill>
              <a:schemeClr val="accent4">
                <a:lumMod val="75000"/>
              </a:schemeClr>
            </a:solidFill>
            <a:prstDash val="solid"/>
            <a:headEnd type="none" w="med" len="med"/>
            <a:tailEnd type="none" w="med" len="med"/>
          </a:ln>
          <a:effectLst/>
          <a:scene3d>
            <a:camera prst="isometricTopUp"/>
            <a:lightRig rig="threePt" dir="t"/>
          </a:scene3d>
          <a:sp3d extrusionH="76200">
            <a:extrusionClr>
              <a:schemeClr val="accent2"/>
            </a:extrusionClr>
          </a:sp3d>
        </p:spPr>
        <p:txBody>
          <a:bodyPr rot="0" spcFirstLastPara="0" vertOverflow="overflow" horzOverflow="overflow" vert="horz"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Multitenant Gateway</a:t>
            </a:r>
          </a:p>
        </p:txBody>
      </p:sp>
      <p:grpSp>
        <p:nvGrpSpPr>
          <p:cNvPr id="42" name="Group 41"/>
          <p:cNvGrpSpPr/>
          <p:nvPr/>
        </p:nvGrpSpPr>
        <p:grpSpPr>
          <a:xfrm>
            <a:off x="5846530" y="2663275"/>
            <a:ext cx="1588590" cy="2650248"/>
            <a:chOff x="5731496" y="2611175"/>
            <a:chExt cx="1557804" cy="2598887"/>
          </a:xfrm>
        </p:grpSpPr>
        <p:cxnSp>
          <p:nvCxnSpPr>
            <p:cNvPr id="25" name="Arrow Gateway"/>
            <p:cNvCxnSpPr>
              <a:cxnSpLocks/>
            </p:cNvCxnSpPr>
            <p:nvPr/>
          </p:nvCxnSpPr>
          <p:spPr>
            <a:xfrm>
              <a:off x="7266609" y="2611175"/>
              <a:ext cx="22691" cy="2598887"/>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Arrow Subnet2"/>
            <p:cNvCxnSpPr>
              <a:cxnSpLocks/>
            </p:cNvCxnSpPr>
            <p:nvPr/>
          </p:nvCxnSpPr>
          <p:spPr>
            <a:xfrm flipV="1">
              <a:off x="5917880" y="3170428"/>
              <a:ext cx="433855" cy="44189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4" name="Arrow Subnet1"/>
            <p:cNvCxnSpPr>
              <a:cxnSpLocks/>
            </p:cNvCxnSpPr>
            <p:nvPr/>
          </p:nvCxnSpPr>
          <p:spPr>
            <a:xfrm flipH="1" flipV="1">
              <a:off x="5731496" y="3495908"/>
              <a:ext cx="435566" cy="36751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grpSp>
      <p:sp>
        <p:nvSpPr>
          <p:cNvPr id="27" name="Cylinder 26"/>
          <p:cNvSpPr/>
          <p:nvPr/>
        </p:nvSpPr>
        <p:spPr>
          <a:xfrm flipH="1" flipV="1">
            <a:off x="9685588" y="4383960"/>
            <a:ext cx="223394" cy="2273400"/>
          </a:xfrm>
          <a:prstGeom prst="can">
            <a:avLst/>
          </a:prstGeom>
          <a:scene3d>
            <a:camera prst="orthographicFront">
              <a:rot lat="19476000" lon="18882000" rev="3612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32418"/>
            <a:r>
              <a:rPr lang="en-US" sz="1836" kern="0" dirty="0">
                <a:solidFill>
                  <a:sysClr val="windowText" lastClr="000000"/>
                </a:solidFill>
              </a:rPr>
              <a:t>GRE</a:t>
            </a:r>
          </a:p>
        </p:txBody>
      </p:sp>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10191553" y="5165861"/>
            <a:ext cx="1952361" cy="1816377"/>
          </a:xfrm>
          <a:prstGeom prst="rect">
            <a:avLst/>
          </a:prstGeom>
        </p:spPr>
      </p:pic>
      <p:sp>
        <p:nvSpPr>
          <p:cNvPr id="30" name="TextBox 29"/>
          <p:cNvSpPr txBox="1"/>
          <p:nvPr/>
        </p:nvSpPr>
        <p:spPr>
          <a:xfrm>
            <a:off x="7282580" y="120229"/>
            <a:ext cx="5341162" cy="1886816"/>
          </a:xfrm>
          <a:prstGeom prst="rect">
            <a:avLst/>
          </a:prstGeom>
          <a:noFill/>
        </p:spPr>
        <p:txBody>
          <a:bodyPr wrap="none" rtlCol="0">
            <a:spAutoFit/>
          </a:bodyPr>
          <a:lstStyle/>
          <a:p>
            <a:pPr defTabSz="932418"/>
            <a:r>
              <a:rPr lang="en-US" sz="2856" i="1" kern="0" dirty="0">
                <a:solidFill>
                  <a:schemeClr val="tx1">
                    <a:lumMod val="50000"/>
                    <a:lumOff val="50000"/>
                  </a:schemeClr>
                </a:solidFill>
              </a:rPr>
              <a:t>Multitenant</a:t>
            </a:r>
          </a:p>
          <a:p>
            <a:pPr defTabSz="932418"/>
            <a:r>
              <a:rPr lang="en-US" sz="2856" i="1" kern="0" dirty="0">
                <a:solidFill>
                  <a:schemeClr val="tx1">
                    <a:lumMod val="50000"/>
                    <a:lumOff val="50000"/>
                  </a:schemeClr>
                </a:solidFill>
              </a:rPr>
              <a:t>	VLAN Routing</a:t>
            </a:r>
          </a:p>
          <a:p>
            <a:pPr defTabSz="932418"/>
            <a:r>
              <a:rPr lang="en-US" sz="2856" i="1" kern="0" dirty="0">
                <a:solidFill>
                  <a:schemeClr val="tx1">
                    <a:lumMod val="50000"/>
                    <a:lumOff val="50000"/>
                  </a:schemeClr>
                </a:solidFill>
              </a:rPr>
              <a:t>		Site-to-Site Tunneling</a:t>
            </a:r>
          </a:p>
          <a:p>
            <a:pPr defTabSz="932418"/>
            <a:r>
              <a:rPr lang="en-US" sz="2856" i="1" kern="0" dirty="0">
                <a:solidFill>
                  <a:schemeClr val="tx1">
                    <a:lumMod val="50000"/>
                    <a:lumOff val="50000"/>
                  </a:schemeClr>
                </a:solidFill>
              </a:rPr>
              <a:t>			GRE Tunneling</a:t>
            </a:r>
          </a:p>
        </p:txBody>
      </p:sp>
    </p:spTree>
    <p:extLst>
      <p:ext uri="{BB962C8B-B14F-4D97-AF65-F5344CB8AC3E}">
        <p14:creationId xmlns:p14="http://schemas.microsoft.com/office/powerpoint/2010/main" val="1150494140"/>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46"/>
          <p:cNvSpPr/>
          <p:nvPr/>
        </p:nvSpPr>
        <p:spPr bwMode="auto">
          <a:xfrm>
            <a:off x="2130875" y="-733727"/>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3619298" y="680656"/>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2733120" y="2100490"/>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3992103" y="2826223"/>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7" name="Subnet2"/>
          <p:cNvSpPr/>
          <p:nvPr/>
        </p:nvSpPr>
        <p:spPr bwMode="auto">
          <a:xfrm>
            <a:off x="5666715" y="-501321"/>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034420" y="1661142"/>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4775439" y="935409"/>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24" name="Subnet2"/>
          <p:cNvSpPr/>
          <p:nvPr/>
        </p:nvSpPr>
        <p:spPr bwMode="auto">
          <a:xfrm>
            <a:off x="5004551" y="106833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sp>
        <p:nvSpPr>
          <p:cNvPr id="29" name="Public VIP"/>
          <p:cNvSpPr/>
          <p:nvPr/>
        </p:nvSpPr>
        <p:spPr bwMode="auto">
          <a:xfrm>
            <a:off x="3325709" y="1056575"/>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28" name="Rectangle 27"/>
          <p:cNvSpPr/>
          <p:nvPr/>
        </p:nvSpPr>
        <p:spPr bwMode="auto">
          <a:xfrm>
            <a:off x="5180570" y="4361826"/>
            <a:ext cx="6989443" cy="932471"/>
          </a:xfrm>
          <a:prstGeom prst="rect">
            <a:avLst/>
          </a:prstGeom>
          <a:solidFill>
            <a:srgbClr val="FFC000"/>
          </a:solidFill>
          <a:ln w="9525" cap="flat" cmpd="sng" algn="ctr">
            <a:solidFill>
              <a:schemeClr val="accent4">
                <a:lumMod val="75000"/>
              </a:schemeClr>
            </a:solidFill>
            <a:prstDash val="solid"/>
            <a:headEnd type="none" w="med" len="med"/>
            <a:tailEnd type="none" w="med" len="med"/>
          </a:ln>
          <a:effectLst/>
          <a:scene3d>
            <a:camera prst="isometricTopUp"/>
            <a:lightRig rig="threePt" dir="t"/>
          </a:scene3d>
          <a:sp3d extrusionH="76200">
            <a:extrusionClr>
              <a:schemeClr val="accent2"/>
            </a:extrusionClr>
          </a:sp3d>
        </p:spPr>
        <p:txBody>
          <a:bodyPr rot="0" spcFirstLastPara="0" vertOverflow="overflow" horzOverflow="overflow" vert="horz"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Multitenant Gateway</a:t>
            </a:r>
          </a:p>
        </p:txBody>
      </p:sp>
      <p:grpSp>
        <p:nvGrpSpPr>
          <p:cNvPr id="42" name="Group 41"/>
          <p:cNvGrpSpPr/>
          <p:nvPr/>
        </p:nvGrpSpPr>
        <p:grpSpPr>
          <a:xfrm>
            <a:off x="5846530" y="2663275"/>
            <a:ext cx="1588590" cy="2650248"/>
            <a:chOff x="5731496" y="2611175"/>
            <a:chExt cx="1557804" cy="2598887"/>
          </a:xfrm>
        </p:grpSpPr>
        <p:cxnSp>
          <p:nvCxnSpPr>
            <p:cNvPr id="25" name="Arrow Gateway"/>
            <p:cNvCxnSpPr>
              <a:cxnSpLocks/>
            </p:cNvCxnSpPr>
            <p:nvPr/>
          </p:nvCxnSpPr>
          <p:spPr>
            <a:xfrm>
              <a:off x="7266609" y="2611175"/>
              <a:ext cx="22691" cy="2598887"/>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Arrow Subnet2"/>
            <p:cNvCxnSpPr>
              <a:cxnSpLocks/>
            </p:cNvCxnSpPr>
            <p:nvPr/>
          </p:nvCxnSpPr>
          <p:spPr>
            <a:xfrm flipV="1">
              <a:off x="5917880" y="3170428"/>
              <a:ext cx="433855" cy="44189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4" name="Arrow Subnet1"/>
            <p:cNvCxnSpPr>
              <a:cxnSpLocks/>
            </p:cNvCxnSpPr>
            <p:nvPr/>
          </p:nvCxnSpPr>
          <p:spPr>
            <a:xfrm flipH="1" flipV="1">
              <a:off x="5731496" y="3495908"/>
              <a:ext cx="435566" cy="36751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grpSp>
      <p:sp>
        <p:nvSpPr>
          <p:cNvPr id="27" name="Cylinder 26"/>
          <p:cNvSpPr/>
          <p:nvPr/>
        </p:nvSpPr>
        <p:spPr>
          <a:xfrm flipH="1" flipV="1">
            <a:off x="11146028" y="3557152"/>
            <a:ext cx="223394" cy="2273400"/>
          </a:xfrm>
          <a:prstGeom prst="can">
            <a:avLst/>
          </a:prstGeom>
          <a:scene3d>
            <a:camera prst="orthographicFront">
              <a:rot lat="19476000" lon="18882000" rev="3612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32418"/>
            <a:r>
              <a:rPr lang="en-US" sz="1836" kern="0" dirty="0">
                <a:solidFill>
                  <a:sysClr val="windowText" lastClr="000000"/>
                </a:solidFill>
              </a:rPr>
              <a:t>GRE</a:t>
            </a:r>
          </a:p>
        </p:txBody>
      </p:sp>
      <p:pic>
        <p:nvPicPr>
          <p:cNvPr id="3" name="Picture 2"/>
          <p:cNvPicPr>
            <a:picLocks noChangeAspect="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1389265" y="4598674"/>
            <a:ext cx="976182" cy="908188"/>
          </a:xfrm>
          <a:prstGeom prst="rect">
            <a:avLst/>
          </a:prstGeom>
        </p:spPr>
      </p:pic>
      <p:sp>
        <p:nvSpPr>
          <p:cNvPr id="30" name="Cylinder 29"/>
          <p:cNvSpPr/>
          <p:nvPr/>
        </p:nvSpPr>
        <p:spPr>
          <a:xfrm flipH="1" flipV="1">
            <a:off x="9576229" y="4441541"/>
            <a:ext cx="223394" cy="2273400"/>
          </a:xfrm>
          <a:prstGeom prst="can">
            <a:avLst/>
          </a:prstGeom>
          <a:scene3d>
            <a:camera prst="orthographicFront">
              <a:rot lat="19476000" lon="18882000" rev="3612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32418"/>
            <a:r>
              <a:rPr lang="en-US" sz="1836" kern="0" dirty="0">
                <a:solidFill>
                  <a:sysClr val="windowText" lastClr="000000"/>
                </a:solidFill>
              </a:rPr>
              <a:t>Site-to-Site</a:t>
            </a:r>
          </a:p>
        </p:txBody>
      </p:sp>
      <p:grpSp>
        <p:nvGrpSpPr>
          <p:cNvPr id="2" name="Group 1"/>
          <p:cNvGrpSpPr/>
          <p:nvPr/>
        </p:nvGrpSpPr>
        <p:grpSpPr>
          <a:xfrm>
            <a:off x="10205421" y="5176224"/>
            <a:ext cx="1464272" cy="1591380"/>
            <a:chOff x="9478055" y="4463544"/>
            <a:chExt cx="2907947" cy="3093176"/>
          </a:xfrm>
        </p:grpSpPr>
        <p:sp>
          <p:nvSpPr>
            <p:cNvPr id="26" name="Cloud 25"/>
            <p:cNvSpPr/>
            <p:nvPr/>
          </p:nvSpPr>
          <p:spPr>
            <a:xfrm>
              <a:off x="9478055" y="5062985"/>
              <a:ext cx="2907947" cy="2493735"/>
            </a:xfrm>
            <a:prstGeom prst="cloud">
              <a:avLst/>
            </a:prstGeom>
            <a:solidFill>
              <a:schemeClr val="accent6"/>
            </a:solidFill>
            <a:ln>
              <a:solidFill>
                <a:schemeClr val="accent6"/>
              </a:solidFill>
            </a:ln>
            <a:scene3d>
              <a:camera prst="orthographicFront">
                <a:rot lat="19476000" lon="18882000" rev="3612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endParaRPr lang="en-US" sz="1836" kern="0">
                <a:solidFill>
                  <a:sysClr val="windowText" lastClr="000000"/>
                </a:solidFill>
              </a:endParaRPr>
            </a:p>
          </p:txBody>
        </p:sp>
        <p:grpSp>
          <p:nvGrpSpPr>
            <p:cNvPr id="31" name="Group 30"/>
            <p:cNvGrpSpPr/>
            <p:nvPr/>
          </p:nvGrpSpPr>
          <p:grpSpPr>
            <a:xfrm>
              <a:off x="10114687" y="4463544"/>
              <a:ext cx="1935629" cy="2308678"/>
              <a:chOff x="10348437" y="4442949"/>
              <a:chExt cx="1935629" cy="2308678"/>
            </a:xfrm>
          </p:grpSpPr>
          <p:pic>
            <p:nvPicPr>
              <p:cNvPr id="33" name="Picture 32"/>
              <p:cNvPicPr>
                <a:picLocks noChangeAspect="1"/>
              </p:cNvPicPr>
              <p:nvPr/>
            </p:nvPicPr>
            <p:blipFill>
              <a:blip r:embed="rId4">
                <a:clrChange>
                  <a:clrFrom>
                    <a:srgbClr val="FFFFFF"/>
                  </a:clrFrom>
                  <a:clrTo>
                    <a:srgbClr val="FFFFFF">
                      <a:alpha val="0"/>
                    </a:srgbClr>
                  </a:clrTo>
                </a:clrChange>
                <a:grayscl/>
              </a:blip>
              <a:stretch>
                <a:fillRect/>
              </a:stretch>
            </p:blipFill>
            <p:spPr>
              <a:xfrm>
                <a:off x="10348437" y="4442949"/>
                <a:ext cx="1278439" cy="2145314"/>
              </a:xfrm>
              <a:prstGeom prst="rect">
                <a:avLst/>
              </a:prstGeom>
            </p:spPr>
          </p:pic>
          <p:pic>
            <p:nvPicPr>
              <p:cNvPr id="35" name="Picture 34"/>
              <p:cNvPicPr>
                <a:picLocks noChangeAspect="1"/>
              </p:cNvPicPr>
              <p:nvPr/>
            </p:nvPicPr>
            <p:blipFill>
              <a:blip r:embed="rId4">
                <a:clrChange>
                  <a:clrFrom>
                    <a:srgbClr val="FFFFFF"/>
                  </a:clrFrom>
                  <a:clrTo>
                    <a:srgbClr val="FFFFFF">
                      <a:alpha val="0"/>
                    </a:srgbClr>
                  </a:clrTo>
                </a:clrChange>
                <a:grayscl/>
              </a:blip>
              <a:stretch>
                <a:fillRect/>
              </a:stretch>
            </p:blipFill>
            <p:spPr>
              <a:xfrm flipH="1">
                <a:off x="11234324" y="4990083"/>
                <a:ext cx="1049742" cy="1761544"/>
              </a:xfrm>
              <a:prstGeom prst="rect">
                <a:avLst/>
              </a:prstGeom>
            </p:spPr>
          </p:pic>
        </p:grpSp>
      </p:grpSp>
      <p:grpSp>
        <p:nvGrpSpPr>
          <p:cNvPr id="36" name="Group 35"/>
          <p:cNvGrpSpPr/>
          <p:nvPr/>
        </p:nvGrpSpPr>
        <p:grpSpPr>
          <a:xfrm>
            <a:off x="6996157" y="5476559"/>
            <a:ext cx="2196407" cy="1364040"/>
            <a:chOff x="7771464" y="4136114"/>
            <a:chExt cx="4359703" cy="2672468"/>
          </a:xfrm>
        </p:grpSpPr>
        <p:cxnSp>
          <p:nvCxnSpPr>
            <p:cNvPr id="37" name="Straight Connector 36"/>
            <p:cNvCxnSpPr>
              <a:cxnSpLocks/>
            </p:cNvCxnSpPr>
            <p:nvPr/>
          </p:nvCxnSpPr>
          <p:spPr>
            <a:xfrm flipV="1">
              <a:off x="7771464" y="4136114"/>
              <a:ext cx="3685722" cy="2105730"/>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p:cNvCxnSpPr>
            <p:nvPr/>
          </p:nvCxnSpPr>
          <p:spPr>
            <a:xfrm flipH="1">
              <a:off x="9095752" y="4697253"/>
              <a:ext cx="36238" cy="836090"/>
            </a:xfrm>
            <a:prstGeom prst="line">
              <a:avLst/>
            </a:prstGeom>
            <a:ln w="101600"/>
            <a:scene3d>
              <a:camera prst="orthographicFront">
                <a:rot lat="19476000" lon="18882000" rev="3612000"/>
              </a:camera>
              <a:lightRig rig="threePt" dir="t"/>
            </a:scene3d>
          </p:spPr>
          <p:style>
            <a:lnRef idx="1">
              <a:schemeClr val="accent1"/>
            </a:lnRef>
            <a:fillRef idx="0">
              <a:schemeClr val="accent1"/>
            </a:fillRef>
            <a:effectRef idx="0">
              <a:schemeClr val="accent1"/>
            </a:effectRef>
            <a:fontRef idx="minor">
              <a:schemeClr val="tx1"/>
            </a:fontRef>
          </p:style>
        </p:cxnSp>
        <p:cxnSp>
          <p:nvCxnSpPr>
            <p:cNvPr id="39" name="Straight Connector 38"/>
            <p:cNvCxnSpPr>
              <a:cxnSpLocks/>
            </p:cNvCxnSpPr>
            <p:nvPr/>
          </p:nvCxnSpPr>
          <p:spPr>
            <a:xfrm flipH="1">
              <a:off x="8841433" y="5561419"/>
              <a:ext cx="36238" cy="836090"/>
            </a:xfrm>
            <a:prstGeom prst="line">
              <a:avLst/>
            </a:prstGeom>
            <a:ln w="101600"/>
            <a:scene3d>
              <a:camera prst="orthographicFront">
                <a:rot lat="19476000" lon="18882000" rev="3612000"/>
              </a:camera>
              <a:lightRig rig="threePt" dir="t"/>
            </a:scene3d>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5"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8941838" y="5675107"/>
              <a:ext cx="971550" cy="1133475"/>
            </a:xfrm>
            <a:prstGeom prst="rect">
              <a:avLst/>
            </a:prstGeom>
          </p:spPr>
        </p:pic>
        <p:cxnSp>
          <p:nvCxnSpPr>
            <p:cNvPr id="41" name="Straight Connector 40"/>
            <p:cNvCxnSpPr>
              <a:cxnSpLocks/>
            </p:cNvCxnSpPr>
            <p:nvPr/>
          </p:nvCxnSpPr>
          <p:spPr>
            <a:xfrm flipH="1">
              <a:off x="10113887" y="4838037"/>
              <a:ext cx="36238" cy="836090"/>
            </a:xfrm>
            <a:prstGeom prst="line">
              <a:avLst/>
            </a:prstGeom>
            <a:ln w="101600"/>
            <a:scene3d>
              <a:camera prst="orthographicFront">
                <a:rot lat="19476000" lon="18882000" rev="3612000"/>
              </a:camera>
              <a:lightRig rig="threePt" dir="t"/>
            </a:scene3d>
          </p:spPr>
          <p:style>
            <a:lnRef idx="1">
              <a:schemeClr val="accent1"/>
            </a:lnRef>
            <a:fillRef idx="0">
              <a:schemeClr val="accent1"/>
            </a:fillRef>
            <a:effectRef idx="0">
              <a:schemeClr val="accent1"/>
            </a:effectRef>
            <a:fontRef idx="minor">
              <a:schemeClr val="tx1"/>
            </a:fontRef>
          </p:style>
        </p:cxnSp>
        <p:cxnSp>
          <p:nvCxnSpPr>
            <p:cNvPr id="43" name="Straight Connector 42"/>
            <p:cNvCxnSpPr>
              <a:cxnSpLocks/>
            </p:cNvCxnSpPr>
            <p:nvPr/>
          </p:nvCxnSpPr>
          <p:spPr>
            <a:xfrm flipH="1">
              <a:off x="11201350" y="4220442"/>
              <a:ext cx="36238" cy="836090"/>
            </a:xfrm>
            <a:prstGeom prst="line">
              <a:avLst/>
            </a:prstGeom>
            <a:ln w="101600"/>
            <a:scene3d>
              <a:camera prst="orthographicFront">
                <a:rot lat="19476000" lon="18882000" rev="3612000"/>
              </a:camera>
              <a:lightRig rig="threePt" dir="t"/>
            </a:scene3d>
          </p:spPr>
          <p:style>
            <a:lnRef idx="1">
              <a:schemeClr val="accent1"/>
            </a:lnRef>
            <a:fillRef idx="0">
              <a:schemeClr val="accent1"/>
            </a:fillRef>
            <a:effectRef idx="0">
              <a:schemeClr val="accent1"/>
            </a:effectRef>
            <a:fontRef idx="minor">
              <a:schemeClr val="tx1"/>
            </a:fontRef>
          </p:style>
        </p:cxnSp>
        <p:pic>
          <p:nvPicPr>
            <p:cNvPr id="44" name="Picture 43"/>
            <p:cNvPicPr>
              <a:picLocks noChangeAspect="1"/>
            </p:cNvPicPr>
            <p:nvPr/>
          </p:nvPicPr>
          <p:blipFill>
            <a:blip r:embed="rId6"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0125122" y="4829852"/>
              <a:ext cx="866775" cy="1276350"/>
            </a:xfrm>
            <a:prstGeom prst="rect">
              <a:avLst/>
            </a:prstGeom>
          </p:spPr>
        </p:pic>
        <p:pic>
          <p:nvPicPr>
            <p:cNvPr id="45" name="Picture 44"/>
            <p:cNvPicPr>
              <a:picLocks noChangeAspect="1"/>
            </p:cNvPicPr>
            <p:nvPr/>
          </p:nvPicPr>
          <p:blipFill>
            <a:blip r:embed="rId7"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1197717" y="4284510"/>
              <a:ext cx="933450" cy="1190625"/>
            </a:xfrm>
            <a:prstGeom prst="rect">
              <a:avLst/>
            </a:prstGeom>
          </p:spPr>
        </p:pic>
      </p:grpSp>
      <p:sp>
        <p:nvSpPr>
          <p:cNvPr id="46" name="TextBox 45"/>
          <p:cNvSpPr txBox="1"/>
          <p:nvPr/>
        </p:nvSpPr>
        <p:spPr>
          <a:xfrm>
            <a:off x="7282580" y="120229"/>
            <a:ext cx="3702229" cy="990487"/>
          </a:xfrm>
          <a:prstGeom prst="rect">
            <a:avLst/>
          </a:prstGeom>
          <a:noFill/>
        </p:spPr>
        <p:txBody>
          <a:bodyPr wrap="none" rtlCol="0">
            <a:spAutoFit/>
          </a:bodyPr>
          <a:lstStyle/>
          <a:p>
            <a:pPr defTabSz="932418"/>
            <a:endParaRPr lang="en-US" sz="2856" i="1" kern="0" dirty="0">
              <a:solidFill>
                <a:schemeClr val="tx1">
                  <a:lumMod val="50000"/>
                  <a:lumOff val="50000"/>
                </a:schemeClr>
              </a:solidFill>
            </a:endParaRPr>
          </a:p>
          <a:p>
            <a:pPr defTabSz="932418"/>
            <a:r>
              <a:rPr lang="en-US" sz="2856" i="1" kern="0" dirty="0">
                <a:solidFill>
                  <a:schemeClr val="tx1">
                    <a:lumMod val="50000"/>
                    <a:lumOff val="50000"/>
                  </a:schemeClr>
                </a:solidFill>
              </a:rPr>
              <a:t>	Any combination</a:t>
            </a:r>
          </a:p>
        </p:txBody>
      </p:sp>
    </p:spTree>
    <p:extLst>
      <p:ext uri="{BB962C8B-B14F-4D97-AF65-F5344CB8AC3E}">
        <p14:creationId xmlns:p14="http://schemas.microsoft.com/office/powerpoint/2010/main" val="526174366"/>
      </p:ext>
    </p:extLst>
  </p:cSld>
  <p:clrMapOvr>
    <a:masterClrMapping/>
  </p:clrMapOvr>
  <mc:AlternateContent xmlns:mc="http://schemas.openxmlformats.org/markup-compatibility/2006" xmlns:p14="http://schemas.microsoft.com/office/powerpoint/2010/main">
    <mc:Choice Requires="p14">
      <p:transition spd="med" p14:dur="700" advClick="0" advTm="2005">
        <p:fade/>
      </p:transition>
    </mc:Choice>
    <mc:Fallback xmlns="">
      <p:transition spd="med" advClick="0" advTm="2005">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437" y="3040062"/>
            <a:ext cx="11887200" cy="1181862"/>
          </a:xfrm>
          <a:noFill/>
        </p:spPr>
        <p:txBody>
          <a:bodyPr vert="horz" wrap="square" lIns="146304" tIns="91440" rIns="146304" bIns="91440" rtlCol="0" anchor="t" anchorCtr="0">
            <a:spAutoFit/>
          </a:bodyPr>
          <a:lstStyle/>
          <a:p>
            <a:r>
              <a:rPr lang="en-US" dirty="0"/>
              <a:t>Network micro segmentation and security</a:t>
            </a:r>
          </a:p>
        </p:txBody>
      </p:sp>
    </p:spTree>
    <p:extLst>
      <p:ext uri="{BB962C8B-B14F-4D97-AF65-F5344CB8AC3E}">
        <p14:creationId xmlns:p14="http://schemas.microsoft.com/office/powerpoint/2010/main" val="544939630"/>
      </p:ext>
    </p:extLst>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130875" y="-733727"/>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3619298" y="680656"/>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2733120" y="2100490"/>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3992103" y="2826223"/>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7" name="Subnet2"/>
          <p:cNvSpPr/>
          <p:nvPr/>
        </p:nvSpPr>
        <p:spPr bwMode="auto">
          <a:xfrm>
            <a:off x="5666715" y="-501321"/>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034420" y="1661142"/>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4775439" y="935409"/>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24" name="Subnet2"/>
          <p:cNvSpPr/>
          <p:nvPr/>
        </p:nvSpPr>
        <p:spPr bwMode="auto">
          <a:xfrm>
            <a:off x="5004551" y="106833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sp>
        <p:nvSpPr>
          <p:cNvPr id="29" name="Public VIP"/>
          <p:cNvSpPr/>
          <p:nvPr/>
        </p:nvSpPr>
        <p:spPr bwMode="auto">
          <a:xfrm>
            <a:off x="3325709" y="1056575"/>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28" name="Rectangle 27"/>
          <p:cNvSpPr/>
          <p:nvPr/>
        </p:nvSpPr>
        <p:spPr bwMode="auto">
          <a:xfrm>
            <a:off x="5180570" y="4361826"/>
            <a:ext cx="6989443" cy="932471"/>
          </a:xfrm>
          <a:prstGeom prst="rect">
            <a:avLst/>
          </a:prstGeom>
          <a:solidFill>
            <a:srgbClr val="FFC000"/>
          </a:solidFill>
          <a:ln w="9525" cap="flat" cmpd="sng" algn="ctr">
            <a:solidFill>
              <a:schemeClr val="accent4">
                <a:lumMod val="75000"/>
              </a:schemeClr>
            </a:solidFill>
            <a:prstDash val="solid"/>
            <a:headEnd type="none" w="med" len="med"/>
            <a:tailEnd type="none" w="med" len="med"/>
          </a:ln>
          <a:effectLst/>
          <a:scene3d>
            <a:camera prst="isometricTopUp"/>
            <a:lightRig rig="threePt" dir="t"/>
          </a:scene3d>
          <a:sp3d extrusionH="76200">
            <a:extrusionClr>
              <a:schemeClr val="accent2"/>
            </a:extrusionClr>
          </a:sp3d>
        </p:spPr>
        <p:txBody>
          <a:bodyPr rot="0" spcFirstLastPara="0" vertOverflow="overflow" horzOverflow="overflow" vert="horz"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Multitenant Gateway</a:t>
            </a:r>
          </a:p>
        </p:txBody>
      </p:sp>
      <p:grpSp>
        <p:nvGrpSpPr>
          <p:cNvPr id="42" name="Group 41"/>
          <p:cNvGrpSpPr/>
          <p:nvPr/>
        </p:nvGrpSpPr>
        <p:grpSpPr>
          <a:xfrm>
            <a:off x="5846530" y="2663275"/>
            <a:ext cx="1588590" cy="2650248"/>
            <a:chOff x="5731496" y="2611175"/>
            <a:chExt cx="1557804" cy="2598887"/>
          </a:xfrm>
        </p:grpSpPr>
        <p:cxnSp>
          <p:nvCxnSpPr>
            <p:cNvPr id="25" name="Arrow Gateway"/>
            <p:cNvCxnSpPr>
              <a:cxnSpLocks/>
            </p:cNvCxnSpPr>
            <p:nvPr/>
          </p:nvCxnSpPr>
          <p:spPr>
            <a:xfrm>
              <a:off x="7266609" y="2611175"/>
              <a:ext cx="22691" cy="2598887"/>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Arrow Subnet2"/>
            <p:cNvCxnSpPr>
              <a:cxnSpLocks/>
            </p:cNvCxnSpPr>
            <p:nvPr/>
          </p:nvCxnSpPr>
          <p:spPr>
            <a:xfrm flipV="1">
              <a:off x="5917880" y="3170428"/>
              <a:ext cx="433855" cy="44189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4" name="Arrow Subnet1"/>
            <p:cNvCxnSpPr>
              <a:cxnSpLocks/>
            </p:cNvCxnSpPr>
            <p:nvPr/>
          </p:nvCxnSpPr>
          <p:spPr>
            <a:xfrm flipH="1" flipV="1">
              <a:off x="5731496" y="3495908"/>
              <a:ext cx="435566" cy="36751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7282581" y="120230"/>
            <a:ext cx="188382" cy="542323"/>
          </a:xfrm>
          <a:prstGeom prst="rect">
            <a:avLst/>
          </a:prstGeom>
          <a:noFill/>
        </p:spPr>
        <p:txBody>
          <a:bodyPr wrap="none" rtlCol="0">
            <a:spAutoFit/>
          </a:bodyPr>
          <a:lstStyle/>
          <a:p>
            <a:pPr defTabSz="932418"/>
            <a:endParaRPr lang="en-US" sz="2856" i="1" kern="0" dirty="0">
              <a:solidFill>
                <a:schemeClr val="tx1">
                  <a:lumMod val="50000"/>
                  <a:lumOff val="50000"/>
                </a:schemeClr>
              </a:solidFill>
            </a:endParaRPr>
          </a:p>
        </p:txBody>
      </p:sp>
    </p:spTree>
    <p:extLst>
      <p:ext uri="{BB962C8B-B14F-4D97-AF65-F5344CB8AC3E}">
        <p14:creationId xmlns:p14="http://schemas.microsoft.com/office/powerpoint/2010/main" val="581542410"/>
      </p:ext>
    </p:extLst>
  </p:cSld>
  <p:clrMapOvr>
    <a:masterClrMapping/>
  </p:clrMapOvr>
  <mc:AlternateContent xmlns:mc="http://schemas.openxmlformats.org/markup-compatibility/2006" xmlns:p14="http://schemas.microsoft.com/office/powerpoint/2010/main">
    <mc:Choice Requires="p14">
      <p:transition spd="med" p14:dur="700" advClick="0" advTm="7000">
        <p:fade/>
      </p:transition>
    </mc:Choice>
    <mc:Fallback xmlns="">
      <p:transition spd="med" advClick="0" advTm="7000">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130875" y="-733727"/>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3619298" y="680656"/>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2733120" y="2100490"/>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3992103" y="2826223"/>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7" name="Subnet2"/>
          <p:cNvSpPr/>
          <p:nvPr/>
        </p:nvSpPr>
        <p:spPr bwMode="auto">
          <a:xfrm>
            <a:off x="5666715" y="-501321"/>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034420" y="1661142"/>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4775439" y="935409"/>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24" name="Subnet2"/>
          <p:cNvSpPr/>
          <p:nvPr/>
        </p:nvSpPr>
        <p:spPr bwMode="auto">
          <a:xfrm>
            <a:off x="5004551" y="106833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sp>
        <p:nvSpPr>
          <p:cNvPr id="29" name="Public VIP"/>
          <p:cNvSpPr/>
          <p:nvPr/>
        </p:nvSpPr>
        <p:spPr bwMode="auto">
          <a:xfrm>
            <a:off x="3325709" y="1056575"/>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28" name="Rectangle 27"/>
          <p:cNvSpPr/>
          <p:nvPr/>
        </p:nvSpPr>
        <p:spPr bwMode="auto">
          <a:xfrm>
            <a:off x="5180570" y="4361826"/>
            <a:ext cx="6989443" cy="932471"/>
          </a:xfrm>
          <a:prstGeom prst="rect">
            <a:avLst/>
          </a:prstGeom>
          <a:solidFill>
            <a:srgbClr val="FFC000"/>
          </a:solidFill>
          <a:ln w="9525" cap="flat" cmpd="sng" algn="ctr">
            <a:solidFill>
              <a:schemeClr val="accent4">
                <a:lumMod val="75000"/>
              </a:schemeClr>
            </a:solidFill>
            <a:prstDash val="solid"/>
            <a:headEnd type="none" w="med" len="med"/>
            <a:tailEnd type="none" w="med" len="med"/>
          </a:ln>
          <a:effectLst/>
          <a:scene3d>
            <a:camera prst="isometricTopUp"/>
            <a:lightRig rig="threePt" dir="t"/>
          </a:scene3d>
          <a:sp3d extrusionH="76200">
            <a:extrusionClr>
              <a:schemeClr val="accent2"/>
            </a:extrusionClr>
          </a:sp3d>
        </p:spPr>
        <p:txBody>
          <a:bodyPr rot="0" spcFirstLastPara="0" vertOverflow="overflow" horzOverflow="overflow" vert="horz"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Multitenant Gateway</a:t>
            </a:r>
          </a:p>
        </p:txBody>
      </p:sp>
      <p:grpSp>
        <p:nvGrpSpPr>
          <p:cNvPr id="42" name="Group 41"/>
          <p:cNvGrpSpPr/>
          <p:nvPr/>
        </p:nvGrpSpPr>
        <p:grpSpPr>
          <a:xfrm>
            <a:off x="5846530" y="2663275"/>
            <a:ext cx="1588590" cy="2650248"/>
            <a:chOff x="5731496" y="2611175"/>
            <a:chExt cx="1557804" cy="2598887"/>
          </a:xfrm>
        </p:grpSpPr>
        <p:cxnSp>
          <p:nvCxnSpPr>
            <p:cNvPr id="25" name="Arrow Gateway"/>
            <p:cNvCxnSpPr>
              <a:cxnSpLocks/>
            </p:cNvCxnSpPr>
            <p:nvPr/>
          </p:nvCxnSpPr>
          <p:spPr>
            <a:xfrm>
              <a:off x="7266609" y="2611175"/>
              <a:ext cx="22691" cy="2598887"/>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Arrow Subnet2"/>
            <p:cNvCxnSpPr>
              <a:cxnSpLocks/>
            </p:cNvCxnSpPr>
            <p:nvPr/>
          </p:nvCxnSpPr>
          <p:spPr>
            <a:xfrm flipV="1">
              <a:off x="5917880" y="3170428"/>
              <a:ext cx="433855" cy="44189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4" name="Arrow Subnet1"/>
            <p:cNvCxnSpPr>
              <a:cxnSpLocks/>
            </p:cNvCxnSpPr>
            <p:nvPr/>
          </p:nvCxnSpPr>
          <p:spPr>
            <a:xfrm flipH="1" flipV="1">
              <a:off x="5731496" y="3495908"/>
              <a:ext cx="435566" cy="36751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7282581" y="120230"/>
            <a:ext cx="188382" cy="542323"/>
          </a:xfrm>
          <a:prstGeom prst="rect">
            <a:avLst/>
          </a:prstGeom>
          <a:noFill/>
        </p:spPr>
        <p:txBody>
          <a:bodyPr wrap="none" rtlCol="0">
            <a:spAutoFit/>
          </a:bodyPr>
          <a:lstStyle/>
          <a:p>
            <a:pPr defTabSz="932418"/>
            <a:endParaRPr lang="en-US" sz="2856" i="1" kern="0" dirty="0">
              <a:solidFill>
                <a:schemeClr val="tx1">
                  <a:lumMod val="50000"/>
                  <a:lumOff val="50000"/>
                </a:schemeClr>
              </a:solidFill>
            </a:endParaRPr>
          </a:p>
        </p:txBody>
      </p:sp>
      <p:sp>
        <p:nvSpPr>
          <p:cNvPr id="30" name="Arrow: Right 29"/>
          <p:cNvSpPr/>
          <p:nvPr/>
        </p:nvSpPr>
        <p:spPr>
          <a:xfrm>
            <a:off x="4344123" y="1951998"/>
            <a:ext cx="1659577" cy="1130283"/>
          </a:xfrm>
          <a:prstGeom prst="rightArrow">
            <a:avLst/>
          </a:prstGeom>
          <a:solidFill>
            <a:schemeClr val="accent6">
              <a:lumMod val="50000"/>
            </a:schemeClr>
          </a:solidFill>
          <a:ln>
            <a:solidFill>
              <a:schemeClr val="accent6"/>
            </a:solidFill>
          </a:ln>
          <a:scene3d>
            <a:camera prst="orthographicFront">
              <a:rot lat="19476000" lon="18882000" rev="3612000"/>
            </a:camera>
            <a:lightRig rig="threePt" dir="t"/>
          </a:scene3d>
          <a:sp3d extrusionH="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r>
              <a:rPr lang="en-US" sz="1836" kern="0" dirty="0">
                <a:solidFill>
                  <a:sysClr val="windowText" lastClr="000000"/>
                </a:solidFill>
              </a:rPr>
              <a:t>Allow</a:t>
            </a:r>
          </a:p>
        </p:txBody>
      </p:sp>
      <p:sp>
        <p:nvSpPr>
          <p:cNvPr id="36" name="Arrow: Right 35"/>
          <p:cNvSpPr/>
          <p:nvPr/>
        </p:nvSpPr>
        <p:spPr>
          <a:xfrm>
            <a:off x="2228482" y="3230157"/>
            <a:ext cx="1659577" cy="1130283"/>
          </a:xfrm>
          <a:prstGeom prst="rightArrow">
            <a:avLst/>
          </a:prstGeom>
          <a:solidFill>
            <a:schemeClr val="accent6">
              <a:lumMod val="50000"/>
            </a:schemeClr>
          </a:solidFill>
          <a:ln>
            <a:solidFill>
              <a:schemeClr val="accent6"/>
            </a:solidFill>
          </a:ln>
          <a:scene3d>
            <a:camera prst="orthographicFront">
              <a:rot lat="19476000" lon="18882000" rev="3612000"/>
            </a:camera>
            <a:lightRig rig="threePt" dir="t"/>
          </a:scene3d>
          <a:sp3d extrusionH="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r>
              <a:rPr lang="en-US" sz="1836" kern="0" dirty="0">
                <a:solidFill>
                  <a:sysClr val="windowText" lastClr="000000"/>
                </a:solidFill>
              </a:rPr>
              <a:t>Allow</a:t>
            </a:r>
          </a:p>
        </p:txBody>
      </p:sp>
      <p:sp>
        <p:nvSpPr>
          <p:cNvPr id="4" name="Arrow: Up-Down 3"/>
          <p:cNvSpPr/>
          <p:nvPr/>
        </p:nvSpPr>
        <p:spPr>
          <a:xfrm>
            <a:off x="7276441" y="-283193"/>
            <a:ext cx="1118965" cy="6527297"/>
          </a:xfrm>
          <a:prstGeom prst="upDownArrow">
            <a:avLst/>
          </a:prstGeom>
          <a:solidFill>
            <a:schemeClr val="accent6">
              <a:lumMod val="50000"/>
            </a:schemeClr>
          </a:solidFill>
          <a:ln>
            <a:solidFill>
              <a:schemeClr val="accent6"/>
            </a:solidFill>
          </a:ln>
          <a:scene3d>
            <a:camera prst="orthographicFront">
              <a:rot lat="19476000" lon="18882000" rev="3612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defTabSz="932418"/>
            <a:r>
              <a:rPr lang="en-US" sz="1836" kern="0" dirty="0">
                <a:solidFill>
                  <a:sysClr val="windowText" lastClr="000000"/>
                </a:solidFill>
              </a:rPr>
              <a:t>Allow</a:t>
            </a:r>
          </a:p>
        </p:txBody>
      </p:sp>
    </p:spTree>
    <p:extLst>
      <p:ext uri="{BB962C8B-B14F-4D97-AF65-F5344CB8AC3E}">
        <p14:creationId xmlns:p14="http://schemas.microsoft.com/office/powerpoint/2010/main" val="1152676405"/>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130875" y="-733727"/>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3619298" y="680656"/>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2733120" y="2100490"/>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3992103" y="2826223"/>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7" name="Subnet2"/>
          <p:cNvSpPr/>
          <p:nvPr/>
        </p:nvSpPr>
        <p:spPr bwMode="auto">
          <a:xfrm>
            <a:off x="5666715" y="-501321"/>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034420" y="1661142"/>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4775439" y="935409"/>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24" name="Subnet2"/>
          <p:cNvSpPr/>
          <p:nvPr/>
        </p:nvSpPr>
        <p:spPr bwMode="auto">
          <a:xfrm>
            <a:off x="5004551" y="106833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sp>
        <p:nvSpPr>
          <p:cNvPr id="29" name="Public VIP"/>
          <p:cNvSpPr/>
          <p:nvPr/>
        </p:nvSpPr>
        <p:spPr bwMode="auto">
          <a:xfrm>
            <a:off x="3325709" y="1056575"/>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28" name="Rectangle 27"/>
          <p:cNvSpPr/>
          <p:nvPr/>
        </p:nvSpPr>
        <p:spPr bwMode="auto">
          <a:xfrm>
            <a:off x="5180570" y="4361826"/>
            <a:ext cx="6989443" cy="932471"/>
          </a:xfrm>
          <a:prstGeom prst="rect">
            <a:avLst/>
          </a:prstGeom>
          <a:solidFill>
            <a:srgbClr val="FFC000"/>
          </a:solidFill>
          <a:ln w="9525" cap="flat" cmpd="sng" algn="ctr">
            <a:solidFill>
              <a:schemeClr val="accent4">
                <a:lumMod val="75000"/>
              </a:schemeClr>
            </a:solidFill>
            <a:prstDash val="solid"/>
            <a:headEnd type="none" w="med" len="med"/>
            <a:tailEnd type="none" w="med" len="med"/>
          </a:ln>
          <a:effectLst/>
          <a:scene3d>
            <a:camera prst="isometricTopUp"/>
            <a:lightRig rig="threePt" dir="t"/>
          </a:scene3d>
          <a:sp3d extrusionH="76200">
            <a:extrusionClr>
              <a:schemeClr val="accent2"/>
            </a:extrusionClr>
          </a:sp3d>
        </p:spPr>
        <p:txBody>
          <a:bodyPr rot="0" spcFirstLastPara="0" vertOverflow="overflow" horzOverflow="overflow" vert="horz"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Multitenant Gateway</a:t>
            </a:r>
          </a:p>
        </p:txBody>
      </p:sp>
      <p:grpSp>
        <p:nvGrpSpPr>
          <p:cNvPr id="42" name="Group 41"/>
          <p:cNvGrpSpPr/>
          <p:nvPr/>
        </p:nvGrpSpPr>
        <p:grpSpPr>
          <a:xfrm>
            <a:off x="5846530" y="2663275"/>
            <a:ext cx="1588590" cy="2650248"/>
            <a:chOff x="5731496" y="2611175"/>
            <a:chExt cx="1557804" cy="2598887"/>
          </a:xfrm>
        </p:grpSpPr>
        <p:cxnSp>
          <p:nvCxnSpPr>
            <p:cNvPr id="25" name="Arrow Gateway"/>
            <p:cNvCxnSpPr>
              <a:cxnSpLocks/>
            </p:cNvCxnSpPr>
            <p:nvPr/>
          </p:nvCxnSpPr>
          <p:spPr>
            <a:xfrm>
              <a:off x="7266609" y="2611175"/>
              <a:ext cx="22691" cy="2598887"/>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Arrow Subnet2"/>
            <p:cNvCxnSpPr>
              <a:cxnSpLocks/>
            </p:cNvCxnSpPr>
            <p:nvPr/>
          </p:nvCxnSpPr>
          <p:spPr>
            <a:xfrm flipV="1">
              <a:off x="5917880" y="3170428"/>
              <a:ext cx="433855" cy="44189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4" name="Arrow Subnet1"/>
            <p:cNvCxnSpPr>
              <a:cxnSpLocks/>
            </p:cNvCxnSpPr>
            <p:nvPr/>
          </p:nvCxnSpPr>
          <p:spPr>
            <a:xfrm flipH="1" flipV="1">
              <a:off x="5731496" y="3495908"/>
              <a:ext cx="435566" cy="36751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7282581" y="120230"/>
            <a:ext cx="188382" cy="542323"/>
          </a:xfrm>
          <a:prstGeom prst="rect">
            <a:avLst/>
          </a:prstGeom>
          <a:noFill/>
        </p:spPr>
        <p:txBody>
          <a:bodyPr wrap="none" rtlCol="0">
            <a:spAutoFit/>
          </a:bodyPr>
          <a:lstStyle/>
          <a:p>
            <a:pPr defTabSz="932418"/>
            <a:endParaRPr lang="en-US" sz="2856" i="1" kern="0" dirty="0">
              <a:solidFill>
                <a:schemeClr val="tx1">
                  <a:lumMod val="50000"/>
                  <a:lumOff val="50000"/>
                </a:schemeClr>
              </a:solidFill>
            </a:endParaRPr>
          </a:p>
        </p:txBody>
      </p:sp>
      <p:sp>
        <p:nvSpPr>
          <p:cNvPr id="37" name="Arrow: Up-Down 36"/>
          <p:cNvSpPr/>
          <p:nvPr/>
        </p:nvSpPr>
        <p:spPr>
          <a:xfrm>
            <a:off x="3524040" y="2268617"/>
            <a:ext cx="1118965" cy="1864943"/>
          </a:xfrm>
          <a:prstGeom prst="upDownArrow">
            <a:avLst/>
          </a:prstGeom>
          <a:solidFill>
            <a:srgbClr val="C00000"/>
          </a:solidFill>
          <a:ln>
            <a:solidFill>
              <a:srgbClr val="FF0000"/>
            </a:solidFill>
          </a:ln>
          <a:scene3d>
            <a:camera prst="orthographicFront">
              <a:rot lat="19476000" lon="18882000" rev="3612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defTabSz="932418"/>
            <a:r>
              <a:rPr lang="en-US" sz="1836" kern="0" dirty="0">
                <a:solidFill>
                  <a:sysClr val="windowText" lastClr="000000"/>
                </a:solidFill>
              </a:rPr>
              <a:t>Deny</a:t>
            </a:r>
          </a:p>
        </p:txBody>
      </p:sp>
      <p:sp>
        <p:nvSpPr>
          <p:cNvPr id="40" name="Arrow: Up-Down 39"/>
          <p:cNvSpPr/>
          <p:nvPr/>
        </p:nvSpPr>
        <p:spPr>
          <a:xfrm>
            <a:off x="6055409" y="2787826"/>
            <a:ext cx="1118965" cy="3729884"/>
          </a:xfrm>
          <a:prstGeom prst="upDownArrow">
            <a:avLst/>
          </a:prstGeom>
          <a:solidFill>
            <a:srgbClr val="C00000"/>
          </a:solidFill>
          <a:ln>
            <a:solidFill>
              <a:srgbClr val="FF0000"/>
            </a:solidFill>
          </a:ln>
          <a:scene3d>
            <a:camera prst="orthographicFront">
              <a:rot lat="19476000" lon="18882000" rev="3612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defTabSz="932418"/>
            <a:r>
              <a:rPr lang="en-US" sz="1836" kern="0" dirty="0">
                <a:solidFill>
                  <a:sysClr val="windowText" lastClr="000000"/>
                </a:solidFill>
              </a:rPr>
              <a:t>Deny</a:t>
            </a:r>
          </a:p>
        </p:txBody>
      </p:sp>
      <p:sp>
        <p:nvSpPr>
          <p:cNvPr id="7" name="Arrow: Left-Right 6"/>
          <p:cNvSpPr/>
          <p:nvPr/>
        </p:nvSpPr>
        <p:spPr>
          <a:xfrm>
            <a:off x="743047" y="2057846"/>
            <a:ext cx="4848849" cy="1118965"/>
          </a:xfrm>
          <a:prstGeom prst="leftRightArrow">
            <a:avLst/>
          </a:prstGeom>
          <a:solidFill>
            <a:srgbClr val="C00000"/>
          </a:solidFill>
          <a:ln>
            <a:solidFill>
              <a:srgbClr val="FF0000"/>
            </a:solidFill>
          </a:ln>
          <a:scene3d>
            <a:camera prst="orthographicFront">
              <a:rot lat="19476000" lon="18882000" rev="3612000"/>
            </a:camera>
            <a:lightRig rig="threePt" dir="t"/>
          </a:scene3d>
          <a:sp3d extrusionH="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r>
              <a:rPr lang="en-US" sz="1836" kern="0" dirty="0">
                <a:solidFill>
                  <a:sysClr val="windowText" lastClr="000000"/>
                </a:solidFill>
              </a:rPr>
              <a:t>Deny</a:t>
            </a:r>
          </a:p>
        </p:txBody>
      </p:sp>
      <p:sp>
        <p:nvSpPr>
          <p:cNvPr id="41" name="Arrow: Left-Right 40"/>
          <p:cNvSpPr/>
          <p:nvPr/>
        </p:nvSpPr>
        <p:spPr>
          <a:xfrm>
            <a:off x="2549577" y="3223633"/>
            <a:ext cx="4848849" cy="1118965"/>
          </a:xfrm>
          <a:prstGeom prst="leftRightArrow">
            <a:avLst/>
          </a:prstGeom>
          <a:solidFill>
            <a:srgbClr val="C00000"/>
          </a:solidFill>
          <a:ln>
            <a:solidFill>
              <a:srgbClr val="FF0000"/>
            </a:solidFill>
          </a:ln>
          <a:scene3d>
            <a:camera prst="orthographicFront">
              <a:rot lat="19476000" lon="18882000" rev="3612000"/>
            </a:camera>
            <a:lightRig rig="threePt" dir="t"/>
          </a:scene3d>
          <a:sp3d extrusionH="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r>
              <a:rPr lang="en-US" sz="1836" kern="0" dirty="0">
                <a:solidFill>
                  <a:sysClr val="windowText" lastClr="000000"/>
                </a:solidFill>
              </a:rPr>
              <a:t>Deny</a:t>
            </a:r>
          </a:p>
        </p:txBody>
      </p:sp>
      <p:sp>
        <p:nvSpPr>
          <p:cNvPr id="2" name="Arrow: Left 1"/>
          <p:cNvSpPr/>
          <p:nvPr/>
        </p:nvSpPr>
        <p:spPr>
          <a:xfrm>
            <a:off x="2320389" y="3533802"/>
            <a:ext cx="1864943" cy="1118965"/>
          </a:xfrm>
          <a:prstGeom prst="leftArrow">
            <a:avLst/>
          </a:prstGeom>
          <a:solidFill>
            <a:srgbClr val="C00000"/>
          </a:solidFill>
          <a:ln>
            <a:solidFill>
              <a:srgbClr val="FF0000"/>
            </a:solidFill>
          </a:ln>
          <a:scene3d>
            <a:camera prst="orthographicFront">
              <a:rot lat="19476000" lon="18882000" rev="3612000"/>
            </a:camera>
            <a:lightRig rig="threePt" dir="t"/>
          </a:scene3d>
          <a:sp3d extrusionH="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r>
              <a:rPr lang="en-US" sz="1836" kern="0" dirty="0">
                <a:solidFill>
                  <a:sysClr val="windowText" lastClr="000000"/>
                </a:solidFill>
              </a:rPr>
              <a:t>Deny</a:t>
            </a:r>
          </a:p>
        </p:txBody>
      </p:sp>
      <p:sp>
        <p:nvSpPr>
          <p:cNvPr id="39" name="Arrow: Left 38"/>
          <p:cNvSpPr/>
          <p:nvPr/>
        </p:nvSpPr>
        <p:spPr>
          <a:xfrm>
            <a:off x="1557577" y="3099668"/>
            <a:ext cx="1864943" cy="1118965"/>
          </a:xfrm>
          <a:prstGeom prst="leftArrow">
            <a:avLst/>
          </a:prstGeom>
          <a:solidFill>
            <a:srgbClr val="C00000"/>
          </a:solidFill>
          <a:ln>
            <a:solidFill>
              <a:srgbClr val="FF0000"/>
            </a:solidFill>
          </a:ln>
          <a:scene3d>
            <a:camera prst="orthographicFront">
              <a:rot lat="19476000" lon="18882000" rev="3612000"/>
            </a:camera>
            <a:lightRig rig="threePt" dir="t"/>
          </a:scene3d>
          <a:sp3d extrusionH="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r>
              <a:rPr lang="en-US" sz="1836" kern="0" dirty="0">
                <a:solidFill>
                  <a:sysClr val="windowText" lastClr="000000"/>
                </a:solidFill>
              </a:rPr>
              <a:t>Deny</a:t>
            </a:r>
          </a:p>
        </p:txBody>
      </p:sp>
    </p:spTree>
    <p:extLst>
      <p:ext uri="{BB962C8B-B14F-4D97-AF65-F5344CB8AC3E}">
        <p14:creationId xmlns:p14="http://schemas.microsoft.com/office/powerpoint/2010/main" val="1278881637"/>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2130875" y="-733727"/>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3619298" y="680656"/>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2733120" y="2100490"/>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3992103" y="2826223"/>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7" name="Subnet2"/>
          <p:cNvSpPr/>
          <p:nvPr/>
        </p:nvSpPr>
        <p:spPr bwMode="auto">
          <a:xfrm>
            <a:off x="5666715" y="-501321"/>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034420" y="1661142"/>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4775439" y="935409"/>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24" name="Subnet2"/>
          <p:cNvSpPr/>
          <p:nvPr/>
        </p:nvSpPr>
        <p:spPr bwMode="auto">
          <a:xfrm>
            <a:off x="5004551" y="106833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sp>
        <p:nvSpPr>
          <p:cNvPr id="29" name="Public VIP"/>
          <p:cNvSpPr/>
          <p:nvPr/>
        </p:nvSpPr>
        <p:spPr bwMode="auto">
          <a:xfrm>
            <a:off x="3325709" y="1056575"/>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28" name="Rectangle 27"/>
          <p:cNvSpPr/>
          <p:nvPr/>
        </p:nvSpPr>
        <p:spPr bwMode="auto">
          <a:xfrm>
            <a:off x="5180570" y="4361826"/>
            <a:ext cx="6989443" cy="932471"/>
          </a:xfrm>
          <a:prstGeom prst="rect">
            <a:avLst/>
          </a:prstGeom>
          <a:solidFill>
            <a:srgbClr val="FFC000"/>
          </a:solidFill>
          <a:ln w="9525" cap="flat" cmpd="sng" algn="ctr">
            <a:solidFill>
              <a:schemeClr val="accent4">
                <a:lumMod val="75000"/>
              </a:schemeClr>
            </a:solidFill>
            <a:prstDash val="solid"/>
            <a:headEnd type="none" w="med" len="med"/>
            <a:tailEnd type="none" w="med" len="med"/>
          </a:ln>
          <a:effectLst/>
          <a:scene3d>
            <a:camera prst="isometricTopUp"/>
            <a:lightRig rig="threePt" dir="t"/>
          </a:scene3d>
          <a:sp3d extrusionH="76200">
            <a:extrusionClr>
              <a:schemeClr val="accent2"/>
            </a:extrusionClr>
          </a:sp3d>
        </p:spPr>
        <p:txBody>
          <a:bodyPr rot="0" spcFirstLastPara="0" vertOverflow="overflow" horzOverflow="overflow" vert="horz"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Multitenant Gateway</a:t>
            </a:r>
          </a:p>
        </p:txBody>
      </p:sp>
      <p:grpSp>
        <p:nvGrpSpPr>
          <p:cNvPr id="42" name="Group 41"/>
          <p:cNvGrpSpPr/>
          <p:nvPr/>
        </p:nvGrpSpPr>
        <p:grpSpPr>
          <a:xfrm>
            <a:off x="5846530" y="2663275"/>
            <a:ext cx="1588590" cy="2650248"/>
            <a:chOff x="5731496" y="2611175"/>
            <a:chExt cx="1557804" cy="2598887"/>
          </a:xfrm>
        </p:grpSpPr>
        <p:cxnSp>
          <p:nvCxnSpPr>
            <p:cNvPr id="25" name="Arrow Gateway"/>
            <p:cNvCxnSpPr>
              <a:cxnSpLocks/>
            </p:cNvCxnSpPr>
            <p:nvPr/>
          </p:nvCxnSpPr>
          <p:spPr>
            <a:xfrm>
              <a:off x="7266609" y="2611175"/>
              <a:ext cx="22691" cy="2598887"/>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Arrow Subnet2"/>
            <p:cNvCxnSpPr>
              <a:cxnSpLocks/>
            </p:cNvCxnSpPr>
            <p:nvPr/>
          </p:nvCxnSpPr>
          <p:spPr>
            <a:xfrm flipV="1">
              <a:off x="5917880" y="3170428"/>
              <a:ext cx="433855" cy="44189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4" name="Arrow Subnet1"/>
            <p:cNvCxnSpPr>
              <a:cxnSpLocks/>
            </p:cNvCxnSpPr>
            <p:nvPr/>
          </p:nvCxnSpPr>
          <p:spPr>
            <a:xfrm flipH="1" flipV="1">
              <a:off x="5731496" y="3495908"/>
              <a:ext cx="435566" cy="36751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7282581" y="120230"/>
            <a:ext cx="188382" cy="542323"/>
          </a:xfrm>
          <a:prstGeom prst="rect">
            <a:avLst/>
          </a:prstGeom>
          <a:noFill/>
        </p:spPr>
        <p:txBody>
          <a:bodyPr wrap="none" rtlCol="0">
            <a:spAutoFit/>
          </a:bodyPr>
          <a:lstStyle/>
          <a:p>
            <a:pPr defTabSz="932418"/>
            <a:endParaRPr lang="en-US" sz="2856" i="1" kern="0" dirty="0">
              <a:solidFill>
                <a:schemeClr val="tx1">
                  <a:lumMod val="50000"/>
                  <a:lumOff val="50000"/>
                </a:schemeClr>
              </a:solidFill>
            </a:endParaRPr>
          </a:p>
        </p:txBody>
      </p:sp>
    </p:spTree>
    <p:extLst>
      <p:ext uri="{BB962C8B-B14F-4D97-AF65-F5344CB8AC3E}">
        <p14:creationId xmlns:p14="http://schemas.microsoft.com/office/powerpoint/2010/main" val="3207929094"/>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ubnet1"/>
          <p:cNvSpPr/>
          <p:nvPr/>
        </p:nvSpPr>
        <p:spPr bwMode="auto">
          <a:xfrm>
            <a:off x="9421458" y="-366857"/>
            <a:ext cx="2092275" cy="3264054"/>
          </a:xfrm>
          <a:prstGeom prst="rect">
            <a:avLst/>
          </a:prstGeom>
          <a:pattFill prst="horzBrick">
            <a:fgClr>
              <a:srgbClr val="FFC9C9"/>
            </a:fgClr>
            <a:bgClr>
              <a:srgbClr val="FF8585"/>
            </a:bgClr>
          </a:pattFill>
          <a:ln w="9525" cap="flat" cmpd="sng" algn="ctr">
            <a:solidFill>
              <a:srgbClr val="C00000"/>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Per VM or </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NSG</a:t>
            </a:r>
          </a:p>
        </p:txBody>
      </p:sp>
      <p:sp>
        <p:nvSpPr>
          <p:cNvPr id="47" name="Rectangle 46"/>
          <p:cNvSpPr/>
          <p:nvPr/>
        </p:nvSpPr>
        <p:spPr bwMode="auto">
          <a:xfrm>
            <a:off x="2130875" y="-733727"/>
            <a:ext cx="6989443" cy="7619282"/>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extrusionH="76200">
            <a:extrusionClr>
              <a:srgbClr val="0078D7"/>
            </a:extrusionClr>
          </a:sp3d>
        </p:spPr>
        <p:txBody>
          <a:bodyPr rot="0" spcFirstLastPara="0" vertOverflow="overflow" horzOverflow="overflow" vert="horz" wrap="square" lIns="190207" tIns="152166" rIns="190207" bIns="152166" numCol="1" spcCol="0" rtlCol="0" fromWordArt="0" anchor="t"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Virtual Network – “</a:t>
            </a:r>
            <a:r>
              <a:rPr lang="en-US" sz="2497" kern="0" dirty="0" err="1">
                <a:solidFill>
                  <a:srgbClr val="002050"/>
                </a:solidFill>
                <a:latin typeface="Segoe UI"/>
                <a:ea typeface="Segoe UI" pitchFamily="34" charset="0"/>
                <a:cs typeface="Segoe UI" pitchFamily="34" charset="0"/>
              </a:rPr>
              <a:t>MyNetwork</a:t>
            </a:r>
            <a:r>
              <a:rPr lang="en-US" sz="2497" kern="0" dirty="0">
                <a:solidFill>
                  <a:srgbClr val="002050"/>
                </a:solidFill>
                <a:latin typeface="Segoe UI"/>
                <a:ea typeface="Segoe UI" pitchFamily="34" charset="0"/>
                <a:cs typeface="Segoe UI" pitchFamily="34" charset="0"/>
              </a:rPr>
              <a:t>”</a:t>
            </a:r>
          </a:p>
        </p:txBody>
      </p:sp>
      <p:sp>
        <p:nvSpPr>
          <p:cNvPr id="53" name="Subnet1"/>
          <p:cNvSpPr/>
          <p:nvPr/>
        </p:nvSpPr>
        <p:spPr bwMode="auto">
          <a:xfrm>
            <a:off x="3619298" y="680656"/>
            <a:ext cx="2092275" cy="6173145"/>
          </a:xfrm>
          <a:prstGeom prst="rect">
            <a:avLst/>
          </a:prstGeom>
          <a:pattFill prst="horzBrick">
            <a:fgClr>
              <a:srgbClr val="FFC9C9"/>
            </a:fgClr>
            <a:bgClr>
              <a:srgbClr val="FF8585"/>
            </a:bgClr>
          </a:pattFill>
          <a:ln w="9525" cap="flat" cmpd="sng" algn="ctr">
            <a:solidFill>
              <a:srgbClr val="C00000"/>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Web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Subnet1</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192.168.1.0/24</a:t>
            </a:r>
          </a:p>
        </p:txBody>
      </p:sp>
      <p:grpSp>
        <p:nvGrpSpPr>
          <p:cNvPr id="81" name="Web Server 1"/>
          <p:cNvGrpSpPr/>
          <p:nvPr/>
        </p:nvGrpSpPr>
        <p:grpSpPr>
          <a:xfrm>
            <a:off x="2733120" y="2100490"/>
            <a:ext cx="1686630" cy="1456661"/>
            <a:chOff x="3981734" y="3031220"/>
            <a:chExt cx="1621660" cy="1400551"/>
          </a:xfrm>
        </p:grpSpPr>
        <p:sp>
          <p:nvSpPr>
            <p:cNvPr id="82" name="Rectangle 8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1</a:t>
              </a:r>
            </a:p>
          </p:txBody>
        </p:sp>
        <p:sp>
          <p:nvSpPr>
            <p:cNvPr id="83" name="TextBox 8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84" name="Web Server 2"/>
          <p:cNvGrpSpPr/>
          <p:nvPr/>
        </p:nvGrpSpPr>
        <p:grpSpPr>
          <a:xfrm>
            <a:off x="3992103" y="2826223"/>
            <a:ext cx="1686630" cy="1456661"/>
            <a:chOff x="3981734" y="3031220"/>
            <a:chExt cx="1621660" cy="1400551"/>
          </a:xfrm>
        </p:grpSpPr>
        <p:sp>
          <p:nvSpPr>
            <p:cNvPr id="85" name="Rectangle 84"/>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Web Server 2</a:t>
              </a:r>
            </a:p>
          </p:txBody>
        </p:sp>
        <p:sp>
          <p:nvSpPr>
            <p:cNvPr id="86" name="TextBox 85"/>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17" name="Subnet2"/>
          <p:cNvSpPr/>
          <p:nvPr/>
        </p:nvSpPr>
        <p:spPr bwMode="auto">
          <a:xfrm>
            <a:off x="5666715" y="-501321"/>
            <a:ext cx="2092275" cy="6173145"/>
          </a:xfrm>
          <a:prstGeom prst="rect">
            <a:avLst/>
          </a:prstGeom>
          <a:solidFill>
            <a:srgbClr val="0078D7">
              <a:lumMod val="40000"/>
              <a:lumOff val="60000"/>
            </a:srgbClr>
          </a:solidFill>
          <a:ln w="9525" cap="flat" cmpd="sng" algn="ctr">
            <a:solidFill>
              <a:srgbClr val="0078D7"/>
            </a:solid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File Servers</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Subnet2</a:t>
            </a:r>
          </a:p>
          <a:p>
            <a:pPr algn="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192.168.2.0/24</a:t>
            </a:r>
          </a:p>
        </p:txBody>
      </p:sp>
      <p:grpSp>
        <p:nvGrpSpPr>
          <p:cNvPr id="18" name="File Server2"/>
          <p:cNvGrpSpPr/>
          <p:nvPr/>
        </p:nvGrpSpPr>
        <p:grpSpPr>
          <a:xfrm>
            <a:off x="6034420" y="1661142"/>
            <a:ext cx="1686630" cy="1456661"/>
            <a:chOff x="3981734" y="3031220"/>
            <a:chExt cx="1621660" cy="1400551"/>
          </a:xfrm>
        </p:grpSpPr>
        <p:sp>
          <p:nvSpPr>
            <p:cNvPr id="19" name="Rectangle 18"/>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2</a:t>
              </a:r>
            </a:p>
          </p:txBody>
        </p:sp>
        <p:sp>
          <p:nvSpPr>
            <p:cNvPr id="20" name="TextBox 19"/>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grpSp>
        <p:nvGrpSpPr>
          <p:cNvPr id="21" name="File Server1"/>
          <p:cNvGrpSpPr/>
          <p:nvPr/>
        </p:nvGrpSpPr>
        <p:grpSpPr>
          <a:xfrm>
            <a:off x="4775439" y="935409"/>
            <a:ext cx="1686630" cy="1456661"/>
            <a:chOff x="3981734" y="3031220"/>
            <a:chExt cx="1621660" cy="1400551"/>
          </a:xfrm>
        </p:grpSpPr>
        <p:sp>
          <p:nvSpPr>
            <p:cNvPr id="22" name="Rectangle 21"/>
            <p:cNvSpPr/>
            <p:nvPr/>
          </p:nvSpPr>
          <p:spPr bwMode="auto">
            <a:xfrm>
              <a:off x="3981734" y="3031220"/>
              <a:ext cx="1371600" cy="1371600"/>
            </a:xfrm>
            <a:prstGeom prst="rect">
              <a:avLst/>
            </a:prstGeom>
            <a:solidFill>
              <a:srgbClr val="002050"/>
            </a:solidFill>
            <a:ln w="9525" cap="flat" cmpd="sng" algn="ctr">
              <a:noFill/>
              <a:prstDash val="solid"/>
              <a:headEnd type="none" w="med" len="med"/>
              <a:tailEnd type="none" w="med" len="med"/>
            </a:ln>
            <a:effectLst/>
            <a:scene3d>
              <a:camera prst="isometricTopUp"/>
              <a:lightRig rig="threePt" dir="t"/>
            </a:scene3d>
            <a:sp3d extrusionH="304800">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gradFill>
                    <a:gsLst>
                      <a:gs pos="0">
                        <a:srgbClr val="FFFFFF"/>
                      </a:gs>
                      <a:gs pos="100000">
                        <a:srgbClr val="FFFFFF"/>
                      </a:gs>
                    </a:gsLst>
                    <a:lin ang="5400000" scaled="0"/>
                  </a:gradFill>
                  <a:latin typeface="Segoe UI"/>
                  <a:ea typeface="Segoe UI" pitchFamily="34" charset="0"/>
                  <a:cs typeface="Segoe UI" pitchFamily="34" charset="0"/>
                </a:rPr>
                <a:t>File Server 1</a:t>
              </a:r>
            </a:p>
          </p:txBody>
        </p:sp>
        <p:sp>
          <p:nvSpPr>
            <p:cNvPr id="23" name="TextBox 22"/>
            <p:cNvSpPr txBox="1"/>
            <p:nvPr/>
          </p:nvSpPr>
          <p:spPr>
            <a:xfrm>
              <a:off x="4756367" y="3797238"/>
              <a:ext cx="847027" cy="634533"/>
            </a:xfrm>
            <a:prstGeom prst="rect">
              <a:avLst/>
            </a:prstGeom>
            <a:noFill/>
            <a:scene3d>
              <a:camera prst="isometricRightUp"/>
              <a:lightRig rig="threePt" dir="t"/>
            </a:scene3d>
          </p:spPr>
          <p:txBody>
            <a:bodyPr wrap="none" lIns="190207" tIns="152166" rIns="190207" bIns="152166" rtlCol="0">
              <a:spAutoFit/>
            </a:bodyPr>
            <a:lstStyle/>
            <a:p>
              <a:pPr defTabSz="950973">
                <a:lnSpc>
                  <a:spcPct val="90000"/>
                </a:lnSpc>
                <a:spcAft>
                  <a:spcPts val="624"/>
                </a:spcAft>
                <a:defRPr/>
              </a:pPr>
              <a:r>
                <a:rPr lang="en-US" sz="2497" kern="0" dirty="0">
                  <a:solidFill>
                    <a:srgbClr val="FFFF00"/>
                  </a:solidFill>
                  <a:latin typeface="Segoe UI"/>
                </a:rPr>
                <a:t>VM</a:t>
              </a:r>
            </a:p>
          </p:txBody>
        </p:sp>
      </p:grpSp>
      <p:sp>
        <p:nvSpPr>
          <p:cNvPr id="24" name="Subnet2"/>
          <p:cNvSpPr/>
          <p:nvPr/>
        </p:nvSpPr>
        <p:spPr bwMode="auto">
          <a:xfrm>
            <a:off x="5004551" y="1068337"/>
            <a:ext cx="630327" cy="3781689"/>
          </a:xfrm>
          <a:prstGeom prst="rect">
            <a:avLst/>
          </a:prstGeom>
          <a:noFill/>
          <a:ln w="9525" cap="flat" cmpd="sng" algn="ctr">
            <a:noFill/>
            <a:prstDash val="solid"/>
            <a:headEnd type="none" w="med" len="med"/>
            <a:tailEnd type="none" w="med" len="med"/>
          </a:ln>
          <a:effectLst/>
          <a:scene3d>
            <a:camera prst="isometricTopUp"/>
            <a:lightRig rig="threePt" dir="t"/>
          </a:scene3d>
          <a:sp3d>
            <a:extrusionClr>
              <a:srgbClr val="0078D7"/>
            </a:extrusionClr>
          </a:sp3d>
        </p:spPr>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Subnet Routing</a:t>
            </a:r>
          </a:p>
        </p:txBody>
      </p:sp>
      <p:sp>
        <p:nvSpPr>
          <p:cNvPr id="29" name="Public VIP"/>
          <p:cNvSpPr/>
          <p:nvPr/>
        </p:nvSpPr>
        <p:spPr bwMode="auto">
          <a:xfrm>
            <a:off x="3325709" y="1056575"/>
            <a:ext cx="523766" cy="6172958"/>
          </a:xfrm>
          <a:prstGeom prst="rect">
            <a:avLst/>
          </a:prstGeom>
          <a:solidFill>
            <a:srgbClr val="92D050">
              <a:alpha val="80000"/>
            </a:srgbClr>
          </a:solidFill>
          <a:ln>
            <a:solidFill>
              <a:srgbClr val="00B050">
                <a:alpha val="8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pPr>
            <a:r>
              <a:rPr lang="en-US" sz="2497" kern="0" dirty="0">
                <a:solidFill>
                  <a:srgbClr val="002050"/>
                </a:solidFill>
                <a:latin typeface="Segoe UI"/>
                <a:ea typeface="Segoe UI" pitchFamily="34" charset="0"/>
                <a:cs typeface="Segoe UI" pitchFamily="34" charset="0"/>
              </a:rPr>
              <a:t>Public VIP </a:t>
            </a:r>
            <a:r>
              <a:rPr lang="en-US" sz="2497" kern="0" dirty="0">
                <a:solidFill>
                  <a:srgbClr val="002050"/>
                </a:solidFill>
                <a:latin typeface="Segoe UI"/>
                <a:ea typeface="Segoe UI" pitchFamily="34" charset="0"/>
                <a:cs typeface="Segoe UI" pitchFamily="34" charset="0"/>
                <a:sym typeface="Wingdings" panose="05000000000000000000" pitchFamily="2" charset="2"/>
              </a:rPr>
              <a:t> 10.127.132.6:80</a:t>
            </a:r>
            <a:endParaRPr lang="en-US" sz="2497" kern="0" dirty="0">
              <a:solidFill>
                <a:srgbClr val="002050"/>
              </a:solidFill>
              <a:latin typeface="Segoe UI"/>
              <a:ea typeface="Segoe UI" pitchFamily="34" charset="0"/>
              <a:cs typeface="Segoe UI" pitchFamily="34" charset="0"/>
            </a:endParaRPr>
          </a:p>
        </p:txBody>
      </p:sp>
      <p:sp>
        <p:nvSpPr>
          <p:cNvPr id="28" name="Rectangle 27"/>
          <p:cNvSpPr/>
          <p:nvPr/>
        </p:nvSpPr>
        <p:spPr bwMode="auto">
          <a:xfrm>
            <a:off x="5180570" y="4361826"/>
            <a:ext cx="6989443" cy="932471"/>
          </a:xfrm>
          <a:prstGeom prst="rect">
            <a:avLst/>
          </a:prstGeom>
          <a:solidFill>
            <a:srgbClr val="FFC000"/>
          </a:solidFill>
          <a:ln w="9525" cap="flat" cmpd="sng" algn="ctr">
            <a:solidFill>
              <a:schemeClr val="accent4">
                <a:lumMod val="75000"/>
              </a:schemeClr>
            </a:solidFill>
            <a:prstDash val="solid"/>
            <a:headEnd type="none" w="med" len="med"/>
            <a:tailEnd type="none" w="med" len="med"/>
          </a:ln>
          <a:effectLst/>
          <a:scene3d>
            <a:camera prst="isometricTopUp"/>
            <a:lightRig rig="threePt" dir="t"/>
          </a:scene3d>
          <a:sp3d extrusionH="76200">
            <a:extrusionClr>
              <a:schemeClr val="accent2"/>
            </a:extrusionClr>
          </a:sp3d>
        </p:spPr>
        <p:txBody>
          <a:bodyPr rot="0" spcFirstLastPara="0" vertOverflow="overflow" horzOverflow="overflow" vert="horz" wrap="square" lIns="190207" tIns="152166" rIns="190207" bIns="152166" numCol="1" spcCol="0" rtlCol="0" fromWordArt="0" anchor="ctr" anchorCtr="0" forceAA="0" compatLnSpc="1">
            <a:prstTxWarp prst="textNoShape">
              <a:avLst/>
            </a:prstTxWarp>
            <a:noAutofit/>
          </a:bodyPr>
          <a:lstStyle/>
          <a:p>
            <a:pPr algn="ctr" defTabSz="969767" fontAlgn="base">
              <a:lnSpc>
                <a:spcPct val="90000"/>
              </a:lnSpc>
              <a:spcBef>
                <a:spcPct val="0"/>
              </a:spcBef>
              <a:spcAft>
                <a:spcPct val="0"/>
              </a:spcAft>
              <a:defRPr/>
            </a:pPr>
            <a:r>
              <a:rPr lang="en-US" sz="2497" kern="0" dirty="0">
                <a:solidFill>
                  <a:srgbClr val="002050"/>
                </a:solidFill>
                <a:latin typeface="Segoe UI"/>
                <a:ea typeface="Segoe UI" pitchFamily="34" charset="0"/>
                <a:cs typeface="Segoe UI" pitchFamily="34" charset="0"/>
              </a:rPr>
              <a:t>Multitenant Gateway</a:t>
            </a:r>
          </a:p>
        </p:txBody>
      </p:sp>
      <p:grpSp>
        <p:nvGrpSpPr>
          <p:cNvPr id="42" name="Group 41"/>
          <p:cNvGrpSpPr/>
          <p:nvPr/>
        </p:nvGrpSpPr>
        <p:grpSpPr>
          <a:xfrm>
            <a:off x="5846530" y="2663275"/>
            <a:ext cx="1588590" cy="2650248"/>
            <a:chOff x="5731496" y="2611175"/>
            <a:chExt cx="1557804" cy="2598887"/>
          </a:xfrm>
        </p:grpSpPr>
        <p:cxnSp>
          <p:nvCxnSpPr>
            <p:cNvPr id="25" name="Arrow Gateway"/>
            <p:cNvCxnSpPr>
              <a:cxnSpLocks/>
            </p:cNvCxnSpPr>
            <p:nvPr/>
          </p:nvCxnSpPr>
          <p:spPr>
            <a:xfrm>
              <a:off x="7266609" y="2611175"/>
              <a:ext cx="22691" cy="2598887"/>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Arrow Subnet2"/>
            <p:cNvCxnSpPr>
              <a:cxnSpLocks/>
            </p:cNvCxnSpPr>
            <p:nvPr/>
          </p:nvCxnSpPr>
          <p:spPr>
            <a:xfrm flipV="1">
              <a:off x="5917880" y="3170428"/>
              <a:ext cx="433855" cy="44189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cxnSp>
          <p:nvCxnSpPr>
            <p:cNvPr id="34" name="Arrow Subnet1"/>
            <p:cNvCxnSpPr>
              <a:cxnSpLocks/>
            </p:cNvCxnSpPr>
            <p:nvPr/>
          </p:nvCxnSpPr>
          <p:spPr>
            <a:xfrm flipH="1" flipV="1">
              <a:off x="5731496" y="3495908"/>
              <a:ext cx="435566" cy="367514"/>
            </a:xfrm>
            <a:prstGeom prst="straightConnector1">
              <a:avLst/>
            </a:prstGeom>
            <a:ln w="177800">
              <a:solidFill>
                <a:schemeClr val="accent1"/>
              </a:solidFill>
              <a:tailEnd type="triangle" w="sm" len="sm"/>
            </a:ln>
            <a:scene3d>
              <a:camera prst="orthographicFront">
                <a:rot lat="19476000" lon="18852000" rev="3612000"/>
              </a:camera>
              <a:lightRig rig="threePt" dir="t"/>
            </a:scene3d>
            <a:sp3d/>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7282581" y="120230"/>
            <a:ext cx="188382" cy="542323"/>
          </a:xfrm>
          <a:prstGeom prst="rect">
            <a:avLst/>
          </a:prstGeom>
          <a:noFill/>
        </p:spPr>
        <p:txBody>
          <a:bodyPr wrap="none" rtlCol="0">
            <a:spAutoFit/>
          </a:bodyPr>
          <a:lstStyle/>
          <a:p>
            <a:pPr defTabSz="932418"/>
            <a:endParaRPr lang="en-US" sz="2856" i="1" kern="0" dirty="0">
              <a:solidFill>
                <a:schemeClr val="tx1">
                  <a:lumMod val="50000"/>
                  <a:lumOff val="50000"/>
                </a:schemeClr>
              </a:solidFill>
            </a:endParaRPr>
          </a:p>
        </p:txBody>
      </p:sp>
      <p:sp>
        <p:nvSpPr>
          <p:cNvPr id="26" name="Subnet1 Firewall"/>
          <p:cNvSpPr/>
          <p:nvPr/>
        </p:nvSpPr>
        <p:spPr bwMode="auto">
          <a:xfrm>
            <a:off x="2646968" y="1991105"/>
            <a:ext cx="1631824" cy="1631824"/>
          </a:xfrm>
          <a:prstGeom prst="rect">
            <a:avLst/>
          </a:prstGeom>
          <a:solidFill>
            <a:srgbClr val="FF0101">
              <a:alpha val="20000"/>
            </a:srgbClr>
          </a:solidFill>
          <a:ln>
            <a:solidFill>
              <a:srgbClr val="FF0101">
                <a:alpha val="2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t" anchorCtr="0" forceAA="0" compatLnSpc="1">
            <a:prstTxWarp prst="textNoShape">
              <a:avLst/>
            </a:prstTxWarp>
            <a:noAutofit/>
          </a:bodyPr>
          <a:lstStyle/>
          <a:p>
            <a:pPr algn="r" defTabSz="950846" fontAlgn="base">
              <a:lnSpc>
                <a:spcPct val="90000"/>
              </a:lnSpc>
              <a:spcBef>
                <a:spcPct val="0"/>
              </a:spcBef>
              <a:spcAft>
                <a:spcPct val="0"/>
              </a:spcAft>
              <a:defRPr/>
            </a:pPr>
            <a:endParaRPr lang="en-US" sz="2448" kern="0" dirty="0">
              <a:solidFill>
                <a:schemeClr val="bg1"/>
              </a:solidFill>
              <a:ea typeface="Segoe UI" pitchFamily="34" charset="0"/>
              <a:cs typeface="Segoe UI" pitchFamily="34" charset="0"/>
            </a:endParaRPr>
          </a:p>
        </p:txBody>
      </p:sp>
      <p:sp>
        <p:nvSpPr>
          <p:cNvPr id="27" name="Subnet1 Firewall"/>
          <p:cNvSpPr/>
          <p:nvPr/>
        </p:nvSpPr>
        <p:spPr bwMode="auto">
          <a:xfrm>
            <a:off x="9581923" y="306744"/>
            <a:ext cx="1001216" cy="914400"/>
          </a:xfrm>
          <a:prstGeom prst="rect">
            <a:avLst/>
          </a:prstGeom>
          <a:solidFill>
            <a:srgbClr val="FF0101">
              <a:alpha val="20000"/>
            </a:srgbClr>
          </a:solidFill>
          <a:ln>
            <a:solidFill>
              <a:srgbClr val="FF0101">
                <a:alpha val="2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t" anchorCtr="0" forceAA="0" compatLnSpc="1">
            <a:prstTxWarp prst="textNoShape">
              <a:avLst/>
            </a:prstTxWarp>
            <a:noAutofit/>
          </a:bodyPr>
          <a:lstStyle/>
          <a:p>
            <a:pPr algn="r" defTabSz="950846" fontAlgn="base">
              <a:lnSpc>
                <a:spcPct val="90000"/>
              </a:lnSpc>
              <a:spcBef>
                <a:spcPct val="0"/>
              </a:spcBef>
              <a:spcAft>
                <a:spcPct val="0"/>
              </a:spcAft>
              <a:defRPr/>
            </a:pPr>
            <a:endParaRPr lang="en-US" sz="2448" kern="0" dirty="0">
              <a:solidFill>
                <a:schemeClr val="bg1"/>
              </a:solidFill>
              <a:ea typeface="Segoe UI" pitchFamily="34" charset="0"/>
              <a:cs typeface="Segoe UI" pitchFamily="34" charset="0"/>
            </a:endParaRPr>
          </a:p>
        </p:txBody>
      </p:sp>
      <p:sp>
        <p:nvSpPr>
          <p:cNvPr id="30" name="Subnet1 Firewall"/>
          <p:cNvSpPr/>
          <p:nvPr/>
        </p:nvSpPr>
        <p:spPr bwMode="auto">
          <a:xfrm>
            <a:off x="4042338" y="2842931"/>
            <a:ext cx="1631824" cy="1631824"/>
          </a:xfrm>
          <a:prstGeom prst="rect">
            <a:avLst/>
          </a:prstGeom>
          <a:solidFill>
            <a:srgbClr val="FF0101">
              <a:alpha val="20000"/>
            </a:srgbClr>
          </a:solidFill>
          <a:ln>
            <a:solidFill>
              <a:srgbClr val="FF0101">
                <a:alpha val="20000"/>
              </a:srgbClr>
            </a:solidFill>
            <a:headEnd type="none" w="med" len="med"/>
            <a:tailEnd type="none" w="med" len="med"/>
          </a:ln>
          <a:effectLst/>
          <a:scene3d>
            <a:camera prst="isometricTopUp"/>
            <a:lightRig rig="threePt" dir="t"/>
          </a:scene3d>
          <a:sp3d extrusionH="304800"/>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6494" tIns="149196" rIns="186494" bIns="149196" numCol="1" spcCol="0" rtlCol="0" fromWordArt="0" anchor="t" anchorCtr="0" forceAA="0" compatLnSpc="1">
            <a:prstTxWarp prst="textNoShape">
              <a:avLst/>
            </a:prstTxWarp>
            <a:noAutofit/>
          </a:bodyPr>
          <a:lstStyle/>
          <a:p>
            <a:pPr algn="r" defTabSz="950846" fontAlgn="base">
              <a:lnSpc>
                <a:spcPct val="90000"/>
              </a:lnSpc>
              <a:spcBef>
                <a:spcPct val="0"/>
              </a:spcBef>
              <a:spcAft>
                <a:spcPct val="0"/>
              </a:spcAft>
              <a:defRPr/>
            </a:pPr>
            <a:endParaRPr lang="en-US" sz="2448" kern="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2679652342"/>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75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75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1000"/>
                                        <p:tgtEl>
                                          <p:spTgt spid="30"/>
                                        </p:tgtEl>
                                      </p:cBhvr>
                                    </p:animEffect>
                                    <p:anim calcmode="lin" valueType="num">
                                      <p:cBhvr>
                                        <p:cTn id="18" dur="1000" fill="hold"/>
                                        <p:tgtEl>
                                          <p:spTgt spid="30"/>
                                        </p:tgtEl>
                                        <p:attrNameLst>
                                          <p:attrName>ppt_x</p:attrName>
                                        </p:attrNameLst>
                                      </p:cBhvr>
                                      <p:tavLst>
                                        <p:tav tm="0">
                                          <p:val>
                                            <p:strVal val="#ppt_x"/>
                                          </p:val>
                                        </p:tav>
                                        <p:tav tm="100000">
                                          <p:val>
                                            <p:strVal val="#ppt_x"/>
                                          </p:val>
                                        </p:tav>
                                      </p:tavLst>
                                    </p:anim>
                                    <p:anim calcmode="lin" valueType="num">
                                      <p:cBhvr>
                                        <p:cTn id="1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3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5.1"/>
</p:tagLst>
</file>

<file path=ppt/tags/tag2.xml><?xml version="1.0" encoding="utf-8"?>
<p:tagLst xmlns:a="http://schemas.openxmlformats.org/drawingml/2006/main" xmlns:r="http://schemas.openxmlformats.org/officeDocument/2006/relationships" xmlns:p="http://schemas.openxmlformats.org/presentationml/2006/main">
  <p:tag name="TIMING" val="|5.1"/>
</p:tagLst>
</file>

<file path=ppt/tags/tag3.xml><?xml version="1.0" encoding="utf-8"?>
<p:tagLst xmlns:a="http://schemas.openxmlformats.org/drawingml/2006/main" xmlns:r="http://schemas.openxmlformats.org/officeDocument/2006/relationships" xmlns:p="http://schemas.openxmlformats.org/presentationml/2006/main">
  <p:tag name="TIMING" val="|5.1"/>
</p:tagLst>
</file>

<file path=ppt/tags/tag4.xml><?xml version="1.0" encoding="utf-8"?>
<p:tagLst xmlns:a="http://schemas.openxmlformats.org/drawingml/2006/main" xmlns:r="http://schemas.openxmlformats.org/officeDocument/2006/relationships" xmlns:p="http://schemas.openxmlformats.org/presentationml/2006/main">
  <p:tag name="TIMING" val="|5.1"/>
</p:tagLst>
</file>

<file path=ppt/theme/theme1.xml><?xml version="1.0" encoding="utf-8"?>
<a:theme xmlns:a="http://schemas.openxmlformats.org/drawingml/2006/main" name="WHITE TEMPLATE">
  <a:themeElements>
    <a:clrScheme name="2016 - Template BLUE, light back">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7868751D-28D7-49DA-9A1E-005CDB50450F}"/>
    </a:ext>
  </a:extLst>
</a:theme>
</file>

<file path=ppt/theme/theme2.xml><?xml version="1.0" encoding="utf-8"?>
<a:theme xmlns:a="http://schemas.openxmlformats.org/drawingml/2006/main" name="DARK GRAY TEMPLATE">
  <a:themeElements>
    <a:clrScheme name="BT - Blue - dark background">
      <a:dk1>
        <a:srgbClr val="353535"/>
      </a:dk1>
      <a:lt1>
        <a:srgbClr val="FFFFFF"/>
      </a:lt1>
      <a:dk2>
        <a:srgbClr val="0078D7"/>
      </a:dk2>
      <a:lt2>
        <a:srgbClr val="CDF4FF"/>
      </a:lt2>
      <a:accent1>
        <a:srgbClr val="0078D7"/>
      </a:accent1>
      <a:accent2>
        <a:srgbClr val="D2D2D2"/>
      </a:accent2>
      <a:accent3>
        <a:srgbClr val="00BCF2"/>
      </a:accent3>
      <a:accent4>
        <a:srgbClr val="B4009E"/>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1EE7FF6B-7C85-492F-933D-8CFD82A3F953}"/>
    </a:ext>
  </a:extLst>
</a:theme>
</file>

<file path=ppt/theme/theme3.xml><?xml version="1.0" encoding="utf-8"?>
<a:theme xmlns:a="http://schemas.openxmlformats.org/drawingml/2006/main" name="1_LIGHT GRAY TEMPLATE">
  <a:themeElements>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C620A773-8EDA-4F63-B19F-165144BCFB99}"/>
    </a:ext>
  </a:extLst>
</a:theme>
</file>

<file path=ppt/theme/theme4.xml><?xml version="1.0" encoding="utf-8"?>
<a:theme xmlns:a="http://schemas.openxmlformats.org/drawingml/2006/main" name="1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16-9_Business_BLUE_2017_13</Template>
  <TotalTime>0</TotalTime>
  <Words>9003</Words>
  <Application>Microsoft Office PowerPoint</Application>
  <PresentationFormat>Custom</PresentationFormat>
  <Paragraphs>1927</Paragraphs>
  <Slides>121</Slides>
  <Notes>72</Notes>
  <HiddenSlides>2</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121</vt:i4>
      </vt:variant>
    </vt:vector>
  </HeadingPairs>
  <TitlesOfParts>
    <vt:vector size="135" baseType="lpstr">
      <vt:lpstr>Arial</vt:lpstr>
      <vt:lpstr>Calibri</vt:lpstr>
      <vt:lpstr>Calibri Light</vt:lpstr>
      <vt:lpstr>Comic Sans MS</vt:lpstr>
      <vt:lpstr>Consolas</vt:lpstr>
      <vt:lpstr>Segoe UI</vt:lpstr>
      <vt:lpstr>Segoe UI Light</vt:lpstr>
      <vt:lpstr>Segoe UI Semibold</vt:lpstr>
      <vt:lpstr>Segoe UI Semilight</vt:lpstr>
      <vt:lpstr>Wingdings</vt:lpstr>
      <vt:lpstr>WHITE TEMPLATE</vt:lpstr>
      <vt:lpstr>DARK GRAY TEMPLATE</vt:lpstr>
      <vt:lpstr>1_LIGHT GRAY TEMPLATE</vt:lpstr>
      <vt:lpstr>1_WHITE TEMPLATE</vt:lpstr>
      <vt:lpstr>Infrastructure as a Service and Microsoft Azure Stack Hub </vt:lpstr>
      <vt:lpstr>Agenda</vt:lpstr>
      <vt:lpstr>Azure Stack Hub Network Architecture</vt:lpstr>
      <vt:lpstr>Azure Stack Hub logical networks</vt:lpstr>
      <vt:lpstr>Switch infrastructure network</vt:lpstr>
      <vt:lpstr>Switch management network </vt:lpstr>
      <vt:lpstr>BMC network</vt:lpstr>
      <vt:lpstr>Private network </vt:lpstr>
      <vt:lpstr>Azure Stack Hub infrastructure network</vt:lpstr>
      <vt:lpstr>Public infrastructure network</vt:lpstr>
      <vt:lpstr>Public VIP network</vt:lpstr>
      <vt:lpstr>Azure Stack Hub single-rack architecture</vt:lpstr>
      <vt:lpstr>Azure Stack Hub Network Architecture (Advanced)</vt:lpstr>
      <vt:lpstr>PowerPoint Presentation</vt:lpstr>
      <vt:lpstr>PowerPoint Presentation</vt:lpstr>
      <vt:lpstr>PowerPoint Presentation</vt:lpstr>
      <vt:lpstr>PowerPoint Presentation</vt:lpstr>
      <vt:lpstr>PowerPoint Presentation</vt:lpstr>
      <vt:lpstr>Azure Stack Hub Network 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load balancer </vt:lpstr>
      <vt:lpstr>Public IP addresses</vt:lpstr>
      <vt:lpstr>DHCP in Azure Stack Hub</vt:lpstr>
      <vt:lpstr>DNS Services in Azure Stack Hub</vt:lpstr>
      <vt:lpstr>PowerPoint Presentation</vt:lpstr>
      <vt:lpstr>AzureStack.local DNS zone</vt:lpstr>
      <vt:lpstr>Internal.AzureStack.local DNS zone (iDNS)</vt:lpstr>
      <vt:lpstr>local.AzureStack.External DNS zone (iDNS)</vt:lpstr>
      <vt:lpstr>local.cloudapp.AzureStack.External DNS zone (iDNS)</vt:lpstr>
      <vt:lpstr>DNS forwarders in Azure Stack Hub</vt:lpstr>
      <vt:lpstr>DNS services in Azure Stack Hub</vt:lpstr>
      <vt:lpstr>Connectivity in Azure Stack Hub</vt:lpstr>
      <vt:lpstr>PowerPoint Presentation</vt:lpstr>
      <vt:lpstr>PowerPoint Presentation</vt:lpstr>
      <vt:lpstr>PowerPoint Presentation</vt:lpstr>
      <vt:lpstr>Connecting from Azure Stack Hub</vt:lpstr>
      <vt:lpstr>VNET Peering</vt:lpstr>
      <vt:lpstr>Connecting from Azure Stack Hub</vt:lpstr>
      <vt:lpstr>Connecting from Azure Stack Hub</vt:lpstr>
      <vt:lpstr>Hybrid connectivity options</vt:lpstr>
      <vt:lpstr>Hybrid connectivity options</vt:lpstr>
      <vt:lpstr>Hybrid connectivity options</vt:lpstr>
      <vt:lpstr>PowerPoint Presentation</vt:lpstr>
      <vt:lpstr>Questions?</vt:lpstr>
      <vt:lpstr>PowerPoint Presentation</vt:lpstr>
      <vt:lpstr>Appendix</vt:lpstr>
      <vt:lpstr>Azure Stack Hub SDN Troubleshooting</vt:lpstr>
      <vt:lpstr>Service Admin Tools</vt:lpstr>
      <vt:lpstr>PowerPoint Presentation</vt:lpstr>
      <vt:lpstr>PowerPoint Presentation</vt:lpstr>
      <vt:lpstr>PowerPoint Presentation</vt:lpstr>
      <vt:lpstr>PowerPoint Presentation</vt:lpstr>
      <vt:lpstr>PowerPoint Presentation</vt:lpstr>
      <vt:lpstr>Troubleshooting Common Issues</vt:lpstr>
      <vt:lpstr>PowerPoint Presentation</vt:lpstr>
      <vt:lpstr>PowerPoint Presentation</vt:lpstr>
      <vt:lpstr>PowerPoint Presentation</vt:lpstr>
      <vt:lpstr>PowerPoint Presentation</vt:lpstr>
      <vt:lpstr>PowerPoint Presentation</vt:lpstr>
      <vt:lpstr>PowerPoint Presentation</vt:lpstr>
      <vt:lpstr>Get-AzureStackLog</vt:lpstr>
      <vt:lpstr>PowerPoint Presentation</vt:lpstr>
      <vt:lpstr>Azure Stack Hub Logical Networks</vt:lpstr>
      <vt:lpstr>Software Defined Networking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Windows Server 2016  Load Balancer</vt:lpstr>
      <vt:lpstr>PowerPoint Presentation</vt:lpstr>
      <vt:lpstr>PowerPoint Presentation</vt:lpstr>
      <vt:lpstr>PowerPoint Presentation</vt:lpstr>
      <vt:lpstr>PowerPoint Presentation</vt:lpstr>
      <vt:lpstr>PowerPoint Presentation</vt:lpstr>
      <vt:lpstr>PowerPoint Presentation</vt:lpstr>
      <vt:lpstr>Windows Server 2016  Multi-Tenant Gateway</vt:lpstr>
      <vt:lpstr>PowerPoint Presentation</vt:lpstr>
      <vt:lpstr>PowerPoint Presentation</vt:lpstr>
      <vt:lpstr>PowerPoint Presentation</vt:lpstr>
      <vt:lpstr>PowerPoint Presentation</vt:lpstr>
      <vt:lpstr>PowerPoint Presentation</vt:lpstr>
      <vt:lpstr>PowerPoint Presentation</vt:lpstr>
      <vt:lpstr>Network micro segmentation and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SDN Building blocks</vt:lpstr>
      <vt:lpstr>SDN Building Blocks introduction</vt:lpstr>
      <vt:lpstr>Network Controller is the control plane of your Virtualized Network</vt:lpstr>
      <vt:lpstr>Network Controller Architecture</vt:lpstr>
      <vt:lpstr>Network Controller Architecture</vt:lpstr>
      <vt:lpstr>SLB Multiplexer VMs (MUX)</vt:lpstr>
      <vt:lpstr>SLB/MUX Infrastructure Overview</vt:lpstr>
      <vt:lpstr>Windows Server Software Load Balancer Functionalities</vt:lpstr>
      <vt:lpstr>Windows Server 2016 Highly Available Network Gateway Basics</vt:lpstr>
      <vt:lpstr>Multi-Tenant S2S VPN IKEv2 Gateway Architecture</vt:lpstr>
      <vt:lpstr>Windows Server 2016 RAS Gateway Functionalities</vt:lpstr>
      <vt:lpstr>Hyper-V Network  Virtualization v2</vt:lpstr>
      <vt:lpstr>HNVv2 Provider and Customer Address Spaces packet flow</vt:lpstr>
      <vt:lpstr>HNVv2 Host vNICs and Compartments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as a Service and Microsoft Azure Stack Hub </dc:title>
  <dc:subject/>
  <dc:creator/>
  <cp:keywords/>
  <dc:description/>
  <cp:lastModifiedBy/>
  <cp:revision>29</cp:revision>
  <dcterms:created xsi:type="dcterms:W3CDTF">2019-12-20T21:23:32Z</dcterms:created>
  <dcterms:modified xsi:type="dcterms:W3CDTF">2021-06-01T10:00:33Z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mabrigg@microsoft.com</vt:lpwstr>
  </property>
  <property fmtid="{D5CDD505-2E9C-101B-9397-08002B2CF9AE}" pid="5" name="MSIP_Label_f42aa342-8706-4288-bd11-ebb85995028c_SetDate">
    <vt:lpwstr>2019-12-20T21:23:42.5799901Z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871b97f6-b271-4356-bb9b-414428ce187e</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