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517" r:id="rId2"/>
    <p:sldMasterId id="2147484544" r:id="rId3"/>
  </p:sldMasterIdLst>
  <p:notesMasterIdLst>
    <p:notesMasterId r:id="rId49"/>
  </p:notesMasterIdLst>
  <p:handoutMasterIdLst>
    <p:handoutMasterId r:id="rId50"/>
  </p:handoutMasterIdLst>
  <p:sldIdLst>
    <p:sldId id="1489" r:id="rId4"/>
    <p:sldId id="1559" r:id="rId5"/>
    <p:sldId id="1560" r:id="rId6"/>
    <p:sldId id="1561" r:id="rId7"/>
    <p:sldId id="1562" r:id="rId8"/>
    <p:sldId id="1563" r:id="rId9"/>
    <p:sldId id="1564" r:id="rId10"/>
    <p:sldId id="1565" r:id="rId11"/>
    <p:sldId id="1566" r:id="rId12"/>
    <p:sldId id="1580" r:id="rId13"/>
    <p:sldId id="1581" r:id="rId14"/>
    <p:sldId id="1593" r:id="rId15"/>
    <p:sldId id="1615" r:id="rId16"/>
    <p:sldId id="1582" r:id="rId17"/>
    <p:sldId id="1584" r:id="rId18"/>
    <p:sldId id="1612" r:id="rId19"/>
    <p:sldId id="1610" r:id="rId20"/>
    <p:sldId id="1583" r:id="rId21"/>
    <p:sldId id="1594" r:id="rId22"/>
    <p:sldId id="1613" r:id="rId23"/>
    <p:sldId id="1595" r:id="rId24"/>
    <p:sldId id="1596" r:id="rId25"/>
    <p:sldId id="1597" r:id="rId26"/>
    <p:sldId id="1585" r:id="rId27"/>
    <p:sldId id="1608" r:id="rId28"/>
    <p:sldId id="1609" r:id="rId29"/>
    <p:sldId id="1586" r:id="rId30"/>
    <p:sldId id="1587" r:id="rId31"/>
    <p:sldId id="1588" r:id="rId32"/>
    <p:sldId id="1570" r:id="rId33"/>
    <p:sldId id="1571" r:id="rId34"/>
    <p:sldId id="1572" r:id="rId35"/>
    <p:sldId id="1573" r:id="rId36"/>
    <p:sldId id="1606" r:id="rId37"/>
    <p:sldId id="1589" r:id="rId38"/>
    <p:sldId id="1592" r:id="rId39"/>
    <p:sldId id="1554" r:id="rId40"/>
    <p:sldId id="1532" r:id="rId41"/>
    <p:sldId id="1614" r:id="rId42"/>
    <p:sldId id="1598" r:id="rId43"/>
    <p:sldId id="1599" r:id="rId44"/>
    <p:sldId id="1600" r:id="rId45"/>
    <p:sldId id="1601" r:id="rId46"/>
    <p:sldId id="1602" r:id="rId47"/>
    <p:sldId id="1603" r:id="rId4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0252C9D-1D6B-42F9-BA63-F39DC4D8B635}">
          <p14:sldIdLst>
            <p14:sldId id="1489"/>
          </p14:sldIdLst>
        </p14:section>
        <p14:section name="Agenda" id="{A073DAE3-B461-442F-A3D3-6642BD875E45}">
          <p14:sldIdLst>
            <p14:sldId id="1559"/>
          </p14:sldIdLst>
        </p14:section>
        <p14:section name="Overview" id="{0CDF8B4A-9847-459D-8802-E654ABB84590}">
          <p14:sldIdLst>
            <p14:sldId id="1560"/>
            <p14:sldId id="1561"/>
            <p14:sldId id="1562"/>
            <p14:sldId id="1563"/>
            <p14:sldId id="1564"/>
            <p14:sldId id="1565"/>
            <p14:sldId id="1566"/>
          </p14:sldIdLst>
        </p14:section>
        <p14:section name="Compute" id="{5D25E74A-06E2-46C3-81D6-333FC8558244}">
          <p14:sldIdLst>
            <p14:sldId id="1580"/>
            <p14:sldId id="1581"/>
            <p14:sldId id="1593"/>
            <p14:sldId id="1615"/>
            <p14:sldId id="1582"/>
            <p14:sldId id="1584"/>
            <p14:sldId id="1612"/>
            <p14:sldId id="1610"/>
            <p14:sldId id="1583"/>
            <p14:sldId id="1594"/>
            <p14:sldId id="1613"/>
            <p14:sldId id="1595"/>
            <p14:sldId id="1596"/>
            <p14:sldId id="1597"/>
          </p14:sldIdLst>
        </p14:section>
        <p14:section name="Administrator" id="{38FCFD08-E5FE-4E76-8CF1-BED18E3837AD}">
          <p14:sldIdLst>
            <p14:sldId id="1585"/>
            <p14:sldId id="1608"/>
            <p14:sldId id="1609"/>
            <p14:sldId id="1586"/>
            <p14:sldId id="1587"/>
          </p14:sldIdLst>
        </p14:section>
        <p14:section name="Compute Controller" id="{C41138DB-F7D1-42CA-9467-52E02E78CB55}">
          <p14:sldIdLst>
            <p14:sldId id="1588"/>
            <p14:sldId id="1570"/>
            <p14:sldId id="1571"/>
            <p14:sldId id="1572"/>
            <p14:sldId id="1573"/>
            <p14:sldId id="1606"/>
            <p14:sldId id="1589"/>
            <p14:sldId id="1592"/>
          </p14:sldIdLst>
        </p14:section>
        <p14:section name="Conclusion" id="{7EBF7387-3079-4248-89A0-0AA300D33B53}">
          <p14:sldIdLst>
            <p14:sldId id="1554"/>
            <p14:sldId id="1532"/>
          </p14:sldIdLst>
        </p14:section>
        <p14:section name="Appendix" id="{6D0BEC46-44BA-470B-82E6-0847536EBC52}">
          <p14:sldIdLst>
            <p14:sldId id="1614"/>
          </p14:sldIdLst>
        </p14:section>
        <p14:section name="Common issues" id="{012F13FD-5F79-4785-82F4-0806928306FB}">
          <p14:sldIdLst>
            <p14:sldId id="1598"/>
            <p14:sldId id="1599"/>
            <p14:sldId id="1600"/>
            <p14:sldId id="1601"/>
            <p14:sldId id="1602"/>
            <p14:sldId id="16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0078D7"/>
    <a:srgbClr val="505050"/>
    <a:srgbClr val="FF5050"/>
    <a:srgbClr val="FFFFFF"/>
    <a:srgbClr val="000000"/>
    <a:srgbClr val="FF8C00"/>
    <a:srgbClr val="D83B01"/>
    <a:srgbClr val="FFB900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1D851-374A-45F3-A0E5-C240C0C6492B}" v="99" dt="2021-01-12T17:16:5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9027" autoAdjust="0"/>
  </p:normalViewPr>
  <p:slideViewPr>
    <p:cSldViewPr snapToGrid="0">
      <p:cViewPr varScale="1">
        <p:scale>
          <a:sx n="117" d="100"/>
          <a:sy n="117" d="100"/>
        </p:scale>
        <p:origin x="10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1/12/2021 4:33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4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4:45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4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28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8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5568C-11AE-48B7-9B16-C02677ED33D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1/12/2021 3:58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98933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1/12/2021 6:19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778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7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1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3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9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7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46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9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1/12/2021 3:58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01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0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1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2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1/12/2021 3:58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1/12/2021 3:58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6284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96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7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04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0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9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1/12/2021 3:58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31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1/12/2021 3:58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1/12/2021 3:58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41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1/12/2021 3:58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436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1/12/2021 3:58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76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5517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4702" y="2119177"/>
            <a:ext cx="6400800" cy="3657600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1556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885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6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797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solidFill>
                  <a:srgbClr val="505050"/>
                </a:solidFill>
              </a:defRPr>
            </a:lvl1pPr>
            <a:lvl2pPr marL="0" indent="0">
              <a:buFontTx/>
              <a:buNone/>
              <a:defRPr sz="2000">
                <a:solidFill>
                  <a:srgbClr val="505050"/>
                </a:solidFill>
              </a:defRPr>
            </a:lvl2pPr>
            <a:lvl3pPr marL="228600" indent="0">
              <a:buNone/>
              <a:defRPr>
                <a:solidFill>
                  <a:srgbClr val="505050"/>
                </a:solidFill>
              </a:defRPr>
            </a:lvl3pPr>
            <a:lvl4pPr marL="457200" indent="0">
              <a:buNone/>
              <a:defRPr>
                <a:solidFill>
                  <a:srgbClr val="505050"/>
                </a:solidFill>
              </a:defRPr>
            </a:lvl4pPr>
            <a:lvl5pPr marL="685800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11986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solidFill>
                  <a:srgbClr val="505050"/>
                </a:solidFill>
              </a:defRPr>
            </a:lvl1pPr>
            <a:lvl2pPr>
              <a:defRPr>
                <a:solidFill>
                  <a:srgbClr val="505050"/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3380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solidFill>
                  <a:srgbClr val="505050"/>
                </a:solidFill>
              </a:defRPr>
            </a:lvl1pPr>
            <a:lvl2pPr>
              <a:defRPr>
                <a:solidFill>
                  <a:srgbClr val="505050"/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9105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697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solidFill>
                  <a:srgbClr val="505050"/>
                </a:solidFill>
              </a:defRPr>
            </a:lvl1pPr>
            <a:lvl2pPr marL="0" indent="0">
              <a:buNone/>
              <a:defRPr sz="2000">
                <a:solidFill>
                  <a:srgbClr val="505050"/>
                </a:solidFill>
              </a:defRPr>
            </a:lvl2pPr>
            <a:lvl3pPr marL="231775" indent="0">
              <a:buNone/>
              <a:tabLst/>
              <a:defRPr sz="2000">
                <a:solidFill>
                  <a:srgbClr val="505050"/>
                </a:solidFill>
              </a:defRPr>
            </a:lvl3pPr>
            <a:lvl4pPr marL="460375" indent="0">
              <a:buNone/>
              <a:defRPr>
                <a:solidFill>
                  <a:srgbClr val="505050"/>
                </a:solidFill>
              </a:defRPr>
            </a:lvl4pPr>
            <a:lvl5pPr marL="685800" indent="0">
              <a:buNone/>
              <a:tabLst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697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solidFill>
                  <a:srgbClr val="505050"/>
                </a:solidFill>
              </a:defRPr>
            </a:lvl1pPr>
            <a:lvl2pPr marL="0" indent="0">
              <a:buNone/>
              <a:defRPr sz="2000">
                <a:solidFill>
                  <a:srgbClr val="505050"/>
                </a:solidFill>
              </a:defRPr>
            </a:lvl2pPr>
            <a:lvl3pPr marL="231775" indent="0">
              <a:buNone/>
              <a:tabLst/>
              <a:defRPr sz="2000">
                <a:solidFill>
                  <a:srgbClr val="505050"/>
                </a:solidFill>
              </a:defRPr>
            </a:lvl3pPr>
            <a:lvl4pPr marL="460375" indent="0">
              <a:buNone/>
              <a:defRPr>
                <a:solidFill>
                  <a:srgbClr val="505050"/>
                </a:solidFill>
              </a:defRPr>
            </a:lvl4pPr>
            <a:lvl5pPr marL="685800" indent="0">
              <a:buNone/>
              <a:tabLst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24893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4708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250" r:id="rId2"/>
    <p:sldLayoutId id="2147484299" r:id="rId3"/>
    <p:sldLayoutId id="2147484263" r:id="rId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2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5" r:id="rId4"/>
    <p:sldLayoutId id="2147484528" r:id="rId5"/>
    <p:sldLayoutId id="2147484531" r:id="rId6"/>
    <p:sldLayoutId id="2147484533" r:id="rId7"/>
    <p:sldLayoutId id="2147484536" r:id="rId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solidFill>
            <a:srgbClr val="505050"/>
          </a:soli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58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user/azure-stack-vm-consideration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-stack/operator/powershell-install-az-modul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microsoft.com/en-us/azure-stack/user/azure-stack-install-visual-studi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user/azure-stack-managed-disk-consideration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stack-quickstart-templat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Azure/AzureStack-QuickStart-Templates/tree/master/101-simple-windows-vm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119177"/>
            <a:ext cx="6400736" cy="1828800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Infrastructure as a Service and Microsoft Azure Stack Hub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80398" y="4216562"/>
            <a:ext cx="6402388" cy="609398"/>
          </a:xfrm>
        </p:spPr>
        <p:txBody>
          <a:bodyPr>
            <a:spAutoFit/>
          </a:bodyPr>
          <a:lstStyle/>
          <a:p>
            <a:pPr lvl="0"/>
            <a:r>
              <a:rPr lang="en-US" sz="2800" dirty="0">
                <a:solidFill>
                  <a:srgbClr val="505050"/>
                </a:solidFill>
              </a:rPr>
              <a:t>Compute in Microsoft Azure Stack Hub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837" y="449262"/>
            <a:ext cx="578704" cy="383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2D82A-804A-4DDB-AB8D-65FB8FFA1C87}"/>
              </a:ext>
            </a:extLst>
          </p:cNvPr>
          <p:cNvSpPr/>
          <p:nvPr/>
        </p:nvSpPr>
        <p:spPr>
          <a:xfrm>
            <a:off x="323797" y="5094545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Creative Commons Attribution -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ShareAlike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 4.0 International Public License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F80-5FD4-4B44-B921-3054BFDF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Azure Stack Hub Compute</a:t>
            </a:r>
          </a:p>
        </p:txBody>
      </p:sp>
    </p:spTree>
    <p:extLst>
      <p:ext uri="{BB962C8B-B14F-4D97-AF65-F5344CB8AC3E}">
        <p14:creationId xmlns:p14="http://schemas.microsoft.com/office/powerpoint/2010/main" val="41465045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D43687-5825-4FED-8FBB-46ED5AF6C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2849"/>
            <a:ext cx="11887200" cy="388567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8D7"/>
                </a:solidFill>
              </a:rPr>
              <a:t>Support for Windows and Linux VMs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Can be from custom or syndicated images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Subset of Azure sizes </a:t>
            </a:r>
          </a:p>
          <a:p>
            <a:pPr marL="501650" lvl="2" indent="-285750" fontAlgn="ctr"/>
            <a:r>
              <a:rPr lang="en-US" sz="1600" dirty="0">
                <a:solidFill>
                  <a:schemeClr val="tx1"/>
                </a:solidFill>
                <a:latin typeface="Segoe UI Light" pitchFamily="34" charset="0"/>
              </a:rPr>
              <a:t>(A, Av2, D, Dv2, DS, DSv2, F, Fs and Fsv2) </a:t>
            </a:r>
            <a:endParaRPr lang="en-US" sz="1600" dirty="0">
              <a:solidFill>
                <a:schemeClr val="tx1"/>
              </a:solidFill>
              <a:latin typeface="Segoe UI Light" pitchFamily="34" charset="0"/>
              <a:cs typeface="Segoe UI Light"/>
            </a:endParaRP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Performance depends on the underlaying infrastructure</a:t>
            </a:r>
          </a:p>
          <a:p>
            <a:pPr marL="285750" lvl="1" indent="-285750" fontAlgn="ctr"/>
            <a:endParaRPr lang="en-US" sz="2000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lvl="1" indent="0" fontAlgn="ctr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8D7"/>
                </a:solidFill>
              </a:rPr>
              <a:t>VM Scale Sets (VMSS)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VMSS Gallery item built-in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Currently no insights-based auto scale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0CDB2-EC38-4F25-8922-9DAA6D2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services in Azure Stack Hub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CA6E92-3550-49EB-AC89-6DED00CB1D83}"/>
              </a:ext>
            </a:extLst>
          </p:cNvPr>
          <p:cNvGrpSpPr/>
          <p:nvPr/>
        </p:nvGrpSpPr>
        <p:grpSpPr>
          <a:xfrm>
            <a:off x="9503828" y="1212849"/>
            <a:ext cx="2181586" cy="1198057"/>
            <a:chOff x="1126308" y="1763123"/>
            <a:chExt cx="2181896" cy="11982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E7683B-62EC-4AB3-9759-D250A3704BEF}"/>
                </a:ext>
              </a:extLst>
            </p:cNvPr>
            <p:cNvSpPr/>
            <p:nvPr/>
          </p:nvSpPr>
          <p:spPr bwMode="auto">
            <a:xfrm>
              <a:off x="1235575" y="1983620"/>
              <a:ext cx="2072629" cy="977730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CD4CE1-4852-4579-A604-E35A9FCBD2F0}"/>
                </a:ext>
              </a:extLst>
            </p:cNvPr>
            <p:cNvSpPr/>
            <p:nvPr/>
          </p:nvSpPr>
          <p:spPr bwMode="auto">
            <a:xfrm>
              <a:off x="1582518" y="1800639"/>
              <a:ext cx="1032661" cy="33731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Entry level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448B12-88C8-4997-BF8A-7B80FFBBD451}"/>
                </a:ext>
              </a:extLst>
            </p:cNvPr>
            <p:cNvGrpSpPr/>
            <p:nvPr/>
          </p:nvGrpSpPr>
          <p:grpSpPr>
            <a:xfrm>
              <a:off x="1457286" y="2332382"/>
              <a:ext cx="679586" cy="520830"/>
              <a:chOff x="1107905" y="1985997"/>
              <a:chExt cx="865583" cy="663377"/>
            </a:xfrm>
          </p:grpSpPr>
          <p:sp>
            <p:nvSpPr>
              <p:cNvPr id="26" name="monitor">
                <a:extLst>
                  <a:ext uri="{FF2B5EF4-FFF2-40B4-BE49-F238E27FC236}">
                    <a16:creationId xmlns:a16="http://schemas.microsoft.com/office/drawing/2014/main" id="{8B6FAB05-61EF-450A-94DE-9F2C263E3F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7905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902F83-F767-4467-BBAE-8D5FBE7D0E37}"/>
                  </a:ext>
                </a:extLst>
              </p:cNvPr>
              <p:cNvSpPr txBox="1"/>
              <p:nvPr/>
            </p:nvSpPr>
            <p:spPr>
              <a:xfrm>
                <a:off x="1434450" y="2120073"/>
                <a:ext cx="179111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B43B19-7FCD-4317-BAD6-3625ED16E7ED}"/>
                </a:ext>
              </a:extLst>
            </p:cNvPr>
            <p:cNvGrpSpPr/>
            <p:nvPr/>
          </p:nvGrpSpPr>
          <p:grpSpPr>
            <a:xfrm>
              <a:off x="2396839" y="2332382"/>
              <a:ext cx="679586" cy="520830"/>
              <a:chOff x="2294035" y="1985997"/>
              <a:chExt cx="865583" cy="663377"/>
            </a:xfrm>
          </p:grpSpPr>
          <p:sp>
            <p:nvSpPr>
              <p:cNvPr id="24" name="monitor">
                <a:extLst>
                  <a:ext uri="{FF2B5EF4-FFF2-40B4-BE49-F238E27FC236}">
                    <a16:creationId xmlns:a16="http://schemas.microsoft.com/office/drawing/2014/main" id="{C7992A4D-FE6E-4B69-A5B6-0D2C74FF43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94035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DF8613-EE05-4595-9EE7-E7B7E24D4BF7}"/>
                  </a:ext>
                </a:extLst>
              </p:cNvPr>
              <p:cNvSpPr txBox="1"/>
              <p:nvPr/>
            </p:nvSpPr>
            <p:spPr>
              <a:xfrm>
                <a:off x="2482040" y="2120073"/>
                <a:ext cx="456606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Av2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860B57-A7FC-4297-86EB-1E672FB3118D}"/>
                </a:ext>
              </a:extLst>
            </p:cNvPr>
            <p:cNvGrpSpPr/>
            <p:nvPr/>
          </p:nvGrpSpPr>
          <p:grpSpPr>
            <a:xfrm>
              <a:off x="1126308" y="1763123"/>
              <a:ext cx="449062" cy="449062"/>
              <a:chOff x="1069967" y="1804673"/>
              <a:chExt cx="365962" cy="36596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3AD2A79-878A-43A9-8E40-86AE7E455363}"/>
                  </a:ext>
                </a:extLst>
              </p:cNvPr>
              <p:cNvSpPr/>
              <p:nvPr/>
            </p:nvSpPr>
            <p:spPr bwMode="auto">
              <a:xfrm>
                <a:off x="1069967" y="1804673"/>
                <a:ext cx="365962" cy="36596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desktop">
                <a:extLst>
                  <a:ext uri="{FF2B5EF4-FFF2-40B4-BE49-F238E27FC236}">
                    <a16:creationId xmlns:a16="http://schemas.microsoft.com/office/drawing/2014/main" id="{BB4519AF-C05F-43AF-8A17-0C00F560BDD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66574" y="1902690"/>
                <a:ext cx="172749" cy="169929"/>
              </a:xfrm>
              <a:custGeom>
                <a:avLst/>
                <a:gdLst>
                  <a:gd name="T0" fmla="*/ 245 w 245"/>
                  <a:gd name="T1" fmla="*/ 67 h 241"/>
                  <a:gd name="T2" fmla="*/ 245 w 245"/>
                  <a:gd name="T3" fmla="*/ 138 h 241"/>
                  <a:gd name="T4" fmla="*/ 0 w 245"/>
                  <a:gd name="T5" fmla="*/ 138 h 241"/>
                  <a:gd name="T6" fmla="*/ 0 w 245"/>
                  <a:gd name="T7" fmla="*/ 0 h 241"/>
                  <a:gd name="T8" fmla="*/ 245 w 245"/>
                  <a:gd name="T9" fmla="*/ 0 h 241"/>
                  <a:gd name="T10" fmla="*/ 245 w 245"/>
                  <a:gd name="T11" fmla="*/ 67 h 241"/>
                  <a:gd name="T12" fmla="*/ 224 w 245"/>
                  <a:gd name="T13" fmla="*/ 222 h 241"/>
                  <a:gd name="T14" fmla="*/ 212 w 245"/>
                  <a:gd name="T15" fmla="*/ 204 h 241"/>
                  <a:gd name="T16" fmla="*/ 33 w 245"/>
                  <a:gd name="T17" fmla="*/ 204 h 241"/>
                  <a:gd name="T18" fmla="*/ 7 w 245"/>
                  <a:gd name="T19" fmla="*/ 241 h 241"/>
                  <a:gd name="T20" fmla="*/ 238 w 245"/>
                  <a:gd name="T21" fmla="*/ 241 h 241"/>
                  <a:gd name="T22" fmla="*/ 224 w 245"/>
                  <a:gd name="T23" fmla="*/ 222 h 241"/>
                  <a:gd name="T24" fmla="*/ 79 w 245"/>
                  <a:gd name="T25" fmla="*/ 172 h 241"/>
                  <a:gd name="T26" fmla="*/ 165 w 245"/>
                  <a:gd name="T27" fmla="*/ 172 h 241"/>
                  <a:gd name="T28" fmla="*/ 123 w 245"/>
                  <a:gd name="T29" fmla="*/ 139 h 241"/>
                  <a:gd name="T30" fmla="*/ 123 w 245"/>
                  <a:gd name="T31" fmla="*/ 17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241">
                    <a:moveTo>
                      <a:pt x="245" y="67"/>
                    </a:moveTo>
                    <a:lnTo>
                      <a:pt x="245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67"/>
                    </a:lnTo>
                    <a:moveTo>
                      <a:pt x="224" y="222"/>
                    </a:moveTo>
                    <a:lnTo>
                      <a:pt x="212" y="204"/>
                    </a:lnTo>
                    <a:lnTo>
                      <a:pt x="33" y="204"/>
                    </a:lnTo>
                    <a:lnTo>
                      <a:pt x="7" y="241"/>
                    </a:lnTo>
                    <a:lnTo>
                      <a:pt x="238" y="241"/>
                    </a:lnTo>
                    <a:lnTo>
                      <a:pt x="224" y="222"/>
                    </a:lnTo>
                    <a:moveTo>
                      <a:pt x="79" y="172"/>
                    </a:moveTo>
                    <a:lnTo>
                      <a:pt x="165" y="172"/>
                    </a:lnTo>
                    <a:moveTo>
                      <a:pt x="123" y="139"/>
                    </a:moveTo>
                    <a:lnTo>
                      <a:pt x="123" y="171"/>
                    </a:ln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D2B479-F6EE-422C-8B4B-237C5554A7F1}"/>
              </a:ext>
            </a:extLst>
          </p:cNvPr>
          <p:cNvGrpSpPr/>
          <p:nvPr/>
        </p:nvGrpSpPr>
        <p:grpSpPr>
          <a:xfrm>
            <a:off x="7426670" y="2678396"/>
            <a:ext cx="4258744" cy="1198057"/>
            <a:chOff x="7426670" y="2678396"/>
            <a:chExt cx="4258744" cy="119805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9C88035-E275-4A05-979A-2210501A273E}"/>
                </a:ext>
              </a:extLst>
            </p:cNvPr>
            <p:cNvGrpSpPr/>
            <p:nvPr/>
          </p:nvGrpSpPr>
          <p:grpSpPr>
            <a:xfrm>
              <a:off x="7774265" y="3245552"/>
              <a:ext cx="691739" cy="520756"/>
              <a:chOff x="5177200" y="1985997"/>
              <a:chExt cx="865582" cy="663377"/>
            </a:xfrm>
          </p:grpSpPr>
          <p:sp>
            <p:nvSpPr>
              <p:cNvPr id="59" name="monitor">
                <a:extLst>
                  <a:ext uri="{FF2B5EF4-FFF2-40B4-BE49-F238E27FC236}">
                    <a16:creationId xmlns:a16="http://schemas.microsoft.com/office/drawing/2014/main" id="{67D4B41F-D2DC-4DDA-8CA6-EF55DF1720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77200" y="1985997"/>
                <a:ext cx="865582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E6462B-122E-4859-920D-43DE12476B22}"/>
                  </a:ext>
                </a:extLst>
              </p:cNvPr>
              <p:cNvSpPr txBox="1"/>
              <p:nvPr/>
            </p:nvSpPr>
            <p:spPr>
              <a:xfrm>
                <a:off x="5514187" y="2120336"/>
                <a:ext cx="191607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DC3761C-F2F0-4313-B0AD-09D464321A8E}"/>
                </a:ext>
              </a:extLst>
            </p:cNvPr>
            <p:cNvGrpSpPr/>
            <p:nvPr/>
          </p:nvGrpSpPr>
          <p:grpSpPr>
            <a:xfrm>
              <a:off x="8791252" y="3245552"/>
              <a:ext cx="691739" cy="520756"/>
              <a:chOff x="6375635" y="1985997"/>
              <a:chExt cx="865582" cy="663377"/>
            </a:xfrm>
          </p:grpSpPr>
          <p:sp>
            <p:nvSpPr>
              <p:cNvPr id="57" name="monitor">
                <a:extLst>
                  <a:ext uri="{FF2B5EF4-FFF2-40B4-BE49-F238E27FC236}">
                    <a16:creationId xmlns:a16="http://schemas.microsoft.com/office/drawing/2014/main" id="{D086F101-E88B-4F82-A9B9-D0E55B4F56D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75635" y="1985997"/>
                <a:ext cx="865582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BADC03-7D7A-40C8-A42E-0FC94003C35A}"/>
                  </a:ext>
                </a:extLst>
              </p:cNvPr>
              <p:cNvSpPr txBox="1"/>
              <p:nvPr/>
            </p:nvSpPr>
            <p:spPr>
              <a:xfrm>
                <a:off x="6571001" y="2120336"/>
                <a:ext cx="474852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Dv2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F3FDD5-A4CB-43E1-9574-4D8C36D5DFF6}"/>
                </a:ext>
              </a:extLst>
            </p:cNvPr>
            <p:cNvGrpSpPr/>
            <p:nvPr/>
          </p:nvGrpSpPr>
          <p:grpSpPr>
            <a:xfrm>
              <a:off x="9808222" y="3245554"/>
              <a:ext cx="691755" cy="520766"/>
              <a:chOff x="7574071" y="1985997"/>
              <a:chExt cx="865603" cy="663392"/>
            </a:xfrm>
          </p:grpSpPr>
          <p:sp>
            <p:nvSpPr>
              <p:cNvPr id="55" name="monitor">
                <a:extLst>
                  <a:ext uri="{FF2B5EF4-FFF2-40B4-BE49-F238E27FC236}">
                    <a16:creationId xmlns:a16="http://schemas.microsoft.com/office/drawing/2014/main" id="{DE523D4B-0DA4-47B7-8C5D-75686B98971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574071" y="1985997"/>
                <a:ext cx="865603" cy="663392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7A23F7-0FDB-48C3-8F68-38ED2EACE928}"/>
                  </a:ext>
                </a:extLst>
              </p:cNvPr>
              <p:cNvSpPr txBox="1"/>
              <p:nvPr/>
            </p:nvSpPr>
            <p:spPr>
              <a:xfrm>
                <a:off x="7844397" y="2120336"/>
                <a:ext cx="324949" cy="282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DS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12721D-764F-45C4-B2D3-54EF300A58EF}"/>
                </a:ext>
              </a:extLst>
            </p:cNvPr>
            <p:cNvSpPr/>
            <p:nvPr/>
          </p:nvSpPr>
          <p:spPr bwMode="auto">
            <a:xfrm>
              <a:off x="7550748" y="2898862"/>
              <a:ext cx="4134666" cy="977591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4E2BAA4-F9BE-4DD4-8AC3-61C2F9EDFA56}"/>
                </a:ext>
              </a:extLst>
            </p:cNvPr>
            <p:cNvSpPr/>
            <p:nvPr/>
          </p:nvSpPr>
          <p:spPr bwMode="auto">
            <a:xfrm>
              <a:off x="7885429" y="2715907"/>
              <a:ext cx="1495659" cy="3372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General Purpose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EB873A-27CE-4152-977D-5683DFC13EB4}"/>
                </a:ext>
              </a:extLst>
            </p:cNvPr>
            <p:cNvGrpSpPr/>
            <p:nvPr/>
          </p:nvGrpSpPr>
          <p:grpSpPr>
            <a:xfrm>
              <a:off x="7426670" y="2678396"/>
              <a:ext cx="456070" cy="447992"/>
              <a:chOff x="5233109" y="1763123"/>
              <a:chExt cx="448056" cy="44805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0F78E2B-DB79-40F4-9011-4E7BEABB7D1F}"/>
                  </a:ext>
                </a:extLst>
              </p:cNvPr>
              <p:cNvSpPr/>
              <p:nvPr/>
            </p:nvSpPr>
            <p:spPr bwMode="auto">
              <a:xfrm>
                <a:off x="5233109" y="1763123"/>
                <a:ext cx="448056" cy="448056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server">
                <a:extLst>
                  <a:ext uri="{FF2B5EF4-FFF2-40B4-BE49-F238E27FC236}">
                    <a16:creationId xmlns:a16="http://schemas.microsoft.com/office/drawing/2014/main" id="{ACA3E026-29C2-4CF9-B0BF-4171262CEC9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394324" y="1867847"/>
                <a:ext cx="125626" cy="238608"/>
              </a:xfrm>
              <a:custGeom>
                <a:avLst/>
                <a:gdLst>
                  <a:gd name="T0" fmla="*/ 318 w 318"/>
                  <a:gd name="T1" fmla="*/ 283 h 604"/>
                  <a:gd name="T2" fmla="*/ 318 w 318"/>
                  <a:gd name="T3" fmla="*/ 604 h 604"/>
                  <a:gd name="T4" fmla="*/ 0 w 318"/>
                  <a:gd name="T5" fmla="*/ 604 h 604"/>
                  <a:gd name="T6" fmla="*/ 0 w 318"/>
                  <a:gd name="T7" fmla="*/ 0 h 604"/>
                  <a:gd name="T8" fmla="*/ 318 w 318"/>
                  <a:gd name="T9" fmla="*/ 0 h 604"/>
                  <a:gd name="T10" fmla="*/ 318 w 318"/>
                  <a:gd name="T11" fmla="*/ 283 h 604"/>
                  <a:gd name="T12" fmla="*/ 67 w 318"/>
                  <a:gd name="T13" fmla="*/ 97 h 604"/>
                  <a:gd name="T14" fmla="*/ 249 w 318"/>
                  <a:gd name="T15" fmla="*/ 97 h 604"/>
                  <a:gd name="T16" fmla="*/ 67 w 318"/>
                  <a:gd name="T17" fmla="*/ 414 h 604"/>
                  <a:gd name="T18" fmla="*/ 249 w 318"/>
                  <a:gd name="T19" fmla="*/ 414 h 604"/>
                  <a:gd name="T20" fmla="*/ 67 w 318"/>
                  <a:gd name="T21" fmla="*/ 504 h 604"/>
                  <a:gd name="T22" fmla="*/ 249 w 318"/>
                  <a:gd name="T23" fmla="*/ 5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8" h="604">
                    <a:moveTo>
                      <a:pt x="318" y="283"/>
                    </a:moveTo>
                    <a:lnTo>
                      <a:pt x="318" y="604"/>
                    </a:lnTo>
                    <a:lnTo>
                      <a:pt x="0" y="604"/>
                    </a:lnTo>
                    <a:lnTo>
                      <a:pt x="0" y="0"/>
                    </a:lnTo>
                    <a:lnTo>
                      <a:pt x="318" y="0"/>
                    </a:lnTo>
                    <a:lnTo>
                      <a:pt x="318" y="283"/>
                    </a:lnTo>
                    <a:moveTo>
                      <a:pt x="67" y="97"/>
                    </a:moveTo>
                    <a:lnTo>
                      <a:pt x="249" y="97"/>
                    </a:lnTo>
                    <a:moveTo>
                      <a:pt x="67" y="414"/>
                    </a:moveTo>
                    <a:lnTo>
                      <a:pt x="249" y="414"/>
                    </a:lnTo>
                    <a:moveTo>
                      <a:pt x="67" y="504"/>
                    </a:moveTo>
                    <a:lnTo>
                      <a:pt x="249" y="504"/>
                    </a:ln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0528336-04C9-4991-9F41-32F530A9F534}"/>
                </a:ext>
              </a:extLst>
            </p:cNvPr>
            <p:cNvGrpSpPr/>
            <p:nvPr/>
          </p:nvGrpSpPr>
          <p:grpSpPr>
            <a:xfrm>
              <a:off x="10825208" y="3245552"/>
              <a:ext cx="691755" cy="520766"/>
              <a:chOff x="7574071" y="1985997"/>
              <a:chExt cx="865603" cy="663392"/>
            </a:xfrm>
          </p:grpSpPr>
          <p:sp>
            <p:nvSpPr>
              <p:cNvPr id="63" name="monitor">
                <a:extLst>
                  <a:ext uri="{FF2B5EF4-FFF2-40B4-BE49-F238E27FC236}">
                    <a16:creationId xmlns:a16="http://schemas.microsoft.com/office/drawing/2014/main" id="{4E9928B2-19C2-4615-B9AF-1409B5680F4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574071" y="1985997"/>
                <a:ext cx="865603" cy="663392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9BED484-9FAD-4B94-B088-865236C04609}"/>
                  </a:ext>
                </a:extLst>
              </p:cNvPr>
              <p:cNvSpPr txBox="1"/>
              <p:nvPr/>
            </p:nvSpPr>
            <p:spPr>
              <a:xfrm>
                <a:off x="7707999" y="2120336"/>
                <a:ext cx="597747" cy="282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DSv2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A68475D-AE3A-4ECE-81C8-F51FD6118F4D}"/>
              </a:ext>
            </a:extLst>
          </p:cNvPr>
          <p:cNvGrpSpPr/>
          <p:nvPr/>
        </p:nvGrpSpPr>
        <p:grpSpPr>
          <a:xfrm>
            <a:off x="8485933" y="4425478"/>
            <a:ext cx="3199480" cy="1193999"/>
            <a:chOff x="8485933" y="4425478"/>
            <a:chExt cx="3199480" cy="119399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064D1E9-AAE3-4810-8B90-BAC0896FBF35}"/>
                </a:ext>
              </a:extLst>
            </p:cNvPr>
            <p:cNvGrpSpPr/>
            <p:nvPr/>
          </p:nvGrpSpPr>
          <p:grpSpPr>
            <a:xfrm>
              <a:off x="8804026" y="4989007"/>
              <a:ext cx="679490" cy="520756"/>
              <a:chOff x="10201320" y="1985997"/>
              <a:chExt cx="865583" cy="663377"/>
            </a:xfrm>
          </p:grpSpPr>
          <p:sp>
            <p:nvSpPr>
              <p:cNvPr id="84" name="monitor">
                <a:extLst>
                  <a:ext uri="{FF2B5EF4-FFF2-40B4-BE49-F238E27FC236}">
                    <a16:creationId xmlns:a16="http://schemas.microsoft.com/office/drawing/2014/main" id="{24020DC1-E0DF-4BB6-A396-71C0CE3CDB0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1661771-6C63-4339-AF17-49CDEDD09968}"/>
                  </a:ext>
                </a:extLst>
              </p:cNvPr>
              <p:cNvSpPr txBox="1"/>
              <p:nvPr/>
            </p:nvSpPr>
            <p:spPr>
              <a:xfrm>
                <a:off x="10568764" y="2120336"/>
                <a:ext cx="130689" cy="28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D72B154-03F5-4AD8-8839-17DB2F3F99AB}"/>
                </a:ext>
              </a:extLst>
            </p:cNvPr>
            <p:cNvSpPr/>
            <p:nvPr/>
          </p:nvSpPr>
          <p:spPr bwMode="auto">
            <a:xfrm>
              <a:off x="8605156" y="4641886"/>
              <a:ext cx="3080257" cy="977591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45C496A-DA32-4120-9DDF-4B13E927FE28}"/>
                </a:ext>
              </a:extLst>
            </p:cNvPr>
            <p:cNvSpPr/>
            <p:nvPr/>
          </p:nvSpPr>
          <p:spPr bwMode="auto">
            <a:xfrm>
              <a:off x="8839785" y="4446626"/>
              <a:ext cx="1803386" cy="3372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82854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Compute Intensive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1C97033-088D-4CF0-88F3-0ADF27E6CFDE}"/>
                </a:ext>
              </a:extLst>
            </p:cNvPr>
            <p:cNvGrpSpPr/>
            <p:nvPr/>
          </p:nvGrpSpPr>
          <p:grpSpPr>
            <a:xfrm>
              <a:off x="8485933" y="4425478"/>
              <a:ext cx="447992" cy="447992"/>
              <a:chOff x="8646073" y="1794074"/>
              <a:chExt cx="365962" cy="365962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9CB3B00-9FA1-4C79-929C-D8614DBFE6D5}"/>
                  </a:ext>
                </a:extLst>
              </p:cNvPr>
              <p:cNvSpPr/>
              <p:nvPr/>
            </p:nvSpPr>
            <p:spPr bwMode="auto">
              <a:xfrm>
                <a:off x="8646073" y="1794074"/>
                <a:ext cx="365962" cy="36596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binary">
                <a:extLst>
                  <a:ext uri="{FF2B5EF4-FFF2-40B4-BE49-F238E27FC236}">
                    <a16:creationId xmlns:a16="http://schemas.microsoft.com/office/drawing/2014/main" id="{A0A6C99B-9D3E-4029-B983-FBC971C66B0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737505" y="1897903"/>
                <a:ext cx="185773" cy="160415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F4C3D58-A37A-4619-A3A6-74FC416A12DC}"/>
                </a:ext>
              </a:extLst>
            </p:cNvPr>
            <p:cNvGrpSpPr/>
            <p:nvPr/>
          </p:nvGrpSpPr>
          <p:grpSpPr>
            <a:xfrm>
              <a:off x="9806039" y="4989007"/>
              <a:ext cx="679490" cy="520756"/>
              <a:chOff x="10201320" y="1985997"/>
              <a:chExt cx="865583" cy="663377"/>
            </a:xfrm>
          </p:grpSpPr>
          <p:sp>
            <p:nvSpPr>
              <p:cNvPr id="96" name="monitor">
                <a:extLst>
                  <a:ext uri="{FF2B5EF4-FFF2-40B4-BE49-F238E27FC236}">
                    <a16:creationId xmlns:a16="http://schemas.microsoft.com/office/drawing/2014/main" id="{852FB36E-98FD-419A-A504-AD27DD165C1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285B650-8F14-4CD1-A790-36BF0610913C}"/>
                  </a:ext>
                </a:extLst>
              </p:cNvPr>
              <p:cNvSpPr txBox="1"/>
              <p:nvPr/>
            </p:nvSpPr>
            <p:spPr>
              <a:xfrm>
                <a:off x="10512607" y="2120336"/>
                <a:ext cx="243001" cy="28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Fs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327262B-D188-4A45-8B3B-E134AEE9F615}"/>
                </a:ext>
              </a:extLst>
            </p:cNvPr>
            <p:cNvGrpSpPr/>
            <p:nvPr/>
          </p:nvGrpSpPr>
          <p:grpSpPr>
            <a:xfrm>
              <a:off x="10808052" y="4989007"/>
              <a:ext cx="679490" cy="520756"/>
              <a:chOff x="10201320" y="1985997"/>
              <a:chExt cx="865583" cy="663377"/>
            </a:xfrm>
          </p:grpSpPr>
          <p:sp>
            <p:nvSpPr>
              <p:cNvPr id="102" name="monitor">
                <a:extLst>
                  <a:ext uri="{FF2B5EF4-FFF2-40B4-BE49-F238E27FC236}">
                    <a16:creationId xmlns:a16="http://schemas.microsoft.com/office/drawing/2014/main" id="{C827BE77-EA35-4C90-AF4A-E8BB42435DB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FDEFDA-0559-485D-8DE1-A59DB5C1F459}"/>
                  </a:ext>
                </a:extLst>
              </p:cNvPr>
              <p:cNvSpPr txBox="1"/>
              <p:nvPr/>
            </p:nvSpPr>
            <p:spPr>
              <a:xfrm>
                <a:off x="10373753" y="2120336"/>
                <a:ext cx="520715" cy="28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Fsv2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2267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performance in Azure Stack Hub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639" y="1212849"/>
            <a:ext cx="6935996" cy="52491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  <a:latin typeface="+mj-lt"/>
              </a:rPr>
              <a:t>Emulation is imperfect and is focused on uniform in-guest quantities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itchFamily="34" charset="0"/>
              </a:rPr>
              <a:t>RAM, CPU, Disk size quantities are aligned to Azure</a:t>
            </a:r>
          </a:p>
          <a:p>
            <a:pPr marL="752121" lvl="2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itchFamily="34" charset="0"/>
              </a:rPr>
              <a:t>CPU performance is better than Azure for low-load environments</a:t>
            </a:r>
          </a:p>
          <a:p>
            <a:pPr marL="752121" lvl="2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itchFamily="34" charset="0"/>
              </a:rPr>
              <a:t>CPU performance is non-deterministic for a given VM size </a:t>
            </a:r>
          </a:p>
          <a:p>
            <a:pPr marL="752121" lvl="2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sz="2000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Light" pitchFamily="34" charset="0"/>
              </a:rPr>
              <a:t>Storage</a:t>
            </a:r>
            <a:r>
              <a:rPr lang="en-US" sz="2000" dirty="0">
                <a:latin typeface="Segoe UI Light" pitchFamily="34" charset="0"/>
              </a:rPr>
              <a:t> performance is likely to be significantly better than Azure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sz="2000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itchFamily="34" charset="0"/>
              </a:rPr>
              <a:t>For </a:t>
            </a:r>
            <a:r>
              <a:rPr lang="en-US" sz="2000" b="1" dirty="0">
                <a:latin typeface="Segoe UI Light" pitchFamily="34" charset="0"/>
              </a:rPr>
              <a:t>networking</a:t>
            </a:r>
            <a:r>
              <a:rPr lang="en-US" sz="2000" dirty="0">
                <a:latin typeface="Segoe UI Light" pitchFamily="34" charset="0"/>
              </a:rPr>
              <a:t> egress from the VM, there are bandwidth caps in place. Caps in Azure Stack Hub are the same as the caps in Azure.</a:t>
            </a:r>
          </a:p>
          <a:p>
            <a:pPr marL="0" lvl="1" fontAlgn="ctr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latin typeface="Segoe UI Light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5C179D-2FD6-48F2-8D92-6D47EE6998E5}"/>
              </a:ext>
            </a:extLst>
          </p:cNvPr>
          <p:cNvGrpSpPr/>
          <p:nvPr/>
        </p:nvGrpSpPr>
        <p:grpSpPr>
          <a:xfrm>
            <a:off x="9503828" y="1212849"/>
            <a:ext cx="2181586" cy="1198057"/>
            <a:chOff x="1126308" y="1763123"/>
            <a:chExt cx="2181896" cy="11982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6F30AD-520C-44B3-AB90-30FB5424324B}"/>
                </a:ext>
              </a:extLst>
            </p:cNvPr>
            <p:cNvSpPr/>
            <p:nvPr/>
          </p:nvSpPr>
          <p:spPr bwMode="auto">
            <a:xfrm>
              <a:off x="1235575" y="1983620"/>
              <a:ext cx="2072629" cy="977730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B9FA44-DECB-453D-906B-0EE55ECBAE21}"/>
                </a:ext>
              </a:extLst>
            </p:cNvPr>
            <p:cNvSpPr/>
            <p:nvPr/>
          </p:nvSpPr>
          <p:spPr bwMode="auto">
            <a:xfrm>
              <a:off x="1582518" y="1800639"/>
              <a:ext cx="1032661" cy="33731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Entry level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26426A-2CE6-440C-9360-36B59EF0D3D2}"/>
                </a:ext>
              </a:extLst>
            </p:cNvPr>
            <p:cNvGrpSpPr/>
            <p:nvPr/>
          </p:nvGrpSpPr>
          <p:grpSpPr>
            <a:xfrm>
              <a:off x="1457286" y="2332382"/>
              <a:ext cx="679586" cy="520830"/>
              <a:chOff x="1107905" y="1985997"/>
              <a:chExt cx="865583" cy="663377"/>
            </a:xfrm>
          </p:grpSpPr>
          <p:sp>
            <p:nvSpPr>
              <p:cNvPr id="19" name="monitor">
                <a:extLst>
                  <a:ext uri="{FF2B5EF4-FFF2-40B4-BE49-F238E27FC236}">
                    <a16:creationId xmlns:a16="http://schemas.microsoft.com/office/drawing/2014/main" id="{64D2EEB0-A687-40BD-998B-A90BBFECD0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7905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B7FE38-8F58-4188-B6B2-8EFE27759BB2}"/>
                  </a:ext>
                </a:extLst>
              </p:cNvPr>
              <p:cNvSpPr txBox="1"/>
              <p:nvPr/>
            </p:nvSpPr>
            <p:spPr>
              <a:xfrm>
                <a:off x="1434450" y="2120073"/>
                <a:ext cx="179111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1E920D-8189-4379-8114-D2A68C1D833F}"/>
                </a:ext>
              </a:extLst>
            </p:cNvPr>
            <p:cNvGrpSpPr/>
            <p:nvPr/>
          </p:nvGrpSpPr>
          <p:grpSpPr>
            <a:xfrm>
              <a:off x="2396839" y="2332382"/>
              <a:ext cx="679586" cy="520830"/>
              <a:chOff x="2294035" y="1985997"/>
              <a:chExt cx="865583" cy="663377"/>
            </a:xfrm>
          </p:grpSpPr>
          <p:sp>
            <p:nvSpPr>
              <p:cNvPr id="17" name="monitor">
                <a:extLst>
                  <a:ext uri="{FF2B5EF4-FFF2-40B4-BE49-F238E27FC236}">
                    <a16:creationId xmlns:a16="http://schemas.microsoft.com/office/drawing/2014/main" id="{83053F0D-011A-45CF-BC32-26BD63BEAF8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94035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052603-0CFE-435C-9D5E-65952222785F}"/>
                  </a:ext>
                </a:extLst>
              </p:cNvPr>
              <p:cNvSpPr txBox="1"/>
              <p:nvPr/>
            </p:nvSpPr>
            <p:spPr>
              <a:xfrm>
                <a:off x="2482040" y="2120073"/>
                <a:ext cx="456606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Av2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5DE885-FAAE-45CC-BCB5-EEDCA6C4A8BF}"/>
                </a:ext>
              </a:extLst>
            </p:cNvPr>
            <p:cNvGrpSpPr/>
            <p:nvPr/>
          </p:nvGrpSpPr>
          <p:grpSpPr>
            <a:xfrm>
              <a:off x="1126308" y="1763123"/>
              <a:ext cx="449062" cy="449062"/>
              <a:chOff x="1069967" y="1804673"/>
              <a:chExt cx="365962" cy="36596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B74D59E-B030-4996-B3D5-3E5C3007B8DF}"/>
                  </a:ext>
                </a:extLst>
              </p:cNvPr>
              <p:cNvSpPr/>
              <p:nvPr/>
            </p:nvSpPr>
            <p:spPr bwMode="auto">
              <a:xfrm>
                <a:off x="1069967" y="1804673"/>
                <a:ext cx="365962" cy="36596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desktop">
                <a:extLst>
                  <a:ext uri="{FF2B5EF4-FFF2-40B4-BE49-F238E27FC236}">
                    <a16:creationId xmlns:a16="http://schemas.microsoft.com/office/drawing/2014/main" id="{54E2F1DE-7BF0-49B9-9818-4D0C36E6BCA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66574" y="1902690"/>
                <a:ext cx="172749" cy="169929"/>
              </a:xfrm>
              <a:custGeom>
                <a:avLst/>
                <a:gdLst>
                  <a:gd name="T0" fmla="*/ 245 w 245"/>
                  <a:gd name="T1" fmla="*/ 67 h 241"/>
                  <a:gd name="T2" fmla="*/ 245 w 245"/>
                  <a:gd name="T3" fmla="*/ 138 h 241"/>
                  <a:gd name="T4" fmla="*/ 0 w 245"/>
                  <a:gd name="T5" fmla="*/ 138 h 241"/>
                  <a:gd name="T6" fmla="*/ 0 w 245"/>
                  <a:gd name="T7" fmla="*/ 0 h 241"/>
                  <a:gd name="T8" fmla="*/ 245 w 245"/>
                  <a:gd name="T9" fmla="*/ 0 h 241"/>
                  <a:gd name="T10" fmla="*/ 245 w 245"/>
                  <a:gd name="T11" fmla="*/ 67 h 241"/>
                  <a:gd name="T12" fmla="*/ 224 w 245"/>
                  <a:gd name="T13" fmla="*/ 222 h 241"/>
                  <a:gd name="T14" fmla="*/ 212 w 245"/>
                  <a:gd name="T15" fmla="*/ 204 h 241"/>
                  <a:gd name="T16" fmla="*/ 33 w 245"/>
                  <a:gd name="T17" fmla="*/ 204 h 241"/>
                  <a:gd name="T18" fmla="*/ 7 w 245"/>
                  <a:gd name="T19" fmla="*/ 241 h 241"/>
                  <a:gd name="T20" fmla="*/ 238 w 245"/>
                  <a:gd name="T21" fmla="*/ 241 h 241"/>
                  <a:gd name="T22" fmla="*/ 224 w 245"/>
                  <a:gd name="T23" fmla="*/ 222 h 241"/>
                  <a:gd name="T24" fmla="*/ 79 w 245"/>
                  <a:gd name="T25" fmla="*/ 172 h 241"/>
                  <a:gd name="T26" fmla="*/ 165 w 245"/>
                  <a:gd name="T27" fmla="*/ 172 h 241"/>
                  <a:gd name="T28" fmla="*/ 123 w 245"/>
                  <a:gd name="T29" fmla="*/ 139 h 241"/>
                  <a:gd name="T30" fmla="*/ 123 w 245"/>
                  <a:gd name="T31" fmla="*/ 17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241">
                    <a:moveTo>
                      <a:pt x="245" y="67"/>
                    </a:moveTo>
                    <a:lnTo>
                      <a:pt x="245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67"/>
                    </a:lnTo>
                    <a:moveTo>
                      <a:pt x="224" y="222"/>
                    </a:moveTo>
                    <a:lnTo>
                      <a:pt x="212" y="204"/>
                    </a:lnTo>
                    <a:lnTo>
                      <a:pt x="33" y="204"/>
                    </a:lnTo>
                    <a:lnTo>
                      <a:pt x="7" y="241"/>
                    </a:lnTo>
                    <a:lnTo>
                      <a:pt x="238" y="241"/>
                    </a:lnTo>
                    <a:lnTo>
                      <a:pt x="224" y="222"/>
                    </a:lnTo>
                    <a:moveTo>
                      <a:pt x="79" y="172"/>
                    </a:moveTo>
                    <a:lnTo>
                      <a:pt x="165" y="172"/>
                    </a:lnTo>
                    <a:moveTo>
                      <a:pt x="123" y="139"/>
                    </a:moveTo>
                    <a:lnTo>
                      <a:pt x="123" y="171"/>
                    </a:ln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689B07-E6CD-4A22-8FE8-3EA5B24C1B27}"/>
              </a:ext>
            </a:extLst>
          </p:cNvPr>
          <p:cNvGrpSpPr/>
          <p:nvPr/>
        </p:nvGrpSpPr>
        <p:grpSpPr>
          <a:xfrm>
            <a:off x="7426670" y="2678396"/>
            <a:ext cx="4258744" cy="1198057"/>
            <a:chOff x="7426670" y="2678396"/>
            <a:chExt cx="4258744" cy="11980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03B226D-E9FC-46D8-8FBB-75042D00A4D9}"/>
                </a:ext>
              </a:extLst>
            </p:cNvPr>
            <p:cNvGrpSpPr/>
            <p:nvPr/>
          </p:nvGrpSpPr>
          <p:grpSpPr>
            <a:xfrm>
              <a:off x="7774265" y="3245552"/>
              <a:ext cx="691739" cy="520756"/>
              <a:chOff x="5177200" y="1985997"/>
              <a:chExt cx="865582" cy="663377"/>
            </a:xfrm>
          </p:grpSpPr>
          <p:sp>
            <p:nvSpPr>
              <p:cNvPr id="37" name="monitor">
                <a:extLst>
                  <a:ext uri="{FF2B5EF4-FFF2-40B4-BE49-F238E27FC236}">
                    <a16:creationId xmlns:a16="http://schemas.microsoft.com/office/drawing/2014/main" id="{E08E687C-2B0D-4567-BEC4-AEF93694F27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77200" y="1985997"/>
                <a:ext cx="865582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DDFE1A-6E31-41CF-A614-A4E92A77093D}"/>
                  </a:ext>
                </a:extLst>
              </p:cNvPr>
              <p:cNvSpPr txBox="1"/>
              <p:nvPr/>
            </p:nvSpPr>
            <p:spPr>
              <a:xfrm>
                <a:off x="5514187" y="2120336"/>
                <a:ext cx="191607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8426170-06E7-464F-9523-533754AEE0DC}"/>
                </a:ext>
              </a:extLst>
            </p:cNvPr>
            <p:cNvGrpSpPr/>
            <p:nvPr/>
          </p:nvGrpSpPr>
          <p:grpSpPr>
            <a:xfrm>
              <a:off x="8791252" y="3245552"/>
              <a:ext cx="691739" cy="520756"/>
              <a:chOff x="6375635" y="1985997"/>
              <a:chExt cx="865582" cy="663377"/>
            </a:xfrm>
          </p:grpSpPr>
          <p:sp>
            <p:nvSpPr>
              <p:cNvPr id="35" name="monitor">
                <a:extLst>
                  <a:ext uri="{FF2B5EF4-FFF2-40B4-BE49-F238E27FC236}">
                    <a16:creationId xmlns:a16="http://schemas.microsoft.com/office/drawing/2014/main" id="{DD47FE81-4E3D-4F27-83F0-02AD5CB1336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75635" y="1985997"/>
                <a:ext cx="865582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44197D-E24A-4F50-8F63-CD5CD197F9B1}"/>
                  </a:ext>
                </a:extLst>
              </p:cNvPr>
              <p:cNvSpPr txBox="1"/>
              <p:nvPr/>
            </p:nvSpPr>
            <p:spPr>
              <a:xfrm>
                <a:off x="6571001" y="2120336"/>
                <a:ext cx="474852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Dv2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6FE4BB3-99DF-481D-ACA0-A70B627CDE41}"/>
                </a:ext>
              </a:extLst>
            </p:cNvPr>
            <p:cNvGrpSpPr/>
            <p:nvPr/>
          </p:nvGrpSpPr>
          <p:grpSpPr>
            <a:xfrm>
              <a:off x="9808222" y="3245554"/>
              <a:ext cx="691755" cy="520766"/>
              <a:chOff x="7574071" y="1985997"/>
              <a:chExt cx="865603" cy="663392"/>
            </a:xfrm>
          </p:grpSpPr>
          <p:sp>
            <p:nvSpPr>
              <p:cNvPr id="33" name="monitor">
                <a:extLst>
                  <a:ext uri="{FF2B5EF4-FFF2-40B4-BE49-F238E27FC236}">
                    <a16:creationId xmlns:a16="http://schemas.microsoft.com/office/drawing/2014/main" id="{AFEB17CB-BDFF-4A86-AC3E-E112984708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574071" y="1985997"/>
                <a:ext cx="865603" cy="663392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EDC2ED-D8FE-4350-AF46-0071B4455510}"/>
                  </a:ext>
                </a:extLst>
              </p:cNvPr>
              <p:cNvSpPr txBox="1"/>
              <p:nvPr/>
            </p:nvSpPr>
            <p:spPr>
              <a:xfrm>
                <a:off x="7844397" y="2120336"/>
                <a:ext cx="324949" cy="282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DS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3E7C1B-C5A0-4B62-B4C7-BFEC16CFD34F}"/>
                </a:ext>
              </a:extLst>
            </p:cNvPr>
            <p:cNvSpPr/>
            <p:nvPr/>
          </p:nvSpPr>
          <p:spPr bwMode="auto">
            <a:xfrm>
              <a:off x="7550748" y="2898862"/>
              <a:ext cx="4134666" cy="977591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6F652A-9CF5-4CF8-BCCF-ECA349DD39F7}"/>
                </a:ext>
              </a:extLst>
            </p:cNvPr>
            <p:cNvSpPr/>
            <p:nvPr/>
          </p:nvSpPr>
          <p:spPr bwMode="auto">
            <a:xfrm>
              <a:off x="7885429" y="2715907"/>
              <a:ext cx="1495659" cy="3372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General Purpose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A35D4-6C3F-4B49-BA76-6277D332BC0C}"/>
                </a:ext>
              </a:extLst>
            </p:cNvPr>
            <p:cNvGrpSpPr/>
            <p:nvPr/>
          </p:nvGrpSpPr>
          <p:grpSpPr>
            <a:xfrm>
              <a:off x="7426670" y="2678396"/>
              <a:ext cx="456070" cy="447992"/>
              <a:chOff x="5233109" y="1763123"/>
              <a:chExt cx="448056" cy="44805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9B55EE7-1983-4C91-A18E-92E130131191}"/>
                  </a:ext>
                </a:extLst>
              </p:cNvPr>
              <p:cNvSpPr/>
              <p:nvPr/>
            </p:nvSpPr>
            <p:spPr bwMode="auto">
              <a:xfrm>
                <a:off x="5233109" y="1763123"/>
                <a:ext cx="448056" cy="448056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server">
                <a:extLst>
                  <a:ext uri="{FF2B5EF4-FFF2-40B4-BE49-F238E27FC236}">
                    <a16:creationId xmlns:a16="http://schemas.microsoft.com/office/drawing/2014/main" id="{517BBC30-A062-441C-833B-1AE26462B3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394324" y="1867847"/>
                <a:ext cx="125626" cy="238608"/>
              </a:xfrm>
              <a:custGeom>
                <a:avLst/>
                <a:gdLst>
                  <a:gd name="T0" fmla="*/ 318 w 318"/>
                  <a:gd name="T1" fmla="*/ 283 h 604"/>
                  <a:gd name="T2" fmla="*/ 318 w 318"/>
                  <a:gd name="T3" fmla="*/ 604 h 604"/>
                  <a:gd name="T4" fmla="*/ 0 w 318"/>
                  <a:gd name="T5" fmla="*/ 604 h 604"/>
                  <a:gd name="T6" fmla="*/ 0 w 318"/>
                  <a:gd name="T7" fmla="*/ 0 h 604"/>
                  <a:gd name="T8" fmla="*/ 318 w 318"/>
                  <a:gd name="T9" fmla="*/ 0 h 604"/>
                  <a:gd name="T10" fmla="*/ 318 w 318"/>
                  <a:gd name="T11" fmla="*/ 283 h 604"/>
                  <a:gd name="T12" fmla="*/ 67 w 318"/>
                  <a:gd name="T13" fmla="*/ 97 h 604"/>
                  <a:gd name="T14" fmla="*/ 249 w 318"/>
                  <a:gd name="T15" fmla="*/ 97 h 604"/>
                  <a:gd name="T16" fmla="*/ 67 w 318"/>
                  <a:gd name="T17" fmla="*/ 414 h 604"/>
                  <a:gd name="T18" fmla="*/ 249 w 318"/>
                  <a:gd name="T19" fmla="*/ 414 h 604"/>
                  <a:gd name="T20" fmla="*/ 67 w 318"/>
                  <a:gd name="T21" fmla="*/ 504 h 604"/>
                  <a:gd name="T22" fmla="*/ 249 w 318"/>
                  <a:gd name="T23" fmla="*/ 5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8" h="604">
                    <a:moveTo>
                      <a:pt x="318" y="283"/>
                    </a:moveTo>
                    <a:lnTo>
                      <a:pt x="318" y="604"/>
                    </a:lnTo>
                    <a:lnTo>
                      <a:pt x="0" y="604"/>
                    </a:lnTo>
                    <a:lnTo>
                      <a:pt x="0" y="0"/>
                    </a:lnTo>
                    <a:lnTo>
                      <a:pt x="318" y="0"/>
                    </a:lnTo>
                    <a:lnTo>
                      <a:pt x="318" y="283"/>
                    </a:lnTo>
                    <a:moveTo>
                      <a:pt x="67" y="97"/>
                    </a:moveTo>
                    <a:lnTo>
                      <a:pt x="249" y="97"/>
                    </a:lnTo>
                    <a:moveTo>
                      <a:pt x="67" y="414"/>
                    </a:moveTo>
                    <a:lnTo>
                      <a:pt x="249" y="414"/>
                    </a:lnTo>
                    <a:moveTo>
                      <a:pt x="67" y="504"/>
                    </a:moveTo>
                    <a:lnTo>
                      <a:pt x="249" y="504"/>
                    </a:ln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7402A0-A2FD-4D18-8F77-140BD4C0699F}"/>
                </a:ext>
              </a:extLst>
            </p:cNvPr>
            <p:cNvGrpSpPr/>
            <p:nvPr/>
          </p:nvGrpSpPr>
          <p:grpSpPr>
            <a:xfrm>
              <a:off x="10825208" y="3245552"/>
              <a:ext cx="691755" cy="520766"/>
              <a:chOff x="7574071" y="1985997"/>
              <a:chExt cx="865603" cy="663392"/>
            </a:xfrm>
          </p:grpSpPr>
          <p:sp>
            <p:nvSpPr>
              <p:cNvPr id="29" name="monitor">
                <a:extLst>
                  <a:ext uri="{FF2B5EF4-FFF2-40B4-BE49-F238E27FC236}">
                    <a16:creationId xmlns:a16="http://schemas.microsoft.com/office/drawing/2014/main" id="{BD4B59EC-DB0A-4B53-8E9C-C4B08B4B294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574071" y="1985997"/>
                <a:ext cx="865603" cy="663392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8678BA-84ED-4776-91D4-C27E64D495CE}"/>
                  </a:ext>
                </a:extLst>
              </p:cNvPr>
              <p:cNvSpPr txBox="1"/>
              <p:nvPr/>
            </p:nvSpPr>
            <p:spPr>
              <a:xfrm>
                <a:off x="7707999" y="2120336"/>
                <a:ext cx="597747" cy="282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DSv2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CE6E963-E9F5-4C5E-9250-3DE5360F88B5}"/>
              </a:ext>
            </a:extLst>
          </p:cNvPr>
          <p:cNvGrpSpPr/>
          <p:nvPr/>
        </p:nvGrpSpPr>
        <p:grpSpPr>
          <a:xfrm>
            <a:off x="8485933" y="4425478"/>
            <a:ext cx="3199480" cy="1193999"/>
            <a:chOff x="8485933" y="4425478"/>
            <a:chExt cx="3199480" cy="119399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CDCBFC2-686E-4C49-A4C3-0896CBE78D51}"/>
                </a:ext>
              </a:extLst>
            </p:cNvPr>
            <p:cNvGrpSpPr/>
            <p:nvPr/>
          </p:nvGrpSpPr>
          <p:grpSpPr>
            <a:xfrm>
              <a:off x="8804026" y="4989007"/>
              <a:ext cx="679490" cy="520756"/>
              <a:chOff x="10201320" y="1985997"/>
              <a:chExt cx="865583" cy="663377"/>
            </a:xfrm>
          </p:grpSpPr>
          <p:sp>
            <p:nvSpPr>
              <p:cNvPr id="82" name="monitor">
                <a:extLst>
                  <a:ext uri="{FF2B5EF4-FFF2-40B4-BE49-F238E27FC236}">
                    <a16:creationId xmlns:a16="http://schemas.microsoft.com/office/drawing/2014/main" id="{7D007092-738D-48DA-AD4E-4A1A58DFB4E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03A4F1E-02E4-431C-9FBC-C738209EDBE0}"/>
                  </a:ext>
                </a:extLst>
              </p:cNvPr>
              <p:cNvSpPr txBox="1"/>
              <p:nvPr/>
            </p:nvSpPr>
            <p:spPr>
              <a:xfrm>
                <a:off x="10568764" y="2120336"/>
                <a:ext cx="130689" cy="28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3327874-A1A0-4DAD-80AA-8C14637D739F}"/>
                </a:ext>
              </a:extLst>
            </p:cNvPr>
            <p:cNvSpPr/>
            <p:nvPr/>
          </p:nvSpPr>
          <p:spPr bwMode="auto">
            <a:xfrm>
              <a:off x="8605156" y="4641886"/>
              <a:ext cx="3080257" cy="977591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4911257-5107-4956-8955-6BB27BA3D873}"/>
                </a:ext>
              </a:extLst>
            </p:cNvPr>
            <p:cNvSpPr/>
            <p:nvPr/>
          </p:nvSpPr>
          <p:spPr bwMode="auto">
            <a:xfrm>
              <a:off x="8839785" y="4446626"/>
              <a:ext cx="1803386" cy="3372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82854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Compute Intensive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26675D4-2874-4E9A-B97F-0C6E7BFC7CB3}"/>
                </a:ext>
              </a:extLst>
            </p:cNvPr>
            <p:cNvGrpSpPr/>
            <p:nvPr/>
          </p:nvGrpSpPr>
          <p:grpSpPr>
            <a:xfrm>
              <a:off x="8485933" y="4425478"/>
              <a:ext cx="447992" cy="447992"/>
              <a:chOff x="8646073" y="1794074"/>
              <a:chExt cx="365962" cy="3659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D0A710-FEDA-439B-ADE6-689BCF7B5B6E}"/>
                  </a:ext>
                </a:extLst>
              </p:cNvPr>
              <p:cNvSpPr/>
              <p:nvPr/>
            </p:nvSpPr>
            <p:spPr bwMode="auto">
              <a:xfrm>
                <a:off x="8646073" y="1794074"/>
                <a:ext cx="365962" cy="36596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" name="binary">
                <a:extLst>
                  <a:ext uri="{FF2B5EF4-FFF2-40B4-BE49-F238E27FC236}">
                    <a16:creationId xmlns:a16="http://schemas.microsoft.com/office/drawing/2014/main" id="{31E25AE1-F609-4F25-B703-6D8A829176F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737505" y="1897903"/>
                <a:ext cx="185773" cy="160415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BAA5E51-E512-48A2-A629-4D5E3F63BFF5}"/>
                </a:ext>
              </a:extLst>
            </p:cNvPr>
            <p:cNvGrpSpPr/>
            <p:nvPr/>
          </p:nvGrpSpPr>
          <p:grpSpPr>
            <a:xfrm>
              <a:off x="9806039" y="4989007"/>
              <a:ext cx="679490" cy="520756"/>
              <a:chOff x="10201320" y="1985997"/>
              <a:chExt cx="865583" cy="663377"/>
            </a:xfrm>
          </p:grpSpPr>
          <p:sp>
            <p:nvSpPr>
              <p:cNvPr id="78" name="monitor">
                <a:extLst>
                  <a:ext uri="{FF2B5EF4-FFF2-40B4-BE49-F238E27FC236}">
                    <a16:creationId xmlns:a16="http://schemas.microsoft.com/office/drawing/2014/main" id="{6C352297-C745-4756-8CAC-3D66DA063C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1E6AE70-3695-4CBA-A104-4B83AFD62933}"/>
                  </a:ext>
                </a:extLst>
              </p:cNvPr>
              <p:cNvSpPr txBox="1"/>
              <p:nvPr/>
            </p:nvSpPr>
            <p:spPr>
              <a:xfrm>
                <a:off x="10512607" y="2120336"/>
                <a:ext cx="243001" cy="28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Fs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4AD3939-157D-4697-B9FA-A954572EDA5B}"/>
                </a:ext>
              </a:extLst>
            </p:cNvPr>
            <p:cNvGrpSpPr/>
            <p:nvPr/>
          </p:nvGrpSpPr>
          <p:grpSpPr>
            <a:xfrm>
              <a:off x="10808052" y="4989007"/>
              <a:ext cx="679490" cy="520756"/>
              <a:chOff x="10201320" y="1985997"/>
              <a:chExt cx="865583" cy="663377"/>
            </a:xfrm>
          </p:grpSpPr>
          <p:sp>
            <p:nvSpPr>
              <p:cNvPr id="76" name="monitor">
                <a:extLst>
                  <a:ext uri="{FF2B5EF4-FFF2-40B4-BE49-F238E27FC236}">
                    <a16:creationId xmlns:a16="http://schemas.microsoft.com/office/drawing/2014/main" id="{DB54B688-2014-4152-8D76-14B37669C3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05C8F86-1372-49EC-A260-AA318F9FCD93}"/>
                  </a:ext>
                </a:extLst>
              </p:cNvPr>
              <p:cNvSpPr txBox="1"/>
              <p:nvPr/>
            </p:nvSpPr>
            <p:spPr>
              <a:xfrm>
                <a:off x="10373753" y="2120336"/>
                <a:ext cx="520715" cy="28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Fsv2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0782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D43687-5825-4FED-8FBB-46ED5AF6C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2849"/>
            <a:ext cx="11887200" cy="4156522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78D7"/>
                </a:solidFill>
              </a:rPr>
              <a:t>AI, Machine Learning (ML), VDI and Inferencing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Segoe UI Light" pitchFamily="34" charset="0"/>
              </a:rPr>
              <a:t>Three GPU models and associated VM sizes</a:t>
            </a:r>
            <a:endParaRPr lang="en-US" sz="2000" dirty="0">
              <a:solidFill>
                <a:schemeClr val="tx1"/>
              </a:solidFill>
              <a:latin typeface="Segoe UI Light" pitchFamily="34" charset="0"/>
            </a:endParaRPr>
          </a:p>
          <a:p>
            <a:pPr marL="285750" lvl="1" indent="-285750" fontAlgn="ctr"/>
            <a:r>
              <a:rPr lang="en-GB" sz="2000" dirty="0">
                <a:solidFill>
                  <a:schemeClr val="tx1"/>
                </a:solidFill>
                <a:latin typeface="Segoe UI Light" pitchFamily="34" charset="0"/>
              </a:rPr>
              <a:t>NCv3 = NVIDIA V100 Tensor Core GPU</a:t>
            </a:r>
          </a:p>
          <a:p>
            <a:pPr marL="501650" lvl="2" indent="-285750" fontAlgn="ctr"/>
            <a:r>
              <a:rPr lang="en-GB" sz="1600" dirty="0">
                <a:solidFill>
                  <a:schemeClr val="tx1"/>
                </a:solidFill>
                <a:latin typeface="Segoe UI Light" pitchFamily="34" charset="0"/>
              </a:rPr>
              <a:t>Learning, inference, and visualization scenarios.</a:t>
            </a:r>
            <a:endParaRPr lang="en-US" sz="1600" dirty="0">
              <a:solidFill>
                <a:schemeClr val="tx1"/>
              </a:solidFill>
              <a:latin typeface="Segoe UI Light" pitchFamily="34" charset="0"/>
            </a:endParaRPr>
          </a:p>
          <a:p>
            <a:pPr marL="285750" lvl="1" indent="-285750" fontAlgn="ctr"/>
            <a:endParaRPr lang="en-US" sz="2000" dirty="0">
              <a:solidFill>
                <a:schemeClr val="tx1"/>
              </a:solidFill>
              <a:latin typeface="Segoe UI Light" pitchFamily="34" charset="0"/>
            </a:endParaRP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NVv4 = AMD Mi25</a:t>
            </a:r>
          </a:p>
          <a:p>
            <a:pPr marL="501650" lvl="2" indent="-285750" fontAlgn="ctr"/>
            <a:r>
              <a:rPr lang="en-GB" sz="1600" dirty="0">
                <a:solidFill>
                  <a:schemeClr val="tx1"/>
                </a:solidFill>
                <a:latin typeface="Segoe UI Light" pitchFamily="34" charset="0"/>
              </a:rPr>
              <a:t>Partitioned GPU VM sizes useful for visualization scenarios</a:t>
            </a:r>
          </a:p>
          <a:p>
            <a:pPr marL="285750" lvl="1" indent="-285750" fontAlgn="ctr"/>
            <a:endParaRPr lang="en-US" sz="2000" dirty="0">
              <a:solidFill>
                <a:schemeClr val="tx1"/>
              </a:solidFill>
              <a:latin typeface="Segoe UI Light" pitchFamily="34" charset="0"/>
            </a:endParaRP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NCasT4_v3 = NVIDIA T4 Tensor Core GPU</a:t>
            </a:r>
          </a:p>
          <a:p>
            <a:pPr marL="501650" lvl="2" indent="-285750" fontAlgn="ctr"/>
            <a:r>
              <a:rPr lang="en-GB" sz="1600" dirty="0">
                <a:solidFill>
                  <a:schemeClr val="tx1"/>
                </a:solidFill>
                <a:latin typeface="Segoe UI Light" pitchFamily="34" charset="0"/>
              </a:rPr>
              <a:t>light learning, inference, and visualization scenarios</a:t>
            </a:r>
            <a:endParaRPr lang="en-US" sz="1600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lvl="1" indent="0" fontAlgn="ctr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0CDB2-EC38-4F25-8922-9DAA6D2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Compute in Azure Stack Hub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064D1E9-AAE3-4810-8B90-BAC0896FBF35}"/>
              </a:ext>
            </a:extLst>
          </p:cNvPr>
          <p:cNvGrpSpPr/>
          <p:nvPr/>
        </p:nvGrpSpPr>
        <p:grpSpPr>
          <a:xfrm>
            <a:off x="8466569" y="3463791"/>
            <a:ext cx="679490" cy="520756"/>
            <a:chOff x="10201320" y="1985997"/>
            <a:chExt cx="865583" cy="663377"/>
          </a:xfrm>
        </p:grpSpPr>
        <p:sp>
          <p:nvSpPr>
            <p:cNvPr id="84" name="monitor">
              <a:extLst>
                <a:ext uri="{FF2B5EF4-FFF2-40B4-BE49-F238E27FC236}">
                  <a16:creationId xmlns:a16="http://schemas.microsoft.com/office/drawing/2014/main" id="{24020DC1-E0DF-4BB6-A396-71C0CE3CDB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01320" y="1985997"/>
              <a:ext cx="865583" cy="663377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solidFill>
              <a:srgbClr val="FFFFFF"/>
            </a:solidFill>
            <a:ln w="15875" cap="sq">
              <a:solidFill>
                <a:srgbClr val="2F2F2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5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661771-6C63-4339-AF17-49CDEDD09968}"/>
                </a:ext>
              </a:extLst>
            </p:cNvPr>
            <p:cNvSpPr txBox="1"/>
            <p:nvPr/>
          </p:nvSpPr>
          <p:spPr>
            <a:xfrm>
              <a:off x="10314534" y="2120336"/>
              <a:ext cx="639152" cy="2821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99" b="1" kern="0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NCv3</a:t>
              </a:r>
              <a:endPara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7D72B154-03F5-4AD8-8839-17DB2F3F99AB}"/>
              </a:ext>
            </a:extLst>
          </p:cNvPr>
          <p:cNvSpPr/>
          <p:nvPr/>
        </p:nvSpPr>
        <p:spPr bwMode="auto">
          <a:xfrm>
            <a:off x="8311244" y="3116670"/>
            <a:ext cx="3374170" cy="977591"/>
          </a:xfrm>
          <a:prstGeom prst="rect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5C496A-DA32-4120-9DDF-4B13E927FE28}"/>
              </a:ext>
            </a:extLst>
          </p:cNvPr>
          <p:cNvSpPr/>
          <p:nvPr/>
        </p:nvSpPr>
        <p:spPr bwMode="auto">
          <a:xfrm>
            <a:off x="8839785" y="2921410"/>
            <a:ext cx="1803386" cy="337263"/>
          </a:xfrm>
          <a:prstGeom prst="rect">
            <a:avLst/>
          </a:prstGeom>
          <a:solidFill>
            <a:srgbClr val="FFFFFF">
              <a:lumMod val="95000"/>
            </a:srgbClr>
          </a:solidFill>
          <a:ln w="158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82854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GPU Compute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1C97033-088D-4CF0-88F3-0ADF27E6CFDE}"/>
              </a:ext>
            </a:extLst>
          </p:cNvPr>
          <p:cNvGrpSpPr/>
          <p:nvPr/>
        </p:nvGrpSpPr>
        <p:grpSpPr>
          <a:xfrm>
            <a:off x="8485933" y="2900262"/>
            <a:ext cx="447992" cy="447992"/>
            <a:chOff x="8646073" y="1794074"/>
            <a:chExt cx="365962" cy="36596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9CB3B00-9FA1-4C79-929C-D8614DBFE6D5}"/>
                </a:ext>
              </a:extLst>
            </p:cNvPr>
            <p:cNvSpPr/>
            <p:nvPr/>
          </p:nvSpPr>
          <p:spPr bwMode="auto">
            <a:xfrm>
              <a:off x="8646073" y="1794074"/>
              <a:ext cx="365962" cy="36596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solidFill>
                <a:srgbClr val="00827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binary">
              <a:extLst>
                <a:ext uri="{FF2B5EF4-FFF2-40B4-BE49-F238E27FC236}">
                  <a16:creationId xmlns:a16="http://schemas.microsoft.com/office/drawing/2014/main" id="{A0A6C99B-9D3E-4029-B983-FBC971C66B0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737505" y="1897903"/>
              <a:ext cx="185773" cy="160415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rgbClr val="2F2F2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5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F4C3D58-A37A-4619-A3A6-74FC416A12DC}"/>
              </a:ext>
            </a:extLst>
          </p:cNvPr>
          <p:cNvGrpSpPr/>
          <p:nvPr/>
        </p:nvGrpSpPr>
        <p:grpSpPr>
          <a:xfrm>
            <a:off x="9468582" y="3463791"/>
            <a:ext cx="679490" cy="520756"/>
            <a:chOff x="10201320" y="1985997"/>
            <a:chExt cx="865583" cy="663377"/>
          </a:xfrm>
        </p:grpSpPr>
        <p:sp>
          <p:nvSpPr>
            <p:cNvPr id="96" name="monitor">
              <a:extLst>
                <a:ext uri="{FF2B5EF4-FFF2-40B4-BE49-F238E27FC236}">
                  <a16:creationId xmlns:a16="http://schemas.microsoft.com/office/drawing/2014/main" id="{852FB36E-98FD-419A-A504-AD27DD165C1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01320" y="1985997"/>
              <a:ext cx="865583" cy="663377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solidFill>
              <a:srgbClr val="FFFFFF"/>
            </a:solidFill>
            <a:ln w="15875" cap="sq">
              <a:solidFill>
                <a:srgbClr val="2F2F2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5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85B650-8F14-4CD1-A790-36BF0610913C}"/>
                </a:ext>
              </a:extLst>
            </p:cNvPr>
            <p:cNvSpPr txBox="1"/>
            <p:nvPr/>
          </p:nvSpPr>
          <p:spPr>
            <a:xfrm>
              <a:off x="10308407" y="2120336"/>
              <a:ext cx="651404" cy="2821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99" b="1" kern="0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NVv4</a:t>
              </a:r>
              <a:endPara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327262B-D188-4A45-8B3B-E134AEE9F615}"/>
              </a:ext>
            </a:extLst>
          </p:cNvPr>
          <p:cNvGrpSpPr/>
          <p:nvPr/>
        </p:nvGrpSpPr>
        <p:grpSpPr>
          <a:xfrm>
            <a:off x="10134257" y="3463791"/>
            <a:ext cx="1642981" cy="520756"/>
            <a:chOff x="9987812" y="1985997"/>
            <a:chExt cx="1292599" cy="663377"/>
          </a:xfrm>
        </p:grpSpPr>
        <p:sp>
          <p:nvSpPr>
            <p:cNvPr id="102" name="monitor">
              <a:extLst>
                <a:ext uri="{FF2B5EF4-FFF2-40B4-BE49-F238E27FC236}">
                  <a16:creationId xmlns:a16="http://schemas.microsoft.com/office/drawing/2014/main" id="{C827BE77-EA35-4C90-AF4A-E8BB42435DB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201320" y="1985997"/>
              <a:ext cx="865583" cy="663377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solidFill>
              <a:srgbClr val="FFFFFF"/>
            </a:solidFill>
            <a:ln w="15875" cap="sq">
              <a:solidFill>
                <a:srgbClr val="2F2F2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5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FDEFDA-0559-485D-8DE1-A59DB5C1F459}"/>
                </a:ext>
              </a:extLst>
            </p:cNvPr>
            <p:cNvSpPr txBox="1"/>
            <p:nvPr/>
          </p:nvSpPr>
          <p:spPr>
            <a:xfrm>
              <a:off x="9987812" y="2120336"/>
              <a:ext cx="1292599" cy="2821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32563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99" b="1" kern="0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NCasT4_v3</a:t>
              </a:r>
              <a:endPara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044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645E5-4DCA-4F2F-9EEA-8CDF60076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199" cy="239757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8D7"/>
                </a:solidFill>
              </a:rPr>
              <a:t>Current state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Subset of API versions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No Encrypted Disks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No </a:t>
            </a:r>
            <a:r>
              <a:rPr lang="en-US" sz="2000" dirty="0" err="1">
                <a:solidFill>
                  <a:schemeClr val="tx1"/>
                </a:solidFill>
                <a:latin typeface="Segoe UI Light" pitchFamily="34" charset="0"/>
              </a:rPr>
              <a:t>autoscale</a:t>
            </a:r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 support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No host-based diagnostics</a:t>
            </a:r>
            <a:r>
              <a:rPr lang="en-US" sz="2000" dirty="0">
                <a:solidFill>
                  <a:schemeClr val="tx1"/>
                </a:solidFill>
                <a:latin typeface="Segoe UI Light" pitchFamily="34" charset="0"/>
                <a:cs typeface="Segoe UI Light"/>
              </a:rPr>
              <a:t> except VM CPU percentage</a:t>
            </a:r>
            <a:endParaRPr lang="en-US" dirty="0">
              <a:solidFill>
                <a:schemeClr val="tx1"/>
              </a:solidFill>
              <a:cs typeface="Segoe UI"/>
            </a:endParaRPr>
          </a:p>
          <a:p>
            <a:pPr marL="0" lvl="1" indent="0" fontAlgn="ctr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5E56A-0ACD-4A80-9918-8847C39D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API gaps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A8E22-406A-4C86-8139-33F932E09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"/>
          <a:stretch/>
        </p:blipFill>
        <p:spPr>
          <a:xfrm>
            <a:off x="6603158" y="1356972"/>
            <a:ext cx="5681410" cy="3052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B7E80E-C2E0-4D8A-910F-EDBDC487FB77}"/>
              </a:ext>
            </a:extLst>
          </p:cNvPr>
          <p:cNvSpPr/>
          <p:nvPr/>
        </p:nvSpPr>
        <p:spPr>
          <a:xfrm>
            <a:off x="592000" y="4224647"/>
            <a:ext cx="108114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PowerShell Example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AzureRmResourceProvider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Consolas" panose="020B0609020204030204" pitchFamily="49" charset="0"/>
              </a:rPr>
              <a:t>ProviderNamespace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-Expand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Consolas" panose="020B0609020204030204" pitchFamily="49" charset="0"/>
              </a:rPr>
              <a:t>ResourceTypes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-Expand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Consolas" panose="020B0609020204030204" pitchFamily="49" charset="0"/>
              </a:rPr>
              <a:t>ApiVersions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Consolas" panose="020B0609020204030204" pitchFamily="49" charset="0"/>
              </a:rPr>
              <a:t>ProviderNamespace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Consolas" panose="020B0609020204030204" pitchFamily="49" charset="0"/>
              </a:rPr>
              <a:t>ResourceTypeName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@{Name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B0000"/>
                </a:solidFill>
                <a:latin typeface="Consolas" panose="020B0609020204030204" pitchFamily="49" charset="0"/>
              </a:rPr>
              <a:t>ApiVersion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 Expression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$_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}}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where-Object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$_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ProviderNamespace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-like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8B0000"/>
                </a:solidFill>
                <a:latin typeface="Consolas" panose="020B0609020204030204" pitchFamily="49" charset="0"/>
              </a:rPr>
              <a:t>Microsoft.compute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720593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645E5-4DCA-4F2F-9EEA-8CDF60076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285"/>
            <a:ext cx="11887200" cy="5281446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Redeploy VMs is only possible on multi-node systems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Guest diagnostics is Windows-only</a:t>
            </a:r>
            <a:endParaRPr lang="en-US" sz="2800" dirty="0">
              <a:cs typeface="Segoe UI Light"/>
            </a:endParaRPr>
          </a:p>
          <a:p>
            <a:pPr>
              <a:lnSpc>
                <a:spcPct val="100000"/>
              </a:lnSpc>
            </a:pPr>
            <a:r>
              <a:rPr lang="en-US" sz="2800" dirty="0"/>
              <a:t>Disks are fixed-size and cannot exceed the total storage on the system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Azure Instance Metadata Service isn't supported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Considerations for using virtual machines in Azure Stack Hub</a:t>
            </a:r>
            <a:br>
              <a:rPr lang="en-US" sz="2000" b="1" dirty="0">
                <a:cs typeface="Segoe UI Light"/>
              </a:rPr>
            </a:br>
            <a:r>
              <a:rPr lang="en-US" sz="2000" dirty="0">
                <a:hlinkClick r:id="rId3"/>
              </a:rPr>
              <a:t>https://docs.microsoft.com/en-us/azure/azure-stack/user/azure-stack-vm-considerations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5E56A-0ACD-4A80-9918-8847C39D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lifecycle gaps</a:t>
            </a:r>
          </a:p>
        </p:txBody>
      </p:sp>
    </p:spTree>
    <p:extLst>
      <p:ext uri="{BB962C8B-B14F-4D97-AF65-F5344CB8AC3E}">
        <p14:creationId xmlns:p14="http://schemas.microsoft.com/office/powerpoint/2010/main" val="17566549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645E5-4DCA-4F2F-9EEA-8CDF60076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285"/>
            <a:ext cx="11887200" cy="22529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Azure Stack Hub supports a subset of virtual machine </a:t>
            </a:r>
            <a:br>
              <a:rPr lang="en-US" sz="3200" dirty="0"/>
            </a:br>
            <a:r>
              <a:rPr lang="en-US" sz="3200" dirty="0"/>
              <a:t>extensions and versions.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cloud administrator can choose which extensions </a:t>
            </a:r>
            <a:br>
              <a:rPr lang="en-US" sz="3200" dirty="0"/>
            </a:br>
            <a:r>
              <a:rPr lang="en-US" sz="3200" dirty="0"/>
              <a:t>to be made available to for their users.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5E56A-0ACD-4A80-9918-8847C39D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extensions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84C223-2DC3-4385-96F7-E3FC045B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528" y="4011101"/>
            <a:ext cx="3581078" cy="27411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A5DD8A-0F2F-4AC4-B596-9FE1E0C4FF12}"/>
              </a:ext>
            </a:extLst>
          </p:cNvPr>
          <p:cNvSpPr/>
          <p:nvPr/>
        </p:nvSpPr>
        <p:spPr>
          <a:xfrm>
            <a:off x="801101" y="4011101"/>
            <a:ext cx="5503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PowerShell Example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AzureRmVmImagePublisher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-Location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nsolas" panose="020B0609020204030204" pitchFamily="49" charset="0"/>
              </a:rPr>
              <a:t>local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AzureRmVMExtensionImageType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AzureRmVMExtensionImage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Format-Table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-Property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AutoSize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3352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4638" y="296862"/>
            <a:ext cx="12039599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 b="0" cap="none" spc="-102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Deploying VMs on Azure Stack Hub:</a:t>
            </a:r>
          </a:p>
          <a:p>
            <a:r>
              <a:rPr lang="en-US" dirty="0">
                <a:solidFill>
                  <a:srgbClr val="505050"/>
                </a:solidFill>
              </a:rPr>
              <a:t>The same experience as Azure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837" y="2125663"/>
            <a:ext cx="11576814" cy="399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kern="0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GitHub Azure Stack Hub QuickStart templates to deploy workloads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Note: </a:t>
            </a:r>
            <a:r>
              <a:rPr lang="en-US" b="1" dirty="0">
                <a:latin typeface="Segoe UI Light" pitchFamily="34" charset="0"/>
              </a:rPr>
              <a:t>Choose GitHub Templates that are noted as applicable for Azure Stack Hub</a:t>
            </a:r>
          </a:p>
          <a:p>
            <a:pPr marR="0" lvl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932597">
              <a:defRPr/>
            </a:pPr>
            <a:r>
              <a:rPr lang="en-US" sz="2800" kern="0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Leverage PowerShell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Note: </a:t>
            </a:r>
            <a:r>
              <a:rPr lang="en-GB" b="1" dirty="0">
                <a:latin typeface="Segoe UI Light" pitchFamily="34" charset="0"/>
              </a:rPr>
              <a:t>Az PowerShell module is now the recommended PowerShell module</a:t>
            </a:r>
            <a:endParaRPr lang="en-US" b="1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Segoe UI Light" pitchFamily="34" charset="0"/>
              </a:rPr>
              <a:t>Please visit for details: </a:t>
            </a:r>
            <a:r>
              <a:rPr lang="en-US" b="1" dirty="0">
                <a:latin typeface="Segoe UI Light" pitchFamily="34" charset="0"/>
                <a:hlinkClick r:id="rId3"/>
              </a:rPr>
              <a:t>https://docs.microsoft.com/en-us/azure-stack/operator/powershell-install-az-module</a:t>
            </a:r>
            <a:endParaRPr lang="en-US" b="1" dirty="0">
              <a:latin typeface="Segoe UI Light" pitchFamily="34" charset="0"/>
            </a:endParaRPr>
          </a:p>
          <a:p>
            <a:pPr marR="0" lvl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932597">
              <a:defRPr/>
            </a:pPr>
            <a:r>
              <a:rPr lang="en-US" sz="2800" kern="0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Leverage Visual Studio to deploy workloads to Azure Stack Hub</a:t>
            </a:r>
          </a:p>
          <a:p>
            <a:pPr marL="291436" indent="-291436" defTabSz="932597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Note: </a:t>
            </a:r>
            <a:r>
              <a:rPr lang="en-US" b="1" dirty="0">
                <a:latin typeface="Segoe UI Light" pitchFamily="34" charset="0"/>
              </a:rPr>
              <a:t>Visual Studio Community 2015 with Microsoft Azure SDK - 2.9.6</a:t>
            </a:r>
          </a:p>
          <a:p>
            <a:pPr marL="291436" indent="-291436" defTabSz="932597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Segoe UI Light" pitchFamily="34" charset="0"/>
              </a:rPr>
              <a:t>Please visit for details: </a:t>
            </a:r>
            <a:r>
              <a:rPr lang="en-US" b="1" kern="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https://docs.microsoft.com/en-us/azure-stack/user/azure-stack-install-visual-studio</a:t>
            </a:r>
            <a:br>
              <a:rPr lang="en-US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1436" marR="0" lvl="0" indent="-291436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544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disks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638" y="1211263"/>
            <a:ext cx="11439380" cy="4102662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lvl="0"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78D7"/>
                </a:solidFill>
                <a:latin typeface="Segoe UI Light"/>
              </a:rPr>
              <a:t>Hides complexity of storage accounts and scale limits</a:t>
            </a:r>
          </a:p>
          <a:p>
            <a:pPr lvl="0"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505050"/>
                </a:solidFill>
                <a:latin typeface="Segoe UI Light" pitchFamily="34" charset="0"/>
              </a:rPr>
              <a:t>Simpler management for customers</a:t>
            </a:r>
          </a:p>
          <a:p>
            <a:pPr lvl="0"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78D7"/>
                </a:solidFill>
                <a:latin typeface="Segoe UI Light"/>
              </a:rPr>
              <a:t>Better performance</a:t>
            </a:r>
          </a:p>
          <a:p>
            <a:pPr lvl="0"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505050"/>
                </a:solidFill>
                <a:latin typeface="Segoe UI Light" pitchFamily="34" charset="0"/>
              </a:rPr>
              <a:t>Storage account limits (in Azure) do not apply </a:t>
            </a:r>
          </a:p>
          <a:p>
            <a:pPr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78D7"/>
                </a:solidFill>
                <a:latin typeface="Segoe UI Light"/>
              </a:rPr>
              <a:t>Granular access control</a:t>
            </a:r>
          </a:p>
          <a:p>
            <a:pPr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505050"/>
                </a:solidFill>
                <a:latin typeface="Segoe UI Light" pitchFamily="34" charset="0"/>
              </a:rPr>
              <a:t>Top level ARM resource – You can apply Azure RBAC, Locks, and Tags at the disk-level</a:t>
            </a:r>
          </a:p>
          <a:p>
            <a:pPr lvl="0"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78D7"/>
                </a:solidFill>
                <a:latin typeface="Segoe UI Light"/>
              </a:rPr>
              <a:t>Smarter about availability sets</a:t>
            </a:r>
          </a:p>
          <a:p>
            <a:pPr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505050"/>
                </a:solidFill>
                <a:latin typeface="Segoe UI Light" pitchFamily="34" charset="0"/>
              </a:rPr>
              <a:t>Different fault domains – Disks in different Storage clusters (in Azure)</a:t>
            </a:r>
            <a:endParaRPr lang="en-US" dirty="0">
              <a:solidFill>
                <a:srgbClr val="505050"/>
              </a:solidFill>
              <a:latin typeface="Segoe UI Light" pitchFamily="34" charset="0"/>
              <a:cs typeface="Segoe UI Light"/>
            </a:endParaRPr>
          </a:p>
          <a:p>
            <a:pPr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78D7"/>
                </a:solidFill>
                <a:latin typeface="Segoe UI Light"/>
              </a:rPr>
              <a:t>Easy migration from standard to premium (in Azure)</a:t>
            </a:r>
          </a:p>
          <a:p>
            <a:pPr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505050"/>
                </a:solidFill>
                <a:latin typeface="Segoe UI Light" pitchFamily="34" charset="0"/>
              </a:rPr>
              <a:t>Minimal downtime with background migrations – not available in AzS yet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67FC78-7E5D-437C-ABD1-DB5D26485210}"/>
              </a:ext>
            </a:extLst>
          </p:cNvPr>
          <p:cNvSpPr/>
          <p:nvPr/>
        </p:nvSpPr>
        <p:spPr>
          <a:xfrm>
            <a:off x="274638" y="6159753"/>
            <a:ext cx="8493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Azure Stack Hub Managed Disks: Differences and considerations</a:t>
            </a:r>
            <a:b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https://docs.microsoft.com/en-us/azure/azure-stack/user/azure-stack-managed-disk-considerations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62100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disks on Azure Stack Hub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686" y="1228359"/>
            <a:ext cx="4961569" cy="5155257"/>
          </a:xfrm>
          <a:prstGeom prst="rect">
            <a:avLst/>
          </a:prstGeom>
        </p:spPr>
        <p:txBody>
          <a:bodyPr wrap="square" tIns="146304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Temp Disks (local disks) are now emulated as part of the VM size (D:\ drive)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Temp disks are dynamic VHDs as opposed to the fixed disks used for OS and Data Disks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Allows Azure Stack Hub to run workloads where storage resilience is provided at the application layer as opposed to in the infrastructure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97" y="1315460"/>
            <a:ext cx="6732306" cy="3705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1897" y="5020801"/>
            <a:ext cx="6602272" cy="14588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8D7"/>
                </a:solidFill>
              </a:rPr>
              <a:t>The </a:t>
            </a:r>
            <a:r>
              <a:rPr lang="en-US" sz="2800" b="1" dirty="0" err="1">
                <a:solidFill>
                  <a:srgbClr val="0078D7"/>
                </a:solidFill>
              </a:rPr>
              <a:t>Pagefile</a:t>
            </a:r>
            <a:r>
              <a:rPr lang="en-US" sz="2800" b="1" dirty="0">
                <a:solidFill>
                  <a:srgbClr val="0078D7"/>
                </a:solidFill>
              </a:rPr>
              <a:t> is stored here for Windows VMs as it is in </a:t>
            </a:r>
            <a:br>
              <a:rPr lang="en-US" sz="2800" b="1" dirty="0">
                <a:solidFill>
                  <a:srgbClr val="0078D7"/>
                </a:solidFill>
              </a:rPr>
            </a:br>
            <a:r>
              <a:rPr lang="en-US" sz="2800" b="1" dirty="0">
                <a:solidFill>
                  <a:srgbClr val="0078D7"/>
                </a:solidFill>
              </a:rPr>
              <a:t>Azure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1968571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5756277" cy="4635115"/>
          </a:xfrm>
        </p:spPr>
        <p:txBody>
          <a:bodyPr/>
          <a:lstStyle/>
          <a:p>
            <a:r>
              <a:rPr lang="en-US" sz="2800" dirty="0"/>
              <a:t>Overview</a:t>
            </a:r>
          </a:p>
          <a:p>
            <a:r>
              <a:rPr lang="en-US" sz="1800" dirty="0">
                <a:solidFill>
                  <a:srgbClr val="353535"/>
                </a:solidFill>
              </a:rPr>
              <a:t>IaaS, Solution Overview and ARM</a:t>
            </a:r>
          </a:p>
          <a:p>
            <a:endParaRPr lang="en-US" sz="1800" dirty="0">
              <a:solidFill>
                <a:srgbClr val="353535"/>
              </a:solidFill>
            </a:endParaRPr>
          </a:p>
          <a:p>
            <a:r>
              <a:rPr lang="en-US" sz="2800" dirty="0"/>
              <a:t>Azure Stack Hub Compute</a:t>
            </a:r>
          </a:p>
          <a:p>
            <a:r>
              <a:rPr lang="en-US" sz="1800" dirty="0">
                <a:solidFill>
                  <a:srgbClr val="353535"/>
                </a:solidFill>
              </a:rPr>
              <a:t>Compute, VMs, Gaps, Managed Disks, Fault Domains</a:t>
            </a:r>
          </a:p>
          <a:p>
            <a:endParaRPr lang="en-US" sz="2800" dirty="0"/>
          </a:p>
          <a:p>
            <a:r>
              <a:rPr lang="en-US" sz="2800" dirty="0"/>
              <a:t>Operator Scenarios</a:t>
            </a:r>
          </a:p>
          <a:p>
            <a:r>
              <a:rPr lang="en-US" sz="1800" dirty="0">
                <a:solidFill>
                  <a:srgbClr val="353535"/>
                </a:solidFill>
              </a:rPr>
              <a:t>Infrastructure VMs, Quotas, Extensions</a:t>
            </a:r>
          </a:p>
          <a:p>
            <a:endParaRPr lang="en-US" sz="2800" dirty="0"/>
          </a:p>
          <a:p>
            <a:r>
              <a:rPr lang="en-US" sz="2800" dirty="0"/>
              <a:t>Compute Controller</a:t>
            </a:r>
          </a:p>
          <a:p>
            <a:endParaRPr lang="en-US" sz="2800" dirty="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599237" y="-1"/>
            <a:ext cx="5837238" cy="6994527"/>
            <a:chOff x="10600283" y="0"/>
            <a:chExt cx="1836192" cy="2200235"/>
          </a:xfrm>
        </p:grpSpPr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0600283" y="0"/>
              <a:ext cx="1836192" cy="2200235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807460" y="256989"/>
              <a:ext cx="1466948" cy="1848765"/>
              <a:chOff x="4140201" y="4521200"/>
              <a:chExt cx="1393825" cy="1884363"/>
            </a:xfrm>
          </p:grpSpPr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397376" y="4587875"/>
                <a:ext cx="790575" cy="1206500"/>
              </a:xfrm>
              <a:custGeom>
                <a:avLst/>
                <a:gdLst>
                  <a:gd name="T0" fmla="*/ 261 w 261"/>
                  <a:gd name="T1" fmla="*/ 73 h 400"/>
                  <a:gd name="T2" fmla="*/ 242 w 261"/>
                  <a:gd name="T3" fmla="*/ 53 h 400"/>
                  <a:gd name="T4" fmla="*/ 223 w 261"/>
                  <a:gd name="T5" fmla="*/ 73 h 400"/>
                  <a:gd name="T6" fmla="*/ 223 w 261"/>
                  <a:gd name="T7" fmla="*/ 175 h 400"/>
                  <a:gd name="T8" fmla="*/ 218 w 261"/>
                  <a:gd name="T9" fmla="*/ 179 h 400"/>
                  <a:gd name="T10" fmla="*/ 218 w 261"/>
                  <a:gd name="T11" fmla="*/ 179 h 400"/>
                  <a:gd name="T12" fmla="*/ 214 w 261"/>
                  <a:gd name="T13" fmla="*/ 175 h 400"/>
                  <a:gd name="T14" fmla="*/ 214 w 261"/>
                  <a:gd name="T15" fmla="*/ 53 h 400"/>
                  <a:gd name="T16" fmla="*/ 196 w 261"/>
                  <a:gd name="T17" fmla="*/ 33 h 400"/>
                  <a:gd name="T18" fmla="*/ 175 w 261"/>
                  <a:gd name="T19" fmla="*/ 52 h 400"/>
                  <a:gd name="T20" fmla="*/ 175 w 261"/>
                  <a:gd name="T21" fmla="*/ 163 h 400"/>
                  <a:gd name="T22" fmla="*/ 171 w 261"/>
                  <a:gd name="T23" fmla="*/ 168 h 400"/>
                  <a:gd name="T24" fmla="*/ 171 w 261"/>
                  <a:gd name="T25" fmla="*/ 168 h 400"/>
                  <a:gd name="T26" fmla="*/ 166 w 261"/>
                  <a:gd name="T27" fmla="*/ 163 h 400"/>
                  <a:gd name="T28" fmla="*/ 166 w 261"/>
                  <a:gd name="T29" fmla="*/ 20 h 400"/>
                  <a:gd name="T30" fmla="*/ 146 w 261"/>
                  <a:gd name="T31" fmla="*/ 1 h 400"/>
                  <a:gd name="T32" fmla="*/ 128 w 261"/>
                  <a:gd name="T33" fmla="*/ 20 h 400"/>
                  <a:gd name="T34" fmla="*/ 128 w 261"/>
                  <a:gd name="T35" fmla="*/ 152 h 400"/>
                  <a:gd name="T36" fmla="*/ 123 w 261"/>
                  <a:gd name="T37" fmla="*/ 157 h 400"/>
                  <a:gd name="T38" fmla="*/ 123 w 261"/>
                  <a:gd name="T39" fmla="*/ 157 h 400"/>
                  <a:gd name="T40" fmla="*/ 118 w 261"/>
                  <a:gd name="T41" fmla="*/ 152 h 400"/>
                  <a:gd name="T42" fmla="*/ 118 w 261"/>
                  <a:gd name="T43" fmla="*/ 102 h 400"/>
                  <a:gd name="T44" fmla="*/ 118 w 261"/>
                  <a:gd name="T45" fmla="*/ 42 h 400"/>
                  <a:gd name="T46" fmla="*/ 96 w 261"/>
                  <a:gd name="T47" fmla="*/ 23 h 400"/>
                  <a:gd name="T48" fmla="*/ 80 w 261"/>
                  <a:gd name="T49" fmla="*/ 43 h 400"/>
                  <a:gd name="T50" fmla="*/ 80 w 261"/>
                  <a:gd name="T51" fmla="*/ 179 h 400"/>
                  <a:gd name="T52" fmla="*/ 80 w 261"/>
                  <a:gd name="T53" fmla="*/ 180 h 400"/>
                  <a:gd name="T54" fmla="*/ 80 w 261"/>
                  <a:gd name="T55" fmla="*/ 226 h 400"/>
                  <a:gd name="T56" fmla="*/ 38 w 261"/>
                  <a:gd name="T57" fmla="*/ 144 h 400"/>
                  <a:gd name="T58" fmla="*/ 12 w 261"/>
                  <a:gd name="T59" fmla="*/ 138 h 400"/>
                  <a:gd name="T60" fmla="*/ 6 w 261"/>
                  <a:gd name="T61" fmla="*/ 164 h 400"/>
                  <a:gd name="T62" fmla="*/ 55 w 261"/>
                  <a:gd name="T63" fmla="*/ 267 h 400"/>
                  <a:gd name="T64" fmla="*/ 105 w 261"/>
                  <a:gd name="T65" fmla="*/ 337 h 400"/>
                  <a:gd name="T66" fmla="*/ 105 w 261"/>
                  <a:gd name="T67" fmla="*/ 400 h 400"/>
                  <a:gd name="T68" fmla="*/ 245 w 261"/>
                  <a:gd name="T69" fmla="*/ 400 h 400"/>
                  <a:gd name="T70" fmla="*/ 245 w 261"/>
                  <a:gd name="T71" fmla="*/ 339 h 400"/>
                  <a:gd name="T72" fmla="*/ 261 w 261"/>
                  <a:gd name="T73" fmla="*/ 268 h 400"/>
                  <a:gd name="T74" fmla="*/ 261 w 261"/>
                  <a:gd name="T75" fmla="*/ 7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" h="400">
                    <a:moveTo>
                      <a:pt x="261" y="73"/>
                    </a:moveTo>
                    <a:cubicBezTo>
                      <a:pt x="261" y="62"/>
                      <a:pt x="252" y="53"/>
                      <a:pt x="242" y="53"/>
                    </a:cubicBezTo>
                    <a:cubicBezTo>
                      <a:pt x="231" y="54"/>
                      <a:pt x="223" y="62"/>
                      <a:pt x="223" y="73"/>
                    </a:cubicBezTo>
                    <a:cubicBezTo>
                      <a:pt x="223" y="175"/>
                      <a:pt x="223" y="175"/>
                      <a:pt x="223" y="175"/>
                    </a:cubicBezTo>
                    <a:cubicBezTo>
                      <a:pt x="223" y="177"/>
                      <a:pt x="221" y="179"/>
                      <a:pt x="218" y="179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16" y="179"/>
                      <a:pt x="214" y="177"/>
                      <a:pt x="214" y="175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3"/>
                      <a:pt x="206" y="34"/>
                      <a:pt x="196" y="33"/>
                    </a:cubicBezTo>
                    <a:cubicBezTo>
                      <a:pt x="185" y="32"/>
                      <a:pt x="175" y="41"/>
                      <a:pt x="175" y="52"/>
                    </a:cubicBezTo>
                    <a:cubicBezTo>
                      <a:pt x="175" y="163"/>
                      <a:pt x="175" y="163"/>
                      <a:pt x="175" y="163"/>
                    </a:cubicBezTo>
                    <a:cubicBezTo>
                      <a:pt x="175" y="166"/>
                      <a:pt x="173" y="168"/>
                      <a:pt x="171" y="168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68" y="168"/>
                      <a:pt x="166" y="166"/>
                      <a:pt x="166" y="163"/>
                    </a:cubicBezTo>
                    <a:cubicBezTo>
                      <a:pt x="166" y="20"/>
                      <a:pt x="166" y="20"/>
                      <a:pt x="166" y="20"/>
                    </a:cubicBezTo>
                    <a:cubicBezTo>
                      <a:pt x="166" y="10"/>
                      <a:pt x="157" y="0"/>
                      <a:pt x="146" y="1"/>
                    </a:cubicBezTo>
                    <a:cubicBezTo>
                      <a:pt x="136" y="1"/>
                      <a:pt x="128" y="9"/>
                      <a:pt x="128" y="20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55"/>
                      <a:pt x="126" y="157"/>
                      <a:pt x="123" y="157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0" y="157"/>
                      <a:pt x="118" y="155"/>
                      <a:pt x="118" y="15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0"/>
                      <a:pt x="108" y="21"/>
                      <a:pt x="96" y="23"/>
                    </a:cubicBezTo>
                    <a:cubicBezTo>
                      <a:pt x="87" y="25"/>
                      <a:pt x="80" y="33"/>
                      <a:pt x="80" y="43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226"/>
                      <a:pt x="80" y="226"/>
                      <a:pt x="80" y="226"/>
                    </a:cubicBezTo>
                    <a:cubicBezTo>
                      <a:pt x="38" y="144"/>
                      <a:pt x="38" y="144"/>
                      <a:pt x="38" y="144"/>
                    </a:cubicBezTo>
                    <a:cubicBezTo>
                      <a:pt x="32" y="135"/>
                      <a:pt x="21" y="132"/>
                      <a:pt x="12" y="138"/>
                    </a:cubicBezTo>
                    <a:cubicBezTo>
                      <a:pt x="3" y="144"/>
                      <a:pt x="0" y="156"/>
                      <a:pt x="6" y="164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105" y="337"/>
                      <a:pt x="105" y="337"/>
                      <a:pt x="105" y="337"/>
                    </a:cubicBezTo>
                    <a:cubicBezTo>
                      <a:pt x="105" y="400"/>
                      <a:pt x="105" y="400"/>
                      <a:pt x="105" y="400"/>
                    </a:cubicBezTo>
                    <a:cubicBezTo>
                      <a:pt x="245" y="400"/>
                      <a:pt x="245" y="400"/>
                      <a:pt x="245" y="400"/>
                    </a:cubicBezTo>
                    <a:cubicBezTo>
                      <a:pt x="245" y="339"/>
                      <a:pt x="245" y="339"/>
                      <a:pt x="245" y="339"/>
                    </a:cubicBezTo>
                    <a:cubicBezTo>
                      <a:pt x="261" y="268"/>
                      <a:pt x="261" y="268"/>
                      <a:pt x="261" y="268"/>
                    </a:cubicBezTo>
                    <a:lnTo>
                      <a:pt x="261" y="73"/>
                    </a:lnTo>
                    <a:close/>
                  </a:path>
                </a:pathLst>
              </a:custGeom>
              <a:solidFill>
                <a:srgbClr val="613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437063" y="5532438"/>
                <a:ext cx="363538" cy="161925"/>
              </a:xfrm>
              <a:custGeom>
                <a:avLst/>
                <a:gdLst>
                  <a:gd name="T0" fmla="*/ 23 w 120"/>
                  <a:gd name="T1" fmla="*/ 27 h 54"/>
                  <a:gd name="T2" fmla="*/ 16 w 120"/>
                  <a:gd name="T3" fmla="*/ 35 h 54"/>
                  <a:gd name="T4" fmla="*/ 9 w 120"/>
                  <a:gd name="T5" fmla="*/ 27 h 54"/>
                  <a:gd name="T6" fmla="*/ 16 w 120"/>
                  <a:gd name="T7" fmla="*/ 19 h 54"/>
                  <a:gd name="T8" fmla="*/ 23 w 120"/>
                  <a:gd name="T9" fmla="*/ 27 h 54"/>
                  <a:gd name="T10" fmla="*/ 0 w 120"/>
                  <a:gd name="T11" fmla="*/ 27 h 54"/>
                  <a:gd name="T12" fmla="*/ 11 w 120"/>
                  <a:gd name="T13" fmla="*/ 49 h 54"/>
                  <a:gd name="T14" fmla="*/ 27 w 120"/>
                  <a:gd name="T15" fmla="*/ 54 h 54"/>
                  <a:gd name="T16" fmla="*/ 52 w 120"/>
                  <a:gd name="T17" fmla="*/ 37 h 54"/>
                  <a:gd name="T18" fmla="*/ 61 w 120"/>
                  <a:gd name="T19" fmla="*/ 37 h 54"/>
                  <a:gd name="T20" fmla="*/ 61 w 120"/>
                  <a:gd name="T21" fmla="*/ 32 h 54"/>
                  <a:gd name="T22" fmla="*/ 67 w 120"/>
                  <a:gd name="T23" fmla="*/ 36 h 54"/>
                  <a:gd name="T24" fmla="*/ 73 w 120"/>
                  <a:gd name="T25" fmla="*/ 31 h 54"/>
                  <a:gd name="T26" fmla="*/ 79 w 120"/>
                  <a:gd name="T27" fmla="*/ 36 h 54"/>
                  <a:gd name="T28" fmla="*/ 85 w 120"/>
                  <a:gd name="T29" fmla="*/ 31 h 54"/>
                  <a:gd name="T30" fmla="*/ 90 w 120"/>
                  <a:gd name="T31" fmla="*/ 36 h 54"/>
                  <a:gd name="T32" fmla="*/ 101 w 120"/>
                  <a:gd name="T33" fmla="*/ 30 h 54"/>
                  <a:gd name="T34" fmla="*/ 105 w 120"/>
                  <a:gd name="T35" fmla="*/ 35 h 54"/>
                  <a:gd name="T36" fmla="*/ 110 w 120"/>
                  <a:gd name="T37" fmla="*/ 35 h 54"/>
                  <a:gd name="T38" fmla="*/ 120 w 120"/>
                  <a:gd name="T39" fmla="*/ 20 h 54"/>
                  <a:gd name="T40" fmla="*/ 120 w 120"/>
                  <a:gd name="T41" fmla="*/ 16 h 54"/>
                  <a:gd name="T42" fmla="*/ 52 w 120"/>
                  <a:gd name="T43" fmla="*/ 16 h 54"/>
                  <a:gd name="T44" fmla="*/ 50 w 120"/>
                  <a:gd name="T45" fmla="*/ 13 h 54"/>
                  <a:gd name="T46" fmla="*/ 27 w 120"/>
                  <a:gd name="T47" fmla="*/ 0 h 54"/>
                  <a:gd name="T48" fmla="*/ 0 w 120"/>
                  <a:gd name="T4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54">
                    <a:moveTo>
                      <a:pt x="23" y="27"/>
                    </a:moveTo>
                    <a:cubicBezTo>
                      <a:pt x="23" y="31"/>
                      <a:pt x="20" y="35"/>
                      <a:pt x="16" y="35"/>
                    </a:cubicBezTo>
                    <a:cubicBezTo>
                      <a:pt x="12" y="35"/>
                      <a:pt x="9" y="31"/>
                      <a:pt x="9" y="27"/>
                    </a:cubicBezTo>
                    <a:cubicBezTo>
                      <a:pt x="9" y="23"/>
                      <a:pt x="12" y="19"/>
                      <a:pt x="16" y="19"/>
                    </a:cubicBezTo>
                    <a:cubicBezTo>
                      <a:pt x="20" y="19"/>
                      <a:pt x="23" y="23"/>
                      <a:pt x="23" y="27"/>
                    </a:cubicBezTo>
                    <a:moveTo>
                      <a:pt x="0" y="27"/>
                    </a:moveTo>
                    <a:cubicBezTo>
                      <a:pt x="0" y="36"/>
                      <a:pt x="5" y="44"/>
                      <a:pt x="11" y="49"/>
                    </a:cubicBezTo>
                    <a:cubicBezTo>
                      <a:pt x="16" y="52"/>
                      <a:pt x="21" y="54"/>
                      <a:pt x="27" y="54"/>
                    </a:cubicBezTo>
                    <a:cubicBezTo>
                      <a:pt x="38" y="54"/>
                      <a:pt x="48" y="47"/>
                      <a:pt x="52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5"/>
                      <a:pt x="51" y="14"/>
                      <a:pt x="50" y="13"/>
                    </a:cubicBezTo>
                    <a:cubicBezTo>
                      <a:pt x="45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37163" y="4967288"/>
                <a:ext cx="254000" cy="2540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5330826" y="5013325"/>
                <a:ext cx="66675" cy="66675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318126" y="5067300"/>
                <a:ext cx="88900" cy="42863"/>
              </a:xfrm>
              <a:custGeom>
                <a:avLst/>
                <a:gdLst>
                  <a:gd name="T0" fmla="*/ 29 w 29"/>
                  <a:gd name="T1" fmla="*/ 14 h 14"/>
                  <a:gd name="T2" fmla="*/ 25 w 29"/>
                  <a:gd name="T3" fmla="*/ 14 h 14"/>
                  <a:gd name="T4" fmla="*/ 15 w 29"/>
                  <a:gd name="T5" fmla="*/ 4 h 14"/>
                  <a:gd name="T6" fmla="*/ 4 w 29"/>
                  <a:gd name="T7" fmla="*/ 14 h 14"/>
                  <a:gd name="T8" fmla="*/ 0 w 29"/>
                  <a:gd name="T9" fmla="*/ 14 h 14"/>
                  <a:gd name="T10" fmla="*/ 15 w 29"/>
                  <a:gd name="T11" fmla="*/ 0 h 14"/>
                  <a:gd name="T12" fmla="*/ 29 w 2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8"/>
                      <a:pt x="21" y="4"/>
                      <a:pt x="15" y="4"/>
                    </a:cubicBezTo>
                    <a:cubicBezTo>
                      <a:pt x="9" y="4"/>
                      <a:pt x="4" y="8"/>
                      <a:pt x="4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5267326" y="5080000"/>
                <a:ext cx="63500" cy="61913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3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6"/>
                      <a:pt x="14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254626" y="5130800"/>
                <a:ext cx="88900" cy="44450"/>
              </a:xfrm>
              <a:custGeom>
                <a:avLst/>
                <a:gdLst>
                  <a:gd name="T0" fmla="*/ 29 w 29"/>
                  <a:gd name="T1" fmla="*/ 15 h 15"/>
                  <a:gd name="T2" fmla="*/ 25 w 29"/>
                  <a:gd name="T3" fmla="*/ 15 h 15"/>
                  <a:gd name="T4" fmla="*/ 15 w 29"/>
                  <a:gd name="T5" fmla="*/ 4 h 15"/>
                  <a:gd name="T6" fmla="*/ 4 w 29"/>
                  <a:gd name="T7" fmla="*/ 15 h 15"/>
                  <a:gd name="T8" fmla="*/ 0 w 29"/>
                  <a:gd name="T9" fmla="*/ 15 h 15"/>
                  <a:gd name="T10" fmla="*/ 15 w 29"/>
                  <a:gd name="T11" fmla="*/ 0 h 15"/>
                  <a:gd name="T12" fmla="*/ 29 w 29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5" y="4"/>
                    </a:cubicBezTo>
                    <a:cubicBezTo>
                      <a:pt x="9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2" y="0"/>
                      <a:pt x="29" y="7"/>
                      <a:pt x="2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5394326" y="5080000"/>
                <a:ext cx="66675" cy="61913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0 h 21"/>
                  <a:gd name="T4" fmla="*/ 11 w 22"/>
                  <a:gd name="T5" fmla="*/ 0 h 21"/>
                  <a:gd name="T6" fmla="*/ 22 w 22"/>
                  <a:gd name="T7" fmla="*/ 10 h 21"/>
                  <a:gd name="T8" fmla="*/ 11 w 22"/>
                  <a:gd name="T9" fmla="*/ 21 h 21"/>
                  <a:gd name="T10" fmla="*/ 11 w 22"/>
                  <a:gd name="T11" fmla="*/ 3 h 21"/>
                  <a:gd name="T12" fmla="*/ 4 w 22"/>
                  <a:gd name="T13" fmla="*/ 10 h 21"/>
                  <a:gd name="T14" fmla="*/ 11 w 22"/>
                  <a:gd name="T15" fmla="*/ 17 h 21"/>
                  <a:gd name="T16" fmla="*/ 18 w 22"/>
                  <a:gd name="T17" fmla="*/ 10 h 21"/>
                  <a:gd name="T18" fmla="*/ 11 w 22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6"/>
                      <a:pt x="17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0"/>
                    </a:cubicBezTo>
                    <a:cubicBezTo>
                      <a:pt x="18" y="6"/>
                      <a:pt x="15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5384801" y="5130800"/>
                <a:ext cx="85725" cy="44450"/>
              </a:xfrm>
              <a:custGeom>
                <a:avLst/>
                <a:gdLst>
                  <a:gd name="T0" fmla="*/ 28 w 28"/>
                  <a:gd name="T1" fmla="*/ 15 h 15"/>
                  <a:gd name="T2" fmla="*/ 25 w 28"/>
                  <a:gd name="T3" fmla="*/ 15 h 15"/>
                  <a:gd name="T4" fmla="*/ 14 w 28"/>
                  <a:gd name="T5" fmla="*/ 4 h 15"/>
                  <a:gd name="T6" fmla="*/ 4 w 28"/>
                  <a:gd name="T7" fmla="*/ 15 h 15"/>
                  <a:gd name="T8" fmla="*/ 0 w 28"/>
                  <a:gd name="T9" fmla="*/ 15 h 15"/>
                  <a:gd name="T10" fmla="*/ 14 w 28"/>
                  <a:gd name="T11" fmla="*/ 0 h 15"/>
                  <a:gd name="T12" fmla="*/ 28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8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4" y="4"/>
                    </a:cubicBezTo>
                    <a:cubicBezTo>
                      <a:pt x="8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4948238" y="4521200"/>
                <a:ext cx="325438" cy="193675"/>
              </a:xfrm>
              <a:custGeom>
                <a:avLst/>
                <a:gdLst>
                  <a:gd name="T0" fmla="*/ 11 w 107"/>
                  <a:gd name="T1" fmla="*/ 32 h 64"/>
                  <a:gd name="T2" fmla="*/ 29 w 107"/>
                  <a:gd name="T3" fmla="*/ 18 h 64"/>
                  <a:gd name="T4" fmla="*/ 47 w 107"/>
                  <a:gd name="T5" fmla="*/ 0 h 64"/>
                  <a:gd name="T6" fmla="*/ 63 w 107"/>
                  <a:gd name="T7" fmla="*/ 9 h 64"/>
                  <a:gd name="T8" fmla="*/ 69 w 107"/>
                  <a:gd name="T9" fmla="*/ 8 h 64"/>
                  <a:gd name="T10" fmla="*/ 86 w 107"/>
                  <a:gd name="T11" fmla="*/ 25 h 64"/>
                  <a:gd name="T12" fmla="*/ 88 w 107"/>
                  <a:gd name="T13" fmla="*/ 25 h 64"/>
                  <a:gd name="T14" fmla="*/ 107 w 107"/>
                  <a:gd name="T15" fmla="*/ 45 h 64"/>
                  <a:gd name="T16" fmla="*/ 88 w 107"/>
                  <a:gd name="T17" fmla="*/ 64 h 64"/>
                  <a:gd name="T18" fmla="*/ 17 w 107"/>
                  <a:gd name="T19" fmla="*/ 64 h 64"/>
                  <a:gd name="T20" fmla="*/ 0 w 107"/>
                  <a:gd name="T21" fmla="*/ 47 h 64"/>
                  <a:gd name="T22" fmla="*/ 11 w 107"/>
                  <a:gd name="T2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64">
                    <a:moveTo>
                      <a:pt x="11" y="32"/>
                    </a:moveTo>
                    <a:cubicBezTo>
                      <a:pt x="13" y="24"/>
                      <a:pt x="20" y="18"/>
                      <a:pt x="29" y="18"/>
                    </a:cubicBezTo>
                    <a:cubicBezTo>
                      <a:pt x="29" y="8"/>
                      <a:pt x="37" y="0"/>
                      <a:pt x="47" y="0"/>
                    </a:cubicBezTo>
                    <a:cubicBezTo>
                      <a:pt x="54" y="0"/>
                      <a:pt x="60" y="3"/>
                      <a:pt x="63" y="9"/>
                    </a:cubicBezTo>
                    <a:cubicBezTo>
                      <a:pt x="65" y="9"/>
                      <a:pt x="66" y="8"/>
                      <a:pt x="69" y="8"/>
                    </a:cubicBezTo>
                    <a:cubicBezTo>
                      <a:pt x="78" y="8"/>
                      <a:pt x="86" y="16"/>
                      <a:pt x="86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99" y="25"/>
                      <a:pt x="107" y="34"/>
                      <a:pt x="107" y="45"/>
                    </a:cubicBezTo>
                    <a:cubicBezTo>
                      <a:pt x="107" y="56"/>
                      <a:pt x="99" y="64"/>
                      <a:pt x="88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8" y="64"/>
                      <a:pt x="0" y="57"/>
                      <a:pt x="0" y="47"/>
                    </a:cubicBezTo>
                    <a:cubicBezTo>
                      <a:pt x="0" y="40"/>
                      <a:pt x="5" y="34"/>
                      <a:pt x="11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48163" y="4768850"/>
                <a:ext cx="139700" cy="134938"/>
              </a:xfrm>
              <a:custGeom>
                <a:avLst/>
                <a:gdLst>
                  <a:gd name="T0" fmla="*/ 11 w 46"/>
                  <a:gd name="T1" fmla="*/ 43 h 45"/>
                  <a:gd name="T2" fmla="*/ 46 w 46"/>
                  <a:gd name="T3" fmla="*/ 8 h 45"/>
                  <a:gd name="T4" fmla="*/ 38 w 46"/>
                  <a:gd name="T5" fmla="*/ 0 h 45"/>
                  <a:gd name="T6" fmla="*/ 2 w 46"/>
                  <a:gd name="T7" fmla="*/ 35 h 45"/>
                  <a:gd name="T8" fmla="*/ 2 w 46"/>
                  <a:gd name="T9" fmla="*/ 43 h 45"/>
                  <a:gd name="T10" fmla="*/ 11 w 46"/>
                  <a:gd name="T11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5">
                    <a:moveTo>
                      <a:pt x="11" y="43"/>
                    </a:moveTo>
                    <a:cubicBezTo>
                      <a:pt x="46" y="8"/>
                      <a:pt x="46" y="8"/>
                      <a:pt x="46" y="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2" y="43"/>
                    </a:cubicBezTo>
                    <a:cubicBezTo>
                      <a:pt x="4" y="45"/>
                      <a:pt x="8" y="45"/>
                      <a:pt x="11" y="43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5130801" y="5459413"/>
                <a:ext cx="212725" cy="211138"/>
              </a:xfrm>
              <a:custGeom>
                <a:avLst/>
                <a:gdLst>
                  <a:gd name="T0" fmla="*/ 62 w 70"/>
                  <a:gd name="T1" fmla="*/ 0 h 70"/>
                  <a:gd name="T2" fmla="*/ 9 w 70"/>
                  <a:gd name="T3" fmla="*/ 0 h 70"/>
                  <a:gd name="T4" fmla="*/ 0 w 70"/>
                  <a:gd name="T5" fmla="*/ 9 h 70"/>
                  <a:gd name="T6" fmla="*/ 0 w 70"/>
                  <a:gd name="T7" fmla="*/ 45 h 70"/>
                  <a:gd name="T8" fmla="*/ 9 w 70"/>
                  <a:gd name="T9" fmla="*/ 55 h 70"/>
                  <a:gd name="T10" fmla="*/ 19 w 70"/>
                  <a:gd name="T11" fmla="*/ 55 h 70"/>
                  <a:gd name="T12" fmla="*/ 19 w 70"/>
                  <a:gd name="T13" fmla="*/ 70 h 70"/>
                  <a:gd name="T14" fmla="*/ 34 w 70"/>
                  <a:gd name="T15" fmla="*/ 55 h 70"/>
                  <a:gd name="T16" fmla="*/ 62 w 70"/>
                  <a:gd name="T17" fmla="*/ 55 h 70"/>
                  <a:gd name="T18" fmla="*/ 70 w 70"/>
                  <a:gd name="T19" fmla="*/ 45 h 70"/>
                  <a:gd name="T20" fmla="*/ 70 w 70"/>
                  <a:gd name="T21" fmla="*/ 9 h 70"/>
                  <a:gd name="T22" fmla="*/ 62 w 70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9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7" y="55"/>
                      <a:pt x="70" y="50"/>
                      <a:pt x="70" y="45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7" y="0"/>
                      <a:pt x="62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311776" y="5546725"/>
                <a:ext cx="222250" cy="211138"/>
              </a:xfrm>
              <a:custGeom>
                <a:avLst/>
                <a:gdLst>
                  <a:gd name="T0" fmla="*/ 62 w 73"/>
                  <a:gd name="T1" fmla="*/ 0 h 70"/>
                  <a:gd name="T2" fmla="*/ 15 w 73"/>
                  <a:gd name="T3" fmla="*/ 0 h 70"/>
                  <a:gd name="T4" fmla="*/ 15 w 73"/>
                  <a:gd name="T5" fmla="*/ 20 h 70"/>
                  <a:gd name="T6" fmla="*/ 2 w 73"/>
                  <a:gd name="T7" fmla="*/ 32 h 70"/>
                  <a:gd name="T8" fmla="*/ 0 w 73"/>
                  <a:gd name="T9" fmla="*/ 32 h 70"/>
                  <a:gd name="T10" fmla="*/ 0 w 73"/>
                  <a:gd name="T11" fmla="*/ 45 h 70"/>
                  <a:gd name="T12" fmla="*/ 9 w 73"/>
                  <a:gd name="T13" fmla="*/ 53 h 70"/>
                  <a:gd name="T14" fmla="*/ 37 w 73"/>
                  <a:gd name="T15" fmla="*/ 53 h 70"/>
                  <a:gd name="T16" fmla="*/ 53 w 73"/>
                  <a:gd name="T17" fmla="*/ 70 h 70"/>
                  <a:gd name="T18" fmla="*/ 53 w 73"/>
                  <a:gd name="T19" fmla="*/ 53 h 70"/>
                  <a:gd name="T20" fmla="*/ 62 w 73"/>
                  <a:gd name="T21" fmla="*/ 53 h 70"/>
                  <a:gd name="T22" fmla="*/ 73 w 73"/>
                  <a:gd name="T23" fmla="*/ 45 h 70"/>
                  <a:gd name="T24" fmla="*/ 73 w 73"/>
                  <a:gd name="T25" fmla="*/ 9 h 70"/>
                  <a:gd name="T26" fmla="*/ 62 w 73"/>
                  <a:gd name="T2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0">
                    <a:moveTo>
                      <a:pt x="6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7"/>
                      <a:pt x="9" y="32"/>
                      <a:pt x="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3"/>
                      <a:pt x="9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7" y="53"/>
                      <a:pt x="73" y="50"/>
                      <a:pt x="73" y="4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7" y="0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4140201" y="5081588"/>
                <a:ext cx="347663" cy="236538"/>
              </a:xfrm>
              <a:custGeom>
                <a:avLst/>
                <a:gdLst>
                  <a:gd name="T0" fmla="*/ 115 w 115"/>
                  <a:gd name="T1" fmla="*/ 73 h 78"/>
                  <a:gd name="T2" fmla="*/ 110 w 115"/>
                  <a:gd name="T3" fmla="*/ 78 h 78"/>
                  <a:gd name="T4" fmla="*/ 5 w 115"/>
                  <a:gd name="T5" fmla="*/ 78 h 78"/>
                  <a:gd name="T6" fmla="*/ 0 w 115"/>
                  <a:gd name="T7" fmla="*/ 73 h 78"/>
                  <a:gd name="T8" fmla="*/ 0 w 115"/>
                  <a:gd name="T9" fmla="*/ 6 h 78"/>
                  <a:gd name="T10" fmla="*/ 5 w 115"/>
                  <a:gd name="T11" fmla="*/ 0 h 78"/>
                  <a:gd name="T12" fmla="*/ 110 w 115"/>
                  <a:gd name="T13" fmla="*/ 0 h 78"/>
                  <a:gd name="T14" fmla="*/ 115 w 115"/>
                  <a:gd name="T15" fmla="*/ 6 h 78"/>
                  <a:gd name="T16" fmla="*/ 115 w 115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78">
                    <a:moveTo>
                      <a:pt x="115" y="73"/>
                    </a:moveTo>
                    <a:cubicBezTo>
                      <a:pt x="115" y="76"/>
                      <a:pt x="113" y="78"/>
                      <a:pt x="110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3" y="0"/>
                      <a:pt x="115" y="3"/>
                      <a:pt x="115" y="6"/>
                    </a:cubicBezTo>
                    <a:lnTo>
                      <a:pt x="115" y="7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160838" y="5103813"/>
                <a:ext cx="303213" cy="19208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4176713" y="5141913"/>
                <a:ext cx="266700" cy="127000"/>
              </a:xfrm>
              <a:custGeom>
                <a:avLst/>
                <a:gdLst>
                  <a:gd name="T0" fmla="*/ 0 w 168"/>
                  <a:gd name="T1" fmla="*/ 80 h 80"/>
                  <a:gd name="T2" fmla="*/ 24 w 168"/>
                  <a:gd name="T3" fmla="*/ 65 h 80"/>
                  <a:gd name="T4" fmla="*/ 40 w 168"/>
                  <a:gd name="T5" fmla="*/ 76 h 80"/>
                  <a:gd name="T6" fmla="*/ 66 w 168"/>
                  <a:gd name="T7" fmla="*/ 38 h 80"/>
                  <a:gd name="T8" fmla="*/ 84 w 168"/>
                  <a:gd name="T9" fmla="*/ 48 h 80"/>
                  <a:gd name="T10" fmla="*/ 133 w 168"/>
                  <a:gd name="T11" fmla="*/ 10 h 80"/>
                  <a:gd name="T12" fmla="*/ 150 w 168"/>
                  <a:gd name="T13" fmla="*/ 18 h 80"/>
                  <a:gd name="T14" fmla="*/ 168 w 168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80">
                    <a:moveTo>
                      <a:pt x="0" y="80"/>
                    </a:moveTo>
                    <a:lnTo>
                      <a:pt x="24" y="65"/>
                    </a:lnTo>
                    <a:lnTo>
                      <a:pt x="40" y="76"/>
                    </a:lnTo>
                    <a:lnTo>
                      <a:pt x="66" y="38"/>
                    </a:lnTo>
                    <a:lnTo>
                      <a:pt x="84" y="48"/>
                    </a:lnTo>
                    <a:lnTo>
                      <a:pt x="133" y="10"/>
                    </a:lnTo>
                    <a:lnTo>
                      <a:pt x="150" y="18"/>
                    </a:lnTo>
                    <a:lnTo>
                      <a:pt x="168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679951" y="5794375"/>
                <a:ext cx="496888" cy="17145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67251" y="5908675"/>
                <a:ext cx="520700" cy="496888"/>
              </a:xfrm>
              <a:prstGeom prst="rect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5106988" y="5995988"/>
                <a:ext cx="50800" cy="53975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106988" y="6069013"/>
                <a:ext cx="50800" cy="50800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5106988" y="6140450"/>
                <a:ext cx="50800" cy="55563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4457701" y="4597400"/>
                <a:ext cx="219075" cy="207963"/>
              </a:xfrm>
              <a:prstGeom prst="ellipse">
                <a:avLst/>
              </a:prstGeom>
              <a:solidFill>
                <a:srgbClr val="70B3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457701" y="4608513"/>
                <a:ext cx="193675" cy="196850"/>
              </a:xfrm>
              <a:custGeom>
                <a:avLst/>
                <a:gdLst>
                  <a:gd name="T0" fmla="*/ 63 w 64"/>
                  <a:gd name="T1" fmla="*/ 52 h 65"/>
                  <a:gd name="T2" fmla="*/ 18 w 64"/>
                  <a:gd name="T3" fmla="*/ 10 h 65"/>
                  <a:gd name="T4" fmla="*/ 19 w 64"/>
                  <a:gd name="T5" fmla="*/ 0 h 65"/>
                  <a:gd name="T6" fmla="*/ 0 w 64"/>
                  <a:gd name="T7" fmla="*/ 30 h 65"/>
                  <a:gd name="T8" fmla="*/ 36 w 64"/>
                  <a:gd name="T9" fmla="*/ 65 h 65"/>
                  <a:gd name="T10" fmla="*/ 64 w 64"/>
                  <a:gd name="T11" fmla="*/ 52 h 65"/>
                  <a:gd name="T12" fmla="*/ 63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3" y="52"/>
                    </a:moveTo>
                    <a:cubicBezTo>
                      <a:pt x="38" y="52"/>
                      <a:pt x="18" y="33"/>
                      <a:pt x="18" y="10"/>
                    </a:cubicBezTo>
                    <a:cubicBezTo>
                      <a:pt x="18" y="6"/>
                      <a:pt x="18" y="3"/>
                      <a:pt x="19" y="0"/>
                    </a:cubicBezTo>
                    <a:cubicBezTo>
                      <a:pt x="8" y="6"/>
                      <a:pt x="0" y="17"/>
                      <a:pt x="0" y="30"/>
                    </a:cubicBezTo>
                    <a:cubicBezTo>
                      <a:pt x="0" y="49"/>
                      <a:pt x="16" y="65"/>
                      <a:pt x="36" y="65"/>
                    </a:cubicBezTo>
                    <a:cubicBezTo>
                      <a:pt x="47" y="65"/>
                      <a:pt x="57" y="60"/>
                      <a:pt x="64" y="52"/>
                    </a:cubicBez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A0C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513263" y="4629150"/>
                <a:ext cx="14288" cy="63500"/>
              </a:xfrm>
              <a:custGeom>
                <a:avLst/>
                <a:gdLst>
                  <a:gd name="T0" fmla="*/ 5 w 5"/>
                  <a:gd name="T1" fmla="*/ 0 h 21"/>
                  <a:gd name="T2" fmla="*/ 0 w 5"/>
                  <a:gd name="T3" fmla="*/ 0 h 21"/>
                  <a:gd name="T4" fmla="*/ 0 w 5"/>
                  <a:gd name="T5" fmla="*/ 2 h 21"/>
                  <a:gd name="T6" fmla="*/ 5 w 5"/>
                  <a:gd name="T7" fmla="*/ 21 h 21"/>
                  <a:gd name="T8" fmla="*/ 5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2" y="16"/>
                      <a:pt x="5" y="2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533901" y="4657725"/>
                <a:ext cx="39688" cy="87313"/>
              </a:xfrm>
              <a:custGeom>
                <a:avLst/>
                <a:gdLst>
                  <a:gd name="T0" fmla="*/ 13 w 13"/>
                  <a:gd name="T1" fmla="*/ 0 h 29"/>
                  <a:gd name="T2" fmla="*/ 0 w 13"/>
                  <a:gd name="T3" fmla="*/ 0 h 29"/>
                  <a:gd name="T4" fmla="*/ 0 w 13"/>
                  <a:gd name="T5" fmla="*/ 16 h 29"/>
                  <a:gd name="T6" fmla="*/ 13 w 13"/>
                  <a:gd name="T7" fmla="*/ 29 h 29"/>
                  <a:gd name="T8" fmla="*/ 13 w 1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1"/>
                      <a:pt x="8" y="26"/>
                      <a:pt x="13" y="29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579938" y="4684713"/>
                <a:ext cx="38100" cy="68263"/>
              </a:xfrm>
              <a:custGeom>
                <a:avLst/>
                <a:gdLst>
                  <a:gd name="T0" fmla="*/ 13 w 13"/>
                  <a:gd name="T1" fmla="*/ 0 h 23"/>
                  <a:gd name="T2" fmla="*/ 0 w 13"/>
                  <a:gd name="T3" fmla="*/ 0 h 23"/>
                  <a:gd name="T4" fmla="*/ 0 w 13"/>
                  <a:gd name="T5" fmla="*/ 21 h 23"/>
                  <a:gd name="T6" fmla="*/ 3 w 13"/>
                  <a:gd name="T7" fmla="*/ 23 h 23"/>
                  <a:gd name="T8" fmla="*/ 13 w 13"/>
                  <a:gd name="T9" fmla="*/ 23 h 23"/>
                  <a:gd name="T10" fmla="*/ 13 w 1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2"/>
                      <a:pt x="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484688" y="462915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484688" y="4629150"/>
                <a:ext cx="42863" cy="123825"/>
              </a:xfrm>
              <a:custGeom>
                <a:avLst/>
                <a:gdLst>
                  <a:gd name="T0" fmla="*/ 9 w 14"/>
                  <a:gd name="T1" fmla="*/ 0 h 41"/>
                  <a:gd name="T2" fmla="*/ 1 w 14"/>
                  <a:gd name="T3" fmla="*/ 0 h 41"/>
                  <a:gd name="T4" fmla="*/ 0 w 14"/>
                  <a:gd name="T5" fmla="*/ 2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21 h 41"/>
                  <a:gd name="T12" fmla="*/ 9 w 14"/>
                  <a:gd name="T13" fmla="*/ 2 h 41"/>
                  <a:gd name="T14" fmla="*/ 9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9" y="9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533901" y="4705350"/>
                <a:ext cx="39688" cy="47625"/>
              </a:xfrm>
              <a:custGeom>
                <a:avLst/>
                <a:gdLst>
                  <a:gd name="T0" fmla="*/ 0 w 13"/>
                  <a:gd name="T1" fmla="*/ 0 h 16"/>
                  <a:gd name="T2" fmla="*/ 0 w 13"/>
                  <a:gd name="T3" fmla="*/ 16 h 16"/>
                  <a:gd name="T4" fmla="*/ 13 w 13"/>
                  <a:gd name="T5" fmla="*/ 16 h 16"/>
                  <a:gd name="T6" fmla="*/ 13 w 13"/>
                  <a:gd name="T7" fmla="*/ 13 h 16"/>
                  <a:gd name="T8" fmla="*/ 0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10"/>
                      <a:pt x="3" y="5"/>
                      <a:pt x="0" y="0"/>
                    </a:cubicBezTo>
                  </a:path>
                </a:pathLst>
              </a:custGeom>
              <a:solidFill>
                <a:srgbClr val="57A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579938" y="4748213"/>
                <a:ext cx="7938" cy="4763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4437063" y="4575175"/>
                <a:ext cx="260350" cy="250825"/>
              </a:xfrm>
              <a:custGeom>
                <a:avLst/>
                <a:gdLst>
                  <a:gd name="T0" fmla="*/ 43 w 86"/>
                  <a:gd name="T1" fmla="*/ 0 h 83"/>
                  <a:gd name="T2" fmla="*/ 86 w 86"/>
                  <a:gd name="T3" fmla="*/ 41 h 83"/>
                  <a:gd name="T4" fmla="*/ 43 w 86"/>
                  <a:gd name="T5" fmla="*/ 83 h 83"/>
                  <a:gd name="T6" fmla="*/ 0 w 86"/>
                  <a:gd name="T7" fmla="*/ 41 h 83"/>
                  <a:gd name="T8" fmla="*/ 43 w 86"/>
                  <a:gd name="T9" fmla="*/ 0 h 83"/>
                  <a:gd name="T10" fmla="*/ 7 w 86"/>
                  <a:gd name="T11" fmla="*/ 41 h 83"/>
                  <a:gd name="T12" fmla="*/ 43 w 86"/>
                  <a:gd name="T13" fmla="*/ 76 h 83"/>
                  <a:gd name="T14" fmla="*/ 79 w 86"/>
                  <a:gd name="T15" fmla="*/ 41 h 83"/>
                  <a:gd name="T16" fmla="*/ 43 w 86"/>
                  <a:gd name="T17" fmla="*/ 7 h 83"/>
                  <a:gd name="T18" fmla="*/ 7 w 86"/>
                  <a:gd name="T1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3">
                    <a:moveTo>
                      <a:pt x="43" y="0"/>
                    </a:moveTo>
                    <a:cubicBezTo>
                      <a:pt x="67" y="0"/>
                      <a:pt x="86" y="19"/>
                      <a:pt x="86" y="41"/>
                    </a:cubicBezTo>
                    <a:cubicBezTo>
                      <a:pt x="86" y="64"/>
                      <a:pt x="67" y="83"/>
                      <a:pt x="43" y="83"/>
                    </a:cubicBezTo>
                    <a:cubicBezTo>
                      <a:pt x="19" y="83"/>
                      <a:pt x="0" y="64"/>
                      <a:pt x="0" y="41"/>
                    </a:cubicBezTo>
                    <a:cubicBezTo>
                      <a:pt x="0" y="19"/>
                      <a:pt x="19" y="0"/>
                      <a:pt x="43" y="0"/>
                    </a:cubicBezTo>
                    <a:moveTo>
                      <a:pt x="7" y="41"/>
                    </a:moveTo>
                    <a:cubicBezTo>
                      <a:pt x="7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41"/>
                    </a:cubicBezTo>
                    <a:cubicBezTo>
                      <a:pt x="79" y="22"/>
                      <a:pt x="63" y="7"/>
                      <a:pt x="43" y="7"/>
                    </a:cubicBezTo>
                    <a:cubicBezTo>
                      <a:pt x="23" y="7"/>
                      <a:pt x="7" y="22"/>
                      <a:pt x="7" y="41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640263" y="4665663"/>
                <a:ext cx="36513" cy="112713"/>
              </a:xfrm>
              <a:custGeom>
                <a:avLst/>
                <a:gdLst>
                  <a:gd name="T0" fmla="*/ 0 w 12"/>
                  <a:gd name="T1" fmla="*/ 37 h 37"/>
                  <a:gd name="T2" fmla="*/ 0 w 12"/>
                  <a:gd name="T3" fmla="*/ 17 h 37"/>
                  <a:gd name="T4" fmla="*/ 10 w 12"/>
                  <a:gd name="T5" fmla="*/ 0 h 37"/>
                  <a:gd name="T6" fmla="*/ 12 w 12"/>
                  <a:gd name="T7" fmla="*/ 11 h 37"/>
                  <a:gd name="T8" fmla="*/ 0 w 1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7">
                    <a:moveTo>
                      <a:pt x="0" y="3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3"/>
                      <a:pt x="10" y="0"/>
                    </a:cubicBezTo>
                    <a:cubicBezTo>
                      <a:pt x="11" y="3"/>
                      <a:pt x="12" y="7"/>
                      <a:pt x="12" y="11"/>
                    </a:cubicBezTo>
                    <a:cubicBezTo>
                      <a:pt x="12" y="21"/>
                      <a:pt x="7" y="31"/>
                      <a:pt x="0" y="37"/>
                    </a:cubicBezTo>
                    <a:close/>
                  </a:path>
                </a:pathLst>
              </a:custGeom>
              <a:solidFill>
                <a:srgbClr val="977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624388" y="4714875"/>
                <a:ext cx="36513" cy="381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9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637" y="1211263"/>
            <a:ext cx="5943599" cy="61155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00" dirty="0">
                <a:solidFill>
                  <a:srgbClr val="0078D7"/>
                </a:solidFill>
                <a:latin typeface="Segoe UI Light"/>
              </a:rPr>
              <a:t>Storage API versions</a:t>
            </a:r>
          </a:p>
          <a:p>
            <a:pPr marL="269875" lvl="0" indent="-2698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05050"/>
                </a:solidFill>
                <a:latin typeface="Segoe UI Light" pitchFamily="34" charset="0"/>
              </a:rPr>
              <a:t>Not all API versions available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Files</a:t>
            </a:r>
          </a:p>
          <a:p>
            <a:pPr marL="269875" marR="0" lvl="0" indent="-269875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</a:tabLst>
              <a:defRPr/>
            </a:pPr>
            <a:r>
              <a:rPr lang="en-US" sz="2000" dirty="0">
                <a:solidFill>
                  <a:srgbClr val="505050"/>
                </a:solidFill>
                <a:latin typeface="Segoe UI Light" pitchFamily="34" charset="0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o support for Azure Files</a:t>
            </a: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Premium Storage</a:t>
            </a:r>
          </a:p>
          <a:p>
            <a:pPr marL="269875" marR="0" lvl="0" indent="-269875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Premium Storage only for API consistency</a:t>
            </a:r>
          </a:p>
          <a:p>
            <a:pPr marL="736246" lvl="1" indent="-2698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05050"/>
                </a:solidFill>
                <a:latin typeface="Segoe UI Light" pitchFamily="34" charset="0"/>
              </a:rPr>
              <a:t>Up to 2300 IOPs or 145 MB/s throughput per disk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  <a:p>
            <a:pPr marL="269875" marR="0" lvl="0" indent="-269875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No SLA / performance guarantee</a:t>
            </a: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505050"/>
              </a:solidFill>
              <a:latin typeface="Segoe UI Light" pitchFamily="34" charset="0"/>
            </a:endParaRP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E0455B-D7B7-45B7-ACCA-BE28FE91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36" y="1287462"/>
            <a:ext cx="5753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49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911" y="295274"/>
            <a:ext cx="11889564" cy="917575"/>
          </a:xfrm>
        </p:spPr>
        <p:txBody>
          <a:bodyPr/>
          <a:lstStyle/>
          <a:p>
            <a:r>
              <a:rPr lang="en-US" dirty="0"/>
              <a:t>Fault domains on Azure Stack Hub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639" y="1216504"/>
            <a:ext cx="9311488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  <a:latin typeface="+mj-lt"/>
              </a:rPr>
              <a:t>Every host is ‘colored’ to match a fault domain for a particular availability set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CAB546-DC4A-4890-8FC4-D36A9E6E1FC8}"/>
              </a:ext>
            </a:extLst>
          </p:cNvPr>
          <p:cNvGrpSpPr/>
          <p:nvPr/>
        </p:nvGrpSpPr>
        <p:grpSpPr>
          <a:xfrm>
            <a:off x="427040" y="3237372"/>
            <a:ext cx="5632116" cy="3285134"/>
            <a:chOff x="427037" y="2383438"/>
            <a:chExt cx="7096125" cy="4139070"/>
          </a:xfrm>
        </p:grpSpPr>
        <p:sp>
          <p:nvSpPr>
            <p:cNvPr id="11" name="1"/>
            <p:cNvSpPr/>
            <p:nvPr/>
          </p:nvSpPr>
          <p:spPr>
            <a:xfrm>
              <a:off x="884237" y="2383438"/>
              <a:ext cx="2533650" cy="1537777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#1</a:t>
              </a:r>
            </a:p>
          </p:txBody>
        </p:sp>
        <p:sp>
          <p:nvSpPr>
            <p:cNvPr id="17" name="1"/>
            <p:cNvSpPr/>
            <p:nvPr/>
          </p:nvSpPr>
          <p:spPr>
            <a:xfrm>
              <a:off x="4989512" y="2383438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#2</a:t>
              </a:r>
            </a:p>
          </p:txBody>
        </p:sp>
        <p:sp>
          <p:nvSpPr>
            <p:cNvPr id="18" name="1"/>
            <p:cNvSpPr/>
            <p:nvPr/>
          </p:nvSpPr>
          <p:spPr>
            <a:xfrm>
              <a:off x="733613" y="4938900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#3</a:t>
              </a:r>
            </a:p>
          </p:txBody>
        </p:sp>
        <p:sp>
          <p:nvSpPr>
            <p:cNvPr id="19" name="1"/>
            <p:cNvSpPr/>
            <p:nvPr/>
          </p:nvSpPr>
          <p:spPr>
            <a:xfrm>
              <a:off x="4989512" y="4938900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4582" y="2561178"/>
              <a:ext cx="1447800" cy="1189903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  <a:scene3d>
              <a:camera prst="isometricLeftDown"/>
              <a:lightRig rig="balanced" dir="t"/>
            </a:scene3d>
            <a:sp3d extrusionH="2286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Fault Domain 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94237" y="2595139"/>
              <a:ext cx="1447800" cy="1189903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  <a:scene3d>
              <a:camera prst="isometricLeftDown"/>
              <a:lightRig rig="balanced" dir="t"/>
            </a:scene3d>
            <a:sp3d extrusionH="2286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Fault Domain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94237" y="5173662"/>
              <a:ext cx="1447800" cy="1189903"/>
            </a:xfrm>
            <a:prstGeom prst="rect">
              <a:avLst/>
            </a:prstGeom>
            <a:solidFill>
              <a:srgbClr val="0078D7">
                <a:alpha val="27000"/>
              </a:srgbClr>
            </a:solidFill>
            <a:ln>
              <a:noFill/>
            </a:ln>
            <a:scene3d>
              <a:camera prst="isometricLeftDown"/>
              <a:lightRig rig="balanced" dir="t"/>
            </a:scene3d>
            <a:sp3d extrusionH="2286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Fault Domain 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7037" y="5173661"/>
              <a:ext cx="1447800" cy="1189903"/>
            </a:xfrm>
            <a:prstGeom prst="rect">
              <a:avLst/>
            </a:prstGeom>
            <a:solidFill>
              <a:schemeClr val="bg1">
                <a:lumMod val="50000"/>
                <a:alpha val="27000"/>
              </a:schemeClr>
            </a:solidFill>
            <a:ln>
              <a:noFill/>
            </a:ln>
            <a:scene3d>
              <a:camera prst="isometricLeftDown"/>
              <a:lightRig rig="balanced" dir="t"/>
            </a:scene3d>
            <a:sp3d extrusionH="2286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Reserve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60582" y="3016936"/>
            <a:ext cx="4651090" cy="339785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78D7"/>
                </a:solidFill>
                <a:latin typeface="+mj-lt"/>
              </a:rPr>
              <a:t>A 4-node system can handle an availability set with 3 fault domains (with 1 node held in reserve for use during patch and update activities)</a:t>
            </a:r>
          </a:p>
        </p:txBody>
      </p:sp>
    </p:spTree>
    <p:extLst>
      <p:ext uri="{BB962C8B-B14F-4D97-AF65-F5344CB8AC3E}">
        <p14:creationId xmlns:p14="http://schemas.microsoft.com/office/powerpoint/2010/main" val="275656874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911" y="295274"/>
            <a:ext cx="11889564" cy="917575"/>
          </a:xfrm>
        </p:spPr>
        <p:txBody>
          <a:bodyPr/>
          <a:lstStyle/>
          <a:p>
            <a:r>
              <a:rPr lang="en-US" dirty="0"/>
              <a:t>Example – Fault domains on Azure Stack Hub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639" y="1221707"/>
            <a:ext cx="7389624" cy="11972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Availability Set #1 – 3 VMs with a spread of 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+mj-lt"/>
              </a:rPr>
              <a:t>Availability Set #2 – 4 VMs with a spread of 2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2B43B0-CCAD-48C1-A2E2-E361E183D6DA}"/>
              </a:ext>
            </a:extLst>
          </p:cNvPr>
          <p:cNvGrpSpPr/>
          <p:nvPr/>
        </p:nvGrpSpPr>
        <p:grpSpPr>
          <a:xfrm>
            <a:off x="2557140" y="2295143"/>
            <a:ext cx="6407795" cy="4074965"/>
            <a:chOff x="2375767" y="1933675"/>
            <a:chExt cx="6976195" cy="4436433"/>
          </a:xfrm>
        </p:grpSpPr>
        <p:sp>
          <p:nvSpPr>
            <p:cNvPr id="11" name="1"/>
            <p:cNvSpPr/>
            <p:nvPr/>
          </p:nvSpPr>
          <p:spPr>
            <a:xfrm>
              <a:off x="2713037" y="2294654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3438" y="2202656"/>
              <a:ext cx="685800" cy="762000"/>
            </a:xfrm>
            <a:prstGeom prst="rect">
              <a:avLst/>
            </a:prstGeom>
            <a:solidFill>
              <a:srgbClr val="00BCF2"/>
            </a:solidFill>
            <a:ln>
              <a:solidFill>
                <a:srgbClr val="00BCF2"/>
              </a:solidFill>
            </a:ln>
            <a:scene3d>
              <a:camera prst="isometricLeftDown"/>
              <a:lightRig rig="balanced" dir="t"/>
            </a:scene3d>
            <a:sp3d extrusionH="635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1</a:t>
              </a:r>
            </a:p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1</a:t>
              </a:r>
            </a:p>
          </p:txBody>
        </p:sp>
        <p:sp>
          <p:nvSpPr>
            <p:cNvPr id="17" name="1"/>
            <p:cNvSpPr/>
            <p:nvPr/>
          </p:nvSpPr>
          <p:spPr>
            <a:xfrm>
              <a:off x="6818312" y="2231038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09317" y="1933675"/>
              <a:ext cx="685800" cy="762000"/>
            </a:xfrm>
            <a:prstGeom prst="rect">
              <a:avLst/>
            </a:prstGeom>
            <a:solidFill>
              <a:srgbClr val="00BCF2"/>
            </a:solidFill>
            <a:ln>
              <a:solidFill>
                <a:srgbClr val="00BCF2"/>
              </a:solidFill>
            </a:ln>
            <a:scene3d>
              <a:camera prst="isometricLeftDown"/>
              <a:lightRig rig="balanced" dir="t"/>
            </a:scene3d>
            <a:sp3d extrusionH="635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2</a:t>
              </a:r>
            </a:p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2</a:t>
              </a:r>
            </a:p>
          </p:txBody>
        </p:sp>
        <p:sp>
          <p:nvSpPr>
            <p:cNvPr id="18" name="1"/>
            <p:cNvSpPr/>
            <p:nvPr/>
          </p:nvSpPr>
          <p:spPr>
            <a:xfrm>
              <a:off x="2562413" y="4786500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#3</a:t>
              </a:r>
            </a:p>
          </p:txBody>
        </p:sp>
        <p:sp>
          <p:nvSpPr>
            <p:cNvPr id="19" name="1"/>
            <p:cNvSpPr/>
            <p:nvPr/>
          </p:nvSpPr>
          <p:spPr>
            <a:xfrm>
              <a:off x="6818312" y="4786500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86338" y="4579066"/>
              <a:ext cx="685800" cy="762000"/>
            </a:xfrm>
            <a:prstGeom prst="rect">
              <a:avLst/>
            </a:prstGeom>
            <a:solidFill>
              <a:srgbClr val="00BCF2"/>
            </a:solidFill>
            <a:ln>
              <a:solidFill>
                <a:srgbClr val="00BCF2"/>
              </a:solidFill>
            </a:ln>
            <a:scene3d>
              <a:camera prst="isometricLeftDown"/>
              <a:lightRig rig="balanced" dir="t"/>
            </a:scene3d>
            <a:sp3d extrusionH="635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3</a:t>
              </a:r>
            </a:p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18312" y="5097462"/>
              <a:ext cx="677151" cy="7281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LeftDown"/>
              <a:lightRig rig="balanced" dir="t"/>
            </a:scene3d>
            <a:sp3d extrusionH="635000" prstMaterial="matte">
              <a:extrusionClr>
                <a:srgbClr val="00B05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1</a:t>
              </a:r>
            </a:p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75767" y="2658748"/>
              <a:ext cx="677151" cy="7281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LeftDown"/>
              <a:lightRig rig="balanced" dir="t"/>
            </a:scene3d>
            <a:sp3d extrusionH="635000" prstMaterial="matte">
              <a:extrusionClr>
                <a:srgbClr val="00B05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2</a:t>
              </a:r>
            </a:p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2249" y="2294654"/>
              <a:ext cx="677151" cy="7281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LeftDown"/>
              <a:lightRig rig="balanced" dir="t"/>
            </a:scene3d>
            <a:sp3d extrusionH="635000" prstMaterial="matte">
              <a:extrusionClr>
                <a:srgbClr val="00B05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4</a:t>
              </a:r>
            </a:p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18437" y="4547627"/>
              <a:ext cx="677151" cy="7281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LeftDown"/>
              <a:lightRig rig="balanced" dir="t"/>
            </a:scene3d>
            <a:sp3d extrusionH="635000" prstMaterial="matte">
              <a:extrusionClr>
                <a:srgbClr val="00B05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3</a:t>
              </a:r>
            </a:p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93618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1211263"/>
            <a:ext cx="5303838" cy="517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"$schema": "https://schema.management.azure.com/schemas/2015-01-01/</a:t>
            </a:r>
            <a:r>
              <a:rPr lang="en-US" sz="1200" b="1" dirty="0" err="1">
                <a:latin typeface="Consolas" panose="020B0609020204030204" pitchFamily="49" charset="0"/>
              </a:rPr>
              <a:t>deploymentTemplate.json</a:t>
            </a:r>
            <a:r>
              <a:rPr lang="en-US" sz="1200" b="1" dirty="0">
                <a:latin typeface="Consolas" panose="020B0609020204030204" pitchFamily="49" charset="0"/>
              </a:rPr>
              <a:t>#",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</a:t>
            </a:r>
            <a:r>
              <a:rPr lang="en-US" sz="1200" b="1" dirty="0" err="1">
                <a:latin typeface="Consolas" panose="020B0609020204030204" pitchFamily="49" charset="0"/>
              </a:rPr>
              <a:t>contentVersion</a:t>
            </a:r>
            <a:r>
              <a:rPr lang="en-US" sz="1200" b="1" dirty="0">
                <a:latin typeface="Consolas" panose="020B0609020204030204" pitchFamily="49" charset="0"/>
              </a:rPr>
              <a:t>": "1.0.0.0",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"parameters": {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"resources": [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"type": "</a:t>
            </a:r>
            <a:r>
              <a:rPr lang="en-US" sz="1200" b="1" dirty="0" err="1">
                <a:latin typeface="Consolas" panose="020B0609020204030204" pitchFamily="49" charset="0"/>
              </a:rPr>
              <a:t>Microsoft.Compute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availabilitySets</a:t>
            </a:r>
            <a:r>
              <a:rPr lang="en-US" sz="1200" b="1" dirty="0"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"name": "availabilitySet1",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</a:t>
            </a:r>
            <a:r>
              <a:rPr lang="en-US" sz="1200" b="1" dirty="0" err="1">
                <a:latin typeface="Consolas" panose="020B0609020204030204" pitchFamily="49" charset="0"/>
              </a:rPr>
              <a:t>apiVersion</a:t>
            </a:r>
            <a:r>
              <a:rPr lang="en-US" sz="1200" b="1" dirty="0">
                <a:latin typeface="Consolas" panose="020B0609020204030204" pitchFamily="49" charset="0"/>
              </a:rPr>
              <a:t>": "2015-06-15",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"location": "[</a:t>
            </a:r>
            <a:r>
              <a:rPr lang="en-US" sz="1200" b="1" dirty="0" err="1">
                <a:latin typeface="Consolas" panose="020B0609020204030204" pitchFamily="49" charset="0"/>
              </a:rPr>
              <a:t>resourceGroup</a:t>
            </a:r>
            <a:r>
              <a:rPr lang="en-US" sz="1200" b="1" dirty="0">
                <a:latin typeface="Consolas" panose="020B0609020204030204" pitchFamily="49" charset="0"/>
              </a:rPr>
              <a:t>().location]",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"properties": 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  "</a:t>
            </a:r>
            <a:r>
              <a:rPr lang="en-US" sz="1200" b="1" dirty="0" err="1">
                <a:latin typeface="Consolas" panose="020B0609020204030204" pitchFamily="49" charset="0"/>
              </a:rPr>
              <a:t>platformFaultDomainCount</a:t>
            </a:r>
            <a:r>
              <a:rPr lang="en-US" sz="1200" b="1" dirty="0">
                <a:latin typeface="Consolas" panose="020B0609020204030204" pitchFamily="49" charset="0"/>
              </a:rPr>
              <a:t>": "3",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  "</a:t>
            </a:r>
            <a:r>
              <a:rPr lang="en-US" sz="1200" b="1" dirty="0" err="1">
                <a:latin typeface="Consolas" panose="020B0609020204030204" pitchFamily="49" charset="0"/>
              </a:rPr>
              <a:t>platformUpdateDomainCount</a:t>
            </a:r>
            <a:r>
              <a:rPr lang="en-US" sz="1200" b="1" dirty="0">
                <a:latin typeface="Consolas" panose="020B0609020204030204" pitchFamily="49" charset="0"/>
              </a:rPr>
              <a:t>": “3"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]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73130" y="4646610"/>
            <a:ext cx="2939472" cy="381000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12" y="1211263"/>
            <a:ext cx="6216650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"$schema": "https://schema.management.azure.com/schemas/2015-01-01/</a:t>
            </a:r>
            <a:r>
              <a:rPr lang="en-US" sz="1200" b="1" dirty="0" err="1">
                <a:latin typeface="Consolas" panose="020B0609020204030204" pitchFamily="49" charset="0"/>
              </a:rPr>
              <a:t>deploymentTemplate.json</a:t>
            </a:r>
            <a:r>
              <a:rPr lang="en-US" sz="1200" b="1" dirty="0">
                <a:latin typeface="Consolas" panose="020B0609020204030204" pitchFamily="49" charset="0"/>
              </a:rPr>
              <a:t>#",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</a:t>
            </a:r>
            <a:r>
              <a:rPr lang="en-US" sz="1200" b="1" dirty="0" err="1">
                <a:latin typeface="Consolas" panose="020B0609020204030204" pitchFamily="49" charset="0"/>
              </a:rPr>
              <a:t>contentVersion</a:t>
            </a:r>
            <a:r>
              <a:rPr lang="en-US" sz="1200" b="1" dirty="0">
                <a:latin typeface="Consolas" panose="020B0609020204030204" pitchFamily="49" charset="0"/>
              </a:rPr>
              <a:t>": "1.0.0.0",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"parameters": {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"resources": [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"type": "</a:t>
            </a:r>
            <a:r>
              <a:rPr lang="en-US" sz="1200" b="1" dirty="0" err="1">
                <a:latin typeface="Consolas" panose="020B0609020204030204" pitchFamily="49" charset="0"/>
              </a:rPr>
              <a:t>Microsoft.Compute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availabilitySets</a:t>
            </a:r>
            <a:r>
              <a:rPr lang="en-US" sz="1200" b="1" dirty="0"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"name": "availabilitySet1",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</a:t>
            </a:r>
            <a:r>
              <a:rPr lang="en-US" sz="1200" b="1" dirty="0" err="1">
                <a:latin typeface="Consolas" panose="020B0609020204030204" pitchFamily="49" charset="0"/>
              </a:rPr>
              <a:t>apiVersion</a:t>
            </a:r>
            <a:r>
              <a:rPr lang="en-US" sz="1200" b="1" dirty="0">
                <a:latin typeface="Consolas" panose="020B0609020204030204" pitchFamily="49" charset="0"/>
              </a:rPr>
              <a:t>": "2015-06-15",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"location": "[</a:t>
            </a:r>
            <a:r>
              <a:rPr lang="en-US" sz="1200" b="1" dirty="0" err="1">
                <a:latin typeface="Consolas" panose="020B0609020204030204" pitchFamily="49" charset="0"/>
              </a:rPr>
              <a:t>resourceGroup</a:t>
            </a:r>
            <a:r>
              <a:rPr lang="en-US" sz="1200" b="1" dirty="0">
                <a:latin typeface="Consolas" panose="020B0609020204030204" pitchFamily="49" charset="0"/>
              </a:rPr>
              <a:t>().location]",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"properties": 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  "</a:t>
            </a:r>
            <a:r>
              <a:rPr lang="en-US" sz="1200" b="1" dirty="0" err="1">
                <a:latin typeface="Consolas" panose="020B0609020204030204" pitchFamily="49" charset="0"/>
              </a:rPr>
              <a:t>platformFaultDomainCount</a:t>
            </a:r>
            <a:r>
              <a:rPr lang="en-US" sz="1200" b="1" dirty="0">
                <a:latin typeface="Consolas" panose="020B0609020204030204" pitchFamily="49" charset="0"/>
              </a:rPr>
              <a:t>": “5",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  "</a:t>
            </a:r>
            <a:r>
              <a:rPr lang="en-US" sz="1200" b="1" dirty="0" err="1">
                <a:latin typeface="Consolas" panose="020B0609020204030204" pitchFamily="49" charset="0"/>
              </a:rPr>
              <a:t>platformUpdateDomainCount</a:t>
            </a:r>
            <a:r>
              <a:rPr lang="en-US" sz="1200" b="1" dirty="0">
                <a:latin typeface="Consolas" panose="020B0609020204030204" pitchFamily="49" charset="0"/>
              </a:rPr>
              <a:t>": “3"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]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73253" y="4499140"/>
            <a:ext cx="2833326" cy="3810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734" y="296863"/>
            <a:ext cx="11073659" cy="75713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solidFill>
                  <a:srgbClr val="505050"/>
                </a:solidFill>
                <a:latin typeface="+mj-lt"/>
                <a:cs typeface="Segoe UI" pitchFamily="34" charset="0"/>
              </a:rPr>
              <a:t>Availability Set Template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F0F66-9B21-49EA-90EB-7F1FD9C01EC3}"/>
              </a:ext>
            </a:extLst>
          </p:cNvPr>
          <p:cNvSpPr txBox="1"/>
          <p:nvPr/>
        </p:nvSpPr>
        <p:spPr>
          <a:xfrm>
            <a:off x="9706404" y="4426172"/>
            <a:ext cx="2667000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solidFill>
                  <a:srgbClr val="FF0000"/>
                </a:solidFill>
              </a:rPr>
              <a:t>A 4-Node Azure Stack Hub Scale Unit cannot support 5 fault domains…</a:t>
            </a:r>
          </a:p>
        </p:txBody>
      </p:sp>
    </p:spTree>
    <p:extLst>
      <p:ext uri="{BB962C8B-B14F-4D97-AF65-F5344CB8AC3E}">
        <p14:creationId xmlns:p14="http://schemas.microsoft.com/office/powerpoint/2010/main" val="3738124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F80-5FD4-4B44-B921-3054BFDF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Operator Scenarios</a:t>
            </a:r>
          </a:p>
        </p:txBody>
      </p:sp>
    </p:spTree>
    <p:extLst>
      <p:ext uri="{BB962C8B-B14F-4D97-AF65-F5344CB8AC3E}">
        <p14:creationId xmlns:p14="http://schemas.microsoft.com/office/powerpoint/2010/main" val="335188370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VM lifecycle on Azure Stack Hub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638" y="1212850"/>
            <a:ext cx="5540946" cy="448738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During deployment, infrastructure VMs are registered to the Compute Controller (CRP)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Infrastructure VMs are created as Gen 2 with dynamic memory - Tenant VMs as Gen 1 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The CRP is responsible for the lifecycle of these virtual machines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particular infrastructure VM in the Portal is an ‘infrastructure role instance’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These VMs can be started, restarted or shut down through portal or PowerShell</a:t>
            </a:r>
          </a:p>
          <a:p>
            <a:pPr marL="0" lvl="1" fontAlgn="ctr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CRP uses placement rules to prevent all the infrastructure VMs of the same type from running on the same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3874B-3606-4BE2-BB91-F4E54F4A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92" y="1486248"/>
            <a:ext cx="4868124" cy="40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1877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74638" y="296863"/>
            <a:ext cx="12041965" cy="106838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Infrastructure VM lifecycle on Azure Stack Hub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32837" y="2125662"/>
            <a:ext cx="3246438" cy="311469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  <a:latin typeface="+mj-lt"/>
              </a:rPr>
              <a:t>These lifecycle operations are conducted by Compute Controller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latin typeface="Segoe UI Light" pitchFamily="34" charset="0"/>
              </a:rPr>
              <a:t>Possibly inaccessible when Compute Controller is unable to be accessed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EDEFB3-BBF3-4E44-9707-A60C76FC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927925"/>
            <a:ext cx="8248522" cy="33994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190720" y="2282258"/>
            <a:ext cx="2209800" cy="3127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8" idx="1"/>
            <a:endCxn id="7" idx="3"/>
          </p:cNvCxnSpPr>
          <p:nvPr/>
        </p:nvCxnSpPr>
        <p:spPr>
          <a:xfrm flipH="1" flipV="1">
            <a:off x="7400520" y="2438656"/>
            <a:ext cx="1332317" cy="1244356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0546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45DD-7D8E-4E2D-A5F2-A5E45993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capacity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E04E5-970E-4F5D-83CA-34B8405C6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7298311" cy="539994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Workloads are </a:t>
            </a:r>
            <a:r>
              <a:rPr lang="en-US" sz="2800" i="1" dirty="0">
                <a:solidFill>
                  <a:srgbClr val="0078D7"/>
                </a:solidFill>
              </a:rPr>
              <a:t>memory bound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Warning at 85%</a:t>
            </a:r>
            <a:endParaRPr lang="en-US" sz="1800" dirty="0">
              <a:solidFill>
                <a:schemeClr val="tx1"/>
              </a:solidFill>
              <a:latin typeface="Segoe UI Light" pitchFamily="34" charset="0"/>
              <a:cs typeface="Segoe UI Light"/>
            </a:endParaRP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Critical at 95</a:t>
            </a:r>
            <a:r>
              <a:rPr lang="en-US" sz="1800" dirty="0">
                <a:solidFill>
                  <a:schemeClr val="tx1"/>
                </a:solidFill>
                <a:latin typeface="Segoe UI Light" pitchFamily="34" charset="0"/>
                <a:cs typeface="Segoe UI Light"/>
              </a:rPr>
              <a:t>%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VMs can fail to deploy or start if memory is exhausted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Memory is consumed by both infrastructure and tenant VMs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Tenant VMs can have more total vCPUs than there are physical CPUs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900" dirty="0">
              <a:solidFill>
                <a:srgbClr val="0078D7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Capacity is only added by adding a new node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900" dirty="0">
              <a:solidFill>
                <a:srgbClr val="0078D7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Core count is not factored against capacity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900" dirty="0">
              <a:solidFill>
                <a:srgbClr val="0078D7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Quota Management</a:t>
            </a: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Tenants can be given quotas on cores, number of VMs, availability sets, VM scale sets</a:t>
            </a:r>
            <a:r>
              <a:rPr lang="en-US" sz="1800" dirty="0">
                <a:latin typeface="+mj-lt"/>
              </a:rPr>
              <a:t>,</a:t>
            </a:r>
            <a:r>
              <a:rPr lang="en-US" sz="1800" dirty="0">
                <a:latin typeface="+mj-lt"/>
                <a:cs typeface="Segoe UI Light"/>
              </a:rPr>
              <a:t> standard managed disk and premium managed disk sizes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1800" dirty="0">
              <a:latin typeface="+mj-l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F0990A-5CC6-49DD-8B6F-362090FB1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675" y="1213184"/>
            <a:ext cx="3180541" cy="5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511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C7EABA-0774-4A89-8900-818CBF17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- Third-party workloads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FA239-5E83-4B56-9551-2D3F4E005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6075361" cy="469051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 sz="2800" dirty="0">
                <a:solidFill>
                  <a:srgbClr val="0078D7"/>
                </a:solidFill>
              </a:rPr>
              <a:t>Image syndication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Curated Windows and Linux images for admins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Requires registration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Images are large (30GB – 127GB). Watch your disk space!</a:t>
            </a:r>
            <a:br>
              <a:rPr lang="en-US" sz="1800" dirty="0">
                <a:solidFill>
                  <a:schemeClr val="tx1"/>
                </a:solidFill>
                <a:latin typeface="Segoe UI Light" pitchFamily="34" charset="0"/>
                <a:cs typeface="Segoe UI Light"/>
              </a:rPr>
            </a:br>
            <a:endParaRPr lang="en-US" sz="1800" dirty="0">
              <a:solidFill>
                <a:schemeClr val="tx1"/>
              </a:solidFill>
              <a:latin typeface="Segoe UI Light" pitchFamily="34" charset="0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Extension syndication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Curated 1st and 3rd party extensions from Azure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Not all extensions are available</a:t>
            </a:r>
            <a:br>
              <a:rPr lang="en-US" sz="1800" dirty="0">
                <a:solidFill>
                  <a:schemeClr val="tx1"/>
                </a:solidFill>
                <a:latin typeface="Segoe UI Light" pitchFamily="34" charset="0"/>
                <a:cs typeface="Segoe UI Light"/>
              </a:rPr>
            </a:br>
            <a:endParaRPr lang="en-US" sz="1800" dirty="0">
              <a:solidFill>
                <a:schemeClr val="tx1"/>
              </a:solidFill>
              <a:latin typeface="Segoe UI Light" pitchFamily="34" charset="0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Sideloaded images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Administrators can add custom Windows or Linux images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 Light" pitchFamily="34" charset="0"/>
              </a:rPr>
              <a:t>Linux images require </a:t>
            </a:r>
            <a:r>
              <a:rPr lang="en-US" sz="1800" b="1" dirty="0" err="1">
                <a:solidFill>
                  <a:schemeClr val="tx1"/>
                </a:solidFill>
                <a:latin typeface="Segoe UI Light" pitchFamily="34" charset="0"/>
              </a:rPr>
              <a:t>walinuxagent</a:t>
            </a:r>
            <a:r>
              <a:rPr lang="en-US" sz="1800" b="1" dirty="0">
                <a:solidFill>
                  <a:schemeClr val="tx1"/>
                </a:solidFill>
                <a:latin typeface="Segoe UI Light" pitchFamily="34" charset="0"/>
              </a:rPr>
              <a:t> v2.2.22</a:t>
            </a:r>
            <a:endParaRPr lang="en-US" sz="1800" b="1" dirty="0">
              <a:solidFill>
                <a:schemeClr val="tx1"/>
              </a:solidFill>
              <a:latin typeface="Segoe UI Light" pitchFamily="34" charset="0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BD9DB-0E0A-4E27-8E15-EB99EFAA9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AB929-7731-4675-99AA-EF2F066E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39" y="1363662"/>
            <a:ext cx="55626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2188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F80-5FD4-4B44-B921-3054BFDF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Compute Controller</a:t>
            </a:r>
          </a:p>
        </p:txBody>
      </p:sp>
    </p:spTree>
    <p:extLst>
      <p:ext uri="{BB962C8B-B14F-4D97-AF65-F5344CB8AC3E}">
        <p14:creationId xmlns:p14="http://schemas.microsoft.com/office/powerpoint/2010/main" val="3775176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671134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973591" y="1244389"/>
            <a:ext cx="8188246" cy="543610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0" y="18411"/>
            <a:ext cx="1231764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Compute Resource Provider architecture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86396" y="1761762"/>
            <a:ext cx="1416164" cy="720704"/>
          </a:xfrm>
          <a:prstGeom prst="rect">
            <a:avLst/>
          </a:prstGeom>
          <a:solidFill>
            <a:srgbClr val="FF8C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59558" y="2992145"/>
            <a:ext cx="2688821" cy="1322386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77545" y="2673956"/>
            <a:ext cx="2453751" cy="31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Compute Microservices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45942" y="7151827"/>
            <a:ext cx="1328354" cy="35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anose="020B0502040204020203" pitchFamily="34" charset="0"/>
              </a:rPr>
              <a:t>Hypervisor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8575" y="5474006"/>
            <a:ext cx="1440700" cy="524873"/>
          </a:xfrm>
          <a:prstGeom prst="rect">
            <a:avLst/>
          </a:prstGeom>
          <a:solidFill>
            <a:srgbClr val="BAD80A"/>
          </a:solidFill>
          <a:ln>
            <a:noFill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defTabSz="6722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72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55274" y="1894828"/>
            <a:ext cx="1447286" cy="51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Computer Resource Provider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 Tenant Resources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736849" y="1780860"/>
            <a:ext cx="1416164" cy="720704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05728" y="1910125"/>
            <a:ext cx="1447286" cy="51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Computer Resource Provider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 Admin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973591" y="1244390"/>
            <a:ext cx="8188246" cy="355335"/>
          </a:xfrm>
          <a:prstGeom prst="rect">
            <a:avLst/>
          </a:prstGeom>
          <a:solidFill>
            <a:srgbClr val="0078D7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Azure Resource Manager (ARM)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9083984" y="1894828"/>
            <a:ext cx="305216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291922" y="1652312"/>
            <a:ext cx="1096571" cy="49910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Quota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91921" y="1917263"/>
            <a:ext cx="2022484" cy="696841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Add VM Images for tenant consumption 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083984" y="2140563"/>
            <a:ext cx="305216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110521" y="1898659"/>
            <a:ext cx="305216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6335422" y="1656142"/>
            <a:ext cx="1427449" cy="704713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Virtual Machines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64213" y="4314531"/>
            <a:ext cx="1427449" cy="49910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rPr>
              <a:t>Fabric Layer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110520" y="2337747"/>
            <a:ext cx="305216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8386851" y="2673956"/>
            <a:ext cx="2264224" cy="31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Content Microservices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39950" y="3147800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Extension Manager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93986" y="3096532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Manifest Provider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037647" y="3099745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Diagnostics</a:t>
            </a:r>
            <a:b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</a:b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196470" y="3673364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ISO Manager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335335" y="3669355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Network Manager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44752" y="3091374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Blob Manager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95593" y="5204019"/>
            <a:ext cx="751971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Topology Manager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62251" y="5194817"/>
            <a:ext cx="751971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 Manager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13113" y="5204018"/>
            <a:ext cx="970143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Availability Set Controller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389200" y="3147799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Platform Image</a:t>
            </a:r>
            <a:b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</a:b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Repository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216783" y="3147077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Guest Metadata Server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056853" y="3147076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Guest Artifact Repository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400777" y="3000780"/>
            <a:ext cx="3559323" cy="851654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90894" y="5614262"/>
            <a:ext cx="2264224" cy="31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Compute Controller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548880" y="5088957"/>
            <a:ext cx="3035089" cy="1305312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92123" y="2096418"/>
            <a:ext cx="1548519" cy="49909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VM Extensions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698168" y="5783195"/>
            <a:ext cx="965973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Virtual Machine Orchestrator 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771819" y="5783195"/>
            <a:ext cx="965973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 </a:t>
            </a:r>
          </a:p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Orchestrator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845000" y="5771926"/>
            <a:ext cx="538256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Service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4265484" y="4675989"/>
            <a:ext cx="8052163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5" name="Straight Arrow Connector 94"/>
          <p:cNvCxnSpPr>
            <a:stCxn id="58" idx="2"/>
          </p:cNvCxnSpPr>
          <p:nvPr/>
        </p:nvCxnSpPr>
        <p:spPr>
          <a:xfrm>
            <a:off x="6603969" y="4314531"/>
            <a:ext cx="861458" cy="752928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>
            <a:stCxn id="63" idx="0"/>
          </p:cNvCxnSpPr>
          <p:nvPr/>
        </p:nvCxnSpPr>
        <p:spPr>
          <a:xfrm flipV="1">
            <a:off x="8444931" y="1592059"/>
            <a:ext cx="0" cy="188801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7" name="Straight Arrow Connector 96"/>
          <p:cNvCxnSpPr>
            <a:stCxn id="57" idx="0"/>
          </p:cNvCxnSpPr>
          <p:nvPr/>
        </p:nvCxnSpPr>
        <p:spPr>
          <a:xfrm flipH="1" flipV="1">
            <a:off x="5491662" y="1588071"/>
            <a:ext cx="2816" cy="173691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8" name="Straight Arrow Connector 97"/>
          <p:cNvCxnSpPr>
            <a:cxnSpLocks/>
            <a:stCxn id="89" idx="3"/>
            <a:endCxn id="61" idx="1"/>
          </p:cNvCxnSpPr>
          <p:nvPr/>
        </p:nvCxnSpPr>
        <p:spPr>
          <a:xfrm flipV="1">
            <a:off x="9583969" y="5736443"/>
            <a:ext cx="954606" cy="517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4274962" y="3081458"/>
            <a:ext cx="656295" cy="480877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Storage RP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65819" y="3669355"/>
            <a:ext cx="664168" cy="480877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Network RP</a:t>
            </a:r>
          </a:p>
        </p:txBody>
      </p:sp>
      <p:cxnSp>
        <p:nvCxnSpPr>
          <p:cNvPr id="101" name="Straight Arrow Connector 100"/>
          <p:cNvCxnSpPr>
            <a:endCxn id="80" idx="1"/>
          </p:cNvCxnSpPr>
          <p:nvPr/>
        </p:nvCxnSpPr>
        <p:spPr>
          <a:xfrm flipV="1">
            <a:off x="4953525" y="3331813"/>
            <a:ext cx="391227" cy="5170"/>
          </a:xfrm>
          <a:prstGeom prst="straightConnector1">
            <a:avLst/>
          </a:prstGeom>
          <a:noFill/>
          <a:ln w="38100" cap="flat" cmpd="sng" algn="ctr">
            <a:solidFill>
              <a:srgbClr val="A8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2" name="Straight Arrow Connector 101"/>
          <p:cNvCxnSpPr>
            <a:endCxn id="79" idx="1"/>
          </p:cNvCxnSpPr>
          <p:nvPr/>
        </p:nvCxnSpPr>
        <p:spPr>
          <a:xfrm>
            <a:off x="4953526" y="3901606"/>
            <a:ext cx="381809" cy="8188"/>
          </a:xfrm>
          <a:prstGeom prst="straightConnector1">
            <a:avLst/>
          </a:prstGeom>
          <a:noFill/>
          <a:ln w="38100" cap="flat" cmpd="sng" algn="ctr">
            <a:solidFill>
              <a:srgbClr val="A8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243175" y="4018306"/>
            <a:ext cx="3482169" cy="1211032"/>
          </a:xfrm>
          <a:prstGeom prst="rect">
            <a:avLst/>
          </a:prstGeom>
          <a:noFill/>
          <a:ln w="10795" cap="flat" cmpd="sng" algn="ctr">
            <a:solidFill>
              <a:schemeClr val="bg1">
                <a:alpha val="2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</a:rPr>
              <a:t>Compute Controller</a:t>
            </a:r>
          </a:p>
          <a:p>
            <a:pPr marL="0" marR="0" lvl="0" indent="0" algn="l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New </a:t>
            </a:r>
            <a:r>
              <a:rPr lang="en-US" sz="1400" i="1" kern="0" dirty="0">
                <a:solidFill>
                  <a:srgbClr val="505050"/>
                </a:solidFill>
                <a:latin typeface="+mj-lt"/>
                <a:cs typeface="Segoe UI" panose="020B0502040204020203" pitchFamily="34" charset="0"/>
              </a:rPr>
              <a:t>infrastructure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 component manages compute clusters and orchestrates virtual machine creation 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8169458" y="2482466"/>
            <a:ext cx="2817" cy="2554982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5344752" y="2482466"/>
            <a:ext cx="0" cy="518315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257409" y="1546841"/>
            <a:ext cx="3482169" cy="1125224"/>
          </a:xfrm>
          <a:prstGeom prst="rect">
            <a:avLst/>
          </a:prstGeom>
          <a:noFill/>
          <a:ln w="10795" cap="flat" cmpd="sng" algn="ctr">
            <a:solidFill>
              <a:schemeClr val="bg1">
                <a:alpha val="2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</a:rPr>
              <a:t>Microservices Architecture</a:t>
            </a:r>
          </a:p>
          <a:p>
            <a:pPr marL="0" marR="0" lvl="0" indent="0" algn="l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Resiliency provided by running all services in a Service Fabric ring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52473" y="2782574"/>
            <a:ext cx="3482169" cy="1125224"/>
          </a:xfrm>
          <a:prstGeom prst="rect">
            <a:avLst/>
          </a:prstGeom>
          <a:noFill/>
          <a:ln w="10795" cap="flat" cmpd="sng" algn="ctr">
            <a:solidFill>
              <a:schemeClr val="bg1">
                <a:alpha val="2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</a:rPr>
              <a:t>Born from Azure Compute</a:t>
            </a:r>
          </a:p>
          <a:p>
            <a:pPr marL="0" marR="0" lvl="0" indent="0" algn="l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Leverages code hardened in Azure</a:t>
            </a:r>
          </a:p>
        </p:txBody>
      </p:sp>
      <p:cxnSp>
        <p:nvCxnSpPr>
          <p:cNvPr id="109" name="Straight Connector 108"/>
          <p:cNvCxnSpPr>
            <a:cxnSpLocks/>
            <a:stCxn id="103" idx="2"/>
          </p:cNvCxnSpPr>
          <p:nvPr/>
        </p:nvCxnSpPr>
        <p:spPr>
          <a:xfrm>
            <a:off x="1984260" y="5229338"/>
            <a:ext cx="0" cy="1077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22830064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62761" y="1103630"/>
            <a:ext cx="3200400" cy="580950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7503" y="978681"/>
            <a:ext cx="2828026" cy="549685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marL="0" marR="0" lvl="0" indent="0" algn="ct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Creation Pipeline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7506" y="2157519"/>
            <a:ext cx="2828027" cy="439315"/>
          </a:xfrm>
          <a:prstGeom prst="rect">
            <a:avLst/>
          </a:prstGeom>
          <a:solidFill>
            <a:srgbClr val="0078D7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 Template Validation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7506" y="2879354"/>
            <a:ext cx="2828027" cy="439315"/>
          </a:xfrm>
          <a:prstGeom prst="rect">
            <a:avLst/>
          </a:prstGeom>
          <a:solidFill>
            <a:srgbClr val="0078D7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Build VM Placeholder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7505" y="3601189"/>
            <a:ext cx="2828027" cy="439315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Select Cluster and Host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20039" y="2609766"/>
            <a:ext cx="262957" cy="32486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20039" y="3276328"/>
            <a:ext cx="262957" cy="32486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37505" y="1492080"/>
            <a:ext cx="2828027" cy="439315"/>
          </a:xfrm>
          <a:prstGeom prst="rect">
            <a:avLst/>
          </a:prstGeom>
          <a:solidFill>
            <a:srgbClr val="BAD80A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Tenant VM Request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7505" y="4323025"/>
            <a:ext cx="2828027" cy="439315"/>
          </a:xfrm>
          <a:prstGeom prst="rect">
            <a:avLst/>
          </a:prstGeom>
          <a:solidFill>
            <a:srgbClr val="0078D7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Acquire Page Blob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20038" y="4053437"/>
            <a:ext cx="262957" cy="32486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505" y="4988463"/>
            <a:ext cx="2828027" cy="439315"/>
          </a:xfrm>
          <a:prstGeom prst="rect">
            <a:avLst/>
          </a:prstGeom>
          <a:solidFill>
            <a:srgbClr val="0078D7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Create NIC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20038" y="4718876"/>
            <a:ext cx="262957" cy="32486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37503" y="6303068"/>
            <a:ext cx="2828027" cy="439315"/>
          </a:xfrm>
          <a:prstGeom prst="rect">
            <a:avLst/>
          </a:prstGeom>
          <a:solidFill>
            <a:srgbClr val="00206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Start and customize VM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7502" y="5653902"/>
            <a:ext cx="2828027" cy="439315"/>
          </a:xfrm>
          <a:prstGeom prst="rect">
            <a:avLst/>
          </a:prstGeom>
          <a:solidFill>
            <a:srgbClr val="0078D7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Register for Usage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896504" y="6058571"/>
            <a:ext cx="262957" cy="32486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20038" y="5371410"/>
            <a:ext cx="262957" cy="324862"/>
          </a:xfrm>
          <a:prstGeom prst="rect">
            <a:avLst/>
          </a:prstGeom>
        </p:spPr>
      </p:pic>
      <p:cxnSp>
        <p:nvCxnSpPr>
          <p:cNvPr id="77" name="Straight Arrow Connector 76"/>
          <p:cNvCxnSpPr>
            <a:stCxn id="69" idx="3"/>
            <a:endCxn id="78" idx="1"/>
          </p:cNvCxnSpPr>
          <p:nvPr/>
        </p:nvCxnSpPr>
        <p:spPr>
          <a:xfrm flipV="1">
            <a:off x="3465532" y="4517306"/>
            <a:ext cx="857344" cy="25377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4322876" y="4276867"/>
            <a:ext cx="656295" cy="480877"/>
          </a:xfrm>
          <a:prstGeom prst="rect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Storage RP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322876" y="4927358"/>
            <a:ext cx="656295" cy="480877"/>
          </a:xfrm>
          <a:prstGeom prst="rect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Network RP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568670" y="5152320"/>
            <a:ext cx="752495" cy="199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4322876" y="3567200"/>
            <a:ext cx="656295" cy="480877"/>
          </a:xfrm>
          <a:prstGeom prst="rect">
            <a:avLst/>
          </a:prstGeom>
          <a:solidFill>
            <a:srgbClr val="D83B01">
              <a:lumMod val="75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Compute Controller</a:t>
            </a:r>
          </a:p>
        </p:txBody>
      </p:sp>
      <p:cxnSp>
        <p:nvCxnSpPr>
          <p:cNvPr id="82" name="Straight Arrow Connector 81"/>
          <p:cNvCxnSpPr>
            <a:endCxn id="81" idx="1"/>
          </p:cNvCxnSpPr>
          <p:nvPr/>
        </p:nvCxnSpPr>
        <p:spPr>
          <a:xfrm>
            <a:off x="3570381" y="3807638"/>
            <a:ext cx="752495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965555" y="1277336"/>
            <a:ext cx="6467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The Compute Resource Provider’s (CRP) virtual machine pipeline is a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goal seeking engine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that exercises the full breadth of core services in Azure Stack Hub to create and place VMs</a:t>
            </a:r>
          </a:p>
        </p:txBody>
      </p:sp>
      <p:cxnSp>
        <p:nvCxnSpPr>
          <p:cNvPr id="84" name="Elbow Connector 17"/>
          <p:cNvCxnSpPr>
            <a:cxnSpLocks/>
            <a:stCxn id="78" idx="3"/>
            <a:endCxn id="85" idx="2"/>
          </p:cNvCxnSpPr>
          <p:nvPr/>
        </p:nvCxnSpPr>
        <p:spPr>
          <a:xfrm flipV="1">
            <a:off x="4979171" y="3954463"/>
            <a:ext cx="1081557" cy="562843"/>
          </a:xfrm>
          <a:prstGeom prst="bentConnector2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88705" y="2618793"/>
            <a:ext cx="1344046" cy="1335670"/>
          </a:xfrm>
          <a:prstGeom prst="rect">
            <a:avLst/>
          </a:prstGeom>
          <a:solidFill>
            <a:srgbClr val="CDF4FF">
              <a:lumMod val="75000"/>
              <a:alpha val="30196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endParaRPr kumimoji="0" lang="en-US" sz="1526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 flipH="1" flipV="1">
            <a:off x="5538356" y="3233471"/>
            <a:ext cx="1072171" cy="646345"/>
          </a:xfrm>
          <a:prstGeom prst="ellipse">
            <a:avLst/>
          </a:prstGeom>
          <a:solidFill>
            <a:schemeClr val="accent3">
              <a:lumMod val="40000"/>
              <a:lumOff val="60000"/>
              <a:alpha val="32000"/>
            </a:schemeClr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5519129" y="2881935"/>
            <a:ext cx="1110625" cy="69721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49226" y="2814663"/>
            <a:ext cx="3802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CRP tenants can bring their own images or leverage images added to the CRP’s VM Image repository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61443" y="5379738"/>
            <a:ext cx="495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Allows an Azure Stack Hub administrator to track consumption of the CRP’s services and gain insights into tenant usage patterns</a:t>
            </a:r>
          </a:p>
        </p:txBody>
      </p:sp>
      <p:cxnSp>
        <p:nvCxnSpPr>
          <p:cNvPr id="90" name="Straight Arrow Connector 89"/>
          <p:cNvCxnSpPr>
            <a:stCxn id="74" idx="3"/>
          </p:cNvCxnSpPr>
          <p:nvPr/>
        </p:nvCxnSpPr>
        <p:spPr>
          <a:xfrm>
            <a:off x="3465529" y="5873559"/>
            <a:ext cx="2544559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1" name="Title 2"/>
          <p:cNvSpPr txBox="1">
            <a:spLocks/>
          </p:cNvSpPr>
          <p:nvPr/>
        </p:nvSpPr>
        <p:spPr>
          <a:xfrm>
            <a:off x="274638" y="303803"/>
            <a:ext cx="11830744" cy="56098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 b="0" cap="none" spc="-102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Creating 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96582798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9858863" y="5798582"/>
            <a:ext cx="1511064" cy="457968"/>
          </a:xfrm>
          <a:prstGeom prst="rect">
            <a:avLst/>
          </a:prstGeom>
          <a:solidFill>
            <a:srgbClr val="0078D7">
              <a:alpha val="7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Guest Agent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-6646" y="11099"/>
            <a:ext cx="11887878" cy="91757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-102" normalizeH="0" baseline="0" noProof="0">
              <a:ln w="3175"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3566" y="1222309"/>
            <a:ext cx="806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Extensions allow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in-guest customization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of a new or existing VM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10013492" y="1225803"/>
            <a:ext cx="1618341" cy="1243471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0114067" y="1305807"/>
            <a:ext cx="1417190" cy="1083465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0360934" y="1727534"/>
            <a:ext cx="1618341" cy="124347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0461508" y="1807537"/>
            <a:ext cx="1417190" cy="1083465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11531257" y="1727534"/>
            <a:ext cx="100575" cy="7417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0278645" y="2389272"/>
            <a:ext cx="1353188" cy="80003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66208" y="6150226"/>
            <a:ext cx="2908452" cy="393838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2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Extension Deployment Request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14" y="3546412"/>
            <a:ext cx="3189180" cy="1869519"/>
          </a:xfrm>
          <a:prstGeom prst="rect">
            <a:avLst/>
          </a:prstGeom>
        </p:spPr>
      </p:pic>
      <p:cxnSp>
        <p:nvCxnSpPr>
          <p:cNvPr id="90" name="Elbow Connector 39"/>
          <p:cNvCxnSpPr>
            <a:stCxn id="88" idx="3"/>
            <a:endCxn id="91" idx="1"/>
          </p:cNvCxnSpPr>
          <p:nvPr/>
        </p:nvCxnSpPr>
        <p:spPr>
          <a:xfrm flipV="1">
            <a:off x="3974660" y="3623956"/>
            <a:ext cx="2560286" cy="272318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534946" y="3318849"/>
            <a:ext cx="2149083" cy="610214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2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Extension Manager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6208" y="5609397"/>
            <a:ext cx="2908452" cy="439315"/>
          </a:xfrm>
          <a:prstGeom prst="rect">
            <a:avLst/>
          </a:prstGeom>
          <a:solidFill>
            <a:srgbClr val="00827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2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Check VM extension repository</a:t>
            </a:r>
          </a:p>
        </p:txBody>
      </p:sp>
      <p:cxnSp>
        <p:nvCxnSpPr>
          <p:cNvPr id="93" name="Straight Arrow Connector 92"/>
          <p:cNvCxnSpPr>
            <a:stCxn id="91" idx="3"/>
          </p:cNvCxnSpPr>
          <p:nvPr/>
        </p:nvCxnSpPr>
        <p:spPr>
          <a:xfrm>
            <a:off x="8684028" y="3623956"/>
            <a:ext cx="718105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9484797" y="3318849"/>
            <a:ext cx="2149083" cy="610214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2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Guest Metadata Server</a:t>
            </a:r>
          </a:p>
        </p:txBody>
      </p:sp>
      <p:sp>
        <p:nvSpPr>
          <p:cNvPr id="95" name="Down Arrow 54"/>
          <p:cNvSpPr/>
          <p:nvPr/>
        </p:nvSpPr>
        <p:spPr bwMode="auto">
          <a:xfrm>
            <a:off x="10452937" y="4501452"/>
            <a:ext cx="1428295" cy="890873"/>
          </a:xfrm>
          <a:prstGeom prst="downArrow">
            <a:avLst/>
          </a:prstGeom>
          <a:solidFill>
            <a:schemeClr val="bg2">
              <a:alpha val="33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1682" y="4671995"/>
            <a:ext cx="570805" cy="507583"/>
          </a:xfrm>
          <a:prstGeom prst="rect">
            <a:avLst/>
          </a:prstGeom>
        </p:spPr>
      </p:pic>
      <p:sp>
        <p:nvSpPr>
          <p:cNvPr id="97" name="Rounded Rectangle 85"/>
          <p:cNvSpPr/>
          <p:nvPr/>
        </p:nvSpPr>
        <p:spPr bwMode="auto">
          <a:xfrm>
            <a:off x="8113092" y="5506941"/>
            <a:ext cx="1771947" cy="1007517"/>
          </a:xfrm>
          <a:prstGeom prst="roundRect">
            <a:avLst>
              <a:gd name="adj" fmla="val 0"/>
            </a:avLst>
          </a:prstGeom>
          <a:solidFill>
            <a:srgbClr val="A8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Tenant</a:t>
            </a:r>
          </a:p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VM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083889" flipH="1">
            <a:off x="9848254" y="5024723"/>
            <a:ext cx="505439" cy="7580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9" name="Rectangle 98"/>
          <p:cNvSpPr/>
          <p:nvPr/>
        </p:nvSpPr>
        <p:spPr bwMode="auto">
          <a:xfrm>
            <a:off x="8362738" y="4549245"/>
            <a:ext cx="1511064" cy="457968"/>
          </a:xfrm>
          <a:prstGeom prst="rect">
            <a:avLst/>
          </a:prstGeom>
          <a:solidFill>
            <a:srgbClr val="5C2D9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Host Plugin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964589" flipH="1">
            <a:off x="9902130" y="3976854"/>
            <a:ext cx="432966" cy="843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73567" y="1757232"/>
            <a:ext cx="886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Extensions are deployed using the Azure Linux and Windows agents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73566" y="2294628"/>
            <a:ext cx="8065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The Azure Linux Agent is preloaded into Linux VM Images, and the latest version is required for use with Azure Stack Hub  </a:t>
            </a: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 b="0" cap="none" spc="-102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Deploying VM extensions</a:t>
            </a:r>
          </a:p>
        </p:txBody>
      </p:sp>
    </p:spTree>
    <p:extLst>
      <p:ext uri="{BB962C8B-B14F-4D97-AF65-F5344CB8AC3E}">
        <p14:creationId xmlns:p14="http://schemas.microsoft.com/office/powerpoint/2010/main" val="269379753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"/>
          <p:cNvSpPr txBox="1">
            <a:spLocks/>
          </p:cNvSpPr>
          <p:nvPr/>
        </p:nvSpPr>
        <p:spPr>
          <a:xfrm>
            <a:off x="274639" y="295275"/>
            <a:ext cx="9644061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 b="0" cap="none" spc="-102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Curating compute content for your Azure Stack Hub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7B04A8-4E7D-439B-846B-2DD5DD9AF8E9}"/>
              </a:ext>
            </a:extLst>
          </p:cNvPr>
          <p:cNvGrpSpPr/>
          <p:nvPr/>
        </p:nvGrpSpPr>
        <p:grpSpPr>
          <a:xfrm>
            <a:off x="4184539" y="3298575"/>
            <a:ext cx="3641292" cy="2139086"/>
            <a:chOff x="4169208" y="4121726"/>
            <a:chExt cx="4178472" cy="245465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650290" y="4907634"/>
              <a:ext cx="93260" cy="1668746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668942" y="6483734"/>
              <a:ext cx="3077591" cy="92646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746533" y="4907634"/>
              <a:ext cx="74608" cy="1668746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87910" y="5267812"/>
              <a:ext cx="926444" cy="92215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19200" y="5267812"/>
              <a:ext cx="926471" cy="821256"/>
            </a:xfrm>
            <a:prstGeom prst="rect">
              <a:avLst/>
            </a:prstGeom>
          </p:spPr>
        </p:pic>
        <p:sp>
          <p:nvSpPr>
            <p:cNvPr id="34" name="U-Turn Arrow 25"/>
            <p:cNvSpPr/>
            <p:nvPr/>
          </p:nvSpPr>
          <p:spPr bwMode="auto">
            <a:xfrm>
              <a:off x="4169208" y="4127812"/>
              <a:ext cx="1701675" cy="1183309"/>
            </a:xfrm>
            <a:prstGeom prst="uturnArrow">
              <a:avLst>
                <a:gd name="adj1" fmla="val 6250"/>
                <a:gd name="adj2" fmla="val 25000"/>
                <a:gd name="adj3" fmla="val 14843"/>
                <a:gd name="adj4" fmla="val 43750"/>
                <a:gd name="adj5" fmla="val 75000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U-Turn Arrow 27"/>
            <p:cNvSpPr/>
            <p:nvPr/>
          </p:nvSpPr>
          <p:spPr bwMode="auto">
            <a:xfrm flipH="1">
              <a:off x="6619198" y="4121726"/>
              <a:ext cx="1728482" cy="1183309"/>
            </a:xfrm>
            <a:prstGeom prst="uturnArrow">
              <a:avLst>
                <a:gd name="adj1" fmla="val 6250"/>
                <a:gd name="adj2" fmla="val 25000"/>
                <a:gd name="adj3" fmla="val 14843"/>
                <a:gd name="adj4" fmla="val 43750"/>
                <a:gd name="adj5" fmla="val 75000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8268119" y="4146192"/>
            <a:ext cx="4004735" cy="2176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VMAccessAgent</a:t>
            </a:r>
            <a:endParaRPr lang="en-US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VMAccessForLinux</a:t>
            </a:r>
            <a:endParaRPr lang="en-US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DockerExtension</a:t>
            </a:r>
            <a:endParaRPr lang="en-US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Desired State Configuration (DSC)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CustomScriptExtension</a:t>
            </a:r>
            <a:r>
              <a:rPr lang="en-US" dirty="0">
                <a:latin typeface="Segoe UI Light" pitchFamily="34" charset="0"/>
              </a:rPr>
              <a:t> (Windows)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CustomScriptExtension</a:t>
            </a:r>
            <a:r>
              <a:rPr lang="en-US" dirty="0">
                <a:latin typeface="Segoe UI Light" pitchFamily="34" charset="0"/>
              </a:rPr>
              <a:t> (Linux)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BGInfo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10025" y="3209952"/>
            <a:ext cx="3718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</a:rPr>
              <a:t>Sample Azure Stack Hub VM extensions: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5481" y="1930112"/>
            <a:ext cx="12160994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CRP will expose ARM-based administrative UI and APIs to facilitate access to the VM image and extension repositories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This will enable making specialized images available, like “Contoso’s golden image” to your Azure Stack Hub tenants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This is the core functionality that is used to deliver Marketplace syndication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3567" y="3209952"/>
            <a:ext cx="31343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</a:rPr>
              <a:t>Sample Azure Stack Hub VM images: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1842" y="4161478"/>
            <a:ext cx="3340409" cy="6532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  <a:cs typeface="Segoe UI Light"/>
              </a:rPr>
              <a:t>Ubuntu 16.04 and above</a:t>
            </a:r>
            <a:endParaRPr lang="en-US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Windows </a:t>
            </a:r>
            <a:r>
              <a:rPr lang="en-US">
                <a:latin typeface="Segoe UI Light" pitchFamily="34" charset="0"/>
              </a:rPr>
              <a:t>Server 2016</a:t>
            </a:r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8222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Elbow Connector 100"/>
          <p:cNvCxnSpPr>
            <a:cxnSpLocks/>
            <a:stCxn id="75" idx="0"/>
            <a:endCxn id="86" idx="0"/>
          </p:cNvCxnSpPr>
          <p:nvPr/>
        </p:nvCxnSpPr>
        <p:spPr>
          <a:xfrm rot="16200000" flipH="1">
            <a:off x="2195430" y="1971588"/>
            <a:ext cx="547155" cy="2623779"/>
          </a:xfrm>
          <a:prstGeom prst="bentConnector3">
            <a:avLst>
              <a:gd name="adj1" fmla="val -13927"/>
            </a:avLst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324674"/>
            <a:ext cx="11889564" cy="917575"/>
          </a:xfrm>
        </p:spPr>
        <p:txBody>
          <a:bodyPr/>
          <a:lstStyle/>
          <a:p>
            <a:r>
              <a:rPr lang="en-US" dirty="0"/>
              <a:t>Azure Stack Hub architecture overview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5968013" y="1345165"/>
            <a:ext cx="4193416" cy="37050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91402" rIns="182805" bIns="914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Templates/PowerShell/CLI, SDK,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etc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944828" y="1787987"/>
            <a:ext cx="8216602" cy="30020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Azure Resource Manager (ARM)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30833" y="2167627"/>
            <a:ext cx="11568260" cy="79178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RP LAYER</a:t>
            </a:r>
          </a:p>
        </p:txBody>
      </p:sp>
      <p:sp>
        <p:nvSpPr>
          <p:cNvPr id="68" name="Rounded Rectangle 67"/>
          <p:cNvSpPr/>
          <p:nvPr/>
        </p:nvSpPr>
        <p:spPr bwMode="auto">
          <a:xfrm>
            <a:off x="1944829" y="2250429"/>
            <a:ext cx="8216600" cy="269244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PARTITION REQUEST BROKER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3272146" y="2563191"/>
            <a:ext cx="999569" cy="289687"/>
          </a:xfrm>
          <a:prstGeom prst="round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SRP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5764985" y="2565644"/>
            <a:ext cx="999569" cy="289687"/>
          </a:xfrm>
          <a:prstGeom prst="round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NRP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038519" y="2551481"/>
            <a:ext cx="999569" cy="289687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FRP</a:t>
            </a:r>
          </a:p>
        </p:txBody>
      </p:sp>
      <p:sp>
        <p:nvSpPr>
          <p:cNvPr id="73" name="Rounded Rectangle 72"/>
          <p:cNvSpPr/>
          <p:nvPr/>
        </p:nvSpPr>
        <p:spPr bwMode="auto">
          <a:xfrm>
            <a:off x="4552609" y="2569105"/>
            <a:ext cx="999569" cy="289687"/>
          </a:xfrm>
          <a:prstGeom prst="round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CRP</a:t>
            </a:r>
          </a:p>
        </p:txBody>
      </p:sp>
      <p:sp>
        <p:nvSpPr>
          <p:cNvPr id="74" name="Rounded Rectangle 73"/>
          <p:cNvSpPr/>
          <p:nvPr/>
        </p:nvSpPr>
        <p:spPr bwMode="auto">
          <a:xfrm>
            <a:off x="8117429" y="2551481"/>
            <a:ext cx="999569" cy="565834"/>
          </a:xfrm>
          <a:prstGeom prst="roundRect">
            <a:avLst/>
          </a:prstGeom>
          <a:solidFill>
            <a:srgbClr val="0078D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URP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468916" y="3009900"/>
            <a:ext cx="1376405" cy="3458774"/>
          </a:xfrm>
          <a:prstGeom prst="roundRect">
            <a:avLst>
              <a:gd name="adj" fmla="val 8403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Infrastructure Deployment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535637" y="3473207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Bootstrap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535637" y="3892135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Patch &amp; Update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535637" y="4311061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Scale Out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535637" y="4735904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FRU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535637" y="5160748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RESET</a:t>
            </a:r>
          </a:p>
        </p:txBody>
      </p:sp>
      <p:sp>
        <p:nvSpPr>
          <p:cNvPr id="83" name="Rounded Rectangle 82"/>
          <p:cNvSpPr/>
          <p:nvPr/>
        </p:nvSpPr>
        <p:spPr bwMode="auto">
          <a:xfrm>
            <a:off x="535637" y="5575202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START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535637" y="5989657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STOP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4450323" y="3557055"/>
            <a:ext cx="122207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COMPUTE CONTROLLER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3169861" y="3557055"/>
            <a:ext cx="122207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STORAGE CONTROLLER</a:t>
            </a:r>
          </a:p>
        </p:txBody>
      </p:sp>
      <p:sp>
        <p:nvSpPr>
          <p:cNvPr id="87" name="Rounded Rectangle 86"/>
          <p:cNvSpPr/>
          <p:nvPr/>
        </p:nvSpPr>
        <p:spPr bwMode="auto">
          <a:xfrm>
            <a:off x="5724142" y="3557055"/>
            <a:ext cx="111680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NETWORK CONTROLLER</a:t>
            </a:r>
          </a:p>
        </p:txBody>
      </p:sp>
      <p:sp>
        <p:nvSpPr>
          <p:cNvPr id="90" name="Rounded Rectangle 89"/>
          <p:cNvSpPr/>
          <p:nvPr/>
        </p:nvSpPr>
        <p:spPr bwMode="auto">
          <a:xfrm>
            <a:off x="7390909" y="3557055"/>
            <a:ext cx="111680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INFRA ROLE CONTROLLER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8627188" y="3557055"/>
            <a:ext cx="111680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HEALTH CONTROLLER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30833" y="1263839"/>
            <a:ext cx="11568260" cy="9028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ARM LAYER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30833" y="2957976"/>
            <a:ext cx="11568260" cy="35678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INFRASTRUCTURE CONTROL LAYER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1944828" y="1345165"/>
            <a:ext cx="3884601" cy="37050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91402" rIns="182805" bIns="914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Azure Portal (UX)</a:t>
            </a:r>
          </a:p>
        </p:txBody>
      </p:sp>
      <p:sp>
        <p:nvSpPr>
          <p:cNvPr id="96" name="Flowchart: Magnetic Disk 95"/>
          <p:cNvSpPr/>
          <p:nvPr/>
        </p:nvSpPr>
        <p:spPr bwMode="auto">
          <a:xfrm>
            <a:off x="2095995" y="5321548"/>
            <a:ext cx="1259151" cy="749856"/>
          </a:xfrm>
          <a:prstGeom prst="flowChartMagneticDisk">
            <a:avLst/>
          </a:prstGeom>
          <a:solidFill>
            <a:srgbClr val="002060"/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146244" rIns="182805" bIns="146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Builds</a:t>
            </a:r>
          </a:p>
        </p:txBody>
      </p:sp>
      <p:cxnSp>
        <p:nvCxnSpPr>
          <p:cNvPr id="102" name="Elbow Connector 101"/>
          <p:cNvCxnSpPr>
            <a:cxnSpLocks/>
            <a:stCxn id="75" idx="0"/>
            <a:endCxn id="85" idx="0"/>
          </p:cNvCxnSpPr>
          <p:nvPr/>
        </p:nvCxnSpPr>
        <p:spPr>
          <a:xfrm rot="16200000" flipH="1">
            <a:off x="2835661" y="1331357"/>
            <a:ext cx="547155" cy="3904241"/>
          </a:xfrm>
          <a:prstGeom prst="bentConnector3">
            <a:avLst>
              <a:gd name="adj1" fmla="val -20890"/>
            </a:avLst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75" idx="0"/>
            <a:endCxn id="90" idx="0"/>
          </p:cNvCxnSpPr>
          <p:nvPr/>
        </p:nvCxnSpPr>
        <p:spPr>
          <a:xfrm rot="16200000" flipH="1">
            <a:off x="4279637" y="-112619"/>
            <a:ext cx="547155" cy="6792192"/>
          </a:xfrm>
          <a:prstGeom prst="bentConnector3">
            <a:avLst>
              <a:gd name="adj1" fmla="val -6963"/>
            </a:avLst>
          </a:prstGeom>
          <a:ln w="285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2" idx="2"/>
            <a:endCxn id="86" idx="0"/>
          </p:cNvCxnSpPr>
          <p:nvPr/>
        </p:nvCxnSpPr>
        <p:spPr>
          <a:xfrm rot="16200000" flipH="1">
            <a:off x="2801658" y="2577814"/>
            <a:ext cx="715887" cy="1242594"/>
          </a:xfrm>
          <a:prstGeom prst="bentConnector3">
            <a:avLst>
              <a:gd name="adj1" fmla="val 50000"/>
            </a:avLst>
          </a:prstGeom>
          <a:ln w="28575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2" idx="2"/>
            <a:endCxn id="85" idx="0"/>
          </p:cNvCxnSpPr>
          <p:nvPr/>
        </p:nvCxnSpPr>
        <p:spPr>
          <a:xfrm rot="16200000" flipH="1">
            <a:off x="3441889" y="1937583"/>
            <a:ext cx="715887" cy="2523056"/>
          </a:xfrm>
          <a:prstGeom prst="bentConnector3">
            <a:avLst>
              <a:gd name="adj1" fmla="val 50000"/>
            </a:avLst>
          </a:prstGeom>
          <a:ln w="28575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2" idx="2"/>
            <a:endCxn id="87" idx="0"/>
          </p:cNvCxnSpPr>
          <p:nvPr/>
        </p:nvCxnSpPr>
        <p:spPr>
          <a:xfrm rot="16200000" flipH="1">
            <a:off x="4052481" y="1326991"/>
            <a:ext cx="715887" cy="37442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0" idx="2"/>
            <a:endCxn id="86" idx="0"/>
          </p:cNvCxnSpPr>
          <p:nvPr/>
        </p:nvCxnSpPr>
        <p:spPr>
          <a:xfrm>
            <a:off x="3771931" y="2852878"/>
            <a:ext cx="8967" cy="704177"/>
          </a:xfrm>
          <a:prstGeom prst="straightConnector1">
            <a:avLst/>
          </a:prstGeom>
          <a:ln w="2857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3" idx="2"/>
            <a:endCxn id="85" idx="0"/>
          </p:cNvCxnSpPr>
          <p:nvPr/>
        </p:nvCxnSpPr>
        <p:spPr>
          <a:xfrm>
            <a:off x="5052394" y="2858792"/>
            <a:ext cx="8966" cy="698263"/>
          </a:xfrm>
          <a:prstGeom prst="straightConnector1">
            <a:avLst/>
          </a:prstGeom>
          <a:ln w="2857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1" idx="2"/>
            <a:endCxn id="87" idx="0"/>
          </p:cNvCxnSpPr>
          <p:nvPr/>
        </p:nvCxnSpPr>
        <p:spPr>
          <a:xfrm>
            <a:off x="6264770" y="2855331"/>
            <a:ext cx="17774" cy="701724"/>
          </a:xfrm>
          <a:prstGeom prst="straightConnector1">
            <a:avLst/>
          </a:prstGeom>
          <a:ln w="2857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Magnetic Disk 109"/>
          <p:cNvSpPr/>
          <p:nvPr/>
        </p:nvSpPr>
        <p:spPr bwMode="auto">
          <a:xfrm>
            <a:off x="2083840" y="4541594"/>
            <a:ext cx="1259151" cy="749856"/>
          </a:xfrm>
          <a:prstGeom prst="flowChartMagneticDisk">
            <a:avLst/>
          </a:prstGeom>
          <a:solidFill>
            <a:srgbClr val="002060"/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146244" rIns="182805" bIns="146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Workflows</a:t>
            </a:r>
          </a:p>
        </p:txBody>
      </p:sp>
      <p:cxnSp>
        <p:nvCxnSpPr>
          <p:cNvPr id="111" name="Straight Arrow Connector 110"/>
          <p:cNvCxnSpPr>
            <a:cxnSpLocks/>
            <a:stCxn id="75" idx="3"/>
            <a:endCxn id="110" idx="2"/>
          </p:cNvCxnSpPr>
          <p:nvPr/>
        </p:nvCxnSpPr>
        <p:spPr>
          <a:xfrm>
            <a:off x="1845321" y="4739287"/>
            <a:ext cx="238519" cy="177235"/>
          </a:xfrm>
          <a:prstGeom prst="straightConnector1">
            <a:avLst/>
          </a:prstGeom>
          <a:ln w="1905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  <a:stCxn id="75" idx="3"/>
            <a:endCxn id="96" idx="2"/>
          </p:cNvCxnSpPr>
          <p:nvPr/>
        </p:nvCxnSpPr>
        <p:spPr>
          <a:xfrm>
            <a:off x="1845321" y="4739287"/>
            <a:ext cx="250674" cy="957189"/>
          </a:xfrm>
          <a:prstGeom prst="straightConnector1">
            <a:avLst/>
          </a:prstGeom>
          <a:ln w="1905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 bwMode="auto">
          <a:xfrm>
            <a:off x="6903818" y="2563189"/>
            <a:ext cx="999569" cy="289687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HRP</a:t>
            </a:r>
          </a:p>
        </p:txBody>
      </p:sp>
      <p:cxnSp>
        <p:nvCxnSpPr>
          <p:cNvPr id="114" name="Elbow Connector 113"/>
          <p:cNvCxnSpPr>
            <a:stCxn id="113" idx="2"/>
            <a:endCxn id="91" idx="0"/>
          </p:cNvCxnSpPr>
          <p:nvPr/>
        </p:nvCxnSpPr>
        <p:spPr>
          <a:xfrm rot="16200000" flipH="1">
            <a:off x="7942507" y="2313971"/>
            <a:ext cx="704179" cy="178198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73"/>
          <p:cNvSpPr/>
          <p:nvPr/>
        </p:nvSpPr>
        <p:spPr bwMode="auto">
          <a:xfrm>
            <a:off x="9161862" y="2562407"/>
            <a:ext cx="999569" cy="289687"/>
          </a:xfrm>
          <a:prstGeom prst="roundRect">
            <a:avLst/>
          </a:prstGeom>
          <a:solidFill>
            <a:srgbClr val="0078D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51" name="Rounded Rectangle 85"/>
          <p:cNvSpPr/>
          <p:nvPr/>
        </p:nvSpPr>
        <p:spPr bwMode="auto">
          <a:xfrm>
            <a:off x="1891060" y="3546016"/>
            <a:ext cx="122207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PHYSICAL</a:t>
            </a:r>
          </a:p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NODE</a:t>
            </a:r>
          </a:p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MANAGEMENT</a:t>
            </a:r>
          </a:p>
        </p:txBody>
      </p:sp>
      <p:cxnSp>
        <p:nvCxnSpPr>
          <p:cNvPr id="52" name="Straight Arrow Connector 51"/>
          <p:cNvCxnSpPr>
            <a:stCxn id="72" idx="2"/>
          </p:cNvCxnSpPr>
          <p:nvPr/>
        </p:nvCxnSpPr>
        <p:spPr>
          <a:xfrm>
            <a:off x="2538304" y="2841168"/>
            <a:ext cx="0" cy="678209"/>
          </a:xfrm>
          <a:prstGeom prst="straightConnector1">
            <a:avLst/>
          </a:prstGeom>
          <a:ln w="285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0" idx="2"/>
          </p:cNvCxnSpPr>
          <p:nvPr/>
        </p:nvCxnSpPr>
        <p:spPr>
          <a:xfrm>
            <a:off x="7949311" y="4242573"/>
            <a:ext cx="0" cy="253783"/>
          </a:xfrm>
          <a:prstGeom prst="straightConnector1">
            <a:avLst/>
          </a:prstGeom>
          <a:ln w="285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/>
          <p:cNvSpPr/>
          <p:nvPr/>
        </p:nvSpPr>
        <p:spPr bwMode="auto">
          <a:xfrm>
            <a:off x="10867364" y="5064262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ADFS</a:t>
            </a:r>
          </a:p>
        </p:txBody>
      </p:sp>
      <p:sp>
        <p:nvSpPr>
          <p:cNvPr id="54" name="Rectangle: Rounded Corners 53"/>
          <p:cNvSpPr/>
          <p:nvPr/>
        </p:nvSpPr>
        <p:spPr bwMode="auto">
          <a:xfrm>
            <a:off x="10868883" y="4602999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DIRECTORY MGMT</a:t>
            </a:r>
          </a:p>
        </p:txBody>
      </p:sp>
      <p:sp>
        <p:nvSpPr>
          <p:cNvPr id="55" name="Rectangle: Rounded Corners 54"/>
          <p:cNvSpPr/>
          <p:nvPr/>
        </p:nvSpPr>
        <p:spPr bwMode="auto">
          <a:xfrm>
            <a:off x="3441041" y="4594538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ACS</a:t>
            </a:r>
          </a:p>
        </p:txBody>
      </p:sp>
      <p:sp>
        <p:nvSpPr>
          <p:cNvPr id="56" name="Rectangle: Rounded Corners 55"/>
          <p:cNvSpPr/>
          <p:nvPr/>
        </p:nvSpPr>
        <p:spPr bwMode="auto">
          <a:xfrm>
            <a:off x="7687895" y="5520034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PHYSICAL NODE MGMT</a:t>
            </a:r>
          </a:p>
        </p:txBody>
      </p:sp>
      <p:sp>
        <p:nvSpPr>
          <p:cNvPr id="57" name="Rectangle: Rounded Corners 56"/>
          <p:cNvSpPr/>
          <p:nvPr/>
        </p:nvSpPr>
        <p:spPr bwMode="auto">
          <a:xfrm>
            <a:off x="4508428" y="5060398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EDGE GATEWAY</a:t>
            </a:r>
          </a:p>
        </p:txBody>
      </p:sp>
      <p:sp>
        <p:nvSpPr>
          <p:cNvPr id="58" name="Rectangle: Rounded Corners 57"/>
          <p:cNvSpPr/>
          <p:nvPr/>
        </p:nvSpPr>
        <p:spPr bwMode="auto">
          <a:xfrm>
            <a:off x="4508428" y="5520034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LB MUX</a:t>
            </a:r>
          </a:p>
        </p:txBody>
      </p:sp>
      <p:sp>
        <p:nvSpPr>
          <p:cNvPr id="59" name="Rectangle: Rounded Corners 58"/>
          <p:cNvSpPr/>
          <p:nvPr/>
        </p:nvSpPr>
        <p:spPr bwMode="auto">
          <a:xfrm>
            <a:off x="8753287" y="5520246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INTERNAL DATA STORE</a:t>
            </a:r>
          </a:p>
        </p:txBody>
      </p:sp>
      <p:sp>
        <p:nvSpPr>
          <p:cNvPr id="60" name="Rectangle: Rounded Corners 59"/>
          <p:cNvSpPr/>
          <p:nvPr/>
        </p:nvSpPr>
        <p:spPr bwMode="auto">
          <a:xfrm>
            <a:off x="9809494" y="4602999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UPDATE MGMT</a:t>
            </a:r>
          </a:p>
        </p:txBody>
      </p:sp>
      <p:sp>
        <p:nvSpPr>
          <p:cNvPr id="61" name="Rectangle: Rounded Corners 60"/>
          <p:cNvSpPr/>
          <p:nvPr/>
        </p:nvSpPr>
        <p:spPr bwMode="auto">
          <a:xfrm>
            <a:off x="10867364" y="5525439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CERTIFICATE MGMT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399236" y="4535517"/>
            <a:ext cx="8533190" cy="193315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29822" y="4151551"/>
            <a:ext cx="2083580" cy="461622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INFRASTRUCTURE ROLES</a:t>
            </a:r>
          </a:p>
        </p:txBody>
      </p:sp>
      <p:sp>
        <p:nvSpPr>
          <p:cNvPr id="67" name="Rectangle: Rounded Corners 66"/>
          <p:cNvSpPr/>
          <p:nvPr/>
        </p:nvSpPr>
        <p:spPr bwMode="auto">
          <a:xfrm>
            <a:off x="3450958" y="5060874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STORAGE CONTROLLER</a:t>
            </a:r>
          </a:p>
        </p:txBody>
      </p:sp>
      <p:sp>
        <p:nvSpPr>
          <p:cNvPr id="69" name="Rectangle: Rounded Corners 68"/>
          <p:cNvSpPr/>
          <p:nvPr/>
        </p:nvSpPr>
        <p:spPr bwMode="auto">
          <a:xfrm>
            <a:off x="5561805" y="4596931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COMPUTE CONTROLLER</a:t>
            </a:r>
          </a:p>
        </p:txBody>
      </p:sp>
      <p:sp>
        <p:nvSpPr>
          <p:cNvPr id="79" name="Rectangle: Rounded Corners 78"/>
          <p:cNvSpPr/>
          <p:nvPr/>
        </p:nvSpPr>
        <p:spPr bwMode="auto">
          <a:xfrm>
            <a:off x="4504087" y="4596931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NETWORK CONTROLLER</a:t>
            </a:r>
          </a:p>
        </p:txBody>
      </p:sp>
      <p:sp>
        <p:nvSpPr>
          <p:cNvPr id="81" name="Rectangle: Rounded Corners 80"/>
          <p:cNvSpPr/>
          <p:nvPr/>
        </p:nvSpPr>
        <p:spPr bwMode="auto">
          <a:xfrm>
            <a:off x="7687895" y="4598671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INFRA ROLE CONTROLLER</a:t>
            </a:r>
          </a:p>
        </p:txBody>
      </p:sp>
      <p:sp>
        <p:nvSpPr>
          <p:cNvPr id="88" name="Rectangle: Rounded Corners 87"/>
          <p:cNvSpPr/>
          <p:nvPr/>
        </p:nvSpPr>
        <p:spPr bwMode="auto">
          <a:xfrm>
            <a:off x="6624850" y="4596931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HEALTH CONTROLLER</a:t>
            </a:r>
          </a:p>
        </p:txBody>
      </p:sp>
      <p:sp>
        <p:nvSpPr>
          <p:cNvPr id="89" name="Rectangle: Rounded Corners 88"/>
          <p:cNvSpPr/>
          <p:nvPr/>
        </p:nvSpPr>
        <p:spPr bwMode="auto">
          <a:xfrm>
            <a:off x="7687894" y="5979671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INFRA DEPLOYMENT</a:t>
            </a:r>
          </a:p>
        </p:txBody>
      </p:sp>
      <p:sp>
        <p:nvSpPr>
          <p:cNvPr id="92" name="Rectangle: Rounded Corners 91"/>
          <p:cNvSpPr/>
          <p:nvPr/>
        </p:nvSpPr>
        <p:spPr bwMode="auto">
          <a:xfrm>
            <a:off x="8751205" y="5060397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PARTITION </a:t>
            </a:r>
          </a:p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REQ BROKER</a:t>
            </a:r>
          </a:p>
        </p:txBody>
      </p:sp>
      <p:sp>
        <p:nvSpPr>
          <p:cNvPr id="115" name="Rectangle: Rounded Corners 114"/>
          <p:cNvSpPr/>
          <p:nvPr/>
        </p:nvSpPr>
        <p:spPr bwMode="auto">
          <a:xfrm>
            <a:off x="7687895" y="5060398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INFRA MGMT</a:t>
            </a:r>
          </a:p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CONTROLLER</a:t>
            </a:r>
          </a:p>
        </p:txBody>
      </p:sp>
      <p:sp>
        <p:nvSpPr>
          <p:cNvPr id="116" name="Rectangle: Rounded Corners 115"/>
          <p:cNvSpPr/>
          <p:nvPr/>
        </p:nvSpPr>
        <p:spPr bwMode="auto">
          <a:xfrm>
            <a:off x="8751205" y="4599332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ARM</a:t>
            </a:r>
          </a:p>
        </p:txBody>
      </p:sp>
      <p:sp>
        <p:nvSpPr>
          <p:cNvPr id="117" name="Rounded Rectangle 96"/>
          <p:cNvSpPr/>
          <p:nvPr/>
        </p:nvSpPr>
        <p:spPr bwMode="auto">
          <a:xfrm>
            <a:off x="4648816" y="6570003"/>
            <a:ext cx="2742071" cy="305104"/>
          </a:xfrm>
          <a:prstGeom prst="roundRect">
            <a:avLst>
              <a:gd name="adj" fmla="val 8403"/>
            </a:avLst>
          </a:prstGeom>
          <a:solidFill>
            <a:srgbClr val="30242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COMPUTE</a:t>
            </a:r>
          </a:p>
        </p:txBody>
      </p:sp>
      <p:sp>
        <p:nvSpPr>
          <p:cNvPr id="118" name="Rounded Rectangle 97"/>
          <p:cNvSpPr/>
          <p:nvPr/>
        </p:nvSpPr>
        <p:spPr bwMode="auto">
          <a:xfrm>
            <a:off x="1794113" y="6570002"/>
            <a:ext cx="2742071" cy="305104"/>
          </a:xfrm>
          <a:prstGeom prst="roundRect">
            <a:avLst>
              <a:gd name="adj" fmla="val 8403"/>
            </a:avLst>
          </a:prstGeom>
          <a:solidFill>
            <a:srgbClr val="30242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NETWORK (SWITCHES)</a:t>
            </a:r>
          </a:p>
        </p:txBody>
      </p:sp>
      <p:sp>
        <p:nvSpPr>
          <p:cNvPr id="119" name="Rounded Rectangle 98"/>
          <p:cNvSpPr/>
          <p:nvPr/>
        </p:nvSpPr>
        <p:spPr bwMode="auto">
          <a:xfrm>
            <a:off x="7503518" y="6574474"/>
            <a:ext cx="2742071" cy="305104"/>
          </a:xfrm>
          <a:prstGeom prst="roundRect">
            <a:avLst>
              <a:gd name="adj" fmla="val 8403"/>
            </a:avLst>
          </a:prstGeom>
          <a:solidFill>
            <a:srgbClr val="30242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430833" y="6570002"/>
            <a:ext cx="11568260" cy="355590"/>
          </a:xfrm>
          <a:prstGeom prst="rect">
            <a:avLst/>
          </a:prstGeom>
          <a:noFill/>
          <a:ln w="12700">
            <a:solidFill>
              <a:srgbClr val="FFFFFF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HARDWARE LAYER</a:t>
            </a:r>
          </a:p>
        </p:txBody>
      </p:sp>
    </p:spTree>
    <p:extLst>
      <p:ext uri="{BB962C8B-B14F-4D97-AF65-F5344CB8AC3E}">
        <p14:creationId xmlns:p14="http://schemas.microsoft.com/office/powerpoint/2010/main" val="1907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and Compute Controller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DC4525-C937-4814-BCF6-EE1153E101D8}"/>
              </a:ext>
            </a:extLst>
          </p:cNvPr>
          <p:cNvGrpSpPr/>
          <p:nvPr/>
        </p:nvGrpSpPr>
        <p:grpSpPr>
          <a:xfrm>
            <a:off x="3279222" y="2170726"/>
            <a:ext cx="5880398" cy="3857939"/>
            <a:chOff x="2801378" y="2170726"/>
            <a:chExt cx="5880398" cy="3857939"/>
          </a:xfrm>
        </p:grpSpPr>
        <p:sp>
          <p:nvSpPr>
            <p:cNvPr id="4" name="Rounded Rectangle 72"/>
            <p:cNvSpPr/>
            <p:nvPr/>
          </p:nvSpPr>
          <p:spPr bwMode="auto">
            <a:xfrm>
              <a:off x="3182605" y="2234306"/>
              <a:ext cx="999569" cy="289687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02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 Light" panose="020B0502040204020203" pitchFamily="34" charset="0"/>
                </a:rPr>
                <a:t>CRP</a:t>
              </a:r>
            </a:p>
          </p:txBody>
        </p:sp>
        <p:sp>
          <p:nvSpPr>
            <p:cNvPr id="5" name="Rounded Rectangle 84"/>
            <p:cNvSpPr/>
            <p:nvPr/>
          </p:nvSpPr>
          <p:spPr bwMode="auto">
            <a:xfrm>
              <a:off x="3080319" y="3158756"/>
              <a:ext cx="1222073" cy="764570"/>
            </a:xfrm>
            <a:prstGeom prst="roundRect">
              <a:avLst>
                <a:gd name="adj" fmla="val 8403"/>
              </a:avLst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02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COMPUTE CONTROLLER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066642" y="2170726"/>
              <a:ext cx="1222073" cy="1752600"/>
            </a:xfrm>
            <a:prstGeom prst="rect">
              <a:avLst/>
            </a:prstGeom>
            <a:noFill/>
            <a:ln w="76200">
              <a:solidFill>
                <a:srgbClr val="FF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" name="Straight Arrow Connector 7"/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682390" y="2523993"/>
              <a:ext cx="8966" cy="63476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  <a:stCxn id="5" idx="2"/>
            </p:cNvCxnSpPr>
            <p:nvPr/>
          </p:nvCxnSpPr>
          <p:spPr>
            <a:xfrm flipH="1">
              <a:off x="3682390" y="3923326"/>
              <a:ext cx="8966" cy="9089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84"/>
            <p:cNvSpPr/>
            <p:nvPr/>
          </p:nvSpPr>
          <p:spPr bwMode="auto">
            <a:xfrm>
              <a:off x="2801378" y="4947571"/>
              <a:ext cx="1752600" cy="1069370"/>
            </a:xfrm>
            <a:prstGeom prst="roundRect">
              <a:avLst>
                <a:gd name="adj" fmla="val 8403"/>
              </a:avLst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02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" pitchFamily="34" charset="0"/>
                </a:rPr>
                <a:t>Failover Clustering</a:t>
              </a:r>
            </a:p>
          </p:txBody>
        </p:sp>
        <p:cxnSp>
          <p:nvCxnSpPr>
            <p:cNvPr id="14" name="Straight Arrow Connector 13"/>
            <p:cNvCxnSpPr>
              <a:cxnSpLocks/>
              <a:stCxn id="6" idx="2"/>
            </p:cNvCxnSpPr>
            <p:nvPr/>
          </p:nvCxnSpPr>
          <p:spPr>
            <a:xfrm>
              <a:off x="3677679" y="3923326"/>
              <a:ext cx="1219199" cy="9578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84"/>
            <p:cNvSpPr/>
            <p:nvPr/>
          </p:nvSpPr>
          <p:spPr bwMode="auto">
            <a:xfrm>
              <a:off x="4896878" y="4959295"/>
              <a:ext cx="1790700" cy="1069370"/>
            </a:xfrm>
            <a:prstGeom prst="roundRect">
              <a:avLst>
                <a:gd name="adj" fmla="val 8403"/>
              </a:avLst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02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" pitchFamily="34" charset="0"/>
                </a:rPr>
                <a:t>Hyper-V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46638" y="2310632"/>
              <a:ext cx="3835138" cy="145886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Compute Controller uses Windows Server compute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24985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Cluster/server compute lifecycle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639" y="1212849"/>
            <a:ext cx="6959879" cy="54107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The Scale Unit (Cluster) and its nodes are registered against Compute Controller during deployment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Compute Controller executes the drain of nodes for field replacement unit (FRU) scenarios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Compute Controller orchestrates the power cycle of Scale Unit nodes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VM clustering gives High Availability. The movement of VMs maintains high availability even during server-down conditions like patch-and-update cycles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75614" y="5253128"/>
            <a:ext cx="1957424" cy="14171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LeftDown"/>
            <a:lightRig rig="balanced" dir="t"/>
          </a:scene3d>
          <a:sp3d extrusionH="2286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45"/>
            <a:r>
              <a:rPr lang="en-US" sz="2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1</a:t>
            </a:r>
          </a:p>
        </p:txBody>
      </p:sp>
      <p:sp>
        <p:nvSpPr>
          <p:cNvPr id="4" name="Cross 3"/>
          <p:cNvSpPr/>
          <p:nvPr/>
        </p:nvSpPr>
        <p:spPr bwMode="auto">
          <a:xfrm>
            <a:off x="7826166" y="3551464"/>
            <a:ext cx="805998" cy="805998"/>
          </a:xfrm>
          <a:prstGeom prst="plus">
            <a:avLst>
              <a:gd name="adj" fmla="val 44226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75614" y="2125663"/>
            <a:ext cx="1957424" cy="14171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LeftDown"/>
            <a:lightRig rig="balanced" dir="t"/>
          </a:scene3d>
          <a:sp3d extrusionH="2286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45"/>
            <a:r>
              <a:rPr lang="en-US" sz="2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2</a:t>
            </a:r>
          </a:p>
        </p:txBody>
      </p:sp>
    </p:spTree>
    <p:extLst>
      <p:ext uri="{BB962C8B-B14F-4D97-AF65-F5344CB8AC3E}">
        <p14:creationId xmlns:p14="http://schemas.microsoft.com/office/powerpoint/2010/main" val="264201170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906331"/>
            <a:ext cx="10056812" cy="11818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5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0DB-3AA1-4B01-AACB-73833213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7806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rgbClr val="505050"/>
                </a:solidFill>
              </a:rPr>
              <a:t>Azure Stack Hub IaaS – Why should you care?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5314632" cy="5393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8D7"/>
                </a:solidFill>
              </a:rPr>
              <a:t>Infrastructure as a Service</a:t>
            </a:r>
          </a:p>
          <a:p>
            <a:pPr lvl="1"/>
            <a:r>
              <a:rPr lang="en-US" sz="1800" dirty="0">
                <a:solidFill>
                  <a:srgbClr val="505050"/>
                </a:solidFill>
                <a:latin typeface="+mj-lt"/>
              </a:rPr>
              <a:t>VMs, Disks, NICs, Networks</a:t>
            </a:r>
          </a:p>
          <a:p>
            <a:endParaRPr lang="en-US" sz="1800" dirty="0">
              <a:solidFill>
                <a:srgbClr val="505050"/>
              </a:solidFill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VMs (IaaS) are the first step</a:t>
            </a:r>
          </a:p>
          <a:p>
            <a:pPr lvl="1"/>
            <a:r>
              <a:rPr lang="en-US" sz="1800" dirty="0">
                <a:solidFill>
                  <a:srgbClr val="505050"/>
                </a:solidFill>
                <a:latin typeface="+mj-lt"/>
              </a:rPr>
              <a:t>Touch stone for Azure consistency</a:t>
            </a:r>
          </a:p>
          <a:p>
            <a:pPr lvl="1"/>
            <a:endParaRPr lang="en-US" sz="1800" dirty="0">
              <a:solidFill>
                <a:srgbClr val="505050"/>
              </a:solidFill>
              <a:latin typeface="+mj-lt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Almost every app requires an IaaS infrastructure</a:t>
            </a:r>
          </a:p>
          <a:p>
            <a:pPr lvl="1"/>
            <a:r>
              <a:rPr lang="en-US" sz="1800" dirty="0">
                <a:solidFill>
                  <a:srgbClr val="505050"/>
                </a:solidFill>
                <a:latin typeface="+mj-lt"/>
              </a:rPr>
              <a:t>Middleware, SQL Server, Exchange Server</a:t>
            </a:r>
          </a:p>
          <a:p>
            <a:pPr lvl="1"/>
            <a:endParaRPr lang="en-US" sz="1800" dirty="0">
              <a:solidFill>
                <a:srgbClr val="505050"/>
              </a:solidFill>
              <a:latin typeface="+mj-lt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All Platform as a Service (PaaS) offerings build off IaaS</a:t>
            </a:r>
          </a:p>
          <a:p>
            <a:pPr lvl="1"/>
            <a:r>
              <a:rPr lang="en-US" sz="1800" dirty="0">
                <a:solidFill>
                  <a:srgbClr val="505050"/>
                </a:solidFill>
                <a:latin typeface="+mj-lt"/>
              </a:rPr>
              <a:t>SQL Server, Service Fabric, Notification Hubs, API apps, web apps, etc.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4473" y="2186134"/>
            <a:ext cx="5522921" cy="17912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0078D7"/>
                </a:solidFill>
                <a:cs typeface="Segoe UI"/>
              </a:rPr>
              <a:t> Azure Stack Hub is designed for Hybrid workloads</a:t>
            </a:r>
          </a:p>
        </p:txBody>
      </p:sp>
    </p:spTree>
    <p:extLst>
      <p:ext uri="{BB962C8B-B14F-4D97-AF65-F5344CB8AC3E}">
        <p14:creationId xmlns:p14="http://schemas.microsoft.com/office/powerpoint/2010/main" val="2923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F80-5FD4-4B44-B921-3054BFDF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Common Issues</a:t>
            </a:r>
          </a:p>
        </p:txBody>
      </p:sp>
    </p:spTree>
    <p:extLst>
      <p:ext uri="{BB962C8B-B14F-4D97-AF65-F5344CB8AC3E}">
        <p14:creationId xmlns:p14="http://schemas.microsoft.com/office/powerpoint/2010/main" val="362053766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FA239-5E83-4B56-9551-2D3F4E005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984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Misspelled or nonexistent platform image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Add the correct platform image</a:t>
            </a:r>
            <a:br>
              <a:rPr lang="en-US" sz="30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Host does not have enough resources left</a:t>
            </a:r>
          </a:p>
          <a:p>
            <a:pPr marL="0" lvl="1" indent="0" fontAlgn="ctr">
              <a:buNone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Add Scale Unit or remove VMs</a:t>
            </a:r>
            <a:br>
              <a:rPr lang="en-US" sz="1800" dirty="0">
                <a:solidFill>
                  <a:schemeClr val="tx1"/>
                </a:solidFill>
                <a:latin typeface="Segoe UI Light" pitchFamily="34" charset="0"/>
              </a:rPr>
            </a:br>
            <a:endParaRPr lang="en-US" sz="1800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Agent failed to communicate provisioning status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Get agent logs from guest VM or redeploy</a:t>
            </a:r>
            <a:br>
              <a:rPr lang="en-US" sz="1800" dirty="0">
                <a:solidFill>
                  <a:schemeClr val="tx1"/>
                </a:solidFill>
                <a:latin typeface="Segoe UI Light" pitchFamily="34" charset="0"/>
              </a:rPr>
            </a:br>
            <a:endParaRPr lang="en-US" sz="1800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Can’t communicate with storage and network service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Restart infrastructure roles, or check resources usage on the XRP cluster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Used wrong disk type (Managed vs. Blob)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Redeploy using the correct disk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7EABA-0774-4A89-8900-818CBF17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VM/VM scale set fails to deploy</a:t>
            </a:r>
          </a:p>
        </p:txBody>
      </p:sp>
    </p:spTree>
    <p:extLst>
      <p:ext uri="{BB962C8B-B14F-4D97-AF65-F5344CB8AC3E}">
        <p14:creationId xmlns:p14="http://schemas.microsoft.com/office/powerpoint/2010/main" val="408033873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FA239-5E83-4B56-9551-2D3F4E005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963398" cy="54538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Wrong extension version or </a:t>
            </a:r>
            <a:r>
              <a:rPr lang="en-US" sz="2800" dirty="0" err="1">
                <a:solidFill>
                  <a:srgbClr val="0078D7"/>
                </a:solidFill>
              </a:rPr>
              <a:t>autoupgrade</a:t>
            </a:r>
            <a:r>
              <a:rPr lang="en-US" sz="2800" dirty="0">
                <a:solidFill>
                  <a:srgbClr val="0078D7"/>
                </a:solidFill>
              </a:rPr>
              <a:t> is false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Set </a:t>
            </a:r>
            <a:r>
              <a:rPr lang="en-US" sz="1800" dirty="0" err="1">
                <a:latin typeface="+mj-lt"/>
              </a:rPr>
              <a:t>autoUpgradeMinorVersion</a:t>
            </a:r>
            <a:r>
              <a:rPr lang="en-US" sz="1800" dirty="0">
                <a:latin typeface="+mj-lt"/>
              </a:rPr>
              <a:t> to true or syndicate correct extension version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Extension script hangs or fail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Analyze guest agent logs for script output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Gateway unable to forward extension package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Restart the Gateway roles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Extension is using wrong storage endpoint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Check template that calls the extension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Azure Stack Hub only supports one DSC configuration currently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Multiple DSC configurations will cause failures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7EABA-0774-4A89-8900-818CBF17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extension fails to deploy</a:t>
            </a:r>
          </a:p>
        </p:txBody>
      </p:sp>
    </p:spTree>
    <p:extLst>
      <p:ext uri="{BB962C8B-B14F-4D97-AF65-F5344CB8AC3E}">
        <p14:creationId xmlns:p14="http://schemas.microsoft.com/office/powerpoint/2010/main" val="266628778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07D4C-9EBF-4628-8E58-E00C479D9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8246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Download script or token timed out</a:t>
            </a:r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Fixes coming for this issue. Delete the image from the UI and retry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Failed with no additional information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Delete the image from the UI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Make sure that the image and folder are deleted from the PIR on the infrastructure share</a:t>
            </a:r>
            <a:endParaRPr lang="en-US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Incorrect OS type specified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Remove the VM image and add it again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708300-5790-4540-8B35-C9C4E67A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to add VM image</a:t>
            </a:r>
          </a:p>
        </p:txBody>
      </p:sp>
    </p:spTree>
    <p:extLst>
      <p:ext uri="{BB962C8B-B14F-4D97-AF65-F5344CB8AC3E}">
        <p14:creationId xmlns:p14="http://schemas.microsoft.com/office/powerpoint/2010/main" val="345137908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FA239-5E83-4B56-9551-2D3F4E005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887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VM fails to restart/start/shut down (power state)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Validate that Compute Controller (CRP) is running</a:t>
            </a:r>
          </a:p>
          <a:p>
            <a:pPr marL="0" indent="0">
              <a:buNone/>
            </a:pPr>
            <a:endParaRPr lang="en-US" sz="1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VM fails to resize or disks cannot be added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Validate there is sufficient memory and storage capacity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Validate that Compute Controller is still running</a:t>
            </a:r>
          </a:p>
          <a:p>
            <a:pPr marL="342835" lvl="1" indent="0">
              <a:buNone/>
            </a:pPr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7EABA-0774-4A89-8900-818CBF17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lifecycle operations</a:t>
            </a:r>
          </a:p>
        </p:txBody>
      </p:sp>
    </p:spTree>
    <p:extLst>
      <p:ext uri="{BB962C8B-B14F-4D97-AF65-F5344CB8AC3E}">
        <p14:creationId xmlns:p14="http://schemas.microsoft.com/office/powerpoint/2010/main" val="373357414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FA239-5E83-4B56-9551-2D3F4E005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7912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XRP service has crashed</a:t>
            </a:r>
          </a:p>
          <a:p>
            <a:r>
              <a:rPr lang="en-US" sz="1800" dirty="0">
                <a:latin typeface="+mj-lt"/>
              </a:rPr>
              <a:t>Restart compute infrastructure roles, or network and storage roles.</a:t>
            </a:r>
          </a:p>
          <a:p>
            <a:pPr lvl="1"/>
            <a:endParaRPr lang="en-US" sz="1800" dirty="0">
              <a:latin typeface="+mj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7EABA-0774-4A89-8900-818CBF17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Slow/timed-out deployment and update</a:t>
            </a:r>
          </a:p>
        </p:txBody>
      </p:sp>
    </p:spTree>
    <p:extLst>
      <p:ext uri="{BB962C8B-B14F-4D97-AF65-F5344CB8AC3E}">
        <p14:creationId xmlns:p14="http://schemas.microsoft.com/office/powerpoint/2010/main" val="9044877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rgbClr val="505050"/>
                </a:solidFill>
              </a:rPr>
              <a:t>Solution view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59851" y="2259695"/>
            <a:ext cx="8686900" cy="43153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12228" y="5484682"/>
            <a:ext cx="8388100" cy="93802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566" y="5549296"/>
            <a:ext cx="1830169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Infrastructure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948789" y="5950319"/>
            <a:ext cx="2109689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Compute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21197" y="5950318"/>
            <a:ext cx="2109689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303826" y="5950317"/>
            <a:ext cx="2105051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43033" y="5551337"/>
            <a:ext cx="6460087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Infrastructure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102395" y="3802687"/>
            <a:ext cx="8397933" cy="1624156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9848" y="1232153"/>
            <a:ext cx="8686902" cy="9572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45825" y="4941982"/>
            <a:ext cx="6460087" cy="392740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Foundational Services</a:t>
            </a:r>
          </a:p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Compute | Storage | Networking | Key Vault</a:t>
            </a:r>
            <a:endParaRPr kumimoji="0" lang="en-US" sz="1199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43033" y="4453598"/>
            <a:ext cx="6460088" cy="426403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Additional Services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956735" y="3954110"/>
            <a:ext cx="6446386" cy="44179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Core Services</a:t>
            </a:r>
          </a:p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Identity | Subscriptions | RBAC | Gallery | Metrics | Usage</a:t>
            </a:r>
          </a:p>
        </p:txBody>
      </p:sp>
      <p:sp>
        <p:nvSpPr>
          <p:cNvPr id="15" name="Up-Down Arrow 130"/>
          <p:cNvSpPr/>
          <p:nvPr/>
        </p:nvSpPr>
        <p:spPr bwMode="auto">
          <a:xfrm>
            <a:off x="8809206" y="4248611"/>
            <a:ext cx="228567" cy="347196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Up-Down Arrow 131"/>
          <p:cNvSpPr/>
          <p:nvPr/>
        </p:nvSpPr>
        <p:spPr bwMode="auto">
          <a:xfrm>
            <a:off x="8814362" y="4734745"/>
            <a:ext cx="228567" cy="347196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6567" y="4102824"/>
            <a:ext cx="1816465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Extensible Service Framework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90657" y="2361410"/>
            <a:ext cx="8414999" cy="63118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5523" y="2298993"/>
            <a:ext cx="1837509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End User Experiences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5671" y="1211263"/>
            <a:ext cx="1929022" cy="106471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Guest Workload Resources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(IaaS + PaaS)</a:t>
            </a:r>
          </a:p>
        </p:txBody>
      </p:sp>
      <p:sp>
        <p:nvSpPr>
          <p:cNvPr id="21" name="Down Arrow 136"/>
          <p:cNvSpPr/>
          <p:nvPr/>
        </p:nvSpPr>
        <p:spPr bwMode="auto">
          <a:xfrm rot="5400000">
            <a:off x="10599101" y="3004285"/>
            <a:ext cx="306534" cy="3276137"/>
          </a:xfrm>
          <a:prstGeom prst="downArrow">
            <a:avLst>
              <a:gd name="adj1" fmla="val 50000"/>
              <a:gd name="adj2" fmla="val 142055"/>
            </a:avLst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949885" y="2474395"/>
            <a:ext cx="6427982" cy="42187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Azure Portal | Developer Tools (MSFT &amp; Open Source)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675" y="3092901"/>
            <a:ext cx="8414999" cy="63118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55902" y="3205886"/>
            <a:ext cx="6427982" cy="42187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Azure Resource Manager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1540" y="3028869"/>
            <a:ext cx="1883153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Resource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7920" y="1596205"/>
            <a:ext cx="1684253" cy="718515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Virtual Machines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(Linux or Windows)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90638" y="1153007"/>
            <a:ext cx="1684253" cy="71967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BE65B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Websites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BE65B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(.NET, PHP, Python … 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9872" y="1733343"/>
            <a:ext cx="1684253" cy="48925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Virtual Networks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3D6546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79801" y="1595872"/>
            <a:ext cx="1684253" cy="690637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B957D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Service Fabric Clusters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B957D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8577" y="1146071"/>
            <a:ext cx="1245558" cy="690637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Storage Blobs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3D6546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271" y="1328607"/>
            <a:ext cx="380761" cy="380762"/>
          </a:xfrm>
          <a:prstGeom prst="rect">
            <a:avLst/>
          </a:prstGeom>
          <a:ln>
            <a:noFill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BC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8896" y="1301203"/>
            <a:ext cx="504829" cy="5048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duotone>
              <a:srgbClr val="B4009E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3604" y="1761064"/>
            <a:ext cx="398321" cy="398322"/>
          </a:xfrm>
          <a:prstGeom prst="rect">
            <a:avLst/>
          </a:prstGeom>
          <a:ln>
            <a:noFill/>
          </a:ln>
        </p:spPr>
      </p:pic>
      <p:sp>
        <p:nvSpPr>
          <p:cNvPr id="34" name="Freeform 151"/>
          <p:cNvSpPr/>
          <p:nvPr/>
        </p:nvSpPr>
        <p:spPr bwMode="auto">
          <a:xfrm>
            <a:off x="8364870" y="1318028"/>
            <a:ext cx="440817" cy="403710"/>
          </a:xfrm>
          <a:custGeom>
            <a:avLst/>
            <a:gdLst>
              <a:gd name="connsiteX0" fmla="*/ 284961 w 673895"/>
              <a:gd name="connsiteY0" fmla="*/ 158165 h 647702"/>
              <a:gd name="connsiteX1" fmla="*/ 170786 w 673895"/>
              <a:gd name="connsiteY1" fmla="*/ 242195 h 647702"/>
              <a:gd name="connsiteX2" fmla="*/ 176214 w 673895"/>
              <a:gd name="connsiteY2" fmla="*/ 269082 h 647702"/>
              <a:gd name="connsiteX3" fmla="*/ 150408 w 673895"/>
              <a:gd name="connsiteY3" fmla="*/ 331383 h 647702"/>
              <a:gd name="connsiteX4" fmla="*/ 146443 w 673895"/>
              <a:gd name="connsiteY4" fmla="*/ 334057 h 647702"/>
              <a:gd name="connsiteX5" fmla="*/ 192422 w 673895"/>
              <a:gd name="connsiteY5" fmla="*/ 472837 h 647702"/>
              <a:gd name="connsiteX6" fmla="*/ 220034 w 673895"/>
              <a:gd name="connsiteY6" fmla="*/ 478412 h 647702"/>
              <a:gd name="connsiteX7" fmla="*/ 248039 w 673895"/>
              <a:gd name="connsiteY7" fmla="*/ 497294 h 647702"/>
              <a:gd name="connsiteX8" fmla="*/ 265572 w 673895"/>
              <a:gd name="connsiteY8" fmla="*/ 523298 h 647702"/>
              <a:gd name="connsiteX9" fmla="*/ 408956 w 673895"/>
              <a:gd name="connsiteY9" fmla="*/ 523298 h 647702"/>
              <a:gd name="connsiteX10" fmla="*/ 417479 w 673895"/>
              <a:gd name="connsiteY10" fmla="*/ 505571 h 647702"/>
              <a:gd name="connsiteX11" fmla="*/ 456243 w 673895"/>
              <a:gd name="connsiteY11" fmla="*/ 473649 h 647702"/>
              <a:gd name="connsiteX12" fmla="*/ 488887 w 673895"/>
              <a:gd name="connsiteY12" fmla="*/ 467058 h 647702"/>
              <a:gd name="connsiteX13" fmla="*/ 531395 w 673895"/>
              <a:gd name="connsiteY13" fmla="*/ 334333 h 647702"/>
              <a:gd name="connsiteX14" fmla="*/ 523487 w 673895"/>
              <a:gd name="connsiteY14" fmla="*/ 329002 h 647702"/>
              <a:gd name="connsiteX15" fmla="*/ 497681 w 673895"/>
              <a:gd name="connsiteY15" fmla="*/ 266701 h 647702"/>
              <a:gd name="connsiteX16" fmla="*/ 501673 w 673895"/>
              <a:gd name="connsiteY16" fmla="*/ 246929 h 647702"/>
              <a:gd name="connsiteX17" fmla="*/ 384346 w 673895"/>
              <a:gd name="connsiteY17" fmla="*/ 159653 h 647702"/>
              <a:gd name="connsiteX18" fmla="*/ 370052 w 673895"/>
              <a:gd name="connsiteY18" fmla="*/ 169290 h 647702"/>
              <a:gd name="connsiteX19" fmla="*/ 335757 w 673895"/>
              <a:gd name="connsiteY19" fmla="*/ 176214 h 647702"/>
              <a:gd name="connsiteX20" fmla="*/ 301462 w 673895"/>
              <a:gd name="connsiteY20" fmla="*/ 169290 h 647702"/>
              <a:gd name="connsiteX21" fmla="*/ 335757 w 673895"/>
              <a:gd name="connsiteY21" fmla="*/ 0 h 647702"/>
              <a:gd name="connsiteX22" fmla="*/ 423864 w 673895"/>
              <a:gd name="connsiteY22" fmla="*/ 88107 h 647702"/>
              <a:gd name="connsiteX23" fmla="*/ 420253 w 673895"/>
              <a:gd name="connsiteY23" fmla="*/ 105993 h 647702"/>
              <a:gd name="connsiteX24" fmla="*/ 538728 w 673895"/>
              <a:gd name="connsiteY24" fmla="*/ 194124 h 647702"/>
              <a:gd name="connsiteX25" fmla="*/ 551493 w 673895"/>
              <a:gd name="connsiteY25" fmla="*/ 185518 h 647702"/>
              <a:gd name="connsiteX26" fmla="*/ 585788 w 673895"/>
              <a:gd name="connsiteY26" fmla="*/ 178594 h 647702"/>
              <a:gd name="connsiteX27" fmla="*/ 673895 w 673895"/>
              <a:gd name="connsiteY27" fmla="*/ 266701 h 647702"/>
              <a:gd name="connsiteX28" fmla="*/ 620083 w 673895"/>
              <a:gd name="connsiteY28" fmla="*/ 347884 h 647702"/>
              <a:gd name="connsiteX29" fmla="*/ 593016 w 673895"/>
              <a:gd name="connsiteY29" fmla="*/ 353349 h 647702"/>
              <a:gd name="connsiteX30" fmla="*/ 549222 w 673895"/>
              <a:gd name="connsiteY30" fmla="*/ 490092 h 647702"/>
              <a:gd name="connsiteX31" fmla="*/ 552839 w 673895"/>
              <a:gd name="connsiteY31" fmla="*/ 492531 h 647702"/>
              <a:gd name="connsiteX32" fmla="*/ 578645 w 673895"/>
              <a:gd name="connsiteY32" fmla="*/ 554832 h 647702"/>
              <a:gd name="connsiteX33" fmla="*/ 490538 w 673895"/>
              <a:gd name="connsiteY33" fmla="*/ 642939 h 647702"/>
              <a:gd name="connsiteX34" fmla="*/ 409355 w 673895"/>
              <a:gd name="connsiteY34" fmla="*/ 589127 h 647702"/>
              <a:gd name="connsiteX35" fmla="*/ 409084 w 673895"/>
              <a:gd name="connsiteY35" fmla="*/ 587783 h 647702"/>
              <a:gd name="connsiteX36" fmla="*/ 268154 w 673895"/>
              <a:gd name="connsiteY36" fmla="*/ 587783 h 647702"/>
              <a:gd name="connsiteX37" fmla="*/ 266921 w 673895"/>
              <a:gd name="connsiteY37" fmla="*/ 593890 h 647702"/>
              <a:gd name="connsiteX38" fmla="*/ 185738 w 673895"/>
              <a:gd name="connsiteY38" fmla="*/ 647702 h 647702"/>
              <a:gd name="connsiteX39" fmla="*/ 97631 w 673895"/>
              <a:gd name="connsiteY39" fmla="*/ 559595 h 647702"/>
              <a:gd name="connsiteX40" fmla="*/ 123437 w 673895"/>
              <a:gd name="connsiteY40" fmla="*/ 497294 h 647702"/>
              <a:gd name="connsiteX41" fmla="*/ 130921 w 673895"/>
              <a:gd name="connsiteY41" fmla="*/ 492248 h 647702"/>
              <a:gd name="connsiteX42" fmla="*/ 86036 w 673895"/>
              <a:gd name="connsiteY42" fmla="*/ 356771 h 647702"/>
              <a:gd name="connsiteX43" fmla="*/ 53812 w 673895"/>
              <a:gd name="connsiteY43" fmla="*/ 350265 h 647702"/>
              <a:gd name="connsiteX44" fmla="*/ 0 w 673895"/>
              <a:gd name="connsiteY44" fmla="*/ 269082 h 647702"/>
              <a:gd name="connsiteX45" fmla="*/ 88107 w 673895"/>
              <a:gd name="connsiteY45" fmla="*/ 180975 h 647702"/>
              <a:gd name="connsiteX46" fmla="*/ 122402 w 673895"/>
              <a:gd name="connsiteY46" fmla="*/ 187899 h 647702"/>
              <a:gd name="connsiteX47" fmla="*/ 129378 w 673895"/>
              <a:gd name="connsiteY47" fmla="*/ 192602 h 647702"/>
              <a:gd name="connsiteX48" fmla="*/ 250718 w 673895"/>
              <a:gd name="connsiteY48" fmla="*/ 103300 h 647702"/>
              <a:gd name="connsiteX49" fmla="*/ 247650 w 673895"/>
              <a:gd name="connsiteY49" fmla="*/ 88107 h 647702"/>
              <a:gd name="connsiteX50" fmla="*/ 335757 w 673895"/>
              <a:gd name="connsiteY50" fmla="*/ 0 h 6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73895" h="647702">
                <a:moveTo>
                  <a:pt x="284961" y="158165"/>
                </a:moveTo>
                <a:lnTo>
                  <a:pt x="170786" y="242195"/>
                </a:lnTo>
                <a:lnTo>
                  <a:pt x="176214" y="269082"/>
                </a:lnTo>
                <a:cubicBezTo>
                  <a:pt x="176214" y="293412"/>
                  <a:pt x="166353" y="315439"/>
                  <a:pt x="150408" y="331383"/>
                </a:cubicBezTo>
                <a:lnTo>
                  <a:pt x="146443" y="334057"/>
                </a:lnTo>
                <a:lnTo>
                  <a:pt x="192422" y="472837"/>
                </a:lnTo>
                <a:lnTo>
                  <a:pt x="220034" y="478412"/>
                </a:lnTo>
                <a:cubicBezTo>
                  <a:pt x="230575" y="482870"/>
                  <a:pt x="240067" y="489322"/>
                  <a:pt x="248039" y="497294"/>
                </a:cubicBezTo>
                <a:lnTo>
                  <a:pt x="265572" y="523298"/>
                </a:lnTo>
                <a:lnTo>
                  <a:pt x="408956" y="523298"/>
                </a:lnTo>
                <a:lnTo>
                  <a:pt x="417479" y="505571"/>
                </a:lnTo>
                <a:cubicBezTo>
                  <a:pt x="426979" y="491509"/>
                  <a:pt x="440432" y="480337"/>
                  <a:pt x="456243" y="473649"/>
                </a:cubicBezTo>
                <a:lnTo>
                  <a:pt x="488887" y="467058"/>
                </a:lnTo>
                <a:lnTo>
                  <a:pt x="531395" y="334333"/>
                </a:lnTo>
                <a:lnTo>
                  <a:pt x="523487" y="329002"/>
                </a:lnTo>
                <a:cubicBezTo>
                  <a:pt x="507543" y="313058"/>
                  <a:pt x="497681" y="291031"/>
                  <a:pt x="497681" y="266701"/>
                </a:cubicBezTo>
                <a:lnTo>
                  <a:pt x="501673" y="246929"/>
                </a:lnTo>
                <a:lnTo>
                  <a:pt x="384346" y="159653"/>
                </a:lnTo>
                <a:lnTo>
                  <a:pt x="370052" y="169290"/>
                </a:lnTo>
                <a:cubicBezTo>
                  <a:pt x="359511" y="173749"/>
                  <a:pt x="347922" y="176214"/>
                  <a:pt x="335757" y="176214"/>
                </a:cubicBezTo>
                <a:cubicBezTo>
                  <a:pt x="323592" y="176214"/>
                  <a:pt x="312003" y="173749"/>
                  <a:pt x="301462" y="169290"/>
                </a:cubicBezTo>
                <a:close/>
                <a:moveTo>
                  <a:pt x="335757" y="0"/>
                </a:moveTo>
                <a:cubicBezTo>
                  <a:pt x="384417" y="0"/>
                  <a:pt x="423864" y="39447"/>
                  <a:pt x="423864" y="88107"/>
                </a:cubicBezTo>
                <a:lnTo>
                  <a:pt x="420253" y="105993"/>
                </a:lnTo>
                <a:lnTo>
                  <a:pt x="538728" y="194124"/>
                </a:lnTo>
                <a:lnTo>
                  <a:pt x="551493" y="185518"/>
                </a:lnTo>
                <a:cubicBezTo>
                  <a:pt x="562034" y="181059"/>
                  <a:pt x="573623" y="178594"/>
                  <a:pt x="585788" y="178594"/>
                </a:cubicBezTo>
                <a:cubicBezTo>
                  <a:pt x="634448" y="178594"/>
                  <a:pt x="673895" y="218041"/>
                  <a:pt x="673895" y="266701"/>
                </a:cubicBezTo>
                <a:cubicBezTo>
                  <a:pt x="673895" y="303196"/>
                  <a:pt x="651706" y="334509"/>
                  <a:pt x="620083" y="347884"/>
                </a:cubicBezTo>
                <a:lnTo>
                  <a:pt x="593016" y="353349"/>
                </a:lnTo>
                <a:lnTo>
                  <a:pt x="549222" y="490092"/>
                </a:lnTo>
                <a:lnTo>
                  <a:pt x="552839" y="492531"/>
                </a:lnTo>
                <a:cubicBezTo>
                  <a:pt x="568783" y="508475"/>
                  <a:pt x="578645" y="530502"/>
                  <a:pt x="578645" y="554832"/>
                </a:cubicBezTo>
                <a:cubicBezTo>
                  <a:pt x="578645" y="603492"/>
                  <a:pt x="539198" y="642939"/>
                  <a:pt x="490538" y="642939"/>
                </a:cubicBezTo>
                <a:cubicBezTo>
                  <a:pt x="454043" y="642939"/>
                  <a:pt x="422731" y="620750"/>
                  <a:pt x="409355" y="589127"/>
                </a:cubicBezTo>
                <a:lnTo>
                  <a:pt x="409084" y="587783"/>
                </a:lnTo>
                <a:lnTo>
                  <a:pt x="268154" y="587783"/>
                </a:lnTo>
                <a:lnTo>
                  <a:pt x="266921" y="593890"/>
                </a:lnTo>
                <a:cubicBezTo>
                  <a:pt x="253546" y="625513"/>
                  <a:pt x="222233" y="647702"/>
                  <a:pt x="185738" y="647702"/>
                </a:cubicBezTo>
                <a:cubicBezTo>
                  <a:pt x="137078" y="647702"/>
                  <a:pt x="97631" y="608255"/>
                  <a:pt x="97631" y="559595"/>
                </a:cubicBezTo>
                <a:cubicBezTo>
                  <a:pt x="97631" y="535265"/>
                  <a:pt x="107493" y="513238"/>
                  <a:pt x="123437" y="497294"/>
                </a:cubicBezTo>
                <a:lnTo>
                  <a:pt x="130921" y="492248"/>
                </a:lnTo>
                <a:lnTo>
                  <a:pt x="86036" y="356771"/>
                </a:lnTo>
                <a:lnTo>
                  <a:pt x="53812" y="350265"/>
                </a:lnTo>
                <a:cubicBezTo>
                  <a:pt x="22189" y="336890"/>
                  <a:pt x="0" y="305577"/>
                  <a:pt x="0" y="269082"/>
                </a:cubicBezTo>
                <a:cubicBezTo>
                  <a:pt x="0" y="220422"/>
                  <a:pt x="39447" y="180975"/>
                  <a:pt x="88107" y="180975"/>
                </a:cubicBezTo>
                <a:cubicBezTo>
                  <a:pt x="100272" y="180975"/>
                  <a:pt x="111861" y="183440"/>
                  <a:pt x="122402" y="187899"/>
                </a:cubicBezTo>
                <a:lnTo>
                  <a:pt x="129378" y="192602"/>
                </a:lnTo>
                <a:lnTo>
                  <a:pt x="250718" y="103300"/>
                </a:lnTo>
                <a:lnTo>
                  <a:pt x="247650" y="88107"/>
                </a:lnTo>
                <a:cubicBezTo>
                  <a:pt x="247650" y="39447"/>
                  <a:pt x="287097" y="0"/>
                  <a:pt x="335757" y="0"/>
                </a:cubicBezTo>
                <a:close/>
              </a:path>
            </a:pathLst>
          </a:custGeom>
          <a:solidFill>
            <a:srgbClr val="B957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34" descr="Storage blob.png"/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rgbClr val="00BC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065" y="1743114"/>
            <a:ext cx="381342" cy="381344"/>
          </a:xfrm>
          <a:prstGeom prst="rect">
            <a:avLst/>
          </a:prstGeom>
        </p:spPr>
      </p:pic>
      <p:sp>
        <p:nvSpPr>
          <p:cNvPr id="36" name="Up-Down Arrow 153"/>
          <p:cNvSpPr/>
          <p:nvPr/>
        </p:nvSpPr>
        <p:spPr bwMode="auto">
          <a:xfrm>
            <a:off x="3082418" y="4263342"/>
            <a:ext cx="228567" cy="825509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0054096" y="3603693"/>
            <a:ext cx="2336341" cy="994093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Microsoft Azure Services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0054096" y="4670493"/>
            <a:ext cx="2336341" cy="994093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3rd Party Services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-1341541" y="4139053"/>
            <a:ext cx="3319201" cy="572340"/>
          </a:xfrm>
          <a:prstGeom prst="rect">
            <a:avLst/>
          </a:prstGeom>
          <a:noFill/>
          <a:ln>
            <a:noFill/>
          </a:ln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| Azure Stack Hub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604229" y="2252941"/>
            <a:ext cx="331329" cy="4298616"/>
          </a:xfrm>
          <a:prstGeom prst="leftBrace">
            <a:avLst>
              <a:gd name="adj1" fmla="val 91690"/>
              <a:gd name="adj2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993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086851" y="1532646"/>
            <a:ext cx="8686900" cy="51800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39228" y="5683220"/>
            <a:ext cx="8388100" cy="93802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3566" y="5747834"/>
            <a:ext cx="1830169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Infrastructure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75789" y="6148857"/>
            <a:ext cx="2109689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Compute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48197" y="6148856"/>
            <a:ext cx="2109689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430826" y="6148855"/>
            <a:ext cx="2105051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070033" y="5749875"/>
            <a:ext cx="6460087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Infrastructure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29395" y="3045434"/>
            <a:ext cx="8397933" cy="2305271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86848" y="489472"/>
            <a:ext cx="8686902" cy="957299"/>
          </a:xfrm>
          <a:prstGeom prst="rect">
            <a:avLst/>
          </a:prstGeom>
          <a:noFill/>
          <a:ln w="762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72825" y="4865844"/>
            <a:ext cx="6460087" cy="39274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kern="0" dirty="0">
                <a:solidFill>
                  <a:schemeClr val="bg1"/>
                </a:solidFill>
                <a:latin typeface="Segoe UI Light"/>
                <a:ea typeface="Segoe UI" pitchFamily="34" charset="0"/>
                <a:cs typeface="Segoe UI" pitchFamily="34" charset="0"/>
              </a:rPr>
              <a:t>Foundational Services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kern="0" dirty="0">
                <a:solidFill>
                  <a:schemeClr val="bg1"/>
                </a:solidFill>
                <a:latin typeface="Segoe UI Light"/>
                <a:ea typeface="Segoe UI" pitchFamily="34" charset="0"/>
                <a:cs typeface="Segoe UI" pitchFamily="34" charset="0"/>
              </a:rPr>
              <a:t>Compute | Storage | Networking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70033" y="3710917"/>
            <a:ext cx="6460088" cy="426403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Additional Services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83735" y="3211429"/>
            <a:ext cx="6446386" cy="44179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Core Services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Identity | Subscriptions | RBAC | Gallery | Metrics | Usage</a:t>
            </a:r>
          </a:p>
        </p:txBody>
      </p:sp>
      <p:sp>
        <p:nvSpPr>
          <p:cNvPr id="15" name="Up-Down Arrow 130"/>
          <p:cNvSpPr/>
          <p:nvPr/>
        </p:nvSpPr>
        <p:spPr bwMode="auto">
          <a:xfrm>
            <a:off x="8936206" y="3505930"/>
            <a:ext cx="228567" cy="347196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3567" y="4026686"/>
            <a:ext cx="1816465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Extensible Service Framework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217657" y="1618729"/>
            <a:ext cx="8414999" cy="63118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2523" y="1556312"/>
            <a:ext cx="1837509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End User Experiences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2671" y="468582"/>
            <a:ext cx="1929022" cy="106471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Guest Workload Resources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(IaaS + PaaS)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76885" y="1731714"/>
            <a:ext cx="6427982" cy="42187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Portal | Developer Tools (MSFT &amp; Open Source)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223675" y="2350220"/>
            <a:ext cx="8414999" cy="63118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82902" y="2463205"/>
            <a:ext cx="6427982" cy="42187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Resource Manager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540" y="2286188"/>
            <a:ext cx="1883153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Resource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74920" y="853524"/>
            <a:ext cx="1684253" cy="718515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Virtual Machines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(Linux or Windows)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17638" y="410326"/>
            <a:ext cx="1684253" cy="71967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BE65B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Websites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BE65B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(.NET, PHP, Python … 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6872" y="990662"/>
            <a:ext cx="1684253" cy="48925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Virtual Networks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3D6546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06801" y="853191"/>
            <a:ext cx="1684253" cy="690637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B957D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Service Fabric Clusters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B957D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5577" y="403390"/>
            <a:ext cx="1245558" cy="690637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Storage Blobs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3D6546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0271" y="585926"/>
            <a:ext cx="380761" cy="380762"/>
          </a:xfrm>
          <a:prstGeom prst="rect">
            <a:avLst/>
          </a:prstGeom>
          <a:ln>
            <a:noFill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BC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5896" y="558522"/>
            <a:ext cx="504829" cy="5048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duotone>
              <a:srgbClr val="B4009E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604" y="1018383"/>
            <a:ext cx="398321" cy="398322"/>
          </a:xfrm>
          <a:prstGeom prst="rect">
            <a:avLst/>
          </a:prstGeom>
          <a:ln>
            <a:noFill/>
          </a:ln>
        </p:spPr>
      </p:pic>
      <p:sp>
        <p:nvSpPr>
          <p:cNvPr id="34" name="Freeform 151"/>
          <p:cNvSpPr/>
          <p:nvPr/>
        </p:nvSpPr>
        <p:spPr bwMode="auto">
          <a:xfrm>
            <a:off x="8491870" y="575347"/>
            <a:ext cx="440817" cy="403710"/>
          </a:xfrm>
          <a:custGeom>
            <a:avLst/>
            <a:gdLst>
              <a:gd name="connsiteX0" fmla="*/ 284961 w 673895"/>
              <a:gd name="connsiteY0" fmla="*/ 158165 h 647702"/>
              <a:gd name="connsiteX1" fmla="*/ 170786 w 673895"/>
              <a:gd name="connsiteY1" fmla="*/ 242195 h 647702"/>
              <a:gd name="connsiteX2" fmla="*/ 176214 w 673895"/>
              <a:gd name="connsiteY2" fmla="*/ 269082 h 647702"/>
              <a:gd name="connsiteX3" fmla="*/ 150408 w 673895"/>
              <a:gd name="connsiteY3" fmla="*/ 331383 h 647702"/>
              <a:gd name="connsiteX4" fmla="*/ 146443 w 673895"/>
              <a:gd name="connsiteY4" fmla="*/ 334057 h 647702"/>
              <a:gd name="connsiteX5" fmla="*/ 192422 w 673895"/>
              <a:gd name="connsiteY5" fmla="*/ 472837 h 647702"/>
              <a:gd name="connsiteX6" fmla="*/ 220034 w 673895"/>
              <a:gd name="connsiteY6" fmla="*/ 478412 h 647702"/>
              <a:gd name="connsiteX7" fmla="*/ 248039 w 673895"/>
              <a:gd name="connsiteY7" fmla="*/ 497294 h 647702"/>
              <a:gd name="connsiteX8" fmla="*/ 265572 w 673895"/>
              <a:gd name="connsiteY8" fmla="*/ 523298 h 647702"/>
              <a:gd name="connsiteX9" fmla="*/ 408956 w 673895"/>
              <a:gd name="connsiteY9" fmla="*/ 523298 h 647702"/>
              <a:gd name="connsiteX10" fmla="*/ 417479 w 673895"/>
              <a:gd name="connsiteY10" fmla="*/ 505571 h 647702"/>
              <a:gd name="connsiteX11" fmla="*/ 456243 w 673895"/>
              <a:gd name="connsiteY11" fmla="*/ 473649 h 647702"/>
              <a:gd name="connsiteX12" fmla="*/ 488887 w 673895"/>
              <a:gd name="connsiteY12" fmla="*/ 467058 h 647702"/>
              <a:gd name="connsiteX13" fmla="*/ 531395 w 673895"/>
              <a:gd name="connsiteY13" fmla="*/ 334333 h 647702"/>
              <a:gd name="connsiteX14" fmla="*/ 523487 w 673895"/>
              <a:gd name="connsiteY14" fmla="*/ 329002 h 647702"/>
              <a:gd name="connsiteX15" fmla="*/ 497681 w 673895"/>
              <a:gd name="connsiteY15" fmla="*/ 266701 h 647702"/>
              <a:gd name="connsiteX16" fmla="*/ 501673 w 673895"/>
              <a:gd name="connsiteY16" fmla="*/ 246929 h 647702"/>
              <a:gd name="connsiteX17" fmla="*/ 384346 w 673895"/>
              <a:gd name="connsiteY17" fmla="*/ 159653 h 647702"/>
              <a:gd name="connsiteX18" fmla="*/ 370052 w 673895"/>
              <a:gd name="connsiteY18" fmla="*/ 169290 h 647702"/>
              <a:gd name="connsiteX19" fmla="*/ 335757 w 673895"/>
              <a:gd name="connsiteY19" fmla="*/ 176214 h 647702"/>
              <a:gd name="connsiteX20" fmla="*/ 301462 w 673895"/>
              <a:gd name="connsiteY20" fmla="*/ 169290 h 647702"/>
              <a:gd name="connsiteX21" fmla="*/ 335757 w 673895"/>
              <a:gd name="connsiteY21" fmla="*/ 0 h 647702"/>
              <a:gd name="connsiteX22" fmla="*/ 423864 w 673895"/>
              <a:gd name="connsiteY22" fmla="*/ 88107 h 647702"/>
              <a:gd name="connsiteX23" fmla="*/ 420253 w 673895"/>
              <a:gd name="connsiteY23" fmla="*/ 105993 h 647702"/>
              <a:gd name="connsiteX24" fmla="*/ 538728 w 673895"/>
              <a:gd name="connsiteY24" fmla="*/ 194124 h 647702"/>
              <a:gd name="connsiteX25" fmla="*/ 551493 w 673895"/>
              <a:gd name="connsiteY25" fmla="*/ 185518 h 647702"/>
              <a:gd name="connsiteX26" fmla="*/ 585788 w 673895"/>
              <a:gd name="connsiteY26" fmla="*/ 178594 h 647702"/>
              <a:gd name="connsiteX27" fmla="*/ 673895 w 673895"/>
              <a:gd name="connsiteY27" fmla="*/ 266701 h 647702"/>
              <a:gd name="connsiteX28" fmla="*/ 620083 w 673895"/>
              <a:gd name="connsiteY28" fmla="*/ 347884 h 647702"/>
              <a:gd name="connsiteX29" fmla="*/ 593016 w 673895"/>
              <a:gd name="connsiteY29" fmla="*/ 353349 h 647702"/>
              <a:gd name="connsiteX30" fmla="*/ 549222 w 673895"/>
              <a:gd name="connsiteY30" fmla="*/ 490092 h 647702"/>
              <a:gd name="connsiteX31" fmla="*/ 552839 w 673895"/>
              <a:gd name="connsiteY31" fmla="*/ 492531 h 647702"/>
              <a:gd name="connsiteX32" fmla="*/ 578645 w 673895"/>
              <a:gd name="connsiteY32" fmla="*/ 554832 h 647702"/>
              <a:gd name="connsiteX33" fmla="*/ 490538 w 673895"/>
              <a:gd name="connsiteY33" fmla="*/ 642939 h 647702"/>
              <a:gd name="connsiteX34" fmla="*/ 409355 w 673895"/>
              <a:gd name="connsiteY34" fmla="*/ 589127 h 647702"/>
              <a:gd name="connsiteX35" fmla="*/ 409084 w 673895"/>
              <a:gd name="connsiteY35" fmla="*/ 587783 h 647702"/>
              <a:gd name="connsiteX36" fmla="*/ 268154 w 673895"/>
              <a:gd name="connsiteY36" fmla="*/ 587783 h 647702"/>
              <a:gd name="connsiteX37" fmla="*/ 266921 w 673895"/>
              <a:gd name="connsiteY37" fmla="*/ 593890 h 647702"/>
              <a:gd name="connsiteX38" fmla="*/ 185738 w 673895"/>
              <a:gd name="connsiteY38" fmla="*/ 647702 h 647702"/>
              <a:gd name="connsiteX39" fmla="*/ 97631 w 673895"/>
              <a:gd name="connsiteY39" fmla="*/ 559595 h 647702"/>
              <a:gd name="connsiteX40" fmla="*/ 123437 w 673895"/>
              <a:gd name="connsiteY40" fmla="*/ 497294 h 647702"/>
              <a:gd name="connsiteX41" fmla="*/ 130921 w 673895"/>
              <a:gd name="connsiteY41" fmla="*/ 492248 h 647702"/>
              <a:gd name="connsiteX42" fmla="*/ 86036 w 673895"/>
              <a:gd name="connsiteY42" fmla="*/ 356771 h 647702"/>
              <a:gd name="connsiteX43" fmla="*/ 53812 w 673895"/>
              <a:gd name="connsiteY43" fmla="*/ 350265 h 647702"/>
              <a:gd name="connsiteX44" fmla="*/ 0 w 673895"/>
              <a:gd name="connsiteY44" fmla="*/ 269082 h 647702"/>
              <a:gd name="connsiteX45" fmla="*/ 88107 w 673895"/>
              <a:gd name="connsiteY45" fmla="*/ 180975 h 647702"/>
              <a:gd name="connsiteX46" fmla="*/ 122402 w 673895"/>
              <a:gd name="connsiteY46" fmla="*/ 187899 h 647702"/>
              <a:gd name="connsiteX47" fmla="*/ 129378 w 673895"/>
              <a:gd name="connsiteY47" fmla="*/ 192602 h 647702"/>
              <a:gd name="connsiteX48" fmla="*/ 250718 w 673895"/>
              <a:gd name="connsiteY48" fmla="*/ 103300 h 647702"/>
              <a:gd name="connsiteX49" fmla="*/ 247650 w 673895"/>
              <a:gd name="connsiteY49" fmla="*/ 88107 h 647702"/>
              <a:gd name="connsiteX50" fmla="*/ 335757 w 673895"/>
              <a:gd name="connsiteY50" fmla="*/ 0 h 6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73895" h="647702">
                <a:moveTo>
                  <a:pt x="284961" y="158165"/>
                </a:moveTo>
                <a:lnTo>
                  <a:pt x="170786" y="242195"/>
                </a:lnTo>
                <a:lnTo>
                  <a:pt x="176214" y="269082"/>
                </a:lnTo>
                <a:cubicBezTo>
                  <a:pt x="176214" y="293412"/>
                  <a:pt x="166353" y="315439"/>
                  <a:pt x="150408" y="331383"/>
                </a:cubicBezTo>
                <a:lnTo>
                  <a:pt x="146443" y="334057"/>
                </a:lnTo>
                <a:lnTo>
                  <a:pt x="192422" y="472837"/>
                </a:lnTo>
                <a:lnTo>
                  <a:pt x="220034" y="478412"/>
                </a:lnTo>
                <a:cubicBezTo>
                  <a:pt x="230575" y="482870"/>
                  <a:pt x="240067" y="489322"/>
                  <a:pt x="248039" y="497294"/>
                </a:cubicBezTo>
                <a:lnTo>
                  <a:pt x="265572" y="523298"/>
                </a:lnTo>
                <a:lnTo>
                  <a:pt x="408956" y="523298"/>
                </a:lnTo>
                <a:lnTo>
                  <a:pt x="417479" y="505571"/>
                </a:lnTo>
                <a:cubicBezTo>
                  <a:pt x="426979" y="491509"/>
                  <a:pt x="440432" y="480337"/>
                  <a:pt x="456243" y="473649"/>
                </a:cubicBezTo>
                <a:lnTo>
                  <a:pt x="488887" y="467058"/>
                </a:lnTo>
                <a:lnTo>
                  <a:pt x="531395" y="334333"/>
                </a:lnTo>
                <a:lnTo>
                  <a:pt x="523487" y="329002"/>
                </a:lnTo>
                <a:cubicBezTo>
                  <a:pt x="507543" y="313058"/>
                  <a:pt x="497681" y="291031"/>
                  <a:pt x="497681" y="266701"/>
                </a:cubicBezTo>
                <a:lnTo>
                  <a:pt x="501673" y="246929"/>
                </a:lnTo>
                <a:lnTo>
                  <a:pt x="384346" y="159653"/>
                </a:lnTo>
                <a:lnTo>
                  <a:pt x="370052" y="169290"/>
                </a:lnTo>
                <a:cubicBezTo>
                  <a:pt x="359511" y="173749"/>
                  <a:pt x="347922" y="176214"/>
                  <a:pt x="335757" y="176214"/>
                </a:cubicBezTo>
                <a:cubicBezTo>
                  <a:pt x="323592" y="176214"/>
                  <a:pt x="312003" y="173749"/>
                  <a:pt x="301462" y="169290"/>
                </a:cubicBezTo>
                <a:close/>
                <a:moveTo>
                  <a:pt x="335757" y="0"/>
                </a:moveTo>
                <a:cubicBezTo>
                  <a:pt x="384417" y="0"/>
                  <a:pt x="423864" y="39447"/>
                  <a:pt x="423864" y="88107"/>
                </a:cubicBezTo>
                <a:lnTo>
                  <a:pt x="420253" y="105993"/>
                </a:lnTo>
                <a:lnTo>
                  <a:pt x="538728" y="194124"/>
                </a:lnTo>
                <a:lnTo>
                  <a:pt x="551493" y="185518"/>
                </a:lnTo>
                <a:cubicBezTo>
                  <a:pt x="562034" y="181059"/>
                  <a:pt x="573623" y="178594"/>
                  <a:pt x="585788" y="178594"/>
                </a:cubicBezTo>
                <a:cubicBezTo>
                  <a:pt x="634448" y="178594"/>
                  <a:pt x="673895" y="218041"/>
                  <a:pt x="673895" y="266701"/>
                </a:cubicBezTo>
                <a:cubicBezTo>
                  <a:pt x="673895" y="303196"/>
                  <a:pt x="651706" y="334509"/>
                  <a:pt x="620083" y="347884"/>
                </a:cubicBezTo>
                <a:lnTo>
                  <a:pt x="593016" y="353349"/>
                </a:lnTo>
                <a:lnTo>
                  <a:pt x="549222" y="490092"/>
                </a:lnTo>
                <a:lnTo>
                  <a:pt x="552839" y="492531"/>
                </a:lnTo>
                <a:cubicBezTo>
                  <a:pt x="568783" y="508475"/>
                  <a:pt x="578645" y="530502"/>
                  <a:pt x="578645" y="554832"/>
                </a:cubicBezTo>
                <a:cubicBezTo>
                  <a:pt x="578645" y="603492"/>
                  <a:pt x="539198" y="642939"/>
                  <a:pt x="490538" y="642939"/>
                </a:cubicBezTo>
                <a:cubicBezTo>
                  <a:pt x="454043" y="642939"/>
                  <a:pt x="422731" y="620750"/>
                  <a:pt x="409355" y="589127"/>
                </a:cubicBezTo>
                <a:lnTo>
                  <a:pt x="409084" y="587783"/>
                </a:lnTo>
                <a:lnTo>
                  <a:pt x="268154" y="587783"/>
                </a:lnTo>
                <a:lnTo>
                  <a:pt x="266921" y="593890"/>
                </a:lnTo>
                <a:cubicBezTo>
                  <a:pt x="253546" y="625513"/>
                  <a:pt x="222233" y="647702"/>
                  <a:pt x="185738" y="647702"/>
                </a:cubicBezTo>
                <a:cubicBezTo>
                  <a:pt x="137078" y="647702"/>
                  <a:pt x="97631" y="608255"/>
                  <a:pt x="97631" y="559595"/>
                </a:cubicBezTo>
                <a:cubicBezTo>
                  <a:pt x="97631" y="535265"/>
                  <a:pt x="107493" y="513238"/>
                  <a:pt x="123437" y="497294"/>
                </a:cubicBezTo>
                <a:lnTo>
                  <a:pt x="130921" y="492248"/>
                </a:lnTo>
                <a:lnTo>
                  <a:pt x="86036" y="356771"/>
                </a:lnTo>
                <a:lnTo>
                  <a:pt x="53812" y="350265"/>
                </a:lnTo>
                <a:cubicBezTo>
                  <a:pt x="22189" y="336890"/>
                  <a:pt x="0" y="305577"/>
                  <a:pt x="0" y="269082"/>
                </a:cubicBezTo>
                <a:cubicBezTo>
                  <a:pt x="0" y="220422"/>
                  <a:pt x="39447" y="180975"/>
                  <a:pt x="88107" y="180975"/>
                </a:cubicBezTo>
                <a:cubicBezTo>
                  <a:pt x="100272" y="180975"/>
                  <a:pt x="111861" y="183440"/>
                  <a:pt x="122402" y="187899"/>
                </a:cubicBezTo>
                <a:lnTo>
                  <a:pt x="129378" y="192602"/>
                </a:lnTo>
                <a:lnTo>
                  <a:pt x="250718" y="103300"/>
                </a:lnTo>
                <a:lnTo>
                  <a:pt x="247650" y="88107"/>
                </a:lnTo>
                <a:cubicBezTo>
                  <a:pt x="247650" y="39447"/>
                  <a:pt x="287097" y="0"/>
                  <a:pt x="335757" y="0"/>
                </a:cubicBezTo>
                <a:close/>
              </a:path>
            </a:pathLst>
          </a:custGeom>
          <a:solidFill>
            <a:srgbClr val="B957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34" descr="Storage blob.png"/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rgbClr val="00BC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065" y="1000433"/>
            <a:ext cx="381342" cy="38134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16200000">
            <a:off x="-1214541" y="3813597"/>
            <a:ext cx="3319201" cy="1070978"/>
          </a:xfrm>
          <a:prstGeom prst="rect">
            <a:avLst/>
          </a:prstGeom>
          <a:noFill/>
          <a:ln>
            <a:noFill/>
          </a:ln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Segoe UI Light" panose="020B0502040204020203" pitchFamily="34" charset="0"/>
              </a:rPr>
              <a:t>Azure | Azure Stack Hub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731229" y="2176803"/>
            <a:ext cx="331329" cy="4298616"/>
          </a:xfrm>
          <a:prstGeom prst="leftBrace">
            <a:avLst>
              <a:gd name="adj1" fmla="val 91690"/>
              <a:gd name="adj2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86849" y="489473"/>
            <a:ext cx="8686901" cy="9803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070032" y="4865843"/>
            <a:ext cx="6460088" cy="39274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Up-Down Arrow 131"/>
          <p:cNvSpPr/>
          <p:nvPr/>
        </p:nvSpPr>
        <p:spPr bwMode="auto">
          <a:xfrm>
            <a:off x="8941362" y="3985742"/>
            <a:ext cx="228567" cy="1020061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Up-Down Arrow 153"/>
          <p:cNvSpPr/>
          <p:nvPr/>
        </p:nvSpPr>
        <p:spPr bwMode="auto">
          <a:xfrm>
            <a:off x="3209418" y="3985742"/>
            <a:ext cx="228567" cy="1026971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232522" y="5685746"/>
            <a:ext cx="8394805" cy="935496"/>
          </a:xfrm>
          <a:prstGeom prst="rect">
            <a:avLst/>
          </a:prstGeom>
          <a:noFill/>
          <a:ln w="6350"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F27ED-77AA-4256-AD6B-314FFA00B55A}"/>
              </a:ext>
            </a:extLst>
          </p:cNvPr>
          <p:cNvSpPr txBox="1"/>
          <p:nvPr/>
        </p:nvSpPr>
        <p:spPr>
          <a:xfrm>
            <a:off x="9694128" y="4026686"/>
            <a:ext cx="44987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}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16830E-B9A1-4D9B-AD20-4B8E107428AF}"/>
              </a:ext>
            </a:extLst>
          </p:cNvPr>
          <p:cNvSpPr txBox="1"/>
          <p:nvPr/>
        </p:nvSpPr>
        <p:spPr>
          <a:xfrm>
            <a:off x="10065486" y="3853126"/>
            <a:ext cx="2158619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78D7"/>
                </a:solidFill>
                <a:latin typeface="+mj-lt"/>
              </a:rPr>
              <a:t>Azure Stack Hub can be extended here – keeping pace with extensions added in Azure...</a:t>
            </a:r>
            <a:endParaRPr lang="en-US" sz="2400" b="1" dirty="0">
              <a:solidFill>
                <a:srgbClr val="0078D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98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8" grpId="0" animBg="1"/>
      <p:bldP spid="19" grpId="0"/>
      <p:bldP spid="22" grpId="0" animBg="1"/>
      <p:bldP spid="23" grpId="0" animBg="1"/>
      <p:bldP spid="24" grpId="0" animBg="1"/>
      <p:bldP spid="25" grpId="0"/>
      <p:bldP spid="39" grpId="0"/>
      <p:bldP spid="40" grpId="0" animBg="1"/>
      <p:bldP spid="2" grpId="0" animBg="1"/>
      <p:bldP spid="41" grpId="0" animBg="1"/>
      <p:bldP spid="16" grpId="0" animBg="1"/>
      <p:bldP spid="36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ARM and Resource Providers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5538813" cy="5393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8D7"/>
                </a:solidFill>
              </a:rPr>
              <a:t>Azure Resource Manager (ARM)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Provides Azure-consistent management across public and private cloud infrastructures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Clients can use REST, PowerShell/CLI or the Portal</a:t>
            </a: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Resource Providers (RP) manage a type of infrastructure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 Light" pitchFamily="34" charset="0"/>
              </a:rPr>
              <a:t>Compute Resource Provider (CRP)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 Light" pitchFamily="34" charset="0"/>
              </a:rPr>
              <a:t>Network Resource Provider (NRP)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 Light" pitchFamily="34" charset="0"/>
              </a:rPr>
              <a:t>Storage Resource Provider (SRP)</a:t>
            </a: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Express desired state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Template = declarative statement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ARM </a:t>
            </a:r>
            <a:r>
              <a:rPr lang="en-US" sz="1800" dirty="0">
                <a:solidFill>
                  <a:schemeClr val="tx1"/>
                </a:solidFill>
                <a:latin typeface="Segoe UI Light" pitchFamily="34" charset="0"/>
                <a:sym typeface="Wingdings" panose="05000000000000000000" pitchFamily="2" charset="2"/>
              </a:rPr>
              <a:t> necessary</a:t>
            </a: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 orchestration + imperative directives to RPs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FFA6BC-822A-471F-8B1A-84CC7EB96AEF}"/>
              </a:ext>
            </a:extLst>
          </p:cNvPr>
          <p:cNvSpPr/>
          <p:nvPr/>
        </p:nvSpPr>
        <p:spPr bwMode="auto">
          <a:xfrm>
            <a:off x="8160078" y="1935742"/>
            <a:ext cx="2386487" cy="3676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9871" tIns="93247" rIns="186494" bIns="9324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Gallery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09BC27-288F-4DDC-BD1F-18DE5833CAF2}"/>
              </a:ext>
            </a:extLst>
          </p:cNvPr>
          <p:cNvGrpSpPr/>
          <p:nvPr/>
        </p:nvGrpSpPr>
        <p:grpSpPr>
          <a:xfrm>
            <a:off x="6985845" y="5062762"/>
            <a:ext cx="782457" cy="1043746"/>
            <a:chOff x="14859000" y="2317750"/>
            <a:chExt cx="3532188" cy="4711701"/>
          </a:xfrm>
          <a:solidFill>
            <a:schemeClr val="tx1">
              <a:lumMod val="95000"/>
            </a:schemeClr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D7A71CAF-FB81-4C61-9D35-AD7848509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59000" y="4306888"/>
              <a:ext cx="2214563" cy="2722563"/>
            </a:xfrm>
            <a:custGeom>
              <a:avLst/>
              <a:gdLst>
                <a:gd name="T0" fmla="*/ 0 w 1395"/>
                <a:gd name="T1" fmla="*/ 0 h 1715"/>
                <a:gd name="T2" fmla="*/ 0 w 1395"/>
                <a:gd name="T3" fmla="*/ 1715 h 1715"/>
                <a:gd name="T4" fmla="*/ 452 w 1395"/>
                <a:gd name="T5" fmla="*/ 1715 h 1715"/>
                <a:gd name="T6" fmla="*/ 452 w 1395"/>
                <a:gd name="T7" fmla="*/ 1364 h 1715"/>
                <a:gd name="T8" fmla="*/ 635 w 1395"/>
                <a:gd name="T9" fmla="*/ 1364 h 1715"/>
                <a:gd name="T10" fmla="*/ 635 w 1395"/>
                <a:gd name="T11" fmla="*/ 1715 h 1715"/>
                <a:gd name="T12" fmla="*/ 768 w 1395"/>
                <a:gd name="T13" fmla="*/ 1715 h 1715"/>
                <a:gd name="T14" fmla="*/ 768 w 1395"/>
                <a:gd name="T15" fmla="*/ 1364 h 1715"/>
                <a:gd name="T16" fmla="*/ 950 w 1395"/>
                <a:gd name="T17" fmla="*/ 1364 h 1715"/>
                <a:gd name="T18" fmla="*/ 950 w 1395"/>
                <a:gd name="T19" fmla="*/ 1715 h 1715"/>
                <a:gd name="T20" fmla="*/ 1395 w 1395"/>
                <a:gd name="T21" fmla="*/ 1715 h 1715"/>
                <a:gd name="T22" fmla="*/ 1395 w 1395"/>
                <a:gd name="T23" fmla="*/ 0 h 1715"/>
                <a:gd name="T24" fmla="*/ 0 w 1395"/>
                <a:gd name="T25" fmla="*/ 0 h 1715"/>
                <a:gd name="T26" fmla="*/ 1263 w 1395"/>
                <a:gd name="T27" fmla="*/ 1253 h 1715"/>
                <a:gd name="T28" fmla="*/ 137 w 1395"/>
                <a:gd name="T29" fmla="*/ 1253 h 1715"/>
                <a:gd name="T30" fmla="*/ 137 w 1395"/>
                <a:gd name="T31" fmla="*/ 1070 h 1715"/>
                <a:gd name="T32" fmla="*/ 1263 w 1395"/>
                <a:gd name="T33" fmla="*/ 1070 h 1715"/>
                <a:gd name="T34" fmla="*/ 1263 w 1395"/>
                <a:gd name="T35" fmla="*/ 1253 h 1715"/>
                <a:gd name="T36" fmla="*/ 1263 w 1395"/>
                <a:gd name="T37" fmla="*/ 940 h 1715"/>
                <a:gd name="T38" fmla="*/ 137 w 1395"/>
                <a:gd name="T39" fmla="*/ 940 h 1715"/>
                <a:gd name="T40" fmla="*/ 137 w 1395"/>
                <a:gd name="T41" fmla="*/ 758 h 1715"/>
                <a:gd name="T42" fmla="*/ 1263 w 1395"/>
                <a:gd name="T43" fmla="*/ 758 h 1715"/>
                <a:gd name="T44" fmla="*/ 1263 w 1395"/>
                <a:gd name="T45" fmla="*/ 940 h 1715"/>
                <a:gd name="T46" fmla="*/ 1263 w 1395"/>
                <a:gd name="T47" fmla="*/ 627 h 1715"/>
                <a:gd name="T48" fmla="*/ 137 w 1395"/>
                <a:gd name="T49" fmla="*/ 627 h 1715"/>
                <a:gd name="T50" fmla="*/ 137 w 1395"/>
                <a:gd name="T51" fmla="*/ 445 h 1715"/>
                <a:gd name="T52" fmla="*/ 1263 w 1395"/>
                <a:gd name="T53" fmla="*/ 445 h 1715"/>
                <a:gd name="T54" fmla="*/ 1263 w 1395"/>
                <a:gd name="T55" fmla="*/ 627 h 1715"/>
                <a:gd name="T56" fmla="*/ 1263 w 1395"/>
                <a:gd name="T57" fmla="*/ 315 h 1715"/>
                <a:gd name="T58" fmla="*/ 137 w 1395"/>
                <a:gd name="T59" fmla="*/ 315 h 1715"/>
                <a:gd name="T60" fmla="*/ 137 w 1395"/>
                <a:gd name="T61" fmla="*/ 133 h 1715"/>
                <a:gd name="T62" fmla="*/ 1263 w 1395"/>
                <a:gd name="T63" fmla="*/ 133 h 1715"/>
                <a:gd name="T64" fmla="*/ 1263 w 1395"/>
                <a:gd name="T65" fmla="*/ 315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5" h="1715">
                  <a:moveTo>
                    <a:pt x="0" y="0"/>
                  </a:moveTo>
                  <a:lnTo>
                    <a:pt x="0" y="1715"/>
                  </a:lnTo>
                  <a:lnTo>
                    <a:pt x="452" y="1715"/>
                  </a:lnTo>
                  <a:lnTo>
                    <a:pt x="452" y="1364"/>
                  </a:lnTo>
                  <a:lnTo>
                    <a:pt x="635" y="1364"/>
                  </a:lnTo>
                  <a:lnTo>
                    <a:pt x="635" y="1715"/>
                  </a:lnTo>
                  <a:lnTo>
                    <a:pt x="768" y="1715"/>
                  </a:lnTo>
                  <a:lnTo>
                    <a:pt x="768" y="1364"/>
                  </a:lnTo>
                  <a:lnTo>
                    <a:pt x="950" y="1364"/>
                  </a:lnTo>
                  <a:lnTo>
                    <a:pt x="950" y="1715"/>
                  </a:lnTo>
                  <a:lnTo>
                    <a:pt x="1395" y="1715"/>
                  </a:lnTo>
                  <a:lnTo>
                    <a:pt x="1395" y="0"/>
                  </a:lnTo>
                  <a:lnTo>
                    <a:pt x="0" y="0"/>
                  </a:lnTo>
                  <a:close/>
                  <a:moveTo>
                    <a:pt x="1263" y="1253"/>
                  </a:moveTo>
                  <a:lnTo>
                    <a:pt x="137" y="1253"/>
                  </a:lnTo>
                  <a:lnTo>
                    <a:pt x="137" y="1070"/>
                  </a:lnTo>
                  <a:lnTo>
                    <a:pt x="1263" y="1070"/>
                  </a:lnTo>
                  <a:lnTo>
                    <a:pt x="1263" y="1253"/>
                  </a:lnTo>
                  <a:close/>
                  <a:moveTo>
                    <a:pt x="1263" y="940"/>
                  </a:moveTo>
                  <a:lnTo>
                    <a:pt x="137" y="940"/>
                  </a:lnTo>
                  <a:lnTo>
                    <a:pt x="137" y="758"/>
                  </a:lnTo>
                  <a:lnTo>
                    <a:pt x="1263" y="758"/>
                  </a:lnTo>
                  <a:lnTo>
                    <a:pt x="1263" y="940"/>
                  </a:lnTo>
                  <a:close/>
                  <a:moveTo>
                    <a:pt x="1263" y="627"/>
                  </a:moveTo>
                  <a:lnTo>
                    <a:pt x="137" y="627"/>
                  </a:lnTo>
                  <a:lnTo>
                    <a:pt x="137" y="445"/>
                  </a:lnTo>
                  <a:lnTo>
                    <a:pt x="1263" y="445"/>
                  </a:lnTo>
                  <a:lnTo>
                    <a:pt x="1263" y="627"/>
                  </a:lnTo>
                  <a:close/>
                  <a:moveTo>
                    <a:pt x="1263" y="315"/>
                  </a:moveTo>
                  <a:lnTo>
                    <a:pt x="137" y="315"/>
                  </a:lnTo>
                  <a:lnTo>
                    <a:pt x="137" y="133"/>
                  </a:lnTo>
                  <a:lnTo>
                    <a:pt x="1263" y="133"/>
                  </a:lnTo>
                  <a:lnTo>
                    <a:pt x="1263" y="3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DB59D88-9A81-4C15-A4C6-AC16C2777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79800" y="2317750"/>
              <a:ext cx="2211388" cy="4711700"/>
            </a:xfrm>
            <a:custGeom>
              <a:avLst/>
              <a:gdLst>
                <a:gd name="T0" fmla="*/ 0 w 1393"/>
                <a:gd name="T1" fmla="*/ 0 h 2968"/>
                <a:gd name="T2" fmla="*/ 0 w 1393"/>
                <a:gd name="T3" fmla="*/ 1158 h 2968"/>
                <a:gd name="T4" fmla="*/ 137 w 1393"/>
                <a:gd name="T5" fmla="*/ 1158 h 2968"/>
                <a:gd name="T6" fmla="*/ 137 w 1393"/>
                <a:gd name="T7" fmla="*/ 1073 h 2968"/>
                <a:gd name="T8" fmla="*/ 1263 w 1393"/>
                <a:gd name="T9" fmla="*/ 1073 h 2968"/>
                <a:gd name="T10" fmla="*/ 1263 w 1393"/>
                <a:gd name="T11" fmla="*/ 1253 h 2968"/>
                <a:gd name="T12" fmla="*/ 696 w 1393"/>
                <a:gd name="T13" fmla="*/ 1253 h 2968"/>
                <a:gd name="T14" fmla="*/ 696 w 1393"/>
                <a:gd name="T15" fmla="*/ 1386 h 2968"/>
                <a:gd name="T16" fmla="*/ 1263 w 1393"/>
                <a:gd name="T17" fmla="*/ 1386 h 2968"/>
                <a:gd name="T18" fmla="*/ 1263 w 1393"/>
                <a:gd name="T19" fmla="*/ 1568 h 2968"/>
                <a:gd name="T20" fmla="*/ 696 w 1393"/>
                <a:gd name="T21" fmla="*/ 1568 h 2968"/>
                <a:gd name="T22" fmla="*/ 696 w 1393"/>
                <a:gd name="T23" fmla="*/ 1698 h 2968"/>
                <a:gd name="T24" fmla="*/ 1263 w 1393"/>
                <a:gd name="T25" fmla="*/ 1698 h 2968"/>
                <a:gd name="T26" fmla="*/ 1263 w 1393"/>
                <a:gd name="T27" fmla="*/ 1880 h 2968"/>
                <a:gd name="T28" fmla="*/ 696 w 1393"/>
                <a:gd name="T29" fmla="*/ 1880 h 2968"/>
                <a:gd name="T30" fmla="*/ 696 w 1393"/>
                <a:gd name="T31" fmla="*/ 2011 h 2968"/>
                <a:gd name="T32" fmla="*/ 1263 w 1393"/>
                <a:gd name="T33" fmla="*/ 2011 h 2968"/>
                <a:gd name="T34" fmla="*/ 1263 w 1393"/>
                <a:gd name="T35" fmla="*/ 2193 h 2968"/>
                <a:gd name="T36" fmla="*/ 696 w 1393"/>
                <a:gd name="T37" fmla="*/ 2193 h 2968"/>
                <a:gd name="T38" fmla="*/ 696 w 1393"/>
                <a:gd name="T39" fmla="*/ 2323 h 2968"/>
                <a:gd name="T40" fmla="*/ 1263 w 1393"/>
                <a:gd name="T41" fmla="*/ 2323 h 2968"/>
                <a:gd name="T42" fmla="*/ 1263 w 1393"/>
                <a:gd name="T43" fmla="*/ 2506 h 2968"/>
                <a:gd name="T44" fmla="*/ 696 w 1393"/>
                <a:gd name="T45" fmla="*/ 2506 h 2968"/>
                <a:gd name="T46" fmla="*/ 696 w 1393"/>
                <a:gd name="T47" fmla="*/ 2968 h 2968"/>
                <a:gd name="T48" fmla="*/ 767 w 1393"/>
                <a:gd name="T49" fmla="*/ 2968 h 2968"/>
                <a:gd name="T50" fmla="*/ 767 w 1393"/>
                <a:gd name="T51" fmla="*/ 2617 h 2968"/>
                <a:gd name="T52" fmla="*/ 947 w 1393"/>
                <a:gd name="T53" fmla="*/ 2617 h 2968"/>
                <a:gd name="T54" fmla="*/ 947 w 1393"/>
                <a:gd name="T55" fmla="*/ 2968 h 2968"/>
                <a:gd name="T56" fmla="*/ 1393 w 1393"/>
                <a:gd name="T57" fmla="*/ 2968 h 2968"/>
                <a:gd name="T58" fmla="*/ 1393 w 1393"/>
                <a:gd name="T59" fmla="*/ 0 h 2968"/>
                <a:gd name="T60" fmla="*/ 0 w 1393"/>
                <a:gd name="T61" fmla="*/ 0 h 2968"/>
                <a:gd name="T62" fmla="*/ 1263 w 1393"/>
                <a:gd name="T63" fmla="*/ 940 h 2968"/>
                <a:gd name="T64" fmla="*/ 137 w 1393"/>
                <a:gd name="T65" fmla="*/ 940 h 2968"/>
                <a:gd name="T66" fmla="*/ 137 w 1393"/>
                <a:gd name="T67" fmla="*/ 760 h 2968"/>
                <a:gd name="T68" fmla="*/ 1263 w 1393"/>
                <a:gd name="T69" fmla="*/ 760 h 2968"/>
                <a:gd name="T70" fmla="*/ 1263 w 1393"/>
                <a:gd name="T71" fmla="*/ 940 h 2968"/>
                <a:gd name="T72" fmla="*/ 1263 w 1393"/>
                <a:gd name="T73" fmla="*/ 632 h 2968"/>
                <a:gd name="T74" fmla="*/ 137 w 1393"/>
                <a:gd name="T75" fmla="*/ 632 h 2968"/>
                <a:gd name="T76" fmla="*/ 137 w 1393"/>
                <a:gd name="T77" fmla="*/ 450 h 2968"/>
                <a:gd name="T78" fmla="*/ 1263 w 1393"/>
                <a:gd name="T79" fmla="*/ 450 h 2968"/>
                <a:gd name="T80" fmla="*/ 1263 w 1393"/>
                <a:gd name="T81" fmla="*/ 632 h 2968"/>
                <a:gd name="T82" fmla="*/ 1263 w 1393"/>
                <a:gd name="T83" fmla="*/ 320 h 2968"/>
                <a:gd name="T84" fmla="*/ 137 w 1393"/>
                <a:gd name="T85" fmla="*/ 320 h 2968"/>
                <a:gd name="T86" fmla="*/ 137 w 1393"/>
                <a:gd name="T87" fmla="*/ 137 h 2968"/>
                <a:gd name="T88" fmla="*/ 1263 w 1393"/>
                <a:gd name="T89" fmla="*/ 137 h 2968"/>
                <a:gd name="T90" fmla="*/ 1263 w 1393"/>
                <a:gd name="T91" fmla="*/ 320 h 2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3" h="2968">
                  <a:moveTo>
                    <a:pt x="0" y="0"/>
                  </a:moveTo>
                  <a:lnTo>
                    <a:pt x="0" y="1158"/>
                  </a:lnTo>
                  <a:lnTo>
                    <a:pt x="137" y="1158"/>
                  </a:lnTo>
                  <a:lnTo>
                    <a:pt x="137" y="1073"/>
                  </a:lnTo>
                  <a:lnTo>
                    <a:pt x="1263" y="1073"/>
                  </a:lnTo>
                  <a:lnTo>
                    <a:pt x="1263" y="1253"/>
                  </a:lnTo>
                  <a:lnTo>
                    <a:pt x="696" y="1253"/>
                  </a:lnTo>
                  <a:lnTo>
                    <a:pt x="696" y="1386"/>
                  </a:lnTo>
                  <a:lnTo>
                    <a:pt x="1263" y="1386"/>
                  </a:lnTo>
                  <a:lnTo>
                    <a:pt x="1263" y="1568"/>
                  </a:lnTo>
                  <a:lnTo>
                    <a:pt x="696" y="1568"/>
                  </a:lnTo>
                  <a:lnTo>
                    <a:pt x="696" y="1698"/>
                  </a:lnTo>
                  <a:lnTo>
                    <a:pt x="1263" y="1698"/>
                  </a:lnTo>
                  <a:lnTo>
                    <a:pt x="1263" y="1880"/>
                  </a:lnTo>
                  <a:lnTo>
                    <a:pt x="696" y="1880"/>
                  </a:lnTo>
                  <a:lnTo>
                    <a:pt x="696" y="2011"/>
                  </a:lnTo>
                  <a:lnTo>
                    <a:pt x="1263" y="2011"/>
                  </a:lnTo>
                  <a:lnTo>
                    <a:pt x="1263" y="2193"/>
                  </a:lnTo>
                  <a:lnTo>
                    <a:pt x="696" y="2193"/>
                  </a:lnTo>
                  <a:lnTo>
                    <a:pt x="696" y="2323"/>
                  </a:lnTo>
                  <a:lnTo>
                    <a:pt x="1263" y="2323"/>
                  </a:lnTo>
                  <a:lnTo>
                    <a:pt x="1263" y="2506"/>
                  </a:lnTo>
                  <a:lnTo>
                    <a:pt x="696" y="2506"/>
                  </a:lnTo>
                  <a:lnTo>
                    <a:pt x="696" y="2968"/>
                  </a:lnTo>
                  <a:lnTo>
                    <a:pt x="767" y="2968"/>
                  </a:lnTo>
                  <a:lnTo>
                    <a:pt x="767" y="2617"/>
                  </a:lnTo>
                  <a:lnTo>
                    <a:pt x="947" y="2617"/>
                  </a:lnTo>
                  <a:lnTo>
                    <a:pt x="947" y="2968"/>
                  </a:lnTo>
                  <a:lnTo>
                    <a:pt x="1393" y="2968"/>
                  </a:lnTo>
                  <a:lnTo>
                    <a:pt x="1393" y="0"/>
                  </a:lnTo>
                  <a:lnTo>
                    <a:pt x="0" y="0"/>
                  </a:lnTo>
                  <a:close/>
                  <a:moveTo>
                    <a:pt x="1263" y="940"/>
                  </a:moveTo>
                  <a:lnTo>
                    <a:pt x="137" y="940"/>
                  </a:lnTo>
                  <a:lnTo>
                    <a:pt x="137" y="760"/>
                  </a:lnTo>
                  <a:lnTo>
                    <a:pt x="1263" y="760"/>
                  </a:lnTo>
                  <a:lnTo>
                    <a:pt x="1263" y="940"/>
                  </a:lnTo>
                  <a:close/>
                  <a:moveTo>
                    <a:pt x="1263" y="632"/>
                  </a:moveTo>
                  <a:lnTo>
                    <a:pt x="137" y="632"/>
                  </a:lnTo>
                  <a:lnTo>
                    <a:pt x="137" y="450"/>
                  </a:lnTo>
                  <a:lnTo>
                    <a:pt x="1263" y="450"/>
                  </a:lnTo>
                  <a:lnTo>
                    <a:pt x="1263" y="632"/>
                  </a:lnTo>
                  <a:close/>
                  <a:moveTo>
                    <a:pt x="1263" y="320"/>
                  </a:moveTo>
                  <a:lnTo>
                    <a:pt x="137" y="320"/>
                  </a:lnTo>
                  <a:lnTo>
                    <a:pt x="137" y="137"/>
                  </a:lnTo>
                  <a:lnTo>
                    <a:pt x="1263" y="137"/>
                  </a:lnTo>
                  <a:lnTo>
                    <a:pt x="1263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1" name="Freeform 10">
            <a:extLst>
              <a:ext uri="{FF2B5EF4-FFF2-40B4-BE49-F238E27FC236}">
                <a16:creationId xmlns:a16="http://schemas.microsoft.com/office/drawing/2014/main" id="{6B093405-EBD7-49DB-9087-615DA3B665B3}"/>
              </a:ext>
            </a:extLst>
          </p:cNvPr>
          <p:cNvSpPr>
            <a:spLocks/>
          </p:cNvSpPr>
          <p:nvPr/>
        </p:nvSpPr>
        <p:spPr bwMode="auto">
          <a:xfrm>
            <a:off x="10593554" y="5181338"/>
            <a:ext cx="1225422" cy="806592"/>
          </a:xfrm>
          <a:custGeom>
            <a:avLst/>
            <a:gdLst>
              <a:gd name="T0" fmla="*/ 1471 w 1751"/>
              <a:gd name="T1" fmla="*/ 505 h 1151"/>
              <a:gd name="T2" fmla="*/ 1471 w 1751"/>
              <a:gd name="T3" fmla="*/ 482 h 1151"/>
              <a:gd name="T4" fmla="*/ 988 w 1751"/>
              <a:gd name="T5" fmla="*/ 0 h 1151"/>
              <a:gd name="T6" fmla="*/ 585 w 1751"/>
              <a:gd name="T7" fmla="*/ 215 h 1151"/>
              <a:gd name="T8" fmla="*/ 453 w 1751"/>
              <a:gd name="T9" fmla="*/ 180 h 1151"/>
              <a:gd name="T10" fmla="*/ 298 w 1751"/>
              <a:gd name="T11" fmla="*/ 227 h 1151"/>
              <a:gd name="T12" fmla="*/ 173 w 1751"/>
              <a:gd name="T13" fmla="*/ 453 h 1151"/>
              <a:gd name="T14" fmla="*/ 0 w 1751"/>
              <a:gd name="T15" fmla="*/ 772 h 1151"/>
              <a:gd name="T16" fmla="*/ 338 w 1751"/>
              <a:gd name="T17" fmla="*/ 1151 h 1151"/>
              <a:gd name="T18" fmla="*/ 379 w 1751"/>
              <a:gd name="T19" fmla="*/ 1151 h 1151"/>
              <a:gd name="T20" fmla="*/ 418 w 1751"/>
              <a:gd name="T21" fmla="*/ 1151 h 1151"/>
              <a:gd name="T22" fmla="*/ 1207 w 1751"/>
              <a:gd name="T23" fmla="*/ 1151 h 1151"/>
              <a:gd name="T24" fmla="*/ 1222 w 1751"/>
              <a:gd name="T25" fmla="*/ 1151 h 1151"/>
              <a:gd name="T26" fmla="*/ 1242 w 1751"/>
              <a:gd name="T27" fmla="*/ 1151 h 1151"/>
              <a:gd name="T28" fmla="*/ 1300 w 1751"/>
              <a:gd name="T29" fmla="*/ 1151 h 1151"/>
              <a:gd name="T30" fmla="*/ 1426 w 1751"/>
              <a:gd name="T31" fmla="*/ 1151 h 1151"/>
              <a:gd name="T32" fmla="*/ 1751 w 1751"/>
              <a:gd name="T33" fmla="*/ 826 h 1151"/>
              <a:gd name="T34" fmla="*/ 1471 w 1751"/>
              <a:gd name="T35" fmla="*/ 505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51" h="1151">
                <a:moveTo>
                  <a:pt x="1471" y="505"/>
                </a:moveTo>
                <a:cubicBezTo>
                  <a:pt x="1471" y="498"/>
                  <a:pt x="1471" y="489"/>
                  <a:pt x="1471" y="482"/>
                </a:cubicBezTo>
                <a:cubicBezTo>
                  <a:pt x="1471" y="215"/>
                  <a:pt x="1255" y="0"/>
                  <a:pt x="988" y="0"/>
                </a:cubicBezTo>
                <a:cubicBezTo>
                  <a:pt x="820" y="0"/>
                  <a:pt x="672" y="86"/>
                  <a:pt x="585" y="215"/>
                </a:cubicBezTo>
                <a:cubicBezTo>
                  <a:pt x="547" y="193"/>
                  <a:pt x="502" y="180"/>
                  <a:pt x="453" y="180"/>
                </a:cubicBezTo>
                <a:cubicBezTo>
                  <a:pt x="395" y="180"/>
                  <a:pt x="342" y="197"/>
                  <a:pt x="298" y="227"/>
                </a:cubicBezTo>
                <a:cubicBezTo>
                  <a:pt x="224" y="276"/>
                  <a:pt x="175" y="359"/>
                  <a:pt x="173" y="453"/>
                </a:cubicBezTo>
                <a:cubicBezTo>
                  <a:pt x="70" y="521"/>
                  <a:pt x="0" y="640"/>
                  <a:pt x="0" y="772"/>
                </a:cubicBezTo>
                <a:cubicBezTo>
                  <a:pt x="0" y="968"/>
                  <a:pt x="148" y="1129"/>
                  <a:pt x="338" y="1151"/>
                </a:cubicBezTo>
                <a:cubicBezTo>
                  <a:pt x="350" y="1151"/>
                  <a:pt x="367" y="1151"/>
                  <a:pt x="379" y="1151"/>
                </a:cubicBezTo>
                <a:cubicBezTo>
                  <a:pt x="392" y="1151"/>
                  <a:pt x="405" y="1151"/>
                  <a:pt x="418" y="1151"/>
                </a:cubicBezTo>
                <a:cubicBezTo>
                  <a:pt x="595" y="1151"/>
                  <a:pt x="1010" y="1151"/>
                  <a:pt x="1207" y="1151"/>
                </a:cubicBezTo>
                <a:cubicBezTo>
                  <a:pt x="1213" y="1151"/>
                  <a:pt x="1218" y="1151"/>
                  <a:pt x="1222" y="1151"/>
                </a:cubicBezTo>
                <a:cubicBezTo>
                  <a:pt x="1242" y="1151"/>
                  <a:pt x="1242" y="1151"/>
                  <a:pt x="1242" y="1151"/>
                </a:cubicBezTo>
                <a:cubicBezTo>
                  <a:pt x="1252" y="1151"/>
                  <a:pt x="1281" y="1151"/>
                  <a:pt x="1300" y="1151"/>
                </a:cubicBezTo>
                <a:cubicBezTo>
                  <a:pt x="1426" y="1151"/>
                  <a:pt x="1426" y="1151"/>
                  <a:pt x="1426" y="1151"/>
                </a:cubicBezTo>
                <a:cubicBezTo>
                  <a:pt x="1606" y="1148"/>
                  <a:pt x="1751" y="1003"/>
                  <a:pt x="1751" y="826"/>
                </a:cubicBezTo>
                <a:cubicBezTo>
                  <a:pt x="1751" y="662"/>
                  <a:pt x="1628" y="527"/>
                  <a:pt x="1471" y="505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63238B-1E71-4887-88E7-E904628D29A9}"/>
              </a:ext>
            </a:extLst>
          </p:cNvPr>
          <p:cNvGrpSpPr/>
          <p:nvPr/>
        </p:nvGrpSpPr>
        <p:grpSpPr>
          <a:xfrm>
            <a:off x="6775339" y="3487225"/>
            <a:ext cx="1806585" cy="828688"/>
            <a:chOff x="6077023" y="2958611"/>
            <a:chExt cx="1771572" cy="812629"/>
          </a:xfrm>
          <a:solidFill>
            <a:schemeClr val="tx1">
              <a:lumMod val="95000"/>
            </a:schemeClr>
          </a:solidFill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58DF5B98-7433-4AC4-ACD4-F2911C6DB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93" y="3181060"/>
              <a:ext cx="975100" cy="590180"/>
            </a:xfrm>
            <a:custGeom>
              <a:avLst/>
              <a:gdLst>
                <a:gd name="T0" fmla="*/ 700 w 868"/>
                <a:gd name="T1" fmla="*/ 187 h 524"/>
                <a:gd name="T2" fmla="*/ 650 w 868"/>
                <a:gd name="T3" fmla="*/ 195 h 524"/>
                <a:gd name="T4" fmla="*/ 483 w 868"/>
                <a:gd name="T5" fmla="*/ 89 h 524"/>
                <a:gd name="T6" fmla="*/ 463 w 868"/>
                <a:gd name="T7" fmla="*/ 90 h 524"/>
                <a:gd name="T8" fmla="*/ 424 w 868"/>
                <a:gd name="T9" fmla="*/ 47 h 524"/>
                <a:gd name="T10" fmla="*/ 268 w 868"/>
                <a:gd name="T11" fmla="*/ 15 h 524"/>
                <a:gd name="T12" fmla="*/ 153 w 868"/>
                <a:gd name="T13" fmla="*/ 114 h 524"/>
                <a:gd name="T14" fmla="*/ 128 w 868"/>
                <a:gd name="T15" fmla="*/ 112 h 524"/>
                <a:gd name="T16" fmla="*/ 0 w 868"/>
                <a:gd name="T17" fmla="*/ 240 h 524"/>
                <a:gd name="T18" fmla="*/ 128 w 868"/>
                <a:gd name="T19" fmla="*/ 368 h 524"/>
                <a:gd name="T20" fmla="*/ 435 w 868"/>
                <a:gd name="T21" fmla="*/ 368 h 524"/>
                <a:gd name="T22" fmla="*/ 493 w 868"/>
                <a:gd name="T23" fmla="*/ 411 h 524"/>
                <a:gd name="T24" fmla="*/ 554 w 868"/>
                <a:gd name="T25" fmla="*/ 350 h 524"/>
                <a:gd name="T26" fmla="*/ 493 w 868"/>
                <a:gd name="T27" fmla="*/ 290 h 524"/>
                <a:gd name="T28" fmla="*/ 435 w 868"/>
                <a:gd name="T29" fmla="*/ 333 h 524"/>
                <a:gd name="T30" fmla="*/ 128 w 868"/>
                <a:gd name="T31" fmla="*/ 333 h 524"/>
                <a:gd name="T32" fmla="*/ 35 w 868"/>
                <a:gd name="T33" fmla="*/ 240 h 524"/>
                <a:gd name="T34" fmla="*/ 128 w 868"/>
                <a:gd name="T35" fmla="*/ 147 h 524"/>
                <a:gd name="T36" fmla="*/ 172 w 868"/>
                <a:gd name="T37" fmla="*/ 158 h 524"/>
                <a:gd name="T38" fmla="*/ 183 w 868"/>
                <a:gd name="T39" fmla="*/ 135 h 524"/>
                <a:gd name="T40" fmla="*/ 183 w 868"/>
                <a:gd name="T41" fmla="*/ 135 h 524"/>
                <a:gd name="T42" fmla="*/ 184 w 868"/>
                <a:gd name="T43" fmla="*/ 131 h 524"/>
                <a:gd name="T44" fmla="*/ 186 w 868"/>
                <a:gd name="T45" fmla="*/ 126 h 524"/>
                <a:gd name="T46" fmla="*/ 186 w 868"/>
                <a:gd name="T47" fmla="*/ 126 h 524"/>
                <a:gd name="T48" fmla="*/ 277 w 868"/>
                <a:gd name="T49" fmla="*/ 49 h 524"/>
                <a:gd name="T50" fmla="*/ 402 w 868"/>
                <a:gd name="T51" fmla="*/ 74 h 524"/>
                <a:gd name="T52" fmla="*/ 425 w 868"/>
                <a:gd name="T53" fmla="*/ 98 h 524"/>
                <a:gd name="T54" fmla="*/ 305 w 868"/>
                <a:gd name="T55" fmla="*/ 223 h 524"/>
                <a:gd name="T56" fmla="*/ 297 w 868"/>
                <a:gd name="T57" fmla="*/ 223 h 524"/>
                <a:gd name="T58" fmla="*/ 178 w 868"/>
                <a:gd name="T59" fmla="*/ 281 h 524"/>
                <a:gd name="T60" fmla="*/ 405 w 868"/>
                <a:gd name="T61" fmla="*/ 281 h 524"/>
                <a:gd name="T62" fmla="*/ 493 w 868"/>
                <a:gd name="T63" fmla="*/ 239 h 524"/>
                <a:gd name="T64" fmla="*/ 605 w 868"/>
                <a:gd name="T65" fmla="*/ 350 h 524"/>
                <a:gd name="T66" fmla="*/ 493 w 868"/>
                <a:gd name="T67" fmla="*/ 462 h 524"/>
                <a:gd name="T68" fmla="*/ 405 w 868"/>
                <a:gd name="T69" fmla="*/ 419 h 524"/>
                <a:gd name="T70" fmla="*/ 154 w 868"/>
                <a:gd name="T71" fmla="*/ 419 h 524"/>
                <a:gd name="T72" fmla="*/ 297 w 868"/>
                <a:gd name="T73" fmla="*/ 524 h 524"/>
                <a:gd name="T74" fmla="*/ 701 w 868"/>
                <a:gd name="T75" fmla="*/ 524 h 524"/>
                <a:gd name="T76" fmla="*/ 701 w 868"/>
                <a:gd name="T77" fmla="*/ 524 h 524"/>
                <a:gd name="T78" fmla="*/ 868 w 868"/>
                <a:gd name="T79" fmla="*/ 356 h 524"/>
                <a:gd name="T80" fmla="*/ 700 w 868"/>
                <a:gd name="T81" fmla="*/ 18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68" h="524">
                  <a:moveTo>
                    <a:pt x="700" y="187"/>
                  </a:moveTo>
                  <a:cubicBezTo>
                    <a:pt x="682" y="187"/>
                    <a:pt x="666" y="190"/>
                    <a:pt x="650" y="195"/>
                  </a:cubicBezTo>
                  <a:cubicBezTo>
                    <a:pt x="620" y="132"/>
                    <a:pt x="557" y="89"/>
                    <a:pt x="483" y="89"/>
                  </a:cubicBezTo>
                  <a:cubicBezTo>
                    <a:pt x="476" y="89"/>
                    <a:pt x="469" y="89"/>
                    <a:pt x="463" y="90"/>
                  </a:cubicBezTo>
                  <a:cubicBezTo>
                    <a:pt x="452" y="74"/>
                    <a:pt x="439" y="59"/>
                    <a:pt x="424" y="47"/>
                  </a:cubicBezTo>
                  <a:cubicBezTo>
                    <a:pt x="381" y="12"/>
                    <a:pt x="322" y="0"/>
                    <a:pt x="268" y="15"/>
                  </a:cubicBezTo>
                  <a:cubicBezTo>
                    <a:pt x="216" y="30"/>
                    <a:pt x="174" y="66"/>
                    <a:pt x="153" y="114"/>
                  </a:cubicBezTo>
                  <a:cubicBezTo>
                    <a:pt x="145" y="113"/>
                    <a:pt x="136" y="112"/>
                    <a:pt x="128" y="112"/>
                  </a:cubicBezTo>
                  <a:cubicBezTo>
                    <a:pt x="57" y="112"/>
                    <a:pt x="0" y="169"/>
                    <a:pt x="0" y="240"/>
                  </a:cubicBezTo>
                  <a:cubicBezTo>
                    <a:pt x="0" y="310"/>
                    <a:pt x="57" y="368"/>
                    <a:pt x="128" y="368"/>
                  </a:cubicBezTo>
                  <a:cubicBezTo>
                    <a:pt x="435" y="368"/>
                    <a:pt x="435" y="368"/>
                    <a:pt x="435" y="368"/>
                  </a:cubicBezTo>
                  <a:cubicBezTo>
                    <a:pt x="443" y="393"/>
                    <a:pt x="466" y="411"/>
                    <a:pt x="493" y="411"/>
                  </a:cubicBezTo>
                  <a:cubicBezTo>
                    <a:pt x="527" y="411"/>
                    <a:pt x="554" y="384"/>
                    <a:pt x="554" y="350"/>
                  </a:cubicBezTo>
                  <a:cubicBezTo>
                    <a:pt x="554" y="317"/>
                    <a:pt x="527" y="290"/>
                    <a:pt x="493" y="290"/>
                  </a:cubicBezTo>
                  <a:cubicBezTo>
                    <a:pt x="466" y="290"/>
                    <a:pt x="443" y="308"/>
                    <a:pt x="435" y="333"/>
                  </a:cubicBezTo>
                  <a:cubicBezTo>
                    <a:pt x="128" y="333"/>
                    <a:pt x="128" y="333"/>
                    <a:pt x="128" y="333"/>
                  </a:cubicBezTo>
                  <a:cubicBezTo>
                    <a:pt x="77" y="333"/>
                    <a:pt x="35" y="291"/>
                    <a:pt x="35" y="240"/>
                  </a:cubicBezTo>
                  <a:cubicBezTo>
                    <a:pt x="35" y="189"/>
                    <a:pt x="77" y="147"/>
                    <a:pt x="128" y="147"/>
                  </a:cubicBezTo>
                  <a:cubicBezTo>
                    <a:pt x="144" y="147"/>
                    <a:pt x="159" y="151"/>
                    <a:pt x="172" y="158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4"/>
                    <a:pt x="184" y="132"/>
                    <a:pt x="184" y="131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203" y="88"/>
                    <a:pt x="236" y="61"/>
                    <a:pt x="277" y="49"/>
                  </a:cubicBezTo>
                  <a:cubicBezTo>
                    <a:pt x="322" y="37"/>
                    <a:pt x="367" y="46"/>
                    <a:pt x="402" y="74"/>
                  </a:cubicBezTo>
                  <a:cubicBezTo>
                    <a:pt x="411" y="81"/>
                    <a:pt x="419" y="89"/>
                    <a:pt x="425" y="98"/>
                  </a:cubicBezTo>
                  <a:cubicBezTo>
                    <a:pt x="367" y="117"/>
                    <a:pt x="322" y="164"/>
                    <a:pt x="305" y="223"/>
                  </a:cubicBezTo>
                  <a:cubicBezTo>
                    <a:pt x="303" y="223"/>
                    <a:pt x="300" y="223"/>
                    <a:pt x="297" y="223"/>
                  </a:cubicBezTo>
                  <a:cubicBezTo>
                    <a:pt x="249" y="223"/>
                    <a:pt x="206" y="246"/>
                    <a:pt x="178" y="281"/>
                  </a:cubicBezTo>
                  <a:cubicBezTo>
                    <a:pt x="405" y="281"/>
                    <a:pt x="405" y="281"/>
                    <a:pt x="405" y="281"/>
                  </a:cubicBezTo>
                  <a:cubicBezTo>
                    <a:pt x="426" y="255"/>
                    <a:pt x="458" y="239"/>
                    <a:pt x="493" y="239"/>
                  </a:cubicBezTo>
                  <a:cubicBezTo>
                    <a:pt x="555" y="239"/>
                    <a:pt x="605" y="289"/>
                    <a:pt x="605" y="350"/>
                  </a:cubicBezTo>
                  <a:cubicBezTo>
                    <a:pt x="605" y="412"/>
                    <a:pt x="555" y="462"/>
                    <a:pt x="493" y="462"/>
                  </a:cubicBezTo>
                  <a:cubicBezTo>
                    <a:pt x="458" y="462"/>
                    <a:pt x="426" y="446"/>
                    <a:pt x="405" y="419"/>
                  </a:cubicBezTo>
                  <a:cubicBezTo>
                    <a:pt x="154" y="419"/>
                    <a:pt x="154" y="419"/>
                    <a:pt x="154" y="419"/>
                  </a:cubicBezTo>
                  <a:cubicBezTo>
                    <a:pt x="173" y="480"/>
                    <a:pt x="230" y="524"/>
                    <a:pt x="297" y="524"/>
                  </a:cubicBezTo>
                  <a:cubicBezTo>
                    <a:pt x="701" y="524"/>
                    <a:pt x="701" y="524"/>
                    <a:pt x="701" y="524"/>
                  </a:cubicBezTo>
                  <a:cubicBezTo>
                    <a:pt x="701" y="524"/>
                    <a:pt x="701" y="524"/>
                    <a:pt x="701" y="524"/>
                  </a:cubicBezTo>
                  <a:cubicBezTo>
                    <a:pt x="793" y="524"/>
                    <a:pt x="868" y="448"/>
                    <a:pt x="868" y="356"/>
                  </a:cubicBezTo>
                  <a:cubicBezTo>
                    <a:pt x="868" y="263"/>
                    <a:pt x="793" y="187"/>
                    <a:pt x="700" y="1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D77442-614C-41F4-AE32-93D053424116}"/>
                </a:ext>
              </a:extLst>
            </p:cNvPr>
            <p:cNvSpPr txBox="1"/>
            <p:nvPr/>
          </p:nvSpPr>
          <p:spPr>
            <a:xfrm>
              <a:off x="6077023" y="2958611"/>
              <a:ext cx="1771572" cy="162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0078D7"/>
                  </a:solidFill>
                  <a:cs typeface="Segoe UI Semilight" panose="020B0402040204020203" pitchFamily="34" charset="0"/>
                </a:rPr>
                <a:t>Azure Resource Manager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69430C-34A0-46DA-B1ED-DFBFE8E6D1E6}"/>
              </a:ext>
            </a:extLst>
          </p:cNvPr>
          <p:cNvGrpSpPr/>
          <p:nvPr/>
        </p:nvGrpSpPr>
        <p:grpSpPr>
          <a:xfrm>
            <a:off x="10320051" y="3502774"/>
            <a:ext cx="1806585" cy="813140"/>
            <a:chOff x="9553043" y="2973858"/>
            <a:chExt cx="1771573" cy="797382"/>
          </a:xfrm>
          <a:solidFill>
            <a:schemeClr val="tx1">
              <a:lumMod val="95000"/>
            </a:schemeClr>
          </a:solidFill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1AD64D6B-55EB-4800-8383-B80CFBCBD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1757" y="3181060"/>
              <a:ext cx="975100" cy="590180"/>
            </a:xfrm>
            <a:custGeom>
              <a:avLst/>
              <a:gdLst>
                <a:gd name="T0" fmla="*/ 700 w 868"/>
                <a:gd name="T1" fmla="*/ 187 h 524"/>
                <a:gd name="T2" fmla="*/ 650 w 868"/>
                <a:gd name="T3" fmla="*/ 195 h 524"/>
                <a:gd name="T4" fmla="*/ 483 w 868"/>
                <a:gd name="T5" fmla="*/ 89 h 524"/>
                <a:gd name="T6" fmla="*/ 463 w 868"/>
                <a:gd name="T7" fmla="*/ 90 h 524"/>
                <a:gd name="T8" fmla="*/ 424 w 868"/>
                <a:gd name="T9" fmla="*/ 47 h 524"/>
                <a:gd name="T10" fmla="*/ 268 w 868"/>
                <a:gd name="T11" fmla="*/ 15 h 524"/>
                <a:gd name="T12" fmla="*/ 153 w 868"/>
                <a:gd name="T13" fmla="*/ 114 h 524"/>
                <a:gd name="T14" fmla="*/ 128 w 868"/>
                <a:gd name="T15" fmla="*/ 112 h 524"/>
                <a:gd name="T16" fmla="*/ 0 w 868"/>
                <a:gd name="T17" fmla="*/ 240 h 524"/>
                <a:gd name="T18" fmla="*/ 128 w 868"/>
                <a:gd name="T19" fmla="*/ 368 h 524"/>
                <a:gd name="T20" fmla="*/ 435 w 868"/>
                <a:gd name="T21" fmla="*/ 368 h 524"/>
                <a:gd name="T22" fmla="*/ 493 w 868"/>
                <a:gd name="T23" fmla="*/ 411 h 524"/>
                <a:gd name="T24" fmla="*/ 554 w 868"/>
                <a:gd name="T25" fmla="*/ 350 h 524"/>
                <a:gd name="T26" fmla="*/ 493 w 868"/>
                <a:gd name="T27" fmla="*/ 290 h 524"/>
                <a:gd name="T28" fmla="*/ 435 w 868"/>
                <a:gd name="T29" fmla="*/ 333 h 524"/>
                <a:gd name="T30" fmla="*/ 128 w 868"/>
                <a:gd name="T31" fmla="*/ 333 h 524"/>
                <a:gd name="T32" fmla="*/ 35 w 868"/>
                <a:gd name="T33" fmla="*/ 240 h 524"/>
                <a:gd name="T34" fmla="*/ 128 w 868"/>
                <a:gd name="T35" fmla="*/ 147 h 524"/>
                <a:gd name="T36" fmla="*/ 172 w 868"/>
                <a:gd name="T37" fmla="*/ 158 h 524"/>
                <a:gd name="T38" fmla="*/ 183 w 868"/>
                <a:gd name="T39" fmla="*/ 135 h 524"/>
                <a:gd name="T40" fmla="*/ 183 w 868"/>
                <a:gd name="T41" fmla="*/ 135 h 524"/>
                <a:gd name="T42" fmla="*/ 184 w 868"/>
                <a:gd name="T43" fmla="*/ 131 h 524"/>
                <a:gd name="T44" fmla="*/ 186 w 868"/>
                <a:gd name="T45" fmla="*/ 126 h 524"/>
                <a:gd name="T46" fmla="*/ 186 w 868"/>
                <a:gd name="T47" fmla="*/ 126 h 524"/>
                <a:gd name="T48" fmla="*/ 277 w 868"/>
                <a:gd name="T49" fmla="*/ 49 h 524"/>
                <a:gd name="T50" fmla="*/ 402 w 868"/>
                <a:gd name="T51" fmla="*/ 74 h 524"/>
                <a:gd name="T52" fmla="*/ 425 w 868"/>
                <a:gd name="T53" fmla="*/ 98 h 524"/>
                <a:gd name="T54" fmla="*/ 305 w 868"/>
                <a:gd name="T55" fmla="*/ 223 h 524"/>
                <a:gd name="T56" fmla="*/ 297 w 868"/>
                <a:gd name="T57" fmla="*/ 223 h 524"/>
                <a:gd name="T58" fmla="*/ 178 w 868"/>
                <a:gd name="T59" fmla="*/ 281 h 524"/>
                <a:gd name="T60" fmla="*/ 405 w 868"/>
                <a:gd name="T61" fmla="*/ 281 h 524"/>
                <a:gd name="T62" fmla="*/ 493 w 868"/>
                <a:gd name="T63" fmla="*/ 239 h 524"/>
                <a:gd name="T64" fmla="*/ 605 w 868"/>
                <a:gd name="T65" fmla="*/ 350 h 524"/>
                <a:gd name="T66" fmla="*/ 493 w 868"/>
                <a:gd name="T67" fmla="*/ 462 h 524"/>
                <a:gd name="T68" fmla="*/ 405 w 868"/>
                <a:gd name="T69" fmla="*/ 419 h 524"/>
                <a:gd name="T70" fmla="*/ 154 w 868"/>
                <a:gd name="T71" fmla="*/ 419 h 524"/>
                <a:gd name="T72" fmla="*/ 297 w 868"/>
                <a:gd name="T73" fmla="*/ 524 h 524"/>
                <a:gd name="T74" fmla="*/ 701 w 868"/>
                <a:gd name="T75" fmla="*/ 524 h 524"/>
                <a:gd name="T76" fmla="*/ 701 w 868"/>
                <a:gd name="T77" fmla="*/ 524 h 524"/>
                <a:gd name="T78" fmla="*/ 868 w 868"/>
                <a:gd name="T79" fmla="*/ 356 h 524"/>
                <a:gd name="T80" fmla="*/ 700 w 868"/>
                <a:gd name="T81" fmla="*/ 18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68" h="524">
                  <a:moveTo>
                    <a:pt x="700" y="187"/>
                  </a:moveTo>
                  <a:cubicBezTo>
                    <a:pt x="682" y="187"/>
                    <a:pt x="666" y="190"/>
                    <a:pt x="650" y="195"/>
                  </a:cubicBezTo>
                  <a:cubicBezTo>
                    <a:pt x="620" y="132"/>
                    <a:pt x="557" y="89"/>
                    <a:pt x="483" y="89"/>
                  </a:cubicBezTo>
                  <a:cubicBezTo>
                    <a:pt x="476" y="89"/>
                    <a:pt x="469" y="89"/>
                    <a:pt x="463" y="90"/>
                  </a:cubicBezTo>
                  <a:cubicBezTo>
                    <a:pt x="452" y="74"/>
                    <a:pt x="439" y="59"/>
                    <a:pt x="424" y="47"/>
                  </a:cubicBezTo>
                  <a:cubicBezTo>
                    <a:pt x="381" y="12"/>
                    <a:pt x="322" y="0"/>
                    <a:pt x="268" y="15"/>
                  </a:cubicBezTo>
                  <a:cubicBezTo>
                    <a:pt x="216" y="30"/>
                    <a:pt x="174" y="66"/>
                    <a:pt x="153" y="114"/>
                  </a:cubicBezTo>
                  <a:cubicBezTo>
                    <a:pt x="145" y="113"/>
                    <a:pt x="136" y="112"/>
                    <a:pt x="128" y="112"/>
                  </a:cubicBezTo>
                  <a:cubicBezTo>
                    <a:pt x="57" y="112"/>
                    <a:pt x="0" y="169"/>
                    <a:pt x="0" y="240"/>
                  </a:cubicBezTo>
                  <a:cubicBezTo>
                    <a:pt x="0" y="310"/>
                    <a:pt x="57" y="368"/>
                    <a:pt x="128" y="368"/>
                  </a:cubicBezTo>
                  <a:cubicBezTo>
                    <a:pt x="435" y="368"/>
                    <a:pt x="435" y="368"/>
                    <a:pt x="435" y="368"/>
                  </a:cubicBezTo>
                  <a:cubicBezTo>
                    <a:pt x="443" y="393"/>
                    <a:pt x="466" y="411"/>
                    <a:pt x="493" y="411"/>
                  </a:cubicBezTo>
                  <a:cubicBezTo>
                    <a:pt x="527" y="411"/>
                    <a:pt x="554" y="384"/>
                    <a:pt x="554" y="350"/>
                  </a:cubicBezTo>
                  <a:cubicBezTo>
                    <a:pt x="554" y="317"/>
                    <a:pt x="527" y="290"/>
                    <a:pt x="493" y="290"/>
                  </a:cubicBezTo>
                  <a:cubicBezTo>
                    <a:pt x="466" y="290"/>
                    <a:pt x="443" y="308"/>
                    <a:pt x="435" y="333"/>
                  </a:cubicBezTo>
                  <a:cubicBezTo>
                    <a:pt x="128" y="333"/>
                    <a:pt x="128" y="333"/>
                    <a:pt x="128" y="333"/>
                  </a:cubicBezTo>
                  <a:cubicBezTo>
                    <a:pt x="77" y="333"/>
                    <a:pt x="35" y="291"/>
                    <a:pt x="35" y="240"/>
                  </a:cubicBezTo>
                  <a:cubicBezTo>
                    <a:pt x="35" y="189"/>
                    <a:pt x="77" y="147"/>
                    <a:pt x="128" y="147"/>
                  </a:cubicBezTo>
                  <a:cubicBezTo>
                    <a:pt x="144" y="147"/>
                    <a:pt x="159" y="151"/>
                    <a:pt x="172" y="158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4"/>
                    <a:pt x="184" y="132"/>
                    <a:pt x="184" y="131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203" y="88"/>
                    <a:pt x="236" y="61"/>
                    <a:pt x="277" y="49"/>
                  </a:cubicBezTo>
                  <a:cubicBezTo>
                    <a:pt x="322" y="37"/>
                    <a:pt x="367" y="46"/>
                    <a:pt x="402" y="74"/>
                  </a:cubicBezTo>
                  <a:cubicBezTo>
                    <a:pt x="411" y="81"/>
                    <a:pt x="419" y="89"/>
                    <a:pt x="425" y="98"/>
                  </a:cubicBezTo>
                  <a:cubicBezTo>
                    <a:pt x="367" y="117"/>
                    <a:pt x="322" y="164"/>
                    <a:pt x="305" y="223"/>
                  </a:cubicBezTo>
                  <a:cubicBezTo>
                    <a:pt x="303" y="223"/>
                    <a:pt x="300" y="223"/>
                    <a:pt x="297" y="223"/>
                  </a:cubicBezTo>
                  <a:cubicBezTo>
                    <a:pt x="249" y="223"/>
                    <a:pt x="206" y="246"/>
                    <a:pt x="178" y="281"/>
                  </a:cubicBezTo>
                  <a:cubicBezTo>
                    <a:pt x="405" y="281"/>
                    <a:pt x="405" y="281"/>
                    <a:pt x="405" y="281"/>
                  </a:cubicBezTo>
                  <a:cubicBezTo>
                    <a:pt x="426" y="255"/>
                    <a:pt x="458" y="239"/>
                    <a:pt x="493" y="239"/>
                  </a:cubicBezTo>
                  <a:cubicBezTo>
                    <a:pt x="555" y="239"/>
                    <a:pt x="605" y="289"/>
                    <a:pt x="605" y="350"/>
                  </a:cubicBezTo>
                  <a:cubicBezTo>
                    <a:pt x="605" y="412"/>
                    <a:pt x="555" y="462"/>
                    <a:pt x="493" y="462"/>
                  </a:cubicBezTo>
                  <a:cubicBezTo>
                    <a:pt x="458" y="462"/>
                    <a:pt x="426" y="446"/>
                    <a:pt x="405" y="419"/>
                  </a:cubicBezTo>
                  <a:cubicBezTo>
                    <a:pt x="154" y="419"/>
                    <a:pt x="154" y="419"/>
                    <a:pt x="154" y="419"/>
                  </a:cubicBezTo>
                  <a:cubicBezTo>
                    <a:pt x="173" y="480"/>
                    <a:pt x="230" y="524"/>
                    <a:pt x="297" y="524"/>
                  </a:cubicBezTo>
                  <a:cubicBezTo>
                    <a:pt x="701" y="524"/>
                    <a:pt x="701" y="524"/>
                    <a:pt x="701" y="524"/>
                  </a:cubicBezTo>
                  <a:cubicBezTo>
                    <a:pt x="701" y="524"/>
                    <a:pt x="701" y="524"/>
                    <a:pt x="701" y="524"/>
                  </a:cubicBezTo>
                  <a:cubicBezTo>
                    <a:pt x="793" y="524"/>
                    <a:pt x="868" y="448"/>
                    <a:pt x="868" y="356"/>
                  </a:cubicBezTo>
                  <a:cubicBezTo>
                    <a:pt x="868" y="263"/>
                    <a:pt x="793" y="187"/>
                    <a:pt x="700" y="1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916150-B124-456C-84C0-3C0236294CA2}"/>
                </a:ext>
              </a:extLst>
            </p:cNvPr>
            <p:cNvSpPr txBox="1"/>
            <p:nvPr/>
          </p:nvSpPr>
          <p:spPr>
            <a:xfrm>
              <a:off x="9553043" y="2973858"/>
              <a:ext cx="1771573" cy="162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32418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200" b="1" kern="0" dirty="0">
                  <a:solidFill>
                    <a:srgbClr val="0078D7"/>
                  </a:solidFill>
                  <a:cs typeface="Segoe UI Semilight" panose="020B0402040204020203" pitchFamily="34" charset="0"/>
                </a:rPr>
                <a:t>Azure Resource Manager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3B79DA-DA3B-4F1C-8C3E-A672E0169B47}"/>
              </a:ext>
            </a:extLst>
          </p:cNvPr>
          <p:cNvGrpSpPr/>
          <p:nvPr/>
        </p:nvGrpSpPr>
        <p:grpSpPr>
          <a:xfrm>
            <a:off x="8807189" y="2542303"/>
            <a:ext cx="1092264" cy="944924"/>
            <a:chOff x="7516813" y="3165475"/>
            <a:chExt cx="1423988" cy="1231900"/>
          </a:xfrm>
          <a:solidFill>
            <a:schemeClr val="tx1">
              <a:lumMod val="95000"/>
            </a:schemeClr>
          </a:solidFill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4BA1908-6F05-4811-A443-E3DE88AD3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6813" y="3165475"/>
              <a:ext cx="1423988" cy="1231900"/>
            </a:xfrm>
            <a:custGeom>
              <a:avLst/>
              <a:gdLst>
                <a:gd name="T0" fmla="*/ 322 w 377"/>
                <a:gd name="T1" fmla="*/ 108 h 325"/>
                <a:gd name="T2" fmla="*/ 304 w 377"/>
                <a:gd name="T3" fmla="*/ 55 h 325"/>
                <a:gd name="T4" fmla="*/ 270 w 377"/>
                <a:gd name="T5" fmla="*/ 18 h 325"/>
                <a:gd name="T6" fmla="*/ 18 w 377"/>
                <a:gd name="T7" fmla="*/ 0 h 325"/>
                <a:gd name="T8" fmla="*/ 0 w 377"/>
                <a:gd name="T9" fmla="*/ 199 h 325"/>
                <a:gd name="T10" fmla="*/ 51 w 377"/>
                <a:gd name="T11" fmla="*/ 217 h 325"/>
                <a:gd name="T12" fmla="*/ 69 w 377"/>
                <a:gd name="T13" fmla="*/ 272 h 325"/>
                <a:gd name="T14" fmla="*/ 107 w 377"/>
                <a:gd name="T15" fmla="*/ 307 h 325"/>
                <a:gd name="T16" fmla="*/ 359 w 377"/>
                <a:gd name="T17" fmla="*/ 325 h 325"/>
                <a:gd name="T18" fmla="*/ 377 w 377"/>
                <a:gd name="T19" fmla="*/ 126 h 325"/>
                <a:gd name="T20" fmla="*/ 50 w 377"/>
                <a:gd name="T21" fmla="*/ 9 h 325"/>
                <a:gd name="T22" fmla="*/ 50 w 377"/>
                <a:gd name="T23" fmla="*/ 24 h 325"/>
                <a:gd name="T24" fmla="*/ 50 w 377"/>
                <a:gd name="T25" fmla="*/ 9 h 325"/>
                <a:gd name="T26" fmla="*/ 34 w 377"/>
                <a:gd name="T27" fmla="*/ 17 h 325"/>
                <a:gd name="T28" fmla="*/ 18 w 377"/>
                <a:gd name="T29" fmla="*/ 17 h 325"/>
                <a:gd name="T30" fmla="*/ 18 w 377"/>
                <a:gd name="T31" fmla="*/ 199 h 325"/>
                <a:gd name="T32" fmla="*/ 252 w 377"/>
                <a:gd name="T33" fmla="*/ 31 h 325"/>
                <a:gd name="T34" fmla="*/ 69 w 377"/>
                <a:gd name="T35" fmla="*/ 55 h 325"/>
                <a:gd name="T36" fmla="*/ 51 w 377"/>
                <a:gd name="T37" fmla="*/ 199 h 325"/>
                <a:gd name="T38" fmla="*/ 109 w 377"/>
                <a:gd name="T39" fmla="*/ 72 h 325"/>
                <a:gd name="T40" fmla="*/ 94 w 377"/>
                <a:gd name="T41" fmla="*/ 72 h 325"/>
                <a:gd name="T42" fmla="*/ 109 w 377"/>
                <a:gd name="T43" fmla="*/ 72 h 325"/>
                <a:gd name="T44" fmla="*/ 78 w 377"/>
                <a:gd name="T45" fmla="*/ 80 h 325"/>
                <a:gd name="T46" fmla="*/ 78 w 377"/>
                <a:gd name="T47" fmla="*/ 64 h 325"/>
                <a:gd name="T48" fmla="*/ 70 w 377"/>
                <a:gd name="T49" fmla="*/ 254 h 325"/>
                <a:gd name="T50" fmla="*/ 70 w 377"/>
                <a:gd name="T51" fmla="*/ 199 h 325"/>
                <a:gd name="T52" fmla="*/ 252 w 377"/>
                <a:gd name="T53" fmla="*/ 87 h 325"/>
                <a:gd name="T54" fmla="*/ 304 w 377"/>
                <a:gd name="T55" fmla="*/ 87 h 325"/>
                <a:gd name="T56" fmla="*/ 270 w 377"/>
                <a:gd name="T57" fmla="*/ 108 h 325"/>
                <a:gd name="T58" fmla="*/ 124 w 377"/>
                <a:gd name="T59" fmla="*/ 108 h 325"/>
                <a:gd name="T60" fmla="*/ 107 w 377"/>
                <a:gd name="T61" fmla="*/ 199 h 325"/>
                <a:gd name="T62" fmla="*/ 107 w 377"/>
                <a:gd name="T63" fmla="*/ 254 h 325"/>
                <a:gd name="T64" fmla="*/ 164 w 377"/>
                <a:gd name="T65" fmla="*/ 125 h 325"/>
                <a:gd name="T66" fmla="*/ 149 w 377"/>
                <a:gd name="T67" fmla="*/ 125 h 325"/>
                <a:gd name="T68" fmla="*/ 164 w 377"/>
                <a:gd name="T69" fmla="*/ 125 h 325"/>
                <a:gd name="T70" fmla="*/ 133 w 377"/>
                <a:gd name="T71" fmla="*/ 133 h 325"/>
                <a:gd name="T72" fmla="*/ 133 w 377"/>
                <a:gd name="T73" fmla="*/ 118 h 325"/>
                <a:gd name="T74" fmla="*/ 359 w 377"/>
                <a:gd name="T75" fmla="*/ 307 h 325"/>
                <a:gd name="T76" fmla="*/ 125 w 377"/>
                <a:gd name="T77" fmla="*/ 272 h 325"/>
                <a:gd name="T78" fmla="*/ 125 w 377"/>
                <a:gd name="T79" fmla="*/ 217 h 325"/>
                <a:gd name="T80" fmla="*/ 125 w 377"/>
                <a:gd name="T81" fmla="*/ 140 h 325"/>
                <a:gd name="T82" fmla="*/ 270 w 377"/>
                <a:gd name="T83" fmla="*/ 140 h 325"/>
                <a:gd name="T84" fmla="*/ 322 w 377"/>
                <a:gd name="T85" fmla="*/ 140 h 325"/>
                <a:gd name="T86" fmla="*/ 359 w 377"/>
                <a:gd name="T87" fmla="*/ 3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7" h="325">
                  <a:moveTo>
                    <a:pt x="359" y="108"/>
                  </a:moveTo>
                  <a:cubicBezTo>
                    <a:pt x="322" y="108"/>
                    <a:pt x="322" y="108"/>
                    <a:pt x="322" y="108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2" y="63"/>
                    <a:pt x="314" y="55"/>
                    <a:pt x="304" y="55"/>
                  </a:cubicBezTo>
                  <a:cubicBezTo>
                    <a:pt x="270" y="55"/>
                    <a:pt x="270" y="55"/>
                    <a:pt x="270" y="55"/>
                  </a:cubicBezTo>
                  <a:cubicBezTo>
                    <a:pt x="270" y="18"/>
                    <a:pt x="270" y="18"/>
                    <a:pt x="270" y="18"/>
                  </a:cubicBezTo>
                  <a:cubicBezTo>
                    <a:pt x="270" y="8"/>
                    <a:pt x="262" y="0"/>
                    <a:pt x="25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09"/>
                    <a:pt x="8" y="217"/>
                    <a:pt x="18" y="217"/>
                  </a:cubicBezTo>
                  <a:cubicBezTo>
                    <a:pt x="51" y="217"/>
                    <a:pt x="51" y="217"/>
                    <a:pt x="51" y="217"/>
                  </a:cubicBezTo>
                  <a:cubicBezTo>
                    <a:pt x="51" y="254"/>
                    <a:pt x="51" y="254"/>
                    <a:pt x="51" y="254"/>
                  </a:cubicBezTo>
                  <a:cubicBezTo>
                    <a:pt x="51" y="264"/>
                    <a:pt x="59" y="272"/>
                    <a:pt x="69" y="272"/>
                  </a:cubicBezTo>
                  <a:cubicBezTo>
                    <a:pt x="107" y="272"/>
                    <a:pt x="107" y="272"/>
                    <a:pt x="107" y="272"/>
                  </a:cubicBezTo>
                  <a:cubicBezTo>
                    <a:pt x="107" y="307"/>
                    <a:pt x="107" y="307"/>
                    <a:pt x="107" y="307"/>
                  </a:cubicBezTo>
                  <a:cubicBezTo>
                    <a:pt x="107" y="317"/>
                    <a:pt x="114" y="325"/>
                    <a:pt x="124" y="325"/>
                  </a:cubicBezTo>
                  <a:cubicBezTo>
                    <a:pt x="359" y="325"/>
                    <a:pt x="359" y="325"/>
                    <a:pt x="359" y="325"/>
                  </a:cubicBezTo>
                  <a:cubicBezTo>
                    <a:pt x="369" y="325"/>
                    <a:pt x="377" y="317"/>
                    <a:pt x="377" y="307"/>
                  </a:cubicBezTo>
                  <a:cubicBezTo>
                    <a:pt x="377" y="126"/>
                    <a:pt x="377" y="126"/>
                    <a:pt x="377" y="126"/>
                  </a:cubicBezTo>
                  <a:cubicBezTo>
                    <a:pt x="377" y="116"/>
                    <a:pt x="369" y="108"/>
                    <a:pt x="359" y="108"/>
                  </a:cubicBezTo>
                  <a:close/>
                  <a:moveTo>
                    <a:pt x="50" y="9"/>
                  </a:moveTo>
                  <a:cubicBezTo>
                    <a:pt x="54" y="9"/>
                    <a:pt x="57" y="13"/>
                    <a:pt x="57" y="17"/>
                  </a:cubicBezTo>
                  <a:cubicBezTo>
                    <a:pt x="57" y="21"/>
                    <a:pt x="54" y="24"/>
                    <a:pt x="50" y="24"/>
                  </a:cubicBezTo>
                  <a:cubicBezTo>
                    <a:pt x="46" y="24"/>
                    <a:pt x="42" y="21"/>
                    <a:pt x="42" y="17"/>
                  </a:cubicBezTo>
                  <a:cubicBezTo>
                    <a:pt x="42" y="13"/>
                    <a:pt x="46" y="9"/>
                    <a:pt x="50" y="9"/>
                  </a:cubicBezTo>
                  <a:close/>
                  <a:moveTo>
                    <a:pt x="26" y="9"/>
                  </a:moveTo>
                  <a:cubicBezTo>
                    <a:pt x="30" y="9"/>
                    <a:pt x="34" y="13"/>
                    <a:pt x="34" y="17"/>
                  </a:cubicBezTo>
                  <a:cubicBezTo>
                    <a:pt x="34" y="21"/>
                    <a:pt x="30" y="24"/>
                    <a:pt x="26" y="24"/>
                  </a:cubicBezTo>
                  <a:cubicBezTo>
                    <a:pt x="22" y="24"/>
                    <a:pt x="18" y="21"/>
                    <a:pt x="18" y="17"/>
                  </a:cubicBezTo>
                  <a:cubicBezTo>
                    <a:pt x="18" y="13"/>
                    <a:pt x="22" y="9"/>
                    <a:pt x="26" y="9"/>
                  </a:cubicBezTo>
                  <a:close/>
                  <a:moveTo>
                    <a:pt x="18" y="199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252" y="31"/>
                    <a:pt x="252" y="31"/>
                    <a:pt x="252" y="31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59" y="55"/>
                    <a:pt x="51" y="63"/>
                    <a:pt x="51" y="73"/>
                  </a:cubicBezTo>
                  <a:cubicBezTo>
                    <a:pt x="51" y="199"/>
                    <a:pt x="51" y="199"/>
                    <a:pt x="51" y="199"/>
                  </a:cubicBezTo>
                  <a:lnTo>
                    <a:pt x="18" y="199"/>
                  </a:lnTo>
                  <a:close/>
                  <a:moveTo>
                    <a:pt x="109" y="72"/>
                  </a:moveTo>
                  <a:cubicBezTo>
                    <a:pt x="109" y="76"/>
                    <a:pt x="106" y="80"/>
                    <a:pt x="101" y="80"/>
                  </a:cubicBezTo>
                  <a:cubicBezTo>
                    <a:pt x="97" y="80"/>
                    <a:pt x="94" y="76"/>
                    <a:pt x="94" y="72"/>
                  </a:cubicBezTo>
                  <a:cubicBezTo>
                    <a:pt x="94" y="68"/>
                    <a:pt x="97" y="64"/>
                    <a:pt x="101" y="64"/>
                  </a:cubicBezTo>
                  <a:cubicBezTo>
                    <a:pt x="106" y="64"/>
                    <a:pt x="109" y="68"/>
                    <a:pt x="109" y="72"/>
                  </a:cubicBezTo>
                  <a:close/>
                  <a:moveTo>
                    <a:pt x="85" y="72"/>
                  </a:moveTo>
                  <a:cubicBezTo>
                    <a:pt x="85" y="76"/>
                    <a:pt x="82" y="80"/>
                    <a:pt x="78" y="80"/>
                  </a:cubicBezTo>
                  <a:cubicBezTo>
                    <a:pt x="73" y="80"/>
                    <a:pt x="70" y="76"/>
                    <a:pt x="70" y="72"/>
                  </a:cubicBezTo>
                  <a:cubicBezTo>
                    <a:pt x="70" y="68"/>
                    <a:pt x="73" y="64"/>
                    <a:pt x="78" y="64"/>
                  </a:cubicBezTo>
                  <a:cubicBezTo>
                    <a:pt x="82" y="64"/>
                    <a:pt x="85" y="68"/>
                    <a:pt x="85" y="72"/>
                  </a:cubicBezTo>
                  <a:close/>
                  <a:moveTo>
                    <a:pt x="70" y="254"/>
                  </a:moveTo>
                  <a:cubicBezTo>
                    <a:pt x="70" y="217"/>
                    <a:pt x="70" y="217"/>
                    <a:pt x="70" y="217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0" y="87"/>
                    <a:pt x="70" y="87"/>
                    <a:pt x="70" y="87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4" y="108"/>
                    <a:pt x="304" y="108"/>
                    <a:pt x="304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52" y="108"/>
                    <a:pt x="252" y="108"/>
                    <a:pt x="252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14" y="108"/>
                    <a:pt x="107" y="116"/>
                    <a:pt x="107" y="126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7" y="217"/>
                    <a:pt x="107" y="217"/>
                    <a:pt x="107" y="217"/>
                  </a:cubicBezTo>
                  <a:cubicBezTo>
                    <a:pt x="107" y="254"/>
                    <a:pt x="107" y="254"/>
                    <a:pt x="107" y="254"/>
                  </a:cubicBezTo>
                  <a:lnTo>
                    <a:pt x="70" y="254"/>
                  </a:lnTo>
                  <a:close/>
                  <a:moveTo>
                    <a:pt x="164" y="125"/>
                  </a:moveTo>
                  <a:cubicBezTo>
                    <a:pt x="164" y="129"/>
                    <a:pt x="161" y="133"/>
                    <a:pt x="156" y="133"/>
                  </a:cubicBezTo>
                  <a:cubicBezTo>
                    <a:pt x="152" y="133"/>
                    <a:pt x="149" y="129"/>
                    <a:pt x="149" y="125"/>
                  </a:cubicBezTo>
                  <a:cubicBezTo>
                    <a:pt x="149" y="121"/>
                    <a:pt x="152" y="118"/>
                    <a:pt x="156" y="118"/>
                  </a:cubicBezTo>
                  <a:cubicBezTo>
                    <a:pt x="161" y="118"/>
                    <a:pt x="164" y="121"/>
                    <a:pt x="164" y="125"/>
                  </a:cubicBezTo>
                  <a:close/>
                  <a:moveTo>
                    <a:pt x="140" y="125"/>
                  </a:moveTo>
                  <a:cubicBezTo>
                    <a:pt x="140" y="129"/>
                    <a:pt x="137" y="133"/>
                    <a:pt x="133" y="133"/>
                  </a:cubicBezTo>
                  <a:cubicBezTo>
                    <a:pt x="129" y="133"/>
                    <a:pt x="125" y="129"/>
                    <a:pt x="125" y="125"/>
                  </a:cubicBezTo>
                  <a:cubicBezTo>
                    <a:pt x="125" y="121"/>
                    <a:pt x="129" y="118"/>
                    <a:pt x="133" y="118"/>
                  </a:cubicBezTo>
                  <a:cubicBezTo>
                    <a:pt x="137" y="118"/>
                    <a:pt x="140" y="121"/>
                    <a:pt x="140" y="125"/>
                  </a:cubicBezTo>
                  <a:close/>
                  <a:moveTo>
                    <a:pt x="359" y="307"/>
                  </a:moveTo>
                  <a:cubicBezTo>
                    <a:pt x="125" y="307"/>
                    <a:pt x="125" y="307"/>
                    <a:pt x="125" y="307"/>
                  </a:cubicBezTo>
                  <a:cubicBezTo>
                    <a:pt x="125" y="272"/>
                    <a:pt x="125" y="272"/>
                    <a:pt x="125" y="272"/>
                  </a:cubicBezTo>
                  <a:cubicBezTo>
                    <a:pt x="125" y="254"/>
                    <a:pt x="125" y="254"/>
                    <a:pt x="125" y="254"/>
                  </a:cubicBezTo>
                  <a:cubicBezTo>
                    <a:pt x="125" y="217"/>
                    <a:pt x="125" y="217"/>
                    <a:pt x="125" y="217"/>
                  </a:cubicBezTo>
                  <a:cubicBezTo>
                    <a:pt x="125" y="199"/>
                    <a:pt x="125" y="199"/>
                    <a:pt x="125" y="199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252" y="140"/>
                    <a:pt x="252" y="140"/>
                    <a:pt x="252" y="140"/>
                  </a:cubicBezTo>
                  <a:cubicBezTo>
                    <a:pt x="270" y="140"/>
                    <a:pt x="270" y="140"/>
                    <a:pt x="270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22" y="140"/>
                    <a:pt x="322" y="140"/>
                    <a:pt x="322" y="140"/>
                  </a:cubicBezTo>
                  <a:cubicBezTo>
                    <a:pt x="359" y="140"/>
                    <a:pt x="359" y="140"/>
                    <a:pt x="359" y="140"/>
                  </a:cubicBezTo>
                  <a:lnTo>
                    <a:pt x="359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0DCB7E9F-3146-477C-87EB-76BF2F55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5938" y="4025900"/>
              <a:ext cx="98425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2F56DC4E-C40B-4AA2-8CA6-5DD0CF94D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3984625"/>
              <a:ext cx="98425" cy="227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Rectangle 21">
              <a:extLst>
                <a:ext uri="{FF2B5EF4-FFF2-40B4-BE49-F238E27FC236}">
                  <a16:creationId xmlns:a16="http://schemas.microsoft.com/office/drawing/2014/main" id="{BE94FCDD-7D11-4CDA-83D3-5E29BC055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6613" y="3922713"/>
              <a:ext cx="98425" cy="288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Rectangle 22">
              <a:extLst>
                <a:ext uri="{FF2B5EF4-FFF2-40B4-BE49-F238E27FC236}">
                  <a16:creationId xmlns:a16="http://schemas.microsoft.com/office/drawing/2014/main" id="{AC17A87D-0720-43A5-B89A-3FE2DD6CB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5363" y="3840163"/>
              <a:ext cx="98425" cy="371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F666471-EA85-4033-92D0-9AF08388892C}"/>
              </a:ext>
            </a:extLst>
          </p:cNvPr>
          <p:cNvSpPr txBox="1"/>
          <p:nvPr/>
        </p:nvSpPr>
        <p:spPr>
          <a:xfrm>
            <a:off x="10479467" y="6355673"/>
            <a:ext cx="1420261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418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200" b="1" kern="0" dirty="0">
                <a:solidFill>
                  <a:srgbClr val="0078D7"/>
                </a:solidFill>
                <a:cs typeface="Segoe UI Semilight" panose="020B0402040204020203" pitchFamily="34" charset="0"/>
              </a:rPr>
              <a:t>MICROSOFT AZURE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677948-0155-4C34-BBDE-03AA804A2DC8}"/>
              </a:ext>
            </a:extLst>
          </p:cNvPr>
          <p:cNvSpPr txBox="1"/>
          <p:nvPr/>
        </p:nvSpPr>
        <p:spPr>
          <a:xfrm>
            <a:off x="6619442" y="6356242"/>
            <a:ext cx="2125582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418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200" b="1" kern="0" dirty="0">
                <a:solidFill>
                  <a:srgbClr val="0078D7"/>
                </a:solidFill>
                <a:cs typeface="Segoe UI Semilight" panose="020B0402040204020203" pitchFamily="34" charset="0"/>
              </a:rPr>
              <a:t>MICROSOFT Azure Stack Hub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79B8DB-21BC-4D32-A065-6794BA07EF0A}"/>
              </a:ext>
            </a:extLst>
          </p:cNvPr>
          <p:cNvGrpSpPr/>
          <p:nvPr/>
        </p:nvGrpSpPr>
        <p:grpSpPr>
          <a:xfrm>
            <a:off x="7455187" y="2996442"/>
            <a:ext cx="1126737" cy="322920"/>
            <a:chOff x="6743700" y="2477338"/>
            <a:chExt cx="1104900" cy="31666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16B8C1-3AE7-4998-BFC6-42C2661F0C07}"/>
                </a:ext>
              </a:extLst>
            </p:cNvPr>
            <p:cNvCxnSpPr/>
            <p:nvPr/>
          </p:nvCxnSpPr>
          <p:spPr>
            <a:xfrm>
              <a:off x="6743700" y="2477338"/>
              <a:ext cx="11049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B3F808E-10FA-4C0C-9586-AE90E221C27A}"/>
                </a:ext>
              </a:extLst>
            </p:cNvPr>
            <p:cNvCxnSpPr/>
            <p:nvPr/>
          </p:nvCxnSpPr>
          <p:spPr>
            <a:xfrm flipV="1">
              <a:off x="6743700" y="2477338"/>
              <a:ext cx="0" cy="316662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E35D99-D7F3-4A2D-AD56-AF754A61DC59}"/>
              </a:ext>
            </a:extLst>
          </p:cNvPr>
          <p:cNvGrpSpPr/>
          <p:nvPr/>
        </p:nvGrpSpPr>
        <p:grpSpPr>
          <a:xfrm>
            <a:off x="10032433" y="2996442"/>
            <a:ext cx="1126737" cy="322920"/>
            <a:chOff x="9271000" y="2477338"/>
            <a:chExt cx="1104900" cy="31666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7FA086-7803-430E-80EB-F22BF6524BCC}"/>
                </a:ext>
              </a:extLst>
            </p:cNvPr>
            <p:cNvCxnSpPr/>
            <p:nvPr/>
          </p:nvCxnSpPr>
          <p:spPr>
            <a:xfrm>
              <a:off x="9271000" y="2477338"/>
              <a:ext cx="11049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35B651-AE59-4B36-BE3A-59F010672FDF}"/>
                </a:ext>
              </a:extLst>
            </p:cNvPr>
            <p:cNvCxnSpPr/>
            <p:nvPr/>
          </p:nvCxnSpPr>
          <p:spPr>
            <a:xfrm flipV="1">
              <a:off x="10375900" y="2477338"/>
              <a:ext cx="0" cy="316662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2E453B-2128-4089-8CD6-32F16DBF88D3}"/>
              </a:ext>
            </a:extLst>
          </p:cNvPr>
          <p:cNvCxnSpPr/>
          <p:nvPr/>
        </p:nvCxnSpPr>
        <p:spPr>
          <a:xfrm flipV="1">
            <a:off x="7455187" y="4532900"/>
            <a:ext cx="0" cy="322920"/>
          </a:xfrm>
          <a:prstGeom prst="line">
            <a:avLst/>
          </a:prstGeom>
          <a:ln w="19050" cap="rnd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C1F81B-6E55-4E44-A84D-DA4628EEA980}"/>
              </a:ext>
            </a:extLst>
          </p:cNvPr>
          <p:cNvCxnSpPr/>
          <p:nvPr/>
        </p:nvCxnSpPr>
        <p:spPr>
          <a:xfrm flipV="1">
            <a:off x="11206264" y="4532901"/>
            <a:ext cx="0" cy="271117"/>
          </a:xfrm>
          <a:prstGeom prst="line">
            <a:avLst/>
          </a:prstGeom>
          <a:ln w="19050" cap="rnd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26">
            <a:extLst>
              <a:ext uri="{FF2B5EF4-FFF2-40B4-BE49-F238E27FC236}">
                <a16:creationId xmlns:a16="http://schemas.microsoft.com/office/drawing/2014/main" id="{028A4670-30B2-4099-8A6B-CB08EABEAB65}"/>
              </a:ext>
            </a:extLst>
          </p:cNvPr>
          <p:cNvSpPr>
            <a:spLocks/>
          </p:cNvSpPr>
          <p:nvPr/>
        </p:nvSpPr>
        <p:spPr bwMode="auto">
          <a:xfrm>
            <a:off x="8965656" y="4256248"/>
            <a:ext cx="966245" cy="961957"/>
          </a:xfrm>
          <a:custGeom>
            <a:avLst/>
            <a:gdLst>
              <a:gd name="T0" fmla="*/ 567 w 665"/>
              <a:gd name="T1" fmla="*/ 93 h 662"/>
              <a:gd name="T2" fmla="*/ 498 w 665"/>
              <a:gd name="T3" fmla="*/ 162 h 662"/>
              <a:gd name="T4" fmla="*/ 567 w 665"/>
              <a:gd name="T5" fmla="*/ 336 h 662"/>
              <a:gd name="T6" fmla="*/ 344 w 665"/>
              <a:gd name="T7" fmla="*/ 562 h 662"/>
              <a:gd name="T8" fmla="*/ 98 w 665"/>
              <a:gd name="T9" fmla="*/ 328 h 662"/>
              <a:gd name="T10" fmla="*/ 167 w 665"/>
              <a:gd name="T11" fmla="*/ 162 h 662"/>
              <a:gd name="T12" fmla="*/ 167 w 665"/>
              <a:gd name="T13" fmla="*/ 162 h 662"/>
              <a:gd name="T14" fmla="*/ 242 w 665"/>
              <a:gd name="T15" fmla="*/ 237 h 662"/>
              <a:gd name="T16" fmla="*/ 268 w 665"/>
              <a:gd name="T17" fmla="*/ 0 h 662"/>
              <a:gd name="T18" fmla="*/ 30 w 665"/>
              <a:gd name="T19" fmla="*/ 26 h 662"/>
              <a:gd name="T20" fmla="*/ 98 w 665"/>
              <a:gd name="T21" fmla="*/ 93 h 662"/>
              <a:gd name="T22" fmla="*/ 98 w 665"/>
              <a:gd name="T23" fmla="*/ 93 h 662"/>
              <a:gd name="T24" fmla="*/ 1 w 665"/>
              <a:gd name="T25" fmla="*/ 326 h 662"/>
              <a:gd name="T26" fmla="*/ 328 w 665"/>
              <a:gd name="T27" fmla="*/ 660 h 662"/>
              <a:gd name="T28" fmla="*/ 665 w 665"/>
              <a:gd name="T29" fmla="*/ 328 h 662"/>
              <a:gd name="T30" fmla="*/ 567 w 665"/>
              <a:gd name="T31" fmla="*/ 93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5" h="662">
                <a:moveTo>
                  <a:pt x="567" y="93"/>
                </a:moveTo>
                <a:cubicBezTo>
                  <a:pt x="498" y="162"/>
                  <a:pt x="498" y="162"/>
                  <a:pt x="498" y="162"/>
                </a:cubicBezTo>
                <a:cubicBezTo>
                  <a:pt x="542" y="206"/>
                  <a:pt x="569" y="268"/>
                  <a:pt x="567" y="336"/>
                </a:cubicBezTo>
                <a:cubicBezTo>
                  <a:pt x="563" y="457"/>
                  <a:pt x="465" y="556"/>
                  <a:pt x="344" y="562"/>
                </a:cubicBezTo>
                <a:cubicBezTo>
                  <a:pt x="209" y="568"/>
                  <a:pt x="98" y="461"/>
                  <a:pt x="98" y="328"/>
                </a:cubicBezTo>
                <a:cubicBezTo>
                  <a:pt x="98" y="263"/>
                  <a:pt x="125" y="205"/>
                  <a:pt x="167" y="162"/>
                </a:cubicBezTo>
                <a:cubicBezTo>
                  <a:pt x="167" y="162"/>
                  <a:pt x="167" y="162"/>
                  <a:pt x="167" y="162"/>
                </a:cubicBezTo>
                <a:cubicBezTo>
                  <a:pt x="242" y="237"/>
                  <a:pt x="242" y="237"/>
                  <a:pt x="242" y="237"/>
                </a:cubicBezTo>
                <a:cubicBezTo>
                  <a:pt x="268" y="0"/>
                  <a:pt x="268" y="0"/>
                  <a:pt x="268" y="0"/>
                </a:cubicBezTo>
                <a:cubicBezTo>
                  <a:pt x="30" y="26"/>
                  <a:pt x="30" y="26"/>
                  <a:pt x="30" y="26"/>
                </a:cubicBezTo>
                <a:cubicBezTo>
                  <a:pt x="98" y="93"/>
                  <a:pt x="98" y="93"/>
                  <a:pt x="98" y="93"/>
                </a:cubicBezTo>
                <a:cubicBezTo>
                  <a:pt x="98" y="93"/>
                  <a:pt x="98" y="93"/>
                  <a:pt x="98" y="93"/>
                </a:cubicBezTo>
                <a:cubicBezTo>
                  <a:pt x="38" y="153"/>
                  <a:pt x="1" y="235"/>
                  <a:pt x="1" y="326"/>
                </a:cubicBezTo>
                <a:cubicBezTo>
                  <a:pt x="0" y="507"/>
                  <a:pt x="147" y="657"/>
                  <a:pt x="328" y="660"/>
                </a:cubicBezTo>
                <a:cubicBezTo>
                  <a:pt x="513" y="662"/>
                  <a:pt x="665" y="513"/>
                  <a:pt x="665" y="328"/>
                </a:cubicBezTo>
                <a:cubicBezTo>
                  <a:pt x="665" y="236"/>
                  <a:pt x="627" y="153"/>
                  <a:pt x="567" y="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EFACA1-9939-4FC2-A797-22AB412A460A}"/>
              </a:ext>
            </a:extLst>
          </p:cNvPr>
          <p:cNvSpPr/>
          <p:nvPr/>
        </p:nvSpPr>
        <p:spPr bwMode="auto">
          <a:xfrm>
            <a:off x="8237759" y="5256239"/>
            <a:ext cx="2386487" cy="3676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9871" tIns="93247" rIns="186494" bIns="9324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Consistency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99DD05-DB60-4906-B02A-6A3B93997855}"/>
              </a:ext>
            </a:extLst>
          </p:cNvPr>
          <p:cNvSpPr txBox="1"/>
          <p:nvPr/>
        </p:nvSpPr>
        <p:spPr>
          <a:xfrm>
            <a:off x="6749901" y="1218661"/>
            <a:ext cx="1487512" cy="633705"/>
          </a:xfrm>
          <a:prstGeom prst="rect">
            <a:avLst/>
          </a:prstGeom>
          <a:noFill/>
        </p:spPr>
        <p:txBody>
          <a:bodyPr wrap="non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Describe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F24535-AA93-4352-BFCB-3E7BCEE15D9D}"/>
              </a:ext>
            </a:extLst>
          </p:cNvPr>
          <p:cNvSpPr txBox="1"/>
          <p:nvPr/>
        </p:nvSpPr>
        <p:spPr>
          <a:xfrm>
            <a:off x="8741023" y="1218661"/>
            <a:ext cx="1287136" cy="633705"/>
          </a:xfrm>
          <a:prstGeom prst="rect">
            <a:avLst/>
          </a:prstGeom>
          <a:noFill/>
        </p:spPr>
        <p:txBody>
          <a:bodyPr wrap="non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Deploy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5363D0-7C48-4352-BE5F-C6918209F7DA}"/>
              </a:ext>
            </a:extLst>
          </p:cNvPr>
          <p:cNvSpPr txBox="1"/>
          <p:nvPr/>
        </p:nvSpPr>
        <p:spPr>
          <a:xfrm>
            <a:off x="10525490" y="1218661"/>
            <a:ext cx="1333624" cy="633705"/>
          </a:xfrm>
          <a:prstGeom prst="rect">
            <a:avLst/>
          </a:prstGeom>
          <a:noFill/>
        </p:spPr>
        <p:txBody>
          <a:bodyPr wrap="non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4215677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10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98E-6 1.31639E-7 L 0.03434 1.31639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6748E-6 1.31639E-7 L -0.03485 1.31639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9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10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09497E-6 -4.52111E-6 L 4.09497E-6 -0.0792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10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1445E-6 -4.52111E-6 L 2.1445E-6 -0.07921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accel="10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8616E-6 -1.90195E-6 L -2.58616E-6 -0.0792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accel="10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31733E-6 -2.76895E-7 L 1.31733E-6 -0.0792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4" presetClass="path" presetSubtype="0" accel="10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8616E-6 3.34998E-6 L -2.58616E-6 -0.0792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4" presetClass="path" presetSubtype="0" accel="10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75287E-6 3.34998E-6 L 3.75287E-6 -0.07921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41" grpId="0" animBg="1"/>
      <p:bldP spid="41" grpId="1" animBg="1"/>
      <p:bldP spid="54" grpId="0"/>
      <p:bldP spid="55" grpId="0"/>
      <p:bldP spid="64" grpId="0" animBg="1"/>
      <p:bldP spid="64" grpId="1" animBg="1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IaaS workload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6608483" cy="5301899"/>
          </a:xfrm>
        </p:spPr>
        <p:txBody>
          <a:bodyPr vert="horz" wrap="square" lIns="146304" tIns="91440" rIns="146304" bIns="91440" rtlCol="0" anchor="t">
            <a:normAutofit/>
          </a:bodyPr>
          <a:lstStyle/>
          <a:p>
            <a:r>
              <a:rPr lang="en-US" sz="2800" dirty="0">
                <a:solidFill>
                  <a:srgbClr val="0078D7"/>
                </a:solidFill>
              </a:rPr>
              <a:t>Azure Stack Hub enables a number of </a:t>
            </a:r>
            <a:br>
              <a:rPr lang="en-US" sz="2800" dirty="0">
                <a:solidFill>
                  <a:srgbClr val="0078D7"/>
                </a:solidFill>
                <a:cs typeface="Segoe UI Light"/>
              </a:rPr>
            </a:br>
            <a:r>
              <a:rPr lang="en-US" sz="2800" dirty="0">
                <a:solidFill>
                  <a:srgbClr val="0078D7"/>
                </a:solidFill>
              </a:rPr>
              <a:t>IaaS workloads:</a:t>
            </a:r>
          </a:p>
          <a:p>
            <a:pPr lvl="1"/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Quick start templates work on Azure </a:t>
            </a:r>
            <a:r>
              <a:rPr lang="en-US" sz="1800" i="1" dirty="0">
                <a:latin typeface="+mj-lt"/>
              </a:rPr>
              <a:t>and</a:t>
            </a:r>
            <a:r>
              <a:rPr lang="en-US" sz="1800" dirty="0">
                <a:latin typeface="+mj-lt"/>
              </a:rPr>
              <a:t> Azure Stack Hub</a:t>
            </a:r>
          </a:p>
          <a:p>
            <a:pPr lvl="1"/>
            <a:r>
              <a:rPr lang="en-US" sz="1800" dirty="0">
                <a:latin typeface="+mj-lt"/>
                <a:hlinkClick r:id="rId3"/>
              </a:rPr>
              <a:t>https://github.com/Azure/azurestack-quickstart-templates</a:t>
            </a:r>
            <a:r>
              <a:rPr lang="en-US" sz="1800" dirty="0">
                <a:latin typeface="+mj-lt"/>
              </a:rPr>
              <a:t>  </a:t>
            </a:r>
          </a:p>
          <a:p>
            <a:pPr lvl="1"/>
            <a:endParaRPr lang="en-US" sz="1800" dirty="0">
              <a:latin typeface="+mj-lt"/>
            </a:endParaRP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SQL Server 2014 web – gallery and template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SQL Server 2016 developer – gallery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SharePoint 2016 – template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Mesos – template</a:t>
            </a:r>
            <a:endParaRPr lang="en-US" sz="1800" dirty="0">
              <a:solidFill>
                <a:schemeClr val="tx1"/>
              </a:solidFill>
              <a:latin typeface="Segoe UI Light" pitchFamily="34" charset="0"/>
              <a:cs typeface="Segoe UI Light"/>
            </a:endParaRP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Docker swarm – template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Remote Desktop Services 2012 R2 and 2016 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Ethereum</a:t>
            </a:r>
            <a:r>
              <a:rPr lang="en-US" sz="1800" dirty="0">
                <a:solidFill>
                  <a:schemeClr val="tx1"/>
                </a:solidFill>
                <a:latin typeface="Segoe UI Light" pitchFamily="34" charset="0"/>
                <a:cs typeface="Segoe UI Light"/>
              </a:rPr>
              <a:t> Blockchain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Docker Swarm</a:t>
            </a:r>
            <a:endParaRPr lang="en-US" sz="1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1928"/>
          <a:stretch/>
        </p:blipFill>
        <p:spPr>
          <a:xfrm>
            <a:off x="6883121" y="1211263"/>
            <a:ext cx="5111551" cy="51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13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ARM and Resource Providers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62379" y="1221224"/>
            <a:ext cx="2898648" cy="839699"/>
          </a:xfrm>
          <a:prstGeom prst="rect">
            <a:avLst/>
          </a:prstGeom>
          <a:solidFill>
            <a:schemeClr val="bg1"/>
          </a:solidFill>
          <a:ln>
            <a:solidFill>
              <a:srgbClr val="353535"/>
            </a:solidFill>
          </a:ln>
        </p:spPr>
        <p:txBody>
          <a:bodyPr wrap="square" lIns="137148" tIns="109719" rIns="137148" bIns="109719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storageAccount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accountType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09398" y="3984207"/>
            <a:ext cx="2899788" cy="1125418"/>
          </a:xfrm>
          <a:prstGeom prst="rect">
            <a:avLst/>
          </a:prstGeom>
          <a:solidFill>
            <a:schemeClr val="bg1"/>
          </a:solidFill>
          <a:ln>
            <a:solidFill>
              <a:srgbClr val="353535"/>
            </a:solidFill>
          </a:ln>
        </p:spPr>
        <p:txBody>
          <a:bodyPr wrap="square" lIns="137148" tIns="109719" rIns="137148" bIns="109719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1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publicIPAddress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allocationMethod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domainNameLabel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69899" y="2174851"/>
            <a:ext cx="2898648" cy="1411137"/>
          </a:xfrm>
          <a:prstGeom prst="rect">
            <a:avLst/>
          </a:prstGeom>
          <a:solidFill>
            <a:schemeClr val="bg1"/>
          </a:solidFill>
          <a:ln>
            <a:solidFill>
              <a:srgbClr val="353535"/>
            </a:solidFill>
          </a:ln>
        </p:spPr>
        <p:txBody>
          <a:bodyPr wrap="square" lIns="137148" tIns="109719" rIns="137148" bIns="109719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virtualNetwork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addressSpace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Subnet</a:t>
            </a:r>
          </a:p>
          <a:p>
            <a:pPr marL="635481" marR="0" lvl="1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addressPrefix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9398" y="3026314"/>
            <a:ext cx="2899788" cy="839699"/>
          </a:xfrm>
          <a:prstGeom prst="rect">
            <a:avLst/>
          </a:prstGeom>
          <a:solidFill>
            <a:schemeClr val="bg1"/>
          </a:solidFill>
          <a:ln>
            <a:solidFill>
              <a:srgbClr val="353535"/>
            </a:solidFill>
          </a:ln>
        </p:spPr>
        <p:txBody>
          <a:bodyPr wrap="square" lIns="137148" tIns="109719" rIns="137148" bIns="109719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1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networkInterface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noProof="1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privateIPAllocationMethod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09398" y="1211263"/>
            <a:ext cx="2899788" cy="1696857"/>
          </a:xfrm>
          <a:prstGeom prst="rect">
            <a:avLst/>
          </a:prstGeom>
          <a:solidFill>
            <a:schemeClr val="bg1"/>
          </a:solidFill>
          <a:ln>
            <a:solidFill>
              <a:srgbClr val="353535"/>
            </a:solidFill>
          </a:ln>
        </p:spPr>
        <p:txBody>
          <a:bodyPr wrap="square" lIns="137148" tIns="109719" rIns="137148" bIns="109719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virtualMachine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hardwareProfile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osProfile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storageProfile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networkProfile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6401" y="6432846"/>
            <a:ext cx="792400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3"/>
              </a:rPr>
              <a:t>https://github.com/Azure/AzureStack-QuickStart-Templates/tree/master/101-simple-windows-vm</a:t>
            </a:r>
            <a:r>
              <a:rPr kumimoji="0" lang="en-US" sz="135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5D5BE1-E393-44CA-BF9E-ED4DC13E9F10}"/>
              </a:ext>
            </a:extLst>
          </p:cNvPr>
          <p:cNvGrpSpPr/>
          <p:nvPr/>
        </p:nvGrpSpPr>
        <p:grpSpPr>
          <a:xfrm>
            <a:off x="473133" y="1648219"/>
            <a:ext cx="4813944" cy="4135044"/>
            <a:chOff x="1874414" y="1512262"/>
            <a:chExt cx="4813944" cy="4135044"/>
          </a:xfrm>
        </p:grpSpPr>
        <p:grpSp>
          <p:nvGrpSpPr>
            <p:cNvPr id="5" name="Group 4"/>
            <p:cNvGrpSpPr/>
            <p:nvPr/>
          </p:nvGrpSpPr>
          <p:grpSpPr>
            <a:xfrm>
              <a:off x="1874414" y="1512262"/>
              <a:ext cx="4813944" cy="4135044"/>
              <a:chOff x="6581595" y="1307043"/>
              <a:chExt cx="5151693" cy="4535767"/>
            </a:xfrm>
          </p:grpSpPr>
          <p:sp>
            <p:nvSpPr>
              <p:cNvPr id="6" name="Rounded Rectangle 3"/>
              <p:cNvSpPr/>
              <p:nvPr/>
            </p:nvSpPr>
            <p:spPr bwMode="auto">
              <a:xfrm>
                <a:off x="6581595" y="1830772"/>
                <a:ext cx="5151693" cy="4012038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9939" tIns="69939" rIns="26231" bIns="26231" rtlCol="0" anchor="t" anchorCtr="0"/>
              <a:lstStyle/>
              <a:p>
                <a:pPr marL="0" marR="0" lvl="0" indent="0" algn="ctr" defTabSz="713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24" b="0" i="0" u="none" strike="noStrike" kern="1200" cap="none" spc="-78" normalizeH="0" baseline="0" noProof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00173" y="1307043"/>
                <a:ext cx="2776043" cy="573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 Group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93045" y="2303898"/>
              <a:ext cx="2062365" cy="2413443"/>
              <a:chOff x="7021426" y="2780414"/>
              <a:chExt cx="1874816" cy="1305751"/>
            </a:xfrm>
          </p:grpSpPr>
          <p:sp>
            <p:nvSpPr>
              <p:cNvPr id="9" name="Rounded Rectangle 15"/>
              <p:cNvSpPr/>
              <p:nvPr/>
            </p:nvSpPr>
            <p:spPr bwMode="auto">
              <a:xfrm>
                <a:off x="7021426" y="2789655"/>
                <a:ext cx="1874816" cy="1296510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9939" tIns="69939" rIns="26231" bIns="26231" rtlCol="0" anchor="t" anchorCtr="0"/>
              <a:lstStyle/>
              <a:p>
                <a:pPr marL="0" marR="0" lvl="0" indent="0" algn="ctr" defTabSz="713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24" b="0" i="0" u="none" strike="noStrike" kern="1200" cap="none" spc="-78" normalizeH="0" baseline="0" noProof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63262" y="2780414"/>
                <a:ext cx="784281" cy="199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Subnet</a:t>
                </a:r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739638" y="4396778"/>
              <a:ext cx="936475" cy="934177"/>
              <a:chOff x="10150511" y="4293902"/>
              <a:chExt cx="1224364" cy="122136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7372" y="4760264"/>
                <a:ext cx="754999" cy="754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0150511" y="4293902"/>
                <a:ext cx="1224364" cy="482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Storage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556666" y="2695177"/>
              <a:ext cx="1631234" cy="825408"/>
              <a:chOff x="7165720" y="3276805"/>
              <a:chExt cx="1032266" cy="74767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5720" y="3298397"/>
                <a:ext cx="636108" cy="726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793220" y="3276805"/>
                <a:ext cx="404766" cy="334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VM</a:t>
                </a:r>
              </a:p>
            </p:txBody>
          </p:sp>
        </p:grpSp>
        <p:grpSp>
          <p:nvGrpSpPr>
            <p:cNvPr id="17" name="Group 16"/>
            <p:cNvGrpSpPr>
              <a:grpSpLocks noChangeAspect="1"/>
            </p:cNvGrpSpPr>
            <p:nvPr/>
          </p:nvGrpSpPr>
          <p:grpSpPr bwMode="auto">
            <a:xfrm>
              <a:off x="3034721" y="1978107"/>
              <a:ext cx="2606414" cy="3275482"/>
              <a:chOff x="4799" y="1203"/>
              <a:chExt cx="1945" cy="796"/>
            </a:xfrm>
          </p:grpSpPr>
          <p:sp>
            <p:nvSpPr>
              <p:cNvPr id="1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799" y="1203"/>
                <a:ext cx="1945" cy="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77" b="0" i="0" u="none" strike="noStrike" kern="1200" cap="none" spc="0" normalizeH="0" baseline="0" noProof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5574" y="1905"/>
                <a:ext cx="365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VNet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912950" y="4459581"/>
              <a:ext cx="1002197" cy="794623"/>
              <a:chOff x="7236051" y="4416382"/>
              <a:chExt cx="1310291" cy="1038906"/>
            </a:xfrm>
          </p:grpSpPr>
          <p:pic>
            <p:nvPicPr>
              <p:cNvPr id="22" name="Picture 9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5187" y="4928238"/>
                <a:ext cx="398462" cy="527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236051" y="4416382"/>
                <a:ext cx="1310291" cy="482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Public IP</a:t>
                </a: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H="1">
              <a:off x="2685571" y="4176151"/>
              <a:ext cx="1180181" cy="8341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865750" y="3600818"/>
              <a:ext cx="840029" cy="812199"/>
              <a:chOff x="7106678" y="4636265"/>
              <a:chExt cx="1098270" cy="106188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26512" y="5121905"/>
                <a:ext cx="778436" cy="576245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106678" y="4636265"/>
                <a:ext cx="710895" cy="482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NIC</a:t>
                </a: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4686349" y="4559080"/>
              <a:ext cx="165339" cy="4990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744549" y="3319020"/>
              <a:ext cx="1251621" cy="9500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521862" y="3390709"/>
              <a:ext cx="0" cy="436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"/>
            <p:cNvSpPr/>
            <p:nvPr/>
          </p:nvSpPr>
          <p:spPr bwMode="auto">
            <a:xfrm>
              <a:off x="2924410" y="2142121"/>
              <a:ext cx="2772854" cy="3111468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00B0F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9939" tIns="69939" rIns="26231" bIns="26231" rtlCol="0" anchor="t" anchorCtr="0"/>
            <a:lstStyle/>
            <a:p>
              <a:pPr marL="0" marR="0" lvl="0" indent="0" algn="ctr" defTabSz="713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24" b="0" i="0" u="none" strike="noStrike" kern="1200" cap="none" spc="-78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8448" y="4945594"/>
              <a:ext cx="607184" cy="60718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D981A4D-72EF-4C20-8F3C-E45BDFA3B1C6}"/>
              </a:ext>
            </a:extLst>
          </p:cNvPr>
          <p:cNvSpPr txBox="1"/>
          <p:nvPr/>
        </p:nvSpPr>
        <p:spPr>
          <a:xfrm>
            <a:off x="5900500" y="5250984"/>
            <a:ext cx="6307228" cy="118186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8D7"/>
                </a:solidFill>
                <a:cs typeface="Segoe UI"/>
              </a:rPr>
              <a:t>ARM templates specify all resources needed to make up a solution and can include one or more VMs</a:t>
            </a:r>
            <a:endParaRPr lang="en-US" sz="2400" b="1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57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9" grpId="0"/>
    </p:bldLst>
  </p:timing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2.xml><?xml version="1.0" encoding="utf-8"?>
<a:theme xmlns:a="http://schemas.openxmlformats.org/drawingml/2006/main" name="1_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sson Template Advanced Services Delivery" id="{C1C2A24F-D109-42E5-AC15-AA5D2EC769D9}" vid="{DB32FE43-934C-40BD-B03E-F7F2E05B8611}"/>
    </a:ext>
  </a:extLst>
</a:theme>
</file>

<file path=ppt/theme/theme3.xml><?xml version="1.0" encoding="utf-8"?>
<a:theme xmlns:a="http://schemas.openxmlformats.org/drawingml/2006/main" name="2_WHITE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4B5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3.potx" id="{B6013B3B-8FDD-4682-B2A0-A40DA4D88E72}" vid="{104F0BBE-44F7-43B4-B685-3CBFA0666BA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3969</Words>
  <Application>Microsoft Office PowerPoint</Application>
  <PresentationFormat>Custom</PresentationFormat>
  <Paragraphs>741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1_WHITE TEMPLATE</vt:lpstr>
      <vt:lpstr>2_WHITE TEMPLATE</vt:lpstr>
      <vt:lpstr>Infrastructure as a Service and Microsoft Azure Stack Hub </vt:lpstr>
      <vt:lpstr>Agenda</vt:lpstr>
      <vt:lpstr>Overview</vt:lpstr>
      <vt:lpstr>Azure Stack Hub IaaS – Why should you care?</vt:lpstr>
      <vt:lpstr>Solution view</vt:lpstr>
      <vt:lpstr>PowerPoint Presentation</vt:lpstr>
      <vt:lpstr>ARM and Resource Providers</vt:lpstr>
      <vt:lpstr>IaaS workload scenarios</vt:lpstr>
      <vt:lpstr>ARM and Resource Providers</vt:lpstr>
      <vt:lpstr>Azure Stack Hub Compute</vt:lpstr>
      <vt:lpstr>Compute services in Azure Stack Hub</vt:lpstr>
      <vt:lpstr>Compute performance in Azure Stack Hub</vt:lpstr>
      <vt:lpstr>GPU Compute in Azure Stack Hub</vt:lpstr>
      <vt:lpstr>Compute API gaps</vt:lpstr>
      <vt:lpstr>VM lifecycle gaps</vt:lpstr>
      <vt:lpstr>Virtual machine extensions</vt:lpstr>
      <vt:lpstr>PowerPoint Presentation</vt:lpstr>
      <vt:lpstr>Managed disks overview</vt:lpstr>
      <vt:lpstr>Temporary disks on Azure Stack Hub</vt:lpstr>
      <vt:lpstr>Storage gaps</vt:lpstr>
      <vt:lpstr>Fault domains on Azure Stack Hub</vt:lpstr>
      <vt:lpstr>Example – Fault domains on Azure Stack Hub</vt:lpstr>
      <vt:lpstr>PowerPoint Presentation</vt:lpstr>
      <vt:lpstr>Operator Scenarios</vt:lpstr>
      <vt:lpstr>Infrastructure VM lifecycle on Azure Stack Hub</vt:lpstr>
      <vt:lpstr>PowerPoint Presentation</vt:lpstr>
      <vt:lpstr>Compute capacity management</vt:lpstr>
      <vt:lpstr>Marketplace - Third-party workloads</vt:lpstr>
      <vt:lpstr>Compute Controller</vt:lpstr>
      <vt:lpstr>PowerPoint Presentation</vt:lpstr>
      <vt:lpstr>PowerPoint Presentation</vt:lpstr>
      <vt:lpstr>PowerPoint Presentation</vt:lpstr>
      <vt:lpstr>PowerPoint Presentation</vt:lpstr>
      <vt:lpstr>Azure Stack Hub architecture overview</vt:lpstr>
      <vt:lpstr>Clustering and Compute Controller</vt:lpstr>
      <vt:lpstr>Cluster/server compute lifecycle </vt:lpstr>
      <vt:lpstr>Questions?</vt:lpstr>
      <vt:lpstr>PowerPoint Presentation</vt:lpstr>
      <vt:lpstr>Appendix</vt:lpstr>
      <vt:lpstr>Common Issues</vt:lpstr>
      <vt:lpstr>VM/VM scale set fails to deploy</vt:lpstr>
      <vt:lpstr>VM extension fails to deploy</vt:lpstr>
      <vt:lpstr>Failed to add VM image</vt:lpstr>
      <vt:lpstr>VM lifecycle operations</vt:lpstr>
      <vt:lpstr>Slow/timed-out deployment and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2021-01-12T19:07:41Z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2019-12-20T21:25:03.7584112Z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98934159-f48a-446a-ba8f-061e46aeca57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