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4042" r:id="rId2"/>
    <p:sldMasterId id="2147484069" r:id="rId3"/>
    <p:sldMasterId id="2147484079" r:id="rId4"/>
  </p:sldMasterIdLst>
  <p:notesMasterIdLst>
    <p:notesMasterId r:id="rId44"/>
  </p:notesMasterIdLst>
  <p:sldIdLst>
    <p:sldId id="292" r:id="rId5"/>
    <p:sldId id="296" r:id="rId6"/>
    <p:sldId id="337" r:id="rId7"/>
    <p:sldId id="338" r:id="rId8"/>
    <p:sldId id="279" r:id="rId9"/>
    <p:sldId id="302" r:id="rId10"/>
    <p:sldId id="303" r:id="rId11"/>
    <p:sldId id="299" r:id="rId12"/>
    <p:sldId id="361" r:id="rId13"/>
    <p:sldId id="1619" r:id="rId14"/>
    <p:sldId id="1620" r:id="rId15"/>
    <p:sldId id="1622" r:id="rId16"/>
    <p:sldId id="345" r:id="rId17"/>
    <p:sldId id="1613" r:id="rId18"/>
    <p:sldId id="297" r:id="rId19"/>
    <p:sldId id="298" r:id="rId20"/>
    <p:sldId id="300" r:id="rId21"/>
    <p:sldId id="284" r:id="rId22"/>
    <p:sldId id="1569" r:id="rId23"/>
    <p:sldId id="1570" r:id="rId24"/>
    <p:sldId id="1572" r:id="rId25"/>
    <p:sldId id="1624" r:id="rId26"/>
    <p:sldId id="1574" r:id="rId27"/>
    <p:sldId id="1575" r:id="rId28"/>
    <p:sldId id="1625" r:id="rId29"/>
    <p:sldId id="1623" r:id="rId30"/>
    <p:sldId id="1631" r:id="rId31"/>
    <p:sldId id="1616" r:id="rId32"/>
    <p:sldId id="1629" r:id="rId33"/>
    <p:sldId id="354" r:id="rId34"/>
    <p:sldId id="1614" r:id="rId35"/>
    <p:sldId id="1615" r:id="rId36"/>
    <p:sldId id="1630" r:id="rId37"/>
    <p:sldId id="346" r:id="rId38"/>
    <p:sldId id="1621" r:id="rId39"/>
    <p:sldId id="311" r:id="rId40"/>
    <p:sldId id="334" r:id="rId41"/>
    <p:sldId id="347" r:id="rId42"/>
    <p:sldId id="348" r:id="rId43"/>
  </p:sldIdLst>
  <p:sldSz cx="12192000" cy="6858000"/>
  <p:notesSz cx="6858000" cy="1038225"/>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1F8A0F3-7C9D-4E39-8322-4C61A9F4B930}">
          <p14:sldIdLst>
            <p14:sldId id="292"/>
            <p14:sldId id="296"/>
          </p14:sldIdLst>
        </p14:section>
        <p14:section name="Value Props" id="{6CF19B37-12CA-4D61-AA7C-3EC0C99C2444}">
          <p14:sldIdLst>
            <p14:sldId id="337"/>
            <p14:sldId id="338"/>
            <p14:sldId id="279"/>
          </p14:sldIdLst>
        </p14:section>
        <p14:section name="PaaS Overview and Intro" id="{2C5B1FC8-0077-4E01-8241-A881BE1A9F8B}">
          <p14:sldIdLst>
            <p14:sldId id="302"/>
            <p14:sldId id="303"/>
            <p14:sldId id="299"/>
            <p14:sldId id="361"/>
            <p14:sldId id="1619"/>
            <p14:sldId id="1620"/>
            <p14:sldId id="1622"/>
            <p14:sldId id="345"/>
            <p14:sldId id="1613"/>
            <p14:sldId id="297"/>
            <p14:sldId id="298"/>
            <p14:sldId id="300"/>
          </p14:sldIdLst>
        </p14:section>
        <p14:section name="PaaS Capabilities" id="{9863718B-7634-4B5D-8CE4-161BD7553229}">
          <p14:sldIdLst>
            <p14:sldId id="284"/>
            <p14:sldId id="1569"/>
            <p14:sldId id="1570"/>
            <p14:sldId id="1572"/>
            <p14:sldId id="1624"/>
            <p14:sldId id="1574"/>
            <p14:sldId id="1575"/>
            <p14:sldId id="1625"/>
            <p14:sldId id="1623"/>
            <p14:sldId id="1631"/>
            <p14:sldId id="1616"/>
            <p14:sldId id="1629"/>
            <p14:sldId id="354"/>
            <p14:sldId id="1614"/>
            <p14:sldId id="1615"/>
            <p14:sldId id="1630"/>
          </p14:sldIdLst>
        </p14:section>
        <p14:section name="Development Consistency" id="{47B2CAF0-373E-44DB-8308-921D59F0CDD2}">
          <p14:sldIdLst>
            <p14:sldId id="346"/>
            <p14:sldId id="1621"/>
            <p14:sldId id="311"/>
            <p14:sldId id="334"/>
          </p14:sldIdLst>
        </p14:section>
        <p14:section name="Q&amp;A" id="{806AEFFB-54DF-4D4B-8F7B-97C6B69A0B96}">
          <p14:sldIdLst>
            <p14:sldId id="347"/>
            <p14:sldId id="348"/>
          </p14:sldIdLst>
        </p14:section>
        <p14:section name="Appendix - Extras" id="{BC666F97-A00B-43D0-8725-B072C1BC4771}">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7"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CC99"/>
    <a:srgbClr val="505050"/>
    <a:srgbClr val="353535"/>
    <a:srgbClr val="000000"/>
    <a:srgbClr val="505000"/>
    <a:srgbClr val="6565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663" autoAdjust="0"/>
  </p:normalViewPr>
  <p:slideViewPr>
    <p:cSldViewPr snapToGrid="0">
      <p:cViewPr>
        <p:scale>
          <a:sx n="75" d="100"/>
          <a:sy n="75" d="100"/>
        </p:scale>
        <p:origin x="858"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8/10/relationships/authors" Target="author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13T22:58:36.208"/>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1 100,'752'0,"-733"-1,1-1,31-7,-28 4,31-2,-43 6,-1-1,1 0,0-1,-1 0,0 0,0-1,0-1,0 1,15-12,-18 12,2 0,1-1,-1 2,1-1,0 1,0 1,0-1,17 0,6 1,33 3,-52-1,3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13T23:00:51.463"/>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13T23:00:52.792"/>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13T22:59:32.219"/>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0,'0'6,"0"1,0 0,0 0,1 0,0 0,0 0,2 7,-2-12,0 0,0 0,1 0,-1 0,0 0,1 0,-1-1,1 1,-1 0,1-1,0 1,0-1,0 1,0-1,0 0,0 0,0 0,0 0,0 0,0-1,1 1,2 0,20 3,1-2,0-1,-1 0,33-5,11 1,744 3,-778-2,62-11,-60 6,-23 4,0 0,-1-2,23-10,-12 5,-5 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13T22:59:41.339"/>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97,'2'0,"9"0,-1 0,21-3,-27 2,0 0,0-1,0 1,-1-1,1 0,0 0,-1 0,1 0,-1-1,5-4,-5 4,0 1,-1-1,1 1,1-1,-1 1,0 0,0 0,1 0,-1 1,1-1,-1 1,5-1,-5 2,0 0,0 0,0 0,0 1,0-1,-1 1,1 0,0 0,0 0,-1 0,1 0,0 1,-1-1,0 1,1-1,3 5,1 0,1 2,-2-1,1 1,-1 0,7 11,-10-13,0 0,1 0,0-1,0 1,1-1,-1 0,1 0,0-1,0 0,1 1,-1-2,1 1,12 5,8-1,2-2,-1-1,41 3,83-5,-134-3,82 1,87-4,-167 0,-1 0,0-2,0 0,21-10,3 0,-5 2,0 3,1 1,0 2,0 1,1 2,42 1,-79 3,8 1,0 0,1-1,-1-1,0 0,1 0,-1-1,0 0,0 0,0-2,19-7,-2-4,-20 10,0 0,1 1,0 0,0 1,0 0,1 0,-1 0,10 0,6-2,0 0,26-9,-26 6,45-7,-48 12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13T23:00:03.468"/>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2,'1'2,"-1"0,0 0,1 0,-1 0,1 0,-1 0,1 0,0 0,0 0,0 0,0 0,0 0,0-1,1 1,-1 0,1-1,-1 1,1-1,-1 0,1 1,0-1,0 0,0 0,-1 0,1 0,0-1,0 1,0 0,0-1,1 1,2-1,10 2,-1 0,1-1,23-2,-22 1,808-2,-533 2,-277-1,-1-1,0 0,0 0,-1-2,1 1,13-7,-12 4,1 1,0 1,0 0,16-1,93 4,-79 2,-25-1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13T23:00:11.870"/>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51,'0'2,"0"-1,0 1,0 0,0 0,1-1,-1 1,1 0,-1-1,1 1,0-1,0 1,-1-1,1 1,0-1,0 1,0-1,1 0,-1 0,0 1,2 0,1 0,-1 1,1-2,0 1,0 0,-1-1,1 0,0 0,6 1,5 0,0-1,1 0,25-4,-31 1,0 0,0 0,0-1,0-1,11-5,30-10,-29 15,0 1,0 1,28 1,-34 1,1 0,0-1,-1 0,1-1,-1-2,0 1,18-7,-18 4,0 0,1 2,-1 0,1 1,29-2,89 6,-56 1,-58-2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13T23:00:18.283"/>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49 0,'-2'16,"-43"370,45-378,-1-1,0 1,1-1,1 0,1 13,-2-18,0 0,1-1,-1 1,1-1,0 1,-1-1,1 1,0-1,0 1,0-1,0 0,0 1,0-1,1 0,-1 0,0 0,0 0,1 0,-1 0,1 0,-1 0,1-1,-1 1,1-1,3 2,15 0,1 0,0-1,0-1,37-4,-10 0,16 3,-40 2,-1-1,0-2,30-5,8-12,-46 13,-1 1,1 1,24-4,31-4,-36 6,37-2,-30 4,-1-1,48-14,-51 7,0-1,-1-2,46-25,-33 15,-18 9,-19 9,1 1,0 0,0 0,1 1,0 1,0 1,16-3,-11 4,5 0,0-2,37-8,-53 9,0 0,-1 0,1 0,-1-1,0 0,0 0,-1-1,1 0,-1 0,0 0,9-12,-6 9,0-1,0 1,1 0,0 1,0 1,1-1,0 1,15-5,16-10,-33 16,0 1,0 0,0 1,10-2,-15 4,0 0,0 0,0 0,0 1,0 0,0 0,0 0,0 0,0 1,0-1,-1 1,6 2,-2 2,-5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13T23:00:27.286"/>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1 124,'1'3,"0"1,0-1,1 0,-1 1,1-1,0 0,0 0,0 0,0 0,5 5,2 2,-1 2,1-1,0 0,1 0,0-1,0-1,1 0,0 0,1-1,0-1,0 0,1 0,0-1,0-1,0 0,1-1,25 5,37-3,111-7,-71-1,-94 2,0-1,0-1,-1-1,23-6,23-2,-51 10,0-2,0 0,27-8,56-18,-9 3,81-25,-69 23,-81 23,0 1,0 1,1 1,35 1,16-1,-58 0,0-1,-1-1,0-1,0 0,27-13,14-6,-20 11,2 1,-1 2,1 2,1 1,-1 2,65-1,217 9,-232-3,-66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13T23:00:35.850"/>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51,'0'10,"1"0,-1 1,2-1,-1 0,1 0,5 13,-4-17,0 1,0-1,1 0,-1 0,1 0,1-1,-1 1,1-1,0 0,6 5,-4-5,1 0,0 0,0 0,0-1,1 0,0-1,-1 0,1 0,0-1,0 0,15 1,10-1,64-4,-37 0,-46 2,0 0,0-1,-1 0,1-1,-1-1,1 0,-1-1,23-10,-23 9,-1 0,1 2,-1 0,1 0,0 1,0 1,0 0,25 3,-21-1,1-1,-1-1,0-1,25-5,-19 2,0 2,0 0,1 1,24 2,32-2,-68 0,0-2,0 1,-1-1,1-1,-1 0,0-1,18-12,27-12,4 2,48-18,-94 41,0 1,0 0,1 1,0 1,24-1,102 6,-121-3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13T23:00:50.380"/>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C33F2A-852E-474C-8221-DA36BF07B4F2}" type="datetimeFigureOut">
              <a:rPr lang="en-US" smtClean="0"/>
              <a:t>6/16/2021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9CD4A5-78FE-401F-A4B5-9C5157DB6C72}" type="slidenum">
              <a:rPr lang="en-US" smtClean="0"/>
              <a:t>‹#›</a:t>
            </a:fld>
            <a:endParaRPr lang="en-US"/>
          </a:p>
        </p:txBody>
      </p:sp>
    </p:spTree>
    <p:extLst>
      <p:ext uri="{BB962C8B-B14F-4D97-AF65-F5344CB8AC3E}">
        <p14:creationId xmlns:p14="http://schemas.microsoft.com/office/powerpoint/2010/main" val="745376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6" name="Date Placeholder 5"/>
          <p:cNvSpPr>
            <a:spLocks noGrp="1"/>
          </p:cNvSpPr>
          <p:nvPr>
            <p:ph type="dt" idx="12"/>
          </p:nvPr>
        </p:nvSpPr>
        <p:spPr/>
        <p:txBody>
          <a:bodyPr/>
          <a:lstStyle/>
          <a:p>
            <a:fld id="{56C2EDE2-D073-4F7E-A469-E134256712C5}" type="datetime8">
              <a:rPr lang="en-US" smtClean="0"/>
              <a:t>6/16/2021 1:20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
        <p:nvSpPr>
          <p:cNvPr id="5" name="Footer Placeholder 4"/>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044057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pPr lvl="3"/>
            <a:endParaRPr lang="en-US"/>
          </a:p>
        </p:txBody>
      </p:sp>
      <p:sp>
        <p:nvSpPr>
          <p:cNvPr id="8" name="Rectangle 7"/>
          <p:cNvSpPr/>
          <p:nvPr/>
        </p:nvSpPr>
        <p:spPr>
          <a:xfrm>
            <a:off x="-2794000" y="7507322"/>
            <a:ext cx="3175000" cy="938719"/>
          </a:xfrm>
          <a:prstGeom prst="rect">
            <a:avLst/>
          </a:prstGeom>
          <a:solidFill>
            <a:srgbClr val="FCD5B5"/>
          </a:solidFill>
          <a:effectLst>
            <a:outerShdw blurRad="190500" dist="76200" dir="2700000" algn="tl">
              <a:srgbClr val="646464"/>
            </a:outerShdw>
          </a:effectLst>
        </p:spPr>
        <p:txBody>
          <a:bodyPr>
            <a:spAutoFit/>
          </a:bodyPr>
          <a:lstStyle/>
          <a:p>
            <a:r>
              <a:rPr lang="en-US" sz="1100">
                <a:latin typeface="Calibri"/>
              </a:rPr>
              <a:t>[EDITOR] Biju</a:t>
            </a:r>
          </a:p>
          <a:p>
            <a:r>
              <a:rPr lang="en-US" sz="1100" i="1">
                <a:latin typeface="Calibri"/>
              </a:rPr>
              <a:t>04 October 2013
</a:t>
            </a:r>
            <a:r>
              <a:rPr lang="en-US" sz="1100">
                <a:latin typeface="Calibri"/>
              </a:rPr>
              <a:t>Kindly provide substantiation for the claim made against third-party software.</a:t>
            </a:r>
          </a:p>
        </p:txBody>
      </p:sp>
    </p:spTree>
    <p:extLst>
      <p:ext uri="{BB962C8B-B14F-4D97-AF65-F5344CB8AC3E}">
        <p14:creationId xmlns:p14="http://schemas.microsoft.com/office/powerpoint/2010/main" val="1241578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pPr lvl="3"/>
            <a:endParaRPr lang="en-US"/>
          </a:p>
        </p:txBody>
      </p:sp>
      <p:sp>
        <p:nvSpPr>
          <p:cNvPr id="8" name="Rectangle 7"/>
          <p:cNvSpPr/>
          <p:nvPr/>
        </p:nvSpPr>
        <p:spPr>
          <a:xfrm>
            <a:off x="-2794000" y="7507322"/>
            <a:ext cx="3175000" cy="938719"/>
          </a:xfrm>
          <a:prstGeom prst="rect">
            <a:avLst/>
          </a:prstGeom>
          <a:solidFill>
            <a:srgbClr val="FCD5B5"/>
          </a:solidFill>
          <a:effectLst>
            <a:outerShdw blurRad="190500" dist="76200" dir="2700000" algn="tl">
              <a:srgbClr val="646464"/>
            </a:outerShdw>
          </a:effectLst>
        </p:spPr>
        <p:txBody>
          <a:bodyPr>
            <a:spAutoFit/>
          </a:bodyPr>
          <a:lstStyle/>
          <a:p>
            <a:r>
              <a:rPr lang="en-US" sz="1100">
                <a:latin typeface="Calibri"/>
              </a:rPr>
              <a:t>[EDITOR] Biju</a:t>
            </a:r>
          </a:p>
          <a:p>
            <a:r>
              <a:rPr lang="en-US" sz="1100" i="1">
                <a:latin typeface="Calibri"/>
              </a:rPr>
              <a:t>04 October 2013
</a:t>
            </a:r>
            <a:r>
              <a:rPr lang="en-US" sz="1100">
                <a:latin typeface="Calibri"/>
              </a:rPr>
              <a:t>Kindly provide substantiation for the claim made against third-party software.</a:t>
            </a:r>
          </a:p>
        </p:txBody>
      </p:sp>
    </p:spTree>
    <p:extLst>
      <p:ext uri="{BB962C8B-B14F-4D97-AF65-F5344CB8AC3E}">
        <p14:creationId xmlns:p14="http://schemas.microsoft.com/office/powerpoint/2010/main" val="2631782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pPr lvl="3"/>
            <a:endParaRPr lang="en-US"/>
          </a:p>
        </p:txBody>
      </p:sp>
      <p:sp>
        <p:nvSpPr>
          <p:cNvPr id="8" name="Rectangle 7"/>
          <p:cNvSpPr/>
          <p:nvPr/>
        </p:nvSpPr>
        <p:spPr>
          <a:xfrm>
            <a:off x="-2794000" y="7507322"/>
            <a:ext cx="3175000" cy="938719"/>
          </a:xfrm>
          <a:prstGeom prst="rect">
            <a:avLst/>
          </a:prstGeom>
          <a:solidFill>
            <a:srgbClr val="FCD5B5"/>
          </a:solidFill>
          <a:effectLst>
            <a:outerShdw blurRad="190500" dist="76200" dir="2700000" algn="tl">
              <a:srgbClr val="646464"/>
            </a:outerShdw>
          </a:effectLst>
        </p:spPr>
        <p:txBody>
          <a:bodyPr>
            <a:spAutoFit/>
          </a:bodyPr>
          <a:lstStyle/>
          <a:p>
            <a:r>
              <a:rPr lang="en-US" sz="1100">
                <a:latin typeface="Calibri"/>
              </a:rPr>
              <a:t>[EDITOR] Biju</a:t>
            </a:r>
          </a:p>
          <a:p>
            <a:r>
              <a:rPr lang="en-US" sz="1100" i="1">
                <a:latin typeface="Calibri"/>
              </a:rPr>
              <a:t>04 October 2013
</a:t>
            </a:r>
            <a:r>
              <a:rPr lang="en-US" sz="1100">
                <a:latin typeface="Calibri"/>
              </a:rPr>
              <a:t>Kindly provide substantiation for the claim made against third-party software.</a:t>
            </a:r>
          </a:p>
        </p:txBody>
      </p:sp>
    </p:spTree>
    <p:extLst>
      <p:ext uri="{BB962C8B-B14F-4D97-AF65-F5344CB8AC3E}">
        <p14:creationId xmlns:p14="http://schemas.microsoft.com/office/powerpoint/2010/main" val="177442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87653DB-B31F-428D-9506-C3E31288514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55867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87653DB-B31F-428D-9506-C3E31288514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06135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9CD4A5-78FE-401F-A4B5-9C5157DB6C72}" type="slidenum">
              <a:rPr lang="en-US" smtClean="0"/>
              <a:t>15</a:t>
            </a:fld>
            <a:endParaRPr lang="en-US"/>
          </a:p>
        </p:txBody>
      </p:sp>
    </p:spTree>
    <p:extLst>
      <p:ext uri="{BB962C8B-B14F-4D97-AF65-F5344CB8AC3E}">
        <p14:creationId xmlns:p14="http://schemas.microsoft.com/office/powerpoint/2010/main" val="36553138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D2B020-EFC5-4AE8-B65A-FE43E03AC83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6957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9CD4A5-78FE-401F-A4B5-9C5157DB6C72}" type="slidenum">
              <a:rPr lang="en-US" smtClean="0"/>
              <a:t>17</a:t>
            </a:fld>
            <a:endParaRPr lang="en-US"/>
          </a:p>
        </p:txBody>
      </p:sp>
    </p:spTree>
    <p:extLst>
      <p:ext uri="{BB962C8B-B14F-4D97-AF65-F5344CB8AC3E}">
        <p14:creationId xmlns:p14="http://schemas.microsoft.com/office/powerpoint/2010/main" val="37623796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F1DD190-47F2-4EC2-A20D-7847072E60CD}" type="datetime8">
              <a:rPr lang="en-US" smtClean="0"/>
              <a:t>6/16/2021 1:20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23722329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9C601B9-5273-467A-8E48-EC9939578C8F}"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6/16/2021 1:20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89693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B5568C-11AE-48B7-9B16-C02677ED33D1}"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6/16/2021 1:20 PM</a:t>
            </a:fld>
            <a:endParaRPr kumimoji="0" lang="en-US" sz="1800" b="0" i="0" u="none" strike="noStrike" kern="0" cap="none" spc="0" normalizeH="0" baseline="0" noProof="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endParaRPr>
          </a:p>
        </p:txBody>
      </p:sp>
      <p:sp>
        <p:nvSpPr>
          <p:cNvPr id="8" name="Footer Placeholder 7"/>
          <p:cNvSpPr>
            <a:spLocks noGrp="1"/>
          </p:cNvSpPr>
          <p:nvPr>
            <p:ph type="ftr" sz="quarter" idx="14"/>
          </p:nvPr>
        </p:nvSpPr>
        <p:spPr/>
        <p:txBody>
          <a:bodyPr/>
          <a:lstStyle/>
          <a:p>
            <a:pPr marL="398463"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3409453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9C601B9-5273-467A-8E48-EC9939578C8F}"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6/16/2021 1:20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966387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9C601B9-5273-467A-8E48-EC9939578C8F}"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6/16/2021 1:20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699657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9C601B9-5273-467A-8E48-EC9939578C8F}"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6/16/2021 1:20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538640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9C601B9-5273-467A-8E48-EC9939578C8F}"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6/16/2021 1:20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188978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9C601B9-5273-467A-8E48-EC9939578C8F}"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6/16/2021 1:20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51812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9C601B9-5273-467A-8E48-EC9939578C8F}"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6/16/2021 1:20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57039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79C601B9-5273-467A-8E48-EC9939578C8F}" type="datetime8">
              <a:rPr lang="en-US" smtClean="0"/>
              <a:t>6/16/2021 1:20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13296524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79C601B9-5273-467A-8E48-EC9939578C8F}" type="datetime8">
              <a:rPr lang="en-US" smtClean="0"/>
              <a:t>6/16/2021 1:20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16440675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79C601B9-5273-467A-8E48-EC9939578C8F}" type="datetime8">
              <a:rPr lang="en-US" smtClean="0"/>
              <a:t>6/16/2021 1:20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16543998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79C601B9-5273-467A-8E48-EC9939578C8F}" type="datetime8">
              <a:rPr lang="en-US" smtClean="0"/>
              <a:t>6/16/2021 1:20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1556190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75C79F9-2E34-4CA1-A7E3-C624B27DB1D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929657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79C601B9-5273-467A-8E48-EC9939578C8F}" type="datetime8">
              <a:rPr lang="en-US" smtClean="0"/>
              <a:t>6/16/2021 1:20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17477491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79C601B9-5273-467A-8E48-EC9939578C8F}" type="datetime8">
              <a:rPr lang="en-US" smtClean="0"/>
              <a:t>6/16/2021 1:20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38602546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79C601B9-5273-467A-8E48-EC9939578C8F}" type="datetime8">
              <a:rPr lang="en-US" smtClean="0"/>
              <a:t>6/16/2021 1:20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42742192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79C601B9-5273-467A-8E48-EC9939578C8F}" type="datetime8">
              <a:rPr lang="en-US" smtClean="0"/>
              <a:t>6/16/2021 1:20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37565814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9CD4A5-78FE-401F-A4B5-9C5157DB6C72}" type="slidenum">
              <a:rPr lang="en-US" smtClean="0"/>
              <a:t>34</a:t>
            </a:fld>
            <a:endParaRPr lang="en-US"/>
          </a:p>
        </p:txBody>
      </p:sp>
    </p:spTree>
    <p:extLst>
      <p:ext uri="{BB962C8B-B14F-4D97-AF65-F5344CB8AC3E}">
        <p14:creationId xmlns:p14="http://schemas.microsoft.com/office/powerpoint/2010/main" val="40855661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9CD4A5-78FE-401F-A4B5-9C5157DB6C72}" type="slidenum">
              <a:rPr lang="en-US" smtClean="0"/>
              <a:t>35</a:t>
            </a:fld>
            <a:endParaRPr lang="en-US"/>
          </a:p>
        </p:txBody>
      </p:sp>
    </p:spTree>
    <p:extLst>
      <p:ext uri="{BB962C8B-B14F-4D97-AF65-F5344CB8AC3E}">
        <p14:creationId xmlns:p14="http://schemas.microsoft.com/office/powerpoint/2010/main" val="13672459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9CD4A5-78FE-401F-A4B5-9C5157DB6C72}" type="slidenum">
              <a:rPr lang="en-US" smtClean="0"/>
              <a:t>36</a:t>
            </a:fld>
            <a:endParaRPr lang="en-US"/>
          </a:p>
        </p:txBody>
      </p:sp>
    </p:spTree>
    <p:extLst>
      <p:ext uri="{BB962C8B-B14F-4D97-AF65-F5344CB8AC3E}">
        <p14:creationId xmlns:p14="http://schemas.microsoft.com/office/powerpoint/2010/main" val="2134525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9CD4A5-78FE-401F-A4B5-9C5157DB6C72}" type="slidenum">
              <a:rPr lang="en-US" smtClean="0"/>
              <a:t>37</a:t>
            </a:fld>
            <a:endParaRPr lang="en-US"/>
          </a:p>
        </p:txBody>
      </p:sp>
    </p:spTree>
    <p:extLst>
      <p:ext uri="{BB962C8B-B14F-4D97-AF65-F5344CB8AC3E}">
        <p14:creationId xmlns:p14="http://schemas.microsoft.com/office/powerpoint/2010/main" val="40901661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FD545570-6992-4320-BEFC-9262493433EC}"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6/16/2021 1:20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821065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9CD4A5-78FE-401F-A4B5-9C5157DB6C72}" type="slidenum">
              <a:rPr lang="en-US" smtClean="0"/>
              <a:t>39</a:t>
            </a:fld>
            <a:endParaRPr lang="en-US"/>
          </a:p>
        </p:txBody>
      </p:sp>
    </p:spTree>
    <p:extLst>
      <p:ext uri="{BB962C8B-B14F-4D97-AF65-F5344CB8AC3E}">
        <p14:creationId xmlns:p14="http://schemas.microsoft.com/office/powerpoint/2010/main" val="3683289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B0394EB-4CA4-4959-8806-186AC2A1DC03}"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6/16/2021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4572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F1DD190-47F2-4EC2-A20D-7847072E60CD}" type="datetime8">
              <a:rPr lang="en-US" smtClean="0"/>
              <a:t>6/16/2021 1:20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888652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pPr lvl="1">
              <a:spcAft>
                <a:spcPts val="500"/>
              </a:spcAft>
            </a:pPr>
            <a:endParaRPr lang="en-US"/>
          </a:p>
        </p:txBody>
      </p:sp>
      <p:sp>
        <p:nvSpPr>
          <p:cNvPr id="8" name="Rectangle 7"/>
          <p:cNvSpPr/>
          <p:nvPr/>
        </p:nvSpPr>
        <p:spPr>
          <a:xfrm>
            <a:off x="-3175000" y="4622799"/>
            <a:ext cx="3175000" cy="938719"/>
          </a:xfrm>
          <a:prstGeom prst="rect">
            <a:avLst/>
          </a:prstGeom>
          <a:solidFill>
            <a:srgbClr val="FCD5B5"/>
          </a:solidFill>
          <a:effectLst>
            <a:outerShdw blurRad="190500" dist="76200" dir="2700000" algn="tl">
              <a:srgbClr val="646464"/>
            </a:outerShdw>
          </a:effectLst>
        </p:spPr>
        <p:txBody>
          <a:bodyPr>
            <a:spAutoFit/>
          </a:bodyPr>
          <a:lstStyle/>
          <a:p>
            <a:r>
              <a:rPr lang="en-US" sz="1100">
                <a:latin typeface="Calibri"/>
              </a:rPr>
              <a:t>[EDITOR] TWB_Trevor:</a:t>
            </a:r>
          </a:p>
          <a:p>
            <a:r>
              <a:rPr lang="en-US" sz="1100" i="1">
                <a:latin typeface="Calibri"/>
              </a:rPr>
              <a:t>04 October 2013
</a:t>
            </a:r>
            <a:r>
              <a:rPr lang="en-US" sz="1100">
                <a:latin typeface="Calibri"/>
              </a:rPr>
              <a:t>What does “PDC08” refer to? Is it a reference to the Professional Developers Conference held in 2008?</a:t>
            </a:r>
          </a:p>
        </p:txBody>
      </p:sp>
    </p:spTree>
    <p:extLst>
      <p:ext uri="{BB962C8B-B14F-4D97-AF65-F5344CB8AC3E}">
        <p14:creationId xmlns:p14="http://schemas.microsoft.com/office/powerpoint/2010/main" val="3703353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pPr lvl="3"/>
            <a:endParaRPr lang="en-US" dirty="0"/>
          </a:p>
        </p:txBody>
      </p:sp>
      <p:sp>
        <p:nvSpPr>
          <p:cNvPr id="8" name="Rectangle 7"/>
          <p:cNvSpPr/>
          <p:nvPr/>
        </p:nvSpPr>
        <p:spPr>
          <a:xfrm>
            <a:off x="-2794000" y="7507322"/>
            <a:ext cx="3175000" cy="938719"/>
          </a:xfrm>
          <a:prstGeom prst="rect">
            <a:avLst/>
          </a:prstGeom>
          <a:solidFill>
            <a:srgbClr val="FCD5B5"/>
          </a:solidFill>
          <a:effectLst>
            <a:outerShdw blurRad="190500" dist="76200" dir="2700000" algn="tl">
              <a:srgbClr val="646464"/>
            </a:outerShdw>
          </a:effectLst>
        </p:spPr>
        <p:txBody>
          <a:bodyPr>
            <a:spAutoFit/>
          </a:bodyPr>
          <a:lstStyle/>
          <a:p>
            <a:r>
              <a:rPr lang="en-US" sz="1100">
                <a:latin typeface="Calibri"/>
              </a:rPr>
              <a:t>[EDITOR] Biju</a:t>
            </a:r>
          </a:p>
          <a:p>
            <a:r>
              <a:rPr lang="en-US" sz="1100" i="1">
                <a:latin typeface="Calibri"/>
              </a:rPr>
              <a:t>04 October 2013
</a:t>
            </a:r>
            <a:r>
              <a:rPr lang="en-US" sz="1100">
                <a:latin typeface="Calibri"/>
              </a:rPr>
              <a:t>Kindly provide substantiation for the claim made against third-party software.</a:t>
            </a:r>
          </a:p>
        </p:txBody>
      </p:sp>
    </p:spTree>
    <p:extLst>
      <p:ext uri="{BB962C8B-B14F-4D97-AF65-F5344CB8AC3E}">
        <p14:creationId xmlns:p14="http://schemas.microsoft.com/office/powerpoint/2010/main" val="3622951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9CD4A5-78FE-401F-A4B5-9C5157DB6C72}" type="slidenum">
              <a:rPr lang="en-US" smtClean="0"/>
              <a:t>8</a:t>
            </a:fld>
            <a:endParaRPr lang="en-US"/>
          </a:p>
        </p:txBody>
      </p:sp>
    </p:spTree>
    <p:extLst>
      <p:ext uri="{BB962C8B-B14F-4D97-AF65-F5344CB8AC3E}">
        <p14:creationId xmlns:p14="http://schemas.microsoft.com/office/powerpoint/2010/main" val="2506911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79C601B9-5273-467A-8E48-EC9939578C8F}" type="datetime8">
              <a:rPr lang="en-US" smtClean="0"/>
              <a:t>6/16/2021 1:20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3553836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with photo and tile">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12192000" cy="6858973"/>
          </a:xfrm>
          <a:prstGeom prst="rect">
            <a:avLst/>
          </a:prstGeom>
        </p:spPr>
      </p:pic>
      <p:pic>
        <p:nvPicPr>
          <p:cNvPr id="10" name="MS logo gray - EM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
        <p:nvSpPr>
          <p:cNvPr id="4" name="Rectangle 3"/>
          <p:cNvSpPr/>
          <p:nvPr/>
        </p:nvSpPr>
        <p:spPr bwMode="auto">
          <a:xfrm>
            <a:off x="269302" y="2077813"/>
            <a:ext cx="6274974" cy="3586208"/>
          </a:xfrm>
          <a:prstGeom prst="rect">
            <a:avLst/>
          </a:prstGeom>
          <a:solidFill>
            <a:srgbClr val="FFFFFF">
              <a:alpha val="68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3"/>
            <a:ext cx="6274911" cy="1793104"/>
          </a:xfrm>
          <a:noFill/>
        </p:spPr>
        <p:txBody>
          <a:bodyPr lIns="146304" tIns="91440" rIns="146304" bIns="91440" anchor="t" anchorCtr="0"/>
          <a:lstStyle>
            <a:lvl1pPr>
              <a:defRPr sz="4705" spc="-98" baseline="0">
                <a:gradFill>
                  <a:gsLst>
                    <a:gs pos="18471">
                      <a:srgbClr val="353535"/>
                    </a:gs>
                    <a:gs pos="46000">
                      <a:srgbClr val="353535"/>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3" y="3877276"/>
            <a:ext cx="6276530" cy="651821"/>
          </a:xfrm>
        </p:spPr>
        <p:txBody>
          <a:bodyPr wrap="square" lIns="164592" tIns="109728" rIns="164592" bIns="109728">
            <a:spAutoFit/>
          </a:bodyPr>
          <a:lstStyle>
            <a:lvl1pPr marL="0" indent="0">
              <a:spcBef>
                <a:spcPts val="0"/>
              </a:spcBef>
              <a:buNone/>
              <a:defRPr sz="3137">
                <a:gradFill>
                  <a:gsLst>
                    <a:gs pos="18471">
                      <a:srgbClr val="353535"/>
                    </a:gs>
                    <a:gs pos="46000">
                      <a:srgbClr val="353535"/>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088069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9602073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2133789"/>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099711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a:t>Click to edit Master title style</a:t>
            </a:r>
          </a:p>
        </p:txBody>
      </p:sp>
      <p:sp>
        <p:nvSpPr>
          <p:cNvPr id="3" name="Date Placeholder 2"/>
          <p:cNvSpPr>
            <a:spLocks noGrp="1"/>
          </p:cNvSpPr>
          <p:nvPr>
            <p:ph type="dt" sz="half" idx="10"/>
          </p:nvPr>
        </p:nvSpPr>
        <p:spPr/>
        <p:txBody>
          <a:bodyPr/>
          <a:lstStyle/>
          <a:p>
            <a:fld id="{8116F597-F14F-4590-B4BB-707A3AFD4787}" type="datetime1">
              <a:rPr lang="en-US" smtClean="0"/>
              <a:t>6/16/2021</a:t>
            </a:fld>
            <a:endParaRPr lang="en-US"/>
          </a:p>
        </p:txBody>
      </p:sp>
      <p:sp>
        <p:nvSpPr>
          <p:cNvPr id="7" name="Text Placeholder 6"/>
          <p:cNvSpPr>
            <a:spLocks noGrp="1"/>
          </p:cNvSpPr>
          <p:nvPr>
            <p:ph type="body" sz="quarter" idx="13"/>
          </p:nvPr>
        </p:nvSpPr>
        <p:spPr>
          <a:xfrm>
            <a:off x="402336" y="1143000"/>
            <a:ext cx="11173968" cy="4956048"/>
          </a:xfrm>
        </p:spPr>
        <p:txBody>
          <a:bodyPr/>
          <a:lstStyle>
            <a:lvl1pPr>
              <a:lnSpc>
                <a:spcPct val="114000"/>
              </a:lnSpc>
              <a:spcAft>
                <a:spcPts val="300"/>
              </a:spcAft>
              <a:defRPr/>
            </a:lvl1pPr>
            <a:lvl2pPr>
              <a:lnSpc>
                <a:spcPct val="114000"/>
              </a:lnSpc>
              <a:spcAft>
                <a:spcPts val="300"/>
              </a:spcAft>
              <a:buSzPct val="90000"/>
              <a:defRPr/>
            </a:lvl2pPr>
            <a:lvl3pPr>
              <a:lnSpc>
                <a:spcPct val="114000"/>
              </a:lnSpc>
              <a:spcAft>
                <a:spcPts val="300"/>
              </a:spcAft>
              <a:defRPr/>
            </a:lvl3pPr>
            <a:lvl4pPr>
              <a:lnSpc>
                <a:spcPct val="114000"/>
              </a:lnSpc>
              <a:spcAft>
                <a:spcPts val="300"/>
              </a:spcAft>
              <a:defRPr/>
            </a:lvl4pPr>
            <a:lvl5pPr>
              <a:lnSpc>
                <a:spcPct val="114000"/>
              </a:lnSpc>
              <a:spcAft>
                <a:spcPts val="3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3742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Section Title Accent Color 2">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49264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210860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78402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7082518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lvl1pPr>
              <a:defRPr>
                <a:solidFill>
                  <a:srgbClr val="0078D7"/>
                </a:solidFill>
              </a:defRPr>
            </a:lvl1pPr>
          </a:lstStyle>
          <a:p>
            <a:r>
              <a:rPr lang="en-US"/>
              <a:t>Click to edit Master title style</a:t>
            </a:r>
          </a:p>
        </p:txBody>
      </p:sp>
    </p:spTree>
    <p:extLst>
      <p:ext uri="{BB962C8B-B14F-4D97-AF65-F5344CB8AC3E}">
        <p14:creationId xmlns:p14="http://schemas.microsoft.com/office/powerpoint/2010/main" val="385876331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905845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75765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894322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Closing logo slide">
    <p:bg>
      <p:bgPr>
        <a:solidFill>
          <a:schemeClr val="accent1"/>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0"/>
            <a:ext cx="121920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0202" y="3083654"/>
            <a:ext cx="3223861" cy="690695"/>
          </a:xfrm>
          <a:prstGeom prst="rect">
            <a:avLst/>
          </a:prstGeom>
        </p:spPr>
      </p:pic>
      <p:grpSp>
        <p:nvGrpSpPr>
          <p:cNvPr id="6" name="Group 5">
            <a:extLst>
              <a:ext uri="{FF2B5EF4-FFF2-40B4-BE49-F238E27FC236}">
                <a16:creationId xmlns:a16="http://schemas.microsoft.com/office/drawing/2014/main" id="{98A3F153-AA8A-4E47-9212-1B20B4D84E55}"/>
              </a:ext>
            </a:extLst>
          </p:cNvPr>
          <p:cNvGrpSpPr/>
          <p:nvPr userDrawn="1"/>
        </p:nvGrpSpPr>
        <p:grpSpPr>
          <a:xfrm>
            <a:off x="450203" y="4362175"/>
            <a:ext cx="3597090" cy="610807"/>
            <a:chOff x="675949" y="-982496"/>
            <a:chExt cx="3669219" cy="622967"/>
          </a:xfrm>
          <a:solidFill>
            <a:schemeClr val="bg1"/>
          </a:solidFill>
        </p:grpSpPr>
        <p:sp>
          <p:nvSpPr>
            <p:cNvPr id="7" name="TextBox 6">
              <a:extLst>
                <a:ext uri="{FF2B5EF4-FFF2-40B4-BE49-F238E27FC236}">
                  <a16:creationId xmlns:a16="http://schemas.microsoft.com/office/drawing/2014/main" id="{C184AD8D-F445-477F-9D7C-14A2B99E5505}"/>
                </a:ext>
              </a:extLst>
            </p:cNvPr>
            <p:cNvSpPr txBox="1"/>
            <p:nvPr userDrawn="1"/>
          </p:nvSpPr>
          <p:spPr>
            <a:xfrm>
              <a:off x="675949" y="-882233"/>
              <a:ext cx="3356374" cy="522704"/>
            </a:xfrm>
            <a:prstGeom prst="rect">
              <a:avLst/>
            </a:prstGeom>
            <a:noFill/>
          </p:spPr>
          <p:txBody>
            <a:bodyPr wrap="square" lIns="0" tIns="0" rIns="0" bIns="0" rtlCol="0">
              <a:noAutofit/>
            </a:bodyPr>
            <a:lstStyle/>
            <a:p>
              <a:pPr>
                <a:lnSpc>
                  <a:spcPct val="90000"/>
                </a:lnSpc>
                <a:spcAft>
                  <a:spcPts val="588"/>
                </a:spcAft>
              </a:pPr>
              <a:r>
                <a:rPr lang="en-US" sz="1765" b="0">
                  <a:solidFill>
                    <a:schemeClr val="bg1"/>
                  </a:solidFill>
                  <a:latin typeface="Segoe Pro Semibold" panose="020B0702040504020203" pitchFamily="34" charset="0"/>
                  <a:cs typeface="Segoe UI Semibold" panose="020B0702040204020203" pitchFamily="34" charset="0"/>
                </a:rPr>
                <a:t>Delivered in partnership with </a:t>
              </a:r>
            </a:p>
          </p:txBody>
        </p:sp>
        <p:grpSp>
          <p:nvGrpSpPr>
            <p:cNvPr id="8" name="Group 9">
              <a:extLst>
                <a:ext uri="{FF2B5EF4-FFF2-40B4-BE49-F238E27FC236}">
                  <a16:creationId xmlns:a16="http://schemas.microsoft.com/office/drawing/2014/main" id="{66B21A0B-93FB-46FF-9ECA-58C913992D22}"/>
                </a:ext>
              </a:extLst>
            </p:cNvPr>
            <p:cNvGrpSpPr>
              <a:grpSpLocks noChangeAspect="1"/>
            </p:cNvGrpSpPr>
            <p:nvPr userDrawn="1"/>
          </p:nvGrpSpPr>
          <p:grpSpPr bwMode="auto">
            <a:xfrm>
              <a:off x="3719478" y="-982496"/>
              <a:ext cx="625690" cy="442493"/>
              <a:chOff x="-2008" y="1649"/>
              <a:chExt cx="666" cy="471"/>
            </a:xfrm>
            <a:grpFill/>
          </p:grpSpPr>
          <p:sp>
            <p:nvSpPr>
              <p:cNvPr id="9" name="Freeform 12">
                <a:extLst>
                  <a:ext uri="{FF2B5EF4-FFF2-40B4-BE49-F238E27FC236}">
                    <a16:creationId xmlns:a16="http://schemas.microsoft.com/office/drawing/2014/main" id="{6434021B-4CDB-46CA-8DE4-6194944624C6}"/>
                  </a:ext>
                </a:extLst>
              </p:cNvPr>
              <p:cNvSpPr>
                <a:spLocks noEditPoints="1"/>
              </p:cNvSpPr>
              <p:nvPr userDrawn="1"/>
            </p:nvSpPr>
            <p:spPr bwMode="auto">
              <a:xfrm>
                <a:off x="-2008" y="1649"/>
                <a:ext cx="666" cy="471"/>
              </a:xfrm>
              <a:custGeom>
                <a:avLst/>
                <a:gdLst>
                  <a:gd name="T0" fmla="*/ 210 w 442"/>
                  <a:gd name="T1" fmla="*/ 273 h 312"/>
                  <a:gd name="T2" fmla="*/ 26 w 442"/>
                  <a:gd name="T3" fmla="*/ 203 h 312"/>
                  <a:gd name="T4" fmla="*/ 55 w 442"/>
                  <a:gd name="T5" fmla="*/ 115 h 312"/>
                  <a:gd name="T6" fmla="*/ 55 w 442"/>
                  <a:gd name="T7" fmla="*/ 104 h 312"/>
                  <a:gd name="T8" fmla="*/ 11 w 442"/>
                  <a:gd name="T9" fmla="*/ 220 h 312"/>
                  <a:gd name="T10" fmla="*/ 215 w 442"/>
                  <a:gd name="T11" fmla="*/ 301 h 312"/>
                  <a:gd name="T12" fmla="*/ 361 w 442"/>
                  <a:gd name="T13" fmla="*/ 260 h 312"/>
                  <a:gd name="T14" fmla="*/ 361 w 442"/>
                  <a:gd name="T15" fmla="*/ 227 h 312"/>
                  <a:gd name="T16" fmla="*/ 210 w 442"/>
                  <a:gd name="T17" fmla="*/ 273 h 312"/>
                  <a:gd name="T18" fmla="*/ 431 w 442"/>
                  <a:gd name="T19" fmla="*/ 103 h 312"/>
                  <a:gd name="T20" fmla="*/ 101 w 442"/>
                  <a:gd name="T21" fmla="*/ 74 h 312"/>
                  <a:gd name="T22" fmla="*/ 101 w 442"/>
                  <a:gd name="T23" fmla="*/ 82 h 312"/>
                  <a:gd name="T24" fmla="*/ 410 w 442"/>
                  <a:gd name="T25" fmla="*/ 109 h 312"/>
                  <a:gd name="T26" fmla="*/ 369 w 442"/>
                  <a:gd name="T27" fmla="*/ 187 h 312"/>
                  <a:gd name="T28" fmla="*/ 369 w 442"/>
                  <a:gd name="T29" fmla="*/ 211 h 312"/>
                  <a:gd name="T30" fmla="*/ 431 w 442"/>
                  <a:gd name="T31" fmla="*/ 103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2" h="312">
                    <a:moveTo>
                      <a:pt x="210" y="273"/>
                    </a:moveTo>
                    <a:cubicBezTo>
                      <a:pt x="126" y="281"/>
                      <a:pt x="39" y="269"/>
                      <a:pt x="26" y="203"/>
                    </a:cubicBezTo>
                    <a:cubicBezTo>
                      <a:pt x="20" y="171"/>
                      <a:pt x="35" y="136"/>
                      <a:pt x="55" y="115"/>
                    </a:cubicBezTo>
                    <a:cubicBezTo>
                      <a:pt x="55" y="104"/>
                      <a:pt x="55" y="104"/>
                      <a:pt x="55" y="104"/>
                    </a:cubicBezTo>
                    <a:cubicBezTo>
                      <a:pt x="19" y="135"/>
                      <a:pt x="0" y="174"/>
                      <a:pt x="11" y="220"/>
                    </a:cubicBezTo>
                    <a:cubicBezTo>
                      <a:pt x="25" y="279"/>
                      <a:pt x="100" y="312"/>
                      <a:pt x="215" y="301"/>
                    </a:cubicBezTo>
                    <a:cubicBezTo>
                      <a:pt x="260" y="297"/>
                      <a:pt x="320" y="282"/>
                      <a:pt x="361" y="260"/>
                    </a:cubicBezTo>
                    <a:cubicBezTo>
                      <a:pt x="361" y="227"/>
                      <a:pt x="361" y="227"/>
                      <a:pt x="361" y="227"/>
                    </a:cubicBezTo>
                    <a:cubicBezTo>
                      <a:pt x="323" y="250"/>
                      <a:pt x="262" y="268"/>
                      <a:pt x="210" y="273"/>
                    </a:cubicBezTo>
                    <a:close/>
                    <a:moveTo>
                      <a:pt x="431" y="103"/>
                    </a:moveTo>
                    <a:cubicBezTo>
                      <a:pt x="411" y="6"/>
                      <a:pt x="222" y="0"/>
                      <a:pt x="101" y="74"/>
                    </a:cubicBezTo>
                    <a:cubicBezTo>
                      <a:pt x="101" y="82"/>
                      <a:pt x="101" y="82"/>
                      <a:pt x="101" y="82"/>
                    </a:cubicBezTo>
                    <a:cubicBezTo>
                      <a:pt x="222" y="19"/>
                      <a:pt x="395" y="20"/>
                      <a:pt x="410" y="109"/>
                    </a:cubicBezTo>
                    <a:cubicBezTo>
                      <a:pt x="416" y="139"/>
                      <a:pt x="399" y="170"/>
                      <a:pt x="369" y="187"/>
                    </a:cubicBezTo>
                    <a:cubicBezTo>
                      <a:pt x="369" y="211"/>
                      <a:pt x="369" y="211"/>
                      <a:pt x="369" y="211"/>
                    </a:cubicBezTo>
                    <a:cubicBezTo>
                      <a:pt x="405" y="198"/>
                      <a:pt x="442" y="155"/>
                      <a:pt x="431"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 name="Freeform 13">
                <a:extLst>
                  <a:ext uri="{FF2B5EF4-FFF2-40B4-BE49-F238E27FC236}">
                    <a16:creationId xmlns:a16="http://schemas.microsoft.com/office/drawing/2014/main" id="{45FA3E2E-F951-4415-8D0A-DE3BEF74AC65}"/>
                  </a:ext>
                </a:extLst>
              </p:cNvPr>
              <p:cNvSpPr>
                <a:spLocks/>
              </p:cNvSpPr>
              <p:nvPr userDrawn="1"/>
            </p:nvSpPr>
            <p:spPr bwMode="auto">
              <a:xfrm>
                <a:off x="-1508" y="1784"/>
                <a:ext cx="34" cy="182"/>
              </a:xfrm>
              <a:custGeom>
                <a:avLst/>
                <a:gdLst>
                  <a:gd name="T0" fmla="*/ 22 w 22"/>
                  <a:gd name="T1" fmla="*/ 0 h 121"/>
                  <a:gd name="T2" fmla="*/ 0 w 22"/>
                  <a:gd name="T3" fmla="*/ 0 h 121"/>
                  <a:gd name="T4" fmla="*/ 0 w 22"/>
                  <a:gd name="T5" fmla="*/ 98 h 121"/>
                  <a:gd name="T6" fmla="*/ 22 w 22"/>
                  <a:gd name="T7" fmla="*/ 121 h 121"/>
                  <a:gd name="T8" fmla="*/ 22 w 22"/>
                  <a:gd name="T9" fmla="*/ 0 h 121"/>
                </a:gdLst>
                <a:ahLst/>
                <a:cxnLst>
                  <a:cxn ang="0">
                    <a:pos x="T0" y="T1"/>
                  </a:cxn>
                  <a:cxn ang="0">
                    <a:pos x="T2" y="T3"/>
                  </a:cxn>
                  <a:cxn ang="0">
                    <a:pos x="T4" y="T5"/>
                  </a:cxn>
                  <a:cxn ang="0">
                    <a:pos x="T6" y="T7"/>
                  </a:cxn>
                  <a:cxn ang="0">
                    <a:pos x="T8" y="T9"/>
                  </a:cxn>
                </a:cxnLst>
                <a:rect l="0" t="0" r="r" b="b"/>
                <a:pathLst>
                  <a:path w="22" h="121">
                    <a:moveTo>
                      <a:pt x="22" y="0"/>
                    </a:moveTo>
                    <a:cubicBezTo>
                      <a:pt x="0" y="0"/>
                      <a:pt x="0" y="0"/>
                      <a:pt x="0" y="0"/>
                    </a:cubicBezTo>
                    <a:cubicBezTo>
                      <a:pt x="0" y="98"/>
                      <a:pt x="0" y="98"/>
                      <a:pt x="0" y="98"/>
                    </a:cubicBezTo>
                    <a:cubicBezTo>
                      <a:pt x="0" y="109"/>
                      <a:pt x="6" y="119"/>
                      <a:pt x="22" y="121"/>
                    </a:cubicBezTo>
                    <a:lnTo>
                      <a:pt x="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 name="Freeform 14">
                <a:extLst>
                  <a:ext uri="{FF2B5EF4-FFF2-40B4-BE49-F238E27FC236}">
                    <a16:creationId xmlns:a16="http://schemas.microsoft.com/office/drawing/2014/main" id="{531D353B-5A07-4231-8AD5-24CF0D472FEA}"/>
                  </a:ext>
                </a:extLst>
              </p:cNvPr>
              <p:cNvSpPr>
                <a:spLocks/>
              </p:cNvSpPr>
              <p:nvPr userDrawn="1"/>
            </p:nvSpPr>
            <p:spPr bwMode="auto">
              <a:xfrm>
                <a:off x="-1903" y="1838"/>
                <a:ext cx="33" cy="131"/>
              </a:xfrm>
              <a:custGeom>
                <a:avLst/>
                <a:gdLst>
                  <a:gd name="T0" fmla="*/ 22 w 22"/>
                  <a:gd name="T1" fmla="*/ 0 h 87"/>
                  <a:gd name="T2" fmla="*/ 0 w 22"/>
                  <a:gd name="T3" fmla="*/ 0 h 87"/>
                  <a:gd name="T4" fmla="*/ 0 w 22"/>
                  <a:gd name="T5" fmla="*/ 64 h 87"/>
                  <a:gd name="T6" fmla="*/ 22 w 22"/>
                  <a:gd name="T7" fmla="*/ 87 h 87"/>
                  <a:gd name="T8" fmla="*/ 22 w 22"/>
                  <a:gd name="T9" fmla="*/ 0 h 87"/>
                </a:gdLst>
                <a:ahLst/>
                <a:cxnLst>
                  <a:cxn ang="0">
                    <a:pos x="T0" y="T1"/>
                  </a:cxn>
                  <a:cxn ang="0">
                    <a:pos x="T2" y="T3"/>
                  </a:cxn>
                  <a:cxn ang="0">
                    <a:pos x="T4" y="T5"/>
                  </a:cxn>
                  <a:cxn ang="0">
                    <a:pos x="T6" y="T7"/>
                  </a:cxn>
                  <a:cxn ang="0">
                    <a:pos x="T8" y="T9"/>
                  </a:cxn>
                </a:cxnLst>
                <a:rect l="0" t="0" r="r" b="b"/>
                <a:pathLst>
                  <a:path w="22" h="87">
                    <a:moveTo>
                      <a:pt x="22" y="0"/>
                    </a:moveTo>
                    <a:cubicBezTo>
                      <a:pt x="0" y="0"/>
                      <a:pt x="0" y="0"/>
                      <a:pt x="0" y="0"/>
                    </a:cubicBezTo>
                    <a:cubicBezTo>
                      <a:pt x="0" y="64"/>
                      <a:pt x="0" y="64"/>
                      <a:pt x="0" y="64"/>
                    </a:cubicBezTo>
                    <a:cubicBezTo>
                      <a:pt x="0" y="75"/>
                      <a:pt x="6" y="85"/>
                      <a:pt x="22" y="87"/>
                    </a:cubicBezTo>
                    <a:lnTo>
                      <a:pt x="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2" name="Rectangle 15">
                <a:extLst>
                  <a:ext uri="{FF2B5EF4-FFF2-40B4-BE49-F238E27FC236}">
                    <a16:creationId xmlns:a16="http://schemas.microsoft.com/office/drawing/2014/main" id="{61757592-6B29-49C9-8381-33F740F8E444}"/>
                  </a:ext>
                </a:extLst>
              </p:cNvPr>
              <p:cNvSpPr>
                <a:spLocks noChangeArrowheads="1"/>
              </p:cNvSpPr>
              <p:nvPr userDrawn="1"/>
            </p:nvSpPr>
            <p:spPr bwMode="auto">
              <a:xfrm>
                <a:off x="-1903" y="1788"/>
                <a:ext cx="33" cy="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3" name="Freeform 16">
                <a:extLst>
                  <a:ext uri="{FF2B5EF4-FFF2-40B4-BE49-F238E27FC236}">
                    <a16:creationId xmlns:a16="http://schemas.microsoft.com/office/drawing/2014/main" id="{4369B534-DB62-4286-8BF3-2A398A07BFDF}"/>
                  </a:ext>
                </a:extLst>
              </p:cNvPr>
              <p:cNvSpPr>
                <a:spLocks/>
              </p:cNvSpPr>
              <p:nvPr userDrawn="1"/>
            </p:nvSpPr>
            <p:spPr bwMode="auto">
              <a:xfrm>
                <a:off x="-1708" y="1802"/>
                <a:ext cx="57" cy="166"/>
              </a:xfrm>
              <a:custGeom>
                <a:avLst/>
                <a:gdLst>
                  <a:gd name="T0" fmla="*/ 25 w 38"/>
                  <a:gd name="T1" fmla="*/ 110 h 110"/>
                  <a:gd name="T2" fmla="*/ 0 w 38"/>
                  <a:gd name="T3" fmla="*/ 85 h 110"/>
                  <a:gd name="T4" fmla="*/ 0 w 38"/>
                  <a:gd name="T5" fmla="*/ 0 h 110"/>
                  <a:gd name="T6" fmla="*/ 21 w 38"/>
                  <a:gd name="T7" fmla="*/ 0 h 110"/>
                  <a:gd name="T8" fmla="*/ 21 w 38"/>
                  <a:gd name="T9" fmla="*/ 24 h 110"/>
                  <a:gd name="T10" fmla="*/ 38 w 38"/>
                  <a:gd name="T11" fmla="*/ 24 h 110"/>
                  <a:gd name="T12" fmla="*/ 38 w 38"/>
                  <a:gd name="T13" fmla="*/ 41 h 110"/>
                  <a:gd name="T14" fmla="*/ 21 w 38"/>
                  <a:gd name="T15" fmla="*/ 41 h 110"/>
                  <a:gd name="T16" fmla="*/ 21 w 38"/>
                  <a:gd name="T17" fmla="*/ 84 h 110"/>
                  <a:gd name="T18" fmla="*/ 29 w 38"/>
                  <a:gd name="T19" fmla="*/ 91 h 110"/>
                  <a:gd name="T20" fmla="*/ 38 w 38"/>
                  <a:gd name="T21" fmla="*/ 91 h 110"/>
                  <a:gd name="T22" fmla="*/ 38 w 38"/>
                  <a:gd name="T23" fmla="*/ 110 h 110"/>
                  <a:gd name="T24" fmla="*/ 25 w 38"/>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110">
                    <a:moveTo>
                      <a:pt x="25" y="110"/>
                    </a:moveTo>
                    <a:cubicBezTo>
                      <a:pt x="7" y="110"/>
                      <a:pt x="0" y="97"/>
                      <a:pt x="0" y="85"/>
                    </a:cubicBezTo>
                    <a:cubicBezTo>
                      <a:pt x="0" y="0"/>
                      <a:pt x="0" y="0"/>
                      <a:pt x="0" y="0"/>
                    </a:cubicBezTo>
                    <a:cubicBezTo>
                      <a:pt x="21" y="0"/>
                      <a:pt x="21" y="0"/>
                      <a:pt x="21" y="0"/>
                    </a:cubicBezTo>
                    <a:cubicBezTo>
                      <a:pt x="21" y="24"/>
                      <a:pt x="21" y="24"/>
                      <a:pt x="21" y="24"/>
                    </a:cubicBezTo>
                    <a:cubicBezTo>
                      <a:pt x="38" y="24"/>
                      <a:pt x="38" y="24"/>
                      <a:pt x="38" y="24"/>
                    </a:cubicBezTo>
                    <a:cubicBezTo>
                      <a:pt x="38" y="41"/>
                      <a:pt x="38" y="41"/>
                      <a:pt x="38" y="41"/>
                    </a:cubicBezTo>
                    <a:cubicBezTo>
                      <a:pt x="21" y="41"/>
                      <a:pt x="21" y="41"/>
                      <a:pt x="21" y="41"/>
                    </a:cubicBezTo>
                    <a:cubicBezTo>
                      <a:pt x="21" y="84"/>
                      <a:pt x="21" y="84"/>
                      <a:pt x="21" y="84"/>
                    </a:cubicBezTo>
                    <a:cubicBezTo>
                      <a:pt x="21" y="89"/>
                      <a:pt x="24" y="91"/>
                      <a:pt x="29" y="91"/>
                    </a:cubicBezTo>
                    <a:cubicBezTo>
                      <a:pt x="38" y="91"/>
                      <a:pt x="38" y="91"/>
                      <a:pt x="38" y="91"/>
                    </a:cubicBezTo>
                    <a:cubicBezTo>
                      <a:pt x="38" y="110"/>
                      <a:pt x="38" y="110"/>
                      <a:pt x="38" y="110"/>
                    </a:cubicBezTo>
                    <a:cubicBezTo>
                      <a:pt x="25" y="110"/>
                      <a:pt x="25" y="110"/>
                      <a:pt x="25" y="1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4" name="Freeform 17">
                <a:extLst>
                  <a:ext uri="{FF2B5EF4-FFF2-40B4-BE49-F238E27FC236}">
                    <a16:creationId xmlns:a16="http://schemas.microsoft.com/office/drawing/2014/main" id="{27AFAF64-120F-4941-8F4F-F5931F3F7616}"/>
                  </a:ext>
                </a:extLst>
              </p:cNvPr>
              <p:cNvSpPr>
                <a:spLocks noEditPoints="1"/>
              </p:cNvSpPr>
              <p:nvPr userDrawn="1"/>
            </p:nvSpPr>
            <p:spPr bwMode="auto">
              <a:xfrm>
                <a:off x="-1643" y="1835"/>
                <a:ext cx="116" cy="134"/>
              </a:xfrm>
              <a:custGeom>
                <a:avLst/>
                <a:gdLst>
                  <a:gd name="T0" fmla="*/ 22 w 77"/>
                  <a:gd name="T1" fmla="*/ 51 h 89"/>
                  <a:gd name="T2" fmla="*/ 41 w 77"/>
                  <a:gd name="T3" fmla="*/ 71 h 89"/>
                  <a:gd name="T4" fmla="*/ 61 w 77"/>
                  <a:gd name="T5" fmla="*/ 63 h 89"/>
                  <a:gd name="T6" fmla="*/ 75 w 77"/>
                  <a:gd name="T7" fmla="*/ 75 h 89"/>
                  <a:gd name="T8" fmla="*/ 41 w 77"/>
                  <a:gd name="T9" fmla="*/ 89 h 89"/>
                  <a:gd name="T10" fmla="*/ 0 w 77"/>
                  <a:gd name="T11" fmla="*/ 45 h 89"/>
                  <a:gd name="T12" fmla="*/ 41 w 77"/>
                  <a:gd name="T13" fmla="*/ 0 h 89"/>
                  <a:gd name="T14" fmla="*/ 77 w 77"/>
                  <a:gd name="T15" fmla="*/ 44 h 89"/>
                  <a:gd name="T16" fmla="*/ 77 w 77"/>
                  <a:gd name="T17" fmla="*/ 51 h 89"/>
                  <a:gd name="T18" fmla="*/ 22 w 77"/>
                  <a:gd name="T19" fmla="*/ 51 h 89"/>
                  <a:gd name="T20" fmla="*/ 40 w 77"/>
                  <a:gd name="T21" fmla="*/ 18 h 89"/>
                  <a:gd name="T22" fmla="*/ 24 w 77"/>
                  <a:gd name="T23" fmla="*/ 27 h 89"/>
                  <a:gd name="T24" fmla="*/ 22 w 77"/>
                  <a:gd name="T25" fmla="*/ 37 h 89"/>
                  <a:gd name="T26" fmla="*/ 56 w 77"/>
                  <a:gd name="T27" fmla="*/ 37 h 89"/>
                  <a:gd name="T28" fmla="*/ 40 w 77"/>
                  <a:gd name="T29" fmla="*/ 1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7" h="89">
                    <a:moveTo>
                      <a:pt x="22" y="51"/>
                    </a:moveTo>
                    <a:cubicBezTo>
                      <a:pt x="22" y="63"/>
                      <a:pt x="29" y="71"/>
                      <a:pt x="41" y="71"/>
                    </a:cubicBezTo>
                    <a:cubicBezTo>
                      <a:pt x="51" y="71"/>
                      <a:pt x="56" y="68"/>
                      <a:pt x="61" y="63"/>
                    </a:cubicBezTo>
                    <a:cubicBezTo>
                      <a:pt x="75" y="75"/>
                      <a:pt x="75" y="75"/>
                      <a:pt x="75" y="75"/>
                    </a:cubicBezTo>
                    <a:cubicBezTo>
                      <a:pt x="66" y="84"/>
                      <a:pt x="57" y="89"/>
                      <a:pt x="41" y="89"/>
                    </a:cubicBezTo>
                    <a:cubicBezTo>
                      <a:pt x="20" y="89"/>
                      <a:pt x="0" y="78"/>
                      <a:pt x="0" y="45"/>
                    </a:cubicBezTo>
                    <a:cubicBezTo>
                      <a:pt x="0" y="16"/>
                      <a:pt x="18" y="0"/>
                      <a:pt x="41" y="0"/>
                    </a:cubicBezTo>
                    <a:cubicBezTo>
                      <a:pt x="64" y="0"/>
                      <a:pt x="77" y="19"/>
                      <a:pt x="77" y="44"/>
                    </a:cubicBezTo>
                    <a:cubicBezTo>
                      <a:pt x="77" y="51"/>
                      <a:pt x="77" y="51"/>
                      <a:pt x="77" y="51"/>
                    </a:cubicBezTo>
                    <a:cubicBezTo>
                      <a:pt x="22" y="51"/>
                      <a:pt x="22" y="51"/>
                      <a:pt x="22" y="51"/>
                    </a:cubicBezTo>
                    <a:moveTo>
                      <a:pt x="40" y="18"/>
                    </a:moveTo>
                    <a:cubicBezTo>
                      <a:pt x="32" y="18"/>
                      <a:pt x="27" y="22"/>
                      <a:pt x="24" y="27"/>
                    </a:cubicBezTo>
                    <a:cubicBezTo>
                      <a:pt x="23" y="30"/>
                      <a:pt x="22" y="33"/>
                      <a:pt x="22" y="37"/>
                    </a:cubicBezTo>
                    <a:cubicBezTo>
                      <a:pt x="56" y="37"/>
                      <a:pt x="56" y="37"/>
                      <a:pt x="56" y="37"/>
                    </a:cubicBezTo>
                    <a:cubicBezTo>
                      <a:pt x="55" y="27"/>
                      <a:pt x="51" y="18"/>
                      <a:pt x="4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5" name="Freeform 18">
                <a:extLst>
                  <a:ext uri="{FF2B5EF4-FFF2-40B4-BE49-F238E27FC236}">
                    <a16:creationId xmlns:a16="http://schemas.microsoft.com/office/drawing/2014/main" id="{20605BC0-73B4-4E47-BE69-D9868321CF6F}"/>
                  </a:ext>
                </a:extLst>
              </p:cNvPr>
              <p:cNvSpPr>
                <a:spLocks/>
              </p:cNvSpPr>
              <p:nvPr userDrawn="1"/>
            </p:nvSpPr>
            <p:spPr bwMode="auto">
              <a:xfrm>
                <a:off x="-1839" y="1838"/>
                <a:ext cx="105" cy="130"/>
              </a:xfrm>
              <a:custGeom>
                <a:avLst/>
                <a:gdLst>
                  <a:gd name="T0" fmla="*/ 39 w 70"/>
                  <a:gd name="T1" fmla="*/ 17 h 86"/>
                  <a:gd name="T2" fmla="*/ 48 w 70"/>
                  <a:gd name="T3" fmla="*/ 25 h 86"/>
                  <a:gd name="T4" fmla="*/ 48 w 70"/>
                  <a:gd name="T5" fmla="*/ 86 h 86"/>
                  <a:gd name="T6" fmla="*/ 70 w 70"/>
                  <a:gd name="T7" fmla="*/ 86 h 86"/>
                  <a:gd name="T8" fmla="*/ 70 w 70"/>
                  <a:gd name="T9" fmla="*/ 25 h 86"/>
                  <a:gd name="T10" fmla="*/ 45 w 70"/>
                  <a:gd name="T11" fmla="*/ 0 h 86"/>
                  <a:gd name="T12" fmla="*/ 0 w 70"/>
                  <a:gd name="T13" fmla="*/ 0 h 86"/>
                  <a:gd name="T14" fmla="*/ 0 w 70"/>
                  <a:gd name="T15" fmla="*/ 86 h 86"/>
                  <a:gd name="T16" fmla="*/ 21 w 70"/>
                  <a:gd name="T17" fmla="*/ 86 h 86"/>
                  <a:gd name="T18" fmla="*/ 21 w 70"/>
                  <a:gd name="T19" fmla="*/ 17 h 86"/>
                  <a:gd name="T20" fmla="*/ 39 w 70"/>
                  <a:gd name="T21" fmla="*/ 1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86">
                    <a:moveTo>
                      <a:pt x="39" y="17"/>
                    </a:moveTo>
                    <a:cubicBezTo>
                      <a:pt x="46" y="17"/>
                      <a:pt x="48" y="20"/>
                      <a:pt x="48" y="25"/>
                    </a:cubicBezTo>
                    <a:cubicBezTo>
                      <a:pt x="48" y="86"/>
                      <a:pt x="48" y="86"/>
                      <a:pt x="48" y="86"/>
                    </a:cubicBezTo>
                    <a:cubicBezTo>
                      <a:pt x="70" y="86"/>
                      <a:pt x="70" y="86"/>
                      <a:pt x="70" y="86"/>
                    </a:cubicBezTo>
                    <a:cubicBezTo>
                      <a:pt x="70" y="25"/>
                      <a:pt x="70" y="25"/>
                      <a:pt x="70" y="25"/>
                    </a:cubicBezTo>
                    <a:cubicBezTo>
                      <a:pt x="70" y="13"/>
                      <a:pt x="64" y="0"/>
                      <a:pt x="45" y="0"/>
                    </a:cubicBezTo>
                    <a:cubicBezTo>
                      <a:pt x="0" y="0"/>
                      <a:pt x="0" y="0"/>
                      <a:pt x="0" y="0"/>
                    </a:cubicBezTo>
                    <a:cubicBezTo>
                      <a:pt x="0" y="86"/>
                      <a:pt x="0" y="86"/>
                      <a:pt x="0" y="86"/>
                    </a:cubicBezTo>
                    <a:cubicBezTo>
                      <a:pt x="21" y="86"/>
                      <a:pt x="21" y="86"/>
                      <a:pt x="21" y="86"/>
                    </a:cubicBezTo>
                    <a:cubicBezTo>
                      <a:pt x="21" y="17"/>
                      <a:pt x="21" y="17"/>
                      <a:pt x="21" y="17"/>
                    </a:cubicBezTo>
                    <a:lnTo>
                      <a:pt x="3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6" name="Freeform 19">
                <a:extLst>
                  <a:ext uri="{FF2B5EF4-FFF2-40B4-BE49-F238E27FC236}">
                    <a16:creationId xmlns:a16="http://schemas.microsoft.com/office/drawing/2014/main" id="{88871E91-4D71-4731-A793-6C66A0FF1E76}"/>
                  </a:ext>
                </a:extLst>
              </p:cNvPr>
              <p:cNvSpPr>
                <a:spLocks noEditPoints="1"/>
              </p:cNvSpPr>
              <p:nvPr userDrawn="1"/>
            </p:nvSpPr>
            <p:spPr bwMode="auto">
              <a:xfrm>
                <a:off x="-1452" y="1784"/>
                <a:ext cx="27" cy="25"/>
              </a:xfrm>
              <a:custGeom>
                <a:avLst/>
                <a:gdLst>
                  <a:gd name="T0" fmla="*/ 9 w 18"/>
                  <a:gd name="T1" fmla="*/ 17 h 17"/>
                  <a:gd name="T2" fmla="*/ 0 w 18"/>
                  <a:gd name="T3" fmla="*/ 9 h 17"/>
                  <a:gd name="T4" fmla="*/ 9 w 18"/>
                  <a:gd name="T5" fmla="*/ 0 h 17"/>
                  <a:gd name="T6" fmla="*/ 18 w 18"/>
                  <a:gd name="T7" fmla="*/ 9 h 17"/>
                  <a:gd name="T8" fmla="*/ 9 w 18"/>
                  <a:gd name="T9" fmla="*/ 17 h 17"/>
                  <a:gd name="T10" fmla="*/ 9 w 18"/>
                  <a:gd name="T11" fmla="*/ 1 h 17"/>
                  <a:gd name="T12" fmla="*/ 2 w 18"/>
                  <a:gd name="T13" fmla="*/ 9 h 17"/>
                  <a:gd name="T14" fmla="*/ 9 w 18"/>
                  <a:gd name="T15" fmla="*/ 16 h 17"/>
                  <a:gd name="T16" fmla="*/ 16 w 18"/>
                  <a:gd name="T17" fmla="*/ 9 h 17"/>
                  <a:gd name="T18" fmla="*/ 9 w 18"/>
                  <a:gd name="T19" fmla="*/ 1 h 17"/>
                  <a:gd name="T20" fmla="*/ 13 w 18"/>
                  <a:gd name="T21" fmla="*/ 14 h 17"/>
                  <a:gd name="T22" fmla="*/ 11 w 18"/>
                  <a:gd name="T23" fmla="*/ 14 h 17"/>
                  <a:gd name="T24" fmla="*/ 11 w 18"/>
                  <a:gd name="T25" fmla="*/ 14 h 17"/>
                  <a:gd name="T26" fmla="*/ 9 w 18"/>
                  <a:gd name="T27" fmla="*/ 10 h 17"/>
                  <a:gd name="T28" fmla="*/ 8 w 18"/>
                  <a:gd name="T29" fmla="*/ 10 h 17"/>
                  <a:gd name="T30" fmla="*/ 8 w 18"/>
                  <a:gd name="T31" fmla="*/ 10 h 17"/>
                  <a:gd name="T32" fmla="*/ 7 w 18"/>
                  <a:gd name="T33" fmla="*/ 10 h 17"/>
                  <a:gd name="T34" fmla="*/ 7 w 18"/>
                  <a:gd name="T35" fmla="*/ 13 h 17"/>
                  <a:gd name="T36" fmla="*/ 7 w 18"/>
                  <a:gd name="T37" fmla="*/ 14 h 17"/>
                  <a:gd name="T38" fmla="*/ 5 w 18"/>
                  <a:gd name="T39" fmla="*/ 14 h 17"/>
                  <a:gd name="T40" fmla="*/ 5 w 18"/>
                  <a:gd name="T41" fmla="*/ 13 h 17"/>
                  <a:gd name="T42" fmla="*/ 5 w 18"/>
                  <a:gd name="T43" fmla="*/ 4 h 17"/>
                  <a:gd name="T44" fmla="*/ 6 w 18"/>
                  <a:gd name="T45" fmla="*/ 3 h 17"/>
                  <a:gd name="T46" fmla="*/ 8 w 18"/>
                  <a:gd name="T47" fmla="*/ 3 h 17"/>
                  <a:gd name="T48" fmla="*/ 13 w 18"/>
                  <a:gd name="T49" fmla="*/ 6 h 17"/>
                  <a:gd name="T50" fmla="*/ 13 w 18"/>
                  <a:gd name="T51" fmla="*/ 6 h 17"/>
                  <a:gd name="T52" fmla="*/ 11 w 18"/>
                  <a:gd name="T53" fmla="*/ 9 h 17"/>
                  <a:gd name="T54" fmla="*/ 13 w 18"/>
                  <a:gd name="T55" fmla="*/ 13 h 17"/>
                  <a:gd name="T56" fmla="*/ 13 w 18"/>
                  <a:gd name="T57" fmla="*/ 13 h 17"/>
                  <a:gd name="T58" fmla="*/ 13 w 18"/>
                  <a:gd name="T59" fmla="*/ 14 h 17"/>
                  <a:gd name="T60" fmla="*/ 11 w 18"/>
                  <a:gd name="T61" fmla="*/ 6 h 17"/>
                  <a:gd name="T62" fmla="*/ 9 w 18"/>
                  <a:gd name="T63" fmla="*/ 5 h 17"/>
                  <a:gd name="T64" fmla="*/ 8 w 18"/>
                  <a:gd name="T65" fmla="*/ 5 h 17"/>
                  <a:gd name="T66" fmla="*/ 7 w 18"/>
                  <a:gd name="T67" fmla="*/ 5 h 17"/>
                  <a:gd name="T68" fmla="*/ 7 w 18"/>
                  <a:gd name="T69" fmla="*/ 8 h 17"/>
                  <a:gd name="T70" fmla="*/ 9 w 18"/>
                  <a:gd name="T71" fmla="*/ 8 h 17"/>
                  <a:gd name="T72" fmla="*/ 11 w 18"/>
                  <a:gd name="T73"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 h="17">
                    <a:moveTo>
                      <a:pt x="9" y="17"/>
                    </a:moveTo>
                    <a:cubicBezTo>
                      <a:pt x="4" y="17"/>
                      <a:pt x="0" y="13"/>
                      <a:pt x="0" y="9"/>
                    </a:cubicBezTo>
                    <a:cubicBezTo>
                      <a:pt x="0" y="4"/>
                      <a:pt x="4" y="0"/>
                      <a:pt x="9" y="0"/>
                    </a:cubicBezTo>
                    <a:cubicBezTo>
                      <a:pt x="14" y="0"/>
                      <a:pt x="18" y="4"/>
                      <a:pt x="18" y="9"/>
                    </a:cubicBezTo>
                    <a:cubicBezTo>
                      <a:pt x="18" y="13"/>
                      <a:pt x="14" y="17"/>
                      <a:pt x="9" y="17"/>
                    </a:cubicBezTo>
                    <a:close/>
                    <a:moveTo>
                      <a:pt x="9" y="1"/>
                    </a:moveTo>
                    <a:cubicBezTo>
                      <a:pt x="5" y="1"/>
                      <a:pt x="2" y="5"/>
                      <a:pt x="2" y="9"/>
                    </a:cubicBezTo>
                    <a:cubicBezTo>
                      <a:pt x="2" y="13"/>
                      <a:pt x="5" y="16"/>
                      <a:pt x="9" y="16"/>
                    </a:cubicBezTo>
                    <a:cubicBezTo>
                      <a:pt x="13" y="16"/>
                      <a:pt x="16" y="13"/>
                      <a:pt x="16" y="9"/>
                    </a:cubicBezTo>
                    <a:cubicBezTo>
                      <a:pt x="16" y="5"/>
                      <a:pt x="13" y="1"/>
                      <a:pt x="9" y="1"/>
                    </a:cubicBezTo>
                    <a:close/>
                    <a:moveTo>
                      <a:pt x="13" y="14"/>
                    </a:moveTo>
                    <a:cubicBezTo>
                      <a:pt x="11" y="14"/>
                      <a:pt x="11" y="14"/>
                      <a:pt x="11" y="14"/>
                    </a:cubicBezTo>
                    <a:cubicBezTo>
                      <a:pt x="11" y="14"/>
                      <a:pt x="11" y="14"/>
                      <a:pt x="11" y="14"/>
                    </a:cubicBezTo>
                    <a:cubicBezTo>
                      <a:pt x="9" y="10"/>
                      <a:pt x="9" y="10"/>
                      <a:pt x="9" y="10"/>
                    </a:cubicBezTo>
                    <a:cubicBezTo>
                      <a:pt x="8" y="10"/>
                      <a:pt x="8" y="10"/>
                      <a:pt x="8" y="10"/>
                    </a:cubicBezTo>
                    <a:cubicBezTo>
                      <a:pt x="8" y="10"/>
                      <a:pt x="8" y="10"/>
                      <a:pt x="8" y="10"/>
                    </a:cubicBezTo>
                    <a:cubicBezTo>
                      <a:pt x="7" y="10"/>
                      <a:pt x="7" y="10"/>
                      <a:pt x="7" y="10"/>
                    </a:cubicBezTo>
                    <a:cubicBezTo>
                      <a:pt x="7" y="13"/>
                      <a:pt x="7" y="13"/>
                      <a:pt x="7" y="13"/>
                    </a:cubicBezTo>
                    <a:cubicBezTo>
                      <a:pt x="7" y="14"/>
                      <a:pt x="7" y="14"/>
                      <a:pt x="7" y="14"/>
                    </a:cubicBezTo>
                    <a:cubicBezTo>
                      <a:pt x="5" y="14"/>
                      <a:pt x="5" y="14"/>
                      <a:pt x="5" y="14"/>
                    </a:cubicBezTo>
                    <a:cubicBezTo>
                      <a:pt x="5" y="14"/>
                      <a:pt x="5" y="14"/>
                      <a:pt x="5" y="13"/>
                    </a:cubicBezTo>
                    <a:cubicBezTo>
                      <a:pt x="5" y="4"/>
                      <a:pt x="5" y="4"/>
                      <a:pt x="5" y="4"/>
                    </a:cubicBezTo>
                    <a:cubicBezTo>
                      <a:pt x="5" y="3"/>
                      <a:pt x="5" y="3"/>
                      <a:pt x="6" y="3"/>
                    </a:cubicBezTo>
                    <a:cubicBezTo>
                      <a:pt x="6" y="3"/>
                      <a:pt x="8" y="3"/>
                      <a:pt x="8" y="3"/>
                    </a:cubicBezTo>
                    <a:cubicBezTo>
                      <a:pt x="11" y="3"/>
                      <a:pt x="13" y="4"/>
                      <a:pt x="13" y="6"/>
                    </a:cubicBezTo>
                    <a:cubicBezTo>
                      <a:pt x="13" y="6"/>
                      <a:pt x="13" y="6"/>
                      <a:pt x="13" y="6"/>
                    </a:cubicBezTo>
                    <a:cubicBezTo>
                      <a:pt x="13" y="8"/>
                      <a:pt x="12" y="9"/>
                      <a:pt x="11" y="9"/>
                    </a:cubicBezTo>
                    <a:cubicBezTo>
                      <a:pt x="13" y="13"/>
                      <a:pt x="13" y="13"/>
                      <a:pt x="13" y="13"/>
                    </a:cubicBezTo>
                    <a:cubicBezTo>
                      <a:pt x="13" y="13"/>
                      <a:pt x="13" y="13"/>
                      <a:pt x="13" y="13"/>
                    </a:cubicBezTo>
                    <a:cubicBezTo>
                      <a:pt x="13" y="14"/>
                      <a:pt x="13" y="14"/>
                      <a:pt x="13" y="14"/>
                    </a:cubicBezTo>
                    <a:close/>
                    <a:moveTo>
                      <a:pt x="11" y="6"/>
                    </a:moveTo>
                    <a:cubicBezTo>
                      <a:pt x="11" y="5"/>
                      <a:pt x="10" y="5"/>
                      <a:pt x="9" y="5"/>
                    </a:cubicBezTo>
                    <a:cubicBezTo>
                      <a:pt x="8" y="5"/>
                      <a:pt x="8" y="5"/>
                      <a:pt x="8" y="5"/>
                    </a:cubicBezTo>
                    <a:cubicBezTo>
                      <a:pt x="7" y="5"/>
                      <a:pt x="7" y="5"/>
                      <a:pt x="7" y="5"/>
                    </a:cubicBezTo>
                    <a:cubicBezTo>
                      <a:pt x="7" y="8"/>
                      <a:pt x="7" y="8"/>
                      <a:pt x="7" y="8"/>
                    </a:cubicBezTo>
                    <a:cubicBezTo>
                      <a:pt x="7" y="8"/>
                      <a:pt x="8" y="8"/>
                      <a:pt x="9" y="8"/>
                    </a:cubicBezTo>
                    <a:cubicBezTo>
                      <a:pt x="10" y="8"/>
                      <a:pt x="11" y="7"/>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grpSp>
      </p:grpSp>
    </p:spTree>
    <p:extLst>
      <p:ext uri="{BB962C8B-B14F-4D97-AF65-F5344CB8AC3E}">
        <p14:creationId xmlns:p14="http://schemas.microsoft.com/office/powerpoint/2010/main" val="93055338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Section Title Accent Color 1">
    <p:bg>
      <p:bgPr>
        <a:solidFill>
          <a:srgbClr val="F2F2F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2FF9C2-B650-496E-BB68-B6C4E784003F}"/>
              </a:ext>
            </a:extLst>
          </p:cNvPr>
          <p:cNvPicPr>
            <a:picLocks noChangeAspect="1"/>
          </p:cNvPicPr>
          <p:nvPr userDrawn="1"/>
        </p:nvPicPr>
        <p:blipFill rotWithShape="1">
          <a:blip r:embed="rId2"/>
          <a:srcRect l="10253" t="21639" r="11386" b="12382"/>
          <a:stretch/>
        </p:blipFill>
        <p:spPr>
          <a:xfrm>
            <a:off x="0" y="0"/>
            <a:ext cx="12215789" cy="6858000"/>
          </a:xfrm>
          <a:prstGeom prst="rect">
            <a:avLst/>
          </a:prstGeom>
        </p:spPr>
      </p:pic>
      <p:sp>
        <p:nvSpPr>
          <p:cNvPr id="9" name="Rectangle 8">
            <a:extLst>
              <a:ext uri="{FF2B5EF4-FFF2-40B4-BE49-F238E27FC236}">
                <a16:creationId xmlns:a16="http://schemas.microsoft.com/office/drawing/2014/main" id="{839D3A25-6165-4EE6-A425-2B083DB82749}"/>
              </a:ext>
            </a:extLst>
          </p:cNvPr>
          <p:cNvSpPr/>
          <p:nvPr userDrawn="1"/>
        </p:nvSpPr>
        <p:spPr bwMode="auto">
          <a:xfrm>
            <a:off x="1" y="0"/>
            <a:ext cx="12215788" cy="6858000"/>
          </a:xfrm>
          <a:prstGeom prst="rect">
            <a:avLst/>
          </a:prstGeom>
          <a:solidFill>
            <a:srgbClr val="FFFFFF">
              <a:alpha val="7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Title 1"/>
          <p:cNvSpPr>
            <a:spLocks noGrp="1"/>
          </p:cNvSpPr>
          <p:nvPr>
            <p:ph type="title" hasCustomPrompt="1"/>
          </p:nvPr>
        </p:nvSpPr>
        <p:spPr>
          <a:xfrm>
            <a:off x="269239" y="3490091"/>
            <a:ext cx="7171398" cy="995838"/>
          </a:xfrm>
          <a:noFill/>
        </p:spPr>
        <p:txBody>
          <a:bodyPr wrap="square" tIns="91440" bIns="91440" anchor="t" anchorCtr="0">
            <a:spAutoFit/>
          </a:bodyPr>
          <a:lstStyle>
            <a:lvl1pPr>
              <a:defRPr sz="5882" spc="-98" baseline="0">
                <a:solidFill>
                  <a:schemeClr val="bg1"/>
                </a:solidFill>
              </a:defRPr>
            </a:lvl1pPr>
          </a:lstStyle>
          <a:p>
            <a:r>
              <a:rPr lang="en-US"/>
              <a:t>Section title</a:t>
            </a:r>
          </a:p>
        </p:txBody>
      </p:sp>
    </p:spTree>
    <p:extLst>
      <p:ext uri="{BB962C8B-B14F-4D97-AF65-F5344CB8AC3E}">
        <p14:creationId xmlns:p14="http://schemas.microsoft.com/office/powerpoint/2010/main" val="339271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97858"/>
            <a:ext cx="5378548" cy="751405"/>
          </a:xfrm>
        </p:spPr>
        <p:txBody>
          <a:bodyPr>
            <a:spAutoFit/>
          </a:bodyPr>
          <a:lstStyle>
            <a:lvl1pPr>
              <a:defRPr sz="4117" baseline="0">
                <a:solidFill>
                  <a:schemeClr val="tx1"/>
                </a:solidFill>
              </a:defRPr>
            </a:lvl1pPr>
          </a:lstStyle>
          <a:p>
            <a:r>
              <a:rPr lang="en-US"/>
              <a:t>50/50 photo layout</a:t>
            </a:r>
          </a:p>
        </p:txBody>
      </p:sp>
      <p:sp>
        <p:nvSpPr>
          <p:cNvPr id="6" name="Picture Placeholder 5"/>
          <p:cNvSpPr>
            <a:spLocks noGrp="1"/>
          </p:cNvSpPr>
          <p:nvPr>
            <p:ph type="pic" sz="quarter" idx="11" hasCustomPrompt="1"/>
          </p:nvPr>
        </p:nvSpPr>
        <p:spPr>
          <a:xfrm>
            <a:off x="6096000" y="2902574"/>
            <a:ext cx="6096000" cy="1052852"/>
          </a:xfrm>
          <a:blipFill>
            <a:blip r:embed="rId2" cstate="screen">
              <a:extLst>
                <a:ext uri="{28A0092B-C50C-407E-A947-70E740481C1C}">
                  <a14:useLocalDpi xmlns:a14="http://schemas.microsoft.com/office/drawing/2010/main"/>
                </a:ext>
              </a:extLst>
            </a:blip>
            <a:stretch>
              <a:fillRect/>
            </a:stretch>
          </a:blipFill>
        </p:spPr>
        <p:txBody>
          <a:bodyPr anchor="ctr"/>
          <a:lstStyle>
            <a:lvl1pPr marL="0" marR="0" indent="0" algn="ctr" defTabSz="914192" rtl="0" eaLnBrk="1" fontAlgn="auto" latinLnBrk="0" hangingPunct="1">
              <a:lnSpc>
                <a:spcPct val="90000"/>
              </a:lnSpc>
              <a:spcBef>
                <a:spcPct val="20000"/>
              </a:spcBef>
              <a:spcAft>
                <a:spcPts val="0"/>
              </a:spcAft>
              <a:buClrTx/>
              <a:buSzPct val="90000"/>
              <a:buFont typeface="Arial" pitchFamily="34" charset="0"/>
              <a:buNone/>
              <a:tabLst/>
              <a:defRPr lang="en-US" sz="1567" b="1" kern="1200" cap="none" spc="0" baseline="0" dirty="0">
                <a:solidFill>
                  <a:schemeClr val="bg1"/>
                </a:solidFill>
                <a:effectLst>
                  <a:outerShdw blurRad="38100" dist="38100" dir="2700000" algn="tl">
                    <a:srgbClr val="000000">
                      <a:alpha val="43137"/>
                    </a:srgbClr>
                  </a:outerShdw>
                </a:effectLst>
                <a:latin typeface="+mn-lt"/>
                <a:ea typeface="+mn-ea"/>
                <a:cs typeface="+mn-cs"/>
              </a:defRPr>
            </a:lvl1pPr>
          </a:lstStyle>
          <a:p>
            <a:br>
              <a:rPr lang="en-US"/>
            </a:br>
            <a:br>
              <a:rPr lang="en-US"/>
            </a:br>
            <a:br>
              <a:rPr lang="en-US"/>
            </a:br>
            <a:r>
              <a:rPr lang="en-US"/>
              <a:t>Click icon to add picture</a:t>
            </a:r>
          </a:p>
        </p:txBody>
      </p:sp>
    </p:spTree>
    <p:extLst>
      <p:ext uri="{BB962C8B-B14F-4D97-AF65-F5344CB8AC3E}">
        <p14:creationId xmlns:p14="http://schemas.microsoft.com/office/powerpoint/2010/main" val="229037791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27533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p>
        </p:txBody>
      </p:sp>
    </p:spTree>
    <p:extLst>
      <p:ext uri="{BB962C8B-B14F-4D97-AF65-F5344CB8AC3E}">
        <p14:creationId xmlns:p14="http://schemas.microsoft.com/office/powerpoint/2010/main" val="380975896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6269766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ideo slide">
    <p:bg>
      <p:bgPr>
        <a:solidFill>
          <a:srgbClr val="505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849604"/>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2437276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rgbClr val="505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849604"/>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4708869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4331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losing logo slide">
    <p:bg>
      <p:bgPr>
        <a:solidFill>
          <a:srgbClr val="505050"/>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bwMode="black">
          <a:xfrm>
            <a:off x="448212" y="470067"/>
            <a:ext cx="1265063" cy="265133"/>
          </a:xfrm>
          <a:prstGeom prst="rect">
            <a:avLst/>
          </a:prstGeom>
        </p:spPr>
      </p:pic>
    </p:spTree>
    <p:extLst>
      <p:ext uri="{BB962C8B-B14F-4D97-AF65-F5344CB8AC3E}">
        <p14:creationId xmlns:p14="http://schemas.microsoft.com/office/powerpoint/2010/main" val="2393410949"/>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9.xml"/><Relationship Id="rId7" Type="http://schemas.openxmlformats.org/officeDocument/2006/relationships/theme" Target="../theme/theme4.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72069835"/>
      </p:ext>
    </p:extLst>
  </p:cSld>
  <p:clrMap bg1="lt1" tx1="dk1" bg2="lt2" tx2="dk2" accent1="accent1" accent2="accent2" accent3="accent3" accent4="accent4" accent5="accent5" accent6="accent6" hlink="hlink" folHlink="folHlink"/>
  <p:sldLayoutIdLst>
    <p:sldLayoutId id="2147483662" r:id="rId1"/>
    <p:sldLayoutId id="2147483665" r:id="rId2"/>
    <p:sldLayoutId id="2147483666" r:id="rId3"/>
    <p:sldLayoutId id="2147483668" r:id="rId4"/>
    <p:sldLayoutId id="2147483669" r:id="rId5"/>
    <p:sldLayoutId id="2147483671" r:id="rId6"/>
    <p:sldLayoutId id="2147483673" r:id="rId7"/>
    <p:sldLayoutId id="2147483675" r:id="rId8"/>
    <p:sldLayoutId id="2147483678" r:id="rId9"/>
    <p:sldLayoutId id="2147483679" r:id="rId10"/>
    <p:sldLayoutId id="2147483969" r:id="rId11"/>
    <p:sldLayoutId id="2147484039" r:id="rId12"/>
    <p:sldLayoutId id="2147484040" r:id="rId13"/>
    <p:sldLayoutId id="2147484041" r:id="rId14"/>
  </p:sldLayoutIdLst>
  <p:transition>
    <p:fade/>
  </p:transition>
  <p:txStyles>
    <p:titleStyle>
      <a:lvl1pPr algn="l" defTabSz="914367" rtl="0" eaLnBrk="1" latinLnBrk="0" hangingPunct="1">
        <a:lnSpc>
          <a:spcPct val="90000"/>
        </a:lnSpc>
        <a:spcBef>
          <a:spcPct val="0"/>
        </a:spcBef>
        <a:buNone/>
        <a:defRPr lang="en-US" sz="4800" b="0" kern="1200" cap="none" spc="-100" baseline="0" dirty="0" smtClean="0">
          <a:ln w="3175">
            <a:noFill/>
          </a:ln>
          <a:solidFill>
            <a:srgbClr val="505050"/>
          </a:soli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solidFill>
            <a:srgbClr val="505050"/>
          </a:soli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solidFill>
            <a:srgbClr val="505050"/>
          </a:soli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solidFill>
            <a:srgbClr val="505050"/>
          </a:soli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solidFill>
            <a:srgbClr val="505050"/>
          </a:soli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solidFill>
            <a:srgbClr val="50505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973650"/>
      </p:ext>
    </p:extLst>
  </p:cSld>
  <p:clrMap bg1="lt1" tx1="dk1" bg2="lt2" tx2="dk2" accent1="accent1" accent2="accent2" accent3="accent3" accent4="accent4" accent5="accent5" accent6="accent6" hlink="hlink" folHlink="folHlink"/>
  <p:sldLayoutIdLst>
    <p:sldLayoutId id="2147484059" r:id="rId1"/>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3695670"/>
      </p:ext>
    </p:extLst>
  </p:cSld>
  <p:clrMap bg1="lt1" tx1="dk1" bg2="lt2" tx2="dk2" accent1="accent1" accent2="accent2" accent3="accent3" accent4="accent4" accent5="accent5" accent6="accent6" hlink="hlink" folHlink="folHlink"/>
  <p:sldLayoutIdLst>
    <p:sldLayoutId id="2147484078" r:id="rId1"/>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solidFill>
            <a:srgbClr val="505050"/>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rgbClr val="505050"/>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505050"/>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505050"/>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505050"/>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50505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1515258"/>
      </p:ext>
    </p:extLst>
  </p:cSld>
  <p:clrMap bg1="lt1" tx1="dk1" bg2="lt2" tx2="dk2" accent1="accent1" accent2="accent2" accent3="accent3" accent4="accent4" accent5="accent5" accent6="accent6" hlink="hlink" folHlink="folHlink"/>
  <p:sldLayoutIdLst>
    <p:sldLayoutId id="2147484080" r:id="rId1"/>
    <p:sldLayoutId id="2147484081" r:id="rId2"/>
    <p:sldLayoutId id="2147484082" r:id="rId3"/>
    <p:sldLayoutId id="2147484083" r:id="rId4"/>
    <p:sldLayoutId id="2147484084" r:id="rId5"/>
    <p:sldLayoutId id="2147484085" r:id="rId6"/>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creativecommons.org/licenses/by-sa/4.0/legalcod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8" Type="http://schemas.microsoft.com/office/2007/relationships/hdphoto" Target="../media/hdphoto10.wdp"/><Relationship Id="rId3" Type="http://schemas.openxmlformats.org/officeDocument/2006/relationships/image" Target="../media/image26.png"/><Relationship Id="rId7"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microsoft.com/office/2007/relationships/hdphoto" Target="../media/hdphoto9.wdp"/><Relationship Id="rId5" Type="http://schemas.openxmlformats.org/officeDocument/2006/relationships/image" Target="../media/image27.png"/><Relationship Id="rId4" Type="http://schemas.microsoft.com/office/2007/relationships/hdphoto" Target="../media/hdphoto8.wdp"/></Relationships>
</file>

<file path=ppt/slides/_rels/slide16.xml.rels><?xml version="1.0" encoding="UTF-8" standalone="yes"?>
<Relationships xmlns="http://schemas.openxmlformats.org/package/2006/relationships"><Relationship Id="rId3" Type="http://schemas.openxmlformats.org/officeDocument/2006/relationships/image" Target="../media/image29.emf"/><Relationship Id="rId7"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32.emf"/><Relationship Id="rId5" Type="http://schemas.openxmlformats.org/officeDocument/2006/relationships/image" Target="../media/image31.emf"/><Relationship Id="rId4" Type="http://schemas.openxmlformats.org/officeDocument/2006/relationships/image" Target="../media/image30.emf"/></Relationships>
</file>

<file path=ppt/slides/_rels/slide17.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customXml" Target="../ink/ink4.xml"/><Relationship Id="rId18" Type="http://schemas.openxmlformats.org/officeDocument/2006/relationships/image" Target="../media/image41.png"/><Relationship Id="rId26" Type="http://schemas.openxmlformats.org/officeDocument/2006/relationships/customXml" Target="../ink/ink11.xml"/><Relationship Id="rId3" Type="http://schemas.openxmlformats.org/officeDocument/2006/relationships/image" Target="../media/image34.png"/><Relationship Id="rId21" Type="http://schemas.openxmlformats.org/officeDocument/2006/relationships/customXml" Target="../ink/ink8.xml"/><Relationship Id="rId12" Type="http://schemas.openxmlformats.org/officeDocument/2006/relationships/image" Target="../media/image38.png"/><Relationship Id="rId17" Type="http://schemas.openxmlformats.org/officeDocument/2006/relationships/customXml" Target="../ink/ink6.xml"/><Relationship Id="rId25" Type="http://schemas.openxmlformats.org/officeDocument/2006/relationships/customXml" Target="../ink/ink10.xml"/><Relationship Id="rId2" Type="http://schemas.openxmlformats.org/officeDocument/2006/relationships/notesSlide" Target="../notesSlides/notesSlide17.xml"/><Relationship Id="rId16" Type="http://schemas.openxmlformats.org/officeDocument/2006/relationships/image" Target="../media/image40.png"/><Relationship Id="rId20" Type="http://schemas.openxmlformats.org/officeDocument/2006/relationships/image" Target="../media/image42.png"/><Relationship Id="rId1" Type="http://schemas.openxmlformats.org/officeDocument/2006/relationships/slideLayout" Target="../slideLayouts/slideLayout13.xml"/><Relationship Id="rId6" Type="http://schemas.openxmlformats.org/officeDocument/2006/relationships/customXml" Target="../ink/ink1.xml"/><Relationship Id="rId11" Type="http://schemas.openxmlformats.org/officeDocument/2006/relationships/customXml" Target="../ink/ink3.xml"/><Relationship Id="rId24" Type="http://schemas.openxmlformats.org/officeDocument/2006/relationships/image" Target="../media/image44.png"/><Relationship Id="rId5" Type="http://schemas.openxmlformats.org/officeDocument/2006/relationships/image" Target="../media/image35.png"/><Relationship Id="rId15" Type="http://schemas.openxmlformats.org/officeDocument/2006/relationships/customXml" Target="../ink/ink5.xml"/><Relationship Id="rId23" Type="http://schemas.openxmlformats.org/officeDocument/2006/relationships/customXml" Target="../ink/ink9.xml"/><Relationship Id="rId10" Type="http://schemas.openxmlformats.org/officeDocument/2006/relationships/image" Target="../media/image37.png"/><Relationship Id="rId19" Type="http://schemas.openxmlformats.org/officeDocument/2006/relationships/customXml" Target="../ink/ink7.xml"/><Relationship Id="rId4" Type="http://schemas.openxmlformats.org/officeDocument/2006/relationships/hyperlink" Target="https://azure.microsoft.com/en-us/services/" TargetMode="External"/><Relationship Id="rId9" Type="http://schemas.openxmlformats.org/officeDocument/2006/relationships/customXml" Target="../ink/ink2.xml"/><Relationship Id="rId14" Type="http://schemas.openxmlformats.org/officeDocument/2006/relationships/image" Target="../media/image39.png"/><Relationship Id="rId22" Type="http://schemas.openxmlformats.org/officeDocument/2006/relationships/image" Target="../media/image4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hyperlink" Target="https://docs.microsoft.com/en-us/azure-stack/operator/azure-stack-app-service-before-you-get-started"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hyperlink" Target="https://github.com/Azure/AzureStack-QuickStart-Templates/tree/master/appservice-fileserver-standalone" TargetMode="External"/><Relationship Id="rId5" Type="http://schemas.openxmlformats.org/officeDocument/2006/relationships/hyperlink" Target="https://docs.microsoft.com/en-us/azure-stack/operator/azure-stack-app-service-before-you-get-started?view=azs-2008&amp;pivots=state-connected#sql-server-instance" TargetMode="External"/><Relationship Id="rId4" Type="http://schemas.openxmlformats.org/officeDocument/2006/relationships/hyperlink" Target="https://docs.microsoft.com/en-us/azure-stack/operator/azure-stack-app-service-before-you-get-started?view=azs-2008&amp;pivots=state-connected#resource-provider-prerequisites"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50.png"/></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5.xml"/><Relationship Id="rId5" Type="http://schemas.openxmlformats.org/officeDocument/2006/relationships/hyperlink" Target="https://docs.microsoft.com/en-us/azure-stack/operator/azure-stack-mysql-resource-provider" TargetMode="External"/><Relationship Id="rId4" Type="http://schemas.openxmlformats.org/officeDocument/2006/relationships/image" Target="../media/image51.png"/></Relationships>
</file>

<file path=ppt/slides/_rels/slide25.xml.rels><?xml version="1.0" encoding="UTF-8" standalone="yes"?>
<Relationships xmlns="http://schemas.openxmlformats.org/package/2006/relationships"><Relationship Id="rId8" Type="http://schemas.openxmlformats.org/officeDocument/2006/relationships/hyperlink" Target="https://docs.microsoft.com/en-us/azure-stack/operator/azure-stack-mysql-resource-provider-deploy?view=azs-2008#prerequisites" TargetMode="External"/><Relationship Id="rId3" Type="http://schemas.openxmlformats.org/officeDocument/2006/relationships/image" Target="../media/image49.png"/><Relationship Id="rId7" Type="http://schemas.openxmlformats.org/officeDocument/2006/relationships/image" Target="../media/image52.png"/><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hyperlink" Target="https://docs.microsoft.com/en-us/azure-stack/operator/azure-stack-pki-certs?view=azs-2005#optional-paas-certificates" TargetMode="External"/><Relationship Id="rId5" Type="http://schemas.openxmlformats.org/officeDocument/2006/relationships/hyperlink" Target="https://docs.microsoft.com/en-us/azure-stack/operator/azure-stack-privileged-endpoint" TargetMode="External"/><Relationship Id="rId4" Type="http://schemas.openxmlformats.org/officeDocument/2006/relationships/image" Target="../media/image50.png"/><Relationship Id="rId9" Type="http://schemas.openxmlformats.org/officeDocument/2006/relationships/hyperlink" Target="https://docs.microsoft.com/en-us/azure-stack/operator/azure-stack-sql-resource-provider-deploy?view=azs-2008#prerequisites"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en-us/azure-stack/operator/event-hubs-rp-prerequisites?view=azs-2008#common-prerequisites"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 Id="rId5" Type="http://schemas.openxmlformats.org/officeDocument/2006/relationships/hyperlink" Target="https://docs.microsoft.com/en-us/azure-stack/operator/event-hubs-rp-overview" TargetMode="External"/><Relationship Id="rId4" Type="http://schemas.openxmlformats.org/officeDocument/2006/relationships/image" Target="../media/image53.png"/></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54.png"/><Relationship Id="rId4" Type="http://schemas.openxmlformats.org/officeDocument/2006/relationships/hyperlink" Target="https://docs.microsoft.com/en-us/azure-stack/operator/event-hubs-rp-capacity-planning?view=azs-2008"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en-us/azure-stack/operator/event-hubs-rp-prerequisites?view=azs-2008#common-prerequisites"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55.png"/></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hyperlink" Target="https://docs.microsoft.com/en-us/azure-stack/operator/event-hubs-rp-prerequisites?view=azs-2008" TargetMode="External"/><Relationship Id="rId5" Type="http://schemas.openxmlformats.org/officeDocument/2006/relationships/hyperlink" Target="https://docs.microsoft.com/en-us/azure-stack/operator/iot-hub-rp-prerequisites?view=azs-2008" TargetMode="External"/><Relationship Id="rId4" Type="http://schemas.openxmlformats.org/officeDocument/2006/relationships/image" Target="../media/image53.pn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azure.microsoft.com/en-us/services/service-fabric" TargetMode="External"/><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image" Target="../media/image57.png"/><Relationship Id="rId5" Type="http://schemas.microsoft.com/office/2007/relationships/hdphoto" Target="../media/hdphoto11.wdp"/><Relationship Id="rId4" Type="http://schemas.openxmlformats.org/officeDocument/2006/relationships/image" Target="../media/image56.png"/></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kubernetes/helm" TargetMode="External"/><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hyperlink" Target="https://docs.microsoft.com/en-us/azure/azure-stack/user/azure-stack-solution-template-kubernetes-deploy" TargetMode="External"/><Relationship Id="rId4" Type="http://schemas.openxmlformats.org/officeDocument/2006/relationships/hyperlink" Target="https://docs.microsoft.com/en-us/azure/aks/"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docs.microsoft.com/en-us/azure/azure-stack/user/azure-stack-ethereum" TargetMode="External"/><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58.png"/></Relationships>
</file>

<file path=ppt/slides/_rels/slide33.xml.rels><?xml version="1.0" encoding="UTF-8" standalone="yes"?>
<Relationships xmlns="http://schemas.openxmlformats.org/package/2006/relationships"><Relationship Id="rId3" Type="http://schemas.openxmlformats.org/officeDocument/2006/relationships/hyperlink" Target="https://www.youtube.com/watch?v=pl2ZkkoTLQ8" TargetMode="External"/><Relationship Id="rId2" Type="http://schemas.openxmlformats.org/officeDocument/2006/relationships/notesSlide" Target="../notesSlides/notesSlide33.xml"/><Relationship Id="rId1" Type="http://schemas.openxmlformats.org/officeDocument/2006/relationships/slideLayout" Target="../slideLayouts/slideLayout4.xml"/><Relationship Id="rId5" Type="http://schemas.openxmlformats.org/officeDocument/2006/relationships/image" Target="../media/image59.png"/><Relationship Id="rId4" Type="http://schemas.openxmlformats.org/officeDocument/2006/relationships/image" Target="../media/image5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cassandra.apache.org/"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hyperlink" Target="https://azure.microsoft.com/en-ca/services/cosmos-db/?&amp;OCID=AID719803_SEM_fIiEintD&amp;lnkd=Bing_Azure_Brand&amp;dclid=CJPEkLKS494CFQ5LAQodX6QMVg" TargetMode="External"/><Relationship Id="rId4" Type="http://schemas.openxmlformats.org/officeDocument/2006/relationships/hyperlink" Target="https://www.datastax.com/2018/08/datastax-microsoft-azure-stack-making-hybrid-cloud-real"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10.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microsoft.com/office/2007/relationships/hdphoto" Target="../media/hdphoto5.wdp"/><Relationship Id="rId11" Type="http://schemas.openxmlformats.org/officeDocument/2006/relationships/image" Target="../media/image18.png"/><Relationship Id="rId5" Type="http://schemas.openxmlformats.org/officeDocument/2006/relationships/image" Target="../media/image15.png"/><Relationship Id="rId10" Type="http://schemas.microsoft.com/office/2007/relationships/hdphoto" Target="../media/hdphoto7.wdp"/><Relationship Id="rId4" Type="http://schemas.microsoft.com/office/2007/relationships/hdphoto" Target="../media/hdphoto4.wdp"/><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azure/azure-stack/azure-stack-app-service-deploy"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hyperlink" Target="https://docs.microsoft.com/en-us/azure/azure-stack/azure-stack-app-service-add-worker-roles" TargetMode="External"/><Relationship Id="rId4" Type="http://schemas.openxmlformats.org/officeDocument/2006/relationships/hyperlink" Target="https://docs.microsoft.com/en-us/azure/azure-stack/azure-stack-app-service-before-you-get-start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as a Service and Microsoft Azure Stack Hub</a:t>
            </a:r>
          </a:p>
        </p:txBody>
      </p:sp>
      <p:sp>
        <p:nvSpPr>
          <p:cNvPr id="3" name="Text Placeholder 2"/>
          <p:cNvSpPr>
            <a:spLocks noGrp="1"/>
          </p:cNvSpPr>
          <p:nvPr>
            <p:ph type="body" sz="quarter" idx="14"/>
          </p:nvPr>
        </p:nvSpPr>
        <p:spPr>
          <a:xfrm>
            <a:off x="274887" y="4134160"/>
            <a:ext cx="6276530" cy="981935"/>
          </a:xfrm>
        </p:spPr>
        <p:txBody>
          <a:bodyPr>
            <a:spAutoFit/>
          </a:bodyPr>
          <a:lstStyle/>
          <a:p>
            <a:pPr lvl="0"/>
            <a:r>
              <a:rPr lang="en-US" sz="2745" dirty="0"/>
              <a:t>Azure Stack Hub PaaS Concepts and Capabilities</a:t>
            </a:r>
          </a:p>
        </p:txBody>
      </p:sp>
      <p:pic>
        <p:nvPicPr>
          <p:cNvPr id="11" name="Picture 10"/>
          <p:cNvPicPr>
            <a:picLocks noChangeAspect="1"/>
          </p:cNvPicPr>
          <p:nvPr/>
        </p:nvPicPr>
        <p:blipFill>
          <a:blip r:embed="rId3" cstate="screen">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2211492" y="440917"/>
            <a:ext cx="567328" cy="375714"/>
          </a:xfrm>
          <a:prstGeom prst="rect">
            <a:avLst/>
          </a:prstGeom>
        </p:spPr>
      </p:pic>
      <p:sp>
        <p:nvSpPr>
          <p:cNvPr id="5" name="Rectangle 4">
            <a:extLst>
              <a:ext uri="{FF2B5EF4-FFF2-40B4-BE49-F238E27FC236}">
                <a16:creationId xmlns:a16="http://schemas.microsoft.com/office/drawing/2014/main" id="{A742D82A-804A-4DDB-AB8D-65FB8FFA1C87}"/>
              </a:ext>
            </a:extLst>
          </p:cNvPr>
          <p:cNvSpPr/>
          <p:nvPr/>
        </p:nvSpPr>
        <p:spPr>
          <a:xfrm>
            <a:off x="334998" y="5004209"/>
            <a:ext cx="6216419" cy="646331"/>
          </a:xfrm>
          <a:prstGeom prst="rect">
            <a:avLst/>
          </a:prstGeom>
        </p:spPr>
        <p:txBody>
          <a:bodyPr wrap="square">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dirty="0">
                <a:latin typeface="Calibri" panose="020F0502020204030204" pitchFamily="34" charset="0"/>
                <a:ea typeface="Calibri" panose="020F0502020204030204" pitchFamily="34" charset="0"/>
              </a:rPr>
              <a:t>This work is licensed under a </a:t>
            </a:r>
            <a:r>
              <a:rPr lang="en-US" u="sng" dirty="0">
                <a:solidFill>
                  <a:srgbClr val="0563C1"/>
                </a:solidFill>
                <a:latin typeface="Calibri" panose="020F0502020204030204" pitchFamily="34" charset="0"/>
                <a:ea typeface="Calibri" panose="020F0502020204030204" pitchFamily="34" charset="0"/>
                <a:hlinkClick r:id="rId4"/>
              </a:rPr>
              <a:t>Creative Commons Attribution - </a:t>
            </a:r>
            <a:r>
              <a:rPr lang="en-US" u="sng" dirty="0" err="1">
                <a:solidFill>
                  <a:srgbClr val="0563C1"/>
                </a:solidFill>
                <a:latin typeface="Calibri" panose="020F0502020204030204" pitchFamily="34" charset="0"/>
                <a:ea typeface="Calibri" panose="020F0502020204030204" pitchFamily="34" charset="0"/>
                <a:hlinkClick r:id="rId4"/>
              </a:rPr>
              <a:t>ShareAlike</a:t>
            </a:r>
            <a:r>
              <a:rPr lang="en-US" u="sng" dirty="0">
                <a:solidFill>
                  <a:srgbClr val="0563C1"/>
                </a:solidFill>
                <a:latin typeface="Calibri" panose="020F0502020204030204" pitchFamily="34" charset="0"/>
                <a:ea typeface="Calibri" panose="020F0502020204030204" pitchFamily="34" charset="0"/>
                <a:hlinkClick r:id="rId4"/>
              </a:rPr>
              <a:t> 4.0 International Public License</a:t>
            </a:r>
            <a:endParaRPr lang="en-CA" dirty="0"/>
          </a:p>
        </p:txBody>
      </p:sp>
    </p:spTree>
    <p:extLst>
      <p:ext uri="{BB962C8B-B14F-4D97-AF65-F5344CB8AC3E}">
        <p14:creationId xmlns:p14="http://schemas.microsoft.com/office/powerpoint/2010/main" val="114038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218" y="2525734"/>
            <a:ext cx="9541059" cy="3962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p>
        </p:txBody>
      </p:sp>
      <p:sp>
        <p:nvSpPr>
          <p:cNvPr id="2" name="Title 1"/>
          <p:cNvSpPr>
            <a:spLocks noGrp="1"/>
          </p:cNvSpPr>
          <p:nvPr>
            <p:ph type="title"/>
          </p:nvPr>
        </p:nvSpPr>
        <p:spPr/>
        <p:txBody>
          <a:bodyPr>
            <a:noAutofit/>
          </a:bodyPr>
          <a:lstStyle/>
          <a:p>
            <a:r>
              <a:rPr lang="en-US" sz="4800" dirty="0"/>
              <a:t>PaaS using templates in Azure Stack Hub</a:t>
            </a:r>
          </a:p>
        </p:txBody>
      </p:sp>
      <p:grpSp>
        <p:nvGrpSpPr>
          <p:cNvPr id="64" name="Group 63"/>
          <p:cNvGrpSpPr/>
          <p:nvPr/>
        </p:nvGrpSpPr>
        <p:grpSpPr>
          <a:xfrm>
            <a:off x="530107" y="2815625"/>
            <a:ext cx="1982351" cy="3353301"/>
            <a:chOff x="766963" y="1583373"/>
            <a:chExt cx="2516615" cy="4790431"/>
          </a:xfrm>
        </p:grpSpPr>
        <p:sp>
          <p:nvSpPr>
            <p:cNvPr id="68" name="Rectangle 67"/>
            <p:cNvSpPr/>
            <p:nvPr/>
          </p:nvSpPr>
          <p:spPr>
            <a:xfrm>
              <a:off x="1416806" y="1583373"/>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sz="1600">
                  <a:solidFill>
                    <a:srgbClr val="595959">
                      <a:alpha val="99000"/>
                    </a:srgbClr>
                  </a:solidFill>
                  <a:latin typeface="Segoe UI"/>
                  <a:ea typeface="Kozuka Gothic Pro R" pitchFamily="34" charset="-128"/>
                </a:rPr>
                <a:t>Packaged Software</a:t>
              </a:r>
            </a:p>
          </p:txBody>
        </p:sp>
        <p:sp>
          <p:nvSpPr>
            <p:cNvPr id="69" name="Rectangle 68"/>
            <p:cNvSpPr/>
            <p:nvPr/>
          </p:nvSpPr>
          <p:spPr>
            <a:xfrm>
              <a:off x="1396458" y="5537987"/>
              <a:ext cx="1638241" cy="381000"/>
            </a:xfrm>
            <a:prstGeom prst="rect">
              <a:avLst/>
            </a:prstGeom>
            <a:noFill/>
            <a:ln w="9525" cap="flat" cmpd="sng" algn="ctr">
              <a:solidFill>
                <a:srgbClr val="505050"/>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505050">
                      <a:alpha val="99000"/>
                    </a:srgbClr>
                  </a:solidFill>
                  <a:latin typeface="Segoe UI Light" panose="020B0502040204020203" pitchFamily="34" charset="0"/>
                  <a:ea typeface="Segoe UI" pitchFamily="34" charset="0"/>
                  <a:cs typeface="Segoe UI Light" panose="020B0502040204020203" pitchFamily="34" charset="0"/>
                </a:rPr>
                <a:t>Storage</a:t>
              </a:r>
            </a:p>
          </p:txBody>
        </p:sp>
        <p:sp>
          <p:nvSpPr>
            <p:cNvPr id="70" name="Rectangle 69"/>
            <p:cNvSpPr/>
            <p:nvPr/>
          </p:nvSpPr>
          <p:spPr>
            <a:xfrm>
              <a:off x="1396458" y="5083168"/>
              <a:ext cx="1638241" cy="381000"/>
            </a:xfrm>
            <a:prstGeom prst="rect">
              <a:avLst/>
            </a:prstGeom>
            <a:noFill/>
            <a:ln w="9525" cap="flat" cmpd="sng" algn="ctr">
              <a:solidFill>
                <a:srgbClr val="505050"/>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505050">
                      <a:alpha val="99000"/>
                    </a:srgbClr>
                  </a:solidFill>
                  <a:latin typeface="Segoe UI Light" panose="020B0502040204020203" pitchFamily="34" charset="0"/>
                  <a:ea typeface="Segoe UI" pitchFamily="34" charset="0"/>
                  <a:cs typeface="Segoe UI Light" panose="020B0502040204020203" pitchFamily="34" charset="0"/>
                </a:rPr>
                <a:t>Servers</a:t>
              </a:r>
            </a:p>
          </p:txBody>
        </p:sp>
        <p:sp>
          <p:nvSpPr>
            <p:cNvPr id="71" name="Rectangle 70"/>
            <p:cNvSpPr/>
            <p:nvPr/>
          </p:nvSpPr>
          <p:spPr>
            <a:xfrm>
              <a:off x="1396458" y="5992804"/>
              <a:ext cx="1638241" cy="381000"/>
            </a:xfrm>
            <a:prstGeom prst="rect">
              <a:avLst/>
            </a:prstGeom>
            <a:noFill/>
            <a:ln w="9525" cap="flat" cmpd="sng" algn="ctr">
              <a:solidFill>
                <a:srgbClr val="505050"/>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505050">
                      <a:alpha val="99000"/>
                    </a:srgbClr>
                  </a:solidFill>
                  <a:latin typeface="Segoe UI Light" panose="020B0502040204020203" pitchFamily="34" charset="0"/>
                  <a:ea typeface="Segoe UI" pitchFamily="34" charset="0"/>
                  <a:cs typeface="Segoe UI Light" panose="020B0502040204020203" pitchFamily="34" charset="0"/>
                </a:rPr>
                <a:t>Networking</a:t>
              </a:r>
            </a:p>
          </p:txBody>
        </p:sp>
        <p:sp>
          <p:nvSpPr>
            <p:cNvPr id="72" name="Rectangle 71"/>
            <p:cNvSpPr/>
            <p:nvPr/>
          </p:nvSpPr>
          <p:spPr>
            <a:xfrm>
              <a:off x="1396458" y="4173530"/>
              <a:ext cx="1638241" cy="381000"/>
            </a:xfrm>
            <a:prstGeom prst="rect">
              <a:avLst/>
            </a:prstGeom>
            <a:noFill/>
            <a:ln w="9525" cap="flat" cmpd="sng" algn="ctr">
              <a:solidFill>
                <a:srgbClr val="505050"/>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505050">
                      <a:alpha val="99000"/>
                    </a:srgbClr>
                  </a:solidFill>
                  <a:latin typeface="Segoe UI Light" panose="020B0502040204020203" pitchFamily="34" charset="0"/>
                  <a:ea typeface="Segoe UI" pitchFamily="34" charset="0"/>
                  <a:cs typeface="Segoe UI Light" panose="020B0502040204020203" pitchFamily="34" charset="0"/>
                </a:rPr>
                <a:t>O/S</a:t>
              </a:r>
            </a:p>
          </p:txBody>
        </p:sp>
        <p:sp>
          <p:nvSpPr>
            <p:cNvPr id="73" name="Rectangle 72"/>
            <p:cNvSpPr/>
            <p:nvPr/>
          </p:nvSpPr>
          <p:spPr>
            <a:xfrm>
              <a:off x="1396458" y="3718711"/>
              <a:ext cx="1638241" cy="381000"/>
            </a:xfrm>
            <a:prstGeom prst="rect">
              <a:avLst/>
            </a:prstGeom>
            <a:noFill/>
            <a:ln w="9525" cap="flat" cmpd="sng" algn="ctr">
              <a:solidFill>
                <a:srgbClr val="505050"/>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505050">
                      <a:alpha val="99000"/>
                    </a:srgbClr>
                  </a:solidFill>
                  <a:latin typeface="Segoe UI Light" panose="020B0502040204020203" pitchFamily="34" charset="0"/>
                  <a:ea typeface="Segoe UI" pitchFamily="34" charset="0"/>
                  <a:cs typeface="Segoe UI Light" panose="020B0502040204020203" pitchFamily="34" charset="0"/>
                </a:rPr>
                <a:t>Middleware</a:t>
              </a:r>
            </a:p>
          </p:txBody>
        </p:sp>
        <p:sp>
          <p:nvSpPr>
            <p:cNvPr id="74" name="Rectangle 73"/>
            <p:cNvSpPr/>
            <p:nvPr/>
          </p:nvSpPr>
          <p:spPr>
            <a:xfrm>
              <a:off x="1396458" y="4628349"/>
              <a:ext cx="1638241" cy="381000"/>
            </a:xfrm>
            <a:prstGeom prst="rect">
              <a:avLst/>
            </a:prstGeom>
            <a:noFill/>
            <a:ln w="9525" cap="flat" cmpd="sng" algn="ctr">
              <a:solidFill>
                <a:srgbClr val="505050"/>
              </a:solid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505050">
                      <a:alpha val="99000"/>
                    </a:srgbClr>
                  </a:solidFill>
                  <a:latin typeface="Segoe UI Light" panose="020B0502040204020203" pitchFamily="34" charset="0"/>
                  <a:ea typeface="Segoe UI" pitchFamily="34" charset="0"/>
                  <a:cs typeface="Segoe UI Light" panose="020B0502040204020203" pitchFamily="34" charset="0"/>
                </a:rPr>
                <a:t>Virtualization</a:t>
              </a:r>
            </a:p>
          </p:txBody>
        </p:sp>
        <p:sp>
          <p:nvSpPr>
            <p:cNvPr id="75" name="Rectangle 74"/>
            <p:cNvSpPr/>
            <p:nvPr/>
          </p:nvSpPr>
          <p:spPr>
            <a:xfrm>
              <a:off x="1396458" y="2809073"/>
              <a:ext cx="1638241" cy="381000"/>
            </a:xfrm>
            <a:prstGeom prst="rect">
              <a:avLst/>
            </a:prstGeom>
            <a:noFill/>
            <a:ln w="9525" cap="flat" cmpd="sng" algn="ctr">
              <a:solidFill>
                <a:srgbClr val="505050"/>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505050">
                      <a:alpha val="99000"/>
                    </a:srgbClr>
                  </a:solidFill>
                  <a:latin typeface="Segoe UI Light" panose="020B0502040204020203" pitchFamily="34" charset="0"/>
                  <a:ea typeface="Segoe UI" pitchFamily="34" charset="0"/>
                  <a:cs typeface="Segoe UI Light" panose="020B0502040204020203" pitchFamily="34" charset="0"/>
                </a:rPr>
                <a:t>Data</a:t>
              </a:r>
            </a:p>
          </p:txBody>
        </p:sp>
        <p:sp>
          <p:nvSpPr>
            <p:cNvPr id="76" name="Rectangle 75"/>
            <p:cNvSpPr/>
            <p:nvPr/>
          </p:nvSpPr>
          <p:spPr>
            <a:xfrm>
              <a:off x="1396458" y="2354254"/>
              <a:ext cx="1638241" cy="381000"/>
            </a:xfrm>
            <a:prstGeom prst="rect">
              <a:avLst/>
            </a:prstGeom>
            <a:noFill/>
            <a:ln w="9525" cap="flat" cmpd="sng" algn="ctr">
              <a:solidFill>
                <a:srgbClr val="505050"/>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505050">
                      <a:alpha val="99000"/>
                    </a:srgbClr>
                  </a:solidFill>
                  <a:latin typeface="Segoe UI Light" panose="020B0502040204020203" pitchFamily="34" charset="0"/>
                  <a:ea typeface="Segoe UI" pitchFamily="34" charset="0"/>
                  <a:cs typeface="Segoe UI Light" panose="020B0502040204020203" pitchFamily="34" charset="0"/>
                </a:rPr>
                <a:t>Applications</a:t>
              </a:r>
            </a:p>
          </p:txBody>
        </p:sp>
        <p:sp>
          <p:nvSpPr>
            <p:cNvPr id="77" name="Rectangle 76"/>
            <p:cNvSpPr/>
            <p:nvPr/>
          </p:nvSpPr>
          <p:spPr>
            <a:xfrm>
              <a:off x="1396458" y="3263892"/>
              <a:ext cx="1638241" cy="381000"/>
            </a:xfrm>
            <a:prstGeom prst="rect">
              <a:avLst/>
            </a:prstGeom>
            <a:noFill/>
            <a:ln w="9525" cap="flat" cmpd="sng" algn="ctr">
              <a:solidFill>
                <a:srgbClr val="505050"/>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505050">
                      <a:alpha val="99000"/>
                    </a:srgbClr>
                  </a:solidFill>
                  <a:latin typeface="Segoe UI Light" panose="020B0502040204020203" pitchFamily="34" charset="0"/>
                  <a:ea typeface="Segoe UI" pitchFamily="34" charset="0"/>
                  <a:cs typeface="Segoe UI Light" panose="020B0502040204020203" pitchFamily="34" charset="0"/>
                </a:rPr>
                <a:t>Runtime</a:t>
              </a:r>
            </a:p>
          </p:txBody>
        </p:sp>
        <p:sp>
          <p:nvSpPr>
            <p:cNvPr id="78" name="Left Brace 77"/>
            <p:cNvSpPr/>
            <p:nvPr/>
          </p:nvSpPr>
          <p:spPr>
            <a:xfrm>
              <a:off x="1164165" y="2354255"/>
              <a:ext cx="222866" cy="4019549"/>
            </a:xfrm>
            <a:prstGeom prst="leftBrace">
              <a:avLst>
                <a:gd name="adj1" fmla="val 0"/>
                <a:gd name="adj2" fmla="val 50000"/>
              </a:avLst>
            </a:prstGeom>
            <a:noFill/>
            <a:ln w="19050" cap="flat" cmpd="sng" algn="ctr">
              <a:solidFill>
                <a:srgbClr val="00AEEF"/>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82985">
                <a:defRPr/>
              </a:pPr>
              <a:endParaRPr lang="en-US" sz="2400">
                <a:solidFill>
                  <a:srgbClr val="FFFFFF"/>
                </a:solidFill>
                <a:latin typeface="Segoe UI"/>
                <a:ea typeface="Segoe UI" pitchFamily="34" charset="0"/>
                <a:cs typeface="Segoe UI" pitchFamily="34" charset="0"/>
              </a:endParaRPr>
            </a:p>
          </p:txBody>
        </p:sp>
        <p:sp>
          <p:nvSpPr>
            <p:cNvPr id="79" name="TextBox 52"/>
            <p:cNvSpPr txBox="1"/>
            <p:nvPr/>
          </p:nvSpPr>
          <p:spPr>
            <a:xfrm>
              <a:off x="766963" y="3730249"/>
              <a:ext cx="449334" cy="125171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You manage</a:t>
              </a:r>
            </a:p>
          </p:txBody>
        </p:sp>
      </p:grpSp>
      <p:sp>
        <p:nvSpPr>
          <p:cNvPr id="80" name="Rectangle 79"/>
          <p:cNvSpPr/>
          <p:nvPr/>
        </p:nvSpPr>
        <p:spPr>
          <a:xfrm>
            <a:off x="3423842" y="2822657"/>
            <a:ext cx="1660880" cy="448056"/>
          </a:xfrm>
          <a:prstGeom prst="rect">
            <a:avLst/>
          </a:prstGeom>
          <a:noFill/>
          <a:ln w="9525" cap="flat" cmpd="sng" algn="ctr">
            <a:noFill/>
            <a:prstDash val="solid"/>
          </a:ln>
          <a:effectLst/>
        </p:spPr>
        <p:txBody>
          <a:bodyPr lIns="73739" tIns="0" rIns="73739"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pPr>
            <a:r>
              <a:rPr lang="en-US" sz="1600">
                <a:solidFill>
                  <a:srgbClr val="595959">
                    <a:alpha val="99000"/>
                  </a:srgbClr>
                </a:solidFill>
                <a:latin typeface="Segoe UI" panose="020B0502040204020203" pitchFamily="34" charset="0"/>
                <a:ea typeface="Kozuka Gothic Pro R" pitchFamily="34" charset="-128"/>
                <a:cs typeface="Segoe UI" panose="020B0502040204020203" pitchFamily="34" charset="0"/>
              </a:rPr>
              <a:t>Infrastructure</a:t>
            </a:r>
          </a:p>
          <a:p>
            <a:pPr defTabSz="982985"/>
            <a:r>
              <a:rPr lang="en-US" sz="1600">
                <a:solidFill>
                  <a:srgbClr val="595959">
                    <a:alpha val="99000"/>
                  </a:srgbClr>
                </a:solidFill>
                <a:latin typeface="Segoe UI" panose="020B0502040204020203" pitchFamily="34" charset="0"/>
                <a:ea typeface="Kozuka Gothic Pro R" pitchFamily="34" charset="-128"/>
                <a:cs typeface="Segoe UI" panose="020B0502040204020203" pitchFamily="34" charset="0"/>
              </a:rPr>
              <a:t>(as a Service)</a:t>
            </a:r>
          </a:p>
        </p:txBody>
      </p:sp>
      <p:sp>
        <p:nvSpPr>
          <p:cNvPr id="81" name="Rectangle 80"/>
          <p:cNvSpPr/>
          <p:nvPr/>
        </p:nvSpPr>
        <p:spPr>
          <a:xfrm>
            <a:off x="3447590" y="5583860"/>
            <a:ext cx="1290451" cy="266700"/>
          </a:xfrm>
          <a:prstGeom prst="rect">
            <a:avLst/>
          </a:prstGeom>
          <a:solidFill>
            <a:schemeClr val="tx2"/>
          </a:solidFill>
          <a:ln w="9525" cap="flat" cmpd="sng" algn="ctr">
            <a:solidFill>
              <a:srgbClr val="0070C0"/>
            </a:solid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kern="0">
                <a:solidFill>
                  <a:schemeClr val="bg1">
                    <a:alpha val="99000"/>
                  </a:schemeClr>
                </a:solidFill>
                <a:latin typeface="Segoe UI Light" panose="020B0502040204020203" pitchFamily="34" charset="0"/>
                <a:cs typeface="Segoe UI Light" panose="020B0502040204020203" pitchFamily="34" charset="0"/>
              </a:rPr>
              <a:t>Storage</a:t>
            </a:r>
          </a:p>
        </p:txBody>
      </p:sp>
      <p:sp>
        <p:nvSpPr>
          <p:cNvPr id="82" name="Rectangle 81"/>
          <p:cNvSpPr/>
          <p:nvPr/>
        </p:nvSpPr>
        <p:spPr>
          <a:xfrm>
            <a:off x="3447590" y="5265487"/>
            <a:ext cx="1290451" cy="266700"/>
          </a:xfrm>
          <a:prstGeom prst="rect">
            <a:avLst/>
          </a:prstGeom>
          <a:solidFill>
            <a:schemeClr val="tx2"/>
          </a:solidFill>
          <a:ln w="9525" cap="flat" cmpd="sng" algn="ctr">
            <a:solidFill>
              <a:srgbClr val="0070C0"/>
            </a:solid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kern="0">
                <a:solidFill>
                  <a:schemeClr val="bg1">
                    <a:alpha val="99000"/>
                  </a:schemeClr>
                </a:solidFill>
                <a:latin typeface="Segoe UI Light" panose="020B0502040204020203" pitchFamily="34" charset="0"/>
                <a:cs typeface="Segoe UI Light" panose="020B0502040204020203" pitchFamily="34" charset="0"/>
              </a:rPr>
              <a:t>Servers</a:t>
            </a:r>
          </a:p>
        </p:txBody>
      </p:sp>
      <p:sp>
        <p:nvSpPr>
          <p:cNvPr id="83" name="Rectangle 82"/>
          <p:cNvSpPr/>
          <p:nvPr/>
        </p:nvSpPr>
        <p:spPr>
          <a:xfrm>
            <a:off x="3447590" y="5902232"/>
            <a:ext cx="1290451" cy="266700"/>
          </a:xfrm>
          <a:prstGeom prst="rect">
            <a:avLst/>
          </a:prstGeom>
          <a:solidFill>
            <a:schemeClr val="tx2"/>
          </a:solidFill>
          <a:ln w="9525" cap="flat" cmpd="sng" algn="ctr">
            <a:solidFill>
              <a:srgbClr val="0070C0"/>
            </a:solid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kern="0">
                <a:solidFill>
                  <a:schemeClr val="bg1">
                    <a:alpha val="99000"/>
                  </a:schemeClr>
                </a:solidFill>
                <a:latin typeface="Segoe UI Light" panose="020B0502040204020203" pitchFamily="34" charset="0"/>
                <a:cs typeface="Segoe UI Light" panose="020B0502040204020203" pitchFamily="34" charset="0"/>
              </a:rPr>
              <a:t>Networking</a:t>
            </a:r>
          </a:p>
        </p:txBody>
      </p:sp>
      <p:sp>
        <p:nvSpPr>
          <p:cNvPr id="84" name="Rectangle 83"/>
          <p:cNvSpPr/>
          <p:nvPr/>
        </p:nvSpPr>
        <p:spPr>
          <a:xfrm>
            <a:off x="3447590" y="4628740"/>
            <a:ext cx="1290451" cy="266700"/>
          </a:xfrm>
          <a:prstGeom prst="rect">
            <a:avLst/>
          </a:prstGeom>
          <a:noFill/>
          <a:ln w="9525" cap="flat" cmpd="sng" algn="ctr">
            <a:solidFill>
              <a:srgbClr val="505050"/>
            </a:solidFill>
            <a:prstDash val="solid"/>
          </a:ln>
          <a:effectLst/>
        </p:spPr>
        <p:txBody>
          <a:bodyPr lIns="73739" tIns="36870" rIns="73739" bIns="36870" rtlCol="0" anchor="t" anchorCtr="0"/>
          <a:lstStyle/>
          <a:p>
            <a:pPr algn="ctr" defTabSz="982985">
              <a:defRPr/>
            </a:pPr>
            <a:r>
              <a:rPr lang="en-US" sz="1200" kern="0">
                <a:solidFill>
                  <a:srgbClr val="505050">
                    <a:alpha val="99000"/>
                  </a:srgbClr>
                </a:solidFill>
                <a:latin typeface="Segoe UI Light" panose="020B0502040204020203" pitchFamily="34" charset="0"/>
                <a:ea typeface="Segoe UI" pitchFamily="34" charset="0"/>
                <a:cs typeface="Segoe UI Light" panose="020B0502040204020203" pitchFamily="34" charset="0"/>
              </a:rPr>
              <a:t>O/S</a:t>
            </a:r>
          </a:p>
        </p:txBody>
      </p:sp>
      <p:sp>
        <p:nvSpPr>
          <p:cNvPr id="85" name="Rectangle 84"/>
          <p:cNvSpPr/>
          <p:nvPr/>
        </p:nvSpPr>
        <p:spPr>
          <a:xfrm>
            <a:off x="3447590" y="4310367"/>
            <a:ext cx="1290451" cy="266700"/>
          </a:xfrm>
          <a:prstGeom prst="rect">
            <a:avLst/>
          </a:prstGeom>
          <a:noFill/>
          <a:ln w="9525" cap="flat" cmpd="sng" algn="ctr">
            <a:solidFill>
              <a:srgbClr val="505050"/>
            </a:solidFill>
            <a:prstDash val="solid"/>
          </a:ln>
          <a:effectLst/>
        </p:spPr>
        <p:txBody>
          <a:bodyPr lIns="73739" tIns="36870" rIns="73739" bIns="36870" rtlCol="0" anchor="t" anchorCtr="0"/>
          <a:lstStyle/>
          <a:p>
            <a:pPr algn="ctr" defTabSz="982985">
              <a:defRPr/>
            </a:pPr>
            <a:r>
              <a:rPr lang="en-US" sz="1200" kern="0">
                <a:solidFill>
                  <a:srgbClr val="505050">
                    <a:alpha val="99000"/>
                  </a:srgbClr>
                </a:solidFill>
                <a:latin typeface="Segoe UI Light" panose="020B0502040204020203" pitchFamily="34" charset="0"/>
                <a:ea typeface="Segoe UI" pitchFamily="34" charset="0"/>
                <a:cs typeface="Segoe UI Light" panose="020B0502040204020203" pitchFamily="34" charset="0"/>
              </a:rPr>
              <a:t>Middleware</a:t>
            </a:r>
          </a:p>
        </p:txBody>
      </p:sp>
      <p:sp>
        <p:nvSpPr>
          <p:cNvPr id="86" name="Rectangle 85"/>
          <p:cNvSpPr/>
          <p:nvPr/>
        </p:nvSpPr>
        <p:spPr>
          <a:xfrm>
            <a:off x="3447590" y="4947113"/>
            <a:ext cx="1290451" cy="266700"/>
          </a:xfrm>
          <a:prstGeom prst="rect">
            <a:avLst/>
          </a:prstGeom>
          <a:solidFill>
            <a:schemeClr val="tx2"/>
          </a:solidFill>
          <a:ln w="9525" cap="flat" cmpd="sng" algn="ctr">
            <a:solidFill>
              <a:srgbClr val="0070C0"/>
            </a:solidFill>
            <a:prstDash val="solid"/>
          </a:ln>
          <a:effectLst/>
        </p:spPr>
        <p:txBody>
          <a:bodyPr lIns="0" tIns="36870" rIns="0"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kern="0">
                <a:solidFill>
                  <a:schemeClr val="bg1">
                    <a:alpha val="99000"/>
                  </a:schemeClr>
                </a:solidFill>
                <a:latin typeface="Segoe UI Light" panose="020B0502040204020203" pitchFamily="34" charset="0"/>
                <a:cs typeface="Segoe UI Light" panose="020B0502040204020203" pitchFamily="34" charset="0"/>
              </a:rPr>
              <a:t>Virtualization</a:t>
            </a:r>
          </a:p>
        </p:txBody>
      </p:sp>
      <p:sp>
        <p:nvSpPr>
          <p:cNvPr id="87" name="Rectangle 86"/>
          <p:cNvSpPr/>
          <p:nvPr/>
        </p:nvSpPr>
        <p:spPr>
          <a:xfrm>
            <a:off x="3447590" y="3673620"/>
            <a:ext cx="1290451" cy="266700"/>
          </a:xfrm>
          <a:prstGeom prst="rect">
            <a:avLst/>
          </a:prstGeom>
          <a:noFill/>
          <a:ln w="9525" cap="flat" cmpd="sng" algn="ctr">
            <a:solidFill>
              <a:srgbClr val="505050"/>
            </a:solidFill>
            <a:prstDash val="solid"/>
          </a:ln>
          <a:effectLst/>
        </p:spPr>
        <p:txBody>
          <a:bodyPr lIns="73739" tIns="36870" rIns="73739" bIns="36870" rtlCol="0" anchor="t" anchorCtr="0"/>
          <a:lstStyle/>
          <a:p>
            <a:pPr algn="ctr" defTabSz="982985">
              <a:defRPr/>
            </a:pPr>
            <a:r>
              <a:rPr lang="en-US" sz="1200" kern="0">
                <a:solidFill>
                  <a:srgbClr val="505050">
                    <a:alpha val="99000"/>
                  </a:srgbClr>
                </a:solidFill>
                <a:latin typeface="Segoe UI Light" panose="020B0502040204020203" pitchFamily="34" charset="0"/>
                <a:ea typeface="Segoe UI" pitchFamily="34" charset="0"/>
                <a:cs typeface="Segoe UI Light" panose="020B0502040204020203" pitchFamily="34" charset="0"/>
              </a:rPr>
              <a:t>Data</a:t>
            </a:r>
          </a:p>
        </p:txBody>
      </p:sp>
      <p:sp>
        <p:nvSpPr>
          <p:cNvPr id="88" name="Rectangle 87"/>
          <p:cNvSpPr/>
          <p:nvPr/>
        </p:nvSpPr>
        <p:spPr>
          <a:xfrm>
            <a:off x="3447590" y="3355245"/>
            <a:ext cx="1290451" cy="266700"/>
          </a:xfrm>
          <a:prstGeom prst="rect">
            <a:avLst/>
          </a:prstGeom>
          <a:noFill/>
          <a:ln w="9525" cap="flat" cmpd="sng" algn="ctr">
            <a:solidFill>
              <a:srgbClr val="505050"/>
            </a:solidFill>
            <a:prstDash val="solid"/>
          </a:ln>
          <a:effectLst/>
        </p:spPr>
        <p:txBody>
          <a:bodyPr lIns="73739" tIns="36870" rIns="73739" bIns="36870" rtlCol="0" anchor="t" anchorCtr="0"/>
          <a:lstStyle/>
          <a:p>
            <a:pPr algn="ctr" defTabSz="982985">
              <a:defRPr/>
            </a:pPr>
            <a:r>
              <a:rPr lang="en-US" sz="1200" kern="0">
                <a:solidFill>
                  <a:srgbClr val="505050">
                    <a:alpha val="99000"/>
                  </a:srgbClr>
                </a:solidFill>
                <a:latin typeface="Segoe UI Light" panose="020B0502040204020203" pitchFamily="34" charset="0"/>
                <a:ea typeface="Segoe UI" pitchFamily="34" charset="0"/>
                <a:cs typeface="Segoe UI Light" panose="020B0502040204020203" pitchFamily="34" charset="0"/>
              </a:rPr>
              <a:t>Applications</a:t>
            </a:r>
          </a:p>
        </p:txBody>
      </p:sp>
      <p:sp>
        <p:nvSpPr>
          <p:cNvPr id="89" name="Rectangle 88"/>
          <p:cNvSpPr/>
          <p:nvPr/>
        </p:nvSpPr>
        <p:spPr>
          <a:xfrm>
            <a:off x="3447590" y="3991993"/>
            <a:ext cx="1290451" cy="266700"/>
          </a:xfrm>
          <a:prstGeom prst="rect">
            <a:avLst/>
          </a:prstGeom>
          <a:noFill/>
          <a:ln w="9525" cap="flat" cmpd="sng" algn="ctr">
            <a:solidFill>
              <a:srgbClr val="505050"/>
            </a:solidFill>
            <a:prstDash val="solid"/>
          </a:ln>
          <a:effectLst/>
        </p:spPr>
        <p:txBody>
          <a:bodyPr lIns="73739" tIns="36870" rIns="73739" bIns="36870" rtlCol="0" anchor="t" anchorCtr="0"/>
          <a:lstStyle/>
          <a:p>
            <a:pPr algn="ctr" defTabSz="982985">
              <a:defRPr/>
            </a:pPr>
            <a:r>
              <a:rPr lang="en-US" sz="1200" kern="0">
                <a:solidFill>
                  <a:srgbClr val="505050">
                    <a:alpha val="99000"/>
                  </a:srgbClr>
                </a:solidFill>
                <a:latin typeface="Segoe UI Light" panose="020B0502040204020203" pitchFamily="34" charset="0"/>
                <a:ea typeface="Segoe UI" pitchFamily="34" charset="0"/>
                <a:cs typeface="Segoe UI Light" panose="020B0502040204020203" pitchFamily="34" charset="0"/>
              </a:rPr>
              <a:t>Runtime</a:t>
            </a:r>
          </a:p>
        </p:txBody>
      </p:sp>
      <p:sp>
        <p:nvSpPr>
          <p:cNvPr id="90" name="Left Brace 89"/>
          <p:cNvSpPr/>
          <p:nvPr/>
        </p:nvSpPr>
        <p:spPr>
          <a:xfrm flipH="1">
            <a:off x="4745312" y="4918334"/>
            <a:ext cx="180069" cy="1234800"/>
          </a:xfrm>
          <a:prstGeom prst="leftBrace">
            <a:avLst>
              <a:gd name="adj1" fmla="val 0"/>
              <a:gd name="adj2" fmla="val 50000"/>
            </a:avLst>
          </a:prstGeom>
          <a:noFill/>
          <a:ln w="19050" cap="flat" cmpd="sng" algn="ctr">
            <a:solidFill>
              <a:srgbClr val="00AEEF"/>
            </a:solidFill>
            <a:prstDash val="solid"/>
          </a:ln>
          <a:effectLst/>
        </p:spPr>
        <p:txBody>
          <a:bodyPr lIns="73739" tIns="36870" rIns="73739" bIns="36870"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91" name="TextBox 56"/>
          <p:cNvSpPr txBox="1"/>
          <p:nvPr/>
        </p:nvSpPr>
        <p:spPr>
          <a:xfrm flipH="1">
            <a:off x="4879007" y="4939709"/>
            <a:ext cx="318195" cy="1220607"/>
          </a:xfrm>
          <a:prstGeom prst="rect">
            <a:avLst/>
          </a:prstGeom>
          <a:noFill/>
        </p:spPr>
        <p:txBody>
          <a:bodyPr vert="eaVert" wrap="none" lIns="73739" tIns="36870" rIns="73739" bIns="3687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pPr>
            <a:r>
              <a:rPr lang="en-US" sz="1100">
                <a:solidFill>
                  <a:srgbClr val="595959">
                    <a:alpha val="99000"/>
                  </a:srgbClr>
                </a:solidFill>
                <a:ea typeface="Kozuka Gothic Pro R" pitchFamily="34" charset="-128"/>
              </a:rPr>
              <a:t>Managed by vendor</a:t>
            </a:r>
          </a:p>
        </p:txBody>
      </p:sp>
      <p:sp>
        <p:nvSpPr>
          <p:cNvPr id="92" name="Left Brace 91"/>
          <p:cNvSpPr/>
          <p:nvPr/>
        </p:nvSpPr>
        <p:spPr>
          <a:xfrm>
            <a:off x="3338486" y="3355245"/>
            <a:ext cx="105040" cy="1540191"/>
          </a:xfrm>
          <a:prstGeom prst="leftBrace">
            <a:avLst>
              <a:gd name="adj1" fmla="val 0"/>
              <a:gd name="adj2" fmla="val 50000"/>
            </a:avLst>
          </a:prstGeom>
          <a:noFill/>
          <a:ln w="19050" cap="flat" cmpd="sng" algn="ctr">
            <a:solidFill>
              <a:srgbClr val="00AEEF"/>
            </a:solidFill>
            <a:prstDash val="solid"/>
          </a:ln>
          <a:effectLst/>
        </p:spPr>
        <p:txBody>
          <a:bodyPr lIns="73739" tIns="36870" rIns="73739" bIns="36870"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93" name="TextBox 58"/>
          <p:cNvSpPr txBox="1"/>
          <p:nvPr/>
        </p:nvSpPr>
        <p:spPr>
          <a:xfrm>
            <a:off x="3013743" y="3741912"/>
            <a:ext cx="318195" cy="779781"/>
          </a:xfrm>
          <a:prstGeom prst="rect">
            <a:avLst/>
          </a:prstGeom>
          <a:noFill/>
        </p:spPr>
        <p:txBody>
          <a:bodyPr vert="vert270" wrap="none" lIns="73739" tIns="36870" rIns="73739" bIns="3687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pPr>
            <a:r>
              <a:rPr lang="en-US" sz="1100">
                <a:solidFill>
                  <a:srgbClr val="595959">
                    <a:alpha val="99000"/>
                  </a:srgbClr>
                </a:solidFill>
                <a:ea typeface="Kozuka Gothic Pro R" pitchFamily="34" charset="-128"/>
              </a:rPr>
              <a:t>You manage</a:t>
            </a:r>
          </a:p>
        </p:txBody>
      </p:sp>
      <p:grpSp>
        <p:nvGrpSpPr>
          <p:cNvPr id="94" name="Group 93"/>
          <p:cNvGrpSpPr/>
          <p:nvPr/>
        </p:nvGrpSpPr>
        <p:grpSpPr>
          <a:xfrm>
            <a:off x="5063394" y="2815627"/>
            <a:ext cx="2131860" cy="3359095"/>
            <a:chOff x="5979422" y="1583373"/>
            <a:chExt cx="2706420" cy="4798706"/>
          </a:xfrm>
        </p:grpSpPr>
        <p:sp>
          <p:nvSpPr>
            <p:cNvPr id="95" name="Rectangle 94"/>
            <p:cNvSpPr/>
            <p:nvPr/>
          </p:nvSpPr>
          <p:spPr>
            <a:xfrm>
              <a:off x="6405737" y="1583373"/>
              <a:ext cx="2000312"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sz="1300" b="1">
                  <a:solidFill>
                    <a:schemeClr val="accent1">
                      <a:alpha val="99000"/>
                    </a:schemeClr>
                  </a:solidFill>
                  <a:ea typeface="Kozuka Gothic Pro R" pitchFamily="34" charset="-128"/>
                </a:rPr>
                <a:t>PaaS (Using Resource Provider</a:t>
              </a:r>
              <a:r>
                <a:rPr lang="en-US" sz="1600" b="1">
                  <a:solidFill>
                    <a:schemeClr val="accent1">
                      <a:alpha val="99000"/>
                    </a:schemeClr>
                  </a:solidFill>
                  <a:ea typeface="Kozuka Gothic Pro R" pitchFamily="34" charset="-128"/>
                </a:rPr>
                <a:t>)</a:t>
              </a:r>
            </a:p>
          </p:txBody>
        </p:sp>
        <p:sp>
          <p:nvSpPr>
            <p:cNvPr id="96" name="Left Brace 95"/>
            <p:cNvSpPr/>
            <p:nvPr/>
          </p:nvSpPr>
          <p:spPr>
            <a:xfrm flipH="1">
              <a:off x="8131739" y="3259131"/>
              <a:ext cx="209580" cy="3122948"/>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97" name="TextBox 54"/>
            <p:cNvSpPr txBox="1"/>
            <p:nvPr/>
          </p:nvSpPr>
          <p:spPr>
            <a:xfrm flipH="1">
              <a:off x="8236507" y="3873021"/>
              <a:ext cx="449335" cy="1929558"/>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Managed by vendor</a:t>
              </a:r>
            </a:p>
          </p:txBody>
        </p:sp>
        <p:sp>
          <p:nvSpPr>
            <p:cNvPr id="98" name="Left Brace 97"/>
            <p:cNvSpPr/>
            <p:nvPr/>
          </p:nvSpPr>
          <p:spPr>
            <a:xfrm>
              <a:off x="6322411" y="2335206"/>
              <a:ext cx="152400" cy="847725"/>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99" name="TextBox 60"/>
            <p:cNvSpPr txBox="1"/>
            <p:nvPr/>
          </p:nvSpPr>
          <p:spPr>
            <a:xfrm>
              <a:off x="5979422" y="2130047"/>
              <a:ext cx="449335" cy="125171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You manage</a:t>
              </a:r>
            </a:p>
          </p:txBody>
        </p:sp>
        <p:sp>
          <p:nvSpPr>
            <p:cNvPr id="100" name="Rectangle 99"/>
            <p:cNvSpPr/>
            <p:nvPr/>
          </p:nvSpPr>
          <p:spPr>
            <a:xfrm>
              <a:off x="6484238" y="5537990"/>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Storage</a:t>
              </a:r>
            </a:p>
          </p:txBody>
        </p:sp>
        <p:sp>
          <p:nvSpPr>
            <p:cNvPr id="101" name="Rectangle 100"/>
            <p:cNvSpPr/>
            <p:nvPr/>
          </p:nvSpPr>
          <p:spPr>
            <a:xfrm>
              <a:off x="6484238" y="5083171"/>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Servers</a:t>
              </a:r>
            </a:p>
          </p:txBody>
        </p:sp>
        <p:sp>
          <p:nvSpPr>
            <p:cNvPr id="102" name="Rectangle 101"/>
            <p:cNvSpPr/>
            <p:nvPr/>
          </p:nvSpPr>
          <p:spPr>
            <a:xfrm>
              <a:off x="6484238" y="5992807"/>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Networking</a:t>
              </a:r>
            </a:p>
          </p:txBody>
        </p:sp>
        <p:sp>
          <p:nvSpPr>
            <p:cNvPr id="103" name="Rectangle 102"/>
            <p:cNvSpPr/>
            <p:nvPr/>
          </p:nvSpPr>
          <p:spPr>
            <a:xfrm>
              <a:off x="6484238" y="4173533"/>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O/S</a:t>
              </a:r>
            </a:p>
          </p:txBody>
        </p:sp>
        <p:sp>
          <p:nvSpPr>
            <p:cNvPr id="104" name="Rectangle 103"/>
            <p:cNvSpPr/>
            <p:nvPr/>
          </p:nvSpPr>
          <p:spPr>
            <a:xfrm>
              <a:off x="6484238" y="3718714"/>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Middleware</a:t>
              </a:r>
            </a:p>
          </p:txBody>
        </p:sp>
        <p:sp>
          <p:nvSpPr>
            <p:cNvPr id="105" name="Rectangle 104"/>
            <p:cNvSpPr/>
            <p:nvPr/>
          </p:nvSpPr>
          <p:spPr>
            <a:xfrm>
              <a:off x="6484238" y="4628352"/>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Virtualization</a:t>
              </a:r>
            </a:p>
          </p:txBody>
        </p:sp>
        <p:sp>
          <p:nvSpPr>
            <p:cNvPr id="106" name="Rectangle 105"/>
            <p:cNvSpPr/>
            <p:nvPr/>
          </p:nvSpPr>
          <p:spPr>
            <a:xfrm>
              <a:off x="6484238" y="2354257"/>
              <a:ext cx="1638240" cy="381000"/>
            </a:xfrm>
            <a:prstGeom prst="rect">
              <a:avLst/>
            </a:prstGeom>
            <a:noFill/>
            <a:ln w="9525" cap="flat" cmpd="sng" algn="ctr">
              <a:solidFill>
                <a:srgbClr val="505050"/>
              </a:solidFill>
              <a:prstDash val="solid"/>
            </a:ln>
            <a:effectLst/>
          </p:spPr>
          <p:txBody>
            <a:bodyPr rtlCol="0" anchor="t" anchorCtr="0"/>
            <a:lstStyle/>
            <a:p>
              <a:pPr algn="ctr" defTabSz="982985">
                <a:defRPr/>
              </a:pPr>
              <a:r>
                <a:rPr lang="en-US" sz="1200" kern="0">
                  <a:solidFill>
                    <a:srgbClr val="505050">
                      <a:alpha val="99000"/>
                    </a:srgbClr>
                  </a:solidFill>
                  <a:latin typeface="Segoe UI Light" panose="020B0502040204020203" pitchFamily="34" charset="0"/>
                  <a:ea typeface="Segoe UI" pitchFamily="34" charset="0"/>
                  <a:cs typeface="Segoe UI Light" panose="020B0502040204020203" pitchFamily="34" charset="0"/>
                </a:rPr>
                <a:t>Applications</a:t>
              </a:r>
            </a:p>
          </p:txBody>
        </p:sp>
        <p:sp>
          <p:nvSpPr>
            <p:cNvPr id="107" name="Rectangle 106"/>
            <p:cNvSpPr/>
            <p:nvPr/>
          </p:nvSpPr>
          <p:spPr>
            <a:xfrm>
              <a:off x="6484238" y="3263895"/>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Runtime</a:t>
              </a:r>
            </a:p>
          </p:txBody>
        </p:sp>
        <p:sp>
          <p:nvSpPr>
            <p:cNvPr id="108" name="Rectangle 107"/>
            <p:cNvSpPr/>
            <p:nvPr/>
          </p:nvSpPr>
          <p:spPr>
            <a:xfrm>
              <a:off x="6484238" y="2809076"/>
              <a:ext cx="1638240" cy="381000"/>
            </a:xfrm>
            <a:prstGeom prst="rect">
              <a:avLst/>
            </a:prstGeom>
            <a:noFill/>
            <a:ln w="9525" cap="flat" cmpd="sng" algn="ctr">
              <a:solidFill>
                <a:srgbClr val="505050"/>
              </a:solidFill>
              <a:prstDash val="solid"/>
            </a:ln>
            <a:effectLst/>
          </p:spPr>
          <p:txBody>
            <a:bodyPr rtlCol="0" anchor="t" anchorCtr="0"/>
            <a:lstStyle/>
            <a:p>
              <a:pPr algn="ctr" defTabSz="982985">
                <a:defRPr/>
              </a:pPr>
              <a:r>
                <a:rPr lang="en-US" sz="1200" kern="0">
                  <a:solidFill>
                    <a:srgbClr val="505050">
                      <a:alpha val="99000"/>
                    </a:srgbClr>
                  </a:solidFill>
                  <a:latin typeface="Segoe UI Light" panose="020B0502040204020203" pitchFamily="34" charset="0"/>
                  <a:ea typeface="Segoe UI" pitchFamily="34" charset="0"/>
                  <a:cs typeface="Segoe UI Light" panose="020B0502040204020203" pitchFamily="34" charset="0"/>
                </a:rPr>
                <a:t>Data</a:t>
              </a:r>
            </a:p>
          </p:txBody>
        </p:sp>
      </p:grpSp>
      <p:grpSp>
        <p:nvGrpSpPr>
          <p:cNvPr id="109" name="Group 108"/>
          <p:cNvGrpSpPr/>
          <p:nvPr/>
        </p:nvGrpSpPr>
        <p:grpSpPr>
          <a:xfrm>
            <a:off x="7427618" y="2815628"/>
            <a:ext cx="1891991" cy="3353302"/>
            <a:chOff x="8980831" y="1583373"/>
            <a:chExt cx="2401902" cy="4790431"/>
          </a:xfrm>
        </p:grpSpPr>
        <p:sp>
          <p:nvSpPr>
            <p:cNvPr id="110" name="Rectangle 109"/>
            <p:cNvSpPr/>
            <p:nvPr/>
          </p:nvSpPr>
          <p:spPr>
            <a:xfrm>
              <a:off x="8980831" y="1583373"/>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sz="1600">
                  <a:solidFill>
                    <a:srgbClr val="595959">
                      <a:alpha val="99000"/>
                    </a:srgbClr>
                  </a:solidFill>
                  <a:latin typeface="Segoe UI"/>
                  <a:ea typeface="Kozuka Gothic Pro R" pitchFamily="34" charset="-128"/>
                </a:rPr>
                <a:t>Software</a:t>
              </a:r>
            </a:p>
            <a:p>
              <a:pPr defTabSz="982985">
                <a:defRPr/>
              </a:pPr>
              <a:r>
                <a:rPr lang="en-US" sz="1600">
                  <a:solidFill>
                    <a:srgbClr val="595959">
                      <a:alpha val="99000"/>
                    </a:srgbClr>
                  </a:solidFill>
                  <a:latin typeface="Segoe UI"/>
                  <a:ea typeface="Kozuka Gothic Pro R" pitchFamily="34" charset="-128"/>
                </a:rPr>
                <a:t>(as a Service)</a:t>
              </a:r>
            </a:p>
          </p:txBody>
        </p:sp>
        <p:sp>
          <p:nvSpPr>
            <p:cNvPr id="111" name="Left Brace 110"/>
            <p:cNvSpPr/>
            <p:nvPr/>
          </p:nvSpPr>
          <p:spPr>
            <a:xfrm flipH="1">
              <a:off x="10813768" y="2335204"/>
              <a:ext cx="209577" cy="4038594"/>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112" name="TextBox 64"/>
            <p:cNvSpPr txBox="1"/>
            <p:nvPr/>
          </p:nvSpPr>
          <p:spPr>
            <a:xfrm flipH="1">
              <a:off x="10933399" y="3456076"/>
              <a:ext cx="449334" cy="1929558"/>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Managed by vendor</a:t>
              </a:r>
            </a:p>
          </p:txBody>
        </p:sp>
        <p:sp>
          <p:nvSpPr>
            <p:cNvPr id="113" name="Rectangle 112"/>
            <p:cNvSpPr/>
            <p:nvPr/>
          </p:nvSpPr>
          <p:spPr>
            <a:xfrm>
              <a:off x="9040806" y="5537987"/>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Storage</a:t>
              </a:r>
            </a:p>
          </p:txBody>
        </p:sp>
        <p:sp>
          <p:nvSpPr>
            <p:cNvPr id="114" name="Rectangle 113"/>
            <p:cNvSpPr/>
            <p:nvPr/>
          </p:nvSpPr>
          <p:spPr>
            <a:xfrm>
              <a:off x="9040806" y="5083168"/>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Servers</a:t>
              </a:r>
            </a:p>
          </p:txBody>
        </p:sp>
        <p:sp>
          <p:nvSpPr>
            <p:cNvPr id="115" name="Rectangle 114"/>
            <p:cNvSpPr/>
            <p:nvPr/>
          </p:nvSpPr>
          <p:spPr>
            <a:xfrm>
              <a:off x="9040806" y="5992804"/>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Networking</a:t>
              </a:r>
            </a:p>
          </p:txBody>
        </p:sp>
        <p:sp>
          <p:nvSpPr>
            <p:cNvPr id="116" name="Rectangle 115"/>
            <p:cNvSpPr/>
            <p:nvPr/>
          </p:nvSpPr>
          <p:spPr>
            <a:xfrm>
              <a:off x="9040806" y="4173530"/>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O/S</a:t>
              </a:r>
            </a:p>
          </p:txBody>
        </p:sp>
        <p:sp>
          <p:nvSpPr>
            <p:cNvPr id="117" name="Rectangle 116"/>
            <p:cNvSpPr/>
            <p:nvPr/>
          </p:nvSpPr>
          <p:spPr>
            <a:xfrm>
              <a:off x="9040806" y="3718711"/>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Middleware</a:t>
              </a:r>
            </a:p>
          </p:txBody>
        </p:sp>
        <p:sp>
          <p:nvSpPr>
            <p:cNvPr id="118" name="Rectangle 117"/>
            <p:cNvSpPr/>
            <p:nvPr/>
          </p:nvSpPr>
          <p:spPr>
            <a:xfrm>
              <a:off x="9040806" y="4628349"/>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Virtualization</a:t>
              </a:r>
            </a:p>
          </p:txBody>
        </p:sp>
        <p:sp>
          <p:nvSpPr>
            <p:cNvPr id="119" name="Rectangle 118"/>
            <p:cNvSpPr/>
            <p:nvPr/>
          </p:nvSpPr>
          <p:spPr>
            <a:xfrm>
              <a:off x="9040806" y="2354254"/>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Applications</a:t>
              </a:r>
            </a:p>
          </p:txBody>
        </p:sp>
        <p:sp>
          <p:nvSpPr>
            <p:cNvPr id="120" name="Rectangle 119"/>
            <p:cNvSpPr/>
            <p:nvPr/>
          </p:nvSpPr>
          <p:spPr>
            <a:xfrm>
              <a:off x="9040806" y="3263892"/>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Runtime</a:t>
              </a:r>
            </a:p>
          </p:txBody>
        </p:sp>
        <p:sp>
          <p:nvSpPr>
            <p:cNvPr id="121" name="Rectangle 120"/>
            <p:cNvSpPr/>
            <p:nvPr/>
          </p:nvSpPr>
          <p:spPr>
            <a:xfrm>
              <a:off x="9040806" y="2809073"/>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Data</a:t>
              </a:r>
            </a:p>
          </p:txBody>
        </p:sp>
      </p:grpSp>
      <p:pic>
        <p:nvPicPr>
          <p:cNvPr id="122" name="Picture 11" descr="Cloud 512x512.png"/>
          <p:cNvPicPr>
            <a:picLocks noChangeAspect="1"/>
          </p:cNvPicPr>
          <p:nvPr/>
        </p:nvPicPr>
        <p:blipFill>
          <a:blip r:embed="rId3" cstate="screen">
            <a:duotone>
              <a:prstClr val="black"/>
              <a:srgbClr val="292929">
                <a:tint val="45000"/>
                <a:satMod val="400000"/>
              </a:srgbClr>
            </a:duotone>
            <a:extLst>
              <a:ext uri="{28A0092B-C50C-407E-A947-70E740481C1C}">
                <a14:useLocalDpi xmlns:a14="http://schemas.microsoft.com/office/drawing/2010/main"/>
              </a:ext>
            </a:extLst>
          </a:blip>
          <a:srcRect/>
          <a:stretch>
            <a:fillRect/>
          </a:stretch>
        </p:blipFill>
        <p:spPr bwMode="auto">
          <a:xfrm>
            <a:off x="2561714" y="5637376"/>
            <a:ext cx="798815" cy="7098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3" name="Picture 12" descr="Gift 512x512.png"/>
          <p:cNvPicPr>
            <a:picLocks noChangeAspect="1"/>
          </p:cNvPicPr>
          <p:nvPr/>
        </p:nvPicPr>
        <p:blipFill>
          <a:blip r:embed="rId4" cstate="screen">
            <a:duotone>
              <a:prstClr val="black"/>
              <a:srgbClr val="292929">
                <a:tint val="45000"/>
                <a:satMod val="400000"/>
              </a:srgbClr>
            </a:duotone>
            <a:extLst>
              <a:ext uri="{28A0092B-C50C-407E-A947-70E740481C1C}">
                <a14:useLocalDpi xmlns:a14="http://schemas.microsoft.com/office/drawing/2010/main"/>
              </a:ext>
            </a:extLst>
          </a:blip>
          <a:srcRect/>
          <a:stretch>
            <a:fillRect/>
          </a:stretch>
        </p:blipFill>
        <p:spPr bwMode="auto">
          <a:xfrm>
            <a:off x="266322" y="5644196"/>
            <a:ext cx="635105" cy="5643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5" name="Rectangle 124"/>
          <p:cNvSpPr/>
          <p:nvPr/>
        </p:nvSpPr>
        <p:spPr bwMode="auto">
          <a:xfrm flipH="1">
            <a:off x="5119706" y="2771003"/>
            <a:ext cx="4483195" cy="3597905"/>
          </a:xfrm>
          <a:prstGeom prst="rect">
            <a:avLst/>
          </a:prstGeom>
          <a:noFill/>
          <a:ln w="28575" cap="flat" cmpd="sng" algn="ctr">
            <a:solidFill>
              <a:srgbClr val="FFFFFF">
                <a:lumMod val="85000"/>
              </a:srgbClr>
            </a:solidFill>
            <a:prstDash val="dash"/>
            <a:headEnd type="none" w="med" len="med"/>
            <a:tailEnd type="none" w="med" len="med"/>
          </a:ln>
          <a:effectLst/>
        </p:spPr>
        <p:txBody>
          <a:bodyPr vert="horz" wrap="square" lIns="73710" tIns="36856" rIns="73710" bIns="36856" numCol="1" spcCol="0" rtlCol="0" anchor="ctr" anchorCtr="0" compatLnSpc="1">
            <a:prstTxWarp prst="textNoShape">
              <a:avLst/>
            </a:prstTxWarp>
          </a:bodyPr>
          <a:lstStyle/>
          <a:p>
            <a:pPr algn="ctr" defTabSz="736904" fontAlgn="base">
              <a:spcBef>
                <a:spcPct val="0"/>
              </a:spcBef>
              <a:spcAft>
                <a:spcPct val="0"/>
              </a:spcAft>
              <a:defRPr/>
            </a:pPr>
            <a:endParaRPr lang="en-US" sz="1700" kern="0">
              <a:gradFill>
                <a:gsLst>
                  <a:gs pos="0">
                    <a:srgbClr val="FFFFFF"/>
                  </a:gs>
                  <a:gs pos="100000">
                    <a:srgbClr val="FFFFFF"/>
                  </a:gs>
                </a:gsLst>
                <a:lin ang="5400000" scaled="0"/>
              </a:gradFill>
              <a:latin typeface="Segoe UI"/>
            </a:endParaRPr>
          </a:p>
        </p:txBody>
      </p:sp>
      <p:sp>
        <p:nvSpPr>
          <p:cNvPr id="4" name="TextBox 3">
            <a:extLst>
              <a:ext uri="{FF2B5EF4-FFF2-40B4-BE49-F238E27FC236}">
                <a16:creationId xmlns:a16="http://schemas.microsoft.com/office/drawing/2014/main" id="{B23DCEB8-DED3-4026-9327-28B131BCFB67}"/>
              </a:ext>
            </a:extLst>
          </p:cNvPr>
          <p:cNvSpPr txBox="1"/>
          <p:nvPr/>
        </p:nvSpPr>
        <p:spPr>
          <a:xfrm>
            <a:off x="1045029" y="1233072"/>
            <a:ext cx="9960671" cy="1625060"/>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As an Azure Stack Hub Operator, you are </a:t>
            </a:r>
            <a:r>
              <a:rPr lang="en-US" sz="2400" i="1" dirty="0">
                <a:gradFill>
                  <a:gsLst>
                    <a:gs pos="2917">
                      <a:schemeClr val="tx1"/>
                    </a:gs>
                    <a:gs pos="30000">
                      <a:schemeClr val="tx1"/>
                    </a:gs>
                  </a:gsLst>
                  <a:lin ang="5400000" scaled="0"/>
                </a:gradFill>
              </a:rPr>
              <a:t>given</a:t>
            </a:r>
            <a:r>
              <a:rPr lang="en-US" sz="2400" dirty="0">
                <a:gradFill>
                  <a:gsLst>
                    <a:gs pos="2917">
                      <a:schemeClr val="tx1"/>
                    </a:gs>
                    <a:gs pos="30000">
                      <a:schemeClr val="tx1"/>
                    </a:gs>
                  </a:gsLst>
                  <a:lin ang="5400000" scaled="0"/>
                </a:gradFill>
              </a:rPr>
              <a:t> PaaS as part of Azure Stack Hub using Resource Providers, but you can also </a:t>
            </a:r>
            <a:r>
              <a:rPr lang="en-US" sz="2400" i="1" dirty="0">
                <a:gradFill>
                  <a:gsLst>
                    <a:gs pos="2917">
                      <a:schemeClr val="tx1"/>
                    </a:gs>
                    <a:gs pos="30000">
                      <a:schemeClr val="tx1"/>
                    </a:gs>
                  </a:gsLst>
                  <a:lin ang="5400000" scaled="0"/>
                </a:gradFill>
              </a:rPr>
              <a:t>offer</a:t>
            </a:r>
            <a:r>
              <a:rPr lang="en-US" sz="2400" dirty="0">
                <a:gradFill>
                  <a:gsLst>
                    <a:gs pos="2917">
                      <a:schemeClr val="tx1"/>
                    </a:gs>
                    <a:gs pos="30000">
                      <a:schemeClr val="tx1"/>
                    </a:gs>
                  </a:gsLst>
                  <a:lin ang="5400000" scaled="0"/>
                </a:gradFill>
              </a:rPr>
              <a:t> PaaS by deploying and managing IaaS templates to deliver PaaS solutions to your users…</a:t>
            </a:r>
          </a:p>
        </p:txBody>
      </p:sp>
      <p:grpSp>
        <p:nvGrpSpPr>
          <p:cNvPr id="65" name="Group 64">
            <a:extLst>
              <a:ext uri="{FF2B5EF4-FFF2-40B4-BE49-F238E27FC236}">
                <a16:creationId xmlns:a16="http://schemas.microsoft.com/office/drawing/2014/main" id="{65F20DBC-C716-4003-9951-4E1ABA16B5C0}"/>
              </a:ext>
            </a:extLst>
          </p:cNvPr>
          <p:cNvGrpSpPr/>
          <p:nvPr/>
        </p:nvGrpSpPr>
        <p:grpSpPr>
          <a:xfrm>
            <a:off x="7134342" y="6460469"/>
            <a:ext cx="2326318" cy="3430503"/>
            <a:chOff x="5902096" y="1583373"/>
            <a:chExt cx="2953287" cy="4900717"/>
          </a:xfrm>
        </p:grpSpPr>
        <p:sp>
          <p:nvSpPr>
            <p:cNvPr id="66" name="Rectangle 65">
              <a:extLst>
                <a:ext uri="{FF2B5EF4-FFF2-40B4-BE49-F238E27FC236}">
                  <a16:creationId xmlns:a16="http://schemas.microsoft.com/office/drawing/2014/main" id="{373FA1A6-903C-4412-9FD1-C9FC4214A13F}"/>
                </a:ext>
              </a:extLst>
            </p:cNvPr>
            <p:cNvSpPr/>
            <p:nvPr/>
          </p:nvSpPr>
          <p:spPr>
            <a:xfrm>
              <a:off x="6405737" y="1583373"/>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sz="1300" b="1">
                  <a:solidFill>
                    <a:schemeClr val="accent1">
                      <a:alpha val="99000"/>
                    </a:schemeClr>
                  </a:solidFill>
                  <a:ea typeface="Kozuka Gothic Pro R" pitchFamily="34" charset="-128"/>
                </a:rPr>
                <a:t>PaaS (Using IaaS templated app</a:t>
              </a:r>
              <a:r>
                <a:rPr lang="en-US" sz="1600" b="1">
                  <a:solidFill>
                    <a:schemeClr val="accent1">
                      <a:alpha val="99000"/>
                    </a:schemeClr>
                  </a:solidFill>
                  <a:ea typeface="Kozuka Gothic Pro R" pitchFamily="34" charset="-128"/>
                </a:rPr>
                <a:t>)</a:t>
              </a:r>
            </a:p>
          </p:txBody>
        </p:sp>
        <p:sp>
          <p:nvSpPr>
            <p:cNvPr id="67" name="Left Brace 66">
              <a:extLst>
                <a:ext uri="{FF2B5EF4-FFF2-40B4-BE49-F238E27FC236}">
                  <a16:creationId xmlns:a16="http://schemas.microsoft.com/office/drawing/2014/main" id="{098C3B2B-C8B1-48B7-927B-91B92D0EB302}"/>
                </a:ext>
              </a:extLst>
            </p:cNvPr>
            <p:cNvSpPr/>
            <p:nvPr/>
          </p:nvSpPr>
          <p:spPr>
            <a:xfrm flipH="1">
              <a:off x="8122477" y="4628351"/>
              <a:ext cx="218841" cy="1753728"/>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124" name="TextBox 54">
              <a:extLst>
                <a:ext uri="{FF2B5EF4-FFF2-40B4-BE49-F238E27FC236}">
                  <a16:creationId xmlns:a16="http://schemas.microsoft.com/office/drawing/2014/main" id="{98F069B7-C537-46BD-A3B9-6086BDAF073C}"/>
                </a:ext>
              </a:extLst>
            </p:cNvPr>
            <p:cNvSpPr txBox="1"/>
            <p:nvPr/>
          </p:nvSpPr>
          <p:spPr>
            <a:xfrm flipH="1">
              <a:off x="8236845" y="4554532"/>
              <a:ext cx="449335" cy="1929558"/>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Managed by vendor</a:t>
              </a:r>
            </a:p>
          </p:txBody>
        </p:sp>
        <p:sp>
          <p:nvSpPr>
            <p:cNvPr id="126" name="Left Brace 125">
              <a:extLst>
                <a:ext uri="{FF2B5EF4-FFF2-40B4-BE49-F238E27FC236}">
                  <a16:creationId xmlns:a16="http://schemas.microsoft.com/office/drawing/2014/main" id="{2D1A0162-6764-43DD-A04F-069556A9DEE5}"/>
                </a:ext>
              </a:extLst>
            </p:cNvPr>
            <p:cNvSpPr/>
            <p:nvPr/>
          </p:nvSpPr>
          <p:spPr>
            <a:xfrm>
              <a:off x="6322411" y="2335204"/>
              <a:ext cx="161827" cy="2293148"/>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127" name="TextBox 60">
              <a:extLst>
                <a:ext uri="{FF2B5EF4-FFF2-40B4-BE49-F238E27FC236}">
                  <a16:creationId xmlns:a16="http://schemas.microsoft.com/office/drawing/2014/main" id="{C86C7076-9D74-4B7F-99FC-1238D27E0B36}"/>
                </a:ext>
              </a:extLst>
            </p:cNvPr>
            <p:cNvSpPr txBox="1"/>
            <p:nvPr/>
          </p:nvSpPr>
          <p:spPr>
            <a:xfrm>
              <a:off x="5902096" y="2809076"/>
              <a:ext cx="449335" cy="1251717"/>
            </a:xfrm>
            <a:prstGeom prst="rect">
              <a:avLst/>
            </a:prstGeom>
            <a:noFill/>
          </p:spPr>
          <p:txBody>
            <a:bodyPr vert="vert270"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You manage</a:t>
              </a:r>
            </a:p>
          </p:txBody>
        </p:sp>
        <p:sp>
          <p:nvSpPr>
            <p:cNvPr id="128" name="Rectangle 127">
              <a:extLst>
                <a:ext uri="{FF2B5EF4-FFF2-40B4-BE49-F238E27FC236}">
                  <a16:creationId xmlns:a16="http://schemas.microsoft.com/office/drawing/2014/main" id="{268CB50B-CA57-4B7D-A721-6E272DF42D7C}"/>
                </a:ext>
              </a:extLst>
            </p:cNvPr>
            <p:cNvSpPr/>
            <p:nvPr/>
          </p:nvSpPr>
          <p:spPr>
            <a:xfrm>
              <a:off x="6484238" y="5537990"/>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Storage</a:t>
              </a:r>
            </a:p>
          </p:txBody>
        </p:sp>
        <p:sp>
          <p:nvSpPr>
            <p:cNvPr id="129" name="Rectangle 128">
              <a:extLst>
                <a:ext uri="{FF2B5EF4-FFF2-40B4-BE49-F238E27FC236}">
                  <a16:creationId xmlns:a16="http://schemas.microsoft.com/office/drawing/2014/main" id="{E7817CF2-203E-4704-A88D-421F17CBB117}"/>
                </a:ext>
              </a:extLst>
            </p:cNvPr>
            <p:cNvSpPr/>
            <p:nvPr/>
          </p:nvSpPr>
          <p:spPr>
            <a:xfrm>
              <a:off x="6484238" y="5083171"/>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Servers</a:t>
              </a:r>
            </a:p>
          </p:txBody>
        </p:sp>
        <p:sp>
          <p:nvSpPr>
            <p:cNvPr id="130" name="Rectangle 129">
              <a:extLst>
                <a:ext uri="{FF2B5EF4-FFF2-40B4-BE49-F238E27FC236}">
                  <a16:creationId xmlns:a16="http://schemas.microsoft.com/office/drawing/2014/main" id="{208BB266-3B02-40DA-BE1B-E74C161C3A39}"/>
                </a:ext>
              </a:extLst>
            </p:cNvPr>
            <p:cNvSpPr/>
            <p:nvPr/>
          </p:nvSpPr>
          <p:spPr>
            <a:xfrm>
              <a:off x="6484238" y="5992807"/>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Networking</a:t>
              </a:r>
            </a:p>
          </p:txBody>
        </p:sp>
        <p:sp>
          <p:nvSpPr>
            <p:cNvPr id="131" name="Rectangle 130">
              <a:extLst>
                <a:ext uri="{FF2B5EF4-FFF2-40B4-BE49-F238E27FC236}">
                  <a16:creationId xmlns:a16="http://schemas.microsoft.com/office/drawing/2014/main" id="{13FD9937-472D-471A-8F7B-5A789F78472B}"/>
                </a:ext>
              </a:extLst>
            </p:cNvPr>
            <p:cNvSpPr/>
            <p:nvPr/>
          </p:nvSpPr>
          <p:spPr>
            <a:xfrm>
              <a:off x="6484238" y="4173533"/>
              <a:ext cx="1638240" cy="381000"/>
            </a:xfrm>
            <a:prstGeom prst="rect">
              <a:avLst/>
            </a:prstGeom>
            <a:solidFill>
              <a:srgbClr val="FFC000"/>
            </a:solidFill>
            <a:ln w="9525" cap="flat" cmpd="sng" algn="ctr">
              <a:solidFill>
                <a:srgbClr val="0070C0"/>
              </a:solidFill>
              <a:prstDash val="solid"/>
            </a:ln>
            <a:effectLst/>
          </p:spPr>
          <p:txBody>
            <a:bodyPr lIns="0" rIns="0" rtlCol="0" anchor="t" anchorCtr="0"/>
            <a:lstStyle/>
            <a:p>
              <a:pPr algn="ctr" defTabSz="982985">
                <a:defRPr/>
              </a:pPr>
              <a:r>
                <a:rPr lang="en-US" sz="1200" b="1" kern="0">
                  <a:solidFill>
                    <a:schemeClr val="tx1">
                      <a:alpha val="99000"/>
                    </a:schemeClr>
                  </a:solidFill>
                  <a:latin typeface="Segoe UI Light" panose="020B0502040204020203" pitchFamily="34" charset="0"/>
                  <a:ea typeface="Segoe UI" pitchFamily="34" charset="0"/>
                  <a:cs typeface="Segoe UI Light" panose="020B0502040204020203" pitchFamily="34" charset="0"/>
                </a:rPr>
                <a:t>O/S</a:t>
              </a:r>
            </a:p>
          </p:txBody>
        </p:sp>
        <p:sp>
          <p:nvSpPr>
            <p:cNvPr id="132" name="Rectangle 131">
              <a:extLst>
                <a:ext uri="{FF2B5EF4-FFF2-40B4-BE49-F238E27FC236}">
                  <a16:creationId xmlns:a16="http://schemas.microsoft.com/office/drawing/2014/main" id="{75397E4D-15B0-468A-AAB1-A6A387796DBA}"/>
                </a:ext>
              </a:extLst>
            </p:cNvPr>
            <p:cNvSpPr/>
            <p:nvPr/>
          </p:nvSpPr>
          <p:spPr>
            <a:xfrm>
              <a:off x="6484238" y="3718714"/>
              <a:ext cx="1638240" cy="381000"/>
            </a:xfrm>
            <a:prstGeom prst="rect">
              <a:avLst/>
            </a:prstGeom>
            <a:solidFill>
              <a:srgbClr val="FFC000"/>
            </a:solidFill>
            <a:ln w="9525" cap="flat" cmpd="sng" algn="ctr">
              <a:solidFill>
                <a:srgbClr val="0070C0"/>
              </a:solidFill>
              <a:prstDash val="solid"/>
            </a:ln>
            <a:effectLst/>
          </p:spPr>
          <p:txBody>
            <a:bodyPr lIns="0" rIns="0" rtlCol="0" anchor="t" anchorCtr="0"/>
            <a:lstStyle/>
            <a:p>
              <a:pPr algn="ctr" defTabSz="982985">
                <a:defRPr/>
              </a:pPr>
              <a:r>
                <a:rPr lang="en-US" sz="1200" b="1" kern="0">
                  <a:solidFill>
                    <a:schemeClr val="tx1">
                      <a:alpha val="99000"/>
                    </a:schemeClr>
                  </a:solidFill>
                  <a:latin typeface="Segoe UI Light" panose="020B0502040204020203" pitchFamily="34" charset="0"/>
                  <a:ea typeface="Segoe UI" pitchFamily="34" charset="0"/>
                  <a:cs typeface="Segoe UI Light" panose="020B0502040204020203" pitchFamily="34" charset="0"/>
                </a:rPr>
                <a:t>Middleware</a:t>
              </a:r>
            </a:p>
          </p:txBody>
        </p:sp>
        <p:sp>
          <p:nvSpPr>
            <p:cNvPr id="133" name="Rectangle 132">
              <a:extLst>
                <a:ext uri="{FF2B5EF4-FFF2-40B4-BE49-F238E27FC236}">
                  <a16:creationId xmlns:a16="http://schemas.microsoft.com/office/drawing/2014/main" id="{2CA39BDA-BA69-4A2D-B9F2-4E7C199329BE}"/>
                </a:ext>
              </a:extLst>
            </p:cNvPr>
            <p:cNvSpPr/>
            <p:nvPr/>
          </p:nvSpPr>
          <p:spPr>
            <a:xfrm>
              <a:off x="6484238" y="4628352"/>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Virtualization</a:t>
              </a:r>
            </a:p>
          </p:txBody>
        </p:sp>
        <p:sp>
          <p:nvSpPr>
            <p:cNvPr id="134" name="Rectangle 133">
              <a:extLst>
                <a:ext uri="{FF2B5EF4-FFF2-40B4-BE49-F238E27FC236}">
                  <a16:creationId xmlns:a16="http://schemas.microsoft.com/office/drawing/2014/main" id="{C1718E6D-5BAA-442B-AF71-D0F429A62A8C}"/>
                </a:ext>
              </a:extLst>
            </p:cNvPr>
            <p:cNvSpPr/>
            <p:nvPr/>
          </p:nvSpPr>
          <p:spPr>
            <a:xfrm>
              <a:off x="6484238" y="2354257"/>
              <a:ext cx="1638240" cy="381000"/>
            </a:xfrm>
            <a:prstGeom prst="rect">
              <a:avLst/>
            </a:prstGeom>
            <a:noFill/>
            <a:ln w="9525" cap="flat" cmpd="sng" algn="ctr">
              <a:solidFill>
                <a:srgbClr val="505050"/>
              </a:solidFill>
              <a:prstDash val="solid"/>
            </a:ln>
            <a:effectLst/>
          </p:spPr>
          <p:txBody>
            <a:bodyPr rtlCol="0" anchor="t" anchorCtr="0"/>
            <a:lstStyle/>
            <a:p>
              <a:pPr algn="ctr" defTabSz="982985">
                <a:defRPr/>
              </a:pPr>
              <a:r>
                <a:rPr lang="en-US" sz="1200" kern="0">
                  <a:solidFill>
                    <a:srgbClr val="505050">
                      <a:alpha val="99000"/>
                    </a:srgbClr>
                  </a:solidFill>
                  <a:latin typeface="Segoe UI Light" panose="020B0502040204020203" pitchFamily="34" charset="0"/>
                  <a:ea typeface="Segoe UI" pitchFamily="34" charset="0"/>
                  <a:cs typeface="Segoe UI Light" panose="020B0502040204020203" pitchFamily="34" charset="0"/>
                </a:rPr>
                <a:t>Applications</a:t>
              </a:r>
            </a:p>
          </p:txBody>
        </p:sp>
        <p:sp>
          <p:nvSpPr>
            <p:cNvPr id="135" name="Rectangle 134">
              <a:extLst>
                <a:ext uri="{FF2B5EF4-FFF2-40B4-BE49-F238E27FC236}">
                  <a16:creationId xmlns:a16="http://schemas.microsoft.com/office/drawing/2014/main" id="{E4F2D48A-0543-499F-8B1A-FFB20EDE1C71}"/>
                </a:ext>
              </a:extLst>
            </p:cNvPr>
            <p:cNvSpPr/>
            <p:nvPr/>
          </p:nvSpPr>
          <p:spPr>
            <a:xfrm>
              <a:off x="6484238" y="3263895"/>
              <a:ext cx="1638240" cy="381000"/>
            </a:xfrm>
            <a:prstGeom prst="rect">
              <a:avLst/>
            </a:prstGeom>
            <a:solidFill>
              <a:srgbClr val="FFC000"/>
            </a:solidFill>
            <a:ln w="9525" cap="flat" cmpd="sng" algn="ctr">
              <a:solidFill>
                <a:srgbClr val="0070C0"/>
              </a:solidFill>
              <a:prstDash val="solid"/>
            </a:ln>
            <a:effectLst/>
          </p:spPr>
          <p:txBody>
            <a:bodyPr lIns="0" rIns="0" rtlCol="0" anchor="t" anchorCtr="0"/>
            <a:lstStyle/>
            <a:p>
              <a:pPr algn="ctr" defTabSz="982985">
                <a:defRPr/>
              </a:pPr>
              <a:r>
                <a:rPr lang="en-US" sz="1200" b="1" kern="0">
                  <a:solidFill>
                    <a:schemeClr val="tx1">
                      <a:alpha val="99000"/>
                    </a:schemeClr>
                  </a:solidFill>
                  <a:latin typeface="Segoe UI Light" panose="020B0502040204020203" pitchFamily="34" charset="0"/>
                  <a:ea typeface="Segoe UI" pitchFamily="34" charset="0"/>
                  <a:cs typeface="Segoe UI Light" panose="020B0502040204020203" pitchFamily="34" charset="0"/>
                </a:rPr>
                <a:t>Runtime</a:t>
              </a:r>
            </a:p>
          </p:txBody>
        </p:sp>
        <p:sp>
          <p:nvSpPr>
            <p:cNvPr id="136" name="Rectangle 135">
              <a:extLst>
                <a:ext uri="{FF2B5EF4-FFF2-40B4-BE49-F238E27FC236}">
                  <a16:creationId xmlns:a16="http://schemas.microsoft.com/office/drawing/2014/main" id="{D721A68F-BB53-4412-A30C-440B3F7DD900}"/>
                </a:ext>
              </a:extLst>
            </p:cNvPr>
            <p:cNvSpPr/>
            <p:nvPr/>
          </p:nvSpPr>
          <p:spPr>
            <a:xfrm>
              <a:off x="6484238" y="2809076"/>
              <a:ext cx="1638240" cy="381000"/>
            </a:xfrm>
            <a:prstGeom prst="rect">
              <a:avLst/>
            </a:prstGeom>
            <a:noFill/>
            <a:ln w="9525" cap="flat" cmpd="sng" algn="ctr">
              <a:solidFill>
                <a:srgbClr val="505050"/>
              </a:solidFill>
              <a:prstDash val="solid"/>
            </a:ln>
            <a:effectLst/>
          </p:spPr>
          <p:txBody>
            <a:bodyPr rtlCol="0" anchor="t" anchorCtr="0"/>
            <a:lstStyle/>
            <a:p>
              <a:pPr algn="ctr" defTabSz="982985">
                <a:defRPr/>
              </a:pPr>
              <a:r>
                <a:rPr lang="en-US" sz="1200" kern="0">
                  <a:solidFill>
                    <a:srgbClr val="505050">
                      <a:alpha val="99000"/>
                    </a:srgbClr>
                  </a:solidFill>
                  <a:latin typeface="Segoe UI Light" panose="020B0502040204020203" pitchFamily="34" charset="0"/>
                  <a:ea typeface="Segoe UI" pitchFamily="34" charset="0"/>
                  <a:cs typeface="Segoe UI Light" panose="020B0502040204020203" pitchFamily="34" charset="0"/>
                </a:rPr>
                <a:t>Data</a:t>
              </a:r>
            </a:p>
          </p:txBody>
        </p:sp>
        <p:sp>
          <p:nvSpPr>
            <p:cNvPr id="137" name="TextBox 54">
              <a:extLst>
                <a:ext uri="{FF2B5EF4-FFF2-40B4-BE49-F238E27FC236}">
                  <a16:creationId xmlns:a16="http://schemas.microsoft.com/office/drawing/2014/main" id="{D59B55DE-6CC0-48C8-A510-912C27522675}"/>
                </a:ext>
              </a:extLst>
            </p:cNvPr>
            <p:cNvSpPr txBox="1"/>
            <p:nvPr/>
          </p:nvSpPr>
          <p:spPr>
            <a:xfrm flipH="1">
              <a:off x="8406048" y="3078395"/>
              <a:ext cx="449335" cy="1476137"/>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Templated app</a:t>
              </a:r>
            </a:p>
          </p:txBody>
        </p:sp>
        <p:sp>
          <p:nvSpPr>
            <p:cNvPr id="138" name="Left Brace 137">
              <a:extLst>
                <a:ext uri="{FF2B5EF4-FFF2-40B4-BE49-F238E27FC236}">
                  <a16:creationId xmlns:a16="http://schemas.microsoft.com/office/drawing/2014/main" id="{499C1EBF-4667-47AA-B719-9621BFF70EB3}"/>
                </a:ext>
              </a:extLst>
            </p:cNvPr>
            <p:cNvSpPr/>
            <p:nvPr/>
          </p:nvSpPr>
          <p:spPr>
            <a:xfrm flipH="1">
              <a:off x="8212665" y="3301428"/>
              <a:ext cx="193382" cy="1257240"/>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grpSp>
    </p:spTree>
    <p:extLst>
      <p:ext uri="{BB962C8B-B14F-4D97-AF65-F5344CB8AC3E}">
        <p14:creationId xmlns:p14="http://schemas.microsoft.com/office/powerpoint/2010/main" val="4241392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04167E-6 -2.59259E-6 L 0.18216 0.00371 " pathEditMode="relative" rAng="0" ptsTypes="AA">
                                      <p:cBhvr>
                                        <p:cTn id="6" dur="2000" fill="hold"/>
                                        <p:tgtEl>
                                          <p:spTgt spid="109"/>
                                        </p:tgtEl>
                                        <p:attrNameLst>
                                          <p:attrName>ppt_x</p:attrName>
                                          <p:attrName>ppt_y</p:attrName>
                                        </p:attrNameLst>
                                      </p:cBhvr>
                                      <p:rCtr x="9102" y="185"/>
                                    </p:animMotion>
                                  </p:childTnLst>
                                </p:cTn>
                              </p:par>
                            </p:childTnLst>
                          </p:cTn>
                        </p:par>
                        <p:par>
                          <p:cTn id="7" fill="hold">
                            <p:stCondLst>
                              <p:cond delay="2000"/>
                            </p:stCondLst>
                            <p:childTnLst>
                              <p:par>
                                <p:cTn id="8" presetID="1" presetClass="entr" presetSubtype="0" fill="hold" nodeType="afterEffect">
                                  <p:stCondLst>
                                    <p:cond delay="0"/>
                                  </p:stCondLst>
                                  <p:childTnLst>
                                    <p:set>
                                      <p:cBhvr>
                                        <p:cTn id="9" dur="1" fill="hold">
                                          <p:stCondLst>
                                            <p:cond delay="0"/>
                                          </p:stCondLst>
                                        </p:cTn>
                                        <p:tgtEl>
                                          <p:spTgt spid="65"/>
                                        </p:tgtEl>
                                        <p:attrNameLst>
                                          <p:attrName>style.visibility</p:attrName>
                                        </p:attrNameLst>
                                      </p:cBhvr>
                                      <p:to>
                                        <p:strVal val="visible"/>
                                      </p:to>
                                    </p:set>
                                  </p:childTnLst>
                                </p:cTn>
                              </p:par>
                              <p:par>
                                <p:cTn id="10" presetID="42" presetClass="path" presetSubtype="0" accel="50000" decel="50000" fill="hold" nodeType="withEffect">
                                  <p:stCondLst>
                                    <p:cond delay="0"/>
                                  </p:stCondLst>
                                  <p:childTnLst>
                                    <p:animMotion origin="layout" path="M 1.25E-6 3.7037E-7 L 0.00378 -0.53658 " pathEditMode="relative" rAng="0" ptsTypes="AA">
                                      <p:cBhvr>
                                        <p:cTn id="11" dur="2000" fill="hold"/>
                                        <p:tgtEl>
                                          <p:spTgt spid="65"/>
                                        </p:tgtEl>
                                        <p:attrNameLst>
                                          <p:attrName>ppt_x</p:attrName>
                                          <p:attrName>ppt_y</p:attrName>
                                        </p:attrNameLst>
                                      </p:cBhvr>
                                      <p:rCtr x="-65" y="-26250"/>
                                    </p:animMotion>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125"/>
                                        </p:tgtEl>
                                        <p:attrNameLst>
                                          <p:attrName>style.visibility</p:attrName>
                                        </p:attrNameLst>
                                      </p:cBhvr>
                                      <p:to>
                                        <p:strVal val="visible"/>
                                      </p:to>
                                    </p:set>
                                    <p:animEffect transition="in" filter="fade">
                                      <p:cBhvr>
                                        <p:cTn id="15"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a:t>PaaS RP vs templates</a:t>
            </a:r>
          </a:p>
        </p:txBody>
      </p:sp>
      <p:grpSp>
        <p:nvGrpSpPr>
          <p:cNvPr id="94" name="Group 93"/>
          <p:cNvGrpSpPr/>
          <p:nvPr/>
        </p:nvGrpSpPr>
        <p:grpSpPr>
          <a:xfrm>
            <a:off x="6474179" y="2815627"/>
            <a:ext cx="2131860" cy="3359095"/>
            <a:chOff x="5979422" y="1583373"/>
            <a:chExt cx="2706420" cy="4798706"/>
          </a:xfrm>
        </p:grpSpPr>
        <p:sp>
          <p:nvSpPr>
            <p:cNvPr id="95" name="Rectangle 94"/>
            <p:cNvSpPr/>
            <p:nvPr/>
          </p:nvSpPr>
          <p:spPr>
            <a:xfrm>
              <a:off x="6405737" y="1583373"/>
              <a:ext cx="2000312"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sz="1300" b="1">
                  <a:solidFill>
                    <a:schemeClr val="accent1">
                      <a:alpha val="99000"/>
                    </a:schemeClr>
                  </a:solidFill>
                  <a:ea typeface="Kozuka Gothic Pro R" pitchFamily="34" charset="-128"/>
                </a:rPr>
                <a:t>PaaS (Using Resource Provider</a:t>
              </a:r>
              <a:r>
                <a:rPr lang="en-US" sz="1600" b="1">
                  <a:solidFill>
                    <a:schemeClr val="accent1">
                      <a:alpha val="99000"/>
                    </a:schemeClr>
                  </a:solidFill>
                  <a:ea typeface="Kozuka Gothic Pro R" pitchFamily="34" charset="-128"/>
                </a:rPr>
                <a:t>)</a:t>
              </a:r>
            </a:p>
          </p:txBody>
        </p:sp>
        <p:sp>
          <p:nvSpPr>
            <p:cNvPr id="96" name="Left Brace 95"/>
            <p:cNvSpPr/>
            <p:nvPr/>
          </p:nvSpPr>
          <p:spPr>
            <a:xfrm flipH="1">
              <a:off x="8131739" y="3259131"/>
              <a:ext cx="209580" cy="3122948"/>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97" name="TextBox 54"/>
            <p:cNvSpPr txBox="1"/>
            <p:nvPr/>
          </p:nvSpPr>
          <p:spPr>
            <a:xfrm flipH="1">
              <a:off x="8236507" y="3873021"/>
              <a:ext cx="449335" cy="1929558"/>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Managed by vendor</a:t>
              </a:r>
            </a:p>
          </p:txBody>
        </p:sp>
        <p:sp>
          <p:nvSpPr>
            <p:cNvPr id="98" name="Left Brace 97"/>
            <p:cNvSpPr/>
            <p:nvPr/>
          </p:nvSpPr>
          <p:spPr>
            <a:xfrm>
              <a:off x="6322411" y="2335206"/>
              <a:ext cx="152400" cy="847725"/>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99" name="TextBox 60"/>
            <p:cNvSpPr txBox="1"/>
            <p:nvPr/>
          </p:nvSpPr>
          <p:spPr>
            <a:xfrm>
              <a:off x="5979422" y="2130047"/>
              <a:ext cx="449335" cy="125171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You manage</a:t>
              </a:r>
            </a:p>
          </p:txBody>
        </p:sp>
        <p:sp>
          <p:nvSpPr>
            <p:cNvPr id="100" name="Rectangle 99"/>
            <p:cNvSpPr/>
            <p:nvPr/>
          </p:nvSpPr>
          <p:spPr>
            <a:xfrm>
              <a:off x="6484238" y="5537990"/>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Storage</a:t>
              </a:r>
            </a:p>
          </p:txBody>
        </p:sp>
        <p:sp>
          <p:nvSpPr>
            <p:cNvPr id="101" name="Rectangle 100"/>
            <p:cNvSpPr/>
            <p:nvPr/>
          </p:nvSpPr>
          <p:spPr>
            <a:xfrm>
              <a:off x="6484238" y="5083171"/>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Servers</a:t>
              </a:r>
            </a:p>
          </p:txBody>
        </p:sp>
        <p:sp>
          <p:nvSpPr>
            <p:cNvPr id="102" name="Rectangle 101"/>
            <p:cNvSpPr/>
            <p:nvPr/>
          </p:nvSpPr>
          <p:spPr>
            <a:xfrm>
              <a:off x="6484238" y="5992807"/>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Networking</a:t>
              </a:r>
            </a:p>
          </p:txBody>
        </p:sp>
        <p:sp>
          <p:nvSpPr>
            <p:cNvPr id="103" name="Rectangle 102"/>
            <p:cNvSpPr/>
            <p:nvPr/>
          </p:nvSpPr>
          <p:spPr>
            <a:xfrm>
              <a:off x="6484238" y="4173533"/>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O/S</a:t>
              </a:r>
            </a:p>
          </p:txBody>
        </p:sp>
        <p:sp>
          <p:nvSpPr>
            <p:cNvPr id="104" name="Rectangle 103"/>
            <p:cNvSpPr/>
            <p:nvPr/>
          </p:nvSpPr>
          <p:spPr>
            <a:xfrm>
              <a:off x="6484238" y="3718714"/>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Middleware</a:t>
              </a:r>
            </a:p>
          </p:txBody>
        </p:sp>
        <p:sp>
          <p:nvSpPr>
            <p:cNvPr id="105" name="Rectangle 104"/>
            <p:cNvSpPr/>
            <p:nvPr/>
          </p:nvSpPr>
          <p:spPr>
            <a:xfrm>
              <a:off x="6484238" y="4628352"/>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Virtualization</a:t>
              </a:r>
            </a:p>
          </p:txBody>
        </p:sp>
        <p:sp>
          <p:nvSpPr>
            <p:cNvPr id="106" name="Rectangle 105"/>
            <p:cNvSpPr/>
            <p:nvPr/>
          </p:nvSpPr>
          <p:spPr>
            <a:xfrm>
              <a:off x="6484238" y="2354257"/>
              <a:ext cx="1638240" cy="381000"/>
            </a:xfrm>
            <a:prstGeom prst="rect">
              <a:avLst/>
            </a:prstGeom>
            <a:noFill/>
            <a:ln w="9525" cap="flat" cmpd="sng" algn="ctr">
              <a:solidFill>
                <a:srgbClr val="505050"/>
              </a:solidFill>
              <a:prstDash val="solid"/>
            </a:ln>
            <a:effectLst/>
          </p:spPr>
          <p:txBody>
            <a:bodyPr rtlCol="0" anchor="t" anchorCtr="0"/>
            <a:lstStyle/>
            <a:p>
              <a:pPr algn="ctr" defTabSz="982985">
                <a:defRPr/>
              </a:pPr>
              <a:r>
                <a:rPr lang="en-US" sz="1200" kern="0">
                  <a:solidFill>
                    <a:srgbClr val="505050">
                      <a:alpha val="99000"/>
                    </a:srgbClr>
                  </a:solidFill>
                  <a:latin typeface="Segoe UI Light" panose="020B0502040204020203" pitchFamily="34" charset="0"/>
                  <a:ea typeface="Segoe UI" pitchFamily="34" charset="0"/>
                  <a:cs typeface="Segoe UI Light" panose="020B0502040204020203" pitchFamily="34" charset="0"/>
                </a:rPr>
                <a:t>Applications</a:t>
              </a:r>
            </a:p>
          </p:txBody>
        </p:sp>
        <p:sp>
          <p:nvSpPr>
            <p:cNvPr id="107" name="Rectangle 106"/>
            <p:cNvSpPr/>
            <p:nvPr/>
          </p:nvSpPr>
          <p:spPr>
            <a:xfrm>
              <a:off x="6484238" y="3263895"/>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Runtime</a:t>
              </a:r>
            </a:p>
          </p:txBody>
        </p:sp>
        <p:sp>
          <p:nvSpPr>
            <p:cNvPr id="108" name="Rectangle 107"/>
            <p:cNvSpPr/>
            <p:nvPr/>
          </p:nvSpPr>
          <p:spPr>
            <a:xfrm>
              <a:off x="6484238" y="2809076"/>
              <a:ext cx="1638240" cy="381000"/>
            </a:xfrm>
            <a:prstGeom prst="rect">
              <a:avLst/>
            </a:prstGeom>
            <a:noFill/>
            <a:ln w="9525" cap="flat" cmpd="sng" algn="ctr">
              <a:solidFill>
                <a:srgbClr val="505050"/>
              </a:solidFill>
              <a:prstDash val="solid"/>
            </a:ln>
            <a:effectLst/>
          </p:spPr>
          <p:txBody>
            <a:bodyPr rtlCol="0" anchor="t" anchorCtr="0"/>
            <a:lstStyle/>
            <a:p>
              <a:pPr algn="ctr" defTabSz="982985">
                <a:defRPr/>
              </a:pPr>
              <a:r>
                <a:rPr lang="en-US" sz="1200" kern="0">
                  <a:solidFill>
                    <a:srgbClr val="505050">
                      <a:alpha val="99000"/>
                    </a:srgbClr>
                  </a:solidFill>
                  <a:latin typeface="Segoe UI Light" panose="020B0502040204020203" pitchFamily="34" charset="0"/>
                  <a:ea typeface="Segoe UI" pitchFamily="34" charset="0"/>
                  <a:cs typeface="Segoe UI Light" panose="020B0502040204020203" pitchFamily="34" charset="0"/>
                </a:rPr>
                <a:t>Data</a:t>
              </a:r>
            </a:p>
          </p:txBody>
        </p:sp>
      </p:grpSp>
      <p:sp>
        <p:nvSpPr>
          <p:cNvPr id="125" name="Rectangle 124"/>
          <p:cNvSpPr/>
          <p:nvPr/>
        </p:nvSpPr>
        <p:spPr bwMode="auto">
          <a:xfrm flipH="1">
            <a:off x="6530491" y="2771003"/>
            <a:ext cx="4483195" cy="3597905"/>
          </a:xfrm>
          <a:prstGeom prst="rect">
            <a:avLst/>
          </a:prstGeom>
          <a:noFill/>
          <a:ln w="28575" cap="flat" cmpd="sng" algn="ctr">
            <a:solidFill>
              <a:srgbClr val="FFFFFF">
                <a:lumMod val="85000"/>
              </a:srgbClr>
            </a:solidFill>
            <a:prstDash val="dash"/>
            <a:headEnd type="none" w="med" len="med"/>
            <a:tailEnd type="none" w="med" len="med"/>
          </a:ln>
          <a:effectLst/>
        </p:spPr>
        <p:txBody>
          <a:bodyPr vert="horz" wrap="square" lIns="73710" tIns="36856" rIns="73710" bIns="36856" numCol="1" spcCol="0" rtlCol="0" anchor="ctr" anchorCtr="0" compatLnSpc="1">
            <a:prstTxWarp prst="textNoShape">
              <a:avLst/>
            </a:prstTxWarp>
          </a:bodyPr>
          <a:lstStyle/>
          <a:p>
            <a:pPr algn="ctr" defTabSz="736904" fontAlgn="base">
              <a:spcBef>
                <a:spcPct val="0"/>
              </a:spcBef>
              <a:spcAft>
                <a:spcPct val="0"/>
              </a:spcAft>
              <a:defRPr/>
            </a:pPr>
            <a:endParaRPr lang="en-US" sz="1700" kern="0">
              <a:gradFill>
                <a:gsLst>
                  <a:gs pos="0">
                    <a:srgbClr val="FFFFFF"/>
                  </a:gs>
                  <a:gs pos="100000">
                    <a:srgbClr val="FFFFFF"/>
                  </a:gs>
                </a:gsLst>
                <a:lin ang="5400000" scaled="0"/>
              </a:gradFill>
              <a:latin typeface="Segoe UI"/>
            </a:endParaRPr>
          </a:p>
        </p:txBody>
      </p:sp>
      <p:sp>
        <p:nvSpPr>
          <p:cNvPr id="4" name="TextBox 3">
            <a:extLst>
              <a:ext uri="{FF2B5EF4-FFF2-40B4-BE49-F238E27FC236}">
                <a16:creationId xmlns:a16="http://schemas.microsoft.com/office/drawing/2014/main" id="{B23DCEB8-DED3-4026-9327-28B131BCFB67}"/>
              </a:ext>
            </a:extLst>
          </p:cNvPr>
          <p:cNvSpPr txBox="1"/>
          <p:nvPr/>
        </p:nvSpPr>
        <p:spPr>
          <a:xfrm>
            <a:off x="473278" y="1277864"/>
            <a:ext cx="9960671" cy="5207579"/>
          </a:xfrm>
          <a:prstGeom prst="rect">
            <a:avLst/>
          </a:prstGeom>
          <a:noFill/>
        </p:spPr>
        <p:txBody>
          <a:bodyPr wrap="square" lIns="182880" tIns="146304" rIns="182880" bIns="146304" rtlCol="0">
            <a:spAutoFit/>
          </a:bodyPr>
          <a:lstStyle/>
          <a:p>
            <a:pPr>
              <a:lnSpc>
                <a:spcPct val="90000"/>
              </a:lnSpc>
              <a:spcAft>
                <a:spcPts val="600"/>
              </a:spcAft>
            </a:pPr>
            <a:r>
              <a:rPr lang="en-US" b="1" dirty="0"/>
              <a:t>With a Resource Provider:</a:t>
            </a:r>
          </a:p>
          <a:p>
            <a:pPr marL="285750" indent="-285750">
              <a:lnSpc>
                <a:spcPct val="90000"/>
              </a:lnSpc>
              <a:spcAft>
                <a:spcPts val="600"/>
              </a:spcAft>
              <a:buFont typeface="Arial" panose="020B0604020202020204" pitchFamily="34" charset="0"/>
              <a:buChar char="•"/>
            </a:pPr>
            <a:r>
              <a:rPr lang="en-US" dirty="0"/>
              <a:t>The underlying resources are abstracted from the user and maintenance functions of those resources can be done by an administrator in the portal or using scripting/API calls:</a:t>
            </a:r>
          </a:p>
          <a:p>
            <a:pPr marL="752121" lvl="1" indent="-285750">
              <a:lnSpc>
                <a:spcPct val="90000"/>
              </a:lnSpc>
              <a:spcAft>
                <a:spcPts val="600"/>
              </a:spcAft>
              <a:buFont typeface="Arial" panose="020B0604020202020204" pitchFamily="34" charset="0"/>
              <a:buChar char="•"/>
            </a:pPr>
            <a:r>
              <a:rPr lang="en-US" dirty="0"/>
              <a:t>Deployment</a:t>
            </a:r>
          </a:p>
          <a:p>
            <a:pPr marL="752121" lvl="1" indent="-285750">
              <a:lnSpc>
                <a:spcPct val="90000"/>
              </a:lnSpc>
              <a:spcAft>
                <a:spcPts val="600"/>
              </a:spcAft>
              <a:buFont typeface="Arial" panose="020B0604020202020204" pitchFamily="34" charset="0"/>
              <a:buChar char="•"/>
            </a:pPr>
            <a:r>
              <a:rPr lang="en-US" dirty="0"/>
              <a:t>Updates</a:t>
            </a:r>
          </a:p>
          <a:p>
            <a:pPr marL="752121" lvl="1" indent="-285750">
              <a:lnSpc>
                <a:spcPct val="90000"/>
              </a:lnSpc>
              <a:spcAft>
                <a:spcPts val="600"/>
              </a:spcAft>
              <a:buFont typeface="Arial" panose="020B0604020202020204" pitchFamily="34" charset="0"/>
              <a:buChar char="•"/>
            </a:pPr>
            <a:r>
              <a:rPr lang="en-US" dirty="0"/>
              <a:t>Monitoring</a:t>
            </a:r>
          </a:p>
          <a:p>
            <a:pPr marL="752121" lvl="1" indent="-285750">
              <a:lnSpc>
                <a:spcPct val="90000"/>
              </a:lnSpc>
              <a:spcAft>
                <a:spcPts val="600"/>
              </a:spcAft>
              <a:buFont typeface="Arial" panose="020B0604020202020204" pitchFamily="34" charset="0"/>
              <a:buChar char="•"/>
            </a:pPr>
            <a:r>
              <a:rPr lang="en-US" dirty="0"/>
              <a:t>Certificate rotation</a:t>
            </a:r>
          </a:p>
          <a:p>
            <a:pPr marL="752121" lvl="1" indent="-285750">
              <a:lnSpc>
                <a:spcPct val="90000"/>
              </a:lnSpc>
              <a:spcAft>
                <a:spcPts val="600"/>
              </a:spcAft>
              <a:buFont typeface="Arial" panose="020B0604020202020204" pitchFamily="34" charset="0"/>
              <a:buChar char="•"/>
            </a:pPr>
            <a:r>
              <a:rPr lang="en-US" dirty="0"/>
              <a:t>BCDR  </a:t>
            </a:r>
          </a:p>
          <a:p>
            <a:pPr marL="285750" indent="-285750">
              <a:lnSpc>
                <a:spcPct val="90000"/>
              </a:lnSpc>
              <a:spcAft>
                <a:spcPts val="600"/>
              </a:spcAft>
              <a:buFont typeface="Arial" panose="020B0604020202020204" pitchFamily="34" charset="0"/>
              <a:buChar char="•"/>
            </a:pPr>
            <a:r>
              <a:rPr lang="en-US" dirty="0"/>
              <a:t>Resource Providers are multi-tenant</a:t>
            </a:r>
          </a:p>
          <a:p>
            <a:pPr marL="285750" indent="-285750">
              <a:lnSpc>
                <a:spcPct val="90000"/>
              </a:lnSpc>
              <a:spcAft>
                <a:spcPts val="600"/>
              </a:spcAft>
              <a:buFont typeface="Arial" panose="020B0604020202020204" pitchFamily="34" charset="0"/>
              <a:buChar char="•"/>
            </a:pPr>
            <a:r>
              <a:rPr lang="en-US" b="1" dirty="0"/>
              <a:t>Template-based deployments:</a:t>
            </a:r>
          </a:p>
          <a:p>
            <a:pPr marL="752121" lvl="1" indent="-285750">
              <a:lnSpc>
                <a:spcPct val="90000"/>
              </a:lnSpc>
              <a:spcAft>
                <a:spcPts val="600"/>
              </a:spcAft>
              <a:buFont typeface="Arial" panose="020B0604020202020204" pitchFamily="34" charset="0"/>
              <a:buChar char="•"/>
            </a:pPr>
            <a:r>
              <a:rPr lang="en-US" dirty="0"/>
              <a:t>Must be managed like IaaS</a:t>
            </a:r>
          </a:p>
          <a:p>
            <a:pPr marL="752121" lvl="1" indent="-285750">
              <a:lnSpc>
                <a:spcPct val="90000"/>
              </a:lnSpc>
              <a:spcAft>
                <a:spcPts val="600"/>
              </a:spcAft>
              <a:buFont typeface="Arial" panose="020B0604020202020204" pitchFamily="34" charset="0"/>
              <a:buChar char="•"/>
            </a:pPr>
            <a:r>
              <a:rPr lang="en-US" dirty="0"/>
              <a:t>Would have distinct management tools</a:t>
            </a:r>
            <a:br>
              <a:rPr lang="en-US" dirty="0"/>
            </a:br>
            <a:r>
              <a:rPr lang="en-US" dirty="0"/>
              <a:t>and procedures</a:t>
            </a:r>
          </a:p>
          <a:p>
            <a:pPr marL="752121" lvl="1" indent="-285750">
              <a:lnSpc>
                <a:spcPct val="90000"/>
              </a:lnSpc>
              <a:spcAft>
                <a:spcPts val="600"/>
              </a:spcAft>
              <a:buFont typeface="Arial" panose="020B0604020202020204" pitchFamily="34" charset="0"/>
              <a:buChar char="•"/>
            </a:pPr>
            <a:r>
              <a:rPr lang="en-US" dirty="0"/>
              <a:t>Would be deployed to serve a specific user</a:t>
            </a:r>
          </a:p>
          <a:p>
            <a:pPr marL="752121" lvl="1" indent="-285750">
              <a:lnSpc>
                <a:spcPct val="90000"/>
              </a:lnSpc>
              <a:spcAft>
                <a:spcPts val="600"/>
              </a:spcAft>
              <a:buFont typeface="Arial" panose="020B0604020202020204" pitchFamily="34" charset="0"/>
              <a:buChar char="•"/>
            </a:pPr>
            <a:r>
              <a:rPr lang="en-US" dirty="0"/>
              <a:t>Are less efficient in using resources when</a:t>
            </a:r>
            <a:br>
              <a:rPr lang="en-US" dirty="0"/>
            </a:br>
            <a:r>
              <a:rPr lang="en-US" dirty="0"/>
              <a:t>operating in a multi-tenant environment</a:t>
            </a:r>
            <a:endParaRPr lang="en-US" sz="2400" dirty="0">
              <a:gradFill>
                <a:gsLst>
                  <a:gs pos="2917">
                    <a:schemeClr val="tx1"/>
                  </a:gs>
                  <a:gs pos="30000">
                    <a:schemeClr val="tx1"/>
                  </a:gs>
                </a:gsLst>
                <a:lin ang="5400000" scaled="0"/>
              </a:gradFill>
            </a:endParaRPr>
          </a:p>
        </p:txBody>
      </p:sp>
      <p:grpSp>
        <p:nvGrpSpPr>
          <p:cNvPr id="65" name="Group 64">
            <a:extLst>
              <a:ext uri="{FF2B5EF4-FFF2-40B4-BE49-F238E27FC236}">
                <a16:creationId xmlns:a16="http://schemas.microsoft.com/office/drawing/2014/main" id="{65F20DBC-C716-4003-9951-4E1ABA16B5C0}"/>
              </a:ext>
            </a:extLst>
          </p:cNvPr>
          <p:cNvGrpSpPr/>
          <p:nvPr/>
        </p:nvGrpSpPr>
        <p:grpSpPr>
          <a:xfrm>
            <a:off x="8602972" y="2815627"/>
            <a:ext cx="2326318" cy="3430503"/>
            <a:chOff x="5902096" y="1583373"/>
            <a:chExt cx="2953287" cy="4900717"/>
          </a:xfrm>
        </p:grpSpPr>
        <p:sp>
          <p:nvSpPr>
            <p:cNvPr id="66" name="Rectangle 65">
              <a:extLst>
                <a:ext uri="{FF2B5EF4-FFF2-40B4-BE49-F238E27FC236}">
                  <a16:creationId xmlns:a16="http://schemas.microsoft.com/office/drawing/2014/main" id="{373FA1A6-903C-4412-9FD1-C9FC4214A13F}"/>
                </a:ext>
              </a:extLst>
            </p:cNvPr>
            <p:cNvSpPr/>
            <p:nvPr/>
          </p:nvSpPr>
          <p:spPr>
            <a:xfrm>
              <a:off x="6405737" y="1583373"/>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sz="1300" b="1">
                  <a:solidFill>
                    <a:schemeClr val="accent1">
                      <a:alpha val="99000"/>
                    </a:schemeClr>
                  </a:solidFill>
                  <a:ea typeface="Kozuka Gothic Pro R" pitchFamily="34" charset="-128"/>
                </a:rPr>
                <a:t>PaaS (Using IaaS templated app</a:t>
              </a:r>
              <a:r>
                <a:rPr lang="en-US" sz="1600" b="1">
                  <a:solidFill>
                    <a:schemeClr val="accent1">
                      <a:alpha val="99000"/>
                    </a:schemeClr>
                  </a:solidFill>
                  <a:ea typeface="Kozuka Gothic Pro R" pitchFamily="34" charset="-128"/>
                </a:rPr>
                <a:t>)</a:t>
              </a:r>
            </a:p>
          </p:txBody>
        </p:sp>
        <p:sp>
          <p:nvSpPr>
            <p:cNvPr id="67" name="Left Brace 66">
              <a:extLst>
                <a:ext uri="{FF2B5EF4-FFF2-40B4-BE49-F238E27FC236}">
                  <a16:creationId xmlns:a16="http://schemas.microsoft.com/office/drawing/2014/main" id="{098C3B2B-C8B1-48B7-927B-91B92D0EB302}"/>
                </a:ext>
              </a:extLst>
            </p:cNvPr>
            <p:cNvSpPr/>
            <p:nvPr/>
          </p:nvSpPr>
          <p:spPr>
            <a:xfrm flipH="1">
              <a:off x="8122477" y="4628351"/>
              <a:ext cx="218841" cy="1753728"/>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124" name="TextBox 54">
              <a:extLst>
                <a:ext uri="{FF2B5EF4-FFF2-40B4-BE49-F238E27FC236}">
                  <a16:creationId xmlns:a16="http://schemas.microsoft.com/office/drawing/2014/main" id="{98F069B7-C537-46BD-A3B9-6086BDAF073C}"/>
                </a:ext>
              </a:extLst>
            </p:cNvPr>
            <p:cNvSpPr txBox="1"/>
            <p:nvPr/>
          </p:nvSpPr>
          <p:spPr>
            <a:xfrm flipH="1">
              <a:off x="8236845" y="4554532"/>
              <a:ext cx="449335" cy="1929558"/>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Managed by vendor</a:t>
              </a:r>
            </a:p>
          </p:txBody>
        </p:sp>
        <p:sp>
          <p:nvSpPr>
            <p:cNvPr id="126" name="Left Brace 125">
              <a:extLst>
                <a:ext uri="{FF2B5EF4-FFF2-40B4-BE49-F238E27FC236}">
                  <a16:creationId xmlns:a16="http://schemas.microsoft.com/office/drawing/2014/main" id="{2D1A0162-6764-43DD-A04F-069556A9DEE5}"/>
                </a:ext>
              </a:extLst>
            </p:cNvPr>
            <p:cNvSpPr/>
            <p:nvPr/>
          </p:nvSpPr>
          <p:spPr>
            <a:xfrm>
              <a:off x="6322411" y="2335204"/>
              <a:ext cx="161827" cy="2293148"/>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127" name="TextBox 60">
              <a:extLst>
                <a:ext uri="{FF2B5EF4-FFF2-40B4-BE49-F238E27FC236}">
                  <a16:creationId xmlns:a16="http://schemas.microsoft.com/office/drawing/2014/main" id="{C86C7076-9D74-4B7F-99FC-1238D27E0B36}"/>
                </a:ext>
              </a:extLst>
            </p:cNvPr>
            <p:cNvSpPr txBox="1"/>
            <p:nvPr/>
          </p:nvSpPr>
          <p:spPr>
            <a:xfrm>
              <a:off x="5902096" y="2809076"/>
              <a:ext cx="449335" cy="1251717"/>
            </a:xfrm>
            <a:prstGeom prst="rect">
              <a:avLst/>
            </a:prstGeom>
            <a:noFill/>
          </p:spPr>
          <p:txBody>
            <a:bodyPr vert="vert270"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You manage</a:t>
              </a:r>
            </a:p>
          </p:txBody>
        </p:sp>
        <p:sp>
          <p:nvSpPr>
            <p:cNvPr id="128" name="Rectangle 127">
              <a:extLst>
                <a:ext uri="{FF2B5EF4-FFF2-40B4-BE49-F238E27FC236}">
                  <a16:creationId xmlns:a16="http://schemas.microsoft.com/office/drawing/2014/main" id="{268CB50B-CA57-4B7D-A721-6E272DF42D7C}"/>
                </a:ext>
              </a:extLst>
            </p:cNvPr>
            <p:cNvSpPr/>
            <p:nvPr/>
          </p:nvSpPr>
          <p:spPr>
            <a:xfrm>
              <a:off x="6484238" y="5537990"/>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Storage</a:t>
              </a:r>
            </a:p>
          </p:txBody>
        </p:sp>
        <p:sp>
          <p:nvSpPr>
            <p:cNvPr id="129" name="Rectangle 128">
              <a:extLst>
                <a:ext uri="{FF2B5EF4-FFF2-40B4-BE49-F238E27FC236}">
                  <a16:creationId xmlns:a16="http://schemas.microsoft.com/office/drawing/2014/main" id="{E7817CF2-203E-4704-A88D-421F17CBB117}"/>
                </a:ext>
              </a:extLst>
            </p:cNvPr>
            <p:cNvSpPr/>
            <p:nvPr/>
          </p:nvSpPr>
          <p:spPr>
            <a:xfrm>
              <a:off x="6484238" y="5083171"/>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Servers</a:t>
              </a:r>
            </a:p>
          </p:txBody>
        </p:sp>
        <p:sp>
          <p:nvSpPr>
            <p:cNvPr id="130" name="Rectangle 129">
              <a:extLst>
                <a:ext uri="{FF2B5EF4-FFF2-40B4-BE49-F238E27FC236}">
                  <a16:creationId xmlns:a16="http://schemas.microsoft.com/office/drawing/2014/main" id="{208BB266-3B02-40DA-BE1B-E74C161C3A39}"/>
                </a:ext>
              </a:extLst>
            </p:cNvPr>
            <p:cNvSpPr/>
            <p:nvPr/>
          </p:nvSpPr>
          <p:spPr>
            <a:xfrm>
              <a:off x="6484238" y="5992807"/>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Networking</a:t>
              </a:r>
            </a:p>
          </p:txBody>
        </p:sp>
        <p:sp>
          <p:nvSpPr>
            <p:cNvPr id="131" name="Rectangle 130">
              <a:extLst>
                <a:ext uri="{FF2B5EF4-FFF2-40B4-BE49-F238E27FC236}">
                  <a16:creationId xmlns:a16="http://schemas.microsoft.com/office/drawing/2014/main" id="{13FD9937-472D-471A-8F7B-5A789F78472B}"/>
                </a:ext>
              </a:extLst>
            </p:cNvPr>
            <p:cNvSpPr/>
            <p:nvPr/>
          </p:nvSpPr>
          <p:spPr>
            <a:xfrm>
              <a:off x="6484238" y="4173533"/>
              <a:ext cx="1638240" cy="381000"/>
            </a:xfrm>
            <a:prstGeom prst="rect">
              <a:avLst/>
            </a:prstGeom>
            <a:solidFill>
              <a:srgbClr val="FFC000"/>
            </a:solidFill>
            <a:ln w="9525" cap="flat" cmpd="sng" algn="ctr">
              <a:solidFill>
                <a:srgbClr val="0070C0"/>
              </a:solidFill>
              <a:prstDash val="solid"/>
            </a:ln>
            <a:effectLst/>
          </p:spPr>
          <p:txBody>
            <a:bodyPr lIns="0" rIns="0" rtlCol="0" anchor="t" anchorCtr="0"/>
            <a:lstStyle/>
            <a:p>
              <a:pPr algn="ctr" defTabSz="982985">
                <a:defRPr/>
              </a:pPr>
              <a:r>
                <a:rPr lang="en-US" sz="1200" b="1" kern="0">
                  <a:solidFill>
                    <a:schemeClr val="tx1">
                      <a:alpha val="99000"/>
                    </a:schemeClr>
                  </a:solidFill>
                  <a:latin typeface="Segoe UI Light" panose="020B0502040204020203" pitchFamily="34" charset="0"/>
                  <a:ea typeface="Segoe UI" pitchFamily="34" charset="0"/>
                  <a:cs typeface="Segoe UI Light" panose="020B0502040204020203" pitchFamily="34" charset="0"/>
                </a:rPr>
                <a:t>O/S</a:t>
              </a:r>
            </a:p>
          </p:txBody>
        </p:sp>
        <p:sp>
          <p:nvSpPr>
            <p:cNvPr id="132" name="Rectangle 131">
              <a:extLst>
                <a:ext uri="{FF2B5EF4-FFF2-40B4-BE49-F238E27FC236}">
                  <a16:creationId xmlns:a16="http://schemas.microsoft.com/office/drawing/2014/main" id="{75397E4D-15B0-468A-AAB1-A6A387796DBA}"/>
                </a:ext>
              </a:extLst>
            </p:cNvPr>
            <p:cNvSpPr/>
            <p:nvPr/>
          </p:nvSpPr>
          <p:spPr>
            <a:xfrm>
              <a:off x="6484238" y="3718714"/>
              <a:ext cx="1638240" cy="381000"/>
            </a:xfrm>
            <a:prstGeom prst="rect">
              <a:avLst/>
            </a:prstGeom>
            <a:solidFill>
              <a:srgbClr val="FFC000"/>
            </a:solidFill>
            <a:ln w="9525" cap="flat" cmpd="sng" algn="ctr">
              <a:solidFill>
                <a:srgbClr val="0070C0"/>
              </a:solidFill>
              <a:prstDash val="solid"/>
            </a:ln>
            <a:effectLst/>
          </p:spPr>
          <p:txBody>
            <a:bodyPr lIns="0" rIns="0" rtlCol="0" anchor="t" anchorCtr="0"/>
            <a:lstStyle/>
            <a:p>
              <a:pPr algn="ctr" defTabSz="982985">
                <a:defRPr/>
              </a:pPr>
              <a:r>
                <a:rPr lang="en-US" sz="1200" b="1" kern="0">
                  <a:solidFill>
                    <a:schemeClr val="tx1">
                      <a:alpha val="99000"/>
                    </a:schemeClr>
                  </a:solidFill>
                  <a:latin typeface="Segoe UI Light" panose="020B0502040204020203" pitchFamily="34" charset="0"/>
                  <a:ea typeface="Segoe UI" pitchFamily="34" charset="0"/>
                  <a:cs typeface="Segoe UI Light" panose="020B0502040204020203" pitchFamily="34" charset="0"/>
                </a:rPr>
                <a:t>Middleware</a:t>
              </a:r>
            </a:p>
          </p:txBody>
        </p:sp>
        <p:sp>
          <p:nvSpPr>
            <p:cNvPr id="133" name="Rectangle 132">
              <a:extLst>
                <a:ext uri="{FF2B5EF4-FFF2-40B4-BE49-F238E27FC236}">
                  <a16:creationId xmlns:a16="http://schemas.microsoft.com/office/drawing/2014/main" id="{2CA39BDA-BA69-4A2D-B9F2-4E7C199329BE}"/>
                </a:ext>
              </a:extLst>
            </p:cNvPr>
            <p:cNvSpPr/>
            <p:nvPr/>
          </p:nvSpPr>
          <p:spPr>
            <a:xfrm>
              <a:off x="6484238" y="4628352"/>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Virtualization</a:t>
              </a:r>
            </a:p>
          </p:txBody>
        </p:sp>
        <p:sp>
          <p:nvSpPr>
            <p:cNvPr id="134" name="Rectangle 133">
              <a:extLst>
                <a:ext uri="{FF2B5EF4-FFF2-40B4-BE49-F238E27FC236}">
                  <a16:creationId xmlns:a16="http://schemas.microsoft.com/office/drawing/2014/main" id="{C1718E6D-5BAA-442B-AF71-D0F429A62A8C}"/>
                </a:ext>
              </a:extLst>
            </p:cNvPr>
            <p:cNvSpPr/>
            <p:nvPr/>
          </p:nvSpPr>
          <p:spPr>
            <a:xfrm>
              <a:off x="6484238" y="2354257"/>
              <a:ext cx="1638240" cy="381000"/>
            </a:xfrm>
            <a:prstGeom prst="rect">
              <a:avLst/>
            </a:prstGeom>
            <a:noFill/>
            <a:ln w="9525" cap="flat" cmpd="sng" algn="ctr">
              <a:solidFill>
                <a:srgbClr val="505050"/>
              </a:solidFill>
              <a:prstDash val="solid"/>
            </a:ln>
            <a:effectLst/>
          </p:spPr>
          <p:txBody>
            <a:bodyPr rtlCol="0" anchor="t" anchorCtr="0"/>
            <a:lstStyle/>
            <a:p>
              <a:pPr algn="ctr" defTabSz="982985">
                <a:defRPr/>
              </a:pPr>
              <a:r>
                <a:rPr lang="en-US" sz="1200" kern="0">
                  <a:solidFill>
                    <a:srgbClr val="505050">
                      <a:alpha val="99000"/>
                    </a:srgbClr>
                  </a:solidFill>
                  <a:latin typeface="Segoe UI Light" panose="020B0502040204020203" pitchFamily="34" charset="0"/>
                  <a:ea typeface="Segoe UI" pitchFamily="34" charset="0"/>
                  <a:cs typeface="Segoe UI Light" panose="020B0502040204020203" pitchFamily="34" charset="0"/>
                </a:rPr>
                <a:t>Applications</a:t>
              </a:r>
            </a:p>
          </p:txBody>
        </p:sp>
        <p:sp>
          <p:nvSpPr>
            <p:cNvPr id="135" name="Rectangle 134">
              <a:extLst>
                <a:ext uri="{FF2B5EF4-FFF2-40B4-BE49-F238E27FC236}">
                  <a16:creationId xmlns:a16="http://schemas.microsoft.com/office/drawing/2014/main" id="{E4F2D48A-0543-499F-8B1A-FFB20EDE1C71}"/>
                </a:ext>
              </a:extLst>
            </p:cNvPr>
            <p:cNvSpPr/>
            <p:nvPr/>
          </p:nvSpPr>
          <p:spPr>
            <a:xfrm>
              <a:off x="6484238" y="3263895"/>
              <a:ext cx="1638240" cy="381000"/>
            </a:xfrm>
            <a:prstGeom prst="rect">
              <a:avLst/>
            </a:prstGeom>
            <a:solidFill>
              <a:srgbClr val="FFC000"/>
            </a:solidFill>
            <a:ln w="9525" cap="flat" cmpd="sng" algn="ctr">
              <a:solidFill>
                <a:srgbClr val="0070C0"/>
              </a:solidFill>
              <a:prstDash val="solid"/>
            </a:ln>
            <a:effectLst/>
          </p:spPr>
          <p:txBody>
            <a:bodyPr lIns="0" rIns="0" rtlCol="0" anchor="t" anchorCtr="0"/>
            <a:lstStyle/>
            <a:p>
              <a:pPr algn="ctr" defTabSz="982985">
                <a:defRPr/>
              </a:pPr>
              <a:r>
                <a:rPr lang="en-US" sz="1200" b="1" kern="0">
                  <a:solidFill>
                    <a:schemeClr val="tx1">
                      <a:alpha val="99000"/>
                    </a:schemeClr>
                  </a:solidFill>
                  <a:latin typeface="Segoe UI Light" panose="020B0502040204020203" pitchFamily="34" charset="0"/>
                  <a:ea typeface="Segoe UI" pitchFamily="34" charset="0"/>
                  <a:cs typeface="Segoe UI Light" panose="020B0502040204020203" pitchFamily="34" charset="0"/>
                </a:rPr>
                <a:t>Runtime</a:t>
              </a:r>
            </a:p>
          </p:txBody>
        </p:sp>
        <p:sp>
          <p:nvSpPr>
            <p:cNvPr id="136" name="Rectangle 135">
              <a:extLst>
                <a:ext uri="{FF2B5EF4-FFF2-40B4-BE49-F238E27FC236}">
                  <a16:creationId xmlns:a16="http://schemas.microsoft.com/office/drawing/2014/main" id="{D721A68F-BB53-4412-A30C-440B3F7DD900}"/>
                </a:ext>
              </a:extLst>
            </p:cNvPr>
            <p:cNvSpPr/>
            <p:nvPr/>
          </p:nvSpPr>
          <p:spPr>
            <a:xfrm>
              <a:off x="6484238" y="2809076"/>
              <a:ext cx="1638240" cy="381000"/>
            </a:xfrm>
            <a:prstGeom prst="rect">
              <a:avLst/>
            </a:prstGeom>
            <a:noFill/>
            <a:ln w="9525" cap="flat" cmpd="sng" algn="ctr">
              <a:solidFill>
                <a:srgbClr val="505050"/>
              </a:solidFill>
              <a:prstDash val="solid"/>
            </a:ln>
            <a:effectLst/>
          </p:spPr>
          <p:txBody>
            <a:bodyPr rtlCol="0" anchor="t" anchorCtr="0"/>
            <a:lstStyle/>
            <a:p>
              <a:pPr algn="ctr" defTabSz="982985">
                <a:defRPr/>
              </a:pPr>
              <a:r>
                <a:rPr lang="en-US" sz="1200" kern="0">
                  <a:solidFill>
                    <a:srgbClr val="505050">
                      <a:alpha val="99000"/>
                    </a:srgbClr>
                  </a:solidFill>
                  <a:latin typeface="Segoe UI Light" panose="020B0502040204020203" pitchFamily="34" charset="0"/>
                  <a:ea typeface="Segoe UI" pitchFamily="34" charset="0"/>
                  <a:cs typeface="Segoe UI Light" panose="020B0502040204020203" pitchFamily="34" charset="0"/>
                </a:rPr>
                <a:t>Data</a:t>
              </a:r>
            </a:p>
          </p:txBody>
        </p:sp>
        <p:sp>
          <p:nvSpPr>
            <p:cNvPr id="137" name="TextBox 54">
              <a:extLst>
                <a:ext uri="{FF2B5EF4-FFF2-40B4-BE49-F238E27FC236}">
                  <a16:creationId xmlns:a16="http://schemas.microsoft.com/office/drawing/2014/main" id="{D59B55DE-6CC0-48C8-A510-912C27522675}"/>
                </a:ext>
              </a:extLst>
            </p:cNvPr>
            <p:cNvSpPr txBox="1"/>
            <p:nvPr/>
          </p:nvSpPr>
          <p:spPr>
            <a:xfrm flipH="1">
              <a:off x="8406048" y="3078395"/>
              <a:ext cx="449335" cy="1476137"/>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Templated app</a:t>
              </a:r>
            </a:p>
          </p:txBody>
        </p:sp>
        <p:sp>
          <p:nvSpPr>
            <p:cNvPr id="138" name="Left Brace 137">
              <a:extLst>
                <a:ext uri="{FF2B5EF4-FFF2-40B4-BE49-F238E27FC236}">
                  <a16:creationId xmlns:a16="http://schemas.microsoft.com/office/drawing/2014/main" id="{499C1EBF-4667-47AA-B719-9621BFF70EB3}"/>
                </a:ext>
              </a:extLst>
            </p:cNvPr>
            <p:cNvSpPr/>
            <p:nvPr/>
          </p:nvSpPr>
          <p:spPr>
            <a:xfrm flipH="1">
              <a:off x="8212665" y="3301428"/>
              <a:ext cx="193382" cy="1257240"/>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grpSp>
    </p:spTree>
    <p:extLst>
      <p:ext uri="{BB962C8B-B14F-4D97-AF65-F5344CB8AC3E}">
        <p14:creationId xmlns:p14="http://schemas.microsoft.com/office/powerpoint/2010/main" val="3611233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a:t>New Resource Providers</a:t>
            </a:r>
          </a:p>
        </p:txBody>
      </p:sp>
      <p:grpSp>
        <p:nvGrpSpPr>
          <p:cNvPr id="94" name="Group 93"/>
          <p:cNvGrpSpPr/>
          <p:nvPr/>
        </p:nvGrpSpPr>
        <p:grpSpPr>
          <a:xfrm>
            <a:off x="6474179" y="3172680"/>
            <a:ext cx="2131860" cy="3359095"/>
            <a:chOff x="5979422" y="1583373"/>
            <a:chExt cx="2706420" cy="4798706"/>
          </a:xfrm>
        </p:grpSpPr>
        <p:sp>
          <p:nvSpPr>
            <p:cNvPr id="95" name="Rectangle 94"/>
            <p:cNvSpPr/>
            <p:nvPr/>
          </p:nvSpPr>
          <p:spPr>
            <a:xfrm>
              <a:off x="6405737" y="1583373"/>
              <a:ext cx="2000312"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sz="1300" b="1">
                  <a:solidFill>
                    <a:schemeClr val="accent1">
                      <a:alpha val="99000"/>
                    </a:schemeClr>
                  </a:solidFill>
                  <a:ea typeface="Kozuka Gothic Pro R" pitchFamily="34" charset="-128"/>
                </a:rPr>
                <a:t>PaaS (Using Resource Provider</a:t>
              </a:r>
              <a:r>
                <a:rPr lang="en-US" sz="1600" b="1">
                  <a:solidFill>
                    <a:schemeClr val="accent1">
                      <a:alpha val="99000"/>
                    </a:schemeClr>
                  </a:solidFill>
                  <a:ea typeface="Kozuka Gothic Pro R" pitchFamily="34" charset="-128"/>
                </a:rPr>
                <a:t>)</a:t>
              </a:r>
            </a:p>
          </p:txBody>
        </p:sp>
        <p:sp>
          <p:nvSpPr>
            <p:cNvPr id="96" name="Left Brace 95"/>
            <p:cNvSpPr/>
            <p:nvPr/>
          </p:nvSpPr>
          <p:spPr>
            <a:xfrm flipH="1">
              <a:off x="8131739" y="3259131"/>
              <a:ext cx="209580" cy="3122948"/>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97" name="TextBox 54"/>
            <p:cNvSpPr txBox="1"/>
            <p:nvPr/>
          </p:nvSpPr>
          <p:spPr>
            <a:xfrm flipH="1">
              <a:off x="8236507" y="3873021"/>
              <a:ext cx="449335" cy="1929558"/>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Managed by vendor</a:t>
              </a:r>
            </a:p>
          </p:txBody>
        </p:sp>
        <p:sp>
          <p:nvSpPr>
            <p:cNvPr id="98" name="Left Brace 97"/>
            <p:cNvSpPr/>
            <p:nvPr/>
          </p:nvSpPr>
          <p:spPr>
            <a:xfrm>
              <a:off x="6322411" y="2335206"/>
              <a:ext cx="152400" cy="847725"/>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99" name="TextBox 60"/>
            <p:cNvSpPr txBox="1"/>
            <p:nvPr/>
          </p:nvSpPr>
          <p:spPr>
            <a:xfrm>
              <a:off x="5979422" y="2130047"/>
              <a:ext cx="449335" cy="125171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You manage</a:t>
              </a:r>
            </a:p>
          </p:txBody>
        </p:sp>
        <p:sp>
          <p:nvSpPr>
            <p:cNvPr id="100" name="Rectangle 99"/>
            <p:cNvSpPr/>
            <p:nvPr/>
          </p:nvSpPr>
          <p:spPr>
            <a:xfrm>
              <a:off x="6484238" y="5537990"/>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Storage</a:t>
              </a:r>
            </a:p>
          </p:txBody>
        </p:sp>
        <p:sp>
          <p:nvSpPr>
            <p:cNvPr id="101" name="Rectangle 100"/>
            <p:cNvSpPr/>
            <p:nvPr/>
          </p:nvSpPr>
          <p:spPr>
            <a:xfrm>
              <a:off x="6484238" y="5083171"/>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Servers</a:t>
              </a:r>
            </a:p>
          </p:txBody>
        </p:sp>
        <p:sp>
          <p:nvSpPr>
            <p:cNvPr id="102" name="Rectangle 101"/>
            <p:cNvSpPr/>
            <p:nvPr/>
          </p:nvSpPr>
          <p:spPr>
            <a:xfrm>
              <a:off x="6484238" y="5992807"/>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Networking</a:t>
              </a:r>
            </a:p>
          </p:txBody>
        </p:sp>
        <p:sp>
          <p:nvSpPr>
            <p:cNvPr id="103" name="Rectangle 102"/>
            <p:cNvSpPr/>
            <p:nvPr/>
          </p:nvSpPr>
          <p:spPr>
            <a:xfrm>
              <a:off x="6484238" y="4173533"/>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O/S</a:t>
              </a:r>
            </a:p>
          </p:txBody>
        </p:sp>
        <p:sp>
          <p:nvSpPr>
            <p:cNvPr id="104" name="Rectangle 103"/>
            <p:cNvSpPr/>
            <p:nvPr/>
          </p:nvSpPr>
          <p:spPr>
            <a:xfrm>
              <a:off x="6484238" y="3718714"/>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Middleware</a:t>
              </a:r>
            </a:p>
          </p:txBody>
        </p:sp>
        <p:sp>
          <p:nvSpPr>
            <p:cNvPr id="105" name="Rectangle 104"/>
            <p:cNvSpPr/>
            <p:nvPr/>
          </p:nvSpPr>
          <p:spPr>
            <a:xfrm>
              <a:off x="6484238" y="4628352"/>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Virtualization</a:t>
              </a:r>
            </a:p>
          </p:txBody>
        </p:sp>
        <p:sp>
          <p:nvSpPr>
            <p:cNvPr id="106" name="Rectangle 105"/>
            <p:cNvSpPr/>
            <p:nvPr/>
          </p:nvSpPr>
          <p:spPr>
            <a:xfrm>
              <a:off x="6484238" y="2354257"/>
              <a:ext cx="1638240" cy="381000"/>
            </a:xfrm>
            <a:prstGeom prst="rect">
              <a:avLst/>
            </a:prstGeom>
            <a:noFill/>
            <a:ln w="9525" cap="flat" cmpd="sng" algn="ctr">
              <a:solidFill>
                <a:srgbClr val="505050"/>
              </a:solidFill>
              <a:prstDash val="solid"/>
            </a:ln>
            <a:effectLst/>
          </p:spPr>
          <p:txBody>
            <a:bodyPr rtlCol="0" anchor="t" anchorCtr="0"/>
            <a:lstStyle/>
            <a:p>
              <a:pPr algn="ctr" defTabSz="982985">
                <a:defRPr/>
              </a:pPr>
              <a:r>
                <a:rPr lang="en-US" sz="1200" kern="0">
                  <a:solidFill>
                    <a:srgbClr val="505050">
                      <a:alpha val="99000"/>
                    </a:srgbClr>
                  </a:solidFill>
                  <a:latin typeface="Segoe UI Light" panose="020B0502040204020203" pitchFamily="34" charset="0"/>
                  <a:ea typeface="Segoe UI" pitchFamily="34" charset="0"/>
                  <a:cs typeface="Segoe UI Light" panose="020B0502040204020203" pitchFamily="34" charset="0"/>
                </a:rPr>
                <a:t>Applications</a:t>
              </a:r>
            </a:p>
          </p:txBody>
        </p:sp>
        <p:sp>
          <p:nvSpPr>
            <p:cNvPr id="107" name="Rectangle 106"/>
            <p:cNvSpPr/>
            <p:nvPr/>
          </p:nvSpPr>
          <p:spPr>
            <a:xfrm>
              <a:off x="6484238" y="3263895"/>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Runtime</a:t>
              </a:r>
            </a:p>
          </p:txBody>
        </p:sp>
        <p:sp>
          <p:nvSpPr>
            <p:cNvPr id="108" name="Rectangle 107"/>
            <p:cNvSpPr/>
            <p:nvPr/>
          </p:nvSpPr>
          <p:spPr>
            <a:xfrm>
              <a:off x="6484238" y="2809076"/>
              <a:ext cx="1638240" cy="381000"/>
            </a:xfrm>
            <a:prstGeom prst="rect">
              <a:avLst/>
            </a:prstGeom>
            <a:noFill/>
            <a:ln w="9525" cap="flat" cmpd="sng" algn="ctr">
              <a:solidFill>
                <a:srgbClr val="505050"/>
              </a:solidFill>
              <a:prstDash val="solid"/>
            </a:ln>
            <a:effectLst/>
          </p:spPr>
          <p:txBody>
            <a:bodyPr rtlCol="0" anchor="t" anchorCtr="0"/>
            <a:lstStyle/>
            <a:p>
              <a:pPr algn="ctr" defTabSz="982985">
                <a:defRPr/>
              </a:pPr>
              <a:r>
                <a:rPr lang="en-US" sz="1200" kern="0">
                  <a:solidFill>
                    <a:srgbClr val="505050">
                      <a:alpha val="99000"/>
                    </a:srgbClr>
                  </a:solidFill>
                  <a:latin typeface="Segoe UI Light" panose="020B0502040204020203" pitchFamily="34" charset="0"/>
                  <a:ea typeface="Segoe UI" pitchFamily="34" charset="0"/>
                  <a:cs typeface="Segoe UI Light" panose="020B0502040204020203" pitchFamily="34" charset="0"/>
                </a:rPr>
                <a:t>Data</a:t>
              </a:r>
            </a:p>
          </p:txBody>
        </p:sp>
      </p:grpSp>
      <p:sp>
        <p:nvSpPr>
          <p:cNvPr id="125" name="Rectangle 124"/>
          <p:cNvSpPr/>
          <p:nvPr/>
        </p:nvSpPr>
        <p:spPr bwMode="auto">
          <a:xfrm flipH="1">
            <a:off x="6530491" y="3128056"/>
            <a:ext cx="4483195" cy="3597905"/>
          </a:xfrm>
          <a:prstGeom prst="rect">
            <a:avLst/>
          </a:prstGeom>
          <a:noFill/>
          <a:ln w="28575" cap="flat" cmpd="sng" algn="ctr">
            <a:solidFill>
              <a:srgbClr val="FFFFFF">
                <a:lumMod val="85000"/>
              </a:srgbClr>
            </a:solidFill>
            <a:prstDash val="dash"/>
            <a:headEnd type="none" w="med" len="med"/>
            <a:tailEnd type="none" w="med" len="med"/>
          </a:ln>
          <a:effectLst/>
        </p:spPr>
        <p:txBody>
          <a:bodyPr vert="horz" wrap="square" lIns="73710" tIns="36856" rIns="73710" bIns="36856" numCol="1" spcCol="0" rtlCol="0" anchor="ctr" anchorCtr="0" compatLnSpc="1">
            <a:prstTxWarp prst="textNoShape">
              <a:avLst/>
            </a:prstTxWarp>
          </a:bodyPr>
          <a:lstStyle/>
          <a:p>
            <a:pPr algn="ctr" defTabSz="736904" fontAlgn="base">
              <a:spcBef>
                <a:spcPct val="0"/>
              </a:spcBef>
              <a:spcAft>
                <a:spcPct val="0"/>
              </a:spcAft>
              <a:defRPr/>
            </a:pPr>
            <a:endParaRPr lang="en-US" sz="1700" kern="0">
              <a:gradFill>
                <a:gsLst>
                  <a:gs pos="0">
                    <a:srgbClr val="FFFFFF"/>
                  </a:gs>
                  <a:gs pos="100000">
                    <a:srgbClr val="FFFFFF"/>
                  </a:gs>
                </a:gsLst>
                <a:lin ang="5400000" scaled="0"/>
              </a:gradFill>
              <a:latin typeface="Segoe UI"/>
            </a:endParaRPr>
          </a:p>
        </p:txBody>
      </p:sp>
      <p:sp>
        <p:nvSpPr>
          <p:cNvPr id="4" name="TextBox 3">
            <a:extLst>
              <a:ext uri="{FF2B5EF4-FFF2-40B4-BE49-F238E27FC236}">
                <a16:creationId xmlns:a16="http://schemas.microsoft.com/office/drawing/2014/main" id="{B23DCEB8-DED3-4026-9327-28B131BCFB67}"/>
              </a:ext>
            </a:extLst>
          </p:cNvPr>
          <p:cNvSpPr txBox="1"/>
          <p:nvPr/>
        </p:nvSpPr>
        <p:spPr>
          <a:xfrm>
            <a:off x="473278" y="1277864"/>
            <a:ext cx="9960671" cy="1778949"/>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b="1" dirty="0">
                <a:gradFill>
                  <a:gsLst>
                    <a:gs pos="2917">
                      <a:schemeClr val="tx1"/>
                    </a:gs>
                    <a:gs pos="30000">
                      <a:schemeClr val="tx1"/>
                    </a:gs>
                  </a:gsLst>
                  <a:lin ang="5400000" scaled="0"/>
                </a:gradFill>
              </a:rPr>
              <a:t>Enhancements to the Azure Stack Hub Marketplace allow you to obtain, install, maintain, and remove the newest Resource Providers.</a:t>
            </a:r>
          </a:p>
          <a:p>
            <a:pPr marL="342900" indent="-342900">
              <a:lnSpc>
                <a:spcPct val="90000"/>
              </a:lnSpc>
              <a:spcAft>
                <a:spcPts val="600"/>
              </a:spcAft>
              <a:buFont typeface="Arial" panose="020B0604020202020204" pitchFamily="34" charset="0"/>
              <a:buChar char="•"/>
            </a:pPr>
            <a:r>
              <a:rPr lang="en-US" sz="2400" b="1" dirty="0">
                <a:gradFill>
                  <a:gsLst>
                    <a:gs pos="2917">
                      <a:schemeClr val="tx1"/>
                    </a:gs>
                    <a:gs pos="30000">
                      <a:schemeClr val="tx1"/>
                    </a:gs>
                  </a:gsLst>
                  <a:lin ang="5400000" scaled="0"/>
                </a:gradFill>
              </a:rPr>
              <a:t>Event Hubs and IoT Hub Resource Providers use this</a:t>
            </a:r>
          </a:p>
          <a:p>
            <a:pPr marL="342900" indent="-342900">
              <a:lnSpc>
                <a:spcPct val="90000"/>
              </a:lnSpc>
              <a:spcAft>
                <a:spcPts val="600"/>
              </a:spcAft>
              <a:buFont typeface="Arial" panose="020B0604020202020204" pitchFamily="34" charset="0"/>
              <a:buChar char="•"/>
            </a:pPr>
            <a:r>
              <a:rPr lang="en-US" sz="2400" b="1" dirty="0">
                <a:gradFill>
                  <a:gsLst>
                    <a:gs pos="2917">
                      <a:schemeClr val="tx1"/>
                    </a:gs>
                    <a:gs pos="30000">
                      <a:schemeClr val="tx1"/>
                    </a:gs>
                  </a:gsLst>
                  <a:lin ang="5400000" scaled="0"/>
                </a:gradFill>
              </a:rPr>
              <a:t>Web Apps and My/SQL resource providers do not use this currently</a:t>
            </a:r>
          </a:p>
        </p:txBody>
      </p:sp>
      <p:grpSp>
        <p:nvGrpSpPr>
          <p:cNvPr id="65" name="Group 64">
            <a:extLst>
              <a:ext uri="{FF2B5EF4-FFF2-40B4-BE49-F238E27FC236}">
                <a16:creationId xmlns:a16="http://schemas.microsoft.com/office/drawing/2014/main" id="{65F20DBC-C716-4003-9951-4E1ABA16B5C0}"/>
              </a:ext>
            </a:extLst>
          </p:cNvPr>
          <p:cNvGrpSpPr/>
          <p:nvPr/>
        </p:nvGrpSpPr>
        <p:grpSpPr>
          <a:xfrm>
            <a:off x="8602972" y="3172680"/>
            <a:ext cx="2326318" cy="3430503"/>
            <a:chOff x="5902096" y="1583373"/>
            <a:chExt cx="2953287" cy="4900717"/>
          </a:xfrm>
        </p:grpSpPr>
        <p:sp>
          <p:nvSpPr>
            <p:cNvPr id="66" name="Rectangle 65">
              <a:extLst>
                <a:ext uri="{FF2B5EF4-FFF2-40B4-BE49-F238E27FC236}">
                  <a16:creationId xmlns:a16="http://schemas.microsoft.com/office/drawing/2014/main" id="{373FA1A6-903C-4412-9FD1-C9FC4214A13F}"/>
                </a:ext>
              </a:extLst>
            </p:cNvPr>
            <p:cNvSpPr/>
            <p:nvPr/>
          </p:nvSpPr>
          <p:spPr>
            <a:xfrm>
              <a:off x="6405737" y="1583373"/>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sz="1300" b="1">
                  <a:solidFill>
                    <a:schemeClr val="accent1">
                      <a:alpha val="99000"/>
                    </a:schemeClr>
                  </a:solidFill>
                  <a:ea typeface="Kozuka Gothic Pro R" pitchFamily="34" charset="-128"/>
                </a:rPr>
                <a:t>PaaS (Using IaaS templated app</a:t>
              </a:r>
              <a:r>
                <a:rPr lang="en-US" sz="1600" b="1">
                  <a:solidFill>
                    <a:schemeClr val="accent1">
                      <a:alpha val="99000"/>
                    </a:schemeClr>
                  </a:solidFill>
                  <a:ea typeface="Kozuka Gothic Pro R" pitchFamily="34" charset="-128"/>
                </a:rPr>
                <a:t>)</a:t>
              </a:r>
            </a:p>
          </p:txBody>
        </p:sp>
        <p:sp>
          <p:nvSpPr>
            <p:cNvPr id="67" name="Left Brace 66">
              <a:extLst>
                <a:ext uri="{FF2B5EF4-FFF2-40B4-BE49-F238E27FC236}">
                  <a16:creationId xmlns:a16="http://schemas.microsoft.com/office/drawing/2014/main" id="{098C3B2B-C8B1-48B7-927B-91B92D0EB302}"/>
                </a:ext>
              </a:extLst>
            </p:cNvPr>
            <p:cNvSpPr/>
            <p:nvPr/>
          </p:nvSpPr>
          <p:spPr>
            <a:xfrm flipH="1">
              <a:off x="8122477" y="4628351"/>
              <a:ext cx="218841" cy="1753728"/>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124" name="TextBox 54">
              <a:extLst>
                <a:ext uri="{FF2B5EF4-FFF2-40B4-BE49-F238E27FC236}">
                  <a16:creationId xmlns:a16="http://schemas.microsoft.com/office/drawing/2014/main" id="{98F069B7-C537-46BD-A3B9-6086BDAF073C}"/>
                </a:ext>
              </a:extLst>
            </p:cNvPr>
            <p:cNvSpPr txBox="1"/>
            <p:nvPr/>
          </p:nvSpPr>
          <p:spPr>
            <a:xfrm flipH="1">
              <a:off x="8236845" y="4554532"/>
              <a:ext cx="449335" cy="1929558"/>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Managed by vendor</a:t>
              </a:r>
            </a:p>
          </p:txBody>
        </p:sp>
        <p:sp>
          <p:nvSpPr>
            <p:cNvPr id="126" name="Left Brace 125">
              <a:extLst>
                <a:ext uri="{FF2B5EF4-FFF2-40B4-BE49-F238E27FC236}">
                  <a16:creationId xmlns:a16="http://schemas.microsoft.com/office/drawing/2014/main" id="{2D1A0162-6764-43DD-A04F-069556A9DEE5}"/>
                </a:ext>
              </a:extLst>
            </p:cNvPr>
            <p:cNvSpPr/>
            <p:nvPr/>
          </p:nvSpPr>
          <p:spPr>
            <a:xfrm>
              <a:off x="6322411" y="2335204"/>
              <a:ext cx="161827" cy="2293148"/>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127" name="TextBox 60">
              <a:extLst>
                <a:ext uri="{FF2B5EF4-FFF2-40B4-BE49-F238E27FC236}">
                  <a16:creationId xmlns:a16="http://schemas.microsoft.com/office/drawing/2014/main" id="{C86C7076-9D74-4B7F-99FC-1238D27E0B36}"/>
                </a:ext>
              </a:extLst>
            </p:cNvPr>
            <p:cNvSpPr txBox="1"/>
            <p:nvPr/>
          </p:nvSpPr>
          <p:spPr>
            <a:xfrm>
              <a:off x="5902096" y="2809076"/>
              <a:ext cx="449335" cy="1251717"/>
            </a:xfrm>
            <a:prstGeom prst="rect">
              <a:avLst/>
            </a:prstGeom>
            <a:noFill/>
          </p:spPr>
          <p:txBody>
            <a:bodyPr vert="vert270"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You manage</a:t>
              </a:r>
            </a:p>
          </p:txBody>
        </p:sp>
        <p:sp>
          <p:nvSpPr>
            <p:cNvPr id="128" name="Rectangle 127">
              <a:extLst>
                <a:ext uri="{FF2B5EF4-FFF2-40B4-BE49-F238E27FC236}">
                  <a16:creationId xmlns:a16="http://schemas.microsoft.com/office/drawing/2014/main" id="{268CB50B-CA57-4B7D-A721-6E272DF42D7C}"/>
                </a:ext>
              </a:extLst>
            </p:cNvPr>
            <p:cNvSpPr/>
            <p:nvPr/>
          </p:nvSpPr>
          <p:spPr>
            <a:xfrm>
              <a:off x="6484238" y="5537990"/>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Storage</a:t>
              </a:r>
            </a:p>
          </p:txBody>
        </p:sp>
        <p:sp>
          <p:nvSpPr>
            <p:cNvPr id="129" name="Rectangle 128">
              <a:extLst>
                <a:ext uri="{FF2B5EF4-FFF2-40B4-BE49-F238E27FC236}">
                  <a16:creationId xmlns:a16="http://schemas.microsoft.com/office/drawing/2014/main" id="{E7817CF2-203E-4704-A88D-421F17CBB117}"/>
                </a:ext>
              </a:extLst>
            </p:cNvPr>
            <p:cNvSpPr/>
            <p:nvPr/>
          </p:nvSpPr>
          <p:spPr>
            <a:xfrm>
              <a:off x="6484238" y="5083171"/>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Servers</a:t>
              </a:r>
            </a:p>
          </p:txBody>
        </p:sp>
        <p:sp>
          <p:nvSpPr>
            <p:cNvPr id="130" name="Rectangle 129">
              <a:extLst>
                <a:ext uri="{FF2B5EF4-FFF2-40B4-BE49-F238E27FC236}">
                  <a16:creationId xmlns:a16="http://schemas.microsoft.com/office/drawing/2014/main" id="{208BB266-3B02-40DA-BE1B-E74C161C3A39}"/>
                </a:ext>
              </a:extLst>
            </p:cNvPr>
            <p:cNvSpPr/>
            <p:nvPr/>
          </p:nvSpPr>
          <p:spPr>
            <a:xfrm>
              <a:off x="6484238" y="5992807"/>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Networking</a:t>
              </a:r>
            </a:p>
          </p:txBody>
        </p:sp>
        <p:sp>
          <p:nvSpPr>
            <p:cNvPr id="131" name="Rectangle 130">
              <a:extLst>
                <a:ext uri="{FF2B5EF4-FFF2-40B4-BE49-F238E27FC236}">
                  <a16:creationId xmlns:a16="http://schemas.microsoft.com/office/drawing/2014/main" id="{13FD9937-472D-471A-8F7B-5A789F78472B}"/>
                </a:ext>
              </a:extLst>
            </p:cNvPr>
            <p:cNvSpPr/>
            <p:nvPr/>
          </p:nvSpPr>
          <p:spPr>
            <a:xfrm>
              <a:off x="6484238" y="4173533"/>
              <a:ext cx="1638240" cy="381000"/>
            </a:xfrm>
            <a:prstGeom prst="rect">
              <a:avLst/>
            </a:prstGeom>
            <a:solidFill>
              <a:srgbClr val="FFC000"/>
            </a:solidFill>
            <a:ln w="9525" cap="flat" cmpd="sng" algn="ctr">
              <a:solidFill>
                <a:srgbClr val="0070C0"/>
              </a:solidFill>
              <a:prstDash val="solid"/>
            </a:ln>
            <a:effectLst/>
          </p:spPr>
          <p:txBody>
            <a:bodyPr lIns="0" rIns="0" rtlCol="0" anchor="t" anchorCtr="0"/>
            <a:lstStyle/>
            <a:p>
              <a:pPr algn="ctr" defTabSz="982985">
                <a:defRPr/>
              </a:pPr>
              <a:r>
                <a:rPr lang="en-US" sz="1200" b="1" kern="0">
                  <a:solidFill>
                    <a:schemeClr val="tx1">
                      <a:alpha val="99000"/>
                    </a:schemeClr>
                  </a:solidFill>
                  <a:latin typeface="Segoe UI Light" panose="020B0502040204020203" pitchFamily="34" charset="0"/>
                  <a:ea typeface="Segoe UI" pitchFamily="34" charset="0"/>
                  <a:cs typeface="Segoe UI Light" panose="020B0502040204020203" pitchFamily="34" charset="0"/>
                </a:rPr>
                <a:t>O/S</a:t>
              </a:r>
            </a:p>
          </p:txBody>
        </p:sp>
        <p:sp>
          <p:nvSpPr>
            <p:cNvPr id="132" name="Rectangle 131">
              <a:extLst>
                <a:ext uri="{FF2B5EF4-FFF2-40B4-BE49-F238E27FC236}">
                  <a16:creationId xmlns:a16="http://schemas.microsoft.com/office/drawing/2014/main" id="{75397E4D-15B0-468A-AAB1-A6A387796DBA}"/>
                </a:ext>
              </a:extLst>
            </p:cNvPr>
            <p:cNvSpPr/>
            <p:nvPr/>
          </p:nvSpPr>
          <p:spPr>
            <a:xfrm>
              <a:off x="6484238" y="3718714"/>
              <a:ext cx="1638240" cy="381000"/>
            </a:xfrm>
            <a:prstGeom prst="rect">
              <a:avLst/>
            </a:prstGeom>
            <a:solidFill>
              <a:srgbClr val="FFC000"/>
            </a:solidFill>
            <a:ln w="9525" cap="flat" cmpd="sng" algn="ctr">
              <a:solidFill>
                <a:srgbClr val="0070C0"/>
              </a:solidFill>
              <a:prstDash val="solid"/>
            </a:ln>
            <a:effectLst/>
          </p:spPr>
          <p:txBody>
            <a:bodyPr lIns="0" rIns="0" rtlCol="0" anchor="t" anchorCtr="0"/>
            <a:lstStyle/>
            <a:p>
              <a:pPr algn="ctr" defTabSz="982985">
                <a:defRPr/>
              </a:pPr>
              <a:r>
                <a:rPr lang="en-US" sz="1200" b="1" kern="0">
                  <a:solidFill>
                    <a:schemeClr val="tx1">
                      <a:alpha val="99000"/>
                    </a:schemeClr>
                  </a:solidFill>
                  <a:latin typeface="Segoe UI Light" panose="020B0502040204020203" pitchFamily="34" charset="0"/>
                  <a:ea typeface="Segoe UI" pitchFamily="34" charset="0"/>
                  <a:cs typeface="Segoe UI Light" panose="020B0502040204020203" pitchFamily="34" charset="0"/>
                </a:rPr>
                <a:t>Middleware</a:t>
              </a:r>
            </a:p>
          </p:txBody>
        </p:sp>
        <p:sp>
          <p:nvSpPr>
            <p:cNvPr id="133" name="Rectangle 132">
              <a:extLst>
                <a:ext uri="{FF2B5EF4-FFF2-40B4-BE49-F238E27FC236}">
                  <a16:creationId xmlns:a16="http://schemas.microsoft.com/office/drawing/2014/main" id="{2CA39BDA-BA69-4A2D-B9F2-4E7C199329BE}"/>
                </a:ext>
              </a:extLst>
            </p:cNvPr>
            <p:cNvSpPr/>
            <p:nvPr/>
          </p:nvSpPr>
          <p:spPr>
            <a:xfrm>
              <a:off x="6484238" y="4628352"/>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Virtualization</a:t>
              </a:r>
            </a:p>
          </p:txBody>
        </p:sp>
        <p:sp>
          <p:nvSpPr>
            <p:cNvPr id="134" name="Rectangle 133">
              <a:extLst>
                <a:ext uri="{FF2B5EF4-FFF2-40B4-BE49-F238E27FC236}">
                  <a16:creationId xmlns:a16="http://schemas.microsoft.com/office/drawing/2014/main" id="{C1718E6D-5BAA-442B-AF71-D0F429A62A8C}"/>
                </a:ext>
              </a:extLst>
            </p:cNvPr>
            <p:cNvSpPr/>
            <p:nvPr/>
          </p:nvSpPr>
          <p:spPr>
            <a:xfrm>
              <a:off x="6484238" y="2354257"/>
              <a:ext cx="1638240" cy="381000"/>
            </a:xfrm>
            <a:prstGeom prst="rect">
              <a:avLst/>
            </a:prstGeom>
            <a:noFill/>
            <a:ln w="9525" cap="flat" cmpd="sng" algn="ctr">
              <a:solidFill>
                <a:srgbClr val="505050"/>
              </a:solidFill>
              <a:prstDash val="solid"/>
            </a:ln>
            <a:effectLst/>
          </p:spPr>
          <p:txBody>
            <a:bodyPr rtlCol="0" anchor="t" anchorCtr="0"/>
            <a:lstStyle/>
            <a:p>
              <a:pPr algn="ctr" defTabSz="982985">
                <a:defRPr/>
              </a:pPr>
              <a:r>
                <a:rPr lang="en-US" sz="1200" kern="0">
                  <a:solidFill>
                    <a:srgbClr val="505050">
                      <a:alpha val="99000"/>
                    </a:srgbClr>
                  </a:solidFill>
                  <a:latin typeface="Segoe UI Light" panose="020B0502040204020203" pitchFamily="34" charset="0"/>
                  <a:ea typeface="Segoe UI" pitchFamily="34" charset="0"/>
                  <a:cs typeface="Segoe UI Light" panose="020B0502040204020203" pitchFamily="34" charset="0"/>
                </a:rPr>
                <a:t>Applications</a:t>
              </a:r>
            </a:p>
          </p:txBody>
        </p:sp>
        <p:sp>
          <p:nvSpPr>
            <p:cNvPr id="135" name="Rectangle 134">
              <a:extLst>
                <a:ext uri="{FF2B5EF4-FFF2-40B4-BE49-F238E27FC236}">
                  <a16:creationId xmlns:a16="http://schemas.microsoft.com/office/drawing/2014/main" id="{E4F2D48A-0543-499F-8B1A-FFB20EDE1C71}"/>
                </a:ext>
              </a:extLst>
            </p:cNvPr>
            <p:cNvSpPr/>
            <p:nvPr/>
          </p:nvSpPr>
          <p:spPr>
            <a:xfrm>
              <a:off x="6484238" y="3263895"/>
              <a:ext cx="1638240" cy="381000"/>
            </a:xfrm>
            <a:prstGeom prst="rect">
              <a:avLst/>
            </a:prstGeom>
            <a:solidFill>
              <a:srgbClr val="FFC000"/>
            </a:solidFill>
            <a:ln w="9525" cap="flat" cmpd="sng" algn="ctr">
              <a:solidFill>
                <a:srgbClr val="0070C0"/>
              </a:solidFill>
              <a:prstDash val="solid"/>
            </a:ln>
            <a:effectLst/>
          </p:spPr>
          <p:txBody>
            <a:bodyPr lIns="0" rIns="0" rtlCol="0" anchor="t" anchorCtr="0"/>
            <a:lstStyle/>
            <a:p>
              <a:pPr algn="ctr" defTabSz="982985">
                <a:defRPr/>
              </a:pPr>
              <a:r>
                <a:rPr lang="en-US" sz="1200" b="1" kern="0">
                  <a:solidFill>
                    <a:schemeClr val="tx1">
                      <a:alpha val="99000"/>
                    </a:schemeClr>
                  </a:solidFill>
                  <a:latin typeface="Segoe UI Light" panose="020B0502040204020203" pitchFamily="34" charset="0"/>
                  <a:ea typeface="Segoe UI" pitchFamily="34" charset="0"/>
                  <a:cs typeface="Segoe UI Light" panose="020B0502040204020203" pitchFamily="34" charset="0"/>
                </a:rPr>
                <a:t>Runtime</a:t>
              </a:r>
            </a:p>
          </p:txBody>
        </p:sp>
        <p:sp>
          <p:nvSpPr>
            <p:cNvPr id="136" name="Rectangle 135">
              <a:extLst>
                <a:ext uri="{FF2B5EF4-FFF2-40B4-BE49-F238E27FC236}">
                  <a16:creationId xmlns:a16="http://schemas.microsoft.com/office/drawing/2014/main" id="{D721A68F-BB53-4412-A30C-440B3F7DD900}"/>
                </a:ext>
              </a:extLst>
            </p:cNvPr>
            <p:cNvSpPr/>
            <p:nvPr/>
          </p:nvSpPr>
          <p:spPr>
            <a:xfrm>
              <a:off x="6484238" y="2809076"/>
              <a:ext cx="1638240" cy="381000"/>
            </a:xfrm>
            <a:prstGeom prst="rect">
              <a:avLst/>
            </a:prstGeom>
            <a:noFill/>
            <a:ln w="9525" cap="flat" cmpd="sng" algn="ctr">
              <a:solidFill>
                <a:srgbClr val="505050"/>
              </a:solidFill>
              <a:prstDash val="solid"/>
            </a:ln>
            <a:effectLst/>
          </p:spPr>
          <p:txBody>
            <a:bodyPr rtlCol="0" anchor="t" anchorCtr="0"/>
            <a:lstStyle/>
            <a:p>
              <a:pPr algn="ctr" defTabSz="982985">
                <a:defRPr/>
              </a:pPr>
              <a:r>
                <a:rPr lang="en-US" sz="1200" kern="0">
                  <a:solidFill>
                    <a:srgbClr val="505050">
                      <a:alpha val="99000"/>
                    </a:srgbClr>
                  </a:solidFill>
                  <a:latin typeface="Segoe UI Light" panose="020B0502040204020203" pitchFamily="34" charset="0"/>
                  <a:ea typeface="Segoe UI" pitchFamily="34" charset="0"/>
                  <a:cs typeface="Segoe UI Light" panose="020B0502040204020203" pitchFamily="34" charset="0"/>
                </a:rPr>
                <a:t>Data</a:t>
              </a:r>
            </a:p>
          </p:txBody>
        </p:sp>
        <p:sp>
          <p:nvSpPr>
            <p:cNvPr id="137" name="TextBox 54">
              <a:extLst>
                <a:ext uri="{FF2B5EF4-FFF2-40B4-BE49-F238E27FC236}">
                  <a16:creationId xmlns:a16="http://schemas.microsoft.com/office/drawing/2014/main" id="{D59B55DE-6CC0-48C8-A510-912C27522675}"/>
                </a:ext>
              </a:extLst>
            </p:cNvPr>
            <p:cNvSpPr txBox="1"/>
            <p:nvPr/>
          </p:nvSpPr>
          <p:spPr>
            <a:xfrm flipH="1">
              <a:off x="8406048" y="3078395"/>
              <a:ext cx="449335" cy="1476137"/>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Templated app</a:t>
              </a:r>
            </a:p>
          </p:txBody>
        </p:sp>
        <p:sp>
          <p:nvSpPr>
            <p:cNvPr id="138" name="Left Brace 137">
              <a:extLst>
                <a:ext uri="{FF2B5EF4-FFF2-40B4-BE49-F238E27FC236}">
                  <a16:creationId xmlns:a16="http://schemas.microsoft.com/office/drawing/2014/main" id="{499C1EBF-4667-47AA-B719-9621BFF70EB3}"/>
                </a:ext>
              </a:extLst>
            </p:cNvPr>
            <p:cNvSpPr/>
            <p:nvPr/>
          </p:nvSpPr>
          <p:spPr>
            <a:xfrm flipH="1">
              <a:off x="8212665" y="3301428"/>
              <a:ext cx="193382" cy="1257240"/>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grpSp>
    </p:spTree>
    <p:extLst>
      <p:ext uri="{BB962C8B-B14F-4D97-AF65-F5344CB8AC3E}">
        <p14:creationId xmlns:p14="http://schemas.microsoft.com/office/powerpoint/2010/main" val="1464022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6" name="Rectangle 35"/>
          <p:cNvSpPr/>
          <p:nvPr/>
        </p:nvSpPr>
        <p:spPr bwMode="auto">
          <a:xfrm>
            <a:off x="4763891" y="2473710"/>
            <a:ext cx="2290766" cy="4115811"/>
          </a:xfrm>
          <a:prstGeom prst="rect">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523706"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r>
              <a:rPr lang="en-US" sz="1961">
                <a:solidFill>
                  <a:srgbClr val="505050"/>
                </a:solidFill>
                <a:latin typeface="+mj-lt"/>
                <a:cs typeface="Segoe UI" pitchFamily="34" charset="0"/>
              </a:rPr>
              <a:t>Azure Functions</a:t>
            </a:r>
          </a:p>
        </p:txBody>
      </p:sp>
      <p:sp>
        <p:nvSpPr>
          <p:cNvPr id="38" name="Rectangle 37"/>
          <p:cNvSpPr/>
          <p:nvPr/>
        </p:nvSpPr>
        <p:spPr bwMode="auto">
          <a:xfrm>
            <a:off x="8735388" y="2473710"/>
            <a:ext cx="2290766" cy="4115811"/>
          </a:xfrm>
          <a:prstGeom prst="rect">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523706"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r>
              <a:rPr lang="en-US" sz="1961" dirty="0">
                <a:solidFill>
                  <a:srgbClr val="505050"/>
                </a:solidFill>
                <a:latin typeface="+mj-lt"/>
                <a:cs typeface="Segoe UI" pitchFamily="34" charset="0"/>
              </a:rPr>
              <a:t>API Apps</a:t>
            </a:r>
          </a:p>
        </p:txBody>
      </p:sp>
      <p:sp>
        <p:nvSpPr>
          <p:cNvPr id="35" name="Rectangle 34"/>
          <p:cNvSpPr/>
          <p:nvPr/>
        </p:nvSpPr>
        <p:spPr bwMode="auto">
          <a:xfrm>
            <a:off x="1079964" y="2473710"/>
            <a:ext cx="2290767" cy="4115811"/>
          </a:xfrm>
          <a:prstGeom prst="rect">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523706"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r>
              <a:rPr lang="en-US" sz="1961" dirty="0">
                <a:solidFill>
                  <a:srgbClr val="505050"/>
                </a:solidFill>
                <a:latin typeface="+mj-lt"/>
                <a:cs typeface="Segoe UI" pitchFamily="34" charset="0"/>
              </a:rPr>
              <a:t>Web Apps</a:t>
            </a:r>
          </a:p>
        </p:txBody>
      </p:sp>
      <p:sp>
        <p:nvSpPr>
          <p:cNvPr id="33" name="Title 1"/>
          <p:cNvSpPr>
            <a:spLocks noGrp="1"/>
          </p:cNvSpPr>
          <p:nvPr>
            <p:ph type="title"/>
          </p:nvPr>
        </p:nvSpPr>
        <p:spPr>
          <a:xfrm>
            <a:off x="268907" y="203366"/>
            <a:ext cx="11654187" cy="899537"/>
          </a:xfrm>
        </p:spPr>
        <p:txBody>
          <a:bodyPr/>
          <a:lstStyle/>
          <a:p>
            <a:pPr>
              <a:spcAft>
                <a:spcPts val="1175"/>
              </a:spcAft>
            </a:pPr>
            <a:r>
              <a:rPr lang="en-US" dirty="0"/>
              <a:t>Azure PaaS App Services</a:t>
            </a:r>
            <a:endParaRPr lang="en-US" sz="3200" dirty="0">
              <a:latin typeface="+mn-lt"/>
            </a:endParaRPr>
          </a:p>
        </p:txBody>
      </p:sp>
      <p:sp>
        <p:nvSpPr>
          <p:cNvPr id="45" name="Rectangle 44"/>
          <p:cNvSpPr/>
          <p:nvPr/>
        </p:nvSpPr>
        <p:spPr bwMode="auto">
          <a:xfrm>
            <a:off x="1079964" y="4927639"/>
            <a:ext cx="2290767" cy="138776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3927" fontAlgn="base">
              <a:lnSpc>
                <a:spcPct val="90000"/>
              </a:lnSpc>
              <a:spcBef>
                <a:spcPct val="0"/>
              </a:spcBef>
              <a:spcAft>
                <a:spcPct val="0"/>
              </a:spcAft>
              <a:defRPr/>
            </a:pPr>
            <a:r>
              <a:rPr lang="en-US" sz="2000" dirty="0">
                <a:latin typeface="Segoe UI Light" panose="020B0502040204020203" pitchFamily="34" charset="0"/>
                <a:ea typeface="Segoe UI" pitchFamily="34" charset="0"/>
                <a:cs typeface="Segoe UI Light" panose="020B0502040204020203" pitchFamily="34" charset="0"/>
              </a:rPr>
              <a:t>Websites &amp; </a:t>
            </a:r>
          </a:p>
          <a:p>
            <a:pPr defTabSz="913927" fontAlgn="base">
              <a:lnSpc>
                <a:spcPct val="90000"/>
              </a:lnSpc>
              <a:spcBef>
                <a:spcPct val="0"/>
              </a:spcBef>
              <a:spcAft>
                <a:spcPct val="0"/>
              </a:spcAft>
              <a:defRPr/>
            </a:pPr>
            <a:r>
              <a:rPr lang="en-US" sz="2000" dirty="0">
                <a:latin typeface="Segoe UI Light" panose="020B0502040204020203" pitchFamily="34" charset="0"/>
                <a:ea typeface="Segoe UI" pitchFamily="34" charset="0"/>
                <a:cs typeface="Segoe UI Light" panose="020B0502040204020203" pitchFamily="34" charset="0"/>
              </a:rPr>
              <a:t>Web apps</a:t>
            </a:r>
          </a:p>
        </p:txBody>
      </p:sp>
      <p:sp>
        <p:nvSpPr>
          <p:cNvPr id="47" name="Rectangle 46"/>
          <p:cNvSpPr/>
          <p:nvPr/>
        </p:nvSpPr>
        <p:spPr bwMode="auto">
          <a:xfrm>
            <a:off x="4763891" y="4927639"/>
            <a:ext cx="2290766" cy="138776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3927" fontAlgn="base">
              <a:lnSpc>
                <a:spcPct val="90000"/>
              </a:lnSpc>
              <a:spcBef>
                <a:spcPct val="0"/>
              </a:spcBef>
              <a:spcAft>
                <a:spcPct val="0"/>
              </a:spcAft>
              <a:defRPr/>
            </a:pPr>
            <a:r>
              <a:rPr lang="en-US" sz="200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Serverless</a:t>
            </a:r>
            <a:r>
              <a:rPr lang="en-US" sz="200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 computing</a:t>
            </a:r>
          </a:p>
        </p:txBody>
      </p:sp>
      <p:sp>
        <p:nvSpPr>
          <p:cNvPr id="50" name="Rectangle 49"/>
          <p:cNvSpPr/>
          <p:nvPr/>
        </p:nvSpPr>
        <p:spPr bwMode="auto">
          <a:xfrm>
            <a:off x="8735388" y="4927639"/>
            <a:ext cx="2290766" cy="138776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3927" fontAlgn="base">
              <a:lnSpc>
                <a:spcPct val="90000"/>
              </a:lnSpc>
              <a:spcBef>
                <a:spcPct val="0"/>
              </a:spcBef>
              <a:spcAft>
                <a:spcPct val="0"/>
              </a:spcAft>
              <a:defRPr/>
            </a:pPr>
            <a:r>
              <a:rPr lang="en-US" sz="20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Hosting REST APIs</a:t>
            </a:r>
          </a:p>
        </p:txBody>
      </p:sp>
      <p:pic>
        <p:nvPicPr>
          <p:cNvPr id="3" name="Picture 2">
            <a:extLst>
              <a:ext uri="{FF2B5EF4-FFF2-40B4-BE49-F238E27FC236}">
                <a16:creationId xmlns:a16="http://schemas.microsoft.com/office/drawing/2014/main" id="{0048CA1B-5F4E-4264-8CD0-6BCB121F05C3}"/>
              </a:ext>
            </a:extLst>
          </p:cNvPr>
          <p:cNvPicPr>
            <a:picLocks noChangeAspect="1"/>
          </p:cNvPicPr>
          <p:nvPr/>
        </p:nvPicPr>
        <p:blipFill>
          <a:blip r:embed="rId3"/>
          <a:stretch>
            <a:fillRect/>
          </a:stretch>
        </p:blipFill>
        <p:spPr>
          <a:xfrm>
            <a:off x="9395373" y="2759836"/>
            <a:ext cx="970796" cy="1119271"/>
          </a:xfrm>
          <a:prstGeom prst="rect">
            <a:avLst/>
          </a:prstGeom>
        </p:spPr>
      </p:pic>
      <p:pic>
        <p:nvPicPr>
          <p:cNvPr id="5" name="Picture 4">
            <a:extLst>
              <a:ext uri="{FF2B5EF4-FFF2-40B4-BE49-F238E27FC236}">
                <a16:creationId xmlns:a16="http://schemas.microsoft.com/office/drawing/2014/main" id="{A0189148-1D07-4ED4-9247-52532CD0BBAC}"/>
              </a:ext>
            </a:extLst>
          </p:cNvPr>
          <p:cNvPicPr>
            <a:picLocks noChangeAspect="1"/>
          </p:cNvPicPr>
          <p:nvPr/>
        </p:nvPicPr>
        <p:blipFill>
          <a:blip r:embed="rId4"/>
          <a:stretch>
            <a:fillRect/>
          </a:stretch>
        </p:blipFill>
        <p:spPr>
          <a:xfrm>
            <a:off x="1736371" y="2844784"/>
            <a:ext cx="977951" cy="949374"/>
          </a:xfrm>
          <a:prstGeom prst="rect">
            <a:avLst/>
          </a:prstGeom>
        </p:spPr>
      </p:pic>
      <p:pic>
        <p:nvPicPr>
          <p:cNvPr id="13" name="Picture 12">
            <a:extLst>
              <a:ext uri="{FF2B5EF4-FFF2-40B4-BE49-F238E27FC236}">
                <a16:creationId xmlns:a16="http://schemas.microsoft.com/office/drawing/2014/main" id="{2791947B-6BBA-4237-918E-C2B745A03D15}"/>
              </a:ext>
            </a:extLst>
          </p:cNvPr>
          <p:cNvPicPr>
            <a:picLocks noChangeAspect="1"/>
          </p:cNvPicPr>
          <p:nvPr/>
        </p:nvPicPr>
        <p:blipFill>
          <a:blip r:embed="rId5"/>
          <a:stretch>
            <a:fillRect/>
          </a:stretch>
        </p:blipFill>
        <p:spPr>
          <a:xfrm>
            <a:off x="5402249" y="2891047"/>
            <a:ext cx="1042094" cy="988060"/>
          </a:xfrm>
          <a:prstGeom prst="rect">
            <a:avLst/>
          </a:prstGeom>
        </p:spPr>
      </p:pic>
    </p:spTree>
    <p:extLst>
      <p:ext uri="{BB962C8B-B14F-4D97-AF65-F5344CB8AC3E}">
        <p14:creationId xmlns:p14="http://schemas.microsoft.com/office/powerpoint/2010/main" val="39492124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25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ppt_x"/>
                                          </p:val>
                                        </p:tav>
                                        <p:tav tm="100000">
                                          <p:val>
                                            <p:strVal val="#ppt_x"/>
                                          </p:val>
                                        </p:tav>
                                      </p:tavLst>
                                    </p:anim>
                                    <p:anim calcmode="lin" valueType="num">
                                      <p:cBhvr additive="base">
                                        <p:cTn id="8" dur="500" fill="hold"/>
                                        <p:tgtEl>
                                          <p:spTgt spid="4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500"/>
                                  </p:stCondLst>
                                  <p:childTnLst>
                                    <p:set>
                                      <p:cBhvr>
                                        <p:cTn id="10" dur="1" fill="hold">
                                          <p:stCondLst>
                                            <p:cond delay="0"/>
                                          </p:stCondLst>
                                        </p:cTn>
                                        <p:tgtEl>
                                          <p:spTgt spid="47"/>
                                        </p:tgtEl>
                                        <p:attrNameLst>
                                          <p:attrName>style.visibility</p:attrName>
                                        </p:attrNameLst>
                                      </p:cBhvr>
                                      <p:to>
                                        <p:strVal val="visible"/>
                                      </p:to>
                                    </p:set>
                                    <p:anim calcmode="lin" valueType="num">
                                      <p:cBhvr additive="base">
                                        <p:cTn id="11" dur="500" fill="hold"/>
                                        <p:tgtEl>
                                          <p:spTgt spid="47"/>
                                        </p:tgtEl>
                                        <p:attrNameLst>
                                          <p:attrName>ppt_x</p:attrName>
                                        </p:attrNameLst>
                                      </p:cBhvr>
                                      <p:tavLst>
                                        <p:tav tm="0">
                                          <p:val>
                                            <p:strVal val="#ppt_x"/>
                                          </p:val>
                                        </p:tav>
                                        <p:tav tm="100000">
                                          <p:val>
                                            <p:strVal val="#ppt_x"/>
                                          </p:val>
                                        </p:tav>
                                      </p:tavLst>
                                    </p:anim>
                                    <p:anim calcmode="lin" valueType="num">
                                      <p:cBhvr additive="base">
                                        <p:cTn id="12" dur="500" fill="hold"/>
                                        <p:tgtEl>
                                          <p:spTgt spid="47"/>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0"/>
                                  </p:stCondLst>
                                  <p:childTnLst>
                                    <p:set>
                                      <p:cBhvr>
                                        <p:cTn id="14" dur="1" fill="hold">
                                          <p:stCondLst>
                                            <p:cond delay="0"/>
                                          </p:stCondLst>
                                        </p:cTn>
                                        <p:tgtEl>
                                          <p:spTgt spid="50"/>
                                        </p:tgtEl>
                                        <p:attrNameLst>
                                          <p:attrName>style.visibility</p:attrName>
                                        </p:attrNameLst>
                                      </p:cBhvr>
                                      <p:to>
                                        <p:strVal val="visible"/>
                                      </p:to>
                                    </p:set>
                                    <p:anim calcmode="lin" valueType="num">
                                      <p:cBhvr additive="base">
                                        <p:cTn id="15" dur="500" fill="hold"/>
                                        <p:tgtEl>
                                          <p:spTgt spid="50"/>
                                        </p:tgtEl>
                                        <p:attrNameLst>
                                          <p:attrName>ppt_x</p:attrName>
                                        </p:attrNameLst>
                                      </p:cBhvr>
                                      <p:tavLst>
                                        <p:tav tm="0">
                                          <p:val>
                                            <p:strVal val="#ppt_x"/>
                                          </p:val>
                                        </p:tav>
                                        <p:tav tm="100000">
                                          <p:val>
                                            <p:strVal val="#ppt_x"/>
                                          </p:val>
                                        </p:tav>
                                      </p:tavLst>
                                    </p:anim>
                                    <p:anim calcmode="lin" valueType="num">
                                      <p:cBhvr additive="base">
                                        <p:cTn id="16"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7" grpId="0" animBg="1"/>
      <p:bldP spid="5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DB0375D-9689-4C16-8C93-608D1D1FD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53" y="1938993"/>
            <a:ext cx="1780965" cy="1780965"/>
          </a:xfrm>
          <a:prstGeom prst="rect">
            <a:avLst/>
          </a:prstGeom>
        </p:spPr>
      </p:pic>
      <p:sp>
        <p:nvSpPr>
          <p:cNvPr id="36" name="Rectangle 35"/>
          <p:cNvSpPr/>
          <p:nvPr/>
        </p:nvSpPr>
        <p:spPr bwMode="auto">
          <a:xfrm>
            <a:off x="6141097" y="1731819"/>
            <a:ext cx="2777934" cy="4857702"/>
          </a:xfrm>
          <a:prstGeom prst="rect">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523706"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0" normalizeH="0" baseline="0" noProof="0" dirty="0">
              <a:ln>
                <a:noFill/>
              </a:ln>
              <a:solidFill>
                <a:srgbClr val="505050"/>
              </a:solidFill>
              <a:effectLst/>
              <a:uLnTx/>
              <a:uFillTx/>
              <a:latin typeface="Segoe UI Light"/>
              <a:ea typeface="+mn-ea"/>
              <a:cs typeface="Segoe UI" pitchFamily="34" charset="0"/>
            </a:endParaRPr>
          </a:p>
          <a:p>
            <a:pPr marL="0" marR="0" lvl="0" indent="0" algn="ctr" defTabSz="913927" rtl="0" eaLnBrk="1" fontAlgn="base" latinLnBrk="0" hangingPunct="1">
              <a:lnSpc>
                <a:spcPct val="90000"/>
              </a:lnSpc>
              <a:spcBef>
                <a:spcPct val="0"/>
              </a:spcBef>
              <a:spcAft>
                <a:spcPct val="0"/>
              </a:spcAft>
              <a:buClrTx/>
              <a:buSzTx/>
              <a:buFontTx/>
              <a:buNone/>
              <a:tabLst/>
              <a:defRPr/>
            </a:pPr>
            <a:r>
              <a:rPr kumimoji="0" lang="en-US" sz="1961" b="0" i="0" u="none" strike="noStrike" kern="1200" cap="none" spc="0" normalizeH="0" baseline="0" noProof="0" dirty="0">
                <a:ln>
                  <a:noFill/>
                </a:ln>
                <a:solidFill>
                  <a:srgbClr val="505050"/>
                </a:solidFill>
                <a:effectLst/>
                <a:uLnTx/>
                <a:uFillTx/>
                <a:latin typeface="Segoe UI Light"/>
                <a:ea typeface="+mn-ea"/>
                <a:cs typeface="Segoe UI" pitchFamily="34" charset="0"/>
              </a:rPr>
              <a:t>Azure Ethereum Blockchain</a:t>
            </a:r>
          </a:p>
        </p:txBody>
      </p:sp>
      <p:sp>
        <p:nvSpPr>
          <p:cNvPr id="33" name="Title 1"/>
          <p:cNvSpPr>
            <a:spLocks noGrp="1"/>
          </p:cNvSpPr>
          <p:nvPr>
            <p:ph type="title"/>
          </p:nvPr>
        </p:nvSpPr>
        <p:spPr>
          <a:xfrm>
            <a:off x="268907" y="203366"/>
            <a:ext cx="11654187" cy="899537"/>
          </a:xfrm>
        </p:spPr>
        <p:txBody>
          <a:bodyPr/>
          <a:lstStyle/>
          <a:p>
            <a:pPr>
              <a:spcAft>
                <a:spcPts val="1175"/>
              </a:spcAft>
            </a:pPr>
            <a:r>
              <a:rPr lang="en-US"/>
              <a:t>Azure PaaS available on-premises – managed platforms for high productivity development  </a:t>
            </a:r>
            <a:endParaRPr lang="en-US" sz="3200">
              <a:latin typeface="+mn-lt"/>
            </a:endParaRPr>
          </a:p>
        </p:txBody>
      </p:sp>
      <p:sp>
        <p:nvSpPr>
          <p:cNvPr id="47" name="Rectangle 46"/>
          <p:cNvSpPr/>
          <p:nvPr/>
        </p:nvSpPr>
        <p:spPr bwMode="auto">
          <a:xfrm>
            <a:off x="6163673" y="4927637"/>
            <a:ext cx="2755358" cy="1387768"/>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rPr>
              <a:t>Block chain services based on Ethereum</a:t>
            </a:r>
          </a:p>
        </p:txBody>
      </p:sp>
      <p:sp>
        <p:nvSpPr>
          <p:cNvPr id="12" name="Diagonal Stripe 11">
            <a:extLst>
              <a:ext uri="{FF2B5EF4-FFF2-40B4-BE49-F238E27FC236}">
                <a16:creationId xmlns:a16="http://schemas.microsoft.com/office/drawing/2014/main" id="{7F0DF797-A43F-47D8-9D0E-EEC72DA628B3}"/>
              </a:ext>
            </a:extLst>
          </p:cNvPr>
          <p:cNvSpPr/>
          <p:nvPr/>
        </p:nvSpPr>
        <p:spPr bwMode="auto">
          <a:xfrm rot="5400000">
            <a:off x="7244847" y="1448545"/>
            <a:ext cx="1415769" cy="1938383"/>
          </a:xfrm>
          <a:prstGeom prst="diagStripe">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a:extLst>
              <a:ext uri="{FF2B5EF4-FFF2-40B4-BE49-F238E27FC236}">
                <a16:creationId xmlns:a16="http://schemas.microsoft.com/office/drawing/2014/main" id="{7035E73E-3D85-4201-B984-BBF6AECE34FE}"/>
              </a:ext>
            </a:extLst>
          </p:cNvPr>
          <p:cNvSpPr txBox="1"/>
          <p:nvPr/>
        </p:nvSpPr>
        <p:spPr>
          <a:xfrm rot="2222123">
            <a:off x="7122030" y="2069353"/>
            <a:ext cx="2164216" cy="815608"/>
          </a:xfrm>
          <a:prstGeom prst="rect">
            <a:avLst/>
          </a:prstGeom>
          <a:noFill/>
        </p:spPr>
        <p:txBody>
          <a:bodyPr wrap="square" lIns="182880" tIns="146304" rIns="182880" bIns="146304" rtlCol="0">
            <a:spAutoFit/>
          </a:bodyPr>
          <a:lstStyle/>
          <a:p>
            <a:pPr>
              <a:lnSpc>
                <a:spcPct val="90000"/>
              </a:lnSpc>
              <a:spcAft>
                <a:spcPts val="600"/>
              </a:spcAft>
            </a:pPr>
            <a:r>
              <a:rPr lang="en-US" sz="1600" b="1"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Templated Version</a:t>
            </a:r>
          </a:p>
          <a:p>
            <a:pPr>
              <a:lnSpc>
                <a:spcPct val="90000"/>
              </a:lnSpc>
              <a:spcAft>
                <a:spcPts val="600"/>
              </a:spcAft>
            </a:pPr>
            <a:endParaRPr lang="en-US" sz="1600" b="1" dirty="0">
              <a:gradFill>
                <a:gsLst>
                  <a:gs pos="2917">
                    <a:schemeClr val="tx1"/>
                  </a:gs>
                  <a:gs pos="30000">
                    <a:schemeClr val="tx1"/>
                  </a:gs>
                </a:gsLst>
                <a:lin ang="5400000" scaled="0"/>
              </a:gradFill>
              <a:effectLst>
                <a:outerShdw blurRad="38100" dist="38100" dir="2700000" algn="tl">
                  <a:srgbClr val="000000">
                    <a:alpha val="43137"/>
                  </a:srgbClr>
                </a:outerShdw>
              </a:effectLst>
            </a:endParaRPr>
          </a:p>
        </p:txBody>
      </p:sp>
      <p:grpSp>
        <p:nvGrpSpPr>
          <p:cNvPr id="19" name="Group 18">
            <a:extLst>
              <a:ext uri="{FF2B5EF4-FFF2-40B4-BE49-F238E27FC236}">
                <a16:creationId xmlns:a16="http://schemas.microsoft.com/office/drawing/2014/main" id="{1D568646-9F0C-4455-B770-F1159568FC6E}"/>
              </a:ext>
            </a:extLst>
          </p:cNvPr>
          <p:cNvGrpSpPr/>
          <p:nvPr/>
        </p:nvGrpSpPr>
        <p:grpSpPr>
          <a:xfrm>
            <a:off x="9057414" y="1731820"/>
            <a:ext cx="2919360" cy="4857702"/>
            <a:chOff x="5054873" y="1793875"/>
            <a:chExt cx="2337032" cy="4198937"/>
          </a:xfrm>
        </p:grpSpPr>
        <p:sp>
          <p:nvSpPr>
            <p:cNvPr id="20" name="Rectangle 19">
              <a:extLst>
                <a:ext uri="{FF2B5EF4-FFF2-40B4-BE49-F238E27FC236}">
                  <a16:creationId xmlns:a16="http://schemas.microsoft.com/office/drawing/2014/main" id="{0596BFC2-5108-4B81-91F1-10D836EC6099}"/>
                </a:ext>
              </a:extLst>
            </p:cNvPr>
            <p:cNvSpPr/>
            <p:nvPr/>
          </p:nvSpPr>
          <p:spPr bwMode="auto">
            <a:xfrm>
              <a:off x="5054873" y="1793875"/>
              <a:ext cx="2337032" cy="4198937"/>
            </a:xfrm>
            <a:prstGeom prst="rect">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523706"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1961" dirty="0">
                <a:solidFill>
                  <a:srgbClr val="505050"/>
                </a:solidFill>
                <a:latin typeface="+mj-lt"/>
                <a:ea typeface="Segoe UI" pitchFamily="34" charset="0"/>
                <a:cs typeface="Segoe UI" pitchFamily="34" charset="0"/>
              </a:endParaRPr>
            </a:p>
            <a:p>
              <a:pPr algn="ctr" defTabSz="913927" fontAlgn="base">
                <a:lnSpc>
                  <a:spcPct val="90000"/>
                </a:lnSpc>
                <a:spcBef>
                  <a:spcPct val="0"/>
                </a:spcBef>
                <a:spcAft>
                  <a:spcPct val="0"/>
                </a:spcAft>
                <a:defRPr/>
              </a:pPr>
              <a:r>
                <a:rPr lang="en-US" sz="1961" dirty="0">
                  <a:solidFill>
                    <a:srgbClr val="505050"/>
                  </a:solidFill>
                  <a:latin typeface="+mj-lt"/>
                  <a:ea typeface="Segoe UI" pitchFamily="34" charset="0"/>
                  <a:cs typeface="Segoe UI" pitchFamily="34" charset="0"/>
                </a:rPr>
                <a:t>Azure Service Fabric</a:t>
              </a:r>
            </a:p>
          </p:txBody>
        </p:sp>
        <p:pic>
          <p:nvPicPr>
            <p:cNvPr id="21" name="Picture 20">
              <a:extLst>
                <a:ext uri="{FF2B5EF4-FFF2-40B4-BE49-F238E27FC236}">
                  <a16:creationId xmlns:a16="http://schemas.microsoft.com/office/drawing/2014/main" id="{0342DF69-CAE5-4453-974B-E5F41736388A}"/>
                </a:ext>
              </a:extLst>
            </p:cNvPr>
            <p:cNvPicPr>
              <a:picLocks noChangeAspect="1"/>
            </p:cNvPicPr>
            <p:nvPr/>
          </p:nvPicPr>
          <p:blipFill>
            <a:blip r:embed="rId4" cstate="email">
              <a:grayscl/>
              <a:extLst>
                <a:ext uri="{28A0092B-C50C-407E-A947-70E740481C1C}">
                  <a14:useLocalDpi xmlns:a14="http://schemas.microsoft.com/office/drawing/2010/main"/>
                </a:ext>
              </a:extLst>
            </a:blip>
            <a:stretch>
              <a:fillRect/>
            </a:stretch>
          </p:blipFill>
          <p:spPr>
            <a:xfrm>
              <a:off x="5761103" y="2135725"/>
              <a:ext cx="914270" cy="914270"/>
            </a:xfrm>
            <a:prstGeom prst="rect">
              <a:avLst/>
            </a:prstGeom>
          </p:spPr>
        </p:pic>
      </p:grpSp>
      <p:sp>
        <p:nvSpPr>
          <p:cNvPr id="22" name="Rectangle 21">
            <a:extLst>
              <a:ext uri="{FF2B5EF4-FFF2-40B4-BE49-F238E27FC236}">
                <a16:creationId xmlns:a16="http://schemas.microsoft.com/office/drawing/2014/main" id="{31D371BB-08AC-4BC2-A2FE-555B1CE89528}"/>
              </a:ext>
            </a:extLst>
          </p:cNvPr>
          <p:cNvSpPr/>
          <p:nvPr/>
        </p:nvSpPr>
        <p:spPr bwMode="auto">
          <a:xfrm>
            <a:off x="9057414" y="4927637"/>
            <a:ext cx="2919360" cy="1387769"/>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3927" fontAlgn="base">
              <a:lnSpc>
                <a:spcPct val="90000"/>
              </a:lnSpc>
              <a:spcBef>
                <a:spcPct val="0"/>
              </a:spcBef>
              <a:spcAft>
                <a:spcPct val="0"/>
              </a:spcAft>
              <a:defRPr/>
            </a:pPr>
            <a:r>
              <a:rPr lang="en-US" sz="20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Always-on, scalable distributed applications </a:t>
            </a:r>
          </a:p>
        </p:txBody>
      </p:sp>
      <p:sp>
        <p:nvSpPr>
          <p:cNvPr id="23" name="Diagonal Stripe 22">
            <a:extLst>
              <a:ext uri="{FF2B5EF4-FFF2-40B4-BE49-F238E27FC236}">
                <a16:creationId xmlns:a16="http://schemas.microsoft.com/office/drawing/2014/main" id="{CF474046-C91D-4A77-BADA-BFA3AE00012A}"/>
              </a:ext>
            </a:extLst>
          </p:cNvPr>
          <p:cNvSpPr/>
          <p:nvPr/>
        </p:nvSpPr>
        <p:spPr bwMode="auto">
          <a:xfrm rot="5400000">
            <a:off x="10149960" y="1504677"/>
            <a:ext cx="1518542" cy="1992608"/>
          </a:xfrm>
          <a:prstGeom prst="diagStripe">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4" name="TextBox 23">
            <a:extLst>
              <a:ext uri="{FF2B5EF4-FFF2-40B4-BE49-F238E27FC236}">
                <a16:creationId xmlns:a16="http://schemas.microsoft.com/office/drawing/2014/main" id="{5B09DD38-22F8-43FE-95E9-86A2E0DA7D08}"/>
              </a:ext>
            </a:extLst>
          </p:cNvPr>
          <p:cNvSpPr txBox="1"/>
          <p:nvPr/>
        </p:nvSpPr>
        <p:spPr>
          <a:xfrm rot="2222123">
            <a:off x="10018362" y="2315439"/>
            <a:ext cx="2758084" cy="815608"/>
          </a:xfrm>
          <a:prstGeom prst="rect">
            <a:avLst/>
          </a:prstGeom>
          <a:noFill/>
        </p:spPr>
        <p:txBody>
          <a:bodyPr wrap="square" lIns="182880" tIns="146304" rIns="182880" bIns="146304" rtlCol="0">
            <a:spAutoFit/>
          </a:bodyPr>
          <a:lstStyle/>
          <a:p>
            <a:pPr>
              <a:lnSpc>
                <a:spcPct val="90000"/>
              </a:lnSpc>
              <a:spcAft>
                <a:spcPts val="600"/>
              </a:spcAft>
            </a:pPr>
            <a:r>
              <a:rPr lang="en-US" sz="1600" b="1"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Templated Version</a:t>
            </a:r>
          </a:p>
          <a:p>
            <a:pPr>
              <a:lnSpc>
                <a:spcPct val="90000"/>
              </a:lnSpc>
              <a:spcAft>
                <a:spcPts val="600"/>
              </a:spcAft>
            </a:pPr>
            <a:endParaRPr lang="en-US" sz="1600" b="1" dirty="0">
              <a:gradFill>
                <a:gsLst>
                  <a:gs pos="2917">
                    <a:schemeClr val="tx1"/>
                  </a:gs>
                  <a:gs pos="30000">
                    <a:schemeClr val="tx1"/>
                  </a:gs>
                </a:gsLst>
                <a:lin ang="5400000" scaled="0"/>
              </a:gradFill>
              <a:effectLst>
                <a:outerShdw blurRad="38100" dist="38100" dir="2700000" algn="tl">
                  <a:srgbClr val="000000">
                    <a:alpha val="43137"/>
                  </a:srgbClr>
                </a:outerShdw>
              </a:effectLst>
            </a:endParaRPr>
          </a:p>
        </p:txBody>
      </p:sp>
      <p:grpSp>
        <p:nvGrpSpPr>
          <p:cNvPr id="25" name="Group 24">
            <a:extLst>
              <a:ext uri="{FF2B5EF4-FFF2-40B4-BE49-F238E27FC236}">
                <a16:creationId xmlns:a16="http://schemas.microsoft.com/office/drawing/2014/main" id="{6ECEC5CF-1B9C-45C3-9DA8-844A930212C4}"/>
              </a:ext>
            </a:extLst>
          </p:cNvPr>
          <p:cNvGrpSpPr/>
          <p:nvPr/>
        </p:nvGrpSpPr>
        <p:grpSpPr>
          <a:xfrm>
            <a:off x="3214325" y="1740528"/>
            <a:ext cx="2816803" cy="4857702"/>
            <a:chOff x="9835107" y="1793875"/>
            <a:chExt cx="2337033" cy="4198937"/>
          </a:xfrm>
        </p:grpSpPr>
        <p:sp>
          <p:nvSpPr>
            <p:cNvPr id="26" name="Rectangle 25">
              <a:extLst>
                <a:ext uri="{FF2B5EF4-FFF2-40B4-BE49-F238E27FC236}">
                  <a16:creationId xmlns:a16="http://schemas.microsoft.com/office/drawing/2014/main" id="{6D1069A5-3FB8-43AC-AE7F-233DD6751D1D}"/>
                </a:ext>
              </a:extLst>
            </p:cNvPr>
            <p:cNvSpPr/>
            <p:nvPr/>
          </p:nvSpPr>
          <p:spPr bwMode="auto">
            <a:xfrm>
              <a:off x="9835107" y="1793875"/>
              <a:ext cx="2337033" cy="4198937"/>
            </a:xfrm>
            <a:prstGeom prst="rect">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523706"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1961" dirty="0">
                <a:solidFill>
                  <a:srgbClr val="505050"/>
                </a:solidFill>
                <a:latin typeface="+mj-lt"/>
                <a:cs typeface="Segoe UI" pitchFamily="34" charset="0"/>
              </a:endParaRPr>
            </a:p>
            <a:p>
              <a:pPr algn="ctr" defTabSz="913927" fontAlgn="base">
                <a:lnSpc>
                  <a:spcPct val="90000"/>
                </a:lnSpc>
                <a:spcBef>
                  <a:spcPct val="0"/>
                </a:spcBef>
                <a:spcAft>
                  <a:spcPct val="0"/>
                </a:spcAft>
                <a:defRPr/>
              </a:pPr>
              <a:r>
                <a:rPr lang="en-US" sz="1961" dirty="0">
                  <a:solidFill>
                    <a:srgbClr val="505050"/>
                  </a:solidFill>
                  <a:latin typeface="+mj-lt"/>
                  <a:cs typeface="Segoe UI" pitchFamily="34" charset="0"/>
                </a:rPr>
                <a:t>Cloud Foundry</a:t>
              </a:r>
            </a:p>
          </p:txBody>
        </p:sp>
        <p:grpSp>
          <p:nvGrpSpPr>
            <p:cNvPr id="27" name="Group 26">
              <a:extLst>
                <a:ext uri="{FF2B5EF4-FFF2-40B4-BE49-F238E27FC236}">
                  <a16:creationId xmlns:a16="http://schemas.microsoft.com/office/drawing/2014/main" id="{BFFB2511-7458-4AD9-8F34-4BBA2312ECF1}"/>
                </a:ext>
              </a:extLst>
            </p:cNvPr>
            <p:cNvGrpSpPr>
              <a:grpSpLocks noChangeAspect="1"/>
            </p:cNvGrpSpPr>
            <p:nvPr/>
          </p:nvGrpSpPr>
          <p:grpSpPr>
            <a:xfrm>
              <a:off x="10644099" y="2227152"/>
              <a:ext cx="719047" cy="731416"/>
              <a:chOff x="9212942" y="2075755"/>
              <a:chExt cx="633663" cy="644562"/>
            </a:xfrm>
            <a:solidFill>
              <a:schemeClr val="accent4"/>
            </a:solidFill>
          </p:grpSpPr>
          <p:sp>
            <p:nvSpPr>
              <p:cNvPr id="28" name="Freeform 9">
                <a:extLst>
                  <a:ext uri="{FF2B5EF4-FFF2-40B4-BE49-F238E27FC236}">
                    <a16:creationId xmlns:a16="http://schemas.microsoft.com/office/drawing/2014/main" id="{570DDDC5-C335-48BA-BA5F-12603E0EEE70}"/>
                  </a:ext>
                </a:extLst>
              </p:cNvPr>
              <p:cNvSpPr>
                <a:spLocks/>
              </p:cNvSpPr>
              <p:nvPr/>
            </p:nvSpPr>
            <p:spPr bwMode="auto">
              <a:xfrm>
                <a:off x="9212953" y="2075755"/>
                <a:ext cx="290693" cy="296333"/>
              </a:xfrm>
              <a:custGeom>
                <a:avLst/>
                <a:gdLst>
                  <a:gd name="T0" fmla="*/ 0 w 1546"/>
                  <a:gd name="T1" fmla="*/ 0 h 1576"/>
                  <a:gd name="T2" fmla="*/ 0 w 1546"/>
                  <a:gd name="T3" fmla="*/ 1198 h 1576"/>
                  <a:gd name="T4" fmla="*/ 360 w 1546"/>
                  <a:gd name="T5" fmla="*/ 830 h 1576"/>
                  <a:gd name="T6" fmla="*/ 1092 w 1546"/>
                  <a:gd name="T7" fmla="*/ 1576 h 1576"/>
                  <a:gd name="T8" fmla="*/ 1546 w 1546"/>
                  <a:gd name="T9" fmla="*/ 1115 h 1576"/>
                  <a:gd name="T10" fmla="*/ 814 w 1546"/>
                  <a:gd name="T11" fmla="*/ 370 h 1576"/>
                  <a:gd name="T12" fmla="*/ 1181 w 1546"/>
                  <a:gd name="T13" fmla="*/ 0 h 1576"/>
                  <a:gd name="T14" fmla="*/ 0 w 1546"/>
                  <a:gd name="T15" fmla="*/ 0 h 1576"/>
                  <a:gd name="T16" fmla="*/ 0 w 1546"/>
                  <a:gd name="T17" fmla="*/ 0 h 1576"/>
                  <a:gd name="T18" fmla="*/ 0 w 1546"/>
                  <a:gd name="T19" fmla="*/ 0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6" h="1576">
                    <a:moveTo>
                      <a:pt x="0" y="0"/>
                    </a:moveTo>
                    <a:lnTo>
                      <a:pt x="0" y="1198"/>
                    </a:lnTo>
                    <a:lnTo>
                      <a:pt x="360" y="830"/>
                    </a:lnTo>
                    <a:lnTo>
                      <a:pt x="1092" y="1576"/>
                    </a:lnTo>
                    <a:lnTo>
                      <a:pt x="1546" y="1115"/>
                    </a:lnTo>
                    <a:lnTo>
                      <a:pt x="814" y="370"/>
                    </a:lnTo>
                    <a:lnTo>
                      <a:pt x="1181" y="0"/>
                    </a:lnTo>
                    <a:lnTo>
                      <a:pt x="0" y="0"/>
                    </a:lnTo>
                    <a:lnTo>
                      <a:pt x="0" y="0"/>
                    </a:lnTo>
                    <a:lnTo>
                      <a:pt x="0"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3" tIns="43920" rIns="87843" bIns="43920" numCol="1" anchor="t" anchorCtr="0" compatLnSpc="1">
                <a:prstTxWarp prst="textNoShape">
                  <a:avLst/>
                </a:prstTxWarp>
              </a:bodyPr>
              <a:lstStyle/>
              <a:p>
                <a:pPr defTabSz="878221">
                  <a:defRPr/>
                </a:pPr>
                <a:endParaRPr lang="en-US" sz="1567" b="1" kern="0">
                  <a:solidFill>
                    <a:srgbClr val="505050"/>
                  </a:solidFill>
                  <a:latin typeface="+mj-lt"/>
                </a:endParaRPr>
              </a:p>
            </p:txBody>
          </p:sp>
          <p:sp>
            <p:nvSpPr>
              <p:cNvPr id="29" name="Freeform 10">
                <a:extLst>
                  <a:ext uri="{FF2B5EF4-FFF2-40B4-BE49-F238E27FC236}">
                    <a16:creationId xmlns:a16="http://schemas.microsoft.com/office/drawing/2014/main" id="{7FD1B51F-4C03-436E-ACD4-00816F23B9AC}"/>
                  </a:ext>
                </a:extLst>
              </p:cNvPr>
              <p:cNvSpPr>
                <a:spLocks/>
              </p:cNvSpPr>
              <p:nvPr/>
            </p:nvSpPr>
            <p:spPr bwMode="auto">
              <a:xfrm>
                <a:off x="9555536" y="2075755"/>
                <a:ext cx="291069" cy="296333"/>
              </a:xfrm>
              <a:custGeom>
                <a:avLst/>
                <a:gdLst>
                  <a:gd name="T0" fmla="*/ 1548 w 1548"/>
                  <a:gd name="T1" fmla="*/ 0 h 1576"/>
                  <a:gd name="T2" fmla="*/ 1548 w 1548"/>
                  <a:gd name="T3" fmla="*/ 1198 h 1576"/>
                  <a:gd name="T4" fmla="*/ 1181 w 1548"/>
                  <a:gd name="T5" fmla="*/ 830 h 1576"/>
                  <a:gd name="T6" fmla="*/ 449 w 1548"/>
                  <a:gd name="T7" fmla="*/ 1576 h 1576"/>
                  <a:gd name="T8" fmla="*/ 0 w 1548"/>
                  <a:gd name="T9" fmla="*/ 1115 h 1576"/>
                  <a:gd name="T10" fmla="*/ 727 w 1548"/>
                  <a:gd name="T11" fmla="*/ 370 h 1576"/>
                  <a:gd name="T12" fmla="*/ 362 w 1548"/>
                  <a:gd name="T13" fmla="*/ 0 h 1576"/>
                  <a:gd name="T14" fmla="*/ 1548 w 1548"/>
                  <a:gd name="T15" fmla="*/ 0 h 1576"/>
                  <a:gd name="T16" fmla="*/ 1548 w 1548"/>
                  <a:gd name="T17" fmla="*/ 0 h 1576"/>
                  <a:gd name="T18" fmla="*/ 1548 w 1548"/>
                  <a:gd name="T19" fmla="*/ 0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8" h="1576">
                    <a:moveTo>
                      <a:pt x="1548" y="0"/>
                    </a:moveTo>
                    <a:lnTo>
                      <a:pt x="1548" y="1198"/>
                    </a:lnTo>
                    <a:lnTo>
                      <a:pt x="1181" y="830"/>
                    </a:lnTo>
                    <a:lnTo>
                      <a:pt x="449" y="1576"/>
                    </a:lnTo>
                    <a:lnTo>
                      <a:pt x="0" y="1115"/>
                    </a:lnTo>
                    <a:lnTo>
                      <a:pt x="727" y="370"/>
                    </a:lnTo>
                    <a:lnTo>
                      <a:pt x="362" y="0"/>
                    </a:lnTo>
                    <a:lnTo>
                      <a:pt x="1548" y="0"/>
                    </a:lnTo>
                    <a:lnTo>
                      <a:pt x="1548" y="0"/>
                    </a:lnTo>
                    <a:lnTo>
                      <a:pt x="1548"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3" tIns="43920" rIns="87843" bIns="43920" numCol="1" anchor="t" anchorCtr="0" compatLnSpc="1">
                <a:prstTxWarp prst="textNoShape">
                  <a:avLst/>
                </a:prstTxWarp>
              </a:bodyPr>
              <a:lstStyle/>
              <a:p>
                <a:pPr defTabSz="878221">
                  <a:defRPr/>
                </a:pPr>
                <a:endParaRPr lang="en-US" sz="1567" b="1" kern="0">
                  <a:solidFill>
                    <a:srgbClr val="505050"/>
                  </a:solidFill>
                  <a:latin typeface="+mj-lt"/>
                </a:endParaRPr>
              </a:p>
            </p:txBody>
          </p:sp>
          <p:sp>
            <p:nvSpPr>
              <p:cNvPr id="30" name="Freeform 11">
                <a:extLst>
                  <a:ext uri="{FF2B5EF4-FFF2-40B4-BE49-F238E27FC236}">
                    <a16:creationId xmlns:a16="http://schemas.microsoft.com/office/drawing/2014/main" id="{0DDBC343-AD98-45AE-B06D-660C360B8F28}"/>
                  </a:ext>
                </a:extLst>
              </p:cNvPr>
              <p:cNvSpPr>
                <a:spLocks/>
              </p:cNvSpPr>
              <p:nvPr/>
            </p:nvSpPr>
            <p:spPr bwMode="auto">
              <a:xfrm>
                <a:off x="9212942" y="2421539"/>
                <a:ext cx="290693" cy="298777"/>
              </a:xfrm>
              <a:custGeom>
                <a:avLst/>
                <a:gdLst>
                  <a:gd name="T0" fmla="*/ 0 w 1546"/>
                  <a:gd name="T1" fmla="*/ 1589 h 1589"/>
                  <a:gd name="T2" fmla="*/ 0 w 1546"/>
                  <a:gd name="T3" fmla="*/ 385 h 1589"/>
                  <a:gd name="T4" fmla="*/ 360 w 1546"/>
                  <a:gd name="T5" fmla="*/ 756 h 1589"/>
                  <a:gd name="T6" fmla="*/ 1092 w 1546"/>
                  <a:gd name="T7" fmla="*/ 0 h 1589"/>
                  <a:gd name="T8" fmla="*/ 1546 w 1546"/>
                  <a:gd name="T9" fmla="*/ 469 h 1589"/>
                  <a:gd name="T10" fmla="*/ 814 w 1546"/>
                  <a:gd name="T11" fmla="*/ 1219 h 1589"/>
                  <a:gd name="T12" fmla="*/ 1181 w 1546"/>
                  <a:gd name="T13" fmla="*/ 1589 h 1589"/>
                  <a:gd name="T14" fmla="*/ 0 w 1546"/>
                  <a:gd name="T15" fmla="*/ 1589 h 1589"/>
                  <a:gd name="T16" fmla="*/ 0 w 1546"/>
                  <a:gd name="T17" fmla="*/ 1589 h 1589"/>
                  <a:gd name="T18" fmla="*/ 0 w 1546"/>
                  <a:gd name="T19" fmla="*/ 1589 h 1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6" h="1589">
                    <a:moveTo>
                      <a:pt x="0" y="1589"/>
                    </a:moveTo>
                    <a:lnTo>
                      <a:pt x="0" y="385"/>
                    </a:lnTo>
                    <a:lnTo>
                      <a:pt x="360" y="756"/>
                    </a:lnTo>
                    <a:lnTo>
                      <a:pt x="1092" y="0"/>
                    </a:lnTo>
                    <a:lnTo>
                      <a:pt x="1546" y="469"/>
                    </a:lnTo>
                    <a:lnTo>
                      <a:pt x="814" y="1219"/>
                    </a:lnTo>
                    <a:lnTo>
                      <a:pt x="1181" y="1589"/>
                    </a:lnTo>
                    <a:lnTo>
                      <a:pt x="0" y="1589"/>
                    </a:lnTo>
                    <a:lnTo>
                      <a:pt x="0" y="1589"/>
                    </a:lnTo>
                    <a:lnTo>
                      <a:pt x="0" y="1589"/>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3" tIns="43920" rIns="87843" bIns="43920" numCol="1" anchor="t" anchorCtr="0" compatLnSpc="1">
                <a:prstTxWarp prst="textNoShape">
                  <a:avLst/>
                </a:prstTxWarp>
              </a:bodyPr>
              <a:lstStyle/>
              <a:p>
                <a:pPr defTabSz="878221">
                  <a:defRPr/>
                </a:pPr>
                <a:endParaRPr lang="en-US" sz="1567" b="1" kern="0">
                  <a:solidFill>
                    <a:srgbClr val="505050"/>
                  </a:solidFill>
                  <a:latin typeface="+mj-lt"/>
                </a:endParaRPr>
              </a:p>
            </p:txBody>
          </p:sp>
          <p:sp>
            <p:nvSpPr>
              <p:cNvPr id="31" name="Freeform 12">
                <a:extLst>
                  <a:ext uri="{FF2B5EF4-FFF2-40B4-BE49-F238E27FC236}">
                    <a16:creationId xmlns:a16="http://schemas.microsoft.com/office/drawing/2014/main" id="{2F3A6ACC-E4CC-448D-A252-85A3BBE6AD9D}"/>
                  </a:ext>
                </a:extLst>
              </p:cNvPr>
              <p:cNvSpPr>
                <a:spLocks/>
              </p:cNvSpPr>
              <p:nvPr/>
            </p:nvSpPr>
            <p:spPr bwMode="auto">
              <a:xfrm>
                <a:off x="9555518" y="2421540"/>
                <a:ext cx="291069" cy="298777"/>
              </a:xfrm>
              <a:custGeom>
                <a:avLst/>
                <a:gdLst>
                  <a:gd name="T0" fmla="*/ 1548 w 1548"/>
                  <a:gd name="T1" fmla="*/ 1589 h 1589"/>
                  <a:gd name="T2" fmla="*/ 1548 w 1548"/>
                  <a:gd name="T3" fmla="*/ 385 h 1589"/>
                  <a:gd name="T4" fmla="*/ 1181 w 1548"/>
                  <a:gd name="T5" fmla="*/ 756 h 1589"/>
                  <a:gd name="T6" fmla="*/ 449 w 1548"/>
                  <a:gd name="T7" fmla="*/ 0 h 1589"/>
                  <a:gd name="T8" fmla="*/ 0 w 1548"/>
                  <a:gd name="T9" fmla="*/ 469 h 1589"/>
                  <a:gd name="T10" fmla="*/ 727 w 1548"/>
                  <a:gd name="T11" fmla="*/ 1219 h 1589"/>
                  <a:gd name="T12" fmla="*/ 362 w 1548"/>
                  <a:gd name="T13" fmla="*/ 1589 h 1589"/>
                  <a:gd name="T14" fmla="*/ 1548 w 1548"/>
                  <a:gd name="T15" fmla="*/ 1589 h 1589"/>
                  <a:gd name="T16" fmla="*/ 1548 w 1548"/>
                  <a:gd name="T17" fmla="*/ 1589 h 1589"/>
                  <a:gd name="T18" fmla="*/ 1548 w 1548"/>
                  <a:gd name="T19" fmla="*/ 1589 h 1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8" h="1589">
                    <a:moveTo>
                      <a:pt x="1548" y="1589"/>
                    </a:moveTo>
                    <a:lnTo>
                      <a:pt x="1548" y="385"/>
                    </a:lnTo>
                    <a:lnTo>
                      <a:pt x="1181" y="756"/>
                    </a:lnTo>
                    <a:lnTo>
                      <a:pt x="449" y="0"/>
                    </a:lnTo>
                    <a:lnTo>
                      <a:pt x="0" y="469"/>
                    </a:lnTo>
                    <a:lnTo>
                      <a:pt x="727" y="1219"/>
                    </a:lnTo>
                    <a:lnTo>
                      <a:pt x="362" y="1589"/>
                    </a:lnTo>
                    <a:lnTo>
                      <a:pt x="1548" y="1589"/>
                    </a:lnTo>
                    <a:lnTo>
                      <a:pt x="1548" y="1589"/>
                    </a:lnTo>
                    <a:lnTo>
                      <a:pt x="1548" y="1589"/>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3" tIns="43920" rIns="87843" bIns="43920" numCol="1" anchor="t" anchorCtr="0" compatLnSpc="1">
                <a:prstTxWarp prst="textNoShape">
                  <a:avLst/>
                </a:prstTxWarp>
              </a:bodyPr>
              <a:lstStyle/>
              <a:p>
                <a:pPr defTabSz="878221">
                  <a:defRPr/>
                </a:pPr>
                <a:endParaRPr lang="en-US" sz="1567" b="1" kern="0">
                  <a:solidFill>
                    <a:srgbClr val="505050"/>
                  </a:solidFill>
                  <a:latin typeface="+mj-lt"/>
                </a:endParaRPr>
              </a:p>
            </p:txBody>
          </p:sp>
        </p:grpSp>
      </p:grpSp>
      <p:grpSp>
        <p:nvGrpSpPr>
          <p:cNvPr id="32" name="Group 31">
            <a:extLst>
              <a:ext uri="{FF2B5EF4-FFF2-40B4-BE49-F238E27FC236}">
                <a16:creationId xmlns:a16="http://schemas.microsoft.com/office/drawing/2014/main" id="{F5965A2A-C49C-415B-95CB-DCD71006F4A7}"/>
              </a:ext>
            </a:extLst>
          </p:cNvPr>
          <p:cNvGrpSpPr/>
          <p:nvPr/>
        </p:nvGrpSpPr>
        <p:grpSpPr>
          <a:xfrm>
            <a:off x="270639" y="1731819"/>
            <a:ext cx="2816802" cy="4857702"/>
            <a:chOff x="7444990" y="1793875"/>
            <a:chExt cx="2337032" cy="4198937"/>
          </a:xfrm>
        </p:grpSpPr>
        <p:sp>
          <p:nvSpPr>
            <p:cNvPr id="34" name="Rectangle 33">
              <a:extLst>
                <a:ext uri="{FF2B5EF4-FFF2-40B4-BE49-F238E27FC236}">
                  <a16:creationId xmlns:a16="http://schemas.microsoft.com/office/drawing/2014/main" id="{11AEE529-DA78-467F-8EC8-0AA7EA8EB0D3}"/>
                </a:ext>
              </a:extLst>
            </p:cNvPr>
            <p:cNvSpPr/>
            <p:nvPr/>
          </p:nvSpPr>
          <p:spPr bwMode="auto">
            <a:xfrm>
              <a:off x="7444990" y="1793875"/>
              <a:ext cx="2337032" cy="4198937"/>
            </a:xfrm>
            <a:prstGeom prst="rect">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523706"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1961" dirty="0">
                <a:solidFill>
                  <a:srgbClr val="505050"/>
                </a:solidFill>
                <a:latin typeface="+mj-lt"/>
                <a:cs typeface="Segoe UI" pitchFamily="34" charset="0"/>
              </a:endParaRPr>
            </a:p>
            <a:p>
              <a:pPr algn="ctr" defTabSz="913927" fontAlgn="base">
                <a:lnSpc>
                  <a:spcPct val="90000"/>
                </a:lnSpc>
                <a:spcBef>
                  <a:spcPct val="0"/>
                </a:spcBef>
                <a:spcAft>
                  <a:spcPct val="0"/>
                </a:spcAft>
                <a:defRPr/>
              </a:pPr>
              <a:r>
                <a:rPr lang="en-US" sz="1961" dirty="0">
                  <a:solidFill>
                    <a:srgbClr val="505050"/>
                  </a:solidFill>
                  <a:latin typeface="+mj-lt"/>
                  <a:cs typeface="Segoe UI" pitchFamily="34" charset="0"/>
                </a:rPr>
                <a:t>Kubernetes</a:t>
              </a:r>
            </a:p>
          </p:txBody>
        </p:sp>
        <p:pic>
          <p:nvPicPr>
            <p:cNvPr id="38" name="Picture 37">
              <a:extLst>
                <a:ext uri="{FF2B5EF4-FFF2-40B4-BE49-F238E27FC236}">
                  <a16:creationId xmlns:a16="http://schemas.microsoft.com/office/drawing/2014/main" id="{FD51690E-0D9A-4A34-952E-BE6ECE6D17EB}"/>
                </a:ext>
              </a:extLst>
            </p:cNvPr>
            <p:cNvPicPr>
              <a:picLocks noChangeAspect="1"/>
            </p:cNvPicPr>
            <p:nvPr/>
          </p:nvPicPr>
          <p:blipFill>
            <a:blip r:embed="rId5" cstate="email">
              <a:grayscl/>
              <a:extLst>
                <a:ext uri="{28A0092B-C50C-407E-A947-70E740481C1C}">
                  <a14:useLocalDpi xmlns:a14="http://schemas.microsoft.com/office/drawing/2010/main"/>
                </a:ext>
              </a:extLst>
            </a:blip>
            <a:stretch>
              <a:fillRect/>
            </a:stretch>
          </p:blipFill>
          <p:spPr>
            <a:xfrm>
              <a:off x="8156371" y="2056906"/>
              <a:ext cx="914270" cy="1071908"/>
            </a:xfrm>
            <a:prstGeom prst="rect">
              <a:avLst/>
            </a:prstGeom>
          </p:spPr>
        </p:pic>
      </p:grpSp>
      <p:sp>
        <p:nvSpPr>
          <p:cNvPr id="39" name="Rectangle 38">
            <a:extLst>
              <a:ext uri="{FF2B5EF4-FFF2-40B4-BE49-F238E27FC236}">
                <a16:creationId xmlns:a16="http://schemas.microsoft.com/office/drawing/2014/main" id="{7AB8400E-E66C-4EA5-90C3-F332FBBCA209}"/>
              </a:ext>
            </a:extLst>
          </p:cNvPr>
          <p:cNvSpPr/>
          <p:nvPr/>
        </p:nvSpPr>
        <p:spPr bwMode="auto">
          <a:xfrm>
            <a:off x="288036" y="4927637"/>
            <a:ext cx="2799406" cy="1387770"/>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3927" fontAlgn="base">
              <a:lnSpc>
                <a:spcPct val="90000"/>
              </a:lnSpc>
              <a:spcBef>
                <a:spcPct val="0"/>
              </a:spcBef>
              <a:spcAft>
                <a:spcPct val="0"/>
              </a:spcAft>
              <a:defRPr/>
            </a:pPr>
            <a:r>
              <a:rPr lang="en-US" sz="200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Robust container management </a:t>
            </a:r>
          </a:p>
        </p:txBody>
      </p:sp>
      <p:sp>
        <p:nvSpPr>
          <p:cNvPr id="40" name="Rectangle 39">
            <a:extLst>
              <a:ext uri="{FF2B5EF4-FFF2-40B4-BE49-F238E27FC236}">
                <a16:creationId xmlns:a16="http://schemas.microsoft.com/office/drawing/2014/main" id="{7C49992E-8E0C-44F4-94F0-09178DDFDD97}"/>
              </a:ext>
            </a:extLst>
          </p:cNvPr>
          <p:cNvSpPr/>
          <p:nvPr/>
        </p:nvSpPr>
        <p:spPr bwMode="auto">
          <a:xfrm>
            <a:off x="3222932" y="4927637"/>
            <a:ext cx="2906956" cy="1387770"/>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3927" fontAlgn="base">
              <a:lnSpc>
                <a:spcPct val="90000"/>
              </a:lnSpc>
              <a:spcBef>
                <a:spcPct val="0"/>
              </a:spcBef>
              <a:spcAft>
                <a:spcPct val="0"/>
              </a:spcAft>
              <a:defRPr/>
            </a:pPr>
            <a:r>
              <a:rPr lang="en-US" sz="200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Open source platform </a:t>
            </a:r>
          </a:p>
        </p:txBody>
      </p:sp>
      <p:sp>
        <p:nvSpPr>
          <p:cNvPr id="41" name="Diagonal Stripe 40">
            <a:extLst>
              <a:ext uri="{FF2B5EF4-FFF2-40B4-BE49-F238E27FC236}">
                <a16:creationId xmlns:a16="http://schemas.microsoft.com/office/drawing/2014/main" id="{3AD6A80D-3AD5-451B-85A4-277511425850}"/>
              </a:ext>
            </a:extLst>
          </p:cNvPr>
          <p:cNvSpPr/>
          <p:nvPr/>
        </p:nvSpPr>
        <p:spPr bwMode="auto">
          <a:xfrm rot="5400000">
            <a:off x="1394746" y="1488208"/>
            <a:ext cx="1455225" cy="1938384"/>
          </a:xfrm>
          <a:prstGeom prst="diagStripe">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a:extLst>
              <a:ext uri="{FF2B5EF4-FFF2-40B4-BE49-F238E27FC236}">
                <a16:creationId xmlns:a16="http://schemas.microsoft.com/office/drawing/2014/main" id="{360F2425-5257-4702-A5DA-D0DF601B55FF}"/>
              </a:ext>
            </a:extLst>
          </p:cNvPr>
          <p:cNvSpPr txBox="1"/>
          <p:nvPr/>
        </p:nvSpPr>
        <p:spPr>
          <a:xfrm rot="2222123">
            <a:off x="1169587" y="2272772"/>
            <a:ext cx="2795637" cy="815608"/>
          </a:xfrm>
          <a:prstGeom prst="rect">
            <a:avLst/>
          </a:prstGeom>
          <a:noFill/>
        </p:spPr>
        <p:txBody>
          <a:bodyPr wrap="square" lIns="182880" tIns="146304" rIns="182880" bIns="146304" rtlCol="0">
            <a:spAutoFit/>
          </a:bodyPr>
          <a:lstStyle/>
          <a:p>
            <a:pPr>
              <a:lnSpc>
                <a:spcPct val="90000"/>
              </a:lnSpc>
              <a:spcAft>
                <a:spcPts val="600"/>
              </a:spcAft>
            </a:pPr>
            <a:r>
              <a:rPr lang="en-US" sz="1600" b="1"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Templated Version</a:t>
            </a:r>
          </a:p>
          <a:p>
            <a:pPr>
              <a:lnSpc>
                <a:spcPct val="90000"/>
              </a:lnSpc>
              <a:spcAft>
                <a:spcPts val="600"/>
              </a:spcAft>
            </a:pPr>
            <a:endParaRPr lang="en-US" sz="1600" b="1" dirty="0">
              <a:gradFill>
                <a:gsLst>
                  <a:gs pos="2917">
                    <a:schemeClr val="tx1"/>
                  </a:gs>
                  <a:gs pos="30000">
                    <a:schemeClr val="tx1"/>
                  </a:gs>
                </a:gsLst>
                <a:lin ang="5400000" scaled="0"/>
              </a:gradFill>
              <a:effectLst>
                <a:outerShdw blurRad="38100" dist="38100" dir="2700000" algn="tl">
                  <a:srgbClr val="000000">
                    <a:alpha val="43137"/>
                  </a:srgbClr>
                </a:outerShdw>
              </a:effectLst>
            </a:endParaRPr>
          </a:p>
        </p:txBody>
      </p:sp>
      <p:sp>
        <p:nvSpPr>
          <p:cNvPr id="43" name="Diagonal Stripe 42">
            <a:extLst>
              <a:ext uri="{FF2B5EF4-FFF2-40B4-BE49-F238E27FC236}">
                <a16:creationId xmlns:a16="http://schemas.microsoft.com/office/drawing/2014/main" id="{98D77B74-C41D-460B-9551-433C4384B84E}"/>
              </a:ext>
            </a:extLst>
          </p:cNvPr>
          <p:cNvSpPr/>
          <p:nvPr/>
        </p:nvSpPr>
        <p:spPr bwMode="auto">
          <a:xfrm rot="5400000">
            <a:off x="4376897" y="1488211"/>
            <a:ext cx="1455226" cy="1938384"/>
          </a:xfrm>
          <a:prstGeom prst="diagStripe">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a:extLst>
              <a:ext uri="{FF2B5EF4-FFF2-40B4-BE49-F238E27FC236}">
                <a16:creationId xmlns:a16="http://schemas.microsoft.com/office/drawing/2014/main" id="{38136C5C-A287-4A7F-8D5B-94AA82B46FAB}"/>
              </a:ext>
            </a:extLst>
          </p:cNvPr>
          <p:cNvSpPr txBox="1"/>
          <p:nvPr/>
        </p:nvSpPr>
        <p:spPr>
          <a:xfrm rot="2222123">
            <a:off x="4160427" y="2316308"/>
            <a:ext cx="2795637" cy="815608"/>
          </a:xfrm>
          <a:prstGeom prst="rect">
            <a:avLst/>
          </a:prstGeom>
          <a:noFill/>
        </p:spPr>
        <p:txBody>
          <a:bodyPr wrap="square" lIns="182880" tIns="146304" rIns="182880" bIns="146304" rtlCol="0">
            <a:spAutoFit/>
          </a:bodyPr>
          <a:lstStyle/>
          <a:p>
            <a:pPr>
              <a:lnSpc>
                <a:spcPct val="90000"/>
              </a:lnSpc>
              <a:spcAft>
                <a:spcPts val="600"/>
              </a:spcAft>
            </a:pPr>
            <a:r>
              <a:rPr lang="en-US" sz="1600" b="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Templated Version</a:t>
            </a:r>
          </a:p>
          <a:p>
            <a:pPr>
              <a:lnSpc>
                <a:spcPct val="90000"/>
              </a:lnSpc>
              <a:spcAft>
                <a:spcPts val="600"/>
              </a:spcAft>
            </a:pPr>
            <a:endParaRPr lang="en-US" sz="1600" b="1">
              <a:gradFill>
                <a:gsLst>
                  <a:gs pos="2917">
                    <a:schemeClr val="tx1"/>
                  </a:gs>
                  <a:gs pos="30000">
                    <a:schemeClr val="tx1"/>
                  </a:gs>
                </a:gsLst>
                <a:lin ang="5400000" scaled="0"/>
              </a:gra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532830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50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anim calcmode="lin" valueType="num">
                                      <p:cBhvr>
                                        <p:cTn id="12" dur="1000" fill="hold"/>
                                        <p:tgtEl>
                                          <p:spTgt spid="12"/>
                                        </p:tgtEl>
                                        <p:attrNameLst>
                                          <p:attrName>ppt_x</p:attrName>
                                        </p:attrNameLst>
                                      </p:cBhvr>
                                      <p:tavLst>
                                        <p:tav tm="0">
                                          <p:val>
                                            <p:strVal val="#ppt_x"/>
                                          </p:val>
                                        </p:tav>
                                        <p:tav tm="100000">
                                          <p:val>
                                            <p:strVal val="#ppt_x"/>
                                          </p:val>
                                        </p:tav>
                                      </p:tavLst>
                                    </p:anim>
                                    <p:anim calcmode="lin" valueType="num">
                                      <p:cBhvr>
                                        <p:cTn id="13" dur="1000" fill="hold"/>
                                        <p:tgtEl>
                                          <p:spTgt spid="12"/>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1000"/>
                                        <p:tgtEl>
                                          <p:spTgt spid="14"/>
                                        </p:tgtEl>
                                      </p:cBhvr>
                                    </p:animEffect>
                                    <p:anim calcmode="lin" valueType="num">
                                      <p:cBhvr>
                                        <p:cTn id="17" dur="1000" fill="hold"/>
                                        <p:tgtEl>
                                          <p:spTgt spid="14"/>
                                        </p:tgtEl>
                                        <p:attrNameLst>
                                          <p:attrName>ppt_x</p:attrName>
                                        </p:attrNameLst>
                                      </p:cBhvr>
                                      <p:tavLst>
                                        <p:tav tm="0">
                                          <p:val>
                                            <p:strVal val="#ppt_x"/>
                                          </p:val>
                                        </p:tav>
                                        <p:tav tm="100000">
                                          <p:val>
                                            <p:strVal val="#ppt_x"/>
                                          </p:val>
                                        </p:tav>
                                      </p:tavLst>
                                    </p:anim>
                                    <p:anim calcmode="lin" valueType="num">
                                      <p:cBhvr>
                                        <p:cTn id="18" dur="1000" fill="hold"/>
                                        <p:tgtEl>
                                          <p:spTgt spid="14"/>
                                        </p:tgtEl>
                                        <p:attrNameLst>
                                          <p:attrName>ppt_y</p:attrName>
                                        </p:attrNameLst>
                                      </p:cBhvr>
                                      <p:tavLst>
                                        <p:tav tm="0">
                                          <p:val>
                                            <p:strVal val="#ppt_y+.1"/>
                                          </p:val>
                                        </p:tav>
                                        <p:tav tm="100000">
                                          <p:val>
                                            <p:strVal val="#ppt_y"/>
                                          </p:val>
                                        </p:tav>
                                      </p:tavLst>
                                    </p:anim>
                                  </p:childTnLst>
                                </p:cTn>
                              </p:par>
                              <p:par>
                                <p:cTn id="19" presetID="10" presetClass="entr" presetSubtype="0" fill="hold" nodeType="withEffect">
                                  <p:stCondLst>
                                    <p:cond delay="75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250"/>
                                        <p:tgtEl>
                                          <p:spTgt spid="19"/>
                                        </p:tgtEl>
                                      </p:cBhvr>
                                    </p:animEffect>
                                  </p:childTnLst>
                                </p:cTn>
                              </p:par>
                              <p:par>
                                <p:cTn id="22" presetID="42" presetClass="path" presetSubtype="0" decel="100000" fill="hold" nodeType="withEffect">
                                  <p:stCondLst>
                                    <p:cond delay="500"/>
                                  </p:stCondLst>
                                  <p:childTnLst>
                                    <p:animMotion origin="layout" path="M 1.11022E-16 0.04607 L 1.11022E-16 -2.96296E-6 " pathEditMode="relative" rAng="0" ptsTypes="AA">
                                      <p:cBhvr>
                                        <p:cTn id="23" dur="500" fill="hold"/>
                                        <p:tgtEl>
                                          <p:spTgt spid="19"/>
                                        </p:tgtEl>
                                        <p:attrNameLst>
                                          <p:attrName>ppt_x</p:attrName>
                                          <p:attrName>ppt_y</p:attrName>
                                        </p:attrNameLst>
                                      </p:cBhvr>
                                      <p:rCtr x="0" y="-2315"/>
                                    </p:animMotion>
                                  </p:childTnLst>
                                </p:cTn>
                              </p:par>
                              <p:par>
                                <p:cTn id="24" presetID="2" presetClass="entr" presetSubtype="4" decel="100000" fill="hold" grpId="0" nodeType="withEffect">
                                  <p:stCondLst>
                                    <p:cond delay="750"/>
                                  </p:stCondLst>
                                  <p:childTnLst>
                                    <p:set>
                                      <p:cBhvr>
                                        <p:cTn id="25" dur="1" fill="hold">
                                          <p:stCondLst>
                                            <p:cond delay="0"/>
                                          </p:stCondLst>
                                        </p:cTn>
                                        <p:tgtEl>
                                          <p:spTgt spid="22"/>
                                        </p:tgtEl>
                                        <p:attrNameLst>
                                          <p:attrName>style.visibility</p:attrName>
                                        </p:attrNameLst>
                                      </p:cBhvr>
                                      <p:to>
                                        <p:strVal val="visible"/>
                                      </p:to>
                                    </p:set>
                                    <p:anim calcmode="lin" valueType="num">
                                      <p:cBhvr additive="base">
                                        <p:cTn id="26" dur="500" fill="hold"/>
                                        <p:tgtEl>
                                          <p:spTgt spid="22"/>
                                        </p:tgtEl>
                                        <p:attrNameLst>
                                          <p:attrName>ppt_x</p:attrName>
                                        </p:attrNameLst>
                                      </p:cBhvr>
                                      <p:tavLst>
                                        <p:tav tm="0">
                                          <p:val>
                                            <p:strVal val="#ppt_x"/>
                                          </p:val>
                                        </p:tav>
                                        <p:tav tm="100000">
                                          <p:val>
                                            <p:strVal val="#ppt_x"/>
                                          </p:val>
                                        </p:tav>
                                      </p:tavLst>
                                    </p:anim>
                                    <p:anim calcmode="lin" valueType="num">
                                      <p:cBhvr additive="base">
                                        <p:cTn id="27"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anim calcmode="lin" valueType="num">
                                      <p:cBhvr>
                                        <p:cTn id="33" dur="1000" fill="hold"/>
                                        <p:tgtEl>
                                          <p:spTgt spid="23"/>
                                        </p:tgtEl>
                                        <p:attrNameLst>
                                          <p:attrName>ppt_x</p:attrName>
                                        </p:attrNameLst>
                                      </p:cBhvr>
                                      <p:tavLst>
                                        <p:tav tm="0">
                                          <p:val>
                                            <p:strVal val="#ppt_x"/>
                                          </p:val>
                                        </p:tav>
                                        <p:tav tm="100000">
                                          <p:val>
                                            <p:strVal val="#ppt_x"/>
                                          </p:val>
                                        </p:tav>
                                      </p:tavLst>
                                    </p:anim>
                                    <p:anim calcmode="lin" valueType="num">
                                      <p:cBhvr>
                                        <p:cTn id="34" dur="1000" fill="hold"/>
                                        <p:tgtEl>
                                          <p:spTgt spid="2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1000"/>
                                        <p:tgtEl>
                                          <p:spTgt spid="24"/>
                                        </p:tgtEl>
                                      </p:cBhvr>
                                    </p:animEffect>
                                    <p:anim calcmode="lin" valueType="num">
                                      <p:cBhvr>
                                        <p:cTn id="38" dur="1000" fill="hold"/>
                                        <p:tgtEl>
                                          <p:spTgt spid="24"/>
                                        </p:tgtEl>
                                        <p:attrNameLst>
                                          <p:attrName>ppt_x</p:attrName>
                                        </p:attrNameLst>
                                      </p:cBhvr>
                                      <p:tavLst>
                                        <p:tav tm="0">
                                          <p:val>
                                            <p:strVal val="#ppt_x"/>
                                          </p:val>
                                        </p:tav>
                                        <p:tav tm="100000">
                                          <p:val>
                                            <p:strVal val="#ppt_x"/>
                                          </p:val>
                                        </p:tav>
                                      </p:tavLst>
                                    </p:anim>
                                    <p:anim calcmode="lin" valueType="num">
                                      <p:cBhvr>
                                        <p:cTn id="39" dur="1000" fill="hold"/>
                                        <p:tgtEl>
                                          <p:spTgt spid="24"/>
                                        </p:tgtEl>
                                        <p:attrNameLst>
                                          <p:attrName>ppt_y</p:attrName>
                                        </p:attrNameLst>
                                      </p:cBhvr>
                                      <p:tavLst>
                                        <p:tav tm="0">
                                          <p:val>
                                            <p:strVal val="#ppt_y+.1"/>
                                          </p:val>
                                        </p:tav>
                                        <p:tav tm="100000">
                                          <p:val>
                                            <p:strVal val="#ppt_y"/>
                                          </p:val>
                                        </p:tav>
                                      </p:tavLst>
                                    </p:anim>
                                  </p:childTnLst>
                                </p:cTn>
                              </p:par>
                              <p:par>
                                <p:cTn id="40" presetID="10" presetClass="entr" presetSubtype="0" fill="hold" nodeType="withEffect">
                                  <p:stCondLst>
                                    <p:cond delay="100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250"/>
                                        <p:tgtEl>
                                          <p:spTgt spid="32"/>
                                        </p:tgtEl>
                                      </p:cBhvr>
                                    </p:animEffect>
                                  </p:childTnLst>
                                </p:cTn>
                              </p:par>
                              <p:par>
                                <p:cTn id="43" presetID="42" presetClass="path" presetSubtype="0" decel="100000" fill="hold" nodeType="withEffect">
                                  <p:stCondLst>
                                    <p:cond delay="750"/>
                                  </p:stCondLst>
                                  <p:childTnLst>
                                    <p:animMotion origin="layout" path="M -2.08333E-7 0.04607 L -2.08333E-7 -2.96296E-6 " pathEditMode="relative" rAng="0" ptsTypes="AA">
                                      <p:cBhvr>
                                        <p:cTn id="44" dur="500" fill="hold"/>
                                        <p:tgtEl>
                                          <p:spTgt spid="32"/>
                                        </p:tgtEl>
                                        <p:attrNameLst>
                                          <p:attrName>ppt_x</p:attrName>
                                          <p:attrName>ppt_y</p:attrName>
                                        </p:attrNameLst>
                                      </p:cBhvr>
                                      <p:rCtr x="0" y="-2315"/>
                                    </p:animMotion>
                                  </p:childTnLst>
                                </p:cTn>
                              </p:par>
                              <p:par>
                                <p:cTn id="45" presetID="2" presetClass="entr" presetSubtype="4" decel="100000" fill="hold" grpId="0" nodeType="withEffect">
                                  <p:stCondLst>
                                    <p:cond delay="100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500" fill="hold"/>
                                        <p:tgtEl>
                                          <p:spTgt spid="39"/>
                                        </p:tgtEl>
                                        <p:attrNameLst>
                                          <p:attrName>ppt_x</p:attrName>
                                        </p:attrNameLst>
                                      </p:cBhvr>
                                      <p:tavLst>
                                        <p:tav tm="0">
                                          <p:val>
                                            <p:strVal val="#ppt_x"/>
                                          </p:val>
                                        </p:tav>
                                        <p:tav tm="100000">
                                          <p:val>
                                            <p:strVal val="#ppt_x"/>
                                          </p:val>
                                        </p:tav>
                                      </p:tavLst>
                                    </p:anim>
                                    <p:anim calcmode="lin" valueType="num">
                                      <p:cBhvr additive="base">
                                        <p:cTn id="48" dur="500" fill="hold"/>
                                        <p:tgtEl>
                                          <p:spTgt spid="39"/>
                                        </p:tgtEl>
                                        <p:attrNameLst>
                                          <p:attrName>ppt_y</p:attrName>
                                        </p:attrNameLst>
                                      </p:cBhvr>
                                      <p:tavLst>
                                        <p:tav tm="0">
                                          <p:val>
                                            <p:strVal val="1+#ppt_h/2"/>
                                          </p:val>
                                        </p:tav>
                                        <p:tav tm="100000">
                                          <p:val>
                                            <p:strVal val="#ppt_y"/>
                                          </p:val>
                                        </p:tav>
                                      </p:tavLst>
                                    </p:anim>
                                  </p:childTnLst>
                                </p:cTn>
                              </p:par>
                              <p:par>
                                <p:cTn id="49" presetID="10" presetClass="entr" presetSubtype="0" fill="hold" nodeType="withEffect">
                                  <p:stCondLst>
                                    <p:cond delay="125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250"/>
                                        <p:tgtEl>
                                          <p:spTgt spid="25"/>
                                        </p:tgtEl>
                                      </p:cBhvr>
                                    </p:animEffect>
                                  </p:childTnLst>
                                </p:cTn>
                              </p:par>
                              <p:par>
                                <p:cTn id="52" presetID="42" presetClass="path" presetSubtype="0" decel="100000" fill="hold" nodeType="withEffect">
                                  <p:stCondLst>
                                    <p:cond delay="1000"/>
                                  </p:stCondLst>
                                  <p:childTnLst>
                                    <p:animMotion origin="layout" path="M 3.33333E-6 0.04607 L 3.33333E-6 -3.7037E-7 " pathEditMode="relative" rAng="0" ptsTypes="AA">
                                      <p:cBhvr>
                                        <p:cTn id="53" dur="500" fill="hold"/>
                                        <p:tgtEl>
                                          <p:spTgt spid="25"/>
                                        </p:tgtEl>
                                        <p:attrNameLst>
                                          <p:attrName>ppt_x</p:attrName>
                                          <p:attrName>ppt_y</p:attrName>
                                        </p:attrNameLst>
                                      </p:cBhvr>
                                      <p:rCtr x="0" y="-2315"/>
                                    </p:animMotion>
                                  </p:childTnLst>
                                </p:cTn>
                              </p:par>
                              <p:par>
                                <p:cTn id="54" presetID="2" presetClass="entr" presetSubtype="4" decel="100000" fill="hold" grpId="0" nodeType="withEffect">
                                  <p:stCondLst>
                                    <p:cond delay="1250"/>
                                  </p:stCondLst>
                                  <p:childTnLst>
                                    <p:set>
                                      <p:cBhvr>
                                        <p:cTn id="55" dur="1" fill="hold">
                                          <p:stCondLst>
                                            <p:cond delay="0"/>
                                          </p:stCondLst>
                                        </p:cTn>
                                        <p:tgtEl>
                                          <p:spTgt spid="40"/>
                                        </p:tgtEl>
                                        <p:attrNameLst>
                                          <p:attrName>style.visibility</p:attrName>
                                        </p:attrNameLst>
                                      </p:cBhvr>
                                      <p:to>
                                        <p:strVal val="visible"/>
                                      </p:to>
                                    </p:set>
                                    <p:anim calcmode="lin" valueType="num">
                                      <p:cBhvr additive="base">
                                        <p:cTn id="56" dur="500" fill="hold"/>
                                        <p:tgtEl>
                                          <p:spTgt spid="40"/>
                                        </p:tgtEl>
                                        <p:attrNameLst>
                                          <p:attrName>ppt_x</p:attrName>
                                        </p:attrNameLst>
                                      </p:cBhvr>
                                      <p:tavLst>
                                        <p:tav tm="0">
                                          <p:val>
                                            <p:strVal val="#ppt_x"/>
                                          </p:val>
                                        </p:tav>
                                        <p:tav tm="100000">
                                          <p:val>
                                            <p:strVal val="#ppt_x"/>
                                          </p:val>
                                        </p:tav>
                                      </p:tavLst>
                                    </p:anim>
                                    <p:anim calcmode="lin" valueType="num">
                                      <p:cBhvr additive="base">
                                        <p:cTn id="57" dur="500" fill="hold"/>
                                        <p:tgtEl>
                                          <p:spTgt spid="40"/>
                                        </p:tgtEl>
                                        <p:attrNameLst>
                                          <p:attrName>ppt_y</p:attrName>
                                        </p:attrNameLst>
                                      </p:cBhvr>
                                      <p:tavLst>
                                        <p:tav tm="0">
                                          <p:val>
                                            <p:strVal val="1+#ppt_h/2"/>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1000"/>
                                        <p:tgtEl>
                                          <p:spTgt spid="41"/>
                                        </p:tgtEl>
                                      </p:cBhvr>
                                    </p:animEffect>
                                    <p:anim calcmode="lin" valueType="num">
                                      <p:cBhvr>
                                        <p:cTn id="61" dur="1000" fill="hold"/>
                                        <p:tgtEl>
                                          <p:spTgt spid="41"/>
                                        </p:tgtEl>
                                        <p:attrNameLst>
                                          <p:attrName>ppt_x</p:attrName>
                                        </p:attrNameLst>
                                      </p:cBhvr>
                                      <p:tavLst>
                                        <p:tav tm="0">
                                          <p:val>
                                            <p:strVal val="#ppt_x"/>
                                          </p:val>
                                        </p:tav>
                                        <p:tav tm="100000">
                                          <p:val>
                                            <p:strVal val="#ppt_x"/>
                                          </p:val>
                                        </p:tav>
                                      </p:tavLst>
                                    </p:anim>
                                    <p:anim calcmode="lin" valueType="num">
                                      <p:cBhvr>
                                        <p:cTn id="62" dur="1000" fill="hold"/>
                                        <p:tgtEl>
                                          <p:spTgt spid="41"/>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fade">
                                      <p:cBhvr>
                                        <p:cTn id="65" dur="1000"/>
                                        <p:tgtEl>
                                          <p:spTgt spid="42"/>
                                        </p:tgtEl>
                                      </p:cBhvr>
                                    </p:animEffect>
                                    <p:anim calcmode="lin" valueType="num">
                                      <p:cBhvr>
                                        <p:cTn id="66" dur="1000" fill="hold"/>
                                        <p:tgtEl>
                                          <p:spTgt spid="42"/>
                                        </p:tgtEl>
                                        <p:attrNameLst>
                                          <p:attrName>ppt_x</p:attrName>
                                        </p:attrNameLst>
                                      </p:cBhvr>
                                      <p:tavLst>
                                        <p:tav tm="0">
                                          <p:val>
                                            <p:strVal val="#ppt_x"/>
                                          </p:val>
                                        </p:tav>
                                        <p:tav tm="100000">
                                          <p:val>
                                            <p:strVal val="#ppt_x"/>
                                          </p:val>
                                        </p:tav>
                                      </p:tavLst>
                                    </p:anim>
                                    <p:anim calcmode="lin" valueType="num">
                                      <p:cBhvr>
                                        <p:cTn id="67" dur="1000" fill="hold"/>
                                        <p:tgtEl>
                                          <p:spTgt spid="42"/>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43"/>
                                        </p:tgtEl>
                                        <p:attrNameLst>
                                          <p:attrName>style.visibility</p:attrName>
                                        </p:attrNameLst>
                                      </p:cBhvr>
                                      <p:to>
                                        <p:strVal val="visible"/>
                                      </p:to>
                                    </p:set>
                                    <p:animEffect transition="in" filter="fade">
                                      <p:cBhvr>
                                        <p:cTn id="70" dur="1000"/>
                                        <p:tgtEl>
                                          <p:spTgt spid="43"/>
                                        </p:tgtEl>
                                      </p:cBhvr>
                                    </p:animEffect>
                                    <p:anim calcmode="lin" valueType="num">
                                      <p:cBhvr>
                                        <p:cTn id="71" dur="1000" fill="hold"/>
                                        <p:tgtEl>
                                          <p:spTgt spid="43"/>
                                        </p:tgtEl>
                                        <p:attrNameLst>
                                          <p:attrName>ppt_x</p:attrName>
                                        </p:attrNameLst>
                                      </p:cBhvr>
                                      <p:tavLst>
                                        <p:tav tm="0">
                                          <p:val>
                                            <p:strVal val="#ppt_x"/>
                                          </p:val>
                                        </p:tav>
                                        <p:tav tm="100000">
                                          <p:val>
                                            <p:strVal val="#ppt_x"/>
                                          </p:val>
                                        </p:tav>
                                      </p:tavLst>
                                    </p:anim>
                                    <p:anim calcmode="lin" valueType="num">
                                      <p:cBhvr>
                                        <p:cTn id="72" dur="1000" fill="hold"/>
                                        <p:tgtEl>
                                          <p:spTgt spid="43"/>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44"/>
                                        </p:tgtEl>
                                        <p:attrNameLst>
                                          <p:attrName>style.visibility</p:attrName>
                                        </p:attrNameLst>
                                      </p:cBhvr>
                                      <p:to>
                                        <p:strVal val="visible"/>
                                      </p:to>
                                    </p:set>
                                    <p:animEffect transition="in" filter="fade">
                                      <p:cBhvr>
                                        <p:cTn id="75" dur="1000"/>
                                        <p:tgtEl>
                                          <p:spTgt spid="44"/>
                                        </p:tgtEl>
                                      </p:cBhvr>
                                    </p:animEffect>
                                    <p:anim calcmode="lin" valueType="num">
                                      <p:cBhvr>
                                        <p:cTn id="76" dur="1000" fill="hold"/>
                                        <p:tgtEl>
                                          <p:spTgt spid="44"/>
                                        </p:tgtEl>
                                        <p:attrNameLst>
                                          <p:attrName>ppt_x</p:attrName>
                                        </p:attrNameLst>
                                      </p:cBhvr>
                                      <p:tavLst>
                                        <p:tav tm="0">
                                          <p:val>
                                            <p:strVal val="#ppt_x"/>
                                          </p:val>
                                        </p:tav>
                                        <p:tav tm="100000">
                                          <p:val>
                                            <p:strVal val="#ppt_x"/>
                                          </p:val>
                                        </p:tav>
                                      </p:tavLst>
                                    </p:anim>
                                    <p:anim calcmode="lin" valueType="num">
                                      <p:cBhvr>
                                        <p:cTn id="77"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12" grpId="0" animBg="1"/>
      <p:bldP spid="14" grpId="0"/>
      <p:bldP spid="22" grpId="0" animBg="1"/>
      <p:bldP spid="23" grpId="0" animBg="1"/>
      <p:bldP spid="24" grpId="0"/>
      <p:bldP spid="39" grpId="0" animBg="1"/>
      <p:bldP spid="40" grpId="0" animBg="1"/>
      <p:bldP spid="41" grpId="0" animBg="1"/>
      <p:bldP spid="42" grpId="0"/>
      <p:bldP spid="43" grpId="0" animBg="1"/>
      <p:bldP spid="4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64" name="Group 63"/>
          <p:cNvGrpSpPr/>
          <p:nvPr/>
        </p:nvGrpSpPr>
        <p:grpSpPr>
          <a:xfrm>
            <a:off x="8432060" y="3487467"/>
            <a:ext cx="934914" cy="2084891"/>
            <a:chOff x="6317510" y="3487467"/>
            <a:chExt cx="934914" cy="2084891"/>
          </a:xfrm>
        </p:grpSpPr>
        <p:cxnSp>
          <p:nvCxnSpPr>
            <p:cNvPr id="65" name="Straight Connector 64"/>
            <p:cNvCxnSpPr/>
            <p:nvPr/>
          </p:nvCxnSpPr>
          <p:spPr>
            <a:xfrm>
              <a:off x="6784967" y="3487467"/>
              <a:ext cx="4775" cy="563377"/>
            </a:xfrm>
            <a:prstGeom prst="line">
              <a:avLst/>
            </a:prstGeom>
            <a:ln w="19050">
              <a:solidFill>
                <a:srgbClr val="505050"/>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7" name="Oval 66"/>
            <p:cNvSpPr/>
            <p:nvPr/>
          </p:nvSpPr>
          <p:spPr bwMode="auto">
            <a:xfrm>
              <a:off x="6569350" y="4050845"/>
              <a:ext cx="431234" cy="431234"/>
            </a:xfrm>
            <a:prstGeom prst="ellipse">
              <a:avLst/>
            </a:prstGeom>
            <a:solidFill>
              <a:schemeClr val="bg2"/>
            </a:solidFill>
            <a:ln w="190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679" fontAlgn="base">
                <a:spcBef>
                  <a:spcPct val="0"/>
                </a:spcBef>
                <a:spcAft>
                  <a:spcPct val="0"/>
                </a:spcAft>
                <a:defRPr/>
              </a:pPr>
              <a:endParaRPr lang="en-US" sz="1961" kern="0">
                <a:gradFill>
                  <a:gsLst>
                    <a:gs pos="16814">
                      <a:srgbClr val="FFFFFF"/>
                    </a:gs>
                    <a:gs pos="46000">
                      <a:srgbClr val="FFFFFF"/>
                    </a:gs>
                  </a:gsLst>
                  <a:lin ang="5400000" scaled="0"/>
                </a:gradFill>
                <a:latin typeface="Segoe UI"/>
              </a:endParaRPr>
            </a:p>
          </p:txBody>
        </p:sp>
        <p:sp>
          <p:nvSpPr>
            <p:cNvPr id="68" name="Freeform 9"/>
            <p:cNvSpPr>
              <a:spLocks/>
            </p:cNvSpPr>
            <p:nvPr/>
          </p:nvSpPr>
          <p:spPr bwMode="auto">
            <a:xfrm>
              <a:off x="6630145" y="4171025"/>
              <a:ext cx="309644" cy="170342"/>
            </a:xfrm>
            <a:custGeom>
              <a:avLst/>
              <a:gdLst>
                <a:gd name="T0" fmla="*/ 1814 w 2326"/>
                <a:gd name="T1" fmla="*/ 1279 h 1279"/>
                <a:gd name="T2" fmla="*/ 262 w 2326"/>
                <a:gd name="T3" fmla="*/ 1279 h 1279"/>
                <a:gd name="T4" fmla="*/ 0 w 2326"/>
                <a:gd name="T5" fmla="*/ 1017 h 1279"/>
                <a:gd name="T6" fmla="*/ 198 w 2326"/>
                <a:gd name="T7" fmla="*/ 761 h 1279"/>
                <a:gd name="T8" fmla="*/ 506 w 2326"/>
                <a:gd name="T9" fmla="*/ 529 h 1279"/>
                <a:gd name="T10" fmla="*/ 1064 w 2326"/>
                <a:gd name="T11" fmla="*/ 0 h 1279"/>
                <a:gd name="T12" fmla="*/ 1570 w 2326"/>
                <a:gd name="T13" fmla="*/ 320 h 1279"/>
                <a:gd name="T14" fmla="*/ 1814 w 2326"/>
                <a:gd name="T15" fmla="*/ 256 h 1279"/>
                <a:gd name="T16" fmla="*/ 2326 w 2326"/>
                <a:gd name="T17" fmla="*/ 767 h 1279"/>
                <a:gd name="T18" fmla="*/ 1814 w 2326"/>
                <a:gd name="T19" fmla="*/ 1279 h 1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26" h="1279">
                  <a:moveTo>
                    <a:pt x="1814" y="1279"/>
                  </a:moveTo>
                  <a:cubicBezTo>
                    <a:pt x="262" y="1279"/>
                    <a:pt x="262" y="1279"/>
                    <a:pt x="262" y="1279"/>
                  </a:cubicBezTo>
                  <a:cubicBezTo>
                    <a:pt x="116" y="1279"/>
                    <a:pt x="0" y="1162"/>
                    <a:pt x="0" y="1017"/>
                  </a:cubicBezTo>
                  <a:cubicBezTo>
                    <a:pt x="0" y="895"/>
                    <a:pt x="87" y="790"/>
                    <a:pt x="198" y="761"/>
                  </a:cubicBezTo>
                  <a:cubicBezTo>
                    <a:pt x="250" y="639"/>
                    <a:pt x="366" y="546"/>
                    <a:pt x="506" y="529"/>
                  </a:cubicBezTo>
                  <a:cubicBezTo>
                    <a:pt x="518" y="233"/>
                    <a:pt x="762" y="0"/>
                    <a:pt x="1064" y="0"/>
                  </a:cubicBezTo>
                  <a:cubicBezTo>
                    <a:pt x="1279" y="0"/>
                    <a:pt x="1477" y="128"/>
                    <a:pt x="1570" y="320"/>
                  </a:cubicBezTo>
                  <a:cubicBezTo>
                    <a:pt x="1640" y="279"/>
                    <a:pt x="1727" y="256"/>
                    <a:pt x="1814" y="256"/>
                  </a:cubicBezTo>
                  <a:cubicBezTo>
                    <a:pt x="2093" y="256"/>
                    <a:pt x="2326" y="488"/>
                    <a:pt x="2326" y="767"/>
                  </a:cubicBezTo>
                  <a:cubicBezTo>
                    <a:pt x="2326" y="1052"/>
                    <a:pt x="2093" y="1279"/>
                    <a:pt x="1814" y="1279"/>
                  </a:cubicBezTo>
                  <a:close/>
                </a:path>
              </a:pathLst>
            </a:custGeom>
            <a:solidFill>
              <a:schemeClr val="tx1">
                <a:lumMod val="40000"/>
                <a:lumOff val="60000"/>
              </a:schemeClr>
            </a:solidFill>
            <a:ln>
              <a:noFill/>
              <a:prstDash val="solid"/>
            </a:ln>
          </p:spPr>
          <p:txBody>
            <a:bodyPr vert="horz" wrap="square" lIns="89617" tIns="44808" rIns="89617" bIns="44808" numCol="1" anchor="t" anchorCtr="0" compatLnSpc="1">
              <a:prstTxWarp prst="textNoShape">
                <a:avLst/>
              </a:prstTxWarp>
            </a:bodyPr>
            <a:lstStyle/>
            <a:p>
              <a:pPr defTabSz="913963"/>
              <a:endParaRPr lang="en-US" kern="0">
                <a:solidFill>
                  <a:srgbClr val="FFFFFF"/>
                </a:solidFill>
                <a:latin typeface="Segoe UI"/>
              </a:endParaRPr>
            </a:p>
          </p:txBody>
        </p:sp>
        <p:pic>
          <p:nvPicPr>
            <p:cNvPr id="69" name="Picture 68"/>
            <p:cNvPicPr>
              <a:picLocks noChangeAspect="1"/>
            </p:cNvPicPr>
            <p:nvPr/>
          </p:nvPicPr>
          <p:blipFill>
            <a:blip r:embed="rId3" cstate="screen">
              <a:duotone>
                <a:schemeClr val="bg2">
                  <a:shade val="45000"/>
                  <a:satMod val="135000"/>
                </a:schemeClr>
                <a:prstClr val="white"/>
              </a:duotone>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a:ext>
              </a:extLst>
            </a:blip>
            <a:stretch>
              <a:fillRect/>
            </a:stretch>
          </p:blipFill>
          <p:spPr>
            <a:xfrm>
              <a:off x="6317510" y="4420024"/>
              <a:ext cx="934914" cy="1152334"/>
            </a:xfrm>
            <a:prstGeom prst="rect">
              <a:avLst/>
            </a:prstGeom>
            <a:ln>
              <a:noFill/>
            </a:ln>
          </p:spPr>
        </p:pic>
      </p:grpSp>
      <p:grpSp>
        <p:nvGrpSpPr>
          <p:cNvPr id="76" name="Group 75"/>
          <p:cNvGrpSpPr/>
          <p:nvPr/>
        </p:nvGrpSpPr>
        <p:grpSpPr>
          <a:xfrm>
            <a:off x="9372184" y="3746708"/>
            <a:ext cx="702415" cy="1566409"/>
            <a:chOff x="6317510" y="3487467"/>
            <a:chExt cx="934914" cy="2084891"/>
          </a:xfrm>
        </p:grpSpPr>
        <p:cxnSp>
          <p:nvCxnSpPr>
            <p:cNvPr id="77" name="Straight Connector 76"/>
            <p:cNvCxnSpPr/>
            <p:nvPr/>
          </p:nvCxnSpPr>
          <p:spPr>
            <a:xfrm>
              <a:off x="6784967" y="3487467"/>
              <a:ext cx="4775" cy="563377"/>
            </a:xfrm>
            <a:prstGeom prst="line">
              <a:avLst/>
            </a:prstGeom>
            <a:ln w="19050">
              <a:solidFill>
                <a:srgbClr val="505050"/>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8" name="Oval 77"/>
            <p:cNvSpPr/>
            <p:nvPr/>
          </p:nvSpPr>
          <p:spPr bwMode="auto">
            <a:xfrm>
              <a:off x="6569350" y="4050845"/>
              <a:ext cx="431234" cy="431234"/>
            </a:xfrm>
            <a:prstGeom prst="ellipse">
              <a:avLst/>
            </a:prstGeom>
            <a:solidFill>
              <a:schemeClr val="bg2"/>
            </a:solidFill>
            <a:ln w="190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679" fontAlgn="base">
                <a:spcBef>
                  <a:spcPct val="0"/>
                </a:spcBef>
                <a:spcAft>
                  <a:spcPct val="0"/>
                </a:spcAft>
                <a:defRPr/>
              </a:pPr>
              <a:endParaRPr lang="en-US" sz="1961" kern="0">
                <a:gradFill>
                  <a:gsLst>
                    <a:gs pos="16814">
                      <a:srgbClr val="FFFFFF"/>
                    </a:gs>
                    <a:gs pos="46000">
                      <a:srgbClr val="FFFFFF"/>
                    </a:gs>
                  </a:gsLst>
                  <a:lin ang="5400000" scaled="0"/>
                </a:gradFill>
                <a:latin typeface="Segoe UI"/>
              </a:endParaRPr>
            </a:p>
          </p:txBody>
        </p:sp>
        <p:sp>
          <p:nvSpPr>
            <p:cNvPr id="79" name="Freeform 9"/>
            <p:cNvSpPr>
              <a:spLocks/>
            </p:cNvSpPr>
            <p:nvPr/>
          </p:nvSpPr>
          <p:spPr bwMode="auto">
            <a:xfrm>
              <a:off x="6630145" y="4171025"/>
              <a:ext cx="309644" cy="170342"/>
            </a:xfrm>
            <a:custGeom>
              <a:avLst/>
              <a:gdLst>
                <a:gd name="T0" fmla="*/ 1814 w 2326"/>
                <a:gd name="T1" fmla="*/ 1279 h 1279"/>
                <a:gd name="T2" fmla="*/ 262 w 2326"/>
                <a:gd name="T3" fmla="*/ 1279 h 1279"/>
                <a:gd name="T4" fmla="*/ 0 w 2326"/>
                <a:gd name="T5" fmla="*/ 1017 h 1279"/>
                <a:gd name="T6" fmla="*/ 198 w 2326"/>
                <a:gd name="T7" fmla="*/ 761 h 1279"/>
                <a:gd name="T8" fmla="*/ 506 w 2326"/>
                <a:gd name="T9" fmla="*/ 529 h 1279"/>
                <a:gd name="T10" fmla="*/ 1064 w 2326"/>
                <a:gd name="T11" fmla="*/ 0 h 1279"/>
                <a:gd name="T12" fmla="*/ 1570 w 2326"/>
                <a:gd name="T13" fmla="*/ 320 h 1279"/>
                <a:gd name="T14" fmla="*/ 1814 w 2326"/>
                <a:gd name="T15" fmla="*/ 256 h 1279"/>
                <a:gd name="T16" fmla="*/ 2326 w 2326"/>
                <a:gd name="T17" fmla="*/ 767 h 1279"/>
                <a:gd name="T18" fmla="*/ 1814 w 2326"/>
                <a:gd name="T19" fmla="*/ 1279 h 1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26" h="1279">
                  <a:moveTo>
                    <a:pt x="1814" y="1279"/>
                  </a:moveTo>
                  <a:cubicBezTo>
                    <a:pt x="262" y="1279"/>
                    <a:pt x="262" y="1279"/>
                    <a:pt x="262" y="1279"/>
                  </a:cubicBezTo>
                  <a:cubicBezTo>
                    <a:pt x="116" y="1279"/>
                    <a:pt x="0" y="1162"/>
                    <a:pt x="0" y="1017"/>
                  </a:cubicBezTo>
                  <a:cubicBezTo>
                    <a:pt x="0" y="895"/>
                    <a:pt x="87" y="790"/>
                    <a:pt x="198" y="761"/>
                  </a:cubicBezTo>
                  <a:cubicBezTo>
                    <a:pt x="250" y="639"/>
                    <a:pt x="366" y="546"/>
                    <a:pt x="506" y="529"/>
                  </a:cubicBezTo>
                  <a:cubicBezTo>
                    <a:pt x="518" y="233"/>
                    <a:pt x="762" y="0"/>
                    <a:pt x="1064" y="0"/>
                  </a:cubicBezTo>
                  <a:cubicBezTo>
                    <a:pt x="1279" y="0"/>
                    <a:pt x="1477" y="128"/>
                    <a:pt x="1570" y="320"/>
                  </a:cubicBezTo>
                  <a:cubicBezTo>
                    <a:pt x="1640" y="279"/>
                    <a:pt x="1727" y="256"/>
                    <a:pt x="1814" y="256"/>
                  </a:cubicBezTo>
                  <a:cubicBezTo>
                    <a:pt x="2093" y="256"/>
                    <a:pt x="2326" y="488"/>
                    <a:pt x="2326" y="767"/>
                  </a:cubicBezTo>
                  <a:cubicBezTo>
                    <a:pt x="2326" y="1052"/>
                    <a:pt x="2093" y="1279"/>
                    <a:pt x="1814" y="1279"/>
                  </a:cubicBezTo>
                  <a:close/>
                </a:path>
              </a:pathLst>
            </a:custGeom>
            <a:solidFill>
              <a:schemeClr val="tx1">
                <a:lumMod val="40000"/>
                <a:lumOff val="60000"/>
              </a:schemeClr>
            </a:solidFill>
            <a:ln>
              <a:noFill/>
              <a:prstDash val="solid"/>
            </a:ln>
          </p:spPr>
          <p:txBody>
            <a:bodyPr vert="horz" wrap="square" lIns="89617" tIns="44808" rIns="89617" bIns="44808" numCol="1" anchor="t" anchorCtr="0" compatLnSpc="1">
              <a:prstTxWarp prst="textNoShape">
                <a:avLst/>
              </a:prstTxWarp>
            </a:bodyPr>
            <a:lstStyle/>
            <a:p>
              <a:pPr defTabSz="913963"/>
              <a:endParaRPr lang="en-US" kern="0">
                <a:solidFill>
                  <a:srgbClr val="FFFFFF"/>
                </a:solidFill>
                <a:latin typeface="Segoe UI"/>
              </a:endParaRPr>
            </a:p>
          </p:txBody>
        </p:sp>
        <p:pic>
          <p:nvPicPr>
            <p:cNvPr id="80" name="Picture 79"/>
            <p:cNvPicPr>
              <a:picLocks noChangeAspect="1"/>
            </p:cNvPicPr>
            <p:nvPr/>
          </p:nvPicPr>
          <p:blipFill>
            <a:blip r:embed="rId5" cstate="screen">
              <a:duotone>
                <a:schemeClr val="bg2">
                  <a:shade val="45000"/>
                  <a:satMod val="135000"/>
                </a:schemeClr>
                <a:prstClr val="white"/>
              </a:duotone>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a:ext>
              </a:extLst>
            </a:blip>
            <a:stretch>
              <a:fillRect/>
            </a:stretch>
          </p:blipFill>
          <p:spPr>
            <a:xfrm>
              <a:off x="6317510" y="4420024"/>
              <a:ext cx="934914" cy="1152334"/>
            </a:xfrm>
            <a:prstGeom prst="rect">
              <a:avLst/>
            </a:prstGeom>
            <a:ln>
              <a:noFill/>
            </a:ln>
          </p:spPr>
        </p:pic>
      </p:grpSp>
      <p:grpSp>
        <p:nvGrpSpPr>
          <p:cNvPr id="71" name="Group 70"/>
          <p:cNvGrpSpPr/>
          <p:nvPr/>
        </p:nvGrpSpPr>
        <p:grpSpPr>
          <a:xfrm>
            <a:off x="5633621" y="3746708"/>
            <a:ext cx="702415" cy="1566409"/>
            <a:chOff x="6317510" y="3487467"/>
            <a:chExt cx="934914" cy="2084891"/>
          </a:xfrm>
        </p:grpSpPr>
        <p:cxnSp>
          <p:nvCxnSpPr>
            <p:cNvPr id="72" name="Straight Connector 71"/>
            <p:cNvCxnSpPr/>
            <p:nvPr/>
          </p:nvCxnSpPr>
          <p:spPr>
            <a:xfrm>
              <a:off x="6784967" y="3487467"/>
              <a:ext cx="4775" cy="563377"/>
            </a:xfrm>
            <a:prstGeom prst="line">
              <a:avLst/>
            </a:prstGeom>
            <a:ln w="19050">
              <a:solidFill>
                <a:srgbClr val="505050"/>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3" name="Oval 72"/>
            <p:cNvSpPr/>
            <p:nvPr/>
          </p:nvSpPr>
          <p:spPr bwMode="auto">
            <a:xfrm>
              <a:off x="6569350" y="4050845"/>
              <a:ext cx="431234" cy="431234"/>
            </a:xfrm>
            <a:prstGeom prst="ellipse">
              <a:avLst/>
            </a:prstGeom>
            <a:solidFill>
              <a:schemeClr val="bg2"/>
            </a:solidFill>
            <a:ln w="190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679" fontAlgn="base">
                <a:spcBef>
                  <a:spcPct val="0"/>
                </a:spcBef>
                <a:spcAft>
                  <a:spcPct val="0"/>
                </a:spcAft>
                <a:defRPr/>
              </a:pPr>
              <a:endParaRPr lang="en-US" sz="1961" kern="0">
                <a:gradFill>
                  <a:gsLst>
                    <a:gs pos="16814">
                      <a:srgbClr val="FFFFFF"/>
                    </a:gs>
                    <a:gs pos="46000">
                      <a:srgbClr val="FFFFFF"/>
                    </a:gs>
                  </a:gsLst>
                  <a:lin ang="5400000" scaled="0"/>
                </a:gradFill>
                <a:latin typeface="Segoe UI"/>
              </a:endParaRPr>
            </a:p>
          </p:txBody>
        </p:sp>
        <p:sp>
          <p:nvSpPr>
            <p:cNvPr id="74" name="Freeform 9"/>
            <p:cNvSpPr>
              <a:spLocks/>
            </p:cNvSpPr>
            <p:nvPr/>
          </p:nvSpPr>
          <p:spPr bwMode="auto">
            <a:xfrm>
              <a:off x="6630145" y="4171025"/>
              <a:ext cx="309644" cy="170342"/>
            </a:xfrm>
            <a:custGeom>
              <a:avLst/>
              <a:gdLst>
                <a:gd name="T0" fmla="*/ 1814 w 2326"/>
                <a:gd name="T1" fmla="*/ 1279 h 1279"/>
                <a:gd name="T2" fmla="*/ 262 w 2326"/>
                <a:gd name="T3" fmla="*/ 1279 h 1279"/>
                <a:gd name="T4" fmla="*/ 0 w 2326"/>
                <a:gd name="T5" fmla="*/ 1017 h 1279"/>
                <a:gd name="T6" fmla="*/ 198 w 2326"/>
                <a:gd name="T7" fmla="*/ 761 h 1279"/>
                <a:gd name="T8" fmla="*/ 506 w 2326"/>
                <a:gd name="T9" fmla="*/ 529 h 1279"/>
                <a:gd name="T10" fmla="*/ 1064 w 2326"/>
                <a:gd name="T11" fmla="*/ 0 h 1279"/>
                <a:gd name="T12" fmla="*/ 1570 w 2326"/>
                <a:gd name="T13" fmla="*/ 320 h 1279"/>
                <a:gd name="T14" fmla="*/ 1814 w 2326"/>
                <a:gd name="T15" fmla="*/ 256 h 1279"/>
                <a:gd name="T16" fmla="*/ 2326 w 2326"/>
                <a:gd name="T17" fmla="*/ 767 h 1279"/>
                <a:gd name="T18" fmla="*/ 1814 w 2326"/>
                <a:gd name="T19" fmla="*/ 1279 h 1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26" h="1279">
                  <a:moveTo>
                    <a:pt x="1814" y="1279"/>
                  </a:moveTo>
                  <a:cubicBezTo>
                    <a:pt x="262" y="1279"/>
                    <a:pt x="262" y="1279"/>
                    <a:pt x="262" y="1279"/>
                  </a:cubicBezTo>
                  <a:cubicBezTo>
                    <a:pt x="116" y="1279"/>
                    <a:pt x="0" y="1162"/>
                    <a:pt x="0" y="1017"/>
                  </a:cubicBezTo>
                  <a:cubicBezTo>
                    <a:pt x="0" y="895"/>
                    <a:pt x="87" y="790"/>
                    <a:pt x="198" y="761"/>
                  </a:cubicBezTo>
                  <a:cubicBezTo>
                    <a:pt x="250" y="639"/>
                    <a:pt x="366" y="546"/>
                    <a:pt x="506" y="529"/>
                  </a:cubicBezTo>
                  <a:cubicBezTo>
                    <a:pt x="518" y="233"/>
                    <a:pt x="762" y="0"/>
                    <a:pt x="1064" y="0"/>
                  </a:cubicBezTo>
                  <a:cubicBezTo>
                    <a:pt x="1279" y="0"/>
                    <a:pt x="1477" y="128"/>
                    <a:pt x="1570" y="320"/>
                  </a:cubicBezTo>
                  <a:cubicBezTo>
                    <a:pt x="1640" y="279"/>
                    <a:pt x="1727" y="256"/>
                    <a:pt x="1814" y="256"/>
                  </a:cubicBezTo>
                  <a:cubicBezTo>
                    <a:pt x="2093" y="256"/>
                    <a:pt x="2326" y="488"/>
                    <a:pt x="2326" y="767"/>
                  </a:cubicBezTo>
                  <a:cubicBezTo>
                    <a:pt x="2326" y="1052"/>
                    <a:pt x="2093" y="1279"/>
                    <a:pt x="1814" y="1279"/>
                  </a:cubicBezTo>
                  <a:close/>
                </a:path>
              </a:pathLst>
            </a:custGeom>
            <a:solidFill>
              <a:schemeClr val="tx1">
                <a:lumMod val="40000"/>
                <a:lumOff val="60000"/>
              </a:schemeClr>
            </a:solidFill>
            <a:ln>
              <a:noFill/>
              <a:prstDash val="solid"/>
            </a:ln>
          </p:spPr>
          <p:txBody>
            <a:bodyPr vert="horz" wrap="square" lIns="89617" tIns="44808" rIns="89617" bIns="44808" numCol="1" anchor="t" anchorCtr="0" compatLnSpc="1">
              <a:prstTxWarp prst="textNoShape">
                <a:avLst/>
              </a:prstTxWarp>
            </a:bodyPr>
            <a:lstStyle/>
            <a:p>
              <a:pPr defTabSz="913963"/>
              <a:endParaRPr lang="en-US" kern="0">
                <a:solidFill>
                  <a:srgbClr val="FFFFFF"/>
                </a:solidFill>
                <a:latin typeface="Segoe UI"/>
              </a:endParaRPr>
            </a:p>
          </p:txBody>
        </p:sp>
        <p:pic>
          <p:nvPicPr>
            <p:cNvPr id="75" name="Picture 74"/>
            <p:cNvPicPr>
              <a:picLocks noChangeAspect="1"/>
            </p:cNvPicPr>
            <p:nvPr/>
          </p:nvPicPr>
          <p:blipFill>
            <a:blip r:embed="rId5" cstate="screen">
              <a:duotone>
                <a:schemeClr val="bg2">
                  <a:shade val="45000"/>
                  <a:satMod val="135000"/>
                </a:schemeClr>
                <a:prstClr val="white"/>
              </a:duotone>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a:ext>
              </a:extLst>
            </a:blip>
            <a:stretch>
              <a:fillRect/>
            </a:stretch>
          </p:blipFill>
          <p:spPr>
            <a:xfrm>
              <a:off x="6317510" y="4420024"/>
              <a:ext cx="934914" cy="1152334"/>
            </a:xfrm>
            <a:prstGeom prst="rect">
              <a:avLst/>
            </a:prstGeom>
            <a:ln>
              <a:noFill/>
            </a:ln>
          </p:spPr>
        </p:pic>
      </p:grpSp>
      <p:grpSp>
        <p:nvGrpSpPr>
          <p:cNvPr id="6" name="Group 5"/>
          <p:cNvGrpSpPr/>
          <p:nvPr/>
        </p:nvGrpSpPr>
        <p:grpSpPr>
          <a:xfrm>
            <a:off x="6317510" y="3487467"/>
            <a:ext cx="934914" cy="2084891"/>
            <a:chOff x="6317510" y="3487467"/>
            <a:chExt cx="934914" cy="2084891"/>
          </a:xfrm>
        </p:grpSpPr>
        <p:cxnSp>
          <p:nvCxnSpPr>
            <p:cNvPr id="258" name="Straight Connector 257"/>
            <p:cNvCxnSpPr/>
            <p:nvPr/>
          </p:nvCxnSpPr>
          <p:spPr>
            <a:xfrm>
              <a:off x="6784967" y="3487467"/>
              <a:ext cx="4775" cy="563377"/>
            </a:xfrm>
            <a:prstGeom prst="line">
              <a:avLst/>
            </a:prstGeom>
            <a:ln w="19050">
              <a:solidFill>
                <a:srgbClr val="505050"/>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34" name="Oval 233"/>
            <p:cNvSpPr/>
            <p:nvPr/>
          </p:nvSpPr>
          <p:spPr bwMode="auto">
            <a:xfrm>
              <a:off x="6569350" y="4050845"/>
              <a:ext cx="431234" cy="431234"/>
            </a:xfrm>
            <a:prstGeom prst="ellipse">
              <a:avLst/>
            </a:prstGeom>
            <a:solidFill>
              <a:schemeClr val="bg2"/>
            </a:solidFill>
            <a:ln w="190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679" fontAlgn="base">
                <a:spcBef>
                  <a:spcPct val="0"/>
                </a:spcBef>
                <a:spcAft>
                  <a:spcPct val="0"/>
                </a:spcAft>
                <a:defRPr/>
              </a:pPr>
              <a:endParaRPr lang="en-US" sz="1961" kern="0">
                <a:gradFill>
                  <a:gsLst>
                    <a:gs pos="16814">
                      <a:srgbClr val="FFFFFF"/>
                    </a:gs>
                    <a:gs pos="46000">
                      <a:srgbClr val="FFFFFF"/>
                    </a:gs>
                  </a:gsLst>
                  <a:lin ang="5400000" scaled="0"/>
                </a:gradFill>
                <a:latin typeface="Segoe UI"/>
              </a:endParaRPr>
            </a:p>
          </p:txBody>
        </p:sp>
        <p:sp>
          <p:nvSpPr>
            <p:cNvPr id="246" name="Freeform 9"/>
            <p:cNvSpPr>
              <a:spLocks/>
            </p:cNvSpPr>
            <p:nvPr/>
          </p:nvSpPr>
          <p:spPr bwMode="auto">
            <a:xfrm>
              <a:off x="6630145" y="4171025"/>
              <a:ext cx="309644" cy="170342"/>
            </a:xfrm>
            <a:custGeom>
              <a:avLst/>
              <a:gdLst>
                <a:gd name="T0" fmla="*/ 1814 w 2326"/>
                <a:gd name="T1" fmla="*/ 1279 h 1279"/>
                <a:gd name="T2" fmla="*/ 262 w 2326"/>
                <a:gd name="T3" fmla="*/ 1279 h 1279"/>
                <a:gd name="T4" fmla="*/ 0 w 2326"/>
                <a:gd name="T5" fmla="*/ 1017 h 1279"/>
                <a:gd name="T6" fmla="*/ 198 w 2326"/>
                <a:gd name="T7" fmla="*/ 761 h 1279"/>
                <a:gd name="T8" fmla="*/ 506 w 2326"/>
                <a:gd name="T9" fmla="*/ 529 h 1279"/>
                <a:gd name="T10" fmla="*/ 1064 w 2326"/>
                <a:gd name="T11" fmla="*/ 0 h 1279"/>
                <a:gd name="T12" fmla="*/ 1570 w 2326"/>
                <a:gd name="T13" fmla="*/ 320 h 1279"/>
                <a:gd name="T14" fmla="*/ 1814 w 2326"/>
                <a:gd name="T15" fmla="*/ 256 h 1279"/>
                <a:gd name="T16" fmla="*/ 2326 w 2326"/>
                <a:gd name="T17" fmla="*/ 767 h 1279"/>
                <a:gd name="T18" fmla="*/ 1814 w 2326"/>
                <a:gd name="T19" fmla="*/ 1279 h 1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26" h="1279">
                  <a:moveTo>
                    <a:pt x="1814" y="1279"/>
                  </a:moveTo>
                  <a:cubicBezTo>
                    <a:pt x="262" y="1279"/>
                    <a:pt x="262" y="1279"/>
                    <a:pt x="262" y="1279"/>
                  </a:cubicBezTo>
                  <a:cubicBezTo>
                    <a:pt x="116" y="1279"/>
                    <a:pt x="0" y="1162"/>
                    <a:pt x="0" y="1017"/>
                  </a:cubicBezTo>
                  <a:cubicBezTo>
                    <a:pt x="0" y="895"/>
                    <a:pt x="87" y="790"/>
                    <a:pt x="198" y="761"/>
                  </a:cubicBezTo>
                  <a:cubicBezTo>
                    <a:pt x="250" y="639"/>
                    <a:pt x="366" y="546"/>
                    <a:pt x="506" y="529"/>
                  </a:cubicBezTo>
                  <a:cubicBezTo>
                    <a:pt x="518" y="233"/>
                    <a:pt x="762" y="0"/>
                    <a:pt x="1064" y="0"/>
                  </a:cubicBezTo>
                  <a:cubicBezTo>
                    <a:pt x="1279" y="0"/>
                    <a:pt x="1477" y="128"/>
                    <a:pt x="1570" y="320"/>
                  </a:cubicBezTo>
                  <a:cubicBezTo>
                    <a:pt x="1640" y="279"/>
                    <a:pt x="1727" y="256"/>
                    <a:pt x="1814" y="256"/>
                  </a:cubicBezTo>
                  <a:cubicBezTo>
                    <a:pt x="2093" y="256"/>
                    <a:pt x="2326" y="488"/>
                    <a:pt x="2326" y="767"/>
                  </a:cubicBezTo>
                  <a:cubicBezTo>
                    <a:pt x="2326" y="1052"/>
                    <a:pt x="2093" y="1279"/>
                    <a:pt x="1814" y="1279"/>
                  </a:cubicBezTo>
                  <a:close/>
                </a:path>
              </a:pathLst>
            </a:custGeom>
            <a:solidFill>
              <a:schemeClr val="tx1">
                <a:lumMod val="40000"/>
                <a:lumOff val="60000"/>
              </a:schemeClr>
            </a:solidFill>
            <a:ln>
              <a:noFill/>
              <a:prstDash val="solid"/>
            </a:ln>
          </p:spPr>
          <p:txBody>
            <a:bodyPr vert="horz" wrap="square" lIns="89617" tIns="44808" rIns="89617" bIns="44808" numCol="1" anchor="t" anchorCtr="0" compatLnSpc="1">
              <a:prstTxWarp prst="textNoShape">
                <a:avLst/>
              </a:prstTxWarp>
            </a:bodyPr>
            <a:lstStyle/>
            <a:p>
              <a:pPr defTabSz="913963"/>
              <a:endParaRPr lang="en-US" kern="0">
                <a:solidFill>
                  <a:srgbClr val="FFFFFF"/>
                </a:solidFill>
                <a:latin typeface="Segoe UI"/>
              </a:endParaRPr>
            </a:p>
          </p:txBody>
        </p:sp>
        <p:pic>
          <p:nvPicPr>
            <p:cNvPr id="60" name="Picture 59"/>
            <p:cNvPicPr>
              <a:picLocks noChangeAspect="1"/>
            </p:cNvPicPr>
            <p:nvPr/>
          </p:nvPicPr>
          <p:blipFill>
            <a:blip r:embed="rId3" cstate="screen">
              <a:duotone>
                <a:schemeClr val="bg2">
                  <a:shade val="45000"/>
                  <a:satMod val="135000"/>
                </a:schemeClr>
                <a:prstClr val="white"/>
              </a:duotone>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a:ext>
              </a:extLst>
            </a:blip>
            <a:stretch>
              <a:fillRect/>
            </a:stretch>
          </p:blipFill>
          <p:spPr>
            <a:xfrm>
              <a:off x="6317510" y="4420024"/>
              <a:ext cx="934914" cy="1152334"/>
            </a:xfrm>
            <a:prstGeom prst="rect">
              <a:avLst/>
            </a:prstGeom>
            <a:ln>
              <a:noFill/>
            </a:ln>
          </p:spPr>
        </p:pic>
      </p:grpSp>
      <p:sp>
        <p:nvSpPr>
          <p:cNvPr id="3" name="Title 2"/>
          <p:cNvSpPr>
            <a:spLocks noGrp="1"/>
          </p:cNvSpPr>
          <p:nvPr>
            <p:ph type="title" idx="4294967295"/>
          </p:nvPr>
        </p:nvSpPr>
        <p:spPr>
          <a:xfrm>
            <a:off x="301752" y="302333"/>
            <a:ext cx="11655840" cy="899665"/>
          </a:xfrm>
        </p:spPr>
        <p:txBody>
          <a:bodyPr/>
          <a:lstStyle/>
          <a:p>
            <a:r>
              <a:rPr lang="en-US"/>
              <a:t>One Azure ecosystem</a:t>
            </a:r>
          </a:p>
        </p:txBody>
      </p:sp>
      <p:cxnSp>
        <p:nvCxnSpPr>
          <p:cNvPr id="250" name="Straight Connector 249"/>
          <p:cNvCxnSpPr/>
          <p:nvPr/>
        </p:nvCxnSpPr>
        <p:spPr>
          <a:xfrm flipH="1">
            <a:off x="2758691" y="3566433"/>
            <a:ext cx="3374" cy="797336"/>
          </a:xfrm>
          <a:prstGeom prst="line">
            <a:avLst/>
          </a:prstGeom>
          <a:ln w="19050">
            <a:solidFill>
              <a:srgbClr val="505050"/>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1" name="Freeform 9"/>
          <p:cNvSpPr>
            <a:spLocks/>
          </p:cNvSpPr>
          <p:nvPr/>
        </p:nvSpPr>
        <p:spPr bwMode="auto">
          <a:xfrm>
            <a:off x="1863517" y="4247190"/>
            <a:ext cx="1905969" cy="1048513"/>
          </a:xfrm>
          <a:custGeom>
            <a:avLst/>
            <a:gdLst>
              <a:gd name="T0" fmla="*/ 1814 w 2326"/>
              <a:gd name="T1" fmla="*/ 1279 h 1279"/>
              <a:gd name="T2" fmla="*/ 262 w 2326"/>
              <a:gd name="T3" fmla="*/ 1279 h 1279"/>
              <a:gd name="T4" fmla="*/ 0 w 2326"/>
              <a:gd name="T5" fmla="*/ 1017 h 1279"/>
              <a:gd name="T6" fmla="*/ 198 w 2326"/>
              <a:gd name="T7" fmla="*/ 761 h 1279"/>
              <a:gd name="T8" fmla="*/ 506 w 2326"/>
              <a:gd name="T9" fmla="*/ 529 h 1279"/>
              <a:gd name="T10" fmla="*/ 1064 w 2326"/>
              <a:gd name="T11" fmla="*/ 0 h 1279"/>
              <a:gd name="T12" fmla="*/ 1570 w 2326"/>
              <a:gd name="T13" fmla="*/ 320 h 1279"/>
              <a:gd name="T14" fmla="*/ 1814 w 2326"/>
              <a:gd name="T15" fmla="*/ 256 h 1279"/>
              <a:gd name="T16" fmla="*/ 2326 w 2326"/>
              <a:gd name="T17" fmla="*/ 767 h 1279"/>
              <a:gd name="T18" fmla="*/ 1814 w 2326"/>
              <a:gd name="T19" fmla="*/ 1279 h 1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26" h="1279">
                <a:moveTo>
                  <a:pt x="1814" y="1279"/>
                </a:moveTo>
                <a:cubicBezTo>
                  <a:pt x="262" y="1279"/>
                  <a:pt x="262" y="1279"/>
                  <a:pt x="262" y="1279"/>
                </a:cubicBezTo>
                <a:cubicBezTo>
                  <a:pt x="116" y="1279"/>
                  <a:pt x="0" y="1162"/>
                  <a:pt x="0" y="1017"/>
                </a:cubicBezTo>
                <a:cubicBezTo>
                  <a:pt x="0" y="895"/>
                  <a:pt x="87" y="790"/>
                  <a:pt x="198" y="761"/>
                </a:cubicBezTo>
                <a:cubicBezTo>
                  <a:pt x="250" y="639"/>
                  <a:pt x="366" y="546"/>
                  <a:pt x="506" y="529"/>
                </a:cubicBezTo>
                <a:cubicBezTo>
                  <a:pt x="518" y="233"/>
                  <a:pt x="762" y="0"/>
                  <a:pt x="1064" y="0"/>
                </a:cubicBezTo>
                <a:cubicBezTo>
                  <a:pt x="1279" y="0"/>
                  <a:pt x="1477" y="128"/>
                  <a:pt x="1570" y="320"/>
                </a:cubicBezTo>
                <a:cubicBezTo>
                  <a:pt x="1640" y="279"/>
                  <a:pt x="1727" y="256"/>
                  <a:pt x="1814" y="256"/>
                </a:cubicBezTo>
                <a:cubicBezTo>
                  <a:pt x="2093" y="256"/>
                  <a:pt x="2326" y="488"/>
                  <a:pt x="2326" y="767"/>
                </a:cubicBezTo>
                <a:cubicBezTo>
                  <a:pt x="2326" y="1052"/>
                  <a:pt x="2093" y="1279"/>
                  <a:pt x="1814" y="1279"/>
                </a:cubicBezTo>
                <a:close/>
              </a:path>
            </a:pathLst>
          </a:custGeom>
          <a:solidFill>
            <a:schemeClr val="bg2"/>
          </a:solidFill>
          <a:ln>
            <a:noFill/>
            <a:prstDash val="solid"/>
          </a:ln>
        </p:spPr>
        <p:txBody>
          <a:bodyPr vert="horz" wrap="square" lIns="89617" tIns="44808" rIns="89617" bIns="44808" numCol="1" anchor="t" anchorCtr="0" compatLnSpc="1">
            <a:prstTxWarp prst="textNoShape">
              <a:avLst/>
            </a:prstTxWarp>
          </a:bodyPr>
          <a:lstStyle/>
          <a:p>
            <a:pPr defTabSz="913963">
              <a:defRPr/>
            </a:pPr>
            <a:endParaRPr lang="en-US" kern="0">
              <a:solidFill>
                <a:srgbClr val="FFFFFF"/>
              </a:solidFill>
              <a:latin typeface="Segoe UI"/>
            </a:endParaRPr>
          </a:p>
        </p:txBody>
      </p:sp>
      <p:cxnSp>
        <p:nvCxnSpPr>
          <p:cNvPr id="253" name="Straight Connector 252"/>
          <p:cNvCxnSpPr>
            <a:endCxn id="231" idx="0"/>
          </p:cNvCxnSpPr>
          <p:nvPr/>
        </p:nvCxnSpPr>
        <p:spPr>
          <a:xfrm>
            <a:off x="7819546" y="3579586"/>
            <a:ext cx="28335" cy="276713"/>
          </a:xfrm>
          <a:prstGeom prst="line">
            <a:avLst/>
          </a:prstGeom>
          <a:ln w="190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7" cstate="screen">
            <a:duotone>
              <a:schemeClr val="bg2">
                <a:shade val="45000"/>
                <a:satMod val="135000"/>
              </a:schemeClr>
              <a:prstClr val="white"/>
            </a:duotone>
            <a:extLst>
              <a:ext uri="{BEBA8EAE-BF5A-486C-A8C5-ECC9F3942E4B}">
                <a14:imgProps xmlns:a14="http://schemas.microsoft.com/office/drawing/2010/main">
                  <a14:imgLayer r:embed="rId8">
                    <a14:imgEffect>
                      <a14:sharpenSoften amount="50000"/>
                    </a14:imgEffect>
                  </a14:imgLayer>
                </a14:imgProps>
              </a:ext>
              <a:ext uri="{28A0092B-C50C-407E-A947-70E740481C1C}">
                <a14:useLocalDpi xmlns:a14="http://schemas.microsoft.com/office/drawing/2010/main"/>
              </a:ext>
            </a:extLst>
          </a:blip>
          <a:stretch>
            <a:fillRect/>
          </a:stretch>
        </p:blipFill>
        <p:spPr>
          <a:xfrm>
            <a:off x="7228835" y="4319126"/>
            <a:ext cx="1244370" cy="1533756"/>
          </a:xfrm>
          <a:prstGeom prst="rect">
            <a:avLst/>
          </a:prstGeom>
          <a:ln>
            <a:noFill/>
          </a:ln>
        </p:spPr>
      </p:pic>
      <p:sp>
        <p:nvSpPr>
          <p:cNvPr id="231" name="Oval 230"/>
          <p:cNvSpPr/>
          <p:nvPr/>
        </p:nvSpPr>
        <p:spPr bwMode="auto">
          <a:xfrm>
            <a:off x="7564383" y="3856298"/>
            <a:ext cx="566995" cy="566995"/>
          </a:xfrm>
          <a:prstGeom prst="ellipse">
            <a:avLst/>
          </a:prstGeom>
          <a:solidFill>
            <a:schemeClr val="bg2"/>
          </a:solidFill>
          <a:ln w="190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679" fontAlgn="base">
              <a:spcBef>
                <a:spcPct val="0"/>
              </a:spcBef>
              <a:spcAft>
                <a:spcPct val="0"/>
              </a:spcAft>
              <a:defRPr/>
            </a:pPr>
            <a:endParaRPr lang="en-US" sz="1961" kern="0">
              <a:gradFill>
                <a:gsLst>
                  <a:gs pos="16814">
                    <a:srgbClr val="FFFFFF"/>
                  </a:gs>
                  <a:gs pos="46000">
                    <a:srgbClr val="FFFFFF"/>
                  </a:gs>
                </a:gsLst>
                <a:lin ang="5400000" scaled="0"/>
              </a:gradFill>
              <a:latin typeface="Segoe UI"/>
            </a:endParaRPr>
          </a:p>
        </p:txBody>
      </p:sp>
      <p:sp>
        <p:nvSpPr>
          <p:cNvPr id="36" name="Freeform 9"/>
          <p:cNvSpPr>
            <a:spLocks/>
          </p:cNvSpPr>
          <p:nvPr/>
        </p:nvSpPr>
        <p:spPr bwMode="auto">
          <a:xfrm>
            <a:off x="7693057" y="4050844"/>
            <a:ext cx="309644" cy="170342"/>
          </a:xfrm>
          <a:custGeom>
            <a:avLst/>
            <a:gdLst>
              <a:gd name="T0" fmla="*/ 1814 w 2326"/>
              <a:gd name="T1" fmla="*/ 1279 h 1279"/>
              <a:gd name="T2" fmla="*/ 262 w 2326"/>
              <a:gd name="T3" fmla="*/ 1279 h 1279"/>
              <a:gd name="T4" fmla="*/ 0 w 2326"/>
              <a:gd name="T5" fmla="*/ 1017 h 1279"/>
              <a:gd name="T6" fmla="*/ 198 w 2326"/>
              <a:gd name="T7" fmla="*/ 761 h 1279"/>
              <a:gd name="T8" fmla="*/ 506 w 2326"/>
              <a:gd name="T9" fmla="*/ 529 h 1279"/>
              <a:gd name="T10" fmla="*/ 1064 w 2326"/>
              <a:gd name="T11" fmla="*/ 0 h 1279"/>
              <a:gd name="T12" fmla="*/ 1570 w 2326"/>
              <a:gd name="T13" fmla="*/ 320 h 1279"/>
              <a:gd name="T14" fmla="*/ 1814 w 2326"/>
              <a:gd name="T15" fmla="*/ 256 h 1279"/>
              <a:gd name="T16" fmla="*/ 2326 w 2326"/>
              <a:gd name="T17" fmla="*/ 767 h 1279"/>
              <a:gd name="T18" fmla="*/ 1814 w 2326"/>
              <a:gd name="T19" fmla="*/ 1279 h 1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26" h="1279">
                <a:moveTo>
                  <a:pt x="1814" y="1279"/>
                </a:moveTo>
                <a:cubicBezTo>
                  <a:pt x="262" y="1279"/>
                  <a:pt x="262" y="1279"/>
                  <a:pt x="262" y="1279"/>
                </a:cubicBezTo>
                <a:cubicBezTo>
                  <a:pt x="116" y="1279"/>
                  <a:pt x="0" y="1162"/>
                  <a:pt x="0" y="1017"/>
                </a:cubicBezTo>
                <a:cubicBezTo>
                  <a:pt x="0" y="895"/>
                  <a:pt x="87" y="790"/>
                  <a:pt x="198" y="761"/>
                </a:cubicBezTo>
                <a:cubicBezTo>
                  <a:pt x="250" y="639"/>
                  <a:pt x="366" y="546"/>
                  <a:pt x="506" y="529"/>
                </a:cubicBezTo>
                <a:cubicBezTo>
                  <a:pt x="518" y="233"/>
                  <a:pt x="762" y="0"/>
                  <a:pt x="1064" y="0"/>
                </a:cubicBezTo>
                <a:cubicBezTo>
                  <a:pt x="1279" y="0"/>
                  <a:pt x="1477" y="128"/>
                  <a:pt x="1570" y="320"/>
                </a:cubicBezTo>
                <a:cubicBezTo>
                  <a:pt x="1640" y="279"/>
                  <a:pt x="1727" y="256"/>
                  <a:pt x="1814" y="256"/>
                </a:cubicBezTo>
                <a:cubicBezTo>
                  <a:pt x="2093" y="256"/>
                  <a:pt x="2326" y="488"/>
                  <a:pt x="2326" y="767"/>
                </a:cubicBezTo>
                <a:cubicBezTo>
                  <a:pt x="2326" y="1052"/>
                  <a:pt x="2093" y="1279"/>
                  <a:pt x="1814" y="1279"/>
                </a:cubicBezTo>
                <a:close/>
              </a:path>
            </a:pathLst>
          </a:custGeom>
          <a:solidFill>
            <a:schemeClr val="tx1">
              <a:lumMod val="40000"/>
              <a:lumOff val="60000"/>
            </a:schemeClr>
          </a:solidFill>
          <a:ln>
            <a:noFill/>
            <a:prstDash val="solid"/>
          </a:ln>
        </p:spPr>
        <p:txBody>
          <a:bodyPr vert="horz" wrap="square" lIns="89617" tIns="44808" rIns="89617" bIns="44808" numCol="1" anchor="t" anchorCtr="0" compatLnSpc="1">
            <a:prstTxWarp prst="textNoShape">
              <a:avLst/>
            </a:prstTxWarp>
          </a:bodyPr>
          <a:lstStyle/>
          <a:p>
            <a:pPr defTabSz="913963"/>
            <a:endParaRPr lang="en-US" kern="0">
              <a:solidFill>
                <a:srgbClr val="FFFFFF"/>
              </a:solidFill>
              <a:latin typeface="Segoe UI"/>
            </a:endParaRPr>
          </a:p>
        </p:txBody>
      </p:sp>
      <p:sp>
        <p:nvSpPr>
          <p:cNvPr id="164" name="Oval 123"/>
          <p:cNvSpPr/>
          <p:nvPr/>
        </p:nvSpPr>
        <p:spPr bwMode="auto">
          <a:xfrm>
            <a:off x="1165663" y="3455621"/>
            <a:ext cx="9412461" cy="354638"/>
          </a:xfrm>
          <a:prstGeom prst="roundRect">
            <a:avLst>
              <a:gd name="adj" fmla="val 0"/>
            </a:avLst>
          </a:prstGeom>
          <a:solidFill>
            <a:schemeClr val="tx1"/>
          </a:solidFill>
          <a:ln w="19050">
            <a:solidFill>
              <a:srgbClr val="0070C0"/>
            </a:solid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179234" tIns="143387" rIns="179234" bIns="143387" numCol="1" rtlCol="0" anchor="ctr" anchorCtr="0" compatLnSpc="1">
            <a:prstTxWarp prst="textNoShape">
              <a:avLst/>
            </a:prstTxWarp>
          </a:bodyPr>
          <a:lstStyle/>
          <a:p>
            <a:pPr algn="ctr" defTabSz="913963" fontAlgn="base">
              <a:lnSpc>
                <a:spcPct val="90000"/>
              </a:lnSpc>
              <a:spcBef>
                <a:spcPct val="0"/>
              </a:spcBef>
              <a:spcAft>
                <a:spcPts val="588"/>
              </a:spcAft>
              <a:defRPr/>
            </a:pPr>
            <a:r>
              <a:rPr lang="en-US" sz="1600" kern="0">
                <a:solidFill>
                  <a:schemeClr val="bg2"/>
                </a:solidFill>
                <a:latin typeface="Segoe UI Light" panose="020B0502040204020203" pitchFamily="34" charset="0"/>
                <a:cs typeface="Segoe UI Light" panose="020B0502040204020203" pitchFamily="34" charset="0"/>
              </a:rPr>
              <a:t>Azure Ecosystem</a:t>
            </a:r>
          </a:p>
        </p:txBody>
      </p:sp>
      <p:sp>
        <p:nvSpPr>
          <p:cNvPr id="8" name="TextBox 7"/>
          <p:cNvSpPr txBox="1"/>
          <p:nvPr/>
        </p:nvSpPr>
        <p:spPr>
          <a:xfrm>
            <a:off x="1043693" y="5973557"/>
            <a:ext cx="3558265" cy="683181"/>
          </a:xfrm>
          <a:prstGeom prst="rect">
            <a:avLst/>
          </a:prstGeom>
          <a:noFill/>
        </p:spPr>
        <p:txBody>
          <a:bodyPr wrap="square" lIns="182828" tIns="146263" rIns="182828" bIns="146263" rtlCol="0">
            <a:spAutoFit/>
          </a:bodyPr>
          <a:lstStyle/>
          <a:p>
            <a:pPr algn="ctr" defTabSz="914049">
              <a:lnSpc>
                <a:spcPct val="90000"/>
              </a:lnSpc>
              <a:spcAft>
                <a:spcPts val="600"/>
              </a:spcAft>
            </a:pPr>
            <a:r>
              <a:rPr lang="en-US" sz="2800" kern="0">
                <a:solidFill>
                  <a:schemeClr val="bg2"/>
                </a:solidFill>
                <a:latin typeface="+mj-lt"/>
              </a:rPr>
              <a:t>Microsoft Azure</a:t>
            </a:r>
          </a:p>
        </p:txBody>
      </p:sp>
      <p:sp>
        <p:nvSpPr>
          <p:cNvPr id="70" name="TextBox 69"/>
          <p:cNvSpPr txBox="1"/>
          <p:nvPr/>
        </p:nvSpPr>
        <p:spPr>
          <a:xfrm>
            <a:off x="5423681" y="5965337"/>
            <a:ext cx="4725739" cy="683181"/>
          </a:xfrm>
          <a:prstGeom prst="rect">
            <a:avLst/>
          </a:prstGeom>
          <a:noFill/>
        </p:spPr>
        <p:txBody>
          <a:bodyPr wrap="square" lIns="182828" tIns="146263" rIns="182828" bIns="146263" rtlCol="0">
            <a:spAutoFit/>
          </a:bodyPr>
          <a:lstStyle/>
          <a:p>
            <a:pPr algn="ctr" defTabSz="914049">
              <a:lnSpc>
                <a:spcPct val="90000"/>
              </a:lnSpc>
              <a:spcAft>
                <a:spcPts val="600"/>
              </a:spcAft>
            </a:pPr>
            <a:r>
              <a:rPr lang="en-US" sz="2800" kern="0" dirty="0">
                <a:solidFill>
                  <a:schemeClr val="bg2"/>
                </a:solidFill>
                <a:latin typeface="+mj-lt"/>
              </a:rPr>
              <a:t>Microsoft Azure Stack Hub</a:t>
            </a:r>
          </a:p>
        </p:txBody>
      </p:sp>
      <p:sp>
        <p:nvSpPr>
          <p:cNvPr id="5" name="TextBox 4"/>
          <p:cNvSpPr txBox="1"/>
          <p:nvPr/>
        </p:nvSpPr>
        <p:spPr>
          <a:xfrm>
            <a:off x="2215199" y="1333809"/>
            <a:ext cx="2575099" cy="2348252"/>
          </a:xfrm>
          <a:prstGeom prst="rect">
            <a:avLst/>
          </a:prstGeom>
          <a:noFill/>
          <a:ln>
            <a:noFill/>
          </a:ln>
        </p:spPr>
        <p:txBody>
          <a:bodyPr wrap="square" lIns="182828" tIns="146263" rIns="182828" bIns="146263" rtlCol="0">
            <a:spAutoFit/>
          </a:bodyPr>
          <a:lstStyle/>
          <a:p>
            <a:pPr marL="285750" indent="-285750" defTabSz="914049">
              <a:lnSpc>
                <a:spcPct val="90000"/>
              </a:lnSpc>
              <a:spcAft>
                <a:spcPts val="600"/>
              </a:spcAft>
              <a:buFont typeface="Arial" panose="020B0604020202020204" pitchFamily="34" charset="0"/>
              <a:buChar char="•"/>
              <a:defRPr/>
            </a:pPr>
            <a:r>
              <a:rPr lang="en-US" kern="0">
                <a:solidFill>
                  <a:srgbClr val="505050"/>
                </a:solidFill>
                <a:latin typeface="+mj-lt"/>
                <a:cs typeface="Segoe UI Light" panose="020B0502040204020203" pitchFamily="34" charset="0"/>
              </a:rPr>
              <a:t>Mac OS X and Windows</a:t>
            </a:r>
          </a:p>
          <a:p>
            <a:pPr marL="285750" indent="-285750" defTabSz="914049">
              <a:lnSpc>
                <a:spcPct val="90000"/>
              </a:lnSpc>
              <a:spcAft>
                <a:spcPts val="600"/>
              </a:spcAft>
              <a:buFont typeface="Arial" panose="020B0604020202020204" pitchFamily="34" charset="0"/>
              <a:buChar char="•"/>
              <a:defRPr/>
            </a:pPr>
            <a:r>
              <a:rPr lang="en-US" kern="0">
                <a:solidFill>
                  <a:srgbClr val="505050"/>
                </a:solidFill>
                <a:latin typeface="+mj-lt"/>
                <a:cs typeface="Segoe UI Light" panose="020B0502040204020203" pitchFamily="34" charset="0"/>
              </a:rPr>
              <a:t>Windows Server and Linux</a:t>
            </a:r>
          </a:p>
          <a:p>
            <a:pPr marL="285750" indent="-285750" defTabSz="914049">
              <a:lnSpc>
                <a:spcPct val="90000"/>
              </a:lnSpc>
              <a:spcAft>
                <a:spcPts val="600"/>
              </a:spcAft>
              <a:buFont typeface="Arial" panose="020B0604020202020204" pitchFamily="34" charset="0"/>
              <a:buChar char="•"/>
              <a:defRPr/>
            </a:pPr>
            <a:r>
              <a:rPr lang="en-US" kern="0">
                <a:solidFill>
                  <a:srgbClr val="505050"/>
                </a:solidFill>
                <a:latin typeface="+mj-lt"/>
                <a:cs typeface="Segoe UI Light" panose="020B0502040204020203" pitchFamily="34" charset="0"/>
              </a:rPr>
              <a:t>Visual Studio</a:t>
            </a:r>
          </a:p>
          <a:p>
            <a:pPr marL="285750" indent="-285750" defTabSz="914049">
              <a:lnSpc>
                <a:spcPct val="90000"/>
              </a:lnSpc>
              <a:spcAft>
                <a:spcPts val="600"/>
              </a:spcAft>
              <a:buFont typeface="Arial" panose="020B0604020202020204" pitchFamily="34" charset="0"/>
              <a:buChar char="•"/>
              <a:defRPr/>
            </a:pPr>
            <a:r>
              <a:rPr lang="en-US" kern="0">
                <a:solidFill>
                  <a:srgbClr val="505050"/>
                </a:solidFill>
                <a:latin typeface="+mj-lt"/>
                <a:cs typeface="Segoe UI Light" panose="020B0502040204020203" pitchFamily="34" charset="0"/>
              </a:rPr>
              <a:t>Eclipse</a:t>
            </a:r>
          </a:p>
          <a:p>
            <a:pPr marL="285750" indent="-285750" defTabSz="914049">
              <a:lnSpc>
                <a:spcPct val="90000"/>
              </a:lnSpc>
              <a:spcAft>
                <a:spcPts val="600"/>
              </a:spcAft>
              <a:buFont typeface="Arial" panose="020B0604020202020204" pitchFamily="34" charset="0"/>
              <a:buChar char="•"/>
              <a:defRPr/>
            </a:pPr>
            <a:endParaRPr lang="en-US" kern="0">
              <a:solidFill>
                <a:srgbClr val="505050"/>
              </a:solidFill>
              <a:latin typeface="+mj-lt"/>
              <a:cs typeface="Segoe UI Light" panose="020B0502040204020203" pitchFamily="34" charset="0"/>
            </a:endParaRPr>
          </a:p>
        </p:txBody>
      </p:sp>
      <p:sp>
        <p:nvSpPr>
          <p:cNvPr id="102" name="TextBox 101"/>
          <p:cNvSpPr txBox="1"/>
          <p:nvPr/>
        </p:nvSpPr>
        <p:spPr>
          <a:xfrm>
            <a:off x="5863436" y="1354987"/>
            <a:ext cx="2022543" cy="1197168"/>
          </a:xfrm>
          <a:prstGeom prst="rect">
            <a:avLst/>
          </a:prstGeom>
          <a:noFill/>
          <a:ln>
            <a:noFill/>
          </a:ln>
        </p:spPr>
        <p:txBody>
          <a:bodyPr wrap="square" lIns="182828" tIns="146263" rIns="182828" bIns="146263" rtlCol="0">
            <a:spAutoFit/>
          </a:bodyPr>
          <a:lstStyle>
            <a:defPPr>
              <a:defRPr lang="en-US"/>
            </a:defPPr>
            <a:lvl1pPr marL="285750" indent="-285750" defTabSz="914049">
              <a:lnSpc>
                <a:spcPct val="90000"/>
              </a:lnSpc>
              <a:spcAft>
                <a:spcPts val="600"/>
              </a:spcAft>
              <a:buFont typeface="Arial" panose="020B0604020202020204" pitchFamily="34" charset="0"/>
              <a:buChar char="•"/>
              <a:defRPr sz="1600" kern="0">
                <a:latin typeface="Segoe UI Light" panose="020B0502040204020203" pitchFamily="34" charset="0"/>
                <a:cs typeface="Segoe UI Light" panose="020B0502040204020203" pitchFamily="34" charset="0"/>
              </a:defRPr>
            </a:lvl1pPr>
          </a:lstStyle>
          <a:p>
            <a:r>
              <a:rPr lang="en-US" sz="1800">
                <a:solidFill>
                  <a:srgbClr val="505050"/>
                </a:solidFill>
                <a:latin typeface="+mj-lt"/>
              </a:rPr>
              <a:t>Azure Portal</a:t>
            </a:r>
          </a:p>
          <a:p>
            <a:r>
              <a:rPr lang="en-US" sz="1800">
                <a:solidFill>
                  <a:srgbClr val="505050"/>
                </a:solidFill>
                <a:latin typeface="+mj-lt"/>
              </a:rPr>
              <a:t>GitHub</a:t>
            </a:r>
          </a:p>
          <a:p>
            <a:r>
              <a:rPr lang="en-US" sz="1800">
                <a:solidFill>
                  <a:srgbClr val="505050"/>
                </a:solidFill>
                <a:latin typeface="+mj-lt"/>
              </a:rPr>
              <a:t>…</a:t>
            </a:r>
          </a:p>
        </p:txBody>
      </p:sp>
      <p:sp>
        <p:nvSpPr>
          <p:cNvPr id="108" name="TextBox 107"/>
          <p:cNvSpPr txBox="1"/>
          <p:nvPr/>
        </p:nvSpPr>
        <p:spPr>
          <a:xfrm>
            <a:off x="9400844" y="1325882"/>
            <a:ext cx="2284650" cy="1523411"/>
          </a:xfrm>
          <a:prstGeom prst="rect">
            <a:avLst/>
          </a:prstGeom>
          <a:noFill/>
          <a:ln>
            <a:noFill/>
          </a:ln>
        </p:spPr>
        <p:txBody>
          <a:bodyPr wrap="square" lIns="182828" tIns="146263" rIns="182828" bIns="146263" rtlCol="0">
            <a:spAutoFit/>
          </a:bodyPr>
          <a:lstStyle>
            <a:defPPr>
              <a:defRPr lang="en-US"/>
            </a:defPPr>
            <a:lvl1pPr marL="285750" indent="-285750" defTabSz="914049">
              <a:lnSpc>
                <a:spcPct val="90000"/>
              </a:lnSpc>
              <a:spcAft>
                <a:spcPts val="600"/>
              </a:spcAft>
              <a:buFont typeface="Arial" panose="020B0604020202020204" pitchFamily="34" charset="0"/>
              <a:buChar char="•"/>
              <a:defRPr sz="1600" kern="0">
                <a:latin typeface="Segoe UI Light" panose="020B0502040204020203" pitchFamily="34" charset="0"/>
                <a:cs typeface="Segoe UI Light" panose="020B0502040204020203" pitchFamily="34" charset="0"/>
              </a:defRPr>
            </a:lvl1pPr>
          </a:lstStyle>
          <a:p>
            <a:r>
              <a:rPr lang="en-US" sz="1800">
                <a:solidFill>
                  <a:srgbClr val="505050"/>
                </a:solidFill>
                <a:latin typeface="+mj-lt"/>
              </a:rPr>
              <a:t>PowerShell</a:t>
            </a:r>
          </a:p>
          <a:p>
            <a:r>
              <a:rPr lang="en-US" sz="1800">
                <a:solidFill>
                  <a:srgbClr val="505050"/>
                </a:solidFill>
                <a:latin typeface="+mj-lt"/>
              </a:rPr>
              <a:t>Docker</a:t>
            </a:r>
          </a:p>
          <a:p>
            <a:r>
              <a:rPr lang="en-US" sz="1800">
                <a:solidFill>
                  <a:srgbClr val="505050"/>
                </a:solidFill>
                <a:latin typeface="+mj-lt"/>
              </a:rPr>
              <a:t>Chef and Puppet</a:t>
            </a:r>
          </a:p>
          <a:p>
            <a:r>
              <a:rPr lang="en-US" sz="1800">
                <a:solidFill>
                  <a:srgbClr val="505050"/>
                </a:solidFill>
                <a:latin typeface="+mj-lt"/>
              </a:rPr>
              <a:t>…</a:t>
            </a:r>
          </a:p>
        </p:txBody>
      </p:sp>
      <p:grpSp>
        <p:nvGrpSpPr>
          <p:cNvPr id="13" name="Group 12"/>
          <p:cNvGrpSpPr/>
          <p:nvPr/>
        </p:nvGrpSpPr>
        <p:grpSpPr>
          <a:xfrm>
            <a:off x="885999" y="1837777"/>
            <a:ext cx="1090969" cy="992101"/>
            <a:chOff x="1024354" y="1611191"/>
            <a:chExt cx="1112845" cy="1011994"/>
          </a:xfrm>
        </p:grpSpPr>
        <p:grpSp>
          <p:nvGrpSpPr>
            <p:cNvPr id="47" name="Group 46"/>
            <p:cNvGrpSpPr/>
            <p:nvPr/>
          </p:nvGrpSpPr>
          <p:grpSpPr>
            <a:xfrm>
              <a:off x="1103400" y="1611191"/>
              <a:ext cx="954753" cy="483374"/>
              <a:chOff x="981489" y="3936120"/>
              <a:chExt cx="1410789" cy="714257"/>
            </a:xfrm>
            <a:solidFill>
              <a:schemeClr val="bg1"/>
            </a:solidFill>
          </p:grpSpPr>
          <p:sp>
            <p:nvSpPr>
              <p:cNvPr id="49" name="Freeform 126"/>
              <p:cNvSpPr>
                <a:spLocks noChangeAspect="1" noEditPoints="1"/>
              </p:cNvSpPr>
              <p:nvPr/>
            </p:nvSpPr>
            <p:spPr bwMode="black">
              <a:xfrm>
                <a:off x="1210767" y="3936120"/>
                <a:ext cx="199251" cy="468074"/>
              </a:xfrm>
              <a:custGeom>
                <a:avLst/>
                <a:gdLst>
                  <a:gd name="T0" fmla="*/ 38 w 38"/>
                  <a:gd name="T1" fmla="*/ 89 h 89"/>
                  <a:gd name="T2" fmla="*/ 34 w 38"/>
                  <a:gd name="T3" fmla="*/ 86 h 89"/>
                  <a:gd name="T4" fmla="*/ 30 w 38"/>
                  <a:gd name="T5" fmla="*/ 89 h 89"/>
                  <a:gd name="T6" fmla="*/ 26 w 38"/>
                  <a:gd name="T7" fmla="*/ 86 h 89"/>
                  <a:gd name="T8" fmla="*/ 23 w 38"/>
                  <a:gd name="T9" fmla="*/ 89 h 89"/>
                  <a:gd name="T10" fmla="*/ 19 w 38"/>
                  <a:gd name="T11" fmla="*/ 86 h 89"/>
                  <a:gd name="T12" fmla="*/ 15 w 38"/>
                  <a:gd name="T13" fmla="*/ 89 h 89"/>
                  <a:gd name="T14" fmla="*/ 11 w 38"/>
                  <a:gd name="T15" fmla="*/ 86 h 89"/>
                  <a:gd name="T16" fmla="*/ 7 w 38"/>
                  <a:gd name="T17" fmla="*/ 89 h 89"/>
                  <a:gd name="T18" fmla="*/ 4 w 38"/>
                  <a:gd name="T19" fmla="*/ 86 h 89"/>
                  <a:gd name="T20" fmla="*/ 0 w 38"/>
                  <a:gd name="T21" fmla="*/ 89 h 89"/>
                  <a:gd name="T22" fmla="*/ 0 w 38"/>
                  <a:gd name="T23" fmla="*/ 64 h 89"/>
                  <a:gd name="T24" fmla="*/ 38 w 38"/>
                  <a:gd name="T25" fmla="*/ 64 h 89"/>
                  <a:gd name="T26" fmla="*/ 38 w 38"/>
                  <a:gd name="T27" fmla="*/ 89 h 89"/>
                  <a:gd name="T28" fmla="*/ 38 w 38"/>
                  <a:gd name="T29" fmla="*/ 55 h 89"/>
                  <a:gd name="T30" fmla="*/ 38 w 38"/>
                  <a:gd name="T31" fmla="*/ 59 h 89"/>
                  <a:gd name="T32" fmla="*/ 0 w 38"/>
                  <a:gd name="T33" fmla="*/ 59 h 89"/>
                  <a:gd name="T34" fmla="*/ 0 w 38"/>
                  <a:gd name="T35" fmla="*/ 55 h 89"/>
                  <a:gd name="T36" fmla="*/ 6 w 38"/>
                  <a:gd name="T37" fmla="*/ 47 h 89"/>
                  <a:gd name="T38" fmla="*/ 15 w 38"/>
                  <a:gd name="T39" fmla="*/ 35 h 89"/>
                  <a:gd name="T40" fmla="*/ 12 w 38"/>
                  <a:gd name="T41" fmla="*/ 12 h 89"/>
                  <a:gd name="T42" fmla="*/ 19 w 38"/>
                  <a:gd name="T43" fmla="*/ 0 h 89"/>
                  <a:gd name="T44" fmla="*/ 26 w 38"/>
                  <a:gd name="T45" fmla="*/ 12 h 89"/>
                  <a:gd name="T46" fmla="*/ 23 w 38"/>
                  <a:gd name="T47" fmla="*/ 35 h 89"/>
                  <a:gd name="T48" fmla="*/ 32 w 38"/>
                  <a:gd name="T49" fmla="*/ 47 h 89"/>
                  <a:gd name="T50" fmla="*/ 38 w 38"/>
                  <a:gd name="T51" fmla="*/ 55 h 89"/>
                  <a:gd name="T52" fmla="*/ 21 w 38"/>
                  <a:gd name="T53" fmla="*/ 6 h 89"/>
                  <a:gd name="T54" fmla="*/ 19 w 38"/>
                  <a:gd name="T55" fmla="*/ 4 h 89"/>
                  <a:gd name="T56" fmla="*/ 16 w 38"/>
                  <a:gd name="T57" fmla="*/ 6 h 89"/>
                  <a:gd name="T58" fmla="*/ 19 w 38"/>
                  <a:gd name="T59" fmla="*/ 9 h 89"/>
                  <a:gd name="T60" fmla="*/ 21 w 38"/>
                  <a:gd name="T61" fmla="*/ 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 h="89">
                    <a:moveTo>
                      <a:pt x="38" y="89"/>
                    </a:moveTo>
                    <a:cubicBezTo>
                      <a:pt x="34" y="86"/>
                      <a:pt x="34" y="86"/>
                      <a:pt x="34" y="86"/>
                    </a:cubicBezTo>
                    <a:cubicBezTo>
                      <a:pt x="30" y="89"/>
                      <a:pt x="30" y="89"/>
                      <a:pt x="30" y="89"/>
                    </a:cubicBezTo>
                    <a:cubicBezTo>
                      <a:pt x="26" y="86"/>
                      <a:pt x="26" y="86"/>
                      <a:pt x="26" y="86"/>
                    </a:cubicBezTo>
                    <a:cubicBezTo>
                      <a:pt x="23" y="89"/>
                      <a:pt x="23" y="89"/>
                      <a:pt x="23" y="89"/>
                    </a:cubicBezTo>
                    <a:cubicBezTo>
                      <a:pt x="19" y="86"/>
                      <a:pt x="19" y="86"/>
                      <a:pt x="19" y="86"/>
                    </a:cubicBezTo>
                    <a:cubicBezTo>
                      <a:pt x="15" y="89"/>
                      <a:pt x="15" y="89"/>
                      <a:pt x="15" y="89"/>
                    </a:cubicBezTo>
                    <a:cubicBezTo>
                      <a:pt x="11" y="86"/>
                      <a:pt x="11" y="86"/>
                      <a:pt x="11" y="86"/>
                    </a:cubicBezTo>
                    <a:cubicBezTo>
                      <a:pt x="7" y="89"/>
                      <a:pt x="7" y="89"/>
                      <a:pt x="7" y="89"/>
                    </a:cubicBezTo>
                    <a:cubicBezTo>
                      <a:pt x="4" y="86"/>
                      <a:pt x="4" y="86"/>
                      <a:pt x="4" y="86"/>
                    </a:cubicBezTo>
                    <a:cubicBezTo>
                      <a:pt x="0" y="89"/>
                      <a:pt x="0" y="89"/>
                      <a:pt x="0" y="89"/>
                    </a:cubicBezTo>
                    <a:cubicBezTo>
                      <a:pt x="0" y="64"/>
                      <a:pt x="0" y="64"/>
                      <a:pt x="0" y="64"/>
                    </a:cubicBezTo>
                    <a:cubicBezTo>
                      <a:pt x="38" y="64"/>
                      <a:pt x="38" y="64"/>
                      <a:pt x="38" y="64"/>
                    </a:cubicBezTo>
                    <a:lnTo>
                      <a:pt x="38" y="89"/>
                    </a:lnTo>
                    <a:close/>
                    <a:moveTo>
                      <a:pt x="38" y="55"/>
                    </a:moveTo>
                    <a:cubicBezTo>
                      <a:pt x="38" y="59"/>
                      <a:pt x="38" y="59"/>
                      <a:pt x="38" y="59"/>
                    </a:cubicBezTo>
                    <a:cubicBezTo>
                      <a:pt x="0" y="59"/>
                      <a:pt x="0" y="59"/>
                      <a:pt x="0" y="59"/>
                    </a:cubicBezTo>
                    <a:cubicBezTo>
                      <a:pt x="0" y="55"/>
                      <a:pt x="0" y="55"/>
                      <a:pt x="0" y="55"/>
                    </a:cubicBezTo>
                    <a:cubicBezTo>
                      <a:pt x="0" y="50"/>
                      <a:pt x="2" y="48"/>
                      <a:pt x="6" y="47"/>
                    </a:cubicBezTo>
                    <a:cubicBezTo>
                      <a:pt x="9" y="46"/>
                      <a:pt x="15" y="44"/>
                      <a:pt x="15" y="35"/>
                    </a:cubicBezTo>
                    <a:cubicBezTo>
                      <a:pt x="15" y="26"/>
                      <a:pt x="12" y="23"/>
                      <a:pt x="12" y="12"/>
                    </a:cubicBezTo>
                    <a:cubicBezTo>
                      <a:pt x="12" y="2"/>
                      <a:pt x="17" y="0"/>
                      <a:pt x="19" y="0"/>
                    </a:cubicBezTo>
                    <a:cubicBezTo>
                      <a:pt x="20" y="0"/>
                      <a:pt x="26" y="2"/>
                      <a:pt x="26" y="12"/>
                    </a:cubicBezTo>
                    <a:cubicBezTo>
                      <a:pt x="26" y="23"/>
                      <a:pt x="23" y="26"/>
                      <a:pt x="23" y="35"/>
                    </a:cubicBezTo>
                    <a:cubicBezTo>
                      <a:pt x="23" y="44"/>
                      <a:pt x="29" y="46"/>
                      <a:pt x="32" y="47"/>
                    </a:cubicBezTo>
                    <a:cubicBezTo>
                      <a:pt x="36" y="48"/>
                      <a:pt x="38" y="50"/>
                      <a:pt x="38" y="55"/>
                    </a:cubicBezTo>
                    <a:close/>
                    <a:moveTo>
                      <a:pt x="21" y="6"/>
                    </a:moveTo>
                    <a:cubicBezTo>
                      <a:pt x="21" y="5"/>
                      <a:pt x="20" y="4"/>
                      <a:pt x="19" y="4"/>
                    </a:cubicBezTo>
                    <a:cubicBezTo>
                      <a:pt x="17" y="4"/>
                      <a:pt x="16" y="5"/>
                      <a:pt x="16" y="6"/>
                    </a:cubicBezTo>
                    <a:cubicBezTo>
                      <a:pt x="16" y="7"/>
                      <a:pt x="17" y="9"/>
                      <a:pt x="19" y="9"/>
                    </a:cubicBezTo>
                    <a:cubicBezTo>
                      <a:pt x="20" y="9"/>
                      <a:pt x="21" y="7"/>
                      <a:pt x="21" y="6"/>
                    </a:cubicBezTo>
                    <a:close/>
                  </a:path>
                </a:pathLst>
              </a:custGeom>
              <a:solidFill>
                <a:srgbClr val="505050"/>
              </a:solidFill>
              <a:ln>
                <a:noFill/>
              </a:ln>
            </p:spPr>
            <p:txBody>
              <a:bodyPr vert="horz" wrap="square" lIns="93252" tIns="46625" rIns="93252" bIns="46625" numCol="1" anchor="t" anchorCtr="0" compatLnSpc="1">
                <a:prstTxWarp prst="textNoShape">
                  <a:avLst/>
                </a:prstTxWarp>
              </a:bodyPr>
              <a:lstStyle/>
              <a:p>
                <a:pPr defTabSz="932384">
                  <a:defRPr/>
                </a:pPr>
                <a:endParaRPr lang="en-US" sz="2000" kern="0">
                  <a:solidFill>
                    <a:schemeClr val="bg2"/>
                  </a:solidFill>
                  <a:latin typeface="+mj-lt"/>
                </a:endParaRPr>
              </a:p>
            </p:txBody>
          </p:sp>
          <p:sp>
            <p:nvSpPr>
              <p:cNvPr id="50" name="Freeform 110"/>
              <p:cNvSpPr>
                <a:spLocks noChangeAspect="1" noEditPoints="1"/>
              </p:cNvSpPr>
              <p:nvPr/>
            </p:nvSpPr>
            <p:spPr bwMode="black">
              <a:xfrm>
                <a:off x="1929105" y="4037323"/>
                <a:ext cx="363711" cy="366871"/>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rgbClr val="505050"/>
              </a:solidFill>
              <a:ln>
                <a:noFill/>
              </a:ln>
            </p:spPr>
            <p:txBody>
              <a:bodyPr vert="horz" wrap="square" lIns="93252" tIns="46625" rIns="93252" bIns="46625" numCol="1" anchor="t" anchorCtr="0" compatLnSpc="1">
                <a:prstTxWarp prst="textNoShape">
                  <a:avLst/>
                </a:prstTxWarp>
              </a:bodyPr>
              <a:lstStyle/>
              <a:p>
                <a:pPr defTabSz="932384">
                  <a:defRPr/>
                </a:pPr>
                <a:endParaRPr lang="en-US" sz="2000" kern="0">
                  <a:solidFill>
                    <a:schemeClr val="bg2"/>
                  </a:solidFill>
                  <a:latin typeface="+mj-lt"/>
                </a:endParaRPr>
              </a:p>
            </p:txBody>
          </p:sp>
          <p:sp>
            <p:nvSpPr>
              <p:cNvPr id="51" name="Freeform 111"/>
              <p:cNvSpPr>
                <a:spLocks noChangeAspect="1" noEditPoints="1"/>
              </p:cNvSpPr>
              <p:nvPr/>
            </p:nvSpPr>
            <p:spPr bwMode="black">
              <a:xfrm>
                <a:off x="1536205" y="4027836"/>
                <a:ext cx="271993" cy="376358"/>
              </a:xfrm>
              <a:custGeom>
                <a:avLst/>
                <a:gdLst>
                  <a:gd name="T0" fmla="*/ 42 w 52"/>
                  <a:gd name="T1" fmla="*/ 37 h 72"/>
                  <a:gd name="T2" fmla="*/ 35 w 52"/>
                  <a:gd name="T3" fmla="*/ 32 h 72"/>
                  <a:gd name="T4" fmla="*/ 40 w 52"/>
                  <a:gd name="T5" fmla="*/ 27 h 72"/>
                  <a:gd name="T6" fmla="*/ 47 w 52"/>
                  <a:gd name="T7" fmla="*/ 32 h 72"/>
                  <a:gd name="T8" fmla="*/ 42 w 52"/>
                  <a:gd name="T9" fmla="*/ 52 h 72"/>
                  <a:gd name="T10" fmla="*/ 35 w 52"/>
                  <a:gd name="T11" fmla="*/ 47 h 72"/>
                  <a:gd name="T12" fmla="*/ 40 w 52"/>
                  <a:gd name="T13" fmla="*/ 42 h 72"/>
                  <a:gd name="T14" fmla="*/ 47 w 52"/>
                  <a:gd name="T15" fmla="*/ 46 h 72"/>
                  <a:gd name="T16" fmla="*/ 47 w 52"/>
                  <a:gd name="T17" fmla="*/ 61 h 72"/>
                  <a:gd name="T18" fmla="*/ 40 w 52"/>
                  <a:gd name="T19" fmla="*/ 66 h 72"/>
                  <a:gd name="T20" fmla="*/ 35 w 52"/>
                  <a:gd name="T21" fmla="*/ 61 h 72"/>
                  <a:gd name="T22" fmla="*/ 42 w 52"/>
                  <a:gd name="T23" fmla="*/ 56 h 72"/>
                  <a:gd name="T24" fmla="*/ 32 w 52"/>
                  <a:gd name="T25" fmla="*/ 32 h 72"/>
                  <a:gd name="T26" fmla="*/ 25 w 52"/>
                  <a:gd name="T27" fmla="*/ 37 h 72"/>
                  <a:gd name="T28" fmla="*/ 20 w 52"/>
                  <a:gd name="T29" fmla="*/ 32 h 72"/>
                  <a:gd name="T30" fmla="*/ 27 w 52"/>
                  <a:gd name="T31" fmla="*/ 27 h 72"/>
                  <a:gd name="T32" fmla="*/ 32 w 52"/>
                  <a:gd name="T33" fmla="*/ 47 h 72"/>
                  <a:gd name="T34" fmla="*/ 25 w 52"/>
                  <a:gd name="T35" fmla="*/ 52 h 72"/>
                  <a:gd name="T36" fmla="*/ 20 w 52"/>
                  <a:gd name="T37" fmla="*/ 46 h 72"/>
                  <a:gd name="T38" fmla="*/ 27 w 52"/>
                  <a:gd name="T39" fmla="*/ 42 h 72"/>
                  <a:gd name="T40" fmla="*/ 32 w 52"/>
                  <a:gd name="T41" fmla="*/ 47 h 72"/>
                  <a:gd name="T42" fmla="*/ 27 w 52"/>
                  <a:gd name="T43" fmla="*/ 66 h 72"/>
                  <a:gd name="T44" fmla="*/ 20 w 52"/>
                  <a:gd name="T45" fmla="*/ 61 h 72"/>
                  <a:gd name="T46" fmla="*/ 25 w 52"/>
                  <a:gd name="T47" fmla="*/ 56 h 72"/>
                  <a:gd name="T48" fmla="*/ 32 w 52"/>
                  <a:gd name="T49" fmla="*/ 61 h 72"/>
                  <a:gd name="T50" fmla="*/ 12 w 52"/>
                  <a:gd name="T51" fmla="*/ 37 h 72"/>
                  <a:gd name="T52" fmla="*/ 5 w 52"/>
                  <a:gd name="T53" fmla="*/ 32 h 72"/>
                  <a:gd name="T54" fmla="*/ 10 w 52"/>
                  <a:gd name="T55" fmla="*/ 27 h 72"/>
                  <a:gd name="T56" fmla="*/ 17 w 52"/>
                  <a:gd name="T57" fmla="*/ 32 h 72"/>
                  <a:gd name="T58" fmla="*/ 12 w 52"/>
                  <a:gd name="T59" fmla="*/ 52 h 72"/>
                  <a:gd name="T60" fmla="*/ 5 w 52"/>
                  <a:gd name="T61" fmla="*/ 47 h 72"/>
                  <a:gd name="T62" fmla="*/ 10 w 52"/>
                  <a:gd name="T63" fmla="*/ 42 h 72"/>
                  <a:gd name="T64" fmla="*/ 17 w 52"/>
                  <a:gd name="T65" fmla="*/ 46 h 72"/>
                  <a:gd name="T66" fmla="*/ 17 w 52"/>
                  <a:gd name="T67" fmla="*/ 61 h 72"/>
                  <a:gd name="T68" fmla="*/ 10 w 52"/>
                  <a:gd name="T69" fmla="*/ 66 h 72"/>
                  <a:gd name="T70" fmla="*/ 5 w 52"/>
                  <a:gd name="T71" fmla="*/ 61 h 72"/>
                  <a:gd name="T72" fmla="*/ 12 w 52"/>
                  <a:gd name="T73" fmla="*/ 56 h 72"/>
                  <a:gd name="T74" fmla="*/ 6 w 52"/>
                  <a:gd name="T75" fmla="*/ 11 h 72"/>
                  <a:gd name="T76" fmla="*/ 42 w 52"/>
                  <a:gd name="T77" fmla="*/ 7 h 72"/>
                  <a:gd name="T78" fmla="*/ 46 w 52"/>
                  <a:gd name="T79" fmla="*/ 16 h 72"/>
                  <a:gd name="T80" fmla="*/ 10 w 52"/>
                  <a:gd name="T81" fmla="*/ 20 h 72"/>
                  <a:gd name="T82" fmla="*/ 6 w 52"/>
                  <a:gd name="T83" fmla="*/ 11 h 72"/>
                  <a:gd name="T84" fmla="*/ 0 w 52"/>
                  <a:gd name="T85" fmla="*/ 5 h 72"/>
                  <a:gd name="T86" fmla="*/ 5 w 52"/>
                  <a:gd name="T87" fmla="*/ 72 h 72"/>
                  <a:gd name="T88" fmla="*/ 52 w 52"/>
                  <a:gd name="T89" fmla="*/ 67 h 72"/>
                  <a:gd name="T90" fmla="*/ 47 w 52"/>
                  <a:gd name="T91"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 h="72">
                    <a:moveTo>
                      <a:pt x="47" y="32"/>
                    </a:moveTo>
                    <a:cubicBezTo>
                      <a:pt x="47" y="35"/>
                      <a:pt x="45" y="37"/>
                      <a:pt x="42" y="37"/>
                    </a:cubicBezTo>
                    <a:cubicBezTo>
                      <a:pt x="40" y="37"/>
                      <a:pt x="40" y="37"/>
                      <a:pt x="40" y="37"/>
                    </a:cubicBezTo>
                    <a:cubicBezTo>
                      <a:pt x="38" y="37"/>
                      <a:pt x="35" y="35"/>
                      <a:pt x="35" y="32"/>
                    </a:cubicBezTo>
                    <a:cubicBezTo>
                      <a:pt x="35" y="32"/>
                      <a:pt x="35" y="32"/>
                      <a:pt x="35" y="32"/>
                    </a:cubicBezTo>
                    <a:cubicBezTo>
                      <a:pt x="35" y="29"/>
                      <a:pt x="38" y="27"/>
                      <a:pt x="40" y="27"/>
                    </a:cubicBezTo>
                    <a:cubicBezTo>
                      <a:pt x="42" y="27"/>
                      <a:pt x="42" y="27"/>
                      <a:pt x="42" y="27"/>
                    </a:cubicBezTo>
                    <a:cubicBezTo>
                      <a:pt x="45" y="27"/>
                      <a:pt x="47" y="29"/>
                      <a:pt x="47" y="32"/>
                    </a:cubicBezTo>
                    <a:close/>
                    <a:moveTo>
                      <a:pt x="47" y="47"/>
                    </a:moveTo>
                    <a:cubicBezTo>
                      <a:pt x="47" y="49"/>
                      <a:pt x="45" y="52"/>
                      <a:pt x="42" y="52"/>
                    </a:cubicBezTo>
                    <a:cubicBezTo>
                      <a:pt x="40" y="52"/>
                      <a:pt x="40" y="52"/>
                      <a:pt x="40" y="52"/>
                    </a:cubicBezTo>
                    <a:cubicBezTo>
                      <a:pt x="38" y="52"/>
                      <a:pt x="35" y="49"/>
                      <a:pt x="35" y="47"/>
                    </a:cubicBezTo>
                    <a:cubicBezTo>
                      <a:pt x="35" y="46"/>
                      <a:pt x="35" y="46"/>
                      <a:pt x="35" y="46"/>
                    </a:cubicBezTo>
                    <a:cubicBezTo>
                      <a:pt x="35" y="44"/>
                      <a:pt x="38" y="42"/>
                      <a:pt x="40" y="42"/>
                    </a:cubicBezTo>
                    <a:cubicBezTo>
                      <a:pt x="42" y="42"/>
                      <a:pt x="42" y="42"/>
                      <a:pt x="42" y="42"/>
                    </a:cubicBezTo>
                    <a:cubicBezTo>
                      <a:pt x="45" y="42"/>
                      <a:pt x="47" y="44"/>
                      <a:pt x="47" y="46"/>
                    </a:cubicBezTo>
                    <a:lnTo>
                      <a:pt x="47" y="47"/>
                    </a:lnTo>
                    <a:close/>
                    <a:moveTo>
                      <a:pt x="47" y="61"/>
                    </a:moveTo>
                    <a:cubicBezTo>
                      <a:pt x="47" y="64"/>
                      <a:pt x="45" y="66"/>
                      <a:pt x="42" y="66"/>
                    </a:cubicBezTo>
                    <a:cubicBezTo>
                      <a:pt x="40" y="66"/>
                      <a:pt x="40" y="66"/>
                      <a:pt x="40" y="66"/>
                    </a:cubicBezTo>
                    <a:cubicBezTo>
                      <a:pt x="38" y="66"/>
                      <a:pt x="35" y="64"/>
                      <a:pt x="35" y="61"/>
                    </a:cubicBezTo>
                    <a:cubicBezTo>
                      <a:pt x="35" y="61"/>
                      <a:pt x="35" y="61"/>
                      <a:pt x="35" y="61"/>
                    </a:cubicBezTo>
                    <a:cubicBezTo>
                      <a:pt x="35" y="58"/>
                      <a:pt x="38" y="56"/>
                      <a:pt x="40" y="56"/>
                    </a:cubicBezTo>
                    <a:cubicBezTo>
                      <a:pt x="42" y="56"/>
                      <a:pt x="42" y="56"/>
                      <a:pt x="42" y="56"/>
                    </a:cubicBezTo>
                    <a:cubicBezTo>
                      <a:pt x="45" y="56"/>
                      <a:pt x="47" y="58"/>
                      <a:pt x="47" y="61"/>
                    </a:cubicBezTo>
                    <a:close/>
                    <a:moveTo>
                      <a:pt x="32" y="32"/>
                    </a:moveTo>
                    <a:cubicBezTo>
                      <a:pt x="32" y="35"/>
                      <a:pt x="30" y="37"/>
                      <a:pt x="27" y="37"/>
                    </a:cubicBezTo>
                    <a:cubicBezTo>
                      <a:pt x="25" y="37"/>
                      <a:pt x="25" y="37"/>
                      <a:pt x="25" y="37"/>
                    </a:cubicBezTo>
                    <a:cubicBezTo>
                      <a:pt x="23" y="37"/>
                      <a:pt x="20" y="35"/>
                      <a:pt x="20" y="32"/>
                    </a:cubicBezTo>
                    <a:cubicBezTo>
                      <a:pt x="20" y="32"/>
                      <a:pt x="20" y="32"/>
                      <a:pt x="20" y="32"/>
                    </a:cubicBezTo>
                    <a:cubicBezTo>
                      <a:pt x="20" y="29"/>
                      <a:pt x="23" y="27"/>
                      <a:pt x="25" y="27"/>
                    </a:cubicBezTo>
                    <a:cubicBezTo>
                      <a:pt x="27" y="27"/>
                      <a:pt x="27" y="27"/>
                      <a:pt x="27" y="27"/>
                    </a:cubicBezTo>
                    <a:cubicBezTo>
                      <a:pt x="30" y="27"/>
                      <a:pt x="32" y="29"/>
                      <a:pt x="32" y="32"/>
                    </a:cubicBezTo>
                    <a:close/>
                    <a:moveTo>
                      <a:pt x="32" y="47"/>
                    </a:moveTo>
                    <a:cubicBezTo>
                      <a:pt x="32" y="49"/>
                      <a:pt x="30" y="52"/>
                      <a:pt x="27" y="52"/>
                    </a:cubicBezTo>
                    <a:cubicBezTo>
                      <a:pt x="25" y="52"/>
                      <a:pt x="25" y="52"/>
                      <a:pt x="25" y="52"/>
                    </a:cubicBezTo>
                    <a:cubicBezTo>
                      <a:pt x="23" y="52"/>
                      <a:pt x="20" y="49"/>
                      <a:pt x="20" y="47"/>
                    </a:cubicBezTo>
                    <a:cubicBezTo>
                      <a:pt x="20" y="46"/>
                      <a:pt x="20" y="46"/>
                      <a:pt x="20" y="46"/>
                    </a:cubicBezTo>
                    <a:cubicBezTo>
                      <a:pt x="20" y="44"/>
                      <a:pt x="23" y="42"/>
                      <a:pt x="25" y="42"/>
                    </a:cubicBezTo>
                    <a:cubicBezTo>
                      <a:pt x="27" y="42"/>
                      <a:pt x="27" y="42"/>
                      <a:pt x="27" y="42"/>
                    </a:cubicBezTo>
                    <a:cubicBezTo>
                      <a:pt x="30" y="42"/>
                      <a:pt x="32" y="44"/>
                      <a:pt x="32" y="46"/>
                    </a:cubicBezTo>
                    <a:lnTo>
                      <a:pt x="32" y="47"/>
                    </a:lnTo>
                    <a:close/>
                    <a:moveTo>
                      <a:pt x="32" y="61"/>
                    </a:moveTo>
                    <a:cubicBezTo>
                      <a:pt x="32" y="64"/>
                      <a:pt x="30" y="66"/>
                      <a:pt x="27" y="66"/>
                    </a:cubicBezTo>
                    <a:cubicBezTo>
                      <a:pt x="25" y="66"/>
                      <a:pt x="25" y="66"/>
                      <a:pt x="25" y="66"/>
                    </a:cubicBezTo>
                    <a:cubicBezTo>
                      <a:pt x="23" y="66"/>
                      <a:pt x="20" y="64"/>
                      <a:pt x="20" y="61"/>
                    </a:cubicBezTo>
                    <a:cubicBezTo>
                      <a:pt x="20" y="61"/>
                      <a:pt x="20" y="61"/>
                      <a:pt x="20" y="61"/>
                    </a:cubicBezTo>
                    <a:cubicBezTo>
                      <a:pt x="20" y="58"/>
                      <a:pt x="23" y="56"/>
                      <a:pt x="25" y="56"/>
                    </a:cubicBezTo>
                    <a:cubicBezTo>
                      <a:pt x="27" y="56"/>
                      <a:pt x="27" y="56"/>
                      <a:pt x="27" y="56"/>
                    </a:cubicBezTo>
                    <a:cubicBezTo>
                      <a:pt x="30" y="56"/>
                      <a:pt x="32" y="58"/>
                      <a:pt x="32" y="61"/>
                    </a:cubicBezTo>
                    <a:close/>
                    <a:moveTo>
                      <a:pt x="17" y="32"/>
                    </a:moveTo>
                    <a:cubicBezTo>
                      <a:pt x="17" y="35"/>
                      <a:pt x="15" y="37"/>
                      <a:pt x="12" y="37"/>
                    </a:cubicBezTo>
                    <a:cubicBezTo>
                      <a:pt x="10" y="37"/>
                      <a:pt x="10" y="37"/>
                      <a:pt x="10" y="37"/>
                    </a:cubicBezTo>
                    <a:cubicBezTo>
                      <a:pt x="7" y="37"/>
                      <a:pt x="5" y="35"/>
                      <a:pt x="5" y="32"/>
                    </a:cubicBezTo>
                    <a:cubicBezTo>
                      <a:pt x="5" y="32"/>
                      <a:pt x="5" y="32"/>
                      <a:pt x="5" y="32"/>
                    </a:cubicBezTo>
                    <a:cubicBezTo>
                      <a:pt x="5" y="29"/>
                      <a:pt x="7" y="27"/>
                      <a:pt x="10" y="27"/>
                    </a:cubicBezTo>
                    <a:cubicBezTo>
                      <a:pt x="12" y="27"/>
                      <a:pt x="12" y="27"/>
                      <a:pt x="12" y="27"/>
                    </a:cubicBezTo>
                    <a:cubicBezTo>
                      <a:pt x="15" y="27"/>
                      <a:pt x="17" y="29"/>
                      <a:pt x="17" y="32"/>
                    </a:cubicBezTo>
                    <a:close/>
                    <a:moveTo>
                      <a:pt x="17" y="47"/>
                    </a:moveTo>
                    <a:cubicBezTo>
                      <a:pt x="17" y="49"/>
                      <a:pt x="15" y="52"/>
                      <a:pt x="12" y="52"/>
                    </a:cubicBezTo>
                    <a:cubicBezTo>
                      <a:pt x="10" y="52"/>
                      <a:pt x="10" y="52"/>
                      <a:pt x="10" y="52"/>
                    </a:cubicBezTo>
                    <a:cubicBezTo>
                      <a:pt x="7" y="52"/>
                      <a:pt x="5" y="49"/>
                      <a:pt x="5" y="47"/>
                    </a:cubicBezTo>
                    <a:cubicBezTo>
                      <a:pt x="5" y="46"/>
                      <a:pt x="5" y="46"/>
                      <a:pt x="5" y="46"/>
                    </a:cubicBezTo>
                    <a:cubicBezTo>
                      <a:pt x="5" y="44"/>
                      <a:pt x="7" y="42"/>
                      <a:pt x="10" y="42"/>
                    </a:cubicBezTo>
                    <a:cubicBezTo>
                      <a:pt x="12" y="42"/>
                      <a:pt x="12" y="42"/>
                      <a:pt x="12" y="42"/>
                    </a:cubicBezTo>
                    <a:cubicBezTo>
                      <a:pt x="15" y="42"/>
                      <a:pt x="17" y="44"/>
                      <a:pt x="17" y="46"/>
                    </a:cubicBezTo>
                    <a:lnTo>
                      <a:pt x="17" y="47"/>
                    </a:lnTo>
                    <a:close/>
                    <a:moveTo>
                      <a:pt x="17" y="61"/>
                    </a:moveTo>
                    <a:cubicBezTo>
                      <a:pt x="17" y="64"/>
                      <a:pt x="15" y="66"/>
                      <a:pt x="12" y="66"/>
                    </a:cubicBezTo>
                    <a:cubicBezTo>
                      <a:pt x="10" y="66"/>
                      <a:pt x="10" y="66"/>
                      <a:pt x="10" y="66"/>
                    </a:cubicBezTo>
                    <a:cubicBezTo>
                      <a:pt x="7" y="66"/>
                      <a:pt x="5" y="64"/>
                      <a:pt x="5" y="61"/>
                    </a:cubicBezTo>
                    <a:cubicBezTo>
                      <a:pt x="5" y="61"/>
                      <a:pt x="5" y="61"/>
                      <a:pt x="5" y="61"/>
                    </a:cubicBezTo>
                    <a:cubicBezTo>
                      <a:pt x="5" y="58"/>
                      <a:pt x="7" y="56"/>
                      <a:pt x="10" y="56"/>
                    </a:cubicBezTo>
                    <a:cubicBezTo>
                      <a:pt x="12" y="56"/>
                      <a:pt x="12" y="56"/>
                      <a:pt x="12" y="56"/>
                    </a:cubicBezTo>
                    <a:cubicBezTo>
                      <a:pt x="15" y="56"/>
                      <a:pt x="17" y="58"/>
                      <a:pt x="17" y="61"/>
                    </a:cubicBezTo>
                    <a:close/>
                    <a:moveTo>
                      <a:pt x="6" y="11"/>
                    </a:moveTo>
                    <a:cubicBezTo>
                      <a:pt x="6" y="9"/>
                      <a:pt x="8" y="7"/>
                      <a:pt x="10" y="7"/>
                    </a:cubicBezTo>
                    <a:cubicBezTo>
                      <a:pt x="42" y="7"/>
                      <a:pt x="42" y="7"/>
                      <a:pt x="42" y="7"/>
                    </a:cubicBezTo>
                    <a:cubicBezTo>
                      <a:pt x="44" y="7"/>
                      <a:pt x="46" y="9"/>
                      <a:pt x="46" y="11"/>
                    </a:cubicBezTo>
                    <a:cubicBezTo>
                      <a:pt x="46" y="16"/>
                      <a:pt x="46" y="16"/>
                      <a:pt x="46" y="16"/>
                    </a:cubicBezTo>
                    <a:cubicBezTo>
                      <a:pt x="46" y="18"/>
                      <a:pt x="44" y="20"/>
                      <a:pt x="42" y="20"/>
                    </a:cubicBezTo>
                    <a:cubicBezTo>
                      <a:pt x="10" y="20"/>
                      <a:pt x="10" y="20"/>
                      <a:pt x="10" y="20"/>
                    </a:cubicBezTo>
                    <a:cubicBezTo>
                      <a:pt x="8" y="20"/>
                      <a:pt x="6" y="18"/>
                      <a:pt x="6" y="16"/>
                    </a:cubicBezTo>
                    <a:lnTo>
                      <a:pt x="6" y="11"/>
                    </a:lnTo>
                    <a:close/>
                    <a:moveTo>
                      <a:pt x="5" y="0"/>
                    </a:moveTo>
                    <a:cubicBezTo>
                      <a:pt x="2" y="0"/>
                      <a:pt x="0" y="2"/>
                      <a:pt x="0" y="5"/>
                    </a:cubicBezTo>
                    <a:cubicBezTo>
                      <a:pt x="0" y="67"/>
                      <a:pt x="0" y="67"/>
                      <a:pt x="0" y="67"/>
                    </a:cubicBezTo>
                    <a:cubicBezTo>
                      <a:pt x="0" y="70"/>
                      <a:pt x="2" y="72"/>
                      <a:pt x="5" y="72"/>
                    </a:cubicBezTo>
                    <a:cubicBezTo>
                      <a:pt x="47" y="72"/>
                      <a:pt x="47" y="72"/>
                      <a:pt x="47" y="72"/>
                    </a:cubicBezTo>
                    <a:cubicBezTo>
                      <a:pt x="50" y="72"/>
                      <a:pt x="52" y="70"/>
                      <a:pt x="52" y="67"/>
                    </a:cubicBezTo>
                    <a:cubicBezTo>
                      <a:pt x="52" y="5"/>
                      <a:pt x="52" y="5"/>
                      <a:pt x="52" y="5"/>
                    </a:cubicBezTo>
                    <a:cubicBezTo>
                      <a:pt x="52" y="2"/>
                      <a:pt x="50" y="0"/>
                      <a:pt x="47" y="0"/>
                    </a:cubicBezTo>
                    <a:lnTo>
                      <a:pt x="5" y="0"/>
                    </a:lnTo>
                    <a:close/>
                  </a:path>
                </a:pathLst>
              </a:custGeom>
              <a:solidFill>
                <a:srgbClr val="505050"/>
              </a:solidFill>
              <a:ln>
                <a:noFill/>
              </a:ln>
            </p:spPr>
            <p:txBody>
              <a:bodyPr vert="horz" wrap="square" lIns="93252" tIns="46625" rIns="93252" bIns="46625" numCol="1" anchor="t" anchorCtr="0" compatLnSpc="1">
                <a:prstTxWarp prst="textNoShape">
                  <a:avLst/>
                </a:prstTxWarp>
              </a:bodyPr>
              <a:lstStyle/>
              <a:p>
                <a:pPr defTabSz="932384">
                  <a:defRPr/>
                </a:pPr>
                <a:endParaRPr lang="en-US" sz="2000" kern="0">
                  <a:solidFill>
                    <a:schemeClr val="bg2"/>
                  </a:solidFill>
                  <a:latin typeface="+mj-lt"/>
                </a:endParaRPr>
              </a:p>
            </p:txBody>
          </p:sp>
          <p:sp>
            <p:nvSpPr>
              <p:cNvPr id="52" name="Oval 51"/>
              <p:cNvSpPr/>
              <p:nvPr/>
            </p:nvSpPr>
            <p:spPr bwMode="auto">
              <a:xfrm>
                <a:off x="981489" y="4495634"/>
                <a:ext cx="1410789" cy="154743"/>
              </a:xfrm>
              <a:prstGeom prst="ellipse">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800" kern="0" err="1">
                  <a:solidFill>
                    <a:schemeClr val="bg2"/>
                  </a:solidFill>
                  <a:latin typeface="+mj-lt"/>
                  <a:ea typeface="Segoe UI" pitchFamily="34" charset="0"/>
                  <a:cs typeface="Segoe UI" pitchFamily="34" charset="0"/>
                </a:endParaRPr>
              </a:p>
            </p:txBody>
          </p:sp>
        </p:grpSp>
        <p:sp>
          <p:nvSpPr>
            <p:cNvPr id="48" name="TextBox 47"/>
            <p:cNvSpPr txBox="1"/>
            <p:nvPr/>
          </p:nvSpPr>
          <p:spPr>
            <a:xfrm>
              <a:off x="1024354" y="2072579"/>
              <a:ext cx="1112845" cy="550606"/>
            </a:xfrm>
            <a:prstGeom prst="rect">
              <a:avLst/>
            </a:prstGeom>
            <a:noFill/>
          </p:spPr>
          <p:txBody>
            <a:bodyPr wrap="square" lIns="182828" tIns="146263" rIns="182828" bIns="146263" rtlCol="0">
              <a:spAutoFit/>
            </a:bodyPr>
            <a:lstStyle/>
            <a:p>
              <a:pPr algn="ctr" defTabSz="914049">
                <a:lnSpc>
                  <a:spcPct val="90000"/>
                </a:lnSpc>
                <a:spcAft>
                  <a:spcPts val="600"/>
                </a:spcAft>
              </a:pPr>
              <a:r>
                <a:rPr lang="en-US" kern="0">
                  <a:solidFill>
                    <a:schemeClr val="bg2"/>
                  </a:solidFill>
                  <a:latin typeface="+mj-lt"/>
                </a:rPr>
                <a:t>Tools</a:t>
              </a:r>
            </a:p>
          </p:txBody>
        </p:sp>
      </p:grpSp>
      <p:grpSp>
        <p:nvGrpSpPr>
          <p:cNvPr id="12" name="Group 11"/>
          <p:cNvGrpSpPr/>
          <p:nvPr/>
        </p:nvGrpSpPr>
        <p:grpSpPr>
          <a:xfrm>
            <a:off x="7476875" y="1841420"/>
            <a:ext cx="2443250" cy="994063"/>
            <a:chOff x="7084228" y="-2088521"/>
            <a:chExt cx="2492242" cy="1013996"/>
          </a:xfrm>
        </p:grpSpPr>
        <p:grpSp>
          <p:nvGrpSpPr>
            <p:cNvPr id="11" name="Group 10"/>
            <p:cNvGrpSpPr/>
            <p:nvPr/>
          </p:nvGrpSpPr>
          <p:grpSpPr>
            <a:xfrm>
              <a:off x="7865100" y="-2088521"/>
              <a:ext cx="979928" cy="538138"/>
              <a:chOff x="-4670543" y="5234272"/>
              <a:chExt cx="1339368" cy="735528"/>
            </a:xfrm>
          </p:grpSpPr>
          <p:sp>
            <p:nvSpPr>
              <p:cNvPr id="57" name="Freeform 37"/>
              <p:cNvSpPr>
                <a:spLocks noChangeAspect="1" noEditPoints="1"/>
              </p:cNvSpPr>
              <p:nvPr/>
            </p:nvSpPr>
            <p:spPr bwMode="black">
              <a:xfrm>
                <a:off x="-4096368" y="5234272"/>
                <a:ext cx="765193" cy="554949"/>
              </a:xfrm>
              <a:custGeom>
                <a:avLst/>
                <a:gdLst>
                  <a:gd name="T0" fmla="*/ 274 w 1322"/>
                  <a:gd name="T1" fmla="*/ 483 h 958"/>
                  <a:gd name="T2" fmla="*/ 169 w 1322"/>
                  <a:gd name="T3" fmla="*/ 378 h 958"/>
                  <a:gd name="T4" fmla="*/ 64 w 1322"/>
                  <a:gd name="T5" fmla="*/ 483 h 958"/>
                  <a:gd name="T6" fmla="*/ 169 w 1322"/>
                  <a:gd name="T7" fmla="*/ 589 h 958"/>
                  <a:gd name="T8" fmla="*/ 274 w 1322"/>
                  <a:gd name="T9" fmla="*/ 483 h 958"/>
                  <a:gd name="T10" fmla="*/ 1259 w 1322"/>
                  <a:gd name="T11" fmla="*/ 790 h 958"/>
                  <a:gd name="T12" fmla="*/ 1154 w 1322"/>
                  <a:gd name="T13" fmla="*/ 684 h 958"/>
                  <a:gd name="T14" fmla="*/ 1049 w 1322"/>
                  <a:gd name="T15" fmla="*/ 790 h 958"/>
                  <a:gd name="T16" fmla="*/ 1154 w 1322"/>
                  <a:gd name="T17" fmla="*/ 895 h 958"/>
                  <a:gd name="T18" fmla="*/ 1259 w 1322"/>
                  <a:gd name="T19" fmla="*/ 790 h 958"/>
                  <a:gd name="T20" fmla="*/ 1259 w 1322"/>
                  <a:gd name="T21" fmla="*/ 169 h 958"/>
                  <a:gd name="T22" fmla="*/ 1154 w 1322"/>
                  <a:gd name="T23" fmla="*/ 64 h 958"/>
                  <a:gd name="T24" fmla="*/ 1049 w 1322"/>
                  <a:gd name="T25" fmla="*/ 169 h 958"/>
                  <a:gd name="T26" fmla="*/ 1154 w 1322"/>
                  <a:gd name="T27" fmla="*/ 274 h 958"/>
                  <a:gd name="T28" fmla="*/ 1259 w 1322"/>
                  <a:gd name="T29" fmla="*/ 169 h 958"/>
                  <a:gd name="T30" fmla="*/ 1322 w 1322"/>
                  <a:gd name="T31" fmla="*/ 790 h 958"/>
                  <a:gd name="T32" fmla="*/ 1154 w 1322"/>
                  <a:gd name="T33" fmla="*/ 958 h 958"/>
                  <a:gd name="T34" fmla="*/ 998 w 1322"/>
                  <a:gd name="T35" fmla="*/ 855 h 958"/>
                  <a:gd name="T36" fmla="*/ 991 w 1322"/>
                  <a:gd name="T37" fmla="*/ 830 h 958"/>
                  <a:gd name="T38" fmla="*/ 631 w 1322"/>
                  <a:gd name="T39" fmla="*/ 830 h 958"/>
                  <a:gd name="T40" fmla="*/ 631 w 1322"/>
                  <a:gd name="T41" fmla="*/ 761 h 958"/>
                  <a:gd name="T42" fmla="*/ 988 w 1322"/>
                  <a:gd name="T43" fmla="*/ 761 h 958"/>
                  <a:gd name="T44" fmla="*/ 989 w 1322"/>
                  <a:gd name="T45" fmla="*/ 756 h 958"/>
                  <a:gd name="T46" fmla="*/ 1154 w 1322"/>
                  <a:gd name="T47" fmla="*/ 621 h 958"/>
                  <a:gd name="T48" fmla="*/ 1322 w 1322"/>
                  <a:gd name="T49" fmla="*/ 790 h 958"/>
                  <a:gd name="T50" fmla="*/ 1322 w 1322"/>
                  <a:gd name="T51" fmla="*/ 169 h 958"/>
                  <a:gd name="T52" fmla="*/ 1154 w 1322"/>
                  <a:gd name="T53" fmla="*/ 338 h 958"/>
                  <a:gd name="T54" fmla="*/ 998 w 1322"/>
                  <a:gd name="T55" fmla="*/ 235 h 958"/>
                  <a:gd name="T56" fmla="*/ 991 w 1322"/>
                  <a:gd name="T57" fmla="*/ 210 h 958"/>
                  <a:gd name="T58" fmla="*/ 701 w 1322"/>
                  <a:gd name="T59" fmla="*/ 210 h 958"/>
                  <a:gd name="T60" fmla="*/ 701 w 1322"/>
                  <a:gd name="T61" fmla="*/ 448 h 958"/>
                  <a:gd name="T62" fmla="*/ 701 w 1322"/>
                  <a:gd name="T63" fmla="*/ 448 h 958"/>
                  <a:gd name="T64" fmla="*/ 701 w 1322"/>
                  <a:gd name="T65" fmla="*/ 518 h 958"/>
                  <a:gd name="T66" fmla="*/ 701 w 1322"/>
                  <a:gd name="T67" fmla="*/ 518 h 958"/>
                  <a:gd name="T68" fmla="*/ 701 w 1322"/>
                  <a:gd name="T69" fmla="*/ 761 h 958"/>
                  <a:gd name="T70" fmla="*/ 631 w 1322"/>
                  <a:gd name="T71" fmla="*/ 761 h 958"/>
                  <a:gd name="T72" fmla="*/ 631 w 1322"/>
                  <a:gd name="T73" fmla="*/ 518 h 958"/>
                  <a:gd name="T74" fmla="*/ 334 w 1322"/>
                  <a:gd name="T75" fmla="*/ 518 h 958"/>
                  <a:gd name="T76" fmla="*/ 324 w 1322"/>
                  <a:gd name="T77" fmla="*/ 549 h 958"/>
                  <a:gd name="T78" fmla="*/ 169 w 1322"/>
                  <a:gd name="T79" fmla="*/ 652 h 958"/>
                  <a:gd name="T80" fmla="*/ 0 w 1322"/>
                  <a:gd name="T81" fmla="*/ 483 h 958"/>
                  <a:gd name="T82" fmla="*/ 169 w 1322"/>
                  <a:gd name="T83" fmla="*/ 315 h 958"/>
                  <a:gd name="T84" fmla="*/ 324 w 1322"/>
                  <a:gd name="T85" fmla="*/ 418 h 958"/>
                  <a:gd name="T86" fmla="*/ 334 w 1322"/>
                  <a:gd name="T87" fmla="*/ 448 h 958"/>
                  <a:gd name="T88" fmla="*/ 631 w 1322"/>
                  <a:gd name="T89" fmla="*/ 448 h 958"/>
                  <a:gd name="T90" fmla="*/ 631 w 1322"/>
                  <a:gd name="T91" fmla="*/ 210 h 958"/>
                  <a:gd name="T92" fmla="*/ 631 w 1322"/>
                  <a:gd name="T93" fmla="*/ 140 h 958"/>
                  <a:gd name="T94" fmla="*/ 988 w 1322"/>
                  <a:gd name="T95" fmla="*/ 140 h 958"/>
                  <a:gd name="T96" fmla="*/ 989 w 1322"/>
                  <a:gd name="T97" fmla="*/ 135 h 958"/>
                  <a:gd name="T98" fmla="*/ 1154 w 1322"/>
                  <a:gd name="T99" fmla="*/ 0 h 958"/>
                  <a:gd name="T100" fmla="*/ 1322 w 1322"/>
                  <a:gd name="T101" fmla="*/ 169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2" h="958">
                    <a:moveTo>
                      <a:pt x="274" y="483"/>
                    </a:moveTo>
                    <a:cubicBezTo>
                      <a:pt x="274" y="425"/>
                      <a:pt x="227" y="378"/>
                      <a:pt x="169" y="378"/>
                    </a:cubicBezTo>
                    <a:cubicBezTo>
                      <a:pt x="111" y="378"/>
                      <a:pt x="64" y="425"/>
                      <a:pt x="64" y="483"/>
                    </a:cubicBezTo>
                    <a:cubicBezTo>
                      <a:pt x="64" y="541"/>
                      <a:pt x="111" y="589"/>
                      <a:pt x="169" y="589"/>
                    </a:cubicBezTo>
                    <a:cubicBezTo>
                      <a:pt x="227" y="589"/>
                      <a:pt x="274" y="541"/>
                      <a:pt x="274" y="483"/>
                    </a:cubicBezTo>
                    <a:close/>
                    <a:moveTo>
                      <a:pt x="1259" y="790"/>
                    </a:moveTo>
                    <a:cubicBezTo>
                      <a:pt x="1259" y="732"/>
                      <a:pt x="1212" y="684"/>
                      <a:pt x="1154" y="684"/>
                    </a:cubicBezTo>
                    <a:cubicBezTo>
                      <a:pt x="1096" y="684"/>
                      <a:pt x="1049" y="732"/>
                      <a:pt x="1049" y="790"/>
                    </a:cubicBezTo>
                    <a:cubicBezTo>
                      <a:pt x="1049" y="848"/>
                      <a:pt x="1096" y="895"/>
                      <a:pt x="1154" y="895"/>
                    </a:cubicBezTo>
                    <a:cubicBezTo>
                      <a:pt x="1212" y="895"/>
                      <a:pt x="1259" y="848"/>
                      <a:pt x="1259" y="790"/>
                    </a:cubicBezTo>
                    <a:close/>
                    <a:moveTo>
                      <a:pt x="1259" y="169"/>
                    </a:moveTo>
                    <a:cubicBezTo>
                      <a:pt x="1259" y="111"/>
                      <a:pt x="1212" y="64"/>
                      <a:pt x="1154" y="64"/>
                    </a:cubicBezTo>
                    <a:cubicBezTo>
                      <a:pt x="1096" y="64"/>
                      <a:pt x="1049" y="111"/>
                      <a:pt x="1049" y="169"/>
                    </a:cubicBezTo>
                    <a:cubicBezTo>
                      <a:pt x="1049" y="227"/>
                      <a:pt x="1096" y="274"/>
                      <a:pt x="1154" y="274"/>
                    </a:cubicBezTo>
                    <a:cubicBezTo>
                      <a:pt x="1212" y="274"/>
                      <a:pt x="1259" y="227"/>
                      <a:pt x="1259" y="169"/>
                    </a:cubicBezTo>
                    <a:close/>
                    <a:moveTo>
                      <a:pt x="1322" y="790"/>
                    </a:moveTo>
                    <a:cubicBezTo>
                      <a:pt x="1322" y="883"/>
                      <a:pt x="1247" y="958"/>
                      <a:pt x="1154" y="958"/>
                    </a:cubicBezTo>
                    <a:cubicBezTo>
                      <a:pt x="1084" y="958"/>
                      <a:pt x="1024" y="916"/>
                      <a:pt x="998" y="855"/>
                    </a:cubicBezTo>
                    <a:cubicBezTo>
                      <a:pt x="991" y="830"/>
                      <a:pt x="991" y="830"/>
                      <a:pt x="991" y="830"/>
                    </a:cubicBezTo>
                    <a:cubicBezTo>
                      <a:pt x="631" y="830"/>
                      <a:pt x="631" y="830"/>
                      <a:pt x="631" y="830"/>
                    </a:cubicBezTo>
                    <a:cubicBezTo>
                      <a:pt x="631" y="761"/>
                      <a:pt x="631" y="761"/>
                      <a:pt x="631" y="761"/>
                    </a:cubicBezTo>
                    <a:cubicBezTo>
                      <a:pt x="988" y="761"/>
                      <a:pt x="988" y="761"/>
                      <a:pt x="988" y="761"/>
                    </a:cubicBezTo>
                    <a:cubicBezTo>
                      <a:pt x="989" y="756"/>
                      <a:pt x="989" y="756"/>
                      <a:pt x="989" y="756"/>
                    </a:cubicBezTo>
                    <a:cubicBezTo>
                      <a:pt x="1004" y="679"/>
                      <a:pt x="1072" y="621"/>
                      <a:pt x="1154" y="621"/>
                    </a:cubicBezTo>
                    <a:cubicBezTo>
                      <a:pt x="1247" y="621"/>
                      <a:pt x="1322" y="696"/>
                      <a:pt x="1322" y="790"/>
                    </a:cubicBezTo>
                    <a:close/>
                    <a:moveTo>
                      <a:pt x="1322" y="169"/>
                    </a:moveTo>
                    <a:cubicBezTo>
                      <a:pt x="1322" y="262"/>
                      <a:pt x="1247" y="338"/>
                      <a:pt x="1154" y="338"/>
                    </a:cubicBezTo>
                    <a:cubicBezTo>
                      <a:pt x="1084" y="338"/>
                      <a:pt x="1024" y="295"/>
                      <a:pt x="998" y="235"/>
                    </a:cubicBezTo>
                    <a:cubicBezTo>
                      <a:pt x="991" y="210"/>
                      <a:pt x="991" y="210"/>
                      <a:pt x="991" y="210"/>
                    </a:cubicBezTo>
                    <a:cubicBezTo>
                      <a:pt x="701" y="210"/>
                      <a:pt x="701" y="210"/>
                      <a:pt x="701" y="210"/>
                    </a:cubicBezTo>
                    <a:cubicBezTo>
                      <a:pt x="701" y="448"/>
                      <a:pt x="701" y="448"/>
                      <a:pt x="701" y="448"/>
                    </a:cubicBezTo>
                    <a:cubicBezTo>
                      <a:pt x="701" y="448"/>
                      <a:pt x="701" y="448"/>
                      <a:pt x="701" y="448"/>
                    </a:cubicBezTo>
                    <a:cubicBezTo>
                      <a:pt x="701" y="518"/>
                      <a:pt x="701" y="518"/>
                      <a:pt x="701" y="518"/>
                    </a:cubicBezTo>
                    <a:cubicBezTo>
                      <a:pt x="701" y="518"/>
                      <a:pt x="701" y="518"/>
                      <a:pt x="701" y="518"/>
                    </a:cubicBezTo>
                    <a:cubicBezTo>
                      <a:pt x="701" y="761"/>
                      <a:pt x="701" y="761"/>
                      <a:pt x="701" y="761"/>
                    </a:cubicBezTo>
                    <a:cubicBezTo>
                      <a:pt x="631" y="761"/>
                      <a:pt x="631" y="761"/>
                      <a:pt x="631" y="761"/>
                    </a:cubicBezTo>
                    <a:cubicBezTo>
                      <a:pt x="631" y="518"/>
                      <a:pt x="631" y="518"/>
                      <a:pt x="631" y="518"/>
                    </a:cubicBezTo>
                    <a:cubicBezTo>
                      <a:pt x="334" y="518"/>
                      <a:pt x="334" y="518"/>
                      <a:pt x="334" y="518"/>
                    </a:cubicBezTo>
                    <a:cubicBezTo>
                      <a:pt x="324" y="549"/>
                      <a:pt x="324" y="549"/>
                      <a:pt x="324" y="549"/>
                    </a:cubicBezTo>
                    <a:cubicBezTo>
                      <a:pt x="298" y="610"/>
                      <a:pt x="239" y="652"/>
                      <a:pt x="169" y="652"/>
                    </a:cubicBezTo>
                    <a:cubicBezTo>
                      <a:pt x="76" y="652"/>
                      <a:pt x="0" y="577"/>
                      <a:pt x="0" y="483"/>
                    </a:cubicBezTo>
                    <a:cubicBezTo>
                      <a:pt x="0" y="390"/>
                      <a:pt x="76" y="315"/>
                      <a:pt x="169" y="315"/>
                    </a:cubicBezTo>
                    <a:cubicBezTo>
                      <a:pt x="239" y="315"/>
                      <a:pt x="298" y="357"/>
                      <a:pt x="324" y="418"/>
                    </a:cubicBezTo>
                    <a:cubicBezTo>
                      <a:pt x="334" y="448"/>
                      <a:pt x="334" y="448"/>
                      <a:pt x="334" y="448"/>
                    </a:cubicBezTo>
                    <a:cubicBezTo>
                      <a:pt x="631" y="448"/>
                      <a:pt x="631" y="448"/>
                      <a:pt x="631" y="448"/>
                    </a:cubicBezTo>
                    <a:cubicBezTo>
                      <a:pt x="631" y="210"/>
                      <a:pt x="631" y="210"/>
                      <a:pt x="631" y="210"/>
                    </a:cubicBezTo>
                    <a:cubicBezTo>
                      <a:pt x="631" y="140"/>
                      <a:pt x="631" y="140"/>
                      <a:pt x="631" y="140"/>
                    </a:cubicBezTo>
                    <a:cubicBezTo>
                      <a:pt x="988" y="140"/>
                      <a:pt x="988" y="140"/>
                      <a:pt x="988" y="140"/>
                    </a:cubicBezTo>
                    <a:cubicBezTo>
                      <a:pt x="989" y="135"/>
                      <a:pt x="989" y="135"/>
                      <a:pt x="989" y="135"/>
                    </a:cubicBezTo>
                    <a:cubicBezTo>
                      <a:pt x="1004" y="58"/>
                      <a:pt x="1072" y="0"/>
                      <a:pt x="1154" y="0"/>
                    </a:cubicBezTo>
                    <a:cubicBezTo>
                      <a:pt x="1247" y="0"/>
                      <a:pt x="1322" y="76"/>
                      <a:pt x="1322" y="169"/>
                    </a:cubicBezTo>
                    <a:close/>
                  </a:path>
                </a:pathLst>
              </a:custGeom>
              <a:solidFill>
                <a:srgbClr val="505050"/>
              </a:solidFill>
              <a:ln>
                <a:noFill/>
              </a:ln>
            </p:spPr>
            <p:txBody>
              <a:bodyPr vert="horz" wrap="square" lIns="91414" tIns="45706" rIns="91414" bIns="45706" numCol="1" anchor="t" anchorCtr="0" compatLnSpc="1">
                <a:prstTxWarp prst="textNoShape">
                  <a:avLst/>
                </a:prstTxWarp>
              </a:bodyPr>
              <a:lstStyle/>
              <a:p>
                <a:pPr defTabSz="932384">
                  <a:defRPr/>
                </a:pPr>
                <a:endParaRPr lang="en-US" sz="2000" kern="0">
                  <a:solidFill>
                    <a:schemeClr val="bg2"/>
                  </a:solidFill>
                  <a:latin typeface="+mj-lt"/>
                </a:endParaRPr>
              </a:p>
            </p:txBody>
          </p:sp>
          <p:sp>
            <p:nvSpPr>
              <p:cNvPr id="58" name="Freeform 37"/>
              <p:cNvSpPr>
                <a:spLocks noChangeAspect="1" noEditPoints="1"/>
              </p:cNvSpPr>
              <p:nvPr/>
            </p:nvSpPr>
            <p:spPr bwMode="black">
              <a:xfrm>
                <a:off x="-4670543" y="5414851"/>
                <a:ext cx="765193" cy="554949"/>
              </a:xfrm>
              <a:custGeom>
                <a:avLst/>
                <a:gdLst>
                  <a:gd name="T0" fmla="*/ 274 w 1322"/>
                  <a:gd name="T1" fmla="*/ 483 h 958"/>
                  <a:gd name="T2" fmla="*/ 169 w 1322"/>
                  <a:gd name="T3" fmla="*/ 378 h 958"/>
                  <a:gd name="T4" fmla="*/ 64 w 1322"/>
                  <a:gd name="T5" fmla="*/ 483 h 958"/>
                  <a:gd name="T6" fmla="*/ 169 w 1322"/>
                  <a:gd name="T7" fmla="*/ 589 h 958"/>
                  <a:gd name="T8" fmla="*/ 274 w 1322"/>
                  <a:gd name="T9" fmla="*/ 483 h 958"/>
                  <a:gd name="T10" fmla="*/ 1259 w 1322"/>
                  <a:gd name="T11" fmla="*/ 790 h 958"/>
                  <a:gd name="T12" fmla="*/ 1154 w 1322"/>
                  <a:gd name="T13" fmla="*/ 684 h 958"/>
                  <a:gd name="T14" fmla="*/ 1049 w 1322"/>
                  <a:gd name="T15" fmla="*/ 790 h 958"/>
                  <a:gd name="T16" fmla="*/ 1154 w 1322"/>
                  <a:gd name="T17" fmla="*/ 895 h 958"/>
                  <a:gd name="T18" fmla="*/ 1259 w 1322"/>
                  <a:gd name="T19" fmla="*/ 790 h 958"/>
                  <a:gd name="T20" fmla="*/ 1259 w 1322"/>
                  <a:gd name="T21" fmla="*/ 169 h 958"/>
                  <a:gd name="T22" fmla="*/ 1154 w 1322"/>
                  <a:gd name="T23" fmla="*/ 64 h 958"/>
                  <a:gd name="T24" fmla="*/ 1049 w 1322"/>
                  <a:gd name="T25" fmla="*/ 169 h 958"/>
                  <a:gd name="T26" fmla="*/ 1154 w 1322"/>
                  <a:gd name="T27" fmla="*/ 274 h 958"/>
                  <a:gd name="T28" fmla="*/ 1259 w 1322"/>
                  <a:gd name="T29" fmla="*/ 169 h 958"/>
                  <a:gd name="T30" fmla="*/ 1322 w 1322"/>
                  <a:gd name="T31" fmla="*/ 790 h 958"/>
                  <a:gd name="T32" fmla="*/ 1154 w 1322"/>
                  <a:gd name="T33" fmla="*/ 958 h 958"/>
                  <a:gd name="T34" fmla="*/ 998 w 1322"/>
                  <a:gd name="T35" fmla="*/ 855 h 958"/>
                  <a:gd name="T36" fmla="*/ 991 w 1322"/>
                  <a:gd name="T37" fmla="*/ 830 h 958"/>
                  <a:gd name="T38" fmla="*/ 631 w 1322"/>
                  <a:gd name="T39" fmla="*/ 830 h 958"/>
                  <a:gd name="T40" fmla="*/ 631 w 1322"/>
                  <a:gd name="T41" fmla="*/ 761 h 958"/>
                  <a:gd name="T42" fmla="*/ 988 w 1322"/>
                  <a:gd name="T43" fmla="*/ 761 h 958"/>
                  <a:gd name="T44" fmla="*/ 989 w 1322"/>
                  <a:gd name="T45" fmla="*/ 756 h 958"/>
                  <a:gd name="T46" fmla="*/ 1154 w 1322"/>
                  <a:gd name="T47" fmla="*/ 621 h 958"/>
                  <a:gd name="T48" fmla="*/ 1322 w 1322"/>
                  <a:gd name="T49" fmla="*/ 790 h 958"/>
                  <a:gd name="T50" fmla="*/ 1322 w 1322"/>
                  <a:gd name="T51" fmla="*/ 169 h 958"/>
                  <a:gd name="T52" fmla="*/ 1154 w 1322"/>
                  <a:gd name="T53" fmla="*/ 338 h 958"/>
                  <a:gd name="T54" fmla="*/ 998 w 1322"/>
                  <a:gd name="T55" fmla="*/ 235 h 958"/>
                  <a:gd name="T56" fmla="*/ 991 w 1322"/>
                  <a:gd name="T57" fmla="*/ 210 h 958"/>
                  <a:gd name="T58" fmla="*/ 701 w 1322"/>
                  <a:gd name="T59" fmla="*/ 210 h 958"/>
                  <a:gd name="T60" fmla="*/ 701 w 1322"/>
                  <a:gd name="T61" fmla="*/ 448 h 958"/>
                  <a:gd name="T62" fmla="*/ 701 w 1322"/>
                  <a:gd name="T63" fmla="*/ 448 h 958"/>
                  <a:gd name="T64" fmla="*/ 701 w 1322"/>
                  <a:gd name="T65" fmla="*/ 518 h 958"/>
                  <a:gd name="T66" fmla="*/ 701 w 1322"/>
                  <a:gd name="T67" fmla="*/ 518 h 958"/>
                  <a:gd name="T68" fmla="*/ 701 w 1322"/>
                  <a:gd name="T69" fmla="*/ 761 h 958"/>
                  <a:gd name="T70" fmla="*/ 631 w 1322"/>
                  <a:gd name="T71" fmla="*/ 761 h 958"/>
                  <a:gd name="T72" fmla="*/ 631 w 1322"/>
                  <a:gd name="T73" fmla="*/ 518 h 958"/>
                  <a:gd name="T74" fmla="*/ 334 w 1322"/>
                  <a:gd name="T75" fmla="*/ 518 h 958"/>
                  <a:gd name="T76" fmla="*/ 324 w 1322"/>
                  <a:gd name="T77" fmla="*/ 549 h 958"/>
                  <a:gd name="T78" fmla="*/ 169 w 1322"/>
                  <a:gd name="T79" fmla="*/ 652 h 958"/>
                  <a:gd name="T80" fmla="*/ 0 w 1322"/>
                  <a:gd name="T81" fmla="*/ 483 h 958"/>
                  <a:gd name="T82" fmla="*/ 169 w 1322"/>
                  <a:gd name="T83" fmla="*/ 315 h 958"/>
                  <a:gd name="T84" fmla="*/ 324 w 1322"/>
                  <a:gd name="T85" fmla="*/ 418 h 958"/>
                  <a:gd name="T86" fmla="*/ 334 w 1322"/>
                  <a:gd name="T87" fmla="*/ 448 h 958"/>
                  <a:gd name="T88" fmla="*/ 631 w 1322"/>
                  <a:gd name="T89" fmla="*/ 448 h 958"/>
                  <a:gd name="T90" fmla="*/ 631 w 1322"/>
                  <a:gd name="T91" fmla="*/ 210 h 958"/>
                  <a:gd name="T92" fmla="*/ 631 w 1322"/>
                  <a:gd name="T93" fmla="*/ 140 h 958"/>
                  <a:gd name="T94" fmla="*/ 988 w 1322"/>
                  <a:gd name="T95" fmla="*/ 140 h 958"/>
                  <a:gd name="T96" fmla="*/ 989 w 1322"/>
                  <a:gd name="T97" fmla="*/ 135 h 958"/>
                  <a:gd name="T98" fmla="*/ 1154 w 1322"/>
                  <a:gd name="T99" fmla="*/ 0 h 958"/>
                  <a:gd name="T100" fmla="*/ 1322 w 1322"/>
                  <a:gd name="T101" fmla="*/ 169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2" h="958">
                    <a:moveTo>
                      <a:pt x="274" y="483"/>
                    </a:moveTo>
                    <a:cubicBezTo>
                      <a:pt x="274" y="425"/>
                      <a:pt x="227" y="378"/>
                      <a:pt x="169" y="378"/>
                    </a:cubicBezTo>
                    <a:cubicBezTo>
                      <a:pt x="111" y="378"/>
                      <a:pt x="64" y="425"/>
                      <a:pt x="64" y="483"/>
                    </a:cubicBezTo>
                    <a:cubicBezTo>
                      <a:pt x="64" y="541"/>
                      <a:pt x="111" y="589"/>
                      <a:pt x="169" y="589"/>
                    </a:cubicBezTo>
                    <a:cubicBezTo>
                      <a:pt x="227" y="589"/>
                      <a:pt x="274" y="541"/>
                      <a:pt x="274" y="483"/>
                    </a:cubicBezTo>
                    <a:close/>
                    <a:moveTo>
                      <a:pt x="1259" y="790"/>
                    </a:moveTo>
                    <a:cubicBezTo>
                      <a:pt x="1259" y="732"/>
                      <a:pt x="1212" y="684"/>
                      <a:pt x="1154" y="684"/>
                    </a:cubicBezTo>
                    <a:cubicBezTo>
                      <a:pt x="1096" y="684"/>
                      <a:pt x="1049" y="732"/>
                      <a:pt x="1049" y="790"/>
                    </a:cubicBezTo>
                    <a:cubicBezTo>
                      <a:pt x="1049" y="848"/>
                      <a:pt x="1096" y="895"/>
                      <a:pt x="1154" y="895"/>
                    </a:cubicBezTo>
                    <a:cubicBezTo>
                      <a:pt x="1212" y="895"/>
                      <a:pt x="1259" y="848"/>
                      <a:pt x="1259" y="790"/>
                    </a:cubicBezTo>
                    <a:close/>
                    <a:moveTo>
                      <a:pt x="1259" y="169"/>
                    </a:moveTo>
                    <a:cubicBezTo>
                      <a:pt x="1259" y="111"/>
                      <a:pt x="1212" y="64"/>
                      <a:pt x="1154" y="64"/>
                    </a:cubicBezTo>
                    <a:cubicBezTo>
                      <a:pt x="1096" y="64"/>
                      <a:pt x="1049" y="111"/>
                      <a:pt x="1049" y="169"/>
                    </a:cubicBezTo>
                    <a:cubicBezTo>
                      <a:pt x="1049" y="227"/>
                      <a:pt x="1096" y="274"/>
                      <a:pt x="1154" y="274"/>
                    </a:cubicBezTo>
                    <a:cubicBezTo>
                      <a:pt x="1212" y="274"/>
                      <a:pt x="1259" y="227"/>
                      <a:pt x="1259" y="169"/>
                    </a:cubicBezTo>
                    <a:close/>
                    <a:moveTo>
                      <a:pt x="1322" y="790"/>
                    </a:moveTo>
                    <a:cubicBezTo>
                      <a:pt x="1322" y="883"/>
                      <a:pt x="1247" y="958"/>
                      <a:pt x="1154" y="958"/>
                    </a:cubicBezTo>
                    <a:cubicBezTo>
                      <a:pt x="1084" y="958"/>
                      <a:pt x="1024" y="916"/>
                      <a:pt x="998" y="855"/>
                    </a:cubicBezTo>
                    <a:cubicBezTo>
                      <a:pt x="991" y="830"/>
                      <a:pt x="991" y="830"/>
                      <a:pt x="991" y="830"/>
                    </a:cubicBezTo>
                    <a:cubicBezTo>
                      <a:pt x="631" y="830"/>
                      <a:pt x="631" y="830"/>
                      <a:pt x="631" y="830"/>
                    </a:cubicBezTo>
                    <a:cubicBezTo>
                      <a:pt x="631" y="761"/>
                      <a:pt x="631" y="761"/>
                      <a:pt x="631" y="761"/>
                    </a:cubicBezTo>
                    <a:cubicBezTo>
                      <a:pt x="988" y="761"/>
                      <a:pt x="988" y="761"/>
                      <a:pt x="988" y="761"/>
                    </a:cubicBezTo>
                    <a:cubicBezTo>
                      <a:pt x="989" y="756"/>
                      <a:pt x="989" y="756"/>
                      <a:pt x="989" y="756"/>
                    </a:cubicBezTo>
                    <a:cubicBezTo>
                      <a:pt x="1004" y="679"/>
                      <a:pt x="1072" y="621"/>
                      <a:pt x="1154" y="621"/>
                    </a:cubicBezTo>
                    <a:cubicBezTo>
                      <a:pt x="1247" y="621"/>
                      <a:pt x="1322" y="696"/>
                      <a:pt x="1322" y="790"/>
                    </a:cubicBezTo>
                    <a:close/>
                    <a:moveTo>
                      <a:pt x="1322" y="169"/>
                    </a:moveTo>
                    <a:cubicBezTo>
                      <a:pt x="1322" y="262"/>
                      <a:pt x="1247" y="338"/>
                      <a:pt x="1154" y="338"/>
                    </a:cubicBezTo>
                    <a:cubicBezTo>
                      <a:pt x="1084" y="338"/>
                      <a:pt x="1024" y="295"/>
                      <a:pt x="998" y="235"/>
                    </a:cubicBezTo>
                    <a:cubicBezTo>
                      <a:pt x="991" y="210"/>
                      <a:pt x="991" y="210"/>
                      <a:pt x="991" y="210"/>
                    </a:cubicBezTo>
                    <a:cubicBezTo>
                      <a:pt x="701" y="210"/>
                      <a:pt x="701" y="210"/>
                      <a:pt x="701" y="210"/>
                    </a:cubicBezTo>
                    <a:cubicBezTo>
                      <a:pt x="701" y="448"/>
                      <a:pt x="701" y="448"/>
                      <a:pt x="701" y="448"/>
                    </a:cubicBezTo>
                    <a:cubicBezTo>
                      <a:pt x="701" y="448"/>
                      <a:pt x="701" y="448"/>
                      <a:pt x="701" y="448"/>
                    </a:cubicBezTo>
                    <a:cubicBezTo>
                      <a:pt x="701" y="518"/>
                      <a:pt x="701" y="518"/>
                      <a:pt x="701" y="518"/>
                    </a:cubicBezTo>
                    <a:cubicBezTo>
                      <a:pt x="701" y="518"/>
                      <a:pt x="701" y="518"/>
                      <a:pt x="701" y="518"/>
                    </a:cubicBezTo>
                    <a:cubicBezTo>
                      <a:pt x="701" y="761"/>
                      <a:pt x="701" y="761"/>
                      <a:pt x="701" y="761"/>
                    </a:cubicBezTo>
                    <a:cubicBezTo>
                      <a:pt x="631" y="761"/>
                      <a:pt x="631" y="761"/>
                      <a:pt x="631" y="761"/>
                    </a:cubicBezTo>
                    <a:cubicBezTo>
                      <a:pt x="631" y="518"/>
                      <a:pt x="631" y="518"/>
                      <a:pt x="631" y="518"/>
                    </a:cubicBezTo>
                    <a:cubicBezTo>
                      <a:pt x="334" y="518"/>
                      <a:pt x="334" y="518"/>
                      <a:pt x="334" y="518"/>
                    </a:cubicBezTo>
                    <a:cubicBezTo>
                      <a:pt x="324" y="549"/>
                      <a:pt x="324" y="549"/>
                      <a:pt x="324" y="549"/>
                    </a:cubicBezTo>
                    <a:cubicBezTo>
                      <a:pt x="298" y="610"/>
                      <a:pt x="239" y="652"/>
                      <a:pt x="169" y="652"/>
                    </a:cubicBezTo>
                    <a:cubicBezTo>
                      <a:pt x="76" y="652"/>
                      <a:pt x="0" y="577"/>
                      <a:pt x="0" y="483"/>
                    </a:cubicBezTo>
                    <a:cubicBezTo>
                      <a:pt x="0" y="390"/>
                      <a:pt x="76" y="315"/>
                      <a:pt x="169" y="315"/>
                    </a:cubicBezTo>
                    <a:cubicBezTo>
                      <a:pt x="239" y="315"/>
                      <a:pt x="298" y="357"/>
                      <a:pt x="324" y="418"/>
                    </a:cubicBezTo>
                    <a:cubicBezTo>
                      <a:pt x="334" y="448"/>
                      <a:pt x="334" y="448"/>
                      <a:pt x="334" y="448"/>
                    </a:cubicBezTo>
                    <a:cubicBezTo>
                      <a:pt x="631" y="448"/>
                      <a:pt x="631" y="448"/>
                      <a:pt x="631" y="448"/>
                    </a:cubicBezTo>
                    <a:cubicBezTo>
                      <a:pt x="631" y="210"/>
                      <a:pt x="631" y="210"/>
                      <a:pt x="631" y="210"/>
                    </a:cubicBezTo>
                    <a:cubicBezTo>
                      <a:pt x="631" y="140"/>
                      <a:pt x="631" y="140"/>
                      <a:pt x="631" y="140"/>
                    </a:cubicBezTo>
                    <a:cubicBezTo>
                      <a:pt x="988" y="140"/>
                      <a:pt x="988" y="140"/>
                      <a:pt x="988" y="140"/>
                    </a:cubicBezTo>
                    <a:cubicBezTo>
                      <a:pt x="989" y="135"/>
                      <a:pt x="989" y="135"/>
                      <a:pt x="989" y="135"/>
                    </a:cubicBezTo>
                    <a:cubicBezTo>
                      <a:pt x="1004" y="58"/>
                      <a:pt x="1072" y="0"/>
                      <a:pt x="1154" y="0"/>
                    </a:cubicBezTo>
                    <a:cubicBezTo>
                      <a:pt x="1247" y="0"/>
                      <a:pt x="1322" y="76"/>
                      <a:pt x="1322" y="169"/>
                    </a:cubicBezTo>
                    <a:close/>
                  </a:path>
                </a:pathLst>
              </a:custGeom>
              <a:solidFill>
                <a:srgbClr val="505050"/>
              </a:solidFill>
              <a:ln>
                <a:noFill/>
              </a:ln>
            </p:spPr>
            <p:txBody>
              <a:bodyPr vert="horz" wrap="square" lIns="91414" tIns="45706" rIns="91414" bIns="45706" numCol="1" anchor="t" anchorCtr="0" compatLnSpc="1">
                <a:prstTxWarp prst="textNoShape">
                  <a:avLst/>
                </a:prstTxWarp>
              </a:bodyPr>
              <a:lstStyle/>
              <a:p>
                <a:pPr defTabSz="932384">
                  <a:defRPr/>
                </a:pPr>
                <a:endParaRPr lang="en-US" sz="2000" kern="0">
                  <a:solidFill>
                    <a:schemeClr val="bg2"/>
                  </a:solidFill>
                  <a:latin typeface="+mj-lt"/>
                </a:endParaRPr>
              </a:p>
            </p:txBody>
          </p:sp>
        </p:grpSp>
        <p:sp>
          <p:nvSpPr>
            <p:cNvPr id="59" name="TextBox 58"/>
            <p:cNvSpPr txBox="1"/>
            <p:nvPr/>
          </p:nvSpPr>
          <p:spPr>
            <a:xfrm>
              <a:off x="7084228" y="-1625129"/>
              <a:ext cx="2492242" cy="550604"/>
            </a:xfrm>
            <a:prstGeom prst="rect">
              <a:avLst/>
            </a:prstGeom>
            <a:noFill/>
          </p:spPr>
          <p:txBody>
            <a:bodyPr wrap="square" lIns="182828" tIns="146263" rIns="182828" bIns="146263" rtlCol="0">
              <a:spAutoFit/>
            </a:bodyPr>
            <a:lstStyle/>
            <a:p>
              <a:pPr algn="ctr" defTabSz="914049">
                <a:lnSpc>
                  <a:spcPct val="90000"/>
                </a:lnSpc>
                <a:spcAft>
                  <a:spcPts val="600"/>
                </a:spcAft>
              </a:pPr>
              <a:r>
                <a:rPr lang="en-US" kern="0">
                  <a:solidFill>
                    <a:schemeClr val="bg2"/>
                  </a:solidFill>
                  <a:latin typeface="+mj-lt"/>
                </a:rPr>
                <a:t>Automations</a:t>
              </a:r>
            </a:p>
          </p:txBody>
        </p:sp>
      </p:grpSp>
      <p:grpSp>
        <p:nvGrpSpPr>
          <p:cNvPr id="14" name="Group 13"/>
          <p:cNvGrpSpPr/>
          <p:nvPr/>
        </p:nvGrpSpPr>
        <p:grpSpPr>
          <a:xfrm>
            <a:off x="4480531" y="1795506"/>
            <a:ext cx="1684669" cy="1014292"/>
            <a:chOff x="4403547" y="1679126"/>
            <a:chExt cx="1718450" cy="1034630"/>
          </a:xfrm>
        </p:grpSpPr>
        <p:grpSp>
          <p:nvGrpSpPr>
            <p:cNvPr id="37" name="Group 36"/>
            <p:cNvGrpSpPr/>
            <p:nvPr/>
          </p:nvGrpSpPr>
          <p:grpSpPr>
            <a:xfrm>
              <a:off x="4858839" y="1679126"/>
              <a:ext cx="881970" cy="544536"/>
              <a:chOff x="2568839" y="5311258"/>
              <a:chExt cx="1463251" cy="903425"/>
            </a:xfrm>
            <a:solidFill>
              <a:schemeClr val="bg1"/>
            </a:solidFill>
          </p:grpSpPr>
          <p:sp>
            <p:nvSpPr>
              <p:cNvPr id="39" name="Freeform 38"/>
              <p:cNvSpPr>
                <a:spLocks noEditPoints="1"/>
              </p:cNvSpPr>
              <p:nvPr/>
            </p:nvSpPr>
            <p:spPr bwMode="auto">
              <a:xfrm>
                <a:off x="2568839" y="5311258"/>
                <a:ext cx="1463251" cy="903425"/>
              </a:xfrm>
              <a:custGeom>
                <a:avLst/>
                <a:gdLst>
                  <a:gd name="T0" fmla="*/ 0 w 1032"/>
                  <a:gd name="T1" fmla="*/ 619 h 660"/>
                  <a:gd name="T2" fmla="*/ 1032 w 1032"/>
                  <a:gd name="T3" fmla="*/ 619 h 660"/>
                  <a:gd name="T4" fmla="*/ 1032 w 1032"/>
                  <a:gd name="T5" fmla="*/ 625 h 660"/>
                  <a:gd name="T6" fmla="*/ 990 w 1032"/>
                  <a:gd name="T7" fmla="*/ 660 h 660"/>
                  <a:gd name="T8" fmla="*/ 41 w 1032"/>
                  <a:gd name="T9" fmla="*/ 660 h 660"/>
                  <a:gd name="T10" fmla="*/ 0 w 1032"/>
                  <a:gd name="T11" fmla="*/ 625 h 660"/>
                  <a:gd name="T12" fmla="*/ 0 w 1032"/>
                  <a:gd name="T13" fmla="*/ 619 h 660"/>
                  <a:gd name="T14" fmla="*/ 140 w 1032"/>
                  <a:gd name="T15" fmla="*/ 45 h 660"/>
                  <a:gd name="T16" fmla="*/ 140 w 1032"/>
                  <a:gd name="T17" fmla="*/ 549 h 660"/>
                  <a:gd name="T18" fmla="*/ 891 w 1032"/>
                  <a:gd name="T19" fmla="*/ 549 h 660"/>
                  <a:gd name="T20" fmla="*/ 891 w 1032"/>
                  <a:gd name="T21" fmla="*/ 45 h 660"/>
                  <a:gd name="T22" fmla="*/ 140 w 1032"/>
                  <a:gd name="T23" fmla="*/ 45 h 660"/>
                  <a:gd name="T24" fmla="*/ 116 w 1032"/>
                  <a:gd name="T25" fmla="*/ 0 h 660"/>
                  <a:gd name="T26" fmla="*/ 916 w 1032"/>
                  <a:gd name="T27" fmla="*/ 0 h 660"/>
                  <a:gd name="T28" fmla="*/ 944 w 1032"/>
                  <a:gd name="T29" fmla="*/ 28 h 660"/>
                  <a:gd name="T30" fmla="*/ 944 w 1032"/>
                  <a:gd name="T31" fmla="*/ 566 h 660"/>
                  <a:gd name="T32" fmla="*/ 916 w 1032"/>
                  <a:gd name="T33" fmla="*/ 594 h 660"/>
                  <a:gd name="T34" fmla="*/ 116 w 1032"/>
                  <a:gd name="T35" fmla="*/ 594 h 660"/>
                  <a:gd name="T36" fmla="*/ 87 w 1032"/>
                  <a:gd name="T37" fmla="*/ 566 h 660"/>
                  <a:gd name="T38" fmla="*/ 87 w 1032"/>
                  <a:gd name="T39" fmla="*/ 28 h 660"/>
                  <a:gd name="T40" fmla="*/ 116 w 1032"/>
                  <a:gd name="T41" fmla="*/ 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32" h="660">
                    <a:moveTo>
                      <a:pt x="0" y="619"/>
                    </a:moveTo>
                    <a:cubicBezTo>
                      <a:pt x="1032" y="619"/>
                      <a:pt x="1032" y="619"/>
                      <a:pt x="1032" y="619"/>
                    </a:cubicBezTo>
                    <a:cubicBezTo>
                      <a:pt x="1032" y="625"/>
                      <a:pt x="1032" y="625"/>
                      <a:pt x="1032" y="625"/>
                    </a:cubicBezTo>
                    <a:cubicBezTo>
                      <a:pt x="1032" y="642"/>
                      <a:pt x="1014" y="660"/>
                      <a:pt x="990" y="660"/>
                    </a:cubicBezTo>
                    <a:cubicBezTo>
                      <a:pt x="41" y="660"/>
                      <a:pt x="41" y="660"/>
                      <a:pt x="41" y="660"/>
                    </a:cubicBezTo>
                    <a:cubicBezTo>
                      <a:pt x="17" y="660"/>
                      <a:pt x="0" y="642"/>
                      <a:pt x="0" y="625"/>
                    </a:cubicBezTo>
                    <a:cubicBezTo>
                      <a:pt x="0" y="619"/>
                      <a:pt x="0" y="619"/>
                      <a:pt x="0" y="619"/>
                    </a:cubicBezTo>
                    <a:close/>
                    <a:moveTo>
                      <a:pt x="140" y="45"/>
                    </a:moveTo>
                    <a:cubicBezTo>
                      <a:pt x="140" y="549"/>
                      <a:pt x="140" y="549"/>
                      <a:pt x="140" y="549"/>
                    </a:cubicBezTo>
                    <a:cubicBezTo>
                      <a:pt x="891" y="549"/>
                      <a:pt x="891" y="549"/>
                      <a:pt x="891" y="549"/>
                    </a:cubicBezTo>
                    <a:cubicBezTo>
                      <a:pt x="891" y="45"/>
                      <a:pt x="891" y="45"/>
                      <a:pt x="891" y="45"/>
                    </a:cubicBezTo>
                    <a:cubicBezTo>
                      <a:pt x="140" y="45"/>
                      <a:pt x="140" y="45"/>
                      <a:pt x="140" y="45"/>
                    </a:cubicBezTo>
                    <a:close/>
                    <a:moveTo>
                      <a:pt x="116" y="0"/>
                    </a:moveTo>
                    <a:cubicBezTo>
                      <a:pt x="916" y="0"/>
                      <a:pt x="916" y="0"/>
                      <a:pt x="916" y="0"/>
                    </a:cubicBezTo>
                    <a:cubicBezTo>
                      <a:pt x="932" y="0"/>
                      <a:pt x="944" y="12"/>
                      <a:pt x="944" y="28"/>
                    </a:cubicBezTo>
                    <a:cubicBezTo>
                      <a:pt x="944" y="566"/>
                      <a:pt x="944" y="566"/>
                      <a:pt x="944" y="566"/>
                    </a:cubicBezTo>
                    <a:cubicBezTo>
                      <a:pt x="944" y="581"/>
                      <a:pt x="932" y="594"/>
                      <a:pt x="916" y="594"/>
                    </a:cubicBezTo>
                    <a:cubicBezTo>
                      <a:pt x="116" y="594"/>
                      <a:pt x="116" y="594"/>
                      <a:pt x="116" y="594"/>
                    </a:cubicBezTo>
                    <a:cubicBezTo>
                      <a:pt x="100" y="594"/>
                      <a:pt x="87" y="581"/>
                      <a:pt x="87" y="566"/>
                    </a:cubicBezTo>
                    <a:cubicBezTo>
                      <a:pt x="87" y="28"/>
                      <a:pt x="87" y="28"/>
                      <a:pt x="87" y="28"/>
                    </a:cubicBezTo>
                    <a:cubicBezTo>
                      <a:pt x="87" y="12"/>
                      <a:pt x="100" y="0"/>
                      <a:pt x="116" y="0"/>
                    </a:cubicBezTo>
                    <a:close/>
                  </a:path>
                </a:pathLst>
              </a:custGeom>
              <a:solidFill>
                <a:srgbClr val="505050"/>
              </a:solidFill>
              <a:ln>
                <a:noFill/>
              </a:ln>
            </p:spPr>
            <p:txBody>
              <a:bodyPr vert="horz" wrap="square" lIns="91401" tIns="45700" rIns="91401" bIns="45700" numCol="1" anchor="t" anchorCtr="0" compatLnSpc="1">
                <a:prstTxWarp prst="textNoShape">
                  <a:avLst/>
                </a:prstTxWarp>
              </a:bodyPr>
              <a:lstStyle/>
              <a:p>
                <a:pPr defTabSz="913874"/>
                <a:endParaRPr lang="en-US" sz="2000" kern="0">
                  <a:solidFill>
                    <a:schemeClr val="bg2"/>
                  </a:solidFill>
                  <a:latin typeface="+mj-lt"/>
                </a:endParaRPr>
              </a:p>
            </p:txBody>
          </p:sp>
          <p:grpSp>
            <p:nvGrpSpPr>
              <p:cNvPr id="40" name="Group 39"/>
              <p:cNvGrpSpPr/>
              <p:nvPr/>
            </p:nvGrpSpPr>
            <p:grpSpPr>
              <a:xfrm>
                <a:off x="2930527" y="5412402"/>
                <a:ext cx="730911" cy="615612"/>
                <a:chOff x="7516813" y="3165475"/>
                <a:chExt cx="1423988" cy="1231900"/>
              </a:xfrm>
              <a:grpFill/>
            </p:grpSpPr>
            <p:sp>
              <p:nvSpPr>
                <p:cNvPr id="41" name="Freeform 18"/>
                <p:cNvSpPr>
                  <a:spLocks noEditPoints="1"/>
                </p:cNvSpPr>
                <p:nvPr/>
              </p:nvSpPr>
              <p:spPr bwMode="auto">
                <a:xfrm>
                  <a:off x="7516813" y="3165475"/>
                  <a:ext cx="1423988" cy="1231900"/>
                </a:xfrm>
                <a:custGeom>
                  <a:avLst/>
                  <a:gdLst>
                    <a:gd name="T0" fmla="*/ 322 w 377"/>
                    <a:gd name="T1" fmla="*/ 108 h 325"/>
                    <a:gd name="T2" fmla="*/ 304 w 377"/>
                    <a:gd name="T3" fmla="*/ 55 h 325"/>
                    <a:gd name="T4" fmla="*/ 270 w 377"/>
                    <a:gd name="T5" fmla="*/ 18 h 325"/>
                    <a:gd name="T6" fmla="*/ 18 w 377"/>
                    <a:gd name="T7" fmla="*/ 0 h 325"/>
                    <a:gd name="T8" fmla="*/ 0 w 377"/>
                    <a:gd name="T9" fmla="*/ 199 h 325"/>
                    <a:gd name="T10" fmla="*/ 51 w 377"/>
                    <a:gd name="T11" fmla="*/ 217 h 325"/>
                    <a:gd name="T12" fmla="*/ 69 w 377"/>
                    <a:gd name="T13" fmla="*/ 272 h 325"/>
                    <a:gd name="T14" fmla="*/ 107 w 377"/>
                    <a:gd name="T15" fmla="*/ 307 h 325"/>
                    <a:gd name="T16" fmla="*/ 359 w 377"/>
                    <a:gd name="T17" fmla="*/ 325 h 325"/>
                    <a:gd name="T18" fmla="*/ 377 w 377"/>
                    <a:gd name="T19" fmla="*/ 126 h 325"/>
                    <a:gd name="T20" fmla="*/ 50 w 377"/>
                    <a:gd name="T21" fmla="*/ 9 h 325"/>
                    <a:gd name="T22" fmla="*/ 50 w 377"/>
                    <a:gd name="T23" fmla="*/ 24 h 325"/>
                    <a:gd name="T24" fmla="*/ 50 w 377"/>
                    <a:gd name="T25" fmla="*/ 9 h 325"/>
                    <a:gd name="T26" fmla="*/ 34 w 377"/>
                    <a:gd name="T27" fmla="*/ 17 h 325"/>
                    <a:gd name="T28" fmla="*/ 18 w 377"/>
                    <a:gd name="T29" fmla="*/ 17 h 325"/>
                    <a:gd name="T30" fmla="*/ 18 w 377"/>
                    <a:gd name="T31" fmla="*/ 199 h 325"/>
                    <a:gd name="T32" fmla="*/ 252 w 377"/>
                    <a:gd name="T33" fmla="*/ 31 h 325"/>
                    <a:gd name="T34" fmla="*/ 69 w 377"/>
                    <a:gd name="T35" fmla="*/ 55 h 325"/>
                    <a:gd name="T36" fmla="*/ 51 w 377"/>
                    <a:gd name="T37" fmla="*/ 199 h 325"/>
                    <a:gd name="T38" fmla="*/ 109 w 377"/>
                    <a:gd name="T39" fmla="*/ 72 h 325"/>
                    <a:gd name="T40" fmla="*/ 94 w 377"/>
                    <a:gd name="T41" fmla="*/ 72 h 325"/>
                    <a:gd name="T42" fmla="*/ 109 w 377"/>
                    <a:gd name="T43" fmla="*/ 72 h 325"/>
                    <a:gd name="T44" fmla="*/ 78 w 377"/>
                    <a:gd name="T45" fmla="*/ 80 h 325"/>
                    <a:gd name="T46" fmla="*/ 78 w 377"/>
                    <a:gd name="T47" fmla="*/ 64 h 325"/>
                    <a:gd name="T48" fmla="*/ 70 w 377"/>
                    <a:gd name="T49" fmla="*/ 254 h 325"/>
                    <a:gd name="T50" fmla="*/ 70 w 377"/>
                    <a:gd name="T51" fmla="*/ 199 h 325"/>
                    <a:gd name="T52" fmla="*/ 252 w 377"/>
                    <a:gd name="T53" fmla="*/ 87 h 325"/>
                    <a:gd name="T54" fmla="*/ 304 w 377"/>
                    <a:gd name="T55" fmla="*/ 87 h 325"/>
                    <a:gd name="T56" fmla="*/ 270 w 377"/>
                    <a:gd name="T57" fmla="*/ 108 h 325"/>
                    <a:gd name="T58" fmla="*/ 124 w 377"/>
                    <a:gd name="T59" fmla="*/ 108 h 325"/>
                    <a:gd name="T60" fmla="*/ 107 w 377"/>
                    <a:gd name="T61" fmla="*/ 199 h 325"/>
                    <a:gd name="T62" fmla="*/ 107 w 377"/>
                    <a:gd name="T63" fmla="*/ 254 h 325"/>
                    <a:gd name="T64" fmla="*/ 164 w 377"/>
                    <a:gd name="T65" fmla="*/ 125 h 325"/>
                    <a:gd name="T66" fmla="*/ 149 w 377"/>
                    <a:gd name="T67" fmla="*/ 125 h 325"/>
                    <a:gd name="T68" fmla="*/ 164 w 377"/>
                    <a:gd name="T69" fmla="*/ 125 h 325"/>
                    <a:gd name="T70" fmla="*/ 133 w 377"/>
                    <a:gd name="T71" fmla="*/ 133 h 325"/>
                    <a:gd name="T72" fmla="*/ 133 w 377"/>
                    <a:gd name="T73" fmla="*/ 118 h 325"/>
                    <a:gd name="T74" fmla="*/ 359 w 377"/>
                    <a:gd name="T75" fmla="*/ 307 h 325"/>
                    <a:gd name="T76" fmla="*/ 125 w 377"/>
                    <a:gd name="T77" fmla="*/ 272 h 325"/>
                    <a:gd name="T78" fmla="*/ 125 w 377"/>
                    <a:gd name="T79" fmla="*/ 217 h 325"/>
                    <a:gd name="T80" fmla="*/ 125 w 377"/>
                    <a:gd name="T81" fmla="*/ 140 h 325"/>
                    <a:gd name="T82" fmla="*/ 270 w 377"/>
                    <a:gd name="T83" fmla="*/ 140 h 325"/>
                    <a:gd name="T84" fmla="*/ 322 w 377"/>
                    <a:gd name="T85" fmla="*/ 140 h 325"/>
                    <a:gd name="T86" fmla="*/ 359 w 377"/>
                    <a:gd name="T87" fmla="*/ 307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77" h="325">
                      <a:moveTo>
                        <a:pt x="359" y="108"/>
                      </a:moveTo>
                      <a:cubicBezTo>
                        <a:pt x="322" y="108"/>
                        <a:pt x="322" y="108"/>
                        <a:pt x="322" y="108"/>
                      </a:cubicBezTo>
                      <a:cubicBezTo>
                        <a:pt x="322" y="73"/>
                        <a:pt x="322" y="73"/>
                        <a:pt x="322" y="73"/>
                      </a:cubicBezTo>
                      <a:cubicBezTo>
                        <a:pt x="322" y="63"/>
                        <a:pt x="314" y="55"/>
                        <a:pt x="304" y="55"/>
                      </a:cubicBezTo>
                      <a:cubicBezTo>
                        <a:pt x="270" y="55"/>
                        <a:pt x="270" y="55"/>
                        <a:pt x="270" y="55"/>
                      </a:cubicBezTo>
                      <a:cubicBezTo>
                        <a:pt x="270" y="18"/>
                        <a:pt x="270" y="18"/>
                        <a:pt x="270" y="18"/>
                      </a:cubicBezTo>
                      <a:cubicBezTo>
                        <a:pt x="270" y="8"/>
                        <a:pt x="262" y="0"/>
                        <a:pt x="252" y="0"/>
                      </a:cubicBezTo>
                      <a:cubicBezTo>
                        <a:pt x="18" y="0"/>
                        <a:pt x="18" y="0"/>
                        <a:pt x="18" y="0"/>
                      </a:cubicBezTo>
                      <a:cubicBezTo>
                        <a:pt x="8" y="0"/>
                        <a:pt x="0" y="8"/>
                        <a:pt x="0" y="18"/>
                      </a:cubicBezTo>
                      <a:cubicBezTo>
                        <a:pt x="0" y="199"/>
                        <a:pt x="0" y="199"/>
                        <a:pt x="0" y="199"/>
                      </a:cubicBezTo>
                      <a:cubicBezTo>
                        <a:pt x="0" y="209"/>
                        <a:pt x="8" y="217"/>
                        <a:pt x="18" y="217"/>
                      </a:cubicBezTo>
                      <a:cubicBezTo>
                        <a:pt x="51" y="217"/>
                        <a:pt x="51" y="217"/>
                        <a:pt x="51" y="217"/>
                      </a:cubicBezTo>
                      <a:cubicBezTo>
                        <a:pt x="51" y="254"/>
                        <a:pt x="51" y="254"/>
                        <a:pt x="51" y="254"/>
                      </a:cubicBezTo>
                      <a:cubicBezTo>
                        <a:pt x="51" y="264"/>
                        <a:pt x="59" y="272"/>
                        <a:pt x="69" y="272"/>
                      </a:cubicBezTo>
                      <a:cubicBezTo>
                        <a:pt x="107" y="272"/>
                        <a:pt x="107" y="272"/>
                        <a:pt x="107" y="272"/>
                      </a:cubicBezTo>
                      <a:cubicBezTo>
                        <a:pt x="107" y="307"/>
                        <a:pt x="107" y="307"/>
                        <a:pt x="107" y="307"/>
                      </a:cubicBezTo>
                      <a:cubicBezTo>
                        <a:pt x="107" y="317"/>
                        <a:pt x="114" y="325"/>
                        <a:pt x="124" y="325"/>
                      </a:cubicBezTo>
                      <a:cubicBezTo>
                        <a:pt x="359" y="325"/>
                        <a:pt x="359" y="325"/>
                        <a:pt x="359" y="325"/>
                      </a:cubicBezTo>
                      <a:cubicBezTo>
                        <a:pt x="369" y="325"/>
                        <a:pt x="377" y="317"/>
                        <a:pt x="377" y="307"/>
                      </a:cubicBezTo>
                      <a:cubicBezTo>
                        <a:pt x="377" y="126"/>
                        <a:pt x="377" y="126"/>
                        <a:pt x="377" y="126"/>
                      </a:cubicBezTo>
                      <a:cubicBezTo>
                        <a:pt x="377" y="116"/>
                        <a:pt x="369" y="108"/>
                        <a:pt x="359" y="108"/>
                      </a:cubicBezTo>
                      <a:close/>
                      <a:moveTo>
                        <a:pt x="50" y="9"/>
                      </a:moveTo>
                      <a:cubicBezTo>
                        <a:pt x="54" y="9"/>
                        <a:pt x="57" y="13"/>
                        <a:pt x="57" y="17"/>
                      </a:cubicBezTo>
                      <a:cubicBezTo>
                        <a:pt x="57" y="21"/>
                        <a:pt x="54" y="24"/>
                        <a:pt x="50" y="24"/>
                      </a:cubicBezTo>
                      <a:cubicBezTo>
                        <a:pt x="46" y="24"/>
                        <a:pt x="42" y="21"/>
                        <a:pt x="42" y="17"/>
                      </a:cubicBezTo>
                      <a:cubicBezTo>
                        <a:pt x="42" y="13"/>
                        <a:pt x="46" y="9"/>
                        <a:pt x="50" y="9"/>
                      </a:cubicBezTo>
                      <a:close/>
                      <a:moveTo>
                        <a:pt x="26" y="9"/>
                      </a:moveTo>
                      <a:cubicBezTo>
                        <a:pt x="30" y="9"/>
                        <a:pt x="34" y="13"/>
                        <a:pt x="34" y="17"/>
                      </a:cubicBezTo>
                      <a:cubicBezTo>
                        <a:pt x="34" y="21"/>
                        <a:pt x="30" y="24"/>
                        <a:pt x="26" y="24"/>
                      </a:cubicBezTo>
                      <a:cubicBezTo>
                        <a:pt x="22" y="24"/>
                        <a:pt x="18" y="21"/>
                        <a:pt x="18" y="17"/>
                      </a:cubicBezTo>
                      <a:cubicBezTo>
                        <a:pt x="18" y="13"/>
                        <a:pt x="22" y="9"/>
                        <a:pt x="26" y="9"/>
                      </a:cubicBezTo>
                      <a:close/>
                      <a:moveTo>
                        <a:pt x="18" y="199"/>
                      </a:moveTo>
                      <a:cubicBezTo>
                        <a:pt x="18" y="31"/>
                        <a:pt x="18" y="31"/>
                        <a:pt x="18" y="31"/>
                      </a:cubicBezTo>
                      <a:cubicBezTo>
                        <a:pt x="252" y="31"/>
                        <a:pt x="252" y="31"/>
                        <a:pt x="252" y="31"/>
                      </a:cubicBezTo>
                      <a:cubicBezTo>
                        <a:pt x="252" y="55"/>
                        <a:pt x="252" y="55"/>
                        <a:pt x="252" y="55"/>
                      </a:cubicBezTo>
                      <a:cubicBezTo>
                        <a:pt x="69" y="55"/>
                        <a:pt x="69" y="55"/>
                        <a:pt x="69" y="55"/>
                      </a:cubicBezTo>
                      <a:cubicBezTo>
                        <a:pt x="59" y="55"/>
                        <a:pt x="51" y="63"/>
                        <a:pt x="51" y="73"/>
                      </a:cubicBezTo>
                      <a:cubicBezTo>
                        <a:pt x="51" y="199"/>
                        <a:pt x="51" y="199"/>
                        <a:pt x="51" y="199"/>
                      </a:cubicBezTo>
                      <a:lnTo>
                        <a:pt x="18" y="199"/>
                      </a:lnTo>
                      <a:close/>
                      <a:moveTo>
                        <a:pt x="109" y="72"/>
                      </a:moveTo>
                      <a:cubicBezTo>
                        <a:pt x="109" y="76"/>
                        <a:pt x="106" y="80"/>
                        <a:pt x="101" y="80"/>
                      </a:cubicBezTo>
                      <a:cubicBezTo>
                        <a:pt x="97" y="80"/>
                        <a:pt x="94" y="76"/>
                        <a:pt x="94" y="72"/>
                      </a:cubicBezTo>
                      <a:cubicBezTo>
                        <a:pt x="94" y="68"/>
                        <a:pt x="97" y="64"/>
                        <a:pt x="101" y="64"/>
                      </a:cubicBezTo>
                      <a:cubicBezTo>
                        <a:pt x="106" y="64"/>
                        <a:pt x="109" y="68"/>
                        <a:pt x="109" y="72"/>
                      </a:cubicBezTo>
                      <a:close/>
                      <a:moveTo>
                        <a:pt x="85" y="72"/>
                      </a:moveTo>
                      <a:cubicBezTo>
                        <a:pt x="85" y="76"/>
                        <a:pt x="82" y="80"/>
                        <a:pt x="78" y="80"/>
                      </a:cubicBezTo>
                      <a:cubicBezTo>
                        <a:pt x="73" y="80"/>
                        <a:pt x="70" y="76"/>
                        <a:pt x="70" y="72"/>
                      </a:cubicBezTo>
                      <a:cubicBezTo>
                        <a:pt x="70" y="68"/>
                        <a:pt x="73" y="64"/>
                        <a:pt x="78" y="64"/>
                      </a:cubicBezTo>
                      <a:cubicBezTo>
                        <a:pt x="82" y="64"/>
                        <a:pt x="85" y="68"/>
                        <a:pt x="85" y="72"/>
                      </a:cubicBezTo>
                      <a:close/>
                      <a:moveTo>
                        <a:pt x="70" y="254"/>
                      </a:moveTo>
                      <a:cubicBezTo>
                        <a:pt x="70" y="217"/>
                        <a:pt x="70" y="217"/>
                        <a:pt x="70" y="217"/>
                      </a:cubicBezTo>
                      <a:cubicBezTo>
                        <a:pt x="70" y="199"/>
                        <a:pt x="70" y="199"/>
                        <a:pt x="70" y="199"/>
                      </a:cubicBezTo>
                      <a:cubicBezTo>
                        <a:pt x="70" y="87"/>
                        <a:pt x="70" y="87"/>
                        <a:pt x="70" y="87"/>
                      </a:cubicBezTo>
                      <a:cubicBezTo>
                        <a:pt x="252" y="87"/>
                        <a:pt x="252" y="87"/>
                        <a:pt x="252" y="87"/>
                      </a:cubicBezTo>
                      <a:cubicBezTo>
                        <a:pt x="270" y="87"/>
                        <a:pt x="270" y="87"/>
                        <a:pt x="270" y="87"/>
                      </a:cubicBezTo>
                      <a:cubicBezTo>
                        <a:pt x="304" y="87"/>
                        <a:pt x="304" y="87"/>
                        <a:pt x="304" y="87"/>
                      </a:cubicBezTo>
                      <a:cubicBezTo>
                        <a:pt x="304" y="108"/>
                        <a:pt x="304" y="108"/>
                        <a:pt x="304" y="108"/>
                      </a:cubicBezTo>
                      <a:cubicBezTo>
                        <a:pt x="270" y="108"/>
                        <a:pt x="270" y="108"/>
                        <a:pt x="270" y="108"/>
                      </a:cubicBezTo>
                      <a:cubicBezTo>
                        <a:pt x="252" y="108"/>
                        <a:pt x="252" y="108"/>
                        <a:pt x="252" y="108"/>
                      </a:cubicBezTo>
                      <a:cubicBezTo>
                        <a:pt x="124" y="108"/>
                        <a:pt x="124" y="108"/>
                        <a:pt x="124" y="108"/>
                      </a:cubicBezTo>
                      <a:cubicBezTo>
                        <a:pt x="114" y="108"/>
                        <a:pt x="107" y="116"/>
                        <a:pt x="107" y="126"/>
                      </a:cubicBezTo>
                      <a:cubicBezTo>
                        <a:pt x="107" y="199"/>
                        <a:pt x="107" y="199"/>
                        <a:pt x="107" y="199"/>
                      </a:cubicBezTo>
                      <a:cubicBezTo>
                        <a:pt x="107" y="217"/>
                        <a:pt x="107" y="217"/>
                        <a:pt x="107" y="217"/>
                      </a:cubicBezTo>
                      <a:cubicBezTo>
                        <a:pt x="107" y="254"/>
                        <a:pt x="107" y="254"/>
                        <a:pt x="107" y="254"/>
                      </a:cubicBezTo>
                      <a:lnTo>
                        <a:pt x="70" y="254"/>
                      </a:lnTo>
                      <a:close/>
                      <a:moveTo>
                        <a:pt x="164" y="125"/>
                      </a:moveTo>
                      <a:cubicBezTo>
                        <a:pt x="164" y="129"/>
                        <a:pt x="161" y="133"/>
                        <a:pt x="156" y="133"/>
                      </a:cubicBezTo>
                      <a:cubicBezTo>
                        <a:pt x="152" y="133"/>
                        <a:pt x="149" y="129"/>
                        <a:pt x="149" y="125"/>
                      </a:cubicBezTo>
                      <a:cubicBezTo>
                        <a:pt x="149" y="121"/>
                        <a:pt x="152" y="118"/>
                        <a:pt x="156" y="118"/>
                      </a:cubicBezTo>
                      <a:cubicBezTo>
                        <a:pt x="161" y="118"/>
                        <a:pt x="164" y="121"/>
                        <a:pt x="164" y="125"/>
                      </a:cubicBezTo>
                      <a:close/>
                      <a:moveTo>
                        <a:pt x="140" y="125"/>
                      </a:moveTo>
                      <a:cubicBezTo>
                        <a:pt x="140" y="129"/>
                        <a:pt x="137" y="133"/>
                        <a:pt x="133" y="133"/>
                      </a:cubicBezTo>
                      <a:cubicBezTo>
                        <a:pt x="129" y="133"/>
                        <a:pt x="125" y="129"/>
                        <a:pt x="125" y="125"/>
                      </a:cubicBezTo>
                      <a:cubicBezTo>
                        <a:pt x="125" y="121"/>
                        <a:pt x="129" y="118"/>
                        <a:pt x="133" y="118"/>
                      </a:cubicBezTo>
                      <a:cubicBezTo>
                        <a:pt x="137" y="118"/>
                        <a:pt x="140" y="121"/>
                        <a:pt x="140" y="125"/>
                      </a:cubicBezTo>
                      <a:close/>
                      <a:moveTo>
                        <a:pt x="359" y="307"/>
                      </a:moveTo>
                      <a:cubicBezTo>
                        <a:pt x="125" y="307"/>
                        <a:pt x="125" y="307"/>
                        <a:pt x="125" y="307"/>
                      </a:cubicBezTo>
                      <a:cubicBezTo>
                        <a:pt x="125" y="272"/>
                        <a:pt x="125" y="272"/>
                        <a:pt x="125" y="272"/>
                      </a:cubicBezTo>
                      <a:cubicBezTo>
                        <a:pt x="125" y="254"/>
                        <a:pt x="125" y="254"/>
                        <a:pt x="125" y="254"/>
                      </a:cubicBezTo>
                      <a:cubicBezTo>
                        <a:pt x="125" y="217"/>
                        <a:pt x="125" y="217"/>
                        <a:pt x="125" y="217"/>
                      </a:cubicBezTo>
                      <a:cubicBezTo>
                        <a:pt x="125" y="199"/>
                        <a:pt x="125" y="199"/>
                        <a:pt x="125" y="199"/>
                      </a:cubicBezTo>
                      <a:cubicBezTo>
                        <a:pt x="125" y="140"/>
                        <a:pt x="125" y="140"/>
                        <a:pt x="125" y="140"/>
                      </a:cubicBezTo>
                      <a:cubicBezTo>
                        <a:pt x="252" y="140"/>
                        <a:pt x="252" y="140"/>
                        <a:pt x="252" y="140"/>
                      </a:cubicBezTo>
                      <a:cubicBezTo>
                        <a:pt x="270" y="140"/>
                        <a:pt x="270" y="140"/>
                        <a:pt x="270" y="140"/>
                      </a:cubicBezTo>
                      <a:cubicBezTo>
                        <a:pt x="304" y="140"/>
                        <a:pt x="304" y="140"/>
                        <a:pt x="304" y="140"/>
                      </a:cubicBezTo>
                      <a:cubicBezTo>
                        <a:pt x="322" y="140"/>
                        <a:pt x="322" y="140"/>
                        <a:pt x="322" y="140"/>
                      </a:cubicBezTo>
                      <a:cubicBezTo>
                        <a:pt x="359" y="140"/>
                        <a:pt x="359" y="140"/>
                        <a:pt x="359" y="140"/>
                      </a:cubicBezTo>
                      <a:lnTo>
                        <a:pt x="359" y="30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874">
                    <a:defRPr/>
                  </a:pPr>
                  <a:endParaRPr lang="en-US" sz="2000" kern="0">
                    <a:solidFill>
                      <a:schemeClr val="bg2"/>
                    </a:solidFill>
                    <a:latin typeface="+mj-lt"/>
                  </a:endParaRPr>
                </a:p>
              </p:txBody>
            </p:sp>
            <p:sp>
              <p:nvSpPr>
                <p:cNvPr id="42" name="Rectangle 19"/>
                <p:cNvSpPr>
                  <a:spLocks noChangeArrowheads="1"/>
                </p:cNvSpPr>
                <p:nvPr/>
              </p:nvSpPr>
              <p:spPr bwMode="auto">
                <a:xfrm>
                  <a:off x="8135938" y="4025900"/>
                  <a:ext cx="98425" cy="1857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874">
                    <a:defRPr/>
                  </a:pPr>
                  <a:endParaRPr lang="en-US" sz="2000" kern="0">
                    <a:solidFill>
                      <a:schemeClr val="bg2"/>
                    </a:solidFill>
                    <a:latin typeface="+mj-lt"/>
                  </a:endParaRPr>
                </a:p>
              </p:txBody>
            </p:sp>
            <p:sp>
              <p:nvSpPr>
                <p:cNvPr id="43" name="Rectangle 20"/>
                <p:cNvSpPr>
                  <a:spLocks noChangeArrowheads="1"/>
                </p:cNvSpPr>
                <p:nvPr/>
              </p:nvSpPr>
              <p:spPr bwMode="auto">
                <a:xfrm>
                  <a:off x="8294688" y="3984625"/>
                  <a:ext cx="98425" cy="227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874">
                    <a:defRPr/>
                  </a:pPr>
                  <a:endParaRPr lang="en-US" sz="2000" kern="0">
                    <a:solidFill>
                      <a:schemeClr val="bg2"/>
                    </a:solidFill>
                    <a:latin typeface="+mj-lt"/>
                  </a:endParaRPr>
                </a:p>
              </p:txBody>
            </p:sp>
            <p:sp>
              <p:nvSpPr>
                <p:cNvPr id="44" name="Rectangle 21"/>
                <p:cNvSpPr>
                  <a:spLocks noChangeArrowheads="1"/>
                </p:cNvSpPr>
                <p:nvPr/>
              </p:nvSpPr>
              <p:spPr bwMode="auto">
                <a:xfrm>
                  <a:off x="8456613" y="3922713"/>
                  <a:ext cx="98425" cy="28892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874">
                    <a:defRPr/>
                  </a:pPr>
                  <a:endParaRPr lang="en-US" sz="2000" kern="0">
                    <a:solidFill>
                      <a:schemeClr val="bg2"/>
                    </a:solidFill>
                    <a:latin typeface="+mj-lt"/>
                  </a:endParaRPr>
                </a:p>
              </p:txBody>
            </p:sp>
            <p:sp>
              <p:nvSpPr>
                <p:cNvPr id="45" name="Rectangle 22"/>
                <p:cNvSpPr>
                  <a:spLocks noChangeArrowheads="1"/>
                </p:cNvSpPr>
                <p:nvPr/>
              </p:nvSpPr>
              <p:spPr bwMode="auto">
                <a:xfrm>
                  <a:off x="8615363" y="3840163"/>
                  <a:ext cx="98425" cy="3714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874">
                    <a:defRPr/>
                  </a:pPr>
                  <a:endParaRPr lang="en-US" sz="2000" kern="0">
                    <a:solidFill>
                      <a:schemeClr val="bg2"/>
                    </a:solidFill>
                    <a:latin typeface="+mj-lt"/>
                  </a:endParaRPr>
                </a:p>
              </p:txBody>
            </p:sp>
          </p:grpSp>
        </p:grpSp>
        <p:sp>
          <p:nvSpPr>
            <p:cNvPr id="66" name="TextBox 65"/>
            <p:cNvSpPr txBox="1"/>
            <p:nvPr/>
          </p:nvSpPr>
          <p:spPr>
            <a:xfrm>
              <a:off x="4403547" y="2163150"/>
              <a:ext cx="1718450" cy="550606"/>
            </a:xfrm>
            <a:prstGeom prst="rect">
              <a:avLst/>
            </a:prstGeom>
            <a:noFill/>
          </p:spPr>
          <p:txBody>
            <a:bodyPr wrap="square" lIns="182828" tIns="146263" rIns="182828" bIns="146263" rtlCol="0">
              <a:spAutoFit/>
            </a:bodyPr>
            <a:lstStyle/>
            <a:p>
              <a:pPr algn="ctr" defTabSz="914049">
                <a:lnSpc>
                  <a:spcPct val="90000"/>
                </a:lnSpc>
                <a:spcAft>
                  <a:spcPts val="600"/>
                </a:spcAft>
              </a:pPr>
              <a:r>
                <a:rPr lang="en-US" kern="0">
                  <a:solidFill>
                    <a:schemeClr val="bg2"/>
                  </a:solidFill>
                  <a:latin typeface="+mj-lt"/>
                </a:rPr>
                <a:t>Experiences</a:t>
              </a:r>
            </a:p>
          </p:txBody>
        </p:sp>
      </p:grpSp>
    </p:spTree>
    <p:extLst>
      <p:ext uri="{BB962C8B-B14F-4D97-AF65-F5344CB8AC3E}">
        <p14:creationId xmlns:p14="http://schemas.microsoft.com/office/powerpoint/2010/main" val="321526384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itle 10"/>
          <p:cNvSpPr>
            <a:spLocks noGrp="1"/>
          </p:cNvSpPr>
          <p:nvPr>
            <p:ph type="title" idx="4294967295"/>
          </p:nvPr>
        </p:nvSpPr>
        <p:spPr>
          <a:xfrm>
            <a:off x="269241" y="289513"/>
            <a:ext cx="8893809" cy="899665"/>
          </a:xfrm>
        </p:spPr>
        <p:txBody>
          <a:bodyPr/>
          <a:lstStyle/>
          <a:p>
            <a:r>
              <a:rPr lang="en-US"/>
              <a:t>Additional Platform Services from Microsoft Azure</a:t>
            </a:r>
          </a:p>
        </p:txBody>
      </p:sp>
      <p:sp>
        <p:nvSpPr>
          <p:cNvPr id="18" name="Extension Part 2"/>
          <p:cNvSpPr/>
          <p:nvPr/>
        </p:nvSpPr>
        <p:spPr>
          <a:xfrm>
            <a:off x="2235740" y="2646672"/>
            <a:ext cx="478326" cy="477363"/>
          </a:xfrm>
          <a:prstGeom prst="rect">
            <a:avLst/>
          </a:prstGeom>
          <a:noFill/>
          <a:ln w="12700" cap="flat" cmpd="sng" algn="ctr">
            <a:noFill/>
            <a:prstDash val="solid"/>
            <a:miter lim="800000"/>
          </a:ln>
          <a:effectLst/>
          <a:scene3d>
            <a:camera prst="isometricBottomDown"/>
            <a:lightRig rig="threePt" dir="t"/>
          </a:scene3d>
        </p:spPr>
        <p:txBody>
          <a:bodyPr rtlCol="0" anchor="ctr"/>
          <a:lstStyle/>
          <a:p>
            <a:pPr algn="ctr" defTabSz="913814">
              <a:defRPr/>
            </a:pPr>
            <a:endParaRPr lang="en-US" sz="1200" kern="0">
              <a:latin typeface="Segoe UI"/>
            </a:endParaRPr>
          </a:p>
        </p:txBody>
      </p:sp>
      <p:sp>
        <p:nvSpPr>
          <p:cNvPr id="19" name="TextBox 18"/>
          <p:cNvSpPr txBox="1"/>
          <p:nvPr/>
        </p:nvSpPr>
        <p:spPr>
          <a:xfrm>
            <a:off x="9431661" y="3620559"/>
            <a:ext cx="1324402" cy="646331"/>
          </a:xfrm>
          <a:prstGeom prst="rect">
            <a:avLst/>
          </a:prstGeom>
          <a:noFill/>
        </p:spPr>
        <p:txBody>
          <a:bodyPr wrap="none" rtlCol="0">
            <a:spAutoFit/>
          </a:bodyPr>
          <a:lstStyle/>
          <a:p>
            <a:pPr defTabSz="914049">
              <a:defRPr/>
            </a:pPr>
            <a:r>
              <a:rPr lang="en-US" kern="0">
                <a:solidFill>
                  <a:schemeClr val="bg2"/>
                </a:solidFill>
                <a:latin typeface="Segoe UI Light"/>
              </a:rPr>
              <a:t>Operate at</a:t>
            </a:r>
          </a:p>
          <a:p>
            <a:pPr defTabSz="914049">
              <a:defRPr/>
            </a:pPr>
            <a:r>
              <a:rPr lang="en-US" kern="0">
                <a:solidFill>
                  <a:schemeClr val="bg2"/>
                </a:solidFill>
                <a:latin typeface="Segoe UI Light"/>
              </a:rPr>
              <a:t>hyper-scale</a:t>
            </a:r>
          </a:p>
        </p:txBody>
      </p:sp>
      <p:sp>
        <p:nvSpPr>
          <p:cNvPr id="20" name="TextBox 19"/>
          <p:cNvSpPr txBox="1"/>
          <p:nvPr/>
        </p:nvSpPr>
        <p:spPr>
          <a:xfrm>
            <a:off x="7362535" y="1992710"/>
            <a:ext cx="2229924" cy="335756"/>
          </a:xfrm>
          <a:prstGeom prst="rect">
            <a:avLst/>
          </a:prstGeom>
          <a:noFill/>
        </p:spPr>
        <p:txBody>
          <a:bodyPr wrap="none" rtlCol="0">
            <a:spAutoFit/>
          </a:bodyPr>
          <a:lstStyle/>
          <a:p>
            <a:pPr defTabSz="914049">
              <a:defRPr/>
            </a:pPr>
            <a:r>
              <a:rPr lang="en-US" kern="0">
                <a:solidFill>
                  <a:schemeClr val="bg2"/>
                </a:solidFill>
                <a:latin typeface="Segoe UI Light"/>
              </a:rPr>
              <a:t>Develop Azure Services</a:t>
            </a:r>
          </a:p>
        </p:txBody>
      </p:sp>
      <p:sp>
        <p:nvSpPr>
          <p:cNvPr id="21" name="TextBox 20"/>
          <p:cNvSpPr txBox="1"/>
          <p:nvPr/>
        </p:nvSpPr>
        <p:spPr>
          <a:xfrm>
            <a:off x="383305" y="3620559"/>
            <a:ext cx="2281305" cy="646331"/>
          </a:xfrm>
          <a:prstGeom prst="rect">
            <a:avLst/>
          </a:prstGeom>
          <a:noFill/>
        </p:spPr>
        <p:txBody>
          <a:bodyPr wrap="square" rtlCol="0">
            <a:spAutoFit/>
          </a:bodyPr>
          <a:lstStyle/>
          <a:p>
            <a:pPr defTabSz="914049">
              <a:defRPr/>
            </a:pPr>
            <a:r>
              <a:rPr lang="en-US" kern="0">
                <a:solidFill>
                  <a:schemeClr val="bg2"/>
                </a:solidFill>
                <a:latin typeface="Segoe UI Light"/>
              </a:rPr>
              <a:t>Deliver services using</a:t>
            </a:r>
          </a:p>
          <a:p>
            <a:pPr defTabSz="914049">
              <a:defRPr/>
            </a:pPr>
            <a:r>
              <a:rPr lang="en-US" kern="0">
                <a:solidFill>
                  <a:schemeClr val="bg2"/>
                </a:solidFill>
                <a:latin typeface="Segoe UI Light"/>
              </a:rPr>
              <a:t>your datacenter</a:t>
            </a:r>
          </a:p>
        </p:txBody>
      </p:sp>
      <p:sp>
        <p:nvSpPr>
          <p:cNvPr id="23" name="TextBox 22"/>
          <p:cNvSpPr txBox="1"/>
          <p:nvPr/>
        </p:nvSpPr>
        <p:spPr>
          <a:xfrm>
            <a:off x="6118149" y="5822772"/>
            <a:ext cx="2874505" cy="646331"/>
          </a:xfrm>
          <a:prstGeom prst="rect">
            <a:avLst/>
          </a:prstGeom>
          <a:noFill/>
        </p:spPr>
        <p:txBody>
          <a:bodyPr wrap="none" rtlCol="0">
            <a:spAutoFit/>
          </a:bodyPr>
          <a:lstStyle/>
          <a:p>
            <a:pPr defTabSz="914049">
              <a:defRPr/>
            </a:pPr>
            <a:r>
              <a:rPr lang="en-US">
                <a:solidFill>
                  <a:schemeClr val="bg2"/>
                </a:solidFill>
                <a:latin typeface="Segoe UI Light"/>
              </a:rPr>
              <a:t>Add provider experiences</a:t>
            </a:r>
          </a:p>
          <a:p>
            <a:pPr defTabSz="914049">
              <a:defRPr/>
            </a:pPr>
            <a:r>
              <a:rPr lang="en-US">
                <a:solidFill>
                  <a:schemeClr val="bg2"/>
                </a:solidFill>
                <a:latin typeface="Segoe UI Light"/>
              </a:rPr>
              <a:t>Scale and integration points</a:t>
            </a:r>
          </a:p>
        </p:txBody>
      </p:sp>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358598" y="2856513"/>
            <a:ext cx="2115667" cy="2115667"/>
          </a:xfrm>
          <a:prstGeom prst="rect">
            <a:avLst/>
          </a:prstGeom>
        </p:spPr>
      </p:pic>
      <p:pic>
        <p:nvPicPr>
          <p:cNvPr id="12" name="Picture 1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701081" y="2856513"/>
            <a:ext cx="2115667" cy="2115667"/>
          </a:xfrm>
          <a:prstGeom prst="rect">
            <a:avLst/>
          </a:prstGeom>
        </p:spPr>
      </p:pic>
      <p:pic>
        <p:nvPicPr>
          <p:cNvPr id="14" name="Picture 13"/>
          <p:cNvPicPr>
            <a:picLocks noChangeAspect="1"/>
          </p:cNvPicPr>
          <p:nvPr/>
        </p:nvPicPr>
        <p:blipFill>
          <a:blip r:embed="rId5"/>
          <a:stretch>
            <a:fillRect/>
          </a:stretch>
        </p:blipFill>
        <p:spPr>
          <a:xfrm>
            <a:off x="4025768" y="5590873"/>
            <a:ext cx="1981752" cy="1380149"/>
          </a:xfrm>
          <a:prstGeom prst="rect">
            <a:avLst/>
          </a:prstGeom>
        </p:spPr>
      </p:pic>
      <p:pic>
        <p:nvPicPr>
          <p:cNvPr id="15" name="Picture 14"/>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279112" y="1778903"/>
            <a:ext cx="1710431" cy="625627"/>
          </a:xfrm>
          <a:prstGeom prst="rect">
            <a:avLst/>
          </a:prstGeom>
        </p:spPr>
      </p:pic>
      <p:sp>
        <p:nvSpPr>
          <p:cNvPr id="2" name="TextBox 1"/>
          <p:cNvSpPr txBox="1"/>
          <p:nvPr/>
        </p:nvSpPr>
        <p:spPr>
          <a:xfrm>
            <a:off x="5597828" y="3641984"/>
            <a:ext cx="1072998" cy="544724"/>
          </a:xfrm>
          <a:prstGeom prst="rect">
            <a:avLst/>
          </a:prstGeom>
          <a:noFill/>
        </p:spPr>
        <p:txBody>
          <a:bodyPr wrap="none" lIns="182854" tIns="146284" rIns="182854" bIns="146284" rtlCol="0">
            <a:spAutoFit/>
          </a:bodyPr>
          <a:lstStyle/>
          <a:p>
            <a:pPr algn="ctr" defTabSz="914225">
              <a:lnSpc>
                <a:spcPct val="90000"/>
              </a:lnSpc>
              <a:spcAft>
                <a:spcPts val="600"/>
              </a:spcAft>
              <a:defRPr/>
            </a:pPr>
            <a:r>
              <a:rPr lang="en-US">
                <a:solidFill>
                  <a:schemeClr val="bg2"/>
                </a:solidFill>
                <a:latin typeface="Segoe UI"/>
              </a:rPr>
              <a:t>Repeat</a:t>
            </a:r>
          </a:p>
        </p:txBody>
      </p:sp>
      <p:pic>
        <p:nvPicPr>
          <p:cNvPr id="25" name="Picture 24"/>
          <p:cNvPicPr>
            <a:picLocks noChangeAspect="1"/>
          </p:cNvPicPr>
          <p:nvPr/>
        </p:nvPicPr>
        <p:blipFill>
          <a:blip r:embed="rId7"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a:xfrm rot="5400000" flipV="1">
            <a:off x="4841395" y="2621414"/>
            <a:ext cx="2585865" cy="2585864"/>
          </a:xfrm>
          <a:prstGeom prst="rect">
            <a:avLst/>
          </a:prstGeom>
        </p:spPr>
      </p:pic>
    </p:spTree>
    <p:extLst>
      <p:ext uri="{BB962C8B-B14F-4D97-AF65-F5344CB8AC3E}">
        <p14:creationId xmlns:p14="http://schemas.microsoft.com/office/powerpoint/2010/main" val="41283560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6" presetClass="entr" presetSubtype="16"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circle(in)">
                                      <p:cBhvr>
                                        <p:cTn id="33"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3"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1"/>
          <p:cNvSpPr txBox="1">
            <a:spLocks/>
          </p:cNvSpPr>
          <p:nvPr/>
        </p:nvSpPr>
        <p:spPr>
          <a:xfrm>
            <a:off x="269241" y="289513"/>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800" b="0" kern="1200" cap="none" spc="-100" baseline="0" dirty="0" smtClean="0">
                <a:ln w="3175">
                  <a:noFill/>
                </a:ln>
                <a:solidFill>
                  <a:srgbClr val="505050"/>
                </a:solidFill>
                <a:effectLst/>
                <a:latin typeface="+mj-lt"/>
                <a:ea typeface="+mn-ea"/>
                <a:cs typeface="Segoe UI" pitchFamily="34" charset="0"/>
              </a:defRPr>
            </a:lvl1pPr>
          </a:lstStyle>
          <a:p>
            <a:r>
              <a:rPr lang="en-US"/>
              <a:t>Platform Services from Microsoft Azure</a:t>
            </a:r>
          </a:p>
        </p:txBody>
      </p:sp>
      <p:pic>
        <p:nvPicPr>
          <p:cNvPr id="8" name="Picture 7">
            <a:extLst>
              <a:ext uri="{FF2B5EF4-FFF2-40B4-BE49-F238E27FC236}">
                <a16:creationId xmlns:a16="http://schemas.microsoft.com/office/drawing/2014/main" id="{A57949CE-5A3B-4608-AC1E-CFD60E573863}"/>
              </a:ext>
            </a:extLst>
          </p:cNvPr>
          <p:cNvPicPr>
            <a:picLocks noChangeAspect="1"/>
          </p:cNvPicPr>
          <p:nvPr/>
        </p:nvPicPr>
        <p:blipFill>
          <a:blip r:embed="rId3"/>
          <a:stretch>
            <a:fillRect/>
          </a:stretch>
        </p:blipFill>
        <p:spPr>
          <a:xfrm>
            <a:off x="0" y="2116521"/>
            <a:ext cx="12192000" cy="2624957"/>
          </a:xfrm>
          <a:prstGeom prst="rect">
            <a:avLst/>
          </a:prstGeom>
        </p:spPr>
      </p:pic>
      <p:sp>
        <p:nvSpPr>
          <p:cNvPr id="10" name="TextBox 9">
            <a:extLst>
              <a:ext uri="{FF2B5EF4-FFF2-40B4-BE49-F238E27FC236}">
                <a16:creationId xmlns:a16="http://schemas.microsoft.com/office/drawing/2014/main" id="{C3288DDF-2644-4C22-96F4-2D9BC6D0F468}"/>
              </a:ext>
            </a:extLst>
          </p:cNvPr>
          <p:cNvSpPr txBox="1"/>
          <p:nvPr/>
        </p:nvSpPr>
        <p:spPr>
          <a:xfrm>
            <a:off x="78378" y="6383821"/>
            <a:ext cx="6096000" cy="369332"/>
          </a:xfrm>
          <a:prstGeom prst="rect">
            <a:avLst/>
          </a:prstGeom>
          <a:noFill/>
        </p:spPr>
        <p:txBody>
          <a:bodyPr wrap="square">
            <a:spAutoFit/>
          </a:bodyPr>
          <a:lstStyle/>
          <a:p>
            <a:r>
              <a:rPr lang="en-US" dirty="0">
                <a:hlinkClick r:id="rId4"/>
              </a:rPr>
              <a:t>Directory of Azure Cloud Services | Microsoft Azure</a:t>
            </a:r>
            <a:endParaRPr lang="en-US" dirty="0"/>
          </a:p>
        </p:txBody>
      </p:sp>
      <p:pic>
        <p:nvPicPr>
          <p:cNvPr id="12" name="Picture 11">
            <a:extLst>
              <a:ext uri="{FF2B5EF4-FFF2-40B4-BE49-F238E27FC236}">
                <a16:creationId xmlns:a16="http://schemas.microsoft.com/office/drawing/2014/main" id="{75656675-2B82-4D86-AE82-7D84C5142392}"/>
              </a:ext>
            </a:extLst>
          </p:cNvPr>
          <p:cNvPicPr>
            <a:picLocks noChangeAspect="1"/>
          </p:cNvPicPr>
          <p:nvPr/>
        </p:nvPicPr>
        <p:blipFill>
          <a:blip r:embed="rId5"/>
          <a:stretch>
            <a:fillRect/>
          </a:stretch>
        </p:blipFill>
        <p:spPr>
          <a:xfrm>
            <a:off x="9355749" y="1332498"/>
            <a:ext cx="2208606" cy="5420655"/>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7A437FE0-323E-421E-8A78-00805A8FA92A}"/>
                  </a:ext>
                </a:extLst>
              </p14:cNvPr>
              <p14:cNvContentPartPr/>
              <p14:nvPr/>
            </p14:nvContentPartPr>
            <p14:xfrm>
              <a:off x="9422194" y="2376189"/>
              <a:ext cx="457560" cy="36360"/>
            </p14:xfrm>
          </p:contentPart>
        </mc:Choice>
        <mc:Fallback xmlns="">
          <p:pic>
            <p:nvPicPr>
              <p:cNvPr id="14" name="Ink 13">
                <a:extLst>
                  <a:ext uri="{FF2B5EF4-FFF2-40B4-BE49-F238E27FC236}">
                    <a16:creationId xmlns:a16="http://schemas.microsoft.com/office/drawing/2014/main" id="{7A437FE0-323E-421E-8A78-00805A8FA92A}"/>
                  </a:ext>
                </a:extLst>
              </p:cNvPr>
              <p:cNvPicPr/>
              <p:nvPr/>
            </p:nvPicPr>
            <p:blipFill>
              <a:blip r:embed="rId8"/>
              <a:stretch>
                <a:fillRect/>
              </a:stretch>
            </p:blipFill>
            <p:spPr>
              <a:xfrm>
                <a:off x="9350554" y="2232189"/>
                <a:ext cx="60120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746F7FB7-8828-4852-B3FF-627F8BD82C79}"/>
                  </a:ext>
                </a:extLst>
              </p14:cNvPr>
              <p14:cNvContentPartPr/>
              <p14:nvPr/>
            </p14:nvContentPartPr>
            <p14:xfrm>
              <a:off x="9465754" y="6035229"/>
              <a:ext cx="497160" cy="37440"/>
            </p14:xfrm>
          </p:contentPart>
        </mc:Choice>
        <mc:Fallback xmlns="">
          <p:pic>
            <p:nvPicPr>
              <p:cNvPr id="15" name="Ink 14">
                <a:extLst>
                  <a:ext uri="{FF2B5EF4-FFF2-40B4-BE49-F238E27FC236}">
                    <a16:creationId xmlns:a16="http://schemas.microsoft.com/office/drawing/2014/main" id="{746F7FB7-8828-4852-B3FF-627F8BD82C79}"/>
                  </a:ext>
                </a:extLst>
              </p:cNvPr>
              <p:cNvPicPr/>
              <p:nvPr/>
            </p:nvPicPr>
            <p:blipFill>
              <a:blip r:embed="rId10"/>
              <a:stretch>
                <a:fillRect/>
              </a:stretch>
            </p:blipFill>
            <p:spPr>
              <a:xfrm>
                <a:off x="9393754" y="5891229"/>
                <a:ext cx="640800" cy="325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815E15FF-5626-4204-A57E-1E5C85D31713}"/>
                  </a:ext>
                </a:extLst>
              </p14:cNvPr>
              <p14:cNvContentPartPr/>
              <p14:nvPr/>
            </p14:nvContentPartPr>
            <p14:xfrm>
              <a:off x="9431194" y="5547069"/>
              <a:ext cx="660960" cy="79920"/>
            </p14:xfrm>
          </p:contentPart>
        </mc:Choice>
        <mc:Fallback xmlns="">
          <p:pic>
            <p:nvPicPr>
              <p:cNvPr id="16" name="Ink 15">
                <a:extLst>
                  <a:ext uri="{FF2B5EF4-FFF2-40B4-BE49-F238E27FC236}">
                    <a16:creationId xmlns:a16="http://schemas.microsoft.com/office/drawing/2014/main" id="{815E15FF-5626-4204-A57E-1E5C85D31713}"/>
                  </a:ext>
                </a:extLst>
              </p:cNvPr>
              <p:cNvPicPr/>
              <p:nvPr/>
            </p:nvPicPr>
            <p:blipFill>
              <a:blip r:embed="rId12"/>
              <a:stretch>
                <a:fillRect/>
              </a:stretch>
            </p:blipFill>
            <p:spPr>
              <a:xfrm>
                <a:off x="9359194" y="5403069"/>
                <a:ext cx="80460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Ink 16">
                <a:extLst>
                  <a:ext uri="{FF2B5EF4-FFF2-40B4-BE49-F238E27FC236}">
                    <a16:creationId xmlns:a16="http://schemas.microsoft.com/office/drawing/2014/main" id="{270E244B-B122-4C4C-8D1A-90182EB27ECC}"/>
                  </a:ext>
                </a:extLst>
              </p14:cNvPr>
              <p14:cNvContentPartPr/>
              <p14:nvPr/>
            </p14:nvContentPartPr>
            <p14:xfrm>
              <a:off x="9431194" y="2864349"/>
              <a:ext cx="591480" cy="19080"/>
            </p14:xfrm>
          </p:contentPart>
        </mc:Choice>
        <mc:Fallback xmlns="">
          <p:pic>
            <p:nvPicPr>
              <p:cNvPr id="17" name="Ink 16">
                <a:extLst>
                  <a:ext uri="{FF2B5EF4-FFF2-40B4-BE49-F238E27FC236}">
                    <a16:creationId xmlns:a16="http://schemas.microsoft.com/office/drawing/2014/main" id="{270E244B-B122-4C4C-8D1A-90182EB27ECC}"/>
                  </a:ext>
                </a:extLst>
              </p:cNvPr>
              <p:cNvPicPr/>
              <p:nvPr/>
            </p:nvPicPr>
            <p:blipFill>
              <a:blip r:embed="rId14"/>
              <a:stretch>
                <a:fillRect/>
              </a:stretch>
            </p:blipFill>
            <p:spPr>
              <a:xfrm>
                <a:off x="9359194" y="2720709"/>
                <a:ext cx="73512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Ink 17">
                <a:extLst>
                  <a:ext uri="{FF2B5EF4-FFF2-40B4-BE49-F238E27FC236}">
                    <a16:creationId xmlns:a16="http://schemas.microsoft.com/office/drawing/2014/main" id="{3208CB99-1ADD-479B-AA43-3E675945A80E}"/>
                  </a:ext>
                </a:extLst>
              </p14:cNvPr>
              <p14:cNvContentPartPr/>
              <p14:nvPr/>
            </p14:nvContentPartPr>
            <p14:xfrm>
              <a:off x="9439474" y="6251949"/>
              <a:ext cx="321840" cy="37440"/>
            </p14:xfrm>
          </p:contentPart>
        </mc:Choice>
        <mc:Fallback xmlns="">
          <p:pic>
            <p:nvPicPr>
              <p:cNvPr id="18" name="Ink 17">
                <a:extLst>
                  <a:ext uri="{FF2B5EF4-FFF2-40B4-BE49-F238E27FC236}">
                    <a16:creationId xmlns:a16="http://schemas.microsoft.com/office/drawing/2014/main" id="{3208CB99-1ADD-479B-AA43-3E675945A80E}"/>
                  </a:ext>
                </a:extLst>
              </p:cNvPr>
              <p:cNvPicPr/>
              <p:nvPr/>
            </p:nvPicPr>
            <p:blipFill>
              <a:blip r:embed="rId16"/>
              <a:stretch>
                <a:fillRect/>
              </a:stretch>
            </p:blipFill>
            <p:spPr>
              <a:xfrm>
                <a:off x="9367834" y="6107949"/>
                <a:ext cx="465480" cy="325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9" name="Ink 18">
                <a:extLst>
                  <a:ext uri="{FF2B5EF4-FFF2-40B4-BE49-F238E27FC236}">
                    <a16:creationId xmlns:a16="http://schemas.microsoft.com/office/drawing/2014/main" id="{7294ED15-B521-4A89-B7B9-8C171F7B7224}"/>
                  </a:ext>
                </a:extLst>
              </p14:cNvPr>
              <p14:cNvContentPartPr/>
              <p14:nvPr/>
            </p14:nvContentPartPr>
            <p14:xfrm>
              <a:off x="9430834" y="2629989"/>
              <a:ext cx="640800" cy="178920"/>
            </p14:xfrm>
          </p:contentPart>
        </mc:Choice>
        <mc:Fallback xmlns="">
          <p:pic>
            <p:nvPicPr>
              <p:cNvPr id="19" name="Ink 18">
                <a:extLst>
                  <a:ext uri="{FF2B5EF4-FFF2-40B4-BE49-F238E27FC236}">
                    <a16:creationId xmlns:a16="http://schemas.microsoft.com/office/drawing/2014/main" id="{7294ED15-B521-4A89-B7B9-8C171F7B7224}"/>
                  </a:ext>
                </a:extLst>
              </p:cNvPr>
              <p:cNvPicPr/>
              <p:nvPr/>
            </p:nvPicPr>
            <p:blipFill>
              <a:blip r:embed="rId18"/>
              <a:stretch>
                <a:fillRect/>
              </a:stretch>
            </p:blipFill>
            <p:spPr>
              <a:xfrm>
                <a:off x="9358834" y="2485989"/>
                <a:ext cx="784440" cy="466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Ink 19">
                <a:extLst>
                  <a:ext uri="{FF2B5EF4-FFF2-40B4-BE49-F238E27FC236}">
                    <a16:creationId xmlns:a16="http://schemas.microsoft.com/office/drawing/2014/main" id="{F7195098-5FEC-466E-B5B4-B6DCF9B9AFFF}"/>
                  </a:ext>
                </a:extLst>
              </p14:cNvPr>
              <p14:cNvContentPartPr/>
              <p14:nvPr/>
            </p14:nvContentPartPr>
            <p14:xfrm>
              <a:off x="9483394" y="4153149"/>
              <a:ext cx="905040" cy="115200"/>
            </p14:xfrm>
          </p:contentPart>
        </mc:Choice>
        <mc:Fallback xmlns="">
          <p:pic>
            <p:nvPicPr>
              <p:cNvPr id="20" name="Ink 19">
                <a:extLst>
                  <a:ext uri="{FF2B5EF4-FFF2-40B4-BE49-F238E27FC236}">
                    <a16:creationId xmlns:a16="http://schemas.microsoft.com/office/drawing/2014/main" id="{F7195098-5FEC-466E-B5B4-B6DCF9B9AFFF}"/>
                  </a:ext>
                </a:extLst>
              </p:cNvPr>
              <p:cNvPicPr/>
              <p:nvPr/>
            </p:nvPicPr>
            <p:blipFill>
              <a:blip r:embed="rId20"/>
              <a:stretch>
                <a:fillRect/>
              </a:stretch>
            </p:blipFill>
            <p:spPr>
              <a:xfrm>
                <a:off x="9411754" y="4009149"/>
                <a:ext cx="1048680" cy="402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1" name="Ink 20">
                <a:extLst>
                  <a:ext uri="{FF2B5EF4-FFF2-40B4-BE49-F238E27FC236}">
                    <a16:creationId xmlns:a16="http://schemas.microsoft.com/office/drawing/2014/main" id="{2E5987EA-9A04-49C6-9F34-7ECE02E54776}"/>
                  </a:ext>
                </a:extLst>
              </p14:cNvPr>
              <p14:cNvContentPartPr/>
              <p14:nvPr/>
            </p14:nvContentPartPr>
            <p14:xfrm>
              <a:off x="9465754" y="2141109"/>
              <a:ext cx="591840" cy="90000"/>
            </p14:xfrm>
          </p:contentPart>
        </mc:Choice>
        <mc:Fallback xmlns="">
          <p:pic>
            <p:nvPicPr>
              <p:cNvPr id="21" name="Ink 20">
                <a:extLst>
                  <a:ext uri="{FF2B5EF4-FFF2-40B4-BE49-F238E27FC236}">
                    <a16:creationId xmlns:a16="http://schemas.microsoft.com/office/drawing/2014/main" id="{2E5987EA-9A04-49C6-9F34-7ECE02E54776}"/>
                  </a:ext>
                </a:extLst>
              </p:cNvPr>
              <p:cNvPicPr/>
              <p:nvPr/>
            </p:nvPicPr>
            <p:blipFill>
              <a:blip r:embed="rId22"/>
              <a:stretch>
                <a:fillRect/>
              </a:stretch>
            </p:blipFill>
            <p:spPr>
              <a:xfrm>
                <a:off x="9393754" y="1997109"/>
                <a:ext cx="735480" cy="3776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2" name="Ink 21">
                <a:extLst>
                  <a:ext uri="{FF2B5EF4-FFF2-40B4-BE49-F238E27FC236}">
                    <a16:creationId xmlns:a16="http://schemas.microsoft.com/office/drawing/2014/main" id="{03A6A20B-668A-4585-906E-A3EAACF228BC}"/>
                  </a:ext>
                </a:extLst>
              </p14:cNvPr>
              <p14:cNvContentPartPr/>
              <p14:nvPr/>
            </p14:nvContentPartPr>
            <p14:xfrm>
              <a:off x="9674914" y="2168109"/>
              <a:ext cx="360" cy="360"/>
            </p14:xfrm>
          </p:contentPart>
        </mc:Choice>
        <mc:Fallback xmlns="">
          <p:pic>
            <p:nvPicPr>
              <p:cNvPr id="22" name="Ink 21">
                <a:extLst>
                  <a:ext uri="{FF2B5EF4-FFF2-40B4-BE49-F238E27FC236}">
                    <a16:creationId xmlns:a16="http://schemas.microsoft.com/office/drawing/2014/main" id="{03A6A20B-668A-4585-906E-A3EAACF228BC}"/>
                  </a:ext>
                </a:extLst>
              </p:cNvPr>
              <p:cNvPicPr/>
              <p:nvPr/>
            </p:nvPicPr>
            <p:blipFill>
              <a:blip r:embed="rId24"/>
              <a:stretch>
                <a:fillRect/>
              </a:stretch>
            </p:blipFill>
            <p:spPr>
              <a:xfrm>
                <a:off x="9603274" y="2024469"/>
                <a:ext cx="1440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 name="Ink 22">
                <a:extLst>
                  <a:ext uri="{FF2B5EF4-FFF2-40B4-BE49-F238E27FC236}">
                    <a16:creationId xmlns:a16="http://schemas.microsoft.com/office/drawing/2014/main" id="{ACCB5E09-2E76-4160-9ED2-20898A28A94D}"/>
                  </a:ext>
                </a:extLst>
              </p14:cNvPr>
              <p14:cNvContentPartPr/>
              <p14:nvPr/>
            </p14:nvContentPartPr>
            <p14:xfrm>
              <a:off x="9674914" y="2168109"/>
              <a:ext cx="360" cy="360"/>
            </p14:xfrm>
          </p:contentPart>
        </mc:Choice>
        <mc:Fallback xmlns="">
          <p:pic>
            <p:nvPicPr>
              <p:cNvPr id="23" name="Ink 22">
                <a:extLst>
                  <a:ext uri="{FF2B5EF4-FFF2-40B4-BE49-F238E27FC236}">
                    <a16:creationId xmlns:a16="http://schemas.microsoft.com/office/drawing/2014/main" id="{ACCB5E09-2E76-4160-9ED2-20898A28A94D}"/>
                  </a:ext>
                </a:extLst>
              </p:cNvPr>
              <p:cNvPicPr/>
              <p:nvPr/>
            </p:nvPicPr>
            <p:blipFill>
              <a:blip r:embed="rId24"/>
              <a:stretch>
                <a:fillRect/>
              </a:stretch>
            </p:blipFill>
            <p:spPr>
              <a:xfrm>
                <a:off x="9603274" y="2024469"/>
                <a:ext cx="1440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4" name="Ink 23">
                <a:extLst>
                  <a:ext uri="{FF2B5EF4-FFF2-40B4-BE49-F238E27FC236}">
                    <a16:creationId xmlns:a16="http://schemas.microsoft.com/office/drawing/2014/main" id="{BC0075DA-C223-4BB9-A1B3-8A3743DF8D88}"/>
                  </a:ext>
                </a:extLst>
              </p14:cNvPr>
              <p14:cNvContentPartPr/>
              <p14:nvPr/>
            </p14:nvContentPartPr>
            <p14:xfrm>
              <a:off x="9857794" y="2185389"/>
              <a:ext cx="360" cy="360"/>
            </p14:xfrm>
          </p:contentPart>
        </mc:Choice>
        <mc:Fallback xmlns="">
          <p:pic>
            <p:nvPicPr>
              <p:cNvPr id="24" name="Ink 23">
                <a:extLst>
                  <a:ext uri="{FF2B5EF4-FFF2-40B4-BE49-F238E27FC236}">
                    <a16:creationId xmlns:a16="http://schemas.microsoft.com/office/drawing/2014/main" id="{BC0075DA-C223-4BB9-A1B3-8A3743DF8D88}"/>
                  </a:ext>
                </a:extLst>
              </p:cNvPr>
              <p:cNvPicPr/>
              <p:nvPr/>
            </p:nvPicPr>
            <p:blipFill>
              <a:blip r:embed="rId24"/>
              <a:stretch>
                <a:fillRect/>
              </a:stretch>
            </p:blipFill>
            <p:spPr>
              <a:xfrm>
                <a:off x="9785794" y="2041749"/>
                <a:ext cx="144000" cy="288000"/>
              </a:xfrm>
              <a:prstGeom prst="rect">
                <a:avLst/>
              </a:prstGeom>
            </p:spPr>
          </p:pic>
        </mc:Fallback>
      </mc:AlternateContent>
      <p:sp>
        <p:nvSpPr>
          <p:cNvPr id="25" name="TextBox 24">
            <a:extLst>
              <a:ext uri="{FF2B5EF4-FFF2-40B4-BE49-F238E27FC236}">
                <a16:creationId xmlns:a16="http://schemas.microsoft.com/office/drawing/2014/main" id="{15F247B8-49D7-45A8-9A43-0CEE6AAC42EE}"/>
              </a:ext>
            </a:extLst>
          </p:cNvPr>
          <p:cNvSpPr txBox="1"/>
          <p:nvPr/>
        </p:nvSpPr>
        <p:spPr>
          <a:xfrm>
            <a:off x="3814618" y="5107709"/>
            <a:ext cx="4257964"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bg1"/>
                </a:solidFill>
              </a:rPr>
              <a:t>Azure Services that can be also used in Azure Stack </a:t>
            </a:r>
          </a:p>
        </p:txBody>
      </p:sp>
    </p:spTree>
    <p:extLst>
      <p:ext uri="{BB962C8B-B14F-4D97-AF65-F5344CB8AC3E}">
        <p14:creationId xmlns:p14="http://schemas.microsoft.com/office/powerpoint/2010/main" val="27398306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par>
                                <p:cTn id="12" presetID="22" presetClass="entr" presetSubtype="8" fill="hold" nodeType="with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wipe(left)">
                                      <p:cBhvr>
                                        <p:cTn id="14" dur="500"/>
                                        <p:tgtEl>
                                          <p:spTgt spid="24"/>
                                        </p:tgtEl>
                                      </p:cBhvr>
                                    </p:animEffect>
                                  </p:childTnLst>
                                </p:cTn>
                              </p:par>
                              <p:par>
                                <p:cTn id="15" presetID="22" presetClass="entr" presetSubtype="8"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par>
                                <p:cTn id="18" presetID="22" presetClass="entr" presetSubtype="8"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par>
                                <p:cTn id="21" presetID="22" presetClass="entr" presetSubtype="8"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500"/>
                                        <p:tgtEl>
                                          <p:spTgt spid="20"/>
                                        </p:tgtEl>
                                      </p:cBhvr>
                                    </p:animEffect>
                                  </p:childTnLst>
                                </p:cTn>
                              </p:par>
                              <p:par>
                                <p:cTn id="24" presetID="22" presetClass="entr" presetSubtype="8"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500"/>
                                        <p:tgtEl>
                                          <p:spTgt spid="16"/>
                                        </p:tgtEl>
                                      </p:cBhvr>
                                    </p:animEffect>
                                  </p:childTnLst>
                                </p:cTn>
                              </p:par>
                              <p:par>
                                <p:cTn id="27" presetID="22" presetClass="entr" presetSubtype="8"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500"/>
                                        <p:tgtEl>
                                          <p:spTgt spid="15"/>
                                        </p:tgtEl>
                                      </p:cBhvr>
                                    </p:animEffect>
                                  </p:childTnLst>
                                </p:cTn>
                              </p:par>
                              <p:par>
                                <p:cTn id="30" presetID="22" presetClass="entr" presetSubtype="8"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par>
                                <p:cTn id="33" presetID="22" presetClass="entr" presetSubtype="8"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500"/>
                                        <p:tgtEl>
                                          <p:spTgt spid="21"/>
                                        </p:tgtEl>
                                      </p:cBhvr>
                                    </p:animEffect>
                                  </p:childTnLst>
                                </p:cTn>
                              </p:par>
                              <p:par>
                                <p:cTn id="36" presetID="22" presetClass="entr" presetSubtype="8" fill="hold"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left)">
                                      <p:cBhvr>
                                        <p:cTn id="38" dur="500"/>
                                        <p:tgtEl>
                                          <p:spTgt spid="22"/>
                                        </p:tgtEl>
                                      </p:cBhvr>
                                    </p:animEffect>
                                  </p:childTnLst>
                                </p:cTn>
                              </p:par>
                              <p:par>
                                <p:cTn id="39" presetID="22" presetClass="entr" presetSubtype="8"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left)">
                                      <p:cBhvr>
                                        <p:cTn id="4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9" y="2849604"/>
            <a:ext cx="11653523" cy="1181862"/>
          </a:xfrm>
        </p:spPr>
        <p:txBody>
          <a:bodyPr/>
          <a:lstStyle/>
          <a:p>
            <a:r>
              <a:rPr lang="en-US" sz="7200" dirty="0"/>
              <a:t>PaaS in Azure Stack Hub</a:t>
            </a:r>
          </a:p>
        </p:txBody>
      </p:sp>
    </p:spTree>
    <p:extLst>
      <p:ext uri="{BB962C8B-B14F-4D97-AF65-F5344CB8AC3E}">
        <p14:creationId xmlns:p14="http://schemas.microsoft.com/office/powerpoint/2010/main" val="3722379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026337" y="117910"/>
            <a:ext cx="764951" cy="764951"/>
          </a:xfrm>
          <a:prstGeom prst="rect">
            <a:avLst/>
          </a:prstGeom>
        </p:spPr>
      </p:pic>
      <p:sp>
        <p:nvSpPr>
          <p:cNvPr id="2" name="Title 1"/>
          <p:cNvSpPr>
            <a:spLocks noGrp="1"/>
          </p:cNvSpPr>
          <p:nvPr>
            <p:ph type="title"/>
          </p:nvPr>
        </p:nvSpPr>
        <p:spPr/>
        <p:txBody>
          <a:bodyPr/>
          <a:lstStyle/>
          <a:p>
            <a:r>
              <a:rPr lang="en-US">
                <a:solidFill>
                  <a:srgbClr val="404040"/>
                </a:solidFill>
              </a:rPr>
              <a:t>App Service | Web Apps</a:t>
            </a:r>
            <a:endParaRPr lang="en-US"/>
          </a:p>
        </p:txBody>
      </p:sp>
      <p:sp>
        <p:nvSpPr>
          <p:cNvPr id="11" name="Rectangle 10"/>
          <p:cNvSpPr/>
          <p:nvPr/>
        </p:nvSpPr>
        <p:spPr>
          <a:xfrm>
            <a:off x="390050" y="1211256"/>
            <a:ext cx="4213919" cy="4643568"/>
          </a:xfrm>
          <a:prstGeom prst="rect">
            <a:avLst/>
          </a:prstGeom>
        </p:spPr>
        <p:txBody>
          <a:bodyPr wrap="square">
            <a:spAutoFit/>
          </a:bodyPr>
          <a:lstStyle/>
          <a:p>
            <a:pPr lvl="0">
              <a:lnSpc>
                <a:spcPct val="90000"/>
              </a:lnSpc>
              <a:spcBef>
                <a:spcPct val="20000"/>
              </a:spcBef>
              <a:buSzPct val="90000"/>
              <a:defRPr/>
            </a:pPr>
            <a:r>
              <a:rPr lang="en-US" sz="1961">
                <a:solidFill>
                  <a:srgbClr val="404040"/>
                </a:solidFill>
                <a:latin typeface="Segoe UI Light"/>
              </a:rPr>
              <a:t>Allows developers rapidly build, deploy, and manage powerful websites and web apps using standards-based solutions and APIs</a:t>
            </a:r>
          </a:p>
          <a:p>
            <a:pPr marL="0" lvl="1">
              <a:lnSpc>
                <a:spcPct val="90000"/>
              </a:lnSpc>
              <a:spcBef>
                <a:spcPct val="20000"/>
              </a:spcBef>
              <a:buSzPct val="90000"/>
              <a:defRPr/>
            </a:pPr>
            <a:endParaRPr lang="en-US" sz="1961">
              <a:solidFill>
                <a:srgbClr val="0078D7"/>
              </a:solidFill>
              <a:latin typeface="+mj-lt"/>
            </a:endParaRPr>
          </a:p>
          <a:p>
            <a:pPr marL="0" lvl="1">
              <a:lnSpc>
                <a:spcPct val="90000"/>
              </a:lnSpc>
              <a:spcBef>
                <a:spcPct val="20000"/>
              </a:spcBef>
              <a:buSzPct val="90000"/>
              <a:defRPr/>
            </a:pPr>
            <a:r>
              <a:rPr lang="en-US" sz="1961">
                <a:solidFill>
                  <a:srgbClr val="0078D7"/>
                </a:solidFill>
                <a:latin typeface="+mj-lt"/>
              </a:rPr>
              <a:t>Web apps allow customers to:</a:t>
            </a:r>
          </a:p>
          <a:p>
            <a:pPr marL="336145" lvl="1" indent="-336145">
              <a:lnSpc>
                <a:spcPct val="90000"/>
              </a:lnSpc>
              <a:spcBef>
                <a:spcPct val="20000"/>
              </a:spcBef>
              <a:buSzPct val="90000"/>
              <a:buFont typeface="Arial" panose="020B0604020202020204" pitchFamily="34" charset="0"/>
              <a:buChar char="•"/>
              <a:defRPr/>
            </a:pPr>
            <a:r>
              <a:rPr lang="en-US" sz="1765">
                <a:latin typeface="+mj-lt"/>
              </a:rPr>
              <a:t>Create personalized customer experiences </a:t>
            </a:r>
          </a:p>
          <a:p>
            <a:pPr marL="336145" lvl="1" indent="-336145">
              <a:lnSpc>
                <a:spcPct val="90000"/>
              </a:lnSpc>
              <a:spcBef>
                <a:spcPct val="20000"/>
              </a:spcBef>
              <a:buSzPct val="90000"/>
              <a:buFont typeface="Arial" panose="020B0604020202020204" pitchFamily="34" charset="0"/>
              <a:buChar char="•"/>
              <a:defRPr/>
            </a:pPr>
            <a:r>
              <a:rPr lang="en-US" sz="1765">
                <a:latin typeface="+mj-lt"/>
              </a:rPr>
              <a:t>Scale up and out quickly</a:t>
            </a:r>
          </a:p>
          <a:p>
            <a:pPr marL="336145" lvl="1" indent="-336145">
              <a:lnSpc>
                <a:spcPct val="90000"/>
              </a:lnSpc>
              <a:spcBef>
                <a:spcPct val="20000"/>
              </a:spcBef>
              <a:buSzPct val="90000"/>
              <a:buFont typeface="Arial" panose="020B0604020202020204" pitchFamily="34" charset="0"/>
              <a:buChar char="•"/>
              <a:defRPr/>
            </a:pPr>
            <a:r>
              <a:rPr lang="en-US" sz="1765">
                <a:latin typeface="+mj-lt"/>
              </a:rPr>
              <a:t>Centralize web sites on one platform</a:t>
            </a:r>
          </a:p>
          <a:p>
            <a:pPr marL="336145" lvl="1" indent="-336145">
              <a:lnSpc>
                <a:spcPct val="90000"/>
              </a:lnSpc>
              <a:spcBef>
                <a:spcPct val="20000"/>
              </a:spcBef>
              <a:buSzPct val="90000"/>
              <a:buFont typeface="Arial" panose="020B0604020202020204" pitchFamily="34" charset="0"/>
              <a:buChar char="•"/>
              <a:defRPr/>
            </a:pPr>
            <a:r>
              <a:rPr lang="en-US" sz="1765">
                <a:latin typeface="+mj-lt"/>
              </a:rPr>
              <a:t>Enable continuous deployment with Git, TFS, GitHub, and Visual Studio Team Services</a:t>
            </a:r>
          </a:p>
          <a:p>
            <a:pPr marL="336145" lvl="1" indent="-336145">
              <a:lnSpc>
                <a:spcPct val="90000"/>
              </a:lnSpc>
              <a:spcBef>
                <a:spcPct val="20000"/>
              </a:spcBef>
              <a:buSzPct val="90000"/>
              <a:buFont typeface="Arial" panose="020B0604020202020204" pitchFamily="34" charset="0"/>
              <a:buChar char="•"/>
              <a:defRPr/>
            </a:pPr>
            <a:r>
              <a:rPr lang="en-US" sz="1765">
                <a:latin typeface="+mj-lt"/>
              </a:rPr>
              <a:t>Build solutions based on Windows and Linux images</a:t>
            </a:r>
            <a:endParaRPr lang="en-US" sz="1961">
              <a:solidFill>
                <a:srgbClr val="404040"/>
              </a:solidFill>
              <a:latin typeface="Segoe UI Light"/>
            </a:endParaRPr>
          </a:p>
          <a:p>
            <a:pPr marL="0" lvl="1">
              <a:lnSpc>
                <a:spcPct val="90000"/>
              </a:lnSpc>
              <a:spcBef>
                <a:spcPct val="20000"/>
              </a:spcBef>
              <a:buSzPct val="90000"/>
              <a:defRPr/>
            </a:pPr>
            <a:endParaRPr lang="en-US" sz="1961">
              <a:solidFill>
                <a:srgbClr val="404040"/>
              </a:solidFill>
              <a:latin typeface="Segoe UI Light"/>
            </a:endParaRPr>
          </a:p>
        </p:txBody>
      </p:sp>
      <p:sp>
        <p:nvSpPr>
          <p:cNvPr id="12" name="Rectangle 11"/>
          <p:cNvSpPr/>
          <p:nvPr/>
        </p:nvSpPr>
        <p:spPr>
          <a:xfrm>
            <a:off x="299874" y="6481738"/>
            <a:ext cx="6934637" cy="234153"/>
          </a:xfrm>
          <a:prstGeom prst="rect">
            <a:avLst/>
          </a:prstGeom>
        </p:spPr>
        <p:txBody>
          <a:bodyPr wrap="square">
            <a:spAutoFit/>
          </a:bodyPr>
          <a:lstStyle/>
          <a:p>
            <a:r>
              <a:rPr lang="en-US" sz="933">
                <a:solidFill>
                  <a:srgbClr val="003C71"/>
                </a:solidFill>
              </a:rPr>
              <a:t>https://azure.microsoft.com/en-us/services/app-service/web </a:t>
            </a:r>
          </a:p>
        </p:txBody>
      </p:sp>
      <p:pic>
        <p:nvPicPr>
          <p:cNvPr id="7" name="Picture 6" descr="A picture containing application&#10;&#10;Description automatically generated">
            <a:extLst>
              <a:ext uri="{FF2B5EF4-FFF2-40B4-BE49-F238E27FC236}">
                <a16:creationId xmlns:a16="http://schemas.microsoft.com/office/drawing/2014/main" id="{7CCE3260-809B-49C8-89A1-BA4ECF2FDB74}"/>
              </a:ext>
            </a:extLst>
          </p:cNvPr>
          <p:cNvPicPr>
            <a:picLocks noChangeAspect="1"/>
          </p:cNvPicPr>
          <p:nvPr/>
        </p:nvPicPr>
        <p:blipFill>
          <a:blip r:embed="rId4"/>
          <a:stretch>
            <a:fillRect/>
          </a:stretch>
        </p:blipFill>
        <p:spPr>
          <a:xfrm>
            <a:off x="5751513" y="1816090"/>
            <a:ext cx="5625412" cy="3155960"/>
          </a:xfrm>
          <a:prstGeom prst="rect">
            <a:avLst/>
          </a:prstGeom>
        </p:spPr>
      </p:pic>
    </p:spTree>
    <p:extLst>
      <p:ext uri="{BB962C8B-B14F-4D97-AF65-F5344CB8AC3E}">
        <p14:creationId xmlns:p14="http://schemas.microsoft.com/office/powerpoint/2010/main" val="12391203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Agenda</a:t>
            </a:r>
          </a:p>
        </p:txBody>
      </p:sp>
      <p:sp>
        <p:nvSpPr>
          <p:cNvPr id="6" name="Text Placeholder 5"/>
          <p:cNvSpPr>
            <a:spLocks noGrp="1"/>
          </p:cNvSpPr>
          <p:nvPr>
            <p:ph type="body" sz="quarter" idx="10"/>
          </p:nvPr>
        </p:nvSpPr>
        <p:spPr>
          <a:xfrm>
            <a:off x="269240" y="1189495"/>
            <a:ext cx="6614722" cy="5048305"/>
          </a:xfrm>
        </p:spPr>
        <p:txBody>
          <a:bodyPr/>
          <a:lstStyle/>
          <a:p>
            <a:pPr>
              <a:spcBef>
                <a:spcPts val="0"/>
              </a:spcBef>
              <a:spcAft>
                <a:spcPts val="600"/>
              </a:spcAft>
            </a:pPr>
            <a:r>
              <a:rPr lang="en-US" sz="2800" dirty="0"/>
              <a:t>Ecosystem of Services</a:t>
            </a:r>
          </a:p>
          <a:p>
            <a:pPr lvl="1" fontAlgn="ctr">
              <a:spcBef>
                <a:spcPts val="0"/>
              </a:spcBef>
              <a:spcAft>
                <a:spcPts val="600"/>
              </a:spcAft>
            </a:pPr>
            <a:r>
              <a:rPr lang="en-US" sz="1800" dirty="0">
                <a:latin typeface="+mj-lt"/>
              </a:rPr>
              <a:t>Delivered as a Template</a:t>
            </a:r>
          </a:p>
          <a:p>
            <a:pPr lvl="1" fontAlgn="ctr">
              <a:spcBef>
                <a:spcPts val="0"/>
              </a:spcBef>
              <a:spcAft>
                <a:spcPts val="600"/>
              </a:spcAft>
            </a:pPr>
            <a:r>
              <a:rPr lang="en-US" sz="1800" dirty="0">
                <a:latin typeface="+mj-lt"/>
              </a:rPr>
              <a:t>Delivered as a PaaS</a:t>
            </a:r>
          </a:p>
          <a:p>
            <a:pPr>
              <a:spcBef>
                <a:spcPts val="0"/>
              </a:spcBef>
              <a:spcAft>
                <a:spcPts val="600"/>
              </a:spcAft>
            </a:pPr>
            <a:r>
              <a:rPr lang="en-US" sz="2800" dirty="0"/>
              <a:t>PaaS Overview</a:t>
            </a:r>
          </a:p>
          <a:p>
            <a:pPr lvl="1" fontAlgn="ctr">
              <a:spcBef>
                <a:spcPts val="0"/>
              </a:spcBef>
              <a:spcAft>
                <a:spcPts val="600"/>
              </a:spcAft>
            </a:pPr>
            <a:r>
              <a:rPr lang="en-US" sz="1800" dirty="0">
                <a:latin typeface="+mj-lt"/>
              </a:rPr>
              <a:t>Introduction</a:t>
            </a:r>
          </a:p>
          <a:p>
            <a:pPr lvl="1" fontAlgn="ctr">
              <a:spcBef>
                <a:spcPts val="0"/>
              </a:spcBef>
              <a:spcAft>
                <a:spcPts val="600"/>
              </a:spcAft>
            </a:pPr>
            <a:r>
              <a:rPr lang="en-US" sz="1800" dirty="0">
                <a:latin typeface="+mj-lt"/>
              </a:rPr>
              <a:t>Overview</a:t>
            </a:r>
          </a:p>
          <a:p>
            <a:pPr>
              <a:spcBef>
                <a:spcPts val="0"/>
              </a:spcBef>
              <a:spcAft>
                <a:spcPts val="600"/>
              </a:spcAft>
            </a:pPr>
            <a:r>
              <a:rPr lang="en-US" sz="2800" dirty="0"/>
              <a:t>PaaS in Public Azure and Azure Stack Hub</a:t>
            </a:r>
          </a:p>
          <a:p>
            <a:pPr lvl="1" fontAlgn="ctr">
              <a:spcBef>
                <a:spcPts val="0"/>
              </a:spcBef>
              <a:spcAft>
                <a:spcPts val="600"/>
              </a:spcAft>
            </a:pPr>
            <a:r>
              <a:rPr lang="en-US" sz="1800" dirty="0">
                <a:latin typeface="+mj-lt"/>
              </a:rPr>
              <a:t>PaaS in Public Azure</a:t>
            </a:r>
          </a:p>
          <a:p>
            <a:pPr lvl="1" fontAlgn="ctr">
              <a:spcBef>
                <a:spcPts val="0"/>
              </a:spcBef>
              <a:spcAft>
                <a:spcPts val="600"/>
              </a:spcAft>
            </a:pPr>
            <a:r>
              <a:rPr lang="en-US" sz="1800" dirty="0">
                <a:latin typeface="+mj-lt"/>
              </a:rPr>
              <a:t>PaaS in Azure Stack Hub</a:t>
            </a:r>
          </a:p>
          <a:p>
            <a:pPr>
              <a:spcBef>
                <a:spcPts val="0"/>
              </a:spcBef>
              <a:spcAft>
                <a:spcPts val="600"/>
              </a:spcAft>
            </a:pPr>
            <a:r>
              <a:rPr lang="en-US" sz="2800" dirty="0"/>
              <a:t>App Service</a:t>
            </a:r>
          </a:p>
          <a:p>
            <a:pPr lvl="1" fontAlgn="ctr">
              <a:spcBef>
                <a:spcPts val="0"/>
              </a:spcBef>
              <a:spcAft>
                <a:spcPts val="600"/>
              </a:spcAft>
            </a:pPr>
            <a:r>
              <a:rPr lang="en-US" sz="1800" dirty="0">
                <a:latin typeface="+mj-lt"/>
              </a:rPr>
              <a:t>Web Apps, API Apps, and Functions</a:t>
            </a:r>
          </a:p>
          <a:p>
            <a:pPr>
              <a:spcBef>
                <a:spcPts val="0"/>
              </a:spcBef>
              <a:spcAft>
                <a:spcPts val="600"/>
              </a:spcAft>
            </a:pPr>
            <a:r>
              <a:rPr lang="en-US" sz="2800" dirty="0"/>
              <a:t>Service Fabric</a:t>
            </a:r>
          </a:p>
          <a:p>
            <a:pPr lvl="1" fontAlgn="ctr">
              <a:spcBef>
                <a:spcPts val="0"/>
              </a:spcBef>
              <a:spcAft>
                <a:spcPts val="600"/>
              </a:spcAft>
            </a:pPr>
            <a:r>
              <a:rPr lang="en-US" sz="1800" dirty="0">
                <a:latin typeface="+mj-lt"/>
              </a:rPr>
              <a:t>Service Fabric</a:t>
            </a:r>
          </a:p>
        </p:txBody>
      </p:sp>
      <p:grpSp>
        <p:nvGrpSpPr>
          <p:cNvPr id="2" name="Group 1"/>
          <p:cNvGrpSpPr>
            <a:grpSpLocks noChangeAspect="1"/>
          </p:cNvGrpSpPr>
          <p:nvPr/>
        </p:nvGrpSpPr>
        <p:grpSpPr>
          <a:xfrm>
            <a:off x="6469510" y="486"/>
            <a:ext cx="5722490" cy="6857029"/>
            <a:chOff x="10600283" y="0"/>
            <a:chExt cx="1836192" cy="2200235"/>
          </a:xfrm>
        </p:grpSpPr>
        <p:sp>
          <p:nvSpPr>
            <p:cNvPr id="115" name="Rectangle 114"/>
            <p:cNvSpPr>
              <a:spLocks noChangeArrowheads="1"/>
            </p:cNvSpPr>
            <p:nvPr/>
          </p:nvSpPr>
          <p:spPr bwMode="auto">
            <a:xfrm>
              <a:off x="10600283" y="0"/>
              <a:ext cx="1836192" cy="220023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grpSp>
          <p:nvGrpSpPr>
            <p:cNvPr id="116" name="Group 115"/>
            <p:cNvGrpSpPr/>
            <p:nvPr/>
          </p:nvGrpSpPr>
          <p:grpSpPr>
            <a:xfrm>
              <a:off x="10807460" y="256989"/>
              <a:ext cx="1466948" cy="1848765"/>
              <a:chOff x="4140201" y="4521200"/>
              <a:chExt cx="1393825" cy="1884363"/>
            </a:xfrm>
          </p:grpSpPr>
          <p:sp>
            <p:nvSpPr>
              <p:cNvPr id="117" name="Freeform 116"/>
              <p:cNvSpPr>
                <a:spLocks/>
              </p:cNvSpPr>
              <p:nvPr/>
            </p:nvSpPr>
            <p:spPr bwMode="auto">
              <a:xfrm>
                <a:off x="4397376" y="4587875"/>
                <a:ext cx="790575" cy="1206500"/>
              </a:xfrm>
              <a:custGeom>
                <a:avLst/>
                <a:gdLst>
                  <a:gd name="T0" fmla="*/ 261 w 261"/>
                  <a:gd name="T1" fmla="*/ 73 h 400"/>
                  <a:gd name="T2" fmla="*/ 242 w 261"/>
                  <a:gd name="T3" fmla="*/ 53 h 400"/>
                  <a:gd name="T4" fmla="*/ 223 w 261"/>
                  <a:gd name="T5" fmla="*/ 73 h 400"/>
                  <a:gd name="T6" fmla="*/ 223 w 261"/>
                  <a:gd name="T7" fmla="*/ 175 h 400"/>
                  <a:gd name="T8" fmla="*/ 218 w 261"/>
                  <a:gd name="T9" fmla="*/ 179 h 400"/>
                  <a:gd name="T10" fmla="*/ 218 w 261"/>
                  <a:gd name="T11" fmla="*/ 179 h 400"/>
                  <a:gd name="T12" fmla="*/ 214 w 261"/>
                  <a:gd name="T13" fmla="*/ 175 h 400"/>
                  <a:gd name="T14" fmla="*/ 214 w 261"/>
                  <a:gd name="T15" fmla="*/ 53 h 400"/>
                  <a:gd name="T16" fmla="*/ 196 w 261"/>
                  <a:gd name="T17" fmla="*/ 33 h 400"/>
                  <a:gd name="T18" fmla="*/ 175 w 261"/>
                  <a:gd name="T19" fmla="*/ 52 h 400"/>
                  <a:gd name="T20" fmla="*/ 175 w 261"/>
                  <a:gd name="T21" fmla="*/ 163 h 400"/>
                  <a:gd name="T22" fmla="*/ 171 w 261"/>
                  <a:gd name="T23" fmla="*/ 168 h 400"/>
                  <a:gd name="T24" fmla="*/ 171 w 261"/>
                  <a:gd name="T25" fmla="*/ 168 h 400"/>
                  <a:gd name="T26" fmla="*/ 166 w 261"/>
                  <a:gd name="T27" fmla="*/ 163 h 400"/>
                  <a:gd name="T28" fmla="*/ 166 w 261"/>
                  <a:gd name="T29" fmla="*/ 20 h 400"/>
                  <a:gd name="T30" fmla="*/ 146 w 261"/>
                  <a:gd name="T31" fmla="*/ 1 h 400"/>
                  <a:gd name="T32" fmla="*/ 128 w 261"/>
                  <a:gd name="T33" fmla="*/ 20 h 400"/>
                  <a:gd name="T34" fmla="*/ 128 w 261"/>
                  <a:gd name="T35" fmla="*/ 152 h 400"/>
                  <a:gd name="T36" fmla="*/ 123 w 261"/>
                  <a:gd name="T37" fmla="*/ 157 h 400"/>
                  <a:gd name="T38" fmla="*/ 123 w 261"/>
                  <a:gd name="T39" fmla="*/ 157 h 400"/>
                  <a:gd name="T40" fmla="*/ 118 w 261"/>
                  <a:gd name="T41" fmla="*/ 152 h 400"/>
                  <a:gd name="T42" fmla="*/ 118 w 261"/>
                  <a:gd name="T43" fmla="*/ 102 h 400"/>
                  <a:gd name="T44" fmla="*/ 118 w 261"/>
                  <a:gd name="T45" fmla="*/ 42 h 400"/>
                  <a:gd name="T46" fmla="*/ 96 w 261"/>
                  <a:gd name="T47" fmla="*/ 23 h 400"/>
                  <a:gd name="T48" fmla="*/ 80 w 261"/>
                  <a:gd name="T49" fmla="*/ 43 h 400"/>
                  <a:gd name="T50" fmla="*/ 80 w 261"/>
                  <a:gd name="T51" fmla="*/ 179 h 400"/>
                  <a:gd name="T52" fmla="*/ 80 w 261"/>
                  <a:gd name="T53" fmla="*/ 180 h 400"/>
                  <a:gd name="T54" fmla="*/ 80 w 261"/>
                  <a:gd name="T55" fmla="*/ 226 h 400"/>
                  <a:gd name="T56" fmla="*/ 38 w 261"/>
                  <a:gd name="T57" fmla="*/ 144 h 400"/>
                  <a:gd name="T58" fmla="*/ 12 w 261"/>
                  <a:gd name="T59" fmla="*/ 138 h 400"/>
                  <a:gd name="T60" fmla="*/ 6 w 261"/>
                  <a:gd name="T61" fmla="*/ 164 h 400"/>
                  <a:gd name="T62" fmla="*/ 55 w 261"/>
                  <a:gd name="T63" fmla="*/ 267 h 400"/>
                  <a:gd name="T64" fmla="*/ 105 w 261"/>
                  <a:gd name="T65" fmla="*/ 337 h 400"/>
                  <a:gd name="T66" fmla="*/ 105 w 261"/>
                  <a:gd name="T67" fmla="*/ 400 h 400"/>
                  <a:gd name="T68" fmla="*/ 245 w 261"/>
                  <a:gd name="T69" fmla="*/ 400 h 400"/>
                  <a:gd name="T70" fmla="*/ 245 w 261"/>
                  <a:gd name="T71" fmla="*/ 339 h 400"/>
                  <a:gd name="T72" fmla="*/ 261 w 261"/>
                  <a:gd name="T73" fmla="*/ 268 h 400"/>
                  <a:gd name="T74" fmla="*/ 261 w 261"/>
                  <a:gd name="T75" fmla="*/ 7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1" h="400">
                    <a:moveTo>
                      <a:pt x="261" y="73"/>
                    </a:moveTo>
                    <a:cubicBezTo>
                      <a:pt x="261" y="62"/>
                      <a:pt x="252" y="53"/>
                      <a:pt x="242" y="53"/>
                    </a:cubicBezTo>
                    <a:cubicBezTo>
                      <a:pt x="231" y="54"/>
                      <a:pt x="223" y="62"/>
                      <a:pt x="223" y="73"/>
                    </a:cubicBezTo>
                    <a:cubicBezTo>
                      <a:pt x="223" y="175"/>
                      <a:pt x="223" y="175"/>
                      <a:pt x="223" y="175"/>
                    </a:cubicBezTo>
                    <a:cubicBezTo>
                      <a:pt x="223" y="177"/>
                      <a:pt x="221" y="179"/>
                      <a:pt x="218" y="179"/>
                    </a:cubicBezTo>
                    <a:cubicBezTo>
                      <a:pt x="218" y="179"/>
                      <a:pt x="218" y="179"/>
                      <a:pt x="218" y="179"/>
                    </a:cubicBezTo>
                    <a:cubicBezTo>
                      <a:pt x="216" y="179"/>
                      <a:pt x="214" y="177"/>
                      <a:pt x="214" y="175"/>
                    </a:cubicBezTo>
                    <a:cubicBezTo>
                      <a:pt x="214" y="53"/>
                      <a:pt x="214" y="53"/>
                      <a:pt x="214" y="53"/>
                    </a:cubicBezTo>
                    <a:cubicBezTo>
                      <a:pt x="214" y="43"/>
                      <a:pt x="206" y="34"/>
                      <a:pt x="196" y="33"/>
                    </a:cubicBezTo>
                    <a:cubicBezTo>
                      <a:pt x="185" y="32"/>
                      <a:pt x="175" y="41"/>
                      <a:pt x="175" y="52"/>
                    </a:cubicBezTo>
                    <a:cubicBezTo>
                      <a:pt x="175" y="163"/>
                      <a:pt x="175" y="163"/>
                      <a:pt x="175" y="163"/>
                    </a:cubicBezTo>
                    <a:cubicBezTo>
                      <a:pt x="175" y="166"/>
                      <a:pt x="173" y="168"/>
                      <a:pt x="171" y="168"/>
                    </a:cubicBezTo>
                    <a:cubicBezTo>
                      <a:pt x="171" y="168"/>
                      <a:pt x="171" y="168"/>
                      <a:pt x="171" y="168"/>
                    </a:cubicBezTo>
                    <a:cubicBezTo>
                      <a:pt x="168" y="168"/>
                      <a:pt x="166" y="166"/>
                      <a:pt x="166" y="163"/>
                    </a:cubicBezTo>
                    <a:cubicBezTo>
                      <a:pt x="166" y="20"/>
                      <a:pt x="166" y="20"/>
                      <a:pt x="166" y="20"/>
                    </a:cubicBezTo>
                    <a:cubicBezTo>
                      <a:pt x="166" y="10"/>
                      <a:pt x="157" y="0"/>
                      <a:pt x="146" y="1"/>
                    </a:cubicBezTo>
                    <a:cubicBezTo>
                      <a:pt x="136" y="1"/>
                      <a:pt x="128" y="9"/>
                      <a:pt x="128" y="20"/>
                    </a:cubicBezTo>
                    <a:cubicBezTo>
                      <a:pt x="128" y="152"/>
                      <a:pt x="128" y="152"/>
                      <a:pt x="128" y="152"/>
                    </a:cubicBezTo>
                    <a:cubicBezTo>
                      <a:pt x="128" y="155"/>
                      <a:pt x="126" y="157"/>
                      <a:pt x="123" y="157"/>
                    </a:cubicBezTo>
                    <a:cubicBezTo>
                      <a:pt x="123" y="157"/>
                      <a:pt x="123" y="157"/>
                      <a:pt x="123" y="157"/>
                    </a:cubicBezTo>
                    <a:cubicBezTo>
                      <a:pt x="120" y="157"/>
                      <a:pt x="118" y="155"/>
                      <a:pt x="118" y="152"/>
                    </a:cubicBezTo>
                    <a:cubicBezTo>
                      <a:pt x="118" y="102"/>
                      <a:pt x="118" y="102"/>
                      <a:pt x="118" y="102"/>
                    </a:cubicBezTo>
                    <a:cubicBezTo>
                      <a:pt x="118" y="42"/>
                      <a:pt x="118" y="42"/>
                      <a:pt x="118" y="42"/>
                    </a:cubicBezTo>
                    <a:cubicBezTo>
                      <a:pt x="118" y="30"/>
                      <a:pt x="108" y="21"/>
                      <a:pt x="96" y="23"/>
                    </a:cubicBezTo>
                    <a:cubicBezTo>
                      <a:pt x="87" y="25"/>
                      <a:pt x="80" y="33"/>
                      <a:pt x="80" y="43"/>
                    </a:cubicBezTo>
                    <a:cubicBezTo>
                      <a:pt x="80" y="179"/>
                      <a:pt x="80" y="179"/>
                      <a:pt x="80" y="179"/>
                    </a:cubicBezTo>
                    <a:cubicBezTo>
                      <a:pt x="80" y="180"/>
                      <a:pt x="80" y="180"/>
                      <a:pt x="80" y="180"/>
                    </a:cubicBezTo>
                    <a:cubicBezTo>
                      <a:pt x="80" y="226"/>
                      <a:pt x="80" y="226"/>
                      <a:pt x="80" y="226"/>
                    </a:cubicBezTo>
                    <a:cubicBezTo>
                      <a:pt x="38" y="144"/>
                      <a:pt x="38" y="144"/>
                      <a:pt x="38" y="144"/>
                    </a:cubicBezTo>
                    <a:cubicBezTo>
                      <a:pt x="32" y="135"/>
                      <a:pt x="21" y="132"/>
                      <a:pt x="12" y="138"/>
                    </a:cubicBezTo>
                    <a:cubicBezTo>
                      <a:pt x="3" y="144"/>
                      <a:pt x="0" y="156"/>
                      <a:pt x="6" y="164"/>
                    </a:cubicBezTo>
                    <a:cubicBezTo>
                      <a:pt x="55" y="267"/>
                      <a:pt x="55" y="267"/>
                      <a:pt x="55" y="267"/>
                    </a:cubicBezTo>
                    <a:cubicBezTo>
                      <a:pt x="105" y="337"/>
                      <a:pt x="105" y="337"/>
                      <a:pt x="105" y="337"/>
                    </a:cubicBezTo>
                    <a:cubicBezTo>
                      <a:pt x="105" y="400"/>
                      <a:pt x="105" y="400"/>
                      <a:pt x="105" y="400"/>
                    </a:cubicBezTo>
                    <a:cubicBezTo>
                      <a:pt x="245" y="400"/>
                      <a:pt x="245" y="400"/>
                      <a:pt x="245" y="400"/>
                    </a:cubicBezTo>
                    <a:cubicBezTo>
                      <a:pt x="245" y="339"/>
                      <a:pt x="245" y="339"/>
                      <a:pt x="245" y="339"/>
                    </a:cubicBezTo>
                    <a:cubicBezTo>
                      <a:pt x="261" y="268"/>
                      <a:pt x="261" y="268"/>
                      <a:pt x="261" y="268"/>
                    </a:cubicBezTo>
                    <a:lnTo>
                      <a:pt x="261" y="73"/>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18" name="Freeform 117"/>
              <p:cNvSpPr>
                <a:spLocks noEditPoints="1"/>
              </p:cNvSpPr>
              <p:nvPr/>
            </p:nvSpPr>
            <p:spPr bwMode="auto">
              <a:xfrm>
                <a:off x="4437063" y="5532438"/>
                <a:ext cx="363538" cy="161925"/>
              </a:xfrm>
              <a:custGeom>
                <a:avLst/>
                <a:gdLst>
                  <a:gd name="T0" fmla="*/ 23 w 120"/>
                  <a:gd name="T1" fmla="*/ 27 h 54"/>
                  <a:gd name="T2" fmla="*/ 16 w 120"/>
                  <a:gd name="T3" fmla="*/ 35 h 54"/>
                  <a:gd name="T4" fmla="*/ 9 w 120"/>
                  <a:gd name="T5" fmla="*/ 27 h 54"/>
                  <a:gd name="T6" fmla="*/ 16 w 120"/>
                  <a:gd name="T7" fmla="*/ 19 h 54"/>
                  <a:gd name="T8" fmla="*/ 23 w 120"/>
                  <a:gd name="T9" fmla="*/ 27 h 54"/>
                  <a:gd name="T10" fmla="*/ 0 w 120"/>
                  <a:gd name="T11" fmla="*/ 27 h 54"/>
                  <a:gd name="T12" fmla="*/ 11 w 120"/>
                  <a:gd name="T13" fmla="*/ 49 h 54"/>
                  <a:gd name="T14" fmla="*/ 27 w 120"/>
                  <a:gd name="T15" fmla="*/ 54 h 54"/>
                  <a:gd name="T16" fmla="*/ 52 w 120"/>
                  <a:gd name="T17" fmla="*/ 37 h 54"/>
                  <a:gd name="T18" fmla="*/ 61 w 120"/>
                  <a:gd name="T19" fmla="*/ 37 h 54"/>
                  <a:gd name="T20" fmla="*/ 61 w 120"/>
                  <a:gd name="T21" fmla="*/ 32 h 54"/>
                  <a:gd name="T22" fmla="*/ 67 w 120"/>
                  <a:gd name="T23" fmla="*/ 36 h 54"/>
                  <a:gd name="T24" fmla="*/ 73 w 120"/>
                  <a:gd name="T25" fmla="*/ 31 h 54"/>
                  <a:gd name="T26" fmla="*/ 79 w 120"/>
                  <a:gd name="T27" fmla="*/ 36 h 54"/>
                  <a:gd name="T28" fmla="*/ 85 w 120"/>
                  <a:gd name="T29" fmla="*/ 31 h 54"/>
                  <a:gd name="T30" fmla="*/ 90 w 120"/>
                  <a:gd name="T31" fmla="*/ 36 h 54"/>
                  <a:gd name="T32" fmla="*/ 101 w 120"/>
                  <a:gd name="T33" fmla="*/ 30 h 54"/>
                  <a:gd name="T34" fmla="*/ 105 w 120"/>
                  <a:gd name="T35" fmla="*/ 35 h 54"/>
                  <a:gd name="T36" fmla="*/ 110 w 120"/>
                  <a:gd name="T37" fmla="*/ 35 h 54"/>
                  <a:gd name="T38" fmla="*/ 120 w 120"/>
                  <a:gd name="T39" fmla="*/ 20 h 54"/>
                  <a:gd name="T40" fmla="*/ 120 w 120"/>
                  <a:gd name="T41" fmla="*/ 16 h 54"/>
                  <a:gd name="T42" fmla="*/ 52 w 120"/>
                  <a:gd name="T43" fmla="*/ 16 h 54"/>
                  <a:gd name="T44" fmla="*/ 50 w 120"/>
                  <a:gd name="T45" fmla="*/ 13 h 54"/>
                  <a:gd name="T46" fmla="*/ 27 w 120"/>
                  <a:gd name="T47" fmla="*/ 0 h 54"/>
                  <a:gd name="T48" fmla="*/ 0 w 120"/>
                  <a:gd name="T49" fmla="*/ 2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54">
                    <a:moveTo>
                      <a:pt x="23" y="27"/>
                    </a:moveTo>
                    <a:cubicBezTo>
                      <a:pt x="23" y="31"/>
                      <a:pt x="20" y="35"/>
                      <a:pt x="16" y="35"/>
                    </a:cubicBezTo>
                    <a:cubicBezTo>
                      <a:pt x="12" y="35"/>
                      <a:pt x="9" y="31"/>
                      <a:pt x="9" y="27"/>
                    </a:cubicBezTo>
                    <a:cubicBezTo>
                      <a:pt x="9" y="23"/>
                      <a:pt x="12" y="19"/>
                      <a:pt x="16" y="19"/>
                    </a:cubicBezTo>
                    <a:cubicBezTo>
                      <a:pt x="20" y="19"/>
                      <a:pt x="23" y="23"/>
                      <a:pt x="23" y="27"/>
                    </a:cubicBezTo>
                    <a:moveTo>
                      <a:pt x="0" y="27"/>
                    </a:moveTo>
                    <a:cubicBezTo>
                      <a:pt x="0" y="36"/>
                      <a:pt x="5" y="44"/>
                      <a:pt x="11" y="49"/>
                    </a:cubicBezTo>
                    <a:cubicBezTo>
                      <a:pt x="16" y="52"/>
                      <a:pt x="21" y="54"/>
                      <a:pt x="27" y="54"/>
                    </a:cubicBezTo>
                    <a:cubicBezTo>
                      <a:pt x="38" y="54"/>
                      <a:pt x="48" y="47"/>
                      <a:pt x="52" y="37"/>
                    </a:cubicBezTo>
                    <a:cubicBezTo>
                      <a:pt x="61" y="37"/>
                      <a:pt x="61" y="37"/>
                      <a:pt x="61" y="37"/>
                    </a:cubicBezTo>
                    <a:cubicBezTo>
                      <a:pt x="61" y="32"/>
                      <a:pt x="61" y="32"/>
                      <a:pt x="61" y="32"/>
                    </a:cubicBezTo>
                    <a:cubicBezTo>
                      <a:pt x="67" y="36"/>
                      <a:pt x="67" y="36"/>
                      <a:pt x="67" y="36"/>
                    </a:cubicBezTo>
                    <a:cubicBezTo>
                      <a:pt x="73" y="31"/>
                      <a:pt x="73" y="31"/>
                      <a:pt x="73" y="31"/>
                    </a:cubicBezTo>
                    <a:cubicBezTo>
                      <a:pt x="79" y="36"/>
                      <a:pt x="79" y="36"/>
                      <a:pt x="79" y="36"/>
                    </a:cubicBezTo>
                    <a:cubicBezTo>
                      <a:pt x="85" y="31"/>
                      <a:pt x="85" y="31"/>
                      <a:pt x="85" y="31"/>
                    </a:cubicBezTo>
                    <a:cubicBezTo>
                      <a:pt x="90" y="36"/>
                      <a:pt x="90" y="36"/>
                      <a:pt x="90" y="36"/>
                    </a:cubicBezTo>
                    <a:cubicBezTo>
                      <a:pt x="101" y="30"/>
                      <a:pt x="101" y="30"/>
                      <a:pt x="101" y="30"/>
                    </a:cubicBezTo>
                    <a:cubicBezTo>
                      <a:pt x="105" y="35"/>
                      <a:pt x="105" y="35"/>
                      <a:pt x="105" y="35"/>
                    </a:cubicBezTo>
                    <a:cubicBezTo>
                      <a:pt x="110" y="35"/>
                      <a:pt x="110" y="35"/>
                      <a:pt x="110" y="35"/>
                    </a:cubicBezTo>
                    <a:cubicBezTo>
                      <a:pt x="120" y="20"/>
                      <a:pt x="120" y="20"/>
                      <a:pt x="120" y="20"/>
                    </a:cubicBezTo>
                    <a:cubicBezTo>
                      <a:pt x="120" y="16"/>
                      <a:pt x="120" y="16"/>
                      <a:pt x="120" y="16"/>
                    </a:cubicBezTo>
                    <a:cubicBezTo>
                      <a:pt x="52" y="16"/>
                      <a:pt x="52" y="16"/>
                      <a:pt x="52" y="16"/>
                    </a:cubicBezTo>
                    <a:cubicBezTo>
                      <a:pt x="51" y="15"/>
                      <a:pt x="51" y="14"/>
                      <a:pt x="50" y="13"/>
                    </a:cubicBezTo>
                    <a:cubicBezTo>
                      <a:pt x="45" y="5"/>
                      <a:pt x="37" y="0"/>
                      <a:pt x="27" y="0"/>
                    </a:cubicBezTo>
                    <a:cubicBezTo>
                      <a:pt x="12" y="0"/>
                      <a:pt x="0" y="12"/>
                      <a:pt x="0" y="27"/>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19" name="Rectangle 118"/>
              <p:cNvSpPr>
                <a:spLocks noChangeArrowheads="1"/>
              </p:cNvSpPr>
              <p:nvPr/>
            </p:nvSpPr>
            <p:spPr bwMode="auto">
              <a:xfrm>
                <a:off x="5237163" y="4967288"/>
                <a:ext cx="254000" cy="25400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20" name="Freeform 119"/>
              <p:cNvSpPr>
                <a:spLocks noEditPoints="1"/>
              </p:cNvSpPr>
              <p:nvPr/>
            </p:nvSpPr>
            <p:spPr bwMode="auto">
              <a:xfrm>
                <a:off x="5330826" y="5013325"/>
                <a:ext cx="66675" cy="66675"/>
              </a:xfrm>
              <a:custGeom>
                <a:avLst/>
                <a:gdLst>
                  <a:gd name="T0" fmla="*/ 11 w 22"/>
                  <a:gd name="T1" fmla="*/ 22 h 22"/>
                  <a:gd name="T2" fmla="*/ 0 w 22"/>
                  <a:gd name="T3" fmla="*/ 11 h 22"/>
                  <a:gd name="T4" fmla="*/ 11 w 22"/>
                  <a:gd name="T5" fmla="*/ 0 h 22"/>
                  <a:gd name="T6" fmla="*/ 22 w 22"/>
                  <a:gd name="T7" fmla="*/ 11 h 22"/>
                  <a:gd name="T8" fmla="*/ 11 w 22"/>
                  <a:gd name="T9" fmla="*/ 22 h 22"/>
                  <a:gd name="T10" fmla="*/ 11 w 22"/>
                  <a:gd name="T11" fmla="*/ 4 h 22"/>
                  <a:gd name="T12" fmla="*/ 4 w 22"/>
                  <a:gd name="T13" fmla="*/ 11 h 22"/>
                  <a:gd name="T14" fmla="*/ 11 w 22"/>
                  <a:gd name="T15" fmla="*/ 18 h 22"/>
                  <a:gd name="T16" fmla="*/ 18 w 22"/>
                  <a:gd name="T17" fmla="*/ 11 h 22"/>
                  <a:gd name="T18" fmla="*/ 11 w 22"/>
                  <a:gd name="T19"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22"/>
                    </a:moveTo>
                    <a:cubicBezTo>
                      <a:pt x="5" y="22"/>
                      <a:pt x="0" y="17"/>
                      <a:pt x="0" y="11"/>
                    </a:cubicBezTo>
                    <a:cubicBezTo>
                      <a:pt x="0" y="5"/>
                      <a:pt x="5" y="0"/>
                      <a:pt x="11" y="0"/>
                    </a:cubicBezTo>
                    <a:cubicBezTo>
                      <a:pt x="17" y="0"/>
                      <a:pt x="22" y="5"/>
                      <a:pt x="22" y="11"/>
                    </a:cubicBezTo>
                    <a:cubicBezTo>
                      <a:pt x="22" y="17"/>
                      <a:pt x="17" y="22"/>
                      <a:pt x="11" y="22"/>
                    </a:cubicBezTo>
                    <a:moveTo>
                      <a:pt x="11" y="4"/>
                    </a:moveTo>
                    <a:cubicBezTo>
                      <a:pt x="7" y="4"/>
                      <a:pt x="4" y="7"/>
                      <a:pt x="4" y="11"/>
                    </a:cubicBezTo>
                    <a:cubicBezTo>
                      <a:pt x="4" y="15"/>
                      <a:pt x="7" y="18"/>
                      <a:pt x="11" y="18"/>
                    </a:cubicBezTo>
                    <a:cubicBezTo>
                      <a:pt x="15" y="18"/>
                      <a:pt x="18" y="15"/>
                      <a:pt x="18" y="11"/>
                    </a:cubicBezTo>
                    <a:cubicBezTo>
                      <a:pt x="18" y="7"/>
                      <a:pt x="15" y="4"/>
                      <a:pt x="11"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21" name="Freeform 120"/>
              <p:cNvSpPr>
                <a:spLocks/>
              </p:cNvSpPr>
              <p:nvPr/>
            </p:nvSpPr>
            <p:spPr bwMode="auto">
              <a:xfrm>
                <a:off x="5318126" y="5067300"/>
                <a:ext cx="88900" cy="42863"/>
              </a:xfrm>
              <a:custGeom>
                <a:avLst/>
                <a:gdLst>
                  <a:gd name="T0" fmla="*/ 29 w 29"/>
                  <a:gd name="T1" fmla="*/ 14 h 14"/>
                  <a:gd name="T2" fmla="*/ 25 w 29"/>
                  <a:gd name="T3" fmla="*/ 14 h 14"/>
                  <a:gd name="T4" fmla="*/ 15 w 29"/>
                  <a:gd name="T5" fmla="*/ 4 h 14"/>
                  <a:gd name="T6" fmla="*/ 4 w 29"/>
                  <a:gd name="T7" fmla="*/ 14 h 14"/>
                  <a:gd name="T8" fmla="*/ 0 w 29"/>
                  <a:gd name="T9" fmla="*/ 14 h 14"/>
                  <a:gd name="T10" fmla="*/ 15 w 29"/>
                  <a:gd name="T11" fmla="*/ 0 h 14"/>
                  <a:gd name="T12" fmla="*/ 29 w 29"/>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29" h="14">
                    <a:moveTo>
                      <a:pt x="29" y="14"/>
                    </a:moveTo>
                    <a:cubicBezTo>
                      <a:pt x="25" y="14"/>
                      <a:pt x="25" y="14"/>
                      <a:pt x="25" y="14"/>
                    </a:cubicBezTo>
                    <a:cubicBezTo>
                      <a:pt x="25" y="8"/>
                      <a:pt x="21" y="4"/>
                      <a:pt x="15" y="4"/>
                    </a:cubicBezTo>
                    <a:cubicBezTo>
                      <a:pt x="9" y="4"/>
                      <a:pt x="4" y="8"/>
                      <a:pt x="4" y="14"/>
                    </a:cubicBezTo>
                    <a:cubicBezTo>
                      <a:pt x="0" y="14"/>
                      <a:pt x="0" y="14"/>
                      <a:pt x="0" y="14"/>
                    </a:cubicBezTo>
                    <a:cubicBezTo>
                      <a:pt x="0" y="6"/>
                      <a:pt x="7" y="0"/>
                      <a:pt x="15" y="0"/>
                    </a:cubicBezTo>
                    <a:cubicBezTo>
                      <a:pt x="23" y="0"/>
                      <a:pt x="29" y="6"/>
                      <a:pt x="29" y="1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22" name="Freeform 121"/>
              <p:cNvSpPr>
                <a:spLocks noEditPoints="1"/>
              </p:cNvSpPr>
              <p:nvPr/>
            </p:nvSpPr>
            <p:spPr bwMode="auto">
              <a:xfrm>
                <a:off x="5267326" y="5080000"/>
                <a:ext cx="63500" cy="61913"/>
              </a:xfrm>
              <a:custGeom>
                <a:avLst/>
                <a:gdLst>
                  <a:gd name="T0" fmla="*/ 11 w 21"/>
                  <a:gd name="T1" fmla="*/ 21 h 21"/>
                  <a:gd name="T2" fmla="*/ 0 w 21"/>
                  <a:gd name="T3" fmla="*/ 10 h 21"/>
                  <a:gd name="T4" fmla="*/ 11 w 21"/>
                  <a:gd name="T5" fmla="*/ 0 h 21"/>
                  <a:gd name="T6" fmla="*/ 21 w 21"/>
                  <a:gd name="T7" fmla="*/ 10 h 21"/>
                  <a:gd name="T8" fmla="*/ 11 w 21"/>
                  <a:gd name="T9" fmla="*/ 21 h 21"/>
                  <a:gd name="T10" fmla="*/ 11 w 21"/>
                  <a:gd name="T11" fmla="*/ 3 h 21"/>
                  <a:gd name="T12" fmla="*/ 4 w 21"/>
                  <a:gd name="T13" fmla="*/ 10 h 21"/>
                  <a:gd name="T14" fmla="*/ 11 w 21"/>
                  <a:gd name="T15" fmla="*/ 17 h 21"/>
                  <a:gd name="T16" fmla="*/ 17 w 21"/>
                  <a:gd name="T17" fmla="*/ 10 h 21"/>
                  <a:gd name="T18" fmla="*/ 11 w 21"/>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21"/>
                    </a:moveTo>
                    <a:cubicBezTo>
                      <a:pt x="5" y="21"/>
                      <a:pt x="0" y="16"/>
                      <a:pt x="0" y="10"/>
                    </a:cubicBezTo>
                    <a:cubicBezTo>
                      <a:pt x="0" y="4"/>
                      <a:pt x="5" y="0"/>
                      <a:pt x="11" y="0"/>
                    </a:cubicBezTo>
                    <a:cubicBezTo>
                      <a:pt x="16" y="0"/>
                      <a:pt x="21" y="4"/>
                      <a:pt x="21" y="10"/>
                    </a:cubicBezTo>
                    <a:cubicBezTo>
                      <a:pt x="21" y="16"/>
                      <a:pt x="16" y="21"/>
                      <a:pt x="11" y="21"/>
                    </a:cubicBezTo>
                    <a:moveTo>
                      <a:pt x="11" y="3"/>
                    </a:moveTo>
                    <a:cubicBezTo>
                      <a:pt x="7" y="3"/>
                      <a:pt x="4" y="6"/>
                      <a:pt x="4" y="10"/>
                    </a:cubicBezTo>
                    <a:cubicBezTo>
                      <a:pt x="4" y="14"/>
                      <a:pt x="7" y="17"/>
                      <a:pt x="11" y="17"/>
                    </a:cubicBezTo>
                    <a:cubicBezTo>
                      <a:pt x="14" y="17"/>
                      <a:pt x="17" y="14"/>
                      <a:pt x="17" y="10"/>
                    </a:cubicBezTo>
                    <a:cubicBezTo>
                      <a:pt x="17" y="6"/>
                      <a:pt x="14" y="3"/>
                      <a:pt x="1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23" name="Freeform 122"/>
              <p:cNvSpPr>
                <a:spLocks/>
              </p:cNvSpPr>
              <p:nvPr/>
            </p:nvSpPr>
            <p:spPr bwMode="auto">
              <a:xfrm>
                <a:off x="5254626" y="5130800"/>
                <a:ext cx="88900" cy="44450"/>
              </a:xfrm>
              <a:custGeom>
                <a:avLst/>
                <a:gdLst>
                  <a:gd name="T0" fmla="*/ 29 w 29"/>
                  <a:gd name="T1" fmla="*/ 15 h 15"/>
                  <a:gd name="T2" fmla="*/ 25 w 29"/>
                  <a:gd name="T3" fmla="*/ 15 h 15"/>
                  <a:gd name="T4" fmla="*/ 15 w 29"/>
                  <a:gd name="T5" fmla="*/ 4 h 15"/>
                  <a:gd name="T6" fmla="*/ 4 w 29"/>
                  <a:gd name="T7" fmla="*/ 15 h 15"/>
                  <a:gd name="T8" fmla="*/ 0 w 29"/>
                  <a:gd name="T9" fmla="*/ 15 h 15"/>
                  <a:gd name="T10" fmla="*/ 15 w 29"/>
                  <a:gd name="T11" fmla="*/ 0 h 15"/>
                  <a:gd name="T12" fmla="*/ 29 w 29"/>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9" h="15">
                    <a:moveTo>
                      <a:pt x="29" y="15"/>
                    </a:moveTo>
                    <a:cubicBezTo>
                      <a:pt x="25" y="15"/>
                      <a:pt x="25" y="15"/>
                      <a:pt x="25" y="15"/>
                    </a:cubicBezTo>
                    <a:cubicBezTo>
                      <a:pt x="25" y="9"/>
                      <a:pt x="20" y="4"/>
                      <a:pt x="15" y="4"/>
                    </a:cubicBezTo>
                    <a:cubicBezTo>
                      <a:pt x="9" y="4"/>
                      <a:pt x="4" y="9"/>
                      <a:pt x="4" y="15"/>
                    </a:cubicBezTo>
                    <a:cubicBezTo>
                      <a:pt x="0" y="15"/>
                      <a:pt x="0" y="15"/>
                      <a:pt x="0" y="15"/>
                    </a:cubicBezTo>
                    <a:cubicBezTo>
                      <a:pt x="0" y="7"/>
                      <a:pt x="7" y="0"/>
                      <a:pt x="15" y="0"/>
                    </a:cubicBezTo>
                    <a:cubicBezTo>
                      <a:pt x="22" y="0"/>
                      <a:pt x="29" y="7"/>
                      <a:pt x="29"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24" name="Freeform 123"/>
              <p:cNvSpPr>
                <a:spLocks noEditPoints="1"/>
              </p:cNvSpPr>
              <p:nvPr/>
            </p:nvSpPr>
            <p:spPr bwMode="auto">
              <a:xfrm>
                <a:off x="5394326" y="5080000"/>
                <a:ext cx="66675" cy="61913"/>
              </a:xfrm>
              <a:custGeom>
                <a:avLst/>
                <a:gdLst>
                  <a:gd name="T0" fmla="*/ 11 w 22"/>
                  <a:gd name="T1" fmla="*/ 21 h 21"/>
                  <a:gd name="T2" fmla="*/ 0 w 22"/>
                  <a:gd name="T3" fmla="*/ 10 h 21"/>
                  <a:gd name="T4" fmla="*/ 11 w 22"/>
                  <a:gd name="T5" fmla="*/ 0 h 21"/>
                  <a:gd name="T6" fmla="*/ 22 w 22"/>
                  <a:gd name="T7" fmla="*/ 10 h 21"/>
                  <a:gd name="T8" fmla="*/ 11 w 22"/>
                  <a:gd name="T9" fmla="*/ 21 h 21"/>
                  <a:gd name="T10" fmla="*/ 11 w 22"/>
                  <a:gd name="T11" fmla="*/ 3 h 21"/>
                  <a:gd name="T12" fmla="*/ 4 w 22"/>
                  <a:gd name="T13" fmla="*/ 10 h 21"/>
                  <a:gd name="T14" fmla="*/ 11 w 22"/>
                  <a:gd name="T15" fmla="*/ 17 h 21"/>
                  <a:gd name="T16" fmla="*/ 18 w 22"/>
                  <a:gd name="T17" fmla="*/ 10 h 21"/>
                  <a:gd name="T18" fmla="*/ 11 w 22"/>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1">
                    <a:moveTo>
                      <a:pt x="11" y="21"/>
                    </a:moveTo>
                    <a:cubicBezTo>
                      <a:pt x="5" y="21"/>
                      <a:pt x="0" y="16"/>
                      <a:pt x="0" y="10"/>
                    </a:cubicBezTo>
                    <a:cubicBezTo>
                      <a:pt x="0" y="4"/>
                      <a:pt x="5" y="0"/>
                      <a:pt x="11" y="0"/>
                    </a:cubicBezTo>
                    <a:cubicBezTo>
                      <a:pt x="17" y="0"/>
                      <a:pt x="22" y="4"/>
                      <a:pt x="22" y="10"/>
                    </a:cubicBezTo>
                    <a:cubicBezTo>
                      <a:pt x="22" y="16"/>
                      <a:pt x="17" y="21"/>
                      <a:pt x="11" y="21"/>
                    </a:cubicBezTo>
                    <a:moveTo>
                      <a:pt x="11" y="3"/>
                    </a:moveTo>
                    <a:cubicBezTo>
                      <a:pt x="7" y="3"/>
                      <a:pt x="4" y="6"/>
                      <a:pt x="4" y="10"/>
                    </a:cubicBezTo>
                    <a:cubicBezTo>
                      <a:pt x="4" y="14"/>
                      <a:pt x="7" y="17"/>
                      <a:pt x="11" y="17"/>
                    </a:cubicBezTo>
                    <a:cubicBezTo>
                      <a:pt x="15" y="17"/>
                      <a:pt x="18" y="14"/>
                      <a:pt x="18" y="10"/>
                    </a:cubicBezTo>
                    <a:cubicBezTo>
                      <a:pt x="18" y="6"/>
                      <a:pt x="15" y="3"/>
                      <a:pt x="1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25" name="Freeform 124"/>
              <p:cNvSpPr>
                <a:spLocks/>
              </p:cNvSpPr>
              <p:nvPr/>
            </p:nvSpPr>
            <p:spPr bwMode="auto">
              <a:xfrm>
                <a:off x="5384801" y="5130800"/>
                <a:ext cx="85725" cy="44450"/>
              </a:xfrm>
              <a:custGeom>
                <a:avLst/>
                <a:gdLst>
                  <a:gd name="T0" fmla="*/ 28 w 28"/>
                  <a:gd name="T1" fmla="*/ 15 h 15"/>
                  <a:gd name="T2" fmla="*/ 25 w 28"/>
                  <a:gd name="T3" fmla="*/ 15 h 15"/>
                  <a:gd name="T4" fmla="*/ 14 w 28"/>
                  <a:gd name="T5" fmla="*/ 4 h 15"/>
                  <a:gd name="T6" fmla="*/ 4 w 28"/>
                  <a:gd name="T7" fmla="*/ 15 h 15"/>
                  <a:gd name="T8" fmla="*/ 0 w 28"/>
                  <a:gd name="T9" fmla="*/ 15 h 15"/>
                  <a:gd name="T10" fmla="*/ 14 w 28"/>
                  <a:gd name="T11" fmla="*/ 0 h 15"/>
                  <a:gd name="T12" fmla="*/ 28 w 28"/>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8" h="15">
                    <a:moveTo>
                      <a:pt x="28" y="15"/>
                    </a:moveTo>
                    <a:cubicBezTo>
                      <a:pt x="25" y="15"/>
                      <a:pt x="25" y="15"/>
                      <a:pt x="25" y="15"/>
                    </a:cubicBezTo>
                    <a:cubicBezTo>
                      <a:pt x="25" y="9"/>
                      <a:pt x="20" y="4"/>
                      <a:pt x="14" y="4"/>
                    </a:cubicBezTo>
                    <a:cubicBezTo>
                      <a:pt x="8" y="4"/>
                      <a:pt x="4" y="9"/>
                      <a:pt x="4" y="15"/>
                    </a:cubicBezTo>
                    <a:cubicBezTo>
                      <a:pt x="0" y="15"/>
                      <a:pt x="0" y="15"/>
                      <a:pt x="0" y="15"/>
                    </a:cubicBezTo>
                    <a:cubicBezTo>
                      <a:pt x="0" y="7"/>
                      <a:pt x="6" y="0"/>
                      <a:pt x="14" y="0"/>
                    </a:cubicBezTo>
                    <a:cubicBezTo>
                      <a:pt x="22" y="0"/>
                      <a:pt x="28" y="7"/>
                      <a:pt x="28"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26" name="Freeform 125"/>
              <p:cNvSpPr>
                <a:spLocks/>
              </p:cNvSpPr>
              <p:nvPr/>
            </p:nvSpPr>
            <p:spPr bwMode="auto">
              <a:xfrm>
                <a:off x="4948238" y="4521200"/>
                <a:ext cx="325438" cy="193675"/>
              </a:xfrm>
              <a:custGeom>
                <a:avLst/>
                <a:gdLst>
                  <a:gd name="T0" fmla="*/ 11 w 107"/>
                  <a:gd name="T1" fmla="*/ 32 h 64"/>
                  <a:gd name="T2" fmla="*/ 29 w 107"/>
                  <a:gd name="T3" fmla="*/ 18 h 64"/>
                  <a:gd name="T4" fmla="*/ 47 w 107"/>
                  <a:gd name="T5" fmla="*/ 0 h 64"/>
                  <a:gd name="T6" fmla="*/ 63 w 107"/>
                  <a:gd name="T7" fmla="*/ 9 h 64"/>
                  <a:gd name="T8" fmla="*/ 69 w 107"/>
                  <a:gd name="T9" fmla="*/ 8 h 64"/>
                  <a:gd name="T10" fmla="*/ 86 w 107"/>
                  <a:gd name="T11" fmla="*/ 25 h 64"/>
                  <a:gd name="T12" fmla="*/ 88 w 107"/>
                  <a:gd name="T13" fmla="*/ 25 h 64"/>
                  <a:gd name="T14" fmla="*/ 107 w 107"/>
                  <a:gd name="T15" fmla="*/ 45 h 64"/>
                  <a:gd name="T16" fmla="*/ 88 w 107"/>
                  <a:gd name="T17" fmla="*/ 64 h 64"/>
                  <a:gd name="T18" fmla="*/ 17 w 107"/>
                  <a:gd name="T19" fmla="*/ 64 h 64"/>
                  <a:gd name="T20" fmla="*/ 0 w 107"/>
                  <a:gd name="T21" fmla="*/ 47 h 64"/>
                  <a:gd name="T22" fmla="*/ 11 w 107"/>
                  <a:gd name="T23"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64">
                    <a:moveTo>
                      <a:pt x="11" y="32"/>
                    </a:moveTo>
                    <a:cubicBezTo>
                      <a:pt x="13" y="24"/>
                      <a:pt x="20" y="18"/>
                      <a:pt x="29" y="18"/>
                    </a:cubicBezTo>
                    <a:cubicBezTo>
                      <a:pt x="29" y="8"/>
                      <a:pt x="37" y="0"/>
                      <a:pt x="47" y="0"/>
                    </a:cubicBezTo>
                    <a:cubicBezTo>
                      <a:pt x="54" y="0"/>
                      <a:pt x="60" y="3"/>
                      <a:pt x="63" y="9"/>
                    </a:cubicBezTo>
                    <a:cubicBezTo>
                      <a:pt x="65" y="9"/>
                      <a:pt x="66" y="8"/>
                      <a:pt x="69" y="8"/>
                    </a:cubicBezTo>
                    <a:cubicBezTo>
                      <a:pt x="78" y="8"/>
                      <a:pt x="86" y="16"/>
                      <a:pt x="86" y="25"/>
                    </a:cubicBezTo>
                    <a:cubicBezTo>
                      <a:pt x="88" y="25"/>
                      <a:pt x="88" y="25"/>
                      <a:pt x="88" y="25"/>
                    </a:cubicBezTo>
                    <a:cubicBezTo>
                      <a:pt x="99" y="25"/>
                      <a:pt x="107" y="34"/>
                      <a:pt x="107" y="45"/>
                    </a:cubicBezTo>
                    <a:cubicBezTo>
                      <a:pt x="107" y="56"/>
                      <a:pt x="99" y="64"/>
                      <a:pt x="88" y="64"/>
                    </a:cubicBezTo>
                    <a:cubicBezTo>
                      <a:pt x="17" y="64"/>
                      <a:pt x="17" y="64"/>
                      <a:pt x="17" y="64"/>
                    </a:cubicBezTo>
                    <a:cubicBezTo>
                      <a:pt x="8" y="64"/>
                      <a:pt x="0" y="57"/>
                      <a:pt x="0" y="47"/>
                    </a:cubicBezTo>
                    <a:cubicBezTo>
                      <a:pt x="0" y="40"/>
                      <a:pt x="5" y="34"/>
                      <a:pt x="11" y="3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27" name="Freeform 126"/>
              <p:cNvSpPr>
                <a:spLocks/>
              </p:cNvSpPr>
              <p:nvPr/>
            </p:nvSpPr>
            <p:spPr bwMode="auto">
              <a:xfrm>
                <a:off x="4348163" y="4768850"/>
                <a:ext cx="139700" cy="134938"/>
              </a:xfrm>
              <a:custGeom>
                <a:avLst/>
                <a:gdLst>
                  <a:gd name="T0" fmla="*/ 11 w 46"/>
                  <a:gd name="T1" fmla="*/ 43 h 45"/>
                  <a:gd name="T2" fmla="*/ 46 w 46"/>
                  <a:gd name="T3" fmla="*/ 8 h 45"/>
                  <a:gd name="T4" fmla="*/ 38 w 46"/>
                  <a:gd name="T5" fmla="*/ 0 h 45"/>
                  <a:gd name="T6" fmla="*/ 2 w 46"/>
                  <a:gd name="T7" fmla="*/ 35 h 45"/>
                  <a:gd name="T8" fmla="*/ 2 w 46"/>
                  <a:gd name="T9" fmla="*/ 43 h 45"/>
                  <a:gd name="T10" fmla="*/ 11 w 46"/>
                  <a:gd name="T11" fmla="*/ 43 h 45"/>
                </a:gdLst>
                <a:ahLst/>
                <a:cxnLst>
                  <a:cxn ang="0">
                    <a:pos x="T0" y="T1"/>
                  </a:cxn>
                  <a:cxn ang="0">
                    <a:pos x="T2" y="T3"/>
                  </a:cxn>
                  <a:cxn ang="0">
                    <a:pos x="T4" y="T5"/>
                  </a:cxn>
                  <a:cxn ang="0">
                    <a:pos x="T6" y="T7"/>
                  </a:cxn>
                  <a:cxn ang="0">
                    <a:pos x="T8" y="T9"/>
                  </a:cxn>
                  <a:cxn ang="0">
                    <a:pos x="T10" y="T11"/>
                  </a:cxn>
                </a:cxnLst>
                <a:rect l="0" t="0" r="r" b="b"/>
                <a:pathLst>
                  <a:path w="46" h="45">
                    <a:moveTo>
                      <a:pt x="11" y="43"/>
                    </a:moveTo>
                    <a:cubicBezTo>
                      <a:pt x="46" y="8"/>
                      <a:pt x="46" y="8"/>
                      <a:pt x="46" y="8"/>
                    </a:cubicBezTo>
                    <a:cubicBezTo>
                      <a:pt x="38" y="0"/>
                      <a:pt x="38" y="0"/>
                      <a:pt x="38" y="0"/>
                    </a:cubicBezTo>
                    <a:cubicBezTo>
                      <a:pt x="2" y="35"/>
                      <a:pt x="2" y="35"/>
                      <a:pt x="2" y="35"/>
                    </a:cubicBezTo>
                    <a:cubicBezTo>
                      <a:pt x="0" y="37"/>
                      <a:pt x="0" y="41"/>
                      <a:pt x="2" y="43"/>
                    </a:cubicBezTo>
                    <a:cubicBezTo>
                      <a:pt x="4" y="45"/>
                      <a:pt x="8" y="45"/>
                      <a:pt x="11" y="43"/>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28" name="Freeform 127"/>
              <p:cNvSpPr>
                <a:spLocks/>
              </p:cNvSpPr>
              <p:nvPr/>
            </p:nvSpPr>
            <p:spPr bwMode="auto">
              <a:xfrm>
                <a:off x="5130801" y="5459413"/>
                <a:ext cx="212725" cy="211138"/>
              </a:xfrm>
              <a:custGeom>
                <a:avLst/>
                <a:gdLst>
                  <a:gd name="T0" fmla="*/ 62 w 70"/>
                  <a:gd name="T1" fmla="*/ 0 h 70"/>
                  <a:gd name="T2" fmla="*/ 9 w 70"/>
                  <a:gd name="T3" fmla="*/ 0 h 70"/>
                  <a:gd name="T4" fmla="*/ 0 w 70"/>
                  <a:gd name="T5" fmla="*/ 9 h 70"/>
                  <a:gd name="T6" fmla="*/ 0 w 70"/>
                  <a:gd name="T7" fmla="*/ 45 h 70"/>
                  <a:gd name="T8" fmla="*/ 9 w 70"/>
                  <a:gd name="T9" fmla="*/ 55 h 70"/>
                  <a:gd name="T10" fmla="*/ 19 w 70"/>
                  <a:gd name="T11" fmla="*/ 55 h 70"/>
                  <a:gd name="T12" fmla="*/ 19 w 70"/>
                  <a:gd name="T13" fmla="*/ 70 h 70"/>
                  <a:gd name="T14" fmla="*/ 34 w 70"/>
                  <a:gd name="T15" fmla="*/ 55 h 70"/>
                  <a:gd name="T16" fmla="*/ 62 w 70"/>
                  <a:gd name="T17" fmla="*/ 55 h 70"/>
                  <a:gd name="T18" fmla="*/ 70 w 70"/>
                  <a:gd name="T19" fmla="*/ 45 h 70"/>
                  <a:gd name="T20" fmla="*/ 70 w 70"/>
                  <a:gd name="T21" fmla="*/ 9 h 70"/>
                  <a:gd name="T22" fmla="*/ 62 w 70"/>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0">
                    <a:moveTo>
                      <a:pt x="62" y="0"/>
                    </a:moveTo>
                    <a:cubicBezTo>
                      <a:pt x="9" y="0"/>
                      <a:pt x="9" y="0"/>
                      <a:pt x="9" y="0"/>
                    </a:cubicBezTo>
                    <a:cubicBezTo>
                      <a:pt x="4" y="0"/>
                      <a:pt x="0" y="4"/>
                      <a:pt x="0" y="9"/>
                    </a:cubicBezTo>
                    <a:cubicBezTo>
                      <a:pt x="0" y="45"/>
                      <a:pt x="0" y="45"/>
                      <a:pt x="0" y="45"/>
                    </a:cubicBezTo>
                    <a:cubicBezTo>
                      <a:pt x="0" y="50"/>
                      <a:pt x="4" y="55"/>
                      <a:pt x="9" y="55"/>
                    </a:cubicBezTo>
                    <a:cubicBezTo>
                      <a:pt x="19" y="55"/>
                      <a:pt x="19" y="55"/>
                      <a:pt x="19" y="55"/>
                    </a:cubicBezTo>
                    <a:cubicBezTo>
                      <a:pt x="19" y="70"/>
                      <a:pt x="19" y="70"/>
                      <a:pt x="19" y="70"/>
                    </a:cubicBezTo>
                    <a:cubicBezTo>
                      <a:pt x="34" y="55"/>
                      <a:pt x="34" y="55"/>
                      <a:pt x="34" y="55"/>
                    </a:cubicBezTo>
                    <a:cubicBezTo>
                      <a:pt x="62" y="55"/>
                      <a:pt x="62" y="55"/>
                      <a:pt x="62" y="55"/>
                    </a:cubicBezTo>
                    <a:cubicBezTo>
                      <a:pt x="67" y="55"/>
                      <a:pt x="70" y="50"/>
                      <a:pt x="70" y="45"/>
                    </a:cubicBezTo>
                    <a:cubicBezTo>
                      <a:pt x="70" y="9"/>
                      <a:pt x="70" y="9"/>
                      <a:pt x="70" y="9"/>
                    </a:cubicBezTo>
                    <a:cubicBezTo>
                      <a:pt x="70" y="4"/>
                      <a:pt x="67" y="0"/>
                      <a:pt x="62"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29" name="Freeform 128"/>
              <p:cNvSpPr>
                <a:spLocks/>
              </p:cNvSpPr>
              <p:nvPr/>
            </p:nvSpPr>
            <p:spPr bwMode="auto">
              <a:xfrm>
                <a:off x="5311776" y="5546725"/>
                <a:ext cx="222250" cy="211138"/>
              </a:xfrm>
              <a:custGeom>
                <a:avLst/>
                <a:gdLst>
                  <a:gd name="T0" fmla="*/ 62 w 73"/>
                  <a:gd name="T1" fmla="*/ 0 h 70"/>
                  <a:gd name="T2" fmla="*/ 15 w 73"/>
                  <a:gd name="T3" fmla="*/ 0 h 70"/>
                  <a:gd name="T4" fmla="*/ 15 w 73"/>
                  <a:gd name="T5" fmla="*/ 20 h 70"/>
                  <a:gd name="T6" fmla="*/ 2 w 73"/>
                  <a:gd name="T7" fmla="*/ 32 h 70"/>
                  <a:gd name="T8" fmla="*/ 0 w 73"/>
                  <a:gd name="T9" fmla="*/ 32 h 70"/>
                  <a:gd name="T10" fmla="*/ 0 w 73"/>
                  <a:gd name="T11" fmla="*/ 45 h 70"/>
                  <a:gd name="T12" fmla="*/ 9 w 73"/>
                  <a:gd name="T13" fmla="*/ 53 h 70"/>
                  <a:gd name="T14" fmla="*/ 37 w 73"/>
                  <a:gd name="T15" fmla="*/ 53 h 70"/>
                  <a:gd name="T16" fmla="*/ 53 w 73"/>
                  <a:gd name="T17" fmla="*/ 70 h 70"/>
                  <a:gd name="T18" fmla="*/ 53 w 73"/>
                  <a:gd name="T19" fmla="*/ 53 h 70"/>
                  <a:gd name="T20" fmla="*/ 62 w 73"/>
                  <a:gd name="T21" fmla="*/ 53 h 70"/>
                  <a:gd name="T22" fmla="*/ 73 w 73"/>
                  <a:gd name="T23" fmla="*/ 45 h 70"/>
                  <a:gd name="T24" fmla="*/ 73 w 73"/>
                  <a:gd name="T25" fmla="*/ 9 h 70"/>
                  <a:gd name="T26" fmla="*/ 62 w 73"/>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70">
                    <a:moveTo>
                      <a:pt x="62" y="0"/>
                    </a:moveTo>
                    <a:cubicBezTo>
                      <a:pt x="15" y="0"/>
                      <a:pt x="15" y="0"/>
                      <a:pt x="15" y="0"/>
                    </a:cubicBezTo>
                    <a:cubicBezTo>
                      <a:pt x="15" y="20"/>
                      <a:pt x="15" y="20"/>
                      <a:pt x="15" y="20"/>
                    </a:cubicBezTo>
                    <a:cubicBezTo>
                      <a:pt x="15" y="27"/>
                      <a:pt x="9" y="32"/>
                      <a:pt x="2" y="32"/>
                    </a:cubicBezTo>
                    <a:cubicBezTo>
                      <a:pt x="0" y="32"/>
                      <a:pt x="0" y="32"/>
                      <a:pt x="0" y="32"/>
                    </a:cubicBezTo>
                    <a:cubicBezTo>
                      <a:pt x="0" y="45"/>
                      <a:pt x="0" y="45"/>
                      <a:pt x="0" y="45"/>
                    </a:cubicBezTo>
                    <a:cubicBezTo>
                      <a:pt x="0" y="50"/>
                      <a:pt x="4" y="53"/>
                      <a:pt x="9" y="53"/>
                    </a:cubicBezTo>
                    <a:cubicBezTo>
                      <a:pt x="37" y="53"/>
                      <a:pt x="37" y="53"/>
                      <a:pt x="37" y="53"/>
                    </a:cubicBezTo>
                    <a:cubicBezTo>
                      <a:pt x="53" y="70"/>
                      <a:pt x="53" y="70"/>
                      <a:pt x="53" y="70"/>
                    </a:cubicBezTo>
                    <a:cubicBezTo>
                      <a:pt x="53" y="53"/>
                      <a:pt x="53" y="53"/>
                      <a:pt x="53" y="53"/>
                    </a:cubicBezTo>
                    <a:cubicBezTo>
                      <a:pt x="62" y="53"/>
                      <a:pt x="62" y="53"/>
                      <a:pt x="62" y="53"/>
                    </a:cubicBezTo>
                    <a:cubicBezTo>
                      <a:pt x="67" y="53"/>
                      <a:pt x="73" y="50"/>
                      <a:pt x="73" y="45"/>
                    </a:cubicBezTo>
                    <a:cubicBezTo>
                      <a:pt x="73" y="9"/>
                      <a:pt x="73" y="9"/>
                      <a:pt x="73" y="9"/>
                    </a:cubicBezTo>
                    <a:cubicBezTo>
                      <a:pt x="73" y="4"/>
                      <a:pt x="67" y="0"/>
                      <a:pt x="6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30" name="Freeform 129"/>
              <p:cNvSpPr>
                <a:spLocks/>
              </p:cNvSpPr>
              <p:nvPr/>
            </p:nvSpPr>
            <p:spPr bwMode="auto">
              <a:xfrm>
                <a:off x="4140201" y="5081588"/>
                <a:ext cx="347663" cy="236538"/>
              </a:xfrm>
              <a:custGeom>
                <a:avLst/>
                <a:gdLst>
                  <a:gd name="T0" fmla="*/ 115 w 115"/>
                  <a:gd name="T1" fmla="*/ 73 h 78"/>
                  <a:gd name="T2" fmla="*/ 110 w 115"/>
                  <a:gd name="T3" fmla="*/ 78 h 78"/>
                  <a:gd name="T4" fmla="*/ 5 w 115"/>
                  <a:gd name="T5" fmla="*/ 78 h 78"/>
                  <a:gd name="T6" fmla="*/ 0 w 115"/>
                  <a:gd name="T7" fmla="*/ 73 h 78"/>
                  <a:gd name="T8" fmla="*/ 0 w 115"/>
                  <a:gd name="T9" fmla="*/ 6 h 78"/>
                  <a:gd name="T10" fmla="*/ 5 w 115"/>
                  <a:gd name="T11" fmla="*/ 0 h 78"/>
                  <a:gd name="T12" fmla="*/ 110 w 115"/>
                  <a:gd name="T13" fmla="*/ 0 h 78"/>
                  <a:gd name="T14" fmla="*/ 115 w 115"/>
                  <a:gd name="T15" fmla="*/ 6 h 78"/>
                  <a:gd name="T16" fmla="*/ 115 w 115"/>
                  <a:gd name="T17" fmla="*/ 7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78">
                    <a:moveTo>
                      <a:pt x="115" y="73"/>
                    </a:moveTo>
                    <a:cubicBezTo>
                      <a:pt x="115" y="76"/>
                      <a:pt x="113" y="78"/>
                      <a:pt x="110" y="78"/>
                    </a:cubicBezTo>
                    <a:cubicBezTo>
                      <a:pt x="5" y="78"/>
                      <a:pt x="5" y="78"/>
                      <a:pt x="5" y="78"/>
                    </a:cubicBezTo>
                    <a:cubicBezTo>
                      <a:pt x="2" y="78"/>
                      <a:pt x="0" y="76"/>
                      <a:pt x="0" y="73"/>
                    </a:cubicBezTo>
                    <a:cubicBezTo>
                      <a:pt x="0" y="6"/>
                      <a:pt x="0" y="6"/>
                      <a:pt x="0" y="6"/>
                    </a:cubicBezTo>
                    <a:cubicBezTo>
                      <a:pt x="0" y="3"/>
                      <a:pt x="2" y="0"/>
                      <a:pt x="5" y="0"/>
                    </a:cubicBezTo>
                    <a:cubicBezTo>
                      <a:pt x="110" y="0"/>
                      <a:pt x="110" y="0"/>
                      <a:pt x="110" y="0"/>
                    </a:cubicBezTo>
                    <a:cubicBezTo>
                      <a:pt x="113" y="0"/>
                      <a:pt x="115" y="3"/>
                      <a:pt x="115" y="6"/>
                    </a:cubicBezTo>
                    <a:lnTo>
                      <a:pt x="115" y="7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31" name="Rectangle 130"/>
              <p:cNvSpPr>
                <a:spLocks noChangeArrowheads="1"/>
              </p:cNvSpPr>
              <p:nvPr/>
            </p:nvSpPr>
            <p:spPr bwMode="auto">
              <a:xfrm>
                <a:off x="4160838" y="5103813"/>
                <a:ext cx="303213" cy="19208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32" name="Freeform 131"/>
              <p:cNvSpPr>
                <a:spLocks/>
              </p:cNvSpPr>
              <p:nvPr/>
            </p:nvSpPr>
            <p:spPr bwMode="auto">
              <a:xfrm>
                <a:off x="4176713" y="5141913"/>
                <a:ext cx="266700" cy="127000"/>
              </a:xfrm>
              <a:custGeom>
                <a:avLst/>
                <a:gdLst>
                  <a:gd name="T0" fmla="*/ 0 w 168"/>
                  <a:gd name="T1" fmla="*/ 80 h 80"/>
                  <a:gd name="T2" fmla="*/ 24 w 168"/>
                  <a:gd name="T3" fmla="*/ 65 h 80"/>
                  <a:gd name="T4" fmla="*/ 40 w 168"/>
                  <a:gd name="T5" fmla="*/ 76 h 80"/>
                  <a:gd name="T6" fmla="*/ 66 w 168"/>
                  <a:gd name="T7" fmla="*/ 38 h 80"/>
                  <a:gd name="T8" fmla="*/ 84 w 168"/>
                  <a:gd name="T9" fmla="*/ 48 h 80"/>
                  <a:gd name="T10" fmla="*/ 133 w 168"/>
                  <a:gd name="T11" fmla="*/ 10 h 80"/>
                  <a:gd name="T12" fmla="*/ 150 w 168"/>
                  <a:gd name="T13" fmla="*/ 18 h 80"/>
                  <a:gd name="T14" fmla="*/ 168 w 168"/>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80">
                    <a:moveTo>
                      <a:pt x="0" y="80"/>
                    </a:moveTo>
                    <a:lnTo>
                      <a:pt x="24" y="65"/>
                    </a:lnTo>
                    <a:lnTo>
                      <a:pt x="40" y="76"/>
                    </a:lnTo>
                    <a:lnTo>
                      <a:pt x="66" y="38"/>
                    </a:lnTo>
                    <a:lnTo>
                      <a:pt x="84" y="48"/>
                    </a:lnTo>
                    <a:lnTo>
                      <a:pt x="133" y="10"/>
                    </a:lnTo>
                    <a:lnTo>
                      <a:pt x="150" y="18"/>
                    </a:lnTo>
                    <a:lnTo>
                      <a:pt x="168" y="0"/>
                    </a:lnTo>
                  </a:path>
                </a:pathLst>
              </a:custGeom>
              <a:noFill/>
              <a:ln w="793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33" name="Rectangle 132"/>
              <p:cNvSpPr>
                <a:spLocks noChangeArrowheads="1"/>
              </p:cNvSpPr>
              <p:nvPr/>
            </p:nvSpPr>
            <p:spPr bwMode="auto">
              <a:xfrm>
                <a:off x="4679951" y="5794375"/>
                <a:ext cx="496888" cy="17145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34" name="Rectangle 133"/>
              <p:cNvSpPr>
                <a:spLocks noChangeArrowheads="1"/>
              </p:cNvSpPr>
              <p:nvPr/>
            </p:nvSpPr>
            <p:spPr bwMode="auto">
              <a:xfrm>
                <a:off x="4667251" y="5908675"/>
                <a:ext cx="520700" cy="49688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35" name="Oval 134"/>
              <p:cNvSpPr>
                <a:spLocks noChangeArrowheads="1"/>
              </p:cNvSpPr>
              <p:nvPr/>
            </p:nvSpPr>
            <p:spPr bwMode="auto">
              <a:xfrm>
                <a:off x="5106988" y="5995988"/>
                <a:ext cx="50800" cy="53975"/>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36" name="Oval 135"/>
              <p:cNvSpPr>
                <a:spLocks noChangeArrowheads="1"/>
              </p:cNvSpPr>
              <p:nvPr/>
            </p:nvSpPr>
            <p:spPr bwMode="auto">
              <a:xfrm>
                <a:off x="5106988" y="6069013"/>
                <a:ext cx="50800" cy="5080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37" name="Oval 136"/>
              <p:cNvSpPr>
                <a:spLocks noChangeArrowheads="1"/>
              </p:cNvSpPr>
              <p:nvPr/>
            </p:nvSpPr>
            <p:spPr bwMode="auto">
              <a:xfrm>
                <a:off x="5106988" y="6140450"/>
                <a:ext cx="50800" cy="55563"/>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38" name="Oval 137"/>
              <p:cNvSpPr>
                <a:spLocks noChangeArrowheads="1"/>
              </p:cNvSpPr>
              <p:nvPr/>
            </p:nvSpPr>
            <p:spPr bwMode="auto">
              <a:xfrm>
                <a:off x="4457701" y="4597400"/>
                <a:ext cx="219075" cy="207963"/>
              </a:xfrm>
              <a:prstGeom prst="ellipse">
                <a:avLst/>
              </a:prstGeom>
              <a:solidFill>
                <a:srgbClr val="70B3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39" name="Freeform 138"/>
              <p:cNvSpPr>
                <a:spLocks/>
              </p:cNvSpPr>
              <p:nvPr/>
            </p:nvSpPr>
            <p:spPr bwMode="auto">
              <a:xfrm>
                <a:off x="4457701" y="4608513"/>
                <a:ext cx="193675" cy="196850"/>
              </a:xfrm>
              <a:custGeom>
                <a:avLst/>
                <a:gdLst>
                  <a:gd name="T0" fmla="*/ 63 w 64"/>
                  <a:gd name="T1" fmla="*/ 52 h 65"/>
                  <a:gd name="T2" fmla="*/ 18 w 64"/>
                  <a:gd name="T3" fmla="*/ 10 h 65"/>
                  <a:gd name="T4" fmla="*/ 19 w 64"/>
                  <a:gd name="T5" fmla="*/ 0 h 65"/>
                  <a:gd name="T6" fmla="*/ 0 w 64"/>
                  <a:gd name="T7" fmla="*/ 30 h 65"/>
                  <a:gd name="T8" fmla="*/ 36 w 64"/>
                  <a:gd name="T9" fmla="*/ 65 h 65"/>
                  <a:gd name="T10" fmla="*/ 64 w 64"/>
                  <a:gd name="T11" fmla="*/ 52 h 65"/>
                  <a:gd name="T12" fmla="*/ 63 w 64"/>
                  <a:gd name="T13" fmla="*/ 52 h 65"/>
                </a:gdLst>
                <a:ahLst/>
                <a:cxnLst>
                  <a:cxn ang="0">
                    <a:pos x="T0" y="T1"/>
                  </a:cxn>
                  <a:cxn ang="0">
                    <a:pos x="T2" y="T3"/>
                  </a:cxn>
                  <a:cxn ang="0">
                    <a:pos x="T4" y="T5"/>
                  </a:cxn>
                  <a:cxn ang="0">
                    <a:pos x="T6" y="T7"/>
                  </a:cxn>
                  <a:cxn ang="0">
                    <a:pos x="T8" y="T9"/>
                  </a:cxn>
                  <a:cxn ang="0">
                    <a:pos x="T10" y="T11"/>
                  </a:cxn>
                  <a:cxn ang="0">
                    <a:pos x="T12" y="T13"/>
                  </a:cxn>
                </a:cxnLst>
                <a:rect l="0" t="0" r="r" b="b"/>
                <a:pathLst>
                  <a:path w="64" h="65">
                    <a:moveTo>
                      <a:pt x="63" y="52"/>
                    </a:moveTo>
                    <a:cubicBezTo>
                      <a:pt x="38" y="52"/>
                      <a:pt x="18" y="33"/>
                      <a:pt x="18" y="10"/>
                    </a:cubicBezTo>
                    <a:cubicBezTo>
                      <a:pt x="18" y="6"/>
                      <a:pt x="18" y="3"/>
                      <a:pt x="19" y="0"/>
                    </a:cubicBezTo>
                    <a:cubicBezTo>
                      <a:pt x="8" y="6"/>
                      <a:pt x="0" y="17"/>
                      <a:pt x="0" y="30"/>
                    </a:cubicBezTo>
                    <a:cubicBezTo>
                      <a:pt x="0" y="49"/>
                      <a:pt x="16" y="65"/>
                      <a:pt x="36" y="65"/>
                    </a:cubicBezTo>
                    <a:cubicBezTo>
                      <a:pt x="47" y="65"/>
                      <a:pt x="57" y="60"/>
                      <a:pt x="64" y="52"/>
                    </a:cubicBezTo>
                    <a:lnTo>
                      <a:pt x="63" y="52"/>
                    </a:lnTo>
                    <a:close/>
                  </a:path>
                </a:pathLst>
              </a:custGeom>
              <a:solidFill>
                <a:srgbClr val="A0CD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40" name="Rectangle 139"/>
              <p:cNvSpPr>
                <a:spLocks noChangeArrowheads="1"/>
              </p:cNvSpPr>
              <p:nvPr/>
            </p:nvSpPr>
            <p:spPr bwMode="auto">
              <a:xfrm>
                <a:off x="4484688" y="4629150"/>
                <a:ext cx="42863" cy="123825"/>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41" name="Rectangle 140"/>
              <p:cNvSpPr>
                <a:spLocks noChangeArrowheads="1"/>
              </p:cNvSpPr>
              <p:nvPr/>
            </p:nvSpPr>
            <p:spPr bwMode="auto">
              <a:xfrm>
                <a:off x="4484688" y="4629150"/>
                <a:ext cx="42863"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42" name="Rectangle 141"/>
              <p:cNvSpPr>
                <a:spLocks noChangeArrowheads="1"/>
              </p:cNvSpPr>
              <p:nvPr/>
            </p:nvSpPr>
            <p:spPr bwMode="auto">
              <a:xfrm>
                <a:off x="4533901" y="4657725"/>
                <a:ext cx="39688" cy="9525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43" name="Rectangle 142"/>
              <p:cNvSpPr>
                <a:spLocks noChangeArrowheads="1"/>
              </p:cNvSpPr>
              <p:nvPr/>
            </p:nvSpPr>
            <p:spPr bwMode="auto">
              <a:xfrm>
                <a:off x="4533901" y="4657725"/>
                <a:ext cx="39688"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44" name="Rectangle 143"/>
              <p:cNvSpPr>
                <a:spLocks noChangeArrowheads="1"/>
              </p:cNvSpPr>
              <p:nvPr/>
            </p:nvSpPr>
            <p:spPr bwMode="auto">
              <a:xfrm>
                <a:off x="4579938" y="4684713"/>
                <a:ext cx="38100" cy="68263"/>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45" name="Rectangle 144"/>
              <p:cNvSpPr>
                <a:spLocks noChangeArrowheads="1"/>
              </p:cNvSpPr>
              <p:nvPr/>
            </p:nvSpPr>
            <p:spPr bwMode="auto">
              <a:xfrm>
                <a:off x="4579938" y="4684713"/>
                <a:ext cx="38100"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46" name="Freeform 145"/>
              <p:cNvSpPr>
                <a:spLocks/>
              </p:cNvSpPr>
              <p:nvPr/>
            </p:nvSpPr>
            <p:spPr bwMode="auto">
              <a:xfrm>
                <a:off x="4513263" y="4629150"/>
                <a:ext cx="14288" cy="63500"/>
              </a:xfrm>
              <a:custGeom>
                <a:avLst/>
                <a:gdLst>
                  <a:gd name="T0" fmla="*/ 5 w 5"/>
                  <a:gd name="T1" fmla="*/ 0 h 21"/>
                  <a:gd name="T2" fmla="*/ 0 w 5"/>
                  <a:gd name="T3" fmla="*/ 0 h 21"/>
                  <a:gd name="T4" fmla="*/ 0 w 5"/>
                  <a:gd name="T5" fmla="*/ 2 h 21"/>
                  <a:gd name="T6" fmla="*/ 5 w 5"/>
                  <a:gd name="T7" fmla="*/ 21 h 21"/>
                  <a:gd name="T8" fmla="*/ 5 w 5"/>
                  <a:gd name="T9" fmla="*/ 0 h 21"/>
                </a:gdLst>
                <a:ahLst/>
                <a:cxnLst>
                  <a:cxn ang="0">
                    <a:pos x="T0" y="T1"/>
                  </a:cxn>
                  <a:cxn ang="0">
                    <a:pos x="T2" y="T3"/>
                  </a:cxn>
                  <a:cxn ang="0">
                    <a:pos x="T4" y="T5"/>
                  </a:cxn>
                  <a:cxn ang="0">
                    <a:pos x="T6" y="T7"/>
                  </a:cxn>
                  <a:cxn ang="0">
                    <a:pos x="T8" y="T9"/>
                  </a:cxn>
                </a:cxnLst>
                <a:rect l="0" t="0" r="r" b="b"/>
                <a:pathLst>
                  <a:path w="5" h="21">
                    <a:moveTo>
                      <a:pt x="5" y="0"/>
                    </a:moveTo>
                    <a:cubicBezTo>
                      <a:pt x="0" y="0"/>
                      <a:pt x="0" y="0"/>
                      <a:pt x="0" y="0"/>
                    </a:cubicBezTo>
                    <a:cubicBezTo>
                      <a:pt x="0" y="1"/>
                      <a:pt x="0" y="2"/>
                      <a:pt x="0" y="2"/>
                    </a:cubicBezTo>
                    <a:cubicBezTo>
                      <a:pt x="0" y="9"/>
                      <a:pt x="2" y="16"/>
                      <a:pt x="5" y="21"/>
                    </a:cubicBezTo>
                    <a:cubicBezTo>
                      <a:pt x="5" y="0"/>
                      <a:pt x="5" y="0"/>
                      <a:pt x="5" y="0"/>
                    </a:cubicBezTo>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47" name="Freeform 146"/>
              <p:cNvSpPr>
                <a:spLocks/>
              </p:cNvSpPr>
              <p:nvPr/>
            </p:nvSpPr>
            <p:spPr bwMode="auto">
              <a:xfrm>
                <a:off x="4533901" y="4657725"/>
                <a:ext cx="39688" cy="87313"/>
              </a:xfrm>
              <a:custGeom>
                <a:avLst/>
                <a:gdLst>
                  <a:gd name="T0" fmla="*/ 13 w 13"/>
                  <a:gd name="T1" fmla="*/ 0 h 29"/>
                  <a:gd name="T2" fmla="*/ 0 w 13"/>
                  <a:gd name="T3" fmla="*/ 0 h 29"/>
                  <a:gd name="T4" fmla="*/ 0 w 13"/>
                  <a:gd name="T5" fmla="*/ 16 h 29"/>
                  <a:gd name="T6" fmla="*/ 13 w 13"/>
                  <a:gd name="T7" fmla="*/ 29 h 29"/>
                  <a:gd name="T8" fmla="*/ 13 w 13"/>
                  <a:gd name="T9" fmla="*/ 0 h 29"/>
                </a:gdLst>
                <a:ahLst/>
                <a:cxnLst>
                  <a:cxn ang="0">
                    <a:pos x="T0" y="T1"/>
                  </a:cxn>
                  <a:cxn ang="0">
                    <a:pos x="T2" y="T3"/>
                  </a:cxn>
                  <a:cxn ang="0">
                    <a:pos x="T4" y="T5"/>
                  </a:cxn>
                  <a:cxn ang="0">
                    <a:pos x="T6" y="T7"/>
                  </a:cxn>
                  <a:cxn ang="0">
                    <a:pos x="T8" y="T9"/>
                  </a:cxn>
                </a:cxnLst>
                <a:rect l="0" t="0" r="r" b="b"/>
                <a:pathLst>
                  <a:path w="13" h="29">
                    <a:moveTo>
                      <a:pt x="13" y="0"/>
                    </a:moveTo>
                    <a:cubicBezTo>
                      <a:pt x="0" y="0"/>
                      <a:pt x="0" y="0"/>
                      <a:pt x="0" y="0"/>
                    </a:cubicBezTo>
                    <a:cubicBezTo>
                      <a:pt x="0" y="16"/>
                      <a:pt x="0" y="16"/>
                      <a:pt x="0" y="16"/>
                    </a:cubicBezTo>
                    <a:cubicBezTo>
                      <a:pt x="3" y="21"/>
                      <a:pt x="8" y="26"/>
                      <a:pt x="13" y="29"/>
                    </a:cubicBezTo>
                    <a:cubicBezTo>
                      <a:pt x="13" y="0"/>
                      <a:pt x="13" y="0"/>
                      <a:pt x="13"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48" name="Freeform 147"/>
              <p:cNvSpPr>
                <a:spLocks/>
              </p:cNvSpPr>
              <p:nvPr/>
            </p:nvSpPr>
            <p:spPr bwMode="auto">
              <a:xfrm>
                <a:off x="4579938" y="4684713"/>
                <a:ext cx="38100" cy="68263"/>
              </a:xfrm>
              <a:custGeom>
                <a:avLst/>
                <a:gdLst>
                  <a:gd name="T0" fmla="*/ 13 w 13"/>
                  <a:gd name="T1" fmla="*/ 0 h 23"/>
                  <a:gd name="T2" fmla="*/ 0 w 13"/>
                  <a:gd name="T3" fmla="*/ 0 h 23"/>
                  <a:gd name="T4" fmla="*/ 0 w 13"/>
                  <a:gd name="T5" fmla="*/ 21 h 23"/>
                  <a:gd name="T6" fmla="*/ 3 w 13"/>
                  <a:gd name="T7" fmla="*/ 23 h 23"/>
                  <a:gd name="T8" fmla="*/ 13 w 13"/>
                  <a:gd name="T9" fmla="*/ 23 h 23"/>
                  <a:gd name="T10" fmla="*/ 13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13" y="0"/>
                    </a:moveTo>
                    <a:cubicBezTo>
                      <a:pt x="0" y="0"/>
                      <a:pt x="0" y="0"/>
                      <a:pt x="0" y="0"/>
                    </a:cubicBezTo>
                    <a:cubicBezTo>
                      <a:pt x="0" y="21"/>
                      <a:pt x="0" y="21"/>
                      <a:pt x="0" y="21"/>
                    </a:cubicBezTo>
                    <a:cubicBezTo>
                      <a:pt x="1" y="22"/>
                      <a:pt x="2" y="22"/>
                      <a:pt x="3" y="23"/>
                    </a:cubicBezTo>
                    <a:cubicBezTo>
                      <a:pt x="13" y="23"/>
                      <a:pt x="13" y="23"/>
                      <a:pt x="13" y="23"/>
                    </a:cubicBezTo>
                    <a:cubicBezTo>
                      <a:pt x="13" y="0"/>
                      <a:pt x="13" y="0"/>
                      <a:pt x="13" y="0"/>
                    </a:cubicBezTo>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49" name="Freeform 148"/>
              <p:cNvSpPr>
                <a:spLocks/>
              </p:cNvSpPr>
              <p:nvPr/>
            </p:nvSpPr>
            <p:spPr bwMode="auto">
              <a:xfrm>
                <a:off x="4484688" y="4629150"/>
                <a:ext cx="3175" cy="6350"/>
              </a:xfrm>
              <a:custGeom>
                <a:avLst/>
                <a:gdLst>
                  <a:gd name="T0" fmla="*/ 1 w 1"/>
                  <a:gd name="T1" fmla="*/ 0 h 2"/>
                  <a:gd name="T2" fmla="*/ 0 w 1"/>
                  <a:gd name="T3" fmla="*/ 0 h 2"/>
                  <a:gd name="T4" fmla="*/ 0 w 1"/>
                  <a:gd name="T5" fmla="*/ 2 h 2"/>
                  <a:gd name="T6" fmla="*/ 1 w 1"/>
                  <a:gd name="T7" fmla="*/ 0 h 2"/>
                </a:gdLst>
                <a:ahLst/>
                <a:cxnLst>
                  <a:cxn ang="0">
                    <a:pos x="T0" y="T1"/>
                  </a:cxn>
                  <a:cxn ang="0">
                    <a:pos x="T2" y="T3"/>
                  </a:cxn>
                  <a:cxn ang="0">
                    <a:pos x="T4" y="T5"/>
                  </a:cxn>
                  <a:cxn ang="0">
                    <a:pos x="T6" y="T7"/>
                  </a:cxn>
                </a:cxnLst>
                <a:rect l="0" t="0" r="r" b="b"/>
                <a:pathLst>
                  <a:path w="1" h="2">
                    <a:moveTo>
                      <a:pt x="1" y="0"/>
                    </a:moveTo>
                    <a:cubicBezTo>
                      <a:pt x="0" y="0"/>
                      <a:pt x="0" y="0"/>
                      <a:pt x="0" y="0"/>
                    </a:cubicBezTo>
                    <a:cubicBezTo>
                      <a:pt x="0" y="2"/>
                      <a:pt x="0" y="2"/>
                      <a:pt x="0" y="2"/>
                    </a:cubicBezTo>
                    <a:cubicBezTo>
                      <a:pt x="0" y="2"/>
                      <a:pt x="1" y="1"/>
                      <a:pt x="1"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50" name="Freeform 149"/>
              <p:cNvSpPr>
                <a:spLocks/>
              </p:cNvSpPr>
              <p:nvPr/>
            </p:nvSpPr>
            <p:spPr bwMode="auto">
              <a:xfrm>
                <a:off x="4484688" y="4629150"/>
                <a:ext cx="42863" cy="123825"/>
              </a:xfrm>
              <a:custGeom>
                <a:avLst/>
                <a:gdLst>
                  <a:gd name="T0" fmla="*/ 9 w 14"/>
                  <a:gd name="T1" fmla="*/ 0 h 41"/>
                  <a:gd name="T2" fmla="*/ 1 w 14"/>
                  <a:gd name="T3" fmla="*/ 0 h 41"/>
                  <a:gd name="T4" fmla="*/ 0 w 14"/>
                  <a:gd name="T5" fmla="*/ 2 h 41"/>
                  <a:gd name="T6" fmla="*/ 0 w 14"/>
                  <a:gd name="T7" fmla="*/ 41 h 41"/>
                  <a:gd name="T8" fmla="*/ 14 w 14"/>
                  <a:gd name="T9" fmla="*/ 41 h 41"/>
                  <a:gd name="T10" fmla="*/ 14 w 14"/>
                  <a:gd name="T11" fmla="*/ 21 h 41"/>
                  <a:gd name="T12" fmla="*/ 9 w 14"/>
                  <a:gd name="T13" fmla="*/ 2 h 41"/>
                  <a:gd name="T14" fmla="*/ 9 w 14"/>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41">
                    <a:moveTo>
                      <a:pt x="9" y="0"/>
                    </a:moveTo>
                    <a:cubicBezTo>
                      <a:pt x="1" y="0"/>
                      <a:pt x="1" y="0"/>
                      <a:pt x="1" y="0"/>
                    </a:cubicBezTo>
                    <a:cubicBezTo>
                      <a:pt x="1" y="1"/>
                      <a:pt x="0" y="2"/>
                      <a:pt x="0" y="2"/>
                    </a:cubicBezTo>
                    <a:cubicBezTo>
                      <a:pt x="0" y="41"/>
                      <a:pt x="0" y="41"/>
                      <a:pt x="0" y="41"/>
                    </a:cubicBezTo>
                    <a:cubicBezTo>
                      <a:pt x="14" y="41"/>
                      <a:pt x="14" y="41"/>
                      <a:pt x="14" y="41"/>
                    </a:cubicBezTo>
                    <a:cubicBezTo>
                      <a:pt x="14" y="21"/>
                      <a:pt x="14" y="21"/>
                      <a:pt x="14" y="21"/>
                    </a:cubicBezTo>
                    <a:cubicBezTo>
                      <a:pt x="11" y="16"/>
                      <a:pt x="9" y="9"/>
                      <a:pt x="9" y="2"/>
                    </a:cubicBezTo>
                    <a:cubicBezTo>
                      <a:pt x="9" y="2"/>
                      <a:pt x="9" y="1"/>
                      <a:pt x="9"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51" name="Freeform 150"/>
              <p:cNvSpPr>
                <a:spLocks/>
              </p:cNvSpPr>
              <p:nvPr/>
            </p:nvSpPr>
            <p:spPr bwMode="auto">
              <a:xfrm>
                <a:off x="4533901" y="4705350"/>
                <a:ext cx="39688" cy="47625"/>
              </a:xfrm>
              <a:custGeom>
                <a:avLst/>
                <a:gdLst>
                  <a:gd name="T0" fmla="*/ 0 w 13"/>
                  <a:gd name="T1" fmla="*/ 0 h 16"/>
                  <a:gd name="T2" fmla="*/ 0 w 13"/>
                  <a:gd name="T3" fmla="*/ 16 h 16"/>
                  <a:gd name="T4" fmla="*/ 13 w 13"/>
                  <a:gd name="T5" fmla="*/ 16 h 16"/>
                  <a:gd name="T6" fmla="*/ 13 w 13"/>
                  <a:gd name="T7" fmla="*/ 13 h 16"/>
                  <a:gd name="T8" fmla="*/ 0 w 13"/>
                  <a:gd name="T9" fmla="*/ 0 h 16"/>
                </a:gdLst>
                <a:ahLst/>
                <a:cxnLst>
                  <a:cxn ang="0">
                    <a:pos x="T0" y="T1"/>
                  </a:cxn>
                  <a:cxn ang="0">
                    <a:pos x="T2" y="T3"/>
                  </a:cxn>
                  <a:cxn ang="0">
                    <a:pos x="T4" y="T5"/>
                  </a:cxn>
                  <a:cxn ang="0">
                    <a:pos x="T6" y="T7"/>
                  </a:cxn>
                  <a:cxn ang="0">
                    <a:pos x="T8" y="T9"/>
                  </a:cxn>
                </a:cxnLst>
                <a:rect l="0" t="0" r="r" b="b"/>
                <a:pathLst>
                  <a:path w="13" h="16">
                    <a:moveTo>
                      <a:pt x="0" y="0"/>
                    </a:moveTo>
                    <a:cubicBezTo>
                      <a:pt x="0" y="16"/>
                      <a:pt x="0" y="16"/>
                      <a:pt x="0" y="16"/>
                    </a:cubicBezTo>
                    <a:cubicBezTo>
                      <a:pt x="13" y="16"/>
                      <a:pt x="13" y="16"/>
                      <a:pt x="13" y="16"/>
                    </a:cubicBezTo>
                    <a:cubicBezTo>
                      <a:pt x="13" y="13"/>
                      <a:pt x="13" y="13"/>
                      <a:pt x="13" y="13"/>
                    </a:cubicBezTo>
                    <a:cubicBezTo>
                      <a:pt x="8" y="10"/>
                      <a:pt x="3" y="5"/>
                      <a:pt x="0" y="0"/>
                    </a:cubicBezTo>
                  </a:path>
                </a:pathLst>
              </a:custGeom>
              <a:solidFill>
                <a:srgbClr val="57A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52" name="Freeform 151"/>
              <p:cNvSpPr>
                <a:spLocks/>
              </p:cNvSpPr>
              <p:nvPr/>
            </p:nvSpPr>
            <p:spPr bwMode="auto">
              <a:xfrm>
                <a:off x="4579938" y="4748213"/>
                <a:ext cx="7938" cy="4763"/>
              </a:xfrm>
              <a:custGeom>
                <a:avLst/>
                <a:gdLst>
                  <a:gd name="T0" fmla="*/ 0 w 3"/>
                  <a:gd name="T1" fmla="*/ 0 h 2"/>
                  <a:gd name="T2" fmla="*/ 0 w 3"/>
                  <a:gd name="T3" fmla="*/ 2 h 2"/>
                  <a:gd name="T4" fmla="*/ 3 w 3"/>
                  <a:gd name="T5" fmla="*/ 2 h 2"/>
                  <a:gd name="T6" fmla="*/ 0 w 3"/>
                  <a:gd name="T7" fmla="*/ 0 h 2"/>
                </a:gdLst>
                <a:ahLst/>
                <a:cxnLst>
                  <a:cxn ang="0">
                    <a:pos x="T0" y="T1"/>
                  </a:cxn>
                  <a:cxn ang="0">
                    <a:pos x="T2" y="T3"/>
                  </a:cxn>
                  <a:cxn ang="0">
                    <a:pos x="T4" y="T5"/>
                  </a:cxn>
                  <a:cxn ang="0">
                    <a:pos x="T6" y="T7"/>
                  </a:cxn>
                </a:cxnLst>
                <a:rect l="0" t="0" r="r" b="b"/>
                <a:pathLst>
                  <a:path w="3" h="2">
                    <a:moveTo>
                      <a:pt x="0" y="0"/>
                    </a:moveTo>
                    <a:cubicBezTo>
                      <a:pt x="0" y="2"/>
                      <a:pt x="0" y="2"/>
                      <a:pt x="0" y="2"/>
                    </a:cubicBezTo>
                    <a:cubicBezTo>
                      <a:pt x="3" y="2"/>
                      <a:pt x="3" y="2"/>
                      <a:pt x="3" y="2"/>
                    </a:cubicBezTo>
                    <a:cubicBezTo>
                      <a:pt x="2" y="1"/>
                      <a:pt x="1" y="1"/>
                      <a:pt x="0"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53" name="Freeform 152"/>
              <p:cNvSpPr>
                <a:spLocks noEditPoints="1"/>
              </p:cNvSpPr>
              <p:nvPr/>
            </p:nvSpPr>
            <p:spPr bwMode="auto">
              <a:xfrm>
                <a:off x="4437063" y="4575175"/>
                <a:ext cx="260350" cy="250825"/>
              </a:xfrm>
              <a:custGeom>
                <a:avLst/>
                <a:gdLst>
                  <a:gd name="T0" fmla="*/ 43 w 86"/>
                  <a:gd name="T1" fmla="*/ 0 h 83"/>
                  <a:gd name="T2" fmla="*/ 86 w 86"/>
                  <a:gd name="T3" fmla="*/ 41 h 83"/>
                  <a:gd name="T4" fmla="*/ 43 w 86"/>
                  <a:gd name="T5" fmla="*/ 83 h 83"/>
                  <a:gd name="T6" fmla="*/ 0 w 86"/>
                  <a:gd name="T7" fmla="*/ 41 h 83"/>
                  <a:gd name="T8" fmla="*/ 43 w 86"/>
                  <a:gd name="T9" fmla="*/ 0 h 83"/>
                  <a:gd name="T10" fmla="*/ 7 w 86"/>
                  <a:gd name="T11" fmla="*/ 41 h 83"/>
                  <a:gd name="T12" fmla="*/ 43 w 86"/>
                  <a:gd name="T13" fmla="*/ 76 h 83"/>
                  <a:gd name="T14" fmla="*/ 79 w 86"/>
                  <a:gd name="T15" fmla="*/ 41 h 83"/>
                  <a:gd name="T16" fmla="*/ 43 w 86"/>
                  <a:gd name="T17" fmla="*/ 7 h 83"/>
                  <a:gd name="T18" fmla="*/ 7 w 86"/>
                  <a:gd name="T19"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3">
                    <a:moveTo>
                      <a:pt x="43" y="0"/>
                    </a:moveTo>
                    <a:cubicBezTo>
                      <a:pt x="67" y="0"/>
                      <a:pt x="86" y="19"/>
                      <a:pt x="86" y="41"/>
                    </a:cubicBezTo>
                    <a:cubicBezTo>
                      <a:pt x="86" y="64"/>
                      <a:pt x="67" y="83"/>
                      <a:pt x="43" y="83"/>
                    </a:cubicBezTo>
                    <a:cubicBezTo>
                      <a:pt x="19" y="83"/>
                      <a:pt x="0" y="64"/>
                      <a:pt x="0" y="41"/>
                    </a:cubicBezTo>
                    <a:cubicBezTo>
                      <a:pt x="0" y="19"/>
                      <a:pt x="19" y="0"/>
                      <a:pt x="43" y="0"/>
                    </a:cubicBezTo>
                    <a:moveTo>
                      <a:pt x="7" y="41"/>
                    </a:moveTo>
                    <a:cubicBezTo>
                      <a:pt x="7" y="60"/>
                      <a:pt x="23" y="76"/>
                      <a:pt x="43" y="76"/>
                    </a:cubicBezTo>
                    <a:cubicBezTo>
                      <a:pt x="63" y="76"/>
                      <a:pt x="79" y="60"/>
                      <a:pt x="79" y="41"/>
                    </a:cubicBezTo>
                    <a:cubicBezTo>
                      <a:pt x="79" y="22"/>
                      <a:pt x="63" y="7"/>
                      <a:pt x="43" y="7"/>
                    </a:cubicBezTo>
                    <a:cubicBezTo>
                      <a:pt x="23" y="7"/>
                      <a:pt x="7" y="22"/>
                      <a:pt x="7" y="41"/>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54" name="Freeform 153"/>
              <p:cNvSpPr>
                <a:spLocks/>
              </p:cNvSpPr>
              <p:nvPr/>
            </p:nvSpPr>
            <p:spPr bwMode="auto">
              <a:xfrm>
                <a:off x="4640263" y="4665663"/>
                <a:ext cx="36513" cy="112713"/>
              </a:xfrm>
              <a:custGeom>
                <a:avLst/>
                <a:gdLst>
                  <a:gd name="T0" fmla="*/ 0 w 12"/>
                  <a:gd name="T1" fmla="*/ 37 h 37"/>
                  <a:gd name="T2" fmla="*/ 0 w 12"/>
                  <a:gd name="T3" fmla="*/ 17 h 37"/>
                  <a:gd name="T4" fmla="*/ 10 w 12"/>
                  <a:gd name="T5" fmla="*/ 0 h 37"/>
                  <a:gd name="T6" fmla="*/ 12 w 12"/>
                  <a:gd name="T7" fmla="*/ 11 h 37"/>
                  <a:gd name="T8" fmla="*/ 0 w 12"/>
                  <a:gd name="T9" fmla="*/ 37 h 37"/>
                </a:gdLst>
                <a:ahLst/>
                <a:cxnLst>
                  <a:cxn ang="0">
                    <a:pos x="T0" y="T1"/>
                  </a:cxn>
                  <a:cxn ang="0">
                    <a:pos x="T2" y="T3"/>
                  </a:cxn>
                  <a:cxn ang="0">
                    <a:pos x="T4" y="T5"/>
                  </a:cxn>
                  <a:cxn ang="0">
                    <a:pos x="T6" y="T7"/>
                  </a:cxn>
                  <a:cxn ang="0">
                    <a:pos x="T8" y="T9"/>
                  </a:cxn>
                </a:cxnLst>
                <a:rect l="0" t="0" r="r" b="b"/>
                <a:pathLst>
                  <a:path w="12" h="37">
                    <a:moveTo>
                      <a:pt x="0" y="37"/>
                    </a:moveTo>
                    <a:cubicBezTo>
                      <a:pt x="0" y="17"/>
                      <a:pt x="0" y="17"/>
                      <a:pt x="0" y="17"/>
                    </a:cubicBezTo>
                    <a:cubicBezTo>
                      <a:pt x="0" y="10"/>
                      <a:pt x="4" y="3"/>
                      <a:pt x="10" y="0"/>
                    </a:cubicBezTo>
                    <a:cubicBezTo>
                      <a:pt x="11" y="3"/>
                      <a:pt x="12" y="7"/>
                      <a:pt x="12" y="11"/>
                    </a:cubicBezTo>
                    <a:cubicBezTo>
                      <a:pt x="12" y="21"/>
                      <a:pt x="7" y="31"/>
                      <a:pt x="0" y="37"/>
                    </a:cubicBezTo>
                    <a:close/>
                  </a:path>
                </a:pathLst>
              </a:custGeom>
              <a:solidFill>
                <a:srgbClr val="977F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sp>
            <p:nvSpPr>
              <p:cNvPr id="155" name="Rectangle 154"/>
              <p:cNvSpPr>
                <a:spLocks noChangeArrowheads="1"/>
              </p:cNvSpPr>
              <p:nvPr/>
            </p:nvSpPr>
            <p:spPr bwMode="auto">
              <a:xfrm>
                <a:off x="4624388" y="4714875"/>
                <a:ext cx="36513" cy="3810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endParaRPr lang="en-US" sz="1765"/>
              </a:p>
            </p:txBody>
          </p:sp>
        </p:grpSp>
      </p:grpSp>
    </p:spTree>
    <p:extLst>
      <p:ext uri="{BB962C8B-B14F-4D97-AF65-F5344CB8AC3E}">
        <p14:creationId xmlns:p14="http://schemas.microsoft.com/office/powerpoint/2010/main" val="3887945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187035" y="679934"/>
          <a:ext cx="11738046" cy="4563381"/>
        </p:xfrm>
        <a:graphic>
          <a:graphicData uri="http://schemas.openxmlformats.org/drawingml/2006/table">
            <a:tbl>
              <a:tblPr firstRow="1" bandRow="1">
                <a:tableStyleId>{2D5ABB26-0587-4C30-8999-92F81FD0307C}</a:tableStyleId>
              </a:tblPr>
              <a:tblGrid>
                <a:gridCol w="11246968">
                  <a:extLst>
                    <a:ext uri="{9D8B030D-6E8A-4147-A177-3AD203B41FA5}">
                      <a16:colId xmlns:a16="http://schemas.microsoft.com/office/drawing/2014/main" val="3993906282"/>
                    </a:ext>
                  </a:extLst>
                </a:gridCol>
                <a:gridCol w="491078">
                  <a:extLst>
                    <a:ext uri="{9D8B030D-6E8A-4147-A177-3AD203B41FA5}">
                      <a16:colId xmlns:a16="http://schemas.microsoft.com/office/drawing/2014/main" val="318868580"/>
                    </a:ext>
                  </a:extLst>
                </a:gridCol>
              </a:tblGrid>
              <a:tr h="542146">
                <a:tc gridSpan="2">
                  <a:txBody>
                    <a:bodyPr/>
                    <a:lstStyle/>
                    <a:p>
                      <a:endParaRPr lang="en-US" sz="1700">
                        <a:solidFill>
                          <a:srgbClr val="404040"/>
                        </a:solidFill>
                      </a:endParaRPr>
                    </a:p>
                  </a:txBody>
                  <a:tcPr marL="268927" marR="89642" marT="44821" marB="44821"/>
                </a:tc>
                <a:tc hMerge="1">
                  <a:txBody>
                    <a:bodyPr/>
                    <a:lstStyle/>
                    <a:p>
                      <a:endParaRPr lang="en-US"/>
                    </a:p>
                  </a:txBody>
                  <a:tcPr/>
                </a:tc>
                <a:extLst>
                  <a:ext uri="{0D108BD9-81ED-4DB2-BD59-A6C34878D82A}">
                    <a16:rowId xmlns:a16="http://schemas.microsoft.com/office/drawing/2014/main" val="3136693822"/>
                  </a:ext>
                </a:extLst>
              </a:tr>
              <a:tr h="4021235">
                <a:tc>
                  <a:txBody>
                    <a:body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a:ln>
                            <a:noFill/>
                          </a:ln>
                          <a:solidFill>
                            <a:srgbClr val="404040"/>
                          </a:solidFill>
                          <a:effectLst/>
                          <a:uLnTx/>
                          <a:uFillTx/>
                          <a:latin typeface="Segoe UI Light"/>
                          <a:ea typeface="+mn-ea"/>
                          <a:cs typeface="+mn-cs"/>
                        </a:rPr>
                        <a:t>Support the building, hosting, and consumption of APIs in the cloud and on-premises.</a:t>
                      </a: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endParaRPr kumimoji="0" lang="en-US" sz="1200" b="0" i="0" u="none" strike="noStrike" kern="1200" cap="none" spc="0" normalizeH="0" baseline="0" noProof="0">
                        <a:ln>
                          <a:noFill/>
                        </a:ln>
                        <a:solidFill>
                          <a:srgbClr val="404040"/>
                        </a:solidFill>
                        <a:effectLst/>
                        <a:uLnTx/>
                        <a:uFillTx/>
                        <a:latin typeface="Segoe UI Light"/>
                        <a:ea typeface="+mn-ea"/>
                        <a:cs typeface="+mn-cs"/>
                      </a:endParaRP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a:ln>
                            <a:noFill/>
                          </a:ln>
                          <a:solidFill>
                            <a:srgbClr val="404040"/>
                          </a:solidFill>
                          <a:effectLst/>
                          <a:uLnTx/>
                          <a:uFillTx/>
                          <a:latin typeface="Segoe UI Light"/>
                          <a:ea typeface="+mn-ea"/>
                          <a:cs typeface="+mn-cs"/>
                        </a:rPr>
                        <a:t>API apps provide enterprise grade security, simple access control, hybrid connectivity, and automatic SDK generation.</a:t>
                      </a: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endParaRPr kumimoji="0" lang="en-US" sz="1400" b="0" i="0" u="none" strike="noStrike" kern="1200" cap="none" spc="0" normalizeH="0" baseline="0" noProof="0">
                        <a:ln>
                          <a:noFill/>
                        </a:ln>
                        <a:solidFill>
                          <a:srgbClr val="0078D7"/>
                        </a:solidFill>
                        <a:effectLst/>
                        <a:uLnTx/>
                        <a:uFillTx/>
                        <a:latin typeface="Segoe UI Light"/>
                        <a:ea typeface="+mn-ea"/>
                        <a:cs typeface="+mn-cs"/>
                      </a:endParaRP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a:ln>
                            <a:noFill/>
                          </a:ln>
                          <a:solidFill>
                            <a:srgbClr val="0078D7"/>
                          </a:solidFill>
                          <a:effectLst/>
                          <a:uLnTx/>
                          <a:uFillTx/>
                          <a:latin typeface="Segoe UI Light"/>
                          <a:ea typeface="+mn-ea"/>
                          <a:cs typeface="+mn-cs"/>
                        </a:rPr>
                        <a:t>Key features include:</a:t>
                      </a:r>
                    </a:p>
                    <a:p>
                      <a:pPr marL="285750" marR="0" lvl="1" indent="-285750" algn="l" defTabSz="932742" rtl="0" eaLnBrk="1" fontAlgn="auto" latinLnBrk="0" hangingPunct="1">
                        <a:lnSpc>
                          <a:spcPct val="90000"/>
                        </a:lnSpc>
                        <a:spcBef>
                          <a:spcPct val="20000"/>
                        </a:spcBef>
                        <a:spcAft>
                          <a:spcPts val="0"/>
                        </a:spcAft>
                        <a:buClr>
                          <a:srgbClr val="404040"/>
                        </a:buClr>
                        <a:buSzPct val="90000"/>
                        <a:buFont typeface="Arial" panose="020B0604020202020204" pitchFamily="34" charset="0"/>
                        <a:buChar char="•"/>
                        <a:tabLst/>
                        <a:defRPr/>
                      </a:pPr>
                      <a:r>
                        <a:rPr kumimoji="0" lang="en-US" sz="1800" b="0" i="0" u="none" strike="noStrike" kern="1200" cap="none" spc="0" normalizeH="0" baseline="0" noProof="0">
                          <a:ln>
                            <a:noFill/>
                          </a:ln>
                          <a:solidFill>
                            <a:srgbClr val="353535"/>
                          </a:solidFill>
                          <a:effectLst/>
                          <a:uLnTx/>
                          <a:uFillTx/>
                          <a:latin typeface="Segoe Pro Semibold" panose="020B0702040504020203" pitchFamily="34" charset="0"/>
                          <a:ea typeface="+mn-ea"/>
                          <a:cs typeface="+mn-cs"/>
                        </a:rPr>
                        <a:t>Bring your existing API as-is </a:t>
                      </a:r>
                      <a:r>
                        <a:rPr kumimoji="0" lang="en-US" sz="1800" b="0" i="0" u="none" strike="noStrike" kern="1200" cap="none" spc="0" normalizeH="0" baseline="0" noProof="0">
                          <a:ln>
                            <a:noFill/>
                          </a:ln>
                          <a:solidFill>
                            <a:srgbClr val="404040"/>
                          </a:solidFill>
                          <a:effectLst/>
                          <a:uLnTx/>
                          <a:uFillTx/>
                          <a:latin typeface="Segoe UI Light"/>
                          <a:ea typeface="+mn-ea"/>
                          <a:cs typeface="+mn-cs"/>
                        </a:rPr>
                        <a:t>– Code changes in existing APIs is not required to take advantage of API Apps </a:t>
                      </a:r>
                    </a:p>
                    <a:p>
                      <a:pPr marL="285750" marR="0" lvl="1" indent="-285750" algn="l" defTabSz="932742" rtl="0" eaLnBrk="1" fontAlgn="auto" latinLnBrk="0" hangingPunct="1">
                        <a:lnSpc>
                          <a:spcPct val="90000"/>
                        </a:lnSpc>
                        <a:spcBef>
                          <a:spcPct val="20000"/>
                        </a:spcBef>
                        <a:spcAft>
                          <a:spcPts val="0"/>
                        </a:spcAft>
                        <a:buClr>
                          <a:srgbClr val="404040"/>
                        </a:buClr>
                        <a:buSzPct val="90000"/>
                        <a:buFont typeface="Arial" panose="020B0604020202020204" pitchFamily="34" charset="0"/>
                        <a:buChar char="•"/>
                        <a:tabLst/>
                        <a:defRPr/>
                      </a:pPr>
                      <a:r>
                        <a:rPr kumimoji="0" lang="en-US" sz="1800" b="0" i="0" u="none" strike="noStrike" kern="1200" cap="none" spc="0" normalizeH="0" baseline="0" noProof="0">
                          <a:ln>
                            <a:noFill/>
                          </a:ln>
                          <a:solidFill>
                            <a:srgbClr val="353535"/>
                          </a:solidFill>
                          <a:effectLst/>
                          <a:uLnTx/>
                          <a:uFillTx/>
                          <a:latin typeface="Segoe Pro Semibold" panose="020B0702040504020203" pitchFamily="34" charset="0"/>
                          <a:ea typeface="+mn-ea"/>
                          <a:cs typeface="+mn-cs"/>
                        </a:rPr>
                        <a:t>Easy consumption </a:t>
                      </a:r>
                      <a:r>
                        <a:rPr kumimoji="0" lang="en-US" sz="1800" b="0" i="0" u="none" strike="noStrike" kern="1200" cap="none" spc="0" normalizeH="0" baseline="0" noProof="0">
                          <a:ln>
                            <a:noFill/>
                          </a:ln>
                          <a:solidFill>
                            <a:srgbClr val="404040"/>
                          </a:solidFill>
                          <a:effectLst/>
                          <a:uLnTx/>
                          <a:uFillTx/>
                          <a:latin typeface="Segoe UI Light"/>
                          <a:ea typeface="+mn-ea"/>
                          <a:cs typeface="+mn-cs"/>
                        </a:rPr>
                        <a:t>– Integrated support for Swagger API metadata makes your APIs easily consumable by a variety of clients. </a:t>
                      </a:r>
                    </a:p>
                    <a:p>
                      <a:pPr marL="285750" marR="0" lvl="1" indent="-285750" algn="l" defTabSz="932742" rtl="0" eaLnBrk="1" fontAlgn="auto" latinLnBrk="0" hangingPunct="1">
                        <a:lnSpc>
                          <a:spcPct val="90000"/>
                        </a:lnSpc>
                        <a:spcBef>
                          <a:spcPct val="20000"/>
                        </a:spcBef>
                        <a:spcAft>
                          <a:spcPts val="0"/>
                        </a:spcAft>
                        <a:buClr>
                          <a:srgbClr val="404040"/>
                        </a:buClr>
                        <a:buSzPct val="90000"/>
                        <a:buFont typeface="Arial" panose="020B0604020202020204" pitchFamily="34" charset="0"/>
                        <a:buChar char="•"/>
                        <a:tabLst/>
                        <a:defRPr/>
                      </a:pPr>
                      <a:r>
                        <a:rPr kumimoji="0" lang="en-US" sz="1800" b="0" i="0" u="none" strike="noStrike" kern="1200" cap="none" spc="0" normalizeH="0" baseline="0" noProof="0">
                          <a:ln>
                            <a:noFill/>
                          </a:ln>
                          <a:solidFill>
                            <a:srgbClr val="353535"/>
                          </a:solidFill>
                          <a:effectLst/>
                          <a:uLnTx/>
                          <a:uFillTx/>
                          <a:latin typeface="Segoe Pro Semibold" panose="020B0702040504020203" pitchFamily="34" charset="0"/>
                          <a:ea typeface="+mn-ea"/>
                          <a:cs typeface="+mn-cs"/>
                        </a:rPr>
                        <a:t>Simple access control </a:t>
                      </a:r>
                      <a:r>
                        <a:rPr kumimoji="0" lang="en-US" sz="1800" b="0" i="0" u="none" strike="noStrike" kern="1200" cap="none" spc="0" normalizeH="0" baseline="0" noProof="0">
                          <a:ln>
                            <a:noFill/>
                          </a:ln>
                          <a:solidFill>
                            <a:srgbClr val="404040"/>
                          </a:solidFill>
                          <a:effectLst/>
                          <a:uLnTx/>
                          <a:uFillTx/>
                          <a:latin typeface="Segoe UI Light"/>
                          <a:ea typeface="+mn-ea"/>
                          <a:cs typeface="+mn-cs"/>
                        </a:rPr>
                        <a:t>– Protects an API app from unauthenticated access with no changes to your code and provides built-in authentication services </a:t>
                      </a:r>
                    </a:p>
                    <a:p>
                      <a:pPr marL="285750" marR="0" lvl="1" indent="-285750" algn="l" defTabSz="932742" rtl="0" eaLnBrk="1" fontAlgn="auto" latinLnBrk="0" hangingPunct="1">
                        <a:lnSpc>
                          <a:spcPct val="90000"/>
                        </a:lnSpc>
                        <a:spcBef>
                          <a:spcPct val="20000"/>
                        </a:spcBef>
                        <a:spcAft>
                          <a:spcPts val="0"/>
                        </a:spcAft>
                        <a:buClr>
                          <a:srgbClr val="404040"/>
                        </a:buClr>
                        <a:buSzPct val="90000"/>
                        <a:buFont typeface="Arial" panose="020B0604020202020204" pitchFamily="34" charset="0"/>
                        <a:buChar char="•"/>
                        <a:tabLst/>
                        <a:defRPr/>
                      </a:pPr>
                      <a:r>
                        <a:rPr kumimoji="0" lang="en-US" sz="1800" b="0" i="0" u="none" strike="noStrike" kern="1200" cap="none" spc="0" normalizeH="0" baseline="0" noProof="0">
                          <a:ln>
                            <a:noFill/>
                          </a:ln>
                          <a:solidFill>
                            <a:srgbClr val="353535"/>
                          </a:solidFill>
                          <a:effectLst/>
                          <a:uLnTx/>
                          <a:uFillTx/>
                          <a:latin typeface="Segoe Pro Semibold" panose="020B0702040504020203" pitchFamily="34" charset="0"/>
                          <a:ea typeface="+mn-ea"/>
                          <a:cs typeface="+mn-cs"/>
                        </a:rPr>
                        <a:t>Visual Studio integration </a:t>
                      </a:r>
                      <a:r>
                        <a:rPr kumimoji="0" lang="en-US" sz="1800" b="0" i="0" u="none" strike="noStrike" kern="1200" cap="none" spc="0" normalizeH="0" baseline="0" noProof="0">
                          <a:ln>
                            <a:noFill/>
                          </a:ln>
                          <a:solidFill>
                            <a:srgbClr val="404040"/>
                          </a:solidFill>
                          <a:effectLst/>
                          <a:uLnTx/>
                          <a:uFillTx/>
                          <a:latin typeface="Segoe UI Light"/>
                          <a:ea typeface="+mn-ea"/>
                          <a:cs typeface="+mn-cs"/>
                        </a:rPr>
                        <a:t>– Dedicated tools in Visual Studio streamline the work of creating, deploying, consuming, debugging, and managing API apps.</a:t>
                      </a:r>
                    </a:p>
                  </a:txBody>
                  <a:tcPr marL="268927" marR="89642" marT="44821" marB="44821"/>
                </a:tc>
                <a:tc>
                  <a:txBody>
                    <a:bodyPr/>
                    <a:lstStyle/>
                    <a:p>
                      <a:endParaRPr lang="en-US" sz="1700" dirty="0">
                        <a:solidFill>
                          <a:srgbClr val="404040"/>
                        </a:solidFill>
                      </a:endParaRPr>
                    </a:p>
                  </a:txBody>
                  <a:tcPr marL="89642" marR="89642" marT="44821" marB="44821"/>
                </a:tc>
                <a:extLst>
                  <a:ext uri="{0D108BD9-81ED-4DB2-BD59-A6C34878D82A}">
                    <a16:rowId xmlns:a16="http://schemas.microsoft.com/office/drawing/2014/main" val="2792144789"/>
                  </a:ext>
                </a:extLst>
              </a:tr>
            </a:tbl>
          </a:graphicData>
        </a:graphic>
      </p:graphicFrame>
      <p:pic>
        <p:nvPicPr>
          <p:cNvPr id="3" name="Picture 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958956" y="117910"/>
            <a:ext cx="764951" cy="764951"/>
          </a:xfrm>
          <a:prstGeom prst="rect">
            <a:avLst/>
          </a:prstGeom>
        </p:spPr>
      </p:pic>
      <p:sp>
        <p:nvSpPr>
          <p:cNvPr id="2" name="Title 1"/>
          <p:cNvSpPr>
            <a:spLocks noGrp="1"/>
          </p:cNvSpPr>
          <p:nvPr>
            <p:ph type="title"/>
          </p:nvPr>
        </p:nvSpPr>
        <p:spPr/>
        <p:txBody>
          <a:bodyPr/>
          <a:lstStyle/>
          <a:p>
            <a:r>
              <a:rPr lang="en-US">
                <a:solidFill>
                  <a:srgbClr val="404040"/>
                </a:solidFill>
              </a:rPr>
              <a:t>App Service | API Apps</a:t>
            </a:r>
            <a:endParaRPr lang="en-US"/>
          </a:p>
        </p:txBody>
      </p:sp>
      <p:sp>
        <p:nvSpPr>
          <p:cNvPr id="10" name="Rectangle 9"/>
          <p:cNvSpPr/>
          <p:nvPr/>
        </p:nvSpPr>
        <p:spPr>
          <a:xfrm>
            <a:off x="299874" y="6454250"/>
            <a:ext cx="6934637" cy="234153"/>
          </a:xfrm>
          <a:prstGeom prst="rect">
            <a:avLst/>
          </a:prstGeom>
        </p:spPr>
        <p:txBody>
          <a:bodyPr wrap="square">
            <a:spAutoFit/>
          </a:bodyPr>
          <a:lstStyle/>
          <a:p>
            <a:r>
              <a:rPr lang="en-US" sz="933">
                <a:solidFill>
                  <a:srgbClr val="003C71"/>
                </a:solidFill>
              </a:rPr>
              <a:t>https://azure.microsoft.com/en-us/services/app-service/api </a:t>
            </a:r>
          </a:p>
        </p:txBody>
      </p:sp>
    </p:spTree>
    <p:extLst>
      <p:ext uri="{BB962C8B-B14F-4D97-AF65-F5344CB8AC3E}">
        <p14:creationId xmlns:p14="http://schemas.microsoft.com/office/powerpoint/2010/main" val="5069010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988459" y="154735"/>
            <a:ext cx="764951" cy="764951"/>
          </a:xfrm>
          <a:prstGeom prst="rect">
            <a:avLst/>
          </a:prstGeom>
        </p:spPr>
      </p:pic>
      <p:sp>
        <p:nvSpPr>
          <p:cNvPr id="6" name="Title 5"/>
          <p:cNvSpPr>
            <a:spLocks noGrp="1"/>
          </p:cNvSpPr>
          <p:nvPr>
            <p:ph type="title"/>
          </p:nvPr>
        </p:nvSpPr>
        <p:spPr/>
        <p:txBody>
          <a:bodyPr/>
          <a:lstStyle/>
          <a:p>
            <a:r>
              <a:rPr lang="en-US">
                <a:solidFill>
                  <a:srgbClr val="404040"/>
                </a:solidFill>
              </a:rPr>
              <a:t>App Service | Functions</a:t>
            </a:r>
            <a:endParaRPr lang="en-US"/>
          </a:p>
        </p:txBody>
      </p:sp>
      <p:sp>
        <p:nvSpPr>
          <p:cNvPr id="9" name="Rectangle 8"/>
          <p:cNvSpPr/>
          <p:nvPr/>
        </p:nvSpPr>
        <p:spPr>
          <a:xfrm>
            <a:off x="299874" y="6454250"/>
            <a:ext cx="6934637" cy="234153"/>
          </a:xfrm>
          <a:prstGeom prst="rect">
            <a:avLst/>
          </a:prstGeom>
        </p:spPr>
        <p:txBody>
          <a:bodyPr wrap="square">
            <a:spAutoFit/>
          </a:bodyPr>
          <a:lstStyle/>
          <a:p>
            <a:r>
              <a:rPr lang="en-US" sz="933">
                <a:solidFill>
                  <a:srgbClr val="003C71"/>
                </a:solidFill>
              </a:rPr>
              <a:t>https://azure.microsoft.com/en-us/services/functions </a:t>
            </a:r>
          </a:p>
        </p:txBody>
      </p:sp>
      <p:sp>
        <p:nvSpPr>
          <p:cNvPr id="11" name="Rectangle 10"/>
          <p:cNvSpPr/>
          <p:nvPr/>
        </p:nvSpPr>
        <p:spPr>
          <a:xfrm>
            <a:off x="379980" y="1232600"/>
            <a:ext cx="10795760" cy="4076322"/>
          </a:xfrm>
          <a:prstGeom prst="rect">
            <a:avLst/>
          </a:prstGeom>
        </p:spPr>
        <p:txBody>
          <a:bodyPr wrap="square">
            <a:spAutoFit/>
          </a:bodyPr>
          <a:lstStyle/>
          <a:p>
            <a:pPr lvl="0">
              <a:lnSpc>
                <a:spcPct val="90000"/>
              </a:lnSpc>
              <a:spcBef>
                <a:spcPct val="20000"/>
              </a:spcBef>
              <a:buSzPct val="90000"/>
              <a:defRPr/>
            </a:pPr>
            <a:r>
              <a:rPr lang="en-US" sz="1961">
                <a:solidFill>
                  <a:srgbClr val="404040"/>
                </a:solidFill>
                <a:latin typeface="Segoe UI Light"/>
              </a:rPr>
              <a:t>Azure Functions is a solution for easily running small pieces of code, or "functions," in the cloud. </a:t>
            </a:r>
          </a:p>
          <a:p>
            <a:pPr lvl="0">
              <a:lnSpc>
                <a:spcPct val="90000"/>
              </a:lnSpc>
              <a:spcBef>
                <a:spcPct val="20000"/>
              </a:spcBef>
              <a:buSzPct val="90000"/>
              <a:defRPr/>
            </a:pPr>
            <a:endParaRPr lang="en-US" sz="1372">
              <a:solidFill>
                <a:srgbClr val="404040"/>
              </a:solidFill>
              <a:latin typeface="Segoe UI Light"/>
            </a:endParaRPr>
          </a:p>
          <a:p>
            <a:pPr lvl="0">
              <a:lnSpc>
                <a:spcPct val="90000"/>
              </a:lnSpc>
              <a:spcBef>
                <a:spcPct val="20000"/>
              </a:spcBef>
              <a:buSzPct val="90000"/>
              <a:defRPr/>
            </a:pPr>
            <a:r>
              <a:rPr lang="en-US" sz="1961">
                <a:solidFill>
                  <a:srgbClr val="404040"/>
                </a:solidFill>
                <a:latin typeface="Segoe UI Light"/>
              </a:rPr>
              <a:t>Solution for processing data, integrating systems, working with the internet-of-things (IoT), and building simple APIs and microservices. </a:t>
            </a:r>
          </a:p>
          <a:p>
            <a:pPr lvl="0">
              <a:lnSpc>
                <a:spcPct val="90000"/>
              </a:lnSpc>
              <a:spcBef>
                <a:spcPct val="20000"/>
              </a:spcBef>
              <a:buSzPct val="90000"/>
              <a:defRPr/>
            </a:pPr>
            <a:endParaRPr lang="en-US" sz="1372">
              <a:solidFill>
                <a:srgbClr val="0078D7"/>
              </a:solidFill>
              <a:latin typeface="Segoe UI Light"/>
            </a:endParaRPr>
          </a:p>
          <a:p>
            <a:pPr lvl="0">
              <a:lnSpc>
                <a:spcPct val="90000"/>
              </a:lnSpc>
              <a:spcBef>
                <a:spcPct val="20000"/>
              </a:spcBef>
              <a:buSzPct val="90000"/>
              <a:defRPr/>
            </a:pPr>
            <a:r>
              <a:rPr lang="en-US" sz="1961">
                <a:solidFill>
                  <a:srgbClr val="0078D7"/>
                </a:solidFill>
                <a:latin typeface="Segoe UI Light"/>
              </a:rPr>
              <a:t>Key features of Azure Functions:</a:t>
            </a:r>
          </a:p>
          <a:p>
            <a:pPr marL="280121" lvl="1" indent="-280121">
              <a:lnSpc>
                <a:spcPct val="90000"/>
              </a:lnSpc>
              <a:spcBef>
                <a:spcPct val="20000"/>
              </a:spcBef>
              <a:buClr>
                <a:srgbClr val="404040"/>
              </a:buClr>
              <a:buSzPct val="90000"/>
              <a:buFont typeface="Arial" panose="020B0604020202020204" pitchFamily="34" charset="0"/>
              <a:buChar char="•"/>
              <a:defRPr/>
            </a:pPr>
            <a:r>
              <a:rPr lang="en-US" sz="1765">
                <a:solidFill>
                  <a:srgbClr val="353535"/>
                </a:solidFill>
                <a:latin typeface="Segoe Pro Semibold" panose="020B0702040504020203" pitchFamily="34" charset="0"/>
              </a:rPr>
              <a:t>Choice of language </a:t>
            </a:r>
            <a:r>
              <a:rPr lang="en-US" sz="1765">
                <a:solidFill>
                  <a:srgbClr val="404040"/>
                </a:solidFill>
                <a:latin typeface="Segoe UI Light"/>
              </a:rPr>
              <a:t>– Write functions using C#, F#, Node.js, Python, PHP, batch, bash, or any executable.</a:t>
            </a:r>
          </a:p>
          <a:p>
            <a:pPr marL="280121" lvl="1" indent="-280121">
              <a:lnSpc>
                <a:spcPct val="90000"/>
              </a:lnSpc>
              <a:spcBef>
                <a:spcPct val="20000"/>
              </a:spcBef>
              <a:buClr>
                <a:srgbClr val="404040"/>
              </a:buClr>
              <a:buSzPct val="90000"/>
              <a:buFont typeface="Arial" panose="020B0604020202020204" pitchFamily="34" charset="0"/>
              <a:buChar char="•"/>
              <a:defRPr/>
            </a:pPr>
            <a:r>
              <a:rPr lang="en-US" sz="1765">
                <a:solidFill>
                  <a:srgbClr val="353535"/>
                </a:solidFill>
                <a:latin typeface="Segoe Pro Semibold" panose="020B0702040504020203" pitchFamily="34" charset="0"/>
              </a:rPr>
              <a:t>Bring your own dependencies </a:t>
            </a:r>
            <a:r>
              <a:rPr lang="en-US" sz="1765">
                <a:solidFill>
                  <a:srgbClr val="404040"/>
                </a:solidFill>
                <a:latin typeface="Segoe UI Light"/>
              </a:rPr>
              <a:t>– Supports NuGet, and NPM</a:t>
            </a:r>
          </a:p>
          <a:p>
            <a:pPr marL="280121" lvl="1" indent="-280121">
              <a:lnSpc>
                <a:spcPct val="90000"/>
              </a:lnSpc>
              <a:spcBef>
                <a:spcPct val="20000"/>
              </a:spcBef>
              <a:buClr>
                <a:srgbClr val="404040"/>
              </a:buClr>
              <a:buSzPct val="90000"/>
              <a:buFont typeface="Arial" panose="020B0604020202020204" pitchFamily="34" charset="0"/>
              <a:buChar char="•"/>
              <a:defRPr/>
            </a:pPr>
            <a:r>
              <a:rPr lang="en-US" sz="1765">
                <a:solidFill>
                  <a:srgbClr val="353535"/>
                </a:solidFill>
                <a:latin typeface="Segoe Pro Semibold" panose="020B0702040504020203" pitchFamily="34" charset="0"/>
              </a:rPr>
              <a:t>Integrated security </a:t>
            </a:r>
            <a:r>
              <a:rPr lang="en-US" sz="1765">
                <a:solidFill>
                  <a:srgbClr val="404040"/>
                </a:solidFill>
                <a:latin typeface="Segoe UI Light"/>
              </a:rPr>
              <a:t>– Protect HTTP-triggered functions with OAuth providers such as Azure Active Directory, Facebook, Google, Twitter, and Microsoft Account</a:t>
            </a:r>
          </a:p>
          <a:p>
            <a:pPr marL="280121" lvl="1" indent="-280121">
              <a:lnSpc>
                <a:spcPct val="90000"/>
              </a:lnSpc>
              <a:spcBef>
                <a:spcPct val="20000"/>
              </a:spcBef>
              <a:buClr>
                <a:srgbClr val="404040"/>
              </a:buClr>
              <a:buSzPct val="90000"/>
              <a:buFont typeface="Arial" panose="020B0604020202020204" pitchFamily="34" charset="0"/>
              <a:buChar char="•"/>
              <a:defRPr/>
            </a:pPr>
            <a:r>
              <a:rPr lang="en-US" sz="1765">
                <a:solidFill>
                  <a:srgbClr val="353535"/>
                </a:solidFill>
                <a:latin typeface="Segoe Pro Semibold" panose="020B0702040504020203" pitchFamily="34" charset="0"/>
              </a:rPr>
              <a:t>Simplified integration </a:t>
            </a:r>
            <a:r>
              <a:rPr lang="en-US" sz="1765">
                <a:solidFill>
                  <a:srgbClr val="404040"/>
                </a:solidFill>
                <a:latin typeface="Segoe UI Light"/>
              </a:rPr>
              <a:t>– Easily leverage Azure services and software-as-a-service (SaaS) offerings</a:t>
            </a:r>
          </a:p>
          <a:p>
            <a:pPr marL="280121" lvl="1" indent="-280121">
              <a:lnSpc>
                <a:spcPct val="90000"/>
              </a:lnSpc>
              <a:spcBef>
                <a:spcPct val="20000"/>
              </a:spcBef>
              <a:buClr>
                <a:srgbClr val="404040"/>
              </a:buClr>
              <a:buSzPct val="90000"/>
              <a:buFont typeface="Arial" panose="020B0604020202020204" pitchFamily="34" charset="0"/>
              <a:buChar char="•"/>
              <a:defRPr/>
            </a:pPr>
            <a:r>
              <a:rPr lang="en-US" sz="1765">
                <a:solidFill>
                  <a:srgbClr val="353535"/>
                </a:solidFill>
                <a:latin typeface="Segoe Pro Semibold" panose="020B0702040504020203" pitchFamily="34" charset="0"/>
              </a:rPr>
              <a:t>Flexible development </a:t>
            </a:r>
            <a:r>
              <a:rPr lang="en-US" sz="1765">
                <a:solidFill>
                  <a:srgbClr val="404040"/>
                </a:solidFill>
                <a:latin typeface="Segoe UI Light"/>
              </a:rPr>
              <a:t>– Supports continuous integration and deploy your code through GitHub, VSTS, and other supported development tools</a:t>
            </a:r>
          </a:p>
          <a:p>
            <a:pPr marL="280121" lvl="1" indent="-280121">
              <a:lnSpc>
                <a:spcPct val="90000"/>
              </a:lnSpc>
              <a:spcBef>
                <a:spcPct val="20000"/>
              </a:spcBef>
              <a:buClr>
                <a:srgbClr val="404040"/>
              </a:buClr>
              <a:buSzPct val="90000"/>
              <a:buFont typeface="Arial" panose="020B0604020202020204" pitchFamily="34" charset="0"/>
              <a:buChar char="•"/>
              <a:defRPr/>
            </a:pPr>
            <a:r>
              <a:rPr lang="en-US" sz="1765">
                <a:solidFill>
                  <a:srgbClr val="353535"/>
                </a:solidFill>
                <a:latin typeface="Segoe Pro Semibold" panose="020B0702040504020203" pitchFamily="34" charset="0"/>
              </a:rPr>
              <a:t>Open-source</a:t>
            </a:r>
            <a:r>
              <a:rPr lang="en-US" sz="1765">
                <a:solidFill>
                  <a:srgbClr val="404040"/>
                </a:solidFill>
                <a:latin typeface="Segoe UI Light"/>
              </a:rPr>
              <a:t> – The Functions’ runtime is open-source and available on GitHub</a:t>
            </a:r>
          </a:p>
        </p:txBody>
      </p:sp>
    </p:spTree>
    <p:extLst>
      <p:ext uri="{BB962C8B-B14F-4D97-AF65-F5344CB8AC3E}">
        <p14:creationId xmlns:p14="http://schemas.microsoft.com/office/powerpoint/2010/main" val="138755706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026337" y="117910"/>
            <a:ext cx="764951" cy="764951"/>
          </a:xfrm>
          <a:prstGeom prst="rect">
            <a:avLst/>
          </a:prstGeom>
        </p:spPr>
      </p:pic>
      <p:sp>
        <p:nvSpPr>
          <p:cNvPr id="2" name="Title 1"/>
          <p:cNvSpPr>
            <a:spLocks noGrp="1"/>
          </p:cNvSpPr>
          <p:nvPr>
            <p:ph type="title"/>
          </p:nvPr>
        </p:nvSpPr>
        <p:spPr/>
        <p:txBody>
          <a:bodyPr/>
          <a:lstStyle/>
          <a:p>
            <a:r>
              <a:rPr lang="en-US" dirty="0">
                <a:solidFill>
                  <a:srgbClr val="404040"/>
                </a:solidFill>
              </a:rPr>
              <a:t>App Service | Prerequisites</a:t>
            </a:r>
            <a:endParaRPr lang="en-US" dirty="0"/>
          </a:p>
        </p:txBody>
      </p:sp>
      <p:sp>
        <p:nvSpPr>
          <p:cNvPr id="11" name="Rectangle 10"/>
          <p:cNvSpPr/>
          <p:nvPr/>
        </p:nvSpPr>
        <p:spPr>
          <a:xfrm>
            <a:off x="390050" y="1211256"/>
            <a:ext cx="5557904" cy="5130828"/>
          </a:xfrm>
          <a:prstGeom prst="rect">
            <a:avLst/>
          </a:prstGeom>
        </p:spPr>
        <p:txBody>
          <a:bodyPr wrap="square">
            <a:spAutoFit/>
          </a:bodyPr>
          <a:lstStyle/>
          <a:p>
            <a:pPr marL="0" lvl="1">
              <a:lnSpc>
                <a:spcPct val="90000"/>
              </a:lnSpc>
              <a:spcBef>
                <a:spcPct val="20000"/>
              </a:spcBef>
              <a:buSzPct val="90000"/>
              <a:defRPr/>
            </a:pPr>
            <a:r>
              <a:rPr lang="en-US" sz="2400" dirty="0">
                <a:solidFill>
                  <a:srgbClr val="0078D7"/>
                </a:solidFill>
                <a:latin typeface="+mj-lt"/>
                <a:hlinkClick r:id="rId4"/>
              </a:rPr>
              <a:t>Prerequisites</a:t>
            </a:r>
            <a:r>
              <a:rPr lang="en-US" sz="2400" dirty="0">
                <a:solidFill>
                  <a:srgbClr val="0078D7"/>
                </a:solidFill>
                <a:latin typeface="+mj-lt"/>
              </a:rPr>
              <a:t> for ALL Resource Providers</a:t>
            </a:r>
          </a:p>
          <a:p>
            <a:pPr marL="336145" lvl="1" indent="-336145">
              <a:lnSpc>
                <a:spcPct val="90000"/>
              </a:lnSpc>
              <a:spcBef>
                <a:spcPct val="20000"/>
              </a:spcBef>
              <a:buSzPct val="90000"/>
              <a:buFont typeface="Arial" panose="020B0604020202020204" pitchFamily="34" charset="0"/>
              <a:buChar char="•"/>
              <a:defRPr/>
            </a:pPr>
            <a:r>
              <a:rPr lang="en-US" sz="2000" dirty="0">
                <a:latin typeface="+mj-lt"/>
              </a:rPr>
              <a:t>Register Azure Stack Hub with Azure</a:t>
            </a:r>
          </a:p>
          <a:p>
            <a:pPr marL="336145" lvl="1" indent="-336145">
              <a:lnSpc>
                <a:spcPct val="90000"/>
              </a:lnSpc>
              <a:spcBef>
                <a:spcPct val="20000"/>
              </a:spcBef>
              <a:buSzPct val="90000"/>
              <a:buFont typeface="Arial" panose="020B0604020202020204" pitchFamily="34" charset="0"/>
              <a:buChar char="•"/>
              <a:defRPr/>
            </a:pPr>
            <a:r>
              <a:rPr lang="en-US" sz="2000" dirty="0">
                <a:latin typeface="+mj-lt"/>
              </a:rPr>
              <a:t>Update your Azure Active Directory (Azure AD) home directory</a:t>
            </a:r>
          </a:p>
          <a:p>
            <a:pPr marL="336145" lvl="1" indent="-336145">
              <a:lnSpc>
                <a:spcPct val="90000"/>
              </a:lnSpc>
              <a:spcBef>
                <a:spcPct val="20000"/>
              </a:spcBef>
              <a:buSzPct val="90000"/>
              <a:buFont typeface="Arial" panose="020B0604020202020204" pitchFamily="34" charset="0"/>
              <a:buChar char="•"/>
              <a:defRPr/>
            </a:pPr>
            <a:endParaRPr lang="en-US" sz="1765" dirty="0">
              <a:solidFill>
                <a:srgbClr val="404040"/>
              </a:solidFill>
              <a:latin typeface="+mj-lt"/>
            </a:endParaRPr>
          </a:p>
          <a:p>
            <a:pPr marL="0" lvl="1">
              <a:lnSpc>
                <a:spcPct val="90000"/>
              </a:lnSpc>
              <a:spcBef>
                <a:spcPct val="20000"/>
              </a:spcBef>
              <a:buSzPct val="90000"/>
              <a:defRPr/>
            </a:pPr>
            <a:r>
              <a:rPr lang="en-US" sz="2400" dirty="0">
                <a:solidFill>
                  <a:srgbClr val="0078D7"/>
                </a:solidFill>
                <a:latin typeface="+mj-lt"/>
              </a:rPr>
              <a:t>Specifics to App Service</a:t>
            </a:r>
          </a:p>
          <a:p>
            <a:pPr marL="336145" lvl="1" indent="-336145">
              <a:lnSpc>
                <a:spcPct val="90000"/>
              </a:lnSpc>
              <a:spcBef>
                <a:spcPct val="20000"/>
              </a:spcBef>
              <a:buSzPct val="90000"/>
              <a:buFont typeface="Arial" panose="020B0604020202020204" pitchFamily="34" charset="0"/>
              <a:buChar char="•"/>
              <a:defRPr/>
            </a:pPr>
            <a:r>
              <a:rPr lang="en-US" sz="2000" dirty="0">
                <a:latin typeface="+mj-lt"/>
              </a:rPr>
              <a:t>Download Scripts &amp; Installer</a:t>
            </a:r>
          </a:p>
          <a:p>
            <a:pPr marL="336145" lvl="1" indent="-336145">
              <a:lnSpc>
                <a:spcPct val="90000"/>
              </a:lnSpc>
              <a:spcBef>
                <a:spcPct val="20000"/>
              </a:spcBef>
              <a:buSzPct val="90000"/>
              <a:buFont typeface="Arial" panose="020B0604020202020204" pitchFamily="34" charset="0"/>
              <a:buChar char="•"/>
              <a:defRPr/>
            </a:pPr>
            <a:r>
              <a:rPr lang="en-US" sz="2000" dirty="0">
                <a:latin typeface="+mj-lt"/>
              </a:rPr>
              <a:t>Certificates</a:t>
            </a:r>
          </a:p>
          <a:p>
            <a:pPr marL="336145" lvl="1" indent="-336145">
              <a:lnSpc>
                <a:spcPct val="90000"/>
              </a:lnSpc>
              <a:spcBef>
                <a:spcPct val="20000"/>
              </a:spcBef>
              <a:buSzPct val="90000"/>
              <a:buFont typeface="Arial" panose="020B0604020202020204" pitchFamily="34" charset="0"/>
              <a:buChar char="•"/>
              <a:defRPr/>
            </a:pPr>
            <a:r>
              <a:rPr lang="en-US" sz="2000" dirty="0">
                <a:solidFill>
                  <a:srgbClr val="404040"/>
                </a:solidFill>
                <a:latin typeface="+mj-lt"/>
              </a:rPr>
              <a:t>File Server – groups, accounts, share</a:t>
            </a:r>
          </a:p>
          <a:p>
            <a:pPr marL="336145" lvl="1" indent="-336145">
              <a:lnSpc>
                <a:spcPct val="90000"/>
              </a:lnSpc>
              <a:spcBef>
                <a:spcPct val="20000"/>
              </a:spcBef>
              <a:buSzPct val="90000"/>
              <a:buFont typeface="Arial" panose="020B0604020202020204" pitchFamily="34" charset="0"/>
              <a:buChar char="•"/>
              <a:defRPr/>
            </a:pPr>
            <a:r>
              <a:rPr lang="en-US" sz="2000" dirty="0">
                <a:solidFill>
                  <a:srgbClr val="404040"/>
                </a:solidFill>
                <a:latin typeface="+mj-lt"/>
                <a:hlinkClick r:id="rId5"/>
              </a:rPr>
              <a:t>SQL</a:t>
            </a:r>
            <a:r>
              <a:rPr lang="en-US" sz="2000" dirty="0">
                <a:solidFill>
                  <a:srgbClr val="404040"/>
                </a:solidFill>
                <a:latin typeface="+mj-lt"/>
              </a:rPr>
              <a:t> Instance</a:t>
            </a:r>
          </a:p>
          <a:p>
            <a:pPr marL="336145" lvl="1" indent="-336145">
              <a:lnSpc>
                <a:spcPct val="90000"/>
              </a:lnSpc>
              <a:spcBef>
                <a:spcPct val="20000"/>
              </a:spcBef>
              <a:buSzPct val="90000"/>
              <a:buFont typeface="Arial" panose="020B0604020202020204" pitchFamily="34" charset="0"/>
              <a:buChar char="•"/>
              <a:defRPr/>
            </a:pPr>
            <a:r>
              <a:rPr lang="en-US" sz="2000" dirty="0">
                <a:solidFill>
                  <a:srgbClr val="404040"/>
                </a:solidFill>
                <a:latin typeface="+mj-lt"/>
              </a:rPr>
              <a:t>Azure Stack Root Certificate</a:t>
            </a:r>
          </a:p>
          <a:p>
            <a:pPr marL="336145" lvl="1" indent="-336145">
              <a:lnSpc>
                <a:spcPct val="90000"/>
              </a:lnSpc>
              <a:spcBef>
                <a:spcPct val="20000"/>
              </a:spcBef>
              <a:buSzPct val="90000"/>
              <a:buFont typeface="Arial" panose="020B0604020202020204" pitchFamily="34" charset="0"/>
              <a:buChar char="•"/>
              <a:defRPr/>
            </a:pPr>
            <a:r>
              <a:rPr lang="en-US" sz="2000" dirty="0">
                <a:solidFill>
                  <a:srgbClr val="404040"/>
                </a:solidFill>
                <a:latin typeface="+mj-lt"/>
              </a:rPr>
              <a:t>Virtual Networks</a:t>
            </a:r>
          </a:p>
          <a:p>
            <a:pPr marL="336145" lvl="1" indent="-336145">
              <a:lnSpc>
                <a:spcPct val="90000"/>
              </a:lnSpc>
              <a:spcBef>
                <a:spcPct val="20000"/>
              </a:spcBef>
              <a:buSzPct val="90000"/>
              <a:buFont typeface="Arial" panose="020B0604020202020204" pitchFamily="34" charset="0"/>
              <a:buChar char="•"/>
              <a:defRPr/>
            </a:pPr>
            <a:r>
              <a:rPr lang="en-US" sz="2000" dirty="0">
                <a:solidFill>
                  <a:srgbClr val="404040"/>
                </a:solidFill>
                <a:latin typeface="+mj-lt"/>
              </a:rPr>
              <a:t>Identity Application (Service </a:t>
            </a:r>
            <a:r>
              <a:rPr lang="en-US" sz="2000" dirty="0" err="1">
                <a:solidFill>
                  <a:srgbClr val="404040"/>
                </a:solidFill>
                <a:latin typeface="+mj-lt"/>
              </a:rPr>
              <a:t>Primcipal</a:t>
            </a:r>
            <a:r>
              <a:rPr lang="en-US" sz="2000" dirty="0">
                <a:solidFill>
                  <a:srgbClr val="404040"/>
                </a:solidFill>
                <a:latin typeface="+mj-lt"/>
              </a:rPr>
              <a:t>)</a:t>
            </a:r>
          </a:p>
          <a:p>
            <a:pPr marL="336145" lvl="1" indent="-336145">
              <a:lnSpc>
                <a:spcPct val="90000"/>
              </a:lnSpc>
              <a:spcBef>
                <a:spcPct val="20000"/>
              </a:spcBef>
              <a:buSzPct val="90000"/>
              <a:buFont typeface="Arial" panose="020B0604020202020204" pitchFamily="34" charset="0"/>
              <a:buChar char="•"/>
              <a:defRPr/>
            </a:pPr>
            <a:r>
              <a:rPr lang="en-US" sz="2000" dirty="0">
                <a:solidFill>
                  <a:srgbClr val="404040"/>
                </a:solidFill>
                <a:latin typeface="+mj-lt"/>
              </a:rPr>
              <a:t>Windows Server 2016 Datacenter</a:t>
            </a:r>
          </a:p>
          <a:p>
            <a:pPr marL="336145" lvl="1" indent="-336145">
              <a:lnSpc>
                <a:spcPct val="90000"/>
              </a:lnSpc>
              <a:spcBef>
                <a:spcPct val="20000"/>
              </a:spcBef>
              <a:buSzPct val="90000"/>
              <a:buFont typeface="Arial" panose="020B0604020202020204" pitchFamily="34" charset="0"/>
              <a:buChar char="•"/>
              <a:defRPr/>
            </a:pPr>
            <a:r>
              <a:rPr lang="en-US" sz="2000" dirty="0">
                <a:solidFill>
                  <a:srgbClr val="404040"/>
                </a:solidFill>
                <a:latin typeface="+mj-lt"/>
              </a:rPr>
              <a:t>Customer Script Extension</a:t>
            </a:r>
          </a:p>
        </p:txBody>
      </p:sp>
      <p:cxnSp>
        <p:nvCxnSpPr>
          <p:cNvPr id="5" name="Straight Arrow Connector 4">
            <a:extLst>
              <a:ext uri="{FF2B5EF4-FFF2-40B4-BE49-F238E27FC236}">
                <a16:creationId xmlns:a16="http://schemas.microsoft.com/office/drawing/2014/main" id="{2E763EB0-9B77-428B-993B-465365ECF828}"/>
              </a:ext>
            </a:extLst>
          </p:cNvPr>
          <p:cNvCxnSpPr>
            <a:cxnSpLocks/>
          </p:cNvCxnSpPr>
          <p:nvPr/>
        </p:nvCxnSpPr>
        <p:spPr>
          <a:xfrm flipV="1">
            <a:off x="4824549" y="1428206"/>
            <a:ext cx="2255520" cy="2448088"/>
          </a:xfrm>
          <a:prstGeom prst="straightConnector1">
            <a:avLst/>
          </a:prstGeom>
          <a:ln w="28575">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D79E6CCA-1445-454A-AF84-9726429E84DE}"/>
              </a:ext>
            </a:extLst>
          </p:cNvPr>
          <p:cNvSpPr/>
          <p:nvPr/>
        </p:nvSpPr>
        <p:spPr bwMode="auto">
          <a:xfrm>
            <a:off x="679269" y="3876293"/>
            <a:ext cx="4145280" cy="356073"/>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a:extLst>
              <a:ext uri="{FF2B5EF4-FFF2-40B4-BE49-F238E27FC236}">
                <a16:creationId xmlns:a16="http://schemas.microsoft.com/office/drawing/2014/main" id="{6C43B3B0-7F3A-4E37-8AAF-A9887A645475}"/>
              </a:ext>
            </a:extLst>
          </p:cNvPr>
          <p:cNvSpPr txBox="1"/>
          <p:nvPr/>
        </p:nvSpPr>
        <p:spPr>
          <a:xfrm>
            <a:off x="7234511" y="1002250"/>
            <a:ext cx="2830286" cy="3419398"/>
          </a:xfrm>
          <a:prstGeom prst="rect">
            <a:avLst/>
          </a:prstGeom>
          <a:solidFill>
            <a:srgbClr val="FFFFCC"/>
          </a:solidFill>
          <a:effectLst>
            <a:outerShdw blurRad="50800" dist="38100" dir="8100000" algn="tr" rotWithShape="0">
              <a:prstClr val="black">
                <a:alpha val="40000"/>
              </a:prstClr>
            </a:outerShdw>
          </a:effectLst>
        </p:spPr>
        <p:txBody>
          <a:bodyPr wrap="square" lIns="182880" tIns="146304" rIns="182880" bIns="146304" rtlCol="0">
            <a:spAutoFit/>
          </a:bodyPr>
          <a:lstStyle/>
          <a:p>
            <a:pPr>
              <a:lnSpc>
                <a:spcPct val="90000"/>
              </a:lnSpc>
              <a:spcAft>
                <a:spcPts val="600"/>
              </a:spcAft>
            </a:pPr>
            <a:r>
              <a:rPr lang="en-US" sz="2000" i="1" dirty="0">
                <a:gradFill>
                  <a:gsLst>
                    <a:gs pos="2917">
                      <a:schemeClr val="tx1"/>
                    </a:gs>
                    <a:gs pos="30000">
                      <a:schemeClr val="tx1"/>
                    </a:gs>
                  </a:gsLst>
                  <a:lin ang="5400000" scaled="0"/>
                </a:gradFill>
              </a:rPr>
              <a:t>Use the helper </a:t>
            </a:r>
            <a:r>
              <a:rPr lang="en-US" sz="2000" i="1" dirty="0">
                <a:gradFill>
                  <a:gsLst>
                    <a:gs pos="2917">
                      <a:schemeClr val="tx1"/>
                    </a:gs>
                    <a:gs pos="30000">
                      <a:schemeClr val="tx1"/>
                    </a:gs>
                  </a:gsLst>
                  <a:lin ang="5400000" scaled="0"/>
                </a:gradFill>
                <a:hlinkClick r:id="rId6"/>
              </a:rPr>
              <a:t>script!</a:t>
            </a:r>
            <a:endParaRPr lang="en-US" sz="2000" dirty="0">
              <a:gradFill>
                <a:gsLst>
                  <a:gs pos="2917">
                    <a:schemeClr val="tx1"/>
                  </a:gs>
                  <a:gs pos="30000">
                    <a:schemeClr val="tx1"/>
                  </a:gs>
                </a:gsLst>
                <a:lin ang="5400000" scaled="0"/>
              </a:gradFill>
            </a:endParaRPr>
          </a:p>
          <a:p>
            <a:r>
              <a:rPr lang="en-US" dirty="0"/>
              <a:t>Creates the following resources:</a:t>
            </a:r>
          </a:p>
          <a:p>
            <a:pPr marL="285750" indent="-285750">
              <a:buFont typeface="Arial" panose="020B0604020202020204" pitchFamily="34" charset="0"/>
              <a:buChar char="•"/>
            </a:pPr>
            <a:r>
              <a:rPr lang="en-US" dirty="0"/>
              <a:t>A Virtual Network</a:t>
            </a:r>
          </a:p>
          <a:p>
            <a:pPr marL="285750" indent="-285750">
              <a:buFont typeface="Arial" panose="020B0604020202020204" pitchFamily="34" charset="0"/>
              <a:buChar char="•"/>
            </a:pPr>
            <a:r>
              <a:rPr lang="en-US" dirty="0"/>
              <a:t>One Storage Account and subnet</a:t>
            </a:r>
          </a:p>
          <a:p>
            <a:pPr marL="285750" indent="-285750">
              <a:buFont typeface="Arial" panose="020B0604020202020204" pitchFamily="34" charset="0"/>
              <a:buChar char="•"/>
            </a:pPr>
            <a:r>
              <a:rPr lang="en-US" dirty="0"/>
              <a:t>One Public IP</a:t>
            </a:r>
          </a:p>
          <a:p>
            <a:pPr marL="285750" indent="-285750">
              <a:buFont typeface="Arial" panose="020B0604020202020204" pitchFamily="34" charset="0"/>
              <a:buChar char="•"/>
            </a:pPr>
            <a:r>
              <a:rPr lang="en-US" dirty="0"/>
              <a:t>One Virtual machine configured for App Service standalone file server</a:t>
            </a:r>
          </a:p>
        </p:txBody>
      </p:sp>
      <p:sp>
        <p:nvSpPr>
          <p:cNvPr id="13" name="TextBox 12">
            <a:extLst>
              <a:ext uri="{FF2B5EF4-FFF2-40B4-BE49-F238E27FC236}">
                <a16:creationId xmlns:a16="http://schemas.microsoft.com/office/drawing/2014/main" id="{D160F193-EF52-4C6C-9C16-AE5714110EEC}"/>
              </a:ext>
            </a:extLst>
          </p:cNvPr>
          <p:cNvSpPr txBox="1"/>
          <p:nvPr/>
        </p:nvSpPr>
        <p:spPr>
          <a:xfrm>
            <a:off x="7234511" y="4560447"/>
            <a:ext cx="2830286" cy="1292662"/>
          </a:xfrm>
          <a:prstGeom prst="rect">
            <a:avLst/>
          </a:prstGeom>
          <a:solidFill>
            <a:schemeClr val="accent3">
              <a:lumMod val="20000"/>
              <a:lumOff val="80000"/>
            </a:schemeClr>
          </a:solidFill>
          <a:effectLst>
            <a:outerShdw blurRad="50800" dist="38100" dir="8100000" algn="tr" rotWithShape="0">
              <a:prstClr val="black">
                <a:alpha val="40000"/>
              </a:prstClr>
            </a:outerShdw>
          </a:effectLst>
        </p:spPr>
        <p:txBody>
          <a:bodyPr wrap="square" lIns="182880" tIns="146304" rIns="182880" bIns="146304" rtlCol="0">
            <a:spAutoFit/>
          </a:bodyPr>
          <a:lstStyle/>
          <a:p>
            <a:pPr>
              <a:lnSpc>
                <a:spcPct val="90000"/>
              </a:lnSpc>
              <a:spcAft>
                <a:spcPts val="600"/>
              </a:spcAft>
            </a:pPr>
            <a:r>
              <a:rPr lang="en-US" b="1" dirty="0">
                <a:solidFill>
                  <a:srgbClr val="FF0000"/>
                </a:solidFill>
              </a:rPr>
              <a:t>NOTE</a:t>
            </a:r>
            <a:r>
              <a:rPr lang="en-US" dirty="0">
                <a:solidFill>
                  <a:srgbClr val="FF0000"/>
                </a:solidFill>
              </a:rPr>
              <a:t>: </a:t>
            </a:r>
            <a:r>
              <a:rPr lang="en-US" dirty="0">
                <a:gradFill>
                  <a:gsLst>
                    <a:gs pos="2917">
                      <a:schemeClr val="tx1"/>
                    </a:gs>
                    <a:gs pos="30000">
                      <a:schemeClr val="tx1"/>
                    </a:gs>
                  </a:gsLst>
                  <a:lin ang="5400000" scaled="0"/>
                </a:gradFill>
              </a:rPr>
              <a:t>Standalone file server is not HA and should only be used in </a:t>
            </a:r>
            <a:r>
              <a:rPr lang="en-US" b="1" dirty="0">
                <a:gradFill>
                  <a:gsLst>
                    <a:gs pos="2917">
                      <a:schemeClr val="tx1"/>
                    </a:gs>
                    <a:gs pos="30000">
                      <a:schemeClr val="tx1"/>
                    </a:gs>
                  </a:gsLst>
                  <a:lin ang="5400000" scaled="0"/>
                </a:gradFill>
              </a:rPr>
              <a:t>dev</a:t>
            </a:r>
            <a:r>
              <a:rPr lang="en-US" dirty="0">
                <a:gradFill>
                  <a:gsLst>
                    <a:gs pos="2917">
                      <a:schemeClr val="tx1"/>
                    </a:gs>
                    <a:gs pos="30000">
                      <a:schemeClr val="tx1"/>
                    </a:gs>
                  </a:gsLst>
                  <a:lin ang="5400000" scaled="0"/>
                </a:gradFill>
              </a:rPr>
              <a:t> and </a:t>
            </a:r>
            <a:r>
              <a:rPr lang="en-US" b="1" dirty="0">
                <a:gradFill>
                  <a:gsLst>
                    <a:gs pos="2917">
                      <a:schemeClr val="tx1"/>
                    </a:gs>
                    <a:gs pos="30000">
                      <a:schemeClr val="tx1"/>
                    </a:gs>
                  </a:gsLst>
                  <a:lin ang="5400000" scaled="0"/>
                </a:gradFill>
              </a:rPr>
              <a:t>test</a:t>
            </a:r>
            <a:r>
              <a:rPr lang="en-US" dirty="0">
                <a:gradFill>
                  <a:gsLst>
                    <a:gs pos="2917">
                      <a:schemeClr val="tx1"/>
                    </a:gs>
                    <a:gs pos="30000">
                      <a:schemeClr val="tx1"/>
                    </a:gs>
                  </a:gsLst>
                  <a:lin ang="5400000" scaled="0"/>
                </a:gradFill>
              </a:rPr>
              <a:t> scenarios. </a:t>
            </a:r>
          </a:p>
        </p:txBody>
      </p:sp>
      <p:sp>
        <p:nvSpPr>
          <p:cNvPr id="19" name="TextBox 18">
            <a:extLst>
              <a:ext uri="{FF2B5EF4-FFF2-40B4-BE49-F238E27FC236}">
                <a16:creationId xmlns:a16="http://schemas.microsoft.com/office/drawing/2014/main" id="{29CEBF5D-09C8-4522-B08E-39BE5E13C613}"/>
              </a:ext>
            </a:extLst>
          </p:cNvPr>
          <p:cNvSpPr txBox="1"/>
          <p:nvPr/>
        </p:nvSpPr>
        <p:spPr>
          <a:xfrm>
            <a:off x="764526" y="6401564"/>
            <a:ext cx="10636287" cy="307777"/>
          </a:xfrm>
          <a:prstGeom prst="rect">
            <a:avLst/>
          </a:prstGeom>
          <a:noFill/>
        </p:spPr>
        <p:txBody>
          <a:bodyPr wrap="square">
            <a:spAutoFit/>
          </a:bodyPr>
          <a:lstStyle/>
          <a:p>
            <a:r>
              <a:rPr lang="en-US" sz="1400" dirty="0">
                <a:hlinkClick r:id="rId7"/>
              </a:rPr>
              <a:t>https://docs.microsoft.com/en-us/azure-stack/operator/azure-stack-app-service-before-you-get-started</a:t>
            </a:r>
            <a:r>
              <a:rPr lang="en-US" sz="1400" dirty="0"/>
              <a:t> </a:t>
            </a:r>
          </a:p>
        </p:txBody>
      </p:sp>
    </p:spTree>
    <p:extLst>
      <p:ext uri="{BB962C8B-B14F-4D97-AF65-F5344CB8AC3E}">
        <p14:creationId xmlns:p14="http://schemas.microsoft.com/office/powerpoint/2010/main" val="20386697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xEl>
                                              <p:pRg st="7" end="7"/>
                                            </p:txEl>
                                          </p:spTgt>
                                        </p:tgtEl>
                                        <p:attrNameLst>
                                          <p:attrName>style.visibility</p:attrName>
                                        </p:attrNameLst>
                                      </p:cBhvr>
                                      <p:to>
                                        <p:strVal val="visible"/>
                                      </p:to>
                                    </p:set>
                                    <p:animEffect transition="in" filter="wipe(left)">
                                      <p:cBhvr>
                                        <p:cTn id="7" dur="500"/>
                                        <p:tgtEl>
                                          <p:spTgt spid="11">
                                            <p:txEl>
                                              <p:pRg st="7" end="7"/>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up)">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ppt_x"/>
                                          </p:val>
                                        </p:tav>
                                        <p:tav tm="100000">
                                          <p:val>
                                            <p:strVal val="#ppt_x"/>
                                          </p:val>
                                        </p:tav>
                                      </p:tavLst>
                                    </p:anim>
                                    <p:anim calcmode="lin" valueType="num">
                                      <p:cBhvr additive="base">
                                        <p:cTn id="2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1">
                                            <p:txEl>
                                              <p:pRg st="8" end="8"/>
                                            </p:txEl>
                                          </p:spTgt>
                                        </p:tgtEl>
                                        <p:attrNameLst>
                                          <p:attrName>style.visibility</p:attrName>
                                        </p:attrNameLst>
                                      </p:cBhvr>
                                      <p:to>
                                        <p:strVal val="visible"/>
                                      </p:to>
                                    </p:set>
                                    <p:animEffect transition="in" filter="wipe(up)">
                                      <p:cBhvr>
                                        <p:cTn id="30" dur="500"/>
                                        <p:tgtEl>
                                          <p:spTgt spid="11">
                                            <p:txEl>
                                              <p:pRg st="8" end="8"/>
                                            </p:txEl>
                                          </p:spTgt>
                                        </p:tgtEl>
                                      </p:cBhvr>
                                    </p:animEffect>
                                  </p:childTnLst>
                                </p:cTn>
                              </p:par>
                            </p:childTnLst>
                          </p:cTn>
                        </p:par>
                        <p:par>
                          <p:cTn id="31" fill="hold">
                            <p:stCondLst>
                              <p:cond delay="500"/>
                            </p:stCondLst>
                            <p:childTnLst>
                              <p:par>
                                <p:cTn id="32" presetID="22" presetClass="entr" presetSubtype="1" fill="hold" nodeType="afterEffect">
                                  <p:stCondLst>
                                    <p:cond delay="0"/>
                                  </p:stCondLst>
                                  <p:childTnLst>
                                    <p:set>
                                      <p:cBhvr>
                                        <p:cTn id="33" dur="1" fill="hold">
                                          <p:stCondLst>
                                            <p:cond delay="0"/>
                                          </p:stCondLst>
                                        </p:cTn>
                                        <p:tgtEl>
                                          <p:spTgt spid="11">
                                            <p:txEl>
                                              <p:pRg st="9" end="9"/>
                                            </p:txEl>
                                          </p:spTgt>
                                        </p:tgtEl>
                                        <p:attrNameLst>
                                          <p:attrName>style.visibility</p:attrName>
                                        </p:attrNameLst>
                                      </p:cBhvr>
                                      <p:to>
                                        <p:strVal val="visible"/>
                                      </p:to>
                                    </p:set>
                                    <p:animEffect transition="in" filter="wipe(up)">
                                      <p:cBhvr>
                                        <p:cTn id="34" dur="500"/>
                                        <p:tgtEl>
                                          <p:spTgt spid="11">
                                            <p:txEl>
                                              <p:pRg st="9" end="9"/>
                                            </p:txEl>
                                          </p:spTgt>
                                        </p:tgtEl>
                                      </p:cBhvr>
                                    </p:animEffect>
                                  </p:childTnLst>
                                </p:cTn>
                              </p:par>
                            </p:childTnLst>
                          </p:cTn>
                        </p:par>
                        <p:par>
                          <p:cTn id="35" fill="hold">
                            <p:stCondLst>
                              <p:cond delay="1000"/>
                            </p:stCondLst>
                            <p:childTnLst>
                              <p:par>
                                <p:cTn id="36" presetID="22" presetClass="entr" presetSubtype="1" fill="hold" nodeType="afterEffect">
                                  <p:stCondLst>
                                    <p:cond delay="0"/>
                                  </p:stCondLst>
                                  <p:childTnLst>
                                    <p:set>
                                      <p:cBhvr>
                                        <p:cTn id="37" dur="1" fill="hold">
                                          <p:stCondLst>
                                            <p:cond delay="0"/>
                                          </p:stCondLst>
                                        </p:cTn>
                                        <p:tgtEl>
                                          <p:spTgt spid="11">
                                            <p:txEl>
                                              <p:pRg st="10" end="10"/>
                                            </p:txEl>
                                          </p:spTgt>
                                        </p:tgtEl>
                                        <p:attrNameLst>
                                          <p:attrName>style.visibility</p:attrName>
                                        </p:attrNameLst>
                                      </p:cBhvr>
                                      <p:to>
                                        <p:strVal val="visible"/>
                                      </p:to>
                                    </p:set>
                                    <p:animEffect transition="in" filter="wipe(up)">
                                      <p:cBhvr>
                                        <p:cTn id="38" dur="500"/>
                                        <p:tgtEl>
                                          <p:spTgt spid="11">
                                            <p:txEl>
                                              <p:pRg st="10" end="10"/>
                                            </p:txEl>
                                          </p:spTgt>
                                        </p:tgtEl>
                                      </p:cBhvr>
                                    </p:animEffect>
                                  </p:childTnLst>
                                </p:cTn>
                              </p:par>
                            </p:childTnLst>
                          </p:cTn>
                        </p:par>
                        <p:par>
                          <p:cTn id="39" fill="hold">
                            <p:stCondLst>
                              <p:cond delay="1500"/>
                            </p:stCondLst>
                            <p:childTnLst>
                              <p:par>
                                <p:cTn id="40" presetID="22" presetClass="entr" presetSubtype="1" fill="hold" nodeType="afterEffect">
                                  <p:stCondLst>
                                    <p:cond delay="0"/>
                                  </p:stCondLst>
                                  <p:childTnLst>
                                    <p:set>
                                      <p:cBhvr>
                                        <p:cTn id="41" dur="1" fill="hold">
                                          <p:stCondLst>
                                            <p:cond delay="0"/>
                                          </p:stCondLst>
                                        </p:cTn>
                                        <p:tgtEl>
                                          <p:spTgt spid="11">
                                            <p:txEl>
                                              <p:pRg st="11" end="11"/>
                                            </p:txEl>
                                          </p:spTgt>
                                        </p:tgtEl>
                                        <p:attrNameLst>
                                          <p:attrName>style.visibility</p:attrName>
                                        </p:attrNameLst>
                                      </p:cBhvr>
                                      <p:to>
                                        <p:strVal val="visible"/>
                                      </p:to>
                                    </p:set>
                                    <p:animEffect transition="in" filter="wipe(up)">
                                      <p:cBhvr>
                                        <p:cTn id="42" dur="500"/>
                                        <p:tgtEl>
                                          <p:spTgt spid="11">
                                            <p:txEl>
                                              <p:pRg st="11" end="11"/>
                                            </p:txEl>
                                          </p:spTgt>
                                        </p:tgtEl>
                                      </p:cBhvr>
                                    </p:animEffect>
                                  </p:childTnLst>
                                </p:cTn>
                              </p:par>
                            </p:childTnLst>
                          </p:cTn>
                        </p:par>
                        <p:par>
                          <p:cTn id="43" fill="hold">
                            <p:stCondLst>
                              <p:cond delay="2000"/>
                            </p:stCondLst>
                            <p:childTnLst>
                              <p:par>
                                <p:cTn id="44" presetID="22" presetClass="entr" presetSubtype="1" fill="hold" nodeType="afterEffect">
                                  <p:stCondLst>
                                    <p:cond delay="0"/>
                                  </p:stCondLst>
                                  <p:childTnLst>
                                    <p:set>
                                      <p:cBhvr>
                                        <p:cTn id="45" dur="1" fill="hold">
                                          <p:stCondLst>
                                            <p:cond delay="0"/>
                                          </p:stCondLst>
                                        </p:cTn>
                                        <p:tgtEl>
                                          <p:spTgt spid="11">
                                            <p:txEl>
                                              <p:pRg st="12" end="12"/>
                                            </p:txEl>
                                          </p:spTgt>
                                        </p:tgtEl>
                                        <p:attrNameLst>
                                          <p:attrName>style.visibility</p:attrName>
                                        </p:attrNameLst>
                                      </p:cBhvr>
                                      <p:to>
                                        <p:strVal val="visible"/>
                                      </p:to>
                                    </p:set>
                                    <p:animEffect transition="in" filter="wipe(up)">
                                      <p:cBhvr>
                                        <p:cTn id="46" dur="500"/>
                                        <p:tgtEl>
                                          <p:spTgt spid="11">
                                            <p:txEl>
                                              <p:pRg st="12" end="12"/>
                                            </p:txEl>
                                          </p:spTgt>
                                        </p:tgtEl>
                                      </p:cBhvr>
                                    </p:animEffect>
                                  </p:childTnLst>
                                </p:cTn>
                              </p:par>
                            </p:childTnLst>
                          </p:cTn>
                        </p:par>
                        <p:par>
                          <p:cTn id="47" fill="hold">
                            <p:stCondLst>
                              <p:cond delay="2500"/>
                            </p:stCondLst>
                            <p:childTnLst>
                              <p:par>
                                <p:cTn id="48" presetID="22" presetClass="entr" presetSubtype="1" fill="hold" nodeType="afterEffect">
                                  <p:stCondLst>
                                    <p:cond delay="0"/>
                                  </p:stCondLst>
                                  <p:childTnLst>
                                    <p:set>
                                      <p:cBhvr>
                                        <p:cTn id="49" dur="1" fill="hold">
                                          <p:stCondLst>
                                            <p:cond delay="0"/>
                                          </p:stCondLst>
                                        </p:cTn>
                                        <p:tgtEl>
                                          <p:spTgt spid="11">
                                            <p:txEl>
                                              <p:pRg st="13" end="13"/>
                                            </p:txEl>
                                          </p:spTgt>
                                        </p:tgtEl>
                                        <p:attrNameLst>
                                          <p:attrName>style.visibility</p:attrName>
                                        </p:attrNameLst>
                                      </p:cBhvr>
                                      <p:to>
                                        <p:strVal val="visible"/>
                                      </p:to>
                                    </p:set>
                                    <p:animEffect transition="in" filter="wipe(up)">
                                      <p:cBhvr>
                                        <p:cTn id="50" dur="500"/>
                                        <p:tgtEl>
                                          <p:spTgt spid="1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933704" y="142109"/>
            <a:ext cx="764951" cy="764951"/>
          </a:xfrm>
          <a:prstGeom prst="rect">
            <a:avLst/>
          </a:prstGeom>
        </p:spPr>
      </p:pic>
      <p:pic>
        <p:nvPicPr>
          <p:cNvPr id="3" name="Picture 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549251" y="511136"/>
            <a:ext cx="452696" cy="452696"/>
          </a:xfrm>
          <a:prstGeom prst="rect">
            <a:avLst/>
          </a:prstGeom>
        </p:spPr>
      </p:pic>
      <p:sp>
        <p:nvSpPr>
          <p:cNvPr id="9" name="Title 8"/>
          <p:cNvSpPr>
            <a:spLocks noGrp="1"/>
          </p:cNvSpPr>
          <p:nvPr>
            <p:ph type="title"/>
          </p:nvPr>
        </p:nvSpPr>
        <p:spPr/>
        <p:txBody>
          <a:bodyPr/>
          <a:lstStyle/>
          <a:p>
            <a:r>
              <a:rPr lang="en-US">
                <a:solidFill>
                  <a:srgbClr val="404040"/>
                </a:solidFill>
              </a:rPr>
              <a:t>SQL Server</a:t>
            </a:r>
            <a:endParaRPr lang="en-US"/>
          </a:p>
        </p:txBody>
      </p:sp>
      <p:sp>
        <p:nvSpPr>
          <p:cNvPr id="16" name="Rectangle 15"/>
          <p:cNvSpPr/>
          <p:nvPr/>
        </p:nvSpPr>
        <p:spPr>
          <a:xfrm>
            <a:off x="379980" y="1229551"/>
            <a:ext cx="11545101" cy="3438505"/>
          </a:xfrm>
          <a:prstGeom prst="rect">
            <a:avLst/>
          </a:prstGeom>
        </p:spPr>
        <p:txBody>
          <a:bodyPr wrap="square">
            <a:spAutoFit/>
          </a:bodyPr>
          <a:lstStyle/>
          <a:p>
            <a:pPr marL="0" lvl="1">
              <a:spcBef>
                <a:spcPct val="20000"/>
              </a:spcBef>
              <a:buSzPct val="90000"/>
              <a:defRPr/>
            </a:pPr>
            <a:r>
              <a:rPr lang="en-US" sz="1961" dirty="0">
                <a:solidFill>
                  <a:srgbClr val="353535"/>
                </a:solidFill>
                <a:latin typeface="Segoe UI Light"/>
              </a:rPr>
              <a:t>This feature, based on the codebase from Azure Pack, is ported to Azure Stack Hub.</a:t>
            </a:r>
          </a:p>
          <a:p>
            <a:pPr marL="0" lvl="1">
              <a:spcBef>
                <a:spcPct val="20000"/>
              </a:spcBef>
              <a:buSzPct val="90000"/>
              <a:defRPr/>
            </a:pPr>
            <a:endParaRPr lang="en-US" sz="1372" dirty="0">
              <a:solidFill>
                <a:srgbClr val="353535"/>
              </a:solidFill>
              <a:latin typeface="Segoe UI Light"/>
            </a:endParaRPr>
          </a:p>
          <a:p>
            <a:pPr marL="0" lvl="1">
              <a:spcBef>
                <a:spcPct val="20000"/>
              </a:spcBef>
              <a:buSzPct val="90000"/>
              <a:defRPr/>
            </a:pPr>
            <a:r>
              <a:rPr lang="en-US" sz="1961" dirty="0">
                <a:solidFill>
                  <a:srgbClr val="353535"/>
                </a:solidFill>
                <a:latin typeface="Segoe UI Light"/>
              </a:rPr>
              <a:t>The SQL Server Resource Provider can be used to manage SQL server resources (IaaS). </a:t>
            </a:r>
            <a:r>
              <a:rPr lang="en-US" sz="1961" i="1" dirty="0">
                <a:solidFill>
                  <a:srgbClr val="353535"/>
                </a:solidFill>
                <a:latin typeface="Segoe UI Light"/>
              </a:rPr>
              <a:t>You use this resource provider to connect to a SQL Server instance running in a VM</a:t>
            </a:r>
            <a:r>
              <a:rPr lang="en-US" sz="1961" dirty="0">
                <a:solidFill>
                  <a:srgbClr val="353535"/>
                </a:solidFill>
                <a:latin typeface="Segoe UI Light"/>
              </a:rPr>
              <a:t>.</a:t>
            </a:r>
          </a:p>
          <a:p>
            <a:pPr marL="0" lvl="1">
              <a:spcBef>
                <a:spcPct val="20000"/>
              </a:spcBef>
              <a:buSzPct val="90000"/>
              <a:defRPr/>
            </a:pPr>
            <a:endParaRPr lang="en-US" sz="1372" dirty="0">
              <a:solidFill>
                <a:srgbClr val="404040"/>
              </a:solidFill>
              <a:latin typeface="Segoe UI Light"/>
            </a:endParaRPr>
          </a:p>
          <a:p>
            <a:pPr marL="0" lvl="1">
              <a:spcBef>
                <a:spcPct val="20000"/>
              </a:spcBef>
              <a:buSzPct val="90000"/>
              <a:defRPr/>
            </a:pPr>
            <a:r>
              <a:rPr lang="en-US" sz="1961" dirty="0">
                <a:solidFill>
                  <a:srgbClr val="404040"/>
                </a:solidFill>
                <a:latin typeface="Segoe UI Light"/>
              </a:rPr>
              <a:t>The Resource Provider allows for management of SQL Server databases, and hosting servers.</a:t>
            </a:r>
          </a:p>
          <a:p>
            <a:pPr marL="0" lvl="1">
              <a:spcBef>
                <a:spcPct val="20000"/>
              </a:spcBef>
              <a:buSzPct val="90000"/>
              <a:defRPr/>
            </a:pPr>
            <a:endParaRPr lang="en-US" sz="1372" dirty="0">
              <a:solidFill>
                <a:srgbClr val="404040"/>
              </a:solidFill>
              <a:latin typeface="Segoe UI Light"/>
            </a:endParaRPr>
          </a:p>
          <a:p>
            <a:pPr marL="0" lvl="1">
              <a:spcBef>
                <a:spcPct val="20000"/>
              </a:spcBef>
              <a:buSzPct val="90000"/>
              <a:defRPr/>
            </a:pPr>
            <a:r>
              <a:rPr lang="en-US" sz="1961" dirty="0">
                <a:solidFill>
                  <a:srgbClr val="0078D7"/>
                </a:solidFill>
                <a:latin typeface="Segoe UI Light"/>
              </a:rPr>
              <a:t>SQL Server Resource Provider supported operations:</a:t>
            </a:r>
          </a:p>
          <a:p>
            <a:pPr marL="336145" lvl="1" indent="-336145">
              <a:lnSpc>
                <a:spcPct val="90000"/>
              </a:lnSpc>
              <a:spcBef>
                <a:spcPct val="20000"/>
              </a:spcBef>
              <a:buSzPct val="90000"/>
              <a:buFont typeface="Arial" panose="020B0604020202020204" pitchFamily="34" charset="0"/>
              <a:buChar char="•"/>
              <a:defRPr/>
            </a:pPr>
            <a:r>
              <a:rPr lang="en-US" sz="1765" dirty="0">
                <a:latin typeface="+mj-lt"/>
              </a:rPr>
              <a:t>Create, delete, update, and retrieve databases</a:t>
            </a:r>
          </a:p>
          <a:p>
            <a:pPr marL="336145" lvl="1" indent="-336145">
              <a:lnSpc>
                <a:spcPct val="90000"/>
              </a:lnSpc>
              <a:spcBef>
                <a:spcPct val="20000"/>
              </a:spcBef>
              <a:buSzPct val="90000"/>
              <a:buFont typeface="Arial" panose="020B0604020202020204" pitchFamily="34" charset="0"/>
              <a:buChar char="•"/>
              <a:defRPr/>
            </a:pPr>
            <a:r>
              <a:rPr lang="en-US" sz="1765" dirty="0">
                <a:latin typeface="+mj-lt"/>
              </a:rPr>
              <a:t>Create, validate, delete, update, and retrieve hosting servers</a:t>
            </a:r>
          </a:p>
          <a:p>
            <a:pPr marL="336145" lvl="1" indent="-336145">
              <a:lnSpc>
                <a:spcPct val="90000"/>
              </a:lnSpc>
              <a:spcBef>
                <a:spcPct val="20000"/>
              </a:spcBef>
              <a:buSzPct val="90000"/>
              <a:buFont typeface="Arial" panose="020B0604020202020204" pitchFamily="34" charset="0"/>
              <a:buChar char="•"/>
              <a:defRPr/>
            </a:pPr>
            <a:r>
              <a:rPr lang="en-US" sz="1765" dirty="0">
                <a:latin typeface="+mj-lt"/>
              </a:rPr>
              <a:t>Retrieve resource provider metrics</a:t>
            </a:r>
          </a:p>
        </p:txBody>
      </p:sp>
      <p:sp>
        <p:nvSpPr>
          <p:cNvPr id="2" name="Rectangle 1">
            <a:extLst>
              <a:ext uri="{FF2B5EF4-FFF2-40B4-BE49-F238E27FC236}">
                <a16:creationId xmlns:a16="http://schemas.microsoft.com/office/drawing/2014/main" id="{0C18D830-F991-476D-B784-47C2998A17A1}"/>
              </a:ext>
            </a:extLst>
          </p:cNvPr>
          <p:cNvSpPr/>
          <p:nvPr/>
        </p:nvSpPr>
        <p:spPr>
          <a:xfrm>
            <a:off x="7415462" y="3429000"/>
            <a:ext cx="4509618" cy="2692147"/>
          </a:xfrm>
          <a:prstGeom prst="rect">
            <a:avLst/>
          </a:prstGeom>
        </p:spPr>
        <p:txBody>
          <a:bodyPr wrap="square">
            <a:spAutoFit/>
          </a:bodyPr>
          <a:lstStyle/>
          <a:p>
            <a:pPr marL="0" lvl="1" fontAlgn="ctr">
              <a:spcBef>
                <a:spcPct val="20000"/>
              </a:spcBef>
              <a:buSzPct val="90000"/>
              <a:defRPr/>
            </a:pPr>
            <a:r>
              <a:rPr lang="en-US" sz="1961" dirty="0">
                <a:solidFill>
                  <a:srgbClr val="0078D7"/>
                </a:solidFill>
                <a:latin typeface="Segoe UI Light"/>
              </a:rPr>
              <a:t>Considerations</a:t>
            </a:r>
          </a:p>
          <a:p>
            <a:pPr marL="285750" indent="-285750" fontAlgn="ctr">
              <a:spcBef>
                <a:spcPts val="672"/>
              </a:spcBef>
              <a:buFont typeface="Arial" panose="020B0604020202020204" pitchFamily="34" charset="0"/>
              <a:buChar char="•"/>
            </a:pPr>
            <a:r>
              <a:rPr lang="en-US" sz="1400" dirty="0"/>
              <a:t>An administrator needs to manage the underlying IaaS Instance of SQL (patching, capacity planning, performance monitoring, etc.)</a:t>
            </a:r>
          </a:p>
          <a:p>
            <a:pPr marL="285750" lvl="0" indent="-285750" fontAlgn="ctr">
              <a:spcBef>
                <a:spcPts val="672"/>
              </a:spcBef>
              <a:buFont typeface="Arial" panose="020B0604020202020204" pitchFamily="34" charset="0"/>
              <a:buChar char="•"/>
              <a:defRPr/>
            </a:pPr>
            <a:r>
              <a:rPr lang="en-US" sz="1400" dirty="0"/>
              <a:t>Any external SQL Server can be used, including SQL standalone servers, and VMs on Azure Stack Hub or Azure, as long as network connectivity can be achieved</a:t>
            </a:r>
          </a:p>
          <a:p>
            <a:pPr marL="285750" indent="-285750" fontAlgn="ctr">
              <a:spcBef>
                <a:spcPts val="672"/>
              </a:spcBef>
              <a:buFont typeface="Arial" panose="020B0604020202020204" pitchFamily="34" charset="0"/>
              <a:buChar char="•"/>
            </a:pPr>
            <a:r>
              <a:rPr lang="en-US" sz="1400" dirty="0"/>
              <a:t>No parity with SQL DB on Azure</a:t>
            </a:r>
          </a:p>
          <a:p>
            <a:pPr marL="285750" indent="-285750" fontAlgn="ctr">
              <a:spcBef>
                <a:spcPts val="672"/>
              </a:spcBef>
              <a:buFont typeface="Arial" panose="020B0604020202020204" pitchFamily="34" charset="0"/>
              <a:buChar char="•"/>
            </a:pPr>
            <a:r>
              <a:rPr lang="en-US" sz="1400" dirty="0"/>
              <a:t>Support for </a:t>
            </a:r>
            <a:r>
              <a:rPr lang="en-US" sz="1400" dirty="0" err="1"/>
              <a:t>AlwaysOn</a:t>
            </a:r>
            <a:r>
              <a:rPr lang="en-US" sz="1400" dirty="0"/>
              <a:t> Availability Groups</a:t>
            </a:r>
            <a:endParaRPr lang="en-US" sz="1400" dirty="0">
              <a:solidFill>
                <a:srgbClr val="353535"/>
              </a:solidFill>
            </a:endParaRPr>
          </a:p>
        </p:txBody>
      </p:sp>
    </p:spTree>
    <p:extLst>
      <p:ext uri="{BB962C8B-B14F-4D97-AF65-F5344CB8AC3E}">
        <p14:creationId xmlns:p14="http://schemas.microsoft.com/office/powerpoint/2010/main" val="242851353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933704" y="142109"/>
            <a:ext cx="764951" cy="764951"/>
          </a:xfrm>
          <a:prstGeom prst="rect">
            <a:avLst/>
          </a:prstGeom>
        </p:spPr>
      </p:pic>
      <p:pic>
        <p:nvPicPr>
          <p:cNvPr id="3" name="Picture 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549251" y="515620"/>
            <a:ext cx="457178" cy="457178"/>
          </a:xfrm>
          <a:prstGeom prst="rect">
            <a:avLst/>
          </a:prstGeom>
        </p:spPr>
      </p:pic>
      <p:sp>
        <p:nvSpPr>
          <p:cNvPr id="9" name="Title 8"/>
          <p:cNvSpPr>
            <a:spLocks noGrp="1"/>
          </p:cNvSpPr>
          <p:nvPr>
            <p:ph type="title"/>
          </p:nvPr>
        </p:nvSpPr>
        <p:spPr/>
        <p:txBody>
          <a:bodyPr/>
          <a:lstStyle/>
          <a:p>
            <a:r>
              <a:rPr lang="en-US">
                <a:solidFill>
                  <a:srgbClr val="404040"/>
                </a:solidFill>
              </a:rPr>
              <a:t>MySQL Server</a:t>
            </a:r>
            <a:endParaRPr lang="en-US"/>
          </a:p>
        </p:txBody>
      </p:sp>
      <p:sp>
        <p:nvSpPr>
          <p:cNvPr id="15" name="Rectangle 14">
            <a:extLst>
              <a:ext uri="{FF2B5EF4-FFF2-40B4-BE49-F238E27FC236}">
                <a16:creationId xmlns:a16="http://schemas.microsoft.com/office/drawing/2014/main" id="{10100116-2630-4606-902E-68F4D016461E}"/>
              </a:ext>
            </a:extLst>
          </p:cNvPr>
          <p:cNvSpPr/>
          <p:nvPr/>
        </p:nvSpPr>
        <p:spPr>
          <a:xfrm>
            <a:off x="379980" y="1229550"/>
            <a:ext cx="11545101" cy="3438505"/>
          </a:xfrm>
          <a:prstGeom prst="rect">
            <a:avLst/>
          </a:prstGeom>
        </p:spPr>
        <p:txBody>
          <a:bodyPr wrap="square">
            <a:spAutoFit/>
          </a:bodyPr>
          <a:lstStyle/>
          <a:p>
            <a:pPr marL="0" lvl="1">
              <a:spcBef>
                <a:spcPct val="20000"/>
              </a:spcBef>
              <a:buSzPct val="90000"/>
              <a:defRPr/>
            </a:pPr>
            <a:r>
              <a:rPr lang="en-US" sz="1961" dirty="0">
                <a:solidFill>
                  <a:srgbClr val="353535"/>
                </a:solidFill>
                <a:latin typeface="Segoe UI Light"/>
              </a:rPr>
              <a:t>This feature is based on the codebase from Azure Pack is ported to Azure Stack Hub.</a:t>
            </a:r>
          </a:p>
          <a:p>
            <a:pPr marL="0" lvl="1">
              <a:spcBef>
                <a:spcPct val="20000"/>
              </a:spcBef>
              <a:buSzPct val="90000"/>
              <a:defRPr/>
            </a:pPr>
            <a:endParaRPr lang="en-US" sz="1372" dirty="0">
              <a:solidFill>
                <a:srgbClr val="353535"/>
              </a:solidFill>
              <a:latin typeface="Segoe UI Light"/>
            </a:endParaRPr>
          </a:p>
          <a:p>
            <a:pPr marL="0" lvl="1">
              <a:spcBef>
                <a:spcPct val="20000"/>
              </a:spcBef>
              <a:buSzPct val="90000"/>
              <a:defRPr/>
            </a:pPr>
            <a:r>
              <a:rPr lang="en-US" sz="1961" dirty="0">
                <a:solidFill>
                  <a:srgbClr val="353535"/>
                </a:solidFill>
                <a:latin typeface="Segoe UI Light"/>
              </a:rPr>
              <a:t>The SQL Server Resource Provider can be used to manage MySQL resources (IaaS). </a:t>
            </a:r>
            <a:r>
              <a:rPr lang="en-US" sz="1961" i="1" dirty="0">
                <a:solidFill>
                  <a:srgbClr val="353535"/>
                </a:solidFill>
                <a:latin typeface="Segoe UI Light"/>
              </a:rPr>
              <a:t>This MySQL instance is also running in a VM – not as a PaaS service.</a:t>
            </a:r>
            <a:endParaRPr lang="en-US" sz="1961" dirty="0">
              <a:solidFill>
                <a:srgbClr val="353535"/>
              </a:solidFill>
              <a:latin typeface="Segoe UI Light"/>
            </a:endParaRPr>
          </a:p>
          <a:p>
            <a:pPr marL="0" lvl="1">
              <a:spcBef>
                <a:spcPct val="20000"/>
              </a:spcBef>
              <a:buSzPct val="90000"/>
              <a:defRPr/>
            </a:pPr>
            <a:endParaRPr lang="en-US" sz="1372" dirty="0">
              <a:solidFill>
                <a:srgbClr val="404040"/>
              </a:solidFill>
              <a:latin typeface="Segoe UI Light"/>
            </a:endParaRPr>
          </a:p>
          <a:p>
            <a:pPr marL="0" lvl="1">
              <a:spcBef>
                <a:spcPct val="20000"/>
              </a:spcBef>
              <a:buSzPct val="90000"/>
              <a:defRPr/>
            </a:pPr>
            <a:r>
              <a:rPr lang="en-US" sz="1961" dirty="0">
                <a:solidFill>
                  <a:srgbClr val="404040"/>
                </a:solidFill>
                <a:latin typeface="Segoe UI Light"/>
              </a:rPr>
              <a:t>The Resource Provider allows for management of MySQL databases, and hosting servers.</a:t>
            </a:r>
          </a:p>
          <a:p>
            <a:pPr marL="0" lvl="1">
              <a:spcBef>
                <a:spcPct val="20000"/>
              </a:spcBef>
              <a:buSzPct val="90000"/>
              <a:defRPr/>
            </a:pPr>
            <a:endParaRPr lang="en-US" sz="1372" dirty="0">
              <a:solidFill>
                <a:srgbClr val="404040"/>
              </a:solidFill>
              <a:latin typeface="Segoe UI Light"/>
            </a:endParaRPr>
          </a:p>
          <a:p>
            <a:pPr marL="0" lvl="1">
              <a:spcBef>
                <a:spcPct val="20000"/>
              </a:spcBef>
              <a:buSzPct val="90000"/>
              <a:defRPr/>
            </a:pPr>
            <a:r>
              <a:rPr lang="en-US" sz="1961" dirty="0">
                <a:solidFill>
                  <a:srgbClr val="0078D7"/>
                </a:solidFill>
                <a:latin typeface="Segoe UI Light"/>
              </a:rPr>
              <a:t>MySQL Resource Provider supported operations:</a:t>
            </a:r>
          </a:p>
          <a:p>
            <a:pPr marL="336145" lvl="1" indent="-336145">
              <a:lnSpc>
                <a:spcPct val="90000"/>
              </a:lnSpc>
              <a:spcBef>
                <a:spcPct val="20000"/>
              </a:spcBef>
              <a:buSzPct val="90000"/>
              <a:buFont typeface="Arial" panose="020B0604020202020204" pitchFamily="34" charset="0"/>
              <a:buChar char="•"/>
              <a:defRPr/>
            </a:pPr>
            <a:r>
              <a:rPr lang="en-US" sz="1765" dirty="0">
                <a:latin typeface="+mj-lt"/>
              </a:rPr>
              <a:t>Create, delete, update, and retrieve MySQL databases.</a:t>
            </a:r>
          </a:p>
          <a:p>
            <a:pPr marL="336145" lvl="1" indent="-336145">
              <a:lnSpc>
                <a:spcPct val="90000"/>
              </a:lnSpc>
              <a:spcBef>
                <a:spcPct val="20000"/>
              </a:spcBef>
              <a:buSzPct val="90000"/>
              <a:buFont typeface="Arial" panose="020B0604020202020204" pitchFamily="34" charset="0"/>
              <a:buChar char="•"/>
              <a:defRPr/>
            </a:pPr>
            <a:r>
              <a:rPr lang="en-US" sz="1765" dirty="0">
                <a:latin typeface="+mj-lt"/>
              </a:rPr>
              <a:t>Create, validate, delete, update, and retrieve hosting servers.</a:t>
            </a:r>
          </a:p>
          <a:p>
            <a:pPr marL="336145" lvl="1" indent="-336145">
              <a:lnSpc>
                <a:spcPct val="90000"/>
              </a:lnSpc>
              <a:spcBef>
                <a:spcPct val="20000"/>
              </a:spcBef>
              <a:buSzPct val="90000"/>
              <a:buFont typeface="Arial" panose="020B0604020202020204" pitchFamily="34" charset="0"/>
              <a:buChar char="•"/>
              <a:defRPr/>
            </a:pPr>
            <a:r>
              <a:rPr lang="en-US" sz="1765" dirty="0">
                <a:latin typeface="+mj-lt"/>
              </a:rPr>
              <a:t>Retrieve database metrics.</a:t>
            </a:r>
          </a:p>
        </p:txBody>
      </p:sp>
      <p:sp>
        <p:nvSpPr>
          <p:cNvPr id="8" name="Rectangle 7">
            <a:extLst>
              <a:ext uri="{FF2B5EF4-FFF2-40B4-BE49-F238E27FC236}">
                <a16:creationId xmlns:a16="http://schemas.microsoft.com/office/drawing/2014/main" id="{2C3FD88F-D195-4B2E-B315-9AA1E94A13E2}"/>
              </a:ext>
            </a:extLst>
          </p:cNvPr>
          <p:cNvSpPr/>
          <p:nvPr/>
        </p:nvSpPr>
        <p:spPr>
          <a:xfrm>
            <a:off x="7415462" y="3429000"/>
            <a:ext cx="4509618" cy="1956048"/>
          </a:xfrm>
          <a:prstGeom prst="rect">
            <a:avLst/>
          </a:prstGeom>
        </p:spPr>
        <p:txBody>
          <a:bodyPr wrap="square">
            <a:spAutoFit/>
          </a:bodyPr>
          <a:lstStyle/>
          <a:p>
            <a:pPr marL="0" lvl="1" fontAlgn="ctr">
              <a:spcBef>
                <a:spcPct val="20000"/>
              </a:spcBef>
              <a:buSzPct val="90000"/>
              <a:defRPr/>
            </a:pPr>
            <a:r>
              <a:rPr lang="en-US" sz="1961">
                <a:solidFill>
                  <a:srgbClr val="0078D7"/>
                </a:solidFill>
                <a:latin typeface="Segoe UI Light"/>
              </a:rPr>
              <a:t>Considerations</a:t>
            </a:r>
          </a:p>
          <a:p>
            <a:pPr marL="285750" indent="-285750" fontAlgn="ctr">
              <a:spcBef>
                <a:spcPts val="672"/>
              </a:spcBef>
              <a:buFont typeface="Arial" panose="020B0604020202020204" pitchFamily="34" charset="0"/>
              <a:buChar char="•"/>
            </a:pPr>
            <a:r>
              <a:rPr lang="en-US" sz="1400"/>
              <a:t>An admin needs to manage the underlying IaaS Instance (same as SQL Server)</a:t>
            </a:r>
          </a:p>
          <a:p>
            <a:pPr marL="285750" indent="-285750" fontAlgn="ctr">
              <a:spcBef>
                <a:spcPts val="672"/>
              </a:spcBef>
              <a:buFont typeface="Arial" panose="020B0604020202020204" pitchFamily="34" charset="0"/>
              <a:buChar char="•"/>
            </a:pPr>
            <a:r>
              <a:rPr lang="en-US" sz="1400"/>
              <a:t>No parity with new Azure MySQL </a:t>
            </a:r>
          </a:p>
          <a:p>
            <a:pPr marL="285750" indent="-285750" fontAlgn="ctr">
              <a:spcBef>
                <a:spcPts val="672"/>
              </a:spcBef>
              <a:buFont typeface="Arial" panose="020B0604020202020204" pitchFamily="34" charset="0"/>
              <a:buChar char="•"/>
            </a:pPr>
            <a:r>
              <a:rPr lang="en-US" sz="1400"/>
              <a:t>Multiple MySQL versions are supported including Community Editions, clustered versions, and licensed software</a:t>
            </a:r>
          </a:p>
        </p:txBody>
      </p:sp>
      <p:sp>
        <p:nvSpPr>
          <p:cNvPr id="14" name="TextBox 13">
            <a:extLst>
              <a:ext uri="{FF2B5EF4-FFF2-40B4-BE49-F238E27FC236}">
                <a16:creationId xmlns:a16="http://schemas.microsoft.com/office/drawing/2014/main" id="{EFFB1D3B-AEE9-4DE0-93BA-0E6EB826513C}"/>
              </a:ext>
            </a:extLst>
          </p:cNvPr>
          <p:cNvSpPr txBox="1"/>
          <p:nvPr/>
        </p:nvSpPr>
        <p:spPr>
          <a:xfrm>
            <a:off x="269240" y="6383823"/>
            <a:ext cx="10110651" cy="307777"/>
          </a:xfrm>
          <a:prstGeom prst="rect">
            <a:avLst/>
          </a:prstGeom>
          <a:noFill/>
        </p:spPr>
        <p:txBody>
          <a:bodyPr wrap="square">
            <a:spAutoFit/>
          </a:bodyPr>
          <a:lstStyle/>
          <a:p>
            <a:r>
              <a:rPr lang="en-US" sz="1400" dirty="0">
                <a:hlinkClick r:id="rId5"/>
              </a:rPr>
              <a:t>https://docs.microsoft.com/en-us/azure-stack/operator/azure-stack-mysql-resource-provider</a:t>
            </a:r>
            <a:r>
              <a:rPr lang="en-US" sz="1400" dirty="0"/>
              <a:t> </a:t>
            </a:r>
          </a:p>
        </p:txBody>
      </p:sp>
    </p:spTree>
    <p:extLst>
      <p:ext uri="{BB962C8B-B14F-4D97-AF65-F5344CB8AC3E}">
        <p14:creationId xmlns:p14="http://schemas.microsoft.com/office/powerpoint/2010/main" val="70278431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933704" y="142109"/>
            <a:ext cx="764951" cy="764951"/>
          </a:xfrm>
          <a:prstGeom prst="rect">
            <a:avLst/>
          </a:prstGeom>
        </p:spPr>
      </p:pic>
      <p:pic>
        <p:nvPicPr>
          <p:cNvPr id="3" name="Picture 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549251" y="511136"/>
            <a:ext cx="452696" cy="452696"/>
          </a:xfrm>
          <a:prstGeom prst="rect">
            <a:avLst/>
          </a:prstGeom>
        </p:spPr>
      </p:pic>
      <p:sp>
        <p:nvSpPr>
          <p:cNvPr id="9" name="Title 8"/>
          <p:cNvSpPr>
            <a:spLocks noGrp="1"/>
          </p:cNvSpPr>
          <p:nvPr>
            <p:ph type="title"/>
          </p:nvPr>
        </p:nvSpPr>
        <p:spPr/>
        <p:txBody>
          <a:bodyPr/>
          <a:lstStyle/>
          <a:p>
            <a:r>
              <a:rPr lang="en-US" dirty="0">
                <a:solidFill>
                  <a:srgbClr val="404040"/>
                </a:solidFill>
              </a:rPr>
              <a:t>My/SQL Server RP Prerequisites</a:t>
            </a:r>
            <a:endParaRPr lang="en-US" dirty="0"/>
          </a:p>
        </p:txBody>
      </p:sp>
      <p:sp>
        <p:nvSpPr>
          <p:cNvPr id="16" name="Rectangle 15"/>
          <p:cNvSpPr/>
          <p:nvPr/>
        </p:nvSpPr>
        <p:spPr>
          <a:xfrm>
            <a:off x="379980" y="1229551"/>
            <a:ext cx="6464957" cy="4869923"/>
          </a:xfrm>
          <a:prstGeom prst="rect">
            <a:avLst/>
          </a:prstGeom>
        </p:spPr>
        <p:txBody>
          <a:bodyPr wrap="square">
            <a:spAutoFit/>
          </a:bodyPr>
          <a:lstStyle/>
          <a:p>
            <a:pPr marL="0" lvl="1">
              <a:spcBef>
                <a:spcPct val="20000"/>
              </a:spcBef>
              <a:buSzPct val="90000"/>
              <a:defRPr/>
            </a:pPr>
            <a:r>
              <a:rPr lang="en-US" sz="2400" dirty="0">
                <a:solidFill>
                  <a:srgbClr val="0078D7"/>
                </a:solidFill>
                <a:latin typeface="Segoe UI Light"/>
              </a:rPr>
              <a:t>Things to have before beginning either of these:</a:t>
            </a:r>
          </a:p>
          <a:p>
            <a:pPr marL="336145" lvl="1" indent="-336145">
              <a:lnSpc>
                <a:spcPct val="90000"/>
              </a:lnSpc>
              <a:spcBef>
                <a:spcPct val="20000"/>
              </a:spcBef>
              <a:buSzPct val="90000"/>
              <a:buFont typeface="Arial" panose="020B0604020202020204" pitchFamily="34" charset="0"/>
              <a:buChar char="•"/>
              <a:defRPr/>
            </a:pPr>
            <a:r>
              <a:rPr lang="en-US" sz="1765" dirty="0">
                <a:latin typeface="+mj-lt"/>
              </a:rPr>
              <a:t>Computer and Account to access Azure Stack Administrative Portal</a:t>
            </a:r>
          </a:p>
          <a:p>
            <a:pPr marL="336145" lvl="1" indent="-336145">
              <a:lnSpc>
                <a:spcPct val="90000"/>
              </a:lnSpc>
              <a:spcBef>
                <a:spcPct val="20000"/>
              </a:spcBef>
              <a:buSzPct val="90000"/>
              <a:buFont typeface="Arial" panose="020B0604020202020204" pitchFamily="34" charset="0"/>
              <a:buChar char="•"/>
              <a:defRPr/>
            </a:pPr>
            <a:r>
              <a:rPr lang="en-US" sz="1765" dirty="0">
                <a:latin typeface="+mj-lt"/>
              </a:rPr>
              <a:t>Access to the </a:t>
            </a:r>
            <a:r>
              <a:rPr lang="en-US" sz="1765" dirty="0">
                <a:latin typeface="+mj-lt"/>
                <a:hlinkClick r:id="rId5"/>
              </a:rPr>
              <a:t>Privileged Endpoint</a:t>
            </a:r>
            <a:r>
              <a:rPr lang="en-US" sz="1765" dirty="0">
                <a:latin typeface="+mj-lt"/>
              </a:rPr>
              <a:t> and ARM Admin Endpoints</a:t>
            </a:r>
          </a:p>
          <a:p>
            <a:pPr marL="336145" lvl="1" indent="-336145">
              <a:lnSpc>
                <a:spcPct val="90000"/>
              </a:lnSpc>
              <a:spcBef>
                <a:spcPct val="20000"/>
              </a:spcBef>
              <a:buSzPct val="90000"/>
              <a:buFont typeface="Arial" panose="020B0604020202020204" pitchFamily="34" charset="0"/>
              <a:buChar char="•"/>
              <a:defRPr/>
            </a:pPr>
            <a:r>
              <a:rPr lang="en-US" sz="1765" dirty="0">
                <a:latin typeface="+mj-lt"/>
              </a:rPr>
              <a:t>Registration completed to access needed Marketplace items for Windows Server VMs</a:t>
            </a:r>
          </a:p>
          <a:p>
            <a:pPr marL="336145" lvl="1" indent="-336145">
              <a:lnSpc>
                <a:spcPct val="90000"/>
              </a:lnSpc>
              <a:spcBef>
                <a:spcPct val="20000"/>
              </a:spcBef>
              <a:buSzPct val="90000"/>
              <a:buFont typeface="Arial" panose="020B0604020202020204" pitchFamily="34" charset="0"/>
              <a:buChar char="•"/>
              <a:defRPr/>
            </a:pPr>
            <a:r>
              <a:rPr lang="en-US" sz="1765" dirty="0">
                <a:latin typeface="+mj-lt"/>
              </a:rPr>
              <a:t>Download MySQL and SQL binaries from their prerequisites’ pages</a:t>
            </a:r>
          </a:p>
          <a:p>
            <a:pPr marL="336145" lvl="1" indent="-336145">
              <a:lnSpc>
                <a:spcPct val="90000"/>
              </a:lnSpc>
              <a:spcBef>
                <a:spcPct val="20000"/>
              </a:spcBef>
              <a:buSzPct val="90000"/>
              <a:buFont typeface="Arial" panose="020B0604020202020204" pitchFamily="34" charset="0"/>
              <a:buChar char="•"/>
              <a:defRPr/>
            </a:pPr>
            <a:r>
              <a:rPr lang="en-US" sz="1765" dirty="0">
                <a:latin typeface="+mj-lt"/>
              </a:rPr>
              <a:t>Gather parameters for scripts</a:t>
            </a:r>
          </a:p>
          <a:p>
            <a:pPr marL="0" lvl="1">
              <a:lnSpc>
                <a:spcPct val="90000"/>
              </a:lnSpc>
              <a:spcBef>
                <a:spcPct val="20000"/>
              </a:spcBef>
              <a:buSzPct val="90000"/>
              <a:defRPr/>
            </a:pPr>
            <a:endParaRPr lang="en-US" sz="1765" dirty="0">
              <a:latin typeface="+mj-lt"/>
            </a:endParaRPr>
          </a:p>
          <a:p>
            <a:pPr marL="0" lvl="1">
              <a:lnSpc>
                <a:spcPct val="90000"/>
              </a:lnSpc>
              <a:spcBef>
                <a:spcPct val="20000"/>
              </a:spcBef>
              <a:buSzPct val="90000"/>
              <a:defRPr/>
            </a:pPr>
            <a:endParaRPr lang="en-US" sz="1765" dirty="0">
              <a:latin typeface="+mj-lt"/>
            </a:endParaRPr>
          </a:p>
          <a:p>
            <a:pPr marL="0" lvl="1">
              <a:spcBef>
                <a:spcPct val="20000"/>
              </a:spcBef>
              <a:buSzPct val="90000"/>
              <a:defRPr/>
            </a:pPr>
            <a:r>
              <a:rPr lang="en-US" sz="2400" dirty="0">
                <a:solidFill>
                  <a:srgbClr val="0078D7"/>
                </a:solidFill>
                <a:latin typeface="Segoe UI Light"/>
              </a:rPr>
              <a:t>Datacenter integration</a:t>
            </a:r>
          </a:p>
          <a:p>
            <a:pPr marL="336145" lvl="1" indent="-336145">
              <a:lnSpc>
                <a:spcPct val="90000"/>
              </a:lnSpc>
              <a:spcBef>
                <a:spcPct val="20000"/>
              </a:spcBef>
              <a:buSzPct val="90000"/>
              <a:buFont typeface="Arial" panose="020B0604020202020204" pitchFamily="34" charset="0"/>
              <a:buChar char="•"/>
              <a:defRPr/>
            </a:pPr>
            <a:r>
              <a:rPr lang="en-US" sz="1765" dirty="0">
                <a:latin typeface="+mj-lt"/>
              </a:rPr>
              <a:t>Conditional forwarding set</a:t>
            </a:r>
          </a:p>
          <a:p>
            <a:pPr marL="336145" lvl="1" indent="-336145">
              <a:lnSpc>
                <a:spcPct val="90000"/>
              </a:lnSpc>
              <a:spcBef>
                <a:spcPct val="20000"/>
              </a:spcBef>
              <a:buSzPct val="90000"/>
              <a:buFont typeface="Arial" panose="020B0604020202020204" pitchFamily="34" charset="0"/>
              <a:buChar char="•"/>
              <a:defRPr/>
            </a:pPr>
            <a:r>
              <a:rPr lang="en-US" sz="1765" dirty="0">
                <a:latin typeface="+mj-lt"/>
              </a:rPr>
              <a:t>Inbound ports open</a:t>
            </a:r>
          </a:p>
          <a:p>
            <a:pPr marL="336145" lvl="1" indent="-336145">
              <a:lnSpc>
                <a:spcPct val="90000"/>
              </a:lnSpc>
              <a:spcBef>
                <a:spcPct val="20000"/>
              </a:spcBef>
              <a:buSzPct val="90000"/>
              <a:buFont typeface="Arial" panose="020B0604020202020204" pitchFamily="34" charset="0"/>
              <a:buChar char="•"/>
              <a:defRPr/>
            </a:pPr>
            <a:r>
              <a:rPr lang="en-US" sz="1765" dirty="0">
                <a:latin typeface="+mj-lt"/>
              </a:rPr>
              <a:t>PKI certificate subject and SAN are set + </a:t>
            </a:r>
            <a:r>
              <a:rPr lang="en-US" sz="1765" dirty="0">
                <a:latin typeface="+mj-lt"/>
                <a:hlinkClick r:id="rId6"/>
              </a:rPr>
              <a:t>pre-requisites</a:t>
            </a:r>
            <a:r>
              <a:rPr lang="en-US" sz="1765" dirty="0">
                <a:latin typeface="+mj-lt"/>
              </a:rPr>
              <a:t> for optional certificates</a:t>
            </a:r>
          </a:p>
        </p:txBody>
      </p:sp>
      <p:pic>
        <p:nvPicPr>
          <p:cNvPr id="2050" name="Picture 2">
            <a:extLst>
              <a:ext uri="{FF2B5EF4-FFF2-40B4-BE49-F238E27FC236}">
                <a16:creationId xmlns:a16="http://schemas.microsoft.com/office/drawing/2014/main" id="{CDDB1426-FADA-4A95-853A-106A55A3C7C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80222" y="1336578"/>
            <a:ext cx="4557125" cy="517936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54DD318B-F8E2-4619-86AD-39162F4CFF74}"/>
              </a:ext>
            </a:extLst>
          </p:cNvPr>
          <p:cNvSpPr txBox="1"/>
          <p:nvPr/>
        </p:nvSpPr>
        <p:spPr>
          <a:xfrm>
            <a:off x="269240" y="6139849"/>
            <a:ext cx="6060355" cy="276999"/>
          </a:xfrm>
          <a:prstGeom prst="rect">
            <a:avLst/>
          </a:prstGeom>
          <a:noFill/>
        </p:spPr>
        <p:txBody>
          <a:bodyPr wrap="square">
            <a:spAutoFit/>
          </a:bodyPr>
          <a:lstStyle/>
          <a:p>
            <a:r>
              <a:rPr lang="en-US" sz="1200" dirty="0">
                <a:hlinkClick r:id="rId8"/>
              </a:rPr>
              <a:t>MySQL resource provider on Azure Stack Hub - Prerequisites</a:t>
            </a:r>
            <a:endParaRPr lang="en-US" sz="1200" dirty="0"/>
          </a:p>
        </p:txBody>
      </p:sp>
      <p:sp>
        <p:nvSpPr>
          <p:cNvPr id="11" name="TextBox 10">
            <a:extLst>
              <a:ext uri="{FF2B5EF4-FFF2-40B4-BE49-F238E27FC236}">
                <a16:creationId xmlns:a16="http://schemas.microsoft.com/office/drawing/2014/main" id="{82BDB169-8782-460F-8BF1-45DAB6C6B94B}"/>
              </a:ext>
            </a:extLst>
          </p:cNvPr>
          <p:cNvSpPr txBox="1"/>
          <p:nvPr/>
        </p:nvSpPr>
        <p:spPr>
          <a:xfrm>
            <a:off x="269240" y="6377447"/>
            <a:ext cx="6096000" cy="276999"/>
          </a:xfrm>
          <a:prstGeom prst="rect">
            <a:avLst/>
          </a:prstGeom>
          <a:noFill/>
        </p:spPr>
        <p:txBody>
          <a:bodyPr wrap="square">
            <a:spAutoFit/>
          </a:bodyPr>
          <a:lstStyle/>
          <a:p>
            <a:r>
              <a:rPr lang="en-US" sz="1200" dirty="0">
                <a:hlinkClick r:id="rId9"/>
              </a:rPr>
              <a:t>SQL Server resource provider - Prerequisites</a:t>
            </a:r>
            <a:endParaRPr lang="en-US" sz="1200" dirty="0"/>
          </a:p>
        </p:txBody>
      </p:sp>
    </p:spTree>
    <p:extLst>
      <p:ext uri="{BB962C8B-B14F-4D97-AF65-F5344CB8AC3E}">
        <p14:creationId xmlns:p14="http://schemas.microsoft.com/office/powerpoint/2010/main" val="170940452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Hubs on Azure Stack Hub</a:t>
            </a:r>
          </a:p>
        </p:txBody>
      </p:sp>
      <p:sp>
        <p:nvSpPr>
          <p:cNvPr id="6" name="Text Placeholder 5"/>
          <p:cNvSpPr>
            <a:spLocks noGrp="1"/>
          </p:cNvSpPr>
          <p:nvPr>
            <p:ph type="body" sz="quarter" idx="10"/>
          </p:nvPr>
        </p:nvSpPr>
        <p:spPr>
          <a:xfrm>
            <a:off x="269239" y="1187644"/>
            <a:ext cx="6350733" cy="4401205"/>
          </a:xfrm>
        </p:spPr>
        <p:txBody>
          <a:bodyPr/>
          <a:lstStyle/>
          <a:p>
            <a:pPr defTabSz="932742">
              <a:spcBef>
                <a:spcPts val="0"/>
              </a:spcBef>
              <a:spcAft>
                <a:spcPts val="600"/>
              </a:spcAft>
              <a:buClrTx/>
              <a:defRPr/>
            </a:pPr>
            <a:r>
              <a:rPr lang="en-US" sz="2000" dirty="0">
                <a:solidFill>
                  <a:schemeClr val="accent1"/>
                </a:solidFill>
                <a:latin typeface="+mj-lt"/>
              </a:rPr>
              <a:t>Streaming and event-based solutions are supported</a:t>
            </a:r>
          </a:p>
          <a:p>
            <a:pPr defTabSz="932742">
              <a:spcBef>
                <a:spcPts val="0"/>
              </a:spcBef>
              <a:spcAft>
                <a:spcPts val="600"/>
              </a:spcAft>
              <a:buClrTx/>
              <a:defRPr/>
            </a:pPr>
            <a:r>
              <a:rPr lang="en-US" sz="2000" dirty="0">
                <a:solidFill>
                  <a:schemeClr val="accent1"/>
                </a:solidFill>
                <a:latin typeface="+mj-lt"/>
              </a:rPr>
              <a:t>For both on-premises and Azure cloud processing</a:t>
            </a:r>
          </a:p>
          <a:p>
            <a:pPr defTabSz="932742">
              <a:spcBef>
                <a:spcPts val="0"/>
              </a:spcBef>
              <a:spcAft>
                <a:spcPts val="600"/>
              </a:spcAft>
              <a:buClrTx/>
              <a:defRPr/>
            </a:pPr>
            <a:endParaRPr lang="en-US" sz="2000" dirty="0">
              <a:solidFill>
                <a:schemeClr val="accent1"/>
              </a:solidFill>
              <a:latin typeface="+mj-lt"/>
            </a:endParaRPr>
          </a:p>
          <a:p>
            <a:pPr marL="0" indent="0" defTabSz="932742">
              <a:spcBef>
                <a:spcPts val="0"/>
              </a:spcBef>
              <a:spcAft>
                <a:spcPts val="600"/>
              </a:spcAft>
              <a:buClrTx/>
              <a:buNone/>
              <a:defRPr/>
            </a:pPr>
            <a:r>
              <a:rPr lang="en-US" sz="2000" dirty="0">
                <a:solidFill>
                  <a:schemeClr val="accent1"/>
                </a:solidFill>
                <a:latin typeface="+mj-lt"/>
              </a:rPr>
              <a:t>Business Scenarios</a:t>
            </a:r>
          </a:p>
          <a:p>
            <a:pPr defTabSz="932742">
              <a:spcBef>
                <a:spcPts val="0"/>
              </a:spcBef>
              <a:spcAft>
                <a:spcPts val="600"/>
              </a:spcAft>
              <a:buClrTx/>
              <a:defRPr/>
            </a:pPr>
            <a:r>
              <a:rPr lang="en-US" sz="1800" dirty="0">
                <a:solidFill>
                  <a:schemeClr val="tx1"/>
                </a:solidFill>
                <a:latin typeface="Segoe UI Light"/>
              </a:rPr>
              <a:t>AI and machine learning workloads where Event Hubs is the event streaming engine.</a:t>
            </a:r>
          </a:p>
          <a:p>
            <a:pPr defTabSz="932742">
              <a:spcBef>
                <a:spcPts val="0"/>
              </a:spcBef>
              <a:spcAft>
                <a:spcPts val="600"/>
              </a:spcAft>
              <a:buClrTx/>
              <a:defRPr/>
            </a:pPr>
            <a:r>
              <a:rPr lang="en-US" sz="1800" dirty="0">
                <a:solidFill>
                  <a:schemeClr val="tx1"/>
                </a:solidFill>
                <a:latin typeface="Segoe UI Light"/>
              </a:rPr>
              <a:t>Implement event-driven architectures in your own sites outside the Azure data centers.</a:t>
            </a:r>
          </a:p>
          <a:p>
            <a:pPr defTabSz="932742">
              <a:spcBef>
                <a:spcPts val="0"/>
              </a:spcBef>
              <a:spcAft>
                <a:spcPts val="600"/>
              </a:spcAft>
              <a:buClrTx/>
              <a:defRPr/>
            </a:pPr>
            <a:r>
              <a:rPr lang="en-US" sz="1800" dirty="0">
                <a:solidFill>
                  <a:schemeClr val="tx1"/>
                </a:solidFill>
                <a:latin typeface="Segoe UI Light"/>
              </a:rPr>
              <a:t>Clickstream analytics for your web application(s) deployed on-premises.</a:t>
            </a:r>
          </a:p>
          <a:p>
            <a:pPr defTabSz="932742">
              <a:spcBef>
                <a:spcPts val="0"/>
              </a:spcBef>
              <a:spcAft>
                <a:spcPts val="600"/>
              </a:spcAft>
              <a:buClrTx/>
              <a:defRPr/>
            </a:pPr>
            <a:r>
              <a:rPr lang="en-US" sz="1800" dirty="0">
                <a:solidFill>
                  <a:schemeClr val="tx1"/>
                </a:solidFill>
                <a:latin typeface="Segoe UI Light"/>
              </a:rPr>
              <a:t>Device telemetry analysis.</a:t>
            </a:r>
          </a:p>
          <a:p>
            <a:pPr defTabSz="932742">
              <a:spcBef>
                <a:spcPts val="0"/>
              </a:spcBef>
              <a:spcAft>
                <a:spcPts val="600"/>
              </a:spcAft>
              <a:buClrTx/>
              <a:defRPr/>
            </a:pPr>
            <a:r>
              <a:rPr lang="en-US" sz="1800" dirty="0">
                <a:solidFill>
                  <a:schemeClr val="tx1"/>
                </a:solidFill>
                <a:latin typeface="Segoe UI Light"/>
              </a:rPr>
              <a:t>Stream processing with open-source frameworks that use Apache Kafka such as Apache Spark, </a:t>
            </a:r>
            <a:r>
              <a:rPr lang="en-US" sz="1800" dirty="0" err="1">
                <a:solidFill>
                  <a:schemeClr val="tx1"/>
                </a:solidFill>
                <a:latin typeface="Segoe UI Light"/>
              </a:rPr>
              <a:t>Flink</a:t>
            </a:r>
            <a:r>
              <a:rPr lang="en-US" sz="1800" dirty="0">
                <a:solidFill>
                  <a:schemeClr val="tx1"/>
                </a:solidFill>
                <a:latin typeface="Segoe UI Light"/>
              </a:rPr>
              <a:t>, Storm, and </a:t>
            </a:r>
            <a:r>
              <a:rPr lang="en-US" sz="1800" dirty="0" err="1">
                <a:solidFill>
                  <a:schemeClr val="tx1"/>
                </a:solidFill>
                <a:latin typeface="Segoe UI Light"/>
              </a:rPr>
              <a:t>Samza</a:t>
            </a:r>
            <a:r>
              <a:rPr lang="en-US" sz="1800" dirty="0">
                <a:solidFill>
                  <a:schemeClr val="tx1"/>
                </a:solidFill>
                <a:latin typeface="Segoe UI Light"/>
              </a:rPr>
              <a:t>.</a:t>
            </a:r>
          </a:p>
        </p:txBody>
      </p:sp>
      <p:sp>
        <p:nvSpPr>
          <p:cNvPr id="8" name="Text Placeholder 7"/>
          <p:cNvSpPr>
            <a:spLocks noGrp="1"/>
          </p:cNvSpPr>
          <p:nvPr>
            <p:ph type="body" sz="quarter" idx="11"/>
          </p:nvPr>
        </p:nvSpPr>
        <p:spPr>
          <a:xfrm>
            <a:off x="6648989" y="2096650"/>
            <a:ext cx="5247074" cy="2099806"/>
          </a:xfrm>
        </p:spPr>
        <p:txBody>
          <a:bodyPr/>
          <a:lstStyle/>
          <a:p>
            <a:pPr marL="0" indent="0" fontAlgn="ctr">
              <a:spcAft>
                <a:spcPts val="600"/>
              </a:spcAft>
              <a:buNone/>
            </a:pPr>
            <a:r>
              <a:rPr lang="en-US" sz="2000" dirty="0" err="1">
                <a:solidFill>
                  <a:schemeClr val="tx2"/>
                </a:solidFill>
                <a:latin typeface="+mj-lt"/>
              </a:rPr>
              <a:t>AzureStack</a:t>
            </a:r>
            <a:r>
              <a:rPr lang="en-US" sz="2000" dirty="0">
                <a:solidFill>
                  <a:schemeClr val="tx2"/>
                </a:solidFill>
                <a:latin typeface="+mj-lt"/>
              </a:rPr>
              <a:t> considerations:</a:t>
            </a:r>
          </a:p>
          <a:p>
            <a:pPr marL="285750" indent="-285750" fontAlgn="ctr">
              <a:spcBef>
                <a:spcPts val="0"/>
              </a:spcBef>
              <a:spcAft>
                <a:spcPts val="600"/>
              </a:spcAft>
            </a:pPr>
            <a:r>
              <a:rPr lang="en-US" sz="1800" dirty="0">
                <a:solidFill>
                  <a:srgbClr val="505050"/>
                </a:solidFill>
                <a:latin typeface="+mj-lt"/>
              </a:rPr>
              <a:t>Has “</a:t>
            </a:r>
            <a:r>
              <a:rPr lang="en-US" sz="1800" dirty="0">
                <a:solidFill>
                  <a:srgbClr val="505050"/>
                </a:solidFill>
                <a:latin typeface="+mj-lt"/>
                <a:hlinkClick r:id="rId3"/>
              </a:rPr>
              <a:t>Common</a:t>
            </a:r>
            <a:r>
              <a:rPr lang="en-US" sz="1800" dirty="0">
                <a:solidFill>
                  <a:srgbClr val="505050"/>
                </a:solidFill>
                <a:latin typeface="+mj-lt"/>
              </a:rPr>
              <a:t>” Pre-requisites</a:t>
            </a:r>
          </a:p>
          <a:p>
            <a:pPr marL="285750" indent="-285750" fontAlgn="ctr">
              <a:spcBef>
                <a:spcPts val="0"/>
              </a:spcBef>
              <a:spcAft>
                <a:spcPts val="600"/>
              </a:spcAft>
            </a:pPr>
            <a:r>
              <a:rPr lang="en-US" sz="1800" dirty="0">
                <a:solidFill>
                  <a:srgbClr val="505050"/>
                </a:solidFill>
                <a:latin typeface="+mj-lt"/>
              </a:rPr>
              <a:t>Register new application in tenant</a:t>
            </a:r>
          </a:p>
          <a:p>
            <a:pPr marL="285750" indent="-285750" fontAlgn="ctr">
              <a:spcBef>
                <a:spcPts val="0"/>
              </a:spcBef>
              <a:spcAft>
                <a:spcPts val="600"/>
              </a:spcAft>
            </a:pPr>
            <a:r>
              <a:rPr lang="en-US" sz="1800" dirty="0">
                <a:solidFill>
                  <a:srgbClr val="505050"/>
                </a:solidFill>
                <a:latin typeface="+mj-lt"/>
              </a:rPr>
              <a:t>PKI SSL Pre-requisites</a:t>
            </a:r>
            <a:endParaRPr lang="en-US" sz="1800" dirty="0">
              <a:latin typeface="+mj-lt"/>
            </a:endParaRPr>
          </a:p>
          <a:p>
            <a:pPr marL="285750" indent="-285750" fontAlgn="ctr">
              <a:spcBef>
                <a:spcPts val="0"/>
              </a:spcBef>
              <a:spcAft>
                <a:spcPts val="600"/>
              </a:spcAft>
            </a:pPr>
            <a:r>
              <a:rPr lang="en-US" sz="1800" dirty="0">
                <a:latin typeface="+mj-lt"/>
              </a:rPr>
              <a:t>Deploy within Marketplace</a:t>
            </a:r>
          </a:p>
          <a:p>
            <a:pPr marL="285750" indent="-285750" fontAlgn="ctr">
              <a:spcBef>
                <a:spcPts val="0"/>
              </a:spcBef>
              <a:spcAft>
                <a:spcPts val="600"/>
              </a:spcAft>
            </a:pPr>
            <a:r>
              <a:rPr lang="en-US" sz="1800" dirty="0">
                <a:solidFill>
                  <a:srgbClr val="505050"/>
                </a:solidFill>
                <a:latin typeface="+mj-lt"/>
              </a:rPr>
              <a:t>Once in marketplace 2 hour install</a:t>
            </a:r>
          </a:p>
        </p:txBody>
      </p:sp>
      <p:graphicFrame>
        <p:nvGraphicFramePr>
          <p:cNvPr id="10" name="Table 9"/>
          <p:cNvGraphicFramePr>
            <a:graphicFrameLocks noGrp="1"/>
          </p:cNvGraphicFramePr>
          <p:nvPr>
            <p:extLst>
              <p:ext uri="{D42A27DB-BD31-4B8C-83A1-F6EECF244321}">
                <p14:modId xmlns:p14="http://schemas.microsoft.com/office/powerpoint/2010/main" val="3664574792"/>
              </p:ext>
            </p:extLst>
          </p:nvPr>
        </p:nvGraphicFramePr>
        <p:xfrm>
          <a:off x="6725503" y="1187644"/>
          <a:ext cx="5199577" cy="606004"/>
        </p:xfrm>
        <a:graphic>
          <a:graphicData uri="http://schemas.openxmlformats.org/drawingml/2006/table">
            <a:tbl>
              <a:tblPr firstRow="1" bandRow="1">
                <a:tableStyleId>{2D5ABB26-0587-4C30-8999-92F81FD0307C}</a:tableStyleId>
              </a:tblPr>
              <a:tblGrid>
                <a:gridCol w="1463675">
                  <a:extLst>
                    <a:ext uri="{9D8B030D-6E8A-4147-A177-3AD203B41FA5}">
                      <a16:colId xmlns:a16="http://schemas.microsoft.com/office/drawing/2014/main" val="2506162075"/>
                    </a:ext>
                  </a:extLst>
                </a:gridCol>
                <a:gridCol w="3735902">
                  <a:extLst>
                    <a:ext uri="{9D8B030D-6E8A-4147-A177-3AD203B41FA5}">
                      <a16:colId xmlns:a16="http://schemas.microsoft.com/office/drawing/2014/main" val="1198590411"/>
                    </a:ext>
                  </a:extLst>
                </a:gridCol>
              </a:tblGrid>
              <a:tr h="278580">
                <a:tc>
                  <a:txBody>
                    <a:bodyPr/>
                    <a:lstStyle/>
                    <a:p>
                      <a:r>
                        <a:rPr lang="en-US" sz="1400" b="0" u="none" kern="1200">
                          <a:solidFill>
                            <a:srgbClr val="505050"/>
                          </a:solidFill>
                          <a:latin typeface="+mj-lt"/>
                          <a:ea typeface="+mn-ea"/>
                          <a:cs typeface="+mn-cs"/>
                        </a:rPr>
                        <a:t>Service category</a:t>
                      </a:r>
                    </a:p>
                  </a:txBody>
                  <a:tcPr marL="89642" marR="89642" marT="44821" marB="44821"/>
                </a:tc>
                <a:tc>
                  <a:txBody>
                    <a:bodyPr/>
                    <a:lstStyle/>
                    <a:p>
                      <a:r>
                        <a:rPr lang="en-US" sz="1400">
                          <a:solidFill>
                            <a:schemeClr val="tx2"/>
                          </a:solidFill>
                          <a:latin typeface="+mj-lt"/>
                        </a:rPr>
                        <a:t>Compute</a:t>
                      </a:r>
                    </a:p>
                  </a:txBody>
                  <a:tcPr marL="89642" marR="89642" marT="44821" marB="44821"/>
                </a:tc>
                <a:extLst>
                  <a:ext uri="{0D108BD9-81ED-4DB2-BD59-A6C34878D82A}">
                    <a16:rowId xmlns:a16="http://schemas.microsoft.com/office/drawing/2014/main" val="1231689941"/>
                  </a:ext>
                </a:extLst>
              </a:tr>
              <a:tr h="27858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400" b="0" u="none" dirty="0">
                          <a:solidFill>
                            <a:srgbClr val="505050"/>
                          </a:solidFill>
                          <a:latin typeface="+mj-lt"/>
                        </a:rPr>
                        <a:t>Availability</a:t>
                      </a:r>
                    </a:p>
                  </a:txBody>
                  <a:tcPr marL="89642" marR="89642" marT="44821" marB="44821"/>
                </a:tc>
                <a:tc>
                  <a:txBody>
                    <a:bodyPr/>
                    <a:lstStyle/>
                    <a:p>
                      <a:r>
                        <a:rPr lang="en-US" sz="1400" kern="1200" dirty="0">
                          <a:solidFill>
                            <a:schemeClr val="tx2"/>
                          </a:solidFill>
                          <a:latin typeface="+mn-lt"/>
                          <a:ea typeface="+mn-ea"/>
                          <a:cs typeface="+mn-cs"/>
                        </a:rPr>
                        <a:t>Now Available</a:t>
                      </a:r>
                      <a:endParaRPr lang="en-US" sz="1400" kern="1200" dirty="0">
                        <a:solidFill>
                          <a:srgbClr val="FF0000"/>
                        </a:solidFill>
                        <a:latin typeface="+mn-lt"/>
                        <a:ea typeface="+mn-ea"/>
                        <a:cs typeface="+mn-cs"/>
                      </a:endParaRPr>
                    </a:p>
                  </a:txBody>
                  <a:tcPr marL="89642" marR="89642" marT="44821" marB="44821"/>
                </a:tc>
                <a:extLst>
                  <a:ext uri="{0D108BD9-81ED-4DB2-BD59-A6C34878D82A}">
                    <a16:rowId xmlns:a16="http://schemas.microsoft.com/office/drawing/2014/main" val="868604661"/>
                  </a:ext>
                </a:extLst>
              </a:tr>
            </a:tbl>
          </a:graphicData>
        </a:graphic>
      </p:graphicFrame>
      <p:pic>
        <p:nvPicPr>
          <p:cNvPr id="9" name="Picture 8">
            <a:extLst>
              <a:ext uri="{FF2B5EF4-FFF2-40B4-BE49-F238E27FC236}">
                <a16:creationId xmlns:a16="http://schemas.microsoft.com/office/drawing/2014/main" id="{5C96A8F8-4822-44D6-B58B-4807663329B7}"/>
              </a:ext>
            </a:extLst>
          </p:cNvPr>
          <p:cNvPicPr>
            <a:picLocks noChangeAspect="1"/>
          </p:cNvPicPr>
          <p:nvPr/>
        </p:nvPicPr>
        <p:blipFill>
          <a:blip r:embed="rId4"/>
          <a:stretch>
            <a:fillRect/>
          </a:stretch>
        </p:blipFill>
        <p:spPr>
          <a:xfrm>
            <a:off x="10969896" y="358341"/>
            <a:ext cx="651234" cy="661409"/>
          </a:xfrm>
          <a:prstGeom prst="rect">
            <a:avLst/>
          </a:prstGeom>
        </p:spPr>
      </p:pic>
      <p:sp>
        <p:nvSpPr>
          <p:cNvPr id="11" name="TextBox 10">
            <a:extLst>
              <a:ext uri="{FF2B5EF4-FFF2-40B4-BE49-F238E27FC236}">
                <a16:creationId xmlns:a16="http://schemas.microsoft.com/office/drawing/2014/main" id="{87AB59BC-ABC2-4163-9A5B-C7DFEB39C8DE}"/>
              </a:ext>
            </a:extLst>
          </p:cNvPr>
          <p:cNvSpPr txBox="1"/>
          <p:nvPr/>
        </p:nvSpPr>
        <p:spPr>
          <a:xfrm>
            <a:off x="409302" y="6311657"/>
            <a:ext cx="9492343" cy="369332"/>
          </a:xfrm>
          <a:prstGeom prst="rect">
            <a:avLst/>
          </a:prstGeom>
          <a:noFill/>
        </p:spPr>
        <p:txBody>
          <a:bodyPr wrap="square">
            <a:spAutoFit/>
          </a:bodyPr>
          <a:lstStyle/>
          <a:p>
            <a:r>
              <a:rPr lang="en-US" dirty="0">
                <a:hlinkClick r:id="rId5"/>
              </a:rPr>
              <a:t>https://docs.microsoft.com/en-us/azure-stack/operator/event-hubs-rp-overview</a:t>
            </a:r>
            <a:r>
              <a:rPr lang="en-US" dirty="0"/>
              <a:t> </a:t>
            </a:r>
          </a:p>
        </p:txBody>
      </p:sp>
    </p:spTree>
    <p:extLst>
      <p:ext uri="{BB962C8B-B14F-4D97-AF65-F5344CB8AC3E}">
        <p14:creationId xmlns:p14="http://schemas.microsoft.com/office/powerpoint/2010/main" val="72550207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Hubs | Capacity Planning</a:t>
            </a:r>
          </a:p>
        </p:txBody>
      </p:sp>
      <p:sp>
        <p:nvSpPr>
          <p:cNvPr id="6" name="Text Placeholder 5"/>
          <p:cNvSpPr>
            <a:spLocks noGrp="1"/>
          </p:cNvSpPr>
          <p:nvPr>
            <p:ph type="body" sz="quarter" idx="10"/>
          </p:nvPr>
        </p:nvSpPr>
        <p:spPr>
          <a:xfrm>
            <a:off x="1218474" y="1603540"/>
            <a:ext cx="10973526" cy="2840778"/>
          </a:xfrm>
        </p:spPr>
        <p:txBody>
          <a:bodyPr/>
          <a:lstStyle/>
          <a:p>
            <a:pPr marL="0" lvl="0" indent="0" defTabSz="932742">
              <a:spcBef>
                <a:spcPts val="0"/>
              </a:spcBef>
              <a:spcAft>
                <a:spcPts val="600"/>
              </a:spcAft>
              <a:buClrTx/>
              <a:buNone/>
              <a:defRPr/>
            </a:pPr>
            <a:r>
              <a:rPr lang="en-US" sz="2400" dirty="0">
                <a:solidFill>
                  <a:schemeClr val="accent1"/>
                </a:solidFill>
                <a:latin typeface="+mj-lt"/>
              </a:rPr>
              <a:t>Event Hubs</a:t>
            </a:r>
            <a:endParaRPr lang="en-US" sz="2000" dirty="0">
              <a:solidFill>
                <a:schemeClr val="accent1"/>
              </a:solidFill>
              <a:latin typeface="+mj-lt"/>
            </a:endParaRPr>
          </a:p>
          <a:p>
            <a:pPr defTabSz="932742">
              <a:spcBef>
                <a:spcPts val="0"/>
              </a:spcBef>
              <a:spcAft>
                <a:spcPts val="600"/>
              </a:spcAft>
              <a:buClrTx/>
              <a:defRPr/>
            </a:pPr>
            <a:r>
              <a:rPr lang="en-US" sz="2000" dirty="0">
                <a:solidFill>
                  <a:schemeClr val="tx1"/>
                </a:solidFill>
                <a:latin typeface="+mj-lt"/>
              </a:rPr>
              <a:t>Users create Event Hubs clusters based on Capacity Units (CUs) </a:t>
            </a:r>
          </a:p>
          <a:p>
            <a:pPr defTabSz="932742">
              <a:spcBef>
                <a:spcPts val="0"/>
              </a:spcBef>
              <a:spcAft>
                <a:spcPts val="600"/>
              </a:spcAft>
              <a:buClrTx/>
              <a:defRPr/>
            </a:pPr>
            <a:r>
              <a:rPr lang="en-US" sz="2000" dirty="0">
                <a:solidFill>
                  <a:schemeClr val="tx1"/>
                </a:solidFill>
                <a:latin typeface="+mj-lt"/>
              </a:rPr>
              <a:t>Don't specify a CPU core count</a:t>
            </a:r>
          </a:p>
          <a:p>
            <a:pPr defTabSz="932742">
              <a:spcBef>
                <a:spcPts val="0"/>
              </a:spcBef>
              <a:spcAft>
                <a:spcPts val="600"/>
              </a:spcAft>
              <a:buClrTx/>
              <a:defRPr/>
            </a:pPr>
            <a:r>
              <a:rPr lang="en-US" sz="2000" dirty="0">
                <a:solidFill>
                  <a:schemeClr val="tx1"/>
                </a:solidFill>
                <a:latin typeface="+mj-lt"/>
              </a:rPr>
              <a:t>But, every CU directly maps to a specific number of cores consumed</a:t>
            </a:r>
          </a:p>
          <a:p>
            <a:pPr defTabSz="932742">
              <a:spcBef>
                <a:spcPts val="0"/>
              </a:spcBef>
              <a:spcAft>
                <a:spcPts val="600"/>
              </a:spcAft>
              <a:buClrTx/>
              <a:defRPr/>
            </a:pPr>
            <a:r>
              <a:rPr lang="en-US" sz="2000" dirty="0">
                <a:solidFill>
                  <a:schemeClr val="tx1"/>
                </a:solidFill>
                <a:latin typeface="+mj-lt"/>
              </a:rPr>
              <a:t>All Event Hubs clusters use a D11_V2 VM type for their nodes</a:t>
            </a:r>
          </a:p>
          <a:p>
            <a:pPr defTabSz="932742">
              <a:spcBef>
                <a:spcPts val="0"/>
              </a:spcBef>
              <a:spcAft>
                <a:spcPts val="600"/>
              </a:spcAft>
              <a:buClrTx/>
              <a:defRPr/>
            </a:pPr>
            <a:r>
              <a:rPr lang="en-US" sz="2000" dirty="0">
                <a:solidFill>
                  <a:schemeClr val="tx1"/>
                </a:solidFill>
                <a:latin typeface="+mj-lt"/>
              </a:rPr>
              <a:t>Total capacity consumed includes resource consumption by the RP and by user-created clusters</a:t>
            </a:r>
          </a:p>
        </p:txBody>
      </p:sp>
      <p:pic>
        <p:nvPicPr>
          <p:cNvPr id="3" name="Picture 2">
            <a:extLst>
              <a:ext uri="{FF2B5EF4-FFF2-40B4-BE49-F238E27FC236}">
                <a16:creationId xmlns:a16="http://schemas.microsoft.com/office/drawing/2014/main" id="{560BBB79-DFB7-4286-8EB3-AD28AADD71E2}"/>
              </a:ext>
            </a:extLst>
          </p:cNvPr>
          <p:cNvPicPr>
            <a:picLocks noChangeAspect="1"/>
          </p:cNvPicPr>
          <p:nvPr/>
        </p:nvPicPr>
        <p:blipFill>
          <a:blip r:embed="rId3"/>
          <a:stretch>
            <a:fillRect/>
          </a:stretch>
        </p:blipFill>
        <p:spPr>
          <a:xfrm>
            <a:off x="413885" y="1385948"/>
            <a:ext cx="651234" cy="661409"/>
          </a:xfrm>
          <a:prstGeom prst="rect">
            <a:avLst/>
          </a:prstGeom>
        </p:spPr>
      </p:pic>
      <p:sp>
        <p:nvSpPr>
          <p:cNvPr id="9" name="TextBox 8">
            <a:extLst>
              <a:ext uri="{FF2B5EF4-FFF2-40B4-BE49-F238E27FC236}">
                <a16:creationId xmlns:a16="http://schemas.microsoft.com/office/drawing/2014/main" id="{73597054-9F8F-499A-B942-3797B7A015EC}"/>
              </a:ext>
            </a:extLst>
          </p:cNvPr>
          <p:cNvSpPr txBox="1"/>
          <p:nvPr/>
        </p:nvSpPr>
        <p:spPr>
          <a:xfrm>
            <a:off x="853440" y="6199157"/>
            <a:ext cx="3370218" cy="369332"/>
          </a:xfrm>
          <a:prstGeom prst="rect">
            <a:avLst/>
          </a:prstGeom>
          <a:noFill/>
        </p:spPr>
        <p:txBody>
          <a:bodyPr wrap="square">
            <a:spAutoFit/>
          </a:bodyPr>
          <a:lstStyle/>
          <a:p>
            <a:r>
              <a:rPr lang="en-US" dirty="0">
                <a:hlinkClick r:id="rId4"/>
              </a:rPr>
              <a:t>Plan capacity for Event Hubs</a:t>
            </a:r>
            <a:endParaRPr lang="en-US" dirty="0"/>
          </a:p>
        </p:txBody>
      </p:sp>
      <p:pic>
        <p:nvPicPr>
          <p:cNvPr id="8" name="Picture 7">
            <a:extLst>
              <a:ext uri="{FF2B5EF4-FFF2-40B4-BE49-F238E27FC236}">
                <a16:creationId xmlns:a16="http://schemas.microsoft.com/office/drawing/2014/main" id="{A7426B5F-AB27-4D82-9C2A-92BC17192365}"/>
              </a:ext>
            </a:extLst>
          </p:cNvPr>
          <p:cNvPicPr>
            <a:picLocks noChangeAspect="1"/>
          </p:cNvPicPr>
          <p:nvPr/>
        </p:nvPicPr>
        <p:blipFill>
          <a:blip r:embed="rId5"/>
          <a:stretch>
            <a:fillRect/>
          </a:stretch>
        </p:blipFill>
        <p:spPr>
          <a:xfrm>
            <a:off x="4045491" y="4053253"/>
            <a:ext cx="7201270" cy="23305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6867644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IoT Hub on Azure Stack Hub</a:t>
            </a:r>
          </a:p>
        </p:txBody>
      </p:sp>
      <p:sp>
        <p:nvSpPr>
          <p:cNvPr id="6" name="Text Placeholder 5"/>
          <p:cNvSpPr>
            <a:spLocks noGrp="1"/>
          </p:cNvSpPr>
          <p:nvPr>
            <p:ph type="body" sz="quarter" idx="10"/>
          </p:nvPr>
        </p:nvSpPr>
        <p:spPr>
          <a:xfrm>
            <a:off x="269239" y="1187644"/>
            <a:ext cx="6350733" cy="3354765"/>
          </a:xfrm>
        </p:spPr>
        <p:txBody>
          <a:bodyPr/>
          <a:lstStyle/>
          <a:p>
            <a:pPr marL="0" lvl="0" indent="0" defTabSz="932742">
              <a:spcBef>
                <a:spcPts val="0"/>
              </a:spcBef>
              <a:spcAft>
                <a:spcPts val="600"/>
              </a:spcAft>
              <a:buClrTx/>
              <a:buNone/>
              <a:defRPr/>
            </a:pPr>
            <a:r>
              <a:rPr lang="en-US" sz="2000" dirty="0">
                <a:solidFill>
                  <a:schemeClr val="accent1"/>
                </a:solidFill>
                <a:latin typeface="+mj-lt"/>
              </a:rPr>
              <a:t>Build IoT solutions with reliable and secure communications between IoT devices and a on-prem solution backend</a:t>
            </a:r>
          </a:p>
          <a:p>
            <a:pPr marL="0" lvl="0" indent="0" defTabSz="932742">
              <a:spcBef>
                <a:spcPts val="0"/>
              </a:spcBef>
              <a:spcAft>
                <a:spcPts val="600"/>
              </a:spcAft>
              <a:buClrTx/>
              <a:buNone/>
              <a:defRPr/>
            </a:pPr>
            <a:endParaRPr lang="en-US" sz="2000" dirty="0">
              <a:solidFill>
                <a:schemeClr val="accent1"/>
              </a:solidFill>
              <a:latin typeface="+mj-lt"/>
            </a:endParaRPr>
          </a:p>
          <a:p>
            <a:pPr defTabSz="932742">
              <a:spcBef>
                <a:spcPts val="0"/>
              </a:spcBef>
              <a:spcAft>
                <a:spcPts val="600"/>
              </a:spcAft>
              <a:buClrTx/>
              <a:defRPr/>
            </a:pPr>
            <a:r>
              <a:rPr lang="en-US" sz="1800" dirty="0">
                <a:solidFill>
                  <a:schemeClr val="tx1"/>
                </a:solidFill>
                <a:latin typeface="+mj-lt"/>
              </a:rPr>
              <a:t>Create hybrid IoT solutions. </a:t>
            </a:r>
          </a:p>
          <a:p>
            <a:pPr defTabSz="932742">
              <a:spcBef>
                <a:spcPts val="0"/>
              </a:spcBef>
              <a:spcAft>
                <a:spcPts val="600"/>
              </a:spcAft>
              <a:buClrTx/>
              <a:defRPr/>
            </a:pPr>
            <a:r>
              <a:rPr lang="en-US" sz="1800" dirty="0">
                <a:solidFill>
                  <a:schemeClr val="tx1"/>
                </a:solidFill>
                <a:latin typeface="+mj-lt"/>
              </a:rPr>
              <a:t>IoT Hub is a managed service</a:t>
            </a:r>
          </a:p>
          <a:p>
            <a:pPr defTabSz="932742">
              <a:spcBef>
                <a:spcPts val="0"/>
              </a:spcBef>
              <a:spcAft>
                <a:spcPts val="600"/>
              </a:spcAft>
              <a:buClrTx/>
              <a:defRPr/>
            </a:pPr>
            <a:r>
              <a:rPr lang="en-US" sz="1800" dirty="0">
                <a:solidFill>
                  <a:schemeClr val="tx1"/>
                </a:solidFill>
                <a:latin typeface="+mj-lt"/>
              </a:rPr>
              <a:t>Acts as a central message hub for bi-directional communication between your IoT application and the devices it manages.</a:t>
            </a:r>
          </a:p>
          <a:p>
            <a:pPr marL="0" indent="0">
              <a:buNone/>
            </a:pPr>
            <a:endParaRPr lang="en-US" sz="2000" dirty="0">
              <a:solidFill>
                <a:schemeClr val="tx2"/>
              </a:solidFill>
              <a:latin typeface="Segoe UI Light"/>
            </a:endParaRPr>
          </a:p>
        </p:txBody>
      </p:sp>
      <p:sp>
        <p:nvSpPr>
          <p:cNvPr id="8" name="Text Placeholder 7"/>
          <p:cNvSpPr>
            <a:spLocks noGrp="1"/>
          </p:cNvSpPr>
          <p:nvPr>
            <p:ph type="body" sz="quarter" idx="11"/>
          </p:nvPr>
        </p:nvSpPr>
        <p:spPr>
          <a:xfrm>
            <a:off x="6648989" y="2096650"/>
            <a:ext cx="5247074" cy="2099806"/>
          </a:xfrm>
        </p:spPr>
        <p:txBody>
          <a:bodyPr/>
          <a:lstStyle/>
          <a:p>
            <a:pPr marL="0" indent="0" fontAlgn="ctr">
              <a:spcAft>
                <a:spcPts val="600"/>
              </a:spcAft>
              <a:buNone/>
            </a:pPr>
            <a:r>
              <a:rPr lang="en-US" sz="2000" dirty="0" err="1">
                <a:solidFill>
                  <a:schemeClr val="tx2"/>
                </a:solidFill>
                <a:latin typeface="+mj-lt"/>
              </a:rPr>
              <a:t>AzureStack</a:t>
            </a:r>
            <a:r>
              <a:rPr lang="en-US" sz="2000" dirty="0">
                <a:solidFill>
                  <a:schemeClr val="tx2"/>
                </a:solidFill>
                <a:latin typeface="+mj-lt"/>
              </a:rPr>
              <a:t> considerations:</a:t>
            </a:r>
          </a:p>
          <a:p>
            <a:pPr marL="285750" indent="-285750" fontAlgn="ctr">
              <a:spcBef>
                <a:spcPts val="0"/>
              </a:spcBef>
              <a:spcAft>
                <a:spcPts val="600"/>
              </a:spcAft>
            </a:pPr>
            <a:r>
              <a:rPr lang="en-US" sz="1800" dirty="0">
                <a:latin typeface="+mj-lt"/>
              </a:rPr>
              <a:t>Dependent upon Event Hubs!</a:t>
            </a:r>
          </a:p>
          <a:p>
            <a:pPr marL="285750" indent="-285750" fontAlgn="ctr">
              <a:spcBef>
                <a:spcPts val="0"/>
              </a:spcBef>
              <a:spcAft>
                <a:spcPts val="600"/>
              </a:spcAft>
            </a:pPr>
            <a:r>
              <a:rPr lang="en-US" sz="1800" dirty="0">
                <a:latin typeface="+mj-lt"/>
              </a:rPr>
              <a:t>Deploy within Marketplace</a:t>
            </a:r>
          </a:p>
          <a:p>
            <a:pPr marL="285750" indent="-285750" fontAlgn="ctr">
              <a:spcBef>
                <a:spcPts val="0"/>
              </a:spcBef>
              <a:spcAft>
                <a:spcPts val="600"/>
              </a:spcAft>
            </a:pPr>
            <a:r>
              <a:rPr lang="en-US" sz="1800" dirty="0">
                <a:solidFill>
                  <a:srgbClr val="505050"/>
                </a:solidFill>
                <a:latin typeface="+mj-lt"/>
              </a:rPr>
              <a:t>Has “</a:t>
            </a:r>
            <a:r>
              <a:rPr lang="en-US" sz="1800" dirty="0">
                <a:solidFill>
                  <a:srgbClr val="505050"/>
                </a:solidFill>
                <a:latin typeface="+mj-lt"/>
                <a:hlinkClick r:id="rId3"/>
              </a:rPr>
              <a:t>Common</a:t>
            </a:r>
            <a:r>
              <a:rPr lang="en-US" sz="1800" dirty="0">
                <a:solidFill>
                  <a:srgbClr val="505050"/>
                </a:solidFill>
                <a:latin typeface="+mj-lt"/>
              </a:rPr>
              <a:t>” Pre-requisites</a:t>
            </a:r>
          </a:p>
          <a:p>
            <a:pPr marL="285750" indent="-285750" fontAlgn="ctr">
              <a:spcBef>
                <a:spcPts val="0"/>
              </a:spcBef>
              <a:spcAft>
                <a:spcPts val="600"/>
              </a:spcAft>
            </a:pPr>
            <a:r>
              <a:rPr lang="en-US" sz="1800" dirty="0">
                <a:solidFill>
                  <a:srgbClr val="505050"/>
                </a:solidFill>
                <a:latin typeface="+mj-lt"/>
              </a:rPr>
              <a:t>PKI SSL Pre-requisites</a:t>
            </a:r>
          </a:p>
          <a:p>
            <a:pPr marL="285750" indent="-285750" fontAlgn="ctr">
              <a:spcBef>
                <a:spcPts val="0"/>
              </a:spcBef>
              <a:spcAft>
                <a:spcPts val="600"/>
              </a:spcAft>
            </a:pPr>
            <a:r>
              <a:rPr lang="en-US" sz="1800" dirty="0">
                <a:solidFill>
                  <a:srgbClr val="505050"/>
                </a:solidFill>
                <a:latin typeface="+mj-lt"/>
              </a:rPr>
              <a:t>Set Conditional DNS Forwarding</a:t>
            </a:r>
          </a:p>
        </p:txBody>
      </p:sp>
      <p:graphicFrame>
        <p:nvGraphicFramePr>
          <p:cNvPr id="10" name="Table 9"/>
          <p:cNvGraphicFramePr>
            <a:graphicFrameLocks noGrp="1"/>
          </p:cNvGraphicFramePr>
          <p:nvPr>
            <p:extLst>
              <p:ext uri="{D42A27DB-BD31-4B8C-83A1-F6EECF244321}">
                <p14:modId xmlns:p14="http://schemas.microsoft.com/office/powerpoint/2010/main" val="1443875847"/>
              </p:ext>
            </p:extLst>
          </p:nvPr>
        </p:nvGraphicFramePr>
        <p:xfrm>
          <a:off x="6725503" y="1187644"/>
          <a:ext cx="5199577" cy="819364"/>
        </p:xfrm>
        <a:graphic>
          <a:graphicData uri="http://schemas.openxmlformats.org/drawingml/2006/table">
            <a:tbl>
              <a:tblPr firstRow="1" bandRow="1">
                <a:tableStyleId>{2D5ABB26-0587-4C30-8999-92F81FD0307C}</a:tableStyleId>
              </a:tblPr>
              <a:tblGrid>
                <a:gridCol w="1463675">
                  <a:extLst>
                    <a:ext uri="{9D8B030D-6E8A-4147-A177-3AD203B41FA5}">
                      <a16:colId xmlns:a16="http://schemas.microsoft.com/office/drawing/2014/main" val="2506162075"/>
                    </a:ext>
                  </a:extLst>
                </a:gridCol>
                <a:gridCol w="3735902">
                  <a:extLst>
                    <a:ext uri="{9D8B030D-6E8A-4147-A177-3AD203B41FA5}">
                      <a16:colId xmlns:a16="http://schemas.microsoft.com/office/drawing/2014/main" val="1198590411"/>
                    </a:ext>
                  </a:extLst>
                </a:gridCol>
              </a:tblGrid>
              <a:tr h="278580">
                <a:tc>
                  <a:txBody>
                    <a:bodyPr/>
                    <a:lstStyle/>
                    <a:p>
                      <a:r>
                        <a:rPr lang="en-US" sz="1400" b="0" u="none" kern="1200">
                          <a:solidFill>
                            <a:srgbClr val="505050"/>
                          </a:solidFill>
                          <a:latin typeface="+mj-lt"/>
                          <a:ea typeface="+mn-ea"/>
                          <a:cs typeface="+mn-cs"/>
                        </a:rPr>
                        <a:t>Service category</a:t>
                      </a:r>
                    </a:p>
                  </a:txBody>
                  <a:tcPr marL="89642" marR="89642" marT="44821" marB="44821"/>
                </a:tc>
                <a:tc>
                  <a:txBody>
                    <a:bodyPr/>
                    <a:lstStyle/>
                    <a:p>
                      <a:r>
                        <a:rPr lang="en-US" sz="1400">
                          <a:solidFill>
                            <a:schemeClr val="tx2"/>
                          </a:solidFill>
                          <a:latin typeface="+mj-lt"/>
                        </a:rPr>
                        <a:t>Compute</a:t>
                      </a:r>
                    </a:p>
                  </a:txBody>
                  <a:tcPr marL="89642" marR="89642" marT="44821" marB="44821"/>
                </a:tc>
                <a:extLst>
                  <a:ext uri="{0D108BD9-81ED-4DB2-BD59-A6C34878D82A}">
                    <a16:rowId xmlns:a16="http://schemas.microsoft.com/office/drawing/2014/main" val="1231689941"/>
                  </a:ext>
                </a:extLst>
              </a:tr>
              <a:tr h="27858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400" b="0" u="none" dirty="0">
                          <a:solidFill>
                            <a:srgbClr val="505050"/>
                          </a:solidFill>
                          <a:latin typeface="+mj-lt"/>
                        </a:rPr>
                        <a:t>Availability</a:t>
                      </a:r>
                    </a:p>
                  </a:txBody>
                  <a:tcPr marL="89642" marR="89642" marT="44821" marB="44821"/>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400" kern="1200" dirty="0">
                          <a:solidFill>
                            <a:schemeClr val="tx2"/>
                          </a:solidFill>
                          <a:latin typeface="+mn-lt"/>
                          <a:ea typeface="+mn-ea"/>
                          <a:cs typeface="+mn-cs"/>
                        </a:rPr>
                        <a:t>In Preview – free for now</a:t>
                      </a:r>
                      <a:endParaRPr lang="en-US" sz="1400" kern="1200" dirty="0">
                        <a:solidFill>
                          <a:srgbClr val="FF0000"/>
                        </a:solidFill>
                        <a:latin typeface="+mn-lt"/>
                        <a:ea typeface="+mn-ea"/>
                        <a:cs typeface="+mn-cs"/>
                      </a:endParaRPr>
                    </a:p>
                    <a:p>
                      <a:endParaRPr lang="en-US" sz="1400" kern="1200" dirty="0">
                        <a:solidFill>
                          <a:srgbClr val="FF0000"/>
                        </a:solidFill>
                        <a:latin typeface="+mn-lt"/>
                        <a:ea typeface="+mn-ea"/>
                        <a:cs typeface="+mn-cs"/>
                      </a:endParaRPr>
                    </a:p>
                  </a:txBody>
                  <a:tcPr marL="89642" marR="89642" marT="44821" marB="44821"/>
                </a:tc>
                <a:extLst>
                  <a:ext uri="{0D108BD9-81ED-4DB2-BD59-A6C34878D82A}">
                    <a16:rowId xmlns:a16="http://schemas.microsoft.com/office/drawing/2014/main" val="868604661"/>
                  </a:ext>
                </a:extLst>
              </a:tr>
            </a:tbl>
          </a:graphicData>
        </a:graphic>
      </p:graphicFrame>
      <p:pic>
        <p:nvPicPr>
          <p:cNvPr id="7" name="Picture 6">
            <a:extLst>
              <a:ext uri="{FF2B5EF4-FFF2-40B4-BE49-F238E27FC236}">
                <a16:creationId xmlns:a16="http://schemas.microsoft.com/office/drawing/2014/main" id="{8DBE7F01-0BC0-4F59-8032-8CB20514BFE7}"/>
              </a:ext>
            </a:extLst>
          </p:cNvPr>
          <p:cNvPicPr>
            <a:picLocks noChangeAspect="1"/>
          </p:cNvPicPr>
          <p:nvPr/>
        </p:nvPicPr>
        <p:blipFill>
          <a:blip r:embed="rId4"/>
          <a:stretch>
            <a:fillRect/>
          </a:stretch>
        </p:blipFill>
        <p:spPr>
          <a:xfrm>
            <a:off x="10888412" y="281059"/>
            <a:ext cx="775348" cy="755261"/>
          </a:xfrm>
          <a:prstGeom prst="rect">
            <a:avLst/>
          </a:prstGeom>
        </p:spPr>
      </p:pic>
    </p:spTree>
    <p:extLst>
      <p:ext uri="{BB962C8B-B14F-4D97-AF65-F5344CB8AC3E}">
        <p14:creationId xmlns:p14="http://schemas.microsoft.com/office/powerpoint/2010/main" val="30689173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Hubs &amp; IoT Hub | Prerequisites </a:t>
            </a:r>
          </a:p>
        </p:txBody>
      </p:sp>
      <p:sp>
        <p:nvSpPr>
          <p:cNvPr id="6" name="Text Placeholder 5"/>
          <p:cNvSpPr>
            <a:spLocks noGrp="1"/>
          </p:cNvSpPr>
          <p:nvPr>
            <p:ph type="body" sz="quarter" idx="10"/>
          </p:nvPr>
        </p:nvSpPr>
        <p:spPr>
          <a:xfrm>
            <a:off x="739503" y="1115861"/>
            <a:ext cx="4964612" cy="1578894"/>
          </a:xfrm>
        </p:spPr>
        <p:txBody>
          <a:bodyPr/>
          <a:lstStyle/>
          <a:p>
            <a:pPr marL="0" lvl="0" indent="0" defTabSz="932742">
              <a:spcBef>
                <a:spcPts val="0"/>
              </a:spcBef>
              <a:spcAft>
                <a:spcPts val="600"/>
              </a:spcAft>
              <a:buClrTx/>
              <a:buNone/>
              <a:defRPr/>
            </a:pPr>
            <a:r>
              <a:rPr lang="en-US" sz="2400" dirty="0">
                <a:solidFill>
                  <a:schemeClr val="accent1"/>
                </a:solidFill>
                <a:latin typeface="+mj-lt"/>
              </a:rPr>
              <a:t>Common</a:t>
            </a:r>
            <a:endParaRPr lang="en-US" sz="2000" dirty="0">
              <a:solidFill>
                <a:schemeClr val="accent1"/>
              </a:solidFill>
              <a:latin typeface="+mj-lt"/>
            </a:endParaRPr>
          </a:p>
          <a:p>
            <a:pPr defTabSz="932742">
              <a:spcBef>
                <a:spcPts val="0"/>
              </a:spcBef>
              <a:spcAft>
                <a:spcPts val="600"/>
              </a:spcAft>
              <a:buClrTx/>
              <a:defRPr/>
            </a:pPr>
            <a:r>
              <a:rPr lang="en-US" sz="2000" dirty="0">
                <a:solidFill>
                  <a:schemeClr val="tx1"/>
                </a:solidFill>
                <a:latin typeface="+mj-lt"/>
              </a:rPr>
              <a:t>Register stack if not done already</a:t>
            </a:r>
          </a:p>
          <a:p>
            <a:pPr defTabSz="932742">
              <a:spcBef>
                <a:spcPts val="0"/>
              </a:spcBef>
              <a:spcAft>
                <a:spcPts val="600"/>
              </a:spcAft>
              <a:buClrTx/>
              <a:defRPr/>
            </a:pPr>
            <a:r>
              <a:rPr lang="en-US" sz="2000" dirty="0">
                <a:solidFill>
                  <a:schemeClr val="tx1"/>
                </a:solidFill>
                <a:latin typeface="+mj-lt"/>
              </a:rPr>
              <a:t>Disconnected Marketplace considerations</a:t>
            </a:r>
          </a:p>
          <a:p>
            <a:pPr defTabSz="932742">
              <a:spcBef>
                <a:spcPts val="0"/>
              </a:spcBef>
              <a:spcAft>
                <a:spcPts val="600"/>
              </a:spcAft>
              <a:buClrTx/>
              <a:defRPr/>
            </a:pPr>
            <a:r>
              <a:rPr lang="en-US" sz="2000" dirty="0">
                <a:solidFill>
                  <a:schemeClr val="tx1"/>
                </a:solidFill>
                <a:latin typeface="+mj-lt"/>
              </a:rPr>
              <a:t>Update Azure AD home directory</a:t>
            </a:r>
          </a:p>
        </p:txBody>
      </p:sp>
      <p:pic>
        <p:nvPicPr>
          <p:cNvPr id="7" name="Picture 6">
            <a:extLst>
              <a:ext uri="{FF2B5EF4-FFF2-40B4-BE49-F238E27FC236}">
                <a16:creationId xmlns:a16="http://schemas.microsoft.com/office/drawing/2014/main" id="{8DBE7F01-0BC0-4F59-8032-8CB20514BFE7}"/>
              </a:ext>
            </a:extLst>
          </p:cNvPr>
          <p:cNvPicPr>
            <a:picLocks noChangeAspect="1"/>
          </p:cNvPicPr>
          <p:nvPr/>
        </p:nvPicPr>
        <p:blipFill>
          <a:blip r:embed="rId3"/>
          <a:stretch>
            <a:fillRect/>
          </a:stretch>
        </p:blipFill>
        <p:spPr>
          <a:xfrm>
            <a:off x="6171326" y="1142113"/>
            <a:ext cx="499330" cy="486394"/>
          </a:xfrm>
          <a:prstGeom prst="rect">
            <a:avLst/>
          </a:prstGeom>
        </p:spPr>
      </p:pic>
      <p:pic>
        <p:nvPicPr>
          <p:cNvPr id="3" name="Picture 2">
            <a:extLst>
              <a:ext uri="{FF2B5EF4-FFF2-40B4-BE49-F238E27FC236}">
                <a16:creationId xmlns:a16="http://schemas.microsoft.com/office/drawing/2014/main" id="{560BBB79-DFB7-4286-8EB3-AD28AADD71E2}"/>
              </a:ext>
            </a:extLst>
          </p:cNvPr>
          <p:cNvPicPr>
            <a:picLocks noChangeAspect="1"/>
          </p:cNvPicPr>
          <p:nvPr/>
        </p:nvPicPr>
        <p:blipFill>
          <a:blip r:embed="rId4"/>
          <a:stretch>
            <a:fillRect/>
          </a:stretch>
        </p:blipFill>
        <p:spPr>
          <a:xfrm>
            <a:off x="335506" y="1142112"/>
            <a:ext cx="419400" cy="425953"/>
          </a:xfrm>
          <a:prstGeom prst="rect">
            <a:avLst/>
          </a:prstGeom>
        </p:spPr>
      </p:pic>
      <p:cxnSp>
        <p:nvCxnSpPr>
          <p:cNvPr id="12" name="Straight Connector 11">
            <a:extLst>
              <a:ext uri="{FF2B5EF4-FFF2-40B4-BE49-F238E27FC236}">
                <a16:creationId xmlns:a16="http://schemas.microsoft.com/office/drawing/2014/main" id="{2BE73FF7-9423-416C-B4FD-F76672712500}"/>
              </a:ext>
            </a:extLst>
          </p:cNvPr>
          <p:cNvCxnSpPr/>
          <p:nvPr/>
        </p:nvCxnSpPr>
        <p:spPr>
          <a:xfrm>
            <a:off x="6061164" y="1175663"/>
            <a:ext cx="0" cy="4911635"/>
          </a:xfrm>
          <a:prstGeom prst="line">
            <a:avLst/>
          </a:prstGeom>
          <a:ln w="28575">
            <a:solidFill>
              <a:schemeClr val="tx1"/>
            </a:solidFill>
            <a:headEnd type="none"/>
            <a:tailEnd type="none"/>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Text Placeholder 5">
            <a:extLst>
              <a:ext uri="{FF2B5EF4-FFF2-40B4-BE49-F238E27FC236}">
                <a16:creationId xmlns:a16="http://schemas.microsoft.com/office/drawing/2014/main" id="{F5F3BAFF-672B-4370-A27F-19CDA7987D22}"/>
              </a:ext>
            </a:extLst>
          </p:cNvPr>
          <p:cNvSpPr txBox="1">
            <a:spLocks/>
          </p:cNvSpPr>
          <p:nvPr/>
        </p:nvSpPr>
        <p:spPr>
          <a:xfrm>
            <a:off x="739502" y="2776009"/>
            <a:ext cx="4964612" cy="2440668"/>
          </a:xfrm>
          <a:prstGeom prst="rect">
            <a:avLst/>
          </a:prstGeom>
        </p:spPr>
        <p:txBody>
          <a:bodyPr vert="horz" wrap="square" lIns="146304" tIns="91440" rIns="146304" bIns="91440" rtlCol="0">
            <a:spAutoFit/>
          </a:bodyPr>
          <a:lstStyle>
            <a:lvl1pPr marL="227209" marR="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defRPr sz="2941" b="0" kern="1200" spc="0" baseline="0">
                <a:solidFill>
                  <a:srgbClr val="505050"/>
                </a:solidFill>
                <a:latin typeface="+mn-lt"/>
                <a:ea typeface="+mn-ea"/>
                <a:cs typeface="+mn-cs"/>
              </a:defRPr>
            </a:lvl1pPr>
            <a:lvl2pPr marL="418625" marR="0" indent="-168072"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b="0" kern="1200" spc="0" baseline="0">
                <a:solidFill>
                  <a:srgbClr val="505050"/>
                </a:solidFill>
                <a:latin typeface="+mn-lt"/>
                <a:ea typeface="+mn-ea"/>
                <a:cs typeface="+mn-cs"/>
              </a:defRPr>
            </a:lvl2pPr>
            <a:lvl3pPr marL="627160" marR="0" indent="-185191"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b="0" kern="1200" spc="0" baseline="0">
                <a:solidFill>
                  <a:srgbClr val="505050"/>
                </a:solidFill>
                <a:latin typeface="+mn-lt"/>
                <a:ea typeface="+mn-ea"/>
                <a:cs typeface="+mn-cs"/>
              </a:defRPr>
            </a:lvl3pPr>
            <a:lvl4pPr marL="812350" marR="0" indent="-172742"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b="0" kern="1200" spc="0" baseline="0">
                <a:solidFill>
                  <a:srgbClr val="505050"/>
                </a:solidFill>
                <a:latin typeface="+mn-lt"/>
                <a:ea typeface="+mn-ea"/>
                <a:cs typeface="+mn-cs"/>
              </a:defRPr>
            </a:lvl4pPr>
            <a:lvl5pPr marL="1003766" marR="0" indent="-16651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b="0" kern="1200" spc="0" baseline="0">
                <a:solidFill>
                  <a:srgbClr val="50505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742">
              <a:spcBef>
                <a:spcPts val="0"/>
              </a:spcBef>
              <a:spcAft>
                <a:spcPts val="600"/>
              </a:spcAft>
              <a:buClrTx/>
              <a:buFont typeface="Wingdings" panose="05000000000000000000" pitchFamily="2" charset="2"/>
              <a:buNone/>
              <a:defRPr/>
            </a:pPr>
            <a:r>
              <a:rPr lang="en-US" sz="2400" dirty="0">
                <a:solidFill>
                  <a:schemeClr val="accent1"/>
                </a:solidFill>
                <a:latin typeface="+mj-lt"/>
              </a:rPr>
              <a:t>Certificates</a:t>
            </a:r>
            <a:endParaRPr lang="en-US" sz="2000" dirty="0">
              <a:solidFill>
                <a:schemeClr val="accent1"/>
              </a:solidFill>
              <a:latin typeface="+mj-lt"/>
            </a:endParaRPr>
          </a:p>
          <a:p>
            <a:pPr defTabSz="932742">
              <a:spcBef>
                <a:spcPts val="0"/>
              </a:spcBef>
              <a:spcAft>
                <a:spcPts val="600"/>
              </a:spcAft>
              <a:buClrTx/>
              <a:defRPr/>
            </a:pPr>
            <a:r>
              <a:rPr lang="en-US" sz="2000" dirty="0">
                <a:solidFill>
                  <a:schemeClr val="tx1"/>
                </a:solidFill>
                <a:latin typeface="+mj-lt"/>
              </a:rPr>
              <a:t>SAN - CN=*.</a:t>
            </a:r>
            <a:r>
              <a:rPr lang="en-US" sz="2000" dirty="0" err="1">
                <a:solidFill>
                  <a:schemeClr val="tx1"/>
                </a:solidFill>
                <a:latin typeface="+mj-lt"/>
              </a:rPr>
              <a:t>eventhub</a:t>
            </a:r>
            <a:r>
              <a:rPr lang="en-US" sz="2000" dirty="0">
                <a:solidFill>
                  <a:schemeClr val="tx1"/>
                </a:solidFill>
                <a:latin typeface="+mj-lt"/>
              </a:rPr>
              <a:t>.&lt;region&gt;.&lt;fqdn&gt;</a:t>
            </a:r>
          </a:p>
          <a:p>
            <a:pPr defTabSz="932742">
              <a:spcBef>
                <a:spcPts val="0"/>
              </a:spcBef>
              <a:spcAft>
                <a:spcPts val="600"/>
              </a:spcAft>
              <a:buClrTx/>
              <a:defRPr/>
            </a:pPr>
            <a:r>
              <a:rPr lang="en-US" sz="2000" dirty="0">
                <a:solidFill>
                  <a:schemeClr val="tx1"/>
                </a:solidFill>
                <a:latin typeface="+mj-lt"/>
              </a:rPr>
              <a:t>Must be .pfx</a:t>
            </a:r>
          </a:p>
          <a:p>
            <a:pPr defTabSz="932742">
              <a:spcBef>
                <a:spcPts val="0"/>
              </a:spcBef>
              <a:spcAft>
                <a:spcPts val="600"/>
              </a:spcAft>
              <a:buClrTx/>
              <a:defRPr/>
            </a:pPr>
            <a:r>
              <a:rPr lang="en-US" sz="2000" dirty="0">
                <a:solidFill>
                  <a:schemeClr val="tx1"/>
                </a:solidFill>
                <a:latin typeface="+mj-lt"/>
              </a:rPr>
              <a:t>Validate Certificate</a:t>
            </a:r>
          </a:p>
          <a:p>
            <a:pPr defTabSz="932742">
              <a:spcBef>
                <a:spcPts val="0"/>
              </a:spcBef>
              <a:spcAft>
                <a:spcPts val="600"/>
              </a:spcAft>
              <a:buClrTx/>
              <a:defRPr/>
            </a:pPr>
            <a:r>
              <a:rPr lang="en-US" sz="2000" dirty="0">
                <a:solidFill>
                  <a:schemeClr val="tx1"/>
                </a:solidFill>
                <a:latin typeface="+mj-lt"/>
              </a:rPr>
              <a:t>Download packages</a:t>
            </a:r>
          </a:p>
          <a:p>
            <a:pPr marL="0" indent="0">
              <a:buFont typeface="Wingdings" panose="05000000000000000000" pitchFamily="2" charset="2"/>
              <a:buNone/>
            </a:pPr>
            <a:endParaRPr lang="en-US" sz="2000" dirty="0">
              <a:solidFill>
                <a:schemeClr val="tx2"/>
              </a:solidFill>
              <a:latin typeface="Segoe UI Light"/>
            </a:endParaRPr>
          </a:p>
        </p:txBody>
      </p:sp>
      <p:sp>
        <p:nvSpPr>
          <p:cNvPr id="14" name="Text Placeholder 5">
            <a:extLst>
              <a:ext uri="{FF2B5EF4-FFF2-40B4-BE49-F238E27FC236}">
                <a16:creationId xmlns:a16="http://schemas.microsoft.com/office/drawing/2014/main" id="{1EC16E5E-DF2B-48AC-8300-EE375D786173}"/>
              </a:ext>
            </a:extLst>
          </p:cNvPr>
          <p:cNvSpPr txBox="1">
            <a:spLocks/>
          </p:cNvSpPr>
          <p:nvPr/>
        </p:nvSpPr>
        <p:spPr>
          <a:xfrm>
            <a:off x="743850" y="1120213"/>
            <a:ext cx="4964612" cy="1578894"/>
          </a:xfrm>
          <a:prstGeom prst="rect">
            <a:avLst/>
          </a:prstGeom>
        </p:spPr>
        <p:txBody>
          <a:bodyPr vert="horz" wrap="square" lIns="146304" tIns="91440" rIns="146304" bIns="91440" rtlCol="0">
            <a:spAutoFit/>
          </a:bodyPr>
          <a:lstStyle>
            <a:lvl1pPr marL="227209" marR="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defRPr sz="2941" b="0" kern="1200" spc="0" baseline="0">
                <a:solidFill>
                  <a:srgbClr val="505050"/>
                </a:solidFill>
                <a:latin typeface="+mn-lt"/>
                <a:ea typeface="+mn-ea"/>
                <a:cs typeface="+mn-cs"/>
              </a:defRPr>
            </a:lvl1pPr>
            <a:lvl2pPr marL="418625" marR="0" indent="-168072"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b="0" kern="1200" spc="0" baseline="0">
                <a:solidFill>
                  <a:srgbClr val="505050"/>
                </a:solidFill>
                <a:latin typeface="+mn-lt"/>
                <a:ea typeface="+mn-ea"/>
                <a:cs typeface="+mn-cs"/>
              </a:defRPr>
            </a:lvl2pPr>
            <a:lvl3pPr marL="627160" marR="0" indent="-185191"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b="0" kern="1200" spc="0" baseline="0">
                <a:solidFill>
                  <a:srgbClr val="505050"/>
                </a:solidFill>
                <a:latin typeface="+mn-lt"/>
                <a:ea typeface="+mn-ea"/>
                <a:cs typeface="+mn-cs"/>
              </a:defRPr>
            </a:lvl3pPr>
            <a:lvl4pPr marL="812350" marR="0" indent="-172742"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b="0" kern="1200" spc="0" baseline="0">
                <a:solidFill>
                  <a:srgbClr val="505050"/>
                </a:solidFill>
                <a:latin typeface="+mn-lt"/>
                <a:ea typeface="+mn-ea"/>
                <a:cs typeface="+mn-cs"/>
              </a:defRPr>
            </a:lvl4pPr>
            <a:lvl5pPr marL="1003766" marR="0" indent="-16651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b="0" kern="1200" spc="0" baseline="0">
                <a:solidFill>
                  <a:srgbClr val="50505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742">
              <a:spcBef>
                <a:spcPts val="0"/>
              </a:spcBef>
              <a:spcAft>
                <a:spcPts val="600"/>
              </a:spcAft>
              <a:buClrTx/>
              <a:buFont typeface="Wingdings" panose="05000000000000000000" pitchFamily="2" charset="2"/>
              <a:buNone/>
              <a:defRPr/>
            </a:pPr>
            <a:r>
              <a:rPr lang="en-US" sz="2400" dirty="0">
                <a:solidFill>
                  <a:schemeClr val="accent1"/>
                </a:solidFill>
                <a:latin typeface="+mj-lt"/>
              </a:rPr>
              <a:t>Common (once only)</a:t>
            </a:r>
            <a:endParaRPr lang="en-US" sz="2000" dirty="0">
              <a:solidFill>
                <a:schemeClr val="accent1"/>
              </a:solidFill>
              <a:latin typeface="+mj-lt"/>
            </a:endParaRPr>
          </a:p>
          <a:p>
            <a:pPr defTabSz="932742">
              <a:spcBef>
                <a:spcPts val="0"/>
              </a:spcBef>
              <a:spcAft>
                <a:spcPts val="600"/>
              </a:spcAft>
              <a:buClrTx/>
              <a:defRPr/>
            </a:pPr>
            <a:r>
              <a:rPr lang="en-US" sz="2000" dirty="0">
                <a:solidFill>
                  <a:schemeClr val="tx1"/>
                </a:solidFill>
                <a:latin typeface="+mj-lt"/>
              </a:rPr>
              <a:t>Register stack if not done already</a:t>
            </a:r>
          </a:p>
          <a:p>
            <a:pPr defTabSz="932742">
              <a:spcBef>
                <a:spcPts val="0"/>
              </a:spcBef>
              <a:spcAft>
                <a:spcPts val="600"/>
              </a:spcAft>
              <a:buClrTx/>
              <a:defRPr/>
            </a:pPr>
            <a:r>
              <a:rPr lang="en-US" sz="2000" dirty="0">
                <a:solidFill>
                  <a:schemeClr val="tx1"/>
                </a:solidFill>
                <a:latin typeface="+mj-lt"/>
              </a:rPr>
              <a:t>Disconnected Marketplace considerations</a:t>
            </a:r>
          </a:p>
          <a:p>
            <a:pPr defTabSz="932742">
              <a:spcBef>
                <a:spcPts val="0"/>
              </a:spcBef>
              <a:spcAft>
                <a:spcPts val="600"/>
              </a:spcAft>
              <a:buClrTx/>
              <a:defRPr/>
            </a:pPr>
            <a:r>
              <a:rPr lang="en-US" sz="2000" dirty="0">
                <a:solidFill>
                  <a:schemeClr val="tx1"/>
                </a:solidFill>
                <a:latin typeface="+mj-lt"/>
              </a:rPr>
              <a:t>Update Azure AD home directory</a:t>
            </a:r>
          </a:p>
        </p:txBody>
      </p:sp>
      <p:sp>
        <p:nvSpPr>
          <p:cNvPr id="15" name="Text Placeholder 5">
            <a:extLst>
              <a:ext uri="{FF2B5EF4-FFF2-40B4-BE49-F238E27FC236}">
                <a16:creationId xmlns:a16="http://schemas.microsoft.com/office/drawing/2014/main" id="{E63D9B65-34A7-45BC-826C-5183F43789ED}"/>
              </a:ext>
            </a:extLst>
          </p:cNvPr>
          <p:cNvSpPr txBox="1">
            <a:spLocks/>
          </p:cNvSpPr>
          <p:nvPr/>
        </p:nvSpPr>
        <p:spPr>
          <a:xfrm>
            <a:off x="6587315" y="2771653"/>
            <a:ext cx="5221507" cy="4275786"/>
          </a:xfrm>
          <a:prstGeom prst="rect">
            <a:avLst/>
          </a:prstGeom>
        </p:spPr>
        <p:txBody>
          <a:bodyPr vert="horz" wrap="square" lIns="146304" tIns="91440" rIns="146304" bIns="91440" rtlCol="0">
            <a:spAutoFit/>
          </a:bodyPr>
          <a:lstStyle>
            <a:lvl1pPr marL="227209" marR="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defRPr sz="2941" b="0" kern="1200" spc="0" baseline="0">
                <a:solidFill>
                  <a:srgbClr val="505050"/>
                </a:solidFill>
                <a:latin typeface="+mn-lt"/>
                <a:ea typeface="+mn-ea"/>
                <a:cs typeface="+mn-cs"/>
              </a:defRPr>
            </a:lvl1pPr>
            <a:lvl2pPr marL="418625" marR="0" indent="-168072"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b="0" kern="1200" spc="0" baseline="0">
                <a:solidFill>
                  <a:srgbClr val="505050"/>
                </a:solidFill>
                <a:latin typeface="+mn-lt"/>
                <a:ea typeface="+mn-ea"/>
                <a:cs typeface="+mn-cs"/>
              </a:defRPr>
            </a:lvl2pPr>
            <a:lvl3pPr marL="627160" marR="0" indent="-185191"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b="0" kern="1200" spc="0" baseline="0">
                <a:solidFill>
                  <a:srgbClr val="505050"/>
                </a:solidFill>
                <a:latin typeface="+mn-lt"/>
                <a:ea typeface="+mn-ea"/>
                <a:cs typeface="+mn-cs"/>
              </a:defRPr>
            </a:lvl3pPr>
            <a:lvl4pPr marL="812350" marR="0" indent="-172742"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b="0" kern="1200" spc="0" baseline="0">
                <a:solidFill>
                  <a:srgbClr val="505050"/>
                </a:solidFill>
                <a:latin typeface="+mn-lt"/>
                <a:ea typeface="+mn-ea"/>
                <a:cs typeface="+mn-cs"/>
              </a:defRPr>
            </a:lvl4pPr>
            <a:lvl5pPr marL="1003766" marR="0" indent="-16651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b="0" kern="1200" spc="0" baseline="0">
                <a:solidFill>
                  <a:srgbClr val="50505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742">
              <a:spcBef>
                <a:spcPts val="0"/>
              </a:spcBef>
              <a:spcAft>
                <a:spcPts val="600"/>
              </a:spcAft>
              <a:buClrTx/>
              <a:buFont typeface="Wingdings" panose="05000000000000000000" pitchFamily="2" charset="2"/>
              <a:buNone/>
              <a:defRPr/>
            </a:pPr>
            <a:r>
              <a:rPr lang="en-US" sz="2400" dirty="0">
                <a:solidFill>
                  <a:schemeClr val="accent1"/>
                </a:solidFill>
                <a:latin typeface="+mj-lt"/>
              </a:rPr>
              <a:t>Certificates</a:t>
            </a:r>
            <a:endParaRPr lang="en-US" sz="2000" dirty="0">
              <a:solidFill>
                <a:schemeClr val="accent1"/>
              </a:solidFill>
              <a:latin typeface="+mj-lt"/>
            </a:endParaRPr>
          </a:p>
          <a:p>
            <a:pPr defTabSz="932742">
              <a:spcBef>
                <a:spcPts val="0"/>
              </a:spcBef>
              <a:spcAft>
                <a:spcPts val="600"/>
              </a:spcAft>
              <a:buClrTx/>
              <a:defRPr/>
            </a:pPr>
            <a:r>
              <a:rPr lang="en-US" sz="2000" dirty="0">
                <a:solidFill>
                  <a:schemeClr val="tx1"/>
                </a:solidFill>
                <a:latin typeface="+mj-lt"/>
              </a:rPr>
              <a:t>SAN - CN=CN=*.</a:t>
            </a:r>
            <a:r>
              <a:rPr lang="en-US" sz="2000" dirty="0" err="1">
                <a:solidFill>
                  <a:schemeClr val="tx1"/>
                </a:solidFill>
                <a:latin typeface="+mj-lt"/>
              </a:rPr>
              <a:t>mgmtiothub</a:t>
            </a:r>
            <a:r>
              <a:rPr lang="en-US" sz="2000" dirty="0">
                <a:solidFill>
                  <a:schemeClr val="tx1"/>
                </a:solidFill>
                <a:latin typeface="+mj-lt"/>
              </a:rPr>
              <a:t>.&lt;region&gt;.&lt;fqdn&gt;</a:t>
            </a:r>
          </a:p>
          <a:p>
            <a:pPr defTabSz="932742">
              <a:spcBef>
                <a:spcPts val="0"/>
              </a:spcBef>
              <a:spcAft>
                <a:spcPts val="600"/>
              </a:spcAft>
              <a:buClrTx/>
              <a:defRPr/>
            </a:pPr>
            <a:r>
              <a:rPr lang="en-US" sz="2000" dirty="0">
                <a:solidFill>
                  <a:schemeClr val="tx1"/>
                </a:solidFill>
                <a:latin typeface="+mj-lt"/>
              </a:rPr>
              <a:t>Must be .pfx</a:t>
            </a:r>
          </a:p>
          <a:p>
            <a:pPr defTabSz="932742">
              <a:spcBef>
                <a:spcPts val="0"/>
              </a:spcBef>
              <a:spcAft>
                <a:spcPts val="600"/>
              </a:spcAft>
              <a:buClrTx/>
              <a:defRPr/>
            </a:pPr>
            <a:r>
              <a:rPr lang="en-US" sz="2000" dirty="0">
                <a:solidFill>
                  <a:schemeClr val="tx1"/>
                </a:solidFill>
                <a:latin typeface="+mj-lt"/>
              </a:rPr>
              <a:t>Validate Certificate</a:t>
            </a:r>
          </a:p>
          <a:p>
            <a:pPr defTabSz="932742">
              <a:spcBef>
                <a:spcPts val="0"/>
              </a:spcBef>
              <a:spcAft>
                <a:spcPts val="600"/>
              </a:spcAft>
              <a:buClrTx/>
              <a:defRPr/>
            </a:pPr>
            <a:r>
              <a:rPr lang="en-US" sz="2000" dirty="0">
                <a:solidFill>
                  <a:schemeClr val="tx1"/>
                </a:solidFill>
                <a:latin typeface="+mj-lt"/>
              </a:rPr>
              <a:t>Pre-Download dependent packages 1</a:t>
            </a:r>
            <a:r>
              <a:rPr lang="en-US" sz="2000" baseline="30000" dirty="0">
                <a:solidFill>
                  <a:schemeClr val="tx1"/>
                </a:solidFill>
                <a:latin typeface="+mj-lt"/>
              </a:rPr>
              <a:t>st</a:t>
            </a:r>
            <a:endParaRPr lang="en-US" sz="2000" dirty="0">
              <a:solidFill>
                <a:schemeClr val="tx1"/>
              </a:solidFill>
              <a:latin typeface="+mj-lt"/>
            </a:endParaRPr>
          </a:p>
          <a:p>
            <a:pPr lvl="1" defTabSz="932742">
              <a:spcBef>
                <a:spcPts val="0"/>
              </a:spcBef>
              <a:spcAft>
                <a:spcPts val="600"/>
              </a:spcAft>
              <a:defRPr/>
            </a:pPr>
            <a:r>
              <a:rPr lang="en-US" sz="1412" dirty="0">
                <a:solidFill>
                  <a:schemeClr val="tx1"/>
                </a:solidFill>
                <a:latin typeface="+mj-lt"/>
              </a:rPr>
              <a:t>Custom Script Extension</a:t>
            </a:r>
          </a:p>
          <a:p>
            <a:pPr lvl="1" defTabSz="932742">
              <a:spcBef>
                <a:spcPts val="0"/>
              </a:spcBef>
              <a:spcAft>
                <a:spcPts val="600"/>
              </a:spcAft>
              <a:defRPr/>
            </a:pPr>
            <a:r>
              <a:rPr lang="en-US" sz="1412" dirty="0">
                <a:solidFill>
                  <a:schemeClr val="tx1"/>
                </a:solidFill>
                <a:latin typeface="+mj-lt"/>
              </a:rPr>
              <a:t>PowerShell Desired State Configuration</a:t>
            </a:r>
          </a:p>
          <a:p>
            <a:pPr lvl="1" defTabSz="932742">
              <a:spcBef>
                <a:spcPts val="0"/>
              </a:spcBef>
              <a:spcAft>
                <a:spcPts val="600"/>
              </a:spcAft>
              <a:defRPr/>
            </a:pPr>
            <a:r>
              <a:rPr lang="en-US" sz="1412" dirty="0">
                <a:solidFill>
                  <a:schemeClr val="tx1"/>
                </a:solidFill>
                <a:latin typeface="+mj-lt"/>
              </a:rPr>
              <a:t>Free License: SQL Server 2016 SP2 Express on Windows Server 2016</a:t>
            </a:r>
          </a:p>
          <a:p>
            <a:pPr lvl="1" defTabSz="932742">
              <a:spcBef>
                <a:spcPts val="0"/>
              </a:spcBef>
              <a:spcAft>
                <a:spcPts val="600"/>
              </a:spcAft>
              <a:defRPr/>
            </a:pPr>
            <a:r>
              <a:rPr lang="en-US" sz="1412" dirty="0">
                <a:solidFill>
                  <a:schemeClr val="tx1"/>
                </a:solidFill>
                <a:latin typeface="+mj-lt"/>
              </a:rPr>
              <a:t>SQL IaaS Extension</a:t>
            </a:r>
          </a:p>
          <a:p>
            <a:pPr lvl="1" defTabSz="932742">
              <a:spcBef>
                <a:spcPts val="0"/>
              </a:spcBef>
              <a:spcAft>
                <a:spcPts val="600"/>
              </a:spcAft>
              <a:defRPr/>
            </a:pPr>
            <a:r>
              <a:rPr lang="en-US" sz="1412" dirty="0">
                <a:solidFill>
                  <a:schemeClr val="tx1"/>
                </a:solidFill>
                <a:latin typeface="+mj-lt"/>
              </a:rPr>
              <a:t>Azure Stack Add-On RP Windows Server</a:t>
            </a:r>
          </a:p>
          <a:p>
            <a:pPr marL="0" indent="0">
              <a:buFont typeface="Wingdings" panose="05000000000000000000" pitchFamily="2" charset="2"/>
              <a:buNone/>
            </a:pPr>
            <a:endParaRPr lang="en-US" sz="2000" dirty="0">
              <a:solidFill>
                <a:schemeClr val="tx2"/>
              </a:solidFill>
              <a:latin typeface="Segoe UI Light"/>
            </a:endParaRPr>
          </a:p>
        </p:txBody>
      </p:sp>
      <p:sp>
        <p:nvSpPr>
          <p:cNvPr id="17" name="TextBox 16">
            <a:extLst>
              <a:ext uri="{FF2B5EF4-FFF2-40B4-BE49-F238E27FC236}">
                <a16:creationId xmlns:a16="http://schemas.microsoft.com/office/drawing/2014/main" id="{CAC85AD6-BB34-4DC1-825F-0A2170C34E57}"/>
              </a:ext>
            </a:extLst>
          </p:cNvPr>
          <p:cNvSpPr txBox="1"/>
          <p:nvPr/>
        </p:nvSpPr>
        <p:spPr>
          <a:xfrm>
            <a:off x="6587315" y="6414600"/>
            <a:ext cx="3109686" cy="307777"/>
          </a:xfrm>
          <a:prstGeom prst="rect">
            <a:avLst/>
          </a:prstGeom>
          <a:noFill/>
        </p:spPr>
        <p:txBody>
          <a:bodyPr wrap="square">
            <a:spAutoFit/>
          </a:bodyPr>
          <a:lstStyle/>
          <a:p>
            <a:r>
              <a:rPr lang="en-US" sz="1400" dirty="0">
                <a:hlinkClick r:id="rId5"/>
              </a:rPr>
              <a:t>Prerequisites for installing IoT Hub </a:t>
            </a:r>
            <a:endParaRPr lang="en-US" sz="1400" dirty="0"/>
          </a:p>
        </p:txBody>
      </p:sp>
      <p:sp>
        <p:nvSpPr>
          <p:cNvPr id="19" name="TextBox 18">
            <a:extLst>
              <a:ext uri="{FF2B5EF4-FFF2-40B4-BE49-F238E27FC236}">
                <a16:creationId xmlns:a16="http://schemas.microsoft.com/office/drawing/2014/main" id="{237FC992-C784-4F6D-8CC6-2CA26ECF57AE}"/>
              </a:ext>
            </a:extLst>
          </p:cNvPr>
          <p:cNvSpPr txBox="1"/>
          <p:nvPr/>
        </p:nvSpPr>
        <p:spPr>
          <a:xfrm>
            <a:off x="269240" y="6414600"/>
            <a:ext cx="3779519" cy="281873"/>
          </a:xfrm>
          <a:prstGeom prst="rect">
            <a:avLst/>
          </a:prstGeom>
          <a:noFill/>
        </p:spPr>
        <p:txBody>
          <a:bodyPr wrap="square">
            <a:spAutoFit/>
          </a:bodyPr>
          <a:lstStyle/>
          <a:p>
            <a:r>
              <a:rPr lang="en-US" sz="1200" dirty="0">
                <a:hlinkClick r:id="rId6"/>
              </a:rPr>
              <a:t>Prerequisites for Event Hubs</a:t>
            </a:r>
            <a:endParaRPr lang="en-US" sz="1200" dirty="0"/>
          </a:p>
        </p:txBody>
      </p:sp>
    </p:spTree>
    <p:extLst>
      <p:ext uri="{BB962C8B-B14F-4D97-AF65-F5344CB8AC3E}">
        <p14:creationId xmlns:p14="http://schemas.microsoft.com/office/powerpoint/2010/main" val="34578506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70833E-6 2.22222E-6 L 0.4737 0.00416 " pathEditMode="relative" rAng="0" ptsTypes="AA">
                                      <p:cBhvr>
                                        <p:cTn id="6" dur="2000" fill="hold"/>
                                        <p:tgtEl>
                                          <p:spTgt spid="6"/>
                                        </p:tgtEl>
                                        <p:attrNameLst>
                                          <p:attrName>ppt_x</p:attrName>
                                          <p:attrName>ppt_y</p:attrName>
                                        </p:attrNameLst>
                                      </p:cBhvr>
                                      <p:rCtr x="23685" y="208"/>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500"/>
                                        <p:tgtEl>
                                          <p:spTgt spid="13"/>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p:cNvSpPr/>
          <p:nvPr/>
        </p:nvSpPr>
        <p:spPr bwMode="auto">
          <a:xfrm>
            <a:off x="6282206" y="-5738"/>
            <a:ext cx="5987383" cy="6863252"/>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8" name="Title 47"/>
          <p:cNvSpPr>
            <a:spLocks noGrp="1"/>
          </p:cNvSpPr>
          <p:nvPr>
            <p:ph type="title"/>
          </p:nvPr>
        </p:nvSpPr>
        <p:spPr>
          <a:xfrm>
            <a:off x="269240" y="289511"/>
            <a:ext cx="5567244" cy="1631388"/>
          </a:xfrm>
        </p:spPr>
        <p:txBody>
          <a:bodyPr/>
          <a:lstStyle/>
          <a:p>
            <a:r>
              <a:rPr lang="en-US"/>
              <a:t>Unified application development and DevOps</a:t>
            </a:r>
          </a:p>
        </p:txBody>
      </p:sp>
      <p:sp>
        <p:nvSpPr>
          <p:cNvPr id="3" name="Text Placeholder 2"/>
          <p:cNvSpPr>
            <a:spLocks noGrp="1"/>
          </p:cNvSpPr>
          <p:nvPr>
            <p:ph type="body" sz="quarter" idx="10"/>
          </p:nvPr>
        </p:nvSpPr>
        <p:spPr>
          <a:xfrm>
            <a:off x="269875" y="2746375"/>
            <a:ext cx="5567363" cy="3373231"/>
          </a:xfrm>
        </p:spPr>
        <p:txBody>
          <a:bodyPr vert="horz" wrap="square" lIns="146304" tIns="91440" rIns="146304" bIns="91440" rtlCol="0" anchor="t">
            <a:spAutoFit/>
          </a:bodyPr>
          <a:lstStyle/>
          <a:p>
            <a:pPr marL="0" indent="0">
              <a:buNone/>
            </a:pPr>
            <a:r>
              <a:rPr lang="en-US" sz="2800" dirty="0">
                <a:solidFill>
                  <a:schemeClr val="tx2"/>
                </a:solidFill>
              </a:rPr>
              <a:t>Build and deploy apps the same way whether they run on-premises(traditional on-premises or hybrid cloud via Azure Stack Hub)  or in the public cloud</a:t>
            </a:r>
            <a:r>
              <a:rPr lang="en-US" sz="2800" dirty="0">
                <a:solidFill>
                  <a:schemeClr val="tx2"/>
                </a:solidFill>
                <a:cs typeface="Segoe UI Light"/>
              </a:rPr>
              <a:t> </a:t>
            </a:r>
            <a:endParaRPr lang="en-US" sz="2800" dirty="0">
              <a:solidFill>
                <a:schemeClr val="tx2"/>
              </a:solidFill>
            </a:endParaRPr>
          </a:p>
          <a:p>
            <a:pPr marL="0" indent="0">
              <a:buNone/>
            </a:pPr>
            <a:r>
              <a:rPr lang="en-US" sz="2800" dirty="0">
                <a:solidFill>
                  <a:schemeClr val="tx2"/>
                </a:solidFill>
              </a:rPr>
              <a:t>Implement common DevOps practices across hybrid cloud environments.  </a:t>
            </a:r>
          </a:p>
        </p:txBody>
      </p:sp>
      <p:sp>
        <p:nvSpPr>
          <p:cNvPr id="101" name="Freeform 26"/>
          <p:cNvSpPr>
            <a:spLocks/>
          </p:cNvSpPr>
          <p:nvPr/>
        </p:nvSpPr>
        <p:spPr bwMode="auto">
          <a:xfrm>
            <a:off x="8820989" y="4143491"/>
            <a:ext cx="946982" cy="942780"/>
          </a:xfrm>
          <a:custGeom>
            <a:avLst/>
            <a:gdLst>
              <a:gd name="T0" fmla="*/ 567 w 665"/>
              <a:gd name="T1" fmla="*/ 93 h 662"/>
              <a:gd name="T2" fmla="*/ 498 w 665"/>
              <a:gd name="T3" fmla="*/ 162 h 662"/>
              <a:gd name="T4" fmla="*/ 567 w 665"/>
              <a:gd name="T5" fmla="*/ 336 h 662"/>
              <a:gd name="T6" fmla="*/ 344 w 665"/>
              <a:gd name="T7" fmla="*/ 562 h 662"/>
              <a:gd name="T8" fmla="*/ 98 w 665"/>
              <a:gd name="T9" fmla="*/ 328 h 662"/>
              <a:gd name="T10" fmla="*/ 167 w 665"/>
              <a:gd name="T11" fmla="*/ 162 h 662"/>
              <a:gd name="T12" fmla="*/ 167 w 665"/>
              <a:gd name="T13" fmla="*/ 162 h 662"/>
              <a:gd name="T14" fmla="*/ 242 w 665"/>
              <a:gd name="T15" fmla="*/ 237 h 662"/>
              <a:gd name="T16" fmla="*/ 268 w 665"/>
              <a:gd name="T17" fmla="*/ 0 h 662"/>
              <a:gd name="T18" fmla="*/ 30 w 665"/>
              <a:gd name="T19" fmla="*/ 26 h 662"/>
              <a:gd name="T20" fmla="*/ 98 w 665"/>
              <a:gd name="T21" fmla="*/ 93 h 662"/>
              <a:gd name="T22" fmla="*/ 98 w 665"/>
              <a:gd name="T23" fmla="*/ 93 h 662"/>
              <a:gd name="T24" fmla="*/ 1 w 665"/>
              <a:gd name="T25" fmla="*/ 326 h 662"/>
              <a:gd name="T26" fmla="*/ 328 w 665"/>
              <a:gd name="T27" fmla="*/ 660 h 662"/>
              <a:gd name="T28" fmla="*/ 665 w 665"/>
              <a:gd name="T29" fmla="*/ 328 h 662"/>
              <a:gd name="T30" fmla="*/ 567 w 665"/>
              <a:gd name="T31" fmla="*/ 93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5" h="662">
                <a:moveTo>
                  <a:pt x="567" y="93"/>
                </a:moveTo>
                <a:cubicBezTo>
                  <a:pt x="498" y="162"/>
                  <a:pt x="498" y="162"/>
                  <a:pt x="498" y="162"/>
                </a:cubicBezTo>
                <a:cubicBezTo>
                  <a:pt x="542" y="206"/>
                  <a:pt x="569" y="268"/>
                  <a:pt x="567" y="336"/>
                </a:cubicBezTo>
                <a:cubicBezTo>
                  <a:pt x="563" y="457"/>
                  <a:pt x="465" y="556"/>
                  <a:pt x="344" y="562"/>
                </a:cubicBezTo>
                <a:cubicBezTo>
                  <a:pt x="209" y="568"/>
                  <a:pt x="98" y="461"/>
                  <a:pt x="98" y="328"/>
                </a:cubicBezTo>
                <a:cubicBezTo>
                  <a:pt x="98" y="263"/>
                  <a:pt x="125" y="205"/>
                  <a:pt x="167" y="162"/>
                </a:cubicBezTo>
                <a:cubicBezTo>
                  <a:pt x="167" y="162"/>
                  <a:pt x="167" y="162"/>
                  <a:pt x="167" y="162"/>
                </a:cubicBezTo>
                <a:cubicBezTo>
                  <a:pt x="242" y="237"/>
                  <a:pt x="242" y="237"/>
                  <a:pt x="242" y="237"/>
                </a:cubicBezTo>
                <a:cubicBezTo>
                  <a:pt x="268" y="0"/>
                  <a:pt x="268" y="0"/>
                  <a:pt x="268" y="0"/>
                </a:cubicBezTo>
                <a:cubicBezTo>
                  <a:pt x="30" y="26"/>
                  <a:pt x="30" y="26"/>
                  <a:pt x="30" y="26"/>
                </a:cubicBezTo>
                <a:cubicBezTo>
                  <a:pt x="98" y="93"/>
                  <a:pt x="98" y="93"/>
                  <a:pt x="98" y="93"/>
                </a:cubicBezTo>
                <a:cubicBezTo>
                  <a:pt x="98" y="93"/>
                  <a:pt x="98" y="93"/>
                  <a:pt x="98" y="93"/>
                </a:cubicBezTo>
                <a:cubicBezTo>
                  <a:pt x="38" y="153"/>
                  <a:pt x="1" y="235"/>
                  <a:pt x="1" y="326"/>
                </a:cubicBezTo>
                <a:cubicBezTo>
                  <a:pt x="0" y="507"/>
                  <a:pt x="147" y="657"/>
                  <a:pt x="328" y="660"/>
                </a:cubicBezTo>
                <a:cubicBezTo>
                  <a:pt x="513" y="662"/>
                  <a:pt x="665" y="513"/>
                  <a:pt x="665" y="328"/>
                </a:cubicBezTo>
                <a:cubicBezTo>
                  <a:pt x="665" y="236"/>
                  <a:pt x="627" y="153"/>
                  <a:pt x="567" y="93"/>
                </a:cubicBezTo>
                <a:close/>
              </a:path>
            </a:pathLst>
          </a:custGeom>
          <a:solidFill>
            <a:schemeClr val="bg1"/>
          </a:solidFill>
          <a:ln>
            <a:noFill/>
          </a:ln>
        </p:spPr>
        <p:txBody>
          <a:bodyPr vert="horz" wrap="square" lIns="91388" tIns="45694" rIns="91388" bIns="45694" numCol="1" anchor="t" anchorCtr="0" compatLnSpc="1">
            <a:prstTxWarp prst="textNoShape">
              <a:avLst/>
            </a:prstTxWarp>
          </a:bodyPr>
          <a:lstStyle/>
          <a:p>
            <a:pPr defTabSz="913698">
              <a:defRPr/>
            </a:pPr>
            <a:endParaRPr lang="en-US">
              <a:solidFill>
                <a:srgbClr val="FFFFFF"/>
              </a:solidFill>
              <a:latin typeface="Segoe UI"/>
            </a:endParaRPr>
          </a:p>
        </p:txBody>
      </p:sp>
      <p:sp>
        <p:nvSpPr>
          <p:cNvPr id="102" name="TextBox 101"/>
          <p:cNvSpPr txBox="1"/>
          <p:nvPr/>
        </p:nvSpPr>
        <p:spPr>
          <a:xfrm>
            <a:off x="8354620" y="5031828"/>
            <a:ext cx="2090344" cy="544570"/>
          </a:xfrm>
          <a:prstGeom prst="rect">
            <a:avLst/>
          </a:prstGeom>
          <a:noFill/>
        </p:spPr>
        <p:txBody>
          <a:bodyPr wrap="square" lIns="182802" tIns="146243" rIns="182802" bIns="146243" rtlCol="0">
            <a:spAutoFit/>
          </a:bodyPr>
          <a:lstStyle/>
          <a:p>
            <a:pPr algn="ctr" defTabSz="913874">
              <a:lnSpc>
                <a:spcPct val="90000"/>
              </a:lnSpc>
              <a:spcAft>
                <a:spcPts val="600"/>
              </a:spcAft>
              <a:defRPr/>
            </a:pPr>
            <a:r>
              <a:rPr lang="en-US" b="1" kern="0">
                <a:gradFill>
                  <a:gsLst>
                    <a:gs pos="2917">
                      <a:srgbClr val="FFFFFF"/>
                    </a:gs>
                    <a:gs pos="30000">
                      <a:srgbClr val="FFFFFF"/>
                    </a:gs>
                  </a:gsLst>
                  <a:lin ang="5400000" scaled="0"/>
                </a:gradFill>
                <a:latin typeface="Segoe UI"/>
              </a:rPr>
              <a:t>Consistency </a:t>
            </a:r>
          </a:p>
        </p:txBody>
      </p:sp>
      <p:grpSp>
        <p:nvGrpSpPr>
          <p:cNvPr id="103" name="Group 102"/>
          <p:cNvGrpSpPr/>
          <p:nvPr/>
        </p:nvGrpSpPr>
        <p:grpSpPr>
          <a:xfrm>
            <a:off x="6506915" y="1286726"/>
            <a:ext cx="5179083" cy="5117434"/>
            <a:chOff x="6535794" y="1312031"/>
            <a:chExt cx="5282934" cy="5220049"/>
          </a:xfrm>
        </p:grpSpPr>
        <p:grpSp>
          <p:nvGrpSpPr>
            <p:cNvPr id="104" name="Group 103"/>
            <p:cNvGrpSpPr/>
            <p:nvPr/>
          </p:nvGrpSpPr>
          <p:grpSpPr>
            <a:xfrm>
              <a:off x="6535794" y="1312031"/>
              <a:ext cx="5282934" cy="3513449"/>
              <a:chOff x="6445281" y="1263072"/>
              <a:chExt cx="5181287" cy="3445848"/>
            </a:xfrm>
          </p:grpSpPr>
          <p:grpSp>
            <p:nvGrpSpPr>
              <p:cNvPr id="114" name="Group 113"/>
              <p:cNvGrpSpPr/>
              <p:nvPr/>
            </p:nvGrpSpPr>
            <p:grpSpPr>
              <a:xfrm>
                <a:off x="6445281" y="3377186"/>
                <a:ext cx="1624790" cy="802369"/>
                <a:chOff x="5909507" y="2968758"/>
                <a:chExt cx="1625020" cy="802483"/>
              </a:xfrm>
              <a:solidFill>
                <a:schemeClr val="tx1">
                  <a:lumMod val="95000"/>
                </a:schemeClr>
              </a:solidFill>
            </p:grpSpPr>
            <p:sp>
              <p:nvSpPr>
                <p:cNvPr id="135" name="Freeform 14"/>
                <p:cNvSpPr>
                  <a:spLocks/>
                </p:cNvSpPr>
                <p:nvPr/>
              </p:nvSpPr>
              <p:spPr bwMode="auto">
                <a:xfrm>
                  <a:off x="6300793" y="3181061"/>
                  <a:ext cx="975100" cy="590180"/>
                </a:xfrm>
                <a:custGeom>
                  <a:avLst/>
                  <a:gdLst>
                    <a:gd name="T0" fmla="*/ 700 w 868"/>
                    <a:gd name="T1" fmla="*/ 187 h 524"/>
                    <a:gd name="T2" fmla="*/ 650 w 868"/>
                    <a:gd name="T3" fmla="*/ 195 h 524"/>
                    <a:gd name="T4" fmla="*/ 483 w 868"/>
                    <a:gd name="T5" fmla="*/ 89 h 524"/>
                    <a:gd name="T6" fmla="*/ 463 w 868"/>
                    <a:gd name="T7" fmla="*/ 90 h 524"/>
                    <a:gd name="T8" fmla="*/ 424 w 868"/>
                    <a:gd name="T9" fmla="*/ 47 h 524"/>
                    <a:gd name="T10" fmla="*/ 268 w 868"/>
                    <a:gd name="T11" fmla="*/ 15 h 524"/>
                    <a:gd name="T12" fmla="*/ 153 w 868"/>
                    <a:gd name="T13" fmla="*/ 114 h 524"/>
                    <a:gd name="T14" fmla="*/ 128 w 868"/>
                    <a:gd name="T15" fmla="*/ 112 h 524"/>
                    <a:gd name="T16" fmla="*/ 0 w 868"/>
                    <a:gd name="T17" fmla="*/ 240 h 524"/>
                    <a:gd name="T18" fmla="*/ 128 w 868"/>
                    <a:gd name="T19" fmla="*/ 368 h 524"/>
                    <a:gd name="T20" fmla="*/ 435 w 868"/>
                    <a:gd name="T21" fmla="*/ 368 h 524"/>
                    <a:gd name="T22" fmla="*/ 493 w 868"/>
                    <a:gd name="T23" fmla="*/ 411 h 524"/>
                    <a:gd name="T24" fmla="*/ 554 w 868"/>
                    <a:gd name="T25" fmla="*/ 350 h 524"/>
                    <a:gd name="T26" fmla="*/ 493 w 868"/>
                    <a:gd name="T27" fmla="*/ 290 h 524"/>
                    <a:gd name="T28" fmla="*/ 435 w 868"/>
                    <a:gd name="T29" fmla="*/ 333 h 524"/>
                    <a:gd name="T30" fmla="*/ 128 w 868"/>
                    <a:gd name="T31" fmla="*/ 333 h 524"/>
                    <a:gd name="T32" fmla="*/ 35 w 868"/>
                    <a:gd name="T33" fmla="*/ 240 h 524"/>
                    <a:gd name="T34" fmla="*/ 128 w 868"/>
                    <a:gd name="T35" fmla="*/ 147 h 524"/>
                    <a:gd name="T36" fmla="*/ 172 w 868"/>
                    <a:gd name="T37" fmla="*/ 158 h 524"/>
                    <a:gd name="T38" fmla="*/ 183 w 868"/>
                    <a:gd name="T39" fmla="*/ 135 h 524"/>
                    <a:gd name="T40" fmla="*/ 183 w 868"/>
                    <a:gd name="T41" fmla="*/ 135 h 524"/>
                    <a:gd name="T42" fmla="*/ 184 w 868"/>
                    <a:gd name="T43" fmla="*/ 131 h 524"/>
                    <a:gd name="T44" fmla="*/ 186 w 868"/>
                    <a:gd name="T45" fmla="*/ 126 h 524"/>
                    <a:gd name="T46" fmla="*/ 186 w 868"/>
                    <a:gd name="T47" fmla="*/ 126 h 524"/>
                    <a:gd name="T48" fmla="*/ 277 w 868"/>
                    <a:gd name="T49" fmla="*/ 49 h 524"/>
                    <a:gd name="T50" fmla="*/ 402 w 868"/>
                    <a:gd name="T51" fmla="*/ 74 h 524"/>
                    <a:gd name="T52" fmla="*/ 425 w 868"/>
                    <a:gd name="T53" fmla="*/ 98 h 524"/>
                    <a:gd name="T54" fmla="*/ 305 w 868"/>
                    <a:gd name="T55" fmla="*/ 223 h 524"/>
                    <a:gd name="T56" fmla="*/ 297 w 868"/>
                    <a:gd name="T57" fmla="*/ 223 h 524"/>
                    <a:gd name="T58" fmla="*/ 178 w 868"/>
                    <a:gd name="T59" fmla="*/ 281 h 524"/>
                    <a:gd name="T60" fmla="*/ 405 w 868"/>
                    <a:gd name="T61" fmla="*/ 281 h 524"/>
                    <a:gd name="T62" fmla="*/ 493 w 868"/>
                    <a:gd name="T63" fmla="*/ 239 h 524"/>
                    <a:gd name="T64" fmla="*/ 605 w 868"/>
                    <a:gd name="T65" fmla="*/ 350 h 524"/>
                    <a:gd name="T66" fmla="*/ 493 w 868"/>
                    <a:gd name="T67" fmla="*/ 462 h 524"/>
                    <a:gd name="T68" fmla="*/ 405 w 868"/>
                    <a:gd name="T69" fmla="*/ 419 h 524"/>
                    <a:gd name="T70" fmla="*/ 154 w 868"/>
                    <a:gd name="T71" fmla="*/ 419 h 524"/>
                    <a:gd name="T72" fmla="*/ 297 w 868"/>
                    <a:gd name="T73" fmla="*/ 524 h 524"/>
                    <a:gd name="T74" fmla="*/ 701 w 868"/>
                    <a:gd name="T75" fmla="*/ 524 h 524"/>
                    <a:gd name="T76" fmla="*/ 701 w 868"/>
                    <a:gd name="T77" fmla="*/ 524 h 524"/>
                    <a:gd name="T78" fmla="*/ 868 w 868"/>
                    <a:gd name="T79" fmla="*/ 356 h 524"/>
                    <a:gd name="T80" fmla="*/ 700 w 868"/>
                    <a:gd name="T81" fmla="*/ 187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68" h="524">
                      <a:moveTo>
                        <a:pt x="700" y="187"/>
                      </a:moveTo>
                      <a:cubicBezTo>
                        <a:pt x="682" y="187"/>
                        <a:pt x="666" y="190"/>
                        <a:pt x="650" y="195"/>
                      </a:cubicBezTo>
                      <a:cubicBezTo>
                        <a:pt x="620" y="132"/>
                        <a:pt x="557" y="89"/>
                        <a:pt x="483" y="89"/>
                      </a:cubicBezTo>
                      <a:cubicBezTo>
                        <a:pt x="476" y="89"/>
                        <a:pt x="469" y="89"/>
                        <a:pt x="463" y="90"/>
                      </a:cubicBezTo>
                      <a:cubicBezTo>
                        <a:pt x="452" y="74"/>
                        <a:pt x="439" y="59"/>
                        <a:pt x="424" y="47"/>
                      </a:cubicBezTo>
                      <a:cubicBezTo>
                        <a:pt x="381" y="12"/>
                        <a:pt x="322" y="0"/>
                        <a:pt x="268" y="15"/>
                      </a:cubicBezTo>
                      <a:cubicBezTo>
                        <a:pt x="216" y="30"/>
                        <a:pt x="174" y="66"/>
                        <a:pt x="153" y="114"/>
                      </a:cubicBezTo>
                      <a:cubicBezTo>
                        <a:pt x="145" y="113"/>
                        <a:pt x="136" y="112"/>
                        <a:pt x="128" y="112"/>
                      </a:cubicBezTo>
                      <a:cubicBezTo>
                        <a:pt x="57" y="112"/>
                        <a:pt x="0" y="169"/>
                        <a:pt x="0" y="240"/>
                      </a:cubicBezTo>
                      <a:cubicBezTo>
                        <a:pt x="0" y="310"/>
                        <a:pt x="57" y="368"/>
                        <a:pt x="128" y="368"/>
                      </a:cubicBezTo>
                      <a:cubicBezTo>
                        <a:pt x="435" y="368"/>
                        <a:pt x="435" y="368"/>
                        <a:pt x="435" y="368"/>
                      </a:cubicBezTo>
                      <a:cubicBezTo>
                        <a:pt x="443" y="393"/>
                        <a:pt x="466" y="411"/>
                        <a:pt x="493" y="411"/>
                      </a:cubicBezTo>
                      <a:cubicBezTo>
                        <a:pt x="527" y="411"/>
                        <a:pt x="554" y="384"/>
                        <a:pt x="554" y="350"/>
                      </a:cubicBezTo>
                      <a:cubicBezTo>
                        <a:pt x="554" y="317"/>
                        <a:pt x="527" y="290"/>
                        <a:pt x="493" y="290"/>
                      </a:cubicBezTo>
                      <a:cubicBezTo>
                        <a:pt x="466" y="290"/>
                        <a:pt x="443" y="308"/>
                        <a:pt x="435" y="333"/>
                      </a:cubicBezTo>
                      <a:cubicBezTo>
                        <a:pt x="128" y="333"/>
                        <a:pt x="128" y="333"/>
                        <a:pt x="128" y="333"/>
                      </a:cubicBezTo>
                      <a:cubicBezTo>
                        <a:pt x="77" y="333"/>
                        <a:pt x="35" y="291"/>
                        <a:pt x="35" y="240"/>
                      </a:cubicBezTo>
                      <a:cubicBezTo>
                        <a:pt x="35" y="189"/>
                        <a:pt x="77" y="147"/>
                        <a:pt x="128" y="147"/>
                      </a:cubicBezTo>
                      <a:cubicBezTo>
                        <a:pt x="144" y="147"/>
                        <a:pt x="159" y="151"/>
                        <a:pt x="172" y="158"/>
                      </a:cubicBezTo>
                      <a:cubicBezTo>
                        <a:pt x="183" y="135"/>
                        <a:pt x="183" y="135"/>
                        <a:pt x="183" y="135"/>
                      </a:cubicBezTo>
                      <a:cubicBezTo>
                        <a:pt x="183" y="135"/>
                        <a:pt x="183" y="135"/>
                        <a:pt x="183" y="135"/>
                      </a:cubicBezTo>
                      <a:cubicBezTo>
                        <a:pt x="183" y="134"/>
                        <a:pt x="184" y="132"/>
                        <a:pt x="184" y="131"/>
                      </a:cubicBezTo>
                      <a:cubicBezTo>
                        <a:pt x="186" y="126"/>
                        <a:pt x="186" y="126"/>
                        <a:pt x="186" y="126"/>
                      </a:cubicBezTo>
                      <a:cubicBezTo>
                        <a:pt x="186" y="126"/>
                        <a:pt x="186" y="126"/>
                        <a:pt x="186" y="126"/>
                      </a:cubicBezTo>
                      <a:cubicBezTo>
                        <a:pt x="203" y="88"/>
                        <a:pt x="236" y="61"/>
                        <a:pt x="277" y="49"/>
                      </a:cubicBezTo>
                      <a:cubicBezTo>
                        <a:pt x="322" y="37"/>
                        <a:pt x="367" y="46"/>
                        <a:pt x="402" y="74"/>
                      </a:cubicBezTo>
                      <a:cubicBezTo>
                        <a:pt x="411" y="81"/>
                        <a:pt x="419" y="89"/>
                        <a:pt x="425" y="98"/>
                      </a:cubicBezTo>
                      <a:cubicBezTo>
                        <a:pt x="367" y="117"/>
                        <a:pt x="322" y="164"/>
                        <a:pt x="305" y="223"/>
                      </a:cubicBezTo>
                      <a:cubicBezTo>
                        <a:pt x="303" y="223"/>
                        <a:pt x="300" y="223"/>
                        <a:pt x="297" y="223"/>
                      </a:cubicBezTo>
                      <a:cubicBezTo>
                        <a:pt x="249" y="223"/>
                        <a:pt x="206" y="246"/>
                        <a:pt x="178" y="281"/>
                      </a:cubicBezTo>
                      <a:cubicBezTo>
                        <a:pt x="405" y="281"/>
                        <a:pt x="405" y="281"/>
                        <a:pt x="405" y="281"/>
                      </a:cubicBezTo>
                      <a:cubicBezTo>
                        <a:pt x="426" y="255"/>
                        <a:pt x="458" y="239"/>
                        <a:pt x="493" y="239"/>
                      </a:cubicBezTo>
                      <a:cubicBezTo>
                        <a:pt x="555" y="239"/>
                        <a:pt x="605" y="289"/>
                        <a:pt x="605" y="350"/>
                      </a:cubicBezTo>
                      <a:cubicBezTo>
                        <a:pt x="605" y="412"/>
                        <a:pt x="555" y="462"/>
                        <a:pt x="493" y="462"/>
                      </a:cubicBezTo>
                      <a:cubicBezTo>
                        <a:pt x="458" y="462"/>
                        <a:pt x="426" y="446"/>
                        <a:pt x="405" y="419"/>
                      </a:cubicBezTo>
                      <a:cubicBezTo>
                        <a:pt x="154" y="419"/>
                        <a:pt x="154" y="419"/>
                        <a:pt x="154" y="419"/>
                      </a:cubicBezTo>
                      <a:cubicBezTo>
                        <a:pt x="173" y="480"/>
                        <a:pt x="230" y="524"/>
                        <a:pt x="297" y="524"/>
                      </a:cubicBezTo>
                      <a:cubicBezTo>
                        <a:pt x="701" y="524"/>
                        <a:pt x="701" y="524"/>
                        <a:pt x="701" y="524"/>
                      </a:cubicBezTo>
                      <a:cubicBezTo>
                        <a:pt x="701" y="524"/>
                        <a:pt x="701" y="524"/>
                        <a:pt x="701" y="524"/>
                      </a:cubicBezTo>
                      <a:cubicBezTo>
                        <a:pt x="793" y="524"/>
                        <a:pt x="868" y="448"/>
                        <a:pt x="868" y="356"/>
                      </a:cubicBezTo>
                      <a:cubicBezTo>
                        <a:pt x="868" y="263"/>
                        <a:pt x="793" y="187"/>
                        <a:pt x="700" y="187"/>
                      </a:cubicBezTo>
                      <a:close/>
                    </a:path>
                  </a:pathLst>
                </a:custGeom>
                <a:solidFill>
                  <a:schemeClr val="bg1"/>
                </a:solidFill>
                <a:ln>
                  <a:noFill/>
                </a:ln>
              </p:spPr>
              <p:txBody>
                <a:bodyPr vert="horz" wrap="square" lIns="91388" tIns="45694" rIns="91388" bIns="45694" numCol="1" anchor="t" anchorCtr="0" compatLnSpc="1">
                  <a:prstTxWarp prst="textNoShape">
                    <a:avLst/>
                  </a:prstTxWarp>
                </a:bodyPr>
                <a:lstStyle/>
                <a:p>
                  <a:pPr defTabSz="913698">
                    <a:defRPr/>
                  </a:pPr>
                  <a:endParaRPr lang="en-US">
                    <a:solidFill>
                      <a:srgbClr val="FFFFFF"/>
                    </a:solidFill>
                    <a:latin typeface="Segoe UI"/>
                  </a:endParaRPr>
                </a:p>
              </p:txBody>
            </p:sp>
            <p:sp>
              <p:nvSpPr>
                <p:cNvPr id="136" name="TextBox 135"/>
                <p:cNvSpPr txBox="1"/>
                <p:nvPr/>
              </p:nvSpPr>
              <p:spPr>
                <a:xfrm>
                  <a:off x="5909507" y="2968758"/>
                  <a:ext cx="1625020" cy="166293"/>
                </a:xfrm>
                <a:prstGeom prst="rect">
                  <a:avLst/>
                </a:prstGeom>
                <a:noFill/>
              </p:spPr>
              <p:txBody>
                <a:bodyPr wrap="none" lIns="0" tIns="0" rIns="0" bIns="0" rtlCol="0">
                  <a:spAutoFit/>
                </a:bodyPr>
                <a:lstStyle/>
                <a:p>
                  <a:pPr defTabSz="913698">
                    <a:lnSpc>
                      <a:spcPct val="90000"/>
                    </a:lnSpc>
                    <a:spcAft>
                      <a:spcPts val="600"/>
                    </a:spcAft>
                    <a:defRPr/>
                  </a:pPr>
                  <a:r>
                    <a:rPr lang="en-US" sz="1200" b="1">
                      <a:solidFill>
                        <a:srgbClr val="FFFFFF"/>
                      </a:solidFill>
                      <a:latin typeface="Segoe UI Light" panose="020B0502040204020203" pitchFamily="34" charset="0"/>
                      <a:cs typeface="Segoe UI Light" panose="020B0502040204020203" pitchFamily="34" charset="0"/>
                    </a:rPr>
                    <a:t>Azure Resource Manager</a:t>
                  </a:r>
                </a:p>
              </p:txBody>
            </p:sp>
          </p:grpSp>
          <p:grpSp>
            <p:nvGrpSpPr>
              <p:cNvPr id="115" name="Group 114"/>
              <p:cNvGrpSpPr/>
              <p:nvPr/>
            </p:nvGrpSpPr>
            <p:grpSpPr>
              <a:xfrm>
                <a:off x="10001778" y="3358785"/>
                <a:ext cx="1624790" cy="820765"/>
                <a:chOff x="9466514" y="2950360"/>
                <a:chExt cx="1625021" cy="820883"/>
              </a:xfrm>
              <a:solidFill>
                <a:schemeClr val="tx1">
                  <a:lumMod val="95000"/>
                </a:schemeClr>
              </a:solidFill>
            </p:grpSpPr>
            <p:sp>
              <p:nvSpPr>
                <p:cNvPr id="133" name="Freeform 14"/>
                <p:cNvSpPr>
                  <a:spLocks/>
                </p:cNvSpPr>
                <p:nvPr/>
              </p:nvSpPr>
              <p:spPr bwMode="auto">
                <a:xfrm>
                  <a:off x="9801757" y="3181062"/>
                  <a:ext cx="975100" cy="590181"/>
                </a:xfrm>
                <a:custGeom>
                  <a:avLst/>
                  <a:gdLst>
                    <a:gd name="T0" fmla="*/ 700 w 868"/>
                    <a:gd name="T1" fmla="*/ 187 h 524"/>
                    <a:gd name="T2" fmla="*/ 650 w 868"/>
                    <a:gd name="T3" fmla="*/ 195 h 524"/>
                    <a:gd name="T4" fmla="*/ 483 w 868"/>
                    <a:gd name="T5" fmla="*/ 89 h 524"/>
                    <a:gd name="T6" fmla="*/ 463 w 868"/>
                    <a:gd name="T7" fmla="*/ 90 h 524"/>
                    <a:gd name="T8" fmla="*/ 424 w 868"/>
                    <a:gd name="T9" fmla="*/ 47 h 524"/>
                    <a:gd name="T10" fmla="*/ 268 w 868"/>
                    <a:gd name="T11" fmla="*/ 15 h 524"/>
                    <a:gd name="T12" fmla="*/ 153 w 868"/>
                    <a:gd name="T13" fmla="*/ 114 h 524"/>
                    <a:gd name="T14" fmla="*/ 128 w 868"/>
                    <a:gd name="T15" fmla="*/ 112 h 524"/>
                    <a:gd name="T16" fmla="*/ 0 w 868"/>
                    <a:gd name="T17" fmla="*/ 240 h 524"/>
                    <a:gd name="T18" fmla="*/ 128 w 868"/>
                    <a:gd name="T19" fmla="*/ 368 h 524"/>
                    <a:gd name="T20" fmla="*/ 435 w 868"/>
                    <a:gd name="T21" fmla="*/ 368 h 524"/>
                    <a:gd name="T22" fmla="*/ 493 w 868"/>
                    <a:gd name="T23" fmla="*/ 411 h 524"/>
                    <a:gd name="T24" fmla="*/ 554 w 868"/>
                    <a:gd name="T25" fmla="*/ 350 h 524"/>
                    <a:gd name="T26" fmla="*/ 493 w 868"/>
                    <a:gd name="T27" fmla="*/ 290 h 524"/>
                    <a:gd name="T28" fmla="*/ 435 w 868"/>
                    <a:gd name="T29" fmla="*/ 333 h 524"/>
                    <a:gd name="T30" fmla="*/ 128 w 868"/>
                    <a:gd name="T31" fmla="*/ 333 h 524"/>
                    <a:gd name="T32" fmla="*/ 35 w 868"/>
                    <a:gd name="T33" fmla="*/ 240 h 524"/>
                    <a:gd name="T34" fmla="*/ 128 w 868"/>
                    <a:gd name="T35" fmla="*/ 147 h 524"/>
                    <a:gd name="T36" fmla="*/ 172 w 868"/>
                    <a:gd name="T37" fmla="*/ 158 h 524"/>
                    <a:gd name="T38" fmla="*/ 183 w 868"/>
                    <a:gd name="T39" fmla="*/ 135 h 524"/>
                    <a:gd name="T40" fmla="*/ 183 w 868"/>
                    <a:gd name="T41" fmla="*/ 135 h 524"/>
                    <a:gd name="T42" fmla="*/ 184 w 868"/>
                    <a:gd name="T43" fmla="*/ 131 h 524"/>
                    <a:gd name="T44" fmla="*/ 186 w 868"/>
                    <a:gd name="T45" fmla="*/ 126 h 524"/>
                    <a:gd name="T46" fmla="*/ 186 w 868"/>
                    <a:gd name="T47" fmla="*/ 126 h 524"/>
                    <a:gd name="T48" fmla="*/ 277 w 868"/>
                    <a:gd name="T49" fmla="*/ 49 h 524"/>
                    <a:gd name="T50" fmla="*/ 402 w 868"/>
                    <a:gd name="T51" fmla="*/ 74 h 524"/>
                    <a:gd name="T52" fmla="*/ 425 w 868"/>
                    <a:gd name="T53" fmla="*/ 98 h 524"/>
                    <a:gd name="T54" fmla="*/ 305 w 868"/>
                    <a:gd name="T55" fmla="*/ 223 h 524"/>
                    <a:gd name="T56" fmla="*/ 297 w 868"/>
                    <a:gd name="T57" fmla="*/ 223 h 524"/>
                    <a:gd name="T58" fmla="*/ 178 w 868"/>
                    <a:gd name="T59" fmla="*/ 281 h 524"/>
                    <a:gd name="T60" fmla="*/ 405 w 868"/>
                    <a:gd name="T61" fmla="*/ 281 h 524"/>
                    <a:gd name="T62" fmla="*/ 493 w 868"/>
                    <a:gd name="T63" fmla="*/ 239 h 524"/>
                    <a:gd name="T64" fmla="*/ 605 w 868"/>
                    <a:gd name="T65" fmla="*/ 350 h 524"/>
                    <a:gd name="T66" fmla="*/ 493 w 868"/>
                    <a:gd name="T67" fmla="*/ 462 h 524"/>
                    <a:gd name="T68" fmla="*/ 405 w 868"/>
                    <a:gd name="T69" fmla="*/ 419 h 524"/>
                    <a:gd name="T70" fmla="*/ 154 w 868"/>
                    <a:gd name="T71" fmla="*/ 419 h 524"/>
                    <a:gd name="T72" fmla="*/ 297 w 868"/>
                    <a:gd name="T73" fmla="*/ 524 h 524"/>
                    <a:gd name="T74" fmla="*/ 701 w 868"/>
                    <a:gd name="T75" fmla="*/ 524 h 524"/>
                    <a:gd name="T76" fmla="*/ 701 w 868"/>
                    <a:gd name="T77" fmla="*/ 524 h 524"/>
                    <a:gd name="T78" fmla="*/ 868 w 868"/>
                    <a:gd name="T79" fmla="*/ 356 h 524"/>
                    <a:gd name="T80" fmla="*/ 700 w 868"/>
                    <a:gd name="T81" fmla="*/ 187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68" h="524">
                      <a:moveTo>
                        <a:pt x="700" y="187"/>
                      </a:moveTo>
                      <a:cubicBezTo>
                        <a:pt x="682" y="187"/>
                        <a:pt x="666" y="190"/>
                        <a:pt x="650" y="195"/>
                      </a:cubicBezTo>
                      <a:cubicBezTo>
                        <a:pt x="620" y="132"/>
                        <a:pt x="557" y="89"/>
                        <a:pt x="483" y="89"/>
                      </a:cubicBezTo>
                      <a:cubicBezTo>
                        <a:pt x="476" y="89"/>
                        <a:pt x="469" y="89"/>
                        <a:pt x="463" y="90"/>
                      </a:cubicBezTo>
                      <a:cubicBezTo>
                        <a:pt x="452" y="74"/>
                        <a:pt x="439" y="59"/>
                        <a:pt x="424" y="47"/>
                      </a:cubicBezTo>
                      <a:cubicBezTo>
                        <a:pt x="381" y="12"/>
                        <a:pt x="322" y="0"/>
                        <a:pt x="268" y="15"/>
                      </a:cubicBezTo>
                      <a:cubicBezTo>
                        <a:pt x="216" y="30"/>
                        <a:pt x="174" y="66"/>
                        <a:pt x="153" y="114"/>
                      </a:cubicBezTo>
                      <a:cubicBezTo>
                        <a:pt x="145" y="113"/>
                        <a:pt x="136" y="112"/>
                        <a:pt x="128" y="112"/>
                      </a:cubicBezTo>
                      <a:cubicBezTo>
                        <a:pt x="57" y="112"/>
                        <a:pt x="0" y="169"/>
                        <a:pt x="0" y="240"/>
                      </a:cubicBezTo>
                      <a:cubicBezTo>
                        <a:pt x="0" y="310"/>
                        <a:pt x="57" y="368"/>
                        <a:pt x="128" y="368"/>
                      </a:cubicBezTo>
                      <a:cubicBezTo>
                        <a:pt x="435" y="368"/>
                        <a:pt x="435" y="368"/>
                        <a:pt x="435" y="368"/>
                      </a:cubicBezTo>
                      <a:cubicBezTo>
                        <a:pt x="443" y="393"/>
                        <a:pt x="466" y="411"/>
                        <a:pt x="493" y="411"/>
                      </a:cubicBezTo>
                      <a:cubicBezTo>
                        <a:pt x="527" y="411"/>
                        <a:pt x="554" y="384"/>
                        <a:pt x="554" y="350"/>
                      </a:cubicBezTo>
                      <a:cubicBezTo>
                        <a:pt x="554" y="317"/>
                        <a:pt x="527" y="290"/>
                        <a:pt x="493" y="290"/>
                      </a:cubicBezTo>
                      <a:cubicBezTo>
                        <a:pt x="466" y="290"/>
                        <a:pt x="443" y="308"/>
                        <a:pt x="435" y="333"/>
                      </a:cubicBezTo>
                      <a:cubicBezTo>
                        <a:pt x="128" y="333"/>
                        <a:pt x="128" y="333"/>
                        <a:pt x="128" y="333"/>
                      </a:cubicBezTo>
                      <a:cubicBezTo>
                        <a:pt x="77" y="333"/>
                        <a:pt x="35" y="291"/>
                        <a:pt x="35" y="240"/>
                      </a:cubicBezTo>
                      <a:cubicBezTo>
                        <a:pt x="35" y="189"/>
                        <a:pt x="77" y="147"/>
                        <a:pt x="128" y="147"/>
                      </a:cubicBezTo>
                      <a:cubicBezTo>
                        <a:pt x="144" y="147"/>
                        <a:pt x="159" y="151"/>
                        <a:pt x="172" y="158"/>
                      </a:cubicBezTo>
                      <a:cubicBezTo>
                        <a:pt x="183" y="135"/>
                        <a:pt x="183" y="135"/>
                        <a:pt x="183" y="135"/>
                      </a:cubicBezTo>
                      <a:cubicBezTo>
                        <a:pt x="183" y="135"/>
                        <a:pt x="183" y="135"/>
                        <a:pt x="183" y="135"/>
                      </a:cubicBezTo>
                      <a:cubicBezTo>
                        <a:pt x="183" y="134"/>
                        <a:pt x="184" y="132"/>
                        <a:pt x="184" y="131"/>
                      </a:cubicBezTo>
                      <a:cubicBezTo>
                        <a:pt x="186" y="126"/>
                        <a:pt x="186" y="126"/>
                        <a:pt x="186" y="126"/>
                      </a:cubicBezTo>
                      <a:cubicBezTo>
                        <a:pt x="186" y="126"/>
                        <a:pt x="186" y="126"/>
                        <a:pt x="186" y="126"/>
                      </a:cubicBezTo>
                      <a:cubicBezTo>
                        <a:pt x="203" y="88"/>
                        <a:pt x="236" y="61"/>
                        <a:pt x="277" y="49"/>
                      </a:cubicBezTo>
                      <a:cubicBezTo>
                        <a:pt x="322" y="37"/>
                        <a:pt x="367" y="46"/>
                        <a:pt x="402" y="74"/>
                      </a:cubicBezTo>
                      <a:cubicBezTo>
                        <a:pt x="411" y="81"/>
                        <a:pt x="419" y="89"/>
                        <a:pt x="425" y="98"/>
                      </a:cubicBezTo>
                      <a:cubicBezTo>
                        <a:pt x="367" y="117"/>
                        <a:pt x="322" y="164"/>
                        <a:pt x="305" y="223"/>
                      </a:cubicBezTo>
                      <a:cubicBezTo>
                        <a:pt x="303" y="223"/>
                        <a:pt x="300" y="223"/>
                        <a:pt x="297" y="223"/>
                      </a:cubicBezTo>
                      <a:cubicBezTo>
                        <a:pt x="249" y="223"/>
                        <a:pt x="206" y="246"/>
                        <a:pt x="178" y="281"/>
                      </a:cubicBezTo>
                      <a:cubicBezTo>
                        <a:pt x="405" y="281"/>
                        <a:pt x="405" y="281"/>
                        <a:pt x="405" y="281"/>
                      </a:cubicBezTo>
                      <a:cubicBezTo>
                        <a:pt x="426" y="255"/>
                        <a:pt x="458" y="239"/>
                        <a:pt x="493" y="239"/>
                      </a:cubicBezTo>
                      <a:cubicBezTo>
                        <a:pt x="555" y="239"/>
                        <a:pt x="605" y="289"/>
                        <a:pt x="605" y="350"/>
                      </a:cubicBezTo>
                      <a:cubicBezTo>
                        <a:pt x="605" y="412"/>
                        <a:pt x="555" y="462"/>
                        <a:pt x="493" y="462"/>
                      </a:cubicBezTo>
                      <a:cubicBezTo>
                        <a:pt x="458" y="462"/>
                        <a:pt x="426" y="446"/>
                        <a:pt x="405" y="419"/>
                      </a:cubicBezTo>
                      <a:cubicBezTo>
                        <a:pt x="154" y="419"/>
                        <a:pt x="154" y="419"/>
                        <a:pt x="154" y="419"/>
                      </a:cubicBezTo>
                      <a:cubicBezTo>
                        <a:pt x="173" y="480"/>
                        <a:pt x="230" y="524"/>
                        <a:pt x="297" y="524"/>
                      </a:cubicBezTo>
                      <a:cubicBezTo>
                        <a:pt x="701" y="524"/>
                        <a:pt x="701" y="524"/>
                        <a:pt x="701" y="524"/>
                      </a:cubicBezTo>
                      <a:cubicBezTo>
                        <a:pt x="701" y="524"/>
                        <a:pt x="701" y="524"/>
                        <a:pt x="701" y="524"/>
                      </a:cubicBezTo>
                      <a:cubicBezTo>
                        <a:pt x="793" y="524"/>
                        <a:pt x="868" y="448"/>
                        <a:pt x="868" y="356"/>
                      </a:cubicBezTo>
                      <a:cubicBezTo>
                        <a:pt x="868" y="263"/>
                        <a:pt x="793" y="187"/>
                        <a:pt x="700" y="187"/>
                      </a:cubicBezTo>
                      <a:close/>
                    </a:path>
                  </a:pathLst>
                </a:custGeom>
                <a:solidFill>
                  <a:schemeClr val="bg1"/>
                </a:solidFill>
                <a:ln>
                  <a:noFill/>
                </a:ln>
              </p:spPr>
              <p:txBody>
                <a:bodyPr vert="horz" wrap="square" lIns="91388" tIns="45694" rIns="91388" bIns="45694" numCol="1" anchor="t" anchorCtr="0" compatLnSpc="1">
                  <a:prstTxWarp prst="textNoShape">
                    <a:avLst/>
                  </a:prstTxWarp>
                </a:bodyPr>
                <a:lstStyle/>
                <a:p>
                  <a:pPr defTabSz="913698">
                    <a:defRPr/>
                  </a:pPr>
                  <a:endParaRPr lang="en-US">
                    <a:solidFill>
                      <a:srgbClr val="FFFFFF"/>
                    </a:solidFill>
                    <a:latin typeface="Segoe UI"/>
                  </a:endParaRPr>
                </a:p>
              </p:txBody>
            </p:sp>
            <p:sp>
              <p:nvSpPr>
                <p:cNvPr id="134" name="TextBox 133"/>
                <p:cNvSpPr txBox="1"/>
                <p:nvPr/>
              </p:nvSpPr>
              <p:spPr>
                <a:xfrm>
                  <a:off x="9466514" y="2950360"/>
                  <a:ext cx="1625021" cy="166294"/>
                </a:xfrm>
                <a:prstGeom prst="rect">
                  <a:avLst/>
                </a:prstGeom>
                <a:noFill/>
              </p:spPr>
              <p:txBody>
                <a:bodyPr wrap="none" lIns="0" tIns="0" rIns="0" bIns="0" rtlCol="0">
                  <a:spAutoFit/>
                </a:bodyPr>
                <a:lstStyle/>
                <a:p>
                  <a:pPr defTabSz="913698">
                    <a:lnSpc>
                      <a:spcPct val="90000"/>
                    </a:lnSpc>
                    <a:spcAft>
                      <a:spcPts val="600"/>
                    </a:spcAft>
                    <a:defRPr/>
                  </a:pPr>
                  <a:r>
                    <a:rPr lang="en-US" sz="1200" b="1">
                      <a:solidFill>
                        <a:srgbClr val="FFFFFF"/>
                      </a:solidFill>
                      <a:latin typeface="Segoe UI Light" panose="020B0502040204020203" pitchFamily="34" charset="0"/>
                      <a:cs typeface="Segoe UI Light" panose="020B0502040204020203" pitchFamily="34" charset="0"/>
                    </a:rPr>
                    <a:t>Azure Resource Manager</a:t>
                  </a:r>
                </a:p>
              </p:txBody>
            </p:sp>
          </p:grpSp>
          <p:grpSp>
            <p:nvGrpSpPr>
              <p:cNvPr id="116" name="Group 115"/>
              <p:cNvGrpSpPr/>
              <p:nvPr/>
            </p:nvGrpSpPr>
            <p:grpSpPr>
              <a:xfrm>
                <a:off x="7279355" y="2885835"/>
                <a:ext cx="1104744" cy="316617"/>
                <a:chOff x="6743700" y="2477338"/>
                <a:chExt cx="1104900" cy="316662"/>
              </a:xfrm>
            </p:grpSpPr>
            <p:cxnSp>
              <p:nvCxnSpPr>
                <p:cNvPr id="131" name="Straight Connector 130"/>
                <p:cNvCxnSpPr/>
                <p:nvPr/>
              </p:nvCxnSpPr>
              <p:spPr>
                <a:xfrm>
                  <a:off x="6743700" y="2477338"/>
                  <a:ext cx="1104900" cy="0"/>
                </a:xfrm>
                <a:prstGeom prst="line">
                  <a:avLst/>
                </a:prstGeom>
                <a:ln w="190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V="1">
                  <a:off x="6743700" y="2477338"/>
                  <a:ext cx="0" cy="316662"/>
                </a:xfrm>
                <a:prstGeom prst="line">
                  <a:avLst/>
                </a:prstGeom>
                <a:ln w="190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7" name="Group 116"/>
              <p:cNvGrpSpPr/>
              <p:nvPr/>
            </p:nvGrpSpPr>
            <p:grpSpPr>
              <a:xfrm>
                <a:off x="9806296" y="2885835"/>
                <a:ext cx="1104744" cy="316617"/>
                <a:chOff x="9271000" y="2477338"/>
                <a:chExt cx="1104900" cy="316662"/>
              </a:xfrm>
            </p:grpSpPr>
            <p:cxnSp>
              <p:nvCxnSpPr>
                <p:cNvPr id="129" name="Straight Connector 128"/>
                <p:cNvCxnSpPr/>
                <p:nvPr/>
              </p:nvCxnSpPr>
              <p:spPr>
                <a:xfrm>
                  <a:off x="9271000" y="2477338"/>
                  <a:ext cx="1104900" cy="0"/>
                </a:xfrm>
                <a:prstGeom prst="line">
                  <a:avLst/>
                </a:prstGeom>
                <a:ln w="190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V="1">
                  <a:off x="10375900" y="2477338"/>
                  <a:ext cx="0" cy="316662"/>
                </a:xfrm>
                <a:prstGeom prst="line">
                  <a:avLst/>
                </a:prstGeom>
                <a:ln w="190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18" name="Straight Connector 117"/>
              <p:cNvCxnSpPr/>
              <p:nvPr/>
            </p:nvCxnSpPr>
            <p:spPr>
              <a:xfrm flipV="1">
                <a:off x="7279355" y="4392303"/>
                <a:ext cx="0" cy="316617"/>
              </a:xfrm>
              <a:prstGeom prst="line">
                <a:avLst/>
              </a:prstGeom>
              <a:ln w="190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V="1">
                <a:off x="10957215" y="4392304"/>
                <a:ext cx="0" cy="265825"/>
              </a:xfrm>
              <a:prstGeom prst="line">
                <a:avLst/>
              </a:prstGeom>
              <a:ln w="190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6651291" y="1263072"/>
                <a:ext cx="1536100" cy="634443"/>
              </a:xfrm>
              <a:prstGeom prst="rect">
                <a:avLst/>
              </a:prstGeom>
              <a:noFill/>
            </p:spPr>
            <p:txBody>
              <a:bodyPr wrap="none" lIns="182776" tIns="146222" rIns="182776" bIns="146222" rtlCol="0">
                <a:spAutoFit/>
              </a:bodyPr>
              <a:lstStyle/>
              <a:p>
                <a:pPr defTabSz="913698">
                  <a:lnSpc>
                    <a:spcPct val="90000"/>
                  </a:lnSpc>
                  <a:spcAft>
                    <a:spcPts val="600"/>
                  </a:spcAft>
                  <a:defRPr/>
                </a:pPr>
                <a:r>
                  <a:rPr lang="en-US" sz="2400">
                    <a:solidFill>
                      <a:srgbClr val="FFFFFF"/>
                    </a:solidFill>
                    <a:latin typeface="Segoe UI Semilight" panose="020B0402040204020203" pitchFamily="34" charset="0"/>
                    <a:cs typeface="Segoe UI Semilight" panose="020B0402040204020203" pitchFamily="34" charset="0"/>
                  </a:rPr>
                  <a:t>Describe</a:t>
                </a:r>
              </a:p>
            </p:txBody>
          </p:sp>
          <p:sp>
            <p:nvSpPr>
              <p:cNvPr id="121" name="TextBox 120"/>
              <p:cNvSpPr txBox="1"/>
              <p:nvPr/>
            </p:nvSpPr>
            <p:spPr>
              <a:xfrm>
                <a:off x="8416793" y="1263072"/>
                <a:ext cx="1324534" cy="634443"/>
              </a:xfrm>
              <a:prstGeom prst="rect">
                <a:avLst/>
              </a:prstGeom>
              <a:noFill/>
            </p:spPr>
            <p:txBody>
              <a:bodyPr wrap="none" lIns="182776" tIns="146222" rIns="182776" bIns="146222" rtlCol="0">
                <a:spAutoFit/>
              </a:bodyPr>
              <a:lstStyle/>
              <a:p>
                <a:pPr defTabSz="913698">
                  <a:lnSpc>
                    <a:spcPct val="90000"/>
                  </a:lnSpc>
                  <a:spcAft>
                    <a:spcPts val="600"/>
                  </a:spcAft>
                  <a:defRPr/>
                </a:pPr>
                <a:r>
                  <a:rPr lang="en-US" sz="2400">
                    <a:solidFill>
                      <a:srgbClr val="FFFFFF"/>
                    </a:solidFill>
                    <a:latin typeface="Segoe UI Semilight" panose="020B0402040204020203" pitchFamily="34" charset="0"/>
                    <a:cs typeface="Segoe UI Semilight" panose="020B0402040204020203" pitchFamily="34" charset="0"/>
                  </a:rPr>
                  <a:t>Deploy</a:t>
                </a:r>
              </a:p>
            </p:txBody>
          </p:sp>
          <p:sp>
            <p:nvSpPr>
              <p:cNvPr id="122" name="TextBox 121"/>
              <p:cNvSpPr txBox="1"/>
              <p:nvPr/>
            </p:nvSpPr>
            <p:spPr>
              <a:xfrm>
                <a:off x="9945089" y="1263072"/>
                <a:ext cx="1366847" cy="634443"/>
              </a:xfrm>
              <a:prstGeom prst="rect">
                <a:avLst/>
              </a:prstGeom>
              <a:noFill/>
            </p:spPr>
            <p:txBody>
              <a:bodyPr wrap="none" lIns="182776" tIns="146222" rIns="182776" bIns="146222" rtlCol="0">
                <a:spAutoFit/>
              </a:bodyPr>
              <a:lstStyle/>
              <a:p>
                <a:pPr defTabSz="913698">
                  <a:lnSpc>
                    <a:spcPct val="90000"/>
                  </a:lnSpc>
                  <a:spcAft>
                    <a:spcPts val="600"/>
                  </a:spcAft>
                  <a:defRPr/>
                </a:pPr>
                <a:r>
                  <a:rPr lang="en-US" sz="2400">
                    <a:solidFill>
                      <a:srgbClr val="FFFFFF"/>
                    </a:solidFill>
                    <a:latin typeface="Segoe UI Semilight" panose="020B0402040204020203" pitchFamily="34" charset="0"/>
                    <a:cs typeface="Segoe UI Semilight" panose="020B0402040204020203" pitchFamily="34" charset="0"/>
                  </a:rPr>
                  <a:t>Control</a:t>
                </a:r>
              </a:p>
            </p:txBody>
          </p:sp>
          <p:grpSp>
            <p:nvGrpSpPr>
              <p:cNvPr id="123" name="Group 122"/>
              <p:cNvGrpSpPr/>
              <p:nvPr/>
            </p:nvGrpSpPr>
            <p:grpSpPr>
              <a:xfrm>
                <a:off x="8754373" y="2589965"/>
                <a:ext cx="1070944" cy="926481"/>
                <a:chOff x="7516813" y="3165473"/>
                <a:chExt cx="1423988" cy="1231900"/>
              </a:xfrm>
              <a:solidFill>
                <a:schemeClr val="tx1">
                  <a:lumMod val="95000"/>
                </a:schemeClr>
              </a:solidFill>
            </p:grpSpPr>
            <p:sp>
              <p:nvSpPr>
                <p:cNvPr id="124" name="Freeform 18"/>
                <p:cNvSpPr>
                  <a:spLocks noEditPoints="1"/>
                </p:cNvSpPr>
                <p:nvPr/>
              </p:nvSpPr>
              <p:spPr bwMode="auto">
                <a:xfrm>
                  <a:off x="7516813" y="3165473"/>
                  <a:ext cx="1423988" cy="1231900"/>
                </a:xfrm>
                <a:custGeom>
                  <a:avLst/>
                  <a:gdLst>
                    <a:gd name="T0" fmla="*/ 322 w 377"/>
                    <a:gd name="T1" fmla="*/ 108 h 325"/>
                    <a:gd name="T2" fmla="*/ 304 w 377"/>
                    <a:gd name="T3" fmla="*/ 55 h 325"/>
                    <a:gd name="T4" fmla="*/ 270 w 377"/>
                    <a:gd name="T5" fmla="*/ 18 h 325"/>
                    <a:gd name="T6" fmla="*/ 18 w 377"/>
                    <a:gd name="T7" fmla="*/ 0 h 325"/>
                    <a:gd name="T8" fmla="*/ 0 w 377"/>
                    <a:gd name="T9" fmla="*/ 199 h 325"/>
                    <a:gd name="T10" fmla="*/ 51 w 377"/>
                    <a:gd name="T11" fmla="*/ 217 h 325"/>
                    <a:gd name="T12" fmla="*/ 69 w 377"/>
                    <a:gd name="T13" fmla="*/ 272 h 325"/>
                    <a:gd name="T14" fmla="*/ 107 w 377"/>
                    <a:gd name="T15" fmla="*/ 307 h 325"/>
                    <a:gd name="T16" fmla="*/ 359 w 377"/>
                    <a:gd name="T17" fmla="*/ 325 h 325"/>
                    <a:gd name="T18" fmla="*/ 377 w 377"/>
                    <a:gd name="T19" fmla="*/ 126 h 325"/>
                    <a:gd name="T20" fmla="*/ 50 w 377"/>
                    <a:gd name="T21" fmla="*/ 9 h 325"/>
                    <a:gd name="T22" fmla="*/ 50 w 377"/>
                    <a:gd name="T23" fmla="*/ 24 h 325"/>
                    <a:gd name="T24" fmla="*/ 50 w 377"/>
                    <a:gd name="T25" fmla="*/ 9 h 325"/>
                    <a:gd name="T26" fmla="*/ 34 w 377"/>
                    <a:gd name="T27" fmla="*/ 17 h 325"/>
                    <a:gd name="T28" fmla="*/ 18 w 377"/>
                    <a:gd name="T29" fmla="*/ 17 h 325"/>
                    <a:gd name="T30" fmla="*/ 18 w 377"/>
                    <a:gd name="T31" fmla="*/ 199 h 325"/>
                    <a:gd name="T32" fmla="*/ 252 w 377"/>
                    <a:gd name="T33" fmla="*/ 31 h 325"/>
                    <a:gd name="T34" fmla="*/ 69 w 377"/>
                    <a:gd name="T35" fmla="*/ 55 h 325"/>
                    <a:gd name="T36" fmla="*/ 51 w 377"/>
                    <a:gd name="T37" fmla="*/ 199 h 325"/>
                    <a:gd name="T38" fmla="*/ 109 w 377"/>
                    <a:gd name="T39" fmla="*/ 72 h 325"/>
                    <a:gd name="T40" fmla="*/ 94 w 377"/>
                    <a:gd name="T41" fmla="*/ 72 h 325"/>
                    <a:gd name="T42" fmla="*/ 109 w 377"/>
                    <a:gd name="T43" fmla="*/ 72 h 325"/>
                    <a:gd name="T44" fmla="*/ 78 w 377"/>
                    <a:gd name="T45" fmla="*/ 80 h 325"/>
                    <a:gd name="T46" fmla="*/ 78 w 377"/>
                    <a:gd name="T47" fmla="*/ 64 h 325"/>
                    <a:gd name="T48" fmla="*/ 70 w 377"/>
                    <a:gd name="T49" fmla="*/ 254 h 325"/>
                    <a:gd name="T50" fmla="*/ 70 w 377"/>
                    <a:gd name="T51" fmla="*/ 199 h 325"/>
                    <a:gd name="T52" fmla="*/ 252 w 377"/>
                    <a:gd name="T53" fmla="*/ 87 h 325"/>
                    <a:gd name="T54" fmla="*/ 304 w 377"/>
                    <a:gd name="T55" fmla="*/ 87 h 325"/>
                    <a:gd name="T56" fmla="*/ 270 w 377"/>
                    <a:gd name="T57" fmla="*/ 108 h 325"/>
                    <a:gd name="T58" fmla="*/ 124 w 377"/>
                    <a:gd name="T59" fmla="*/ 108 h 325"/>
                    <a:gd name="T60" fmla="*/ 107 w 377"/>
                    <a:gd name="T61" fmla="*/ 199 h 325"/>
                    <a:gd name="T62" fmla="*/ 107 w 377"/>
                    <a:gd name="T63" fmla="*/ 254 h 325"/>
                    <a:gd name="T64" fmla="*/ 164 w 377"/>
                    <a:gd name="T65" fmla="*/ 125 h 325"/>
                    <a:gd name="T66" fmla="*/ 149 w 377"/>
                    <a:gd name="T67" fmla="*/ 125 h 325"/>
                    <a:gd name="T68" fmla="*/ 164 w 377"/>
                    <a:gd name="T69" fmla="*/ 125 h 325"/>
                    <a:gd name="T70" fmla="*/ 133 w 377"/>
                    <a:gd name="T71" fmla="*/ 133 h 325"/>
                    <a:gd name="T72" fmla="*/ 133 w 377"/>
                    <a:gd name="T73" fmla="*/ 118 h 325"/>
                    <a:gd name="T74" fmla="*/ 359 w 377"/>
                    <a:gd name="T75" fmla="*/ 307 h 325"/>
                    <a:gd name="T76" fmla="*/ 125 w 377"/>
                    <a:gd name="T77" fmla="*/ 272 h 325"/>
                    <a:gd name="T78" fmla="*/ 125 w 377"/>
                    <a:gd name="T79" fmla="*/ 217 h 325"/>
                    <a:gd name="T80" fmla="*/ 125 w 377"/>
                    <a:gd name="T81" fmla="*/ 140 h 325"/>
                    <a:gd name="T82" fmla="*/ 270 w 377"/>
                    <a:gd name="T83" fmla="*/ 140 h 325"/>
                    <a:gd name="T84" fmla="*/ 322 w 377"/>
                    <a:gd name="T85" fmla="*/ 140 h 325"/>
                    <a:gd name="T86" fmla="*/ 359 w 377"/>
                    <a:gd name="T87" fmla="*/ 307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77" h="325">
                      <a:moveTo>
                        <a:pt x="359" y="108"/>
                      </a:moveTo>
                      <a:cubicBezTo>
                        <a:pt x="322" y="108"/>
                        <a:pt x="322" y="108"/>
                        <a:pt x="322" y="108"/>
                      </a:cubicBezTo>
                      <a:cubicBezTo>
                        <a:pt x="322" y="73"/>
                        <a:pt x="322" y="73"/>
                        <a:pt x="322" y="73"/>
                      </a:cubicBezTo>
                      <a:cubicBezTo>
                        <a:pt x="322" y="63"/>
                        <a:pt x="314" y="55"/>
                        <a:pt x="304" y="55"/>
                      </a:cubicBezTo>
                      <a:cubicBezTo>
                        <a:pt x="270" y="55"/>
                        <a:pt x="270" y="55"/>
                        <a:pt x="270" y="55"/>
                      </a:cubicBezTo>
                      <a:cubicBezTo>
                        <a:pt x="270" y="18"/>
                        <a:pt x="270" y="18"/>
                        <a:pt x="270" y="18"/>
                      </a:cubicBezTo>
                      <a:cubicBezTo>
                        <a:pt x="270" y="8"/>
                        <a:pt x="262" y="0"/>
                        <a:pt x="252" y="0"/>
                      </a:cubicBezTo>
                      <a:cubicBezTo>
                        <a:pt x="18" y="0"/>
                        <a:pt x="18" y="0"/>
                        <a:pt x="18" y="0"/>
                      </a:cubicBezTo>
                      <a:cubicBezTo>
                        <a:pt x="8" y="0"/>
                        <a:pt x="0" y="8"/>
                        <a:pt x="0" y="18"/>
                      </a:cubicBezTo>
                      <a:cubicBezTo>
                        <a:pt x="0" y="199"/>
                        <a:pt x="0" y="199"/>
                        <a:pt x="0" y="199"/>
                      </a:cubicBezTo>
                      <a:cubicBezTo>
                        <a:pt x="0" y="209"/>
                        <a:pt x="8" y="217"/>
                        <a:pt x="18" y="217"/>
                      </a:cubicBezTo>
                      <a:cubicBezTo>
                        <a:pt x="51" y="217"/>
                        <a:pt x="51" y="217"/>
                        <a:pt x="51" y="217"/>
                      </a:cubicBezTo>
                      <a:cubicBezTo>
                        <a:pt x="51" y="254"/>
                        <a:pt x="51" y="254"/>
                        <a:pt x="51" y="254"/>
                      </a:cubicBezTo>
                      <a:cubicBezTo>
                        <a:pt x="51" y="264"/>
                        <a:pt x="59" y="272"/>
                        <a:pt x="69" y="272"/>
                      </a:cubicBezTo>
                      <a:cubicBezTo>
                        <a:pt x="107" y="272"/>
                        <a:pt x="107" y="272"/>
                        <a:pt x="107" y="272"/>
                      </a:cubicBezTo>
                      <a:cubicBezTo>
                        <a:pt x="107" y="307"/>
                        <a:pt x="107" y="307"/>
                        <a:pt x="107" y="307"/>
                      </a:cubicBezTo>
                      <a:cubicBezTo>
                        <a:pt x="107" y="317"/>
                        <a:pt x="114" y="325"/>
                        <a:pt x="124" y="325"/>
                      </a:cubicBezTo>
                      <a:cubicBezTo>
                        <a:pt x="359" y="325"/>
                        <a:pt x="359" y="325"/>
                        <a:pt x="359" y="325"/>
                      </a:cubicBezTo>
                      <a:cubicBezTo>
                        <a:pt x="369" y="325"/>
                        <a:pt x="377" y="317"/>
                        <a:pt x="377" y="307"/>
                      </a:cubicBezTo>
                      <a:cubicBezTo>
                        <a:pt x="377" y="126"/>
                        <a:pt x="377" y="126"/>
                        <a:pt x="377" y="126"/>
                      </a:cubicBezTo>
                      <a:cubicBezTo>
                        <a:pt x="377" y="116"/>
                        <a:pt x="369" y="108"/>
                        <a:pt x="359" y="108"/>
                      </a:cubicBezTo>
                      <a:close/>
                      <a:moveTo>
                        <a:pt x="50" y="9"/>
                      </a:moveTo>
                      <a:cubicBezTo>
                        <a:pt x="54" y="9"/>
                        <a:pt x="57" y="13"/>
                        <a:pt x="57" y="17"/>
                      </a:cubicBezTo>
                      <a:cubicBezTo>
                        <a:pt x="57" y="21"/>
                        <a:pt x="54" y="24"/>
                        <a:pt x="50" y="24"/>
                      </a:cubicBezTo>
                      <a:cubicBezTo>
                        <a:pt x="46" y="24"/>
                        <a:pt x="42" y="21"/>
                        <a:pt x="42" y="17"/>
                      </a:cubicBezTo>
                      <a:cubicBezTo>
                        <a:pt x="42" y="13"/>
                        <a:pt x="46" y="9"/>
                        <a:pt x="50" y="9"/>
                      </a:cubicBezTo>
                      <a:close/>
                      <a:moveTo>
                        <a:pt x="26" y="9"/>
                      </a:moveTo>
                      <a:cubicBezTo>
                        <a:pt x="30" y="9"/>
                        <a:pt x="34" y="13"/>
                        <a:pt x="34" y="17"/>
                      </a:cubicBezTo>
                      <a:cubicBezTo>
                        <a:pt x="34" y="21"/>
                        <a:pt x="30" y="24"/>
                        <a:pt x="26" y="24"/>
                      </a:cubicBezTo>
                      <a:cubicBezTo>
                        <a:pt x="22" y="24"/>
                        <a:pt x="18" y="21"/>
                        <a:pt x="18" y="17"/>
                      </a:cubicBezTo>
                      <a:cubicBezTo>
                        <a:pt x="18" y="13"/>
                        <a:pt x="22" y="9"/>
                        <a:pt x="26" y="9"/>
                      </a:cubicBezTo>
                      <a:close/>
                      <a:moveTo>
                        <a:pt x="18" y="199"/>
                      </a:moveTo>
                      <a:cubicBezTo>
                        <a:pt x="18" y="31"/>
                        <a:pt x="18" y="31"/>
                        <a:pt x="18" y="31"/>
                      </a:cubicBezTo>
                      <a:cubicBezTo>
                        <a:pt x="252" y="31"/>
                        <a:pt x="252" y="31"/>
                        <a:pt x="252" y="31"/>
                      </a:cubicBezTo>
                      <a:cubicBezTo>
                        <a:pt x="252" y="55"/>
                        <a:pt x="252" y="55"/>
                        <a:pt x="252" y="55"/>
                      </a:cubicBezTo>
                      <a:cubicBezTo>
                        <a:pt x="69" y="55"/>
                        <a:pt x="69" y="55"/>
                        <a:pt x="69" y="55"/>
                      </a:cubicBezTo>
                      <a:cubicBezTo>
                        <a:pt x="59" y="55"/>
                        <a:pt x="51" y="63"/>
                        <a:pt x="51" y="73"/>
                      </a:cubicBezTo>
                      <a:cubicBezTo>
                        <a:pt x="51" y="199"/>
                        <a:pt x="51" y="199"/>
                        <a:pt x="51" y="199"/>
                      </a:cubicBezTo>
                      <a:lnTo>
                        <a:pt x="18" y="199"/>
                      </a:lnTo>
                      <a:close/>
                      <a:moveTo>
                        <a:pt x="109" y="72"/>
                      </a:moveTo>
                      <a:cubicBezTo>
                        <a:pt x="109" y="76"/>
                        <a:pt x="106" y="80"/>
                        <a:pt x="101" y="80"/>
                      </a:cubicBezTo>
                      <a:cubicBezTo>
                        <a:pt x="97" y="80"/>
                        <a:pt x="94" y="76"/>
                        <a:pt x="94" y="72"/>
                      </a:cubicBezTo>
                      <a:cubicBezTo>
                        <a:pt x="94" y="68"/>
                        <a:pt x="97" y="64"/>
                        <a:pt x="101" y="64"/>
                      </a:cubicBezTo>
                      <a:cubicBezTo>
                        <a:pt x="106" y="64"/>
                        <a:pt x="109" y="68"/>
                        <a:pt x="109" y="72"/>
                      </a:cubicBezTo>
                      <a:close/>
                      <a:moveTo>
                        <a:pt x="85" y="72"/>
                      </a:moveTo>
                      <a:cubicBezTo>
                        <a:pt x="85" y="76"/>
                        <a:pt x="82" y="80"/>
                        <a:pt x="78" y="80"/>
                      </a:cubicBezTo>
                      <a:cubicBezTo>
                        <a:pt x="73" y="80"/>
                        <a:pt x="70" y="76"/>
                        <a:pt x="70" y="72"/>
                      </a:cubicBezTo>
                      <a:cubicBezTo>
                        <a:pt x="70" y="68"/>
                        <a:pt x="73" y="64"/>
                        <a:pt x="78" y="64"/>
                      </a:cubicBezTo>
                      <a:cubicBezTo>
                        <a:pt x="82" y="64"/>
                        <a:pt x="85" y="68"/>
                        <a:pt x="85" y="72"/>
                      </a:cubicBezTo>
                      <a:close/>
                      <a:moveTo>
                        <a:pt x="70" y="254"/>
                      </a:moveTo>
                      <a:cubicBezTo>
                        <a:pt x="70" y="217"/>
                        <a:pt x="70" y="217"/>
                        <a:pt x="70" y="217"/>
                      </a:cubicBezTo>
                      <a:cubicBezTo>
                        <a:pt x="70" y="199"/>
                        <a:pt x="70" y="199"/>
                        <a:pt x="70" y="199"/>
                      </a:cubicBezTo>
                      <a:cubicBezTo>
                        <a:pt x="70" y="87"/>
                        <a:pt x="70" y="87"/>
                        <a:pt x="70" y="87"/>
                      </a:cubicBezTo>
                      <a:cubicBezTo>
                        <a:pt x="252" y="87"/>
                        <a:pt x="252" y="87"/>
                        <a:pt x="252" y="87"/>
                      </a:cubicBezTo>
                      <a:cubicBezTo>
                        <a:pt x="270" y="87"/>
                        <a:pt x="270" y="87"/>
                        <a:pt x="270" y="87"/>
                      </a:cubicBezTo>
                      <a:cubicBezTo>
                        <a:pt x="304" y="87"/>
                        <a:pt x="304" y="87"/>
                        <a:pt x="304" y="87"/>
                      </a:cubicBezTo>
                      <a:cubicBezTo>
                        <a:pt x="304" y="108"/>
                        <a:pt x="304" y="108"/>
                        <a:pt x="304" y="108"/>
                      </a:cubicBezTo>
                      <a:cubicBezTo>
                        <a:pt x="270" y="108"/>
                        <a:pt x="270" y="108"/>
                        <a:pt x="270" y="108"/>
                      </a:cubicBezTo>
                      <a:cubicBezTo>
                        <a:pt x="252" y="108"/>
                        <a:pt x="252" y="108"/>
                        <a:pt x="252" y="108"/>
                      </a:cubicBezTo>
                      <a:cubicBezTo>
                        <a:pt x="124" y="108"/>
                        <a:pt x="124" y="108"/>
                        <a:pt x="124" y="108"/>
                      </a:cubicBezTo>
                      <a:cubicBezTo>
                        <a:pt x="114" y="108"/>
                        <a:pt x="107" y="116"/>
                        <a:pt x="107" y="126"/>
                      </a:cubicBezTo>
                      <a:cubicBezTo>
                        <a:pt x="107" y="199"/>
                        <a:pt x="107" y="199"/>
                        <a:pt x="107" y="199"/>
                      </a:cubicBezTo>
                      <a:cubicBezTo>
                        <a:pt x="107" y="217"/>
                        <a:pt x="107" y="217"/>
                        <a:pt x="107" y="217"/>
                      </a:cubicBezTo>
                      <a:cubicBezTo>
                        <a:pt x="107" y="254"/>
                        <a:pt x="107" y="254"/>
                        <a:pt x="107" y="254"/>
                      </a:cubicBezTo>
                      <a:lnTo>
                        <a:pt x="70" y="254"/>
                      </a:lnTo>
                      <a:close/>
                      <a:moveTo>
                        <a:pt x="164" y="125"/>
                      </a:moveTo>
                      <a:cubicBezTo>
                        <a:pt x="164" y="129"/>
                        <a:pt x="161" y="133"/>
                        <a:pt x="156" y="133"/>
                      </a:cubicBezTo>
                      <a:cubicBezTo>
                        <a:pt x="152" y="133"/>
                        <a:pt x="149" y="129"/>
                        <a:pt x="149" y="125"/>
                      </a:cubicBezTo>
                      <a:cubicBezTo>
                        <a:pt x="149" y="121"/>
                        <a:pt x="152" y="118"/>
                        <a:pt x="156" y="118"/>
                      </a:cubicBezTo>
                      <a:cubicBezTo>
                        <a:pt x="161" y="118"/>
                        <a:pt x="164" y="121"/>
                        <a:pt x="164" y="125"/>
                      </a:cubicBezTo>
                      <a:close/>
                      <a:moveTo>
                        <a:pt x="140" y="125"/>
                      </a:moveTo>
                      <a:cubicBezTo>
                        <a:pt x="140" y="129"/>
                        <a:pt x="137" y="133"/>
                        <a:pt x="133" y="133"/>
                      </a:cubicBezTo>
                      <a:cubicBezTo>
                        <a:pt x="129" y="133"/>
                        <a:pt x="125" y="129"/>
                        <a:pt x="125" y="125"/>
                      </a:cubicBezTo>
                      <a:cubicBezTo>
                        <a:pt x="125" y="121"/>
                        <a:pt x="129" y="118"/>
                        <a:pt x="133" y="118"/>
                      </a:cubicBezTo>
                      <a:cubicBezTo>
                        <a:pt x="137" y="118"/>
                        <a:pt x="140" y="121"/>
                        <a:pt x="140" y="125"/>
                      </a:cubicBezTo>
                      <a:close/>
                      <a:moveTo>
                        <a:pt x="359" y="307"/>
                      </a:moveTo>
                      <a:cubicBezTo>
                        <a:pt x="125" y="307"/>
                        <a:pt x="125" y="307"/>
                        <a:pt x="125" y="307"/>
                      </a:cubicBezTo>
                      <a:cubicBezTo>
                        <a:pt x="125" y="272"/>
                        <a:pt x="125" y="272"/>
                        <a:pt x="125" y="272"/>
                      </a:cubicBezTo>
                      <a:cubicBezTo>
                        <a:pt x="125" y="254"/>
                        <a:pt x="125" y="254"/>
                        <a:pt x="125" y="254"/>
                      </a:cubicBezTo>
                      <a:cubicBezTo>
                        <a:pt x="125" y="217"/>
                        <a:pt x="125" y="217"/>
                        <a:pt x="125" y="217"/>
                      </a:cubicBezTo>
                      <a:cubicBezTo>
                        <a:pt x="125" y="199"/>
                        <a:pt x="125" y="199"/>
                        <a:pt x="125" y="199"/>
                      </a:cubicBezTo>
                      <a:cubicBezTo>
                        <a:pt x="125" y="140"/>
                        <a:pt x="125" y="140"/>
                        <a:pt x="125" y="140"/>
                      </a:cubicBezTo>
                      <a:cubicBezTo>
                        <a:pt x="252" y="140"/>
                        <a:pt x="252" y="140"/>
                        <a:pt x="252" y="140"/>
                      </a:cubicBezTo>
                      <a:cubicBezTo>
                        <a:pt x="270" y="140"/>
                        <a:pt x="270" y="140"/>
                        <a:pt x="270" y="140"/>
                      </a:cubicBezTo>
                      <a:cubicBezTo>
                        <a:pt x="304" y="140"/>
                        <a:pt x="304" y="140"/>
                        <a:pt x="304" y="140"/>
                      </a:cubicBezTo>
                      <a:cubicBezTo>
                        <a:pt x="322" y="140"/>
                        <a:pt x="322" y="140"/>
                        <a:pt x="322" y="140"/>
                      </a:cubicBezTo>
                      <a:cubicBezTo>
                        <a:pt x="359" y="140"/>
                        <a:pt x="359" y="140"/>
                        <a:pt x="359" y="140"/>
                      </a:cubicBezTo>
                      <a:lnTo>
                        <a:pt x="359" y="30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8" tIns="45694" rIns="91388" bIns="45694" numCol="1" anchor="t" anchorCtr="0" compatLnSpc="1">
                  <a:prstTxWarp prst="textNoShape">
                    <a:avLst/>
                  </a:prstTxWarp>
                </a:bodyPr>
                <a:lstStyle/>
                <a:p>
                  <a:pPr defTabSz="913698">
                    <a:defRPr/>
                  </a:pPr>
                  <a:endParaRPr lang="en-US">
                    <a:solidFill>
                      <a:srgbClr val="FFFFFF"/>
                    </a:solidFill>
                    <a:latin typeface="Segoe UI"/>
                  </a:endParaRPr>
                </a:p>
              </p:txBody>
            </p:sp>
            <p:sp>
              <p:nvSpPr>
                <p:cNvPr id="125" name="Rectangle 19"/>
                <p:cNvSpPr>
                  <a:spLocks noChangeArrowheads="1"/>
                </p:cNvSpPr>
                <p:nvPr/>
              </p:nvSpPr>
              <p:spPr bwMode="auto">
                <a:xfrm>
                  <a:off x="8135933" y="4025898"/>
                  <a:ext cx="98425" cy="1857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t" anchorCtr="0" compatLnSpc="1">
                  <a:prstTxWarp prst="textNoShape">
                    <a:avLst/>
                  </a:prstTxWarp>
                </a:bodyPr>
                <a:lstStyle/>
                <a:p>
                  <a:pPr defTabSz="913698">
                    <a:defRPr/>
                  </a:pPr>
                  <a:endParaRPr lang="en-US">
                    <a:solidFill>
                      <a:srgbClr val="FFFFFF"/>
                    </a:solidFill>
                    <a:latin typeface="Segoe UI"/>
                  </a:endParaRPr>
                </a:p>
              </p:txBody>
            </p:sp>
            <p:sp>
              <p:nvSpPr>
                <p:cNvPr id="126" name="Rectangle 20"/>
                <p:cNvSpPr>
                  <a:spLocks noChangeArrowheads="1"/>
                </p:cNvSpPr>
                <p:nvPr/>
              </p:nvSpPr>
              <p:spPr bwMode="auto">
                <a:xfrm>
                  <a:off x="8294684" y="3984625"/>
                  <a:ext cx="98425" cy="2270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t" anchorCtr="0" compatLnSpc="1">
                  <a:prstTxWarp prst="textNoShape">
                    <a:avLst/>
                  </a:prstTxWarp>
                </a:bodyPr>
                <a:lstStyle/>
                <a:p>
                  <a:pPr defTabSz="913698">
                    <a:defRPr/>
                  </a:pPr>
                  <a:endParaRPr lang="en-US">
                    <a:solidFill>
                      <a:srgbClr val="FFFFFF"/>
                    </a:solidFill>
                    <a:latin typeface="Segoe UI"/>
                  </a:endParaRPr>
                </a:p>
              </p:txBody>
            </p:sp>
            <p:sp>
              <p:nvSpPr>
                <p:cNvPr id="127" name="Rectangle 21"/>
                <p:cNvSpPr>
                  <a:spLocks noChangeArrowheads="1"/>
                </p:cNvSpPr>
                <p:nvPr/>
              </p:nvSpPr>
              <p:spPr bwMode="auto">
                <a:xfrm>
                  <a:off x="8456608" y="3922713"/>
                  <a:ext cx="98425" cy="288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t" anchorCtr="0" compatLnSpc="1">
                  <a:prstTxWarp prst="textNoShape">
                    <a:avLst/>
                  </a:prstTxWarp>
                </a:bodyPr>
                <a:lstStyle/>
                <a:p>
                  <a:pPr defTabSz="913698">
                    <a:defRPr/>
                  </a:pPr>
                  <a:endParaRPr lang="en-US">
                    <a:solidFill>
                      <a:srgbClr val="FFFFFF"/>
                    </a:solidFill>
                    <a:latin typeface="Segoe UI"/>
                  </a:endParaRPr>
                </a:p>
              </p:txBody>
            </p:sp>
            <p:sp>
              <p:nvSpPr>
                <p:cNvPr id="128" name="Rectangle 22"/>
                <p:cNvSpPr>
                  <a:spLocks noChangeArrowheads="1"/>
                </p:cNvSpPr>
                <p:nvPr/>
              </p:nvSpPr>
              <p:spPr bwMode="auto">
                <a:xfrm>
                  <a:off x="8615361" y="3840164"/>
                  <a:ext cx="98425" cy="3714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t" anchorCtr="0" compatLnSpc="1">
                  <a:prstTxWarp prst="textNoShape">
                    <a:avLst/>
                  </a:prstTxWarp>
                </a:bodyPr>
                <a:lstStyle/>
                <a:p>
                  <a:pPr defTabSz="913698">
                    <a:defRPr/>
                  </a:pPr>
                  <a:endParaRPr lang="en-US">
                    <a:solidFill>
                      <a:srgbClr val="FFFFFF"/>
                    </a:solidFill>
                    <a:latin typeface="Segoe UI"/>
                  </a:endParaRPr>
                </a:p>
              </p:txBody>
            </p:sp>
          </p:grpSp>
        </p:grpSp>
        <p:sp>
          <p:nvSpPr>
            <p:cNvPr id="105" name="TextBox 104"/>
            <p:cNvSpPr txBox="1"/>
            <p:nvPr/>
          </p:nvSpPr>
          <p:spPr>
            <a:xfrm>
              <a:off x="8249096" y="2233123"/>
              <a:ext cx="2191096" cy="226043"/>
            </a:xfrm>
            <a:prstGeom prst="rect">
              <a:avLst/>
            </a:prstGeom>
            <a:noFill/>
          </p:spPr>
          <p:txBody>
            <a:bodyPr wrap="none" lIns="0" tIns="0" rIns="0" bIns="0" rtlCol="0">
              <a:spAutoFit/>
            </a:bodyPr>
            <a:lstStyle/>
            <a:p>
              <a:pPr defTabSz="913698">
                <a:lnSpc>
                  <a:spcPct val="90000"/>
                </a:lnSpc>
                <a:spcAft>
                  <a:spcPts val="600"/>
                </a:spcAft>
                <a:defRPr/>
              </a:pPr>
              <a:r>
                <a:rPr lang="en-US" sz="1600" b="1">
                  <a:solidFill>
                    <a:srgbClr val="FFFFFF"/>
                  </a:solidFill>
                  <a:latin typeface="Segoe UI Light" panose="020B0502040204020203" pitchFamily="34" charset="0"/>
                  <a:cs typeface="Segoe UI Light" panose="020B0502040204020203" pitchFamily="34" charset="0"/>
                </a:rPr>
                <a:t>Visual Studio | OSS tools </a:t>
              </a:r>
            </a:p>
          </p:txBody>
        </p:sp>
        <p:grpSp>
          <p:nvGrpSpPr>
            <p:cNvPr id="106" name="Group 105"/>
            <p:cNvGrpSpPr/>
            <p:nvPr/>
          </p:nvGrpSpPr>
          <p:grpSpPr>
            <a:xfrm>
              <a:off x="10537368" y="5394249"/>
              <a:ext cx="1196997" cy="1123760"/>
              <a:chOff x="3386543" y="5395496"/>
              <a:chExt cx="1196997" cy="1123760"/>
            </a:xfrm>
          </p:grpSpPr>
          <p:sp>
            <p:nvSpPr>
              <p:cNvPr id="112" name="TextBox 111"/>
              <p:cNvSpPr txBox="1"/>
              <p:nvPr/>
            </p:nvSpPr>
            <p:spPr>
              <a:xfrm>
                <a:off x="3580174" y="6074789"/>
                <a:ext cx="809735" cy="444467"/>
              </a:xfrm>
              <a:prstGeom prst="rect">
                <a:avLst/>
              </a:prstGeom>
              <a:noFill/>
              <a:ln w="10795" cap="flat" cmpd="sng" algn="ctr">
                <a:noFill/>
                <a:prstDash val="solid"/>
              </a:ln>
              <a:effectLst/>
            </p:spPr>
            <p:txBody>
              <a:bodyPr wrap="none" lIns="0" tIns="0" rIns="0" bIns="0" rtlCol="0" anchor="b">
                <a:noAutofit/>
              </a:bodyPr>
              <a:lstStyle>
                <a:defPPr>
                  <a:defRPr lang="en-US"/>
                </a:defPPr>
                <a:lvl1pPr algn="ctr">
                  <a:lnSpc>
                    <a:spcPct val="90000"/>
                  </a:lnSpc>
                  <a:defRPr sz="2800">
                    <a:gradFill>
                      <a:gsLst>
                        <a:gs pos="0">
                          <a:schemeClr val="accent4"/>
                        </a:gs>
                        <a:gs pos="100000">
                          <a:schemeClr val="accent4"/>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defTabSz="913314">
                  <a:defRPr/>
                </a:pPr>
                <a:r>
                  <a:rPr lang="en-US" sz="2353" kern="0">
                    <a:gradFill>
                      <a:gsLst>
                        <a:gs pos="26667">
                          <a:srgbClr val="FFFFFF"/>
                        </a:gs>
                        <a:gs pos="84000">
                          <a:srgbClr val="FFFFFF"/>
                        </a:gs>
                      </a:gsLst>
                      <a:lin ang="5400000" scaled="1"/>
                    </a:gradFill>
                    <a:latin typeface="Segoe UI"/>
                    <a:ea typeface="MS PGothic" panose="020B0600070205080204" pitchFamily="34" charset="-128"/>
                  </a:rPr>
                  <a:t>Azure</a:t>
                </a:r>
                <a:endParaRPr lang="en-US" sz="1567" kern="0">
                  <a:gradFill>
                    <a:gsLst>
                      <a:gs pos="26667">
                        <a:srgbClr val="FFFFFF"/>
                      </a:gs>
                      <a:gs pos="84000">
                        <a:srgbClr val="FFFFFF"/>
                      </a:gs>
                    </a:gsLst>
                    <a:lin ang="5400000" scaled="1"/>
                  </a:gradFill>
                  <a:latin typeface="Segoe UI"/>
                  <a:ea typeface="MS PGothic" panose="020B0600070205080204" pitchFamily="34" charset="-128"/>
                </a:endParaRPr>
              </a:p>
            </p:txBody>
          </p:sp>
          <p:sp>
            <p:nvSpPr>
              <p:cNvPr id="113" name="Freeform 25"/>
              <p:cNvSpPr>
                <a:spLocks/>
              </p:cNvSpPr>
              <p:nvPr/>
            </p:nvSpPr>
            <p:spPr bwMode="auto">
              <a:xfrm>
                <a:off x="3386543" y="5395496"/>
                <a:ext cx="1196997" cy="722222"/>
              </a:xfrm>
              <a:custGeom>
                <a:avLst/>
                <a:gdLst>
                  <a:gd name="T0" fmla="*/ 154 w 308"/>
                  <a:gd name="T1" fmla="*/ 0 h 185"/>
                  <a:gd name="T2" fmla="*/ 97 w 308"/>
                  <a:gd name="T3" fmla="*/ 58 h 185"/>
                  <a:gd name="T4" fmla="*/ 90 w 308"/>
                  <a:gd name="T5" fmla="*/ 57 h 185"/>
                  <a:gd name="T6" fmla="*/ 53 w 308"/>
                  <a:gd name="T7" fmla="*/ 78 h 185"/>
                  <a:gd name="T8" fmla="*/ 49 w 308"/>
                  <a:gd name="T9" fmla="*/ 78 h 185"/>
                  <a:gd name="T10" fmla="*/ 0 w 308"/>
                  <a:gd name="T11" fmla="*/ 131 h 185"/>
                  <a:gd name="T12" fmla="*/ 50 w 308"/>
                  <a:gd name="T13" fmla="*/ 185 h 185"/>
                  <a:gd name="T14" fmla="*/ 266 w 308"/>
                  <a:gd name="T15" fmla="*/ 185 h 185"/>
                  <a:gd name="T16" fmla="*/ 274 w 308"/>
                  <a:gd name="T17" fmla="*/ 182 h 185"/>
                  <a:gd name="T18" fmla="*/ 308 w 308"/>
                  <a:gd name="T19" fmla="*/ 136 h 185"/>
                  <a:gd name="T20" fmla="*/ 284 w 308"/>
                  <a:gd name="T21" fmla="*/ 93 h 185"/>
                  <a:gd name="T22" fmla="*/ 284 w 308"/>
                  <a:gd name="T23" fmla="*/ 86 h 185"/>
                  <a:gd name="T24" fmla="*/ 227 w 308"/>
                  <a:gd name="T25" fmla="*/ 26 h 185"/>
                  <a:gd name="T26" fmla="*/ 204 w 308"/>
                  <a:gd name="T27" fmla="*/ 32 h 185"/>
                  <a:gd name="T28" fmla="*/ 154 w 308"/>
                  <a:gd name="T29"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8" h="185">
                    <a:moveTo>
                      <a:pt x="154" y="0"/>
                    </a:moveTo>
                    <a:cubicBezTo>
                      <a:pt x="124" y="0"/>
                      <a:pt x="99" y="25"/>
                      <a:pt x="97" y="58"/>
                    </a:cubicBezTo>
                    <a:cubicBezTo>
                      <a:pt x="94" y="57"/>
                      <a:pt x="92" y="57"/>
                      <a:pt x="90" y="57"/>
                    </a:cubicBezTo>
                    <a:cubicBezTo>
                      <a:pt x="75" y="57"/>
                      <a:pt x="61" y="64"/>
                      <a:pt x="53" y="78"/>
                    </a:cubicBezTo>
                    <a:cubicBezTo>
                      <a:pt x="52" y="78"/>
                      <a:pt x="50" y="78"/>
                      <a:pt x="49" y="78"/>
                    </a:cubicBezTo>
                    <a:cubicBezTo>
                      <a:pt x="23" y="78"/>
                      <a:pt x="0" y="101"/>
                      <a:pt x="0" y="131"/>
                    </a:cubicBezTo>
                    <a:cubicBezTo>
                      <a:pt x="0" y="160"/>
                      <a:pt x="22" y="185"/>
                      <a:pt x="50" y="185"/>
                    </a:cubicBezTo>
                    <a:cubicBezTo>
                      <a:pt x="266" y="185"/>
                      <a:pt x="266" y="185"/>
                      <a:pt x="266" y="185"/>
                    </a:cubicBezTo>
                    <a:cubicBezTo>
                      <a:pt x="274" y="182"/>
                      <a:pt x="274" y="182"/>
                      <a:pt x="274" y="182"/>
                    </a:cubicBezTo>
                    <a:cubicBezTo>
                      <a:pt x="293" y="178"/>
                      <a:pt x="308" y="158"/>
                      <a:pt x="308" y="136"/>
                    </a:cubicBezTo>
                    <a:cubicBezTo>
                      <a:pt x="308" y="117"/>
                      <a:pt x="298" y="101"/>
                      <a:pt x="284" y="93"/>
                    </a:cubicBezTo>
                    <a:cubicBezTo>
                      <a:pt x="284" y="90"/>
                      <a:pt x="284" y="89"/>
                      <a:pt x="284" y="86"/>
                    </a:cubicBezTo>
                    <a:cubicBezTo>
                      <a:pt x="284" y="53"/>
                      <a:pt x="259" y="26"/>
                      <a:pt x="227" y="26"/>
                    </a:cubicBezTo>
                    <a:cubicBezTo>
                      <a:pt x="220" y="26"/>
                      <a:pt x="212" y="29"/>
                      <a:pt x="204" y="32"/>
                    </a:cubicBezTo>
                    <a:cubicBezTo>
                      <a:pt x="194" y="13"/>
                      <a:pt x="175" y="0"/>
                      <a:pt x="15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latin typeface="Segoe UI"/>
                </a:endParaRPr>
              </a:p>
            </p:txBody>
          </p:sp>
        </p:grpSp>
        <p:grpSp>
          <p:nvGrpSpPr>
            <p:cNvPr id="107" name="Group 106"/>
            <p:cNvGrpSpPr/>
            <p:nvPr/>
          </p:nvGrpSpPr>
          <p:grpSpPr>
            <a:xfrm>
              <a:off x="6876597" y="5054988"/>
              <a:ext cx="1669386" cy="1477092"/>
              <a:chOff x="9133546" y="5491672"/>
              <a:chExt cx="1669386" cy="1477092"/>
            </a:xfrm>
          </p:grpSpPr>
          <p:sp>
            <p:nvSpPr>
              <p:cNvPr id="108" name="TextBox 107"/>
              <p:cNvSpPr txBox="1"/>
              <p:nvPr/>
            </p:nvSpPr>
            <p:spPr>
              <a:xfrm>
                <a:off x="9685863" y="6496389"/>
                <a:ext cx="1117069" cy="472375"/>
              </a:xfrm>
              <a:prstGeom prst="rect">
                <a:avLst/>
              </a:prstGeom>
              <a:noFill/>
              <a:ln w="10795" cap="flat" cmpd="sng" algn="ctr">
                <a:noFill/>
                <a:prstDash val="solid"/>
              </a:ln>
              <a:effectLst/>
            </p:spPr>
            <p:txBody>
              <a:bodyPr wrap="none" lIns="0" tIns="0" rIns="0" bIns="0" rtlCol="0" anchor="b">
                <a:noAutofit/>
              </a:bodyPr>
              <a:lstStyle>
                <a:defPPr>
                  <a:defRPr lang="en-US"/>
                </a:defPPr>
                <a:lvl1pPr algn="ctr">
                  <a:lnSpc>
                    <a:spcPct val="90000"/>
                  </a:lnSpc>
                  <a:defRPr sz="2800">
                    <a:gradFill>
                      <a:gsLst>
                        <a:gs pos="0">
                          <a:schemeClr val="accent4"/>
                        </a:gs>
                        <a:gs pos="100000">
                          <a:schemeClr val="accent4"/>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defTabSz="913314">
                  <a:lnSpc>
                    <a:spcPts val="1961"/>
                  </a:lnSpc>
                  <a:defRPr/>
                </a:pPr>
                <a:r>
                  <a:rPr lang="en-US" sz="2353" kern="0" dirty="0">
                    <a:gradFill>
                      <a:gsLst>
                        <a:gs pos="26667">
                          <a:srgbClr val="FFFFFF"/>
                        </a:gs>
                        <a:gs pos="84000">
                          <a:srgbClr val="FFFFFF"/>
                        </a:gs>
                      </a:gsLst>
                      <a:lin ang="5400000" scaled="1"/>
                    </a:gradFill>
                    <a:latin typeface="Segoe UI"/>
                    <a:ea typeface="MS PGothic" panose="020B0600070205080204" pitchFamily="34" charset="-128"/>
                  </a:rPr>
                  <a:t> Azure Stack Hub</a:t>
                </a:r>
                <a:endParaRPr lang="en-US" sz="1567" kern="0" dirty="0">
                  <a:gradFill>
                    <a:gsLst>
                      <a:gs pos="26667">
                        <a:srgbClr val="FFFFFF"/>
                      </a:gs>
                      <a:gs pos="84000">
                        <a:srgbClr val="FFFFFF"/>
                      </a:gs>
                    </a:gsLst>
                    <a:lin ang="5400000" scaled="1"/>
                  </a:gradFill>
                  <a:latin typeface="Segoe UI"/>
                  <a:ea typeface="MS PGothic" panose="020B0600070205080204" pitchFamily="34" charset="-128"/>
                </a:endParaRPr>
              </a:p>
            </p:txBody>
          </p:sp>
          <p:grpSp>
            <p:nvGrpSpPr>
              <p:cNvPr id="109" name="Group 108"/>
              <p:cNvGrpSpPr/>
              <p:nvPr/>
            </p:nvGrpSpPr>
            <p:grpSpPr>
              <a:xfrm>
                <a:off x="9133546" y="5491672"/>
                <a:ext cx="1602746" cy="1018916"/>
                <a:chOff x="9463901" y="5430318"/>
                <a:chExt cx="1690229" cy="1074529"/>
              </a:xfrm>
            </p:grpSpPr>
            <p:sp>
              <p:nvSpPr>
                <p:cNvPr id="110" name="Freeform 25"/>
                <p:cNvSpPr>
                  <a:spLocks/>
                </p:cNvSpPr>
                <p:nvPr/>
              </p:nvSpPr>
              <p:spPr bwMode="auto">
                <a:xfrm>
                  <a:off x="9463901" y="5783130"/>
                  <a:ext cx="1196159" cy="721717"/>
                </a:xfrm>
                <a:custGeom>
                  <a:avLst/>
                  <a:gdLst>
                    <a:gd name="T0" fmla="*/ 154 w 308"/>
                    <a:gd name="T1" fmla="*/ 0 h 185"/>
                    <a:gd name="T2" fmla="*/ 97 w 308"/>
                    <a:gd name="T3" fmla="*/ 58 h 185"/>
                    <a:gd name="T4" fmla="*/ 90 w 308"/>
                    <a:gd name="T5" fmla="*/ 57 h 185"/>
                    <a:gd name="T6" fmla="*/ 53 w 308"/>
                    <a:gd name="T7" fmla="*/ 78 h 185"/>
                    <a:gd name="T8" fmla="*/ 49 w 308"/>
                    <a:gd name="T9" fmla="*/ 78 h 185"/>
                    <a:gd name="T10" fmla="*/ 0 w 308"/>
                    <a:gd name="T11" fmla="*/ 131 h 185"/>
                    <a:gd name="T12" fmla="*/ 50 w 308"/>
                    <a:gd name="T13" fmla="*/ 185 h 185"/>
                    <a:gd name="T14" fmla="*/ 266 w 308"/>
                    <a:gd name="T15" fmla="*/ 185 h 185"/>
                    <a:gd name="T16" fmla="*/ 274 w 308"/>
                    <a:gd name="T17" fmla="*/ 182 h 185"/>
                    <a:gd name="T18" fmla="*/ 308 w 308"/>
                    <a:gd name="T19" fmla="*/ 136 h 185"/>
                    <a:gd name="T20" fmla="*/ 284 w 308"/>
                    <a:gd name="T21" fmla="*/ 93 h 185"/>
                    <a:gd name="T22" fmla="*/ 284 w 308"/>
                    <a:gd name="T23" fmla="*/ 86 h 185"/>
                    <a:gd name="T24" fmla="*/ 227 w 308"/>
                    <a:gd name="T25" fmla="*/ 26 h 185"/>
                    <a:gd name="T26" fmla="*/ 204 w 308"/>
                    <a:gd name="T27" fmla="*/ 32 h 185"/>
                    <a:gd name="T28" fmla="*/ 154 w 308"/>
                    <a:gd name="T29"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8" h="185">
                      <a:moveTo>
                        <a:pt x="154" y="0"/>
                      </a:moveTo>
                      <a:cubicBezTo>
                        <a:pt x="124" y="0"/>
                        <a:pt x="99" y="25"/>
                        <a:pt x="97" y="58"/>
                      </a:cubicBezTo>
                      <a:cubicBezTo>
                        <a:pt x="94" y="57"/>
                        <a:pt x="92" y="57"/>
                        <a:pt x="90" y="57"/>
                      </a:cubicBezTo>
                      <a:cubicBezTo>
                        <a:pt x="75" y="57"/>
                        <a:pt x="61" y="64"/>
                        <a:pt x="53" y="78"/>
                      </a:cubicBezTo>
                      <a:cubicBezTo>
                        <a:pt x="52" y="78"/>
                        <a:pt x="50" y="78"/>
                        <a:pt x="49" y="78"/>
                      </a:cubicBezTo>
                      <a:cubicBezTo>
                        <a:pt x="23" y="78"/>
                        <a:pt x="0" y="101"/>
                        <a:pt x="0" y="131"/>
                      </a:cubicBezTo>
                      <a:cubicBezTo>
                        <a:pt x="0" y="160"/>
                        <a:pt x="22" y="185"/>
                        <a:pt x="50" y="185"/>
                      </a:cubicBezTo>
                      <a:cubicBezTo>
                        <a:pt x="266" y="185"/>
                        <a:pt x="266" y="185"/>
                        <a:pt x="266" y="185"/>
                      </a:cubicBezTo>
                      <a:cubicBezTo>
                        <a:pt x="274" y="182"/>
                        <a:pt x="274" y="182"/>
                        <a:pt x="274" y="182"/>
                      </a:cubicBezTo>
                      <a:cubicBezTo>
                        <a:pt x="293" y="178"/>
                        <a:pt x="308" y="158"/>
                        <a:pt x="308" y="136"/>
                      </a:cubicBezTo>
                      <a:cubicBezTo>
                        <a:pt x="308" y="117"/>
                        <a:pt x="298" y="101"/>
                        <a:pt x="284" y="93"/>
                      </a:cubicBezTo>
                      <a:cubicBezTo>
                        <a:pt x="284" y="90"/>
                        <a:pt x="284" y="89"/>
                        <a:pt x="284" y="86"/>
                      </a:cubicBezTo>
                      <a:cubicBezTo>
                        <a:pt x="284" y="53"/>
                        <a:pt x="259" y="26"/>
                        <a:pt x="227" y="26"/>
                      </a:cubicBezTo>
                      <a:cubicBezTo>
                        <a:pt x="220" y="26"/>
                        <a:pt x="212" y="29"/>
                        <a:pt x="204" y="32"/>
                      </a:cubicBezTo>
                      <a:cubicBezTo>
                        <a:pt x="194" y="13"/>
                        <a:pt x="175" y="0"/>
                        <a:pt x="15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latin typeface="Segoe UI"/>
                  </a:endParaRPr>
                </a:p>
              </p:txBody>
            </p:sp>
            <p:sp>
              <p:nvSpPr>
                <p:cNvPr id="111" name="Freeform 16"/>
                <p:cNvSpPr>
                  <a:spLocks noEditPoints="1"/>
                </p:cNvSpPr>
                <p:nvPr/>
              </p:nvSpPr>
              <p:spPr bwMode="auto">
                <a:xfrm>
                  <a:off x="10484957" y="5430318"/>
                  <a:ext cx="669173" cy="1072706"/>
                </a:xfrm>
                <a:custGeom>
                  <a:avLst/>
                  <a:gdLst>
                    <a:gd name="T0" fmla="*/ 212 w 330"/>
                    <a:gd name="T1" fmla="*/ 340 h 529"/>
                    <a:gd name="T2" fmla="*/ 258 w 330"/>
                    <a:gd name="T3" fmla="*/ 387 h 529"/>
                    <a:gd name="T4" fmla="*/ 266 w 330"/>
                    <a:gd name="T5" fmla="*/ 317 h 529"/>
                    <a:gd name="T6" fmla="*/ 311 w 330"/>
                    <a:gd name="T7" fmla="*/ 270 h 529"/>
                    <a:gd name="T8" fmla="*/ 266 w 330"/>
                    <a:gd name="T9" fmla="*/ 317 h 529"/>
                    <a:gd name="T10" fmla="*/ 212 w 330"/>
                    <a:gd name="T11" fmla="*/ 200 h 529"/>
                    <a:gd name="T12" fmla="*/ 258 w 330"/>
                    <a:gd name="T13" fmla="*/ 247 h 529"/>
                    <a:gd name="T14" fmla="*/ 266 w 330"/>
                    <a:gd name="T15" fmla="*/ 16 h 529"/>
                    <a:gd name="T16" fmla="*/ 253 w 330"/>
                    <a:gd name="T17" fmla="*/ 66 h 529"/>
                    <a:gd name="T18" fmla="*/ 235 w 330"/>
                    <a:gd name="T19" fmla="*/ 117 h 529"/>
                    <a:gd name="T20" fmla="*/ 210 w 330"/>
                    <a:gd name="T21" fmla="*/ 173 h 529"/>
                    <a:gd name="T22" fmla="*/ 191 w 330"/>
                    <a:gd name="T23" fmla="*/ 529 h 529"/>
                    <a:gd name="T24" fmla="*/ 330 w 330"/>
                    <a:gd name="T25" fmla="*/ 173 h 529"/>
                    <a:gd name="T26" fmla="*/ 309 w 330"/>
                    <a:gd name="T27" fmla="*/ 117 h 529"/>
                    <a:gd name="T28" fmla="*/ 284 w 330"/>
                    <a:gd name="T29" fmla="*/ 66 h 529"/>
                    <a:gd name="T30" fmla="*/ 266 w 330"/>
                    <a:gd name="T31" fmla="*/ 16 h 529"/>
                    <a:gd name="T32" fmla="*/ 27 w 330"/>
                    <a:gd name="T33" fmla="*/ 383 h 529"/>
                    <a:gd name="T34" fmla="*/ 71 w 330"/>
                    <a:gd name="T35" fmla="*/ 429 h 529"/>
                    <a:gd name="T36" fmla="*/ 94 w 330"/>
                    <a:gd name="T37" fmla="*/ 428 h 529"/>
                    <a:gd name="T38" fmla="*/ 139 w 330"/>
                    <a:gd name="T39" fmla="*/ 383 h 529"/>
                    <a:gd name="T40" fmla="*/ 94 w 330"/>
                    <a:gd name="T41" fmla="*/ 428 h 529"/>
                    <a:gd name="T42" fmla="*/ 27 w 330"/>
                    <a:gd name="T43" fmla="*/ 315 h 529"/>
                    <a:gd name="T44" fmla="*/ 71 w 330"/>
                    <a:gd name="T45" fmla="*/ 361 h 529"/>
                    <a:gd name="T46" fmla="*/ 94 w 330"/>
                    <a:gd name="T47" fmla="*/ 361 h 529"/>
                    <a:gd name="T48" fmla="*/ 141 w 330"/>
                    <a:gd name="T49" fmla="*/ 315 h 529"/>
                    <a:gd name="T50" fmla="*/ 94 w 330"/>
                    <a:gd name="T51" fmla="*/ 361 h 529"/>
                    <a:gd name="T52" fmla="*/ 27 w 330"/>
                    <a:gd name="T53" fmla="*/ 247 h 529"/>
                    <a:gd name="T54" fmla="*/ 71 w 330"/>
                    <a:gd name="T55" fmla="*/ 293 h 529"/>
                    <a:gd name="T56" fmla="*/ 94 w 330"/>
                    <a:gd name="T57" fmla="*/ 293 h 529"/>
                    <a:gd name="T58" fmla="*/ 139 w 330"/>
                    <a:gd name="T59" fmla="*/ 247 h 529"/>
                    <a:gd name="T60" fmla="*/ 94 w 330"/>
                    <a:gd name="T61" fmla="*/ 293 h 529"/>
                    <a:gd name="T62" fmla="*/ 27 w 330"/>
                    <a:gd name="T63" fmla="*/ 177 h 529"/>
                    <a:gd name="T64" fmla="*/ 71 w 330"/>
                    <a:gd name="T65" fmla="*/ 224 h 529"/>
                    <a:gd name="T66" fmla="*/ 94 w 330"/>
                    <a:gd name="T67" fmla="*/ 224 h 529"/>
                    <a:gd name="T68" fmla="*/ 139 w 330"/>
                    <a:gd name="T69" fmla="*/ 177 h 529"/>
                    <a:gd name="T70" fmla="*/ 94 w 330"/>
                    <a:gd name="T71" fmla="*/ 224 h 529"/>
                    <a:gd name="T72" fmla="*/ 27 w 330"/>
                    <a:gd name="T73" fmla="*/ 109 h 529"/>
                    <a:gd name="T74" fmla="*/ 71 w 330"/>
                    <a:gd name="T75" fmla="*/ 156 h 529"/>
                    <a:gd name="T76" fmla="*/ 94 w 330"/>
                    <a:gd name="T77" fmla="*/ 156 h 529"/>
                    <a:gd name="T78" fmla="*/ 141 w 330"/>
                    <a:gd name="T79" fmla="*/ 109 h 529"/>
                    <a:gd name="T80" fmla="*/ 94 w 330"/>
                    <a:gd name="T81" fmla="*/ 156 h 529"/>
                    <a:gd name="T82" fmla="*/ 27 w 330"/>
                    <a:gd name="T83" fmla="*/ 41 h 529"/>
                    <a:gd name="T84" fmla="*/ 71 w 330"/>
                    <a:gd name="T85" fmla="*/ 88 h 529"/>
                    <a:gd name="T86" fmla="*/ 94 w 330"/>
                    <a:gd name="T87" fmla="*/ 88 h 529"/>
                    <a:gd name="T88" fmla="*/ 139 w 330"/>
                    <a:gd name="T89" fmla="*/ 41 h 529"/>
                    <a:gd name="T90" fmla="*/ 94 w 330"/>
                    <a:gd name="T91" fmla="*/ 88 h 529"/>
                    <a:gd name="T92" fmla="*/ 0 w 330"/>
                    <a:gd name="T93" fmla="*/ 0 h 529"/>
                    <a:gd name="T94" fmla="*/ 168 w 330"/>
                    <a:gd name="T95"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30" h="529">
                      <a:moveTo>
                        <a:pt x="212" y="387"/>
                      </a:moveTo>
                      <a:lnTo>
                        <a:pt x="212" y="340"/>
                      </a:lnTo>
                      <a:lnTo>
                        <a:pt x="258" y="340"/>
                      </a:lnTo>
                      <a:lnTo>
                        <a:pt x="258" y="387"/>
                      </a:lnTo>
                      <a:lnTo>
                        <a:pt x="212" y="387"/>
                      </a:lnTo>
                      <a:close/>
                      <a:moveTo>
                        <a:pt x="266" y="317"/>
                      </a:moveTo>
                      <a:lnTo>
                        <a:pt x="266" y="270"/>
                      </a:lnTo>
                      <a:lnTo>
                        <a:pt x="311" y="270"/>
                      </a:lnTo>
                      <a:lnTo>
                        <a:pt x="311" y="317"/>
                      </a:lnTo>
                      <a:lnTo>
                        <a:pt x="266" y="317"/>
                      </a:lnTo>
                      <a:close/>
                      <a:moveTo>
                        <a:pt x="212" y="247"/>
                      </a:moveTo>
                      <a:lnTo>
                        <a:pt x="212" y="200"/>
                      </a:lnTo>
                      <a:lnTo>
                        <a:pt x="258" y="200"/>
                      </a:lnTo>
                      <a:lnTo>
                        <a:pt x="258" y="247"/>
                      </a:lnTo>
                      <a:lnTo>
                        <a:pt x="212" y="247"/>
                      </a:lnTo>
                      <a:close/>
                      <a:moveTo>
                        <a:pt x="266" y="16"/>
                      </a:moveTo>
                      <a:lnTo>
                        <a:pt x="253" y="16"/>
                      </a:lnTo>
                      <a:lnTo>
                        <a:pt x="253" y="66"/>
                      </a:lnTo>
                      <a:lnTo>
                        <a:pt x="235" y="66"/>
                      </a:lnTo>
                      <a:lnTo>
                        <a:pt x="235" y="117"/>
                      </a:lnTo>
                      <a:lnTo>
                        <a:pt x="210" y="117"/>
                      </a:lnTo>
                      <a:lnTo>
                        <a:pt x="210" y="173"/>
                      </a:lnTo>
                      <a:lnTo>
                        <a:pt x="191" y="173"/>
                      </a:lnTo>
                      <a:lnTo>
                        <a:pt x="191" y="529"/>
                      </a:lnTo>
                      <a:lnTo>
                        <a:pt x="330" y="529"/>
                      </a:lnTo>
                      <a:lnTo>
                        <a:pt x="330" y="173"/>
                      </a:lnTo>
                      <a:lnTo>
                        <a:pt x="309" y="173"/>
                      </a:lnTo>
                      <a:lnTo>
                        <a:pt x="309" y="117"/>
                      </a:lnTo>
                      <a:lnTo>
                        <a:pt x="284" y="117"/>
                      </a:lnTo>
                      <a:lnTo>
                        <a:pt x="284" y="66"/>
                      </a:lnTo>
                      <a:lnTo>
                        <a:pt x="266" y="66"/>
                      </a:lnTo>
                      <a:lnTo>
                        <a:pt x="266" y="16"/>
                      </a:lnTo>
                      <a:close/>
                      <a:moveTo>
                        <a:pt x="27" y="429"/>
                      </a:moveTo>
                      <a:lnTo>
                        <a:pt x="27" y="383"/>
                      </a:lnTo>
                      <a:lnTo>
                        <a:pt x="71" y="383"/>
                      </a:lnTo>
                      <a:lnTo>
                        <a:pt x="71" y="429"/>
                      </a:lnTo>
                      <a:lnTo>
                        <a:pt x="27" y="429"/>
                      </a:lnTo>
                      <a:close/>
                      <a:moveTo>
                        <a:pt x="94" y="428"/>
                      </a:moveTo>
                      <a:lnTo>
                        <a:pt x="94" y="383"/>
                      </a:lnTo>
                      <a:lnTo>
                        <a:pt x="139" y="383"/>
                      </a:lnTo>
                      <a:lnTo>
                        <a:pt x="139" y="428"/>
                      </a:lnTo>
                      <a:lnTo>
                        <a:pt x="94" y="428"/>
                      </a:lnTo>
                      <a:close/>
                      <a:moveTo>
                        <a:pt x="27" y="361"/>
                      </a:moveTo>
                      <a:lnTo>
                        <a:pt x="27" y="315"/>
                      </a:lnTo>
                      <a:lnTo>
                        <a:pt x="71" y="315"/>
                      </a:lnTo>
                      <a:lnTo>
                        <a:pt x="71" y="361"/>
                      </a:lnTo>
                      <a:lnTo>
                        <a:pt x="27" y="361"/>
                      </a:lnTo>
                      <a:close/>
                      <a:moveTo>
                        <a:pt x="94" y="361"/>
                      </a:moveTo>
                      <a:lnTo>
                        <a:pt x="94" y="315"/>
                      </a:lnTo>
                      <a:lnTo>
                        <a:pt x="141" y="315"/>
                      </a:lnTo>
                      <a:lnTo>
                        <a:pt x="141" y="361"/>
                      </a:lnTo>
                      <a:lnTo>
                        <a:pt x="94" y="361"/>
                      </a:lnTo>
                      <a:close/>
                      <a:moveTo>
                        <a:pt x="27" y="293"/>
                      </a:moveTo>
                      <a:lnTo>
                        <a:pt x="27" y="247"/>
                      </a:lnTo>
                      <a:lnTo>
                        <a:pt x="71" y="247"/>
                      </a:lnTo>
                      <a:lnTo>
                        <a:pt x="71" y="293"/>
                      </a:lnTo>
                      <a:lnTo>
                        <a:pt x="27" y="293"/>
                      </a:lnTo>
                      <a:close/>
                      <a:moveTo>
                        <a:pt x="94" y="293"/>
                      </a:moveTo>
                      <a:lnTo>
                        <a:pt x="94" y="247"/>
                      </a:lnTo>
                      <a:lnTo>
                        <a:pt x="139" y="247"/>
                      </a:lnTo>
                      <a:lnTo>
                        <a:pt x="139" y="293"/>
                      </a:lnTo>
                      <a:lnTo>
                        <a:pt x="94" y="293"/>
                      </a:lnTo>
                      <a:close/>
                      <a:moveTo>
                        <a:pt x="27" y="224"/>
                      </a:moveTo>
                      <a:lnTo>
                        <a:pt x="27" y="177"/>
                      </a:lnTo>
                      <a:lnTo>
                        <a:pt x="71" y="177"/>
                      </a:lnTo>
                      <a:lnTo>
                        <a:pt x="71" y="224"/>
                      </a:lnTo>
                      <a:lnTo>
                        <a:pt x="27" y="224"/>
                      </a:lnTo>
                      <a:close/>
                      <a:moveTo>
                        <a:pt x="94" y="224"/>
                      </a:moveTo>
                      <a:lnTo>
                        <a:pt x="94" y="177"/>
                      </a:lnTo>
                      <a:lnTo>
                        <a:pt x="139" y="177"/>
                      </a:lnTo>
                      <a:lnTo>
                        <a:pt x="139" y="224"/>
                      </a:lnTo>
                      <a:lnTo>
                        <a:pt x="94" y="224"/>
                      </a:lnTo>
                      <a:close/>
                      <a:moveTo>
                        <a:pt x="27" y="156"/>
                      </a:moveTo>
                      <a:lnTo>
                        <a:pt x="27" y="109"/>
                      </a:lnTo>
                      <a:lnTo>
                        <a:pt x="71" y="109"/>
                      </a:lnTo>
                      <a:lnTo>
                        <a:pt x="71" y="156"/>
                      </a:lnTo>
                      <a:lnTo>
                        <a:pt x="27" y="156"/>
                      </a:lnTo>
                      <a:close/>
                      <a:moveTo>
                        <a:pt x="94" y="156"/>
                      </a:moveTo>
                      <a:lnTo>
                        <a:pt x="94" y="109"/>
                      </a:lnTo>
                      <a:lnTo>
                        <a:pt x="141" y="109"/>
                      </a:lnTo>
                      <a:lnTo>
                        <a:pt x="141" y="156"/>
                      </a:lnTo>
                      <a:lnTo>
                        <a:pt x="94" y="156"/>
                      </a:lnTo>
                      <a:close/>
                      <a:moveTo>
                        <a:pt x="27" y="88"/>
                      </a:moveTo>
                      <a:lnTo>
                        <a:pt x="27" y="41"/>
                      </a:lnTo>
                      <a:lnTo>
                        <a:pt x="71" y="41"/>
                      </a:lnTo>
                      <a:lnTo>
                        <a:pt x="71" y="88"/>
                      </a:lnTo>
                      <a:lnTo>
                        <a:pt x="27" y="88"/>
                      </a:lnTo>
                      <a:close/>
                      <a:moveTo>
                        <a:pt x="94" y="88"/>
                      </a:moveTo>
                      <a:lnTo>
                        <a:pt x="94" y="41"/>
                      </a:lnTo>
                      <a:lnTo>
                        <a:pt x="139" y="41"/>
                      </a:lnTo>
                      <a:lnTo>
                        <a:pt x="139" y="88"/>
                      </a:lnTo>
                      <a:lnTo>
                        <a:pt x="94" y="88"/>
                      </a:lnTo>
                      <a:close/>
                      <a:moveTo>
                        <a:pt x="168" y="0"/>
                      </a:moveTo>
                      <a:lnTo>
                        <a:pt x="0" y="0"/>
                      </a:lnTo>
                      <a:lnTo>
                        <a:pt x="0" y="529"/>
                      </a:lnTo>
                      <a:lnTo>
                        <a:pt x="168" y="529"/>
                      </a:lnTo>
                      <a:lnTo>
                        <a:pt x="168" y="0"/>
                      </a:lnTo>
                      <a:close/>
                    </a:path>
                  </a:pathLst>
                </a:custGeom>
                <a:solidFill>
                  <a:schemeClr val="bg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latin typeface="Segoe UI"/>
                  </a:endParaRPr>
                </a:p>
              </p:txBody>
            </p:sp>
          </p:grpSp>
        </p:grpSp>
      </p:grpSp>
      <p:grpSp>
        <p:nvGrpSpPr>
          <p:cNvPr id="54" name="Group 53"/>
          <p:cNvGrpSpPr/>
          <p:nvPr/>
        </p:nvGrpSpPr>
        <p:grpSpPr>
          <a:xfrm>
            <a:off x="6282866" y="-5738"/>
            <a:ext cx="5995171" cy="6863252"/>
            <a:chOff x="6321088" y="-6350"/>
            <a:chExt cx="6115387" cy="7000876"/>
          </a:xfrm>
        </p:grpSpPr>
        <p:sp>
          <p:nvSpPr>
            <p:cNvPr id="90" name="Rectangle 89"/>
            <p:cNvSpPr/>
            <p:nvPr/>
          </p:nvSpPr>
          <p:spPr bwMode="auto">
            <a:xfrm>
              <a:off x="6329032" y="-6350"/>
              <a:ext cx="6107443" cy="700087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91" name="Group 90"/>
            <p:cNvGrpSpPr/>
            <p:nvPr/>
          </p:nvGrpSpPr>
          <p:grpSpPr>
            <a:xfrm>
              <a:off x="6321088" y="1230763"/>
              <a:ext cx="5999384" cy="5025729"/>
              <a:chOff x="5928014" y="1281282"/>
              <a:chExt cx="6647927" cy="5569022"/>
            </a:xfrm>
          </p:grpSpPr>
          <p:grpSp>
            <p:nvGrpSpPr>
              <p:cNvPr id="92" name="Group 91"/>
              <p:cNvGrpSpPr/>
              <p:nvPr/>
            </p:nvGrpSpPr>
            <p:grpSpPr>
              <a:xfrm>
                <a:off x="5928014" y="1281282"/>
                <a:ext cx="6647927" cy="5569022"/>
                <a:chOff x="5928013" y="1281280"/>
                <a:chExt cx="6647928" cy="5569023"/>
              </a:xfrm>
            </p:grpSpPr>
            <p:pic>
              <p:nvPicPr>
                <p:cNvPr id="94" name="Picture 9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167037" y="1281280"/>
                  <a:ext cx="5971494" cy="5388696"/>
                </a:xfrm>
                <a:prstGeom prst="rect">
                  <a:avLst/>
                </a:prstGeom>
                <a:ln>
                  <a:noFill/>
                </a:ln>
              </p:spPr>
            </p:pic>
            <p:sp>
              <p:nvSpPr>
                <p:cNvPr id="95" name="TextBox 94"/>
                <p:cNvSpPr txBox="1"/>
                <p:nvPr/>
              </p:nvSpPr>
              <p:spPr>
                <a:xfrm>
                  <a:off x="6909952" y="2608118"/>
                  <a:ext cx="1901536" cy="598254"/>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765">
                      <a:solidFill>
                        <a:srgbClr val="FFFFFF"/>
                      </a:solidFill>
                      <a:latin typeface="Segoe UI"/>
                    </a:rPr>
                    <a:t>Experiences</a:t>
                  </a:r>
                </a:p>
              </p:txBody>
            </p:sp>
            <p:sp>
              <p:nvSpPr>
                <p:cNvPr id="96" name="TextBox 95"/>
                <p:cNvSpPr txBox="1"/>
                <p:nvPr/>
              </p:nvSpPr>
              <p:spPr>
                <a:xfrm>
                  <a:off x="9723637" y="2556143"/>
                  <a:ext cx="1901536" cy="598254"/>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765">
                      <a:solidFill>
                        <a:srgbClr val="FFFFFF"/>
                      </a:solidFill>
                      <a:latin typeface="Segoe UI"/>
                    </a:rPr>
                    <a:t>Operations</a:t>
                  </a:r>
                </a:p>
              </p:txBody>
            </p:sp>
            <p:sp>
              <p:nvSpPr>
                <p:cNvPr id="97" name="TextBox 96"/>
                <p:cNvSpPr txBox="1"/>
                <p:nvPr/>
              </p:nvSpPr>
              <p:spPr>
                <a:xfrm>
                  <a:off x="5928013" y="3954462"/>
                  <a:ext cx="1901536" cy="598254"/>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765">
                      <a:solidFill>
                        <a:srgbClr val="FFFFFF"/>
                      </a:solidFill>
                      <a:latin typeface="Segoe UI"/>
                    </a:rPr>
                    <a:t>Tools</a:t>
                  </a:r>
                </a:p>
              </p:txBody>
            </p:sp>
            <p:sp>
              <p:nvSpPr>
                <p:cNvPr id="98" name="TextBox 97"/>
                <p:cNvSpPr txBox="1"/>
                <p:nvPr/>
              </p:nvSpPr>
              <p:spPr>
                <a:xfrm>
                  <a:off x="10674405" y="4324098"/>
                  <a:ext cx="1901536" cy="598254"/>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765">
                      <a:solidFill>
                        <a:srgbClr val="FFFFFF"/>
                      </a:solidFill>
                      <a:latin typeface="Segoe UI"/>
                    </a:rPr>
                    <a:t>Deployments</a:t>
                  </a:r>
                </a:p>
              </p:txBody>
            </p:sp>
            <p:sp>
              <p:nvSpPr>
                <p:cNvPr id="99" name="TextBox 98"/>
                <p:cNvSpPr txBox="1"/>
                <p:nvPr/>
              </p:nvSpPr>
              <p:spPr>
                <a:xfrm>
                  <a:off x="6473536" y="5970337"/>
                  <a:ext cx="1901536" cy="879966"/>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765">
                      <a:solidFill>
                        <a:srgbClr val="FFFFFF"/>
                      </a:solidFill>
                      <a:latin typeface="Segoe UI"/>
                    </a:rPr>
                    <a:t>Application Patterns</a:t>
                  </a:r>
                </a:p>
              </p:txBody>
            </p:sp>
            <p:sp>
              <p:nvSpPr>
                <p:cNvPr id="100" name="TextBox 99"/>
                <p:cNvSpPr txBox="1"/>
                <p:nvPr/>
              </p:nvSpPr>
              <p:spPr>
                <a:xfrm>
                  <a:off x="9723638" y="5970335"/>
                  <a:ext cx="1901536" cy="598255"/>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765">
                      <a:solidFill>
                        <a:srgbClr val="FFFFFF"/>
                      </a:solidFill>
                      <a:latin typeface="Segoe UI"/>
                    </a:rPr>
                    <a:t>Automations</a:t>
                  </a:r>
                </a:p>
              </p:txBody>
            </p:sp>
          </p:grpSp>
          <p:sp>
            <p:nvSpPr>
              <p:cNvPr id="93" name="Rectangle 92"/>
              <p:cNvSpPr/>
              <p:nvPr/>
            </p:nvSpPr>
            <p:spPr bwMode="auto">
              <a:xfrm>
                <a:off x="6753687" y="4913107"/>
                <a:ext cx="1212981" cy="910378"/>
              </a:xfrm>
              <a:prstGeom prst="rect">
                <a:avLst/>
              </a:prstGeom>
              <a:noFill/>
              <a:ln w="508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spTree>
    <p:extLst>
      <p:ext uri="{BB962C8B-B14F-4D97-AF65-F5344CB8AC3E}">
        <p14:creationId xmlns:p14="http://schemas.microsoft.com/office/powerpoint/2010/main" val="376187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4"/>
                                        </p:tgtEl>
                                      </p:cBhvr>
                                    </p:animEffect>
                                    <p:set>
                                      <p:cBhvr>
                                        <p:cTn id="7" dur="1" fill="hold">
                                          <p:stCondLst>
                                            <p:cond delay="499"/>
                                          </p:stCondLst>
                                        </p:cTn>
                                        <p:tgtEl>
                                          <p:spTgt spid="54"/>
                                        </p:tgtEl>
                                        <p:attrNameLst>
                                          <p:attrName>style.visibility</p:attrName>
                                        </p:attrNameLst>
                                      </p:cBhvr>
                                      <p:to>
                                        <p:strVal val="hidden"/>
                                      </p:to>
                                    </p:set>
                                  </p:childTnLst>
                                </p:cTn>
                              </p:par>
                              <p:par>
                                <p:cTn id="8" presetID="8" presetClass="emph" presetSubtype="0" decel="100000" fill="hold" grpId="0" nodeType="withEffect">
                                  <p:stCondLst>
                                    <p:cond delay="0"/>
                                  </p:stCondLst>
                                  <p:childTnLst>
                                    <p:animRot by="21600000">
                                      <p:cBhvr>
                                        <p:cTn id="9" dur="1000" fill="hold"/>
                                        <p:tgtEl>
                                          <p:spTgt spid="101"/>
                                        </p:tgtEl>
                                        <p:attrNameLst>
                                          <p:attrName>r</p:attrName>
                                        </p:attrNameLst>
                                      </p:cBhvr>
                                    </p:animRot>
                                  </p:childTnLst>
                                </p:cTn>
                              </p:par>
                              <p:par>
                                <p:cTn id="10" presetID="10"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dvAuto="0"/>
      <p:bldP spid="10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 Fabric</a:t>
            </a:r>
          </a:p>
        </p:txBody>
      </p:sp>
      <p:sp>
        <p:nvSpPr>
          <p:cNvPr id="6" name="Text Placeholder 5"/>
          <p:cNvSpPr>
            <a:spLocks noGrp="1"/>
          </p:cNvSpPr>
          <p:nvPr>
            <p:ph type="body" sz="quarter" idx="10"/>
          </p:nvPr>
        </p:nvSpPr>
        <p:spPr>
          <a:xfrm>
            <a:off x="269239" y="1187644"/>
            <a:ext cx="6350733" cy="4801314"/>
          </a:xfrm>
        </p:spPr>
        <p:txBody>
          <a:bodyPr/>
          <a:lstStyle/>
          <a:p>
            <a:pPr marL="0" lvl="0" indent="0" defTabSz="932742">
              <a:spcBef>
                <a:spcPts val="0"/>
              </a:spcBef>
              <a:spcAft>
                <a:spcPts val="600"/>
              </a:spcAft>
              <a:buClrTx/>
              <a:buNone/>
              <a:defRPr/>
            </a:pPr>
            <a:r>
              <a:rPr lang="en-US" sz="2000">
                <a:solidFill>
                  <a:schemeClr val="tx2"/>
                </a:solidFill>
                <a:latin typeface="Segoe UI Light"/>
              </a:rPr>
              <a:t>Enables building and managing scalable and reliable applications composed of microservices that run at very high density on a shared pool of machines (cluster).</a:t>
            </a:r>
          </a:p>
          <a:p>
            <a:pPr marL="0" lvl="0" indent="0" defTabSz="932742">
              <a:spcBef>
                <a:spcPts val="0"/>
              </a:spcBef>
              <a:spcAft>
                <a:spcPts val="600"/>
              </a:spcAft>
              <a:buClrTx/>
              <a:buNone/>
              <a:defRPr/>
            </a:pPr>
            <a:r>
              <a:rPr lang="en-US" sz="2000">
                <a:solidFill>
                  <a:schemeClr val="tx2"/>
                </a:solidFill>
                <a:latin typeface="Segoe UI Light"/>
              </a:rPr>
              <a:t>Provides a sophisticated runtime to build distributed, scalable, stateless and stateful microservices.</a:t>
            </a:r>
          </a:p>
          <a:p>
            <a:pPr marL="0" lvl="0" indent="0" defTabSz="932742">
              <a:spcBef>
                <a:spcPts val="0"/>
              </a:spcBef>
              <a:spcAft>
                <a:spcPts val="600"/>
              </a:spcAft>
              <a:buClrTx/>
              <a:buNone/>
              <a:defRPr/>
            </a:pPr>
            <a:r>
              <a:rPr lang="en-US" sz="2000">
                <a:solidFill>
                  <a:schemeClr val="tx2"/>
                </a:solidFill>
                <a:latin typeface="Segoe UI Light"/>
              </a:rPr>
              <a:t>Provides comprehensive application management capabilities to provision, deploy, monitor, upgrade/patch, and delete deployed applications.</a:t>
            </a:r>
          </a:p>
          <a:p>
            <a:pPr marL="0" lvl="0" indent="0" defTabSz="932742">
              <a:spcBef>
                <a:spcPts val="0"/>
              </a:spcBef>
              <a:spcAft>
                <a:spcPts val="600"/>
              </a:spcAft>
              <a:buClrTx/>
              <a:buNone/>
              <a:defRPr/>
            </a:pPr>
            <a:r>
              <a:rPr lang="en-US" sz="2000">
                <a:solidFill>
                  <a:schemeClr val="tx2"/>
                </a:solidFill>
                <a:latin typeface="Segoe UI Light"/>
              </a:rPr>
              <a:t>A microservice application separates functionality into separate smaller services.</a:t>
            </a:r>
          </a:p>
          <a:p>
            <a:pPr marL="0" lvl="0" indent="0" defTabSz="932742">
              <a:spcBef>
                <a:spcPts val="0"/>
              </a:spcBef>
              <a:spcAft>
                <a:spcPts val="600"/>
              </a:spcAft>
              <a:buClrTx/>
              <a:buNone/>
              <a:defRPr/>
            </a:pPr>
            <a:r>
              <a:rPr lang="en-US" sz="2000">
                <a:solidFill>
                  <a:schemeClr val="tx2"/>
                </a:solidFill>
                <a:latin typeface="Segoe UI Light"/>
              </a:rPr>
              <a:t>Scales out by deploying each </a:t>
            </a:r>
            <a:br>
              <a:rPr lang="en-US" sz="2000">
                <a:solidFill>
                  <a:schemeClr val="tx2"/>
                </a:solidFill>
                <a:latin typeface="Segoe UI Light"/>
              </a:rPr>
            </a:br>
            <a:r>
              <a:rPr lang="en-US" sz="2000">
                <a:solidFill>
                  <a:schemeClr val="tx2"/>
                </a:solidFill>
                <a:latin typeface="Segoe UI Light"/>
              </a:rPr>
              <a:t>service independently </a:t>
            </a:r>
            <a:br>
              <a:rPr lang="en-US" sz="2000">
                <a:solidFill>
                  <a:schemeClr val="tx2"/>
                </a:solidFill>
                <a:latin typeface="Segoe UI Light"/>
              </a:rPr>
            </a:br>
            <a:r>
              <a:rPr lang="en-US" sz="2000">
                <a:solidFill>
                  <a:schemeClr val="tx2"/>
                </a:solidFill>
                <a:latin typeface="Segoe UI Light"/>
              </a:rPr>
              <a:t>creating instances of these</a:t>
            </a:r>
            <a:br>
              <a:rPr lang="en-US" sz="2000">
                <a:solidFill>
                  <a:schemeClr val="tx2"/>
                </a:solidFill>
                <a:latin typeface="Segoe UI Light"/>
              </a:rPr>
            </a:br>
            <a:r>
              <a:rPr lang="en-US" sz="2000">
                <a:solidFill>
                  <a:schemeClr val="tx2"/>
                </a:solidFill>
                <a:latin typeface="Segoe UI Light"/>
              </a:rPr>
              <a:t>services across servers</a:t>
            </a:r>
            <a:br>
              <a:rPr lang="en-US" sz="2000">
                <a:solidFill>
                  <a:schemeClr val="tx2"/>
                </a:solidFill>
                <a:latin typeface="Segoe UI Light"/>
              </a:rPr>
            </a:br>
            <a:r>
              <a:rPr lang="en-US" sz="2000">
                <a:solidFill>
                  <a:schemeClr val="tx2"/>
                </a:solidFill>
                <a:latin typeface="Segoe UI Light"/>
              </a:rPr>
              <a:t>/VMs/containers.</a:t>
            </a:r>
          </a:p>
        </p:txBody>
      </p:sp>
      <p:sp>
        <p:nvSpPr>
          <p:cNvPr id="8" name="Text Placeholder 7"/>
          <p:cNvSpPr>
            <a:spLocks noGrp="1"/>
          </p:cNvSpPr>
          <p:nvPr>
            <p:ph type="body" sz="quarter" idx="11"/>
          </p:nvPr>
        </p:nvSpPr>
        <p:spPr>
          <a:xfrm>
            <a:off x="6648989" y="2096650"/>
            <a:ext cx="5247074" cy="1792029"/>
          </a:xfrm>
        </p:spPr>
        <p:txBody>
          <a:bodyPr/>
          <a:lstStyle/>
          <a:p>
            <a:pPr marL="0" indent="0" fontAlgn="ctr">
              <a:spcAft>
                <a:spcPts val="600"/>
              </a:spcAft>
              <a:buNone/>
            </a:pPr>
            <a:r>
              <a:rPr lang="en-US" sz="2000">
                <a:solidFill>
                  <a:schemeClr val="tx2"/>
                </a:solidFill>
                <a:latin typeface="+mj-lt"/>
              </a:rPr>
              <a:t>AzureStack considerations:</a:t>
            </a:r>
          </a:p>
          <a:p>
            <a:pPr marL="285750" indent="-285750" fontAlgn="ctr">
              <a:spcBef>
                <a:spcPts val="0"/>
              </a:spcBef>
              <a:spcAft>
                <a:spcPts val="600"/>
              </a:spcAft>
            </a:pPr>
            <a:r>
              <a:rPr lang="en-US" sz="1800">
                <a:solidFill>
                  <a:srgbClr val="505050"/>
                </a:solidFill>
                <a:latin typeface="+mj-lt"/>
              </a:rPr>
              <a:t>This version of Service Fabric uses a clustered set of VMs built out from a Marketplace template that uses IaaS with PowerShell DSC for configuring the cluster. It is not a </a:t>
            </a:r>
            <a:r>
              <a:rPr lang="en-US" sz="1800" i="1">
                <a:solidFill>
                  <a:srgbClr val="505050"/>
                </a:solidFill>
                <a:latin typeface="+mj-lt"/>
              </a:rPr>
              <a:t>Resource Provider</a:t>
            </a:r>
            <a:r>
              <a:rPr lang="en-US" sz="1800">
                <a:solidFill>
                  <a:srgbClr val="505050"/>
                </a:solidFill>
                <a:latin typeface="+mj-lt"/>
              </a:rPr>
              <a:t> like App Service or SQL/</a:t>
            </a:r>
            <a:r>
              <a:rPr lang="en-US" sz="1800" err="1">
                <a:solidFill>
                  <a:srgbClr val="505050"/>
                </a:solidFill>
                <a:latin typeface="+mj-lt"/>
              </a:rPr>
              <a:t>mySQL</a:t>
            </a:r>
            <a:endParaRPr lang="en-US" sz="1800">
              <a:solidFill>
                <a:srgbClr val="505050"/>
              </a:solidFill>
              <a:latin typeface="+mj-lt"/>
            </a:endParaRPr>
          </a:p>
        </p:txBody>
      </p:sp>
      <p:graphicFrame>
        <p:nvGraphicFramePr>
          <p:cNvPr id="10" name="Table 9"/>
          <p:cNvGraphicFramePr>
            <a:graphicFrameLocks noGrp="1"/>
          </p:cNvGraphicFramePr>
          <p:nvPr>
            <p:extLst>
              <p:ext uri="{D42A27DB-BD31-4B8C-83A1-F6EECF244321}">
                <p14:modId xmlns:p14="http://schemas.microsoft.com/office/powerpoint/2010/main" val="1212962692"/>
              </p:ext>
            </p:extLst>
          </p:nvPr>
        </p:nvGraphicFramePr>
        <p:xfrm>
          <a:off x="6725503" y="1187644"/>
          <a:ext cx="5199577" cy="909006"/>
        </p:xfrm>
        <a:graphic>
          <a:graphicData uri="http://schemas.openxmlformats.org/drawingml/2006/table">
            <a:tbl>
              <a:tblPr firstRow="1" bandRow="1">
                <a:tableStyleId>{2D5ABB26-0587-4C30-8999-92F81FD0307C}</a:tableStyleId>
              </a:tblPr>
              <a:tblGrid>
                <a:gridCol w="1463675">
                  <a:extLst>
                    <a:ext uri="{9D8B030D-6E8A-4147-A177-3AD203B41FA5}">
                      <a16:colId xmlns:a16="http://schemas.microsoft.com/office/drawing/2014/main" val="2506162075"/>
                    </a:ext>
                  </a:extLst>
                </a:gridCol>
                <a:gridCol w="2122024">
                  <a:extLst>
                    <a:ext uri="{9D8B030D-6E8A-4147-A177-3AD203B41FA5}">
                      <a16:colId xmlns:a16="http://schemas.microsoft.com/office/drawing/2014/main" val="1198590411"/>
                    </a:ext>
                  </a:extLst>
                </a:gridCol>
                <a:gridCol w="1613878">
                  <a:extLst>
                    <a:ext uri="{9D8B030D-6E8A-4147-A177-3AD203B41FA5}">
                      <a16:colId xmlns:a16="http://schemas.microsoft.com/office/drawing/2014/main" val="3295630675"/>
                    </a:ext>
                  </a:extLst>
                </a:gridCol>
              </a:tblGrid>
              <a:tr h="278580">
                <a:tc>
                  <a:txBody>
                    <a:bodyPr/>
                    <a:lstStyle/>
                    <a:p>
                      <a:r>
                        <a:rPr lang="en-US" sz="1400" b="0" u="none" kern="1200">
                          <a:solidFill>
                            <a:srgbClr val="505050"/>
                          </a:solidFill>
                          <a:latin typeface="+mj-lt"/>
                          <a:ea typeface="+mn-ea"/>
                          <a:cs typeface="+mn-cs"/>
                        </a:rPr>
                        <a:t>Service category</a:t>
                      </a:r>
                    </a:p>
                  </a:txBody>
                  <a:tcPr marL="89642" marR="89642" marT="44821" marB="44821"/>
                </a:tc>
                <a:tc gridSpan="2">
                  <a:txBody>
                    <a:bodyPr/>
                    <a:lstStyle/>
                    <a:p>
                      <a:r>
                        <a:rPr lang="en-US" sz="1400">
                          <a:solidFill>
                            <a:schemeClr val="tx2"/>
                          </a:solidFill>
                          <a:latin typeface="+mj-lt"/>
                        </a:rPr>
                        <a:t>Compute</a:t>
                      </a:r>
                    </a:p>
                  </a:txBody>
                  <a:tcPr marL="89642" marR="89642" marT="44821" marB="44821"/>
                </a:tc>
                <a:tc hMerge="1">
                  <a:txBody>
                    <a:bodyPr/>
                    <a:lstStyle/>
                    <a:p>
                      <a:endParaRPr lang="en-US"/>
                    </a:p>
                  </a:txBody>
                  <a:tcPr/>
                </a:tc>
                <a:extLst>
                  <a:ext uri="{0D108BD9-81ED-4DB2-BD59-A6C34878D82A}">
                    <a16:rowId xmlns:a16="http://schemas.microsoft.com/office/drawing/2014/main" val="1231689941"/>
                  </a:ext>
                </a:extLst>
              </a:tr>
              <a:tr h="278580">
                <a:tc>
                  <a:txBody>
                    <a:bodyPr/>
                    <a:lstStyle/>
                    <a:p>
                      <a:r>
                        <a:rPr lang="en-US" sz="1400" b="0" u="none" kern="1200">
                          <a:solidFill>
                            <a:srgbClr val="505050"/>
                          </a:solidFill>
                          <a:latin typeface="+mj-lt"/>
                          <a:ea typeface="+mn-ea"/>
                          <a:cs typeface="+mn-cs"/>
                        </a:rPr>
                        <a:t>API version</a:t>
                      </a:r>
                    </a:p>
                  </a:txBody>
                  <a:tcPr marL="89642" marR="89642" marT="44821" marB="44821"/>
                </a:tc>
                <a:tc gridSpan="2">
                  <a:txBody>
                    <a:bodyPr/>
                    <a:lstStyle/>
                    <a:p>
                      <a:r>
                        <a:rPr lang="en-US" sz="1400">
                          <a:solidFill>
                            <a:schemeClr val="tx2"/>
                          </a:solidFill>
                          <a:latin typeface="+mj-lt"/>
                        </a:rPr>
                        <a:t>Final Version</a:t>
                      </a:r>
                    </a:p>
                  </a:txBody>
                  <a:tcPr marL="89642" marR="89642" marT="44821" marB="44821"/>
                </a:tc>
                <a:tc hMerge="1">
                  <a:txBody>
                    <a:bodyPr/>
                    <a:lstStyle/>
                    <a:p>
                      <a:endParaRPr lang="en-US"/>
                    </a:p>
                  </a:txBody>
                  <a:tcPr/>
                </a:tc>
                <a:extLst>
                  <a:ext uri="{0D108BD9-81ED-4DB2-BD59-A6C34878D82A}">
                    <a16:rowId xmlns:a16="http://schemas.microsoft.com/office/drawing/2014/main" val="634592745"/>
                  </a:ext>
                </a:extLst>
              </a:tr>
              <a:tr h="27858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400" b="0" u="none">
                          <a:solidFill>
                            <a:srgbClr val="505050"/>
                          </a:solidFill>
                          <a:latin typeface="+mj-lt"/>
                        </a:rPr>
                        <a:t>Availability</a:t>
                      </a:r>
                    </a:p>
                  </a:txBody>
                  <a:tcPr marL="89642" marR="89642" marT="44821" marB="44821"/>
                </a:tc>
                <a:tc gridSpan="2">
                  <a:txBody>
                    <a:bodyPr/>
                    <a:lstStyle/>
                    <a:p>
                      <a:r>
                        <a:rPr lang="en-US" sz="1400" dirty="0">
                          <a:solidFill>
                            <a:srgbClr val="FF0000"/>
                          </a:solidFill>
                          <a:latin typeface="+mj-lt"/>
                        </a:rPr>
                        <a:t>Marketplace template available now</a:t>
                      </a:r>
                    </a:p>
                  </a:txBody>
                  <a:tcPr marL="89642" marR="89642" marT="44821" marB="44821"/>
                </a:tc>
                <a:tc hMerge="1">
                  <a:txBody>
                    <a:bodyPr/>
                    <a:lstStyle/>
                    <a:p>
                      <a:endParaRPr lang="en-US"/>
                    </a:p>
                  </a:txBody>
                  <a:tcPr/>
                </a:tc>
                <a:extLst>
                  <a:ext uri="{0D108BD9-81ED-4DB2-BD59-A6C34878D82A}">
                    <a16:rowId xmlns:a16="http://schemas.microsoft.com/office/drawing/2014/main" val="868604661"/>
                  </a:ext>
                </a:extLst>
              </a:tr>
            </a:tbl>
          </a:graphicData>
        </a:graphic>
      </p:graphicFrame>
      <p:sp>
        <p:nvSpPr>
          <p:cNvPr id="12" name="Rectangle 11"/>
          <p:cNvSpPr/>
          <p:nvPr/>
        </p:nvSpPr>
        <p:spPr>
          <a:xfrm>
            <a:off x="269240" y="6362787"/>
            <a:ext cx="5889851" cy="307777"/>
          </a:xfrm>
          <a:prstGeom prst="rect">
            <a:avLst/>
          </a:prstGeom>
        </p:spPr>
        <p:txBody>
          <a:bodyPr wrap="square">
            <a:spAutoFit/>
          </a:bodyPr>
          <a:lstStyle/>
          <a:p>
            <a:r>
              <a:rPr lang="en-US" sz="1400" b="1">
                <a:solidFill>
                  <a:schemeClr val="tx2"/>
                </a:solidFill>
                <a:latin typeface="Segoe UI" panose="020B0502040204020203" pitchFamily="34" charset="0"/>
                <a:cs typeface="Segoe UI" panose="020B0502040204020203" pitchFamily="34" charset="0"/>
                <a:hlinkClick r:id="rId3"/>
              </a:rPr>
              <a:t>https://azure.microsoft.com/en-us/services/service-fabric</a:t>
            </a:r>
            <a:r>
              <a:rPr lang="en-US" sz="1400" b="1">
                <a:solidFill>
                  <a:schemeClr val="tx2"/>
                </a:solidFill>
                <a:latin typeface="Segoe UI" panose="020B0502040204020203" pitchFamily="34" charset="0"/>
                <a:cs typeface="Segoe UI" panose="020B0502040204020203" pitchFamily="34" charset="0"/>
              </a:rPr>
              <a:t> </a:t>
            </a:r>
          </a:p>
        </p:txBody>
      </p:sp>
      <p:pic>
        <p:nvPicPr>
          <p:cNvPr id="11" name="Picture 10"/>
          <p:cNvPicPr>
            <a:picLocks noChangeAspect="1"/>
          </p:cNvPicPr>
          <p:nvPr/>
        </p:nvPicPr>
        <p:blipFill>
          <a:blip r:embed="rId4" cstate="screen">
            <a:duotone>
              <a:prstClr val="black"/>
              <a:schemeClr val="tx2">
                <a:tint val="45000"/>
                <a:satMod val="400000"/>
              </a:schemeClr>
            </a:duotone>
            <a:extLst>
              <a:ext uri="{BEBA8EAE-BF5A-486C-A8C5-ECC9F3942E4B}">
                <a14:imgProps xmlns:a14="http://schemas.microsoft.com/office/drawing/2010/main">
                  <a14:imgLayer r:embed="rId5">
                    <a14:imgEffect>
                      <a14:colorTemperature colorTemp="11200"/>
                    </a14:imgEffect>
                  </a14:imgLayer>
                </a14:imgProps>
              </a:ext>
              <a:ext uri="{28A0092B-C50C-407E-A947-70E740481C1C}">
                <a14:useLocalDpi xmlns:a14="http://schemas.microsoft.com/office/drawing/2010/main"/>
              </a:ext>
            </a:extLst>
          </a:blip>
          <a:stretch>
            <a:fillRect/>
          </a:stretch>
        </p:blipFill>
        <p:spPr>
          <a:xfrm>
            <a:off x="10126221" y="280170"/>
            <a:ext cx="764951" cy="764951"/>
          </a:xfrm>
          <a:prstGeom prst="rect">
            <a:avLst/>
          </a:prstGeom>
        </p:spPr>
      </p:pic>
      <p:pic>
        <p:nvPicPr>
          <p:cNvPr id="14" name="Picture 13"/>
          <p:cNvPicPr>
            <a:picLocks noChangeAspect="1"/>
          </p:cNvPicPr>
          <p:nvPr/>
        </p:nvPicPr>
        <p:blipFill>
          <a:blip r:embed="rId6"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a:xfrm>
            <a:off x="3635141" y="4428057"/>
            <a:ext cx="2827458" cy="1905025"/>
          </a:xfrm>
          <a:prstGeom prst="rect">
            <a:avLst/>
          </a:prstGeom>
        </p:spPr>
      </p:pic>
      <p:sp>
        <p:nvSpPr>
          <p:cNvPr id="9" name="Diagonal Stripe 8">
            <a:extLst>
              <a:ext uri="{FF2B5EF4-FFF2-40B4-BE49-F238E27FC236}">
                <a16:creationId xmlns:a16="http://schemas.microsoft.com/office/drawing/2014/main" id="{45712D4E-628C-44AA-B756-FB9FB6BCF9C1}"/>
              </a:ext>
            </a:extLst>
          </p:cNvPr>
          <p:cNvSpPr/>
          <p:nvPr/>
        </p:nvSpPr>
        <p:spPr bwMode="auto">
          <a:xfrm rot="5400000">
            <a:off x="10530912" y="-261307"/>
            <a:ext cx="1415769" cy="1938383"/>
          </a:xfrm>
          <a:prstGeom prst="diagStripe">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a:extLst>
              <a:ext uri="{FF2B5EF4-FFF2-40B4-BE49-F238E27FC236}">
                <a16:creationId xmlns:a16="http://schemas.microsoft.com/office/drawing/2014/main" id="{5E5B316C-1AF4-487F-AC36-8E087698BDD7}"/>
              </a:ext>
            </a:extLst>
          </p:cNvPr>
          <p:cNvSpPr txBox="1"/>
          <p:nvPr/>
        </p:nvSpPr>
        <p:spPr>
          <a:xfrm rot="2222123">
            <a:off x="10425512" y="376919"/>
            <a:ext cx="2164216" cy="815608"/>
          </a:xfrm>
          <a:prstGeom prst="rect">
            <a:avLst/>
          </a:prstGeom>
          <a:noFill/>
        </p:spPr>
        <p:txBody>
          <a:bodyPr wrap="square" lIns="182880" tIns="146304" rIns="182880" bIns="146304" rtlCol="0">
            <a:spAutoFit/>
          </a:bodyPr>
          <a:lstStyle/>
          <a:p>
            <a:pPr>
              <a:lnSpc>
                <a:spcPct val="90000"/>
              </a:lnSpc>
              <a:spcAft>
                <a:spcPts val="600"/>
              </a:spcAft>
            </a:pPr>
            <a:r>
              <a:rPr lang="en-US" sz="1600" b="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Templated Version</a:t>
            </a:r>
          </a:p>
          <a:p>
            <a:pPr>
              <a:lnSpc>
                <a:spcPct val="90000"/>
              </a:lnSpc>
              <a:spcAft>
                <a:spcPts val="600"/>
              </a:spcAft>
            </a:pPr>
            <a:endParaRPr lang="en-US" sz="1600" b="1">
              <a:gradFill>
                <a:gsLst>
                  <a:gs pos="2917">
                    <a:schemeClr val="tx1"/>
                  </a:gs>
                  <a:gs pos="30000">
                    <a:schemeClr val="tx1"/>
                  </a:gs>
                </a:gsLst>
                <a:lin ang="5400000" scaled="0"/>
              </a:gra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7128536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Kubernetes service</a:t>
            </a:r>
          </a:p>
        </p:txBody>
      </p:sp>
      <p:sp>
        <p:nvSpPr>
          <p:cNvPr id="6" name="Text Placeholder 5"/>
          <p:cNvSpPr>
            <a:spLocks noGrp="1"/>
          </p:cNvSpPr>
          <p:nvPr>
            <p:ph type="body" sz="quarter" idx="10"/>
          </p:nvPr>
        </p:nvSpPr>
        <p:spPr>
          <a:xfrm>
            <a:off x="269239" y="1187644"/>
            <a:ext cx="6350733" cy="5032147"/>
          </a:xfrm>
        </p:spPr>
        <p:txBody>
          <a:bodyPr vert="horz" wrap="square" lIns="146304" tIns="91440" rIns="146304" bIns="91440" rtlCol="0" anchor="t">
            <a:spAutoFit/>
          </a:bodyPr>
          <a:lstStyle/>
          <a:p>
            <a:pPr marL="0" lvl="0" indent="0" defTabSz="932742">
              <a:spcBef>
                <a:spcPts val="0"/>
              </a:spcBef>
              <a:spcAft>
                <a:spcPts val="600"/>
              </a:spcAft>
              <a:buClrTx/>
              <a:buNone/>
              <a:defRPr/>
            </a:pPr>
            <a:r>
              <a:rPr lang="en-US" sz="2000" dirty="0">
                <a:solidFill>
                  <a:schemeClr val="accent1"/>
                </a:solidFill>
                <a:latin typeface="+mj-lt"/>
              </a:rPr>
              <a:t>Develop massively scalable, upgradable, applications that can be deployed in seconds</a:t>
            </a:r>
          </a:p>
          <a:p>
            <a:r>
              <a:rPr lang="en-US" sz="2000" dirty="0">
                <a:solidFill>
                  <a:schemeClr val="tx2"/>
                </a:solidFill>
                <a:latin typeface="Segoe UI Light"/>
              </a:rPr>
              <a:t>Simplify the design of your application and improve its reliability by different Helm applications. </a:t>
            </a:r>
            <a:r>
              <a:rPr lang="en-US" sz="2000" dirty="0">
                <a:solidFill>
                  <a:schemeClr val="accent1"/>
                </a:solidFill>
                <a:latin typeface="+mj-lt"/>
                <a:hlinkClick r:id="rId3">
                  <a:extLst>
                    <a:ext uri="{A12FA001-AC4F-418D-AE19-62706E023703}">
                      <ahyp:hlinkClr xmlns:ahyp="http://schemas.microsoft.com/office/drawing/2018/hyperlinkcolor" val="tx"/>
                    </a:ext>
                  </a:extLst>
                </a:hlinkClick>
              </a:rPr>
              <a:t>Helm</a:t>
            </a:r>
            <a:r>
              <a:rPr lang="en-US" sz="2000" dirty="0">
                <a:solidFill>
                  <a:schemeClr val="accent1"/>
                </a:solidFill>
                <a:latin typeface="+mj-lt"/>
              </a:rPr>
              <a:t> is an open-source packaging tool that helps you install and manage the lifecycle of Kubernetes applications</a:t>
            </a:r>
          </a:p>
          <a:p>
            <a:r>
              <a:rPr lang="en-US" sz="2000" dirty="0">
                <a:solidFill>
                  <a:schemeClr val="accent1"/>
                </a:solidFill>
                <a:latin typeface="+mj-lt"/>
              </a:rPr>
              <a:t>Easily monitor and diagnose the health of your applications with scale and upgrade functionality</a:t>
            </a:r>
            <a:endParaRPr lang="en-US" dirty="0"/>
          </a:p>
          <a:p>
            <a:pPr marL="226695" indent="-226695"/>
            <a:r>
              <a:rPr lang="en-US" sz="2000" dirty="0">
                <a:solidFill>
                  <a:schemeClr val="tx2"/>
                </a:solidFill>
                <a:latin typeface="Segoe UI Light"/>
              </a:rPr>
              <a:t>Other Kubernetes tools, like the </a:t>
            </a:r>
            <a:r>
              <a:rPr lang="en-US" sz="2000" dirty="0" err="1">
                <a:solidFill>
                  <a:schemeClr val="tx2"/>
                </a:solidFill>
                <a:latin typeface="Segoe UI Light"/>
              </a:rPr>
              <a:t>Kuberbetes</a:t>
            </a:r>
            <a:r>
              <a:rPr lang="en-US" sz="2000" dirty="0">
                <a:solidFill>
                  <a:schemeClr val="tx2"/>
                </a:solidFill>
                <a:latin typeface="Segoe UI Light"/>
              </a:rPr>
              <a:t>-as-a-Service </a:t>
            </a:r>
            <a:r>
              <a:rPr lang="en-US" sz="2000" i="1" dirty="0">
                <a:solidFill>
                  <a:schemeClr val="tx2"/>
                </a:solidFill>
                <a:latin typeface="Segoe UI Light"/>
              </a:rPr>
              <a:t>Rancher</a:t>
            </a:r>
            <a:r>
              <a:rPr lang="en-US" sz="2000" dirty="0">
                <a:solidFill>
                  <a:schemeClr val="tx2"/>
                </a:solidFill>
                <a:latin typeface="Segoe UI Light"/>
              </a:rPr>
              <a:t> can also run on Azure Stack Hub</a:t>
            </a:r>
            <a:endParaRPr lang="en-US" sz="2000" dirty="0">
              <a:solidFill>
                <a:schemeClr val="tx2"/>
              </a:solidFill>
              <a:latin typeface="Segoe UI Light"/>
              <a:cs typeface="Segoe UI Light"/>
            </a:endParaRPr>
          </a:p>
          <a:p>
            <a:pPr marL="226695" indent="-226695" defTabSz="932742">
              <a:buClrTx/>
              <a:defRPr/>
            </a:pPr>
            <a:r>
              <a:rPr lang="en-US" sz="2000" dirty="0">
                <a:solidFill>
                  <a:schemeClr val="tx2"/>
                </a:solidFill>
                <a:latin typeface="Segoe UI Light"/>
                <a:cs typeface="Segoe UI Light"/>
              </a:rPr>
              <a:t>The actual application running on top of an AKS cluster is agnostic to whether it is running in public Azure or Azure Stack Hub – meaning high application portability between the clouds</a:t>
            </a:r>
            <a:endParaRPr lang="en-US" sz="2000" dirty="0">
              <a:solidFill>
                <a:schemeClr val="tx2"/>
              </a:solidFill>
              <a:latin typeface="Segoe UI Light"/>
            </a:endParaRPr>
          </a:p>
          <a:p>
            <a:pPr marL="0" lvl="0" indent="0" defTabSz="932742">
              <a:spcBef>
                <a:spcPts val="0"/>
              </a:spcBef>
              <a:spcAft>
                <a:spcPts val="600"/>
              </a:spcAft>
              <a:buClrTx/>
              <a:buNone/>
              <a:defRPr/>
            </a:pPr>
            <a:r>
              <a:rPr lang="en-US" sz="2000" dirty="0">
                <a:solidFill>
                  <a:schemeClr val="tx2"/>
                </a:solidFill>
                <a:latin typeface="Segoe UI Light"/>
              </a:rPr>
              <a:t>.</a:t>
            </a:r>
          </a:p>
        </p:txBody>
      </p:sp>
      <p:sp>
        <p:nvSpPr>
          <p:cNvPr id="8" name="Text Placeholder 7"/>
          <p:cNvSpPr>
            <a:spLocks noGrp="1"/>
          </p:cNvSpPr>
          <p:nvPr>
            <p:ph type="body" sz="quarter" idx="11"/>
          </p:nvPr>
        </p:nvSpPr>
        <p:spPr>
          <a:xfrm>
            <a:off x="6648989" y="2096650"/>
            <a:ext cx="5247074" cy="2693814"/>
          </a:xfrm>
        </p:spPr>
        <p:txBody>
          <a:bodyPr/>
          <a:lstStyle/>
          <a:p>
            <a:pPr marL="0" indent="0" fontAlgn="ctr">
              <a:spcAft>
                <a:spcPts val="600"/>
              </a:spcAft>
              <a:buNone/>
            </a:pPr>
            <a:r>
              <a:rPr lang="en-US" sz="2000" dirty="0" err="1">
                <a:solidFill>
                  <a:schemeClr val="tx2"/>
                </a:solidFill>
                <a:latin typeface="+mj-lt"/>
              </a:rPr>
              <a:t>AzureStack</a:t>
            </a:r>
            <a:r>
              <a:rPr lang="en-US" sz="2000" dirty="0">
                <a:solidFill>
                  <a:schemeClr val="tx2"/>
                </a:solidFill>
                <a:latin typeface="+mj-lt"/>
              </a:rPr>
              <a:t> considerations:</a:t>
            </a:r>
          </a:p>
          <a:p>
            <a:pPr marL="285750" indent="-285750" fontAlgn="ctr">
              <a:spcBef>
                <a:spcPts val="0"/>
              </a:spcBef>
              <a:spcAft>
                <a:spcPts val="600"/>
              </a:spcAft>
            </a:pPr>
            <a:r>
              <a:rPr lang="en-US" sz="1800" dirty="0">
                <a:latin typeface="+mj-lt"/>
              </a:rPr>
              <a:t>You can install Kubernetes using Azure Resource Manager templates generated by the ACS-Engine on Azure Stack Hub</a:t>
            </a:r>
          </a:p>
          <a:p>
            <a:pPr marL="285750" indent="-285750" fontAlgn="ctr">
              <a:spcBef>
                <a:spcPts val="0"/>
              </a:spcBef>
              <a:spcAft>
                <a:spcPts val="600"/>
              </a:spcAft>
            </a:pPr>
            <a:r>
              <a:rPr lang="en-US" sz="1800" dirty="0">
                <a:latin typeface="+mj-lt"/>
              </a:rPr>
              <a:t>The generated template is not the same managed AKS service offered in global Azure.</a:t>
            </a:r>
          </a:p>
          <a:p>
            <a:pPr marL="285750" indent="-285750" fontAlgn="ctr">
              <a:spcBef>
                <a:spcPts val="0"/>
              </a:spcBef>
              <a:spcAft>
                <a:spcPts val="600"/>
              </a:spcAft>
            </a:pPr>
            <a:r>
              <a:rPr lang="en-US" sz="1800" dirty="0">
                <a:solidFill>
                  <a:srgbClr val="505050"/>
                </a:solidFill>
                <a:latin typeface="+mj-lt"/>
              </a:rPr>
              <a:t>The generated ARM template deploys and provisions resources for Kubernetes in a single, coordinated operation</a:t>
            </a:r>
          </a:p>
        </p:txBody>
      </p:sp>
      <p:graphicFrame>
        <p:nvGraphicFramePr>
          <p:cNvPr id="10" name="Table 9"/>
          <p:cNvGraphicFramePr>
            <a:graphicFrameLocks noGrp="1"/>
          </p:cNvGraphicFramePr>
          <p:nvPr>
            <p:extLst>
              <p:ext uri="{D42A27DB-BD31-4B8C-83A1-F6EECF244321}">
                <p14:modId xmlns:p14="http://schemas.microsoft.com/office/powerpoint/2010/main" val="3691814131"/>
              </p:ext>
            </p:extLst>
          </p:nvPr>
        </p:nvGraphicFramePr>
        <p:xfrm>
          <a:off x="6725503" y="1187644"/>
          <a:ext cx="5199577" cy="909006"/>
        </p:xfrm>
        <a:graphic>
          <a:graphicData uri="http://schemas.openxmlformats.org/drawingml/2006/table">
            <a:tbl>
              <a:tblPr firstRow="1" bandRow="1">
                <a:tableStyleId>{2D5ABB26-0587-4C30-8999-92F81FD0307C}</a:tableStyleId>
              </a:tblPr>
              <a:tblGrid>
                <a:gridCol w="1463675">
                  <a:extLst>
                    <a:ext uri="{9D8B030D-6E8A-4147-A177-3AD203B41FA5}">
                      <a16:colId xmlns:a16="http://schemas.microsoft.com/office/drawing/2014/main" val="2506162075"/>
                    </a:ext>
                  </a:extLst>
                </a:gridCol>
                <a:gridCol w="3735902">
                  <a:extLst>
                    <a:ext uri="{9D8B030D-6E8A-4147-A177-3AD203B41FA5}">
                      <a16:colId xmlns:a16="http://schemas.microsoft.com/office/drawing/2014/main" val="1198590411"/>
                    </a:ext>
                  </a:extLst>
                </a:gridCol>
              </a:tblGrid>
              <a:tr h="278580">
                <a:tc>
                  <a:txBody>
                    <a:bodyPr/>
                    <a:lstStyle/>
                    <a:p>
                      <a:r>
                        <a:rPr lang="en-US" sz="1400" b="0" u="none" kern="1200">
                          <a:solidFill>
                            <a:srgbClr val="505050"/>
                          </a:solidFill>
                          <a:latin typeface="+mj-lt"/>
                          <a:ea typeface="+mn-ea"/>
                          <a:cs typeface="+mn-cs"/>
                        </a:rPr>
                        <a:t>Service category</a:t>
                      </a:r>
                    </a:p>
                  </a:txBody>
                  <a:tcPr marL="89642" marR="89642" marT="44821" marB="44821"/>
                </a:tc>
                <a:tc>
                  <a:txBody>
                    <a:bodyPr/>
                    <a:lstStyle/>
                    <a:p>
                      <a:r>
                        <a:rPr lang="en-US" sz="1400">
                          <a:solidFill>
                            <a:schemeClr val="tx2"/>
                          </a:solidFill>
                          <a:latin typeface="+mj-lt"/>
                        </a:rPr>
                        <a:t>Compute</a:t>
                      </a:r>
                    </a:p>
                  </a:txBody>
                  <a:tcPr marL="89642" marR="89642" marT="44821" marB="44821"/>
                </a:tc>
                <a:extLst>
                  <a:ext uri="{0D108BD9-81ED-4DB2-BD59-A6C34878D82A}">
                    <a16:rowId xmlns:a16="http://schemas.microsoft.com/office/drawing/2014/main" val="1231689941"/>
                  </a:ext>
                </a:extLst>
              </a:tr>
              <a:tr h="278580">
                <a:tc>
                  <a:txBody>
                    <a:bodyPr/>
                    <a:lstStyle/>
                    <a:p>
                      <a:r>
                        <a:rPr lang="en-US" sz="1400" b="0" u="none" kern="1200">
                          <a:solidFill>
                            <a:srgbClr val="505050"/>
                          </a:solidFill>
                          <a:latin typeface="+mj-lt"/>
                          <a:ea typeface="+mn-ea"/>
                          <a:cs typeface="+mn-cs"/>
                        </a:rPr>
                        <a:t>API version</a:t>
                      </a:r>
                    </a:p>
                  </a:txBody>
                  <a:tcPr marL="89642" marR="89642" marT="44821" marB="44821"/>
                </a:tc>
                <a:tc>
                  <a:txBody>
                    <a:bodyPr/>
                    <a:lstStyle/>
                    <a:p>
                      <a:r>
                        <a:rPr lang="en-US" sz="1400">
                          <a:solidFill>
                            <a:schemeClr val="tx2"/>
                          </a:solidFill>
                          <a:latin typeface="+mj-lt"/>
                        </a:rPr>
                        <a:t>NA</a:t>
                      </a:r>
                    </a:p>
                  </a:txBody>
                  <a:tcPr marL="89642" marR="89642" marT="44821" marB="44821"/>
                </a:tc>
                <a:extLst>
                  <a:ext uri="{0D108BD9-81ED-4DB2-BD59-A6C34878D82A}">
                    <a16:rowId xmlns:a16="http://schemas.microsoft.com/office/drawing/2014/main" val="634592745"/>
                  </a:ext>
                </a:extLst>
              </a:tr>
              <a:tr h="27858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400" b="0" u="none">
                          <a:solidFill>
                            <a:srgbClr val="505050"/>
                          </a:solidFill>
                          <a:latin typeface="+mj-lt"/>
                        </a:rPr>
                        <a:t>Availability</a:t>
                      </a:r>
                    </a:p>
                  </a:txBody>
                  <a:tcPr marL="89642" marR="89642" marT="44821" marB="44821"/>
                </a:tc>
                <a:tc>
                  <a:txBody>
                    <a:bodyPr/>
                    <a:lstStyle/>
                    <a:p>
                      <a:r>
                        <a:rPr lang="en-US" sz="1400" kern="1200" dirty="0">
                          <a:solidFill>
                            <a:srgbClr val="FF0000"/>
                          </a:solidFill>
                          <a:latin typeface="+mn-lt"/>
                          <a:ea typeface="+mn-ea"/>
                          <a:cs typeface="+mn-cs"/>
                        </a:rPr>
                        <a:t>Marketplace template available now</a:t>
                      </a:r>
                    </a:p>
                  </a:txBody>
                  <a:tcPr marL="89642" marR="89642" marT="44821" marB="44821"/>
                </a:tc>
                <a:extLst>
                  <a:ext uri="{0D108BD9-81ED-4DB2-BD59-A6C34878D82A}">
                    <a16:rowId xmlns:a16="http://schemas.microsoft.com/office/drawing/2014/main" val="868604661"/>
                  </a:ext>
                </a:extLst>
              </a:tr>
            </a:tbl>
          </a:graphicData>
        </a:graphic>
      </p:graphicFrame>
      <p:sp>
        <p:nvSpPr>
          <p:cNvPr id="12" name="Rectangle 11"/>
          <p:cNvSpPr/>
          <p:nvPr/>
        </p:nvSpPr>
        <p:spPr>
          <a:xfrm>
            <a:off x="269239" y="6247458"/>
            <a:ext cx="8429917" cy="523220"/>
          </a:xfrm>
          <a:prstGeom prst="rect">
            <a:avLst/>
          </a:prstGeom>
        </p:spPr>
        <p:txBody>
          <a:bodyPr wrap="square">
            <a:spAutoFit/>
          </a:bodyPr>
          <a:lstStyle/>
          <a:p>
            <a:r>
              <a:rPr lang="en-US" sz="1400">
                <a:solidFill>
                  <a:schemeClr val="tx2"/>
                </a:solidFill>
                <a:latin typeface="Segoe UI" panose="020B0502040204020203" pitchFamily="34" charset="0"/>
                <a:cs typeface="Segoe UI" panose="020B0502040204020203" pitchFamily="34" charset="0"/>
                <a:hlinkClick r:id="rId4"/>
              </a:rPr>
              <a:t>https://docs.microsoft.com/en-us/azure/aks/</a:t>
            </a:r>
            <a:r>
              <a:rPr lang="en-US" sz="1400">
                <a:solidFill>
                  <a:schemeClr val="tx2"/>
                </a:solidFill>
                <a:latin typeface="Segoe UI" panose="020B0502040204020203" pitchFamily="34" charset="0"/>
                <a:cs typeface="Segoe UI" panose="020B0502040204020203" pitchFamily="34" charset="0"/>
              </a:rPr>
              <a:t> </a:t>
            </a:r>
          </a:p>
          <a:p>
            <a:r>
              <a:rPr lang="en-US" sz="1400">
                <a:hlinkClick r:id="rId5"/>
              </a:rPr>
              <a:t>https://docs.microsoft.com/en-us/azure/azure-stack/user/azure-stack-solution-template-kubernetes-deploy</a:t>
            </a:r>
            <a:r>
              <a:rPr lang="en-US" sz="1400"/>
              <a:t> </a:t>
            </a:r>
            <a:endParaRPr lang="en-US" sz="1400">
              <a:solidFill>
                <a:schemeClr val="tx2"/>
              </a:solidFill>
              <a:latin typeface="Segoe UI" panose="020B0502040204020203" pitchFamily="34" charset="0"/>
              <a:cs typeface="Segoe UI" panose="020B0502040204020203" pitchFamily="34" charset="0"/>
            </a:endParaRPr>
          </a:p>
        </p:txBody>
      </p:sp>
      <p:pic>
        <p:nvPicPr>
          <p:cNvPr id="15" name="Picture 14">
            <a:extLst>
              <a:ext uri="{FF2B5EF4-FFF2-40B4-BE49-F238E27FC236}">
                <a16:creationId xmlns:a16="http://schemas.microsoft.com/office/drawing/2014/main" id="{05ED0713-59BE-4404-9F31-8A3BF566A8C4}"/>
              </a:ext>
            </a:extLst>
          </p:cNvPr>
          <p:cNvPicPr>
            <a:picLocks noChangeAspect="1"/>
          </p:cNvPicPr>
          <p:nvPr/>
        </p:nvPicPr>
        <p:blipFill>
          <a:blip r:embed="rId6" cstate="email">
            <a:grayscl/>
            <a:extLst>
              <a:ext uri="{28A0092B-C50C-407E-A947-70E740481C1C}">
                <a14:useLocalDpi xmlns:a14="http://schemas.microsoft.com/office/drawing/2010/main"/>
              </a:ext>
            </a:extLst>
          </a:blip>
          <a:stretch>
            <a:fillRect/>
          </a:stretch>
        </p:blipFill>
        <p:spPr>
          <a:xfrm>
            <a:off x="9978401" y="66881"/>
            <a:ext cx="896170" cy="1050688"/>
          </a:xfrm>
          <a:prstGeom prst="rect">
            <a:avLst/>
          </a:prstGeom>
        </p:spPr>
      </p:pic>
      <p:sp>
        <p:nvSpPr>
          <p:cNvPr id="9" name="Diagonal Stripe 8">
            <a:extLst>
              <a:ext uri="{FF2B5EF4-FFF2-40B4-BE49-F238E27FC236}">
                <a16:creationId xmlns:a16="http://schemas.microsoft.com/office/drawing/2014/main" id="{2A3B5F90-CECA-485C-80BD-32EF1A9BA703}"/>
              </a:ext>
            </a:extLst>
          </p:cNvPr>
          <p:cNvSpPr/>
          <p:nvPr/>
        </p:nvSpPr>
        <p:spPr bwMode="auto">
          <a:xfrm rot="5400000">
            <a:off x="10530912" y="-261307"/>
            <a:ext cx="1415769" cy="1938383"/>
          </a:xfrm>
          <a:prstGeom prst="diagStripe">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a:extLst>
              <a:ext uri="{FF2B5EF4-FFF2-40B4-BE49-F238E27FC236}">
                <a16:creationId xmlns:a16="http://schemas.microsoft.com/office/drawing/2014/main" id="{C3D03D8C-55D1-4202-BB10-94E8DD03AA6A}"/>
              </a:ext>
            </a:extLst>
          </p:cNvPr>
          <p:cNvSpPr txBox="1"/>
          <p:nvPr/>
        </p:nvSpPr>
        <p:spPr>
          <a:xfrm rot="2222123">
            <a:off x="10425512" y="376919"/>
            <a:ext cx="2164216" cy="815608"/>
          </a:xfrm>
          <a:prstGeom prst="rect">
            <a:avLst/>
          </a:prstGeom>
          <a:noFill/>
        </p:spPr>
        <p:txBody>
          <a:bodyPr wrap="square" lIns="182880" tIns="146304" rIns="182880" bIns="146304" rtlCol="0">
            <a:spAutoFit/>
          </a:bodyPr>
          <a:lstStyle/>
          <a:p>
            <a:pPr>
              <a:lnSpc>
                <a:spcPct val="90000"/>
              </a:lnSpc>
              <a:spcAft>
                <a:spcPts val="600"/>
              </a:spcAft>
            </a:pPr>
            <a:r>
              <a:rPr lang="en-US" sz="1600" b="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Templated Version</a:t>
            </a:r>
          </a:p>
          <a:p>
            <a:pPr>
              <a:lnSpc>
                <a:spcPct val="90000"/>
              </a:lnSpc>
              <a:spcAft>
                <a:spcPts val="600"/>
              </a:spcAft>
            </a:pPr>
            <a:endParaRPr lang="en-US" sz="1600" b="1">
              <a:gradFill>
                <a:gsLst>
                  <a:gs pos="2917">
                    <a:schemeClr val="tx1"/>
                  </a:gs>
                  <a:gs pos="30000">
                    <a:schemeClr val="tx1"/>
                  </a:gs>
                </a:gsLst>
                <a:lin ang="5400000" scaled="0"/>
              </a:gra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2406575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Blockchain </a:t>
            </a:r>
            <a:r>
              <a:rPr lang="en-US" err="1"/>
              <a:t>Etherium</a:t>
            </a:r>
            <a:r>
              <a:rPr lang="en-US"/>
              <a:t> service</a:t>
            </a:r>
          </a:p>
        </p:txBody>
      </p:sp>
      <p:sp>
        <p:nvSpPr>
          <p:cNvPr id="6" name="Text Placeholder 5"/>
          <p:cNvSpPr>
            <a:spLocks noGrp="1"/>
          </p:cNvSpPr>
          <p:nvPr>
            <p:ph type="body" sz="quarter" idx="10"/>
          </p:nvPr>
        </p:nvSpPr>
        <p:spPr>
          <a:xfrm>
            <a:off x="269239" y="1187644"/>
            <a:ext cx="6350733" cy="3770263"/>
          </a:xfrm>
        </p:spPr>
        <p:txBody>
          <a:bodyPr/>
          <a:lstStyle/>
          <a:p>
            <a:pPr marL="0" lvl="0" indent="0" defTabSz="932742">
              <a:spcBef>
                <a:spcPts val="0"/>
              </a:spcBef>
              <a:spcAft>
                <a:spcPts val="600"/>
              </a:spcAft>
              <a:buClrTx/>
              <a:buNone/>
              <a:defRPr/>
            </a:pPr>
            <a:r>
              <a:rPr lang="en-US" sz="2000" dirty="0">
                <a:solidFill>
                  <a:schemeClr val="accent1"/>
                </a:solidFill>
                <a:latin typeface="+mj-lt"/>
              </a:rPr>
              <a:t>Deploy a blockchain solution with </a:t>
            </a:r>
            <a:r>
              <a:rPr lang="en-US" sz="2000" dirty="0" err="1">
                <a:solidFill>
                  <a:schemeClr val="accent1"/>
                </a:solidFill>
                <a:latin typeface="+mj-lt"/>
              </a:rPr>
              <a:t>Etherium</a:t>
            </a:r>
            <a:endParaRPr lang="en-US" sz="2000" dirty="0">
              <a:solidFill>
                <a:schemeClr val="accent1"/>
              </a:solidFill>
              <a:latin typeface="+mj-lt"/>
            </a:endParaRPr>
          </a:p>
          <a:p>
            <a:r>
              <a:rPr lang="en-US" sz="2000" dirty="0">
                <a:solidFill>
                  <a:schemeClr val="tx2"/>
                </a:solidFill>
                <a:latin typeface="Segoe UI Light"/>
              </a:rPr>
              <a:t>single-click deployment through the Azure Stack Hub tenant portal</a:t>
            </a:r>
          </a:p>
          <a:p>
            <a:r>
              <a:rPr lang="en-US" sz="2000" dirty="0">
                <a:solidFill>
                  <a:schemeClr val="tx2"/>
                </a:solidFill>
                <a:latin typeface="Segoe UI Light"/>
              </a:rPr>
              <a:t>Each member can provision their network footprint, consisting of a set of load-balanced transaction nodes with which an application or user can interact to submit transactions, a set of mining nodes to record transactions, and a Network Virtual Appliance (NVA) </a:t>
            </a:r>
          </a:p>
          <a:p>
            <a:r>
              <a:rPr lang="en-US" sz="2000" dirty="0">
                <a:solidFill>
                  <a:schemeClr val="tx2"/>
                </a:solidFill>
                <a:latin typeface="Segoe UI Light"/>
              </a:rPr>
              <a:t>A subsequent connection step connects the NVAs to create a fully configured multi-member blockchain network</a:t>
            </a:r>
          </a:p>
        </p:txBody>
      </p:sp>
      <p:sp>
        <p:nvSpPr>
          <p:cNvPr id="8" name="Text Placeholder 7"/>
          <p:cNvSpPr>
            <a:spLocks noGrp="1"/>
          </p:cNvSpPr>
          <p:nvPr>
            <p:ph type="body" sz="quarter" idx="11"/>
          </p:nvPr>
        </p:nvSpPr>
        <p:spPr>
          <a:xfrm>
            <a:off x="6648989" y="2096650"/>
            <a:ext cx="5247074" cy="1868973"/>
          </a:xfrm>
        </p:spPr>
        <p:txBody>
          <a:bodyPr/>
          <a:lstStyle/>
          <a:p>
            <a:pPr marL="0" indent="0" fontAlgn="ctr">
              <a:spcAft>
                <a:spcPts val="600"/>
              </a:spcAft>
              <a:buNone/>
            </a:pPr>
            <a:r>
              <a:rPr lang="en-US" sz="2000">
                <a:solidFill>
                  <a:schemeClr val="tx2"/>
                </a:solidFill>
                <a:latin typeface="+mj-lt"/>
              </a:rPr>
              <a:t>AzureStack considerations:</a:t>
            </a:r>
          </a:p>
          <a:p>
            <a:pPr marL="285750" indent="-285750" fontAlgn="ctr">
              <a:spcBef>
                <a:spcPts val="0"/>
              </a:spcBef>
              <a:spcAft>
                <a:spcPts val="600"/>
              </a:spcAft>
            </a:pPr>
            <a:r>
              <a:rPr lang="en-US" sz="1800">
                <a:latin typeface="+mj-lt"/>
              </a:rPr>
              <a:t>You can install Blockchain </a:t>
            </a:r>
            <a:r>
              <a:rPr lang="en-US" sz="1800" err="1">
                <a:latin typeface="+mj-lt"/>
              </a:rPr>
              <a:t>Etherium</a:t>
            </a:r>
            <a:r>
              <a:rPr lang="en-US" sz="1800">
                <a:latin typeface="+mj-lt"/>
              </a:rPr>
              <a:t> using Azure Resource Manager templates available in the marketplace</a:t>
            </a:r>
          </a:p>
          <a:p>
            <a:pPr marL="285750" indent="-285750" fontAlgn="ctr">
              <a:spcBef>
                <a:spcPts val="0"/>
              </a:spcBef>
              <a:spcAft>
                <a:spcPts val="600"/>
              </a:spcAft>
            </a:pPr>
            <a:r>
              <a:rPr lang="en-US" sz="1800">
                <a:latin typeface="+mj-lt"/>
              </a:rPr>
              <a:t>The templated deployment is not the same as the Azure Blockchain service</a:t>
            </a:r>
            <a:endParaRPr lang="en-US" sz="1800">
              <a:solidFill>
                <a:srgbClr val="505050"/>
              </a:solidFill>
              <a:latin typeface="+mj-lt"/>
            </a:endParaRPr>
          </a:p>
        </p:txBody>
      </p:sp>
      <p:graphicFrame>
        <p:nvGraphicFramePr>
          <p:cNvPr id="10" name="Table 9"/>
          <p:cNvGraphicFramePr>
            <a:graphicFrameLocks noGrp="1"/>
          </p:cNvGraphicFramePr>
          <p:nvPr>
            <p:extLst>
              <p:ext uri="{D42A27DB-BD31-4B8C-83A1-F6EECF244321}">
                <p14:modId xmlns:p14="http://schemas.microsoft.com/office/powerpoint/2010/main" val="3766005431"/>
              </p:ext>
            </p:extLst>
          </p:nvPr>
        </p:nvGraphicFramePr>
        <p:xfrm>
          <a:off x="6725503" y="1187644"/>
          <a:ext cx="5199577" cy="909006"/>
        </p:xfrm>
        <a:graphic>
          <a:graphicData uri="http://schemas.openxmlformats.org/drawingml/2006/table">
            <a:tbl>
              <a:tblPr firstRow="1" bandRow="1">
                <a:tableStyleId>{2D5ABB26-0587-4C30-8999-92F81FD0307C}</a:tableStyleId>
              </a:tblPr>
              <a:tblGrid>
                <a:gridCol w="1463675">
                  <a:extLst>
                    <a:ext uri="{9D8B030D-6E8A-4147-A177-3AD203B41FA5}">
                      <a16:colId xmlns:a16="http://schemas.microsoft.com/office/drawing/2014/main" val="2506162075"/>
                    </a:ext>
                  </a:extLst>
                </a:gridCol>
                <a:gridCol w="3735902">
                  <a:extLst>
                    <a:ext uri="{9D8B030D-6E8A-4147-A177-3AD203B41FA5}">
                      <a16:colId xmlns:a16="http://schemas.microsoft.com/office/drawing/2014/main" val="1198590411"/>
                    </a:ext>
                  </a:extLst>
                </a:gridCol>
              </a:tblGrid>
              <a:tr h="278580">
                <a:tc>
                  <a:txBody>
                    <a:bodyPr/>
                    <a:lstStyle/>
                    <a:p>
                      <a:r>
                        <a:rPr lang="en-US" sz="1400" b="0" u="none" kern="1200">
                          <a:solidFill>
                            <a:srgbClr val="505050"/>
                          </a:solidFill>
                          <a:latin typeface="+mj-lt"/>
                          <a:ea typeface="+mn-ea"/>
                          <a:cs typeface="+mn-cs"/>
                        </a:rPr>
                        <a:t>Service category</a:t>
                      </a:r>
                    </a:p>
                  </a:txBody>
                  <a:tcPr marL="89642" marR="89642" marT="44821" marB="44821"/>
                </a:tc>
                <a:tc>
                  <a:txBody>
                    <a:bodyPr/>
                    <a:lstStyle/>
                    <a:p>
                      <a:r>
                        <a:rPr lang="en-US" sz="1400">
                          <a:solidFill>
                            <a:schemeClr val="tx2"/>
                          </a:solidFill>
                          <a:latin typeface="+mj-lt"/>
                        </a:rPr>
                        <a:t>Compute</a:t>
                      </a:r>
                    </a:p>
                  </a:txBody>
                  <a:tcPr marL="89642" marR="89642" marT="44821" marB="44821"/>
                </a:tc>
                <a:extLst>
                  <a:ext uri="{0D108BD9-81ED-4DB2-BD59-A6C34878D82A}">
                    <a16:rowId xmlns:a16="http://schemas.microsoft.com/office/drawing/2014/main" val="1231689941"/>
                  </a:ext>
                </a:extLst>
              </a:tr>
              <a:tr h="278580">
                <a:tc>
                  <a:txBody>
                    <a:bodyPr/>
                    <a:lstStyle/>
                    <a:p>
                      <a:r>
                        <a:rPr lang="en-US" sz="1400" b="0" u="none" kern="1200">
                          <a:solidFill>
                            <a:srgbClr val="505050"/>
                          </a:solidFill>
                          <a:latin typeface="+mj-lt"/>
                          <a:ea typeface="+mn-ea"/>
                          <a:cs typeface="+mn-cs"/>
                        </a:rPr>
                        <a:t>API version</a:t>
                      </a:r>
                    </a:p>
                  </a:txBody>
                  <a:tcPr marL="89642" marR="89642" marT="44821" marB="44821"/>
                </a:tc>
                <a:tc>
                  <a:txBody>
                    <a:bodyPr/>
                    <a:lstStyle/>
                    <a:p>
                      <a:r>
                        <a:rPr lang="en-US" sz="1400">
                          <a:solidFill>
                            <a:schemeClr val="tx2"/>
                          </a:solidFill>
                          <a:latin typeface="+mj-lt"/>
                        </a:rPr>
                        <a:t>NA</a:t>
                      </a:r>
                    </a:p>
                  </a:txBody>
                  <a:tcPr marL="89642" marR="89642" marT="44821" marB="44821"/>
                </a:tc>
                <a:extLst>
                  <a:ext uri="{0D108BD9-81ED-4DB2-BD59-A6C34878D82A}">
                    <a16:rowId xmlns:a16="http://schemas.microsoft.com/office/drawing/2014/main" val="634592745"/>
                  </a:ext>
                </a:extLst>
              </a:tr>
              <a:tr h="27858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400" b="0" u="none">
                          <a:solidFill>
                            <a:srgbClr val="505050"/>
                          </a:solidFill>
                          <a:latin typeface="+mj-lt"/>
                        </a:rPr>
                        <a:t>Availability</a:t>
                      </a:r>
                    </a:p>
                  </a:txBody>
                  <a:tcPr marL="89642" marR="89642" marT="44821" marB="44821"/>
                </a:tc>
                <a:tc>
                  <a:txBody>
                    <a:bodyPr/>
                    <a:lstStyle/>
                    <a:p>
                      <a:r>
                        <a:rPr lang="en-US" sz="1400" kern="1200" dirty="0">
                          <a:solidFill>
                            <a:srgbClr val="FF0000"/>
                          </a:solidFill>
                          <a:latin typeface="+mn-lt"/>
                          <a:ea typeface="+mn-ea"/>
                          <a:cs typeface="+mn-cs"/>
                        </a:rPr>
                        <a:t>Marketplace template available now</a:t>
                      </a:r>
                    </a:p>
                  </a:txBody>
                  <a:tcPr marL="89642" marR="89642" marT="44821" marB="44821"/>
                </a:tc>
                <a:extLst>
                  <a:ext uri="{0D108BD9-81ED-4DB2-BD59-A6C34878D82A}">
                    <a16:rowId xmlns:a16="http://schemas.microsoft.com/office/drawing/2014/main" val="868604661"/>
                  </a:ext>
                </a:extLst>
              </a:tr>
            </a:tbl>
          </a:graphicData>
        </a:graphic>
      </p:graphicFrame>
      <p:sp>
        <p:nvSpPr>
          <p:cNvPr id="12" name="Rectangle 11"/>
          <p:cNvSpPr/>
          <p:nvPr/>
        </p:nvSpPr>
        <p:spPr>
          <a:xfrm>
            <a:off x="269239" y="6247458"/>
            <a:ext cx="8429917" cy="307777"/>
          </a:xfrm>
          <a:prstGeom prst="rect">
            <a:avLst/>
          </a:prstGeom>
        </p:spPr>
        <p:txBody>
          <a:bodyPr wrap="square">
            <a:spAutoFit/>
          </a:bodyPr>
          <a:lstStyle/>
          <a:p>
            <a:r>
              <a:rPr lang="en-US" sz="1400">
                <a:hlinkClick r:id="rId3"/>
              </a:rPr>
              <a:t>https://docs.microsoft.com/en-us/azure/azure-stack/user/azure-stack-ethereum</a:t>
            </a:r>
            <a:r>
              <a:rPr lang="en-US" sz="1400"/>
              <a:t> </a:t>
            </a:r>
            <a:endParaRPr lang="en-US" sz="1400">
              <a:solidFill>
                <a:schemeClr val="tx2"/>
              </a:solidFill>
              <a:latin typeface="Segoe UI" panose="020B0502040204020203" pitchFamily="34" charset="0"/>
              <a:cs typeface="Segoe UI" panose="020B0502040204020203" pitchFamily="34" charset="0"/>
            </a:endParaRPr>
          </a:p>
        </p:txBody>
      </p:sp>
      <p:sp>
        <p:nvSpPr>
          <p:cNvPr id="9" name="Diagonal Stripe 8">
            <a:extLst>
              <a:ext uri="{FF2B5EF4-FFF2-40B4-BE49-F238E27FC236}">
                <a16:creationId xmlns:a16="http://schemas.microsoft.com/office/drawing/2014/main" id="{2A3B5F90-CECA-485C-80BD-32EF1A9BA703}"/>
              </a:ext>
            </a:extLst>
          </p:cNvPr>
          <p:cNvSpPr/>
          <p:nvPr/>
        </p:nvSpPr>
        <p:spPr bwMode="auto">
          <a:xfrm rot="5400000">
            <a:off x="10530912" y="-261307"/>
            <a:ext cx="1415769" cy="1938383"/>
          </a:xfrm>
          <a:prstGeom prst="diagStripe">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a:extLst>
              <a:ext uri="{FF2B5EF4-FFF2-40B4-BE49-F238E27FC236}">
                <a16:creationId xmlns:a16="http://schemas.microsoft.com/office/drawing/2014/main" id="{C3D03D8C-55D1-4202-BB10-94E8DD03AA6A}"/>
              </a:ext>
            </a:extLst>
          </p:cNvPr>
          <p:cNvSpPr txBox="1"/>
          <p:nvPr/>
        </p:nvSpPr>
        <p:spPr>
          <a:xfrm rot="2222123">
            <a:off x="10425512" y="376919"/>
            <a:ext cx="2164216" cy="815608"/>
          </a:xfrm>
          <a:prstGeom prst="rect">
            <a:avLst/>
          </a:prstGeom>
          <a:noFill/>
        </p:spPr>
        <p:txBody>
          <a:bodyPr wrap="square" lIns="182880" tIns="146304" rIns="182880" bIns="146304" rtlCol="0">
            <a:spAutoFit/>
          </a:bodyPr>
          <a:lstStyle/>
          <a:p>
            <a:pPr>
              <a:lnSpc>
                <a:spcPct val="90000"/>
              </a:lnSpc>
              <a:spcAft>
                <a:spcPts val="600"/>
              </a:spcAft>
            </a:pPr>
            <a:r>
              <a:rPr lang="en-US" sz="1600" b="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Templated Version</a:t>
            </a:r>
          </a:p>
          <a:p>
            <a:pPr>
              <a:lnSpc>
                <a:spcPct val="90000"/>
              </a:lnSpc>
              <a:spcAft>
                <a:spcPts val="600"/>
              </a:spcAft>
            </a:pPr>
            <a:endParaRPr lang="en-US" sz="1600" b="1">
              <a:gradFill>
                <a:gsLst>
                  <a:gs pos="2917">
                    <a:schemeClr val="tx1"/>
                  </a:gs>
                  <a:gs pos="30000">
                    <a:schemeClr val="tx1"/>
                  </a:gs>
                </a:gsLst>
                <a:lin ang="5400000" scaled="0"/>
              </a:gradFill>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074089DB-F456-45E2-83CA-D132325D1C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8585" y="103821"/>
            <a:ext cx="980303" cy="980303"/>
          </a:xfrm>
          <a:prstGeom prst="rect">
            <a:avLst/>
          </a:prstGeom>
        </p:spPr>
      </p:pic>
    </p:spTree>
    <p:extLst>
      <p:ext uri="{BB962C8B-B14F-4D97-AF65-F5344CB8AC3E}">
        <p14:creationId xmlns:p14="http://schemas.microsoft.com/office/powerpoint/2010/main" val="45470833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Foundry</a:t>
            </a:r>
          </a:p>
        </p:txBody>
      </p:sp>
      <p:sp>
        <p:nvSpPr>
          <p:cNvPr id="6" name="Text Placeholder 5"/>
          <p:cNvSpPr>
            <a:spLocks noGrp="1"/>
          </p:cNvSpPr>
          <p:nvPr>
            <p:ph type="body" sz="quarter" idx="10"/>
          </p:nvPr>
        </p:nvSpPr>
        <p:spPr>
          <a:xfrm>
            <a:off x="269239" y="1187644"/>
            <a:ext cx="6350733" cy="1723549"/>
          </a:xfrm>
        </p:spPr>
        <p:txBody>
          <a:bodyPr/>
          <a:lstStyle/>
          <a:p>
            <a:pPr marL="0" lvl="0" indent="0" defTabSz="932742">
              <a:spcBef>
                <a:spcPts val="0"/>
              </a:spcBef>
              <a:spcAft>
                <a:spcPts val="600"/>
              </a:spcAft>
              <a:buClrTx/>
              <a:buNone/>
              <a:defRPr/>
            </a:pPr>
            <a:r>
              <a:rPr lang="en-US" sz="2000" dirty="0">
                <a:solidFill>
                  <a:schemeClr val="accent1"/>
                </a:solidFill>
                <a:latin typeface="+mj-lt"/>
              </a:rPr>
              <a:t>an open source platform as a service by Pivotal </a:t>
            </a:r>
          </a:p>
          <a:p>
            <a:pPr marL="0" lvl="0" indent="0" defTabSz="932742">
              <a:spcBef>
                <a:spcPts val="0"/>
              </a:spcBef>
              <a:spcAft>
                <a:spcPts val="600"/>
              </a:spcAft>
              <a:buClrTx/>
              <a:buNone/>
              <a:defRPr/>
            </a:pPr>
            <a:endParaRPr lang="en-US" sz="2000" dirty="0">
              <a:solidFill>
                <a:schemeClr val="accent1"/>
              </a:solidFill>
              <a:latin typeface="+mj-lt"/>
            </a:endParaRPr>
          </a:p>
          <a:p>
            <a:pPr marL="0" lvl="0" indent="0" defTabSz="932742">
              <a:spcBef>
                <a:spcPts val="0"/>
              </a:spcBef>
              <a:spcAft>
                <a:spcPts val="600"/>
              </a:spcAft>
              <a:buClrTx/>
              <a:buNone/>
              <a:defRPr/>
            </a:pPr>
            <a:r>
              <a:rPr lang="en-US" sz="2000" dirty="0">
                <a:solidFill>
                  <a:schemeClr val="accent1"/>
                </a:solidFill>
                <a:latin typeface="+mj-lt"/>
              </a:rPr>
              <a:t>It is an open source platform that you can deploy to run your apps on your own computing infrastructure, or deploy on an IaaS like AWS, vSphere, or OpenStack. </a:t>
            </a:r>
            <a:endParaRPr lang="en-US" sz="2000" dirty="0">
              <a:solidFill>
                <a:schemeClr val="tx2"/>
              </a:solidFill>
              <a:latin typeface="Segoe UI Light"/>
            </a:endParaRPr>
          </a:p>
        </p:txBody>
      </p:sp>
      <p:sp>
        <p:nvSpPr>
          <p:cNvPr id="12" name="Rectangle 11"/>
          <p:cNvSpPr/>
          <p:nvPr/>
        </p:nvSpPr>
        <p:spPr>
          <a:xfrm>
            <a:off x="269239" y="6247458"/>
            <a:ext cx="8429917" cy="307777"/>
          </a:xfrm>
          <a:prstGeom prst="rect">
            <a:avLst/>
          </a:prstGeom>
        </p:spPr>
        <p:txBody>
          <a:bodyPr wrap="square">
            <a:spAutoFit/>
          </a:bodyPr>
          <a:lstStyle/>
          <a:p>
            <a:r>
              <a:rPr lang="en-US" sz="1400" dirty="0">
                <a:hlinkClick r:id="rId3"/>
              </a:rPr>
              <a:t>Using Pivotal Cloud Foundry across Azure and Azure Stack</a:t>
            </a:r>
            <a:r>
              <a:rPr lang="en-US" sz="1400" dirty="0"/>
              <a:t> on </a:t>
            </a:r>
            <a:r>
              <a:rPr lang="en-US" sz="1400" b="1" dirty="0">
                <a:solidFill>
                  <a:srgbClr val="FF0000"/>
                </a:solidFill>
              </a:rPr>
              <a:t>YouTube</a:t>
            </a:r>
            <a:endParaRPr lang="en-US" sz="1400" b="1" dirty="0">
              <a:solidFill>
                <a:srgbClr val="FF0000"/>
              </a:solidFill>
              <a:latin typeface="Segoe UI" panose="020B0502040204020203" pitchFamily="34" charset="0"/>
              <a:cs typeface="Segoe UI" panose="020B0502040204020203" pitchFamily="34" charset="0"/>
            </a:endParaRPr>
          </a:p>
        </p:txBody>
      </p:sp>
      <p:sp>
        <p:nvSpPr>
          <p:cNvPr id="9" name="Diagonal Stripe 8">
            <a:extLst>
              <a:ext uri="{FF2B5EF4-FFF2-40B4-BE49-F238E27FC236}">
                <a16:creationId xmlns:a16="http://schemas.microsoft.com/office/drawing/2014/main" id="{2A3B5F90-CECA-485C-80BD-32EF1A9BA703}"/>
              </a:ext>
            </a:extLst>
          </p:cNvPr>
          <p:cNvSpPr/>
          <p:nvPr/>
        </p:nvSpPr>
        <p:spPr bwMode="auto">
          <a:xfrm rot="5400000">
            <a:off x="10530912" y="-261307"/>
            <a:ext cx="1415769" cy="1938383"/>
          </a:xfrm>
          <a:prstGeom prst="diagStripe">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a:extLst>
              <a:ext uri="{FF2B5EF4-FFF2-40B4-BE49-F238E27FC236}">
                <a16:creationId xmlns:a16="http://schemas.microsoft.com/office/drawing/2014/main" id="{C3D03D8C-55D1-4202-BB10-94E8DD03AA6A}"/>
              </a:ext>
            </a:extLst>
          </p:cNvPr>
          <p:cNvSpPr txBox="1"/>
          <p:nvPr/>
        </p:nvSpPr>
        <p:spPr>
          <a:xfrm rot="2222123">
            <a:off x="10425512" y="376919"/>
            <a:ext cx="2164216" cy="815608"/>
          </a:xfrm>
          <a:prstGeom prst="rect">
            <a:avLst/>
          </a:prstGeom>
          <a:noFill/>
        </p:spPr>
        <p:txBody>
          <a:bodyPr wrap="square" lIns="182880" tIns="146304" rIns="182880" bIns="146304" rtlCol="0">
            <a:spAutoFit/>
          </a:bodyPr>
          <a:lstStyle/>
          <a:p>
            <a:pPr>
              <a:lnSpc>
                <a:spcPct val="90000"/>
              </a:lnSpc>
              <a:spcAft>
                <a:spcPts val="600"/>
              </a:spcAft>
            </a:pPr>
            <a:r>
              <a:rPr lang="en-US" sz="1600" b="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Templated Version</a:t>
            </a:r>
          </a:p>
          <a:p>
            <a:pPr>
              <a:lnSpc>
                <a:spcPct val="90000"/>
              </a:lnSpc>
              <a:spcAft>
                <a:spcPts val="600"/>
              </a:spcAft>
            </a:pPr>
            <a:endParaRPr lang="en-US" sz="1600" b="1">
              <a:gradFill>
                <a:gsLst>
                  <a:gs pos="2917">
                    <a:schemeClr val="tx1"/>
                  </a:gs>
                  <a:gs pos="30000">
                    <a:schemeClr val="tx1"/>
                  </a:gs>
                </a:gsLst>
                <a:lin ang="5400000" scaled="0"/>
              </a:gradFill>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074089DB-F456-45E2-83CA-D132325D1C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8585" y="103821"/>
            <a:ext cx="980303" cy="980303"/>
          </a:xfrm>
          <a:prstGeom prst="rect">
            <a:avLst/>
          </a:prstGeom>
        </p:spPr>
      </p:pic>
      <p:pic>
        <p:nvPicPr>
          <p:cNvPr id="13" name="Picture 12">
            <a:extLst>
              <a:ext uri="{FF2B5EF4-FFF2-40B4-BE49-F238E27FC236}">
                <a16:creationId xmlns:a16="http://schemas.microsoft.com/office/drawing/2014/main" id="{BE42D8C4-F5D7-4462-950D-182840119176}"/>
              </a:ext>
            </a:extLst>
          </p:cNvPr>
          <p:cNvPicPr>
            <a:picLocks noChangeAspect="1"/>
          </p:cNvPicPr>
          <p:nvPr/>
        </p:nvPicPr>
        <p:blipFill>
          <a:blip r:embed="rId5"/>
          <a:stretch>
            <a:fillRect/>
          </a:stretch>
        </p:blipFill>
        <p:spPr>
          <a:xfrm>
            <a:off x="3343262" y="2886214"/>
            <a:ext cx="8271202" cy="325619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6484478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AFA24-A0C5-45F7-B3F6-B595ADFFF91A}"/>
              </a:ext>
            </a:extLst>
          </p:cNvPr>
          <p:cNvSpPr>
            <a:spLocks noGrp="1"/>
          </p:cNvSpPr>
          <p:nvPr>
            <p:ph type="title"/>
          </p:nvPr>
        </p:nvSpPr>
        <p:spPr>
          <a:xfrm>
            <a:off x="269240" y="289511"/>
            <a:ext cx="11655840" cy="1397049"/>
          </a:xfrm>
        </p:spPr>
        <p:txBody>
          <a:bodyPr/>
          <a:lstStyle/>
          <a:p>
            <a:r>
              <a:rPr lang="en-US"/>
              <a:t>Development, deployment, and management consistency across clouds	</a:t>
            </a:r>
          </a:p>
        </p:txBody>
      </p:sp>
      <p:sp>
        <p:nvSpPr>
          <p:cNvPr id="3" name="Content Placeholder 2">
            <a:extLst>
              <a:ext uri="{FF2B5EF4-FFF2-40B4-BE49-F238E27FC236}">
                <a16:creationId xmlns:a16="http://schemas.microsoft.com/office/drawing/2014/main" id="{591CBF72-3F26-44B4-8695-2C3631495B62}"/>
              </a:ext>
            </a:extLst>
          </p:cNvPr>
          <p:cNvSpPr>
            <a:spLocks noGrp="1"/>
          </p:cNvSpPr>
          <p:nvPr>
            <p:ph type="body" sz="quarter" idx="10"/>
          </p:nvPr>
        </p:nvSpPr>
        <p:spPr>
          <a:xfrm>
            <a:off x="270002" y="1837884"/>
            <a:ext cx="11655078" cy="3945952"/>
          </a:xfrm>
        </p:spPr>
        <p:txBody>
          <a:bodyPr/>
          <a:lstStyle/>
          <a:p>
            <a:pPr marL="0" indent="0">
              <a:spcBef>
                <a:spcPts val="0"/>
              </a:spcBef>
              <a:spcAft>
                <a:spcPts val="600"/>
              </a:spcAft>
              <a:buNone/>
            </a:pPr>
            <a:r>
              <a:rPr lang="en-US" sz="2800" dirty="0">
                <a:solidFill>
                  <a:schemeClr val="tx2"/>
                </a:solidFill>
              </a:rPr>
              <a:t>Consistent set of ARM Templates accommodating API version supports</a:t>
            </a:r>
          </a:p>
          <a:p>
            <a:pPr marL="0" indent="0">
              <a:spcBef>
                <a:spcPts val="0"/>
              </a:spcBef>
              <a:spcAft>
                <a:spcPts val="600"/>
              </a:spcAft>
              <a:buNone/>
            </a:pPr>
            <a:r>
              <a:rPr lang="en-US" sz="2800" dirty="0">
                <a:solidFill>
                  <a:schemeClr val="tx2"/>
                </a:solidFill>
              </a:rPr>
              <a:t>Template validators for Azure Stack Hub</a:t>
            </a:r>
          </a:p>
          <a:p>
            <a:pPr marL="0" indent="0">
              <a:spcBef>
                <a:spcPts val="0"/>
              </a:spcBef>
              <a:spcAft>
                <a:spcPts val="600"/>
              </a:spcAft>
              <a:buNone/>
            </a:pPr>
            <a:r>
              <a:rPr lang="en-US" sz="2800" dirty="0">
                <a:solidFill>
                  <a:schemeClr val="tx2"/>
                </a:solidFill>
              </a:rPr>
              <a:t>Consistent tool experience for PaaS Services</a:t>
            </a:r>
          </a:p>
          <a:p>
            <a:pPr marL="283464" indent="-283464">
              <a:spcBef>
                <a:spcPts val="0"/>
              </a:spcBef>
              <a:spcAft>
                <a:spcPts val="600"/>
              </a:spcAft>
              <a:buFont typeface="Arial" panose="020B0604020202020204" pitchFamily="34" charset="0"/>
              <a:buChar char="•"/>
            </a:pPr>
            <a:r>
              <a:rPr lang="en-US" sz="1800" dirty="0"/>
              <a:t>Visual Studio</a:t>
            </a:r>
          </a:p>
          <a:p>
            <a:pPr marL="283464" indent="-283464">
              <a:spcBef>
                <a:spcPts val="0"/>
              </a:spcBef>
              <a:spcAft>
                <a:spcPts val="600"/>
              </a:spcAft>
              <a:buFont typeface="Arial" panose="020B0604020202020204" pitchFamily="34" charset="0"/>
              <a:buChar char="•"/>
            </a:pPr>
            <a:r>
              <a:rPr lang="en-US" sz="1800" dirty="0"/>
              <a:t>Portal</a:t>
            </a:r>
          </a:p>
          <a:p>
            <a:pPr marL="283464" indent="-283464">
              <a:spcBef>
                <a:spcPts val="0"/>
              </a:spcBef>
              <a:spcAft>
                <a:spcPts val="600"/>
              </a:spcAft>
              <a:buFont typeface="Arial" panose="020B0604020202020204" pitchFamily="34" charset="0"/>
              <a:buChar char="•"/>
            </a:pPr>
            <a:r>
              <a:rPr lang="en-US" sz="1800" dirty="0"/>
              <a:t>CLI</a:t>
            </a:r>
          </a:p>
          <a:p>
            <a:pPr marL="283464" indent="-283464">
              <a:spcBef>
                <a:spcPts val="0"/>
              </a:spcBef>
              <a:spcAft>
                <a:spcPts val="600"/>
              </a:spcAft>
              <a:buFont typeface="Arial" panose="020B0604020202020204" pitchFamily="34" charset="0"/>
              <a:buChar char="•"/>
            </a:pPr>
            <a:r>
              <a:rPr lang="en-US" sz="1800" dirty="0"/>
              <a:t>Kudu (for web apps)</a:t>
            </a:r>
          </a:p>
          <a:p>
            <a:pPr lvl="1"/>
            <a:endParaRPr lang="en-US" dirty="0"/>
          </a:p>
          <a:p>
            <a:endParaRPr lang="en-US" dirty="0"/>
          </a:p>
        </p:txBody>
      </p:sp>
    </p:spTree>
    <p:extLst>
      <p:ext uri="{BB962C8B-B14F-4D97-AF65-F5344CB8AC3E}">
        <p14:creationId xmlns:p14="http://schemas.microsoft.com/office/powerpoint/2010/main" val="15733491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AFA24-A0C5-45F7-B3F6-B595ADFFF91A}"/>
              </a:ext>
            </a:extLst>
          </p:cNvPr>
          <p:cNvSpPr>
            <a:spLocks noGrp="1"/>
          </p:cNvSpPr>
          <p:nvPr>
            <p:ph type="title"/>
          </p:nvPr>
        </p:nvSpPr>
        <p:spPr>
          <a:xfrm>
            <a:off x="269240" y="289511"/>
            <a:ext cx="11655840" cy="1397049"/>
          </a:xfrm>
        </p:spPr>
        <p:txBody>
          <a:bodyPr/>
          <a:lstStyle/>
          <a:p>
            <a:r>
              <a:rPr lang="en-US" dirty="0"/>
              <a:t>What if a desired Azure service is not available in Azure Stack Hub?	</a:t>
            </a:r>
          </a:p>
        </p:txBody>
      </p:sp>
      <p:sp>
        <p:nvSpPr>
          <p:cNvPr id="3" name="Content Placeholder 2">
            <a:extLst>
              <a:ext uri="{FF2B5EF4-FFF2-40B4-BE49-F238E27FC236}">
                <a16:creationId xmlns:a16="http://schemas.microsoft.com/office/drawing/2014/main" id="{591CBF72-3F26-44B4-8695-2C3631495B62}"/>
              </a:ext>
            </a:extLst>
          </p:cNvPr>
          <p:cNvSpPr>
            <a:spLocks noGrp="1"/>
          </p:cNvSpPr>
          <p:nvPr>
            <p:ph type="body" sz="quarter" idx="10"/>
          </p:nvPr>
        </p:nvSpPr>
        <p:spPr>
          <a:xfrm>
            <a:off x="270002" y="2295084"/>
            <a:ext cx="11655078" cy="3111365"/>
          </a:xfrm>
        </p:spPr>
        <p:txBody>
          <a:bodyPr/>
          <a:lstStyle/>
          <a:p>
            <a:pPr lvl="1"/>
            <a:r>
              <a:rPr lang="en-US" dirty="0"/>
              <a:t>Deploy a hybrid solution, combining Azure Stack Hub services with Azure services</a:t>
            </a:r>
          </a:p>
          <a:p>
            <a:pPr lvl="1"/>
            <a:r>
              <a:rPr lang="en-US" dirty="0"/>
              <a:t>Where this is not possible, there are some services that can be run in IaaS on Azure Stack Hub as substitute for Azure services</a:t>
            </a:r>
          </a:p>
          <a:p>
            <a:pPr lvl="2"/>
            <a:r>
              <a:rPr lang="en-US" dirty="0"/>
              <a:t>For example </a:t>
            </a:r>
            <a:r>
              <a:rPr lang="en-US" dirty="0">
                <a:hlinkClick r:id="rId3"/>
              </a:rPr>
              <a:t>Apache Cassandra</a:t>
            </a:r>
            <a:r>
              <a:rPr lang="en-US" dirty="0"/>
              <a:t>/</a:t>
            </a:r>
            <a:r>
              <a:rPr lang="en-US" dirty="0">
                <a:hlinkClick r:id="rId4"/>
              </a:rPr>
              <a:t>DataStax</a:t>
            </a:r>
            <a:r>
              <a:rPr lang="en-US" dirty="0"/>
              <a:t> to run a NoSQL database instead of </a:t>
            </a:r>
            <a:r>
              <a:rPr lang="en-US" dirty="0">
                <a:hlinkClick r:id="rId5"/>
              </a:rPr>
              <a:t>Azure </a:t>
            </a:r>
            <a:r>
              <a:rPr lang="en-US" dirty="0" err="1">
                <a:hlinkClick r:id="rId5"/>
              </a:rPr>
              <a:t>CosmosDB</a:t>
            </a:r>
            <a:endParaRPr lang="en-US" dirty="0"/>
          </a:p>
          <a:p>
            <a:endParaRPr lang="en-US" dirty="0"/>
          </a:p>
        </p:txBody>
      </p:sp>
    </p:spTree>
    <p:extLst>
      <p:ext uri="{BB962C8B-B14F-4D97-AF65-F5344CB8AC3E}">
        <p14:creationId xmlns:p14="http://schemas.microsoft.com/office/powerpoint/2010/main" val="160505041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AFA24-A0C5-45F7-B3F6-B595ADFFF91A}"/>
              </a:ext>
            </a:extLst>
          </p:cNvPr>
          <p:cNvSpPr>
            <a:spLocks noGrp="1"/>
          </p:cNvSpPr>
          <p:nvPr>
            <p:ph type="title"/>
          </p:nvPr>
        </p:nvSpPr>
        <p:spPr/>
        <p:txBody>
          <a:bodyPr/>
          <a:lstStyle/>
          <a:p>
            <a:r>
              <a:rPr lang="en-US"/>
              <a:t>Developer Consistency 	</a:t>
            </a:r>
          </a:p>
        </p:txBody>
      </p:sp>
      <p:sp>
        <p:nvSpPr>
          <p:cNvPr id="3" name="Content Placeholder 2">
            <a:extLst>
              <a:ext uri="{FF2B5EF4-FFF2-40B4-BE49-F238E27FC236}">
                <a16:creationId xmlns:a16="http://schemas.microsoft.com/office/drawing/2014/main" id="{591CBF72-3F26-44B4-8695-2C3631495B62}"/>
              </a:ext>
            </a:extLst>
          </p:cNvPr>
          <p:cNvSpPr>
            <a:spLocks noGrp="1"/>
          </p:cNvSpPr>
          <p:nvPr>
            <p:ph type="body" sz="quarter" idx="10"/>
          </p:nvPr>
        </p:nvSpPr>
        <p:spPr>
          <a:xfrm>
            <a:off x="269303" y="1187644"/>
            <a:ext cx="11655078" cy="5693866"/>
          </a:xfrm>
        </p:spPr>
        <p:txBody>
          <a:bodyPr/>
          <a:lstStyle/>
          <a:p>
            <a:pPr marL="0" indent="0">
              <a:spcBef>
                <a:spcPts val="0"/>
              </a:spcBef>
              <a:spcAft>
                <a:spcPts val="600"/>
              </a:spcAft>
              <a:buNone/>
            </a:pPr>
            <a:r>
              <a:rPr lang="en-US" sz="2800">
                <a:solidFill>
                  <a:schemeClr val="tx2"/>
                </a:solidFill>
              </a:rPr>
              <a:t>Visual Studio – Cloud Explorer – Consistent experience</a:t>
            </a:r>
          </a:p>
          <a:p>
            <a:pPr marL="283464" lvl="1" indent="-283464">
              <a:spcBef>
                <a:spcPts val="0"/>
              </a:spcBef>
              <a:spcAft>
                <a:spcPts val="600"/>
              </a:spcAft>
              <a:buFont typeface="Arial" panose="020B0604020202020204" pitchFamily="34" charset="0"/>
              <a:buChar char="•"/>
            </a:pPr>
            <a:r>
              <a:rPr lang="en-US" sz="1800"/>
              <a:t>Connect to Public Cloud</a:t>
            </a:r>
          </a:p>
          <a:p>
            <a:pPr marL="283464" lvl="1" indent="-283464">
              <a:spcBef>
                <a:spcPts val="0"/>
              </a:spcBef>
              <a:spcAft>
                <a:spcPts val="600"/>
              </a:spcAft>
              <a:buFont typeface="Arial" panose="020B0604020202020204" pitchFamily="34" charset="0"/>
              <a:buChar char="•"/>
            </a:pPr>
            <a:r>
              <a:rPr lang="en-US" sz="1800"/>
              <a:t>Connect to MAS</a:t>
            </a:r>
          </a:p>
          <a:p>
            <a:pPr marL="0" indent="0">
              <a:spcBef>
                <a:spcPts val="0"/>
              </a:spcBef>
              <a:spcAft>
                <a:spcPts val="600"/>
              </a:spcAft>
              <a:buNone/>
            </a:pPr>
            <a:endParaRPr lang="en-US" sz="2800">
              <a:solidFill>
                <a:schemeClr val="tx2"/>
              </a:solidFill>
            </a:endParaRPr>
          </a:p>
          <a:p>
            <a:pPr marL="0" indent="0">
              <a:spcBef>
                <a:spcPts val="0"/>
              </a:spcBef>
              <a:spcAft>
                <a:spcPts val="600"/>
              </a:spcAft>
              <a:buNone/>
            </a:pPr>
            <a:r>
              <a:rPr lang="en-US" sz="2800">
                <a:solidFill>
                  <a:schemeClr val="tx2"/>
                </a:solidFill>
              </a:rPr>
              <a:t>VS – Deploy – Same flow when deploying either to Public or MAS</a:t>
            </a:r>
          </a:p>
          <a:p>
            <a:pPr marL="283464" lvl="1" indent="-283464">
              <a:spcBef>
                <a:spcPts val="0"/>
              </a:spcBef>
              <a:spcAft>
                <a:spcPts val="600"/>
              </a:spcAft>
              <a:buFont typeface="Arial" panose="020B0604020202020204" pitchFamily="34" charset="0"/>
              <a:buChar char="•"/>
            </a:pPr>
            <a:r>
              <a:rPr lang="en-US" sz="1800"/>
              <a:t>Deploy to Azure</a:t>
            </a:r>
          </a:p>
          <a:p>
            <a:pPr marL="283464" lvl="1" indent="-283464">
              <a:spcBef>
                <a:spcPts val="0"/>
              </a:spcBef>
              <a:spcAft>
                <a:spcPts val="600"/>
              </a:spcAft>
              <a:buFont typeface="Arial" panose="020B0604020202020204" pitchFamily="34" charset="0"/>
              <a:buChar char="•"/>
            </a:pPr>
            <a:r>
              <a:rPr lang="en-US" sz="1800"/>
              <a:t>Deploy to MAS</a:t>
            </a:r>
          </a:p>
          <a:p>
            <a:pPr marL="0" indent="0">
              <a:spcBef>
                <a:spcPts val="0"/>
              </a:spcBef>
              <a:spcAft>
                <a:spcPts val="600"/>
              </a:spcAft>
              <a:buNone/>
            </a:pPr>
            <a:endParaRPr lang="en-US" sz="2800">
              <a:solidFill>
                <a:schemeClr val="tx2"/>
              </a:solidFill>
            </a:endParaRPr>
          </a:p>
          <a:p>
            <a:pPr marL="0" indent="0">
              <a:spcBef>
                <a:spcPts val="0"/>
              </a:spcBef>
              <a:spcAft>
                <a:spcPts val="600"/>
              </a:spcAft>
              <a:buNone/>
            </a:pPr>
            <a:r>
              <a:rPr lang="en-US" sz="2800">
                <a:solidFill>
                  <a:schemeClr val="tx2"/>
                </a:solidFill>
              </a:rPr>
              <a:t>Source Control Providers – Similar options</a:t>
            </a:r>
          </a:p>
          <a:p>
            <a:pPr marL="283464" lvl="1" indent="-283464">
              <a:spcBef>
                <a:spcPts val="0"/>
              </a:spcBef>
              <a:spcAft>
                <a:spcPts val="600"/>
              </a:spcAft>
              <a:buFont typeface="Arial" panose="020B0604020202020204" pitchFamily="34" charset="0"/>
              <a:buChar char="•"/>
            </a:pPr>
            <a:r>
              <a:rPr lang="en-US" sz="1800"/>
              <a:t>Local Git</a:t>
            </a:r>
          </a:p>
          <a:p>
            <a:pPr marL="283464" lvl="1" indent="-283464">
              <a:spcBef>
                <a:spcPts val="0"/>
              </a:spcBef>
              <a:spcAft>
                <a:spcPts val="600"/>
              </a:spcAft>
              <a:buFont typeface="Arial" panose="020B0604020202020204" pitchFamily="34" charset="0"/>
              <a:buChar char="•"/>
            </a:pPr>
            <a:r>
              <a:rPr lang="en-US" sz="1800"/>
              <a:t>GitHub</a:t>
            </a:r>
          </a:p>
          <a:p>
            <a:pPr marL="283464" lvl="1" indent="-283464">
              <a:spcBef>
                <a:spcPts val="0"/>
              </a:spcBef>
              <a:spcAft>
                <a:spcPts val="600"/>
              </a:spcAft>
              <a:buFont typeface="Arial" panose="020B0604020202020204" pitchFamily="34" charset="0"/>
              <a:buChar char="•"/>
            </a:pPr>
            <a:r>
              <a:rPr lang="en-US" sz="1800" err="1"/>
              <a:t>BitBucket</a:t>
            </a:r>
            <a:endParaRPr lang="en-US" sz="1800"/>
          </a:p>
          <a:p>
            <a:pPr marL="283464" lvl="1" indent="-283464">
              <a:spcBef>
                <a:spcPts val="0"/>
              </a:spcBef>
              <a:spcAft>
                <a:spcPts val="600"/>
              </a:spcAft>
              <a:buFont typeface="Arial" panose="020B0604020202020204" pitchFamily="34" charset="0"/>
              <a:buChar char="•"/>
            </a:pPr>
            <a:r>
              <a:rPr lang="en-US" sz="1800"/>
              <a:t>OneDrive</a:t>
            </a:r>
          </a:p>
          <a:p>
            <a:pPr marL="283464" lvl="1" indent="-283464">
              <a:spcBef>
                <a:spcPts val="0"/>
              </a:spcBef>
              <a:spcAft>
                <a:spcPts val="600"/>
              </a:spcAft>
              <a:buFont typeface="Arial" panose="020B0604020202020204" pitchFamily="34" charset="0"/>
              <a:buChar char="•"/>
            </a:pPr>
            <a:r>
              <a:rPr lang="en-US" sz="1800" err="1"/>
              <a:t>DropBox</a:t>
            </a:r>
            <a:endParaRPr lang="en-US" sz="1800"/>
          </a:p>
          <a:p>
            <a:pPr marL="0" lvl="1" indent="0">
              <a:spcBef>
                <a:spcPts val="0"/>
              </a:spcBef>
              <a:spcAft>
                <a:spcPts val="600"/>
              </a:spcAft>
              <a:buNone/>
            </a:pPr>
            <a:endParaRPr lang="en-US" sz="1800">
              <a:latin typeface="+mj-lt"/>
            </a:endParaRPr>
          </a:p>
        </p:txBody>
      </p:sp>
    </p:spTree>
    <p:extLst>
      <p:ext uri="{BB962C8B-B14F-4D97-AF65-F5344CB8AC3E}">
        <p14:creationId xmlns:p14="http://schemas.microsoft.com/office/powerpoint/2010/main" val="46998113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59861-9A2E-4250-B1CE-6FF50EE6459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33A0301-DEEC-4503-8927-F29069CF7E49}"/>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88B4A834-1549-4673-966B-05BE6B9BB8B4}"/>
              </a:ext>
            </a:extLst>
          </p:cNvPr>
          <p:cNvPicPr>
            <a:picLocks noChangeAspect="1"/>
          </p:cNvPicPr>
          <p:nvPr/>
        </p:nvPicPr>
        <p:blipFill>
          <a:blip r:embed="rId3"/>
          <a:stretch>
            <a:fillRect/>
          </a:stretch>
        </p:blipFill>
        <p:spPr>
          <a:xfrm>
            <a:off x="5567" y="0"/>
            <a:ext cx="12180866" cy="6858000"/>
          </a:xfrm>
          <a:prstGeom prst="rect">
            <a:avLst/>
          </a:prstGeom>
        </p:spPr>
      </p:pic>
    </p:spTree>
    <p:extLst>
      <p:ext uri="{BB962C8B-B14F-4D97-AF65-F5344CB8AC3E}">
        <p14:creationId xmlns:p14="http://schemas.microsoft.com/office/powerpoint/2010/main" val="1250733800"/>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240" y="2849604"/>
            <a:ext cx="9859116" cy="1181862"/>
          </a:xfrm>
        </p:spPr>
        <p:txBody>
          <a:bodyPr/>
          <a:lstStyle/>
          <a:p>
            <a:r>
              <a:rPr lang="en-US" sz="7200"/>
              <a:t>Questions?</a:t>
            </a:r>
          </a:p>
        </p:txBody>
      </p:sp>
    </p:spTree>
    <p:extLst>
      <p:ext uri="{BB962C8B-B14F-4D97-AF65-F5344CB8AC3E}">
        <p14:creationId xmlns:p14="http://schemas.microsoft.com/office/powerpoint/2010/main" val="3786595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03716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ectangle 23"/>
          <p:cNvSpPr>
            <a:spLocks noChangeArrowheads="1"/>
          </p:cNvSpPr>
          <p:nvPr/>
        </p:nvSpPr>
        <p:spPr bwMode="auto">
          <a:xfrm>
            <a:off x="7637358" y="2000430"/>
            <a:ext cx="3053220" cy="3374385"/>
          </a:xfrm>
          <a:prstGeom prst="rect">
            <a:avLst/>
          </a:prstGeom>
          <a:solidFill>
            <a:schemeClr val="bg1"/>
          </a:solidFill>
          <a:ln>
            <a:solidFill>
              <a:srgbClr val="505050"/>
            </a:solidFill>
          </a:ln>
        </p:spPr>
        <p:txBody>
          <a:bodyPr vert="horz" wrap="square" lIns="89592" tIns="44796" rIns="89592" bIns="44796" numCol="1" anchor="t" anchorCtr="0" compatLnSpc="1">
            <a:prstTxWarp prst="textNoShape">
              <a:avLst/>
            </a:prstTxWarp>
          </a:bodyPr>
          <a:lstStyle/>
          <a:p>
            <a:pPr defTabSz="913665">
              <a:lnSpc>
                <a:spcPct val="90000"/>
              </a:lnSpc>
              <a:defRPr/>
            </a:pPr>
            <a:endParaRPr lang="en-US" sz="1765" kern="0">
              <a:solidFill>
                <a:srgbClr val="505050"/>
              </a:solidFill>
              <a:latin typeface="Segoe UI"/>
            </a:endParaRPr>
          </a:p>
        </p:txBody>
      </p:sp>
      <p:sp>
        <p:nvSpPr>
          <p:cNvPr id="5" name="Title 4"/>
          <p:cNvSpPr>
            <a:spLocks noGrp="1"/>
          </p:cNvSpPr>
          <p:nvPr>
            <p:ph type="title" idx="4294967295"/>
          </p:nvPr>
        </p:nvSpPr>
        <p:spPr>
          <a:xfrm>
            <a:off x="268928" y="289512"/>
            <a:ext cx="11655078" cy="1119202"/>
          </a:xfrm>
        </p:spPr>
        <p:txBody>
          <a:bodyPr/>
          <a:lstStyle/>
          <a:p>
            <a:r>
              <a:rPr lang="en-US" dirty="0"/>
              <a:t>Azure and Azure Stack Hub</a:t>
            </a:r>
            <a:br>
              <a:rPr lang="en-US" dirty="0"/>
            </a:br>
            <a:r>
              <a:rPr lang="en-US" sz="2800" spc="0" dirty="0">
                <a:solidFill>
                  <a:schemeClr val="tx2"/>
                </a:solidFill>
                <a:cs typeface="+mn-cs"/>
              </a:rPr>
              <a:t>Truly consistent hybrid cloud platform</a:t>
            </a:r>
            <a:endParaRPr lang="en-US" sz="2400" spc="0" dirty="0">
              <a:solidFill>
                <a:schemeClr val="tx2"/>
              </a:solidFill>
              <a:cs typeface="+mn-cs"/>
            </a:endParaRPr>
          </a:p>
        </p:txBody>
      </p:sp>
      <p:sp>
        <p:nvSpPr>
          <p:cNvPr id="81" name="Rectangle 80"/>
          <p:cNvSpPr/>
          <p:nvPr/>
        </p:nvSpPr>
        <p:spPr bwMode="auto">
          <a:xfrm>
            <a:off x="455553" y="5514077"/>
            <a:ext cx="11290771" cy="44820"/>
          </a:xfrm>
          <a:prstGeom prst="rect">
            <a:avLst/>
          </a:prstGeom>
          <a:solidFill>
            <a:srgbClr val="FFFFFF">
              <a:lumMod val="95000"/>
            </a:srgb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9108" tIns="143285" rIns="179108" bIns="143285" numCol="1" spcCol="0" rtlCol="0" fromWordArt="0" anchor="t" anchorCtr="0" forceAA="0" compatLnSpc="1">
            <a:prstTxWarp prst="textNoShape">
              <a:avLst/>
            </a:prstTxWarp>
            <a:noAutofit/>
          </a:bodyPr>
          <a:lstStyle/>
          <a:p>
            <a:pPr algn="ctr" defTabSz="912874">
              <a:lnSpc>
                <a:spcPct val="90000"/>
              </a:lnSpc>
              <a:defRPr/>
            </a:pPr>
            <a:endParaRPr lang="en-US" sz="2353"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9" name="TextBox 78"/>
          <p:cNvSpPr txBox="1"/>
          <p:nvPr/>
        </p:nvSpPr>
        <p:spPr>
          <a:xfrm>
            <a:off x="8555192" y="5301528"/>
            <a:ext cx="446650" cy="621528"/>
          </a:xfrm>
          <a:prstGeom prst="rect">
            <a:avLst/>
          </a:prstGeom>
          <a:noFill/>
          <a:ln w="10795" cap="flat" cmpd="sng" algn="ctr">
            <a:noFill/>
            <a:prstDash val="solid"/>
          </a:ln>
          <a:effectLst/>
        </p:spPr>
        <p:txBody>
          <a:bodyPr wrap="none" lIns="179133" tIns="143305" rIns="179133" bIns="143305" rtlCol="0" anchor="ctr">
            <a:spAutoFit/>
          </a:bodyPr>
          <a:lstStyle>
            <a:defPPr>
              <a:defRPr lang="en-US"/>
            </a:defPPr>
            <a:lvl1pPr algn="ctr">
              <a:lnSpc>
                <a:spcPct val="90000"/>
              </a:lnSpc>
              <a:defRPr sz="2800">
                <a:gradFill>
                  <a:gsLst>
                    <a:gs pos="0">
                      <a:schemeClr val="accent4"/>
                    </a:gs>
                    <a:gs pos="100000">
                      <a:schemeClr val="accent4"/>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13314">
              <a:spcBef>
                <a:spcPts val="600"/>
              </a:spcBef>
              <a:defRPr/>
            </a:pPr>
            <a:r>
              <a:rPr lang="en-US" sz="2353" kern="0">
                <a:gradFill>
                  <a:gsLst>
                    <a:gs pos="0">
                      <a:srgbClr val="00188F"/>
                    </a:gs>
                    <a:gs pos="100000">
                      <a:srgbClr val="00188F"/>
                    </a:gs>
                  </a:gsLst>
                  <a:lin ang="5400000" scaled="0"/>
                </a:gradFill>
                <a:latin typeface="Segoe UI"/>
                <a:ea typeface="MS PGothic" panose="020B0600070205080204" pitchFamily="34" charset="-128"/>
              </a:rPr>
              <a:t> </a:t>
            </a:r>
          </a:p>
        </p:txBody>
      </p:sp>
      <p:sp>
        <p:nvSpPr>
          <p:cNvPr id="100" name="Rectangle 99"/>
          <p:cNvSpPr/>
          <p:nvPr/>
        </p:nvSpPr>
        <p:spPr bwMode="auto">
          <a:xfrm>
            <a:off x="7758047" y="3707258"/>
            <a:ext cx="2811843" cy="743718"/>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0" tIns="71714" rIns="0" bIns="0" numCol="1" spcCol="0" rtlCol="0" fromWordArt="0" anchor="ctr" anchorCtr="0" forceAA="0" compatLnSpc="1">
            <a:prstTxWarp prst="textNoShape">
              <a:avLst/>
            </a:prstTxWarp>
            <a:noAutofit/>
          </a:bodyPr>
          <a:lstStyle/>
          <a:p>
            <a:pPr algn="ctr" defTabSz="913400">
              <a:lnSpc>
                <a:spcPts val="784"/>
              </a:lnSpc>
              <a:spcAft>
                <a:spcPts val="294"/>
              </a:spcAft>
              <a:defRPr/>
            </a:pPr>
            <a:r>
              <a:rPr lang="en-US" sz="1368" kern="0">
                <a:gradFill>
                  <a:gsLst>
                    <a:gs pos="0">
                      <a:srgbClr val="505050"/>
                    </a:gs>
                    <a:gs pos="100000">
                      <a:srgbClr val="505050"/>
                    </a:gs>
                  </a:gsLst>
                  <a:lin ang="5400000" scaled="0"/>
                </a:gradFill>
                <a:latin typeface="Segoe UI Light" panose="020B0502040204020203" pitchFamily="34" charset="0"/>
                <a:ea typeface="Segoe UI" pitchFamily="34" charset="0"/>
                <a:cs typeface="Segoe UI Light" panose="020B0502040204020203" pitchFamily="34" charset="0"/>
              </a:rPr>
              <a:t>Azure IaaS | Azure PaaS</a:t>
            </a:r>
          </a:p>
          <a:p>
            <a:pPr algn="ctr" defTabSz="913400">
              <a:lnSpc>
                <a:spcPts val="784"/>
              </a:lnSpc>
              <a:spcAft>
                <a:spcPts val="294"/>
              </a:spcAft>
              <a:defRPr/>
            </a:pPr>
            <a:r>
              <a:rPr lang="en-US" sz="1000" kern="0">
                <a:gradFill>
                  <a:gsLst>
                    <a:gs pos="0">
                      <a:srgbClr val="505050"/>
                    </a:gs>
                    <a:gs pos="100000">
                      <a:srgbClr val="505050"/>
                    </a:gs>
                  </a:gsLst>
                  <a:lin ang="5400000" scaled="0"/>
                </a:gradFill>
                <a:latin typeface="Segoe UI Light" panose="020B0502040204020203" pitchFamily="34" charset="0"/>
                <a:ea typeface="Segoe UI" pitchFamily="34" charset="0"/>
                <a:cs typeface="Segoe UI Light" panose="020B0502040204020203" pitchFamily="34" charset="0"/>
              </a:rPr>
              <a:t>Compute | Networking | Storage |</a:t>
            </a:r>
          </a:p>
          <a:p>
            <a:pPr algn="ctr" defTabSz="913400">
              <a:lnSpc>
                <a:spcPts val="784"/>
              </a:lnSpc>
              <a:spcAft>
                <a:spcPts val="294"/>
              </a:spcAft>
              <a:defRPr/>
            </a:pPr>
            <a:r>
              <a:rPr lang="en-US" sz="1000" kern="0">
                <a:gradFill>
                  <a:gsLst>
                    <a:gs pos="0">
                      <a:srgbClr val="505050"/>
                    </a:gs>
                    <a:gs pos="100000">
                      <a:srgbClr val="505050"/>
                    </a:gs>
                  </a:gsLst>
                  <a:lin ang="5400000" scaled="0"/>
                </a:gradFill>
                <a:latin typeface="Segoe UI Light" panose="020B0502040204020203" pitchFamily="34" charset="0"/>
                <a:ea typeface="Segoe UI" pitchFamily="34" charset="0"/>
                <a:cs typeface="Segoe UI Light" panose="020B0502040204020203" pitchFamily="34" charset="0"/>
              </a:rPr>
              <a:t>App Service | Functions | </a:t>
            </a:r>
          </a:p>
          <a:p>
            <a:pPr algn="ctr" defTabSz="913400">
              <a:lnSpc>
                <a:spcPts val="784"/>
              </a:lnSpc>
              <a:spcAft>
                <a:spcPts val="294"/>
              </a:spcAft>
              <a:defRPr/>
            </a:pPr>
            <a:r>
              <a:rPr lang="en-US" sz="1000" kern="0">
                <a:gradFill>
                  <a:gsLst>
                    <a:gs pos="0">
                      <a:srgbClr val="505050"/>
                    </a:gs>
                    <a:gs pos="100000">
                      <a:srgbClr val="505050"/>
                    </a:gs>
                  </a:gsLst>
                  <a:lin ang="5400000" scaled="0"/>
                </a:gradFill>
                <a:latin typeface="Segoe UI Light" panose="020B0502040204020203" pitchFamily="34" charset="0"/>
                <a:ea typeface="Segoe UI" pitchFamily="34" charset="0"/>
                <a:cs typeface="Segoe UI Light" panose="020B0502040204020203" pitchFamily="34" charset="0"/>
              </a:rPr>
              <a:t>Service Fabric* | Container Service*</a:t>
            </a:r>
            <a:endParaRPr lang="en-US" sz="1025" kern="0">
              <a:gradFill>
                <a:gsLst>
                  <a:gs pos="0">
                    <a:srgbClr val="505050"/>
                  </a:gs>
                  <a:gs pos="100000">
                    <a:srgbClr val="505050"/>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01" name="Rectangle 100"/>
          <p:cNvSpPr/>
          <p:nvPr/>
        </p:nvSpPr>
        <p:spPr bwMode="auto">
          <a:xfrm>
            <a:off x="7758047" y="4490249"/>
            <a:ext cx="2811843" cy="743718"/>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0" tIns="143346" rIns="0" bIns="143346" numCol="1" spcCol="0" rtlCol="0" fromWordArt="0" anchor="ctr" anchorCtr="0" forceAA="0" compatLnSpc="1">
            <a:prstTxWarp prst="textNoShape">
              <a:avLst/>
            </a:prstTxWarp>
            <a:noAutofit/>
          </a:bodyPr>
          <a:lstStyle/>
          <a:p>
            <a:pPr algn="ctr" defTabSz="913400">
              <a:lnSpc>
                <a:spcPct val="90000"/>
              </a:lnSpc>
              <a:spcAft>
                <a:spcPts val="294"/>
              </a:spcAft>
              <a:defRPr/>
            </a:pPr>
            <a:r>
              <a:rPr lang="en-US" sz="1368" kern="0">
                <a:gradFill>
                  <a:gsLst>
                    <a:gs pos="0">
                      <a:srgbClr val="505050"/>
                    </a:gs>
                    <a:gs pos="100000">
                      <a:srgbClr val="505050"/>
                    </a:gs>
                  </a:gsLst>
                  <a:lin ang="5400000" scaled="0"/>
                </a:gradFill>
                <a:latin typeface="Segoe UI Light" panose="020B0502040204020203" pitchFamily="34" charset="0"/>
                <a:ea typeface="Segoe UI" pitchFamily="34" charset="0"/>
                <a:cs typeface="Segoe UI Light" panose="020B0502040204020203" pitchFamily="34" charset="0"/>
              </a:rPr>
              <a:t>Cloud infrastructure </a:t>
            </a:r>
          </a:p>
          <a:p>
            <a:pPr algn="ctr" defTabSz="913400">
              <a:lnSpc>
                <a:spcPct val="90000"/>
              </a:lnSpc>
              <a:spcAft>
                <a:spcPts val="294"/>
              </a:spcAft>
              <a:defRPr/>
            </a:pPr>
            <a:r>
              <a:rPr lang="en-US" sz="1368" kern="0">
                <a:gradFill>
                  <a:gsLst>
                    <a:gs pos="0">
                      <a:srgbClr val="505050"/>
                    </a:gs>
                    <a:gs pos="100000">
                      <a:srgbClr val="505050"/>
                    </a:gs>
                  </a:gsLst>
                  <a:lin ang="5400000" scaled="0"/>
                </a:gradFill>
                <a:latin typeface="Segoe UI Light" panose="020B0502040204020203" pitchFamily="34" charset="0"/>
                <a:ea typeface="Segoe UI" pitchFamily="34" charset="0"/>
                <a:cs typeface="Segoe UI Light" panose="020B0502040204020203" pitchFamily="34" charset="0"/>
              </a:rPr>
              <a:t>(Integrated systems)</a:t>
            </a:r>
          </a:p>
        </p:txBody>
      </p:sp>
      <p:sp>
        <p:nvSpPr>
          <p:cNvPr id="111" name="Rectangle 110"/>
          <p:cNvSpPr/>
          <p:nvPr/>
        </p:nvSpPr>
        <p:spPr bwMode="auto">
          <a:xfrm>
            <a:off x="7758047" y="2141276"/>
            <a:ext cx="2811843" cy="743718"/>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0" tIns="143346" rIns="0" bIns="143346" numCol="1" spcCol="0" rtlCol="0" fromWordArt="0" anchor="ctr" anchorCtr="0" forceAA="0" compatLnSpc="1">
            <a:prstTxWarp prst="textNoShape">
              <a:avLst/>
            </a:prstTxWarp>
            <a:noAutofit/>
          </a:bodyPr>
          <a:lstStyle/>
          <a:p>
            <a:pPr algn="ctr" defTabSz="913400">
              <a:lnSpc>
                <a:spcPct val="90000"/>
              </a:lnSpc>
              <a:spcAft>
                <a:spcPts val="294"/>
              </a:spcAft>
              <a:defRPr/>
            </a:pPr>
            <a:r>
              <a:rPr lang="en-US" sz="1368" kern="0">
                <a:gradFill>
                  <a:gsLst>
                    <a:gs pos="0">
                      <a:srgbClr val="505050"/>
                    </a:gs>
                    <a:gs pos="100000">
                      <a:srgbClr val="505050"/>
                    </a:gs>
                  </a:gsLst>
                  <a:lin ang="5400000" scaled="0"/>
                </a:gradFill>
                <a:latin typeface="Segoe UI Light" panose="020B0502040204020203" pitchFamily="34" charset="0"/>
                <a:ea typeface="Segoe UI" pitchFamily="34" charset="0"/>
                <a:cs typeface="Segoe UI Light" panose="020B0502040204020203" pitchFamily="34" charset="0"/>
              </a:rPr>
              <a:t>Portal | PowerShell | DevOps tools </a:t>
            </a:r>
          </a:p>
        </p:txBody>
      </p:sp>
      <p:sp>
        <p:nvSpPr>
          <p:cNvPr id="112" name="Rectangle 111"/>
          <p:cNvSpPr/>
          <p:nvPr/>
        </p:nvSpPr>
        <p:spPr bwMode="auto">
          <a:xfrm>
            <a:off x="7758047" y="2924267"/>
            <a:ext cx="2811843" cy="743718"/>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0" tIns="143346" rIns="0" bIns="143346" numCol="1" spcCol="0" rtlCol="0" fromWordArt="0" anchor="ctr" anchorCtr="0" forceAA="0" compatLnSpc="1">
            <a:prstTxWarp prst="textNoShape">
              <a:avLst/>
            </a:prstTxWarp>
            <a:noAutofit/>
          </a:bodyPr>
          <a:lstStyle/>
          <a:p>
            <a:pPr algn="ctr" defTabSz="913400">
              <a:lnSpc>
                <a:spcPct val="90000"/>
              </a:lnSpc>
              <a:spcAft>
                <a:spcPts val="294"/>
              </a:spcAft>
              <a:defRPr/>
            </a:pPr>
            <a:r>
              <a:rPr lang="en-US" sz="1368" kern="0">
                <a:gradFill>
                  <a:gsLst>
                    <a:gs pos="0">
                      <a:srgbClr val="505050"/>
                    </a:gs>
                    <a:gs pos="100000">
                      <a:srgbClr val="505050"/>
                    </a:gs>
                  </a:gsLst>
                  <a:lin ang="5400000" scaled="0"/>
                </a:gradFill>
                <a:latin typeface="Segoe UI Light" panose="020B0502040204020203" pitchFamily="34" charset="0"/>
                <a:ea typeface="Segoe UI" pitchFamily="34" charset="0"/>
                <a:cs typeface="Segoe UI Light" panose="020B0502040204020203" pitchFamily="34" charset="0"/>
              </a:rPr>
              <a:t>Azure Resource Manager</a:t>
            </a:r>
          </a:p>
        </p:txBody>
      </p:sp>
      <p:sp>
        <p:nvSpPr>
          <p:cNvPr id="114" name="Rectangle 23"/>
          <p:cNvSpPr>
            <a:spLocks noChangeArrowheads="1"/>
          </p:cNvSpPr>
          <p:nvPr/>
        </p:nvSpPr>
        <p:spPr bwMode="auto">
          <a:xfrm>
            <a:off x="1471383" y="2000430"/>
            <a:ext cx="3053220" cy="3374385"/>
          </a:xfrm>
          <a:prstGeom prst="rect">
            <a:avLst/>
          </a:prstGeom>
          <a:solidFill>
            <a:schemeClr val="bg1"/>
          </a:solidFill>
          <a:ln>
            <a:solidFill>
              <a:srgbClr val="505050"/>
            </a:solidFill>
          </a:ln>
        </p:spPr>
        <p:txBody>
          <a:bodyPr vert="horz" wrap="square" lIns="89592" tIns="44796" rIns="89592" bIns="44796" numCol="1" anchor="t" anchorCtr="0" compatLnSpc="1">
            <a:prstTxWarp prst="textNoShape">
              <a:avLst/>
            </a:prstTxWarp>
          </a:bodyPr>
          <a:lstStyle/>
          <a:p>
            <a:pPr defTabSz="913665">
              <a:lnSpc>
                <a:spcPct val="90000"/>
              </a:lnSpc>
              <a:defRPr/>
            </a:pPr>
            <a:endParaRPr lang="en-US" sz="1765" kern="0">
              <a:solidFill>
                <a:srgbClr val="505050"/>
              </a:solidFill>
              <a:latin typeface="Segoe UI"/>
            </a:endParaRPr>
          </a:p>
        </p:txBody>
      </p:sp>
      <p:sp>
        <p:nvSpPr>
          <p:cNvPr id="115" name="Rectangle 114"/>
          <p:cNvSpPr/>
          <p:nvPr/>
        </p:nvSpPr>
        <p:spPr bwMode="auto">
          <a:xfrm>
            <a:off x="1592070" y="3707258"/>
            <a:ext cx="2811843" cy="743718"/>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0" tIns="143346" rIns="0" bIns="143346" numCol="1" spcCol="0" rtlCol="0" fromWordArt="0" anchor="ctr" anchorCtr="0" forceAA="0" compatLnSpc="1">
            <a:prstTxWarp prst="textNoShape">
              <a:avLst/>
            </a:prstTxWarp>
            <a:noAutofit/>
          </a:bodyPr>
          <a:lstStyle/>
          <a:p>
            <a:pPr algn="ctr" defTabSz="913400">
              <a:lnSpc>
                <a:spcPct val="90000"/>
              </a:lnSpc>
              <a:spcAft>
                <a:spcPts val="294"/>
              </a:spcAft>
              <a:defRPr/>
            </a:pPr>
            <a:r>
              <a:rPr lang="en-US" sz="1368" kern="0">
                <a:gradFill>
                  <a:gsLst>
                    <a:gs pos="0">
                      <a:srgbClr val="505050"/>
                    </a:gs>
                    <a:gs pos="100000">
                      <a:srgbClr val="505050"/>
                    </a:gs>
                  </a:gsLst>
                  <a:lin ang="5400000" scaled="0"/>
                </a:gradFill>
                <a:latin typeface="Segoe UI Light" panose="020B0502040204020203" pitchFamily="34" charset="0"/>
                <a:ea typeface="Segoe UI" pitchFamily="34" charset="0"/>
                <a:cs typeface="Segoe UI Light" panose="020B0502040204020203" pitchFamily="34" charset="0"/>
              </a:rPr>
              <a:t>Azure IaaS | Azure PaaS</a:t>
            </a:r>
          </a:p>
        </p:txBody>
      </p:sp>
      <p:sp>
        <p:nvSpPr>
          <p:cNvPr id="116" name="Rectangle 115"/>
          <p:cNvSpPr/>
          <p:nvPr/>
        </p:nvSpPr>
        <p:spPr bwMode="auto">
          <a:xfrm>
            <a:off x="1592070" y="4490249"/>
            <a:ext cx="2811843" cy="743718"/>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0" tIns="143346" rIns="0" bIns="143346" numCol="1" spcCol="0" rtlCol="0" fromWordArt="0" anchor="ctr" anchorCtr="0" forceAA="0" compatLnSpc="1">
            <a:prstTxWarp prst="textNoShape">
              <a:avLst/>
            </a:prstTxWarp>
            <a:noAutofit/>
          </a:bodyPr>
          <a:lstStyle/>
          <a:p>
            <a:pPr algn="ctr" defTabSz="913400">
              <a:lnSpc>
                <a:spcPct val="90000"/>
              </a:lnSpc>
              <a:spcAft>
                <a:spcPts val="294"/>
              </a:spcAft>
              <a:defRPr/>
            </a:pPr>
            <a:r>
              <a:rPr lang="en-US" sz="1368" kern="0">
                <a:gradFill>
                  <a:gsLst>
                    <a:gs pos="0">
                      <a:srgbClr val="505050"/>
                    </a:gs>
                    <a:gs pos="100000">
                      <a:srgbClr val="505050"/>
                    </a:gs>
                  </a:gsLst>
                  <a:lin ang="5400000" scaled="0"/>
                </a:gradFill>
                <a:latin typeface="Segoe UI Light" panose="020B0502040204020203" pitchFamily="34" charset="0"/>
                <a:ea typeface="Segoe UI" pitchFamily="34" charset="0"/>
                <a:cs typeface="Segoe UI Light" panose="020B0502040204020203" pitchFamily="34" charset="0"/>
              </a:rPr>
              <a:t>Cloud infrastructure</a:t>
            </a:r>
          </a:p>
        </p:txBody>
      </p:sp>
      <p:sp>
        <p:nvSpPr>
          <p:cNvPr id="117" name="Rectangle 116"/>
          <p:cNvSpPr/>
          <p:nvPr/>
        </p:nvSpPr>
        <p:spPr bwMode="auto">
          <a:xfrm>
            <a:off x="1592070" y="2141276"/>
            <a:ext cx="2811843" cy="743718"/>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0" tIns="143346" rIns="0" bIns="143346" numCol="1" spcCol="0" rtlCol="0" fromWordArt="0" anchor="ctr" anchorCtr="0" forceAA="0" compatLnSpc="1">
            <a:prstTxWarp prst="textNoShape">
              <a:avLst/>
            </a:prstTxWarp>
            <a:noAutofit/>
          </a:bodyPr>
          <a:lstStyle/>
          <a:p>
            <a:pPr algn="ctr" defTabSz="913400">
              <a:lnSpc>
                <a:spcPct val="90000"/>
              </a:lnSpc>
              <a:spcAft>
                <a:spcPts val="294"/>
              </a:spcAft>
              <a:defRPr/>
            </a:pPr>
            <a:r>
              <a:rPr lang="en-US" sz="1368" kern="0">
                <a:gradFill>
                  <a:gsLst>
                    <a:gs pos="0">
                      <a:srgbClr val="505050"/>
                    </a:gs>
                    <a:gs pos="100000">
                      <a:srgbClr val="505050"/>
                    </a:gs>
                  </a:gsLst>
                  <a:lin ang="5400000" scaled="0"/>
                </a:gradFill>
                <a:latin typeface="Segoe UI Light" panose="020B0502040204020203" pitchFamily="34" charset="0"/>
                <a:ea typeface="Segoe UI" pitchFamily="34" charset="0"/>
                <a:cs typeface="Segoe UI Light" panose="020B0502040204020203" pitchFamily="34" charset="0"/>
              </a:rPr>
              <a:t>Portal | PowerShell | DevOps tools </a:t>
            </a:r>
          </a:p>
        </p:txBody>
      </p:sp>
      <p:sp>
        <p:nvSpPr>
          <p:cNvPr id="118" name="Rectangle 117"/>
          <p:cNvSpPr/>
          <p:nvPr/>
        </p:nvSpPr>
        <p:spPr bwMode="auto">
          <a:xfrm>
            <a:off x="1592070" y="2924267"/>
            <a:ext cx="2811843" cy="743718"/>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0" tIns="143346" rIns="0" bIns="143346" numCol="1" spcCol="0" rtlCol="0" fromWordArt="0" anchor="ctr" anchorCtr="0" forceAA="0" compatLnSpc="1">
            <a:prstTxWarp prst="textNoShape">
              <a:avLst/>
            </a:prstTxWarp>
            <a:noAutofit/>
          </a:bodyPr>
          <a:lstStyle/>
          <a:p>
            <a:pPr algn="ctr" defTabSz="913400">
              <a:lnSpc>
                <a:spcPct val="90000"/>
              </a:lnSpc>
              <a:spcAft>
                <a:spcPts val="294"/>
              </a:spcAft>
              <a:defRPr/>
            </a:pPr>
            <a:r>
              <a:rPr lang="en-US" sz="1368" kern="0">
                <a:gradFill>
                  <a:gsLst>
                    <a:gs pos="0">
                      <a:srgbClr val="505050"/>
                    </a:gs>
                    <a:gs pos="100000">
                      <a:srgbClr val="505050"/>
                    </a:gs>
                  </a:gsLst>
                  <a:lin ang="5400000" scaled="0"/>
                </a:gradFill>
                <a:latin typeface="Segoe UI Light" panose="020B0502040204020203" pitchFamily="34" charset="0"/>
                <a:ea typeface="Segoe UI" pitchFamily="34" charset="0"/>
                <a:cs typeface="Segoe UI Light" panose="020B0502040204020203" pitchFamily="34" charset="0"/>
              </a:rPr>
              <a:t>Azure Resource Manager</a:t>
            </a:r>
          </a:p>
        </p:txBody>
      </p:sp>
      <p:sp>
        <p:nvSpPr>
          <p:cNvPr id="4" name="TextBox 3"/>
          <p:cNvSpPr txBox="1"/>
          <p:nvPr/>
        </p:nvSpPr>
        <p:spPr>
          <a:xfrm>
            <a:off x="10875492" y="6500995"/>
            <a:ext cx="2088558" cy="485470"/>
          </a:xfrm>
          <a:prstGeom prst="rect">
            <a:avLst/>
          </a:prstGeom>
          <a:noFill/>
        </p:spPr>
        <p:txBody>
          <a:bodyPr wrap="square" lIns="182828" tIns="146263" rIns="182828" bIns="146263" rtlCol="0">
            <a:spAutoFit/>
          </a:bodyPr>
          <a:lstStyle/>
          <a:p>
            <a:pPr defTabSz="914049">
              <a:lnSpc>
                <a:spcPct val="90000"/>
              </a:lnSpc>
              <a:spcAft>
                <a:spcPts val="600"/>
              </a:spcAft>
              <a:defRPr/>
            </a:pPr>
            <a:r>
              <a:rPr lang="en-US" sz="1372">
                <a:gradFill>
                  <a:gsLst>
                    <a:gs pos="2917">
                      <a:srgbClr val="FFFFFF"/>
                    </a:gs>
                    <a:gs pos="30000">
                      <a:srgbClr val="FFFFFF"/>
                    </a:gs>
                  </a:gsLst>
                  <a:lin ang="5400000" scaled="0"/>
                </a:gradFill>
                <a:latin typeface="Segoe UI"/>
              </a:rPr>
              <a:t>* - Post GA</a:t>
            </a:r>
          </a:p>
        </p:txBody>
      </p:sp>
      <p:sp>
        <p:nvSpPr>
          <p:cNvPr id="21" name="Freeform 17"/>
          <p:cNvSpPr>
            <a:spLocks noEditPoints="1"/>
          </p:cNvSpPr>
          <p:nvPr/>
        </p:nvSpPr>
        <p:spPr bwMode="auto">
          <a:xfrm>
            <a:off x="7933983" y="5950196"/>
            <a:ext cx="513577" cy="823280"/>
          </a:xfrm>
          <a:custGeom>
            <a:avLst/>
            <a:gdLst>
              <a:gd name="T0" fmla="*/ 212 w 330"/>
              <a:gd name="T1" fmla="*/ 340 h 529"/>
              <a:gd name="T2" fmla="*/ 258 w 330"/>
              <a:gd name="T3" fmla="*/ 387 h 529"/>
              <a:gd name="T4" fmla="*/ 266 w 330"/>
              <a:gd name="T5" fmla="*/ 317 h 529"/>
              <a:gd name="T6" fmla="*/ 311 w 330"/>
              <a:gd name="T7" fmla="*/ 270 h 529"/>
              <a:gd name="T8" fmla="*/ 266 w 330"/>
              <a:gd name="T9" fmla="*/ 317 h 529"/>
              <a:gd name="T10" fmla="*/ 212 w 330"/>
              <a:gd name="T11" fmla="*/ 200 h 529"/>
              <a:gd name="T12" fmla="*/ 258 w 330"/>
              <a:gd name="T13" fmla="*/ 247 h 529"/>
              <a:gd name="T14" fmla="*/ 266 w 330"/>
              <a:gd name="T15" fmla="*/ 16 h 529"/>
              <a:gd name="T16" fmla="*/ 253 w 330"/>
              <a:gd name="T17" fmla="*/ 66 h 529"/>
              <a:gd name="T18" fmla="*/ 235 w 330"/>
              <a:gd name="T19" fmla="*/ 117 h 529"/>
              <a:gd name="T20" fmla="*/ 210 w 330"/>
              <a:gd name="T21" fmla="*/ 173 h 529"/>
              <a:gd name="T22" fmla="*/ 191 w 330"/>
              <a:gd name="T23" fmla="*/ 529 h 529"/>
              <a:gd name="T24" fmla="*/ 330 w 330"/>
              <a:gd name="T25" fmla="*/ 173 h 529"/>
              <a:gd name="T26" fmla="*/ 309 w 330"/>
              <a:gd name="T27" fmla="*/ 117 h 529"/>
              <a:gd name="T28" fmla="*/ 284 w 330"/>
              <a:gd name="T29" fmla="*/ 66 h 529"/>
              <a:gd name="T30" fmla="*/ 266 w 330"/>
              <a:gd name="T31" fmla="*/ 16 h 529"/>
              <a:gd name="T32" fmla="*/ 27 w 330"/>
              <a:gd name="T33" fmla="*/ 383 h 529"/>
              <a:gd name="T34" fmla="*/ 71 w 330"/>
              <a:gd name="T35" fmla="*/ 429 h 529"/>
              <a:gd name="T36" fmla="*/ 94 w 330"/>
              <a:gd name="T37" fmla="*/ 428 h 529"/>
              <a:gd name="T38" fmla="*/ 139 w 330"/>
              <a:gd name="T39" fmla="*/ 383 h 529"/>
              <a:gd name="T40" fmla="*/ 94 w 330"/>
              <a:gd name="T41" fmla="*/ 428 h 529"/>
              <a:gd name="T42" fmla="*/ 27 w 330"/>
              <a:gd name="T43" fmla="*/ 315 h 529"/>
              <a:gd name="T44" fmla="*/ 71 w 330"/>
              <a:gd name="T45" fmla="*/ 361 h 529"/>
              <a:gd name="T46" fmla="*/ 94 w 330"/>
              <a:gd name="T47" fmla="*/ 361 h 529"/>
              <a:gd name="T48" fmla="*/ 141 w 330"/>
              <a:gd name="T49" fmla="*/ 315 h 529"/>
              <a:gd name="T50" fmla="*/ 94 w 330"/>
              <a:gd name="T51" fmla="*/ 361 h 529"/>
              <a:gd name="T52" fmla="*/ 27 w 330"/>
              <a:gd name="T53" fmla="*/ 247 h 529"/>
              <a:gd name="T54" fmla="*/ 71 w 330"/>
              <a:gd name="T55" fmla="*/ 293 h 529"/>
              <a:gd name="T56" fmla="*/ 94 w 330"/>
              <a:gd name="T57" fmla="*/ 293 h 529"/>
              <a:gd name="T58" fmla="*/ 139 w 330"/>
              <a:gd name="T59" fmla="*/ 247 h 529"/>
              <a:gd name="T60" fmla="*/ 94 w 330"/>
              <a:gd name="T61" fmla="*/ 293 h 529"/>
              <a:gd name="T62" fmla="*/ 27 w 330"/>
              <a:gd name="T63" fmla="*/ 177 h 529"/>
              <a:gd name="T64" fmla="*/ 71 w 330"/>
              <a:gd name="T65" fmla="*/ 224 h 529"/>
              <a:gd name="T66" fmla="*/ 94 w 330"/>
              <a:gd name="T67" fmla="*/ 224 h 529"/>
              <a:gd name="T68" fmla="*/ 139 w 330"/>
              <a:gd name="T69" fmla="*/ 177 h 529"/>
              <a:gd name="T70" fmla="*/ 94 w 330"/>
              <a:gd name="T71" fmla="*/ 224 h 529"/>
              <a:gd name="T72" fmla="*/ 27 w 330"/>
              <a:gd name="T73" fmla="*/ 109 h 529"/>
              <a:gd name="T74" fmla="*/ 71 w 330"/>
              <a:gd name="T75" fmla="*/ 156 h 529"/>
              <a:gd name="T76" fmla="*/ 94 w 330"/>
              <a:gd name="T77" fmla="*/ 156 h 529"/>
              <a:gd name="T78" fmla="*/ 141 w 330"/>
              <a:gd name="T79" fmla="*/ 109 h 529"/>
              <a:gd name="T80" fmla="*/ 94 w 330"/>
              <a:gd name="T81" fmla="*/ 156 h 529"/>
              <a:gd name="T82" fmla="*/ 27 w 330"/>
              <a:gd name="T83" fmla="*/ 41 h 529"/>
              <a:gd name="T84" fmla="*/ 71 w 330"/>
              <a:gd name="T85" fmla="*/ 88 h 529"/>
              <a:gd name="T86" fmla="*/ 94 w 330"/>
              <a:gd name="T87" fmla="*/ 88 h 529"/>
              <a:gd name="T88" fmla="*/ 139 w 330"/>
              <a:gd name="T89" fmla="*/ 41 h 529"/>
              <a:gd name="T90" fmla="*/ 94 w 330"/>
              <a:gd name="T91" fmla="*/ 88 h 529"/>
              <a:gd name="T92" fmla="*/ 0 w 330"/>
              <a:gd name="T93" fmla="*/ 0 h 529"/>
              <a:gd name="T94" fmla="*/ 168 w 330"/>
              <a:gd name="T95"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30" h="529">
                <a:moveTo>
                  <a:pt x="212" y="387"/>
                </a:moveTo>
                <a:lnTo>
                  <a:pt x="212" y="340"/>
                </a:lnTo>
                <a:lnTo>
                  <a:pt x="258" y="340"/>
                </a:lnTo>
                <a:lnTo>
                  <a:pt x="258" y="387"/>
                </a:lnTo>
                <a:lnTo>
                  <a:pt x="212" y="387"/>
                </a:lnTo>
                <a:moveTo>
                  <a:pt x="266" y="317"/>
                </a:moveTo>
                <a:lnTo>
                  <a:pt x="266" y="270"/>
                </a:lnTo>
                <a:lnTo>
                  <a:pt x="311" y="270"/>
                </a:lnTo>
                <a:lnTo>
                  <a:pt x="311" y="317"/>
                </a:lnTo>
                <a:lnTo>
                  <a:pt x="266" y="317"/>
                </a:lnTo>
                <a:moveTo>
                  <a:pt x="212" y="247"/>
                </a:moveTo>
                <a:lnTo>
                  <a:pt x="212" y="200"/>
                </a:lnTo>
                <a:lnTo>
                  <a:pt x="258" y="200"/>
                </a:lnTo>
                <a:lnTo>
                  <a:pt x="258" y="247"/>
                </a:lnTo>
                <a:lnTo>
                  <a:pt x="212" y="247"/>
                </a:lnTo>
                <a:moveTo>
                  <a:pt x="266" y="16"/>
                </a:moveTo>
                <a:lnTo>
                  <a:pt x="253" y="16"/>
                </a:lnTo>
                <a:lnTo>
                  <a:pt x="253" y="66"/>
                </a:lnTo>
                <a:lnTo>
                  <a:pt x="235" y="66"/>
                </a:lnTo>
                <a:lnTo>
                  <a:pt x="235" y="117"/>
                </a:lnTo>
                <a:lnTo>
                  <a:pt x="210" y="117"/>
                </a:lnTo>
                <a:lnTo>
                  <a:pt x="210" y="173"/>
                </a:lnTo>
                <a:lnTo>
                  <a:pt x="191" y="173"/>
                </a:lnTo>
                <a:lnTo>
                  <a:pt x="191" y="529"/>
                </a:lnTo>
                <a:lnTo>
                  <a:pt x="330" y="529"/>
                </a:lnTo>
                <a:lnTo>
                  <a:pt x="330" y="173"/>
                </a:lnTo>
                <a:lnTo>
                  <a:pt x="309" y="173"/>
                </a:lnTo>
                <a:lnTo>
                  <a:pt x="309" y="117"/>
                </a:lnTo>
                <a:lnTo>
                  <a:pt x="284" y="117"/>
                </a:lnTo>
                <a:lnTo>
                  <a:pt x="284" y="66"/>
                </a:lnTo>
                <a:lnTo>
                  <a:pt x="266" y="66"/>
                </a:lnTo>
                <a:lnTo>
                  <a:pt x="266" y="16"/>
                </a:lnTo>
                <a:moveTo>
                  <a:pt x="27" y="429"/>
                </a:moveTo>
                <a:lnTo>
                  <a:pt x="27" y="383"/>
                </a:lnTo>
                <a:lnTo>
                  <a:pt x="71" y="383"/>
                </a:lnTo>
                <a:lnTo>
                  <a:pt x="71" y="429"/>
                </a:lnTo>
                <a:lnTo>
                  <a:pt x="27" y="429"/>
                </a:lnTo>
                <a:moveTo>
                  <a:pt x="94" y="428"/>
                </a:moveTo>
                <a:lnTo>
                  <a:pt x="94" y="383"/>
                </a:lnTo>
                <a:lnTo>
                  <a:pt x="139" y="383"/>
                </a:lnTo>
                <a:lnTo>
                  <a:pt x="139" y="428"/>
                </a:lnTo>
                <a:lnTo>
                  <a:pt x="94" y="428"/>
                </a:lnTo>
                <a:moveTo>
                  <a:pt x="27" y="361"/>
                </a:moveTo>
                <a:lnTo>
                  <a:pt x="27" y="315"/>
                </a:lnTo>
                <a:lnTo>
                  <a:pt x="71" y="315"/>
                </a:lnTo>
                <a:lnTo>
                  <a:pt x="71" y="361"/>
                </a:lnTo>
                <a:lnTo>
                  <a:pt x="27" y="361"/>
                </a:lnTo>
                <a:moveTo>
                  <a:pt x="94" y="361"/>
                </a:moveTo>
                <a:lnTo>
                  <a:pt x="94" y="315"/>
                </a:lnTo>
                <a:lnTo>
                  <a:pt x="141" y="315"/>
                </a:lnTo>
                <a:lnTo>
                  <a:pt x="141" y="361"/>
                </a:lnTo>
                <a:lnTo>
                  <a:pt x="94" y="361"/>
                </a:lnTo>
                <a:moveTo>
                  <a:pt x="27" y="293"/>
                </a:moveTo>
                <a:lnTo>
                  <a:pt x="27" y="247"/>
                </a:lnTo>
                <a:lnTo>
                  <a:pt x="71" y="247"/>
                </a:lnTo>
                <a:lnTo>
                  <a:pt x="71" y="293"/>
                </a:lnTo>
                <a:lnTo>
                  <a:pt x="27" y="293"/>
                </a:lnTo>
                <a:moveTo>
                  <a:pt x="94" y="293"/>
                </a:moveTo>
                <a:lnTo>
                  <a:pt x="94" y="247"/>
                </a:lnTo>
                <a:lnTo>
                  <a:pt x="139" y="247"/>
                </a:lnTo>
                <a:lnTo>
                  <a:pt x="139" y="293"/>
                </a:lnTo>
                <a:lnTo>
                  <a:pt x="94" y="293"/>
                </a:lnTo>
                <a:moveTo>
                  <a:pt x="27" y="224"/>
                </a:moveTo>
                <a:lnTo>
                  <a:pt x="27" y="177"/>
                </a:lnTo>
                <a:lnTo>
                  <a:pt x="71" y="177"/>
                </a:lnTo>
                <a:lnTo>
                  <a:pt x="71" y="224"/>
                </a:lnTo>
                <a:lnTo>
                  <a:pt x="27" y="224"/>
                </a:lnTo>
                <a:moveTo>
                  <a:pt x="94" y="224"/>
                </a:moveTo>
                <a:lnTo>
                  <a:pt x="94" y="177"/>
                </a:lnTo>
                <a:lnTo>
                  <a:pt x="139" y="177"/>
                </a:lnTo>
                <a:lnTo>
                  <a:pt x="139" y="224"/>
                </a:lnTo>
                <a:lnTo>
                  <a:pt x="94" y="224"/>
                </a:lnTo>
                <a:moveTo>
                  <a:pt x="27" y="156"/>
                </a:moveTo>
                <a:lnTo>
                  <a:pt x="27" y="109"/>
                </a:lnTo>
                <a:lnTo>
                  <a:pt x="71" y="109"/>
                </a:lnTo>
                <a:lnTo>
                  <a:pt x="71" y="156"/>
                </a:lnTo>
                <a:lnTo>
                  <a:pt x="27" y="156"/>
                </a:lnTo>
                <a:moveTo>
                  <a:pt x="94" y="156"/>
                </a:moveTo>
                <a:lnTo>
                  <a:pt x="94" y="109"/>
                </a:lnTo>
                <a:lnTo>
                  <a:pt x="141" y="109"/>
                </a:lnTo>
                <a:lnTo>
                  <a:pt x="141" y="156"/>
                </a:lnTo>
                <a:lnTo>
                  <a:pt x="94" y="156"/>
                </a:lnTo>
                <a:moveTo>
                  <a:pt x="27" y="88"/>
                </a:moveTo>
                <a:lnTo>
                  <a:pt x="27" y="41"/>
                </a:lnTo>
                <a:lnTo>
                  <a:pt x="71" y="41"/>
                </a:lnTo>
                <a:lnTo>
                  <a:pt x="71" y="88"/>
                </a:lnTo>
                <a:lnTo>
                  <a:pt x="27" y="88"/>
                </a:lnTo>
                <a:moveTo>
                  <a:pt x="94" y="88"/>
                </a:moveTo>
                <a:lnTo>
                  <a:pt x="94" y="41"/>
                </a:lnTo>
                <a:lnTo>
                  <a:pt x="139" y="41"/>
                </a:lnTo>
                <a:lnTo>
                  <a:pt x="139" y="88"/>
                </a:lnTo>
                <a:lnTo>
                  <a:pt x="94" y="88"/>
                </a:lnTo>
                <a:moveTo>
                  <a:pt x="168" y="0"/>
                </a:moveTo>
                <a:lnTo>
                  <a:pt x="0" y="0"/>
                </a:lnTo>
                <a:lnTo>
                  <a:pt x="0" y="529"/>
                </a:lnTo>
                <a:lnTo>
                  <a:pt x="168" y="529"/>
                </a:lnTo>
                <a:lnTo>
                  <a:pt x="1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latin typeface="Segoe UI"/>
            </a:endParaRPr>
          </a:p>
        </p:txBody>
      </p:sp>
      <p:grpSp>
        <p:nvGrpSpPr>
          <p:cNvPr id="9" name="Group 8"/>
          <p:cNvGrpSpPr/>
          <p:nvPr/>
        </p:nvGrpSpPr>
        <p:grpSpPr>
          <a:xfrm>
            <a:off x="4524601" y="2056873"/>
            <a:ext cx="3112757" cy="3155125"/>
            <a:chOff x="4615328" y="2097621"/>
            <a:chExt cx="3175174" cy="3218392"/>
          </a:xfrm>
        </p:grpSpPr>
        <p:sp>
          <p:nvSpPr>
            <p:cNvPr id="41" name="TextBox 54"/>
            <p:cNvSpPr txBox="1"/>
            <p:nvPr/>
          </p:nvSpPr>
          <p:spPr>
            <a:xfrm>
              <a:off x="5460550" y="2097621"/>
              <a:ext cx="1525450" cy="544637"/>
            </a:xfrm>
            <a:prstGeom prst="rect">
              <a:avLst/>
            </a:prstGeom>
            <a:noFill/>
          </p:spPr>
          <p:txBody>
            <a:bodyPr wrap="square" lIns="179208" tIns="143366" rIns="179208" bIns="14336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95870">
                <a:lnSpc>
                  <a:spcPct val="90000"/>
                </a:lnSpc>
                <a:spcAft>
                  <a:spcPts val="588"/>
                </a:spcAft>
                <a:defRPr/>
              </a:pPr>
              <a:r>
                <a:rPr lang="en-US" sz="1765">
                  <a:solidFill>
                    <a:srgbClr val="505050"/>
                  </a:solidFill>
                  <a:latin typeface="Segoe UI"/>
                </a:rPr>
                <a:t>Developers</a:t>
              </a:r>
            </a:p>
          </p:txBody>
        </p:sp>
        <p:sp>
          <p:nvSpPr>
            <p:cNvPr id="42" name="TextBox 54"/>
            <p:cNvSpPr txBox="1"/>
            <p:nvPr/>
          </p:nvSpPr>
          <p:spPr>
            <a:xfrm>
              <a:off x="5419830" y="4771376"/>
              <a:ext cx="1611940" cy="544637"/>
            </a:xfrm>
            <a:prstGeom prst="rect">
              <a:avLst/>
            </a:prstGeom>
            <a:noFill/>
          </p:spPr>
          <p:txBody>
            <a:bodyPr wrap="square" lIns="179208" tIns="143366" rIns="179208" bIns="14336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95870">
                <a:lnSpc>
                  <a:spcPct val="90000"/>
                </a:lnSpc>
                <a:spcAft>
                  <a:spcPts val="588"/>
                </a:spcAft>
                <a:defRPr/>
              </a:pPr>
              <a:r>
                <a:rPr lang="en-US" sz="1765">
                  <a:solidFill>
                    <a:srgbClr val="505050"/>
                  </a:solidFill>
                  <a:latin typeface="Segoe UI"/>
                </a:rPr>
                <a:t>IT</a:t>
              </a:r>
            </a:p>
          </p:txBody>
        </p:sp>
        <p:sp>
          <p:nvSpPr>
            <p:cNvPr id="3" name="TextBox 2"/>
            <p:cNvSpPr txBox="1"/>
            <p:nvPr/>
          </p:nvSpPr>
          <p:spPr>
            <a:xfrm>
              <a:off x="4615328" y="3406166"/>
              <a:ext cx="3175174" cy="578305"/>
            </a:xfrm>
            <a:prstGeom prst="rect">
              <a:avLst/>
            </a:prstGeom>
            <a:noFill/>
          </p:spPr>
          <p:txBody>
            <a:bodyPr wrap="square" lIns="182828" tIns="146263" rIns="182828" bIns="146263" rtlCol="0">
              <a:spAutoFit/>
            </a:bodyPr>
            <a:lstStyle/>
            <a:p>
              <a:pPr algn="ctr" defTabSz="914049">
                <a:lnSpc>
                  <a:spcPct val="90000"/>
                </a:lnSpc>
                <a:spcAft>
                  <a:spcPts val="600"/>
                </a:spcAft>
                <a:defRPr/>
              </a:pPr>
              <a:r>
                <a:rPr lang="en-US" sz="1961" kern="0">
                  <a:solidFill>
                    <a:srgbClr val="505050"/>
                  </a:solidFill>
                  <a:latin typeface="Segoe UI"/>
                </a:rPr>
                <a:t>CONSISTENCY</a:t>
              </a:r>
            </a:p>
          </p:txBody>
        </p:sp>
        <p:grpSp>
          <p:nvGrpSpPr>
            <p:cNvPr id="30" name="Group 29"/>
            <p:cNvGrpSpPr/>
            <p:nvPr/>
          </p:nvGrpSpPr>
          <p:grpSpPr>
            <a:xfrm>
              <a:off x="5289285" y="2709042"/>
              <a:ext cx="1842500" cy="1842500"/>
              <a:chOff x="5281665" y="2513736"/>
              <a:chExt cx="1842500" cy="1842500"/>
            </a:xfrm>
          </p:grpSpPr>
          <p:sp>
            <p:nvSpPr>
              <p:cNvPr id="31" name="Block Arc 30"/>
              <p:cNvSpPr/>
              <p:nvPr/>
            </p:nvSpPr>
            <p:spPr bwMode="auto">
              <a:xfrm>
                <a:off x="5281665" y="2513736"/>
                <a:ext cx="1842500" cy="1842500"/>
              </a:xfrm>
              <a:prstGeom prst="blockArc">
                <a:avLst>
                  <a:gd name="adj1" fmla="val 12867410"/>
                  <a:gd name="adj2" fmla="val 19709081"/>
                  <a:gd name="adj3" fmla="val 4342"/>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Isosceles Triangle 32"/>
              <p:cNvSpPr/>
              <p:nvPr/>
            </p:nvSpPr>
            <p:spPr bwMode="auto">
              <a:xfrm rot="19514909" flipH="1" flipV="1">
                <a:off x="6882150" y="2945365"/>
                <a:ext cx="236255" cy="203668"/>
              </a:xfrm>
              <a:prstGeom prst="triangle">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8" name="Isosceles Triangle 37"/>
              <p:cNvSpPr/>
              <p:nvPr/>
            </p:nvSpPr>
            <p:spPr bwMode="auto">
              <a:xfrm rot="2085091" flipV="1">
                <a:off x="5318575" y="2902690"/>
                <a:ext cx="236255" cy="203668"/>
              </a:xfrm>
              <a:prstGeom prst="triangle">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39" name="Group 38"/>
            <p:cNvGrpSpPr/>
            <p:nvPr/>
          </p:nvGrpSpPr>
          <p:grpSpPr>
            <a:xfrm flipH="1" flipV="1">
              <a:off x="5289285" y="2803128"/>
              <a:ext cx="1842500" cy="1842500"/>
              <a:chOff x="5281665" y="2513736"/>
              <a:chExt cx="1842500" cy="1842500"/>
            </a:xfrm>
          </p:grpSpPr>
          <p:sp>
            <p:nvSpPr>
              <p:cNvPr id="40" name="Block Arc 39"/>
              <p:cNvSpPr/>
              <p:nvPr/>
            </p:nvSpPr>
            <p:spPr bwMode="auto">
              <a:xfrm>
                <a:off x="5281665" y="2513736"/>
                <a:ext cx="1842500" cy="1842500"/>
              </a:xfrm>
              <a:prstGeom prst="blockArc">
                <a:avLst>
                  <a:gd name="adj1" fmla="val 12867410"/>
                  <a:gd name="adj2" fmla="val 19709081"/>
                  <a:gd name="adj3" fmla="val 4342"/>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3" name="Isosceles Triangle 42"/>
              <p:cNvSpPr/>
              <p:nvPr/>
            </p:nvSpPr>
            <p:spPr bwMode="auto">
              <a:xfrm rot="19514909" flipH="1" flipV="1">
                <a:off x="6882150" y="2945365"/>
                <a:ext cx="236255" cy="203668"/>
              </a:xfrm>
              <a:prstGeom prst="triangle">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4" name="Isosceles Triangle 43"/>
              <p:cNvSpPr/>
              <p:nvPr/>
            </p:nvSpPr>
            <p:spPr bwMode="auto">
              <a:xfrm rot="2085091" flipV="1">
                <a:off x="5318575" y="2902690"/>
                <a:ext cx="236255" cy="203668"/>
              </a:xfrm>
              <a:prstGeom prst="triangle">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sp>
        <p:nvSpPr>
          <p:cNvPr id="6" name="TextBox 5"/>
          <p:cNvSpPr txBox="1"/>
          <p:nvPr/>
        </p:nvSpPr>
        <p:spPr>
          <a:xfrm>
            <a:off x="2364126" y="5755302"/>
            <a:ext cx="1267732" cy="1065254"/>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2800">
                <a:solidFill>
                  <a:schemeClr val="tx2"/>
                </a:solidFill>
                <a:latin typeface="Segoe UI Light" panose="020B0502040204020203" pitchFamily="34" charset="0"/>
                <a:cs typeface="Segoe UI Light" panose="020B0502040204020203" pitchFamily="34" charset="0"/>
              </a:rPr>
              <a:t>Azure</a:t>
            </a:r>
          </a:p>
        </p:txBody>
      </p:sp>
      <p:sp>
        <p:nvSpPr>
          <p:cNvPr id="34" name="TextBox 33"/>
          <p:cNvSpPr txBox="1"/>
          <p:nvPr/>
        </p:nvSpPr>
        <p:spPr>
          <a:xfrm>
            <a:off x="7413449" y="5755302"/>
            <a:ext cx="3501036" cy="677456"/>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2800" dirty="0">
                <a:solidFill>
                  <a:schemeClr val="tx2"/>
                </a:solidFill>
                <a:latin typeface="Segoe UI Light" panose="020B0502040204020203" pitchFamily="34" charset="0"/>
                <a:cs typeface="Segoe UI Light" panose="020B0502040204020203" pitchFamily="34" charset="0"/>
              </a:rPr>
              <a:t>Azure Stack Hub</a:t>
            </a:r>
          </a:p>
        </p:txBody>
      </p:sp>
    </p:spTree>
    <p:extLst>
      <p:ext uri="{BB962C8B-B14F-4D97-AF65-F5344CB8AC3E}">
        <p14:creationId xmlns:p14="http://schemas.microsoft.com/office/powerpoint/2010/main" val="3440822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
                                        <p:tgtEl>
                                          <p:spTgt spid="1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400"/>
                                  </p:stCondLst>
                                  <p:childTnLst>
                                    <p:set>
                                      <p:cBhvr>
                                        <p:cTn id="12" dur="1" fill="hold">
                                          <p:stCondLst>
                                            <p:cond delay="0"/>
                                          </p:stCondLst>
                                        </p:cTn>
                                        <p:tgtEl>
                                          <p:spTgt spid="117"/>
                                        </p:tgtEl>
                                        <p:attrNameLst>
                                          <p:attrName>style.visibility</p:attrName>
                                        </p:attrNameLst>
                                      </p:cBhvr>
                                      <p:to>
                                        <p:strVal val="visible"/>
                                      </p:to>
                                    </p:set>
                                    <p:animEffect transition="in" filter="fade">
                                      <p:cBhvr>
                                        <p:cTn id="13" dur="500"/>
                                        <p:tgtEl>
                                          <p:spTgt spid="117"/>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18"/>
                                        </p:tgtEl>
                                        <p:attrNameLst>
                                          <p:attrName>style.visibility</p:attrName>
                                        </p:attrNameLst>
                                      </p:cBhvr>
                                      <p:to>
                                        <p:strVal val="visible"/>
                                      </p:to>
                                    </p:set>
                                    <p:animEffect transition="in" filter="fade">
                                      <p:cBhvr>
                                        <p:cTn id="16" dur="500"/>
                                        <p:tgtEl>
                                          <p:spTgt spid="118"/>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115"/>
                                        </p:tgtEl>
                                        <p:attrNameLst>
                                          <p:attrName>style.visibility</p:attrName>
                                        </p:attrNameLst>
                                      </p:cBhvr>
                                      <p:to>
                                        <p:strVal val="visible"/>
                                      </p:to>
                                    </p:set>
                                    <p:animEffect transition="in" filter="fade">
                                      <p:cBhvr>
                                        <p:cTn id="19" dur="500"/>
                                        <p:tgtEl>
                                          <p:spTgt spid="115"/>
                                        </p:tgtEl>
                                      </p:cBhvr>
                                    </p:animEffect>
                                  </p:childTnLst>
                                </p:cTn>
                              </p:par>
                              <p:par>
                                <p:cTn id="20" presetID="10" presetClass="entr" presetSubtype="0" fill="hold" grpId="0" nodeType="withEffect">
                                  <p:stCondLst>
                                    <p:cond delay="700"/>
                                  </p:stCondLst>
                                  <p:childTnLst>
                                    <p:set>
                                      <p:cBhvr>
                                        <p:cTn id="21" dur="1" fill="hold">
                                          <p:stCondLst>
                                            <p:cond delay="0"/>
                                          </p:stCondLst>
                                        </p:cTn>
                                        <p:tgtEl>
                                          <p:spTgt spid="116"/>
                                        </p:tgtEl>
                                        <p:attrNameLst>
                                          <p:attrName>style.visibility</p:attrName>
                                        </p:attrNameLst>
                                      </p:cBhvr>
                                      <p:to>
                                        <p:strVal val="visible"/>
                                      </p:to>
                                    </p:set>
                                    <p:animEffect transition="in" filter="fade">
                                      <p:cBhvr>
                                        <p:cTn id="22" dur="500"/>
                                        <p:tgtEl>
                                          <p:spTgt spid="1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1" nodeType="clickEffect">
                                  <p:stCondLst>
                                    <p:cond delay="0"/>
                                  </p:stCondLst>
                                  <p:childTnLst>
                                    <p:set>
                                      <p:cBhvr>
                                        <p:cTn id="26" dur="1" fill="hold">
                                          <p:stCondLst>
                                            <p:cond delay="0"/>
                                          </p:stCondLst>
                                        </p:cTn>
                                        <p:tgtEl>
                                          <p:spTgt spid="89"/>
                                        </p:tgtEl>
                                        <p:attrNameLst>
                                          <p:attrName>style.visibility</p:attrName>
                                        </p:attrNameLst>
                                      </p:cBhvr>
                                      <p:to>
                                        <p:strVal val="visible"/>
                                      </p:to>
                                    </p:set>
                                    <p:animEffect transition="in" filter="fade">
                                      <p:cBhvr>
                                        <p:cTn id="27" dur="500"/>
                                        <p:tgtEl>
                                          <p:spTgt spid="89"/>
                                        </p:tgtEl>
                                      </p:cBhvr>
                                    </p:animEffect>
                                  </p:childTnLst>
                                </p:cTn>
                              </p:par>
                              <p:par>
                                <p:cTn id="28" presetID="35" presetClass="path" presetSubtype="0" decel="100000" fill="hold" grpId="0" nodeType="withEffect">
                                  <p:stCondLst>
                                    <p:cond delay="0"/>
                                  </p:stCondLst>
                                  <p:childTnLst>
                                    <p:animMotion origin="layout" path="M -2.70833E-6 -1.48148E-6 L -0.5026 -1.48148E-6 " pathEditMode="relative" rAng="0" ptsTypes="AA">
                                      <p:cBhvr>
                                        <p:cTn id="29" dur="1500" spd="-100000" fill="hold"/>
                                        <p:tgtEl>
                                          <p:spTgt spid="89"/>
                                        </p:tgtEl>
                                        <p:attrNameLst>
                                          <p:attrName>ppt_x</p:attrName>
                                          <p:attrName>ppt_y</p:attrName>
                                        </p:attrNameLst>
                                      </p:cBhvr>
                                      <p:rCtr x="-25130" y="0"/>
                                    </p:animMotion>
                                  </p:childTnLst>
                                </p:cTn>
                              </p:par>
                              <p:par>
                                <p:cTn id="30" presetID="10" presetClass="entr" presetSubtype="0" fill="hold" grpId="0" nodeType="withEffect">
                                  <p:stCondLst>
                                    <p:cond delay="100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500"/>
                                        <p:tgtEl>
                                          <p:spTgt spid="34"/>
                                        </p:tgtEl>
                                      </p:cBhvr>
                                    </p:animEffect>
                                  </p:childTnLst>
                                </p:cTn>
                              </p:par>
                              <p:par>
                                <p:cTn id="33" presetID="10" presetClass="entr" presetSubtype="0" fill="hold" grpId="0" nodeType="withEffect">
                                  <p:stCondLst>
                                    <p:cond delay="1400"/>
                                  </p:stCondLst>
                                  <p:childTnLst>
                                    <p:set>
                                      <p:cBhvr>
                                        <p:cTn id="34" dur="1" fill="hold">
                                          <p:stCondLst>
                                            <p:cond delay="0"/>
                                          </p:stCondLst>
                                        </p:cTn>
                                        <p:tgtEl>
                                          <p:spTgt spid="111"/>
                                        </p:tgtEl>
                                        <p:attrNameLst>
                                          <p:attrName>style.visibility</p:attrName>
                                        </p:attrNameLst>
                                      </p:cBhvr>
                                      <p:to>
                                        <p:strVal val="visible"/>
                                      </p:to>
                                    </p:set>
                                    <p:animEffect transition="in" filter="fade">
                                      <p:cBhvr>
                                        <p:cTn id="35" dur="500"/>
                                        <p:tgtEl>
                                          <p:spTgt spid="111"/>
                                        </p:tgtEl>
                                      </p:cBhvr>
                                    </p:animEffect>
                                  </p:childTnLst>
                                </p:cTn>
                              </p:par>
                              <p:par>
                                <p:cTn id="36" presetID="10" presetClass="entr" presetSubtype="0" fill="hold" grpId="0" nodeType="withEffect">
                                  <p:stCondLst>
                                    <p:cond delay="1500"/>
                                  </p:stCondLst>
                                  <p:childTnLst>
                                    <p:set>
                                      <p:cBhvr>
                                        <p:cTn id="37" dur="1" fill="hold">
                                          <p:stCondLst>
                                            <p:cond delay="0"/>
                                          </p:stCondLst>
                                        </p:cTn>
                                        <p:tgtEl>
                                          <p:spTgt spid="112"/>
                                        </p:tgtEl>
                                        <p:attrNameLst>
                                          <p:attrName>style.visibility</p:attrName>
                                        </p:attrNameLst>
                                      </p:cBhvr>
                                      <p:to>
                                        <p:strVal val="visible"/>
                                      </p:to>
                                    </p:set>
                                    <p:animEffect transition="in" filter="fade">
                                      <p:cBhvr>
                                        <p:cTn id="38" dur="500"/>
                                        <p:tgtEl>
                                          <p:spTgt spid="112"/>
                                        </p:tgtEl>
                                      </p:cBhvr>
                                    </p:animEffect>
                                  </p:childTnLst>
                                </p:cTn>
                              </p:par>
                              <p:par>
                                <p:cTn id="39" presetID="10" presetClass="entr" presetSubtype="0" fill="hold" grpId="0" nodeType="withEffect">
                                  <p:stCondLst>
                                    <p:cond delay="1600"/>
                                  </p:stCondLst>
                                  <p:childTnLst>
                                    <p:set>
                                      <p:cBhvr>
                                        <p:cTn id="40" dur="1" fill="hold">
                                          <p:stCondLst>
                                            <p:cond delay="0"/>
                                          </p:stCondLst>
                                        </p:cTn>
                                        <p:tgtEl>
                                          <p:spTgt spid="100"/>
                                        </p:tgtEl>
                                        <p:attrNameLst>
                                          <p:attrName>style.visibility</p:attrName>
                                        </p:attrNameLst>
                                      </p:cBhvr>
                                      <p:to>
                                        <p:strVal val="visible"/>
                                      </p:to>
                                    </p:set>
                                    <p:animEffect transition="in" filter="fade">
                                      <p:cBhvr>
                                        <p:cTn id="41" dur="500"/>
                                        <p:tgtEl>
                                          <p:spTgt spid="100"/>
                                        </p:tgtEl>
                                      </p:cBhvr>
                                    </p:animEffect>
                                  </p:childTnLst>
                                </p:cTn>
                              </p:par>
                              <p:par>
                                <p:cTn id="42" presetID="10" presetClass="entr" presetSubtype="0" fill="hold" grpId="0" nodeType="withEffect">
                                  <p:stCondLst>
                                    <p:cond delay="1700"/>
                                  </p:stCondLst>
                                  <p:childTnLst>
                                    <p:set>
                                      <p:cBhvr>
                                        <p:cTn id="43" dur="1" fill="hold">
                                          <p:stCondLst>
                                            <p:cond delay="0"/>
                                          </p:stCondLst>
                                        </p:cTn>
                                        <p:tgtEl>
                                          <p:spTgt spid="101"/>
                                        </p:tgtEl>
                                        <p:attrNameLst>
                                          <p:attrName>style.visibility</p:attrName>
                                        </p:attrNameLst>
                                      </p:cBhvr>
                                      <p:to>
                                        <p:strVal val="visible"/>
                                      </p:to>
                                    </p:set>
                                    <p:animEffect transition="in" filter="fade">
                                      <p:cBhvr>
                                        <p:cTn id="44" dur="500"/>
                                        <p:tgtEl>
                                          <p:spTgt spid="10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89" grpId="1" animBg="1"/>
      <p:bldP spid="100" grpId="0" animBg="1"/>
      <p:bldP spid="101" grpId="0" animBg="1"/>
      <p:bldP spid="111" grpId="0" animBg="1"/>
      <p:bldP spid="112" grpId="0" animBg="1"/>
      <p:bldP spid="114" grpId="0" animBg="1"/>
      <p:bldP spid="115" grpId="0" animBg="1"/>
      <p:bldP spid="116" grpId="0" animBg="1"/>
      <p:bldP spid="117" grpId="0" animBg="1"/>
      <p:bldP spid="118" grpId="0" animBg="1"/>
      <p:bldP spid="6" grpId="0"/>
      <p:bldP spid="3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39" y="2849604"/>
            <a:ext cx="11653523" cy="1181862"/>
          </a:xfrm>
        </p:spPr>
        <p:txBody>
          <a:bodyPr/>
          <a:lstStyle/>
          <a:p>
            <a:r>
              <a:rPr lang="en-US" sz="7200"/>
              <a:t>PaaS – Platform as a Service </a:t>
            </a:r>
          </a:p>
        </p:txBody>
      </p:sp>
    </p:spTree>
    <p:extLst>
      <p:ext uri="{BB962C8B-B14F-4D97-AF65-F5344CB8AC3E}">
        <p14:creationId xmlns:p14="http://schemas.microsoft.com/office/powerpoint/2010/main" val="3413322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20567" y="1784090"/>
            <a:ext cx="8856000" cy="28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2" name="Title 1"/>
          <p:cNvSpPr>
            <a:spLocks noGrp="1"/>
          </p:cNvSpPr>
          <p:nvPr>
            <p:ph type="title"/>
          </p:nvPr>
        </p:nvSpPr>
        <p:spPr/>
        <p:txBody>
          <a:bodyPr>
            <a:noAutofit/>
          </a:bodyPr>
          <a:lstStyle/>
          <a:p>
            <a:r>
              <a:rPr lang="en-US" sz="4800"/>
              <a:t>Cloud computing</a:t>
            </a:r>
          </a:p>
        </p:txBody>
      </p:sp>
      <p:grpSp>
        <p:nvGrpSpPr>
          <p:cNvPr id="62" name="Group 61"/>
          <p:cNvGrpSpPr/>
          <p:nvPr/>
        </p:nvGrpSpPr>
        <p:grpSpPr>
          <a:xfrm>
            <a:off x="8027207" y="1831388"/>
            <a:ext cx="2804828" cy="2790917"/>
            <a:chOff x="8115303" y="1446213"/>
            <a:chExt cx="3560760" cy="3987024"/>
          </a:xfrm>
        </p:grpSpPr>
        <p:sp>
          <p:nvSpPr>
            <p:cNvPr id="63" name="Rectangle 62"/>
            <p:cNvSpPr/>
            <p:nvPr/>
          </p:nvSpPr>
          <p:spPr bwMode="auto">
            <a:xfrm>
              <a:off x="8115303" y="4752940"/>
              <a:ext cx="3560760" cy="680297"/>
            </a:xfrm>
            <a:prstGeom prst="rect">
              <a:avLst/>
            </a:prstGeom>
            <a:noFill/>
            <a:ln w="9525" cap="flat" cmpd="sng" algn="ctr">
              <a:solidFill>
                <a:srgbClr val="0070C0"/>
              </a:solidFill>
              <a:prstDash val="solid"/>
              <a:headEnd type="none" w="med" len="med"/>
              <a:tailEnd type="none" w="med" len="med"/>
            </a:ln>
            <a:effectLst/>
          </p:spPr>
          <p:txBody>
            <a:bodyPr vert="horz" wrap="square" lIns="91404" tIns="45703" rIns="91404" bIns="45703" numCol="1" spcCol="0" rtlCol="0" anchor="ctr" anchorCtr="0" compatLnSpc="1">
              <a:prstTxWarp prst="textNoShape">
                <a:avLst/>
              </a:prstTxWarp>
            </a:bodyPr>
            <a:lstStyle/>
            <a:p>
              <a:pPr algn="ctr" defTabSz="736982" fontAlgn="base">
                <a:spcBef>
                  <a:spcPct val="0"/>
                </a:spcBef>
                <a:spcAft>
                  <a:spcPct val="0"/>
                </a:spcAft>
                <a:defRPr/>
              </a:pPr>
              <a:endParaRPr lang="en-US" sz="1200" kern="0">
                <a:gradFill>
                  <a:gsLst>
                    <a:gs pos="0">
                      <a:srgbClr val="FFFFFF"/>
                    </a:gs>
                    <a:gs pos="100000">
                      <a:srgbClr val="FFFFFF"/>
                    </a:gs>
                  </a:gsLst>
                  <a:lin ang="5400000" scaled="0"/>
                </a:gradFill>
                <a:latin typeface="Segoe UI"/>
              </a:endParaRPr>
            </a:p>
          </p:txBody>
        </p:sp>
        <p:sp>
          <p:nvSpPr>
            <p:cNvPr id="64" name="Rectangle 63"/>
            <p:cNvSpPr/>
            <p:nvPr/>
          </p:nvSpPr>
          <p:spPr bwMode="auto">
            <a:xfrm>
              <a:off x="8115303" y="1446213"/>
              <a:ext cx="3560760" cy="3200215"/>
            </a:xfrm>
            <a:prstGeom prst="rect">
              <a:avLst/>
            </a:prstGeom>
            <a:noFill/>
            <a:ln w="9525" cap="flat" cmpd="sng" algn="ctr">
              <a:solidFill>
                <a:srgbClr val="505050"/>
              </a:solidFill>
              <a:prstDash val="solid"/>
              <a:headEnd type="none" w="med" len="med"/>
              <a:tailEnd type="none" w="med" len="med"/>
            </a:ln>
            <a:effectLst/>
          </p:spPr>
          <p:txBody>
            <a:bodyPr vert="horz" wrap="square" lIns="91404" tIns="45703" rIns="91404" bIns="45703" numCol="1" spcCol="0" rtlCol="0" anchor="ctr" anchorCtr="0" compatLnSpc="1">
              <a:prstTxWarp prst="textNoShape">
                <a:avLst/>
              </a:prstTxWarp>
            </a:bodyPr>
            <a:lstStyle/>
            <a:p>
              <a:pPr algn="ctr" defTabSz="736982" fontAlgn="base">
                <a:spcBef>
                  <a:spcPct val="0"/>
                </a:spcBef>
                <a:spcAft>
                  <a:spcPct val="0"/>
                </a:spcAft>
                <a:defRPr/>
              </a:pPr>
              <a:endParaRPr lang="en-US" sz="1200" kern="0">
                <a:gradFill>
                  <a:gsLst>
                    <a:gs pos="0">
                      <a:srgbClr val="FFFFFF"/>
                    </a:gs>
                    <a:gs pos="100000">
                      <a:srgbClr val="FFFFFF"/>
                    </a:gs>
                  </a:gsLst>
                  <a:lin ang="5400000" scaled="0"/>
                </a:gradFill>
                <a:latin typeface="Segoe UI"/>
              </a:endParaRPr>
            </a:p>
          </p:txBody>
        </p:sp>
        <p:pic>
          <p:nvPicPr>
            <p:cNvPr id="65" name="Picture 64"/>
            <p:cNvPicPr>
              <a:picLocks noChangeAspect="1"/>
            </p:cNvPicPr>
            <p:nvPr/>
          </p:nvPicPr>
          <p:blipFill>
            <a:blip r:embed="rId3" cstate="screen">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a:ext>
              </a:extLst>
            </a:blip>
            <a:stretch>
              <a:fillRect/>
            </a:stretch>
          </p:blipFill>
          <p:spPr>
            <a:xfrm>
              <a:off x="9440841" y="1881993"/>
              <a:ext cx="817896" cy="1287713"/>
            </a:xfrm>
            <a:prstGeom prst="rect">
              <a:avLst/>
            </a:prstGeom>
            <a:ln>
              <a:noFill/>
            </a:ln>
            <a:effectLst/>
          </p:spPr>
        </p:pic>
        <p:sp>
          <p:nvSpPr>
            <p:cNvPr id="66" name="Rectangle 65"/>
            <p:cNvSpPr/>
            <p:nvPr/>
          </p:nvSpPr>
          <p:spPr>
            <a:xfrm>
              <a:off x="8234183" y="4158734"/>
              <a:ext cx="3322996" cy="428689"/>
            </a:xfrm>
            <a:prstGeom prst="rect">
              <a:avLst/>
            </a:prstGeom>
            <a:ln>
              <a:noFill/>
            </a:ln>
          </p:spPr>
          <p:txBody>
            <a:bodyPr wrap="square">
              <a:spAutoFit/>
            </a:bodyPr>
            <a:lstStyle/>
            <a:p>
              <a:pPr algn="ctr" defTabSz="982875">
                <a:lnSpc>
                  <a:spcPct val="90000"/>
                </a:lnSpc>
                <a:defRPr/>
              </a:pPr>
              <a:r>
                <a:rPr lang="en-US" sz="1500" kern="0">
                  <a:solidFill>
                    <a:srgbClr val="505050"/>
                  </a:solidFill>
                </a:rPr>
                <a:t>Software as a Service</a:t>
              </a:r>
            </a:p>
          </p:txBody>
        </p:sp>
        <p:sp>
          <p:nvSpPr>
            <p:cNvPr id="67" name="TextBox 66"/>
            <p:cNvSpPr txBox="1"/>
            <p:nvPr/>
          </p:nvSpPr>
          <p:spPr>
            <a:xfrm>
              <a:off x="8310521" y="4715157"/>
              <a:ext cx="3170326" cy="692476"/>
            </a:xfrm>
            <a:prstGeom prst="rect">
              <a:avLst/>
            </a:prstGeom>
            <a:noFill/>
            <a:ln>
              <a:noFill/>
            </a:ln>
            <a:effectLst>
              <a:reflection stA="50000" endPos="32000" dist="63500" dir="5400000" sy="-100000" algn="bl" rotWithShape="0"/>
            </a:effectLst>
          </p:spPr>
          <p:txBody>
            <a:bodyPr wrap="square" lIns="0" tIns="0" rIns="0" bIns="0" rtlCol="0" anchor="ctr" anchorCtr="0">
              <a:noAutofit/>
            </a:bodyPr>
            <a:lstStyle>
              <a:defPPr>
                <a:defRPr lang="en-US"/>
              </a:defPPr>
              <a:lvl1pPr algn="ctr">
                <a:defRPr sz="3600">
                  <a:solidFill>
                    <a:schemeClr val="bg2">
                      <a:lumMod val="50000"/>
                      <a:alpha val="99000"/>
                    </a:schemeClr>
                  </a:solidFill>
                </a:defRPr>
              </a:lvl1pPr>
            </a:lstStyle>
            <a:p>
              <a:pPr defTabSz="1219170">
                <a:defRPr/>
              </a:pPr>
              <a:r>
                <a:rPr lang="en-US" sz="2800" kern="0">
                  <a:solidFill>
                    <a:schemeClr val="tx2">
                      <a:alpha val="99000"/>
                    </a:schemeClr>
                  </a:solidFill>
                  <a:latin typeface="+mj-lt"/>
                </a:rPr>
                <a:t>Consume</a:t>
              </a:r>
            </a:p>
          </p:txBody>
        </p:sp>
        <p:sp>
          <p:nvSpPr>
            <p:cNvPr id="68" name="TextBox 67"/>
            <p:cNvSpPr txBox="1"/>
            <p:nvPr/>
          </p:nvSpPr>
          <p:spPr>
            <a:xfrm>
              <a:off x="9222520" y="3342039"/>
              <a:ext cx="1346321" cy="879330"/>
            </a:xfrm>
            <a:prstGeom prst="rect">
              <a:avLst/>
            </a:prstGeom>
            <a:noFill/>
            <a:ln>
              <a:noFill/>
            </a:ln>
          </p:spPr>
          <p:txBody>
            <a:bodyPr wrap="none" lIns="121899" tIns="60949" rIns="121899" bIns="60949" rtlCol="0">
              <a:spAutoFit/>
            </a:bodyPr>
            <a:lstStyle>
              <a:defPPr>
                <a:defRPr lang="en-US"/>
              </a:defPPr>
              <a:lvl1pPr>
                <a:defRPr sz="5300">
                  <a:solidFill>
                    <a:schemeClr val="accent2">
                      <a:alpha val="99000"/>
                    </a:schemeClr>
                  </a:solidFill>
                  <a:latin typeface="Segoe" pitchFamily="34" charset="0"/>
                </a:defRPr>
              </a:lvl1pPr>
            </a:lstStyle>
            <a:p>
              <a:pPr defTabSz="1219170">
                <a:defRPr/>
              </a:pPr>
              <a:r>
                <a:rPr lang="en-US" sz="3200" kern="0" err="1">
                  <a:solidFill>
                    <a:schemeClr val="tx2">
                      <a:alpha val="99000"/>
                    </a:schemeClr>
                  </a:solidFill>
                  <a:latin typeface="Segoe UI Light" pitchFamily="34" charset="0"/>
                </a:rPr>
                <a:t>SaaS</a:t>
              </a:r>
              <a:endParaRPr lang="en-US" sz="3200" kern="0">
                <a:solidFill>
                  <a:schemeClr val="tx2">
                    <a:alpha val="99000"/>
                  </a:schemeClr>
                </a:solidFill>
                <a:latin typeface="Segoe UI Light" pitchFamily="34" charset="0"/>
              </a:endParaRPr>
            </a:p>
          </p:txBody>
        </p:sp>
      </p:grpSp>
      <p:grpSp>
        <p:nvGrpSpPr>
          <p:cNvPr id="69" name="Group 68"/>
          <p:cNvGrpSpPr/>
          <p:nvPr/>
        </p:nvGrpSpPr>
        <p:grpSpPr>
          <a:xfrm>
            <a:off x="4760269" y="1831388"/>
            <a:ext cx="2804828" cy="2790917"/>
            <a:chOff x="4316414" y="1446213"/>
            <a:chExt cx="3560760" cy="3987024"/>
          </a:xfrm>
        </p:grpSpPr>
        <p:sp>
          <p:nvSpPr>
            <p:cNvPr id="70" name="Rectangle 69"/>
            <p:cNvSpPr/>
            <p:nvPr/>
          </p:nvSpPr>
          <p:spPr bwMode="auto">
            <a:xfrm>
              <a:off x="4316414" y="4752940"/>
              <a:ext cx="3560760" cy="680297"/>
            </a:xfrm>
            <a:prstGeom prst="rect">
              <a:avLst/>
            </a:prstGeom>
            <a:noFill/>
            <a:ln w="9525" cap="flat" cmpd="sng" algn="ctr">
              <a:solidFill>
                <a:srgbClr val="0070C0"/>
              </a:solidFill>
              <a:prstDash val="solid"/>
              <a:headEnd type="none" w="med" len="med"/>
              <a:tailEnd type="none" w="med" len="med"/>
            </a:ln>
            <a:effectLst/>
          </p:spPr>
          <p:txBody>
            <a:bodyPr vert="horz" wrap="square" lIns="91404" tIns="45703" rIns="91404" bIns="45703" numCol="1" spcCol="0" rtlCol="0" anchor="ctr" anchorCtr="0" compatLnSpc="1">
              <a:prstTxWarp prst="textNoShape">
                <a:avLst/>
              </a:prstTxWarp>
            </a:bodyPr>
            <a:lstStyle/>
            <a:p>
              <a:pPr algn="ctr" defTabSz="736982" fontAlgn="base">
                <a:spcBef>
                  <a:spcPct val="0"/>
                </a:spcBef>
                <a:spcAft>
                  <a:spcPct val="0"/>
                </a:spcAft>
                <a:defRPr/>
              </a:pPr>
              <a:endParaRPr lang="en-US" sz="1200" kern="0">
                <a:gradFill>
                  <a:gsLst>
                    <a:gs pos="0">
                      <a:srgbClr val="FFFFFF"/>
                    </a:gs>
                    <a:gs pos="100000">
                      <a:srgbClr val="FFFFFF"/>
                    </a:gs>
                  </a:gsLst>
                  <a:lin ang="5400000" scaled="0"/>
                </a:gradFill>
                <a:latin typeface="Segoe UI"/>
              </a:endParaRPr>
            </a:p>
          </p:txBody>
        </p:sp>
        <p:sp>
          <p:nvSpPr>
            <p:cNvPr id="71" name="Rectangle 70"/>
            <p:cNvSpPr/>
            <p:nvPr/>
          </p:nvSpPr>
          <p:spPr bwMode="auto">
            <a:xfrm>
              <a:off x="4316414" y="1446213"/>
              <a:ext cx="3560760" cy="3200215"/>
            </a:xfrm>
            <a:prstGeom prst="rect">
              <a:avLst/>
            </a:prstGeom>
            <a:noFill/>
            <a:ln w="9525" cap="flat" cmpd="sng" algn="ctr">
              <a:solidFill>
                <a:srgbClr val="505050"/>
              </a:solidFill>
              <a:prstDash val="solid"/>
              <a:headEnd type="none" w="med" len="med"/>
              <a:tailEnd type="none" w="med" len="med"/>
            </a:ln>
            <a:effectLst/>
          </p:spPr>
          <p:txBody>
            <a:bodyPr vert="horz" wrap="square" lIns="91404" tIns="45703" rIns="91404" bIns="45703" numCol="1" spcCol="0" rtlCol="0" anchor="ctr" anchorCtr="0" compatLnSpc="1">
              <a:prstTxWarp prst="textNoShape">
                <a:avLst/>
              </a:prstTxWarp>
            </a:bodyPr>
            <a:lstStyle/>
            <a:p>
              <a:pPr algn="ctr" defTabSz="736982" fontAlgn="base">
                <a:spcBef>
                  <a:spcPct val="0"/>
                </a:spcBef>
                <a:spcAft>
                  <a:spcPct val="0"/>
                </a:spcAft>
                <a:defRPr/>
              </a:pPr>
              <a:endParaRPr lang="en-US" sz="1200" kern="0">
                <a:gradFill>
                  <a:gsLst>
                    <a:gs pos="0">
                      <a:srgbClr val="FFFFFF"/>
                    </a:gs>
                    <a:gs pos="100000">
                      <a:srgbClr val="FFFFFF"/>
                    </a:gs>
                  </a:gsLst>
                  <a:lin ang="5400000" scaled="0"/>
                </a:gradFill>
                <a:latin typeface="Segoe UI"/>
              </a:endParaRPr>
            </a:p>
          </p:txBody>
        </p:sp>
        <p:pic>
          <p:nvPicPr>
            <p:cNvPr id="72" name="Picture 71"/>
            <p:cNvPicPr>
              <a:picLocks noChangeAspect="1"/>
            </p:cNvPicPr>
            <p:nvPr/>
          </p:nvPicPr>
          <p:blipFill>
            <a:blip r:embed="rId5" cstate="screen">
              <a:extLst>
                <a:ext uri="{BEBA8EAE-BF5A-486C-A8C5-ECC9F3942E4B}">
                  <a14:imgProps xmlns:a14="http://schemas.microsoft.com/office/drawing/2010/main">
                    <a14:imgLayer r:embed="rId6">
                      <a14:imgEffect>
                        <a14:brightnessContrast bright="-40000"/>
                      </a14:imgEffect>
                    </a14:imgLayer>
                  </a14:imgProps>
                </a:ext>
                <a:ext uri="{28A0092B-C50C-407E-A947-70E740481C1C}">
                  <a14:useLocalDpi xmlns:a14="http://schemas.microsoft.com/office/drawing/2010/main"/>
                </a:ext>
              </a:extLst>
            </a:blip>
            <a:stretch>
              <a:fillRect/>
            </a:stretch>
          </p:blipFill>
          <p:spPr>
            <a:xfrm>
              <a:off x="5476538" y="2073234"/>
              <a:ext cx="1167545" cy="1069664"/>
            </a:xfrm>
            <a:prstGeom prst="rect">
              <a:avLst/>
            </a:prstGeom>
            <a:ln>
              <a:noFill/>
            </a:ln>
          </p:spPr>
        </p:pic>
        <p:sp>
          <p:nvSpPr>
            <p:cNvPr id="73" name="Rectangle 72"/>
            <p:cNvSpPr/>
            <p:nvPr/>
          </p:nvSpPr>
          <p:spPr>
            <a:xfrm>
              <a:off x="4430162" y="4158734"/>
              <a:ext cx="3333264" cy="428689"/>
            </a:xfrm>
            <a:prstGeom prst="rect">
              <a:avLst/>
            </a:prstGeom>
            <a:ln>
              <a:noFill/>
            </a:ln>
          </p:spPr>
          <p:txBody>
            <a:bodyPr wrap="square">
              <a:spAutoFit/>
            </a:bodyPr>
            <a:lstStyle/>
            <a:p>
              <a:pPr algn="ctr" defTabSz="982875">
                <a:lnSpc>
                  <a:spcPct val="90000"/>
                </a:lnSpc>
                <a:defRPr/>
              </a:pPr>
              <a:r>
                <a:rPr lang="en-US" sz="1500" kern="0">
                  <a:solidFill>
                    <a:srgbClr val="505050"/>
                  </a:solidFill>
                </a:rPr>
                <a:t>Platform as a Service</a:t>
              </a:r>
            </a:p>
          </p:txBody>
        </p:sp>
        <p:sp>
          <p:nvSpPr>
            <p:cNvPr id="74" name="TextBox 73"/>
            <p:cNvSpPr txBox="1"/>
            <p:nvPr/>
          </p:nvSpPr>
          <p:spPr>
            <a:xfrm>
              <a:off x="4511632" y="4715157"/>
              <a:ext cx="3170323" cy="692476"/>
            </a:xfrm>
            <a:prstGeom prst="rect">
              <a:avLst/>
            </a:prstGeom>
            <a:noFill/>
            <a:ln>
              <a:noFill/>
            </a:ln>
            <a:effectLst>
              <a:reflection stA="50000" endPos="32000" dist="63500" dir="5400000" sy="-100000" algn="bl" rotWithShape="0"/>
            </a:effectLst>
          </p:spPr>
          <p:txBody>
            <a:bodyPr wrap="square" lIns="0" tIns="0" rIns="0" bIns="0" rtlCol="0" anchor="ctr" anchorCtr="0">
              <a:noAutofit/>
            </a:bodyPr>
            <a:lstStyle>
              <a:defPPr>
                <a:defRPr lang="en-US"/>
              </a:defPPr>
              <a:lvl1pPr algn="ctr" defTabSz="1219170">
                <a:defRPr sz="2800" kern="0">
                  <a:solidFill>
                    <a:schemeClr val="tx2">
                      <a:alpha val="99000"/>
                    </a:schemeClr>
                  </a:solidFill>
                  <a:latin typeface="+mj-lt"/>
                </a:defRPr>
              </a:lvl1pPr>
            </a:lstStyle>
            <a:p>
              <a:r>
                <a:rPr lang="en-US"/>
                <a:t>Build</a:t>
              </a:r>
            </a:p>
          </p:txBody>
        </p:sp>
        <p:sp>
          <p:nvSpPr>
            <p:cNvPr id="75" name="TextBox 74"/>
            <p:cNvSpPr txBox="1"/>
            <p:nvPr/>
          </p:nvSpPr>
          <p:spPr>
            <a:xfrm>
              <a:off x="5330020" y="3287077"/>
              <a:ext cx="1533545" cy="989250"/>
            </a:xfrm>
            <a:prstGeom prst="rect">
              <a:avLst/>
            </a:prstGeom>
            <a:noFill/>
            <a:ln>
              <a:noFill/>
            </a:ln>
          </p:spPr>
          <p:txBody>
            <a:bodyPr wrap="none" lIns="121899" tIns="60949" rIns="121899" bIns="60949" rtlCol="0">
              <a:spAutoFit/>
            </a:bodyPr>
            <a:lstStyle>
              <a:defPPr>
                <a:defRPr lang="en-US"/>
              </a:defPPr>
              <a:lvl1pPr>
                <a:defRPr sz="5300">
                  <a:solidFill>
                    <a:schemeClr val="accent2">
                      <a:alpha val="99000"/>
                    </a:schemeClr>
                  </a:solidFill>
                  <a:latin typeface="Segoe" pitchFamily="34" charset="0"/>
                </a:defRPr>
              </a:lvl1pPr>
            </a:lstStyle>
            <a:p>
              <a:pPr defTabSz="1219170">
                <a:defRPr/>
              </a:pPr>
              <a:r>
                <a:rPr lang="en-US" sz="3700" kern="0" err="1">
                  <a:solidFill>
                    <a:schemeClr val="tx2">
                      <a:alpha val="99000"/>
                    </a:schemeClr>
                  </a:solidFill>
                  <a:latin typeface="Segoe UI Light" pitchFamily="34" charset="0"/>
                </a:rPr>
                <a:t>PaaS</a:t>
              </a:r>
              <a:endParaRPr lang="en-US" sz="3700" kern="0">
                <a:solidFill>
                  <a:schemeClr val="tx2">
                    <a:alpha val="99000"/>
                  </a:schemeClr>
                </a:solidFill>
                <a:latin typeface="Segoe UI Light" pitchFamily="34" charset="0"/>
              </a:endParaRPr>
            </a:p>
          </p:txBody>
        </p:sp>
      </p:grpSp>
      <p:grpSp>
        <p:nvGrpSpPr>
          <p:cNvPr id="76" name="Group 75"/>
          <p:cNvGrpSpPr/>
          <p:nvPr/>
        </p:nvGrpSpPr>
        <p:grpSpPr>
          <a:xfrm>
            <a:off x="1498524" y="1831388"/>
            <a:ext cx="2804828" cy="2790917"/>
            <a:chOff x="517525" y="1446213"/>
            <a:chExt cx="3560760" cy="3987024"/>
          </a:xfrm>
        </p:grpSpPr>
        <p:sp>
          <p:nvSpPr>
            <p:cNvPr id="77" name="Rectangle 76"/>
            <p:cNvSpPr/>
            <p:nvPr/>
          </p:nvSpPr>
          <p:spPr bwMode="auto">
            <a:xfrm>
              <a:off x="517525" y="4752940"/>
              <a:ext cx="3560760" cy="680297"/>
            </a:xfrm>
            <a:prstGeom prst="rect">
              <a:avLst/>
            </a:prstGeom>
            <a:noFill/>
            <a:ln w="9525" cap="flat" cmpd="sng" algn="ctr">
              <a:solidFill>
                <a:srgbClr val="0070C0"/>
              </a:solidFill>
              <a:prstDash val="solid"/>
              <a:headEnd type="none" w="med" len="med"/>
              <a:tailEnd type="none" w="med" len="med"/>
            </a:ln>
            <a:effectLst/>
          </p:spPr>
          <p:txBody>
            <a:bodyPr vert="horz" wrap="square" lIns="91404" tIns="45703" rIns="91404" bIns="45703" numCol="1" spcCol="0" rtlCol="0" anchor="ctr" anchorCtr="0" compatLnSpc="1">
              <a:prstTxWarp prst="textNoShape">
                <a:avLst/>
              </a:prstTxWarp>
            </a:bodyPr>
            <a:lstStyle/>
            <a:p>
              <a:pPr algn="ctr" defTabSz="736982" fontAlgn="base">
                <a:spcBef>
                  <a:spcPct val="0"/>
                </a:spcBef>
                <a:spcAft>
                  <a:spcPct val="0"/>
                </a:spcAft>
                <a:defRPr/>
              </a:pPr>
              <a:endParaRPr lang="en-US" sz="1200" kern="0">
                <a:gradFill>
                  <a:gsLst>
                    <a:gs pos="0">
                      <a:srgbClr val="FFFFFF"/>
                    </a:gs>
                    <a:gs pos="100000">
                      <a:srgbClr val="FFFFFF"/>
                    </a:gs>
                  </a:gsLst>
                  <a:lin ang="5400000" scaled="0"/>
                </a:gradFill>
                <a:latin typeface="Segoe UI"/>
              </a:endParaRPr>
            </a:p>
          </p:txBody>
        </p:sp>
        <p:sp>
          <p:nvSpPr>
            <p:cNvPr id="78" name="Rectangle 77"/>
            <p:cNvSpPr/>
            <p:nvPr/>
          </p:nvSpPr>
          <p:spPr bwMode="auto">
            <a:xfrm>
              <a:off x="517525" y="1446213"/>
              <a:ext cx="3560760" cy="3200215"/>
            </a:xfrm>
            <a:prstGeom prst="rect">
              <a:avLst/>
            </a:prstGeom>
            <a:noFill/>
            <a:ln w="9525" cap="flat" cmpd="sng" algn="ctr">
              <a:solidFill>
                <a:srgbClr val="505050"/>
              </a:solidFill>
              <a:prstDash val="solid"/>
              <a:headEnd type="none" w="med" len="med"/>
              <a:tailEnd type="none" w="med" len="med"/>
            </a:ln>
            <a:effectLst/>
          </p:spPr>
          <p:txBody>
            <a:bodyPr vert="horz" wrap="square" lIns="91404" tIns="45703" rIns="91404" bIns="45703" numCol="1" spcCol="0" rtlCol="0" anchor="ctr" anchorCtr="0" compatLnSpc="1">
              <a:prstTxWarp prst="textNoShape">
                <a:avLst/>
              </a:prstTxWarp>
            </a:bodyPr>
            <a:lstStyle/>
            <a:p>
              <a:pPr algn="ctr" defTabSz="736982" fontAlgn="base">
                <a:spcBef>
                  <a:spcPct val="0"/>
                </a:spcBef>
                <a:spcAft>
                  <a:spcPct val="0"/>
                </a:spcAft>
                <a:defRPr/>
              </a:pPr>
              <a:endParaRPr lang="en-US" sz="1200" kern="0">
                <a:gradFill>
                  <a:gsLst>
                    <a:gs pos="0">
                      <a:srgbClr val="FFFFFF"/>
                    </a:gs>
                    <a:gs pos="100000">
                      <a:srgbClr val="FFFFFF"/>
                    </a:gs>
                  </a:gsLst>
                  <a:lin ang="5400000" scaled="0"/>
                </a:gradFill>
                <a:latin typeface="Segoe UI"/>
              </a:endParaRPr>
            </a:p>
          </p:txBody>
        </p:sp>
        <p:pic>
          <p:nvPicPr>
            <p:cNvPr id="79" name="Picture 78"/>
            <p:cNvPicPr>
              <a:picLocks noChangeAspect="1"/>
            </p:cNvPicPr>
            <p:nvPr/>
          </p:nvPicPr>
          <p:blipFill>
            <a:blip r:embed="rId7" cstate="screen">
              <a:extLst>
                <a:ext uri="{BEBA8EAE-BF5A-486C-A8C5-ECC9F3942E4B}">
                  <a14:imgProps xmlns:a14="http://schemas.microsoft.com/office/drawing/2010/main">
                    <a14:imgLayer r:embed="rId8">
                      <a14:imgEffect>
                        <a14:brightnessContrast bright="-40000"/>
                      </a14:imgEffect>
                    </a14:imgLayer>
                  </a14:imgProps>
                </a:ext>
                <a:ext uri="{28A0092B-C50C-407E-A947-70E740481C1C}">
                  <a14:useLocalDpi xmlns:a14="http://schemas.microsoft.com/office/drawing/2010/main"/>
                </a:ext>
              </a:extLst>
            </a:blip>
            <a:stretch>
              <a:fillRect/>
            </a:stretch>
          </p:blipFill>
          <p:spPr>
            <a:xfrm>
              <a:off x="1452618" y="2230746"/>
              <a:ext cx="1690576" cy="933907"/>
            </a:xfrm>
            <a:prstGeom prst="rect">
              <a:avLst/>
            </a:prstGeom>
            <a:noFill/>
            <a:ln>
              <a:noFill/>
            </a:ln>
          </p:spPr>
        </p:pic>
        <p:sp>
          <p:nvSpPr>
            <p:cNvPr id="80" name="Rectangle 79"/>
            <p:cNvSpPr/>
            <p:nvPr/>
          </p:nvSpPr>
          <p:spPr>
            <a:xfrm>
              <a:off x="675858" y="4138949"/>
              <a:ext cx="3244093" cy="428689"/>
            </a:xfrm>
            <a:prstGeom prst="rect">
              <a:avLst/>
            </a:prstGeom>
            <a:ln>
              <a:noFill/>
            </a:ln>
          </p:spPr>
          <p:txBody>
            <a:bodyPr wrap="square">
              <a:spAutoFit/>
            </a:bodyPr>
            <a:lstStyle/>
            <a:p>
              <a:pPr algn="ctr" defTabSz="982875">
                <a:lnSpc>
                  <a:spcPct val="90000"/>
                </a:lnSpc>
                <a:defRPr/>
              </a:pPr>
              <a:r>
                <a:rPr lang="en-US" sz="1500" kern="0">
                  <a:solidFill>
                    <a:srgbClr val="505050"/>
                  </a:solidFill>
                </a:rPr>
                <a:t>Infrastructure as a Service</a:t>
              </a:r>
            </a:p>
          </p:txBody>
        </p:sp>
        <p:sp>
          <p:nvSpPr>
            <p:cNvPr id="81" name="TextBox 80"/>
            <p:cNvSpPr txBox="1"/>
            <p:nvPr/>
          </p:nvSpPr>
          <p:spPr>
            <a:xfrm>
              <a:off x="554226" y="4784395"/>
              <a:ext cx="3487358" cy="553998"/>
            </a:xfrm>
            <a:prstGeom prst="rect">
              <a:avLst/>
            </a:prstGeom>
            <a:noFill/>
            <a:ln>
              <a:noFill/>
            </a:ln>
            <a:effectLst>
              <a:reflection stA="50000" endPos="32000" dist="63500" dir="5400000" sy="-100000" algn="bl" rotWithShape="0"/>
            </a:effectLst>
          </p:spPr>
          <p:txBody>
            <a:bodyPr wrap="square" lIns="0" tIns="0" rIns="0" bIns="0" rtlCol="0" anchor="ctr" anchorCtr="0">
              <a:noAutofit/>
            </a:bodyPr>
            <a:lstStyle/>
            <a:p>
              <a:pPr algn="ctr" defTabSz="1219170">
                <a:defRPr/>
              </a:pPr>
              <a:r>
                <a:rPr lang="en-US" sz="2800" kern="0">
                  <a:solidFill>
                    <a:schemeClr val="tx2">
                      <a:alpha val="99000"/>
                    </a:schemeClr>
                  </a:solidFill>
                  <a:latin typeface="+mj-lt"/>
                </a:rPr>
                <a:t>Host</a:t>
              </a:r>
              <a:endParaRPr lang="en-US" sz="1200" kern="0">
                <a:solidFill>
                  <a:schemeClr val="tx2">
                    <a:alpha val="99000"/>
                  </a:schemeClr>
                </a:solidFill>
                <a:latin typeface="+mj-lt"/>
              </a:endParaRPr>
            </a:p>
          </p:txBody>
        </p:sp>
        <p:sp>
          <p:nvSpPr>
            <p:cNvPr id="82" name="TextBox 81"/>
            <p:cNvSpPr txBox="1"/>
            <p:nvPr/>
          </p:nvSpPr>
          <p:spPr>
            <a:xfrm>
              <a:off x="1694952" y="3337070"/>
              <a:ext cx="1205906" cy="879330"/>
            </a:xfrm>
            <a:prstGeom prst="rect">
              <a:avLst/>
            </a:prstGeom>
            <a:noFill/>
            <a:ln>
              <a:noFill/>
            </a:ln>
          </p:spPr>
          <p:txBody>
            <a:bodyPr wrap="none" lIns="121899" tIns="60949" rIns="121899" bIns="60949" rtlCol="0">
              <a:spAutoFit/>
            </a:bodyPr>
            <a:lstStyle/>
            <a:p>
              <a:pPr defTabSz="1219170">
                <a:defRPr/>
              </a:pPr>
              <a:r>
                <a:rPr lang="en-US" sz="3200" kern="0" err="1">
                  <a:solidFill>
                    <a:schemeClr val="tx2">
                      <a:alpha val="99000"/>
                    </a:schemeClr>
                  </a:solidFill>
                  <a:latin typeface="Segoe UI Light" pitchFamily="34" charset="0"/>
                </a:rPr>
                <a:t>IaaS</a:t>
              </a:r>
              <a:endParaRPr lang="en-US" sz="3200" kern="0">
                <a:solidFill>
                  <a:schemeClr val="tx2">
                    <a:alpha val="99000"/>
                  </a:schemeClr>
                </a:solidFill>
                <a:latin typeface="Segoe UI Light" pitchFamily="34" charset="0"/>
              </a:endParaRPr>
            </a:p>
          </p:txBody>
        </p:sp>
      </p:grpSp>
    </p:spTree>
    <p:extLst>
      <p:ext uri="{BB962C8B-B14F-4D97-AF65-F5344CB8AC3E}">
        <p14:creationId xmlns:p14="http://schemas.microsoft.com/office/powerpoint/2010/main" val="3756039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1000"/>
                                        <p:tgtEl>
                                          <p:spTgt spid="7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69"/>
                                        </p:tgtEl>
                                        <p:attrNameLst>
                                          <p:attrName>style.visibility</p:attrName>
                                        </p:attrNameLst>
                                      </p:cBhvr>
                                      <p:to>
                                        <p:strVal val="visible"/>
                                      </p:to>
                                    </p:set>
                                    <p:animEffect transition="in" filter="fade">
                                      <p:cBhvr>
                                        <p:cTn id="11" dur="1000"/>
                                        <p:tgtEl>
                                          <p:spTgt spid="69"/>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fade">
                                      <p:cBhvr>
                                        <p:cTn id="15" dur="10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64641" y="1769080"/>
            <a:ext cx="9541059" cy="3962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p>
        </p:txBody>
      </p:sp>
      <p:sp>
        <p:nvSpPr>
          <p:cNvPr id="2" name="Title 1"/>
          <p:cNvSpPr>
            <a:spLocks noGrp="1"/>
          </p:cNvSpPr>
          <p:nvPr>
            <p:ph type="title"/>
          </p:nvPr>
        </p:nvSpPr>
        <p:spPr/>
        <p:txBody>
          <a:bodyPr>
            <a:noAutofit/>
          </a:bodyPr>
          <a:lstStyle/>
          <a:p>
            <a:r>
              <a:rPr lang="en-US" sz="4800"/>
              <a:t>Cloud computing contd.</a:t>
            </a:r>
          </a:p>
        </p:txBody>
      </p:sp>
      <p:sp>
        <p:nvSpPr>
          <p:cNvPr id="62" name="Rectangle 61"/>
          <p:cNvSpPr/>
          <p:nvPr/>
        </p:nvSpPr>
        <p:spPr bwMode="auto">
          <a:xfrm>
            <a:off x="3954780" y="1931976"/>
            <a:ext cx="6869331" cy="3597905"/>
          </a:xfrm>
          <a:prstGeom prst="rect">
            <a:avLst/>
          </a:prstGeom>
          <a:solidFill>
            <a:srgbClr val="FFFFFF">
              <a:lumMod val="95000"/>
            </a:srgbClr>
          </a:solidFill>
          <a:ln w="9525" cap="flat" cmpd="sng" algn="ctr">
            <a:solidFill>
              <a:srgbClr val="FFFFFF">
                <a:lumMod val="85000"/>
              </a:srgbClr>
            </a:solidFill>
            <a:prstDash val="solid"/>
            <a:headEnd type="none" w="med" len="med"/>
            <a:tailEnd type="none" w="med" len="med"/>
          </a:ln>
          <a:effectLst/>
        </p:spPr>
        <p:txBody>
          <a:bodyPr vert="horz" wrap="square" lIns="73710" tIns="36856" rIns="73710" bIns="36856" numCol="1" spcCol="0" rtlCol="0" anchor="ctr" anchorCtr="0" compatLnSpc="1">
            <a:prstTxWarp prst="textNoShape">
              <a:avLst/>
            </a:prstTxWarp>
          </a:bodyPr>
          <a:lstStyle/>
          <a:p>
            <a:pPr algn="ctr" defTabSz="736904" fontAlgn="base">
              <a:spcBef>
                <a:spcPct val="0"/>
              </a:spcBef>
              <a:spcAft>
                <a:spcPct val="0"/>
              </a:spcAft>
              <a:defRPr/>
            </a:pPr>
            <a:endParaRPr lang="en-US" sz="1700" kern="0">
              <a:gradFill>
                <a:gsLst>
                  <a:gs pos="0">
                    <a:srgbClr val="FFFFFF"/>
                  </a:gs>
                  <a:gs pos="100000">
                    <a:srgbClr val="FFFFFF"/>
                  </a:gs>
                </a:gsLst>
                <a:lin ang="5400000" scaled="0"/>
              </a:gradFill>
              <a:latin typeface="Segoe UI"/>
            </a:endParaRPr>
          </a:p>
        </p:txBody>
      </p:sp>
      <p:grpSp>
        <p:nvGrpSpPr>
          <p:cNvPr id="64" name="Group 63"/>
          <p:cNvGrpSpPr/>
          <p:nvPr/>
        </p:nvGrpSpPr>
        <p:grpSpPr>
          <a:xfrm>
            <a:off x="1994748" y="2084123"/>
            <a:ext cx="1982351" cy="3353301"/>
            <a:chOff x="766963" y="1583373"/>
            <a:chExt cx="2516615" cy="4790431"/>
          </a:xfrm>
        </p:grpSpPr>
        <p:sp>
          <p:nvSpPr>
            <p:cNvPr id="68" name="Rectangle 67"/>
            <p:cNvSpPr/>
            <p:nvPr/>
          </p:nvSpPr>
          <p:spPr>
            <a:xfrm>
              <a:off x="1416806" y="1583373"/>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sz="1600">
                  <a:solidFill>
                    <a:srgbClr val="595959">
                      <a:alpha val="99000"/>
                    </a:srgbClr>
                  </a:solidFill>
                  <a:latin typeface="Segoe UI"/>
                  <a:ea typeface="Kozuka Gothic Pro R" pitchFamily="34" charset="-128"/>
                </a:rPr>
                <a:t>Packaged Software</a:t>
              </a:r>
            </a:p>
          </p:txBody>
        </p:sp>
        <p:sp>
          <p:nvSpPr>
            <p:cNvPr id="69" name="Rectangle 68"/>
            <p:cNvSpPr/>
            <p:nvPr/>
          </p:nvSpPr>
          <p:spPr>
            <a:xfrm>
              <a:off x="1396458" y="5537987"/>
              <a:ext cx="1638241" cy="381000"/>
            </a:xfrm>
            <a:prstGeom prst="rect">
              <a:avLst/>
            </a:prstGeom>
            <a:noFill/>
            <a:ln w="9525" cap="flat" cmpd="sng" algn="ctr">
              <a:solidFill>
                <a:srgbClr val="505050"/>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505050">
                      <a:alpha val="99000"/>
                    </a:srgbClr>
                  </a:solidFill>
                  <a:latin typeface="Segoe UI Light" panose="020B0502040204020203" pitchFamily="34" charset="0"/>
                  <a:ea typeface="Segoe UI" pitchFamily="34" charset="0"/>
                  <a:cs typeface="Segoe UI Light" panose="020B0502040204020203" pitchFamily="34" charset="0"/>
                </a:rPr>
                <a:t>Storage</a:t>
              </a:r>
            </a:p>
          </p:txBody>
        </p:sp>
        <p:sp>
          <p:nvSpPr>
            <p:cNvPr id="70" name="Rectangle 69"/>
            <p:cNvSpPr/>
            <p:nvPr/>
          </p:nvSpPr>
          <p:spPr>
            <a:xfrm>
              <a:off x="1396458" y="5083168"/>
              <a:ext cx="1638241" cy="381000"/>
            </a:xfrm>
            <a:prstGeom prst="rect">
              <a:avLst/>
            </a:prstGeom>
            <a:noFill/>
            <a:ln w="9525" cap="flat" cmpd="sng" algn="ctr">
              <a:solidFill>
                <a:srgbClr val="505050"/>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505050">
                      <a:alpha val="99000"/>
                    </a:srgbClr>
                  </a:solidFill>
                  <a:latin typeface="Segoe UI Light" panose="020B0502040204020203" pitchFamily="34" charset="0"/>
                  <a:ea typeface="Segoe UI" pitchFamily="34" charset="0"/>
                  <a:cs typeface="Segoe UI Light" panose="020B0502040204020203" pitchFamily="34" charset="0"/>
                </a:rPr>
                <a:t>Servers</a:t>
              </a:r>
            </a:p>
          </p:txBody>
        </p:sp>
        <p:sp>
          <p:nvSpPr>
            <p:cNvPr id="71" name="Rectangle 70"/>
            <p:cNvSpPr/>
            <p:nvPr/>
          </p:nvSpPr>
          <p:spPr>
            <a:xfrm>
              <a:off x="1396458" y="5992804"/>
              <a:ext cx="1638241" cy="381000"/>
            </a:xfrm>
            <a:prstGeom prst="rect">
              <a:avLst/>
            </a:prstGeom>
            <a:noFill/>
            <a:ln w="9525" cap="flat" cmpd="sng" algn="ctr">
              <a:solidFill>
                <a:srgbClr val="505050"/>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505050">
                      <a:alpha val="99000"/>
                    </a:srgbClr>
                  </a:solidFill>
                  <a:latin typeface="Segoe UI Light" panose="020B0502040204020203" pitchFamily="34" charset="0"/>
                  <a:ea typeface="Segoe UI" pitchFamily="34" charset="0"/>
                  <a:cs typeface="Segoe UI Light" panose="020B0502040204020203" pitchFamily="34" charset="0"/>
                </a:rPr>
                <a:t>Networking</a:t>
              </a:r>
            </a:p>
          </p:txBody>
        </p:sp>
        <p:sp>
          <p:nvSpPr>
            <p:cNvPr id="72" name="Rectangle 71"/>
            <p:cNvSpPr/>
            <p:nvPr/>
          </p:nvSpPr>
          <p:spPr>
            <a:xfrm>
              <a:off x="1396458" y="4173530"/>
              <a:ext cx="1638241" cy="381000"/>
            </a:xfrm>
            <a:prstGeom prst="rect">
              <a:avLst/>
            </a:prstGeom>
            <a:noFill/>
            <a:ln w="9525" cap="flat" cmpd="sng" algn="ctr">
              <a:solidFill>
                <a:srgbClr val="505050"/>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505050">
                      <a:alpha val="99000"/>
                    </a:srgbClr>
                  </a:solidFill>
                  <a:latin typeface="Segoe UI Light" panose="020B0502040204020203" pitchFamily="34" charset="0"/>
                  <a:ea typeface="Segoe UI" pitchFamily="34" charset="0"/>
                  <a:cs typeface="Segoe UI Light" panose="020B0502040204020203" pitchFamily="34" charset="0"/>
                </a:rPr>
                <a:t>O/S</a:t>
              </a:r>
            </a:p>
          </p:txBody>
        </p:sp>
        <p:sp>
          <p:nvSpPr>
            <p:cNvPr id="73" name="Rectangle 72"/>
            <p:cNvSpPr/>
            <p:nvPr/>
          </p:nvSpPr>
          <p:spPr>
            <a:xfrm>
              <a:off x="1396458" y="3718711"/>
              <a:ext cx="1638241" cy="381000"/>
            </a:xfrm>
            <a:prstGeom prst="rect">
              <a:avLst/>
            </a:prstGeom>
            <a:noFill/>
            <a:ln w="9525" cap="flat" cmpd="sng" algn="ctr">
              <a:solidFill>
                <a:srgbClr val="505050"/>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505050">
                      <a:alpha val="99000"/>
                    </a:srgbClr>
                  </a:solidFill>
                  <a:latin typeface="Segoe UI Light" panose="020B0502040204020203" pitchFamily="34" charset="0"/>
                  <a:ea typeface="Segoe UI" pitchFamily="34" charset="0"/>
                  <a:cs typeface="Segoe UI Light" panose="020B0502040204020203" pitchFamily="34" charset="0"/>
                </a:rPr>
                <a:t>Middleware</a:t>
              </a:r>
            </a:p>
          </p:txBody>
        </p:sp>
        <p:sp>
          <p:nvSpPr>
            <p:cNvPr id="74" name="Rectangle 73"/>
            <p:cNvSpPr/>
            <p:nvPr/>
          </p:nvSpPr>
          <p:spPr>
            <a:xfrm>
              <a:off x="1396458" y="4628349"/>
              <a:ext cx="1638241" cy="381000"/>
            </a:xfrm>
            <a:prstGeom prst="rect">
              <a:avLst/>
            </a:prstGeom>
            <a:noFill/>
            <a:ln w="9525" cap="flat" cmpd="sng" algn="ctr">
              <a:solidFill>
                <a:srgbClr val="505050"/>
              </a:solid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505050">
                      <a:alpha val="99000"/>
                    </a:srgbClr>
                  </a:solidFill>
                  <a:latin typeface="Segoe UI Light" panose="020B0502040204020203" pitchFamily="34" charset="0"/>
                  <a:ea typeface="Segoe UI" pitchFamily="34" charset="0"/>
                  <a:cs typeface="Segoe UI Light" panose="020B0502040204020203" pitchFamily="34" charset="0"/>
                </a:rPr>
                <a:t>Virtualization</a:t>
              </a:r>
            </a:p>
          </p:txBody>
        </p:sp>
        <p:sp>
          <p:nvSpPr>
            <p:cNvPr id="75" name="Rectangle 74"/>
            <p:cNvSpPr/>
            <p:nvPr/>
          </p:nvSpPr>
          <p:spPr>
            <a:xfrm>
              <a:off x="1396458" y="2809073"/>
              <a:ext cx="1638241" cy="381000"/>
            </a:xfrm>
            <a:prstGeom prst="rect">
              <a:avLst/>
            </a:prstGeom>
            <a:noFill/>
            <a:ln w="9525" cap="flat" cmpd="sng" algn="ctr">
              <a:solidFill>
                <a:srgbClr val="505050"/>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505050">
                      <a:alpha val="99000"/>
                    </a:srgbClr>
                  </a:solidFill>
                  <a:latin typeface="Segoe UI Light" panose="020B0502040204020203" pitchFamily="34" charset="0"/>
                  <a:ea typeface="Segoe UI" pitchFamily="34" charset="0"/>
                  <a:cs typeface="Segoe UI Light" panose="020B0502040204020203" pitchFamily="34" charset="0"/>
                </a:rPr>
                <a:t>Data</a:t>
              </a:r>
            </a:p>
          </p:txBody>
        </p:sp>
        <p:sp>
          <p:nvSpPr>
            <p:cNvPr id="76" name="Rectangle 75"/>
            <p:cNvSpPr/>
            <p:nvPr/>
          </p:nvSpPr>
          <p:spPr>
            <a:xfrm>
              <a:off x="1396458" y="2354254"/>
              <a:ext cx="1638241" cy="381000"/>
            </a:xfrm>
            <a:prstGeom prst="rect">
              <a:avLst/>
            </a:prstGeom>
            <a:noFill/>
            <a:ln w="9525" cap="flat" cmpd="sng" algn="ctr">
              <a:solidFill>
                <a:srgbClr val="505050"/>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505050">
                      <a:alpha val="99000"/>
                    </a:srgbClr>
                  </a:solidFill>
                  <a:latin typeface="Segoe UI Light" panose="020B0502040204020203" pitchFamily="34" charset="0"/>
                  <a:ea typeface="Segoe UI" pitchFamily="34" charset="0"/>
                  <a:cs typeface="Segoe UI Light" panose="020B0502040204020203" pitchFamily="34" charset="0"/>
                </a:rPr>
                <a:t>Applications</a:t>
              </a:r>
            </a:p>
          </p:txBody>
        </p:sp>
        <p:sp>
          <p:nvSpPr>
            <p:cNvPr id="77" name="Rectangle 76"/>
            <p:cNvSpPr/>
            <p:nvPr/>
          </p:nvSpPr>
          <p:spPr>
            <a:xfrm>
              <a:off x="1396458" y="3263892"/>
              <a:ext cx="1638241" cy="381000"/>
            </a:xfrm>
            <a:prstGeom prst="rect">
              <a:avLst/>
            </a:prstGeom>
            <a:noFill/>
            <a:ln w="9525" cap="flat" cmpd="sng" algn="ctr">
              <a:solidFill>
                <a:srgbClr val="505050"/>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505050">
                      <a:alpha val="99000"/>
                    </a:srgbClr>
                  </a:solidFill>
                  <a:latin typeface="Segoe UI Light" panose="020B0502040204020203" pitchFamily="34" charset="0"/>
                  <a:ea typeface="Segoe UI" pitchFamily="34" charset="0"/>
                  <a:cs typeface="Segoe UI Light" panose="020B0502040204020203" pitchFamily="34" charset="0"/>
                </a:rPr>
                <a:t>Runtime</a:t>
              </a:r>
            </a:p>
          </p:txBody>
        </p:sp>
        <p:sp>
          <p:nvSpPr>
            <p:cNvPr id="78" name="Left Brace 77"/>
            <p:cNvSpPr/>
            <p:nvPr/>
          </p:nvSpPr>
          <p:spPr>
            <a:xfrm>
              <a:off x="1164165" y="2354255"/>
              <a:ext cx="222866" cy="4019549"/>
            </a:xfrm>
            <a:prstGeom prst="leftBrace">
              <a:avLst>
                <a:gd name="adj1" fmla="val 0"/>
                <a:gd name="adj2" fmla="val 50000"/>
              </a:avLst>
            </a:prstGeom>
            <a:noFill/>
            <a:ln w="19050" cap="flat" cmpd="sng" algn="ctr">
              <a:solidFill>
                <a:srgbClr val="00AEEF"/>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82985">
                <a:defRPr/>
              </a:pPr>
              <a:endParaRPr lang="en-US" sz="2400">
                <a:solidFill>
                  <a:srgbClr val="FFFFFF"/>
                </a:solidFill>
                <a:latin typeface="Segoe UI"/>
                <a:ea typeface="Segoe UI" pitchFamily="34" charset="0"/>
                <a:cs typeface="Segoe UI" pitchFamily="34" charset="0"/>
              </a:endParaRPr>
            </a:p>
          </p:txBody>
        </p:sp>
        <p:sp>
          <p:nvSpPr>
            <p:cNvPr id="79" name="TextBox 52"/>
            <p:cNvSpPr txBox="1"/>
            <p:nvPr/>
          </p:nvSpPr>
          <p:spPr>
            <a:xfrm>
              <a:off x="766963" y="3730249"/>
              <a:ext cx="449334" cy="125171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You manage</a:t>
              </a:r>
            </a:p>
          </p:txBody>
        </p:sp>
      </p:grpSp>
      <p:sp>
        <p:nvSpPr>
          <p:cNvPr id="80" name="Rectangle 79"/>
          <p:cNvSpPr/>
          <p:nvPr/>
        </p:nvSpPr>
        <p:spPr>
          <a:xfrm>
            <a:off x="4888483" y="2091155"/>
            <a:ext cx="1660880" cy="448056"/>
          </a:xfrm>
          <a:prstGeom prst="rect">
            <a:avLst/>
          </a:prstGeom>
          <a:noFill/>
          <a:ln w="9525" cap="flat" cmpd="sng" algn="ctr">
            <a:noFill/>
            <a:prstDash val="solid"/>
          </a:ln>
          <a:effectLst/>
        </p:spPr>
        <p:txBody>
          <a:bodyPr lIns="73739" tIns="0" rIns="73739"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pPr>
            <a:r>
              <a:rPr lang="en-US" sz="1300">
                <a:solidFill>
                  <a:srgbClr val="595959">
                    <a:alpha val="99000"/>
                  </a:srgbClr>
                </a:solidFill>
                <a:ea typeface="Kozuka Gothic Pro R" pitchFamily="34" charset="-128"/>
              </a:rPr>
              <a:t>Infrastructure</a:t>
            </a:r>
          </a:p>
          <a:p>
            <a:pPr defTabSz="982985"/>
            <a:r>
              <a:rPr lang="en-US" sz="1600">
                <a:solidFill>
                  <a:srgbClr val="595959">
                    <a:alpha val="99000"/>
                  </a:srgbClr>
                </a:solidFill>
                <a:ea typeface="Kozuka Gothic Pro R" pitchFamily="34" charset="-128"/>
              </a:rPr>
              <a:t>(as a Service)</a:t>
            </a:r>
          </a:p>
        </p:txBody>
      </p:sp>
      <p:sp>
        <p:nvSpPr>
          <p:cNvPr id="81" name="Rectangle 80"/>
          <p:cNvSpPr/>
          <p:nvPr/>
        </p:nvSpPr>
        <p:spPr>
          <a:xfrm>
            <a:off x="4912231" y="4852358"/>
            <a:ext cx="1290451" cy="266700"/>
          </a:xfrm>
          <a:prstGeom prst="rect">
            <a:avLst/>
          </a:prstGeom>
          <a:solidFill>
            <a:schemeClr val="tx2"/>
          </a:solidFill>
          <a:ln w="9525" cap="flat" cmpd="sng" algn="ctr">
            <a:solidFill>
              <a:srgbClr val="0070C0"/>
            </a:solid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kern="0">
                <a:solidFill>
                  <a:schemeClr val="bg1">
                    <a:alpha val="99000"/>
                  </a:schemeClr>
                </a:solidFill>
                <a:latin typeface="Segoe UI Light" panose="020B0502040204020203" pitchFamily="34" charset="0"/>
                <a:cs typeface="Segoe UI Light" panose="020B0502040204020203" pitchFamily="34" charset="0"/>
              </a:rPr>
              <a:t>Storage</a:t>
            </a:r>
          </a:p>
        </p:txBody>
      </p:sp>
      <p:sp>
        <p:nvSpPr>
          <p:cNvPr id="82" name="Rectangle 81"/>
          <p:cNvSpPr/>
          <p:nvPr/>
        </p:nvSpPr>
        <p:spPr>
          <a:xfrm>
            <a:off x="4912231" y="4533985"/>
            <a:ext cx="1290451" cy="266700"/>
          </a:xfrm>
          <a:prstGeom prst="rect">
            <a:avLst/>
          </a:prstGeom>
          <a:solidFill>
            <a:schemeClr val="tx2"/>
          </a:solidFill>
          <a:ln w="9525" cap="flat" cmpd="sng" algn="ctr">
            <a:solidFill>
              <a:srgbClr val="0070C0"/>
            </a:solid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kern="0">
                <a:solidFill>
                  <a:schemeClr val="bg1">
                    <a:alpha val="99000"/>
                  </a:schemeClr>
                </a:solidFill>
                <a:latin typeface="Segoe UI Light" panose="020B0502040204020203" pitchFamily="34" charset="0"/>
                <a:cs typeface="Segoe UI Light" panose="020B0502040204020203" pitchFamily="34" charset="0"/>
              </a:rPr>
              <a:t>Servers</a:t>
            </a:r>
          </a:p>
        </p:txBody>
      </p:sp>
      <p:sp>
        <p:nvSpPr>
          <p:cNvPr id="83" name="Rectangle 82"/>
          <p:cNvSpPr/>
          <p:nvPr/>
        </p:nvSpPr>
        <p:spPr>
          <a:xfrm>
            <a:off x="4912231" y="5170730"/>
            <a:ext cx="1290451" cy="266700"/>
          </a:xfrm>
          <a:prstGeom prst="rect">
            <a:avLst/>
          </a:prstGeom>
          <a:solidFill>
            <a:schemeClr val="tx2"/>
          </a:solidFill>
          <a:ln w="9525" cap="flat" cmpd="sng" algn="ctr">
            <a:solidFill>
              <a:srgbClr val="0070C0"/>
            </a:solid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kern="0">
                <a:solidFill>
                  <a:schemeClr val="bg1">
                    <a:alpha val="99000"/>
                  </a:schemeClr>
                </a:solidFill>
                <a:latin typeface="Segoe UI Light" panose="020B0502040204020203" pitchFamily="34" charset="0"/>
                <a:cs typeface="Segoe UI Light" panose="020B0502040204020203" pitchFamily="34" charset="0"/>
              </a:rPr>
              <a:t>Networking</a:t>
            </a:r>
          </a:p>
        </p:txBody>
      </p:sp>
      <p:sp>
        <p:nvSpPr>
          <p:cNvPr id="84" name="Rectangle 83"/>
          <p:cNvSpPr/>
          <p:nvPr/>
        </p:nvSpPr>
        <p:spPr>
          <a:xfrm>
            <a:off x="4912231" y="3897238"/>
            <a:ext cx="1290451" cy="266700"/>
          </a:xfrm>
          <a:prstGeom prst="rect">
            <a:avLst/>
          </a:prstGeom>
          <a:noFill/>
          <a:ln w="9525" cap="flat" cmpd="sng" algn="ctr">
            <a:solidFill>
              <a:srgbClr val="505050"/>
            </a:solidFill>
            <a:prstDash val="solid"/>
          </a:ln>
          <a:effectLst/>
        </p:spPr>
        <p:txBody>
          <a:bodyPr lIns="73739" tIns="36870" rIns="73739" bIns="36870" rtlCol="0" anchor="t" anchorCtr="0"/>
          <a:lstStyle/>
          <a:p>
            <a:pPr algn="ctr" defTabSz="982985">
              <a:defRPr/>
            </a:pPr>
            <a:r>
              <a:rPr lang="en-US" sz="1200" kern="0">
                <a:solidFill>
                  <a:srgbClr val="505050">
                    <a:alpha val="99000"/>
                  </a:srgbClr>
                </a:solidFill>
                <a:latin typeface="Segoe UI Light" panose="020B0502040204020203" pitchFamily="34" charset="0"/>
                <a:ea typeface="Segoe UI" pitchFamily="34" charset="0"/>
                <a:cs typeface="Segoe UI Light" panose="020B0502040204020203" pitchFamily="34" charset="0"/>
              </a:rPr>
              <a:t>O/S</a:t>
            </a:r>
          </a:p>
        </p:txBody>
      </p:sp>
      <p:sp>
        <p:nvSpPr>
          <p:cNvPr id="85" name="Rectangle 84"/>
          <p:cNvSpPr/>
          <p:nvPr/>
        </p:nvSpPr>
        <p:spPr>
          <a:xfrm>
            <a:off x="4912231" y="3578865"/>
            <a:ext cx="1290451" cy="266700"/>
          </a:xfrm>
          <a:prstGeom prst="rect">
            <a:avLst/>
          </a:prstGeom>
          <a:noFill/>
          <a:ln w="9525" cap="flat" cmpd="sng" algn="ctr">
            <a:solidFill>
              <a:srgbClr val="505050"/>
            </a:solidFill>
            <a:prstDash val="solid"/>
          </a:ln>
          <a:effectLst/>
        </p:spPr>
        <p:txBody>
          <a:bodyPr lIns="73739" tIns="36870" rIns="73739" bIns="36870" rtlCol="0" anchor="t" anchorCtr="0"/>
          <a:lstStyle/>
          <a:p>
            <a:pPr algn="ctr" defTabSz="982985">
              <a:defRPr/>
            </a:pPr>
            <a:r>
              <a:rPr lang="en-US" sz="1200" kern="0">
                <a:solidFill>
                  <a:srgbClr val="505050">
                    <a:alpha val="99000"/>
                  </a:srgbClr>
                </a:solidFill>
                <a:latin typeface="Segoe UI Light" panose="020B0502040204020203" pitchFamily="34" charset="0"/>
                <a:ea typeface="Segoe UI" pitchFamily="34" charset="0"/>
                <a:cs typeface="Segoe UI Light" panose="020B0502040204020203" pitchFamily="34" charset="0"/>
              </a:rPr>
              <a:t>Middleware</a:t>
            </a:r>
          </a:p>
        </p:txBody>
      </p:sp>
      <p:sp>
        <p:nvSpPr>
          <p:cNvPr id="86" name="Rectangle 85"/>
          <p:cNvSpPr/>
          <p:nvPr/>
        </p:nvSpPr>
        <p:spPr>
          <a:xfrm>
            <a:off x="4912231" y="4215611"/>
            <a:ext cx="1290451" cy="266700"/>
          </a:xfrm>
          <a:prstGeom prst="rect">
            <a:avLst/>
          </a:prstGeom>
          <a:solidFill>
            <a:schemeClr val="tx2"/>
          </a:solidFill>
          <a:ln w="9525" cap="flat" cmpd="sng" algn="ctr">
            <a:solidFill>
              <a:srgbClr val="0070C0"/>
            </a:solidFill>
            <a:prstDash val="solid"/>
          </a:ln>
          <a:effectLst/>
        </p:spPr>
        <p:txBody>
          <a:bodyPr lIns="0" tIns="36870" rIns="0"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kern="0">
                <a:solidFill>
                  <a:schemeClr val="bg1">
                    <a:alpha val="99000"/>
                  </a:schemeClr>
                </a:solidFill>
                <a:latin typeface="Segoe UI Light" panose="020B0502040204020203" pitchFamily="34" charset="0"/>
                <a:cs typeface="Segoe UI Light" panose="020B0502040204020203" pitchFamily="34" charset="0"/>
              </a:rPr>
              <a:t>Virtualization</a:t>
            </a:r>
          </a:p>
        </p:txBody>
      </p:sp>
      <p:sp>
        <p:nvSpPr>
          <p:cNvPr id="87" name="Rectangle 86"/>
          <p:cNvSpPr/>
          <p:nvPr/>
        </p:nvSpPr>
        <p:spPr>
          <a:xfrm>
            <a:off x="4912231" y="2942118"/>
            <a:ext cx="1290451" cy="266700"/>
          </a:xfrm>
          <a:prstGeom prst="rect">
            <a:avLst/>
          </a:prstGeom>
          <a:noFill/>
          <a:ln w="9525" cap="flat" cmpd="sng" algn="ctr">
            <a:solidFill>
              <a:srgbClr val="505050"/>
            </a:solidFill>
            <a:prstDash val="solid"/>
          </a:ln>
          <a:effectLst/>
        </p:spPr>
        <p:txBody>
          <a:bodyPr lIns="73739" tIns="36870" rIns="73739" bIns="36870" rtlCol="0" anchor="t" anchorCtr="0"/>
          <a:lstStyle/>
          <a:p>
            <a:pPr algn="ctr" defTabSz="982985">
              <a:defRPr/>
            </a:pPr>
            <a:r>
              <a:rPr lang="en-US" sz="1200" kern="0">
                <a:solidFill>
                  <a:srgbClr val="505050">
                    <a:alpha val="99000"/>
                  </a:srgbClr>
                </a:solidFill>
                <a:latin typeface="Segoe UI Light" panose="020B0502040204020203" pitchFamily="34" charset="0"/>
                <a:ea typeface="Segoe UI" pitchFamily="34" charset="0"/>
                <a:cs typeface="Segoe UI Light" panose="020B0502040204020203" pitchFamily="34" charset="0"/>
              </a:rPr>
              <a:t>Data</a:t>
            </a:r>
          </a:p>
        </p:txBody>
      </p:sp>
      <p:sp>
        <p:nvSpPr>
          <p:cNvPr id="88" name="Rectangle 87"/>
          <p:cNvSpPr/>
          <p:nvPr/>
        </p:nvSpPr>
        <p:spPr>
          <a:xfrm>
            <a:off x="4912231" y="2623743"/>
            <a:ext cx="1290451" cy="266700"/>
          </a:xfrm>
          <a:prstGeom prst="rect">
            <a:avLst/>
          </a:prstGeom>
          <a:noFill/>
          <a:ln w="9525" cap="flat" cmpd="sng" algn="ctr">
            <a:solidFill>
              <a:srgbClr val="505050"/>
            </a:solidFill>
            <a:prstDash val="solid"/>
          </a:ln>
          <a:effectLst/>
        </p:spPr>
        <p:txBody>
          <a:bodyPr lIns="73739" tIns="36870" rIns="73739" bIns="36870" rtlCol="0" anchor="t" anchorCtr="0"/>
          <a:lstStyle/>
          <a:p>
            <a:pPr algn="ctr" defTabSz="982985">
              <a:defRPr/>
            </a:pPr>
            <a:r>
              <a:rPr lang="en-US" sz="1200" kern="0">
                <a:solidFill>
                  <a:srgbClr val="505050">
                    <a:alpha val="99000"/>
                  </a:srgbClr>
                </a:solidFill>
                <a:latin typeface="Segoe UI Light" panose="020B0502040204020203" pitchFamily="34" charset="0"/>
                <a:ea typeface="Segoe UI" pitchFamily="34" charset="0"/>
                <a:cs typeface="Segoe UI Light" panose="020B0502040204020203" pitchFamily="34" charset="0"/>
              </a:rPr>
              <a:t>Applications</a:t>
            </a:r>
          </a:p>
        </p:txBody>
      </p:sp>
      <p:sp>
        <p:nvSpPr>
          <p:cNvPr id="89" name="Rectangle 88"/>
          <p:cNvSpPr/>
          <p:nvPr/>
        </p:nvSpPr>
        <p:spPr>
          <a:xfrm>
            <a:off x="4912231" y="3260491"/>
            <a:ext cx="1290451" cy="266700"/>
          </a:xfrm>
          <a:prstGeom prst="rect">
            <a:avLst/>
          </a:prstGeom>
          <a:noFill/>
          <a:ln w="9525" cap="flat" cmpd="sng" algn="ctr">
            <a:solidFill>
              <a:srgbClr val="505050"/>
            </a:solidFill>
            <a:prstDash val="solid"/>
          </a:ln>
          <a:effectLst/>
        </p:spPr>
        <p:txBody>
          <a:bodyPr lIns="73739" tIns="36870" rIns="73739" bIns="36870" rtlCol="0" anchor="t" anchorCtr="0"/>
          <a:lstStyle/>
          <a:p>
            <a:pPr algn="ctr" defTabSz="982985">
              <a:defRPr/>
            </a:pPr>
            <a:r>
              <a:rPr lang="en-US" sz="1200" kern="0">
                <a:solidFill>
                  <a:srgbClr val="505050">
                    <a:alpha val="99000"/>
                  </a:srgbClr>
                </a:solidFill>
                <a:latin typeface="Segoe UI Light" panose="020B0502040204020203" pitchFamily="34" charset="0"/>
                <a:ea typeface="Segoe UI" pitchFamily="34" charset="0"/>
                <a:cs typeface="Segoe UI Light" panose="020B0502040204020203" pitchFamily="34" charset="0"/>
              </a:rPr>
              <a:t>Runtime</a:t>
            </a:r>
          </a:p>
        </p:txBody>
      </p:sp>
      <p:sp>
        <p:nvSpPr>
          <p:cNvPr id="90" name="Left Brace 89"/>
          <p:cNvSpPr/>
          <p:nvPr/>
        </p:nvSpPr>
        <p:spPr>
          <a:xfrm flipH="1">
            <a:off x="6209953" y="4186832"/>
            <a:ext cx="180069" cy="1234800"/>
          </a:xfrm>
          <a:prstGeom prst="leftBrace">
            <a:avLst>
              <a:gd name="adj1" fmla="val 0"/>
              <a:gd name="adj2" fmla="val 50000"/>
            </a:avLst>
          </a:prstGeom>
          <a:noFill/>
          <a:ln w="19050" cap="flat" cmpd="sng" algn="ctr">
            <a:solidFill>
              <a:srgbClr val="00AEEF"/>
            </a:solidFill>
            <a:prstDash val="solid"/>
          </a:ln>
          <a:effectLst/>
        </p:spPr>
        <p:txBody>
          <a:bodyPr lIns="73739" tIns="36870" rIns="73739" bIns="36870"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91" name="TextBox 56"/>
          <p:cNvSpPr txBox="1"/>
          <p:nvPr/>
        </p:nvSpPr>
        <p:spPr>
          <a:xfrm flipH="1">
            <a:off x="6343648" y="4208207"/>
            <a:ext cx="318195" cy="1220607"/>
          </a:xfrm>
          <a:prstGeom prst="rect">
            <a:avLst/>
          </a:prstGeom>
          <a:noFill/>
        </p:spPr>
        <p:txBody>
          <a:bodyPr vert="eaVert" wrap="none" lIns="73739" tIns="36870" rIns="73739" bIns="3687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pPr>
            <a:r>
              <a:rPr lang="en-US" sz="1100">
                <a:solidFill>
                  <a:srgbClr val="595959">
                    <a:alpha val="99000"/>
                  </a:srgbClr>
                </a:solidFill>
                <a:ea typeface="Kozuka Gothic Pro R" pitchFamily="34" charset="-128"/>
              </a:rPr>
              <a:t>Managed by vendor</a:t>
            </a:r>
          </a:p>
        </p:txBody>
      </p:sp>
      <p:sp>
        <p:nvSpPr>
          <p:cNvPr id="92" name="Left Brace 91"/>
          <p:cNvSpPr/>
          <p:nvPr/>
        </p:nvSpPr>
        <p:spPr>
          <a:xfrm>
            <a:off x="4803127" y="2623743"/>
            <a:ext cx="105040" cy="1540191"/>
          </a:xfrm>
          <a:prstGeom prst="leftBrace">
            <a:avLst>
              <a:gd name="adj1" fmla="val 0"/>
              <a:gd name="adj2" fmla="val 50000"/>
            </a:avLst>
          </a:prstGeom>
          <a:noFill/>
          <a:ln w="19050" cap="flat" cmpd="sng" algn="ctr">
            <a:solidFill>
              <a:srgbClr val="00AEEF"/>
            </a:solidFill>
            <a:prstDash val="solid"/>
          </a:ln>
          <a:effectLst/>
        </p:spPr>
        <p:txBody>
          <a:bodyPr lIns="73739" tIns="36870" rIns="73739" bIns="36870"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93" name="TextBox 58"/>
          <p:cNvSpPr txBox="1"/>
          <p:nvPr/>
        </p:nvSpPr>
        <p:spPr>
          <a:xfrm>
            <a:off x="4478384" y="3010410"/>
            <a:ext cx="318195" cy="779781"/>
          </a:xfrm>
          <a:prstGeom prst="rect">
            <a:avLst/>
          </a:prstGeom>
          <a:noFill/>
        </p:spPr>
        <p:txBody>
          <a:bodyPr vert="vert270" wrap="none" lIns="73739" tIns="36870" rIns="73739" bIns="3687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pPr>
            <a:r>
              <a:rPr lang="en-US" sz="1100">
                <a:solidFill>
                  <a:srgbClr val="595959">
                    <a:alpha val="99000"/>
                  </a:srgbClr>
                </a:solidFill>
                <a:ea typeface="Kozuka Gothic Pro R" pitchFamily="34" charset="-128"/>
              </a:rPr>
              <a:t>You manage</a:t>
            </a:r>
          </a:p>
        </p:txBody>
      </p:sp>
      <p:grpSp>
        <p:nvGrpSpPr>
          <p:cNvPr id="94" name="Group 93"/>
          <p:cNvGrpSpPr/>
          <p:nvPr/>
        </p:nvGrpSpPr>
        <p:grpSpPr>
          <a:xfrm>
            <a:off x="6528035" y="2084125"/>
            <a:ext cx="2131860" cy="3359095"/>
            <a:chOff x="5979422" y="1583373"/>
            <a:chExt cx="2706420" cy="4798706"/>
          </a:xfrm>
        </p:grpSpPr>
        <p:sp>
          <p:nvSpPr>
            <p:cNvPr id="95" name="Rectangle 94"/>
            <p:cNvSpPr/>
            <p:nvPr/>
          </p:nvSpPr>
          <p:spPr>
            <a:xfrm>
              <a:off x="6405737" y="1583373"/>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sz="1300">
                  <a:solidFill>
                    <a:schemeClr val="accent1">
                      <a:alpha val="99000"/>
                    </a:schemeClr>
                  </a:solidFill>
                  <a:ea typeface="Kozuka Gothic Pro R" pitchFamily="34" charset="-128"/>
                </a:rPr>
                <a:t>Platform</a:t>
              </a:r>
            </a:p>
            <a:p>
              <a:pPr defTabSz="982985">
                <a:defRPr/>
              </a:pPr>
              <a:r>
                <a:rPr lang="en-US" sz="1600">
                  <a:solidFill>
                    <a:schemeClr val="accent1">
                      <a:alpha val="99000"/>
                    </a:schemeClr>
                  </a:solidFill>
                  <a:ea typeface="Kozuka Gothic Pro R" pitchFamily="34" charset="-128"/>
                </a:rPr>
                <a:t>(as a Service)</a:t>
              </a:r>
            </a:p>
          </p:txBody>
        </p:sp>
        <p:sp>
          <p:nvSpPr>
            <p:cNvPr id="96" name="Left Brace 95"/>
            <p:cNvSpPr/>
            <p:nvPr/>
          </p:nvSpPr>
          <p:spPr>
            <a:xfrm flipH="1">
              <a:off x="8131739" y="3259131"/>
              <a:ext cx="209580" cy="3122948"/>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97" name="TextBox 54"/>
            <p:cNvSpPr txBox="1"/>
            <p:nvPr/>
          </p:nvSpPr>
          <p:spPr>
            <a:xfrm flipH="1">
              <a:off x="8236507" y="3873021"/>
              <a:ext cx="449335" cy="1929558"/>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Managed by vendor</a:t>
              </a:r>
            </a:p>
          </p:txBody>
        </p:sp>
        <p:sp>
          <p:nvSpPr>
            <p:cNvPr id="98" name="Left Brace 97"/>
            <p:cNvSpPr/>
            <p:nvPr/>
          </p:nvSpPr>
          <p:spPr>
            <a:xfrm>
              <a:off x="6322411" y="2335206"/>
              <a:ext cx="152400" cy="847725"/>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99" name="TextBox 60"/>
            <p:cNvSpPr txBox="1"/>
            <p:nvPr/>
          </p:nvSpPr>
          <p:spPr>
            <a:xfrm>
              <a:off x="5979422" y="2130047"/>
              <a:ext cx="449335" cy="125171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You manage</a:t>
              </a:r>
            </a:p>
          </p:txBody>
        </p:sp>
        <p:sp>
          <p:nvSpPr>
            <p:cNvPr id="100" name="Rectangle 99"/>
            <p:cNvSpPr/>
            <p:nvPr/>
          </p:nvSpPr>
          <p:spPr>
            <a:xfrm>
              <a:off x="6484238" y="5537990"/>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Storage</a:t>
              </a:r>
            </a:p>
          </p:txBody>
        </p:sp>
        <p:sp>
          <p:nvSpPr>
            <p:cNvPr id="101" name="Rectangle 100"/>
            <p:cNvSpPr/>
            <p:nvPr/>
          </p:nvSpPr>
          <p:spPr>
            <a:xfrm>
              <a:off x="6484238" y="5083171"/>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Servers</a:t>
              </a:r>
            </a:p>
          </p:txBody>
        </p:sp>
        <p:sp>
          <p:nvSpPr>
            <p:cNvPr id="102" name="Rectangle 101"/>
            <p:cNvSpPr/>
            <p:nvPr/>
          </p:nvSpPr>
          <p:spPr>
            <a:xfrm>
              <a:off x="6484238" y="5992807"/>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Networking</a:t>
              </a:r>
            </a:p>
          </p:txBody>
        </p:sp>
        <p:sp>
          <p:nvSpPr>
            <p:cNvPr id="103" name="Rectangle 102"/>
            <p:cNvSpPr/>
            <p:nvPr/>
          </p:nvSpPr>
          <p:spPr>
            <a:xfrm>
              <a:off x="6484238" y="4173533"/>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O/S</a:t>
              </a:r>
            </a:p>
          </p:txBody>
        </p:sp>
        <p:sp>
          <p:nvSpPr>
            <p:cNvPr id="104" name="Rectangle 103"/>
            <p:cNvSpPr/>
            <p:nvPr/>
          </p:nvSpPr>
          <p:spPr>
            <a:xfrm>
              <a:off x="6484238" y="3718714"/>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Middleware</a:t>
              </a:r>
            </a:p>
          </p:txBody>
        </p:sp>
        <p:sp>
          <p:nvSpPr>
            <p:cNvPr id="105" name="Rectangle 104"/>
            <p:cNvSpPr/>
            <p:nvPr/>
          </p:nvSpPr>
          <p:spPr>
            <a:xfrm>
              <a:off x="6484238" y="4628352"/>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Virtualization</a:t>
              </a:r>
            </a:p>
          </p:txBody>
        </p:sp>
        <p:sp>
          <p:nvSpPr>
            <p:cNvPr id="106" name="Rectangle 105"/>
            <p:cNvSpPr/>
            <p:nvPr/>
          </p:nvSpPr>
          <p:spPr>
            <a:xfrm>
              <a:off x="6484238" y="2354257"/>
              <a:ext cx="1638240" cy="381000"/>
            </a:xfrm>
            <a:prstGeom prst="rect">
              <a:avLst/>
            </a:prstGeom>
            <a:noFill/>
            <a:ln w="9525" cap="flat" cmpd="sng" algn="ctr">
              <a:solidFill>
                <a:srgbClr val="505050"/>
              </a:solidFill>
              <a:prstDash val="solid"/>
            </a:ln>
            <a:effectLst/>
          </p:spPr>
          <p:txBody>
            <a:bodyPr rtlCol="0" anchor="t" anchorCtr="0"/>
            <a:lstStyle/>
            <a:p>
              <a:pPr algn="ctr" defTabSz="982985">
                <a:defRPr/>
              </a:pPr>
              <a:r>
                <a:rPr lang="en-US" sz="1200" kern="0">
                  <a:solidFill>
                    <a:srgbClr val="505050">
                      <a:alpha val="99000"/>
                    </a:srgbClr>
                  </a:solidFill>
                  <a:latin typeface="Segoe UI Light" panose="020B0502040204020203" pitchFamily="34" charset="0"/>
                  <a:ea typeface="Segoe UI" pitchFamily="34" charset="0"/>
                  <a:cs typeface="Segoe UI Light" panose="020B0502040204020203" pitchFamily="34" charset="0"/>
                </a:rPr>
                <a:t>Applications</a:t>
              </a:r>
            </a:p>
          </p:txBody>
        </p:sp>
        <p:sp>
          <p:nvSpPr>
            <p:cNvPr id="107" name="Rectangle 106"/>
            <p:cNvSpPr/>
            <p:nvPr/>
          </p:nvSpPr>
          <p:spPr>
            <a:xfrm>
              <a:off x="6484238" y="3263895"/>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Runtime</a:t>
              </a:r>
            </a:p>
          </p:txBody>
        </p:sp>
        <p:sp>
          <p:nvSpPr>
            <p:cNvPr id="108" name="Rectangle 107"/>
            <p:cNvSpPr/>
            <p:nvPr/>
          </p:nvSpPr>
          <p:spPr>
            <a:xfrm>
              <a:off x="6484238" y="2809076"/>
              <a:ext cx="1638240" cy="381000"/>
            </a:xfrm>
            <a:prstGeom prst="rect">
              <a:avLst/>
            </a:prstGeom>
            <a:noFill/>
            <a:ln w="9525" cap="flat" cmpd="sng" algn="ctr">
              <a:solidFill>
                <a:srgbClr val="505050"/>
              </a:solidFill>
              <a:prstDash val="solid"/>
            </a:ln>
            <a:effectLst/>
          </p:spPr>
          <p:txBody>
            <a:bodyPr rtlCol="0" anchor="t" anchorCtr="0"/>
            <a:lstStyle/>
            <a:p>
              <a:pPr algn="ctr" defTabSz="982985">
                <a:defRPr/>
              </a:pPr>
              <a:r>
                <a:rPr lang="en-US" sz="1200" kern="0">
                  <a:solidFill>
                    <a:srgbClr val="505050">
                      <a:alpha val="99000"/>
                    </a:srgbClr>
                  </a:solidFill>
                  <a:latin typeface="Segoe UI Light" panose="020B0502040204020203" pitchFamily="34" charset="0"/>
                  <a:ea typeface="Segoe UI" pitchFamily="34" charset="0"/>
                  <a:cs typeface="Segoe UI Light" panose="020B0502040204020203" pitchFamily="34" charset="0"/>
                </a:rPr>
                <a:t>Data</a:t>
              </a:r>
            </a:p>
          </p:txBody>
        </p:sp>
      </p:grpSp>
      <p:grpSp>
        <p:nvGrpSpPr>
          <p:cNvPr id="109" name="Group 108"/>
          <p:cNvGrpSpPr/>
          <p:nvPr/>
        </p:nvGrpSpPr>
        <p:grpSpPr>
          <a:xfrm>
            <a:off x="8892259" y="2084126"/>
            <a:ext cx="1829915" cy="3359092"/>
            <a:chOff x="8980831" y="1583373"/>
            <a:chExt cx="2323096" cy="4798703"/>
          </a:xfrm>
        </p:grpSpPr>
        <p:sp>
          <p:nvSpPr>
            <p:cNvPr id="110" name="Rectangle 109"/>
            <p:cNvSpPr/>
            <p:nvPr/>
          </p:nvSpPr>
          <p:spPr>
            <a:xfrm>
              <a:off x="8980831" y="1583373"/>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sz="1300">
                  <a:solidFill>
                    <a:srgbClr val="595959">
                      <a:alpha val="99000"/>
                    </a:srgbClr>
                  </a:solidFill>
                  <a:latin typeface="Segoe UI"/>
                  <a:ea typeface="Kozuka Gothic Pro R" pitchFamily="34" charset="-128"/>
                </a:rPr>
                <a:t>Software</a:t>
              </a:r>
            </a:p>
            <a:p>
              <a:pPr defTabSz="982985">
                <a:defRPr/>
              </a:pPr>
              <a:r>
                <a:rPr lang="en-US" sz="1600">
                  <a:solidFill>
                    <a:srgbClr val="595959">
                      <a:alpha val="99000"/>
                    </a:srgbClr>
                  </a:solidFill>
                  <a:latin typeface="Segoe UI"/>
                  <a:ea typeface="Kozuka Gothic Pro R" pitchFamily="34" charset="-128"/>
                </a:rPr>
                <a:t>(as a Service)</a:t>
              </a:r>
            </a:p>
          </p:txBody>
        </p:sp>
        <p:sp>
          <p:nvSpPr>
            <p:cNvPr id="111" name="Left Brace 110"/>
            <p:cNvSpPr/>
            <p:nvPr/>
          </p:nvSpPr>
          <p:spPr>
            <a:xfrm flipH="1">
              <a:off x="10688405" y="2335204"/>
              <a:ext cx="200055" cy="4046872"/>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112" name="TextBox 64"/>
            <p:cNvSpPr txBox="1"/>
            <p:nvPr/>
          </p:nvSpPr>
          <p:spPr>
            <a:xfrm flipH="1">
              <a:off x="10854593" y="3401116"/>
              <a:ext cx="449334" cy="1929559"/>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Managed by vendor</a:t>
              </a:r>
            </a:p>
          </p:txBody>
        </p:sp>
        <p:sp>
          <p:nvSpPr>
            <p:cNvPr id="113" name="Rectangle 112"/>
            <p:cNvSpPr/>
            <p:nvPr/>
          </p:nvSpPr>
          <p:spPr>
            <a:xfrm>
              <a:off x="9040806" y="5537987"/>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Storage</a:t>
              </a:r>
            </a:p>
          </p:txBody>
        </p:sp>
        <p:sp>
          <p:nvSpPr>
            <p:cNvPr id="114" name="Rectangle 113"/>
            <p:cNvSpPr/>
            <p:nvPr/>
          </p:nvSpPr>
          <p:spPr>
            <a:xfrm>
              <a:off x="9040806" y="5083168"/>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Servers</a:t>
              </a:r>
            </a:p>
          </p:txBody>
        </p:sp>
        <p:sp>
          <p:nvSpPr>
            <p:cNvPr id="115" name="Rectangle 114"/>
            <p:cNvSpPr/>
            <p:nvPr/>
          </p:nvSpPr>
          <p:spPr>
            <a:xfrm>
              <a:off x="9040806" y="5992804"/>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Networking</a:t>
              </a:r>
            </a:p>
          </p:txBody>
        </p:sp>
        <p:sp>
          <p:nvSpPr>
            <p:cNvPr id="116" name="Rectangle 115"/>
            <p:cNvSpPr/>
            <p:nvPr/>
          </p:nvSpPr>
          <p:spPr>
            <a:xfrm>
              <a:off x="9040806" y="4173530"/>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O/S</a:t>
              </a:r>
            </a:p>
          </p:txBody>
        </p:sp>
        <p:sp>
          <p:nvSpPr>
            <p:cNvPr id="117" name="Rectangle 116"/>
            <p:cNvSpPr/>
            <p:nvPr/>
          </p:nvSpPr>
          <p:spPr>
            <a:xfrm>
              <a:off x="9040806" y="3718711"/>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Middleware</a:t>
              </a:r>
            </a:p>
          </p:txBody>
        </p:sp>
        <p:sp>
          <p:nvSpPr>
            <p:cNvPr id="118" name="Rectangle 117"/>
            <p:cNvSpPr/>
            <p:nvPr/>
          </p:nvSpPr>
          <p:spPr>
            <a:xfrm>
              <a:off x="9040806" y="4628349"/>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Virtualization</a:t>
              </a:r>
            </a:p>
          </p:txBody>
        </p:sp>
        <p:sp>
          <p:nvSpPr>
            <p:cNvPr id="119" name="Rectangle 118"/>
            <p:cNvSpPr/>
            <p:nvPr/>
          </p:nvSpPr>
          <p:spPr>
            <a:xfrm>
              <a:off x="9040806" y="2354254"/>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Applications</a:t>
              </a:r>
            </a:p>
          </p:txBody>
        </p:sp>
        <p:sp>
          <p:nvSpPr>
            <p:cNvPr id="120" name="Rectangle 119"/>
            <p:cNvSpPr/>
            <p:nvPr/>
          </p:nvSpPr>
          <p:spPr>
            <a:xfrm>
              <a:off x="9040806" y="3263892"/>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Runtime</a:t>
              </a:r>
            </a:p>
          </p:txBody>
        </p:sp>
        <p:sp>
          <p:nvSpPr>
            <p:cNvPr id="121" name="Rectangle 120"/>
            <p:cNvSpPr/>
            <p:nvPr/>
          </p:nvSpPr>
          <p:spPr>
            <a:xfrm>
              <a:off x="9040806" y="2809073"/>
              <a:ext cx="1638240" cy="381000"/>
            </a:xfrm>
            <a:prstGeom prst="rect">
              <a:avLst/>
            </a:prstGeom>
            <a:solidFill>
              <a:schemeClr val="tx2"/>
            </a:solidFill>
            <a:ln w="9525" cap="flat" cmpd="sng" algn="ctr">
              <a:solidFill>
                <a:srgbClr val="0070C0"/>
              </a:solidFill>
              <a:prstDash val="solid"/>
            </a:ln>
            <a:effectLst/>
          </p:spPr>
          <p:txBody>
            <a:bodyPr lIns="0" rIns="0" rtlCol="0" anchor="t" anchorCtr="0"/>
            <a:lstStyle/>
            <a:p>
              <a:pPr algn="ctr" defTabSz="982985">
                <a:defRPr/>
              </a:pPr>
              <a:r>
                <a:rPr lang="en-US" sz="1200" kern="0">
                  <a:solidFill>
                    <a:schemeClr val="bg1">
                      <a:alpha val="99000"/>
                    </a:schemeClr>
                  </a:solidFill>
                  <a:latin typeface="Segoe UI Light" panose="020B0502040204020203" pitchFamily="34" charset="0"/>
                  <a:ea typeface="Segoe UI" pitchFamily="34" charset="0"/>
                  <a:cs typeface="Segoe UI Light" panose="020B0502040204020203" pitchFamily="34" charset="0"/>
                </a:rPr>
                <a:t>Data</a:t>
              </a:r>
            </a:p>
          </p:txBody>
        </p:sp>
      </p:grpSp>
      <p:pic>
        <p:nvPicPr>
          <p:cNvPr id="122" name="Picture 11" descr="Cloud 512x512.png"/>
          <p:cNvPicPr>
            <a:picLocks noChangeAspect="1"/>
          </p:cNvPicPr>
          <p:nvPr/>
        </p:nvPicPr>
        <p:blipFill>
          <a:blip r:embed="rId3" cstate="screen">
            <a:duotone>
              <a:prstClr val="black"/>
              <a:srgbClr val="292929">
                <a:tint val="45000"/>
                <a:satMod val="400000"/>
              </a:srgbClr>
            </a:duotone>
            <a:extLst>
              <a:ext uri="{28A0092B-C50C-407E-A947-70E740481C1C}">
                <a14:useLocalDpi xmlns:a14="http://schemas.microsoft.com/office/drawing/2010/main"/>
              </a:ext>
            </a:extLst>
          </a:blip>
          <a:srcRect/>
          <a:stretch>
            <a:fillRect/>
          </a:stretch>
        </p:blipFill>
        <p:spPr bwMode="auto">
          <a:xfrm>
            <a:off x="4026355" y="4905874"/>
            <a:ext cx="798815" cy="7098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3" name="Picture 12" descr="Gift 512x512.png"/>
          <p:cNvPicPr>
            <a:picLocks noChangeAspect="1"/>
          </p:cNvPicPr>
          <p:nvPr/>
        </p:nvPicPr>
        <p:blipFill>
          <a:blip r:embed="rId4" cstate="screen">
            <a:duotone>
              <a:prstClr val="black"/>
              <a:srgbClr val="292929">
                <a:tint val="45000"/>
                <a:satMod val="400000"/>
              </a:srgbClr>
            </a:duotone>
            <a:extLst>
              <a:ext uri="{28A0092B-C50C-407E-A947-70E740481C1C}">
                <a14:useLocalDpi xmlns:a14="http://schemas.microsoft.com/office/drawing/2010/main"/>
              </a:ext>
            </a:extLst>
          </a:blip>
          <a:srcRect/>
          <a:stretch>
            <a:fillRect/>
          </a:stretch>
        </p:blipFill>
        <p:spPr bwMode="auto">
          <a:xfrm>
            <a:off x="1730963" y="4912694"/>
            <a:ext cx="635105" cy="5643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5" name="Rectangle 124"/>
          <p:cNvSpPr/>
          <p:nvPr/>
        </p:nvSpPr>
        <p:spPr bwMode="auto">
          <a:xfrm flipH="1">
            <a:off x="1635979" y="1932360"/>
            <a:ext cx="2328060" cy="3597905"/>
          </a:xfrm>
          <a:prstGeom prst="rect">
            <a:avLst/>
          </a:prstGeom>
          <a:noFill/>
          <a:ln w="9525" cap="flat" cmpd="sng" algn="ctr">
            <a:solidFill>
              <a:srgbClr val="FFFFFF">
                <a:lumMod val="85000"/>
              </a:srgbClr>
            </a:solidFill>
            <a:prstDash val="solid"/>
            <a:headEnd type="none" w="med" len="med"/>
            <a:tailEnd type="none" w="med" len="med"/>
          </a:ln>
          <a:effectLst/>
        </p:spPr>
        <p:txBody>
          <a:bodyPr vert="horz" wrap="square" lIns="73710" tIns="36856" rIns="73710" bIns="36856" numCol="1" spcCol="0" rtlCol="0" anchor="ctr" anchorCtr="0" compatLnSpc="1">
            <a:prstTxWarp prst="textNoShape">
              <a:avLst/>
            </a:prstTxWarp>
          </a:bodyPr>
          <a:lstStyle/>
          <a:p>
            <a:pPr algn="ctr" defTabSz="736904" fontAlgn="base">
              <a:spcBef>
                <a:spcPct val="0"/>
              </a:spcBef>
              <a:spcAft>
                <a:spcPct val="0"/>
              </a:spcAft>
              <a:defRPr/>
            </a:pPr>
            <a:endParaRPr lang="en-US" sz="1700" kern="0">
              <a:gradFill>
                <a:gsLst>
                  <a:gs pos="0">
                    <a:srgbClr val="FFFFFF"/>
                  </a:gs>
                  <a:gs pos="100000">
                    <a:srgbClr val="FFFFFF"/>
                  </a:gs>
                </a:gsLst>
                <a:lin ang="5400000" scaled="0"/>
              </a:gradFill>
              <a:latin typeface="Segoe UI"/>
            </a:endParaRPr>
          </a:p>
        </p:txBody>
      </p:sp>
    </p:spTree>
    <p:extLst>
      <p:ext uri="{BB962C8B-B14F-4D97-AF65-F5344CB8AC3E}">
        <p14:creationId xmlns:p14="http://schemas.microsoft.com/office/powerpoint/2010/main" val="1556609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3"/>
                                        </p:tgtEl>
                                        <p:attrNameLst>
                                          <p:attrName>style.visibility</p:attrName>
                                        </p:attrNameLst>
                                      </p:cBhvr>
                                      <p:to>
                                        <p:strVal val="visible"/>
                                      </p:to>
                                    </p:set>
                                    <p:animEffect transition="in" filter="fade">
                                      <p:cBhvr>
                                        <p:cTn id="11" dur="250"/>
                                        <p:tgtEl>
                                          <p:spTgt spid="123"/>
                                        </p:tgtEl>
                                      </p:cBhvr>
                                    </p:animEffect>
                                  </p:childTnLst>
                                </p:cTn>
                              </p:par>
                            </p:childTnLst>
                          </p:cTn>
                        </p:par>
                        <p:par>
                          <p:cTn id="12" fill="hold">
                            <p:stCondLst>
                              <p:cond delay="750"/>
                            </p:stCondLst>
                            <p:childTnLst>
                              <p:par>
                                <p:cTn id="13" presetID="22" presetClass="entr" presetSubtype="4" fill="hold" grpId="0" nodeType="afterEffect">
                                  <p:stCondLst>
                                    <p:cond delay="0"/>
                                  </p:stCondLst>
                                  <p:childTnLst>
                                    <p:set>
                                      <p:cBhvr>
                                        <p:cTn id="14" dur="1" fill="hold">
                                          <p:stCondLst>
                                            <p:cond delay="0"/>
                                          </p:stCondLst>
                                        </p:cTn>
                                        <p:tgtEl>
                                          <p:spTgt spid="125"/>
                                        </p:tgtEl>
                                        <p:attrNameLst>
                                          <p:attrName>style.visibility</p:attrName>
                                        </p:attrNameLst>
                                      </p:cBhvr>
                                      <p:to>
                                        <p:strVal val="visible"/>
                                      </p:to>
                                    </p:set>
                                    <p:animEffect transition="in" filter="wipe(down)">
                                      <p:cBhvr>
                                        <p:cTn id="15" dur="500"/>
                                        <p:tgtEl>
                                          <p:spTgt spid="12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left)">
                                      <p:cBhvr>
                                        <p:cTn id="20" dur="500"/>
                                        <p:tgtEl>
                                          <p:spTgt spid="62"/>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122"/>
                                        </p:tgtEl>
                                        <p:attrNameLst>
                                          <p:attrName>style.visibility</p:attrName>
                                        </p:attrNameLst>
                                      </p:cBhvr>
                                      <p:to>
                                        <p:strVal val="visible"/>
                                      </p:to>
                                    </p:set>
                                    <p:animEffect transition="in" filter="fade">
                                      <p:cBhvr>
                                        <p:cTn id="24" dur="250"/>
                                        <p:tgtEl>
                                          <p:spTgt spid="122"/>
                                        </p:tgtEl>
                                      </p:cBhvr>
                                    </p:animEffect>
                                  </p:childTnLst>
                                </p:cTn>
                              </p:par>
                            </p:childTnLst>
                          </p:cTn>
                        </p:par>
                        <p:par>
                          <p:cTn id="25" fill="hold">
                            <p:stCondLst>
                              <p:cond delay="750"/>
                            </p:stCondLst>
                            <p:childTnLst>
                              <p:par>
                                <p:cTn id="26" presetID="10" presetClass="entr" presetSubtype="0" fill="hold" nodeType="afterEffect">
                                  <p:stCondLst>
                                    <p:cond delay="0"/>
                                  </p:stCondLst>
                                  <p:childTnLst>
                                    <p:set>
                                      <p:cBhvr>
                                        <p:cTn id="27" dur="1" fill="hold">
                                          <p:stCondLst>
                                            <p:cond delay="0"/>
                                          </p:stCondLst>
                                        </p:cTn>
                                        <p:tgtEl>
                                          <p:spTgt spid="94"/>
                                        </p:tgtEl>
                                        <p:attrNameLst>
                                          <p:attrName>style.visibility</p:attrName>
                                        </p:attrNameLst>
                                      </p:cBhvr>
                                      <p:to>
                                        <p:strVal val="visible"/>
                                      </p:to>
                                    </p:set>
                                    <p:animEffect transition="in" filter="fade">
                                      <p:cBhvr>
                                        <p:cTn id="28" dur="500"/>
                                        <p:tgtEl>
                                          <p:spTgt spid="94"/>
                                        </p:tgtEl>
                                      </p:cBhvr>
                                    </p:animEffect>
                                  </p:childTnLst>
                                </p:cTn>
                              </p:par>
                            </p:childTnLst>
                          </p:cTn>
                        </p:par>
                        <p:par>
                          <p:cTn id="29" fill="hold">
                            <p:stCondLst>
                              <p:cond delay="1250"/>
                            </p:stCondLst>
                            <p:childTnLst>
                              <p:par>
                                <p:cTn id="30" presetID="10" presetClass="entr" presetSubtype="0" fill="hold" nodeType="afterEffect">
                                  <p:stCondLst>
                                    <p:cond delay="0"/>
                                  </p:stCondLst>
                                  <p:childTnLst>
                                    <p:set>
                                      <p:cBhvr>
                                        <p:cTn id="31" dur="1" fill="hold">
                                          <p:stCondLst>
                                            <p:cond delay="0"/>
                                          </p:stCondLst>
                                        </p:cTn>
                                        <p:tgtEl>
                                          <p:spTgt spid="109"/>
                                        </p:tgtEl>
                                        <p:attrNameLst>
                                          <p:attrName>style.visibility</p:attrName>
                                        </p:attrNameLst>
                                      </p:cBhvr>
                                      <p:to>
                                        <p:strVal val="visible"/>
                                      </p:to>
                                    </p:set>
                                    <p:animEffect transition="in" filter="fade">
                                      <p:cBhvr>
                                        <p:cTn id="32"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1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9241" y="289513"/>
            <a:ext cx="11655840" cy="899665"/>
          </a:xfrm>
        </p:spPr>
        <p:txBody>
          <a:bodyPr/>
          <a:lstStyle/>
          <a:p>
            <a:r>
              <a:rPr lang="en-US" dirty="0"/>
              <a:t>Azure Stack Hub architecture</a:t>
            </a:r>
          </a:p>
        </p:txBody>
      </p:sp>
      <p:grpSp>
        <p:nvGrpSpPr>
          <p:cNvPr id="57" name="Group 56"/>
          <p:cNvGrpSpPr/>
          <p:nvPr/>
        </p:nvGrpSpPr>
        <p:grpSpPr>
          <a:xfrm>
            <a:off x="2136791" y="6357786"/>
            <a:ext cx="325390" cy="418861"/>
            <a:chOff x="29198888" y="-1663700"/>
            <a:chExt cx="7032625" cy="9385301"/>
          </a:xfrm>
          <a:solidFill>
            <a:srgbClr val="505050"/>
          </a:solidFill>
        </p:grpSpPr>
        <p:sp>
          <p:nvSpPr>
            <p:cNvPr id="58" name="Freeform 10"/>
            <p:cNvSpPr>
              <a:spLocks noEditPoints="1"/>
            </p:cNvSpPr>
            <p:nvPr/>
          </p:nvSpPr>
          <p:spPr bwMode="auto">
            <a:xfrm>
              <a:off x="29198888" y="2297113"/>
              <a:ext cx="4406900" cy="5424488"/>
            </a:xfrm>
            <a:custGeom>
              <a:avLst/>
              <a:gdLst>
                <a:gd name="T0" fmla="*/ 0 w 2776"/>
                <a:gd name="T1" fmla="*/ 0 h 3417"/>
                <a:gd name="T2" fmla="*/ 0 w 2776"/>
                <a:gd name="T3" fmla="*/ 3417 h 3417"/>
                <a:gd name="T4" fmla="*/ 902 w 2776"/>
                <a:gd name="T5" fmla="*/ 3417 h 3417"/>
                <a:gd name="T6" fmla="*/ 902 w 2776"/>
                <a:gd name="T7" fmla="*/ 2717 h 3417"/>
                <a:gd name="T8" fmla="*/ 1264 w 2776"/>
                <a:gd name="T9" fmla="*/ 2717 h 3417"/>
                <a:gd name="T10" fmla="*/ 1264 w 2776"/>
                <a:gd name="T11" fmla="*/ 3417 h 3417"/>
                <a:gd name="T12" fmla="*/ 1526 w 2776"/>
                <a:gd name="T13" fmla="*/ 3417 h 3417"/>
                <a:gd name="T14" fmla="*/ 1526 w 2776"/>
                <a:gd name="T15" fmla="*/ 2717 h 3417"/>
                <a:gd name="T16" fmla="*/ 1889 w 2776"/>
                <a:gd name="T17" fmla="*/ 2717 h 3417"/>
                <a:gd name="T18" fmla="*/ 1889 w 2776"/>
                <a:gd name="T19" fmla="*/ 3417 h 3417"/>
                <a:gd name="T20" fmla="*/ 2776 w 2776"/>
                <a:gd name="T21" fmla="*/ 3417 h 3417"/>
                <a:gd name="T22" fmla="*/ 2776 w 2776"/>
                <a:gd name="T23" fmla="*/ 0 h 3417"/>
                <a:gd name="T24" fmla="*/ 0 w 2776"/>
                <a:gd name="T25" fmla="*/ 0 h 3417"/>
                <a:gd name="T26" fmla="*/ 2516 w 2776"/>
                <a:gd name="T27" fmla="*/ 2495 h 3417"/>
                <a:gd name="T28" fmla="*/ 275 w 2776"/>
                <a:gd name="T29" fmla="*/ 2495 h 3417"/>
                <a:gd name="T30" fmla="*/ 275 w 2776"/>
                <a:gd name="T31" fmla="*/ 2135 h 3417"/>
                <a:gd name="T32" fmla="*/ 2516 w 2776"/>
                <a:gd name="T33" fmla="*/ 2135 h 3417"/>
                <a:gd name="T34" fmla="*/ 2516 w 2776"/>
                <a:gd name="T35" fmla="*/ 2495 h 3417"/>
                <a:gd name="T36" fmla="*/ 2516 w 2776"/>
                <a:gd name="T37" fmla="*/ 1870 h 3417"/>
                <a:gd name="T38" fmla="*/ 275 w 2776"/>
                <a:gd name="T39" fmla="*/ 1870 h 3417"/>
                <a:gd name="T40" fmla="*/ 275 w 2776"/>
                <a:gd name="T41" fmla="*/ 1511 h 3417"/>
                <a:gd name="T42" fmla="*/ 2516 w 2776"/>
                <a:gd name="T43" fmla="*/ 1511 h 3417"/>
                <a:gd name="T44" fmla="*/ 2516 w 2776"/>
                <a:gd name="T45" fmla="*/ 1870 h 3417"/>
                <a:gd name="T46" fmla="*/ 2516 w 2776"/>
                <a:gd name="T47" fmla="*/ 1248 h 3417"/>
                <a:gd name="T48" fmla="*/ 275 w 2776"/>
                <a:gd name="T49" fmla="*/ 1248 h 3417"/>
                <a:gd name="T50" fmla="*/ 275 w 2776"/>
                <a:gd name="T51" fmla="*/ 889 h 3417"/>
                <a:gd name="T52" fmla="*/ 2516 w 2776"/>
                <a:gd name="T53" fmla="*/ 889 h 3417"/>
                <a:gd name="T54" fmla="*/ 2516 w 2776"/>
                <a:gd name="T55" fmla="*/ 1248 h 3417"/>
                <a:gd name="T56" fmla="*/ 2516 w 2776"/>
                <a:gd name="T57" fmla="*/ 626 h 3417"/>
                <a:gd name="T58" fmla="*/ 275 w 2776"/>
                <a:gd name="T59" fmla="*/ 626 h 3417"/>
                <a:gd name="T60" fmla="*/ 275 w 2776"/>
                <a:gd name="T61" fmla="*/ 267 h 3417"/>
                <a:gd name="T62" fmla="*/ 2516 w 2776"/>
                <a:gd name="T63" fmla="*/ 267 h 3417"/>
                <a:gd name="T64" fmla="*/ 2516 w 2776"/>
                <a:gd name="T65" fmla="*/ 626 h 3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76" h="3417">
                  <a:moveTo>
                    <a:pt x="0" y="0"/>
                  </a:moveTo>
                  <a:lnTo>
                    <a:pt x="0" y="3417"/>
                  </a:lnTo>
                  <a:lnTo>
                    <a:pt x="902" y="3417"/>
                  </a:lnTo>
                  <a:lnTo>
                    <a:pt x="902" y="2717"/>
                  </a:lnTo>
                  <a:lnTo>
                    <a:pt x="1264" y="2717"/>
                  </a:lnTo>
                  <a:lnTo>
                    <a:pt x="1264" y="3417"/>
                  </a:lnTo>
                  <a:lnTo>
                    <a:pt x="1526" y="3417"/>
                  </a:lnTo>
                  <a:lnTo>
                    <a:pt x="1526" y="2717"/>
                  </a:lnTo>
                  <a:lnTo>
                    <a:pt x="1889" y="2717"/>
                  </a:lnTo>
                  <a:lnTo>
                    <a:pt x="1889" y="3417"/>
                  </a:lnTo>
                  <a:lnTo>
                    <a:pt x="2776" y="3417"/>
                  </a:lnTo>
                  <a:lnTo>
                    <a:pt x="2776" y="0"/>
                  </a:lnTo>
                  <a:lnTo>
                    <a:pt x="0" y="0"/>
                  </a:lnTo>
                  <a:close/>
                  <a:moveTo>
                    <a:pt x="2516" y="2495"/>
                  </a:moveTo>
                  <a:lnTo>
                    <a:pt x="275" y="2495"/>
                  </a:lnTo>
                  <a:lnTo>
                    <a:pt x="275" y="2135"/>
                  </a:lnTo>
                  <a:lnTo>
                    <a:pt x="2516" y="2135"/>
                  </a:lnTo>
                  <a:lnTo>
                    <a:pt x="2516" y="2495"/>
                  </a:lnTo>
                  <a:close/>
                  <a:moveTo>
                    <a:pt x="2516" y="1870"/>
                  </a:moveTo>
                  <a:lnTo>
                    <a:pt x="275" y="1870"/>
                  </a:lnTo>
                  <a:lnTo>
                    <a:pt x="275" y="1511"/>
                  </a:lnTo>
                  <a:lnTo>
                    <a:pt x="2516" y="1511"/>
                  </a:lnTo>
                  <a:lnTo>
                    <a:pt x="2516" y="1870"/>
                  </a:lnTo>
                  <a:close/>
                  <a:moveTo>
                    <a:pt x="2516" y="1248"/>
                  </a:moveTo>
                  <a:lnTo>
                    <a:pt x="275" y="1248"/>
                  </a:lnTo>
                  <a:lnTo>
                    <a:pt x="275" y="889"/>
                  </a:lnTo>
                  <a:lnTo>
                    <a:pt x="2516" y="889"/>
                  </a:lnTo>
                  <a:lnTo>
                    <a:pt x="2516" y="1248"/>
                  </a:lnTo>
                  <a:close/>
                  <a:moveTo>
                    <a:pt x="2516" y="626"/>
                  </a:moveTo>
                  <a:lnTo>
                    <a:pt x="275" y="626"/>
                  </a:lnTo>
                  <a:lnTo>
                    <a:pt x="275" y="267"/>
                  </a:lnTo>
                  <a:lnTo>
                    <a:pt x="2516" y="267"/>
                  </a:lnTo>
                  <a:lnTo>
                    <a:pt x="2516" y="6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92" tIns="44796" rIns="89592" bIns="44796" numCol="1" anchor="t" anchorCtr="0" compatLnSpc="1">
              <a:prstTxWarp prst="textNoShape">
                <a:avLst/>
              </a:prstTxWarp>
            </a:bodyPr>
            <a:lstStyle/>
            <a:p>
              <a:pPr defTabSz="895837">
                <a:defRPr/>
              </a:pPr>
              <a:endParaRPr lang="en-US" sz="1765" kern="0">
                <a:solidFill>
                  <a:srgbClr val="505050"/>
                </a:solidFill>
              </a:endParaRPr>
            </a:p>
          </p:txBody>
        </p:sp>
        <p:sp>
          <p:nvSpPr>
            <p:cNvPr id="59" name="Freeform 11"/>
            <p:cNvSpPr>
              <a:spLocks noEditPoints="1"/>
            </p:cNvSpPr>
            <p:nvPr/>
          </p:nvSpPr>
          <p:spPr bwMode="auto">
            <a:xfrm>
              <a:off x="31824613" y="-1663700"/>
              <a:ext cx="4406900" cy="9385300"/>
            </a:xfrm>
            <a:custGeom>
              <a:avLst/>
              <a:gdLst>
                <a:gd name="T0" fmla="*/ 0 w 2776"/>
                <a:gd name="T1" fmla="*/ 0 h 5912"/>
                <a:gd name="T2" fmla="*/ 0 w 2776"/>
                <a:gd name="T3" fmla="*/ 2308 h 5912"/>
                <a:gd name="T4" fmla="*/ 275 w 2776"/>
                <a:gd name="T5" fmla="*/ 2308 h 5912"/>
                <a:gd name="T6" fmla="*/ 275 w 2776"/>
                <a:gd name="T7" fmla="*/ 2137 h 5912"/>
                <a:gd name="T8" fmla="*/ 2516 w 2776"/>
                <a:gd name="T9" fmla="*/ 2137 h 5912"/>
                <a:gd name="T10" fmla="*/ 2516 w 2776"/>
                <a:gd name="T11" fmla="*/ 2497 h 5912"/>
                <a:gd name="T12" fmla="*/ 1389 w 2776"/>
                <a:gd name="T13" fmla="*/ 2497 h 5912"/>
                <a:gd name="T14" fmla="*/ 1389 w 2776"/>
                <a:gd name="T15" fmla="*/ 2762 h 5912"/>
                <a:gd name="T16" fmla="*/ 2516 w 2776"/>
                <a:gd name="T17" fmla="*/ 2762 h 5912"/>
                <a:gd name="T18" fmla="*/ 2516 w 2776"/>
                <a:gd name="T19" fmla="*/ 3121 h 5912"/>
                <a:gd name="T20" fmla="*/ 1389 w 2776"/>
                <a:gd name="T21" fmla="*/ 3121 h 5912"/>
                <a:gd name="T22" fmla="*/ 1389 w 2776"/>
                <a:gd name="T23" fmla="*/ 3384 h 5912"/>
                <a:gd name="T24" fmla="*/ 2516 w 2776"/>
                <a:gd name="T25" fmla="*/ 3384 h 5912"/>
                <a:gd name="T26" fmla="*/ 2516 w 2776"/>
                <a:gd name="T27" fmla="*/ 3743 h 5912"/>
                <a:gd name="T28" fmla="*/ 1389 w 2776"/>
                <a:gd name="T29" fmla="*/ 3743 h 5912"/>
                <a:gd name="T30" fmla="*/ 1389 w 2776"/>
                <a:gd name="T31" fmla="*/ 4006 h 5912"/>
                <a:gd name="T32" fmla="*/ 2516 w 2776"/>
                <a:gd name="T33" fmla="*/ 4006 h 5912"/>
                <a:gd name="T34" fmla="*/ 2516 w 2776"/>
                <a:gd name="T35" fmla="*/ 4365 h 5912"/>
                <a:gd name="T36" fmla="*/ 1389 w 2776"/>
                <a:gd name="T37" fmla="*/ 4365 h 5912"/>
                <a:gd name="T38" fmla="*/ 1389 w 2776"/>
                <a:gd name="T39" fmla="*/ 4630 h 5912"/>
                <a:gd name="T40" fmla="*/ 2516 w 2776"/>
                <a:gd name="T41" fmla="*/ 4630 h 5912"/>
                <a:gd name="T42" fmla="*/ 2516 w 2776"/>
                <a:gd name="T43" fmla="*/ 4990 h 5912"/>
                <a:gd name="T44" fmla="*/ 1389 w 2776"/>
                <a:gd name="T45" fmla="*/ 4990 h 5912"/>
                <a:gd name="T46" fmla="*/ 1389 w 2776"/>
                <a:gd name="T47" fmla="*/ 5912 h 5912"/>
                <a:gd name="T48" fmla="*/ 1527 w 2776"/>
                <a:gd name="T49" fmla="*/ 5912 h 5912"/>
                <a:gd name="T50" fmla="*/ 1527 w 2776"/>
                <a:gd name="T51" fmla="*/ 5212 h 5912"/>
                <a:gd name="T52" fmla="*/ 1889 w 2776"/>
                <a:gd name="T53" fmla="*/ 5212 h 5912"/>
                <a:gd name="T54" fmla="*/ 1889 w 2776"/>
                <a:gd name="T55" fmla="*/ 5912 h 5912"/>
                <a:gd name="T56" fmla="*/ 2776 w 2776"/>
                <a:gd name="T57" fmla="*/ 5912 h 5912"/>
                <a:gd name="T58" fmla="*/ 2776 w 2776"/>
                <a:gd name="T59" fmla="*/ 0 h 5912"/>
                <a:gd name="T60" fmla="*/ 0 w 2776"/>
                <a:gd name="T61" fmla="*/ 0 h 5912"/>
                <a:gd name="T62" fmla="*/ 2516 w 2776"/>
                <a:gd name="T63" fmla="*/ 1875 h 5912"/>
                <a:gd name="T64" fmla="*/ 275 w 2776"/>
                <a:gd name="T65" fmla="*/ 1875 h 5912"/>
                <a:gd name="T66" fmla="*/ 275 w 2776"/>
                <a:gd name="T67" fmla="*/ 1515 h 5912"/>
                <a:gd name="T68" fmla="*/ 2516 w 2776"/>
                <a:gd name="T69" fmla="*/ 1515 h 5912"/>
                <a:gd name="T70" fmla="*/ 2516 w 2776"/>
                <a:gd name="T71" fmla="*/ 1875 h 5912"/>
                <a:gd name="T72" fmla="*/ 2516 w 2776"/>
                <a:gd name="T73" fmla="*/ 1258 h 5912"/>
                <a:gd name="T74" fmla="*/ 275 w 2776"/>
                <a:gd name="T75" fmla="*/ 1258 h 5912"/>
                <a:gd name="T76" fmla="*/ 275 w 2776"/>
                <a:gd name="T77" fmla="*/ 898 h 5912"/>
                <a:gd name="T78" fmla="*/ 2516 w 2776"/>
                <a:gd name="T79" fmla="*/ 898 h 5912"/>
                <a:gd name="T80" fmla="*/ 2516 w 2776"/>
                <a:gd name="T81" fmla="*/ 1258 h 5912"/>
                <a:gd name="T82" fmla="*/ 2516 w 2776"/>
                <a:gd name="T83" fmla="*/ 636 h 5912"/>
                <a:gd name="T84" fmla="*/ 275 w 2776"/>
                <a:gd name="T85" fmla="*/ 636 h 5912"/>
                <a:gd name="T86" fmla="*/ 275 w 2776"/>
                <a:gd name="T87" fmla="*/ 276 h 5912"/>
                <a:gd name="T88" fmla="*/ 2516 w 2776"/>
                <a:gd name="T89" fmla="*/ 276 h 5912"/>
                <a:gd name="T90" fmla="*/ 2516 w 2776"/>
                <a:gd name="T91" fmla="*/ 636 h 5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76" h="5912">
                  <a:moveTo>
                    <a:pt x="0" y="0"/>
                  </a:moveTo>
                  <a:lnTo>
                    <a:pt x="0" y="2308"/>
                  </a:lnTo>
                  <a:lnTo>
                    <a:pt x="275" y="2308"/>
                  </a:lnTo>
                  <a:lnTo>
                    <a:pt x="275" y="2137"/>
                  </a:lnTo>
                  <a:lnTo>
                    <a:pt x="2516" y="2137"/>
                  </a:lnTo>
                  <a:lnTo>
                    <a:pt x="2516" y="2497"/>
                  </a:lnTo>
                  <a:lnTo>
                    <a:pt x="1389" y="2497"/>
                  </a:lnTo>
                  <a:lnTo>
                    <a:pt x="1389" y="2762"/>
                  </a:lnTo>
                  <a:lnTo>
                    <a:pt x="2516" y="2762"/>
                  </a:lnTo>
                  <a:lnTo>
                    <a:pt x="2516" y="3121"/>
                  </a:lnTo>
                  <a:lnTo>
                    <a:pt x="1389" y="3121"/>
                  </a:lnTo>
                  <a:lnTo>
                    <a:pt x="1389" y="3384"/>
                  </a:lnTo>
                  <a:lnTo>
                    <a:pt x="2516" y="3384"/>
                  </a:lnTo>
                  <a:lnTo>
                    <a:pt x="2516" y="3743"/>
                  </a:lnTo>
                  <a:lnTo>
                    <a:pt x="1389" y="3743"/>
                  </a:lnTo>
                  <a:lnTo>
                    <a:pt x="1389" y="4006"/>
                  </a:lnTo>
                  <a:lnTo>
                    <a:pt x="2516" y="4006"/>
                  </a:lnTo>
                  <a:lnTo>
                    <a:pt x="2516" y="4365"/>
                  </a:lnTo>
                  <a:lnTo>
                    <a:pt x="1389" y="4365"/>
                  </a:lnTo>
                  <a:lnTo>
                    <a:pt x="1389" y="4630"/>
                  </a:lnTo>
                  <a:lnTo>
                    <a:pt x="2516" y="4630"/>
                  </a:lnTo>
                  <a:lnTo>
                    <a:pt x="2516" y="4990"/>
                  </a:lnTo>
                  <a:lnTo>
                    <a:pt x="1389" y="4990"/>
                  </a:lnTo>
                  <a:lnTo>
                    <a:pt x="1389" y="5912"/>
                  </a:lnTo>
                  <a:lnTo>
                    <a:pt x="1527" y="5912"/>
                  </a:lnTo>
                  <a:lnTo>
                    <a:pt x="1527" y="5212"/>
                  </a:lnTo>
                  <a:lnTo>
                    <a:pt x="1889" y="5212"/>
                  </a:lnTo>
                  <a:lnTo>
                    <a:pt x="1889" y="5912"/>
                  </a:lnTo>
                  <a:lnTo>
                    <a:pt x="2776" y="5912"/>
                  </a:lnTo>
                  <a:lnTo>
                    <a:pt x="2776" y="0"/>
                  </a:lnTo>
                  <a:lnTo>
                    <a:pt x="0" y="0"/>
                  </a:lnTo>
                  <a:close/>
                  <a:moveTo>
                    <a:pt x="2516" y="1875"/>
                  </a:moveTo>
                  <a:lnTo>
                    <a:pt x="275" y="1875"/>
                  </a:lnTo>
                  <a:lnTo>
                    <a:pt x="275" y="1515"/>
                  </a:lnTo>
                  <a:lnTo>
                    <a:pt x="2516" y="1515"/>
                  </a:lnTo>
                  <a:lnTo>
                    <a:pt x="2516" y="1875"/>
                  </a:lnTo>
                  <a:close/>
                  <a:moveTo>
                    <a:pt x="2516" y="1258"/>
                  </a:moveTo>
                  <a:lnTo>
                    <a:pt x="275" y="1258"/>
                  </a:lnTo>
                  <a:lnTo>
                    <a:pt x="275" y="898"/>
                  </a:lnTo>
                  <a:lnTo>
                    <a:pt x="2516" y="898"/>
                  </a:lnTo>
                  <a:lnTo>
                    <a:pt x="2516" y="1258"/>
                  </a:lnTo>
                  <a:close/>
                  <a:moveTo>
                    <a:pt x="2516" y="636"/>
                  </a:moveTo>
                  <a:lnTo>
                    <a:pt x="275" y="636"/>
                  </a:lnTo>
                  <a:lnTo>
                    <a:pt x="275" y="276"/>
                  </a:lnTo>
                  <a:lnTo>
                    <a:pt x="2516" y="276"/>
                  </a:lnTo>
                  <a:lnTo>
                    <a:pt x="2516" y="6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92" tIns="44796" rIns="89592" bIns="44796" numCol="1" anchor="t" anchorCtr="0" compatLnSpc="1">
              <a:prstTxWarp prst="textNoShape">
                <a:avLst/>
              </a:prstTxWarp>
            </a:bodyPr>
            <a:lstStyle/>
            <a:p>
              <a:pPr defTabSz="895837">
                <a:defRPr/>
              </a:pPr>
              <a:endParaRPr lang="en-US" sz="1765" kern="0">
                <a:solidFill>
                  <a:srgbClr val="505050"/>
                </a:solidFill>
              </a:endParaRPr>
            </a:p>
          </p:txBody>
        </p:sp>
      </p:grpSp>
      <p:sp>
        <p:nvSpPr>
          <p:cNvPr id="60" name="TextBox 59"/>
          <p:cNvSpPr txBox="1"/>
          <p:nvPr/>
        </p:nvSpPr>
        <p:spPr>
          <a:xfrm>
            <a:off x="2712661" y="6322798"/>
            <a:ext cx="9202081" cy="533958"/>
          </a:xfrm>
          <a:prstGeom prst="rect">
            <a:avLst/>
          </a:prstGeom>
          <a:noFill/>
        </p:spPr>
        <p:txBody>
          <a:bodyPr wrap="square" lIns="179208" tIns="143366" rIns="179208" bIns="143366" rtlCol="0">
            <a:spAutoFit/>
          </a:bodyPr>
          <a:lstStyle/>
          <a:p>
            <a:pPr defTabSz="913841">
              <a:lnSpc>
                <a:spcPct val="90000"/>
              </a:lnSpc>
              <a:spcAft>
                <a:spcPts val="588"/>
              </a:spcAft>
            </a:pPr>
            <a:r>
              <a:rPr lang="en-US" sz="1765" kern="0">
                <a:solidFill>
                  <a:srgbClr val="505050"/>
                </a:solidFill>
                <a:latin typeface="Segoe UI Light" panose="020B0502040204020203" pitchFamily="34" charset="0"/>
                <a:cs typeface="Segoe UI Light" panose="020B0502040204020203" pitchFamily="34" charset="0"/>
              </a:rPr>
              <a:t>Physical Hardware</a:t>
            </a:r>
          </a:p>
        </p:txBody>
      </p:sp>
      <p:sp>
        <p:nvSpPr>
          <p:cNvPr id="61" name="Rectangle 60"/>
          <p:cNvSpPr/>
          <p:nvPr/>
        </p:nvSpPr>
        <p:spPr bwMode="auto">
          <a:xfrm>
            <a:off x="941713" y="2088332"/>
            <a:ext cx="8514926" cy="4141018"/>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ea typeface="Segoe UI" pitchFamily="34" charset="0"/>
              <a:cs typeface="Segoe UI" pitchFamily="34" charset="0"/>
            </a:endParaRPr>
          </a:p>
        </p:txBody>
      </p:sp>
      <p:sp>
        <p:nvSpPr>
          <p:cNvPr id="62" name="TextBox 61"/>
          <p:cNvSpPr txBox="1"/>
          <p:nvPr/>
        </p:nvSpPr>
        <p:spPr>
          <a:xfrm rot="16200000">
            <a:off x="-1314117" y="3897526"/>
            <a:ext cx="3253491" cy="561081"/>
          </a:xfrm>
          <a:prstGeom prst="rect">
            <a:avLst/>
          </a:prstGeom>
          <a:noFill/>
        </p:spPr>
        <p:txBody>
          <a:bodyPr wrap="square" lIns="179208" tIns="143366" rIns="179208" bIns="143366" rtlCol="0">
            <a:spAutoFit/>
          </a:bodyPr>
          <a:lstStyle/>
          <a:p>
            <a:pPr algn="ctr" defTabSz="913841">
              <a:lnSpc>
                <a:spcPct val="90000"/>
              </a:lnSpc>
              <a:spcAft>
                <a:spcPts val="588"/>
              </a:spcAft>
            </a:pPr>
            <a:r>
              <a:rPr lang="en-US" sz="1961" kern="0" dirty="0">
                <a:solidFill>
                  <a:srgbClr val="505050"/>
                </a:solidFill>
                <a:latin typeface="Segoe UI Light" panose="020B0502040204020203" pitchFamily="34" charset="0"/>
                <a:cs typeface="Segoe UI Light" panose="020B0502040204020203" pitchFamily="34" charset="0"/>
              </a:rPr>
              <a:t>Azure Stack Hub Software</a:t>
            </a:r>
          </a:p>
        </p:txBody>
      </p:sp>
      <p:sp>
        <p:nvSpPr>
          <p:cNvPr id="63" name="Rectangle 62"/>
          <p:cNvSpPr/>
          <p:nvPr/>
        </p:nvSpPr>
        <p:spPr bwMode="auto">
          <a:xfrm>
            <a:off x="1102196" y="5309100"/>
            <a:ext cx="8222042" cy="800162"/>
          </a:xfrm>
          <a:prstGeom prst="rect">
            <a:avLst/>
          </a:prstGeom>
          <a:solidFill>
            <a:srgbClr val="FFFFFF">
              <a:lumMod val="85000"/>
            </a:srgbClr>
          </a:solidFill>
          <a:ln w="9525"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ea typeface="Segoe UI" pitchFamily="34" charset="0"/>
              <a:cs typeface="Segoe UI" pitchFamily="34" charset="0"/>
            </a:endParaRPr>
          </a:p>
        </p:txBody>
      </p:sp>
      <p:sp>
        <p:nvSpPr>
          <p:cNvPr id="65" name="Rectangle 64"/>
          <p:cNvSpPr/>
          <p:nvPr/>
        </p:nvSpPr>
        <p:spPr bwMode="auto">
          <a:xfrm>
            <a:off x="1081436" y="3640219"/>
            <a:ext cx="8231680" cy="1447275"/>
          </a:xfrm>
          <a:prstGeom prst="rect">
            <a:avLst/>
          </a:prstGeom>
          <a:solidFill>
            <a:srgbClr val="FFFFFF">
              <a:lumMod val="85000"/>
            </a:srgbClr>
          </a:solidFill>
          <a:ln w="9525"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ea typeface="Segoe UI" pitchFamily="34" charset="0"/>
              <a:cs typeface="Segoe UI" pitchFamily="34" charset="0"/>
            </a:endParaRPr>
          </a:p>
        </p:txBody>
      </p:sp>
      <p:sp>
        <p:nvSpPr>
          <p:cNvPr id="66" name="Rectangle 65"/>
          <p:cNvSpPr/>
          <p:nvPr/>
        </p:nvSpPr>
        <p:spPr bwMode="auto">
          <a:xfrm>
            <a:off x="941711" y="1090862"/>
            <a:ext cx="8514928" cy="853044"/>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ea typeface="Segoe UI" pitchFamily="34" charset="0"/>
              <a:cs typeface="Segoe UI" pitchFamily="34" charset="0"/>
            </a:endParaRPr>
          </a:p>
        </p:txBody>
      </p:sp>
      <p:sp>
        <p:nvSpPr>
          <p:cNvPr id="67" name="TextBox 66"/>
          <p:cNvSpPr txBox="1"/>
          <p:nvPr/>
        </p:nvSpPr>
        <p:spPr>
          <a:xfrm>
            <a:off x="1105131" y="3909870"/>
            <a:ext cx="1780504" cy="956387"/>
          </a:xfrm>
          <a:prstGeom prst="rect">
            <a:avLst/>
          </a:prstGeom>
          <a:noFill/>
        </p:spPr>
        <p:txBody>
          <a:bodyPr wrap="square" lIns="179208" tIns="143366" rIns="179208" bIns="143366" rtlCol="0">
            <a:spAutoFit/>
          </a:bodyPr>
          <a:lstStyle/>
          <a:p>
            <a:pPr algn="ctr" defTabSz="913841">
              <a:lnSpc>
                <a:spcPct val="90000"/>
              </a:lnSpc>
              <a:spcAft>
                <a:spcPts val="588"/>
              </a:spcAft>
            </a:pPr>
            <a:r>
              <a:rPr lang="en-US" sz="1600" kern="0">
                <a:solidFill>
                  <a:schemeClr val="bg2"/>
                </a:solidFill>
                <a:latin typeface="Segoe UI Light" panose="020B0502040204020203" pitchFamily="34" charset="0"/>
                <a:cs typeface="Segoe UI Light" panose="020B0502040204020203" pitchFamily="34" charset="0"/>
              </a:rPr>
              <a:t>Extensible Service Framework</a:t>
            </a:r>
          </a:p>
        </p:txBody>
      </p:sp>
      <p:sp>
        <p:nvSpPr>
          <p:cNvPr id="68" name="Rectangle 67"/>
          <p:cNvSpPr/>
          <p:nvPr/>
        </p:nvSpPr>
        <p:spPr bwMode="auto">
          <a:xfrm>
            <a:off x="1069931" y="2183232"/>
            <a:ext cx="8248408" cy="562442"/>
          </a:xfrm>
          <a:prstGeom prst="rect">
            <a:avLst/>
          </a:prstGeom>
          <a:solidFill>
            <a:srgbClr val="FFFFFF">
              <a:lumMod val="85000"/>
            </a:srgbClr>
          </a:solidFill>
          <a:ln w="9525"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ea typeface="Segoe UI" pitchFamily="34" charset="0"/>
              <a:cs typeface="Segoe UI" pitchFamily="34" charset="0"/>
            </a:endParaRPr>
          </a:p>
        </p:txBody>
      </p:sp>
      <p:sp>
        <p:nvSpPr>
          <p:cNvPr id="69" name="TextBox 68"/>
          <p:cNvSpPr txBox="1"/>
          <p:nvPr/>
        </p:nvSpPr>
        <p:spPr>
          <a:xfrm>
            <a:off x="1090401" y="2207196"/>
            <a:ext cx="8233836" cy="494271"/>
          </a:xfrm>
          <a:prstGeom prst="rect">
            <a:avLst/>
          </a:prstGeom>
          <a:noFill/>
        </p:spPr>
        <p:txBody>
          <a:bodyPr wrap="square" lIns="179208" tIns="143366" rIns="179208" bIns="143366" rtlCol="0">
            <a:spAutoFit/>
          </a:bodyPr>
          <a:lstStyle/>
          <a:p>
            <a:pPr algn="ctr" defTabSz="913841">
              <a:lnSpc>
                <a:spcPct val="90000"/>
              </a:lnSpc>
              <a:spcAft>
                <a:spcPts val="588"/>
              </a:spcAft>
            </a:pPr>
            <a:r>
              <a:rPr lang="en-US" kern="0">
                <a:solidFill>
                  <a:srgbClr val="505050"/>
                </a:solidFill>
                <a:latin typeface="Segoe UI Light" panose="020B0502040204020203" pitchFamily="34" charset="0"/>
                <a:cs typeface="Segoe UI Light" panose="020B0502040204020203" pitchFamily="34" charset="0"/>
              </a:rPr>
              <a:t>End User Experiences</a:t>
            </a:r>
          </a:p>
        </p:txBody>
      </p:sp>
      <p:sp>
        <p:nvSpPr>
          <p:cNvPr id="70" name="TextBox 69"/>
          <p:cNvSpPr txBox="1"/>
          <p:nvPr/>
        </p:nvSpPr>
        <p:spPr>
          <a:xfrm>
            <a:off x="1045440" y="1073936"/>
            <a:ext cx="1890833" cy="865074"/>
          </a:xfrm>
          <a:prstGeom prst="rect">
            <a:avLst/>
          </a:prstGeom>
          <a:noFill/>
        </p:spPr>
        <p:txBody>
          <a:bodyPr wrap="square" lIns="179208" tIns="143366" rIns="179208" bIns="143366" rtlCol="0">
            <a:spAutoFit/>
          </a:bodyPr>
          <a:lstStyle/>
          <a:p>
            <a:pPr algn="ctr" defTabSz="913841">
              <a:lnSpc>
                <a:spcPct val="90000"/>
              </a:lnSpc>
              <a:spcAft>
                <a:spcPts val="588"/>
              </a:spcAft>
            </a:pPr>
            <a:r>
              <a:rPr lang="en-US" sz="1200" kern="0">
                <a:solidFill>
                  <a:srgbClr val="505050"/>
                </a:solidFill>
                <a:latin typeface="Segoe UI Light" panose="020B0502040204020203" pitchFamily="34" charset="0"/>
                <a:cs typeface="Segoe UI Light" panose="020B0502040204020203" pitchFamily="34" charset="0"/>
              </a:rPr>
              <a:t>Guest Workload Resources</a:t>
            </a:r>
          </a:p>
          <a:p>
            <a:pPr algn="ctr" defTabSz="913841">
              <a:lnSpc>
                <a:spcPct val="90000"/>
              </a:lnSpc>
              <a:spcAft>
                <a:spcPts val="588"/>
              </a:spcAft>
            </a:pPr>
            <a:r>
              <a:rPr lang="en-US" sz="1200" kern="0">
                <a:solidFill>
                  <a:srgbClr val="505050"/>
                </a:solidFill>
                <a:latin typeface="Segoe UI Light" panose="020B0502040204020203" pitchFamily="34" charset="0"/>
                <a:cs typeface="Segoe UI Light" panose="020B0502040204020203" pitchFamily="34" charset="0"/>
              </a:rPr>
              <a:t>(IaaS + PaaS)</a:t>
            </a:r>
          </a:p>
        </p:txBody>
      </p:sp>
      <p:sp>
        <p:nvSpPr>
          <p:cNvPr id="71" name="Left Brace 70"/>
          <p:cNvSpPr/>
          <p:nvPr/>
        </p:nvSpPr>
        <p:spPr>
          <a:xfrm>
            <a:off x="593133" y="2240313"/>
            <a:ext cx="324770" cy="3830469"/>
          </a:xfrm>
          <a:prstGeom prst="leftBrace">
            <a:avLst>
              <a:gd name="adj1" fmla="val 91690"/>
              <a:gd name="adj2" fmla="val 50000"/>
            </a:avLst>
          </a:prstGeom>
          <a:noFill/>
          <a:ln w="9525" cap="flat" cmpd="sng" algn="ctr">
            <a:solidFill>
              <a:srgbClr val="505050"/>
            </a:solidFill>
            <a:prstDash val="solid"/>
            <a:headEnd type="none"/>
            <a:tailEnd type="none"/>
          </a:ln>
          <a:effectLst/>
        </p:spPr>
        <p:txBody>
          <a:bodyPr rtlCol="0" anchor="ctr"/>
          <a:lstStyle/>
          <a:p>
            <a:pPr algn="ctr" defTabSz="914016">
              <a:defRPr/>
            </a:pPr>
            <a:endParaRPr lang="en-US" sz="1765" kern="0">
              <a:solidFill>
                <a:srgbClr val="505050"/>
              </a:solidFill>
            </a:endParaRPr>
          </a:p>
        </p:txBody>
      </p:sp>
      <p:sp>
        <p:nvSpPr>
          <p:cNvPr id="72" name="Rectangle 71"/>
          <p:cNvSpPr/>
          <p:nvPr/>
        </p:nvSpPr>
        <p:spPr bwMode="auto">
          <a:xfrm>
            <a:off x="1075830" y="2900242"/>
            <a:ext cx="8248408" cy="562442"/>
          </a:xfrm>
          <a:prstGeom prst="rect">
            <a:avLst/>
          </a:prstGeom>
          <a:solidFill>
            <a:srgbClr val="FFFFFF">
              <a:lumMod val="85000"/>
            </a:srgbClr>
          </a:solidFill>
          <a:ln w="9525"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ea typeface="Segoe UI" pitchFamily="34" charset="0"/>
              <a:cs typeface="Segoe UI" pitchFamily="34" charset="0"/>
            </a:endParaRPr>
          </a:p>
        </p:txBody>
      </p:sp>
      <p:sp>
        <p:nvSpPr>
          <p:cNvPr id="73" name="TextBox 72"/>
          <p:cNvSpPr txBox="1"/>
          <p:nvPr/>
        </p:nvSpPr>
        <p:spPr>
          <a:xfrm>
            <a:off x="1114212" y="2939517"/>
            <a:ext cx="8233836" cy="489783"/>
          </a:xfrm>
          <a:prstGeom prst="rect">
            <a:avLst/>
          </a:prstGeom>
          <a:noFill/>
        </p:spPr>
        <p:txBody>
          <a:bodyPr wrap="square" lIns="179208" tIns="143366" rIns="179208" bIns="143366" rtlCol="0">
            <a:spAutoFit/>
          </a:bodyPr>
          <a:lstStyle/>
          <a:p>
            <a:pPr algn="ctr" defTabSz="913841">
              <a:lnSpc>
                <a:spcPct val="90000"/>
              </a:lnSpc>
              <a:spcAft>
                <a:spcPts val="588"/>
              </a:spcAft>
            </a:pPr>
            <a:r>
              <a:rPr lang="en-US" kern="0">
                <a:solidFill>
                  <a:srgbClr val="505050"/>
                </a:solidFill>
                <a:latin typeface="Segoe UI Light" panose="020B0502040204020203" pitchFamily="34" charset="0"/>
                <a:cs typeface="Segoe UI Light" panose="020B0502040204020203" pitchFamily="34" charset="0"/>
              </a:rPr>
              <a:t>Unified Application Model</a:t>
            </a:r>
          </a:p>
        </p:txBody>
      </p:sp>
      <p:sp>
        <p:nvSpPr>
          <p:cNvPr id="74" name="TextBox 73"/>
          <p:cNvSpPr txBox="1"/>
          <p:nvPr/>
        </p:nvSpPr>
        <p:spPr>
          <a:xfrm>
            <a:off x="3217683" y="1389457"/>
            <a:ext cx="1650910" cy="698875"/>
          </a:xfrm>
          <a:prstGeom prst="rect">
            <a:avLst/>
          </a:prstGeom>
          <a:noFill/>
        </p:spPr>
        <p:txBody>
          <a:bodyPr wrap="square" lIns="179208" tIns="143366" rIns="179208" bIns="143366" rtlCol="0">
            <a:spAutoFit/>
          </a:bodyPr>
          <a:lstStyle/>
          <a:p>
            <a:pPr algn="ctr" defTabSz="913841">
              <a:lnSpc>
                <a:spcPct val="90000"/>
              </a:lnSpc>
              <a:spcAft>
                <a:spcPts val="588"/>
              </a:spcAft>
            </a:pPr>
            <a:r>
              <a:rPr lang="en-US" sz="1200" kern="0">
                <a:solidFill>
                  <a:srgbClr val="505050"/>
                </a:solidFill>
                <a:latin typeface="Segoe UI Light" panose="020B0502040204020203" pitchFamily="34" charset="0"/>
                <a:cs typeface="Segoe UI Light" panose="020B0502040204020203" pitchFamily="34" charset="0"/>
              </a:rPr>
              <a:t>Virtual Machines</a:t>
            </a:r>
          </a:p>
          <a:p>
            <a:pPr algn="ctr" defTabSz="913841">
              <a:lnSpc>
                <a:spcPct val="90000"/>
              </a:lnSpc>
              <a:spcAft>
                <a:spcPts val="588"/>
              </a:spcAft>
            </a:pPr>
            <a:r>
              <a:rPr lang="en-US" sz="1200" kern="0">
                <a:solidFill>
                  <a:srgbClr val="505050"/>
                </a:solidFill>
                <a:latin typeface="Segoe UI Light" panose="020B0502040204020203" pitchFamily="34" charset="0"/>
                <a:cs typeface="Segoe UI Light" panose="020B0502040204020203" pitchFamily="34" charset="0"/>
              </a:rPr>
              <a:t>(Linux or Windows)</a:t>
            </a:r>
          </a:p>
        </p:txBody>
      </p:sp>
      <p:sp>
        <p:nvSpPr>
          <p:cNvPr id="75" name="TextBox 74"/>
          <p:cNvSpPr txBox="1"/>
          <p:nvPr/>
        </p:nvSpPr>
        <p:spPr>
          <a:xfrm>
            <a:off x="6559049" y="1002696"/>
            <a:ext cx="1650910" cy="641296"/>
          </a:xfrm>
          <a:prstGeom prst="rect">
            <a:avLst/>
          </a:prstGeom>
          <a:noFill/>
        </p:spPr>
        <p:txBody>
          <a:bodyPr wrap="square" lIns="179208" tIns="143366" rIns="179208" bIns="143366" rtlCol="0">
            <a:spAutoFit/>
          </a:bodyPr>
          <a:lstStyle/>
          <a:p>
            <a:pPr algn="ctr" defTabSz="913841">
              <a:lnSpc>
                <a:spcPct val="90000"/>
              </a:lnSpc>
              <a:spcAft>
                <a:spcPts val="588"/>
              </a:spcAft>
            </a:pPr>
            <a:r>
              <a:rPr lang="en-US" sz="1370" kern="0">
                <a:solidFill>
                  <a:srgbClr val="505050"/>
                </a:solidFill>
                <a:latin typeface="Segoe UI Light" panose="020B0502040204020203" pitchFamily="34" charset="0"/>
                <a:cs typeface="Segoe UI Light" panose="020B0502040204020203" pitchFamily="34" charset="0"/>
              </a:rPr>
              <a:t>Websites</a:t>
            </a:r>
          </a:p>
          <a:p>
            <a:pPr algn="ctr" defTabSz="913841">
              <a:lnSpc>
                <a:spcPct val="90000"/>
              </a:lnSpc>
              <a:spcAft>
                <a:spcPts val="588"/>
              </a:spcAft>
            </a:pPr>
            <a:r>
              <a:rPr lang="en-US" sz="1027" kern="0">
                <a:solidFill>
                  <a:srgbClr val="505050"/>
                </a:solidFill>
                <a:latin typeface="Segoe UI Light" panose="020B0502040204020203" pitchFamily="34" charset="0"/>
                <a:cs typeface="Segoe UI Light" panose="020B0502040204020203" pitchFamily="34" charset="0"/>
              </a:rPr>
              <a:t>(.NET, PHP, Python … )</a:t>
            </a:r>
          </a:p>
        </p:txBody>
      </p:sp>
      <p:sp>
        <p:nvSpPr>
          <p:cNvPr id="76" name="TextBox 75"/>
          <p:cNvSpPr txBox="1"/>
          <p:nvPr/>
        </p:nvSpPr>
        <p:spPr>
          <a:xfrm>
            <a:off x="5452259" y="1494902"/>
            <a:ext cx="1650910" cy="455731"/>
          </a:xfrm>
          <a:prstGeom prst="rect">
            <a:avLst/>
          </a:prstGeom>
          <a:noFill/>
        </p:spPr>
        <p:txBody>
          <a:bodyPr wrap="square" lIns="179208" tIns="143366" rIns="179208" bIns="143366" rtlCol="0">
            <a:spAutoFit/>
          </a:bodyPr>
          <a:lstStyle/>
          <a:p>
            <a:pPr algn="ctr" defTabSz="913841">
              <a:lnSpc>
                <a:spcPct val="90000"/>
              </a:lnSpc>
              <a:spcAft>
                <a:spcPts val="588"/>
              </a:spcAft>
            </a:pPr>
            <a:r>
              <a:rPr lang="en-US" sz="1200" kern="0">
                <a:solidFill>
                  <a:srgbClr val="505050"/>
                </a:solidFill>
                <a:latin typeface="Segoe UI Light" panose="020B0502040204020203" pitchFamily="34" charset="0"/>
                <a:cs typeface="Segoe UI Light" panose="020B0502040204020203" pitchFamily="34" charset="0"/>
              </a:rPr>
              <a:t>Virtual Networks</a:t>
            </a:r>
          </a:p>
        </p:txBody>
      </p:sp>
      <p:sp>
        <p:nvSpPr>
          <p:cNvPr id="77" name="TextBox 76"/>
          <p:cNvSpPr txBox="1"/>
          <p:nvPr/>
        </p:nvSpPr>
        <p:spPr>
          <a:xfrm>
            <a:off x="7626650" y="1435499"/>
            <a:ext cx="1650910" cy="615423"/>
          </a:xfrm>
          <a:prstGeom prst="rect">
            <a:avLst/>
          </a:prstGeom>
          <a:noFill/>
        </p:spPr>
        <p:txBody>
          <a:bodyPr wrap="square" lIns="179208" tIns="143366" rIns="179208" bIns="143366" rtlCol="0">
            <a:spAutoFit/>
          </a:bodyPr>
          <a:lstStyle/>
          <a:p>
            <a:pPr algn="ctr" defTabSz="913841">
              <a:lnSpc>
                <a:spcPct val="90000"/>
              </a:lnSpc>
              <a:spcAft>
                <a:spcPts val="588"/>
              </a:spcAft>
            </a:pPr>
            <a:r>
              <a:rPr lang="en-US" sz="1370" kern="0">
                <a:solidFill>
                  <a:srgbClr val="505050"/>
                </a:solidFill>
                <a:latin typeface="Segoe UI Light" panose="020B0502040204020203" pitchFamily="34" charset="0"/>
                <a:cs typeface="Segoe UI Light" panose="020B0502040204020203" pitchFamily="34" charset="0"/>
              </a:rPr>
              <a:t>Service Fabric Clusters</a:t>
            </a:r>
            <a:endParaRPr lang="en-US" sz="1027" kern="0">
              <a:solidFill>
                <a:srgbClr val="505050"/>
              </a:solidFill>
              <a:latin typeface="Segoe UI Light" panose="020B0502040204020203" pitchFamily="34" charset="0"/>
              <a:cs typeface="Segoe UI Light" panose="020B0502040204020203" pitchFamily="34" charset="0"/>
            </a:endParaRPr>
          </a:p>
        </p:txBody>
      </p:sp>
      <p:sp>
        <p:nvSpPr>
          <p:cNvPr id="78" name="TextBox 77"/>
          <p:cNvSpPr txBox="1"/>
          <p:nvPr/>
        </p:nvSpPr>
        <p:spPr>
          <a:xfrm>
            <a:off x="4645635" y="994603"/>
            <a:ext cx="1220899" cy="621931"/>
          </a:xfrm>
          <a:prstGeom prst="rect">
            <a:avLst/>
          </a:prstGeom>
          <a:noFill/>
        </p:spPr>
        <p:txBody>
          <a:bodyPr wrap="square" lIns="179208" tIns="143366" rIns="179208" bIns="143366" rtlCol="0">
            <a:spAutoFit/>
          </a:bodyPr>
          <a:lstStyle/>
          <a:p>
            <a:pPr algn="ctr" defTabSz="913841">
              <a:lnSpc>
                <a:spcPct val="90000"/>
              </a:lnSpc>
              <a:spcAft>
                <a:spcPts val="588"/>
              </a:spcAft>
            </a:pPr>
            <a:r>
              <a:rPr lang="en-US" sz="1200" kern="0">
                <a:solidFill>
                  <a:srgbClr val="505050"/>
                </a:solidFill>
                <a:latin typeface="Segoe UI Light" panose="020B0502040204020203" pitchFamily="34" charset="0"/>
                <a:cs typeface="Segoe UI Light" panose="020B0502040204020203" pitchFamily="34" charset="0"/>
              </a:rPr>
              <a:t>Storage Blobs</a:t>
            </a:r>
          </a:p>
        </p:txBody>
      </p:sp>
      <p:pic>
        <p:nvPicPr>
          <p:cNvPr id="79" name="Picture 78"/>
          <p:cNvPicPr>
            <a:picLocks noChangeAspect="1"/>
          </p:cNvPicPr>
          <p:nvPr/>
        </p:nvPicPr>
        <p:blipFill>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tretch>
            <a:fillRect/>
          </a:stretch>
        </p:blipFill>
        <p:spPr>
          <a:xfrm>
            <a:off x="3892839" y="1159719"/>
            <a:ext cx="339294" cy="339295"/>
          </a:xfrm>
          <a:prstGeom prst="rect">
            <a:avLst/>
          </a:prstGeom>
          <a:ln>
            <a:noFill/>
          </a:ln>
        </p:spPr>
      </p:pic>
      <p:pic>
        <p:nvPicPr>
          <p:cNvPr id="80" name="Picture 79"/>
          <p:cNvPicPr>
            <a:picLocks noChangeAspect="1"/>
          </p:cNvPicPr>
          <p:nvPr/>
        </p:nvPicPr>
        <p:blipFill>
          <a:blip r:embed="rId5" cstate="screen">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a:ext>
            </a:extLst>
          </a:blip>
          <a:stretch>
            <a:fillRect/>
          </a:stretch>
        </p:blipFill>
        <p:spPr>
          <a:xfrm>
            <a:off x="6099535" y="1138387"/>
            <a:ext cx="449850" cy="449853"/>
          </a:xfrm>
          <a:prstGeom prst="rect">
            <a:avLst/>
          </a:prstGeom>
        </p:spPr>
      </p:pic>
      <p:pic>
        <p:nvPicPr>
          <p:cNvPr id="81" name="Picture 80"/>
          <p:cNvPicPr>
            <a:picLocks noChangeAspect="1"/>
          </p:cNvPicPr>
          <p:nvPr/>
        </p:nvPicPr>
        <p:blipFill>
          <a:blip r:embed="rId7" cstate="screen">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a:ext>
            </a:extLst>
          </a:blip>
          <a:stretch>
            <a:fillRect/>
          </a:stretch>
        </p:blipFill>
        <p:spPr>
          <a:xfrm>
            <a:off x="7207035" y="1584396"/>
            <a:ext cx="354942" cy="354943"/>
          </a:xfrm>
          <a:prstGeom prst="rect">
            <a:avLst/>
          </a:prstGeom>
          <a:ln>
            <a:noFill/>
          </a:ln>
        </p:spPr>
      </p:pic>
      <p:sp>
        <p:nvSpPr>
          <p:cNvPr id="82" name="Freeform 81"/>
          <p:cNvSpPr/>
          <p:nvPr/>
        </p:nvSpPr>
        <p:spPr bwMode="auto">
          <a:xfrm>
            <a:off x="8200137" y="1150371"/>
            <a:ext cx="432090" cy="359744"/>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rgbClr val="6B6B6B"/>
          </a:solidFill>
          <a:ln w="9525" cap="flat" cmpd="sng" algn="ctr">
            <a:noFill/>
            <a:prstDash val="solid"/>
            <a:headEnd type="none" w="med" len="med"/>
            <a:tailEnd type="none" w="med" len="med"/>
          </a:ln>
          <a:effectLst/>
        </p:spPr>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76" fontAlgn="base">
              <a:lnSpc>
                <a:spcPct val="90000"/>
              </a:lnSpc>
              <a:spcBef>
                <a:spcPct val="0"/>
              </a:spcBef>
              <a:spcAft>
                <a:spcPct val="0"/>
              </a:spcAft>
              <a:defRPr/>
            </a:pPr>
            <a:endParaRPr lang="en-US" sz="1961" b="1" kern="0">
              <a:solidFill>
                <a:srgbClr val="FFFFFF"/>
              </a:solidFill>
              <a:latin typeface="Segoe UI Light"/>
              <a:ea typeface="Segoe UI" pitchFamily="34" charset="0"/>
              <a:cs typeface="Segoe UI" pitchFamily="34" charset="0"/>
            </a:endParaRPr>
          </a:p>
        </p:txBody>
      </p:sp>
      <p:pic>
        <p:nvPicPr>
          <p:cNvPr id="83" name="Picture 82" descr="Storage blob.png"/>
          <p:cNvPicPr>
            <a:picLocks noChangeAspect="1"/>
          </p:cNvPicPr>
          <p:nvPr/>
        </p:nvPicPr>
        <p:blipFill>
          <a:blip r:embed="rId9" cstate="screen">
            <a:extLst>
              <a:ext uri="{BEBA8EAE-BF5A-486C-A8C5-ECC9F3942E4B}">
                <a14:imgProps xmlns:a14="http://schemas.microsoft.com/office/drawing/2010/main">
                  <a14:imgLayer r:embed="rId10">
                    <a14:imgEffect>
                      <a14:saturation sat="0"/>
                    </a14:imgEffect>
                  </a14:imgLayer>
                </a14:imgProps>
              </a:ext>
              <a:ext uri="{28A0092B-C50C-407E-A947-70E740481C1C}">
                <a14:useLocalDpi xmlns:a14="http://schemas.microsoft.com/office/drawing/2010/main"/>
              </a:ext>
            </a:extLst>
          </a:blip>
          <a:stretch>
            <a:fillRect/>
          </a:stretch>
        </p:blipFill>
        <p:spPr>
          <a:xfrm>
            <a:off x="5094962" y="1517936"/>
            <a:ext cx="339812" cy="339814"/>
          </a:xfrm>
          <a:prstGeom prst="rect">
            <a:avLst/>
          </a:prstGeom>
        </p:spPr>
      </p:pic>
      <p:sp>
        <p:nvSpPr>
          <p:cNvPr id="84" name="Rectangle 83"/>
          <p:cNvSpPr/>
          <p:nvPr/>
        </p:nvSpPr>
        <p:spPr bwMode="auto">
          <a:xfrm>
            <a:off x="3054425" y="3681430"/>
            <a:ext cx="6182966" cy="409112"/>
          </a:xfrm>
          <a:prstGeom prst="rect">
            <a:avLst/>
          </a:prstGeom>
          <a:solidFill>
            <a:srgbClr val="FFFFFF">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r>
              <a:rPr lang="en-US" kern="0">
                <a:solidFill>
                  <a:srgbClr val="505050">
                    <a:lumMod val="50000"/>
                  </a:srgbClr>
                </a:solidFill>
                <a:latin typeface="Segoe UI Light"/>
                <a:ea typeface="Segoe UI" pitchFamily="34" charset="0"/>
                <a:cs typeface="Segoe UI" pitchFamily="34" charset="0"/>
              </a:rPr>
              <a:t>Core Services</a:t>
            </a:r>
          </a:p>
        </p:txBody>
      </p:sp>
      <p:sp>
        <p:nvSpPr>
          <p:cNvPr id="85" name="Rectangle 84"/>
          <p:cNvSpPr/>
          <p:nvPr/>
        </p:nvSpPr>
        <p:spPr bwMode="auto">
          <a:xfrm>
            <a:off x="3054425" y="4176003"/>
            <a:ext cx="6182966" cy="409112"/>
          </a:xfrm>
          <a:prstGeom prst="rect">
            <a:avLst/>
          </a:prstGeom>
          <a:solidFill>
            <a:srgbClr val="FFFFFF">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234" tIns="89642"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r>
              <a:rPr lang="en-US" kern="0">
                <a:solidFill>
                  <a:schemeClr val="bg2"/>
                </a:solidFill>
                <a:latin typeface="Segoe UI Light"/>
                <a:ea typeface="Segoe UI" pitchFamily="34" charset="0"/>
                <a:cs typeface="Segoe UI" pitchFamily="34" charset="0"/>
              </a:rPr>
              <a:t>Additional Platform Services</a:t>
            </a:r>
          </a:p>
        </p:txBody>
      </p:sp>
      <p:sp>
        <p:nvSpPr>
          <p:cNvPr id="86" name="Rectangle 85"/>
          <p:cNvSpPr/>
          <p:nvPr/>
        </p:nvSpPr>
        <p:spPr bwMode="auto">
          <a:xfrm>
            <a:off x="3052105" y="4680015"/>
            <a:ext cx="6182966" cy="409112"/>
          </a:xfrm>
          <a:prstGeom prst="rect">
            <a:avLst/>
          </a:prstGeom>
          <a:solidFill>
            <a:srgbClr val="FFFFFF">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234" tIns="89642" rIns="179285"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r>
              <a:rPr lang="en-US" sz="1961" kern="0">
                <a:solidFill>
                  <a:srgbClr val="505050">
                    <a:lumMod val="50000"/>
                  </a:srgbClr>
                </a:solidFill>
                <a:latin typeface="Segoe UI Light"/>
                <a:ea typeface="Segoe UI" pitchFamily="34" charset="0"/>
                <a:cs typeface="Segoe UI" pitchFamily="34" charset="0"/>
              </a:rPr>
              <a:t>Foundational Services</a:t>
            </a:r>
          </a:p>
        </p:txBody>
      </p:sp>
      <p:sp>
        <p:nvSpPr>
          <p:cNvPr id="87" name="TextBox 86"/>
          <p:cNvSpPr txBox="1"/>
          <p:nvPr/>
        </p:nvSpPr>
        <p:spPr>
          <a:xfrm>
            <a:off x="1090962" y="2099872"/>
            <a:ext cx="1765976" cy="727080"/>
          </a:xfrm>
          <a:prstGeom prst="rect">
            <a:avLst/>
          </a:prstGeom>
          <a:noFill/>
        </p:spPr>
        <p:txBody>
          <a:bodyPr wrap="square" lIns="175711" tIns="140568" rIns="175711" bIns="140568" rtlCol="0">
            <a:spAutoFit/>
          </a:bodyPr>
          <a:lstStyle/>
          <a:p>
            <a:pPr algn="ctr" defTabSz="896010">
              <a:lnSpc>
                <a:spcPct val="90000"/>
              </a:lnSpc>
              <a:spcAft>
                <a:spcPts val="576"/>
              </a:spcAft>
              <a:defRPr/>
            </a:pPr>
            <a:r>
              <a:rPr lang="en-US" sz="1600">
                <a:solidFill>
                  <a:schemeClr val="bg2"/>
                </a:solidFill>
                <a:latin typeface="Segoe UI Light" panose="020B0502040204020203" pitchFamily="34" charset="0"/>
                <a:cs typeface="Segoe UI Light" panose="020B0502040204020203" pitchFamily="34" charset="0"/>
              </a:rPr>
              <a:t>End User Experiences</a:t>
            </a:r>
          </a:p>
        </p:txBody>
      </p:sp>
      <p:sp>
        <p:nvSpPr>
          <p:cNvPr id="88" name="Rectangle 87"/>
          <p:cNvSpPr/>
          <p:nvPr/>
        </p:nvSpPr>
        <p:spPr bwMode="auto">
          <a:xfrm>
            <a:off x="3052105" y="2270689"/>
            <a:ext cx="6176543" cy="368595"/>
          </a:xfrm>
          <a:prstGeom prst="rect">
            <a:avLst/>
          </a:prstGeom>
          <a:solidFill>
            <a:srgbClr val="505050">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ctr" anchorCtr="0" forceAA="0" compatLnSpc="1">
            <a:prstTxWarp prst="textNoShape">
              <a:avLst/>
            </a:prstTxWarp>
            <a:noAutofit/>
          </a:bodyPr>
          <a:lstStyle/>
          <a:p>
            <a:pPr algn="ctr" defTabSz="895923" fontAlgn="base">
              <a:lnSpc>
                <a:spcPct val="90000"/>
              </a:lnSpc>
              <a:spcBef>
                <a:spcPct val="0"/>
              </a:spcBef>
              <a:spcAft>
                <a:spcPct val="0"/>
              </a:spcAft>
              <a:defRPr/>
            </a:pPr>
            <a:r>
              <a:rPr lang="en-US" sz="1344" b="1" kern="0">
                <a:solidFill>
                  <a:srgbClr val="505050"/>
                </a:solidFill>
                <a:latin typeface="Segoe UI Light"/>
                <a:ea typeface="Segoe UI" pitchFamily="34" charset="0"/>
                <a:cs typeface="Segoe UI" pitchFamily="34" charset="0"/>
              </a:rPr>
              <a:t>Azure Portal | Developer Tools (MSFT &amp; Open Source)</a:t>
            </a:r>
          </a:p>
        </p:txBody>
      </p:sp>
      <p:sp>
        <p:nvSpPr>
          <p:cNvPr id="89" name="TextBox 88"/>
          <p:cNvSpPr txBox="1"/>
          <p:nvPr/>
        </p:nvSpPr>
        <p:spPr>
          <a:xfrm>
            <a:off x="1068271" y="2838117"/>
            <a:ext cx="1760192" cy="727080"/>
          </a:xfrm>
          <a:prstGeom prst="rect">
            <a:avLst/>
          </a:prstGeom>
          <a:noFill/>
        </p:spPr>
        <p:txBody>
          <a:bodyPr wrap="square" lIns="175711" tIns="140568" rIns="175711" bIns="140568" rtlCol="0">
            <a:spAutoFit/>
          </a:bodyPr>
          <a:lstStyle/>
          <a:p>
            <a:pPr algn="ctr" defTabSz="896010">
              <a:lnSpc>
                <a:spcPct val="90000"/>
              </a:lnSpc>
              <a:spcAft>
                <a:spcPts val="576"/>
              </a:spcAft>
              <a:defRPr/>
            </a:pPr>
            <a:r>
              <a:rPr lang="en-US" sz="1600">
                <a:solidFill>
                  <a:schemeClr val="bg2"/>
                </a:solidFill>
                <a:latin typeface="Segoe UI Light" panose="020B0502040204020203" pitchFamily="34" charset="0"/>
                <a:cs typeface="Segoe UI Light" panose="020B0502040204020203" pitchFamily="34" charset="0"/>
              </a:rPr>
              <a:t>Unified App Model</a:t>
            </a:r>
          </a:p>
        </p:txBody>
      </p:sp>
      <p:sp>
        <p:nvSpPr>
          <p:cNvPr id="90" name="Rectangle 89"/>
          <p:cNvSpPr/>
          <p:nvPr/>
        </p:nvSpPr>
        <p:spPr bwMode="auto">
          <a:xfrm>
            <a:off x="3052106" y="2985765"/>
            <a:ext cx="6176542" cy="368595"/>
          </a:xfrm>
          <a:prstGeom prst="rect">
            <a:avLst/>
          </a:prstGeom>
          <a:solidFill>
            <a:srgbClr val="505050">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ctr" anchorCtr="0" forceAA="0" compatLnSpc="1">
            <a:prstTxWarp prst="textNoShape">
              <a:avLst/>
            </a:prstTxWarp>
            <a:noAutofit/>
          </a:bodyPr>
          <a:lstStyle/>
          <a:p>
            <a:pPr algn="ctr" defTabSz="895923" fontAlgn="base">
              <a:lnSpc>
                <a:spcPct val="90000"/>
              </a:lnSpc>
              <a:spcBef>
                <a:spcPct val="0"/>
              </a:spcBef>
              <a:spcAft>
                <a:spcPct val="0"/>
              </a:spcAft>
              <a:defRPr/>
            </a:pPr>
            <a:r>
              <a:rPr lang="en-US" sz="1344" b="1" kern="0">
                <a:solidFill>
                  <a:srgbClr val="505050"/>
                </a:solidFill>
                <a:latin typeface="Segoe UI Light"/>
                <a:ea typeface="Segoe UI" pitchFamily="34" charset="0"/>
                <a:cs typeface="Segoe UI" pitchFamily="34" charset="0"/>
              </a:rPr>
              <a:t>Azure Resource Manager</a:t>
            </a:r>
          </a:p>
        </p:txBody>
      </p:sp>
      <p:sp>
        <p:nvSpPr>
          <p:cNvPr id="91" name="Rectangle 90"/>
          <p:cNvSpPr/>
          <p:nvPr/>
        </p:nvSpPr>
        <p:spPr bwMode="auto">
          <a:xfrm>
            <a:off x="3052104" y="3690898"/>
            <a:ext cx="6182966" cy="385999"/>
          </a:xfrm>
          <a:prstGeom prst="rect">
            <a:avLst/>
          </a:prstGeom>
          <a:solidFill>
            <a:srgbClr val="505050">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ctr" anchorCtr="0" forceAA="0" compatLnSpc="1">
            <a:prstTxWarp prst="textNoShape">
              <a:avLst/>
            </a:prstTxWarp>
            <a:noAutofit/>
          </a:bodyPr>
          <a:lstStyle/>
          <a:p>
            <a:pPr algn="ctr" defTabSz="895923" fontAlgn="base">
              <a:lnSpc>
                <a:spcPct val="90000"/>
              </a:lnSpc>
              <a:spcBef>
                <a:spcPct val="0"/>
              </a:spcBef>
              <a:spcAft>
                <a:spcPct val="0"/>
              </a:spcAft>
              <a:defRPr/>
            </a:pPr>
            <a:r>
              <a:rPr lang="en-US" sz="1344" b="1" kern="0">
                <a:solidFill>
                  <a:srgbClr val="505050"/>
                </a:solidFill>
                <a:latin typeface="Segoe UI Light"/>
                <a:ea typeface="Segoe UI" pitchFamily="34" charset="0"/>
                <a:cs typeface="Segoe UI" pitchFamily="34" charset="0"/>
              </a:rPr>
              <a:t>Core Services</a:t>
            </a:r>
          </a:p>
          <a:p>
            <a:pPr algn="ctr" defTabSz="895923" fontAlgn="base">
              <a:lnSpc>
                <a:spcPct val="90000"/>
              </a:lnSpc>
              <a:spcBef>
                <a:spcPct val="0"/>
              </a:spcBef>
              <a:spcAft>
                <a:spcPct val="0"/>
              </a:spcAft>
              <a:defRPr/>
            </a:pPr>
            <a:r>
              <a:rPr lang="en-US" sz="1056" kern="0">
                <a:solidFill>
                  <a:srgbClr val="505050"/>
                </a:solidFill>
                <a:latin typeface="Segoe UI Light"/>
                <a:ea typeface="Segoe UI" pitchFamily="34" charset="0"/>
                <a:cs typeface="Segoe UI" pitchFamily="34" charset="0"/>
              </a:rPr>
              <a:t>Subscriptions | RBAC | Gallery | Metrics | Usage</a:t>
            </a:r>
          </a:p>
        </p:txBody>
      </p:sp>
      <p:sp>
        <p:nvSpPr>
          <p:cNvPr id="92" name="Rectangle 91"/>
          <p:cNvSpPr/>
          <p:nvPr/>
        </p:nvSpPr>
        <p:spPr bwMode="auto">
          <a:xfrm>
            <a:off x="3052105" y="4671944"/>
            <a:ext cx="6181382" cy="436449"/>
          </a:xfrm>
          <a:prstGeom prst="rect">
            <a:avLst/>
          </a:prstGeom>
          <a:solidFill>
            <a:srgbClr val="505050">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ctr" anchorCtr="0" forceAA="0" compatLnSpc="1">
            <a:prstTxWarp prst="textNoShape">
              <a:avLst/>
            </a:prstTxWarp>
            <a:noAutofit/>
          </a:bodyPr>
          <a:lstStyle/>
          <a:p>
            <a:pPr algn="ctr" defTabSz="913751" fontAlgn="base">
              <a:lnSpc>
                <a:spcPct val="90000"/>
              </a:lnSpc>
              <a:spcBef>
                <a:spcPct val="0"/>
              </a:spcBef>
              <a:spcAft>
                <a:spcPct val="0"/>
              </a:spcAft>
              <a:defRPr/>
            </a:pPr>
            <a:r>
              <a:rPr lang="en-US" sz="1370" b="1" kern="0">
                <a:gradFill>
                  <a:gsLst>
                    <a:gs pos="0">
                      <a:srgbClr val="FFFFFF"/>
                    </a:gs>
                    <a:gs pos="100000">
                      <a:srgbClr val="FFFFFF"/>
                    </a:gs>
                  </a:gsLst>
                  <a:lin ang="5400000" scaled="0"/>
                </a:gradFill>
                <a:latin typeface="Segoe UI Light"/>
                <a:ea typeface="Segoe UI" pitchFamily="34" charset="0"/>
                <a:cs typeface="Segoe UI" pitchFamily="34" charset="0"/>
              </a:rPr>
              <a:t>Foundational Services</a:t>
            </a:r>
          </a:p>
          <a:p>
            <a:pPr algn="ctr" defTabSz="913751" fontAlgn="base">
              <a:lnSpc>
                <a:spcPct val="90000"/>
              </a:lnSpc>
              <a:spcBef>
                <a:spcPct val="0"/>
              </a:spcBef>
              <a:spcAft>
                <a:spcPct val="0"/>
              </a:spcAft>
              <a:defRPr/>
            </a:pPr>
            <a:r>
              <a:rPr lang="en-US" sz="1076" kern="0">
                <a:gradFill>
                  <a:gsLst>
                    <a:gs pos="0">
                      <a:srgbClr val="FFFFFF"/>
                    </a:gs>
                    <a:gs pos="100000">
                      <a:srgbClr val="FFFFFF"/>
                    </a:gs>
                  </a:gsLst>
                  <a:lin ang="5400000" scaled="0"/>
                </a:gradFill>
                <a:latin typeface="Segoe UI Light"/>
                <a:ea typeface="Segoe UI" pitchFamily="34" charset="0"/>
                <a:cs typeface="Segoe UI" pitchFamily="34" charset="0"/>
              </a:rPr>
              <a:t>Compute | Storage | Networking | Platform Services</a:t>
            </a:r>
            <a:endParaRPr lang="en-US" sz="1174" kern="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93" name="TextBox 92"/>
          <p:cNvSpPr txBox="1"/>
          <p:nvPr/>
        </p:nvSpPr>
        <p:spPr>
          <a:xfrm>
            <a:off x="1105128" y="5315703"/>
            <a:ext cx="1793938" cy="732730"/>
          </a:xfrm>
          <a:prstGeom prst="rect">
            <a:avLst/>
          </a:prstGeom>
          <a:noFill/>
        </p:spPr>
        <p:txBody>
          <a:bodyPr wrap="square" lIns="179208" tIns="143366" rIns="179208" bIns="143366" rtlCol="0">
            <a:spAutoFit/>
          </a:bodyPr>
          <a:lstStyle/>
          <a:p>
            <a:pPr algn="ctr" defTabSz="913841">
              <a:lnSpc>
                <a:spcPct val="90000"/>
              </a:lnSpc>
              <a:spcAft>
                <a:spcPts val="588"/>
              </a:spcAft>
              <a:defRPr/>
            </a:pPr>
            <a:r>
              <a:rPr lang="en-US" sz="1600">
                <a:solidFill>
                  <a:schemeClr val="bg2"/>
                </a:solidFill>
                <a:latin typeface="Segoe UI Light" panose="020B0502040204020203" pitchFamily="34" charset="0"/>
                <a:cs typeface="Segoe UI Light" panose="020B0502040204020203" pitchFamily="34" charset="0"/>
              </a:rPr>
              <a:t>Cloud Infrastructure</a:t>
            </a:r>
          </a:p>
        </p:txBody>
      </p:sp>
      <p:grpSp>
        <p:nvGrpSpPr>
          <p:cNvPr id="94" name="Group 93"/>
          <p:cNvGrpSpPr/>
          <p:nvPr/>
        </p:nvGrpSpPr>
        <p:grpSpPr>
          <a:xfrm>
            <a:off x="3052103" y="5380519"/>
            <a:ext cx="6193834" cy="649091"/>
            <a:chOff x="2943499" y="5435945"/>
            <a:chExt cx="6464926" cy="728317"/>
          </a:xfrm>
        </p:grpSpPr>
        <p:sp>
          <p:nvSpPr>
            <p:cNvPr id="95" name="Rectangle 94"/>
            <p:cNvSpPr/>
            <p:nvPr/>
          </p:nvSpPr>
          <p:spPr bwMode="auto">
            <a:xfrm>
              <a:off x="2949254" y="5834871"/>
              <a:ext cx="2109390" cy="329391"/>
            </a:xfrm>
            <a:prstGeom prst="rect">
              <a:avLst/>
            </a:prstGeom>
            <a:solidFill>
              <a:srgbClr val="505050">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ctr" anchorCtr="0" forceAA="0" compatLnSpc="1">
              <a:prstTxWarp prst="textNoShape">
                <a:avLst/>
              </a:prstTxWarp>
              <a:noAutofit/>
            </a:bodyPr>
            <a:lstStyle/>
            <a:p>
              <a:pPr algn="ctr" defTabSz="913751" fontAlgn="base">
                <a:lnSpc>
                  <a:spcPct val="90000"/>
                </a:lnSpc>
                <a:spcBef>
                  <a:spcPct val="0"/>
                </a:spcBef>
                <a:spcAft>
                  <a:spcPct val="0"/>
                </a:spcAft>
                <a:defRPr/>
              </a:pPr>
              <a:r>
                <a:rPr lang="en-US" sz="1370" kern="0">
                  <a:gradFill>
                    <a:gsLst>
                      <a:gs pos="0">
                        <a:srgbClr val="FFFFFF"/>
                      </a:gs>
                      <a:gs pos="100000">
                        <a:srgbClr val="FFFFFF"/>
                      </a:gs>
                    </a:gsLst>
                    <a:lin ang="5400000" scaled="0"/>
                  </a:gradFill>
                  <a:latin typeface="Segoe UI Light"/>
                  <a:ea typeface="Segoe UI" pitchFamily="34" charset="0"/>
                  <a:cs typeface="Segoe UI" pitchFamily="34" charset="0"/>
                </a:rPr>
                <a:t>Compute</a:t>
              </a:r>
            </a:p>
          </p:txBody>
        </p:sp>
        <p:sp>
          <p:nvSpPr>
            <p:cNvPr id="96" name="Rectangle 95"/>
            <p:cNvSpPr/>
            <p:nvPr/>
          </p:nvSpPr>
          <p:spPr bwMode="auto">
            <a:xfrm>
              <a:off x="5121354" y="5834870"/>
              <a:ext cx="2109390" cy="329391"/>
            </a:xfrm>
            <a:prstGeom prst="rect">
              <a:avLst/>
            </a:prstGeom>
            <a:solidFill>
              <a:srgbClr val="505050">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ctr" anchorCtr="0" forceAA="0" compatLnSpc="1">
              <a:prstTxWarp prst="textNoShape">
                <a:avLst/>
              </a:prstTxWarp>
              <a:noAutofit/>
            </a:bodyPr>
            <a:lstStyle/>
            <a:p>
              <a:pPr algn="ctr" defTabSz="913751" fontAlgn="base">
                <a:lnSpc>
                  <a:spcPct val="90000"/>
                </a:lnSpc>
                <a:spcBef>
                  <a:spcPct val="0"/>
                </a:spcBef>
                <a:spcAft>
                  <a:spcPct val="0"/>
                </a:spcAft>
                <a:defRPr/>
              </a:pPr>
              <a:r>
                <a:rPr lang="en-US" sz="1370" kern="0">
                  <a:gradFill>
                    <a:gsLst>
                      <a:gs pos="0">
                        <a:srgbClr val="FFFFFF"/>
                      </a:gs>
                      <a:gs pos="100000">
                        <a:srgbClr val="FFFFFF"/>
                      </a:gs>
                    </a:gsLst>
                    <a:lin ang="5400000" scaled="0"/>
                  </a:gradFill>
                  <a:latin typeface="Segoe UI Light"/>
                  <a:ea typeface="Segoe UI" pitchFamily="34" charset="0"/>
                  <a:cs typeface="Segoe UI" pitchFamily="34" charset="0"/>
                </a:rPr>
                <a:t>Storage</a:t>
              </a:r>
            </a:p>
          </p:txBody>
        </p:sp>
        <p:sp>
          <p:nvSpPr>
            <p:cNvPr id="97" name="Rectangle 96"/>
            <p:cNvSpPr/>
            <p:nvPr/>
          </p:nvSpPr>
          <p:spPr bwMode="auto">
            <a:xfrm>
              <a:off x="7303673" y="5834869"/>
              <a:ext cx="2104752" cy="329391"/>
            </a:xfrm>
            <a:prstGeom prst="rect">
              <a:avLst/>
            </a:prstGeom>
            <a:solidFill>
              <a:srgbClr val="505050">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ctr" anchorCtr="0" forceAA="0" compatLnSpc="1">
              <a:prstTxWarp prst="textNoShape">
                <a:avLst/>
              </a:prstTxWarp>
              <a:noAutofit/>
            </a:bodyPr>
            <a:lstStyle/>
            <a:p>
              <a:pPr algn="ctr" defTabSz="913751" fontAlgn="base">
                <a:lnSpc>
                  <a:spcPct val="90000"/>
                </a:lnSpc>
                <a:spcBef>
                  <a:spcPct val="0"/>
                </a:spcBef>
                <a:spcAft>
                  <a:spcPct val="0"/>
                </a:spcAft>
                <a:defRPr/>
              </a:pPr>
              <a:r>
                <a:rPr lang="en-US" sz="1370" kern="0">
                  <a:gradFill>
                    <a:gsLst>
                      <a:gs pos="0">
                        <a:srgbClr val="FFFFFF"/>
                      </a:gs>
                      <a:gs pos="100000">
                        <a:srgbClr val="FFFFFF"/>
                      </a:gs>
                    </a:gsLst>
                    <a:lin ang="5400000" scaled="0"/>
                  </a:gradFill>
                  <a:latin typeface="Segoe UI Light"/>
                  <a:ea typeface="Segoe UI" pitchFamily="34" charset="0"/>
                  <a:cs typeface="Segoe UI" pitchFamily="34" charset="0"/>
                </a:rPr>
                <a:t>Networking</a:t>
              </a:r>
            </a:p>
          </p:txBody>
        </p:sp>
        <p:sp>
          <p:nvSpPr>
            <p:cNvPr id="98" name="Rectangle 97"/>
            <p:cNvSpPr/>
            <p:nvPr/>
          </p:nvSpPr>
          <p:spPr bwMode="auto">
            <a:xfrm>
              <a:off x="2943499" y="5435945"/>
              <a:ext cx="6459171" cy="329391"/>
            </a:xfrm>
            <a:prstGeom prst="rect">
              <a:avLst/>
            </a:prstGeom>
            <a:solidFill>
              <a:srgbClr val="505050">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ctr" anchorCtr="0" forceAA="0" compatLnSpc="1">
              <a:prstTxWarp prst="textNoShape">
                <a:avLst/>
              </a:prstTxWarp>
              <a:noAutofit/>
            </a:bodyPr>
            <a:lstStyle/>
            <a:p>
              <a:pPr algn="ctr" defTabSz="913751" fontAlgn="base">
                <a:lnSpc>
                  <a:spcPct val="90000"/>
                </a:lnSpc>
                <a:spcBef>
                  <a:spcPct val="0"/>
                </a:spcBef>
                <a:spcAft>
                  <a:spcPct val="0"/>
                </a:spcAft>
                <a:defRPr/>
              </a:pPr>
              <a:r>
                <a:rPr lang="en-US" sz="1567" b="1" kern="0">
                  <a:gradFill>
                    <a:gsLst>
                      <a:gs pos="0">
                        <a:srgbClr val="FFFFFF"/>
                      </a:gs>
                      <a:gs pos="100000">
                        <a:srgbClr val="FFFFFF"/>
                      </a:gs>
                    </a:gsLst>
                    <a:lin ang="5400000" scaled="0"/>
                  </a:gradFill>
                  <a:latin typeface="Segoe UI Light"/>
                  <a:ea typeface="Segoe UI" pitchFamily="34" charset="0"/>
                  <a:cs typeface="Segoe UI" pitchFamily="34" charset="0"/>
                </a:rPr>
                <a:t>Infrastructure Management</a:t>
              </a:r>
            </a:p>
          </p:txBody>
        </p:sp>
      </p:grpSp>
      <p:sp>
        <p:nvSpPr>
          <p:cNvPr id="99" name="Up-Down Arrow 98"/>
          <p:cNvSpPr/>
          <p:nvPr/>
        </p:nvSpPr>
        <p:spPr bwMode="auto">
          <a:xfrm>
            <a:off x="8635676" y="4020420"/>
            <a:ext cx="224042" cy="309385"/>
          </a:xfrm>
          <a:prstGeom prst="upDownArrow">
            <a:avLst/>
          </a:prstGeom>
          <a:solidFill>
            <a:schemeClr val="bg2"/>
          </a:solidFill>
          <a:ln w="9525"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ea typeface="Segoe UI" pitchFamily="34" charset="0"/>
              <a:cs typeface="Segoe UI" pitchFamily="34" charset="0"/>
            </a:endParaRPr>
          </a:p>
        </p:txBody>
      </p:sp>
      <p:sp>
        <p:nvSpPr>
          <p:cNvPr id="100" name="Up-Down Arrow 99"/>
          <p:cNvSpPr/>
          <p:nvPr/>
        </p:nvSpPr>
        <p:spPr bwMode="auto">
          <a:xfrm>
            <a:off x="8640731" y="4496930"/>
            <a:ext cx="224042" cy="309385"/>
          </a:xfrm>
          <a:prstGeom prst="upDownArrow">
            <a:avLst/>
          </a:prstGeom>
          <a:solidFill>
            <a:schemeClr val="bg2"/>
          </a:solidFill>
          <a:ln w="9525"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ea typeface="Segoe UI" pitchFamily="34" charset="0"/>
              <a:cs typeface="Segoe UI" pitchFamily="34" charset="0"/>
            </a:endParaRPr>
          </a:p>
        </p:txBody>
      </p:sp>
      <p:sp>
        <p:nvSpPr>
          <p:cNvPr id="101" name="Up-Down Arrow 100"/>
          <p:cNvSpPr/>
          <p:nvPr/>
        </p:nvSpPr>
        <p:spPr bwMode="auto">
          <a:xfrm>
            <a:off x="3182684" y="4056170"/>
            <a:ext cx="224042" cy="735606"/>
          </a:xfrm>
          <a:prstGeom prst="upDownArrow">
            <a:avLst/>
          </a:prstGeom>
          <a:solidFill>
            <a:schemeClr val="bg2"/>
          </a:solidFill>
          <a:ln w="9525"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kern="0" err="1">
              <a:gradFill>
                <a:gsLst>
                  <a:gs pos="0">
                    <a:srgbClr val="FFFFFF"/>
                  </a:gs>
                  <a:gs pos="100000">
                    <a:srgbClr val="FFFFFF"/>
                  </a:gs>
                </a:gsLst>
                <a:lin ang="5400000" scaled="0"/>
              </a:gradFill>
              <a:cs typeface="Segoe UI" pitchFamily="34" charset="0"/>
            </a:endParaRPr>
          </a:p>
        </p:txBody>
      </p:sp>
      <p:sp>
        <p:nvSpPr>
          <p:cNvPr id="102" name="TextBox 101"/>
          <p:cNvSpPr txBox="1"/>
          <p:nvPr/>
        </p:nvSpPr>
        <p:spPr>
          <a:xfrm>
            <a:off x="6552327" y="998956"/>
            <a:ext cx="1650910" cy="641296"/>
          </a:xfrm>
          <a:prstGeom prst="rect">
            <a:avLst/>
          </a:prstGeom>
          <a:noFill/>
        </p:spPr>
        <p:txBody>
          <a:bodyPr wrap="square" lIns="179208" tIns="143366" rIns="179208" bIns="143366" rtlCol="0">
            <a:spAutoFit/>
          </a:bodyPr>
          <a:lstStyle/>
          <a:p>
            <a:pPr algn="ctr" defTabSz="913841">
              <a:lnSpc>
                <a:spcPct val="90000"/>
              </a:lnSpc>
              <a:spcAft>
                <a:spcPts val="588"/>
              </a:spcAft>
              <a:defRPr/>
            </a:pPr>
            <a:r>
              <a:rPr lang="en-US" sz="1370">
                <a:solidFill>
                  <a:schemeClr val="bg2"/>
                </a:solidFill>
                <a:latin typeface="Segoe UI Light" panose="020B0502040204020203" pitchFamily="34" charset="0"/>
                <a:cs typeface="Segoe UI Light" panose="020B0502040204020203" pitchFamily="34" charset="0"/>
              </a:rPr>
              <a:t>Websites</a:t>
            </a:r>
          </a:p>
          <a:p>
            <a:pPr algn="ctr" defTabSz="913841">
              <a:lnSpc>
                <a:spcPct val="90000"/>
              </a:lnSpc>
              <a:spcAft>
                <a:spcPts val="588"/>
              </a:spcAft>
              <a:defRPr/>
            </a:pPr>
            <a:r>
              <a:rPr lang="en-US" sz="1027">
                <a:solidFill>
                  <a:schemeClr val="bg2"/>
                </a:solidFill>
                <a:latin typeface="Segoe UI Light" panose="020B0502040204020203" pitchFamily="34" charset="0"/>
                <a:cs typeface="Segoe UI Light" panose="020B0502040204020203" pitchFamily="34" charset="0"/>
              </a:rPr>
              <a:t>(.NET, PHP, Python … )</a:t>
            </a:r>
          </a:p>
        </p:txBody>
      </p:sp>
      <p:sp>
        <p:nvSpPr>
          <p:cNvPr id="103" name="TextBox 102"/>
          <p:cNvSpPr txBox="1"/>
          <p:nvPr/>
        </p:nvSpPr>
        <p:spPr>
          <a:xfrm>
            <a:off x="7619928" y="1431759"/>
            <a:ext cx="1650910" cy="615423"/>
          </a:xfrm>
          <a:prstGeom prst="rect">
            <a:avLst/>
          </a:prstGeom>
          <a:noFill/>
        </p:spPr>
        <p:txBody>
          <a:bodyPr wrap="square" lIns="179208" tIns="143366" rIns="179208" bIns="143366" rtlCol="0">
            <a:spAutoFit/>
          </a:bodyPr>
          <a:lstStyle/>
          <a:p>
            <a:pPr algn="ctr" defTabSz="913841">
              <a:lnSpc>
                <a:spcPct val="90000"/>
              </a:lnSpc>
              <a:spcAft>
                <a:spcPts val="588"/>
              </a:spcAft>
              <a:defRPr/>
            </a:pPr>
            <a:r>
              <a:rPr lang="en-US" sz="1370">
                <a:solidFill>
                  <a:schemeClr val="bg2"/>
                </a:solidFill>
                <a:latin typeface="Segoe UI Light" panose="020B0502040204020203" pitchFamily="34" charset="0"/>
                <a:cs typeface="Segoe UI Light" panose="020B0502040204020203" pitchFamily="34" charset="0"/>
              </a:rPr>
              <a:t>Service Fabric Clusters</a:t>
            </a:r>
            <a:endParaRPr lang="en-US" sz="1027">
              <a:solidFill>
                <a:schemeClr val="bg2"/>
              </a:solidFill>
              <a:latin typeface="Segoe UI Light" panose="020B0502040204020203" pitchFamily="34" charset="0"/>
              <a:cs typeface="Segoe UI Light" panose="020B0502040204020203" pitchFamily="34" charset="0"/>
            </a:endParaRPr>
          </a:p>
        </p:txBody>
      </p:sp>
      <p:pic>
        <p:nvPicPr>
          <p:cNvPr id="104" name="Picture 103"/>
          <p:cNvPicPr>
            <a:picLocks noChangeAspect="1"/>
          </p:cNvPicPr>
          <p:nvPr/>
        </p:nvPicPr>
        <p:blipFill>
          <a:blip r:embed="rId11" cstate="screen">
            <a:biLevel thresh="75000"/>
            <a:extLst>
              <a:ext uri="{28A0092B-C50C-407E-A947-70E740481C1C}">
                <a14:useLocalDpi xmlns:a14="http://schemas.microsoft.com/office/drawing/2010/main"/>
              </a:ext>
            </a:extLst>
          </a:blip>
          <a:stretch>
            <a:fillRect/>
          </a:stretch>
        </p:blipFill>
        <p:spPr>
          <a:xfrm>
            <a:off x="7200313" y="1580656"/>
            <a:ext cx="354942" cy="354943"/>
          </a:xfrm>
          <a:prstGeom prst="rect">
            <a:avLst/>
          </a:prstGeom>
          <a:ln>
            <a:noFill/>
          </a:ln>
        </p:spPr>
      </p:pic>
      <p:sp>
        <p:nvSpPr>
          <p:cNvPr id="105" name="Freeform 104"/>
          <p:cNvSpPr/>
          <p:nvPr/>
        </p:nvSpPr>
        <p:spPr bwMode="auto">
          <a:xfrm>
            <a:off x="8198716" y="1149135"/>
            <a:ext cx="435564" cy="363144"/>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76" fontAlgn="base">
              <a:lnSpc>
                <a:spcPct val="90000"/>
              </a:lnSpc>
              <a:spcBef>
                <a:spcPct val="0"/>
              </a:spcBef>
              <a:spcAft>
                <a:spcPct val="0"/>
              </a:spcAft>
              <a:defRPr/>
            </a:pPr>
            <a:endParaRPr lang="en-US" sz="1961" b="1" kern="0">
              <a:solidFill>
                <a:srgbClr val="FFFFFF"/>
              </a:solidFill>
              <a:latin typeface="Segoe UI Light"/>
              <a:ea typeface="Segoe UI" pitchFamily="34" charset="0"/>
              <a:cs typeface="Segoe UI" pitchFamily="34" charset="0"/>
            </a:endParaRPr>
          </a:p>
        </p:txBody>
      </p:sp>
      <p:sp>
        <p:nvSpPr>
          <p:cNvPr id="106" name="TextBox 105"/>
          <p:cNvSpPr txBox="1"/>
          <p:nvPr/>
        </p:nvSpPr>
        <p:spPr>
          <a:xfrm>
            <a:off x="9731573" y="800995"/>
            <a:ext cx="2338575" cy="2226726"/>
          </a:xfrm>
          <a:prstGeom prst="rect">
            <a:avLst/>
          </a:prstGeom>
          <a:noFill/>
        </p:spPr>
        <p:txBody>
          <a:bodyPr wrap="none" lIns="179285" tIns="143428" rIns="179285" bIns="143428" rtlCol="0">
            <a:spAutoFit/>
          </a:bodyPr>
          <a:lstStyle/>
          <a:p>
            <a:pPr defTabSz="896386">
              <a:lnSpc>
                <a:spcPct val="90000"/>
              </a:lnSpc>
              <a:spcAft>
                <a:spcPts val="588"/>
              </a:spcAft>
              <a:defRPr/>
            </a:pPr>
            <a:r>
              <a:rPr lang="en-US" sz="2353" kern="0">
                <a:solidFill>
                  <a:srgbClr val="505050"/>
                </a:solidFill>
              </a:rPr>
              <a:t>Additional </a:t>
            </a:r>
          </a:p>
          <a:p>
            <a:pPr defTabSz="896386">
              <a:lnSpc>
                <a:spcPct val="90000"/>
              </a:lnSpc>
              <a:spcAft>
                <a:spcPts val="588"/>
              </a:spcAft>
              <a:defRPr/>
            </a:pPr>
            <a:r>
              <a:rPr lang="en-US" sz="2353" b="1" kern="0">
                <a:solidFill>
                  <a:schemeClr val="bg2"/>
                </a:solidFill>
                <a:latin typeface="+mj-lt"/>
              </a:rPr>
              <a:t>Platform</a:t>
            </a:r>
          </a:p>
          <a:p>
            <a:pPr defTabSz="896386">
              <a:lnSpc>
                <a:spcPct val="90000"/>
              </a:lnSpc>
              <a:spcAft>
                <a:spcPts val="588"/>
              </a:spcAft>
              <a:defRPr/>
            </a:pPr>
            <a:r>
              <a:rPr lang="en-US" sz="2353" b="1" kern="0">
                <a:solidFill>
                  <a:schemeClr val="bg2"/>
                </a:solidFill>
                <a:latin typeface="+mj-lt"/>
              </a:rPr>
              <a:t>Services</a:t>
            </a:r>
          </a:p>
          <a:p>
            <a:pPr defTabSz="896386">
              <a:lnSpc>
                <a:spcPct val="90000"/>
              </a:lnSpc>
              <a:spcAft>
                <a:spcPts val="588"/>
              </a:spcAft>
              <a:defRPr/>
            </a:pPr>
            <a:endParaRPr lang="en-US" sz="2353" kern="0"/>
          </a:p>
          <a:p>
            <a:pPr defTabSz="896386">
              <a:lnSpc>
                <a:spcPct val="90000"/>
              </a:lnSpc>
              <a:spcAft>
                <a:spcPts val="588"/>
              </a:spcAft>
              <a:defRPr/>
            </a:pPr>
            <a:r>
              <a:rPr lang="en-US" sz="2353" kern="0">
                <a:solidFill>
                  <a:srgbClr val="505050"/>
                </a:solidFill>
              </a:rPr>
              <a:t>From Microsoft</a:t>
            </a:r>
          </a:p>
        </p:txBody>
      </p:sp>
      <p:sp>
        <p:nvSpPr>
          <p:cNvPr id="107" name="TextBox 106"/>
          <p:cNvSpPr txBox="1"/>
          <p:nvPr/>
        </p:nvSpPr>
        <p:spPr>
          <a:xfrm>
            <a:off x="9707121" y="5941361"/>
            <a:ext cx="2412313" cy="615516"/>
          </a:xfrm>
          <a:prstGeom prst="rect">
            <a:avLst/>
          </a:prstGeom>
          <a:noFill/>
        </p:spPr>
        <p:txBody>
          <a:bodyPr wrap="none" lIns="179285" tIns="143428" rIns="179285" bIns="143428" rtlCol="0">
            <a:spAutoFit/>
          </a:bodyPr>
          <a:lstStyle/>
          <a:p>
            <a:pPr defTabSz="896386">
              <a:lnSpc>
                <a:spcPct val="90000"/>
              </a:lnSpc>
              <a:spcAft>
                <a:spcPts val="588"/>
              </a:spcAft>
              <a:defRPr/>
            </a:pPr>
            <a:r>
              <a:rPr lang="en-US" sz="2353" kern="0">
                <a:solidFill>
                  <a:srgbClr val="505050"/>
                </a:solidFill>
              </a:rPr>
              <a:t>From 3</a:t>
            </a:r>
            <a:r>
              <a:rPr lang="en-US" sz="2353" kern="0" baseline="30000">
                <a:solidFill>
                  <a:srgbClr val="505050"/>
                </a:solidFill>
              </a:rPr>
              <a:t>rd</a:t>
            </a:r>
            <a:r>
              <a:rPr lang="en-US" sz="2353" kern="0">
                <a:solidFill>
                  <a:srgbClr val="505050"/>
                </a:solidFill>
              </a:rPr>
              <a:t> parties</a:t>
            </a:r>
          </a:p>
        </p:txBody>
      </p:sp>
      <p:sp>
        <p:nvSpPr>
          <p:cNvPr id="108" name="From Microsoft"/>
          <p:cNvSpPr/>
          <p:nvPr/>
        </p:nvSpPr>
        <p:spPr bwMode="auto">
          <a:xfrm rot="10800000">
            <a:off x="9284845" y="3097030"/>
            <a:ext cx="1715074" cy="1458195"/>
          </a:xfrm>
          <a:prstGeom prst="bentArrow">
            <a:avLst>
              <a:gd name="adj1" fmla="val 13468"/>
              <a:gd name="adj2" fmla="val 12581"/>
              <a:gd name="adj3" fmla="val 30322"/>
              <a:gd name="adj4" fmla="val 43750"/>
            </a:avLst>
          </a:prstGeom>
          <a:solidFill>
            <a:srgbClr val="FFFFFF">
              <a:lumMod val="65000"/>
            </a:srgbClr>
          </a:solidFill>
          <a:ln w="9525" cap="flat" cmpd="sng" algn="ctr">
            <a:solidFill>
              <a:srgbClr val="505050"/>
            </a:solid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ea typeface="Segoe UI" pitchFamily="34" charset="0"/>
              <a:cs typeface="Segoe UI" pitchFamily="34" charset="0"/>
            </a:endParaRPr>
          </a:p>
        </p:txBody>
      </p:sp>
      <p:sp>
        <p:nvSpPr>
          <p:cNvPr id="109" name="From Thrid Parties"/>
          <p:cNvSpPr/>
          <p:nvPr/>
        </p:nvSpPr>
        <p:spPr bwMode="auto">
          <a:xfrm rot="10800000">
            <a:off x="9252892" y="3094785"/>
            <a:ext cx="1772246" cy="2549030"/>
          </a:xfrm>
          <a:custGeom>
            <a:avLst/>
            <a:gdLst>
              <a:gd name="connsiteX0" fmla="*/ 220360 w 1807783"/>
              <a:gd name="connsiteY0" fmla="*/ 2860158 h 2860158"/>
              <a:gd name="connsiteX1" fmla="*/ 0 w 1807783"/>
              <a:gd name="connsiteY1" fmla="*/ 2860158 h 2860158"/>
              <a:gd name="connsiteX2" fmla="*/ 0 w 1807783"/>
              <a:gd name="connsiteY2" fmla="*/ 2035475 h 2860158"/>
              <a:gd name="connsiteX3" fmla="*/ 315602 w 1807783"/>
              <a:gd name="connsiteY3" fmla="*/ 1441899 h 2860158"/>
              <a:gd name="connsiteX4" fmla="*/ 337379 w 1807783"/>
              <a:gd name="connsiteY4" fmla="*/ 1430079 h 2860158"/>
              <a:gd name="connsiteX5" fmla="*/ 315602 w 1807783"/>
              <a:gd name="connsiteY5" fmla="*/ 1418259 h 2860158"/>
              <a:gd name="connsiteX6" fmla="*/ 0 w 1807783"/>
              <a:gd name="connsiteY6" fmla="*/ 824683 h 2860158"/>
              <a:gd name="connsiteX7" fmla="*/ 0 w 1807783"/>
              <a:gd name="connsiteY7" fmla="*/ 0 h 2860158"/>
              <a:gd name="connsiteX8" fmla="*/ 220360 w 1807783"/>
              <a:gd name="connsiteY8" fmla="*/ 0 h 2860158"/>
              <a:gd name="connsiteX9" fmla="*/ 220361 w 1807783"/>
              <a:gd name="connsiteY9" fmla="*/ 824683 h 2860158"/>
              <a:gd name="connsiteX10" fmla="*/ 615974 w 1807783"/>
              <a:gd name="connsiteY10" fmla="*/ 1310084 h 2860158"/>
              <a:gd name="connsiteX11" fmla="*/ 713333 w 1807783"/>
              <a:gd name="connsiteY11" fmla="*/ 1319899 h 2860158"/>
              <a:gd name="connsiteX12" fmla="*/ 715828 w 1807783"/>
              <a:gd name="connsiteY12" fmla="*/ 1319647 h 2860158"/>
              <a:gd name="connsiteX13" fmla="*/ 1311661 w 1807783"/>
              <a:gd name="connsiteY13" fmla="*/ 1319647 h 2860158"/>
              <a:gd name="connsiteX14" fmla="*/ 1311661 w 1807783"/>
              <a:gd name="connsiteY14" fmla="*/ 1224483 h 2860158"/>
              <a:gd name="connsiteX15" fmla="*/ 1311661 w 1807783"/>
              <a:gd name="connsiteY15" fmla="*/ 1223980 h 2860158"/>
              <a:gd name="connsiteX16" fmla="*/ 1807783 w 1807783"/>
              <a:gd name="connsiteY16" fmla="*/ 1429828 h 2860158"/>
              <a:gd name="connsiteX17" fmla="*/ 1807178 w 1807783"/>
              <a:gd name="connsiteY17" fmla="*/ 1430079 h 2860158"/>
              <a:gd name="connsiteX18" fmla="*/ 1807783 w 1807783"/>
              <a:gd name="connsiteY18" fmla="*/ 1430330 h 2860158"/>
              <a:gd name="connsiteX19" fmla="*/ 1311661 w 1807783"/>
              <a:gd name="connsiteY19" fmla="*/ 1636178 h 2860158"/>
              <a:gd name="connsiteX20" fmla="*/ 1311661 w 1807783"/>
              <a:gd name="connsiteY20" fmla="*/ 1635675 h 2860158"/>
              <a:gd name="connsiteX21" fmla="*/ 1311661 w 1807783"/>
              <a:gd name="connsiteY21" fmla="*/ 1540511 h 2860158"/>
              <a:gd name="connsiteX22" fmla="*/ 715828 w 1807783"/>
              <a:gd name="connsiteY22" fmla="*/ 1540511 h 2860158"/>
              <a:gd name="connsiteX23" fmla="*/ 713333 w 1807783"/>
              <a:gd name="connsiteY23" fmla="*/ 1540260 h 2860158"/>
              <a:gd name="connsiteX24" fmla="*/ 615974 w 1807783"/>
              <a:gd name="connsiteY24" fmla="*/ 1550074 h 2860158"/>
              <a:gd name="connsiteX25" fmla="*/ 220361 w 1807783"/>
              <a:gd name="connsiteY25" fmla="*/ 2035475 h 2860158"/>
              <a:gd name="connsiteX26" fmla="*/ 220360 w 1807783"/>
              <a:gd name="connsiteY26" fmla="*/ 2860158 h 286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07783" h="2860158">
                <a:moveTo>
                  <a:pt x="220360" y="2860158"/>
                </a:moveTo>
                <a:lnTo>
                  <a:pt x="0" y="2860158"/>
                </a:lnTo>
                <a:lnTo>
                  <a:pt x="0" y="2035475"/>
                </a:lnTo>
                <a:cubicBezTo>
                  <a:pt x="0" y="1788387"/>
                  <a:pt x="125190" y="1570539"/>
                  <a:pt x="315602" y="1441899"/>
                </a:cubicBezTo>
                <a:lnTo>
                  <a:pt x="337379" y="1430079"/>
                </a:lnTo>
                <a:lnTo>
                  <a:pt x="315602" y="1418259"/>
                </a:lnTo>
                <a:cubicBezTo>
                  <a:pt x="125190" y="1289620"/>
                  <a:pt x="0" y="1071771"/>
                  <a:pt x="0" y="824683"/>
                </a:cubicBezTo>
                <a:lnTo>
                  <a:pt x="0" y="0"/>
                </a:lnTo>
                <a:lnTo>
                  <a:pt x="220360" y="0"/>
                </a:lnTo>
                <a:cubicBezTo>
                  <a:pt x="220360" y="274894"/>
                  <a:pt x="220361" y="549789"/>
                  <a:pt x="220361" y="824683"/>
                </a:cubicBezTo>
                <a:cubicBezTo>
                  <a:pt x="220361" y="1064117"/>
                  <a:pt x="390198" y="1263884"/>
                  <a:pt x="615974" y="1310084"/>
                </a:cubicBezTo>
                <a:lnTo>
                  <a:pt x="713333" y="1319899"/>
                </a:lnTo>
                <a:lnTo>
                  <a:pt x="715828" y="1319647"/>
                </a:lnTo>
                <a:lnTo>
                  <a:pt x="1311661" y="1319647"/>
                </a:lnTo>
                <a:lnTo>
                  <a:pt x="1311661" y="1224483"/>
                </a:lnTo>
                <a:lnTo>
                  <a:pt x="1311661" y="1223980"/>
                </a:lnTo>
                <a:lnTo>
                  <a:pt x="1807783" y="1429828"/>
                </a:lnTo>
                <a:lnTo>
                  <a:pt x="1807178" y="1430079"/>
                </a:lnTo>
                <a:lnTo>
                  <a:pt x="1807783" y="1430330"/>
                </a:lnTo>
                <a:lnTo>
                  <a:pt x="1311661" y="1636178"/>
                </a:lnTo>
                <a:lnTo>
                  <a:pt x="1311661" y="1635675"/>
                </a:lnTo>
                <a:lnTo>
                  <a:pt x="1311661" y="1540511"/>
                </a:lnTo>
                <a:lnTo>
                  <a:pt x="715828" y="1540511"/>
                </a:lnTo>
                <a:lnTo>
                  <a:pt x="713333" y="1540260"/>
                </a:lnTo>
                <a:lnTo>
                  <a:pt x="615974" y="1550074"/>
                </a:lnTo>
                <a:cubicBezTo>
                  <a:pt x="390198" y="1596275"/>
                  <a:pt x="220361" y="1796041"/>
                  <a:pt x="220361" y="2035475"/>
                </a:cubicBezTo>
                <a:cubicBezTo>
                  <a:pt x="220361" y="2310369"/>
                  <a:pt x="220360" y="2585264"/>
                  <a:pt x="220360" y="2860158"/>
                </a:cubicBezTo>
                <a:close/>
              </a:path>
            </a:pathLst>
          </a:custGeom>
          <a:solidFill>
            <a:schemeClr val="bg2"/>
          </a:solidFill>
          <a:ln w="9525"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035770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5"/>
                                        </p:tgtEl>
                                      </p:cBhvr>
                                    </p:animEffect>
                                    <p:set>
                                      <p:cBhvr>
                                        <p:cTn id="7" dur="1" fill="hold">
                                          <p:stCondLst>
                                            <p:cond delay="499"/>
                                          </p:stCondLst>
                                        </p:cTn>
                                        <p:tgtEl>
                                          <p:spTgt spid="75"/>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81"/>
                                        </p:tgtEl>
                                      </p:cBhvr>
                                    </p:animEffect>
                                    <p:set>
                                      <p:cBhvr>
                                        <p:cTn id="10" dur="1" fill="hold">
                                          <p:stCondLst>
                                            <p:cond delay="499"/>
                                          </p:stCondLst>
                                        </p:cTn>
                                        <p:tgtEl>
                                          <p:spTgt spid="81"/>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82"/>
                                        </p:tgtEl>
                                      </p:cBhvr>
                                    </p:animEffect>
                                    <p:set>
                                      <p:cBhvr>
                                        <p:cTn id="13" dur="1" fill="hold">
                                          <p:stCondLst>
                                            <p:cond delay="499"/>
                                          </p:stCondLst>
                                        </p:cTn>
                                        <p:tgtEl>
                                          <p:spTgt spid="82"/>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77"/>
                                        </p:tgtEl>
                                      </p:cBhvr>
                                    </p:animEffect>
                                    <p:set>
                                      <p:cBhvr>
                                        <p:cTn id="16" dur="1" fill="hold">
                                          <p:stCondLst>
                                            <p:cond delay="499"/>
                                          </p:stCondLst>
                                        </p:cTn>
                                        <p:tgtEl>
                                          <p:spTgt spid="77"/>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102"/>
                                        </p:tgtEl>
                                        <p:attrNameLst>
                                          <p:attrName>style.visibility</p:attrName>
                                        </p:attrNameLst>
                                      </p:cBhvr>
                                      <p:to>
                                        <p:strVal val="visible"/>
                                      </p:to>
                                    </p:set>
                                    <p:animEffect transition="in" filter="fade">
                                      <p:cBhvr>
                                        <p:cTn id="19" dur="500"/>
                                        <p:tgtEl>
                                          <p:spTgt spid="10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3"/>
                                        </p:tgtEl>
                                        <p:attrNameLst>
                                          <p:attrName>style.visibility</p:attrName>
                                        </p:attrNameLst>
                                      </p:cBhvr>
                                      <p:to>
                                        <p:strVal val="visible"/>
                                      </p:to>
                                    </p:set>
                                    <p:animEffect transition="in" filter="fade">
                                      <p:cBhvr>
                                        <p:cTn id="22" dur="500"/>
                                        <p:tgtEl>
                                          <p:spTgt spid="103"/>
                                        </p:tgtEl>
                                      </p:cBhvr>
                                    </p:animEffect>
                                  </p:childTnLst>
                                </p:cTn>
                              </p:par>
                              <p:par>
                                <p:cTn id="23" presetID="10" presetClass="entr" presetSubtype="0" fill="hold" nodeType="withEffect">
                                  <p:stCondLst>
                                    <p:cond delay="0"/>
                                  </p:stCondLst>
                                  <p:childTnLst>
                                    <p:set>
                                      <p:cBhvr>
                                        <p:cTn id="24" dur="1" fill="hold">
                                          <p:stCondLst>
                                            <p:cond delay="0"/>
                                          </p:stCondLst>
                                        </p:cTn>
                                        <p:tgtEl>
                                          <p:spTgt spid="104"/>
                                        </p:tgtEl>
                                        <p:attrNameLst>
                                          <p:attrName>style.visibility</p:attrName>
                                        </p:attrNameLst>
                                      </p:cBhvr>
                                      <p:to>
                                        <p:strVal val="visible"/>
                                      </p:to>
                                    </p:set>
                                    <p:animEffect transition="in" filter="fade">
                                      <p:cBhvr>
                                        <p:cTn id="25" dur="500"/>
                                        <p:tgtEl>
                                          <p:spTgt spid="10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5"/>
                                        </p:tgtEl>
                                        <p:attrNameLst>
                                          <p:attrName>style.visibility</p:attrName>
                                        </p:attrNameLst>
                                      </p:cBhvr>
                                      <p:to>
                                        <p:strVal val="visible"/>
                                      </p:to>
                                    </p:set>
                                    <p:animEffect transition="in" filter="fade">
                                      <p:cBhvr>
                                        <p:cTn id="28" dur="500"/>
                                        <p:tgtEl>
                                          <p:spTgt spid="105"/>
                                        </p:tgtEl>
                                      </p:cBhvr>
                                    </p:animEffect>
                                  </p:childTnLst>
                                </p:cTn>
                              </p:par>
                              <p:par>
                                <p:cTn id="29" presetID="6" presetClass="emph" presetSubtype="0" autoRev="1" fill="hold" grpId="1" nodeType="withEffect">
                                  <p:stCondLst>
                                    <p:cond delay="0"/>
                                  </p:stCondLst>
                                  <p:childTnLst>
                                    <p:animScale>
                                      <p:cBhvr>
                                        <p:cTn id="30" dur="2000" fill="hold"/>
                                        <p:tgtEl>
                                          <p:spTgt spid="102"/>
                                        </p:tgtEl>
                                      </p:cBhvr>
                                      <p:by x="150000" y="150000"/>
                                    </p:animScale>
                                  </p:childTnLst>
                                </p:cTn>
                              </p:par>
                              <p:par>
                                <p:cTn id="31" presetID="6" presetClass="emph" presetSubtype="0" autoRev="1" fill="hold" grpId="1" nodeType="withEffect">
                                  <p:stCondLst>
                                    <p:cond delay="0"/>
                                  </p:stCondLst>
                                  <p:childTnLst>
                                    <p:animScale>
                                      <p:cBhvr>
                                        <p:cTn id="32" dur="2000" fill="hold"/>
                                        <p:tgtEl>
                                          <p:spTgt spid="103"/>
                                        </p:tgtEl>
                                      </p:cBhvr>
                                      <p:by x="150000" y="150000"/>
                                    </p:animScale>
                                  </p:childTnLst>
                                </p:cTn>
                              </p:par>
                              <p:par>
                                <p:cTn id="33" presetID="6" presetClass="emph" presetSubtype="0" autoRev="1" fill="hold" nodeType="withEffect">
                                  <p:stCondLst>
                                    <p:cond delay="0"/>
                                  </p:stCondLst>
                                  <p:childTnLst>
                                    <p:animScale>
                                      <p:cBhvr>
                                        <p:cTn id="34" dur="2000" fill="hold"/>
                                        <p:tgtEl>
                                          <p:spTgt spid="104"/>
                                        </p:tgtEl>
                                      </p:cBhvr>
                                      <p:by x="150000" y="150000"/>
                                    </p:animScale>
                                  </p:childTnLst>
                                </p:cTn>
                              </p:par>
                              <p:par>
                                <p:cTn id="35" presetID="6" presetClass="emph" presetSubtype="0" autoRev="1" fill="hold" grpId="1" nodeType="withEffect">
                                  <p:stCondLst>
                                    <p:cond delay="0"/>
                                  </p:stCondLst>
                                  <p:childTnLst>
                                    <p:animScale>
                                      <p:cBhvr>
                                        <p:cTn id="36" dur="2000" fill="hold"/>
                                        <p:tgtEl>
                                          <p:spTgt spid="105"/>
                                        </p:tgtEl>
                                      </p:cBhvr>
                                      <p:by x="150000" y="150000"/>
                                    </p:animScale>
                                  </p:childTnLst>
                                </p:cTn>
                              </p:par>
                              <p:par>
                                <p:cTn id="37" presetID="22" presetClass="entr" presetSubtype="1" fill="hold" grpId="0" nodeType="withEffect">
                                  <p:stCondLst>
                                    <p:cond delay="0"/>
                                  </p:stCondLst>
                                  <p:childTnLst>
                                    <p:set>
                                      <p:cBhvr>
                                        <p:cTn id="38" dur="1" fill="hold">
                                          <p:stCondLst>
                                            <p:cond delay="0"/>
                                          </p:stCondLst>
                                        </p:cTn>
                                        <p:tgtEl>
                                          <p:spTgt spid="108"/>
                                        </p:tgtEl>
                                        <p:attrNameLst>
                                          <p:attrName>style.visibility</p:attrName>
                                        </p:attrNameLst>
                                      </p:cBhvr>
                                      <p:to>
                                        <p:strVal val="visible"/>
                                      </p:to>
                                    </p:set>
                                    <p:animEffect transition="in" filter="wipe(up)">
                                      <p:cBhvr>
                                        <p:cTn id="39" dur="500"/>
                                        <p:tgtEl>
                                          <p:spTgt spid="10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6"/>
                                        </p:tgtEl>
                                        <p:attrNameLst>
                                          <p:attrName>style.visibility</p:attrName>
                                        </p:attrNameLst>
                                      </p:cBhvr>
                                      <p:to>
                                        <p:strVal val="visible"/>
                                      </p:to>
                                    </p:set>
                                    <p:animEffect transition="in" filter="fade">
                                      <p:cBhvr>
                                        <p:cTn id="42" dur="500"/>
                                        <p:tgtEl>
                                          <p:spTgt spid="106"/>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101"/>
                                        </p:tgtEl>
                                        <p:attrNameLst>
                                          <p:attrName>style.visibility</p:attrName>
                                        </p:attrNameLst>
                                      </p:cBhvr>
                                      <p:to>
                                        <p:strVal val="visible"/>
                                      </p:to>
                                    </p:set>
                                    <p:animEffect transition="in" filter="fade">
                                      <p:cBhvr>
                                        <p:cTn id="45" dur="500"/>
                                        <p:tgtEl>
                                          <p:spTgt spid="101"/>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99"/>
                                        </p:tgtEl>
                                        <p:attrNameLst>
                                          <p:attrName>style.visibility</p:attrName>
                                        </p:attrNameLst>
                                      </p:cBhvr>
                                      <p:to>
                                        <p:strVal val="visible"/>
                                      </p:to>
                                    </p:set>
                                    <p:animEffect transition="in" filter="fade">
                                      <p:cBhvr>
                                        <p:cTn id="48" dur="500"/>
                                        <p:tgtEl>
                                          <p:spTgt spid="99"/>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100"/>
                                        </p:tgtEl>
                                        <p:attrNameLst>
                                          <p:attrName>style.visibility</p:attrName>
                                        </p:attrNameLst>
                                      </p:cBhvr>
                                      <p:to>
                                        <p:strVal val="visible"/>
                                      </p:to>
                                    </p:set>
                                    <p:animEffect transition="in" filter="fade">
                                      <p:cBhvr>
                                        <p:cTn id="51" dur="500"/>
                                        <p:tgtEl>
                                          <p:spTgt spid="10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109"/>
                                        </p:tgtEl>
                                        <p:attrNameLst>
                                          <p:attrName>style.visibility</p:attrName>
                                        </p:attrNameLst>
                                      </p:cBhvr>
                                      <p:to>
                                        <p:strVal val="visible"/>
                                      </p:to>
                                    </p:set>
                                    <p:animEffect transition="in" filter="wipe(down)">
                                      <p:cBhvr>
                                        <p:cTn id="56" dur="500"/>
                                        <p:tgtEl>
                                          <p:spTgt spid="10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07"/>
                                        </p:tgtEl>
                                        <p:attrNameLst>
                                          <p:attrName>style.visibility</p:attrName>
                                        </p:attrNameLst>
                                      </p:cBhvr>
                                      <p:to>
                                        <p:strVal val="visible"/>
                                      </p:to>
                                    </p:set>
                                    <p:animEffect transition="in" filter="fade">
                                      <p:cBhvr>
                                        <p:cTn id="59"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7" grpId="0"/>
      <p:bldP spid="82" grpId="0" animBg="1"/>
      <p:bldP spid="99" grpId="0" animBg="1"/>
      <p:bldP spid="100" grpId="0" animBg="1"/>
      <p:bldP spid="101" grpId="0" animBg="1"/>
      <p:bldP spid="102" grpId="0"/>
      <p:bldP spid="102" grpId="1"/>
      <p:bldP spid="103" grpId="0"/>
      <p:bldP spid="103" grpId="1"/>
      <p:bldP spid="105" grpId="0" animBg="1"/>
      <p:bldP spid="105" grpId="1" animBg="1"/>
      <p:bldP spid="106" grpId="0"/>
      <p:bldP spid="107" grpId="0"/>
      <p:bldP spid="108" grpId="0" animBg="1"/>
      <p:bldP spid="10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PaaS Resource Providers (RP)</a:t>
            </a:r>
            <a:br>
              <a:rPr lang="en-US"/>
            </a:br>
            <a:endParaRPr lang="en-US"/>
          </a:p>
        </p:txBody>
      </p:sp>
      <p:sp>
        <p:nvSpPr>
          <p:cNvPr id="11" name="Content Placeholder 2">
            <a:extLst>
              <a:ext uri="{FF2B5EF4-FFF2-40B4-BE49-F238E27FC236}">
                <a16:creationId xmlns:a16="http://schemas.microsoft.com/office/drawing/2014/main" id="{7505858E-BD1D-461F-AF93-0D5B919ECAFA}"/>
              </a:ext>
            </a:extLst>
          </p:cNvPr>
          <p:cNvSpPr>
            <a:spLocks noGrp="1"/>
          </p:cNvSpPr>
          <p:nvPr>
            <p:ph type="body" sz="quarter" idx="10"/>
          </p:nvPr>
        </p:nvSpPr>
        <p:spPr>
          <a:xfrm>
            <a:off x="269303" y="1187644"/>
            <a:ext cx="5976752" cy="4388894"/>
          </a:xfrm>
        </p:spPr>
        <p:txBody>
          <a:bodyPr vert="horz" wrap="square" lIns="146304" tIns="91440" rIns="146304" bIns="91440" rtlCol="0" anchor="t">
            <a:spAutoFit/>
          </a:bodyPr>
          <a:lstStyle/>
          <a:p>
            <a:pPr marL="0" lvl="0" indent="0">
              <a:spcBef>
                <a:spcPts val="0"/>
              </a:spcBef>
              <a:spcAft>
                <a:spcPts val="600"/>
              </a:spcAft>
              <a:buNone/>
            </a:pPr>
            <a:r>
              <a:rPr lang="en-US" sz="2800" dirty="0">
                <a:solidFill>
                  <a:schemeClr val="tx2"/>
                </a:solidFill>
              </a:rPr>
              <a:t>None by Default </a:t>
            </a:r>
          </a:p>
          <a:p>
            <a:pPr marL="283210" lvl="1" indent="-283210">
              <a:spcBef>
                <a:spcPts val="0"/>
              </a:spcBef>
              <a:spcAft>
                <a:spcPts val="600"/>
              </a:spcAft>
              <a:buFont typeface="Arial" panose="020B0604020202020204" pitchFamily="34" charset="0"/>
              <a:buChar char="•"/>
            </a:pPr>
            <a:r>
              <a:rPr lang="en-US" sz="1800" dirty="0">
                <a:latin typeface="+mj-lt"/>
              </a:rPr>
              <a:t>Add only as needed</a:t>
            </a:r>
            <a:endParaRPr lang="en-US" sz="1800" dirty="0">
              <a:latin typeface="+mj-lt"/>
              <a:cs typeface="Segoe UI Light"/>
            </a:endParaRPr>
          </a:p>
          <a:p>
            <a:pPr marL="283210" lvl="1" indent="-283210">
              <a:spcBef>
                <a:spcPts val="0"/>
              </a:spcBef>
              <a:spcAft>
                <a:spcPts val="600"/>
              </a:spcAft>
              <a:buFont typeface="Arial" panose="020B0604020202020204" pitchFamily="34" charset="0"/>
              <a:buChar char="•"/>
            </a:pPr>
            <a:r>
              <a:rPr lang="en-US" sz="1800" dirty="0">
                <a:latin typeface="+mj-lt"/>
              </a:rPr>
              <a:t>~60GB+ free needed for each install</a:t>
            </a:r>
            <a:endParaRPr lang="en-US" sz="1800" dirty="0">
              <a:latin typeface="+mj-lt"/>
              <a:cs typeface="Segoe UI Light"/>
            </a:endParaRPr>
          </a:p>
          <a:p>
            <a:pPr marL="283210" lvl="1" indent="-283210">
              <a:spcBef>
                <a:spcPts val="0"/>
              </a:spcBef>
              <a:spcAft>
                <a:spcPts val="600"/>
              </a:spcAft>
              <a:buFont typeface="Arial" panose="020B0604020202020204" pitchFamily="34" charset="0"/>
              <a:buChar char="•"/>
            </a:pPr>
            <a:r>
              <a:rPr lang="en-US" sz="1800" dirty="0">
                <a:latin typeface="+mj-lt"/>
              </a:rPr>
              <a:t>Win Server 2016  image required for all</a:t>
            </a:r>
            <a:endParaRPr lang="en-US" sz="1800" dirty="0">
              <a:latin typeface="+mj-lt"/>
              <a:cs typeface="Segoe UI Light"/>
            </a:endParaRPr>
          </a:p>
          <a:p>
            <a:pPr marL="283210" lvl="1" indent="-283210">
              <a:spcBef>
                <a:spcPts val="0"/>
              </a:spcBef>
              <a:spcAft>
                <a:spcPts val="600"/>
              </a:spcAft>
              <a:buFont typeface="Arial" panose="020B0604020202020204" pitchFamily="34" charset="0"/>
              <a:buChar char="•"/>
            </a:pPr>
            <a:r>
              <a:rPr lang="en-US" sz="1800" dirty="0">
                <a:latin typeface="+mj-lt"/>
                <a:hlinkClick r:id="rId3"/>
              </a:rPr>
              <a:t>Separate installation procedures </a:t>
            </a:r>
            <a:r>
              <a:rPr lang="en-US" sz="1800" dirty="0">
                <a:latin typeface="+mj-lt"/>
              </a:rPr>
              <a:t>/ </a:t>
            </a:r>
            <a:r>
              <a:rPr lang="en-US" sz="1800" dirty="0">
                <a:latin typeface="+mj-lt"/>
                <a:hlinkClick r:id="rId4"/>
              </a:rPr>
              <a:t>requirements</a:t>
            </a:r>
            <a:endParaRPr lang="en-US" sz="1800" dirty="0">
              <a:latin typeface="+mj-lt"/>
              <a:cs typeface="Segoe UI Light"/>
            </a:endParaRPr>
          </a:p>
          <a:p>
            <a:pPr marL="283210" lvl="1" indent="-283210">
              <a:spcBef>
                <a:spcPts val="0"/>
              </a:spcBef>
              <a:spcAft>
                <a:spcPts val="600"/>
              </a:spcAft>
              <a:buFont typeface="Arial" panose="020B0604020202020204" pitchFamily="34" charset="0"/>
              <a:buChar char="•"/>
            </a:pPr>
            <a:r>
              <a:rPr lang="en-US" sz="1800" dirty="0">
                <a:latin typeface="+mj-lt"/>
                <a:hlinkClick r:id="rId5"/>
              </a:rPr>
              <a:t>Can add more capacity to each later</a:t>
            </a:r>
            <a:endParaRPr lang="en-US" sz="1800" dirty="0">
              <a:latin typeface="+mj-lt"/>
              <a:cs typeface="Segoe UI Light"/>
            </a:endParaRPr>
          </a:p>
          <a:p>
            <a:pPr marL="283210" lvl="1" indent="-283210">
              <a:spcBef>
                <a:spcPts val="0"/>
              </a:spcBef>
              <a:spcAft>
                <a:spcPts val="600"/>
              </a:spcAft>
              <a:buFont typeface="Arial" panose="020B0604020202020204" pitchFamily="34" charset="0"/>
              <a:buChar char="•"/>
            </a:pPr>
            <a:r>
              <a:rPr lang="en-US" sz="1800" dirty="0">
                <a:latin typeface="+mj-lt"/>
              </a:rPr>
              <a:t>Once installed, add to offers/plans</a:t>
            </a:r>
            <a:endParaRPr lang="en-US" sz="1800" dirty="0">
              <a:latin typeface="+mj-lt"/>
              <a:cs typeface="Segoe UI Light"/>
            </a:endParaRPr>
          </a:p>
          <a:p>
            <a:pPr marL="0" indent="0">
              <a:spcBef>
                <a:spcPts val="0"/>
              </a:spcBef>
              <a:spcAft>
                <a:spcPts val="600"/>
              </a:spcAft>
              <a:buNone/>
            </a:pPr>
            <a:r>
              <a:rPr lang="en-US" sz="2800" dirty="0">
                <a:solidFill>
                  <a:schemeClr val="tx2"/>
                </a:solidFill>
              </a:rPr>
              <a:t>App Services RP</a:t>
            </a:r>
          </a:p>
          <a:p>
            <a:pPr marL="0" indent="0">
              <a:spcBef>
                <a:spcPts val="0"/>
              </a:spcBef>
              <a:spcAft>
                <a:spcPts val="600"/>
              </a:spcAft>
              <a:buNone/>
            </a:pPr>
            <a:r>
              <a:rPr lang="en-US" sz="2800" dirty="0">
                <a:solidFill>
                  <a:schemeClr val="tx2"/>
                </a:solidFill>
              </a:rPr>
              <a:t>SQL &amp; MySQL RPs</a:t>
            </a:r>
            <a:endParaRPr lang="en-US" sz="1800" dirty="0">
              <a:solidFill>
                <a:schemeClr val="tx2"/>
              </a:solidFill>
              <a:latin typeface="+mj-lt"/>
            </a:endParaRPr>
          </a:p>
          <a:p>
            <a:pPr marL="0" indent="0">
              <a:spcBef>
                <a:spcPts val="0"/>
              </a:spcBef>
              <a:spcAft>
                <a:spcPts val="600"/>
              </a:spcAft>
              <a:buNone/>
            </a:pPr>
            <a:r>
              <a:rPr lang="en-US" sz="2800" dirty="0">
                <a:solidFill>
                  <a:schemeClr val="tx2"/>
                </a:solidFill>
              </a:rPr>
              <a:t>Event Hubs</a:t>
            </a:r>
          </a:p>
          <a:p>
            <a:pPr marL="0" indent="0">
              <a:spcBef>
                <a:spcPts val="0"/>
              </a:spcBef>
              <a:spcAft>
                <a:spcPts val="600"/>
              </a:spcAft>
              <a:buNone/>
            </a:pPr>
            <a:r>
              <a:rPr lang="en-US" sz="2800" dirty="0" err="1">
                <a:solidFill>
                  <a:schemeClr val="tx2"/>
                </a:solidFill>
              </a:rPr>
              <a:t>Iot</a:t>
            </a:r>
            <a:r>
              <a:rPr lang="en-US" sz="2800" dirty="0">
                <a:solidFill>
                  <a:schemeClr val="tx2"/>
                </a:solidFill>
              </a:rPr>
              <a:t> Hub</a:t>
            </a:r>
          </a:p>
        </p:txBody>
      </p:sp>
      <p:pic>
        <p:nvPicPr>
          <p:cNvPr id="5" name="Picture 4">
            <a:extLst>
              <a:ext uri="{FF2B5EF4-FFF2-40B4-BE49-F238E27FC236}">
                <a16:creationId xmlns:a16="http://schemas.microsoft.com/office/drawing/2014/main" id="{94DEB94D-FA63-4EC7-A5E6-F3E68208C5AB}"/>
              </a:ext>
            </a:extLst>
          </p:cNvPr>
          <p:cNvPicPr>
            <a:picLocks noChangeAspect="1"/>
          </p:cNvPicPr>
          <p:nvPr/>
        </p:nvPicPr>
        <p:blipFill>
          <a:blip r:embed="rId6"/>
          <a:stretch>
            <a:fillRect/>
          </a:stretch>
        </p:blipFill>
        <p:spPr>
          <a:xfrm>
            <a:off x="5523682" y="1795283"/>
            <a:ext cx="6367019" cy="4248466"/>
          </a:xfrm>
          <a:prstGeom prst="rect">
            <a:avLst/>
          </a:prstGeom>
        </p:spPr>
      </p:pic>
    </p:spTree>
    <p:extLst>
      <p:ext uri="{BB962C8B-B14F-4D97-AF65-F5344CB8AC3E}">
        <p14:creationId xmlns:p14="http://schemas.microsoft.com/office/powerpoint/2010/main" val="2748706595"/>
      </p:ext>
    </p:extLst>
  </p:cSld>
  <p:clrMapOvr>
    <a:masterClrMapping/>
  </p:clrMapOvr>
  <p:transition>
    <p:fade/>
  </p:transition>
</p:sld>
</file>

<file path=ppt/theme/theme1.xml><?xml version="1.0" encoding="utf-8"?>
<a:theme xmlns:a="http://schemas.openxmlformats.org/drawingml/2006/main" name="MAS">
  <a:themeElements>
    <a:clrScheme name="2016 - Template BLUE, light back">
      <a:dk1>
        <a:srgbClr val="353535"/>
      </a:dk1>
      <a:lt1>
        <a:srgbClr val="FFFFFF"/>
      </a:lt1>
      <a:dk2>
        <a:srgbClr val="0078D7"/>
      </a:dk2>
      <a:lt2>
        <a:srgbClr val="EAEAEA"/>
      </a:lt2>
      <a:accent1>
        <a:srgbClr val="0078D7"/>
      </a:accent1>
      <a:accent2>
        <a:srgbClr val="002050"/>
      </a:accent2>
      <a:accent3>
        <a:srgbClr val="00BCF2"/>
      </a:accent3>
      <a:accent4>
        <a:srgbClr val="B4009E"/>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AS" id="{DCE3B11B-4695-4C1E-BCAF-DD2ACF37E818}" vid="{9F4D05FA-ECD5-4EC4-8D13-DF4545E75864}"/>
    </a:ext>
  </a:extLst>
</a:theme>
</file>

<file path=ppt/theme/theme2.xml><?xml version="1.0" encoding="utf-8"?>
<a:theme xmlns:a="http://schemas.openxmlformats.org/drawingml/2006/main" name="5_WHITE TEMPLATE">
  <a:themeElements>
    <a:clrScheme name="BT - Blue">
      <a:dk1>
        <a:srgbClr val="505050"/>
      </a:dk1>
      <a:lt1>
        <a:srgbClr val="FFFFFF"/>
      </a:lt1>
      <a:dk2>
        <a:srgbClr val="0078D7"/>
      </a:dk2>
      <a:lt2>
        <a:srgbClr val="CDF4FF"/>
      </a:lt2>
      <a:accent1>
        <a:srgbClr val="0078D7"/>
      </a:accent1>
      <a:accent2>
        <a:srgbClr val="002050"/>
      </a:accent2>
      <a:accent3>
        <a:srgbClr val="B4009E"/>
      </a:accent3>
      <a:accent4>
        <a:srgbClr val="5C2D91"/>
      </a:accent4>
      <a:accent5>
        <a:srgbClr val="004B5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3.potx" id="{B6013B3B-8FDD-4682-B2A0-A40DA4D88E72}" vid="{104F0BBE-44F7-43B4-B685-3CBFA0666BAE}"/>
    </a:ext>
  </a:extLst>
</a:theme>
</file>

<file path=ppt/theme/theme3.xml><?xml version="1.0" encoding="utf-8"?>
<a:theme xmlns:a="http://schemas.openxmlformats.org/drawingml/2006/main" name="Azure_Stack_Training_Template">
  <a:themeElements>
    <a:clrScheme name="TR24">
      <a:dk1>
        <a:srgbClr val="353535"/>
      </a:dk1>
      <a:lt1>
        <a:srgbClr val="FFFFFF"/>
      </a:lt1>
      <a:dk2>
        <a:srgbClr val="0078D7"/>
      </a:dk2>
      <a:lt2>
        <a:srgbClr val="E6E6E6"/>
      </a:lt2>
      <a:accent1>
        <a:srgbClr val="0078D7"/>
      </a:accent1>
      <a:accent2>
        <a:srgbClr val="00188F"/>
      </a:accent2>
      <a:accent3>
        <a:srgbClr val="002050"/>
      </a:accent3>
      <a:accent4>
        <a:srgbClr val="D83B01"/>
      </a:accent4>
      <a:accent5>
        <a:srgbClr val="737373"/>
      </a:accent5>
      <a:accent6>
        <a:srgbClr val="505050"/>
      </a:accent6>
      <a:hlink>
        <a:srgbClr val="00188F"/>
      </a:hlink>
      <a:folHlink>
        <a:srgbClr val="00188F"/>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02 Azure Stack Seeded Hardware Deployment Training Resource Kit.potx" id="{12F0750D-3F73-466D-BF77-E8B79FC31646}" vid="{D71C7E26-AAA9-492A-9260-870352C4220E}"/>
    </a:ext>
  </a:extLst>
</a:theme>
</file>

<file path=ppt/theme/theme4.xml><?xml version="1.0" encoding="utf-8"?>
<a:theme xmlns:a="http://schemas.openxmlformats.org/drawingml/2006/main" name="2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3662</Words>
  <Application>Microsoft Office PowerPoint</Application>
  <PresentationFormat>Widescreen</PresentationFormat>
  <Paragraphs>710</Paragraphs>
  <Slides>39</Slides>
  <Notes>39</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39</vt:i4>
      </vt:variant>
    </vt:vector>
  </HeadingPairs>
  <TitlesOfParts>
    <vt:vector size="50" baseType="lpstr">
      <vt:lpstr>Arial</vt:lpstr>
      <vt:lpstr>Calibri</vt:lpstr>
      <vt:lpstr>Segoe Pro Semibold</vt:lpstr>
      <vt:lpstr>Segoe UI</vt:lpstr>
      <vt:lpstr>Segoe UI Light</vt:lpstr>
      <vt:lpstr>Segoe UI Semilight</vt:lpstr>
      <vt:lpstr>Wingdings</vt:lpstr>
      <vt:lpstr>MAS</vt:lpstr>
      <vt:lpstr>5_WHITE TEMPLATE</vt:lpstr>
      <vt:lpstr>Azure_Stack_Training_Template</vt:lpstr>
      <vt:lpstr>2_WHITE TEMPLATE</vt:lpstr>
      <vt:lpstr>Platform as a Service and Microsoft Azure Stack Hub</vt:lpstr>
      <vt:lpstr>Agenda</vt:lpstr>
      <vt:lpstr>Unified application development and DevOps</vt:lpstr>
      <vt:lpstr>Azure and Azure Stack Hub Truly consistent hybrid cloud platform</vt:lpstr>
      <vt:lpstr>PaaS – Platform as a Service </vt:lpstr>
      <vt:lpstr>Cloud computing</vt:lpstr>
      <vt:lpstr>Cloud computing contd.</vt:lpstr>
      <vt:lpstr>Azure Stack Hub architecture</vt:lpstr>
      <vt:lpstr>PaaS Resource Providers (RP) </vt:lpstr>
      <vt:lpstr>PaaS using templates in Azure Stack Hub</vt:lpstr>
      <vt:lpstr>PaaS RP vs templates</vt:lpstr>
      <vt:lpstr>New Resource Providers</vt:lpstr>
      <vt:lpstr>Azure PaaS App Services</vt:lpstr>
      <vt:lpstr>Azure PaaS available on-premises – managed platforms for high productivity development  </vt:lpstr>
      <vt:lpstr>One Azure ecosystem</vt:lpstr>
      <vt:lpstr>Additional Platform Services from Microsoft Azure</vt:lpstr>
      <vt:lpstr>PowerPoint Presentation</vt:lpstr>
      <vt:lpstr>PaaS in Azure Stack Hub</vt:lpstr>
      <vt:lpstr>App Service | Web Apps</vt:lpstr>
      <vt:lpstr>App Service | API Apps</vt:lpstr>
      <vt:lpstr>App Service | Functions</vt:lpstr>
      <vt:lpstr>App Service | Prerequisites</vt:lpstr>
      <vt:lpstr>SQL Server</vt:lpstr>
      <vt:lpstr>MySQL Server</vt:lpstr>
      <vt:lpstr>My/SQL Server RP Prerequisites</vt:lpstr>
      <vt:lpstr>Event Hubs on Azure Stack Hub</vt:lpstr>
      <vt:lpstr>Event Hubs | Capacity Planning</vt:lpstr>
      <vt:lpstr>IoT Hub on Azure Stack Hub</vt:lpstr>
      <vt:lpstr>Event Hubs &amp; IoT Hub | Prerequisites </vt:lpstr>
      <vt:lpstr>Service Fabric</vt:lpstr>
      <vt:lpstr>Kubernetes service</vt:lpstr>
      <vt:lpstr>Blockchain Etherium service</vt:lpstr>
      <vt:lpstr>Cloud Foundry</vt:lpstr>
      <vt:lpstr>Development, deployment, and management consistency across clouds </vt:lpstr>
      <vt:lpstr>What if a desired Azure service is not available in Azure Stack Hub? </vt:lpstr>
      <vt:lpstr>Developer Consistency  </vt:lpstr>
      <vt:lpstr>PowerPoint Presentation</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2021-06-16T17:53:54Z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mabrigg@microsoft.com</vt:lpwstr>
  </property>
  <property fmtid="{D5CDD505-2E9C-101B-9397-08002B2CF9AE}" pid="5" name="MSIP_Label_f42aa342-8706-4288-bd11-ebb85995028c_SetDate">
    <vt:lpwstr>2019-12-20T21:25:43.7847357Z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5d9e6ac8-c480-4c3b-8b9f-9f28294cc09c</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