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66" r:id="rId1"/>
    <p:sldMasterId id="2147484606" r:id="rId2"/>
    <p:sldMasterId id="2147484229" r:id="rId3"/>
  </p:sldMasterIdLst>
  <p:notesMasterIdLst>
    <p:notesMasterId r:id="rId48"/>
  </p:notesMasterIdLst>
  <p:handoutMasterIdLst>
    <p:handoutMasterId r:id="rId49"/>
  </p:handoutMasterIdLst>
  <p:sldIdLst>
    <p:sldId id="1489" r:id="rId4"/>
    <p:sldId id="1550" r:id="rId5"/>
    <p:sldId id="1553" r:id="rId6"/>
    <p:sldId id="1648" r:id="rId7"/>
    <p:sldId id="1670" r:id="rId8"/>
    <p:sldId id="1654" r:id="rId9"/>
    <p:sldId id="1671" r:id="rId10"/>
    <p:sldId id="1651" r:id="rId11"/>
    <p:sldId id="1652" r:id="rId12"/>
    <p:sldId id="1621" r:id="rId13"/>
    <p:sldId id="1653" r:id="rId14"/>
    <p:sldId id="1659" r:id="rId15"/>
    <p:sldId id="1660" r:id="rId16"/>
    <p:sldId id="1600" r:id="rId17"/>
    <p:sldId id="1590" r:id="rId18"/>
    <p:sldId id="1609" r:id="rId19"/>
    <p:sldId id="1591" r:id="rId20"/>
    <p:sldId id="1592" r:id="rId21"/>
    <p:sldId id="1617" r:id="rId22"/>
    <p:sldId id="1620" r:id="rId23"/>
    <p:sldId id="1596" r:id="rId24"/>
    <p:sldId id="1595" r:id="rId25"/>
    <p:sldId id="1584" r:id="rId26"/>
    <p:sldId id="1669" r:id="rId27"/>
    <p:sldId id="1667" r:id="rId28"/>
    <p:sldId id="1597" r:id="rId29"/>
    <p:sldId id="1627" r:id="rId30"/>
    <p:sldId id="1606" r:id="rId31"/>
    <p:sldId id="1628" r:id="rId32"/>
    <p:sldId id="1554" r:id="rId33"/>
    <p:sldId id="1532" r:id="rId34"/>
    <p:sldId id="1555" r:id="rId35"/>
    <p:sldId id="1599" r:id="rId36"/>
    <p:sldId id="1605" r:id="rId37"/>
    <p:sldId id="1568" r:id="rId38"/>
    <p:sldId id="1569" r:id="rId39"/>
    <p:sldId id="1570" r:id="rId40"/>
    <p:sldId id="1571" r:id="rId41"/>
    <p:sldId id="1572" r:id="rId42"/>
    <p:sldId id="1573" r:id="rId43"/>
    <p:sldId id="1574" r:id="rId44"/>
    <p:sldId id="1578" r:id="rId45"/>
    <p:sldId id="1579" r:id="rId46"/>
    <p:sldId id="1623" r:id="rId47"/>
  </p:sldIdLst>
  <p:sldSz cx="12436475" cy="6994525"/>
  <p:notesSz cx="6858000" cy="18669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9DB779-C8EB-45BA-9622-7345F119B738}">
          <p14:sldIdLst>
            <p14:sldId id="1489"/>
            <p14:sldId id="1550"/>
          </p14:sldIdLst>
        </p14:section>
        <p14:section name="SQL and MySQL Resource Provider concepts and overview" id="{BE4B46B7-92EA-402E-88FF-347E5CDB9A10}">
          <p14:sldIdLst>
            <p14:sldId id="1553"/>
            <p14:sldId id="1648"/>
            <p14:sldId id="1670"/>
            <p14:sldId id="1654"/>
            <p14:sldId id="1671"/>
            <p14:sldId id="1651"/>
            <p14:sldId id="1652"/>
            <p14:sldId id="1621"/>
            <p14:sldId id="1653"/>
            <p14:sldId id="1659"/>
            <p14:sldId id="1660"/>
          </p14:sldIdLst>
        </p14:section>
        <p14:section name="Architectural Overview" id="{F83EF705-5AB0-47A1-B6A3-ADC21C381F7D}">
          <p14:sldIdLst>
            <p14:sldId id="1600"/>
            <p14:sldId id="1590"/>
            <p14:sldId id="1609"/>
            <p14:sldId id="1591"/>
            <p14:sldId id="1592"/>
          </p14:sldIdLst>
        </p14:section>
        <p14:section name="Deployment overview" id="{CC9DACE7-832C-496C-B0CF-A1CD867CB589}">
          <p14:sldIdLst>
            <p14:sldId id="1617"/>
            <p14:sldId id="1620"/>
            <p14:sldId id="1596"/>
            <p14:sldId id="1595"/>
            <p14:sldId id="1584"/>
            <p14:sldId id="1669"/>
            <p14:sldId id="1667"/>
            <p14:sldId id="1597"/>
          </p14:sldIdLst>
        </p14:section>
        <p14:section name="Maintenance" id="{0CF410CA-68C9-4CF5-B2AF-D6475E6E378E}">
          <p14:sldIdLst>
            <p14:sldId id="1627"/>
            <p14:sldId id="1606"/>
            <p14:sldId id="1628"/>
            <p14:sldId id="1554"/>
            <p14:sldId id="1532"/>
            <p14:sldId id="1555"/>
            <p14:sldId id="1599"/>
            <p14:sldId id="1605"/>
            <p14:sldId id="1568"/>
            <p14:sldId id="1569"/>
            <p14:sldId id="1570"/>
            <p14:sldId id="1571"/>
            <p14:sldId id="1572"/>
            <p14:sldId id="1573"/>
            <p14:sldId id="1574"/>
            <p14:sldId id="1578"/>
            <p14:sldId id="1579"/>
            <p14:sldId id="16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5"/>
    <a:srgbClr val="505050"/>
    <a:srgbClr val="0078D7"/>
    <a:srgbClr val="FFB900"/>
    <a:srgbClr val="FFFFFF"/>
    <a:srgbClr val="000000"/>
    <a:srgbClr val="FF8C00"/>
    <a:srgbClr val="D83B01"/>
    <a:srgbClr val="107C1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7" autoAdjust="0"/>
    <p:restoredTop sz="80321" autoAdjust="0"/>
  </p:normalViewPr>
  <p:slideViewPr>
    <p:cSldViewPr>
      <p:cViewPr varScale="1">
        <p:scale>
          <a:sx n="89" d="100"/>
          <a:sy n="89" d="100"/>
        </p:scale>
        <p:origin x="117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376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commentAuthors" Target="commentAuthors.xml"/><Relationship Id="rId55" Type="http://schemas.microsoft.com/office/2018/10/relationships/authors" Target="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6/1/2021 12:42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6C2EDE2-D073-4F7E-A469-E134256712C5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85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99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4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08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98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17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84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97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04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68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1DD190-47F2-4EC2-A20D-7847072E60C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6/1/2021 12:40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76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B5568C-11AE-48B7-9B16-C02677ED33D1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6/1/2021 12:40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84204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92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9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42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47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35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07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6/1/2021 12:40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2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D545570-6992-4320-BEFC-9262493433EC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97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85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7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99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D545570-6992-4320-BEFC-9262493433EC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921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6/1/2021 12:40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895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6/1/2021 12:40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894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632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6/1/2021 12:40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561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317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6/1/2021 12:40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998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6/1/2021 12:40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260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6/1/2021 12:40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3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50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854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6/1/2021 12:40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308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6/1/2021 12:40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19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6/1/2021 12:40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3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6/1/2021 12:40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23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29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25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3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55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7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5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42748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332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906331"/>
            <a:ext cx="11887200" cy="1181862"/>
          </a:xfrm>
          <a:noFill/>
        </p:spPr>
        <p:txBody>
          <a:bodyPr tIns="91440" bIns="91440" anchor="ctr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53102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243796119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06331"/>
            <a:ext cx="11887200" cy="1181862"/>
          </a:xfrm>
          <a:noFill/>
        </p:spPr>
        <p:txBody>
          <a:bodyPr tIns="91440" bIns="91440" anchor="ctr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74721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906331"/>
            <a:ext cx="11887200" cy="1181862"/>
          </a:xfrm>
          <a:noFill/>
        </p:spPr>
        <p:txBody>
          <a:bodyPr tIns="91440" bIns="91440" anchor="ctr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0834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06331"/>
            <a:ext cx="11887200" cy="1181862"/>
          </a:xfrm>
          <a:noFill/>
        </p:spPr>
        <p:txBody>
          <a:bodyPr tIns="91440" bIns="91440" anchor="ctr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93703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19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6784311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6475" cy="6995517"/>
          </a:xfrm>
          <a:prstGeom prst="rect">
            <a:avLst/>
          </a:prstGeom>
        </p:spPr>
      </p:pic>
      <p:pic>
        <p:nvPicPr>
          <p:cNvPr id="10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4702" y="2119177"/>
            <a:ext cx="6400800" cy="3657600"/>
          </a:xfrm>
          <a:prstGeom prst="rect">
            <a:avLst/>
          </a:prstGeom>
          <a:solidFill>
            <a:srgbClr val="FFFFFF">
              <a:alpha val="6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664797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01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50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rgbClr val="505050"/>
                </a:solidFill>
              </a:defRPr>
            </a:lvl1pPr>
            <a:lvl2pPr marL="228600" indent="0">
              <a:buNone/>
              <a:defRPr>
                <a:solidFill>
                  <a:srgbClr val="505050"/>
                </a:solidFill>
              </a:defRPr>
            </a:lvl2pPr>
            <a:lvl3pPr marL="457200" indent="0">
              <a:buNone/>
              <a:defRPr>
                <a:solidFill>
                  <a:srgbClr val="505050"/>
                </a:solidFill>
              </a:defRPr>
            </a:lvl3pPr>
            <a:lvl4pPr marL="685800" indent="0">
              <a:buNone/>
              <a:defRPr>
                <a:solidFill>
                  <a:srgbClr val="505050"/>
                </a:solidFill>
              </a:defRPr>
            </a:lvl4pPr>
            <a:lvl5pPr marL="914400" indent="0">
              <a:buNone/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31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93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0" r:id="rId1"/>
    <p:sldLayoutId id="2147484621" r:id="rId2"/>
    <p:sldLayoutId id="2147484622" r:id="rId3"/>
    <p:sldLayoutId id="2147484656" r:id="rId4"/>
    <p:sldLayoutId id="2147484658" r:id="rId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solidFill>
            <a:srgbClr val="505050"/>
          </a:soli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240" r:id="rId2"/>
    <p:sldLayoutId id="2147484241" r:id="rId3"/>
    <p:sldLayoutId id="2147484247" r:id="rId4"/>
    <p:sldLayoutId id="2147484263" r:id="rId5"/>
    <p:sldLayoutId id="2147484517" r:id="rId6"/>
    <p:sldLayoutId id="2147484657" r:id="rId7"/>
    <p:sldLayoutId id="2147484659" r:id="rId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4.0/legalco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-stack/operator/azure-stack-sql-resource-provider-deploy?view=azs-2008#prerequisite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-stack/operator/azure-stack-sql-resource-provider-deploy?view=azs-2008#deploysqlproviderps1-parameter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get/Downloads/Connector-Net/mysql-connector-net-6.9.9.ms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docs.microsoft.com/en-us/azure-stack/operator/azure-stack-mysql-resource-provider-deploy?view=azs-2008" TargetMode="External"/><Relationship Id="rId4" Type="http://schemas.openxmlformats.org/officeDocument/2006/relationships/hyperlink" Target="http://www.gnu.org/licenses/old-licenses/gpl-2.0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Stack-QuickStart-Template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zurestacksqldeploy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aka.ms/azurestackmysqldeplo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Stack-QuickStart-Templates/tree/master/101-sqladapter-add-hosting-server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zure/AzureStack-QuickStart-Templates/tree/master/101-sqladapter-create-database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Stack-QuickStart-Templates/tree/master/101-sqladapter-create-databas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Stack-QuickStart-Templates/tree/master/mysql-standalone-server-window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02" y="2136141"/>
            <a:ext cx="6476935" cy="1828800"/>
          </a:xfrm>
        </p:spPr>
        <p:txBody>
          <a:bodyPr/>
          <a:lstStyle/>
          <a:p>
            <a:r>
              <a:rPr lang="en-US" sz="4600" dirty="0"/>
              <a:t>Platform as a Service    and Microsoft Azure Stack Hub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5837" y="449262"/>
            <a:ext cx="578704" cy="383248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273050" y="3964941"/>
            <a:ext cx="6402388" cy="997196"/>
          </a:xfrm>
          <a:prstGeom prst="rect">
            <a:avLst/>
          </a:prstGeom>
        </p:spPr>
        <p:txBody>
          <a:bodyPr vert="horz" wrap="square" lIns="164592" tIns="109728" rIns="164592" bIns="109728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spc="0" baseline="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505050"/>
                </a:solidFill>
              </a:rPr>
              <a:t>SQL Server and MySQL Server Providers in Microsoft Azure Stack Hub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42D82A-804A-4DDB-AB8D-65FB8FFA1C87}"/>
              </a:ext>
            </a:extLst>
          </p:cNvPr>
          <p:cNvSpPr/>
          <p:nvPr/>
        </p:nvSpPr>
        <p:spPr>
          <a:xfrm>
            <a:off x="366034" y="5071566"/>
            <a:ext cx="621641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This work is licensed under a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Creative Commons Attribution - </a:t>
            </a:r>
            <a:r>
              <a:rPr lang="en-US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ShareAlike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 4.0 International Public License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03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 SQL or MySQL Resource Provider?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5264" y="1762125"/>
            <a:ext cx="11048999" cy="539333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72"/>
              </a:spcBef>
              <a:spcAft>
                <a:spcPts val="1200"/>
              </a:spcAft>
            </a:pPr>
            <a:r>
              <a:rPr lang="en-US" sz="2800" dirty="0">
                <a:solidFill>
                  <a:srgbClr val="0078D7"/>
                </a:solidFill>
              </a:rPr>
              <a:t>Provides access to a managed SQL Server or MySQL farm through the Azure Stack Hub portal</a:t>
            </a: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Addresses common server farm hosting requirements including self-service access, automated     provisioning, and configuration</a:t>
            </a:r>
            <a:endParaRPr lang="en-US" sz="1800" dirty="0">
              <a:latin typeface="+mj-lt"/>
              <a:cs typeface="Segoe UI Light"/>
            </a:endParaRPr>
          </a:p>
          <a:p>
            <a:pPr lvl="1">
              <a:spcBef>
                <a:spcPts val="672"/>
              </a:spcBef>
              <a:spcAft>
                <a:spcPts val="1200"/>
              </a:spcAft>
            </a:pPr>
            <a:endParaRPr lang="en-US" sz="1800" dirty="0">
              <a:latin typeface="+mj-lt"/>
            </a:endParaRPr>
          </a:p>
          <a:p>
            <a:pPr>
              <a:spcBef>
                <a:spcPts val="672"/>
              </a:spcBef>
              <a:spcAft>
                <a:spcPts val="1200"/>
              </a:spcAft>
            </a:pPr>
            <a:r>
              <a:rPr lang="en-US" sz="2800" dirty="0">
                <a:solidFill>
                  <a:srgbClr val="0078D7"/>
                </a:solidFill>
              </a:rPr>
              <a:t>Accessible on Azure Stack Hub and can be composed from other workloads</a:t>
            </a:r>
            <a:endParaRPr lang="en-US" sz="1800" dirty="0">
              <a:latin typeface="+mj-lt"/>
            </a:endParaRP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Provides a unified experience for consumers of compute resources on your Azure Stack Hub environment</a:t>
            </a:r>
            <a:endParaRPr lang="en-US" sz="1800" dirty="0">
              <a:latin typeface="+mj-lt"/>
              <a:cs typeface="Segoe UI Light"/>
            </a:endParaRP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Provides flexibility of service choice – OS to SQL/MySQL version</a:t>
            </a:r>
            <a:endParaRPr lang="en-US" sz="1800" dirty="0">
              <a:latin typeface="+mj-lt"/>
              <a:cs typeface="Segoe UI Light"/>
            </a:endParaRPr>
          </a:p>
          <a:p>
            <a:pPr lvl="1">
              <a:spcBef>
                <a:spcPts val="672"/>
              </a:spcBef>
              <a:spcAft>
                <a:spcPts val="1200"/>
              </a:spcAft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1665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7266936" cy="506920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The SQL and MySQL RPs are adaptors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Provide DB provisioning capabilities to tenants using </a:t>
            </a:r>
            <a:r>
              <a:rPr lang="en-US" sz="2000"/>
              <a:t>the Portal or API</a:t>
            </a:r>
            <a:endParaRPr lang="en-US" sz="2000" dirty="0"/>
          </a:p>
          <a:p>
            <a:pPr lvl="2">
              <a:lnSpc>
                <a:spcPct val="110000"/>
              </a:lnSpc>
            </a:pPr>
            <a:r>
              <a:rPr lang="en-US" sz="2000" dirty="0"/>
              <a:t>Provides ARM access to a SQL or MySQL instance defined by the administrator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Resource Provider 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A process running inside a VM that hosts the REST endpoints to provision database objects via the ARM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The RP is not in the data path, it is just involved in CRUD activities against the database instances, so a single RP can host many database servers without constricting access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Concepts and overview – How the RP works</a:t>
            </a:r>
          </a:p>
        </p:txBody>
      </p:sp>
      <p:pic>
        <p:nvPicPr>
          <p:cNvPr id="4" name="Picture 3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E424B525-C039-47B9-A1D4-B16A4F457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349" y="981076"/>
            <a:ext cx="2902646" cy="1625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B301BE-85FD-4747-8566-874CDA9727B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2279" y="5097462"/>
            <a:ext cx="780290" cy="780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C538A1-B733-4D08-9015-57D2D0DF09B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4442" y="5097462"/>
            <a:ext cx="780290" cy="7802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B60629-0511-4ABB-9EF4-A72E4A4D68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10014732" y="5487607"/>
            <a:ext cx="947547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6072707-5B39-4C08-977B-37450687568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4442" y="3129791"/>
            <a:ext cx="1143321" cy="1143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6302B1-DC41-43E4-A59C-BB2CD91F2A9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7308" y="2996353"/>
            <a:ext cx="500909" cy="50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361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6227845" cy="474892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SKUs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SKUs provide the ability to differentiate capacity to the tenants. Examples: Performance, Availability, Backup, etc.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SKUs are mostly defined by the servers hosting the databases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Admin of Azure Stack Hub can create SKUs as necessary to fit customers and business needs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Caveat: SKUs are available to all users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Concepts and overview - SKUs</a:t>
            </a:r>
          </a:p>
        </p:txBody>
      </p:sp>
      <p:pic>
        <p:nvPicPr>
          <p:cNvPr id="4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AC070C5-DB70-49AD-981E-A217E0DB2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37" y="1212849"/>
            <a:ext cx="5383464" cy="342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9052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6227845" cy="418364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Quota, Plans 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Admin must create plans and offers with quota, create SKUs, and associate a SKU with one or more hosting servers to allow tenants to provision databases.</a:t>
            </a:r>
          </a:p>
          <a:p>
            <a:pPr>
              <a:lnSpc>
                <a:spcPct val="110000"/>
              </a:lnSpc>
            </a:pPr>
            <a:r>
              <a:rPr lang="en-US" sz="2400"/>
              <a:t>Database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Create a SQL Database on a selected SKU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Delete a SQL Database</a:t>
            </a:r>
          </a:p>
          <a:p>
            <a:pPr>
              <a:lnSpc>
                <a:spcPct val="110000"/>
              </a:lnSpc>
            </a:pPr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6" y="114552"/>
            <a:ext cx="11799887" cy="754061"/>
          </a:xfrm>
        </p:spPr>
        <p:txBody>
          <a:bodyPr/>
          <a:lstStyle/>
          <a:p>
            <a:r>
              <a:rPr lang="en-US" sz="4400" dirty="0"/>
              <a:t>Concepts and overview – setting up database access</a:t>
            </a: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AE8B5E6F-F37C-4227-91C6-5E75EF272C7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0703" y="2349069"/>
            <a:ext cx="2141776" cy="3549032"/>
          </a:xfrm>
          <a:prstGeom prst="rect">
            <a:avLst/>
          </a:prstGeom>
        </p:spPr>
      </p:pic>
      <p:pic>
        <p:nvPicPr>
          <p:cNvPr id="6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AF7691A-AA0A-496E-BF10-88461275E40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3407" y="3794169"/>
            <a:ext cx="3384917" cy="3123307"/>
          </a:xfrm>
          <a:prstGeom prst="rect">
            <a:avLst/>
          </a:prstGeom>
        </p:spPr>
      </p:pic>
      <p:pic>
        <p:nvPicPr>
          <p:cNvPr id="7" name="Picture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AC83E308-E069-4F5B-A546-EAF93FE8A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462" y="981075"/>
            <a:ext cx="3062632" cy="194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97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06331"/>
            <a:ext cx="11887200" cy="1181862"/>
          </a:xfrm>
        </p:spPr>
        <p:txBody>
          <a:bodyPr/>
          <a:lstStyle/>
          <a:p>
            <a:r>
              <a:rPr lang="en-US" dirty="0"/>
              <a:t>Architectural Overview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175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4A74BC-E163-4B4A-A3E9-51326A9D235D}"/>
              </a:ext>
            </a:extLst>
          </p:cNvPr>
          <p:cNvCxnSpPr>
            <a:cxnSpLocks/>
          </p:cNvCxnSpPr>
          <p:nvPr/>
        </p:nvCxnSpPr>
        <p:spPr>
          <a:xfrm>
            <a:off x="4541837" y="4495321"/>
            <a:ext cx="5943600" cy="5442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486564-DDFA-4C4E-86AB-22B5CC24A1A0}"/>
              </a:ext>
            </a:extLst>
          </p:cNvPr>
          <p:cNvSpPr txBox="1"/>
          <p:nvPr/>
        </p:nvSpPr>
        <p:spPr>
          <a:xfrm>
            <a:off x="9092379" y="509401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05050"/>
                </a:solidFill>
              </a:rPr>
              <a:t>Admin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FF2FC-9AC2-455B-B6D3-0A0DDC699256}"/>
              </a:ext>
            </a:extLst>
          </p:cNvPr>
          <p:cNvSpPr txBox="1"/>
          <p:nvPr/>
        </p:nvSpPr>
        <p:spPr>
          <a:xfrm>
            <a:off x="8982783" y="158612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05050"/>
                </a:solidFill>
              </a:rPr>
              <a:t>Tenant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78A61-523C-4368-ADCD-1B7577B2B8E2}"/>
              </a:ext>
            </a:extLst>
          </p:cNvPr>
          <p:cNvSpPr/>
          <p:nvPr/>
        </p:nvSpPr>
        <p:spPr bwMode="auto">
          <a:xfrm rot="16200000">
            <a:off x="-1646125" y="3333865"/>
            <a:ext cx="4800601" cy="550390"/>
          </a:xfrm>
          <a:prstGeom prst="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8D7"/>
                </a:solidFill>
                <a:latin typeface="+mj-lt"/>
              </a:rPr>
              <a:t>Azure Resource Manager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A34670-447E-43FE-9747-DEDBAAE4EB7D}"/>
              </a:ext>
            </a:extLst>
          </p:cNvPr>
          <p:cNvSpPr/>
          <p:nvPr/>
        </p:nvSpPr>
        <p:spPr bwMode="auto">
          <a:xfrm>
            <a:off x="6523037" y="5094017"/>
            <a:ext cx="2533545" cy="276533"/>
          </a:xfrm>
          <a:prstGeom prst="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F0"/>
                </a:solidFill>
                <a:latin typeface="+mj-lt"/>
              </a:rPr>
              <a:t>SQL Server RP Admin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E79D8-D2C6-46F9-9745-36716DB777D3}"/>
              </a:ext>
            </a:extLst>
          </p:cNvPr>
          <p:cNvSpPr/>
          <p:nvPr/>
        </p:nvSpPr>
        <p:spPr bwMode="auto">
          <a:xfrm>
            <a:off x="6523037" y="5482196"/>
            <a:ext cx="2533545" cy="276533"/>
          </a:xfrm>
          <a:prstGeom prst="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F0"/>
                </a:solidFill>
                <a:latin typeface="+mj-lt"/>
              </a:rPr>
              <a:t>My SQL Server RP Admin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C99CF9-2569-4CC7-A715-1F5E86A7E824}"/>
              </a:ext>
            </a:extLst>
          </p:cNvPr>
          <p:cNvSpPr/>
          <p:nvPr/>
        </p:nvSpPr>
        <p:spPr bwMode="auto">
          <a:xfrm>
            <a:off x="10687442" y="2633507"/>
            <a:ext cx="473972" cy="38819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75EBEB-B3E4-4D63-9821-891F4804D81E}"/>
              </a:ext>
            </a:extLst>
          </p:cNvPr>
          <p:cNvSpPr txBox="1"/>
          <p:nvPr/>
        </p:nvSpPr>
        <p:spPr>
          <a:xfrm>
            <a:off x="11053227" y="3027346"/>
            <a:ext cx="1421111" cy="439012"/>
          </a:xfrm>
          <a:prstGeom prst="rect">
            <a:avLst/>
          </a:prstGeom>
          <a:noFill/>
          <a:ln>
            <a:noFill/>
          </a:ln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Tenant Extensions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2CA646-2152-484E-9BB8-7AB5B8722F0B}"/>
              </a:ext>
            </a:extLst>
          </p:cNvPr>
          <p:cNvSpPr/>
          <p:nvPr/>
        </p:nvSpPr>
        <p:spPr bwMode="auto">
          <a:xfrm>
            <a:off x="10687442" y="3076532"/>
            <a:ext cx="473972" cy="388194"/>
          </a:xfrm>
          <a:prstGeom prst="rect">
            <a:avLst/>
          </a:prstGeom>
          <a:noFill/>
          <a:ln w="12700">
            <a:solidFill>
              <a:srgbClr val="50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CEC1CE-0241-4716-91A5-A1907393F98A}"/>
              </a:ext>
            </a:extLst>
          </p:cNvPr>
          <p:cNvSpPr txBox="1"/>
          <p:nvPr/>
        </p:nvSpPr>
        <p:spPr>
          <a:xfrm>
            <a:off x="11053225" y="2577044"/>
            <a:ext cx="1421111" cy="443841"/>
          </a:xfrm>
          <a:prstGeom prst="rect">
            <a:avLst/>
          </a:prstGeom>
          <a:noFill/>
          <a:ln>
            <a:noFill/>
          </a:ln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Admin Extensions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182464-069E-4B05-8A5F-3BE5E41E40E3}"/>
              </a:ext>
            </a:extLst>
          </p:cNvPr>
          <p:cNvSpPr txBox="1"/>
          <p:nvPr/>
        </p:nvSpPr>
        <p:spPr>
          <a:xfrm>
            <a:off x="11068683" y="3475556"/>
            <a:ext cx="1616882" cy="439012"/>
          </a:xfrm>
          <a:prstGeom prst="rect">
            <a:avLst/>
          </a:prstGeom>
          <a:noFill/>
          <a:ln>
            <a:noFill/>
          </a:ln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Resource Providers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11A002-EE9C-4900-9AE8-FD18DB7A5B0D}"/>
              </a:ext>
            </a:extLst>
          </p:cNvPr>
          <p:cNvSpPr/>
          <p:nvPr/>
        </p:nvSpPr>
        <p:spPr bwMode="auto">
          <a:xfrm>
            <a:off x="10687442" y="3524741"/>
            <a:ext cx="473972" cy="388194"/>
          </a:xfrm>
          <a:prstGeom prst="rect">
            <a:avLst/>
          </a:prstGeom>
          <a:noFill/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3BAB27-425C-4D3F-8C4F-FE6DF0186193}"/>
              </a:ext>
            </a:extLst>
          </p:cNvPr>
          <p:cNvSpPr/>
          <p:nvPr/>
        </p:nvSpPr>
        <p:spPr bwMode="auto">
          <a:xfrm>
            <a:off x="1189261" y="5031144"/>
            <a:ext cx="1996296" cy="42193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SQL Admin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5BB787-69EE-440E-B2D0-AB2CDDD0A2A4}"/>
              </a:ext>
            </a:extLst>
          </p:cNvPr>
          <p:cNvSpPr/>
          <p:nvPr/>
        </p:nvSpPr>
        <p:spPr bwMode="auto">
          <a:xfrm>
            <a:off x="1189261" y="5587426"/>
            <a:ext cx="1996296" cy="42193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MySQL Admin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90F6F4-1269-47C0-BE1A-F6485E2E1103}"/>
              </a:ext>
            </a:extLst>
          </p:cNvPr>
          <p:cNvSpPr/>
          <p:nvPr/>
        </p:nvSpPr>
        <p:spPr bwMode="auto">
          <a:xfrm>
            <a:off x="1189261" y="1232376"/>
            <a:ext cx="1996296" cy="42193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505050"/>
                </a:solidFill>
                <a:latin typeface="+mj-lt"/>
              </a:rPr>
              <a:t>SQL Tenant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EE230AA-C774-415A-9643-704AB46517AF}"/>
              </a:ext>
            </a:extLst>
          </p:cNvPr>
          <p:cNvSpPr/>
          <p:nvPr/>
        </p:nvSpPr>
        <p:spPr bwMode="auto">
          <a:xfrm>
            <a:off x="1180854" y="2330540"/>
            <a:ext cx="1996296" cy="42193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505050"/>
                </a:solidFill>
                <a:latin typeface="+mj-lt"/>
              </a:rPr>
              <a:t>MySQL Tenant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5E3BE7-5621-4768-93D0-3E0542D1F234}"/>
              </a:ext>
            </a:extLst>
          </p:cNvPr>
          <p:cNvSpPr/>
          <p:nvPr/>
        </p:nvSpPr>
        <p:spPr bwMode="auto">
          <a:xfrm>
            <a:off x="1180854" y="3435868"/>
            <a:ext cx="1996296" cy="85285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505050"/>
                </a:solidFill>
                <a:latin typeface="+mj-lt"/>
              </a:rPr>
              <a:t>Marketplace Tenant</a:t>
            </a:r>
          </a:p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505050"/>
                </a:solidFill>
                <a:latin typeface="+mj-lt"/>
              </a:rPr>
              <a:t>SQL DB</a:t>
            </a:r>
          </a:p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505050"/>
                </a:solidFill>
                <a:latin typeface="+mj-lt"/>
              </a:rPr>
              <a:t>MySQL DB</a:t>
            </a:r>
          </a:p>
        </p:txBody>
      </p:sp>
      <p:sp>
        <p:nvSpPr>
          <p:cNvPr id="22" name="Title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SQL and MySQL RP logical overview</a:t>
            </a:r>
          </a:p>
        </p:txBody>
      </p:sp>
    </p:spTree>
    <p:extLst>
      <p:ext uri="{BB962C8B-B14F-4D97-AF65-F5344CB8AC3E}">
        <p14:creationId xmlns:p14="http://schemas.microsoft.com/office/powerpoint/2010/main" val="23445338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64" grpId="0" animBg="1"/>
      <p:bldP spid="65" grpId="0" animBg="1"/>
      <p:bldP spid="66" grpId="0" animBg="1"/>
      <p:bldP spid="68" grpId="0" animBg="1"/>
      <p:bldP spid="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4A74BC-E163-4B4A-A3E9-51326A9D235D}"/>
              </a:ext>
            </a:extLst>
          </p:cNvPr>
          <p:cNvCxnSpPr>
            <a:cxnSpLocks/>
          </p:cNvCxnSpPr>
          <p:nvPr/>
        </p:nvCxnSpPr>
        <p:spPr>
          <a:xfrm>
            <a:off x="4541837" y="4495321"/>
            <a:ext cx="5943600" cy="5442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486564-DDFA-4C4E-86AB-22B5CC24A1A0}"/>
              </a:ext>
            </a:extLst>
          </p:cNvPr>
          <p:cNvSpPr txBox="1"/>
          <p:nvPr/>
        </p:nvSpPr>
        <p:spPr>
          <a:xfrm>
            <a:off x="9092379" y="509401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FF2FC-9AC2-455B-B6D3-0A0DDC699256}"/>
              </a:ext>
            </a:extLst>
          </p:cNvPr>
          <p:cNvSpPr txBox="1"/>
          <p:nvPr/>
        </p:nvSpPr>
        <p:spPr>
          <a:xfrm>
            <a:off x="8982783" y="158612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Tenant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78A61-523C-4368-ADCD-1B7577B2B8E2}"/>
              </a:ext>
            </a:extLst>
          </p:cNvPr>
          <p:cNvSpPr/>
          <p:nvPr/>
        </p:nvSpPr>
        <p:spPr bwMode="auto">
          <a:xfrm rot="16200000">
            <a:off x="-1646125" y="3333865"/>
            <a:ext cx="4800601" cy="550390"/>
          </a:xfrm>
          <a:prstGeom prst="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8D7"/>
                </a:solidFill>
                <a:latin typeface="+mj-lt"/>
              </a:rPr>
              <a:t>Azure Resource Manager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A34670-447E-43FE-9747-DEDBAAE4EB7D}"/>
              </a:ext>
            </a:extLst>
          </p:cNvPr>
          <p:cNvSpPr/>
          <p:nvPr/>
        </p:nvSpPr>
        <p:spPr bwMode="auto">
          <a:xfrm>
            <a:off x="6523037" y="5094017"/>
            <a:ext cx="2533545" cy="276533"/>
          </a:xfrm>
          <a:prstGeom prst="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F0"/>
                </a:solidFill>
                <a:latin typeface="+mj-lt"/>
              </a:rPr>
              <a:t>SQL Server RP Admin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E79D8-D2C6-46F9-9745-36716DB777D3}"/>
              </a:ext>
            </a:extLst>
          </p:cNvPr>
          <p:cNvSpPr/>
          <p:nvPr/>
        </p:nvSpPr>
        <p:spPr bwMode="auto">
          <a:xfrm>
            <a:off x="6523037" y="5482196"/>
            <a:ext cx="2533545" cy="276533"/>
          </a:xfrm>
          <a:prstGeom prst="rect">
            <a:avLst/>
          </a:prstGeom>
          <a:noFill/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F0"/>
                </a:solidFill>
                <a:latin typeface="+mj-lt"/>
              </a:rPr>
              <a:t>My SQL Server RP Admin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3BAB27-425C-4D3F-8C4F-FE6DF0186193}"/>
              </a:ext>
            </a:extLst>
          </p:cNvPr>
          <p:cNvSpPr/>
          <p:nvPr/>
        </p:nvSpPr>
        <p:spPr bwMode="auto">
          <a:xfrm>
            <a:off x="1189261" y="5013682"/>
            <a:ext cx="1996296" cy="42193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SQL Admin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5BB787-69EE-440E-B2D0-AB2CDDD0A2A4}"/>
              </a:ext>
            </a:extLst>
          </p:cNvPr>
          <p:cNvSpPr/>
          <p:nvPr/>
        </p:nvSpPr>
        <p:spPr bwMode="auto">
          <a:xfrm>
            <a:off x="1189261" y="5587426"/>
            <a:ext cx="1996296" cy="42193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MySQL Admin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90F6F4-1269-47C0-BE1A-F6485E2E1103}"/>
              </a:ext>
            </a:extLst>
          </p:cNvPr>
          <p:cNvSpPr/>
          <p:nvPr/>
        </p:nvSpPr>
        <p:spPr bwMode="auto">
          <a:xfrm>
            <a:off x="1189261" y="1232376"/>
            <a:ext cx="1996296" cy="42193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505050"/>
                </a:solidFill>
                <a:latin typeface="+mj-lt"/>
              </a:rPr>
              <a:t>SQL Tenant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EE230AA-C774-415A-9643-704AB46517AF}"/>
              </a:ext>
            </a:extLst>
          </p:cNvPr>
          <p:cNvSpPr/>
          <p:nvPr/>
        </p:nvSpPr>
        <p:spPr bwMode="auto">
          <a:xfrm>
            <a:off x="1180854" y="2330540"/>
            <a:ext cx="1996296" cy="42193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505050"/>
                </a:solidFill>
                <a:latin typeface="+mj-lt"/>
              </a:rPr>
              <a:t>MySQL Tenant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5E3BE7-5621-4768-93D0-3E0542D1F234}"/>
              </a:ext>
            </a:extLst>
          </p:cNvPr>
          <p:cNvSpPr/>
          <p:nvPr/>
        </p:nvSpPr>
        <p:spPr bwMode="auto">
          <a:xfrm>
            <a:off x="1180854" y="3435868"/>
            <a:ext cx="1996296" cy="85285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505050"/>
                </a:solidFill>
                <a:latin typeface="+mj-lt"/>
              </a:rPr>
              <a:t>Marketplace Tenant</a:t>
            </a:r>
          </a:p>
          <a:p>
            <a:pPr lvl="1"/>
            <a:r>
              <a:rPr lang="en-US" dirty="0"/>
              <a:t>SQL DB</a:t>
            </a:r>
          </a:p>
          <a:p>
            <a:pPr lvl="1"/>
            <a:r>
              <a:rPr lang="en-US" dirty="0"/>
              <a:t>MySQL DB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5267B4F-99AB-41BD-AE24-B64800C44EFF}"/>
              </a:ext>
            </a:extLst>
          </p:cNvPr>
          <p:cNvGrpSpPr/>
          <p:nvPr/>
        </p:nvGrpSpPr>
        <p:grpSpPr>
          <a:xfrm>
            <a:off x="2027237" y="3887176"/>
            <a:ext cx="1064299" cy="876480"/>
            <a:chOff x="8601592" y="2019300"/>
            <a:chExt cx="1943104" cy="160020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ABC12CB-2B3A-4583-BDDE-7A13EB829992}"/>
                </a:ext>
              </a:extLst>
            </p:cNvPr>
            <p:cNvGrpSpPr/>
            <p:nvPr/>
          </p:nvGrpSpPr>
          <p:grpSpPr>
            <a:xfrm>
              <a:off x="8601592" y="2019300"/>
              <a:ext cx="1485904" cy="1143000"/>
              <a:chOff x="8656637" y="2125662"/>
              <a:chExt cx="1089663" cy="838200"/>
            </a:xfrm>
          </p:grpSpPr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98BA4298-8DE0-45B4-8E98-8C27078B7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656637" y="2125662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C83B6E50-C4C5-45C0-A58B-406D6A364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84527" y="2502089"/>
                <a:ext cx="461773" cy="461773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FD8E2E9-1D4E-46DB-B8AA-D181704AA21F}"/>
                </a:ext>
              </a:extLst>
            </p:cNvPr>
            <p:cNvGrpSpPr/>
            <p:nvPr/>
          </p:nvGrpSpPr>
          <p:grpSpPr>
            <a:xfrm>
              <a:off x="8753992" y="2171700"/>
              <a:ext cx="1485904" cy="1143000"/>
              <a:chOff x="8656637" y="2125662"/>
              <a:chExt cx="1089663" cy="838200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B3201B32-A849-4C2E-949E-EBC319E94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656637" y="2125662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2749ECC1-C6FD-4AF0-B923-917409C8B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84527" y="2502089"/>
                <a:ext cx="461773" cy="461773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7FEB9F7-CA82-4685-9E6B-89CD4A1B3FA3}"/>
                </a:ext>
              </a:extLst>
            </p:cNvPr>
            <p:cNvGrpSpPr/>
            <p:nvPr/>
          </p:nvGrpSpPr>
          <p:grpSpPr>
            <a:xfrm>
              <a:off x="8906392" y="2324100"/>
              <a:ext cx="1485904" cy="1143000"/>
              <a:chOff x="8656637" y="2125662"/>
              <a:chExt cx="1089663" cy="838200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CA25C6CB-90B3-4039-BDA2-794EB09929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656637" y="2125662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653B6C46-35DB-4D35-9C89-5618A42BD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84527" y="2502089"/>
                <a:ext cx="461773" cy="461773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8CA6C59-26E4-443C-A3CB-18DAC40225C0}"/>
                </a:ext>
              </a:extLst>
            </p:cNvPr>
            <p:cNvGrpSpPr/>
            <p:nvPr/>
          </p:nvGrpSpPr>
          <p:grpSpPr>
            <a:xfrm>
              <a:off x="9058792" y="2476500"/>
              <a:ext cx="1485904" cy="1143000"/>
              <a:chOff x="8656637" y="2125662"/>
              <a:chExt cx="1089663" cy="838200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E1D0BFF8-7110-4784-BB08-B6DF50666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656637" y="2125662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62B40CD1-3165-44C0-AA64-FD7434474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84527" y="2502089"/>
                <a:ext cx="461773" cy="461773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FB53AC-50BA-4C0E-BD23-ADF9AB5C84D1}"/>
              </a:ext>
            </a:extLst>
          </p:cNvPr>
          <p:cNvGrpSpPr/>
          <p:nvPr/>
        </p:nvGrpSpPr>
        <p:grpSpPr>
          <a:xfrm>
            <a:off x="7302854" y="2330540"/>
            <a:ext cx="2193421" cy="1475241"/>
            <a:chOff x="7302854" y="2330540"/>
            <a:chExt cx="2193421" cy="147524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8BEA653-8413-4480-B8A4-EA143220C8B9}"/>
                </a:ext>
              </a:extLst>
            </p:cNvPr>
            <p:cNvGrpSpPr/>
            <p:nvPr/>
          </p:nvGrpSpPr>
          <p:grpSpPr>
            <a:xfrm>
              <a:off x="7742237" y="2330540"/>
              <a:ext cx="1064299" cy="876480"/>
              <a:chOff x="8601592" y="2019300"/>
              <a:chExt cx="1943104" cy="160020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2823434-31D5-4E37-B29B-49EAC7805BBB}"/>
                  </a:ext>
                </a:extLst>
              </p:cNvPr>
              <p:cNvGrpSpPr/>
              <p:nvPr/>
            </p:nvGrpSpPr>
            <p:grpSpPr>
              <a:xfrm>
                <a:off x="8601592" y="2019300"/>
                <a:ext cx="1485904" cy="1143000"/>
                <a:chOff x="8656637" y="2125662"/>
                <a:chExt cx="1089663" cy="838200"/>
              </a:xfrm>
            </p:grpSpPr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D9E73E27-9FC7-47DE-8C31-C9D217A6CC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6637" y="2125662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9CF5D6E5-0818-4F4B-BBFD-72B1BE12EE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84527" y="2502089"/>
                  <a:ext cx="461773" cy="461773"/>
                </a:xfrm>
                <a:prstGeom prst="rect">
                  <a:avLst/>
                </a:prstGeom>
              </p:spPr>
            </p:pic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0C85B94-ECA4-4E7E-9094-0E08DDEF2782}"/>
                  </a:ext>
                </a:extLst>
              </p:cNvPr>
              <p:cNvGrpSpPr/>
              <p:nvPr/>
            </p:nvGrpSpPr>
            <p:grpSpPr>
              <a:xfrm>
                <a:off x="8753992" y="2171700"/>
                <a:ext cx="1485904" cy="1143000"/>
                <a:chOff x="8656637" y="2125662"/>
                <a:chExt cx="1089663" cy="838200"/>
              </a:xfrm>
            </p:grpSpPr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CD64D125-D789-4288-B499-1C1F982A1B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6637" y="2125662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CDF24E91-A520-46AA-B3D7-40728E779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84527" y="2502089"/>
                  <a:ext cx="461773" cy="461773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5870670-0D7C-434B-8907-CD611AB4BBAD}"/>
                  </a:ext>
                </a:extLst>
              </p:cNvPr>
              <p:cNvGrpSpPr/>
              <p:nvPr/>
            </p:nvGrpSpPr>
            <p:grpSpPr>
              <a:xfrm>
                <a:off x="8906392" y="2324100"/>
                <a:ext cx="1485904" cy="1143000"/>
                <a:chOff x="8656637" y="2125662"/>
                <a:chExt cx="1089663" cy="838200"/>
              </a:xfrm>
            </p:grpSpPr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7887A9C2-48D0-44F3-AB7D-73C3EC9DEE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6637" y="2125662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A247DCC8-0E03-48D4-AD60-CF977D7A2B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84527" y="2502089"/>
                  <a:ext cx="461773" cy="461773"/>
                </a:xfrm>
                <a:prstGeom prst="rect">
                  <a:avLst/>
                </a:prstGeom>
              </p:spPr>
            </p:pic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2630559-020A-439E-A133-C2BE0227E264}"/>
                  </a:ext>
                </a:extLst>
              </p:cNvPr>
              <p:cNvGrpSpPr/>
              <p:nvPr/>
            </p:nvGrpSpPr>
            <p:grpSpPr>
              <a:xfrm>
                <a:off x="9058792" y="2476500"/>
                <a:ext cx="1485904" cy="1143000"/>
                <a:chOff x="8656637" y="2125662"/>
                <a:chExt cx="1089663" cy="838200"/>
              </a:xfrm>
            </p:grpSpPr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2922FA87-922D-4BEB-9EB1-9760D7F6A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6637" y="2125662"/>
                  <a:ext cx="780290" cy="780290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24CDD863-5D5C-4273-94E9-0B476FBEFB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84527" y="2502089"/>
                  <a:ext cx="461773" cy="461773"/>
                </a:xfrm>
                <a:prstGeom prst="rect">
                  <a:avLst/>
                </a:prstGeom>
              </p:spPr>
            </p:pic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DAD6AEC-A69A-46AF-827E-A3EB87F51FD8}"/>
                </a:ext>
              </a:extLst>
            </p:cNvPr>
            <p:cNvSpPr txBox="1"/>
            <p:nvPr/>
          </p:nvSpPr>
          <p:spPr>
            <a:xfrm>
              <a:off x="7302854" y="3316416"/>
              <a:ext cx="2193421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AU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Within Azure Stack Hub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D2B34A2-C01B-4046-B0EE-E7791CF5A312}"/>
              </a:ext>
            </a:extLst>
          </p:cNvPr>
          <p:cNvSpPr txBox="1"/>
          <p:nvPr/>
        </p:nvSpPr>
        <p:spPr>
          <a:xfrm>
            <a:off x="1609407" y="4613563"/>
            <a:ext cx="229601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Outside Azure Stack Hub</a:t>
            </a:r>
          </a:p>
        </p:txBody>
      </p:sp>
      <p:sp>
        <p:nvSpPr>
          <p:cNvPr id="62" name="Title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SQL and MySQL RP logical overview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0687442" y="2633507"/>
            <a:ext cx="473972" cy="38819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053227" y="3027346"/>
            <a:ext cx="1421111" cy="439012"/>
          </a:xfrm>
          <a:prstGeom prst="rect">
            <a:avLst/>
          </a:prstGeom>
          <a:noFill/>
          <a:ln>
            <a:noFill/>
          </a:ln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Tenant Extensions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10687442" y="3076532"/>
            <a:ext cx="473972" cy="388194"/>
          </a:xfrm>
          <a:prstGeom prst="rect">
            <a:avLst/>
          </a:prstGeom>
          <a:noFill/>
          <a:ln w="12700">
            <a:solidFill>
              <a:srgbClr val="50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053225" y="2577044"/>
            <a:ext cx="1421111" cy="443841"/>
          </a:xfrm>
          <a:prstGeom prst="rect">
            <a:avLst/>
          </a:prstGeom>
          <a:noFill/>
          <a:ln>
            <a:noFill/>
          </a:ln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Admin Extensions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068683" y="3475556"/>
            <a:ext cx="1616882" cy="439012"/>
          </a:xfrm>
          <a:prstGeom prst="rect">
            <a:avLst/>
          </a:prstGeom>
          <a:noFill/>
          <a:ln>
            <a:noFill/>
          </a:ln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Resource Providers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10687442" y="3524741"/>
            <a:ext cx="473972" cy="388194"/>
          </a:xfrm>
          <a:prstGeom prst="rect">
            <a:avLst/>
          </a:prstGeom>
          <a:noFill/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30873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4" grpId="0" animBg="1"/>
      <p:bldP spid="65" grpId="0" animBg="1"/>
      <p:bldP spid="66" grpId="0" animBg="1"/>
      <p:bldP spid="68" grpId="0" animBg="1"/>
      <p:bldP spid="70" grpId="0" animBg="1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" y="1211287"/>
            <a:ext cx="11888787" cy="5484813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pPr marL="228600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Manage Hosting Server</a:t>
            </a:r>
          </a:p>
          <a:p>
            <a:pPr marL="514350" lvl="1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Add Hosting Servers associating them with SKUs</a:t>
            </a:r>
          </a:p>
          <a:p>
            <a:pPr marL="514350" lvl="1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Update the max size of the Hosting Server</a:t>
            </a:r>
          </a:p>
          <a:p>
            <a:pPr marL="514350" lvl="1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Remove a Hosting Server (does not delete data)</a:t>
            </a:r>
          </a:p>
          <a:p>
            <a:pPr marL="228600" lvl="1" indent="0">
              <a:spcBef>
                <a:spcPts val="0"/>
              </a:spcBef>
              <a:spcAft>
                <a:spcPts val="900"/>
              </a:spcAft>
              <a:buNone/>
            </a:pP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228600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Quota</a:t>
            </a:r>
            <a:r>
              <a:rPr lang="en-US" sz="3200" dirty="0">
                <a:solidFill>
                  <a:srgbClr val="0070C0"/>
                </a:solidFill>
                <a:latin typeface="+mj-lt"/>
              </a:rPr>
              <a:t> </a:t>
            </a:r>
          </a:p>
          <a:p>
            <a:pPr marL="514350" lvl="1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Limit the size of a database (SQL only) and number of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800" dirty="0">
                <a:latin typeface="+mj-lt"/>
              </a:rPr>
              <a:t>databases per subscription</a:t>
            </a:r>
          </a:p>
          <a:p>
            <a:pPr marL="514350" lvl="1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Update default quota</a:t>
            </a:r>
          </a:p>
          <a:p>
            <a:pPr marL="514350" lvl="1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Create, read, update, and delete a quota</a:t>
            </a:r>
          </a:p>
          <a:p>
            <a:pPr marL="514350" lvl="1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Read all quotas</a:t>
            </a:r>
          </a:p>
          <a:p>
            <a:pPr lvl="1">
              <a:spcBef>
                <a:spcPts val="672"/>
              </a:spcBef>
              <a:spcAft>
                <a:spcPts val="1200"/>
              </a:spcAft>
            </a:pPr>
            <a:endParaRPr lang="en-US" sz="1300" dirty="0">
              <a:latin typeface="+mj-lt"/>
            </a:endParaRPr>
          </a:p>
        </p:txBody>
      </p:sp>
      <p:pic>
        <p:nvPicPr>
          <p:cNvPr id="9" name="Picture 8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656F73A-324A-4927-A808-4AC7982965B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9692" y="4564062"/>
            <a:ext cx="5630156" cy="1805768"/>
          </a:xfrm>
          <a:prstGeom prst="rect">
            <a:avLst/>
          </a:prstGeom>
        </p:spPr>
      </p:pic>
      <p:pic>
        <p:nvPicPr>
          <p:cNvPr id="4" name="Picture 3" descr="A picture containing screenshot, monitor&#10;&#10;Description generated with very high confidence">
            <a:extLst>
              <a:ext uri="{FF2B5EF4-FFF2-40B4-BE49-F238E27FC236}">
                <a16:creationId xmlns:a16="http://schemas.microsoft.com/office/drawing/2014/main" id="{845A6E7B-BC11-4A87-AF58-A70BDF4EBE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9692" y="1312082"/>
            <a:ext cx="5630156" cy="3014609"/>
          </a:xfrm>
          <a:prstGeom prst="rect">
            <a:avLst/>
          </a:prstGeom>
        </p:spPr>
      </p:pic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SQL and MySQL RP admin portal experience</a:t>
            </a:r>
          </a:p>
        </p:txBody>
      </p:sp>
    </p:spTree>
    <p:extLst>
      <p:ext uri="{BB962C8B-B14F-4D97-AF65-F5344CB8AC3E}">
        <p14:creationId xmlns:p14="http://schemas.microsoft.com/office/powerpoint/2010/main" val="23887693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0058335" cy="5484813"/>
          </a:xfrm>
        </p:spPr>
        <p:txBody>
          <a:bodyPr vert="horz" wrap="square" lIns="146304" tIns="91440" rIns="146304" bIns="91440" rtlCol="0" anchor="t">
            <a:normAutofit/>
          </a:bodyPr>
          <a:lstStyle/>
          <a:p>
            <a:pPr marL="347345" indent="-34734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Scale out of the RPs is achieved by adding additional hosting servers under the ARM via Portal or ARM Template</a:t>
            </a:r>
            <a:endParaRPr lang="en-US" dirty="0"/>
          </a:p>
          <a:p>
            <a:pPr marL="347345" indent="-34734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Admin can automate this process utilizing common tools such as ARM, DSC, PowerShell</a:t>
            </a:r>
            <a:endParaRPr lang="en-US" sz="2800" dirty="0">
              <a:cs typeface="Segoe UI Light"/>
            </a:endParaRPr>
          </a:p>
          <a:p>
            <a:pPr marL="575310" lvl="1" indent="-34734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/>
                <a:cs typeface="Segoe UI Light"/>
              </a:rPr>
              <a:t>Sample ARM templates are available on </a:t>
            </a:r>
            <a:r>
              <a:rPr lang="en-US" sz="2000" dirty="0" err="1">
                <a:latin typeface="Segoe UI Light"/>
                <a:cs typeface="Segoe UI Light"/>
              </a:rPr>
              <a:t>github</a:t>
            </a:r>
          </a:p>
          <a:p>
            <a:pPr marL="283210" indent="-283210">
              <a:spcAft>
                <a:spcPts val="1200"/>
              </a:spcAft>
            </a:pPr>
            <a:endParaRPr lang="en-US" sz="2800" dirty="0">
              <a:cs typeface="Segoe UI Light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Expand capacity</a:t>
            </a:r>
          </a:p>
        </p:txBody>
      </p:sp>
    </p:spTree>
    <p:extLst>
      <p:ext uri="{BB962C8B-B14F-4D97-AF65-F5344CB8AC3E}">
        <p14:creationId xmlns:p14="http://schemas.microsoft.com/office/powerpoint/2010/main" val="141820322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06331"/>
            <a:ext cx="11887200" cy="1181862"/>
          </a:xfrm>
        </p:spPr>
        <p:txBody>
          <a:bodyPr/>
          <a:lstStyle/>
          <a:p>
            <a:r>
              <a:rPr lang="en-US" dirty="0"/>
              <a:t>Deployment Overview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9792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Agenda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6599237" y="-1"/>
            <a:ext cx="5837238" cy="6994527"/>
            <a:chOff x="10600283" y="0"/>
            <a:chExt cx="1836192" cy="2200235"/>
          </a:xfrm>
        </p:grpSpPr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0600283" y="0"/>
              <a:ext cx="1836192" cy="2200235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0807460" y="256989"/>
              <a:ext cx="1466948" cy="1848765"/>
              <a:chOff x="4140201" y="4521200"/>
              <a:chExt cx="1393825" cy="1884363"/>
            </a:xfrm>
          </p:grpSpPr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4397376" y="4587875"/>
                <a:ext cx="790575" cy="1206500"/>
              </a:xfrm>
              <a:custGeom>
                <a:avLst/>
                <a:gdLst>
                  <a:gd name="T0" fmla="*/ 261 w 261"/>
                  <a:gd name="T1" fmla="*/ 73 h 400"/>
                  <a:gd name="T2" fmla="*/ 242 w 261"/>
                  <a:gd name="T3" fmla="*/ 53 h 400"/>
                  <a:gd name="T4" fmla="*/ 223 w 261"/>
                  <a:gd name="T5" fmla="*/ 73 h 400"/>
                  <a:gd name="T6" fmla="*/ 223 w 261"/>
                  <a:gd name="T7" fmla="*/ 175 h 400"/>
                  <a:gd name="T8" fmla="*/ 218 w 261"/>
                  <a:gd name="T9" fmla="*/ 179 h 400"/>
                  <a:gd name="T10" fmla="*/ 218 w 261"/>
                  <a:gd name="T11" fmla="*/ 179 h 400"/>
                  <a:gd name="T12" fmla="*/ 214 w 261"/>
                  <a:gd name="T13" fmla="*/ 175 h 400"/>
                  <a:gd name="T14" fmla="*/ 214 w 261"/>
                  <a:gd name="T15" fmla="*/ 53 h 400"/>
                  <a:gd name="T16" fmla="*/ 196 w 261"/>
                  <a:gd name="T17" fmla="*/ 33 h 400"/>
                  <a:gd name="T18" fmla="*/ 175 w 261"/>
                  <a:gd name="T19" fmla="*/ 52 h 400"/>
                  <a:gd name="T20" fmla="*/ 175 w 261"/>
                  <a:gd name="T21" fmla="*/ 163 h 400"/>
                  <a:gd name="T22" fmla="*/ 171 w 261"/>
                  <a:gd name="T23" fmla="*/ 168 h 400"/>
                  <a:gd name="T24" fmla="*/ 171 w 261"/>
                  <a:gd name="T25" fmla="*/ 168 h 400"/>
                  <a:gd name="T26" fmla="*/ 166 w 261"/>
                  <a:gd name="T27" fmla="*/ 163 h 400"/>
                  <a:gd name="T28" fmla="*/ 166 w 261"/>
                  <a:gd name="T29" fmla="*/ 20 h 400"/>
                  <a:gd name="T30" fmla="*/ 146 w 261"/>
                  <a:gd name="T31" fmla="*/ 1 h 400"/>
                  <a:gd name="T32" fmla="*/ 128 w 261"/>
                  <a:gd name="T33" fmla="*/ 20 h 400"/>
                  <a:gd name="T34" fmla="*/ 128 w 261"/>
                  <a:gd name="T35" fmla="*/ 152 h 400"/>
                  <a:gd name="T36" fmla="*/ 123 w 261"/>
                  <a:gd name="T37" fmla="*/ 157 h 400"/>
                  <a:gd name="T38" fmla="*/ 123 w 261"/>
                  <a:gd name="T39" fmla="*/ 157 h 400"/>
                  <a:gd name="T40" fmla="*/ 118 w 261"/>
                  <a:gd name="T41" fmla="*/ 152 h 400"/>
                  <a:gd name="T42" fmla="*/ 118 w 261"/>
                  <a:gd name="T43" fmla="*/ 102 h 400"/>
                  <a:gd name="T44" fmla="*/ 118 w 261"/>
                  <a:gd name="T45" fmla="*/ 42 h 400"/>
                  <a:gd name="T46" fmla="*/ 96 w 261"/>
                  <a:gd name="T47" fmla="*/ 23 h 400"/>
                  <a:gd name="T48" fmla="*/ 80 w 261"/>
                  <a:gd name="T49" fmla="*/ 43 h 400"/>
                  <a:gd name="T50" fmla="*/ 80 w 261"/>
                  <a:gd name="T51" fmla="*/ 179 h 400"/>
                  <a:gd name="T52" fmla="*/ 80 w 261"/>
                  <a:gd name="T53" fmla="*/ 180 h 400"/>
                  <a:gd name="T54" fmla="*/ 80 w 261"/>
                  <a:gd name="T55" fmla="*/ 226 h 400"/>
                  <a:gd name="T56" fmla="*/ 38 w 261"/>
                  <a:gd name="T57" fmla="*/ 144 h 400"/>
                  <a:gd name="T58" fmla="*/ 12 w 261"/>
                  <a:gd name="T59" fmla="*/ 138 h 400"/>
                  <a:gd name="T60" fmla="*/ 6 w 261"/>
                  <a:gd name="T61" fmla="*/ 164 h 400"/>
                  <a:gd name="T62" fmla="*/ 55 w 261"/>
                  <a:gd name="T63" fmla="*/ 267 h 400"/>
                  <a:gd name="T64" fmla="*/ 105 w 261"/>
                  <a:gd name="T65" fmla="*/ 337 h 400"/>
                  <a:gd name="T66" fmla="*/ 105 w 261"/>
                  <a:gd name="T67" fmla="*/ 400 h 400"/>
                  <a:gd name="T68" fmla="*/ 245 w 261"/>
                  <a:gd name="T69" fmla="*/ 400 h 400"/>
                  <a:gd name="T70" fmla="*/ 245 w 261"/>
                  <a:gd name="T71" fmla="*/ 339 h 400"/>
                  <a:gd name="T72" fmla="*/ 261 w 261"/>
                  <a:gd name="T73" fmla="*/ 268 h 400"/>
                  <a:gd name="T74" fmla="*/ 261 w 261"/>
                  <a:gd name="T75" fmla="*/ 73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1" h="400">
                    <a:moveTo>
                      <a:pt x="261" y="73"/>
                    </a:moveTo>
                    <a:cubicBezTo>
                      <a:pt x="261" y="62"/>
                      <a:pt x="252" y="53"/>
                      <a:pt x="242" y="53"/>
                    </a:cubicBezTo>
                    <a:cubicBezTo>
                      <a:pt x="231" y="54"/>
                      <a:pt x="223" y="62"/>
                      <a:pt x="223" y="73"/>
                    </a:cubicBezTo>
                    <a:cubicBezTo>
                      <a:pt x="223" y="175"/>
                      <a:pt x="223" y="175"/>
                      <a:pt x="223" y="175"/>
                    </a:cubicBezTo>
                    <a:cubicBezTo>
                      <a:pt x="223" y="177"/>
                      <a:pt x="221" y="179"/>
                      <a:pt x="218" y="179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16" y="179"/>
                      <a:pt x="214" y="177"/>
                      <a:pt x="214" y="175"/>
                    </a:cubicBezTo>
                    <a:cubicBezTo>
                      <a:pt x="214" y="53"/>
                      <a:pt x="214" y="53"/>
                      <a:pt x="214" y="53"/>
                    </a:cubicBezTo>
                    <a:cubicBezTo>
                      <a:pt x="214" y="43"/>
                      <a:pt x="206" y="34"/>
                      <a:pt x="196" y="33"/>
                    </a:cubicBezTo>
                    <a:cubicBezTo>
                      <a:pt x="185" y="32"/>
                      <a:pt x="175" y="41"/>
                      <a:pt x="175" y="52"/>
                    </a:cubicBezTo>
                    <a:cubicBezTo>
                      <a:pt x="175" y="163"/>
                      <a:pt x="175" y="163"/>
                      <a:pt x="175" y="163"/>
                    </a:cubicBezTo>
                    <a:cubicBezTo>
                      <a:pt x="175" y="166"/>
                      <a:pt x="173" y="168"/>
                      <a:pt x="171" y="168"/>
                    </a:cubicBezTo>
                    <a:cubicBezTo>
                      <a:pt x="171" y="168"/>
                      <a:pt x="171" y="168"/>
                      <a:pt x="171" y="168"/>
                    </a:cubicBezTo>
                    <a:cubicBezTo>
                      <a:pt x="168" y="168"/>
                      <a:pt x="166" y="166"/>
                      <a:pt x="166" y="163"/>
                    </a:cubicBezTo>
                    <a:cubicBezTo>
                      <a:pt x="166" y="20"/>
                      <a:pt x="166" y="20"/>
                      <a:pt x="166" y="20"/>
                    </a:cubicBezTo>
                    <a:cubicBezTo>
                      <a:pt x="166" y="10"/>
                      <a:pt x="157" y="0"/>
                      <a:pt x="146" y="1"/>
                    </a:cubicBezTo>
                    <a:cubicBezTo>
                      <a:pt x="136" y="1"/>
                      <a:pt x="128" y="9"/>
                      <a:pt x="128" y="20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55"/>
                      <a:pt x="126" y="157"/>
                      <a:pt x="123" y="157"/>
                    </a:cubicBezTo>
                    <a:cubicBezTo>
                      <a:pt x="123" y="157"/>
                      <a:pt x="123" y="157"/>
                      <a:pt x="123" y="157"/>
                    </a:cubicBezTo>
                    <a:cubicBezTo>
                      <a:pt x="120" y="157"/>
                      <a:pt x="118" y="155"/>
                      <a:pt x="118" y="15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0"/>
                      <a:pt x="108" y="21"/>
                      <a:pt x="96" y="23"/>
                    </a:cubicBezTo>
                    <a:cubicBezTo>
                      <a:pt x="87" y="25"/>
                      <a:pt x="80" y="33"/>
                      <a:pt x="80" y="43"/>
                    </a:cubicBezTo>
                    <a:cubicBezTo>
                      <a:pt x="80" y="179"/>
                      <a:pt x="80" y="179"/>
                      <a:pt x="80" y="179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226"/>
                      <a:pt x="80" y="226"/>
                      <a:pt x="80" y="226"/>
                    </a:cubicBezTo>
                    <a:cubicBezTo>
                      <a:pt x="38" y="144"/>
                      <a:pt x="38" y="144"/>
                      <a:pt x="38" y="144"/>
                    </a:cubicBezTo>
                    <a:cubicBezTo>
                      <a:pt x="32" y="135"/>
                      <a:pt x="21" y="132"/>
                      <a:pt x="12" y="138"/>
                    </a:cubicBezTo>
                    <a:cubicBezTo>
                      <a:pt x="3" y="144"/>
                      <a:pt x="0" y="156"/>
                      <a:pt x="6" y="164"/>
                    </a:cubicBezTo>
                    <a:cubicBezTo>
                      <a:pt x="55" y="267"/>
                      <a:pt x="55" y="267"/>
                      <a:pt x="55" y="267"/>
                    </a:cubicBezTo>
                    <a:cubicBezTo>
                      <a:pt x="105" y="337"/>
                      <a:pt x="105" y="337"/>
                      <a:pt x="105" y="337"/>
                    </a:cubicBezTo>
                    <a:cubicBezTo>
                      <a:pt x="105" y="400"/>
                      <a:pt x="105" y="400"/>
                      <a:pt x="105" y="400"/>
                    </a:cubicBezTo>
                    <a:cubicBezTo>
                      <a:pt x="245" y="400"/>
                      <a:pt x="245" y="400"/>
                      <a:pt x="245" y="400"/>
                    </a:cubicBezTo>
                    <a:cubicBezTo>
                      <a:pt x="245" y="339"/>
                      <a:pt x="245" y="339"/>
                      <a:pt x="245" y="339"/>
                    </a:cubicBezTo>
                    <a:cubicBezTo>
                      <a:pt x="261" y="268"/>
                      <a:pt x="261" y="268"/>
                      <a:pt x="261" y="268"/>
                    </a:cubicBezTo>
                    <a:lnTo>
                      <a:pt x="261" y="73"/>
                    </a:lnTo>
                    <a:close/>
                  </a:path>
                </a:pathLst>
              </a:custGeom>
              <a:solidFill>
                <a:srgbClr val="613D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8" name="Freeform 117"/>
              <p:cNvSpPr>
                <a:spLocks noEditPoints="1"/>
              </p:cNvSpPr>
              <p:nvPr/>
            </p:nvSpPr>
            <p:spPr bwMode="auto">
              <a:xfrm>
                <a:off x="4437063" y="5532438"/>
                <a:ext cx="363538" cy="161925"/>
              </a:xfrm>
              <a:custGeom>
                <a:avLst/>
                <a:gdLst>
                  <a:gd name="T0" fmla="*/ 23 w 120"/>
                  <a:gd name="T1" fmla="*/ 27 h 54"/>
                  <a:gd name="T2" fmla="*/ 16 w 120"/>
                  <a:gd name="T3" fmla="*/ 35 h 54"/>
                  <a:gd name="T4" fmla="*/ 9 w 120"/>
                  <a:gd name="T5" fmla="*/ 27 h 54"/>
                  <a:gd name="T6" fmla="*/ 16 w 120"/>
                  <a:gd name="T7" fmla="*/ 19 h 54"/>
                  <a:gd name="T8" fmla="*/ 23 w 120"/>
                  <a:gd name="T9" fmla="*/ 27 h 54"/>
                  <a:gd name="T10" fmla="*/ 0 w 120"/>
                  <a:gd name="T11" fmla="*/ 27 h 54"/>
                  <a:gd name="T12" fmla="*/ 11 w 120"/>
                  <a:gd name="T13" fmla="*/ 49 h 54"/>
                  <a:gd name="T14" fmla="*/ 27 w 120"/>
                  <a:gd name="T15" fmla="*/ 54 h 54"/>
                  <a:gd name="T16" fmla="*/ 52 w 120"/>
                  <a:gd name="T17" fmla="*/ 37 h 54"/>
                  <a:gd name="T18" fmla="*/ 61 w 120"/>
                  <a:gd name="T19" fmla="*/ 37 h 54"/>
                  <a:gd name="T20" fmla="*/ 61 w 120"/>
                  <a:gd name="T21" fmla="*/ 32 h 54"/>
                  <a:gd name="T22" fmla="*/ 67 w 120"/>
                  <a:gd name="T23" fmla="*/ 36 h 54"/>
                  <a:gd name="T24" fmla="*/ 73 w 120"/>
                  <a:gd name="T25" fmla="*/ 31 h 54"/>
                  <a:gd name="T26" fmla="*/ 79 w 120"/>
                  <a:gd name="T27" fmla="*/ 36 h 54"/>
                  <a:gd name="T28" fmla="*/ 85 w 120"/>
                  <a:gd name="T29" fmla="*/ 31 h 54"/>
                  <a:gd name="T30" fmla="*/ 90 w 120"/>
                  <a:gd name="T31" fmla="*/ 36 h 54"/>
                  <a:gd name="T32" fmla="*/ 101 w 120"/>
                  <a:gd name="T33" fmla="*/ 30 h 54"/>
                  <a:gd name="T34" fmla="*/ 105 w 120"/>
                  <a:gd name="T35" fmla="*/ 35 h 54"/>
                  <a:gd name="T36" fmla="*/ 110 w 120"/>
                  <a:gd name="T37" fmla="*/ 35 h 54"/>
                  <a:gd name="T38" fmla="*/ 120 w 120"/>
                  <a:gd name="T39" fmla="*/ 20 h 54"/>
                  <a:gd name="T40" fmla="*/ 120 w 120"/>
                  <a:gd name="T41" fmla="*/ 16 h 54"/>
                  <a:gd name="T42" fmla="*/ 52 w 120"/>
                  <a:gd name="T43" fmla="*/ 16 h 54"/>
                  <a:gd name="T44" fmla="*/ 50 w 120"/>
                  <a:gd name="T45" fmla="*/ 13 h 54"/>
                  <a:gd name="T46" fmla="*/ 27 w 120"/>
                  <a:gd name="T47" fmla="*/ 0 h 54"/>
                  <a:gd name="T48" fmla="*/ 0 w 120"/>
                  <a:gd name="T4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54">
                    <a:moveTo>
                      <a:pt x="23" y="27"/>
                    </a:moveTo>
                    <a:cubicBezTo>
                      <a:pt x="23" y="31"/>
                      <a:pt x="20" y="35"/>
                      <a:pt x="16" y="35"/>
                    </a:cubicBezTo>
                    <a:cubicBezTo>
                      <a:pt x="12" y="35"/>
                      <a:pt x="9" y="31"/>
                      <a:pt x="9" y="27"/>
                    </a:cubicBezTo>
                    <a:cubicBezTo>
                      <a:pt x="9" y="23"/>
                      <a:pt x="12" y="19"/>
                      <a:pt x="16" y="19"/>
                    </a:cubicBezTo>
                    <a:cubicBezTo>
                      <a:pt x="20" y="19"/>
                      <a:pt x="23" y="23"/>
                      <a:pt x="23" y="27"/>
                    </a:cubicBezTo>
                    <a:moveTo>
                      <a:pt x="0" y="27"/>
                    </a:moveTo>
                    <a:cubicBezTo>
                      <a:pt x="0" y="36"/>
                      <a:pt x="5" y="44"/>
                      <a:pt x="11" y="49"/>
                    </a:cubicBezTo>
                    <a:cubicBezTo>
                      <a:pt x="16" y="52"/>
                      <a:pt x="21" y="54"/>
                      <a:pt x="27" y="54"/>
                    </a:cubicBezTo>
                    <a:cubicBezTo>
                      <a:pt x="38" y="54"/>
                      <a:pt x="48" y="47"/>
                      <a:pt x="52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5"/>
                      <a:pt x="51" y="14"/>
                      <a:pt x="50" y="13"/>
                    </a:cubicBezTo>
                    <a:cubicBezTo>
                      <a:pt x="45" y="5"/>
                      <a:pt x="37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>
                <a:spLocks noChangeArrowheads="1"/>
              </p:cNvSpPr>
              <p:nvPr/>
            </p:nvSpPr>
            <p:spPr bwMode="auto">
              <a:xfrm>
                <a:off x="5237163" y="4967288"/>
                <a:ext cx="254000" cy="25400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0" name="Freeform 119"/>
              <p:cNvSpPr>
                <a:spLocks noEditPoints="1"/>
              </p:cNvSpPr>
              <p:nvPr/>
            </p:nvSpPr>
            <p:spPr bwMode="auto">
              <a:xfrm>
                <a:off x="5330826" y="5013325"/>
                <a:ext cx="66675" cy="66675"/>
              </a:xfrm>
              <a:custGeom>
                <a:avLst/>
                <a:gdLst>
                  <a:gd name="T0" fmla="*/ 11 w 22"/>
                  <a:gd name="T1" fmla="*/ 22 h 22"/>
                  <a:gd name="T2" fmla="*/ 0 w 22"/>
                  <a:gd name="T3" fmla="*/ 11 h 22"/>
                  <a:gd name="T4" fmla="*/ 11 w 22"/>
                  <a:gd name="T5" fmla="*/ 0 h 22"/>
                  <a:gd name="T6" fmla="*/ 22 w 22"/>
                  <a:gd name="T7" fmla="*/ 11 h 22"/>
                  <a:gd name="T8" fmla="*/ 11 w 22"/>
                  <a:gd name="T9" fmla="*/ 22 h 22"/>
                  <a:gd name="T10" fmla="*/ 11 w 22"/>
                  <a:gd name="T11" fmla="*/ 4 h 22"/>
                  <a:gd name="T12" fmla="*/ 4 w 22"/>
                  <a:gd name="T13" fmla="*/ 11 h 22"/>
                  <a:gd name="T14" fmla="*/ 11 w 22"/>
                  <a:gd name="T15" fmla="*/ 18 h 22"/>
                  <a:gd name="T16" fmla="*/ 18 w 22"/>
                  <a:gd name="T17" fmla="*/ 11 h 22"/>
                  <a:gd name="T18" fmla="*/ 11 w 22"/>
                  <a:gd name="T1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2">
                    <a:moveTo>
                      <a:pt x="11" y="22"/>
                    </a:moveTo>
                    <a:cubicBezTo>
                      <a:pt x="5" y="22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ubicBezTo>
                      <a:pt x="22" y="17"/>
                      <a:pt x="17" y="22"/>
                      <a:pt x="11" y="22"/>
                    </a:cubicBezTo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5"/>
                      <a:pt x="7" y="18"/>
                      <a:pt x="11" y="18"/>
                    </a:cubicBezTo>
                    <a:cubicBezTo>
                      <a:pt x="15" y="18"/>
                      <a:pt x="18" y="15"/>
                      <a:pt x="18" y="11"/>
                    </a:cubicBezTo>
                    <a:cubicBezTo>
                      <a:pt x="18" y="7"/>
                      <a:pt x="15" y="4"/>
                      <a:pt x="11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5318126" y="5067300"/>
                <a:ext cx="88900" cy="42863"/>
              </a:xfrm>
              <a:custGeom>
                <a:avLst/>
                <a:gdLst>
                  <a:gd name="T0" fmla="*/ 29 w 29"/>
                  <a:gd name="T1" fmla="*/ 14 h 14"/>
                  <a:gd name="T2" fmla="*/ 25 w 29"/>
                  <a:gd name="T3" fmla="*/ 14 h 14"/>
                  <a:gd name="T4" fmla="*/ 15 w 29"/>
                  <a:gd name="T5" fmla="*/ 4 h 14"/>
                  <a:gd name="T6" fmla="*/ 4 w 29"/>
                  <a:gd name="T7" fmla="*/ 14 h 14"/>
                  <a:gd name="T8" fmla="*/ 0 w 29"/>
                  <a:gd name="T9" fmla="*/ 14 h 14"/>
                  <a:gd name="T10" fmla="*/ 15 w 29"/>
                  <a:gd name="T11" fmla="*/ 0 h 14"/>
                  <a:gd name="T12" fmla="*/ 29 w 29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8"/>
                      <a:pt x="21" y="4"/>
                      <a:pt x="15" y="4"/>
                    </a:cubicBezTo>
                    <a:cubicBezTo>
                      <a:pt x="9" y="4"/>
                      <a:pt x="4" y="8"/>
                      <a:pt x="4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2" name="Freeform 121"/>
              <p:cNvSpPr>
                <a:spLocks noEditPoints="1"/>
              </p:cNvSpPr>
              <p:nvPr/>
            </p:nvSpPr>
            <p:spPr bwMode="auto">
              <a:xfrm>
                <a:off x="5267326" y="5080000"/>
                <a:ext cx="63500" cy="61913"/>
              </a:xfrm>
              <a:custGeom>
                <a:avLst/>
                <a:gdLst>
                  <a:gd name="T0" fmla="*/ 11 w 21"/>
                  <a:gd name="T1" fmla="*/ 21 h 21"/>
                  <a:gd name="T2" fmla="*/ 0 w 21"/>
                  <a:gd name="T3" fmla="*/ 10 h 21"/>
                  <a:gd name="T4" fmla="*/ 11 w 21"/>
                  <a:gd name="T5" fmla="*/ 0 h 21"/>
                  <a:gd name="T6" fmla="*/ 21 w 21"/>
                  <a:gd name="T7" fmla="*/ 10 h 21"/>
                  <a:gd name="T8" fmla="*/ 11 w 21"/>
                  <a:gd name="T9" fmla="*/ 21 h 21"/>
                  <a:gd name="T10" fmla="*/ 11 w 21"/>
                  <a:gd name="T11" fmla="*/ 3 h 21"/>
                  <a:gd name="T12" fmla="*/ 4 w 21"/>
                  <a:gd name="T13" fmla="*/ 10 h 21"/>
                  <a:gd name="T14" fmla="*/ 11 w 21"/>
                  <a:gd name="T15" fmla="*/ 17 h 21"/>
                  <a:gd name="T16" fmla="*/ 17 w 21"/>
                  <a:gd name="T17" fmla="*/ 10 h 21"/>
                  <a:gd name="T18" fmla="*/ 11 w 21"/>
                  <a:gd name="T1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1" y="21"/>
                    </a:moveTo>
                    <a:cubicBezTo>
                      <a:pt x="5" y="21"/>
                      <a:pt x="0" y="16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6" y="0"/>
                      <a:pt x="21" y="4"/>
                      <a:pt x="21" y="10"/>
                    </a:cubicBezTo>
                    <a:cubicBezTo>
                      <a:pt x="21" y="16"/>
                      <a:pt x="16" y="21"/>
                      <a:pt x="11" y="21"/>
                    </a:cubicBezTo>
                    <a:moveTo>
                      <a:pt x="11" y="3"/>
                    </a:moveTo>
                    <a:cubicBezTo>
                      <a:pt x="7" y="3"/>
                      <a:pt x="4" y="6"/>
                      <a:pt x="4" y="10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4" y="17"/>
                      <a:pt x="17" y="14"/>
                      <a:pt x="17" y="10"/>
                    </a:cubicBezTo>
                    <a:cubicBezTo>
                      <a:pt x="17" y="6"/>
                      <a:pt x="14" y="3"/>
                      <a:pt x="11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3" name="Freeform 122"/>
              <p:cNvSpPr>
                <a:spLocks/>
              </p:cNvSpPr>
              <p:nvPr/>
            </p:nvSpPr>
            <p:spPr bwMode="auto">
              <a:xfrm>
                <a:off x="5254626" y="5130800"/>
                <a:ext cx="88900" cy="44450"/>
              </a:xfrm>
              <a:custGeom>
                <a:avLst/>
                <a:gdLst>
                  <a:gd name="T0" fmla="*/ 29 w 29"/>
                  <a:gd name="T1" fmla="*/ 15 h 15"/>
                  <a:gd name="T2" fmla="*/ 25 w 29"/>
                  <a:gd name="T3" fmla="*/ 15 h 15"/>
                  <a:gd name="T4" fmla="*/ 15 w 29"/>
                  <a:gd name="T5" fmla="*/ 4 h 15"/>
                  <a:gd name="T6" fmla="*/ 4 w 29"/>
                  <a:gd name="T7" fmla="*/ 15 h 15"/>
                  <a:gd name="T8" fmla="*/ 0 w 29"/>
                  <a:gd name="T9" fmla="*/ 15 h 15"/>
                  <a:gd name="T10" fmla="*/ 15 w 29"/>
                  <a:gd name="T11" fmla="*/ 0 h 15"/>
                  <a:gd name="T12" fmla="*/ 29 w 29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9"/>
                      <a:pt x="20" y="4"/>
                      <a:pt x="15" y="4"/>
                    </a:cubicBezTo>
                    <a:cubicBezTo>
                      <a:pt x="9" y="4"/>
                      <a:pt x="4" y="9"/>
                      <a:pt x="4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22" y="0"/>
                      <a:pt x="29" y="7"/>
                      <a:pt x="29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4" name="Freeform 123"/>
              <p:cNvSpPr>
                <a:spLocks noEditPoints="1"/>
              </p:cNvSpPr>
              <p:nvPr/>
            </p:nvSpPr>
            <p:spPr bwMode="auto">
              <a:xfrm>
                <a:off x="5394326" y="5080000"/>
                <a:ext cx="66675" cy="61913"/>
              </a:xfrm>
              <a:custGeom>
                <a:avLst/>
                <a:gdLst>
                  <a:gd name="T0" fmla="*/ 11 w 22"/>
                  <a:gd name="T1" fmla="*/ 21 h 21"/>
                  <a:gd name="T2" fmla="*/ 0 w 22"/>
                  <a:gd name="T3" fmla="*/ 10 h 21"/>
                  <a:gd name="T4" fmla="*/ 11 w 22"/>
                  <a:gd name="T5" fmla="*/ 0 h 21"/>
                  <a:gd name="T6" fmla="*/ 22 w 22"/>
                  <a:gd name="T7" fmla="*/ 10 h 21"/>
                  <a:gd name="T8" fmla="*/ 11 w 22"/>
                  <a:gd name="T9" fmla="*/ 21 h 21"/>
                  <a:gd name="T10" fmla="*/ 11 w 22"/>
                  <a:gd name="T11" fmla="*/ 3 h 21"/>
                  <a:gd name="T12" fmla="*/ 4 w 22"/>
                  <a:gd name="T13" fmla="*/ 10 h 21"/>
                  <a:gd name="T14" fmla="*/ 11 w 22"/>
                  <a:gd name="T15" fmla="*/ 17 h 21"/>
                  <a:gd name="T16" fmla="*/ 18 w 22"/>
                  <a:gd name="T17" fmla="*/ 10 h 21"/>
                  <a:gd name="T18" fmla="*/ 11 w 22"/>
                  <a:gd name="T1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1" y="21"/>
                    </a:moveTo>
                    <a:cubicBezTo>
                      <a:pt x="5" y="21"/>
                      <a:pt x="0" y="16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2" y="4"/>
                      <a:pt x="22" y="10"/>
                    </a:cubicBezTo>
                    <a:cubicBezTo>
                      <a:pt x="22" y="16"/>
                      <a:pt x="17" y="21"/>
                      <a:pt x="11" y="21"/>
                    </a:cubicBezTo>
                    <a:moveTo>
                      <a:pt x="11" y="3"/>
                    </a:moveTo>
                    <a:cubicBezTo>
                      <a:pt x="7" y="3"/>
                      <a:pt x="4" y="6"/>
                      <a:pt x="4" y="10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5" y="17"/>
                      <a:pt x="18" y="14"/>
                      <a:pt x="18" y="10"/>
                    </a:cubicBezTo>
                    <a:cubicBezTo>
                      <a:pt x="18" y="6"/>
                      <a:pt x="15" y="3"/>
                      <a:pt x="11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5" name="Freeform 124"/>
              <p:cNvSpPr>
                <a:spLocks/>
              </p:cNvSpPr>
              <p:nvPr/>
            </p:nvSpPr>
            <p:spPr bwMode="auto">
              <a:xfrm>
                <a:off x="5384801" y="5130800"/>
                <a:ext cx="85725" cy="44450"/>
              </a:xfrm>
              <a:custGeom>
                <a:avLst/>
                <a:gdLst>
                  <a:gd name="T0" fmla="*/ 28 w 28"/>
                  <a:gd name="T1" fmla="*/ 15 h 15"/>
                  <a:gd name="T2" fmla="*/ 25 w 28"/>
                  <a:gd name="T3" fmla="*/ 15 h 15"/>
                  <a:gd name="T4" fmla="*/ 14 w 28"/>
                  <a:gd name="T5" fmla="*/ 4 h 15"/>
                  <a:gd name="T6" fmla="*/ 4 w 28"/>
                  <a:gd name="T7" fmla="*/ 15 h 15"/>
                  <a:gd name="T8" fmla="*/ 0 w 28"/>
                  <a:gd name="T9" fmla="*/ 15 h 15"/>
                  <a:gd name="T10" fmla="*/ 14 w 28"/>
                  <a:gd name="T11" fmla="*/ 0 h 15"/>
                  <a:gd name="T12" fmla="*/ 28 w 28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5">
                    <a:moveTo>
                      <a:pt x="28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9"/>
                      <a:pt x="20" y="4"/>
                      <a:pt x="14" y="4"/>
                    </a:cubicBezTo>
                    <a:cubicBezTo>
                      <a:pt x="8" y="4"/>
                      <a:pt x="4" y="9"/>
                      <a:pt x="4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6" name="Freeform 125"/>
              <p:cNvSpPr>
                <a:spLocks/>
              </p:cNvSpPr>
              <p:nvPr/>
            </p:nvSpPr>
            <p:spPr bwMode="auto">
              <a:xfrm>
                <a:off x="4948238" y="4521200"/>
                <a:ext cx="325438" cy="193675"/>
              </a:xfrm>
              <a:custGeom>
                <a:avLst/>
                <a:gdLst>
                  <a:gd name="T0" fmla="*/ 11 w 107"/>
                  <a:gd name="T1" fmla="*/ 32 h 64"/>
                  <a:gd name="T2" fmla="*/ 29 w 107"/>
                  <a:gd name="T3" fmla="*/ 18 h 64"/>
                  <a:gd name="T4" fmla="*/ 47 w 107"/>
                  <a:gd name="T5" fmla="*/ 0 h 64"/>
                  <a:gd name="T6" fmla="*/ 63 w 107"/>
                  <a:gd name="T7" fmla="*/ 9 h 64"/>
                  <a:gd name="T8" fmla="*/ 69 w 107"/>
                  <a:gd name="T9" fmla="*/ 8 h 64"/>
                  <a:gd name="T10" fmla="*/ 86 w 107"/>
                  <a:gd name="T11" fmla="*/ 25 h 64"/>
                  <a:gd name="T12" fmla="*/ 88 w 107"/>
                  <a:gd name="T13" fmla="*/ 25 h 64"/>
                  <a:gd name="T14" fmla="*/ 107 w 107"/>
                  <a:gd name="T15" fmla="*/ 45 h 64"/>
                  <a:gd name="T16" fmla="*/ 88 w 107"/>
                  <a:gd name="T17" fmla="*/ 64 h 64"/>
                  <a:gd name="T18" fmla="*/ 17 w 107"/>
                  <a:gd name="T19" fmla="*/ 64 h 64"/>
                  <a:gd name="T20" fmla="*/ 0 w 107"/>
                  <a:gd name="T21" fmla="*/ 47 h 64"/>
                  <a:gd name="T22" fmla="*/ 11 w 107"/>
                  <a:gd name="T23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64">
                    <a:moveTo>
                      <a:pt x="11" y="32"/>
                    </a:moveTo>
                    <a:cubicBezTo>
                      <a:pt x="13" y="24"/>
                      <a:pt x="20" y="18"/>
                      <a:pt x="29" y="18"/>
                    </a:cubicBezTo>
                    <a:cubicBezTo>
                      <a:pt x="29" y="8"/>
                      <a:pt x="37" y="0"/>
                      <a:pt x="47" y="0"/>
                    </a:cubicBezTo>
                    <a:cubicBezTo>
                      <a:pt x="54" y="0"/>
                      <a:pt x="60" y="3"/>
                      <a:pt x="63" y="9"/>
                    </a:cubicBezTo>
                    <a:cubicBezTo>
                      <a:pt x="65" y="9"/>
                      <a:pt x="66" y="8"/>
                      <a:pt x="69" y="8"/>
                    </a:cubicBezTo>
                    <a:cubicBezTo>
                      <a:pt x="78" y="8"/>
                      <a:pt x="86" y="16"/>
                      <a:pt x="86" y="25"/>
                    </a:cubicBezTo>
                    <a:cubicBezTo>
                      <a:pt x="88" y="25"/>
                      <a:pt x="88" y="25"/>
                      <a:pt x="88" y="25"/>
                    </a:cubicBezTo>
                    <a:cubicBezTo>
                      <a:pt x="99" y="25"/>
                      <a:pt x="107" y="34"/>
                      <a:pt x="107" y="45"/>
                    </a:cubicBezTo>
                    <a:cubicBezTo>
                      <a:pt x="107" y="56"/>
                      <a:pt x="99" y="64"/>
                      <a:pt x="88" y="64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8" y="64"/>
                      <a:pt x="0" y="57"/>
                      <a:pt x="0" y="47"/>
                    </a:cubicBezTo>
                    <a:cubicBezTo>
                      <a:pt x="0" y="40"/>
                      <a:pt x="5" y="34"/>
                      <a:pt x="11" y="3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7" name="Freeform 126"/>
              <p:cNvSpPr>
                <a:spLocks/>
              </p:cNvSpPr>
              <p:nvPr/>
            </p:nvSpPr>
            <p:spPr bwMode="auto">
              <a:xfrm>
                <a:off x="4348163" y="4768850"/>
                <a:ext cx="139700" cy="134938"/>
              </a:xfrm>
              <a:custGeom>
                <a:avLst/>
                <a:gdLst>
                  <a:gd name="T0" fmla="*/ 11 w 46"/>
                  <a:gd name="T1" fmla="*/ 43 h 45"/>
                  <a:gd name="T2" fmla="*/ 46 w 46"/>
                  <a:gd name="T3" fmla="*/ 8 h 45"/>
                  <a:gd name="T4" fmla="*/ 38 w 46"/>
                  <a:gd name="T5" fmla="*/ 0 h 45"/>
                  <a:gd name="T6" fmla="*/ 2 w 46"/>
                  <a:gd name="T7" fmla="*/ 35 h 45"/>
                  <a:gd name="T8" fmla="*/ 2 w 46"/>
                  <a:gd name="T9" fmla="*/ 43 h 45"/>
                  <a:gd name="T10" fmla="*/ 11 w 46"/>
                  <a:gd name="T11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45">
                    <a:moveTo>
                      <a:pt x="11" y="43"/>
                    </a:moveTo>
                    <a:cubicBezTo>
                      <a:pt x="46" y="8"/>
                      <a:pt x="46" y="8"/>
                      <a:pt x="46" y="8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1"/>
                      <a:pt x="2" y="43"/>
                    </a:cubicBezTo>
                    <a:cubicBezTo>
                      <a:pt x="4" y="45"/>
                      <a:pt x="8" y="45"/>
                      <a:pt x="11" y="43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8" name="Freeform 127"/>
              <p:cNvSpPr>
                <a:spLocks/>
              </p:cNvSpPr>
              <p:nvPr/>
            </p:nvSpPr>
            <p:spPr bwMode="auto">
              <a:xfrm>
                <a:off x="5130801" y="5459413"/>
                <a:ext cx="212725" cy="211138"/>
              </a:xfrm>
              <a:custGeom>
                <a:avLst/>
                <a:gdLst>
                  <a:gd name="T0" fmla="*/ 62 w 70"/>
                  <a:gd name="T1" fmla="*/ 0 h 70"/>
                  <a:gd name="T2" fmla="*/ 9 w 70"/>
                  <a:gd name="T3" fmla="*/ 0 h 70"/>
                  <a:gd name="T4" fmla="*/ 0 w 70"/>
                  <a:gd name="T5" fmla="*/ 9 h 70"/>
                  <a:gd name="T6" fmla="*/ 0 w 70"/>
                  <a:gd name="T7" fmla="*/ 45 h 70"/>
                  <a:gd name="T8" fmla="*/ 9 w 70"/>
                  <a:gd name="T9" fmla="*/ 55 h 70"/>
                  <a:gd name="T10" fmla="*/ 19 w 70"/>
                  <a:gd name="T11" fmla="*/ 55 h 70"/>
                  <a:gd name="T12" fmla="*/ 19 w 70"/>
                  <a:gd name="T13" fmla="*/ 70 h 70"/>
                  <a:gd name="T14" fmla="*/ 34 w 70"/>
                  <a:gd name="T15" fmla="*/ 55 h 70"/>
                  <a:gd name="T16" fmla="*/ 62 w 70"/>
                  <a:gd name="T17" fmla="*/ 55 h 70"/>
                  <a:gd name="T18" fmla="*/ 70 w 70"/>
                  <a:gd name="T19" fmla="*/ 45 h 70"/>
                  <a:gd name="T20" fmla="*/ 70 w 70"/>
                  <a:gd name="T21" fmla="*/ 9 h 70"/>
                  <a:gd name="T22" fmla="*/ 62 w 70"/>
                  <a:gd name="T2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6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4" y="55"/>
                      <a:pt x="9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7" y="55"/>
                      <a:pt x="70" y="50"/>
                      <a:pt x="70" y="45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4"/>
                      <a:pt x="67" y="0"/>
                      <a:pt x="62" y="0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9" name="Freeform 128"/>
              <p:cNvSpPr>
                <a:spLocks/>
              </p:cNvSpPr>
              <p:nvPr/>
            </p:nvSpPr>
            <p:spPr bwMode="auto">
              <a:xfrm>
                <a:off x="5311776" y="5546725"/>
                <a:ext cx="222250" cy="211138"/>
              </a:xfrm>
              <a:custGeom>
                <a:avLst/>
                <a:gdLst>
                  <a:gd name="T0" fmla="*/ 62 w 73"/>
                  <a:gd name="T1" fmla="*/ 0 h 70"/>
                  <a:gd name="T2" fmla="*/ 15 w 73"/>
                  <a:gd name="T3" fmla="*/ 0 h 70"/>
                  <a:gd name="T4" fmla="*/ 15 w 73"/>
                  <a:gd name="T5" fmla="*/ 20 h 70"/>
                  <a:gd name="T6" fmla="*/ 2 w 73"/>
                  <a:gd name="T7" fmla="*/ 32 h 70"/>
                  <a:gd name="T8" fmla="*/ 0 w 73"/>
                  <a:gd name="T9" fmla="*/ 32 h 70"/>
                  <a:gd name="T10" fmla="*/ 0 w 73"/>
                  <a:gd name="T11" fmla="*/ 45 h 70"/>
                  <a:gd name="T12" fmla="*/ 9 w 73"/>
                  <a:gd name="T13" fmla="*/ 53 h 70"/>
                  <a:gd name="T14" fmla="*/ 37 w 73"/>
                  <a:gd name="T15" fmla="*/ 53 h 70"/>
                  <a:gd name="T16" fmla="*/ 53 w 73"/>
                  <a:gd name="T17" fmla="*/ 70 h 70"/>
                  <a:gd name="T18" fmla="*/ 53 w 73"/>
                  <a:gd name="T19" fmla="*/ 53 h 70"/>
                  <a:gd name="T20" fmla="*/ 62 w 73"/>
                  <a:gd name="T21" fmla="*/ 53 h 70"/>
                  <a:gd name="T22" fmla="*/ 73 w 73"/>
                  <a:gd name="T23" fmla="*/ 45 h 70"/>
                  <a:gd name="T24" fmla="*/ 73 w 73"/>
                  <a:gd name="T25" fmla="*/ 9 h 70"/>
                  <a:gd name="T26" fmla="*/ 62 w 73"/>
                  <a:gd name="T2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70">
                    <a:moveTo>
                      <a:pt x="6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7"/>
                      <a:pt x="9" y="32"/>
                      <a:pt x="2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4" y="53"/>
                      <a:pt x="9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7" y="53"/>
                      <a:pt x="73" y="50"/>
                      <a:pt x="73" y="45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4"/>
                      <a:pt x="67" y="0"/>
                      <a:pt x="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0" name="Freeform 129"/>
              <p:cNvSpPr>
                <a:spLocks/>
              </p:cNvSpPr>
              <p:nvPr/>
            </p:nvSpPr>
            <p:spPr bwMode="auto">
              <a:xfrm>
                <a:off x="4140201" y="5081588"/>
                <a:ext cx="347663" cy="236538"/>
              </a:xfrm>
              <a:custGeom>
                <a:avLst/>
                <a:gdLst>
                  <a:gd name="T0" fmla="*/ 115 w 115"/>
                  <a:gd name="T1" fmla="*/ 73 h 78"/>
                  <a:gd name="T2" fmla="*/ 110 w 115"/>
                  <a:gd name="T3" fmla="*/ 78 h 78"/>
                  <a:gd name="T4" fmla="*/ 5 w 115"/>
                  <a:gd name="T5" fmla="*/ 78 h 78"/>
                  <a:gd name="T6" fmla="*/ 0 w 115"/>
                  <a:gd name="T7" fmla="*/ 73 h 78"/>
                  <a:gd name="T8" fmla="*/ 0 w 115"/>
                  <a:gd name="T9" fmla="*/ 6 h 78"/>
                  <a:gd name="T10" fmla="*/ 5 w 115"/>
                  <a:gd name="T11" fmla="*/ 0 h 78"/>
                  <a:gd name="T12" fmla="*/ 110 w 115"/>
                  <a:gd name="T13" fmla="*/ 0 h 78"/>
                  <a:gd name="T14" fmla="*/ 115 w 115"/>
                  <a:gd name="T15" fmla="*/ 6 h 78"/>
                  <a:gd name="T16" fmla="*/ 115 w 115"/>
                  <a:gd name="T17" fmla="*/ 7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78">
                    <a:moveTo>
                      <a:pt x="115" y="73"/>
                    </a:moveTo>
                    <a:cubicBezTo>
                      <a:pt x="115" y="76"/>
                      <a:pt x="113" y="78"/>
                      <a:pt x="110" y="78"/>
                    </a:cubicBezTo>
                    <a:cubicBezTo>
                      <a:pt x="5" y="78"/>
                      <a:pt x="5" y="78"/>
                      <a:pt x="5" y="78"/>
                    </a:cubicBezTo>
                    <a:cubicBezTo>
                      <a:pt x="2" y="78"/>
                      <a:pt x="0" y="76"/>
                      <a:pt x="0" y="7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3" y="0"/>
                      <a:pt x="115" y="3"/>
                      <a:pt x="115" y="6"/>
                    </a:cubicBezTo>
                    <a:lnTo>
                      <a:pt x="115" y="73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>
                <a:spLocks noChangeArrowheads="1"/>
              </p:cNvSpPr>
              <p:nvPr/>
            </p:nvSpPr>
            <p:spPr bwMode="auto">
              <a:xfrm>
                <a:off x="4160838" y="5103813"/>
                <a:ext cx="303213" cy="19208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4176713" y="5141913"/>
                <a:ext cx="266700" cy="127000"/>
              </a:xfrm>
              <a:custGeom>
                <a:avLst/>
                <a:gdLst>
                  <a:gd name="T0" fmla="*/ 0 w 168"/>
                  <a:gd name="T1" fmla="*/ 80 h 80"/>
                  <a:gd name="T2" fmla="*/ 24 w 168"/>
                  <a:gd name="T3" fmla="*/ 65 h 80"/>
                  <a:gd name="T4" fmla="*/ 40 w 168"/>
                  <a:gd name="T5" fmla="*/ 76 h 80"/>
                  <a:gd name="T6" fmla="*/ 66 w 168"/>
                  <a:gd name="T7" fmla="*/ 38 h 80"/>
                  <a:gd name="T8" fmla="*/ 84 w 168"/>
                  <a:gd name="T9" fmla="*/ 48 h 80"/>
                  <a:gd name="T10" fmla="*/ 133 w 168"/>
                  <a:gd name="T11" fmla="*/ 10 h 80"/>
                  <a:gd name="T12" fmla="*/ 150 w 168"/>
                  <a:gd name="T13" fmla="*/ 18 h 80"/>
                  <a:gd name="T14" fmla="*/ 168 w 168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8" h="80">
                    <a:moveTo>
                      <a:pt x="0" y="80"/>
                    </a:moveTo>
                    <a:lnTo>
                      <a:pt x="24" y="65"/>
                    </a:lnTo>
                    <a:lnTo>
                      <a:pt x="40" y="76"/>
                    </a:lnTo>
                    <a:lnTo>
                      <a:pt x="66" y="38"/>
                    </a:lnTo>
                    <a:lnTo>
                      <a:pt x="84" y="48"/>
                    </a:lnTo>
                    <a:lnTo>
                      <a:pt x="133" y="10"/>
                    </a:lnTo>
                    <a:lnTo>
                      <a:pt x="150" y="18"/>
                    </a:lnTo>
                    <a:lnTo>
                      <a:pt x="168" y="0"/>
                    </a:lnTo>
                  </a:path>
                </a:pathLst>
              </a:custGeom>
              <a:noFill/>
              <a:ln w="793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4679951" y="5794375"/>
                <a:ext cx="496888" cy="17145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>
                <a:spLocks noChangeArrowheads="1"/>
              </p:cNvSpPr>
              <p:nvPr/>
            </p:nvSpPr>
            <p:spPr bwMode="auto">
              <a:xfrm>
                <a:off x="4667251" y="5908675"/>
                <a:ext cx="520700" cy="496888"/>
              </a:xfrm>
              <a:prstGeom prst="rect">
                <a:avLst/>
              </a:pr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5" name="Oval 134"/>
              <p:cNvSpPr>
                <a:spLocks noChangeArrowheads="1"/>
              </p:cNvSpPr>
              <p:nvPr/>
            </p:nvSpPr>
            <p:spPr bwMode="auto">
              <a:xfrm>
                <a:off x="5106988" y="5995988"/>
                <a:ext cx="50800" cy="53975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5106988" y="6069013"/>
                <a:ext cx="50800" cy="50800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7" name="Oval 136"/>
              <p:cNvSpPr>
                <a:spLocks noChangeArrowheads="1"/>
              </p:cNvSpPr>
              <p:nvPr/>
            </p:nvSpPr>
            <p:spPr bwMode="auto">
              <a:xfrm>
                <a:off x="5106988" y="6140450"/>
                <a:ext cx="50800" cy="55563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8" name="Oval 137"/>
              <p:cNvSpPr>
                <a:spLocks noChangeArrowheads="1"/>
              </p:cNvSpPr>
              <p:nvPr/>
            </p:nvSpPr>
            <p:spPr bwMode="auto">
              <a:xfrm>
                <a:off x="4457701" y="4597400"/>
                <a:ext cx="219075" cy="207963"/>
              </a:xfrm>
              <a:prstGeom prst="ellipse">
                <a:avLst/>
              </a:prstGeom>
              <a:solidFill>
                <a:srgbClr val="70B3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9" name="Freeform 138"/>
              <p:cNvSpPr>
                <a:spLocks/>
              </p:cNvSpPr>
              <p:nvPr/>
            </p:nvSpPr>
            <p:spPr bwMode="auto">
              <a:xfrm>
                <a:off x="4457701" y="4608513"/>
                <a:ext cx="193675" cy="196850"/>
              </a:xfrm>
              <a:custGeom>
                <a:avLst/>
                <a:gdLst>
                  <a:gd name="T0" fmla="*/ 63 w 64"/>
                  <a:gd name="T1" fmla="*/ 52 h 65"/>
                  <a:gd name="T2" fmla="*/ 18 w 64"/>
                  <a:gd name="T3" fmla="*/ 10 h 65"/>
                  <a:gd name="T4" fmla="*/ 19 w 64"/>
                  <a:gd name="T5" fmla="*/ 0 h 65"/>
                  <a:gd name="T6" fmla="*/ 0 w 64"/>
                  <a:gd name="T7" fmla="*/ 30 h 65"/>
                  <a:gd name="T8" fmla="*/ 36 w 64"/>
                  <a:gd name="T9" fmla="*/ 65 h 65"/>
                  <a:gd name="T10" fmla="*/ 64 w 64"/>
                  <a:gd name="T11" fmla="*/ 52 h 65"/>
                  <a:gd name="T12" fmla="*/ 63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3" y="52"/>
                    </a:moveTo>
                    <a:cubicBezTo>
                      <a:pt x="38" y="52"/>
                      <a:pt x="18" y="33"/>
                      <a:pt x="18" y="10"/>
                    </a:cubicBezTo>
                    <a:cubicBezTo>
                      <a:pt x="18" y="6"/>
                      <a:pt x="18" y="3"/>
                      <a:pt x="19" y="0"/>
                    </a:cubicBezTo>
                    <a:cubicBezTo>
                      <a:pt x="8" y="6"/>
                      <a:pt x="0" y="17"/>
                      <a:pt x="0" y="30"/>
                    </a:cubicBezTo>
                    <a:cubicBezTo>
                      <a:pt x="0" y="49"/>
                      <a:pt x="16" y="65"/>
                      <a:pt x="36" y="65"/>
                    </a:cubicBezTo>
                    <a:cubicBezTo>
                      <a:pt x="47" y="65"/>
                      <a:pt x="57" y="60"/>
                      <a:pt x="64" y="52"/>
                    </a:cubicBezTo>
                    <a:lnTo>
                      <a:pt x="63" y="52"/>
                    </a:lnTo>
                    <a:close/>
                  </a:path>
                </a:pathLst>
              </a:custGeom>
              <a:solidFill>
                <a:srgbClr val="A0CD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0" name="Rectangle 139"/>
              <p:cNvSpPr>
                <a:spLocks noChangeArrowheads="1"/>
              </p:cNvSpPr>
              <p:nvPr/>
            </p:nvSpPr>
            <p:spPr bwMode="auto">
              <a:xfrm>
                <a:off x="4484688" y="4629150"/>
                <a:ext cx="42863" cy="123825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1" name="Rectangle 140"/>
              <p:cNvSpPr>
                <a:spLocks noChangeArrowheads="1"/>
              </p:cNvSpPr>
              <p:nvPr/>
            </p:nvSpPr>
            <p:spPr bwMode="auto">
              <a:xfrm>
                <a:off x="4484688" y="4629150"/>
                <a:ext cx="42863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2" name="Rectangle 141"/>
              <p:cNvSpPr>
                <a:spLocks noChangeArrowheads="1"/>
              </p:cNvSpPr>
              <p:nvPr/>
            </p:nvSpPr>
            <p:spPr bwMode="auto">
              <a:xfrm>
                <a:off x="4533901" y="4657725"/>
                <a:ext cx="39688" cy="9525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3" name="Rectangle 142"/>
              <p:cNvSpPr>
                <a:spLocks noChangeArrowheads="1"/>
              </p:cNvSpPr>
              <p:nvPr/>
            </p:nvSpPr>
            <p:spPr bwMode="auto">
              <a:xfrm>
                <a:off x="4533901" y="4657725"/>
                <a:ext cx="39688" cy="95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4" name="Rectangle 143"/>
              <p:cNvSpPr>
                <a:spLocks noChangeArrowheads="1"/>
              </p:cNvSpPr>
              <p:nvPr/>
            </p:nvSpPr>
            <p:spPr bwMode="auto">
              <a:xfrm>
                <a:off x="4579938" y="4684713"/>
                <a:ext cx="38100" cy="68263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5" name="Rectangle 144"/>
              <p:cNvSpPr>
                <a:spLocks noChangeArrowheads="1"/>
              </p:cNvSpPr>
              <p:nvPr/>
            </p:nvSpPr>
            <p:spPr bwMode="auto">
              <a:xfrm>
                <a:off x="4579938" y="4684713"/>
                <a:ext cx="38100" cy="68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6" name="Freeform 145"/>
              <p:cNvSpPr>
                <a:spLocks/>
              </p:cNvSpPr>
              <p:nvPr/>
            </p:nvSpPr>
            <p:spPr bwMode="auto">
              <a:xfrm>
                <a:off x="4513263" y="4629150"/>
                <a:ext cx="14288" cy="63500"/>
              </a:xfrm>
              <a:custGeom>
                <a:avLst/>
                <a:gdLst>
                  <a:gd name="T0" fmla="*/ 5 w 5"/>
                  <a:gd name="T1" fmla="*/ 0 h 21"/>
                  <a:gd name="T2" fmla="*/ 0 w 5"/>
                  <a:gd name="T3" fmla="*/ 0 h 21"/>
                  <a:gd name="T4" fmla="*/ 0 w 5"/>
                  <a:gd name="T5" fmla="*/ 2 h 21"/>
                  <a:gd name="T6" fmla="*/ 5 w 5"/>
                  <a:gd name="T7" fmla="*/ 21 h 21"/>
                  <a:gd name="T8" fmla="*/ 5 w 5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1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9"/>
                      <a:pt x="2" y="16"/>
                      <a:pt x="5" y="2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7" name="Freeform 146"/>
              <p:cNvSpPr>
                <a:spLocks/>
              </p:cNvSpPr>
              <p:nvPr/>
            </p:nvSpPr>
            <p:spPr bwMode="auto">
              <a:xfrm>
                <a:off x="4533901" y="4657725"/>
                <a:ext cx="39688" cy="87313"/>
              </a:xfrm>
              <a:custGeom>
                <a:avLst/>
                <a:gdLst>
                  <a:gd name="T0" fmla="*/ 13 w 13"/>
                  <a:gd name="T1" fmla="*/ 0 h 29"/>
                  <a:gd name="T2" fmla="*/ 0 w 13"/>
                  <a:gd name="T3" fmla="*/ 0 h 29"/>
                  <a:gd name="T4" fmla="*/ 0 w 13"/>
                  <a:gd name="T5" fmla="*/ 16 h 29"/>
                  <a:gd name="T6" fmla="*/ 13 w 13"/>
                  <a:gd name="T7" fmla="*/ 29 h 29"/>
                  <a:gd name="T8" fmla="*/ 13 w 13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9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21"/>
                      <a:pt x="8" y="26"/>
                      <a:pt x="13" y="29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8" name="Freeform 147"/>
              <p:cNvSpPr>
                <a:spLocks/>
              </p:cNvSpPr>
              <p:nvPr/>
            </p:nvSpPr>
            <p:spPr bwMode="auto">
              <a:xfrm>
                <a:off x="4579938" y="4684713"/>
                <a:ext cx="38100" cy="68263"/>
              </a:xfrm>
              <a:custGeom>
                <a:avLst/>
                <a:gdLst>
                  <a:gd name="T0" fmla="*/ 13 w 13"/>
                  <a:gd name="T1" fmla="*/ 0 h 23"/>
                  <a:gd name="T2" fmla="*/ 0 w 13"/>
                  <a:gd name="T3" fmla="*/ 0 h 23"/>
                  <a:gd name="T4" fmla="*/ 0 w 13"/>
                  <a:gd name="T5" fmla="*/ 21 h 23"/>
                  <a:gd name="T6" fmla="*/ 3 w 13"/>
                  <a:gd name="T7" fmla="*/ 23 h 23"/>
                  <a:gd name="T8" fmla="*/ 13 w 13"/>
                  <a:gd name="T9" fmla="*/ 23 h 23"/>
                  <a:gd name="T10" fmla="*/ 13 w 13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2" y="22"/>
                      <a:pt x="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9" name="Freeform 148"/>
              <p:cNvSpPr>
                <a:spLocks/>
              </p:cNvSpPr>
              <p:nvPr/>
            </p:nvSpPr>
            <p:spPr bwMode="auto">
              <a:xfrm>
                <a:off x="4484688" y="4629150"/>
                <a:ext cx="3175" cy="6350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0" name="Freeform 149"/>
              <p:cNvSpPr>
                <a:spLocks/>
              </p:cNvSpPr>
              <p:nvPr/>
            </p:nvSpPr>
            <p:spPr bwMode="auto">
              <a:xfrm>
                <a:off x="4484688" y="4629150"/>
                <a:ext cx="42863" cy="123825"/>
              </a:xfrm>
              <a:custGeom>
                <a:avLst/>
                <a:gdLst>
                  <a:gd name="T0" fmla="*/ 9 w 14"/>
                  <a:gd name="T1" fmla="*/ 0 h 41"/>
                  <a:gd name="T2" fmla="*/ 1 w 14"/>
                  <a:gd name="T3" fmla="*/ 0 h 41"/>
                  <a:gd name="T4" fmla="*/ 0 w 14"/>
                  <a:gd name="T5" fmla="*/ 2 h 41"/>
                  <a:gd name="T6" fmla="*/ 0 w 14"/>
                  <a:gd name="T7" fmla="*/ 41 h 41"/>
                  <a:gd name="T8" fmla="*/ 14 w 14"/>
                  <a:gd name="T9" fmla="*/ 41 h 41"/>
                  <a:gd name="T10" fmla="*/ 14 w 14"/>
                  <a:gd name="T11" fmla="*/ 21 h 41"/>
                  <a:gd name="T12" fmla="*/ 9 w 14"/>
                  <a:gd name="T13" fmla="*/ 2 h 41"/>
                  <a:gd name="T14" fmla="*/ 9 w 14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41">
                    <a:moveTo>
                      <a:pt x="9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1" y="16"/>
                      <a:pt x="9" y="9"/>
                      <a:pt x="9" y="2"/>
                    </a:cubicBezTo>
                    <a:cubicBezTo>
                      <a:pt x="9" y="2"/>
                      <a:pt x="9" y="1"/>
                      <a:pt x="9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1" name="Freeform 150"/>
              <p:cNvSpPr>
                <a:spLocks/>
              </p:cNvSpPr>
              <p:nvPr/>
            </p:nvSpPr>
            <p:spPr bwMode="auto">
              <a:xfrm>
                <a:off x="4533901" y="4705350"/>
                <a:ext cx="39688" cy="47625"/>
              </a:xfrm>
              <a:custGeom>
                <a:avLst/>
                <a:gdLst>
                  <a:gd name="T0" fmla="*/ 0 w 13"/>
                  <a:gd name="T1" fmla="*/ 0 h 16"/>
                  <a:gd name="T2" fmla="*/ 0 w 13"/>
                  <a:gd name="T3" fmla="*/ 16 h 16"/>
                  <a:gd name="T4" fmla="*/ 13 w 13"/>
                  <a:gd name="T5" fmla="*/ 16 h 16"/>
                  <a:gd name="T6" fmla="*/ 13 w 13"/>
                  <a:gd name="T7" fmla="*/ 13 h 16"/>
                  <a:gd name="T8" fmla="*/ 0 w 13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" y="10"/>
                      <a:pt x="3" y="5"/>
                      <a:pt x="0" y="0"/>
                    </a:cubicBezTo>
                  </a:path>
                </a:pathLst>
              </a:custGeom>
              <a:solidFill>
                <a:srgbClr val="57A6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2" name="Freeform 151"/>
              <p:cNvSpPr>
                <a:spLocks/>
              </p:cNvSpPr>
              <p:nvPr/>
            </p:nvSpPr>
            <p:spPr bwMode="auto">
              <a:xfrm>
                <a:off x="4579938" y="4748213"/>
                <a:ext cx="7938" cy="4763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3" name="Freeform 152"/>
              <p:cNvSpPr>
                <a:spLocks noEditPoints="1"/>
              </p:cNvSpPr>
              <p:nvPr/>
            </p:nvSpPr>
            <p:spPr bwMode="auto">
              <a:xfrm>
                <a:off x="4437063" y="4575175"/>
                <a:ext cx="260350" cy="250825"/>
              </a:xfrm>
              <a:custGeom>
                <a:avLst/>
                <a:gdLst>
                  <a:gd name="T0" fmla="*/ 43 w 86"/>
                  <a:gd name="T1" fmla="*/ 0 h 83"/>
                  <a:gd name="T2" fmla="*/ 86 w 86"/>
                  <a:gd name="T3" fmla="*/ 41 h 83"/>
                  <a:gd name="T4" fmla="*/ 43 w 86"/>
                  <a:gd name="T5" fmla="*/ 83 h 83"/>
                  <a:gd name="T6" fmla="*/ 0 w 86"/>
                  <a:gd name="T7" fmla="*/ 41 h 83"/>
                  <a:gd name="T8" fmla="*/ 43 w 86"/>
                  <a:gd name="T9" fmla="*/ 0 h 83"/>
                  <a:gd name="T10" fmla="*/ 7 w 86"/>
                  <a:gd name="T11" fmla="*/ 41 h 83"/>
                  <a:gd name="T12" fmla="*/ 43 w 86"/>
                  <a:gd name="T13" fmla="*/ 76 h 83"/>
                  <a:gd name="T14" fmla="*/ 79 w 86"/>
                  <a:gd name="T15" fmla="*/ 41 h 83"/>
                  <a:gd name="T16" fmla="*/ 43 w 86"/>
                  <a:gd name="T17" fmla="*/ 7 h 83"/>
                  <a:gd name="T18" fmla="*/ 7 w 86"/>
                  <a:gd name="T19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3">
                    <a:moveTo>
                      <a:pt x="43" y="0"/>
                    </a:moveTo>
                    <a:cubicBezTo>
                      <a:pt x="67" y="0"/>
                      <a:pt x="86" y="19"/>
                      <a:pt x="86" y="41"/>
                    </a:cubicBezTo>
                    <a:cubicBezTo>
                      <a:pt x="86" y="64"/>
                      <a:pt x="67" y="83"/>
                      <a:pt x="43" y="83"/>
                    </a:cubicBezTo>
                    <a:cubicBezTo>
                      <a:pt x="19" y="83"/>
                      <a:pt x="0" y="64"/>
                      <a:pt x="0" y="41"/>
                    </a:cubicBezTo>
                    <a:cubicBezTo>
                      <a:pt x="0" y="19"/>
                      <a:pt x="19" y="0"/>
                      <a:pt x="43" y="0"/>
                    </a:cubicBezTo>
                    <a:moveTo>
                      <a:pt x="7" y="41"/>
                    </a:moveTo>
                    <a:cubicBezTo>
                      <a:pt x="7" y="60"/>
                      <a:pt x="23" y="76"/>
                      <a:pt x="43" y="76"/>
                    </a:cubicBezTo>
                    <a:cubicBezTo>
                      <a:pt x="63" y="76"/>
                      <a:pt x="79" y="60"/>
                      <a:pt x="79" y="41"/>
                    </a:cubicBezTo>
                    <a:cubicBezTo>
                      <a:pt x="79" y="22"/>
                      <a:pt x="63" y="7"/>
                      <a:pt x="43" y="7"/>
                    </a:cubicBezTo>
                    <a:cubicBezTo>
                      <a:pt x="23" y="7"/>
                      <a:pt x="7" y="22"/>
                      <a:pt x="7" y="41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4" name="Freeform 153"/>
              <p:cNvSpPr>
                <a:spLocks/>
              </p:cNvSpPr>
              <p:nvPr/>
            </p:nvSpPr>
            <p:spPr bwMode="auto">
              <a:xfrm>
                <a:off x="4640263" y="4665663"/>
                <a:ext cx="36513" cy="112713"/>
              </a:xfrm>
              <a:custGeom>
                <a:avLst/>
                <a:gdLst>
                  <a:gd name="T0" fmla="*/ 0 w 12"/>
                  <a:gd name="T1" fmla="*/ 37 h 37"/>
                  <a:gd name="T2" fmla="*/ 0 w 12"/>
                  <a:gd name="T3" fmla="*/ 17 h 37"/>
                  <a:gd name="T4" fmla="*/ 10 w 12"/>
                  <a:gd name="T5" fmla="*/ 0 h 37"/>
                  <a:gd name="T6" fmla="*/ 12 w 12"/>
                  <a:gd name="T7" fmla="*/ 11 h 37"/>
                  <a:gd name="T8" fmla="*/ 0 w 12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7">
                    <a:moveTo>
                      <a:pt x="0" y="37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0"/>
                      <a:pt x="4" y="3"/>
                      <a:pt x="10" y="0"/>
                    </a:cubicBezTo>
                    <a:cubicBezTo>
                      <a:pt x="11" y="3"/>
                      <a:pt x="12" y="7"/>
                      <a:pt x="12" y="11"/>
                    </a:cubicBezTo>
                    <a:cubicBezTo>
                      <a:pt x="12" y="21"/>
                      <a:pt x="7" y="31"/>
                      <a:pt x="0" y="37"/>
                    </a:cubicBezTo>
                    <a:close/>
                  </a:path>
                </a:pathLst>
              </a:custGeom>
              <a:solidFill>
                <a:srgbClr val="977F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4624388" y="4714875"/>
                <a:ext cx="36513" cy="3810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46" name="Text Placeholder 5"/>
          <p:cNvSpPr txBox="1">
            <a:spLocks/>
          </p:cNvSpPr>
          <p:nvPr/>
        </p:nvSpPr>
        <p:spPr>
          <a:xfrm>
            <a:off x="274638" y="1212850"/>
            <a:ext cx="5756277" cy="18389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SQL and MySQL RPs</a:t>
            </a:r>
          </a:p>
          <a:p>
            <a:pPr lvl="1" fontAlgn="ctr">
              <a:spcBef>
                <a:spcPts val="672"/>
              </a:spcBef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SQL and MySQL Resource Provider concepts and overview</a:t>
            </a:r>
          </a:p>
          <a:p>
            <a:pPr lvl="1" fontAlgn="ctr">
              <a:spcBef>
                <a:spcPts val="672"/>
              </a:spcBef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Architectural overview</a:t>
            </a:r>
          </a:p>
          <a:p>
            <a:pPr lvl="1" fontAlgn="ctr">
              <a:spcBef>
                <a:spcPts val="672"/>
              </a:spcBef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Deployment overview</a:t>
            </a:r>
          </a:p>
        </p:txBody>
      </p:sp>
    </p:spTree>
    <p:extLst>
      <p:ext uri="{BB962C8B-B14F-4D97-AF65-F5344CB8AC3E}">
        <p14:creationId xmlns:p14="http://schemas.microsoft.com/office/powerpoint/2010/main" val="388794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286211" y="865640"/>
            <a:ext cx="11125197" cy="554613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472" indent="-34747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Have a computer with access to</a:t>
            </a:r>
          </a:p>
          <a:p>
            <a:pPr marL="576072" lvl="1" indent="-34747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Administrator portal</a:t>
            </a:r>
          </a:p>
          <a:p>
            <a:pPr marL="576072" lvl="1" indent="-34747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Privileged Endpoint</a:t>
            </a:r>
          </a:p>
          <a:p>
            <a:pPr marL="576072" lvl="1" indent="-34747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ARM Management Endpoints</a:t>
            </a:r>
          </a:p>
          <a:p>
            <a:pPr marL="347472" indent="-34747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Download the SQL or MySQL Adapter RP packages</a:t>
            </a:r>
          </a:p>
          <a:p>
            <a:pPr marL="576072" lvl="1" indent="-34747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 Azure Stack Hub Development Kit (ASDK) installations, use the physical host.</a:t>
            </a:r>
          </a:p>
          <a:p>
            <a:pPr marL="576072" lvl="1" indent="-34747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 multi-node systems, the host must be a system that can access the Privileged Endpoint.</a:t>
            </a:r>
          </a:p>
          <a:p>
            <a:pPr marL="347472" indent="-34747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Run the deployment script</a:t>
            </a:r>
          </a:p>
          <a:p>
            <a:pPr marL="347472" indent="-34747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Azure Stack Registration completed to access Marketplace items</a:t>
            </a:r>
          </a:p>
          <a:p>
            <a:pPr marL="347472" indent="-34747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Add database hosting servers to the RP</a:t>
            </a:r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F71321-4FA0-4FCF-A8DB-E87808917B86}"/>
              </a:ext>
            </a:extLst>
          </p:cNvPr>
          <p:cNvSpPr txBox="1"/>
          <p:nvPr/>
        </p:nvSpPr>
        <p:spPr>
          <a:xfrm>
            <a:off x="198437" y="6514585"/>
            <a:ext cx="852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Deploy SQL Server resource provider - Azure Stack Hub | Microsoft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4930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682487"/>
              </p:ext>
            </p:extLst>
          </p:nvPr>
        </p:nvGraphicFramePr>
        <p:xfrm>
          <a:off x="414015" y="985837"/>
          <a:ext cx="11608444" cy="51157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81272">
                  <a:extLst>
                    <a:ext uri="{9D8B030D-6E8A-4147-A177-3AD203B41FA5}">
                      <a16:colId xmlns:a16="http://schemas.microsoft.com/office/drawing/2014/main" val="800669416"/>
                    </a:ext>
                  </a:extLst>
                </a:gridCol>
                <a:gridCol w="6066150">
                  <a:extLst>
                    <a:ext uri="{9D8B030D-6E8A-4147-A177-3AD203B41FA5}">
                      <a16:colId xmlns:a16="http://schemas.microsoft.com/office/drawing/2014/main" val="3071321049"/>
                    </a:ext>
                  </a:extLst>
                </a:gridCol>
                <a:gridCol w="3061022">
                  <a:extLst>
                    <a:ext uri="{9D8B030D-6E8A-4147-A177-3AD203B41FA5}">
                      <a16:colId xmlns:a16="http://schemas.microsoft.com/office/drawing/2014/main" val="2850355138"/>
                    </a:ext>
                  </a:extLst>
                </a:gridCol>
              </a:tblGrid>
              <a:tr h="332809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dirty="0">
                          <a:effectLst/>
                          <a:latin typeface="segoe-ui_semibold"/>
                        </a:rPr>
                        <a:t>Parameter Name</a:t>
                      </a:r>
                    </a:p>
                  </a:txBody>
                  <a:tcPr marL="76200" marR="76200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dirty="0">
                          <a:effectLst/>
                          <a:latin typeface="segoe-ui_semibold"/>
                        </a:rPr>
                        <a:t>Description</a:t>
                      </a:r>
                    </a:p>
                  </a:txBody>
                  <a:tcPr marL="76200" marR="76200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dirty="0">
                          <a:effectLst/>
                          <a:latin typeface="segoe-ui_semibold"/>
                        </a:rPr>
                        <a:t>Comment or Default Value</a:t>
                      </a:r>
                    </a:p>
                  </a:txBody>
                  <a:tcPr marL="76200" marR="76200" marT="57150" marB="57150" anchor="b"/>
                </a:tc>
                <a:extLst>
                  <a:ext uri="{0D108BD9-81ED-4DB2-BD59-A6C34878D82A}">
                    <a16:rowId xmlns:a16="http://schemas.microsoft.com/office/drawing/2014/main" val="2982168184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100" b="1" dirty="0" err="1">
                          <a:effectLst/>
                          <a:latin typeface="segoe-ui_bold"/>
                        </a:rPr>
                        <a:t>CloudAdminCredential</a:t>
                      </a:r>
                      <a:endParaRPr lang="en-AU" sz="11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The credential for the cloud administrator, necessary for accessing the Privileged Endpoint.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i="1" dirty="0">
                          <a:effectLst/>
                        </a:rPr>
                        <a:t>required</a:t>
                      </a:r>
                      <a:endParaRPr lang="en-AU" sz="11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2334403561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100" b="1" dirty="0" err="1">
                          <a:effectLst/>
                          <a:latin typeface="segoe-ui_bold"/>
                        </a:rPr>
                        <a:t>AzCredential</a:t>
                      </a:r>
                      <a:endParaRPr lang="en-AU" sz="11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Provide the credentials for the Azure Stack Hub Service Admin account. Use the same credentials as you used for deploying Azure Stack Hub).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i="1" dirty="0">
                          <a:effectLst/>
                        </a:rPr>
                        <a:t>required</a:t>
                      </a:r>
                      <a:endParaRPr lang="en-AU" sz="11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361962922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100" b="1" dirty="0" err="1">
                          <a:effectLst/>
                          <a:latin typeface="segoe-ui_bold"/>
                        </a:rPr>
                        <a:t>VMLocalCredential</a:t>
                      </a:r>
                      <a:endParaRPr lang="en-AU" sz="11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Define the credentials for the local administrator account of the SQL resource provider VM.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i="1" dirty="0">
                          <a:effectLst/>
                        </a:rPr>
                        <a:t>required</a:t>
                      </a:r>
                      <a:endParaRPr lang="en-AU" sz="11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3016823680"/>
                  </a:ext>
                </a:extLst>
              </a:tr>
              <a:tr h="538756">
                <a:tc>
                  <a:txBody>
                    <a:bodyPr/>
                    <a:lstStyle/>
                    <a:p>
                      <a:pPr fontAlgn="t"/>
                      <a:r>
                        <a:rPr lang="en-AU" sz="1100" b="1" dirty="0" err="1">
                          <a:effectLst/>
                          <a:latin typeface="segoe-ui_bold"/>
                        </a:rPr>
                        <a:t>PrivilegedEndpoint</a:t>
                      </a:r>
                      <a:endParaRPr lang="en-AU" sz="11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Provide the IP address or DNS Name of the </a:t>
                      </a:r>
                      <a:r>
                        <a:rPr lang="en-US" sz="1100" dirty="0"/>
                        <a:t>Privileged</a:t>
                      </a:r>
                      <a:r>
                        <a:rPr lang="en-US" sz="1100" dirty="0">
                          <a:effectLst/>
                        </a:rPr>
                        <a:t> Endpoint.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i="1" dirty="0">
                          <a:effectLst/>
                        </a:rPr>
                        <a:t>required</a:t>
                      </a:r>
                      <a:endParaRPr lang="en-AU" sz="11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171717918"/>
                  </a:ext>
                </a:extLst>
              </a:tr>
              <a:tr h="576648">
                <a:tc>
                  <a:txBody>
                    <a:bodyPr/>
                    <a:lstStyle/>
                    <a:p>
                      <a:pPr marL="0" algn="l" defTabSz="932742" rtl="0" eaLnBrk="1" fontAlgn="t" latinLnBrk="0" hangingPunct="1"/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effectLst/>
                          <a:latin typeface="segoe-ui_bold"/>
                          <a:ea typeface="+mn-ea"/>
                          <a:cs typeface="+mn-cs"/>
                        </a:rPr>
                        <a:t>AzureEnvironment</a:t>
                      </a:r>
                      <a:endParaRPr lang="en-AU" sz="1100" b="1" kern="1200" dirty="0">
                        <a:solidFill>
                          <a:schemeClr val="tx1"/>
                        </a:solidFill>
                        <a:effectLst/>
                        <a:latin typeface="segoe-ui_bold"/>
                        <a:ea typeface="+mn-ea"/>
                        <a:cs typeface="+mn-cs"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marL="0" algn="l" defTabSz="932742" rtl="0" eaLnBrk="1" fontAlgn="t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Azure environment of the service admin account which you used for deploying Azure Stack Hub. Required only for Azure AD deployments. Supported environment names are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AzureCloud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AzureUSGovernment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 if using a China Azure Active Directory,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AzureChinaCloud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dirty="0" err="1">
                          <a:effectLst/>
                        </a:rPr>
                        <a:t>AzureCloud</a:t>
                      </a:r>
                      <a:endParaRPr lang="en-AU" sz="11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3467836412"/>
                  </a:ext>
                </a:extLst>
              </a:tr>
              <a:tr h="576648">
                <a:tc>
                  <a:txBody>
                    <a:bodyPr/>
                    <a:lstStyle/>
                    <a:p>
                      <a:pPr fontAlgn="t"/>
                      <a:r>
                        <a:rPr lang="en-AU" sz="1100" b="1" dirty="0" err="1">
                          <a:effectLst/>
                          <a:latin typeface="segoe-ui_bold"/>
                        </a:rPr>
                        <a:t>DependencyFilesLocalPath</a:t>
                      </a:r>
                      <a:endParaRPr lang="en-AU" sz="11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Your certificate PFX file must be placed in this directory as well.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i="1" dirty="0">
                          <a:effectLst/>
                        </a:rPr>
                        <a:t>optional</a:t>
                      </a:r>
                      <a:r>
                        <a:rPr lang="en-AU" sz="1100" dirty="0">
                          <a:effectLst/>
                        </a:rPr>
                        <a:t> (</a:t>
                      </a:r>
                      <a:r>
                        <a:rPr lang="en-AU" sz="1100" i="1" dirty="0">
                          <a:effectLst/>
                        </a:rPr>
                        <a:t>mandatory</a:t>
                      </a:r>
                      <a:r>
                        <a:rPr lang="en-AU" sz="1100" dirty="0">
                          <a:effectLst/>
                        </a:rPr>
                        <a:t> for multi-node)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3201853992"/>
                  </a:ext>
                </a:extLst>
              </a:tr>
              <a:tr h="354227">
                <a:tc>
                  <a:txBody>
                    <a:bodyPr/>
                    <a:lstStyle/>
                    <a:p>
                      <a:pPr fontAlgn="t"/>
                      <a:r>
                        <a:rPr lang="en-AU" sz="1100" b="1" dirty="0" err="1">
                          <a:effectLst/>
                          <a:latin typeface="segoe-ui_bold"/>
                        </a:rPr>
                        <a:t>DefaultSSLCertificatePassword</a:t>
                      </a:r>
                      <a:endParaRPr lang="en-AU" sz="11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The password for the .</a:t>
                      </a:r>
                      <a:r>
                        <a:rPr lang="en-US" sz="1100" dirty="0" err="1">
                          <a:effectLst/>
                        </a:rPr>
                        <a:t>pfx</a:t>
                      </a:r>
                      <a:r>
                        <a:rPr lang="en-US" sz="1100" dirty="0">
                          <a:effectLst/>
                        </a:rPr>
                        <a:t> certificate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i="1" dirty="0">
                          <a:effectLst/>
                        </a:rPr>
                        <a:t>required</a:t>
                      </a:r>
                      <a:endParaRPr lang="en-AU" sz="11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2340567616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100" b="1" dirty="0" err="1">
                          <a:effectLst/>
                          <a:latin typeface="segoe-ui_bold"/>
                        </a:rPr>
                        <a:t>MaxRetryCount</a:t>
                      </a:r>
                      <a:endParaRPr lang="en-AU" sz="11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Define how many times you want to retry each operation if there is a failure.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dirty="0">
                          <a:effectLst/>
                        </a:rPr>
                        <a:t>2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3103721747"/>
                  </a:ext>
                </a:extLst>
              </a:tr>
              <a:tr h="582415">
                <a:tc>
                  <a:txBody>
                    <a:bodyPr/>
                    <a:lstStyle/>
                    <a:p>
                      <a:pPr fontAlgn="t"/>
                      <a:r>
                        <a:rPr lang="en-AU" sz="1100" b="1" dirty="0" err="1">
                          <a:effectLst/>
                          <a:latin typeface="segoe-ui_bold"/>
                        </a:rPr>
                        <a:t>RetryDuration</a:t>
                      </a:r>
                      <a:endParaRPr lang="en-AU" sz="11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Define the timeout between retries, in seconds.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dirty="0">
                          <a:effectLst/>
                        </a:rPr>
                        <a:t>120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074180091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100" b="1" dirty="0">
                          <a:effectLst/>
                          <a:latin typeface="segoe-ui_bold"/>
                        </a:rPr>
                        <a:t>Uninstall</a:t>
                      </a:r>
                      <a:endParaRPr lang="en-AU" sz="1100" dirty="0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Remove the resource provider and all associated resources (see notes below)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dirty="0">
                          <a:effectLst/>
                        </a:rPr>
                        <a:t>No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662473864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100" b="1" dirty="0" err="1">
                          <a:effectLst/>
                          <a:latin typeface="segoe-ui_bold"/>
                        </a:rPr>
                        <a:t>DebugMode</a:t>
                      </a:r>
                      <a:endParaRPr lang="en-AU" sz="11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Prevents automatic cleanup on failure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100" dirty="0">
                          <a:effectLst/>
                        </a:rPr>
                        <a:t>No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978896566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73455" y="68262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Deployment options (SQL)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D0C8B-DED3-46F9-A54C-F68FF3C57E36}"/>
              </a:ext>
            </a:extLst>
          </p:cNvPr>
          <p:cNvSpPr txBox="1"/>
          <p:nvPr/>
        </p:nvSpPr>
        <p:spPr>
          <a:xfrm>
            <a:off x="414014" y="6551302"/>
            <a:ext cx="874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Deploy SQL Server resource provider - Azure Stack Hub | Microsoft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124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37974"/>
              </p:ext>
            </p:extLst>
          </p:nvPr>
        </p:nvGraphicFramePr>
        <p:xfrm>
          <a:off x="419322" y="1277370"/>
          <a:ext cx="11763209" cy="50925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79550">
                  <a:extLst>
                    <a:ext uri="{9D8B030D-6E8A-4147-A177-3AD203B41FA5}">
                      <a16:colId xmlns:a16="http://schemas.microsoft.com/office/drawing/2014/main" val="800669416"/>
                    </a:ext>
                  </a:extLst>
                </a:gridCol>
                <a:gridCol w="6872165">
                  <a:extLst>
                    <a:ext uri="{9D8B030D-6E8A-4147-A177-3AD203B41FA5}">
                      <a16:colId xmlns:a16="http://schemas.microsoft.com/office/drawing/2014/main" val="3071321049"/>
                    </a:ext>
                  </a:extLst>
                </a:gridCol>
                <a:gridCol w="2611494">
                  <a:extLst>
                    <a:ext uri="{9D8B030D-6E8A-4147-A177-3AD203B41FA5}">
                      <a16:colId xmlns:a16="http://schemas.microsoft.com/office/drawing/2014/main" val="2850355138"/>
                    </a:ext>
                  </a:extLst>
                </a:gridCol>
              </a:tblGrid>
              <a:tr h="332809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dirty="0">
                          <a:effectLst/>
                          <a:latin typeface="segoe-ui_semibold"/>
                        </a:rPr>
                        <a:t>Parameter Name</a:t>
                      </a:r>
                    </a:p>
                  </a:txBody>
                  <a:tcPr marL="76200" marR="76200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dirty="0">
                          <a:effectLst/>
                          <a:latin typeface="segoe-ui_semibold"/>
                        </a:rPr>
                        <a:t>Description</a:t>
                      </a:r>
                    </a:p>
                  </a:txBody>
                  <a:tcPr marL="76200" marR="76200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dirty="0">
                          <a:effectLst/>
                          <a:latin typeface="segoe-ui_semibold"/>
                        </a:rPr>
                        <a:t>Comment or Default Value</a:t>
                      </a:r>
                    </a:p>
                  </a:txBody>
                  <a:tcPr marL="76200" marR="76200" marT="57150" marB="57150" anchor="b"/>
                </a:tc>
                <a:extLst>
                  <a:ext uri="{0D108BD9-81ED-4DB2-BD59-A6C34878D82A}">
                    <a16:rowId xmlns:a16="http://schemas.microsoft.com/office/drawing/2014/main" val="2982168184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 err="1">
                          <a:effectLst/>
                          <a:latin typeface="segoe-ui_bold"/>
                        </a:rPr>
                        <a:t>CloudAdminCredential</a:t>
                      </a:r>
                      <a:endParaRPr lang="en-AU" sz="12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The credential for the cloud administrator, necessary for accessing the </a:t>
                      </a:r>
                      <a:r>
                        <a:rPr lang="en-US" sz="1200" dirty="0" err="1">
                          <a:effectLst/>
                        </a:rPr>
                        <a:t>Privleged</a:t>
                      </a:r>
                      <a:r>
                        <a:rPr lang="en-US" sz="1200" dirty="0">
                          <a:effectLst/>
                        </a:rPr>
                        <a:t> Endpoint.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i="1" dirty="0">
                          <a:effectLst/>
                        </a:rPr>
                        <a:t>required</a:t>
                      </a:r>
                      <a:endParaRPr lang="en-AU" sz="12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2334403561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 err="1">
                          <a:effectLst/>
                          <a:latin typeface="segoe-ui_bold"/>
                        </a:rPr>
                        <a:t>AzCredential</a:t>
                      </a:r>
                      <a:endParaRPr lang="en-AU" sz="12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Provide the credentials for the Azure Stack Hub Service Admin account. Use the same credentials as you used for deploying Azure Stack Hub).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i="1" dirty="0">
                          <a:effectLst/>
                        </a:rPr>
                        <a:t>required</a:t>
                      </a:r>
                      <a:endParaRPr lang="en-AU" sz="12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361962922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 err="1">
                          <a:effectLst/>
                          <a:latin typeface="segoe-ui_bold"/>
                        </a:rPr>
                        <a:t>VMLocalCredential</a:t>
                      </a:r>
                      <a:endParaRPr lang="en-AU" sz="12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 the credentials for the local administrator account of the MySQL resource provider VM.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i="1" dirty="0">
                          <a:effectLst/>
                        </a:rPr>
                        <a:t>required</a:t>
                      </a:r>
                      <a:endParaRPr lang="en-AU" sz="12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3016823680"/>
                  </a:ext>
                </a:extLst>
              </a:tr>
              <a:tr h="299128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 err="1">
                          <a:effectLst/>
                          <a:latin typeface="segoe-ui_bold"/>
                        </a:rPr>
                        <a:t>PrivilegedEndpoint</a:t>
                      </a:r>
                      <a:endParaRPr lang="en-AU" sz="12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Provide the IP address or DNS Name of the Privileged Endpoint.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i="1" dirty="0">
                          <a:effectLst/>
                        </a:rPr>
                        <a:t>required</a:t>
                      </a:r>
                      <a:endParaRPr lang="en-AU" sz="12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171717918"/>
                  </a:ext>
                </a:extLst>
              </a:tr>
              <a:tr h="576648">
                <a:tc>
                  <a:txBody>
                    <a:bodyPr/>
                    <a:lstStyle/>
                    <a:p>
                      <a:pPr marL="0" algn="l" defTabSz="932742" rtl="0" eaLnBrk="1" fontAlgn="t" latinLnBrk="0" hangingPunct="1"/>
                      <a:r>
                        <a:rPr lang="en-AU" sz="1200" b="1" kern="1200" dirty="0" err="1">
                          <a:solidFill>
                            <a:schemeClr val="tx1"/>
                          </a:solidFill>
                          <a:effectLst/>
                          <a:latin typeface="segoe-ui_bold"/>
                          <a:ea typeface="+mn-ea"/>
                          <a:cs typeface="+mn-cs"/>
                        </a:rPr>
                        <a:t>AzureEnvironment</a:t>
                      </a:r>
                      <a:endParaRPr lang="en-AU" sz="1200" b="1" kern="1200" dirty="0">
                        <a:solidFill>
                          <a:schemeClr val="tx1"/>
                        </a:solidFill>
                        <a:effectLst/>
                        <a:latin typeface="segoe-ui_bold"/>
                        <a:ea typeface="+mn-ea"/>
                        <a:cs typeface="+mn-cs"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marL="0" algn="l" defTabSz="932742" rtl="0" eaLnBrk="1" fontAlgn="t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Azure environment of the service admin account which you used for deploying Azure Stack Hub. Required only for Azure AD deployments. Supported environment names are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AzureCloud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AzureUSGovernment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 if using a China Azure Active Directory,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AzureChinaCloud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AzureCloud</a:t>
                      </a:r>
                      <a:endParaRPr lang="en-A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301941277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 err="1">
                          <a:effectLst/>
                          <a:latin typeface="segoe-ui_bold"/>
                        </a:rPr>
                        <a:t>DependencyFilesLocalPath</a:t>
                      </a:r>
                      <a:endParaRPr lang="en-AU" sz="12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Path to a local share containing </a:t>
                      </a:r>
                      <a:r>
                        <a:rPr lang="en-US" sz="1200" u="none" strike="noStrike" dirty="0">
                          <a:solidFill>
                            <a:srgbClr val="00A4F3"/>
                          </a:solidFill>
                          <a:effectLst/>
                          <a:hlinkClick r:id="rId3"/>
                        </a:rPr>
                        <a:t>mysql-connector-net-6.9.9.msi</a:t>
                      </a:r>
                      <a:r>
                        <a:rPr lang="en-US" sz="1200" dirty="0">
                          <a:effectLst/>
                        </a:rPr>
                        <a:t>. If you provide one, the certificate file must be placed in this directory as well.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i="1" dirty="0">
                          <a:effectLst/>
                        </a:rPr>
                        <a:t>optional</a:t>
                      </a:r>
                      <a:r>
                        <a:rPr lang="en-AU" sz="1200" dirty="0">
                          <a:effectLst/>
                        </a:rPr>
                        <a:t> (</a:t>
                      </a:r>
                      <a:r>
                        <a:rPr lang="en-AU" sz="1200" i="1" dirty="0">
                          <a:effectLst/>
                        </a:rPr>
                        <a:t>mandatory</a:t>
                      </a:r>
                      <a:r>
                        <a:rPr lang="en-AU" sz="1200" dirty="0">
                          <a:effectLst/>
                        </a:rPr>
                        <a:t> for multi-node)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3201853992"/>
                  </a:ext>
                </a:extLst>
              </a:tr>
              <a:tr h="354227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 err="1">
                          <a:effectLst/>
                          <a:latin typeface="segoe-ui_bold"/>
                        </a:rPr>
                        <a:t>DefaultSSLCertificatePassword</a:t>
                      </a:r>
                      <a:endParaRPr lang="en-AU" sz="12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The password for the .</a:t>
                      </a:r>
                      <a:r>
                        <a:rPr lang="en-US" sz="1200" dirty="0" err="1">
                          <a:effectLst/>
                        </a:rPr>
                        <a:t>pfx</a:t>
                      </a:r>
                      <a:r>
                        <a:rPr lang="en-US" sz="1200" dirty="0">
                          <a:effectLst/>
                        </a:rPr>
                        <a:t> certificate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i="1" dirty="0">
                          <a:effectLst/>
                        </a:rPr>
                        <a:t>required</a:t>
                      </a:r>
                      <a:endParaRPr lang="en-AU" sz="12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2340567616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 err="1">
                          <a:effectLst/>
                          <a:latin typeface="segoe-ui_bold"/>
                        </a:rPr>
                        <a:t>MaxRetryCount</a:t>
                      </a:r>
                      <a:endParaRPr lang="en-AU" sz="12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 how many times you want to retry each operation if there is a failure.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dirty="0">
                          <a:effectLst/>
                        </a:rPr>
                        <a:t>2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3103721747"/>
                  </a:ext>
                </a:extLst>
              </a:tr>
              <a:tr h="330131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 err="1">
                          <a:effectLst/>
                          <a:latin typeface="segoe-ui_bold"/>
                        </a:rPr>
                        <a:t>RetryDuration</a:t>
                      </a:r>
                      <a:endParaRPr lang="en-AU" sz="12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Define the timeout between retries, in seconds.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dirty="0">
                          <a:effectLst/>
                        </a:rPr>
                        <a:t>120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074180091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>
                          <a:effectLst/>
                          <a:latin typeface="segoe-ui_bold"/>
                        </a:rPr>
                        <a:t>Uninstall</a:t>
                      </a:r>
                      <a:endParaRPr lang="en-AU" sz="1200" dirty="0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Remove the resource provider and all associated resources (see notes below)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dirty="0">
                          <a:effectLst/>
                        </a:rPr>
                        <a:t>No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662473864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 err="1">
                          <a:effectLst/>
                          <a:latin typeface="segoe-ui_bold"/>
                        </a:rPr>
                        <a:t>DebugMode</a:t>
                      </a:r>
                      <a:endParaRPr lang="en-AU" sz="12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Prevents automatic cleanup on failure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sz="1200" dirty="0">
                          <a:effectLst/>
                        </a:rPr>
                        <a:t>No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978896566"/>
                  </a:ext>
                </a:extLst>
              </a:tr>
              <a:tr h="332809">
                <a:tc>
                  <a:txBody>
                    <a:bodyPr/>
                    <a:lstStyle/>
                    <a:p>
                      <a:pPr fontAlgn="t"/>
                      <a:r>
                        <a:rPr lang="en-AU" sz="1200" b="1" dirty="0" err="1">
                          <a:effectLst/>
                          <a:latin typeface="segoe-ui_bold"/>
                        </a:rPr>
                        <a:t>AcceptLicense</a:t>
                      </a:r>
                      <a:endParaRPr lang="en-AU" sz="1200" dirty="0" err="1"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Skips the prompt to accept the GPL License (</a:t>
                      </a:r>
                      <a:r>
                        <a:rPr lang="en-US" sz="1200" u="none" strike="noStrike" dirty="0">
                          <a:solidFill>
                            <a:srgbClr val="00A4F3"/>
                          </a:solidFill>
                          <a:effectLst/>
                          <a:hlinkClick r:id="rId4"/>
                        </a:rPr>
                        <a:t>http://www.gnu.org/licenses/old-licenses/gpl-2.0.html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endParaRPr lang="en-AU" sz="1200" dirty="0">
                        <a:effectLst/>
                      </a:endParaRP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513349407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Deployment options (MySQL)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BA190-2DF1-4541-9C33-45C2A8755308}"/>
              </a:ext>
            </a:extLst>
          </p:cNvPr>
          <p:cNvSpPr txBox="1"/>
          <p:nvPr/>
        </p:nvSpPr>
        <p:spPr>
          <a:xfrm>
            <a:off x="382232" y="6446537"/>
            <a:ext cx="990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Deploy MySQL resource provider on Azure Stack Hub - Azure Stack Hub | Microsoft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0097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Deployment considerations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74638" y="1212850"/>
            <a:ext cx="9829799" cy="563721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672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Infrastructure</a:t>
            </a: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Any version of MySQL can be used for hosting servers: Community, Clustered, Commercial*</a:t>
            </a:r>
            <a:endParaRPr lang="en-US" sz="1800" dirty="0">
              <a:latin typeface="+mj-lt"/>
              <a:cs typeface="Segoe UI Light"/>
            </a:endParaRP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Any version of SQL can be utilized – this must be managed by the admin</a:t>
            </a:r>
            <a:endParaRPr lang="en-US" sz="1800" dirty="0">
              <a:latin typeface="+mj-lt"/>
              <a:cs typeface="Segoe UI Light"/>
            </a:endParaRPr>
          </a:p>
          <a:p>
            <a:pPr marL="575310" lvl="2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53535"/>
                </a:solidFill>
                <a:latin typeface="+mj-lt"/>
                <a:cs typeface="Segoe UI Light"/>
              </a:rPr>
              <a:t>SQL Always On support requires SQL Server Enterprise 2016 or later for new SQL features such as automatic seeding</a:t>
            </a:r>
          </a:p>
          <a:p>
            <a:pPr marL="0" lvl="1" indent="0">
              <a:spcBef>
                <a:spcPts val="672"/>
              </a:spcBef>
              <a:spcAft>
                <a:spcPts val="1200"/>
              </a:spcAft>
              <a:buNone/>
            </a:pP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0" lvl="1" indent="0">
              <a:spcBef>
                <a:spcPts val="672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License and costs</a:t>
            </a: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Proper licensing of the hosting servers is required and license cost is not included (RP VMs are included though)</a:t>
            </a:r>
            <a:endParaRPr lang="en-US" sz="1800" dirty="0">
              <a:latin typeface="+mj-lt"/>
              <a:cs typeface="Segoe UI Light"/>
            </a:endParaRP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VM and storage meters to be taken into consideration</a:t>
            </a:r>
            <a:endParaRPr lang="en-US" sz="1800" dirty="0">
              <a:latin typeface="+mj-l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9107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11567160" cy="4704493"/>
          </a:xfr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General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We do not have the same features for Azure Stack Hub databases as we do in public Azure PaaS, for example there is no </a:t>
            </a:r>
            <a:r>
              <a:rPr lang="en-US" sz="2000" dirty="0" err="1"/>
              <a:t>autoscale</a:t>
            </a:r>
            <a:endParaRPr lang="en-US" sz="2000" dirty="0"/>
          </a:p>
          <a:p>
            <a:pPr lvl="2">
              <a:lnSpc>
                <a:spcPct val="110000"/>
              </a:lnSpc>
            </a:pPr>
            <a:r>
              <a:rPr lang="en-US" sz="2000" dirty="0"/>
              <a:t>REST API and PowerShell do not match Azure SQL APIs</a:t>
            </a:r>
            <a:endParaRPr lang="en-US" sz="2000" dirty="0">
              <a:cs typeface="Segoe UI"/>
            </a:endParaRPr>
          </a:p>
          <a:p>
            <a:pPr lvl="2">
              <a:lnSpc>
                <a:spcPct val="110000"/>
              </a:lnSpc>
            </a:pPr>
            <a:r>
              <a:rPr lang="en-US" sz="2000" dirty="0"/>
              <a:t>Existing ARM templates for public cloud Azure that use the </a:t>
            </a:r>
            <a:r>
              <a:rPr lang="en-US" sz="2000" dirty="0" err="1"/>
              <a:t>Microsoft.SQL</a:t>
            </a:r>
            <a:r>
              <a:rPr lang="en-US" sz="2000" dirty="0"/>
              <a:t> or </a:t>
            </a:r>
            <a:r>
              <a:rPr lang="en-US" sz="2000" dirty="0" err="1"/>
              <a:t>Microsoft.MySQL</a:t>
            </a:r>
            <a:r>
              <a:rPr lang="en-US" sz="2000" dirty="0"/>
              <a:t> namespaces will need to be modified to</a:t>
            </a:r>
            <a:r>
              <a:rPr lang="zh-CN" altLang="en-US" sz="2000" dirty="0"/>
              <a:t> </a:t>
            </a:r>
            <a:r>
              <a:rPr lang="en-US" dirty="0" err="1"/>
              <a:t>Microsoft.SQLAdapter</a:t>
            </a:r>
            <a:r>
              <a:rPr lang="en-US" dirty="0"/>
              <a:t> </a:t>
            </a:r>
            <a:r>
              <a:rPr lang="en-US" sz="2000" dirty="0"/>
              <a:t>and </a:t>
            </a:r>
            <a:r>
              <a:rPr lang="en-US" dirty="0" err="1"/>
              <a:t>Microsoft.MySQLAdapter</a:t>
            </a:r>
            <a:r>
              <a:rPr lang="en-US" dirty="0"/>
              <a:t> </a:t>
            </a:r>
            <a:r>
              <a:rPr lang="en-US" sz="2000" dirty="0"/>
              <a:t>respectively</a:t>
            </a:r>
            <a:endParaRPr lang="en-US" sz="2000" dirty="0">
              <a:cs typeface="Segoe UI"/>
            </a:endParaRPr>
          </a:p>
          <a:p>
            <a:pPr marL="1143000" lvl="3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Samples available on the </a:t>
            </a:r>
            <a:r>
              <a:rPr lang="en-US" sz="1800" dirty="0">
                <a:hlinkClick r:id="rId3"/>
              </a:rPr>
              <a:t>Azure Stack Hub Github Quickstart</a:t>
            </a:r>
            <a:endParaRPr lang="en-US" sz="1800" dirty="0">
              <a:cs typeface="Segoe UI"/>
              <a:hlinkClick r:id="rId3"/>
            </a:endParaRPr>
          </a:p>
          <a:p>
            <a:pPr>
              <a:lnSpc>
                <a:spcPct val="110000"/>
              </a:lnSpc>
            </a:pPr>
            <a:r>
              <a:rPr lang="en-US" sz="2400" dirty="0"/>
              <a:t>Performance</a:t>
            </a:r>
            <a:endParaRPr lang="en-US" sz="2400" dirty="0">
              <a:cs typeface="Segoe UI Semibold"/>
            </a:endParaRPr>
          </a:p>
          <a:p>
            <a:pPr lvl="2">
              <a:lnSpc>
                <a:spcPct val="110000"/>
              </a:lnSpc>
            </a:pPr>
            <a:r>
              <a:rPr lang="en-US" sz="2000" dirty="0"/>
              <a:t>No resource governor for SQL or MySQL</a:t>
            </a:r>
            <a:endParaRPr lang="en-US" sz="2000" dirty="0">
              <a:cs typeface="Segoe UI"/>
            </a:endParaRPr>
          </a:p>
          <a:p>
            <a:pPr lvl="2">
              <a:lnSpc>
                <a:spcPct val="110000"/>
              </a:lnSpc>
            </a:pPr>
            <a:r>
              <a:rPr lang="en-US" sz="2000" dirty="0"/>
              <a:t>Noisy neighbors can compete for database server resources</a:t>
            </a:r>
            <a:endParaRPr lang="en-US" sz="2000" dirty="0">
              <a:cs typeface="Segoe U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13963585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11567160" cy="4475008"/>
          </a:xfr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Multi-tenant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All database on the same hosting server must have unique names</a:t>
            </a:r>
            <a:endParaRPr lang="en-US" sz="2400">
              <a:cs typeface="Segoe UI Semilight"/>
            </a:endParaRPr>
          </a:p>
          <a:p>
            <a:pPr lvl="1">
              <a:lnSpc>
                <a:spcPct val="110000"/>
              </a:lnSpc>
            </a:pPr>
            <a:r>
              <a:rPr lang="en-US" sz="2400" dirty="0"/>
              <a:t>Database users must be unique (1:1 with databases)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SKUs are available to all Azure Stack Hub users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Maintenance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Does not participate in patches and updates, infra backup, monitoring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Operator must perform backup of RP metadata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Updates will be provided specifically for the RP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29392032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274639" y="1638461"/>
            <a:ext cx="11887200" cy="442582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Need copy of deployment package used to install Resource Provider Adapter</a:t>
            </a:r>
            <a:endParaRPr lang="en-US" dirty="0"/>
          </a:p>
          <a:p>
            <a:pPr marL="347345" indent="-34734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Segoe UI Light"/>
              </a:rPr>
              <a:t>It is not necessary to manually delete these data. Removing the RP will automatically remove them:</a:t>
            </a:r>
            <a:endParaRPr lang="en-US" sz="2400"/>
          </a:p>
          <a:p>
            <a:pPr marL="575945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/>
              <a:t>Tenant can delete all user databases and login settings from RP (doesn't delete data) </a:t>
            </a:r>
          </a:p>
          <a:p>
            <a:pPr marL="575945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/>
              <a:t>Tenants can unregister the RP namespace from all their subscriptions</a:t>
            </a:r>
            <a:r>
              <a:rPr lang="en-US" sz="1600" dirty="0"/>
              <a:t> </a:t>
            </a:r>
            <a:endParaRPr lang="en-US" sz="1600"/>
          </a:p>
          <a:p>
            <a:pPr marL="575945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/>
              <a:t>Administrator can remove the hosting servers from the SQL Resource Provider Adapter</a:t>
            </a:r>
          </a:p>
          <a:p>
            <a:pPr marL="575945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/>
              <a:t>Administrator can delete any plans that reference the SQL Resource Provider Adapter</a:t>
            </a:r>
            <a:endParaRPr lang="en-US" sz="1600">
              <a:cs typeface="Segoe UI Semilight"/>
            </a:endParaRPr>
          </a:p>
          <a:p>
            <a:pPr marL="575945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/>
              <a:t>Administrator can delete any SKUs and quotas associated to the SQL Resource Provider Adapter</a:t>
            </a:r>
            <a:endParaRPr lang="en-US" sz="1600">
              <a:cs typeface="Segoe UI Semilight"/>
            </a:endParaRPr>
          </a:p>
          <a:p>
            <a:pPr marL="347345" indent="-34734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Rerun the deployment script with the -Uninstall parameter, ARM endpoints, and for the service administrator account credentials</a:t>
            </a:r>
            <a:endParaRPr lang="en-US" sz="2400" dirty="0">
              <a:cs typeface="Segoe UI Ligh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Removing the SQL or MySQL RP</a:t>
            </a:r>
          </a:p>
        </p:txBody>
      </p:sp>
    </p:spTree>
    <p:extLst>
      <p:ext uri="{BB962C8B-B14F-4D97-AF65-F5344CB8AC3E}">
        <p14:creationId xmlns:p14="http://schemas.microsoft.com/office/powerpoint/2010/main" val="101404531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18879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74638" y="1212850"/>
            <a:ext cx="11887200" cy="548481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78D7"/>
                </a:solidFill>
              </a:rPr>
              <a:t>Patching and updating</a:t>
            </a:r>
            <a:endParaRPr lang="en-US" sz="1800" dirty="0"/>
          </a:p>
          <a:p>
            <a:r>
              <a:rPr lang="en-US" sz="1800" dirty="0"/>
              <a:t>The SQL/MySQL Adapter is not serviced as part of Azure Stack Hub as it is an add-on component, therefore it will be updated with a provided package from Microsoft</a:t>
            </a:r>
            <a:endParaRPr lang="en-US" sz="1800" dirty="0">
              <a:latin typeface="Segoe UI Light"/>
              <a:cs typeface="Segoe UI Light"/>
            </a:endParaRPr>
          </a:p>
          <a:p>
            <a:r>
              <a:rPr lang="en-US" sz="1800" dirty="0">
                <a:latin typeface="Segoe UI Light"/>
                <a:cs typeface="Segoe UI Light"/>
              </a:rPr>
              <a:t>Updates are released corresponding </a:t>
            </a:r>
            <a:r>
              <a:rPr lang="en-US" sz="1800" dirty="0">
                <a:cs typeface="Segoe UI Light"/>
              </a:rPr>
              <a:t>to but not necessarily matching </a:t>
            </a:r>
            <a:r>
              <a:rPr lang="en-US" sz="1800" dirty="0">
                <a:latin typeface="Segoe UI Light"/>
                <a:cs typeface="Segoe UI Light"/>
              </a:rPr>
              <a:t>Azure Stack Hub patch and update schedule; RP must be updated at that time</a:t>
            </a:r>
          </a:p>
          <a:p>
            <a:r>
              <a:rPr lang="en-US" sz="1800" dirty="0">
                <a:latin typeface="Segoe UI Light"/>
                <a:cs typeface="Segoe UI Light"/>
              </a:rPr>
              <a:t>Update OS and VM Windows Defender definitions</a:t>
            </a:r>
          </a:p>
          <a:p>
            <a:pPr lvl="1"/>
            <a:endParaRPr lang="en-US" sz="1800" dirty="0">
              <a:latin typeface="Segoe UI Light"/>
              <a:cs typeface="Segoe UI Ligh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8D7"/>
                </a:solidFill>
              </a:rPr>
              <a:t>Backup/Restore/Disaster Recovery</a:t>
            </a:r>
          </a:p>
          <a:p>
            <a:r>
              <a:rPr lang="en-US" sz="1800" dirty="0"/>
              <a:t>The SQL/MySQL Adapter is not backed up as part of Azure Stack Hub BC-DR process, as it is an add-on component. Scripts will be provided to facilitate backup and restore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78D7"/>
                </a:solidFill>
              </a:rPr>
              <a:t>Updating SQL credentials</a:t>
            </a:r>
          </a:p>
          <a:p>
            <a:r>
              <a:rPr lang="en-US" sz="1800" dirty="0"/>
              <a:t>You are responsible for creating and maintaining system admin accounts on your SQL servers, the credentials must be  updated using the Admin portal.</a:t>
            </a:r>
          </a:p>
          <a:p>
            <a:pPr marL="0" indent="0">
              <a:buNone/>
            </a:pPr>
            <a:endParaRPr lang="en-US" sz="1800" dirty="0">
              <a:solidFill>
                <a:srgbClr val="0078D7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rgbClr val="0078D7"/>
                </a:solidFill>
              </a:rPr>
              <a:t>Secrets Rotation &amp; Collect Diagnostics Logs</a:t>
            </a:r>
          </a:p>
          <a:p>
            <a:pPr>
              <a:spcAft>
                <a:spcPts val="1200"/>
              </a:spcAft>
            </a:pPr>
            <a:r>
              <a:rPr lang="en-US" sz="1800" dirty="0">
                <a:ea typeface="+mj-lt"/>
                <a:cs typeface="+mj-lt"/>
              </a:rPr>
              <a:t>The Administer is responsible for rotating secrets. </a:t>
            </a:r>
          </a:p>
          <a:p>
            <a:pPr>
              <a:spcAft>
                <a:spcPts val="1200"/>
              </a:spcAft>
            </a:pPr>
            <a:r>
              <a:rPr lang="en-US" sz="1800" dirty="0">
                <a:cs typeface="Segoe UI Light"/>
              </a:rPr>
              <a:t>The Administer can collect Diagnostics Logs in the same way as other Azure Stack Hub components, after version 1.93.</a:t>
            </a:r>
          </a:p>
          <a:p>
            <a:pPr>
              <a:spcAft>
                <a:spcPts val="1200"/>
              </a:spcAft>
            </a:pPr>
            <a:endParaRPr lang="en-US" sz="1800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285018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Helpful resources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74638" y="1212850"/>
            <a:ext cx="11887200" cy="5484812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Please refer to:</a:t>
            </a:r>
          </a:p>
          <a:p>
            <a:pPr marL="0" indent="0">
              <a:buNone/>
            </a:pPr>
            <a:endParaRPr lang="en-US" sz="2800" dirty="0">
              <a:solidFill>
                <a:srgbClr val="0078D7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SQL RP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hlinkClick r:id="rId3"/>
              </a:rPr>
              <a:t>https://aka.ms/azurestacksqldeploy</a:t>
            </a:r>
            <a:endParaRPr lang="en-US" sz="1800" dirty="0">
              <a:latin typeface="+mj-lt"/>
            </a:endParaRPr>
          </a:p>
          <a:p>
            <a:pPr marL="0" indent="0">
              <a:spcAft>
                <a:spcPts val="1200"/>
              </a:spcAft>
              <a:buNone/>
            </a:pPr>
            <a:br>
              <a:rPr lang="en-US" sz="1800" dirty="0">
                <a:solidFill>
                  <a:srgbClr val="505050"/>
                </a:solidFill>
              </a:rPr>
            </a:br>
            <a:r>
              <a:rPr lang="en-US" sz="2800" dirty="0"/>
              <a:t>MySQL RP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hlinkClick r:id="rId4"/>
              </a:rPr>
              <a:t>https://aka.ms/azurestackmysqldeploy</a:t>
            </a:r>
            <a:endParaRPr lang="en-US" sz="1800" dirty="0">
              <a:latin typeface="+mj-lt"/>
            </a:endParaRP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05050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8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116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274637" y="1909135"/>
            <a:ext cx="9829799" cy="3176254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ctr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SQL and MySQL Resource Provider Concepts and Overview</a:t>
            </a:r>
          </a:p>
        </p:txBody>
      </p:sp>
    </p:spTree>
    <p:extLst>
      <p:ext uri="{BB962C8B-B14F-4D97-AF65-F5344CB8AC3E}">
        <p14:creationId xmlns:p14="http://schemas.microsoft.com/office/powerpoint/2010/main" val="34133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8659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3528440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Common issues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734735" cy="5484813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pPr marL="0" indent="0">
              <a:spcBef>
                <a:spcPts val="672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chemeClr val="tx2"/>
                </a:solidFill>
              </a:rPr>
              <a:t>After a successful RP deployment, sad cloud in portal while loading RP view </a:t>
            </a: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Have to wait for server to finish setting up, this can take some time</a:t>
            </a:r>
            <a:endParaRPr lang="en-US" sz="1800" dirty="0">
              <a:latin typeface="+mj-lt"/>
              <a:cs typeface="Segoe UI Light"/>
            </a:endParaRP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Refresh portal</a:t>
            </a:r>
            <a:endParaRPr lang="en-US" sz="1800" dirty="0">
              <a:latin typeface="+mj-lt"/>
              <a:cs typeface="Segoe UI Light"/>
            </a:endParaRPr>
          </a:p>
          <a:p>
            <a:pPr marL="0" indent="0">
              <a:spcBef>
                <a:spcPts val="672"/>
              </a:spcBef>
              <a:spcAft>
                <a:spcPts val="200"/>
              </a:spcAft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spcBef>
                <a:spcPts val="672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chemeClr val="tx2"/>
                </a:solidFill>
              </a:rPr>
              <a:t>SQL RP namespace registration for new tenant subscriptions</a:t>
            </a: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For any new tenant subscription, tenant needs to register the SQL RP namespace on the new subscription via PowerShell before attempting to create databases</a:t>
            </a:r>
            <a:endParaRPr lang="en-US" sz="1800" dirty="0">
              <a:latin typeface="+mj-lt"/>
              <a:cs typeface="Segoe UI Light"/>
            </a:endParaRP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353535"/>
              </a:solidFill>
            </a:endParaRPr>
          </a:p>
          <a:p>
            <a:pPr marL="0" indent="0">
              <a:spcBef>
                <a:spcPts val="672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chemeClr val="tx2"/>
                </a:solidFill>
              </a:rPr>
              <a:t>Re-adding a SQL RP Hosting Server</a:t>
            </a:r>
            <a:endParaRPr lang="en-US" sz="2800" dirty="0">
              <a:solidFill>
                <a:schemeClr val="tx2"/>
              </a:solidFill>
              <a:cs typeface="Segoe UI Light"/>
            </a:endParaRPr>
          </a:p>
          <a:p>
            <a:pPr marL="347345" lvl="1" indent="-34734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When trying to add a hosting server that was previously added to SQL RP; before attempting to add, make sure that a login called </a:t>
            </a:r>
            <a:r>
              <a:rPr lang="en-US" sz="1800" dirty="0" err="1">
                <a:latin typeface="+mj-lt"/>
              </a:rPr>
              <a:t>SqlResourceProviderLogin</a:t>
            </a:r>
            <a:r>
              <a:rPr lang="en-US" sz="1800" dirty="0">
                <a:latin typeface="+mj-lt"/>
              </a:rPr>
              <a:t> does not exist on the server. If it exists, remove it or rename it before attempting the add the server to SQL RP</a:t>
            </a:r>
            <a:endParaRPr lang="en-US" sz="1800" dirty="0">
              <a:latin typeface="+mj-lt"/>
              <a:cs typeface="Segoe UI Light"/>
            </a:endParaRP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endParaRPr lang="en-US" sz="2400" dirty="0">
              <a:latin typeface="Segoe UI Light"/>
              <a:cs typeface="Segoe UI Light"/>
            </a:endParaRPr>
          </a:p>
          <a:p>
            <a:pPr lvl="1">
              <a:spcBef>
                <a:spcPts val="672"/>
              </a:spcBef>
              <a:spcAft>
                <a:spcPts val="200"/>
              </a:spcAft>
            </a:pPr>
            <a:endParaRPr lang="en-US" sz="1800" dirty="0">
              <a:latin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29338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Protecting PaaS Data Stores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46467" y="2772950"/>
            <a:ext cx="7420935" cy="357029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0339" y="3683696"/>
            <a:ext cx="675472" cy="67547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3956" y="3683696"/>
            <a:ext cx="675472" cy="675472"/>
          </a:xfrm>
          <a:prstGeom prst="rect">
            <a:avLst/>
          </a:prstGeom>
        </p:spPr>
      </p:pic>
      <p:sp>
        <p:nvSpPr>
          <p:cNvPr id="72" name="Rounded Rectangle 71"/>
          <p:cNvSpPr/>
          <p:nvPr/>
        </p:nvSpPr>
        <p:spPr>
          <a:xfrm>
            <a:off x="2145882" y="5314666"/>
            <a:ext cx="5523159" cy="527711"/>
          </a:xfrm>
          <a:prstGeom prst="rect">
            <a:avLst/>
          </a:prstGeom>
          <a:solidFill>
            <a:schemeClr val="bg1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8D7"/>
                </a:solidFill>
              </a:rPr>
              <a:t>Azure Infrastructure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1304185" y="5035408"/>
            <a:ext cx="7363217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131123" y="4467558"/>
            <a:ext cx="2572591" cy="371047"/>
          </a:xfrm>
          <a:prstGeom prst="rect">
            <a:avLst/>
          </a:prstGeom>
          <a:solidFill>
            <a:schemeClr val="bg1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8D7"/>
                </a:solidFill>
              </a:rPr>
              <a:t>IaaS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096450" y="4467176"/>
            <a:ext cx="2572591" cy="371047"/>
          </a:xfrm>
          <a:prstGeom prst="rect">
            <a:avLst/>
          </a:prstGeom>
          <a:solidFill>
            <a:schemeClr val="bg1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8D7"/>
                </a:solidFill>
              </a:rPr>
              <a:t>PaaS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724" y="3656515"/>
            <a:ext cx="675472" cy="675472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7669040" y="5060746"/>
            <a:ext cx="1097307" cy="28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" dirty="0"/>
              <a:t>Admin space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5356192" y="2788183"/>
            <a:ext cx="459109" cy="868333"/>
            <a:chOff x="5356070" y="2788082"/>
            <a:chExt cx="459174" cy="868456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56070" y="2788082"/>
              <a:ext cx="459174" cy="459174"/>
            </a:xfrm>
            <a:prstGeom prst="rect">
              <a:avLst/>
            </a:prstGeom>
          </p:spPr>
        </p:pic>
        <p:cxnSp>
          <p:nvCxnSpPr>
            <p:cNvPr id="102" name="Straight Arrow Connector 101"/>
            <p:cNvCxnSpPr>
              <a:endCxn id="101" idx="2"/>
            </p:cNvCxnSpPr>
            <p:nvPr/>
          </p:nvCxnSpPr>
          <p:spPr>
            <a:xfrm flipV="1">
              <a:off x="5581602" y="3247256"/>
              <a:ext cx="4054" cy="409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5478379" y="3388292"/>
              <a:ext cx="227276" cy="2278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99" dirty="0">
                  <a:solidFill>
                    <a:srgbClr val="0078D7"/>
                  </a:solidFill>
                </a:rPr>
                <a:t>A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7669041" y="4741026"/>
            <a:ext cx="1097307" cy="28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" dirty="0"/>
              <a:t>Tenant space</a:t>
            </a: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2832" y="3684462"/>
            <a:ext cx="675472" cy="675472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8256" y="3684462"/>
            <a:ext cx="675472" cy="675472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3680" y="3684462"/>
            <a:ext cx="675472" cy="675472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8986480" y="2831672"/>
            <a:ext cx="3017786" cy="1341906"/>
          </a:xfrm>
          <a:prstGeom prst="rect">
            <a:avLst/>
          </a:prstGeom>
          <a:solidFill>
            <a:schemeClr val="bg1">
              <a:alpha val="67059"/>
            </a:schemeClr>
          </a:solidFill>
          <a:ln w="28575">
            <a:solidFill>
              <a:schemeClr val="accent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accent1"/>
                </a:solidFill>
              </a:rPr>
              <a:t>DB BC/DR is application dependent.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accent1"/>
                </a:solidFill>
              </a:rPr>
              <a:t>The focus is on building a process to take a consistent backup and perform a consistent restore.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132FC6A-B8A9-4E38-B946-4C535B494659}"/>
              </a:ext>
            </a:extLst>
          </p:cNvPr>
          <p:cNvSpPr/>
          <p:nvPr/>
        </p:nvSpPr>
        <p:spPr>
          <a:xfrm>
            <a:off x="1312122" y="1363662"/>
            <a:ext cx="3188296" cy="1072727"/>
          </a:xfrm>
          <a:prstGeom prst="rect">
            <a:avLst/>
          </a:prstGeom>
          <a:noFill/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possible: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Self-service backup/restore of SQL databases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BD6FAAA-4955-45CF-BBC5-4B186BA037C3}"/>
              </a:ext>
            </a:extLst>
          </p:cNvPr>
          <p:cNvSpPr/>
          <p:nvPr/>
        </p:nvSpPr>
        <p:spPr>
          <a:xfrm>
            <a:off x="4723814" y="1364672"/>
            <a:ext cx="3188296" cy="1072727"/>
          </a:xfrm>
          <a:prstGeom prst="rect">
            <a:avLst/>
          </a:prstGeom>
          <a:noFill/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Compatible targets:</a:t>
            </a:r>
          </a:p>
          <a:p>
            <a:pPr algn="ctr"/>
            <a:endParaRPr lang="en-AU" sz="1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AU" sz="1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File share, storage account</a:t>
            </a:r>
            <a:endParaRPr lang="en-US" sz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B3152ED-0897-4225-9832-8CA69DEB6B74}"/>
              </a:ext>
            </a:extLst>
          </p:cNvPr>
          <p:cNvSpPr/>
          <p:nvPr/>
        </p:nvSpPr>
        <p:spPr>
          <a:xfrm>
            <a:off x="8135506" y="1362007"/>
            <a:ext cx="3188296" cy="1072727"/>
          </a:xfrm>
          <a:prstGeom prst="rect">
            <a:avLst/>
          </a:prstGeom>
          <a:noFill/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Tool to be utilised:</a:t>
            </a:r>
          </a:p>
          <a:p>
            <a:pPr algn="ctr"/>
            <a:endParaRPr lang="en-AU" sz="1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AU" sz="1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SQL Client, etc</a:t>
            </a:r>
            <a:endParaRPr lang="en-US" sz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61132"/>
      </p:ext>
    </p:extLst>
  </p:cSld>
  <p:clrMapOvr>
    <a:masterClrMapping/>
  </p:clrMapOvr>
  <p:transition advTm="19872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5" grpId="0" animBg="1"/>
      <p:bldP spid="137" grpId="0" animBg="1"/>
      <p:bldP spid="1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90534" y="1631198"/>
            <a:ext cx="1159663" cy="914400"/>
          </a:xfrm>
          <a:prstGeom prst="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78D7"/>
                </a:solidFill>
              </a:rPr>
              <a:t>Shell Site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88717" y="3380415"/>
            <a:ext cx="2556987" cy="561426"/>
          </a:xfrm>
          <a:prstGeom prst="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78D7"/>
                </a:solidFill>
              </a:rPr>
              <a:t>Azure Resource Manager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622186" y="4884381"/>
            <a:ext cx="1100800" cy="91440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Resource Providers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 bwMode="auto">
          <a:xfrm flipH="1">
            <a:off x="5167211" y="2545598"/>
            <a:ext cx="3155" cy="83481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>
            <a:off x="5167211" y="3941841"/>
            <a:ext cx="5375" cy="9425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/>
          <p:cNvSpPr/>
          <p:nvPr/>
        </p:nvSpPr>
        <p:spPr bwMode="auto">
          <a:xfrm>
            <a:off x="4173402" y="5964188"/>
            <a:ext cx="1987615" cy="825460"/>
          </a:xfrm>
          <a:prstGeom prst="round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353535"/>
                </a:solidFill>
              </a:rPr>
              <a:t>Deploy </a:t>
            </a:r>
            <a:r>
              <a:rPr lang="en-US" sz="1400" dirty="0" err="1">
                <a:solidFill>
                  <a:srgbClr val="353535"/>
                </a:solidFill>
              </a:rPr>
              <a:t>Sql</a:t>
            </a:r>
            <a:r>
              <a:rPr lang="en-US" sz="1400" dirty="0">
                <a:solidFill>
                  <a:srgbClr val="353535"/>
                </a:solidFill>
              </a:rPr>
              <a:t>/</a:t>
            </a:r>
            <a:r>
              <a:rPr lang="en-US" sz="1400" dirty="0" err="1">
                <a:solidFill>
                  <a:srgbClr val="353535"/>
                </a:solidFill>
              </a:rPr>
              <a:t>MySqlRP</a:t>
            </a:r>
            <a:endParaRPr lang="en-US" sz="1400" dirty="0">
              <a:solidFill>
                <a:srgbClr val="353535"/>
              </a:solidFill>
            </a:endParaRPr>
          </a:p>
        </p:txBody>
      </p:sp>
      <p:cxnSp>
        <p:nvCxnSpPr>
          <p:cNvPr id="32" name="Connector: Elbow 31"/>
          <p:cNvCxnSpPr/>
          <p:nvPr/>
        </p:nvCxnSpPr>
        <p:spPr bwMode="auto">
          <a:xfrm>
            <a:off x="7037634" y="4548312"/>
            <a:ext cx="914400" cy="914400"/>
          </a:xfrm>
          <a:prstGeom prst="bentConnector3">
            <a:avLst/>
          </a:prstGeom>
          <a:ln>
            <a:noFill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9" name="Group 148"/>
          <p:cNvGrpSpPr/>
          <p:nvPr/>
        </p:nvGrpSpPr>
        <p:grpSpPr>
          <a:xfrm>
            <a:off x="1125811" y="1135062"/>
            <a:ext cx="9926821" cy="4768870"/>
            <a:chOff x="1125811" y="907016"/>
            <a:chExt cx="9926821" cy="476887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1370528" y="1308415"/>
              <a:ext cx="2036326" cy="430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505050"/>
                  </a:solidFill>
                  <a:latin typeface="+mj-lt"/>
                </a:rPr>
                <a:t>SqlAdmin</a:t>
              </a:r>
              <a:endParaRPr lang="en-US" sz="1400" dirty="0">
                <a:solidFill>
                  <a:srgbClr val="505050"/>
                </a:solidFill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210344" y="1578441"/>
              <a:ext cx="3768802" cy="430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27432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err="1">
                  <a:solidFill>
                    <a:srgbClr val="353535"/>
                  </a:solidFill>
                  <a:latin typeface="+mj-lt"/>
                </a:rPr>
                <a:t>SqlTenantExtensionForAdmin</a:t>
              </a:r>
              <a:endParaRPr lang="en-US" sz="1400">
                <a:solidFill>
                  <a:srgbClr val="353535"/>
                </a:solidFill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387587" y="2068616"/>
              <a:ext cx="2036326" cy="46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505050"/>
                  </a:solidFill>
                  <a:latin typeface="+mj-lt"/>
                </a:rPr>
                <a:t>MySqlAdmin</a:t>
              </a:r>
              <a:endParaRPr lang="en-US" sz="1400" dirty="0">
                <a:solidFill>
                  <a:srgbClr val="505050"/>
                </a:solidFill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210344" y="907016"/>
              <a:ext cx="2036326" cy="430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27432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353535"/>
                  </a:solidFill>
                  <a:latin typeface="+mj-lt"/>
                </a:rPr>
                <a:t>SqlTenant</a:t>
              </a:r>
              <a:endParaRPr lang="en-US" sz="1400" dirty="0">
                <a:solidFill>
                  <a:srgbClr val="353535"/>
                </a:solidFill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210344" y="2188437"/>
              <a:ext cx="2036326" cy="430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27432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353535"/>
                  </a:solidFill>
                  <a:latin typeface="+mj-lt"/>
                </a:rPr>
                <a:t>MySqlTenant</a:t>
              </a:r>
              <a:endParaRPr lang="en-US" sz="1400" dirty="0">
                <a:solidFill>
                  <a:srgbClr val="353535"/>
                </a:solidFill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210344" y="2786882"/>
              <a:ext cx="3829350" cy="42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27432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353535"/>
                  </a:solidFill>
                  <a:latin typeface="+mj-lt"/>
                </a:rPr>
                <a:t>MySqlTenantExtensionForAdmin</a:t>
              </a:r>
              <a:endParaRPr lang="en-US" sz="1400" dirty="0">
                <a:solidFill>
                  <a:srgbClr val="353535"/>
                </a:solidFill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488859" y="4509260"/>
              <a:ext cx="2584348" cy="430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chemeClr val="accent3"/>
                  </a:solidFill>
                  <a:latin typeface="+mj-lt"/>
                </a:rPr>
                <a:t>SqlServerRPAdmin</a:t>
              </a:r>
              <a:endParaRPr lang="en-US" sz="1400" dirty="0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125811" y="5245490"/>
              <a:ext cx="2958362" cy="430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chemeClr val="accent3"/>
                  </a:solidFill>
                  <a:latin typeface="+mj-lt"/>
                </a:rPr>
                <a:t>MySqlServerRPAdmin</a:t>
              </a:r>
              <a:endParaRPr lang="en-US" sz="1400" dirty="0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024870" y="4395883"/>
              <a:ext cx="2584348" cy="430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chemeClr val="accent3"/>
                  </a:solidFill>
                  <a:latin typeface="+mj-lt"/>
                </a:rPr>
                <a:t>SqlServerRP</a:t>
              </a:r>
              <a:endParaRPr lang="en-US" sz="1400" dirty="0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001416" y="5041046"/>
              <a:ext cx="2584348" cy="430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chemeClr val="accent3"/>
                  </a:solidFill>
                  <a:latin typeface="+mj-lt"/>
                </a:rPr>
                <a:t>MySqlServerRP</a:t>
              </a:r>
              <a:endParaRPr lang="en-US" sz="1400" dirty="0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210344" y="3290208"/>
              <a:ext cx="3842288" cy="882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27432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353535"/>
                  </a:solidFill>
                  <a:latin typeface="+mj-lt"/>
                </a:rPr>
                <a:t>Marketplace Tenant</a:t>
              </a:r>
            </a:p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353535"/>
                  </a:solidFill>
                  <a:latin typeface="+mj-lt"/>
                </a:rPr>
                <a:t>Sql</a:t>
              </a:r>
              <a:r>
                <a:rPr lang="en-US" sz="1400" dirty="0">
                  <a:solidFill>
                    <a:srgbClr val="353535"/>
                  </a:solidFill>
                  <a:latin typeface="+mj-lt"/>
                </a:rPr>
                <a:t> Database</a:t>
              </a:r>
            </a:p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353535"/>
                  </a:solidFill>
                  <a:latin typeface="+mj-lt"/>
                </a:rPr>
                <a:t>MySql</a:t>
              </a:r>
              <a:r>
                <a:rPr lang="en-US" sz="1400" dirty="0">
                  <a:solidFill>
                    <a:srgbClr val="353535"/>
                  </a:solidFill>
                  <a:latin typeface="+mj-lt"/>
                </a:rPr>
                <a:t> Database</a:t>
              </a:r>
            </a:p>
          </p:txBody>
        </p:sp>
        <p:cxnSp>
          <p:nvCxnSpPr>
            <p:cNvPr id="36" name="Elbow Connector 35"/>
            <p:cNvCxnSpPr>
              <a:stCxn id="14" idx="3"/>
              <a:endCxn id="5" idx="1"/>
            </p:cNvCxnSpPr>
            <p:nvPr/>
          </p:nvCxnSpPr>
          <p:spPr>
            <a:xfrm>
              <a:off x="3406854" y="1523613"/>
              <a:ext cx="1183680" cy="412939"/>
            </a:xfrm>
            <a:prstGeom prst="bentConnector3">
              <a:avLst/>
            </a:prstGeom>
            <a:grpFill/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5" idx="1"/>
              <a:endCxn id="16" idx="3"/>
            </p:cNvCxnSpPr>
            <p:nvPr/>
          </p:nvCxnSpPr>
          <p:spPr>
            <a:xfrm rot="10800000" flipV="1">
              <a:off x="3423914" y="1936552"/>
              <a:ext cx="1166621" cy="363928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7" idx="1"/>
              <a:endCxn id="5" idx="3"/>
            </p:cNvCxnSpPr>
            <p:nvPr/>
          </p:nvCxnSpPr>
          <p:spPr>
            <a:xfrm rot="10800000" flipV="1">
              <a:off x="5750198" y="1122214"/>
              <a:ext cx="1460147" cy="738138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flipV="1">
              <a:off x="6616998" y="2441832"/>
              <a:ext cx="593346" cy="7124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15" idx="1"/>
            </p:cNvCxnSpPr>
            <p:nvPr/>
          </p:nvCxnSpPr>
          <p:spPr>
            <a:xfrm flipV="1">
              <a:off x="6616998" y="1793639"/>
              <a:ext cx="593346" cy="23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0" idx="3"/>
              <a:endCxn id="7" idx="1"/>
            </p:cNvCxnSpPr>
            <p:nvPr/>
          </p:nvCxnSpPr>
          <p:spPr>
            <a:xfrm>
              <a:off x="4073207" y="4724458"/>
              <a:ext cx="548979" cy="465277"/>
            </a:xfrm>
            <a:prstGeom prst="bentConnector3">
              <a:avLst>
                <a:gd name="adj1" fmla="val 48265"/>
              </a:avLst>
            </a:prstGeom>
            <a:grpFill/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endCxn id="21" idx="3"/>
            </p:cNvCxnSpPr>
            <p:nvPr/>
          </p:nvCxnSpPr>
          <p:spPr>
            <a:xfrm rot="5400000">
              <a:off x="3985300" y="5112500"/>
              <a:ext cx="447061" cy="249314"/>
            </a:xfrm>
            <a:prstGeom prst="bentConnector2">
              <a:avLst/>
            </a:prstGeom>
            <a:grpFill/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7" idx="3"/>
              <a:endCxn id="24" idx="1"/>
            </p:cNvCxnSpPr>
            <p:nvPr/>
          </p:nvCxnSpPr>
          <p:spPr>
            <a:xfrm flipV="1">
              <a:off x="5722986" y="4611081"/>
              <a:ext cx="1301884" cy="502454"/>
            </a:xfrm>
            <a:prstGeom prst="bentConnector3">
              <a:avLst/>
            </a:prstGeom>
            <a:grpFill/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endCxn id="25" idx="1"/>
            </p:cNvCxnSpPr>
            <p:nvPr/>
          </p:nvCxnSpPr>
          <p:spPr>
            <a:xfrm>
              <a:off x="6305179" y="5113535"/>
              <a:ext cx="696237" cy="142709"/>
            </a:xfrm>
            <a:prstGeom prst="bentConnector3">
              <a:avLst>
                <a:gd name="adj1" fmla="val 11694"/>
              </a:avLst>
            </a:prstGeom>
            <a:grpFill/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endCxn id="26" idx="1"/>
            </p:cNvCxnSpPr>
            <p:nvPr/>
          </p:nvCxnSpPr>
          <p:spPr>
            <a:xfrm rot="16200000" flipH="1">
              <a:off x="5940775" y="2462093"/>
              <a:ext cx="1945792" cy="593346"/>
            </a:xfrm>
            <a:prstGeom prst="bentConnector2">
              <a:avLst/>
            </a:prstGeom>
            <a:grpFill/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 bwMode="auto">
          <a:xfrm>
            <a:off x="10110949" y="4848871"/>
            <a:ext cx="483476" cy="395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84068" y="5251440"/>
            <a:ext cx="1449607" cy="44781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Tenant Extensions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10110949" y="5301612"/>
            <a:ext cx="483476" cy="395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84066" y="4792108"/>
            <a:ext cx="1449607" cy="452741"/>
          </a:xfrm>
          <a:prstGeom prst="rect">
            <a:avLst/>
          </a:prstGeom>
          <a:noFill/>
          <a:ln>
            <a:noFill/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Admin Extensions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99834" y="5708637"/>
            <a:ext cx="1649304" cy="44781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Resource Providers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0126715" y="5758809"/>
            <a:ext cx="483476" cy="395978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505050"/>
                </a:solidFill>
              </a:rPr>
              <a:t>Resource Provider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47011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RP Admin experience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702" y="982663"/>
            <a:ext cx="11353735" cy="617220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Separate Admin Portal/ARM/Core Services</a:t>
            </a:r>
          </a:p>
          <a:p>
            <a:pPr marL="0" indent="0">
              <a:spcBef>
                <a:spcPts val="300"/>
              </a:spcBef>
              <a:buNone/>
            </a:pPr>
            <a:endParaRPr lang="en-US" sz="1100" dirty="0">
              <a:solidFill>
                <a:srgbClr val="0078D7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0078D7"/>
                </a:solidFill>
              </a:rPr>
              <a:t>As an Admin through portal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Quota: </a:t>
            </a:r>
            <a:r>
              <a:rPr lang="en-US" sz="1800" dirty="0"/>
              <a:t>limit the size of a database and number of databases per subscription  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Update default quota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Create, Read, Update and Delete a Quota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Read all Quotas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SKU: </a:t>
            </a:r>
            <a:r>
              <a:rPr lang="en-US" sz="1800" dirty="0"/>
              <a:t>Define Family, Edition Service Tiers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Create, read, update, and delete a SKU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Read all SKUs 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Hosting Server: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Add one or more hosting servers associating them with SKUs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Update the max size of the hosting Server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Remove a hosting server (does not delete data)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hlinkClick r:id="rId3"/>
              </a:rPr>
              <a:t>https://github.com/Azure/AzureStack-QuickStart-Templates/tree/master/101-sqladapter-add-hosting-server</a:t>
            </a:r>
            <a:endParaRPr lang="en-US" sz="1600" dirty="0">
              <a:latin typeface="+mj-lt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Database: 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Create a SQL database on a selected SKU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Read and delete a SQL Database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hlinkClick r:id="rId4"/>
              </a:rPr>
              <a:t>https://github.com/Azure/AzureStack-QuickStart-Templates/tree/master/101-sqladapter-create-database</a:t>
            </a:r>
            <a:endParaRPr lang="en-US" sz="1600" dirty="0">
              <a:latin typeface="+mj-lt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Admin must create plans and offers with quota, create SKUs, and associate a SKU with one or more hosting servers to allow tenants to provision databases</a:t>
            </a:r>
          </a:p>
        </p:txBody>
      </p:sp>
    </p:spTree>
    <p:extLst>
      <p:ext uri="{BB962C8B-B14F-4D97-AF65-F5344CB8AC3E}">
        <p14:creationId xmlns:p14="http://schemas.microsoft.com/office/powerpoint/2010/main" val="327641742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RP tenant experience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74702" y="982663"/>
            <a:ext cx="11888787" cy="5943575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800" dirty="0">
                <a:solidFill>
                  <a:srgbClr val="0078D7"/>
                </a:solidFill>
              </a:rPr>
              <a:t>Separate Tenant Portal/ARM/Core Services</a:t>
            </a:r>
          </a:p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sz="1100" dirty="0">
              <a:solidFill>
                <a:srgbClr val="0078D7"/>
              </a:solidFill>
              <a:latin typeface="+mj-lt"/>
            </a:endParaRPr>
          </a:p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78D7"/>
                </a:solidFill>
              </a:rPr>
              <a:t>As a tenant through portal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Create databases from a choice of SKUs 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Delete database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Read all the databases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Gets database connection strings that are used by applications to connect to the databases 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 tenant can get additional capacity through published plan add-ons </a:t>
            </a:r>
          </a:p>
          <a:p>
            <a:pPr marL="0" indent="0">
              <a:spcBef>
                <a:spcPts val="300"/>
              </a:spcBef>
              <a:buNone/>
            </a:pPr>
            <a:endParaRPr lang="en-US" sz="1100" dirty="0">
              <a:solidFill>
                <a:srgbClr val="0078D7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0078D7"/>
                </a:solidFill>
              </a:rPr>
              <a:t>Template-based deployments through ARM 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https://github.com/Azure/AzureStack-QuickStart-Templates/tree/master/101-sqladapter-create-database</a:t>
            </a:r>
            <a:endParaRPr lang="en-US" sz="1800" dirty="0"/>
          </a:p>
          <a:p>
            <a:pPr lvl="2">
              <a:spcBef>
                <a:spcPts val="300"/>
              </a:spcBef>
            </a:pPr>
            <a:endParaRPr lang="en-US" sz="1600" dirty="0">
              <a:latin typeface="+mj-lt"/>
            </a:endParaRPr>
          </a:p>
          <a:p>
            <a:pPr marL="457200" lvl="2" indent="0">
              <a:spcBef>
                <a:spcPts val="300"/>
              </a:spcBef>
              <a:buNone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065197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RP Admin experience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702" y="982663"/>
            <a:ext cx="11889501" cy="8153375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Separate Admin Portal/ARM/Core Services</a:t>
            </a:r>
          </a:p>
          <a:p>
            <a:pPr marL="0" indent="0">
              <a:spcBef>
                <a:spcPts val="300"/>
              </a:spcBef>
              <a:buNone/>
            </a:pPr>
            <a:endParaRPr lang="en-US" sz="1100" dirty="0">
              <a:solidFill>
                <a:srgbClr val="0078D7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0078D7"/>
                </a:solidFill>
              </a:rPr>
              <a:t>As an Admin through portal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Quota: </a:t>
            </a:r>
            <a:r>
              <a:rPr lang="en-US" sz="1800" dirty="0"/>
              <a:t>limit the number of database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Update default quota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Create, read, update and delete a quota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Read all Quotas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SKU: </a:t>
            </a:r>
            <a:r>
              <a:rPr lang="en-US" sz="1800" dirty="0"/>
              <a:t>Define Family, Edition Service Tiers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Create, read, update, and delete a SKU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Read all SKUs 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Not implemented yet (coming at GA)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Hosting Server: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Add one or more hosting servers (SKUs are coming)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Update the max size of hosting server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Remove a hosting server (does not delete data)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hlinkClick r:id="rId3"/>
              </a:rPr>
              <a:t>https://github.com/Azure/AzureStack-QuickStart-Templates/tree/master/mysql-standalone-server-windows</a:t>
            </a:r>
            <a:endParaRPr lang="en-US" sz="1600" dirty="0">
              <a:latin typeface="+mj-lt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Database: 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Create a database 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Read and delete database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Admin must create plans and offers with quota, and add at least one hosting server to allow tenants to provision databases</a:t>
            </a:r>
          </a:p>
        </p:txBody>
      </p:sp>
    </p:spTree>
    <p:extLst>
      <p:ext uri="{BB962C8B-B14F-4D97-AF65-F5344CB8AC3E}">
        <p14:creationId xmlns:p14="http://schemas.microsoft.com/office/powerpoint/2010/main" val="214286091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RP tenant experience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702" y="982663"/>
            <a:ext cx="11888787" cy="548481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Separate Tenant Portal/ARM/Core Services</a:t>
            </a:r>
          </a:p>
          <a:p>
            <a:pPr marL="0" indent="0">
              <a:spcBef>
                <a:spcPts val="300"/>
              </a:spcBef>
              <a:buNone/>
            </a:pPr>
            <a:endParaRPr lang="en-US" sz="1100" dirty="0">
              <a:solidFill>
                <a:srgbClr val="0078D7"/>
              </a:solidFill>
              <a:latin typeface="+mj-lt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0078D7"/>
                </a:solidFill>
              </a:rPr>
              <a:t>As a tenant through portal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Create, read, and delete a database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Gets database connection strings that are used by applications to connect to the databases 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 tenant can get additional capacity through published plan add-ons </a:t>
            </a:r>
          </a:p>
        </p:txBody>
      </p:sp>
    </p:spTree>
    <p:extLst>
      <p:ext uri="{BB962C8B-B14F-4D97-AF65-F5344CB8AC3E}">
        <p14:creationId xmlns:p14="http://schemas.microsoft.com/office/powerpoint/2010/main" val="24616570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590" y="1234786"/>
            <a:ext cx="10746558" cy="3298339"/>
          </a:xfr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The SQL Server Resource Provider provides ARM access and UI items which can be used to manage SQL server resources (to SQL Server running in IaaS)</a:t>
            </a:r>
          </a:p>
          <a:p>
            <a:r>
              <a:rPr lang="en-US" sz="2000" dirty="0"/>
              <a:t>SQL Server Resource Provider allows ARM templates and the Azure Stack Hub portals to do database CRUD operations:</a:t>
            </a:r>
          </a:p>
          <a:p>
            <a:pPr lvl="2"/>
            <a:r>
              <a:rPr lang="en-US" sz="1800" dirty="0"/>
              <a:t>Create, delete, update, and retrieve databases</a:t>
            </a:r>
          </a:p>
          <a:p>
            <a:pPr lvl="2"/>
            <a:r>
              <a:rPr lang="en-US" sz="1800" dirty="0"/>
              <a:t>Create, delete, update login settings for the databases</a:t>
            </a:r>
          </a:p>
          <a:p>
            <a:pPr lvl="2"/>
            <a:r>
              <a:rPr lang="en-US" sz="1800" dirty="0"/>
              <a:t>Create, validate, delete, update, and retrieve hosting servers</a:t>
            </a:r>
          </a:p>
          <a:p>
            <a:pPr lvl="2"/>
            <a:r>
              <a:rPr lang="en-US" sz="1800" dirty="0"/>
              <a:t>Some usage data available to operators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SQL Server Resource Provider?</a:t>
            </a:r>
          </a:p>
        </p:txBody>
      </p:sp>
    </p:spTree>
    <p:extLst>
      <p:ext uri="{BB962C8B-B14F-4D97-AF65-F5344CB8AC3E}">
        <p14:creationId xmlns:p14="http://schemas.microsoft.com/office/powerpoint/2010/main" val="390979949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wrap="square" lIns="146304" tIns="91440" rIns="146304" bIns="91440" rtlCol="0" anchor="t"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Not a replacement for Azure SQL DB 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We do not have the features – Not a true PaaS service – not HA, no </a:t>
            </a:r>
            <a:r>
              <a:rPr lang="en-US" sz="1800" dirty="0" err="1"/>
              <a:t>autoscale</a:t>
            </a:r>
            <a:r>
              <a:rPr lang="en-US" sz="1800" dirty="0"/>
              <a:t>, etc.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REST API and PS not complete and undocumented at this time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Existing templates that use the </a:t>
            </a:r>
            <a:r>
              <a:rPr lang="en-US" sz="1800" dirty="0" err="1"/>
              <a:t>Microsoft.SQL</a:t>
            </a:r>
            <a:r>
              <a:rPr lang="en-US" sz="1800" dirty="0"/>
              <a:t> or </a:t>
            </a:r>
            <a:r>
              <a:rPr lang="en-US" sz="1800" dirty="0" err="1"/>
              <a:t>Microsoft.MySQL</a:t>
            </a:r>
            <a:r>
              <a:rPr lang="en-US" sz="1800" dirty="0"/>
              <a:t> namespaces will need to be modified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Performance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No resource governor for SQL at this time, possibly GA or post-GA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Noisy neighbors can compete for database server resources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Monitoring (GA or post-GA)</a:t>
            </a:r>
          </a:p>
          <a:p>
            <a:pPr marL="457200" lvl="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Without proper monitoring, this may require looking into DB server counters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Not really multi-tenant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No Windows Auth, just SQL Auth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>
                <a:latin typeface="+mj-lt"/>
              </a:rPr>
              <a:t>Database names must be unique on the same hosting server</a:t>
            </a:r>
            <a:endParaRPr lang="en-US" sz="1800">
              <a:latin typeface="+mj-lt"/>
              <a:cs typeface="Segoe UI Light"/>
            </a:endParaRP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Database users must be unique (1:1 with databases)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Does not participate in PNU, infra backup, monitoring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May change over time</a:t>
            </a:r>
          </a:p>
        </p:txBody>
      </p:sp>
    </p:spTree>
    <p:extLst>
      <p:ext uri="{BB962C8B-B14F-4D97-AF65-F5344CB8AC3E}">
        <p14:creationId xmlns:p14="http://schemas.microsoft.com/office/powerpoint/2010/main" val="147692791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6375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78D7"/>
                </a:solidFill>
              </a:rPr>
              <a:t>Order of operations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Insure you have a Windows Server image (2016) with appropriate .NET runtime</a:t>
            </a:r>
          </a:p>
          <a:p>
            <a:pPr marL="457200" lvl="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Use PowerShell New-Server2016VMImage</a:t>
            </a:r>
          </a:p>
          <a:p>
            <a:pPr marL="457200" lvl="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Use Syndicated Trial Image (coming soon)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Download the SQL or MySQL Adapter RP packages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Run the deployment script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Provision capacity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78D7"/>
                </a:solidFill>
              </a:rPr>
              <a:t>The script will do the following: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If necessary, download a compatible version of Azure PowerShell (we are tracking an issue here)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Create a wildcard certificate to secure communication between the resource provider and Azure Resource Manager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Download an evaluation build of SQL Server 2014 SP1 from the internet or from a local file share</a:t>
            </a:r>
          </a:p>
          <a:p>
            <a:pPr marL="457200" lvl="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Or MySQL Server (free community edition) and Connector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Upload the certificate and all other artifacts to a storage account on your Azure Stack Hub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Publish gallery package so that you can deploy SQL/MySQL databases through the gallery (Hosting Servers too)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Deploy a VM using the Windows Server image added as a pre-requisite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Register a local DNS record that maps to your resource provider VM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Register your resource provider with the local Azure Resource Manager (*Tenants must register </a:t>
            </a:r>
            <a:r>
              <a:rPr lang="en-US" sz="1600" dirty="0" err="1">
                <a:latin typeface="+mj-lt"/>
              </a:rPr>
              <a:t>SQLAdapter</a:t>
            </a:r>
            <a:r>
              <a:rPr lang="en-US" sz="1600" dirty="0">
                <a:latin typeface="+mj-lt"/>
              </a:rPr>
              <a:t> to deploy databases)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78D7"/>
                </a:solidFill>
              </a:rPr>
              <a:t>Make resources available to tenants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Add Hosting Servers</a:t>
            </a:r>
          </a:p>
          <a:p>
            <a:pPr marL="228600"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Create SKUs, quotas, offers, plans</a:t>
            </a:r>
            <a:endParaRPr lang="en-US" sz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547184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505050"/>
                </a:solidFill>
              </a:rPr>
              <a:t>Troubleshooting RP deployment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0837" y="2735262"/>
            <a:ext cx="11888787" cy="88639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ipmo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C:\CloudDeployment\AzureStackDiagnostics\Microsoft.AzureStack.Diagnostics.DataCollection\Microsoft.AzureStack.Diagnostics.DataCollection.psm1 -force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Get-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AzureStackLogs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-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OutputPath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"&lt;Enter output Path&gt;" -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FilterByRole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@('WAS','CRP')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74638" y="1212850"/>
            <a:ext cx="10667999" cy="5637212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672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Log collection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Collect RP deployment log Ex: Logs/DeploySQLProvider.ps1_20170308-155322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Collect </a:t>
            </a:r>
            <a:r>
              <a:rPr lang="en-US" sz="1800" dirty="0" err="1">
                <a:latin typeface="+mj-lt"/>
              </a:rPr>
              <a:t>AzureStack</a:t>
            </a:r>
            <a:r>
              <a:rPr lang="en-US" sz="1800" dirty="0">
                <a:latin typeface="+mj-lt"/>
              </a:rPr>
              <a:t> Logs for Role: WAS, CRP if requested</a:t>
            </a:r>
            <a:br>
              <a:rPr lang="en-US" sz="1800" dirty="0">
                <a:latin typeface="+mj-lt"/>
              </a:rPr>
            </a:br>
            <a:br>
              <a:rPr lang="en-US" sz="1800" dirty="0">
                <a:latin typeface="+mj-lt"/>
              </a:rPr>
            </a:br>
            <a:br>
              <a:rPr lang="en-US" sz="1800" dirty="0">
                <a:latin typeface="+mj-lt"/>
              </a:rPr>
            </a:br>
            <a:br>
              <a:rPr lang="en-US" sz="1800" dirty="0">
                <a:latin typeface="+mj-lt"/>
              </a:rPr>
            </a:br>
            <a:br>
              <a:rPr lang="en-US" sz="1800" dirty="0">
                <a:latin typeface="+mj-lt"/>
              </a:rPr>
            </a:b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 marL="0" lvl="1" indent="0">
              <a:spcBef>
                <a:spcPts val="672"/>
              </a:spcBef>
              <a:spcAft>
                <a:spcPts val="1200"/>
              </a:spcAft>
              <a:buNone/>
            </a:pPr>
            <a:r>
              <a:rPr lang="en-US" dirty="0" err="1">
                <a:solidFill>
                  <a:srgbClr val="0070C0"/>
                </a:solidFill>
                <a:latin typeface="+mj-lt"/>
              </a:rPr>
              <a:t>DebugMode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This deployment option does not cleanup the RP VM after a deployment failure, allowing investigation of issues related to the VM (e.g., DSC)</a:t>
            </a:r>
          </a:p>
        </p:txBody>
      </p:sp>
    </p:spTree>
    <p:extLst>
      <p:ext uri="{BB962C8B-B14F-4D97-AF65-F5344CB8AC3E}">
        <p14:creationId xmlns:p14="http://schemas.microsoft.com/office/powerpoint/2010/main" val="125132733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4436"/>
            <a:ext cx="11889564" cy="5484813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After a successful RP deployment, sad cloud in portal while loading RP view 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Have to wait for server to finish setting up, this can take some time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Refresh portal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rgbClr val="0078D7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SQL RP namespace registration for new tenant subscriptions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For any new tenant subscription, tenant needs to register the SQL RP namespace on the new subscription via PowerShell before attempting to create databases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rgbClr val="0078D7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Re-adding a SQL RP Hosting Server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When trying to add a hosting server that was previously added to SQL RP; before attempting to add, make sure that a login called </a:t>
            </a:r>
            <a:r>
              <a:rPr lang="en-US" sz="1800" dirty="0" err="1">
                <a:latin typeface="+mj-lt"/>
              </a:rPr>
              <a:t>Sql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ResourceProviderLogin</a:t>
            </a:r>
            <a:r>
              <a:rPr lang="en-US" sz="1800" dirty="0">
                <a:latin typeface="+mj-lt"/>
              </a:rPr>
              <a:t> does not exist on the server. If it exists, remove it or rename it before attempting the add the server to SQL RP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/>
          </a:p>
          <a:p>
            <a:pPr lvl="1">
              <a:spcBef>
                <a:spcPts val="300"/>
              </a:spcBef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35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cont.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4436"/>
            <a:ext cx="12344398" cy="5484813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Conflicting Azure PS modules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May need to manually install modules</a:t>
            </a:r>
          </a:p>
          <a:p>
            <a:pPr marL="576072" lvl="2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Close all open PowerShell windows</a:t>
            </a:r>
          </a:p>
          <a:p>
            <a:pPr marL="576072" lvl="2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Install-Module </a:t>
            </a:r>
            <a:r>
              <a:rPr lang="en-US" sz="1600" dirty="0" err="1">
                <a:latin typeface="+mj-lt"/>
              </a:rPr>
              <a:t>AzureRm</a:t>
            </a:r>
            <a:r>
              <a:rPr lang="en-US" sz="1600" dirty="0">
                <a:latin typeface="+mj-lt"/>
              </a:rPr>
              <a:t> -</a:t>
            </a:r>
            <a:r>
              <a:rPr lang="en-US" sz="1600" dirty="0" err="1">
                <a:latin typeface="+mj-lt"/>
              </a:rPr>
              <a:t>RequiredVersion</a:t>
            </a:r>
            <a:r>
              <a:rPr lang="en-US" sz="1600" dirty="0">
                <a:latin typeface="+mj-lt"/>
              </a:rPr>
              <a:t> ‘1.2.9’ -Force -</a:t>
            </a:r>
            <a:r>
              <a:rPr lang="en-US" sz="1600" dirty="0" err="1">
                <a:latin typeface="+mj-lt"/>
              </a:rPr>
              <a:t>AllowClobber</a:t>
            </a:r>
            <a:endParaRPr lang="en-US" sz="1600" dirty="0">
              <a:latin typeface="+mj-lt"/>
            </a:endParaRPr>
          </a:p>
          <a:p>
            <a:pPr marL="576072" lvl="2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Install-Module </a:t>
            </a:r>
            <a:r>
              <a:rPr lang="en-US" sz="1600" dirty="0" err="1">
                <a:latin typeface="+mj-lt"/>
              </a:rPr>
              <a:t>AzureStack</a:t>
            </a:r>
            <a:r>
              <a:rPr lang="en-US" sz="1600" dirty="0">
                <a:latin typeface="+mj-lt"/>
              </a:rPr>
              <a:t> -</a:t>
            </a:r>
            <a:r>
              <a:rPr lang="en-US" sz="1600" dirty="0" err="1">
                <a:latin typeface="+mj-lt"/>
              </a:rPr>
              <a:t>RequiredVersion</a:t>
            </a:r>
            <a:r>
              <a:rPr lang="en-US" sz="1600" dirty="0">
                <a:latin typeface="+mj-lt"/>
              </a:rPr>
              <a:t> ‘1.2.9’ -Force –</a:t>
            </a:r>
            <a:r>
              <a:rPr lang="en-US" sz="1600" dirty="0" err="1">
                <a:latin typeface="+mj-lt"/>
              </a:rPr>
              <a:t>AllowClobber</a:t>
            </a:r>
            <a:endParaRPr lang="en-US" sz="1600" dirty="0">
              <a:latin typeface="+mj-lt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Spurious failure messages when it really succeeds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Reties usually work, get past “Conflict” message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rgbClr val="0078D7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solidFill>
                  <a:srgbClr val="0078D7"/>
                </a:solidFill>
              </a:rPr>
              <a:t>Can’t register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Still investigating, this looks like an inability to get correct status</a:t>
            </a:r>
          </a:p>
          <a:p>
            <a:pPr marL="347472" lvl="1" indent="-347472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We give up after 20 minutes and retry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/>
          </a:p>
          <a:p>
            <a:pPr lvl="1">
              <a:spcBef>
                <a:spcPts val="300"/>
              </a:spcBef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880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594" y="1142881"/>
            <a:ext cx="11387541" cy="3886898"/>
          </a:xfr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Hosting servers must be created from a tenant subscription, </a:t>
            </a:r>
            <a:r>
              <a:rPr lang="en-US" sz="2000" dirty="0">
                <a:ea typeface="+mj-lt"/>
                <a:cs typeface="+mj-lt"/>
              </a:rPr>
              <a:t>created from the user portal or by using PowerShell with the appropriate sign-in. </a:t>
            </a:r>
            <a:r>
              <a:rPr lang="en-US" sz="2000" dirty="0"/>
              <a:t>It cannot be created from the default provider subscription.</a:t>
            </a:r>
            <a:endParaRPr lang="en-US" sz="2000" dirty="0">
              <a:cs typeface="Segoe UI Light"/>
            </a:endParaRPr>
          </a:p>
          <a:p>
            <a:pPr>
              <a:lnSpc>
                <a:spcPct val="110000"/>
              </a:lnSpc>
            </a:pPr>
            <a:r>
              <a:rPr lang="en-US" sz="2000" dirty="0"/>
              <a:t>All hosting servers are billable VMs and must have licenses.</a:t>
            </a:r>
            <a:endParaRPr lang="en-US">
              <a:cs typeface="Segoe UI Light"/>
            </a:endParaRPr>
          </a:p>
          <a:p>
            <a:pPr>
              <a:lnSpc>
                <a:spcPct val="110000"/>
              </a:lnSpc>
            </a:pPr>
            <a:r>
              <a:rPr lang="en-US" sz="2000" dirty="0"/>
              <a:t>Administrator needs to manage the underlying IaaS Instance of SQL (patching, capacity planning, performance monitoring, etc.)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Any external SQL Server can be used, including SQL standalone servers, and VMs on Azure Stack Hub or Azure, as long as network connectivity can be achieved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Support for </a:t>
            </a:r>
            <a:r>
              <a:rPr lang="en-US" sz="2000" dirty="0" err="1"/>
              <a:t>AlwaysOn</a:t>
            </a:r>
            <a:r>
              <a:rPr lang="en-US" sz="2000" dirty="0"/>
              <a:t> Availability Groups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You can't use a SQL instance that's being used by any other consumer.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Stack Hub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4855274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508" y="1142881"/>
            <a:ext cx="11074253" cy="3298339"/>
          </a:xfr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The MySQL Server Resource Provider provides ARM access and UI items which can be used to manage MySQL server resources (to MySQL running in IaaS)</a:t>
            </a:r>
          </a:p>
          <a:p>
            <a:r>
              <a:rPr lang="en-US" sz="2000" dirty="0"/>
              <a:t>MySQL Server Resource Provider allows ARM templates and the Azure Stack Hub portals to do database CRUD operations:</a:t>
            </a:r>
          </a:p>
          <a:p>
            <a:pPr lvl="2"/>
            <a:r>
              <a:rPr lang="en-US" sz="1800" dirty="0"/>
              <a:t>Create, delete, update, and retrieve databases</a:t>
            </a:r>
          </a:p>
          <a:p>
            <a:pPr lvl="2"/>
            <a:r>
              <a:rPr lang="en-US" sz="1800" dirty="0"/>
              <a:t>Create, delete, update login settings for the databases</a:t>
            </a:r>
          </a:p>
          <a:p>
            <a:pPr lvl="2"/>
            <a:r>
              <a:rPr lang="en-US" sz="1800" dirty="0"/>
              <a:t>Create, validate, delete, update, and retrieve hosting servers</a:t>
            </a:r>
          </a:p>
          <a:p>
            <a:pPr lvl="2"/>
            <a:r>
              <a:rPr lang="en-US" sz="1800" dirty="0"/>
              <a:t>Some usage data available to operators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MySQL Server Resource Provider?</a:t>
            </a:r>
          </a:p>
        </p:txBody>
      </p:sp>
    </p:spTree>
    <p:extLst>
      <p:ext uri="{BB962C8B-B14F-4D97-AF65-F5344CB8AC3E}">
        <p14:creationId xmlns:p14="http://schemas.microsoft.com/office/powerpoint/2010/main" val="3982798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508" y="1142881"/>
            <a:ext cx="11431504" cy="4097660"/>
          </a:xfr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Hosting servers must be created from a tenant subscription, </a:t>
            </a:r>
            <a:r>
              <a:rPr lang="en-US" sz="2000" dirty="0">
                <a:ea typeface="+mj-lt"/>
                <a:cs typeface="+mj-lt"/>
              </a:rPr>
              <a:t>created from the user portal or by using PowerShell with the appropriate sign-in.</a:t>
            </a:r>
            <a:r>
              <a:rPr lang="en-US" sz="2000" dirty="0"/>
              <a:t> It cannot be created from the default provider subscription.</a:t>
            </a:r>
            <a:endParaRPr lang="en-US" sz="2000" dirty="0">
              <a:cs typeface="Segoe UI Light"/>
            </a:endParaRPr>
          </a:p>
          <a:p>
            <a:pPr>
              <a:lnSpc>
                <a:spcPct val="110000"/>
              </a:lnSpc>
            </a:pPr>
            <a:r>
              <a:rPr lang="en-US" sz="2000" dirty="0"/>
              <a:t>All hosting servers are billable VMs and must have licenses.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An Admin needs to manage the underlying IaaS Instance (same as SQL Server)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No parity with new Azure MySQL beyond basic CRUD commands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Multiple MySQL versions are supported including Community Editions, clustered versions, and licensed software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Validation of MySQL clones is pending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You can't use a MySQL instance that's being used by any other consumer.</a:t>
            </a:r>
            <a:endParaRPr lang="en-US" sz="2000" dirty="0">
              <a:cs typeface="Segoe UI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Stack Hub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51941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11567160" cy="4251357"/>
          </a:xfr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Provides access to a managed SQL Server or MySQL farm through the Azure Stack Hub portal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Addresses common server farm hosting requirements including self-service access, automated provisioning, and configuration</a:t>
            </a:r>
            <a:endParaRPr lang="en-US" sz="2000" dirty="0">
              <a:cs typeface="Segoe UI"/>
            </a:endParaRPr>
          </a:p>
          <a:p>
            <a:pPr>
              <a:lnSpc>
                <a:spcPct val="110000"/>
              </a:lnSpc>
            </a:pPr>
            <a:r>
              <a:rPr lang="en-US" sz="2400" dirty="0"/>
              <a:t>Accessible on Azure Stack Hub and can be composed from other workloads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Provides a unified experience for consumers of compute resources on your Azure Stack Hub environment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Provides flexibility of service choice – OS and SQL/MySQL version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the SQL or MySQL Resource Provider?</a:t>
            </a:r>
          </a:p>
        </p:txBody>
      </p:sp>
    </p:spTree>
    <p:extLst>
      <p:ext uri="{BB962C8B-B14F-4D97-AF65-F5344CB8AC3E}">
        <p14:creationId xmlns:p14="http://schemas.microsoft.com/office/powerpoint/2010/main" val="24187427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11567160" cy="353013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Provides DBaaS-like experience to tenants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It looks like PaaS to the tenant, but it’s managed as a database running on an IaaS VM 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Service Providers are able to build business solutions with SQL running locally on or ‘beside’ Azure Stack Hub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Ability to use any version of SQL or MySQL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Add capacity as needed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benefits</a:t>
            </a:r>
          </a:p>
        </p:txBody>
      </p:sp>
    </p:spTree>
    <p:extLst>
      <p:ext uri="{BB962C8B-B14F-4D97-AF65-F5344CB8AC3E}">
        <p14:creationId xmlns:p14="http://schemas.microsoft.com/office/powerpoint/2010/main" val="4960781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LIGHT GRAY TEMPLATE">
  <a:themeElements>
    <a:clrScheme name="BT - Blue - light gray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C620A773-8EDA-4F63-B19F-165144BCFB99}"/>
    </a:ext>
  </a:extLst>
</a:theme>
</file>

<file path=ppt/theme/theme2.xml><?xml version="1.0" encoding="utf-8"?>
<a:theme xmlns:a="http://schemas.openxmlformats.org/drawingml/2006/main" name="3_WHITE TEMPLATE">
  <a:themeElements>
    <a:clrScheme name="Custom 8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sson Template Advanced Services Delivery" id="{C1C2A24F-D109-42E5-AC15-AA5D2EC769D9}" vid="{DB32FE43-934C-40BD-B03E-F7F2E05B8611}"/>
    </a:ext>
  </a:extLst>
</a:theme>
</file>

<file path=ppt/theme/theme3.xml><?xml version="1.0" encoding="utf-8"?>
<a:theme xmlns:a="http://schemas.openxmlformats.org/drawingml/2006/main" name="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7868751D-28D7-49DA-9A1E-005CDB50450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16-9_Business_BLUE_2017_13</Template>
  <TotalTime>0</TotalTime>
  <Words>4523</Words>
  <Application>Microsoft Office PowerPoint</Application>
  <PresentationFormat>Custom</PresentationFormat>
  <Paragraphs>566</Paragraphs>
  <Slides>44</Slides>
  <Notes>44</Notes>
  <HiddenSlides>16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Calibri</vt:lpstr>
      <vt:lpstr>Consolas</vt:lpstr>
      <vt:lpstr>Segoe UI</vt:lpstr>
      <vt:lpstr>Segoe UI Light</vt:lpstr>
      <vt:lpstr>Segoe UI Semilight</vt:lpstr>
      <vt:lpstr>segoe-ui_bold</vt:lpstr>
      <vt:lpstr>segoe-ui_semibold</vt:lpstr>
      <vt:lpstr>Wingdings</vt:lpstr>
      <vt:lpstr>1_LIGHT GRAY TEMPLATE</vt:lpstr>
      <vt:lpstr>3_WHITE TEMPLATE</vt:lpstr>
      <vt:lpstr>WHITE TEMPLATE</vt:lpstr>
      <vt:lpstr>Platform as a Service    and Microsoft Azure Stack Hub</vt:lpstr>
      <vt:lpstr>Agenda</vt:lpstr>
      <vt:lpstr>PowerPoint Presentation</vt:lpstr>
      <vt:lpstr>What is the SQL Server Resource Provider?</vt:lpstr>
      <vt:lpstr>Azure Stack Hub considerations</vt:lpstr>
      <vt:lpstr>What is the MySQL Server Resource Provider?</vt:lpstr>
      <vt:lpstr>Azure Stack Hub considerations</vt:lpstr>
      <vt:lpstr>Why use the SQL or MySQL Resource Provider?</vt:lpstr>
      <vt:lpstr>Key benefits</vt:lpstr>
      <vt:lpstr>Why use the SQL or MySQL Resource Provider?</vt:lpstr>
      <vt:lpstr>Concepts and overview – How the RP works</vt:lpstr>
      <vt:lpstr>Concepts and overview - SKUs</vt:lpstr>
      <vt:lpstr>Concepts and overview – setting up database access</vt:lpstr>
      <vt:lpstr>Architectural Overview</vt:lpstr>
      <vt:lpstr>SQL and MySQL RP logical overview</vt:lpstr>
      <vt:lpstr>SQL and MySQL RP logical overview</vt:lpstr>
      <vt:lpstr>SQL and MySQL RP admin portal experience</vt:lpstr>
      <vt:lpstr>Expand capacity</vt:lpstr>
      <vt:lpstr>Deployment Overview</vt:lpstr>
      <vt:lpstr>Installation</vt:lpstr>
      <vt:lpstr>Deployment options (SQL)</vt:lpstr>
      <vt:lpstr>Deployment options (MySQL)</vt:lpstr>
      <vt:lpstr>Deployment considerations</vt:lpstr>
      <vt:lpstr>Deployment considerations</vt:lpstr>
      <vt:lpstr>Deployment considerations</vt:lpstr>
      <vt:lpstr>Removing the SQL or MySQL RP</vt:lpstr>
      <vt:lpstr>Maintenance</vt:lpstr>
      <vt:lpstr>Maintenance</vt:lpstr>
      <vt:lpstr>Helpful resources</vt:lpstr>
      <vt:lpstr>Questions?</vt:lpstr>
      <vt:lpstr>PowerPoint Presentation</vt:lpstr>
      <vt:lpstr>Appendix</vt:lpstr>
      <vt:lpstr>Common issues</vt:lpstr>
      <vt:lpstr>Protecting PaaS Data Stores</vt:lpstr>
      <vt:lpstr>PowerPoint Presentation</vt:lpstr>
      <vt:lpstr>SQL RP Admin experience</vt:lpstr>
      <vt:lpstr>SQL RP tenant experience</vt:lpstr>
      <vt:lpstr>MySQL RP Admin experience</vt:lpstr>
      <vt:lpstr>MySQL RP tenant experience</vt:lpstr>
      <vt:lpstr>Limitations</vt:lpstr>
      <vt:lpstr>Installation</vt:lpstr>
      <vt:lpstr>PowerPoint Presentation</vt:lpstr>
      <vt:lpstr>Common issues</vt:lpstr>
      <vt:lpstr>Common Issues cont.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as a Service    and Microsoft Azure Stack Hub</dc:title>
  <dc:subject/>
  <dc:creator/>
  <cp:keywords/>
  <dc:description/>
  <cp:lastModifiedBy/>
  <cp:revision>68</cp:revision>
  <dcterms:created xsi:type="dcterms:W3CDTF">2019-12-20T21:26:14Z</dcterms:created>
  <dcterms:modified xsi:type="dcterms:W3CDTF">2021-06-01T11:21:21Z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mabrigg@microsoft.com</vt:lpwstr>
  </property>
  <property fmtid="{D5CDD505-2E9C-101B-9397-08002B2CF9AE}" pid="5" name="MSIP_Label_f42aa342-8706-4288-bd11-ebb85995028c_SetDate">
    <vt:lpwstr>2019-12-20T21:26:23.6765682Z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7d1f588f-f5ed-4411-af6a-f3701218520f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