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  <p:sldMasterId id="2147484495" r:id="rId2"/>
    <p:sldMasterId id="2147484518" r:id="rId3"/>
    <p:sldMasterId id="2147484543" r:id="rId4"/>
  </p:sldMasterIdLst>
  <p:notesMasterIdLst>
    <p:notesMasterId r:id="rId44"/>
  </p:notesMasterIdLst>
  <p:handoutMasterIdLst>
    <p:handoutMasterId r:id="rId45"/>
  </p:handoutMasterIdLst>
  <p:sldIdLst>
    <p:sldId id="1489" r:id="rId5"/>
    <p:sldId id="1550" r:id="rId6"/>
    <p:sldId id="1553" r:id="rId7"/>
    <p:sldId id="1569" r:id="rId8"/>
    <p:sldId id="1622" r:id="rId9"/>
    <p:sldId id="1564" r:id="rId10"/>
    <p:sldId id="1565" r:id="rId11"/>
    <p:sldId id="1615" r:id="rId12"/>
    <p:sldId id="1568" r:id="rId13"/>
    <p:sldId id="1617" r:id="rId14"/>
    <p:sldId id="1618" r:id="rId15"/>
    <p:sldId id="1571" r:id="rId16"/>
    <p:sldId id="1616" r:id="rId17"/>
    <p:sldId id="1576" r:id="rId18"/>
    <p:sldId id="1679" r:id="rId19"/>
    <p:sldId id="1680" r:id="rId20"/>
    <p:sldId id="1699" r:id="rId21"/>
    <p:sldId id="1700" r:id="rId22"/>
    <p:sldId id="1701" r:id="rId23"/>
    <p:sldId id="1589" r:id="rId24"/>
    <p:sldId id="1590" r:id="rId25"/>
    <p:sldId id="1586" r:id="rId26"/>
    <p:sldId id="1587" r:id="rId27"/>
    <p:sldId id="1688" r:id="rId28"/>
    <p:sldId id="1612" r:id="rId29"/>
    <p:sldId id="1689" r:id="rId30"/>
    <p:sldId id="1690" r:id="rId31"/>
    <p:sldId id="1691" r:id="rId32"/>
    <p:sldId id="1692" r:id="rId33"/>
    <p:sldId id="1693" r:id="rId34"/>
    <p:sldId id="1695" r:id="rId35"/>
    <p:sldId id="1703" r:id="rId36"/>
    <p:sldId id="1611" r:id="rId37"/>
    <p:sldId id="1702" r:id="rId38"/>
    <p:sldId id="1554" r:id="rId39"/>
    <p:sldId id="1532" r:id="rId40"/>
    <p:sldId id="1555" r:id="rId41"/>
    <p:sldId id="1588" r:id="rId42"/>
    <p:sldId id="1597" r:id="rId4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A0252C9D-1D6B-42F9-BA63-F39DC4D8B635}">
          <p14:sldIdLst>
            <p14:sldId id="1489"/>
          </p14:sldIdLst>
        </p14:section>
        <p14:section name="Agenda" id="{A073DAE3-B461-442F-A3D3-6642BD875E45}">
          <p14:sldIdLst>
            <p14:sldId id="1550"/>
          </p14:sldIdLst>
        </p14:section>
        <p14:section name="What is App Service?" id="{0CDF8B4A-9847-459D-8802-E654ABB84590}">
          <p14:sldIdLst>
            <p14:sldId id="1553"/>
            <p14:sldId id="1569"/>
            <p14:sldId id="1622"/>
            <p14:sldId id="1564"/>
            <p14:sldId id="1565"/>
            <p14:sldId id="1615"/>
          </p14:sldIdLst>
        </p14:section>
        <p14:section name="App Service on Azure Stack" id="{A3F9EE47-4221-4336-A9CA-EE2A51D7B22E}">
          <p14:sldIdLst>
            <p14:sldId id="1568"/>
            <p14:sldId id="1617"/>
            <p14:sldId id="1618"/>
            <p14:sldId id="1571"/>
            <p14:sldId id="1616"/>
          </p14:sldIdLst>
        </p14:section>
        <p14:section name="Architecture" id="{1D0E3D79-9131-4464-BB7E-8886D85414A0}">
          <p14:sldIdLst>
            <p14:sldId id="1576"/>
            <p14:sldId id="1679"/>
            <p14:sldId id="1680"/>
            <p14:sldId id="1699"/>
            <p14:sldId id="1700"/>
            <p14:sldId id="1701"/>
          </p14:sldIdLst>
        </p14:section>
        <p14:section name="Administrative Scenarios" id="{CF5A9E44-9E7F-4DB0-9979-89996D940363}">
          <p14:sldIdLst>
            <p14:sldId id="1589"/>
            <p14:sldId id="1590"/>
            <p14:sldId id="1586"/>
            <p14:sldId id="1587"/>
            <p14:sldId id="1688"/>
            <p14:sldId id="1612"/>
            <p14:sldId id="1689"/>
            <p14:sldId id="1690"/>
            <p14:sldId id="1691"/>
            <p14:sldId id="1692"/>
            <p14:sldId id="1693"/>
            <p14:sldId id="1695"/>
            <p14:sldId id="1703"/>
            <p14:sldId id="1611"/>
            <p14:sldId id="1702"/>
          </p14:sldIdLst>
        </p14:section>
        <p14:section name="Conclusion" id="{7EBF7387-3079-4248-89A0-0AA300D33B53}">
          <p14:sldIdLst>
            <p14:sldId id="1554"/>
            <p14:sldId id="1532"/>
          </p14:sldIdLst>
        </p14:section>
        <p14:section name="Appendix" id="{F2953DCD-F1FB-4CBA-95C0-10FCF6895157}">
          <p14:sldIdLst>
            <p14:sldId id="1555"/>
            <p14:sldId id="1588"/>
            <p14:sldId id="15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hor" initials="A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05050"/>
    <a:srgbClr val="0078D7"/>
    <a:srgbClr val="353535"/>
    <a:srgbClr val="000000"/>
    <a:srgbClr val="FF8C00"/>
    <a:srgbClr val="D83B01"/>
    <a:srgbClr val="FFB900"/>
    <a:srgbClr val="107C1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914" autoAdjust="0"/>
  </p:normalViewPr>
  <p:slideViewPr>
    <p:cSldViewPr snapToGrid="0">
      <p:cViewPr varScale="1">
        <p:scale>
          <a:sx n="79" d="100"/>
          <a:sy n="79" d="100"/>
        </p:scale>
        <p:origin x="17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6/1/2021 1:23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6/1/2021 1:21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6C2EDE2-D073-4F7E-A469-E134256712C5}" type="datetime8">
              <a:rPr lang="en-US" smtClean="0"/>
              <a:t>6/1/2021 1:21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743785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C601B9-5273-467A-8E48-EC9939578C8F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6/1/2021 1:21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128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Ignite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6/1/2021 1:21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265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TechReady 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6/1/2021 1:21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39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6/1/2021 1:21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87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TechReady 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6/1/2021 1:21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31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44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4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82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738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51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B5568C-11AE-48B7-9B16-C02677ED33D1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6/1/2021 1:21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0842040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6/1/2021 1:21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220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Ignite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6/1/2021 1:21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43382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6/1/2021 1:21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91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6/1/2021 1:21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85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919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6/1/2021 1:21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420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34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16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93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29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F1DD190-47F2-4EC2-A20D-7847072E60CD}" type="datetime8">
              <a:rPr lang="en-US" smtClean="0"/>
              <a:t>6/1/2021 1:21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990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098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770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860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6/1/2021 1:21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457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648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D545570-6992-4320-BEFC-9262493433EC}" type="datetime8">
              <a:rPr lang="en-US" smtClean="0"/>
              <a:t>6/1/2021 1:21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921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F5416D-752F-4A27-A7A5-0CB5FC0CFE2E}" type="datetime8">
              <a:rPr lang="en-US" smtClean="0">
                <a:solidFill>
                  <a:prstClr val="black"/>
                </a:solidFill>
              </a:rPr>
              <a:t>6/1/2021 1:21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6/1/2021 1:21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1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6/1/2021 1:21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472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6/1/2021 1:21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2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TechReady 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6/1/2021 1:21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31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F1DD190-47F2-4EC2-A20D-7847072E60CD}" type="datetime8">
              <a:rPr lang="en-US" smtClean="0"/>
              <a:t>6/1/2021 1:21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20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50409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7653DB-B31F-428D-9506-C3E3128851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725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6/1/2021 1:21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35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6/1/2021 1:21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73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F1DD190-47F2-4EC2-A20D-7847072E60CD}" type="datetime8">
              <a:rPr lang="en-US" smtClean="0"/>
              <a:t>6/1/2021 1:21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85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36475" cy="6995517"/>
          </a:xfrm>
          <a:prstGeom prst="rect">
            <a:avLst/>
          </a:prstGeom>
        </p:spPr>
      </p:pic>
      <p:pic>
        <p:nvPicPr>
          <p:cNvPr id="10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4702" y="2119177"/>
            <a:ext cx="6400800" cy="3657600"/>
          </a:xfrm>
          <a:prstGeom prst="rect">
            <a:avLst/>
          </a:prstGeom>
          <a:solidFill>
            <a:srgbClr val="FFFFFF">
              <a:alpha val="6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7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18471">
                      <a:srgbClr val="353535"/>
                    </a:gs>
                    <a:gs pos="46000">
                      <a:srgbClr val="353535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2"/>
            <a:ext cx="6402388" cy="664797"/>
          </a:xfrm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18471">
                      <a:srgbClr val="353535"/>
                    </a:gs>
                    <a:gs pos="46000">
                      <a:srgbClr val="353535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011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ody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 b="0" i="0">
                <a:solidFill>
                  <a:srgbClr val="000000"/>
                </a:solidFill>
                <a:latin typeface="+mj-lt"/>
              </a:defRPr>
            </a:lvl1pPr>
            <a:lvl2pPr marL="5143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lvl2pPr>
            <a:lvl3pPr marL="7429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224131819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7"/>
          <p:cNvSpPr txBox="1"/>
          <p:nvPr userDrawn="1"/>
        </p:nvSpPr>
        <p:spPr bwMode="white">
          <a:xfrm>
            <a:off x="5170675" y="6697627"/>
            <a:ext cx="2095124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9103218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5170675" y="6697627"/>
            <a:ext cx="2095124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67965270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1144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436475" cy="6995517"/>
          </a:xfrm>
          <a:prstGeom prst="rect">
            <a:avLst/>
          </a:prstGeom>
        </p:spPr>
      </p:pic>
      <p:pic>
        <p:nvPicPr>
          <p:cNvPr id="10" name="MS logo gray - EM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9" y="479425"/>
            <a:ext cx="1451843" cy="3108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274702" y="2119177"/>
            <a:ext cx="6400800" cy="3657600"/>
          </a:xfrm>
          <a:prstGeom prst="rect">
            <a:avLst/>
          </a:prstGeom>
          <a:solidFill>
            <a:srgbClr val="FFFFFF">
              <a:alpha val="6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3" y="2119177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4799" spc="-100" baseline="0">
                <a:gradFill>
                  <a:gsLst>
                    <a:gs pos="18471">
                      <a:srgbClr val="353535"/>
                    </a:gs>
                    <a:gs pos="46000">
                      <a:srgbClr val="353535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6402388" cy="664797"/>
          </a:xfrm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199">
                <a:gradFill>
                  <a:gsLst>
                    <a:gs pos="18471">
                      <a:srgbClr val="353535"/>
                    </a:gs>
                    <a:gs pos="46000">
                      <a:srgbClr val="353535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81287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557" indent="0">
              <a:buNone/>
              <a:defRPr/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705037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3" y="1211287"/>
            <a:ext cx="11888787" cy="23117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517727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1287"/>
            <a:ext cx="5486399" cy="2157514"/>
          </a:xfrm>
        </p:spPr>
        <p:txBody>
          <a:bodyPr wrap="square">
            <a:spAutoFit/>
          </a:bodyPr>
          <a:lstStyle>
            <a:lvl1pPr marL="231730" indent="-23173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6956" indent="-171417">
              <a:buFont typeface="Wingdings" panose="05000000000000000000" pitchFamily="2" charset="2"/>
              <a:buChar char=""/>
              <a:defRPr sz="2400" b="0"/>
            </a:lvl2pPr>
            <a:lvl3pPr marL="639640" indent="-188876">
              <a:buFont typeface="Wingdings" panose="05000000000000000000" pitchFamily="2" charset="2"/>
              <a:buChar char=""/>
              <a:tabLst/>
              <a:defRPr sz="2200" b="0"/>
            </a:lvl3pPr>
            <a:lvl4pPr marL="828516" indent="-176180">
              <a:buFont typeface="Wingdings" panose="05000000000000000000" pitchFamily="2" charset="2"/>
              <a:buChar char=""/>
              <a:defRPr sz="2200" b="0"/>
            </a:lvl4pPr>
            <a:lvl5pPr marL="1023741" indent="-169831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8"/>
            <a:ext cx="5486399" cy="251122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373" indent="-342834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597" indent="-342834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170" indent="-342834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746" indent="-342834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30" marR="0" lvl="0" indent="-231730" algn="l" defTabSz="932563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30" marR="0" lvl="1" indent="-231730" algn="l" defTabSz="932563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30" marR="0" lvl="2" indent="-231730" algn="l" defTabSz="932563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30" marR="0" lvl="3" indent="-231730" algn="l" defTabSz="932563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30" marR="0" lvl="4" indent="-231730" algn="l" defTabSz="932563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6139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995120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0633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8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373470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0633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79273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48503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82854" rIns="182854" bIns="182854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290430" cy="27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9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6233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176267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49627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2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437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General content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03" y="307759"/>
            <a:ext cx="11500630" cy="699453"/>
          </a:xfrm>
        </p:spPr>
        <p:txBody>
          <a:bodyPr>
            <a:normAutofit/>
          </a:bodyPr>
          <a:lstStyle>
            <a:lvl1pPr>
              <a:defRPr sz="326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F597-F14F-4590-B4BB-707A3AFD4787}" type="datetime1">
              <a:rPr lang="en-US" smtClean="0"/>
              <a:t>6/1/2021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0404" y="1165754"/>
            <a:ext cx="11398029" cy="2949525"/>
          </a:xfrm>
        </p:spPr>
        <p:txBody>
          <a:bodyPr/>
          <a:lstStyle>
            <a:lvl1pPr>
              <a:lnSpc>
                <a:spcPct val="114000"/>
              </a:lnSpc>
              <a:spcAft>
                <a:spcPts val="306"/>
              </a:spcAft>
              <a:defRPr/>
            </a:lvl1pPr>
            <a:lvl2pPr>
              <a:lnSpc>
                <a:spcPct val="114000"/>
              </a:lnSpc>
              <a:spcAft>
                <a:spcPts val="306"/>
              </a:spcAft>
              <a:buSzPct val="90000"/>
              <a:defRPr/>
            </a:lvl2pPr>
            <a:lvl3pPr>
              <a:lnSpc>
                <a:spcPct val="114000"/>
              </a:lnSpc>
              <a:spcAft>
                <a:spcPts val="306"/>
              </a:spcAft>
              <a:defRPr/>
            </a:lvl3pPr>
            <a:lvl4pPr>
              <a:lnSpc>
                <a:spcPct val="114000"/>
              </a:lnSpc>
              <a:spcAft>
                <a:spcPts val="306"/>
              </a:spcAft>
              <a:defRPr/>
            </a:lvl4pPr>
            <a:lvl5pPr>
              <a:lnSpc>
                <a:spcPct val="114000"/>
              </a:lnSpc>
              <a:spcAft>
                <a:spcPts val="306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99771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Title Accent Color 2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3071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30603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06331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3329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058862"/>
            <a:ext cx="11766144" cy="62786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96826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3" r:id="rId1"/>
    <p:sldLayoutId id="2147484240" r:id="rId2"/>
    <p:sldLayoutId id="2147484241" r:id="rId3"/>
    <p:sldLayoutId id="2147484250" r:id="rId4"/>
    <p:sldLayoutId id="2147484251" r:id="rId5"/>
    <p:sldLayoutId id="2147484299" r:id="rId6"/>
    <p:sldLayoutId id="2147484263" r:id="rId7"/>
    <p:sldLayoutId id="2147484517" r:id="rId8"/>
    <p:sldLayoutId id="2147484542" r:id="rId9"/>
    <p:sldLayoutId id="2147484559" r:id="rId10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solidFill>
            <a:srgbClr val="50505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solidFill>
            <a:srgbClr val="505050"/>
          </a:soli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rgbClr val="505050"/>
          </a:soli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solidFill>
            <a:srgbClr val="505050"/>
          </a:soli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solidFill>
            <a:srgbClr val="505050"/>
          </a:soli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solidFill>
            <a:srgbClr val="50505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7" r:id="rId1"/>
    <p:sldLayoutId id="2147484508" r:id="rId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802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3" r:id="rId1"/>
    <p:sldLayoutId id="2147484527" r:id="rId2"/>
    <p:sldLayoutId id="2147484539" r:id="rId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solidFill>
            <a:srgbClr val="50505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solidFill>
            <a:srgbClr val="505050"/>
          </a:soli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solidFill>
            <a:srgbClr val="505050"/>
          </a:soli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solidFill>
            <a:srgbClr val="505050"/>
          </a:soli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solidFill>
            <a:srgbClr val="505050"/>
          </a:soli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solidFill>
            <a:srgbClr val="50505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346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4" r:id="rId1"/>
    <p:sldLayoutId id="2147484545" r:id="rId2"/>
    <p:sldLayoutId id="2147484546" r:id="rId3"/>
    <p:sldLayoutId id="2147484547" r:id="rId4"/>
    <p:sldLayoutId id="2147484548" r:id="rId5"/>
    <p:sldLayoutId id="2147484549" r:id="rId6"/>
    <p:sldLayoutId id="2147484550" r:id="rId7"/>
    <p:sldLayoutId id="2147484551" r:id="rId8"/>
    <p:sldLayoutId id="2147484552" r:id="rId9"/>
    <p:sldLayoutId id="2147484553" r:id="rId10"/>
    <p:sldLayoutId id="2147484554" r:id="rId11"/>
    <p:sldLayoutId id="2147484555" r:id="rId12"/>
    <p:sldLayoutId id="2147484556" r:id="rId13"/>
    <p:sldLayoutId id="2147484557" r:id="rId14"/>
    <p:sldLayoutId id="2147484558" r:id="rId15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896" b="0" kern="1200" cap="none" spc="-102" baseline="0" dirty="0" smtClean="0">
          <a:ln w="3175">
            <a:noFill/>
          </a:ln>
          <a:solidFill>
            <a:srgbClr val="50505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557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99" kern="1200" spc="0" baseline="0">
          <a:solidFill>
            <a:srgbClr val="505050"/>
          </a:solidFill>
          <a:latin typeface="+mj-lt"/>
          <a:ea typeface="+mn-ea"/>
          <a:cs typeface="+mn-cs"/>
        </a:defRPr>
      </a:lvl1pPr>
      <a:lvl2pPr marL="457112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rgbClr val="505050"/>
          </a:solidFill>
          <a:latin typeface="+mn-lt"/>
          <a:ea typeface="+mn-ea"/>
          <a:cs typeface="+mn-cs"/>
        </a:defRPr>
      </a:lvl2pPr>
      <a:lvl3pPr marL="685669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solidFill>
            <a:srgbClr val="505050"/>
          </a:solidFill>
          <a:latin typeface="+mn-lt"/>
          <a:ea typeface="+mn-ea"/>
          <a:cs typeface="+mn-cs"/>
        </a:defRPr>
      </a:lvl3pPr>
      <a:lvl4pPr marL="914224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solidFill>
            <a:srgbClr val="505050"/>
          </a:solidFill>
          <a:latin typeface="+mn-lt"/>
          <a:ea typeface="+mn-ea"/>
          <a:cs typeface="+mn-cs"/>
        </a:defRPr>
      </a:lvl4pPr>
      <a:lvl5pPr marL="1142781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solidFill>
            <a:srgbClr val="505050"/>
          </a:soli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4.0/legalcod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5.png"/><Relationship Id="rId4" Type="http://schemas.openxmlformats.org/officeDocument/2006/relationships/hyperlink" Target="https://docs.microsoft.com/en-us/azure/azure-stack/azure-stack-app-service-overview#what-is-an-app-service-pla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stack/azure-stack-app-service-add-worker-rol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stack/azure-stack-app-service-capacity-planning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stack/azure-stack-app-service-before-you-get-started#high-availability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ocs.microsoft.com/en-us/azure/azure-stack/azure-stack-app-service-capacity-planning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701" y="2430462"/>
            <a:ext cx="6857935" cy="1828800"/>
          </a:xfrm>
        </p:spPr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Platform as a Service and Microsoft Azure Stack Hub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80398" y="4106862"/>
            <a:ext cx="6402388" cy="997196"/>
          </a:xfrm>
        </p:spPr>
        <p:txBody>
          <a:bodyPr>
            <a:spAutoFit/>
          </a:bodyPr>
          <a:lstStyle/>
          <a:p>
            <a:pPr lvl="0"/>
            <a:r>
              <a:rPr lang="en-US" sz="2800" dirty="0">
                <a:solidFill>
                  <a:srgbClr val="505050"/>
                </a:solidFill>
              </a:rPr>
              <a:t>App Service Resource Provider in Microsoft Azure Stack Hub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5837" y="449262"/>
            <a:ext cx="578704" cy="3832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42D82A-804A-4DDB-AB8D-65FB8FFA1C87}"/>
              </a:ext>
            </a:extLst>
          </p:cNvPr>
          <p:cNvSpPr/>
          <p:nvPr/>
        </p:nvSpPr>
        <p:spPr>
          <a:xfrm>
            <a:off x="274701" y="5104058"/>
            <a:ext cx="621641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This work is licensed under a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Creative Commons Attribution - </a:t>
            </a:r>
            <a:r>
              <a:rPr lang="en-US" u="sng" dirty="0" err="1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ShareAlike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 4.0 International Public License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038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586" y="295275"/>
            <a:ext cx="780179" cy="7801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 Service plan</a:t>
            </a:r>
            <a:br>
              <a:rPr lang="en-US"/>
            </a:b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5481" y="6516082"/>
            <a:ext cx="10938162" cy="318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51304"/>
            <a:r>
              <a:rPr lang="en-US" sz="1428" b="1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https://docs.microsoft.com/en-us/azure/azure-stack/azure-stack-app-service-overview#what-is-an-app-service-plan</a:t>
            </a:r>
            <a:r>
              <a:rPr lang="en-US" sz="1428" b="1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505858E-BD1D-461F-AF93-0D5B919EC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546" y="1211287"/>
            <a:ext cx="11887100" cy="478849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12"/>
              </a:spcAft>
              <a:buNone/>
            </a:pPr>
            <a:r>
              <a:rPr lang="en-US" sz="2856" dirty="0">
                <a:solidFill>
                  <a:schemeClr val="tx2"/>
                </a:solidFill>
              </a:rPr>
              <a:t>An App Service Plan (ASP) is a pricing container for applications</a:t>
            </a:r>
          </a:p>
          <a:p>
            <a:pPr marL="0" indent="0">
              <a:spcBef>
                <a:spcPts val="0"/>
              </a:spcBef>
              <a:spcAft>
                <a:spcPts val="612"/>
              </a:spcAft>
              <a:buNone/>
            </a:pPr>
            <a:r>
              <a:rPr lang="en-US" sz="2856" dirty="0">
                <a:solidFill>
                  <a:schemeClr val="tx2"/>
                </a:solidFill>
              </a:rPr>
              <a:t>Each subscription can have multiple ASPs</a:t>
            </a:r>
          </a:p>
          <a:p>
            <a:pPr marL="0" indent="0">
              <a:spcBef>
                <a:spcPts val="0"/>
              </a:spcBef>
              <a:spcAft>
                <a:spcPts val="612"/>
              </a:spcAft>
              <a:buNone/>
            </a:pPr>
            <a:endParaRPr lang="en-US" sz="2856" dirty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spcAft>
                <a:spcPts val="612"/>
              </a:spcAft>
              <a:buNone/>
            </a:pPr>
            <a:r>
              <a:rPr lang="en-US" sz="2856" dirty="0">
                <a:solidFill>
                  <a:schemeClr val="tx2"/>
                </a:solidFill>
              </a:rPr>
              <a:t>Shared workers</a:t>
            </a:r>
          </a:p>
          <a:p>
            <a:pPr marL="289105" lvl="1" indent="-289105">
              <a:spcBef>
                <a:spcPts val="0"/>
              </a:spcBef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1836" dirty="0">
                <a:latin typeface="+mj-lt"/>
              </a:rPr>
              <a:t>High Density Multi-Tenant Apps</a:t>
            </a:r>
          </a:p>
          <a:p>
            <a:pPr marL="289105" lvl="1" indent="-289105">
              <a:spcBef>
                <a:spcPts val="0"/>
              </a:spcBef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1836" dirty="0">
                <a:latin typeface="+mj-lt"/>
              </a:rPr>
              <a:t>Only 1 tier enabled by default</a:t>
            </a:r>
          </a:p>
          <a:p>
            <a:pPr marL="289105" lvl="1" indent="-289105">
              <a:spcBef>
                <a:spcPts val="0"/>
              </a:spcBef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1836" dirty="0">
                <a:latin typeface="+mj-lt"/>
              </a:rPr>
              <a:t>You cannot have small, medium, and large (shared)</a:t>
            </a:r>
          </a:p>
          <a:p>
            <a:pPr marL="0" indent="0">
              <a:spcBef>
                <a:spcPts val="0"/>
              </a:spcBef>
              <a:spcAft>
                <a:spcPts val="612"/>
              </a:spcAft>
              <a:buNone/>
            </a:pPr>
            <a:r>
              <a:rPr lang="en-US" sz="2856" dirty="0">
                <a:solidFill>
                  <a:schemeClr val="tx2"/>
                </a:solidFill>
              </a:rPr>
              <a:t>Dedicated workers</a:t>
            </a:r>
          </a:p>
          <a:p>
            <a:pPr marL="289105" lvl="1" indent="-289105">
              <a:spcBef>
                <a:spcPts val="0"/>
              </a:spcBef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1836" dirty="0">
                <a:latin typeface="+mj-lt"/>
              </a:rPr>
              <a:t>Used by only 1 tenant</a:t>
            </a:r>
          </a:p>
          <a:p>
            <a:pPr marL="289105" lvl="1" indent="-289105">
              <a:spcBef>
                <a:spcPts val="0"/>
              </a:spcBef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1836" dirty="0">
                <a:latin typeface="+mj-lt"/>
              </a:rPr>
              <a:t>Can be Small, Med, Large</a:t>
            </a:r>
          </a:p>
          <a:p>
            <a:pPr marL="289105" lvl="1" indent="-289105">
              <a:spcBef>
                <a:spcPts val="0"/>
              </a:spcBef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1836" dirty="0">
                <a:latin typeface="+mj-lt"/>
              </a:rPr>
              <a:t>Can define multiple sets</a:t>
            </a:r>
          </a:p>
          <a:p>
            <a:pPr marL="289105" lvl="1" indent="-289105">
              <a:spcBef>
                <a:spcPts val="0"/>
              </a:spcBef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1836" dirty="0">
                <a:latin typeface="+mj-lt"/>
              </a:rPr>
              <a:t>Cloud admin can create custom SKUs and worker tiers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2BBB3-7CD2-449C-B2C8-9D8C95962B4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5961" y="2430462"/>
            <a:ext cx="5310352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807716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 Service concepts – Worker tier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5481" y="1213175"/>
            <a:ext cx="8293694" cy="4771243"/>
          </a:xfrm>
        </p:spPr>
        <p:txBody>
          <a:bodyPr/>
          <a:lstStyle/>
          <a:p>
            <a:r>
              <a:rPr lang="en-US" sz="2856" dirty="0"/>
              <a:t>Worker tier is a description for the Web Workers that host applications within App Service</a:t>
            </a:r>
          </a:p>
          <a:p>
            <a:endParaRPr lang="en-US" sz="2856" dirty="0"/>
          </a:p>
          <a:p>
            <a:r>
              <a:rPr lang="en-US" sz="2856" dirty="0"/>
              <a:t>In App Service on Azure Stack Hub, they can be customized for custom workloads</a:t>
            </a:r>
          </a:p>
          <a:p>
            <a:endParaRPr lang="en-US" sz="2856" dirty="0"/>
          </a:p>
          <a:p>
            <a:pPr>
              <a:spcBef>
                <a:spcPts val="0"/>
              </a:spcBef>
              <a:spcAft>
                <a:spcPts val="612"/>
              </a:spcAft>
            </a:pPr>
            <a:r>
              <a:rPr lang="en-US" sz="2856" dirty="0">
                <a:solidFill>
                  <a:schemeClr val="tx2"/>
                </a:solidFill>
              </a:rPr>
              <a:t>Scale up with Worker Tiers</a:t>
            </a:r>
          </a:p>
          <a:p>
            <a:pPr marL="289105" lvl="1" indent="-289105">
              <a:spcBef>
                <a:spcPts val="0"/>
              </a:spcBef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1836" i="1" dirty="0"/>
              <a:t>Free</a:t>
            </a:r>
            <a:r>
              <a:rPr lang="en-US" sz="1836" dirty="0"/>
              <a:t> and </a:t>
            </a:r>
            <a:r>
              <a:rPr lang="en-US" sz="1836" i="1" dirty="0"/>
              <a:t>Shared</a:t>
            </a:r>
            <a:r>
              <a:rPr lang="en-US" sz="1836" dirty="0"/>
              <a:t> Worker Tiers supported by default</a:t>
            </a:r>
          </a:p>
          <a:p>
            <a:pPr marL="289105" lvl="1" indent="-289105">
              <a:spcBef>
                <a:spcPts val="0"/>
              </a:spcBef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1836" dirty="0"/>
              <a:t>To add additional tiers, </a:t>
            </a:r>
            <a:r>
              <a:rPr lang="en-US" sz="1836" dirty="0">
                <a:hlinkClick r:id="rId3"/>
              </a:rPr>
              <a:t>add more worker roles</a:t>
            </a:r>
            <a:endParaRPr lang="en-US" sz="1836" dirty="0"/>
          </a:p>
          <a:p>
            <a:pPr marL="289105" lvl="1" indent="-289105">
              <a:spcBef>
                <a:spcPts val="0"/>
              </a:spcBef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1836" dirty="0"/>
              <a:t>Adjust through increasing scale set instances</a:t>
            </a:r>
          </a:p>
          <a:p>
            <a:endParaRPr lang="en-US" sz="2856" dirty="0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D8A80C8-C943-4DCE-BEF0-23AF1E634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776" y="3192462"/>
            <a:ext cx="6504150" cy="377741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982050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 Service concepts – SKU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87462"/>
            <a:ext cx="11887200" cy="1828193"/>
          </a:xfrm>
        </p:spPr>
        <p:txBody>
          <a:bodyPr/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505050"/>
                </a:solidFill>
              </a:rPr>
              <a:t>Pricing structure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505050"/>
                </a:solidFill>
              </a:rPr>
              <a:t>Fully customizable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505050"/>
                </a:solidFill>
              </a:rPr>
              <a:t>Administrator defines pricing and feature 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7" y="3338146"/>
            <a:ext cx="6969125" cy="291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735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96B4C-9E16-48B7-8267-761B0BF5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>
                <a:cs typeface="Segoe UI Light" panose="020B0502040204020203" pitchFamily="34" charset="0"/>
              </a:rPr>
              <a:t>Azure functions</a:t>
            </a:r>
            <a:endParaRPr lang="en-US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5AEB2E5C-07F3-4777-9922-9775C0668C77}"/>
              </a:ext>
            </a:extLst>
          </p:cNvPr>
          <p:cNvSpPr txBox="1">
            <a:spLocks/>
          </p:cNvSpPr>
          <p:nvPr/>
        </p:nvSpPr>
        <p:spPr>
          <a:xfrm>
            <a:off x="274639" y="1334126"/>
            <a:ext cx="6820738" cy="726310"/>
          </a:xfrm>
          <a:prstGeom prst="rect">
            <a:avLst/>
          </a:prstGeom>
          <a:noFill/>
        </p:spPr>
        <p:txBody>
          <a:bodyPr vert="horz" wrap="square" lIns="182854" tIns="146283" rIns="182854" bIns="146283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kern="1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63">
              <a:lnSpc>
                <a:spcPct val="100000"/>
              </a:lnSpc>
              <a:spcAft>
                <a:spcPts val="1199"/>
              </a:spcAft>
              <a:defRPr/>
            </a:pPr>
            <a:r>
              <a:rPr lang="en-US">
                <a:solidFill>
                  <a:srgbClr val="0078D7"/>
                </a:solidFill>
                <a:latin typeface="+mj-lt"/>
                <a:cs typeface="Segoe UI Light" panose="020B0502040204020203" pitchFamily="34" charset="0"/>
              </a:rPr>
              <a:t>Process events with serverless code 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60E0DA7-D7CC-4325-9198-3606F22CB940}"/>
              </a:ext>
            </a:extLst>
          </p:cNvPr>
          <p:cNvSpPr txBox="1">
            <a:spLocks/>
          </p:cNvSpPr>
          <p:nvPr/>
        </p:nvSpPr>
        <p:spPr>
          <a:xfrm>
            <a:off x="274638" y="1863289"/>
            <a:ext cx="7109103" cy="2726858"/>
          </a:xfrm>
          <a:prstGeom prst="rect">
            <a:avLst/>
          </a:prstGeom>
          <a:noFill/>
        </p:spPr>
        <p:txBody>
          <a:bodyPr vert="horz" wrap="square" lIns="182854" tIns="146283" rIns="182854" bIns="146283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kern="1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932563">
              <a:lnSpc>
                <a:spcPct val="100000"/>
              </a:lnSpc>
              <a:spcAft>
                <a:spcPts val="1199"/>
              </a:spcAft>
              <a:buFont typeface="Arial" panose="020B0604020202020204" pitchFamily="34" charset="0"/>
              <a:buChar char="•"/>
              <a:defRPr/>
            </a:pPr>
            <a:r>
              <a:rPr lang="en-US" sz="1800">
                <a:solidFill>
                  <a:srgbClr val="505050"/>
                </a:solidFill>
                <a:latin typeface="+mj-lt"/>
                <a:cs typeface="Segoe UI Semibold" panose="020B0702040204020203" pitchFamily="34" charset="0"/>
              </a:rPr>
              <a:t>Make composing cloud apps insanely easy</a:t>
            </a:r>
          </a:p>
          <a:p>
            <a:pPr marL="285750" indent="-285750" defTabSz="932563">
              <a:lnSpc>
                <a:spcPct val="100000"/>
              </a:lnSpc>
              <a:spcAft>
                <a:spcPts val="1199"/>
              </a:spcAft>
              <a:buFont typeface="Arial" panose="020B0604020202020204" pitchFamily="34" charset="0"/>
              <a:buChar char="•"/>
              <a:defRPr/>
            </a:pPr>
            <a:r>
              <a:rPr lang="en-US" sz="1800">
                <a:solidFill>
                  <a:srgbClr val="505050"/>
                </a:solidFill>
                <a:latin typeface="+mj-lt"/>
                <a:cs typeface="Segoe UI Semibold" panose="020B0702040204020203" pitchFamily="34" charset="0"/>
              </a:rPr>
              <a:t>Develop functions in C#, Node.js, F#, Python, PHP, Batch, and more </a:t>
            </a:r>
          </a:p>
          <a:p>
            <a:pPr marL="285750" indent="-285750" defTabSz="932563">
              <a:lnSpc>
                <a:spcPct val="100000"/>
              </a:lnSpc>
              <a:spcAft>
                <a:spcPts val="1199"/>
              </a:spcAft>
              <a:buFont typeface="Arial" panose="020B0604020202020204" pitchFamily="34" charset="0"/>
              <a:buChar char="•"/>
              <a:defRPr/>
            </a:pPr>
            <a:r>
              <a:rPr lang="en-US" sz="1800">
                <a:solidFill>
                  <a:srgbClr val="505050"/>
                </a:solidFill>
                <a:latin typeface="+mj-lt"/>
                <a:cs typeface="Segoe UI Semibold" panose="020B0702040204020203" pitchFamily="34" charset="0"/>
              </a:rPr>
              <a:t>Easily schedule event-driven tasks across services</a:t>
            </a:r>
          </a:p>
          <a:p>
            <a:pPr marL="285750" indent="-285750" defTabSz="932563">
              <a:lnSpc>
                <a:spcPct val="100000"/>
              </a:lnSpc>
              <a:spcAft>
                <a:spcPts val="1199"/>
              </a:spcAft>
              <a:buFont typeface="Arial" panose="020B0604020202020204" pitchFamily="34" charset="0"/>
              <a:buChar char="•"/>
              <a:defRPr/>
            </a:pPr>
            <a:r>
              <a:rPr lang="en-US" sz="1800">
                <a:solidFill>
                  <a:srgbClr val="505050"/>
                </a:solidFill>
                <a:latin typeface="+mj-lt"/>
                <a:cs typeface="Segoe UI Semibold" panose="020B0702040204020203" pitchFamily="34" charset="0"/>
              </a:rPr>
              <a:t>Expose functions as HTTP API endpoints</a:t>
            </a:r>
          </a:p>
          <a:p>
            <a:pPr marL="285750" indent="-285750" defTabSz="932563">
              <a:lnSpc>
                <a:spcPct val="100000"/>
              </a:lnSpc>
              <a:spcAft>
                <a:spcPts val="1199"/>
              </a:spcAft>
              <a:buFont typeface="Arial" panose="020B0604020202020204" pitchFamily="34" charset="0"/>
              <a:buChar char="•"/>
              <a:defRPr/>
            </a:pPr>
            <a:r>
              <a:rPr lang="en-US" sz="1800">
                <a:solidFill>
                  <a:srgbClr val="505050"/>
                </a:solidFill>
                <a:latin typeface="+mj-lt"/>
                <a:cs typeface="Segoe UI Semibold" panose="020B0702040204020203" pitchFamily="34" charset="0"/>
              </a:rPr>
              <a:t>Scale functions based on customer demand</a:t>
            </a:r>
          </a:p>
          <a:p>
            <a:pPr marL="285750" indent="-285750" defTabSz="932563">
              <a:lnSpc>
                <a:spcPct val="100000"/>
              </a:lnSpc>
              <a:spcAft>
                <a:spcPts val="1199"/>
              </a:spcAft>
              <a:buFont typeface="Arial" panose="020B0604020202020204" pitchFamily="34" charset="0"/>
              <a:buChar char="•"/>
              <a:defRPr/>
            </a:pPr>
            <a:r>
              <a:rPr lang="en-US" sz="1800">
                <a:solidFill>
                  <a:srgbClr val="505050"/>
                </a:solidFill>
                <a:latin typeface="+mj-lt"/>
                <a:cs typeface="Segoe UI Semibold" panose="020B0702040204020203" pitchFamily="34" charset="0"/>
              </a:rPr>
              <a:t>Easily integrate with Logic Apps </a:t>
            </a:r>
            <a:endParaRPr lang="en-US" sz="1800">
              <a:solidFill>
                <a:srgbClr val="505050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6" name="Plus 17">
            <a:extLst>
              <a:ext uri="{FF2B5EF4-FFF2-40B4-BE49-F238E27FC236}">
                <a16:creationId xmlns:a16="http://schemas.microsoft.com/office/drawing/2014/main" id="{CADAF0A3-780D-4B26-9E41-9CDD0418D37F}"/>
              </a:ext>
            </a:extLst>
          </p:cNvPr>
          <p:cNvSpPr/>
          <p:nvPr/>
        </p:nvSpPr>
        <p:spPr bwMode="auto">
          <a:xfrm>
            <a:off x="9687735" y="3227830"/>
            <a:ext cx="503264" cy="437282"/>
          </a:xfrm>
          <a:prstGeom prst="mathPlus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836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077C2-89B9-4E3C-A57D-B537C922371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0792" y="2454290"/>
            <a:ext cx="2082292" cy="19843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33C6C7-94A5-4B7B-9365-968949A16EDE}"/>
              </a:ext>
            </a:extLst>
          </p:cNvPr>
          <p:cNvSpPr txBox="1"/>
          <p:nvPr/>
        </p:nvSpPr>
        <p:spPr>
          <a:xfrm>
            <a:off x="7339608" y="2131206"/>
            <a:ext cx="1904660" cy="555610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1836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rPr>
              <a:t>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45550-8EE8-4FB7-B9FF-B8024ADD8F52}"/>
              </a:ext>
            </a:extLst>
          </p:cNvPr>
          <p:cNvSpPr txBox="1"/>
          <p:nvPr/>
        </p:nvSpPr>
        <p:spPr>
          <a:xfrm>
            <a:off x="10383362" y="2146059"/>
            <a:ext cx="1904660" cy="555610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1836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rPr>
              <a:t>Events +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538139-ACCB-4B69-BF03-D40DEFAF454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3352" y="2524075"/>
            <a:ext cx="2144679" cy="189261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5A34373-FA82-4BB8-8AA8-614F45DC3C7A}"/>
              </a:ext>
            </a:extLst>
          </p:cNvPr>
          <p:cNvGrpSpPr/>
          <p:nvPr/>
        </p:nvGrpSpPr>
        <p:grpSpPr>
          <a:xfrm>
            <a:off x="8544304" y="2044726"/>
            <a:ext cx="2258485" cy="2443428"/>
            <a:chOff x="1702418" y="2004815"/>
            <a:chExt cx="2214402" cy="2395735"/>
          </a:xfrm>
        </p:grpSpPr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A6E81024-AD05-4CB1-BE31-F0EF18EBD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02418" y="2446408"/>
              <a:ext cx="2214402" cy="195414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694B10-ED71-43B3-BDB2-9B0001AB88CC}"/>
                </a:ext>
              </a:extLst>
            </p:cNvPr>
            <p:cNvSpPr txBox="1"/>
            <p:nvPr/>
          </p:nvSpPr>
          <p:spPr>
            <a:xfrm>
              <a:off x="1710765" y="2004815"/>
              <a:ext cx="2197709" cy="544765"/>
            </a:xfrm>
            <a:prstGeom prst="rect">
              <a:avLst/>
            </a:prstGeom>
            <a:noFill/>
          </p:spPr>
          <p:txBody>
            <a:bodyPr wrap="square" lIns="186521" tIns="149217" rIns="186521" bIns="149217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12"/>
                </a:spcAft>
                <a:defRPr/>
              </a:pPr>
              <a:r>
                <a:rPr lang="en-US" sz="1836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Azure functions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7096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0.11237 0.008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12" y="44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0.13242 -0.0006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735262"/>
            <a:ext cx="11887200" cy="1181862"/>
          </a:xfrm>
        </p:spPr>
        <p:txBody>
          <a:bodyPr/>
          <a:lstStyle/>
          <a:p>
            <a:r>
              <a:rPr lang="en-US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77107344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3025" y="981075"/>
            <a:ext cx="11567160" cy="590828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Controller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Manages App Service on Azure Stack Hub cloud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File Server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Application content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Management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API, UI Extensions, and </a:t>
            </a:r>
            <a:br>
              <a:rPr lang="en-US" sz="2000" dirty="0"/>
            </a:br>
            <a:r>
              <a:rPr lang="en-US" sz="2000" dirty="0"/>
              <a:t>Data Service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Front-end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App Service routing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Publisher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FTP, Web deploy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Web Worker(s)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Application host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7" y="12563"/>
            <a:ext cx="11563350" cy="754061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Architecture – App Service components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B570DCEC-7764-4BCD-8DA2-383ADBAD2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187" y="2540383"/>
            <a:ext cx="7992412" cy="338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9132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Architecture – Default deployment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BF5563-1574-47A6-8C42-7BEDD1D8A77B}"/>
              </a:ext>
            </a:extLst>
          </p:cNvPr>
          <p:cNvGrpSpPr/>
          <p:nvPr/>
        </p:nvGrpSpPr>
        <p:grpSpPr>
          <a:xfrm>
            <a:off x="711631" y="1516062"/>
            <a:ext cx="11948394" cy="5043522"/>
            <a:chOff x="312786" y="1250662"/>
            <a:chExt cx="13143233" cy="554787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D90CE56-2E68-4C0A-90C4-0262406DB5CC}"/>
                </a:ext>
              </a:extLst>
            </p:cNvPr>
            <p:cNvGrpSpPr/>
            <p:nvPr/>
          </p:nvGrpSpPr>
          <p:grpSpPr>
            <a:xfrm>
              <a:off x="2025233" y="1250662"/>
              <a:ext cx="2676145" cy="780290"/>
              <a:chOff x="6590092" y="1345373"/>
              <a:chExt cx="2676145" cy="780290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FE758E18-8200-4890-8308-58123F6200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590092" y="1345373"/>
                <a:ext cx="780290" cy="78029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1647AC-22D7-47A3-86A8-1F7D40C72288}"/>
                  </a:ext>
                </a:extLst>
              </p:cNvPr>
              <p:cNvSpPr txBox="1"/>
              <p:nvPr/>
            </p:nvSpPr>
            <p:spPr>
              <a:xfrm>
                <a:off x="7513637" y="1439862"/>
                <a:ext cx="1752600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Controller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28A30B3-7BBC-4ADD-9EF7-743320BB13BA}"/>
                </a:ext>
              </a:extLst>
            </p:cNvPr>
            <p:cNvGrpSpPr/>
            <p:nvPr/>
          </p:nvGrpSpPr>
          <p:grpSpPr>
            <a:xfrm>
              <a:off x="2925488" y="4469572"/>
              <a:ext cx="3216549" cy="780290"/>
              <a:chOff x="3903258" y="2216241"/>
              <a:chExt cx="2924135" cy="780290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C393D54A-2C41-41B3-B976-B7F5F1FFA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903258" y="2216241"/>
                <a:ext cx="780290" cy="78029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7E5344C-134F-4AC9-B389-DFA3A5797612}"/>
                  </a:ext>
                </a:extLst>
              </p:cNvPr>
              <p:cNvSpPr txBox="1"/>
              <p:nvPr/>
            </p:nvSpPr>
            <p:spPr>
              <a:xfrm>
                <a:off x="4826803" y="2310730"/>
                <a:ext cx="2000590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Management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0D83AC9-DBA2-4E45-9D8A-DFC98FA0E621}"/>
                </a:ext>
              </a:extLst>
            </p:cNvPr>
            <p:cNvGrpSpPr/>
            <p:nvPr/>
          </p:nvGrpSpPr>
          <p:grpSpPr>
            <a:xfrm>
              <a:off x="9306449" y="3325941"/>
              <a:ext cx="2612656" cy="1149871"/>
              <a:chOff x="597186" y="4935599"/>
              <a:chExt cx="2612656" cy="1149871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239A4617-C0C5-4EDD-86BF-21BC76F64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97186" y="4935599"/>
                <a:ext cx="862365" cy="78029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DD7D53-ADAB-46B9-A1D0-4247E256C609}"/>
                  </a:ext>
                </a:extLst>
              </p:cNvPr>
              <p:cNvSpPr txBox="1"/>
              <p:nvPr/>
            </p:nvSpPr>
            <p:spPr>
              <a:xfrm>
                <a:off x="1272895" y="5455760"/>
                <a:ext cx="1936947" cy="629710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File </a:t>
                </a:r>
                <a:r>
                  <a:rPr lang="en-US" sz="2000" kern="0"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latin typeface="Segoe UI Light"/>
                  </a:rPr>
                  <a:t>s</a:t>
                </a:r>
                <a:r>
                  <a:rPr kumimoji="0" lang="en-US" sz="2000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erver</a:t>
                </a: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7B484C-60F7-4005-BC18-D8F08E44855E}"/>
                </a:ext>
              </a:extLst>
            </p:cNvPr>
            <p:cNvGrpSpPr/>
            <p:nvPr/>
          </p:nvGrpSpPr>
          <p:grpSpPr>
            <a:xfrm>
              <a:off x="2928600" y="3326572"/>
              <a:ext cx="2665022" cy="780290"/>
              <a:chOff x="6590092" y="1345373"/>
              <a:chExt cx="2422747" cy="78029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DF2D861-03C8-4E3B-B7DD-BCA8D510FE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590092" y="1345373"/>
                <a:ext cx="780290" cy="780290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F4F24F4-BA1E-4253-8F8E-96CF16411ED6}"/>
                  </a:ext>
                </a:extLst>
              </p:cNvPr>
              <p:cNvSpPr txBox="1"/>
              <p:nvPr/>
            </p:nvSpPr>
            <p:spPr>
              <a:xfrm>
                <a:off x="7513637" y="1439862"/>
                <a:ext cx="1499202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Publisher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AD108C-9076-478D-AEEF-B8AB18F2781B}"/>
                </a:ext>
              </a:extLst>
            </p:cNvPr>
            <p:cNvGrpSpPr/>
            <p:nvPr/>
          </p:nvGrpSpPr>
          <p:grpSpPr>
            <a:xfrm>
              <a:off x="10119746" y="4439487"/>
              <a:ext cx="3336273" cy="1977049"/>
              <a:chOff x="544834" y="1578495"/>
              <a:chExt cx="3336273" cy="1977049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8CE79042-68EE-4746-80F3-A8E71ED00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438698" y="2775254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0F35439A-93E4-43B0-B045-8204C70C5A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44834" y="2775254"/>
                <a:ext cx="780290" cy="780290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AA12F12-7285-4812-9C62-2B720C13471A}"/>
                  </a:ext>
                </a:extLst>
              </p:cNvPr>
              <p:cNvSpPr txBox="1"/>
              <p:nvPr/>
            </p:nvSpPr>
            <p:spPr>
              <a:xfrm>
                <a:off x="1823708" y="1578495"/>
                <a:ext cx="2057399" cy="1408386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2 SQL DBs</a:t>
                </a:r>
              </a:p>
              <a:p>
                <a:pPr marL="342900" marR="0" lvl="0" indent="-34290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Metering</a:t>
                </a:r>
              </a:p>
              <a:p>
                <a:pPr marL="342900" marR="0" lvl="0" indent="-34290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Hosting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FEAF2F1-DE06-41CE-B4D8-6E4A0523D978}"/>
                </a:ext>
              </a:extLst>
            </p:cNvPr>
            <p:cNvGrpSpPr/>
            <p:nvPr/>
          </p:nvGrpSpPr>
          <p:grpSpPr>
            <a:xfrm>
              <a:off x="2920741" y="2183572"/>
              <a:ext cx="3728791" cy="780290"/>
              <a:chOff x="4984841" y="5740743"/>
              <a:chExt cx="3389810" cy="780290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FE37D50A-A61B-4F36-BCFC-D250162503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84841" y="5740743"/>
                <a:ext cx="780290" cy="780290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93E412-C94B-444F-A581-4548B8D3D225}"/>
                  </a:ext>
                </a:extLst>
              </p:cNvPr>
              <p:cNvSpPr txBox="1"/>
              <p:nvPr/>
            </p:nvSpPr>
            <p:spPr>
              <a:xfrm>
                <a:off x="6613172" y="5816956"/>
                <a:ext cx="1761479" cy="629710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Front-ends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BAB89CB-7985-4EAE-907A-C9C068CC563B}"/>
                </a:ext>
              </a:extLst>
            </p:cNvPr>
            <p:cNvGrpSpPr/>
            <p:nvPr/>
          </p:nvGrpSpPr>
          <p:grpSpPr>
            <a:xfrm>
              <a:off x="7285037" y="2186622"/>
              <a:ext cx="4302368" cy="777240"/>
              <a:chOff x="5020235" y="4091623"/>
              <a:chExt cx="4302368" cy="777240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7DA97016-E0C6-4B45-8939-F1E985B286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020235" y="4091623"/>
                <a:ext cx="777240" cy="77724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97426F-CFB1-47F7-9D0F-BE2CF9DA4BA5}"/>
                  </a:ext>
                </a:extLst>
              </p:cNvPr>
              <p:cNvSpPr txBox="1"/>
              <p:nvPr/>
            </p:nvSpPr>
            <p:spPr>
              <a:xfrm>
                <a:off x="7112803" y="4191607"/>
                <a:ext cx="2209800" cy="629710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Web workers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F0B537-0255-44D5-BB3B-A225294E1D19}"/>
                </a:ext>
              </a:extLst>
            </p:cNvPr>
            <p:cNvSpPr txBox="1"/>
            <p:nvPr/>
          </p:nvSpPr>
          <p:spPr>
            <a:xfrm>
              <a:off x="364240" y="2252397"/>
              <a:ext cx="1175002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</a:rPr>
                <a:t>HTTP/S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0BEE51-4342-4044-827C-DD45C9C27D1B}"/>
                </a:ext>
              </a:extLst>
            </p:cNvPr>
            <p:cNvSpPr txBox="1"/>
            <p:nvPr/>
          </p:nvSpPr>
          <p:spPr>
            <a:xfrm>
              <a:off x="364240" y="3415255"/>
              <a:ext cx="761362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</a:rPr>
                <a:t>FTP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41D346-728B-427E-9EA1-40FF908F6CAB}"/>
                </a:ext>
              </a:extLst>
            </p:cNvPr>
            <p:cNvSpPr txBox="1"/>
            <p:nvPr/>
          </p:nvSpPr>
          <p:spPr>
            <a:xfrm>
              <a:off x="312786" y="4571216"/>
              <a:ext cx="1512273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</a:rPr>
                <a:t>ARM/REST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6F8FFA-D548-45B8-AA44-ACEFA4505B45}"/>
                </a:ext>
              </a:extLst>
            </p:cNvPr>
            <p:cNvSpPr txBox="1"/>
            <p:nvPr/>
          </p:nvSpPr>
          <p:spPr>
            <a:xfrm>
              <a:off x="1336350" y="6168826"/>
              <a:ext cx="2987741" cy="629710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</a:rPr>
                <a:t>Portal/PowerShell/API</a:t>
              </a:r>
            </a:p>
          </p:txBody>
        </p:sp>
        <p:cxnSp>
          <p:nvCxnSpPr>
            <p:cNvPr id="18" name="Straight Arrow Connector 14">
              <a:extLst>
                <a:ext uri="{FF2B5EF4-FFF2-40B4-BE49-F238E27FC236}">
                  <a16:creationId xmlns:a16="http://schemas.microsoft.com/office/drawing/2014/main" id="{7103422B-8BE6-489D-9AE2-DFF342A933DC}"/>
                </a:ext>
              </a:extLst>
            </p:cNvPr>
            <p:cNvCxnSpPr>
              <a:stCxn id="17" idx="1"/>
              <a:endCxn id="16" idx="2"/>
            </p:cNvCxnSpPr>
            <p:nvPr/>
          </p:nvCxnSpPr>
          <p:spPr>
            <a:xfrm rot="10800000">
              <a:off x="1068923" y="5143681"/>
              <a:ext cx="267428" cy="1340000"/>
            </a:xfrm>
            <a:prstGeom prst="bentConnector2">
              <a:avLst/>
            </a:prstGeom>
            <a:noFill/>
            <a:ln w="12700" cap="flat" cmpd="sng" algn="ctr">
              <a:solidFill>
                <a:srgbClr val="00205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37F2E83-7A40-45F0-9EDC-FBF0DBC6DC51}"/>
                </a:ext>
              </a:extLst>
            </p:cNvPr>
            <p:cNvCxnSpPr>
              <a:stCxn id="16" idx="3"/>
              <a:endCxn id="42" idx="1"/>
            </p:cNvCxnSpPr>
            <p:nvPr/>
          </p:nvCxnSpPr>
          <p:spPr>
            <a:xfrm>
              <a:off x="1825059" y="4857448"/>
              <a:ext cx="1100429" cy="2269"/>
            </a:xfrm>
            <a:prstGeom prst="line">
              <a:avLst/>
            </a:prstGeom>
            <a:noFill/>
            <a:ln w="12700" cap="flat" cmpd="sng" algn="ctr">
              <a:solidFill>
                <a:srgbClr val="00205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74C02E23-A388-4D31-BF60-F1CE28D41616}"/>
                </a:ext>
              </a:extLst>
            </p:cNvPr>
            <p:cNvCxnSpPr>
              <a:cxnSpLocks/>
              <a:stCxn id="44" idx="2"/>
              <a:endCxn id="36" idx="1"/>
            </p:cNvCxnSpPr>
            <p:nvPr/>
          </p:nvCxnSpPr>
          <p:spPr>
            <a:xfrm rot="16200000" flipH="1">
              <a:off x="4269843" y="176488"/>
              <a:ext cx="3995439" cy="7704367"/>
            </a:xfrm>
            <a:prstGeom prst="bentConnector2">
              <a:avLst/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B07F5332-C003-4CC5-AB40-8AEE3DD5032A}"/>
                </a:ext>
              </a:extLst>
            </p:cNvPr>
            <p:cNvCxnSpPr>
              <a:cxnSpLocks/>
              <a:stCxn id="40" idx="2"/>
              <a:endCxn id="36" idx="1"/>
            </p:cNvCxnSpPr>
            <p:nvPr/>
          </p:nvCxnSpPr>
          <p:spPr>
            <a:xfrm rot="16200000" flipH="1">
              <a:off x="8968609" y="4875254"/>
              <a:ext cx="1920160" cy="382114"/>
            </a:xfrm>
            <a:prstGeom prst="bentConnector2">
              <a:avLst/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50D7CB0-1B50-4A41-A5A0-A1E1268EE0C5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 flipV="1">
              <a:off x="1539242" y="2573718"/>
              <a:ext cx="1381499" cy="923"/>
            </a:xfrm>
            <a:prstGeom prst="straightConnector1">
              <a:avLst/>
            </a:prstGeom>
            <a:noFill/>
            <a:ln w="12700" cap="flat" cmpd="sng" algn="ctr">
              <a:solidFill>
                <a:srgbClr val="0078D7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403527D-8415-4761-9A93-7CC6CCBC9052}"/>
                </a:ext>
              </a:extLst>
            </p:cNvPr>
            <p:cNvCxnSpPr>
              <a:stCxn id="15" idx="3"/>
              <a:endCxn id="38" idx="1"/>
            </p:cNvCxnSpPr>
            <p:nvPr/>
          </p:nvCxnSpPr>
          <p:spPr>
            <a:xfrm>
              <a:off x="1125602" y="3701487"/>
              <a:ext cx="1802998" cy="15230"/>
            </a:xfrm>
            <a:prstGeom prst="straightConnector1">
              <a:avLst/>
            </a:prstGeom>
            <a:noFill/>
            <a:ln w="12700" cap="flat" cmpd="sng" algn="ctr">
              <a:solidFill>
                <a:srgbClr val="00205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4" name="Straight Connector 61">
              <a:extLst>
                <a:ext uri="{FF2B5EF4-FFF2-40B4-BE49-F238E27FC236}">
                  <a16:creationId xmlns:a16="http://schemas.microsoft.com/office/drawing/2014/main" id="{A251B2EB-6E2C-419D-AF13-826A1B6EFEC1}"/>
                </a:ext>
              </a:extLst>
            </p:cNvPr>
            <p:cNvCxnSpPr>
              <a:stCxn id="44" idx="2"/>
              <a:endCxn id="42" idx="2"/>
            </p:cNvCxnSpPr>
            <p:nvPr/>
          </p:nvCxnSpPr>
          <p:spPr>
            <a:xfrm rot="16200000" flipH="1">
              <a:off x="1275558" y="3170772"/>
              <a:ext cx="3218910" cy="939270"/>
            </a:xfrm>
            <a:prstGeom prst="bentConnector3">
              <a:avLst>
                <a:gd name="adj1" fmla="val 107102"/>
              </a:avLst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5" name="Straight Connector 61">
              <a:extLst>
                <a:ext uri="{FF2B5EF4-FFF2-40B4-BE49-F238E27FC236}">
                  <a16:creationId xmlns:a16="http://schemas.microsoft.com/office/drawing/2014/main" id="{101B7895-4045-40CE-B777-D28A82F94B9B}"/>
                </a:ext>
              </a:extLst>
            </p:cNvPr>
            <p:cNvCxnSpPr>
              <a:stCxn id="44" idx="2"/>
              <a:endCxn id="38" idx="2"/>
            </p:cNvCxnSpPr>
            <p:nvPr/>
          </p:nvCxnSpPr>
          <p:spPr>
            <a:xfrm rot="16200000" flipH="1">
              <a:off x="1848614" y="2597716"/>
              <a:ext cx="2075910" cy="942382"/>
            </a:xfrm>
            <a:prstGeom prst="bentConnector3">
              <a:avLst>
                <a:gd name="adj1" fmla="val 111012"/>
              </a:avLst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6" name="Straight Connector 61">
              <a:extLst>
                <a:ext uri="{FF2B5EF4-FFF2-40B4-BE49-F238E27FC236}">
                  <a16:creationId xmlns:a16="http://schemas.microsoft.com/office/drawing/2014/main" id="{D42C1807-7F5A-4771-91D7-48A7A5AF74DF}"/>
                </a:ext>
              </a:extLst>
            </p:cNvPr>
            <p:cNvCxnSpPr>
              <a:stCxn id="44" idx="2"/>
              <a:endCxn id="33" idx="2"/>
            </p:cNvCxnSpPr>
            <p:nvPr/>
          </p:nvCxnSpPr>
          <p:spPr>
            <a:xfrm rot="16200000" flipH="1">
              <a:off x="2416184" y="2030145"/>
              <a:ext cx="932910" cy="934523"/>
            </a:xfrm>
            <a:prstGeom prst="bentConnector3">
              <a:avLst>
                <a:gd name="adj1" fmla="val 124504"/>
              </a:avLst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7" name="Straight Connector 61">
              <a:extLst>
                <a:ext uri="{FF2B5EF4-FFF2-40B4-BE49-F238E27FC236}">
                  <a16:creationId xmlns:a16="http://schemas.microsoft.com/office/drawing/2014/main" id="{37A0A373-9BD4-4F76-A80F-B211D6908CD6}"/>
                </a:ext>
              </a:extLst>
            </p:cNvPr>
            <p:cNvCxnSpPr>
              <a:stCxn id="43" idx="3"/>
              <a:endCxn id="40" idx="1"/>
            </p:cNvCxnSpPr>
            <p:nvPr/>
          </p:nvCxnSpPr>
          <p:spPr>
            <a:xfrm flipV="1">
              <a:off x="6142038" y="3716086"/>
              <a:ext cx="3164412" cy="1134207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8" name="Straight Connector 61">
              <a:extLst>
                <a:ext uri="{FF2B5EF4-FFF2-40B4-BE49-F238E27FC236}">
                  <a16:creationId xmlns:a16="http://schemas.microsoft.com/office/drawing/2014/main" id="{F31FD961-15A0-4637-B28B-7231020408FB}"/>
                </a:ext>
              </a:extLst>
            </p:cNvPr>
            <p:cNvCxnSpPr>
              <a:stCxn id="39" idx="3"/>
              <a:endCxn id="40" idx="1"/>
            </p:cNvCxnSpPr>
            <p:nvPr/>
          </p:nvCxnSpPr>
          <p:spPr>
            <a:xfrm>
              <a:off x="5593622" y="3707293"/>
              <a:ext cx="3712828" cy="8793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9" name="Straight Connector 61">
              <a:extLst>
                <a:ext uri="{FF2B5EF4-FFF2-40B4-BE49-F238E27FC236}">
                  <a16:creationId xmlns:a16="http://schemas.microsoft.com/office/drawing/2014/main" id="{D6E11764-B1AD-401D-A131-21124E4F1E74}"/>
                </a:ext>
              </a:extLst>
            </p:cNvPr>
            <p:cNvCxnSpPr>
              <a:stCxn id="34" idx="3"/>
              <a:endCxn id="31" idx="1"/>
            </p:cNvCxnSpPr>
            <p:nvPr/>
          </p:nvCxnSpPr>
          <p:spPr>
            <a:xfrm>
              <a:off x="6649532" y="2574641"/>
              <a:ext cx="635505" cy="602"/>
            </a:xfrm>
            <a:prstGeom prst="straightConnector1">
              <a:avLst/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30" name="Straight Connector 61">
              <a:extLst>
                <a:ext uri="{FF2B5EF4-FFF2-40B4-BE49-F238E27FC236}">
                  <a16:creationId xmlns:a16="http://schemas.microsoft.com/office/drawing/2014/main" id="{FA095E98-81B9-4798-8D9B-24B64E4A3D29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rot="16200000" flipH="1">
              <a:off x="8437397" y="2847033"/>
              <a:ext cx="771145" cy="966959"/>
            </a:xfrm>
            <a:prstGeom prst="bentConnector2">
              <a:avLst/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FC1C7EA5-332A-46CB-8EA2-04B2118722F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7918" y="2356957"/>
            <a:ext cx="706582" cy="70658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5F904DF-B498-47A6-9EAB-A78AEC6B785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5794" y="2371384"/>
            <a:ext cx="706582" cy="70658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B0AA14C-F8FA-4D6E-9479-E82311A256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9455" y="2368354"/>
            <a:ext cx="780290" cy="709355"/>
          </a:xfrm>
          <a:prstGeom prst="rect">
            <a:avLst/>
          </a:prstGeom>
        </p:spPr>
      </p:pic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56DACD76-680D-4C94-A9CD-5E65A0AF8871}"/>
              </a:ext>
            </a:extLst>
          </p:cNvPr>
          <p:cNvSpPr/>
          <p:nvPr/>
        </p:nvSpPr>
        <p:spPr bwMode="auto">
          <a:xfrm>
            <a:off x="7300475" y="6009864"/>
            <a:ext cx="2201969" cy="944949"/>
          </a:xfrm>
          <a:prstGeom prst="wedgeRectCallout">
            <a:avLst>
              <a:gd name="adj1" fmla="val 59642"/>
              <a:gd name="adj2" fmla="val -4694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1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You cannot use the SQL RP for these databases…</a:t>
            </a:r>
          </a:p>
        </p:txBody>
      </p:sp>
      <p:sp>
        <p:nvSpPr>
          <p:cNvPr id="57" name="Speech Bubble: Rectangle 56">
            <a:extLst>
              <a:ext uri="{FF2B5EF4-FFF2-40B4-BE49-F238E27FC236}">
                <a16:creationId xmlns:a16="http://schemas.microsoft.com/office/drawing/2014/main" id="{5712D787-CA3A-48FA-907B-ECE4C1BD352F}"/>
              </a:ext>
            </a:extLst>
          </p:cNvPr>
          <p:cNvSpPr/>
          <p:nvPr/>
        </p:nvSpPr>
        <p:spPr bwMode="auto">
          <a:xfrm>
            <a:off x="10041236" y="3005376"/>
            <a:ext cx="2235003" cy="873933"/>
          </a:xfrm>
          <a:prstGeom prst="wedgeRectCallout">
            <a:avLst>
              <a:gd name="adj1" fmla="val -68975"/>
              <a:gd name="adj2" fmla="val 4646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1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Can be H/A File Server. You deploy it!</a:t>
            </a:r>
          </a:p>
        </p:txBody>
      </p:sp>
    </p:spTree>
    <p:extLst>
      <p:ext uri="{BB962C8B-B14F-4D97-AF65-F5344CB8AC3E}">
        <p14:creationId xmlns:p14="http://schemas.microsoft.com/office/powerpoint/2010/main" val="377283755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7" y="-2023"/>
            <a:ext cx="11563350" cy="754061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Architecture: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Site creation flow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BF5563-1574-47A6-8C42-7BEDD1D8A77B}"/>
              </a:ext>
            </a:extLst>
          </p:cNvPr>
          <p:cNvGrpSpPr/>
          <p:nvPr/>
        </p:nvGrpSpPr>
        <p:grpSpPr>
          <a:xfrm>
            <a:off x="0" y="1623267"/>
            <a:ext cx="11948394" cy="5043522"/>
            <a:chOff x="312786" y="1250662"/>
            <a:chExt cx="13143233" cy="554787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D90CE56-2E68-4C0A-90C4-0262406DB5CC}"/>
                </a:ext>
              </a:extLst>
            </p:cNvPr>
            <p:cNvGrpSpPr/>
            <p:nvPr/>
          </p:nvGrpSpPr>
          <p:grpSpPr>
            <a:xfrm>
              <a:off x="2025233" y="1250662"/>
              <a:ext cx="2676145" cy="780290"/>
              <a:chOff x="6590092" y="1345373"/>
              <a:chExt cx="2676145" cy="780290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FE758E18-8200-4890-8308-58123F6200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590092" y="1345373"/>
                <a:ext cx="780290" cy="78029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1647AC-22D7-47A3-86A8-1F7D40C72288}"/>
                  </a:ext>
                </a:extLst>
              </p:cNvPr>
              <p:cNvSpPr txBox="1"/>
              <p:nvPr/>
            </p:nvSpPr>
            <p:spPr>
              <a:xfrm>
                <a:off x="7513637" y="1439862"/>
                <a:ext cx="1752600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Controller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28A30B3-7BBC-4ADD-9EF7-743320BB13BA}"/>
                </a:ext>
              </a:extLst>
            </p:cNvPr>
            <p:cNvGrpSpPr/>
            <p:nvPr/>
          </p:nvGrpSpPr>
          <p:grpSpPr>
            <a:xfrm>
              <a:off x="2925488" y="4469572"/>
              <a:ext cx="3216549" cy="780290"/>
              <a:chOff x="3903258" y="2216241"/>
              <a:chExt cx="2924135" cy="780290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C393D54A-2C41-41B3-B976-B7F5F1FFA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903258" y="2216241"/>
                <a:ext cx="780290" cy="78029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7E5344C-134F-4AC9-B389-DFA3A5797612}"/>
                  </a:ext>
                </a:extLst>
              </p:cNvPr>
              <p:cNvSpPr txBox="1"/>
              <p:nvPr/>
            </p:nvSpPr>
            <p:spPr>
              <a:xfrm>
                <a:off x="4826803" y="2310730"/>
                <a:ext cx="2000590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Management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0D83AC9-DBA2-4E45-9D8A-DFC98FA0E621}"/>
                </a:ext>
              </a:extLst>
            </p:cNvPr>
            <p:cNvGrpSpPr/>
            <p:nvPr/>
          </p:nvGrpSpPr>
          <p:grpSpPr>
            <a:xfrm>
              <a:off x="9368622" y="4182074"/>
              <a:ext cx="2394246" cy="1053673"/>
              <a:chOff x="659359" y="5791732"/>
              <a:chExt cx="2394246" cy="1053673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239A4617-C0C5-4EDD-86BF-21BC76F64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59359" y="6065115"/>
                <a:ext cx="862365" cy="78029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DD7D53-ADAB-46B9-A1D0-4247E256C609}"/>
                  </a:ext>
                </a:extLst>
              </p:cNvPr>
              <p:cNvSpPr txBox="1"/>
              <p:nvPr/>
            </p:nvSpPr>
            <p:spPr>
              <a:xfrm>
                <a:off x="1116658" y="5791732"/>
                <a:ext cx="1936947" cy="62971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File </a:t>
                </a:r>
                <a:r>
                  <a:rPr lang="en-US" sz="2000" kern="0"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latin typeface="Segoe UI Light"/>
                  </a:rPr>
                  <a:t>s</a:t>
                </a:r>
                <a:r>
                  <a:rPr kumimoji="0" lang="en-US" sz="2000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erver</a:t>
                </a: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7B484C-60F7-4005-BC18-D8F08E44855E}"/>
                </a:ext>
              </a:extLst>
            </p:cNvPr>
            <p:cNvGrpSpPr/>
            <p:nvPr/>
          </p:nvGrpSpPr>
          <p:grpSpPr>
            <a:xfrm>
              <a:off x="2928600" y="3326572"/>
              <a:ext cx="2665022" cy="780290"/>
              <a:chOff x="6590092" y="1345373"/>
              <a:chExt cx="2422747" cy="78029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DF2D861-03C8-4E3B-B7DD-BCA8D510FE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590092" y="1345373"/>
                <a:ext cx="780290" cy="780290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F4F24F4-BA1E-4253-8F8E-96CF16411ED6}"/>
                  </a:ext>
                </a:extLst>
              </p:cNvPr>
              <p:cNvSpPr txBox="1"/>
              <p:nvPr/>
            </p:nvSpPr>
            <p:spPr>
              <a:xfrm>
                <a:off x="7513637" y="1439862"/>
                <a:ext cx="1499202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Publisher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AD108C-9076-478D-AEEF-B8AB18F2781B}"/>
                </a:ext>
              </a:extLst>
            </p:cNvPr>
            <p:cNvGrpSpPr/>
            <p:nvPr/>
          </p:nvGrpSpPr>
          <p:grpSpPr>
            <a:xfrm>
              <a:off x="10119746" y="4439487"/>
              <a:ext cx="3336273" cy="1977049"/>
              <a:chOff x="544834" y="1578495"/>
              <a:chExt cx="3336273" cy="1977049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8CE79042-68EE-4746-80F3-A8E71ED00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438698" y="2775254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0F35439A-93E4-43B0-B045-8204C70C5A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44834" y="2775254"/>
                <a:ext cx="780290" cy="780290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AA12F12-7285-4812-9C62-2B720C13471A}"/>
                  </a:ext>
                </a:extLst>
              </p:cNvPr>
              <p:cNvSpPr txBox="1"/>
              <p:nvPr/>
            </p:nvSpPr>
            <p:spPr>
              <a:xfrm>
                <a:off x="1823708" y="1578495"/>
                <a:ext cx="2057399" cy="1408386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2 SQL DBs</a:t>
                </a:r>
              </a:p>
              <a:p>
                <a:pPr marL="342900" marR="0" lvl="0" indent="-34290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Metering</a:t>
                </a:r>
              </a:p>
              <a:p>
                <a:pPr marL="342900" marR="0" lvl="0" indent="-34290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Hosting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FEAF2F1-DE06-41CE-B4D8-6E4A0523D978}"/>
                </a:ext>
              </a:extLst>
            </p:cNvPr>
            <p:cNvGrpSpPr/>
            <p:nvPr/>
          </p:nvGrpSpPr>
          <p:grpSpPr>
            <a:xfrm>
              <a:off x="2920742" y="2183572"/>
              <a:ext cx="3544448" cy="905666"/>
              <a:chOff x="4984841" y="5740743"/>
              <a:chExt cx="3222225" cy="905666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FE37D50A-A61B-4F36-BCFC-D250162503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84841" y="5740743"/>
                <a:ext cx="780290" cy="780290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93E412-C94B-444F-A581-4548B8D3D225}"/>
                  </a:ext>
                </a:extLst>
              </p:cNvPr>
              <p:cNvSpPr txBox="1"/>
              <p:nvPr/>
            </p:nvSpPr>
            <p:spPr>
              <a:xfrm>
                <a:off x="6445587" y="6016699"/>
                <a:ext cx="1761479" cy="629710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Front-ends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BAB89CB-7985-4EAE-907A-C9C068CC563B}"/>
                </a:ext>
              </a:extLst>
            </p:cNvPr>
            <p:cNvGrpSpPr/>
            <p:nvPr/>
          </p:nvGrpSpPr>
          <p:grpSpPr>
            <a:xfrm>
              <a:off x="7566554" y="2985315"/>
              <a:ext cx="3902486" cy="824365"/>
              <a:chOff x="5301752" y="4890316"/>
              <a:chExt cx="3902486" cy="824365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7DA97016-E0C6-4B45-8939-F1E985B286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301752" y="4937441"/>
                <a:ext cx="777240" cy="77724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97426F-CFB1-47F7-9D0F-BE2CF9DA4BA5}"/>
                  </a:ext>
                </a:extLst>
              </p:cNvPr>
              <p:cNvSpPr txBox="1"/>
              <p:nvPr/>
            </p:nvSpPr>
            <p:spPr>
              <a:xfrm>
                <a:off x="6994438" y="4890316"/>
                <a:ext cx="2209800" cy="629710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Web workers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F0B537-0255-44D5-BB3B-A225294E1D19}"/>
                </a:ext>
              </a:extLst>
            </p:cNvPr>
            <p:cNvSpPr txBox="1"/>
            <p:nvPr/>
          </p:nvSpPr>
          <p:spPr>
            <a:xfrm>
              <a:off x="364240" y="2252397"/>
              <a:ext cx="1175002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</a:rPr>
                <a:t>HTTP/S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0BEE51-4342-4044-827C-DD45C9C27D1B}"/>
                </a:ext>
              </a:extLst>
            </p:cNvPr>
            <p:cNvSpPr txBox="1"/>
            <p:nvPr/>
          </p:nvSpPr>
          <p:spPr>
            <a:xfrm>
              <a:off x="364240" y="3415255"/>
              <a:ext cx="761362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</a:rPr>
                <a:t>FTP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41D346-728B-427E-9EA1-40FF908F6CAB}"/>
                </a:ext>
              </a:extLst>
            </p:cNvPr>
            <p:cNvSpPr txBox="1"/>
            <p:nvPr/>
          </p:nvSpPr>
          <p:spPr>
            <a:xfrm>
              <a:off x="312786" y="4571216"/>
              <a:ext cx="1512273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</a:rPr>
                <a:t>ARM/REST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6F8FFA-D548-45B8-AA44-ACEFA4505B45}"/>
                </a:ext>
              </a:extLst>
            </p:cNvPr>
            <p:cNvSpPr txBox="1"/>
            <p:nvPr/>
          </p:nvSpPr>
          <p:spPr>
            <a:xfrm>
              <a:off x="1336350" y="6168826"/>
              <a:ext cx="2987741" cy="629710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</a:rPr>
                <a:t>Portal/PowerShell/API</a:t>
              </a:r>
            </a:p>
          </p:txBody>
        </p:sp>
        <p:cxnSp>
          <p:nvCxnSpPr>
            <p:cNvPr id="18" name="Straight Arrow Connector 14">
              <a:extLst>
                <a:ext uri="{FF2B5EF4-FFF2-40B4-BE49-F238E27FC236}">
                  <a16:creationId xmlns:a16="http://schemas.microsoft.com/office/drawing/2014/main" id="{7103422B-8BE6-489D-9AE2-DFF342A933DC}"/>
                </a:ext>
              </a:extLst>
            </p:cNvPr>
            <p:cNvCxnSpPr>
              <a:stCxn id="17" idx="1"/>
              <a:endCxn id="16" idx="2"/>
            </p:cNvCxnSpPr>
            <p:nvPr/>
          </p:nvCxnSpPr>
          <p:spPr>
            <a:xfrm rot="10800000">
              <a:off x="1068923" y="5143681"/>
              <a:ext cx="267428" cy="1340000"/>
            </a:xfrm>
            <a:prstGeom prst="bentConnector2">
              <a:avLst/>
            </a:prstGeom>
            <a:noFill/>
            <a:ln w="12700" cap="flat" cmpd="sng" algn="ctr">
              <a:solidFill>
                <a:srgbClr val="00205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37F2E83-7A40-45F0-9EDC-FBF0DBC6DC51}"/>
                </a:ext>
              </a:extLst>
            </p:cNvPr>
            <p:cNvCxnSpPr>
              <a:stCxn id="16" idx="3"/>
              <a:endCxn id="42" idx="1"/>
            </p:cNvCxnSpPr>
            <p:nvPr/>
          </p:nvCxnSpPr>
          <p:spPr>
            <a:xfrm>
              <a:off x="1825059" y="4857448"/>
              <a:ext cx="1100429" cy="2269"/>
            </a:xfrm>
            <a:prstGeom prst="line">
              <a:avLst/>
            </a:prstGeom>
            <a:noFill/>
            <a:ln w="12700" cap="flat" cmpd="sng" algn="ctr">
              <a:solidFill>
                <a:srgbClr val="00205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74C02E23-A388-4D31-BF60-F1CE28D41616}"/>
                </a:ext>
              </a:extLst>
            </p:cNvPr>
            <p:cNvCxnSpPr>
              <a:cxnSpLocks/>
              <a:stCxn id="44" idx="2"/>
              <a:endCxn id="36" idx="1"/>
            </p:cNvCxnSpPr>
            <p:nvPr/>
          </p:nvCxnSpPr>
          <p:spPr>
            <a:xfrm rot="16200000" flipH="1">
              <a:off x="4269843" y="176488"/>
              <a:ext cx="3995439" cy="7704367"/>
            </a:xfrm>
            <a:prstGeom prst="bentConnector2">
              <a:avLst/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B07F5332-C003-4CC5-AB40-8AEE3DD5032A}"/>
                </a:ext>
              </a:extLst>
            </p:cNvPr>
            <p:cNvCxnSpPr>
              <a:cxnSpLocks/>
              <a:stCxn id="40" idx="2"/>
              <a:endCxn id="36" idx="1"/>
            </p:cNvCxnSpPr>
            <p:nvPr/>
          </p:nvCxnSpPr>
          <p:spPr>
            <a:xfrm rot="16200000" flipH="1">
              <a:off x="9564452" y="5471098"/>
              <a:ext cx="790645" cy="319942"/>
            </a:xfrm>
            <a:prstGeom prst="bentConnector2">
              <a:avLst/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50D7CB0-1B50-4A41-A5A0-A1E1268EE0C5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 flipV="1">
              <a:off x="1539242" y="2573718"/>
              <a:ext cx="1381499" cy="923"/>
            </a:xfrm>
            <a:prstGeom prst="straightConnector1">
              <a:avLst/>
            </a:prstGeom>
            <a:noFill/>
            <a:ln w="12700" cap="flat" cmpd="sng" algn="ctr">
              <a:solidFill>
                <a:srgbClr val="0078D7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403527D-8415-4761-9A93-7CC6CCBC9052}"/>
                </a:ext>
              </a:extLst>
            </p:cNvPr>
            <p:cNvCxnSpPr>
              <a:stCxn id="15" idx="3"/>
              <a:endCxn id="38" idx="1"/>
            </p:cNvCxnSpPr>
            <p:nvPr/>
          </p:nvCxnSpPr>
          <p:spPr>
            <a:xfrm>
              <a:off x="1125602" y="3701487"/>
              <a:ext cx="1802998" cy="15230"/>
            </a:xfrm>
            <a:prstGeom prst="straightConnector1">
              <a:avLst/>
            </a:prstGeom>
            <a:noFill/>
            <a:ln w="12700" cap="flat" cmpd="sng" algn="ctr">
              <a:solidFill>
                <a:srgbClr val="00205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4" name="Straight Connector 61">
              <a:extLst>
                <a:ext uri="{FF2B5EF4-FFF2-40B4-BE49-F238E27FC236}">
                  <a16:creationId xmlns:a16="http://schemas.microsoft.com/office/drawing/2014/main" id="{A251B2EB-6E2C-419D-AF13-826A1B6EFEC1}"/>
                </a:ext>
              </a:extLst>
            </p:cNvPr>
            <p:cNvCxnSpPr>
              <a:stCxn id="44" idx="2"/>
              <a:endCxn id="42" idx="2"/>
            </p:cNvCxnSpPr>
            <p:nvPr/>
          </p:nvCxnSpPr>
          <p:spPr>
            <a:xfrm rot="16200000" flipH="1">
              <a:off x="1275558" y="3170772"/>
              <a:ext cx="3218910" cy="939270"/>
            </a:xfrm>
            <a:prstGeom prst="bentConnector3">
              <a:avLst>
                <a:gd name="adj1" fmla="val 107102"/>
              </a:avLst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5" name="Straight Connector 61">
              <a:extLst>
                <a:ext uri="{FF2B5EF4-FFF2-40B4-BE49-F238E27FC236}">
                  <a16:creationId xmlns:a16="http://schemas.microsoft.com/office/drawing/2014/main" id="{101B7895-4045-40CE-B777-D28A82F94B9B}"/>
                </a:ext>
              </a:extLst>
            </p:cNvPr>
            <p:cNvCxnSpPr>
              <a:stCxn id="44" idx="2"/>
              <a:endCxn id="38" idx="2"/>
            </p:cNvCxnSpPr>
            <p:nvPr/>
          </p:nvCxnSpPr>
          <p:spPr>
            <a:xfrm rot="16200000" flipH="1">
              <a:off x="1848614" y="2597716"/>
              <a:ext cx="2075910" cy="942382"/>
            </a:xfrm>
            <a:prstGeom prst="bentConnector3">
              <a:avLst>
                <a:gd name="adj1" fmla="val 111012"/>
              </a:avLst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6" name="Straight Connector 61">
              <a:extLst>
                <a:ext uri="{FF2B5EF4-FFF2-40B4-BE49-F238E27FC236}">
                  <a16:creationId xmlns:a16="http://schemas.microsoft.com/office/drawing/2014/main" id="{D42C1807-7F5A-4771-91D7-48A7A5AF74DF}"/>
                </a:ext>
              </a:extLst>
            </p:cNvPr>
            <p:cNvCxnSpPr>
              <a:stCxn id="44" idx="2"/>
              <a:endCxn id="33" idx="2"/>
            </p:cNvCxnSpPr>
            <p:nvPr/>
          </p:nvCxnSpPr>
          <p:spPr>
            <a:xfrm rot="16200000" flipH="1">
              <a:off x="2416184" y="2030145"/>
              <a:ext cx="932910" cy="934523"/>
            </a:xfrm>
            <a:prstGeom prst="bentConnector3">
              <a:avLst>
                <a:gd name="adj1" fmla="val 124504"/>
              </a:avLst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7" name="Straight Connector 61">
              <a:extLst>
                <a:ext uri="{FF2B5EF4-FFF2-40B4-BE49-F238E27FC236}">
                  <a16:creationId xmlns:a16="http://schemas.microsoft.com/office/drawing/2014/main" id="{37A0A373-9BD4-4F76-A80F-B211D6908CD6}"/>
                </a:ext>
              </a:extLst>
            </p:cNvPr>
            <p:cNvCxnSpPr>
              <a:stCxn id="43" idx="3"/>
              <a:endCxn id="40" idx="1"/>
            </p:cNvCxnSpPr>
            <p:nvPr/>
          </p:nvCxnSpPr>
          <p:spPr>
            <a:xfrm flipV="1">
              <a:off x="6142038" y="4845602"/>
              <a:ext cx="3226584" cy="4691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8" name="Straight Connector 61">
              <a:extLst>
                <a:ext uri="{FF2B5EF4-FFF2-40B4-BE49-F238E27FC236}">
                  <a16:creationId xmlns:a16="http://schemas.microsoft.com/office/drawing/2014/main" id="{F31FD961-15A0-4637-B28B-7231020408FB}"/>
                </a:ext>
              </a:extLst>
            </p:cNvPr>
            <p:cNvCxnSpPr>
              <a:stCxn id="39" idx="3"/>
              <a:endCxn id="40" idx="1"/>
            </p:cNvCxnSpPr>
            <p:nvPr/>
          </p:nvCxnSpPr>
          <p:spPr>
            <a:xfrm>
              <a:off x="5593622" y="3707293"/>
              <a:ext cx="3775000" cy="1138309"/>
            </a:xfrm>
            <a:prstGeom prst="bentConnector3">
              <a:avLst>
                <a:gd name="adj1" fmla="val 30889"/>
              </a:avLst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9" name="Straight Connector 61">
              <a:extLst>
                <a:ext uri="{FF2B5EF4-FFF2-40B4-BE49-F238E27FC236}">
                  <a16:creationId xmlns:a16="http://schemas.microsoft.com/office/drawing/2014/main" id="{D6E11764-B1AD-401D-A131-21124E4F1E74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6191742" y="2844165"/>
              <a:ext cx="1374812" cy="576895"/>
            </a:xfrm>
            <a:prstGeom prst="straightConnector1">
              <a:avLst/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30" name="Straight Connector 61">
              <a:extLst>
                <a:ext uri="{FF2B5EF4-FFF2-40B4-BE49-F238E27FC236}">
                  <a16:creationId xmlns:a16="http://schemas.microsoft.com/office/drawing/2014/main" id="{FA095E98-81B9-4798-8D9B-24B64E4A3D29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rot="16200000" flipH="1">
              <a:off x="8499570" y="3976549"/>
              <a:ext cx="771145" cy="966959"/>
            </a:xfrm>
            <a:prstGeom prst="bentConnector2">
              <a:avLst/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FC1C7EA5-332A-46CB-8EA2-04B2118722F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7001" y="3220905"/>
            <a:ext cx="706582" cy="70658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5F904DF-B498-47A6-9EAB-A78AEC6B785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877" y="3235332"/>
            <a:ext cx="706582" cy="70658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B0AA14C-F8FA-4D6E-9479-E82311A256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7824" y="2475559"/>
            <a:ext cx="780290" cy="709355"/>
          </a:xfrm>
          <a:prstGeom prst="rect">
            <a:avLst/>
          </a:prstGeom>
        </p:spPr>
      </p:pic>
      <p:sp>
        <p:nvSpPr>
          <p:cNvPr id="4" name="Arrow: Striped Right 3">
            <a:extLst>
              <a:ext uri="{FF2B5EF4-FFF2-40B4-BE49-F238E27FC236}">
                <a16:creationId xmlns:a16="http://schemas.microsoft.com/office/drawing/2014/main" id="{81C2B65B-8659-4709-988D-E9785B15BE6A}"/>
              </a:ext>
            </a:extLst>
          </p:cNvPr>
          <p:cNvSpPr/>
          <p:nvPr/>
        </p:nvSpPr>
        <p:spPr bwMode="auto">
          <a:xfrm>
            <a:off x="438661" y="6032402"/>
            <a:ext cx="573865" cy="490583"/>
          </a:xfrm>
          <a:prstGeom prst="striped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D056291-59BD-43BA-857D-C1C5EA9A4729}"/>
              </a:ext>
            </a:extLst>
          </p:cNvPr>
          <p:cNvSpPr/>
          <p:nvPr/>
        </p:nvSpPr>
        <p:spPr>
          <a:xfrm>
            <a:off x="5171089" y="147831"/>
            <a:ext cx="7488935" cy="2774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Tenant creates site via Azure Stack Hub portal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ARM request is made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Request is forwarded to the App Service Resource Provider API on the management role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Management role receives request 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Creates site in Hosting database 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Creates content directory in File Server </a:t>
            </a:r>
          </a:p>
        </p:txBody>
      </p: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37E30B5C-8A32-4DCB-B60F-1ABD7E9844AA}"/>
              </a:ext>
            </a:extLst>
          </p:cNvPr>
          <p:cNvSpPr/>
          <p:nvPr/>
        </p:nvSpPr>
        <p:spPr bwMode="auto">
          <a:xfrm>
            <a:off x="2772770" y="4587773"/>
            <a:ext cx="573865" cy="490583"/>
          </a:xfrm>
          <a:prstGeom prst="striped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3279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6 -0.00476 L -0.00166 -0.00476 C -0.00205 -0.00976 -0.00281 -0.01452 -0.00307 -0.01929 C -0.00409 -0.03608 -0.00345 -0.04539 -0.00307 -0.06264 C -0.00243 -0.10417 -0.00332 -0.08352 -0.00166 -0.11303 C -0.00192 -0.14071 -0.00281 -0.1684 -0.00256 -0.19609 C -0.00256 -0.19723 -0.00166 -0.19791 -0.00115 -0.19882 C -0.00052 -0.1995 0.00025 -0.19995 0.00089 -0.20063 C 0.01927 -0.19995 0.02833 -0.19995 0.04608 -0.19791 C 0.04671 -0.19768 0.04735 -0.197 0.04812 -0.197 C 0.05003 -0.19655 0.05208 -0.19632 0.05412 -0.19609 C 0.06203 -0.19382 0.05731 -0.1945 0.07237 -0.19791 C 0.07288 -0.19791 0.07339 -0.19859 0.0739 -0.19882 C 0.07607 -0.19927 0.07837 -0.19927 0.08054 -0.19973 C 0.08156 -0.19995 0.08258 -0.19995 0.08361 -0.20063 C 0.09216 -0.20653 0.08297 -0.20268 0.0896 -0.20495 C 0.09726 -0.20472 0.1048 -0.20495 0.11245 -0.20426 C 0.11488 -0.20381 0.11462 -0.20199 0.11654 -0.20063 C 0.11692 -0.20018 0.12075 -0.19882 0.12101 -0.19882 C 0.1265 -0.19859 0.13186 -0.19882 0.13735 -0.19882 L 0.13735 -0.19882 " pathEditMode="relative" ptsTypes="AAAAAAAAAAAAAAAAAAA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39 -0.18906 L 0.13939 -0.18906 C 0.14322 -0.18928 0.14717 -0.18906 0.151 -0.18997 C 0.15151 -0.18997 0.15151 -0.19133 0.15203 -0.19178 C 0.15279 -0.19224 0.15368 -0.19224 0.15458 -0.19269 C 0.15509 -0.19314 0.15547 -0.19405 0.15611 -0.19428 C 0.16083 -0.19632 0.16798 -0.19473 0.17232 -0.19428 C 0.18164 -0.19201 0.16977 -0.1945 0.18955 -0.19519 C 0.19313 -0.19541 0.19657 -0.19473 0.20015 -0.19428 C 0.2064 -0.19065 0.20028 -0.19473 0.20577 -0.18997 C 0.20653 -0.18906 0.20857 -0.18838 0.20934 -0.18815 C 0.20985 -0.1877 0.21036 -0.18747 0.21087 -0.18724 C 0.21138 -0.18656 0.21176 -0.18588 0.2124 -0.18543 C 0.21432 -0.18361 0.21496 -0.18361 0.21687 -0.1827 C 0.21725 -0.18202 0.21764 -0.18157 0.21789 -0.18089 C 0.21866 -0.1793 0.21904 -0.1768 0.22044 -0.17635 C 0.22313 -0.17567 0.22593 -0.17567 0.22861 -0.17544 C 0.22912 -0.17521 0.22964 -0.17499 0.23015 -0.17453 C 0.23078 -0.17408 0.23142 -0.17294 0.23219 -0.17272 C 0.23449 -0.17181 0.23691 -0.17204 0.23921 -0.1709 L 0.24329 -0.16908 C 0.24419 -0.16886 0.24495 -0.16863 0.24585 -0.16818 C 0.24763 -0.1675 0.24955 -0.16636 0.25134 -0.16545 C 0.2604 -0.15638 0.24853 -0.16772 0.26002 -0.1591 C 0.26206 -0.15774 0.26474 -0.15388 0.26716 -0.15297 C 0.26844 -0.15229 0.26984 -0.15252 0.27112 -0.15206 C 0.27687 -0.15025 0.27521 -0.14979 0.28133 -0.14843 C 0.2835 -0.14798 0.28567 -0.14775 0.28797 -0.14752 L 0.29448 -0.1448 C 0.29499 -0.14457 0.2955 -0.14389 0.29601 -0.14389 C 0.34771 -0.1507 0.30265 -0.14684 0.33303 -0.14934 C 0.33558 -0.14889 0.34988 -0.14752 0.35435 -0.14571 C 0.35486 -0.14548 0.35486 -0.14389 0.35537 -0.14389 C 0.3629 -0.14208 0.37822 -0.14026 0.37822 -0.14026 C 0.38447 -0.13345 0.37758 -0.14026 0.38269 -0.13663 C 0.3846 -0.13527 0.38639 -0.13322 0.3883 -0.13209 C 0.39098 -0.13073 0.39379 -0.1305 0.39647 -0.12937 C 0.39749 -0.12891 0.39851 -0.12823 0.39954 -0.12755 L 0.41319 -0.12051 C 0.41396 -0.1187 0.41485 -0.11666 0.41575 -0.11507 C 0.41639 -0.11371 0.41715 -0.1128 0.41779 -0.11144 C 0.41868 -0.10894 0.41753 -0.10826 0.41932 -0.1069 C 0.42085 -0.10554 0.42264 -0.1044 0.4243 -0.10327 C 0.42711 -0.10122 0.43017 -0.09895 0.43298 -0.09782 C 0.44919 -0.09101 0.47166 -0.09464 0.48519 -0.09419 C 0.48634 -0.09396 0.48749 -0.09351 0.48876 -0.09328 C 0.49412 -0.09237 0.49961 -0.09237 0.50497 -0.09056 C 0.50612 -0.09033 0.50689 -0.08806 0.50804 -0.08692 C 0.50868 -0.08647 0.50931 -0.08647 0.51008 -0.08624 C 0.51416 -0.07648 0.50931 -0.08647 0.51302 -0.0817 C 0.51391 -0.08057 0.51429 -0.07898 0.51506 -0.07807 C 0.5157 -0.07739 0.51646 -0.07762 0.5171 -0.07716 C 0.51863 -0.07603 0.52016 -0.07467 0.5217 -0.07353 C 0.52221 -0.07308 0.52272 -0.07285 0.52323 -0.07263 C 0.52553 -0.07126 0.52795 -0.07036 0.53038 -0.06899 C 0.53472 -0.0665 0.53038 -0.06786 0.53382 -0.06627 C 0.53472 -0.06582 0.53561 -0.06582 0.53638 -0.06536 C 0.53727 -0.06514 0.53906 -0.06423 0.53995 -0.06355 C 0.54059 -0.06309 0.54135 -0.06241 0.54199 -0.06173 C 0.5568 -0.064 0.55042 -0.06423 0.56127 -0.06264 C 0.56535 -0.05787 0.56037 -0.06423 0.56382 -0.0581 C 0.56433 -0.05719 0.56599 -0.0556 0.56688 -0.05538 C 0.5785 -0.05492 0.59012 -0.05492 0.60186 -0.05447 C 0.60237 -0.05424 0.60288 -0.05401 0.60339 -0.05356 C 0.6039 -0.05311 0.60428 -0.05197 0.60492 -0.05174 L 0.64539 -0.05265 C 0.64947 -0.05992 0.64679 -0.05606 0.65968 -0.05356 C 0.66019 -0.05356 0.66058 -0.05243 0.66122 -0.05174 C 0.66147 -0.05152 0.66185 -0.05129 0.66224 -0.05084 " pathEditMode="relative" ptsTypes="AAAAAAAAAAAAAAAAAAAAAAAAAAAAAAAAAAAAAAAAAAAAAAAAAAAAAAAAAAAAAAAAAAAAA">
                                      <p:cBhvr>
                                        <p:cTn id="4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2951E-6 -5.26555E-7 L 0.3975 0.01974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45" y="8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6" grpId="0" animBg="1"/>
      <p:bldP spid="5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37" y="10222"/>
            <a:ext cx="11563350" cy="754061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Architecture: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Publish site content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BF5563-1574-47A6-8C42-7BEDD1D8A77B}"/>
              </a:ext>
            </a:extLst>
          </p:cNvPr>
          <p:cNvGrpSpPr/>
          <p:nvPr/>
        </p:nvGrpSpPr>
        <p:grpSpPr>
          <a:xfrm>
            <a:off x="0" y="1623267"/>
            <a:ext cx="11948394" cy="5043522"/>
            <a:chOff x="312786" y="1250662"/>
            <a:chExt cx="13143233" cy="554787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D90CE56-2E68-4C0A-90C4-0262406DB5CC}"/>
                </a:ext>
              </a:extLst>
            </p:cNvPr>
            <p:cNvGrpSpPr/>
            <p:nvPr/>
          </p:nvGrpSpPr>
          <p:grpSpPr>
            <a:xfrm>
              <a:off x="2025233" y="1250662"/>
              <a:ext cx="2676145" cy="780290"/>
              <a:chOff x="6590092" y="1345373"/>
              <a:chExt cx="2676145" cy="780290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FE758E18-8200-4890-8308-58123F6200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590092" y="1345373"/>
                <a:ext cx="780290" cy="78029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1647AC-22D7-47A3-86A8-1F7D40C72288}"/>
                  </a:ext>
                </a:extLst>
              </p:cNvPr>
              <p:cNvSpPr txBox="1"/>
              <p:nvPr/>
            </p:nvSpPr>
            <p:spPr>
              <a:xfrm>
                <a:off x="7513637" y="1439862"/>
                <a:ext cx="1752600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Controller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28A30B3-7BBC-4ADD-9EF7-743320BB13BA}"/>
                </a:ext>
              </a:extLst>
            </p:cNvPr>
            <p:cNvGrpSpPr/>
            <p:nvPr/>
          </p:nvGrpSpPr>
          <p:grpSpPr>
            <a:xfrm>
              <a:off x="2925488" y="4469572"/>
              <a:ext cx="3216549" cy="780290"/>
              <a:chOff x="3903258" y="2216241"/>
              <a:chExt cx="2924135" cy="780290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C393D54A-2C41-41B3-B976-B7F5F1FFA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903258" y="2216241"/>
                <a:ext cx="780290" cy="78029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7E5344C-134F-4AC9-B389-DFA3A5797612}"/>
                  </a:ext>
                </a:extLst>
              </p:cNvPr>
              <p:cNvSpPr txBox="1"/>
              <p:nvPr/>
            </p:nvSpPr>
            <p:spPr>
              <a:xfrm>
                <a:off x="4826803" y="2310730"/>
                <a:ext cx="2000590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Management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0D83AC9-DBA2-4E45-9D8A-DFC98FA0E621}"/>
                </a:ext>
              </a:extLst>
            </p:cNvPr>
            <p:cNvGrpSpPr/>
            <p:nvPr/>
          </p:nvGrpSpPr>
          <p:grpSpPr>
            <a:xfrm>
              <a:off x="9368622" y="4182074"/>
              <a:ext cx="2394246" cy="1053673"/>
              <a:chOff x="659359" y="5791732"/>
              <a:chExt cx="2394246" cy="1053673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239A4617-C0C5-4EDD-86BF-21BC76F64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59359" y="6065115"/>
                <a:ext cx="862365" cy="78029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DD7D53-ADAB-46B9-A1D0-4247E256C609}"/>
                  </a:ext>
                </a:extLst>
              </p:cNvPr>
              <p:cNvSpPr txBox="1"/>
              <p:nvPr/>
            </p:nvSpPr>
            <p:spPr>
              <a:xfrm>
                <a:off x="1116658" y="5791732"/>
                <a:ext cx="1936947" cy="62971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File </a:t>
                </a:r>
                <a:r>
                  <a:rPr lang="en-US" sz="2000" kern="0"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latin typeface="Segoe UI Light"/>
                  </a:rPr>
                  <a:t>s</a:t>
                </a:r>
                <a:r>
                  <a:rPr kumimoji="0" lang="en-US" sz="2000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erver</a:t>
                </a: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7B484C-60F7-4005-BC18-D8F08E44855E}"/>
                </a:ext>
              </a:extLst>
            </p:cNvPr>
            <p:cNvGrpSpPr/>
            <p:nvPr/>
          </p:nvGrpSpPr>
          <p:grpSpPr>
            <a:xfrm>
              <a:off x="2928600" y="3326572"/>
              <a:ext cx="2665022" cy="780290"/>
              <a:chOff x="6590092" y="1345373"/>
              <a:chExt cx="2422747" cy="78029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DF2D861-03C8-4E3B-B7DD-BCA8D510FE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590092" y="1345373"/>
                <a:ext cx="780290" cy="780290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F4F24F4-BA1E-4253-8F8E-96CF16411ED6}"/>
                  </a:ext>
                </a:extLst>
              </p:cNvPr>
              <p:cNvSpPr txBox="1"/>
              <p:nvPr/>
            </p:nvSpPr>
            <p:spPr>
              <a:xfrm>
                <a:off x="7513637" y="1439862"/>
                <a:ext cx="1499202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Publisher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AD108C-9076-478D-AEEF-B8AB18F2781B}"/>
                </a:ext>
              </a:extLst>
            </p:cNvPr>
            <p:cNvGrpSpPr/>
            <p:nvPr/>
          </p:nvGrpSpPr>
          <p:grpSpPr>
            <a:xfrm>
              <a:off x="10119746" y="4439487"/>
              <a:ext cx="3336273" cy="1977049"/>
              <a:chOff x="544834" y="1578495"/>
              <a:chExt cx="3336273" cy="1977049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8CE79042-68EE-4746-80F3-A8E71ED00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438698" y="2775254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0F35439A-93E4-43B0-B045-8204C70C5A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44834" y="2775254"/>
                <a:ext cx="780290" cy="780290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AA12F12-7285-4812-9C62-2B720C13471A}"/>
                  </a:ext>
                </a:extLst>
              </p:cNvPr>
              <p:cNvSpPr txBox="1"/>
              <p:nvPr/>
            </p:nvSpPr>
            <p:spPr>
              <a:xfrm>
                <a:off x="1823708" y="1578495"/>
                <a:ext cx="2057399" cy="1408386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2 SQL DBs</a:t>
                </a:r>
              </a:p>
              <a:p>
                <a:pPr marL="342900" marR="0" lvl="0" indent="-34290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Metering</a:t>
                </a:r>
              </a:p>
              <a:p>
                <a:pPr marL="342900" marR="0" lvl="0" indent="-34290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Hosting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FEAF2F1-DE06-41CE-B4D8-6E4A0523D978}"/>
                </a:ext>
              </a:extLst>
            </p:cNvPr>
            <p:cNvGrpSpPr/>
            <p:nvPr/>
          </p:nvGrpSpPr>
          <p:grpSpPr>
            <a:xfrm>
              <a:off x="2920742" y="2183572"/>
              <a:ext cx="3544448" cy="905666"/>
              <a:chOff x="4984841" y="5740743"/>
              <a:chExt cx="3222225" cy="905666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FE37D50A-A61B-4F36-BCFC-D250162503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84841" y="5740743"/>
                <a:ext cx="780290" cy="780290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93E412-C94B-444F-A581-4548B8D3D225}"/>
                  </a:ext>
                </a:extLst>
              </p:cNvPr>
              <p:cNvSpPr txBox="1"/>
              <p:nvPr/>
            </p:nvSpPr>
            <p:spPr>
              <a:xfrm>
                <a:off x="6445587" y="6016699"/>
                <a:ext cx="1761479" cy="629710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Front-ends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BAB89CB-7985-4EAE-907A-C9C068CC563B}"/>
                </a:ext>
              </a:extLst>
            </p:cNvPr>
            <p:cNvGrpSpPr/>
            <p:nvPr/>
          </p:nvGrpSpPr>
          <p:grpSpPr>
            <a:xfrm>
              <a:off x="7566554" y="2985315"/>
              <a:ext cx="3902486" cy="824365"/>
              <a:chOff x="5301752" y="4890316"/>
              <a:chExt cx="3902486" cy="824365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7DA97016-E0C6-4B45-8939-F1E985B286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301752" y="4937441"/>
                <a:ext cx="777240" cy="77724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97426F-CFB1-47F7-9D0F-BE2CF9DA4BA5}"/>
                  </a:ext>
                </a:extLst>
              </p:cNvPr>
              <p:cNvSpPr txBox="1"/>
              <p:nvPr/>
            </p:nvSpPr>
            <p:spPr>
              <a:xfrm>
                <a:off x="6994438" y="4890316"/>
                <a:ext cx="2209800" cy="629710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Web workers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F0B537-0255-44D5-BB3B-A225294E1D19}"/>
                </a:ext>
              </a:extLst>
            </p:cNvPr>
            <p:cNvSpPr txBox="1"/>
            <p:nvPr/>
          </p:nvSpPr>
          <p:spPr>
            <a:xfrm>
              <a:off x="364240" y="2252397"/>
              <a:ext cx="1175002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</a:rPr>
                <a:t>HTTP/S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0BEE51-4342-4044-827C-DD45C9C27D1B}"/>
                </a:ext>
              </a:extLst>
            </p:cNvPr>
            <p:cNvSpPr txBox="1"/>
            <p:nvPr/>
          </p:nvSpPr>
          <p:spPr>
            <a:xfrm>
              <a:off x="364240" y="3415255"/>
              <a:ext cx="761362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</a:rPr>
                <a:t>FTP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41D346-728B-427E-9EA1-40FF908F6CAB}"/>
                </a:ext>
              </a:extLst>
            </p:cNvPr>
            <p:cNvSpPr txBox="1"/>
            <p:nvPr/>
          </p:nvSpPr>
          <p:spPr>
            <a:xfrm>
              <a:off x="312786" y="4571216"/>
              <a:ext cx="1512273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</a:rPr>
                <a:t>ARM/REST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6F8FFA-D548-45B8-AA44-ACEFA4505B45}"/>
                </a:ext>
              </a:extLst>
            </p:cNvPr>
            <p:cNvSpPr txBox="1"/>
            <p:nvPr/>
          </p:nvSpPr>
          <p:spPr>
            <a:xfrm>
              <a:off x="1336350" y="6168826"/>
              <a:ext cx="2987741" cy="629710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</a:rPr>
                <a:t>Portal/PowerShell/API</a:t>
              </a:r>
            </a:p>
          </p:txBody>
        </p:sp>
        <p:cxnSp>
          <p:nvCxnSpPr>
            <p:cNvPr id="18" name="Straight Arrow Connector 14">
              <a:extLst>
                <a:ext uri="{FF2B5EF4-FFF2-40B4-BE49-F238E27FC236}">
                  <a16:creationId xmlns:a16="http://schemas.microsoft.com/office/drawing/2014/main" id="{7103422B-8BE6-489D-9AE2-DFF342A933DC}"/>
                </a:ext>
              </a:extLst>
            </p:cNvPr>
            <p:cNvCxnSpPr>
              <a:stCxn id="17" idx="1"/>
              <a:endCxn id="16" idx="2"/>
            </p:cNvCxnSpPr>
            <p:nvPr/>
          </p:nvCxnSpPr>
          <p:spPr>
            <a:xfrm rot="10800000">
              <a:off x="1068923" y="5143681"/>
              <a:ext cx="267428" cy="1340000"/>
            </a:xfrm>
            <a:prstGeom prst="bentConnector2">
              <a:avLst/>
            </a:prstGeom>
            <a:noFill/>
            <a:ln w="12700" cap="flat" cmpd="sng" algn="ctr">
              <a:solidFill>
                <a:srgbClr val="00205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37F2E83-7A40-45F0-9EDC-FBF0DBC6DC51}"/>
                </a:ext>
              </a:extLst>
            </p:cNvPr>
            <p:cNvCxnSpPr>
              <a:stCxn id="16" idx="3"/>
              <a:endCxn id="42" idx="1"/>
            </p:cNvCxnSpPr>
            <p:nvPr/>
          </p:nvCxnSpPr>
          <p:spPr>
            <a:xfrm>
              <a:off x="1825059" y="4857448"/>
              <a:ext cx="1100429" cy="2269"/>
            </a:xfrm>
            <a:prstGeom prst="line">
              <a:avLst/>
            </a:prstGeom>
            <a:noFill/>
            <a:ln w="12700" cap="flat" cmpd="sng" algn="ctr">
              <a:solidFill>
                <a:srgbClr val="00205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74C02E23-A388-4D31-BF60-F1CE28D41616}"/>
                </a:ext>
              </a:extLst>
            </p:cNvPr>
            <p:cNvCxnSpPr>
              <a:cxnSpLocks/>
              <a:stCxn id="44" idx="2"/>
              <a:endCxn id="36" idx="1"/>
            </p:cNvCxnSpPr>
            <p:nvPr/>
          </p:nvCxnSpPr>
          <p:spPr>
            <a:xfrm rot="16200000" flipH="1">
              <a:off x="4269843" y="176488"/>
              <a:ext cx="3995439" cy="7704367"/>
            </a:xfrm>
            <a:prstGeom prst="bentConnector2">
              <a:avLst/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B07F5332-C003-4CC5-AB40-8AEE3DD5032A}"/>
                </a:ext>
              </a:extLst>
            </p:cNvPr>
            <p:cNvCxnSpPr>
              <a:cxnSpLocks/>
              <a:stCxn id="40" idx="2"/>
              <a:endCxn id="36" idx="1"/>
            </p:cNvCxnSpPr>
            <p:nvPr/>
          </p:nvCxnSpPr>
          <p:spPr>
            <a:xfrm rot="16200000" flipH="1">
              <a:off x="9564452" y="5471098"/>
              <a:ext cx="790645" cy="319942"/>
            </a:xfrm>
            <a:prstGeom prst="bentConnector2">
              <a:avLst/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50D7CB0-1B50-4A41-A5A0-A1E1268EE0C5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 flipV="1">
              <a:off x="1539242" y="2573718"/>
              <a:ext cx="1381499" cy="923"/>
            </a:xfrm>
            <a:prstGeom prst="straightConnector1">
              <a:avLst/>
            </a:prstGeom>
            <a:noFill/>
            <a:ln w="12700" cap="flat" cmpd="sng" algn="ctr">
              <a:solidFill>
                <a:srgbClr val="0078D7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403527D-8415-4761-9A93-7CC6CCBC9052}"/>
                </a:ext>
              </a:extLst>
            </p:cNvPr>
            <p:cNvCxnSpPr>
              <a:stCxn id="15" idx="3"/>
              <a:endCxn id="38" idx="1"/>
            </p:cNvCxnSpPr>
            <p:nvPr/>
          </p:nvCxnSpPr>
          <p:spPr>
            <a:xfrm>
              <a:off x="1125602" y="3701487"/>
              <a:ext cx="1802998" cy="15230"/>
            </a:xfrm>
            <a:prstGeom prst="straightConnector1">
              <a:avLst/>
            </a:prstGeom>
            <a:noFill/>
            <a:ln w="12700" cap="flat" cmpd="sng" algn="ctr">
              <a:solidFill>
                <a:srgbClr val="00205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4" name="Straight Connector 61">
              <a:extLst>
                <a:ext uri="{FF2B5EF4-FFF2-40B4-BE49-F238E27FC236}">
                  <a16:creationId xmlns:a16="http://schemas.microsoft.com/office/drawing/2014/main" id="{A251B2EB-6E2C-419D-AF13-826A1B6EFEC1}"/>
                </a:ext>
              </a:extLst>
            </p:cNvPr>
            <p:cNvCxnSpPr>
              <a:stCxn id="44" idx="2"/>
              <a:endCxn id="42" idx="2"/>
            </p:cNvCxnSpPr>
            <p:nvPr/>
          </p:nvCxnSpPr>
          <p:spPr>
            <a:xfrm rot="16200000" flipH="1">
              <a:off x="1275558" y="3170772"/>
              <a:ext cx="3218910" cy="939270"/>
            </a:xfrm>
            <a:prstGeom prst="bentConnector3">
              <a:avLst>
                <a:gd name="adj1" fmla="val 107102"/>
              </a:avLst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5" name="Straight Connector 61">
              <a:extLst>
                <a:ext uri="{FF2B5EF4-FFF2-40B4-BE49-F238E27FC236}">
                  <a16:creationId xmlns:a16="http://schemas.microsoft.com/office/drawing/2014/main" id="{101B7895-4045-40CE-B777-D28A82F94B9B}"/>
                </a:ext>
              </a:extLst>
            </p:cNvPr>
            <p:cNvCxnSpPr>
              <a:stCxn id="44" idx="2"/>
              <a:endCxn id="38" idx="2"/>
            </p:cNvCxnSpPr>
            <p:nvPr/>
          </p:nvCxnSpPr>
          <p:spPr>
            <a:xfrm rot="16200000" flipH="1">
              <a:off x="1848614" y="2597716"/>
              <a:ext cx="2075910" cy="942382"/>
            </a:xfrm>
            <a:prstGeom prst="bentConnector3">
              <a:avLst>
                <a:gd name="adj1" fmla="val 111012"/>
              </a:avLst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6" name="Straight Connector 61">
              <a:extLst>
                <a:ext uri="{FF2B5EF4-FFF2-40B4-BE49-F238E27FC236}">
                  <a16:creationId xmlns:a16="http://schemas.microsoft.com/office/drawing/2014/main" id="{D42C1807-7F5A-4771-91D7-48A7A5AF74DF}"/>
                </a:ext>
              </a:extLst>
            </p:cNvPr>
            <p:cNvCxnSpPr>
              <a:stCxn id="44" idx="2"/>
              <a:endCxn id="33" idx="2"/>
            </p:cNvCxnSpPr>
            <p:nvPr/>
          </p:nvCxnSpPr>
          <p:spPr>
            <a:xfrm rot="16200000" flipH="1">
              <a:off x="2416184" y="2030145"/>
              <a:ext cx="932910" cy="934523"/>
            </a:xfrm>
            <a:prstGeom prst="bentConnector3">
              <a:avLst>
                <a:gd name="adj1" fmla="val 124504"/>
              </a:avLst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7" name="Straight Connector 61">
              <a:extLst>
                <a:ext uri="{FF2B5EF4-FFF2-40B4-BE49-F238E27FC236}">
                  <a16:creationId xmlns:a16="http://schemas.microsoft.com/office/drawing/2014/main" id="{37A0A373-9BD4-4F76-A80F-B211D6908CD6}"/>
                </a:ext>
              </a:extLst>
            </p:cNvPr>
            <p:cNvCxnSpPr>
              <a:stCxn id="43" idx="3"/>
              <a:endCxn id="40" idx="1"/>
            </p:cNvCxnSpPr>
            <p:nvPr/>
          </p:nvCxnSpPr>
          <p:spPr>
            <a:xfrm flipV="1">
              <a:off x="6142038" y="4845602"/>
              <a:ext cx="3226584" cy="4691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8" name="Straight Connector 61">
              <a:extLst>
                <a:ext uri="{FF2B5EF4-FFF2-40B4-BE49-F238E27FC236}">
                  <a16:creationId xmlns:a16="http://schemas.microsoft.com/office/drawing/2014/main" id="{F31FD961-15A0-4637-B28B-7231020408FB}"/>
                </a:ext>
              </a:extLst>
            </p:cNvPr>
            <p:cNvCxnSpPr>
              <a:stCxn id="39" idx="3"/>
              <a:endCxn id="40" idx="1"/>
            </p:cNvCxnSpPr>
            <p:nvPr/>
          </p:nvCxnSpPr>
          <p:spPr>
            <a:xfrm>
              <a:off x="5593622" y="3707293"/>
              <a:ext cx="3775000" cy="1138309"/>
            </a:xfrm>
            <a:prstGeom prst="bentConnector3">
              <a:avLst>
                <a:gd name="adj1" fmla="val 30889"/>
              </a:avLst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9" name="Straight Connector 61">
              <a:extLst>
                <a:ext uri="{FF2B5EF4-FFF2-40B4-BE49-F238E27FC236}">
                  <a16:creationId xmlns:a16="http://schemas.microsoft.com/office/drawing/2014/main" id="{D6E11764-B1AD-401D-A131-21124E4F1E74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6191742" y="2844165"/>
              <a:ext cx="1374812" cy="576895"/>
            </a:xfrm>
            <a:prstGeom prst="straightConnector1">
              <a:avLst/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30" name="Straight Connector 61">
              <a:extLst>
                <a:ext uri="{FF2B5EF4-FFF2-40B4-BE49-F238E27FC236}">
                  <a16:creationId xmlns:a16="http://schemas.microsoft.com/office/drawing/2014/main" id="{FA095E98-81B9-4798-8D9B-24B64E4A3D29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rot="16200000" flipH="1">
              <a:off x="8499570" y="3976549"/>
              <a:ext cx="771145" cy="966959"/>
            </a:xfrm>
            <a:prstGeom prst="bentConnector2">
              <a:avLst/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FC1C7EA5-332A-46CB-8EA2-04B2118722F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7001" y="3220905"/>
            <a:ext cx="706582" cy="70658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5F904DF-B498-47A6-9EAB-A78AEC6B785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877" y="3235332"/>
            <a:ext cx="706582" cy="70658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B0AA14C-F8FA-4D6E-9479-E82311A256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7824" y="2475559"/>
            <a:ext cx="780290" cy="709355"/>
          </a:xfrm>
          <a:prstGeom prst="rect">
            <a:avLst/>
          </a:prstGeom>
        </p:spPr>
      </p:pic>
      <p:sp>
        <p:nvSpPr>
          <p:cNvPr id="4" name="Arrow: Striped Right 3">
            <a:extLst>
              <a:ext uri="{FF2B5EF4-FFF2-40B4-BE49-F238E27FC236}">
                <a16:creationId xmlns:a16="http://schemas.microsoft.com/office/drawing/2014/main" id="{81C2B65B-8659-4709-988D-E9785B15BE6A}"/>
              </a:ext>
            </a:extLst>
          </p:cNvPr>
          <p:cNvSpPr/>
          <p:nvPr/>
        </p:nvSpPr>
        <p:spPr bwMode="auto">
          <a:xfrm>
            <a:off x="236685" y="3940168"/>
            <a:ext cx="573865" cy="490583"/>
          </a:xfrm>
          <a:prstGeom prst="striped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D056291-59BD-43BA-857D-C1C5EA9A4729}"/>
              </a:ext>
            </a:extLst>
          </p:cNvPr>
          <p:cNvSpPr/>
          <p:nvPr/>
        </p:nvSpPr>
        <p:spPr>
          <a:xfrm>
            <a:off x="5267599" y="-9069"/>
            <a:ext cx="7295637" cy="2904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/>
              <a:t>Customer starts to publish content to site via FTP</a:t>
            </a:r>
          </a:p>
          <a:p>
            <a:pPr>
              <a:lnSpc>
                <a:spcPct val="110000"/>
              </a:lnSpc>
            </a:pPr>
            <a:r>
              <a:rPr lang="en-US" sz="2400"/>
              <a:t>Publisher receives connection</a:t>
            </a:r>
          </a:p>
          <a:p>
            <a:pPr>
              <a:lnSpc>
                <a:spcPct val="110000"/>
              </a:lnSpc>
            </a:pPr>
            <a:r>
              <a:rPr lang="en-US" sz="2400"/>
              <a:t>FTP extension looks up the site’s home path from the </a:t>
            </a:r>
            <a:br>
              <a:rPr lang="en-US" sz="2400"/>
            </a:br>
            <a:r>
              <a:rPr lang="en-US" sz="2400"/>
              <a:t>Hosting database</a:t>
            </a:r>
          </a:p>
          <a:p>
            <a:pPr>
              <a:lnSpc>
                <a:spcPct val="110000"/>
              </a:lnSpc>
            </a:pPr>
            <a:r>
              <a:rPr lang="en-US" sz="2400"/>
              <a:t>FTP session established </a:t>
            </a:r>
          </a:p>
          <a:p>
            <a:pPr>
              <a:lnSpc>
                <a:spcPct val="110000"/>
              </a:lnSpc>
            </a:pPr>
            <a:r>
              <a:rPr lang="en-US" sz="2400"/>
              <a:t>User proceeds to upload content to their site’s home path</a:t>
            </a:r>
          </a:p>
        </p:txBody>
      </p: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37E30B5C-8A32-4DCB-B60F-1ABD7E9844AA}"/>
              </a:ext>
            </a:extLst>
          </p:cNvPr>
          <p:cNvSpPr/>
          <p:nvPr/>
        </p:nvSpPr>
        <p:spPr bwMode="auto">
          <a:xfrm>
            <a:off x="678971" y="3371886"/>
            <a:ext cx="573865" cy="490583"/>
          </a:xfrm>
          <a:prstGeom prst="striped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0585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7455E-6 4.92056E-6 L 0.12344 -0.0009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65" y="-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44 -0.00091 L 0.65331 0.2269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68" y="112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135E-7 -2.2424E-6 L 0.56319 0.1493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59" y="74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6" grpId="0" animBg="1"/>
      <p:bldP spid="5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Architecture: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First request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BF5563-1574-47A6-8C42-7BEDD1D8A77B}"/>
              </a:ext>
            </a:extLst>
          </p:cNvPr>
          <p:cNvGrpSpPr/>
          <p:nvPr/>
        </p:nvGrpSpPr>
        <p:grpSpPr>
          <a:xfrm>
            <a:off x="0" y="1623267"/>
            <a:ext cx="11948394" cy="5043522"/>
            <a:chOff x="312786" y="1250662"/>
            <a:chExt cx="13143233" cy="554787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D90CE56-2E68-4C0A-90C4-0262406DB5CC}"/>
                </a:ext>
              </a:extLst>
            </p:cNvPr>
            <p:cNvGrpSpPr/>
            <p:nvPr/>
          </p:nvGrpSpPr>
          <p:grpSpPr>
            <a:xfrm>
              <a:off x="2025233" y="1250662"/>
              <a:ext cx="2676145" cy="780290"/>
              <a:chOff x="6590092" y="1345373"/>
              <a:chExt cx="2676145" cy="780290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FE758E18-8200-4890-8308-58123F6200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590092" y="1345373"/>
                <a:ext cx="780290" cy="78029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1647AC-22D7-47A3-86A8-1F7D40C72288}"/>
                  </a:ext>
                </a:extLst>
              </p:cNvPr>
              <p:cNvSpPr txBox="1"/>
              <p:nvPr/>
            </p:nvSpPr>
            <p:spPr>
              <a:xfrm>
                <a:off x="7513637" y="1439862"/>
                <a:ext cx="1752600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Controller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28A30B3-7BBC-4ADD-9EF7-743320BB13BA}"/>
                </a:ext>
              </a:extLst>
            </p:cNvPr>
            <p:cNvGrpSpPr/>
            <p:nvPr/>
          </p:nvGrpSpPr>
          <p:grpSpPr>
            <a:xfrm>
              <a:off x="2925488" y="4469572"/>
              <a:ext cx="3216549" cy="780290"/>
              <a:chOff x="3903258" y="2216241"/>
              <a:chExt cx="2924135" cy="780290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C393D54A-2C41-41B3-B976-B7F5F1FFA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903258" y="2216241"/>
                <a:ext cx="780290" cy="78029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7E5344C-134F-4AC9-B389-DFA3A5797612}"/>
                  </a:ext>
                </a:extLst>
              </p:cNvPr>
              <p:cNvSpPr txBox="1"/>
              <p:nvPr/>
            </p:nvSpPr>
            <p:spPr>
              <a:xfrm>
                <a:off x="4826803" y="2310730"/>
                <a:ext cx="2000590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Management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0D83AC9-DBA2-4E45-9D8A-DFC98FA0E621}"/>
                </a:ext>
              </a:extLst>
            </p:cNvPr>
            <p:cNvGrpSpPr/>
            <p:nvPr/>
          </p:nvGrpSpPr>
          <p:grpSpPr>
            <a:xfrm>
              <a:off x="9368622" y="4182074"/>
              <a:ext cx="2394246" cy="1053673"/>
              <a:chOff x="659359" y="5791732"/>
              <a:chExt cx="2394246" cy="1053673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239A4617-C0C5-4EDD-86BF-21BC76F64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59359" y="6065115"/>
                <a:ext cx="862365" cy="78029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DD7D53-ADAB-46B9-A1D0-4247E256C609}"/>
                  </a:ext>
                </a:extLst>
              </p:cNvPr>
              <p:cNvSpPr txBox="1"/>
              <p:nvPr/>
            </p:nvSpPr>
            <p:spPr>
              <a:xfrm>
                <a:off x="1116658" y="5791732"/>
                <a:ext cx="1936947" cy="62971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File </a:t>
                </a:r>
                <a:r>
                  <a:rPr lang="en-US" sz="2000" kern="0"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latin typeface="Segoe UI Light"/>
                  </a:rPr>
                  <a:t>s</a:t>
                </a:r>
                <a:r>
                  <a:rPr kumimoji="0" lang="en-US" sz="2000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erver</a:t>
                </a: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7B484C-60F7-4005-BC18-D8F08E44855E}"/>
                </a:ext>
              </a:extLst>
            </p:cNvPr>
            <p:cNvGrpSpPr/>
            <p:nvPr/>
          </p:nvGrpSpPr>
          <p:grpSpPr>
            <a:xfrm>
              <a:off x="2928600" y="3326572"/>
              <a:ext cx="2665022" cy="780290"/>
              <a:chOff x="6590092" y="1345373"/>
              <a:chExt cx="2422747" cy="78029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DF2D861-03C8-4E3B-B7DD-BCA8D510FE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590092" y="1345373"/>
                <a:ext cx="780290" cy="780290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F4F24F4-BA1E-4253-8F8E-96CF16411ED6}"/>
                  </a:ext>
                </a:extLst>
              </p:cNvPr>
              <p:cNvSpPr txBox="1"/>
              <p:nvPr/>
            </p:nvSpPr>
            <p:spPr>
              <a:xfrm>
                <a:off x="7513637" y="1439862"/>
                <a:ext cx="1499202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Publisher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AD108C-9076-478D-AEEF-B8AB18F2781B}"/>
                </a:ext>
              </a:extLst>
            </p:cNvPr>
            <p:cNvGrpSpPr/>
            <p:nvPr/>
          </p:nvGrpSpPr>
          <p:grpSpPr>
            <a:xfrm>
              <a:off x="10119746" y="4439487"/>
              <a:ext cx="3336273" cy="1977049"/>
              <a:chOff x="544834" y="1578495"/>
              <a:chExt cx="3336273" cy="1977049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8CE79042-68EE-4746-80F3-A8E71ED00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438698" y="2775254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0F35439A-93E4-43B0-B045-8204C70C5A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44834" y="2775254"/>
                <a:ext cx="780290" cy="780290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AA12F12-7285-4812-9C62-2B720C13471A}"/>
                  </a:ext>
                </a:extLst>
              </p:cNvPr>
              <p:cNvSpPr txBox="1"/>
              <p:nvPr/>
            </p:nvSpPr>
            <p:spPr>
              <a:xfrm>
                <a:off x="1823708" y="1578495"/>
                <a:ext cx="2057399" cy="1408386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2 SQL DBs</a:t>
                </a:r>
              </a:p>
              <a:p>
                <a:pPr marL="342900" marR="0" lvl="0" indent="-34290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Metering</a:t>
                </a:r>
              </a:p>
              <a:p>
                <a:pPr marL="342900" marR="0" lvl="0" indent="-34290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Hosting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FEAF2F1-DE06-41CE-B4D8-6E4A0523D978}"/>
                </a:ext>
              </a:extLst>
            </p:cNvPr>
            <p:cNvGrpSpPr/>
            <p:nvPr/>
          </p:nvGrpSpPr>
          <p:grpSpPr>
            <a:xfrm>
              <a:off x="2920742" y="2183572"/>
              <a:ext cx="3544448" cy="905666"/>
              <a:chOff x="4984841" y="5740743"/>
              <a:chExt cx="3222225" cy="905666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FE37D50A-A61B-4F36-BCFC-D250162503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84841" y="5740743"/>
                <a:ext cx="780290" cy="780290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93E412-C94B-444F-A581-4548B8D3D225}"/>
                  </a:ext>
                </a:extLst>
              </p:cNvPr>
              <p:cNvSpPr txBox="1"/>
              <p:nvPr/>
            </p:nvSpPr>
            <p:spPr>
              <a:xfrm>
                <a:off x="6445587" y="6016699"/>
                <a:ext cx="1761479" cy="629710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Front-ends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BAB89CB-7985-4EAE-907A-C9C068CC563B}"/>
                </a:ext>
              </a:extLst>
            </p:cNvPr>
            <p:cNvGrpSpPr/>
            <p:nvPr/>
          </p:nvGrpSpPr>
          <p:grpSpPr>
            <a:xfrm>
              <a:off x="7566554" y="2985315"/>
              <a:ext cx="3902486" cy="824365"/>
              <a:chOff x="5301752" y="4890316"/>
              <a:chExt cx="3902486" cy="824365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7DA97016-E0C6-4B45-8939-F1E985B286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301752" y="4937441"/>
                <a:ext cx="777240" cy="77724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97426F-CFB1-47F7-9D0F-BE2CF9DA4BA5}"/>
                  </a:ext>
                </a:extLst>
              </p:cNvPr>
              <p:cNvSpPr txBox="1"/>
              <p:nvPr/>
            </p:nvSpPr>
            <p:spPr>
              <a:xfrm>
                <a:off x="6994438" y="4890316"/>
                <a:ext cx="2209800" cy="629710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Light"/>
                  </a:rPr>
                  <a:t>Web workers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F0B537-0255-44D5-BB3B-A225294E1D19}"/>
                </a:ext>
              </a:extLst>
            </p:cNvPr>
            <p:cNvSpPr txBox="1"/>
            <p:nvPr/>
          </p:nvSpPr>
          <p:spPr>
            <a:xfrm>
              <a:off x="364240" y="2252397"/>
              <a:ext cx="1175002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</a:rPr>
                <a:t>HTTP/S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0BEE51-4342-4044-827C-DD45C9C27D1B}"/>
                </a:ext>
              </a:extLst>
            </p:cNvPr>
            <p:cNvSpPr txBox="1"/>
            <p:nvPr/>
          </p:nvSpPr>
          <p:spPr>
            <a:xfrm>
              <a:off x="364240" y="3415255"/>
              <a:ext cx="761362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</a:rPr>
                <a:t>FTP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41D346-728B-427E-9EA1-40FF908F6CAB}"/>
                </a:ext>
              </a:extLst>
            </p:cNvPr>
            <p:cNvSpPr txBox="1"/>
            <p:nvPr/>
          </p:nvSpPr>
          <p:spPr>
            <a:xfrm>
              <a:off x="312786" y="4571216"/>
              <a:ext cx="1512273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</a:rPr>
                <a:t>ARM/REST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6F8FFA-D548-45B8-AA44-ACEFA4505B45}"/>
                </a:ext>
              </a:extLst>
            </p:cNvPr>
            <p:cNvSpPr txBox="1"/>
            <p:nvPr/>
          </p:nvSpPr>
          <p:spPr>
            <a:xfrm>
              <a:off x="1336350" y="6168826"/>
              <a:ext cx="2987741" cy="629710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</a:rPr>
                <a:t>Portal/PowerShell/API</a:t>
              </a:r>
            </a:p>
          </p:txBody>
        </p:sp>
        <p:cxnSp>
          <p:nvCxnSpPr>
            <p:cNvPr id="18" name="Straight Arrow Connector 14">
              <a:extLst>
                <a:ext uri="{FF2B5EF4-FFF2-40B4-BE49-F238E27FC236}">
                  <a16:creationId xmlns:a16="http://schemas.microsoft.com/office/drawing/2014/main" id="{7103422B-8BE6-489D-9AE2-DFF342A933DC}"/>
                </a:ext>
              </a:extLst>
            </p:cNvPr>
            <p:cNvCxnSpPr>
              <a:stCxn id="17" idx="1"/>
              <a:endCxn id="16" idx="2"/>
            </p:cNvCxnSpPr>
            <p:nvPr/>
          </p:nvCxnSpPr>
          <p:spPr>
            <a:xfrm rot="10800000">
              <a:off x="1068923" y="5143681"/>
              <a:ext cx="267428" cy="1340000"/>
            </a:xfrm>
            <a:prstGeom prst="bentConnector2">
              <a:avLst/>
            </a:prstGeom>
            <a:noFill/>
            <a:ln w="12700" cap="flat" cmpd="sng" algn="ctr">
              <a:solidFill>
                <a:srgbClr val="00205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37F2E83-7A40-45F0-9EDC-FBF0DBC6DC51}"/>
                </a:ext>
              </a:extLst>
            </p:cNvPr>
            <p:cNvCxnSpPr>
              <a:stCxn id="16" idx="3"/>
              <a:endCxn id="42" idx="1"/>
            </p:cNvCxnSpPr>
            <p:nvPr/>
          </p:nvCxnSpPr>
          <p:spPr>
            <a:xfrm>
              <a:off x="1825059" y="4857448"/>
              <a:ext cx="1100429" cy="2269"/>
            </a:xfrm>
            <a:prstGeom prst="line">
              <a:avLst/>
            </a:prstGeom>
            <a:noFill/>
            <a:ln w="12700" cap="flat" cmpd="sng" algn="ctr">
              <a:solidFill>
                <a:srgbClr val="00205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74C02E23-A388-4D31-BF60-F1CE28D41616}"/>
                </a:ext>
              </a:extLst>
            </p:cNvPr>
            <p:cNvCxnSpPr>
              <a:cxnSpLocks/>
              <a:stCxn id="44" idx="2"/>
              <a:endCxn id="36" idx="1"/>
            </p:cNvCxnSpPr>
            <p:nvPr/>
          </p:nvCxnSpPr>
          <p:spPr>
            <a:xfrm rot="16200000" flipH="1">
              <a:off x="4269843" y="176488"/>
              <a:ext cx="3995439" cy="7704367"/>
            </a:xfrm>
            <a:prstGeom prst="bentConnector2">
              <a:avLst/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B07F5332-C003-4CC5-AB40-8AEE3DD5032A}"/>
                </a:ext>
              </a:extLst>
            </p:cNvPr>
            <p:cNvCxnSpPr>
              <a:cxnSpLocks/>
              <a:stCxn id="40" idx="2"/>
              <a:endCxn id="36" idx="1"/>
            </p:cNvCxnSpPr>
            <p:nvPr/>
          </p:nvCxnSpPr>
          <p:spPr>
            <a:xfrm rot="16200000" flipH="1">
              <a:off x="9564452" y="5471098"/>
              <a:ext cx="790645" cy="319942"/>
            </a:xfrm>
            <a:prstGeom prst="bentConnector2">
              <a:avLst/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50D7CB0-1B50-4A41-A5A0-A1E1268EE0C5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 flipV="1">
              <a:off x="1539242" y="2573718"/>
              <a:ext cx="1381499" cy="923"/>
            </a:xfrm>
            <a:prstGeom prst="straightConnector1">
              <a:avLst/>
            </a:prstGeom>
            <a:noFill/>
            <a:ln w="12700" cap="flat" cmpd="sng" algn="ctr">
              <a:solidFill>
                <a:srgbClr val="0078D7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403527D-8415-4761-9A93-7CC6CCBC9052}"/>
                </a:ext>
              </a:extLst>
            </p:cNvPr>
            <p:cNvCxnSpPr>
              <a:stCxn id="15" idx="3"/>
              <a:endCxn id="38" idx="1"/>
            </p:cNvCxnSpPr>
            <p:nvPr/>
          </p:nvCxnSpPr>
          <p:spPr>
            <a:xfrm>
              <a:off x="1125602" y="3701487"/>
              <a:ext cx="1802998" cy="15230"/>
            </a:xfrm>
            <a:prstGeom prst="straightConnector1">
              <a:avLst/>
            </a:prstGeom>
            <a:noFill/>
            <a:ln w="12700" cap="flat" cmpd="sng" algn="ctr">
              <a:solidFill>
                <a:srgbClr val="00205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4" name="Straight Connector 61">
              <a:extLst>
                <a:ext uri="{FF2B5EF4-FFF2-40B4-BE49-F238E27FC236}">
                  <a16:creationId xmlns:a16="http://schemas.microsoft.com/office/drawing/2014/main" id="{A251B2EB-6E2C-419D-AF13-826A1B6EFEC1}"/>
                </a:ext>
              </a:extLst>
            </p:cNvPr>
            <p:cNvCxnSpPr>
              <a:stCxn id="44" idx="2"/>
              <a:endCxn id="42" idx="2"/>
            </p:cNvCxnSpPr>
            <p:nvPr/>
          </p:nvCxnSpPr>
          <p:spPr>
            <a:xfrm rot="16200000" flipH="1">
              <a:off x="1275558" y="3170772"/>
              <a:ext cx="3218910" cy="939270"/>
            </a:xfrm>
            <a:prstGeom prst="bentConnector3">
              <a:avLst>
                <a:gd name="adj1" fmla="val 107102"/>
              </a:avLst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5" name="Straight Connector 61">
              <a:extLst>
                <a:ext uri="{FF2B5EF4-FFF2-40B4-BE49-F238E27FC236}">
                  <a16:creationId xmlns:a16="http://schemas.microsoft.com/office/drawing/2014/main" id="{101B7895-4045-40CE-B777-D28A82F94B9B}"/>
                </a:ext>
              </a:extLst>
            </p:cNvPr>
            <p:cNvCxnSpPr>
              <a:stCxn id="44" idx="2"/>
              <a:endCxn id="38" idx="2"/>
            </p:cNvCxnSpPr>
            <p:nvPr/>
          </p:nvCxnSpPr>
          <p:spPr>
            <a:xfrm rot="16200000" flipH="1">
              <a:off x="1848614" y="2597716"/>
              <a:ext cx="2075910" cy="942382"/>
            </a:xfrm>
            <a:prstGeom prst="bentConnector3">
              <a:avLst>
                <a:gd name="adj1" fmla="val 111012"/>
              </a:avLst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6" name="Straight Connector 61">
              <a:extLst>
                <a:ext uri="{FF2B5EF4-FFF2-40B4-BE49-F238E27FC236}">
                  <a16:creationId xmlns:a16="http://schemas.microsoft.com/office/drawing/2014/main" id="{D42C1807-7F5A-4771-91D7-48A7A5AF74DF}"/>
                </a:ext>
              </a:extLst>
            </p:cNvPr>
            <p:cNvCxnSpPr>
              <a:stCxn id="44" idx="2"/>
              <a:endCxn id="33" idx="2"/>
            </p:cNvCxnSpPr>
            <p:nvPr/>
          </p:nvCxnSpPr>
          <p:spPr>
            <a:xfrm rot="16200000" flipH="1">
              <a:off x="2416184" y="2030145"/>
              <a:ext cx="932910" cy="934523"/>
            </a:xfrm>
            <a:prstGeom prst="bentConnector3">
              <a:avLst>
                <a:gd name="adj1" fmla="val 124504"/>
              </a:avLst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7" name="Straight Connector 61">
              <a:extLst>
                <a:ext uri="{FF2B5EF4-FFF2-40B4-BE49-F238E27FC236}">
                  <a16:creationId xmlns:a16="http://schemas.microsoft.com/office/drawing/2014/main" id="{37A0A373-9BD4-4F76-A80F-B211D6908CD6}"/>
                </a:ext>
              </a:extLst>
            </p:cNvPr>
            <p:cNvCxnSpPr>
              <a:stCxn id="43" idx="3"/>
              <a:endCxn id="40" idx="1"/>
            </p:cNvCxnSpPr>
            <p:nvPr/>
          </p:nvCxnSpPr>
          <p:spPr>
            <a:xfrm flipV="1">
              <a:off x="6142038" y="4845602"/>
              <a:ext cx="3226584" cy="4691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8" name="Straight Connector 61">
              <a:extLst>
                <a:ext uri="{FF2B5EF4-FFF2-40B4-BE49-F238E27FC236}">
                  <a16:creationId xmlns:a16="http://schemas.microsoft.com/office/drawing/2014/main" id="{F31FD961-15A0-4637-B28B-7231020408FB}"/>
                </a:ext>
              </a:extLst>
            </p:cNvPr>
            <p:cNvCxnSpPr>
              <a:stCxn id="39" idx="3"/>
              <a:endCxn id="40" idx="1"/>
            </p:cNvCxnSpPr>
            <p:nvPr/>
          </p:nvCxnSpPr>
          <p:spPr>
            <a:xfrm>
              <a:off x="5593622" y="3707293"/>
              <a:ext cx="3775000" cy="1138309"/>
            </a:xfrm>
            <a:prstGeom prst="bentConnector3">
              <a:avLst>
                <a:gd name="adj1" fmla="val 30889"/>
              </a:avLst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9" name="Straight Connector 61">
              <a:extLst>
                <a:ext uri="{FF2B5EF4-FFF2-40B4-BE49-F238E27FC236}">
                  <a16:creationId xmlns:a16="http://schemas.microsoft.com/office/drawing/2014/main" id="{D6E11764-B1AD-401D-A131-21124E4F1E74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6191742" y="2844165"/>
              <a:ext cx="1374812" cy="576895"/>
            </a:xfrm>
            <a:prstGeom prst="straightConnector1">
              <a:avLst/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30" name="Straight Connector 61">
              <a:extLst>
                <a:ext uri="{FF2B5EF4-FFF2-40B4-BE49-F238E27FC236}">
                  <a16:creationId xmlns:a16="http://schemas.microsoft.com/office/drawing/2014/main" id="{FA095E98-81B9-4798-8D9B-24B64E4A3D29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rot="16200000" flipH="1">
              <a:off x="8499570" y="3976549"/>
              <a:ext cx="771145" cy="966959"/>
            </a:xfrm>
            <a:prstGeom prst="bentConnector2">
              <a:avLst/>
            </a:prstGeom>
            <a:noFill/>
            <a:ln w="9525" cap="flat" cmpd="sng" algn="ctr">
              <a:solidFill>
                <a:srgbClr val="353535"/>
              </a:solidFill>
              <a:prstDash val="solid"/>
              <a:headEnd type="none"/>
              <a:tailEnd type="triangle"/>
            </a:ln>
            <a:effectLst/>
          </p:spPr>
        </p:cxn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FC1C7EA5-332A-46CB-8EA2-04B2118722F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7001" y="3220905"/>
            <a:ext cx="706582" cy="70658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5F904DF-B498-47A6-9EAB-A78AEC6B785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877" y="3235332"/>
            <a:ext cx="706582" cy="70658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B0AA14C-F8FA-4D6E-9479-E82311A256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7824" y="2475559"/>
            <a:ext cx="780290" cy="709355"/>
          </a:xfrm>
          <a:prstGeom prst="rect">
            <a:avLst/>
          </a:prstGeom>
        </p:spPr>
      </p:pic>
      <p:sp>
        <p:nvSpPr>
          <p:cNvPr id="4" name="Arrow: Striped Right 3">
            <a:extLst>
              <a:ext uri="{FF2B5EF4-FFF2-40B4-BE49-F238E27FC236}">
                <a16:creationId xmlns:a16="http://schemas.microsoft.com/office/drawing/2014/main" id="{81C2B65B-8659-4709-988D-E9785B15BE6A}"/>
              </a:ext>
            </a:extLst>
          </p:cNvPr>
          <p:cNvSpPr/>
          <p:nvPr/>
        </p:nvSpPr>
        <p:spPr bwMode="auto">
          <a:xfrm>
            <a:off x="97510" y="2107279"/>
            <a:ext cx="573865" cy="490583"/>
          </a:xfrm>
          <a:prstGeom prst="striped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D056291-59BD-43BA-857D-C1C5EA9A4729}"/>
              </a:ext>
            </a:extLst>
          </p:cNvPr>
          <p:cNvSpPr/>
          <p:nvPr/>
        </p:nvSpPr>
        <p:spPr>
          <a:xfrm>
            <a:off x="4733419" y="20393"/>
            <a:ext cx="7878221" cy="2904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/>
              <a:t>User makes request to the website/app</a:t>
            </a:r>
          </a:p>
          <a:p>
            <a:pPr>
              <a:lnSpc>
                <a:spcPct val="110000"/>
              </a:lnSpc>
            </a:pPr>
            <a:r>
              <a:rPr lang="en-US" sz="2400"/>
              <a:t>Front-end receives request</a:t>
            </a:r>
          </a:p>
          <a:p>
            <a:pPr lvl="1">
              <a:lnSpc>
                <a:spcPct val="110000"/>
              </a:lnSpc>
            </a:pPr>
            <a:r>
              <a:rPr lang="en-US" sz="2400"/>
              <a:t>Contacts the data service on the Management Role</a:t>
            </a:r>
          </a:p>
          <a:p>
            <a:pPr>
              <a:lnSpc>
                <a:spcPct val="110000"/>
              </a:lnSpc>
            </a:pPr>
            <a:r>
              <a:rPr lang="en-US" sz="2400"/>
              <a:t>Data Service retrieves details from Hosting DB and allocates the workers to the site if required</a:t>
            </a:r>
          </a:p>
          <a:p>
            <a:pPr>
              <a:lnSpc>
                <a:spcPct val="110000"/>
              </a:lnSpc>
            </a:pPr>
            <a:r>
              <a:rPr lang="en-US" sz="2400"/>
              <a:t>Front-end can now route traffic to correct Web Worker(s)</a:t>
            </a:r>
          </a:p>
          <a:p>
            <a:pPr>
              <a:lnSpc>
                <a:spcPct val="110000"/>
              </a:lnSpc>
            </a:pPr>
            <a:r>
              <a:rPr lang="en-US" sz="2400"/>
              <a:t>Web Worker serves the request</a:t>
            </a:r>
          </a:p>
        </p:txBody>
      </p: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37E30B5C-8A32-4DCB-B60F-1ABD7E9844AA}"/>
              </a:ext>
            </a:extLst>
          </p:cNvPr>
          <p:cNvSpPr/>
          <p:nvPr/>
        </p:nvSpPr>
        <p:spPr bwMode="auto">
          <a:xfrm>
            <a:off x="2931655" y="4382714"/>
            <a:ext cx="573865" cy="490583"/>
          </a:xfrm>
          <a:prstGeom prst="striped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Arrow: Striped Right 49">
            <a:extLst>
              <a:ext uri="{FF2B5EF4-FFF2-40B4-BE49-F238E27FC236}">
                <a16:creationId xmlns:a16="http://schemas.microsoft.com/office/drawing/2014/main" id="{95C111B6-D854-4513-A781-8B8F31CD6401}"/>
              </a:ext>
            </a:extLst>
          </p:cNvPr>
          <p:cNvSpPr/>
          <p:nvPr/>
        </p:nvSpPr>
        <p:spPr bwMode="auto">
          <a:xfrm>
            <a:off x="2690534" y="2548854"/>
            <a:ext cx="573865" cy="490583"/>
          </a:xfrm>
          <a:prstGeom prst="striped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4266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88001E-7 -2.54653E-6 L 0.16237 0.0476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18" y="2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63 0.07308 L 0.16263 0.07308 C 0.15956 0.07104 0.1565 0.06877 0.15343 0.06673 C 0.15267 0.06628 0.15203 0.06628 0.15139 0.06582 C 0.1505 0.06537 0.14973 0.06423 0.14884 0.06401 C 0.14501 0.06333 0.14131 0.06333 0.13761 0.0631 C 0.1371 0.06287 0.13646 0.06264 0.13607 0.06219 C 0.13544 0.06174 0.13505 0.06083 0.13454 0.06037 C 0.13339 0.05969 0.13212 0.05992 0.13097 0.05947 C 0.12969 0.05901 0.12854 0.05833 0.12739 0.05765 C 0.12395 0.05606 0.12663 0.05765 0.1228 0.05493 C 0.12254 0.05493 0.11093 0.05379 0.10748 0.05765 C 0.10697 0.05833 0.10672 0.05947 0.10646 0.06037 C 0.10595 0.06174 0.10557 0.0631 0.10493 0.06401 C 0.10429 0.06491 0.10352 0.06514 0.10289 0.06582 C 0.10046 0.07399 0.0988 0.08307 0.09574 0.09033 C 0.09446 0.09351 0.09357 0.0951 0.09267 0.0985 C 0.09063 0.10531 0.0928 0.101 0.09012 0.10577 C 0.08884 0.11212 0.09063 0.10441 0.08706 0.11303 C 0.08578 0.11598 0.08463 0.1187 0.08399 0.12211 C 0.08374 0.12302 0.08374 0.12415 0.08348 0.12483 C 0.0831 0.12597 0.08233 0.12665 0.08195 0.12756 C 0.07812 0.13663 0.08246 0.12846 0.07889 0.13482 C 0.0785 0.13686 0.07838 0.13913 0.07787 0.14117 C 0.07748 0.14231 0.07672 0.14299 0.07633 0.1439 C 0.07595 0.14481 0.0757 0.14571 0.07531 0.14662 C 0.07468 0.14821 0.07391 0.14957 0.07327 0.15116 C 0.07187 0.15865 0.07416 0.14685 0.07072 0.15933 C 0.06778 0.16954 0.07378 0.15479 0.06817 0.1675 C 0.06791 0.16841 0.06778 0.16932 0.06765 0.17022 C 0.06638 0.17817 0.06778 0.17 0.06663 0.17658 C 0.06638 0.17862 0.06651 0.18089 0.06612 0.18293 C 0.06574 0.1843 0.06459 0.18498 0.06459 0.18657 C 0.06434 0.20109 0.06497 0.21562 0.06561 0.23014 C 0.06561 0.23196 0.06625 0.23377 0.06663 0.23559 C 0.06714 0.23854 0.06765 0.24172 0.06817 0.24467 C 0.06944 0.25239 0.06868 0.24853 0.07123 0.25556 C 0.07327 0.26124 0.07174 0.25897 0.07429 0.26192 C 0.07455 0.26351 0.0748 0.2651 0.07531 0.26646 C 0.07595 0.26895 0.07672 0.26986 0.07787 0.2719 C 0.07799 0.27281 0.07799 0.27395 0.07838 0.27463 C 0.07953 0.27735 0.08131 0.27894 0.08246 0.28189 C 0.08272 0.2828 0.0831 0.28371 0.08348 0.28461 C 0.08399 0.2862 0.08438 0.28779 0.08502 0.28915 C 0.0854 0.29006 0.08604 0.29029 0.08655 0.29097 C 0.08744 0.30232 0.08591 0.29324 0.0891 0.30096 C 0.09025 0.30391 0.08872 0.30913 0.09165 0.31094 C 0.09216 0.31117 0.09267 0.3114 0.09318 0.31185 C 0.09421 0.31298 0.09497 0.31525 0.09625 0.31548 C 0.10059 0.31662 0.09906 0.31594 0.1034 0.3182 C 0.10391 0.31843 0.10442 0.31889 0.10493 0.31911 C 0.11029 0.32184 0.10276 0.31752 0.11003 0.32184 L 0.11157 0.32274 L 0.1131 0.32365 C 0.1182 0.33091 0.1131 0.32479 0.1182 0.32819 C 0.11871 0.32865 0.1191 0.32955 0.11974 0.33001 C 0.12063 0.33069 0.12165 0.33137 0.1228 0.33182 C 0.12905 0.335 0.12382 0.3325 0.12893 0.33455 C 0.12956 0.33477 0.1302 0.33523 0.13097 0.33545 C 0.13212 0.33591 0.13327 0.33591 0.13454 0.33636 C 0.13531 0.33659 0.1362 0.33704 0.1371 0.33727 C 0.13812 0.3375 0.13914 0.33795 0.14016 0.33818 C 0.14093 0.3384 0.14182 0.33909 0.14271 0.33909 C 0.1468 0.33931 0.15088 0.33909 0.15497 0.33909 " pathEditMode="relative" ptsTypes="AAAAAAAAAAAAAAAAAAAAAAAAAAAAAAAAAAAAAAAAAAAAAAAAAAAAAAAAAAAAAAAA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77 0.35225 L 0.66263 0.4827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43" y="6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3669E-6 2.17885E-6 L 0.25134 -0.1078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61" y="-54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3265E-6 4.71176E-6 L 0.27074 0.1429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31" y="71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074 0.15433 L 0.40656 0.27712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8" y="54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56" grpId="0" animBg="1"/>
      <p:bldP spid="56" grpId="1" animBg="1"/>
      <p:bldP spid="56" grpId="2" animBg="1"/>
      <p:bldP spid="50" grpId="0" animBg="1"/>
      <p:bldP spid="50" grpId="1" animBg="1"/>
      <p:bldP spid="50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6747361" cy="3631763"/>
          </a:xfrm>
        </p:spPr>
        <p:txBody>
          <a:bodyPr/>
          <a:lstStyle/>
          <a:p>
            <a:r>
              <a:rPr lang="en-US" sz="2400" dirty="0">
                <a:solidFill>
                  <a:srgbClr val="0078D7"/>
                </a:solidFill>
              </a:rPr>
              <a:t>What is App Service?</a:t>
            </a:r>
          </a:p>
          <a:p>
            <a:endParaRPr lang="en-US" sz="2400" dirty="0">
              <a:solidFill>
                <a:srgbClr val="0078D7"/>
              </a:solidFill>
            </a:endParaRPr>
          </a:p>
          <a:p>
            <a:r>
              <a:rPr lang="en-US" sz="2400" dirty="0">
                <a:solidFill>
                  <a:srgbClr val="0078D7"/>
                </a:solidFill>
              </a:rPr>
              <a:t>App Service on Azure Stack Hub</a:t>
            </a:r>
          </a:p>
          <a:p>
            <a:pPr lvl="1" fontAlgn="ctr"/>
            <a:endParaRPr lang="en-US" sz="2400" dirty="0">
              <a:latin typeface="Segoe UI Light" pitchFamily="34" charset="0"/>
            </a:endParaRPr>
          </a:p>
          <a:p>
            <a:pPr lvl="1" fontAlgn="ctr"/>
            <a:r>
              <a:rPr lang="en-US" sz="2400" dirty="0">
                <a:solidFill>
                  <a:srgbClr val="0078D7"/>
                </a:solidFill>
                <a:latin typeface="+mj-lt"/>
              </a:rPr>
              <a:t>Architecture</a:t>
            </a:r>
          </a:p>
          <a:p>
            <a:pPr lvl="1" fontAlgn="ctr"/>
            <a:endParaRPr lang="en-US" dirty="0">
              <a:solidFill>
                <a:srgbClr val="505050"/>
              </a:solidFill>
              <a:latin typeface="Segoe UI Light" pitchFamily="34" charset="0"/>
            </a:endParaRPr>
          </a:p>
          <a:p>
            <a:r>
              <a:rPr lang="en-US" sz="2400" dirty="0">
                <a:solidFill>
                  <a:srgbClr val="0078D7"/>
                </a:solidFill>
              </a:rPr>
              <a:t>Administration Scenarios</a:t>
            </a:r>
          </a:p>
          <a:p>
            <a:endParaRPr lang="en-US" sz="2000" dirty="0">
              <a:solidFill>
                <a:srgbClr val="505050"/>
              </a:solidFill>
              <a:latin typeface="Segoe UI Light" pitchFamily="34" charset="0"/>
            </a:endParaRPr>
          </a:p>
          <a:p>
            <a:r>
              <a:rPr lang="en-US" sz="2400" dirty="0">
                <a:solidFill>
                  <a:srgbClr val="0078D7"/>
                </a:solidFill>
              </a:rPr>
              <a:t>Developer Experience</a:t>
            </a: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6599237" y="-1"/>
            <a:ext cx="5837238" cy="6994527"/>
            <a:chOff x="10600283" y="0"/>
            <a:chExt cx="1836192" cy="2200235"/>
          </a:xfrm>
        </p:grpSpPr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10600283" y="0"/>
              <a:ext cx="1836192" cy="2200235"/>
            </a:xfrm>
            <a:prstGeom prst="rect">
              <a:avLst/>
            </a:pr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10807460" y="256989"/>
              <a:ext cx="1466948" cy="1848765"/>
              <a:chOff x="4140201" y="4521200"/>
              <a:chExt cx="1393825" cy="1884363"/>
            </a:xfrm>
          </p:grpSpPr>
          <p:sp>
            <p:nvSpPr>
              <p:cNvPr id="117" name="Freeform 116"/>
              <p:cNvSpPr>
                <a:spLocks/>
              </p:cNvSpPr>
              <p:nvPr/>
            </p:nvSpPr>
            <p:spPr bwMode="auto">
              <a:xfrm>
                <a:off x="4397376" y="4587875"/>
                <a:ext cx="790575" cy="1206500"/>
              </a:xfrm>
              <a:custGeom>
                <a:avLst/>
                <a:gdLst>
                  <a:gd name="T0" fmla="*/ 261 w 261"/>
                  <a:gd name="T1" fmla="*/ 73 h 400"/>
                  <a:gd name="T2" fmla="*/ 242 w 261"/>
                  <a:gd name="T3" fmla="*/ 53 h 400"/>
                  <a:gd name="T4" fmla="*/ 223 w 261"/>
                  <a:gd name="T5" fmla="*/ 73 h 400"/>
                  <a:gd name="T6" fmla="*/ 223 w 261"/>
                  <a:gd name="T7" fmla="*/ 175 h 400"/>
                  <a:gd name="T8" fmla="*/ 218 w 261"/>
                  <a:gd name="T9" fmla="*/ 179 h 400"/>
                  <a:gd name="T10" fmla="*/ 218 w 261"/>
                  <a:gd name="T11" fmla="*/ 179 h 400"/>
                  <a:gd name="T12" fmla="*/ 214 w 261"/>
                  <a:gd name="T13" fmla="*/ 175 h 400"/>
                  <a:gd name="T14" fmla="*/ 214 w 261"/>
                  <a:gd name="T15" fmla="*/ 53 h 400"/>
                  <a:gd name="T16" fmla="*/ 196 w 261"/>
                  <a:gd name="T17" fmla="*/ 33 h 400"/>
                  <a:gd name="T18" fmla="*/ 175 w 261"/>
                  <a:gd name="T19" fmla="*/ 52 h 400"/>
                  <a:gd name="T20" fmla="*/ 175 w 261"/>
                  <a:gd name="T21" fmla="*/ 163 h 400"/>
                  <a:gd name="T22" fmla="*/ 171 w 261"/>
                  <a:gd name="T23" fmla="*/ 168 h 400"/>
                  <a:gd name="T24" fmla="*/ 171 w 261"/>
                  <a:gd name="T25" fmla="*/ 168 h 400"/>
                  <a:gd name="T26" fmla="*/ 166 w 261"/>
                  <a:gd name="T27" fmla="*/ 163 h 400"/>
                  <a:gd name="T28" fmla="*/ 166 w 261"/>
                  <a:gd name="T29" fmla="*/ 20 h 400"/>
                  <a:gd name="T30" fmla="*/ 146 w 261"/>
                  <a:gd name="T31" fmla="*/ 1 h 400"/>
                  <a:gd name="T32" fmla="*/ 128 w 261"/>
                  <a:gd name="T33" fmla="*/ 20 h 400"/>
                  <a:gd name="T34" fmla="*/ 128 w 261"/>
                  <a:gd name="T35" fmla="*/ 152 h 400"/>
                  <a:gd name="T36" fmla="*/ 123 w 261"/>
                  <a:gd name="T37" fmla="*/ 157 h 400"/>
                  <a:gd name="T38" fmla="*/ 123 w 261"/>
                  <a:gd name="T39" fmla="*/ 157 h 400"/>
                  <a:gd name="T40" fmla="*/ 118 w 261"/>
                  <a:gd name="T41" fmla="*/ 152 h 400"/>
                  <a:gd name="T42" fmla="*/ 118 w 261"/>
                  <a:gd name="T43" fmla="*/ 102 h 400"/>
                  <a:gd name="T44" fmla="*/ 118 w 261"/>
                  <a:gd name="T45" fmla="*/ 42 h 400"/>
                  <a:gd name="T46" fmla="*/ 96 w 261"/>
                  <a:gd name="T47" fmla="*/ 23 h 400"/>
                  <a:gd name="T48" fmla="*/ 80 w 261"/>
                  <a:gd name="T49" fmla="*/ 43 h 400"/>
                  <a:gd name="T50" fmla="*/ 80 w 261"/>
                  <a:gd name="T51" fmla="*/ 179 h 400"/>
                  <a:gd name="T52" fmla="*/ 80 w 261"/>
                  <a:gd name="T53" fmla="*/ 180 h 400"/>
                  <a:gd name="T54" fmla="*/ 80 w 261"/>
                  <a:gd name="T55" fmla="*/ 226 h 400"/>
                  <a:gd name="T56" fmla="*/ 38 w 261"/>
                  <a:gd name="T57" fmla="*/ 144 h 400"/>
                  <a:gd name="T58" fmla="*/ 12 w 261"/>
                  <a:gd name="T59" fmla="*/ 138 h 400"/>
                  <a:gd name="T60" fmla="*/ 6 w 261"/>
                  <a:gd name="T61" fmla="*/ 164 h 400"/>
                  <a:gd name="T62" fmla="*/ 55 w 261"/>
                  <a:gd name="T63" fmla="*/ 267 h 400"/>
                  <a:gd name="T64" fmla="*/ 105 w 261"/>
                  <a:gd name="T65" fmla="*/ 337 h 400"/>
                  <a:gd name="T66" fmla="*/ 105 w 261"/>
                  <a:gd name="T67" fmla="*/ 400 h 400"/>
                  <a:gd name="T68" fmla="*/ 245 w 261"/>
                  <a:gd name="T69" fmla="*/ 400 h 400"/>
                  <a:gd name="T70" fmla="*/ 245 w 261"/>
                  <a:gd name="T71" fmla="*/ 339 h 400"/>
                  <a:gd name="T72" fmla="*/ 261 w 261"/>
                  <a:gd name="T73" fmla="*/ 268 h 400"/>
                  <a:gd name="T74" fmla="*/ 261 w 261"/>
                  <a:gd name="T75" fmla="*/ 73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1" h="400">
                    <a:moveTo>
                      <a:pt x="261" y="73"/>
                    </a:moveTo>
                    <a:cubicBezTo>
                      <a:pt x="261" y="62"/>
                      <a:pt x="252" y="53"/>
                      <a:pt x="242" y="53"/>
                    </a:cubicBezTo>
                    <a:cubicBezTo>
                      <a:pt x="231" y="54"/>
                      <a:pt x="223" y="62"/>
                      <a:pt x="223" y="73"/>
                    </a:cubicBezTo>
                    <a:cubicBezTo>
                      <a:pt x="223" y="175"/>
                      <a:pt x="223" y="175"/>
                      <a:pt x="223" y="175"/>
                    </a:cubicBezTo>
                    <a:cubicBezTo>
                      <a:pt x="223" y="177"/>
                      <a:pt x="221" y="179"/>
                      <a:pt x="218" y="179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16" y="179"/>
                      <a:pt x="214" y="177"/>
                      <a:pt x="214" y="175"/>
                    </a:cubicBezTo>
                    <a:cubicBezTo>
                      <a:pt x="214" y="53"/>
                      <a:pt x="214" y="53"/>
                      <a:pt x="214" y="53"/>
                    </a:cubicBezTo>
                    <a:cubicBezTo>
                      <a:pt x="214" y="43"/>
                      <a:pt x="206" y="34"/>
                      <a:pt x="196" y="33"/>
                    </a:cubicBezTo>
                    <a:cubicBezTo>
                      <a:pt x="185" y="32"/>
                      <a:pt x="175" y="41"/>
                      <a:pt x="175" y="52"/>
                    </a:cubicBezTo>
                    <a:cubicBezTo>
                      <a:pt x="175" y="163"/>
                      <a:pt x="175" y="163"/>
                      <a:pt x="175" y="163"/>
                    </a:cubicBezTo>
                    <a:cubicBezTo>
                      <a:pt x="175" y="166"/>
                      <a:pt x="173" y="168"/>
                      <a:pt x="171" y="168"/>
                    </a:cubicBezTo>
                    <a:cubicBezTo>
                      <a:pt x="171" y="168"/>
                      <a:pt x="171" y="168"/>
                      <a:pt x="171" y="168"/>
                    </a:cubicBezTo>
                    <a:cubicBezTo>
                      <a:pt x="168" y="168"/>
                      <a:pt x="166" y="166"/>
                      <a:pt x="166" y="163"/>
                    </a:cubicBezTo>
                    <a:cubicBezTo>
                      <a:pt x="166" y="20"/>
                      <a:pt x="166" y="20"/>
                      <a:pt x="166" y="20"/>
                    </a:cubicBezTo>
                    <a:cubicBezTo>
                      <a:pt x="166" y="10"/>
                      <a:pt x="157" y="0"/>
                      <a:pt x="146" y="1"/>
                    </a:cubicBezTo>
                    <a:cubicBezTo>
                      <a:pt x="136" y="1"/>
                      <a:pt x="128" y="9"/>
                      <a:pt x="128" y="20"/>
                    </a:cubicBezTo>
                    <a:cubicBezTo>
                      <a:pt x="128" y="152"/>
                      <a:pt x="128" y="152"/>
                      <a:pt x="128" y="152"/>
                    </a:cubicBezTo>
                    <a:cubicBezTo>
                      <a:pt x="128" y="155"/>
                      <a:pt x="126" y="157"/>
                      <a:pt x="123" y="157"/>
                    </a:cubicBezTo>
                    <a:cubicBezTo>
                      <a:pt x="123" y="157"/>
                      <a:pt x="123" y="157"/>
                      <a:pt x="123" y="157"/>
                    </a:cubicBezTo>
                    <a:cubicBezTo>
                      <a:pt x="120" y="157"/>
                      <a:pt x="118" y="155"/>
                      <a:pt x="118" y="152"/>
                    </a:cubicBezTo>
                    <a:cubicBezTo>
                      <a:pt x="118" y="102"/>
                      <a:pt x="118" y="102"/>
                      <a:pt x="118" y="102"/>
                    </a:cubicBezTo>
                    <a:cubicBezTo>
                      <a:pt x="118" y="42"/>
                      <a:pt x="118" y="42"/>
                      <a:pt x="118" y="42"/>
                    </a:cubicBezTo>
                    <a:cubicBezTo>
                      <a:pt x="118" y="30"/>
                      <a:pt x="108" y="21"/>
                      <a:pt x="96" y="23"/>
                    </a:cubicBezTo>
                    <a:cubicBezTo>
                      <a:pt x="87" y="25"/>
                      <a:pt x="80" y="33"/>
                      <a:pt x="80" y="43"/>
                    </a:cubicBezTo>
                    <a:cubicBezTo>
                      <a:pt x="80" y="179"/>
                      <a:pt x="80" y="179"/>
                      <a:pt x="80" y="179"/>
                    </a:cubicBezTo>
                    <a:cubicBezTo>
                      <a:pt x="80" y="180"/>
                      <a:pt x="80" y="180"/>
                      <a:pt x="80" y="180"/>
                    </a:cubicBezTo>
                    <a:cubicBezTo>
                      <a:pt x="80" y="226"/>
                      <a:pt x="80" y="226"/>
                      <a:pt x="80" y="226"/>
                    </a:cubicBezTo>
                    <a:cubicBezTo>
                      <a:pt x="38" y="144"/>
                      <a:pt x="38" y="144"/>
                      <a:pt x="38" y="144"/>
                    </a:cubicBezTo>
                    <a:cubicBezTo>
                      <a:pt x="32" y="135"/>
                      <a:pt x="21" y="132"/>
                      <a:pt x="12" y="138"/>
                    </a:cubicBezTo>
                    <a:cubicBezTo>
                      <a:pt x="3" y="144"/>
                      <a:pt x="0" y="156"/>
                      <a:pt x="6" y="164"/>
                    </a:cubicBezTo>
                    <a:cubicBezTo>
                      <a:pt x="55" y="267"/>
                      <a:pt x="55" y="267"/>
                      <a:pt x="55" y="267"/>
                    </a:cubicBezTo>
                    <a:cubicBezTo>
                      <a:pt x="105" y="337"/>
                      <a:pt x="105" y="337"/>
                      <a:pt x="105" y="337"/>
                    </a:cubicBezTo>
                    <a:cubicBezTo>
                      <a:pt x="105" y="400"/>
                      <a:pt x="105" y="400"/>
                      <a:pt x="105" y="400"/>
                    </a:cubicBezTo>
                    <a:cubicBezTo>
                      <a:pt x="245" y="400"/>
                      <a:pt x="245" y="400"/>
                      <a:pt x="245" y="400"/>
                    </a:cubicBezTo>
                    <a:cubicBezTo>
                      <a:pt x="245" y="339"/>
                      <a:pt x="245" y="339"/>
                      <a:pt x="245" y="339"/>
                    </a:cubicBezTo>
                    <a:cubicBezTo>
                      <a:pt x="261" y="268"/>
                      <a:pt x="261" y="268"/>
                      <a:pt x="261" y="268"/>
                    </a:cubicBezTo>
                    <a:lnTo>
                      <a:pt x="261" y="73"/>
                    </a:lnTo>
                    <a:close/>
                  </a:path>
                </a:pathLst>
              </a:custGeom>
              <a:solidFill>
                <a:srgbClr val="613D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8" name="Freeform 117"/>
              <p:cNvSpPr>
                <a:spLocks noEditPoints="1"/>
              </p:cNvSpPr>
              <p:nvPr/>
            </p:nvSpPr>
            <p:spPr bwMode="auto">
              <a:xfrm>
                <a:off x="4437063" y="5532438"/>
                <a:ext cx="363538" cy="161925"/>
              </a:xfrm>
              <a:custGeom>
                <a:avLst/>
                <a:gdLst>
                  <a:gd name="T0" fmla="*/ 23 w 120"/>
                  <a:gd name="T1" fmla="*/ 27 h 54"/>
                  <a:gd name="T2" fmla="*/ 16 w 120"/>
                  <a:gd name="T3" fmla="*/ 35 h 54"/>
                  <a:gd name="T4" fmla="*/ 9 w 120"/>
                  <a:gd name="T5" fmla="*/ 27 h 54"/>
                  <a:gd name="T6" fmla="*/ 16 w 120"/>
                  <a:gd name="T7" fmla="*/ 19 h 54"/>
                  <a:gd name="T8" fmla="*/ 23 w 120"/>
                  <a:gd name="T9" fmla="*/ 27 h 54"/>
                  <a:gd name="T10" fmla="*/ 0 w 120"/>
                  <a:gd name="T11" fmla="*/ 27 h 54"/>
                  <a:gd name="T12" fmla="*/ 11 w 120"/>
                  <a:gd name="T13" fmla="*/ 49 h 54"/>
                  <a:gd name="T14" fmla="*/ 27 w 120"/>
                  <a:gd name="T15" fmla="*/ 54 h 54"/>
                  <a:gd name="T16" fmla="*/ 52 w 120"/>
                  <a:gd name="T17" fmla="*/ 37 h 54"/>
                  <a:gd name="T18" fmla="*/ 61 w 120"/>
                  <a:gd name="T19" fmla="*/ 37 h 54"/>
                  <a:gd name="T20" fmla="*/ 61 w 120"/>
                  <a:gd name="T21" fmla="*/ 32 h 54"/>
                  <a:gd name="T22" fmla="*/ 67 w 120"/>
                  <a:gd name="T23" fmla="*/ 36 h 54"/>
                  <a:gd name="T24" fmla="*/ 73 w 120"/>
                  <a:gd name="T25" fmla="*/ 31 h 54"/>
                  <a:gd name="T26" fmla="*/ 79 w 120"/>
                  <a:gd name="T27" fmla="*/ 36 h 54"/>
                  <a:gd name="T28" fmla="*/ 85 w 120"/>
                  <a:gd name="T29" fmla="*/ 31 h 54"/>
                  <a:gd name="T30" fmla="*/ 90 w 120"/>
                  <a:gd name="T31" fmla="*/ 36 h 54"/>
                  <a:gd name="T32" fmla="*/ 101 w 120"/>
                  <a:gd name="T33" fmla="*/ 30 h 54"/>
                  <a:gd name="T34" fmla="*/ 105 w 120"/>
                  <a:gd name="T35" fmla="*/ 35 h 54"/>
                  <a:gd name="T36" fmla="*/ 110 w 120"/>
                  <a:gd name="T37" fmla="*/ 35 h 54"/>
                  <a:gd name="T38" fmla="*/ 120 w 120"/>
                  <a:gd name="T39" fmla="*/ 20 h 54"/>
                  <a:gd name="T40" fmla="*/ 120 w 120"/>
                  <a:gd name="T41" fmla="*/ 16 h 54"/>
                  <a:gd name="T42" fmla="*/ 52 w 120"/>
                  <a:gd name="T43" fmla="*/ 16 h 54"/>
                  <a:gd name="T44" fmla="*/ 50 w 120"/>
                  <a:gd name="T45" fmla="*/ 13 h 54"/>
                  <a:gd name="T46" fmla="*/ 27 w 120"/>
                  <a:gd name="T47" fmla="*/ 0 h 54"/>
                  <a:gd name="T48" fmla="*/ 0 w 120"/>
                  <a:gd name="T49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54">
                    <a:moveTo>
                      <a:pt x="23" y="27"/>
                    </a:moveTo>
                    <a:cubicBezTo>
                      <a:pt x="23" y="31"/>
                      <a:pt x="20" y="35"/>
                      <a:pt x="16" y="35"/>
                    </a:cubicBezTo>
                    <a:cubicBezTo>
                      <a:pt x="12" y="35"/>
                      <a:pt x="9" y="31"/>
                      <a:pt x="9" y="27"/>
                    </a:cubicBezTo>
                    <a:cubicBezTo>
                      <a:pt x="9" y="23"/>
                      <a:pt x="12" y="19"/>
                      <a:pt x="16" y="19"/>
                    </a:cubicBezTo>
                    <a:cubicBezTo>
                      <a:pt x="20" y="19"/>
                      <a:pt x="23" y="23"/>
                      <a:pt x="23" y="27"/>
                    </a:cubicBezTo>
                    <a:moveTo>
                      <a:pt x="0" y="27"/>
                    </a:moveTo>
                    <a:cubicBezTo>
                      <a:pt x="0" y="36"/>
                      <a:pt x="5" y="44"/>
                      <a:pt x="11" y="49"/>
                    </a:cubicBezTo>
                    <a:cubicBezTo>
                      <a:pt x="16" y="52"/>
                      <a:pt x="21" y="54"/>
                      <a:pt x="27" y="54"/>
                    </a:cubicBezTo>
                    <a:cubicBezTo>
                      <a:pt x="38" y="54"/>
                      <a:pt x="48" y="47"/>
                      <a:pt x="52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2"/>
                      <a:pt x="61" y="32"/>
                      <a:pt x="61" y="32"/>
                    </a:cubicBezTo>
                    <a:cubicBezTo>
                      <a:pt x="67" y="36"/>
                      <a:pt x="67" y="36"/>
                      <a:pt x="67" y="36"/>
                    </a:cubicBezTo>
                    <a:cubicBezTo>
                      <a:pt x="73" y="31"/>
                      <a:pt x="73" y="31"/>
                      <a:pt x="73" y="31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90" y="36"/>
                      <a:pt x="90" y="36"/>
                      <a:pt x="90" y="36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105" y="35"/>
                      <a:pt x="105" y="35"/>
                      <a:pt x="105" y="35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20" y="20"/>
                      <a:pt x="120" y="20"/>
                      <a:pt x="120" y="20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5"/>
                      <a:pt x="51" y="14"/>
                      <a:pt x="50" y="13"/>
                    </a:cubicBezTo>
                    <a:cubicBezTo>
                      <a:pt x="45" y="5"/>
                      <a:pt x="37" y="0"/>
                      <a:pt x="27" y="0"/>
                    </a:cubicBezTo>
                    <a:cubicBezTo>
                      <a:pt x="12" y="0"/>
                      <a:pt x="0" y="12"/>
                      <a:pt x="0" y="27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9" name="Rectangle 118"/>
              <p:cNvSpPr>
                <a:spLocks noChangeArrowheads="1"/>
              </p:cNvSpPr>
              <p:nvPr/>
            </p:nvSpPr>
            <p:spPr bwMode="auto">
              <a:xfrm>
                <a:off x="5237163" y="4967288"/>
                <a:ext cx="254000" cy="254000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0" name="Freeform 119"/>
              <p:cNvSpPr>
                <a:spLocks noEditPoints="1"/>
              </p:cNvSpPr>
              <p:nvPr/>
            </p:nvSpPr>
            <p:spPr bwMode="auto">
              <a:xfrm>
                <a:off x="5330826" y="5013325"/>
                <a:ext cx="66675" cy="66675"/>
              </a:xfrm>
              <a:custGeom>
                <a:avLst/>
                <a:gdLst>
                  <a:gd name="T0" fmla="*/ 11 w 22"/>
                  <a:gd name="T1" fmla="*/ 22 h 22"/>
                  <a:gd name="T2" fmla="*/ 0 w 22"/>
                  <a:gd name="T3" fmla="*/ 11 h 22"/>
                  <a:gd name="T4" fmla="*/ 11 w 22"/>
                  <a:gd name="T5" fmla="*/ 0 h 22"/>
                  <a:gd name="T6" fmla="*/ 22 w 22"/>
                  <a:gd name="T7" fmla="*/ 11 h 22"/>
                  <a:gd name="T8" fmla="*/ 11 w 22"/>
                  <a:gd name="T9" fmla="*/ 22 h 22"/>
                  <a:gd name="T10" fmla="*/ 11 w 22"/>
                  <a:gd name="T11" fmla="*/ 4 h 22"/>
                  <a:gd name="T12" fmla="*/ 4 w 22"/>
                  <a:gd name="T13" fmla="*/ 11 h 22"/>
                  <a:gd name="T14" fmla="*/ 11 w 22"/>
                  <a:gd name="T15" fmla="*/ 18 h 22"/>
                  <a:gd name="T16" fmla="*/ 18 w 22"/>
                  <a:gd name="T17" fmla="*/ 11 h 22"/>
                  <a:gd name="T18" fmla="*/ 11 w 22"/>
                  <a:gd name="T1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2">
                    <a:moveTo>
                      <a:pt x="11" y="22"/>
                    </a:moveTo>
                    <a:cubicBezTo>
                      <a:pt x="5" y="22"/>
                      <a:pt x="0" y="17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7" y="0"/>
                      <a:pt x="22" y="5"/>
                      <a:pt x="22" y="11"/>
                    </a:cubicBezTo>
                    <a:cubicBezTo>
                      <a:pt x="22" y="17"/>
                      <a:pt x="17" y="22"/>
                      <a:pt x="11" y="22"/>
                    </a:cubicBezTo>
                    <a:moveTo>
                      <a:pt x="11" y="4"/>
                    </a:moveTo>
                    <a:cubicBezTo>
                      <a:pt x="7" y="4"/>
                      <a:pt x="4" y="7"/>
                      <a:pt x="4" y="11"/>
                    </a:cubicBezTo>
                    <a:cubicBezTo>
                      <a:pt x="4" y="15"/>
                      <a:pt x="7" y="18"/>
                      <a:pt x="11" y="18"/>
                    </a:cubicBezTo>
                    <a:cubicBezTo>
                      <a:pt x="15" y="18"/>
                      <a:pt x="18" y="15"/>
                      <a:pt x="18" y="11"/>
                    </a:cubicBezTo>
                    <a:cubicBezTo>
                      <a:pt x="18" y="7"/>
                      <a:pt x="15" y="4"/>
                      <a:pt x="11" y="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1" name="Freeform 120"/>
              <p:cNvSpPr>
                <a:spLocks/>
              </p:cNvSpPr>
              <p:nvPr/>
            </p:nvSpPr>
            <p:spPr bwMode="auto">
              <a:xfrm>
                <a:off x="5318126" y="5067300"/>
                <a:ext cx="88900" cy="42863"/>
              </a:xfrm>
              <a:custGeom>
                <a:avLst/>
                <a:gdLst>
                  <a:gd name="T0" fmla="*/ 29 w 29"/>
                  <a:gd name="T1" fmla="*/ 14 h 14"/>
                  <a:gd name="T2" fmla="*/ 25 w 29"/>
                  <a:gd name="T3" fmla="*/ 14 h 14"/>
                  <a:gd name="T4" fmla="*/ 15 w 29"/>
                  <a:gd name="T5" fmla="*/ 4 h 14"/>
                  <a:gd name="T6" fmla="*/ 4 w 29"/>
                  <a:gd name="T7" fmla="*/ 14 h 14"/>
                  <a:gd name="T8" fmla="*/ 0 w 29"/>
                  <a:gd name="T9" fmla="*/ 14 h 14"/>
                  <a:gd name="T10" fmla="*/ 15 w 29"/>
                  <a:gd name="T11" fmla="*/ 0 h 14"/>
                  <a:gd name="T12" fmla="*/ 29 w 29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4">
                    <a:moveTo>
                      <a:pt x="29" y="14"/>
                    </a:move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8"/>
                      <a:pt x="21" y="4"/>
                      <a:pt x="15" y="4"/>
                    </a:cubicBezTo>
                    <a:cubicBezTo>
                      <a:pt x="9" y="4"/>
                      <a:pt x="4" y="8"/>
                      <a:pt x="4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2" name="Freeform 121"/>
              <p:cNvSpPr>
                <a:spLocks noEditPoints="1"/>
              </p:cNvSpPr>
              <p:nvPr/>
            </p:nvSpPr>
            <p:spPr bwMode="auto">
              <a:xfrm>
                <a:off x="5267326" y="5080000"/>
                <a:ext cx="63500" cy="61913"/>
              </a:xfrm>
              <a:custGeom>
                <a:avLst/>
                <a:gdLst>
                  <a:gd name="T0" fmla="*/ 11 w 21"/>
                  <a:gd name="T1" fmla="*/ 21 h 21"/>
                  <a:gd name="T2" fmla="*/ 0 w 21"/>
                  <a:gd name="T3" fmla="*/ 10 h 21"/>
                  <a:gd name="T4" fmla="*/ 11 w 21"/>
                  <a:gd name="T5" fmla="*/ 0 h 21"/>
                  <a:gd name="T6" fmla="*/ 21 w 21"/>
                  <a:gd name="T7" fmla="*/ 10 h 21"/>
                  <a:gd name="T8" fmla="*/ 11 w 21"/>
                  <a:gd name="T9" fmla="*/ 21 h 21"/>
                  <a:gd name="T10" fmla="*/ 11 w 21"/>
                  <a:gd name="T11" fmla="*/ 3 h 21"/>
                  <a:gd name="T12" fmla="*/ 4 w 21"/>
                  <a:gd name="T13" fmla="*/ 10 h 21"/>
                  <a:gd name="T14" fmla="*/ 11 w 21"/>
                  <a:gd name="T15" fmla="*/ 17 h 21"/>
                  <a:gd name="T16" fmla="*/ 17 w 21"/>
                  <a:gd name="T17" fmla="*/ 10 h 21"/>
                  <a:gd name="T18" fmla="*/ 11 w 21"/>
                  <a:gd name="T19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1" y="21"/>
                    </a:moveTo>
                    <a:cubicBezTo>
                      <a:pt x="5" y="21"/>
                      <a:pt x="0" y="16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6" y="0"/>
                      <a:pt x="21" y="4"/>
                      <a:pt x="21" y="10"/>
                    </a:cubicBezTo>
                    <a:cubicBezTo>
                      <a:pt x="21" y="16"/>
                      <a:pt x="16" y="21"/>
                      <a:pt x="11" y="21"/>
                    </a:cubicBezTo>
                    <a:moveTo>
                      <a:pt x="11" y="3"/>
                    </a:moveTo>
                    <a:cubicBezTo>
                      <a:pt x="7" y="3"/>
                      <a:pt x="4" y="6"/>
                      <a:pt x="4" y="10"/>
                    </a:cubicBezTo>
                    <a:cubicBezTo>
                      <a:pt x="4" y="14"/>
                      <a:pt x="7" y="17"/>
                      <a:pt x="11" y="17"/>
                    </a:cubicBezTo>
                    <a:cubicBezTo>
                      <a:pt x="14" y="17"/>
                      <a:pt x="17" y="14"/>
                      <a:pt x="17" y="10"/>
                    </a:cubicBezTo>
                    <a:cubicBezTo>
                      <a:pt x="17" y="6"/>
                      <a:pt x="14" y="3"/>
                      <a:pt x="11" y="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3" name="Freeform 122"/>
              <p:cNvSpPr>
                <a:spLocks/>
              </p:cNvSpPr>
              <p:nvPr/>
            </p:nvSpPr>
            <p:spPr bwMode="auto">
              <a:xfrm>
                <a:off x="5254626" y="5130800"/>
                <a:ext cx="88900" cy="44450"/>
              </a:xfrm>
              <a:custGeom>
                <a:avLst/>
                <a:gdLst>
                  <a:gd name="T0" fmla="*/ 29 w 29"/>
                  <a:gd name="T1" fmla="*/ 15 h 15"/>
                  <a:gd name="T2" fmla="*/ 25 w 29"/>
                  <a:gd name="T3" fmla="*/ 15 h 15"/>
                  <a:gd name="T4" fmla="*/ 15 w 29"/>
                  <a:gd name="T5" fmla="*/ 4 h 15"/>
                  <a:gd name="T6" fmla="*/ 4 w 29"/>
                  <a:gd name="T7" fmla="*/ 15 h 15"/>
                  <a:gd name="T8" fmla="*/ 0 w 29"/>
                  <a:gd name="T9" fmla="*/ 15 h 15"/>
                  <a:gd name="T10" fmla="*/ 15 w 29"/>
                  <a:gd name="T11" fmla="*/ 0 h 15"/>
                  <a:gd name="T12" fmla="*/ 29 w 29"/>
                  <a:gd name="T1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5">
                    <a:moveTo>
                      <a:pt x="29" y="15"/>
                    </a:move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9"/>
                      <a:pt x="20" y="4"/>
                      <a:pt x="15" y="4"/>
                    </a:cubicBezTo>
                    <a:cubicBezTo>
                      <a:pt x="9" y="4"/>
                      <a:pt x="4" y="9"/>
                      <a:pt x="4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22" y="0"/>
                      <a:pt x="29" y="7"/>
                      <a:pt x="29" y="1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4" name="Freeform 123"/>
              <p:cNvSpPr>
                <a:spLocks noEditPoints="1"/>
              </p:cNvSpPr>
              <p:nvPr/>
            </p:nvSpPr>
            <p:spPr bwMode="auto">
              <a:xfrm>
                <a:off x="5394326" y="5080000"/>
                <a:ext cx="66675" cy="61913"/>
              </a:xfrm>
              <a:custGeom>
                <a:avLst/>
                <a:gdLst>
                  <a:gd name="T0" fmla="*/ 11 w 22"/>
                  <a:gd name="T1" fmla="*/ 21 h 21"/>
                  <a:gd name="T2" fmla="*/ 0 w 22"/>
                  <a:gd name="T3" fmla="*/ 10 h 21"/>
                  <a:gd name="T4" fmla="*/ 11 w 22"/>
                  <a:gd name="T5" fmla="*/ 0 h 21"/>
                  <a:gd name="T6" fmla="*/ 22 w 22"/>
                  <a:gd name="T7" fmla="*/ 10 h 21"/>
                  <a:gd name="T8" fmla="*/ 11 w 22"/>
                  <a:gd name="T9" fmla="*/ 21 h 21"/>
                  <a:gd name="T10" fmla="*/ 11 w 22"/>
                  <a:gd name="T11" fmla="*/ 3 h 21"/>
                  <a:gd name="T12" fmla="*/ 4 w 22"/>
                  <a:gd name="T13" fmla="*/ 10 h 21"/>
                  <a:gd name="T14" fmla="*/ 11 w 22"/>
                  <a:gd name="T15" fmla="*/ 17 h 21"/>
                  <a:gd name="T16" fmla="*/ 18 w 22"/>
                  <a:gd name="T17" fmla="*/ 10 h 21"/>
                  <a:gd name="T18" fmla="*/ 11 w 22"/>
                  <a:gd name="T19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1">
                    <a:moveTo>
                      <a:pt x="11" y="21"/>
                    </a:moveTo>
                    <a:cubicBezTo>
                      <a:pt x="5" y="21"/>
                      <a:pt x="0" y="16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2" y="4"/>
                      <a:pt x="22" y="10"/>
                    </a:cubicBezTo>
                    <a:cubicBezTo>
                      <a:pt x="22" y="16"/>
                      <a:pt x="17" y="21"/>
                      <a:pt x="11" y="21"/>
                    </a:cubicBezTo>
                    <a:moveTo>
                      <a:pt x="11" y="3"/>
                    </a:moveTo>
                    <a:cubicBezTo>
                      <a:pt x="7" y="3"/>
                      <a:pt x="4" y="6"/>
                      <a:pt x="4" y="10"/>
                    </a:cubicBezTo>
                    <a:cubicBezTo>
                      <a:pt x="4" y="14"/>
                      <a:pt x="7" y="17"/>
                      <a:pt x="11" y="17"/>
                    </a:cubicBezTo>
                    <a:cubicBezTo>
                      <a:pt x="15" y="17"/>
                      <a:pt x="18" y="14"/>
                      <a:pt x="18" y="10"/>
                    </a:cubicBezTo>
                    <a:cubicBezTo>
                      <a:pt x="18" y="6"/>
                      <a:pt x="15" y="3"/>
                      <a:pt x="11" y="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5" name="Freeform 124"/>
              <p:cNvSpPr>
                <a:spLocks/>
              </p:cNvSpPr>
              <p:nvPr/>
            </p:nvSpPr>
            <p:spPr bwMode="auto">
              <a:xfrm>
                <a:off x="5384801" y="5130800"/>
                <a:ext cx="85725" cy="44450"/>
              </a:xfrm>
              <a:custGeom>
                <a:avLst/>
                <a:gdLst>
                  <a:gd name="T0" fmla="*/ 28 w 28"/>
                  <a:gd name="T1" fmla="*/ 15 h 15"/>
                  <a:gd name="T2" fmla="*/ 25 w 28"/>
                  <a:gd name="T3" fmla="*/ 15 h 15"/>
                  <a:gd name="T4" fmla="*/ 14 w 28"/>
                  <a:gd name="T5" fmla="*/ 4 h 15"/>
                  <a:gd name="T6" fmla="*/ 4 w 28"/>
                  <a:gd name="T7" fmla="*/ 15 h 15"/>
                  <a:gd name="T8" fmla="*/ 0 w 28"/>
                  <a:gd name="T9" fmla="*/ 15 h 15"/>
                  <a:gd name="T10" fmla="*/ 14 w 28"/>
                  <a:gd name="T11" fmla="*/ 0 h 15"/>
                  <a:gd name="T12" fmla="*/ 28 w 28"/>
                  <a:gd name="T1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5">
                    <a:moveTo>
                      <a:pt x="28" y="15"/>
                    </a:move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9"/>
                      <a:pt x="20" y="4"/>
                      <a:pt x="14" y="4"/>
                    </a:cubicBezTo>
                    <a:cubicBezTo>
                      <a:pt x="8" y="4"/>
                      <a:pt x="4" y="9"/>
                      <a:pt x="4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6" name="Freeform 125"/>
              <p:cNvSpPr>
                <a:spLocks/>
              </p:cNvSpPr>
              <p:nvPr/>
            </p:nvSpPr>
            <p:spPr bwMode="auto">
              <a:xfrm>
                <a:off x="4948238" y="4521200"/>
                <a:ext cx="325438" cy="193675"/>
              </a:xfrm>
              <a:custGeom>
                <a:avLst/>
                <a:gdLst>
                  <a:gd name="T0" fmla="*/ 11 w 107"/>
                  <a:gd name="T1" fmla="*/ 32 h 64"/>
                  <a:gd name="T2" fmla="*/ 29 w 107"/>
                  <a:gd name="T3" fmla="*/ 18 h 64"/>
                  <a:gd name="T4" fmla="*/ 47 w 107"/>
                  <a:gd name="T5" fmla="*/ 0 h 64"/>
                  <a:gd name="T6" fmla="*/ 63 w 107"/>
                  <a:gd name="T7" fmla="*/ 9 h 64"/>
                  <a:gd name="T8" fmla="*/ 69 w 107"/>
                  <a:gd name="T9" fmla="*/ 8 h 64"/>
                  <a:gd name="T10" fmla="*/ 86 w 107"/>
                  <a:gd name="T11" fmla="*/ 25 h 64"/>
                  <a:gd name="T12" fmla="*/ 88 w 107"/>
                  <a:gd name="T13" fmla="*/ 25 h 64"/>
                  <a:gd name="T14" fmla="*/ 107 w 107"/>
                  <a:gd name="T15" fmla="*/ 45 h 64"/>
                  <a:gd name="T16" fmla="*/ 88 w 107"/>
                  <a:gd name="T17" fmla="*/ 64 h 64"/>
                  <a:gd name="T18" fmla="*/ 17 w 107"/>
                  <a:gd name="T19" fmla="*/ 64 h 64"/>
                  <a:gd name="T20" fmla="*/ 0 w 107"/>
                  <a:gd name="T21" fmla="*/ 47 h 64"/>
                  <a:gd name="T22" fmla="*/ 11 w 107"/>
                  <a:gd name="T23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7" h="64">
                    <a:moveTo>
                      <a:pt x="11" y="32"/>
                    </a:moveTo>
                    <a:cubicBezTo>
                      <a:pt x="13" y="24"/>
                      <a:pt x="20" y="18"/>
                      <a:pt x="29" y="18"/>
                    </a:cubicBezTo>
                    <a:cubicBezTo>
                      <a:pt x="29" y="8"/>
                      <a:pt x="37" y="0"/>
                      <a:pt x="47" y="0"/>
                    </a:cubicBezTo>
                    <a:cubicBezTo>
                      <a:pt x="54" y="0"/>
                      <a:pt x="60" y="3"/>
                      <a:pt x="63" y="9"/>
                    </a:cubicBezTo>
                    <a:cubicBezTo>
                      <a:pt x="65" y="9"/>
                      <a:pt x="66" y="8"/>
                      <a:pt x="69" y="8"/>
                    </a:cubicBezTo>
                    <a:cubicBezTo>
                      <a:pt x="78" y="8"/>
                      <a:pt x="86" y="16"/>
                      <a:pt x="86" y="25"/>
                    </a:cubicBezTo>
                    <a:cubicBezTo>
                      <a:pt x="88" y="25"/>
                      <a:pt x="88" y="25"/>
                      <a:pt x="88" y="25"/>
                    </a:cubicBezTo>
                    <a:cubicBezTo>
                      <a:pt x="99" y="25"/>
                      <a:pt x="107" y="34"/>
                      <a:pt x="107" y="45"/>
                    </a:cubicBezTo>
                    <a:cubicBezTo>
                      <a:pt x="107" y="56"/>
                      <a:pt x="99" y="64"/>
                      <a:pt x="88" y="64"/>
                    </a:cubicBezTo>
                    <a:cubicBezTo>
                      <a:pt x="17" y="64"/>
                      <a:pt x="17" y="64"/>
                      <a:pt x="17" y="64"/>
                    </a:cubicBezTo>
                    <a:cubicBezTo>
                      <a:pt x="8" y="64"/>
                      <a:pt x="0" y="57"/>
                      <a:pt x="0" y="47"/>
                    </a:cubicBezTo>
                    <a:cubicBezTo>
                      <a:pt x="0" y="40"/>
                      <a:pt x="5" y="34"/>
                      <a:pt x="11" y="3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7" name="Freeform 126"/>
              <p:cNvSpPr>
                <a:spLocks/>
              </p:cNvSpPr>
              <p:nvPr/>
            </p:nvSpPr>
            <p:spPr bwMode="auto">
              <a:xfrm>
                <a:off x="4348163" y="4768850"/>
                <a:ext cx="139700" cy="134938"/>
              </a:xfrm>
              <a:custGeom>
                <a:avLst/>
                <a:gdLst>
                  <a:gd name="T0" fmla="*/ 11 w 46"/>
                  <a:gd name="T1" fmla="*/ 43 h 45"/>
                  <a:gd name="T2" fmla="*/ 46 w 46"/>
                  <a:gd name="T3" fmla="*/ 8 h 45"/>
                  <a:gd name="T4" fmla="*/ 38 w 46"/>
                  <a:gd name="T5" fmla="*/ 0 h 45"/>
                  <a:gd name="T6" fmla="*/ 2 w 46"/>
                  <a:gd name="T7" fmla="*/ 35 h 45"/>
                  <a:gd name="T8" fmla="*/ 2 w 46"/>
                  <a:gd name="T9" fmla="*/ 43 h 45"/>
                  <a:gd name="T10" fmla="*/ 11 w 46"/>
                  <a:gd name="T11" fmla="*/ 4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45">
                    <a:moveTo>
                      <a:pt x="11" y="43"/>
                    </a:moveTo>
                    <a:cubicBezTo>
                      <a:pt x="46" y="8"/>
                      <a:pt x="46" y="8"/>
                      <a:pt x="46" y="8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1"/>
                      <a:pt x="2" y="43"/>
                    </a:cubicBezTo>
                    <a:cubicBezTo>
                      <a:pt x="4" y="45"/>
                      <a:pt x="8" y="45"/>
                      <a:pt x="11" y="43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8" name="Freeform 127"/>
              <p:cNvSpPr>
                <a:spLocks/>
              </p:cNvSpPr>
              <p:nvPr/>
            </p:nvSpPr>
            <p:spPr bwMode="auto">
              <a:xfrm>
                <a:off x="5130801" y="5459413"/>
                <a:ext cx="212725" cy="211138"/>
              </a:xfrm>
              <a:custGeom>
                <a:avLst/>
                <a:gdLst>
                  <a:gd name="T0" fmla="*/ 62 w 70"/>
                  <a:gd name="T1" fmla="*/ 0 h 70"/>
                  <a:gd name="T2" fmla="*/ 9 w 70"/>
                  <a:gd name="T3" fmla="*/ 0 h 70"/>
                  <a:gd name="T4" fmla="*/ 0 w 70"/>
                  <a:gd name="T5" fmla="*/ 9 h 70"/>
                  <a:gd name="T6" fmla="*/ 0 w 70"/>
                  <a:gd name="T7" fmla="*/ 45 h 70"/>
                  <a:gd name="T8" fmla="*/ 9 w 70"/>
                  <a:gd name="T9" fmla="*/ 55 h 70"/>
                  <a:gd name="T10" fmla="*/ 19 w 70"/>
                  <a:gd name="T11" fmla="*/ 55 h 70"/>
                  <a:gd name="T12" fmla="*/ 19 w 70"/>
                  <a:gd name="T13" fmla="*/ 70 h 70"/>
                  <a:gd name="T14" fmla="*/ 34 w 70"/>
                  <a:gd name="T15" fmla="*/ 55 h 70"/>
                  <a:gd name="T16" fmla="*/ 62 w 70"/>
                  <a:gd name="T17" fmla="*/ 55 h 70"/>
                  <a:gd name="T18" fmla="*/ 70 w 70"/>
                  <a:gd name="T19" fmla="*/ 45 h 70"/>
                  <a:gd name="T20" fmla="*/ 70 w 70"/>
                  <a:gd name="T21" fmla="*/ 9 h 70"/>
                  <a:gd name="T22" fmla="*/ 62 w 70"/>
                  <a:gd name="T2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0" h="70">
                    <a:moveTo>
                      <a:pt x="6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50"/>
                      <a:pt x="4" y="55"/>
                      <a:pt x="9" y="55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7" y="55"/>
                      <a:pt x="70" y="50"/>
                      <a:pt x="70" y="45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0" y="4"/>
                      <a:pt x="67" y="0"/>
                      <a:pt x="62" y="0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9" name="Freeform 128"/>
              <p:cNvSpPr>
                <a:spLocks/>
              </p:cNvSpPr>
              <p:nvPr/>
            </p:nvSpPr>
            <p:spPr bwMode="auto">
              <a:xfrm>
                <a:off x="5311776" y="5546725"/>
                <a:ext cx="222250" cy="211138"/>
              </a:xfrm>
              <a:custGeom>
                <a:avLst/>
                <a:gdLst>
                  <a:gd name="T0" fmla="*/ 62 w 73"/>
                  <a:gd name="T1" fmla="*/ 0 h 70"/>
                  <a:gd name="T2" fmla="*/ 15 w 73"/>
                  <a:gd name="T3" fmla="*/ 0 h 70"/>
                  <a:gd name="T4" fmla="*/ 15 w 73"/>
                  <a:gd name="T5" fmla="*/ 20 h 70"/>
                  <a:gd name="T6" fmla="*/ 2 w 73"/>
                  <a:gd name="T7" fmla="*/ 32 h 70"/>
                  <a:gd name="T8" fmla="*/ 0 w 73"/>
                  <a:gd name="T9" fmla="*/ 32 h 70"/>
                  <a:gd name="T10" fmla="*/ 0 w 73"/>
                  <a:gd name="T11" fmla="*/ 45 h 70"/>
                  <a:gd name="T12" fmla="*/ 9 w 73"/>
                  <a:gd name="T13" fmla="*/ 53 h 70"/>
                  <a:gd name="T14" fmla="*/ 37 w 73"/>
                  <a:gd name="T15" fmla="*/ 53 h 70"/>
                  <a:gd name="T16" fmla="*/ 53 w 73"/>
                  <a:gd name="T17" fmla="*/ 70 h 70"/>
                  <a:gd name="T18" fmla="*/ 53 w 73"/>
                  <a:gd name="T19" fmla="*/ 53 h 70"/>
                  <a:gd name="T20" fmla="*/ 62 w 73"/>
                  <a:gd name="T21" fmla="*/ 53 h 70"/>
                  <a:gd name="T22" fmla="*/ 73 w 73"/>
                  <a:gd name="T23" fmla="*/ 45 h 70"/>
                  <a:gd name="T24" fmla="*/ 73 w 73"/>
                  <a:gd name="T25" fmla="*/ 9 h 70"/>
                  <a:gd name="T26" fmla="*/ 62 w 73"/>
                  <a:gd name="T2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70">
                    <a:moveTo>
                      <a:pt x="6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7"/>
                      <a:pt x="9" y="32"/>
                      <a:pt x="2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50"/>
                      <a:pt x="4" y="53"/>
                      <a:pt x="9" y="53"/>
                    </a:cubicBezTo>
                    <a:cubicBezTo>
                      <a:pt x="37" y="53"/>
                      <a:pt x="37" y="53"/>
                      <a:pt x="37" y="53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7" y="53"/>
                      <a:pt x="73" y="50"/>
                      <a:pt x="73" y="45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73" y="4"/>
                      <a:pt x="67" y="0"/>
                      <a:pt x="6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0" name="Freeform 129"/>
              <p:cNvSpPr>
                <a:spLocks/>
              </p:cNvSpPr>
              <p:nvPr/>
            </p:nvSpPr>
            <p:spPr bwMode="auto">
              <a:xfrm>
                <a:off x="4140201" y="5081588"/>
                <a:ext cx="347663" cy="236538"/>
              </a:xfrm>
              <a:custGeom>
                <a:avLst/>
                <a:gdLst>
                  <a:gd name="T0" fmla="*/ 115 w 115"/>
                  <a:gd name="T1" fmla="*/ 73 h 78"/>
                  <a:gd name="T2" fmla="*/ 110 w 115"/>
                  <a:gd name="T3" fmla="*/ 78 h 78"/>
                  <a:gd name="T4" fmla="*/ 5 w 115"/>
                  <a:gd name="T5" fmla="*/ 78 h 78"/>
                  <a:gd name="T6" fmla="*/ 0 w 115"/>
                  <a:gd name="T7" fmla="*/ 73 h 78"/>
                  <a:gd name="T8" fmla="*/ 0 w 115"/>
                  <a:gd name="T9" fmla="*/ 6 h 78"/>
                  <a:gd name="T10" fmla="*/ 5 w 115"/>
                  <a:gd name="T11" fmla="*/ 0 h 78"/>
                  <a:gd name="T12" fmla="*/ 110 w 115"/>
                  <a:gd name="T13" fmla="*/ 0 h 78"/>
                  <a:gd name="T14" fmla="*/ 115 w 115"/>
                  <a:gd name="T15" fmla="*/ 6 h 78"/>
                  <a:gd name="T16" fmla="*/ 115 w 115"/>
                  <a:gd name="T17" fmla="*/ 7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5" h="78">
                    <a:moveTo>
                      <a:pt x="115" y="73"/>
                    </a:moveTo>
                    <a:cubicBezTo>
                      <a:pt x="115" y="76"/>
                      <a:pt x="113" y="78"/>
                      <a:pt x="110" y="78"/>
                    </a:cubicBezTo>
                    <a:cubicBezTo>
                      <a:pt x="5" y="78"/>
                      <a:pt x="5" y="78"/>
                      <a:pt x="5" y="78"/>
                    </a:cubicBezTo>
                    <a:cubicBezTo>
                      <a:pt x="2" y="78"/>
                      <a:pt x="0" y="76"/>
                      <a:pt x="0" y="7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3" y="0"/>
                      <a:pt x="115" y="3"/>
                      <a:pt x="115" y="6"/>
                    </a:cubicBezTo>
                    <a:lnTo>
                      <a:pt x="115" y="73"/>
                    </a:ln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1" name="Rectangle 130"/>
              <p:cNvSpPr>
                <a:spLocks noChangeArrowheads="1"/>
              </p:cNvSpPr>
              <p:nvPr/>
            </p:nvSpPr>
            <p:spPr bwMode="auto">
              <a:xfrm>
                <a:off x="4160838" y="5103813"/>
                <a:ext cx="303213" cy="192088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2" name="Freeform 131"/>
              <p:cNvSpPr>
                <a:spLocks/>
              </p:cNvSpPr>
              <p:nvPr/>
            </p:nvSpPr>
            <p:spPr bwMode="auto">
              <a:xfrm>
                <a:off x="4176713" y="5141913"/>
                <a:ext cx="266700" cy="127000"/>
              </a:xfrm>
              <a:custGeom>
                <a:avLst/>
                <a:gdLst>
                  <a:gd name="T0" fmla="*/ 0 w 168"/>
                  <a:gd name="T1" fmla="*/ 80 h 80"/>
                  <a:gd name="T2" fmla="*/ 24 w 168"/>
                  <a:gd name="T3" fmla="*/ 65 h 80"/>
                  <a:gd name="T4" fmla="*/ 40 w 168"/>
                  <a:gd name="T5" fmla="*/ 76 h 80"/>
                  <a:gd name="T6" fmla="*/ 66 w 168"/>
                  <a:gd name="T7" fmla="*/ 38 h 80"/>
                  <a:gd name="T8" fmla="*/ 84 w 168"/>
                  <a:gd name="T9" fmla="*/ 48 h 80"/>
                  <a:gd name="T10" fmla="*/ 133 w 168"/>
                  <a:gd name="T11" fmla="*/ 10 h 80"/>
                  <a:gd name="T12" fmla="*/ 150 w 168"/>
                  <a:gd name="T13" fmla="*/ 18 h 80"/>
                  <a:gd name="T14" fmla="*/ 168 w 168"/>
                  <a:gd name="T1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8" h="80">
                    <a:moveTo>
                      <a:pt x="0" y="80"/>
                    </a:moveTo>
                    <a:lnTo>
                      <a:pt x="24" y="65"/>
                    </a:lnTo>
                    <a:lnTo>
                      <a:pt x="40" y="76"/>
                    </a:lnTo>
                    <a:lnTo>
                      <a:pt x="66" y="38"/>
                    </a:lnTo>
                    <a:lnTo>
                      <a:pt x="84" y="48"/>
                    </a:lnTo>
                    <a:lnTo>
                      <a:pt x="133" y="10"/>
                    </a:lnTo>
                    <a:lnTo>
                      <a:pt x="150" y="18"/>
                    </a:lnTo>
                    <a:lnTo>
                      <a:pt x="168" y="0"/>
                    </a:lnTo>
                  </a:path>
                </a:pathLst>
              </a:custGeom>
              <a:noFill/>
              <a:ln w="7938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3" name="Rectangle 132"/>
              <p:cNvSpPr>
                <a:spLocks noChangeArrowheads="1"/>
              </p:cNvSpPr>
              <p:nvPr/>
            </p:nvSpPr>
            <p:spPr bwMode="auto">
              <a:xfrm>
                <a:off x="4679951" y="5794375"/>
                <a:ext cx="496888" cy="171450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4" name="Rectangle 133"/>
              <p:cNvSpPr>
                <a:spLocks noChangeArrowheads="1"/>
              </p:cNvSpPr>
              <p:nvPr/>
            </p:nvSpPr>
            <p:spPr bwMode="auto">
              <a:xfrm>
                <a:off x="4667251" y="5908675"/>
                <a:ext cx="520700" cy="496888"/>
              </a:xfrm>
              <a:prstGeom prst="rect">
                <a:avLst/>
              </a:prstGeom>
              <a:solidFill>
                <a:srgbClr val="006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5" name="Oval 134"/>
              <p:cNvSpPr>
                <a:spLocks noChangeArrowheads="1"/>
              </p:cNvSpPr>
              <p:nvPr/>
            </p:nvSpPr>
            <p:spPr bwMode="auto">
              <a:xfrm>
                <a:off x="5106988" y="5995988"/>
                <a:ext cx="50800" cy="53975"/>
              </a:xfrm>
              <a:prstGeom prst="ellipse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6" name="Oval 135"/>
              <p:cNvSpPr>
                <a:spLocks noChangeArrowheads="1"/>
              </p:cNvSpPr>
              <p:nvPr/>
            </p:nvSpPr>
            <p:spPr bwMode="auto">
              <a:xfrm>
                <a:off x="5106988" y="6069013"/>
                <a:ext cx="50800" cy="50800"/>
              </a:xfrm>
              <a:prstGeom prst="ellipse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7" name="Oval 136"/>
              <p:cNvSpPr>
                <a:spLocks noChangeArrowheads="1"/>
              </p:cNvSpPr>
              <p:nvPr/>
            </p:nvSpPr>
            <p:spPr bwMode="auto">
              <a:xfrm>
                <a:off x="5106988" y="6140450"/>
                <a:ext cx="50800" cy="55563"/>
              </a:xfrm>
              <a:prstGeom prst="ellipse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8" name="Oval 137"/>
              <p:cNvSpPr>
                <a:spLocks noChangeArrowheads="1"/>
              </p:cNvSpPr>
              <p:nvPr/>
            </p:nvSpPr>
            <p:spPr bwMode="auto">
              <a:xfrm>
                <a:off x="4457701" y="4597400"/>
                <a:ext cx="219075" cy="207963"/>
              </a:xfrm>
              <a:prstGeom prst="ellipse">
                <a:avLst/>
              </a:prstGeom>
              <a:solidFill>
                <a:srgbClr val="70B3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9" name="Freeform 138"/>
              <p:cNvSpPr>
                <a:spLocks/>
              </p:cNvSpPr>
              <p:nvPr/>
            </p:nvSpPr>
            <p:spPr bwMode="auto">
              <a:xfrm>
                <a:off x="4457701" y="4608513"/>
                <a:ext cx="193675" cy="196850"/>
              </a:xfrm>
              <a:custGeom>
                <a:avLst/>
                <a:gdLst>
                  <a:gd name="T0" fmla="*/ 63 w 64"/>
                  <a:gd name="T1" fmla="*/ 52 h 65"/>
                  <a:gd name="T2" fmla="*/ 18 w 64"/>
                  <a:gd name="T3" fmla="*/ 10 h 65"/>
                  <a:gd name="T4" fmla="*/ 19 w 64"/>
                  <a:gd name="T5" fmla="*/ 0 h 65"/>
                  <a:gd name="T6" fmla="*/ 0 w 64"/>
                  <a:gd name="T7" fmla="*/ 30 h 65"/>
                  <a:gd name="T8" fmla="*/ 36 w 64"/>
                  <a:gd name="T9" fmla="*/ 65 h 65"/>
                  <a:gd name="T10" fmla="*/ 64 w 64"/>
                  <a:gd name="T11" fmla="*/ 52 h 65"/>
                  <a:gd name="T12" fmla="*/ 63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3" y="52"/>
                    </a:moveTo>
                    <a:cubicBezTo>
                      <a:pt x="38" y="52"/>
                      <a:pt x="18" y="33"/>
                      <a:pt x="18" y="10"/>
                    </a:cubicBezTo>
                    <a:cubicBezTo>
                      <a:pt x="18" y="6"/>
                      <a:pt x="18" y="3"/>
                      <a:pt x="19" y="0"/>
                    </a:cubicBezTo>
                    <a:cubicBezTo>
                      <a:pt x="8" y="6"/>
                      <a:pt x="0" y="17"/>
                      <a:pt x="0" y="30"/>
                    </a:cubicBezTo>
                    <a:cubicBezTo>
                      <a:pt x="0" y="49"/>
                      <a:pt x="16" y="65"/>
                      <a:pt x="36" y="65"/>
                    </a:cubicBezTo>
                    <a:cubicBezTo>
                      <a:pt x="47" y="65"/>
                      <a:pt x="57" y="60"/>
                      <a:pt x="64" y="52"/>
                    </a:cubicBezTo>
                    <a:lnTo>
                      <a:pt x="63" y="52"/>
                    </a:lnTo>
                    <a:close/>
                  </a:path>
                </a:pathLst>
              </a:custGeom>
              <a:solidFill>
                <a:srgbClr val="A0CD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0" name="Rectangle 139"/>
              <p:cNvSpPr>
                <a:spLocks noChangeArrowheads="1"/>
              </p:cNvSpPr>
              <p:nvPr/>
            </p:nvSpPr>
            <p:spPr bwMode="auto">
              <a:xfrm>
                <a:off x="4484688" y="4629150"/>
                <a:ext cx="42863" cy="123825"/>
              </a:xfrm>
              <a:prstGeom prst="rect">
                <a:avLst/>
              </a:prstGeom>
              <a:solidFill>
                <a:srgbClr val="BAD8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1" name="Rectangle 140"/>
              <p:cNvSpPr>
                <a:spLocks noChangeArrowheads="1"/>
              </p:cNvSpPr>
              <p:nvPr/>
            </p:nvSpPr>
            <p:spPr bwMode="auto">
              <a:xfrm>
                <a:off x="4484688" y="4629150"/>
                <a:ext cx="42863" cy="123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2" name="Rectangle 141"/>
              <p:cNvSpPr>
                <a:spLocks noChangeArrowheads="1"/>
              </p:cNvSpPr>
              <p:nvPr/>
            </p:nvSpPr>
            <p:spPr bwMode="auto">
              <a:xfrm>
                <a:off x="4533901" y="4657725"/>
                <a:ext cx="39688" cy="95250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3" name="Rectangle 142"/>
              <p:cNvSpPr>
                <a:spLocks noChangeArrowheads="1"/>
              </p:cNvSpPr>
              <p:nvPr/>
            </p:nvSpPr>
            <p:spPr bwMode="auto">
              <a:xfrm>
                <a:off x="4533901" y="4657725"/>
                <a:ext cx="39688" cy="95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4" name="Rectangle 143"/>
              <p:cNvSpPr>
                <a:spLocks noChangeArrowheads="1"/>
              </p:cNvSpPr>
              <p:nvPr/>
            </p:nvSpPr>
            <p:spPr bwMode="auto">
              <a:xfrm>
                <a:off x="4579938" y="4684713"/>
                <a:ext cx="38100" cy="68263"/>
              </a:xfrm>
              <a:prstGeom prst="rect">
                <a:avLst/>
              </a:prstGeom>
              <a:solidFill>
                <a:srgbClr val="BAD8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5" name="Rectangle 144"/>
              <p:cNvSpPr>
                <a:spLocks noChangeArrowheads="1"/>
              </p:cNvSpPr>
              <p:nvPr/>
            </p:nvSpPr>
            <p:spPr bwMode="auto">
              <a:xfrm>
                <a:off x="4579938" y="4684713"/>
                <a:ext cx="38100" cy="68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6" name="Freeform 145"/>
              <p:cNvSpPr>
                <a:spLocks/>
              </p:cNvSpPr>
              <p:nvPr/>
            </p:nvSpPr>
            <p:spPr bwMode="auto">
              <a:xfrm>
                <a:off x="4513263" y="4629150"/>
                <a:ext cx="14288" cy="63500"/>
              </a:xfrm>
              <a:custGeom>
                <a:avLst/>
                <a:gdLst>
                  <a:gd name="T0" fmla="*/ 5 w 5"/>
                  <a:gd name="T1" fmla="*/ 0 h 21"/>
                  <a:gd name="T2" fmla="*/ 0 w 5"/>
                  <a:gd name="T3" fmla="*/ 0 h 21"/>
                  <a:gd name="T4" fmla="*/ 0 w 5"/>
                  <a:gd name="T5" fmla="*/ 2 h 21"/>
                  <a:gd name="T6" fmla="*/ 5 w 5"/>
                  <a:gd name="T7" fmla="*/ 21 h 21"/>
                  <a:gd name="T8" fmla="*/ 5 w 5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1">
                    <a:moveTo>
                      <a:pt x="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9"/>
                      <a:pt x="2" y="16"/>
                      <a:pt x="5" y="21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7" name="Freeform 146"/>
              <p:cNvSpPr>
                <a:spLocks/>
              </p:cNvSpPr>
              <p:nvPr/>
            </p:nvSpPr>
            <p:spPr bwMode="auto">
              <a:xfrm>
                <a:off x="4533901" y="4657725"/>
                <a:ext cx="39688" cy="87313"/>
              </a:xfrm>
              <a:custGeom>
                <a:avLst/>
                <a:gdLst>
                  <a:gd name="T0" fmla="*/ 13 w 13"/>
                  <a:gd name="T1" fmla="*/ 0 h 29"/>
                  <a:gd name="T2" fmla="*/ 0 w 13"/>
                  <a:gd name="T3" fmla="*/ 0 h 29"/>
                  <a:gd name="T4" fmla="*/ 0 w 13"/>
                  <a:gd name="T5" fmla="*/ 16 h 29"/>
                  <a:gd name="T6" fmla="*/ 13 w 13"/>
                  <a:gd name="T7" fmla="*/ 29 h 29"/>
                  <a:gd name="T8" fmla="*/ 13 w 13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9">
                    <a:moveTo>
                      <a:pt x="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21"/>
                      <a:pt x="8" y="26"/>
                      <a:pt x="13" y="29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8" name="Freeform 147"/>
              <p:cNvSpPr>
                <a:spLocks/>
              </p:cNvSpPr>
              <p:nvPr/>
            </p:nvSpPr>
            <p:spPr bwMode="auto">
              <a:xfrm>
                <a:off x="4579938" y="4684713"/>
                <a:ext cx="38100" cy="68263"/>
              </a:xfrm>
              <a:custGeom>
                <a:avLst/>
                <a:gdLst>
                  <a:gd name="T0" fmla="*/ 13 w 13"/>
                  <a:gd name="T1" fmla="*/ 0 h 23"/>
                  <a:gd name="T2" fmla="*/ 0 w 13"/>
                  <a:gd name="T3" fmla="*/ 0 h 23"/>
                  <a:gd name="T4" fmla="*/ 0 w 13"/>
                  <a:gd name="T5" fmla="*/ 21 h 23"/>
                  <a:gd name="T6" fmla="*/ 3 w 13"/>
                  <a:gd name="T7" fmla="*/ 23 h 23"/>
                  <a:gd name="T8" fmla="*/ 13 w 13"/>
                  <a:gd name="T9" fmla="*/ 23 h 23"/>
                  <a:gd name="T10" fmla="*/ 13 w 13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23">
                    <a:moveTo>
                      <a:pt x="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2" y="22"/>
                      <a:pt x="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9" name="Freeform 148"/>
              <p:cNvSpPr>
                <a:spLocks/>
              </p:cNvSpPr>
              <p:nvPr/>
            </p:nvSpPr>
            <p:spPr bwMode="auto">
              <a:xfrm>
                <a:off x="4484688" y="4629150"/>
                <a:ext cx="3175" cy="6350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0 h 2"/>
                  <a:gd name="T4" fmla="*/ 0 w 1"/>
                  <a:gd name="T5" fmla="*/ 2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1"/>
                      <a:pt x="1" y="0"/>
                    </a:cubicBezTo>
                  </a:path>
                </a:pathLst>
              </a:custGeom>
              <a:solidFill>
                <a:srgbClr val="81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0" name="Freeform 149"/>
              <p:cNvSpPr>
                <a:spLocks/>
              </p:cNvSpPr>
              <p:nvPr/>
            </p:nvSpPr>
            <p:spPr bwMode="auto">
              <a:xfrm>
                <a:off x="4484688" y="4629150"/>
                <a:ext cx="42863" cy="123825"/>
              </a:xfrm>
              <a:custGeom>
                <a:avLst/>
                <a:gdLst>
                  <a:gd name="T0" fmla="*/ 9 w 14"/>
                  <a:gd name="T1" fmla="*/ 0 h 41"/>
                  <a:gd name="T2" fmla="*/ 1 w 14"/>
                  <a:gd name="T3" fmla="*/ 0 h 41"/>
                  <a:gd name="T4" fmla="*/ 0 w 14"/>
                  <a:gd name="T5" fmla="*/ 2 h 41"/>
                  <a:gd name="T6" fmla="*/ 0 w 14"/>
                  <a:gd name="T7" fmla="*/ 41 h 41"/>
                  <a:gd name="T8" fmla="*/ 14 w 14"/>
                  <a:gd name="T9" fmla="*/ 41 h 41"/>
                  <a:gd name="T10" fmla="*/ 14 w 14"/>
                  <a:gd name="T11" fmla="*/ 21 h 41"/>
                  <a:gd name="T12" fmla="*/ 9 w 14"/>
                  <a:gd name="T13" fmla="*/ 2 h 41"/>
                  <a:gd name="T14" fmla="*/ 9 w 14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41">
                    <a:moveTo>
                      <a:pt x="9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1" y="16"/>
                      <a:pt x="9" y="9"/>
                      <a:pt x="9" y="2"/>
                    </a:cubicBezTo>
                    <a:cubicBezTo>
                      <a:pt x="9" y="2"/>
                      <a:pt x="9" y="1"/>
                      <a:pt x="9" y="0"/>
                    </a:cubicBezTo>
                  </a:path>
                </a:pathLst>
              </a:custGeom>
              <a:solidFill>
                <a:srgbClr val="81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1" name="Freeform 150"/>
              <p:cNvSpPr>
                <a:spLocks/>
              </p:cNvSpPr>
              <p:nvPr/>
            </p:nvSpPr>
            <p:spPr bwMode="auto">
              <a:xfrm>
                <a:off x="4533901" y="4705350"/>
                <a:ext cx="39688" cy="47625"/>
              </a:xfrm>
              <a:custGeom>
                <a:avLst/>
                <a:gdLst>
                  <a:gd name="T0" fmla="*/ 0 w 13"/>
                  <a:gd name="T1" fmla="*/ 0 h 16"/>
                  <a:gd name="T2" fmla="*/ 0 w 13"/>
                  <a:gd name="T3" fmla="*/ 16 h 16"/>
                  <a:gd name="T4" fmla="*/ 13 w 13"/>
                  <a:gd name="T5" fmla="*/ 16 h 16"/>
                  <a:gd name="T6" fmla="*/ 13 w 13"/>
                  <a:gd name="T7" fmla="*/ 13 h 16"/>
                  <a:gd name="T8" fmla="*/ 0 w 13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">
                    <a:moveTo>
                      <a:pt x="0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8" y="10"/>
                      <a:pt x="3" y="5"/>
                      <a:pt x="0" y="0"/>
                    </a:cubicBezTo>
                  </a:path>
                </a:pathLst>
              </a:custGeom>
              <a:solidFill>
                <a:srgbClr val="57A6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2" name="Freeform 151"/>
              <p:cNvSpPr>
                <a:spLocks/>
              </p:cNvSpPr>
              <p:nvPr/>
            </p:nvSpPr>
            <p:spPr bwMode="auto">
              <a:xfrm>
                <a:off x="4579938" y="4748213"/>
                <a:ext cx="7938" cy="4763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0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</a:path>
                </a:pathLst>
              </a:custGeom>
              <a:solidFill>
                <a:srgbClr val="81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3" name="Freeform 152"/>
              <p:cNvSpPr>
                <a:spLocks noEditPoints="1"/>
              </p:cNvSpPr>
              <p:nvPr/>
            </p:nvSpPr>
            <p:spPr bwMode="auto">
              <a:xfrm>
                <a:off x="4437063" y="4575175"/>
                <a:ext cx="260350" cy="250825"/>
              </a:xfrm>
              <a:custGeom>
                <a:avLst/>
                <a:gdLst>
                  <a:gd name="T0" fmla="*/ 43 w 86"/>
                  <a:gd name="T1" fmla="*/ 0 h 83"/>
                  <a:gd name="T2" fmla="*/ 86 w 86"/>
                  <a:gd name="T3" fmla="*/ 41 h 83"/>
                  <a:gd name="T4" fmla="*/ 43 w 86"/>
                  <a:gd name="T5" fmla="*/ 83 h 83"/>
                  <a:gd name="T6" fmla="*/ 0 w 86"/>
                  <a:gd name="T7" fmla="*/ 41 h 83"/>
                  <a:gd name="T8" fmla="*/ 43 w 86"/>
                  <a:gd name="T9" fmla="*/ 0 h 83"/>
                  <a:gd name="T10" fmla="*/ 7 w 86"/>
                  <a:gd name="T11" fmla="*/ 41 h 83"/>
                  <a:gd name="T12" fmla="*/ 43 w 86"/>
                  <a:gd name="T13" fmla="*/ 76 h 83"/>
                  <a:gd name="T14" fmla="*/ 79 w 86"/>
                  <a:gd name="T15" fmla="*/ 41 h 83"/>
                  <a:gd name="T16" fmla="*/ 43 w 86"/>
                  <a:gd name="T17" fmla="*/ 7 h 83"/>
                  <a:gd name="T18" fmla="*/ 7 w 86"/>
                  <a:gd name="T19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83">
                    <a:moveTo>
                      <a:pt x="43" y="0"/>
                    </a:moveTo>
                    <a:cubicBezTo>
                      <a:pt x="67" y="0"/>
                      <a:pt x="86" y="19"/>
                      <a:pt x="86" y="41"/>
                    </a:cubicBezTo>
                    <a:cubicBezTo>
                      <a:pt x="86" y="64"/>
                      <a:pt x="67" y="83"/>
                      <a:pt x="43" y="83"/>
                    </a:cubicBezTo>
                    <a:cubicBezTo>
                      <a:pt x="19" y="83"/>
                      <a:pt x="0" y="64"/>
                      <a:pt x="0" y="41"/>
                    </a:cubicBezTo>
                    <a:cubicBezTo>
                      <a:pt x="0" y="19"/>
                      <a:pt x="19" y="0"/>
                      <a:pt x="43" y="0"/>
                    </a:cubicBezTo>
                    <a:moveTo>
                      <a:pt x="7" y="41"/>
                    </a:moveTo>
                    <a:cubicBezTo>
                      <a:pt x="7" y="60"/>
                      <a:pt x="23" y="76"/>
                      <a:pt x="43" y="76"/>
                    </a:cubicBezTo>
                    <a:cubicBezTo>
                      <a:pt x="63" y="76"/>
                      <a:pt x="79" y="60"/>
                      <a:pt x="79" y="41"/>
                    </a:cubicBezTo>
                    <a:cubicBezTo>
                      <a:pt x="79" y="22"/>
                      <a:pt x="63" y="7"/>
                      <a:pt x="43" y="7"/>
                    </a:cubicBezTo>
                    <a:cubicBezTo>
                      <a:pt x="23" y="7"/>
                      <a:pt x="7" y="22"/>
                      <a:pt x="7" y="41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4" name="Freeform 153"/>
              <p:cNvSpPr>
                <a:spLocks/>
              </p:cNvSpPr>
              <p:nvPr/>
            </p:nvSpPr>
            <p:spPr bwMode="auto">
              <a:xfrm>
                <a:off x="4640263" y="4665663"/>
                <a:ext cx="36513" cy="112713"/>
              </a:xfrm>
              <a:custGeom>
                <a:avLst/>
                <a:gdLst>
                  <a:gd name="T0" fmla="*/ 0 w 12"/>
                  <a:gd name="T1" fmla="*/ 37 h 37"/>
                  <a:gd name="T2" fmla="*/ 0 w 12"/>
                  <a:gd name="T3" fmla="*/ 17 h 37"/>
                  <a:gd name="T4" fmla="*/ 10 w 12"/>
                  <a:gd name="T5" fmla="*/ 0 h 37"/>
                  <a:gd name="T6" fmla="*/ 12 w 12"/>
                  <a:gd name="T7" fmla="*/ 11 h 37"/>
                  <a:gd name="T8" fmla="*/ 0 w 12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7">
                    <a:moveTo>
                      <a:pt x="0" y="37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0" y="10"/>
                      <a:pt x="4" y="3"/>
                      <a:pt x="10" y="0"/>
                    </a:cubicBezTo>
                    <a:cubicBezTo>
                      <a:pt x="11" y="3"/>
                      <a:pt x="12" y="7"/>
                      <a:pt x="12" y="11"/>
                    </a:cubicBezTo>
                    <a:cubicBezTo>
                      <a:pt x="12" y="21"/>
                      <a:pt x="7" y="31"/>
                      <a:pt x="0" y="37"/>
                    </a:cubicBezTo>
                    <a:close/>
                  </a:path>
                </a:pathLst>
              </a:custGeom>
              <a:solidFill>
                <a:srgbClr val="977F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5" name="Rectangle 154"/>
              <p:cNvSpPr>
                <a:spLocks noChangeArrowheads="1"/>
              </p:cNvSpPr>
              <p:nvPr/>
            </p:nvSpPr>
            <p:spPr bwMode="auto">
              <a:xfrm>
                <a:off x="4624388" y="4714875"/>
                <a:ext cx="36513" cy="38100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794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696400"/>
            <a:ext cx="11887200" cy="1181862"/>
          </a:xfrm>
        </p:spPr>
        <p:txBody>
          <a:bodyPr/>
          <a:lstStyle/>
          <a:p>
            <a:r>
              <a:rPr lang="en-US"/>
              <a:t>Administration Scenarios</a:t>
            </a:r>
          </a:p>
        </p:txBody>
      </p:sp>
    </p:spTree>
    <p:extLst>
      <p:ext uri="{BB962C8B-B14F-4D97-AF65-F5344CB8AC3E}">
        <p14:creationId xmlns:p14="http://schemas.microsoft.com/office/powerpoint/2010/main" val="407476039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Deployment – Evolution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28193"/>
          </a:xfrm>
        </p:spPr>
        <p:txBody>
          <a:bodyPr/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505050"/>
                </a:solidFill>
              </a:rPr>
              <a:t>Improved based on customer feedback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505050"/>
                </a:solidFill>
              </a:rPr>
              <a:t>Helper scripts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505050"/>
                </a:solidFill>
              </a:rPr>
              <a:t>Easy-to-use installer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16E25C-8084-47E3-B0AB-6FB0968C094E}"/>
              </a:ext>
            </a:extLst>
          </p:cNvPr>
          <p:cNvSpPr/>
          <p:nvPr/>
        </p:nvSpPr>
        <p:spPr>
          <a:xfrm>
            <a:off x="427037" y="5888817"/>
            <a:ext cx="43520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https://docs.microsoft.com/en-us/azure/azure-stack/azure-stack-app-service-deploy</a:t>
            </a:r>
          </a:p>
        </p:txBody>
      </p:sp>
      <p:pic>
        <p:nvPicPr>
          <p:cNvPr id="2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A13DCB7-2282-4222-8F0C-5F42CF52D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981" y="1939193"/>
            <a:ext cx="6379070" cy="426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4339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 and troubleshoot deployment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185487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0078D7"/>
                </a:solidFill>
              </a:rPr>
              <a:t>App Service installer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0078D7"/>
                </a:solidFill>
              </a:rPr>
              <a:t>Resource Group deployment view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78D7"/>
                </a:solidFill>
              </a:rPr>
              <a:t>Azure Stack Hub logs</a:t>
            </a:r>
            <a:endParaRPr lang="en-US" sz="2800" dirty="0">
              <a:solidFill>
                <a:srgbClr val="0078D7"/>
              </a:solidFill>
              <a:latin typeface="+mn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For example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ScriptHostExtension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Logs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78D7"/>
                </a:solidFill>
              </a:rPr>
              <a:t>Path on each VM is: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C:\Packages\Plugins\Microsoft.Compute.CustomScriptExtension\1.8\Status\0.status</a:t>
            </a:r>
          </a:p>
        </p:txBody>
      </p:sp>
    </p:spTree>
    <p:extLst>
      <p:ext uri="{BB962C8B-B14F-4D97-AF65-F5344CB8AC3E}">
        <p14:creationId xmlns:p14="http://schemas.microsoft.com/office/powerpoint/2010/main" val="283796592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 and troubleshoot deployment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80692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800">
                <a:solidFill>
                  <a:srgbClr val="0078D7"/>
                </a:solidFill>
              </a:rPr>
              <a:t>App Service Resource Provider Administration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chemeClr val="tx1"/>
                </a:solidFill>
                <a:latin typeface="+mj-lt"/>
              </a:rPr>
              <a:t>Role logs</a:t>
            </a:r>
          </a:p>
          <a:p>
            <a:pPr>
              <a:spcAft>
                <a:spcPts val="600"/>
              </a:spcAft>
            </a:pPr>
            <a:r>
              <a:rPr lang="en-US" sz="2800">
                <a:solidFill>
                  <a:srgbClr val="0078D7"/>
                </a:solidFill>
              </a:rPr>
              <a:t>Web Cloud Management Console on controller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chemeClr val="tx1"/>
                </a:solidFill>
                <a:latin typeface="+mj-lt"/>
              </a:rPr>
              <a:t>Another view on logs</a:t>
            </a:r>
          </a:p>
          <a:p>
            <a:pPr>
              <a:spcAft>
                <a:spcPts val="600"/>
              </a:spcAft>
            </a:pPr>
            <a:r>
              <a:rPr lang="en-US" sz="2800">
                <a:solidFill>
                  <a:srgbClr val="0078D7"/>
                </a:solidFill>
              </a:rPr>
              <a:t>Event logs on each role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chemeClr val="tx1"/>
                </a:solidFill>
                <a:latin typeface="+mj-lt"/>
              </a:rPr>
              <a:t>Applications and Services Logs&gt;Microsoft&gt;Windows&gt;</a:t>
            </a:r>
            <a:r>
              <a:rPr lang="en-US" sz="1800" err="1">
                <a:solidFill>
                  <a:schemeClr val="tx1"/>
                </a:solidFill>
                <a:latin typeface="+mj-lt"/>
              </a:rPr>
              <a:t>WebSites</a:t>
            </a:r>
            <a:endParaRPr lang="en-GB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215641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7" y="1142881"/>
            <a:ext cx="11567160" cy="25821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/>
              <a:t>Custom worker tiers give administrators ability to deploy custom workloads</a:t>
            </a:r>
          </a:p>
          <a:p>
            <a:pPr>
              <a:lnSpc>
                <a:spcPct val="110000"/>
              </a:lnSpc>
            </a:pPr>
            <a:r>
              <a:rPr lang="en-US" sz="2400"/>
              <a:t>Way of differentiating offering</a:t>
            </a:r>
          </a:p>
          <a:p>
            <a:pPr lvl="2">
              <a:lnSpc>
                <a:spcPct val="110000"/>
              </a:lnSpc>
            </a:pPr>
            <a:r>
              <a:rPr lang="en-US" sz="2000"/>
              <a:t>Deploy internal assemblies</a:t>
            </a:r>
          </a:p>
          <a:p>
            <a:pPr lvl="2">
              <a:lnSpc>
                <a:spcPct val="110000"/>
              </a:lnSpc>
            </a:pPr>
            <a:r>
              <a:rPr lang="en-US" sz="2000"/>
              <a:t>Deploy non-core application stacks, e.g. Go; Ruby</a:t>
            </a:r>
          </a:p>
          <a:p>
            <a:pPr lvl="2">
              <a:lnSpc>
                <a:spcPct val="110000"/>
              </a:lnSpc>
            </a:pPr>
            <a:r>
              <a:rPr lang="en-US" sz="2000"/>
              <a:t>Deploy components not shipped in box, e.g. Oracle Clients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Custom worker tiers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D96B3D-A49C-41B8-9349-DDB0A6F61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052" y="1712091"/>
            <a:ext cx="2951944" cy="507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0328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Kudu – Tools for developers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363662"/>
            <a:ext cx="5867398" cy="1988237"/>
          </a:xfrm>
        </p:spPr>
        <p:txBody>
          <a:bodyPr/>
          <a:lstStyle/>
          <a:p>
            <a:r>
              <a:rPr lang="en-US" sz="2800">
                <a:solidFill>
                  <a:srgbClr val="0078D7"/>
                </a:solidFill>
              </a:rPr>
              <a:t>Built-in debug and troubleshooting tools for tenants</a:t>
            </a:r>
          </a:p>
          <a:p>
            <a:endParaRPr lang="en-US" sz="2800">
              <a:solidFill>
                <a:srgbClr val="0078D7"/>
              </a:solidFill>
            </a:endParaRPr>
          </a:p>
          <a:p>
            <a:r>
              <a:rPr lang="en-US" sz="1800">
                <a:solidFill>
                  <a:srgbClr val="505050"/>
                </a:solidFill>
              </a:rPr>
              <a:t>https://mysite.scm.appservice.&lt;regionname&gt;.&lt;customerdomain&gt;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9047" b="18305"/>
          <a:stretch/>
        </p:blipFill>
        <p:spPr>
          <a:xfrm>
            <a:off x="6142037" y="1395108"/>
            <a:ext cx="6146828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5731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538" y="1399040"/>
            <a:ext cx="11975549" cy="538192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Administrators can define the number and size of the VMs for each role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Use this screen to differentiate between </a:t>
            </a:r>
            <a:br>
              <a:rPr lang="en-US" sz="2400" dirty="0"/>
            </a:br>
            <a:r>
              <a:rPr lang="en-US" sz="2400" dirty="0"/>
              <a:t>various levels of App Service </a:t>
            </a:r>
            <a:br>
              <a:rPr lang="en-US" sz="2400" dirty="0"/>
            </a:br>
            <a:r>
              <a:rPr lang="en-US" sz="2400" dirty="0"/>
              <a:t>performance (shared workers)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Define </a:t>
            </a:r>
            <a:r>
              <a:rPr lang="en-US" sz="2400" i="1" dirty="0"/>
              <a:t>instances</a:t>
            </a:r>
            <a:r>
              <a:rPr lang="en-US" sz="2400" dirty="0"/>
              <a:t> and </a:t>
            </a:r>
            <a:r>
              <a:rPr lang="en-US" sz="2400" i="1" dirty="0"/>
              <a:t>Server VM SKUs </a:t>
            </a:r>
            <a:r>
              <a:rPr lang="en-US" sz="2400" dirty="0"/>
              <a:t>to </a:t>
            </a:r>
            <a:br>
              <a:rPr lang="en-US" sz="2400" dirty="0"/>
            </a:br>
            <a:r>
              <a:rPr lang="en-US" sz="2400" dirty="0"/>
              <a:t>use for shared workers and infrastructure </a:t>
            </a:r>
            <a:br>
              <a:rPr lang="en-US" sz="2400" dirty="0"/>
            </a:br>
            <a:r>
              <a:rPr lang="en-US" sz="2400" dirty="0"/>
              <a:t>roles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Dedicated workers can be </a:t>
            </a:r>
            <a:br>
              <a:rPr lang="en-US" sz="2400" dirty="0"/>
            </a:br>
            <a:r>
              <a:rPr lang="en-US" sz="2400" dirty="0"/>
              <a:t>adjusted using configuration of</a:t>
            </a:r>
            <a:br>
              <a:rPr lang="en-US" sz="2400" dirty="0"/>
            </a:br>
            <a:r>
              <a:rPr lang="en-US" sz="2400" dirty="0"/>
              <a:t>worker tiers and SKUs – see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https://docs.microsoft.com/en-us/azure/azure-stack/azure-stack-app-service-capacity-planning</a:t>
            </a:r>
            <a:r>
              <a:rPr lang="en-US" sz="2400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Sizing your App Service</a:t>
            </a:r>
          </a:p>
        </p:txBody>
      </p:sp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61AB04FF-EFD1-4201-BE8B-A1F770CD4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38" y="1876704"/>
            <a:ext cx="5678487" cy="380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2226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7" y="1142881"/>
            <a:ext cx="4496974" cy="546707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/>
              <a:t>Support for deployment or continuous deployment from:</a:t>
            </a:r>
          </a:p>
          <a:p>
            <a:pPr lvl="2">
              <a:lnSpc>
                <a:spcPct val="110000"/>
              </a:lnSpc>
            </a:pPr>
            <a:r>
              <a:rPr lang="en-US" sz="2000"/>
              <a:t>GitHub </a:t>
            </a:r>
          </a:p>
          <a:p>
            <a:pPr lvl="2">
              <a:lnSpc>
                <a:spcPct val="110000"/>
              </a:lnSpc>
            </a:pPr>
            <a:r>
              <a:rPr lang="en-US" sz="2000" err="1"/>
              <a:t>BitBucket</a:t>
            </a:r>
            <a:r>
              <a:rPr lang="en-US" sz="2000"/>
              <a:t> </a:t>
            </a:r>
          </a:p>
          <a:p>
            <a:pPr lvl="2">
              <a:lnSpc>
                <a:spcPct val="110000"/>
              </a:lnSpc>
            </a:pPr>
            <a:r>
              <a:rPr lang="en-US" sz="2000"/>
              <a:t>Dropbox </a:t>
            </a:r>
          </a:p>
          <a:p>
            <a:pPr lvl="2">
              <a:lnSpc>
                <a:spcPct val="110000"/>
              </a:lnSpc>
            </a:pPr>
            <a:r>
              <a:rPr lang="en-US" sz="2000"/>
              <a:t>OneDrive</a:t>
            </a:r>
          </a:p>
          <a:p>
            <a:pPr lvl="2">
              <a:lnSpc>
                <a:spcPct val="110000"/>
              </a:lnSpc>
            </a:pPr>
            <a:r>
              <a:rPr lang="en-US" sz="2000"/>
              <a:t>Local Git</a:t>
            </a:r>
          </a:p>
          <a:p>
            <a:pPr lvl="2">
              <a:lnSpc>
                <a:spcPct val="110000"/>
              </a:lnSpc>
            </a:pPr>
            <a:r>
              <a:rPr lang="en-US" sz="2000"/>
              <a:t>External repositories</a:t>
            </a:r>
          </a:p>
          <a:p>
            <a:pPr>
              <a:lnSpc>
                <a:spcPct val="110000"/>
              </a:lnSpc>
            </a:pPr>
            <a:r>
              <a:rPr lang="en-US" sz="2400"/>
              <a:t>Configure via PowerShell</a:t>
            </a:r>
          </a:p>
          <a:p>
            <a:pPr>
              <a:lnSpc>
                <a:spcPct val="110000"/>
              </a:lnSpc>
            </a:pPr>
            <a:r>
              <a:rPr lang="en-US" sz="2400"/>
              <a:t>Configure via Administration Portal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7" y="68262"/>
            <a:ext cx="11563350" cy="754061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Configuring deployment sources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5EAD6EB-655A-4FAA-AAC7-C9097EA98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974" y="1307015"/>
            <a:ext cx="7261501" cy="478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2781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8957" y="981075"/>
            <a:ext cx="10849540" cy="5437386"/>
          </a:xfrm>
        </p:spPr>
        <p:txBody>
          <a:bodyPr/>
          <a:lstStyle/>
          <a:p>
            <a:r>
              <a:rPr lang="en-US" sz="2400" dirty="0"/>
              <a:t>Azure App Service on Azure Stack Hub automatically deploys the App Service infrastructure across multiple fault domains</a:t>
            </a:r>
          </a:p>
          <a:p>
            <a:pPr lvl="2"/>
            <a:r>
              <a:rPr lang="en-US" sz="2000" dirty="0">
                <a:hlinkClick r:id="rId3"/>
              </a:rPr>
              <a:t>https://docs.microsoft.com/en-us/azure/azure-stack/azure-stack-app-service-before-you-get-started#high-availability</a:t>
            </a:r>
            <a:r>
              <a:rPr lang="en-US" sz="2000" dirty="0"/>
              <a:t> </a:t>
            </a:r>
          </a:p>
          <a:p>
            <a:r>
              <a:rPr lang="en-US" sz="2400" dirty="0"/>
              <a:t>Guidance</a:t>
            </a:r>
          </a:p>
          <a:p>
            <a:pPr lvl="1"/>
            <a:r>
              <a:rPr lang="en-US" sz="2400" dirty="0"/>
              <a:t>Deploy multiple instances of roles for resilience and performance</a:t>
            </a:r>
          </a:p>
          <a:p>
            <a:pPr lvl="2"/>
            <a:r>
              <a:rPr lang="en-US" sz="2000" dirty="0"/>
              <a:t>Maximum two controllers</a:t>
            </a:r>
          </a:p>
          <a:p>
            <a:pPr lvl="2"/>
            <a:r>
              <a:rPr lang="en-US" sz="2000" dirty="0"/>
              <a:t>Multiple for other roles – see </a:t>
            </a:r>
            <a:r>
              <a:rPr lang="en-US" sz="2000" dirty="0">
                <a:hlinkClick r:id="rId4"/>
              </a:rPr>
              <a:t>https://docs.microsoft.com/en-us/azure/azure-stack/azure-stack-app-service-capacity-planning</a:t>
            </a:r>
            <a:r>
              <a:rPr lang="en-US" sz="2000" dirty="0"/>
              <a:t> </a:t>
            </a:r>
          </a:p>
          <a:p>
            <a:pPr lvl="1"/>
            <a:r>
              <a:rPr lang="en-US" sz="2400" dirty="0"/>
              <a:t>Make use of existing infrastructure if already in place</a:t>
            </a:r>
          </a:p>
          <a:p>
            <a:pPr lvl="2"/>
            <a:r>
              <a:rPr lang="en-US" sz="2000" dirty="0"/>
              <a:t>SQL Server cluster</a:t>
            </a:r>
          </a:p>
          <a:p>
            <a:pPr lvl="2"/>
            <a:r>
              <a:rPr lang="en-US" sz="2000" dirty="0"/>
              <a:t>File server (Standalone, Clustered, SOFS, NAS, Storage Space Direct, and NAS Devices)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62" y="26475"/>
            <a:ext cx="11563350" cy="754061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284004216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7" y="1142881"/>
            <a:ext cx="3103563" cy="37439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/>
              <a:t>Resource management and monitoring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38309"/>
            <a:ext cx="11563350" cy="75406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Segoe UI Light"/>
              </a:rPr>
              <a:t>User view</a:t>
            </a:r>
          </a:p>
        </p:txBody>
      </p:sp>
      <p:pic>
        <p:nvPicPr>
          <p:cNvPr id="4" name="Picture 1" descr="image001">
            <a:extLst>
              <a:ext uri="{FF2B5EF4-FFF2-40B4-BE49-F238E27FC236}">
                <a16:creationId xmlns:a16="http://schemas.microsoft.com/office/drawing/2014/main" id="{EF197762-979B-49A5-A458-7CEC4823D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2270"/>
            <a:ext cx="8658225" cy="6938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748153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/>
              <a:t>What is App Service?</a:t>
            </a:r>
          </a:p>
        </p:txBody>
      </p:sp>
    </p:spTree>
    <p:extLst>
      <p:ext uri="{BB962C8B-B14F-4D97-AF65-F5344CB8AC3E}">
        <p14:creationId xmlns:p14="http://schemas.microsoft.com/office/powerpoint/2010/main" val="341332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7" y="1142881"/>
            <a:ext cx="11567160" cy="5331652"/>
          </a:xfr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Visual Studio 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Publish to App Service (both Azure and Azure Stack Hub)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Cloud Explorer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PowerShell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CLI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Kudu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Kudu is the tool that can be used to automatically deploy websites to Azure or Azure Stack Hub from a repository like GIT</a:t>
            </a:r>
            <a:endParaRPr lang="en-US" sz="2400" dirty="0">
              <a:cs typeface="Segoe UI"/>
            </a:endParaRPr>
          </a:p>
          <a:p>
            <a:pPr lvl="1">
              <a:lnSpc>
                <a:spcPct val="110000"/>
              </a:lnSpc>
            </a:pPr>
            <a:r>
              <a:rPr lang="en-US" sz="2400" dirty="0"/>
              <a:t>It’s a Microsoft-led open-source project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It also allows you to do typical web application status and troubleshooting tasks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790" y="68262"/>
            <a:ext cx="11563350" cy="754061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Tooling consistency</a:t>
            </a:r>
          </a:p>
        </p:txBody>
      </p:sp>
    </p:spTree>
    <p:extLst>
      <p:ext uri="{BB962C8B-B14F-4D97-AF65-F5344CB8AC3E}">
        <p14:creationId xmlns:p14="http://schemas.microsoft.com/office/powerpoint/2010/main" val="113824173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0"/>
            <a:ext cx="11563350" cy="75406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Connecting Visual Studio to Azure Stack Hub</a:t>
            </a:r>
          </a:p>
        </p:txBody>
      </p:sp>
      <p:pic>
        <p:nvPicPr>
          <p:cNvPr id="1026" name="Picture 2" descr="image003">
            <a:extLst>
              <a:ext uri="{FF2B5EF4-FFF2-40B4-BE49-F238E27FC236}">
                <a16:creationId xmlns:a16="http://schemas.microsoft.com/office/drawing/2014/main" id="{148E081A-88C2-4C28-8442-8EA709F86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1011239"/>
            <a:ext cx="10732901" cy="5859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A6EDC59-788F-4172-9E8F-0E72F70E524D}"/>
              </a:ext>
            </a:extLst>
          </p:cNvPr>
          <p:cNvSpPr/>
          <p:nvPr/>
        </p:nvSpPr>
        <p:spPr bwMode="auto">
          <a:xfrm>
            <a:off x="936625" y="882650"/>
            <a:ext cx="2120900" cy="552450"/>
          </a:xfrm>
          <a:prstGeom prst="ellipse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0356A-BF4A-441F-9918-23103717EE78}"/>
              </a:ext>
            </a:extLst>
          </p:cNvPr>
          <p:cNvSpPr/>
          <p:nvPr/>
        </p:nvSpPr>
        <p:spPr bwMode="auto">
          <a:xfrm>
            <a:off x="5051425" y="882650"/>
            <a:ext cx="1057275" cy="552450"/>
          </a:xfrm>
          <a:prstGeom prst="ellipse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7758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 descr="image002">
            <a:extLst>
              <a:ext uri="{FF2B5EF4-FFF2-40B4-BE49-F238E27FC236}">
                <a16:creationId xmlns:a16="http://schemas.microsoft.com/office/drawing/2014/main" id="{BB516E69-E411-44C7-8A68-EE8C70962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7" y="1158875"/>
            <a:ext cx="11364913" cy="533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62" y="126207"/>
            <a:ext cx="11563350" cy="75406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Connecting Visual Studio to Azure Stack Hub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6EDC59-788F-4172-9E8F-0E72F70E524D}"/>
              </a:ext>
            </a:extLst>
          </p:cNvPr>
          <p:cNvSpPr/>
          <p:nvPr/>
        </p:nvSpPr>
        <p:spPr bwMode="auto">
          <a:xfrm>
            <a:off x="908050" y="2470150"/>
            <a:ext cx="1238250" cy="476250"/>
          </a:xfrm>
          <a:prstGeom prst="ellipse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0356A-BF4A-441F-9918-23103717EE78}"/>
              </a:ext>
            </a:extLst>
          </p:cNvPr>
          <p:cNvSpPr/>
          <p:nvPr/>
        </p:nvSpPr>
        <p:spPr bwMode="auto">
          <a:xfrm>
            <a:off x="1260475" y="4349750"/>
            <a:ext cx="1057275" cy="552450"/>
          </a:xfrm>
          <a:prstGeom prst="ellipse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504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Integrated Developer Experience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363662"/>
            <a:ext cx="5682469" cy="5416868"/>
          </a:xfrm>
        </p:spPr>
        <p:txBody>
          <a:bodyPr/>
          <a:lstStyle/>
          <a:p>
            <a:r>
              <a:rPr lang="en-US" sz="2800">
                <a:solidFill>
                  <a:srgbClr val="0078D7"/>
                </a:solidFill>
              </a:rPr>
              <a:t>Built-in in-browser code editor</a:t>
            </a:r>
          </a:p>
          <a:p>
            <a:endParaRPr lang="en-US" sz="1800" b="1">
              <a:solidFill>
                <a:srgbClr val="505050"/>
              </a:solidFill>
            </a:endParaRPr>
          </a:p>
          <a:p>
            <a:r>
              <a:rPr lang="en-US" sz="1800" b="1">
                <a:solidFill>
                  <a:srgbClr val="505050"/>
                </a:solidFill>
              </a:rPr>
              <a:t>“Kudu” </a:t>
            </a:r>
          </a:p>
          <a:p>
            <a:r>
              <a:rPr lang="en-US" sz="1600">
                <a:solidFill>
                  <a:srgbClr val="505050"/>
                </a:solidFill>
              </a:rPr>
              <a:t>https://</a:t>
            </a:r>
            <a:r>
              <a:rPr lang="en-US" sz="1600">
                <a:solidFill>
                  <a:srgbClr val="FF0000"/>
                </a:solidFill>
              </a:rPr>
              <a:t>&lt;sitename&gt;</a:t>
            </a:r>
            <a:r>
              <a:rPr lang="en-US" sz="1600">
                <a:solidFill>
                  <a:srgbClr val="505050"/>
                </a:solidFill>
              </a:rPr>
              <a:t>.scm.appservice</a:t>
            </a:r>
            <a:r>
              <a:rPr lang="en-US" sz="1600">
                <a:solidFill>
                  <a:schemeClr val="tx1"/>
                </a:solidFill>
              </a:rPr>
              <a:t>.</a:t>
            </a:r>
            <a:r>
              <a:rPr lang="en-US" sz="1600">
                <a:solidFill>
                  <a:srgbClr val="FF0000"/>
                </a:solidFill>
              </a:rPr>
              <a:t>&lt;region&gt;</a:t>
            </a:r>
            <a:r>
              <a:rPr lang="en-US" sz="1600">
                <a:solidFill>
                  <a:schemeClr val="tx1"/>
                </a:solidFill>
              </a:rPr>
              <a:t>.</a:t>
            </a:r>
            <a:r>
              <a:rPr lang="en-US" sz="1600">
                <a:solidFill>
                  <a:srgbClr val="FF0000"/>
                </a:solidFill>
              </a:rPr>
              <a:t>&lt;customerdomain&gt;</a:t>
            </a:r>
            <a:r>
              <a:rPr lang="en-US" sz="1600">
                <a:solidFill>
                  <a:srgbClr val="505050"/>
                </a:solidFill>
              </a:rPr>
              <a:t>/ </a:t>
            </a:r>
          </a:p>
          <a:p>
            <a:pPr algn="ctr"/>
            <a:r>
              <a:rPr lang="en-US" sz="1800">
                <a:solidFill>
                  <a:srgbClr val="505050"/>
                </a:solidFill>
              </a:rPr>
              <a:t>for example </a:t>
            </a:r>
          </a:p>
          <a:p>
            <a:pPr algn="ctr"/>
            <a:endParaRPr lang="en-US" sz="1800">
              <a:solidFill>
                <a:srgbClr val="505050"/>
              </a:solidFill>
            </a:endParaRPr>
          </a:p>
          <a:p>
            <a:r>
              <a:rPr lang="en-US" sz="1800">
                <a:solidFill>
                  <a:srgbClr val="505050"/>
                </a:solidFill>
              </a:rPr>
              <a:t>https://</a:t>
            </a:r>
            <a:r>
              <a:rPr lang="en-US" sz="1800">
                <a:solidFill>
                  <a:srgbClr val="FF0000"/>
                </a:solidFill>
              </a:rPr>
              <a:t>testapp</a:t>
            </a:r>
            <a:r>
              <a:rPr lang="en-US" sz="1800">
                <a:solidFill>
                  <a:srgbClr val="505050"/>
                </a:solidFill>
              </a:rPr>
              <a:t>.scm.appservice.</a:t>
            </a:r>
            <a:r>
              <a:rPr lang="en-US" sz="1800">
                <a:solidFill>
                  <a:srgbClr val="FF0000"/>
                </a:solidFill>
              </a:rPr>
              <a:t>local</a:t>
            </a:r>
            <a:r>
              <a:rPr lang="en-US" sz="1800">
                <a:solidFill>
                  <a:srgbClr val="505050"/>
                </a:solidFill>
              </a:rPr>
              <a:t>.</a:t>
            </a:r>
            <a:r>
              <a:rPr lang="en-US" sz="1800">
                <a:solidFill>
                  <a:srgbClr val="FF0000"/>
                </a:solidFill>
              </a:rPr>
              <a:t>azurestack</a:t>
            </a:r>
            <a:r>
              <a:rPr lang="en-US" sz="1800">
                <a:solidFill>
                  <a:schemeClr val="tx1"/>
                </a:solidFill>
              </a:rPr>
              <a:t>.</a:t>
            </a:r>
            <a:r>
              <a:rPr lang="en-US" sz="1800">
                <a:solidFill>
                  <a:srgbClr val="FF0000"/>
                </a:solidFill>
              </a:rPr>
              <a:t>external</a:t>
            </a:r>
            <a:r>
              <a:rPr lang="en-US" sz="1800">
                <a:solidFill>
                  <a:srgbClr val="505050"/>
                </a:solidFill>
              </a:rPr>
              <a:t>/</a:t>
            </a:r>
          </a:p>
          <a:p>
            <a:endParaRPr lang="en-US" sz="1800">
              <a:solidFill>
                <a:srgbClr val="505050"/>
              </a:solidFill>
            </a:endParaRPr>
          </a:p>
          <a:p>
            <a:r>
              <a:rPr lang="en-US" sz="1800" b="1">
                <a:solidFill>
                  <a:schemeClr val="tx1"/>
                </a:solidFill>
                <a:latin typeface="Segoe UI Light" pitchFamily="34" charset="0"/>
              </a:rPr>
              <a:t>App Service Editor</a:t>
            </a:r>
          </a:p>
          <a:p>
            <a:r>
              <a:rPr lang="en-US" sz="1600">
                <a:solidFill>
                  <a:schemeClr val="tx1"/>
                </a:solidFill>
              </a:rPr>
              <a:t>https://</a:t>
            </a:r>
            <a:r>
              <a:rPr lang="en-US" sz="1600">
                <a:solidFill>
                  <a:srgbClr val="FF0000"/>
                </a:solidFill>
              </a:rPr>
              <a:t>&lt;sitename&gt;</a:t>
            </a:r>
            <a:r>
              <a:rPr lang="en-US" sz="1600">
                <a:solidFill>
                  <a:schemeClr val="tx1"/>
                </a:solidFill>
              </a:rPr>
              <a:t>.scm.appservice.</a:t>
            </a:r>
            <a:r>
              <a:rPr lang="en-US" sz="1600">
                <a:solidFill>
                  <a:srgbClr val="FF0000"/>
                </a:solidFill>
              </a:rPr>
              <a:t>&lt;region&gt;</a:t>
            </a:r>
            <a:r>
              <a:rPr lang="en-US" sz="1600">
                <a:solidFill>
                  <a:schemeClr val="tx1"/>
                </a:solidFill>
              </a:rPr>
              <a:t>.</a:t>
            </a:r>
            <a:r>
              <a:rPr lang="en-US" sz="1600">
                <a:solidFill>
                  <a:srgbClr val="FF0000"/>
                </a:solidFill>
              </a:rPr>
              <a:t>&lt;customerdomain&gt;</a:t>
            </a:r>
            <a:r>
              <a:rPr lang="en-US" sz="1600">
                <a:solidFill>
                  <a:schemeClr val="tx1"/>
                </a:solidFill>
              </a:rPr>
              <a:t>/dev </a:t>
            </a:r>
          </a:p>
          <a:p>
            <a:pPr algn="ctr"/>
            <a:r>
              <a:rPr lang="en-US" sz="1600">
                <a:solidFill>
                  <a:schemeClr val="tx1"/>
                </a:solidFill>
              </a:rPr>
              <a:t>for example</a:t>
            </a:r>
          </a:p>
          <a:p>
            <a:pPr algn="ctr"/>
            <a:endParaRPr lang="en-US" sz="1600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</a:rPr>
              <a:t>https://</a:t>
            </a:r>
            <a:r>
              <a:rPr lang="en-US" sz="1600">
                <a:solidFill>
                  <a:srgbClr val="FF0000"/>
                </a:solidFill>
              </a:rPr>
              <a:t>testapp</a:t>
            </a:r>
            <a:r>
              <a:rPr lang="en-US" sz="1600">
                <a:solidFill>
                  <a:schemeClr val="tx1"/>
                </a:solidFill>
              </a:rPr>
              <a:t>.scm.appservice.</a:t>
            </a:r>
            <a:r>
              <a:rPr lang="en-US" sz="1600">
                <a:solidFill>
                  <a:srgbClr val="FF0000"/>
                </a:solidFill>
              </a:rPr>
              <a:t>local</a:t>
            </a:r>
            <a:r>
              <a:rPr lang="en-US" sz="1600">
                <a:solidFill>
                  <a:schemeClr val="tx1"/>
                </a:solidFill>
              </a:rPr>
              <a:t>.</a:t>
            </a:r>
            <a:r>
              <a:rPr lang="en-US" sz="1600">
                <a:solidFill>
                  <a:srgbClr val="FF0000"/>
                </a:solidFill>
              </a:rPr>
              <a:t>azurestack.external</a:t>
            </a:r>
            <a:r>
              <a:rPr lang="en-US" sz="1600">
                <a:solidFill>
                  <a:schemeClr val="tx1"/>
                </a:solidFill>
              </a:rPr>
              <a:t>/dev </a:t>
            </a:r>
          </a:p>
          <a:p>
            <a:endParaRPr lang="en-US" sz="1800">
              <a:solidFill>
                <a:srgbClr val="505050"/>
              </a:solidFill>
            </a:endParaRPr>
          </a:p>
          <a:p>
            <a:r>
              <a:rPr lang="en-US" sz="1800" b="1">
                <a:solidFill>
                  <a:srgbClr val="505050"/>
                </a:solidFill>
              </a:rPr>
              <a:t>NB: </a:t>
            </a:r>
            <a:r>
              <a:rPr lang="en-US" sz="1800">
                <a:solidFill>
                  <a:srgbClr val="505050"/>
                </a:solidFill>
              </a:rPr>
              <a:t>both accessible from within the tenant portal</a:t>
            </a:r>
          </a:p>
          <a:p>
            <a:endParaRPr lang="en-US" sz="1800">
              <a:solidFill>
                <a:srgbClr val="505050"/>
              </a:solidFill>
            </a:endParaRPr>
          </a:p>
        </p:txBody>
      </p:sp>
      <p:pic>
        <p:nvPicPr>
          <p:cNvPr id="1027" name="Picture 16" descr="image005">
            <a:extLst>
              <a:ext uri="{FF2B5EF4-FFF2-40B4-BE49-F238E27FC236}">
                <a16:creationId xmlns:a16="http://schemas.microsoft.com/office/drawing/2014/main" id="{B9A26478-2C50-4BE4-93C1-9FF66A5D1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41660" y="1351280"/>
            <a:ext cx="5837237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41114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7" y="1142880"/>
            <a:ext cx="7967663" cy="164262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/>
              <a:t>Built-in debug and troubleshooting tools for tenants</a:t>
            </a:r>
          </a:p>
          <a:p>
            <a:pPr lvl="2">
              <a:lnSpc>
                <a:spcPct val="110000"/>
              </a:lnSpc>
            </a:pPr>
            <a:r>
              <a:rPr lang="en-US" sz="2000"/>
              <a:t>https://mysite.scm.appservice.&lt;region&gt;.&lt;customerdomain&gt;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37" y="68262"/>
            <a:ext cx="12039600" cy="754061"/>
          </a:xfrm>
        </p:spPr>
        <p:txBody>
          <a:bodyPr/>
          <a:lstStyle/>
          <a:p>
            <a:r>
              <a:rPr lang="en-US" sz="4400">
                <a:solidFill>
                  <a:schemeClr val="tx1"/>
                </a:solidFill>
              </a:rPr>
              <a:t>Integrated tenant administrative experience with Kudu</a:t>
            </a:r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D88D68E5-EBD6-4FCA-BA02-143595FF58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9047" b="18305"/>
          <a:stretch/>
        </p:blipFill>
        <p:spPr>
          <a:xfrm>
            <a:off x="2756658" y="2140460"/>
            <a:ext cx="6751087" cy="485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14679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9" y="2772600"/>
            <a:ext cx="10056812" cy="1181862"/>
          </a:xfrm>
        </p:spPr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8659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735262"/>
            <a:ext cx="11887200" cy="1181862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635284405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issues experienced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86259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800">
                <a:solidFill>
                  <a:srgbClr val="0078D7"/>
                </a:solidFill>
              </a:rPr>
              <a:t>Deployment failures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chemeClr val="tx1"/>
                </a:solidFill>
                <a:latin typeface="+mj-lt"/>
              </a:rPr>
              <a:t>Unable to create VMs</a:t>
            </a:r>
          </a:p>
          <a:p>
            <a:pPr>
              <a:spcAft>
                <a:spcPts val="600"/>
              </a:spcAft>
            </a:pPr>
            <a:r>
              <a:rPr lang="en-US" sz="2800">
                <a:solidFill>
                  <a:srgbClr val="0078D7"/>
                </a:solidFill>
              </a:rPr>
              <a:t>Functions portal doesn’t load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chemeClr val="tx1"/>
                </a:solidFill>
                <a:latin typeface="+mj-lt"/>
              </a:rPr>
              <a:t>Has the admin completed the SSO tasks? Read through the release notes for any specific post installation steps needed.</a:t>
            </a:r>
          </a:p>
          <a:p>
            <a:pPr>
              <a:spcAft>
                <a:spcPts val="600"/>
              </a:spcAft>
            </a:pPr>
            <a:r>
              <a:rPr lang="en-US" sz="2800">
                <a:solidFill>
                  <a:srgbClr val="0078D7"/>
                </a:solidFill>
              </a:rPr>
              <a:t>Tenant apps unable to connect to SQL / MySQL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chemeClr val="tx1"/>
                </a:solidFill>
                <a:latin typeface="+mj-lt"/>
              </a:rPr>
              <a:t>Connection string is incorrect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180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890972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capacity to App Service on Azure Stack Hub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668294"/>
            <a:ext cx="9067799" cy="3750012"/>
          </a:xfrm>
        </p:spPr>
        <p:txBody>
          <a:bodyPr/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/>
                </a:solidFill>
              </a:rPr>
              <a:t>First task after deployment for most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/>
                </a:solidFill>
              </a:rPr>
              <a:t>Multiple ways to add more capacity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/>
                </a:solidFill>
              </a:rPr>
              <a:t>Deploy template of VMs and add to App Service Cloud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/>
                </a:solidFill>
              </a:rPr>
              <a:t>Add additional workers using Administration Experience (maximum of 10* per run)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/>
                </a:solidFill>
              </a:rPr>
              <a:t>Controller deploys required runtimes and marks workers as ready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/>
                </a:solidFill>
              </a:rPr>
              <a:t>Improved for GA with using VMSS</a:t>
            </a:r>
          </a:p>
        </p:txBody>
      </p:sp>
    </p:spTree>
    <p:extLst>
      <p:ext uri="{BB962C8B-B14F-4D97-AF65-F5344CB8AC3E}">
        <p14:creationId xmlns:p14="http://schemas.microsoft.com/office/powerpoint/2010/main" val="3967924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Service on Azure Stack Hub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45160" y="1385657"/>
            <a:ext cx="1824537" cy="1486377"/>
            <a:chOff x="827088" y="-3463925"/>
            <a:chExt cx="3833812" cy="3816350"/>
          </a:xfrm>
          <a:solidFill>
            <a:srgbClr val="00B0F0"/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2863850" y="-1444625"/>
              <a:ext cx="1797050" cy="1797050"/>
            </a:xfrm>
            <a:custGeom>
              <a:avLst/>
              <a:gdLst>
                <a:gd name="T0" fmla="*/ 233 w 515"/>
                <a:gd name="T1" fmla="*/ 221 h 515"/>
                <a:gd name="T2" fmla="*/ 0 w 515"/>
                <a:gd name="T3" fmla="*/ 221 h 515"/>
                <a:gd name="T4" fmla="*/ 0 w 515"/>
                <a:gd name="T5" fmla="*/ 463 h 515"/>
                <a:gd name="T6" fmla="*/ 0 w 515"/>
                <a:gd name="T7" fmla="*/ 467 h 515"/>
                <a:gd name="T8" fmla="*/ 0 w 515"/>
                <a:gd name="T9" fmla="*/ 468 h 515"/>
                <a:gd name="T10" fmla="*/ 0 w 515"/>
                <a:gd name="T11" fmla="*/ 472 h 515"/>
                <a:gd name="T12" fmla="*/ 1 w 515"/>
                <a:gd name="T13" fmla="*/ 472 h 515"/>
                <a:gd name="T14" fmla="*/ 51 w 515"/>
                <a:gd name="T15" fmla="*/ 515 h 515"/>
                <a:gd name="T16" fmla="*/ 463 w 515"/>
                <a:gd name="T17" fmla="*/ 515 h 515"/>
                <a:gd name="T18" fmla="*/ 515 w 515"/>
                <a:gd name="T19" fmla="*/ 463 h 515"/>
                <a:gd name="T20" fmla="*/ 515 w 515"/>
                <a:gd name="T21" fmla="*/ 51 h 515"/>
                <a:gd name="T22" fmla="*/ 463 w 515"/>
                <a:gd name="T23" fmla="*/ 0 h 515"/>
                <a:gd name="T24" fmla="*/ 404 w 515"/>
                <a:gd name="T25" fmla="*/ 0 h 515"/>
                <a:gd name="T26" fmla="*/ 411 w 515"/>
                <a:gd name="T27" fmla="*/ 50 h 515"/>
                <a:gd name="T28" fmla="*/ 233 w 515"/>
                <a:gd name="T29" fmla="*/ 221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5" h="515">
                  <a:moveTo>
                    <a:pt x="233" y="221"/>
                  </a:moveTo>
                  <a:cubicBezTo>
                    <a:pt x="196" y="221"/>
                    <a:pt x="101" y="221"/>
                    <a:pt x="0" y="22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5"/>
                    <a:pt x="0" y="466"/>
                    <a:pt x="0" y="467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0" y="469"/>
                    <a:pt x="0" y="471"/>
                    <a:pt x="0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5"/>
                    <a:pt x="51" y="515"/>
                  </a:cubicBezTo>
                  <a:cubicBezTo>
                    <a:pt x="463" y="515"/>
                    <a:pt x="463" y="515"/>
                    <a:pt x="463" y="515"/>
                  </a:cubicBezTo>
                  <a:cubicBezTo>
                    <a:pt x="492" y="515"/>
                    <a:pt x="515" y="492"/>
                    <a:pt x="515" y="463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3" y="0"/>
                  </a:cubicBezTo>
                  <a:cubicBezTo>
                    <a:pt x="404" y="0"/>
                    <a:pt x="404" y="0"/>
                    <a:pt x="404" y="0"/>
                  </a:cubicBezTo>
                  <a:cubicBezTo>
                    <a:pt x="409" y="15"/>
                    <a:pt x="411" y="32"/>
                    <a:pt x="411" y="50"/>
                  </a:cubicBezTo>
                  <a:cubicBezTo>
                    <a:pt x="411" y="148"/>
                    <a:pt x="332" y="221"/>
                    <a:pt x="233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+mn-ea"/>
                <a:cs typeface="+mn-cs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27088" y="-1444625"/>
              <a:ext cx="1797050" cy="1797050"/>
            </a:xfrm>
            <a:custGeom>
              <a:avLst/>
              <a:gdLst>
                <a:gd name="T0" fmla="*/ 106 w 515"/>
                <a:gd name="T1" fmla="*/ 50 h 515"/>
                <a:gd name="T2" fmla="*/ 114 w 515"/>
                <a:gd name="T3" fmla="*/ 0 h 515"/>
                <a:gd name="T4" fmla="*/ 52 w 515"/>
                <a:gd name="T5" fmla="*/ 0 h 515"/>
                <a:gd name="T6" fmla="*/ 1 w 515"/>
                <a:gd name="T7" fmla="*/ 42 h 515"/>
                <a:gd name="T8" fmla="*/ 1 w 515"/>
                <a:gd name="T9" fmla="*/ 43 h 515"/>
                <a:gd name="T10" fmla="*/ 0 w 515"/>
                <a:gd name="T11" fmla="*/ 46 h 515"/>
                <a:gd name="T12" fmla="*/ 0 w 515"/>
                <a:gd name="T13" fmla="*/ 47 h 515"/>
                <a:gd name="T14" fmla="*/ 0 w 515"/>
                <a:gd name="T15" fmla="*/ 51 h 515"/>
                <a:gd name="T16" fmla="*/ 0 w 515"/>
                <a:gd name="T17" fmla="*/ 463 h 515"/>
                <a:gd name="T18" fmla="*/ 0 w 515"/>
                <a:gd name="T19" fmla="*/ 467 h 515"/>
                <a:gd name="T20" fmla="*/ 0 w 515"/>
                <a:gd name="T21" fmla="*/ 468 h 515"/>
                <a:gd name="T22" fmla="*/ 1 w 515"/>
                <a:gd name="T23" fmla="*/ 472 h 515"/>
                <a:gd name="T24" fmla="*/ 1 w 515"/>
                <a:gd name="T25" fmla="*/ 472 h 515"/>
                <a:gd name="T26" fmla="*/ 52 w 515"/>
                <a:gd name="T27" fmla="*/ 515 h 515"/>
                <a:gd name="T28" fmla="*/ 464 w 515"/>
                <a:gd name="T29" fmla="*/ 515 h 515"/>
                <a:gd name="T30" fmla="*/ 515 w 515"/>
                <a:gd name="T31" fmla="*/ 463 h 515"/>
                <a:gd name="T32" fmla="*/ 515 w 515"/>
                <a:gd name="T33" fmla="*/ 221 h 515"/>
                <a:gd name="T34" fmla="*/ 284 w 515"/>
                <a:gd name="T35" fmla="*/ 221 h 515"/>
                <a:gd name="T36" fmla="*/ 106 w 515"/>
                <a:gd name="T37" fmla="*/ 5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5" h="515">
                  <a:moveTo>
                    <a:pt x="106" y="50"/>
                  </a:moveTo>
                  <a:cubicBezTo>
                    <a:pt x="106" y="32"/>
                    <a:pt x="109" y="15"/>
                    <a:pt x="11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1" y="43"/>
                  </a:cubicBezTo>
                  <a:cubicBezTo>
                    <a:pt x="1" y="44"/>
                    <a:pt x="1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5"/>
                    <a:pt x="0" y="466"/>
                    <a:pt x="0" y="467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1" y="469"/>
                    <a:pt x="1" y="471"/>
                    <a:pt x="1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5"/>
                    <a:pt x="52" y="515"/>
                  </a:cubicBezTo>
                  <a:cubicBezTo>
                    <a:pt x="464" y="515"/>
                    <a:pt x="464" y="515"/>
                    <a:pt x="464" y="515"/>
                  </a:cubicBezTo>
                  <a:cubicBezTo>
                    <a:pt x="492" y="515"/>
                    <a:pt x="515" y="492"/>
                    <a:pt x="515" y="463"/>
                  </a:cubicBezTo>
                  <a:cubicBezTo>
                    <a:pt x="515" y="221"/>
                    <a:pt x="515" y="221"/>
                    <a:pt x="515" y="221"/>
                  </a:cubicBezTo>
                  <a:cubicBezTo>
                    <a:pt x="419" y="221"/>
                    <a:pt x="327" y="221"/>
                    <a:pt x="284" y="221"/>
                  </a:cubicBezTo>
                  <a:cubicBezTo>
                    <a:pt x="186" y="221"/>
                    <a:pt x="106" y="148"/>
                    <a:pt x="106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+mn-ea"/>
                <a:cs typeface="+mn-cs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863850" y="-3463925"/>
              <a:ext cx="1797050" cy="1793875"/>
            </a:xfrm>
            <a:custGeom>
              <a:avLst/>
              <a:gdLst>
                <a:gd name="T0" fmla="*/ 515 w 515"/>
                <a:gd name="T1" fmla="*/ 463 h 514"/>
                <a:gd name="T2" fmla="*/ 515 w 515"/>
                <a:gd name="T3" fmla="*/ 51 h 514"/>
                <a:gd name="T4" fmla="*/ 463 w 515"/>
                <a:gd name="T5" fmla="*/ 0 h 514"/>
                <a:gd name="T6" fmla="*/ 51 w 515"/>
                <a:gd name="T7" fmla="*/ 0 h 514"/>
                <a:gd name="T8" fmla="*/ 1 w 515"/>
                <a:gd name="T9" fmla="*/ 42 h 514"/>
                <a:gd name="T10" fmla="*/ 0 w 515"/>
                <a:gd name="T11" fmla="*/ 42 h 514"/>
                <a:gd name="T12" fmla="*/ 0 w 515"/>
                <a:gd name="T13" fmla="*/ 46 h 514"/>
                <a:gd name="T14" fmla="*/ 0 w 515"/>
                <a:gd name="T15" fmla="*/ 47 h 514"/>
                <a:gd name="T16" fmla="*/ 0 w 515"/>
                <a:gd name="T17" fmla="*/ 51 h 514"/>
                <a:gd name="T18" fmla="*/ 0 w 515"/>
                <a:gd name="T19" fmla="*/ 238 h 514"/>
                <a:gd name="T20" fmla="*/ 56 w 515"/>
                <a:gd name="T21" fmla="*/ 231 h 514"/>
                <a:gd name="T22" fmla="*/ 283 w 515"/>
                <a:gd name="T23" fmla="*/ 458 h 514"/>
                <a:gd name="T24" fmla="*/ 282 w 515"/>
                <a:gd name="T25" fmla="*/ 465 h 514"/>
                <a:gd name="T26" fmla="*/ 365 w 515"/>
                <a:gd name="T27" fmla="*/ 514 h 514"/>
                <a:gd name="T28" fmla="*/ 463 w 515"/>
                <a:gd name="T29" fmla="*/ 514 h 514"/>
                <a:gd name="T30" fmla="*/ 515 w 515"/>
                <a:gd name="T31" fmla="*/ 463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5" h="514">
                  <a:moveTo>
                    <a:pt x="515" y="463"/>
                  </a:move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0" y="42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8" y="233"/>
                    <a:pt x="36" y="231"/>
                    <a:pt x="56" y="231"/>
                  </a:cubicBezTo>
                  <a:cubicBezTo>
                    <a:pt x="181" y="231"/>
                    <a:pt x="283" y="332"/>
                    <a:pt x="283" y="458"/>
                  </a:cubicBezTo>
                  <a:cubicBezTo>
                    <a:pt x="283" y="460"/>
                    <a:pt x="282" y="463"/>
                    <a:pt x="282" y="465"/>
                  </a:cubicBezTo>
                  <a:cubicBezTo>
                    <a:pt x="314" y="475"/>
                    <a:pt x="343" y="492"/>
                    <a:pt x="365" y="514"/>
                  </a:cubicBezTo>
                  <a:cubicBezTo>
                    <a:pt x="463" y="514"/>
                    <a:pt x="463" y="514"/>
                    <a:pt x="463" y="514"/>
                  </a:cubicBezTo>
                  <a:cubicBezTo>
                    <a:pt x="492" y="514"/>
                    <a:pt x="515" y="491"/>
                    <a:pt x="515" y="4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+mn-ea"/>
                <a:cs typeface="+mn-cs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827088" y="-3463925"/>
              <a:ext cx="1797050" cy="1793875"/>
            </a:xfrm>
            <a:custGeom>
              <a:avLst/>
              <a:gdLst>
                <a:gd name="T0" fmla="*/ 247 w 515"/>
                <a:gd name="T1" fmla="*/ 462 h 514"/>
                <a:gd name="T2" fmla="*/ 245 w 515"/>
                <a:gd name="T3" fmla="*/ 438 h 514"/>
                <a:gd name="T4" fmla="*/ 383 w 515"/>
                <a:gd name="T5" fmla="*/ 300 h 514"/>
                <a:gd name="T6" fmla="*/ 458 w 515"/>
                <a:gd name="T7" fmla="*/ 322 h 514"/>
                <a:gd name="T8" fmla="*/ 515 w 515"/>
                <a:gd name="T9" fmla="*/ 268 h 514"/>
                <a:gd name="T10" fmla="*/ 515 w 515"/>
                <a:gd name="T11" fmla="*/ 51 h 514"/>
                <a:gd name="T12" fmla="*/ 464 w 515"/>
                <a:gd name="T13" fmla="*/ 0 h 514"/>
                <a:gd name="T14" fmla="*/ 52 w 515"/>
                <a:gd name="T15" fmla="*/ 0 h 514"/>
                <a:gd name="T16" fmla="*/ 1 w 515"/>
                <a:gd name="T17" fmla="*/ 42 h 514"/>
                <a:gd name="T18" fmla="*/ 1 w 515"/>
                <a:gd name="T19" fmla="*/ 42 h 514"/>
                <a:gd name="T20" fmla="*/ 0 w 515"/>
                <a:gd name="T21" fmla="*/ 46 h 514"/>
                <a:gd name="T22" fmla="*/ 0 w 515"/>
                <a:gd name="T23" fmla="*/ 47 h 514"/>
                <a:gd name="T24" fmla="*/ 0 w 515"/>
                <a:gd name="T25" fmla="*/ 51 h 514"/>
                <a:gd name="T26" fmla="*/ 0 w 515"/>
                <a:gd name="T27" fmla="*/ 463 h 514"/>
                <a:gd name="T28" fmla="*/ 0 w 515"/>
                <a:gd name="T29" fmla="*/ 467 h 514"/>
                <a:gd name="T30" fmla="*/ 0 w 515"/>
                <a:gd name="T31" fmla="*/ 468 h 514"/>
                <a:gd name="T32" fmla="*/ 1 w 515"/>
                <a:gd name="T33" fmla="*/ 472 h 514"/>
                <a:gd name="T34" fmla="*/ 1 w 515"/>
                <a:gd name="T35" fmla="*/ 472 h 514"/>
                <a:gd name="T36" fmla="*/ 52 w 515"/>
                <a:gd name="T37" fmla="*/ 514 h 514"/>
                <a:gd name="T38" fmla="*/ 151 w 515"/>
                <a:gd name="T39" fmla="*/ 514 h 514"/>
                <a:gd name="T40" fmla="*/ 247 w 515"/>
                <a:gd name="T41" fmla="*/ 462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5" h="514">
                  <a:moveTo>
                    <a:pt x="247" y="462"/>
                  </a:moveTo>
                  <a:cubicBezTo>
                    <a:pt x="246" y="454"/>
                    <a:pt x="245" y="446"/>
                    <a:pt x="245" y="438"/>
                  </a:cubicBezTo>
                  <a:cubicBezTo>
                    <a:pt x="245" y="362"/>
                    <a:pt x="306" y="300"/>
                    <a:pt x="383" y="300"/>
                  </a:cubicBezTo>
                  <a:cubicBezTo>
                    <a:pt x="411" y="300"/>
                    <a:pt x="436" y="308"/>
                    <a:pt x="458" y="322"/>
                  </a:cubicBezTo>
                  <a:cubicBezTo>
                    <a:pt x="474" y="301"/>
                    <a:pt x="493" y="283"/>
                    <a:pt x="515" y="268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4"/>
                    <a:pt x="1" y="45"/>
                    <a:pt x="0" y="46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4"/>
                    <a:pt x="0" y="466"/>
                    <a:pt x="0" y="467"/>
                  </a:cubicBezTo>
                  <a:cubicBezTo>
                    <a:pt x="0" y="467"/>
                    <a:pt x="0" y="468"/>
                    <a:pt x="0" y="468"/>
                  </a:cubicBezTo>
                  <a:cubicBezTo>
                    <a:pt x="1" y="469"/>
                    <a:pt x="1" y="470"/>
                    <a:pt x="1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4"/>
                    <a:pt x="52" y="514"/>
                  </a:cubicBezTo>
                  <a:cubicBezTo>
                    <a:pt x="151" y="514"/>
                    <a:pt x="151" y="514"/>
                    <a:pt x="151" y="514"/>
                  </a:cubicBezTo>
                  <a:cubicBezTo>
                    <a:pt x="176" y="488"/>
                    <a:pt x="209" y="470"/>
                    <a:pt x="247" y="4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+mn-ea"/>
                <a:cs typeface="+mn-c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032077" y="3047759"/>
            <a:ext cx="2351314" cy="762000"/>
            <a:chOff x="2255837" y="4847858"/>
            <a:chExt cx="2351314" cy="762000"/>
          </a:xfrm>
          <a:solidFill>
            <a:schemeClr val="tx2"/>
          </a:solidFill>
        </p:grpSpPr>
        <p:sp>
          <p:nvSpPr>
            <p:cNvPr id="14" name="Rectangle 13"/>
            <p:cNvSpPr/>
            <p:nvPr/>
          </p:nvSpPr>
          <p:spPr bwMode="auto">
            <a:xfrm>
              <a:off x="2255837" y="4847858"/>
              <a:ext cx="2351314" cy="7620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89166" y="4945062"/>
              <a:ext cx="502731" cy="560531"/>
            </a:xfrm>
            <a:prstGeom prst="rect">
              <a:avLst/>
            </a:prstGeom>
            <a:grpFill/>
          </p:spPr>
        </p:pic>
        <p:sp>
          <p:nvSpPr>
            <p:cNvPr id="18" name="TextBox 17"/>
            <p:cNvSpPr txBox="1"/>
            <p:nvPr/>
          </p:nvSpPr>
          <p:spPr>
            <a:xfrm>
              <a:off x="3098063" y="5046964"/>
              <a:ext cx="1217374" cy="458629"/>
            </a:xfrm>
            <a:prstGeom prst="flowChartOffpageConnector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+mn-ea"/>
                  <a:cs typeface="Segoe UI Semilight" panose="020B0402040204020203" pitchFamily="34" charset="0"/>
                </a:rPr>
                <a:t>API Apps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389049" y="3021436"/>
            <a:ext cx="2351314" cy="762000"/>
            <a:chOff x="4770437" y="4259262"/>
            <a:chExt cx="2351314" cy="762000"/>
          </a:xfrm>
          <a:solidFill>
            <a:schemeClr val="tx2"/>
          </a:solidFill>
        </p:grpSpPr>
        <p:sp>
          <p:nvSpPr>
            <p:cNvPr id="15" name="Rectangle 14"/>
            <p:cNvSpPr/>
            <p:nvPr/>
          </p:nvSpPr>
          <p:spPr bwMode="auto">
            <a:xfrm>
              <a:off x="4770437" y="4259262"/>
              <a:ext cx="2351314" cy="7620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95232" y="4379560"/>
              <a:ext cx="1434823" cy="476488"/>
            </a:xfrm>
            <a:prstGeom prst="hexagon">
              <a:avLst/>
            </a:prstGeom>
            <a:grpFill/>
          </p:spPr>
          <p:txBody>
            <a:bodyPr wrap="square" lIns="0" rIns="0" rtlCol="0">
              <a:spAutoFit/>
            </a:bodyPr>
            <a:lstStyle/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+mn-ea"/>
                  <a:cs typeface="Segoe UI Semilight" panose="020B0402040204020203" pitchFamily="34" charset="0"/>
                </a:rPr>
                <a:t>Web Apps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5237" y="4391015"/>
              <a:ext cx="495470" cy="483916"/>
            </a:xfrm>
            <a:prstGeom prst="rect">
              <a:avLst/>
            </a:prstGeom>
            <a:grpFill/>
          </p:spPr>
        </p:pic>
      </p:grpSp>
      <p:grpSp>
        <p:nvGrpSpPr>
          <p:cNvPr id="45" name="Group 44"/>
          <p:cNvGrpSpPr/>
          <p:nvPr/>
        </p:nvGrpSpPr>
        <p:grpSpPr>
          <a:xfrm>
            <a:off x="7615715" y="3003694"/>
            <a:ext cx="2351314" cy="840849"/>
            <a:chOff x="7589837" y="3671135"/>
            <a:chExt cx="2351314" cy="840849"/>
          </a:xfrm>
        </p:grpSpPr>
        <p:sp>
          <p:nvSpPr>
            <p:cNvPr id="16" name="Rectangle 15"/>
            <p:cNvSpPr/>
            <p:nvPr/>
          </p:nvSpPr>
          <p:spPr bwMode="auto">
            <a:xfrm>
              <a:off x="7589837" y="3671135"/>
              <a:ext cx="2351314" cy="76200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275177" y="3709384"/>
              <a:ext cx="1612804" cy="802600"/>
            </a:xfrm>
            <a:prstGeom prst="flowChartOffpageConnector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+mn-ea"/>
                  <a:cs typeface="Segoe UI Semilight" panose="020B0402040204020203" pitchFamily="34" charset="0"/>
                </a:rPr>
                <a:t>Azure Functions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67936" y="3799166"/>
              <a:ext cx="607241" cy="522227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/>
        </p:nvSpPr>
        <p:spPr>
          <a:xfrm>
            <a:off x="1342583" y="3964402"/>
            <a:ext cx="9829693" cy="2403112"/>
          </a:xfrm>
          <a:prstGeom prst="rect">
            <a:avLst/>
          </a:prstGeom>
          <a:solidFill>
            <a:schemeClr val="bg1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93409" y="4196426"/>
            <a:ext cx="971071" cy="965624"/>
            <a:chOff x="827088" y="-3463925"/>
            <a:chExt cx="3833812" cy="3816350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2863850" y="-1444625"/>
              <a:ext cx="1797050" cy="1797050"/>
            </a:xfrm>
            <a:custGeom>
              <a:avLst/>
              <a:gdLst>
                <a:gd name="T0" fmla="*/ 233 w 515"/>
                <a:gd name="T1" fmla="*/ 221 h 515"/>
                <a:gd name="T2" fmla="*/ 0 w 515"/>
                <a:gd name="T3" fmla="*/ 221 h 515"/>
                <a:gd name="T4" fmla="*/ 0 w 515"/>
                <a:gd name="T5" fmla="*/ 463 h 515"/>
                <a:gd name="T6" fmla="*/ 0 w 515"/>
                <a:gd name="T7" fmla="*/ 467 h 515"/>
                <a:gd name="T8" fmla="*/ 0 w 515"/>
                <a:gd name="T9" fmla="*/ 468 h 515"/>
                <a:gd name="T10" fmla="*/ 0 w 515"/>
                <a:gd name="T11" fmla="*/ 472 h 515"/>
                <a:gd name="T12" fmla="*/ 1 w 515"/>
                <a:gd name="T13" fmla="*/ 472 h 515"/>
                <a:gd name="T14" fmla="*/ 51 w 515"/>
                <a:gd name="T15" fmla="*/ 515 h 515"/>
                <a:gd name="T16" fmla="*/ 463 w 515"/>
                <a:gd name="T17" fmla="*/ 515 h 515"/>
                <a:gd name="T18" fmla="*/ 515 w 515"/>
                <a:gd name="T19" fmla="*/ 463 h 515"/>
                <a:gd name="T20" fmla="*/ 515 w 515"/>
                <a:gd name="T21" fmla="*/ 51 h 515"/>
                <a:gd name="T22" fmla="*/ 463 w 515"/>
                <a:gd name="T23" fmla="*/ 0 h 515"/>
                <a:gd name="T24" fmla="*/ 404 w 515"/>
                <a:gd name="T25" fmla="*/ 0 h 515"/>
                <a:gd name="T26" fmla="*/ 411 w 515"/>
                <a:gd name="T27" fmla="*/ 50 h 515"/>
                <a:gd name="T28" fmla="*/ 233 w 515"/>
                <a:gd name="T29" fmla="*/ 221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5" h="515">
                  <a:moveTo>
                    <a:pt x="233" y="221"/>
                  </a:moveTo>
                  <a:cubicBezTo>
                    <a:pt x="196" y="221"/>
                    <a:pt x="101" y="221"/>
                    <a:pt x="0" y="22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5"/>
                    <a:pt x="0" y="466"/>
                    <a:pt x="0" y="467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0" y="469"/>
                    <a:pt x="0" y="471"/>
                    <a:pt x="0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5"/>
                    <a:pt x="51" y="515"/>
                  </a:cubicBezTo>
                  <a:cubicBezTo>
                    <a:pt x="463" y="515"/>
                    <a:pt x="463" y="515"/>
                    <a:pt x="463" y="515"/>
                  </a:cubicBezTo>
                  <a:cubicBezTo>
                    <a:pt x="492" y="515"/>
                    <a:pt x="515" y="492"/>
                    <a:pt x="515" y="463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3" y="0"/>
                  </a:cubicBezTo>
                  <a:cubicBezTo>
                    <a:pt x="404" y="0"/>
                    <a:pt x="404" y="0"/>
                    <a:pt x="404" y="0"/>
                  </a:cubicBezTo>
                  <a:cubicBezTo>
                    <a:pt x="409" y="15"/>
                    <a:pt x="411" y="32"/>
                    <a:pt x="411" y="50"/>
                  </a:cubicBezTo>
                  <a:cubicBezTo>
                    <a:pt x="411" y="148"/>
                    <a:pt x="332" y="221"/>
                    <a:pt x="233" y="22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+mn-ea"/>
                <a:cs typeface="+mn-cs"/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827088" y="-1444625"/>
              <a:ext cx="1797050" cy="1797050"/>
            </a:xfrm>
            <a:custGeom>
              <a:avLst/>
              <a:gdLst>
                <a:gd name="T0" fmla="*/ 106 w 515"/>
                <a:gd name="T1" fmla="*/ 50 h 515"/>
                <a:gd name="T2" fmla="*/ 114 w 515"/>
                <a:gd name="T3" fmla="*/ 0 h 515"/>
                <a:gd name="T4" fmla="*/ 52 w 515"/>
                <a:gd name="T5" fmla="*/ 0 h 515"/>
                <a:gd name="T6" fmla="*/ 1 w 515"/>
                <a:gd name="T7" fmla="*/ 42 h 515"/>
                <a:gd name="T8" fmla="*/ 1 w 515"/>
                <a:gd name="T9" fmla="*/ 43 h 515"/>
                <a:gd name="T10" fmla="*/ 0 w 515"/>
                <a:gd name="T11" fmla="*/ 46 h 515"/>
                <a:gd name="T12" fmla="*/ 0 w 515"/>
                <a:gd name="T13" fmla="*/ 47 h 515"/>
                <a:gd name="T14" fmla="*/ 0 w 515"/>
                <a:gd name="T15" fmla="*/ 51 h 515"/>
                <a:gd name="T16" fmla="*/ 0 w 515"/>
                <a:gd name="T17" fmla="*/ 463 h 515"/>
                <a:gd name="T18" fmla="*/ 0 w 515"/>
                <a:gd name="T19" fmla="*/ 467 h 515"/>
                <a:gd name="T20" fmla="*/ 0 w 515"/>
                <a:gd name="T21" fmla="*/ 468 h 515"/>
                <a:gd name="T22" fmla="*/ 1 w 515"/>
                <a:gd name="T23" fmla="*/ 472 h 515"/>
                <a:gd name="T24" fmla="*/ 1 w 515"/>
                <a:gd name="T25" fmla="*/ 472 h 515"/>
                <a:gd name="T26" fmla="*/ 52 w 515"/>
                <a:gd name="T27" fmla="*/ 515 h 515"/>
                <a:gd name="T28" fmla="*/ 464 w 515"/>
                <a:gd name="T29" fmla="*/ 515 h 515"/>
                <a:gd name="T30" fmla="*/ 515 w 515"/>
                <a:gd name="T31" fmla="*/ 463 h 515"/>
                <a:gd name="T32" fmla="*/ 515 w 515"/>
                <a:gd name="T33" fmla="*/ 221 h 515"/>
                <a:gd name="T34" fmla="*/ 284 w 515"/>
                <a:gd name="T35" fmla="*/ 221 h 515"/>
                <a:gd name="T36" fmla="*/ 106 w 515"/>
                <a:gd name="T37" fmla="*/ 5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5" h="515">
                  <a:moveTo>
                    <a:pt x="106" y="50"/>
                  </a:moveTo>
                  <a:cubicBezTo>
                    <a:pt x="106" y="32"/>
                    <a:pt x="109" y="15"/>
                    <a:pt x="11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1" y="43"/>
                  </a:cubicBezTo>
                  <a:cubicBezTo>
                    <a:pt x="1" y="44"/>
                    <a:pt x="1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5"/>
                    <a:pt x="0" y="466"/>
                    <a:pt x="0" y="467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1" y="469"/>
                    <a:pt x="1" y="471"/>
                    <a:pt x="1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5"/>
                    <a:pt x="52" y="515"/>
                  </a:cubicBezTo>
                  <a:cubicBezTo>
                    <a:pt x="464" y="515"/>
                    <a:pt x="464" y="515"/>
                    <a:pt x="464" y="515"/>
                  </a:cubicBezTo>
                  <a:cubicBezTo>
                    <a:pt x="492" y="515"/>
                    <a:pt x="515" y="492"/>
                    <a:pt x="515" y="463"/>
                  </a:cubicBezTo>
                  <a:cubicBezTo>
                    <a:pt x="515" y="221"/>
                    <a:pt x="515" y="221"/>
                    <a:pt x="515" y="221"/>
                  </a:cubicBezTo>
                  <a:cubicBezTo>
                    <a:pt x="419" y="221"/>
                    <a:pt x="327" y="221"/>
                    <a:pt x="284" y="221"/>
                  </a:cubicBezTo>
                  <a:cubicBezTo>
                    <a:pt x="186" y="221"/>
                    <a:pt x="106" y="148"/>
                    <a:pt x="106" y="5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+mn-ea"/>
                <a:cs typeface="+mn-cs"/>
              </a:endParaRPr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2863850" y="-3463925"/>
              <a:ext cx="1797050" cy="1793875"/>
            </a:xfrm>
            <a:custGeom>
              <a:avLst/>
              <a:gdLst>
                <a:gd name="T0" fmla="*/ 515 w 515"/>
                <a:gd name="T1" fmla="*/ 463 h 514"/>
                <a:gd name="T2" fmla="*/ 515 w 515"/>
                <a:gd name="T3" fmla="*/ 51 h 514"/>
                <a:gd name="T4" fmla="*/ 463 w 515"/>
                <a:gd name="T5" fmla="*/ 0 h 514"/>
                <a:gd name="T6" fmla="*/ 51 w 515"/>
                <a:gd name="T7" fmla="*/ 0 h 514"/>
                <a:gd name="T8" fmla="*/ 1 w 515"/>
                <a:gd name="T9" fmla="*/ 42 h 514"/>
                <a:gd name="T10" fmla="*/ 0 w 515"/>
                <a:gd name="T11" fmla="*/ 42 h 514"/>
                <a:gd name="T12" fmla="*/ 0 w 515"/>
                <a:gd name="T13" fmla="*/ 46 h 514"/>
                <a:gd name="T14" fmla="*/ 0 w 515"/>
                <a:gd name="T15" fmla="*/ 47 h 514"/>
                <a:gd name="T16" fmla="*/ 0 w 515"/>
                <a:gd name="T17" fmla="*/ 51 h 514"/>
                <a:gd name="T18" fmla="*/ 0 w 515"/>
                <a:gd name="T19" fmla="*/ 238 h 514"/>
                <a:gd name="T20" fmla="*/ 56 w 515"/>
                <a:gd name="T21" fmla="*/ 231 h 514"/>
                <a:gd name="T22" fmla="*/ 283 w 515"/>
                <a:gd name="T23" fmla="*/ 458 h 514"/>
                <a:gd name="T24" fmla="*/ 282 w 515"/>
                <a:gd name="T25" fmla="*/ 465 h 514"/>
                <a:gd name="T26" fmla="*/ 365 w 515"/>
                <a:gd name="T27" fmla="*/ 514 h 514"/>
                <a:gd name="T28" fmla="*/ 463 w 515"/>
                <a:gd name="T29" fmla="*/ 514 h 514"/>
                <a:gd name="T30" fmla="*/ 515 w 515"/>
                <a:gd name="T31" fmla="*/ 463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5" h="514">
                  <a:moveTo>
                    <a:pt x="515" y="463"/>
                  </a:move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0" y="42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8" y="233"/>
                    <a:pt x="36" y="231"/>
                    <a:pt x="56" y="231"/>
                  </a:cubicBezTo>
                  <a:cubicBezTo>
                    <a:pt x="181" y="231"/>
                    <a:pt x="283" y="332"/>
                    <a:pt x="283" y="458"/>
                  </a:cubicBezTo>
                  <a:cubicBezTo>
                    <a:pt x="283" y="460"/>
                    <a:pt x="282" y="463"/>
                    <a:pt x="282" y="465"/>
                  </a:cubicBezTo>
                  <a:cubicBezTo>
                    <a:pt x="314" y="475"/>
                    <a:pt x="343" y="492"/>
                    <a:pt x="365" y="514"/>
                  </a:cubicBezTo>
                  <a:cubicBezTo>
                    <a:pt x="463" y="514"/>
                    <a:pt x="463" y="514"/>
                    <a:pt x="463" y="514"/>
                  </a:cubicBezTo>
                  <a:cubicBezTo>
                    <a:pt x="492" y="514"/>
                    <a:pt x="515" y="491"/>
                    <a:pt x="515" y="463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+mn-ea"/>
                <a:cs typeface="+mn-cs"/>
              </a:endParaRPr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827088" y="-3463925"/>
              <a:ext cx="1797050" cy="1793875"/>
            </a:xfrm>
            <a:custGeom>
              <a:avLst/>
              <a:gdLst>
                <a:gd name="T0" fmla="*/ 247 w 515"/>
                <a:gd name="T1" fmla="*/ 462 h 514"/>
                <a:gd name="T2" fmla="*/ 245 w 515"/>
                <a:gd name="T3" fmla="*/ 438 h 514"/>
                <a:gd name="T4" fmla="*/ 383 w 515"/>
                <a:gd name="T5" fmla="*/ 300 h 514"/>
                <a:gd name="T6" fmla="*/ 458 w 515"/>
                <a:gd name="T7" fmla="*/ 322 h 514"/>
                <a:gd name="T8" fmla="*/ 515 w 515"/>
                <a:gd name="T9" fmla="*/ 268 h 514"/>
                <a:gd name="T10" fmla="*/ 515 w 515"/>
                <a:gd name="T11" fmla="*/ 51 h 514"/>
                <a:gd name="T12" fmla="*/ 464 w 515"/>
                <a:gd name="T13" fmla="*/ 0 h 514"/>
                <a:gd name="T14" fmla="*/ 52 w 515"/>
                <a:gd name="T15" fmla="*/ 0 h 514"/>
                <a:gd name="T16" fmla="*/ 1 w 515"/>
                <a:gd name="T17" fmla="*/ 42 h 514"/>
                <a:gd name="T18" fmla="*/ 1 w 515"/>
                <a:gd name="T19" fmla="*/ 42 h 514"/>
                <a:gd name="T20" fmla="*/ 0 w 515"/>
                <a:gd name="T21" fmla="*/ 46 h 514"/>
                <a:gd name="T22" fmla="*/ 0 w 515"/>
                <a:gd name="T23" fmla="*/ 47 h 514"/>
                <a:gd name="T24" fmla="*/ 0 w 515"/>
                <a:gd name="T25" fmla="*/ 51 h 514"/>
                <a:gd name="T26" fmla="*/ 0 w 515"/>
                <a:gd name="T27" fmla="*/ 463 h 514"/>
                <a:gd name="T28" fmla="*/ 0 w 515"/>
                <a:gd name="T29" fmla="*/ 467 h 514"/>
                <a:gd name="T30" fmla="*/ 0 w 515"/>
                <a:gd name="T31" fmla="*/ 468 h 514"/>
                <a:gd name="T32" fmla="*/ 1 w 515"/>
                <a:gd name="T33" fmla="*/ 472 h 514"/>
                <a:gd name="T34" fmla="*/ 1 w 515"/>
                <a:gd name="T35" fmla="*/ 472 h 514"/>
                <a:gd name="T36" fmla="*/ 52 w 515"/>
                <a:gd name="T37" fmla="*/ 514 h 514"/>
                <a:gd name="T38" fmla="*/ 151 w 515"/>
                <a:gd name="T39" fmla="*/ 514 h 514"/>
                <a:gd name="T40" fmla="*/ 247 w 515"/>
                <a:gd name="T41" fmla="*/ 462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5" h="514">
                  <a:moveTo>
                    <a:pt x="247" y="462"/>
                  </a:moveTo>
                  <a:cubicBezTo>
                    <a:pt x="246" y="454"/>
                    <a:pt x="245" y="446"/>
                    <a:pt x="245" y="438"/>
                  </a:cubicBezTo>
                  <a:cubicBezTo>
                    <a:pt x="245" y="362"/>
                    <a:pt x="306" y="300"/>
                    <a:pt x="383" y="300"/>
                  </a:cubicBezTo>
                  <a:cubicBezTo>
                    <a:pt x="411" y="300"/>
                    <a:pt x="436" y="308"/>
                    <a:pt x="458" y="322"/>
                  </a:cubicBezTo>
                  <a:cubicBezTo>
                    <a:pt x="474" y="301"/>
                    <a:pt x="493" y="283"/>
                    <a:pt x="515" y="268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4"/>
                    <a:pt x="1" y="45"/>
                    <a:pt x="0" y="46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4"/>
                    <a:pt x="0" y="466"/>
                    <a:pt x="0" y="467"/>
                  </a:cubicBezTo>
                  <a:cubicBezTo>
                    <a:pt x="0" y="467"/>
                    <a:pt x="0" y="468"/>
                    <a:pt x="0" y="468"/>
                  </a:cubicBezTo>
                  <a:cubicBezTo>
                    <a:pt x="1" y="469"/>
                    <a:pt x="1" y="470"/>
                    <a:pt x="1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4"/>
                    <a:pt x="52" y="514"/>
                  </a:cubicBezTo>
                  <a:cubicBezTo>
                    <a:pt x="151" y="514"/>
                    <a:pt x="151" y="514"/>
                    <a:pt x="151" y="514"/>
                  </a:cubicBezTo>
                  <a:cubicBezTo>
                    <a:pt x="176" y="488"/>
                    <a:pt x="209" y="470"/>
                    <a:pt x="247" y="46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+mn-ea"/>
                <a:cs typeface="+mn-cs"/>
              </a:endParaRPr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2863850" y="-1444625"/>
              <a:ext cx="1433512" cy="771525"/>
            </a:xfrm>
            <a:custGeom>
              <a:avLst/>
              <a:gdLst>
                <a:gd name="T0" fmla="*/ 1 w 411"/>
                <a:gd name="T1" fmla="*/ 42 h 221"/>
                <a:gd name="T2" fmla="*/ 0 w 411"/>
                <a:gd name="T3" fmla="*/ 43 h 221"/>
                <a:gd name="T4" fmla="*/ 0 w 411"/>
                <a:gd name="T5" fmla="*/ 46 h 221"/>
                <a:gd name="T6" fmla="*/ 0 w 411"/>
                <a:gd name="T7" fmla="*/ 47 h 221"/>
                <a:gd name="T8" fmla="*/ 0 w 411"/>
                <a:gd name="T9" fmla="*/ 51 h 221"/>
                <a:gd name="T10" fmla="*/ 0 w 411"/>
                <a:gd name="T11" fmla="*/ 221 h 221"/>
                <a:gd name="T12" fmla="*/ 233 w 411"/>
                <a:gd name="T13" fmla="*/ 221 h 221"/>
                <a:gd name="T14" fmla="*/ 411 w 411"/>
                <a:gd name="T15" fmla="*/ 50 h 221"/>
                <a:gd name="T16" fmla="*/ 404 w 411"/>
                <a:gd name="T17" fmla="*/ 0 h 221"/>
                <a:gd name="T18" fmla="*/ 51 w 411"/>
                <a:gd name="T19" fmla="*/ 0 h 221"/>
                <a:gd name="T20" fmla="*/ 1 w 411"/>
                <a:gd name="T21" fmla="*/ 4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1" h="221">
                  <a:moveTo>
                    <a:pt x="1" y="42"/>
                  </a:moveTo>
                  <a:cubicBezTo>
                    <a:pt x="1" y="42"/>
                    <a:pt x="1" y="42"/>
                    <a:pt x="0" y="43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01" y="221"/>
                    <a:pt x="196" y="221"/>
                    <a:pt x="233" y="221"/>
                  </a:cubicBezTo>
                  <a:cubicBezTo>
                    <a:pt x="332" y="221"/>
                    <a:pt x="411" y="148"/>
                    <a:pt x="411" y="50"/>
                  </a:cubicBezTo>
                  <a:cubicBezTo>
                    <a:pt x="411" y="32"/>
                    <a:pt x="409" y="15"/>
                    <a:pt x="404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6" y="0"/>
                    <a:pt x="5" y="18"/>
                    <a:pt x="1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+mn-ea"/>
                <a:cs typeface="+mn-cs"/>
              </a:endParaRPr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196975" y="-1444625"/>
              <a:ext cx="1427162" cy="771525"/>
            </a:xfrm>
            <a:custGeom>
              <a:avLst/>
              <a:gdLst>
                <a:gd name="T0" fmla="*/ 358 w 409"/>
                <a:gd name="T1" fmla="*/ 0 h 221"/>
                <a:gd name="T2" fmla="*/ 8 w 409"/>
                <a:gd name="T3" fmla="*/ 0 h 221"/>
                <a:gd name="T4" fmla="*/ 0 w 409"/>
                <a:gd name="T5" fmla="*/ 50 h 221"/>
                <a:gd name="T6" fmla="*/ 178 w 409"/>
                <a:gd name="T7" fmla="*/ 221 h 221"/>
                <a:gd name="T8" fmla="*/ 409 w 409"/>
                <a:gd name="T9" fmla="*/ 221 h 221"/>
                <a:gd name="T10" fmla="*/ 409 w 409"/>
                <a:gd name="T11" fmla="*/ 51 h 221"/>
                <a:gd name="T12" fmla="*/ 358 w 409"/>
                <a:gd name="T1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" h="221">
                  <a:moveTo>
                    <a:pt x="3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15"/>
                    <a:pt x="0" y="32"/>
                    <a:pt x="0" y="50"/>
                  </a:cubicBezTo>
                  <a:cubicBezTo>
                    <a:pt x="0" y="148"/>
                    <a:pt x="80" y="221"/>
                    <a:pt x="178" y="221"/>
                  </a:cubicBezTo>
                  <a:cubicBezTo>
                    <a:pt x="221" y="221"/>
                    <a:pt x="313" y="221"/>
                    <a:pt x="409" y="221"/>
                  </a:cubicBezTo>
                  <a:cubicBezTo>
                    <a:pt x="409" y="51"/>
                    <a:pt x="409" y="51"/>
                    <a:pt x="409" y="51"/>
                  </a:cubicBezTo>
                  <a:cubicBezTo>
                    <a:pt x="409" y="23"/>
                    <a:pt x="386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+mn-ea"/>
                <a:cs typeface="+mn-cs"/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2863850" y="-2657475"/>
              <a:ext cx="1273175" cy="987425"/>
            </a:xfrm>
            <a:custGeom>
              <a:avLst/>
              <a:gdLst>
                <a:gd name="T0" fmla="*/ 283 w 365"/>
                <a:gd name="T1" fmla="*/ 227 h 283"/>
                <a:gd name="T2" fmla="*/ 56 w 365"/>
                <a:gd name="T3" fmla="*/ 0 h 283"/>
                <a:gd name="T4" fmla="*/ 0 w 365"/>
                <a:gd name="T5" fmla="*/ 7 h 283"/>
                <a:gd name="T6" fmla="*/ 0 w 365"/>
                <a:gd name="T7" fmla="*/ 232 h 283"/>
                <a:gd name="T8" fmla="*/ 0 w 365"/>
                <a:gd name="T9" fmla="*/ 236 h 283"/>
                <a:gd name="T10" fmla="*/ 0 w 365"/>
                <a:gd name="T11" fmla="*/ 237 h 283"/>
                <a:gd name="T12" fmla="*/ 0 w 365"/>
                <a:gd name="T13" fmla="*/ 241 h 283"/>
                <a:gd name="T14" fmla="*/ 1 w 365"/>
                <a:gd name="T15" fmla="*/ 241 h 283"/>
                <a:gd name="T16" fmla="*/ 51 w 365"/>
                <a:gd name="T17" fmla="*/ 283 h 283"/>
                <a:gd name="T18" fmla="*/ 365 w 365"/>
                <a:gd name="T19" fmla="*/ 283 h 283"/>
                <a:gd name="T20" fmla="*/ 282 w 365"/>
                <a:gd name="T21" fmla="*/ 234 h 283"/>
                <a:gd name="T22" fmla="*/ 283 w 365"/>
                <a:gd name="T23" fmla="*/ 227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5" h="283">
                  <a:moveTo>
                    <a:pt x="283" y="227"/>
                  </a:moveTo>
                  <a:cubicBezTo>
                    <a:pt x="283" y="101"/>
                    <a:pt x="181" y="0"/>
                    <a:pt x="56" y="0"/>
                  </a:cubicBezTo>
                  <a:cubicBezTo>
                    <a:pt x="36" y="0"/>
                    <a:pt x="18" y="2"/>
                    <a:pt x="0" y="7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3"/>
                    <a:pt x="0" y="235"/>
                    <a:pt x="0" y="236"/>
                  </a:cubicBezTo>
                  <a:cubicBezTo>
                    <a:pt x="0" y="236"/>
                    <a:pt x="0" y="237"/>
                    <a:pt x="0" y="237"/>
                  </a:cubicBezTo>
                  <a:cubicBezTo>
                    <a:pt x="0" y="238"/>
                    <a:pt x="0" y="239"/>
                    <a:pt x="0" y="241"/>
                  </a:cubicBezTo>
                  <a:cubicBezTo>
                    <a:pt x="1" y="241"/>
                    <a:pt x="1" y="241"/>
                    <a:pt x="1" y="241"/>
                  </a:cubicBezTo>
                  <a:cubicBezTo>
                    <a:pt x="5" y="265"/>
                    <a:pt x="26" y="283"/>
                    <a:pt x="51" y="283"/>
                  </a:cubicBezTo>
                  <a:cubicBezTo>
                    <a:pt x="365" y="283"/>
                    <a:pt x="365" y="283"/>
                    <a:pt x="365" y="283"/>
                  </a:cubicBezTo>
                  <a:cubicBezTo>
                    <a:pt x="343" y="261"/>
                    <a:pt x="314" y="244"/>
                    <a:pt x="282" y="234"/>
                  </a:cubicBezTo>
                  <a:cubicBezTo>
                    <a:pt x="282" y="232"/>
                    <a:pt x="283" y="229"/>
                    <a:pt x="283" y="2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+mn-ea"/>
                <a:cs typeface="+mn-cs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354138" y="-2528888"/>
              <a:ext cx="1270000" cy="858838"/>
            </a:xfrm>
            <a:custGeom>
              <a:avLst/>
              <a:gdLst>
                <a:gd name="T0" fmla="*/ 364 w 364"/>
                <a:gd name="T1" fmla="*/ 195 h 246"/>
                <a:gd name="T2" fmla="*/ 364 w 364"/>
                <a:gd name="T3" fmla="*/ 0 h 246"/>
                <a:gd name="T4" fmla="*/ 307 w 364"/>
                <a:gd name="T5" fmla="*/ 54 h 246"/>
                <a:gd name="T6" fmla="*/ 232 w 364"/>
                <a:gd name="T7" fmla="*/ 32 h 246"/>
                <a:gd name="T8" fmla="*/ 94 w 364"/>
                <a:gd name="T9" fmla="*/ 170 h 246"/>
                <a:gd name="T10" fmla="*/ 96 w 364"/>
                <a:gd name="T11" fmla="*/ 194 h 246"/>
                <a:gd name="T12" fmla="*/ 0 w 364"/>
                <a:gd name="T13" fmla="*/ 246 h 246"/>
                <a:gd name="T14" fmla="*/ 313 w 364"/>
                <a:gd name="T15" fmla="*/ 246 h 246"/>
                <a:gd name="T16" fmla="*/ 364 w 364"/>
                <a:gd name="T17" fmla="*/ 19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4" h="246">
                  <a:moveTo>
                    <a:pt x="364" y="195"/>
                  </a:moveTo>
                  <a:cubicBezTo>
                    <a:pt x="364" y="0"/>
                    <a:pt x="364" y="0"/>
                    <a:pt x="364" y="0"/>
                  </a:cubicBezTo>
                  <a:cubicBezTo>
                    <a:pt x="342" y="15"/>
                    <a:pt x="323" y="33"/>
                    <a:pt x="307" y="54"/>
                  </a:cubicBezTo>
                  <a:cubicBezTo>
                    <a:pt x="285" y="40"/>
                    <a:pt x="260" y="32"/>
                    <a:pt x="232" y="32"/>
                  </a:cubicBezTo>
                  <a:cubicBezTo>
                    <a:pt x="155" y="32"/>
                    <a:pt x="94" y="94"/>
                    <a:pt x="94" y="170"/>
                  </a:cubicBezTo>
                  <a:cubicBezTo>
                    <a:pt x="94" y="178"/>
                    <a:pt x="95" y="186"/>
                    <a:pt x="96" y="194"/>
                  </a:cubicBezTo>
                  <a:cubicBezTo>
                    <a:pt x="58" y="202"/>
                    <a:pt x="25" y="220"/>
                    <a:pt x="0" y="246"/>
                  </a:cubicBezTo>
                  <a:cubicBezTo>
                    <a:pt x="313" y="246"/>
                    <a:pt x="313" y="246"/>
                    <a:pt x="313" y="246"/>
                  </a:cubicBezTo>
                  <a:cubicBezTo>
                    <a:pt x="341" y="246"/>
                    <a:pt x="364" y="223"/>
                    <a:pt x="364" y="1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+mn-ea"/>
                <a:cs typeface="+mn-cs"/>
              </a:endParaRPr>
            </a:p>
          </p:txBody>
        </p:sp>
      </p:grpSp>
      <p:sp>
        <p:nvSpPr>
          <p:cNvPr id="26" name="Title 1"/>
          <p:cNvSpPr txBox="1">
            <a:spLocks/>
          </p:cNvSpPr>
          <p:nvPr/>
        </p:nvSpPr>
        <p:spPr>
          <a:xfrm>
            <a:off x="2741994" y="4192955"/>
            <a:ext cx="8417439" cy="48280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ea typeface="+mj-ea"/>
                <a:cs typeface="+mj-cs"/>
              </a:rPr>
              <a:t>App Service on Azure Stack Hub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81904" y="4585485"/>
            <a:ext cx="1540817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Developer experience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18695" y="5246070"/>
            <a:ext cx="2972677" cy="1264962"/>
          </a:xfrm>
          <a:prstGeom prst="rect">
            <a:avLst/>
          </a:prstGeom>
          <a:noFill/>
        </p:spPr>
        <p:txBody>
          <a:bodyPr wrap="square" lIns="182880" tIns="182880" rIns="182880" bIns="182880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+mj-lt"/>
                <a:ea typeface="+mn-ea"/>
                <a:cs typeface="Segoe UI Semilight" panose="020B0402040204020203" pitchFamily="34" charset="0"/>
              </a:rPr>
              <a:t>Languages and frameworks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+mj-lt"/>
                <a:ea typeface="+mn-ea"/>
                <a:cs typeface="Segoe UI Semilight" panose="020B0402040204020203" pitchFamily="34" charset="0"/>
              </a:rPr>
              <a:t>Superior DevOps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+mj-lt"/>
                <a:ea typeface="+mn-ea"/>
                <a:cs typeface="Segoe UI Semilight" panose="020B0402040204020203" pitchFamily="34" charset="0"/>
              </a:rPr>
              <a:t>Self-service</a:t>
            </a:r>
            <a:r>
              <a:rPr kumimoji="0" lang="en-US" sz="1200" b="0" i="0" u="none" strike="noStrike" kern="1200" cap="none" spc="0" normalizeH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+mj-lt"/>
                <a:ea typeface="+mn-ea"/>
                <a:cs typeface="Segoe UI Semilight" panose="020B0402040204020203" pitchFamily="34" charset="0"/>
              </a:rPr>
              <a:t> supportability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+mj-lt"/>
              <a:ea typeface="+mn-ea"/>
              <a:cs typeface="Segoe UI Semilight" panose="020B0402040204020203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+mj-lt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49913" y="4600562"/>
            <a:ext cx="1871218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Fully managed platform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00121" y="5257165"/>
            <a:ext cx="2972677" cy="1264962"/>
          </a:xfrm>
          <a:prstGeom prst="rect">
            <a:avLst/>
          </a:prstGeom>
          <a:noFill/>
        </p:spPr>
        <p:txBody>
          <a:bodyPr wrap="square" lIns="182880" tIns="182880" rIns="182880" bIns="182880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Auto scale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Framework patching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Load balancing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34059" y="4585485"/>
            <a:ext cx="1481241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Enterprise-grade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84148" y="5246417"/>
            <a:ext cx="2427461" cy="535531"/>
          </a:xfrm>
          <a:prstGeom prst="rect">
            <a:avLst/>
          </a:prstGeom>
          <a:noFill/>
        </p:spPr>
        <p:txBody>
          <a:bodyPr wrap="square" lIns="182880" tIns="182880" rIns="182880" bIns="182880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8268276" y="4110644"/>
            <a:ext cx="2158954" cy="2068878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08463" y="4305205"/>
            <a:ext cx="1540817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Provider experience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408463" y="5006352"/>
            <a:ext cx="2018767" cy="1264962"/>
          </a:xfrm>
          <a:prstGeom prst="rect">
            <a:avLst/>
          </a:prstGeom>
          <a:noFill/>
        </p:spPr>
        <p:txBody>
          <a:bodyPr wrap="square" lIns="182880" tIns="182880" rIns="182880" bIns="182880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>
                <a:solidFill>
                  <a:srgbClr val="FFFFFF"/>
                </a:solidFill>
                <a:latin typeface="+mj-lt"/>
                <a:cs typeface="Segoe UI Semilight" panose="020B0402040204020203" pitchFamily="34" charset="0"/>
              </a:rPr>
              <a:t>Service configuration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>
                <a:solidFill>
                  <a:srgbClr val="FFFFFF"/>
                </a:solidFill>
                <a:latin typeface="+mj-lt"/>
                <a:cs typeface="Segoe UI Semilight" panose="020B0402040204020203" pitchFamily="34" charset="0"/>
              </a:rPr>
              <a:t>Troubleshooting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Segoe UI Semilight" panose="020B0402040204020203" pitchFamily="34" charset="0"/>
              </a:rPr>
              <a:t>Metrics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5180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906331"/>
            <a:ext cx="11887200" cy="2179058"/>
          </a:xfrm>
        </p:spPr>
        <p:txBody>
          <a:bodyPr/>
          <a:lstStyle/>
          <a:p>
            <a:r>
              <a:rPr lang="en-US" sz="7200"/>
              <a:t>App Service in Azure Public Cloud – Case Studies</a:t>
            </a:r>
          </a:p>
        </p:txBody>
      </p:sp>
    </p:spTree>
    <p:extLst>
      <p:ext uri="{BB962C8B-B14F-4D97-AF65-F5344CB8AC3E}">
        <p14:creationId xmlns:p14="http://schemas.microsoft.com/office/powerpoint/2010/main" val="363902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9213" y="4531525"/>
            <a:ext cx="5124450" cy="24709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22" b="-2279"/>
          <a:stretch/>
        </p:blipFill>
        <p:spPr>
          <a:xfrm>
            <a:off x="-46205" y="0"/>
            <a:ext cx="8412620" cy="51736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9037" y="5063676"/>
            <a:ext cx="3367378" cy="19614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656637" y="1137065"/>
            <a:ext cx="3529217" cy="439812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32742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prstClr val="white"/>
              </a:buClr>
              <a:buSzPct val="100000"/>
              <a:buFontTx/>
              <a:buNone/>
              <a:tabLst/>
              <a:defRPr/>
            </a:pPr>
            <a:r>
              <a:rPr kumimoji="0" lang="en-US" i="0" u="none" strike="noStrike" kern="1200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Objective</a:t>
            </a:r>
          </a:p>
          <a:p>
            <a:pPr marL="285750" lvl="0" indent="-285750" fontAlgn="base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rgbClr val="505050"/>
                </a:solidFill>
                <a:latin typeface="Segoe UI Light" charset="0"/>
              </a:rPr>
              <a:t>Scalable e-commerce website to sell flights, both through travel agencies and directly to consumers </a:t>
            </a:r>
          </a:p>
          <a:p>
            <a:pPr marL="0" marR="0" lvl="0" indent="0" algn="l" defTabSz="932742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prstClr val="white"/>
              </a:buClr>
              <a:buSzPct val="100000"/>
              <a:buFontTx/>
              <a:buNone/>
              <a:tabLst/>
              <a:defRPr/>
            </a:pPr>
            <a:endParaRPr kumimoji="0" lang="en-US" sz="1400" b="0" i="0" u="none" strike="noStrike" kern="1200" cap="all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 charset="0"/>
              <a:ea typeface="+mn-ea"/>
              <a:cs typeface="+mn-cs"/>
            </a:endParaRPr>
          </a:p>
          <a:p>
            <a:pPr fontAlgn="base">
              <a:spcAft>
                <a:spcPts val="600"/>
              </a:spcAft>
              <a:buClr>
                <a:prstClr val="white"/>
              </a:buClr>
              <a:buSzPct val="100000"/>
              <a:defRPr/>
            </a:pPr>
            <a:r>
              <a:rPr lang="en-US">
                <a:solidFill>
                  <a:srgbClr val="0078D7"/>
                </a:solidFill>
                <a:latin typeface="Segoe UI Light" charset="0"/>
                <a:cs typeface="Segoe UI Light" charset="0"/>
              </a:rPr>
              <a:t>Tactics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rgbClr val="505050"/>
                </a:solidFill>
                <a:latin typeface="Segoe UI Light" charset="0"/>
              </a:rPr>
              <a:t>Built Azure App Service web app using Umbraco and SQL on Azure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rgbClr val="505050"/>
                </a:solidFill>
                <a:latin typeface="Segoe UI Light" charset="0"/>
              </a:rPr>
              <a:t>Used </a:t>
            </a:r>
            <a:r>
              <a:rPr lang="en-US" sz="1400" err="1">
                <a:solidFill>
                  <a:srgbClr val="505050"/>
                </a:solidFill>
                <a:latin typeface="Segoe UI Light" charset="0"/>
              </a:rPr>
              <a:t>VNet</a:t>
            </a:r>
            <a:r>
              <a:rPr lang="en-US" sz="1400">
                <a:solidFill>
                  <a:srgbClr val="505050"/>
                </a:solidFill>
                <a:latin typeface="Segoe UI Light" charset="0"/>
              </a:rPr>
              <a:t> to connect data from on-premises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 charset="0"/>
              <a:ea typeface="+mn-ea"/>
              <a:cs typeface="+mn-cs"/>
            </a:endParaRPr>
          </a:p>
          <a:p>
            <a:pPr fontAlgn="base">
              <a:spcAft>
                <a:spcPts val="600"/>
              </a:spcAft>
              <a:buClr>
                <a:prstClr val="white"/>
              </a:buClr>
              <a:buSzPct val="100000"/>
              <a:defRPr/>
            </a:pPr>
            <a:r>
              <a:rPr lang="en-US">
                <a:solidFill>
                  <a:srgbClr val="0078D7"/>
                </a:solidFill>
                <a:latin typeface="Segoe UI Light" charset="0"/>
                <a:cs typeface="Segoe UI Light" charset="0"/>
              </a:rPr>
              <a:t>Result</a:t>
            </a:r>
          </a:p>
          <a:p>
            <a:pPr marL="285750" lvl="0" indent="-285750" fontAlgn="base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rgbClr val="505050"/>
                </a:solidFill>
                <a:latin typeface="Segoe UI Light" charset="0"/>
              </a:rPr>
              <a:t>Scalable website with integration for flight booking and check-in systems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 charset="0"/>
              <a:ea typeface="+mn-ea"/>
              <a:cs typeface="+mn-cs"/>
            </a:endParaRPr>
          </a:p>
        </p:txBody>
      </p:sp>
      <p:sp>
        <p:nvSpPr>
          <p:cNvPr id="12" name="Title 4"/>
          <p:cNvSpPr txBox="1">
            <a:spLocks/>
          </p:cNvSpPr>
          <p:nvPr/>
        </p:nvSpPr>
        <p:spPr>
          <a:xfrm>
            <a:off x="8656637" y="250099"/>
            <a:ext cx="3962400" cy="111356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rm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>
                <a:solidFill>
                  <a:srgbClr val="505050"/>
                </a:solidFill>
                <a:latin typeface="Segoe UI Light" charset="0"/>
                <a:cs typeface="Segoe UI Light" charset="0"/>
              </a:rPr>
              <a:t>Iberia Express</a:t>
            </a:r>
          </a:p>
        </p:txBody>
      </p:sp>
    </p:spTree>
    <p:extLst>
      <p:ext uri="{BB962C8B-B14F-4D97-AF65-F5344CB8AC3E}">
        <p14:creationId xmlns:p14="http://schemas.microsoft.com/office/powerpoint/2010/main" val="349928850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nscs_budweiser_duel1_green_flag_022014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8132" y="0"/>
            <a:ext cx="12637169" cy="698785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 3"/>
          <p:cNvSpPr/>
          <p:nvPr/>
        </p:nvSpPr>
        <p:spPr bwMode="auto">
          <a:xfrm>
            <a:off x="8351837" y="0"/>
            <a:ext cx="4267200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8656637" y="250099"/>
            <a:ext cx="3962400" cy="111356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rm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>
                <a:solidFill>
                  <a:srgbClr val="505050"/>
                </a:solidFill>
                <a:latin typeface="Segoe UI Light" charset="0"/>
                <a:cs typeface="Segoe UI Light" charset="0"/>
              </a:rPr>
              <a:t>NASCAR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56637" y="1137065"/>
            <a:ext cx="3200400" cy="5912345"/>
          </a:xfrm>
          <a:prstGeom prst="rect">
            <a:avLst/>
          </a:prstGeom>
          <a:noFill/>
        </p:spPr>
        <p:txBody>
          <a:bodyPr wrap="square" lIns="182854" tIns="146283" rIns="182854" bIns="146283" rtlCol="0">
            <a:spAutoFit/>
          </a:bodyPr>
          <a:lstStyle/>
          <a:p>
            <a:pPr fontAlgn="base">
              <a:spcAft>
                <a:spcPts val="600"/>
              </a:spcAft>
              <a:buClr>
                <a:prstClr val="white"/>
              </a:buClr>
              <a:buSzPct val="100000"/>
              <a:defRPr/>
            </a:pPr>
            <a:r>
              <a:rPr lang="en-US">
                <a:solidFill>
                  <a:srgbClr val="0078D7"/>
                </a:solidFill>
                <a:latin typeface="Segoe UI Light" charset="0"/>
                <a:cs typeface="Segoe UI Light" charset="0"/>
              </a:rPr>
              <a:t>Objectives</a:t>
            </a:r>
          </a:p>
          <a:p>
            <a:pPr marL="285750" indent="-285750" defTabSz="932563" fontAlgn="base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505050"/>
                </a:solidFill>
                <a:latin typeface="Segoe UI Light" charset="0"/>
              </a:rPr>
              <a:t>Support live video with live timing and scoring</a:t>
            </a:r>
          </a:p>
          <a:p>
            <a:pPr marL="285750" indent="-285750" defTabSz="932563" fontAlgn="base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505050"/>
                </a:solidFill>
                <a:latin typeface="Segoe UI Light" charset="0"/>
              </a:rPr>
              <a:t>Custom (per-manufacture) experience</a:t>
            </a:r>
          </a:p>
          <a:p>
            <a:pPr marL="285750" indent="-285750" defTabSz="932563" fontAlgn="base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505050"/>
                </a:solidFill>
                <a:latin typeface="Segoe UI Light" charset="0"/>
              </a:rPr>
              <a:t>Support any device at large scale</a:t>
            </a:r>
          </a:p>
          <a:p>
            <a:pPr defTabSz="932563" fontAlgn="base">
              <a:spcAft>
                <a:spcPts val="600"/>
              </a:spcAft>
              <a:buClr>
                <a:prstClr val="white"/>
              </a:buClr>
              <a:buSzPct val="100000"/>
            </a:pPr>
            <a:endParaRPr lang="en-US" sz="1600">
              <a:solidFill>
                <a:srgbClr val="505050"/>
              </a:solidFill>
              <a:latin typeface="Segoe UI Light" charset="0"/>
            </a:endParaRPr>
          </a:p>
          <a:p>
            <a:pPr fontAlgn="base">
              <a:spcAft>
                <a:spcPts val="600"/>
              </a:spcAft>
              <a:buClr>
                <a:prstClr val="white"/>
              </a:buClr>
              <a:buSzPct val="100000"/>
              <a:defRPr/>
            </a:pPr>
            <a:r>
              <a:rPr lang="en-US">
                <a:solidFill>
                  <a:srgbClr val="0078D7"/>
                </a:solidFill>
                <a:latin typeface="Segoe UI Light" charset="0"/>
                <a:cs typeface="Segoe UI Light" charset="0"/>
              </a:rPr>
              <a:t>Tactics</a:t>
            </a:r>
          </a:p>
          <a:p>
            <a:pPr marL="285750" indent="-285750" defTabSz="932563" fontAlgn="base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505050"/>
                </a:solidFill>
                <a:latin typeface="Segoe UI Light" charset="0"/>
              </a:rPr>
              <a:t>Using Azure Web App (running PHP) as front-end utilizing many Azure services such as Storage, SQL, Notification Hub, and Cache.</a:t>
            </a:r>
          </a:p>
          <a:p>
            <a:pPr marL="285750" indent="-285750" defTabSz="932563" fontAlgn="base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505050"/>
                </a:solidFill>
                <a:latin typeface="Segoe UI Light" charset="0"/>
              </a:rPr>
              <a:t>Incorporating Azure DevOps </a:t>
            </a:r>
          </a:p>
          <a:p>
            <a:pPr defTabSz="932563" fontAlgn="base">
              <a:spcAft>
                <a:spcPts val="600"/>
              </a:spcAft>
              <a:buClr>
                <a:prstClr val="white"/>
              </a:buClr>
              <a:buSzPct val="100000"/>
            </a:pPr>
            <a:endParaRPr lang="en-US" sz="1600">
              <a:solidFill>
                <a:srgbClr val="505050"/>
              </a:solidFill>
              <a:latin typeface="Segoe UI Light" charset="0"/>
            </a:endParaRPr>
          </a:p>
          <a:p>
            <a:pPr fontAlgn="base">
              <a:spcAft>
                <a:spcPts val="600"/>
              </a:spcAft>
              <a:buClr>
                <a:prstClr val="white"/>
              </a:buClr>
              <a:buSzPct val="100000"/>
              <a:defRPr/>
            </a:pPr>
            <a:r>
              <a:rPr lang="en-US">
                <a:solidFill>
                  <a:srgbClr val="0078D7"/>
                </a:solidFill>
                <a:latin typeface="Segoe UI Light" charset="0"/>
                <a:cs typeface="Segoe UI Light" charset="0"/>
              </a:rPr>
              <a:t>Results</a:t>
            </a:r>
          </a:p>
          <a:p>
            <a:pPr marL="285750" indent="-285750" defTabSz="932563" fontAlgn="base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505050"/>
                </a:solidFill>
                <a:latin typeface="Segoe UI Light" charset="0"/>
              </a:rPr>
              <a:t>Highly scalable web and mobile solution support any device for streaming and live scoring</a:t>
            </a:r>
          </a:p>
          <a:p>
            <a:pPr marL="285750" indent="-285750" defTabSz="932563" fontAlgn="base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505050"/>
                </a:solidFill>
                <a:latin typeface="Segoe UI Light" charset="0"/>
              </a:rPr>
              <a:t>Engaging customers to interact with the application reaching millions of users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3627437" y="2506663"/>
            <a:ext cx="5196191" cy="4481192"/>
            <a:chOff x="4573300" y="1686322"/>
            <a:chExt cx="3930708" cy="338984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3760"/>
            <a:stretch/>
          </p:blipFill>
          <p:spPr>
            <a:xfrm>
              <a:off x="4573300" y="1686322"/>
              <a:ext cx="3930708" cy="3389840"/>
            </a:xfrm>
            <a:prstGeom prst="rect">
              <a:avLst/>
            </a:prstGeom>
          </p:spPr>
        </p:pic>
        <p:pic>
          <p:nvPicPr>
            <p:cNvPr id="10" name="1296F2FE-0956-4184-9A9C-C44F56D5A1A0" descr="C8C5ED29-51F0-4150-B510-E42D7FDEDE3B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4783" y="2326136"/>
              <a:ext cx="1488065" cy="2646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834775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CF015-B3F9-41FB-A279-AF4C7E8A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295274"/>
            <a:ext cx="12115791" cy="917575"/>
          </a:xfrm>
        </p:spPr>
        <p:txBody>
          <a:bodyPr/>
          <a:lstStyle/>
          <a:p>
            <a:r>
              <a:rPr lang="en-US">
                <a:latin typeface="Segoe UI Light" charset="0"/>
                <a:cs typeface="Segoe UI Light" charset="0"/>
              </a:rPr>
              <a:t>Azure App Service apps features and capabilities</a:t>
            </a:r>
            <a:br>
              <a:rPr lang="en-US">
                <a:latin typeface="Segoe UI Light" charset="0"/>
                <a:cs typeface="Segoe UI Light" charset="0"/>
              </a:rPr>
            </a:b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D360E4-095F-4266-8D12-850C00D543E1}"/>
              </a:ext>
            </a:extLst>
          </p:cNvPr>
          <p:cNvSpPr txBox="1"/>
          <p:nvPr/>
        </p:nvSpPr>
        <p:spPr>
          <a:xfrm>
            <a:off x="3027448" y="1158533"/>
            <a:ext cx="52184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+mn-ea"/>
                <a:cs typeface="+mn-cs"/>
              </a:rPr>
              <a:t>Features in blue are available in Azure Stack Hub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FC9EC-82CE-4C36-B61A-D9C16FE54DB7}"/>
              </a:ext>
            </a:extLst>
          </p:cNvPr>
          <p:cNvSpPr/>
          <p:nvPr/>
        </p:nvSpPr>
        <p:spPr bwMode="auto">
          <a:xfrm>
            <a:off x="428625" y="1973262"/>
            <a:ext cx="3336729" cy="60847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0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 panose="020B0502040204020203" pitchFamily="34" charset="0"/>
                <a:ea typeface="Segoe UI Light" charset="0"/>
                <a:cs typeface="Segoe UI" panose="020B0502040204020203" pitchFamily="34" charset="0"/>
              </a:rPr>
              <a:t>Enterprise-grade apps</a:t>
            </a:r>
          </a:p>
          <a:p>
            <a:pPr marL="0" marR="0" lvl="0" indent="0" algn="l" defTabSz="950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Designed for secure mission-critical applications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ADA65F-121F-46C9-A9EF-A851C4717F26}"/>
              </a:ext>
            </a:extLst>
          </p:cNvPr>
          <p:cNvSpPr/>
          <p:nvPr/>
        </p:nvSpPr>
        <p:spPr bwMode="auto">
          <a:xfrm>
            <a:off x="4554422" y="1973262"/>
            <a:ext cx="3568545" cy="623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0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 panose="020B0502040204020203" pitchFamily="34" charset="0"/>
                <a:ea typeface="Segoe UI Light" charset="0"/>
                <a:cs typeface="Segoe UI" panose="020B0502040204020203" pitchFamily="34" charset="0"/>
              </a:rPr>
              <a:t>Fully managed platform</a:t>
            </a:r>
          </a:p>
          <a:p>
            <a:pPr marL="0" marR="0" lvl="0" indent="0" algn="l" defTabSz="950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charset="0"/>
              </a:rPr>
              <a:t>Optimized for availability and automatic scale</a:t>
            </a: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88FC56-0268-4F2D-AC27-FEF03B006EC7}"/>
              </a:ext>
            </a:extLst>
          </p:cNvPr>
          <p:cNvSpPr/>
          <p:nvPr/>
        </p:nvSpPr>
        <p:spPr bwMode="auto">
          <a:xfrm>
            <a:off x="8725927" y="1973262"/>
            <a:ext cx="3252806" cy="62360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0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 panose="020B0502040204020203" pitchFamily="34" charset="0"/>
                <a:ea typeface="Segoe UI Light" charset="0"/>
                <a:cs typeface="Segoe UI" panose="020B0502040204020203" pitchFamily="34" charset="0"/>
              </a:rPr>
              <a:t>Built for </a:t>
            </a:r>
            <a:r>
              <a:rPr kumimoji="0" 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 panose="020B0502040204020203" pitchFamily="34" charset="0"/>
                <a:ea typeface="Segoe UI Light" charset="0"/>
                <a:cs typeface="Segoe UI" panose="020B0502040204020203" pitchFamily="34" charset="0"/>
              </a:rPr>
              <a:t>DevOps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 panose="020B0502040204020203" pitchFamily="34" charset="0"/>
              <a:ea typeface="Segoe UI Light" charset="0"/>
              <a:cs typeface="Segoe UI" panose="020B0502040204020203" pitchFamily="34" charset="0"/>
            </a:endParaRPr>
          </a:p>
          <a:p>
            <a:pPr marL="0" marR="0" lvl="0" indent="0" algn="l" defTabSz="950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charset="0"/>
              </a:rPr>
              <a:t>Agility through continuous deployment</a:t>
            </a: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4B2AF8-71F9-44DD-9E7A-6D66BC9BDC3D}"/>
              </a:ext>
            </a:extLst>
          </p:cNvPr>
          <p:cNvSpPr txBox="1"/>
          <p:nvPr/>
        </p:nvSpPr>
        <p:spPr>
          <a:xfrm>
            <a:off x="302861" y="2596862"/>
            <a:ext cx="3006501" cy="3779181"/>
          </a:xfrm>
          <a:prstGeom prst="rect">
            <a:avLst/>
          </a:prstGeom>
          <a:noFill/>
          <a:ln>
            <a:noFill/>
          </a:ln>
        </p:spPr>
        <p:txBody>
          <a:bodyPr wrap="square" lIns="186495" tIns="149196" rIns="186495" bIns="149196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Hybrid Connections / VPN Support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0078D7"/>
                </a:solidFill>
                <a:latin typeface="Segoe UI Light" charset="0"/>
                <a:cs typeface="Calibri" panose="020F0502020204030204" pitchFamily="34" charset="0"/>
              </a:rPr>
              <a:t>Scheduled Backup (to Azure Stack Hub or Azure storage)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0078D7"/>
                </a:solidFill>
                <a:latin typeface="Segoe UI Light" charset="0"/>
                <a:cs typeface="Calibri" panose="020F0502020204030204" pitchFamily="34" charset="0"/>
              </a:rPr>
              <a:t>Azure Active Directory Integration 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Site Resiliency, HA, and DR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Web Jobs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Role-based Access Control 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Enterprise Migration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Client Certs </a:t>
            </a:r>
          </a:p>
          <a:p>
            <a:pPr>
              <a:spcAft>
                <a:spcPts val="306"/>
              </a:spcAft>
              <a:defRPr/>
            </a:pPr>
            <a:r>
              <a:rPr lang="en-US" sz="1400" b="1" dirty="0">
                <a:solidFill>
                  <a:srgbClr val="0078D7"/>
                </a:solidFill>
                <a:latin typeface="Segoe UI Light" charset="0"/>
                <a:cs typeface="Calibri" panose="020F0502020204030204" pitchFamily="34" charset="0"/>
              </a:rPr>
              <a:t>Cache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IP Restrictions / SSL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Web Sockets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SQL, MySQL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DocDB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, and Mongo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Sticky Sessions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2A976A-44BC-4580-893D-CF5CB7CE494F}"/>
              </a:ext>
            </a:extLst>
          </p:cNvPr>
          <p:cNvSpPr txBox="1"/>
          <p:nvPr/>
        </p:nvSpPr>
        <p:spPr>
          <a:xfrm>
            <a:off x="4418644" y="2599828"/>
            <a:ext cx="2637794" cy="4425512"/>
          </a:xfrm>
          <a:prstGeom prst="rect">
            <a:avLst/>
          </a:prstGeom>
          <a:noFill/>
          <a:ln>
            <a:noFill/>
          </a:ln>
        </p:spPr>
        <p:txBody>
          <a:bodyPr wrap="square" lIns="186495" tIns="149196" rIns="186495" bIns="149196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Automated Deployment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AutoScale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Light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Built-in Load Balancing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WW Datacenter Coverage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End Point Monitoring and Alerts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App Gallery </a:t>
            </a:r>
            <a:r>
              <a:rPr kumimoji="0" lang="en-US" sz="1400" i="0" u="none" strike="noStrike" kern="1200" cap="none" spc="0" normalizeH="0" baseline="0" noProof="0" dirty="0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(gallery items must be marked as applicable to appear in Azure Stack Hub)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DR Site Support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WildCard</a:t>
            </a:r>
            <a:r>
              <a:rPr kumimoji="0" lang="en-US" sz="1400" b="1" i="0" u="none" strike="noStrike" kern="1200" cap="none" spc="0" normalizeH="0" baseline="0" noProof="0" dirty="0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 Support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Dedicated IP address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HTTP Compression 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CDN Support for Websites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Premium WordPress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App Services Environments 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19C123-FDFE-496A-81A8-9A2F228FC739}"/>
              </a:ext>
            </a:extLst>
          </p:cNvPr>
          <p:cNvSpPr txBox="1"/>
          <p:nvPr/>
        </p:nvSpPr>
        <p:spPr>
          <a:xfrm>
            <a:off x="8512387" y="2599828"/>
            <a:ext cx="3192250" cy="4033097"/>
          </a:xfrm>
          <a:prstGeom prst="rect">
            <a:avLst/>
          </a:prstGeom>
          <a:noFill/>
          <a:ln>
            <a:noFill/>
          </a:ln>
        </p:spPr>
        <p:txBody>
          <a:bodyPr wrap="square" lIns="186495" tIns="149196" rIns="186495" bIns="149196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Site Staging Slots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Testing in Production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Continuous Integration / Deployment 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US" sz="1400" b="1" dirty="0">
                <a:solidFill>
                  <a:srgbClr val="0078D7"/>
                </a:solidFill>
                <a:latin typeface="Segoe UI Light" charset="0"/>
                <a:cs typeface="Calibri" panose="020F0502020204030204" pitchFamily="34" charset="0"/>
              </a:rPr>
              <a:t>, Visual Studio Online and GitHub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App and Site Diagnostics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OS and Framework Patching*  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Site Extensions Gallery 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NET, PHP, Python, Node, Java</a:t>
            </a:r>
          </a:p>
          <a:p>
            <a:pPr>
              <a:spcAft>
                <a:spcPts val="306"/>
              </a:spcAft>
              <a:defRPr/>
            </a:pPr>
            <a:r>
              <a:rPr lang="en-US" sz="1400" b="1" dirty="0">
                <a:solidFill>
                  <a:srgbClr val="0078D7"/>
                </a:solidFill>
                <a:latin typeface="Segoe UI Light" charset="0"/>
                <a:cs typeface="Calibri" panose="020F0502020204030204" pitchFamily="34" charset="0"/>
              </a:rPr>
              <a:t>Framework Installer (managed by Azure Stack Hub update process)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Browser-based editing</a:t>
            </a:r>
          </a:p>
          <a:p>
            <a:pPr>
              <a:spcAft>
                <a:spcPts val="306"/>
              </a:spcAft>
              <a:defRPr/>
            </a:pPr>
            <a:r>
              <a:rPr lang="en-US" sz="1400" b="1" dirty="0">
                <a:solidFill>
                  <a:srgbClr val="0078D7"/>
                </a:solidFill>
                <a:latin typeface="Segoe UI Light" charset="0"/>
                <a:cs typeface="Calibri" panose="020F0502020204030204" pitchFamily="34" charset="0"/>
              </a:rPr>
              <a:t>Auto-Healing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Logging and Auditing 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Admin-site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 charset="0"/>
                <a:ea typeface="Calibri" panose="020F0502020204030204" pitchFamily="34" charset="0"/>
                <a:cs typeface="Calibri" panose="020F0502020204030204" pitchFamily="34" charset="0"/>
              </a:rPr>
              <a:t>Support Site Extension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E162FD0-0EC2-4392-B6A0-F4185C429691}"/>
              </a:ext>
            </a:extLst>
          </p:cNvPr>
          <p:cNvCxnSpPr>
            <a:cxnSpLocks/>
          </p:cNvCxnSpPr>
          <p:nvPr/>
        </p:nvCxnSpPr>
        <p:spPr>
          <a:xfrm>
            <a:off x="4084637" y="1974903"/>
            <a:ext cx="0" cy="4534297"/>
          </a:xfrm>
          <a:prstGeom prst="line">
            <a:avLst/>
          </a:prstGeom>
          <a:ln>
            <a:solidFill>
              <a:srgbClr val="505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6759CF-EE74-47CC-BCE5-30239D2080B3}"/>
              </a:ext>
            </a:extLst>
          </p:cNvPr>
          <p:cNvCxnSpPr>
            <a:cxnSpLocks/>
          </p:cNvCxnSpPr>
          <p:nvPr/>
        </p:nvCxnSpPr>
        <p:spPr>
          <a:xfrm>
            <a:off x="8199437" y="1964744"/>
            <a:ext cx="0" cy="4544456"/>
          </a:xfrm>
          <a:prstGeom prst="line">
            <a:avLst/>
          </a:prstGeom>
          <a:ln>
            <a:solidFill>
              <a:srgbClr val="505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32667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278062"/>
            <a:ext cx="9296399" cy="3176254"/>
          </a:xfrm>
        </p:spPr>
        <p:txBody>
          <a:bodyPr/>
          <a:lstStyle/>
          <a:p>
            <a:r>
              <a:rPr lang="en-US" dirty="0"/>
              <a:t>App Service on </a:t>
            </a:r>
            <a:br>
              <a:rPr lang="en-US" dirty="0"/>
            </a:br>
            <a:r>
              <a:rPr lang="en-US" dirty="0"/>
              <a:t>Azure Stack Hub Overview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2033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2016 - Template BLUE, light back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13.potx" id="{BA7D5050-3AD0-4CB6-9A61-7BECC949B49C}" vid="{7868751D-28D7-49DA-9A1E-005CDB50450F}"/>
    </a:ext>
  </a:extLst>
</a:theme>
</file>

<file path=ppt/theme/theme2.xml><?xml version="1.0" encoding="utf-8"?>
<a:theme xmlns:a="http://schemas.openxmlformats.org/drawingml/2006/main" name="DARK GRAY TEMPLATE">
  <a:themeElements>
    <a:clrScheme name="BT - Blue - dark background">
      <a:dk1>
        <a:srgbClr val="353535"/>
      </a:dk1>
      <a:lt1>
        <a:srgbClr val="FFFFFF"/>
      </a:lt1>
      <a:dk2>
        <a:srgbClr val="0078D7"/>
      </a:dk2>
      <a:lt2>
        <a:srgbClr val="CDF4FF"/>
      </a:lt2>
      <a:accent1>
        <a:srgbClr val="0078D7"/>
      </a:accent1>
      <a:accent2>
        <a:srgbClr val="D2D2D2"/>
      </a:accent2>
      <a:accent3>
        <a:srgbClr val="00BCF2"/>
      </a:accent3>
      <a:accent4>
        <a:srgbClr val="B4009E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13.potx" id="{BA7D5050-3AD0-4CB6-9A61-7BECC949B49C}" vid="{1EE7FF6B-7C85-492F-933D-8CFD82A3F953}"/>
    </a:ext>
  </a:extLst>
</a:theme>
</file>

<file path=ppt/theme/theme3.xml><?xml version="1.0" encoding="utf-8"?>
<a:theme xmlns:a="http://schemas.openxmlformats.org/drawingml/2006/main" name="Azure_Stack_Training_Template">
  <a:themeElements>
    <a:clrScheme name="TR24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00188F"/>
      </a:accent2>
      <a:accent3>
        <a:srgbClr val="002050"/>
      </a:accent3>
      <a:accent4>
        <a:srgbClr val="D83B01"/>
      </a:accent4>
      <a:accent5>
        <a:srgbClr val="737373"/>
      </a:accent5>
      <a:accent6>
        <a:srgbClr val="505050"/>
      </a:accent6>
      <a:hlink>
        <a:srgbClr val="00188F"/>
      </a:hlink>
      <a:folHlink>
        <a:srgbClr val="00188F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02 Azure Stack Seeded Hardware Deployment Training Resource Kit.potx" id="{12F0750D-3F73-466D-BF77-E8B79FC31646}" vid="{D71C7E26-AAA9-492A-9260-870352C4220E}"/>
    </a:ext>
  </a:extLst>
</a:theme>
</file>

<file path=ppt/theme/theme4.xml><?xml version="1.0" encoding="utf-8"?>
<a:theme xmlns:a="http://schemas.openxmlformats.org/drawingml/2006/main" name="MAS">
  <a:themeElements>
    <a:clrScheme name="2016 - Template BLUE, light back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S" id="{DCE3B11B-4695-4C1E-BCAF-DD2ACF37E818}" vid="{9F4D05FA-ECD5-4EC4-8D13-DF4545E75864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16-9_Business_BLUE_2017_13</Template>
  <TotalTime>0</TotalTime>
  <Words>2374</Words>
  <Application>Microsoft Office PowerPoint</Application>
  <PresentationFormat>Custom</PresentationFormat>
  <Paragraphs>428</Paragraphs>
  <Slides>39</Slides>
  <Notes>39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Calibri</vt:lpstr>
      <vt:lpstr>Segoe UI</vt:lpstr>
      <vt:lpstr>Segoe UI Light</vt:lpstr>
      <vt:lpstr>Segoe UI Semilight</vt:lpstr>
      <vt:lpstr>Wingdings</vt:lpstr>
      <vt:lpstr>WHITE TEMPLATE</vt:lpstr>
      <vt:lpstr>DARK GRAY TEMPLATE</vt:lpstr>
      <vt:lpstr>Azure_Stack_Training_Template</vt:lpstr>
      <vt:lpstr>MAS</vt:lpstr>
      <vt:lpstr>Platform as a Service and Microsoft Azure Stack Hub</vt:lpstr>
      <vt:lpstr>Agenda</vt:lpstr>
      <vt:lpstr>What is App Service?</vt:lpstr>
      <vt:lpstr>App Service on Azure Stack Hub</vt:lpstr>
      <vt:lpstr>App Service in Azure Public Cloud – Case Studies</vt:lpstr>
      <vt:lpstr>PowerPoint Presentation</vt:lpstr>
      <vt:lpstr>PowerPoint Presentation</vt:lpstr>
      <vt:lpstr>Azure App Service apps features and capabilities </vt:lpstr>
      <vt:lpstr>App Service on  Azure Stack Hub Overview</vt:lpstr>
      <vt:lpstr>App Service plan </vt:lpstr>
      <vt:lpstr>App Service concepts – Worker tier</vt:lpstr>
      <vt:lpstr>App Service concepts – SKU</vt:lpstr>
      <vt:lpstr>Azure functions</vt:lpstr>
      <vt:lpstr>Architecture</vt:lpstr>
      <vt:lpstr>Architecture – App Service components</vt:lpstr>
      <vt:lpstr>Architecture – Default deployment</vt:lpstr>
      <vt:lpstr>Architecture: Site creation flow</vt:lpstr>
      <vt:lpstr>Architecture: Publish site content</vt:lpstr>
      <vt:lpstr>Architecture: First request</vt:lpstr>
      <vt:lpstr>Administration Scenarios</vt:lpstr>
      <vt:lpstr>Deployment – Evolution</vt:lpstr>
      <vt:lpstr>Monitor and troubleshoot deployment</vt:lpstr>
      <vt:lpstr>Monitor and troubleshoot deployment</vt:lpstr>
      <vt:lpstr>Custom worker tiers</vt:lpstr>
      <vt:lpstr>Kudu – Tools for developers</vt:lpstr>
      <vt:lpstr>Sizing your App Service</vt:lpstr>
      <vt:lpstr>Configuring deployment sources</vt:lpstr>
      <vt:lpstr>High availability</vt:lpstr>
      <vt:lpstr>User view</vt:lpstr>
      <vt:lpstr>Tooling consistency</vt:lpstr>
      <vt:lpstr>Connecting Visual Studio to Azure Stack Hub</vt:lpstr>
      <vt:lpstr>Connecting Visual Studio to Azure Stack Hub</vt:lpstr>
      <vt:lpstr>Integrated Developer Experience</vt:lpstr>
      <vt:lpstr>Integrated tenant administrative experience with Kudu</vt:lpstr>
      <vt:lpstr>Questions?</vt:lpstr>
      <vt:lpstr>PowerPoint Presentation</vt:lpstr>
      <vt:lpstr>Appendix</vt:lpstr>
      <vt:lpstr>Examples of issues experienced</vt:lpstr>
      <vt:lpstr>Adding capacity to App Service on Azure Stack Hub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2019-12-20T21:27:00Z</dcterms:created>
  <dcterms:modified xsi:type="dcterms:W3CDTF">2021-06-01T11:24:00Z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mabrigg@microsoft.com</vt:lpwstr>
  </property>
  <property fmtid="{D5CDD505-2E9C-101B-9397-08002B2CF9AE}" pid="5" name="MSIP_Label_f42aa342-8706-4288-bd11-ebb85995028c_SetDate">
    <vt:lpwstr>2019-12-20T21:27:08.4880029Z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dfe3ba3f-ad8c-477d-9c53-80f70fb8503b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