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theme/theme5.xml" ContentType="application/vnd.openxmlformats-officedocument.theme+xml"/>
  <Override PartName="/ppt/slideLayouts/slideLayout1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8.xml" ContentType="application/vnd.openxmlformats-officedocument.presentationml.notesSlide+xml"/>
  <Override PartName="/ppt/tags/tag2.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 id="2147484475" r:id="rId2"/>
    <p:sldMasterId id="2147484495" r:id="rId3"/>
    <p:sldMasterId id="2147484520" r:id="rId4"/>
    <p:sldMasterId id="2147484523" r:id="rId5"/>
    <p:sldMasterId id="2147484529" r:id="rId6"/>
  </p:sldMasterIdLst>
  <p:notesMasterIdLst>
    <p:notesMasterId r:id="rId66"/>
  </p:notesMasterIdLst>
  <p:handoutMasterIdLst>
    <p:handoutMasterId r:id="rId67"/>
  </p:handoutMasterIdLst>
  <p:sldIdLst>
    <p:sldId id="1606" r:id="rId7"/>
    <p:sldId id="1611" r:id="rId8"/>
    <p:sldId id="1612" r:id="rId9"/>
    <p:sldId id="1566" r:id="rId10"/>
    <p:sldId id="289" r:id="rId11"/>
    <p:sldId id="1637" r:id="rId12"/>
    <p:sldId id="2676" r:id="rId13"/>
    <p:sldId id="2674" r:id="rId14"/>
    <p:sldId id="2680" r:id="rId15"/>
    <p:sldId id="2677" r:id="rId16"/>
    <p:sldId id="2678" r:id="rId17"/>
    <p:sldId id="1890" r:id="rId18"/>
    <p:sldId id="1879" r:id="rId19"/>
    <p:sldId id="266" r:id="rId20"/>
    <p:sldId id="1624" r:id="rId21"/>
    <p:sldId id="1625" r:id="rId22"/>
    <p:sldId id="1563" r:id="rId23"/>
    <p:sldId id="2670" r:id="rId24"/>
    <p:sldId id="1573" r:id="rId25"/>
    <p:sldId id="1619" r:id="rId26"/>
    <p:sldId id="1626" r:id="rId27"/>
    <p:sldId id="1620" r:id="rId28"/>
    <p:sldId id="1571" r:id="rId29"/>
    <p:sldId id="1621" r:id="rId30"/>
    <p:sldId id="1876" r:id="rId31"/>
    <p:sldId id="2668" r:id="rId32"/>
    <p:sldId id="2659" r:id="rId33"/>
    <p:sldId id="1627" r:id="rId34"/>
    <p:sldId id="2711" r:id="rId35"/>
    <p:sldId id="1636" r:id="rId36"/>
    <p:sldId id="2712" r:id="rId37"/>
    <p:sldId id="2697" r:id="rId38"/>
    <p:sldId id="2687" r:id="rId39"/>
    <p:sldId id="2688" r:id="rId40"/>
    <p:sldId id="2681" r:id="rId41"/>
    <p:sldId id="2709" r:id="rId42"/>
    <p:sldId id="2698" r:id="rId43"/>
    <p:sldId id="2703" r:id="rId44"/>
    <p:sldId id="2710" r:id="rId45"/>
    <p:sldId id="2705" r:id="rId46"/>
    <p:sldId id="1578" r:id="rId47"/>
    <p:sldId id="2713" r:id="rId48"/>
    <p:sldId id="1577" r:id="rId49"/>
    <p:sldId id="1581" r:id="rId50"/>
    <p:sldId id="1629" r:id="rId51"/>
    <p:sldId id="1585" r:id="rId52"/>
    <p:sldId id="2706" r:id="rId53"/>
    <p:sldId id="1565" r:id="rId54"/>
    <p:sldId id="2714" r:id="rId55"/>
    <p:sldId id="1587" r:id="rId56"/>
    <p:sldId id="1601" r:id="rId57"/>
    <p:sldId id="2715" r:id="rId58"/>
    <p:sldId id="1593" r:id="rId59"/>
    <p:sldId id="1615" r:id="rId60"/>
    <p:sldId id="1613" r:id="rId61"/>
    <p:sldId id="1614" r:id="rId62"/>
    <p:sldId id="1592" r:id="rId63"/>
    <p:sldId id="1554" r:id="rId64"/>
    <p:sldId id="1532" r:id="rId6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A0252C9D-1D6B-42F9-BA63-F39DC4D8B635}">
          <p14:sldIdLst>
            <p14:sldId id="1606"/>
          </p14:sldIdLst>
        </p14:section>
        <p14:section name="Agenda" id="{A073DAE3-B461-442F-A3D3-6642BD875E45}">
          <p14:sldIdLst>
            <p14:sldId id="1611"/>
          </p14:sldIdLst>
        </p14:section>
        <p14:section name="Overview" id="{0CDF8B4A-9847-459D-8802-E654ABB84590}">
          <p14:sldIdLst>
            <p14:sldId id="1612"/>
            <p14:sldId id="1566"/>
            <p14:sldId id="289"/>
            <p14:sldId id="1637"/>
            <p14:sldId id="2676"/>
            <p14:sldId id="2674"/>
            <p14:sldId id="2680"/>
            <p14:sldId id="2677"/>
            <p14:sldId id="2678"/>
            <p14:sldId id="1890"/>
            <p14:sldId id="1879"/>
            <p14:sldId id="266"/>
            <p14:sldId id="1624"/>
            <p14:sldId id="1625"/>
          </p14:sldIdLst>
        </p14:section>
        <p14:section name="Infrastructure Backup" id="{5F0CCC7E-975F-4CD0-89D0-7B32A0B839AA}">
          <p14:sldIdLst>
            <p14:sldId id="1563"/>
            <p14:sldId id="2670"/>
            <p14:sldId id="1573"/>
            <p14:sldId id="1619"/>
            <p14:sldId id="1626"/>
            <p14:sldId id="1620"/>
            <p14:sldId id="1571"/>
            <p14:sldId id="1621"/>
            <p14:sldId id="1876"/>
            <p14:sldId id="2668"/>
            <p14:sldId id="2659"/>
            <p14:sldId id="1627"/>
            <p14:sldId id="2711"/>
            <p14:sldId id="1636"/>
            <p14:sldId id="2712"/>
            <p14:sldId id="2697"/>
            <p14:sldId id="2687"/>
            <p14:sldId id="2688"/>
            <p14:sldId id="2681"/>
            <p14:sldId id="2709"/>
            <p14:sldId id="2698"/>
            <p14:sldId id="2703"/>
            <p14:sldId id="2710"/>
            <p14:sldId id="2705"/>
          </p14:sldIdLst>
        </p14:section>
        <p14:section name="Tenant Backup and Restore" id="{8A85D4B7-CD46-4321-8D55-15CCDEBEE01D}">
          <p14:sldIdLst>
            <p14:sldId id="1578"/>
            <p14:sldId id="2713"/>
            <p14:sldId id="1577"/>
            <p14:sldId id="1581"/>
            <p14:sldId id="1629"/>
            <p14:sldId id="1585"/>
            <p14:sldId id="2706"/>
          </p14:sldIdLst>
        </p14:section>
        <p14:section name="Tenant Replication and Failover" id="{5DEBCF30-5A74-4727-AD8E-9BEC40DF05DF}">
          <p14:sldIdLst/>
        </p14:section>
        <p14:section name="Protecting IaaS VM's In Availability Sets" id="{FD25BF53-7FDE-482E-AE51-B5EE755ECE0E}">
          <p14:sldIdLst>
            <p14:sldId id="1565"/>
            <p14:sldId id="2714"/>
            <p14:sldId id="1587"/>
          </p14:sldIdLst>
        </p14:section>
        <p14:section name="Protecting PaaS in Azure Stack" id="{FC1D2A5E-7AF9-45C1-B882-D25407E320BD}">
          <p14:sldIdLst>
            <p14:sldId id="1601"/>
            <p14:sldId id="2715"/>
            <p14:sldId id="1593"/>
          </p14:sldIdLst>
        </p14:section>
        <p14:section name="DevOps and BC/DR in Azure Stack" id="{DB15DA0E-F98F-485A-AFD8-7FF391E58A19}">
          <p14:sldIdLst>
            <p14:sldId id="1615"/>
            <p14:sldId id="1613"/>
            <p14:sldId id="1614"/>
          </p14:sldIdLst>
        </p14:section>
        <p14:section name="Conclusion" id="{7EBF7387-3079-4248-89A0-0AA300D33B53}">
          <p14:sldIdLst>
            <p14:sldId id="1592"/>
            <p14:sldId id="1554"/>
            <p14:sldId id="1532"/>
          </p14:sldIdLst>
        </p14:section>
        <p14:section name="Appendix" id="{F2953DCD-F1FB-4CBA-95C0-10FCF6895157}">
          <p14:sldIdLst/>
        </p14:section>
        <p14:section name="Default Section" id="{E1A3BED5-C38B-4DF5-912F-9E58A1DD32F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353535"/>
    <a:srgbClr val="0078D7"/>
    <a:srgbClr val="FF8C00"/>
    <a:srgbClr val="D83B01"/>
    <a:srgbClr val="FFB900"/>
    <a:srgbClr val="107C10"/>
    <a:srgbClr val="FF505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98" autoAdjust="0"/>
    <p:restoredTop sz="75885" autoAdjust="0"/>
  </p:normalViewPr>
  <p:slideViewPr>
    <p:cSldViewPr snapToGrid="0">
      <p:cViewPr varScale="1">
        <p:scale>
          <a:sx n="84" d="100"/>
          <a:sy n="84" d="100"/>
        </p:scale>
        <p:origin x="1530" y="96"/>
      </p:cViewPr>
      <p:guideLst/>
    </p:cSldViewPr>
  </p:slideViewPr>
  <p:notesTextViewPr>
    <p:cViewPr>
      <p:scale>
        <a:sx n="1" d="1"/>
        <a:sy n="1" d="1"/>
      </p:scale>
      <p:origin x="0" y="0"/>
    </p:cViewPr>
  </p:notesTextViewPr>
  <p:sorterViewPr>
    <p:cViewPr>
      <p:scale>
        <a:sx n="100" d="100"/>
        <a:sy n="100" d="100"/>
      </p:scale>
      <p:origin x="0" y="-666"/>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notesMaster" Target="notesMasters/notesMaster1.xml"/><Relationship Id="rId5" Type="http://schemas.openxmlformats.org/officeDocument/2006/relationships/slideMaster" Target="slideMasters/slideMaster5.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handoutMaster" Target="handoutMasters/handoutMaster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microsoft.com/office/2018/10/relationships/authors" Target="authors.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 Type="http://schemas.openxmlformats.org/officeDocument/2006/relationships/slide" Target="slides/slide1.xml"/><Relationship Id="rId7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571E41-0344-43B1-A8F4-770CA0D0839C}"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471001B6-FF4B-4139-B572-D22300330C1C}">
      <dgm:prSet phldrT="[Text]"/>
      <dgm:spPr/>
      <dgm:t>
        <a:bodyPr/>
        <a:lstStyle/>
        <a:p>
          <a:r>
            <a:rPr lang="en-US"/>
            <a:t>Phase1</a:t>
          </a:r>
        </a:p>
      </dgm:t>
    </dgm:pt>
    <dgm:pt modelId="{4D21D46C-6977-4FA8-881B-7436E31763A0}" type="parTrans" cxnId="{F9C4961C-BE00-4C63-AC7D-1FC21FF48F3F}">
      <dgm:prSet/>
      <dgm:spPr/>
      <dgm:t>
        <a:bodyPr/>
        <a:lstStyle/>
        <a:p>
          <a:endParaRPr lang="en-US"/>
        </a:p>
      </dgm:t>
    </dgm:pt>
    <dgm:pt modelId="{7592FA69-FF6F-4CC5-9395-B36CDA216CEA}" type="sibTrans" cxnId="{F9C4961C-BE00-4C63-AC7D-1FC21FF48F3F}">
      <dgm:prSet/>
      <dgm:spPr>
        <a:solidFill>
          <a:schemeClr val="accent3">
            <a:lumMod val="75000"/>
          </a:schemeClr>
        </a:solidFill>
      </dgm:spPr>
      <dgm:t>
        <a:bodyPr/>
        <a:lstStyle/>
        <a:p>
          <a:endParaRPr lang="en-US"/>
        </a:p>
      </dgm:t>
    </dgm:pt>
    <dgm:pt modelId="{F96AB126-5592-4F79-A6F0-0E32694CA3E8}">
      <dgm:prSet phldrT="[Text]"/>
      <dgm:spPr/>
      <dgm:t>
        <a:bodyPr/>
        <a:lstStyle/>
        <a:p>
          <a:r>
            <a:rPr lang="en-US"/>
            <a:t>Phase2</a:t>
          </a:r>
        </a:p>
      </dgm:t>
    </dgm:pt>
    <dgm:pt modelId="{7FDC1B5A-06C2-4FAD-9950-95F954953649}" type="parTrans" cxnId="{D2A30D70-7BC9-4AD7-AA20-EF8D693BEFF4}">
      <dgm:prSet/>
      <dgm:spPr/>
      <dgm:t>
        <a:bodyPr/>
        <a:lstStyle/>
        <a:p>
          <a:endParaRPr lang="en-US"/>
        </a:p>
      </dgm:t>
    </dgm:pt>
    <dgm:pt modelId="{5292AEBE-F850-4776-8D35-9C25D47C04CE}" type="sibTrans" cxnId="{D2A30D70-7BC9-4AD7-AA20-EF8D693BEFF4}">
      <dgm:prSet/>
      <dgm:spPr>
        <a:solidFill>
          <a:schemeClr val="accent3">
            <a:lumMod val="75000"/>
          </a:schemeClr>
        </a:solidFill>
      </dgm:spPr>
      <dgm:t>
        <a:bodyPr/>
        <a:lstStyle/>
        <a:p>
          <a:endParaRPr lang="en-US"/>
        </a:p>
      </dgm:t>
    </dgm:pt>
    <dgm:pt modelId="{075D83EA-959A-4E76-9C2F-0D72A99D3D90}">
      <dgm:prSet phldrT="[Text]"/>
      <dgm:spPr/>
      <dgm:t>
        <a:bodyPr/>
        <a:lstStyle/>
        <a:p>
          <a:r>
            <a:rPr lang="en-US">
              <a:solidFill>
                <a:schemeClr val="tx1"/>
              </a:solidFill>
            </a:rPr>
            <a:t>PaaS restore</a:t>
          </a:r>
        </a:p>
      </dgm:t>
    </dgm:pt>
    <dgm:pt modelId="{6DB3FFF1-F9E8-4607-9D96-BE93EDFF0A90}" type="parTrans" cxnId="{856AF30C-15CE-49CA-A8E3-247F4A7A8F8F}">
      <dgm:prSet/>
      <dgm:spPr/>
      <dgm:t>
        <a:bodyPr/>
        <a:lstStyle/>
        <a:p>
          <a:endParaRPr lang="en-US"/>
        </a:p>
      </dgm:t>
    </dgm:pt>
    <dgm:pt modelId="{D63A28A2-43B9-4DDF-8897-100AF694C7B3}" type="sibTrans" cxnId="{856AF30C-15CE-49CA-A8E3-247F4A7A8F8F}">
      <dgm:prSet/>
      <dgm:spPr/>
      <dgm:t>
        <a:bodyPr/>
        <a:lstStyle/>
        <a:p>
          <a:endParaRPr lang="en-US"/>
        </a:p>
      </dgm:t>
    </dgm:pt>
    <dgm:pt modelId="{1D564A06-C514-4E18-B0B1-B2102561756B}">
      <dgm:prSet phldrT="[Text]"/>
      <dgm:spPr/>
      <dgm:t>
        <a:bodyPr/>
        <a:lstStyle/>
        <a:p>
          <a:r>
            <a:rPr lang="en-US"/>
            <a:t>Phase3</a:t>
          </a:r>
        </a:p>
      </dgm:t>
    </dgm:pt>
    <dgm:pt modelId="{B2621905-5F35-46FD-A699-6B5B1F43DE8F}" type="parTrans" cxnId="{0A46E5A3-6ABE-4000-97F6-0DB58DEC1C12}">
      <dgm:prSet/>
      <dgm:spPr/>
      <dgm:t>
        <a:bodyPr/>
        <a:lstStyle/>
        <a:p>
          <a:endParaRPr lang="en-US"/>
        </a:p>
      </dgm:t>
    </dgm:pt>
    <dgm:pt modelId="{C8E1A833-111C-4740-A315-073B1B44A9A7}" type="sibTrans" cxnId="{0A46E5A3-6ABE-4000-97F6-0DB58DEC1C12}">
      <dgm:prSet/>
      <dgm:spPr>
        <a:solidFill>
          <a:schemeClr val="accent3">
            <a:lumMod val="75000"/>
          </a:schemeClr>
        </a:solidFill>
      </dgm:spPr>
      <dgm:t>
        <a:bodyPr/>
        <a:lstStyle/>
        <a:p>
          <a:endParaRPr lang="en-US"/>
        </a:p>
      </dgm:t>
    </dgm:pt>
    <dgm:pt modelId="{9FF2D6E2-279E-498B-BF90-24E361626C0B}">
      <dgm:prSet phldrT="[Text]"/>
      <dgm:spPr/>
      <dgm:t>
        <a:bodyPr/>
        <a:lstStyle/>
        <a:p>
          <a:r>
            <a:rPr lang="en-US">
              <a:solidFill>
                <a:schemeClr val="tx1"/>
              </a:solidFill>
            </a:rPr>
            <a:t>IaaS VM restored</a:t>
          </a:r>
        </a:p>
      </dgm:t>
    </dgm:pt>
    <dgm:pt modelId="{D43E1042-1635-4DA9-BA5A-B85107630EA6}" type="parTrans" cxnId="{1700E5BC-FAEA-472B-ABD3-2F3B18C1C390}">
      <dgm:prSet/>
      <dgm:spPr/>
      <dgm:t>
        <a:bodyPr/>
        <a:lstStyle/>
        <a:p>
          <a:endParaRPr lang="en-US"/>
        </a:p>
      </dgm:t>
    </dgm:pt>
    <dgm:pt modelId="{740ABC60-C7D5-4193-8829-F5836BA51DDC}" type="sibTrans" cxnId="{1700E5BC-FAEA-472B-ABD3-2F3B18C1C390}">
      <dgm:prSet/>
      <dgm:spPr/>
      <dgm:t>
        <a:bodyPr/>
        <a:lstStyle/>
        <a:p>
          <a:endParaRPr lang="en-US"/>
        </a:p>
      </dgm:t>
    </dgm:pt>
    <dgm:pt modelId="{76C7B6B7-84AF-4604-993A-C4546B22964C}">
      <dgm:prSet phldrT="[Text]"/>
      <dgm:spPr/>
      <dgm:t>
        <a:bodyPr/>
        <a:lstStyle/>
        <a:p>
          <a:r>
            <a:rPr lang="en-US"/>
            <a:t>Phase4</a:t>
          </a:r>
        </a:p>
      </dgm:t>
    </dgm:pt>
    <dgm:pt modelId="{86164054-687B-4A12-A224-F0A01CC16E7F}" type="parTrans" cxnId="{2D975C01-62C8-45E9-9A96-54E6C1185724}">
      <dgm:prSet/>
      <dgm:spPr/>
      <dgm:t>
        <a:bodyPr/>
        <a:lstStyle/>
        <a:p>
          <a:endParaRPr lang="en-US"/>
        </a:p>
      </dgm:t>
    </dgm:pt>
    <dgm:pt modelId="{FDC54B3A-92BD-4563-8BE4-6DD38687760D}" type="sibTrans" cxnId="{2D975C01-62C8-45E9-9A96-54E6C1185724}">
      <dgm:prSet/>
      <dgm:spPr/>
      <dgm:t>
        <a:bodyPr/>
        <a:lstStyle/>
        <a:p>
          <a:endParaRPr lang="en-US"/>
        </a:p>
      </dgm:t>
    </dgm:pt>
    <dgm:pt modelId="{234D6ACD-C584-49A9-9CFB-ED1532FF3131}">
      <dgm:prSet phldrT="[Text]"/>
      <dgm:spPr/>
      <dgm:t>
        <a:bodyPr/>
        <a:lstStyle/>
        <a:p>
          <a:r>
            <a:rPr lang="en-US">
              <a:solidFill>
                <a:schemeClr val="tx1"/>
              </a:solidFill>
            </a:rPr>
            <a:t>User data restored</a:t>
          </a:r>
        </a:p>
      </dgm:t>
    </dgm:pt>
    <dgm:pt modelId="{A6FF1DE1-4BD3-4179-A224-CF85B3C7E293}" type="parTrans" cxnId="{11DC0CEF-2C9C-4C35-B344-D8635DB88C4A}">
      <dgm:prSet/>
      <dgm:spPr/>
      <dgm:t>
        <a:bodyPr/>
        <a:lstStyle/>
        <a:p>
          <a:endParaRPr lang="en-US"/>
        </a:p>
      </dgm:t>
    </dgm:pt>
    <dgm:pt modelId="{0363C371-DDD6-482F-A62B-63DFECCD107A}" type="sibTrans" cxnId="{11DC0CEF-2C9C-4C35-B344-D8635DB88C4A}">
      <dgm:prSet/>
      <dgm:spPr/>
      <dgm:t>
        <a:bodyPr/>
        <a:lstStyle/>
        <a:p>
          <a:endParaRPr lang="en-US"/>
        </a:p>
      </dgm:t>
    </dgm:pt>
    <dgm:pt modelId="{E2358651-6A01-432C-836C-E8A47AA039C4}">
      <dgm:prSet phldrT="[Text]"/>
      <dgm:spPr/>
      <dgm:t>
        <a:bodyPr/>
        <a:lstStyle/>
        <a:p>
          <a:r>
            <a:rPr lang="en-US"/>
            <a:t>Phase 0</a:t>
          </a:r>
        </a:p>
      </dgm:t>
    </dgm:pt>
    <dgm:pt modelId="{0CD850B8-4C0B-416F-BFD8-342AA661A4DA}" type="parTrans" cxnId="{716D2187-56D0-4BAE-A48F-75330373D21A}">
      <dgm:prSet/>
      <dgm:spPr/>
      <dgm:t>
        <a:bodyPr/>
        <a:lstStyle/>
        <a:p>
          <a:endParaRPr lang="en-US"/>
        </a:p>
      </dgm:t>
    </dgm:pt>
    <dgm:pt modelId="{A5F13A86-1134-4041-8DF4-3DBBFF8E7C2F}" type="sibTrans" cxnId="{716D2187-56D0-4BAE-A48F-75330373D21A}">
      <dgm:prSet/>
      <dgm:spPr>
        <a:solidFill>
          <a:schemeClr val="accent3">
            <a:lumMod val="75000"/>
          </a:schemeClr>
        </a:solidFill>
      </dgm:spPr>
      <dgm:t>
        <a:bodyPr/>
        <a:lstStyle/>
        <a:p>
          <a:endParaRPr lang="en-US"/>
        </a:p>
      </dgm:t>
    </dgm:pt>
    <dgm:pt modelId="{2BEB3CF4-3B0F-499F-91C3-FEA8D7232BE4}">
      <dgm:prSet phldrT="[Text]"/>
      <dgm:spPr/>
      <dgm:t>
        <a:bodyPr/>
        <a:lstStyle/>
        <a:p>
          <a:r>
            <a:rPr lang="en-US"/>
            <a:t>HW ready</a:t>
          </a:r>
        </a:p>
      </dgm:t>
    </dgm:pt>
    <dgm:pt modelId="{8D490382-1271-4036-87B6-E65FC5E2D8D9}" type="parTrans" cxnId="{11605FAA-292F-4B04-ACBA-1EF0FA2E7028}">
      <dgm:prSet/>
      <dgm:spPr/>
      <dgm:t>
        <a:bodyPr/>
        <a:lstStyle/>
        <a:p>
          <a:endParaRPr lang="en-US"/>
        </a:p>
      </dgm:t>
    </dgm:pt>
    <dgm:pt modelId="{07009E35-D1E7-4410-81DB-F2BA9CDDC561}" type="sibTrans" cxnId="{11605FAA-292F-4B04-ACBA-1EF0FA2E7028}">
      <dgm:prSet/>
      <dgm:spPr/>
      <dgm:t>
        <a:bodyPr/>
        <a:lstStyle/>
        <a:p>
          <a:endParaRPr lang="en-US"/>
        </a:p>
      </dgm:t>
    </dgm:pt>
    <dgm:pt modelId="{2E325DEB-E095-4AFB-9005-394B3BC061EF}">
      <dgm:prSet phldrT="[Text]"/>
      <dgm:spPr/>
      <dgm:t>
        <a:bodyPr/>
        <a:lstStyle/>
        <a:p>
          <a:r>
            <a:rPr lang="en-US"/>
            <a:t>Cloud recovery</a:t>
          </a:r>
        </a:p>
      </dgm:t>
    </dgm:pt>
    <dgm:pt modelId="{E1CE5CF5-2A68-4038-91F9-13EF6DC136C8}" type="parTrans" cxnId="{2556ACBB-9855-472A-B444-E2F56EF17DFE}">
      <dgm:prSet/>
      <dgm:spPr/>
      <dgm:t>
        <a:bodyPr/>
        <a:lstStyle/>
        <a:p>
          <a:endParaRPr lang="en-US"/>
        </a:p>
      </dgm:t>
    </dgm:pt>
    <dgm:pt modelId="{1FEB9306-C639-46CA-BEC5-7DFFF3DB859B}" type="sibTrans" cxnId="{2556ACBB-9855-472A-B444-E2F56EF17DFE}">
      <dgm:prSet/>
      <dgm:spPr/>
      <dgm:t>
        <a:bodyPr/>
        <a:lstStyle/>
        <a:p>
          <a:endParaRPr lang="en-US"/>
        </a:p>
      </dgm:t>
    </dgm:pt>
    <dgm:pt modelId="{73F106EB-9502-4B80-A5A4-6D9EBC1BB592}" type="pres">
      <dgm:prSet presAssocID="{CC571E41-0344-43B1-A8F4-770CA0D0839C}" presName="Name0" presStyleCnt="0">
        <dgm:presLayoutVars>
          <dgm:dir/>
          <dgm:animLvl val="lvl"/>
          <dgm:resizeHandles val="exact"/>
        </dgm:presLayoutVars>
      </dgm:prSet>
      <dgm:spPr/>
    </dgm:pt>
    <dgm:pt modelId="{5A479E60-212C-44D6-944C-AD2972109160}" type="pres">
      <dgm:prSet presAssocID="{CC571E41-0344-43B1-A8F4-770CA0D0839C}" presName="tSp" presStyleCnt="0"/>
      <dgm:spPr/>
    </dgm:pt>
    <dgm:pt modelId="{78E24D89-27C8-45E9-81B8-9705280B572F}" type="pres">
      <dgm:prSet presAssocID="{CC571E41-0344-43B1-A8F4-770CA0D0839C}" presName="bSp" presStyleCnt="0"/>
      <dgm:spPr/>
    </dgm:pt>
    <dgm:pt modelId="{2A5CE73A-C5A5-4BFE-B939-DBC8E7246A69}" type="pres">
      <dgm:prSet presAssocID="{CC571E41-0344-43B1-A8F4-770CA0D0839C}" presName="process" presStyleCnt="0"/>
      <dgm:spPr/>
    </dgm:pt>
    <dgm:pt modelId="{696336C2-F28D-4713-915F-BDB2929B0B0E}" type="pres">
      <dgm:prSet presAssocID="{E2358651-6A01-432C-836C-E8A47AA039C4}" presName="composite1" presStyleCnt="0"/>
      <dgm:spPr/>
    </dgm:pt>
    <dgm:pt modelId="{ADB6DB94-3EDB-4505-B14F-76A4E6811156}" type="pres">
      <dgm:prSet presAssocID="{E2358651-6A01-432C-836C-E8A47AA039C4}" presName="dummyNode1" presStyleLbl="node1" presStyleIdx="0" presStyleCnt="5"/>
      <dgm:spPr/>
    </dgm:pt>
    <dgm:pt modelId="{AFDE98B4-041F-4B16-B1C1-8A6A103E8343}" type="pres">
      <dgm:prSet presAssocID="{E2358651-6A01-432C-836C-E8A47AA039C4}" presName="childNode1" presStyleLbl="bgAcc1" presStyleIdx="0" presStyleCnt="5">
        <dgm:presLayoutVars>
          <dgm:bulletEnabled val="1"/>
        </dgm:presLayoutVars>
      </dgm:prSet>
      <dgm:spPr/>
    </dgm:pt>
    <dgm:pt modelId="{F041C839-A1CC-42FB-8AB6-49E30035B240}" type="pres">
      <dgm:prSet presAssocID="{E2358651-6A01-432C-836C-E8A47AA039C4}" presName="childNode1tx" presStyleLbl="bgAcc1" presStyleIdx="0" presStyleCnt="5">
        <dgm:presLayoutVars>
          <dgm:bulletEnabled val="1"/>
        </dgm:presLayoutVars>
      </dgm:prSet>
      <dgm:spPr/>
    </dgm:pt>
    <dgm:pt modelId="{D04CE988-BFF8-485D-9940-DD684647A37C}" type="pres">
      <dgm:prSet presAssocID="{E2358651-6A01-432C-836C-E8A47AA039C4}" presName="parentNode1" presStyleLbl="node1" presStyleIdx="0" presStyleCnt="5">
        <dgm:presLayoutVars>
          <dgm:chMax val="1"/>
          <dgm:bulletEnabled val="1"/>
        </dgm:presLayoutVars>
      </dgm:prSet>
      <dgm:spPr/>
    </dgm:pt>
    <dgm:pt modelId="{5F067266-4753-4D7E-87B4-BC271C14FBB2}" type="pres">
      <dgm:prSet presAssocID="{E2358651-6A01-432C-836C-E8A47AA039C4}" presName="connSite1" presStyleCnt="0"/>
      <dgm:spPr/>
    </dgm:pt>
    <dgm:pt modelId="{F2504139-0C6B-4F5F-9DF8-2AEBE117ACFD}" type="pres">
      <dgm:prSet presAssocID="{A5F13A86-1134-4041-8DF4-3DBBFF8E7C2F}" presName="Name9" presStyleLbl="sibTrans2D1" presStyleIdx="0" presStyleCnt="4"/>
      <dgm:spPr/>
    </dgm:pt>
    <dgm:pt modelId="{E004C3A4-AFA0-4D73-9FD0-75FD64F44F22}" type="pres">
      <dgm:prSet presAssocID="{471001B6-FF4B-4139-B572-D22300330C1C}" presName="composite2" presStyleCnt="0"/>
      <dgm:spPr/>
    </dgm:pt>
    <dgm:pt modelId="{D3BCA724-65FD-465C-9C38-AD85B813FFDB}" type="pres">
      <dgm:prSet presAssocID="{471001B6-FF4B-4139-B572-D22300330C1C}" presName="dummyNode2" presStyleLbl="node1" presStyleIdx="0" presStyleCnt="5"/>
      <dgm:spPr/>
    </dgm:pt>
    <dgm:pt modelId="{C42B48BE-EEB1-481C-A8D6-5037378B67DB}" type="pres">
      <dgm:prSet presAssocID="{471001B6-FF4B-4139-B572-D22300330C1C}" presName="childNode2" presStyleLbl="bgAcc1" presStyleIdx="1" presStyleCnt="5">
        <dgm:presLayoutVars>
          <dgm:bulletEnabled val="1"/>
        </dgm:presLayoutVars>
      </dgm:prSet>
      <dgm:spPr/>
    </dgm:pt>
    <dgm:pt modelId="{272077D9-B513-4E63-8584-D2928EF3E9E9}" type="pres">
      <dgm:prSet presAssocID="{471001B6-FF4B-4139-B572-D22300330C1C}" presName="childNode2tx" presStyleLbl="bgAcc1" presStyleIdx="1" presStyleCnt="5">
        <dgm:presLayoutVars>
          <dgm:bulletEnabled val="1"/>
        </dgm:presLayoutVars>
      </dgm:prSet>
      <dgm:spPr/>
    </dgm:pt>
    <dgm:pt modelId="{8E228D87-2D79-487D-B745-E3940A6A1A4F}" type="pres">
      <dgm:prSet presAssocID="{471001B6-FF4B-4139-B572-D22300330C1C}" presName="parentNode2" presStyleLbl="node1" presStyleIdx="1" presStyleCnt="5">
        <dgm:presLayoutVars>
          <dgm:chMax val="0"/>
          <dgm:bulletEnabled val="1"/>
        </dgm:presLayoutVars>
      </dgm:prSet>
      <dgm:spPr/>
    </dgm:pt>
    <dgm:pt modelId="{82F1998E-BE06-452C-8164-869DFFABDBF0}" type="pres">
      <dgm:prSet presAssocID="{471001B6-FF4B-4139-B572-D22300330C1C}" presName="connSite2" presStyleCnt="0"/>
      <dgm:spPr/>
    </dgm:pt>
    <dgm:pt modelId="{63D6FD5B-EC08-4D9F-9A9E-53BB19C11262}" type="pres">
      <dgm:prSet presAssocID="{7592FA69-FF6F-4CC5-9395-B36CDA216CEA}" presName="Name18" presStyleLbl="sibTrans2D1" presStyleIdx="1" presStyleCnt="4"/>
      <dgm:spPr/>
    </dgm:pt>
    <dgm:pt modelId="{EF37612C-8478-43D6-BEDE-CF4DC643115B}" type="pres">
      <dgm:prSet presAssocID="{F96AB126-5592-4F79-A6F0-0E32694CA3E8}" presName="composite1" presStyleCnt="0"/>
      <dgm:spPr/>
    </dgm:pt>
    <dgm:pt modelId="{2D8D7ED4-857E-4399-8E7B-4B3A4B965206}" type="pres">
      <dgm:prSet presAssocID="{F96AB126-5592-4F79-A6F0-0E32694CA3E8}" presName="dummyNode1" presStyleLbl="node1" presStyleIdx="1" presStyleCnt="5"/>
      <dgm:spPr/>
    </dgm:pt>
    <dgm:pt modelId="{1C35F0B1-9EBB-4FDF-A0A7-EF8381903D82}" type="pres">
      <dgm:prSet presAssocID="{F96AB126-5592-4F79-A6F0-0E32694CA3E8}" presName="childNode1" presStyleLbl="bgAcc1" presStyleIdx="2" presStyleCnt="5">
        <dgm:presLayoutVars>
          <dgm:bulletEnabled val="1"/>
        </dgm:presLayoutVars>
      </dgm:prSet>
      <dgm:spPr/>
    </dgm:pt>
    <dgm:pt modelId="{BDE244B0-24D9-41AF-A544-EF5B341C2531}" type="pres">
      <dgm:prSet presAssocID="{F96AB126-5592-4F79-A6F0-0E32694CA3E8}" presName="childNode1tx" presStyleLbl="bgAcc1" presStyleIdx="2" presStyleCnt="5">
        <dgm:presLayoutVars>
          <dgm:bulletEnabled val="1"/>
        </dgm:presLayoutVars>
      </dgm:prSet>
      <dgm:spPr/>
    </dgm:pt>
    <dgm:pt modelId="{699B9F63-CDFD-417F-9AE6-2C0959CA315B}" type="pres">
      <dgm:prSet presAssocID="{F96AB126-5592-4F79-A6F0-0E32694CA3E8}" presName="parentNode1" presStyleLbl="node1" presStyleIdx="2" presStyleCnt="5">
        <dgm:presLayoutVars>
          <dgm:chMax val="1"/>
          <dgm:bulletEnabled val="1"/>
        </dgm:presLayoutVars>
      </dgm:prSet>
      <dgm:spPr/>
    </dgm:pt>
    <dgm:pt modelId="{600B0031-7043-4044-8BC1-D3B18A880676}" type="pres">
      <dgm:prSet presAssocID="{F96AB126-5592-4F79-A6F0-0E32694CA3E8}" presName="connSite1" presStyleCnt="0"/>
      <dgm:spPr/>
    </dgm:pt>
    <dgm:pt modelId="{8094A50A-A6C3-43A4-9DFD-6CB8CC10A494}" type="pres">
      <dgm:prSet presAssocID="{5292AEBE-F850-4776-8D35-9C25D47C04CE}" presName="Name9" presStyleLbl="sibTrans2D1" presStyleIdx="2" presStyleCnt="4"/>
      <dgm:spPr/>
    </dgm:pt>
    <dgm:pt modelId="{9AC61E1C-62B5-427D-965C-3E898DF2AA7B}" type="pres">
      <dgm:prSet presAssocID="{1D564A06-C514-4E18-B0B1-B2102561756B}" presName="composite2" presStyleCnt="0"/>
      <dgm:spPr/>
    </dgm:pt>
    <dgm:pt modelId="{959C1AA5-0F98-4C49-8781-53A122B02627}" type="pres">
      <dgm:prSet presAssocID="{1D564A06-C514-4E18-B0B1-B2102561756B}" presName="dummyNode2" presStyleLbl="node1" presStyleIdx="2" presStyleCnt="5"/>
      <dgm:spPr/>
    </dgm:pt>
    <dgm:pt modelId="{B0089E43-9515-4DBD-AA7E-A5BC78D326AB}" type="pres">
      <dgm:prSet presAssocID="{1D564A06-C514-4E18-B0B1-B2102561756B}" presName="childNode2" presStyleLbl="bgAcc1" presStyleIdx="3" presStyleCnt="5">
        <dgm:presLayoutVars>
          <dgm:bulletEnabled val="1"/>
        </dgm:presLayoutVars>
      </dgm:prSet>
      <dgm:spPr/>
    </dgm:pt>
    <dgm:pt modelId="{55AF0758-2890-40D7-BD71-5FF9778D4F52}" type="pres">
      <dgm:prSet presAssocID="{1D564A06-C514-4E18-B0B1-B2102561756B}" presName="childNode2tx" presStyleLbl="bgAcc1" presStyleIdx="3" presStyleCnt="5">
        <dgm:presLayoutVars>
          <dgm:bulletEnabled val="1"/>
        </dgm:presLayoutVars>
      </dgm:prSet>
      <dgm:spPr/>
    </dgm:pt>
    <dgm:pt modelId="{40154B8F-2C0F-4657-9A7A-C4BC11322BBD}" type="pres">
      <dgm:prSet presAssocID="{1D564A06-C514-4E18-B0B1-B2102561756B}" presName="parentNode2" presStyleLbl="node1" presStyleIdx="3" presStyleCnt="5">
        <dgm:presLayoutVars>
          <dgm:chMax val="0"/>
          <dgm:bulletEnabled val="1"/>
        </dgm:presLayoutVars>
      </dgm:prSet>
      <dgm:spPr/>
    </dgm:pt>
    <dgm:pt modelId="{7CD41AE8-FCE5-4B05-82BC-CD7A547F9350}" type="pres">
      <dgm:prSet presAssocID="{1D564A06-C514-4E18-B0B1-B2102561756B}" presName="connSite2" presStyleCnt="0"/>
      <dgm:spPr/>
    </dgm:pt>
    <dgm:pt modelId="{39969885-BCB8-4A15-8D90-2584C1AE322A}" type="pres">
      <dgm:prSet presAssocID="{C8E1A833-111C-4740-A315-073B1B44A9A7}" presName="Name18" presStyleLbl="sibTrans2D1" presStyleIdx="3" presStyleCnt="4"/>
      <dgm:spPr/>
    </dgm:pt>
    <dgm:pt modelId="{13E7DF49-37A7-4E62-AD0C-C978A6AEC239}" type="pres">
      <dgm:prSet presAssocID="{76C7B6B7-84AF-4604-993A-C4546B22964C}" presName="composite1" presStyleCnt="0"/>
      <dgm:spPr/>
    </dgm:pt>
    <dgm:pt modelId="{FB52B908-D671-40B1-B9CF-10FE284EE4F9}" type="pres">
      <dgm:prSet presAssocID="{76C7B6B7-84AF-4604-993A-C4546B22964C}" presName="dummyNode1" presStyleLbl="node1" presStyleIdx="3" presStyleCnt="5"/>
      <dgm:spPr/>
    </dgm:pt>
    <dgm:pt modelId="{DCDCCC35-1B16-4529-9E9B-D58772790C48}" type="pres">
      <dgm:prSet presAssocID="{76C7B6B7-84AF-4604-993A-C4546B22964C}" presName="childNode1" presStyleLbl="bgAcc1" presStyleIdx="4" presStyleCnt="5">
        <dgm:presLayoutVars>
          <dgm:bulletEnabled val="1"/>
        </dgm:presLayoutVars>
      </dgm:prSet>
      <dgm:spPr/>
    </dgm:pt>
    <dgm:pt modelId="{A7F53D8C-DB52-4A05-95C0-C0626437AF01}" type="pres">
      <dgm:prSet presAssocID="{76C7B6B7-84AF-4604-993A-C4546B22964C}" presName="childNode1tx" presStyleLbl="bgAcc1" presStyleIdx="4" presStyleCnt="5">
        <dgm:presLayoutVars>
          <dgm:bulletEnabled val="1"/>
        </dgm:presLayoutVars>
      </dgm:prSet>
      <dgm:spPr/>
    </dgm:pt>
    <dgm:pt modelId="{F654352D-602E-4F64-AB33-2666F27D48C2}" type="pres">
      <dgm:prSet presAssocID="{76C7B6B7-84AF-4604-993A-C4546B22964C}" presName="parentNode1" presStyleLbl="node1" presStyleIdx="4" presStyleCnt="5">
        <dgm:presLayoutVars>
          <dgm:chMax val="1"/>
          <dgm:bulletEnabled val="1"/>
        </dgm:presLayoutVars>
      </dgm:prSet>
      <dgm:spPr/>
    </dgm:pt>
    <dgm:pt modelId="{D2E36270-7432-430F-B15D-666C23ABAB8A}" type="pres">
      <dgm:prSet presAssocID="{76C7B6B7-84AF-4604-993A-C4546B22964C}" presName="connSite1" presStyleCnt="0"/>
      <dgm:spPr/>
    </dgm:pt>
  </dgm:ptLst>
  <dgm:cxnLst>
    <dgm:cxn modelId="{0FE42D00-E201-4231-B6B0-B72F39D62B96}" type="presOf" srcId="{9FF2D6E2-279E-498B-BF90-24E361626C0B}" destId="{B0089E43-9515-4DBD-AA7E-A5BC78D326AB}" srcOrd="0" destOrd="0" presId="urn:microsoft.com/office/officeart/2005/8/layout/hProcess4"/>
    <dgm:cxn modelId="{2D975C01-62C8-45E9-9A96-54E6C1185724}" srcId="{CC571E41-0344-43B1-A8F4-770CA0D0839C}" destId="{76C7B6B7-84AF-4604-993A-C4546B22964C}" srcOrd="4" destOrd="0" parTransId="{86164054-687B-4A12-A224-F0A01CC16E7F}" sibTransId="{FDC54B3A-92BD-4563-8BE4-6DD38687760D}"/>
    <dgm:cxn modelId="{19466D0B-F857-42F9-92D9-88ACB49F6123}" type="presOf" srcId="{F96AB126-5592-4F79-A6F0-0E32694CA3E8}" destId="{699B9F63-CDFD-417F-9AE6-2C0959CA315B}" srcOrd="0" destOrd="0" presId="urn:microsoft.com/office/officeart/2005/8/layout/hProcess4"/>
    <dgm:cxn modelId="{856AF30C-15CE-49CA-A8E3-247F4A7A8F8F}" srcId="{F96AB126-5592-4F79-A6F0-0E32694CA3E8}" destId="{075D83EA-959A-4E76-9C2F-0D72A99D3D90}" srcOrd="0" destOrd="0" parTransId="{6DB3FFF1-F9E8-4607-9D96-BE93EDFF0A90}" sibTransId="{D63A28A2-43B9-4DDF-8897-100AF694C7B3}"/>
    <dgm:cxn modelId="{433AA111-B629-4076-8C9C-6D121B0DAD70}" type="presOf" srcId="{471001B6-FF4B-4139-B572-D22300330C1C}" destId="{8E228D87-2D79-487D-B745-E3940A6A1A4F}" srcOrd="0" destOrd="0" presId="urn:microsoft.com/office/officeart/2005/8/layout/hProcess4"/>
    <dgm:cxn modelId="{B8E0451C-D350-4544-9579-212E0A47E699}" type="presOf" srcId="{2E325DEB-E095-4AFB-9005-394B3BC061EF}" destId="{C42B48BE-EEB1-481C-A8D6-5037378B67DB}" srcOrd="0" destOrd="0" presId="urn:microsoft.com/office/officeart/2005/8/layout/hProcess4"/>
    <dgm:cxn modelId="{F9C4961C-BE00-4C63-AC7D-1FC21FF48F3F}" srcId="{CC571E41-0344-43B1-A8F4-770CA0D0839C}" destId="{471001B6-FF4B-4139-B572-D22300330C1C}" srcOrd="1" destOrd="0" parTransId="{4D21D46C-6977-4FA8-881B-7436E31763A0}" sibTransId="{7592FA69-FF6F-4CC5-9395-B36CDA216CEA}"/>
    <dgm:cxn modelId="{49CAD81D-81C6-4771-9B4A-3A779F0385D4}" type="presOf" srcId="{5292AEBE-F850-4776-8D35-9C25D47C04CE}" destId="{8094A50A-A6C3-43A4-9DFD-6CB8CC10A494}" srcOrd="0" destOrd="0" presId="urn:microsoft.com/office/officeart/2005/8/layout/hProcess4"/>
    <dgm:cxn modelId="{64299E60-2C58-4A19-A089-0BCDA3075EA1}" type="presOf" srcId="{A5F13A86-1134-4041-8DF4-3DBBFF8E7C2F}" destId="{F2504139-0C6B-4F5F-9DF8-2AEBE117ACFD}" srcOrd="0" destOrd="0" presId="urn:microsoft.com/office/officeart/2005/8/layout/hProcess4"/>
    <dgm:cxn modelId="{31956C45-1C7F-4586-88AA-15D148AF3C96}" type="presOf" srcId="{234D6ACD-C584-49A9-9CFB-ED1532FF3131}" destId="{A7F53D8C-DB52-4A05-95C0-C0626437AF01}" srcOrd="1" destOrd="0" presId="urn:microsoft.com/office/officeart/2005/8/layout/hProcess4"/>
    <dgm:cxn modelId="{03C9596A-6646-4163-A8F4-2075F6E398F9}" type="presOf" srcId="{7592FA69-FF6F-4CC5-9395-B36CDA216CEA}" destId="{63D6FD5B-EC08-4D9F-9A9E-53BB19C11262}" srcOrd="0" destOrd="0" presId="urn:microsoft.com/office/officeart/2005/8/layout/hProcess4"/>
    <dgm:cxn modelId="{D2A30D70-7BC9-4AD7-AA20-EF8D693BEFF4}" srcId="{CC571E41-0344-43B1-A8F4-770CA0D0839C}" destId="{F96AB126-5592-4F79-A6F0-0E32694CA3E8}" srcOrd="2" destOrd="0" parTransId="{7FDC1B5A-06C2-4FAD-9950-95F954953649}" sibTransId="{5292AEBE-F850-4776-8D35-9C25D47C04CE}"/>
    <dgm:cxn modelId="{F4FD7851-728E-42C4-A945-E169F5068C11}" type="presOf" srcId="{76C7B6B7-84AF-4604-993A-C4546B22964C}" destId="{F654352D-602E-4F64-AB33-2666F27D48C2}" srcOrd="0" destOrd="0" presId="urn:microsoft.com/office/officeart/2005/8/layout/hProcess4"/>
    <dgm:cxn modelId="{FB2BF672-A23A-4841-AFEB-A46138AF307D}" type="presOf" srcId="{2BEB3CF4-3B0F-499F-91C3-FEA8D7232BE4}" destId="{AFDE98B4-041F-4B16-B1C1-8A6A103E8343}" srcOrd="0" destOrd="0" presId="urn:microsoft.com/office/officeart/2005/8/layout/hProcess4"/>
    <dgm:cxn modelId="{716D2187-56D0-4BAE-A48F-75330373D21A}" srcId="{CC571E41-0344-43B1-A8F4-770CA0D0839C}" destId="{E2358651-6A01-432C-836C-E8A47AA039C4}" srcOrd="0" destOrd="0" parTransId="{0CD850B8-4C0B-416F-BFD8-342AA661A4DA}" sibTransId="{A5F13A86-1134-4041-8DF4-3DBBFF8E7C2F}"/>
    <dgm:cxn modelId="{5FD18C88-4166-4494-8911-CD4A911E1CA2}" type="presOf" srcId="{C8E1A833-111C-4740-A315-073B1B44A9A7}" destId="{39969885-BCB8-4A15-8D90-2584C1AE322A}" srcOrd="0" destOrd="0" presId="urn:microsoft.com/office/officeart/2005/8/layout/hProcess4"/>
    <dgm:cxn modelId="{2549B98E-CBFA-48CF-A170-AA7E222F8A1E}" type="presOf" srcId="{9FF2D6E2-279E-498B-BF90-24E361626C0B}" destId="{55AF0758-2890-40D7-BD71-5FF9778D4F52}" srcOrd="1" destOrd="0" presId="urn:microsoft.com/office/officeart/2005/8/layout/hProcess4"/>
    <dgm:cxn modelId="{16B4E89C-E855-44B6-9FCC-292E140AC04C}" type="presOf" srcId="{234D6ACD-C584-49A9-9CFB-ED1532FF3131}" destId="{DCDCCC35-1B16-4529-9E9B-D58772790C48}" srcOrd="0" destOrd="0" presId="urn:microsoft.com/office/officeart/2005/8/layout/hProcess4"/>
    <dgm:cxn modelId="{0A46E5A3-6ABE-4000-97F6-0DB58DEC1C12}" srcId="{CC571E41-0344-43B1-A8F4-770CA0D0839C}" destId="{1D564A06-C514-4E18-B0B1-B2102561756B}" srcOrd="3" destOrd="0" parTransId="{B2621905-5F35-46FD-A699-6B5B1F43DE8F}" sibTransId="{C8E1A833-111C-4740-A315-073B1B44A9A7}"/>
    <dgm:cxn modelId="{11605FAA-292F-4B04-ACBA-1EF0FA2E7028}" srcId="{E2358651-6A01-432C-836C-E8A47AA039C4}" destId="{2BEB3CF4-3B0F-499F-91C3-FEA8D7232BE4}" srcOrd="0" destOrd="0" parTransId="{8D490382-1271-4036-87B6-E65FC5E2D8D9}" sibTransId="{07009E35-D1E7-4410-81DB-F2BA9CDDC561}"/>
    <dgm:cxn modelId="{DD36EAAB-A5AC-4E13-AFCE-E8D3C525328A}" type="presOf" srcId="{075D83EA-959A-4E76-9C2F-0D72A99D3D90}" destId="{1C35F0B1-9EBB-4FDF-A0A7-EF8381903D82}" srcOrd="0" destOrd="0" presId="urn:microsoft.com/office/officeart/2005/8/layout/hProcess4"/>
    <dgm:cxn modelId="{1474D3B4-6D65-4B7B-BD45-553B92DE9D0A}" type="presOf" srcId="{1D564A06-C514-4E18-B0B1-B2102561756B}" destId="{40154B8F-2C0F-4657-9A7A-C4BC11322BBD}" srcOrd="0" destOrd="0" presId="urn:microsoft.com/office/officeart/2005/8/layout/hProcess4"/>
    <dgm:cxn modelId="{9CC0A2B7-1D88-4522-90E7-338E779017F2}" type="presOf" srcId="{2E325DEB-E095-4AFB-9005-394B3BC061EF}" destId="{272077D9-B513-4E63-8584-D2928EF3E9E9}" srcOrd="1" destOrd="0" presId="urn:microsoft.com/office/officeart/2005/8/layout/hProcess4"/>
    <dgm:cxn modelId="{2556ACBB-9855-472A-B444-E2F56EF17DFE}" srcId="{471001B6-FF4B-4139-B572-D22300330C1C}" destId="{2E325DEB-E095-4AFB-9005-394B3BC061EF}" srcOrd="0" destOrd="0" parTransId="{E1CE5CF5-2A68-4038-91F9-13EF6DC136C8}" sibTransId="{1FEB9306-C639-46CA-BEC5-7DFFF3DB859B}"/>
    <dgm:cxn modelId="{1700E5BC-FAEA-472B-ABD3-2F3B18C1C390}" srcId="{1D564A06-C514-4E18-B0B1-B2102561756B}" destId="{9FF2D6E2-279E-498B-BF90-24E361626C0B}" srcOrd="0" destOrd="0" parTransId="{D43E1042-1635-4DA9-BA5A-B85107630EA6}" sibTransId="{740ABC60-C7D5-4193-8829-F5836BA51DDC}"/>
    <dgm:cxn modelId="{E817F1CE-C94C-4FF0-B586-BECD0F7DA2A6}" type="presOf" srcId="{CC571E41-0344-43B1-A8F4-770CA0D0839C}" destId="{73F106EB-9502-4B80-A5A4-6D9EBC1BB592}" srcOrd="0" destOrd="0" presId="urn:microsoft.com/office/officeart/2005/8/layout/hProcess4"/>
    <dgm:cxn modelId="{56067ACF-2199-4A62-A653-C0DE83B06B9B}" type="presOf" srcId="{075D83EA-959A-4E76-9C2F-0D72A99D3D90}" destId="{BDE244B0-24D9-41AF-A544-EF5B341C2531}" srcOrd="1" destOrd="0" presId="urn:microsoft.com/office/officeart/2005/8/layout/hProcess4"/>
    <dgm:cxn modelId="{3561E2DD-35A5-44F1-804C-9DB46FAA11F5}" type="presOf" srcId="{E2358651-6A01-432C-836C-E8A47AA039C4}" destId="{D04CE988-BFF8-485D-9940-DD684647A37C}" srcOrd="0" destOrd="0" presId="urn:microsoft.com/office/officeart/2005/8/layout/hProcess4"/>
    <dgm:cxn modelId="{11DC0CEF-2C9C-4C35-B344-D8635DB88C4A}" srcId="{76C7B6B7-84AF-4604-993A-C4546B22964C}" destId="{234D6ACD-C584-49A9-9CFB-ED1532FF3131}" srcOrd="0" destOrd="0" parTransId="{A6FF1DE1-4BD3-4179-A224-CF85B3C7E293}" sibTransId="{0363C371-DDD6-482F-A62B-63DFECCD107A}"/>
    <dgm:cxn modelId="{25B4A7FA-B519-426C-8F2A-A69BBBABAE93}" type="presOf" srcId="{2BEB3CF4-3B0F-499F-91C3-FEA8D7232BE4}" destId="{F041C839-A1CC-42FB-8AB6-49E30035B240}" srcOrd="1" destOrd="0" presId="urn:microsoft.com/office/officeart/2005/8/layout/hProcess4"/>
    <dgm:cxn modelId="{6283E2A4-7957-454B-8A82-21E363FAFDCC}" type="presParOf" srcId="{73F106EB-9502-4B80-A5A4-6D9EBC1BB592}" destId="{5A479E60-212C-44D6-944C-AD2972109160}" srcOrd="0" destOrd="0" presId="urn:microsoft.com/office/officeart/2005/8/layout/hProcess4"/>
    <dgm:cxn modelId="{2B9BB4A0-173A-472D-BD37-F28408282834}" type="presParOf" srcId="{73F106EB-9502-4B80-A5A4-6D9EBC1BB592}" destId="{78E24D89-27C8-45E9-81B8-9705280B572F}" srcOrd="1" destOrd="0" presId="urn:microsoft.com/office/officeart/2005/8/layout/hProcess4"/>
    <dgm:cxn modelId="{B1682C52-EC83-4852-9AC7-6D42965BE954}" type="presParOf" srcId="{73F106EB-9502-4B80-A5A4-6D9EBC1BB592}" destId="{2A5CE73A-C5A5-4BFE-B939-DBC8E7246A69}" srcOrd="2" destOrd="0" presId="urn:microsoft.com/office/officeart/2005/8/layout/hProcess4"/>
    <dgm:cxn modelId="{5D4F125B-3F6B-42C1-95B1-E5F882F013CA}" type="presParOf" srcId="{2A5CE73A-C5A5-4BFE-B939-DBC8E7246A69}" destId="{696336C2-F28D-4713-915F-BDB2929B0B0E}" srcOrd="0" destOrd="0" presId="urn:microsoft.com/office/officeart/2005/8/layout/hProcess4"/>
    <dgm:cxn modelId="{26B29ABD-4DD0-49AF-B896-3DCB141E95FD}" type="presParOf" srcId="{696336C2-F28D-4713-915F-BDB2929B0B0E}" destId="{ADB6DB94-3EDB-4505-B14F-76A4E6811156}" srcOrd="0" destOrd="0" presId="urn:microsoft.com/office/officeart/2005/8/layout/hProcess4"/>
    <dgm:cxn modelId="{02D9F516-0E63-4044-9A53-DC180A0AD20A}" type="presParOf" srcId="{696336C2-F28D-4713-915F-BDB2929B0B0E}" destId="{AFDE98B4-041F-4B16-B1C1-8A6A103E8343}" srcOrd="1" destOrd="0" presId="urn:microsoft.com/office/officeart/2005/8/layout/hProcess4"/>
    <dgm:cxn modelId="{C6EAFB61-6899-4EE5-96DD-00FC679ACCE8}" type="presParOf" srcId="{696336C2-F28D-4713-915F-BDB2929B0B0E}" destId="{F041C839-A1CC-42FB-8AB6-49E30035B240}" srcOrd="2" destOrd="0" presId="urn:microsoft.com/office/officeart/2005/8/layout/hProcess4"/>
    <dgm:cxn modelId="{F58F5BE6-4C4E-4D09-94C6-1CA80F54B32C}" type="presParOf" srcId="{696336C2-F28D-4713-915F-BDB2929B0B0E}" destId="{D04CE988-BFF8-485D-9940-DD684647A37C}" srcOrd="3" destOrd="0" presId="urn:microsoft.com/office/officeart/2005/8/layout/hProcess4"/>
    <dgm:cxn modelId="{668AE731-D2D0-4484-92EC-5C86AEFE10BF}" type="presParOf" srcId="{696336C2-F28D-4713-915F-BDB2929B0B0E}" destId="{5F067266-4753-4D7E-87B4-BC271C14FBB2}" srcOrd="4" destOrd="0" presId="urn:microsoft.com/office/officeart/2005/8/layout/hProcess4"/>
    <dgm:cxn modelId="{6BA2E125-DACB-43A0-B9F9-625F13571EDF}" type="presParOf" srcId="{2A5CE73A-C5A5-4BFE-B939-DBC8E7246A69}" destId="{F2504139-0C6B-4F5F-9DF8-2AEBE117ACFD}" srcOrd="1" destOrd="0" presId="urn:microsoft.com/office/officeart/2005/8/layout/hProcess4"/>
    <dgm:cxn modelId="{E7C224EA-2AEE-4781-8531-60AA95A6128A}" type="presParOf" srcId="{2A5CE73A-C5A5-4BFE-B939-DBC8E7246A69}" destId="{E004C3A4-AFA0-4D73-9FD0-75FD64F44F22}" srcOrd="2" destOrd="0" presId="urn:microsoft.com/office/officeart/2005/8/layout/hProcess4"/>
    <dgm:cxn modelId="{74206836-6097-4666-994C-98FE969333C5}" type="presParOf" srcId="{E004C3A4-AFA0-4D73-9FD0-75FD64F44F22}" destId="{D3BCA724-65FD-465C-9C38-AD85B813FFDB}" srcOrd="0" destOrd="0" presId="urn:microsoft.com/office/officeart/2005/8/layout/hProcess4"/>
    <dgm:cxn modelId="{41723C25-4628-4ED5-AE33-F749F60DCC38}" type="presParOf" srcId="{E004C3A4-AFA0-4D73-9FD0-75FD64F44F22}" destId="{C42B48BE-EEB1-481C-A8D6-5037378B67DB}" srcOrd="1" destOrd="0" presId="urn:microsoft.com/office/officeart/2005/8/layout/hProcess4"/>
    <dgm:cxn modelId="{DEFE904C-8F57-43E9-87F4-632411646ED4}" type="presParOf" srcId="{E004C3A4-AFA0-4D73-9FD0-75FD64F44F22}" destId="{272077D9-B513-4E63-8584-D2928EF3E9E9}" srcOrd="2" destOrd="0" presId="urn:microsoft.com/office/officeart/2005/8/layout/hProcess4"/>
    <dgm:cxn modelId="{E3940DF4-A6D7-4238-93D9-1012106E5736}" type="presParOf" srcId="{E004C3A4-AFA0-4D73-9FD0-75FD64F44F22}" destId="{8E228D87-2D79-487D-B745-E3940A6A1A4F}" srcOrd="3" destOrd="0" presId="urn:microsoft.com/office/officeart/2005/8/layout/hProcess4"/>
    <dgm:cxn modelId="{ACB31EFA-A2A0-45B2-901A-40499465F257}" type="presParOf" srcId="{E004C3A4-AFA0-4D73-9FD0-75FD64F44F22}" destId="{82F1998E-BE06-452C-8164-869DFFABDBF0}" srcOrd="4" destOrd="0" presId="urn:microsoft.com/office/officeart/2005/8/layout/hProcess4"/>
    <dgm:cxn modelId="{8C99E984-ED61-4754-8690-E2C722AD7A60}" type="presParOf" srcId="{2A5CE73A-C5A5-4BFE-B939-DBC8E7246A69}" destId="{63D6FD5B-EC08-4D9F-9A9E-53BB19C11262}" srcOrd="3" destOrd="0" presId="urn:microsoft.com/office/officeart/2005/8/layout/hProcess4"/>
    <dgm:cxn modelId="{BF77DE2E-798A-4C28-BB03-46390344714C}" type="presParOf" srcId="{2A5CE73A-C5A5-4BFE-B939-DBC8E7246A69}" destId="{EF37612C-8478-43D6-BEDE-CF4DC643115B}" srcOrd="4" destOrd="0" presId="urn:microsoft.com/office/officeart/2005/8/layout/hProcess4"/>
    <dgm:cxn modelId="{63C431C2-740F-470E-9D59-9F9FAAAF059E}" type="presParOf" srcId="{EF37612C-8478-43D6-BEDE-CF4DC643115B}" destId="{2D8D7ED4-857E-4399-8E7B-4B3A4B965206}" srcOrd="0" destOrd="0" presId="urn:microsoft.com/office/officeart/2005/8/layout/hProcess4"/>
    <dgm:cxn modelId="{512B84D4-CCE8-4181-A7A3-2C5B1437BBB1}" type="presParOf" srcId="{EF37612C-8478-43D6-BEDE-CF4DC643115B}" destId="{1C35F0B1-9EBB-4FDF-A0A7-EF8381903D82}" srcOrd="1" destOrd="0" presId="urn:microsoft.com/office/officeart/2005/8/layout/hProcess4"/>
    <dgm:cxn modelId="{267E9736-B285-4300-8A31-32278237CABF}" type="presParOf" srcId="{EF37612C-8478-43D6-BEDE-CF4DC643115B}" destId="{BDE244B0-24D9-41AF-A544-EF5B341C2531}" srcOrd="2" destOrd="0" presId="urn:microsoft.com/office/officeart/2005/8/layout/hProcess4"/>
    <dgm:cxn modelId="{3E366F21-E203-4CF1-99B5-9494DCF0DC1D}" type="presParOf" srcId="{EF37612C-8478-43D6-BEDE-CF4DC643115B}" destId="{699B9F63-CDFD-417F-9AE6-2C0959CA315B}" srcOrd="3" destOrd="0" presId="urn:microsoft.com/office/officeart/2005/8/layout/hProcess4"/>
    <dgm:cxn modelId="{416980AF-9DE4-4C60-B785-315481088E44}" type="presParOf" srcId="{EF37612C-8478-43D6-BEDE-CF4DC643115B}" destId="{600B0031-7043-4044-8BC1-D3B18A880676}" srcOrd="4" destOrd="0" presId="urn:microsoft.com/office/officeart/2005/8/layout/hProcess4"/>
    <dgm:cxn modelId="{AABDC17A-0427-4605-8DE3-719F6CA12E71}" type="presParOf" srcId="{2A5CE73A-C5A5-4BFE-B939-DBC8E7246A69}" destId="{8094A50A-A6C3-43A4-9DFD-6CB8CC10A494}" srcOrd="5" destOrd="0" presId="urn:microsoft.com/office/officeart/2005/8/layout/hProcess4"/>
    <dgm:cxn modelId="{865B503B-C1A2-401B-90C3-9DC9C0D57216}" type="presParOf" srcId="{2A5CE73A-C5A5-4BFE-B939-DBC8E7246A69}" destId="{9AC61E1C-62B5-427D-965C-3E898DF2AA7B}" srcOrd="6" destOrd="0" presId="urn:microsoft.com/office/officeart/2005/8/layout/hProcess4"/>
    <dgm:cxn modelId="{56E4DDF7-4328-4D1F-BF65-0E8615ECE06F}" type="presParOf" srcId="{9AC61E1C-62B5-427D-965C-3E898DF2AA7B}" destId="{959C1AA5-0F98-4C49-8781-53A122B02627}" srcOrd="0" destOrd="0" presId="urn:microsoft.com/office/officeart/2005/8/layout/hProcess4"/>
    <dgm:cxn modelId="{FAA1D747-3D5F-430F-AF7E-431E159A0D8A}" type="presParOf" srcId="{9AC61E1C-62B5-427D-965C-3E898DF2AA7B}" destId="{B0089E43-9515-4DBD-AA7E-A5BC78D326AB}" srcOrd="1" destOrd="0" presId="urn:microsoft.com/office/officeart/2005/8/layout/hProcess4"/>
    <dgm:cxn modelId="{8EC06543-7E47-4727-9ECF-4F46109FE36F}" type="presParOf" srcId="{9AC61E1C-62B5-427D-965C-3E898DF2AA7B}" destId="{55AF0758-2890-40D7-BD71-5FF9778D4F52}" srcOrd="2" destOrd="0" presId="urn:microsoft.com/office/officeart/2005/8/layout/hProcess4"/>
    <dgm:cxn modelId="{C7A4B81C-1991-419A-B34C-4C297CC3717D}" type="presParOf" srcId="{9AC61E1C-62B5-427D-965C-3E898DF2AA7B}" destId="{40154B8F-2C0F-4657-9A7A-C4BC11322BBD}" srcOrd="3" destOrd="0" presId="urn:microsoft.com/office/officeart/2005/8/layout/hProcess4"/>
    <dgm:cxn modelId="{96C84E15-7A4B-46A7-99C6-FA47C0FE8DF9}" type="presParOf" srcId="{9AC61E1C-62B5-427D-965C-3E898DF2AA7B}" destId="{7CD41AE8-FCE5-4B05-82BC-CD7A547F9350}" srcOrd="4" destOrd="0" presId="urn:microsoft.com/office/officeart/2005/8/layout/hProcess4"/>
    <dgm:cxn modelId="{2F8CF09F-B13F-4B40-B077-CFC4A5F91ED8}" type="presParOf" srcId="{2A5CE73A-C5A5-4BFE-B939-DBC8E7246A69}" destId="{39969885-BCB8-4A15-8D90-2584C1AE322A}" srcOrd="7" destOrd="0" presId="urn:microsoft.com/office/officeart/2005/8/layout/hProcess4"/>
    <dgm:cxn modelId="{6006E274-5D0A-4A0F-AE7A-08DD768A1D3D}" type="presParOf" srcId="{2A5CE73A-C5A5-4BFE-B939-DBC8E7246A69}" destId="{13E7DF49-37A7-4E62-AD0C-C978A6AEC239}" srcOrd="8" destOrd="0" presId="urn:microsoft.com/office/officeart/2005/8/layout/hProcess4"/>
    <dgm:cxn modelId="{D73D2064-3DF9-4341-BBB0-95DC048AE7AC}" type="presParOf" srcId="{13E7DF49-37A7-4E62-AD0C-C978A6AEC239}" destId="{FB52B908-D671-40B1-B9CF-10FE284EE4F9}" srcOrd="0" destOrd="0" presId="urn:microsoft.com/office/officeart/2005/8/layout/hProcess4"/>
    <dgm:cxn modelId="{4666FF09-BE85-45B8-A9CB-A05FF7B662FA}" type="presParOf" srcId="{13E7DF49-37A7-4E62-AD0C-C978A6AEC239}" destId="{DCDCCC35-1B16-4529-9E9B-D58772790C48}" srcOrd="1" destOrd="0" presId="urn:microsoft.com/office/officeart/2005/8/layout/hProcess4"/>
    <dgm:cxn modelId="{BC881EA4-F25B-4824-A160-5E588B26D37E}" type="presParOf" srcId="{13E7DF49-37A7-4E62-AD0C-C978A6AEC239}" destId="{A7F53D8C-DB52-4A05-95C0-C0626437AF01}" srcOrd="2" destOrd="0" presId="urn:microsoft.com/office/officeart/2005/8/layout/hProcess4"/>
    <dgm:cxn modelId="{6878A7A0-3F5D-474C-950E-2E10E6EF4137}" type="presParOf" srcId="{13E7DF49-37A7-4E62-AD0C-C978A6AEC239}" destId="{F654352D-602E-4F64-AB33-2666F27D48C2}" srcOrd="3" destOrd="0" presId="urn:microsoft.com/office/officeart/2005/8/layout/hProcess4"/>
    <dgm:cxn modelId="{50AB19F1-B99E-4C8C-89EC-C0AA288C3A39}" type="presParOf" srcId="{13E7DF49-37A7-4E62-AD0C-C978A6AEC239}" destId="{D2E36270-7432-430F-B15D-666C23ABAB8A}"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B47E99-49A6-468D-81B2-DD232520A2E0}" type="doc">
      <dgm:prSet loTypeId="urn:microsoft.com/office/officeart/2005/8/layout/chevron1" loCatId="process" qsTypeId="urn:microsoft.com/office/officeart/2005/8/quickstyle/simple1" qsCatId="simple" csTypeId="urn:microsoft.com/office/officeart/2005/8/colors/accent1_2" csCatId="accent1" phldr="1"/>
      <dgm:spPr/>
    </dgm:pt>
    <dgm:pt modelId="{BC8E0D0D-D8D8-414B-A5E9-A4EC001F004B}">
      <dgm:prSet phldrT="[Text]" custT="1"/>
      <dgm:spPr/>
      <dgm:t>
        <a:bodyPr/>
        <a:lstStyle/>
        <a:p>
          <a:r>
            <a:rPr lang="en-US" sz="1400" b="1"/>
            <a:t>Weeks</a:t>
          </a:r>
        </a:p>
      </dgm:t>
    </dgm:pt>
    <dgm:pt modelId="{94974566-ADB8-49D8-97B3-E2BAD3AF8858}" type="parTrans" cxnId="{D7B04BF2-B524-4C6F-A143-CFC2627F25B7}">
      <dgm:prSet/>
      <dgm:spPr/>
      <dgm:t>
        <a:bodyPr/>
        <a:lstStyle/>
        <a:p>
          <a:endParaRPr lang="en-US" sz="1100"/>
        </a:p>
      </dgm:t>
    </dgm:pt>
    <dgm:pt modelId="{8CA8BD93-2F9E-4897-80DC-E1666074A7D8}" type="sibTrans" cxnId="{D7B04BF2-B524-4C6F-A143-CFC2627F25B7}">
      <dgm:prSet/>
      <dgm:spPr/>
      <dgm:t>
        <a:bodyPr/>
        <a:lstStyle/>
        <a:p>
          <a:endParaRPr lang="en-US" sz="1100"/>
        </a:p>
      </dgm:t>
    </dgm:pt>
    <dgm:pt modelId="{038595F8-7031-4FF6-BD8D-B9060F2850D4}">
      <dgm:prSet phldrT="[Text]" custT="1"/>
      <dgm:spPr/>
      <dgm:t>
        <a:bodyPr/>
        <a:lstStyle/>
        <a:p>
          <a:r>
            <a:rPr lang="en-US" sz="1400"/>
            <a:t>&lt;1 week</a:t>
          </a:r>
        </a:p>
      </dgm:t>
    </dgm:pt>
    <dgm:pt modelId="{7541FC9B-B888-429A-9015-0C4C859F4917}" type="parTrans" cxnId="{CF41BCE2-BFAF-4D63-AA8A-0020AD7E782B}">
      <dgm:prSet/>
      <dgm:spPr/>
      <dgm:t>
        <a:bodyPr/>
        <a:lstStyle/>
        <a:p>
          <a:endParaRPr lang="en-US" sz="1100"/>
        </a:p>
      </dgm:t>
    </dgm:pt>
    <dgm:pt modelId="{7F836FE3-E303-4F11-837F-0D07CA1D056D}" type="sibTrans" cxnId="{CF41BCE2-BFAF-4D63-AA8A-0020AD7E782B}">
      <dgm:prSet/>
      <dgm:spPr/>
      <dgm:t>
        <a:bodyPr/>
        <a:lstStyle/>
        <a:p>
          <a:endParaRPr lang="en-US" sz="1100"/>
        </a:p>
      </dgm:t>
    </dgm:pt>
    <dgm:pt modelId="{A30485A7-184E-4ED5-80D0-08A76614839B}">
      <dgm:prSet phldrT="[Text]" custT="1"/>
      <dgm:spPr/>
      <dgm:t>
        <a:bodyPr/>
        <a:lstStyle/>
        <a:p>
          <a:r>
            <a:rPr lang="en-US" sz="1400"/>
            <a:t>Days</a:t>
          </a:r>
        </a:p>
      </dgm:t>
    </dgm:pt>
    <dgm:pt modelId="{8C74F5D5-1CEE-406E-B397-D24054F9BBEF}" type="parTrans" cxnId="{4AAE51FA-B694-45F2-A2F3-40D08F5DD2A2}">
      <dgm:prSet/>
      <dgm:spPr/>
      <dgm:t>
        <a:bodyPr/>
        <a:lstStyle/>
        <a:p>
          <a:endParaRPr lang="en-US" sz="1100"/>
        </a:p>
      </dgm:t>
    </dgm:pt>
    <dgm:pt modelId="{7CC5BF78-4155-44FE-A810-954652A19660}" type="sibTrans" cxnId="{4AAE51FA-B694-45F2-A2F3-40D08F5DD2A2}">
      <dgm:prSet/>
      <dgm:spPr/>
      <dgm:t>
        <a:bodyPr/>
        <a:lstStyle/>
        <a:p>
          <a:endParaRPr lang="en-US" sz="1100"/>
        </a:p>
      </dgm:t>
    </dgm:pt>
    <dgm:pt modelId="{CB4263C0-640A-46D8-B4C3-506F98B2C0D2}">
      <dgm:prSet phldrT="[Text]" custT="1"/>
      <dgm:spPr/>
      <dgm:t>
        <a:bodyPr/>
        <a:lstStyle/>
        <a:p>
          <a:r>
            <a:rPr lang="en-US" sz="1400"/>
            <a:t>Hours to days to weeks</a:t>
          </a:r>
        </a:p>
      </dgm:t>
    </dgm:pt>
    <dgm:pt modelId="{5232C2D2-ED31-4570-917A-B097B55FFE9D}" type="parTrans" cxnId="{F74284B1-12CC-45CE-935D-A9F36A685C4E}">
      <dgm:prSet/>
      <dgm:spPr/>
      <dgm:t>
        <a:bodyPr/>
        <a:lstStyle/>
        <a:p>
          <a:endParaRPr lang="en-US" sz="1100"/>
        </a:p>
      </dgm:t>
    </dgm:pt>
    <dgm:pt modelId="{21C30BE5-1E0D-4F23-8E0E-55E8995AF3F8}" type="sibTrans" cxnId="{F74284B1-12CC-45CE-935D-A9F36A685C4E}">
      <dgm:prSet/>
      <dgm:spPr/>
      <dgm:t>
        <a:bodyPr/>
        <a:lstStyle/>
        <a:p>
          <a:endParaRPr lang="en-US" sz="1100"/>
        </a:p>
      </dgm:t>
    </dgm:pt>
    <dgm:pt modelId="{C2299A96-A9D4-47F0-9622-8D229C7CD0C1}" type="pres">
      <dgm:prSet presAssocID="{46B47E99-49A6-468D-81B2-DD232520A2E0}" presName="Name0" presStyleCnt="0">
        <dgm:presLayoutVars>
          <dgm:dir/>
          <dgm:animLvl val="lvl"/>
          <dgm:resizeHandles val="exact"/>
        </dgm:presLayoutVars>
      </dgm:prSet>
      <dgm:spPr/>
    </dgm:pt>
    <dgm:pt modelId="{E8C08E12-AF41-4BC9-9010-77CC084A8F5F}" type="pres">
      <dgm:prSet presAssocID="{BC8E0D0D-D8D8-414B-A5E9-A4EC001F004B}" presName="parTxOnly" presStyleLbl="node1" presStyleIdx="0" presStyleCnt="4">
        <dgm:presLayoutVars>
          <dgm:chMax val="0"/>
          <dgm:chPref val="0"/>
          <dgm:bulletEnabled val="1"/>
        </dgm:presLayoutVars>
      </dgm:prSet>
      <dgm:spPr/>
    </dgm:pt>
    <dgm:pt modelId="{64C176BB-893F-481C-A21E-09E6DFAC3322}" type="pres">
      <dgm:prSet presAssocID="{8CA8BD93-2F9E-4897-80DC-E1666074A7D8}" presName="parTxOnlySpace" presStyleCnt="0"/>
      <dgm:spPr/>
    </dgm:pt>
    <dgm:pt modelId="{9EDF00E7-7B3A-4106-8ACB-4EE67C4ED11D}" type="pres">
      <dgm:prSet presAssocID="{038595F8-7031-4FF6-BD8D-B9060F2850D4}" presName="parTxOnly" presStyleLbl="node1" presStyleIdx="1" presStyleCnt="4" custScaleX="159201">
        <dgm:presLayoutVars>
          <dgm:chMax val="0"/>
          <dgm:chPref val="0"/>
          <dgm:bulletEnabled val="1"/>
        </dgm:presLayoutVars>
      </dgm:prSet>
      <dgm:spPr/>
    </dgm:pt>
    <dgm:pt modelId="{7D1F3742-7D5E-4E36-99E2-33DD04137491}" type="pres">
      <dgm:prSet presAssocID="{7F836FE3-E303-4F11-837F-0D07CA1D056D}" presName="parTxOnlySpace" presStyleCnt="0"/>
      <dgm:spPr/>
    </dgm:pt>
    <dgm:pt modelId="{6A0F3585-D8B4-4B9D-BFBA-A9F5EAFCE14E}" type="pres">
      <dgm:prSet presAssocID="{A30485A7-184E-4ED5-80D0-08A76614839B}" presName="parTxOnly" presStyleLbl="node1" presStyleIdx="2" presStyleCnt="4" custScaleX="96211" custLinFactNeighborX="19215">
        <dgm:presLayoutVars>
          <dgm:chMax val="0"/>
          <dgm:chPref val="0"/>
          <dgm:bulletEnabled val="1"/>
        </dgm:presLayoutVars>
      </dgm:prSet>
      <dgm:spPr/>
    </dgm:pt>
    <dgm:pt modelId="{0201886C-B400-42D3-BD76-AC8544E78DD5}" type="pres">
      <dgm:prSet presAssocID="{7CC5BF78-4155-44FE-A810-954652A19660}" presName="parTxOnlySpace" presStyleCnt="0"/>
      <dgm:spPr/>
    </dgm:pt>
    <dgm:pt modelId="{491A5591-21D4-4363-928F-FDE75B7EEADB}" type="pres">
      <dgm:prSet presAssocID="{CB4263C0-640A-46D8-B4C3-506F98B2C0D2}" presName="parTxOnly" presStyleLbl="node1" presStyleIdx="3" presStyleCnt="4" custScaleX="187853" custLinFactNeighborX="-23488">
        <dgm:presLayoutVars>
          <dgm:chMax val="0"/>
          <dgm:chPref val="0"/>
          <dgm:bulletEnabled val="1"/>
        </dgm:presLayoutVars>
      </dgm:prSet>
      <dgm:spPr/>
    </dgm:pt>
  </dgm:ptLst>
  <dgm:cxnLst>
    <dgm:cxn modelId="{11CA7601-375F-4AFE-802B-C731AAE54A50}" type="presOf" srcId="{BC8E0D0D-D8D8-414B-A5E9-A4EC001F004B}" destId="{E8C08E12-AF41-4BC9-9010-77CC084A8F5F}" srcOrd="0" destOrd="0" presId="urn:microsoft.com/office/officeart/2005/8/layout/chevron1"/>
    <dgm:cxn modelId="{C4A96632-8682-4D8F-BF9F-B2C7E1740D85}" type="presOf" srcId="{CB4263C0-640A-46D8-B4C3-506F98B2C0D2}" destId="{491A5591-21D4-4363-928F-FDE75B7EEADB}" srcOrd="0" destOrd="0" presId="urn:microsoft.com/office/officeart/2005/8/layout/chevron1"/>
    <dgm:cxn modelId="{42100EAF-498E-45AB-BDF0-2F587A70AE17}" type="presOf" srcId="{A30485A7-184E-4ED5-80D0-08A76614839B}" destId="{6A0F3585-D8B4-4B9D-BFBA-A9F5EAFCE14E}" srcOrd="0" destOrd="0" presId="urn:microsoft.com/office/officeart/2005/8/layout/chevron1"/>
    <dgm:cxn modelId="{F74284B1-12CC-45CE-935D-A9F36A685C4E}" srcId="{46B47E99-49A6-468D-81B2-DD232520A2E0}" destId="{CB4263C0-640A-46D8-B4C3-506F98B2C0D2}" srcOrd="3" destOrd="0" parTransId="{5232C2D2-ED31-4570-917A-B097B55FFE9D}" sibTransId="{21C30BE5-1E0D-4F23-8E0E-55E8995AF3F8}"/>
    <dgm:cxn modelId="{84DB97BE-DEB1-4196-8183-40A517977273}" type="presOf" srcId="{038595F8-7031-4FF6-BD8D-B9060F2850D4}" destId="{9EDF00E7-7B3A-4106-8ACB-4EE67C4ED11D}" srcOrd="0" destOrd="0" presId="urn:microsoft.com/office/officeart/2005/8/layout/chevron1"/>
    <dgm:cxn modelId="{6DA722D9-E887-4E3A-91E2-886C9845DED7}" type="presOf" srcId="{46B47E99-49A6-468D-81B2-DD232520A2E0}" destId="{C2299A96-A9D4-47F0-9622-8D229C7CD0C1}" srcOrd="0" destOrd="0" presId="urn:microsoft.com/office/officeart/2005/8/layout/chevron1"/>
    <dgm:cxn modelId="{CF41BCE2-BFAF-4D63-AA8A-0020AD7E782B}" srcId="{46B47E99-49A6-468D-81B2-DD232520A2E0}" destId="{038595F8-7031-4FF6-BD8D-B9060F2850D4}" srcOrd="1" destOrd="0" parTransId="{7541FC9B-B888-429A-9015-0C4C859F4917}" sibTransId="{7F836FE3-E303-4F11-837F-0D07CA1D056D}"/>
    <dgm:cxn modelId="{D7B04BF2-B524-4C6F-A143-CFC2627F25B7}" srcId="{46B47E99-49A6-468D-81B2-DD232520A2E0}" destId="{BC8E0D0D-D8D8-414B-A5E9-A4EC001F004B}" srcOrd="0" destOrd="0" parTransId="{94974566-ADB8-49D8-97B3-E2BAD3AF8858}" sibTransId="{8CA8BD93-2F9E-4897-80DC-E1666074A7D8}"/>
    <dgm:cxn modelId="{4AAE51FA-B694-45F2-A2F3-40D08F5DD2A2}" srcId="{46B47E99-49A6-468D-81B2-DD232520A2E0}" destId="{A30485A7-184E-4ED5-80D0-08A76614839B}" srcOrd="2" destOrd="0" parTransId="{8C74F5D5-1CEE-406E-B397-D24054F9BBEF}" sibTransId="{7CC5BF78-4155-44FE-A810-954652A19660}"/>
    <dgm:cxn modelId="{EC17A9F2-8892-4F1D-A1CD-3CFCD83BF55D}" type="presParOf" srcId="{C2299A96-A9D4-47F0-9622-8D229C7CD0C1}" destId="{E8C08E12-AF41-4BC9-9010-77CC084A8F5F}" srcOrd="0" destOrd="0" presId="urn:microsoft.com/office/officeart/2005/8/layout/chevron1"/>
    <dgm:cxn modelId="{C97B8CCD-3F0A-4E35-9DD7-CE02EFA9D3D1}" type="presParOf" srcId="{C2299A96-A9D4-47F0-9622-8D229C7CD0C1}" destId="{64C176BB-893F-481C-A21E-09E6DFAC3322}" srcOrd="1" destOrd="0" presId="urn:microsoft.com/office/officeart/2005/8/layout/chevron1"/>
    <dgm:cxn modelId="{C176B0E8-BD02-4E92-AE63-5811139292EC}" type="presParOf" srcId="{C2299A96-A9D4-47F0-9622-8D229C7CD0C1}" destId="{9EDF00E7-7B3A-4106-8ACB-4EE67C4ED11D}" srcOrd="2" destOrd="0" presId="urn:microsoft.com/office/officeart/2005/8/layout/chevron1"/>
    <dgm:cxn modelId="{71E221D7-4CB0-41CC-AAD2-772B0F331EBB}" type="presParOf" srcId="{C2299A96-A9D4-47F0-9622-8D229C7CD0C1}" destId="{7D1F3742-7D5E-4E36-99E2-33DD04137491}" srcOrd="3" destOrd="0" presId="urn:microsoft.com/office/officeart/2005/8/layout/chevron1"/>
    <dgm:cxn modelId="{1BF5A0F8-AD19-4E0D-BDEA-A235FF4FCE94}" type="presParOf" srcId="{C2299A96-A9D4-47F0-9622-8D229C7CD0C1}" destId="{6A0F3585-D8B4-4B9D-BFBA-A9F5EAFCE14E}" srcOrd="4" destOrd="0" presId="urn:microsoft.com/office/officeart/2005/8/layout/chevron1"/>
    <dgm:cxn modelId="{927C55AC-F59D-4424-AA6C-168C3C6832F2}" type="presParOf" srcId="{C2299A96-A9D4-47F0-9622-8D229C7CD0C1}" destId="{0201886C-B400-42D3-BD76-AC8544E78DD5}" srcOrd="5" destOrd="0" presId="urn:microsoft.com/office/officeart/2005/8/layout/chevron1"/>
    <dgm:cxn modelId="{0851E03C-3954-4B22-85C7-58F6F5DE5F6B}" type="presParOf" srcId="{C2299A96-A9D4-47F0-9622-8D229C7CD0C1}" destId="{491A5591-21D4-4363-928F-FDE75B7EEADB}" srcOrd="6"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E45696-F546-42A0-85E4-8662A16951A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FA6756B-BB99-4E4D-AD45-A020F25C64C7}">
      <dgm:prSet phldrT="[Text]" custT="1"/>
      <dgm:spPr>
        <a:solidFill>
          <a:schemeClr val="accent1"/>
        </a:solidFill>
      </dgm:spPr>
      <dgm:t>
        <a:bodyPr/>
        <a:lstStyle/>
        <a:p>
          <a:r>
            <a:rPr lang="en-US" sz="1200"/>
            <a:t>IaaS</a:t>
          </a:r>
        </a:p>
      </dgm:t>
    </dgm:pt>
    <dgm:pt modelId="{42D651E6-4FBE-4E52-8E7A-59BEB99BBFBA}" type="parTrans" cxnId="{CD21ED6E-8E5A-46AB-AE12-D80FC3EEB4BC}">
      <dgm:prSet/>
      <dgm:spPr/>
      <dgm:t>
        <a:bodyPr/>
        <a:lstStyle/>
        <a:p>
          <a:endParaRPr lang="en-US" sz="1200"/>
        </a:p>
      </dgm:t>
    </dgm:pt>
    <dgm:pt modelId="{B0F2AA6A-5DB5-4E71-ABC9-2B518B5B73F2}" type="sibTrans" cxnId="{CD21ED6E-8E5A-46AB-AE12-D80FC3EEB4BC}">
      <dgm:prSet/>
      <dgm:spPr/>
      <dgm:t>
        <a:bodyPr/>
        <a:lstStyle/>
        <a:p>
          <a:endParaRPr lang="en-US" sz="1200"/>
        </a:p>
      </dgm:t>
    </dgm:pt>
    <dgm:pt modelId="{5C7C7A8B-441A-451B-A2F5-F4FFB3D1E8FE}">
      <dgm:prSet phldrT="[Text]" custT="1"/>
      <dgm:spPr>
        <a:solidFill>
          <a:schemeClr val="bg1">
            <a:lumMod val="85000"/>
          </a:schemeClr>
        </a:solidFill>
      </dgm:spPr>
      <dgm:t>
        <a:bodyPr/>
        <a:lstStyle/>
        <a:p>
          <a:r>
            <a:rPr lang="en-US" sz="1200"/>
            <a:t>PaaS</a:t>
          </a:r>
        </a:p>
      </dgm:t>
    </dgm:pt>
    <dgm:pt modelId="{F98B9154-4FA0-46CD-8FC9-670B475CBFE4}" type="parTrans" cxnId="{15F7588A-52F8-40A7-BC39-C71C2729BF87}">
      <dgm:prSet/>
      <dgm:spPr/>
      <dgm:t>
        <a:bodyPr/>
        <a:lstStyle/>
        <a:p>
          <a:endParaRPr lang="en-US" sz="1200"/>
        </a:p>
      </dgm:t>
    </dgm:pt>
    <dgm:pt modelId="{22EFDE44-B9D4-4994-AEBB-17679E700633}" type="sibTrans" cxnId="{15F7588A-52F8-40A7-BC39-C71C2729BF87}">
      <dgm:prSet/>
      <dgm:spPr/>
      <dgm:t>
        <a:bodyPr/>
        <a:lstStyle/>
        <a:p>
          <a:endParaRPr lang="en-US" sz="1200"/>
        </a:p>
      </dgm:t>
    </dgm:pt>
    <dgm:pt modelId="{2370E3D0-87ED-4C9F-887F-582D3AEAD96B}">
      <dgm:prSet phldrT="[Text]" custT="1"/>
      <dgm:spPr>
        <a:solidFill>
          <a:schemeClr val="bg1">
            <a:lumMod val="85000"/>
          </a:schemeClr>
        </a:solidFill>
      </dgm:spPr>
      <dgm:t>
        <a:bodyPr/>
        <a:lstStyle/>
        <a:p>
          <a:r>
            <a:rPr lang="en-US" sz="1200"/>
            <a:t>Infra</a:t>
          </a:r>
        </a:p>
      </dgm:t>
    </dgm:pt>
    <dgm:pt modelId="{54F6F4D6-3EC7-4381-914E-DF13741FE830}" type="parTrans" cxnId="{1A838F68-1565-49E5-A990-207977AA1125}">
      <dgm:prSet/>
      <dgm:spPr/>
      <dgm:t>
        <a:bodyPr/>
        <a:lstStyle/>
        <a:p>
          <a:endParaRPr lang="en-US" sz="1200"/>
        </a:p>
      </dgm:t>
    </dgm:pt>
    <dgm:pt modelId="{BCBE73EE-2C73-4556-9A4A-8C2B7276D0AE}" type="sibTrans" cxnId="{1A838F68-1565-49E5-A990-207977AA1125}">
      <dgm:prSet/>
      <dgm:spPr/>
      <dgm:t>
        <a:bodyPr/>
        <a:lstStyle/>
        <a:p>
          <a:endParaRPr lang="en-US" sz="1200"/>
        </a:p>
      </dgm:t>
    </dgm:pt>
    <dgm:pt modelId="{13CD2957-D574-48E1-9B52-046A32642993}">
      <dgm:prSet phldrT="[Text]" custT="1"/>
      <dgm:spPr>
        <a:solidFill>
          <a:schemeClr val="bg1">
            <a:lumMod val="85000"/>
          </a:schemeClr>
        </a:solidFill>
      </dgm:spPr>
      <dgm:t>
        <a:bodyPr/>
        <a:lstStyle/>
        <a:p>
          <a:r>
            <a:rPr lang="en-US" sz="1200"/>
            <a:t>Archive</a:t>
          </a:r>
        </a:p>
      </dgm:t>
    </dgm:pt>
    <dgm:pt modelId="{9CB45156-4794-4364-801A-103C03206685}" type="parTrans" cxnId="{80D80426-6371-4FAC-ABF5-685EE0327D60}">
      <dgm:prSet/>
      <dgm:spPr/>
      <dgm:t>
        <a:bodyPr/>
        <a:lstStyle/>
        <a:p>
          <a:endParaRPr lang="en-US" sz="1200"/>
        </a:p>
      </dgm:t>
    </dgm:pt>
    <dgm:pt modelId="{7B63BC1E-9D80-47FD-B597-FC503D356058}" type="sibTrans" cxnId="{80D80426-6371-4FAC-ABF5-685EE0327D60}">
      <dgm:prSet/>
      <dgm:spPr/>
      <dgm:t>
        <a:bodyPr/>
        <a:lstStyle/>
        <a:p>
          <a:endParaRPr lang="en-US" sz="1200"/>
        </a:p>
      </dgm:t>
    </dgm:pt>
    <dgm:pt modelId="{A378C9D9-8A27-42AF-AF0C-22737DF77AE6}" type="pres">
      <dgm:prSet presAssocID="{7CE45696-F546-42A0-85E4-8662A16951AE}" presName="diagram" presStyleCnt="0">
        <dgm:presLayoutVars>
          <dgm:dir/>
          <dgm:resizeHandles val="exact"/>
        </dgm:presLayoutVars>
      </dgm:prSet>
      <dgm:spPr/>
    </dgm:pt>
    <dgm:pt modelId="{E7752261-F9CF-4350-8B3E-18C8DFFE1323}" type="pres">
      <dgm:prSet presAssocID="{AFA6756B-BB99-4E4D-AD45-A020F25C64C7}" presName="node" presStyleLbl="node1" presStyleIdx="0" presStyleCnt="4" custLinFactNeighborX="9408" custLinFactNeighborY="15680">
        <dgm:presLayoutVars>
          <dgm:bulletEnabled val="1"/>
        </dgm:presLayoutVars>
      </dgm:prSet>
      <dgm:spPr/>
    </dgm:pt>
    <dgm:pt modelId="{40C785C3-733D-4761-B180-4FC656E75348}" type="pres">
      <dgm:prSet presAssocID="{B0F2AA6A-5DB5-4E71-ABC9-2B518B5B73F2}" presName="sibTrans" presStyleCnt="0"/>
      <dgm:spPr/>
    </dgm:pt>
    <dgm:pt modelId="{6C5152DE-4ED8-4FF5-99B8-F8A3C07EA1D0}" type="pres">
      <dgm:prSet presAssocID="{5C7C7A8B-441A-451B-A2F5-F4FFB3D1E8FE}" presName="node" presStyleLbl="node1" presStyleIdx="1" presStyleCnt="4" custLinFactNeighborX="180" custLinFactNeighborY="15680">
        <dgm:presLayoutVars>
          <dgm:bulletEnabled val="1"/>
        </dgm:presLayoutVars>
      </dgm:prSet>
      <dgm:spPr/>
    </dgm:pt>
    <dgm:pt modelId="{E90471B3-4A6A-4E93-9430-44A0B73C7A7A}" type="pres">
      <dgm:prSet presAssocID="{22EFDE44-B9D4-4994-AEBB-17679E700633}" presName="sibTrans" presStyleCnt="0"/>
      <dgm:spPr/>
    </dgm:pt>
    <dgm:pt modelId="{81F48DB6-E46F-4D63-903F-3D22F48EEE19}" type="pres">
      <dgm:prSet presAssocID="{2370E3D0-87ED-4C9F-887F-582D3AEAD96B}" presName="node" presStyleLbl="node1" presStyleIdx="2" presStyleCnt="4" custLinFactNeighborX="9408">
        <dgm:presLayoutVars>
          <dgm:bulletEnabled val="1"/>
        </dgm:presLayoutVars>
      </dgm:prSet>
      <dgm:spPr/>
    </dgm:pt>
    <dgm:pt modelId="{3E5C3AB1-02FC-498C-9AC2-9383D3BA9398}" type="pres">
      <dgm:prSet presAssocID="{BCBE73EE-2C73-4556-9A4A-8C2B7276D0AE}" presName="sibTrans" presStyleCnt="0"/>
      <dgm:spPr/>
    </dgm:pt>
    <dgm:pt modelId="{3F6AD990-7613-48C8-B517-B4A6CC8880C0}" type="pres">
      <dgm:prSet presAssocID="{13CD2957-D574-48E1-9B52-046A32642993}" presName="node" presStyleLbl="node1" presStyleIdx="3" presStyleCnt="4">
        <dgm:presLayoutVars>
          <dgm:bulletEnabled val="1"/>
        </dgm:presLayoutVars>
      </dgm:prSet>
      <dgm:spPr/>
    </dgm:pt>
  </dgm:ptLst>
  <dgm:cxnLst>
    <dgm:cxn modelId="{3FCD2203-5B7E-46C5-9604-68C02AE48A9A}" type="presOf" srcId="{13CD2957-D574-48E1-9B52-046A32642993}" destId="{3F6AD990-7613-48C8-B517-B4A6CC8880C0}" srcOrd="0" destOrd="0" presId="urn:microsoft.com/office/officeart/2005/8/layout/default"/>
    <dgm:cxn modelId="{80D80426-6371-4FAC-ABF5-685EE0327D60}" srcId="{7CE45696-F546-42A0-85E4-8662A16951AE}" destId="{13CD2957-D574-48E1-9B52-046A32642993}" srcOrd="3" destOrd="0" parTransId="{9CB45156-4794-4364-801A-103C03206685}" sibTransId="{7B63BC1E-9D80-47FD-B597-FC503D356058}"/>
    <dgm:cxn modelId="{1F1BCF5F-47AB-4D7A-8F21-EE316ADE4FF4}" type="presOf" srcId="{5C7C7A8B-441A-451B-A2F5-F4FFB3D1E8FE}" destId="{6C5152DE-4ED8-4FF5-99B8-F8A3C07EA1D0}" srcOrd="0" destOrd="0" presId="urn:microsoft.com/office/officeart/2005/8/layout/default"/>
    <dgm:cxn modelId="{1A838F68-1565-49E5-A990-207977AA1125}" srcId="{7CE45696-F546-42A0-85E4-8662A16951AE}" destId="{2370E3D0-87ED-4C9F-887F-582D3AEAD96B}" srcOrd="2" destOrd="0" parTransId="{54F6F4D6-3EC7-4381-914E-DF13741FE830}" sibTransId="{BCBE73EE-2C73-4556-9A4A-8C2B7276D0AE}"/>
    <dgm:cxn modelId="{CD21ED6E-8E5A-46AB-AE12-D80FC3EEB4BC}" srcId="{7CE45696-F546-42A0-85E4-8662A16951AE}" destId="{AFA6756B-BB99-4E4D-AD45-A020F25C64C7}" srcOrd="0" destOrd="0" parTransId="{42D651E6-4FBE-4E52-8E7A-59BEB99BBFBA}" sibTransId="{B0F2AA6A-5DB5-4E71-ABC9-2B518B5B73F2}"/>
    <dgm:cxn modelId="{15F7588A-52F8-40A7-BC39-C71C2729BF87}" srcId="{7CE45696-F546-42A0-85E4-8662A16951AE}" destId="{5C7C7A8B-441A-451B-A2F5-F4FFB3D1E8FE}" srcOrd="1" destOrd="0" parTransId="{F98B9154-4FA0-46CD-8FC9-670B475CBFE4}" sibTransId="{22EFDE44-B9D4-4994-AEBB-17679E700633}"/>
    <dgm:cxn modelId="{096F1CD8-6B62-41A9-99A0-23BCB3CF3DC6}" type="presOf" srcId="{7CE45696-F546-42A0-85E4-8662A16951AE}" destId="{A378C9D9-8A27-42AF-AF0C-22737DF77AE6}" srcOrd="0" destOrd="0" presId="urn:microsoft.com/office/officeart/2005/8/layout/default"/>
    <dgm:cxn modelId="{9228DED9-6F19-4990-92AC-3A5891C47782}" type="presOf" srcId="{2370E3D0-87ED-4C9F-887F-582D3AEAD96B}" destId="{81F48DB6-E46F-4D63-903F-3D22F48EEE19}" srcOrd="0" destOrd="0" presId="urn:microsoft.com/office/officeart/2005/8/layout/default"/>
    <dgm:cxn modelId="{F6DAEDFC-C49F-4EC6-9837-2CA4C32BD74A}" type="presOf" srcId="{AFA6756B-BB99-4E4D-AD45-A020F25C64C7}" destId="{E7752261-F9CF-4350-8B3E-18C8DFFE1323}" srcOrd="0" destOrd="0" presId="urn:microsoft.com/office/officeart/2005/8/layout/default"/>
    <dgm:cxn modelId="{32472CED-62D2-4F81-8C29-593554AC4171}" type="presParOf" srcId="{A378C9D9-8A27-42AF-AF0C-22737DF77AE6}" destId="{E7752261-F9CF-4350-8B3E-18C8DFFE1323}" srcOrd="0" destOrd="0" presId="urn:microsoft.com/office/officeart/2005/8/layout/default"/>
    <dgm:cxn modelId="{2A700A7C-D896-4F51-94CE-B68ECCED5F86}" type="presParOf" srcId="{A378C9D9-8A27-42AF-AF0C-22737DF77AE6}" destId="{40C785C3-733D-4761-B180-4FC656E75348}" srcOrd="1" destOrd="0" presId="urn:microsoft.com/office/officeart/2005/8/layout/default"/>
    <dgm:cxn modelId="{5754992E-1B20-4B1D-8887-2293C60AAA8E}" type="presParOf" srcId="{A378C9D9-8A27-42AF-AF0C-22737DF77AE6}" destId="{6C5152DE-4ED8-4FF5-99B8-F8A3C07EA1D0}" srcOrd="2" destOrd="0" presId="urn:microsoft.com/office/officeart/2005/8/layout/default"/>
    <dgm:cxn modelId="{EF7185B0-7A58-4404-B04D-BE17B092D26E}" type="presParOf" srcId="{A378C9D9-8A27-42AF-AF0C-22737DF77AE6}" destId="{E90471B3-4A6A-4E93-9430-44A0B73C7A7A}" srcOrd="3" destOrd="0" presId="urn:microsoft.com/office/officeart/2005/8/layout/default"/>
    <dgm:cxn modelId="{F6FA5757-1D16-4452-B287-99A464195242}" type="presParOf" srcId="{A378C9D9-8A27-42AF-AF0C-22737DF77AE6}" destId="{81F48DB6-E46F-4D63-903F-3D22F48EEE19}" srcOrd="4" destOrd="0" presId="urn:microsoft.com/office/officeart/2005/8/layout/default"/>
    <dgm:cxn modelId="{98426426-654C-416B-9B05-A36CF82DEB59}" type="presParOf" srcId="{A378C9D9-8A27-42AF-AF0C-22737DF77AE6}" destId="{3E5C3AB1-02FC-498C-9AC2-9383D3BA9398}" srcOrd="5" destOrd="0" presId="urn:microsoft.com/office/officeart/2005/8/layout/default"/>
    <dgm:cxn modelId="{4440B1FA-9A2B-4372-A150-4A2068B4D79A}" type="presParOf" srcId="{A378C9D9-8A27-42AF-AF0C-22737DF77AE6}" destId="{3F6AD990-7613-48C8-B517-B4A6CC8880C0}" srcOrd="6" destOrd="0" presId="urn:microsoft.com/office/officeart/2005/8/layout/defaul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E45696-F546-42A0-85E4-8662A16951A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FA6756B-BB99-4E4D-AD45-A020F25C64C7}">
      <dgm:prSet phldrT="[Text]" custT="1"/>
      <dgm:spPr>
        <a:solidFill>
          <a:schemeClr val="bg1">
            <a:lumMod val="85000"/>
          </a:schemeClr>
        </a:solidFill>
      </dgm:spPr>
      <dgm:t>
        <a:bodyPr/>
        <a:lstStyle/>
        <a:p>
          <a:r>
            <a:rPr lang="en-US" sz="1200"/>
            <a:t>IaaS</a:t>
          </a:r>
        </a:p>
      </dgm:t>
    </dgm:pt>
    <dgm:pt modelId="{42D651E6-4FBE-4E52-8E7A-59BEB99BBFBA}" type="parTrans" cxnId="{CD21ED6E-8E5A-46AB-AE12-D80FC3EEB4BC}">
      <dgm:prSet/>
      <dgm:spPr/>
      <dgm:t>
        <a:bodyPr/>
        <a:lstStyle/>
        <a:p>
          <a:endParaRPr lang="en-US" sz="1200"/>
        </a:p>
      </dgm:t>
    </dgm:pt>
    <dgm:pt modelId="{B0F2AA6A-5DB5-4E71-ABC9-2B518B5B73F2}" type="sibTrans" cxnId="{CD21ED6E-8E5A-46AB-AE12-D80FC3EEB4BC}">
      <dgm:prSet/>
      <dgm:spPr/>
      <dgm:t>
        <a:bodyPr/>
        <a:lstStyle/>
        <a:p>
          <a:endParaRPr lang="en-US" sz="1200"/>
        </a:p>
      </dgm:t>
    </dgm:pt>
    <dgm:pt modelId="{5C7C7A8B-441A-451B-A2F5-F4FFB3D1E8FE}">
      <dgm:prSet phldrT="[Text]" custT="1"/>
      <dgm:spPr>
        <a:solidFill>
          <a:schemeClr val="bg1">
            <a:lumMod val="85000"/>
          </a:schemeClr>
        </a:solidFill>
      </dgm:spPr>
      <dgm:t>
        <a:bodyPr/>
        <a:lstStyle/>
        <a:p>
          <a:r>
            <a:rPr lang="en-US" sz="1200"/>
            <a:t>PaaS</a:t>
          </a:r>
        </a:p>
      </dgm:t>
    </dgm:pt>
    <dgm:pt modelId="{F98B9154-4FA0-46CD-8FC9-670B475CBFE4}" type="parTrans" cxnId="{15F7588A-52F8-40A7-BC39-C71C2729BF87}">
      <dgm:prSet/>
      <dgm:spPr/>
      <dgm:t>
        <a:bodyPr/>
        <a:lstStyle/>
        <a:p>
          <a:endParaRPr lang="en-US" sz="1200"/>
        </a:p>
      </dgm:t>
    </dgm:pt>
    <dgm:pt modelId="{22EFDE44-B9D4-4994-AEBB-17679E700633}" type="sibTrans" cxnId="{15F7588A-52F8-40A7-BC39-C71C2729BF87}">
      <dgm:prSet/>
      <dgm:spPr/>
      <dgm:t>
        <a:bodyPr/>
        <a:lstStyle/>
        <a:p>
          <a:endParaRPr lang="en-US" sz="1200"/>
        </a:p>
      </dgm:t>
    </dgm:pt>
    <dgm:pt modelId="{2370E3D0-87ED-4C9F-887F-582D3AEAD96B}">
      <dgm:prSet phldrT="[Text]" custT="1"/>
      <dgm:spPr>
        <a:solidFill>
          <a:schemeClr val="bg1">
            <a:lumMod val="85000"/>
          </a:schemeClr>
        </a:solidFill>
      </dgm:spPr>
      <dgm:t>
        <a:bodyPr/>
        <a:lstStyle/>
        <a:p>
          <a:r>
            <a:rPr lang="en-US" sz="1200"/>
            <a:t>Infra</a:t>
          </a:r>
        </a:p>
      </dgm:t>
    </dgm:pt>
    <dgm:pt modelId="{54F6F4D6-3EC7-4381-914E-DF13741FE830}" type="parTrans" cxnId="{1A838F68-1565-49E5-A990-207977AA1125}">
      <dgm:prSet/>
      <dgm:spPr/>
      <dgm:t>
        <a:bodyPr/>
        <a:lstStyle/>
        <a:p>
          <a:endParaRPr lang="en-US" sz="1200"/>
        </a:p>
      </dgm:t>
    </dgm:pt>
    <dgm:pt modelId="{BCBE73EE-2C73-4556-9A4A-8C2B7276D0AE}" type="sibTrans" cxnId="{1A838F68-1565-49E5-A990-207977AA1125}">
      <dgm:prSet/>
      <dgm:spPr/>
      <dgm:t>
        <a:bodyPr/>
        <a:lstStyle/>
        <a:p>
          <a:endParaRPr lang="en-US" sz="1200"/>
        </a:p>
      </dgm:t>
    </dgm:pt>
    <dgm:pt modelId="{13CD2957-D574-48E1-9B52-046A32642993}">
      <dgm:prSet phldrT="[Text]" custT="1"/>
      <dgm:spPr>
        <a:solidFill>
          <a:schemeClr val="accent1"/>
        </a:solidFill>
      </dgm:spPr>
      <dgm:t>
        <a:bodyPr/>
        <a:lstStyle/>
        <a:p>
          <a:r>
            <a:rPr lang="en-US" sz="1200"/>
            <a:t>Archive</a:t>
          </a:r>
        </a:p>
      </dgm:t>
    </dgm:pt>
    <dgm:pt modelId="{9CB45156-4794-4364-801A-103C03206685}" type="parTrans" cxnId="{80D80426-6371-4FAC-ABF5-685EE0327D60}">
      <dgm:prSet/>
      <dgm:spPr/>
      <dgm:t>
        <a:bodyPr/>
        <a:lstStyle/>
        <a:p>
          <a:endParaRPr lang="en-US" sz="1200"/>
        </a:p>
      </dgm:t>
    </dgm:pt>
    <dgm:pt modelId="{7B63BC1E-9D80-47FD-B597-FC503D356058}" type="sibTrans" cxnId="{80D80426-6371-4FAC-ABF5-685EE0327D60}">
      <dgm:prSet/>
      <dgm:spPr/>
      <dgm:t>
        <a:bodyPr/>
        <a:lstStyle/>
        <a:p>
          <a:endParaRPr lang="en-US" sz="1200"/>
        </a:p>
      </dgm:t>
    </dgm:pt>
    <dgm:pt modelId="{A378C9D9-8A27-42AF-AF0C-22737DF77AE6}" type="pres">
      <dgm:prSet presAssocID="{7CE45696-F546-42A0-85E4-8662A16951AE}" presName="diagram" presStyleCnt="0">
        <dgm:presLayoutVars>
          <dgm:dir/>
          <dgm:resizeHandles val="exact"/>
        </dgm:presLayoutVars>
      </dgm:prSet>
      <dgm:spPr/>
    </dgm:pt>
    <dgm:pt modelId="{E7752261-F9CF-4350-8B3E-18C8DFFE1323}" type="pres">
      <dgm:prSet presAssocID="{AFA6756B-BB99-4E4D-AD45-A020F25C64C7}" presName="node" presStyleLbl="node1" presStyleIdx="0" presStyleCnt="4" custLinFactNeighborX="9408" custLinFactNeighborY="15680">
        <dgm:presLayoutVars>
          <dgm:bulletEnabled val="1"/>
        </dgm:presLayoutVars>
      </dgm:prSet>
      <dgm:spPr/>
    </dgm:pt>
    <dgm:pt modelId="{40C785C3-733D-4761-B180-4FC656E75348}" type="pres">
      <dgm:prSet presAssocID="{B0F2AA6A-5DB5-4E71-ABC9-2B518B5B73F2}" presName="sibTrans" presStyleCnt="0"/>
      <dgm:spPr/>
    </dgm:pt>
    <dgm:pt modelId="{6C5152DE-4ED8-4FF5-99B8-F8A3C07EA1D0}" type="pres">
      <dgm:prSet presAssocID="{5C7C7A8B-441A-451B-A2F5-F4FFB3D1E8FE}" presName="node" presStyleLbl="node1" presStyleIdx="1" presStyleCnt="4" custLinFactNeighborX="180" custLinFactNeighborY="15680">
        <dgm:presLayoutVars>
          <dgm:bulletEnabled val="1"/>
        </dgm:presLayoutVars>
      </dgm:prSet>
      <dgm:spPr/>
    </dgm:pt>
    <dgm:pt modelId="{E90471B3-4A6A-4E93-9430-44A0B73C7A7A}" type="pres">
      <dgm:prSet presAssocID="{22EFDE44-B9D4-4994-AEBB-17679E700633}" presName="sibTrans" presStyleCnt="0"/>
      <dgm:spPr/>
    </dgm:pt>
    <dgm:pt modelId="{81F48DB6-E46F-4D63-903F-3D22F48EEE19}" type="pres">
      <dgm:prSet presAssocID="{2370E3D0-87ED-4C9F-887F-582D3AEAD96B}" presName="node" presStyleLbl="node1" presStyleIdx="2" presStyleCnt="4" custLinFactNeighborX="9408">
        <dgm:presLayoutVars>
          <dgm:bulletEnabled val="1"/>
        </dgm:presLayoutVars>
      </dgm:prSet>
      <dgm:spPr/>
    </dgm:pt>
    <dgm:pt modelId="{3E5C3AB1-02FC-498C-9AC2-9383D3BA9398}" type="pres">
      <dgm:prSet presAssocID="{BCBE73EE-2C73-4556-9A4A-8C2B7276D0AE}" presName="sibTrans" presStyleCnt="0"/>
      <dgm:spPr/>
    </dgm:pt>
    <dgm:pt modelId="{3F6AD990-7613-48C8-B517-B4A6CC8880C0}" type="pres">
      <dgm:prSet presAssocID="{13CD2957-D574-48E1-9B52-046A32642993}" presName="node" presStyleLbl="node1" presStyleIdx="3" presStyleCnt="4">
        <dgm:presLayoutVars>
          <dgm:bulletEnabled val="1"/>
        </dgm:presLayoutVars>
      </dgm:prSet>
      <dgm:spPr/>
    </dgm:pt>
  </dgm:ptLst>
  <dgm:cxnLst>
    <dgm:cxn modelId="{80D80426-6371-4FAC-ABF5-685EE0327D60}" srcId="{7CE45696-F546-42A0-85E4-8662A16951AE}" destId="{13CD2957-D574-48E1-9B52-046A32642993}" srcOrd="3" destOrd="0" parTransId="{9CB45156-4794-4364-801A-103C03206685}" sibTransId="{7B63BC1E-9D80-47FD-B597-FC503D356058}"/>
    <dgm:cxn modelId="{69C73442-1EDF-4892-951C-99AB41A9918F}" type="presOf" srcId="{AFA6756B-BB99-4E4D-AD45-A020F25C64C7}" destId="{E7752261-F9CF-4350-8B3E-18C8DFFE1323}" srcOrd="0" destOrd="0" presId="urn:microsoft.com/office/officeart/2005/8/layout/default"/>
    <dgm:cxn modelId="{1A838F68-1565-49E5-A990-207977AA1125}" srcId="{7CE45696-F546-42A0-85E4-8662A16951AE}" destId="{2370E3D0-87ED-4C9F-887F-582D3AEAD96B}" srcOrd="2" destOrd="0" parTransId="{54F6F4D6-3EC7-4381-914E-DF13741FE830}" sibTransId="{BCBE73EE-2C73-4556-9A4A-8C2B7276D0AE}"/>
    <dgm:cxn modelId="{CD21ED6E-8E5A-46AB-AE12-D80FC3EEB4BC}" srcId="{7CE45696-F546-42A0-85E4-8662A16951AE}" destId="{AFA6756B-BB99-4E4D-AD45-A020F25C64C7}" srcOrd="0" destOrd="0" parTransId="{42D651E6-4FBE-4E52-8E7A-59BEB99BBFBA}" sibTransId="{B0F2AA6A-5DB5-4E71-ABC9-2B518B5B73F2}"/>
    <dgm:cxn modelId="{15F7588A-52F8-40A7-BC39-C71C2729BF87}" srcId="{7CE45696-F546-42A0-85E4-8662A16951AE}" destId="{5C7C7A8B-441A-451B-A2F5-F4FFB3D1E8FE}" srcOrd="1" destOrd="0" parTransId="{F98B9154-4FA0-46CD-8FC9-670B475CBFE4}" sibTransId="{22EFDE44-B9D4-4994-AEBB-17679E700633}"/>
    <dgm:cxn modelId="{50699BA2-53B2-473F-B128-ED7A0C501A33}" type="presOf" srcId="{7CE45696-F546-42A0-85E4-8662A16951AE}" destId="{A378C9D9-8A27-42AF-AF0C-22737DF77AE6}" srcOrd="0" destOrd="0" presId="urn:microsoft.com/office/officeart/2005/8/layout/default"/>
    <dgm:cxn modelId="{32BC1DC6-7831-4140-A99C-F5D5881E356E}" type="presOf" srcId="{13CD2957-D574-48E1-9B52-046A32642993}" destId="{3F6AD990-7613-48C8-B517-B4A6CC8880C0}" srcOrd="0" destOrd="0" presId="urn:microsoft.com/office/officeart/2005/8/layout/default"/>
    <dgm:cxn modelId="{1C2200CA-E0B4-4405-858F-F5303895509C}" type="presOf" srcId="{5C7C7A8B-441A-451B-A2F5-F4FFB3D1E8FE}" destId="{6C5152DE-4ED8-4FF5-99B8-F8A3C07EA1D0}" srcOrd="0" destOrd="0" presId="urn:microsoft.com/office/officeart/2005/8/layout/default"/>
    <dgm:cxn modelId="{E70F50DE-9E1D-485F-97E1-67A569CDB6B1}" type="presOf" srcId="{2370E3D0-87ED-4C9F-887F-582D3AEAD96B}" destId="{81F48DB6-E46F-4D63-903F-3D22F48EEE19}" srcOrd="0" destOrd="0" presId="urn:microsoft.com/office/officeart/2005/8/layout/default"/>
    <dgm:cxn modelId="{25007156-D020-40F1-BDDA-54254714E519}" type="presParOf" srcId="{A378C9D9-8A27-42AF-AF0C-22737DF77AE6}" destId="{E7752261-F9CF-4350-8B3E-18C8DFFE1323}" srcOrd="0" destOrd="0" presId="urn:microsoft.com/office/officeart/2005/8/layout/default"/>
    <dgm:cxn modelId="{F96864B5-E52D-40E5-BB0D-035A641CB0B3}" type="presParOf" srcId="{A378C9D9-8A27-42AF-AF0C-22737DF77AE6}" destId="{40C785C3-733D-4761-B180-4FC656E75348}" srcOrd="1" destOrd="0" presId="urn:microsoft.com/office/officeart/2005/8/layout/default"/>
    <dgm:cxn modelId="{8A51D81C-7D84-450E-BB45-4BB22B467821}" type="presParOf" srcId="{A378C9D9-8A27-42AF-AF0C-22737DF77AE6}" destId="{6C5152DE-4ED8-4FF5-99B8-F8A3C07EA1D0}" srcOrd="2" destOrd="0" presId="urn:microsoft.com/office/officeart/2005/8/layout/default"/>
    <dgm:cxn modelId="{FD55FF9C-5C93-438E-A207-7AA25A033D4A}" type="presParOf" srcId="{A378C9D9-8A27-42AF-AF0C-22737DF77AE6}" destId="{E90471B3-4A6A-4E93-9430-44A0B73C7A7A}" srcOrd="3" destOrd="0" presId="urn:microsoft.com/office/officeart/2005/8/layout/default"/>
    <dgm:cxn modelId="{01AD26B0-115D-4528-ACF4-0DF10E10713D}" type="presParOf" srcId="{A378C9D9-8A27-42AF-AF0C-22737DF77AE6}" destId="{81F48DB6-E46F-4D63-903F-3D22F48EEE19}" srcOrd="4" destOrd="0" presId="urn:microsoft.com/office/officeart/2005/8/layout/default"/>
    <dgm:cxn modelId="{C1794828-B59A-460B-99CE-F9A1B80A3424}" type="presParOf" srcId="{A378C9D9-8A27-42AF-AF0C-22737DF77AE6}" destId="{3E5C3AB1-02FC-498C-9AC2-9383D3BA9398}" srcOrd="5" destOrd="0" presId="urn:microsoft.com/office/officeart/2005/8/layout/default"/>
    <dgm:cxn modelId="{70EE76B8-7FC1-4284-ADCE-6EF80B4FDFA4}" type="presParOf" srcId="{A378C9D9-8A27-42AF-AF0C-22737DF77AE6}" destId="{3F6AD990-7613-48C8-B517-B4A6CC8880C0}" srcOrd="6" destOrd="0" presId="urn:microsoft.com/office/officeart/2005/8/layout/default"/>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DE98B4-041F-4B16-B1C1-8A6A103E8343}">
      <dsp:nvSpPr>
        <dsp:cNvPr id="0" name=""/>
        <dsp:cNvSpPr/>
      </dsp:nvSpPr>
      <dsp:spPr>
        <a:xfrm>
          <a:off x="2446" y="741337"/>
          <a:ext cx="1299912" cy="1072156"/>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en-US" sz="1900" kern="1200"/>
            <a:t>HW ready</a:t>
          </a:r>
        </a:p>
      </dsp:txBody>
      <dsp:txXfrm>
        <a:off x="27119" y="766010"/>
        <a:ext cx="1250566" cy="793062"/>
      </dsp:txXfrm>
    </dsp:sp>
    <dsp:sp modelId="{F2504139-0C6B-4F5F-9DF8-2AEBE117ACFD}">
      <dsp:nvSpPr>
        <dsp:cNvPr id="0" name=""/>
        <dsp:cNvSpPr/>
      </dsp:nvSpPr>
      <dsp:spPr>
        <a:xfrm>
          <a:off x="685140" y="824933"/>
          <a:ext cx="1687300" cy="1687300"/>
        </a:xfrm>
        <a:prstGeom prst="leftCircularArrow">
          <a:avLst>
            <a:gd name="adj1" fmla="val 4648"/>
            <a:gd name="adj2" fmla="val 592946"/>
            <a:gd name="adj3" fmla="val 2368456"/>
            <a:gd name="adj4" fmla="val 9024489"/>
            <a:gd name="adj5" fmla="val 5422"/>
          </a:avLst>
        </a:prstGeom>
        <a:solidFill>
          <a:schemeClr val="accent3">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D04CE988-BFF8-485D-9940-DD684647A37C}">
      <dsp:nvSpPr>
        <dsp:cNvPr id="0" name=""/>
        <dsp:cNvSpPr/>
      </dsp:nvSpPr>
      <dsp:spPr>
        <a:xfrm>
          <a:off x="291315" y="1583746"/>
          <a:ext cx="1155478" cy="459495"/>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Phase 0</a:t>
          </a:r>
        </a:p>
      </dsp:txBody>
      <dsp:txXfrm>
        <a:off x="304773" y="1597204"/>
        <a:ext cx="1128562" cy="432579"/>
      </dsp:txXfrm>
    </dsp:sp>
    <dsp:sp modelId="{C42B48BE-EEB1-481C-A8D6-5037378B67DB}">
      <dsp:nvSpPr>
        <dsp:cNvPr id="0" name=""/>
        <dsp:cNvSpPr/>
      </dsp:nvSpPr>
      <dsp:spPr>
        <a:xfrm>
          <a:off x="1820217" y="741337"/>
          <a:ext cx="1299912" cy="1072156"/>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en-US" sz="1900" kern="1200"/>
            <a:t>Cloud recovery</a:t>
          </a:r>
        </a:p>
      </dsp:txBody>
      <dsp:txXfrm>
        <a:off x="1844890" y="995758"/>
        <a:ext cx="1250566" cy="793062"/>
      </dsp:txXfrm>
    </dsp:sp>
    <dsp:sp modelId="{63D6FD5B-EC08-4D9F-9A9E-53BB19C11262}">
      <dsp:nvSpPr>
        <dsp:cNvPr id="0" name=""/>
        <dsp:cNvSpPr/>
      </dsp:nvSpPr>
      <dsp:spPr>
        <a:xfrm>
          <a:off x="2492079" y="559"/>
          <a:ext cx="1853400" cy="1853400"/>
        </a:xfrm>
        <a:prstGeom prst="circularArrow">
          <a:avLst>
            <a:gd name="adj1" fmla="val 4231"/>
            <a:gd name="adj2" fmla="val 534319"/>
            <a:gd name="adj3" fmla="val 19290171"/>
            <a:gd name="adj4" fmla="val 12575511"/>
            <a:gd name="adj5" fmla="val 4936"/>
          </a:avLst>
        </a:prstGeom>
        <a:solidFill>
          <a:schemeClr val="accent3">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8E228D87-2D79-487D-B745-E3940A6A1A4F}">
      <dsp:nvSpPr>
        <dsp:cNvPr id="0" name=""/>
        <dsp:cNvSpPr/>
      </dsp:nvSpPr>
      <dsp:spPr>
        <a:xfrm>
          <a:off x="2109087" y="511590"/>
          <a:ext cx="1155478" cy="459495"/>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Phase1</a:t>
          </a:r>
        </a:p>
      </dsp:txBody>
      <dsp:txXfrm>
        <a:off x="2122545" y="525048"/>
        <a:ext cx="1128562" cy="432579"/>
      </dsp:txXfrm>
    </dsp:sp>
    <dsp:sp modelId="{1C35F0B1-9EBB-4FDF-A0A7-EF8381903D82}">
      <dsp:nvSpPr>
        <dsp:cNvPr id="0" name=""/>
        <dsp:cNvSpPr/>
      </dsp:nvSpPr>
      <dsp:spPr>
        <a:xfrm>
          <a:off x="3637989" y="741337"/>
          <a:ext cx="1299912" cy="1072156"/>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en-US" sz="1900" kern="1200">
              <a:solidFill>
                <a:schemeClr val="tx1"/>
              </a:solidFill>
            </a:rPr>
            <a:t>PaaS restore</a:t>
          </a:r>
        </a:p>
      </dsp:txBody>
      <dsp:txXfrm>
        <a:off x="3662662" y="766010"/>
        <a:ext cx="1250566" cy="793062"/>
      </dsp:txXfrm>
    </dsp:sp>
    <dsp:sp modelId="{8094A50A-A6C3-43A4-9DFD-6CB8CC10A494}">
      <dsp:nvSpPr>
        <dsp:cNvPr id="0" name=""/>
        <dsp:cNvSpPr/>
      </dsp:nvSpPr>
      <dsp:spPr>
        <a:xfrm>
          <a:off x="4320683" y="824933"/>
          <a:ext cx="1687300" cy="1687300"/>
        </a:xfrm>
        <a:prstGeom prst="leftCircularArrow">
          <a:avLst>
            <a:gd name="adj1" fmla="val 4648"/>
            <a:gd name="adj2" fmla="val 592946"/>
            <a:gd name="adj3" fmla="val 2368456"/>
            <a:gd name="adj4" fmla="val 9024489"/>
            <a:gd name="adj5" fmla="val 5422"/>
          </a:avLst>
        </a:prstGeom>
        <a:solidFill>
          <a:schemeClr val="accent3">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699B9F63-CDFD-417F-9AE6-2C0959CA315B}">
      <dsp:nvSpPr>
        <dsp:cNvPr id="0" name=""/>
        <dsp:cNvSpPr/>
      </dsp:nvSpPr>
      <dsp:spPr>
        <a:xfrm>
          <a:off x="3926859" y="1583746"/>
          <a:ext cx="1155478" cy="459495"/>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Phase2</a:t>
          </a:r>
        </a:p>
      </dsp:txBody>
      <dsp:txXfrm>
        <a:off x="3940317" y="1597204"/>
        <a:ext cx="1128562" cy="432579"/>
      </dsp:txXfrm>
    </dsp:sp>
    <dsp:sp modelId="{B0089E43-9515-4DBD-AA7E-A5BC78D326AB}">
      <dsp:nvSpPr>
        <dsp:cNvPr id="0" name=""/>
        <dsp:cNvSpPr/>
      </dsp:nvSpPr>
      <dsp:spPr>
        <a:xfrm>
          <a:off x="5455761" y="741337"/>
          <a:ext cx="1299912" cy="1072156"/>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en-US" sz="1900" kern="1200">
              <a:solidFill>
                <a:schemeClr val="tx1"/>
              </a:solidFill>
            </a:rPr>
            <a:t>IaaS VM restored</a:t>
          </a:r>
        </a:p>
      </dsp:txBody>
      <dsp:txXfrm>
        <a:off x="5480434" y="995758"/>
        <a:ext cx="1250566" cy="793062"/>
      </dsp:txXfrm>
    </dsp:sp>
    <dsp:sp modelId="{39969885-BCB8-4A15-8D90-2584C1AE322A}">
      <dsp:nvSpPr>
        <dsp:cNvPr id="0" name=""/>
        <dsp:cNvSpPr/>
      </dsp:nvSpPr>
      <dsp:spPr>
        <a:xfrm>
          <a:off x="6127623" y="559"/>
          <a:ext cx="1853400" cy="1853400"/>
        </a:xfrm>
        <a:prstGeom prst="circularArrow">
          <a:avLst>
            <a:gd name="adj1" fmla="val 4231"/>
            <a:gd name="adj2" fmla="val 534319"/>
            <a:gd name="adj3" fmla="val 19290171"/>
            <a:gd name="adj4" fmla="val 12575511"/>
            <a:gd name="adj5" fmla="val 4936"/>
          </a:avLst>
        </a:prstGeom>
        <a:solidFill>
          <a:schemeClr val="accent3">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40154B8F-2C0F-4657-9A7A-C4BC11322BBD}">
      <dsp:nvSpPr>
        <dsp:cNvPr id="0" name=""/>
        <dsp:cNvSpPr/>
      </dsp:nvSpPr>
      <dsp:spPr>
        <a:xfrm>
          <a:off x="5744630" y="511590"/>
          <a:ext cx="1155478" cy="459495"/>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Phase3</a:t>
          </a:r>
        </a:p>
      </dsp:txBody>
      <dsp:txXfrm>
        <a:off x="5758088" y="525048"/>
        <a:ext cx="1128562" cy="432579"/>
      </dsp:txXfrm>
    </dsp:sp>
    <dsp:sp modelId="{DCDCCC35-1B16-4529-9E9B-D58772790C48}">
      <dsp:nvSpPr>
        <dsp:cNvPr id="0" name=""/>
        <dsp:cNvSpPr/>
      </dsp:nvSpPr>
      <dsp:spPr>
        <a:xfrm>
          <a:off x="7273533" y="741337"/>
          <a:ext cx="1299912" cy="1072156"/>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en-US" sz="1900" kern="1200">
              <a:solidFill>
                <a:schemeClr val="tx1"/>
              </a:solidFill>
            </a:rPr>
            <a:t>User data restored</a:t>
          </a:r>
        </a:p>
      </dsp:txBody>
      <dsp:txXfrm>
        <a:off x="7298206" y="766010"/>
        <a:ext cx="1250566" cy="793062"/>
      </dsp:txXfrm>
    </dsp:sp>
    <dsp:sp modelId="{F654352D-602E-4F64-AB33-2666F27D48C2}">
      <dsp:nvSpPr>
        <dsp:cNvPr id="0" name=""/>
        <dsp:cNvSpPr/>
      </dsp:nvSpPr>
      <dsp:spPr>
        <a:xfrm>
          <a:off x="7562402" y="1583746"/>
          <a:ext cx="1155478" cy="459495"/>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Phase4</a:t>
          </a:r>
        </a:p>
      </dsp:txBody>
      <dsp:txXfrm>
        <a:off x="7575860" y="1597204"/>
        <a:ext cx="1128562" cy="4325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C08E12-AF41-4BC9-9010-77CC084A8F5F}">
      <dsp:nvSpPr>
        <dsp:cNvPr id="0" name=""/>
        <dsp:cNvSpPr/>
      </dsp:nvSpPr>
      <dsp:spPr>
        <a:xfrm>
          <a:off x="202" y="0"/>
          <a:ext cx="2225748" cy="329114"/>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a:t>Weeks</a:t>
          </a:r>
        </a:p>
      </dsp:txBody>
      <dsp:txXfrm>
        <a:off x="164759" y="0"/>
        <a:ext cx="1896634" cy="329114"/>
      </dsp:txXfrm>
    </dsp:sp>
    <dsp:sp modelId="{9EDF00E7-7B3A-4106-8ACB-4EE67C4ED11D}">
      <dsp:nvSpPr>
        <dsp:cNvPr id="0" name=""/>
        <dsp:cNvSpPr/>
      </dsp:nvSpPr>
      <dsp:spPr>
        <a:xfrm>
          <a:off x="2003375" y="0"/>
          <a:ext cx="3543413" cy="329114"/>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&lt;1 week</a:t>
          </a:r>
        </a:p>
      </dsp:txBody>
      <dsp:txXfrm>
        <a:off x="2167932" y="0"/>
        <a:ext cx="3214299" cy="329114"/>
      </dsp:txXfrm>
    </dsp:sp>
    <dsp:sp modelId="{6A0F3585-D8B4-4B9D-BFBA-A9F5EAFCE14E}">
      <dsp:nvSpPr>
        <dsp:cNvPr id="0" name=""/>
        <dsp:cNvSpPr/>
      </dsp:nvSpPr>
      <dsp:spPr>
        <a:xfrm>
          <a:off x="5366981" y="0"/>
          <a:ext cx="2141414" cy="329114"/>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Days</a:t>
          </a:r>
        </a:p>
      </dsp:txBody>
      <dsp:txXfrm>
        <a:off x="5531538" y="0"/>
        <a:ext cx="1812300" cy="329114"/>
      </dsp:txXfrm>
    </dsp:sp>
    <dsp:sp modelId="{491A5591-21D4-4363-928F-FDE75B7EEADB}">
      <dsp:nvSpPr>
        <dsp:cNvPr id="0" name=""/>
        <dsp:cNvSpPr/>
      </dsp:nvSpPr>
      <dsp:spPr>
        <a:xfrm>
          <a:off x="7190775" y="0"/>
          <a:ext cx="4181134" cy="329114"/>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Hours to days to weeks</a:t>
          </a:r>
        </a:p>
      </dsp:txBody>
      <dsp:txXfrm>
        <a:off x="7355332" y="0"/>
        <a:ext cx="3852020" cy="3291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752261-F9CF-4350-8B3E-18C8DFFE1323}">
      <dsp:nvSpPr>
        <dsp:cNvPr id="0" name=""/>
        <dsp:cNvSpPr/>
      </dsp:nvSpPr>
      <dsp:spPr>
        <a:xfrm>
          <a:off x="63011" y="132397"/>
          <a:ext cx="667942" cy="400765"/>
        </a:xfrm>
        <a:prstGeom prst="rect">
          <a:avLst/>
        </a:prstGeom>
        <a:solidFill>
          <a:schemeClr val="accent1"/>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IaaS</a:t>
          </a:r>
        </a:p>
      </dsp:txBody>
      <dsp:txXfrm>
        <a:off x="63011" y="132397"/>
        <a:ext cx="667942" cy="400765"/>
      </dsp:txXfrm>
    </dsp:sp>
    <dsp:sp modelId="{6C5152DE-4ED8-4FF5-99B8-F8A3C07EA1D0}">
      <dsp:nvSpPr>
        <dsp:cNvPr id="0" name=""/>
        <dsp:cNvSpPr/>
      </dsp:nvSpPr>
      <dsp:spPr>
        <a:xfrm>
          <a:off x="735078" y="132397"/>
          <a:ext cx="667942" cy="400765"/>
        </a:xfrm>
        <a:prstGeom prst="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PaaS</a:t>
          </a:r>
        </a:p>
      </dsp:txBody>
      <dsp:txXfrm>
        <a:off x="735078" y="132397"/>
        <a:ext cx="667942" cy="400765"/>
      </dsp:txXfrm>
    </dsp:sp>
    <dsp:sp modelId="{81F48DB6-E46F-4D63-903F-3D22F48EEE19}">
      <dsp:nvSpPr>
        <dsp:cNvPr id="0" name=""/>
        <dsp:cNvSpPr/>
      </dsp:nvSpPr>
      <dsp:spPr>
        <a:xfrm>
          <a:off x="63011" y="537116"/>
          <a:ext cx="667942" cy="400765"/>
        </a:xfrm>
        <a:prstGeom prst="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Infra</a:t>
          </a:r>
        </a:p>
      </dsp:txBody>
      <dsp:txXfrm>
        <a:off x="63011" y="537116"/>
        <a:ext cx="667942" cy="400765"/>
      </dsp:txXfrm>
    </dsp:sp>
    <dsp:sp modelId="{3F6AD990-7613-48C8-B517-B4A6CC8880C0}">
      <dsp:nvSpPr>
        <dsp:cNvPr id="0" name=""/>
        <dsp:cNvSpPr/>
      </dsp:nvSpPr>
      <dsp:spPr>
        <a:xfrm>
          <a:off x="734907" y="537116"/>
          <a:ext cx="667942" cy="400765"/>
        </a:xfrm>
        <a:prstGeom prst="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Archive</a:t>
          </a:r>
        </a:p>
      </dsp:txBody>
      <dsp:txXfrm>
        <a:off x="734907" y="537116"/>
        <a:ext cx="667942" cy="4007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752261-F9CF-4350-8B3E-18C8DFFE1323}">
      <dsp:nvSpPr>
        <dsp:cNvPr id="0" name=""/>
        <dsp:cNvSpPr/>
      </dsp:nvSpPr>
      <dsp:spPr>
        <a:xfrm>
          <a:off x="63011" y="132397"/>
          <a:ext cx="667942" cy="400765"/>
        </a:xfrm>
        <a:prstGeom prst="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IaaS</a:t>
          </a:r>
        </a:p>
      </dsp:txBody>
      <dsp:txXfrm>
        <a:off x="63011" y="132397"/>
        <a:ext cx="667942" cy="400765"/>
      </dsp:txXfrm>
    </dsp:sp>
    <dsp:sp modelId="{6C5152DE-4ED8-4FF5-99B8-F8A3C07EA1D0}">
      <dsp:nvSpPr>
        <dsp:cNvPr id="0" name=""/>
        <dsp:cNvSpPr/>
      </dsp:nvSpPr>
      <dsp:spPr>
        <a:xfrm>
          <a:off x="735078" y="132397"/>
          <a:ext cx="667942" cy="400765"/>
        </a:xfrm>
        <a:prstGeom prst="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PaaS</a:t>
          </a:r>
        </a:p>
      </dsp:txBody>
      <dsp:txXfrm>
        <a:off x="735078" y="132397"/>
        <a:ext cx="667942" cy="400765"/>
      </dsp:txXfrm>
    </dsp:sp>
    <dsp:sp modelId="{81F48DB6-E46F-4D63-903F-3D22F48EEE19}">
      <dsp:nvSpPr>
        <dsp:cNvPr id="0" name=""/>
        <dsp:cNvSpPr/>
      </dsp:nvSpPr>
      <dsp:spPr>
        <a:xfrm>
          <a:off x="63011" y="537116"/>
          <a:ext cx="667942" cy="400765"/>
        </a:xfrm>
        <a:prstGeom prst="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Infra</a:t>
          </a:r>
        </a:p>
      </dsp:txBody>
      <dsp:txXfrm>
        <a:off x="63011" y="537116"/>
        <a:ext cx="667942" cy="400765"/>
      </dsp:txXfrm>
    </dsp:sp>
    <dsp:sp modelId="{3F6AD990-7613-48C8-B517-B4A6CC8880C0}">
      <dsp:nvSpPr>
        <dsp:cNvPr id="0" name=""/>
        <dsp:cNvSpPr/>
      </dsp:nvSpPr>
      <dsp:spPr>
        <a:xfrm>
          <a:off x="734907" y="537116"/>
          <a:ext cx="667942" cy="400765"/>
        </a:xfrm>
        <a:prstGeom prst="rect">
          <a:avLst/>
        </a:prstGeom>
        <a:solidFill>
          <a:schemeClr val="accent1"/>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Archive</a:t>
          </a:r>
        </a:p>
      </dsp:txBody>
      <dsp:txXfrm>
        <a:off x="734907" y="537116"/>
        <a:ext cx="667942" cy="40076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6/1/2021 2:56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6/1/2021 2:49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6" name="Date Placeholder 5"/>
          <p:cNvSpPr>
            <a:spLocks noGrp="1"/>
          </p:cNvSpPr>
          <p:nvPr>
            <p:ph type="dt" idx="12"/>
          </p:nvPr>
        </p:nvSpPr>
        <p:spPr/>
        <p:txBody>
          <a:bodyPr/>
          <a:lstStyle/>
          <a:p>
            <a:fld id="{56C2EDE2-D073-4F7E-A469-E134256712C5}" type="datetime8">
              <a:rPr lang="en-US" smtClean="0"/>
              <a:t>6/1/2021 2:49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
        <p:nvSpPr>
          <p:cNvPr id="5" name="Footer Placeholder 4"/>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588513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6/1/2021 2:49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78019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6/1/2021 2:49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40070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4E07FF-E5F8-47F9-88D3-C8006BA547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Notes Placeholder 2">
            <a:extLst>
              <a:ext uri="{FF2B5EF4-FFF2-40B4-BE49-F238E27FC236}">
                <a16:creationId xmlns:a16="http://schemas.microsoft.com/office/drawing/2014/main" id="{D520C61E-48C3-4B17-9785-4393AEB6941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00004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6/1/2021 2:49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8383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2B8179-17C4-46B7-B04D-84E90A53BA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6105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2:49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113751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2:49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317807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F1DD190-47F2-4EC2-A20D-7847072E60CD}" type="datetime8">
              <a:rPr lang="en-US" smtClean="0"/>
              <a:t>6/1/2021 2:49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4069097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1FAE85-20FE-844F-9354-E6E61F84E3F4}" type="slidenum">
              <a:rPr lang="en-US" smtClean="0"/>
              <a:pPr/>
              <a:t>18</a:t>
            </a:fld>
            <a:endParaRPr lang="en-US"/>
          </a:p>
        </p:txBody>
      </p:sp>
    </p:spTree>
    <p:extLst>
      <p:ext uri="{BB962C8B-B14F-4D97-AF65-F5344CB8AC3E}">
        <p14:creationId xmlns:p14="http://schemas.microsoft.com/office/powerpoint/2010/main" val="9414465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2:49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675677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B5568C-11AE-48B7-9B16-C02677ED33D1}"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6/1/2021 2:49 PM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8" name="Footer Placeholder 7"/>
          <p:cNvSpPr>
            <a:spLocks noGrp="1"/>
          </p:cNvSpPr>
          <p:nvPr>
            <p:ph type="ftr" sz="quarter" idx="14"/>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12461365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2:49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41981694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2:49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30763842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6/1/2021 2:49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030382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2:49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37519750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6/1/2021 2:49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21620231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11FAE85-20FE-844F-9354-E6E61F84E3F4}"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58296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1FAE85-20FE-844F-9354-E6E61F84E3F4}" type="slidenum">
              <a:rPr lang="en-US" smtClean="0"/>
              <a:pPr/>
              <a:t>27</a:t>
            </a:fld>
            <a:endParaRPr lang="en-US"/>
          </a:p>
        </p:txBody>
      </p:sp>
    </p:spTree>
    <p:extLst>
      <p:ext uri="{BB962C8B-B14F-4D97-AF65-F5344CB8AC3E}">
        <p14:creationId xmlns:p14="http://schemas.microsoft.com/office/powerpoint/2010/main" val="35770854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D18B56EA-E28F-4F92-9F16-7A6F2501B303}" type="datetime8">
              <a:rPr lang="en-US" smtClean="0"/>
              <a:t>6/1/2021 2:49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21898970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F1DD190-47F2-4EC2-A20D-7847072E60CD}" type="datetime8">
              <a:rPr lang="en-US" smtClean="0"/>
              <a:t>6/1/2021 2:49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25198337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6/1/2021 2:49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2413583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F1DD190-47F2-4EC2-A20D-7847072E60C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6/1/2021 2:49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35198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6/1/2021 2:49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18472940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6/1/2021 2:49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29539184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1FAE85-20FE-844F-9354-E6E61F84E3F4}" type="slidenum">
              <a:rPr lang="en-US" smtClean="0"/>
              <a:pPr/>
              <a:t>35</a:t>
            </a:fld>
            <a:endParaRPr lang="en-US"/>
          </a:p>
        </p:txBody>
      </p:sp>
    </p:spTree>
    <p:extLst>
      <p:ext uri="{BB962C8B-B14F-4D97-AF65-F5344CB8AC3E}">
        <p14:creationId xmlns:p14="http://schemas.microsoft.com/office/powerpoint/2010/main" val="30498700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6/1/2021 2:49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19969985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6/1/2021 2:49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5541542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6/1/2021 2:49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2223522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6/1/2021 2:49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21648442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1FAE85-20FE-844F-9354-E6E61F84E3F4}" type="slidenum">
              <a:rPr lang="en-US" smtClean="0"/>
              <a:pPr/>
              <a:t>40</a:t>
            </a:fld>
            <a:endParaRPr lang="en-US"/>
          </a:p>
        </p:txBody>
      </p:sp>
    </p:spTree>
    <p:extLst>
      <p:ext uri="{BB962C8B-B14F-4D97-AF65-F5344CB8AC3E}">
        <p14:creationId xmlns:p14="http://schemas.microsoft.com/office/powerpoint/2010/main" val="23175940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F1DD190-47F2-4EC2-A20D-7847072E60CD}" type="datetime8">
              <a:rPr lang="en-US" smtClean="0"/>
              <a:t>6/1/2021 2:49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27710157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11FAE85-20FE-844F-9354-E6E61F84E3F4}"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71638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2:49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90530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6/1/2021 2:49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a:p>
        </p:txBody>
      </p:sp>
    </p:spTree>
    <p:extLst>
      <p:ext uri="{BB962C8B-B14F-4D97-AF65-F5344CB8AC3E}">
        <p14:creationId xmlns:p14="http://schemas.microsoft.com/office/powerpoint/2010/main" val="10841247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2:49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a:p>
        </p:txBody>
      </p:sp>
    </p:spTree>
    <p:extLst>
      <p:ext uri="{BB962C8B-B14F-4D97-AF65-F5344CB8AC3E}">
        <p14:creationId xmlns:p14="http://schemas.microsoft.com/office/powerpoint/2010/main" val="14974561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D18B56EA-E28F-4F92-9F16-7A6F2501B303}" type="datetime8">
              <a:rPr lang="en-US" smtClean="0"/>
              <a:t>6/1/2021 2:49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45</a:t>
            </a:fld>
            <a:endParaRPr lang="en-US"/>
          </a:p>
        </p:txBody>
      </p:sp>
    </p:spTree>
    <p:extLst>
      <p:ext uri="{BB962C8B-B14F-4D97-AF65-F5344CB8AC3E}">
        <p14:creationId xmlns:p14="http://schemas.microsoft.com/office/powerpoint/2010/main" val="16048574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2:49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a:p>
        </p:txBody>
      </p:sp>
    </p:spTree>
    <p:extLst>
      <p:ext uri="{BB962C8B-B14F-4D97-AF65-F5344CB8AC3E}">
        <p14:creationId xmlns:p14="http://schemas.microsoft.com/office/powerpoint/2010/main" val="9297934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1FAE85-20FE-844F-9354-E6E61F84E3F4}" type="slidenum">
              <a:rPr lang="en-US" smtClean="0"/>
              <a:pPr/>
              <a:t>47</a:t>
            </a:fld>
            <a:endParaRPr lang="en-US"/>
          </a:p>
        </p:txBody>
      </p:sp>
    </p:spTree>
    <p:extLst>
      <p:ext uri="{BB962C8B-B14F-4D97-AF65-F5344CB8AC3E}">
        <p14:creationId xmlns:p14="http://schemas.microsoft.com/office/powerpoint/2010/main" val="27360624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F1DD190-47F2-4EC2-A20D-7847072E60CD}" type="datetime8">
              <a:rPr lang="en-US" smtClean="0"/>
              <a:t>6/1/2021 2:49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a:p>
        </p:txBody>
      </p:sp>
    </p:spTree>
    <p:extLst>
      <p:ext uri="{BB962C8B-B14F-4D97-AF65-F5344CB8AC3E}">
        <p14:creationId xmlns:p14="http://schemas.microsoft.com/office/powerpoint/2010/main" val="22480392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2:49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a:p>
        </p:txBody>
      </p:sp>
    </p:spTree>
    <p:extLst>
      <p:ext uri="{BB962C8B-B14F-4D97-AF65-F5344CB8AC3E}">
        <p14:creationId xmlns:p14="http://schemas.microsoft.com/office/powerpoint/2010/main" val="25145602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2:49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a:p>
        </p:txBody>
      </p:sp>
    </p:spTree>
    <p:extLst>
      <p:ext uri="{BB962C8B-B14F-4D97-AF65-F5344CB8AC3E}">
        <p14:creationId xmlns:p14="http://schemas.microsoft.com/office/powerpoint/2010/main" val="18949812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F1DD190-47F2-4EC2-A20D-7847072E60CD}" type="datetime8">
              <a:rPr lang="en-US" smtClean="0"/>
              <a:t>6/1/2021 2:49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a:p>
        </p:txBody>
      </p:sp>
    </p:spTree>
    <p:extLst>
      <p:ext uri="{BB962C8B-B14F-4D97-AF65-F5344CB8AC3E}">
        <p14:creationId xmlns:p14="http://schemas.microsoft.com/office/powerpoint/2010/main" val="403172283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2:49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a:p>
        </p:txBody>
      </p:sp>
    </p:spTree>
    <p:extLst>
      <p:ext uri="{BB962C8B-B14F-4D97-AF65-F5344CB8AC3E}">
        <p14:creationId xmlns:p14="http://schemas.microsoft.com/office/powerpoint/2010/main" val="1848321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1FAE85-20FE-844F-9354-E6E61F84E3F4}" type="slidenum">
              <a:rPr lang="en-US" smtClean="0"/>
              <a:pPr/>
              <a:t>5</a:t>
            </a:fld>
            <a:endParaRPr lang="en-US"/>
          </a:p>
        </p:txBody>
      </p:sp>
    </p:spTree>
    <p:extLst>
      <p:ext uri="{BB962C8B-B14F-4D97-AF65-F5344CB8AC3E}">
        <p14:creationId xmlns:p14="http://schemas.microsoft.com/office/powerpoint/2010/main" val="38809008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2:49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53</a:t>
            </a:fld>
            <a:endParaRPr lang="en-US"/>
          </a:p>
        </p:txBody>
      </p:sp>
    </p:spTree>
    <p:extLst>
      <p:ext uri="{BB962C8B-B14F-4D97-AF65-F5344CB8AC3E}">
        <p14:creationId xmlns:p14="http://schemas.microsoft.com/office/powerpoint/2010/main" val="27404825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F1DD190-47F2-4EC2-A20D-7847072E60CD}" type="datetime8">
              <a:rPr lang="en-US" smtClean="0"/>
              <a:t>6/1/2021 2:49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54</a:t>
            </a:fld>
            <a:endParaRPr lang="en-US"/>
          </a:p>
        </p:txBody>
      </p:sp>
    </p:spTree>
    <p:extLst>
      <p:ext uri="{BB962C8B-B14F-4D97-AF65-F5344CB8AC3E}">
        <p14:creationId xmlns:p14="http://schemas.microsoft.com/office/powerpoint/2010/main" val="11759526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2:49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55</a:t>
            </a:fld>
            <a:endParaRPr lang="en-US"/>
          </a:p>
        </p:txBody>
      </p:sp>
    </p:spTree>
    <p:extLst>
      <p:ext uri="{BB962C8B-B14F-4D97-AF65-F5344CB8AC3E}">
        <p14:creationId xmlns:p14="http://schemas.microsoft.com/office/powerpoint/2010/main" val="19340828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2:49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56</a:t>
            </a:fld>
            <a:endParaRPr lang="en-US"/>
          </a:p>
        </p:txBody>
      </p:sp>
    </p:spTree>
    <p:extLst>
      <p:ext uri="{BB962C8B-B14F-4D97-AF65-F5344CB8AC3E}">
        <p14:creationId xmlns:p14="http://schemas.microsoft.com/office/powerpoint/2010/main" val="27917309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2:49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57</a:t>
            </a:fld>
            <a:endParaRPr lang="en-US"/>
          </a:p>
        </p:txBody>
      </p:sp>
    </p:spTree>
    <p:extLst>
      <p:ext uri="{BB962C8B-B14F-4D97-AF65-F5344CB8AC3E}">
        <p14:creationId xmlns:p14="http://schemas.microsoft.com/office/powerpoint/2010/main" val="185189589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D545570-6992-4320-BEFC-9262493433EC}" type="datetime8">
              <a:rPr lang="en-US" smtClean="0"/>
              <a:t>6/1/2021 2:49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58</a:t>
            </a:fld>
            <a:endParaRPr lang="en-US"/>
          </a:p>
        </p:txBody>
      </p:sp>
    </p:spTree>
    <p:extLst>
      <p:ext uri="{BB962C8B-B14F-4D97-AF65-F5344CB8AC3E}">
        <p14:creationId xmlns:p14="http://schemas.microsoft.com/office/powerpoint/2010/main" val="196379217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E2F5416D-752F-4A27-A7A5-0CB5FC0CFE2E}" type="datetime8">
              <a:rPr lang="en-US" smtClean="0">
                <a:solidFill>
                  <a:prstClr val="black"/>
                </a:solidFill>
              </a:rPr>
              <a:t>6/1/2021 2:49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59</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solidFill>
                  <a:prstClr val="black"/>
                </a:solidFill>
              </a:rPr>
              <a:pPr/>
              <a:t>6/1/2021 2:49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2280543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6/1/2021 2:49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469089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6/1/2021 2:49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413875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6/1/2021 2:49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5948827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with photo and tile">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436475" cy="6995517"/>
          </a:xfrm>
          <a:prstGeom prst="rect">
            <a:avLst/>
          </a:prstGeom>
        </p:spPr>
      </p:pic>
      <p:pic>
        <p:nvPicPr>
          <p:cNvPr id="10"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
        <p:nvSpPr>
          <p:cNvPr id="4" name="Rectangle 3"/>
          <p:cNvSpPr/>
          <p:nvPr userDrawn="1"/>
        </p:nvSpPr>
        <p:spPr bwMode="auto">
          <a:xfrm>
            <a:off x="274702" y="2119177"/>
            <a:ext cx="6400800" cy="3657600"/>
          </a:xfrm>
          <a:prstGeom prst="rect">
            <a:avLst/>
          </a:prstGeom>
          <a:solidFill>
            <a:srgbClr val="FFFFFF">
              <a:alpha val="68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7"/>
            <a:ext cx="6400736" cy="1828800"/>
          </a:xfrm>
          <a:noFill/>
        </p:spPr>
        <p:txBody>
          <a:bodyPr lIns="146304" tIns="91440" rIns="146304" bIns="91440" anchor="t" anchorCtr="0"/>
          <a:lstStyle>
            <a:lvl1pPr>
              <a:defRPr sz="4800" spc="-100" baseline="0">
                <a:gradFill>
                  <a:gsLst>
                    <a:gs pos="18471">
                      <a:srgbClr val="353535"/>
                    </a:gs>
                    <a:gs pos="46000">
                      <a:srgbClr val="353535"/>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2"/>
            <a:ext cx="6402388" cy="664797"/>
          </a:xfrm>
        </p:spPr>
        <p:txBody>
          <a:bodyPr wrap="square" lIns="164592" tIns="109728" rIns="164592" bIns="109728">
            <a:spAutoFit/>
          </a:bodyPr>
          <a:lstStyle>
            <a:lvl1pPr marL="0" indent="0">
              <a:spcBef>
                <a:spcPts val="0"/>
              </a:spcBef>
              <a:buNone/>
              <a:defRPr sz="3200">
                <a:gradFill>
                  <a:gsLst>
                    <a:gs pos="18471">
                      <a:srgbClr val="353535"/>
                    </a:gs>
                    <a:gs pos="46000">
                      <a:srgbClr val="353535"/>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409011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9584696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8413021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8092591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39441102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5744062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87835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rgbClr val="35353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7" y="2906331"/>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0586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rgbClr val="35353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7" y="2906331"/>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4459279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108748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ccent Color 1">
    <p:bg>
      <p:bgPr>
        <a:solidFill>
          <a:srgbClr val="35353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7" y="2906331"/>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40875963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0037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5.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theme" Target="../theme/theme5.xml"/><Relationship Id="rId1" Type="http://schemas.openxmlformats.org/officeDocument/2006/relationships/slideLayout" Target="../slideLayouts/slideLayout16.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473" r:id="rId1"/>
    <p:sldLayoutId id="2147484241" r:id="rId2"/>
    <p:sldLayoutId id="2147484474" r:id="rId3"/>
    <p:sldLayoutId id="2147484247" r:id="rId4"/>
    <p:sldLayoutId id="2147484256" r:id="rId5"/>
    <p:sldLayoutId id="2147484263" r:id="rId6"/>
    <p:sldLayoutId id="2147484533" r:id="rId7"/>
    <p:sldLayoutId id="2147484534" r:id="rId8"/>
    <p:sldLayoutId id="2147484535" r:id="rId9"/>
    <p:sldLayoutId id="2147484536" r:id="rId10"/>
    <p:sldLayoutId id="2147484537" r:id="rId11"/>
    <p:sldLayoutId id="2147484538"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493"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05544715"/>
      </p:ext>
    </p:extLst>
  </p:cSld>
  <p:clrMap bg1="dk1" tx1="lt1" bg2="dk2" tx2="lt2" accent1="accent1" accent2="accent2" accent3="accent3" accent4="accent4" accent5="accent5" accent6="accent6" hlink="hlink" folHlink="folHlink"/>
  <p:sldLayoutIdLst>
    <p:sldLayoutId id="2147484507"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12197164"/>
      </p:ext>
    </p:extLst>
  </p:cSld>
  <p:clrMap bg1="lt1" tx1="dk1" bg2="lt2" tx2="dk2" accent1="accent1" accent2="accent2" accent3="accent3" accent4="accent4" accent5="accent5" accent6="accent6" hlink="hlink" folHlink="folHlink"/>
  <p:sldLayoutIdLst>
    <p:sldLayoutId id="2147484521"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16:creationId xmlns:a16="http://schemas.microsoft.com/office/drawing/2014/main" id="{31C7509D-5D09-4C45-A076-4FF927859FF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141985176"/>
      </p:ext>
    </p:extLst>
  </p:cSld>
  <p:clrMap bg1="lt1" tx1="dk1" bg2="lt2" tx2="dk2" accent1="accent1" accent2="accent2" accent3="accent3" accent4="accent4" accent5="accent5" accent6="accent6" hlink="hlink" folHlink="folHlink"/>
  <p:sldLayoutIdLst>
    <p:sldLayoutId id="2147484526"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3174035"/>
      </p:ext>
    </p:extLst>
  </p:cSld>
  <p:clrMap bg1="lt1" tx1="dk1" bg2="lt2" tx2="dk2" accent1="accent1" accent2="accent2" accent3="accent3" accent4="accent4" accent5="accent5" accent6="accent6" hlink="hlink" folHlink="folHlink"/>
  <p:sldLayoutIdLst>
    <p:sldLayoutId id="2147484532"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creativecommons.org/licenses/by-sa/4.0/legalcod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azure-stack/operator/azure-stack-backup-infrastructure-backup#:~:text=The%20Infrastructure%20Backup%20Service%20%20%20%20Feature,supports%20enabling%20backup.%20%201%20more%20rows%20"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file:///\\fileserver\fileshare\" TargetMode="External"/><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hyperlink" Target="file:///\\fileserver\fileshare\%3csubfolder%3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9.xml"/><Relationship Id="rId5" Type="http://schemas.openxmlformats.org/officeDocument/2006/relationships/hyperlink" Target="https://docs.microsoft.com/en-us/azure-stack/operator/azure-stack-backup-best-practices?view=azs-2008" TargetMode="Externa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2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ocs.microsoft.com/en-us/azure-stack/operator/azure-stack-backup-recover-data?view=azs-2008" TargetMode="Externa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ocw.cs.pub.ro/courses/iot/courses/04" TargetMode="External"/><Relationship Id="rId2" Type="http://schemas.openxmlformats.org/officeDocument/2006/relationships/image" Target="../media/image27.jpg"/><Relationship Id="rId1" Type="http://schemas.openxmlformats.org/officeDocument/2006/relationships/slideLayout" Target="../slideLayouts/slideLayout3.xml"/><Relationship Id="rId4" Type="http://schemas.openxmlformats.org/officeDocument/2006/relationships/hyperlink" Target="https://docs.microsoft.com/en-us/azure-stack/operator/azure-stack-backup-enable-backup-console?view=azs-2008"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hyperlink" Target="https://docs.microsoft.com/en-us/azure-stack/asdk/asdk-validate-backup?view=azs-2008"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6.emf"/><Relationship Id="rId7"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9.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3.svg"/><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1.png"/><Relationship Id="rId7" Type="http://schemas.openxmlformats.org/officeDocument/2006/relationships/image" Target="../media/image11.svg"/><Relationship Id="rId2" Type="http://schemas.openxmlformats.org/officeDocument/2006/relationships/notesSlide" Target="../notesSlides/notesSlide33.xml"/><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26.png"/><Relationship Id="rId4" Type="http://schemas.openxmlformats.org/officeDocument/2006/relationships/image" Target="../media/image18.png"/><Relationship Id="rId9" Type="http://schemas.openxmlformats.org/officeDocument/2006/relationships/image" Target="../media/image35.png"/></Relationships>
</file>

<file path=ppt/slides/_rels/slide3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6.png"/><Relationship Id="rId7" Type="http://schemas.openxmlformats.org/officeDocument/2006/relationships/image" Target="../media/image35.png"/><Relationship Id="rId12"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9.xml"/><Relationship Id="rId6" Type="http://schemas.openxmlformats.org/officeDocument/2006/relationships/image" Target="../media/image26.png"/><Relationship Id="rId11" Type="http://schemas.openxmlformats.org/officeDocument/2006/relationships/image" Target="../media/image33.svg"/><Relationship Id="rId5" Type="http://schemas.openxmlformats.org/officeDocument/2006/relationships/image" Target="../media/image18.png"/><Relationship Id="rId10" Type="http://schemas.openxmlformats.org/officeDocument/2006/relationships/image" Target="../media/image10.png"/><Relationship Id="rId4" Type="http://schemas.openxmlformats.org/officeDocument/2006/relationships/image" Target="../media/image21.png"/><Relationship Id="rId9" Type="http://schemas.openxmlformats.org/officeDocument/2006/relationships/image" Target="../media/image38.png"/></Relationships>
</file>

<file path=ppt/slides/_rels/slide38.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1.png"/><Relationship Id="rId7"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26.png"/><Relationship Id="rId4" Type="http://schemas.openxmlformats.org/officeDocument/2006/relationships/image" Target="../media/image18.png"/><Relationship Id="rId9" Type="http://schemas.openxmlformats.org/officeDocument/2006/relationships/image" Target="../media/image34.png"/></Relationships>
</file>

<file path=ppt/slides/_rels/slide3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5.png"/><Relationship Id="rId7"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9.xml"/><Relationship Id="rId6" Type="http://schemas.openxmlformats.org/officeDocument/2006/relationships/image" Target="../media/image18.png"/><Relationship Id="rId5" Type="http://schemas.openxmlformats.org/officeDocument/2006/relationships/image" Target="../media/image31.png"/><Relationship Id="rId4" Type="http://schemas.openxmlformats.org/officeDocument/2006/relationships/image" Target="../media/image21.png"/><Relationship Id="rId9" Type="http://schemas.openxmlformats.org/officeDocument/2006/relationships/image" Target="../media/image4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2.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4.xml"/><Relationship Id="rId6" Type="http://schemas.openxmlformats.org/officeDocument/2006/relationships/image" Target="../media/image21.png"/><Relationship Id="rId11" Type="http://schemas.openxmlformats.org/officeDocument/2006/relationships/image" Target="../media/image24.png"/><Relationship Id="rId5" Type="http://schemas.openxmlformats.org/officeDocument/2006/relationships/image" Target="../media/image20.png"/><Relationship Id="rId10" Type="http://schemas.openxmlformats.org/officeDocument/2006/relationships/image" Target="../media/image23.png"/><Relationship Id="rId4" Type="http://schemas.openxmlformats.org/officeDocument/2006/relationships/image" Target="../media/image19.png"/><Relationship Id="rId9" Type="http://schemas.microsoft.com/office/2007/relationships/hdphoto" Target="../media/hdphoto1.wdp"/><Relationship Id="rId14" Type="http://schemas.openxmlformats.org/officeDocument/2006/relationships/image" Target="../media/image43.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hyperlink" Target="https://docs.microsoft.com/en-us/azure-stack/user/azure-stack-manage-vm-protect?view=azs-2008" TargetMode="External"/><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2.xml"/><Relationship Id="rId1" Type="http://schemas.openxmlformats.org/officeDocument/2006/relationships/slideLayout" Target="../slideLayouts/slideLayout7.xml"/><Relationship Id="rId5" Type="http://schemas.openxmlformats.org/officeDocument/2006/relationships/hyperlink" Target="https://docs.microsoft.com/en-us/azure/backup/backup-mabs-install-azure-stack#:~:text=%20Install%20Azure%20Backup%20Server%20on%20Azure%20Stack,vault%20is%20a%20management%20entity%20that...%20More%20" TargetMode="External"/><Relationship Id="rId4" Type="http://schemas.openxmlformats.org/officeDocument/2006/relationships/image" Target="../media/image45.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hyperlink" Target="https://www.commvault.com/solutions/by-technology/virtual-machine-and-cloud/microsoft-azure" TargetMode="External"/><Relationship Id="rId13" Type="http://schemas.openxmlformats.org/officeDocument/2006/relationships/hyperlink" Target="https://www.veritas.com/solution/microsoft-cloud" TargetMode="External"/><Relationship Id="rId18" Type="http://schemas.openxmlformats.org/officeDocument/2006/relationships/image" Target="../media/image48.png"/><Relationship Id="rId26" Type="http://schemas.openxmlformats.org/officeDocument/2006/relationships/image" Target="../media/image56.png"/><Relationship Id="rId3" Type="http://schemas.openxmlformats.org/officeDocument/2006/relationships/hyperlink" Target="https://azure.microsoft.com/en-us/blog/backup-your-applications-on-azure-stack-with-azure-backup/" TargetMode="External"/><Relationship Id="rId21" Type="http://schemas.openxmlformats.org/officeDocument/2006/relationships/image" Target="../media/image51.png"/><Relationship Id="rId7" Type="http://schemas.openxmlformats.org/officeDocument/2006/relationships/hyperlink" Target="https://www.carbonite.com/data-protection/high-availability/" TargetMode="External"/><Relationship Id="rId12" Type="http://schemas.openxmlformats.org/officeDocument/2006/relationships/hyperlink" Target="https://www.rubrik.com/solutions/azure-stack/" TargetMode="External"/><Relationship Id="rId17" Type="http://schemas.openxmlformats.org/officeDocument/2006/relationships/image" Target="../media/image47.png"/><Relationship Id="rId25" Type="http://schemas.openxmlformats.org/officeDocument/2006/relationships/image" Target="../media/image55.png"/><Relationship Id="rId2" Type="http://schemas.openxmlformats.org/officeDocument/2006/relationships/notesSlide" Target="../notesSlides/notesSlide44.xml"/><Relationship Id="rId16" Type="http://schemas.openxmlformats.org/officeDocument/2006/relationships/image" Target="../media/image46.png"/><Relationship Id="rId20" Type="http://schemas.openxmlformats.org/officeDocument/2006/relationships/image" Target="../media/image50.png"/><Relationship Id="rId1" Type="http://schemas.openxmlformats.org/officeDocument/2006/relationships/slideLayout" Target="../slideLayouts/slideLayout4.xml"/><Relationship Id="rId6" Type="http://schemas.openxmlformats.org/officeDocument/2006/relationships/hyperlink" Target="https://www.actifio.com/azure-stack-data-protection" TargetMode="External"/><Relationship Id="rId11" Type="http://schemas.openxmlformats.org/officeDocument/2006/relationships/hyperlink" Target="https://www.quest.com/community/quest/data-protection/b/data-protection-blog/posts/rapid-recovery-supports-azure-stack" TargetMode="External"/><Relationship Id="rId24" Type="http://schemas.openxmlformats.org/officeDocument/2006/relationships/image" Target="../media/image54.png"/><Relationship Id="rId5" Type="http://schemas.openxmlformats.org/officeDocument/2006/relationships/hyperlink" Target="https://acronis.com/business/backup" TargetMode="External"/><Relationship Id="rId15" Type="http://schemas.openxmlformats.org/officeDocument/2006/relationships/hyperlink" Target="https://azure.microsoft.com/en-us/blog/protecting-applications-and-data-on-azure-stack/" TargetMode="External"/><Relationship Id="rId23" Type="http://schemas.openxmlformats.org/officeDocument/2006/relationships/image" Target="../media/image53.png"/><Relationship Id="rId10" Type="http://schemas.openxmlformats.org/officeDocument/2006/relationships/hyperlink" Target="https://www.prnewswire.com/news-releases/micro-focus-delivers-comprehensive-integrated-data-protection-for-hpe-proliant-for-microsoft-azure-stack-300681882.html" TargetMode="External"/><Relationship Id="rId19" Type="http://schemas.openxmlformats.org/officeDocument/2006/relationships/image" Target="../media/image49.png"/><Relationship Id="rId4" Type="http://schemas.openxmlformats.org/officeDocument/2006/relationships/hyperlink" Target="https://docs.microsoft.com/en-us/azure/site-recovery/azure-stack-site-recovery" TargetMode="External"/><Relationship Id="rId9" Type="http://schemas.openxmlformats.org/officeDocument/2006/relationships/hyperlink" Target="https://www.dellemc.com/en-us/solutions/cloud/microsoft-azure-stack.htm" TargetMode="External"/><Relationship Id="rId14" Type="http://schemas.openxmlformats.org/officeDocument/2006/relationships/hyperlink" Target="http://www.zerodownsoftware.com/azure-stack/" TargetMode="External"/><Relationship Id="rId22" Type="http://schemas.openxmlformats.org/officeDocument/2006/relationships/image" Target="../media/image52.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notesSlide" Target="../notesSlides/notesSlide46.xml"/><Relationship Id="rId7" Type="http://schemas.openxmlformats.org/officeDocument/2006/relationships/image" Target="../media/image21.png"/><Relationship Id="rId2" Type="http://schemas.openxmlformats.org/officeDocument/2006/relationships/slideLayout" Target="../slideLayouts/slideLayout4.xml"/><Relationship Id="rId1" Type="http://schemas.openxmlformats.org/officeDocument/2006/relationships/tags" Target="../tags/tag1.xml"/><Relationship Id="rId6" Type="http://schemas.openxmlformats.org/officeDocument/2006/relationships/image" Target="../media/image20.png"/><Relationship Id="rId11" Type="http://schemas.openxmlformats.org/officeDocument/2006/relationships/image" Target="../media/image26.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57.png"/><Relationship Id="rId2" Type="http://schemas.openxmlformats.org/officeDocument/2006/relationships/notesSlide" Target="../notesSlides/notesSlide47.xml"/><Relationship Id="rId1" Type="http://schemas.openxmlformats.org/officeDocument/2006/relationships/slideLayout" Target="../slideLayouts/slideLayout7.xml"/><Relationship Id="rId6" Type="http://schemas.openxmlformats.org/officeDocument/2006/relationships/diagramColors" Target="../diagrams/colors3.xml"/><Relationship Id="rId11" Type="http://schemas.openxmlformats.org/officeDocument/2006/relationships/image" Target="../media/image20.png"/><Relationship Id="rId5" Type="http://schemas.openxmlformats.org/officeDocument/2006/relationships/diagramQuickStyle" Target="../diagrams/quickStyle3.xml"/><Relationship Id="rId10" Type="http://schemas.openxmlformats.org/officeDocument/2006/relationships/image" Target="../media/image19.png"/><Relationship Id="rId4" Type="http://schemas.openxmlformats.org/officeDocument/2006/relationships/diagramLayout" Target="../diagrams/layout3.xml"/><Relationship Id="rId9" Type="http://schemas.openxmlformats.org/officeDocument/2006/relationships/image" Target="../media/image21.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notesSlide" Target="../notesSlides/notesSlide49.xml"/><Relationship Id="rId7" Type="http://schemas.openxmlformats.org/officeDocument/2006/relationships/image" Target="../media/image21.png"/><Relationship Id="rId12" Type="http://schemas.openxmlformats.org/officeDocument/2006/relationships/image" Target="../media/image58.png"/><Relationship Id="rId2" Type="http://schemas.openxmlformats.org/officeDocument/2006/relationships/slideLayout" Target="../slideLayouts/slideLayout4.xml"/><Relationship Id="rId1" Type="http://schemas.openxmlformats.org/officeDocument/2006/relationships/tags" Target="../tags/tag2.xml"/><Relationship Id="rId6" Type="http://schemas.openxmlformats.org/officeDocument/2006/relationships/image" Target="../media/image20.png"/><Relationship Id="rId11" Type="http://schemas.openxmlformats.org/officeDocument/2006/relationships/image" Target="../media/image26.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53.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hyperlink" Target="https://azure.microsoft.com/en-us/blog/storsimple-supports-cool-blob-storage/" TargetMode="External"/><Relationship Id="rId7" Type="http://schemas.openxmlformats.org/officeDocument/2006/relationships/diagramColors" Target="../diagrams/colors4.xml"/><Relationship Id="rId2" Type="http://schemas.openxmlformats.org/officeDocument/2006/relationships/notesSlide" Target="../notesSlides/notesSlide50.xml"/><Relationship Id="rId1" Type="http://schemas.openxmlformats.org/officeDocument/2006/relationships/slideLayout" Target="../slideLayouts/slideLayout7.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8" Type="http://schemas.openxmlformats.org/officeDocument/2006/relationships/hyperlink" Target="http://searchservervirtualization.techtarget.com/feature/How-should-organizations-approach-the-DevOps-movement" TargetMode="External"/><Relationship Id="rId3" Type="http://schemas.openxmlformats.org/officeDocument/2006/relationships/image" Target="../media/image59.png"/><Relationship Id="rId7" Type="http://schemas.openxmlformats.org/officeDocument/2006/relationships/hyperlink" Target="http://www.computerworld.com.au/article/593813/devops-vs-itil/" TargetMode="External"/><Relationship Id="rId2" Type="http://schemas.openxmlformats.org/officeDocument/2006/relationships/notesSlide" Target="../notesSlides/notesSlide52.xml"/><Relationship Id="rId1" Type="http://schemas.openxmlformats.org/officeDocument/2006/relationships/slideLayout" Target="../slideLayouts/slideLayout4.xml"/><Relationship Id="rId6" Type="http://schemas.openxmlformats.org/officeDocument/2006/relationships/hyperlink" Target="https://www.actifio.com/company/blog/post/6-questions-you-need-to-be-asking-about-your-disaster-recovery-plan/" TargetMode="External"/><Relationship Id="rId5" Type="http://schemas.openxmlformats.org/officeDocument/2006/relationships/hyperlink" Target="https://devops.com/companys-disaster-waiting-happen/" TargetMode="External"/><Relationship Id="rId4" Type="http://schemas.openxmlformats.org/officeDocument/2006/relationships/hyperlink" Target="http://www.cio.com/article/3075277/disaster-recovery/how-to-master-disaster-recovery-in-a-devops-world.html"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https://docs.microsoft.com/en-us/azure/best-practices-availability-checklist" TargetMode="External"/><Relationship Id="rId2" Type="http://schemas.openxmlformats.org/officeDocument/2006/relationships/notesSlide" Target="../notesSlides/notesSlide53.xml"/><Relationship Id="rId1" Type="http://schemas.openxmlformats.org/officeDocument/2006/relationships/slideLayout" Target="../slideLayouts/slideLayout7.xml"/><Relationship Id="rId5" Type="http://schemas.openxmlformats.org/officeDocument/2006/relationships/hyperlink" Target="https://docs.microsoft.com/en-us/azure/best-practices-retry-service-specific" TargetMode="External"/><Relationship Id="rId4" Type="http://schemas.openxmlformats.org/officeDocument/2006/relationships/hyperlink" Target="https://docs.microsoft.com/en-us/azure/best-practices-retry-general" TargetMode="External"/></Relationships>
</file>

<file path=ppt/slides/_rels/slide57.xml.rels><?xml version="1.0" encoding="UTF-8" standalone="yes"?>
<Relationships xmlns="http://schemas.openxmlformats.org/package/2006/relationships"><Relationship Id="rId8" Type="http://schemas.openxmlformats.org/officeDocument/2006/relationships/hyperlink" Target="https://docs.microsoft.com/en-us/azure/virtual-machines/windows/sql/virtual-machines-windows-sql-server-app-patterns-dev-strategies" TargetMode="External"/><Relationship Id="rId13" Type="http://schemas.openxmlformats.org/officeDocument/2006/relationships/image" Target="../media/image60.png"/><Relationship Id="rId3" Type="http://schemas.openxmlformats.org/officeDocument/2006/relationships/hyperlink" Target="https://myignite.techcommunity.microsoft.com/sessions/66253?source=sessions" TargetMode="External"/><Relationship Id="rId7" Type="http://schemas.openxmlformats.org/officeDocument/2006/relationships/hyperlink" Target="https://docs.microsoft.com/en-us/azure/virtual-machines/windows/sql/virtual-machines-windows-use-storage-sql-server-backup-restore" TargetMode="External"/><Relationship Id="rId12" Type="http://schemas.openxmlformats.org/officeDocument/2006/relationships/hyperlink" Target="https://docs.microsoft.com/en-us/azure/app-service/app-service-powershell-backup" TargetMode="External"/><Relationship Id="rId2" Type="http://schemas.openxmlformats.org/officeDocument/2006/relationships/notesSlide" Target="../notesSlides/notesSlide54.xml"/><Relationship Id="rId1" Type="http://schemas.openxmlformats.org/officeDocument/2006/relationships/slideLayout" Target="../slideLayouts/slideLayout3.xml"/><Relationship Id="rId6" Type="http://schemas.openxmlformats.org/officeDocument/2006/relationships/hyperlink" Target="https://docs.microsoft.com/en-us/azure/virtual-machines/windows/sql/virtual-machines-windows-sql-automated-backup" TargetMode="External"/><Relationship Id="rId11" Type="http://schemas.openxmlformats.org/officeDocument/2006/relationships/hyperlink" Target="https://docs.microsoft.com/en-us/azure/app-service-web/app-service-app-service-environment-geo-distributed-scale?toc=/azure/app-service/toc.json" TargetMode="External"/><Relationship Id="rId5" Type="http://schemas.openxmlformats.org/officeDocument/2006/relationships/hyperlink" Target="https://docs.microsoft.com/en-us/azure/virtual-machines/windows/sql/virtual-machines-windows-sql-backup-recovery" TargetMode="External"/><Relationship Id="rId10" Type="http://schemas.openxmlformats.org/officeDocument/2006/relationships/hyperlink" Target="https://docs.microsoft.com/en-us/azure/app-service-web/web-sites-backup?toc=/azure/app-service/toc.json" TargetMode="External"/><Relationship Id="rId4" Type="http://schemas.openxmlformats.org/officeDocument/2006/relationships/hyperlink" Target="https://docs.microsoft.com/en-us/azure/virtual-machines/windows/sql/virtual-machines-windows-portal-sql-availability-group-overview" TargetMode="External"/><Relationship Id="rId9" Type="http://schemas.openxmlformats.org/officeDocument/2006/relationships/hyperlink" Target="https://docs.microsoft.com/en-us/azure/app-service/app-service-value-prop-what-is" TargetMode="Externa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uptimeinstitute.com/resources/asset/tier-standard-topology"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uptimeinstitute.com/resources/asset/tier-standard-topology"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Disaster Recovery and High Availability</a:t>
            </a:r>
          </a:p>
        </p:txBody>
      </p:sp>
      <p:sp>
        <p:nvSpPr>
          <p:cNvPr id="3" name="Text Placeholder 2"/>
          <p:cNvSpPr>
            <a:spLocks noGrp="1"/>
          </p:cNvSpPr>
          <p:nvPr>
            <p:ph type="body" sz="quarter" idx="14"/>
          </p:nvPr>
        </p:nvSpPr>
        <p:spPr>
          <a:xfrm>
            <a:off x="273050" y="3954463"/>
            <a:ext cx="6402388" cy="997196"/>
          </a:xfrm>
        </p:spPr>
        <p:txBody>
          <a:bodyPr>
            <a:spAutoFit/>
          </a:bodyPr>
          <a:lstStyle/>
          <a:p>
            <a:pPr lvl="0"/>
            <a:r>
              <a:rPr lang="en-US" sz="2800" dirty="0"/>
              <a:t>Azure Stack Hub Business Continuity and Disaster Recovery</a:t>
            </a:r>
            <a:endParaRPr lang="en-US" sz="2800" dirty="0">
              <a:latin typeface="+mn-lt"/>
            </a:endParaRPr>
          </a:p>
        </p:txBody>
      </p:sp>
      <p:pic>
        <p:nvPicPr>
          <p:cNvPr id="11" name="Picture 10"/>
          <p:cNvPicPr>
            <a:picLocks noChangeAspect="1"/>
          </p:cNvPicPr>
          <p:nvPr/>
        </p:nvPicPr>
        <p:blipFill>
          <a:blip r:embed="rId3" cstate="screen">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2255837" y="449262"/>
            <a:ext cx="578704" cy="383248"/>
          </a:xfrm>
          <a:prstGeom prst="rect">
            <a:avLst/>
          </a:prstGeom>
        </p:spPr>
      </p:pic>
      <p:sp>
        <p:nvSpPr>
          <p:cNvPr id="5" name="Rectangle 4">
            <a:extLst>
              <a:ext uri="{FF2B5EF4-FFF2-40B4-BE49-F238E27FC236}">
                <a16:creationId xmlns:a16="http://schemas.microsoft.com/office/drawing/2014/main" id="{A742D82A-804A-4DDB-AB8D-65FB8FFA1C87}"/>
              </a:ext>
            </a:extLst>
          </p:cNvPr>
          <p:cNvSpPr/>
          <p:nvPr/>
        </p:nvSpPr>
        <p:spPr>
          <a:xfrm>
            <a:off x="273050" y="5083579"/>
            <a:ext cx="6216419" cy="646331"/>
          </a:xfrm>
          <a:prstGeom prst="rect">
            <a:avLst/>
          </a:prstGeom>
        </p:spPr>
        <p:txBody>
          <a:bodyPr wrap="square">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dirty="0">
                <a:latin typeface="Calibri" panose="020F0502020204030204" pitchFamily="34" charset="0"/>
                <a:ea typeface="Calibri" panose="020F0502020204030204" pitchFamily="34" charset="0"/>
              </a:rPr>
              <a:t>This work is licensed under a </a:t>
            </a:r>
            <a:r>
              <a:rPr lang="en-US" u="sng" dirty="0">
                <a:solidFill>
                  <a:srgbClr val="0563C1"/>
                </a:solidFill>
                <a:latin typeface="Calibri" panose="020F0502020204030204" pitchFamily="34" charset="0"/>
                <a:ea typeface="Calibri" panose="020F0502020204030204" pitchFamily="34" charset="0"/>
                <a:hlinkClick r:id="rId4"/>
              </a:rPr>
              <a:t>Creative Commons Attribution - </a:t>
            </a:r>
            <a:r>
              <a:rPr lang="en-US" u="sng" dirty="0" err="1">
                <a:solidFill>
                  <a:srgbClr val="0563C1"/>
                </a:solidFill>
                <a:latin typeface="Calibri" panose="020F0502020204030204" pitchFamily="34" charset="0"/>
                <a:ea typeface="Calibri" panose="020F0502020204030204" pitchFamily="34" charset="0"/>
                <a:hlinkClick r:id="rId4"/>
              </a:rPr>
              <a:t>ShareAlike</a:t>
            </a:r>
            <a:r>
              <a:rPr lang="en-US" u="sng" dirty="0">
                <a:solidFill>
                  <a:srgbClr val="0563C1"/>
                </a:solidFill>
                <a:latin typeface="Calibri" panose="020F0502020204030204" pitchFamily="34" charset="0"/>
                <a:ea typeface="Calibri" panose="020F0502020204030204" pitchFamily="34" charset="0"/>
                <a:hlinkClick r:id="rId4"/>
              </a:rPr>
              <a:t> 4.0 International Public License</a:t>
            </a:r>
            <a:endParaRPr lang="en-CA" dirty="0"/>
          </a:p>
        </p:txBody>
      </p:sp>
    </p:spTree>
    <p:extLst>
      <p:ext uri="{BB962C8B-B14F-4D97-AF65-F5344CB8AC3E}">
        <p14:creationId xmlns:p14="http://schemas.microsoft.com/office/powerpoint/2010/main" val="2207826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67">
            <a:extLst>
              <a:ext uri="{FF2B5EF4-FFF2-40B4-BE49-F238E27FC236}">
                <a16:creationId xmlns:a16="http://schemas.microsoft.com/office/drawing/2014/main" id="{BF50FF2D-B3DB-4935-A6B1-A6D8B36E16B6}"/>
              </a:ext>
            </a:extLst>
          </p:cNvPr>
          <p:cNvGrpSpPr/>
          <p:nvPr/>
        </p:nvGrpSpPr>
        <p:grpSpPr>
          <a:xfrm>
            <a:off x="2473154" y="11955"/>
            <a:ext cx="8032894" cy="6826481"/>
            <a:chOff x="8931053" y="2074069"/>
            <a:chExt cx="2651760" cy="3052772"/>
          </a:xfrm>
        </p:grpSpPr>
        <p:sp>
          <p:nvSpPr>
            <p:cNvPr id="69" name="Freeform: Shape 68">
              <a:extLst>
                <a:ext uri="{FF2B5EF4-FFF2-40B4-BE49-F238E27FC236}">
                  <a16:creationId xmlns:a16="http://schemas.microsoft.com/office/drawing/2014/main" id="{1E5815B4-FBDF-4226-9DE7-1D14824DD946}"/>
                </a:ext>
              </a:extLst>
            </p:cNvPr>
            <p:cNvSpPr/>
            <p:nvPr/>
          </p:nvSpPr>
          <p:spPr bwMode="auto">
            <a:xfrm>
              <a:off x="9087739" y="2074069"/>
              <a:ext cx="2338387" cy="2928937"/>
            </a:xfrm>
            <a:custGeom>
              <a:avLst/>
              <a:gdLst>
                <a:gd name="connsiteX0" fmla="*/ 0 w 2338387"/>
                <a:gd name="connsiteY0" fmla="*/ 2928937 h 2928937"/>
                <a:gd name="connsiteX1" fmla="*/ 0 w 2338387"/>
                <a:gd name="connsiteY1" fmla="*/ 428625 h 2928937"/>
                <a:gd name="connsiteX2" fmla="*/ 1595437 w 2338387"/>
                <a:gd name="connsiteY2" fmla="*/ 428625 h 2928937"/>
                <a:gd name="connsiteX3" fmla="*/ 1595437 w 2338387"/>
                <a:gd name="connsiteY3" fmla="*/ 0 h 2928937"/>
                <a:gd name="connsiteX4" fmla="*/ 2338387 w 2338387"/>
                <a:gd name="connsiteY4" fmla="*/ 0 h 2928937"/>
                <a:gd name="connsiteX5" fmla="*/ 2338387 w 2338387"/>
                <a:gd name="connsiteY5" fmla="*/ 2924175 h 2928937"/>
                <a:gd name="connsiteX6" fmla="*/ 0 w 2338387"/>
                <a:gd name="connsiteY6" fmla="*/ 2928937 h 2928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8387" h="2928937">
                  <a:moveTo>
                    <a:pt x="0" y="2928937"/>
                  </a:moveTo>
                  <a:lnTo>
                    <a:pt x="0" y="428625"/>
                  </a:lnTo>
                  <a:lnTo>
                    <a:pt x="1595437" y="428625"/>
                  </a:lnTo>
                  <a:lnTo>
                    <a:pt x="1595437" y="0"/>
                  </a:lnTo>
                  <a:lnTo>
                    <a:pt x="2338387" y="0"/>
                  </a:lnTo>
                  <a:lnTo>
                    <a:pt x="2338387" y="2924175"/>
                  </a:lnTo>
                  <a:lnTo>
                    <a:pt x="0" y="2928937"/>
                  </a:lnTo>
                  <a:close/>
                </a:path>
              </a:pathLst>
            </a:custGeom>
            <a:solidFill>
              <a:srgbClr val="003C6C"/>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0" name="Rectangle 69">
              <a:extLst>
                <a:ext uri="{FF2B5EF4-FFF2-40B4-BE49-F238E27FC236}">
                  <a16:creationId xmlns:a16="http://schemas.microsoft.com/office/drawing/2014/main" id="{648C9626-F5BC-410D-8A51-FDB6936BA314}"/>
                </a:ext>
              </a:extLst>
            </p:cNvPr>
            <p:cNvSpPr/>
            <p:nvPr/>
          </p:nvSpPr>
          <p:spPr bwMode="auto">
            <a:xfrm>
              <a:off x="9342532" y="2736948"/>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1" name="Rectangle 70">
              <a:extLst>
                <a:ext uri="{FF2B5EF4-FFF2-40B4-BE49-F238E27FC236}">
                  <a16:creationId xmlns:a16="http://schemas.microsoft.com/office/drawing/2014/main" id="{7E03308A-1CBC-45D7-BA13-150C2B3F27FA}"/>
                </a:ext>
              </a:extLst>
            </p:cNvPr>
            <p:cNvSpPr/>
            <p:nvPr/>
          </p:nvSpPr>
          <p:spPr bwMode="auto">
            <a:xfrm>
              <a:off x="9342532" y="3162491"/>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2" name="Rectangle 71">
              <a:extLst>
                <a:ext uri="{FF2B5EF4-FFF2-40B4-BE49-F238E27FC236}">
                  <a16:creationId xmlns:a16="http://schemas.microsoft.com/office/drawing/2014/main" id="{23B82780-D57D-45E4-BAD9-16765F095B19}"/>
                </a:ext>
              </a:extLst>
            </p:cNvPr>
            <p:cNvSpPr/>
            <p:nvPr/>
          </p:nvSpPr>
          <p:spPr bwMode="auto">
            <a:xfrm>
              <a:off x="9342532" y="3588036"/>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3" name="Rectangle 72">
              <a:extLst>
                <a:ext uri="{FF2B5EF4-FFF2-40B4-BE49-F238E27FC236}">
                  <a16:creationId xmlns:a16="http://schemas.microsoft.com/office/drawing/2014/main" id="{0B83A3F0-3896-479E-AFE1-03887CDB5624}"/>
                </a:ext>
              </a:extLst>
            </p:cNvPr>
            <p:cNvSpPr/>
            <p:nvPr/>
          </p:nvSpPr>
          <p:spPr bwMode="auto">
            <a:xfrm>
              <a:off x="9342532" y="4013579"/>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4" name="Rectangle 73">
              <a:extLst>
                <a:ext uri="{FF2B5EF4-FFF2-40B4-BE49-F238E27FC236}">
                  <a16:creationId xmlns:a16="http://schemas.microsoft.com/office/drawing/2014/main" id="{38DAD798-3723-4EAC-89D9-927BB1FFD0FD}"/>
                </a:ext>
              </a:extLst>
            </p:cNvPr>
            <p:cNvSpPr/>
            <p:nvPr/>
          </p:nvSpPr>
          <p:spPr bwMode="auto">
            <a:xfrm>
              <a:off x="10682867" y="4539348"/>
              <a:ext cx="360838" cy="462023"/>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5" name="Freeform 13">
              <a:extLst>
                <a:ext uri="{FF2B5EF4-FFF2-40B4-BE49-F238E27FC236}">
                  <a16:creationId xmlns:a16="http://schemas.microsoft.com/office/drawing/2014/main" id="{C38D5030-8D98-4F5B-8765-F5E75872BAC0}"/>
                </a:ext>
              </a:extLst>
            </p:cNvPr>
            <p:cNvSpPr>
              <a:spLocks/>
            </p:cNvSpPr>
            <p:nvPr/>
          </p:nvSpPr>
          <p:spPr bwMode="auto">
            <a:xfrm>
              <a:off x="8931053" y="4999729"/>
              <a:ext cx="2651760" cy="127112"/>
            </a:xfrm>
            <a:custGeom>
              <a:avLst/>
              <a:gdLst>
                <a:gd name="T0" fmla="*/ 1277 w 1316"/>
                <a:gd name="T1" fmla="*/ 78 h 78"/>
                <a:gd name="T2" fmla="*/ 39 w 1316"/>
                <a:gd name="T3" fmla="*/ 78 h 78"/>
                <a:gd name="T4" fmla="*/ 0 w 1316"/>
                <a:gd name="T5" fmla="*/ 39 h 78"/>
                <a:gd name="T6" fmla="*/ 39 w 1316"/>
                <a:gd name="T7" fmla="*/ 0 h 78"/>
                <a:gd name="T8" fmla="*/ 1277 w 1316"/>
                <a:gd name="T9" fmla="*/ 0 h 78"/>
                <a:gd name="T10" fmla="*/ 1316 w 1316"/>
                <a:gd name="T11" fmla="*/ 39 h 78"/>
                <a:gd name="T12" fmla="*/ 1277 w 131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1316" h="78">
                  <a:moveTo>
                    <a:pt x="1277" y="78"/>
                  </a:moveTo>
                  <a:cubicBezTo>
                    <a:pt x="39" y="78"/>
                    <a:pt x="39" y="78"/>
                    <a:pt x="39" y="78"/>
                  </a:cubicBezTo>
                  <a:cubicBezTo>
                    <a:pt x="17" y="78"/>
                    <a:pt x="0" y="60"/>
                    <a:pt x="0" y="39"/>
                  </a:cubicBezTo>
                  <a:cubicBezTo>
                    <a:pt x="0" y="18"/>
                    <a:pt x="17" y="0"/>
                    <a:pt x="39" y="0"/>
                  </a:cubicBezTo>
                  <a:cubicBezTo>
                    <a:pt x="1277" y="0"/>
                    <a:pt x="1277" y="0"/>
                    <a:pt x="1277" y="0"/>
                  </a:cubicBezTo>
                  <a:cubicBezTo>
                    <a:pt x="1298" y="0"/>
                    <a:pt x="1316" y="18"/>
                    <a:pt x="1316" y="39"/>
                  </a:cubicBezTo>
                  <a:cubicBezTo>
                    <a:pt x="1316" y="60"/>
                    <a:pt x="1298" y="78"/>
                    <a:pt x="1277" y="78"/>
                  </a:cubicBezTo>
                  <a:close/>
                </a:path>
              </a:pathLst>
            </a:custGeom>
            <a:solidFill>
              <a:srgbClr val="002060"/>
            </a:solidFill>
            <a:ln w="6350">
              <a:solidFill>
                <a:schemeClr val="bg1">
                  <a:lumMod val="95000"/>
                </a:schemeClr>
              </a:solidFill>
              <a:round/>
              <a:headEnd/>
              <a:tailEnd/>
            </a:ln>
          </p:spPr>
          <p:txBody>
            <a:bodyPr vert="horz" wrap="square" lIns="93247" tIns="46623" rIns="93247" bIns="46623" numCol="1" anchor="t" anchorCtr="0" compatLnSpc="1">
              <a:prstTxWarp prst="textNoShape">
                <a:avLst/>
              </a:prstTxWarp>
            </a:bodyPr>
            <a:lstStyle/>
            <a:p>
              <a:pPr defTabSz="932418">
                <a:defRPr/>
              </a:pPr>
              <a:endParaRPr lang="en-US" sz="1836">
                <a:solidFill>
                  <a:srgbClr val="FFFFFF"/>
                </a:solidFill>
                <a:latin typeface="Segoe UI"/>
              </a:endParaRPr>
            </a:p>
          </p:txBody>
        </p:sp>
      </p:grpSp>
      <p:grpSp>
        <p:nvGrpSpPr>
          <p:cNvPr id="11" name="Group 10">
            <a:extLst>
              <a:ext uri="{FF2B5EF4-FFF2-40B4-BE49-F238E27FC236}">
                <a16:creationId xmlns:a16="http://schemas.microsoft.com/office/drawing/2014/main" id="{56A23B9A-2FC5-42C4-BAC0-5C4A4D73B446}"/>
              </a:ext>
            </a:extLst>
          </p:cNvPr>
          <p:cNvGrpSpPr/>
          <p:nvPr/>
        </p:nvGrpSpPr>
        <p:grpSpPr>
          <a:xfrm>
            <a:off x="2473160" y="-1"/>
            <a:ext cx="8032894" cy="6838437"/>
            <a:chOff x="8931053" y="2002762"/>
            <a:chExt cx="2651760" cy="3124079"/>
          </a:xfrm>
          <a:solidFill>
            <a:schemeClr val="accent2">
              <a:alpha val="5000"/>
            </a:schemeClr>
          </a:solidFill>
        </p:grpSpPr>
        <p:sp>
          <p:nvSpPr>
            <p:cNvPr id="12" name="Freeform: Shape 11">
              <a:extLst>
                <a:ext uri="{FF2B5EF4-FFF2-40B4-BE49-F238E27FC236}">
                  <a16:creationId xmlns:a16="http://schemas.microsoft.com/office/drawing/2014/main" id="{6DB12032-0A44-4DAF-B935-614170154A66}"/>
                </a:ext>
              </a:extLst>
            </p:cNvPr>
            <p:cNvSpPr/>
            <p:nvPr/>
          </p:nvSpPr>
          <p:spPr bwMode="auto">
            <a:xfrm>
              <a:off x="9087739" y="2002762"/>
              <a:ext cx="2338387" cy="3000244"/>
            </a:xfrm>
            <a:custGeom>
              <a:avLst/>
              <a:gdLst>
                <a:gd name="connsiteX0" fmla="*/ 0 w 2338387"/>
                <a:gd name="connsiteY0" fmla="*/ 2928937 h 2928937"/>
                <a:gd name="connsiteX1" fmla="*/ 0 w 2338387"/>
                <a:gd name="connsiteY1" fmla="*/ 428625 h 2928937"/>
                <a:gd name="connsiteX2" fmla="*/ 1595437 w 2338387"/>
                <a:gd name="connsiteY2" fmla="*/ 428625 h 2928937"/>
                <a:gd name="connsiteX3" fmla="*/ 1595437 w 2338387"/>
                <a:gd name="connsiteY3" fmla="*/ 0 h 2928937"/>
                <a:gd name="connsiteX4" fmla="*/ 2338387 w 2338387"/>
                <a:gd name="connsiteY4" fmla="*/ 0 h 2928937"/>
                <a:gd name="connsiteX5" fmla="*/ 2338387 w 2338387"/>
                <a:gd name="connsiteY5" fmla="*/ 2924175 h 2928937"/>
                <a:gd name="connsiteX6" fmla="*/ 0 w 2338387"/>
                <a:gd name="connsiteY6" fmla="*/ 2928937 h 2928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8387" h="2928937">
                  <a:moveTo>
                    <a:pt x="0" y="2928937"/>
                  </a:moveTo>
                  <a:lnTo>
                    <a:pt x="0" y="428625"/>
                  </a:lnTo>
                  <a:lnTo>
                    <a:pt x="1595437" y="428625"/>
                  </a:lnTo>
                  <a:lnTo>
                    <a:pt x="1595437" y="0"/>
                  </a:lnTo>
                  <a:lnTo>
                    <a:pt x="2338387" y="0"/>
                  </a:lnTo>
                  <a:lnTo>
                    <a:pt x="2338387" y="2924175"/>
                  </a:lnTo>
                  <a:lnTo>
                    <a:pt x="0" y="2928937"/>
                  </a:lnTo>
                  <a:close/>
                </a:path>
              </a:pathLst>
            </a:custGeom>
            <a:grpFill/>
            <a:ln>
              <a:solidFill>
                <a:schemeClr val="tx2">
                  <a:lumMod val="25000"/>
                  <a:lumOff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 name="Rectangle 12">
              <a:extLst>
                <a:ext uri="{FF2B5EF4-FFF2-40B4-BE49-F238E27FC236}">
                  <a16:creationId xmlns:a16="http://schemas.microsoft.com/office/drawing/2014/main" id="{92F4CA5D-E1F5-43B3-AC23-5019E4DF9C24}"/>
                </a:ext>
              </a:extLst>
            </p:cNvPr>
            <p:cNvSpPr/>
            <p:nvPr/>
          </p:nvSpPr>
          <p:spPr bwMode="auto">
            <a:xfrm>
              <a:off x="9342532" y="2736948"/>
              <a:ext cx="1828800" cy="274320"/>
            </a:xfrm>
            <a:prstGeom prst="rect">
              <a:avLst/>
            </a:prstGeom>
            <a:grpFill/>
            <a:ln>
              <a:solidFill>
                <a:schemeClr val="tx2">
                  <a:lumMod val="25000"/>
                  <a:lumOff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Rectangle 13">
              <a:extLst>
                <a:ext uri="{FF2B5EF4-FFF2-40B4-BE49-F238E27FC236}">
                  <a16:creationId xmlns:a16="http://schemas.microsoft.com/office/drawing/2014/main" id="{44263FAF-2089-438C-B44F-9B279593EE4F}"/>
                </a:ext>
              </a:extLst>
            </p:cNvPr>
            <p:cNvSpPr/>
            <p:nvPr/>
          </p:nvSpPr>
          <p:spPr bwMode="auto">
            <a:xfrm>
              <a:off x="9342532" y="3162491"/>
              <a:ext cx="1828800" cy="274320"/>
            </a:xfrm>
            <a:prstGeom prst="rect">
              <a:avLst/>
            </a:prstGeom>
            <a:grpFill/>
            <a:ln>
              <a:solidFill>
                <a:schemeClr val="tx2">
                  <a:lumMod val="25000"/>
                  <a:lumOff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 name="Rectangle 14">
              <a:extLst>
                <a:ext uri="{FF2B5EF4-FFF2-40B4-BE49-F238E27FC236}">
                  <a16:creationId xmlns:a16="http://schemas.microsoft.com/office/drawing/2014/main" id="{605AD54D-CFEC-4C17-A0FD-0034778D827F}"/>
                </a:ext>
              </a:extLst>
            </p:cNvPr>
            <p:cNvSpPr/>
            <p:nvPr/>
          </p:nvSpPr>
          <p:spPr bwMode="auto">
            <a:xfrm>
              <a:off x="9342532" y="3588036"/>
              <a:ext cx="1828800" cy="274320"/>
            </a:xfrm>
            <a:prstGeom prst="rect">
              <a:avLst/>
            </a:prstGeom>
            <a:grpFill/>
            <a:ln>
              <a:solidFill>
                <a:schemeClr val="tx2">
                  <a:lumMod val="25000"/>
                  <a:lumOff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 name="Rectangle 15">
              <a:extLst>
                <a:ext uri="{FF2B5EF4-FFF2-40B4-BE49-F238E27FC236}">
                  <a16:creationId xmlns:a16="http://schemas.microsoft.com/office/drawing/2014/main" id="{B4CDE45F-4F6E-4D90-8B0E-406C9BFBF1C3}"/>
                </a:ext>
              </a:extLst>
            </p:cNvPr>
            <p:cNvSpPr/>
            <p:nvPr/>
          </p:nvSpPr>
          <p:spPr bwMode="auto">
            <a:xfrm>
              <a:off x="9342532" y="4013579"/>
              <a:ext cx="1828800" cy="274320"/>
            </a:xfrm>
            <a:prstGeom prst="rect">
              <a:avLst/>
            </a:prstGeom>
            <a:grpFill/>
            <a:ln>
              <a:solidFill>
                <a:schemeClr val="tx2">
                  <a:lumMod val="25000"/>
                  <a:lumOff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 name="Rectangle 16">
              <a:extLst>
                <a:ext uri="{FF2B5EF4-FFF2-40B4-BE49-F238E27FC236}">
                  <a16:creationId xmlns:a16="http://schemas.microsoft.com/office/drawing/2014/main" id="{ED735C3F-92D9-4E63-B860-E2025F954159}"/>
                </a:ext>
              </a:extLst>
            </p:cNvPr>
            <p:cNvSpPr/>
            <p:nvPr/>
          </p:nvSpPr>
          <p:spPr bwMode="auto">
            <a:xfrm>
              <a:off x="10682867" y="4539348"/>
              <a:ext cx="360838" cy="462023"/>
            </a:xfrm>
            <a:prstGeom prst="rect">
              <a:avLst/>
            </a:prstGeom>
            <a:grpFill/>
            <a:ln>
              <a:solidFill>
                <a:schemeClr val="tx2">
                  <a:lumMod val="25000"/>
                  <a:lumOff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 name="Freeform 13">
              <a:extLst>
                <a:ext uri="{FF2B5EF4-FFF2-40B4-BE49-F238E27FC236}">
                  <a16:creationId xmlns:a16="http://schemas.microsoft.com/office/drawing/2014/main" id="{8D3203C2-F581-42EF-8841-4D511F987CD3}"/>
                </a:ext>
              </a:extLst>
            </p:cNvPr>
            <p:cNvSpPr>
              <a:spLocks/>
            </p:cNvSpPr>
            <p:nvPr/>
          </p:nvSpPr>
          <p:spPr bwMode="auto">
            <a:xfrm>
              <a:off x="8931053" y="4999729"/>
              <a:ext cx="2651760" cy="127112"/>
            </a:xfrm>
            <a:custGeom>
              <a:avLst/>
              <a:gdLst>
                <a:gd name="T0" fmla="*/ 1277 w 1316"/>
                <a:gd name="T1" fmla="*/ 78 h 78"/>
                <a:gd name="T2" fmla="*/ 39 w 1316"/>
                <a:gd name="T3" fmla="*/ 78 h 78"/>
                <a:gd name="T4" fmla="*/ 0 w 1316"/>
                <a:gd name="T5" fmla="*/ 39 h 78"/>
                <a:gd name="T6" fmla="*/ 39 w 1316"/>
                <a:gd name="T7" fmla="*/ 0 h 78"/>
                <a:gd name="T8" fmla="*/ 1277 w 1316"/>
                <a:gd name="T9" fmla="*/ 0 h 78"/>
                <a:gd name="T10" fmla="*/ 1316 w 1316"/>
                <a:gd name="T11" fmla="*/ 39 h 78"/>
                <a:gd name="T12" fmla="*/ 1277 w 131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1316" h="78">
                  <a:moveTo>
                    <a:pt x="1277" y="78"/>
                  </a:moveTo>
                  <a:cubicBezTo>
                    <a:pt x="39" y="78"/>
                    <a:pt x="39" y="78"/>
                    <a:pt x="39" y="78"/>
                  </a:cubicBezTo>
                  <a:cubicBezTo>
                    <a:pt x="17" y="78"/>
                    <a:pt x="0" y="60"/>
                    <a:pt x="0" y="39"/>
                  </a:cubicBezTo>
                  <a:cubicBezTo>
                    <a:pt x="0" y="18"/>
                    <a:pt x="17" y="0"/>
                    <a:pt x="39" y="0"/>
                  </a:cubicBezTo>
                  <a:cubicBezTo>
                    <a:pt x="1277" y="0"/>
                    <a:pt x="1277" y="0"/>
                    <a:pt x="1277" y="0"/>
                  </a:cubicBezTo>
                  <a:cubicBezTo>
                    <a:pt x="1298" y="0"/>
                    <a:pt x="1316" y="18"/>
                    <a:pt x="1316" y="39"/>
                  </a:cubicBezTo>
                  <a:cubicBezTo>
                    <a:pt x="1316" y="60"/>
                    <a:pt x="1298" y="78"/>
                    <a:pt x="1277" y="78"/>
                  </a:cubicBezTo>
                  <a:close/>
                </a:path>
              </a:pathLst>
            </a:custGeom>
            <a:grpFill/>
            <a:ln w="6350">
              <a:solidFill>
                <a:schemeClr val="tx2">
                  <a:lumMod val="25000"/>
                  <a:lumOff val="75000"/>
                </a:schemeClr>
              </a:solidFill>
              <a:round/>
              <a:headEnd/>
              <a:tailEnd/>
            </a:ln>
          </p:spPr>
          <p:txBody>
            <a:bodyPr vert="horz" wrap="square" lIns="93247" tIns="46623" rIns="93247" bIns="46623" numCol="1" anchor="t" anchorCtr="0" compatLnSpc="1">
              <a:prstTxWarp prst="textNoShape">
                <a:avLst/>
              </a:prstTxWarp>
            </a:bodyPr>
            <a:lstStyle/>
            <a:p>
              <a:pPr defTabSz="932418">
                <a:defRPr/>
              </a:pPr>
              <a:endParaRPr lang="en-US" sz="1836">
                <a:solidFill>
                  <a:srgbClr val="FFFFFF"/>
                </a:solidFill>
                <a:latin typeface="Segoe UI"/>
              </a:endParaRPr>
            </a:p>
          </p:txBody>
        </p:sp>
      </p:grpSp>
      <p:grpSp>
        <p:nvGrpSpPr>
          <p:cNvPr id="155" name="Group 154">
            <a:extLst>
              <a:ext uri="{FF2B5EF4-FFF2-40B4-BE49-F238E27FC236}">
                <a16:creationId xmlns:a16="http://schemas.microsoft.com/office/drawing/2014/main" id="{EAAF8833-D99C-4672-88AF-80ADFDF77292}"/>
              </a:ext>
            </a:extLst>
          </p:cNvPr>
          <p:cNvGrpSpPr/>
          <p:nvPr/>
        </p:nvGrpSpPr>
        <p:grpSpPr>
          <a:xfrm>
            <a:off x="2297261" y="2999498"/>
            <a:ext cx="1629359" cy="1853801"/>
            <a:chOff x="2251557" y="2940951"/>
            <a:chExt cx="1597556" cy="1817617"/>
          </a:xfrm>
        </p:grpSpPr>
        <p:cxnSp>
          <p:nvCxnSpPr>
            <p:cNvPr id="21" name="Straight Arrow Connector 20">
              <a:extLst>
                <a:ext uri="{FF2B5EF4-FFF2-40B4-BE49-F238E27FC236}">
                  <a16:creationId xmlns:a16="http://schemas.microsoft.com/office/drawing/2014/main" id="{E97131E4-6347-4A44-BA0B-50717B1B25EC}"/>
                </a:ext>
              </a:extLst>
            </p:cNvPr>
            <p:cNvCxnSpPr>
              <a:cxnSpLocks/>
              <a:stCxn id="20" idx="3"/>
            </p:cNvCxnSpPr>
            <p:nvPr/>
          </p:nvCxnSpPr>
          <p:spPr>
            <a:xfrm>
              <a:off x="2251557" y="3798194"/>
              <a:ext cx="661856"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E606074A-B3CD-49AE-B347-2202C3D3F93E}"/>
                </a:ext>
              </a:extLst>
            </p:cNvPr>
            <p:cNvSpPr/>
            <p:nvPr/>
          </p:nvSpPr>
          <p:spPr bwMode="auto">
            <a:xfrm>
              <a:off x="2892987" y="2940951"/>
              <a:ext cx="956126" cy="1817617"/>
            </a:xfrm>
            <a:prstGeom prst="roundRect">
              <a:avLst/>
            </a:prstGeom>
            <a:ln w="127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wordArtVert"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2448">
                  <a:gradFill>
                    <a:gsLst>
                      <a:gs pos="40075">
                        <a:srgbClr val="FFFFFF"/>
                      </a:gs>
                      <a:gs pos="30000">
                        <a:srgbClr val="FFFFFF"/>
                      </a:gs>
                    </a:gsLst>
                    <a:lin ang="5400000" scaled="0"/>
                  </a:gradFill>
                </a:rPr>
                <a:t>PDU </a:t>
              </a:r>
            </a:p>
          </p:txBody>
        </p:sp>
      </p:grpSp>
      <p:grpSp>
        <p:nvGrpSpPr>
          <p:cNvPr id="29" name="Group 28">
            <a:extLst>
              <a:ext uri="{FF2B5EF4-FFF2-40B4-BE49-F238E27FC236}">
                <a16:creationId xmlns:a16="http://schemas.microsoft.com/office/drawing/2014/main" id="{EB1B042C-72AE-4272-AB1E-2C69CE472ABE}"/>
              </a:ext>
            </a:extLst>
          </p:cNvPr>
          <p:cNvGrpSpPr/>
          <p:nvPr/>
        </p:nvGrpSpPr>
        <p:grpSpPr>
          <a:xfrm>
            <a:off x="4714813" y="2169581"/>
            <a:ext cx="3523676" cy="4812989"/>
            <a:chOff x="4634621" y="2127233"/>
            <a:chExt cx="3454898" cy="4719045"/>
          </a:xfrm>
        </p:grpSpPr>
        <p:sp>
          <p:nvSpPr>
            <p:cNvPr id="162" name="TextBox 161">
              <a:extLst>
                <a:ext uri="{FF2B5EF4-FFF2-40B4-BE49-F238E27FC236}">
                  <a16:creationId xmlns:a16="http://schemas.microsoft.com/office/drawing/2014/main" id="{363A494B-EE61-4F24-8CCD-4B0BE7DB75E9}"/>
                </a:ext>
              </a:extLst>
            </p:cNvPr>
            <p:cNvSpPr txBox="1"/>
            <p:nvPr/>
          </p:nvSpPr>
          <p:spPr>
            <a:xfrm>
              <a:off x="4634621" y="2127233"/>
              <a:ext cx="3454898" cy="4638882"/>
            </a:xfrm>
            <a:prstGeom prst="rect">
              <a:avLst/>
            </a:prstGeom>
            <a:solidFill>
              <a:schemeClr val="accent2">
                <a:lumMod val="25000"/>
                <a:lumOff val="75000"/>
              </a:schemeClr>
            </a:solidFill>
          </p:spPr>
          <p:txBody>
            <a:bodyPr wrap="square" lIns="182828" tIns="146262" rIns="182828" bIns="146262" rtlCol="0">
              <a:spAutoFit/>
            </a:bodyPr>
            <a:lstStyle/>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p:txBody>
        </p:sp>
        <p:sp>
          <p:nvSpPr>
            <p:cNvPr id="31" name="TextBox 30">
              <a:extLst>
                <a:ext uri="{FF2B5EF4-FFF2-40B4-BE49-F238E27FC236}">
                  <a16:creationId xmlns:a16="http://schemas.microsoft.com/office/drawing/2014/main" id="{713C36D6-1A37-45AF-A9B9-2BF05F462C9B}"/>
                </a:ext>
              </a:extLst>
            </p:cNvPr>
            <p:cNvSpPr txBox="1"/>
            <p:nvPr/>
          </p:nvSpPr>
          <p:spPr>
            <a:xfrm>
              <a:off x="4827130" y="6298120"/>
              <a:ext cx="3011431" cy="548158"/>
            </a:xfrm>
            <a:prstGeom prst="rect">
              <a:avLst/>
            </a:prstGeom>
            <a:noFill/>
          </p:spPr>
          <p:txBody>
            <a:bodyPr wrap="square" lIns="182828" tIns="146262" rIns="182828" bIns="146262" rtlCol="0">
              <a:spAutoFit/>
            </a:bodyPr>
            <a:lstStyle/>
            <a:p>
              <a:pPr algn="ctr" defTabSz="932502">
                <a:lnSpc>
                  <a:spcPct val="90000"/>
                </a:lnSpc>
                <a:spcAft>
                  <a:spcPts val="600"/>
                </a:spcAft>
                <a:defRPr/>
              </a:pPr>
              <a:r>
                <a:rPr lang="en-US" sz="1903" b="1">
                  <a:latin typeface="Segoe UI Light"/>
                  <a:cs typeface="Segoe UI Light" panose="020B0502040204020203" pitchFamily="34" charset="0"/>
                </a:rPr>
                <a:t>Rack</a:t>
              </a:r>
            </a:p>
          </p:txBody>
        </p:sp>
      </p:grpSp>
      <p:grpSp>
        <p:nvGrpSpPr>
          <p:cNvPr id="156" name="Group 155">
            <a:extLst>
              <a:ext uri="{FF2B5EF4-FFF2-40B4-BE49-F238E27FC236}">
                <a16:creationId xmlns:a16="http://schemas.microsoft.com/office/drawing/2014/main" id="{8637BAC5-C7FF-4BA8-8928-8E4C534B2656}"/>
              </a:ext>
            </a:extLst>
          </p:cNvPr>
          <p:cNvGrpSpPr/>
          <p:nvPr/>
        </p:nvGrpSpPr>
        <p:grpSpPr>
          <a:xfrm>
            <a:off x="3926621" y="1467637"/>
            <a:ext cx="997487" cy="4925623"/>
            <a:chOff x="3849113" y="1438990"/>
            <a:chExt cx="978017" cy="4829481"/>
          </a:xfrm>
        </p:grpSpPr>
        <p:cxnSp>
          <p:nvCxnSpPr>
            <p:cNvPr id="78" name="Connector: Elbow 77">
              <a:extLst>
                <a:ext uri="{FF2B5EF4-FFF2-40B4-BE49-F238E27FC236}">
                  <a16:creationId xmlns:a16="http://schemas.microsoft.com/office/drawing/2014/main" id="{690896C0-6D47-45D4-A9B6-6C0DCD5FB0FF}"/>
                </a:ext>
              </a:extLst>
            </p:cNvPr>
            <p:cNvCxnSpPr>
              <a:stCxn id="30" idx="3"/>
              <a:endCxn id="48" idx="1"/>
            </p:cNvCxnSpPr>
            <p:nvPr/>
          </p:nvCxnSpPr>
          <p:spPr>
            <a:xfrm flipV="1">
              <a:off x="3849113" y="1438990"/>
              <a:ext cx="972630" cy="2410770"/>
            </a:xfrm>
            <a:prstGeom prst="bentConnector3">
              <a:avLst>
                <a:gd name="adj1" fmla="val 50000"/>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345DE384-930B-4C28-8470-EE6FCEDA759E}"/>
                </a:ext>
              </a:extLst>
            </p:cNvPr>
            <p:cNvCxnSpPr>
              <a:cxnSpLocks/>
              <a:stCxn id="30" idx="3"/>
              <a:endCxn id="37" idx="1"/>
            </p:cNvCxnSpPr>
            <p:nvPr/>
          </p:nvCxnSpPr>
          <p:spPr>
            <a:xfrm flipV="1">
              <a:off x="3849113" y="2860969"/>
              <a:ext cx="978017" cy="988791"/>
            </a:xfrm>
            <a:prstGeom prst="bentConnector3">
              <a:avLst>
                <a:gd name="adj1" fmla="val 50000"/>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5" name="Connector: Elbow 84">
              <a:extLst>
                <a:ext uri="{FF2B5EF4-FFF2-40B4-BE49-F238E27FC236}">
                  <a16:creationId xmlns:a16="http://schemas.microsoft.com/office/drawing/2014/main" id="{BDA4D393-4119-4C59-8541-C1D7F1093F09}"/>
                </a:ext>
              </a:extLst>
            </p:cNvPr>
            <p:cNvCxnSpPr>
              <a:endCxn id="39" idx="1"/>
            </p:cNvCxnSpPr>
            <p:nvPr/>
          </p:nvCxnSpPr>
          <p:spPr>
            <a:xfrm>
              <a:off x="3929095" y="3854421"/>
              <a:ext cx="898035" cy="532212"/>
            </a:xfrm>
            <a:prstGeom prst="bentConnector3">
              <a:avLst>
                <a:gd name="adj1" fmla="val 45757"/>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7" name="Connector: Elbow 86">
              <a:extLst>
                <a:ext uri="{FF2B5EF4-FFF2-40B4-BE49-F238E27FC236}">
                  <a16:creationId xmlns:a16="http://schemas.microsoft.com/office/drawing/2014/main" id="{2786D9F4-6EE5-41E9-A7D9-28FECCB2FAA0}"/>
                </a:ext>
              </a:extLst>
            </p:cNvPr>
            <p:cNvCxnSpPr>
              <a:stCxn id="30" idx="3"/>
              <a:endCxn id="43" idx="1"/>
            </p:cNvCxnSpPr>
            <p:nvPr/>
          </p:nvCxnSpPr>
          <p:spPr>
            <a:xfrm flipV="1">
              <a:off x="3849113" y="3828113"/>
              <a:ext cx="978017" cy="21647"/>
            </a:xfrm>
            <a:prstGeom prst="bentConnector3">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9" name="Connector: Elbow 88">
              <a:extLst>
                <a:ext uri="{FF2B5EF4-FFF2-40B4-BE49-F238E27FC236}">
                  <a16:creationId xmlns:a16="http://schemas.microsoft.com/office/drawing/2014/main" id="{9327847B-091F-47BF-B752-E19B5BE6131E}"/>
                </a:ext>
              </a:extLst>
            </p:cNvPr>
            <p:cNvCxnSpPr>
              <a:cxnSpLocks/>
              <a:stCxn id="30" idx="3"/>
              <a:endCxn id="42" idx="1"/>
            </p:cNvCxnSpPr>
            <p:nvPr/>
          </p:nvCxnSpPr>
          <p:spPr>
            <a:xfrm>
              <a:off x="3849113" y="3849760"/>
              <a:ext cx="978017" cy="1025984"/>
            </a:xfrm>
            <a:prstGeom prst="bentConnector3">
              <a:avLst>
                <a:gd name="adj1" fmla="val 50000"/>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id="{4A2CFB70-2176-4A33-BC4B-5F356CC5A8B9}"/>
                </a:ext>
              </a:extLst>
            </p:cNvPr>
            <p:cNvCxnSpPr>
              <a:cxnSpLocks/>
              <a:stCxn id="30" idx="3"/>
              <a:endCxn id="40" idx="1"/>
            </p:cNvCxnSpPr>
            <p:nvPr/>
          </p:nvCxnSpPr>
          <p:spPr>
            <a:xfrm>
              <a:off x="3849113" y="3849760"/>
              <a:ext cx="978017" cy="1515097"/>
            </a:xfrm>
            <a:prstGeom prst="bentConnector3">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97BD80F3-7CF9-463B-BCAF-7CE54E3A94ED}"/>
                </a:ext>
              </a:extLst>
            </p:cNvPr>
            <p:cNvCxnSpPr>
              <a:cxnSpLocks/>
              <a:stCxn id="30" idx="3"/>
              <a:endCxn id="41" idx="1"/>
            </p:cNvCxnSpPr>
            <p:nvPr/>
          </p:nvCxnSpPr>
          <p:spPr>
            <a:xfrm>
              <a:off x="3849113" y="3849760"/>
              <a:ext cx="978017" cy="2004200"/>
            </a:xfrm>
            <a:prstGeom prst="bentConnector3">
              <a:avLst>
                <a:gd name="adj1" fmla="val 50000"/>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9" name="Connector: Elbow 98">
              <a:extLst>
                <a:ext uri="{FF2B5EF4-FFF2-40B4-BE49-F238E27FC236}">
                  <a16:creationId xmlns:a16="http://schemas.microsoft.com/office/drawing/2014/main" id="{0F044A51-3811-4274-8F3B-28D56F2B4DC8}"/>
                </a:ext>
              </a:extLst>
            </p:cNvPr>
            <p:cNvCxnSpPr>
              <a:stCxn id="30" idx="3"/>
              <a:endCxn id="46" idx="1"/>
            </p:cNvCxnSpPr>
            <p:nvPr/>
          </p:nvCxnSpPr>
          <p:spPr>
            <a:xfrm>
              <a:off x="3849113" y="3849760"/>
              <a:ext cx="978017" cy="2418711"/>
            </a:xfrm>
            <a:prstGeom prst="bentConnector3">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6" name="Connector: Elbow 105">
              <a:extLst>
                <a:ext uri="{FF2B5EF4-FFF2-40B4-BE49-F238E27FC236}">
                  <a16:creationId xmlns:a16="http://schemas.microsoft.com/office/drawing/2014/main" id="{2F4E513E-EE41-4E55-A593-6C3B8E9BCF35}"/>
                </a:ext>
              </a:extLst>
            </p:cNvPr>
            <p:cNvCxnSpPr>
              <a:stCxn id="30" idx="3"/>
              <a:endCxn id="38" idx="1"/>
            </p:cNvCxnSpPr>
            <p:nvPr/>
          </p:nvCxnSpPr>
          <p:spPr>
            <a:xfrm flipV="1">
              <a:off x="3849113" y="3354240"/>
              <a:ext cx="978017" cy="495520"/>
            </a:xfrm>
            <a:prstGeom prst="bentConnector3">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158" name="Group 157">
            <a:extLst>
              <a:ext uri="{FF2B5EF4-FFF2-40B4-BE49-F238E27FC236}">
                <a16:creationId xmlns:a16="http://schemas.microsoft.com/office/drawing/2014/main" id="{99EAA1FD-DEC4-4D0A-9F18-D31A7AF2B25E}"/>
              </a:ext>
            </a:extLst>
          </p:cNvPr>
          <p:cNvGrpSpPr/>
          <p:nvPr/>
        </p:nvGrpSpPr>
        <p:grpSpPr>
          <a:xfrm>
            <a:off x="9023280" y="3004626"/>
            <a:ext cx="1629359" cy="1853801"/>
            <a:chOff x="8846292" y="2945979"/>
            <a:chExt cx="1597556" cy="1817617"/>
          </a:xfrm>
        </p:grpSpPr>
        <p:cxnSp>
          <p:nvCxnSpPr>
            <p:cNvPr id="23" name="Straight Arrow Connector 111">
              <a:extLst>
                <a:ext uri="{FF2B5EF4-FFF2-40B4-BE49-F238E27FC236}">
                  <a16:creationId xmlns:a16="http://schemas.microsoft.com/office/drawing/2014/main" id="{0EF69C18-B5B9-4024-AB17-D7109013405C}"/>
                </a:ext>
              </a:extLst>
            </p:cNvPr>
            <p:cNvCxnSpPr>
              <a:cxnSpLocks/>
              <a:stCxn id="22" idx="3"/>
            </p:cNvCxnSpPr>
            <p:nvPr/>
          </p:nvCxnSpPr>
          <p:spPr>
            <a:xfrm flipH="1">
              <a:off x="9781992" y="3803222"/>
              <a:ext cx="661856"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112">
              <a:extLst>
                <a:ext uri="{FF2B5EF4-FFF2-40B4-BE49-F238E27FC236}">
                  <a16:creationId xmlns:a16="http://schemas.microsoft.com/office/drawing/2014/main" id="{D0AB0641-5623-442E-B284-4282AE2D20E7}"/>
                </a:ext>
              </a:extLst>
            </p:cNvPr>
            <p:cNvSpPr/>
            <p:nvPr/>
          </p:nvSpPr>
          <p:spPr bwMode="auto">
            <a:xfrm flipH="1">
              <a:off x="8846292" y="2945979"/>
              <a:ext cx="956126" cy="1817617"/>
            </a:xfrm>
            <a:prstGeom prst="roundRect">
              <a:avLst/>
            </a:prstGeom>
            <a:ln w="127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wordArtVert"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2448">
                  <a:gradFill>
                    <a:gsLst>
                      <a:gs pos="40075">
                        <a:srgbClr val="FFFFFF"/>
                      </a:gs>
                      <a:gs pos="30000">
                        <a:srgbClr val="FFFFFF"/>
                      </a:gs>
                    </a:gsLst>
                    <a:lin ang="5400000" scaled="0"/>
                  </a:gradFill>
                </a:rPr>
                <a:t>PDU </a:t>
              </a:r>
            </a:p>
          </p:txBody>
        </p:sp>
      </p:grpSp>
      <p:grpSp>
        <p:nvGrpSpPr>
          <p:cNvPr id="157" name="Group 156">
            <a:extLst>
              <a:ext uri="{FF2B5EF4-FFF2-40B4-BE49-F238E27FC236}">
                <a16:creationId xmlns:a16="http://schemas.microsoft.com/office/drawing/2014/main" id="{09FB5E56-E13E-4920-9D8C-4BE0423C3019}"/>
              </a:ext>
            </a:extLst>
          </p:cNvPr>
          <p:cNvGrpSpPr/>
          <p:nvPr/>
        </p:nvGrpSpPr>
        <p:grpSpPr>
          <a:xfrm>
            <a:off x="7995494" y="1452319"/>
            <a:ext cx="1027788" cy="4946069"/>
            <a:chOff x="7838566" y="1423972"/>
            <a:chExt cx="1007727" cy="4849527"/>
          </a:xfrm>
        </p:grpSpPr>
        <p:cxnSp>
          <p:nvCxnSpPr>
            <p:cNvPr id="3" name="Connector: Elbow 115">
              <a:extLst>
                <a:ext uri="{FF2B5EF4-FFF2-40B4-BE49-F238E27FC236}">
                  <a16:creationId xmlns:a16="http://schemas.microsoft.com/office/drawing/2014/main" id="{F6A2FCB1-A226-4BB0-9A27-67A875B61693}"/>
                </a:ext>
              </a:extLst>
            </p:cNvPr>
            <p:cNvCxnSpPr>
              <a:cxnSpLocks/>
              <a:stCxn id="24" idx="3"/>
              <a:endCxn id="33" idx="3"/>
            </p:cNvCxnSpPr>
            <p:nvPr/>
          </p:nvCxnSpPr>
          <p:spPr>
            <a:xfrm rot="10800000">
              <a:off x="7838566" y="1423972"/>
              <a:ext cx="1007727" cy="2430816"/>
            </a:xfrm>
            <a:prstGeom prst="bentConnector3">
              <a:avLst>
                <a:gd name="adj1" fmla="val 50000"/>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 name="Connector: Elbow 116">
              <a:extLst>
                <a:ext uri="{FF2B5EF4-FFF2-40B4-BE49-F238E27FC236}">
                  <a16:creationId xmlns:a16="http://schemas.microsoft.com/office/drawing/2014/main" id="{4D6D17D2-A614-4811-9543-34268E6F6BCD}"/>
                </a:ext>
              </a:extLst>
            </p:cNvPr>
            <p:cNvCxnSpPr>
              <a:cxnSpLocks/>
              <a:stCxn id="24" idx="3"/>
            </p:cNvCxnSpPr>
            <p:nvPr/>
          </p:nvCxnSpPr>
          <p:spPr>
            <a:xfrm flipH="1" flipV="1">
              <a:off x="7868277" y="2865997"/>
              <a:ext cx="978015" cy="988791"/>
            </a:xfrm>
            <a:prstGeom prst="bentConnector3">
              <a:avLst>
                <a:gd name="adj1" fmla="val 50609"/>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 name="Connector: Elbow 117">
              <a:extLst>
                <a:ext uri="{FF2B5EF4-FFF2-40B4-BE49-F238E27FC236}">
                  <a16:creationId xmlns:a16="http://schemas.microsoft.com/office/drawing/2014/main" id="{6F54C08C-2FD2-4351-85C7-BDFB42AFCC62}"/>
                </a:ext>
              </a:extLst>
            </p:cNvPr>
            <p:cNvCxnSpPr>
              <a:cxnSpLocks/>
              <a:stCxn id="24" idx="3"/>
            </p:cNvCxnSpPr>
            <p:nvPr/>
          </p:nvCxnSpPr>
          <p:spPr>
            <a:xfrm rot="10800000" flipV="1">
              <a:off x="7856464" y="3854788"/>
              <a:ext cx="989828" cy="536872"/>
            </a:xfrm>
            <a:prstGeom prst="bentConnector3">
              <a:avLst>
                <a:gd name="adj1" fmla="val 50000"/>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 name="Connector: Elbow 118">
              <a:extLst>
                <a:ext uri="{FF2B5EF4-FFF2-40B4-BE49-F238E27FC236}">
                  <a16:creationId xmlns:a16="http://schemas.microsoft.com/office/drawing/2014/main" id="{EE9C0CF1-A38E-4902-8B38-441B6DCDBBA8}"/>
                </a:ext>
              </a:extLst>
            </p:cNvPr>
            <p:cNvCxnSpPr>
              <a:cxnSpLocks/>
              <a:stCxn id="24" idx="3"/>
            </p:cNvCxnSpPr>
            <p:nvPr/>
          </p:nvCxnSpPr>
          <p:spPr>
            <a:xfrm flipH="1" flipV="1">
              <a:off x="7856465" y="3833141"/>
              <a:ext cx="989827" cy="21647"/>
            </a:xfrm>
            <a:prstGeom prst="bentConnector3">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119">
              <a:extLst>
                <a:ext uri="{FF2B5EF4-FFF2-40B4-BE49-F238E27FC236}">
                  <a16:creationId xmlns:a16="http://schemas.microsoft.com/office/drawing/2014/main" id="{87D9AA26-F254-4A98-8EBD-76AAA4F1D6EE}"/>
                </a:ext>
              </a:extLst>
            </p:cNvPr>
            <p:cNvCxnSpPr>
              <a:cxnSpLocks/>
              <a:stCxn id="24" idx="3"/>
            </p:cNvCxnSpPr>
            <p:nvPr/>
          </p:nvCxnSpPr>
          <p:spPr>
            <a:xfrm flipH="1">
              <a:off x="7856464" y="3854788"/>
              <a:ext cx="989828" cy="1025984"/>
            </a:xfrm>
            <a:prstGeom prst="bentConnector3">
              <a:avLst>
                <a:gd name="adj1" fmla="val 50000"/>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120">
              <a:extLst>
                <a:ext uri="{FF2B5EF4-FFF2-40B4-BE49-F238E27FC236}">
                  <a16:creationId xmlns:a16="http://schemas.microsoft.com/office/drawing/2014/main" id="{90A76C91-AC16-4C55-93F6-81CB08608B14}"/>
                </a:ext>
              </a:extLst>
            </p:cNvPr>
            <p:cNvCxnSpPr>
              <a:cxnSpLocks/>
              <a:stCxn id="24" idx="3"/>
            </p:cNvCxnSpPr>
            <p:nvPr/>
          </p:nvCxnSpPr>
          <p:spPr>
            <a:xfrm flipH="1">
              <a:off x="7856464" y="3854788"/>
              <a:ext cx="989828" cy="1515097"/>
            </a:xfrm>
            <a:prstGeom prst="bentConnector3">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121">
              <a:extLst>
                <a:ext uri="{FF2B5EF4-FFF2-40B4-BE49-F238E27FC236}">
                  <a16:creationId xmlns:a16="http://schemas.microsoft.com/office/drawing/2014/main" id="{2122D3AC-F237-4078-B534-32DE69A81E6E}"/>
                </a:ext>
              </a:extLst>
            </p:cNvPr>
            <p:cNvCxnSpPr>
              <a:cxnSpLocks/>
              <a:stCxn id="24" idx="3"/>
            </p:cNvCxnSpPr>
            <p:nvPr/>
          </p:nvCxnSpPr>
          <p:spPr>
            <a:xfrm flipH="1">
              <a:off x="7856463" y="3854788"/>
              <a:ext cx="989829" cy="2004200"/>
            </a:xfrm>
            <a:prstGeom prst="bentConnector3">
              <a:avLst>
                <a:gd name="adj1" fmla="val 50000"/>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122">
              <a:extLst>
                <a:ext uri="{FF2B5EF4-FFF2-40B4-BE49-F238E27FC236}">
                  <a16:creationId xmlns:a16="http://schemas.microsoft.com/office/drawing/2014/main" id="{63C78F1D-38E0-49E6-BF66-ED0888188952}"/>
                </a:ext>
              </a:extLst>
            </p:cNvPr>
            <p:cNvCxnSpPr>
              <a:cxnSpLocks/>
              <a:stCxn id="24" idx="3"/>
            </p:cNvCxnSpPr>
            <p:nvPr/>
          </p:nvCxnSpPr>
          <p:spPr>
            <a:xfrm flipH="1">
              <a:off x="7856463" y="3854788"/>
              <a:ext cx="989829" cy="2418711"/>
            </a:xfrm>
            <a:prstGeom prst="bentConnector3">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23">
              <a:extLst>
                <a:ext uri="{FF2B5EF4-FFF2-40B4-BE49-F238E27FC236}">
                  <a16:creationId xmlns:a16="http://schemas.microsoft.com/office/drawing/2014/main" id="{F191BA3D-FCAC-40AB-B2DC-06D12B2DF922}"/>
                </a:ext>
              </a:extLst>
            </p:cNvPr>
            <p:cNvCxnSpPr>
              <a:cxnSpLocks/>
              <a:stCxn id="24" idx="3"/>
            </p:cNvCxnSpPr>
            <p:nvPr/>
          </p:nvCxnSpPr>
          <p:spPr>
            <a:xfrm flipH="1" flipV="1">
              <a:off x="7868276" y="3359268"/>
              <a:ext cx="978016" cy="495520"/>
            </a:xfrm>
            <a:prstGeom prst="bentConnector3">
              <a:avLst>
                <a:gd name="adj1" fmla="val 50609"/>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160" name="Group 159">
            <a:extLst>
              <a:ext uri="{FF2B5EF4-FFF2-40B4-BE49-F238E27FC236}">
                <a16:creationId xmlns:a16="http://schemas.microsoft.com/office/drawing/2014/main" id="{E0DB27B0-223A-4B92-A0B7-C6B356A03C8A}"/>
              </a:ext>
            </a:extLst>
          </p:cNvPr>
          <p:cNvGrpSpPr/>
          <p:nvPr/>
        </p:nvGrpSpPr>
        <p:grpSpPr>
          <a:xfrm>
            <a:off x="1322101" y="1219776"/>
            <a:ext cx="975160" cy="3053945"/>
            <a:chOff x="1295431" y="1195968"/>
            <a:chExt cx="956126" cy="2994336"/>
          </a:xfrm>
        </p:grpSpPr>
        <p:sp>
          <p:nvSpPr>
            <p:cNvPr id="20" name="Rectangle: Rounded Corners 19">
              <a:extLst>
                <a:ext uri="{FF2B5EF4-FFF2-40B4-BE49-F238E27FC236}">
                  <a16:creationId xmlns:a16="http://schemas.microsoft.com/office/drawing/2014/main" id="{98F7ACFD-3F25-46EA-94B2-3807E74F5862}"/>
                </a:ext>
              </a:extLst>
            </p:cNvPr>
            <p:cNvSpPr/>
            <p:nvPr/>
          </p:nvSpPr>
          <p:spPr bwMode="auto">
            <a:xfrm>
              <a:off x="1295431" y="3406084"/>
              <a:ext cx="956126" cy="784220"/>
            </a:xfrm>
            <a:prstGeom prst="roundRect">
              <a:avLst/>
            </a:prstGeom>
            <a:ln w="127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2448">
                  <a:gradFill>
                    <a:gsLst>
                      <a:gs pos="40075">
                        <a:srgbClr val="FFFFFF"/>
                      </a:gs>
                      <a:gs pos="30000">
                        <a:srgbClr val="FFFFFF"/>
                      </a:gs>
                    </a:gsLst>
                    <a:lin ang="5400000" scaled="0"/>
                  </a:gradFill>
                </a:rPr>
                <a:t>UPS </a:t>
              </a:r>
            </a:p>
          </p:txBody>
        </p:sp>
        <p:cxnSp>
          <p:nvCxnSpPr>
            <p:cNvPr id="141" name="Straight Arrow Connector 140">
              <a:extLst>
                <a:ext uri="{FF2B5EF4-FFF2-40B4-BE49-F238E27FC236}">
                  <a16:creationId xmlns:a16="http://schemas.microsoft.com/office/drawing/2014/main" id="{C79436B3-17A0-4279-92C2-8FD193ADE2E4}"/>
                </a:ext>
              </a:extLst>
            </p:cNvPr>
            <p:cNvCxnSpPr>
              <a:cxnSpLocks/>
            </p:cNvCxnSpPr>
            <p:nvPr/>
          </p:nvCxnSpPr>
          <p:spPr>
            <a:xfrm>
              <a:off x="1777131" y="1195968"/>
              <a:ext cx="0" cy="2206378"/>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161" name="Group 160">
            <a:extLst>
              <a:ext uri="{FF2B5EF4-FFF2-40B4-BE49-F238E27FC236}">
                <a16:creationId xmlns:a16="http://schemas.microsoft.com/office/drawing/2014/main" id="{940F675C-9A76-446D-A111-FE5E4E74D808}"/>
              </a:ext>
            </a:extLst>
          </p:cNvPr>
          <p:cNvGrpSpPr/>
          <p:nvPr/>
        </p:nvGrpSpPr>
        <p:grpSpPr>
          <a:xfrm>
            <a:off x="10652639" y="1228717"/>
            <a:ext cx="975160" cy="3050133"/>
            <a:chOff x="10443848" y="1204734"/>
            <a:chExt cx="956126" cy="2990598"/>
          </a:xfrm>
        </p:grpSpPr>
        <p:sp>
          <p:nvSpPr>
            <p:cNvPr id="22" name="Rectangle: Rounded Corners 110">
              <a:extLst>
                <a:ext uri="{FF2B5EF4-FFF2-40B4-BE49-F238E27FC236}">
                  <a16:creationId xmlns:a16="http://schemas.microsoft.com/office/drawing/2014/main" id="{A3425A9F-1DF4-4825-9EC0-BB01AC983926}"/>
                </a:ext>
              </a:extLst>
            </p:cNvPr>
            <p:cNvSpPr/>
            <p:nvPr/>
          </p:nvSpPr>
          <p:spPr bwMode="auto">
            <a:xfrm flipH="1">
              <a:off x="10443848" y="3411112"/>
              <a:ext cx="956126" cy="784220"/>
            </a:xfrm>
            <a:prstGeom prst="roundRect">
              <a:avLst/>
            </a:prstGeom>
            <a:ln w="127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2448">
                  <a:gradFill>
                    <a:gsLst>
                      <a:gs pos="40075">
                        <a:srgbClr val="FFFFFF"/>
                      </a:gs>
                      <a:gs pos="30000">
                        <a:srgbClr val="FFFFFF"/>
                      </a:gs>
                    </a:gsLst>
                    <a:lin ang="5400000" scaled="0"/>
                  </a:gradFill>
                </a:rPr>
                <a:t>UPS </a:t>
              </a:r>
            </a:p>
          </p:txBody>
        </p:sp>
        <p:cxnSp>
          <p:nvCxnSpPr>
            <p:cNvPr id="142" name="Straight Arrow Connector 141">
              <a:extLst>
                <a:ext uri="{FF2B5EF4-FFF2-40B4-BE49-F238E27FC236}">
                  <a16:creationId xmlns:a16="http://schemas.microsoft.com/office/drawing/2014/main" id="{292EC82C-3AC7-4097-9689-C19277763DFD}"/>
                </a:ext>
              </a:extLst>
            </p:cNvPr>
            <p:cNvCxnSpPr>
              <a:cxnSpLocks/>
            </p:cNvCxnSpPr>
            <p:nvPr/>
          </p:nvCxnSpPr>
          <p:spPr>
            <a:xfrm flipH="1">
              <a:off x="10926744" y="1204734"/>
              <a:ext cx="0" cy="2206378"/>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FA05CE13-74ED-4D25-A3B3-39FC02BDD1B3}"/>
              </a:ext>
            </a:extLst>
          </p:cNvPr>
          <p:cNvGrpSpPr/>
          <p:nvPr/>
        </p:nvGrpSpPr>
        <p:grpSpPr>
          <a:xfrm>
            <a:off x="4624917" y="913637"/>
            <a:ext cx="3523676" cy="5613204"/>
            <a:chOff x="4533780" y="895804"/>
            <a:chExt cx="3454898" cy="5503641"/>
          </a:xfrm>
        </p:grpSpPr>
        <p:sp>
          <p:nvSpPr>
            <p:cNvPr id="32" name="TextBox 31">
              <a:extLst>
                <a:ext uri="{FF2B5EF4-FFF2-40B4-BE49-F238E27FC236}">
                  <a16:creationId xmlns:a16="http://schemas.microsoft.com/office/drawing/2014/main" id="{8C28EEE8-631C-4828-8845-54282BC5C1AD}"/>
                </a:ext>
              </a:extLst>
            </p:cNvPr>
            <p:cNvSpPr txBox="1"/>
            <p:nvPr/>
          </p:nvSpPr>
          <p:spPr>
            <a:xfrm>
              <a:off x="4533780" y="2148773"/>
              <a:ext cx="3454898" cy="458034"/>
            </a:xfrm>
            <a:prstGeom prst="rect">
              <a:avLst/>
            </a:prstGeom>
          </p:spPr>
          <p:txBody>
            <a:bodyPr wrap="square" lIns="182854" tIns="91427" rIns="182854" bIns="91427" rtlCol="0" anchor="ctr">
              <a:spAutoFit/>
            </a:bodyPr>
            <a:lstStyle>
              <a:defPPr>
                <a:defRPr lang="en-US"/>
              </a:defPPr>
              <a:lvl1pPr defTabSz="914049">
                <a:lnSpc>
                  <a:spcPct val="90000"/>
                </a:lnSpc>
                <a:spcBef>
                  <a:spcPts val="600"/>
                </a:spcBef>
                <a:defRPr sz="2000" kern="0">
                  <a:gradFill>
                    <a:gsLst>
                      <a:gs pos="71681">
                        <a:schemeClr val="tx1"/>
                      </a:gs>
                      <a:gs pos="51000">
                        <a:schemeClr val="tx1"/>
                      </a:gs>
                    </a:gsLst>
                    <a:lin ang="5400000" scaled="0"/>
                  </a:gradFill>
                  <a:latin typeface="Segoe UI Semilight" panose="020B0402040204020203" pitchFamily="34" charset="0"/>
                  <a:cs typeface="Segoe UI Semilight" panose="020B0402040204020203" pitchFamily="34" charset="0"/>
                </a:defRPr>
              </a:lvl1pPr>
            </a:lstStyle>
            <a:p>
              <a:pPr algn="ctr" defTabSz="913873">
                <a:defRPr/>
              </a:pPr>
              <a:r>
                <a:rPr lang="en-US" b="1">
                  <a:solidFill>
                    <a:schemeClr val="tx1"/>
                  </a:solidFill>
                  <a:latin typeface="Segoe UI Light"/>
                </a:rPr>
                <a:t>Scale-unit</a:t>
              </a:r>
            </a:p>
          </p:txBody>
        </p:sp>
        <p:cxnSp>
          <p:nvCxnSpPr>
            <p:cNvPr id="34" name="Straight Connector 33">
              <a:extLst>
                <a:ext uri="{FF2B5EF4-FFF2-40B4-BE49-F238E27FC236}">
                  <a16:creationId xmlns:a16="http://schemas.microsoft.com/office/drawing/2014/main" id="{449ACF28-EE51-4CF0-AEAD-625D12CDC4CC}"/>
                </a:ext>
              </a:extLst>
            </p:cNvPr>
            <p:cNvCxnSpPr>
              <a:cxnSpLocks/>
            </p:cNvCxnSpPr>
            <p:nvPr/>
          </p:nvCxnSpPr>
          <p:spPr>
            <a:xfrm>
              <a:off x="7195520" y="1624085"/>
              <a:ext cx="0" cy="1040675"/>
            </a:xfrm>
            <a:prstGeom prst="line">
              <a:avLst/>
            </a:prstGeom>
            <a:noFill/>
            <a:ln w="28575" cap="flat" cmpd="sng" algn="ctr">
              <a:solidFill>
                <a:srgbClr val="505050">
                  <a:lumMod val="60000"/>
                  <a:lumOff val="40000"/>
                </a:srgbClr>
              </a:solidFill>
              <a:prstDash val="solid"/>
              <a:headEnd type="none"/>
              <a:tailEnd type="none"/>
            </a:ln>
            <a:effectLst/>
          </p:spPr>
        </p:cxnSp>
        <p:sp>
          <p:nvSpPr>
            <p:cNvPr id="37" name="Rectangle 36">
              <a:extLst>
                <a:ext uri="{FF2B5EF4-FFF2-40B4-BE49-F238E27FC236}">
                  <a16:creationId xmlns:a16="http://schemas.microsoft.com/office/drawing/2014/main" id="{C755EDFA-6BC2-4B04-8AAC-76D4DFE0BE9B}"/>
                </a:ext>
              </a:extLst>
            </p:cNvPr>
            <p:cNvSpPr/>
            <p:nvPr/>
          </p:nvSpPr>
          <p:spPr bwMode="auto">
            <a:xfrm>
              <a:off x="4827130" y="2669534"/>
              <a:ext cx="3017521" cy="382869"/>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kern="0">
                  <a:solidFill>
                    <a:srgbClr val="0078D7">
                      <a:lumMod val="50000"/>
                    </a:srgbClr>
                  </a:solidFill>
                  <a:latin typeface="Segoe UI Light"/>
                  <a:ea typeface="Segoe UI" pitchFamily="34" charset="0"/>
                  <a:cs typeface="Segoe UI" pitchFamily="34" charset="0"/>
                </a:rPr>
                <a:t>Leaf Switch (</a:t>
              </a:r>
              <a:r>
                <a:rPr lang="en-US" sz="1535" kern="0" err="1">
                  <a:solidFill>
                    <a:srgbClr val="0078D7">
                      <a:lumMod val="50000"/>
                    </a:srgbClr>
                  </a:solidFill>
                  <a:latin typeface="Segoe UI Light"/>
                  <a:ea typeface="Segoe UI" pitchFamily="34" charset="0"/>
                  <a:cs typeface="Segoe UI" pitchFamily="34" charset="0"/>
                </a:rPr>
                <a:t>ToR</a:t>
              </a:r>
              <a:r>
                <a:rPr lang="en-US" sz="1535" kern="0">
                  <a:solidFill>
                    <a:srgbClr val="0078D7">
                      <a:lumMod val="50000"/>
                    </a:srgbClr>
                  </a:solidFill>
                  <a:latin typeface="Segoe UI Light"/>
                  <a:ea typeface="Segoe UI" pitchFamily="34" charset="0"/>
                  <a:cs typeface="Segoe UI" pitchFamily="34" charset="0"/>
                </a:rPr>
                <a:t>)</a:t>
              </a:r>
            </a:p>
          </p:txBody>
        </p:sp>
        <p:sp>
          <p:nvSpPr>
            <p:cNvPr id="38" name="Rectangle 37">
              <a:extLst>
                <a:ext uri="{FF2B5EF4-FFF2-40B4-BE49-F238E27FC236}">
                  <a16:creationId xmlns:a16="http://schemas.microsoft.com/office/drawing/2014/main" id="{41EC899A-B630-43B5-B89E-A4CC601A620E}"/>
                </a:ext>
              </a:extLst>
            </p:cNvPr>
            <p:cNvSpPr/>
            <p:nvPr/>
          </p:nvSpPr>
          <p:spPr bwMode="auto">
            <a:xfrm>
              <a:off x="4827130" y="3162806"/>
              <a:ext cx="3017521" cy="382868"/>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kern="0">
                  <a:solidFill>
                    <a:srgbClr val="0078D7">
                      <a:lumMod val="50000"/>
                    </a:srgbClr>
                  </a:solidFill>
                  <a:latin typeface="Segoe UI Light"/>
                  <a:ea typeface="Segoe UI" pitchFamily="34" charset="0"/>
                  <a:cs typeface="Segoe UI" pitchFamily="34" charset="0"/>
                </a:rPr>
                <a:t>Leaf Switch (</a:t>
              </a:r>
              <a:r>
                <a:rPr lang="en-US" sz="1535" kern="0" err="1">
                  <a:solidFill>
                    <a:srgbClr val="0078D7">
                      <a:lumMod val="50000"/>
                    </a:srgbClr>
                  </a:solidFill>
                  <a:latin typeface="Segoe UI Light"/>
                  <a:ea typeface="Segoe UI" pitchFamily="34" charset="0"/>
                  <a:cs typeface="Segoe UI" pitchFamily="34" charset="0"/>
                </a:rPr>
                <a:t>ToR</a:t>
              </a:r>
              <a:r>
                <a:rPr lang="en-US" sz="1535" kern="0">
                  <a:solidFill>
                    <a:srgbClr val="0078D7">
                      <a:lumMod val="50000"/>
                    </a:srgbClr>
                  </a:solidFill>
                  <a:latin typeface="Segoe UI Light"/>
                  <a:ea typeface="Segoe UI" pitchFamily="34" charset="0"/>
                  <a:cs typeface="Segoe UI" pitchFamily="34" charset="0"/>
                </a:rPr>
                <a:t>)</a:t>
              </a:r>
            </a:p>
          </p:txBody>
        </p:sp>
        <p:sp>
          <p:nvSpPr>
            <p:cNvPr id="39" name="Rectangle 38">
              <a:extLst>
                <a:ext uri="{FF2B5EF4-FFF2-40B4-BE49-F238E27FC236}">
                  <a16:creationId xmlns:a16="http://schemas.microsoft.com/office/drawing/2014/main" id="{477D4461-34BF-40A9-BBF3-3947159890A1}"/>
                </a:ext>
              </a:extLst>
            </p:cNvPr>
            <p:cNvSpPr/>
            <p:nvPr/>
          </p:nvSpPr>
          <p:spPr bwMode="auto">
            <a:xfrm>
              <a:off x="4827130" y="4184401"/>
              <a:ext cx="3017521" cy="40446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kern="0">
                  <a:gradFill>
                    <a:gsLst>
                      <a:gs pos="0">
                        <a:srgbClr val="FFFFFF"/>
                      </a:gs>
                      <a:gs pos="100000">
                        <a:srgbClr val="FFFFFF"/>
                      </a:gs>
                    </a:gsLst>
                    <a:lin ang="5400000" scaled="0"/>
                  </a:gradFill>
                  <a:latin typeface="Segoe UI Light"/>
                  <a:ea typeface="Segoe UI" pitchFamily="34" charset="0"/>
                  <a:cs typeface="Segoe UI" pitchFamily="34" charset="0"/>
                </a:rPr>
                <a:t>Node1</a:t>
              </a:r>
            </a:p>
          </p:txBody>
        </p:sp>
        <p:sp>
          <p:nvSpPr>
            <p:cNvPr id="40" name="Rectangle 39">
              <a:extLst>
                <a:ext uri="{FF2B5EF4-FFF2-40B4-BE49-F238E27FC236}">
                  <a16:creationId xmlns:a16="http://schemas.microsoft.com/office/drawing/2014/main" id="{9D6187F6-5FDE-41CE-8619-C40476A0C343}"/>
                </a:ext>
              </a:extLst>
            </p:cNvPr>
            <p:cNvSpPr/>
            <p:nvPr/>
          </p:nvSpPr>
          <p:spPr bwMode="auto">
            <a:xfrm>
              <a:off x="4827130" y="5162625"/>
              <a:ext cx="3017521" cy="40446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kern="0">
                  <a:gradFill>
                    <a:gsLst>
                      <a:gs pos="0">
                        <a:srgbClr val="FFFFFF"/>
                      </a:gs>
                      <a:gs pos="100000">
                        <a:srgbClr val="FFFFFF"/>
                      </a:gs>
                    </a:gsLst>
                    <a:lin ang="5400000" scaled="0"/>
                  </a:gradFill>
                  <a:latin typeface="Segoe UI Light"/>
                  <a:ea typeface="Segoe UI" pitchFamily="34" charset="0"/>
                  <a:cs typeface="Segoe UI" pitchFamily="34" charset="0"/>
                </a:rPr>
                <a:t>Node</a:t>
              </a:r>
              <a:r>
                <a:rPr lang="en-US" sz="1535" i="1" kern="0">
                  <a:gradFill>
                    <a:gsLst>
                      <a:gs pos="0">
                        <a:srgbClr val="FFFFFF"/>
                      </a:gs>
                      <a:gs pos="100000">
                        <a:srgbClr val="FFFFFF"/>
                      </a:gs>
                    </a:gsLst>
                    <a:lin ang="5400000" scaled="0"/>
                  </a:gradFill>
                  <a:latin typeface="Segoe UI Light"/>
                  <a:ea typeface="Segoe UI" pitchFamily="34" charset="0"/>
                  <a:cs typeface="Segoe UI" pitchFamily="34" charset="0"/>
                </a:rPr>
                <a:t>(n)</a:t>
              </a:r>
              <a:endParaRPr lang="en-US" sz="1535" kern="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41" name="Rectangle 40">
              <a:extLst>
                <a:ext uri="{FF2B5EF4-FFF2-40B4-BE49-F238E27FC236}">
                  <a16:creationId xmlns:a16="http://schemas.microsoft.com/office/drawing/2014/main" id="{6E98723F-CF6D-4C4A-92F1-B066B7271367}"/>
                </a:ext>
              </a:extLst>
            </p:cNvPr>
            <p:cNvSpPr/>
            <p:nvPr/>
          </p:nvSpPr>
          <p:spPr bwMode="auto">
            <a:xfrm>
              <a:off x="4827130" y="5651728"/>
              <a:ext cx="3017521" cy="40446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kern="0">
                  <a:gradFill>
                    <a:gsLst>
                      <a:gs pos="0">
                        <a:srgbClr val="FFFFFF"/>
                      </a:gs>
                      <a:gs pos="100000">
                        <a:srgbClr val="FFFFFF"/>
                      </a:gs>
                    </a:gsLst>
                    <a:lin ang="5400000" scaled="0"/>
                  </a:gradFill>
                  <a:latin typeface="Segoe UI Light"/>
                  <a:ea typeface="Segoe UI" pitchFamily="34" charset="0"/>
                  <a:cs typeface="Segoe UI" pitchFamily="34" charset="0"/>
                </a:rPr>
                <a:t>Node16</a:t>
              </a:r>
            </a:p>
          </p:txBody>
        </p:sp>
        <p:sp>
          <p:nvSpPr>
            <p:cNvPr id="42" name="Rectangle 41">
              <a:extLst>
                <a:ext uri="{FF2B5EF4-FFF2-40B4-BE49-F238E27FC236}">
                  <a16:creationId xmlns:a16="http://schemas.microsoft.com/office/drawing/2014/main" id="{108EF445-53EE-492B-83E1-8312DF2BAD5B}"/>
                </a:ext>
              </a:extLst>
            </p:cNvPr>
            <p:cNvSpPr/>
            <p:nvPr/>
          </p:nvSpPr>
          <p:spPr bwMode="auto">
            <a:xfrm>
              <a:off x="4827130" y="4673512"/>
              <a:ext cx="3017521" cy="40446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kern="0">
                  <a:gradFill>
                    <a:gsLst>
                      <a:gs pos="0">
                        <a:srgbClr val="FFFFFF"/>
                      </a:gs>
                      <a:gs pos="100000">
                        <a:srgbClr val="FFFFFF"/>
                      </a:gs>
                    </a:gsLst>
                    <a:lin ang="5400000" scaled="0"/>
                  </a:gradFill>
                  <a:latin typeface="Segoe UI Light"/>
                  <a:ea typeface="Segoe UI" pitchFamily="34" charset="0"/>
                  <a:cs typeface="Segoe UI" pitchFamily="34" charset="0"/>
                </a:rPr>
                <a:t>Node2</a:t>
              </a:r>
            </a:p>
          </p:txBody>
        </p:sp>
        <p:sp>
          <p:nvSpPr>
            <p:cNvPr id="43" name="Rectangle 42">
              <a:extLst>
                <a:ext uri="{FF2B5EF4-FFF2-40B4-BE49-F238E27FC236}">
                  <a16:creationId xmlns:a16="http://schemas.microsoft.com/office/drawing/2014/main" id="{0CBEBDC7-F1AE-4B83-9ED4-A68F28F5AC65}"/>
                </a:ext>
              </a:extLst>
            </p:cNvPr>
            <p:cNvSpPr/>
            <p:nvPr/>
          </p:nvSpPr>
          <p:spPr bwMode="auto">
            <a:xfrm>
              <a:off x="4827130" y="3647085"/>
              <a:ext cx="3017521" cy="362056"/>
            </a:xfrm>
            <a:prstGeom prst="rect">
              <a:avLst/>
            </a:prstGeom>
            <a:solidFill>
              <a:schemeClr val="accent4">
                <a:lumMod val="60000"/>
                <a:lumOff val="40000"/>
              </a:schemeClr>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kern="0">
                  <a:solidFill>
                    <a:srgbClr val="0078D7">
                      <a:lumMod val="50000"/>
                    </a:srgbClr>
                  </a:solidFill>
                  <a:latin typeface="Segoe UI Light"/>
                  <a:ea typeface="Segoe UI" pitchFamily="34" charset="0"/>
                  <a:cs typeface="Segoe UI" pitchFamily="34" charset="0"/>
                </a:rPr>
                <a:t>BMC Switch</a:t>
              </a:r>
            </a:p>
          </p:txBody>
        </p:sp>
        <p:cxnSp>
          <p:nvCxnSpPr>
            <p:cNvPr id="44" name="Straight Connector 43">
              <a:extLst>
                <a:ext uri="{FF2B5EF4-FFF2-40B4-BE49-F238E27FC236}">
                  <a16:creationId xmlns:a16="http://schemas.microsoft.com/office/drawing/2014/main" id="{DBD308A4-2DA4-485D-BE31-B36A01D18D2F}"/>
                </a:ext>
              </a:extLst>
            </p:cNvPr>
            <p:cNvCxnSpPr/>
            <p:nvPr/>
          </p:nvCxnSpPr>
          <p:spPr>
            <a:xfrm>
              <a:off x="4827130" y="3069957"/>
              <a:ext cx="0" cy="1598894"/>
            </a:xfrm>
            <a:prstGeom prst="line">
              <a:avLst/>
            </a:prstGeom>
            <a:noFill/>
            <a:ln w="38100" cap="flat" cmpd="sng" algn="ctr">
              <a:noFill/>
              <a:prstDash val="solid"/>
              <a:headEnd type="none"/>
              <a:tailEnd type="none"/>
            </a:ln>
            <a:effectLst/>
          </p:spPr>
        </p:cxnSp>
        <p:cxnSp>
          <p:nvCxnSpPr>
            <p:cNvPr id="45" name="Straight Connector 44">
              <a:extLst>
                <a:ext uri="{FF2B5EF4-FFF2-40B4-BE49-F238E27FC236}">
                  <a16:creationId xmlns:a16="http://schemas.microsoft.com/office/drawing/2014/main" id="{41466007-70D8-48D9-B6E4-22005A469215}"/>
                </a:ext>
              </a:extLst>
            </p:cNvPr>
            <p:cNvCxnSpPr/>
            <p:nvPr/>
          </p:nvCxnSpPr>
          <p:spPr>
            <a:xfrm>
              <a:off x="4827130" y="3598591"/>
              <a:ext cx="0" cy="2506145"/>
            </a:xfrm>
            <a:prstGeom prst="line">
              <a:avLst/>
            </a:prstGeom>
            <a:noFill/>
            <a:ln w="38100" cap="flat" cmpd="sng" algn="ctr">
              <a:noFill/>
              <a:prstDash val="solid"/>
              <a:headEnd type="none"/>
              <a:tailEnd type="none"/>
            </a:ln>
            <a:effectLst/>
          </p:spPr>
        </p:cxnSp>
        <p:sp>
          <p:nvSpPr>
            <p:cNvPr id="46" name="Rectangle 45">
              <a:extLst>
                <a:ext uri="{FF2B5EF4-FFF2-40B4-BE49-F238E27FC236}">
                  <a16:creationId xmlns:a16="http://schemas.microsoft.com/office/drawing/2014/main" id="{5286E76A-D9B8-441E-9576-F80F6C5BC8D0}"/>
                </a:ext>
              </a:extLst>
            </p:cNvPr>
            <p:cNvSpPr/>
            <p:nvPr/>
          </p:nvSpPr>
          <p:spPr bwMode="auto">
            <a:xfrm>
              <a:off x="4827130" y="6137497"/>
              <a:ext cx="3017521" cy="261948"/>
            </a:xfrm>
            <a:prstGeom prst="rect">
              <a:avLst/>
            </a:prstGeom>
            <a:solidFill>
              <a:srgbClr val="00B050"/>
            </a:solidFill>
            <a:ln w="9525" cap="flat" cmpd="sng" algn="ctr">
              <a:solidFill>
                <a:schemeClr val="bg1"/>
              </a:solid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176" kern="0">
                  <a:solidFill>
                    <a:schemeClr val="bg1"/>
                  </a:solidFill>
                  <a:latin typeface="Segoe UI Light"/>
                  <a:ea typeface="Segoe UI" pitchFamily="34" charset="0"/>
                  <a:cs typeface="Segoe UI" pitchFamily="34" charset="0"/>
                </a:rPr>
                <a:t>Hardware Lifecycle Host</a:t>
              </a:r>
            </a:p>
          </p:txBody>
        </p:sp>
        <p:cxnSp>
          <p:nvCxnSpPr>
            <p:cNvPr id="47" name="Straight Connector 46">
              <a:extLst>
                <a:ext uri="{FF2B5EF4-FFF2-40B4-BE49-F238E27FC236}">
                  <a16:creationId xmlns:a16="http://schemas.microsoft.com/office/drawing/2014/main" id="{225E158E-0975-4BF7-9028-2E5DA91A1716}"/>
                </a:ext>
              </a:extLst>
            </p:cNvPr>
            <p:cNvCxnSpPr>
              <a:cxnSpLocks/>
            </p:cNvCxnSpPr>
            <p:nvPr/>
          </p:nvCxnSpPr>
          <p:spPr>
            <a:xfrm>
              <a:off x="7353197" y="1600310"/>
              <a:ext cx="0" cy="1557723"/>
            </a:xfrm>
            <a:prstGeom prst="line">
              <a:avLst/>
            </a:prstGeom>
            <a:noFill/>
            <a:ln w="28575" cap="flat" cmpd="sng" algn="ctr">
              <a:solidFill>
                <a:srgbClr val="505050">
                  <a:lumMod val="60000"/>
                  <a:lumOff val="40000"/>
                </a:srgbClr>
              </a:solidFill>
              <a:prstDash val="solid"/>
              <a:headEnd type="none"/>
              <a:tailEnd type="none"/>
            </a:ln>
            <a:effectLst/>
          </p:spPr>
        </p:cxnSp>
        <p:sp>
          <p:nvSpPr>
            <p:cNvPr id="50" name="TextBox 49">
              <a:extLst>
                <a:ext uri="{FF2B5EF4-FFF2-40B4-BE49-F238E27FC236}">
                  <a16:creationId xmlns:a16="http://schemas.microsoft.com/office/drawing/2014/main" id="{1A651E91-F58E-48EB-A1FA-59C92F0FF1D3}"/>
                </a:ext>
              </a:extLst>
            </p:cNvPr>
            <p:cNvSpPr txBox="1"/>
            <p:nvPr/>
          </p:nvSpPr>
          <p:spPr>
            <a:xfrm>
              <a:off x="5338582" y="1861420"/>
              <a:ext cx="1890877" cy="188385"/>
            </a:xfrm>
            <a:prstGeom prst="rect">
              <a:avLst/>
            </a:prstGeom>
            <a:noFill/>
          </p:spPr>
          <p:txBody>
            <a:bodyPr wrap="square" lIns="0" tIns="0" rIns="0" bIns="0" rtlCol="0">
              <a:spAutoFit/>
            </a:bodyPr>
            <a:lstStyle/>
            <a:p>
              <a:pPr algn="ctr"/>
              <a:r>
                <a:rPr lang="en-US" sz="1224">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Layer 3: BGP or Static route</a:t>
              </a:r>
            </a:p>
          </p:txBody>
        </p:sp>
        <p:cxnSp>
          <p:nvCxnSpPr>
            <p:cNvPr id="49" name="Straight Connector 48">
              <a:extLst>
                <a:ext uri="{FF2B5EF4-FFF2-40B4-BE49-F238E27FC236}">
                  <a16:creationId xmlns:a16="http://schemas.microsoft.com/office/drawing/2014/main" id="{2075847E-EF64-4391-B3FE-FE3B4703B139}"/>
                </a:ext>
              </a:extLst>
            </p:cNvPr>
            <p:cNvCxnSpPr>
              <a:cxnSpLocks/>
            </p:cNvCxnSpPr>
            <p:nvPr/>
          </p:nvCxnSpPr>
          <p:spPr>
            <a:xfrm>
              <a:off x="5138256" y="1600310"/>
              <a:ext cx="0" cy="1555623"/>
            </a:xfrm>
            <a:prstGeom prst="line">
              <a:avLst/>
            </a:prstGeom>
            <a:noFill/>
            <a:ln w="12700" cap="flat" cmpd="sng" algn="ctr">
              <a:solidFill>
                <a:srgbClr val="505050">
                  <a:lumMod val="60000"/>
                  <a:lumOff val="40000"/>
                </a:srgbClr>
              </a:solidFill>
              <a:prstDash val="solid"/>
              <a:headEnd type="none"/>
              <a:tailEnd type="none"/>
            </a:ln>
            <a:effectLst/>
          </p:spPr>
        </p:cxnSp>
        <p:cxnSp>
          <p:nvCxnSpPr>
            <p:cNvPr id="114" name="Straight Connector 113">
              <a:extLst>
                <a:ext uri="{FF2B5EF4-FFF2-40B4-BE49-F238E27FC236}">
                  <a16:creationId xmlns:a16="http://schemas.microsoft.com/office/drawing/2014/main" id="{DE924695-B4FC-4C30-8B0A-6904C4FAFE57}"/>
                </a:ext>
              </a:extLst>
            </p:cNvPr>
            <p:cNvCxnSpPr>
              <a:cxnSpLocks/>
            </p:cNvCxnSpPr>
            <p:nvPr/>
          </p:nvCxnSpPr>
          <p:spPr>
            <a:xfrm>
              <a:off x="5308443" y="1617980"/>
              <a:ext cx="0" cy="1046780"/>
            </a:xfrm>
            <a:prstGeom prst="line">
              <a:avLst/>
            </a:prstGeom>
            <a:noFill/>
            <a:ln w="28575" cap="flat" cmpd="sng" algn="ctr">
              <a:solidFill>
                <a:srgbClr val="505050">
                  <a:lumMod val="60000"/>
                  <a:lumOff val="40000"/>
                </a:srgbClr>
              </a:solidFill>
              <a:prstDash val="solid"/>
              <a:headEnd type="none"/>
              <a:tailEnd type="none"/>
            </a:ln>
            <a:effectLst/>
          </p:spPr>
        </p:cxnSp>
        <p:cxnSp>
          <p:nvCxnSpPr>
            <p:cNvPr id="115" name="Straight Connector 114">
              <a:extLst>
                <a:ext uri="{FF2B5EF4-FFF2-40B4-BE49-F238E27FC236}">
                  <a16:creationId xmlns:a16="http://schemas.microsoft.com/office/drawing/2014/main" id="{328EDF71-67F2-40F6-A18E-402C6E0EC966}"/>
                </a:ext>
              </a:extLst>
            </p:cNvPr>
            <p:cNvCxnSpPr>
              <a:cxnSpLocks/>
            </p:cNvCxnSpPr>
            <p:nvPr/>
          </p:nvCxnSpPr>
          <p:spPr>
            <a:xfrm>
              <a:off x="5129656" y="1593588"/>
              <a:ext cx="0" cy="1555623"/>
            </a:xfrm>
            <a:prstGeom prst="line">
              <a:avLst/>
            </a:prstGeom>
            <a:noFill/>
            <a:ln w="28575" cap="flat" cmpd="sng" algn="ctr">
              <a:solidFill>
                <a:srgbClr val="505050">
                  <a:lumMod val="60000"/>
                  <a:lumOff val="40000"/>
                </a:srgbClr>
              </a:solidFill>
              <a:prstDash val="solid"/>
              <a:headEnd type="none"/>
              <a:tailEnd type="none"/>
            </a:ln>
            <a:effectLst/>
          </p:spPr>
        </p:cxnSp>
        <p:pic>
          <p:nvPicPr>
            <p:cNvPr id="33" name="Picture 32">
              <a:extLst>
                <a:ext uri="{FF2B5EF4-FFF2-40B4-BE49-F238E27FC236}">
                  <a16:creationId xmlns:a16="http://schemas.microsoft.com/office/drawing/2014/main" id="{28E2170A-6F00-4081-BEB5-84D5C9C71194}"/>
                </a:ext>
              </a:extLst>
            </p:cNvPr>
            <p:cNvPicPr>
              <a:picLocks noChangeAspect="1"/>
            </p:cNvPicPr>
            <p:nvPr/>
          </p:nvPicPr>
          <p:blipFill>
            <a:blip r:embed="rId3"/>
            <a:stretch>
              <a:fillRect/>
            </a:stretch>
          </p:blipFill>
          <p:spPr>
            <a:xfrm flipV="1">
              <a:off x="6362073" y="1226631"/>
              <a:ext cx="1476492" cy="394683"/>
            </a:xfrm>
            <a:prstGeom prst="rect">
              <a:avLst/>
            </a:prstGeom>
          </p:spPr>
        </p:pic>
        <p:pic>
          <p:nvPicPr>
            <p:cNvPr id="48" name="Picture 47">
              <a:extLst>
                <a:ext uri="{FF2B5EF4-FFF2-40B4-BE49-F238E27FC236}">
                  <a16:creationId xmlns:a16="http://schemas.microsoft.com/office/drawing/2014/main" id="{A5A2977E-B4F9-45A4-8293-296020A059FB}"/>
                </a:ext>
              </a:extLst>
            </p:cNvPr>
            <p:cNvPicPr>
              <a:picLocks noChangeAspect="1"/>
            </p:cNvPicPr>
            <p:nvPr/>
          </p:nvPicPr>
          <p:blipFill>
            <a:blip r:embed="rId3"/>
            <a:stretch>
              <a:fillRect/>
            </a:stretch>
          </p:blipFill>
          <p:spPr>
            <a:xfrm flipV="1">
              <a:off x="4821743" y="1241649"/>
              <a:ext cx="1476492" cy="394683"/>
            </a:xfrm>
            <a:prstGeom prst="rect">
              <a:avLst/>
            </a:prstGeom>
          </p:spPr>
        </p:pic>
        <p:sp>
          <p:nvSpPr>
            <p:cNvPr id="67" name="TextBox 66">
              <a:extLst>
                <a:ext uri="{FF2B5EF4-FFF2-40B4-BE49-F238E27FC236}">
                  <a16:creationId xmlns:a16="http://schemas.microsoft.com/office/drawing/2014/main" id="{4044942F-E87C-421C-AD14-61E54ABE844B}"/>
                </a:ext>
              </a:extLst>
            </p:cNvPr>
            <p:cNvSpPr txBox="1"/>
            <p:nvPr/>
          </p:nvSpPr>
          <p:spPr>
            <a:xfrm>
              <a:off x="5401550" y="895804"/>
              <a:ext cx="1883265" cy="435272"/>
            </a:xfrm>
            <a:prstGeom prst="rect">
              <a:avLst/>
            </a:prstGeom>
          </p:spPr>
          <p:txBody>
            <a:bodyPr wrap="square" lIns="182854" tIns="91427" rIns="182854" bIns="91427" rtlCol="0" anchor="ctr">
              <a:spAutoFit/>
            </a:bodyPr>
            <a:lstStyle>
              <a:defPPr>
                <a:defRPr lang="en-US"/>
              </a:defPPr>
              <a:lvl1pPr defTabSz="914049">
                <a:lnSpc>
                  <a:spcPct val="90000"/>
                </a:lnSpc>
                <a:spcBef>
                  <a:spcPts val="600"/>
                </a:spcBef>
                <a:defRPr sz="2000" kern="0">
                  <a:gradFill>
                    <a:gsLst>
                      <a:gs pos="71681">
                        <a:schemeClr val="tx1"/>
                      </a:gs>
                      <a:gs pos="51000">
                        <a:schemeClr val="tx1"/>
                      </a:gs>
                    </a:gsLst>
                    <a:lin ang="5400000" scaled="0"/>
                  </a:gradFill>
                  <a:latin typeface="Segoe UI Semilight" panose="020B0402040204020203" pitchFamily="34" charset="0"/>
                  <a:cs typeface="Segoe UI Semilight" panose="020B0402040204020203" pitchFamily="34" charset="0"/>
                </a:defRPr>
              </a:lvl1pPr>
            </a:lstStyle>
            <a:p>
              <a:pPr defTabSz="913873">
                <a:defRPr/>
              </a:pPr>
              <a:r>
                <a:rPr lang="en-US" sz="1836">
                  <a:solidFill>
                    <a:schemeClr val="tx1"/>
                  </a:solidFill>
                  <a:latin typeface="Segoe UI Light"/>
                </a:rPr>
                <a:t>Border Devices</a:t>
              </a:r>
            </a:p>
          </p:txBody>
        </p:sp>
      </p:grpSp>
      <p:sp>
        <p:nvSpPr>
          <p:cNvPr id="25" name="Speech Bubble: Rectangle 24">
            <a:extLst>
              <a:ext uri="{FF2B5EF4-FFF2-40B4-BE49-F238E27FC236}">
                <a16:creationId xmlns:a16="http://schemas.microsoft.com/office/drawing/2014/main" id="{E9903CF0-7DF4-4404-85C1-D26D1D06661A}"/>
              </a:ext>
            </a:extLst>
          </p:cNvPr>
          <p:cNvSpPr/>
          <p:nvPr/>
        </p:nvSpPr>
        <p:spPr bwMode="auto">
          <a:xfrm>
            <a:off x="408895" y="4875555"/>
            <a:ext cx="2064256" cy="676891"/>
          </a:xfrm>
          <a:prstGeom prst="wedgeRectCallout">
            <a:avLst>
              <a:gd name="adj1" fmla="val 83830"/>
              <a:gd name="adj2" fmla="val -90586"/>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Power distribution unit</a:t>
            </a:r>
          </a:p>
        </p:txBody>
      </p:sp>
    </p:spTree>
    <p:extLst>
      <p:ext uri="{BB962C8B-B14F-4D97-AF65-F5344CB8AC3E}">
        <p14:creationId xmlns:p14="http://schemas.microsoft.com/office/powerpoint/2010/main" val="958101116"/>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250"/>
                                  </p:stCondLst>
                                  <p:childTnLst>
                                    <p:animEffect transition="out" filter="fade">
                                      <p:cBhvr>
                                        <p:cTn id="6" dur="750"/>
                                        <p:tgtEl>
                                          <p:spTgt spid="68"/>
                                        </p:tgtEl>
                                      </p:cBhvr>
                                    </p:animEffect>
                                    <p:set>
                                      <p:cBhvr>
                                        <p:cTn id="7" dur="1" fill="hold">
                                          <p:stCondLst>
                                            <p:cond delay="749"/>
                                          </p:stCondLst>
                                        </p:cTn>
                                        <p:tgtEl>
                                          <p:spTgt spid="68"/>
                                        </p:tgtEl>
                                        <p:attrNameLst>
                                          <p:attrName>style.visibility</p:attrName>
                                        </p:attrNameLst>
                                      </p:cBhvr>
                                      <p:to>
                                        <p:strVal val="hidden"/>
                                      </p:to>
                                    </p:set>
                                  </p:childTnLst>
                                </p:cTn>
                              </p:par>
                              <p:par>
                                <p:cTn id="8" presetID="10" presetClass="entr" presetSubtype="0" fill="hold" nodeType="withEffect">
                                  <p:stCondLst>
                                    <p:cond delay="5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60"/>
                                        </p:tgtEl>
                                        <p:attrNameLst>
                                          <p:attrName>style.visibility</p:attrName>
                                        </p:attrNameLst>
                                      </p:cBhvr>
                                      <p:to>
                                        <p:strVal val="visible"/>
                                      </p:to>
                                    </p:set>
                                    <p:animEffect transition="in" filter="wipe(up)">
                                      <p:cBhvr>
                                        <p:cTn id="15" dur="500"/>
                                        <p:tgtEl>
                                          <p:spTgt spid="160"/>
                                        </p:tgtEl>
                                      </p:cBhvr>
                                    </p:animEffect>
                                  </p:childTnLst>
                                </p:cTn>
                              </p:par>
                              <p:par>
                                <p:cTn id="16" presetID="22" presetClass="entr" presetSubtype="1" fill="hold" nodeType="withEffect">
                                  <p:stCondLst>
                                    <p:cond delay="0"/>
                                  </p:stCondLst>
                                  <p:childTnLst>
                                    <p:set>
                                      <p:cBhvr>
                                        <p:cTn id="17" dur="1" fill="hold">
                                          <p:stCondLst>
                                            <p:cond delay="0"/>
                                          </p:stCondLst>
                                        </p:cTn>
                                        <p:tgtEl>
                                          <p:spTgt spid="161"/>
                                        </p:tgtEl>
                                        <p:attrNameLst>
                                          <p:attrName>style.visibility</p:attrName>
                                        </p:attrNameLst>
                                      </p:cBhvr>
                                      <p:to>
                                        <p:strVal val="visible"/>
                                      </p:to>
                                    </p:set>
                                    <p:animEffect transition="in" filter="wipe(up)">
                                      <p:cBhvr>
                                        <p:cTn id="18" dur="500"/>
                                        <p:tgtEl>
                                          <p:spTgt spid="16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55"/>
                                        </p:tgtEl>
                                        <p:attrNameLst>
                                          <p:attrName>style.visibility</p:attrName>
                                        </p:attrNameLst>
                                      </p:cBhvr>
                                      <p:to>
                                        <p:strVal val="visible"/>
                                      </p:to>
                                    </p:set>
                                    <p:animEffect transition="in" filter="wipe(left)">
                                      <p:cBhvr>
                                        <p:cTn id="23" dur="500"/>
                                        <p:tgtEl>
                                          <p:spTgt spid="155"/>
                                        </p:tgtEl>
                                      </p:cBhvr>
                                    </p:animEffect>
                                  </p:childTnLst>
                                </p:cTn>
                              </p:par>
                              <p:par>
                                <p:cTn id="24" presetID="22" presetClass="entr" presetSubtype="2" fill="hold" nodeType="withEffect">
                                  <p:stCondLst>
                                    <p:cond delay="0"/>
                                  </p:stCondLst>
                                  <p:childTnLst>
                                    <p:set>
                                      <p:cBhvr>
                                        <p:cTn id="25" dur="1" fill="hold">
                                          <p:stCondLst>
                                            <p:cond delay="0"/>
                                          </p:stCondLst>
                                        </p:cTn>
                                        <p:tgtEl>
                                          <p:spTgt spid="158"/>
                                        </p:tgtEl>
                                        <p:attrNameLst>
                                          <p:attrName>style.visibility</p:attrName>
                                        </p:attrNameLst>
                                      </p:cBhvr>
                                      <p:to>
                                        <p:strVal val="visible"/>
                                      </p:to>
                                    </p:set>
                                    <p:animEffect transition="in" filter="wipe(right)">
                                      <p:cBhvr>
                                        <p:cTn id="26" dur="500"/>
                                        <p:tgtEl>
                                          <p:spTgt spid="15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up)">
                                      <p:cBhvr>
                                        <p:cTn id="39" dur="500"/>
                                        <p:tgtEl>
                                          <p:spTgt spid="28"/>
                                        </p:tgtEl>
                                      </p:cBhvr>
                                    </p:animEffect>
                                  </p:childTnLst>
                                </p:cTn>
                              </p:par>
                            </p:childTnLst>
                          </p:cTn>
                        </p:par>
                        <p:par>
                          <p:cTn id="40" fill="hold">
                            <p:stCondLst>
                              <p:cond delay="500"/>
                            </p:stCondLst>
                            <p:childTnLst>
                              <p:par>
                                <p:cTn id="41" presetID="10" presetClass="exit" presetSubtype="0" fill="hold" grpId="1" nodeType="afterEffect">
                                  <p:stCondLst>
                                    <p:cond delay="0"/>
                                  </p:stCondLst>
                                  <p:childTnLst>
                                    <p:animEffect transition="out" filter="fade">
                                      <p:cBhvr>
                                        <p:cTn id="42" dur="500"/>
                                        <p:tgtEl>
                                          <p:spTgt spid="25"/>
                                        </p:tgtEl>
                                      </p:cBhvr>
                                    </p:animEffect>
                                    <p:set>
                                      <p:cBhvr>
                                        <p:cTn id="43" dur="1" fill="hold">
                                          <p:stCondLst>
                                            <p:cond delay="499"/>
                                          </p:stCondLst>
                                        </p:cTn>
                                        <p:tgtEl>
                                          <p:spTgt spid="25"/>
                                        </p:tgtEl>
                                        <p:attrNameLst>
                                          <p:attrName>style.visibility</p:attrName>
                                        </p:attrNameLst>
                                      </p:cBhvr>
                                      <p:to>
                                        <p:strVal val="hidden"/>
                                      </p:to>
                                    </p:set>
                                  </p:childTnLst>
                                </p:cTn>
                              </p:par>
                            </p:childTnLst>
                          </p:cTn>
                        </p:par>
                        <p:par>
                          <p:cTn id="44" fill="hold">
                            <p:stCondLst>
                              <p:cond delay="1000"/>
                            </p:stCondLst>
                            <p:childTnLst>
                              <p:par>
                                <p:cTn id="45" presetID="22" presetClass="entr" presetSubtype="8" fill="hold" nodeType="afterEffect">
                                  <p:stCondLst>
                                    <p:cond delay="0"/>
                                  </p:stCondLst>
                                  <p:childTnLst>
                                    <p:set>
                                      <p:cBhvr>
                                        <p:cTn id="46" dur="1" fill="hold">
                                          <p:stCondLst>
                                            <p:cond delay="0"/>
                                          </p:stCondLst>
                                        </p:cTn>
                                        <p:tgtEl>
                                          <p:spTgt spid="156"/>
                                        </p:tgtEl>
                                        <p:attrNameLst>
                                          <p:attrName>style.visibility</p:attrName>
                                        </p:attrNameLst>
                                      </p:cBhvr>
                                      <p:to>
                                        <p:strVal val="visible"/>
                                      </p:to>
                                    </p:set>
                                    <p:animEffect transition="in" filter="wipe(left)">
                                      <p:cBhvr>
                                        <p:cTn id="47" dur="500"/>
                                        <p:tgtEl>
                                          <p:spTgt spid="156"/>
                                        </p:tgtEl>
                                      </p:cBhvr>
                                    </p:animEffect>
                                  </p:childTnLst>
                                </p:cTn>
                              </p:par>
                              <p:par>
                                <p:cTn id="48" presetID="22" presetClass="entr" presetSubtype="2" fill="hold" nodeType="withEffect">
                                  <p:stCondLst>
                                    <p:cond delay="0"/>
                                  </p:stCondLst>
                                  <p:childTnLst>
                                    <p:set>
                                      <p:cBhvr>
                                        <p:cTn id="49" dur="1" fill="hold">
                                          <p:stCondLst>
                                            <p:cond delay="0"/>
                                          </p:stCondLst>
                                        </p:cTn>
                                        <p:tgtEl>
                                          <p:spTgt spid="157"/>
                                        </p:tgtEl>
                                        <p:attrNameLst>
                                          <p:attrName>style.visibility</p:attrName>
                                        </p:attrNameLst>
                                      </p:cBhvr>
                                      <p:to>
                                        <p:strVal val="visible"/>
                                      </p:to>
                                    </p:set>
                                    <p:animEffect transition="in" filter="wipe(right)">
                                      <p:cBhvr>
                                        <p:cTn id="50" dur="5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90928182-5CA1-4311-AE0C-95F2327954AB}"/>
              </a:ext>
            </a:extLst>
          </p:cNvPr>
          <p:cNvSpPr/>
          <p:nvPr/>
        </p:nvSpPr>
        <p:spPr bwMode="auto">
          <a:xfrm>
            <a:off x="1359275" y="3892326"/>
            <a:ext cx="9291014" cy="1263811"/>
          </a:xfrm>
          <a:prstGeom prst="rect">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b" anchorCtr="0" compatLnSpc="1">
            <a:prstTxWarp prst="textNoShape">
              <a:avLst/>
            </a:prstTxWarp>
          </a:bodyPr>
          <a:lstStyle/>
          <a:p>
            <a:pPr algn="ctr" defTabSz="951028" fontAlgn="base">
              <a:spcBef>
                <a:spcPct val="0"/>
              </a:spcBef>
              <a:spcAft>
                <a:spcPct val="0"/>
              </a:spcAft>
            </a:pPr>
            <a:r>
              <a:rPr lang="en-US" sz="2448" b="1">
                <a:gradFill>
                  <a:gsLst>
                    <a:gs pos="40075">
                      <a:srgbClr val="FFFFFF"/>
                    </a:gs>
                    <a:gs pos="30000">
                      <a:srgbClr val="FFFFFF"/>
                    </a:gs>
                  </a:gsLst>
                  <a:lin ang="5400000" scaled="0"/>
                </a:gradFill>
              </a:rPr>
              <a:t>Scale-unit</a:t>
            </a:r>
          </a:p>
        </p:txBody>
      </p:sp>
      <p:sp>
        <p:nvSpPr>
          <p:cNvPr id="84" name="Title 83">
            <a:extLst>
              <a:ext uri="{FF2B5EF4-FFF2-40B4-BE49-F238E27FC236}">
                <a16:creationId xmlns:a16="http://schemas.microsoft.com/office/drawing/2014/main" id="{DF5C7E90-32FE-4BD8-8E7F-F751C12DD182}"/>
              </a:ext>
            </a:extLst>
          </p:cNvPr>
          <p:cNvSpPr>
            <a:spLocks noGrp="1"/>
          </p:cNvSpPr>
          <p:nvPr>
            <p:ph type="title"/>
          </p:nvPr>
        </p:nvSpPr>
        <p:spPr>
          <a:xfrm>
            <a:off x="600855" y="466301"/>
            <a:ext cx="11237870" cy="565027"/>
          </a:xfrm>
        </p:spPr>
        <p:txBody>
          <a:bodyPr/>
          <a:lstStyle/>
          <a:p>
            <a:r>
              <a:rPr lang="en-US" sz="4000" dirty="0"/>
              <a:t>Scale-units do not stretch across datacenters or sites</a:t>
            </a:r>
          </a:p>
        </p:txBody>
      </p:sp>
      <p:sp>
        <p:nvSpPr>
          <p:cNvPr id="85" name="Text Placeholder 84">
            <a:extLst>
              <a:ext uri="{FF2B5EF4-FFF2-40B4-BE49-F238E27FC236}">
                <a16:creationId xmlns:a16="http://schemas.microsoft.com/office/drawing/2014/main" id="{63B72999-872C-4B64-8D60-3EA49F32BEC4}"/>
              </a:ext>
            </a:extLst>
          </p:cNvPr>
          <p:cNvSpPr>
            <a:spLocks noGrp="1"/>
          </p:cNvSpPr>
          <p:nvPr>
            <p:ph type="body" sz="quarter" idx="10"/>
          </p:nvPr>
        </p:nvSpPr>
        <p:spPr>
          <a:xfrm>
            <a:off x="598945" y="1462924"/>
            <a:ext cx="11237870" cy="1902059"/>
          </a:xfrm>
        </p:spPr>
        <p:txBody>
          <a:bodyPr/>
          <a:lstStyle/>
          <a:p>
            <a:r>
              <a:rPr lang="en-US"/>
              <a:t>Site level high availability: No</a:t>
            </a:r>
          </a:p>
          <a:p>
            <a:r>
              <a:rPr lang="en-US"/>
              <a:t>Site-aware workloads placement: No</a:t>
            </a:r>
          </a:p>
          <a:p>
            <a:r>
              <a:rPr lang="en-US"/>
              <a:t>Workload affinity to a site: No</a:t>
            </a:r>
          </a:p>
        </p:txBody>
      </p:sp>
      <p:grpSp>
        <p:nvGrpSpPr>
          <p:cNvPr id="3" name="Group 2">
            <a:extLst>
              <a:ext uri="{FF2B5EF4-FFF2-40B4-BE49-F238E27FC236}">
                <a16:creationId xmlns:a16="http://schemas.microsoft.com/office/drawing/2014/main" id="{7E5755FF-5D26-45F1-83F3-F6DFC89EE133}"/>
              </a:ext>
            </a:extLst>
          </p:cNvPr>
          <p:cNvGrpSpPr/>
          <p:nvPr/>
        </p:nvGrpSpPr>
        <p:grpSpPr>
          <a:xfrm>
            <a:off x="2077219" y="5233455"/>
            <a:ext cx="1242543" cy="1560815"/>
            <a:chOff x="8931053" y="2074069"/>
            <a:chExt cx="2651760" cy="3052772"/>
          </a:xfrm>
        </p:grpSpPr>
        <p:sp>
          <p:nvSpPr>
            <p:cNvPr id="4" name="Freeform: Shape 3">
              <a:extLst>
                <a:ext uri="{FF2B5EF4-FFF2-40B4-BE49-F238E27FC236}">
                  <a16:creationId xmlns:a16="http://schemas.microsoft.com/office/drawing/2014/main" id="{FA14F5F7-B10F-4860-8292-B73A268C52BF}"/>
                </a:ext>
              </a:extLst>
            </p:cNvPr>
            <p:cNvSpPr/>
            <p:nvPr/>
          </p:nvSpPr>
          <p:spPr bwMode="auto">
            <a:xfrm>
              <a:off x="9087739" y="2074069"/>
              <a:ext cx="2338387" cy="2928937"/>
            </a:xfrm>
            <a:custGeom>
              <a:avLst/>
              <a:gdLst>
                <a:gd name="connsiteX0" fmla="*/ 0 w 2338387"/>
                <a:gd name="connsiteY0" fmla="*/ 2928937 h 2928937"/>
                <a:gd name="connsiteX1" fmla="*/ 0 w 2338387"/>
                <a:gd name="connsiteY1" fmla="*/ 428625 h 2928937"/>
                <a:gd name="connsiteX2" fmla="*/ 1595437 w 2338387"/>
                <a:gd name="connsiteY2" fmla="*/ 428625 h 2928937"/>
                <a:gd name="connsiteX3" fmla="*/ 1595437 w 2338387"/>
                <a:gd name="connsiteY3" fmla="*/ 0 h 2928937"/>
                <a:gd name="connsiteX4" fmla="*/ 2338387 w 2338387"/>
                <a:gd name="connsiteY4" fmla="*/ 0 h 2928937"/>
                <a:gd name="connsiteX5" fmla="*/ 2338387 w 2338387"/>
                <a:gd name="connsiteY5" fmla="*/ 2924175 h 2928937"/>
                <a:gd name="connsiteX6" fmla="*/ 0 w 2338387"/>
                <a:gd name="connsiteY6" fmla="*/ 2928937 h 2928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8387" h="2928937">
                  <a:moveTo>
                    <a:pt x="0" y="2928937"/>
                  </a:moveTo>
                  <a:lnTo>
                    <a:pt x="0" y="428625"/>
                  </a:lnTo>
                  <a:lnTo>
                    <a:pt x="1595437" y="428625"/>
                  </a:lnTo>
                  <a:lnTo>
                    <a:pt x="1595437" y="0"/>
                  </a:lnTo>
                  <a:lnTo>
                    <a:pt x="2338387" y="0"/>
                  </a:lnTo>
                  <a:lnTo>
                    <a:pt x="2338387" y="2924175"/>
                  </a:lnTo>
                  <a:lnTo>
                    <a:pt x="0" y="2928937"/>
                  </a:lnTo>
                  <a:close/>
                </a:path>
              </a:pathLst>
            </a:custGeom>
            <a:solidFill>
              <a:srgbClr val="003C6C"/>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Rectangle 4">
              <a:extLst>
                <a:ext uri="{FF2B5EF4-FFF2-40B4-BE49-F238E27FC236}">
                  <a16:creationId xmlns:a16="http://schemas.microsoft.com/office/drawing/2014/main" id="{D8C9DD43-D259-4D06-9D69-65EF4B941EA9}"/>
                </a:ext>
              </a:extLst>
            </p:cNvPr>
            <p:cNvSpPr/>
            <p:nvPr/>
          </p:nvSpPr>
          <p:spPr bwMode="auto">
            <a:xfrm>
              <a:off x="9342532" y="2736948"/>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1A4A5EB9-8F31-407F-A7B2-A35A9040770D}"/>
                </a:ext>
              </a:extLst>
            </p:cNvPr>
            <p:cNvSpPr/>
            <p:nvPr/>
          </p:nvSpPr>
          <p:spPr bwMode="auto">
            <a:xfrm>
              <a:off x="9342532" y="3162491"/>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E4B4B41A-B401-4D6A-952E-3B54C17AEA2F}"/>
                </a:ext>
              </a:extLst>
            </p:cNvPr>
            <p:cNvSpPr/>
            <p:nvPr/>
          </p:nvSpPr>
          <p:spPr bwMode="auto">
            <a:xfrm>
              <a:off x="9342532" y="3588036"/>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Rectangle 7">
              <a:extLst>
                <a:ext uri="{FF2B5EF4-FFF2-40B4-BE49-F238E27FC236}">
                  <a16:creationId xmlns:a16="http://schemas.microsoft.com/office/drawing/2014/main" id="{CA76C425-A04D-4442-A839-F17D34BB4BB1}"/>
                </a:ext>
              </a:extLst>
            </p:cNvPr>
            <p:cNvSpPr/>
            <p:nvPr/>
          </p:nvSpPr>
          <p:spPr bwMode="auto">
            <a:xfrm>
              <a:off x="9342532" y="4013579"/>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370887BB-A8C7-4986-8D5B-1C4340B74E2A}"/>
                </a:ext>
              </a:extLst>
            </p:cNvPr>
            <p:cNvSpPr/>
            <p:nvPr/>
          </p:nvSpPr>
          <p:spPr bwMode="auto">
            <a:xfrm>
              <a:off x="10682867" y="4539348"/>
              <a:ext cx="360838" cy="462023"/>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Freeform 13">
              <a:extLst>
                <a:ext uri="{FF2B5EF4-FFF2-40B4-BE49-F238E27FC236}">
                  <a16:creationId xmlns:a16="http://schemas.microsoft.com/office/drawing/2014/main" id="{74B19652-7295-4A53-8D99-78D7FF8551BF}"/>
                </a:ext>
              </a:extLst>
            </p:cNvPr>
            <p:cNvSpPr>
              <a:spLocks/>
            </p:cNvSpPr>
            <p:nvPr/>
          </p:nvSpPr>
          <p:spPr bwMode="auto">
            <a:xfrm>
              <a:off x="8931053" y="4999729"/>
              <a:ext cx="2651760" cy="127112"/>
            </a:xfrm>
            <a:custGeom>
              <a:avLst/>
              <a:gdLst>
                <a:gd name="T0" fmla="*/ 1277 w 1316"/>
                <a:gd name="T1" fmla="*/ 78 h 78"/>
                <a:gd name="T2" fmla="*/ 39 w 1316"/>
                <a:gd name="T3" fmla="*/ 78 h 78"/>
                <a:gd name="T4" fmla="*/ 0 w 1316"/>
                <a:gd name="T5" fmla="*/ 39 h 78"/>
                <a:gd name="T6" fmla="*/ 39 w 1316"/>
                <a:gd name="T7" fmla="*/ 0 h 78"/>
                <a:gd name="T8" fmla="*/ 1277 w 1316"/>
                <a:gd name="T9" fmla="*/ 0 h 78"/>
                <a:gd name="T10" fmla="*/ 1316 w 1316"/>
                <a:gd name="T11" fmla="*/ 39 h 78"/>
                <a:gd name="T12" fmla="*/ 1277 w 131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1316" h="78">
                  <a:moveTo>
                    <a:pt x="1277" y="78"/>
                  </a:moveTo>
                  <a:cubicBezTo>
                    <a:pt x="39" y="78"/>
                    <a:pt x="39" y="78"/>
                    <a:pt x="39" y="78"/>
                  </a:cubicBezTo>
                  <a:cubicBezTo>
                    <a:pt x="17" y="78"/>
                    <a:pt x="0" y="60"/>
                    <a:pt x="0" y="39"/>
                  </a:cubicBezTo>
                  <a:cubicBezTo>
                    <a:pt x="0" y="18"/>
                    <a:pt x="17" y="0"/>
                    <a:pt x="39" y="0"/>
                  </a:cubicBezTo>
                  <a:cubicBezTo>
                    <a:pt x="1277" y="0"/>
                    <a:pt x="1277" y="0"/>
                    <a:pt x="1277" y="0"/>
                  </a:cubicBezTo>
                  <a:cubicBezTo>
                    <a:pt x="1298" y="0"/>
                    <a:pt x="1316" y="18"/>
                    <a:pt x="1316" y="39"/>
                  </a:cubicBezTo>
                  <a:cubicBezTo>
                    <a:pt x="1316" y="60"/>
                    <a:pt x="1298" y="78"/>
                    <a:pt x="1277" y="78"/>
                  </a:cubicBezTo>
                  <a:close/>
                </a:path>
              </a:pathLst>
            </a:custGeom>
            <a:solidFill>
              <a:srgbClr val="002060"/>
            </a:solidFill>
            <a:ln w="6350">
              <a:solidFill>
                <a:schemeClr val="bg1">
                  <a:lumMod val="95000"/>
                </a:schemeClr>
              </a:solidFill>
              <a:round/>
              <a:headEnd/>
              <a:tailEnd/>
            </a:ln>
          </p:spPr>
          <p:txBody>
            <a:bodyPr vert="horz" wrap="square" lIns="93247" tIns="46623" rIns="93247" bIns="46623" numCol="1" anchor="t" anchorCtr="0" compatLnSpc="1">
              <a:prstTxWarp prst="textNoShape">
                <a:avLst/>
              </a:prstTxWarp>
            </a:bodyPr>
            <a:lstStyle/>
            <a:p>
              <a:pPr defTabSz="932418">
                <a:defRPr/>
              </a:pPr>
              <a:endParaRPr lang="en-US" sz="1836">
                <a:solidFill>
                  <a:srgbClr val="FFFFFF"/>
                </a:solidFill>
                <a:latin typeface="Segoe UI"/>
              </a:endParaRPr>
            </a:p>
          </p:txBody>
        </p:sp>
      </p:grpSp>
      <p:grpSp>
        <p:nvGrpSpPr>
          <p:cNvPr id="11" name="Group 10">
            <a:extLst>
              <a:ext uri="{FF2B5EF4-FFF2-40B4-BE49-F238E27FC236}">
                <a16:creationId xmlns:a16="http://schemas.microsoft.com/office/drawing/2014/main" id="{55DCC4FC-BFA6-4F13-B4B5-6E05B73284A8}"/>
              </a:ext>
            </a:extLst>
          </p:cNvPr>
          <p:cNvGrpSpPr/>
          <p:nvPr/>
        </p:nvGrpSpPr>
        <p:grpSpPr>
          <a:xfrm>
            <a:off x="8482391" y="5233455"/>
            <a:ext cx="1242543" cy="1560815"/>
            <a:chOff x="8931053" y="2074069"/>
            <a:chExt cx="2651760" cy="3052772"/>
          </a:xfrm>
        </p:grpSpPr>
        <p:sp>
          <p:nvSpPr>
            <p:cNvPr id="12" name="Freeform: Shape 11">
              <a:extLst>
                <a:ext uri="{FF2B5EF4-FFF2-40B4-BE49-F238E27FC236}">
                  <a16:creationId xmlns:a16="http://schemas.microsoft.com/office/drawing/2014/main" id="{078D3DD1-8E1F-4901-8457-0E1FFB9720AC}"/>
                </a:ext>
              </a:extLst>
            </p:cNvPr>
            <p:cNvSpPr/>
            <p:nvPr/>
          </p:nvSpPr>
          <p:spPr bwMode="auto">
            <a:xfrm>
              <a:off x="9087739" y="2074069"/>
              <a:ext cx="2338387" cy="2928937"/>
            </a:xfrm>
            <a:custGeom>
              <a:avLst/>
              <a:gdLst>
                <a:gd name="connsiteX0" fmla="*/ 0 w 2338387"/>
                <a:gd name="connsiteY0" fmla="*/ 2928937 h 2928937"/>
                <a:gd name="connsiteX1" fmla="*/ 0 w 2338387"/>
                <a:gd name="connsiteY1" fmla="*/ 428625 h 2928937"/>
                <a:gd name="connsiteX2" fmla="*/ 1595437 w 2338387"/>
                <a:gd name="connsiteY2" fmla="*/ 428625 h 2928937"/>
                <a:gd name="connsiteX3" fmla="*/ 1595437 w 2338387"/>
                <a:gd name="connsiteY3" fmla="*/ 0 h 2928937"/>
                <a:gd name="connsiteX4" fmla="*/ 2338387 w 2338387"/>
                <a:gd name="connsiteY4" fmla="*/ 0 h 2928937"/>
                <a:gd name="connsiteX5" fmla="*/ 2338387 w 2338387"/>
                <a:gd name="connsiteY5" fmla="*/ 2924175 h 2928937"/>
                <a:gd name="connsiteX6" fmla="*/ 0 w 2338387"/>
                <a:gd name="connsiteY6" fmla="*/ 2928937 h 2928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8387" h="2928937">
                  <a:moveTo>
                    <a:pt x="0" y="2928937"/>
                  </a:moveTo>
                  <a:lnTo>
                    <a:pt x="0" y="428625"/>
                  </a:lnTo>
                  <a:lnTo>
                    <a:pt x="1595437" y="428625"/>
                  </a:lnTo>
                  <a:lnTo>
                    <a:pt x="1595437" y="0"/>
                  </a:lnTo>
                  <a:lnTo>
                    <a:pt x="2338387" y="0"/>
                  </a:lnTo>
                  <a:lnTo>
                    <a:pt x="2338387" y="2924175"/>
                  </a:lnTo>
                  <a:lnTo>
                    <a:pt x="0" y="2928937"/>
                  </a:lnTo>
                  <a:close/>
                </a:path>
              </a:pathLst>
            </a:custGeom>
            <a:solidFill>
              <a:srgbClr val="003C6C"/>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 name="Rectangle 12">
              <a:extLst>
                <a:ext uri="{FF2B5EF4-FFF2-40B4-BE49-F238E27FC236}">
                  <a16:creationId xmlns:a16="http://schemas.microsoft.com/office/drawing/2014/main" id="{DBEE4960-E6BD-4935-BFA0-B50E386403FB}"/>
                </a:ext>
              </a:extLst>
            </p:cNvPr>
            <p:cNvSpPr/>
            <p:nvPr/>
          </p:nvSpPr>
          <p:spPr bwMode="auto">
            <a:xfrm>
              <a:off x="9342532" y="2736948"/>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Rectangle 13">
              <a:extLst>
                <a:ext uri="{FF2B5EF4-FFF2-40B4-BE49-F238E27FC236}">
                  <a16:creationId xmlns:a16="http://schemas.microsoft.com/office/drawing/2014/main" id="{3F07D40B-C07F-4715-B01B-31A200C6252E}"/>
                </a:ext>
              </a:extLst>
            </p:cNvPr>
            <p:cNvSpPr/>
            <p:nvPr/>
          </p:nvSpPr>
          <p:spPr bwMode="auto">
            <a:xfrm>
              <a:off x="9342532" y="3162491"/>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 name="Rectangle 14">
              <a:extLst>
                <a:ext uri="{FF2B5EF4-FFF2-40B4-BE49-F238E27FC236}">
                  <a16:creationId xmlns:a16="http://schemas.microsoft.com/office/drawing/2014/main" id="{E44298CB-C44C-454D-917B-523249CA9D1A}"/>
                </a:ext>
              </a:extLst>
            </p:cNvPr>
            <p:cNvSpPr/>
            <p:nvPr/>
          </p:nvSpPr>
          <p:spPr bwMode="auto">
            <a:xfrm>
              <a:off x="9342532" y="3588036"/>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 name="Rectangle 15">
              <a:extLst>
                <a:ext uri="{FF2B5EF4-FFF2-40B4-BE49-F238E27FC236}">
                  <a16:creationId xmlns:a16="http://schemas.microsoft.com/office/drawing/2014/main" id="{5B978EA8-FF38-42E6-84F1-52F482D416DA}"/>
                </a:ext>
              </a:extLst>
            </p:cNvPr>
            <p:cNvSpPr/>
            <p:nvPr/>
          </p:nvSpPr>
          <p:spPr bwMode="auto">
            <a:xfrm>
              <a:off x="9342532" y="4013579"/>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 name="Rectangle 16">
              <a:extLst>
                <a:ext uri="{FF2B5EF4-FFF2-40B4-BE49-F238E27FC236}">
                  <a16:creationId xmlns:a16="http://schemas.microsoft.com/office/drawing/2014/main" id="{AC910764-9461-4F37-89D4-4EB04B8EBDA2}"/>
                </a:ext>
              </a:extLst>
            </p:cNvPr>
            <p:cNvSpPr/>
            <p:nvPr/>
          </p:nvSpPr>
          <p:spPr bwMode="auto">
            <a:xfrm>
              <a:off x="10682867" y="4539348"/>
              <a:ext cx="360838" cy="462023"/>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 name="Freeform 13">
              <a:extLst>
                <a:ext uri="{FF2B5EF4-FFF2-40B4-BE49-F238E27FC236}">
                  <a16:creationId xmlns:a16="http://schemas.microsoft.com/office/drawing/2014/main" id="{D358BC53-2E0C-4E80-8972-027BE934AB28}"/>
                </a:ext>
              </a:extLst>
            </p:cNvPr>
            <p:cNvSpPr>
              <a:spLocks/>
            </p:cNvSpPr>
            <p:nvPr/>
          </p:nvSpPr>
          <p:spPr bwMode="auto">
            <a:xfrm>
              <a:off x="8931053" y="4999729"/>
              <a:ext cx="2651760" cy="127112"/>
            </a:xfrm>
            <a:custGeom>
              <a:avLst/>
              <a:gdLst>
                <a:gd name="T0" fmla="*/ 1277 w 1316"/>
                <a:gd name="T1" fmla="*/ 78 h 78"/>
                <a:gd name="T2" fmla="*/ 39 w 1316"/>
                <a:gd name="T3" fmla="*/ 78 h 78"/>
                <a:gd name="T4" fmla="*/ 0 w 1316"/>
                <a:gd name="T5" fmla="*/ 39 h 78"/>
                <a:gd name="T6" fmla="*/ 39 w 1316"/>
                <a:gd name="T7" fmla="*/ 0 h 78"/>
                <a:gd name="T8" fmla="*/ 1277 w 1316"/>
                <a:gd name="T9" fmla="*/ 0 h 78"/>
                <a:gd name="T10" fmla="*/ 1316 w 1316"/>
                <a:gd name="T11" fmla="*/ 39 h 78"/>
                <a:gd name="T12" fmla="*/ 1277 w 131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1316" h="78">
                  <a:moveTo>
                    <a:pt x="1277" y="78"/>
                  </a:moveTo>
                  <a:cubicBezTo>
                    <a:pt x="39" y="78"/>
                    <a:pt x="39" y="78"/>
                    <a:pt x="39" y="78"/>
                  </a:cubicBezTo>
                  <a:cubicBezTo>
                    <a:pt x="17" y="78"/>
                    <a:pt x="0" y="60"/>
                    <a:pt x="0" y="39"/>
                  </a:cubicBezTo>
                  <a:cubicBezTo>
                    <a:pt x="0" y="18"/>
                    <a:pt x="17" y="0"/>
                    <a:pt x="39" y="0"/>
                  </a:cubicBezTo>
                  <a:cubicBezTo>
                    <a:pt x="1277" y="0"/>
                    <a:pt x="1277" y="0"/>
                    <a:pt x="1277" y="0"/>
                  </a:cubicBezTo>
                  <a:cubicBezTo>
                    <a:pt x="1298" y="0"/>
                    <a:pt x="1316" y="18"/>
                    <a:pt x="1316" y="39"/>
                  </a:cubicBezTo>
                  <a:cubicBezTo>
                    <a:pt x="1316" y="60"/>
                    <a:pt x="1298" y="78"/>
                    <a:pt x="1277" y="78"/>
                  </a:cubicBezTo>
                  <a:close/>
                </a:path>
              </a:pathLst>
            </a:custGeom>
            <a:solidFill>
              <a:srgbClr val="002060"/>
            </a:solidFill>
            <a:ln w="6350">
              <a:solidFill>
                <a:schemeClr val="bg1">
                  <a:lumMod val="95000"/>
                </a:schemeClr>
              </a:solidFill>
              <a:round/>
              <a:headEnd/>
              <a:tailEnd/>
            </a:ln>
          </p:spPr>
          <p:txBody>
            <a:bodyPr vert="horz" wrap="square" lIns="93247" tIns="46623" rIns="93247" bIns="46623" numCol="1" anchor="t" anchorCtr="0" compatLnSpc="1">
              <a:prstTxWarp prst="textNoShape">
                <a:avLst/>
              </a:prstTxWarp>
            </a:bodyPr>
            <a:lstStyle/>
            <a:p>
              <a:pPr defTabSz="932418">
                <a:defRPr/>
              </a:pPr>
              <a:endParaRPr lang="en-US" sz="1836">
                <a:solidFill>
                  <a:srgbClr val="FFFFFF"/>
                </a:solidFill>
                <a:latin typeface="Segoe UI"/>
              </a:endParaRPr>
            </a:p>
          </p:txBody>
        </p:sp>
      </p:grpSp>
      <p:grpSp>
        <p:nvGrpSpPr>
          <p:cNvPr id="54" name="Group 53">
            <a:extLst>
              <a:ext uri="{FF2B5EF4-FFF2-40B4-BE49-F238E27FC236}">
                <a16:creationId xmlns:a16="http://schemas.microsoft.com/office/drawing/2014/main" id="{CE454986-177B-4F5F-B2EC-AF02E31DF3C8}"/>
              </a:ext>
            </a:extLst>
          </p:cNvPr>
          <p:cNvGrpSpPr/>
          <p:nvPr/>
        </p:nvGrpSpPr>
        <p:grpSpPr>
          <a:xfrm>
            <a:off x="1904650" y="4086032"/>
            <a:ext cx="2455520" cy="878816"/>
            <a:chOff x="1669759" y="3669725"/>
            <a:chExt cx="2407591" cy="861663"/>
          </a:xfrm>
        </p:grpSpPr>
        <p:sp>
          <p:nvSpPr>
            <p:cNvPr id="19" name="Rectangle 18">
              <a:extLst>
                <a:ext uri="{FF2B5EF4-FFF2-40B4-BE49-F238E27FC236}">
                  <a16:creationId xmlns:a16="http://schemas.microsoft.com/office/drawing/2014/main" id="{9B47DEC9-DCCB-48C0-AFBB-42D48AADECA1}"/>
                </a:ext>
              </a:extLst>
            </p:cNvPr>
            <p:cNvSpPr/>
            <p:nvPr/>
          </p:nvSpPr>
          <p:spPr bwMode="auto">
            <a:xfrm>
              <a:off x="1669759" y="3669725"/>
              <a:ext cx="1950391" cy="40446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b="1" kern="0">
                  <a:gradFill>
                    <a:gsLst>
                      <a:gs pos="0">
                        <a:srgbClr val="FFFFFF"/>
                      </a:gs>
                      <a:gs pos="100000">
                        <a:srgbClr val="FFFFFF"/>
                      </a:gs>
                    </a:gsLst>
                    <a:lin ang="5400000" scaled="0"/>
                  </a:gradFill>
                  <a:latin typeface="Segoe UI Light"/>
                  <a:ea typeface="Segoe UI" pitchFamily="34" charset="0"/>
                  <a:cs typeface="Segoe UI" pitchFamily="34" charset="0"/>
                </a:rPr>
                <a:t>Scale-unit node</a:t>
              </a:r>
            </a:p>
          </p:txBody>
        </p:sp>
        <p:sp>
          <p:nvSpPr>
            <p:cNvPr id="20" name="Rectangle 19">
              <a:extLst>
                <a:ext uri="{FF2B5EF4-FFF2-40B4-BE49-F238E27FC236}">
                  <a16:creationId xmlns:a16="http://schemas.microsoft.com/office/drawing/2014/main" id="{2C32B1B9-1C4B-40AB-B878-19A8B7BB9B40}"/>
                </a:ext>
              </a:extLst>
            </p:cNvPr>
            <p:cNvSpPr/>
            <p:nvPr/>
          </p:nvSpPr>
          <p:spPr bwMode="auto">
            <a:xfrm>
              <a:off x="1822159" y="3822125"/>
              <a:ext cx="1950391" cy="40446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b="1" kern="0">
                  <a:gradFill>
                    <a:gsLst>
                      <a:gs pos="0">
                        <a:srgbClr val="FFFFFF"/>
                      </a:gs>
                      <a:gs pos="100000">
                        <a:srgbClr val="FFFFFF"/>
                      </a:gs>
                    </a:gsLst>
                    <a:lin ang="5400000" scaled="0"/>
                  </a:gradFill>
                  <a:latin typeface="Segoe UI Light"/>
                  <a:ea typeface="Segoe UI" pitchFamily="34" charset="0"/>
                  <a:cs typeface="Segoe UI" pitchFamily="34" charset="0"/>
                </a:rPr>
                <a:t>Scale-unit node</a:t>
              </a:r>
            </a:p>
          </p:txBody>
        </p:sp>
        <p:sp>
          <p:nvSpPr>
            <p:cNvPr id="21" name="Rectangle 20">
              <a:extLst>
                <a:ext uri="{FF2B5EF4-FFF2-40B4-BE49-F238E27FC236}">
                  <a16:creationId xmlns:a16="http://schemas.microsoft.com/office/drawing/2014/main" id="{3517149B-86DD-4521-852B-E1F6B3FD9F4F}"/>
                </a:ext>
              </a:extLst>
            </p:cNvPr>
            <p:cNvSpPr/>
            <p:nvPr/>
          </p:nvSpPr>
          <p:spPr bwMode="auto">
            <a:xfrm>
              <a:off x="1974559" y="3974525"/>
              <a:ext cx="1950391" cy="40446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b="1" kern="0">
                  <a:gradFill>
                    <a:gsLst>
                      <a:gs pos="0">
                        <a:srgbClr val="FFFFFF"/>
                      </a:gs>
                      <a:gs pos="100000">
                        <a:srgbClr val="FFFFFF"/>
                      </a:gs>
                    </a:gsLst>
                    <a:lin ang="5400000" scaled="0"/>
                  </a:gradFill>
                  <a:latin typeface="Segoe UI Light"/>
                  <a:ea typeface="Segoe UI" pitchFamily="34" charset="0"/>
                  <a:cs typeface="Segoe UI" pitchFamily="34" charset="0"/>
                </a:rPr>
                <a:t>Scale-unit node</a:t>
              </a:r>
            </a:p>
          </p:txBody>
        </p:sp>
        <p:sp>
          <p:nvSpPr>
            <p:cNvPr id="22" name="Rectangle 21">
              <a:extLst>
                <a:ext uri="{FF2B5EF4-FFF2-40B4-BE49-F238E27FC236}">
                  <a16:creationId xmlns:a16="http://schemas.microsoft.com/office/drawing/2014/main" id="{07817A1A-40AA-4F80-98BB-5AA4A90D435A}"/>
                </a:ext>
              </a:extLst>
            </p:cNvPr>
            <p:cNvSpPr/>
            <p:nvPr/>
          </p:nvSpPr>
          <p:spPr bwMode="auto">
            <a:xfrm>
              <a:off x="2126959" y="4126925"/>
              <a:ext cx="1950391" cy="40446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b="1" kern="0">
                  <a:gradFill>
                    <a:gsLst>
                      <a:gs pos="0">
                        <a:srgbClr val="FFFFFF"/>
                      </a:gs>
                      <a:gs pos="100000">
                        <a:srgbClr val="FFFFFF"/>
                      </a:gs>
                    </a:gsLst>
                    <a:lin ang="5400000" scaled="0"/>
                  </a:gradFill>
                  <a:latin typeface="Segoe UI Light"/>
                  <a:ea typeface="Segoe UI" pitchFamily="34" charset="0"/>
                  <a:cs typeface="Segoe UI" pitchFamily="34" charset="0"/>
                </a:rPr>
                <a:t>Scale-unit node</a:t>
              </a:r>
            </a:p>
          </p:txBody>
        </p:sp>
      </p:grpSp>
      <p:grpSp>
        <p:nvGrpSpPr>
          <p:cNvPr id="55" name="Group 54">
            <a:extLst>
              <a:ext uri="{FF2B5EF4-FFF2-40B4-BE49-F238E27FC236}">
                <a16:creationId xmlns:a16="http://schemas.microsoft.com/office/drawing/2014/main" id="{52FA92AA-058E-4FEA-831B-0E5CD1C69E9C}"/>
              </a:ext>
            </a:extLst>
          </p:cNvPr>
          <p:cNvGrpSpPr/>
          <p:nvPr/>
        </p:nvGrpSpPr>
        <p:grpSpPr>
          <a:xfrm>
            <a:off x="7891150" y="4086032"/>
            <a:ext cx="2455520" cy="878816"/>
            <a:chOff x="7660059" y="3669725"/>
            <a:chExt cx="2407591" cy="861663"/>
          </a:xfrm>
        </p:grpSpPr>
        <p:sp>
          <p:nvSpPr>
            <p:cNvPr id="23" name="Rectangle 22">
              <a:extLst>
                <a:ext uri="{FF2B5EF4-FFF2-40B4-BE49-F238E27FC236}">
                  <a16:creationId xmlns:a16="http://schemas.microsoft.com/office/drawing/2014/main" id="{06F30D5E-01FA-43E8-8A76-F59E6BC69C08}"/>
                </a:ext>
              </a:extLst>
            </p:cNvPr>
            <p:cNvSpPr/>
            <p:nvPr/>
          </p:nvSpPr>
          <p:spPr bwMode="auto">
            <a:xfrm>
              <a:off x="7660059" y="3669725"/>
              <a:ext cx="1950391" cy="40446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b="1" kern="0">
                  <a:gradFill>
                    <a:gsLst>
                      <a:gs pos="0">
                        <a:srgbClr val="FFFFFF"/>
                      </a:gs>
                      <a:gs pos="100000">
                        <a:srgbClr val="FFFFFF"/>
                      </a:gs>
                    </a:gsLst>
                    <a:lin ang="5400000" scaled="0"/>
                  </a:gradFill>
                  <a:latin typeface="Segoe UI Light"/>
                  <a:ea typeface="Segoe UI" pitchFamily="34" charset="0"/>
                  <a:cs typeface="Segoe UI" pitchFamily="34" charset="0"/>
                </a:rPr>
                <a:t>Scale-unit node</a:t>
              </a:r>
            </a:p>
          </p:txBody>
        </p:sp>
        <p:sp>
          <p:nvSpPr>
            <p:cNvPr id="24" name="Rectangle 23">
              <a:extLst>
                <a:ext uri="{FF2B5EF4-FFF2-40B4-BE49-F238E27FC236}">
                  <a16:creationId xmlns:a16="http://schemas.microsoft.com/office/drawing/2014/main" id="{72B6BB0E-FF94-4927-A452-F98A0D4C5B3E}"/>
                </a:ext>
              </a:extLst>
            </p:cNvPr>
            <p:cNvSpPr/>
            <p:nvPr/>
          </p:nvSpPr>
          <p:spPr bwMode="auto">
            <a:xfrm>
              <a:off x="7812459" y="3822125"/>
              <a:ext cx="1950391" cy="40446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b="1" kern="0">
                  <a:gradFill>
                    <a:gsLst>
                      <a:gs pos="0">
                        <a:srgbClr val="FFFFFF"/>
                      </a:gs>
                      <a:gs pos="100000">
                        <a:srgbClr val="FFFFFF"/>
                      </a:gs>
                    </a:gsLst>
                    <a:lin ang="5400000" scaled="0"/>
                  </a:gradFill>
                  <a:latin typeface="Segoe UI Light"/>
                  <a:ea typeface="Segoe UI" pitchFamily="34" charset="0"/>
                  <a:cs typeface="Segoe UI" pitchFamily="34" charset="0"/>
                </a:rPr>
                <a:t>Scale-unit node</a:t>
              </a:r>
            </a:p>
          </p:txBody>
        </p:sp>
        <p:sp>
          <p:nvSpPr>
            <p:cNvPr id="25" name="Rectangle 24">
              <a:extLst>
                <a:ext uri="{FF2B5EF4-FFF2-40B4-BE49-F238E27FC236}">
                  <a16:creationId xmlns:a16="http://schemas.microsoft.com/office/drawing/2014/main" id="{EFD2D16D-4F15-4D66-B06B-D28C1C397280}"/>
                </a:ext>
              </a:extLst>
            </p:cNvPr>
            <p:cNvSpPr/>
            <p:nvPr/>
          </p:nvSpPr>
          <p:spPr bwMode="auto">
            <a:xfrm>
              <a:off x="7964859" y="3974525"/>
              <a:ext cx="1950391" cy="40446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b="1" kern="0">
                  <a:gradFill>
                    <a:gsLst>
                      <a:gs pos="0">
                        <a:srgbClr val="FFFFFF"/>
                      </a:gs>
                      <a:gs pos="100000">
                        <a:srgbClr val="FFFFFF"/>
                      </a:gs>
                    </a:gsLst>
                    <a:lin ang="5400000" scaled="0"/>
                  </a:gradFill>
                  <a:latin typeface="Segoe UI Light"/>
                  <a:ea typeface="Segoe UI" pitchFamily="34" charset="0"/>
                  <a:cs typeface="Segoe UI" pitchFamily="34" charset="0"/>
                </a:rPr>
                <a:t>Scale-unit node</a:t>
              </a:r>
            </a:p>
          </p:txBody>
        </p:sp>
        <p:sp>
          <p:nvSpPr>
            <p:cNvPr id="26" name="Rectangle 25">
              <a:extLst>
                <a:ext uri="{FF2B5EF4-FFF2-40B4-BE49-F238E27FC236}">
                  <a16:creationId xmlns:a16="http://schemas.microsoft.com/office/drawing/2014/main" id="{3DE22296-546A-40E3-8D95-0924C43F4B77}"/>
                </a:ext>
              </a:extLst>
            </p:cNvPr>
            <p:cNvSpPr/>
            <p:nvPr/>
          </p:nvSpPr>
          <p:spPr bwMode="auto">
            <a:xfrm>
              <a:off x="8117259" y="4126925"/>
              <a:ext cx="1950391" cy="40446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b="1" kern="0">
                  <a:gradFill>
                    <a:gsLst>
                      <a:gs pos="0">
                        <a:srgbClr val="FFFFFF"/>
                      </a:gs>
                      <a:gs pos="100000">
                        <a:srgbClr val="FFFFFF"/>
                      </a:gs>
                    </a:gsLst>
                    <a:lin ang="5400000" scaled="0"/>
                  </a:gradFill>
                  <a:latin typeface="Segoe UI Light"/>
                  <a:ea typeface="Segoe UI" pitchFamily="34" charset="0"/>
                  <a:cs typeface="Segoe UI" pitchFamily="34" charset="0"/>
                </a:rPr>
                <a:t>Scale-unit node</a:t>
              </a:r>
            </a:p>
          </p:txBody>
        </p:sp>
      </p:grpSp>
      <p:cxnSp>
        <p:nvCxnSpPr>
          <p:cNvPr id="80" name="Straight Arrow Connector 79">
            <a:extLst>
              <a:ext uri="{FF2B5EF4-FFF2-40B4-BE49-F238E27FC236}">
                <a16:creationId xmlns:a16="http://schemas.microsoft.com/office/drawing/2014/main" id="{156B7C9B-4D0B-487C-A8EE-6249C85BF849}"/>
              </a:ext>
            </a:extLst>
          </p:cNvPr>
          <p:cNvCxnSpPr/>
          <p:nvPr/>
        </p:nvCxnSpPr>
        <p:spPr>
          <a:xfrm>
            <a:off x="3210126" y="6059410"/>
            <a:ext cx="2360470"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99B29FA-9879-4AB8-9346-156A0422502E}"/>
              </a:ext>
            </a:extLst>
          </p:cNvPr>
          <p:cNvCxnSpPr>
            <a:cxnSpLocks/>
          </p:cNvCxnSpPr>
          <p:nvPr/>
        </p:nvCxnSpPr>
        <p:spPr>
          <a:xfrm flipH="1">
            <a:off x="6218237" y="6059410"/>
            <a:ext cx="2360470"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47AADF92-86D2-40DC-91E1-D687E4C0538B}"/>
              </a:ext>
            </a:extLst>
          </p:cNvPr>
          <p:cNvSpPr txBox="1"/>
          <p:nvPr/>
        </p:nvSpPr>
        <p:spPr>
          <a:xfrm>
            <a:off x="5604810" y="5900266"/>
            <a:ext cx="964985" cy="288137"/>
          </a:xfrm>
          <a:prstGeom prst="rect">
            <a:avLst/>
          </a:prstGeom>
          <a:noFill/>
        </p:spPr>
        <p:txBody>
          <a:bodyPr wrap="square" lIns="0" tIns="0" rIns="0" bIns="0" rtlCol="0">
            <a:spAutoFit/>
          </a:bodyPr>
          <a:lstStyle/>
          <a:p>
            <a:pPr algn="l"/>
            <a:r>
              <a:rPr lang="en-US" sz="1836" b="1">
                <a:gradFill>
                  <a:gsLst>
                    <a:gs pos="2917">
                      <a:schemeClr val="tx1"/>
                    </a:gs>
                    <a:gs pos="30000">
                      <a:schemeClr val="tx1"/>
                    </a:gs>
                  </a:gsLst>
                  <a:lin ang="5400000" scaled="0"/>
                </a:gradFill>
              </a:rPr>
              <a:t>10km</a:t>
            </a:r>
          </a:p>
        </p:txBody>
      </p:sp>
      <p:sp>
        <p:nvSpPr>
          <p:cNvPr id="86" name="&quot;Not Allowed&quot; Symbol 85">
            <a:extLst>
              <a:ext uri="{FF2B5EF4-FFF2-40B4-BE49-F238E27FC236}">
                <a16:creationId xmlns:a16="http://schemas.microsoft.com/office/drawing/2014/main" id="{EDFDB037-15A9-42BC-8C16-F6F1E34AED58}"/>
              </a:ext>
            </a:extLst>
          </p:cNvPr>
          <p:cNvSpPr/>
          <p:nvPr/>
        </p:nvSpPr>
        <p:spPr bwMode="auto">
          <a:xfrm>
            <a:off x="5396026" y="3364983"/>
            <a:ext cx="1324407" cy="1324407"/>
          </a:xfrm>
          <a:prstGeom prst="noSmoking">
            <a:avLst/>
          </a:prstGeom>
          <a:solidFill>
            <a:srgbClr val="C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35" name="TextBox 34">
            <a:extLst>
              <a:ext uri="{FF2B5EF4-FFF2-40B4-BE49-F238E27FC236}">
                <a16:creationId xmlns:a16="http://schemas.microsoft.com/office/drawing/2014/main" id="{68D8FD0E-DF42-48A6-A401-48291F44E710}"/>
              </a:ext>
            </a:extLst>
          </p:cNvPr>
          <p:cNvSpPr txBox="1"/>
          <p:nvPr/>
        </p:nvSpPr>
        <p:spPr>
          <a:xfrm>
            <a:off x="1162800" y="6657300"/>
            <a:ext cx="3071381" cy="493140"/>
          </a:xfrm>
          <a:prstGeom prst="rect">
            <a:avLst/>
          </a:prstGeom>
          <a:noFill/>
        </p:spPr>
        <p:txBody>
          <a:bodyPr wrap="square" lIns="182828" tIns="146262" rIns="182828" bIns="146262" rtlCol="0">
            <a:spAutoFit/>
          </a:bodyPr>
          <a:lstStyle/>
          <a:p>
            <a:pPr algn="ctr" defTabSz="932502">
              <a:lnSpc>
                <a:spcPct val="90000"/>
              </a:lnSpc>
              <a:spcAft>
                <a:spcPts val="600"/>
              </a:spcAft>
              <a:defRPr/>
            </a:pPr>
            <a:r>
              <a:rPr lang="en-US" sz="1428" b="1">
                <a:latin typeface="Segoe UI Light"/>
                <a:cs typeface="Segoe UI Light" panose="020B0502040204020203" pitchFamily="34" charset="0"/>
              </a:rPr>
              <a:t>Site</a:t>
            </a:r>
          </a:p>
        </p:txBody>
      </p:sp>
      <p:sp>
        <p:nvSpPr>
          <p:cNvPr id="36" name="TextBox 35">
            <a:extLst>
              <a:ext uri="{FF2B5EF4-FFF2-40B4-BE49-F238E27FC236}">
                <a16:creationId xmlns:a16="http://schemas.microsoft.com/office/drawing/2014/main" id="{F3E51079-F4AD-4807-AED7-BAA17A3DCBA6}"/>
              </a:ext>
            </a:extLst>
          </p:cNvPr>
          <p:cNvSpPr txBox="1"/>
          <p:nvPr/>
        </p:nvSpPr>
        <p:spPr>
          <a:xfrm>
            <a:off x="7505501" y="6657300"/>
            <a:ext cx="3071381" cy="493140"/>
          </a:xfrm>
          <a:prstGeom prst="rect">
            <a:avLst/>
          </a:prstGeom>
          <a:noFill/>
        </p:spPr>
        <p:txBody>
          <a:bodyPr wrap="square" lIns="182828" tIns="146262" rIns="182828" bIns="146262" rtlCol="0">
            <a:spAutoFit/>
          </a:bodyPr>
          <a:lstStyle/>
          <a:p>
            <a:pPr algn="ctr" defTabSz="932502">
              <a:lnSpc>
                <a:spcPct val="90000"/>
              </a:lnSpc>
              <a:spcAft>
                <a:spcPts val="600"/>
              </a:spcAft>
              <a:defRPr/>
            </a:pPr>
            <a:r>
              <a:rPr lang="en-US" sz="1428" b="1">
                <a:latin typeface="Segoe UI Light"/>
                <a:cs typeface="Segoe UI Light" panose="020B0502040204020203" pitchFamily="34" charset="0"/>
              </a:rPr>
              <a:t>Site</a:t>
            </a:r>
          </a:p>
        </p:txBody>
      </p:sp>
    </p:spTree>
    <p:extLst>
      <p:ext uri="{BB962C8B-B14F-4D97-AF65-F5344CB8AC3E}">
        <p14:creationId xmlns:p14="http://schemas.microsoft.com/office/powerpoint/2010/main" val="1366020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0398CC0B-9F62-43F9-AA48-47ADC5D5210E}"/>
              </a:ext>
            </a:extLst>
          </p:cNvPr>
          <p:cNvSpPr/>
          <p:nvPr/>
        </p:nvSpPr>
        <p:spPr bwMode="auto">
          <a:xfrm>
            <a:off x="4157549" y="2055071"/>
            <a:ext cx="4180062" cy="4438953"/>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endParaRPr lang="en-US" sz="1632">
              <a:solidFill>
                <a:schemeClr val="bg1"/>
              </a:solidFill>
            </a:endParaRPr>
          </a:p>
        </p:txBody>
      </p:sp>
      <p:sp>
        <p:nvSpPr>
          <p:cNvPr id="10" name="Title 9"/>
          <p:cNvSpPr>
            <a:spLocks noGrp="1"/>
          </p:cNvSpPr>
          <p:nvPr>
            <p:ph type="title"/>
          </p:nvPr>
        </p:nvSpPr>
        <p:spPr>
          <a:xfrm>
            <a:off x="600855" y="466301"/>
            <a:ext cx="11237870" cy="565027"/>
          </a:xfrm>
        </p:spPr>
        <p:txBody>
          <a:bodyPr/>
          <a:lstStyle/>
          <a:p>
            <a:r>
              <a:rPr lang="en-US"/>
              <a:t>Fault tolerance within a scale-unit</a:t>
            </a:r>
            <a:endParaRPr lang="en-US" i="1">
              <a:solidFill>
                <a:schemeClr val="tx1"/>
              </a:solidFill>
            </a:endParaRPr>
          </a:p>
        </p:txBody>
      </p:sp>
      <p:sp>
        <p:nvSpPr>
          <p:cNvPr id="216" name="TextBox 215">
            <a:extLst>
              <a:ext uri="{FF2B5EF4-FFF2-40B4-BE49-F238E27FC236}">
                <a16:creationId xmlns:a16="http://schemas.microsoft.com/office/drawing/2014/main" id="{C34DAC76-A1D4-407A-9E2B-38084A9E78F4}"/>
              </a:ext>
            </a:extLst>
          </p:cNvPr>
          <p:cNvSpPr txBox="1"/>
          <p:nvPr/>
        </p:nvSpPr>
        <p:spPr>
          <a:xfrm>
            <a:off x="8743350" y="1990891"/>
            <a:ext cx="3523676" cy="4731230"/>
          </a:xfrm>
          <a:prstGeom prst="rect">
            <a:avLst/>
          </a:prstGeom>
          <a:solidFill>
            <a:schemeClr val="accent2">
              <a:lumMod val="25000"/>
              <a:lumOff val="75000"/>
            </a:schemeClr>
          </a:solidFill>
        </p:spPr>
        <p:txBody>
          <a:bodyPr wrap="square" lIns="182828" tIns="146262" rIns="182828" bIns="146262" rtlCol="0">
            <a:spAutoFit/>
          </a:bodyPr>
          <a:lstStyle/>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p:txBody>
      </p:sp>
      <p:sp>
        <p:nvSpPr>
          <p:cNvPr id="217" name="TextBox 216">
            <a:extLst>
              <a:ext uri="{FF2B5EF4-FFF2-40B4-BE49-F238E27FC236}">
                <a16:creationId xmlns:a16="http://schemas.microsoft.com/office/drawing/2014/main" id="{7D6E602E-3683-45D6-8567-2679FE31D6C8}"/>
              </a:ext>
            </a:extLst>
          </p:cNvPr>
          <p:cNvSpPr txBox="1"/>
          <p:nvPr/>
        </p:nvSpPr>
        <p:spPr>
          <a:xfrm>
            <a:off x="8939692" y="6244810"/>
            <a:ext cx="3071381" cy="559070"/>
          </a:xfrm>
          <a:prstGeom prst="rect">
            <a:avLst/>
          </a:prstGeom>
          <a:noFill/>
        </p:spPr>
        <p:txBody>
          <a:bodyPr wrap="square" lIns="182828" tIns="146262" rIns="182828" bIns="146262" rtlCol="0">
            <a:spAutoFit/>
          </a:bodyPr>
          <a:lstStyle/>
          <a:p>
            <a:pPr algn="ctr" defTabSz="932502">
              <a:lnSpc>
                <a:spcPct val="90000"/>
              </a:lnSpc>
              <a:spcAft>
                <a:spcPts val="600"/>
              </a:spcAft>
              <a:defRPr/>
            </a:pPr>
            <a:r>
              <a:rPr lang="en-US" sz="1903" b="1">
                <a:latin typeface="Segoe UI Light"/>
                <a:cs typeface="Segoe UI Light" panose="020B0502040204020203" pitchFamily="34" charset="0"/>
              </a:rPr>
              <a:t>Rack</a:t>
            </a:r>
          </a:p>
        </p:txBody>
      </p:sp>
      <p:sp>
        <p:nvSpPr>
          <p:cNvPr id="219" name="TextBox 218">
            <a:extLst>
              <a:ext uri="{FF2B5EF4-FFF2-40B4-BE49-F238E27FC236}">
                <a16:creationId xmlns:a16="http://schemas.microsoft.com/office/drawing/2014/main" id="{09B66816-402C-49B4-93A6-C9990CF98CA9}"/>
              </a:ext>
            </a:extLst>
          </p:cNvPr>
          <p:cNvSpPr txBox="1"/>
          <p:nvPr/>
        </p:nvSpPr>
        <p:spPr>
          <a:xfrm>
            <a:off x="8653455" y="2012860"/>
            <a:ext cx="3523676" cy="467152"/>
          </a:xfrm>
          <a:prstGeom prst="rect">
            <a:avLst/>
          </a:prstGeom>
        </p:spPr>
        <p:txBody>
          <a:bodyPr wrap="square" lIns="182854" tIns="91427" rIns="182854" bIns="91427" rtlCol="0" anchor="ctr">
            <a:spAutoFit/>
          </a:bodyPr>
          <a:lstStyle>
            <a:defPPr>
              <a:defRPr lang="en-US"/>
            </a:defPPr>
            <a:lvl1pPr defTabSz="914049">
              <a:lnSpc>
                <a:spcPct val="90000"/>
              </a:lnSpc>
              <a:spcBef>
                <a:spcPts val="600"/>
              </a:spcBef>
              <a:defRPr sz="2000" kern="0">
                <a:gradFill>
                  <a:gsLst>
                    <a:gs pos="71681">
                      <a:schemeClr val="tx1"/>
                    </a:gs>
                    <a:gs pos="51000">
                      <a:schemeClr val="tx1"/>
                    </a:gs>
                  </a:gsLst>
                  <a:lin ang="5400000" scaled="0"/>
                </a:gradFill>
                <a:latin typeface="Segoe UI Semilight" panose="020B0402040204020203" pitchFamily="34" charset="0"/>
                <a:cs typeface="Segoe UI Semilight" panose="020B0402040204020203" pitchFamily="34" charset="0"/>
              </a:defRPr>
            </a:lvl1pPr>
          </a:lstStyle>
          <a:p>
            <a:pPr algn="ctr" defTabSz="913873">
              <a:defRPr/>
            </a:pPr>
            <a:r>
              <a:rPr lang="en-US" b="1">
                <a:solidFill>
                  <a:schemeClr val="tx1"/>
                </a:solidFill>
                <a:latin typeface="Segoe UI Light"/>
              </a:rPr>
              <a:t>Scale-unit</a:t>
            </a:r>
          </a:p>
        </p:txBody>
      </p:sp>
      <p:sp>
        <p:nvSpPr>
          <p:cNvPr id="5" name="Text Placeholder 4">
            <a:extLst>
              <a:ext uri="{FF2B5EF4-FFF2-40B4-BE49-F238E27FC236}">
                <a16:creationId xmlns:a16="http://schemas.microsoft.com/office/drawing/2014/main" id="{4D1A1541-23EE-4CB4-8DA2-7E747AF42AF8}"/>
              </a:ext>
            </a:extLst>
          </p:cNvPr>
          <p:cNvSpPr>
            <a:spLocks noGrp="1"/>
          </p:cNvSpPr>
          <p:nvPr>
            <p:ph type="body" sz="quarter" idx="10"/>
          </p:nvPr>
        </p:nvSpPr>
        <p:spPr>
          <a:xfrm>
            <a:off x="598945" y="1462924"/>
            <a:ext cx="8144406" cy="5082225"/>
          </a:xfrm>
          <a:solidFill>
            <a:schemeClr val="bg2"/>
          </a:solidFill>
        </p:spPr>
        <p:txBody>
          <a:bodyPr/>
          <a:lstStyle/>
          <a:p>
            <a:r>
              <a:rPr lang="en-US" sz="2448" b="1"/>
              <a:t>Administrator and user connectivity:</a:t>
            </a:r>
          </a:p>
          <a:p>
            <a:r>
              <a:rPr lang="en-US" sz="2448"/>
              <a:t>Top of rack switches (2):</a:t>
            </a:r>
          </a:p>
          <a:p>
            <a:r>
              <a:rPr lang="en-US" sz="2448"/>
              <a:t>	4 uplinks to pair of border devices</a:t>
            </a:r>
          </a:p>
          <a:p>
            <a:r>
              <a:rPr lang="en-US" sz="2448"/>
              <a:t>	Failure impact: None; one switch can handle all traffic</a:t>
            </a:r>
          </a:p>
          <a:p>
            <a:r>
              <a:rPr lang="en-US" sz="2448"/>
              <a:t>Scale-unit nodes</a:t>
            </a:r>
          </a:p>
          <a:p>
            <a:r>
              <a:rPr lang="en-US" sz="2448"/>
              <a:t>	4-16 nodes configured in highly available topology</a:t>
            </a:r>
          </a:p>
          <a:p>
            <a:endParaRPr lang="en-US" sz="2448" b="1"/>
          </a:p>
          <a:p>
            <a:r>
              <a:rPr lang="en-US" sz="2448" b="1"/>
              <a:t>Hardware management:</a:t>
            </a:r>
          </a:p>
          <a:p>
            <a:r>
              <a:rPr lang="en-US" sz="2448"/>
              <a:t>BMC switch (1):</a:t>
            </a:r>
          </a:p>
          <a:p>
            <a:r>
              <a:rPr lang="en-US" sz="2448"/>
              <a:t>	Impact: HW monitoring, some admin operations</a:t>
            </a:r>
          </a:p>
          <a:p>
            <a:r>
              <a:rPr lang="en-US" sz="2448"/>
              <a:t>Hardware Lifecycle host (1):</a:t>
            </a:r>
          </a:p>
          <a:p>
            <a:r>
              <a:rPr lang="en-US" sz="2448"/>
              <a:t>	 Impact: HW monitoring, some admin operations</a:t>
            </a:r>
          </a:p>
        </p:txBody>
      </p:sp>
      <p:cxnSp>
        <p:nvCxnSpPr>
          <p:cNvPr id="220" name="Straight Connector 219">
            <a:extLst>
              <a:ext uri="{FF2B5EF4-FFF2-40B4-BE49-F238E27FC236}">
                <a16:creationId xmlns:a16="http://schemas.microsoft.com/office/drawing/2014/main" id="{BB44F94C-DF57-4B82-8396-ADEEB8D9FA3F}"/>
              </a:ext>
            </a:extLst>
          </p:cNvPr>
          <p:cNvCxnSpPr>
            <a:cxnSpLocks/>
          </p:cNvCxnSpPr>
          <p:nvPr/>
        </p:nvCxnSpPr>
        <p:spPr>
          <a:xfrm>
            <a:off x="11368183" y="1477728"/>
            <a:ext cx="0" cy="1061392"/>
          </a:xfrm>
          <a:prstGeom prst="line">
            <a:avLst/>
          </a:prstGeom>
          <a:noFill/>
          <a:ln w="28575" cap="flat" cmpd="sng" algn="ctr">
            <a:solidFill>
              <a:srgbClr val="505050">
                <a:lumMod val="60000"/>
                <a:lumOff val="40000"/>
              </a:srgbClr>
            </a:solidFill>
            <a:prstDash val="solid"/>
            <a:headEnd type="none"/>
            <a:tailEnd type="none"/>
          </a:ln>
          <a:effectLst/>
        </p:spPr>
      </p:cxnSp>
      <p:sp>
        <p:nvSpPr>
          <p:cNvPr id="221" name="Rectangle 220">
            <a:extLst>
              <a:ext uri="{FF2B5EF4-FFF2-40B4-BE49-F238E27FC236}">
                <a16:creationId xmlns:a16="http://schemas.microsoft.com/office/drawing/2014/main" id="{E1599C35-D71A-4C00-BA55-39A33FAAD66D}"/>
              </a:ext>
            </a:extLst>
          </p:cNvPr>
          <p:cNvSpPr/>
          <p:nvPr/>
        </p:nvSpPr>
        <p:spPr bwMode="auto">
          <a:xfrm>
            <a:off x="8952645" y="2543989"/>
            <a:ext cx="3077592" cy="390491"/>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kern="0">
                <a:solidFill>
                  <a:srgbClr val="0078D7">
                    <a:lumMod val="50000"/>
                  </a:srgbClr>
                </a:solidFill>
                <a:latin typeface="Segoe UI Light"/>
                <a:ea typeface="Segoe UI" pitchFamily="34" charset="0"/>
                <a:cs typeface="Segoe UI" pitchFamily="34" charset="0"/>
              </a:rPr>
              <a:t>Leaf Switch (</a:t>
            </a:r>
            <a:r>
              <a:rPr lang="en-US" sz="1535" kern="0" err="1">
                <a:solidFill>
                  <a:srgbClr val="0078D7">
                    <a:lumMod val="50000"/>
                  </a:srgbClr>
                </a:solidFill>
                <a:latin typeface="Segoe UI Light"/>
                <a:ea typeface="Segoe UI" pitchFamily="34" charset="0"/>
                <a:cs typeface="Segoe UI" pitchFamily="34" charset="0"/>
              </a:rPr>
              <a:t>ToR</a:t>
            </a:r>
            <a:r>
              <a:rPr lang="en-US" sz="1535" kern="0">
                <a:solidFill>
                  <a:srgbClr val="0078D7">
                    <a:lumMod val="50000"/>
                  </a:srgbClr>
                </a:solidFill>
                <a:latin typeface="Segoe UI Light"/>
                <a:ea typeface="Segoe UI" pitchFamily="34" charset="0"/>
                <a:cs typeface="Segoe UI" pitchFamily="34" charset="0"/>
              </a:rPr>
              <a:t>)</a:t>
            </a:r>
          </a:p>
        </p:txBody>
      </p:sp>
      <p:sp>
        <p:nvSpPr>
          <p:cNvPr id="222" name="Rectangle 221">
            <a:extLst>
              <a:ext uri="{FF2B5EF4-FFF2-40B4-BE49-F238E27FC236}">
                <a16:creationId xmlns:a16="http://schemas.microsoft.com/office/drawing/2014/main" id="{02E44F60-7817-42D2-92EF-0781CBA803AA}"/>
              </a:ext>
            </a:extLst>
          </p:cNvPr>
          <p:cNvSpPr/>
          <p:nvPr/>
        </p:nvSpPr>
        <p:spPr bwMode="auto">
          <a:xfrm>
            <a:off x="8952645" y="3047080"/>
            <a:ext cx="3077592" cy="39049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kern="0">
                <a:solidFill>
                  <a:srgbClr val="0078D7">
                    <a:lumMod val="50000"/>
                  </a:srgbClr>
                </a:solidFill>
                <a:latin typeface="Segoe UI Light"/>
                <a:ea typeface="Segoe UI" pitchFamily="34" charset="0"/>
                <a:cs typeface="Segoe UI" pitchFamily="34" charset="0"/>
              </a:rPr>
              <a:t>Leaf Switch (</a:t>
            </a:r>
            <a:r>
              <a:rPr lang="en-US" sz="1535" kern="0" err="1">
                <a:solidFill>
                  <a:srgbClr val="0078D7">
                    <a:lumMod val="50000"/>
                  </a:srgbClr>
                </a:solidFill>
                <a:latin typeface="Segoe UI Light"/>
                <a:ea typeface="Segoe UI" pitchFamily="34" charset="0"/>
                <a:cs typeface="Segoe UI" pitchFamily="34" charset="0"/>
              </a:rPr>
              <a:t>ToR</a:t>
            </a:r>
            <a:r>
              <a:rPr lang="en-US" sz="1535" kern="0">
                <a:solidFill>
                  <a:srgbClr val="0078D7">
                    <a:lumMod val="50000"/>
                  </a:srgbClr>
                </a:solidFill>
                <a:latin typeface="Segoe UI Light"/>
                <a:ea typeface="Segoe UI" pitchFamily="34" charset="0"/>
                <a:cs typeface="Segoe UI" pitchFamily="34" charset="0"/>
              </a:rPr>
              <a:t>)</a:t>
            </a:r>
          </a:p>
        </p:txBody>
      </p:sp>
      <p:sp>
        <p:nvSpPr>
          <p:cNvPr id="223" name="Rectangle 222">
            <a:extLst>
              <a:ext uri="{FF2B5EF4-FFF2-40B4-BE49-F238E27FC236}">
                <a16:creationId xmlns:a16="http://schemas.microsoft.com/office/drawing/2014/main" id="{C61A1690-9AAD-4670-BF30-F84837B6C75C}"/>
              </a:ext>
            </a:extLst>
          </p:cNvPr>
          <p:cNvSpPr/>
          <p:nvPr/>
        </p:nvSpPr>
        <p:spPr bwMode="auto">
          <a:xfrm>
            <a:off x="8952645" y="4089013"/>
            <a:ext cx="3077592" cy="412515"/>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kern="0">
                <a:gradFill>
                  <a:gsLst>
                    <a:gs pos="0">
                      <a:srgbClr val="FFFFFF"/>
                    </a:gs>
                    <a:gs pos="100000">
                      <a:srgbClr val="FFFFFF"/>
                    </a:gs>
                  </a:gsLst>
                  <a:lin ang="5400000" scaled="0"/>
                </a:gradFill>
                <a:latin typeface="Segoe UI Light"/>
                <a:ea typeface="Segoe UI" pitchFamily="34" charset="0"/>
                <a:cs typeface="Segoe UI" pitchFamily="34" charset="0"/>
              </a:rPr>
              <a:t>Node1</a:t>
            </a:r>
          </a:p>
        </p:txBody>
      </p:sp>
      <p:sp>
        <p:nvSpPr>
          <p:cNvPr id="224" name="Rectangle 223">
            <a:extLst>
              <a:ext uri="{FF2B5EF4-FFF2-40B4-BE49-F238E27FC236}">
                <a16:creationId xmlns:a16="http://schemas.microsoft.com/office/drawing/2014/main" id="{879D7ADA-D1C3-4183-AB0B-656D2D2BD831}"/>
              </a:ext>
            </a:extLst>
          </p:cNvPr>
          <p:cNvSpPr/>
          <p:nvPr/>
        </p:nvSpPr>
        <p:spPr bwMode="auto">
          <a:xfrm>
            <a:off x="8952645" y="5086711"/>
            <a:ext cx="3077592" cy="412515"/>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kern="0">
                <a:gradFill>
                  <a:gsLst>
                    <a:gs pos="0">
                      <a:srgbClr val="FFFFFF"/>
                    </a:gs>
                    <a:gs pos="100000">
                      <a:srgbClr val="FFFFFF"/>
                    </a:gs>
                  </a:gsLst>
                  <a:lin ang="5400000" scaled="0"/>
                </a:gradFill>
                <a:latin typeface="Segoe UI Light"/>
                <a:ea typeface="Segoe UI" pitchFamily="34" charset="0"/>
                <a:cs typeface="Segoe UI" pitchFamily="34" charset="0"/>
              </a:rPr>
              <a:t>Node</a:t>
            </a:r>
            <a:r>
              <a:rPr lang="en-US" sz="1535" i="1" kern="0">
                <a:gradFill>
                  <a:gsLst>
                    <a:gs pos="0">
                      <a:srgbClr val="FFFFFF"/>
                    </a:gs>
                    <a:gs pos="100000">
                      <a:srgbClr val="FFFFFF"/>
                    </a:gs>
                  </a:gsLst>
                  <a:lin ang="5400000" scaled="0"/>
                </a:gradFill>
                <a:latin typeface="Segoe UI Light"/>
                <a:ea typeface="Segoe UI" pitchFamily="34" charset="0"/>
                <a:cs typeface="Segoe UI" pitchFamily="34" charset="0"/>
              </a:rPr>
              <a:t>(n)</a:t>
            </a:r>
            <a:endParaRPr lang="en-US" sz="1535" kern="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225" name="Rectangle 224">
            <a:extLst>
              <a:ext uri="{FF2B5EF4-FFF2-40B4-BE49-F238E27FC236}">
                <a16:creationId xmlns:a16="http://schemas.microsoft.com/office/drawing/2014/main" id="{22A2143D-096D-4D2B-8817-0275018617B8}"/>
              </a:ext>
            </a:extLst>
          </p:cNvPr>
          <p:cNvSpPr/>
          <p:nvPr/>
        </p:nvSpPr>
        <p:spPr bwMode="auto">
          <a:xfrm>
            <a:off x="8952645" y="5585550"/>
            <a:ext cx="3077592" cy="412515"/>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kern="0">
                <a:gradFill>
                  <a:gsLst>
                    <a:gs pos="0">
                      <a:srgbClr val="FFFFFF"/>
                    </a:gs>
                    <a:gs pos="100000">
                      <a:srgbClr val="FFFFFF"/>
                    </a:gs>
                  </a:gsLst>
                  <a:lin ang="5400000" scaled="0"/>
                </a:gradFill>
                <a:latin typeface="Segoe UI Light"/>
                <a:ea typeface="Segoe UI" pitchFamily="34" charset="0"/>
                <a:cs typeface="Segoe UI" pitchFamily="34" charset="0"/>
              </a:rPr>
              <a:t>Node16</a:t>
            </a:r>
          </a:p>
        </p:txBody>
      </p:sp>
      <p:sp>
        <p:nvSpPr>
          <p:cNvPr id="226" name="Rectangle 225">
            <a:extLst>
              <a:ext uri="{FF2B5EF4-FFF2-40B4-BE49-F238E27FC236}">
                <a16:creationId xmlns:a16="http://schemas.microsoft.com/office/drawing/2014/main" id="{3EA4518F-7651-4D1E-B618-F18FC7E0AF3A}"/>
              </a:ext>
            </a:extLst>
          </p:cNvPr>
          <p:cNvSpPr/>
          <p:nvPr/>
        </p:nvSpPr>
        <p:spPr bwMode="auto">
          <a:xfrm>
            <a:off x="8952645" y="4587861"/>
            <a:ext cx="3077592" cy="412515"/>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kern="0">
                <a:gradFill>
                  <a:gsLst>
                    <a:gs pos="0">
                      <a:srgbClr val="FFFFFF"/>
                    </a:gs>
                    <a:gs pos="100000">
                      <a:srgbClr val="FFFFFF"/>
                    </a:gs>
                  </a:gsLst>
                  <a:lin ang="5400000" scaled="0"/>
                </a:gradFill>
                <a:latin typeface="Segoe UI Light"/>
                <a:ea typeface="Segoe UI" pitchFamily="34" charset="0"/>
                <a:cs typeface="Segoe UI" pitchFamily="34" charset="0"/>
              </a:rPr>
              <a:t>Node2</a:t>
            </a:r>
          </a:p>
        </p:txBody>
      </p:sp>
      <p:sp>
        <p:nvSpPr>
          <p:cNvPr id="227" name="Rectangle 226">
            <a:extLst>
              <a:ext uri="{FF2B5EF4-FFF2-40B4-BE49-F238E27FC236}">
                <a16:creationId xmlns:a16="http://schemas.microsoft.com/office/drawing/2014/main" id="{1EC168AD-B870-4F89-AAC9-86354480F00C}"/>
              </a:ext>
            </a:extLst>
          </p:cNvPr>
          <p:cNvSpPr/>
          <p:nvPr/>
        </p:nvSpPr>
        <p:spPr bwMode="auto">
          <a:xfrm>
            <a:off x="8952645" y="3541000"/>
            <a:ext cx="3077592" cy="369264"/>
          </a:xfrm>
          <a:prstGeom prst="rect">
            <a:avLst/>
          </a:prstGeom>
          <a:solidFill>
            <a:schemeClr val="accent4">
              <a:lumMod val="60000"/>
              <a:lumOff val="40000"/>
            </a:schemeClr>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kern="0">
                <a:solidFill>
                  <a:srgbClr val="0078D7">
                    <a:lumMod val="50000"/>
                  </a:srgbClr>
                </a:solidFill>
                <a:latin typeface="Segoe UI Light"/>
                <a:ea typeface="Segoe UI" pitchFamily="34" charset="0"/>
                <a:cs typeface="Segoe UI" pitchFamily="34" charset="0"/>
              </a:rPr>
              <a:t>BMC Switch</a:t>
            </a:r>
          </a:p>
        </p:txBody>
      </p:sp>
      <p:cxnSp>
        <p:nvCxnSpPr>
          <p:cNvPr id="228" name="Straight Connector 227">
            <a:extLst>
              <a:ext uri="{FF2B5EF4-FFF2-40B4-BE49-F238E27FC236}">
                <a16:creationId xmlns:a16="http://schemas.microsoft.com/office/drawing/2014/main" id="{01BF2399-3520-4762-BE04-91EAA44B32B9}"/>
              </a:ext>
            </a:extLst>
          </p:cNvPr>
          <p:cNvCxnSpPr/>
          <p:nvPr/>
        </p:nvCxnSpPr>
        <p:spPr>
          <a:xfrm>
            <a:off x="8952644" y="2952383"/>
            <a:ext cx="0" cy="1630724"/>
          </a:xfrm>
          <a:prstGeom prst="line">
            <a:avLst/>
          </a:prstGeom>
          <a:noFill/>
          <a:ln w="38100" cap="flat" cmpd="sng" algn="ctr">
            <a:noFill/>
            <a:prstDash val="solid"/>
            <a:headEnd type="none"/>
            <a:tailEnd type="none"/>
          </a:ln>
          <a:effectLst/>
        </p:spPr>
      </p:cxnSp>
      <p:cxnSp>
        <p:nvCxnSpPr>
          <p:cNvPr id="229" name="Straight Connector 228">
            <a:extLst>
              <a:ext uri="{FF2B5EF4-FFF2-40B4-BE49-F238E27FC236}">
                <a16:creationId xmlns:a16="http://schemas.microsoft.com/office/drawing/2014/main" id="{29F88825-2C62-43E6-B0EE-ECE86B803F0C}"/>
              </a:ext>
            </a:extLst>
          </p:cNvPr>
          <p:cNvCxnSpPr/>
          <p:nvPr/>
        </p:nvCxnSpPr>
        <p:spPr>
          <a:xfrm>
            <a:off x="8952644" y="3491541"/>
            <a:ext cx="0" cy="2556036"/>
          </a:xfrm>
          <a:prstGeom prst="line">
            <a:avLst/>
          </a:prstGeom>
          <a:noFill/>
          <a:ln w="38100" cap="flat" cmpd="sng" algn="ctr">
            <a:noFill/>
            <a:prstDash val="solid"/>
            <a:headEnd type="none"/>
            <a:tailEnd type="none"/>
          </a:ln>
          <a:effectLst/>
        </p:spPr>
      </p:cxnSp>
      <p:sp>
        <p:nvSpPr>
          <p:cNvPr id="230" name="Rectangle 229">
            <a:extLst>
              <a:ext uri="{FF2B5EF4-FFF2-40B4-BE49-F238E27FC236}">
                <a16:creationId xmlns:a16="http://schemas.microsoft.com/office/drawing/2014/main" id="{7875AB94-8CC9-4906-8F32-ACF36F067AFC}"/>
              </a:ext>
            </a:extLst>
          </p:cNvPr>
          <p:cNvSpPr/>
          <p:nvPr/>
        </p:nvSpPr>
        <p:spPr bwMode="auto">
          <a:xfrm>
            <a:off x="8952645" y="6080989"/>
            <a:ext cx="3077592" cy="267163"/>
          </a:xfrm>
          <a:prstGeom prst="rect">
            <a:avLst/>
          </a:prstGeom>
          <a:solidFill>
            <a:srgbClr val="00B050"/>
          </a:solidFill>
          <a:ln w="9525" cap="flat" cmpd="sng" algn="ctr">
            <a:solidFill>
              <a:schemeClr val="bg1"/>
            </a:solid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176" kern="0">
                <a:solidFill>
                  <a:schemeClr val="bg1"/>
                </a:solidFill>
                <a:latin typeface="Segoe UI Light"/>
                <a:ea typeface="Segoe UI" pitchFamily="34" charset="0"/>
                <a:cs typeface="Segoe UI" pitchFamily="34" charset="0"/>
              </a:rPr>
              <a:t>Hardware Lifecycle Host</a:t>
            </a:r>
          </a:p>
        </p:txBody>
      </p:sp>
      <p:cxnSp>
        <p:nvCxnSpPr>
          <p:cNvPr id="231" name="Straight Connector 230">
            <a:extLst>
              <a:ext uri="{FF2B5EF4-FFF2-40B4-BE49-F238E27FC236}">
                <a16:creationId xmlns:a16="http://schemas.microsoft.com/office/drawing/2014/main" id="{E60EC3A1-FF1B-4033-A481-C949D2E3A090}"/>
              </a:ext>
            </a:extLst>
          </p:cNvPr>
          <p:cNvCxnSpPr>
            <a:cxnSpLocks/>
          </p:cNvCxnSpPr>
          <p:nvPr/>
        </p:nvCxnSpPr>
        <p:spPr>
          <a:xfrm>
            <a:off x="11528999" y="1453479"/>
            <a:ext cx="0" cy="1588733"/>
          </a:xfrm>
          <a:prstGeom prst="line">
            <a:avLst/>
          </a:prstGeom>
          <a:noFill/>
          <a:ln w="28575" cap="flat" cmpd="sng" algn="ctr">
            <a:solidFill>
              <a:srgbClr val="505050">
                <a:lumMod val="60000"/>
                <a:lumOff val="40000"/>
              </a:srgbClr>
            </a:solidFill>
            <a:prstDash val="solid"/>
            <a:headEnd type="none"/>
            <a:tailEnd type="none"/>
          </a:ln>
          <a:effectLst/>
        </p:spPr>
      </p:cxnSp>
      <p:sp>
        <p:nvSpPr>
          <p:cNvPr id="232" name="TextBox 231">
            <a:extLst>
              <a:ext uri="{FF2B5EF4-FFF2-40B4-BE49-F238E27FC236}">
                <a16:creationId xmlns:a16="http://schemas.microsoft.com/office/drawing/2014/main" id="{636CC7CD-4EF3-4B67-8A08-D568032934E0}"/>
              </a:ext>
            </a:extLst>
          </p:cNvPr>
          <p:cNvSpPr txBox="1"/>
          <p:nvPr/>
        </p:nvSpPr>
        <p:spPr>
          <a:xfrm>
            <a:off x="9474279" y="1719787"/>
            <a:ext cx="1928519" cy="192135"/>
          </a:xfrm>
          <a:prstGeom prst="rect">
            <a:avLst/>
          </a:prstGeom>
          <a:noFill/>
        </p:spPr>
        <p:txBody>
          <a:bodyPr wrap="square" lIns="0" tIns="0" rIns="0" bIns="0" rtlCol="0">
            <a:spAutoFit/>
          </a:bodyPr>
          <a:lstStyle/>
          <a:p>
            <a:pPr algn="ctr"/>
            <a:r>
              <a:rPr lang="en-US" sz="1224">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Layer 3: BGP or Static route</a:t>
            </a:r>
          </a:p>
        </p:txBody>
      </p:sp>
      <p:cxnSp>
        <p:nvCxnSpPr>
          <p:cNvPr id="233" name="Straight Connector 232">
            <a:extLst>
              <a:ext uri="{FF2B5EF4-FFF2-40B4-BE49-F238E27FC236}">
                <a16:creationId xmlns:a16="http://schemas.microsoft.com/office/drawing/2014/main" id="{8771CA58-DA3D-460F-9412-50BD879C4DA8}"/>
              </a:ext>
            </a:extLst>
          </p:cNvPr>
          <p:cNvCxnSpPr>
            <a:cxnSpLocks/>
          </p:cNvCxnSpPr>
          <p:nvPr/>
        </p:nvCxnSpPr>
        <p:spPr>
          <a:xfrm>
            <a:off x="9269964" y="1453479"/>
            <a:ext cx="0" cy="1586591"/>
          </a:xfrm>
          <a:prstGeom prst="line">
            <a:avLst/>
          </a:prstGeom>
          <a:noFill/>
          <a:ln w="12700" cap="flat" cmpd="sng" algn="ctr">
            <a:solidFill>
              <a:srgbClr val="505050">
                <a:lumMod val="60000"/>
                <a:lumOff val="40000"/>
              </a:srgbClr>
            </a:solidFill>
            <a:prstDash val="solid"/>
            <a:headEnd type="none"/>
            <a:tailEnd type="none"/>
          </a:ln>
          <a:effectLst/>
        </p:spPr>
      </p:cxnSp>
      <p:cxnSp>
        <p:nvCxnSpPr>
          <p:cNvPr id="234" name="Straight Connector 233">
            <a:extLst>
              <a:ext uri="{FF2B5EF4-FFF2-40B4-BE49-F238E27FC236}">
                <a16:creationId xmlns:a16="http://schemas.microsoft.com/office/drawing/2014/main" id="{41DEAA7C-D76F-4FB8-B0F3-AAE6D23A030D}"/>
              </a:ext>
            </a:extLst>
          </p:cNvPr>
          <p:cNvCxnSpPr>
            <a:cxnSpLocks/>
          </p:cNvCxnSpPr>
          <p:nvPr/>
        </p:nvCxnSpPr>
        <p:spPr>
          <a:xfrm>
            <a:off x="9443539" y="1471500"/>
            <a:ext cx="0" cy="1067619"/>
          </a:xfrm>
          <a:prstGeom prst="line">
            <a:avLst/>
          </a:prstGeom>
          <a:noFill/>
          <a:ln w="28575" cap="flat" cmpd="sng" algn="ctr">
            <a:solidFill>
              <a:srgbClr val="505050">
                <a:lumMod val="60000"/>
                <a:lumOff val="40000"/>
              </a:srgbClr>
            </a:solidFill>
            <a:prstDash val="solid"/>
            <a:headEnd type="none"/>
            <a:tailEnd type="none"/>
          </a:ln>
          <a:effectLst/>
        </p:spPr>
      </p:cxnSp>
      <p:cxnSp>
        <p:nvCxnSpPr>
          <p:cNvPr id="235" name="Straight Connector 234">
            <a:extLst>
              <a:ext uri="{FF2B5EF4-FFF2-40B4-BE49-F238E27FC236}">
                <a16:creationId xmlns:a16="http://schemas.microsoft.com/office/drawing/2014/main" id="{1186C68F-80D7-40DE-8E27-455CBE695820}"/>
              </a:ext>
            </a:extLst>
          </p:cNvPr>
          <p:cNvCxnSpPr>
            <a:cxnSpLocks/>
          </p:cNvCxnSpPr>
          <p:nvPr/>
        </p:nvCxnSpPr>
        <p:spPr>
          <a:xfrm>
            <a:off x="9261193" y="1446624"/>
            <a:ext cx="0" cy="1586591"/>
          </a:xfrm>
          <a:prstGeom prst="line">
            <a:avLst/>
          </a:prstGeom>
          <a:noFill/>
          <a:ln w="28575" cap="flat" cmpd="sng" algn="ctr">
            <a:solidFill>
              <a:srgbClr val="505050">
                <a:lumMod val="60000"/>
                <a:lumOff val="40000"/>
              </a:srgbClr>
            </a:solidFill>
            <a:prstDash val="solid"/>
            <a:headEnd type="none"/>
            <a:tailEnd type="none"/>
          </a:ln>
          <a:effectLst/>
        </p:spPr>
      </p:cxnSp>
      <p:pic>
        <p:nvPicPr>
          <p:cNvPr id="236" name="Picture 235">
            <a:extLst>
              <a:ext uri="{FF2B5EF4-FFF2-40B4-BE49-F238E27FC236}">
                <a16:creationId xmlns:a16="http://schemas.microsoft.com/office/drawing/2014/main" id="{5ED6F102-4F4E-4C93-999D-19464CB59D3B}"/>
              </a:ext>
            </a:extLst>
          </p:cNvPr>
          <p:cNvPicPr>
            <a:picLocks noChangeAspect="1"/>
          </p:cNvPicPr>
          <p:nvPr/>
        </p:nvPicPr>
        <p:blipFill>
          <a:blip r:embed="rId3"/>
          <a:stretch>
            <a:fillRect/>
          </a:stretch>
        </p:blipFill>
        <p:spPr>
          <a:xfrm flipV="1">
            <a:off x="10518144" y="1072361"/>
            <a:ext cx="1505885" cy="402540"/>
          </a:xfrm>
          <a:prstGeom prst="rect">
            <a:avLst/>
          </a:prstGeom>
        </p:spPr>
      </p:pic>
      <p:pic>
        <p:nvPicPr>
          <p:cNvPr id="237" name="Picture 236">
            <a:extLst>
              <a:ext uri="{FF2B5EF4-FFF2-40B4-BE49-F238E27FC236}">
                <a16:creationId xmlns:a16="http://schemas.microsoft.com/office/drawing/2014/main" id="{B588A599-6A36-404E-A0E6-7C62FA82F67F}"/>
              </a:ext>
            </a:extLst>
          </p:cNvPr>
          <p:cNvPicPr>
            <a:picLocks noChangeAspect="1"/>
          </p:cNvPicPr>
          <p:nvPr/>
        </p:nvPicPr>
        <p:blipFill>
          <a:blip r:embed="rId3"/>
          <a:stretch>
            <a:fillRect/>
          </a:stretch>
        </p:blipFill>
        <p:spPr>
          <a:xfrm flipV="1">
            <a:off x="8947150" y="1087678"/>
            <a:ext cx="1505885" cy="402540"/>
          </a:xfrm>
          <a:prstGeom prst="rect">
            <a:avLst/>
          </a:prstGeom>
        </p:spPr>
      </p:pic>
      <p:sp>
        <p:nvSpPr>
          <p:cNvPr id="238" name="TextBox 237">
            <a:extLst>
              <a:ext uri="{FF2B5EF4-FFF2-40B4-BE49-F238E27FC236}">
                <a16:creationId xmlns:a16="http://schemas.microsoft.com/office/drawing/2014/main" id="{64CC1ED7-1BE1-49B0-B714-1FF30ACB8883}"/>
              </a:ext>
            </a:extLst>
          </p:cNvPr>
          <p:cNvSpPr txBox="1"/>
          <p:nvPr/>
        </p:nvSpPr>
        <p:spPr>
          <a:xfrm>
            <a:off x="9538500" y="734948"/>
            <a:ext cx="1920756" cy="443937"/>
          </a:xfrm>
          <a:prstGeom prst="rect">
            <a:avLst/>
          </a:prstGeom>
        </p:spPr>
        <p:txBody>
          <a:bodyPr wrap="square" lIns="182854" tIns="91427" rIns="182854" bIns="91427" rtlCol="0" anchor="ctr">
            <a:spAutoFit/>
          </a:bodyPr>
          <a:lstStyle>
            <a:defPPr>
              <a:defRPr lang="en-US"/>
            </a:defPPr>
            <a:lvl1pPr defTabSz="914049">
              <a:lnSpc>
                <a:spcPct val="90000"/>
              </a:lnSpc>
              <a:spcBef>
                <a:spcPts val="600"/>
              </a:spcBef>
              <a:defRPr sz="2000" kern="0">
                <a:gradFill>
                  <a:gsLst>
                    <a:gs pos="71681">
                      <a:schemeClr val="tx1"/>
                    </a:gs>
                    <a:gs pos="51000">
                      <a:schemeClr val="tx1"/>
                    </a:gs>
                  </a:gsLst>
                  <a:lin ang="5400000" scaled="0"/>
                </a:gradFill>
                <a:latin typeface="Segoe UI Semilight" panose="020B0402040204020203" pitchFamily="34" charset="0"/>
                <a:cs typeface="Segoe UI Semilight" panose="020B0402040204020203" pitchFamily="34" charset="0"/>
              </a:defRPr>
            </a:lvl1pPr>
          </a:lstStyle>
          <a:p>
            <a:pPr defTabSz="913873">
              <a:defRPr/>
            </a:pPr>
            <a:r>
              <a:rPr lang="en-US" sz="1836">
                <a:solidFill>
                  <a:schemeClr val="tx1"/>
                </a:solidFill>
                <a:latin typeface="Segoe UI Light"/>
              </a:rPr>
              <a:t>Border Devices</a:t>
            </a:r>
          </a:p>
        </p:txBody>
      </p:sp>
    </p:spTree>
    <p:extLst>
      <p:ext uri="{BB962C8B-B14F-4D97-AF65-F5344CB8AC3E}">
        <p14:creationId xmlns:p14="http://schemas.microsoft.com/office/powerpoint/2010/main" val="103077221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p:stCondLst>
                              <p:cond delay="500"/>
                            </p:stCondLst>
                            <p:childTnLst>
                              <p:par>
                                <p:cTn id="9" presetID="35" presetClass="path" presetSubtype="0" accel="50000" decel="50000" fill="hold" grpId="0" nodeType="afterEffect">
                                  <p:stCondLst>
                                    <p:cond delay="0"/>
                                  </p:stCondLst>
                                  <p:childTnLst>
                                    <p:animMotion origin="layout" path="M 2.08333E-7 1.11111E-6 L -0.34362 1.11111E-6 " pathEditMode="relative" rAng="0" ptsTypes="AA">
                                      <p:cBhvr>
                                        <p:cTn id="10" dur="2000" fill="hold"/>
                                        <p:tgtEl>
                                          <p:spTgt spid="223"/>
                                        </p:tgtEl>
                                        <p:attrNameLst>
                                          <p:attrName>ppt_x</p:attrName>
                                          <p:attrName>ppt_y</p:attrName>
                                        </p:attrNameLst>
                                      </p:cBhvr>
                                      <p:rCtr x="-17188" y="0"/>
                                    </p:animMotion>
                                  </p:childTnLst>
                                </p:cTn>
                              </p:par>
                            </p:childTnLst>
                          </p:cTn>
                        </p:par>
                        <p:par>
                          <p:cTn id="11" fill="hold">
                            <p:stCondLst>
                              <p:cond delay="2500"/>
                            </p:stCondLst>
                            <p:childTnLst>
                              <p:par>
                                <p:cTn id="12" presetID="10" presetClass="exit" presetSubtype="0" fill="hold" grpId="1" nodeType="afterEffect">
                                  <p:stCondLst>
                                    <p:cond delay="0"/>
                                  </p:stCondLst>
                                  <p:childTnLst>
                                    <p:animEffect transition="out" filter="fade">
                                      <p:cBhvr>
                                        <p:cTn id="13" dur="250"/>
                                        <p:tgtEl>
                                          <p:spTgt spid="223"/>
                                        </p:tgtEl>
                                      </p:cBhvr>
                                    </p:animEffect>
                                    <p:set>
                                      <p:cBhvr>
                                        <p:cTn id="14" dur="1" fill="hold">
                                          <p:stCondLst>
                                            <p:cond delay="249"/>
                                          </p:stCondLst>
                                        </p:cTn>
                                        <p:tgtEl>
                                          <p:spTgt spid="223"/>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childTnLst>
                                </p:cTn>
                              </p:par>
                              <p:par>
                                <p:cTn id="18" presetID="10" presetClass="exit" presetSubtype="0" fill="hold" grpId="0" nodeType="withEffect">
                                  <p:stCondLst>
                                    <p:cond delay="0"/>
                                  </p:stCondLst>
                                  <p:childTnLst>
                                    <p:animEffect transition="out" filter="fade">
                                      <p:cBhvr>
                                        <p:cTn id="19" dur="500"/>
                                        <p:tgtEl>
                                          <p:spTgt spid="216"/>
                                        </p:tgtEl>
                                      </p:cBhvr>
                                    </p:animEffect>
                                    <p:set>
                                      <p:cBhvr>
                                        <p:cTn id="20" dur="1" fill="hold">
                                          <p:stCondLst>
                                            <p:cond delay="499"/>
                                          </p:stCondLst>
                                        </p:cTn>
                                        <p:tgtEl>
                                          <p:spTgt spid="216"/>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217"/>
                                        </p:tgtEl>
                                      </p:cBhvr>
                                    </p:animEffect>
                                    <p:set>
                                      <p:cBhvr>
                                        <p:cTn id="23" dur="1" fill="hold">
                                          <p:stCondLst>
                                            <p:cond delay="499"/>
                                          </p:stCondLst>
                                        </p:cTn>
                                        <p:tgtEl>
                                          <p:spTgt spid="217"/>
                                        </p:tgtEl>
                                        <p:attrNameLst>
                                          <p:attrName>style.visibility</p:attrName>
                                        </p:attrNameLst>
                                      </p:cBhvr>
                                      <p:to>
                                        <p:strVal val="hidden"/>
                                      </p:to>
                                    </p:set>
                                  </p:childTnLst>
                                </p:cTn>
                              </p:par>
                              <p:par>
                                <p:cTn id="24" presetID="10" presetClass="exit" presetSubtype="0" fill="hold" grpId="0" nodeType="withEffect">
                                  <p:stCondLst>
                                    <p:cond delay="0"/>
                                  </p:stCondLst>
                                  <p:childTnLst>
                                    <p:animEffect transition="out" filter="fade">
                                      <p:cBhvr>
                                        <p:cTn id="25" dur="500"/>
                                        <p:tgtEl>
                                          <p:spTgt spid="219"/>
                                        </p:tgtEl>
                                      </p:cBhvr>
                                    </p:animEffect>
                                    <p:set>
                                      <p:cBhvr>
                                        <p:cTn id="26" dur="1" fill="hold">
                                          <p:stCondLst>
                                            <p:cond delay="499"/>
                                          </p:stCondLst>
                                        </p:cTn>
                                        <p:tgtEl>
                                          <p:spTgt spid="219"/>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220"/>
                                        </p:tgtEl>
                                      </p:cBhvr>
                                    </p:animEffect>
                                    <p:set>
                                      <p:cBhvr>
                                        <p:cTn id="29" dur="1" fill="hold">
                                          <p:stCondLst>
                                            <p:cond delay="499"/>
                                          </p:stCondLst>
                                        </p:cTn>
                                        <p:tgtEl>
                                          <p:spTgt spid="220"/>
                                        </p:tgtEl>
                                        <p:attrNameLst>
                                          <p:attrName>style.visibility</p:attrName>
                                        </p:attrNameLst>
                                      </p:cBhvr>
                                      <p:to>
                                        <p:strVal val="hidden"/>
                                      </p:to>
                                    </p:set>
                                  </p:childTnLst>
                                </p:cTn>
                              </p:par>
                              <p:par>
                                <p:cTn id="30" presetID="10" presetClass="exit" presetSubtype="0" fill="hold" grpId="0" nodeType="withEffect">
                                  <p:stCondLst>
                                    <p:cond delay="0"/>
                                  </p:stCondLst>
                                  <p:childTnLst>
                                    <p:animEffect transition="out" filter="fade">
                                      <p:cBhvr>
                                        <p:cTn id="31" dur="500"/>
                                        <p:tgtEl>
                                          <p:spTgt spid="221"/>
                                        </p:tgtEl>
                                      </p:cBhvr>
                                    </p:animEffect>
                                    <p:set>
                                      <p:cBhvr>
                                        <p:cTn id="32" dur="1" fill="hold">
                                          <p:stCondLst>
                                            <p:cond delay="499"/>
                                          </p:stCondLst>
                                        </p:cTn>
                                        <p:tgtEl>
                                          <p:spTgt spid="221"/>
                                        </p:tgtEl>
                                        <p:attrNameLst>
                                          <p:attrName>style.visibility</p:attrName>
                                        </p:attrNameLst>
                                      </p:cBhvr>
                                      <p:to>
                                        <p:strVal val="hidden"/>
                                      </p:to>
                                    </p:set>
                                  </p:childTnLst>
                                </p:cTn>
                              </p:par>
                              <p:par>
                                <p:cTn id="33" presetID="10" presetClass="exit" presetSubtype="0" fill="hold" grpId="0" nodeType="withEffect">
                                  <p:stCondLst>
                                    <p:cond delay="0"/>
                                  </p:stCondLst>
                                  <p:childTnLst>
                                    <p:animEffect transition="out" filter="fade">
                                      <p:cBhvr>
                                        <p:cTn id="34" dur="500"/>
                                        <p:tgtEl>
                                          <p:spTgt spid="222"/>
                                        </p:tgtEl>
                                      </p:cBhvr>
                                    </p:animEffect>
                                    <p:set>
                                      <p:cBhvr>
                                        <p:cTn id="35" dur="1" fill="hold">
                                          <p:stCondLst>
                                            <p:cond delay="499"/>
                                          </p:stCondLst>
                                        </p:cTn>
                                        <p:tgtEl>
                                          <p:spTgt spid="222"/>
                                        </p:tgtEl>
                                        <p:attrNameLst>
                                          <p:attrName>style.visibility</p:attrName>
                                        </p:attrNameLst>
                                      </p:cBhvr>
                                      <p:to>
                                        <p:strVal val="hidden"/>
                                      </p:to>
                                    </p:set>
                                  </p:childTnLst>
                                </p:cTn>
                              </p:par>
                              <p:par>
                                <p:cTn id="36" presetID="10" presetClass="exit" presetSubtype="0" fill="hold" grpId="0" nodeType="withEffect">
                                  <p:stCondLst>
                                    <p:cond delay="0"/>
                                  </p:stCondLst>
                                  <p:childTnLst>
                                    <p:animEffect transition="out" filter="fade">
                                      <p:cBhvr>
                                        <p:cTn id="37" dur="500"/>
                                        <p:tgtEl>
                                          <p:spTgt spid="224"/>
                                        </p:tgtEl>
                                      </p:cBhvr>
                                    </p:animEffect>
                                    <p:set>
                                      <p:cBhvr>
                                        <p:cTn id="38" dur="1" fill="hold">
                                          <p:stCondLst>
                                            <p:cond delay="499"/>
                                          </p:stCondLst>
                                        </p:cTn>
                                        <p:tgtEl>
                                          <p:spTgt spid="224"/>
                                        </p:tgtEl>
                                        <p:attrNameLst>
                                          <p:attrName>style.visibility</p:attrName>
                                        </p:attrNameLst>
                                      </p:cBhvr>
                                      <p:to>
                                        <p:strVal val="hidden"/>
                                      </p:to>
                                    </p:set>
                                  </p:childTnLst>
                                </p:cTn>
                              </p:par>
                              <p:par>
                                <p:cTn id="39" presetID="10" presetClass="exit" presetSubtype="0" fill="hold" grpId="0" nodeType="withEffect">
                                  <p:stCondLst>
                                    <p:cond delay="0"/>
                                  </p:stCondLst>
                                  <p:childTnLst>
                                    <p:animEffect transition="out" filter="fade">
                                      <p:cBhvr>
                                        <p:cTn id="40" dur="500"/>
                                        <p:tgtEl>
                                          <p:spTgt spid="225"/>
                                        </p:tgtEl>
                                      </p:cBhvr>
                                    </p:animEffect>
                                    <p:set>
                                      <p:cBhvr>
                                        <p:cTn id="41" dur="1" fill="hold">
                                          <p:stCondLst>
                                            <p:cond delay="499"/>
                                          </p:stCondLst>
                                        </p:cTn>
                                        <p:tgtEl>
                                          <p:spTgt spid="225"/>
                                        </p:tgtEl>
                                        <p:attrNameLst>
                                          <p:attrName>style.visibility</p:attrName>
                                        </p:attrNameLst>
                                      </p:cBhvr>
                                      <p:to>
                                        <p:strVal val="hidden"/>
                                      </p:to>
                                    </p:set>
                                  </p:childTnLst>
                                </p:cTn>
                              </p:par>
                              <p:par>
                                <p:cTn id="42" presetID="10" presetClass="exit" presetSubtype="0" fill="hold" grpId="0" nodeType="withEffect">
                                  <p:stCondLst>
                                    <p:cond delay="0"/>
                                  </p:stCondLst>
                                  <p:childTnLst>
                                    <p:animEffect transition="out" filter="fade">
                                      <p:cBhvr>
                                        <p:cTn id="43" dur="500"/>
                                        <p:tgtEl>
                                          <p:spTgt spid="226"/>
                                        </p:tgtEl>
                                      </p:cBhvr>
                                    </p:animEffect>
                                    <p:set>
                                      <p:cBhvr>
                                        <p:cTn id="44" dur="1" fill="hold">
                                          <p:stCondLst>
                                            <p:cond delay="499"/>
                                          </p:stCondLst>
                                        </p:cTn>
                                        <p:tgtEl>
                                          <p:spTgt spid="226"/>
                                        </p:tgtEl>
                                        <p:attrNameLst>
                                          <p:attrName>style.visibility</p:attrName>
                                        </p:attrNameLst>
                                      </p:cBhvr>
                                      <p:to>
                                        <p:strVal val="hidden"/>
                                      </p:to>
                                    </p:set>
                                  </p:childTnLst>
                                </p:cTn>
                              </p:par>
                              <p:par>
                                <p:cTn id="45" presetID="10" presetClass="exit" presetSubtype="0" fill="hold" grpId="0" nodeType="withEffect">
                                  <p:stCondLst>
                                    <p:cond delay="0"/>
                                  </p:stCondLst>
                                  <p:childTnLst>
                                    <p:animEffect transition="out" filter="fade">
                                      <p:cBhvr>
                                        <p:cTn id="46" dur="500"/>
                                        <p:tgtEl>
                                          <p:spTgt spid="227"/>
                                        </p:tgtEl>
                                      </p:cBhvr>
                                    </p:animEffect>
                                    <p:set>
                                      <p:cBhvr>
                                        <p:cTn id="47" dur="1" fill="hold">
                                          <p:stCondLst>
                                            <p:cond delay="499"/>
                                          </p:stCondLst>
                                        </p:cTn>
                                        <p:tgtEl>
                                          <p:spTgt spid="227"/>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228"/>
                                        </p:tgtEl>
                                      </p:cBhvr>
                                    </p:animEffect>
                                    <p:set>
                                      <p:cBhvr>
                                        <p:cTn id="50" dur="1" fill="hold">
                                          <p:stCondLst>
                                            <p:cond delay="499"/>
                                          </p:stCondLst>
                                        </p:cTn>
                                        <p:tgtEl>
                                          <p:spTgt spid="228"/>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229"/>
                                        </p:tgtEl>
                                      </p:cBhvr>
                                    </p:animEffect>
                                    <p:set>
                                      <p:cBhvr>
                                        <p:cTn id="53" dur="1" fill="hold">
                                          <p:stCondLst>
                                            <p:cond delay="499"/>
                                          </p:stCondLst>
                                        </p:cTn>
                                        <p:tgtEl>
                                          <p:spTgt spid="229"/>
                                        </p:tgtEl>
                                        <p:attrNameLst>
                                          <p:attrName>style.visibility</p:attrName>
                                        </p:attrNameLst>
                                      </p:cBhvr>
                                      <p:to>
                                        <p:strVal val="hidden"/>
                                      </p:to>
                                    </p:set>
                                  </p:childTnLst>
                                </p:cTn>
                              </p:par>
                              <p:par>
                                <p:cTn id="54" presetID="10" presetClass="exit" presetSubtype="0" fill="hold" grpId="0" nodeType="withEffect">
                                  <p:stCondLst>
                                    <p:cond delay="0"/>
                                  </p:stCondLst>
                                  <p:childTnLst>
                                    <p:animEffect transition="out" filter="fade">
                                      <p:cBhvr>
                                        <p:cTn id="55" dur="500"/>
                                        <p:tgtEl>
                                          <p:spTgt spid="230"/>
                                        </p:tgtEl>
                                      </p:cBhvr>
                                    </p:animEffect>
                                    <p:set>
                                      <p:cBhvr>
                                        <p:cTn id="56" dur="1" fill="hold">
                                          <p:stCondLst>
                                            <p:cond delay="499"/>
                                          </p:stCondLst>
                                        </p:cTn>
                                        <p:tgtEl>
                                          <p:spTgt spid="23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231"/>
                                        </p:tgtEl>
                                      </p:cBhvr>
                                    </p:animEffect>
                                    <p:set>
                                      <p:cBhvr>
                                        <p:cTn id="59" dur="1" fill="hold">
                                          <p:stCondLst>
                                            <p:cond delay="499"/>
                                          </p:stCondLst>
                                        </p:cTn>
                                        <p:tgtEl>
                                          <p:spTgt spid="231"/>
                                        </p:tgtEl>
                                        <p:attrNameLst>
                                          <p:attrName>style.visibility</p:attrName>
                                        </p:attrNameLst>
                                      </p:cBhvr>
                                      <p:to>
                                        <p:strVal val="hidden"/>
                                      </p:to>
                                    </p:set>
                                  </p:childTnLst>
                                </p:cTn>
                              </p:par>
                              <p:par>
                                <p:cTn id="60" presetID="10" presetClass="exit" presetSubtype="0" fill="hold" grpId="0" nodeType="withEffect">
                                  <p:stCondLst>
                                    <p:cond delay="0"/>
                                  </p:stCondLst>
                                  <p:childTnLst>
                                    <p:animEffect transition="out" filter="fade">
                                      <p:cBhvr>
                                        <p:cTn id="61" dur="500"/>
                                        <p:tgtEl>
                                          <p:spTgt spid="232"/>
                                        </p:tgtEl>
                                      </p:cBhvr>
                                    </p:animEffect>
                                    <p:set>
                                      <p:cBhvr>
                                        <p:cTn id="62" dur="1" fill="hold">
                                          <p:stCondLst>
                                            <p:cond delay="499"/>
                                          </p:stCondLst>
                                        </p:cTn>
                                        <p:tgtEl>
                                          <p:spTgt spid="232"/>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233"/>
                                        </p:tgtEl>
                                      </p:cBhvr>
                                    </p:animEffect>
                                    <p:set>
                                      <p:cBhvr>
                                        <p:cTn id="65" dur="1" fill="hold">
                                          <p:stCondLst>
                                            <p:cond delay="499"/>
                                          </p:stCondLst>
                                        </p:cTn>
                                        <p:tgtEl>
                                          <p:spTgt spid="233"/>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234"/>
                                        </p:tgtEl>
                                      </p:cBhvr>
                                    </p:animEffect>
                                    <p:set>
                                      <p:cBhvr>
                                        <p:cTn id="68" dur="1" fill="hold">
                                          <p:stCondLst>
                                            <p:cond delay="499"/>
                                          </p:stCondLst>
                                        </p:cTn>
                                        <p:tgtEl>
                                          <p:spTgt spid="234"/>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235"/>
                                        </p:tgtEl>
                                      </p:cBhvr>
                                    </p:animEffect>
                                    <p:set>
                                      <p:cBhvr>
                                        <p:cTn id="71" dur="1" fill="hold">
                                          <p:stCondLst>
                                            <p:cond delay="499"/>
                                          </p:stCondLst>
                                        </p:cTn>
                                        <p:tgtEl>
                                          <p:spTgt spid="235"/>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236"/>
                                        </p:tgtEl>
                                      </p:cBhvr>
                                    </p:animEffect>
                                    <p:set>
                                      <p:cBhvr>
                                        <p:cTn id="74" dur="1" fill="hold">
                                          <p:stCondLst>
                                            <p:cond delay="499"/>
                                          </p:stCondLst>
                                        </p:cTn>
                                        <p:tgtEl>
                                          <p:spTgt spid="236"/>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237"/>
                                        </p:tgtEl>
                                      </p:cBhvr>
                                    </p:animEffect>
                                    <p:set>
                                      <p:cBhvr>
                                        <p:cTn id="77" dur="1" fill="hold">
                                          <p:stCondLst>
                                            <p:cond delay="499"/>
                                          </p:stCondLst>
                                        </p:cTn>
                                        <p:tgtEl>
                                          <p:spTgt spid="237"/>
                                        </p:tgtEl>
                                        <p:attrNameLst>
                                          <p:attrName>style.visibility</p:attrName>
                                        </p:attrNameLst>
                                      </p:cBhvr>
                                      <p:to>
                                        <p:strVal val="hidden"/>
                                      </p:to>
                                    </p:set>
                                  </p:childTnLst>
                                </p:cTn>
                              </p:par>
                              <p:par>
                                <p:cTn id="78" presetID="10" presetClass="exit" presetSubtype="0" fill="hold" grpId="0" nodeType="withEffect">
                                  <p:stCondLst>
                                    <p:cond delay="0"/>
                                  </p:stCondLst>
                                  <p:childTnLst>
                                    <p:animEffect transition="out" filter="fade">
                                      <p:cBhvr>
                                        <p:cTn id="79" dur="500"/>
                                        <p:tgtEl>
                                          <p:spTgt spid="238"/>
                                        </p:tgtEl>
                                      </p:cBhvr>
                                    </p:animEffect>
                                    <p:set>
                                      <p:cBhvr>
                                        <p:cTn id="80" dur="1" fill="hold">
                                          <p:stCondLst>
                                            <p:cond delay="499"/>
                                          </p:stCondLst>
                                        </p:cTn>
                                        <p:tgtEl>
                                          <p:spTgt spid="2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216" grpId="0" animBg="1"/>
      <p:bldP spid="217" grpId="0"/>
      <p:bldP spid="219" grpId="0"/>
      <p:bldP spid="5" grpId="0" animBg="1"/>
      <p:bldP spid="221" grpId="0" animBg="1"/>
      <p:bldP spid="222" grpId="0" animBg="1"/>
      <p:bldP spid="223" grpId="0" animBg="1"/>
      <p:bldP spid="223" grpId="1" animBg="1"/>
      <p:bldP spid="224" grpId="0" animBg="1"/>
      <p:bldP spid="225" grpId="0" animBg="1"/>
      <p:bldP spid="226" grpId="0" animBg="1"/>
      <p:bldP spid="227" grpId="0" animBg="1"/>
      <p:bldP spid="230" grpId="0" animBg="1"/>
      <p:bldP spid="232" grpId="0"/>
      <p:bldP spid="2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47C00-9C3C-4463-8D9D-DD43ACB72066}"/>
              </a:ext>
            </a:extLst>
          </p:cNvPr>
          <p:cNvSpPr>
            <a:spLocks noGrp="1"/>
          </p:cNvSpPr>
          <p:nvPr>
            <p:ph type="title"/>
          </p:nvPr>
        </p:nvSpPr>
        <p:spPr>
          <a:xfrm>
            <a:off x="600855" y="466301"/>
            <a:ext cx="11237870" cy="565027"/>
          </a:xfrm>
        </p:spPr>
        <p:txBody>
          <a:bodyPr/>
          <a:lstStyle/>
          <a:p>
            <a:r>
              <a:rPr lang="en-US"/>
              <a:t>Fault tolerance within a scale-unit node</a:t>
            </a:r>
          </a:p>
        </p:txBody>
      </p:sp>
      <p:sp>
        <p:nvSpPr>
          <p:cNvPr id="3" name="Text Placeholder 2">
            <a:extLst>
              <a:ext uri="{FF2B5EF4-FFF2-40B4-BE49-F238E27FC236}">
                <a16:creationId xmlns:a16="http://schemas.microsoft.com/office/drawing/2014/main" id="{A0BF23F4-8794-4A08-B697-E4CB00ED3564}"/>
              </a:ext>
            </a:extLst>
          </p:cNvPr>
          <p:cNvSpPr>
            <a:spLocks noGrp="1"/>
          </p:cNvSpPr>
          <p:nvPr>
            <p:ph type="body" sz="quarter" idx="10"/>
          </p:nvPr>
        </p:nvSpPr>
        <p:spPr>
          <a:xfrm>
            <a:off x="598945" y="1462925"/>
            <a:ext cx="11237870" cy="498598"/>
          </a:xfrm>
        </p:spPr>
        <p:txBody>
          <a:bodyPr vert="horz" wrap="square" lIns="0" tIns="0" rIns="0" bIns="0" rtlCol="0" anchor="t">
            <a:spAutoFit/>
          </a:bodyPr>
          <a:lstStyle/>
          <a:p>
            <a:endParaRPr lang="en-US"/>
          </a:p>
        </p:txBody>
      </p:sp>
      <p:sp>
        <p:nvSpPr>
          <p:cNvPr id="4" name="Rectangle 3">
            <a:extLst>
              <a:ext uri="{FF2B5EF4-FFF2-40B4-BE49-F238E27FC236}">
                <a16:creationId xmlns:a16="http://schemas.microsoft.com/office/drawing/2014/main" id="{680E3FCD-0F79-48DF-BB76-A16C41E8C127}"/>
              </a:ext>
            </a:extLst>
          </p:cNvPr>
          <p:cNvSpPr/>
          <p:nvPr/>
        </p:nvSpPr>
        <p:spPr bwMode="auto">
          <a:xfrm>
            <a:off x="4157549" y="2055071"/>
            <a:ext cx="4180062" cy="4438953"/>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a:r>
              <a:rPr lang="en-US" sz="2448">
                <a:solidFill>
                  <a:schemeClr val="bg1"/>
                </a:solidFill>
              </a:rPr>
              <a:t>Node</a:t>
            </a:r>
          </a:p>
        </p:txBody>
      </p:sp>
      <p:pic>
        <p:nvPicPr>
          <p:cNvPr id="5" name="Picture 4">
            <a:extLst>
              <a:ext uri="{FF2B5EF4-FFF2-40B4-BE49-F238E27FC236}">
                <a16:creationId xmlns:a16="http://schemas.microsoft.com/office/drawing/2014/main" id="{632FBD8F-3963-4CDC-A0BD-454476E73FAB}"/>
              </a:ext>
            </a:extLst>
          </p:cNvPr>
          <p:cNvPicPr>
            <a:picLocks noChangeAspect="1"/>
          </p:cNvPicPr>
          <p:nvPr/>
        </p:nvPicPr>
        <p:blipFill>
          <a:blip r:embed="rId3"/>
          <a:stretch>
            <a:fillRect/>
          </a:stretch>
        </p:blipFill>
        <p:spPr>
          <a:xfrm>
            <a:off x="4157549" y="3820954"/>
            <a:ext cx="409150" cy="384421"/>
          </a:xfrm>
          <a:prstGeom prst="rect">
            <a:avLst/>
          </a:prstGeom>
        </p:spPr>
      </p:pic>
      <p:pic>
        <p:nvPicPr>
          <p:cNvPr id="7" name="Picture 6">
            <a:extLst>
              <a:ext uri="{FF2B5EF4-FFF2-40B4-BE49-F238E27FC236}">
                <a16:creationId xmlns:a16="http://schemas.microsoft.com/office/drawing/2014/main" id="{DDDA2D6A-DB4C-4F73-AB82-4025E8C76B21}"/>
              </a:ext>
            </a:extLst>
          </p:cNvPr>
          <p:cNvPicPr>
            <a:picLocks noChangeAspect="1"/>
          </p:cNvPicPr>
          <p:nvPr/>
        </p:nvPicPr>
        <p:blipFill>
          <a:blip r:embed="rId3"/>
          <a:stretch>
            <a:fillRect/>
          </a:stretch>
        </p:blipFill>
        <p:spPr>
          <a:xfrm>
            <a:off x="7928461" y="3817986"/>
            <a:ext cx="409150" cy="384421"/>
          </a:xfrm>
          <a:prstGeom prst="rect">
            <a:avLst/>
          </a:prstGeom>
        </p:spPr>
      </p:pic>
      <p:sp>
        <p:nvSpPr>
          <p:cNvPr id="10" name="TextBox 9">
            <a:extLst>
              <a:ext uri="{FF2B5EF4-FFF2-40B4-BE49-F238E27FC236}">
                <a16:creationId xmlns:a16="http://schemas.microsoft.com/office/drawing/2014/main" id="{2E7E7FC9-3434-478A-8AE9-BC6A439B24AF}"/>
              </a:ext>
            </a:extLst>
          </p:cNvPr>
          <p:cNvSpPr txBox="1"/>
          <p:nvPr/>
        </p:nvSpPr>
        <p:spPr>
          <a:xfrm>
            <a:off x="3971332" y="4294786"/>
            <a:ext cx="781584" cy="320182"/>
          </a:xfrm>
          <a:prstGeom prst="rect">
            <a:avLst/>
          </a:prstGeom>
          <a:noFill/>
        </p:spPr>
        <p:txBody>
          <a:bodyPr wrap="square" lIns="0" tIns="0" rIns="0" bIns="0" rtlCol="0">
            <a:spAutoFit/>
          </a:bodyPr>
          <a:lstStyle/>
          <a:p>
            <a:pPr algn="ctr"/>
            <a:r>
              <a:rPr lang="en-US" sz="1428">
                <a:solidFill>
                  <a:schemeClr val="bg1"/>
                </a:solidFill>
              </a:rPr>
              <a:t>NIC</a:t>
            </a:r>
            <a:r>
              <a:rPr lang="en-US" sz="2040">
                <a:gradFill>
                  <a:gsLst>
                    <a:gs pos="2917">
                      <a:schemeClr val="tx1"/>
                    </a:gs>
                    <a:gs pos="30000">
                      <a:schemeClr val="tx1"/>
                    </a:gs>
                  </a:gsLst>
                  <a:lin ang="5400000" scaled="0"/>
                </a:gradFill>
              </a:rPr>
              <a:t> </a:t>
            </a:r>
          </a:p>
        </p:txBody>
      </p:sp>
      <p:sp>
        <p:nvSpPr>
          <p:cNvPr id="13" name="TextBox 12">
            <a:extLst>
              <a:ext uri="{FF2B5EF4-FFF2-40B4-BE49-F238E27FC236}">
                <a16:creationId xmlns:a16="http://schemas.microsoft.com/office/drawing/2014/main" id="{FE4FC20B-E056-4C39-83A6-6C69CC5DDA6B}"/>
              </a:ext>
            </a:extLst>
          </p:cNvPr>
          <p:cNvSpPr txBox="1"/>
          <p:nvPr/>
        </p:nvSpPr>
        <p:spPr>
          <a:xfrm>
            <a:off x="7904273" y="4178984"/>
            <a:ext cx="457525" cy="320182"/>
          </a:xfrm>
          <a:prstGeom prst="rect">
            <a:avLst/>
          </a:prstGeom>
          <a:noFill/>
        </p:spPr>
        <p:txBody>
          <a:bodyPr wrap="square" lIns="0" tIns="0" rIns="0" bIns="0" rtlCol="0">
            <a:spAutoFit/>
          </a:bodyPr>
          <a:lstStyle/>
          <a:p>
            <a:pPr algn="ctr"/>
            <a:r>
              <a:rPr lang="en-US" sz="1428">
                <a:solidFill>
                  <a:schemeClr val="bg1"/>
                </a:solidFill>
              </a:rPr>
              <a:t>NIC</a:t>
            </a:r>
            <a:r>
              <a:rPr lang="en-US" sz="2040">
                <a:gradFill>
                  <a:gsLst>
                    <a:gs pos="2917">
                      <a:schemeClr val="tx1"/>
                    </a:gs>
                    <a:gs pos="30000">
                      <a:schemeClr val="tx1"/>
                    </a:gs>
                  </a:gsLst>
                  <a:lin ang="5400000" scaled="0"/>
                </a:gradFill>
              </a:rPr>
              <a:t> </a:t>
            </a:r>
          </a:p>
        </p:txBody>
      </p:sp>
      <p:pic>
        <p:nvPicPr>
          <p:cNvPr id="24" name="Picture 23">
            <a:extLst>
              <a:ext uri="{FF2B5EF4-FFF2-40B4-BE49-F238E27FC236}">
                <a16:creationId xmlns:a16="http://schemas.microsoft.com/office/drawing/2014/main" id="{FF87060F-7436-4FDA-957E-56904986F7DC}"/>
              </a:ext>
            </a:extLst>
          </p:cNvPr>
          <p:cNvPicPr>
            <a:picLocks noChangeAspect="1"/>
          </p:cNvPicPr>
          <p:nvPr/>
        </p:nvPicPr>
        <p:blipFill>
          <a:blip r:embed="rId4"/>
          <a:stretch>
            <a:fillRect/>
          </a:stretch>
        </p:blipFill>
        <p:spPr>
          <a:xfrm>
            <a:off x="4157549" y="5212687"/>
            <a:ext cx="627980" cy="623061"/>
          </a:xfrm>
          <a:prstGeom prst="rect">
            <a:avLst/>
          </a:prstGeom>
        </p:spPr>
      </p:pic>
      <p:pic>
        <p:nvPicPr>
          <p:cNvPr id="25" name="Picture 24">
            <a:extLst>
              <a:ext uri="{FF2B5EF4-FFF2-40B4-BE49-F238E27FC236}">
                <a16:creationId xmlns:a16="http://schemas.microsoft.com/office/drawing/2014/main" id="{A728C69E-D210-4770-83FC-FACF9BF280D5}"/>
              </a:ext>
            </a:extLst>
          </p:cNvPr>
          <p:cNvPicPr>
            <a:picLocks noChangeAspect="1"/>
          </p:cNvPicPr>
          <p:nvPr/>
        </p:nvPicPr>
        <p:blipFill>
          <a:blip r:embed="rId4"/>
          <a:stretch>
            <a:fillRect/>
          </a:stretch>
        </p:blipFill>
        <p:spPr>
          <a:xfrm>
            <a:off x="7702913" y="5222915"/>
            <a:ext cx="627980" cy="623061"/>
          </a:xfrm>
          <a:prstGeom prst="rect">
            <a:avLst/>
          </a:prstGeom>
        </p:spPr>
      </p:pic>
      <p:pic>
        <p:nvPicPr>
          <p:cNvPr id="26" name="Graphic 25" descr="Close">
            <a:extLst>
              <a:ext uri="{FF2B5EF4-FFF2-40B4-BE49-F238E27FC236}">
                <a16:creationId xmlns:a16="http://schemas.microsoft.com/office/drawing/2014/main" id="{706823A9-1E62-43F6-ACF5-CE738201A1B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26494" y="5121991"/>
            <a:ext cx="824909" cy="824909"/>
          </a:xfrm>
          <a:prstGeom prst="rect">
            <a:avLst/>
          </a:prstGeom>
        </p:spPr>
      </p:pic>
      <p:sp>
        <p:nvSpPr>
          <p:cNvPr id="27" name="TextBox 26">
            <a:extLst>
              <a:ext uri="{FF2B5EF4-FFF2-40B4-BE49-F238E27FC236}">
                <a16:creationId xmlns:a16="http://schemas.microsoft.com/office/drawing/2014/main" id="{8C43241A-563E-45DE-A1EA-77DD4C4CFBED}"/>
              </a:ext>
            </a:extLst>
          </p:cNvPr>
          <p:cNvSpPr txBox="1"/>
          <p:nvPr/>
        </p:nvSpPr>
        <p:spPr>
          <a:xfrm>
            <a:off x="3457659" y="5849727"/>
            <a:ext cx="781584" cy="544296"/>
          </a:xfrm>
          <a:prstGeom prst="rect">
            <a:avLst/>
          </a:prstGeom>
          <a:noFill/>
        </p:spPr>
        <p:txBody>
          <a:bodyPr wrap="square" lIns="0" tIns="0" rIns="0" bIns="0" rtlCol="0">
            <a:spAutoFit/>
          </a:bodyPr>
          <a:lstStyle/>
          <a:p>
            <a:pPr algn="ctr"/>
            <a:r>
              <a:rPr lang="en-US" sz="1428"/>
              <a:t>Power Supply </a:t>
            </a:r>
            <a:r>
              <a:rPr lang="en-US" sz="2040"/>
              <a:t> </a:t>
            </a:r>
          </a:p>
        </p:txBody>
      </p:sp>
      <p:sp>
        <p:nvSpPr>
          <p:cNvPr id="28" name="TextBox 27">
            <a:extLst>
              <a:ext uri="{FF2B5EF4-FFF2-40B4-BE49-F238E27FC236}">
                <a16:creationId xmlns:a16="http://schemas.microsoft.com/office/drawing/2014/main" id="{91BA5DFC-F698-4331-BAAE-26CCA6B87911}"/>
              </a:ext>
            </a:extLst>
          </p:cNvPr>
          <p:cNvSpPr txBox="1"/>
          <p:nvPr/>
        </p:nvSpPr>
        <p:spPr>
          <a:xfrm>
            <a:off x="8198957" y="5813984"/>
            <a:ext cx="781584" cy="544296"/>
          </a:xfrm>
          <a:prstGeom prst="rect">
            <a:avLst/>
          </a:prstGeom>
          <a:noFill/>
        </p:spPr>
        <p:txBody>
          <a:bodyPr wrap="square" lIns="0" tIns="0" rIns="0" bIns="0" rtlCol="0">
            <a:spAutoFit/>
          </a:bodyPr>
          <a:lstStyle/>
          <a:p>
            <a:pPr algn="ctr"/>
            <a:r>
              <a:rPr lang="en-US" sz="1428"/>
              <a:t>Power Supply</a:t>
            </a:r>
            <a:r>
              <a:rPr lang="en-US" sz="2040"/>
              <a:t> </a:t>
            </a:r>
          </a:p>
        </p:txBody>
      </p:sp>
      <p:sp>
        <p:nvSpPr>
          <p:cNvPr id="33" name="TextBox 32">
            <a:extLst>
              <a:ext uri="{FF2B5EF4-FFF2-40B4-BE49-F238E27FC236}">
                <a16:creationId xmlns:a16="http://schemas.microsoft.com/office/drawing/2014/main" id="{75CF49F8-1CCC-4705-8178-E5AB096607F2}"/>
              </a:ext>
            </a:extLst>
          </p:cNvPr>
          <p:cNvSpPr txBox="1"/>
          <p:nvPr/>
        </p:nvSpPr>
        <p:spPr>
          <a:xfrm>
            <a:off x="6152549" y="3202644"/>
            <a:ext cx="1027924" cy="672342"/>
          </a:xfrm>
          <a:prstGeom prst="rect">
            <a:avLst/>
          </a:prstGeom>
          <a:noFill/>
        </p:spPr>
        <p:txBody>
          <a:bodyPr wrap="square" lIns="0" tIns="0" rIns="0" bIns="0" rtlCol="0">
            <a:spAutoFit/>
          </a:bodyPr>
          <a:lstStyle/>
          <a:p>
            <a:pPr algn="ctr"/>
            <a:r>
              <a:rPr lang="en-US" sz="1428">
                <a:solidFill>
                  <a:schemeClr val="bg1"/>
                </a:solidFill>
              </a:rPr>
              <a:t>Boot </a:t>
            </a:r>
          </a:p>
          <a:p>
            <a:pPr algn="ctr"/>
            <a:r>
              <a:rPr lang="en-US" sz="1428">
                <a:solidFill>
                  <a:schemeClr val="bg1"/>
                </a:solidFill>
              </a:rPr>
              <a:t>Drive</a:t>
            </a:r>
          </a:p>
          <a:p>
            <a:pPr algn="ctr"/>
            <a:r>
              <a:rPr lang="en-US" sz="1428" i="1">
                <a:solidFill>
                  <a:schemeClr val="bg1"/>
                </a:solidFill>
              </a:rPr>
              <a:t>(if installed)</a:t>
            </a:r>
          </a:p>
        </p:txBody>
      </p:sp>
      <p:sp>
        <p:nvSpPr>
          <p:cNvPr id="78" name="Rectangle: Rounded Corners 77">
            <a:extLst>
              <a:ext uri="{FF2B5EF4-FFF2-40B4-BE49-F238E27FC236}">
                <a16:creationId xmlns:a16="http://schemas.microsoft.com/office/drawing/2014/main" id="{A040BE9A-37F6-4B54-83C3-B5257056BC0C}"/>
              </a:ext>
            </a:extLst>
          </p:cNvPr>
          <p:cNvSpPr/>
          <p:nvPr/>
        </p:nvSpPr>
        <p:spPr bwMode="auto">
          <a:xfrm>
            <a:off x="2539321" y="5181470"/>
            <a:ext cx="975160" cy="705950"/>
          </a:xfrm>
          <a:prstGeom prst="roundRect">
            <a:avLst/>
          </a:prstGeom>
          <a:ln w="127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PDU </a:t>
            </a:r>
          </a:p>
        </p:txBody>
      </p:sp>
      <p:sp>
        <p:nvSpPr>
          <p:cNvPr id="81" name="Rectangle: Rounded Corners 112">
            <a:extLst>
              <a:ext uri="{FF2B5EF4-FFF2-40B4-BE49-F238E27FC236}">
                <a16:creationId xmlns:a16="http://schemas.microsoft.com/office/drawing/2014/main" id="{56928D4E-06B2-4339-8BD5-A5541D6D9177}"/>
              </a:ext>
            </a:extLst>
          </p:cNvPr>
          <p:cNvSpPr/>
          <p:nvPr/>
        </p:nvSpPr>
        <p:spPr bwMode="auto">
          <a:xfrm flipH="1">
            <a:off x="8914892" y="5202191"/>
            <a:ext cx="975160" cy="664506"/>
          </a:xfrm>
          <a:prstGeom prst="roundRect">
            <a:avLst/>
          </a:prstGeom>
          <a:ln w="127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PDU </a:t>
            </a:r>
          </a:p>
        </p:txBody>
      </p:sp>
      <p:cxnSp>
        <p:nvCxnSpPr>
          <p:cNvPr id="8" name="Straight Arrow Connector 7">
            <a:extLst>
              <a:ext uri="{FF2B5EF4-FFF2-40B4-BE49-F238E27FC236}">
                <a16:creationId xmlns:a16="http://schemas.microsoft.com/office/drawing/2014/main" id="{B38C877A-D20B-4563-8AA3-80642856EC43}"/>
              </a:ext>
            </a:extLst>
          </p:cNvPr>
          <p:cNvCxnSpPr>
            <a:cxnSpLocks/>
            <a:stCxn id="81" idx="3"/>
            <a:endCxn id="25" idx="3"/>
          </p:cNvCxnSpPr>
          <p:nvPr/>
        </p:nvCxnSpPr>
        <p:spPr>
          <a:xfrm flipH="1">
            <a:off x="8330893" y="5534445"/>
            <a:ext cx="583999" cy="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5084BC3-4B74-4201-9AC6-9A0E9042E193}"/>
              </a:ext>
            </a:extLst>
          </p:cNvPr>
          <p:cNvCxnSpPr>
            <a:cxnSpLocks/>
            <a:stCxn id="78" idx="3"/>
          </p:cNvCxnSpPr>
          <p:nvPr/>
        </p:nvCxnSpPr>
        <p:spPr>
          <a:xfrm flipV="1">
            <a:off x="3514481" y="5534445"/>
            <a:ext cx="709866" cy="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84" name="Picture 83">
            <a:extLst>
              <a:ext uri="{FF2B5EF4-FFF2-40B4-BE49-F238E27FC236}">
                <a16:creationId xmlns:a16="http://schemas.microsoft.com/office/drawing/2014/main" id="{32CA46C4-8B5D-47DA-8F50-D37E275D3762}"/>
              </a:ext>
            </a:extLst>
          </p:cNvPr>
          <p:cNvPicPr>
            <a:picLocks noChangeAspect="1"/>
          </p:cNvPicPr>
          <p:nvPr/>
        </p:nvPicPr>
        <p:blipFill>
          <a:blip r:embed="rId3"/>
          <a:stretch>
            <a:fillRect/>
          </a:stretch>
        </p:blipFill>
        <p:spPr>
          <a:xfrm>
            <a:off x="5963350" y="6100219"/>
            <a:ext cx="409150" cy="384421"/>
          </a:xfrm>
          <a:prstGeom prst="rect">
            <a:avLst/>
          </a:prstGeom>
        </p:spPr>
      </p:pic>
      <p:sp>
        <p:nvSpPr>
          <p:cNvPr id="85" name="TextBox 84">
            <a:extLst>
              <a:ext uri="{FF2B5EF4-FFF2-40B4-BE49-F238E27FC236}">
                <a16:creationId xmlns:a16="http://schemas.microsoft.com/office/drawing/2014/main" id="{D5F0C689-E0EC-42B7-AA32-4A394B2731E7}"/>
              </a:ext>
            </a:extLst>
          </p:cNvPr>
          <p:cNvSpPr txBox="1"/>
          <p:nvPr/>
        </p:nvSpPr>
        <p:spPr>
          <a:xfrm>
            <a:off x="5777133" y="5786314"/>
            <a:ext cx="781584" cy="320182"/>
          </a:xfrm>
          <a:prstGeom prst="rect">
            <a:avLst/>
          </a:prstGeom>
          <a:noFill/>
        </p:spPr>
        <p:txBody>
          <a:bodyPr wrap="square" lIns="0" tIns="0" rIns="0" bIns="0" rtlCol="0">
            <a:spAutoFit/>
          </a:bodyPr>
          <a:lstStyle/>
          <a:p>
            <a:pPr algn="ctr"/>
            <a:r>
              <a:rPr lang="en-US" sz="1428">
                <a:solidFill>
                  <a:schemeClr val="bg1"/>
                </a:solidFill>
              </a:rPr>
              <a:t>BMC</a:t>
            </a:r>
            <a:r>
              <a:rPr lang="en-US" sz="2040">
                <a:gradFill>
                  <a:gsLst>
                    <a:gs pos="2917">
                      <a:schemeClr val="tx1"/>
                    </a:gs>
                    <a:gs pos="30000">
                      <a:schemeClr val="tx1"/>
                    </a:gs>
                  </a:gsLst>
                  <a:lin ang="5400000" scaled="0"/>
                </a:gradFill>
              </a:rPr>
              <a:t> </a:t>
            </a:r>
          </a:p>
        </p:txBody>
      </p:sp>
      <p:pic>
        <p:nvPicPr>
          <p:cNvPr id="86" name="Graphic 85" descr="Close">
            <a:extLst>
              <a:ext uri="{FF2B5EF4-FFF2-40B4-BE49-F238E27FC236}">
                <a16:creationId xmlns:a16="http://schemas.microsoft.com/office/drawing/2014/main" id="{D57526E6-D39C-43FC-AEFD-7F783F67588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86788" y="3750287"/>
            <a:ext cx="512039" cy="512039"/>
          </a:xfrm>
          <a:prstGeom prst="rect">
            <a:avLst/>
          </a:prstGeom>
        </p:spPr>
      </p:pic>
      <p:sp>
        <p:nvSpPr>
          <p:cNvPr id="87" name="Rectangle 86">
            <a:extLst>
              <a:ext uri="{FF2B5EF4-FFF2-40B4-BE49-F238E27FC236}">
                <a16:creationId xmlns:a16="http://schemas.microsoft.com/office/drawing/2014/main" id="{D0FF5D1F-632E-4F8C-BB4F-6B0B0FAFA35F}"/>
              </a:ext>
            </a:extLst>
          </p:cNvPr>
          <p:cNvSpPr/>
          <p:nvPr/>
        </p:nvSpPr>
        <p:spPr bwMode="auto">
          <a:xfrm>
            <a:off x="1406287" y="3697900"/>
            <a:ext cx="2110784" cy="629766"/>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kern="0">
                <a:solidFill>
                  <a:srgbClr val="0078D7">
                    <a:lumMod val="50000"/>
                  </a:srgbClr>
                </a:solidFill>
                <a:latin typeface="Segoe UI Light"/>
                <a:ea typeface="Segoe UI" pitchFamily="34" charset="0"/>
                <a:cs typeface="Segoe UI" pitchFamily="34" charset="0"/>
              </a:rPr>
              <a:t>Leaf Switch (</a:t>
            </a:r>
            <a:r>
              <a:rPr lang="en-US" sz="1535" kern="0" err="1">
                <a:solidFill>
                  <a:srgbClr val="0078D7">
                    <a:lumMod val="50000"/>
                  </a:srgbClr>
                </a:solidFill>
                <a:latin typeface="Segoe UI Light"/>
                <a:ea typeface="Segoe UI" pitchFamily="34" charset="0"/>
                <a:cs typeface="Segoe UI" pitchFamily="34" charset="0"/>
              </a:rPr>
              <a:t>ToR</a:t>
            </a:r>
            <a:r>
              <a:rPr lang="en-US" sz="1535" kern="0">
                <a:solidFill>
                  <a:srgbClr val="0078D7">
                    <a:lumMod val="50000"/>
                  </a:srgbClr>
                </a:solidFill>
                <a:latin typeface="Segoe UI Light"/>
                <a:ea typeface="Segoe UI" pitchFamily="34" charset="0"/>
                <a:cs typeface="Segoe UI" pitchFamily="34" charset="0"/>
              </a:rPr>
              <a:t>)</a:t>
            </a:r>
          </a:p>
        </p:txBody>
      </p:sp>
      <p:sp>
        <p:nvSpPr>
          <p:cNvPr id="88" name="Rectangle 87">
            <a:extLst>
              <a:ext uri="{FF2B5EF4-FFF2-40B4-BE49-F238E27FC236}">
                <a16:creationId xmlns:a16="http://schemas.microsoft.com/office/drawing/2014/main" id="{A87541A1-0A18-48F2-939C-D4E370181F45}"/>
              </a:ext>
            </a:extLst>
          </p:cNvPr>
          <p:cNvSpPr/>
          <p:nvPr/>
        </p:nvSpPr>
        <p:spPr bwMode="auto">
          <a:xfrm>
            <a:off x="8911092" y="3693348"/>
            <a:ext cx="2184328" cy="629767"/>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kern="0">
                <a:solidFill>
                  <a:srgbClr val="0078D7">
                    <a:lumMod val="50000"/>
                  </a:srgbClr>
                </a:solidFill>
                <a:latin typeface="Segoe UI Light"/>
                <a:ea typeface="Segoe UI" pitchFamily="34" charset="0"/>
                <a:cs typeface="Segoe UI" pitchFamily="34" charset="0"/>
              </a:rPr>
              <a:t>Leaf Switch (</a:t>
            </a:r>
            <a:r>
              <a:rPr lang="en-US" sz="1535" kern="0" err="1">
                <a:solidFill>
                  <a:srgbClr val="0078D7">
                    <a:lumMod val="50000"/>
                  </a:srgbClr>
                </a:solidFill>
                <a:latin typeface="Segoe UI Light"/>
                <a:ea typeface="Segoe UI" pitchFamily="34" charset="0"/>
                <a:cs typeface="Segoe UI" pitchFamily="34" charset="0"/>
              </a:rPr>
              <a:t>ToR</a:t>
            </a:r>
            <a:r>
              <a:rPr lang="en-US" sz="1535" kern="0">
                <a:solidFill>
                  <a:srgbClr val="0078D7">
                    <a:lumMod val="50000"/>
                  </a:srgbClr>
                </a:solidFill>
                <a:latin typeface="Segoe UI Light"/>
                <a:ea typeface="Segoe UI" pitchFamily="34" charset="0"/>
                <a:cs typeface="Segoe UI" pitchFamily="34" charset="0"/>
              </a:rPr>
              <a:t>)</a:t>
            </a:r>
          </a:p>
        </p:txBody>
      </p:sp>
      <p:cxnSp>
        <p:nvCxnSpPr>
          <p:cNvPr id="90" name="Straight Arrow Connector 89">
            <a:extLst>
              <a:ext uri="{FF2B5EF4-FFF2-40B4-BE49-F238E27FC236}">
                <a16:creationId xmlns:a16="http://schemas.microsoft.com/office/drawing/2014/main" id="{82FD583B-64B0-43B9-A4EF-0BA2AC520460}"/>
              </a:ext>
            </a:extLst>
          </p:cNvPr>
          <p:cNvCxnSpPr>
            <a:cxnSpLocks/>
            <a:stCxn id="87" idx="3"/>
            <a:endCxn id="5" idx="1"/>
          </p:cNvCxnSpPr>
          <p:nvPr/>
        </p:nvCxnSpPr>
        <p:spPr>
          <a:xfrm>
            <a:off x="3517072" y="4012784"/>
            <a:ext cx="640477" cy="38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4DDA7E77-759E-43C5-8930-ED1ED06A5225}"/>
              </a:ext>
            </a:extLst>
          </p:cNvPr>
          <p:cNvCxnSpPr>
            <a:stCxn id="88" idx="1"/>
            <a:endCxn id="86" idx="3"/>
          </p:cNvCxnSpPr>
          <p:nvPr/>
        </p:nvCxnSpPr>
        <p:spPr>
          <a:xfrm flipH="1" flipV="1">
            <a:off x="8398827" y="4006307"/>
            <a:ext cx="512266" cy="1925"/>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03" name="Picture 102">
            <a:extLst>
              <a:ext uri="{FF2B5EF4-FFF2-40B4-BE49-F238E27FC236}">
                <a16:creationId xmlns:a16="http://schemas.microsoft.com/office/drawing/2014/main" id="{BB424B93-26D2-4D0F-BACA-22C2D9D2389C}"/>
              </a:ext>
            </a:extLst>
          </p:cNvPr>
          <p:cNvPicPr>
            <a:picLocks noChangeAspect="1"/>
          </p:cNvPicPr>
          <p:nvPr/>
        </p:nvPicPr>
        <p:blipFill>
          <a:blip r:embed="rId7">
            <a:duotone>
              <a:schemeClr val="bg2">
                <a:shade val="45000"/>
                <a:satMod val="135000"/>
              </a:schemeClr>
              <a:prstClr val="white"/>
            </a:duotone>
          </a:blip>
          <a:stretch>
            <a:fillRect/>
          </a:stretch>
        </p:blipFill>
        <p:spPr>
          <a:xfrm>
            <a:off x="5385207" y="2597408"/>
            <a:ext cx="562867" cy="562867"/>
          </a:xfrm>
          <a:prstGeom prst="rect">
            <a:avLst/>
          </a:prstGeom>
        </p:spPr>
      </p:pic>
      <p:pic>
        <p:nvPicPr>
          <p:cNvPr id="104" name="Picture 103">
            <a:extLst>
              <a:ext uri="{FF2B5EF4-FFF2-40B4-BE49-F238E27FC236}">
                <a16:creationId xmlns:a16="http://schemas.microsoft.com/office/drawing/2014/main" id="{3C22FC2E-5A80-4D3E-86DF-AA5A15AF291F}"/>
              </a:ext>
            </a:extLst>
          </p:cNvPr>
          <p:cNvPicPr>
            <a:picLocks noChangeAspect="1"/>
          </p:cNvPicPr>
          <p:nvPr/>
        </p:nvPicPr>
        <p:blipFill>
          <a:blip r:embed="rId7">
            <a:duotone>
              <a:schemeClr val="bg2">
                <a:shade val="45000"/>
                <a:satMod val="135000"/>
              </a:schemeClr>
              <a:prstClr val="white"/>
            </a:duotone>
          </a:blip>
          <a:stretch>
            <a:fillRect/>
          </a:stretch>
        </p:blipFill>
        <p:spPr>
          <a:xfrm>
            <a:off x="6385076" y="2592799"/>
            <a:ext cx="562867" cy="562867"/>
          </a:xfrm>
          <a:prstGeom prst="rect">
            <a:avLst/>
          </a:prstGeom>
        </p:spPr>
      </p:pic>
      <p:sp>
        <p:nvSpPr>
          <p:cNvPr id="32" name="TextBox 31">
            <a:extLst>
              <a:ext uri="{FF2B5EF4-FFF2-40B4-BE49-F238E27FC236}">
                <a16:creationId xmlns:a16="http://schemas.microsoft.com/office/drawing/2014/main" id="{9D4DD3DB-22BB-4D42-8FE4-280716FA7C74}"/>
              </a:ext>
            </a:extLst>
          </p:cNvPr>
          <p:cNvSpPr txBox="1"/>
          <p:nvPr/>
        </p:nvSpPr>
        <p:spPr>
          <a:xfrm>
            <a:off x="5309703" y="3202643"/>
            <a:ext cx="713877" cy="448228"/>
          </a:xfrm>
          <a:prstGeom prst="rect">
            <a:avLst/>
          </a:prstGeom>
          <a:noFill/>
        </p:spPr>
        <p:txBody>
          <a:bodyPr wrap="square" lIns="0" tIns="0" rIns="0" bIns="0" rtlCol="0">
            <a:spAutoFit/>
          </a:bodyPr>
          <a:lstStyle/>
          <a:p>
            <a:pPr algn="ctr"/>
            <a:r>
              <a:rPr lang="en-US" sz="1428">
                <a:solidFill>
                  <a:schemeClr val="bg1"/>
                </a:solidFill>
              </a:rPr>
              <a:t>Boot Drive</a:t>
            </a:r>
          </a:p>
        </p:txBody>
      </p:sp>
      <p:pic>
        <p:nvPicPr>
          <p:cNvPr id="31" name="Graphic 30" descr="Close">
            <a:extLst>
              <a:ext uri="{FF2B5EF4-FFF2-40B4-BE49-F238E27FC236}">
                <a16:creationId xmlns:a16="http://schemas.microsoft.com/office/drawing/2014/main" id="{46086EBA-49EE-430B-8CD9-3B3A84BC700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51415" y="2403548"/>
            <a:ext cx="824909" cy="824909"/>
          </a:xfrm>
          <a:prstGeom prst="rect">
            <a:avLst/>
          </a:prstGeom>
        </p:spPr>
      </p:pic>
    </p:spTree>
    <p:extLst>
      <p:ext uri="{BB962C8B-B14F-4D97-AF65-F5344CB8AC3E}">
        <p14:creationId xmlns:p14="http://schemas.microsoft.com/office/powerpoint/2010/main" val="280973341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fade">
                                      <p:cBhvr>
                                        <p:cTn id="12" dur="500"/>
                                        <p:tgtEl>
                                          <p:spTgt spid="8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0" y="-17653"/>
            <a:ext cx="5038603" cy="2234993"/>
          </a:xfrm>
        </p:spPr>
        <p:txBody>
          <a:bodyPr/>
          <a:lstStyle/>
          <a:p>
            <a:r>
              <a:rPr lang="en-US" sz="3998" dirty="0">
                <a:solidFill>
                  <a:schemeClr val="tx1"/>
                </a:solidFill>
                <a:cs typeface="Segoe UI Light" panose="020B0502040204020203" pitchFamily="34" charset="0"/>
              </a:rPr>
              <a:t>Azure Stack Hub</a:t>
            </a:r>
            <a:br>
              <a:rPr lang="en-US" sz="3998" dirty="0">
                <a:solidFill>
                  <a:schemeClr val="tx1"/>
                </a:solidFill>
                <a:cs typeface="Segoe UI Light" panose="020B0502040204020203" pitchFamily="34" charset="0"/>
              </a:rPr>
            </a:br>
            <a:r>
              <a:rPr lang="en-US" sz="3998" dirty="0">
                <a:solidFill>
                  <a:schemeClr val="tx1"/>
                </a:solidFill>
                <a:cs typeface="Segoe UI Light" panose="020B0502040204020203" pitchFamily="34" charset="0"/>
              </a:rPr>
              <a:t>Integrated System</a:t>
            </a:r>
            <a:br>
              <a:rPr lang="en-US" sz="3998" dirty="0">
                <a:solidFill>
                  <a:schemeClr val="tx1"/>
                </a:solidFill>
                <a:cs typeface="Segoe UI Light" panose="020B0502040204020203" pitchFamily="34" charset="0"/>
              </a:rPr>
            </a:br>
            <a:r>
              <a:rPr lang="en-US" sz="3264" dirty="0">
                <a:solidFill>
                  <a:schemeClr val="tx1"/>
                </a:solidFill>
                <a:cs typeface="Segoe UI Light" panose="020B0502040204020203" pitchFamily="34" charset="0"/>
              </a:rPr>
              <a:t>Single region/single scale-unit deployment</a:t>
            </a:r>
            <a:endParaRPr lang="en-US" sz="3998" dirty="0">
              <a:solidFill>
                <a:schemeClr val="tx1"/>
              </a:solidFill>
              <a:cs typeface="Segoe UI Light" panose="020B0502040204020203" pitchFamily="34" charset="0"/>
            </a:endParaRPr>
          </a:p>
        </p:txBody>
      </p:sp>
      <p:sp>
        <p:nvSpPr>
          <p:cNvPr id="52" name="TextBox 51"/>
          <p:cNvSpPr txBox="1"/>
          <p:nvPr/>
        </p:nvSpPr>
        <p:spPr>
          <a:xfrm>
            <a:off x="26161" y="2727716"/>
            <a:ext cx="5007052" cy="4164562"/>
          </a:xfrm>
          <a:prstGeom prst="rect">
            <a:avLst/>
          </a:prstGeom>
          <a:noFill/>
        </p:spPr>
        <p:txBody>
          <a:bodyPr wrap="square" lIns="182776" tIns="146221" rIns="182776" bIns="146221" rtlCol="0">
            <a:spAutoFit/>
          </a:bodyPr>
          <a:lstStyle/>
          <a:p>
            <a:pPr marL="231686" indent="-231686" defTabSz="913698">
              <a:lnSpc>
                <a:spcPct val="90000"/>
              </a:lnSpc>
              <a:spcAft>
                <a:spcPts val="1198"/>
              </a:spcAft>
              <a:buFont typeface="Arial" panose="020B0604020202020204" pitchFamily="34" charset="0"/>
              <a:buChar char="•"/>
              <a:defRPr/>
            </a:pPr>
            <a:r>
              <a:rPr lang="en-US" sz="2000" kern="0" dirty="0">
                <a:solidFill>
                  <a:srgbClr val="1A1A1A"/>
                </a:solidFill>
                <a:latin typeface="Segoe UI Light"/>
              </a:rPr>
              <a:t>   One set of </a:t>
            </a:r>
            <a:r>
              <a:rPr lang="en-US" sz="2000" kern="0" dirty="0" err="1">
                <a:solidFill>
                  <a:srgbClr val="1A1A1A"/>
                </a:solidFill>
                <a:latin typeface="Segoe UI Light"/>
              </a:rPr>
              <a:t>mgmt</a:t>
            </a:r>
            <a:r>
              <a:rPr lang="en-US" sz="2000" kern="0" dirty="0">
                <a:solidFill>
                  <a:srgbClr val="1A1A1A"/>
                </a:solidFill>
                <a:latin typeface="Segoe UI Light"/>
              </a:rPr>
              <a:t> and portal endpoints</a:t>
            </a:r>
            <a:br>
              <a:rPr lang="en-US" sz="2000" kern="0" dirty="0">
                <a:solidFill>
                  <a:srgbClr val="1A1A1A"/>
                </a:solidFill>
                <a:latin typeface="Segoe UI Light"/>
              </a:rPr>
            </a:br>
            <a:endParaRPr lang="en-US" sz="2000" kern="0" dirty="0">
              <a:solidFill>
                <a:srgbClr val="1A1A1A"/>
              </a:solidFill>
              <a:latin typeface="Segoe UI Light"/>
            </a:endParaRPr>
          </a:p>
          <a:p>
            <a:pPr marL="231686" indent="-231686" defTabSz="913698">
              <a:lnSpc>
                <a:spcPct val="90000"/>
              </a:lnSpc>
              <a:spcAft>
                <a:spcPts val="1198"/>
              </a:spcAft>
              <a:buFont typeface="Arial" panose="020B0604020202020204" pitchFamily="34" charset="0"/>
              <a:buChar char="•"/>
              <a:defRPr/>
            </a:pPr>
            <a:r>
              <a:rPr lang="en-US" sz="2000" kern="0" dirty="0">
                <a:solidFill>
                  <a:srgbClr val="1A1A1A"/>
                </a:solidFill>
                <a:latin typeface="Segoe UI Light"/>
              </a:rPr>
              <a:t>   1 region</a:t>
            </a:r>
          </a:p>
          <a:p>
            <a:pPr marL="231686" indent="-231686" defTabSz="913698">
              <a:lnSpc>
                <a:spcPct val="90000"/>
              </a:lnSpc>
              <a:spcAft>
                <a:spcPts val="1198"/>
              </a:spcAft>
              <a:buFont typeface="Arial" panose="020B0604020202020204" pitchFamily="34" charset="0"/>
              <a:buChar char="•"/>
              <a:defRPr/>
            </a:pPr>
            <a:endParaRPr lang="en-US" sz="2000" u="sng" kern="0" dirty="0">
              <a:solidFill>
                <a:srgbClr val="1A1A1A"/>
              </a:solidFill>
              <a:latin typeface="Segoe UI Light"/>
            </a:endParaRPr>
          </a:p>
          <a:p>
            <a:pPr marL="231686" indent="-231686" defTabSz="913698">
              <a:lnSpc>
                <a:spcPct val="90000"/>
              </a:lnSpc>
              <a:spcAft>
                <a:spcPts val="2400"/>
              </a:spcAft>
              <a:buFont typeface="Arial" panose="020B0604020202020204" pitchFamily="34" charset="0"/>
              <a:buChar char="•"/>
              <a:defRPr/>
            </a:pPr>
            <a:r>
              <a:rPr lang="en-US" sz="2000" kern="0" dirty="0">
                <a:solidFill>
                  <a:srgbClr val="1A1A1A"/>
                </a:solidFill>
                <a:latin typeface="Segoe UI Light"/>
              </a:rPr>
              <a:t>   1 scale units per region</a:t>
            </a:r>
          </a:p>
          <a:p>
            <a:pPr defTabSz="913698">
              <a:lnSpc>
                <a:spcPct val="90000"/>
              </a:lnSpc>
              <a:spcAft>
                <a:spcPts val="2400"/>
              </a:spcAft>
              <a:defRPr/>
            </a:pPr>
            <a:br>
              <a:rPr lang="en-US" sz="2000" kern="0" dirty="0">
                <a:solidFill>
                  <a:srgbClr val="1A1A1A"/>
                </a:solidFill>
                <a:latin typeface="Segoe UI Light"/>
              </a:rPr>
            </a:br>
            <a:r>
              <a:rPr lang="en-US" sz="2000" kern="0" dirty="0">
                <a:solidFill>
                  <a:srgbClr val="1A1A1A"/>
                </a:solidFill>
                <a:latin typeface="Segoe UI Light"/>
              </a:rPr>
              <a:t>      4</a:t>
            </a:r>
            <a:r>
              <a:rPr lang="en-US" sz="2040" kern="0" dirty="0">
                <a:solidFill>
                  <a:srgbClr val="1A1A1A"/>
                </a:solidFill>
                <a:latin typeface="Segoe UI Light"/>
              </a:rPr>
              <a:t>-16 scale-unit nodes</a:t>
            </a:r>
          </a:p>
          <a:p>
            <a:pPr defTabSz="913698">
              <a:lnSpc>
                <a:spcPct val="90000"/>
              </a:lnSpc>
              <a:spcAft>
                <a:spcPts val="2400"/>
              </a:spcAft>
              <a:defRPr/>
            </a:pPr>
            <a:br>
              <a:rPr lang="en-US" sz="2040" kern="0" dirty="0">
                <a:solidFill>
                  <a:srgbClr val="1A1A1A"/>
                </a:solidFill>
                <a:latin typeface="Segoe UI Light"/>
              </a:rPr>
            </a:br>
            <a:r>
              <a:rPr lang="en-US" sz="2040" kern="0" dirty="0">
                <a:solidFill>
                  <a:srgbClr val="1A1A1A"/>
                </a:solidFill>
                <a:latin typeface="Segoe UI Light"/>
              </a:rPr>
              <a:t>     Azure Stack Hub services and user          </a:t>
            </a:r>
            <a:br>
              <a:rPr lang="en-US" sz="2040" kern="0" dirty="0">
                <a:solidFill>
                  <a:srgbClr val="1A1A1A"/>
                </a:solidFill>
                <a:latin typeface="Segoe UI Light"/>
              </a:rPr>
            </a:br>
            <a:r>
              <a:rPr lang="en-US" sz="2040" kern="0" dirty="0">
                <a:solidFill>
                  <a:srgbClr val="1A1A1A"/>
                </a:solidFill>
                <a:latin typeface="Segoe UI Light"/>
              </a:rPr>
              <a:t>      apps/data deployed across </a:t>
            </a:r>
          </a:p>
        </p:txBody>
      </p:sp>
      <p:sp>
        <p:nvSpPr>
          <p:cNvPr id="53" name="Oval 52"/>
          <p:cNvSpPr/>
          <p:nvPr/>
        </p:nvSpPr>
        <p:spPr bwMode="auto">
          <a:xfrm>
            <a:off x="92054" y="2853627"/>
            <a:ext cx="414285" cy="411152"/>
          </a:xfrm>
          <a:prstGeom prst="ellipse">
            <a:avLst/>
          </a:prstGeom>
          <a:solidFill>
            <a:srgbClr val="003C6C"/>
          </a:solidFill>
          <a:ln w="28575" cap="flat" cmpd="sng" algn="ctr">
            <a:solidFill>
              <a:schemeClr val="tx1"/>
            </a:solidFill>
            <a:prstDash val="solid"/>
            <a:headEnd type="none" w="med" len="med"/>
            <a:tailEnd type="none" w="med" len="med"/>
          </a:ln>
          <a:effectLst/>
        </p:spPr>
        <p:txBody>
          <a:bodyPr rot="0" spcFirstLastPara="0" vertOverflow="overflow" horzOverflow="overflow" vert="horz" wrap="square" lIns="182776" tIns="146221" rIns="182776" bIns="146221" numCol="1" spcCol="0" rtlCol="0" fromWordArt="0" anchor="ctr" anchorCtr="0" forceAA="0" compatLnSpc="1">
            <a:prstTxWarp prst="textNoShape">
              <a:avLst/>
            </a:prstTxWarp>
            <a:noAutofit/>
          </a:bodyPr>
          <a:lstStyle/>
          <a:p>
            <a:pPr algn="ctr" defTabSz="931756" fontAlgn="base">
              <a:lnSpc>
                <a:spcPct val="90000"/>
              </a:lnSpc>
              <a:spcBef>
                <a:spcPct val="0"/>
              </a:spcBef>
              <a:spcAft>
                <a:spcPct val="0"/>
              </a:spcAft>
              <a:defRPr/>
            </a:pPr>
            <a:r>
              <a:rPr lang="en-US" sz="2000" b="1" kern="0">
                <a:gradFill>
                  <a:gsLst>
                    <a:gs pos="2917">
                      <a:srgbClr val="FFFFFF"/>
                    </a:gs>
                    <a:gs pos="30000">
                      <a:srgbClr val="FFFFFF"/>
                    </a:gs>
                  </a:gsLst>
                  <a:lin ang="5400000" scaled="0"/>
                </a:gradFill>
                <a:latin typeface="Segoe UI"/>
                <a:ea typeface="Segoe UI" pitchFamily="34" charset="0"/>
                <a:cs typeface="Segoe UI" pitchFamily="34" charset="0"/>
              </a:rPr>
              <a:t>A</a:t>
            </a:r>
          </a:p>
        </p:txBody>
      </p:sp>
      <p:sp>
        <p:nvSpPr>
          <p:cNvPr id="56" name="Oval 55"/>
          <p:cNvSpPr/>
          <p:nvPr/>
        </p:nvSpPr>
        <p:spPr bwMode="auto">
          <a:xfrm>
            <a:off x="92053" y="3599293"/>
            <a:ext cx="429414" cy="411152"/>
          </a:xfrm>
          <a:prstGeom prst="ellipse">
            <a:avLst/>
          </a:prstGeom>
          <a:solidFill>
            <a:srgbClr val="003C6C"/>
          </a:solidFill>
          <a:ln w="28575" cap="flat" cmpd="sng" algn="ctr">
            <a:solidFill>
              <a:schemeClr val="tx1"/>
            </a:solidFill>
            <a:prstDash val="solid"/>
            <a:headEnd type="none" w="med" len="med"/>
            <a:tailEnd type="none" w="med" len="med"/>
          </a:ln>
          <a:effectLst/>
        </p:spPr>
        <p:txBody>
          <a:bodyPr rot="0" spcFirstLastPara="0" vertOverflow="overflow" horzOverflow="overflow" vert="horz" wrap="square" lIns="182776" tIns="146221" rIns="182776" bIns="146221" numCol="1" spcCol="0" rtlCol="0" fromWordArt="0" anchor="ctr" anchorCtr="0" forceAA="0" compatLnSpc="1">
            <a:prstTxWarp prst="textNoShape">
              <a:avLst/>
            </a:prstTxWarp>
            <a:noAutofit/>
          </a:bodyPr>
          <a:lstStyle/>
          <a:p>
            <a:pPr algn="ctr" defTabSz="931756" fontAlgn="base">
              <a:lnSpc>
                <a:spcPct val="90000"/>
              </a:lnSpc>
              <a:spcBef>
                <a:spcPct val="0"/>
              </a:spcBef>
              <a:spcAft>
                <a:spcPct val="0"/>
              </a:spcAft>
              <a:defRPr/>
            </a:pPr>
            <a:r>
              <a:rPr lang="en-US" sz="2000" b="1" kern="0">
                <a:gradFill>
                  <a:gsLst>
                    <a:gs pos="2917">
                      <a:srgbClr val="FFFFFF"/>
                    </a:gs>
                    <a:gs pos="30000">
                      <a:srgbClr val="FFFFFF"/>
                    </a:gs>
                  </a:gsLst>
                  <a:lin ang="5400000" scaled="0"/>
                </a:gradFill>
                <a:latin typeface="Segoe UI"/>
                <a:ea typeface="Segoe UI" pitchFamily="34" charset="0"/>
                <a:cs typeface="Segoe UI" pitchFamily="34" charset="0"/>
              </a:rPr>
              <a:t>B</a:t>
            </a:r>
          </a:p>
        </p:txBody>
      </p:sp>
      <p:sp>
        <p:nvSpPr>
          <p:cNvPr id="58" name="Oval 57"/>
          <p:cNvSpPr/>
          <p:nvPr/>
        </p:nvSpPr>
        <p:spPr bwMode="auto">
          <a:xfrm>
            <a:off x="92053" y="4454431"/>
            <a:ext cx="429414" cy="411152"/>
          </a:xfrm>
          <a:prstGeom prst="ellipse">
            <a:avLst/>
          </a:prstGeom>
          <a:solidFill>
            <a:srgbClr val="003C6C"/>
          </a:solidFill>
          <a:ln w="28575" cap="flat" cmpd="sng" algn="ctr">
            <a:solidFill>
              <a:schemeClr val="tx1"/>
            </a:solidFill>
            <a:prstDash val="solid"/>
            <a:headEnd type="none" w="med" len="med"/>
            <a:tailEnd type="none" w="med" len="med"/>
          </a:ln>
          <a:effectLst/>
        </p:spPr>
        <p:txBody>
          <a:bodyPr rot="0" spcFirstLastPara="0" vertOverflow="overflow" horzOverflow="overflow" vert="horz" wrap="square" lIns="182776" tIns="146221" rIns="182776" bIns="146221" numCol="1" spcCol="0" rtlCol="0" fromWordArt="0" anchor="ctr" anchorCtr="0" forceAA="0" compatLnSpc="1">
            <a:prstTxWarp prst="textNoShape">
              <a:avLst/>
            </a:prstTxWarp>
            <a:noAutofit/>
          </a:bodyPr>
          <a:lstStyle/>
          <a:p>
            <a:pPr algn="ctr" defTabSz="931756" fontAlgn="base">
              <a:lnSpc>
                <a:spcPct val="90000"/>
              </a:lnSpc>
              <a:spcBef>
                <a:spcPct val="0"/>
              </a:spcBef>
              <a:spcAft>
                <a:spcPct val="0"/>
              </a:spcAft>
              <a:defRPr/>
            </a:pPr>
            <a:r>
              <a:rPr lang="en-US" sz="2000" b="1" kern="0">
                <a:gradFill>
                  <a:gsLst>
                    <a:gs pos="2917">
                      <a:srgbClr val="FFFFFF"/>
                    </a:gs>
                    <a:gs pos="30000">
                      <a:srgbClr val="FFFFFF"/>
                    </a:gs>
                  </a:gsLst>
                  <a:lin ang="5400000" scaled="0"/>
                </a:gradFill>
                <a:latin typeface="Segoe UI"/>
                <a:ea typeface="Segoe UI" pitchFamily="34" charset="0"/>
                <a:cs typeface="Segoe UI" pitchFamily="34" charset="0"/>
              </a:rPr>
              <a:t>C</a:t>
            </a:r>
          </a:p>
        </p:txBody>
      </p:sp>
      <p:sp>
        <p:nvSpPr>
          <p:cNvPr id="54" name="Oval 53">
            <a:extLst>
              <a:ext uri="{FF2B5EF4-FFF2-40B4-BE49-F238E27FC236}">
                <a16:creationId xmlns:a16="http://schemas.microsoft.com/office/drawing/2014/main" id="{244264B0-B56B-4B52-80B1-2F9BBA83801E}"/>
              </a:ext>
            </a:extLst>
          </p:cNvPr>
          <p:cNvSpPr/>
          <p:nvPr/>
        </p:nvSpPr>
        <p:spPr bwMode="auto">
          <a:xfrm>
            <a:off x="84488" y="5236789"/>
            <a:ext cx="429414" cy="429414"/>
          </a:xfrm>
          <a:prstGeom prst="ellipse">
            <a:avLst/>
          </a:prstGeom>
          <a:solidFill>
            <a:srgbClr val="003C6C"/>
          </a:solidFill>
          <a:ln w="28575" cap="flat" cmpd="sng" algn="ctr">
            <a:solidFill>
              <a:schemeClr val="tx1"/>
            </a:solidFill>
            <a:prstDash val="solid"/>
            <a:headEnd type="none" w="med" len="med"/>
            <a:tailEnd type="none" w="med" len="med"/>
          </a:ln>
          <a:effectLst/>
        </p:spPr>
        <p:txBody>
          <a:bodyPr rot="0" spcFirstLastPara="0" vertOverflow="overflow" horzOverflow="overflow" vert="horz" wrap="square" lIns="182776" tIns="146221" rIns="182776" bIns="146221" numCol="1" spcCol="0" rtlCol="0" fromWordArt="0" anchor="ctr" anchorCtr="0" forceAA="0" compatLnSpc="1">
            <a:prstTxWarp prst="textNoShape">
              <a:avLst/>
            </a:prstTxWarp>
            <a:noAutofit/>
          </a:bodyPr>
          <a:lstStyle/>
          <a:p>
            <a:pPr algn="ctr" defTabSz="931756" fontAlgn="base">
              <a:lnSpc>
                <a:spcPct val="90000"/>
              </a:lnSpc>
              <a:spcBef>
                <a:spcPct val="0"/>
              </a:spcBef>
              <a:spcAft>
                <a:spcPct val="0"/>
              </a:spcAft>
              <a:defRPr/>
            </a:pPr>
            <a:r>
              <a:rPr lang="en-US" sz="2000" b="1" kern="0">
                <a:gradFill>
                  <a:gsLst>
                    <a:gs pos="2917">
                      <a:srgbClr val="FFFFFF"/>
                    </a:gs>
                    <a:gs pos="30000">
                      <a:srgbClr val="FFFFFF"/>
                    </a:gs>
                  </a:gsLst>
                  <a:lin ang="5400000" scaled="0"/>
                </a:gradFill>
                <a:latin typeface="Segoe UI"/>
                <a:cs typeface="Segoe UI" pitchFamily="34" charset="0"/>
              </a:rPr>
              <a:t>D</a:t>
            </a:r>
          </a:p>
        </p:txBody>
      </p:sp>
      <p:sp>
        <p:nvSpPr>
          <p:cNvPr id="5" name="Rectangle 4">
            <a:extLst>
              <a:ext uri="{FF2B5EF4-FFF2-40B4-BE49-F238E27FC236}">
                <a16:creationId xmlns:a16="http://schemas.microsoft.com/office/drawing/2014/main" id="{D9C99E89-0432-4F8B-AB1F-F375A068D99D}"/>
              </a:ext>
            </a:extLst>
          </p:cNvPr>
          <p:cNvSpPr/>
          <p:nvPr/>
        </p:nvSpPr>
        <p:spPr bwMode="auto">
          <a:xfrm>
            <a:off x="4998079" y="250224"/>
            <a:ext cx="7445451" cy="6749884"/>
          </a:xfrm>
          <a:prstGeom prst="rect">
            <a:avLst/>
          </a:prstGeom>
          <a:solidFill>
            <a:srgbClr val="F37521">
              <a:alpha val="56863"/>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t" anchorCtr="0" compatLnSpc="1">
            <a:prstTxWarp prst="textNoShape">
              <a:avLst/>
            </a:prstTxWarp>
          </a:bodyPr>
          <a:lstStyle/>
          <a:p>
            <a:pPr defTabSz="951028" fontAlgn="base">
              <a:spcBef>
                <a:spcPct val="0"/>
              </a:spcBef>
              <a:spcAft>
                <a:spcPct val="0"/>
              </a:spcAft>
            </a:pPr>
            <a:r>
              <a:rPr lang="en-US" sz="2856">
                <a:gradFill>
                  <a:gsLst>
                    <a:gs pos="40075">
                      <a:srgbClr val="FFFFFF"/>
                    </a:gs>
                    <a:gs pos="30000">
                      <a:srgbClr val="FFFFFF"/>
                    </a:gs>
                  </a:gsLst>
                  <a:lin ang="5400000" scaled="0"/>
                </a:gradFill>
              </a:rPr>
              <a:t>Site</a:t>
            </a:r>
          </a:p>
        </p:txBody>
      </p:sp>
      <p:sp>
        <p:nvSpPr>
          <p:cNvPr id="48" name="Rectangle 47">
            <a:extLst>
              <a:ext uri="{FF2B5EF4-FFF2-40B4-BE49-F238E27FC236}">
                <a16:creationId xmlns:a16="http://schemas.microsoft.com/office/drawing/2014/main" id="{61B09F07-3A6F-47D0-866C-AEC4500C3AE7}"/>
              </a:ext>
            </a:extLst>
          </p:cNvPr>
          <p:cNvSpPr/>
          <p:nvPr/>
        </p:nvSpPr>
        <p:spPr bwMode="auto">
          <a:xfrm>
            <a:off x="5387127" y="757538"/>
            <a:ext cx="7034281" cy="6229885"/>
          </a:xfrm>
          <a:prstGeom prst="rect">
            <a:avLst/>
          </a:prstGeom>
          <a:solidFill>
            <a:schemeClr val="accent5">
              <a:alpha val="56863"/>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t" anchorCtr="0" compatLnSpc="1">
            <a:prstTxWarp prst="textNoShape">
              <a:avLst/>
            </a:prstTxWarp>
          </a:bodyPr>
          <a:lstStyle/>
          <a:p>
            <a:pPr defTabSz="951028" fontAlgn="base">
              <a:spcBef>
                <a:spcPct val="0"/>
              </a:spcBef>
              <a:spcAft>
                <a:spcPct val="0"/>
              </a:spcAft>
            </a:pPr>
            <a:r>
              <a:rPr lang="en-US" sz="2856">
                <a:gradFill>
                  <a:gsLst>
                    <a:gs pos="40075">
                      <a:srgbClr val="FFFFFF"/>
                    </a:gs>
                    <a:gs pos="30000">
                      <a:srgbClr val="FFFFFF"/>
                    </a:gs>
                  </a:gsLst>
                  <a:lin ang="5400000" scaled="0"/>
                </a:gradFill>
              </a:rPr>
              <a:t>Datacenter/Co-location/Room/Row</a:t>
            </a:r>
          </a:p>
        </p:txBody>
      </p:sp>
      <p:sp>
        <p:nvSpPr>
          <p:cNvPr id="49" name="Rectangle 48">
            <a:extLst>
              <a:ext uri="{FF2B5EF4-FFF2-40B4-BE49-F238E27FC236}">
                <a16:creationId xmlns:a16="http://schemas.microsoft.com/office/drawing/2014/main" id="{97484340-98DF-4950-A1BA-DAD2AAA17543}"/>
              </a:ext>
            </a:extLst>
          </p:cNvPr>
          <p:cNvSpPr/>
          <p:nvPr/>
        </p:nvSpPr>
        <p:spPr bwMode="auto">
          <a:xfrm>
            <a:off x="5931146" y="1258403"/>
            <a:ext cx="6523446" cy="5740959"/>
          </a:xfrm>
          <a:prstGeom prst="rect">
            <a:avLst/>
          </a:prstGeom>
          <a:solidFill>
            <a:schemeClr val="accent6">
              <a:alpha val="56863"/>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t" anchorCtr="0" compatLnSpc="1">
            <a:prstTxWarp prst="textNoShape">
              <a:avLst/>
            </a:prstTxWarp>
          </a:bodyPr>
          <a:lstStyle/>
          <a:p>
            <a:pPr defTabSz="951028" fontAlgn="base">
              <a:spcBef>
                <a:spcPct val="0"/>
              </a:spcBef>
              <a:spcAft>
                <a:spcPct val="0"/>
              </a:spcAft>
            </a:pPr>
            <a:r>
              <a:rPr lang="en-US" sz="2856">
                <a:gradFill>
                  <a:gsLst>
                    <a:gs pos="40075">
                      <a:srgbClr val="FFFFFF"/>
                    </a:gs>
                    <a:gs pos="30000">
                      <a:srgbClr val="FFFFFF"/>
                    </a:gs>
                  </a:gsLst>
                  <a:lin ang="5400000" scaled="0"/>
                </a:gradFill>
              </a:rPr>
              <a:t>Rack</a:t>
            </a:r>
          </a:p>
        </p:txBody>
      </p:sp>
      <p:sp>
        <p:nvSpPr>
          <p:cNvPr id="6" name="Rectangle 5">
            <a:extLst>
              <a:ext uri="{FF2B5EF4-FFF2-40B4-BE49-F238E27FC236}">
                <a16:creationId xmlns:a16="http://schemas.microsoft.com/office/drawing/2014/main" id="{90B1131E-2794-472D-AEEB-7025CF88FBC2}"/>
              </a:ext>
            </a:extLst>
          </p:cNvPr>
          <p:cNvSpPr/>
          <p:nvPr/>
        </p:nvSpPr>
        <p:spPr bwMode="auto">
          <a:xfrm>
            <a:off x="6426591" y="1726540"/>
            <a:ext cx="5994817" cy="52608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t" anchorCtr="0" compatLnSpc="1">
            <a:prstTxWarp prst="textNoShape">
              <a:avLst/>
            </a:prstTxWarp>
          </a:bodyPr>
          <a:lstStyle/>
          <a:p>
            <a:pPr defTabSz="951028" fontAlgn="base">
              <a:spcBef>
                <a:spcPct val="0"/>
              </a:spcBef>
              <a:spcAft>
                <a:spcPct val="0"/>
              </a:spcAft>
            </a:pPr>
            <a:r>
              <a:rPr lang="en-US" sz="2652">
                <a:gradFill>
                  <a:gsLst>
                    <a:gs pos="40075">
                      <a:srgbClr val="FFFFFF"/>
                    </a:gs>
                    <a:gs pos="30000">
                      <a:srgbClr val="FFFFFF"/>
                    </a:gs>
                  </a:gsLst>
                  <a:lin ang="5400000" scaled="0"/>
                </a:gradFill>
              </a:rPr>
              <a:t>Cloud</a:t>
            </a:r>
          </a:p>
        </p:txBody>
      </p:sp>
      <p:sp>
        <p:nvSpPr>
          <p:cNvPr id="82" name="TextBox 81">
            <a:extLst>
              <a:ext uri="{FF2B5EF4-FFF2-40B4-BE49-F238E27FC236}">
                <a16:creationId xmlns:a16="http://schemas.microsoft.com/office/drawing/2014/main" id="{194B5819-E4AA-41CC-9F27-523038515FCB}"/>
              </a:ext>
            </a:extLst>
          </p:cNvPr>
          <p:cNvSpPr txBox="1"/>
          <p:nvPr/>
        </p:nvSpPr>
        <p:spPr>
          <a:xfrm>
            <a:off x="7427157" y="1599880"/>
            <a:ext cx="4953201" cy="692942"/>
          </a:xfrm>
          <a:prstGeom prst="rect">
            <a:avLst/>
          </a:prstGeom>
          <a:noFill/>
          <a:effectLst/>
        </p:spPr>
        <p:txBody>
          <a:bodyPr wrap="square" lIns="179234" tIns="143388" rIns="179234" bIns="143388" rtlCol="0">
            <a:spAutoFit/>
          </a:bodyPr>
          <a:lstStyle/>
          <a:p>
            <a:pPr algn="r" defTabSz="914015">
              <a:lnSpc>
                <a:spcPct val="90000"/>
              </a:lnSpc>
              <a:spcAft>
                <a:spcPts val="586"/>
              </a:spcAft>
              <a:defRPr/>
            </a:pPr>
            <a:r>
              <a:rPr lang="en-US" sz="1428">
                <a:solidFill>
                  <a:schemeClr val="bg1"/>
                </a:solidFill>
                <a:latin typeface="Segoe UI Light" panose="020B0502040204020203" pitchFamily="34" charset="0"/>
                <a:cs typeface="Segoe UI Light" panose="020B0502040204020203" pitchFamily="34" charset="0"/>
              </a:rPr>
              <a:t>https://portal.mycloud.contoso.com</a:t>
            </a:r>
            <a:br>
              <a:rPr lang="en-US" sz="1428">
                <a:solidFill>
                  <a:schemeClr val="bg1"/>
                </a:solidFill>
                <a:latin typeface="Segoe UI Light" panose="020B0502040204020203" pitchFamily="34" charset="0"/>
                <a:cs typeface="Segoe UI Light" panose="020B0502040204020203" pitchFamily="34" charset="0"/>
              </a:rPr>
            </a:br>
            <a:r>
              <a:rPr lang="en-US" sz="1428">
                <a:solidFill>
                  <a:schemeClr val="bg1"/>
                </a:solidFill>
                <a:latin typeface="Segoe UI Light" panose="020B0502040204020203" pitchFamily="34" charset="0"/>
                <a:cs typeface="Segoe UI Light" panose="020B0502040204020203" pitchFamily="34" charset="0"/>
              </a:rPr>
              <a:t>https://adminportal.mycloud.contoso.com</a:t>
            </a:r>
          </a:p>
        </p:txBody>
      </p:sp>
      <p:grpSp>
        <p:nvGrpSpPr>
          <p:cNvPr id="55" name="Group 54">
            <a:extLst>
              <a:ext uri="{FF2B5EF4-FFF2-40B4-BE49-F238E27FC236}">
                <a16:creationId xmlns:a16="http://schemas.microsoft.com/office/drawing/2014/main" id="{B72A7B48-9286-44FB-82B6-E2390AE2AA24}"/>
              </a:ext>
            </a:extLst>
          </p:cNvPr>
          <p:cNvGrpSpPr/>
          <p:nvPr/>
        </p:nvGrpSpPr>
        <p:grpSpPr>
          <a:xfrm>
            <a:off x="6914336" y="2377883"/>
            <a:ext cx="5521257" cy="4609540"/>
            <a:chOff x="633407" y="3341768"/>
            <a:chExt cx="4590497" cy="5687314"/>
          </a:xfrm>
        </p:grpSpPr>
        <p:sp>
          <p:nvSpPr>
            <p:cNvPr id="78" name="Right">
              <a:extLst>
                <a:ext uri="{FF2B5EF4-FFF2-40B4-BE49-F238E27FC236}">
                  <a16:creationId xmlns:a16="http://schemas.microsoft.com/office/drawing/2014/main" id="{1979CDDA-9A68-453F-8F20-C01EAFACAF1D}"/>
                </a:ext>
              </a:extLst>
            </p:cNvPr>
            <p:cNvSpPr/>
            <p:nvPr/>
          </p:nvSpPr>
          <p:spPr>
            <a:xfrm>
              <a:off x="633407" y="3341768"/>
              <a:ext cx="4574574" cy="5687314"/>
            </a:xfrm>
            <a:prstGeom prst="rect">
              <a:avLst/>
            </a:prstGeom>
            <a:solidFill>
              <a:schemeClr val="accent1">
                <a:lumMod val="75000"/>
              </a:schemeClr>
            </a:solidFill>
            <a:ln w="12700" cap="flat" cmpd="sng" algn="ctr">
              <a:noFill/>
              <a:prstDash val="solid"/>
              <a:miter lim="800000"/>
            </a:ln>
            <a:effectLst/>
          </p:spPr>
          <p:txBody>
            <a:bodyPr vert="horz" rtlCol="0" anchor="t"/>
            <a:lstStyle/>
            <a:p>
              <a:pPr algn="ctr" defTabSz="913463">
                <a:defRPr/>
              </a:pPr>
              <a:r>
                <a:rPr lang="en-US" sz="1326" kern="0">
                  <a:gradFill>
                    <a:gsLst>
                      <a:gs pos="2917">
                        <a:srgbClr val="FFFFFF"/>
                      </a:gs>
                      <a:gs pos="30000">
                        <a:srgbClr val="FFFFFF"/>
                      </a:gs>
                    </a:gsLst>
                    <a:lin ang="5400000" scaled="0"/>
                  </a:gradFill>
                  <a:latin typeface="Segoe UI Light" panose="020B0502040204020203" pitchFamily="34" charset="0"/>
                  <a:cs typeface="Segoe UI Light" panose="020B0502040204020203" pitchFamily="34" charset="0"/>
                </a:rPr>
                <a:t>Azure Resource Manager </a:t>
              </a:r>
            </a:p>
          </p:txBody>
        </p:sp>
        <p:sp>
          <p:nvSpPr>
            <p:cNvPr id="60" name="Rectangle 59">
              <a:extLst>
                <a:ext uri="{FF2B5EF4-FFF2-40B4-BE49-F238E27FC236}">
                  <a16:creationId xmlns:a16="http://schemas.microsoft.com/office/drawing/2014/main" id="{6F444B92-04C6-46BF-BE84-A5E83FE72071}"/>
                </a:ext>
              </a:extLst>
            </p:cNvPr>
            <p:cNvSpPr/>
            <p:nvPr/>
          </p:nvSpPr>
          <p:spPr>
            <a:xfrm>
              <a:off x="1075512" y="3703877"/>
              <a:ext cx="4148392" cy="1344583"/>
            </a:xfrm>
            <a:prstGeom prst="rect">
              <a:avLst/>
            </a:prstGeom>
            <a:solidFill>
              <a:schemeClr val="accent1">
                <a:lumMod val="20000"/>
                <a:lumOff val="80000"/>
              </a:schemeClr>
            </a:solidFill>
            <a:ln w="12700" cap="flat" cmpd="sng" algn="ctr">
              <a:solidFill>
                <a:schemeClr val="accent2">
                  <a:lumMod val="50000"/>
                  <a:lumOff val="50000"/>
                </a:schemeClr>
              </a:solidFill>
              <a:prstDash val="solid"/>
              <a:miter lim="800000"/>
            </a:ln>
            <a:effectLst/>
          </p:spPr>
          <p:txBody>
            <a:bodyPr rtlCol="0" anchor="ctr"/>
            <a:lstStyle/>
            <a:p>
              <a:pPr algn="ctr" defTabSz="913463">
                <a:defRPr/>
              </a:pPr>
              <a:endParaRPr lang="en-US" sz="1598" kern="0">
                <a:gradFill>
                  <a:gsLst>
                    <a:gs pos="2917">
                      <a:srgbClr val="FFFFFF"/>
                    </a:gs>
                    <a:gs pos="30000">
                      <a:srgbClr val="FFFFFF"/>
                    </a:gs>
                  </a:gsLst>
                  <a:lin ang="5400000" scaled="0"/>
                </a:gradFill>
                <a:latin typeface="Segoe UI"/>
              </a:endParaRPr>
            </a:p>
          </p:txBody>
        </p:sp>
        <p:sp>
          <p:nvSpPr>
            <p:cNvPr id="62" name="Freeform 138">
              <a:extLst>
                <a:ext uri="{FF2B5EF4-FFF2-40B4-BE49-F238E27FC236}">
                  <a16:creationId xmlns:a16="http://schemas.microsoft.com/office/drawing/2014/main" id="{22644129-F8A6-4F22-87CF-A87E39AD5E6A}"/>
                </a:ext>
              </a:extLst>
            </p:cNvPr>
            <p:cNvSpPr>
              <a:spLocks noChangeAspect="1" noEditPoints="1"/>
            </p:cNvSpPr>
            <p:nvPr/>
          </p:nvSpPr>
          <p:spPr bwMode="black">
            <a:xfrm rot="5400000">
              <a:off x="1418723" y="4158962"/>
              <a:ext cx="376186" cy="363508"/>
            </a:xfrm>
            <a:custGeom>
              <a:avLst/>
              <a:gdLst>
                <a:gd name="T0" fmla="*/ 64 w 64"/>
                <a:gd name="T1" fmla="*/ 9 h 80"/>
                <a:gd name="T2" fmla="*/ 64 w 64"/>
                <a:gd name="T3" fmla="*/ 32 h 80"/>
                <a:gd name="T4" fmla="*/ 40 w 64"/>
                <a:gd name="T5" fmla="*/ 33 h 80"/>
                <a:gd name="T6" fmla="*/ 32 w 64"/>
                <a:gd name="T7" fmla="*/ 25 h 80"/>
                <a:gd name="T8" fmla="*/ 47 w 64"/>
                <a:gd name="T9" fmla="*/ 24 h 80"/>
                <a:gd name="T10" fmla="*/ 37 w 64"/>
                <a:gd name="T11" fmla="*/ 18 h 80"/>
                <a:gd name="T12" fmla="*/ 12 w 64"/>
                <a:gd name="T13" fmla="*/ 35 h 80"/>
                <a:gd name="T14" fmla="*/ 0 w 64"/>
                <a:gd name="T15" fmla="*/ 35 h 80"/>
                <a:gd name="T16" fmla="*/ 39 w 64"/>
                <a:gd name="T17" fmla="*/ 7 h 80"/>
                <a:gd name="T18" fmla="*/ 55 w 64"/>
                <a:gd name="T19" fmla="*/ 15 h 80"/>
                <a:gd name="T20" fmla="*/ 56 w 64"/>
                <a:gd name="T21" fmla="*/ 0 h 80"/>
                <a:gd name="T22" fmla="*/ 64 w 64"/>
                <a:gd name="T23" fmla="*/ 9 h 80"/>
                <a:gd name="T24" fmla="*/ 26 w 64"/>
                <a:gd name="T25" fmla="*/ 62 h 80"/>
                <a:gd name="T26" fmla="*/ 15 w 64"/>
                <a:gd name="T27" fmla="*/ 56 h 80"/>
                <a:gd name="T28" fmla="*/ 32 w 64"/>
                <a:gd name="T29" fmla="*/ 56 h 80"/>
                <a:gd name="T30" fmla="*/ 24 w 64"/>
                <a:gd name="T31" fmla="*/ 47 h 80"/>
                <a:gd name="T32" fmla="*/ 0 w 64"/>
                <a:gd name="T33" fmla="*/ 48 h 80"/>
                <a:gd name="T34" fmla="*/ 0 w 64"/>
                <a:gd name="T35" fmla="*/ 72 h 80"/>
                <a:gd name="T36" fmla="*/ 8 w 64"/>
                <a:gd name="T37" fmla="*/ 80 h 80"/>
                <a:gd name="T38" fmla="*/ 9 w 64"/>
                <a:gd name="T39" fmla="*/ 66 h 80"/>
                <a:gd name="T40" fmla="*/ 24 w 64"/>
                <a:gd name="T41" fmla="*/ 73 h 80"/>
                <a:gd name="T42" fmla="*/ 64 w 64"/>
                <a:gd name="T43" fmla="*/ 45 h 80"/>
                <a:gd name="T44" fmla="*/ 51 w 64"/>
                <a:gd name="T45" fmla="*/ 45 h 80"/>
                <a:gd name="T46" fmla="*/ 26 w 64"/>
                <a:gd name="T47" fmla="*/ 6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80">
                  <a:moveTo>
                    <a:pt x="64" y="9"/>
                  </a:moveTo>
                  <a:cubicBezTo>
                    <a:pt x="64" y="32"/>
                    <a:pt x="64" y="32"/>
                    <a:pt x="64" y="32"/>
                  </a:cubicBezTo>
                  <a:cubicBezTo>
                    <a:pt x="40" y="33"/>
                    <a:pt x="40" y="33"/>
                    <a:pt x="40" y="33"/>
                  </a:cubicBezTo>
                  <a:cubicBezTo>
                    <a:pt x="32" y="25"/>
                    <a:pt x="32" y="25"/>
                    <a:pt x="32" y="25"/>
                  </a:cubicBezTo>
                  <a:cubicBezTo>
                    <a:pt x="47" y="24"/>
                    <a:pt x="47" y="24"/>
                    <a:pt x="47" y="24"/>
                  </a:cubicBezTo>
                  <a:cubicBezTo>
                    <a:pt x="45" y="21"/>
                    <a:pt x="41" y="19"/>
                    <a:pt x="37" y="18"/>
                  </a:cubicBezTo>
                  <a:cubicBezTo>
                    <a:pt x="26" y="16"/>
                    <a:pt x="14" y="24"/>
                    <a:pt x="12" y="35"/>
                  </a:cubicBezTo>
                  <a:cubicBezTo>
                    <a:pt x="0" y="35"/>
                    <a:pt x="0" y="35"/>
                    <a:pt x="0" y="35"/>
                  </a:cubicBezTo>
                  <a:cubicBezTo>
                    <a:pt x="4" y="14"/>
                    <a:pt x="22" y="4"/>
                    <a:pt x="39" y="7"/>
                  </a:cubicBezTo>
                  <a:cubicBezTo>
                    <a:pt x="45" y="8"/>
                    <a:pt x="51" y="11"/>
                    <a:pt x="55" y="15"/>
                  </a:cubicBezTo>
                  <a:cubicBezTo>
                    <a:pt x="56" y="0"/>
                    <a:pt x="56" y="0"/>
                    <a:pt x="56" y="0"/>
                  </a:cubicBezTo>
                  <a:lnTo>
                    <a:pt x="64" y="9"/>
                  </a:lnTo>
                  <a:close/>
                  <a:moveTo>
                    <a:pt x="26" y="62"/>
                  </a:moveTo>
                  <a:cubicBezTo>
                    <a:pt x="22" y="61"/>
                    <a:pt x="18" y="59"/>
                    <a:pt x="15" y="56"/>
                  </a:cubicBezTo>
                  <a:cubicBezTo>
                    <a:pt x="32" y="56"/>
                    <a:pt x="32" y="56"/>
                    <a:pt x="32" y="56"/>
                  </a:cubicBezTo>
                  <a:cubicBezTo>
                    <a:pt x="24" y="47"/>
                    <a:pt x="24" y="47"/>
                    <a:pt x="24" y="47"/>
                  </a:cubicBezTo>
                  <a:cubicBezTo>
                    <a:pt x="0" y="48"/>
                    <a:pt x="0" y="48"/>
                    <a:pt x="0" y="48"/>
                  </a:cubicBezTo>
                  <a:cubicBezTo>
                    <a:pt x="0" y="72"/>
                    <a:pt x="0" y="72"/>
                    <a:pt x="0" y="72"/>
                  </a:cubicBezTo>
                  <a:cubicBezTo>
                    <a:pt x="8" y="80"/>
                    <a:pt x="8" y="80"/>
                    <a:pt x="8" y="80"/>
                  </a:cubicBezTo>
                  <a:cubicBezTo>
                    <a:pt x="9" y="66"/>
                    <a:pt x="9" y="66"/>
                    <a:pt x="9" y="66"/>
                  </a:cubicBezTo>
                  <a:cubicBezTo>
                    <a:pt x="13" y="70"/>
                    <a:pt x="18" y="72"/>
                    <a:pt x="24" y="73"/>
                  </a:cubicBezTo>
                  <a:cubicBezTo>
                    <a:pt x="42" y="77"/>
                    <a:pt x="60" y="66"/>
                    <a:pt x="64" y="45"/>
                  </a:cubicBezTo>
                  <a:cubicBezTo>
                    <a:pt x="51" y="45"/>
                    <a:pt x="51" y="45"/>
                    <a:pt x="51" y="45"/>
                  </a:cubicBezTo>
                  <a:cubicBezTo>
                    <a:pt x="49" y="57"/>
                    <a:pt x="38" y="64"/>
                    <a:pt x="26" y="62"/>
                  </a:cubicBezTo>
                  <a:close/>
                </a:path>
              </a:pathLst>
            </a:custGeom>
            <a:solidFill>
              <a:srgbClr val="002050"/>
            </a:solidFill>
            <a:ln>
              <a:noFill/>
            </a:ln>
          </p:spPr>
          <p:txBody>
            <a:bodyPr vert="horz" wrap="square" lIns="93198" tIns="46599" rIns="93198" bIns="46599" numCol="1" anchor="t" anchorCtr="0" compatLnSpc="1">
              <a:prstTxWarp prst="textNoShape">
                <a:avLst/>
              </a:prstTxWarp>
            </a:bodyPr>
            <a:lstStyle/>
            <a:p>
              <a:pPr defTabSz="931787">
                <a:defRPr/>
              </a:pPr>
              <a:endParaRPr lang="en-US" sz="1836" kern="0">
                <a:gradFill>
                  <a:gsLst>
                    <a:gs pos="2917">
                      <a:srgbClr val="FFFFFF"/>
                    </a:gs>
                    <a:gs pos="30000">
                      <a:srgbClr val="FFFFFF"/>
                    </a:gs>
                  </a:gsLst>
                  <a:lin ang="5400000" scaled="0"/>
                </a:gradFill>
                <a:latin typeface="Segoe UI"/>
              </a:endParaRPr>
            </a:p>
          </p:txBody>
        </p:sp>
        <p:sp>
          <p:nvSpPr>
            <p:cNvPr id="63" name="Freeform 21">
              <a:extLst>
                <a:ext uri="{FF2B5EF4-FFF2-40B4-BE49-F238E27FC236}">
                  <a16:creationId xmlns:a16="http://schemas.microsoft.com/office/drawing/2014/main" id="{A1F6842B-93DE-4BD1-9327-578E5877B566}"/>
                </a:ext>
              </a:extLst>
            </p:cNvPr>
            <p:cNvSpPr>
              <a:spLocks noChangeAspect="1" noEditPoints="1"/>
            </p:cNvSpPr>
            <p:nvPr/>
          </p:nvSpPr>
          <p:spPr bwMode="black">
            <a:xfrm rot="5400000">
              <a:off x="2014922" y="4179634"/>
              <a:ext cx="454999" cy="322164"/>
            </a:xfrm>
            <a:custGeom>
              <a:avLst/>
              <a:gdLst>
                <a:gd name="T0" fmla="*/ 1220 w 1220"/>
                <a:gd name="T1" fmla="*/ 204 h 1063"/>
                <a:gd name="T2" fmla="*/ 1096 w 1220"/>
                <a:gd name="T3" fmla="*/ 79 h 1063"/>
                <a:gd name="T4" fmla="*/ 978 w 1220"/>
                <a:gd name="T5" fmla="*/ 164 h 1063"/>
                <a:gd name="T6" fmla="*/ 589 w 1220"/>
                <a:gd name="T7" fmla="*/ 115 h 1063"/>
                <a:gd name="T8" fmla="*/ 465 w 1220"/>
                <a:gd name="T9" fmla="*/ 0 h 1063"/>
                <a:gd name="T10" fmla="*/ 340 w 1220"/>
                <a:gd name="T11" fmla="*/ 124 h 1063"/>
                <a:gd name="T12" fmla="*/ 370 w 1220"/>
                <a:gd name="T13" fmla="*/ 205 h 1063"/>
                <a:gd name="T14" fmla="*/ 180 w 1220"/>
                <a:gd name="T15" fmla="*/ 453 h 1063"/>
                <a:gd name="T16" fmla="*/ 125 w 1220"/>
                <a:gd name="T17" fmla="*/ 440 h 1063"/>
                <a:gd name="T18" fmla="*/ 0 w 1220"/>
                <a:gd name="T19" fmla="*/ 564 h 1063"/>
                <a:gd name="T20" fmla="*/ 125 w 1220"/>
                <a:gd name="T21" fmla="*/ 689 h 1063"/>
                <a:gd name="T22" fmla="*/ 197 w 1220"/>
                <a:gd name="T23" fmla="*/ 666 h 1063"/>
                <a:gd name="T24" fmla="*/ 416 w 1220"/>
                <a:gd name="T25" fmla="*/ 872 h 1063"/>
                <a:gd name="T26" fmla="*/ 397 w 1220"/>
                <a:gd name="T27" fmla="*/ 938 h 1063"/>
                <a:gd name="T28" fmla="*/ 521 w 1220"/>
                <a:gd name="T29" fmla="*/ 1063 h 1063"/>
                <a:gd name="T30" fmla="*/ 646 w 1220"/>
                <a:gd name="T31" fmla="*/ 938 h 1063"/>
                <a:gd name="T32" fmla="*/ 642 w 1220"/>
                <a:gd name="T33" fmla="*/ 908 h 1063"/>
                <a:gd name="T34" fmla="*/ 948 w 1220"/>
                <a:gd name="T35" fmla="*/ 763 h 1063"/>
                <a:gd name="T36" fmla="*/ 1048 w 1220"/>
                <a:gd name="T37" fmla="*/ 814 h 1063"/>
                <a:gd name="T38" fmla="*/ 1173 w 1220"/>
                <a:gd name="T39" fmla="*/ 689 h 1063"/>
                <a:gd name="T40" fmla="*/ 1084 w 1220"/>
                <a:gd name="T41" fmla="*/ 570 h 1063"/>
                <a:gd name="T42" fmla="*/ 1108 w 1220"/>
                <a:gd name="T43" fmla="*/ 327 h 1063"/>
                <a:gd name="T44" fmla="*/ 1220 w 1220"/>
                <a:gd name="T45" fmla="*/ 204 h 1063"/>
                <a:gd name="T46" fmla="*/ 521 w 1220"/>
                <a:gd name="T47" fmla="*/ 594 h 1063"/>
                <a:gd name="T48" fmla="*/ 493 w 1220"/>
                <a:gd name="T49" fmla="*/ 245 h 1063"/>
                <a:gd name="T50" fmla="*/ 535 w 1220"/>
                <a:gd name="T51" fmla="*/ 226 h 1063"/>
                <a:gd name="T52" fmla="*/ 944 w 1220"/>
                <a:gd name="T53" fmla="*/ 621 h 1063"/>
                <a:gd name="T54" fmla="*/ 930 w 1220"/>
                <a:gd name="T55" fmla="*/ 649 h 1063"/>
                <a:gd name="T56" fmla="*/ 521 w 1220"/>
                <a:gd name="T57" fmla="*/ 594 h 1063"/>
                <a:gd name="T58" fmla="*/ 490 w 1220"/>
                <a:gd name="T59" fmla="*/ 818 h 1063"/>
                <a:gd name="T60" fmla="*/ 449 w 1220"/>
                <a:gd name="T61" fmla="*/ 837 h 1063"/>
                <a:gd name="T62" fmla="*/ 230 w 1220"/>
                <a:gd name="T63" fmla="*/ 631 h 1063"/>
                <a:gd name="T64" fmla="*/ 242 w 1220"/>
                <a:gd name="T65" fmla="*/ 605 h 1063"/>
                <a:gd name="T66" fmla="*/ 476 w 1220"/>
                <a:gd name="T67" fmla="*/ 636 h 1063"/>
                <a:gd name="T68" fmla="*/ 490 w 1220"/>
                <a:gd name="T69" fmla="*/ 818 h 1063"/>
                <a:gd name="T70" fmla="*/ 249 w 1220"/>
                <a:gd name="T71" fmla="*/ 558 h 1063"/>
                <a:gd name="T72" fmla="*/ 218 w 1220"/>
                <a:gd name="T73" fmla="*/ 482 h 1063"/>
                <a:gd name="T74" fmla="*/ 408 w 1220"/>
                <a:gd name="T75" fmla="*/ 235 h 1063"/>
                <a:gd name="T76" fmla="*/ 445 w 1220"/>
                <a:gd name="T77" fmla="*/ 247 h 1063"/>
                <a:gd name="T78" fmla="*/ 472 w 1220"/>
                <a:gd name="T79" fmla="*/ 587 h 1063"/>
                <a:gd name="T80" fmla="*/ 249 w 1220"/>
                <a:gd name="T81" fmla="*/ 558 h 1063"/>
                <a:gd name="T82" fmla="*/ 977 w 1220"/>
                <a:gd name="T83" fmla="*/ 587 h 1063"/>
                <a:gd name="T84" fmla="*/ 569 w 1220"/>
                <a:gd name="T85" fmla="*/ 192 h 1063"/>
                <a:gd name="T86" fmla="*/ 583 w 1220"/>
                <a:gd name="T87" fmla="*/ 163 h 1063"/>
                <a:gd name="T88" fmla="*/ 972 w 1220"/>
                <a:gd name="T89" fmla="*/ 212 h 1063"/>
                <a:gd name="T90" fmla="*/ 1060 w 1220"/>
                <a:gd name="T91" fmla="*/ 323 h 1063"/>
                <a:gd name="T92" fmla="*/ 1036 w 1220"/>
                <a:gd name="T93" fmla="*/ 566 h 1063"/>
                <a:gd name="T94" fmla="*/ 977 w 1220"/>
                <a:gd name="T95" fmla="*/ 587 h 1063"/>
                <a:gd name="T96" fmla="*/ 621 w 1220"/>
                <a:gd name="T97" fmla="*/ 864 h 1063"/>
                <a:gd name="T98" fmla="*/ 538 w 1220"/>
                <a:gd name="T99" fmla="*/ 815 h 1063"/>
                <a:gd name="T100" fmla="*/ 524 w 1220"/>
                <a:gd name="T101" fmla="*/ 643 h 1063"/>
                <a:gd name="T102" fmla="*/ 924 w 1220"/>
                <a:gd name="T103" fmla="*/ 696 h 1063"/>
                <a:gd name="T104" fmla="*/ 927 w 1220"/>
                <a:gd name="T105" fmla="*/ 720 h 1063"/>
                <a:gd name="T106" fmla="*/ 621 w 1220"/>
                <a:gd name="T107" fmla="*/ 864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0" h="1063">
                  <a:moveTo>
                    <a:pt x="1220" y="204"/>
                  </a:moveTo>
                  <a:cubicBezTo>
                    <a:pt x="1220" y="135"/>
                    <a:pt x="1164" y="79"/>
                    <a:pt x="1096" y="79"/>
                  </a:cubicBezTo>
                  <a:cubicBezTo>
                    <a:pt x="1041" y="79"/>
                    <a:pt x="994" y="115"/>
                    <a:pt x="978" y="164"/>
                  </a:cubicBezTo>
                  <a:cubicBezTo>
                    <a:pt x="589" y="115"/>
                    <a:pt x="589" y="115"/>
                    <a:pt x="589" y="115"/>
                  </a:cubicBezTo>
                  <a:cubicBezTo>
                    <a:pt x="584" y="51"/>
                    <a:pt x="530" y="0"/>
                    <a:pt x="465" y="0"/>
                  </a:cubicBezTo>
                  <a:cubicBezTo>
                    <a:pt x="396" y="0"/>
                    <a:pt x="340" y="55"/>
                    <a:pt x="340" y="124"/>
                  </a:cubicBezTo>
                  <a:cubicBezTo>
                    <a:pt x="340" y="155"/>
                    <a:pt x="352" y="183"/>
                    <a:pt x="370" y="205"/>
                  </a:cubicBezTo>
                  <a:cubicBezTo>
                    <a:pt x="180" y="453"/>
                    <a:pt x="180" y="453"/>
                    <a:pt x="180" y="453"/>
                  </a:cubicBezTo>
                  <a:cubicBezTo>
                    <a:pt x="163" y="445"/>
                    <a:pt x="145" y="440"/>
                    <a:pt x="125" y="440"/>
                  </a:cubicBezTo>
                  <a:cubicBezTo>
                    <a:pt x="56" y="440"/>
                    <a:pt x="0" y="496"/>
                    <a:pt x="0" y="564"/>
                  </a:cubicBezTo>
                  <a:cubicBezTo>
                    <a:pt x="0" y="633"/>
                    <a:pt x="56" y="689"/>
                    <a:pt x="125" y="689"/>
                  </a:cubicBezTo>
                  <a:cubicBezTo>
                    <a:pt x="152" y="689"/>
                    <a:pt x="177" y="680"/>
                    <a:pt x="197" y="666"/>
                  </a:cubicBezTo>
                  <a:cubicBezTo>
                    <a:pt x="416" y="872"/>
                    <a:pt x="416" y="872"/>
                    <a:pt x="416" y="872"/>
                  </a:cubicBezTo>
                  <a:cubicBezTo>
                    <a:pt x="404" y="891"/>
                    <a:pt x="397" y="914"/>
                    <a:pt x="397" y="938"/>
                  </a:cubicBezTo>
                  <a:cubicBezTo>
                    <a:pt x="397" y="1007"/>
                    <a:pt x="453" y="1063"/>
                    <a:pt x="521" y="1063"/>
                  </a:cubicBezTo>
                  <a:cubicBezTo>
                    <a:pt x="590" y="1063"/>
                    <a:pt x="646" y="1007"/>
                    <a:pt x="646" y="938"/>
                  </a:cubicBezTo>
                  <a:cubicBezTo>
                    <a:pt x="646" y="928"/>
                    <a:pt x="644" y="918"/>
                    <a:pt x="642" y="908"/>
                  </a:cubicBezTo>
                  <a:cubicBezTo>
                    <a:pt x="948" y="763"/>
                    <a:pt x="948" y="763"/>
                    <a:pt x="948" y="763"/>
                  </a:cubicBezTo>
                  <a:cubicBezTo>
                    <a:pt x="970" y="794"/>
                    <a:pt x="1007" y="814"/>
                    <a:pt x="1048" y="814"/>
                  </a:cubicBezTo>
                  <a:cubicBezTo>
                    <a:pt x="1117" y="814"/>
                    <a:pt x="1173" y="758"/>
                    <a:pt x="1173" y="689"/>
                  </a:cubicBezTo>
                  <a:cubicBezTo>
                    <a:pt x="1173" y="633"/>
                    <a:pt x="1135" y="586"/>
                    <a:pt x="1084" y="570"/>
                  </a:cubicBezTo>
                  <a:cubicBezTo>
                    <a:pt x="1108" y="327"/>
                    <a:pt x="1108" y="327"/>
                    <a:pt x="1108" y="327"/>
                  </a:cubicBezTo>
                  <a:cubicBezTo>
                    <a:pt x="1171" y="321"/>
                    <a:pt x="1220" y="268"/>
                    <a:pt x="1220" y="204"/>
                  </a:cubicBezTo>
                  <a:close/>
                  <a:moveTo>
                    <a:pt x="521" y="594"/>
                  </a:moveTo>
                  <a:cubicBezTo>
                    <a:pt x="493" y="245"/>
                    <a:pt x="493" y="245"/>
                    <a:pt x="493" y="245"/>
                  </a:cubicBezTo>
                  <a:cubicBezTo>
                    <a:pt x="509" y="241"/>
                    <a:pt x="523" y="235"/>
                    <a:pt x="535" y="226"/>
                  </a:cubicBezTo>
                  <a:cubicBezTo>
                    <a:pt x="944" y="621"/>
                    <a:pt x="944" y="621"/>
                    <a:pt x="944" y="621"/>
                  </a:cubicBezTo>
                  <a:cubicBezTo>
                    <a:pt x="938" y="630"/>
                    <a:pt x="934" y="639"/>
                    <a:pt x="930" y="649"/>
                  </a:cubicBezTo>
                  <a:lnTo>
                    <a:pt x="521" y="594"/>
                  </a:lnTo>
                  <a:close/>
                  <a:moveTo>
                    <a:pt x="490" y="818"/>
                  </a:moveTo>
                  <a:cubicBezTo>
                    <a:pt x="475" y="822"/>
                    <a:pt x="461" y="828"/>
                    <a:pt x="449" y="837"/>
                  </a:cubicBezTo>
                  <a:cubicBezTo>
                    <a:pt x="230" y="631"/>
                    <a:pt x="230" y="631"/>
                    <a:pt x="230" y="631"/>
                  </a:cubicBezTo>
                  <a:cubicBezTo>
                    <a:pt x="235" y="623"/>
                    <a:pt x="239" y="614"/>
                    <a:pt x="242" y="605"/>
                  </a:cubicBezTo>
                  <a:cubicBezTo>
                    <a:pt x="476" y="636"/>
                    <a:pt x="476" y="636"/>
                    <a:pt x="476" y="636"/>
                  </a:cubicBezTo>
                  <a:lnTo>
                    <a:pt x="490" y="818"/>
                  </a:lnTo>
                  <a:close/>
                  <a:moveTo>
                    <a:pt x="249" y="558"/>
                  </a:moveTo>
                  <a:cubicBezTo>
                    <a:pt x="247" y="529"/>
                    <a:pt x="236" y="502"/>
                    <a:pt x="218" y="482"/>
                  </a:cubicBezTo>
                  <a:cubicBezTo>
                    <a:pt x="408" y="235"/>
                    <a:pt x="408" y="235"/>
                    <a:pt x="408" y="235"/>
                  </a:cubicBezTo>
                  <a:cubicBezTo>
                    <a:pt x="420" y="241"/>
                    <a:pt x="432" y="245"/>
                    <a:pt x="445" y="247"/>
                  </a:cubicBezTo>
                  <a:cubicBezTo>
                    <a:pt x="472" y="587"/>
                    <a:pt x="472" y="587"/>
                    <a:pt x="472" y="587"/>
                  </a:cubicBezTo>
                  <a:lnTo>
                    <a:pt x="249" y="558"/>
                  </a:lnTo>
                  <a:close/>
                  <a:moveTo>
                    <a:pt x="977" y="587"/>
                  </a:moveTo>
                  <a:cubicBezTo>
                    <a:pt x="569" y="192"/>
                    <a:pt x="569" y="192"/>
                    <a:pt x="569" y="192"/>
                  </a:cubicBezTo>
                  <a:cubicBezTo>
                    <a:pt x="575" y="183"/>
                    <a:pt x="579" y="173"/>
                    <a:pt x="583" y="163"/>
                  </a:cubicBezTo>
                  <a:cubicBezTo>
                    <a:pt x="972" y="212"/>
                    <a:pt x="972" y="212"/>
                    <a:pt x="972" y="212"/>
                  </a:cubicBezTo>
                  <a:cubicBezTo>
                    <a:pt x="975" y="265"/>
                    <a:pt x="1011" y="308"/>
                    <a:pt x="1060" y="323"/>
                  </a:cubicBezTo>
                  <a:cubicBezTo>
                    <a:pt x="1036" y="566"/>
                    <a:pt x="1036" y="566"/>
                    <a:pt x="1036" y="566"/>
                  </a:cubicBezTo>
                  <a:cubicBezTo>
                    <a:pt x="1015" y="568"/>
                    <a:pt x="994" y="575"/>
                    <a:pt x="977" y="587"/>
                  </a:cubicBezTo>
                  <a:close/>
                  <a:moveTo>
                    <a:pt x="621" y="864"/>
                  </a:moveTo>
                  <a:cubicBezTo>
                    <a:pt x="602" y="838"/>
                    <a:pt x="572" y="819"/>
                    <a:pt x="538" y="815"/>
                  </a:cubicBezTo>
                  <a:cubicBezTo>
                    <a:pt x="524" y="643"/>
                    <a:pt x="524" y="643"/>
                    <a:pt x="524" y="643"/>
                  </a:cubicBezTo>
                  <a:cubicBezTo>
                    <a:pt x="924" y="696"/>
                    <a:pt x="924" y="696"/>
                    <a:pt x="924" y="696"/>
                  </a:cubicBezTo>
                  <a:cubicBezTo>
                    <a:pt x="924" y="704"/>
                    <a:pt x="925" y="712"/>
                    <a:pt x="927" y="720"/>
                  </a:cubicBezTo>
                  <a:lnTo>
                    <a:pt x="621" y="864"/>
                  </a:lnTo>
                  <a:close/>
                </a:path>
              </a:pathLst>
            </a:custGeom>
            <a:solidFill>
              <a:srgbClr val="002050"/>
            </a:solidFill>
            <a:ln w="6350" cap="flat" cmpd="sng" algn="ctr">
              <a:noFill/>
              <a:prstDash val="solid"/>
              <a:miter lim="800000"/>
              <a:headEnd type="none" w="med" len="med"/>
              <a:tailEnd type="none" w="med" len="med"/>
            </a:ln>
            <a:effectLst/>
          </p:spPr>
          <p:txBody>
            <a:bodyPr rot="0" spcFirstLastPara="0" vertOverflow="overflow" horzOverflow="overflow" vert="horz" wrap="square" lIns="94830" tIns="75864" rIns="94830" bIns="75864" numCol="1" spcCol="0" rtlCol="0" fromWordArt="0" anchor="t" anchorCtr="0" forceAA="0" compatLnSpc="1">
              <a:prstTxWarp prst="textNoShape">
                <a:avLst/>
              </a:prstTxWarp>
              <a:noAutofit/>
            </a:bodyPr>
            <a:lstStyle/>
            <a:p>
              <a:pPr algn="ctr" defTabSz="483428" fontAlgn="base">
                <a:lnSpc>
                  <a:spcPct val="90000"/>
                </a:lnSpc>
                <a:spcBef>
                  <a:spcPct val="0"/>
                </a:spcBef>
                <a:spcAft>
                  <a:spcPct val="0"/>
                </a:spcAft>
                <a:defRPr/>
              </a:pPr>
              <a:endParaRPr lang="en-US" sz="1245" kern="0">
                <a:gradFill>
                  <a:gsLst>
                    <a:gs pos="2917">
                      <a:srgbClr val="FFFFFF"/>
                    </a:gs>
                    <a:gs pos="30000">
                      <a:srgbClr val="FFFFFF"/>
                    </a:gs>
                  </a:gsLst>
                  <a:lin ang="5400000" scaled="0"/>
                </a:gradFill>
                <a:latin typeface="Segoe UI"/>
                <a:ea typeface="Segoe UI" pitchFamily="34" charset="0"/>
                <a:cs typeface="Segoe UI" pitchFamily="34" charset="0"/>
              </a:endParaRPr>
            </a:p>
          </p:txBody>
        </p:sp>
        <p:sp>
          <p:nvSpPr>
            <p:cNvPr id="64" name="Freeform 5">
              <a:extLst>
                <a:ext uri="{FF2B5EF4-FFF2-40B4-BE49-F238E27FC236}">
                  <a16:creationId xmlns:a16="http://schemas.microsoft.com/office/drawing/2014/main" id="{2D42277A-2EB4-4384-89ED-12BEDAD07201}"/>
                </a:ext>
              </a:extLst>
            </p:cNvPr>
            <p:cNvSpPr>
              <a:spLocks noEditPoints="1"/>
            </p:cNvSpPr>
            <p:nvPr/>
          </p:nvSpPr>
          <p:spPr bwMode="black">
            <a:xfrm>
              <a:off x="4510709" y="4147751"/>
              <a:ext cx="272853" cy="385928"/>
            </a:xfrm>
            <a:custGeom>
              <a:avLst/>
              <a:gdLst>
                <a:gd name="T0" fmla="*/ 22 w 277"/>
                <a:gd name="T1" fmla="*/ 1 h 215"/>
                <a:gd name="T2" fmla="*/ 22 w 277"/>
                <a:gd name="T3" fmla="*/ 10 h 215"/>
                <a:gd name="T4" fmla="*/ 22 w 277"/>
                <a:gd name="T5" fmla="*/ 10 h 215"/>
                <a:gd name="T6" fmla="*/ 66 w 277"/>
                <a:gd name="T7" fmla="*/ 15 h 215"/>
                <a:gd name="T8" fmla="*/ 54 w 277"/>
                <a:gd name="T9" fmla="*/ 20 h 215"/>
                <a:gd name="T10" fmla="*/ 79 w 277"/>
                <a:gd name="T11" fmla="*/ 0 h 215"/>
                <a:gd name="T12" fmla="*/ 118 w 277"/>
                <a:gd name="T13" fmla="*/ 1 h 215"/>
                <a:gd name="T14" fmla="*/ 118 w 277"/>
                <a:gd name="T15" fmla="*/ 10 h 215"/>
                <a:gd name="T16" fmla="*/ 118 w 277"/>
                <a:gd name="T17" fmla="*/ 10 h 215"/>
                <a:gd name="T18" fmla="*/ 163 w 277"/>
                <a:gd name="T19" fmla="*/ 15 h 215"/>
                <a:gd name="T20" fmla="*/ 150 w 277"/>
                <a:gd name="T21" fmla="*/ 20 h 215"/>
                <a:gd name="T22" fmla="*/ 176 w 277"/>
                <a:gd name="T23" fmla="*/ 0 h 215"/>
                <a:gd name="T24" fmla="*/ 215 w 277"/>
                <a:gd name="T25" fmla="*/ 1 h 215"/>
                <a:gd name="T26" fmla="*/ 214 w 277"/>
                <a:gd name="T27" fmla="*/ 10 h 215"/>
                <a:gd name="T28" fmla="*/ 214 w 277"/>
                <a:gd name="T29" fmla="*/ 10 h 215"/>
                <a:gd name="T30" fmla="*/ 259 w 277"/>
                <a:gd name="T31" fmla="*/ 15 h 215"/>
                <a:gd name="T32" fmla="*/ 247 w 277"/>
                <a:gd name="T33" fmla="*/ 20 h 215"/>
                <a:gd name="T34" fmla="*/ 272 w 277"/>
                <a:gd name="T35" fmla="*/ 0 h 215"/>
                <a:gd name="T36" fmla="*/ 12 w 277"/>
                <a:gd name="T37" fmla="*/ 92 h 215"/>
                <a:gd name="T38" fmla="*/ 0 w 277"/>
                <a:gd name="T39" fmla="*/ 97 h 215"/>
                <a:gd name="T40" fmla="*/ 25 w 277"/>
                <a:gd name="T41" fmla="*/ 77 h 215"/>
                <a:gd name="T42" fmla="*/ 64 w 277"/>
                <a:gd name="T43" fmla="*/ 77 h 215"/>
                <a:gd name="T44" fmla="*/ 64 w 277"/>
                <a:gd name="T45" fmla="*/ 87 h 215"/>
                <a:gd name="T46" fmla="*/ 64 w 277"/>
                <a:gd name="T47" fmla="*/ 87 h 215"/>
                <a:gd name="T48" fmla="*/ 109 w 277"/>
                <a:gd name="T49" fmla="*/ 92 h 215"/>
                <a:gd name="T50" fmla="*/ 96 w 277"/>
                <a:gd name="T51" fmla="*/ 97 h 215"/>
                <a:gd name="T52" fmla="*/ 122 w 277"/>
                <a:gd name="T53" fmla="*/ 77 h 215"/>
                <a:gd name="T54" fmla="*/ 161 w 277"/>
                <a:gd name="T55" fmla="*/ 77 h 215"/>
                <a:gd name="T56" fmla="*/ 160 w 277"/>
                <a:gd name="T57" fmla="*/ 87 h 215"/>
                <a:gd name="T58" fmla="*/ 160 w 277"/>
                <a:gd name="T59" fmla="*/ 87 h 215"/>
                <a:gd name="T60" fmla="*/ 205 w 277"/>
                <a:gd name="T61" fmla="*/ 92 h 215"/>
                <a:gd name="T62" fmla="*/ 192 w 277"/>
                <a:gd name="T63" fmla="*/ 97 h 215"/>
                <a:gd name="T64" fmla="*/ 218 w 277"/>
                <a:gd name="T65" fmla="*/ 77 h 215"/>
                <a:gd name="T66" fmla="*/ 257 w 277"/>
                <a:gd name="T67" fmla="*/ 77 h 215"/>
                <a:gd name="T68" fmla="*/ 256 w 277"/>
                <a:gd name="T69" fmla="*/ 87 h 215"/>
                <a:gd name="T70" fmla="*/ 256 w 277"/>
                <a:gd name="T71" fmla="*/ 87 h 215"/>
                <a:gd name="T72" fmla="*/ 22 w 277"/>
                <a:gd name="T73" fmla="*/ 154 h 215"/>
                <a:gd name="T74" fmla="*/ 22 w 277"/>
                <a:gd name="T75" fmla="*/ 164 h 215"/>
                <a:gd name="T76" fmla="*/ 22 w 277"/>
                <a:gd name="T77" fmla="*/ 164 h 215"/>
                <a:gd name="T78" fmla="*/ 66 w 277"/>
                <a:gd name="T79" fmla="*/ 168 h 215"/>
                <a:gd name="T80" fmla="*/ 54 w 277"/>
                <a:gd name="T81" fmla="*/ 173 h 215"/>
                <a:gd name="T82" fmla="*/ 79 w 277"/>
                <a:gd name="T83" fmla="*/ 154 h 215"/>
                <a:gd name="T84" fmla="*/ 118 w 277"/>
                <a:gd name="T85" fmla="*/ 154 h 215"/>
                <a:gd name="T86" fmla="*/ 118 w 277"/>
                <a:gd name="T87" fmla="*/ 164 h 215"/>
                <a:gd name="T88" fmla="*/ 118 w 277"/>
                <a:gd name="T89" fmla="*/ 164 h 215"/>
                <a:gd name="T90" fmla="*/ 163 w 277"/>
                <a:gd name="T91" fmla="*/ 168 h 215"/>
                <a:gd name="T92" fmla="*/ 150 w 277"/>
                <a:gd name="T93" fmla="*/ 173 h 215"/>
                <a:gd name="T94" fmla="*/ 176 w 277"/>
                <a:gd name="T95" fmla="*/ 154 h 215"/>
                <a:gd name="T96" fmla="*/ 215 w 277"/>
                <a:gd name="T97" fmla="*/ 154 h 215"/>
                <a:gd name="T98" fmla="*/ 214 w 277"/>
                <a:gd name="T99" fmla="*/ 164 h 215"/>
                <a:gd name="T100" fmla="*/ 214 w 277"/>
                <a:gd name="T101" fmla="*/ 164 h 215"/>
                <a:gd name="T102" fmla="*/ 259 w 277"/>
                <a:gd name="T103" fmla="*/ 168 h 215"/>
                <a:gd name="T104" fmla="*/ 247 w 277"/>
                <a:gd name="T105" fmla="*/ 173 h 215"/>
                <a:gd name="T106" fmla="*/ 272 w 277"/>
                <a:gd name="T107" fmla="*/ 15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7" h="215">
                  <a:moveTo>
                    <a:pt x="21" y="61"/>
                  </a:moveTo>
                  <a:cubicBezTo>
                    <a:pt x="7" y="61"/>
                    <a:pt x="0" y="51"/>
                    <a:pt x="0" y="32"/>
                  </a:cubicBezTo>
                  <a:cubicBezTo>
                    <a:pt x="0" y="22"/>
                    <a:pt x="2" y="14"/>
                    <a:pt x="6" y="9"/>
                  </a:cubicBezTo>
                  <a:cubicBezTo>
                    <a:pt x="9" y="3"/>
                    <a:pt x="15" y="1"/>
                    <a:pt x="22" y="1"/>
                  </a:cubicBezTo>
                  <a:cubicBezTo>
                    <a:pt x="36" y="1"/>
                    <a:pt x="43" y="11"/>
                    <a:pt x="43" y="30"/>
                  </a:cubicBezTo>
                  <a:cubicBezTo>
                    <a:pt x="43" y="40"/>
                    <a:pt x="41" y="48"/>
                    <a:pt x="37" y="53"/>
                  </a:cubicBezTo>
                  <a:cubicBezTo>
                    <a:pt x="33" y="59"/>
                    <a:pt x="28" y="61"/>
                    <a:pt x="21" y="61"/>
                  </a:cubicBezTo>
                  <a:close/>
                  <a:moveTo>
                    <a:pt x="22" y="10"/>
                  </a:moveTo>
                  <a:cubicBezTo>
                    <a:pt x="16" y="10"/>
                    <a:pt x="13" y="17"/>
                    <a:pt x="13" y="32"/>
                  </a:cubicBezTo>
                  <a:cubicBezTo>
                    <a:pt x="13" y="45"/>
                    <a:pt x="16" y="51"/>
                    <a:pt x="21" y="51"/>
                  </a:cubicBezTo>
                  <a:cubicBezTo>
                    <a:pt x="27" y="51"/>
                    <a:pt x="29" y="45"/>
                    <a:pt x="29" y="31"/>
                  </a:cubicBezTo>
                  <a:cubicBezTo>
                    <a:pt x="29" y="17"/>
                    <a:pt x="27" y="10"/>
                    <a:pt x="22" y="10"/>
                  </a:cubicBezTo>
                  <a:close/>
                  <a:moveTo>
                    <a:pt x="79" y="0"/>
                  </a:moveTo>
                  <a:cubicBezTo>
                    <a:pt x="79" y="60"/>
                    <a:pt x="79" y="60"/>
                    <a:pt x="79" y="60"/>
                  </a:cubicBezTo>
                  <a:cubicBezTo>
                    <a:pt x="66" y="60"/>
                    <a:pt x="66" y="60"/>
                    <a:pt x="66" y="60"/>
                  </a:cubicBezTo>
                  <a:cubicBezTo>
                    <a:pt x="66" y="15"/>
                    <a:pt x="66" y="15"/>
                    <a:pt x="66" y="15"/>
                  </a:cubicBezTo>
                  <a:cubicBezTo>
                    <a:pt x="66" y="15"/>
                    <a:pt x="65" y="16"/>
                    <a:pt x="64" y="17"/>
                  </a:cubicBezTo>
                  <a:cubicBezTo>
                    <a:pt x="63" y="17"/>
                    <a:pt x="62" y="18"/>
                    <a:pt x="61" y="18"/>
                  </a:cubicBezTo>
                  <a:cubicBezTo>
                    <a:pt x="60" y="19"/>
                    <a:pt x="59" y="19"/>
                    <a:pt x="57" y="19"/>
                  </a:cubicBezTo>
                  <a:cubicBezTo>
                    <a:pt x="56" y="20"/>
                    <a:pt x="55" y="20"/>
                    <a:pt x="54" y="20"/>
                  </a:cubicBezTo>
                  <a:cubicBezTo>
                    <a:pt x="54" y="9"/>
                    <a:pt x="54" y="9"/>
                    <a:pt x="54" y="9"/>
                  </a:cubicBezTo>
                  <a:cubicBezTo>
                    <a:pt x="57" y="8"/>
                    <a:pt x="61" y="7"/>
                    <a:pt x="64" y="5"/>
                  </a:cubicBezTo>
                  <a:cubicBezTo>
                    <a:pt x="66" y="4"/>
                    <a:pt x="69" y="2"/>
                    <a:pt x="72" y="0"/>
                  </a:cubicBezTo>
                  <a:lnTo>
                    <a:pt x="79" y="0"/>
                  </a:lnTo>
                  <a:close/>
                  <a:moveTo>
                    <a:pt x="117" y="61"/>
                  </a:moveTo>
                  <a:cubicBezTo>
                    <a:pt x="103" y="61"/>
                    <a:pt x="96" y="51"/>
                    <a:pt x="96" y="32"/>
                  </a:cubicBezTo>
                  <a:cubicBezTo>
                    <a:pt x="96" y="22"/>
                    <a:pt x="98" y="14"/>
                    <a:pt x="102" y="9"/>
                  </a:cubicBezTo>
                  <a:cubicBezTo>
                    <a:pt x="106" y="3"/>
                    <a:pt x="111" y="1"/>
                    <a:pt x="118" y="1"/>
                  </a:cubicBezTo>
                  <a:cubicBezTo>
                    <a:pt x="132" y="1"/>
                    <a:pt x="139" y="11"/>
                    <a:pt x="139" y="30"/>
                  </a:cubicBezTo>
                  <a:cubicBezTo>
                    <a:pt x="139" y="40"/>
                    <a:pt x="137" y="48"/>
                    <a:pt x="133" y="53"/>
                  </a:cubicBezTo>
                  <a:cubicBezTo>
                    <a:pt x="130" y="59"/>
                    <a:pt x="124" y="61"/>
                    <a:pt x="117" y="61"/>
                  </a:cubicBezTo>
                  <a:close/>
                  <a:moveTo>
                    <a:pt x="118" y="10"/>
                  </a:moveTo>
                  <a:cubicBezTo>
                    <a:pt x="112" y="10"/>
                    <a:pt x="109" y="17"/>
                    <a:pt x="109" y="32"/>
                  </a:cubicBezTo>
                  <a:cubicBezTo>
                    <a:pt x="109" y="45"/>
                    <a:pt x="112" y="51"/>
                    <a:pt x="118" y="51"/>
                  </a:cubicBezTo>
                  <a:cubicBezTo>
                    <a:pt x="123" y="51"/>
                    <a:pt x="126" y="45"/>
                    <a:pt x="126" y="31"/>
                  </a:cubicBezTo>
                  <a:cubicBezTo>
                    <a:pt x="126" y="17"/>
                    <a:pt x="123" y="10"/>
                    <a:pt x="118" y="10"/>
                  </a:cubicBezTo>
                  <a:close/>
                  <a:moveTo>
                    <a:pt x="176" y="0"/>
                  </a:moveTo>
                  <a:cubicBezTo>
                    <a:pt x="176" y="60"/>
                    <a:pt x="176" y="60"/>
                    <a:pt x="176" y="60"/>
                  </a:cubicBezTo>
                  <a:cubicBezTo>
                    <a:pt x="163" y="60"/>
                    <a:pt x="163" y="60"/>
                    <a:pt x="163" y="60"/>
                  </a:cubicBezTo>
                  <a:cubicBezTo>
                    <a:pt x="163" y="15"/>
                    <a:pt x="163" y="15"/>
                    <a:pt x="163" y="15"/>
                  </a:cubicBezTo>
                  <a:cubicBezTo>
                    <a:pt x="162" y="15"/>
                    <a:pt x="161" y="16"/>
                    <a:pt x="160" y="17"/>
                  </a:cubicBezTo>
                  <a:cubicBezTo>
                    <a:pt x="159" y="17"/>
                    <a:pt x="158" y="18"/>
                    <a:pt x="157" y="18"/>
                  </a:cubicBezTo>
                  <a:cubicBezTo>
                    <a:pt x="156" y="19"/>
                    <a:pt x="155" y="19"/>
                    <a:pt x="154" y="19"/>
                  </a:cubicBezTo>
                  <a:cubicBezTo>
                    <a:pt x="153" y="20"/>
                    <a:pt x="151" y="20"/>
                    <a:pt x="150" y="20"/>
                  </a:cubicBezTo>
                  <a:cubicBezTo>
                    <a:pt x="150" y="9"/>
                    <a:pt x="150" y="9"/>
                    <a:pt x="150" y="9"/>
                  </a:cubicBezTo>
                  <a:cubicBezTo>
                    <a:pt x="154" y="8"/>
                    <a:pt x="157" y="7"/>
                    <a:pt x="160" y="5"/>
                  </a:cubicBezTo>
                  <a:cubicBezTo>
                    <a:pt x="163" y="4"/>
                    <a:pt x="165" y="2"/>
                    <a:pt x="168" y="0"/>
                  </a:cubicBezTo>
                  <a:lnTo>
                    <a:pt x="176" y="0"/>
                  </a:lnTo>
                  <a:close/>
                  <a:moveTo>
                    <a:pt x="214" y="61"/>
                  </a:moveTo>
                  <a:cubicBezTo>
                    <a:pt x="200" y="61"/>
                    <a:pt x="193" y="51"/>
                    <a:pt x="193" y="32"/>
                  </a:cubicBezTo>
                  <a:cubicBezTo>
                    <a:pt x="193" y="22"/>
                    <a:pt x="195" y="14"/>
                    <a:pt x="198" y="9"/>
                  </a:cubicBezTo>
                  <a:cubicBezTo>
                    <a:pt x="202" y="3"/>
                    <a:pt x="208" y="1"/>
                    <a:pt x="215" y="1"/>
                  </a:cubicBezTo>
                  <a:cubicBezTo>
                    <a:pt x="228" y="1"/>
                    <a:pt x="235" y="11"/>
                    <a:pt x="235" y="30"/>
                  </a:cubicBezTo>
                  <a:cubicBezTo>
                    <a:pt x="235" y="40"/>
                    <a:pt x="233" y="48"/>
                    <a:pt x="230" y="53"/>
                  </a:cubicBezTo>
                  <a:cubicBezTo>
                    <a:pt x="226" y="59"/>
                    <a:pt x="221" y="61"/>
                    <a:pt x="214" y="61"/>
                  </a:cubicBezTo>
                  <a:close/>
                  <a:moveTo>
                    <a:pt x="214" y="10"/>
                  </a:moveTo>
                  <a:cubicBezTo>
                    <a:pt x="209" y="10"/>
                    <a:pt x="206" y="17"/>
                    <a:pt x="206" y="32"/>
                  </a:cubicBezTo>
                  <a:cubicBezTo>
                    <a:pt x="206" y="45"/>
                    <a:pt x="209" y="51"/>
                    <a:pt x="214" y="51"/>
                  </a:cubicBezTo>
                  <a:cubicBezTo>
                    <a:pt x="219" y="51"/>
                    <a:pt x="222" y="45"/>
                    <a:pt x="222" y="31"/>
                  </a:cubicBezTo>
                  <a:cubicBezTo>
                    <a:pt x="222" y="17"/>
                    <a:pt x="219" y="10"/>
                    <a:pt x="214" y="10"/>
                  </a:cubicBezTo>
                  <a:close/>
                  <a:moveTo>
                    <a:pt x="272" y="0"/>
                  </a:moveTo>
                  <a:cubicBezTo>
                    <a:pt x="272" y="60"/>
                    <a:pt x="272" y="60"/>
                    <a:pt x="272" y="60"/>
                  </a:cubicBezTo>
                  <a:cubicBezTo>
                    <a:pt x="259" y="60"/>
                    <a:pt x="259" y="60"/>
                    <a:pt x="259" y="60"/>
                  </a:cubicBezTo>
                  <a:cubicBezTo>
                    <a:pt x="259" y="15"/>
                    <a:pt x="259" y="15"/>
                    <a:pt x="259" y="15"/>
                  </a:cubicBezTo>
                  <a:cubicBezTo>
                    <a:pt x="258" y="15"/>
                    <a:pt x="258" y="16"/>
                    <a:pt x="257" y="17"/>
                  </a:cubicBezTo>
                  <a:cubicBezTo>
                    <a:pt x="256" y="17"/>
                    <a:pt x="255" y="18"/>
                    <a:pt x="254" y="18"/>
                  </a:cubicBezTo>
                  <a:cubicBezTo>
                    <a:pt x="252" y="19"/>
                    <a:pt x="251" y="19"/>
                    <a:pt x="250" y="19"/>
                  </a:cubicBezTo>
                  <a:cubicBezTo>
                    <a:pt x="249" y="20"/>
                    <a:pt x="248" y="20"/>
                    <a:pt x="247" y="20"/>
                  </a:cubicBezTo>
                  <a:cubicBezTo>
                    <a:pt x="247" y="9"/>
                    <a:pt x="247" y="9"/>
                    <a:pt x="247" y="9"/>
                  </a:cubicBezTo>
                  <a:cubicBezTo>
                    <a:pt x="250" y="8"/>
                    <a:pt x="253" y="7"/>
                    <a:pt x="256" y="5"/>
                  </a:cubicBezTo>
                  <a:cubicBezTo>
                    <a:pt x="259" y="4"/>
                    <a:pt x="262" y="2"/>
                    <a:pt x="264" y="0"/>
                  </a:cubicBezTo>
                  <a:lnTo>
                    <a:pt x="272" y="0"/>
                  </a:lnTo>
                  <a:close/>
                  <a:moveTo>
                    <a:pt x="25" y="77"/>
                  </a:moveTo>
                  <a:cubicBezTo>
                    <a:pt x="25" y="137"/>
                    <a:pt x="25" y="137"/>
                    <a:pt x="25" y="137"/>
                  </a:cubicBezTo>
                  <a:cubicBezTo>
                    <a:pt x="12" y="137"/>
                    <a:pt x="12" y="137"/>
                    <a:pt x="12" y="137"/>
                  </a:cubicBezTo>
                  <a:cubicBezTo>
                    <a:pt x="12" y="92"/>
                    <a:pt x="12" y="92"/>
                    <a:pt x="12" y="92"/>
                  </a:cubicBezTo>
                  <a:cubicBezTo>
                    <a:pt x="12" y="92"/>
                    <a:pt x="11" y="93"/>
                    <a:pt x="10" y="93"/>
                  </a:cubicBezTo>
                  <a:cubicBezTo>
                    <a:pt x="9" y="94"/>
                    <a:pt x="8" y="94"/>
                    <a:pt x="7" y="95"/>
                  </a:cubicBezTo>
                  <a:cubicBezTo>
                    <a:pt x="6" y="95"/>
                    <a:pt x="5" y="96"/>
                    <a:pt x="3" y="96"/>
                  </a:cubicBezTo>
                  <a:cubicBezTo>
                    <a:pt x="2" y="96"/>
                    <a:pt x="1" y="97"/>
                    <a:pt x="0" y="97"/>
                  </a:cubicBezTo>
                  <a:cubicBezTo>
                    <a:pt x="0" y="86"/>
                    <a:pt x="0" y="86"/>
                    <a:pt x="0" y="86"/>
                  </a:cubicBezTo>
                  <a:cubicBezTo>
                    <a:pt x="3" y="85"/>
                    <a:pt x="6" y="84"/>
                    <a:pt x="9" y="82"/>
                  </a:cubicBezTo>
                  <a:cubicBezTo>
                    <a:pt x="12" y="81"/>
                    <a:pt x="15" y="79"/>
                    <a:pt x="17" y="77"/>
                  </a:cubicBezTo>
                  <a:lnTo>
                    <a:pt x="25" y="77"/>
                  </a:lnTo>
                  <a:close/>
                  <a:moveTo>
                    <a:pt x="63" y="138"/>
                  </a:moveTo>
                  <a:cubicBezTo>
                    <a:pt x="49" y="138"/>
                    <a:pt x="42" y="128"/>
                    <a:pt x="42" y="109"/>
                  </a:cubicBezTo>
                  <a:cubicBezTo>
                    <a:pt x="42" y="98"/>
                    <a:pt x="44" y="91"/>
                    <a:pt x="48" y="85"/>
                  </a:cubicBezTo>
                  <a:cubicBezTo>
                    <a:pt x="52" y="80"/>
                    <a:pt x="57" y="77"/>
                    <a:pt x="64" y="77"/>
                  </a:cubicBezTo>
                  <a:cubicBezTo>
                    <a:pt x="78" y="77"/>
                    <a:pt x="85" y="87"/>
                    <a:pt x="85" y="107"/>
                  </a:cubicBezTo>
                  <a:cubicBezTo>
                    <a:pt x="85" y="117"/>
                    <a:pt x="83" y="125"/>
                    <a:pt x="79" y="130"/>
                  </a:cubicBezTo>
                  <a:cubicBezTo>
                    <a:pt x="75" y="135"/>
                    <a:pt x="70" y="138"/>
                    <a:pt x="63" y="138"/>
                  </a:cubicBezTo>
                  <a:close/>
                  <a:moveTo>
                    <a:pt x="64" y="87"/>
                  </a:moveTo>
                  <a:cubicBezTo>
                    <a:pt x="58" y="87"/>
                    <a:pt x="55" y="94"/>
                    <a:pt x="55" y="108"/>
                  </a:cubicBezTo>
                  <a:cubicBezTo>
                    <a:pt x="55" y="121"/>
                    <a:pt x="58" y="128"/>
                    <a:pt x="64" y="128"/>
                  </a:cubicBezTo>
                  <a:cubicBezTo>
                    <a:pt x="69" y="128"/>
                    <a:pt x="72" y="121"/>
                    <a:pt x="72" y="108"/>
                  </a:cubicBezTo>
                  <a:cubicBezTo>
                    <a:pt x="72" y="94"/>
                    <a:pt x="69" y="87"/>
                    <a:pt x="64" y="87"/>
                  </a:cubicBezTo>
                  <a:close/>
                  <a:moveTo>
                    <a:pt x="122" y="77"/>
                  </a:moveTo>
                  <a:cubicBezTo>
                    <a:pt x="122" y="137"/>
                    <a:pt x="122" y="137"/>
                    <a:pt x="122" y="137"/>
                  </a:cubicBezTo>
                  <a:cubicBezTo>
                    <a:pt x="109" y="137"/>
                    <a:pt x="109" y="137"/>
                    <a:pt x="109" y="137"/>
                  </a:cubicBezTo>
                  <a:cubicBezTo>
                    <a:pt x="109" y="92"/>
                    <a:pt x="109" y="92"/>
                    <a:pt x="109" y="92"/>
                  </a:cubicBezTo>
                  <a:cubicBezTo>
                    <a:pt x="108" y="92"/>
                    <a:pt x="107" y="93"/>
                    <a:pt x="106" y="93"/>
                  </a:cubicBezTo>
                  <a:cubicBezTo>
                    <a:pt x="105" y="94"/>
                    <a:pt x="104" y="94"/>
                    <a:pt x="103" y="95"/>
                  </a:cubicBezTo>
                  <a:cubicBezTo>
                    <a:pt x="102" y="95"/>
                    <a:pt x="101" y="96"/>
                    <a:pt x="100" y="96"/>
                  </a:cubicBezTo>
                  <a:cubicBezTo>
                    <a:pt x="98" y="96"/>
                    <a:pt x="97" y="97"/>
                    <a:pt x="96" y="97"/>
                  </a:cubicBezTo>
                  <a:cubicBezTo>
                    <a:pt x="96" y="86"/>
                    <a:pt x="96" y="86"/>
                    <a:pt x="96" y="86"/>
                  </a:cubicBezTo>
                  <a:cubicBezTo>
                    <a:pt x="100" y="85"/>
                    <a:pt x="103" y="84"/>
                    <a:pt x="106" y="82"/>
                  </a:cubicBezTo>
                  <a:cubicBezTo>
                    <a:pt x="109" y="81"/>
                    <a:pt x="111" y="79"/>
                    <a:pt x="114" y="77"/>
                  </a:cubicBezTo>
                  <a:lnTo>
                    <a:pt x="122" y="77"/>
                  </a:lnTo>
                  <a:close/>
                  <a:moveTo>
                    <a:pt x="159" y="138"/>
                  </a:moveTo>
                  <a:cubicBezTo>
                    <a:pt x="145" y="138"/>
                    <a:pt x="138" y="128"/>
                    <a:pt x="138" y="109"/>
                  </a:cubicBezTo>
                  <a:cubicBezTo>
                    <a:pt x="138" y="98"/>
                    <a:pt x="140" y="91"/>
                    <a:pt x="144" y="85"/>
                  </a:cubicBezTo>
                  <a:cubicBezTo>
                    <a:pt x="148" y="80"/>
                    <a:pt x="153" y="77"/>
                    <a:pt x="161" y="77"/>
                  </a:cubicBezTo>
                  <a:cubicBezTo>
                    <a:pt x="174" y="77"/>
                    <a:pt x="181" y="87"/>
                    <a:pt x="181" y="107"/>
                  </a:cubicBezTo>
                  <a:cubicBezTo>
                    <a:pt x="181" y="117"/>
                    <a:pt x="179" y="125"/>
                    <a:pt x="175" y="130"/>
                  </a:cubicBezTo>
                  <a:cubicBezTo>
                    <a:pt x="172" y="135"/>
                    <a:pt x="166" y="138"/>
                    <a:pt x="159" y="138"/>
                  </a:cubicBezTo>
                  <a:close/>
                  <a:moveTo>
                    <a:pt x="160" y="87"/>
                  </a:moveTo>
                  <a:cubicBezTo>
                    <a:pt x="154" y="87"/>
                    <a:pt x="152" y="94"/>
                    <a:pt x="152" y="108"/>
                  </a:cubicBezTo>
                  <a:cubicBezTo>
                    <a:pt x="152" y="121"/>
                    <a:pt x="154" y="128"/>
                    <a:pt x="160" y="128"/>
                  </a:cubicBezTo>
                  <a:cubicBezTo>
                    <a:pt x="165" y="128"/>
                    <a:pt x="168" y="121"/>
                    <a:pt x="168" y="108"/>
                  </a:cubicBezTo>
                  <a:cubicBezTo>
                    <a:pt x="168" y="94"/>
                    <a:pt x="165" y="87"/>
                    <a:pt x="160" y="87"/>
                  </a:cubicBezTo>
                  <a:close/>
                  <a:moveTo>
                    <a:pt x="218" y="77"/>
                  </a:moveTo>
                  <a:cubicBezTo>
                    <a:pt x="218" y="137"/>
                    <a:pt x="218" y="137"/>
                    <a:pt x="218" y="137"/>
                  </a:cubicBezTo>
                  <a:cubicBezTo>
                    <a:pt x="205" y="137"/>
                    <a:pt x="205" y="137"/>
                    <a:pt x="205" y="137"/>
                  </a:cubicBezTo>
                  <a:cubicBezTo>
                    <a:pt x="205" y="92"/>
                    <a:pt x="205" y="92"/>
                    <a:pt x="205" y="92"/>
                  </a:cubicBezTo>
                  <a:cubicBezTo>
                    <a:pt x="204" y="92"/>
                    <a:pt x="203" y="93"/>
                    <a:pt x="202" y="93"/>
                  </a:cubicBezTo>
                  <a:cubicBezTo>
                    <a:pt x="201" y="94"/>
                    <a:pt x="200" y="94"/>
                    <a:pt x="199" y="95"/>
                  </a:cubicBezTo>
                  <a:cubicBezTo>
                    <a:pt x="198" y="95"/>
                    <a:pt x="197" y="96"/>
                    <a:pt x="196" y="96"/>
                  </a:cubicBezTo>
                  <a:cubicBezTo>
                    <a:pt x="195" y="96"/>
                    <a:pt x="194" y="97"/>
                    <a:pt x="192" y="97"/>
                  </a:cubicBezTo>
                  <a:cubicBezTo>
                    <a:pt x="192" y="86"/>
                    <a:pt x="192" y="86"/>
                    <a:pt x="192" y="86"/>
                  </a:cubicBezTo>
                  <a:cubicBezTo>
                    <a:pt x="196" y="85"/>
                    <a:pt x="199" y="84"/>
                    <a:pt x="202" y="82"/>
                  </a:cubicBezTo>
                  <a:cubicBezTo>
                    <a:pt x="205" y="81"/>
                    <a:pt x="208" y="79"/>
                    <a:pt x="210" y="77"/>
                  </a:cubicBezTo>
                  <a:lnTo>
                    <a:pt x="218" y="77"/>
                  </a:lnTo>
                  <a:close/>
                  <a:moveTo>
                    <a:pt x="256" y="138"/>
                  </a:moveTo>
                  <a:cubicBezTo>
                    <a:pt x="242" y="138"/>
                    <a:pt x="235" y="128"/>
                    <a:pt x="235" y="109"/>
                  </a:cubicBezTo>
                  <a:cubicBezTo>
                    <a:pt x="235" y="98"/>
                    <a:pt x="237" y="91"/>
                    <a:pt x="240" y="85"/>
                  </a:cubicBezTo>
                  <a:cubicBezTo>
                    <a:pt x="244" y="80"/>
                    <a:pt x="250" y="77"/>
                    <a:pt x="257" y="77"/>
                  </a:cubicBezTo>
                  <a:cubicBezTo>
                    <a:pt x="270" y="77"/>
                    <a:pt x="277" y="87"/>
                    <a:pt x="277" y="107"/>
                  </a:cubicBezTo>
                  <a:cubicBezTo>
                    <a:pt x="277" y="117"/>
                    <a:pt x="275" y="125"/>
                    <a:pt x="272" y="130"/>
                  </a:cubicBezTo>
                  <a:cubicBezTo>
                    <a:pt x="268" y="135"/>
                    <a:pt x="263" y="138"/>
                    <a:pt x="256" y="138"/>
                  </a:cubicBezTo>
                  <a:close/>
                  <a:moveTo>
                    <a:pt x="256" y="87"/>
                  </a:moveTo>
                  <a:cubicBezTo>
                    <a:pt x="251" y="87"/>
                    <a:pt x="248" y="94"/>
                    <a:pt x="248" y="108"/>
                  </a:cubicBezTo>
                  <a:cubicBezTo>
                    <a:pt x="248" y="121"/>
                    <a:pt x="251" y="128"/>
                    <a:pt x="256" y="128"/>
                  </a:cubicBezTo>
                  <a:cubicBezTo>
                    <a:pt x="261" y="128"/>
                    <a:pt x="264" y="121"/>
                    <a:pt x="264" y="108"/>
                  </a:cubicBezTo>
                  <a:cubicBezTo>
                    <a:pt x="264" y="94"/>
                    <a:pt x="262" y="87"/>
                    <a:pt x="256" y="87"/>
                  </a:cubicBezTo>
                  <a:close/>
                  <a:moveTo>
                    <a:pt x="21" y="215"/>
                  </a:moveTo>
                  <a:cubicBezTo>
                    <a:pt x="7" y="215"/>
                    <a:pt x="0" y="205"/>
                    <a:pt x="0" y="185"/>
                  </a:cubicBezTo>
                  <a:cubicBezTo>
                    <a:pt x="0" y="175"/>
                    <a:pt x="2" y="167"/>
                    <a:pt x="6" y="162"/>
                  </a:cubicBezTo>
                  <a:cubicBezTo>
                    <a:pt x="9" y="157"/>
                    <a:pt x="15" y="154"/>
                    <a:pt x="22" y="154"/>
                  </a:cubicBezTo>
                  <a:cubicBezTo>
                    <a:pt x="36" y="154"/>
                    <a:pt x="43" y="164"/>
                    <a:pt x="43" y="184"/>
                  </a:cubicBezTo>
                  <a:cubicBezTo>
                    <a:pt x="43" y="194"/>
                    <a:pt x="41" y="201"/>
                    <a:pt x="37" y="207"/>
                  </a:cubicBezTo>
                  <a:cubicBezTo>
                    <a:pt x="33" y="212"/>
                    <a:pt x="28" y="215"/>
                    <a:pt x="21" y="215"/>
                  </a:cubicBezTo>
                  <a:close/>
                  <a:moveTo>
                    <a:pt x="22" y="164"/>
                  </a:moveTo>
                  <a:cubicBezTo>
                    <a:pt x="16" y="164"/>
                    <a:pt x="13" y="171"/>
                    <a:pt x="13" y="185"/>
                  </a:cubicBezTo>
                  <a:cubicBezTo>
                    <a:pt x="13" y="198"/>
                    <a:pt x="16" y="205"/>
                    <a:pt x="21" y="205"/>
                  </a:cubicBezTo>
                  <a:cubicBezTo>
                    <a:pt x="27" y="205"/>
                    <a:pt x="29" y="198"/>
                    <a:pt x="29" y="184"/>
                  </a:cubicBezTo>
                  <a:cubicBezTo>
                    <a:pt x="29" y="171"/>
                    <a:pt x="27" y="164"/>
                    <a:pt x="22" y="164"/>
                  </a:cubicBezTo>
                  <a:close/>
                  <a:moveTo>
                    <a:pt x="79" y="154"/>
                  </a:moveTo>
                  <a:cubicBezTo>
                    <a:pt x="79" y="214"/>
                    <a:pt x="79" y="214"/>
                    <a:pt x="79" y="214"/>
                  </a:cubicBezTo>
                  <a:cubicBezTo>
                    <a:pt x="66" y="214"/>
                    <a:pt x="66" y="214"/>
                    <a:pt x="66" y="214"/>
                  </a:cubicBezTo>
                  <a:cubicBezTo>
                    <a:pt x="66" y="168"/>
                    <a:pt x="66" y="168"/>
                    <a:pt x="66" y="168"/>
                  </a:cubicBezTo>
                  <a:cubicBezTo>
                    <a:pt x="66" y="169"/>
                    <a:pt x="65" y="170"/>
                    <a:pt x="64" y="170"/>
                  </a:cubicBezTo>
                  <a:cubicBezTo>
                    <a:pt x="63" y="171"/>
                    <a:pt x="62" y="171"/>
                    <a:pt x="61" y="172"/>
                  </a:cubicBezTo>
                  <a:cubicBezTo>
                    <a:pt x="60" y="172"/>
                    <a:pt x="59" y="172"/>
                    <a:pt x="57" y="173"/>
                  </a:cubicBezTo>
                  <a:cubicBezTo>
                    <a:pt x="56" y="173"/>
                    <a:pt x="55" y="173"/>
                    <a:pt x="54" y="173"/>
                  </a:cubicBezTo>
                  <a:cubicBezTo>
                    <a:pt x="54" y="163"/>
                    <a:pt x="54" y="163"/>
                    <a:pt x="54" y="163"/>
                  </a:cubicBezTo>
                  <a:cubicBezTo>
                    <a:pt x="57" y="162"/>
                    <a:pt x="61" y="160"/>
                    <a:pt x="64" y="159"/>
                  </a:cubicBezTo>
                  <a:cubicBezTo>
                    <a:pt x="66" y="157"/>
                    <a:pt x="69" y="156"/>
                    <a:pt x="72" y="154"/>
                  </a:cubicBezTo>
                  <a:lnTo>
                    <a:pt x="79" y="154"/>
                  </a:lnTo>
                  <a:close/>
                  <a:moveTo>
                    <a:pt x="117" y="215"/>
                  </a:moveTo>
                  <a:cubicBezTo>
                    <a:pt x="103" y="215"/>
                    <a:pt x="96" y="205"/>
                    <a:pt x="96" y="185"/>
                  </a:cubicBezTo>
                  <a:cubicBezTo>
                    <a:pt x="96" y="175"/>
                    <a:pt x="98" y="167"/>
                    <a:pt x="102" y="162"/>
                  </a:cubicBezTo>
                  <a:cubicBezTo>
                    <a:pt x="106" y="157"/>
                    <a:pt x="111" y="154"/>
                    <a:pt x="118" y="154"/>
                  </a:cubicBezTo>
                  <a:cubicBezTo>
                    <a:pt x="132" y="154"/>
                    <a:pt x="139" y="164"/>
                    <a:pt x="139" y="184"/>
                  </a:cubicBezTo>
                  <a:cubicBezTo>
                    <a:pt x="139" y="194"/>
                    <a:pt x="137" y="201"/>
                    <a:pt x="133" y="207"/>
                  </a:cubicBezTo>
                  <a:cubicBezTo>
                    <a:pt x="130" y="212"/>
                    <a:pt x="124" y="215"/>
                    <a:pt x="117" y="215"/>
                  </a:cubicBezTo>
                  <a:close/>
                  <a:moveTo>
                    <a:pt x="118" y="164"/>
                  </a:moveTo>
                  <a:cubicBezTo>
                    <a:pt x="112" y="164"/>
                    <a:pt x="109" y="171"/>
                    <a:pt x="109" y="185"/>
                  </a:cubicBezTo>
                  <a:cubicBezTo>
                    <a:pt x="109" y="198"/>
                    <a:pt x="112" y="205"/>
                    <a:pt x="118" y="205"/>
                  </a:cubicBezTo>
                  <a:cubicBezTo>
                    <a:pt x="123" y="205"/>
                    <a:pt x="126" y="198"/>
                    <a:pt x="126" y="184"/>
                  </a:cubicBezTo>
                  <a:cubicBezTo>
                    <a:pt x="126" y="171"/>
                    <a:pt x="123" y="164"/>
                    <a:pt x="118" y="164"/>
                  </a:cubicBezTo>
                  <a:close/>
                  <a:moveTo>
                    <a:pt x="176" y="154"/>
                  </a:moveTo>
                  <a:cubicBezTo>
                    <a:pt x="176" y="214"/>
                    <a:pt x="176" y="214"/>
                    <a:pt x="176" y="214"/>
                  </a:cubicBezTo>
                  <a:cubicBezTo>
                    <a:pt x="163" y="214"/>
                    <a:pt x="163" y="214"/>
                    <a:pt x="163" y="214"/>
                  </a:cubicBezTo>
                  <a:cubicBezTo>
                    <a:pt x="163" y="168"/>
                    <a:pt x="163" y="168"/>
                    <a:pt x="163" y="168"/>
                  </a:cubicBezTo>
                  <a:cubicBezTo>
                    <a:pt x="162" y="169"/>
                    <a:pt x="161" y="170"/>
                    <a:pt x="160" y="170"/>
                  </a:cubicBezTo>
                  <a:cubicBezTo>
                    <a:pt x="159" y="171"/>
                    <a:pt x="158" y="171"/>
                    <a:pt x="157" y="172"/>
                  </a:cubicBezTo>
                  <a:cubicBezTo>
                    <a:pt x="156" y="172"/>
                    <a:pt x="155" y="172"/>
                    <a:pt x="154" y="173"/>
                  </a:cubicBezTo>
                  <a:cubicBezTo>
                    <a:pt x="153" y="173"/>
                    <a:pt x="151" y="173"/>
                    <a:pt x="150" y="173"/>
                  </a:cubicBezTo>
                  <a:cubicBezTo>
                    <a:pt x="150" y="163"/>
                    <a:pt x="150" y="163"/>
                    <a:pt x="150" y="163"/>
                  </a:cubicBezTo>
                  <a:cubicBezTo>
                    <a:pt x="154" y="162"/>
                    <a:pt x="157" y="160"/>
                    <a:pt x="160" y="159"/>
                  </a:cubicBezTo>
                  <a:cubicBezTo>
                    <a:pt x="163" y="157"/>
                    <a:pt x="165" y="156"/>
                    <a:pt x="168" y="154"/>
                  </a:cubicBezTo>
                  <a:lnTo>
                    <a:pt x="176" y="154"/>
                  </a:lnTo>
                  <a:close/>
                  <a:moveTo>
                    <a:pt x="214" y="215"/>
                  </a:moveTo>
                  <a:cubicBezTo>
                    <a:pt x="200" y="215"/>
                    <a:pt x="193" y="205"/>
                    <a:pt x="193" y="185"/>
                  </a:cubicBezTo>
                  <a:cubicBezTo>
                    <a:pt x="193" y="175"/>
                    <a:pt x="195" y="167"/>
                    <a:pt x="198" y="162"/>
                  </a:cubicBezTo>
                  <a:cubicBezTo>
                    <a:pt x="202" y="157"/>
                    <a:pt x="208" y="154"/>
                    <a:pt x="215" y="154"/>
                  </a:cubicBezTo>
                  <a:cubicBezTo>
                    <a:pt x="228" y="154"/>
                    <a:pt x="235" y="164"/>
                    <a:pt x="235" y="184"/>
                  </a:cubicBezTo>
                  <a:cubicBezTo>
                    <a:pt x="235" y="194"/>
                    <a:pt x="233" y="201"/>
                    <a:pt x="230" y="207"/>
                  </a:cubicBezTo>
                  <a:cubicBezTo>
                    <a:pt x="226" y="212"/>
                    <a:pt x="221" y="215"/>
                    <a:pt x="214" y="215"/>
                  </a:cubicBezTo>
                  <a:close/>
                  <a:moveTo>
                    <a:pt x="214" y="164"/>
                  </a:moveTo>
                  <a:cubicBezTo>
                    <a:pt x="209" y="164"/>
                    <a:pt x="206" y="171"/>
                    <a:pt x="206" y="185"/>
                  </a:cubicBezTo>
                  <a:cubicBezTo>
                    <a:pt x="206" y="198"/>
                    <a:pt x="209" y="205"/>
                    <a:pt x="214" y="205"/>
                  </a:cubicBezTo>
                  <a:cubicBezTo>
                    <a:pt x="219" y="205"/>
                    <a:pt x="222" y="198"/>
                    <a:pt x="222" y="184"/>
                  </a:cubicBezTo>
                  <a:cubicBezTo>
                    <a:pt x="222" y="171"/>
                    <a:pt x="219" y="164"/>
                    <a:pt x="214" y="164"/>
                  </a:cubicBezTo>
                  <a:close/>
                  <a:moveTo>
                    <a:pt x="272" y="154"/>
                  </a:moveTo>
                  <a:cubicBezTo>
                    <a:pt x="272" y="214"/>
                    <a:pt x="272" y="214"/>
                    <a:pt x="272" y="214"/>
                  </a:cubicBezTo>
                  <a:cubicBezTo>
                    <a:pt x="259" y="214"/>
                    <a:pt x="259" y="214"/>
                    <a:pt x="259" y="214"/>
                  </a:cubicBezTo>
                  <a:cubicBezTo>
                    <a:pt x="259" y="168"/>
                    <a:pt x="259" y="168"/>
                    <a:pt x="259" y="168"/>
                  </a:cubicBezTo>
                  <a:cubicBezTo>
                    <a:pt x="258" y="169"/>
                    <a:pt x="258" y="170"/>
                    <a:pt x="257" y="170"/>
                  </a:cubicBezTo>
                  <a:cubicBezTo>
                    <a:pt x="256" y="171"/>
                    <a:pt x="255" y="171"/>
                    <a:pt x="254" y="172"/>
                  </a:cubicBezTo>
                  <a:cubicBezTo>
                    <a:pt x="252" y="172"/>
                    <a:pt x="251" y="172"/>
                    <a:pt x="250" y="173"/>
                  </a:cubicBezTo>
                  <a:cubicBezTo>
                    <a:pt x="249" y="173"/>
                    <a:pt x="248" y="173"/>
                    <a:pt x="247" y="173"/>
                  </a:cubicBezTo>
                  <a:cubicBezTo>
                    <a:pt x="247" y="163"/>
                    <a:pt x="247" y="163"/>
                    <a:pt x="247" y="163"/>
                  </a:cubicBezTo>
                  <a:cubicBezTo>
                    <a:pt x="250" y="162"/>
                    <a:pt x="253" y="160"/>
                    <a:pt x="256" y="159"/>
                  </a:cubicBezTo>
                  <a:cubicBezTo>
                    <a:pt x="259" y="157"/>
                    <a:pt x="262" y="156"/>
                    <a:pt x="264" y="154"/>
                  </a:cubicBezTo>
                  <a:lnTo>
                    <a:pt x="272" y="15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3" tIns="45682" rIns="91363" bIns="45682" numCol="1" anchor="t" anchorCtr="0" compatLnSpc="1">
              <a:prstTxWarp prst="textNoShape">
                <a:avLst/>
              </a:prstTxWarp>
            </a:bodyPr>
            <a:lstStyle/>
            <a:p>
              <a:pPr defTabSz="913463">
                <a:defRPr/>
              </a:pPr>
              <a:endParaRPr lang="en-US" sz="1836" kern="0">
                <a:gradFill>
                  <a:gsLst>
                    <a:gs pos="2917">
                      <a:srgbClr val="FFFFFF"/>
                    </a:gs>
                    <a:gs pos="30000">
                      <a:srgbClr val="FFFFFF"/>
                    </a:gs>
                  </a:gsLst>
                  <a:lin ang="5400000" scaled="0"/>
                </a:gradFill>
                <a:latin typeface="Segoe UI"/>
              </a:endParaRPr>
            </a:p>
          </p:txBody>
        </p:sp>
        <p:sp>
          <p:nvSpPr>
            <p:cNvPr id="69" name="Freeform 5">
              <a:extLst>
                <a:ext uri="{FF2B5EF4-FFF2-40B4-BE49-F238E27FC236}">
                  <a16:creationId xmlns:a16="http://schemas.microsoft.com/office/drawing/2014/main" id="{434D20DC-9E69-4F78-AE07-AD084D6E2931}"/>
                </a:ext>
              </a:extLst>
            </p:cNvPr>
            <p:cNvSpPr>
              <a:spLocks noEditPoints="1"/>
            </p:cNvSpPr>
            <p:nvPr/>
          </p:nvSpPr>
          <p:spPr bwMode="black">
            <a:xfrm rot="5400000">
              <a:off x="2667649" y="4201826"/>
              <a:ext cx="335015" cy="277782"/>
            </a:xfrm>
            <a:custGeom>
              <a:avLst/>
              <a:gdLst>
                <a:gd name="T0" fmla="*/ 402 w 1088"/>
                <a:gd name="T1" fmla="*/ 588 h 1090"/>
                <a:gd name="T2" fmla="*/ 502 w 1088"/>
                <a:gd name="T3" fmla="*/ 688 h 1090"/>
                <a:gd name="T4" fmla="*/ 502 w 1088"/>
                <a:gd name="T5" fmla="*/ 989 h 1090"/>
                <a:gd name="T6" fmla="*/ 402 w 1088"/>
                <a:gd name="T7" fmla="*/ 1090 h 1090"/>
                <a:gd name="T8" fmla="*/ 100 w 1088"/>
                <a:gd name="T9" fmla="*/ 1090 h 1090"/>
                <a:gd name="T10" fmla="*/ 0 w 1088"/>
                <a:gd name="T11" fmla="*/ 989 h 1090"/>
                <a:gd name="T12" fmla="*/ 0 w 1088"/>
                <a:gd name="T13" fmla="*/ 688 h 1090"/>
                <a:gd name="T14" fmla="*/ 100 w 1088"/>
                <a:gd name="T15" fmla="*/ 588 h 1090"/>
                <a:gd name="T16" fmla="*/ 402 w 1088"/>
                <a:gd name="T17" fmla="*/ 588 h 1090"/>
                <a:gd name="T18" fmla="*/ 402 w 1088"/>
                <a:gd name="T19" fmla="*/ 588 h 1090"/>
                <a:gd name="T20" fmla="*/ 402 w 1088"/>
                <a:gd name="T21" fmla="*/ 2 h 1090"/>
                <a:gd name="T22" fmla="*/ 402 w 1088"/>
                <a:gd name="T23" fmla="*/ 2 h 1090"/>
                <a:gd name="T24" fmla="*/ 100 w 1088"/>
                <a:gd name="T25" fmla="*/ 2 h 1090"/>
                <a:gd name="T26" fmla="*/ 0 w 1088"/>
                <a:gd name="T27" fmla="*/ 103 h 1090"/>
                <a:gd name="T28" fmla="*/ 0 w 1088"/>
                <a:gd name="T29" fmla="*/ 403 h 1090"/>
                <a:gd name="T30" fmla="*/ 100 w 1088"/>
                <a:gd name="T31" fmla="*/ 504 h 1090"/>
                <a:gd name="T32" fmla="*/ 402 w 1088"/>
                <a:gd name="T33" fmla="*/ 504 h 1090"/>
                <a:gd name="T34" fmla="*/ 502 w 1088"/>
                <a:gd name="T35" fmla="*/ 403 h 1090"/>
                <a:gd name="T36" fmla="*/ 502 w 1088"/>
                <a:gd name="T37" fmla="*/ 103 h 1090"/>
                <a:gd name="T38" fmla="*/ 402 w 1088"/>
                <a:gd name="T39" fmla="*/ 2 h 1090"/>
                <a:gd name="T40" fmla="*/ 966 w 1088"/>
                <a:gd name="T41" fmla="*/ 0 h 1090"/>
                <a:gd name="T42" fmla="*/ 1088 w 1088"/>
                <a:gd name="T43" fmla="*/ 121 h 1090"/>
                <a:gd name="T44" fmla="*/ 1088 w 1088"/>
                <a:gd name="T45" fmla="*/ 383 h 1090"/>
                <a:gd name="T46" fmla="*/ 966 w 1088"/>
                <a:gd name="T47" fmla="*/ 504 h 1090"/>
                <a:gd name="T48" fmla="*/ 704 w 1088"/>
                <a:gd name="T49" fmla="*/ 504 h 1090"/>
                <a:gd name="T50" fmla="*/ 583 w 1088"/>
                <a:gd name="T51" fmla="*/ 383 h 1090"/>
                <a:gd name="T52" fmla="*/ 583 w 1088"/>
                <a:gd name="T53" fmla="*/ 121 h 1090"/>
                <a:gd name="T54" fmla="*/ 704 w 1088"/>
                <a:gd name="T55" fmla="*/ 0 h 1090"/>
                <a:gd name="T56" fmla="*/ 966 w 1088"/>
                <a:gd name="T57" fmla="*/ 0 h 1090"/>
                <a:gd name="T58" fmla="*/ 1020 w 1088"/>
                <a:gd name="T59" fmla="*/ 383 h 1090"/>
                <a:gd name="T60" fmla="*/ 1020 w 1088"/>
                <a:gd name="T61" fmla="*/ 383 h 1090"/>
                <a:gd name="T62" fmla="*/ 1020 w 1088"/>
                <a:gd name="T63" fmla="*/ 121 h 1090"/>
                <a:gd name="T64" fmla="*/ 966 w 1088"/>
                <a:gd name="T65" fmla="*/ 67 h 1090"/>
                <a:gd name="T66" fmla="*/ 704 w 1088"/>
                <a:gd name="T67" fmla="*/ 67 h 1090"/>
                <a:gd name="T68" fmla="*/ 650 w 1088"/>
                <a:gd name="T69" fmla="*/ 121 h 1090"/>
                <a:gd name="T70" fmla="*/ 650 w 1088"/>
                <a:gd name="T71" fmla="*/ 383 h 1090"/>
                <a:gd name="T72" fmla="*/ 704 w 1088"/>
                <a:gd name="T73" fmla="*/ 437 h 1090"/>
                <a:gd name="T74" fmla="*/ 966 w 1088"/>
                <a:gd name="T75" fmla="*/ 437 h 1090"/>
                <a:gd name="T76" fmla="*/ 1020 w 1088"/>
                <a:gd name="T77" fmla="*/ 383 h 1090"/>
                <a:gd name="T78" fmla="*/ 584 w 1088"/>
                <a:gd name="T79" fmla="*/ 688 h 1090"/>
                <a:gd name="T80" fmla="*/ 584 w 1088"/>
                <a:gd name="T81" fmla="*/ 688 h 1090"/>
                <a:gd name="T82" fmla="*/ 584 w 1088"/>
                <a:gd name="T83" fmla="*/ 989 h 1090"/>
                <a:gd name="T84" fmla="*/ 686 w 1088"/>
                <a:gd name="T85" fmla="*/ 1090 h 1090"/>
                <a:gd name="T86" fmla="*/ 987 w 1088"/>
                <a:gd name="T87" fmla="*/ 1090 h 1090"/>
                <a:gd name="T88" fmla="*/ 1088 w 1088"/>
                <a:gd name="T89" fmla="*/ 989 h 1090"/>
                <a:gd name="T90" fmla="*/ 1088 w 1088"/>
                <a:gd name="T91" fmla="*/ 688 h 1090"/>
                <a:gd name="T92" fmla="*/ 987 w 1088"/>
                <a:gd name="T93" fmla="*/ 588 h 1090"/>
                <a:gd name="T94" fmla="*/ 686 w 1088"/>
                <a:gd name="T95" fmla="*/ 588 h 1090"/>
                <a:gd name="T96" fmla="*/ 584 w 1088"/>
                <a:gd name="T97" fmla="*/ 688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88" h="1090">
                  <a:moveTo>
                    <a:pt x="402" y="588"/>
                  </a:moveTo>
                  <a:cubicBezTo>
                    <a:pt x="469" y="588"/>
                    <a:pt x="502" y="621"/>
                    <a:pt x="502" y="688"/>
                  </a:cubicBezTo>
                  <a:cubicBezTo>
                    <a:pt x="502" y="989"/>
                    <a:pt x="502" y="989"/>
                    <a:pt x="502" y="989"/>
                  </a:cubicBezTo>
                  <a:cubicBezTo>
                    <a:pt x="502" y="1056"/>
                    <a:pt x="469" y="1090"/>
                    <a:pt x="402" y="1090"/>
                  </a:cubicBezTo>
                  <a:cubicBezTo>
                    <a:pt x="100" y="1090"/>
                    <a:pt x="100" y="1090"/>
                    <a:pt x="100" y="1090"/>
                  </a:cubicBezTo>
                  <a:cubicBezTo>
                    <a:pt x="33" y="1090"/>
                    <a:pt x="0" y="1056"/>
                    <a:pt x="0" y="989"/>
                  </a:cubicBezTo>
                  <a:cubicBezTo>
                    <a:pt x="0" y="688"/>
                    <a:pt x="0" y="688"/>
                    <a:pt x="0" y="688"/>
                  </a:cubicBezTo>
                  <a:cubicBezTo>
                    <a:pt x="0" y="621"/>
                    <a:pt x="33" y="588"/>
                    <a:pt x="100" y="588"/>
                  </a:cubicBezTo>
                  <a:cubicBezTo>
                    <a:pt x="402" y="588"/>
                    <a:pt x="402" y="588"/>
                    <a:pt x="402" y="588"/>
                  </a:cubicBezTo>
                  <a:cubicBezTo>
                    <a:pt x="402" y="588"/>
                    <a:pt x="402" y="588"/>
                    <a:pt x="402" y="588"/>
                  </a:cubicBezTo>
                  <a:close/>
                  <a:moveTo>
                    <a:pt x="402" y="2"/>
                  </a:moveTo>
                  <a:cubicBezTo>
                    <a:pt x="402" y="2"/>
                    <a:pt x="402" y="2"/>
                    <a:pt x="402" y="2"/>
                  </a:cubicBezTo>
                  <a:cubicBezTo>
                    <a:pt x="100" y="2"/>
                    <a:pt x="100" y="2"/>
                    <a:pt x="100" y="2"/>
                  </a:cubicBezTo>
                  <a:cubicBezTo>
                    <a:pt x="33" y="2"/>
                    <a:pt x="0" y="36"/>
                    <a:pt x="0" y="103"/>
                  </a:cubicBezTo>
                  <a:cubicBezTo>
                    <a:pt x="0" y="103"/>
                    <a:pt x="0" y="103"/>
                    <a:pt x="0" y="403"/>
                  </a:cubicBezTo>
                  <a:cubicBezTo>
                    <a:pt x="0" y="471"/>
                    <a:pt x="33" y="504"/>
                    <a:pt x="100" y="504"/>
                  </a:cubicBezTo>
                  <a:cubicBezTo>
                    <a:pt x="100" y="504"/>
                    <a:pt x="100" y="504"/>
                    <a:pt x="402" y="504"/>
                  </a:cubicBezTo>
                  <a:cubicBezTo>
                    <a:pt x="469" y="504"/>
                    <a:pt x="502" y="471"/>
                    <a:pt x="502" y="403"/>
                  </a:cubicBezTo>
                  <a:cubicBezTo>
                    <a:pt x="502" y="403"/>
                    <a:pt x="502" y="403"/>
                    <a:pt x="502" y="103"/>
                  </a:cubicBezTo>
                  <a:cubicBezTo>
                    <a:pt x="502" y="36"/>
                    <a:pt x="469" y="2"/>
                    <a:pt x="402" y="2"/>
                  </a:cubicBezTo>
                  <a:close/>
                  <a:moveTo>
                    <a:pt x="966" y="0"/>
                  </a:moveTo>
                  <a:cubicBezTo>
                    <a:pt x="1048" y="0"/>
                    <a:pt x="1088" y="40"/>
                    <a:pt x="1088" y="121"/>
                  </a:cubicBezTo>
                  <a:cubicBezTo>
                    <a:pt x="1088" y="121"/>
                    <a:pt x="1088" y="121"/>
                    <a:pt x="1088" y="383"/>
                  </a:cubicBezTo>
                  <a:cubicBezTo>
                    <a:pt x="1088" y="464"/>
                    <a:pt x="1048" y="504"/>
                    <a:pt x="966" y="504"/>
                  </a:cubicBezTo>
                  <a:cubicBezTo>
                    <a:pt x="966" y="504"/>
                    <a:pt x="966" y="504"/>
                    <a:pt x="704" y="504"/>
                  </a:cubicBezTo>
                  <a:cubicBezTo>
                    <a:pt x="623" y="504"/>
                    <a:pt x="583" y="464"/>
                    <a:pt x="583" y="383"/>
                  </a:cubicBezTo>
                  <a:cubicBezTo>
                    <a:pt x="583" y="383"/>
                    <a:pt x="583" y="383"/>
                    <a:pt x="583" y="121"/>
                  </a:cubicBezTo>
                  <a:cubicBezTo>
                    <a:pt x="583" y="40"/>
                    <a:pt x="623" y="0"/>
                    <a:pt x="704" y="0"/>
                  </a:cubicBezTo>
                  <a:cubicBezTo>
                    <a:pt x="704" y="0"/>
                    <a:pt x="704" y="0"/>
                    <a:pt x="966" y="0"/>
                  </a:cubicBezTo>
                  <a:close/>
                  <a:moveTo>
                    <a:pt x="1020" y="383"/>
                  </a:moveTo>
                  <a:cubicBezTo>
                    <a:pt x="1020" y="383"/>
                    <a:pt x="1020" y="383"/>
                    <a:pt x="1020" y="383"/>
                  </a:cubicBezTo>
                  <a:cubicBezTo>
                    <a:pt x="1020" y="121"/>
                    <a:pt x="1020" y="121"/>
                    <a:pt x="1020" y="121"/>
                  </a:cubicBezTo>
                  <a:cubicBezTo>
                    <a:pt x="1020" y="85"/>
                    <a:pt x="1002" y="67"/>
                    <a:pt x="966" y="67"/>
                  </a:cubicBezTo>
                  <a:cubicBezTo>
                    <a:pt x="966" y="67"/>
                    <a:pt x="966" y="67"/>
                    <a:pt x="704" y="67"/>
                  </a:cubicBezTo>
                  <a:cubicBezTo>
                    <a:pt x="668" y="67"/>
                    <a:pt x="650" y="85"/>
                    <a:pt x="650" y="121"/>
                  </a:cubicBezTo>
                  <a:cubicBezTo>
                    <a:pt x="650" y="121"/>
                    <a:pt x="650" y="121"/>
                    <a:pt x="650" y="383"/>
                  </a:cubicBezTo>
                  <a:cubicBezTo>
                    <a:pt x="650" y="419"/>
                    <a:pt x="668" y="437"/>
                    <a:pt x="704" y="437"/>
                  </a:cubicBezTo>
                  <a:cubicBezTo>
                    <a:pt x="704" y="437"/>
                    <a:pt x="704" y="437"/>
                    <a:pt x="966" y="437"/>
                  </a:cubicBezTo>
                  <a:cubicBezTo>
                    <a:pt x="1002" y="437"/>
                    <a:pt x="1020" y="419"/>
                    <a:pt x="1020" y="383"/>
                  </a:cubicBezTo>
                  <a:close/>
                  <a:moveTo>
                    <a:pt x="584" y="688"/>
                  </a:moveTo>
                  <a:cubicBezTo>
                    <a:pt x="584" y="688"/>
                    <a:pt x="584" y="688"/>
                    <a:pt x="584" y="688"/>
                  </a:cubicBezTo>
                  <a:cubicBezTo>
                    <a:pt x="584" y="989"/>
                    <a:pt x="584" y="989"/>
                    <a:pt x="584" y="989"/>
                  </a:cubicBezTo>
                  <a:cubicBezTo>
                    <a:pt x="584" y="1056"/>
                    <a:pt x="619" y="1090"/>
                    <a:pt x="686" y="1090"/>
                  </a:cubicBezTo>
                  <a:cubicBezTo>
                    <a:pt x="686" y="1090"/>
                    <a:pt x="686" y="1090"/>
                    <a:pt x="987" y="1090"/>
                  </a:cubicBezTo>
                  <a:cubicBezTo>
                    <a:pt x="1054" y="1090"/>
                    <a:pt x="1088" y="1056"/>
                    <a:pt x="1088" y="989"/>
                  </a:cubicBezTo>
                  <a:cubicBezTo>
                    <a:pt x="1088" y="989"/>
                    <a:pt x="1088" y="989"/>
                    <a:pt x="1088" y="688"/>
                  </a:cubicBezTo>
                  <a:cubicBezTo>
                    <a:pt x="1088" y="621"/>
                    <a:pt x="1054" y="588"/>
                    <a:pt x="987" y="588"/>
                  </a:cubicBezTo>
                  <a:cubicBezTo>
                    <a:pt x="987" y="588"/>
                    <a:pt x="987" y="588"/>
                    <a:pt x="686" y="588"/>
                  </a:cubicBezTo>
                  <a:cubicBezTo>
                    <a:pt x="619" y="588"/>
                    <a:pt x="584" y="621"/>
                    <a:pt x="584" y="688"/>
                  </a:cubicBezTo>
                  <a:close/>
                </a:path>
              </a:pathLst>
            </a:custGeom>
            <a:solidFill>
              <a:srgbClr val="002050"/>
            </a:solidFill>
            <a:ln>
              <a:noFill/>
            </a:ln>
          </p:spPr>
          <p:txBody>
            <a:bodyPr vert="horz" wrap="square" lIns="91363" tIns="45682" rIns="91363" bIns="45682" numCol="1" anchor="t" anchorCtr="0" compatLnSpc="1">
              <a:prstTxWarp prst="textNoShape">
                <a:avLst/>
              </a:prstTxWarp>
            </a:bodyPr>
            <a:lstStyle/>
            <a:p>
              <a:pPr defTabSz="913463">
                <a:defRPr/>
              </a:pPr>
              <a:endParaRPr lang="en-US" sz="1836" kern="0">
                <a:gradFill>
                  <a:gsLst>
                    <a:gs pos="2917">
                      <a:srgbClr val="FFFFFF"/>
                    </a:gs>
                    <a:gs pos="30000">
                      <a:srgbClr val="FFFFFF"/>
                    </a:gs>
                  </a:gsLst>
                  <a:lin ang="5400000" scaled="0"/>
                </a:gradFill>
                <a:latin typeface="Segoe UI"/>
              </a:endParaRPr>
            </a:p>
          </p:txBody>
        </p:sp>
        <p:sp>
          <p:nvSpPr>
            <p:cNvPr id="70" name="Freeform 5">
              <a:extLst>
                <a:ext uri="{FF2B5EF4-FFF2-40B4-BE49-F238E27FC236}">
                  <a16:creationId xmlns:a16="http://schemas.microsoft.com/office/drawing/2014/main" id="{318F9704-FB1E-49D4-9413-A3C7F920212C}"/>
                </a:ext>
              </a:extLst>
            </p:cNvPr>
            <p:cNvSpPr>
              <a:spLocks noChangeAspect="1" noEditPoints="1"/>
            </p:cNvSpPr>
            <p:nvPr/>
          </p:nvSpPr>
          <p:spPr bwMode="black">
            <a:xfrm>
              <a:off x="3266814" y="4200318"/>
              <a:ext cx="344432" cy="280798"/>
            </a:xfrm>
            <a:custGeom>
              <a:avLst/>
              <a:gdLst>
                <a:gd name="T0" fmla="*/ 997 w 1058"/>
                <a:gd name="T1" fmla="*/ 289 h 657"/>
                <a:gd name="T2" fmla="*/ 903 w 1058"/>
                <a:gd name="T3" fmla="*/ 232 h 657"/>
                <a:gd name="T4" fmla="*/ 903 w 1058"/>
                <a:gd name="T5" fmla="*/ 216 h 657"/>
                <a:gd name="T6" fmla="*/ 843 w 1058"/>
                <a:gd name="T7" fmla="*/ 65 h 657"/>
                <a:gd name="T8" fmla="*/ 693 w 1058"/>
                <a:gd name="T9" fmla="*/ 0 h 657"/>
                <a:gd name="T10" fmla="*/ 508 w 1058"/>
                <a:gd name="T11" fmla="*/ 105 h 657"/>
                <a:gd name="T12" fmla="*/ 425 w 1058"/>
                <a:gd name="T13" fmla="*/ 89 h 657"/>
                <a:gd name="T14" fmla="*/ 276 w 1058"/>
                <a:gd name="T15" fmla="*/ 147 h 657"/>
                <a:gd name="T16" fmla="*/ 224 w 1058"/>
                <a:gd name="T17" fmla="*/ 224 h 657"/>
                <a:gd name="T18" fmla="*/ 215 w 1058"/>
                <a:gd name="T19" fmla="*/ 224 h 657"/>
                <a:gd name="T20" fmla="*/ 64 w 1058"/>
                <a:gd name="T21" fmla="*/ 288 h 657"/>
                <a:gd name="T22" fmla="*/ 0 w 1058"/>
                <a:gd name="T23" fmla="*/ 440 h 657"/>
                <a:gd name="T24" fmla="*/ 64 w 1058"/>
                <a:gd name="T25" fmla="*/ 592 h 657"/>
                <a:gd name="T26" fmla="*/ 215 w 1058"/>
                <a:gd name="T27" fmla="*/ 657 h 657"/>
                <a:gd name="T28" fmla="*/ 843 w 1058"/>
                <a:gd name="T29" fmla="*/ 657 h 657"/>
                <a:gd name="T30" fmla="*/ 997 w 1058"/>
                <a:gd name="T31" fmla="*/ 592 h 657"/>
                <a:gd name="T32" fmla="*/ 1058 w 1058"/>
                <a:gd name="T33" fmla="*/ 440 h 657"/>
                <a:gd name="T34" fmla="*/ 997 w 1058"/>
                <a:gd name="T35" fmla="*/ 289 h 657"/>
                <a:gd name="T36" fmla="*/ 843 w 1058"/>
                <a:gd name="T37" fmla="*/ 597 h 657"/>
                <a:gd name="T38" fmla="*/ 692 w 1058"/>
                <a:gd name="T39" fmla="*/ 597 h 657"/>
                <a:gd name="T40" fmla="*/ 692 w 1058"/>
                <a:gd name="T41" fmla="*/ 437 h 657"/>
                <a:gd name="T42" fmla="*/ 777 w 1058"/>
                <a:gd name="T43" fmla="*/ 437 h 657"/>
                <a:gd name="T44" fmla="*/ 607 w 1058"/>
                <a:gd name="T45" fmla="*/ 220 h 657"/>
                <a:gd name="T46" fmla="*/ 438 w 1058"/>
                <a:gd name="T47" fmla="*/ 437 h 657"/>
                <a:gd name="T48" fmla="*/ 523 w 1058"/>
                <a:gd name="T49" fmla="*/ 437 h 657"/>
                <a:gd name="T50" fmla="*/ 523 w 1058"/>
                <a:gd name="T51" fmla="*/ 597 h 657"/>
                <a:gd name="T52" fmla="*/ 215 w 1058"/>
                <a:gd name="T53" fmla="*/ 597 h 657"/>
                <a:gd name="T54" fmla="*/ 60 w 1058"/>
                <a:gd name="T55" fmla="*/ 440 h 657"/>
                <a:gd name="T56" fmla="*/ 215 w 1058"/>
                <a:gd name="T57" fmla="*/ 284 h 657"/>
                <a:gd name="T58" fmla="*/ 270 w 1058"/>
                <a:gd name="T59" fmla="*/ 297 h 657"/>
                <a:gd name="T60" fmla="*/ 425 w 1058"/>
                <a:gd name="T61" fmla="*/ 149 h 657"/>
                <a:gd name="T62" fmla="*/ 538 w 1058"/>
                <a:gd name="T63" fmla="*/ 199 h 657"/>
                <a:gd name="T64" fmla="*/ 693 w 1058"/>
                <a:gd name="T65" fmla="*/ 60 h 657"/>
                <a:gd name="T66" fmla="*/ 843 w 1058"/>
                <a:gd name="T67" fmla="*/ 216 h 657"/>
                <a:gd name="T68" fmla="*/ 831 w 1058"/>
                <a:gd name="T69" fmla="*/ 288 h 657"/>
                <a:gd name="T70" fmla="*/ 843 w 1058"/>
                <a:gd name="T71" fmla="*/ 284 h 657"/>
                <a:gd name="T72" fmla="*/ 998 w 1058"/>
                <a:gd name="T73" fmla="*/ 440 h 657"/>
                <a:gd name="T74" fmla="*/ 843 w 1058"/>
                <a:gd name="T75" fmla="*/ 597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58" h="657">
                  <a:moveTo>
                    <a:pt x="997" y="289"/>
                  </a:moveTo>
                  <a:cubicBezTo>
                    <a:pt x="970" y="261"/>
                    <a:pt x="938" y="242"/>
                    <a:pt x="903" y="232"/>
                  </a:cubicBezTo>
                  <a:cubicBezTo>
                    <a:pt x="903" y="227"/>
                    <a:pt x="903" y="222"/>
                    <a:pt x="903" y="216"/>
                  </a:cubicBezTo>
                  <a:cubicBezTo>
                    <a:pt x="903" y="160"/>
                    <a:pt x="882" y="106"/>
                    <a:pt x="843" y="65"/>
                  </a:cubicBezTo>
                  <a:cubicBezTo>
                    <a:pt x="803" y="23"/>
                    <a:pt x="749" y="0"/>
                    <a:pt x="693" y="0"/>
                  </a:cubicBezTo>
                  <a:cubicBezTo>
                    <a:pt x="616" y="0"/>
                    <a:pt x="547" y="42"/>
                    <a:pt x="508" y="105"/>
                  </a:cubicBezTo>
                  <a:cubicBezTo>
                    <a:pt x="483" y="94"/>
                    <a:pt x="454" y="89"/>
                    <a:pt x="425" y="89"/>
                  </a:cubicBezTo>
                  <a:cubicBezTo>
                    <a:pt x="368" y="89"/>
                    <a:pt x="316" y="110"/>
                    <a:pt x="276" y="147"/>
                  </a:cubicBezTo>
                  <a:cubicBezTo>
                    <a:pt x="253" y="169"/>
                    <a:pt x="236" y="195"/>
                    <a:pt x="224" y="224"/>
                  </a:cubicBezTo>
                  <a:cubicBezTo>
                    <a:pt x="221" y="224"/>
                    <a:pt x="218" y="224"/>
                    <a:pt x="215" y="224"/>
                  </a:cubicBezTo>
                  <a:cubicBezTo>
                    <a:pt x="159" y="224"/>
                    <a:pt x="105" y="247"/>
                    <a:pt x="64" y="288"/>
                  </a:cubicBezTo>
                  <a:cubicBezTo>
                    <a:pt x="23" y="329"/>
                    <a:pt x="0" y="383"/>
                    <a:pt x="0" y="440"/>
                  </a:cubicBezTo>
                  <a:cubicBezTo>
                    <a:pt x="0" y="497"/>
                    <a:pt x="23" y="551"/>
                    <a:pt x="64" y="592"/>
                  </a:cubicBezTo>
                  <a:cubicBezTo>
                    <a:pt x="105" y="634"/>
                    <a:pt x="159" y="657"/>
                    <a:pt x="215" y="657"/>
                  </a:cubicBezTo>
                  <a:cubicBezTo>
                    <a:pt x="843" y="657"/>
                    <a:pt x="843" y="657"/>
                    <a:pt x="843" y="657"/>
                  </a:cubicBezTo>
                  <a:cubicBezTo>
                    <a:pt x="902" y="657"/>
                    <a:pt x="956" y="634"/>
                    <a:pt x="997" y="592"/>
                  </a:cubicBezTo>
                  <a:cubicBezTo>
                    <a:pt x="1036" y="551"/>
                    <a:pt x="1058" y="497"/>
                    <a:pt x="1058" y="440"/>
                  </a:cubicBezTo>
                  <a:cubicBezTo>
                    <a:pt x="1058" y="383"/>
                    <a:pt x="1036" y="329"/>
                    <a:pt x="997" y="289"/>
                  </a:cubicBezTo>
                  <a:close/>
                  <a:moveTo>
                    <a:pt x="843" y="597"/>
                  </a:moveTo>
                  <a:cubicBezTo>
                    <a:pt x="843" y="597"/>
                    <a:pt x="843" y="597"/>
                    <a:pt x="692" y="597"/>
                  </a:cubicBezTo>
                  <a:cubicBezTo>
                    <a:pt x="692" y="437"/>
                    <a:pt x="692" y="437"/>
                    <a:pt x="692" y="437"/>
                  </a:cubicBezTo>
                  <a:cubicBezTo>
                    <a:pt x="777" y="437"/>
                    <a:pt x="777" y="437"/>
                    <a:pt x="777" y="437"/>
                  </a:cubicBezTo>
                  <a:cubicBezTo>
                    <a:pt x="607" y="220"/>
                    <a:pt x="607" y="220"/>
                    <a:pt x="607" y="220"/>
                  </a:cubicBezTo>
                  <a:cubicBezTo>
                    <a:pt x="438" y="437"/>
                    <a:pt x="438" y="437"/>
                    <a:pt x="438" y="437"/>
                  </a:cubicBezTo>
                  <a:cubicBezTo>
                    <a:pt x="523" y="437"/>
                    <a:pt x="523" y="437"/>
                    <a:pt x="523" y="437"/>
                  </a:cubicBezTo>
                  <a:cubicBezTo>
                    <a:pt x="523" y="597"/>
                    <a:pt x="523" y="597"/>
                    <a:pt x="523" y="597"/>
                  </a:cubicBezTo>
                  <a:cubicBezTo>
                    <a:pt x="442" y="597"/>
                    <a:pt x="341" y="597"/>
                    <a:pt x="215" y="597"/>
                  </a:cubicBezTo>
                  <a:cubicBezTo>
                    <a:pt x="131" y="597"/>
                    <a:pt x="60" y="525"/>
                    <a:pt x="60" y="440"/>
                  </a:cubicBezTo>
                  <a:cubicBezTo>
                    <a:pt x="60" y="356"/>
                    <a:pt x="131" y="284"/>
                    <a:pt x="215" y="284"/>
                  </a:cubicBezTo>
                  <a:cubicBezTo>
                    <a:pt x="236" y="284"/>
                    <a:pt x="253" y="288"/>
                    <a:pt x="270" y="297"/>
                  </a:cubicBezTo>
                  <a:cubicBezTo>
                    <a:pt x="274" y="212"/>
                    <a:pt x="341" y="149"/>
                    <a:pt x="425" y="149"/>
                  </a:cubicBezTo>
                  <a:cubicBezTo>
                    <a:pt x="471" y="149"/>
                    <a:pt x="508" y="166"/>
                    <a:pt x="538" y="199"/>
                  </a:cubicBezTo>
                  <a:cubicBezTo>
                    <a:pt x="546" y="123"/>
                    <a:pt x="613" y="60"/>
                    <a:pt x="693" y="60"/>
                  </a:cubicBezTo>
                  <a:cubicBezTo>
                    <a:pt x="776" y="60"/>
                    <a:pt x="843" y="132"/>
                    <a:pt x="843" y="216"/>
                  </a:cubicBezTo>
                  <a:cubicBezTo>
                    <a:pt x="843" y="242"/>
                    <a:pt x="839" y="267"/>
                    <a:pt x="831" y="288"/>
                  </a:cubicBezTo>
                  <a:cubicBezTo>
                    <a:pt x="835" y="284"/>
                    <a:pt x="839" y="284"/>
                    <a:pt x="843" y="284"/>
                  </a:cubicBezTo>
                  <a:cubicBezTo>
                    <a:pt x="931" y="284"/>
                    <a:pt x="998" y="356"/>
                    <a:pt x="998" y="440"/>
                  </a:cubicBezTo>
                  <a:cubicBezTo>
                    <a:pt x="998" y="525"/>
                    <a:pt x="931" y="597"/>
                    <a:pt x="843" y="597"/>
                  </a:cubicBezTo>
                  <a:close/>
                </a:path>
              </a:pathLst>
            </a:custGeom>
            <a:solidFill>
              <a:srgbClr val="002050"/>
            </a:solidFill>
            <a:ln>
              <a:noFill/>
            </a:ln>
          </p:spPr>
          <p:txBody>
            <a:bodyPr vert="horz" wrap="square" lIns="47415" tIns="23707" rIns="47415" bIns="23707" numCol="1" anchor="t" anchorCtr="0" compatLnSpc="1">
              <a:prstTxWarp prst="textNoShape">
                <a:avLst/>
              </a:prstTxWarp>
            </a:bodyPr>
            <a:lstStyle/>
            <a:p>
              <a:pPr defTabSz="483568">
                <a:defRPr/>
              </a:pPr>
              <a:endParaRPr lang="en-US" sz="934" kern="0">
                <a:gradFill>
                  <a:gsLst>
                    <a:gs pos="2917">
                      <a:srgbClr val="FFFFFF"/>
                    </a:gs>
                    <a:gs pos="30000">
                      <a:srgbClr val="FFFFFF"/>
                    </a:gs>
                  </a:gsLst>
                  <a:lin ang="5400000" scaled="0"/>
                </a:gradFill>
                <a:latin typeface="Segoe UI"/>
              </a:endParaRPr>
            </a:p>
          </p:txBody>
        </p:sp>
        <p:sp>
          <p:nvSpPr>
            <p:cNvPr id="71" name="Freeform 33">
              <a:extLst>
                <a:ext uri="{FF2B5EF4-FFF2-40B4-BE49-F238E27FC236}">
                  <a16:creationId xmlns:a16="http://schemas.microsoft.com/office/drawing/2014/main" id="{45E94889-633F-4E81-8543-5CA0E8824890}"/>
                </a:ext>
              </a:extLst>
            </p:cNvPr>
            <p:cNvSpPr>
              <a:spLocks noChangeAspect="1" noEditPoints="1"/>
            </p:cNvSpPr>
            <p:nvPr/>
          </p:nvSpPr>
          <p:spPr bwMode="black">
            <a:xfrm>
              <a:off x="3904016" y="4156681"/>
              <a:ext cx="313932" cy="368071"/>
            </a:xfrm>
            <a:custGeom>
              <a:avLst/>
              <a:gdLst>
                <a:gd name="T0" fmla="*/ 0 w 1871"/>
                <a:gd name="T1" fmla="*/ 1139 h 1330"/>
                <a:gd name="T2" fmla="*/ 1871 w 1871"/>
                <a:gd name="T3" fmla="*/ 1139 h 1330"/>
                <a:gd name="T4" fmla="*/ 1871 w 1871"/>
                <a:gd name="T5" fmla="*/ 1330 h 1330"/>
                <a:gd name="T6" fmla="*/ 0 w 1871"/>
                <a:gd name="T7" fmla="*/ 1330 h 1330"/>
                <a:gd name="T8" fmla="*/ 0 w 1871"/>
                <a:gd name="T9" fmla="*/ 1139 h 1330"/>
                <a:gd name="T10" fmla="*/ 1870 w 1871"/>
                <a:gd name="T11" fmla="*/ 0 h 1330"/>
                <a:gd name="T12" fmla="*/ 1829 w 1871"/>
                <a:gd name="T13" fmla="*/ 312 h 1330"/>
                <a:gd name="T14" fmla="*/ 1766 w 1871"/>
                <a:gd name="T15" fmla="*/ 249 h 1330"/>
                <a:gd name="T16" fmla="*/ 1118 w 1871"/>
                <a:gd name="T17" fmla="*/ 897 h 1330"/>
                <a:gd name="T18" fmla="*/ 1115 w 1871"/>
                <a:gd name="T19" fmla="*/ 894 h 1330"/>
                <a:gd name="T20" fmla="*/ 1112 w 1871"/>
                <a:gd name="T21" fmla="*/ 897 h 1330"/>
                <a:gd name="T22" fmla="*/ 951 w 1871"/>
                <a:gd name="T23" fmla="*/ 736 h 1330"/>
                <a:gd name="T24" fmla="*/ 951 w 1871"/>
                <a:gd name="T25" fmla="*/ 737 h 1330"/>
                <a:gd name="T26" fmla="*/ 710 w 1871"/>
                <a:gd name="T27" fmla="*/ 496 h 1330"/>
                <a:gd name="T28" fmla="*/ 175 w 1871"/>
                <a:gd name="T29" fmla="*/ 1032 h 1330"/>
                <a:gd name="T30" fmla="*/ 171 w 1871"/>
                <a:gd name="T31" fmla="*/ 1037 h 1330"/>
                <a:gd name="T32" fmla="*/ 166 w 1871"/>
                <a:gd name="T33" fmla="*/ 1041 h 1330"/>
                <a:gd name="T34" fmla="*/ 161 w 1871"/>
                <a:gd name="T35" fmla="*/ 1046 h 1330"/>
                <a:gd name="T36" fmla="*/ 160 w 1871"/>
                <a:gd name="T37" fmla="*/ 1045 h 1330"/>
                <a:gd name="T38" fmla="*/ 140 w 1871"/>
                <a:gd name="T39" fmla="*/ 1059 h 1330"/>
                <a:gd name="T40" fmla="*/ 101 w 1871"/>
                <a:gd name="T41" fmla="*/ 1066 h 1330"/>
                <a:gd name="T42" fmla="*/ 1 w 1871"/>
                <a:gd name="T43" fmla="*/ 967 h 1330"/>
                <a:gd name="T44" fmla="*/ 9 w 1871"/>
                <a:gd name="T45" fmla="*/ 928 h 1330"/>
                <a:gd name="T46" fmla="*/ 23 w 1871"/>
                <a:gd name="T47" fmla="*/ 908 h 1330"/>
                <a:gd name="T48" fmla="*/ 19 w 1871"/>
                <a:gd name="T49" fmla="*/ 905 h 1330"/>
                <a:gd name="T50" fmla="*/ 707 w 1871"/>
                <a:gd name="T51" fmla="*/ 217 h 1330"/>
                <a:gd name="T52" fmla="*/ 710 w 1871"/>
                <a:gd name="T53" fmla="*/ 220 h 1330"/>
                <a:gd name="T54" fmla="*/ 713 w 1871"/>
                <a:gd name="T55" fmla="*/ 217 h 1330"/>
                <a:gd name="T56" fmla="*/ 874 w 1871"/>
                <a:gd name="T57" fmla="*/ 378 h 1330"/>
                <a:gd name="T58" fmla="*/ 874 w 1871"/>
                <a:gd name="T59" fmla="*/ 377 h 1330"/>
                <a:gd name="T60" fmla="*/ 1115 w 1871"/>
                <a:gd name="T61" fmla="*/ 618 h 1330"/>
                <a:gd name="T62" fmla="*/ 1625 w 1871"/>
                <a:gd name="T63" fmla="*/ 108 h 1330"/>
                <a:gd name="T64" fmla="*/ 1558 w 1871"/>
                <a:gd name="T65" fmla="*/ 41 h 1330"/>
                <a:gd name="T66" fmla="*/ 1870 w 1871"/>
                <a:gd name="T67" fmla="*/ 0 h 1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71" h="1330">
                  <a:moveTo>
                    <a:pt x="0" y="1139"/>
                  </a:moveTo>
                  <a:cubicBezTo>
                    <a:pt x="1871" y="1139"/>
                    <a:pt x="1871" y="1139"/>
                    <a:pt x="1871" y="1139"/>
                  </a:cubicBezTo>
                  <a:cubicBezTo>
                    <a:pt x="1871" y="1330"/>
                    <a:pt x="1871" y="1330"/>
                    <a:pt x="1871" y="1330"/>
                  </a:cubicBezTo>
                  <a:cubicBezTo>
                    <a:pt x="0" y="1330"/>
                    <a:pt x="0" y="1330"/>
                    <a:pt x="0" y="1330"/>
                  </a:cubicBezTo>
                  <a:cubicBezTo>
                    <a:pt x="0" y="1139"/>
                    <a:pt x="0" y="1139"/>
                    <a:pt x="0" y="1139"/>
                  </a:cubicBezTo>
                  <a:close/>
                  <a:moveTo>
                    <a:pt x="1870" y="0"/>
                  </a:moveTo>
                  <a:cubicBezTo>
                    <a:pt x="1829" y="312"/>
                    <a:pt x="1829" y="312"/>
                    <a:pt x="1829" y="312"/>
                  </a:cubicBezTo>
                  <a:cubicBezTo>
                    <a:pt x="1766" y="249"/>
                    <a:pt x="1766" y="249"/>
                    <a:pt x="1766" y="249"/>
                  </a:cubicBezTo>
                  <a:cubicBezTo>
                    <a:pt x="1118" y="897"/>
                    <a:pt x="1118" y="897"/>
                    <a:pt x="1118" y="897"/>
                  </a:cubicBezTo>
                  <a:cubicBezTo>
                    <a:pt x="1115" y="894"/>
                    <a:pt x="1115" y="894"/>
                    <a:pt x="1115" y="894"/>
                  </a:cubicBezTo>
                  <a:cubicBezTo>
                    <a:pt x="1112" y="897"/>
                    <a:pt x="1112" y="897"/>
                    <a:pt x="1112" y="897"/>
                  </a:cubicBezTo>
                  <a:cubicBezTo>
                    <a:pt x="951" y="736"/>
                    <a:pt x="951" y="736"/>
                    <a:pt x="951" y="736"/>
                  </a:cubicBezTo>
                  <a:cubicBezTo>
                    <a:pt x="951" y="737"/>
                    <a:pt x="951" y="737"/>
                    <a:pt x="951" y="737"/>
                  </a:cubicBezTo>
                  <a:cubicBezTo>
                    <a:pt x="710" y="496"/>
                    <a:pt x="710" y="496"/>
                    <a:pt x="710" y="496"/>
                  </a:cubicBezTo>
                  <a:cubicBezTo>
                    <a:pt x="175" y="1032"/>
                    <a:pt x="175" y="1032"/>
                    <a:pt x="175" y="1032"/>
                  </a:cubicBezTo>
                  <a:cubicBezTo>
                    <a:pt x="171" y="1037"/>
                    <a:pt x="171" y="1037"/>
                    <a:pt x="171" y="1037"/>
                  </a:cubicBezTo>
                  <a:cubicBezTo>
                    <a:pt x="166" y="1041"/>
                    <a:pt x="166" y="1041"/>
                    <a:pt x="166" y="1041"/>
                  </a:cubicBezTo>
                  <a:cubicBezTo>
                    <a:pt x="161" y="1046"/>
                    <a:pt x="161" y="1046"/>
                    <a:pt x="161" y="1046"/>
                  </a:cubicBezTo>
                  <a:cubicBezTo>
                    <a:pt x="160" y="1045"/>
                    <a:pt x="160" y="1045"/>
                    <a:pt x="160" y="1045"/>
                  </a:cubicBezTo>
                  <a:cubicBezTo>
                    <a:pt x="140" y="1059"/>
                    <a:pt x="140" y="1059"/>
                    <a:pt x="140" y="1059"/>
                  </a:cubicBezTo>
                  <a:cubicBezTo>
                    <a:pt x="128" y="1064"/>
                    <a:pt x="115" y="1066"/>
                    <a:pt x="101" y="1066"/>
                  </a:cubicBezTo>
                  <a:cubicBezTo>
                    <a:pt x="46" y="1066"/>
                    <a:pt x="1" y="1022"/>
                    <a:pt x="1" y="967"/>
                  </a:cubicBezTo>
                  <a:cubicBezTo>
                    <a:pt x="1" y="953"/>
                    <a:pt x="4" y="940"/>
                    <a:pt x="9" y="928"/>
                  </a:cubicBezTo>
                  <a:cubicBezTo>
                    <a:pt x="23" y="908"/>
                    <a:pt x="23" y="908"/>
                    <a:pt x="23" y="908"/>
                  </a:cubicBezTo>
                  <a:cubicBezTo>
                    <a:pt x="19" y="905"/>
                    <a:pt x="19" y="905"/>
                    <a:pt x="19" y="905"/>
                  </a:cubicBezTo>
                  <a:cubicBezTo>
                    <a:pt x="707" y="217"/>
                    <a:pt x="707" y="217"/>
                    <a:pt x="707" y="217"/>
                  </a:cubicBezTo>
                  <a:cubicBezTo>
                    <a:pt x="710" y="220"/>
                    <a:pt x="710" y="220"/>
                    <a:pt x="710" y="220"/>
                  </a:cubicBezTo>
                  <a:cubicBezTo>
                    <a:pt x="713" y="217"/>
                    <a:pt x="713" y="217"/>
                    <a:pt x="713" y="217"/>
                  </a:cubicBezTo>
                  <a:cubicBezTo>
                    <a:pt x="874" y="378"/>
                    <a:pt x="874" y="378"/>
                    <a:pt x="874" y="378"/>
                  </a:cubicBezTo>
                  <a:cubicBezTo>
                    <a:pt x="874" y="377"/>
                    <a:pt x="874" y="377"/>
                    <a:pt x="874" y="377"/>
                  </a:cubicBezTo>
                  <a:cubicBezTo>
                    <a:pt x="1115" y="618"/>
                    <a:pt x="1115" y="618"/>
                    <a:pt x="1115" y="618"/>
                  </a:cubicBezTo>
                  <a:cubicBezTo>
                    <a:pt x="1625" y="108"/>
                    <a:pt x="1625" y="108"/>
                    <a:pt x="1625" y="108"/>
                  </a:cubicBezTo>
                  <a:cubicBezTo>
                    <a:pt x="1558" y="41"/>
                    <a:pt x="1558" y="41"/>
                    <a:pt x="1558" y="41"/>
                  </a:cubicBezTo>
                  <a:cubicBezTo>
                    <a:pt x="1870" y="0"/>
                    <a:pt x="1870" y="0"/>
                    <a:pt x="1870" y="0"/>
                  </a:cubicBezTo>
                  <a:close/>
                </a:path>
              </a:pathLst>
            </a:custGeom>
            <a:solidFill>
              <a:srgbClr val="002050"/>
            </a:solidFill>
            <a:ln>
              <a:noFill/>
            </a:ln>
          </p:spPr>
          <p:txBody>
            <a:bodyPr vert="horz" wrap="square" lIns="91363" tIns="45682" rIns="91363" bIns="45682" numCol="1" anchor="t" anchorCtr="0" compatLnSpc="1">
              <a:prstTxWarp prst="textNoShape">
                <a:avLst/>
              </a:prstTxWarp>
            </a:bodyPr>
            <a:lstStyle/>
            <a:p>
              <a:pPr defTabSz="913463">
                <a:defRPr/>
              </a:pPr>
              <a:endParaRPr lang="en-US" sz="1836" kern="0">
                <a:gradFill>
                  <a:gsLst>
                    <a:gs pos="2917">
                      <a:srgbClr val="FFFFFF"/>
                    </a:gs>
                    <a:gs pos="30000">
                      <a:srgbClr val="FFFFFF"/>
                    </a:gs>
                  </a:gsLst>
                  <a:lin ang="5400000" scaled="0"/>
                </a:gradFill>
                <a:latin typeface="Segoe UI"/>
              </a:endParaRPr>
            </a:p>
          </p:txBody>
        </p:sp>
      </p:grpSp>
      <p:sp>
        <p:nvSpPr>
          <p:cNvPr id="87" name="Oval 86">
            <a:extLst>
              <a:ext uri="{FF2B5EF4-FFF2-40B4-BE49-F238E27FC236}">
                <a16:creationId xmlns:a16="http://schemas.microsoft.com/office/drawing/2014/main" id="{A7393DF7-A6CD-4B8B-84C7-4F33E1350BFC}"/>
              </a:ext>
            </a:extLst>
          </p:cNvPr>
          <p:cNvSpPr/>
          <p:nvPr/>
        </p:nvSpPr>
        <p:spPr bwMode="auto">
          <a:xfrm>
            <a:off x="6462121" y="2377884"/>
            <a:ext cx="414285" cy="411152"/>
          </a:xfrm>
          <a:prstGeom prst="ellipse">
            <a:avLst/>
          </a:prstGeom>
          <a:solidFill>
            <a:srgbClr val="003C6C"/>
          </a:solidFill>
          <a:ln w="28575" cap="flat" cmpd="sng" algn="ctr">
            <a:solidFill>
              <a:schemeClr val="tx1"/>
            </a:solidFill>
            <a:prstDash val="solid"/>
            <a:headEnd type="none" w="med" len="med"/>
            <a:tailEnd type="none" w="med" len="med"/>
          </a:ln>
          <a:effectLst/>
        </p:spPr>
        <p:txBody>
          <a:bodyPr rot="0" spcFirstLastPara="0" vertOverflow="overflow" horzOverflow="overflow" vert="horz" wrap="square" lIns="182776" tIns="146221" rIns="182776" bIns="146221" numCol="1" spcCol="0" rtlCol="0" fromWordArt="0" anchor="ctr" anchorCtr="0" forceAA="0" compatLnSpc="1">
            <a:prstTxWarp prst="textNoShape">
              <a:avLst/>
            </a:prstTxWarp>
            <a:noAutofit/>
          </a:bodyPr>
          <a:lstStyle/>
          <a:p>
            <a:pPr algn="ctr" defTabSz="931756" fontAlgn="base">
              <a:lnSpc>
                <a:spcPct val="90000"/>
              </a:lnSpc>
              <a:spcBef>
                <a:spcPct val="0"/>
              </a:spcBef>
              <a:spcAft>
                <a:spcPct val="0"/>
              </a:spcAft>
              <a:defRPr/>
            </a:pPr>
            <a:r>
              <a:rPr lang="en-US" sz="2000" b="1" kern="0">
                <a:gradFill>
                  <a:gsLst>
                    <a:gs pos="2917">
                      <a:srgbClr val="FFFFFF"/>
                    </a:gs>
                    <a:gs pos="30000">
                      <a:srgbClr val="FFFFFF"/>
                    </a:gs>
                  </a:gsLst>
                  <a:lin ang="5400000" scaled="0"/>
                </a:gradFill>
                <a:latin typeface="Segoe UI"/>
                <a:ea typeface="Segoe UI" pitchFamily="34" charset="0"/>
                <a:cs typeface="Segoe UI" pitchFamily="34" charset="0"/>
              </a:rPr>
              <a:t>A</a:t>
            </a:r>
          </a:p>
        </p:txBody>
      </p:sp>
      <p:sp>
        <p:nvSpPr>
          <p:cNvPr id="88" name="Rectangle 87">
            <a:extLst>
              <a:ext uri="{FF2B5EF4-FFF2-40B4-BE49-F238E27FC236}">
                <a16:creationId xmlns:a16="http://schemas.microsoft.com/office/drawing/2014/main" id="{E4028AF0-1E9A-4C5E-9C16-E7CEFDFC50BC}"/>
              </a:ext>
            </a:extLst>
          </p:cNvPr>
          <p:cNvSpPr/>
          <p:nvPr/>
        </p:nvSpPr>
        <p:spPr bwMode="auto">
          <a:xfrm>
            <a:off x="7457145" y="3761149"/>
            <a:ext cx="4953201" cy="324352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t" anchorCtr="0" compatLnSpc="1">
            <a:prstTxWarp prst="textNoShape">
              <a:avLst/>
            </a:prstTxWarp>
          </a:bodyPr>
          <a:lstStyle/>
          <a:p>
            <a:pPr defTabSz="951028" fontAlgn="base">
              <a:spcBef>
                <a:spcPct val="0"/>
              </a:spcBef>
              <a:spcAft>
                <a:spcPct val="0"/>
              </a:spcAft>
            </a:pPr>
            <a:r>
              <a:rPr lang="en-US" sz="2448">
                <a:gradFill>
                  <a:gsLst>
                    <a:gs pos="40075">
                      <a:srgbClr val="FFFFFF"/>
                    </a:gs>
                    <a:gs pos="30000">
                      <a:srgbClr val="FFFFFF"/>
                    </a:gs>
                  </a:gsLst>
                  <a:lin ang="5400000" scaled="0"/>
                </a:gradFill>
              </a:rPr>
              <a:t>Region (1)</a:t>
            </a:r>
          </a:p>
        </p:txBody>
      </p:sp>
      <p:sp>
        <p:nvSpPr>
          <p:cNvPr id="130" name="Rectangle 129">
            <a:extLst>
              <a:ext uri="{FF2B5EF4-FFF2-40B4-BE49-F238E27FC236}">
                <a16:creationId xmlns:a16="http://schemas.microsoft.com/office/drawing/2014/main" id="{B415CD76-F5C7-42AC-AB7F-8536204C022F}"/>
              </a:ext>
            </a:extLst>
          </p:cNvPr>
          <p:cNvSpPr/>
          <p:nvPr/>
        </p:nvSpPr>
        <p:spPr bwMode="auto">
          <a:xfrm>
            <a:off x="8060510" y="4344866"/>
            <a:ext cx="4355930" cy="2652856"/>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t" anchorCtr="0" compatLnSpc="1">
            <a:prstTxWarp prst="textNoShape">
              <a:avLst/>
            </a:prstTxWarp>
          </a:bodyPr>
          <a:lstStyle/>
          <a:p>
            <a:pPr defTabSz="951028" fontAlgn="base">
              <a:spcBef>
                <a:spcPct val="0"/>
              </a:spcBef>
              <a:spcAft>
                <a:spcPct val="0"/>
              </a:spcAft>
            </a:pPr>
            <a:r>
              <a:rPr lang="en-US" sz="2448">
                <a:gradFill>
                  <a:gsLst>
                    <a:gs pos="40075">
                      <a:srgbClr val="FFFFFF"/>
                    </a:gs>
                    <a:gs pos="30000">
                      <a:srgbClr val="FFFFFF"/>
                    </a:gs>
                  </a:gsLst>
                  <a:lin ang="5400000" scaled="0"/>
                </a:gradFill>
              </a:rPr>
              <a:t>Scale-unit (1)</a:t>
            </a:r>
          </a:p>
        </p:txBody>
      </p:sp>
      <p:sp>
        <p:nvSpPr>
          <p:cNvPr id="131" name="Rectangle 130">
            <a:extLst>
              <a:ext uri="{FF2B5EF4-FFF2-40B4-BE49-F238E27FC236}">
                <a16:creationId xmlns:a16="http://schemas.microsoft.com/office/drawing/2014/main" id="{75843A09-5ED5-45AF-8748-8DF13BE8DC82}"/>
              </a:ext>
            </a:extLst>
          </p:cNvPr>
          <p:cNvSpPr/>
          <p:nvPr/>
        </p:nvSpPr>
        <p:spPr bwMode="auto">
          <a:xfrm>
            <a:off x="8559008" y="4850928"/>
            <a:ext cx="3848396" cy="2153583"/>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t" anchorCtr="0" compatLnSpc="1">
            <a:prstTxWarp prst="textNoShape">
              <a:avLst/>
            </a:prstTxWarp>
          </a:bodyPr>
          <a:lstStyle/>
          <a:p>
            <a:pPr defTabSz="951028" fontAlgn="base">
              <a:spcBef>
                <a:spcPct val="0"/>
              </a:spcBef>
              <a:spcAft>
                <a:spcPct val="0"/>
              </a:spcAft>
            </a:pPr>
            <a:r>
              <a:rPr lang="en-US" sz="2448">
                <a:gradFill>
                  <a:gsLst>
                    <a:gs pos="40075">
                      <a:srgbClr val="FFFFFF"/>
                    </a:gs>
                    <a:gs pos="30000">
                      <a:srgbClr val="FFFFFF"/>
                    </a:gs>
                  </a:gsLst>
                  <a:lin ang="5400000" scaled="0"/>
                </a:gradFill>
              </a:rPr>
              <a:t>Scale-unit nodes (4-16)</a:t>
            </a:r>
          </a:p>
        </p:txBody>
      </p:sp>
      <p:sp>
        <p:nvSpPr>
          <p:cNvPr id="132" name="Oval 131">
            <a:extLst>
              <a:ext uri="{FF2B5EF4-FFF2-40B4-BE49-F238E27FC236}">
                <a16:creationId xmlns:a16="http://schemas.microsoft.com/office/drawing/2014/main" id="{AEBAE20C-B726-4995-B470-D799E91CF627}"/>
              </a:ext>
            </a:extLst>
          </p:cNvPr>
          <p:cNvSpPr/>
          <p:nvPr/>
        </p:nvSpPr>
        <p:spPr bwMode="auto">
          <a:xfrm>
            <a:off x="6959366" y="3761149"/>
            <a:ext cx="429414" cy="411152"/>
          </a:xfrm>
          <a:prstGeom prst="ellipse">
            <a:avLst/>
          </a:prstGeom>
          <a:solidFill>
            <a:srgbClr val="003C6C"/>
          </a:solidFill>
          <a:ln w="28575" cap="flat" cmpd="sng" algn="ctr">
            <a:solidFill>
              <a:schemeClr val="tx1"/>
            </a:solidFill>
            <a:prstDash val="solid"/>
            <a:headEnd type="none" w="med" len="med"/>
            <a:tailEnd type="none" w="med" len="med"/>
          </a:ln>
          <a:effectLst/>
        </p:spPr>
        <p:txBody>
          <a:bodyPr rot="0" spcFirstLastPara="0" vertOverflow="overflow" horzOverflow="overflow" vert="horz" wrap="square" lIns="182776" tIns="146221" rIns="182776" bIns="146221" numCol="1" spcCol="0" rtlCol="0" fromWordArt="0" anchor="ctr" anchorCtr="0" forceAA="0" compatLnSpc="1">
            <a:prstTxWarp prst="textNoShape">
              <a:avLst/>
            </a:prstTxWarp>
            <a:noAutofit/>
          </a:bodyPr>
          <a:lstStyle/>
          <a:p>
            <a:pPr algn="ctr" defTabSz="931756" fontAlgn="base">
              <a:lnSpc>
                <a:spcPct val="90000"/>
              </a:lnSpc>
              <a:spcBef>
                <a:spcPct val="0"/>
              </a:spcBef>
              <a:spcAft>
                <a:spcPct val="0"/>
              </a:spcAft>
              <a:defRPr/>
            </a:pPr>
            <a:r>
              <a:rPr lang="en-US" sz="2000" b="1" kern="0">
                <a:gradFill>
                  <a:gsLst>
                    <a:gs pos="2917">
                      <a:srgbClr val="FFFFFF"/>
                    </a:gs>
                    <a:gs pos="30000">
                      <a:srgbClr val="FFFFFF"/>
                    </a:gs>
                  </a:gsLst>
                  <a:lin ang="5400000" scaled="0"/>
                </a:gradFill>
                <a:latin typeface="Segoe UI"/>
                <a:ea typeface="Segoe UI" pitchFamily="34" charset="0"/>
                <a:cs typeface="Segoe UI" pitchFamily="34" charset="0"/>
              </a:rPr>
              <a:t>B</a:t>
            </a:r>
          </a:p>
        </p:txBody>
      </p:sp>
      <p:sp>
        <p:nvSpPr>
          <p:cNvPr id="133" name="Oval 132">
            <a:extLst>
              <a:ext uri="{FF2B5EF4-FFF2-40B4-BE49-F238E27FC236}">
                <a16:creationId xmlns:a16="http://schemas.microsoft.com/office/drawing/2014/main" id="{9193D51C-973E-4012-A8CE-25F5BBE260D7}"/>
              </a:ext>
            </a:extLst>
          </p:cNvPr>
          <p:cNvSpPr/>
          <p:nvPr/>
        </p:nvSpPr>
        <p:spPr bwMode="auto">
          <a:xfrm>
            <a:off x="7544121" y="4358177"/>
            <a:ext cx="429414" cy="411152"/>
          </a:xfrm>
          <a:prstGeom prst="ellipse">
            <a:avLst/>
          </a:prstGeom>
          <a:solidFill>
            <a:srgbClr val="003C6C"/>
          </a:solidFill>
          <a:ln w="28575" cap="flat" cmpd="sng" algn="ctr">
            <a:solidFill>
              <a:schemeClr val="tx1"/>
            </a:solidFill>
            <a:prstDash val="solid"/>
            <a:headEnd type="none" w="med" len="med"/>
            <a:tailEnd type="none" w="med" len="med"/>
          </a:ln>
          <a:effectLst/>
        </p:spPr>
        <p:txBody>
          <a:bodyPr rot="0" spcFirstLastPara="0" vertOverflow="overflow" horzOverflow="overflow" vert="horz" wrap="square" lIns="182776" tIns="146221" rIns="182776" bIns="146221" numCol="1" spcCol="0" rtlCol="0" fromWordArt="0" anchor="ctr" anchorCtr="0" forceAA="0" compatLnSpc="1">
            <a:prstTxWarp prst="textNoShape">
              <a:avLst/>
            </a:prstTxWarp>
            <a:noAutofit/>
          </a:bodyPr>
          <a:lstStyle/>
          <a:p>
            <a:pPr algn="ctr" defTabSz="931756" fontAlgn="base">
              <a:lnSpc>
                <a:spcPct val="90000"/>
              </a:lnSpc>
              <a:spcBef>
                <a:spcPct val="0"/>
              </a:spcBef>
              <a:spcAft>
                <a:spcPct val="0"/>
              </a:spcAft>
              <a:defRPr/>
            </a:pPr>
            <a:r>
              <a:rPr lang="en-US" sz="2000" b="1" kern="0">
                <a:gradFill>
                  <a:gsLst>
                    <a:gs pos="2917">
                      <a:srgbClr val="FFFFFF"/>
                    </a:gs>
                    <a:gs pos="30000">
                      <a:srgbClr val="FFFFFF"/>
                    </a:gs>
                  </a:gsLst>
                  <a:lin ang="5400000" scaled="0"/>
                </a:gradFill>
                <a:latin typeface="Segoe UI"/>
                <a:ea typeface="Segoe UI" pitchFamily="34" charset="0"/>
                <a:cs typeface="Segoe UI" pitchFamily="34" charset="0"/>
              </a:rPr>
              <a:t>C</a:t>
            </a:r>
          </a:p>
        </p:txBody>
      </p:sp>
      <p:sp>
        <p:nvSpPr>
          <p:cNvPr id="134" name="Oval 133">
            <a:extLst>
              <a:ext uri="{FF2B5EF4-FFF2-40B4-BE49-F238E27FC236}">
                <a16:creationId xmlns:a16="http://schemas.microsoft.com/office/drawing/2014/main" id="{20344A81-439B-4300-8B78-D36200987AFB}"/>
              </a:ext>
            </a:extLst>
          </p:cNvPr>
          <p:cNvSpPr/>
          <p:nvPr/>
        </p:nvSpPr>
        <p:spPr bwMode="auto">
          <a:xfrm>
            <a:off x="8086106" y="4852309"/>
            <a:ext cx="429414" cy="429414"/>
          </a:xfrm>
          <a:prstGeom prst="ellipse">
            <a:avLst/>
          </a:prstGeom>
          <a:solidFill>
            <a:srgbClr val="003C6C"/>
          </a:solidFill>
          <a:ln w="28575" cap="flat" cmpd="sng" algn="ctr">
            <a:solidFill>
              <a:schemeClr val="tx1"/>
            </a:solidFill>
            <a:prstDash val="solid"/>
            <a:headEnd type="none" w="med" len="med"/>
            <a:tailEnd type="none" w="med" len="med"/>
          </a:ln>
          <a:effectLst/>
        </p:spPr>
        <p:txBody>
          <a:bodyPr rot="0" spcFirstLastPara="0" vertOverflow="overflow" horzOverflow="overflow" vert="horz" wrap="square" lIns="182776" tIns="146221" rIns="182776" bIns="146221" numCol="1" spcCol="0" rtlCol="0" fromWordArt="0" anchor="ctr" anchorCtr="0" forceAA="0" compatLnSpc="1">
            <a:prstTxWarp prst="textNoShape">
              <a:avLst/>
            </a:prstTxWarp>
            <a:noAutofit/>
          </a:bodyPr>
          <a:lstStyle/>
          <a:p>
            <a:pPr algn="ctr" defTabSz="931756" fontAlgn="base">
              <a:lnSpc>
                <a:spcPct val="90000"/>
              </a:lnSpc>
              <a:spcBef>
                <a:spcPct val="0"/>
              </a:spcBef>
              <a:spcAft>
                <a:spcPct val="0"/>
              </a:spcAft>
              <a:defRPr/>
            </a:pPr>
            <a:r>
              <a:rPr lang="en-US" sz="2000" b="1" kern="0">
                <a:gradFill>
                  <a:gsLst>
                    <a:gs pos="2917">
                      <a:srgbClr val="FFFFFF"/>
                    </a:gs>
                    <a:gs pos="30000">
                      <a:srgbClr val="FFFFFF"/>
                    </a:gs>
                  </a:gsLst>
                  <a:lin ang="5400000" scaled="0"/>
                </a:gradFill>
                <a:latin typeface="Segoe UI"/>
                <a:cs typeface="Segoe UI" pitchFamily="34" charset="0"/>
              </a:rPr>
              <a:t>D</a:t>
            </a:r>
          </a:p>
        </p:txBody>
      </p:sp>
      <p:sp>
        <p:nvSpPr>
          <p:cNvPr id="33" name="Rectangle 32">
            <a:extLst>
              <a:ext uri="{FF2B5EF4-FFF2-40B4-BE49-F238E27FC236}">
                <a16:creationId xmlns:a16="http://schemas.microsoft.com/office/drawing/2014/main" id="{3126CF88-BCB6-4D03-BAA4-63805168C26C}"/>
              </a:ext>
            </a:extLst>
          </p:cNvPr>
          <p:cNvSpPr/>
          <p:nvPr/>
        </p:nvSpPr>
        <p:spPr bwMode="auto">
          <a:xfrm>
            <a:off x="9107442" y="5394645"/>
            <a:ext cx="3302614" cy="1614431"/>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448">
              <a:gradFill>
                <a:gsLst>
                  <a:gs pos="40075">
                    <a:srgbClr val="FFFFFF"/>
                  </a:gs>
                  <a:gs pos="30000">
                    <a:srgbClr val="FFFFFF"/>
                  </a:gs>
                </a:gsLst>
                <a:lin ang="5400000" scaled="0"/>
              </a:gradFill>
            </a:endParaRPr>
          </a:p>
        </p:txBody>
      </p:sp>
      <p:grpSp>
        <p:nvGrpSpPr>
          <p:cNvPr id="34" name="Group 33">
            <a:extLst>
              <a:ext uri="{FF2B5EF4-FFF2-40B4-BE49-F238E27FC236}">
                <a16:creationId xmlns:a16="http://schemas.microsoft.com/office/drawing/2014/main" id="{57B0F8A1-EA57-411F-B40F-E73F4BAF73A8}"/>
              </a:ext>
            </a:extLst>
          </p:cNvPr>
          <p:cNvGrpSpPr/>
          <p:nvPr/>
        </p:nvGrpSpPr>
        <p:grpSpPr>
          <a:xfrm>
            <a:off x="9162242" y="5928418"/>
            <a:ext cx="3134427" cy="1043592"/>
            <a:chOff x="8105775" y="5410493"/>
            <a:chExt cx="3405411" cy="1023223"/>
          </a:xfrm>
        </p:grpSpPr>
        <p:sp>
          <p:nvSpPr>
            <p:cNvPr id="35" name="TextBox 34">
              <a:extLst>
                <a:ext uri="{FF2B5EF4-FFF2-40B4-BE49-F238E27FC236}">
                  <a16:creationId xmlns:a16="http://schemas.microsoft.com/office/drawing/2014/main" id="{75777EED-C303-4980-98E3-B062D07F5769}"/>
                </a:ext>
              </a:extLst>
            </p:cNvPr>
            <p:cNvSpPr txBox="1"/>
            <p:nvPr/>
          </p:nvSpPr>
          <p:spPr>
            <a:xfrm>
              <a:off x="8468198" y="5410493"/>
              <a:ext cx="2590800" cy="282513"/>
            </a:xfrm>
            <a:prstGeom prst="rect">
              <a:avLst/>
            </a:prstGeom>
            <a:noFill/>
          </p:spPr>
          <p:txBody>
            <a:bodyPr wrap="square" lIns="0" tIns="0" rIns="0" bIns="0" rtlCol="0">
              <a:spAutoFit/>
            </a:bodyPr>
            <a:lstStyle/>
            <a:p>
              <a:pPr algn="ctr"/>
              <a:r>
                <a:rPr lang="en-US" sz="1836"/>
                <a:t>Applications and data</a:t>
              </a:r>
            </a:p>
          </p:txBody>
        </p:sp>
        <p:sp>
          <p:nvSpPr>
            <p:cNvPr id="36" name="TextBox 35">
              <a:extLst>
                <a:ext uri="{FF2B5EF4-FFF2-40B4-BE49-F238E27FC236}">
                  <a16:creationId xmlns:a16="http://schemas.microsoft.com/office/drawing/2014/main" id="{33ACCD2B-DE13-4258-A3DA-476520EB77D5}"/>
                </a:ext>
              </a:extLst>
            </p:cNvPr>
            <p:cNvSpPr txBox="1"/>
            <p:nvPr/>
          </p:nvSpPr>
          <p:spPr>
            <a:xfrm>
              <a:off x="8508144" y="5879719"/>
              <a:ext cx="2590800" cy="553997"/>
            </a:xfrm>
            <a:prstGeom prst="rect">
              <a:avLst/>
            </a:prstGeom>
            <a:noFill/>
          </p:spPr>
          <p:txBody>
            <a:bodyPr wrap="square" lIns="0" tIns="0" rIns="0" bIns="0" rtlCol="0">
              <a:spAutoFit/>
            </a:bodyPr>
            <a:lstStyle/>
            <a:p>
              <a:pPr algn="ctr"/>
              <a:r>
                <a:rPr lang="en-US" sz="1836" dirty="0"/>
                <a:t>Azure Stack Hub Services</a:t>
              </a:r>
            </a:p>
          </p:txBody>
        </p:sp>
        <p:cxnSp>
          <p:nvCxnSpPr>
            <p:cNvPr id="37" name="Straight Connector 36">
              <a:extLst>
                <a:ext uri="{FF2B5EF4-FFF2-40B4-BE49-F238E27FC236}">
                  <a16:creationId xmlns:a16="http://schemas.microsoft.com/office/drawing/2014/main" id="{763097B3-0335-4181-8E5F-B60DAB854B87}"/>
                </a:ext>
              </a:extLst>
            </p:cNvPr>
            <p:cNvCxnSpPr/>
            <p:nvPr/>
          </p:nvCxnSpPr>
          <p:spPr>
            <a:xfrm>
              <a:off x="8105775" y="5798063"/>
              <a:ext cx="3405411" cy="0"/>
            </a:xfrm>
            <a:prstGeom prst="line">
              <a:avLst/>
            </a:prstGeom>
            <a:ln w="5715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38" name="Oval 37">
            <a:extLst>
              <a:ext uri="{FF2B5EF4-FFF2-40B4-BE49-F238E27FC236}">
                <a16:creationId xmlns:a16="http://schemas.microsoft.com/office/drawing/2014/main" id="{047EC2AF-A3B1-422D-B686-9B6D0A79CCA4}"/>
              </a:ext>
            </a:extLst>
          </p:cNvPr>
          <p:cNvSpPr/>
          <p:nvPr/>
        </p:nvSpPr>
        <p:spPr bwMode="auto">
          <a:xfrm>
            <a:off x="92053" y="6103081"/>
            <a:ext cx="429414" cy="429414"/>
          </a:xfrm>
          <a:prstGeom prst="ellipse">
            <a:avLst/>
          </a:prstGeom>
          <a:solidFill>
            <a:srgbClr val="003C6C"/>
          </a:solidFill>
          <a:ln w="28575" cap="flat" cmpd="sng" algn="ctr">
            <a:solidFill>
              <a:schemeClr val="tx1"/>
            </a:solidFill>
            <a:prstDash val="solid"/>
            <a:headEnd type="none" w="med" len="med"/>
            <a:tailEnd type="none" w="med" len="med"/>
          </a:ln>
          <a:effectLst/>
        </p:spPr>
        <p:txBody>
          <a:bodyPr rot="0" spcFirstLastPara="0" vertOverflow="overflow" horzOverflow="overflow" vert="horz" wrap="square" lIns="182776" tIns="146221" rIns="182776" bIns="146221" numCol="1" spcCol="0" rtlCol="0" fromWordArt="0" anchor="ctr" anchorCtr="0" forceAA="0" compatLnSpc="1">
            <a:prstTxWarp prst="textNoShape">
              <a:avLst/>
            </a:prstTxWarp>
            <a:noAutofit/>
          </a:bodyPr>
          <a:lstStyle/>
          <a:p>
            <a:pPr algn="ctr" defTabSz="931756" fontAlgn="base">
              <a:lnSpc>
                <a:spcPct val="90000"/>
              </a:lnSpc>
              <a:spcBef>
                <a:spcPct val="0"/>
              </a:spcBef>
              <a:spcAft>
                <a:spcPct val="0"/>
              </a:spcAft>
              <a:defRPr/>
            </a:pPr>
            <a:r>
              <a:rPr lang="en-US" sz="2000" b="1" kern="0">
                <a:gradFill>
                  <a:gsLst>
                    <a:gs pos="2917">
                      <a:srgbClr val="FFFFFF"/>
                    </a:gs>
                    <a:gs pos="30000">
                      <a:srgbClr val="FFFFFF"/>
                    </a:gs>
                  </a:gsLst>
                  <a:lin ang="5400000" scaled="0"/>
                </a:gradFill>
                <a:latin typeface="Segoe UI"/>
                <a:cs typeface="Segoe UI" pitchFamily="34" charset="0"/>
              </a:rPr>
              <a:t>E</a:t>
            </a:r>
          </a:p>
        </p:txBody>
      </p:sp>
      <p:sp>
        <p:nvSpPr>
          <p:cNvPr id="39" name="Oval 38">
            <a:extLst>
              <a:ext uri="{FF2B5EF4-FFF2-40B4-BE49-F238E27FC236}">
                <a16:creationId xmlns:a16="http://schemas.microsoft.com/office/drawing/2014/main" id="{9450D56D-BE3C-4414-A598-FB9A59F7ED8B}"/>
              </a:ext>
            </a:extLst>
          </p:cNvPr>
          <p:cNvSpPr/>
          <p:nvPr/>
        </p:nvSpPr>
        <p:spPr bwMode="auto">
          <a:xfrm>
            <a:off x="8625490" y="5396866"/>
            <a:ext cx="429414" cy="429414"/>
          </a:xfrm>
          <a:prstGeom prst="ellipse">
            <a:avLst/>
          </a:prstGeom>
          <a:solidFill>
            <a:srgbClr val="003C6C"/>
          </a:solidFill>
          <a:ln w="28575" cap="flat" cmpd="sng" algn="ctr">
            <a:solidFill>
              <a:schemeClr val="tx1"/>
            </a:solidFill>
            <a:prstDash val="solid"/>
            <a:headEnd type="none" w="med" len="med"/>
            <a:tailEnd type="none" w="med" len="med"/>
          </a:ln>
          <a:effectLst/>
        </p:spPr>
        <p:txBody>
          <a:bodyPr rot="0" spcFirstLastPara="0" vertOverflow="overflow" horzOverflow="overflow" vert="horz" wrap="square" lIns="182776" tIns="146221" rIns="182776" bIns="146221" numCol="1" spcCol="0" rtlCol="0" fromWordArt="0" anchor="ctr" anchorCtr="0" forceAA="0" compatLnSpc="1">
            <a:prstTxWarp prst="textNoShape">
              <a:avLst/>
            </a:prstTxWarp>
            <a:noAutofit/>
          </a:bodyPr>
          <a:lstStyle/>
          <a:p>
            <a:pPr algn="ctr" defTabSz="931756" fontAlgn="base">
              <a:lnSpc>
                <a:spcPct val="90000"/>
              </a:lnSpc>
              <a:spcBef>
                <a:spcPct val="0"/>
              </a:spcBef>
              <a:spcAft>
                <a:spcPct val="0"/>
              </a:spcAft>
              <a:defRPr/>
            </a:pPr>
            <a:r>
              <a:rPr lang="en-US" sz="2000" b="1" kern="0">
                <a:gradFill>
                  <a:gsLst>
                    <a:gs pos="2917">
                      <a:srgbClr val="FFFFFF"/>
                    </a:gs>
                    <a:gs pos="30000">
                      <a:srgbClr val="FFFFFF"/>
                    </a:gs>
                  </a:gsLst>
                  <a:lin ang="5400000" scaled="0"/>
                </a:gradFill>
                <a:latin typeface="Segoe UI"/>
                <a:cs typeface="Segoe UI" pitchFamily="34" charset="0"/>
              </a:rPr>
              <a:t>E</a:t>
            </a:r>
          </a:p>
        </p:txBody>
      </p:sp>
    </p:spTree>
    <p:extLst>
      <p:ext uri="{BB962C8B-B14F-4D97-AF65-F5344CB8AC3E}">
        <p14:creationId xmlns:p14="http://schemas.microsoft.com/office/powerpoint/2010/main" val="23000385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7"/>
                                        </p:tgtEl>
                                        <p:attrNameLst>
                                          <p:attrName>style.visibility</p:attrName>
                                        </p:attrNameLst>
                                      </p:cBhvr>
                                      <p:to>
                                        <p:strVal val="visible"/>
                                      </p:to>
                                    </p:set>
                                    <p:animEffect transition="in" filter="fade">
                                      <p:cBhvr>
                                        <p:cTn id="25" dur="500"/>
                                        <p:tgtEl>
                                          <p:spTgt spid="8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2"/>
                                        </p:tgtEl>
                                        <p:attrNameLst>
                                          <p:attrName>style.visibility</p:attrName>
                                        </p:attrNameLst>
                                      </p:cBhvr>
                                      <p:to>
                                        <p:strVal val="visible"/>
                                      </p:to>
                                    </p:set>
                                    <p:animEffect transition="in" filter="fade">
                                      <p:cBhvr>
                                        <p:cTn id="28" dur="500"/>
                                        <p:tgtEl>
                                          <p:spTgt spid="8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2">
                                            <p:txEl>
                                              <p:pRg st="0" end="0"/>
                                            </p:txEl>
                                          </p:spTgt>
                                        </p:tgtEl>
                                        <p:attrNameLst>
                                          <p:attrName>style.visibility</p:attrName>
                                        </p:attrNameLst>
                                      </p:cBhvr>
                                      <p:to>
                                        <p:strVal val="visible"/>
                                      </p:to>
                                    </p:set>
                                    <p:animEffect transition="in" filter="fade">
                                      <p:cBhvr>
                                        <p:cTn id="31" dur="500"/>
                                        <p:tgtEl>
                                          <p:spTgt spid="52">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3"/>
                                        </p:tgtEl>
                                        <p:attrNameLst>
                                          <p:attrName>style.visibility</p:attrName>
                                        </p:attrNameLst>
                                      </p:cBhvr>
                                      <p:to>
                                        <p:strVal val="visible"/>
                                      </p:to>
                                    </p:set>
                                    <p:animEffect transition="in" filter="fade">
                                      <p:cBhvr>
                                        <p:cTn id="34" dur="500"/>
                                        <p:tgtEl>
                                          <p:spTgt spid="53"/>
                                        </p:tgtEl>
                                      </p:cBhvr>
                                    </p:animEffect>
                                  </p:childTnLst>
                                </p:cTn>
                              </p:par>
                              <p:par>
                                <p:cTn id="35" presetID="10" presetClass="entr" presetSubtype="0" fill="hold" nodeType="with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fade">
                                      <p:cBhvr>
                                        <p:cTn id="37" dur="500"/>
                                        <p:tgtEl>
                                          <p:spTgt spid="5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2">
                                            <p:txEl>
                                              <p:pRg st="1" end="1"/>
                                            </p:txEl>
                                          </p:spTgt>
                                        </p:tgtEl>
                                        <p:attrNameLst>
                                          <p:attrName>style.visibility</p:attrName>
                                        </p:attrNameLst>
                                      </p:cBhvr>
                                      <p:to>
                                        <p:strVal val="visible"/>
                                      </p:to>
                                    </p:set>
                                    <p:animEffect transition="in" filter="fade">
                                      <p:cBhvr>
                                        <p:cTn id="45" dur="500"/>
                                        <p:tgtEl>
                                          <p:spTgt spid="52">
                                            <p:txEl>
                                              <p:pRg st="1" end="1"/>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6"/>
                                        </p:tgtEl>
                                        <p:attrNameLst>
                                          <p:attrName>style.visibility</p:attrName>
                                        </p:attrNameLst>
                                      </p:cBhvr>
                                      <p:to>
                                        <p:strVal val="visible"/>
                                      </p:to>
                                    </p:set>
                                    <p:animEffect transition="in" filter="fade">
                                      <p:cBhvr>
                                        <p:cTn id="48" dur="500"/>
                                        <p:tgtEl>
                                          <p:spTgt spid="5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88"/>
                                        </p:tgtEl>
                                        <p:attrNameLst>
                                          <p:attrName>style.visibility</p:attrName>
                                        </p:attrNameLst>
                                      </p:cBhvr>
                                      <p:to>
                                        <p:strVal val="visible"/>
                                      </p:to>
                                    </p:set>
                                    <p:animEffect transition="in" filter="fade">
                                      <p:cBhvr>
                                        <p:cTn id="51" dur="500"/>
                                        <p:tgtEl>
                                          <p:spTgt spid="8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30"/>
                                        </p:tgtEl>
                                        <p:attrNameLst>
                                          <p:attrName>style.visibility</p:attrName>
                                        </p:attrNameLst>
                                      </p:cBhvr>
                                      <p:to>
                                        <p:strVal val="visible"/>
                                      </p:to>
                                    </p:set>
                                    <p:animEffect transition="in" filter="fade">
                                      <p:cBhvr>
                                        <p:cTn id="56" dur="500"/>
                                        <p:tgtEl>
                                          <p:spTgt spid="13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33"/>
                                        </p:tgtEl>
                                        <p:attrNameLst>
                                          <p:attrName>style.visibility</p:attrName>
                                        </p:attrNameLst>
                                      </p:cBhvr>
                                      <p:to>
                                        <p:strVal val="visible"/>
                                      </p:to>
                                    </p:set>
                                    <p:animEffect transition="in" filter="fade">
                                      <p:cBhvr>
                                        <p:cTn id="59" dur="500"/>
                                        <p:tgtEl>
                                          <p:spTgt spid="13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2">
                                            <p:txEl>
                                              <p:pRg st="3" end="3"/>
                                            </p:txEl>
                                          </p:spTgt>
                                        </p:tgtEl>
                                        <p:attrNameLst>
                                          <p:attrName>style.visibility</p:attrName>
                                        </p:attrNameLst>
                                      </p:cBhvr>
                                      <p:to>
                                        <p:strVal val="visible"/>
                                      </p:to>
                                    </p:set>
                                    <p:animEffect transition="in" filter="fade">
                                      <p:cBhvr>
                                        <p:cTn id="62" dur="500"/>
                                        <p:tgtEl>
                                          <p:spTgt spid="52">
                                            <p:txEl>
                                              <p:pRg st="3" end="3"/>
                                            </p:tx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fade">
                                      <p:cBhvr>
                                        <p:cTn id="65" dur="500"/>
                                        <p:tgtEl>
                                          <p:spTgt spid="58"/>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31"/>
                                        </p:tgtEl>
                                        <p:attrNameLst>
                                          <p:attrName>style.visibility</p:attrName>
                                        </p:attrNameLst>
                                      </p:cBhvr>
                                      <p:to>
                                        <p:strVal val="visible"/>
                                      </p:to>
                                    </p:set>
                                    <p:animEffect transition="in" filter="fade">
                                      <p:cBhvr>
                                        <p:cTn id="70" dur="500"/>
                                        <p:tgtEl>
                                          <p:spTgt spid="13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34"/>
                                        </p:tgtEl>
                                        <p:attrNameLst>
                                          <p:attrName>style.visibility</p:attrName>
                                        </p:attrNameLst>
                                      </p:cBhvr>
                                      <p:to>
                                        <p:strVal val="visible"/>
                                      </p:to>
                                    </p:set>
                                    <p:animEffect transition="in" filter="fade">
                                      <p:cBhvr>
                                        <p:cTn id="73" dur="500"/>
                                        <p:tgtEl>
                                          <p:spTgt spid="134"/>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52">
                                            <p:txEl>
                                              <p:pRg st="4" end="4"/>
                                            </p:txEl>
                                          </p:spTgt>
                                        </p:tgtEl>
                                        <p:attrNameLst>
                                          <p:attrName>style.visibility</p:attrName>
                                        </p:attrNameLst>
                                      </p:cBhvr>
                                      <p:to>
                                        <p:strVal val="visible"/>
                                      </p:to>
                                    </p:set>
                                    <p:animEffect transition="in" filter="fade">
                                      <p:cBhvr>
                                        <p:cTn id="76" dur="500"/>
                                        <p:tgtEl>
                                          <p:spTgt spid="52">
                                            <p:txEl>
                                              <p:pRg st="4" end="4"/>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54"/>
                                        </p:tgtEl>
                                        <p:attrNameLst>
                                          <p:attrName>style.visibility</p:attrName>
                                        </p:attrNameLst>
                                      </p:cBhvr>
                                      <p:to>
                                        <p:strVal val="visible"/>
                                      </p:to>
                                    </p:set>
                                    <p:animEffect transition="in" filter="fade">
                                      <p:cBhvr>
                                        <p:cTn id="79" dur="500"/>
                                        <p:tgtEl>
                                          <p:spTgt spid="54"/>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fade">
                                      <p:cBhvr>
                                        <p:cTn id="84" dur="500"/>
                                        <p:tgtEl>
                                          <p:spTgt spid="33"/>
                                        </p:tgtEl>
                                      </p:cBhvr>
                                    </p:animEffect>
                                  </p:childTnLst>
                                </p:cTn>
                              </p:par>
                              <p:par>
                                <p:cTn id="85" presetID="10" presetClass="entr" presetSubtype="0" fill="hold" nodeType="with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500"/>
                                        <p:tgtEl>
                                          <p:spTgt spid="34"/>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52">
                                            <p:txEl>
                                              <p:pRg st="5" end="5"/>
                                            </p:txEl>
                                          </p:spTgt>
                                        </p:tgtEl>
                                        <p:attrNameLst>
                                          <p:attrName>style.visibility</p:attrName>
                                        </p:attrNameLst>
                                      </p:cBhvr>
                                      <p:to>
                                        <p:strVal val="visible"/>
                                      </p:to>
                                    </p:set>
                                    <p:animEffect transition="in" filter="fade">
                                      <p:cBhvr>
                                        <p:cTn id="90" dur="500"/>
                                        <p:tgtEl>
                                          <p:spTgt spid="52">
                                            <p:txEl>
                                              <p:pRg st="5" end="5"/>
                                            </p:txEl>
                                          </p:spTgt>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8"/>
                                        </p:tgtEl>
                                        <p:attrNameLst>
                                          <p:attrName>style.visibility</p:attrName>
                                        </p:attrNameLst>
                                      </p:cBhvr>
                                      <p:to>
                                        <p:strVal val="visible"/>
                                      </p:to>
                                    </p:set>
                                    <p:animEffect transition="in" filter="fade">
                                      <p:cBhvr>
                                        <p:cTn id="93" dur="500"/>
                                        <p:tgtEl>
                                          <p:spTgt spid="38"/>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39"/>
                                        </p:tgtEl>
                                        <p:attrNameLst>
                                          <p:attrName>style.visibility</p:attrName>
                                        </p:attrNameLst>
                                      </p:cBhvr>
                                      <p:to>
                                        <p:strVal val="visible"/>
                                      </p:to>
                                    </p:set>
                                    <p:animEffect transition="in" filter="fade">
                                      <p:cBhvr>
                                        <p:cTn id="9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uiExpand="1" build="allAtOnce"/>
      <p:bldP spid="53" grpId="0" uiExpand="1" animBg="1"/>
      <p:bldP spid="56" grpId="0" uiExpand="1" animBg="1"/>
      <p:bldP spid="58" grpId="0" animBg="1"/>
      <p:bldP spid="54" grpId="0" animBg="1"/>
      <p:bldP spid="5" grpId="0" animBg="1"/>
      <p:bldP spid="48" grpId="0" animBg="1"/>
      <p:bldP spid="49" grpId="0" animBg="1"/>
      <p:bldP spid="6" grpId="0" animBg="1"/>
      <p:bldP spid="82" grpId="0"/>
      <p:bldP spid="87" grpId="0" animBg="1"/>
      <p:bldP spid="88" grpId="0" uiExpand="1" animBg="1"/>
      <p:bldP spid="130" grpId="0" uiExpand="1" animBg="1"/>
      <p:bldP spid="131" grpId="0" animBg="1"/>
      <p:bldP spid="132" grpId="0" uiExpand="1" animBg="1"/>
      <p:bldP spid="133" grpId="0" uiExpand="1" animBg="1"/>
      <p:bldP spid="134" grpId="0" animBg="1"/>
      <p:bldP spid="33" grpId="0" animBg="1"/>
      <p:bldP spid="38" grpId="0" animBg="1"/>
      <p:bldP spid="3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74938-F8B0-48F9-A898-7B9693405B7B}"/>
              </a:ext>
            </a:extLst>
          </p:cNvPr>
          <p:cNvSpPr>
            <a:spLocks noGrp="1"/>
          </p:cNvSpPr>
          <p:nvPr>
            <p:ph type="title"/>
          </p:nvPr>
        </p:nvSpPr>
        <p:spPr>
          <a:xfrm>
            <a:off x="-106363" y="295274"/>
            <a:ext cx="12542838" cy="917575"/>
          </a:xfrm>
        </p:spPr>
        <p:txBody>
          <a:bodyPr/>
          <a:lstStyle/>
          <a:p>
            <a:r>
              <a:rPr lang="en-US" i="1"/>
              <a:t>But as an admin, I still protect it like a virtual stack?</a:t>
            </a:r>
          </a:p>
        </p:txBody>
      </p:sp>
      <p:sp>
        <p:nvSpPr>
          <p:cNvPr id="3" name="Text Placeholder 2">
            <a:extLst>
              <a:ext uri="{FF2B5EF4-FFF2-40B4-BE49-F238E27FC236}">
                <a16:creationId xmlns:a16="http://schemas.microsoft.com/office/drawing/2014/main" id="{643452A2-B308-427B-A90B-A763869671F5}"/>
              </a:ext>
            </a:extLst>
          </p:cNvPr>
          <p:cNvSpPr>
            <a:spLocks noGrp="1"/>
          </p:cNvSpPr>
          <p:nvPr>
            <p:ph type="body" sz="quarter" idx="10"/>
          </p:nvPr>
        </p:nvSpPr>
        <p:spPr>
          <a:xfrm>
            <a:off x="274638" y="1212850"/>
            <a:ext cx="11888787" cy="5416868"/>
          </a:xfrm>
        </p:spPr>
        <p:txBody>
          <a:bodyPr/>
          <a:lstStyle/>
          <a:p>
            <a:r>
              <a:rPr lang="en-US" sz="3200" b="1" dirty="0"/>
              <a:t>	No!</a:t>
            </a:r>
          </a:p>
          <a:p>
            <a:r>
              <a:rPr lang="en-US" sz="2800" dirty="0"/>
              <a:t>Protecting, healing, and recovering Azure Stack Hub is fundamentally different from what you do today in Hyper-V environment</a:t>
            </a:r>
          </a:p>
          <a:p>
            <a:pPr lvl="1"/>
            <a:r>
              <a:rPr lang="en-US" sz="2400" b="1" dirty="0"/>
              <a:t>Co-engineered integrated solution</a:t>
            </a:r>
          </a:p>
          <a:p>
            <a:pPr lvl="2"/>
            <a:r>
              <a:rPr lang="en-US" sz="2000" dirty="0"/>
              <a:t>		OEMs are the only authorized entity that can deliver deployment services</a:t>
            </a:r>
          </a:p>
          <a:p>
            <a:pPr lvl="2"/>
            <a:r>
              <a:rPr lang="en-US" sz="2000" dirty="0"/>
              <a:t>		Recovering Azure Stack Hub will involve professional services</a:t>
            </a:r>
          </a:p>
          <a:p>
            <a:pPr lvl="2"/>
            <a:r>
              <a:rPr lang="en-US" sz="2000" dirty="0"/>
              <a:t>		If hardware is unrecoverable, need to account for ordering a new solution</a:t>
            </a:r>
          </a:p>
          <a:p>
            <a:pPr lvl="1"/>
            <a:r>
              <a:rPr lang="en-US" sz="2400" b="1" dirty="0"/>
              <a:t>Appliance experience</a:t>
            </a:r>
          </a:p>
          <a:p>
            <a:pPr lvl="2"/>
            <a:r>
              <a:rPr lang="en-US" sz="2000" dirty="0"/>
              <a:t>		Managed through admin portal – no Hyper-V Manager, no Failover Cluster Manager</a:t>
            </a:r>
          </a:p>
          <a:p>
            <a:pPr lvl="2"/>
            <a:r>
              <a:rPr lang="en-US" sz="2000" dirty="0"/>
              <a:t>		There are no third-party agents installed on an Azure Stack Hub scale-unit’s fabric</a:t>
            </a:r>
          </a:p>
          <a:p>
            <a:pPr lvl="2"/>
            <a:r>
              <a:rPr lang="en-US" sz="2000" dirty="0"/>
              <a:t>		All software on all nodes (including HLH) whitelisted by Microsoft</a:t>
            </a:r>
          </a:p>
          <a:p>
            <a:pPr lvl="1"/>
            <a:r>
              <a:rPr lang="en-US" sz="2400" dirty="0"/>
              <a:t>Locked down by default</a:t>
            </a:r>
          </a:p>
          <a:p>
            <a:pPr lvl="2"/>
            <a:r>
              <a:rPr lang="en-US" sz="2000" dirty="0"/>
              <a:t>		Network ACLs limit traffic flow to pre-defined paths</a:t>
            </a:r>
          </a:p>
          <a:p>
            <a:pPr lvl="2"/>
            <a:r>
              <a:rPr lang="en-US" sz="2000" dirty="0"/>
              <a:t>		Administrator access limited to </a:t>
            </a:r>
            <a:r>
              <a:rPr lang="en-US" sz="2000" i="1" dirty="0"/>
              <a:t>break glass procedure</a:t>
            </a:r>
            <a:r>
              <a:rPr lang="en-US" sz="2000" dirty="0"/>
              <a:t> through privileged endpoint</a:t>
            </a:r>
          </a:p>
        </p:txBody>
      </p:sp>
      <p:sp>
        <p:nvSpPr>
          <p:cNvPr id="4" name="Freeform 412">
            <a:extLst>
              <a:ext uri="{FF2B5EF4-FFF2-40B4-BE49-F238E27FC236}">
                <a16:creationId xmlns:a16="http://schemas.microsoft.com/office/drawing/2014/main" id="{7EB564DD-9F8B-4C2E-BBC4-6ED200DEB470}"/>
              </a:ext>
            </a:extLst>
          </p:cNvPr>
          <p:cNvSpPr>
            <a:spLocks noChangeAspect="1" noEditPoints="1"/>
          </p:cNvSpPr>
          <p:nvPr/>
        </p:nvSpPr>
        <p:spPr bwMode="auto">
          <a:xfrm>
            <a:off x="1189037" y="3272048"/>
            <a:ext cx="654548" cy="681082"/>
          </a:xfrm>
          <a:custGeom>
            <a:avLst/>
            <a:gdLst>
              <a:gd name="T0" fmla="*/ 65 w 306"/>
              <a:gd name="T1" fmla="*/ 227 h 319"/>
              <a:gd name="T2" fmla="*/ 71 w 306"/>
              <a:gd name="T3" fmla="*/ 191 h 319"/>
              <a:gd name="T4" fmla="*/ 124 w 306"/>
              <a:gd name="T5" fmla="*/ 243 h 319"/>
              <a:gd name="T6" fmla="*/ 125 w 306"/>
              <a:gd name="T7" fmla="*/ 285 h 319"/>
              <a:gd name="T8" fmla="*/ 90 w 306"/>
              <a:gd name="T9" fmla="*/ 319 h 319"/>
              <a:gd name="T10" fmla="*/ 49 w 306"/>
              <a:gd name="T11" fmla="*/ 286 h 319"/>
              <a:gd name="T12" fmla="*/ 0 w 306"/>
              <a:gd name="T13" fmla="*/ 202 h 319"/>
              <a:gd name="T14" fmla="*/ 0 w 306"/>
              <a:gd name="T15" fmla="*/ 124 h 319"/>
              <a:gd name="T16" fmla="*/ 28 w 306"/>
              <a:gd name="T17" fmla="*/ 146 h 319"/>
              <a:gd name="T18" fmla="*/ 28 w 306"/>
              <a:gd name="T19" fmla="*/ 190 h 319"/>
              <a:gd name="T20" fmla="*/ 96 w 306"/>
              <a:gd name="T21" fmla="*/ 258 h 319"/>
              <a:gd name="T22" fmla="*/ 241 w 306"/>
              <a:gd name="T23" fmla="*/ 227 h 319"/>
              <a:gd name="T24" fmla="*/ 235 w 306"/>
              <a:gd name="T25" fmla="*/ 191 h 319"/>
              <a:gd name="T26" fmla="*/ 182 w 306"/>
              <a:gd name="T27" fmla="*/ 243 h 319"/>
              <a:gd name="T28" fmla="*/ 181 w 306"/>
              <a:gd name="T29" fmla="*/ 285 h 319"/>
              <a:gd name="T30" fmla="*/ 216 w 306"/>
              <a:gd name="T31" fmla="*/ 319 h 319"/>
              <a:gd name="T32" fmla="*/ 256 w 306"/>
              <a:gd name="T33" fmla="*/ 286 h 319"/>
              <a:gd name="T34" fmla="*/ 306 w 306"/>
              <a:gd name="T35" fmla="*/ 202 h 319"/>
              <a:gd name="T36" fmla="*/ 306 w 306"/>
              <a:gd name="T37" fmla="*/ 124 h 319"/>
              <a:gd name="T38" fmla="*/ 278 w 306"/>
              <a:gd name="T39" fmla="*/ 146 h 319"/>
              <a:gd name="T40" fmla="*/ 278 w 306"/>
              <a:gd name="T41" fmla="*/ 190 h 319"/>
              <a:gd name="T42" fmla="*/ 210 w 306"/>
              <a:gd name="T43" fmla="*/ 258 h 319"/>
              <a:gd name="T44" fmla="*/ 155 w 306"/>
              <a:gd name="T45" fmla="*/ 182 h 319"/>
              <a:gd name="T46" fmla="*/ 246 w 306"/>
              <a:gd name="T47" fmla="*/ 91 h 319"/>
              <a:gd name="T48" fmla="*/ 155 w 306"/>
              <a:gd name="T49" fmla="*/ 0 h 319"/>
              <a:gd name="T50" fmla="*/ 64 w 306"/>
              <a:gd name="T51" fmla="*/ 91 h 319"/>
              <a:gd name="T52" fmla="*/ 155 w 306"/>
              <a:gd name="T53" fmla="*/ 182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6" h="319">
                <a:moveTo>
                  <a:pt x="65" y="227"/>
                </a:moveTo>
                <a:cubicBezTo>
                  <a:pt x="65" y="227"/>
                  <a:pt x="56" y="206"/>
                  <a:pt x="71" y="191"/>
                </a:cubicBezTo>
                <a:cubicBezTo>
                  <a:pt x="124" y="243"/>
                  <a:pt x="124" y="243"/>
                  <a:pt x="124" y="243"/>
                </a:cubicBezTo>
                <a:cubicBezTo>
                  <a:pt x="125" y="285"/>
                  <a:pt x="125" y="285"/>
                  <a:pt x="125" y="285"/>
                </a:cubicBezTo>
                <a:cubicBezTo>
                  <a:pt x="125" y="304"/>
                  <a:pt x="109" y="319"/>
                  <a:pt x="90" y="319"/>
                </a:cubicBezTo>
                <a:cubicBezTo>
                  <a:pt x="71" y="319"/>
                  <a:pt x="56" y="300"/>
                  <a:pt x="49" y="286"/>
                </a:cubicBezTo>
                <a:cubicBezTo>
                  <a:pt x="49" y="285"/>
                  <a:pt x="0" y="202"/>
                  <a:pt x="0" y="202"/>
                </a:cubicBezTo>
                <a:cubicBezTo>
                  <a:pt x="0" y="124"/>
                  <a:pt x="0" y="124"/>
                  <a:pt x="0" y="124"/>
                </a:cubicBezTo>
                <a:cubicBezTo>
                  <a:pt x="0" y="124"/>
                  <a:pt x="28" y="123"/>
                  <a:pt x="28" y="146"/>
                </a:cubicBezTo>
                <a:cubicBezTo>
                  <a:pt x="28" y="169"/>
                  <a:pt x="28" y="190"/>
                  <a:pt x="28" y="190"/>
                </a:cubicBezTo>
                <a:cubicBezTo>
                  <a:pt x="96" y="258"/>
                  <a:pt x="96" y="258"/>
                  <a:pt x="96" y="258"/>
                </a:cubicBezTo>
                <a:moveTo>
                  <a:pt x="241" y="227"/>
                </a:moveTo>
                <a:cubicBezTo>
                  <a:pt x="241" y="227"/>
                  <a:pt x="250" y="206"/>
                  <a:pt x="235" y="191"/>
                </a:cubicBezTo>
                <a:cubicBezTo>
                  <a:pt x="182" y="243"/>
                  <a:pt x="182" y="243"/>
                  <a:pt x="182" y="243"/>
                </a:cubicBezTo>
                <a:cubicBezTo>
                  <a:pt x="181" y="285"/>
                  <a:pt x="181" y="285"/>
                  <a:pt x="181" y="285"/>
                </a:cubicBezTo>
                <a:cubicBezTo>
                  <a:pt x="181" y="304"/>
                  <a:pt x="197" y="319"/>
                  <a:pt x="216" y="319"/>
                </a:cubicBezTo>
                <a:cubicBezTo>
                  <a:pt x="235" y="319"/>
                  <a:pt x="250" y="300"/>
                  <a:pt x="256" y="286"/>
                </a:cubicBezTo>
                <a:cubicBezTo>
                  <a:pt x="257" y="285"/>
                  <a:pt x="306" y="202"/>
                  <a:pt x="306" y="202"/>
                </a:cubicBezTo>
                <a:cubicBezTo>
                  <a:pt x="306" y="124"/>
                  <a:pt x="306" y="124"/>
                  <a:pt x="306" y="124"/>
                </a:cubicBezTo>
                <a:cubicBezTo>
                  <a:pt x="306" y="124"/>
                  <a:pt x="278" y="123"/>
                  <a:pt x="278" y="146"/>
                </a:cubicBezTo>
                <a:cubicBezTo>
                  <a:pt x="278" y="169"/>
                  <a:pt x="278" y="190"/>
                  <a:pt x="278" y="190"/>
                </a:cubicBezTo>
                <a:cubicBezTo>
                  <a:pt x="210" y="258"/>
                  <a:pt x="210" y="258"/>
                  <a:pt x="210" y="258"/>
                </a:cubicBezTo>
                <a:moveTo>
                  <a:pt x="155" y="182"/>
                </a:moveTo>
                <a:cubicBezTo>
                  <a:pt x="205" y="182"/>
                  <a:pt x="246" y="141"/>
                  <a:pt x="246" y="91"/>
                </a:cubicBezTo>
                <a:cubicBezTo>
                  <a:pt x="246" y="41"/>
                  <a:pt x="205" y="0"/>
                  <a:pt x="155" y="0"/>
                </a:cubicBezTo>
                <a:cubicBezTo>
                  <a:pt x="105" y="0"/>
                  <a:pt x="64" y="41"/>
                  <a:pt x="64" y="91"/>
                </a:cubicBezTo>
                <a:cubicBezTo>
                  <a:pt x="64" y="141"/>
                  <a:pt x="105" y="182"/>
                  <a:pt x="155" y="182"/>
                </a:cubicBezTo>
                <a:close/>
              </a:path>
            </a:pathLst>
          </a:custGeom>
          <a:noFill/>
          <a:ln w="254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918" b="0" i="0" u="none" strike="noStrike" kern="1200" cap="none" spc="0" normalizeH="0" baseline="0" noProof="0">
              <a:ln>
                <a:noFill/>
              </a:ln>
              <a:solidFill>
                <a:srgbClr val="FFFFFF"/>
              </a:solidFill>
              <a:effectLst/>
              <a:uLnTx/>
              <a:uFillTx/>
              <a:latin typeface="Segoe UI"/>
              <a:ea typeface="+mn-ea"/>
              <a:cs typeface="+mn-cs"/>
            </a:endParaRPr>
          </a:p>
        </p:txBody>
      </p:sp>
      <p:sp>
        <p:nvSpPr>
          <p:cNvPr id="5" name="Freeform 164">
            <a:extLst>
              <a:ext uri="{FF2B5EF4-FFF2-40B4-BE49-F238E27FC236}">
                <a16:creationId xmlns:a16="http://schemas.microsoft.com/office/drawing/2014/main" id="{F152267E-F4B1-4F51-B84E-7AB8140C9F5F}"/>
              </a:ext>
            </a:extLst>
          </p:cNvPr>
          <p:cNvSpPr>
            <a:spLocks noEditPoints="1"/>
          </p:cNvSpPr>
          <p:nvPr/>
        </p:nvSpPr>
        <p:spPr bwMode="black">
          <a:xfrm>
            <a:off x="1309022" y="6012328"/>
            <a:ext cx="414578" cy="532210"/>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tx1"/>
          </a:solidFill>
          <a:ln>
            <a:noFill/>
          </a:ln>
        </p:spPr>
        <p:txBody>
          <a:bodyPr vert="horz" wrap="square" lIns="82270" tIns="41135" rIns="82270" bIns="41135" numCol="1" anchor="t" anchorCtr="0" compatLnSpc="1">
            <a:prstTxWarp prst="textNoShape">
              <a:avLst/>
            </a:prstTxWarp>
          </a:bodyPr>
          <a:lstStyle/>
          <a:p>
            <a:pPr defTabSz="932205">
              <a:spcBef>
                <a:spcPts val="600"/>
              </a:spcBef>
              <a:defRPr/>
            </a:pPr>
            <a:endParaRPr lang="en-US" sz="1600" kern="0">
              <a:solidFill>
                <a:srgbClr val="FFFFFF"/>
              </a:solidFill>
              <a:latin typeface="Segoe UI" panose="020B0502040204020203" pitchFamily="34" charset="0"/>
              <a:cs typeface="Segoe UI" panose="020B0502040204020203" pitchFamily="34" charset="0"/>
            </a:endParaRPr>
          </a:p>
        </p:txBody>
      </p:sp>
      <p:sp>
        <p:nvSpPr>
          <p:cNvPr id="6" name="Freeform 369">
            <a:extLst>
              <a:ext uri="{FF2B5EF4-FFF2-40B4-BE49-F238E27FC236}">
                <a16:creationId xmlns:a16="http://schemas.microsoft.com/office/drawing/2014/main" id="{CC389C85-C430-4880-84AD-35F074AA8B5C}"/>
              </a:ext>
            </a:extLst>
          </p:cNvPr>
          <p:cNvSpPr>
            <a:spLocks noChangeAspect="1" noEditPoints="1"/>
          </p:cNvSpPr>
          <p:nvPr/>
        </p:nvSpPr>
        <p:spPr bwMode="auto">
          <a:xfrm>
            <a:off x="1185217" y="4694609"/>
            <a:ext cx="658368" cy="658370"/>
          </a:xfrm>
          <a:custGeom>
            <a:avLst/>
            <a:gdLst>
              <a:gd name="T0" fmla="*/ 83 w 314"/>
              <a:gd name="T1" fmla="*/ 18 h 314"/>
              <a:gd name="T2" fmla="*/ 157 w 314"/>
              <a:gd name="T3" fmla="*/ 0 h 314"/>
              <a:gd name="T4" fmla="*/ 314 w 314"/>
              <a:gd name="T5" fmla="*/ 157 h 314"/>
              <a:gd name="T6" fmla="*/ 157 w 314"/>
              <a:gd name="T7" fmla="*/ 314 h 314"/>
              <a:gd name="T8" fmla="*/ 0 w 314"/>
              <a:gd name="T9" fmla="*/ 157 h 314"/>
              <a:gd name="T10" fmla="*/ 56 w 314"/>
              <a:gd name="T11" fmla="*/ 36 h 314"/>
              <a:gd name="T12" fmla="*/ 51 w 314"/>
              <a:gd name="T13" fmla="*/ 80 h 314"/>
              <a:gd name="T14" fmla="*/ 57 w 314"/>
              <a:gd name="T15" fmla="*/ 36 h 314"/>
              <a:gd name="T16" fmla="*/ 13 w 314"/>
              <a:gd name="T17" fmla="*/ 31 h 314"/>
              <a:gd name="T18" fmla="*/ 157 w 314"/>
              <a:gd name="T19" fmla="*/ 49 h 314"/>
              <a:gd name="T20" fmla="*/ 157 w 314"/>
              <a:gd name="T21" fmla="*/ 157 h 314"/>
              <a:gd name="T22" fmla="*/ 265 w 314"/>
              <a:gd name="T23" fmla="*/ 157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4" h="314">
                <a:moveTo>
                  <a:pt x="83" y="18"/>
                </a:moveTo>
                <a:cubicBezTo>
                  <a:pt x="105" y="6"/>
                  <a:pt x="130" y="0"/>
                  <a:pt x="157" y="0"/>
                </a:cubicBezTo>
                <a:cubicBezTo>
                  <a:pt x="244" y="0"/>
                  <a:pt x="314" y="70"/>
                  <a:pt x="314" y="157"/>
                </a:cubicBezTo>
                <a:cubicBezTo>
                  <a:pt x="314" y="244"/>
                  <a:pt x="244" y="314"/>
                  <a:pt x="157" y="314"/>
                </a:cubicBezTo>
                <a:cubicBezTo>
                  <a:pt x="70" y="314"/>
                  <a:pt x="0" y="244"/>
                  <a:pt x="0" y="157"/>
                </a:cubicBezTo>
                <a:cubicBezTo>
                  <a:pt x="0" y="108"/>
                  <a:pt x="22" y="65"/>
                  <a:pt x="56" y="36"/>
                </a:cubicBezTo>
                <a:moveTo>
                  <a:pt x="51" y="80"/>
                </a:moveTo>
                <a:cubicBezTo>
                  <a:pt x="57" y="36"/>
                  <a:pt x="57" y="36"/>
                  <a:pt x="57" y="36"/>
                </a:cubicBezTo>
                <a:cubicBezTo>
                  <a:pt x="13" y="31"/>
                  <a:pt x="13" y="31"/>
                  <a:pt x="13" y="31"/>
                </a:cubicBezTo>
                <a:moveTo>
                  <a:pt x="157" y="49"/>
                </a:moveTo>
                <a:cubicBezTo>
                  <a:pt x="157" y="157"/>
                  <a:pt x="157" y="157"/>
                  <a:pt x="157" y="157"/>
                </a:cubicBezTo>
                <a:cubicBezTo>
                  <a:pt x="265" y="157"/>
                  <a:pt x="265" y="157"/>
                  <a:pt x="265" y="157"/>
                </a:cubicBezTo>
              </a:path>
            </a:pathLst>
          </a:custGeom>
          <a:noFill/>
          <a:ln w="254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918"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49871156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
                                        <p:tgtEl>
                                          <p:spTgt spid="4"/>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
                                        <p:tgtEl>
                                          <p:spTgt spid="6"/>
                                        </p:tgtEl>
                                      </p:cBhvr>
                                    </p:animEffect>
                                  </p:childTnLst>
                                </p:cTn>
                              </p:par>
                              <p:par>
                                <p:cTn id="35" presetID="1" presetClass="entr" presetSubtype="0"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10"/>
                                        <p:tgtEl>
                                          <p:spTgt spid="5"/>
                                        </p:tgtEl>
                                      </p:cBhvr>
                                    </p:animEffect>
                                  </p:childTnLst>
                                </p:cTn>
                              </p:par>
                              <p:par>
                                <p:cTn id="49" presetID="1" presetClass="entr" presetSubtype="0" fill="hold" grpId="0"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D6652-3DD2-41B6-9149-F355D4227F9B}"/>
              </a:ext>
            </a:extLst>
          </p:cNvPr>
          <p:cNvSpPr>
            <a:spLocks noGrp="1"/>
          </p:cNvSpPr>
          <p:nvPr>
            <p:ph type="title"/>
          </p:nvPr>
        </p:nvSpPr>
        <p:spPr/>
        <p:txBody>
          <a:bodyPr/>
          <a:lstStyle/>
          <a:p>
            <a:r>
              <a:rPr lang="en-US" i="1"/>
              <a:t>Do I still have a “catch-all” insurance policy?</a:t>
            </a:r>
          </a:p>
        </p:txBody>
      </p:sp>
      <p:sp>
        <p:nvSpPr>
          <p:cNvPr id="3" name="Text Placeholder 2">
            <a:extLst>
              <a:ext uri="{FF2B5EF4-FFF2-40B4-BE49-F238E27FC236}">
                <a16:creationId xmlns:a16="http://schemas.microsoft.com/office/drawing/2014/main" id="{A5B9F1BD-5C2B-43FB-BB05-33B64CD3CAC2}"/>
              </a:ext>
            </a:extLst>
          </p:cNvPr>
          <p:cNvSpPr>
            <a:spLocks noGrp="1"/>
          </p:cNvSpPr>
          <p:nvPr>
            <p:ph type="body" sz="quarter" idx="10"/>
          </p:nvPr>
        </p:nvSpPr>
        <p:spPr>
          <a:xfrm>
            <a:off x="274638" y="1212850"/>
            <a:ext cx="11888787" cy="5096780"/>
          </a:xfrm>
        </p:spPr>
        <p:txBody>
          <a:bodyPr/>
          <a:lstStyle/>
          <a:p>
            <a:r>
              <a:rPr lang="en-US" sz="3200" b="1" dirty="0"/>
              <a:t>	No!</a:t>
            </a:r>
          </a:p>
          <a:p>
            <a:endParaRPr lang="en-US" sz="3200" dirty="0"/>
          </a:p>
          <a:p>
            <a:r>
              <a:rPr lang="en-US" sz="3200" dirty="0">
                <a:solidFill>
                  <a:srgbClr val="000000"/>
                </a:solidFill>
              </a:rPr>
              <a:t>Protection of resources and resource data in Azure and Azure Stack Hub is a user responsibility</a:t>
            </a:r>
          </a:p>
          <a:p>
            <a:pPr marL="571500" lvl="1" indent="-342900">
              <a:buFont typeface="Arial" panose="020B0604020202020204" pitchFamily="34" charset="0"/>
              <a:buChar char="•"/>
            </a:pPr>
            <a:r>
              <a:rPr lang="en-US" sz="2400" dirty="0">
                <a:solidFill>
                  <a:srgbClr val="000000"/>
                </a:solidFill>
              </a:rPr>
              <a:t>no way to backup or replicate data from the underlying hypervisor nodes </a:t>
            </a:r>
          </a:p>
          <a:p>
            <a:pPr marL="571500" lvl="1" indent="-342900">
              <a:buFont typeface="Arial" panose="020B0604020202020204" pitchFamily="34" charset="0"/>
              <a:buChar char="•"/>
            </a:pPr>
            <a:r>
              <a:rPr lang="en-US" sz="2400" dirty="0">
                <a:solidFill>
                  <a:srgbClr val="000000"/>
                </a:solidFill>
              </a:rPr>
              <a:t>no bulk recovery of VMs directly into hypervisor nodes</a:t>
            </a:r>
          </a:p>
          <a:p>
            <a:pPr marL="571500" lvl="1" indent="-342900">
              <a:buFont typeface="Arial" panose="020B0604020202020204" pitchFamily="34" charset="0"/>
              <a:buChar char="•"/>
            </a:pPr>
            <a:r>
              <a:rPr lang="en-US" sz="2400" dirty="0">
                <a:solidFill>
                  <a:srgbClr val="000000"/>
                </a:solidFill>
              </a:rPr>
              <a:t>The “catch-all” mechanism in Azure (GRS/RA-GRS) is not available in Azure Stack Hub yet</a:t>
            </a:r>
          </a:p>
          <a:p>
            <a:pPr marL="571500" lvl="1" indent="-342900">
              <a:buFont typeface="Arial" panose="020B0604020202020204" pitchFamily="34" charset="0"/>
              <a:buChar char="•"/>
            </a:pPr>
            <a:endParaRPr lang="en-US" sz="2400" dirty="0">
              <a:solidFill>
                <a:srgbClr val="000000"/>
              </a:solidFill>
            </a:endParaRPr>
          </a:p>
          <a:p>
            <a:r>
              <a:rPr lang="en-US" sz="3200" dirty="0">
                <a:solidFill>
                  <a:srgbClr val="000000"/>
                </a:solidFill>
              </a:rPr>
              <a:t>Modern apps (e.g. container, microservices) require a different approach to backup-recovery and disaster-recovery</a:t>
            </a:r>
          </a:p>
        </p:txBody>
      </p:sp>
    </p:spTree>
    <p:extLst>
      <p:ext uri="{BB962C8B-B14F-4D97-AF65-F5344CB8AC3E}">
        <p14:creationId xmlns:p14="http://schemas.microsoft.com/office/powerpoint/2010/main" val="3751199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a:t>Infrastructure Backup</a:t>
            </a:r>
          </a:p>
        </p:txBody>
      </p:sp>
    </p:spTree>
    <p:extLst>
      <p:ext uri="{BB962C8B-B14F-4D97-AF65-F5344CB8AC3E}">
        <p14:creationId xmlns:p14="http://schemas.microsoft.com/office/powerpoint/2010/main" val="333023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eople_12" title="Icon of three people">
            <a:extLst>
              <a:ext uri="{FF2B5EF4-FFF2-40B4-BE49-F238E27FC236}">
                <a16:creationId xmlns:a16="http://schemas.microsoft.com/office/drawing/2014/main" id="{91DDF735-D1C6-45FB-B2CF-CE37E455C9A8}"/>
              </a:ext>
            </a:extLst>
          </p:cNvPr>
          <p:cNvSpPr>
            <a:spLocks noChangeAspect="1" noEditPoints="1"/>
          </p:cNvSpPr>
          <p:nvPr/>
        </p:nvSpPr>
        <p:spPr bwMode="auto">
          <a:xfrm>
            <a:off x="1083884" y="1654129"/>
            <a:ext cx="1206534" cy="1029386"/>
          </a:xfrm>
          <a:custGeom>
            <a:avLst/>
            <a:gdLst>
              <a:gd name="T0" fmla="*/ 110 w 349"/>
              <a:gd name="T1" fmla="*/ 142 h 296"/>
              <a:gd name="T2" fmla="*/ 174 w 349"/>
              <a:gd name="T3" fmla="*/ 78 h 296"/>
              <a:gd name="T4" fmla="*/ 238 w 349"/>
              <a:gd name="T5" fmla="*/ 142 h 296"/>
              <a:gd name="T6" fmla="*/ 174 w 349"/>
              <a:gd name="T7" fmla="*/ 206 h 296"/>
              <a:gd name="T8" fmla="*/ 110 w 349"/>
              <a:gd name="T9" fmla="*/ 142 h 296"/>
              <a:gd name="T10" fmla="*/ 264 w 349"/>
              <a:gd name="T11" fmla="*/ 296 h 296"/>
              <a:gd name="T12" fmla="*/ 174 w 349"/>
              <a:gd name="T13" fmla="*/ 207 h 296"/>
              <a:gd name="T14" fmla="*/ 85 w 349"/>
              <a:gd name="T15" fmla="*/ 296 h 296"/>
              <a:gd name="T16" fmla="*/ 56 w 349"/>
              <a:gd name="T17" fmla="*/ 80 h 296"/>
              <a:gd name="T18" fmla="*/ 96 w 349"/>
              <a:gd name="T19" fmla="*/ 40 h 296"/>
              <a:gd name="T20" fmla="*/ 56 w 349"/>
              <a:gd name="T21" fmla="*/ 0 h 296"/>
              <a:gd name="T22" fmla="*/ 16 w 349"/>
              <a:gd name="T23" fmla="*/ 40 h 296"/>
              <a:gd name="T24" fmla="*/ 56 w 349"/>
              <a:gd name="T25" fmla="*/ 80 h 296"/>
              <a:gd name="T26" fmla="*/ 111 w 349"/>
              <a:gd name="T27" fmla="*/ 136 h 296"/>
              <a:gd name="T28" fmla="*/ 56 w 349"/>
              <a:gd name="T29" fmla="*/ 81 h 296"/>
              <a:gd name="T30" fmla="*/ 0 w 349"/>
              <a:gd name="T31" fmla="*/ 136 h 296"/>
              <a:gd name="T32" fmla="*/ 293 w 349"/>
              <a:gd name="T33" fmla="*/ 80 h 296"/>
              <a:gd name="T34" fmla="*/ 333 w 349"/>
              <a:gd name="T35" fmla="*/ 40 h 296"/>
              <a:gd name="T36" fmla="*/ 293 w 349"/>
              <a:gd name="T37" fmla="*/ 0 h 296"/>
              <a:gd name="T38" fmla="*/ 253 w 349"/>
              <a:gd name="T39" fmla="*/ 40 h 296"/>
              <a:gd name="T40" fmla="*/ 293 w 349"/>
              <a:gd name="T41" fmla="*/ 80 h 296"/>
              <a:gd name="T42" fmla="*/ 349 w 349"/>
              <a:gd name="T43" fmla="*/ 136 h 296"/>
              <a:gd name="T44" fmla="*/ 293 w 349"/>
              <a:gd name="T45" fmla="*/ 81 h 296"/>
              <a:gd name="T46" fmla="*/ 237 w 349"/>
              <a:gd name="T47" fmla="*/ 13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296">
                <a:moveTo>
                  <a:pt x="110" y="142"/>
                </a:moveTo>
                <a:cubicBezTo>
                  <a:pt x="110" y="107"/>
                  <a:pt x="139" y="78"/>
                  <a:pt x="174" y="78"/>
                </a:cubicBezTo>
                <a:cubicBezTo>
                  <a:pt x="210" y="78"/>
                  <a:pt x="238" y="107"/>
                  <a:pt x="238" y="142"/>
                </a:cubicBezTo>
                <a:cubicBezTo>
                  <a:pt x="238" y="177"/>
                  <a:pt x="210" y="206"/>
                  <a:pt x="174" y="206"/>
                </a:cubicBezTo>
                <a:cubicBezTo>
                  <a:pt x="139" y="206"/>
                  <a:pt x="110" y="177"/>
                  <a:pt x="110" y="142"/>
                </a:cubicBezTo>
                <a:close/>
                <a:moveTo>
                  <a:pt x="264" y="296"/>
                </a:moveTo>
                <a:cubicBezTo>
                  <a:pt x="264" y="247"/>
                  <a:pt x="224" y="207"/>
                  <a:pt x="174" y="207"/>
                </a:cubicBezTo>
                <a:cubicBezTo>
                  <a:pt x="125" y="207"/>
                  <a:pt x="85" y="247"/>
                  <a:pt x="85" y="296"/>
                </a:cubicBezTo>
                <a:moveTo>
                  <a:pt x="56" y="80"/>
                </a:moveTo>
                <a:cubicBezTo>
                  <a:pt x="78" y="80"/>
                  <a:pt x="96" y="62"/>
                  <a:pt x="96" y="40"/>
                </a:cubicBezTo>
                <a:cubicBezTo>
                  <a:pt x="96" y="18"/>
                  <a:pt x="78" y="0"/>
                  <a:pt x="56" y="0"/>
                </a:cubicBezTo>
                <a:cubicBezTo>
                  <a:pt x="34" y="0"/>
                  <a:pt x="16" y="18"/>
                  <a:pt x="16" y="40"/>
                </a:cubicBezTo>
                <a:cubicBezTo>
                  <a:pt x="16" y="62"/>
                  <a:pt x="34" y="80"/>
                  <a:pt x="56" y="80"/>
                </a:cubicBezTo>
                <a:close/>
                <a:moveTo>
                  <a:pt x="111" y="136"/>
                </a:moveTo>
                <a:cubicBezTo>
                  <a:pt x="111" y="106"/>
                  <a:pt x="86" y="81"/>
                  <a:pt x="56" y="81"/>
                </a:cubicBezTo>
                <a:cubicBezTo>
                  <a:pt x="25" y="81"/>
                  <a:pt x="0" y="106"/>
                  <a:pt x="0" y="136"/>
                </a:cubicBezTo>
                <a:moveTo>
                  <a:pt x="293" y="80"/>
                </a:moveTo>
                <a:cubicBezTo>
                  <a:pt x="315" y="80"/>
                  <a:pt x="333" y="62"/>
                  <a:pt x="333" y="40"/>
                </a:cubicBezTo>
                <a:cubicBezTo>
                  <a:pt x="333" y="18"/>
                  <a:pt x="315" y="0"/>
                  <a:pt x="293" y="0"/>
                </a:cubicBezTo>
                <a:cubicBezTo>
                  <a:pt x="271" y="0"/>
                  <a:pt x="253" y="18"/>
                  <a:pt x="253" y="40"/>
                </a:cubicBezTo>
                <a:cubicBezTo>
                  <a:pt x="253" y="62"/>
                  <a:pt x="271" y="80"/>
                  <a:pt x="293" y="80"/>
                </a:cubicBezTo>
                <a:close/>
                <a:moveTo>
                  <a:pt x="349" y="136"/>
                </a:moveTo>
                <a:cubicBezTo>
                  <a:pt x="349" y="106"/>
                  <a:pt x="324" y="81"/>
                  <a:pt x="293" y="81"/>
                </a:cubicBezTo>
                <a:cubicBezTo>
                  <a:pt x="262" y="81"/>
                  <a:pt x="237" y="106"/>
                  <a:pt x="237" y="136"/>
                </a:cubicBezTo>
              </a:path>
            </a:pathLst>
          </a:custGeom>
          <a:noFill/>
          <a:ln w="15875"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endParaRPr lang="en-US" sz="1734"/>
          </a:p>
        </p:txBody>
      </p:sp>
      <p:grpSp>
        <p:nvGrpSpPr>
          <p:cNvPr id="16" name="Group 15">
            <a:extLst>
              <a:ext uri="{FF2B5EF4-FFF2-40B4-BE49-F238E27FC236}">
                <a16:creationId xmlns:a16="http://schemas.microsoft.com/office/drawing/2014/main" id="{8F467C85-0E0F-4D7B-995B-A145FB40CC27}"/>
              </a:ext>
            </a:extLst>
          </p:cNvPr>
          <p:cNvGrpSpPr/>
          <p:nvPr/>
        </p:nvGrpSpPr>
        <p:grpSpPr>
          <a:xfrm>
            <a:off x="744834" y="3023462"/>
            <a:ext cx="1892638" cy="1008993"/>
            <a:chOff x="614147" y="2773446"/>
            <a:chExt cx="1855696" cy="989299"/>
          </a:xfrm>
        </p:grpSpPr>
        <p:sp>
          <p:nvSpPr>
            <p:cNvPr id="13" name="Commitments_EC4D" title="Icon of a handshake">
              <a:extLst>
                <a:ext uri="{FF2B5EF4-FFF2-40B4-BE49-F238E27FC236}">
                  <a16:creationId xmlns:a16="http://schemas.microsoft.com/office/drawing/2014/main" id="{0A42B33A-C2FF-4535-8C97-E2D08F8644E3}"/>
                </a:ext>
              </a:extLst>
            </p:cNvPr>
            <p:cNvSpPr>
              <a:spLocks noChangeAspect="1" noEditPoints="1"/>
            </p:cNvSpPr>
            <p:nvPr/>
          </p:nvSpPr>
          <p:spPr bwMode="auto">
            <a:xfrm>
              <a:off x="1355192" y="3419798"/>
              <a:ext cx="365760" cy="342947"/>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15875"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p>
          </p:txBody>
        </p:sp>
        <p:sp>
          <p:nvSpPr>
            <p:cNvPr id="14" name="people_4" title="Icon of a person">
              <a:extLst>
                <a:ext uri="{FF2B5EF4-FFF2-40B4-BE49-F238E27FC236}">
                  <a16:creationId xmlns:a16="http://schemas.microsoft.com/office/drawing/2014/main" id="{00ACD3D5-252E-4840-AA08-1224603FA98C}"/>
                </a:ext>
              </a:extLst>
            </p:cNvPr>
            <p:cNvSpPr>
              <a:spLocks noChangeAspect="1" noEditPoints="1"/>
            </p:cNvSpPr>
            <p:nvPr/>
          </p:nvSpPr>
          <p:spPr bwMode="auto">
            <a:xfrm>
              <a:off x="614147" y="2773446"/>
              <a:ext cx="731520" cy="817826"/>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p>
          </p:txBody>
        </p:sp>
        <p:sp>
          <p:nvSpPr>
            <p:cNvPr id="15" name="people_4" title="Icon of a person">
              <a:extLst>
                <a:ext uri="{FF2B5EF4-FFF2-40B4-BE49-F238E27FC236}">
                  <a16:creationId xmlns:a16="http://schemas.microsoft.com/office/drawing/2014/main" id="{4BE0042F-BA19-4372-97C1-A1E6B1C9C561}"/>
                </a:ext>
              </a:extLst>
            </p:cNvPr>
            <p:cNvSpPr>
              <a:spLocks noChangeAspect="1" noEditPoints="1"/>
            </p:cNvSpPr>
            <p:nvPr/>
          </p:nvSpPr>
          <p:spPr bwMode="auto">
            <a:xfrm>
              <a:off x="1738323" y="2775297"/>
              <a:ext cx="731520" cy="817826"/>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p>
          </p:txBody>
        </p:sp>
      </p:grpSp>
      <p:sp>
        <p:nvSpPr>
          <p:cNvPr id="23" name="Rounded Rectangle 68">
            <a:extLst>
              <a:ext uri="{FF2B5EF4-FFF2-40B4-BE49-F238E27FC236}">
                <a16:creationId xmlns:a16="http://schemas.microsoft.com/office/drawing/2014/main" id="{6BB8946F-7D0E-4DD4-8833-6ABC9CC823F1}"/>
              </a:ext>
            </a:extLst>
          </p:cNvPr>
          <p:cNvSpPr/>
          <p:nvPr/>
        </p:nvSpPr>
        <p:spPr>
          <a:xfrm>
            <a:off x="4599601" y="1938837"/>
            <a:ext cx="6947815" cy="4090708"/>
          </a:xfrm>
          <a:prstGeom prst="roundRect">
            <a:avLst/>
          </a:prstGeom>
          <a:solidFill>
            <a:srgbClr val="7F7F7F">
              <a:lumMod val="20000"/>
              <a:lumOff val="80000"/>
            </a:srgbClr>
          </a:solidFill>
          <a:ln w="15875" cap="flat" cmpd="sng" algn="ctr">
            <a:solidFill>
              <a:srgbClr val="0078D7"/>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r>
              <a:rPr lang="en-US" sz="1399" dirty="0">
                <a:solidFill>
                  <a:schemeClr val="tx1"/>
                </a:solidFill>
                <a:latin typeface="Segoe UI Semilight"/>
              </a:rPr>
              <a:t>Azure Stack Hub </a:t>
            </a:r>
          </a:p>
        </p:txBody>
      </p:sp>
      <p:sp>
        <p:nvSpPr>
          <p:cNvPr id="2" name="Title 1">
            <a:extLst>
              <a:ext uri="{FF2B5EF4-FFF2-40B4-BE49-F238E27FC236}">
                <a16:creationId xmlns:a16="http://schemas.microsoft.com/office/drawing/2014/main" id="{2049E937-4F4C-4D53-A6E4-4140157AEB5E}"/>
              </a:ext>
            </a:extLst>
          </p:cNvPr>
          <p:cNvSpPr>
            <a:spLocks noGrp="1"/>
          </p:cNvSpPr>
          <p:nvPr>
            <p:ph type="title"/>
          </p:nvPr>
        </p:nvSpPr>
        <p:spPr/>
        <p:txBody>
          <a:bodyPr/>
          <a:lstStyle/>
          <a:p>
            <a:r>
              <a:rPr lang="en-US" dirty="0"/>
              <a:t>Azure Stack Hub Infrastructure </a:t>
            </a:r>
          </a:p>
        </p:txBody>
      </p:sp>
      <p:grpSp>
        <p:nvGrpSpPr>
          <p:cNvPr id="24" name="Group 23">
            <a:extLst>
              <a:ext uri="{FF2B5EF4-FFF2-40B4-BE49-F238E27FC236}">
                <a16:creationId xmlns:a16="http://schemas.microsoft.com/office/drawing/2014/main" id="{2507938C-784D-4DEF-B593-CD44BE583296}"/>
              </a:ext>
            </a:extLst>
          </p:cNvPr>
          <p:cNvGrpSpPr/>
          <p:nvPr/>
        </p:nvGrpSpPr>
        <p:grpSpPr>
          <a:xfrm>
            <a:off x="5285634" y="2085407"/>
            <a:ext cx="5652766" cy="3330083"/>
            <a:chOff x="3141252" y="2257625"/>
            <a:chExt cx="5878668" cy="3463167"/>
          </a:xfrm>
        </p:grpSpPr>
        <p:sp>
          <p:nvSpPr>
            <p:cNvPr id="25" name="Freeform: Shape 24">
              <a:extLst>
                <a:ext uri="{FF2B5EF4-FFF2-40B4-BE49-F238E27FC236}">
                  <a16:creationId xmlns:a16="http://schemas.microsoft.com/office/drawing/2014/main" id="{B5DF0C0E-38B3-4A1C-89FA-99EF45664E48}"/>
                </a:ext>
              </a:extLst>
            </p:cNvPr>
            <p:cNvSpPr/>
            <p:nvPr/>
          </p:nvSpPr>
          <p:spPr>
            <a:xfrm>
              <a:off x="3141252" y="2257625"/>
              <a:ext cx="2754779" cy="1611030"/>
            </a:xfrm>
            <a:custGeom>
              <a:avLst/>
              <a:gdLst>
                <a:gd name="connsiteX0" fmla="*/ 0 w 3691085"/>
                <a:gd name="connsiteY0" fmla="*/ 0 h 2214651"/>
                <a:gd name="connsiteX1" fmla="*/ 3691085 w 3691085"/>
                <a:gd name="connsiteY1" fmla="*/ 0 h 2214651"/>
                <a:gd name="connsiteX2" fmla="*/ 3691085 w 3691085"/>
                <a:gd name="connsiteY2" fmla="*/ 2214651 h 2214651"/>
                <a:gd name="connsiteX3" fmla="*/ 0 w 3691085"/>
                <a:gd name="connsiteY3" fmla="*/ 2214651 h 2214651"/>
                <a:gd name="connsiteX4" fmla="*/ 0 w 3691085"/>
                <a:gd name="connsiteY4" fmla="*/ 0 h 22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1085" h="2214651">
                  <a:moveTo>
                    <a:pt x="0" y="0"/>
                  </a:moveTo>
                  <a:lnTo>
                    <a:pt x="3691085" y="0"/>
                  </a:lnTo>
                  <a:lnTo>
                    <a:pt x="3691085" y="2214651"/>
                  </a:lnTo>
                  <a:lnTo>
                    <a:pt x="0" y="2214651"/>
                  </a:lnTo>
                  <a:lnTo>
                    <a:pt x="0" y="0"/>
                  </a:lnTo>
                  <a:close/>
                </a:path>
              </a:pathLst>
            </a:custGeom>
            <a:solidFill>
              <a:schemeClr val="bg1">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45051" tIns="145051" rIns="145051" bIns="145051" numCol="1" spcCol="1270" anchor="ctr" anchorCtr="0">
              <a:noAutofit/>
            </a:bodyPr>
            <a:lstStyle/>
            <a:p>
              <a:pPr algn="ctr" defTabSz="1692207">
                <a:lnSpc>
                  <a:spcPct val="90000"/>
                </a:lnSpc>
                <a:spcBef>
                  <a:spcPct val="0"/>
                </a:spcBef>
                <a:spcAft>
                  <a:spcPct val="35000"/>
                </a:spcAft>
              </a:pPr>
              <a:r>
                <a:rPr lang="en-US" sz="2244">
                  <a:solidFill>
                    <a:schemeClr val="bg1">
                      <a:lumMod val="65000"/>
                    </a:schemeClr>
                  </a:solidFill>
                  <a:latin typeface="Segoe UI Semilight" panose="020B0402040204020203" pitchFamily="34" charset="0"/>
                  <a:cs typeface="Segoe UI Semilight" panose="020B0402040204020203" pitchFamily="34" charset="0"/>
                </a:rPr>
                <a:t>I can protect applications deployed on IaaS</a:t>
              </a:r>
            </a:p>
          </p:txBody>
        </p:sp>
        <p:sp>
          <p:nvSpPr>
            <p:cNvPr id="26" name="Freeform: Shape 25">
              <a:extLst>
                <a:ext uri="{FF2B5EF4-FFF2-40B4-BE49-F238E27FC236}">
                  <a16:creationId xmlns:a16="http://schemas.microsoft.com/office/drawing/2014/main" id="{61D99546-6A7E-4116-9ACD-E2911CCABB7F}"/>
                </a:ext>
              </a:extLst>
            </p:cNvPr>
            <p:cNvSpPr/>
            <p:nvPr/>
          </p:nvSpPr>
          <p:spPr>
            <a:xfrm>
              <a:off x="6265141" y="2257625"/>
              <a:ext cx="2754779" cy="1611030"/>
            </a:xfrm>
            <a:custGeom>
              <a:avLst/>
              <a:gdLst>
                <a:gd name="connsiteX0" fmla="*/ 0 w 3691085"/>
                <a:gd name="connsiteY0" fmla="*/ 0 h 2214651"/>
                <a:gd name="connsiteX1" fmla="*/ 3691085 w 3691085"/>
                <a:gd name="connsiteY1" fmla="*/ 0 h 2214651"/>
                <a:gd name="connsiteX2" fmla="*/ 3691085 w 3691085"/>
                <a:gd name="connsiteY2" fmla="*/ 2214651 h 2214651"/>
                <a:gd name="connsiteX3" fmla="*/ 0 w 3691085"/>
                <a:gd name="connsiteY3" fmla="*/ 2214651 h 2214651"/>
                <a:gd name="connsiteX4" fmla="*/ 0 w 3691085"/>
                <a:gd name="connsiteY4" fmla="*/ 0 h 22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1085" h="2214651">
                  <a:moveTo>
                    <a:pt x="0" y="0"/>
                  </a:moveTo>
                  <a:lnTo>
                    <a:pt x="3691085" y="0"/>
                  </a:lnTo>
                  <a:lnTo>
                    <a:pt x="3691085" y="2214651"/>
                  </a:lnTo>
                  <a:lnTo>
                    <a:pt x="0" y="2214651"/>
                  </a:lnTo>
                  <a:lnTo>
                    <a:pt x="0" y="0"/>
                  </a:lnTo>
                  <a:close/>
                </a:path>
              </a:pathLst>
            </a:custGeom>
            <a:solidFill>
              <a:schemeClr val="bg1">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45051" tIns="145051" rIns="145051" bIns="145051" numCol="1" spcCol="1270" anchor="ctr" anchorCtr="0">
              <a:noAutofit/>
            </a:bodyPr>
            <a:lstStyle/>
            <a:p>
              <a:pPr algn="ctr" defTabSz="1692207">
                <a:lnSpc>
                  <a:spcPct val="90000"/>
                </a:lnSpc>
                <a:spcBef>
                  <a:spcPct val="0"/>
                </a:spcBef>
                <a:spcAft>
                  <a:spcPct val="35000"/>
                </a:spcAft>
              </a:pPr>
              <a:r>
                <a:rPr lang="en-US" sz="2244">
                  <a:solidFill>
                    <a:schemeClr val="bg1">
                      <a:lumMod val="65000"/>
                    </a:schemeClr>
                  </a:solidFill>
                  <a:latin typeface="Segoe UI Semilight" panose="020B0402040204020203" pitchFamily="34" charset="0"/>
                  <a:cs typeface="Segoe UI Semilight" panose="020B0402040204020203" pitchFamily="34" charset="0"/>
                </a:rPr>
                <a:t>I can create a protection strategy </a:t>
              </a:r>
              <a:br>
                <a:rPr lang="en-US" sz="2244">
                  <a:solidFill>
                    <a:schemeClr val="bg1">
                      <a:lumMod val="65000"/>
                    </a:schemeClr>
                  </a:solidFill>
                  <a:latin typeface="Segoe UI Semilight" panose="020B0402040204020203" pitchFamily="34" charset="0"/>
                  <a:cs typeface="Segoe UI Semilight" panose="020B0402040204020203" pitchFamily="34" charset="0"/>
                </a:rPr>
              </a:br>
              <a:r>
                <a:rPr lang="en-US" sz="2244">
                  <a:solidFill>
                    <a:schemeClr val="bg1">
                      <a:lumMod val="65000"/>
                    </a:schemeClr>
                  </a:solidFill>
                  <a:latin typeface="Segoe UI Semilight" panose="020B0402040204020203" pitchFamily="34" charset="0"/>
                  <a:cs typeface="Segoe UI Semilight" panose="020B0402040204020203" pitchFamily="34" charset="0"/>
                </a:rPr>
                <a:t>for PaaS based</a:t>
              </a:r>
            </a:p>
          </p:txBody>
        </p:sp>
        <p:sp>
          <p:nvSpPr>
            <p:cNvPr id="27" name="Freeform: Shape 26">
              <a:extLst>
                <a:ext uri="{FF2B5EF4-FFF2-40B4-BE49-F238E27FC236}">
                  <a16:creationId xmlns:a16="http://schemas.microsoft.com/office/drawing/2014/main" id="{74043FD1-413E-4724-8DEF-9EC20C0F9330}"/>
                </a:ext>
              </a:extLst>
            </p:cNvPr>
            <p:cNvSpPr/>
            <p:nvPr/>
          </p:nvSpPr>
          <p:spPr>
            <a:xfrm>
              <a:off x="4663319" y="4137999"/>
              <a:ext cx="2754439" cy="1582793"/>
            </a:xfrm>
            <a:custGeom>
              <a:avLst/>
              <a:gdLst>
                <a:gd name="connsiteX0" fmla="*/ 0 w 3691085"/>
                <a:gd name="connsiteY0" fmla="*/ 0 h 2214651"/>
                <a:gd name="connsiteX1" fmla="*/ 3691085 w 3691085"/>
                <a:gd name="connsiteY1" fmla="*/ 0 h 2214651"/>
                <a:gd name="connsiteX2" fmla="*/ 3691085 w 3691085"/>
                <a:gd name="connsiteY2" fmla="*/ 2214651 h 2214651"/>
                <a:gd name="connsiteX3" fmla="*/ 0 w 3691085"/>
                <a:gd name="connsiteY3" fmla="*/ 2214651 h 2214651"/>
                <a:gd name="connsiteX4" fmla="*/ 0 w 3691085"/>
                <a:gd name="connsiteY4" fmla="*/ 0 h 22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1085" h="2214651">
                  <a:moveTo>
                    <a:pt x="0" y="0"/>
                  </a:moveTo>
                  <a:lnTo>
                    <a:pt x="3691085" y="0"/>
                  </a:lnTo>
                  <a:lnTo>
                    <a:pt x="3691085" y="2214651"/>
                  </a:lnTo>
                  <a:lnTo>
                    <a:pt x="0" y="2214651"/>
                  </a:lnTo>
                  <a:lnTo>
                    <a:pt x="0" y="0"/>
                  </a:lnTo>
                  <a:close/>
                </a:path>
              </a:pathLst>
            </a:custGeom>
            <a:solidFill>
              <a:schemeClr val="accent4"/>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45051" tIns="145051" rIns="145051" bIns="145051" numCol="1" spcCol="1270" anchor="ctr" anchorCtr="0">
              <a:noAutofit/>
            </a:bodyPr>
            <a:lstStyle/>
            <a:p>
              <a:pPr algn="ctr" defTabSz="1692207">
                <a:lnSpc>
                  <a:spcPct val="90000"/>
                </a:lnSpc>
                <a:spcBef>
                  <a:spcPct val="0"/>
                </a:spcBef>
                <a:spcAft>
                  <a:spcPct val="35000"/>
                </a:spcAft>
              </a:pPr>
              <a:endParaRPr lang="en-US" sz="2244">
                <a:latin typeface="Segoe UI Semilight" panose="020B0402040204020203" pitchFamily="34" charset="0"/>
                <a:cs typeface="Segoe UI Semilight" panose="020B0402040204020203" pitchFamily="34" charset="0"/>
              </a:endParaRPr>
            </a:p>
          </p:txBody>
        </p:sp>
      </p:grpSp>
      <p:cxnSp>
        <p:nvCxnSpPr>
          <p:cNvPr id="28" name="Straight Connector 27">
            <a:extLst>
              <a:ext uri="{FF2B5EF4-FFF2-40B4-BE49-F238E27FC236}">
                <a16:creationId xmlns:a16="http://schemas.microsoft.com/office/drawing/2014/main" id="{CB1B5ADB-5A39-450B-A0C7-EB5A8010E540}"/>
              </a:ext>
            </a:extLst>
          </p:cNvPr>
          <p:cNvCxnSpPr>
            <a:cxnSpLocks/>
          </p:cNvCxnSpPr>
          <p:nvPr/>
        </p:nvCxnSpPr>
        <p:spPr>
          <a:xfrm>
            <a:off x="4599601" y="3740127"/>
            <a:ext cx="6947815" cy="0"/>
          </a:xfrm>
          <a:prstGeom prst="line">
            <a:avLst/>
          </a:prstGeom>
          <a:ln w="381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6A927911-7195-4D59-B9FA-A28C46744FF6}"/>
              </a:ext>
            </a:extLst>
          </p:cNvPr>
          <p:cNvSpPr/>
          <p:nvPr/>
        </p:nvSpPr>
        <p:spPr>
          <a:xfrm>
            <a:off x="6797806" y="3956708"/>
            <a:ext cx="1227111" cy="785377"/>
          </a:xfrm>
          <a:custGeom>
            <a:avLst/>
            <a:gdLst>
              <a:gd name="connsiteX0" fmla="*/ 0 w 3691085"/>
              <a:gd name="connsiteY0" fmla="*/ 0 h 2214651"/>
              <a:gd name="connsiteX1" fmla="*/ 3691085 w 3691085"/>
              <a:gd name="connsiteY1" fmla="*/ 0 h 2214651"/>
              <a:gd name="connsiteX2" fmla="*/ 3691085 w 3691085"/>
              <a:gd name="connsiteY2" fmla="*/ 2214651 h 2214651"/>
              <a:gd name="connsiteX3" fmla="*/ 0 w 3691085"/>
              <a:gd name="connsiteY3" fmla="*/ 2214651 h 2214651"/>
              <a:gd name="connsiteX4" fmla="*/ 0 w 3691085"/>
              <a:gd name="connsiteY4" fmla="*/ 0 h 22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1085" h="2214651">
                <a:moveTo>
                  <a:pt x="0" y="0"/>
                </a:moveTo>
                <a:lnTo>
                  <a:pt x="3691085" y="0"/>
                </a:lnTo>
                <a:lnTo>
                  <a:pt x="3691085" y="2214651"/>
                </a:lnTo>
                <a:lnTo>
                  <a:pt x="0" y="2214651"/>
                </a:lnTo>
                <a:lnTo>
                  <a:pt x="0" y="0"/>
                </a:lnTo>
                <a:close/>
              </a:path>
            </a:pathLst>
          </a:custGeom>
          <a:solidFill>
            <a:schemeClr val="accent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45051" tIns="145051" rIns="145051" bIns="145051" numCol="1" spcCol="1270" anchor="ctr" anchorCtr="0">
            <a:noAutofit/>
          </a:bodyPr>
          <a:lstStyle/>
          <a:p>
            <a:pPr algn="ctr" defTabSz="1692207">
              <a:lnSpc>
                <a:spcPct val="90000"/>
              </a:lnSpc>
              <a:spcBef>
                <a:spcPct val="0"/>
              </a:spcBef>
              <a:spcAft>
                <a:spcPct val="35000"/>
              </a:spcAft>
            </a:pPr>
            <a:r>
              <a:rPr lang="en-US" sz="1734">
                <a:latin typeface="Segoe UI Semilight" panose="020B0402040204020203" pitchFamily="34" charset="0"/>
                <a:cs typeface="Segoe UI Semilight" panose="020B0402040204020203" pitchFamily="34" charset="0"/>
              </a:rPr>
              <a:t>Infra backup</a:t>
            </a:r>
          </a:p>
        </p:txBody>
      </p:sp>
      <p:sp>
        <p:nvSpPr>
          <p:cNvPr id="22" name="Freeform: Shape 21">
            <a:extLst>
              <a:ext uri="{FF2B5EF4-FFF2-40B4-BE49-F238E27FC236}">
                <a16:creationId xmlns:a16="http://schemas.microsoft.com/office/drawing/2014/main" id="{D6E6E1E1-40BB-4D7D-972C-E5010DD4391C}"/>
              </a:ext>
            </a:extLst>
          </p:cNvPr>
          <p:cNvSpPr/>
          <p:nvPr/>
        </p:nvSpPr>
        <p:spPr>
          <a:xfrm>
            <a:off x="8073509" y="4544453"/>
            <a:ext cx="1227936" cy="785377"/>
          </a:xfrm>
          <a:custGeom>
            <a:avLst/>
            <a:gdLst>
              <a:gd name="connsiteX0" fmla="*/ 0 w 3691085"/>
              <a:gd name="connsiteY0" fmla="*/ 0 h 2214651"/>
              <a:gd name="connsiteX1" fmla="*/ 3691085 w 3691085"/>
              <a:gd name="connsiteY1" fmla="*/ 0 h 2214651"/>
              <a:gd name="connsiteX2" fmla="*/ 3691085 w 3691085"/>
              <a:gd name="connsiteY2" fmla="*/ 2214651 h 2214651"/>
              <a:gd name="connsiteX3" fmla="*/ 0 w 3691085"/>
              <a:gd name="connsiteY3" fmla="*/ 2214651 h 2214651"/>
              <a:gd name="connsiteX4" fmla="*/ 0 w 3691085"/>
              <a:gd name="connsiteY4" fmla="*/ 0 h 22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1085" h="2214651">
                <a:moveTo>
                  <a:pt x="0" y="0"/>
                </a:moveTo>
                <a:lnTo>
                  <a:pt x="3691085" y="0"/>
                </a:lnTo>
                <a:lnTo>
                  <a:pt x="3691085" y="2214651"/>
                </a:lnTo>
                <a:lnTo>
                  <a:pt x="0" y="2214651"/>
                </a:lnTo>
                <a:lnTo>
                  <a:pt x="0" y="0"/>
                </a:lnTo>
                <a:close/>
              </a:path>
            </a:pathLst>
          </a:custGeom>
          <a:solidFill>
            <a:schemeClr val="accent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45051" tIns="145051" rIns="145051" bIns="145051" numCol="1" spcCol="1270" anchor="ctr" anchorCtr="0">
            <a:noAutofit/>
          </a:bodyPr>
          <a:lstStyle/>
          <a:p>
            <a:pPr algn="ctr" defTabSz="1692207">
              <a:lnSpc>
                <a:spcPct val="90000"/>
              </a:lnSpc>
              <a:spcBef>
                <a:spcPct val="0"/>
              </a:spcBef>
              <a:spcAft>
                <a:spcPct val="35000"/>
              </a:spcAft>
            </a:pPr>
            <a:r>
              <a:rPr lang="en-US" sz="1734">
                <a:latin typeface="Segoe UI Semilight" panose="020B0402040204020203" pitchFamily="34" charset="0"/>
                <a:cs typeface="Segoe UI Semilight" panose="020B0402040204020203" pitchFamily="34" charset="0"/>
              </a:rPr>
              <a:t>Cloud Recovery</a:t>
            </a:r>
          </a:p>
        </p:txBody>
      </p:sp>
      <p:sp>
        <p:nvSpPr>
          <p:cNvPr id="17" name="Telemarketer_E7B9" title="Icon of a person wearing a headset">
            <a:extLst>
              <a:ext uri="{FF2B5EF4-FFF2-40B4-BE49-F238E27FC236}">
                <a16:creationId xmlns:a16="http://schemas.microsoft.com/office/drawing/2014/main" id="{452178CF-2046-4B3C-8AE3-301CFA0D617E}"/>
              </a:ext>
            </a:extLst>
          </p:cNvPr>
          <p:cNvSpPr>
            <a:spLocks noChangeAspect="1" noEditPoints="1"/>
          </p:cNvSpPr>
          <p:nvPr/>
        </p:nvSpPr>
        <p:spPr bwMode="auto">
          <a:xfrm>
            <a:off x="1212021" y="4547750"/>
            <a:ext cx="932603" cy="1112250"/>
          </a:xfrm>
          <a:custGeom>
            <a:avLst/>
            <a:gdLst>
              <a:gd name="T0" fmla="*/ 0 w 3250"/>
              <a:gd name="T1" fmla="*/ 3875 h 3875"/>
              <a:gd name="T2" fmla="*/ 1625 w 3250"/>
              <a:gd name="T3" fmla="*/ 2250 h 3875"/>
              <a:gd name="T4" fmla="*/ 3250 w 3250"/>
              <a:gd name="T5" fmla="*/ 3875 h 3875"/>
              <a:gd name="T6" fmla="*/ 750 w 3250"/>
              <a:gd name="T7" fmla="*/ 1750 h 3875"/>
              <a:gd name="T8" fmla="*/ 750 w 3250"/>
              <a:gd name="T9" fmla="*/ 750 h 3875"/>
              <a:gd name="T10" fmla="*/ 500 w 3250"/>
              <a:gd name="T11" fmla="*/ 500 h 3875"/>
              <a:gd name="T12" fmla="*/ 250 w 3250"/>
              <a:gd name="T13" fmla="*/ 750 h 3875"/>
              <a:gd name="T14" fmla="*/ 250 w 3250"/>
              <a:gd name="T15" fmla="*/ 1500 h 3875"/>
              <a:gd name="T16" fmla="*/ 500 w 3250"/>
              <a:gd name="T17" fmla="*/ 1750 h 3875"/>
              <a:gd name="T18" fmla="*/ 1500 w 3250"/>
              <a:gd name="T19" fmla="*/ 1750 h 3875"/>
              <a:gd name="T20" fmla="*/ 690 w 3250"/>
              <a:gd name="T21" fmla="*/ 1751 h 3875"/>
              <a:gd name="T22" fmla="*/ 1625 w 3250"/>
              <a:gd name="T23" fmla="*/ 2250 h 3875"/>
              <a:gd name="T24" fmla="*/ 2750 w 3250"/>
              <a:gd name="T25" fmla="*/ 1125 h 3875"/>
              <a:gd name="T26" fmla="*/ 1625 w 3250"/>
              <a:gd name="T27" fmla="*/ 0 h 3875"/>
              <a:gd name="T28" fmla="*/ 689 w 3250"/>
              <a:gd name="T29" fmla="*/ 500 h 3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50" h="3875">
                <a:moveTo>
                  <a:pt x="0" y="3875"/>
                </a:moveTo>
                <a:cubicBezTo>
                  <a:pt x="0" y="2978"/>
                  <a:pt x="728" y="2250"/>
                  <a:pt x="1625" y="2250"/>
                </a:cubicBezTo>
                <a:cubicBezTo>
                  <a:pt x="2522" y="2250"/>
                  <a:pt x="3250" y="2978"/>
                  <a:pt x="3250" y="3875"/>
                </a:cubicBezTo>
                <a:moveTo>
                  <a:pt x="750" y="1750"/>
                </a:moveTo>
                <a:cubicBezTo>
                  <a:pt x="750" y="750"/>
                  <a:pt x="750" y="750"/>
                  <a:pt x="750" y="750"/>
                </a:cubicBezTo>
                <a:cubicBezTo>
                  <a:pt x="750" y="612"/>
                  <a:pt x="638" y="500"/>
                  <a:pt x="500" y="500"/>
                </a:cubicBezTo>
                <a:cubicBezTo>
                  <a:pt x="362" y="500"/>
                  <a:pt x="250" y="612"/>
                  <a:pt x="250" y="750"/>
                </a:cubicBezTo>
                <a:cubicBezTo>
                  <a:pt x="250" y="1500"/>
                  <a:pt x="250" y="1500"/>
                  <a:pt x="250" y="1500"/>
                </a:cubicBezTo>
                <a:cubicBezTo>
                  <a:pt x="250" y="1638"/>
                  <a:pt x="362" y="1750"/>
                  <a:pt x="500" y="1750"/>
                </a:cubicBezTo>
                <a:cubicBezTo>
                  <a:pt x="1500" y="1750"/>
                  <a:pt x="1500" y="1750"/>
                  <a:pt x="1500" y="1750"/>
                </a:cubicBezTo>
                <a:moveTo>
                  <a:pt x="690" y="1751"/>
                </a:moveTo>
                <a:cubicBezTo>
                  <a:pt x="892" y="2052"/>
                  <a:pt x="1235" y="2250"/>
                  <a:pt x="1625" y="2250"/>
                </a:cubicBezTo>
                <a:cubicBezTo>
                  <a:pt x="2246" y="2250"/>
                  <a:pt x="2750" y="1746"/>
                  <a:pt x="2750" y="1125"/>
                </a:cubicBezTo>
                <a:cubicBezTo>
                  <a:pt x="2750" y="504"/>
                  <a:pt x="2246" y="0"/>
                  <a:pt x="1625" y="0"/>
                </a:cubicBezTo>
                <a:cubicBezTo>
                  <a:pt x="1235" y="0"/>
                  <a:pt x="891" y="199"/>
                  <a:pt x="689" y="500"/>
                </a:cubicBezTo>
              </a:path>
            </a:pathLst>
          </a:custGeom>
          <a:solidFill>
            <a:schemeClr val="bg1">
              <a:lumMod val="75000"/>
            </a:schemeClr>
          </a:solidFill>
          <a:ln w="15875"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endParaRPr lang="en-US" sz="1734"/>
          </a:p>
        </p:txBody>
      </p:sp>
      <p:sp>
        <p:nvSpPr>
          <p:cNvPr id="32" name="TextBox 31">
            <a:extLst>
              <a:ext uri="{FF2B5EF4-FFF2-40B4-BE49-F238E27FC236}">
                <a16:creationId xmlns:a16="http://schemas.microsoft.com/office/drawing/2014/main" id="{95396ECE-59DA-417C-A938-C24620644A2C}"/>
              </a:ext>
            </a:extLst>
          </p:cNvPr>
          <p:cNvSpPr txBox="1"/>
          <p:nvPr/>
        </p:nvSpPr>
        <p:spPr>
          <a:xfrm>
            <a:off x="2764102" y="4945155"/>
            <a:ext cx="1351215" cy="320182"/>
          </a:xfrm>
          <a:prstGeom prst="rect">
            <a:avLst/>
          </a:prstGeom>
          <a:noFill/>
        </p:spPr>
        <p:txBody>
          <a:bodyPr wrap="square" lIns="0" tIns="0" rIns="0" bIns="0" rtlCol="0">
            <a:spAutoFit/>
          </a:bodyPr>
          <a:lstStyle/>
          <a:p>
            <a:pPr algn="ctr"/>
            <a:r>
              <a:rPr lang="en-US" sz="2040">
                <a:gradFill>
                  <a:gsLst>
                    <a:gs pos="2917">
                      <a:schemeClr val="tx1"/>
                    </a:gs>
                    <a:gs pos="30000">
                      <a:schemeClr val="tx1"/>
                    </a:gs>
                  </a:gsLst>
                  <a:lin ang="5400000" scaled="0"/>
                </a:gradFill>
              </a:rPr>
              <a:t>Operator</a:t>
            </a:r>
          </a:p>
        </p:txBody>
      </p:sp>
      <p:sp>
        <p:nvSpPr>
          <p:cNvPr id="19" name="TextBox 18">
            <a:extLst>
              <a:ext uri="{FF2B5EF4-FFF2-40B4-BE49-F238E27FC236}">
                <a16:creationId xmlns:a16="http://schemas.microsoft.com/office/drawing/2014/main" id="{ABE4E9C5-27A9-456D-9733-654A9A75ECF6}"/>
              </a:ext>
            </a:extLst>
          </p:cNvPr>
          <p:cNvSpPr txBox="1"/>
          <p:nvPr/>
        </p:nvSpPr>
        <p:spPr>
          <a:xfrm>
            <a:off x="69849" y="6495811"/>
            <a:ext cx="11165417" cy="369332"/>
          </a:xfrm>
          <a:prstGeom prst="rect">
            <a:avLst/>
          </a:prstGeom>
          <a:noFill/>
        </p:spPr>
        <p:txBody>
          <a:bodyPr wrap="square">
            <a:spAutoFit/>
          </a:bodyPr>
          <a:lstStyle/>
          <a:p>
            <a:r>
              <a:rPr lang="en-US" dirty="0">
                <a:hlinkClick r:id="rId3"/>
              </a:rPr>
              <a:t>Recover Azure Stack Hub data with the Infrastructure Backup Service - Azure Stack Hub | Microsoft Docs</a:t>
            </a:r>
            <a:endParaRPr lang="en-US" dirty="0"/>
          </a:p>
        </p:txBody>
      </p:sp>
    </p:spTree>
    <p:extLst>
      <p:ext uri="{BB962C8B-B14F-4D97-AF65-F5344CB8AC3E}">
        <p14:creationId xmlns:p14="http://schemas.microsoft.com/office/powerpoint/2010/main" val="95150397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Infrastructure Backup Controller</a:t>
            </a:r>
          </a:p>
        </p:txBody>
      </p:sp>
      <p:sp>
        <p:nvSpPr>
          <p:cNvPr id="3" name="Content Placeholder 2"/>
          <p:cNvSpPr>
            <a:spLocks noGrp="1"/>
          </p:cNvSpPr>
          <p:nvPr>
            <p:ph type="body" sz="quarter" idx="10"/>
          </p:nvPr>
        </p:nvSpPr>
        <p:spPr>
          <a:xfrm>
            <a:off x="274638" y="1212850"/>
            <a:ext cx="7655436" cy="4985980"/>
          </a:xfrm>
        </p:spPr>
        <p:txBody>
          <a:bodyPr/>
          <a:lstStyle/>
          <a:p>
            <a:r>
              <a:rPr lang="en-US" dirty="0"/>
              <a:t>Backup Details </a:t>
            </a:r>
          </a:p>
          <a:p>
            <a:pPr marL="342900" lvl="1" indent="-342900">
              <a:lnSpc>
                <a:spcPct val="95000"/>
              </a:lnSpc>
              <a:buFont typeface="Arial" panose="020B0604020202020204" pitchFamily="34" charset="0"/>
              <a:buChar char="•"/>
            </a:pPr>
            <a:r>
              <a:rPr lang="en-US" sz="2400" dirty="0"/>
              <a:t>Full backups supported; incremental backups supported in 2102 </a:t>
            </a:r>
            <a:r>
              <a:rPr lang="en-US" sz="2400"/>
              <a:t>and above.</a:t>
            </a:r>
            <a:endParaRPr lang="en-US" sz="2400" dirty="0"/>
          </a:p>
          <a:p>
            <a:pPr marL="342900" lvl="1" indent="-342900">
              <a:lnSpc>
                <a:spcPct val="95000"/>
              </a:lnSpc>
              <a:buFont typeface="Arial" panose="020B0604020202020204" pitchFamily="34" charset="0"/>
              <a:buChar char="•"/>
            </a:pPr>
            <a:r>
              <a:rPr lang="en-US" sz="2400" dirty="0"/>
              <a:t>Full backups only (~10 GB)</a:t>
            </a:r>
          </a:p>
          <a:p>
            <a:pPr marL="342900" lvl="1" indent="-342900">
              <a:lnSpc>
                <a:spcPct val="95000"/>
              </a:lnSpc>
              <a:buFont typeface="Arial" panose="020B0604020202020204" pitchFamily="34" charset="0"/>
              <a:buChar char="•"/>
            </a:pPr>
            <a:r>
              <a:rPr lang="en-US" sz="2400" dirty="0"/>
              <a:t>Encrypted using .NET libraries</a:t>
            </a:r>
          </a:p>
          <a:p>
            <a:pPr marL="342900" lvl="1" indent="-342900">
              <a:lnSpc>
                <a:spcPct val="95000"/>
              </a:lnSpc>
              <a:buFont typeface="Arial" panose="020B0604020202020204" pitchFamily="34" charset="0"/>
              <a:buChar char="•"/>
            </a:pPr>
            <a:r>
              <a:rPr lang="en-US" sz="2400" dirty="0"/>
              <a:t>Can be automatically scheduled (following update 1807)</a:t>
            </a:r>
          </a:p>
          <a:p>
            <a:pPr marL="342900" lvl="1" indent="-342900">
              <a:lnSpc>
                <a:spcPct val="95000"/>
              </a:lnSpc>
              <a:buFont typeface="Arial" panose="020B0604020202020204" pitchFamily="34" charset="0"/>
              <a:buChar char="•"/>
            </a:pPr>
            <a:r>
              <a:rPr lang="en-US" sz="2400" dirty="0"/>
              <a:t>Backup does not include network switch or hardware management server configuration.</a:t>
            </a:r>
          </a:p>
          <a:p>
            <a:pPr marL="571500" lvl="2" indent="-342900">
              <a:lnSpc>
                <a:spcPct val="95000"/>
              </a:lnSpc>
              <a:buFont typeface="Arial" panose="020B0604020202020204" pitchFamily="34" charset="0"/>
              <a:buChar char="•"/>
            </a:pPr>
            <a:r>
              <a:rPr lang="en-US" sz="2400" dirty="0"/>
              <a:t>Deployment documentation will include steps for backup of this data on the </a:t>
            </a:r>
            <a:br>
              <a:rPr lang="en-US" sz="2400" dirty="0"/>
            </a:br>
            <a:r>
              <a:rPr lang="en-US" sz="2400" dirty="0"/>
              <a:t>same external infrastructure backup share</a:t>
            </a:r>
          </a:p>
        </p:txBody>
      </p:sp>
      <p:grpSp>
        <p:nvGrpSpPr>
          <p:cNvPr id="76" name="Group 75"/>
          <p:cNvGrpSpPr/>
          <p:nvPr/>
        </p:nvGrpSpPr>
        <p:grpSpPr>
          <a:xfrm>
            <a:off x="8380209" y="3503366"/>
            <a:ext cx="3585015" cy="2975413"/>
            <a:chOff x="6776128" y="7127878"/>
            <a:chExt cx="1961800" cy="1628212"/>
          </a:xfrm>
        </p:grpSpPr>
        <p:grpSp>
          <p:nvGrpSpPr>
            <p:cNvPr id="6" name="Group 5"/>
            <p:cNvGrpSpPr>
              <a:grpSpLocks noChangeAspect="1"/>
            </p:cNvGrpSpPr>
            <p:nvPr/>
          </p:nvGrpSpPr>
          <p:grpSpPr>
            <a:xfrm>
              <a:off x="6776128" y="7127878"/>
              <a:ext cx="1961800" cy="1302292"/>
              <a:chOff x="-12022284" y="-5000314"/>
              <a:chExt cx="8767064" cy="5979582"/>
            </a:xfrm>
          </p:grpSpPr>
          <p:sp>
            <p:nvSpPr>
              <p:cNvPr id="7" name="Freeform 793"/>
              <p:cNvSpPr/>
              <p:nvPr/>
            </p:nvSpPr>
            <p:spPr bwMode="auto">
              <a:xfrm>
                <a:off x="-12022284" y="-5000217"/>
                <a:ext cx="8766916" cy="5979485"/>
              </a:xfrm>
              <a:custGeom>
                <a:avLst/>
                <a:gdLst>
                  <a:gd name="connsiteX0" fmla="*/ 4216982 w 8766916"/>
                  <a:gd name="connsiteY0" fmla="*/ 5580888 h 5979485"/>
                  <a:gd name="connsiteX1" fmla="*/ 4178255 w 8766916"/>
                  <a:gd name="connsiteY1" fmla="*/ 5596930 h 5979485"/>
                  <a:gd name="connsiteX2" fmla="*/ 4162214 w 8766916"/>
                  <a:gd name="connsiteY2" fmla="*/ 5635657 h 5979485"/>
                  <a:gd name="connsiteX3" fmla="*/ 4162213 w 8766916"/>
                  <a:gd name="connsiteY3" fmla="*/ 5635656 h 5979485"/>
                  <a:gd name="connsiteX4" fmla="*/ 4162213 w 8766916"/>
                  <a:gd name="connsiteY4" fmla="*/ 5635657 h 5979485"/>
                  <a:gd name="connsiteX5" fmla="*/ 4162214 w 8766916"/>
                  <a:gd name="connsiteY5" fmla="*/ 5635657 h 5979485"/>
                  <a:gd name="connsiteX6" fmla="*/ 4178255 w 8766916"/>
                  <a:gd name="connsiteY6" fmla="*/ 5674384 h 5979485"/>
                  <a:gd name="connsiteX7" fmla="*/ 4216982 w 8766916"/>
                  <a:gd name="connsiteY7" fmla="*/ 5690425 h 5979485"/>
                  <a:gd name="connsiteX8" fmla="*/ 4549934 w 8766916"/>
                  <a:gd name="connsiteY8" fmla="*/ 5690426 h 5979485"/>
                  <a:gd name="connsiteX9" fmla="*/ 4604703 w 8766916"/>
                  <a:gd name="connsiteY9" fmla="*/ 5635657 h 5979485"/>
                  <a:gd name="connsiteX10" fmla="*/ 4604704 w 8766916"/>
                  <a:gd name="connsiteY10" fmla="*/ 5635657 h 5979485"/>
                  <a:gd name="connsiteX11" fmla="*/ 4549935 w 8766916"/>
                  <a:gd name="connsiteY11" fmla="*/ 5580888 h 5979485"/>
                  <a:gd name="connsiteX12" fmla="*/ 3969048 w 8766916"/>
                  <a:gd name="connsiteY12" fmla="*/ 99945 h 5979485"/>
                  <a:gd name="connsiteX13" fmla="*/ 3930321 w 8766916"/>
                  <a:gd name="connsiteY13" fmla="*/ 115987 h 5979485"/>
                  <a:gd name="connsiteX14" fmla="*/ 3914280 w 8766916"/>
                  <a:gd name="connsiteY14" fmla="*/ 154714 h 5979485"/>
                  <a:gd name="connsiteX15" fmla="*/ 3914279 w 8766916"/>
                  <a:gd name="connsiteY15" fmla="*/ 154713 h 5979485"/>
                  <a:gd name="connsiteX16" fmla="*/ 3914279 w 8766916"/>
                  <a:gd name="connsiteY16" fmla="*/ 154714 h 5979485"/>
                  <a:gd name="connsiteX17" fmla="*/ 3914280 w 8766916"/>
                  <a:gd name="connsiteY17" fmla="*/ 154714 h 5979485"/>
                  <a:gd name="connsiteX18" fmla="*/ 3930321 w 8766916"/>
                  <a:gd name="connsiteY18" fmla="*/ 193441 h 5979485"/>
                  <a:gd name="connsiteX19" fmla="*/ 3969048 w 8766916"/>
                  <a:gd name="connsiteY19" fmla="*/ 209482 h 5979485"/>
                  <a:gd name="connsiteX20" fmla="*/ 4797868 w 8766916"/>
                  <a:gd name="connsiteY20" fmla="*/ 209483 h 5979485"/>
                  <a:gd name="connsiteX21" fmla="*/ 4852637 w 8766916"/>
                  <a:gd name="connsiteY21" fmla="*/ 154714 h 5979485"/>
                  <a:gd name="connsiteX22" fmla="*/ 4852638 w 8766916"/>
                  <a:gd name="connsiteY22" fmla="*/ 154714 h 5979485"/>
                  <a:gd name="connsiteX23" fmla="*/ 4797869 w 8766916"/>
                  <a:gd name="connsiteY23" fmla="*/ 99945 h 5979485"/>
                  <a:gd name="connsiteX24" fmla="*/ 442123 w 8766916"/>
                  <a:gd name="connsiteY24" fmla="*/ 0 h 5979485"/>
                  <a:gd name="connsiteX25" fmla="*/ 8324793 w 8766916"/>
                  <a:gd name="connsiteY25" fmla="*/ 0 h 5979485"/>
                  <a:gd name="connsiteX26" fmla="*/ 8766916 w 8766916"/>
                  <a:gd name="connsiteY26" fmla="*/ 442123 h 5979485"/>
                  <a:gd name="connsiteX27" fmla="*/ 8766916 w 8766916"/>
                  <a:gd name="connsiteY27" fmla="*/ 5537362 h 5979485"/>
                  <a:gd name="connsiteX28" fmla="*/ 8324793 w 8766916"/>
                  <a:gd name="connsiteY28" fmla="*/ 5979485 h 5979485"/>
                  <a:gd name="connsiteX29" fmla="*/ 442123 w 8766916"/>
                  <a:gd name="connsiteY29" fmla="*/ 5979485 h 5979485"/>
                  <a:gd name="connsiteX30" fmla="*/ 0 w 8766916"/>
                  <a:gd name="connsiteY30" fmla="*/ 5537362 h 5979485"/>
                  <a:gd name="connsiteX31" fmla="*/ 0 w 8766916"/>
                  <a:gd name="connsiteY31" fmla="*/ 442123 h 5979485"/>
                  <a:gd name="connsiteX32" fmla="*/ 442123 w 8766916"/>
                  <a:gd name="connsiteY32" fmla="*/ 0 h 5979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766916" h="5979485">
                    <a:moveTo>
                      <a:pt x="4216982" y="5580888"/>
                    </a:moveTo>
                    <a:cubicBezTo>
                      <a:pt x="4201858" y="5580888"/>
                      <a:pt x="4188166" y="5587018"/>
                      <a:pt x="4178255" y="5596930"/>
                    </a:cubicBezTo>
                    <a:lnTo>
                      <a:pt x="4162214" y="5635657"/>
                    </a:lnTo>
                    <a:lnTo>
                      <a:pt x="4162213" y="5635656"/>
                    </a:lnTo>
                    <a:lnTo>
                      <a:pt x="4162213" y="5635657"/>
                    </a:lnTo>
                    <a:lnTo>
                      <a:pt x="4162214" y="5635657"/>
                    </a:lnTo>
                    <a:lnTo>
                      <a:pt x="4178255" y="5674384"/>
                    </a:lnTo>
                    <a:cubicBezTo>
                      <a:pt x="4188166" y="5684295"/>
                      <a:pt x="4201858" y="5690425"/>
                      <a:pt x="4216982" y="5690425"/>
                    </a:cubicBezTo>
                    <a:lnTo>
                      <a:pt x="4549934" y="5690426"/>
                    </a:lnTo>
                    <a:cubicBezTo>
                      <a:pt x="4580182" y="5690426"/>
                      <a:pt x="4604703" y="5665905"/>
                      <a:pt x="4604703" y="5635657"/>
                    </a:cubicBezTo>
                    <a:lnTo>
                      <a:pt x="4604704" y="5635657"/>
                    </a:lnTo>
                    <a:cubicBezTo>
                      <a:pt x="4604704" y="5605409"/>
                      <a:pt x="4580183" y="5580888"/>
                      <a:pt x="4549935" y="5580888"/>
                    </a:cubicBezTo>
                    <a:close/>
                    <a:moveTo>
                      <a:pt x="3969048" y="99945"/>
                    </a:moveTo>
                    <a:cubicBezTo>
                      <a:pt x="3953924" y="99945"/>
                      <a:pt x="3940232" y="106076"/>
                      <a:pt x="3930321" y="115987"/>
                    </a:cubicBezTo>
                    <a:lnTo>
                      <a:pt x="3914280" y="154714"/>
                    </a:lnTo>
                    <a:lnTo>
                      <a:pt x="3914279" y="154713"/>
                    </a:lnTo>
                    <a:lnTo>
                      <a:pt x="3914279" y="154714"/>
                    </a:lnTo>
                    <a:lnTo>
                      <a:pt x="3914280" y="154714"/>
                    </a:lnTo>
                    <a:lnTo>
                      <a:pt x="3930321" y="193441"/>
                    </a:lnTo>
                    <a:cubicBezTo>
                      <a:pt x="3940232" y="203352"/>
                      <a:pt x="3953924" y="209482"/>
                      <a:pt x="3969048" y="209482"/>
                    </a:cubicBezTo>
                    <a:lnTo>
                      <a:pt x="4797868" y="209483"/>
                    </a:lnTo>
                    <a:cubicBezTo>
                      <a:pt x="4828116" y="209483"/>
                      <a:pt x="4852637" y="184962"/>
                      <a:pt x="4852637" y="154714"/>
                    </a:cubicBezTo>
                    <a:lnTo>
                      <a:pt x="4852638" y="154714"/>
                    </a:lnTo>
                    <a:cubicBezTo>
                      <a:pt x="4852638" y="124466"/>
                      <a:pt x="4828117" y="99945"/>
                      <a:pt x="4797869" y="99945"/>
                    </a:cubicBezTo>
                    <a:close/>
                    <a:moveTo>
                      <a:pt x="442123" y="0"/>
                    </a:moveTo>
                    <a:lnTo>
                      <a:pt x="8324793" y="0"/>
                    </a:lnTo>
                    <a:cubicBezTo>
                      <a:pt x="8568971" y="0"/>
                      <a:pt x="8766916" y="197945"/>
                      <a:pt x="8766916" y="442123"/>
                    </a:cubicBezTo>
                    <a:lnTo>
                      <a:pt x="8766916" y="5537362"/>
                    </a:lnTo>
                    <a:cubicBezTo>
                      <a:pt x="8766916" y="5781540"/>
                      <a:pt x="8568971" y="5979485"/>
                      <a:pt x="8324793" y="5979485"/>
                    </a:cubicBezTo>
                    <a:lnTo>
                      <a:pt x="442123" y="5979485"/>
                    </a:lnTo>
                    <a:cubicBezTo>
                      <a:pt x="197945" y="5979485"/>
                      <a:pt x="0" y="5781540"/>
                      <a:pt x="0" y="5537362"/>
                    </a:cubicBezTo>
                    <a:lnTo>
                      <a:pt x="0" y="442123"/>
                    </a:lnTo>
                    <a:cubicBezTo>
                      <a:pt x="0" y="197945"/>
                      <a:pt x="197945" y="0"/>
                      <a:pt x="442123"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 name="Rounded Rectangle 794"/>
              <p:cNvSpPr/>
              <p:nvPr/>
            </p:nvSpPr>
            <p:spPr bwMode="auto">
              <a:xfrm>
                <a:off x="-11714678" y="-4647717"/>
                <a:ext cx="8151694" cy="5026772"/>
              </a:xfrm>
              <a:prstGeom prst="roundRect">
                <a:avLst>
                  <a:gd name="adj" fmla="val 3154"/>
                </a:avLst>
              </a:prstGeom>
              <a:solidFill>
                <a:srgbClr val="A4D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p:cNvGrpSpPr/>
              <p:nvPr/>
            </p:nvGrpSpPr>
            <p:grpSpPr>
              <a:xfrm>
                <a:off x="-11264057" y="-1772551"/>
                <a:ext cx="7136246" cy="1854743"/>
                <a:chOff x="-2260600" y="-1854743"/>
                <a:chExt cx="7136246" cy="1854743"/>
              </a:xfrm>
            </p:grpSpPr>
            <p:sp>
              <p:nvSpPr>
                <p:cNvPr id="45" name="Rectangle 44"/>
                <p:cNvSpPr/>
                <p:nvPr/>
              </p:nvSpPr>
              <p:spPr bwMode="auto">
                <a:xfrm>
                  <a:off x="-1574362" y="-1854743"/>
                  <a:ext cx="535215" cy="1792224"/>
                </a:xfrm>
                <a:prstGeom prst="rect">
                  <a:avLst/>
                </a:prstGeom>
                <a:solidFill>
                  <a:srgbClr val="ABD83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6" name="Rectangle 45"/>
                <p:cNvSpPr/>
                <p:nvPr/>
              </p:nvSpPr>
              <p:spPr bwMode="auto">
                <a:xfrm>
                  <a:off x="-714156" y="-1854743"/>
                  <a:ext cx="535215" cy="1792224"/>
                </a:xfrm>
                <a:prstGeom prst="rect">
                  <a:avLst/>
                </a:prstGeom>
                <a:solidFill>
                  <a:srgbClr val="ABD83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p:cNvSpPr/>
                <p:nvPr/>
              </p:nvSpPr>
              <p:spPr bwMode="auto">
                <a:xfrm>
                  <a:off x="170239" y="-1854743"/>
                  <a:ext cx="535215" cy="1792224"/>
                </a:xfrm>
                <a:prstGeom prst="rect">
                  <a:avLst/>
                </a:prstGeom>
                <a:solidFill>
                  <a:srgbClr val="ABD83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p:cNvSpPr/>
                <p:nvPr/>
              </p:nvSpPr>
              <p:spPr bwMode="auto">
                <a:xfrm>
                  <a:off x="1064969" y="-1854743"/>
                  <a:ext cx="535215" cy="1792224"/>
                </a:xfrm>
                <a:prstGeom prst="rect">
                  <a:avLst/>
                </a:prstGeom>
                <a:solidFill>
                  <a:srgbClr val="ABD83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48"/>
                <p:cNvSpPr/>
                <p:nvPr/>
              </p:nvSpPr>
              <p:spPr bwMode="auto">
                <a:xfrm>
                  <a:off x="1949364" y="-1854743"/>
                  <a:ext cx="535215" cy="1792224"/>
                </a:xfrm>
                <a:prstGeom prst="rect">
                  <a:avLst/>
                </a:prstGeom>
                <a:solidFill>
                  <a:srgbClr val="ABD83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a:off x="3710240" y="-1854743"/>
                  <a:ext cx="535215" cy="1796007"/>
                </a:xfrm>
                <a:prstGeom prst="rect">
                  <a:avLst/>
                </a:prstGeom>
                <a:solidFill>
                  <a:srgbClr val="ABD83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p:cNvSpPr/>
                <p:nvPr/>
              </p:nvSpPr>
              <p:spPr bwMode="auto">
                <a:xfrm>
                  <a:off x="-1574362" y="-1498600"/>
                  <a:ext cx="535215" cy="1498600"/>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p:cNvSpPr/>
                <p:nvPr/>
              </p:nvSpPr>
              <p:spPr bwMode="auto">
                <a:xfrm>
                  <a:off x="-714156" y="-1390650"/>
                  <a:ext cx="535215" cy="1390650"/>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p:cNvSpPr/>
                <p:nvPr/>
              </p:nvSpPr>
              <p:spPr bwMode="auto">
                <a:xfrm>
                  <a:off x="170239" y="-1193800"/>
                  <a:ext cx="535215" cy="1193800"/>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4" name="Rectangle 53"/>
                <p:cNvSpPr/>
                <p:nvPr/>
              </p:nvSpPr>
              <p:spPr bwMode="auto">
                <a:xfrm>
                  <a:off x="2833289" y="-1854743"/>
                  <a:ext cx="535215" cy="1792224"/>
                </a:xfrm>
                <a:prstGeom prst="rect">
                  <a:avLst/>
                </a:prstGeom>
                <a:solidFill>
                  <a:srgbClr val="ABD83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5" name="Rectangle 54"/>
                <p:cNvSpPr/>
                <p:nvPr/>
              </p:nvSpPr>
              <p:spPr bwMode="auto">
                <a:xfrm>
                  <a:off x="1064969" y="-831850"/>
                  <a:ext cx="535215" cy="831850"/>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p:cNvSpPr/>
                <p:nvPr/>
              </p:nvSpPr>
              <p:spPr bwMode="auto">
                <a:xfrm>
                  <a:off x="1949364" y="-622300"/>
                  <a:ext cx="535215" cy="622300"/>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7" name="Rectangle 56"/>
                <p:cNvSpPr/>
                <p:nvPr/>
              </p:nvSpPr>
              <p:spPr bwMode="auto">
                <a:xfrm>
                  <a:off x="2833289" y="-434338"/>
                  <a:ext cx="535215" cy="434338"/>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8" name="Rectangle 57"/>
                <p:cNvSpPr/>
                <p:nvPr/>
              </p:nvSpPr>
              <p:spPr bwMode="auto">
                <a:xfrm>
                  <a:off x="3710240" y="-476999"/>
                  <a:ext cx="535215" cy="476999"/>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p:cNvSpPr/>
                <p:nvPr/>
              </p:nvSpPr>
              <p:spPr bwMode="auto">
                <a:xfrm>
                  <a:off x="-2260600" y="-89935"/>
                  <a:ext cx="7136246" cy="89935"/>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10" name="Round Single Corner Rectangle 796"/>
              <p:cNvSpPr/>
              <p:nvPr/>
            </p:nvSpPr>
            <p:spPr bwMode="auto">
              <a:xfrm flipH="1">
                <a:off x="-11714678" y="-4647717"/>
                <a:ext cx="4159689" cy="2355478"/>
              </a:xfrm>
              <a:prstGeom prst="round1Rect">
                <a:avLst>
                  <a:gd name="adj" fmla="val 5061"/>
                </a:avLst>
              </a:prstGeom>
              <a:solidFill>
                <a:srgbClr val="AFE5F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1" name="Group 10"/>
              <p:cNvGrpSpPr/>
              <p:nvPr/>
            </p:nvGrpSpPr>
            <p:grpSpPr>
              <a:xfrm>
                <a:off x="-11310193" y="-4350245"/>
                <a:ext cx="3103562" cy="1807544"/>
                <a:chOff x="-2306944" y="-4514537"/>
                <a:chExt cx="3103562" cy="1807544"/>
              </a:xfrm>
            </p:grpSpPr>
            <p:sp>
              <p:nvSpPr>
                <p:cNvPr id="26" name="Rectangle 25"/>
                <p:cNvSpPr/>
                <p:nvPr/>
              </p:nvSpPr>
              <p:spPr bwMode="auto">
                <a:xfrm rot="7607389">
                  <a:off x="-2126709" y="-3420315"/>
                  <a:ext cx="822960" cy="61233"/>
                </a:xfrm>
                <a:prstGeom prst="rect">
                  <a:avLst/>
                </a:prstGeom>
                <a:solidFill>
                  <a:srgbClr val="7E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27" name="Group 26"/>
                <p:cNvGrpSpPr/>
                <p:nvPr/>
              </p:nvGrpSpPr>
              <p:grpSpPr>
                <a:xfrm>
                  <a:off x="-1734540" y="-3948849"/>
                  <a:ext cx="522022" cy="522022"/>
                  <a:chOff x="-2295617" y="-3234179"/>
                  <a:chExt cx="522022" cy="522022"/>
                </a:xfrm>
              </p:grpSpPr>
              <p:sp>
                <p:nvSpPr>
                  <p:cNvPr id="43" name="Oval 42"/>
                  <p:cNvSpPr/>
                  <p:nvPr/>
                </p:nvSpPr>
                <p:spPr bwMode="auto">
                  <a:xfrm>
                    <a:off x="-2295617" y="-3234179"/>
                    <a:ext cx="522022" cy="522022"/>
                  </a:xfrm>
                  <a:prstGeom prst="ellipse">
                    <a:avLst/>
                  </a:prstGeom>
                  <a:solidFill>
                    <a:schemeClr val="bg1">
                      <a:lumMod val="95000"/>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p:cNvSpPr/>
                  <p:nvPr/>
                </p:nvSpPr>
                <p:spPr bwMode="auto">
                  <a:xfrm>
                    <a:off x="-2170216" y="-3108778"/>
                    <a:ext cx="271220" cy="271220"/>
                  </a:xfrm>
                  <a:prstGeom prst="ellipse">
                    <a:avLst/>
                  </a:prstGeom>
                  <a:solidFill>
                    <a:srgbClr val="7E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28" name="Rectangle 27"/>
                <p:cNvSpPr/>
                <p:nvPr/>
              </p:nvSpPr>
              <p:spPr bwMode="auto">
                <a:xfrm rot="7275383">
                  <a:off x="-1222158" y="-3724309"/>
                  <a:ext cx="1188720" cy="61233"/>
                </a:xfrm>
                <a:prstGeom prst="rect">
                  <a:avLst/>
                </a:prstGeom>
                <a:solidFill>
                  <a:srgbClr val="7E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rot="3363411">
                  <a:off x="-590597" y="-3622579"/>
                  <a:ext cx="1463040" cy="61233"/>
                </a:xfrm>
                <a:prstGeom prst="rect">
                  <a:avLst/>
                </a:prstGeom>
                <a:solidFill>
                  <a:srgbClr val="7E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30" name="Group 29"/>
                <p:cNvGrpSpPr/>
                <p:nvPr/>
              </p:nvGrpSpPr>
              <p:grpSpPr>
                <a:xfrm>
                  <a:off x="-2306944" y="-3280741"/>
                  <a:ext cx="522022" cy="522022"/>
                  <a:chOff x="-2295617" y="-3234179"/>
                  <a:chExt cx="522022" cy="522022"/>
                </a:xfrm>
              </p:grpSpPr>
              <p:sp>
                <p:nvSpPr>
                  <p:cNvPr id="41" name="Oval 40"/>
                  <p:cNvSpPr/>
                  <p:nvPr/>
                </p:nvSpPr>
                <p:spPr bwMode="auto">
                  <a:xfrm>
                    <a:off x="-2295617" y="-3234179"/>
                    <a:ext cx="522022" cy="522022"/>
                  </a:xfrm>
                  <a:prstGeom prst="ellipse">
                    <a:avLst/>
                  </a:prstGeom>
                  <a:solidFill>
                    <a:schemeClr val="bg1">
                      <a:lumMod val="95000"/>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p:cNvSpPr/>
                  <p:nvPr/>
                </p:nvSpPr>
                <p:spPr bwMode="auto">
                  <a:xfrm>
                    <a:off x="-2170216" y="-3108778"/>
                    <a:ext cx="271220" cy="271220"/>
                  </a:xfrm>
                  <a:prstGeom prst="ellipse">
                    <a:avLst/>
                  </a:prstGeom>
                  <a:solidFill>
                    <a:srgbClr val="7E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1" name="Group 30"/>
                <p:cNvGrpSpPr/>
                <p:nvPr/>
              </p:nvGrpSpPr>
              <p:grpSpPr>
                <a:xfrm>
                  <a:off x="-1149818" y="-3552228"/>
                  <a:ext cx="522022" cy="522022"/>
                  <a:chOff x="-2295617" y="-3234179"/>
                  <a:chExt cx="522022" cy="522022"/>
                </a:xfrm>
              </p:grpSpPr>
              <p:sp>
                <p:nvSpPr>
                  <p:cNvPr id="39" name="Oval 38"/>
                  <p:cNvSpPr/>
                  <p:nvPr/>
                </p:nvSpPr>
                <p:spPr bwMode="auto">
                  <a:xfrm>
                    <a:off x="-2295617" y="-3234179"/>
                    <a:ext cx="522022" cy="522022"/>
                  </a:xfrm>
                  <a:prstGeom prst="ellipse">
                    <a:avLst/>
                  </a:prstGeom>
                  <a:solidFill>
                    <a:schemeClr val="bg1">
                      <a:lumMod val="95000"/>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p:cNvSpPr/>
                  <p:nvPr/>
                </p:nvSpPr>
                <p:spPr bwMode="auto">
                  <a:xfrm>
                    <a:off x="-2170216" y="-3108778"/>
                    <a:ext cx="271220" cy="271220"/>
                  </a:xfrm>
                  <a:prstGeom prst="ellipse">
                    <a:avLst/>
                  </a:prstGeom>
                  <a:solidFill>
                    <a:srgbClr val="7E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 name="Group 31"/>
                <p:cNvGrpSpPr/>
                <p:nvPr/>
              </p:nvGrpSpPr>
              <p:grpSpPr>
                <a:xfrm>
                  <a:off x="-564028" y="-4514537"/>
                  <a:ext cx="522022" cy="522022"/>
                  <a:chOff x="-2295617" y="-3234179"/>
                  <a:chExt cx="522022" cy="522022"/>
                </a:xfrm>
              </p:grpSpPr>
              <p:sp>
                <p:nvSpPr>
                  <p:cNvPr id="37" name="Oval 36"/>
                  <p:cNvSpPr/>
                  <p:nvPr/>
                </p:nvSpPr>
                <p:spPr bwMode="auto">
                  <a:xfrm>
                    <a:off x="-2295617" y="-3234179"/>
                    <a:ext cx="522022" cy="522022"/>
                  </a:xfrm>
                  <a:prstGeom prst="ellipse">
                    <a:avLst/>
                  </a:prstGeom>
                  <a:solidFill>
                    <a:schemeClr val="bg1">
                      <a:lumMod val="95000"/>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8" name="Oval 37"/>
                  <p:cNvSpPr/>
                  <p:nvPr/>
                </p:nvSpPr>
                <p:spPr bwMode="auto">
                  <a:xfrm>
                    <a:off x="-2170216" y="-3108778"/>
                    <a:ext cx="271220" cy="271220"/>
                  </a:xfrm>
                  <a:prstGeom prst="ellipse">
                    <a:avLst/>
                  </a:prstGeom>
                  <a:solidFill>
                    <a:srgbClr val="7E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3" name="Group 32"/>
                <p:cNvGrpSpPr/>
                <p:nvPr/>
              </p:nvGrpSpPr>
              <p:grpSpPr>
                <a:xfrm>
                  <a:off x="274596" y="-3229015"/>
                  <a:ext cx="522022" cy="522022"/>
                  <a:chOff x="-2295617" y="-3234179"/>
                  <a:chExt cx="522022" cy="522022"/>
                </a:xfrm>
              </p:grpSpPr>
              <p:sp>
                <p:nvSpPr>
                  <p:cNvPr id="35" name="Oval 34"/>
                  <p:cNvSpPr/>
                  <p:nvPr/>
                </p:nvSpPr>
                <p:spPr bwMode="auto">
                  <a:xfrm>
                    <a:off x="-2295617" y="-3234179"/>
                    <a:ext cx="522022" cy="522022"/>
                  </a:xfrm>
                  <a:prstGeom prst="ellipse">
                    <a:avLst/>
                  </a:prstGeom>
                  <a:solidFill>
                    <a:schemeClr val="bg1">
                      <a:lumMod val="95000"/>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6" name="Oval 35"/>
                  <p:cNvSpPr/>
                  <p:nvPr/>
                </p:nvSpPr>
                <p:spPr bwMode="auto">
                  <a:xfrm>
                    <a:off x="-2170216" y="-3108778"/>
                    <a:ext cx="271220" cy="271220"/>
                  </a:xfrm>
                  <a:prstGeom prst="ellipse">
                    <a:avLst/>
                  </a:prstGeom>
                  <a:solidFill>
                    <a:srgbClr val="7E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34" name="Rectangle 33"/>
                <p:cNvSpPr/>
                <p:nvPr/>
              </p:nvSpPr>
              <p:spPr bwMode="auto">
                <a:xfrm rot="2257840">
                  <a:off x="-1579614" y="-3506503"/>
                  <a:ext cx="822960" cy="61233"/>
                </a:xfrm>
                <a:prstGeom prst="rect">
                  <a:avLst/>
                </a:prstGeom>
                <a:solidFill>
                  <a:srgbClr val="7E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12" name="Round Single Corner Rectangle 798"/>
              <p:cNvSpPr/>
              <p:nvPr/>
            </p:nvSpPr>
            <p:spPr bwMode="auto">
              <a:xfrm>
                <a:off x="-7706955" y="-4647717"/>
                <a:ext cx="4159689" cy="2355478"/>
              </a:xfrm>
              <a:prstGeom prst="round1Rect">
                <a:avLst>
                  <a:gd name="adj" fmla="val 5061"/>
                </a:avLst>
              </a:prstGeom>
              <a:solidFill>
                <a:srgbClr val="6BC6D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p:cNvGrpSpPr/>
              <p:nvPr/>
            </p:nvGrpSpPr>
            <p:grpSpPr>
              <a:xfrm>
                <a:off x="-7026128" y="-4194358"/>
                <a:ext cx="2979313" cy="1448760"/>
                <a:chOff x="-161511" y="-2374431"/>
                <a:chExt cx="2979313" cy="1448760"/>
              </a:xfrm>
            </p:grpSpPr>
            <p:sp>
              <p:nvSpPr>
                <p:cNvPr id="16" name="Rectangle 15"/>
                <p:cNvSpPr/>
                <p:nvPr/>
              </p:nvSpPr>
              <p:spPr bwMode="auto">
                <a:xfrm>
                  <a:off x="-161511" y="-2374431"/>
                  <a:ext cx="107108" cy="1448760"/>
                </a:xfrm>
                <a:prstGeom prst="rect">
                  <a:avLst/>
                </a:prstGeom>
                <a:solidFill>
                  <a:srgbClr val="80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377332" y="-2249740"/>
                  <a:ext cx="155201" cy="337813"/>
                </a:xfrm>
                <a:prstGeom prst="rect">
                  <a:avLst/>
                </a:prstGeom>
                <a:solidFill>
                  <a:srgbClr val="80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54403" y="-2145777"/>
                  <a:ext cx="511602" cy="129886"/>
                </a:xfrm>
                <a:prstGeom prst="rect">
                  <a:avLst/>
                </a:prstGeom>
                <a:solidFill>
                  <a:srgbClr val="80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a:off x="531802" y="-2107966"/>
                  <a:ext cx="2286000" cy="700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1202549" y="-1735369"/>
                  <a:ext cx="1615253" cy="700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171882" y="-1326710"/>
                  <a:ext cx="1645920" cy="700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1517971" y="-1855012"/>
                  <a:ext cx="155201" cy="337813"/>
                </a:xfrm>
                <a:prstGeom prst="rect">
                  <a:avLst/>
                </a:prstGeom>
                <a:solidFill>
                  <a:srgbClr val="80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1130909" y="-1446353"/>
                  <a:ext cx="155201" cy="337813"/>
                </a:xfrm>
                <a:prstGeom prst="rect">
                  <a:avLst/>
                </a:prstGeom>
                <a:solidFill>
                  <a:srgbClr val="80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54404" y="-1751049"/>
                  <a:ext cx="1615253" cy="129886"/>
                </a:xfrm>
                <a:prstGeom prst="rect">
                  <a:avLst/>
                </a:prstGeom>
                <a:solidFill>
                  <a:srgbClr val="80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54404" y="-1342390"/>
                  <a:ext cx="1229189" cy="129886"/>
                </a:xfrm>
                <a:prstGeom prst="rect">
                  <a:avLst/>
                </a:prstGeom>
                <a:solidFill>
                  <a:srgbClr val="80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14" name="Freeform 800"/>
              <p:cNvSpPr/>
              <p:nvPr/>
            </p:nvSpPr>
            <p:spPr bwMode="auto">
              <a:xfrm>
                <a:off x="-8975288" y="-5000314"/>
                <a:ext cx="5720068" cy="5747841"/>
              </a:xfrm>
              <a:custGeom>
                <a:avLst/>
                <a:gdLst>
                  <a:gd name="connsiteX0" fmla="*/ 5876818 w 5969286"/>
                  <a:gd name="connsiteY0" fmla="*/ 5876818 h 5876818"/>
                  <a:gd name="connsiteX1" fmla="*/ 0 w 5969286"/>
                  <a:gd name="connsiteY1" fmla="*/ 0 h 5876818"/>
                  <a:gd name="connsiteX2" fmla="*/ 1839075 w 5969286"/>
                  <a:gd name="connsiteY2" fmla="*/ 0 h 5876818"/>
                  <a:gd name="connsiteX3" fmla="*/ 5969286 w 5969286"/>
                  <a:gd name="connsiteY3" fmla="*/ 4212404 h 5876818"/>
                  <a:gd name="connsiteX4" fmla="*/ 5876818 w 5969286"/>
                  <a:gd name="connsiteY4" fmla="*/ 5876818 h 5876818"/>
                  <a:gd name="connsiteX0" fmla="*/ 5804898 w 5969286"/>
                  <a:gd name="connsiteY0" fmla="*/ 5907641 h 5907641"/>
                  <a:gd name="connsiteX1" fmla="*/ 0 w 5969286"/>
                  <a:gd name="connsiteY1" fmla="*/ 0 h 5907641"/>
                  <a:gd name="connsiteX2" fmla="*/ 1839075 w 5969286"/>
                  <a:gd name="connsiteY2" fmla="*/ 0 h 5907641"/>
                  <a:gd name="connsiteX3" fmla="*/ 5969286 w 5969286"/>
                  <a:gd name="connsiteY3" fmla="*/ 4212404 h 5907641"/>
                  <a:gd name="connsiteX4" fmla="*/ 5804898 w 5969286"/>
                  <a:gd name="connsiteY4" fmla="*/ 5907641 h 5907641"/>
                  <a:gd name="connsiteX0" fmla="*/ 5804898 w 5804898"/>
                  <a:gd name="connsiteY0" fmla="*/ 5907641 h 5907641"/>
                  <a:gd name="connsiteX1" fmla="*/ 0 w 5804898"/>
                  <a:gd name="connsiteY1" fmla="*/ 0 h 5907641"/>
                  <a:gd name="connsiteX2" fmla="*/ 1839075 w 5804898"/>
                  <a:gd name="connsiteY2" fmla="*/ 0 h 5907641"/>
                  <a:gd name="connsiteX3" fmla="*/ 5767673 w 5804898"/>
                  <a:gd name="connsiteY3" fmla="*/ 4036191 h 5907641"/>
                  <a:gd name="connsiteX4" fmla="*/ 5804898 w 5804898"/>
                  <a:gd name="connsiteY4" fmla="*/ 5907641 h 5907641"/>
                  <a:gd name="connsiteX0" fmla="*/ 5769973 w 5769973"/>
                  <a:gd name="connsiteY0" fmla="*/ 5823504 h 5823504"/>
                  <a:gd name="connsiteX1" fmla="*/ 0 w 5769973"/>
                  <a:gd name="connsiteY1" fmla="*/ 0 h 5823504"/>
                  <a:gd name="connsiteX2" fmla="*/ 1839075 w 5769973"/>
                  <a:gd name="connsiteY2" fmla="*/ 0 h 5823504"/>
                  <a:gd name="connsiteX3" fmla="*/ 5767673 w 5769973"/>
                  <a:gd name="connsiteY3" fmla="*/ 4036191 h 5823504"/>
                  <a:gd name="connsiteX4" fmla="*/ 5769973 w 5769973"/>
                  <a:gd name="connsiteY4" fmla="*/ 5823504 h 5823504"/>
                  <a:gd name="connsiteX0" fmla="*/ 5769973 w 5769973"/>
                  <a:gd name="connsiteY0" fmla="*/ 5823504 h 5823504"/>
                  <a:gd name="connsiteX1" fmla="*/ 0 w 5769973"/>
                  <a:gd name="connsiteY1" fmla="*/ 0 h 5823504"/>
                  <a:gd name="connsiteX2" fmla="*/ 1908299 w 5769973"/>
                  <a:gd name="connsiteY2" fmla="*/ 77273 h 5823504"/>
                  <a:gd name="connsiteX3" fmla="*/ 5767673 w 5769973"/>
                  <a:gd name="connsiteY3" fmla="*/ 4036191 h 5823504"/>
                  <a:gd name="connsiteX4" fmla="*/ 5769973 w 5769973"/>
                  <a:gd name="connsiteY4" fmla="*/ 5823504 h 5823504"/>
                  <a:gd name="connsiteX0" fmla="*/ 5720068 w 5720068"/>
                  <a:gd name="connsiteY0" fmla="*/ 5747841 h 5747841"/>
                  <a:gd name="connsiteX1" fmla="*/ 0 w 5720068"/>
                  <a:gd name="connsiteY1" fmla="*/ 0 h 5747841"/>
                  <a:gd name="connsiteX2" fmla="*/ 1858394 w 5720068"/>
                  <a:gd name="connsiteY2" fmla="*/ 1610 h 5747841"/>
                  <a:gd name="connsiteX3" fmla="*/ 5717768 w 5720068"/>
                  <a:gd name="connsiteY3" fmla="*/ 3960528 h 5747841"/>
                  <a:gd name="connsiteX4" fmla="*/ 5720068 w 5720068"/>
                  <a:gd name="connsiteY4" fmla="*/ 5747841 h 5747841"/>
                  <a:gd name="connsiteX0" fmla="*/ 5720068 w 5720068"/>
                  <a:gd name="connsiteY0" fmla="*/ 5747841 h 5747841"/>
                  <a:gd name="connsiteX1" fmla="*/ 0 w 5720068"/>
                  <a:gd name="connsiteY1" fmla="*/ 0 h 5747841"/>
                  <a:gd name="connsiteX2" fmla="*/ 1858394 w 5720068"/>
                  <a:gd name="connsiteY2" fmla="*/ 1610 h 5747841"/>
                  <a:gd name="connsiteX3" fmla="*/ 5717768 w 5720068"/>
                  <a:gd name="connsiteY3" fmla="*/ 3960528 h 5747841"/>
                  <a:gd name="connsiteX4" fmla="*/ 5720068 w 5720068"/>
                  <a:gd name="connsiteY4" fmla="*/ 5747841 h 574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0068" h="5747841">
                    <a:moveTo>
                      <a:pt x="5720068" y="5747841"/>
                    </a:moveTo>
                    <a:lnTo>
                      <a:pt x="0" y="0"/>
                    </a:lnTo>
                    <a:lnTo>
                      <a:pt x="1858394" y="1610"/>
                    </a:lnTo>
                    <a:lnTo>
                      <a:pt x="5717768" y="3960528"/>
                    </a:lnTo>
                    <a:cubicBezTo>
                      <a:pt x="5718535" y="4556299"/>
                      <a:pt x="5719301" y="5152070"/>
                      <a:pt x="5720068" y="5747841"/>
                    </a:cubicBezTo>
                    <a:close/>
                  </a:path>
                </a:pathLst>
              </a:custGeom>
              <a:solidFill>
                <a:schemeClr val="bg1">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5" name="Freeform 801"/>
              <p:cNvSpPr/>
              <p:nvPr/>
            </p:nvSpPr>
            <p:spPr bwMode="auto">
              <a:xfrm>
                <a:off x="-6570433" y="-4999880"/>
                <a:ext cx="3314964" cy="3404325"/>
              </a:xfrm>
              <a:custGeom>
                <a:avLst/>
                <a:gdLst>
                  <a:gd name="connsiteX0" fmla="*/ 0 w 3493213"/>
                  <a:gd name="connsiteY0" fmla="*/ 30823 h 3616504"/>
                  <a:gd name="connsiteX1" fmla="*/ 3493213 w 3493213"/>
                  <a:gd name="connsiteY1" fmla="*/ 3616504 h 3616504"/>
                  <a:gd name="connsiteX2" fmla="*/ 3493213 w 3493213"/>
                  <a:gd name="connsiteY2" fmla="*/ 2825393 h 3616504"/>
                  <a:gd name="connsiteX3" fmla="*/ 667820 w 3493213"/>
                  <a:gd name="connsiteY3" fmla="*/ 0 h 3616504"/>
                  <a:gd name="connsiteX4" fmla="*/ 0 w 3493213"/>
                  <a:gd name="connsiteY4" fmla="*/ 30823 h 3616504"/>
                  <a:gd name="connsiteX0" fmla="*/ 0 w 3493213"/>
                  <a:gd name="connsiteY0" fmla="*/ 30823 h 3616504"/>
                  <a:gd name="connsiteX1" fmla="*/ 3493213 w 3493213"/>
                  <a:gd name="connsiteY1" fmla="*/ 3616504 h 3616504"/>
                  <a:gd name="connsiteX2" fmla="*/ 3345575 w 3493213"/>
                  <a:gd name="connsiteY2" fmla="*/ 2820631 h 3616504"/>
                  <a:gd name="connsiteX3" fmla="*/ 667820 w 3493213"/>
                  <a:gd name="connsiteY3" fmla="*/ 0 h 3616504"/>
                  <a:gd name="connsiteX4" fmla="*/ 0 w 3493213"/>
                  <a:gd name="connsiteY4" fmla="*/ 30823 h 3616504"/>
                  <a:gd name="connsiteX0" fmla="*/ 0 w 3345575"/>
                  <a:gd name="connsiteY0" fmla="*/ 30823 h 3462516"/>
                  <a:gd name="connsiteX1" fmla="*/ 3345575 w 3345575"/>
                  <a:gd name="connsiteY1" fmla="*/ 3462516 h 3462516"/>
                  <a:gd name="connsiteX2" fmla="*/ 3345575 w 3345575"/>
                  <a:gd name="connsiteY2" fmla="*/ 2820631 h 3462516"/>
                  <a:gd name="connsiteX3" fmla="*/ 667820 w 3345575"/>
                  <a:gd name="connsiteY3" fmla="*/ 0 h 3462516"/>
                  <a:gd name="connsiteX4" fmla="*/ 0 w 3345575"/>
                  <a:gd name="connsiteY4" fmla="*/ 30823 h 3462516"/>
                  <a:gd name="connsiteX0" fmla="*/ 0 w 3347162"/>
                  <a:gd name="connsiteY0" fmla="*/ 30823 h 3462516"/>
                  <a:gd name="connsiteX1" fmla="*/ 3345575 w 3347162"/>
                  <a:gd name="connsiteY1" fmla="*/ 3462516 h 3462516"/>
                  <a:gd name="connsiteX2" fmla="*/ 3347162 w 3347162"/>
                  <a:gd name="connsiteY2" fmla="*/ 2823806 h 3462516"/>
                  <a:gd name="connsiteX3" fmla="*/ 667820 w 3347162"/>
                  <a:gd name="connsiteY3" fmla="*/ 0 h 3462516"/>
                  <a:gd name="connsiteX4" fmla="*/ 0 w 3347162"/>
                  <a:gd name="connsiteY4" fmla="*/ 30823 h 3462516"/>
                  <a:gd name="connsiteX0" fmla="*/ 0 w 3308525"/>
                  <a:gd name="connsiteY0" fmla="*/ 64630 h 3462516"/>
                  <a:gd name="connsiteX1" fmla="*/ 3306938 w 3308525"/>
                  <a:gd name="connsiteY1" fmla="*/ 3462516 h 3462516"/>
                  <a:gd name="connsiteX2" fmla="*/ 3308525 w 3308525"/>
                  <a:gd name="connsiteY2" fmla="*/ 2823806 h 3462516"/>
                  <a:gd name="connsiteX3" fmla="*/ 629183 w 3308525"/>
                  <a:gd name="connsiteY3" fmla="*/ 0 h 3462516"/>
                  <a:gd name="connsiteX4" fmla="*/ 0 w 3308525"/>
                  <a:gd name="connsiteY4" fmla="*/ 64630 h 3462516"/>
                  <a:gd name="connsiteX0" fmla="*/ 0 w 3308525"/>
                  <a:gd name="connsiteY0" fmla="*/ 5065 h 3402951"/>
                  <a:gd name="connsiteX1" fmla="*/ 3306938 w 3308525"/>
                  <a:gd name="connsiteY1" fmla="*/ 3402951 h 3402951"/>
                  <a:gd name="connsiteX2" fmla="*/ 3308525 w 3308525"/>
                  <a:gd name="connsiteY2" fmla="*/ 2764241 h 3402951"/>
                  <a:gd name="connsiteX3" fmla="*/ 672650 w 3308525"/>
                  <a:gd name="connsiteY3" fmla="*/ 0 h 3402951"/>
                  <a:gd name="connsiteX4" fmla="*/ 0 w 3308525"/>
                  <a:gd name="connsiteY4" fmla="*/ 5065 h 3402951"/>
                  <a:gd name="connsiteX0" fmla="*/ 0 w 3314964"/>
                  <a:gd name="connsiteY0" fmla="*/ 0 h 3409155"/>
                  <a:gd name="connsiteX1" fmla="*/ 3313377 w 3314964"/>
                  <a:gd name="connsiteY1" fmla="*/ 3409155 h 3409155"/>
                  <a:gd name="connsiteX2" fmla="*/ 3314964 w 3314964"/>
                  <a:gd name="connsiteY2" fmla="*/ 2770445 h 3409155"/>
                  <a:gd name="connsiteX3" fmla="*/ 679089 w 3314964"/>
                  <a:gd name="connsiteY3" fmla="*/ 6204 h 3409155"/>
                  <a:gd name="connsiteX4" fmla="*/ 0 w 3314964"/>
                  <a:gd name="connsiteY4" fmla="*/ 0 h 3409155"/>
                  <a:gd name="connsiteX0" fmla="*/ 0 w 3314964"/>
                  <a:gd name="connsiteY0" fmla="*/ 0 h 3409155"/>
                  <a:gd name="connsiteX1" fmla="*/ 3313377 w 3314964"/>
                  <a:gd name="connsiteY1" fmla="*/ 3409155 h 3409155"/>
                  <a:gd name="connsiteX2" fmla="*/ 3314964 w 3314964"/>
                  <a:gd name="connsiteY2" fmla="*/ 2770445 h 3409155"/>
                  <a:gd name="connsiteX3" fmla="*/ 679089 w 3314964"/>
                  <a:gd name="connsiteY3" fmla="*/ 6204 h 3409155"/>
                  <a:gd name="connsiteX4" fmla="*/ 0 w 3314964"/>
                  <a:gd name="connsiteY4" fmla="*/ 0 h 3409155"/>
                  <a:gd name="connsiteX0" fmla="*/ 0 w 3314964"/>
                  <a:gd name="connsiteY0" fmla="*/ 0 h 3404325"/>
                  <a:gd name="connsiteX1" fmla="*/ 3313377 w 3314964"/>
                  <a:gd name="connsiteY1" fmla="*/ 3404325 h 3404325"/>
                  <a:gd name="connsiteX2" fmla="*/ 3314964 w 3314964"/>
                  <a:gd name="connsiteY2" fmla="*/ 2765615 h 3404325"/>
                  <a:gd name="connsiteX3" fmla="*/ 679089 w 3314964"/>
                  <a:gd name="connsiteY3" fmla="*/ 1374 h 3404325"/>
                  <a:gd name="connsiteX4" fmla="*/ 0 w 3314964"/>
                  <a:gd name="connsiteY4" fmla="*/ 0 h 3404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964" h="3404325">
                    <a:moveTo>
                      <a:pt x="0" y="0"/>
                    </a:moveTo>
                    <a:lnTo>
                      <a:pt x="3313377" y="3404325"/>
                    </a:lnTo>
                    <a:lnTo>
                      <a:pt x="3314964" y="2765615"/>
                    </a:lnTo>
                    <a:lnTo>
                      <a:pt x="679089" y="1374"/>
                    </a:lnTo>
                    <a:lnTo>
                      <a:pt x="0" y="0"/>
                    </a:lnTo>
                    <a:close/>
                  </a:path>
                </a:pathLst>
              </a:custGeom>
              <a:solidFill>
                <a:schemeClr val="bg1">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0" name="Group 59"/>
            <p:cNvGrpSpPr/>
            <p:nvPr/>
          </p:nvGrpSpPr>
          <p:grpSpPr>
            <a:xfrm>
              <a:off x="7171630" y="8190917"/>
              <a:ext cx="580691" cy="565173"/>
              <a:chOff x="5652683" y="1636246"/>
              <a:chExt cx="3791758" cy="3791758"/>
            </a:xfrm>
          </p:grpSpPr>
          <p:sp>
            <p:nvSpPr>
              <p:cNvPr id="61" name="Oval 60"/>
              <p:cNvSpPr/>
              <p:nvPr/>
            </p:nvSpPr>
            <p:spPr>
              <a:xfrm>
                <a:off x="5652683" y="1636246"/>
                <a:ext cx="3791758" cy="3791758"/>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5974946" y="1932012"/>
                <a:ext cx="3147232" cy="3147232"/>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Freeform 790"/>
              <p:cNvSpPr/>
              <p:nvPr/>
            </p:nvSpPr>
            <p:spPr>
              <a:xfrm>
                <a:off x="6295808" y="2256800"/>
                <a:ext cx="2505509" cy="2183437"/>
              </a:xfrm>
              <a:custGeom>
                <a:avLst/>
                <a:gdLst>
                  <a:gd name="connsiteX0" fmla="*/ 12973 w 2505509"/>
                  <a:gd name="connsiteY0" fmla="*/ 1439095 h 2183437"/>
                  <a:gd name="connsiteX1" fmla="*/ 575457 w 2505509"/>
                  <a:gd name="connsiteY1" fmla="*/ 1439095 h 2183437"/>
                  <a:gd name="connsiteX2" fmla="*/ 584862 w 2505509"/>
                  <a:gd name="connsiteY2" fmla="*/ 1479903 h 2183437"/>
                  <a:gd name="connsiteX3" fmla="*/ 674784 w 2505509"/>
                  <a:gd name="connsiteY3" fmla="*/ 1666956 h 2183437"/>
                  <a:gd name="connsiteX4" fmla="*/ 749976 w 2505509"/>
                  <a:gd name="connsiteY4" fmla="*/ 1758089 h 2183437"/>
                  <a:gd name="connsiteX5" fmla="*/ 393075 w 2505509"/>
                  <a:gd name="connsiteY5" fmla="*/ 2183437 h 2183437"/>
                  <a:gd name="connsiteX6" fmla="*/ 371209 w 2505509"/>
                  <a:gd name="connsiteY6" fmla="*/ 2163564 h 2183437"/>
                  <a:gd name="connsiteX7" fmla="*/ 25749 w 2505509"/>
                  <a:gd name="connsiteY7" fmla="*/ 1522809 h 2183437"/>
                  <a:gd name="connsiteX8" fmla="*/ 233325 w 2505509"/>
                  <a:gd name="connsiteY8" fmla="*/ 536212 h 2183437"/>
                  <a:gd name="connsiteX9" fmla="*/ 669094 w 2505509"/>
                  <a:gd name="connsiteY9" fmla="*/ 878298 h 2183437"/>
                  <a:gd name="connsiteX10" fmla="*/ 608893 w 2505509"/>
                  <a:gd name="connsiteY10" fmla="*/ 989210 h 2183437"/>
                  <a:gd name="connsiteX11" fmla="*/ 552732 w 2505509"/>
                  <a:gd name="connsiteY11" fmla="*/ 1267386 h 2183437"/>
                  <a:gd name="connsiteX12" fmla="*/ 556251 w 2505509"/>
                  <a:gd name="connsiteY12" fmla="*/ 1313894 h 2183437"/>
                  <a:gd name="connsiteX13" fmla="*/ 2349 w 2505509"/>
                  <a:gd name="connsiteY13" fmla="*/ 1313894 h 2183437"/>
                  <a:gd name="connsiteX14" fmla="*/ 0 w 2505509"/>
                  <a:gd name="connsiteY14" fmla="*/ 1267386 h 2183437"/>
                  <a:gd name="connsiteX15" fmla="*/ 216450 w 2505509"/>
                  <a:gd name="connsiteY15" fmla="*/ 558779 h 2183437"/>
                  <a:gd name="connsiteX16" fmla="*/ 2118406 w 2505509"/>
                  <a:gd name="connsiteY16" fmla="*/ 333069 h 2183437"/>
                  <a:gd name="connsiteX17" fmla="*/ 2174250 w 2505509"/>
                  <a:gd name="connsiteY17" fmla="*/ 382024 h 2183437"/>
                  <a:gd name="connsiteX18" fmla="*/ 2477793 w 2505509"/>
                  <a:gd name="connsiteY18" fmla="*/ 890504 h 2183437"/>
                  <a:gd name="connsiteX19" fmla="*/ 2505509 w 2505509"/>
                  <a:gd name="connsiteY19" fmla="*/ 998296 h 2183437"/>
                  <a:gd name="connsiteX20" fmla="*/ 1926602 w 2505509"/>
                  <a:gd name="connsiteY20" fmla="*/ 991538 h 2183437"/>
                  <a:gd name="connsiteX21" fmla="*/ 1925879 w 2505509"/>
                  <a:gd name="connsiteY21" fmla="*/ 989210 h 2183437"/>
                  <a:gd name="connsiteX22" fmla="*/ 1818848 w 2505509"/>
                  <a:gd name="connsiteY22" fmla="*/ 812800 h 2183437"/>
                  <a:gd name="connsiteX23" fmla="*/ 1752898 w 2505509"/>
                  <a:gd name="connsiteY23" fmla="*/ 743625 h 2183437"/>
                  <a:gd name="connsiteX24" fmla="*/ 1065347 w 2505509"/>
                  <a:gd name="connsiteY24" fmla="*/ 17602 h 2183437"/>
                  <a:gd name="connsiteX25" fmla="*/ 1065347 w 2505509"/>
                  <a:gd name="connsiteY25" fmla="*/ 585259 h 2183437"/>
                  <a:gd name="connsiteX26" fmla="*/ 989210 w 2505509"/>
                  <a:gd name="connsiteY26" fmla="*/ 608893 h 2183437"/>
                  <a:gd name="connsiteX27" fmla="*/ 762049 w 2505509"/>
                  <a:gd name="connsiteY27" fmla="*/ 762049 h 2183437"/>
                  <a:gd name="connsiteX28" fmla="*/ 747002 w 2505509"/>
                  <a:gd name="connsiteY28" fmla="*/ 780287 h 2183437"/>
                  <a:gd name="connsiteX29" fmla="*/ 310701 w 2505509"/>
                  <a:gd name="connsiteY29" fmla="*/ 437784 h 2183437"/>
                  <a:gd name="connsiteX30" fmla="*/ 371209 w 2505509"/>
                  <a:gd name="connsiteY30" fmla="*/ 371209 h 2183437"/>
                  <a:gd name="connsiteX31" fmla="*/ 1011964 w 2505509"/>
                  <a:gd name="connsiteY31" fmla="*/ 25749 h 2183437"/>
                  <a:gd name="connsiteX32" fmla="*/ 1267386 w 2505509"/>
                  <a:gd name="connsiteY32" fmla="*/ 0 h 2183437"/>
                  <a:gd name="connsiteX33" fmla="*/ 1857980 w 2505509"/>
                  <a:gd name="connsiteY33" fmla="*/ 145729 h 2183437"/>
                  <a:gd name="connsiteX34" fmla="*/ 2024058 w 2505509"/>
                  <a:gd name="connsiteY34" fmla="*/ 250757 h 2183437"/>
                  <a:gd name="connsiteX35" fmla="*/ 1653462 w 2505509"/>
                  <a:gd name="connsiteY35" fmla="*/ 667027 h 2183437"/>
                  <a:gd name="connsiteX36" fmla="*/ 1577219 w 2505509"/>
                  <a:gd name="connsiteY36" fmla="*/ 623205 h 2183437"/>
                  <a:gd name="connsiteX37" fmla="*/ 1267386 w 2505509"/>
                  <a:gd name="connsiteY37" fmla="*/ 552732 h 2183437"/>
                  <a:gd name="connsiteX38" fmla="*/ 1190548 w 2505509"/>
                  <a:gd name="connsiteY38" fmla="*/ 560478 h 2183437"/>
                  <a:gd name="connsiteX39" fmla="*/ 1190548 w 2505509"/>
                  <a:gd name="connsiteY39" fmla="*/ 3880 h 218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505509" h="2183437">
                    <a:moveTo>
                      <a:pt x="12973" y="1439095"/>
                    </a:moveTo>
                    <a:lnTo>
                      <a:pt x="575457" y="1439095"/>
                    </a:lnTo>
                    <a:lnTo>
                      <a:pt x="584862" y="1479903"/>
                    </a:lnTo>
                    <a:cubicBezTo>
                      <a:pt x="605743" y="1547037"/>
                      <a:pt x="636256" y="1609927"/>
                      <a:pt x="674784" y="1666956"/>
                    </a:cubicBezTo>
                    <a:lnTo>
                      <a:pt x="749976" y="1758089"/>
                    </a:lnTo>
                    <a:lnTo>
                      <a:pt x="393075" y="2183437"/>
                    </a:lnTo>
                    <a:lnTo>
                      <a:pt x="371209" y="2163564"/>
                    </a:lnTo>
                    <a:cubicBezTo>
                      <a:pt x="199195" y="1991550"/>
                      <a:pt x="76397" y="1770320"/>
                      <a:pt x="25749" y="1522809"/>
                    </a:cubicBezTo>
                    <a:close/>
                    <a:moveTo>
                      <a:pt x="233325" y="536212"/>
                    </a:moveTo>
                    <a:lnTo>
                      <a:pt x="669094" y="878298"/>
                    </a:lnTo>
                    <a:lnTo>
                      <a:pt x="608893" y="989210"/>
                    </a:lnTo>
                    <a:cubicBezTo>
                      <a:pt x="572730" y="1074710"/>
                      <a:pt x="552732" y="1168713"/>
                      <a:pt x="552732" y="1267386"/>
                    </a:cubicBezTo>
                    <a:lnTo>
                      <a:pt x="556251" y="1313894"/>
                    </a:lnTo>
                    <a:lnTo>
                      <a:pt x="2349" y="1313894"/>
                    </a:lnTo>
                    <a:lnTo>
                      <a:pt x="0" y="1267386"/>
                    </a:lnTo>
                    <a:cubicBezTo>
                      <a:pt x="0" y="1004902"/>
                      <a:pt x="79795" y="761055"/>
                      <a:pt x="216450" y="558779"/>
                    </a:cubicBezTo>
                    <a:close/>
                    <a:moveTo>
                      <a:pt x="2118406" y="333069"/>
                    </a:moveTo>
                    <a:lnTo>
                      <a:pt x="2174250" y="382024"/>
                    </a:lnTo>
                    <a:cubicBezTo>
                      <a:pt x="2312337" y="523443"/>
                      <a:pt x="2417618" y="697037"/>
                      <a:pt x="2477793" y="890504"/>
                    </a:cubicBezTo>
                    <a:lnTo>
                      <a:pt x="2505509" y="998296"/>
                    </a:lnTo>
                    <a:lnTo>
                      <a:pt x="1926602" y="991538"/>
                    </a:lnTo>
                    <a:lnTo>
                      <a:pt x="1925879" y="989210"/>
                    </a:lnTo>
                    <a:cubicBezTo>
                      <a:pt x="1898757" y="925085"/>
                      <a:pt x="1862541" y="865743"/>
                      <a:pt x="1818848" y="812800"/>
                    </a:cubicBezTo>
                    <a:lnTo>
                      <a:pt x="1752898" y="743625"/>
                    </a:lnTo>
                    <a:close/>
                    <a:moveTo>
                      <a:pt x="1065347" y="17602"/>
                    </a:moveTo>
                    <a:lnTo>
                      <a:pt x="1065347" y="585259"/>
                    </a:lnTo>
                    <a:lnTo>
                      <a:pt x="989210" y="608893"/>
                    </a:lnTo>
                    <a:cubicBezTo>
                      <a:pt x="903710" y="645057"/>
                      <a:pt x="826713" y="697386"/>
                      <a:pt x="762049" y="762049"/>
                    </a:cubicBezTo>
                    <a:lnTo>
                      <a:pt x="747002" y="780287"/>
                    </a:lnTo>
                    <a:lnTo>
                      <a:pt x="310701" y="437784"/>
                    </a:lnTo>
                    <a:lnTo>
                      <a:pt x="371209" y="371209"/>
                    </a:lnTo>
                    <a:cubicBezTo>
                      <a:pt x="543223" y="199195"/>
                      <a:pt x="764452" y="76397"/>
                      <a:pt x="1011964" y="25749"/>
                    </a:cubicBezTo>
                    <a:close/>
                    <a:moveTo>
                      <a:pt x="1267386" y="0"/>
                    </a:moveTo>
                    <a:cubicBezTo>
                      <a:pt x="1480655" y="0"/>
                      <a:pt x="1681620" y="52677"/>
                      <a:pt x="1857980" y="145729"/>
                    </a:cubicBezTo>
                    <a:lnTo>
                      <a:pt x="2024058" y="250757"/>
                    </a:lnTo>
                    <a:lnTo>
                      <a:pt x="1653462" y="667027"/>
                    </a:lnTo>
                    <a:lnTo>
                      <a:pt x="1577219" y="623205"/>
                    </a:lnTo>
                    <a:cubicBezTo>
                      <a:pt x="1483490" y="578042"/>
                      <a:pt x="1378394" y="552732"/>
                      <a:pt x="1267386" y="552732"/>
                    </a:cubicBezTo>
                    <a:lnTo>
                      <a:pt x="1190548" y="560478"/>
                    </a:lnTo>
                    <a:lnTo>
                      <a:pt x="1190548" y="3880"/>
                    </a:lnTo>
                    <a:close/>
                  </a:path>
                </a:pathLst>
              </a:custGeom>
              <a:gradFill flip="none" rotWithShape="1">
                <a:gsLst>
                  <a:gs pos="0">
                    <a:srgbClr val="80B940"/>
                  </a:gs>
                  <a:gs pos="100000">
                    <a:srgbClr val="CCD42A"/>
                  </a:gs>
                </a:gsLst>
                <a:lin ang="108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ounded Rectangle 791"/>
              <p:cNvSpPr/>
              <p:nvPr/>
            </p:nvSpPr>
            <p:spPr>
              <a:xfrm>
                <a:off x="7498946" y="3360193"/>
                <a:ext cx="1447800" cy="29087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7294564" y="3236912"/>
                <a:ext cx="546099" cy="54609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6" name="Group 65"/>
            <p:cNvGrpSpPr/>
            <p:nvPr/>
          </p:nvGrpSpPr>
          <p:grpSpPr>
            <a:xfrm>
              <a:off x="8022256" y="8175333"/>
              <a:ext cx="360916" cy="544713"/>
              <a:chOff x="3256218" y="3404690"/>
              <a:chExt cx="715704" cy="1109833"/>
            </a:xfrm>
          </p:grpSpPr>
          <p:grpSp>
            <p:nvGrpSpPr>
              <p:cNvPr id="67" name="Group 66"/>
              <p:cNvGrpSpPr>
                <a:grpSpLocks noChangeAspect="1"/>
              </p:cNvGrpSpPr>
              <p:nvPr/>
            </p:nvGrpSpPr>
            <p:grpSpPr>
              <a:xfrm>
                <a:off x="3256218" y="3404690"/>
                <a:ext cx="715704" cy="1109833"/>
                <a:chOff x="6446738" y="4659402"/>
                <a:chExt cx="1004711" cy="1557995"/>
              </a:xfrm>
            </p:grpSpPr>
            <p:sp>
              <p:nvSpPr>
                <p:cNvPr id="72" name="Rounded Rectangle 770"/>
                <p:cNvSpPr/>
                <p:nvPr/>
              </p:nvSpPr>
              <p:spPr>
                <a:xfrm>
                  <a:off x="6446738" y="4659402"/>
                  <a:ext cx="1004711" cy="1557995"/>
                </a:xfrm>
                <a:prstGeom prst="roundRect">
                  <a:avLst>
                    <a:gd name="adj" fmla="val 6467"/>
                  </a:avLst>
                </a:prstGeom>
                <a:solidFill>
                  <a:srgbClr val="3D3D3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36" tIns="46618" rIns="46618" bIns="93236" numCol="1" spcCol="0" rtlCol="0" fromWordArt="0" anchor="b" anchorCtr="0" forceAA="0" compatLnSpc="1">
                  <a:prstTxWarp prst="textNoShape">
                    <a:avLst/>
                  </a:prstTxWarp>
                  <a:noAutofit/>
                </a:bodyPr>
                <a:lstStyle/>
                <a:p>
                  <a:pPr algn="ctr" defTabSz="932010" fontAlgn="base">
                    <a:spcBef>
                      <a:spcPct val="0"/>
                    </a:spcBef>
                    <a:spcAft>
                      <a:spcPct val="0"/>
                    </a:spcAft>
                  </a:pPr>
                  <a:endParaRPr lang="en-US" sz="1835" kern="0" spc="-51">
                    <a:gradFill>
                      <a:gsLst>
                        <a:gs pos="0">
                          <a:srgbClr val="FFFFFF"/>
                        </a:gs>
                        <a:gs pos="100000">
                          <a:srgbClr val="FFFFFF"/>
                        </a:gs>
                      </a:gsLst>
                      <a:lin ang="5400000" scaled="0"/>
                    </a:gradFill>
                    <a:ea typeface="Segoe UI" pitchFamily="34" charset="0"/>
                    <a:cs typeface="Segoe UI" pitchFamily="34" charset="0"/>
                  </a:endParaRPr>
                </a:p>
              </p:txBody>
            </p:sp>
            <p:sp>
              <p:nvSpPr>
                <p:cNvPr id="73" name="Rectangle 72"/>
                <p:cNvSpPr/>
                <p:nvPr/>
              </p:nvSpPr>
              <p:spPr>
                <a:xfrm>
                  <a:off x="6513795" y="4845482"/>
                  <a:ext cx="870596" cy="116732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36" tIns="46618" rIns="46618" bIns="93236" numCol="1" spcCol="0" rtlCol="0" fromWordArt="0" anchor="b" anchorCtr="0" forceAA="0" compatLnSpc="1">
                  <a:prstTxWarp prst="textNoShape">
                    <a:avLst/>
                  </a:prstTxWarp>
                  <a:noAutofit/>
                </a:bodyPr>
                <a:lstStyle/>
                <a:p>
                  <a:pPr algn="ctr" defTabSz="932010" fontAlgn="base">
                    <a:spcBef>
                      <a:spcPct val="0"/>
                    </a:spcBef>
                    <a:spcAft>
                      <a:spcPct val="0"/>
                    </a:spcAft>
                  </a:pPr>
                  <a:endParaRPr lang="en-US" sz="1835" kern="0" spc="-51">
                    <a:gradFill>
                      <a:gsLst>
                        <a:gs pos="0">
                          <a:srgbClr val="FFFFFF"/>
                        </a:gs>
                        <a:gs pos="100000">
                          <a:srgbClr val="FFFFFF"/>
                        </a:gs>
                      </a:gsLst>
                      <a:lin ang="5400000" scaled="0"/>
                    </a:gradFill>
                    <a:ea typeface="Segoe UI" pitchFamily="34" charset="0"/>
                    <a:cs typeface="Segoe UI" pitchFamily="34" charset="0"/>
                  </a:endParaRPr>
                </a:p>
              </p:txBody>
            </p:sp>
            <p:sp>
              <p:nvSpPr>
                <p:cNvPr id="74" name="Rounded Rectangle 772"/>
                <p:cNvSpPr/>
                <p:nvPr/>
              </p:nvSpPr>
              <p:spPr>
                <a:xfrm>
                  <a:off x="6769966" y="4716214"/>
                  <a:ext cx="358255" cy="45719"/>
                </a:xfrm>
                <a:prstGeom prst="roundRect">
                  <a:avLst>
                    <a:gd name="adj" fmla="val 5000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6880513" y="6039429"/>
                  <a:ext cx="137160" cy="13716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8" name="Group 67"/>
              <p:cNvGrpSpPr/>
              <p:nvPr/>
            </p:nvGrpSpPr>
            <p:grpSpPr>
              <a:xfrm>
                <a:off x="3381774" y="3675996"/>
                <a:ext cx="447207" cy="551677"/>
                <a:chOff x="8055373" y="3635514"/>
                <a:chExt cx="1066706" cy="1315899"/>
              </a:xfrm>
            </p:grpSpPr>
            <p:sp>
              <p:nvSpPr>
                <p:cNvPr id="69" name="Freeform 767"/>
                <p:cNvSpPr/>
                <p:nvPr/>
              </p:nvSpPr>
              <p:spPr>
                <a:xfrm>
                  <a:off x="8072535" y="3635514"/>
                  <a:ext cx="1049544" cy="562870"/>
                </a:xfrm>
                <a:custGeom>
                  <a:avLst/>
                  <a:gdLst>
                    <a:gd name="connsiteX0" fmla="*/ 268288 w 785813"/>
                    <a:gd name="connsiteY0" fmla="*/ 0 h 463550"/>
                    <a:gd name="connsiteX1" fmla="*/ 0 w 785813"/>
                    <a:gd name="connsiteY1" fmla="*/ 268288 h 463550"/>
                    <a:gd name="connsiteX2" fmla="*/ 220663 w 785813"/>
                    <a:gd name="connsiteY2" fmla="*/ 463550 h 463550"/>
                    <a:gd name="connsiteX3" fmla="*/ 228601 w 785813"/>
                    <a:gd name="connsiteY3" fmla="*/ 458788 h 463550"/>
                    <a:gd name="connsiteX4" fmla="*/ 785813 w 785813"/>
                    <a:gd name="connsiteY4" fmla="*/ 263525 h 463550"/>
                    <a:gd name="connsiteX5" fmla="*/ 268288 w 785813"/>
                    <a:gd name="connsiteY5" fmla="*/ 0 h 463550"/>
                    <a:gd name="connsiteX0" fmla="*/ 515938 w 1033463"/>
                    <a:gd name="connsiteY0" fmla="*/ 0 h 463550"/>
                    <a:gd name="connsiteX1" fmla="*/ 0 w 1033463"/>
                    <a:gd name="connsiteY1" fmla="*/ 257176 h 463550"/>
                    <a:gd name="connsiteX2" fmla="*/ 468313 w 1033463"/>
                    <a:gd name="connsiteY2" fmla="*/ 463550 h 463550"/>
                    <a:gd name="connsiteX3" fmla="*/ 476251 w 1033463"/>
                    <a:gd name="connsiteY3" fmla="*/ 458788 h 463550"/>
                    <a:gd name="connsiteX4" fmla="*/ 1033463 w 1033463"/>
                    <a:gd name="connsiteY4" fmla="*/ 263525 h 463550"/>
                    <a:gd name="connsiteX5" fmla="*/ 515938 w 1033463"/>
                    <a:gd name="connsiteY5" fmla="*/ 0 h 463550"/>
                    <a:gd name="connsiteX0" fmla="*/ 515938 w 1033463"/>
                    <a:gd name="connsiteY0" fmla="*/ 0 h 463550"/>
                    <a:gd name="connsiteX1" fmla="*/ 0 w 1033463"/>
                    <a:gd name="connsiteY1" fmla="*/ 257176 h 463550"/>
                    <a:gd name="connsiteX2" fmla="*/ 468313 w 1033463"/>
                    <a:gd name="connsiteY2" fmla="*/ 463550 h 463550"/>
                    <a:gd name="connsiteX3" fmla="*/ 1033463 w 1033463"/>
                    <a:gd name="connsiteY3" fmla="*/ 263525 h 463550"/>
                    <a:gd name="connsiteX4" fmla="*/ 515938 w 1033463"/>
                    <a:gd name="connsiteY4" fmla="*/ 0 h 463550"/>
                    <a:gd name="connsiteX0" fmla="*/ 515938 w 1033463"/>
                    <a:gd name="connsiteY0" fmla="*/ 0 h 527050"/>
                    <a:gd name="connsiteX1" fmla="*/ 0 w 1033463"/>
                    <a:gd name="connsiteY1" fmla="*/ 257176 h 527050"/>
                    <a:gd name="connsiteX2" fmla="*/ 509588 w 1033463"/>
                    <a:gd name="connsiteY2" fmla="*/ 527050 h 527050"/>
                    <a:gd name="connsiteX3" fmla="*/ 1033463 w 1033463"/>
                    <a:gd name="connsiteY3" fmla="*/ 263525 h 527050"/>
                    <a:gd name="connsiteX4" fmla="*/ 515938 w 1033463"/>
                    <a:gd name="connsiteY4" fmla="*/ 0 h 527050"/>
                    <a:gd name="connsiteX0" fmla="*/ 528638 w 1033463"/>
                    <a:gd name="connsiteY0" fmla="*/ 0 h 549275"/>
                    <a:gd name="connsiteX1" fmla="*/ 0 w 1033463"/>
                    <a:gd name="connsiteY1" fmla="*/ 279401 h 549275"/>
                    <a:gd name="connsiteX2" fmla="*/ 509588 w 1033463"/>
                    <a:gd name="connsiteY2" fmla="*/ 549275 h 549275"/>
                    <a:gd name="connsiteX3" fmla="*/ 1033463 w 1033463"/>
                    <a:gd name="connsiteY3" fmla="*/ 285750 h 549275"/>
                    <a:gd name="connsiteX4" fmla="*/ 528638 w 1033463"/>
                    <a:gd name="connsiteY4" fmla="*/ 0 h 549275"/>
                    <a:gd name="connsiteX0" fmla="*/ 528638 w 1044576"/>
                    <a:gd name="connsiteY0" fmla="*/ 0 h 549275"/>
                    <a:gd name="connsiteX1" fmla="*/ 0 w 1044576"/>
                    <a:gd name="connsiteY1" fmla="*/ 279401 h 549275"/>
                    <a:gd name="connsiteX2" fmla="*/ 509588 w 1044576"/>
                    <a:gd name="connsiteY2" fmla="*/ 549275 h 549275"/>
                    <a:gd name="connsiteX3" fmla="*/ 1044576 w 1044576"/>
                    <a:gd name="connsiteY3" fmla="*/ 285750 h 549275"/>
                    <a:gd name="connsiteX4" fmla="*/ 528638 w 1044576"/>
                    <a:gd name="connsiteY4" fmla="*/ 0 h 549275"/>
                    <a:gd name="connsiteX0" fmla="*/ 528638 w 1044576"/>
                    <a:gd name="connsiteY0" fmla="*/ 0 h 560388"/>
                    <a:gd name="connsiteX1" fmla="*/ 0 w 1044576"/>
                    <a:gd name="connsiteY1" fmla="*/ 290514 h 560388"/>
                    <a:gd name="connsiteX2" fmla="*/ 509588 w 1044576"/>
                    <a:gd name="connsiteY2" fmla="*/ 560388 h 560388"/>
                    <a:gd name="connsiteX3" fmla="*/ 1044576 w 1044576"/>
                    <a:gd name="connsiteY3" fmla="*/ 296863 h 560388"/>
                    <a:gd name="connsiteX4" fmla="*/ 528638 w 1044576"/>
                    <a:gd name="connsiteY4" fmla="*/ 0 h 560388"/>
                    <a:gd name="connsiteX0" fmla="*/ 543542 w 1059480"/>
                    <a:gd name="connsiteY0" fmla="*/ 0 h 560388"/>
                    <a:gd name="connsiteX1" fmla="*/ 0 w 1059480"/>
                    <a:gd name="connsiteY1" fmla="*/ 307903 h 560388"/>
                    <a:gd name="connsiteX2" fmla="*/ 524492 w 1059480"/>
                    <a:gd name="connsiteY2" fmla="*/ 560388 h 560388"/>
                    <a:gd name="connsiteX3" fmla="*/ 1059480 w 1059480"/>
                    <a:gd name="connsiteY3" fmla="*/ 296863 h 560388"/>
                    <a:gd name="connsiteX4" fmla="*/ 543542 w 1059480"/>
                    <a:gd name="connsiteY4" fmla="*/ 0 h 560388"/>
                    <a:gd name="connsiteX0" fmla="*/ 543542 w 1049544"/>
                    <a:gd name="connsiteY0" fmla="*/ 0 h 560388"/>
                    <a:gd name="connsiteX1" fmla="*/ 0 w 1049544"/>
                    <a:gd name="connsiteY1" fmla="*/ 307903 h 560388"/>
                    <a:gd name="connsiteX2" fmla="*/ 524492 w 1049544"/>
                    <a:gd name="connsiteY2" fmla="*/ 560388 h 560388"/>
                    <a:gd name="connsiteX3" fmla="*/ 1049544 w 1049544"/>
                    <a:gd name="connsiteY3" fmla="*/ 294380 h 560388"/>
                    <a:gd name="connsiteX4" fmla="*/ 543542 w 1049544"/>
                    <a:gd name="connsiteY4" fmla="*/ 0 h 560388"/>
                    <a:gd name="connsiteX0" fmla="*/ 543542 w 1049544"/>
                    <a:gd name="connsiteY0" fmla="*/ 0 h 562871"/>
                    <a:gd name="connsiteX1" fmla="*/ 0 w 1049544"/>
                    <a:gd name="connsiteY1" fmla="*/ 307903 h 562871"/>
                    <a:gd name="connsiteX2" fmla="*/ 507104 w 1049544"/>
                    <a:gd name="connsiteY2" fmla="*/ 562871 h 562871"/>
                    <a:gd name="connsiteX3" fmla="*/ 1049544 w 1049544"/>
                    <a:gd name="connsiteY3" fmla="*/ 294380 h 562871"/>
                    <a:gd name="connsiteX4" fmla="*/ 543542 w 1049544"/>
                    <a:gd name="connsiteY4" fmla="*/ 0 h 562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9544" h="562871">
                      <a:moveTo>
                        <a:pt x="543542" y="0"/>
                      </a:moveTo>
                      <a:lnTo>
                        <a:pt x="0" y="307903"/>
                      </a:lnTo>
                      <a:lnTo>
                        <a:pt x="507104" y="562871"/>
                      </a:lnTo>
                      <a:lnTo>
                        <a:pt x="1049544" y="294380"/>
                      </a:lnTo>
                      <a:lnTo>
                        <a:pt x="543542" y="0"/>
                      </a:lnTo>
                      <a:close/>
                    </a:path>
                  </a:pathLst>
                </a:custGeom>
                <a:solidFill>
                  <a:schemeClr val="bg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Freeform 768"/>
                <p:cNvSpPr/>
                <p:nvPr/>
              </p:nvSpPr>
              <p:spPr>
                <a:xfrm>
                  <a:off x="8055373" y="3970338"/>
                  <a:ext cx="517525" cy="981075"/>
                </a:xfrm>
                <a:custGeom>
                  <a:avLst/>
                  <a:gdLst>
                    <a:gd name="connsiteX0" fmla="*/ 0 w 517525"/>
                    <a:gd name="connsiteY0" fmla="*/ 0 h 981075"/>
                    <a:gd name="connsiteX1" fmla="*/ 0 w 517525"/>
                    <a:gd name="connsiteY1" fmla="*/ 669925 h 981075"/>
                    <a:gd name="connsiteX2" fmla="*/ 517525 w 517525"/>
                    <a:gd name="connsiteY2" fmla="*/ 981075 h 981075"/>
                    <a:gd name="connsiteX3" fmla="*/ 517525 w 517525"/>
                    <a:gd name="connsiteY3" fmla="*/ 258762 h 981075"/>
                    <a:gd name="connsiteX4" fmla="*/ 0 w 517525"/>
                    <a:gd name="connsiteY4" fmla="*/ 0 h 981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25" h="981075">
                      <a:moveTo>
                        <a:pt x="0" y="0"/>
                      </a:moveTo>
                      <a:lnTo>
                        <a:pt x="0" y="669925"/>
                      </a:lnTo>
                      <a:lnTo>
                        <a:pt x="517525" y="981075"/>
                      </a:lnTo>
                      <a:lnTo>
                        <a:pt x="517525" y="258762"/>
                      </a:lnTo>
                      <a:lnTo>
                        <a:pt x="0" y="0"/>
                      </a:lnTo>
                      <a:close/>
                    </a:path>
                  </a:pathLst>
                </a:custGeom>
                <a:solidFill>
                  <a:schemeClr val="bg1">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Freeform 769"/>
                <p:cNvSpPr/>
                <p:nvPr/>
              </p:nvSpPr>
              <p:spPr>
                <a:xfrm flipH="1">
                  <a:off x="8604226" y="3970338"/>
                  <a:ext cx="517525" cy="981075"/>
                </a:xfrm>
                <a:custGeom>
                  <a:avLst/>
                  <a:gdLst>
                    <a:gd name="connsiteX0" fmla="*/ 0 w 517525"/>
                    <a:gd name="connsiteY0" fmla="*/ 0 h 981075"/>
                    <a:gd name="connsiteX1" fmla="*/ 0 w 517525"/>
                    <a:gd name="connsiteY1" fmla="*/ 669925 h 981075"/>
                    <a:gd name="connsiteX2" fmla="*/ 517525 w 517525"/>
                    <a:gd name="connsiteY2" fmla="*/ 981075 h 981075"/>
                    <a:gd name="connsiteX3" fmla="*/ 517525 w 517525"/>
                    <a:gd name="connsiteY3" fmla="*/ 258762 h 981075"/>
                    <a:gd name="connsiteX4" fmla="*/ 0 w 517525"/>
                    <a:gd name="connsiteY4" fmla="*/ 0 h 981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25" h="981075">
                      <a:moveTo>
                        <a:pt x="0" y="0"/>
                      </a:moveTo>
                      <a:lnTo>
                        <a:pt x="0" y="669925"/>
                      </a:lnTo>
                      <a:lnTo>
                        <a:pt x="517525" y="981075"/>
                      </a:lnTo>
                      <a:lnTo>
                        <a:pt x="517525" y="258762"/>
                      </a:lnTo>
                      <a:lnTo>
                        <a:pt x="0" y="0"/>
                      </a:lnTo>
                      <a:close/>
                    </a:path>
                  </a:pathLst>
                </a:custGeom>
                <a:solidFill>
                  <a:schemeClr val="bg1">
                    <a:alpha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1409167113"/>
      </p:ext>
    </p:extLst>
  </p:cSld>
  <p:clrMapOvr>
    <a:masterClrMapping/>
  </p:clrMapOvr>
  <p:transition advTm="165264">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solidFill>
                  <a:srgbClr val="505050"/>
                </a:solidFill>
              </a:rPr>
              <a:t>Agenda</a:t>
            </a:r>
          </a:p>
        </p:txBody>
      </p:sp>
      <p:sp>
        <p:nvSpPr>
          <p:cNvPr id="6" name="Text Placeholder 5"/>
          <p:cNvSpPr>
            <a:spLocks noGrp="1"/>
          </p:cNvSpPr>
          <p:nvPr>
            <p:ph type="body" sz="quarter" idx="10"/>
          </p:nvPr>
        </p:nvSpPr>
        <p:spPr>
          <a:xfrm>
            <a:off x="274638" y="1212850"/>
            <a:ext cx="5947487" cy="4199611"/>
          </a:xfrm>
        </p:spPr>
        <p:txBody>
          <a:bodyPr vert="horz" wrap="square" lIns="146304" tIns="91440" rIns="146304" bIns="91440" rtlCol="0" anchor="t">
            <a:spAutoFit/>
          </a:bodyPr>
          <a:lstStyle/>
          <a:p>
            <a:r>
              <a:rPr lang="en-US" sz="2400" dirty="0">
                <a:solidFill>
                  <a:srgbClr val="0078D7"/>
                </a:solidFill>
              </a:rPr>
              <a:t>Overview</a:t>
            </a:r>
          </a:p>
          <a:p>
            <a:endParaRPr lang="en-US" sz="2000" dirty="0">
              <a:solidFill>
                <a:schemeClr val="tx1"/>
              </a:solidFill>
              <a:latin typeface="Segoe UI Light" pitchFamily="34" charset="0"/>
            </a:endParaRPr>
          </a:p>
          <a:p>
            <a:pPr>
              <a:spcBef>
                <a:spcPts val="0"/>
              </a:spcBef>
            </a:pPr>
            <a:r>
              <a:rPr lang="en-US" sz="2400" dirty="0"/>
              <a:t>Infrastructure Backup and Cloud Recovery</a:t>
            </a:r>
            <a:endParaRPr lang="en-US" sz="2400" dirty="0">
              <a:cs typeface="Segoe UI Light"/>
            </a:endParaRPr>
          </a:p>
          <a:p>
            <a:pPr>
              <a:spcBef>
                <a:spcPts val="0"/>
              </a:spcBef>
            </a:pPr>
            <a:endParaRPr lang="en-US" sz="2400" dirty="0"/>
          </a:p>
          <a:p>
            <a:pPr>
              <a:spcBef>
                <a:spcPts val="0"/>
              </a:spcBef>
            </a:pPr>
            <a:r>
              <a:rPr lang="en-US" sz="2400" dirty="0"/>
              <a:t>HA and DR Patterns</a:t>
            </a:r>
          </a:p>
          <a:p>
            <a:pPr>
              <a:spcBef>
                <a:spcPts val="0"/>
              </a:spcBef>
            </a:pPr>
            <a:endParaRPr lang="en-US" sz="2400" dirty="0"/>
          </a:p>
          <a:p>
            <a:pPr>
              <a:spcBef>
                <a:spcPts val="0"/>
              </a:spcBef>
            </a:pPr>
            <a:r>
              <a:rPr lang="en-US" sz="2400" dirty="0"/>
              <a:t>User Backup and Restore</a:t>
            </a:r>
            <a:endParaRPr lang="en-US" sz="2400" dirty="0">
              <a:cs typeface="Segoe UI Light"/>
            </a:endParaRPr>
          </a:p>
          <a:p>
            <a:pPr lvl="0">
              <a:spcBef>
                <a:spcPts val="0"/>
              </a:spcBef>
            </a:pPr>
            <a:endParaRPr lang="en-US" sz="2400" dirty="0">
              <a:gradFill>
                <a:gsLst>
                  <a:gs pos="1250">
                    <a:srgbClr val="0078D7"/>
                  </a:gs>
                  <a:gs pos="99000">
                    <a:srgbClr val="0078D7"/>
                  </a:gs>
                </a:gsLst>
                <a:lin ang="5400000" scaled="0"/>
              </a:gradFill>
            </a:endParaRPr>
          </a:p>
          <a:p>
            <a:pPr lvl="0">
              <a:spcBef>
                <a:spcPts val="0"/>
              </a:spcBef>
            </a:pPr>
            <a:r>
              <a:rPr lang="en-US" sz="2400" dirty="0"/>
              <a:t>Protecting Workloads</a:t>
            </a:r>
            <a:endParaRPr lang="en-US" dirty="0">
              <a:latin typeface="Segoe UI Light" pitchFamily="34" charset="0"/>
            </a:endParaRPr>
          </a:p>
          <a:p>
            <a:pPr lvl="1" fontAlgn="ctr"/>
            <a:endParaRPr lang="en-US" dirty="0">
              <a:solidFill>
                <a:schemeClr val="tx1"/>
              </a:solidFill>
              <a:latin typeface="Segoe UI Light" pitchFamily="34" charset="0"/>
            </a:endParaRPr>
          </a:p>
          <a:p>
            <a:pPr lvl="0">
              <a:spcBef>
                <a:spcPts val="0"/>
              </a:spcBef>
            </a:pPr>
            <a:r>
              <a:rPr lang="en-US" sz="2400"/>
              <a:t>DevOps and BC/DR</a:t>
            </a:r>
            <a:endParaRPr lang="en-US" sz="2400" dirty="0">
              <a:cs typeface="Segoe UI Light"/>
            </a:endParaRPr>
          </a:p>
          <a:p>
            <a:pPr lvl="1" fontAlgn="ctr"/>
            <a:endParaRPr lang="en-US" dirty="0">
              <a:solidFill>
                <a:schemeClr val="tx1"/>
              </a:solidFill>
              <a:latin typeface="Segoe UI Light" pitchFamily="34" charset="0"/>
            </a:endParaRPr>
          </a:p>
        </p:txBody>
      </p:sp>
      <p:grpSp>
        <p:nvGrpSpPr>
          <p:cNvPr id="2" name="Group 1"/>
          <p:cNvGrpSpPr>
            <a:grpSpLocks noChangeAspect="1"/>
          </p:cNvGrpSpPr>
          <p:nvPr/>
        </p:nvGrpSpPr>
        <p:grpSpPr>
          <a:xfrm>
            <a:off x="6599237" y="-1"/>
            <a:ext cx="5837238" cy="6994527"/>
            <a:chOff x="10600283" y="0"/>
            <a:chExt cx="1836192" cy="2200235"/>
          </a:xfrm>
        </p:grpSpPr>
        <p:sp>
          <p:nvSpPr>
            <p:cNvPr id="115" name="Rectangle 114"/>
            <p:cNvSpPr>
              <a:spLocks noChangeArrowheads="1"/>
            </p:cNvSpPr>
            <p:nvPr/>
          </p:nvSpPr>
          <p:spPr bwMode="auto">
            <a:xfrm>
              <a:off x="10600283" y="0"/>
              <a:ext cx="1836192" cy="220023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nvGrpSpPr>
            <p:cNvPr id="116" name="Group 115"/>
            <p:cNvGrpSpPr/>
            <p:nvPr/>
          </p:nvGrpSpPr>
          <p:grpSpPr>
            <a:xfrm>
              <a:off x="10807460" y="256989"/>
              <a:ext cx="1466948" cy="1848765"/>
              <a:chOff x="4140201" y="4521200"/>
              <a:chExt cx="1393825" cy="1884363"/>
            </a:xfrm>
          </p:grpSpPr>
          <p:sp>
            <p:nvSpPr>
              <p:cNvPr id="117" name="Freeform 116"/>
              <p:cNvSpPr>
                <a:spLocks/>
              </p:cNvSpPr>
              <p:nvPr/>
            </p:nvSpPr>
            <p:spPr bwMode="auto">
              <a:xfrm>
                <a:off x="4397376" y="4587875"/>
                <a:ext cx="790575" cy="1206500"/>
              </a:xfrm>
              <a:custGeom>
                <a:avLst/>
                <a:gdLst>
                  <a:gd name="T0" fmla="*/ 261 w 261"/>
                  <a:gd name="T1" fmla="*/ 73 h 400"/>
                  <a:gd name="T2" fmla="*/ 242 w 261"/>
                  <a:gd name="T3" fmla="*/ 53 h 400"/>
                  <a:gd name="T4" fmla="*/ 223 w 261"/>
                  <a:gd name="T5" fmla="*/ 73 h 400"/>
                  <a:gd name="T6" fmla="*/ 223 w 261"/>
                  <a:gd name="T7" fmla="*/ 175 h 400"/>
                  <a:gd name="T8" fmla="*/ 218 w 261"/>
                  <a:gd name="T9" fmla="*/ 179 h 400"/>
                  <a:gd name="T10" fmla="*/ 218 w 261"/>
                  <a:gd name="T11" fmla="*/ 179 h 400"/>
                  <a:gd name="T12" fmla="*/ 214 w 261"/>
                  <a:gd name="T13" fmla="*/ 175 h 400"/>
                  <a:gd name="T14" fmla="*/ 214 w 261"/>
                  <a:gd name="T15" fmla="*/ 53 h 400"/>
                  <a:gd name="T16" fmla="*/ 196 w 261"/>
                  <a:gd name="T17" fmla="*/ 33 h 400"/>
                  <a:gd name="T18" fmla="*/ 175 w 261"/>
                  <a:gd name="T19" fmla="*/ 52 h 400"/>
                  <a:gd name="T20" fmla="*/ 175 w 261"/>
                  <a:gd name="T21" fmla="*/ 163 h 400"/>
                  <a:gd name="T22" fmla="*/ 171 w 261"/>
                  <a:gd name="T23" fmla="*/ 168 h 400"/>
                  <a:gd name="T24" fmla="*/ 171 w 261"/>
                  <a:gd name="T25" fmla="*/ 168 h 400"/>
                  <a:gd name="T26" fmla="*/ 166 w 261"/>
                  <a:gd name="T27" fmla="*/ 163 h 400"/>
                  <a:gd name="T28" fmla="*/ 166 w 261"/>
                  <a:gd name="T29" fmla="*/ 20 h 400"/>
                  <a:gd name="T30" fmla="*/ 146 w 261"/>
                  <a:gd name="T31" fmla="*/ 1 h 400"/>
                  <a:gd name="T32" fmla="*/ 128 w 261"/>
                  <a:gd name="T33" fmla="*/ 20 h 400"/>
                  <a:gd name="T34" fmla="*/ 128 w 261"/>
                  <a:gd name="T35" fmla="*/ 152 h 400"/>
                  <a:gd name="T36" fmla="*/ 123 w 261"/>
                  <a:gd name="T37" fmla="*/ 157 h 400"/>
                  <a:gd name="T38" fmla="*/ 123 w 261"/>
                  <a:gd name="T39" fmla="*/ 157 h 400"/>
                  <a:gd name="T40" fmla="*/ 118 w 261"/>
                  <a:gd name="T41" fmla="*/ 152 h 400"/>
                  <a:gd name="T42" fmla="*/ 118 w 261"/>
                  <a:gd name="T43" fmla="*/ 102 h 400"/>
                  <a:gd name="T44" fmla="*/ 118 w 261"/>
                  <a:gd name="T45" fmla="*/ 42 h 400"/>
                  <a:gd name="T46" fmla="*/ 96 w 261"/>
                  <a:gd name="T47" fmla="*/ 23 h 400"/>
                  <a:gd name="T48" fmla="*/ 80 w 261"/>
                  <a:gd name="T49" fmla="*/ 43 h 400"/>
                  <a:gd name="T50" fmla="*/ 80 w 261"/>
                  <a:gd name="T51" fmla="*/ 179 h 400"/>
                  <a:gd name="T52" fmla="*/ 80 w 261"/>
                  <a:gd name="T53" fmla="*/ 180 h 400"/>
                  <a:gd name="T54" fmla="*/ 80 w 261"/>
                  <a:gd name="T55" fmla="*/ 226 h 400"/>
                  <a:gd name="T56" fmla="*/ 38 w 261"/>
                  <a:gd name="T57" fmla="*/ 144 h 400"/>
                  <a:gd name="T58" fmla="*/ 12 w 261"/>
                  <a:gd name="T59" fmla="*/ 138 h 400"/>
                  <a:gd name="T60" fmla="*/ 6 w 261"/>
                  <a:gd name="T61" fmla="*/ 164 h 400"/>
                  <a:gd name="T62" fmla="*/ 55 w 261"/>
                  <a:gd name="T63" fmla="*/ 267 h 400"/>
                  <a:gd name="T64" fmla="*/ 105 w 261"/>
                  <a:gd name="T65" fmla="*/ 337 h 400"/>
                  <a:gd name="T66" fmla="*/ 105 w 261"/>
                  <a:gd name="T67" fmla="*/ 400 h 400"/>
                  <a:gd name="T68" fmla="*/ 245 w 261"/>
                  <a:gd name="T69" fmla="*/ 400 h 400"/>
                  <a:gd name="T70" fmla="*/ 245 w 261"/>
                  <a:gd name="T71" fmla="*/ 339 h 400"/>
                  <a:gd name="T72" fmla="*/ 261 w 261"/>
                  <a:gd name="T73" fmla="*/ 268 h 400"/>
                  <a:gd name="T74" fmla="*/ 261 w 261"/>
                  <a:gd name="T75" fmla="*/ 7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1" h="400">
                    <a:moveTo>
                      <a:pt x="261" y="73"/>
                    </a:moveTo>
                    <a:cubicBezTo>
                      <a:pt x="261" y="62"/>
                      <a:pt x="252" y="53"/>
                      <a:pt x="242" y="53"/>
                    </a:cubicBezTo>
                    <a:cubicBezTo>
                      <a:pt x="231" y="54"/>
                      <a:pt x="223" y="62"/>
                      <a:pt x="223" y="73"/>
                    </a:cubicBezTo>
                    <a:cubicBezTo>
                      <a:pt x="223" y="175"/>
                      <a:pt x="223" y="175"/>
                      <a:pt x="223" y="175"/>
                    </a:cubicBezTo>
                    <a:cubicBezTo>
                      <a:pt x="223" y="177"/>
                      <a:pt x="221" y="179"/>
                      <a:pt x="218" y="179"/>
                    </a:cubicBezTo>
                    <a:cubicBezTo>
                      <a:pt x="218" y="179"/>
                      <a:pt x="218" y="179"/>
                      <a:pt x="218" y="179"/>
                    </a:cubicBezTo>
                    <a:cubicBezTo>
                      <a:pt x="216" y="179"/>
                      <a:pt x="214" y="177"/>
                      <a:pt x="214" y="175"/>
                    </a:cubicBezTo>
                    <a:cubicBezTo>
                      <a:pt x="214" y="53"/>
                      <a:pt x="214" y="53"/>
                      <a:pt x="214" y="53"/>
                    </a:cubicBezTo>
                    <a:cubicBezTo>
                      <a:pt x="214" y="43"/>
                      <a:pt x="206" y="34"/>
                      <a:pt x="196" y="33"/>
                    </a:cubicBezTo>
                    <a:cubicBezTo>
                      <a:pt x="185" y="32"/>
                      <a:pt x="175" y="41"/>
                      <a:pt x="175" y="52"/>
                    </a:cubicBezTo>
                    <a:cubicBezTo>
                      <a:pt x="175" y="163"/>
                      <a:pt x="175" y="163"/>
                      <a:pt x="175" y="163"/>
                    </a:cubicBezTo>
                    <a:cubicBezTo>
                      <a:pt x="175" y="166"/>
                      <a:pt x="173" y="168"/>
                      <a:pt x="171" y="168"/>
                    </a:cubicBezTo>
                    <a:cubicBezTo>
                      <a:pt x="171" y="168"/>
                      <a:pt x="171" y="168"/>
                      <a:pt x="171" y="168"/>
                    </a:cubicBezTo>
                    <a:cubicBezTo>
                      <a:pt x="168" y="168"/>
                      <a:pt x="166" y="166"/>
                      <a:pt x="166" y="163"/>
                    </a:cubicBezTo>
                    <a:cubicBezTo>
                      <a:pt x="166" y="20"/>
                      <a:pt x="166" y="20"/>
                      <a:pt x="166" y="20"/>
                    </a:cubicBezTo>
                    <a:cubicBezTo>
                      <a:pt x="166" y="10"/>
                      <a:pt x="157" y="0"/>
                      <a:pt x="146" y="1"/>
                    </a:cubicBezTo>
                    <a:cubicBezTo>
                      <a:pt x="136" y="1"/>
                      <a:pt x="128" y="9"/>
                      <a:pt x="128" y="20"/>
                    </a:cubicBezTo>
                    <a:cubicBezTo>
                      <a:pt x="128" y="152"/>
                      <a:pt x="128" y="152"/>
                      <a:pt x="128" y="152"/>
                    </a:cubicBezTo>
                    <a:cubicBezTo>
                      <a:pt x="128" y="155"/>
                      <a:pt x="126" y="157"/>
                      <a:pt x="123" y="157"/>
                    </a:cubicBezTo>
                    <a:cubicBezTo>
                      <a:pt x="123" y="157"/>
                      <a:pt x="123" y="157"/>
                      <a:pt x="123" y="157"/>
                    </a:cubicBezTo>
                    <a:cubicBezTo>
                      <a:pt x="120" y="157"/>
                      <a:pt x="118" y="155"/>
                      <a:pt x="118" y="152"/>
                    </a:cubicBezTo>
                    <a:cubicBezTo>
                      <a:pt x="118" y="102"/>
                      <a:pt x="118" y="102"/>
                      <a:pt x="118" y="102"/>
                    </a:cubicBezTo>
                    <a:cubicBezTo>
                      <a:pt x="118" y="42"/>
                      <a:pt x="118" y="42"/>
                      <a:pt x="118" y="42"/>
                    </a:cubicBezTo>
                    <a:cubicBezTo>
                      <a:pt x="118" y="30"/>
                      <a:pt x="108" y="21"/>
                      <a:pt x="96" y="23"/>
                    </a:cubicBezTo>
                    <a:cubicBezTo>
                      <a:pt x="87" y="25"/>
                      <a:pt x="80" y="33"/>
                      <a:pt x="80" y="43"/>
                    </a:cubicBezTo>
                    <a:cubicBezTo>
                      <a:pt x="80" y="179"/>
                      <a:pt x="80" y="179"/>
                      <a:pt x="80" y="179"/>
                    </a:cubicBezTo>
                    <a:cubicBezTo>
                      <a:pt x="80" y="180"/>
                      <a:pt x="80" y="180"/>
                      <a:pt x="80" y="180"/>
                    </a:cubicBezTo>
                    <a:cubicBezTo>
                      <a:pt x="80" y="226"/>
                      <a:pt x="80" y="226"/>
                      <a:pt x="80" y="226"/>
                    </a:cubicBezTo>
                    <a:cubicBezTo>
                      <a:pt x="38" y="144"/>
                      <a:pt x="38" y="144"/>
                      <a:pt x="38" y="144"/>
                    </a:cubicBezTo>
                    <a:cubicBezTo>
                      <a:pt x="32" y="135"/>
                      <a:pt x="21" y="132"/>
                      <a:pt x="12" y="138"/>
                    </a:cubicBezTo>
                    <a:cubicBezTo>
                      <a:pt x="3" y="144"/>
                      <a:pt x="0" y="156"/>
                      <a:pt x="6" y="164"/>
                    </a:cubicBezTo>
                    <a:cubicBezTo>
                      <a:pt x="55" y="267"/>
                      <a:pt x="55" y="267"/>
                      <a:pt x="55" y="267"/>
                    </a:cubicBezTo>
                    <a:cubicBezTo>
                      <a:pt x="105" y="337"/>
                      <a:pt x="105" y="337"/>
                      <a:pt x="105" y="337"/>
                    </a:cubicBezTo>
                    <a:cubicBezTo>
                      <a:pt x="105" y="400"/>
                      <a:pt x="105" y="400"/>
                      <a:pt x="105" y="400"/>
                    </a:cubicBezTo>
                    <a:cubicBezTo>
                      <a:pt x="245" y="400"/>
                      <a:pt x="245" y="400"/>
                      <a:pt x="245" y="400"/>
                    </a:cubicBezTo>
                    <a:cubicBezTo>
                      <a:pt x="245" y="339"/>
                      <a:pt x="245" y="339"/>
                      <a:pt x="245" y="339"/>
                    </a:cubicBezTo>
                    <a:cubicBezTo>
                      <a:pt x="261" y="268"/>
                      <a:pt x="261" y="268"/>
                      <a:pt x="261" y="268"/>
                    </a:cubicBezTo>
                    <a:lnTo>
                      <a:pt x="261" y="73"/>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8" name="Freeform 117"/>
              <p:cNvSpPr>
                <a:spLocks noEditPoints="1"/>
              </p:cNvSpPr>
              <p:nvPr/>
            </p:nvSpPr>
            <p:spPr bwMode="auto">
              <a:xfrm>
                <a:off x="4437063" y="5532438"/>
                <a:ext cx="363538" cy="161925"/>
              </a:xfrm>
              <a:custGeom>
                <a:avLst/>
                <a:gdLst>
                  <a:gd name="T0" fmla="*/ 23 w 120"/>
                  <a:gd name="T1" fmla="*/ 27 h 54"/>
                  <a:gd name="T2" fmla="*/ 16 w 120"/>
                  <a:gd name="T3" fmla="*/ 35 h 54"/>
                  <a:gd name="T4" fmla="*/ 9 w 120"/>
                  <a:gd name="T5" fmla="*/ 27 h 54"/>
                  <a:gd name="T6" fmla="*/ 16 w 120"/>
                  <a:gd name="T7" fmla="*/ 19 h 54"/>
                  <a:gd name="T8" fmla="*/ 23 w 120"/>
                  <a:gd name="T9" fmla="*/ 27 h 54"/>
                  <a:gd name="T10" fmla="*/ 0 w 120"/>
                  <a:gd name="T11" fmla="*/ 27 h 54"/>
                  <a:gd name="T12" fmla="*/ 11 w 120"/>
                  <a:gd name="T13" fmla="*/ 49 h 54"/>
                  <a:gd name="T14" fmla="*/ 27 w 120"/>
                  <a:gd name="T15" fmla="*/ 54 h 54"/>
                  <a:gd name="T16" fmla="*/ 52 w 120"/>
                  <a:gd name="T17" fmla="*/ 37 h 54"/>
                  <a:gd name="T18" fmla="*/ 61 w 120"/>
                  <a:gd name="T19" fmla="*/ 37 h 54"/>
                  <a:gd name="T20" fmla="*/ 61 w 120"/>
                  <a:gd name="T21" fmla="*/ 32 h 54"/>
                  <a:gd name="T22" fmla="*/ 67 w 120"/>
                  <a:gd name="T23" fmla="*/ 36 h 54"/>
                  <a:gd name="T24" fmla="*/ 73 w 120"/>
                  <a:gd name="T25" fmla="*/ 31 h 54"/>
                  <a:gd name="T26" fmla="*/ 79 w 120"/>
                  <a:gd name="T27" fmla="*/ 36 h 54"/>
                  <a:gd name="T28" fmla="*/ 85 w 120"/>
                  <a:gd name="T29" fmla="*/ 31 h 54"/>
                  <a:gd name="T30" fmla="*/ 90 w 120"/>
                  <a:gd name="T31" fmla="*/ 36 h 54"/>
                  <a:gd name="T32" fmla="*/ 101 w 120"/>
                  <a:gd name="T33" fmla="*/ 30 h 54"/>
                  <a:gd name="T34" fmla="*/ 105 w 120"/>
                  <a:gd name="T35" fmla="*/ 35 h 54"/>
                  <a:gd name="T36" fmla="*/ 110 w 120"/>
                  <a:gd name="T37" fmla="*/ 35 h 54"/>
                  <a:gd name="T38" fmla="*/ 120 w 120"/>
                  <a:gd name="T39" fmla="*/ 20 h 54"/>
                  <a:gd name="T40" fmla="*/ 120 w 120"/>
                  <a:gd name="T41" fmla="*/ 16 h 54"/>
                  <a:gd name="T42" fmla="*/ 52 w 120"/>
                  <a:gd name="T43" fmla="*/ 16 h 54"/>
                  <a:gd name="T44" fmla="*/ 50 w 120"/>
                  <a:gd name="T45" fmla="*/ 13 h 54"/>
                  <a:gd name="T46" fmla="*/ 27 w 120"/>
                  <a:gd name="T47" fmla="*/ 0 h 54"/>
                  <a:gd name="T48" fmla="*/ 0 w 120"/>
                  <a:gd name="T49"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54">
                    <a:moveTo>
                      <a:pt x="23" y="27"/>
                    </a:moveTo>
                    <a:cubicBezTo>
                      <a:pt x="23" y="31"/>
                      <a:pt x="20" y="35"/>
                      <a:pt x="16" y="35"/>
                    </a:cubicBezTo>
                    <a:cubicBezTo>
                      <a:pt x="12" y="35"/>
                      <a:pt x="9" y="31"/>
                      <a:pt x="9" y="27"/>
                    </a:cubicBezTo>
                    <a:cubicBezTo>
                      <a:pt x="9" y="23"/>
                      <a:pt x="12" y="19"/>
                      <a:pt x="16" y="19"/>
                    </a:cubicBezTo>
                    <a:cubicBezTo>
                      <a:pt x="20" y="19"/>
                      <a:pt x="23" y="23"/>
                      <a:pt x="23" y="27"/>
                    </a:cubicBezTo>
                    <a:moveTo>
                      <a:pt x="0" y="27"/>
                    </a:moveTo>
                    <a:cubicBezTo>
                      <a:pt x="0" y="36"/>
                      <a:pt x="5" y="44"/>
                      <a:pt x="11" y="49"/>
                    </a:cubicBezTo>
                    <a:cubicBezTo>
                      <a:pt x="16" y="52"/>
                      <a:pt x="21" y="54"/>
                      <a:pt x="27" y="54"/>
                    </a:cubicBezTo>
                    <a:cubicBezTo>
                      <a:pt x="38" y="54"/>
                      <a:pt x="48" y="47"/>
                      <a:pt x="52" y="37"/>
                    </a:cubicBezTo>
                    <a:cubicBezTo>
                      <a:pt x="61" y="37"/>
                      <a:pt x="61" y="37"/>
                      <a:pt x="61" y="37"/>
                    </a:cubicBezTo>
                    <a:cubicBezTo>
                      <a:pt x="61" y="32"/>
                      <a:pt x="61" y="32"/>
                      <a:pt x="61" y="32"/>
                    </a:cubicBezTo>
                    <a:cubicBezTo>
                      <a:pt x="67" y="36"/>
                      <a:pt x="67" y="36"/>
                      <a:pt x="67" y="36"/>
                    </a:cubicBezTo>
                    <a:cubicBezTo>
                      <a:pt x="73" y="31"/>
                      <a:pt x="73" y="31"/>
                      <a:pt x="73" y="31"/>
                    </a:cubicBezTo>
                    <a:cubicBezTo>
                      <a:pt x="79" y="36"/>
                      <a:pt x="79" y="36"/>
                      <a:pt x="79" y="36"/>
                    </a:cubicBezTo>
                    <a:cubicBezTo>
                      <a:pt x="85" y="31"/>
                      <a:pt x="85" y="31"/>
                      <a:pt x="85" y="31"/>
                    </a:cubicBezTo>
                    <a:cubicBezTo>
                      <a:pt x="90" y="36"/>
                      <a:pt x="90" y="36"/>
                      <a:pt x="90" y="36"/>
                    </a:cubicBezTo>
                    <a:cubicBezTo>
                      <a:pt x="101" y="30"/>
                      <a:pt x="101" y="30"/>
                      <a:pt x="101" y="30"/>
                    </a:cubicBezTo>
                    <a:cubicBezTo>
                      <a:pt x="105" y="35"/>
                      <a:pt x="105" y="35"/>
                      <a:pt x="105" y="35"/>
                    </a:cubicBezTo>
                    <a:cubicBezTo>
                      <a:pt x="110" y="35"/>
                      <a:pt x="110" y="35"/>
                      <a:pt x="110" y="35"/>
                    </a:cubicBezTo>
                    <a:cubicBezTo>
                      <a:pt x="120" y="20"/>
                      <a:pt x="120" y="20"/>
                      <a:pt x="120" y="20"/>
                    </a:cubicBezTo>
                    <a:cubicBezTo>
                      <a:pt x="120" y="16"/>
                      <a:pt x="120" y="16"/>
                      <a:pt x="120" y="16"/>
                    </a:cubicBezTo>
                    <a:cubicBezTo>
                      <a:pt x="52" y="16"/>
                      <a:pt x="52" y="16"/>
                      <a:pt x="52" y="16"/>
                    </a:cubicBezTo>
                    <a:cubicBezTo>
                      <a:pt x="51" y="15"/>
                      <a:pt x="51" y="14"/>
                      <a:pt x="50" y="13"/>
                    </a:cubicBezTo>
                    <a:cubicBezTo>
                      <a:pt x="45" y="5"/>
                      <a:pt x="37" y="0"/>
                      <a:pt x="27" y="0"/>
                    </a:cubicBezTo>
                    <a:cubicBezTo>
                      <a:pt x="12" y="0"/>
                      <a:pt x="0" y="12"/>
                      <a:pt x="0" y="27"/>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9" name="Rectangle 118"/>
              <p:cNvSpPr>
                <a:spLocks noChangeArrowheads="1"/>
              </p:cNvSpPr>
              <p:nvPr/>
            </p:nvSpPr>
            <p:spPr bwMode="auto">
              <a:xfrm>
                <a:off x="5237163" y="4967288"/>
                <a:ext cx="254000" cy="25400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0" name="Freeform 119"/>
              <p:cNvSpPr>
                <a:spLocks noEditPoints="1"/>
              </p:cNvSpPr>
              <p:nvPr/>
            </p:nvSpPr>
            <p:spPr bwMode="auto">
              <a:xfrm>
                <a:off x="5330826" y="5013325"/>
                <a:ext cx="66675" cy="66675"/>
              </a:xfrm>
              <a:custGeom>
                <a:avLst/>
                <a:gdLst>
                  <a:gd name="T0" fmla="*/ 11 w 22"/>
                  <a:gd name="T1" fmla="*/ 22 h 22"/>
                  <a:gd name="T2" fmla="*/ 0 w 22"/>
                  <a:gd name="T3" fmla="*/ 11 h 22"/>
                  <a:gd name="T4" fmla="*/ 11 w 22"/>
                  <a:gd name="T5" fmla="*/ 0 h 22"/>
                  <a:gd name="T6" fmla="*/ 22 w 22"/>
                  <a:gd name="T7" fmla="*/ 11 h 22"/>
                  <a:gd name="T8" fmla="*/ 11 w 22"/>
                  <a:gd name="T9" fmla="*/ 22 h 22"/>
                  <a:gd name="T10" fmla="*/ 11 w 22"/>
                  <a:gd name="T11" fmla="*/ 4 h 22"/>
                  <a:gd name="T12" fmla="*/ 4 w 22"/>
                  <a:gd name="T13" fmla="*/ 11 h 22"/>
                  <a:gd name="T14" fmla="*/ 11 w 22"/>
                  <a:gd name="T15" fmla="*/ 18 h 22"/>
                  <a:gd name="T16" fmla="*/ 18 w 22"/>
                  <a:gd name="T17" fmla="*/ 11 h 22"/>
                  <a:gd name="T18" fmla="*/ 11 w 22"/>
                  <a:gd name="T19"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22"/>
                    </a:moveTo>
                    <a:cubicBezTo>
                      <a:pt x="5" y="22"/>
                      <a:pt x="0" y="17"/>
                      <a:pt x="0" y="11"/>
                    </a:cubicBezTo>
                    <a:cubicBezTo>
                      <a:pt x="0" y="5"/>
                      <a:pt x="5" y="0"/>
                      <a:pt x="11" y="0"/>
                    </a:cubicBezTo>
                    <a:cubicBezTo>
                      <a:pt x="17" y="0"/>
                      <a:pt x="22" y="5"/>
                      <a:pt x="22" y="11"/>
                    </a:cubicBezTo>
                    <a:cubicBezTo>
                      <a:pt x="22" y="17"/>
                      <a:pt x="17" y="22"/>
                      <a:pt x="11" y="22"/>
                    </a:cubicBezTo>
                    <a:moveTo>
                      <a:pt x="11" y="4"/>
                    </a:moveTo>
                    <a:cubicBezTo>
                      <a:pt x="7" y="4"/>
                      <a:pt x="4" y="7"/>
                      <a:pt x="4" y="11"/>
                    </a:cubicBezTo>
                    <a:cubicBezTo>
                      <a:pt x="4" y="15"/>
                      <a:pt x="7" y="18"/>
                      <a:pt x="11" y="18"/>
                    </a:cubicBezTo>
                    <a:cubicBezTo>
                      <a:pt x="15" y="18"/>
                      <a:pt x="18" y="15"/>
                      <a:pt x="18" y="11"/>
                    </a:cubicBezTo>
                    <a:cubicBezTo>
                      <a:pt x="18" y="7"/>
                      <a:pt x="15" y="4"/>
                      <a:pt x="11"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1" name="Freeform 120"/>
              <p:cNvSpPr>
                <a:spLocks/>
              </p:cNvSpPr>
              <p:nvPr/>
            </p:nvSpPr>
            <p:spPr bwMode="auto">
              <a:xfrm>
                <a:off x="5318126" y="5067300"/>
                <a:ext cx="88900" cy="42863"/>
              </a:xfrm>
              <a:custGeom>
                <a:avLst/>
                <a:gdLst>
                  <a:gd name="T0" fmla="*/ 29 w 29"/>
                  <a:gd name="T1" fmla="*/ 14 h 14"/>
                  <a:gd name="T2" fmla="*/ 25 w 29"/>
                  <a:gd name="T3" fmla="*/ 14 h 14"/>
                  <a:gd name="T4" fmla="*/ 15 w 29"/>
                  <a:gd name="T5" fmla="*/ 4 h 14"/>
                  <a:gd name="T6" fmla="*/ 4 w 29"/>
                  <a:gd name="T7" fmla="*/ 14 h 14"/>
                  <a:gd name="T8" fmla="*/ 0 w 29"/>
                  <a:gd name="T9" fmla="*/ 14 h 14"/>
                  <a:gd name="T10" fmla="*/ 15 w 29"/>
                  <a:gd name="T11" fmla="*/ 0 h 14"/>
                  <a:gd name="T12" fmla="*/ 29 w 29"/>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29" h="14">
                    <a:moveTo>
                      <a:pt x="29" y="14"/>
                    </a:moveTo>
                    <a:cubicBezTo>
                      <a:pt x="25" y="14"/>
                      <a:pt x="25" y="14"/>
                      <a:pt x="25" y="14"/>
                    </a:cubicBezTo>
                    <a:cubicBezTo>
                      <a:pt x="25" y="8"/>
                      <a:pt x="21" y="4"/>
                      <a:pt x="15" y="4"/>
                    </a:cubicBezTo>
                    <a:cubicBezTo>
                      <a:pt x="9" y="4"/>
                      <a:pt x="4" y="8"/>
                      <a:pt x="4" y="14"/>
                    </a:cubicBezTo>
                    <a:cubicBezTo>
                      <a:pt x="0" y="14"/>
                      <a:pt x="0" y="14"/>
                      <a:pt x="0" y="14"/>
                    </a:cubicBezTo>
                    <a:cubicBezTo>
                      <a:pt x="0" y="6"/>
                      <a:pt x="7" y="0"/>
                      <a:pt x="15" y="0"/>
                    </a:cubicBezTo>
                    <a:cubicBezTo>
                      <a:pt x="23" y="0"/>
                      <a:pt x="29" y="6"/>
                      <a:pt x="29" y="1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2" name="Freeform 121"/>
              <p:cNvSpPr>
                <a:spLocks noEditPoints="1"/>
              </p:cNvSpPr>
              <p:nvPr/>
            </p:nvSpPr>
            <p:spPr bwMode="auto">
              <a:xfrm>
                <a:off x="5267326" y="5080000"/>
                <a:ext cx="63500" cy="61913"/>
              </a:xfrm>
              <a:custGeom>
                <a:avLst/>
                <a:gdLst>
                  <a:gd name="T0" fmla="*/ 11 w 21"/>
                  <a:gd name="T1" fmla="*/ 21 h 21"/>
                  <a:gd name="T2" fmla="*/ 0 w 21"/>
                  <a:gd name="T3" fmla="*/ 10 h 21"/>
                  <a:gd name="T4" fmla="*/ 11 w 21"/>
                  <a:gd name="T5" fmla="*/ 0 h 21"/>
                  <a:gd name="T6" fmla="*/ 21 w 21"/>
                  <a:gd name="T7" fmla="*/ 10 h 21"/>
                  <a:gd name="T8" fmla="*/ 11 w 21"/>
                  <a:gd name="T9" fmla="*/ 21 h 21"/>
                  <a:gd name="T10" fmla="*/ 11 w 21"/>
                  <a:gd name="T11" fmla="*/ 3 h 21"/>
                  <a:gd name="T12" fmla="*/ 4 w 21"/>
                  <a:gd name="T13" fmla="*/ 10 h 21"/>
                  <a:gd name="T14" fmla="*/ 11 w 21"/>
                  <a:gd name="T15" fmla="*/ 17 h 21"/>
                  <a:gd name="T16" fmla="*/ 17 w 21"/>
                  <a:gd name="T17" fmla="*/ 10 h 21"/>
                  <a:gd name="T18" fmla="*/ 11 w 21"/>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21"/>
                    </a:moveTo>
                    <a:cubicBezTo>
                      <a:pt x="5" y="21"/>
                      <a:pt x="0" y="16"/>
                      <a:pt x="0" y="10"/>
                    </a:cubicBezTo>
                    <a:cubicBezTo>
                      <a:pt x="0" y="4"/>
                      <a:pt x="5" y="0"/>
                      <a:pt x="11" y="0"/>
                    </a:cubicBezTo>
                    <a:cubicBezTo>
                      <a:pt x="16" y="0"/>
                      <a:pt x="21" y="4"/>
                      <a:pt x="21" y="10"/>
                    </a:cubicBezTo>
                    <a:cubicBezTo>
                      <a:pt x="21" y="16"/>
                      <a:pt x="16" y="21"/>
                      <a:pt x="11" y="21"/>
                    </a:cubicBezTo>
                    <a:moveTo>
                      <a:pt x="11" y="3"/>
                    </a:moveTo>
                    <a:cubicBezTo>
                      <a:pt x="7" y="3"/>
                      <a:pt x="4" y="6"/>
                      <a:pt x="4" y="10"/>
                    </a:cubicBezTo>
                    <a:cubicBezTo>
                      <a:pt x="4" y="14"/>
                      <a:pt x="7" y="17"/>
                      <a:pt x="11" y="17"/>
                    </a:cubicBezTo>
                    <a:cubicBezTo>
                      <a:pt x="14" y="17"/>
                      <a:pt x="17" y="14"/>
                      <a:pt x="17" y="10"/>
                    </a:cubicBezTo>
                    <a:cubicBezTo>
                      <a:pt x="17" y="6"/>
                      <a:pt x="14" y="3"/>
                      <a:pt x="1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3" name="Freeform 122"/>
              <p:cNvSpPr>
                <a:spLocks/>
              </p:cNvSpPr>
              <p:nvPr/>
            </p:nvSpPr>
            <p:spPr bwMode="auto">
              <a:xfrm>
                <a:off x="5254626" y="5130800"/>
                <a:ext cx="88900" cy="44450"/>
              </a:xfrm>
              <a:custGeom>
                <a:avLst/>
                <a:gdLst>
                  <a:gd name="T0" fmla="*/ 29 w 29"/>
                  <a:gd name="T1" fmla="*/ 15 h 15"/>
                  <a:gd name="T2" fmla="*/ 25 w 29"/>
                  <a:gd name="T3" fmla="*/ 15 h 15"/>
                  <a:gd name="T4" fmla="*/ 15 w 29"/>
                  <a:gd name="T5" fmla="*/ 4 h 15"/>
                  <a:gd name="T6" fmla="*/ 4 w 29"/>
                  <a:gd name="T7" fmla="*/ 15 h 15"/>
                  <a:gd name="T8" fmla="*/ 0 w 29"/>
                  <a:gd name="T9" fmla="*/ 15 h 15"/>
                  <a:gd name="T10" fmla="*/ 15 w 29"/>
                  <a:gd name="T11" fmla="*/ 0 h 15"/>
                  <a:gd name="T12" fmla="*/ 29 w 29"/>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9" h="15">
                    <a:moveTo>
                      <a:pt x="29" y="15"/>
                    </a:moveTo>
                    <a:cubicBezTo>
                      <a:pt x="25" y="15"/>
                      <a:pt x="25" y="15"/>
                      <a:pt x="25" y="15"/>
                    </a:cubicBezTo>
                    <a:cubicBezTo>
                      <a:pt x="25" y="9"/>
                      <a:pt x="20" y="4"/>
                      <a:pt x="15" y="4"/>
                    </a:cubicBezTo>
                    <a:cubicBezTo>
                      <a:pt x="9" y="4"/>
                      <a:pt x="4" y="9"/>
                      <a:pt x="4" y="15"/>
                    </a:cubicBezTo>
                    <a:cubicBezTo>
                      <a:pt x="0" y="15"/>
                      <a:pt x="0" y="15"/>
                      <a:pt x="0" y="15"/>
                    </a:cubicBezTo>
                    <a:cubicBezTo>
                      <a:pt x="0" y="7"/>
                      <a:pt x="7" y="0"/>
                      <a:pt x="15" y="0"/>
                    </a:cubicBezTo>
                    <a:cubicBezTo>
                      <a:pt x="22" y="0"/>
                      <a:pt x="29" y="7"/>
                      <a:pt x="29"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4" name="Freeform 123"/>
              <p:cNvSpPr>
                <a:spLocks noEditPoints="1"/>
              </p:cNvSpPr>
              <p:nvPr/>
            </p:nvSpPr>
            <p:spPr bwMode="auto">
              <a:xfrm>
                <a:off x="5394326" y="5080000"/>
                <a:ext cx="66675" cy="61913"/>
              </a:xfrm>
              <a:custGeom>
                <a:avLst/>
                <a:gdLst>
                  <a:gd name="T0" fmla="*/ 11 w 22"/>
                  <a:gd name="T1" fmla="*/ 21 h 21"/>
                  <a:gd name="T2" fmla="*/ 0 w 22"/>
                  <a:gd name="T3" fmla="*/ 10 h 21"/>
                  <a:gd name="T4" fmla="*/ 11 w 22"/>
                  <a:gd name="T5" fmla="*/ 0 h 21"/>
                  <a:gd name="T6" fmla="*/ 22 w 22"/>
                  <a:gd name="T7" fmla="*/ 10 h 21"/>
                  <a:gd name="T8" fmla="*/ 11 w 22"/>
                  <a:gd name="T9" fmla="*/ 21 h 21"/>
                  <a:gd name="T10" fmla="*/ 11 w 22"/>
                  <a:gd name="T11" fmla="*/ 3 h 21"/>
                  <a:gd name="T12" fmla="*/ 4 w 22"/>
                  <a:gd name="T13" fmla="*/ 10 h 21"/>
                  <a:gd name="T14" fmla="*/ 11 w 22"/>
                  <a:gd name="T15" fmla="*/ 17 h 21"/>
                  <a:gd name="T16" fmla="*/ 18 w 22"/>
                  <a:gd name="T17" fmla="*/ 10 h 21"/>
                  <a:gd name="T18" fmla="*/ 11 w 22"/>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1">
                    <a:moveTo>
                      <a:pt x="11" y="21"/>
                    </a:moveTo>
                    <a:cubicBezTo>
                      <a:pt x="5" y="21"/>
                      <a:pt x="0" y="16"/>
                      <a:pt x="0" y="10"/>
                    </a:cubicBezTo>
                    <a:cubicBezTo>
                      <a:pt x="0" y="4"/>
                      <a:pt x="5" y="0"/>
                      <a:pt x="11" y="0"/>
                    </a:cubicBezTo>
                    <a:cubicBezTo>
                      <a:pt x="17" y="0"/>
                      <a:pt x="22" y="4"/>
                      <a:pt x="22" y="10"/>
                    </a:cubicBezTo>
                    <a:cubicBezTo>
                      <a:pt x="22" y="16"/>
                      <a:pt x="17" y="21"/>
                      <a:pt x="11" y="21"/>
                    </a:cubicBezTo>
                    <a:moveTo>
                      <a:pt x="11" y="3"/>
                    </a:moveTo>
                    <a:cubicBezTo>
                      <a:pt x="7" y="3"/>
                      <a:pt x="4" y="6"/>
                      <a:pt x="4" y="10"/>
                    </a:cubicBezTo>
                    <a:cubicBezTo>
                      <a:pt x="4" y="14"/>
                      <a:pt x="7" y="17"/>
                      <a:pt x="11" y="17"/>
                    </a:cubicBezTo>
                    <a:cubicBezTo>
                      <a:pt x="15" y="17"/>
                      <a:pt x="18" y="14"/>
                      <a:pt x="18" y="10"/>
                    </a:cubicBezTo>
                    <a:cubicBezTo>
                      <a:pt x="18" y="6"/>
                      <a:pt x="15" y="3"/>
                      <a:pt x="1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5" name="Freeform 124"/>
              <p:cNvSpPr>
                <a:spLocks/>
              </p:cNvSpPr>
              <p:nvPr/>
            </p:nvSpPr>
            <p:spPr bwMode="auto">
              <a:xfrm>
                <a:off x="5384801" y="5130800"/>
                <a:ext cx="85725" cy="44450"/>
              </a:xfrm>
              <a:custGeom>
                <a:avLst/>
                <a:gdLst>
                  <a:gd name="T0" fmla="*/ 28 w 28"/>
                  <a:gd name="T1" fmla="*/ 15 h 15"/>
                  <a:gd name="T2" fmla="*/ 25 w 28"/>
                  <a:gd name="T3" fmla="*/ 15 h 15"/>
                  <a:gd name="T4" fmla="*/ 14 w 28"/>
                  <a:gd name="T5" fmla="*/ 4 h 15"/>
                  <a:gd name="T6" fmla="*/ 4 w 28"/>
                  <a:gd name="T7" fmla="*/ 15 h 15"/>
                  <a:gd name="T8" fmla="*/ 0 w 28"/>
                  <a:gd name="T9" fmla="*/ 15 h 15"/>
                  <a:gd name="T10" fmla="*/ 14 w 28"/>
                  <a:gd name="T11" fmla="*/ 0 h 15"/>
                  <a:gd name="T12" fmla="*/ 28 w 28"/>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8" h="15">
                    <a:moveTo>
                      <a:pt x="28" y="15"/>
                    </a:moveTo>
                    <a:cubicBezTo>
                      <a:pt x="25" y="15"/>
                      <a:pt x="25" y="15"/>
                      <a:pt x="25" y="15"/>
                    </a:cubicBezTo>
                    <a:cubicBezTo>
                      <a:pt x="25" y="9"/>
                      <a:pt x="20" y="4"/>
                      <a:pt x="14" y="4"/>
                    </a:cubicBezTo>
                    <a:cubicBezTo>
                      <a:pt x="8" y="4"/>
                      <a:pt x="4" y="9"/>
                      <a:pt x="4" y="15"/>
                    </a:cubicBezTo>
                    <a:cubicBezTo>
                      <a:pt x="0" y="15"/>
                      <a:pt x="0" y="15"/>
                      <a:pt x="0" y="15"/>
                    </a:cubicBezTo>
                    <a:cubicBezTo>
                      <a:pt x="0" y="7"/>
                      <a:pt x="6" y="0"/>
                      <a:pt x="14" y="0"/>
                    </a:cubicBezTo>
                    <a:cubicBezTo>
                      <a:pt x="22" y="0"/>
                      <a:pt x="28" y="7"/>
                      <a:pt x="28"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6" name="Freeform 125"/>
              <p:cNvSpPr>
                <a:spLocks/>
              </p:cNvSpPr>
              <p:nvPr/>
            </p:nvSpPr>
            <p:spPr bwMode="auto">
              <a:xfrm>
                <a:off x="4948238" y="4521200"/>
                <a:ext cx="325438" cy="193675"/>
              </a:xfrm>
              <a:custGeom>
                <a:avLst/>
                <a:gdLst>
                  <a:gd name="T0" fmla="*/ 11 w 107"/>
                  <a:gd name="T1" fmla="*/ 32 h 64"/>
                  <a:gd name="T2" fmla="*/ 29 w 107"/>
                  <a:gd name="T3" fmla="*/ 18 h 64"/>
                  <a:gd name="T4" fmla="*/ 47 w 107"/>
                  <a:gd name="T5" fmla="*/ 0 h 64"/>
                  <a:gd name="T6" fmla="*/ 63 w 107"/>
                  <a:gd name="T7" fmla="*/ 9 h 64"/>
                  <a:gd name="T8" fmla="*/ 69 w 107"/>
                  <a:gd name="T9" fmla="*/ 8 h 64"/>
                  <a:gd name="T10" fmla="*/ 86 w 107"/>
                  <a:gd name="T11" fmla="*/ 25 h 64"/>
                  <a:gd name="T12" fmla="*/ 88 w 107"/>
                  <a:gd name="T13" fmla="*/ 25 h 64"/>
                  <a:gd name="T14" fmla="*/ 107 w 107"/>
                  <a:gd name="T15" fmla="*/ 45 h 64"/>
                  <a:gd name="T16" fmla="*/ 88 w 107"/>
                  <a:gd name="T17" fmla="*/ 64 h 64"/>
                  <a:gd name="T18" fmla="*/ 17 w 107"/>
                  <a:gd name="T19" fmla="*/ 64 h 64"/>
                  <a:gd name="T20" fmla="*/ 0 w 107"/>
                  <a:gd name="T21" fmla="*/ 47 h 64"/>
                  <a:gd name="T22" fmla="*/ 11 w 107"/>
                  <a:gd name="T23"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64">
                    <a:moveTo>
                      <a:pt x="11" y="32"/>
                    </a:moveTo>
                    <a:cubicBezTo>
                      <a:pt x="13" y="24"/>
                      <a:pt x="20" y="18"/>
                      <a:pt x="29" y="18"/>
                    </a:cubicBezTo>
                    <a:cubicBezTo>
                      <a:pt x="29" y="8"/>
                      <a:pt x="37" y="0"/>
                      <a:pt x="47" y="0"/>
                    </a:cubicBezTo>
                    <a:cubicBezTo>
                      <a:pt x="54" y="0"/>
                      <a:pt x="60" y="3"/>
                      <a:pt x="63" y="9"/>
                    </a:cubicBezTo>
                    <a:cubicBezTo>
                      <a:pt x="65" y="9"/>
                      <a:pt x="66" y="8"/>
                      <a:pt x="69" y="8"/>
                    </a:cubicBezTo>
                    <a:cubicBezTo>
                      <a:pt x="78" y="8"/>
                      <a:pt x="86" y="16"/>
                      <a:pt x="86" y="25"/>
                    </a:cubicBezTo>
                    <a:cubicBezTo>
                      <a:pt x="88" y="25"/>
                      <a:pt x="88" y="25"/>
                      <a:pt x="88" y="25"/>
                    </a:cubicBezTo>
                    <a:cubicBezTo>
                      <a:pt x="99" y="25"/>
                      <a:pt x="107" y="34"/>
                      <a:pt x="107" y="45"/>
                    </a:cubicBezTo>
                    <a:cubicBezTo>
                      <a:pt x="107" y="56"/>
                      <a:pt x="99" y="64"/>
                      <a:pt x="88" y="64"/>
                    </a:cubicBezTo>
                    <a:cubicBezTo>
                      <a:pt x="17" y="64"/>
                      <a:pt x="17" y="64"/>
                      <a:pt x="17" y="64"/>
                    </a:cubicBezTo>
                    <a:cubicBezTo>
                      <a:pt x="8" y="64"/>
                      <a:pt x="0" y="57"/>
                      <a:pt x="0" y="47"/>
                    </a:cubicBezTo>
                    <a:cubicBezTo>
                      <a:pt x="0" y="40"/>
                      <a:pt x="5" y="34"/>
                      <a:pt x="11" y="3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7" name="Freeform 126"/>
              <p:cNvSpPr>
                <a:spLocks/>
              </p:cNvSpPr>
              <p:nvPr/>
            </p:nvSpPr>
            <p:spPr bwMode="auto">
              <a:xfrm>
                <a:off x="4348163" y="4768850"/>
                <a:ext cx="139700" cy="134938"/>
              </a:xfrm>
              <a:custGeom>
                <a:avLst/>
                <a:gdLst>
                  <a:gd name="T0" fmla="*/ 11 w 46"/>
                  <a:gd name="T1" fmla="*/ 43 h 45"/>
                  <a:gd name="T2" fmla="*/ 46 w 46"/>
                  <a:gd name="T3" fmla="*/ 8 h 45"/>
                  <a:gd name="T4" fmla="*/ 38 w 46"/>
                  <a:gd name="T5" fmla="*/ 0 h 45"/>
                  <a:gd name="T6" fmla="*/ 2 w 46"/>
                  <a:gd name="T7" fmla="*/ 35 h 45"/>
                  <a:gd name="T8" fmla="*/ 2 w 46"/>
                  <a:gd name="T9" fmla="*/ 43 h 45"/>
                  <a:gd name="T10" fmla="*/ 11 w 46"/>
                  <a:gd name="T11" fmla="*/ 43 h 45"/>
                </a:gdLst>
                <a:ahLst/>
                <a:cxnLst>
                  <a:cxn ang="0">
                    <a:pos x="T0" y="T1"/>
                  </a:cxn>
                  <a:cxn ang="0">
                    <a:pos x="T2" y="T3"/>
                  </a:cxn>
                  <a:cxn ang="0">
                    <a:pos x="T4" y="T5"/>
                  </a:cxn>
                  <a:cxn ang="0">
                    <a:pos x="T6" y="T7"/>
                  </a:cxn>
                  <a:cxn ang="0">
                    <a:pos x="T8" y="T9"/>
                  </a:cxn>
                  <a:cxn ang="0">
                    <a:pos x="T10" y="T11"/>
                  </a:cxn>
                </a:cxnLst>
                <a:rect l="0" t="0" r="r" b="b"/>
                <a:pathLst>
                  <a:path w="46" h="45">
                    <a:moveTo>
                      <a:pt x="11" y="43"/>
                    </a:moveTo>
                    <a:cubicBezTo>
                      <a:pt x="46" y="8"/>
                      <a:pt x="46" y="8"/>
                      <a:pt x="46" y="8"/>
                    </a:cubicBezTo>
                    <a:cubicBezTo>
                      <a:pt x="38" y="0"/>
                      <a:pt x="38" y="0"/>
                      <a:pt x="38" y="0"/>
                    </a:cubicBezTo>
                    <a:cubicBezTo>
                      <a:pt x="2" y="35"/>
                      <a:pt x="2" y="35"/>
                      <a:pt x="2" y="35"/>
                    </a:cubicBezTo>
                    <a:cubicBezTo>
                      <a:pt x="0" y="37"/>
                      <a:pt x="0" y="41"/>
                      <a:pt x="2" y="43"/>
                    </a:cubicBezTo>
                    <a:cubicBezTo>
                      <a:pt x="4" y="45"/>
                      <a:pt x="8" y="45"/>
                      <a:pt x="11" y="43"/>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8" name="Freeform 127"/>
              <p:cNvSpPr>
                <a:spLocks/>
              </p:cNvSpPr>
              <p:nvPr/>
            </p:nvSpPr>
            <p:spPr bwMode="auto">
              <a:xfrm>
                <a:off x="5130801" y="5459413"/>
                <a:ext cx="212725" cy="211138"/>
              </a:xfrm>
              <a:custGeom>
                <a:avLst/>
                <a:gdLst>
                  <a:gd name="T0" fmla="*/ 62 w 70"/>
                  <a:gd name="T1" fmla="*/ 0 h 70"/>
                  <a:gd name="T2" fmla="*/ 9 w 70"/>
                  <a:gd name="T3" fmla="*/ 0 h 70"/>
                  <a:gd name="T4" fmla="*/ 0 w 70"/>
                  <a:gd name="T5" fmla="*/ 9 h 70"/>
                  <a:gd name="T6" fmla="*/ 0 w 70"/>
                  <a:gd name="T7" fmla="*/ 45 h 70"/>
                  <a:gd name="T8" fmla="*/ 9 w 70"/>
                  <a:gd name="T9" fmla="*/ 55 h 70"/>
                  <a:gd name="T10" fmla="*/ 19 w 70"/>
                  <a:gd name="T11" fmla="*/ 55 h 70"/>
                  <a:gd name="T12" fmla="*/ 19 w 70"/>
                  <a:gd name="T13" fmla="*/ 70 h 70"/>
                  <a:gd name="T14" fmla="*/ 34 w 70"/>
                  <a:gd name="T15" fmla="*/ 55 h 70"/>
                  <a:gd name="T16" fmla="*/ 62 w 70"/>
                  <a:gd name="T17" fmla="*/ 55 h 70"/>
                  <a:gd name="T18" fmla="*/ 70 w 70"/>
                  <a:gd name="T19" fmla="*/ 45 h 70"/>
                  <a:gd name="T20" fmla="*/ 70 w 70"/>
                  <a:gd name="T21" fmla="*/ 9 h 70"/>
                  <a:gd name="T22" fmla="*/ 62 w 70"/>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0">
                    <a:moveTo>
                      <a:pt x="62" y="0"/>
                    </a:moveTo>
                    <a:cubicBezTo>
                      <a:pt x="9" y="0"/>
                      <a:pt x="9" y="0"/>
                      <a:pt x="9" y="0"/>
                    </a:cubicBezTo>
                    <a:cubicBezTo>
                      <a:pt x="4" y="0"/>
                      <a:pt x="0" y="4"/>
                      <a:pt x="0" y="9"/>
                    </a:cubicBezTo>
                    <a:cubicBezTo>
                      <a:pt x="0" y="45"/>
                      <a:pt x="0" y="45"/>
                      <a:pt x="0" y="45"/>
                    </a:cubicBezTo>
                    <a:cubicBezTo>
                      <a:pt x="0" y="50"/>
                      <a:pt x="4" y="55"/>
                      <a:pt x="9" y="55"/>
                    </a:cubicBezTo>
                    <a:cubicBezTo>
                      <a:pt x="19" y="55"/>
                      <a:pt x="19" y="55"/>
                      <a:pt x="19" y="55"/>
                    </a:cubicBezTo>
                    <a:cubicBezTo>
                      <a:pt x="19" y="70"/>
                      <a:pt x="19" y="70"/>
                      <a:pt x="19" y="70"/>
                    </a:cubicBezTo>
                    <a:cubicBezTo>
                      <a:pt x="34" y="55"/>
                      <a:pt x="34" y="55"/>
                      <a:pt x="34" y="55"/>
                    </a:cubicBezTo>
                    <a:cubicBezTo>
                      <a:pt x="62" y="55"/>
                      <a:pt x="62" y="55"/>
                      <a:pt x="62" y="55"/>
                    </a:cubicBezTo>
                    <a:cubicBezTo>
                      <a:pt x="67" y="55"/>
                      <a:pt x="70" y="50"/>
                      <a:pt x="70" y="45"/>
                    </a:cubicBezTo>
                    <a:cubicBezTo>
                      <a:pt x="70" y="9"/>
                      <a:pt x="70" y="9"/>
                      <a:pt x="70" y="9"/>
                    </a:cubicBezTo>
                    <a:cubicBezTo>
                      <a:pt x="70" y="4"/>
                      <a:pt x="67" y="0"/>
                      <a:pt x="62"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9" name="Freeform 128"/>
              <p:cNvSpPr>
                <a:spLocks/>
              </p:cNvSpPr>
              <p:nvPr/>
            </p:nvSpPr>
            <p:spPr bwMode="auto">
              <a:xfrm>
                <a:off x="5311776" y="5546725"/>
                <a:ext cx="222250" cy="211138"/>
              </a:xfrm>
              <a:custGeom>
                <a:avLst/>
                <a:gdLst>
                  <a:gd name="T0" fmla="*/ 62 w 73"/>
                  <a:gd name="T1" fmla="*/ 0 h 70"/>
                  <a:gd name="T2" fmla="*/ 15 w 73"/>
                  <a:gd name="T3" fmla="*/ 0 h 70"/>
                  <a:gd name="T4" fmla="*/ 15 w 73"/>
                  <a:gd name="T5" fmla="*/ 20 h 70"/>
                  <a:gd name="T6" fmla="*/ 2 w 73"/>
                  <a:gd name="T7" fmla="*/ 32 h 70"/>
                  <a:gd name="T8" fmla="*/ 0 w 73"/>
                  <a:gd name="T9" fmla="*/ 32 h 70"/>
                  <a:gd name="T10" fmla="*/ 0 w 73"/>
                  <a:gd name="T11" fmla="*/ 45 h 70"/>
                  <a:gd name="T12" fmla="*/ 9 w 73"/>
                  <a:gd name="T13" fmla="*/ 53 h 70"/>
                  <a:gd name="T14" fmla="*/ 37 w 73"/>
                  <a:gd name="T15" fmla="*/ 53 h 70"/>
                  <a:gd name="T16" fmla="*/ 53 w 73"/>
                  <a:gd name="T17" fmla="*/ 70 h 70"/>
                  <a:gd name="T18" fmla="*/ 53 w 73"/>
                  <a:gd name="T19" fmla="*/ 53 h 70"/>
                  <a:gd name="T20" fmla="*/ 62 w 73"/>
                  <a:gd name="T21" fmla="*/ 53 h 70"/>
                  <a:gd name="T22" fmla="*/ 73 w 73"/>
                  <a:gd name="T23" fmla="*/ 45 h 70"/>
                  <a:gd name="T24" fmla="*/ 73 w 73"/>
                  <a:gd name="T25" fmla="*/ 9 h 70"/>
                  <a:gd name="T26" fmla="*/ 62 w 73"/>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70">
                    <a:moveTo>
                      <a:pt x="62" y="0"/>
                    </a:moveTo>
                    <a:cubicBezTo>
                      <a:pt x="15" y="0"/>
                      <a:pt x="15" y="0"/>
                      <a:pt x="15" y="0"/>
                    </a:cubicBezTo>
                    <a:cubicBezTo>
                      <a:pt x="15" y="20"/>
                      <a:pt x="15" y="20"/>
                      <a:pt x="15" y="20"/>
                    </a:cubicBezTo>
                    <a:cubicBezTo>
                      <a:pt x="15" y="27"/>
                      <a:pt x="9" y="32"/>
                      <a:pt x="2" y="32"/>
                    </a:cubicBezTo>
                    <a:cubicBezTo>
                      <a:pt x="0" y="32"/>
                      <a:pt x="0" y="32"/>
                      <a:pt x="0" y="32"/>
                    </a:cubicBezTo>
                    <a:cubicBezTo>
                      <a:pt x="0" y="45"/>
                      <a:pt x="0" y="45"/>
                      <a:pt x="0" y="45"/>
                    </a:cubicBezTo>
                    <a:cubicBezTo>
                      <a:pt x="0" y="50"/>
                      <a:pt x="4" y="53"/>
                      <a:pt x="9" y="53"/>
                    </a:cubicBezTo>
                    <a:cubicBezTo>
                      <a:pt x="37" y="53"/>
                      <a:pt x="37" y="53"/>
                      <a:pt x="37" y="53"/>
                    </a:cubicBezTo>
                    <a:cubicBezTo>
                      <a:pt x="53" y="70"/>
                      <a:pt x="53" y="70"/>
                      <a:pt x="53" y="70"/>
                    </a:cubicBezTo>
                    <a:cubicBezTo>
                      <a:pt x="53" y="53"/>
                      <a:pt x="53" y="53"/>
                      <a:pt x="53" y="53"/>
                    </a:cubicBezTo>
                    <a:cubicBezTo>
                      <a:pt x="62" y="53"/>
                      <a:pt x="62" y="53"/>
                      <a:pt x="62" y="53"/>
                    </a:cubicBezTo>
                    <a:cubicBezTo>
                      <a:pt x="67" y="53"/>
                      <a:pt x="73" y="50"/>
                      <a:pt x="73" y="45"/>
                    </a:cubicBezTo>
                    <a:cubicBezTo>
                      <a:pt x="73" y="9"/>
                      <a:pt x="73" y="9"/>
                      <a:pt x="73" y="9"/>
                    </a:cubicBezTo>
                    <a:cubicBezTo>
                      <a:pt x="73" y="4"/>
                      <a:pt x="67" y="0"/>
                      <a:pt x="6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0" name="Freeform 129"/>
              <p:cNvSpPr>
                <a:spLocks/>
              </p:cNvSpPr>
              <p:nvPr/>
            </p:nvSpPr>
            <p:spPr bwMode="auto">
              <a:xfrm>
                <a:off x="4140201" y="5081588"/>
                <a:ext cx="347663" cy="236538"/>
              </a:xfrm>
              <a:custGeom>
                <a:avLst/>
                <a:gdLst>
                  <a:gd name="T0" fmla="*/ 115 w 115"/>
                  <a:gd name="T1" fmla="*/ 73 h 78"/>
                  <a:gd name="T2" fmla="*/ 110 w 115"/>
                  <a:gd name="T3" fmla="*/ 78 h 78"/>
                  <a:gd name="T4" fmla="*/ 5 w 115"/>
                  <a:gd name="T5" fmla="*/ 78 h 78"/>
                  <a:gd name="T6" fmla="*/ 0 w 115"/>
                  <a:gd name="T7" fmla="*/ 73 h 78"/>
                  <a:gd name="T8" fmla="*/ 0 w 115"/>
                  <a:gd name="T9" fmla="*/ 6 h 78"/>
                  <a:gd name="T10" fmla="*/ 5 w 115"/>
                  <a:gd name="T11" fmla="*/ 0 h 78"/>
                  <a:gd name="T12" fmla="*/ 110 w 115"/>
                  <a:gd name="T13" fmla="*/ 0 h 78"/>
                  <a:gd name="T14" fmla="*/ 115 w 115"/>
                  <a:gd name="T15" fmla="*/ 6 h 78"/>
                  <a:gd name="T16" fmla="*/ 115 w 115"/>
                  <a:gd name="T17" fmla="*/ 7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78">
                    <a:moveTo>
                      <a:pt x="115" y="73"/>
                    </a:moveTo>
                    <a:cubicBezTo>
                      <a:pt x="115" y="76"/>
                      <a:pt x="113" y="78"/>
                      <a:pt x="110" y="78"/>
                    </a:cubicBezTo>
                    <a:cubicBezTo>
                      <a:pt x="5" y="78"/>
                      <a:pt x="5" y="78"/>
                      <a:pt x="5" y="78"/>
                    </a:cubicBezTo>
                    <a:cubicBezTo>
                      <a:pt x="2" y="78"/>
                      <a:pt x="0" y="76"/>
                      <a:pt x="0" y="73"/>
                    </a:cubicBezTo>
                    <a:cubicBezTo>
                      <a:pt x="0" y="6"/>
                      <a:pt x="0" y="6"/>
                      <a:pt x="0" y="6"/>
                    </a:cubicBezTo>
                    <a:cubicBezTo>
                      <a:pt x="0" y="3"/>
                      <a:pt x="2" y="0"/>
                      <a:pt x="5" y="0"/>
                    </a:cubicBezTo>
                    <a:cubicBezTo>
                      <a:pt x="110" y="0"/>
                      <a:pt x="110" y="0"/>
                      <a:pt x="110" y="0"/>
                    </a:cubicBezTo>
                    <a:cubicBezTo>
                      <a:pt x="113" y="0"/>
                      <a:pt x="115" y="3"/>
                      <a:pt x="115" y="6"/>
                    </a:cubicBezTo>
                    <a:lnTo>
                      <a:pt x="115" y="7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1" name="Rectangle 130"/>
              <p:cNvSpPr>
                <a:spLocks noChangeArrowheads="1"/>
              </p:cNvSpPr>
              <p:nvPr/>
            </p:nvSpPr>
            <p:spPr bwMode="auto">
              <a:xfrm>
                <a:off x="4160838" y="5103813"/>
                <a:ext cx="303213" cy="19208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2" name="Freeform 131"/>
              <p:cNvSpPr>
                <a:spLocks/>
              </p:cNvSpPr>
              <p:nvPr/>
            </p:nvSpPr>
            <p:spPr bwMode="auto">
              <a:xfrm>
                <a:off x="4176713" y="5141913"/>
                <a:ext cx="266700" cy="127000"/>
              </a:xfrm>
              <a:custGeom>
                <a:avLst/>
                <a:gdLst>
                  <a:gd name="T0" fmla="*/ 0 w 168"/>
                  <a:gd name="T1" fmla="*/ 80 h 80"/>
                  <a:gd name="T2" fmla="*/ 24 w 168"/>
                  <a:gd name="T3" fmla="*/ 65 h 80"/>
                  <a:gd name="T4" fmla="*/ 40 w 168"/>
                  <a:gd name="T5" fmla="*/ 76 h 80"/>
                  <a:gd name="T6" fmla="*/ 66 w 168"/>
                  <a:gd name="T7" fmla="*/ 38 h 80"/>
                  <a:gd name="T8" fmla="*/ 84 w 168"/>
                  <a:gd name="T9" fmla="*/ 48 h 80"/>
                  <a:gd name="T10" fmla="*/ 133 w 168"/>
                  <a:gd name="T11" fmla="*/ 10 h 80"/>
                  <a:gd name="T12" fmla="*/ 150 w 168"/>
                  <a:gd name="T13" fmla="*/ 18 h 80"/>
                  <a:gd name="T14" fmla="*/ 168 w 168"/>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80">
                    <a:moveTo>
                      <a:pt x="0" y="80"/>
                    </a:moveTo>
                    <a:lnTo>
                      <a:pt x="24" y="65"/>
                    </a:lnTo>
                    <a:lnTo>
                      <a:pt x="40" y="76"/>
                    </a:lnTo>
                    <a:lnTo>
                      <a:pt x="66" y="38"/>
                    </a:lnTo>
                    <a:lnTo>
                      <a:pt x="84" y="48"/>
                    </a:lnTo>
                    <a:lnTo>
                      <a:pt x="133" y="10"/>
                    </a:lnTo>
                    <a:lnTo>
                      <a:pt x="150" y="18"/>
                    </a:lnTo>
                    <a:lnTo>
                      <a:pt x="168" y="0"/>
                    </a:lnTo>
                  </a:path>
                </a:pathLst>
              </a:custGeom>
              <a:noFill/>
              <a:ln w="793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3" name="Rectangle 132"/>
              <p:cNvSpPr>
                <a:spLocks noChangeArrowheads="1"/>
              </p:cNvSpPr>
              <p:nvPr/>
            </p:nvSpPr>
            <p:spPr bwMode="auto">
              <a:xfrm>
                <a:off x="4679951" y="5794375"/>
                <a:ext cx="496888" cy="17145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4" name="Rectangle 133"/>
              <p:cNvSpPr>
                <a:spLocks noChangeArrowheads="1"/>
              </p:cNvSpPr>
              <p:nvPr/>
            </p:nvSpPr>
            <p:spPr bwMode="auto">
              <a:xfrm>
                <a:off x="4667251" y="5908675"/>
                <a:ext cx="520700" cy="49688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5" name="Oval 134"/>
              <p:cNvSpPr>
                <a:spLocks noChangeArrowheads="1"/>
              </p:cNvSpPr>
              <p:nvPr/>
            </p:nvSpPr>
            <p:spPr bwMode="auto">
              <a:xfrm>
                <a:off x="5106988" y="5995988"/>
                <a:ext cx="50800" cy="53975"/>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6" name="Oval 135"/>
              <p:cNvSpPr>
                <a:spLocks noChangeArrowheads="1"/>
              </p:cNvSpPr>
              <p:nvPr/>
            </p:nvSpPr>
            <p:spPr bwMode="auto">
              <a:xfrm>
                <a:off x="5106988" y="6069013"/>
                <a:ext cx="50800" cy="5080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7" name="Oval 136"/>
              <p:cNvSpPr>
                <a:spLocks noChangeArrowheads="1"/>
              </p:cNvSpPr>
              <p:nvPr/>
            </p:nvSpPr>
            <p:spPr bwMode="auto">
              <a:xfrm>
                <a:off x="5106988" y="6140450"/>
                <a:ext cx="50800" cy="555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8" name="Oval 137"/>
              <p:cNvSpPr>
                <a:spLocks noChangeArrowheads="1"/>
              </p:cNvSpPr>
              <p:nvPr/>
            </p:nvSpPr>
            <p:spPr bwMode="auto">
              <a:xfrm>
                <a:off x="4457701" y="4597400"/>
                <a:ext cx="219075" cy="207963"/>
              </a:xfrm>
              <a:prstGeom prst="ellipse">
                <a:avLst/>
              </a:prstGeom>
              <a:solidFill>
                <a:srgbClr val="70B3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9" name="Freeform 138"/>
              <p:cNvSpPr>
                <a:spLocks/>
              </p:cNvSpPr>
              <p:nvPr/>
            </p:nvSpPr>
            <p:spPr bwMode="auto">
              <a:xfrm>
                <a:off x="4457701" y="4608513"/>
                <a:ext cx="193675" cy="196850"/>
              </a:xfrm>
              <a:custGeom>
                <a:avLst/>
                <a:gdLst>
                  <a:gd name="T0" fmla="*/ 63 w 64"/>
                  <a:gd name="T1" fmla="*/ 52 h 65"/>
                  <a:gd name="T2" fmla="*/ 18 w 64"/>
                  <a:gd name="T3" fmla="*/ 10 h 65"/>
                  <a:gd name="T4" fmla="*/ 19 w 64"/>
                  <a:gd name="T5" fmla="*/ 0 h 65"/>
                  <a:gd name="T6" fmla="*/ 0 w 64"/>
                  <a:gd name="T7" fmla="*/ 30 h 65"/>
                  <a:gd name="T8" fmla="*/ 36 w 64"/>
                  <a:gd name="T9" fmla="*/ 65 h 65"/>
                  <a:gd name="T10" fmla="*/ 64 w 64"/>
                  <a:gd name="T11" fmla="*/ 52 h 65"/>
                  <a:gd name="T12" fmla="*/ 63 w 64"/>
                  <a:gd name="T13" fmla="*/ 52 h 65"/>
                </a:gdLst>
                <a:ahLst/>
                <a:cxnLst>
                  <a:cxn ang="0">
                    <a:pos x="T0" y="T1"/>
                  </a:cxn>
                  <a:cxn ang="0">
                    <a:pos x="T2" y="T3"/>
                  </a:cxn>
                  <a:cxn ang="0">
                    <a:pos x="T4" y="T5"/>
                  </a:cxn>
                  <a:cxn ang="0">
                    <a:pos x="T6" y="T7"/>
                  </a:cxn>
                  <a:cxn ang="0">
                    <a:pos x="T8" y="T9"/>
                  </a:cxn>
                  <a:cxn ang="0">
                    <a:pos x="T10" y="T11"/>
                  </a:cxn>
                  <a:cxn ang="0">
                    <a:pos x="T12" y="T13"/>
                  </a:cxn>
                </a:cxnLst>
                <a:rect l="0" t="0" r="r" b="b"/>
                <a:pathLst>
                  <a:path w="64" h="65">
                    <a:moveTo>
                      <a:pt x="63" y="52"/>
                    </a:moveTo>
                    <a:cubicBezTo>
                      <a:pt x="38" y="52"/>
                      <a:pt x="18" y="33"/>
                      <a:pt x="18" y="10"/>
                    </a:cubicBezTo>
                    <a:cubicBezTo>
                      <a:pt x="18" y="6"/>
                      <a:pt x="18" y="3"/>
                      <a:pt x="19" y="0"/>
                    </a:cubicBezTo>
                    <a:cubicBezTo>
                      <a:pt x="8" y="6"/>
                      <a:pt x="0" y="17"/>
                      <a:pt x="0" y="30"/>
                    </a:cubicBezTo>
                    <a:cubicBezTo>
                      <a:pt x="0" y="49"/>
                      <a:pt x="16" y="65"/>
                      <a:pt x="36" y="65"/>
                    </a:cubicBezTo>
                    <a:cubicBezTo>
                      <a:pt x="47" y="65"/>
                      <a:pt x="57" y="60"/>
                      <a:pt x="64" y="52"/>
                    </a:cubicBezTo>
                    <a:lnTo>
                      <a:pt x="63" y="52"/>
                    </a:lnTo>
                    <a:close/>
                  </a:path>
                </a:pathLst>
              </a:custGeom>
              <a:solidFill>
                <a:srgbClr val="A0CD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0" name="Rectangle 139"/>
              <p:cNvSpPr>
                <a:spLocks noChangeArrowheads="1"/>
              </p:cNvSpPr>
              <p:nvPr/>
            </p:nvSpPr>
            <p:spPr bwMode="auto">
              <a:xfrm>
                <a:off x="4484688" y="4629150"/>
                <a:ext cx="42863" cy="123825"/>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1" name="Rectangle 140"/>
              <p:cNvSpPr>
                <a:spLocks noChangeArrowheads="1"/>
              </p:cNvSpPr>
              <p:nvPr/>
            </p:nvSpPr>
            <p:spPr bwMode="auto">
              <a:xfrm>
                <a:off x="4484688" y="4629150"/>
                <a:ext cx="42863"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2" name="Rectangle 141"/>
              <p:cNvSpPr>
                <a:spLocks noChangeArrowheads="1"/>
              </p:cNvSpPr>
              <p:nvPr/>
            </p:nvSpPr>
            <p:spPr bwMode="auto">
              <a:xfrm>
                <a:off x="4533901" y="4657725"/>
                <a:ext cx="39688" cy="9525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3" name="Rectangle 142"/>
              <p:cNvSpPr>
                <a:spLocks noChangeArrowheads="1"/>
              </p:cNvSpPr>
              <p:nvPr/>
            </p:nvSpPr>
            <p:spPr bwMode="auto">
              <a:xfrm>
                <a:off x="4533901" y="4657725"/>
                <a:ext cx="39688"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4" name="Rectangle 143"/>
              <p:cNvSpPr>
                <a:spLocks noChangeArrowheads="1"/>
              </p:cNvSpPr>
              <p:nvPr/>
            </p:nvSpPr>
            <p:spPr bwMode="auto">
              <a:xfrm>
                <a:off x="4579938" y="4684713"/>
                <a:ext cx="38100" cy="68263"/>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5" name="Rectangle 144"/>
              <p:cNvSpPr>
                <a:spLocks noChangeArrowheads="1"/>
              </p:cNvSpPr>
              <p:nvPr/>
            </p:nvSpPr>
            <p:spPr bwMode="auto">
              <a:xfrm>
                <a:off x="4579938" y="4684713"/>
                <a:ext cx="38100"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6" name="Freeform 145"/>
              <p:cNvSpPr>
                <a:spLocks/>
              </p:cNvSpPr>
              <p:nvPr/>
            </p:nvSpPr>
            <p:spPr bwMode="auto">
              <a:xfrm>
                <a:off x="4513263" y="4629150"/>
                <a:ext cx="14288" cy="63500"/>
              </a:xfrm>
              <a:custGeom>
                <a:avLst/>
                <a:gdLst>
                  <a:gd name="T0" fmla="*/ 5 w 5"/>
                  <a:gd name="T1" fmla="*/ 0 h 21"/>
                  <a:gd name="T2" fmla="*/ 0 w 5"/>
                  <a:gd name="T3" fmla="*/ 0 h 21"/>
                  <a:gd name="T4" fmla="*/ 0 w 5"/>
                  <a:gd name="T5" fmla="*/ 2 h 21"/>
                  <a:gd name="T6" fmla="*/ 5 w 5"/>
                  <a:gd name="T7" fmla="*/ 21 h 21"/>
                  <a:gd name="T8" fmla="*/ 5 w 5"/>
                  <a:gd name="T9" fmla="*/ 0 h 21"/>
                </a:gdLst>
                <a:ahLst/>
                <a:cxnLst>
                  <a:cxn ang="0">
                    <a:pos x="T0" y="T1"/>
                  </a:cxn>
                  <a:cxn ang="0">
                    <a:pos x="T2" y="T3"/>
                  </a:cxn>
                  <a:cxn ang="0">
                    <a:pos x="T4" y="T5"/>
                  </a:cxn>
                  <a:cxn ang="0">
                    <a:pos x="T6" y="T7"/>
                  </a:cxn>
                  <a:cxn ang="0">
                    <a:pos x="T8" y="T9"/>
                  </a:cxn>
                </a:cxnLst>
                <a:rect l="0" t="0" r="r" b="b"/>
                <a:pathLst>
                  <a:path w="5" h="21">
                    <a:moveTo>
                      <a:pt x="5" y="0"/>
                    </a:moveTo>
                    <a:cubicBezTo>
                      <a:pt x="0" y="0"/>
                      <a:pt x="0" y="0"/>
                      <a:pt x="0" y="0"/>
                    </a:cubicBezTo>
                    <a:cubicBezTo>
                      <a:pt x="0" y="1"/>
                      <a:pt x="0" y="2"/>
                      <a:pt x="0" y="2"/>
                    </a:cubicBezTo>
                    <a:cubicBezTo>
                      <a:pt x="0" y="9"/>
                      <a:pt x="2" y="16"/>
                      <a:pt x="5" y="21"/>
                    </a:cubicBezTo>
                    <a:cubicBezTo>
                      <a:pt x="5" y="0"/>
                      <a:pt x="5" y="0"/>
                      <a:pt x="5" y="0"/>
                    </a:cubicBezTo>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7" name="Freeform 146"/>
              <p:cNvSpPr>
                <a:spLocks/>
              </p:cNvSpPr>
              <p:nvPr/>
            </p:nvSpPr>
            <p:spPr bwMode="auto">
              <a:xfrm>
                <a:off x="4533901" y="4657725"/>
                <a:ext cx="39688" cy="87313"/>
              </a:xfrm>
              <a:custGeom>
                <a:avLst/>
                <a:gdLst>
                  <a:gd name="T0" fmla="*/ 13 w 13"/>
                  <a:gd name="T1" fmla="*/ 0 h 29"/>
                  <a:gd name="T2" fmla="*/ 0 w 13"/>
                  <a:gd name="T3" fmla="*/ 0 h 29"/>
                  <a:gd name="T4" fmla="*/ 0 w 13"/>
                  <a:gd name="T5" fmla="*/ 16 h 29"/>
                  <a:gd name="T6" fmla="*/ 13 w 13"/>
                  <a:gd name="T7" fmla="*/ 29 h 29"/>
                  <a:gd name="T8" fmla="*/ 13 w 13"/>
                  <a:gd name="T9" fmla="*/ 0 h 29"/>
                </a:gdLst>
                <a:ahLst/>
                <a:cxnLst>
                  <a:cxn ang="0">
                    <a:pos x="T0" y="T1"/>
                  </a:cxn>
                  <a:cxn ang="0">
                    <a:pos x="T2" y="T3"/>
                  </a:cxn>
                  <a:cxn ang="0">
                    <a:pos x="T4" y="T5"/>
                  </a:cxn>
                  <a:cxn ang="0">
                    <a:pos x="T6" y="T7"/>
                  </a:cxn>
                  <a:cxn ang="0">
                    <a:pos x="T8" y="T9"/>
                  </a:cxn>
                </a:cxnLst>
                <a:rect l="0" t="0" r="r" b="b"/>
                <a:pathLst>
                  <a:path w="13" h="29">
                    <a:moveTo>
                      <a:pt x="13" y="0"/>
                    </a:moveTo>
                    <a:cubicBezTo>
                      <a:pt x="0" y="0"/>
                      <a:pt x="0" y="0"/>
                      <a:pt x="0" y="0"/>
                    </a:cubicBezTo>
                    <a:cubicBezTo>
                      <a:pt x="0" y="16"/>
                      <a:pt x="0" y="16"/>
                      <a:pt x="0" y="16"/>
                    </a:cubicBezTo>
                    <a:cubicBezTo>
                      <a:pt x="3" y="21"/>
                      <a:pt x="8" y="26"/>
                      <a:pt x="13" y="29"/>
                    </a:cubicBezTo>
                    <a:cubicBezTo>
                      <a:pt x="13" y="0"/>
                      <a:pt x="13" y="0"/>
                      <a:pt x="13"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8" name="Freeform 147"/>
              <p:cNvSpPr>
                <a:spLocks/>
              </p:cNvSpPr>
              <p:nvPr/>
            </p:nvSpPr>
            <p:spPr bwMode="auto">
              <a:xfrm>
                <a:off x="4579938" y="4684713"/>
                <a:ext cx="38100" cy="68263"/>
              </a:xfrm>
              <a:custGeom>
                <a:avLst/>
                <a:gdLst>
                  <a:gd name="T0" fmla="*/ 13 w 13"/>
                  <a:gd name="T1" fmla="*/ 0 h 23"/>
                  <a:gd name="T2" fmla="*/ 0 w 13"/>
                  <a:gd name="T3" fmla="*/ 0 h 23"/>
                  <a:gd name="T4" fmla="*/ 0 w 13"/>
                  <a:gd name="T5" fmla="*/ 21 h 23"/>
                  <a:gd name="T6" fmla="*/ 3 w 13"/>
                  <a:gd name="T7" fmla="*/ 23 h 23"/>
                  <a:gd name="T8" fmla="*/ 13 w 13"/>
                  <a:gd name="T9" fmla="*/ 23 h 23"/>
                  <a:gd name="T10" fmla="*/ 13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13" y="0"/>
                    </a:moveTo>
                    <a:cubicBezTo>
                      <a:pt x="0" y="0"/>
                      <a:pt x="0" y="0"/>
                      <a:pt x="0" y="0"/>
                    </a:cubicBezTo>
                    <a:cubicBezTo>
                      <a:pt x="0" y="21"/>
                      <a:pt x="0" y="21"/>
                      <a:pt x="0" y="21"/>
                    </a:cubicBezTo>
                    <a:cubicBezTo>
                      <a:pt x="1" y="22"/>
                      <a:pt x="2" y="22"/>
                      <a:pt x="3" y="23"/>
                    </a:cubicBezTo>
                    <a:cubicBezTo>
                      <a:pt x="13" y="23"/>
                      <a:pt x="13" y="23"/>
                      <a:pt x="13" y="23"/>
                    </a:cubicBezTo>
                    <a:cubicBezTo>
                      <a:pt x="13" y="0"/>
                      <a:pt x="13" y="0"/>
                      <a:pt x="13" y="0"/>
                    </a:cubicBezTo>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9" name="Freeform 148"/>
              <p:cNvSpPr>
                <a:spLocks/>
              </p:cNvSpPr>
              <p:nvPr/>
            </p:nvSpPr>
            <p:spPr bwMode="auto">
              <a:xfrm>
                <a:off x="4484688" y="4629150"/>
                <a:ext cx="3175" cy="6350"/>
              </a:xfrm>
              <a:custGeom>
                <a:avLst/>
                <a:gdLst>
                  <a:gd name="T0" fmla="*/ 1 w 1"/>
                  <a:gd name="T1" fmla="*/ 0 h 2"/>
                  <a:gd name="T2" fmla="*/ 0 w 1"/>
                  <a:gd name="T3" fmla="*/ 0 h 2"/>
                  <a:gd name="T4" fmla="*/ 0 w 1"/>
                  <a:gd name="T5" fmla="*/ 2 h 2"/>
                  <a:gd name="T6" fmla="*/ 1 w 1"/>
                  <a:gd name="T7" fmla="*/ 0 h 2"/>
                </a:gdLst>
                <a:ahLst/>
                <a:cxnLst>
                  <a:cxn ang="0">
                    <a:pos x="T0" y="T1"/>
                  </a:cxn>
                  <a:cxn ang="0">
                    <a:pos x="T2" y="T3"/>
                  </a:cxn>
                  <a:cxn ang="0">
                    <a:pos x="T4" y="T5"/>
                  </a:cxn>
                  <a:cxn ang="0">
                    <a:pos x="T6" y="T7"/>
                  </a:cxn>
                </a:cxnLst>
                <a:rect l="0" t="0" r="r" b="b"/>
                <a:pathLst>
                  <a:path w="1" h="2">
                    <a:moveTo>
                      <a:pt x="1" y="0"/>
                    </a:moveTo>
                    <a:cubicBezTo>
                      <a:pt x="0" y="0"/>
                      <a:pt x="0" y="0"/>
                      <a:pt x="0" y="0"/>
                    </a:cubicBezTo>
                    <a:cubicBezTo>
                      <a:pt x="0" y="2"/>
                      <a:pt x="0" y="2"/>
                      <a:pt x="0" y="2"/>
                    </a:cubicBezTo>
                    <a:cubicBezTo>
                      <a:pt x="0" y="2"/>
                      <a:pt x="1" y="1"/>
                      <a:pt x="1"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0" name="Freeform 149"/>
              <p:cNvSpPr>
                <a:spLocks/>
              </p:cNvSpPr>
              <p:nvPr/>
            </p:nvSpPr>
            <p:spPr bwMode="auto">
              <a:xfrm>
                <a:off x="4484688" y="4629150"/>
                <a:ext cx="42863" cy="123825"/>
              </a:xfrm>
              <a:custGeom>
                <a:avLst/>
                <a:gdLst>
                  <a:gd name="T0" fmla="*/ 9 w 14"/>
                  <a:gd name="T1" fmla="*/ 0 h 41"/>
                  <a:gd name="T2" fmla="*/ 1 w 14"/>
                  <a:gd name="T3" fmla="*/ 0 h 41"/>
                  <a:gd name="T4" fmla="*/ 0 w 14"/>
                  <a:gd name="T5" fmla="*/ 2 h 41"/>
                  <a:gd name="T6" fmla="*/ 0 w 14"/>
                  <a:gd name="T7" fmla="*/ 41 h 41"/>
                  <a:gd name="T8" fmla="*/ 14 w 14"/>
                  <a:gd name="T9" fmla="*/ 41 h 41"/>
                  <a:gd name="T10" fmla="*/ 14 w 14"/>
                  <a:gd name="T11" fmla="*/ 21 h 41"/>
                  <a:gd name="T12" fmla="*/ 9 w 14"/>
                  <a:gd name="T13" fmla="*/ 2 h 41"/>
                  <a:gd name="T14" fmla="*/ 9 w 14"/>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41">
                    <a:moveTo>
                      <a:pt x="9" y="0"/>
                    </a:moveTo>
                    <a:cubicBezTo>
                      <a:pt x="1" y="0"/>
                      <a:pt x="1" y="0"/>
                      <a:pt x="1" y="0"/>
                    </a:cubicBezTo>
                    <a:cubicBezTo>
                      <a:pt x="1" y="1"/>
                      <a:pt x="0" y="2"/>
                      <a:pt x="0" y="2"/>
                    </a:cubicBezTo>
                    <a:cubicBezTo>
                      <a:pt x="0" y="41"/>
                      <a:pt x="0" y="41"/>
                      <a:pt x="0" y="41"/>
                    </a:cubicBezTo>
                    <a:cubicBezTo>
                      <a:pt x="14" y="41"/>
                      <a:pt x="14" y="41"/>
                      <a:pt x="14" y="41"/>
                    </a:cubicBezTo>
                    <a:cubicBezTo>
                      <a:pt x="14" y="21"/>
                      <a:pt x="14" y="21"/>
                      <a:pt x="14" y="21"/>
                    </a:cubicBezTo>
                    <a:cubicBezTo>
                      <a:pt x="11" y="16"/>
                      <a:pt x="9" y="9"/>
                      <a:pt x="9" y="2"/>
                    </a:cubicBezTo>
                    <a:cubicBezTo>
                      <a:pt x="9" y="2"/>
                      <a:pt x="9" y="1"/>
                      <a:pt x="9"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1" name="Freeform 150"/>
              <p:cNvSpPr>
                <a:spLocks/>
              </p:cNvSpPr>
              <p:nvPr/>
            </p:nvSpPr>
            <p:spPr bwMode="auto">
              <a:xfrm>
                <a:off x="4533901" y="4705350"/>
                <a:ext cx="39688" cy="47625"/>
              </a:xfrm>
              <a:custGeom>
                <a:avLst/>
                <a:gdLst>
                  <a:gd name="T0" fmla="*/ 0 w 13"/>
                  <a:gd name="T1" fmla="*/ 0 h 16"/>
                  <a:gd name="T2" fmla="*/ 0 w 13"/>
                  <a:gd name="T3" fmla="*/ 16 h 16"/>
                  <a:gd name="T4" fmla="*/ 13 w 13"/>
                  <a:gd name="T5" fmla="*/ 16 h 16"/>
                  <a:gd name="T6" fmla="*/ 13 w 13"/>
                  <a:gd name="T7" fmla="*/ 13 h 16"/>
                  <a:gd name="T8" fmla="*/ 0 w 13"/>
                  <a:gd name="T9" fmla="*/ 0 h 16"/>
                </a:gdLst>
                <a:ahLst/>
                <a:cxnLst>
                  <a:cxn ang="0">
                    <a:pos x="T0" y="T1"/>
                  </a:cxn>
                  <a:cxn ang="0">
                    <a:pos x="T2" y="T3"/>
                  </a:cxn>
                  <a:cxn ang="0">
                    <a:pos x="T4" y="T5"/>
                  </a:cxn>
                  <a:cxn ang="0">
                    <a:pos x="T6" y="T7"/>
                  </a:cxn>
                  <a:cxn ang="0">
                    <a:pos x="T8" y="T9"/>
                  </a:cxn>
                </a:cxnLst>
                <a:rect l="0" t="0" r="r" b="b"/>
                <a:pathLst>
                  <a:path w="13" h="16">
                    <a:moveTo>
                      <a:pt x="0" y="0"/>
                    </a:moveTo>
                    <a:cubicBezTo>
                      <a:pt x="0" y="16"/>
                      <a:pt x="0" y="16"/>
                      <a:pt x="0" y="16"/>
                    </a:cubicBezTo>
                    <a:cubicBezTo>
                      <a:pt x="13" y="16"/>
                      <a:pt x="13" y="16"/>
                      <a:pt x="13" y="16"/>
                    </a:cubicBezTo>
                    <a:cubicBezTo>
                      <a:pt x="13" y="13"/>
                      <a:pt x="13" y="13"/>
                      <a:pt x="13" y="13"/>
                    </a:cubicBezTo>
                    <a:cubicBezTo>
                      <a:pt x="8" y="10"/>
                      <a:pt x="3" y="5"/>
                      <a:pt x="0" y="0"/>
                    </a:cubicBezTo>
                  </a:path>
                </a:pathLst>
              </a:custGeom>
              <a:solidFill>
                <a:srgbClr val="57A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2" name="Freeform 151"/>
              <p:cNvSpPr>
                <a:spLocks/>
              </p:cNvSpPr>
              <p:nvPr/>
            </p:nvSpPr>
            <p:spPr bwMode="auto">
              <a:xfrm>
                <a:off x="4579938" y="4748213"/>
                <a:ext cx="7938" cy="4763"/>
              </a:xfrm>
              <a:custGeom>
                <a:avLst/>
                <a:gdLst>
                  <a:gd name="T0" fmla="*/ 0 w 3"/>
                  <a:gd name="T1" fmla="*/ 0 h 2"/>
                  <a:gd name="T2" fmla="*/ 0 w 3"/>
                  <a:gd name="T3" fmla="*/ 2 h 2"/>
                  <a:gd name="T4" fmla="*/ 3 w 3"/>
                  <a:gd name="T5" fmla="*/ 2 h 2"/>
                  <a:gd name="T6" fmla="*/ 0 w 3"/>
                  <a:gd name="T7" fmla="*/ 0 h 2"/>
                </a:gdLst>
                <a:ahLst/>
                <a:cxnLst>
                  <a:cxn ang="0">
                    <a:pos x="T0" y="T1"/>
                  </a:cxn>
                  <a:cxn ang="0">
                    <a:pos x="T2" y="T3"/>
                  </a:cxn>
                  <a:cxn ang="0">
                    <a:pos x="T4" y="T5"/>
                  </a:cxn>
                  <a:cxn ang="0">
                    <a:pos x="T6" y="T7"/>
                  </a:cxn>
                </a:cxnLst>
                <a:rect l="0" t="0" r="r" b="b"/>
                <a:pathLst>
                  <a:path w="3" h="2">
                    <a:moveTo>
                      <a:pt x="0" y="0"/>
                    </a:moveTo>
                    <a:cubicBezTo>
                      <a:pt x="0" y="2"/>
                      <a:pt x="0" y="2"/>
                      <a:pt x="0" y="2"/>
                    </a:cubicBezTo>
                    <a:cubicBezTo>
                      <a:pt x="3" y="2"/>
                      <a:pt x="3" y="2"/>
                      <a:pt x="3" y="2"/>
                    </a:cubicBezTo>
                    <a:cubicBezTo>
                      <a:pt x="2" y="1"/>
                      <a:pt x="1" y="1"/>
                      <a:pt x="0"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3" name="Freeform 152"/>
              <p:cNvSpPr>
                <a:spLocks noEditPoints="1"/>
              </p:cNvSpPr>
              <p:nvPr/>
            </p:nvSpPr>
            <p:spPr bwMode="auto">
              <a:xfrm>
                <a:off x="4437063" y="4575175"/>
                <a:ext cx="260350" cy="250825"/>
              </a:xfrm>
              <a:custGeom>
                <a:avLst/>
                <a:gdLst>
                  <a:gd name="T0" fmla="*/ 43 w 86"/>
                  <a:gd name="T1" fmla="*/ 0 h 83"/>
                  <a:gd name="T2" fmla="*/ 86 w 86"/>
                  <a:gd name="T3" fmla="*/ 41 h 83"/>
                  <a:gd name="T4" fmla="*/ 43 w 86"/>
                  <a:gd name="T5" fmla="*/ 83 h 83"/>
                  <a:gd name="T6" fmla="*/ 0 w 86"/>
                  <a:gd name="T7" fmla="*/ 41 h 83"/>
                  <a:gd name="T8" fmla="*/ 43 w 86"/>
                  <a:gd name="T9" fmla="*/ 0 h 83"/>
                  <a:gd name="T10" fmla="*/ 7 w 86"/>
                  <a:gd name="T11" fmla="*/ 41 h 83"/>
                  <a:gd name="T12" fmla="*/ 43 w 86"/>
                  <a:gd name="T13" fmla="*/ 76 h 83"/>
                  <a:gd name="T14" fmla="*/ 79 w 86"/>
                  <a:gd name="T15" fmla="*/ 41 h 83"/>
                  <a:gd name="T16" fmla="*/ 43 w 86"/>
                  <a:gd name="T17" fmla="*/ 7 h 83"/>
                  <a:gd name="T18" fmla="*/ 7 w 86"/>
                  <a:gd name="T19"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3">
                    <a:moveTo>
                      <a:pt x="43" y="0"/>
                    </a:moveTo>
                    <a:cubicBezTo>
                      <a:pt x="67" y="0"/>
                      <a:pt x="86" y="19"/>
                      <a:pt x="86" y="41"/>
                    </a:cubicBezTo>
                    <a:cubicBezTo>
                      <a:pt x="86" y="64"/>
                      <a:pt x="67" y="83"/>
                      <a:pt x="43" y="83"/>
                    </a:cubicBezTo>
                    <a:cubicBezTo>
                      <a:pt x="19" y="83"/>
                      <a:pt x="0" y="64"/>
                      <a:pt x="0" y="41"/>
                    </a:cubicBezTo>
                    <a:cubicBezTo>
                      <a:pt x="0" y="19"/>
                      <a:pt x="19" y="0"/>
                      <a:pt x="43" y="0"/>
                    </a:cubicBezTo>
                    <a:moveTo>
                      <a:pt x="7" y="41"/>
                    </a:moveTo>
                    <a:cubicBezTo>
                      <a:pt x="7" y="60"/>
                      <a:pt x="23" y="76"/>
                      <a:pt x="43" y="76"/>
                    </a:cubicBezTo>
                    <a:cubicBezTo>
                      <a:pt x="63" y="76"/>
                      <a:pt x="79" y="60"/>
                      <a:pt x="79" y="41"/>
                    </a:cubicBezTo>
                    <a:cubicBezTo>
                      <a:pt x="79" y="22"/>
                      <a:pt x="63" y="7"/>
                      <a:pt x="43" y="7"/>
                    </a:cubicBezTo>
                    <a:cubicBezTo>
                      <a:pt x="23" y="7"/>
                      <a:pt x="7" y="22"/>
                      <a:pt x="7" y="41"/>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4" name="Freeform 153"/>
              <p:cNvSpPr>
                <a:spLocks/>
              </p:cNvSpPr>
              <p:nvPr/>
            </p:nvSpPr>
            <p:spPr bwMode="auto">
              <a:xfrm>
                <a:off x="4640263" y="4665663"/>
                <a:ext cx="36513" cy="112713"/>
              </a:xfrm>
              <a:custGeom>
                <a:avLst/>
                <a:gdLst>
                  <a:gd name="T0" fmla="*/ 0 w 12"/>
                  <a:gd name="T1" fmla="*/ 37 h 37"/>
                  <a:gd name="T2" fmla="*/ 0 w 12"/>
                  <a:gd name="T3" fmla="*/ 17 h 37"/>
                  <a:gd name="T4" fmla="*/ 10 w 12"/>
                  <a:gd name="T5" fmla="*/ 0 h 37"/>
                  <a:gd name="T6" fmla="*/ 12 w 12"/>
                  <a:gd name="T7" fmla="*/ 11 h 37"/>
                  <a:gd name="T8" fmla="*/ 0 w 12"/>
                  <a:gd name="T9" fmla="*/ 37 h 37"/>
                </a:gdLst>
                <a:ahLst/>
                <a:cxnLst>
                  <a:cxn ang="0">
                    <a:pos x="T0" y="T1"/>
                  </a:cxn>
                  <a:cxn ang="0">
                    <a:pos x="T2" y="T3"/>
                  </a:cxn>
                  <a:cxn ang="0">
                    <a:pos x="T4" y="T5"/>
                  </a:cxn>
                  <a:cxn ang="0">
                    <a:pos x="T6" y="T7"/>
                  </a:cxn>
                  <a:cxn ang="0">
                    <a:pos x="T8" y="T9"/>
                  </a:cxn>
                </a:cxnLst>
                <a:rect l="0" t="0" r="r" b="b"/>
                <a:pathLst>
                  <a:path w="12" h="37">
                    <a:moveTo>
                      <a:pt x="0" y="37"/>
                    </a:moveTo>
                    <a:cubicBezTo>
                      <a:pt x="0" y="17"/>
                      <a:pt x="0" y="17"/>
                      <a:pt x="0" y="17"/>
                    </a:cubicBezTo>
                    <a:cubicBezTo>
                      <a:pt x="0" y="10"/>
                      <a:pt x="4" y="3"/>
                      <a:pt x="10" y="0"/>
                    </a:cubicBezTo>
                    <a:cubicBezTo>
                      <a:pt x="11" y="3"/>
                      <a:pt x="12" y="7"/>
                      <a:pt x="12" y="11"/>
                    </a:cubicBezTo>
                    <a:cubicBezTo>
                      <a:pt x="12" y="21"/>
                      <a:pt x="7" y="31"/>
                      <a:pt x="0" y="37"/>
                    </a:cubicBezTo>
                    <a:close/>
                  </a:path>
                </a:pathLst>
              </a:custGeom>
              <a:solidFill>
                <a:srgbClr val="977F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5" name="Rectangle 154"/>
              <p:cNvSpPr>
                <a:spLocks noChangeArrowheads="1"/>
              </p:cNvSpPr>
              <p:nvPr/>
            </p:nvSpPr>
            <p:spPr bwMode="auto">
              <a:xfrm>
                <a:off x="4624388" y="4714875"/>
                <a:ext cx="36513" cy="3810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spTree>
    <p:extLst>
      <p:ext uri="{BB962C8B-B14F-4D97-AF65-F5344CB8AC3E}">
        <p14:creationId xmlns:p14="http://schemas.microsoft.com/office/powerpoint/2010/main" val="3887945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42B7321-31BC-4612-925E-9DC21506E71E}"/>
              </a:ext>
            </a:extLst>
          </p:cNvPr>
          <p:cNvSpPr>
            <a:spLocks noGrp="1"/>
          </p:cNvSpPr>
          <p:nvPr>
            <p:ph type="title"/>
          </p:nvPr>
        </p:nvSpPr>
        <p:spPr/>
        <p:txBody>
          <a:bodyPr/>
          <a:lstStyle/>
          <a:p>
            <a:r>
              <a:rPr lang="en-US"/>
              <a:t>Infrastructure backup requirements</a:t>
            </a:r>
          </a:p>
        </p:txBody>
      </p:sp>
      <p:sp>
        <p:nvSpPr>
          <p:cNvPr id="6" name="Text Placeholder 5">
            <a:extLst>
              <a:ext uri="{FF2B5EF4-FFF2-40B4-BE49-F238E27FC236}">
                <a16:creationId xmlns:a16="http://schemas.microsoft.com/office/drawing/2014/main" id="{A190B510-A6D6-4005-9BC0-D268B3EE2612}"/>
              </a:ext>
            </a:extLst>
          </p:cNvPr>
          <p:cNvSpPr>
            <a:spLocks noGrp="1"/>
          </p:cNvSpPr>
          <p:nvPr>
            <p:ph type="body" sz="quarter" idx="10"/>
          </p:nvPr>
        </p:nvSpPr>
        <p:spPr>
          <a:xfrm>
            <a:off x="274638" y="1212850"/>
            <a:ext cx="11888787" cy="5841599"/>
          </a:xfrm>
        </p:spPr>
        <p:txBody>
          <a:bodyPr/>
          <a:lstStyle/>
          <a:p>
            <a:r>
              <a:rPr lang="en-US" sz="3200" dirty="0">
                <a:solidFill>
                  <a:schemeClr val="tx2"/>
                </a:solidFill>
              </a:rPr>
              <a:t>Backup share</a:t>
            </a:r>
          </a:p>
          <a:p>
            <a:pPr lvl="1"/>
            <a:r>
              <a:rPr lang="en-US" sz="2400" dirty="0"/>
              <a:t>Customer provides SMB3 file share with at least 1TB of available capacity per cloud </a:t>
            </a:r>
          </a:p>
          <a:p>
            <a:pPr lvl="2"/>
            <a:r>
              <a:rPr lang="en-US" sz="2000" dirty="0">
                <a:hlinkClick r:id="rId3" action="ppaction://hlinkfile"/>
              </a:rPr>
              <a:t>\\fileserver\fileshare\</a:t>
            </a:r>
            <a:r>
              <a:rPr lang="en-US" sz="2000" dirty="0"/>
              <a:t> </a:t>
            </a:r>
          </a:p>
          <a:p>
            <a:pPr lvl="1"/>
            <a:r>
              <a:rPr lang="en-US" sz="2400" dirty="0"/>
              <a:t>Customer must provide a subfolder layout for separate deployments</a:t>
            </a:r>
          </a:p>
          <a:p>
            <a:pPr lvl="2"/>
            <a:r>
              <a:rPr lang="en-US" sz="2000" dirty="0">
                <a:hlinkClick r:id="rId4" action="ppaction://hlinkfile"/>
              </a:rPr>
              <a:t>\\fileserver\fileshare\&lt;subfolder&gt;\</a:t>
            </a:r>
            <a:r>
              <a:rPr lang="en-US" sz="2000" dirty="0"/>
              <a:t> </a:t>
            </a:r>
          </a:p>
          <a:p>
            <a:pPr lvl="3"/>
            <a:r>
              <a:rPr lang="en-US" sz="2000" dirty="0"/>
              <a:t>Customer can use the same file share for multiple deployments (unique subfolder for each deployment)</a:t>
            </a:r>
          </a:p>
          <a:p>
            <a:pPr lvl="1"/>
            <a:r>
              <a:rPr lang="en-US" sz="2600" dirty="0"/>
              <a:t>File share must not be hosted on Azure Stack Hub or the HLH</a:t>
            </a:r>
          </a:p>
          <a:p>
            <a:pPr lvl="1"/>
            <a:r>
              <a:rPr lang="en-US" sz="2600" dirty="0"/>
              <a:t>Azure files currently not supported as a backup location</a:t>
            </a:r>
          </a:p>
          <a:p>
            <a:r>
              <a:rPr lang="en-US" sz="3200" dirty="0">
                <a:solidFill>
                  <a:schemeClr val="tx2"/>
                </a:solidFill>
              </a:rPr>
              <a:t>Backup share credential</a:t>
            </a:r>
          </a:p>
          <a:p>
            <a:pPr lvl="1"/>
            <a:r>
              <a:rPr lang="en-US" sz="2400" dirty="0"/>
              <a:t>Customer provides an account with read/write access to the share</a:t>
            </a:r>
          </a:p>
          <a:p>
            <a:r>
              <a:rPr lang="en-US" sz="3200" dirty="0">
                <a:solidFill>
                  <a:schemeClr val="tx2"/>
                </a:solidFill>
              </a:rPr>
              <a:t>Encryption key</a:t>
            </a:r>
          </a:p>
          <a:p>
            <a:pPr lvl="1"/>
            <a:r>
              <a:rPr lang="en-US" sz="2400" dirty="0"/>
              <a:t>Symmetric key required to encrypt backup payload before it is placed on external share</a:t>
            </a:r>
          </a:p>
        </p:txBody>
      </p:sp>
    </p:spTree>
    <p:extLst>
      <p:ext uri="{BB962C8B-B14F-4D97-AF65-F5344CB8AC3E}">
        <p14:creationId xmlns:p14="http://schemas.microsoft.com/office/powerpoint/2010/main" val="2728860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500"/>
                                        <p:tgtEl>
                                          <p:spTgt spid="6">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animEffect transition="in" filter="fade">
                                      <p:cBhvr>
                                        <p:cTn id="33" dur="500"/>
                                        <p:tgtEl>
                                          <p:spTgt spid="6">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xEl>
                                              <p:pRg st="9" end="9"/>
                                            </p:txEl>
                                          </p:spTgt>
                                        </p:tgtEl>
                                        <p:attrNameLst>
                                          <p:attrName>style.visibility</p:attrName>
                                        </p:attrNameLst>
                                      </p:cBhvr>
                                      <p:to>
                                        <p:strVal val="visible"/>
                                      </p:to>
                                    </p:set>
                                    <p:animEffect transition="in" filter="fade">
                                      <p:cBhvr>
                                        <p:cTn id="36" dur="500"/>
                                        <p:tgtEl>
                                          <p:spTgt spid="6">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
                                            <p:txEl>
                                              <p:pRg st="10" end="10"/>
                                            </p:txEl>
                                          </p:spTgt>
                                        </p:tgtEl>
                                        <p:attrNameLst>
                                          <p:attrName>style.visibility</p:attrName>
                                        </p:attrNameLst>
                                      </p:cBhvr>
                                      <p:to>
                                        <p:strVal val="visible"/>
                                      </p:to>
                                    </p:set>
                                    <p:animEffect transition="in" filter="fade">
                                      <p:cBhvr>
                                        <p:cTn id="41" dur="500"/>
                                        <p:tgtEl>
                                          <p:spTgt spid="6">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
                                            <p:txEl>
                                              <p:pRg st="11" end="11"/>
                                            </p:txEl>
                                          </p:spTgt>
                                        </p:tgtEl>
                                        <p:attrNameLst>
                                          <p:attrName>style.visibility</p:attrName>
                                        </p:attrNameLst>
                                      </p:cBhvr>
                                      <p:to>
                                        <p:strVal val="visible"/>
                                      </p:to>
                                    </p:set>
                                    <p:animEffect transition="in" filter="fade">
                                      <p:cBhvr>
                                        <p:cTn id="44"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8832D-0FE7-4BC9-8AE3-1A5F7D145D88}"/>
              </a:ext>
            </a:extLst>
          </p:cNvPr>
          <p:cNvSpPr>
            <a:spLocks noGrp="1"/>
          </p:cNvSpPr>
          <p:nvPr>
            <p:ph type="title"/>
          </p:nvPr>
        </p:nvSpPr>
        <p:spPr/>
        <p:txBody>
          <a:bodyPr/>
          <a:lstStyle/>
          <a:p>
            <a:r>
              <a:rPr lang="en-US" dirty="0"/>
              <a:t>Configuring backups – The process</a:t>
            </a:r>
          </a:p>
        </p:txBody>
      </p:sp>
      <p:sp>
        <p:nvSpPr>
          <p:cNvPr id="3" name="Text Placeholder 2">
            <a:extLst>
              <a:ext uri="{FF2B5EF4-FFF2-40B4-BE49-F238E27FC236}">
                <a16:creationId xmlns:a16="http://schemas.microsoft.com/office/drawing/2014/main" id="{1DCE070F-18AB-45D1-9926-197D7AC26DCF}"/>
              </a:ext>
            </a:extLst>
          </p:cNvPr>
          <p:cNvSpPr>
            <a:spLocks noGrp="1"/>
          </p:cNvSpPr>
          <p:nvPr>
            <p:ph type="body" sz="quarter" idx="10"/>
          </p:nvPr>
        </p:nvSpPr>
        <p:spPr>
          <a:xfrm>
            <a:off x="274638" y="1135062"/>
            <a:ext cx="11888787" cy="5946243"/>
          </a:xfrm>
        </p:spPr>
        <p:txBody>
          <a:bodyPr/>
          <a:lstStyle/>
          <a:p>
            <a:pPr marL="742950" indent="-742950">
              <a:buAutoNum type="arabicPeriod"/>
            </a:pPr>
            <a:r>
              <a:rPr lang="en-US" dirty="0"/>
              <a:t>Provide backup storage </a:t>
            </a:r>
            <a:r>
              <a:rPr lang="en-US" i="1" dirty="0"/>
              <a:t>UNC path </a:t>
            </a:r>
            <a:r>
              <a:rPr lang="en-US" dirty="0"/>
              <a:t>in admin portal or PowerShell</a:t>
            </a:r>
          </a:p>
          <a:p>
            <a:pPr marL="742950" indent="-742950">
              <a:buAutoNum type="arabicPeriod"/>
            </a:pPr>
            <a:r>
              <a:rPr lang="en-US" dirty="0"/>
              <a:t>Provide </a:t>
            </a:r>
            <a:r>
              <a:rPr lang="en-US" i="1" dirty="0"/>
              <a:t>username</a:t>
            </a:r>
            <a:r>
              <a:rPr lang="en-US" dirty="0"/>
              <a:t> and </a:t>
            </a:r>
            <a:r>
              <a:rPr lang="en-US" i="1" dirty="0"/>
              <a:t>password</a:t>
            </a:r>
            <a:r>
              <a:rPr lang="en-US" dirty="0"/>
              <a:t> to backup share</a:t>
            </a:r>
          </a:p>
          <a:p>
            <a:pPr marL="742950" indent="-742950">
              <a:buAutoNum type="arabicPeriod"/>
            </a:pPr>
            <a:r>
              <a:rPr lang="en-US" dirty="0"/>
              <a:t>Provide a backup </a:t>
            </a:r>
            <a:r>
              <a:rPr lang="en-US" i="1" dirty="0"/>
              <a:t>frequency</a:t>
            </a:r>
            <a:r>
              <a:rPr lang="en-US" dirty="0"/>
              <a:t> in hours between 4 and 12</a:t>
            </a:r>
          </a:p>
          <a:p>
            <a:pPr marL="742950" indent="-742950">
              <a:buAutoNum type="arabicPeriod"/>
            </a:pPr>
            <a:r>
              <a:rPr lang="en-US" dirty="0"/>
              <a:t>Set </a:t>
            </a:r>
            <a:r>
              <a:rPr lang="en-US" i="1" dirty="0"/>
              <a:t>retention period </a:t>
            </a:r>
            <a:r>
              <a:rPr lang="en-US" dirty="0"/>
              <a:t>in days, between 2 and 14. (Backups older than maximum retention period are deleted)</a:t>
            </a:r>
          </a:p>
          <a:p>
            <a:pPr marL="742950" indent="-742950">
              <a:buAutoNum type="arabicPeriod"/>
            </a:pPr>
            <a:r>
              <a:rPr lang="en-US" dirty="0"/>
              <a:t>Provide </a:t>
            </a:r>
            <a:r>
              <a:rPr lang="en-US" i="1" dirty="0"/>
              <a:t>pre-shared key </a:t>
            </a:r>
            <a:r>
              <a:rPr lang="en-US" dirty="0"/>
              <a:t>to encrypt backup files</a:t>
            </a:r>
          </a:p>
          <a:p>
            <a:pPr marL="742950" indent="-742950">
              <a:buAutoNum type="arabicPeriod"/>
            </a:pPr>
            <a:endParaRPr lang="en-US" dirty="0"/>
          </a:p>
          <a:p>
            <a:pPr marL="742950" indent="-742950">
              <a:buAutoNum type="arabicPeriod"/>
            </a:pPr>
            <a:endParaRPr lang="en-US" dirty="0"/>
          </a:p>
          <a:p>
            <a:pPr marL="742950" indent="-742950">
              <a:buAutoNum type="arabicPeriod"/>
            </a:pPr>
            <a:endParaRPr lang="en-US" dirty="0"/>
          </a:p>
        </p:txBody>
      </p:sp>
    </p:spTree>
    <p:extLst>
      <p:ext uri="{BB962C8B-B14F-4D97-AF65-F5344CB8AC3E}">
        <p14:creationId xmlns:p14="http://schemas.microsoft.com/office/powerpoint/2010/main" val="190822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42B7321-31BC-4612-925E-9DC21506E71E}"/>
              </a:ext>
            </a:extLst>
          </p:cNvPr>
          <p:cNvSpPr>
            <a:spLocks noGrp="1"/>
          </p:cNvSpPr>
          <p:nvPr>
            <p:ph type="title"/>
          </p:nvPr>
        </p:nvSpPr>
        <p:spPr/>
        <p:txBody>
          <a:bodyPr/>
          <a:lstStyle/>
          <a:p>
            <a:r>
              <a:rPr lang="en-US"/>
              <a:t>Infrastructure backup requirements</a:t>
            </a:r>
          </a:p>
        </p:txBody>
      </p:sp>
      <p:sp>
        <p:nvSpPr>
          <p:cNvPr id="6" name="Text Placeholder 5">
            <a:extLst>
              <a:ext uri="{FF2B5EF4-FFF2-40B4-BE49-F238E27FC236}">
                <a16:creationId xmlns:a16="http://schemas.microsoft.com/office/drawing/2014/main" id="{A190B510-A6D6-4005-9BC0-D268B3EE2612}"/>
              </a:ext>
            </a:extLst>
          </p:cNvPr>
          <p:cNvSpPr>
            <a:spLocks noGrp="1"/>
          </p:cNvSpPr>
          <p:nvPr>
            <p:ph type="body" sz="quarter" idx="10"/>
          </p:nvPr>
        </p:nvSpPr>
        <p:spPr>
          <a:xfrm>
            <a:off x="274638" y="1058862"/>
            <a:ext cx="11888787" cy="461665"/>
          </a:xfrm>
        </p:spPr>
        <p:txBody>
          <a:bodyPr/>
          <a:lstStyle/>
          <a:p>
            <a:r>
              <a:rPr lang="en-US" sz="2000"/>
              <a:t>Share path examples:</a:t>
            </a:r>
          </a:p>
        </p:txBody>
      </p:sp>
      <p:graphicFrame>
        <p:nvGraphicFramePr>
          <p:cNvPr id="7" name="Table 6">
            <a:extLst>
              <a:ext uri="{FF2B5EF4-FFF2-40B4-BE49-F238E27FC236}">
                <a16:creationId xmlns:a16="http://schemas.microsoft.com/office/drawing/2014/main" id="{B7794813-521A-4A93-9E77-65996E86BCF3}"/>
              </a:ext>
            </a:extLst>
          </p:cNvPr>
          <p:cNvGraphicFramePr>
            <a:graphicFrameLocks noGrp="1"/>
          </p:cNvGraphicFramePr>
          <p:nvPr>
            <p:extLst>
              <p:ext uri="{D42A27DB-BD31-4B8C-83A1-F6EECF244321}">
                <p14:modId xmlns:p14="http://schemas.microsoft.com/office/powerpoint/2010/main" val="3606242671"/>
              </p:ext>
            </p:extLst>
          </p:nvPr>
        </p:nvGraphicFramePr>
        <p:xfrm>
          <a:off x="425451" y="4446354"/>
          <a:ext cx="11585572" cy="1854200"/>
        </p:xfrm>
        <a:graphic>
          <a:graphicData uri="http://schemas.openxmlformats.org/drawingml/2006/table">
            <a:tbl>
              <a:tblPr firstRow="1" bandRow="1">
                <a:tableStyleId>{5C22544A-7EE6-4342-B048-85BDC9FD1C3A}</a:tableStyleId>
              </a:tblPr>
              <a:tblGrid>
                <a:gridCol w="6460321">
                  <a:extLst>
                    <a:ext uri="{9D8B030D-6E8A-4147-A177-3AD203B41FA5}">
                      <a16:colId xmlns:a16="http://schemas.microsoft.com/office/drawing/2014/main" val="4194690891"/>
                    </a:ext>
                  </a:extLst>
                </a:gridCol>
                <a:gridCol w="3787085">
                  <a:extLst>
                    <a:ext uri="{9D8B030D-6E8A-4147-A177-3AD203B41FA5}">
                      <a16:colId xmlns:a16="http://schemas.microsoft.com/office/drawing/2014/main" val="2814567573"/>
                    </a:ext>
                  </a:extLst>
                </a:gridCol>
                <a:gridCol w="1338166">
                  <a:extLst>
                    <a:ext uri="{9D8B030D-6E8A-4147-A177-3AD203B41FA5}">
                      <a16:colId xmlns:a16="http://schemas.microsoft.com/office/drawing/2014/main" val="816707801"/>
                    </a:ext>
                  </a:extLst>
                </a:gridCol>
              </a:tblGrid>
              <a:tr h="370840">
                <a:tc>
                  <a:txBody>
                    <a:bodyPr/>
                    <a:lstStyle/>
                    <a:p>
                      <a:r>
                        <a:rPr lang="en-US" sz="1400" b="1"/>
                        <a:t>Share path</a:t>
                      </a:r>
                    </a:p>
                  </a:txBody>
                  <a:tcPr/>
                </a:tc>
                <a:tc>
                  <a:txBody>
                    <a:bodyPr/>
                    <a:lstStyle/>
                    <a:p>
                      <a:r>
                        <a:rPr lang="en-US" sz="1400" b="1"/>
                        <a:t>Content</a:t>
                      </a:r>
                    </a:p>
                  </a:txBody>
                  <a:tcPr/>
                </a:tc>
                <a:tc>
                  <a:txBody>
                    <a:bodyPr/>
                    <a:lstStyle/>
                    <a:p>
                      <a:r>
                        <a:rPr lang="en-US" sz="1400" b="1"/>
                        <a:t>Managed by</a:t>
                      </a:r>
                    </a:p>
                  </a:txBody>
                  <a:tcPr/>
                </a:tc>
                <a:extLst>
                  <a:ext uri="{0D108BD9-81ED-4DB2-BD59-A6C34878D82A}">
                    <a16:rowId xmlns:a16="http://schemas.microsoft.com/office/drawing/2014/main" val="3161132743"/>
                  </a:ext>
                </a:extLst>
              </a:tr>
              <a:tr h="370840">
                <a:tc>
                  <a:txBody>
                    <a:bodyPr/>
                    <a:lstStyle/>
                    <a:p>
                      <a:r>
                        <a:rPr lang="en-US" sz="1400" b="1"/>
                        <a:t>\\fs01.contoso.com\AzSBackups\mast.contoso.com\nyc\HLH</a:t>
                      </a:r>
                    </a:p>
                  </a:txBody>
                  <a:tcPr/>
                </a:tc>
                <a:tc>
                  <a:txBody>
                    <a:bodyPr/>
                    <a:lstStyle/>
                    <a:p>
                      <a:r>
                        <a:rPr lang="en-US" sz="1400" b="1"/>
                        <a:t>Hardware lifecycle host config and data</a:t>
                      </a:r>
                    </a:p>
                  </a:txBody>
                  <a:tcPr/>
                </a:tc>
                <a:tc>
                  <a:txBody>
                    <a:bodyPr/>
                    <a:lstStyle/>
                    <a:p>
                      <a:r>
                        <a:rPr lang="en-US" sz="1400" b="1"/>
                        <a:t>Customer</a:t>
                      </a:r>
                    </a:p>
                  </a:txBody>
                  <a:tcPr/>
                </a:tc>
                <a:extLst>
                  <a:ext uri="{0D108BD9-81ED-4DB2-BD59-A6C34878D82A}">
                    <a16:rowId xmlns:a16="http://schemas.microsoft.com/office/drawing/2014/main" val="4061425487"/>
                  </a:ext>
                </a:extLst>
              </a:tr>
              <a:tr h="370840">
                <a:tc>
                  <a:txBody>
                    <a:bodyPr/>
                    <a:lstStyle/>
                    <a:p>
                      <a:r>
                        <a:rPr lang="en-US" sz="1400" b="1"/>
                        <a:t>\\fs01.contoso.com\AzSBackups\mast.contoso.com\nyc\Switches</a:t>
                      </a:r>
                    </a:p>
                  </a:txBody>
                  <a:tcPr/>
                </a:tc>
                <a:tc>
                  <a:txBody>
                    <a:bodyPr/>
                    <a:lstStyle/>
                    <a:p>
                      <a:r>
                        <a:rPr lang="en-US" sz="1400" b="1" err="1"/>
                        <a:t>ToR</a:t>
                      </a:r>
                      <a:r>
                        <a:rPr lang="en-US" sz="1400" b="1"/>
                        <a:t>/BMC switch config</a:t>
                      </a:r>
                    </a:p>
                  </a:txBody>
                  <a:tcPr/>
                </a:tc>
                <a:tc>
                  <a:txBody>
                    <a:bodyPr/>
                    <a:lstStyle/>
                    <a:p>
                      <a:r>
                        <a:rPr lang="en-US" sz="1400" b="1"/>
                        <a:t>Customer</a:t>
                      </a:r>
                    </a:p>
                  </a:txBody>
                  <a:tcPr/>
                </a:tc>
                <a:extLst>
                  <a:ext uri="{0D108BD9-81ED-4DB2-BD59-A6C34878D82A}">
                    <a16:rowId xmlns:a16="http://schemas.microsoft.com/office/drawing/2014/main" val="678335718"/>
                  </a:ext>
                </a:extLst>
              </a:tr>
              <a:tr h="370840">
                <a:tc>
                  <a:txBody>
                    <a:bodyPr/>
                    <a:lstStyle/>
                    <a:p>
                      <a:r>
                        <a:rPr lang="en-US" sz="1400" b="1"/>
                        <a:t>\\fs01.contoso.com\AzSBackups\mast.contoso.com\nyc\DeploymentData</a:t>
                      </a:r>
                    </a:p>
                  </a:txBody>
                  <a:tcPr/>
                </a:tc>
                <a:tc>
                  <a:txBody>
                    <a:bodyPr/>
                    <a:lstStyle/>
                    <a:p>
                      <a:r>
                        <a:rPr lang="en-US" sz="1400" b="1"/>
                        <a:t>Generated files for deployment</a:t>
                      </a:r>
                    </a:p>
                  </a:txBody>
                  <a:tcPr/>
                </a:tc>
                <a:tc>
                  <a:txBody>
                    <a:bodyPr/>
                    <a:lstStyle/>
                    <a:p>
                      <a:r>
                        <a:rPr lang="en-US" sz="1400" b="1"/>
                        <a:t>Customer</a:t>
                      </a:r>
                    </a:p>
                  </a:txBody>
                  <a:tcPr/>
                </a:tc>
                <a:extLst>
                  <a:ext uri="{0D108BD9-81ED-4DB2-BD59-A6C34878D82A}">
                    <a16:rowId xmlns:a16="http://schemas.microsoft.com/office/drawing/2014/main" val="3133988263"/>
                  </a:ext>
                </a:extLst>
              </a:tr>
              <a:tr h="370840">
                <a:tc>
                  <a:txBody>
                    <a:bodyPr/>
                    <a:lstStyle/>
                    <a:p>
                      <a:r>
                        <a:rPr lang="en-US" sz="1400" b="1"/>
                        <a:t>\\fs01.contoso.com\AzSBackups\mast.contoso.com\nyc\Registration</a:t>
                      </a:r>
                    </a:p>
                  </a:txBody>
                  <a:tcPr/>
                </a:tc>
                <a:tc>
                  <a:txBody>
                    <a:bodyPr/>
                    <a:lstStyle/>
                    <a:p>
                      <a:r>
                        <a:rPr lang="en-US" sz="1400" b="1"/>
                        <a:t>Activation data</a:t>
                      </a:r>
                    </a:p>
                  </a:txBody>
                  <a:tcPr/>
                </a:tc>
                <a:tc>
                  <a:txBody>
                    <a:bodyPr/>
                    <a:lstStyle/>
                    <a:p>
                      <a:r>
                        <a:rPr lang="en-US" sz="1400" b="1" dirty="0"/>
                        <a:t>Customer</a:t>
                      </a:r>
                    </a:p>
                  </a:txBody>
                  <a:tcPr/>
                </a:tc>
                <a:extLst>
                  <a:ext uri="{0D108BD9-81ED-4DB2-BD59-A6C34878D82A}">
                    <a16:rowId xmlns:a16="http://schemas.microsoft.com/office/drawing/2014/main" val="2325492763"/>
                  </a:ext>
                </a:extLst>
              </a:tr>
            </a:tbl>
          </a:graphicData>
        </a:graphic>
      </p:graphicFrame>
      <p:graphicFrame>
        <p:nvGraphicFramePr>
          <p:cNvPr id="8" name="Table 7">
            <a:extLst>
              <a:ext uri="{FF2B5EF4-FFF2-40B4-BE49-F238E27FC236}">
                <a16:creationId xmlns:a16="http://schemas.microsoft.com/office/drawing/2014/main" id="{FB05F87B-3376-4FD5-8021-EE9EB91E59CF}"/>
              </a:ext>
            </a:extLst>
          </p:cNvPr>
          <p:cNvGraphicFramePr>
            <a:graphicFrameLocks noGrp="1"/>
          </p:cNvGraphicFramePr>
          <p:nvPr>
            <p:extLst>
              <p:ext uri="{D42A27DB-BD31-4B8C-83A1-F6EECF244321}">
                <p14:modId xmlns:p14="http://schemas.microsoft.com/office/powerpoint/2010/main" val="3282651449"/>
              </p:ext>
            </p:extLst>
          </p:nvPr>
        </p:nvGraphicFramePr>
        <p:xfrm>
          <a:off x="425452" y="1590674"/>
          <a:ext cx="11585572" cy="2296160"/>
        </p:xfrm>
        <a:graphic>
          <a:graphicData uri="http://schemas.openxmlformats.org/drawingml/2006/table">
            <a:tbl>
              <a:tblPr firstRow="1" bandRow="1">
                <a:tableStyleId>{5C22544A-7EE6-4342-B048-85BDC9FD1C3A}</a:tableStyleId>
              </a:tblPr>
              <a:tblGrid>
                <a:gridCol w="6014781">
                  <a:extLst>
                    <a:ext uri="{9D8B030D-6E8A-4147-A177-3AD203B41FA5}">
                      <a16:colId xmlns:a16="http://schemas.microsoft.com/office/drawing/2014/main" val="4194690891"/>
                    </a:ext>
                  </a:extLst>
                </a:gridCol>
                <a:gridCol w="4232625">
                  <a:extLst>
                    <a:ext uri="{9D8B030D-6E8A-4147-A177-3AD203B41FA5}">
                      <a16:colId xmlns:a16="http://schemas.microsoft.com/office/drawing/2014/main" val="2814567573"/>
                    </a:ext>
                  </a:extLst>
                </a:gridCol>
                <a:gridCol w="1338166">
                  <a:extLst>
                    <a:ext uri="{9D8B030D-6E8A-4147-A177-3AD203B41FA5}">
                      <a16:colId xmlns:a16="http://schemas.microsoft.com/office/drawing/2014/main" val="816707801"/>
                    </a:ext>
                  </a:extLst>
                </a:gridCol>
              </a:tblGrid>
              <a:tr h="370840">
                <a:tc>
                  <a:txBody>
                    <a:bodyPr/>
                    <a:lstStyle/>
                    <a:p>
                      <a:r>
                        <a:rPr lang="en-US" sz="1400" b="1" dirty="0"/>
                        <a:t>Share path</a:t>
                      </a:r>
                    </a:p>
                  </a:txBody>
                  <a:tcPr/>
                </a:tc>
                <a:tc>
                  <a:txBody>
                    <a:bodyPr/>
                    <a:lstStyle/>
                    <a:p>
                      <a:r>
                        <a:rPr lang="en-US" sz="1400" b="1"/>
                        <a:t>Content</a:t>
                      </a:r>
                    </a:p>
                  </a:txBody>
                  <a:tcPr/>
                </a:tc>
                <a:tc>
                  <a:txBody>
                    <a:bodyPr/>
                    <a:lstStyle/>
                    <a:p>
                      <a:r>
                        <a:rPr lang="en-US" sz="1400" b="1"/>
                        <a:t>Managed by</a:t>
                      </a:r>
                    </a:p>
                  </a:txBody>
                  <a:tcPr/>
                </a:tc>
                <a:extLst>
                  <a:ext uri="{0D108BD9-81ED-4DB2-BD59-A6C34878D82A}">
                    <a16:rowId xmlns:a16="http://schemas.microsoft.com/office/drawing/2014/main" val="3161132743"/>
                  </a:ext>
                </a:extLst>
              </a:tr>
              <a:tr h="370840">
                <a:tc>
                  <a:txBody>
                    <a:bodyPr/>
                    <a:lstStyle/>
                    <a:p>
                      <a:r>
                        <a:rPr lang="en-US" sz="1400" b="1"/>
                        <a:t>\\fs01.contoso.com\AzSBackups</a:t>
                      </a:r>
                    </a:p>
                  </a:txBody>
                  <a:tcPr/>
                </a:tc>
                <a:tc>
                  <a:txBody>
                    <a:bodyPr/>
                    <a:lstStyle/>
                    <a:p>
                      <a:r>
                        <a:rPr lang="en-US" sz="1400" b="1" dirty="0"/>
                        <a:t>Can contain backups from one or more Azure Stack Hub clouds</a:t>
                      </a:r>
                    </a:p>
                  </a:txBody>
                  <a:tcPr/>
                </a:tc>
                <a:tc>
                  <a:txBody>
                    <a:bodyPr/>
                    <a:lstStyle/>
                    <a:p>
                      <a:r>
                        <a:rPr lang="en-US" sz="1400" b="1"/>
                        <a:t>Customer</a:t>
                      </a:r>
                    </a:p>
                  </a:txBody>
                  <a:tcPr/>
                </a:tc>
                <a:extLst>
                  <a:ext uri="{0D108BD9-81ED-4DB2-BD59-A6C34878D82A}">
                    <a16:rowId xmlns:a16="http://schemas.microsoft.com/office/drawing/2014/main" val="4061425487"/>
                  </a:ext>
                </a:extLst>
              </a:tr>
              <a:tr h="370840">
                <a:tc>
                  <a:txBody>
                    <a:bodyPr/>
                    <a:lstStyle/>
                    <a:p>
                      <a:r>
                        <a:rPr lang="en-US" sz="1400" b="1"/>
                        <a:t>\\fs01.contoso.com\AzSBackups\mast.contoso.com</a:t>
                      </a:r>
                    </a:p>
                  </a:txBody>
                  <a:tcPr/>
                </a:tc>
                <a:tc>
                  <a:txBody>
                    <a:bodyPr/>
                    <a:lstStyle/>
                    <a:p>
                      <a:r>
                        <a:rPr lang="en-US" sz="1400" b="1"/>
                        <a:t>Backups from deployments that use mast.contoso.com external FQDN</a:t>
                      </a:r>
                    </a:p>
                  </a:txBody>
                  <a:tcPr/>
                </a:tc>
                <a:tc>
                  <a:txBody>
                    <a:bodyPr/>
                    <a:lstStyle/>
                    <a:p>
                      <a:r>
                        <a:rPr lang="en-US" sz="1400" b="1"/>
                        <a:t>Customer</a:t>
                      </a:r>
                    </a:p>
                  </a:txBody>
                  <a:tcPr/>
                </a:tc>
                <a:extLst>
                  <a:ext uri="{0D108BD9-81ED-4DB2-BD59-A6C34878D82A}">
                    <a16:rowId xmlns:a16="http://schemas.microsoft.com/office/drawing/2014/main" val="678335718"/>
                  </a:ext>
                </a:extLst>
              </a:tr>
              <a:tr h="370840">
                <a:tc>
                  <a:txBody>
                    <a:bodyPr/>
                    <a:lstStyle/>
                    <a:p>
                      <a:r>
                        <a:rPr lang="en-US" sz="1400" b="1"/>
                        <a:t>\\fs01.contoso.com\AzSBackups\mast.contoso.com\nyc</a:t>
                      </a:r>
                    </a:p>
                  </a:txBody>
                  <a:tcPr/>
                </a:tc>
                <a:tc>
                  <a:txBody>
                    <a:bodyPr/>
                    <a:lstStyle/>
                    <a:p>
                      <a:r>
                        <a:rPr lang="en-US" sz="1400" b="1"/>
                        <a:t>Backup data for region called NYC</a:t>
                      </a:r>
                    </a:p>
                  </a:txBody>
                  <a:tcPr/>
                </a:tc>
                <a:tc>
                  <a:txBody>
                    <a:bodyPr/>
                    <a:lstStyle/>
                    <a:p>
                      <a:r>
                        <a:rPr lang="en-US" sz="1400" b="1"/>
                        <a:t>Customer</a:t>
                      </a:r>
                    </a:p>
                  </a:txBody>
                  <a:tcPr/>
                </a:tc>
                <a:extLst>
                  <a:ext uri="{0D108BD9-81ED-4DB2-BD59-A6C34878D82A}">
                    <a16:rowId xmlns:a16="http://schemas.microsoft.com/office/drawing/2014/main" val="3133988263"/>
                  </a:ext>
                </a:extLst>
              </a:tr>
              <a:tr h="370840">
                <a:tc>
                  <a:txBody>
                    <a:bodyPr/>
                    <a:lstStyle/>
                    <a:p>
                      <a:r>
                        <a:rPr lang="en-US" sz="1400" b="1" dirty="0"/>
                        <a:t>\\fs01.contoso.com\AzSBackups\mast.contoso.com\nyc\MASBackup</a:t>
                      </a:r>
                    </a:p>
                  </a:txBody>
                  <a:tcPr/>
                </a:tc>
                <a:tc>
                  <a:txBody>
                    <a:bodyPr/>
                    <a:lstStyle/>
                    <a:p>
                      <a:r>
                        <a:rPr lang="en-US" sz="1400" b="1" dirty="0"/>
                        <a:t>Azure Stack Hub infra backup data</a:t>
                      </a:r>
                    </a:p>
                  </a:txBody>
                  <a:tcPr/>
                </a:tc>
                <a:tc>
                  <a:txBody>
                    <a:bodyPr/>
                    <a:lstStyle/>
                    <a:p>
                      <a:r>
                        <a:rPr lang="en-US" sz="1400" b="1" dirty="0"/>
                        <a:t>Azure Stack Hub</a:t>
                      </a:r>
                    </a:p>
                  </a:txBody>
                  <a:tcPr/>
                </a:tc>
                <a:extLst>
                  <a:ext uri="{0D108BD9-81ED-4DB2-BD59-A6C34878D82A}">
                    <a16:rowId xmlns:a16="http://schemas.microsoft.com/office/drawing/2014/main" val="2325492763"/>
                  </a:ext>
                </a:extLst>
              </a:tr>
            </a:tbl>
          </a:graphicData>
        </a:graphic>
      </p:graphicFrame>
      <p:sp>
        <p:nvSpPr>
          <p:cNvPr id="9" name="Text Placeholder 5">
            <a:extLst>
              <a:ext uri="{FF2B5EF4-FFF2-40B4-BE49-F238E27FC236}">
                <a16:creationId xmlns:a16="http://schemas.microsoft.com/office/drawing/2014/main" id="{62D708A7-5434-4E24-AF06-6CFEC28EED70}"/>
              </a:ext>
            </a:extLst>
          </p:cNvPr>
          <p:cNvSpPr txBox="1">
            <a:spLocks/>
          </p:cNvSpPr>
          <p:nvPr/>
        </p:nvSpPr>
        <p:spPr>
          <a:xfrm>
            <a:off x="122237" y="4030662"/>
            <a:ext cx="11888787" cy="461665"/>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3600" kern="1200" spc="0" baseline="0">
                <a:gradFill>
                  <a:gsLst>
                    <a:gs pos="1250">
                      <a:schemeClr val="tx1"/>
                    </a:gs>
                    <a:gs pos="100000">
                      <a:schemeClr val="tx1"/>
                    </a:gs>
                  </a:gsLst>
                  <a:lin ang="5400000" scaled="0"/>
                </a:gra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NYC region subfolder examples:</a:t>
            </a:r>
          </a:p>
        </p:txBody>
      </p:sp>
    </p:spTree>
    <p:extLst>
      <p:ext uri="{BB962C8B-B14F-4D97-AF65-F5344CB8AC3E}">
        <p14:creationId xmlns:p14="http://schemas.microsoft.com/office/powerpoint/2010/main" val="407805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Infrastructure backup controller </a:t>
            </a:r>
          </a:p>
        </p:txBody>
      </p:sp>
      <p:sp>
        <p:nvSpPr>
          <p:cNvPr id="3" name="Content Placeholder 2"/>
          <p:cNvSpPr>
            <a:spLocks noGrp="1"/>
          </p:cNvSpPr>
          <p:nvPr>
            <p:ph type="body" sz="quarter" idx="10"/>
          </p:nvPr>
        </p:nvSpPr>
        <p:spPr>
          <a:xfrm>
            <a:off x="274638" y="1212850"/>
            <a:ext cx="11887200" cy="5269135"/>
          </a:xfrm>
        </p:spPr>
        <p:txBody>
          <a:bodyPr/>
          <a:lstStyle/>
          <a:p>
            <a:r>
              <a:rPr lang="en-US" sz="3600" dirty="0"/>
              <a:t>Azure Stack Hub separates infrastructure data from tenant data</a:t>
            </a:r>
          </a:p>
          <a:p>
            <a:pPr marL="342900" lvl="1" indent="-342900">
              <a:buFont typeface="Arial" panose="020B0604020202020204" pitchFamily="34" charset="0"/>
              <a:buChar char="•"/>
            </a:pPr>
            <a:r>
              <a:rPr lang="en-US" dirty="0"/>
              <a:t>Tenants of Azure Stack Hub are responsible for protecting their workloads and backing up data </a:t>
            </a:r>
          </a:p>
          <a:p>
            <a:pPr marL="342900" lvl="1" indent="-342900">
              <a:buFont typeface="Arial" panose="020B0604020202020204" pitchFamily="34" charset="0"/>
              <a:buChar char="•"/>
            </a:pPr>
            <a:r>
              <a:rPr lang="en-US" dirty="0"/>
              <a:t>Infrastructure data from multiple internal services is backed up by Azure Stack Hub using the Infrastructure Backup Controller service</a:t>
            </a:r>
          </a:p>
          <a:p>
            <a:r>
              <a:rPr lang="en-US" sz="3600" dirty="0"/>
              <a:t>Backup Configuration</a:t>
            </a:r>
          </a:p>
          <a:p>
            <a:pPr marL="342900" lvl="1" indent="-342900">
              <a:buFont typeface="Arial" panose="020B0604020202020204" pitchFamily="34" charset="0"/>
              <a:buChar char="•"/>
            </a:pPr>
            <a:r>
              <a:rPr lang="en-US" dirty="0"/>
              <a:t>Backup occurs periodically with no admin intervention and no downtime to the portal experience </a:t>
            </a:r>
            <a:br>
              <a:rPr lang="en-US" dirty="0"/>
            </a:br>
            <a:r>
              <a:rPr lang="en-US" dirty="0"/>
              <a:t>or APIs</a:t>
            </a:r>
          </a:p>
          <a:p>
            <a:pPr marL="342900" lvl="1" indent="-342900">
              <a:buFont typeface="Arial" panose="020B0604020202020204" pitchFamily="34" charset="0"/>
              <a:buChar char="•"/>
            </a:pPr>
            <a:r>
              <a:rPr lang="en-US" dirty="0"/>
              <a:t>Backup data is stored to an external/off-stamp SMB file share</a:t>
            </a:r>
          </a:p>
          <a:p>
            <a:pPr marL="342900" lvl="1" indent="-342900">
              <a:buFont typeface="Arial" panose="020B0604020202020204" pitchFamily="34" charset="0"/>
              <a:buChar char="•"/>
            </a:pPr>
            <a:r>
              <a:rPr lang="en-US" dirty="0"/>
              <a:t>Infrastructure backup is enabled at Azure Stack Hub deployment time. A file share UNC path and credentials are required</a:t>
            </a:r>
          </a:p>
          <a:p>
            <a:pPr marL="342900" lvl="1" indent="-342900">
              <a:buFont typeface="Arial" panose="020B0604020202020204" pitchFamily="34" charset="0"/>
              <a:buChar char="•"/>
            </a:pPr>
            <a:r>
              <a:rPr lang="en-US" dirty="0"/>
              <a:t>After deployment, backup can also be enabled using UI or APIs</a:t>
            </a:r>
          </a:p>
          <a:p>
            <a:pPr marL="342900" lvl="1" indent="-342900">
              <a:buFont typeface="Arial" panose="020B0604020202020204" pitchFamily="34" charset="0"/>
              <a:buChar char="•"/>
            </a:pPr>
            <a:r>
              <a:rPr lang="en-US" dirty="0"/>
              <a:t>Note: Traditional backup using Microsoft Data Protection Manager and Hyper-V capabilities are not used by Infrastructure Backup Controller</a:t>
            </a:r>
          </a:p>
        </p:txBody>
      </p:sp>
    </p:spTree>
    <p:extLst>
      <p:ext uri="{BB962C8B-B14F-4D97-AF65-F5344CB8AC3E}">
        <p14:creationId xmlns:p14="http://schemas.microsoft.com/office/powerpoint/2010/main" val="4151296235"/>
      </p:ext>
    </p:extLst>
  </p:cSld>
  <p:clrMapOvr>
    <a:masterClrMapping/>
  </p:clrMapOvr>
  <p:transition advTm="190343">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840A3-0C8C-4E20-BD78-6227FCD93421}"/>
              </a:ext>
            </a:extLst>
          </p:cNvPr>
          <p:cNvSpPr>
            <a:spLocks noGrp="1"/>
          </p:cNvSpPr>
          <p:nvPr>
            <p:ph type="title"/>
          </p:nvPr>
        </p:nvSpPr>
        <p:spPr/>
        <p:txBody>
          <a:bodyPr/>
          <a:lstStyle/>
          <a:p>
            <a:r>
              <a:rPr lang="en-US"/>
              <a:t>Considerations</a:t>
            </a:r>
          </a:p>
        </p:txBody>
      </p:sp>
      <p:sp>
        <p:nvSpPr>
          <p:cNvPr id="3" name="Text Placeholder 2">
            <a:extLst>
              <a:ext uri="{FF2B5EF4-FFF2-40B4-BE49-F238E27FC236}">
                <a16:creationId xmlns:a16="http://schemas.microsoft.com/office/drawing/2014/main" id="{A0E12A75-2C73-480C-A528-B4A0993A9B4C}"/>
              </a:ext>
            </a:extLst>
          </p:cNvPr>
          <p:cNvSpPr>
            <a:spLocks noGrp="1"/>
          </p:cNvSpPr>
          <p:nvPr>
            <p:ph type="body" sz="quarter" idx="10"/>
          </p:nvPr>
        </p:nvSpPr>
        <p:spPr>
          <a:xfrm>
            <a:off x="274638" y="1212850"/>
            <a:ext cx="11888787" cy="3237809"/>
          </a:xfrm>
        </p:spPr>
        <p:txBody>
          <a:bodyPr/>
          <a:lstStyle/>
          <a:p>
            <a:r>
              <a:rPr lang="en-US" dirty="0">
                <a:solidFill>
                  <a:schemeClr val="accent1"/>
                </a:solidFill>
              </a:rPr>
              <a:t>Allocate at least 1Tb per Azure Stack Hub cloud</a:t>
            </a:r>
          </a:p>
          <a:p>
            <a:pPr lvl="1"/>
            <a:r>
              <a:rPr lang="en-US" i="1" dirty="0"/>
              <a:t>Recommendation: </a:t>
            </a:r>
            <a:r>
              <a:rPr lang="en-US" dirty="0"/>
              <a:t>Keep at most 7 days of backups on the share. Manually archive or discard anything older than 7 days. </a:t>
            </a:r>
          </a:p>
          <a:p>
            <a:r>
              <a:rPr lang="en-US" dirty="0">
                <a:solidFill>
                  <a:schemeClr val="accent1"/>
                </a:solidFill>
              </a:rPr>
              <a:t>Neither Azure Files nor Azure Blob storage are supported</a:t>
            </a:r>
          </a:p>
          <a:p>
            <a:r>
              <a:rPr lang="en-US" dirty="0">
                <a:solidFill>
                  <a:schemeClr val="accent1"/>
                </a:solidFill>
              </a:rPr>
              <a:t>Encryption key must be stored external to the stamp</a:t>
            </a:r>
          </a:p>
          <a:p>
            <a:pPr lvl="1"/>
            <a:r>
              <a:rPr lang="en-US" i="1" dirty="0"/>
              <a:t>Recommendation: </a:t>
            </a:r>
            <a:r>
              <a:rPr lang="en-US" dirty="0"/>
              <a:t>Use </a:t>
            </a:r>
            <a:r>
              <a:rPr lang="en-US" dirty="0" err="1"/>
              <a:t>KeyVault</a:t>
            </a:r>
            <a:r>
              <a:rPr lang="en-US" dirty="0"/>
              <a:t> in Azure to store the secret</a:t>
            </a:r>
          </a:p>
        </p:txBody>
      </p:sp>
      <p:pic>
        <p:nvPicPr>
          <p:cNvPr id="8" name="picture">
            <a:extLst>
              <a:ext uri="{FF2B5EF4-FFF2-40B4-BE49-F238E27FC236}">
                <a16:creationId xmlns:a16="http://schemas.microsoft.com/office/drawing/2014/main" id="{997CEEB6-C508-4EA4-A2B9-7EE552303A53}"/>
              </a:ext>
            </a:extLst>
          </p:cNvPr>
          <p:cNvPicPr/>
          <p:nvPr/>
        </p:nvPicPr>
        <p:blipFill>
          <a:blip r:embed="rId3">
            <a:extLst>
              <a:ext uri="{28A0092B-C50C-407E-A947-70E740481C1C}">
                <a14:useLocalDpi xmlns:a14="http://schemas.microsoft.com/office/drawing/2010/main"/>
              </a:ext>
            </a:extLst>
          </a:blip>
          <a:stretch>
            <a:fillRect/>
          </a:stretch>
        </p:blipFill>
        <p:spPr>
          <a:xfrm>
            <a:off x="655637" y="5208158"/>
            <a:ext cx="5362752" cy="1147033"/>
          </a:xfrm>
          <a:prstGeom prst="rect">
            <a:avLst/>
          </a:prstGeom>
        </p:spPr>
      </p:pic>
      <p:pic>
        <p:nvPicPr>
          <p:cNvPr id="9" name="Picture 8">
            <a:extLst>
              <a:ext uri="{FF2B5EF4-FFF2-40B4-BE49-F238E27FC236}">
                <a16:creationId xmlns:a16="http://schemas.microsoft.com/office/drawing/2014/main" id="{C88363C5-379F-4940-A80E-A166A962627F}"/>
              </a:ext>
            </a:extLst>
          </p:cNvPr>
          <p:cNvPicPr/>
          <p:nvPr/>
        </p:nvPicPr>
        <p:blipFill rotWithShape="1">
          <a:blip r:embed="rId4" cstate="email">
            <a:extLst>
              <a:ext uri="{28A0092B-C50C-407E-A947-70E740481C1C}">
                <a14:useLocalDpi xmlns:a14="http://schemas.microsoft.com/office/drawing/2010/main"/>
              </a:ext>
            </a:extLst>
          </a:blip>
          <a:srcRect/>
          <a:stretch/>
        </p:blipFill>
        <p:spPr bwMode="auto">
          <a:xfrm>
            <a:off x="6218237" y="5208158"/>
            <a:ext cx="5361822" cy="1108861"/>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AEBFCB46-3701-47FB-AA38-65396CE1ACD9}"/>
              </a:ext>
            </a:extLst>
          </p:cNvPr>
          <p:cNvSpPr txBox="1"/>
          <p:nvPr/>
        </p:nvSpPr>
        <p:spPr>
          <a:xfrm>
            <a:off x="1582445" y="6441619"/>
            <a:ext cx="8609120" cy="369332"/>
          </a:xfrm>
          <a:prstGeom prst="rect">
            <a:avLst/>
          </a:prstGeom>
          <a:noFill/>
        </p:spPr>
        <p:txBody>
          <a:bodyPr wrap="square">
            <a:spAutoFit/>
          </a:bodyPr>
          <a:lstStyle/>
          <a:p>
            <a:r>
              <a:rPr lang="en-US" dirty="0">
                <a:hlinkClick r:id="rId5"/>
              </a:rPr>
              <a:t>Infrastructure Backup Service best practices - Azure Stack Hub | Microsoft Docs</a:t>
            </a:r>
            <a:endParaRPr lang="en-US" dirty="0"/>
          </a:p>
        </p:txBody>
      </p:sp>
    </p:spTree>
    <p:extLst>
      <p:ext uri="{BB962C8B-B14F-4D97-AF65-F5344CB8AC3E}">
        <p14:creationId xmlns:p14="http://schemas.microsoft.com/office/powerpoint/2010/main" val="162284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4E85982-40CE-4C8F-B2D4-8209D3C09A42}"/>
              </a:ext>
            </a:extLst>
          </p:cNvPr>
          <p:cNvSpPr/>
          <p:nvPr/>
        </p:nvSpPr>
        <p:spPr bwMode="auto">
          <a:xfrm>
            <a:off x="1312757" y="4079840"/>
            <a:ext cx="2700664" cy="2700664"/>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t" anchorCtr="0" compatLnSpc="1">
            <a:prstTxWarp prst="textNoShape">
              <a:avLst/>
            </a:prstTxWarp>
          </a:bodyPr>
          <a:lstStyle/>
          <a:p>
            <a:pPr algn="ctr" defTabSz="951028" fontAlgn="base">
              <a:spcBef>
                <a:spcPct val="0"/>
              </a:spcBef>
              <a:spcAft>
                <a:spcPct val="0"/>
              </a:spcAft>
            </a:pPr>
            <a:r>
              <a:rPr lang="en-US" sz="1632" dirty="0">
                <a:gradFill>
                  <a:gsLst>
                    <a:gs pos="40075">
                      <a:srgbClr val="FFFFFF"/>
                    </a:gs>
                    <a:gs pos="30000">
                      <a:srgbClr val="FFFFFF"/>
                    </a:gs>
                  </a:gsLst>
                  <a:lin ang="5400000" scaled="0"/>
                </a:gradFill>
              </a:rPr>
              <a:t>Configurable retention period and backup frequency</a:t>
            </a:r>
          </a:p>
          <a:p>
            <a:pPr algn="ctr" defTabSz="951028" fontAlgn="base">
              <a:spcBef>
                <a:spcPct val="0"/>
              </a:spcBef>
              <a:spcAft>
                <a:spcPct val="0"/>
              </a:spcAft>
            </a:pPr>
            <a:endParaRPr lang="en-US" sz="1632" dirty="0">
              <a:gradFill>
                <a:gsLst>
                  <a:gs pos="40075">
                    <a:srgbClr val="FFFFFF"/>
                  </a:gs>
                  <a:gs pos="30000">
                    <a:srgbClr val="FFFFFF"/>
                  </a:gs>
                </a:gsLst>
                <a:lin ang="5400000" scaled="0"/>
              </a:gradFill>
            </a:endParaRPr>
          </a:p>
          <a:p>
            <a:pPr algn="ctr" defTabSz="951028" fontAlgn="base">
              <a:spcBef>
                <a:spcPct val="0"/>
              </a:spcBef>
              <a:spcAft>
                <a:spcPct val="0"/>
              </a:spcAft>
            </a:pPr>
            <a:r>
              <a:rPr lang="en-US" sz="1632" dirty="0">
                <a:gradFill>
                  <a:gsLst>
                    <a:gs pos="40075">
                      <a:srgbClr val="FFFFFF"/>
                    </a:gs>
                    <a:gs pos="30000">
                      <a:srgbClr val="FFFFFF"/>
                    </a:gs>
                  </a:gsLst>
                  <a:lin ang="5400000" scaled="0"/>
                </a:gradFill>
              </a:rPr>
              <a:t>Automatic deletion of stale backups</a:t>
            </a:r>
          </a:p>
          <a:p>
            <a:pPr algn="ctr" defTabSz="951028" fontAlgn="base">
              <a:spcBef>
                <a:spcPct val="0"/>
              </a:spcBef>
              <a:spcAft>
                <a:spcPct val="0"/>
              </a:spcAft>
            </a:pPr>
            <a:endParaRPr lang="en-US" sz="1632" dirty="0">
              <a:gradFill>
                <a:gsLst>
                  <a:gs pos="40075">
                    <a:srgbClr val="FFFFFF"/>
                  </a:gs>
                  <a:gs pos="30000">
                    <a:srgbClr val="FFFFFF"/>
                  </a:gs>
                </a:gsLst>
                <a:lin ang="5400000" scaled="0"/>
              </a:gradFill>
            </a:endParaRPr>
          </a:p>
          <a:p>
            <a:pPr algn="ctr" defTabSz="951028" fontAlgn="base">
              <a:spcBef>
                <a:spcPct val="0"/>
              </a:spcBef>
              <a:spcAft>
                <a:spcPct val="0"/>
              </a:spcAft>
            </a:pPr>
            <a:r>
              <a:rPr lang="en-US" sz="1632" dirty="0">
                <a:gradFill>
                  <a:gsLst>
                    <a:gs pos="40075">
                      <a:srgbClr val="FFFFFF"/>
                    </a:gs>
                    <a:gs pos="30000">
                      <a:srgbClr val="FFFFFF"/>
                    </a:gs>
                  </a:gsLst>
                  <a:lin ang="5400000" scaled="0"/>
                </a:gradFill>
              </a:rPr>
              <a:t>New and improved alerts</a:t>
            </a:r>
          </a:p>
          <a:p>
            <a:pPr algn="ctr" defTabSz="951028" fontAlgn="base">
              <a:spcBef>
                <a:spcPct val="0"/>
              </a:spcBef>
              <a:spcAft>
                <a:spcPct val="0"/>
              </a:spcAft>
            </a:pPr>
            <a:endParaRPr lang="en-US" sz="1632" dirty="0">
              <a:gradFill>
                <a:gsLst>
                  <a:gs pos="40075">
                    <a:srgbClr val="FFFFFF"/>
                  </a:gs>
                  <a:gs pos="30000">
                    <a:srgbClr val="FFFFFF"/>
                  </a:gs>
                </a:gsLst>
                <a:lin ang="5400000" scaled="0"/>
              </a:gradFill>
            </a:endParaRPr>
          </a:p>
          <a:p>
            <a:pPr algn="ctr" defTabSz="951028" fontAlgn="base">
              <a:spcBef>
                <a:spcPct val="0"/>
              </a:spcBef>
              <a:spcAft>
                <a:spcPct val="0"/>
              </a:spcAft>
            </a:pPr>
            <a:r>
              <a:rPr lang="en-US" sz="1632" dirty="0">
                <a:gradFill>
                  <a:gsLst>
                    <a:gs pos="40075">
                      <a:srgbClr val="FFFFFF"/>
                    </a:gs>
                    <a:gs pos="30000">
                      <a:srgbClr val="FFFFFF"/>
                    </a:gs>
                  </a:gsLst>
                  <a:lin ang="5400000" scaled="0"/>
                </a:gradFill>
              </a:rPr>
              <a:t>Enable/disable automatic backups</a:t>
            </a:r>
          </a:p>
        </p:txBody>
      </p:sp>
      <p:sp>
        <p:nvSpPr>
          <p:cNvPr id="2" name="Title 1">
            <a:extLst>
              <a:ext uri="{FF2B5EF4-FFF2-40B4-BE49-F238E27FC236}">
                <a16:creationId xmlns:a16="http://schemas.microsoft.com/office/drawing/2014/main" id="{4C558C11-4587-472A-87A9-4B319180FF2D}"/>
              </a:ext>
            </a:extLst>
          </p:cNvPr>
          <p:cNvSpPr>
            <a:spLocks noGrp="1"/>
          </p:cNvSpPr>
          <p:nvPr>
            <p:ph type="title"/>
          </p:nvPr>
        </p:nvSpPr>
        <p:spPr>
          <a:xfrm>
            <a:off x="600855" y="466301"/>
            <a:ext cx="11237870" cy="565027"/>
          </a:xfrm>
        </p:spPr>
        <p:txBody>
          <a:bodyPr/>
          <a:lstStyle/>
          <a:p>
            <a:r>
              <a:rPr lang="en-US" sz="4000" dirty="0"/>
              <a:t>Infrastructure backup - released and planned updates</a:t>
            </a:r>
          </a:p>
        </p:txBody>
      </p:sp>
      <p:grpSp>
        <p:nvGrpSpPr>
          <p:cNvPr id="3" name="Group 2">
            <a:extLst>
              <a:ext uri="{FF2B5EF4-FFF2-40B4-BE49-F238E27FC236}">
                <a16:creationId xmlns:a16="http://schemas.microsoft.com/office/drawing/2014/main" id="{5D0C04F7-A345-4295-BA03-02533717BAE4}"/>
              </a:ext>
            </a:extLst>
          </p:cNvPr>
          <p:cNvGrpSpPr/>
          <p:nvPr/>
        </p:nvGrpSpPr>
        <p:grpSpPr>
          <a:xfrm>
            <a:off x="1315516" y="1379176"/>
            <a:ext cx="2700664" cy="2700664"/>
            <a:chOff x="392423" y="1365250"/>
            <a:chExt cx="2647950" cy="2647950"/>
          </a:xfrm>
        </p:grpSpPr>
        <p:sp>
          <p:nvSpPr>
            <p:cNvPr id="6" name="Rectangle 5">
              <a:extLst>
                <a:ext uri="{FF2B5EF4-FFF2-40B4-BE49-F238E27FC236}">
                  <a16:creationId xmlns:a16="http://schemas.microsoft.com/office/drawing/2014/main" id="{A4425E2A-3EF9-4AC6-BA14-1E1114A5B540}"/>
                </a:ext>
              </a:extLst>
            </p:cNvPr>
            <p:cNvSpPr/>
            <p:nvPr/>
          </p:nvSpPr>
          <p:spPr bwMode="auto">
            <a:xfrm>
              <a:off x="392423" y="1365250"/>
              <a:ext cx="2647950" cy="264795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t" anchorCtr="0" compatLnSpc="1">
              <a:prstTxWarp prst="textNoShape">
                <a:avLst/>
              </a:prstTxWarp>
            </a:bodyPr>
            <a:lstStyle/>
            <a:p>
              <a:pPr algn="ctr" defTabSz="951028" fontAlgn="base">
                <a:spcBef>
                  <a:spcPct val="0"/>
                </a:spcBef>
                <a:spcAft>
                  <a:spcPct val="0"/>
                </a:spcAft>
              </a:pPr>
              <a:r>
                <a:rPr lang="en-US" sz="2448">
                  <a:gradFill>
                    <a:gsLst>
                      <a:gs pos="40075">
                        <a:srgbClr val="FFFFFF"/>
                      </a:gs>
                      <a:gs pos="30000">
                        <a:srgbClr val="FFFFFF"/>
                      </a:gs>
                    </a:gsLst>
                    <a:lin ang="5400000" scaled="0"/>
                  </a:gradFill>
                </a:rPr>
                <a:t>Automatic </a:t>
              </a:r>
            </a:p>
            <a:p>
              <a:pPr algn="ctr" defTabSz="951028" fontAlgn="base">
                <a:spcBef>
                  <a:spcPct val="0"/>
                </a:spcBef>
                <a:spcAft>
                  <a:spcPct val="0"/>
                </a:spcAft>
              </a:pPr>
              <a:r>
                <a:rPr lang="en-US" sz="2448">
                  <a:gradFill>
                    <a:gsLst>
                      <a:gs pos="40075">
                        <a:srgbClr val="FFFFFF"/>
                      </a:gs>
                      <a:gs pos="30000">
                        <a:srgbClr val="FFFFFF"/>
                      </a:gs>
                    </a:gsLst>
                    <a:lin ang="5400000" scaled="0"/>
                  </a:gradFill>
                </a:rPr>
                <a:t>Backups</a:t>
              </a:r>
            </a:p>
          </p:txBody>
        </p:sp>
        <p:pic>
          <p:nvPicPr>
            <p:cNvPr id="10" name="Picture 9">
              <a:extLst>
                <a:ext uri="{FF2B5EF4-FFF2-40B4-BE49-F238E27FC236}">
                  <a16:creationId xmlns:a16="http://schemas.microsoft.com/office/drawing/2014/main" id="{ACC0B721-7B0D-4C28-8EA2-4491E5456101}"/>
                </a:ext>
              </a:extLst>
            </p:cNvPr>
            <p:cNvPicPr>
              <a:picLocks noChangeAspect="1"/>
            </p:cNvPicPr>
            <p:nvPr/>
          </p:nvPicPr>
          <p:blipFill>
            <a:blip r:embed="rId3"/>
            <a:stretch>
              <a:fillRect/>
            </a:stretch>
          </p:blipFill>
          <p:spPr>
            <a:xfrm>
              <a:off x="564264" y="2811706"/>
              <a:ext cx="2298856" cy="938633"/>
            </a:xfrm>
            <a:prstGeom prst="rect">
              <a:avLst/>
            </a:prstGeom>
          </p:spPr>
        </p:pic>
      </p:grpSp>
      <p:grpSp>
        <p:nvGrpSpPr>
          <p:cNvPr id="4" name="Group 3">
            <a:extLst>
              <a:ext uri="{FF2B5EF4-FFF2-40B4-BE49-F238E27FC236}">
                <a16:creationId xmlns:a16="http://schemas.microsoft.com/office/drawing/2014/main" id="{6447F8C6-1927-47FE-8638-31DF7E3B2781}"/>
              </a:ext>
            </a:extLst>
          </p:cNvPr>
          <p:cNvGrpSpPr/>
          <p:nvPr/>
        </p:nvGrpSpPr>
        <p:grpSpPr>
          <a:xfrm>
            <a:off x="7377381" y="1379176"/>
            <a:ext cx="2700664" cy="2700664"/>
            <a:chOff x="6335967" y="1365250"/>
            <a:chExt cx="2647950" cy="2647950"/>
          </a:xfrm>
        </p:grpSpPr>
        <p:sp>
          <p:nvSpPr>
            <p:cNvPr id="7" name="Rectangle 6">
              <a:extLst>
                <a:ext uri="{FF2B5EF4-FFF2-40B4-BE49-F238E27FC236}">
                  <a16:creationId xmlns:a16="http://schemas.microsoft.com/office/drawing/2014/main" id="{039AD64D-A429-443E-8AAA-5C3E4F379CC4}"/>
                </a:ext>
              </a:extLst>
            </p:cNvPr>
            <p:cNvSpPr/>
            <p:nvPr/>
          </p:nvSpPr>
          <p:spPr bwMode="auto">
            <a:xfrm>
              <a:off x="6335967" y="1365250"/>
              <a:ext cx="2647950" cy="264795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t" anchorCtr="0" compatLnSpc="1">
              <a:prstTxWarp prst="textNoShape">
                <a:avLst/>
              </a:prstTxWarp>
            </a:bodyPr>
            <a:lstStyle/>
            <a:p>
              <a:pPr algn="ctr" defTabSz="951028" fontAlgn="base">
                <a:spcBef>
                  <a:spcPct val="0"/>
                </a:spcBef>
                <a:spcAft>
                  <a:spcPct val="0"/>
                </a:spcAft>
              </a:pPr>
              <a:r>
                <a:rPr lang="en-US" sz="2448" dirty="0">
                  <a:gradFill>
                    <a:gsLst>
                      <a:gs pos="40075">
                        <a:srgbClr val="FFFFFF"/>
                      </a:gs>
                      <a:gs pos="30000">
                        <a:srgbClr val="FFFFFF"/>
                      </a:gs>
                    </a:gsLst>
                    <a:lin ang="5400000" scaled="0"/>
                  </a:gradFill>
                </a:rPr>
                <a:t>Certificate wrapped key encryption</a:t>
              </a:r>
              <a:endParaRPr lang="en-US" sz="2448" b="1" dirty="0">
                <a:solidFill>
                  <a:srgbClr val="C00000"/>
                </a:solidFill>
              </a:endParaRPr>
            </a:p>
          </p:txBody>
        </p:sp>
        <p:pic>
          <p:nvPicPr>
            <p:cNvPr id="12" name="Picture 11">
              <a:extLst>
                <a:ext uri="{FF2B5EF4-FFF2-40B4-BE49-F238E27FC236}">
                  <a16:creationId xmlns:a16="http://schemas.microsoft.com/office/drawing/2014/main" id="{5DA6D778-9821-4F19-A223-FCE4E91BA170}"/>
                </a:ext>
              </a:extLst>
            </p:cNvPr>
            <p:cNvPicPr>
              <a:picLocks noChangeAspect="1"/>
            </p:cNvPicPr>
            <p:nvPr/>
          </p:nvPicPr>
          <p:blipFill>
            <a:blip r:embed="rId4"/>
            <a:stretch>
              <a:fillRect/>
            </a:stretch>
          </p:blipFill>
          <p:spPr>
            <a:xfrm>
              <a:off x="6507417" y="2757147"/>
              <a:ext cx="2305050" cy="1047750"/>
            </a:xfrm>
            <a:prstGeom prst="rect">
              <a:avLst/>
            </a:prstGeom>
          </p:spPr>
        </p:pic>
      </p:grpSp>
      <p:sp>
        <p:nvSpPr>
          <p:cNvPr id="15" name="Rectangle 14">
            <a:extLst>
              <a:ext uri="{FF2B5EF4-FFF2-40B4-BE49-F238E27FC236}">
                <a16:creationId xmlns:a16="http://schemas.microsoft.com/office/drawing/2014/main" id="{3C6E7676-9F13-431E-8FA5-8D7DD3373F23}"/>
              </a:ext>
            </a:extLst>
          </p:cNvPr>
          <p:cNvSpPr/>
          <p:nvPr/>
        </p:nvSpPr>
        <p:spPr bwMode="auto">
          <a:xfrm>
            <a:off x="4362870" y="4079840"/>
            <a:ext cx="2700664" cy="2700664"/>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t" anchorCtr="0" compatLnSpc="1">
            <a:prstTxWarp prst="textNoShape">
              <a:avLst/>
            </a:prstTxWarp>
          </a:bodyPr>
          <a:lstStyle/>
          <a:p>
            <a:pPr algn="ctr" defTabSz="951028" fontAlgn="base">
              <a:spcBef>
                <a:spcPct val="0"/>
              </a:spcBef>
              <a:spcAft>
                <a:spcPct val="0"/>
              </a:spcAft>
            </a:pPr>
            <a:r>
              <a:rPr lang="en-US" sz="1683" dirty="0">
                <a:gradFill>
                  <a:gsLst>
                    <a:gs pos="40075">
                      <a:srgbClr val="FFFFFF"/>
                    </a:gs>
                    <a:gs pos="30000">
                      <a:srgbClr val="FFFFFF"/>
                    </a:gs>
                  </a:gsLst>
                  <a:lin ang="5400000" scaled="0"/>
                </a:gradFill>
              </a:rPr>
              <a:t>Validate infrastructure backups using ASDK</a:t>
            </a:r>
          </a:p>
          <a:p>
            <a:pPr algn="ctr" defTabSz="951028" fontAlgn="base">
              <a:spcBef>
                <a:spcPct val="0"/>
              </a:spcBef>
              <a:spcAft>
                <a:spcPct val="0"/>
              </a:spcAft>
            </a:pPr>
            <a:endParaRPr lang="en-US" sz="1683" dirty="0">
              <a:gradFill>
                <a:gsLst>
                  <a:gs pos="40075">
                    <a:srgbClr val="FFFFFF"/>
                  </a:gs>
                  <a:gs pos="30000">
                    <a:srgbClr val="FFFFFF"/>
                  </a:gs>
                </a:gsLst>
                <a:lin ang="5400000" scaled="0"/>
              </a:gradFill>
            </a:endParaRPr>
          </a:p>
          <a:p>
            <a:pPr algn="ctr" defTabSz="951028" fontAlgn="base">
              <a:spcBef>
                <a:spcPct val="0"/>
              </a:spcBef>
              <a:spcAft>
                <a:spcPct val="0"/>
              </a:spcAft>
            </a:pPr>
            <a:r>
              <a:rPr lang="en-US" sz="1683" dirty="0">
                <a:gradFill>
                  <a:gsLst>
                    <a:gs pos="40075">
                      <a:srgbClr val="FFFFFF"/>
                    </a:gs>
                    <a:gs pos="30000">
                      <a:srgbClr val="FFFFFF"/>
                    </a:gs>
                  </a:gsLst>
                  <a:lin ang="5400000" scaled="0"/>
                </a:gradFill>
              </a:rPr>
              <a:t>No interruption to production deployment</a:t>
            </a:r>
          </a:p>
          <a:p>
            <a:pPr algn="ctr" defTabSz="951028" fontAlgn="base">
              <a:spcBef>
                <a:spcPct val="0"/>
              </a:spcBef>
              <a:spcAft>
                <a:spcPct val="0"/>
              </a:spcAft>
            </a:pPr>
            <a:endParaRPr lang="en-US" sz="1683" dirty="0">
              <a:gradFill>
                <a:gsLst>
                  <a:gs pos="40075">
                    <a:srgbClr val="FFFFFF"/>
                  </a:gs>
                  <a:gs pos="30000">
                    <a:srgbClr val="FFFFFF"/>
                  </a:gs>
                </a:gsLst>
                <a:lin ang="5400000" scaled="0"/>
              </a:gradFill>
            </a:endParaRPr>
          </a:p>
          <a:p>
            <a:pPr algn="ctr" defTabSz="951028" fontAlgn="base">
              <a:spcBef>
                <a:spcPct val="0"/>
              </a:spcBef>
              <a:spcAft>
                <a:spcPct val="0"/>
              </a:spcAft>
            </a:pPr>
            <a:r>
              <a:rPr lang="en-US" sz="1683" dirty="0">
                <a:gradFill>
                  <a:gsLst>
                    <a:gs pos="40075">
                      <a:srgbClr val="FFFFFF"/>
                    </a:gs>
                    <a:gs pos="30000">
                      <a:srgbClr val="FFFFFF"/>
                    </a:gs>
                  </a:gsLst>
                  <a:lin ang="5400000" scaled="0"/>
                </a:gradFill>
              </a:rPr>
              <a:t>Support for AAD and ADFS</a:t>
            </a:r>
          </a:p>
        </p:txBody>
      </p:sp>
      <p:sp>
        <p:nvSpPr>
          <p:cNvPr id="16" name="Rectangle 15">
            <a:extLst>
              <a:ext uri="{FF2B5EF4-FFF2-40B4-BE49-F238E27FC236}">
                <a16:creationId xmlns:a16="http://schemas.microsoft.com/office/drawing/2014/main" id="{1A909DBA-499C-4BC7-AE73-8A0110B18CAD}"/>
              </a:ext>
            </a:extLst>
          </p:cNvPr>
          <p:cNvSpPr/>
          <p:nvPr/>
        </p:nvSpPr>
        <p:spPr bwMode="auto">
          <a:xfrm>
            <a:off x="7377381" y="4079840"/>
            <a:ext cx="2700664" cy="2700664"/>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t" anchorCtr="0" compatLnSpc="1">
            <a:prstTxWarp prst="textNoShape">
              <a:avLst/>
            </a:prstTxWarp>
          </a:bodyPr>
          <a:lstStyle/>
          <a:p>
            <a:pPr algn="ctr" defTabSz="951028" fontAlgn="base">
              <a:spcBef>
                <a:spcPct val="0"/>
              </a:spcBef>
              <a:spcAft>
                <a:spcPct val="0"/>
              </a:spcAft>
            </a:pPr>
            <a:endParaRPr lang="en-US" sz="1683" dirty="0">
              <a:gradFill>
                <a:gsLst>
                  <a:gs pos="40075">
                    <a:srgbClr val="FFFFFF"/>
                  </a:gs>
                  <a:gs pos="30000">
                    <a:srgbClr val="FFFFFF"/>
                  </a:gs>
                </a:gsLst>
                <a:lin ang="5400000" scaled="0"/>
              </a:gradFill>
            </a:endParaRPr>
          </a:p>
          <a:p>
            <a:pPr algn="ctr" defTabSz="951028" fontAlgn="base">
              <a:spcBef>
                <a:spcPct val="0"/>
              </a:spcBef>
              <a:spcAft>
                <a:spcPct val="0"/>
              </a:spcAft>
            </a:pPr>
            <a:r>
              <a:rPr lang="en-US" sz="1683" dirty="0">
                <a:gradFill>
                  <a:gsLst>
                    <a:gs pos="40075">
                      <a:srgbClr val="FFFFFF"/>
                    </a:gs>
                    <a:gs pos="30000">
                      <a:srgbClr val="FFFFFF"/>
                    </a:gs>
                  </a:gsLst>
                  <a:lin ang="5400000" scaled="0"/>
                </a:gradFill>
              </a:rPr>
              <a:t>Use public key in certificate to encrypt unique symmetric key generated with each backup</a:t>
            </a:r>
          </a:p>
          <a:p>
            <a:pPr algn="ctr" defTabSz="951028" fontAlgn="base">
              <a:spcBef>
                <a:spcPct val="0"/>
              </a:spcBef>
              <a:spcAft>
                <a:spcPct val="0"/>
              </a:spcAft>
            </a:pPr>
            <a:endParaRPr lang="en-US" sz="1683" dirty="0">
              <a:gradFill>
                <a:gsLst>
                  <a:gs pos="40075">
                    <a:srgbClr val="FFFFFF"/>
                  </a:gs>
                  <a:gs pos="30000">
                    <a:srgbClr val="FFFFFF"/>
                  </a:gs>
                </a:gsLst>
                <a:lin ang="5400000" scaled="0"/>
              </a:gradFill>
            </a:endParaRPr>
          </a:p>
          <a:p>
            <a:pPr algn="ctr" defTabSz="951028" fontAlgn="base">
              <a:spcBef>
                <a:spcPct val="0"/>
              </a:spcBef>
              <a:spcAft>
                <a:spcPct val="0"/>
              </a:spcAft>
            </a:pPr>
            <a:r>
              <a:rPr lang="en-US" sz="1683" dirty="0">
                <a:gradFill>
                  <a:gsLst>
                    <a:gs pos="40075">
                      <a:srgbClr val="FFFFFF"/>
                    </a:gs>
                    <a:gs pos="30000">
                      <a:srgbClr val="FFFFFF"/>
                    </a:gs>
                  </a:gsLst>
                  <a:lin ang="5400000" scaled="0"/>
                </a:gradFill>
              </a:rPr>
              <a:t>Provide private portion during recovery only.</a:t>
            </a:r>
          </a:p>
        </p:txBody>
      </p:sp>
      <p:grpSp>
        <p:nvGrpSpPr>
          <p:cNvPr id="13" name="Group 12">
            <a:extLst>
              <a:ext uri="{FF2B5EF4-FFF2-40B4-BE49-F238E27FC236}">
                <a16:creationId xmlns:a16="http://schemas.microsoft.com/office/drawing/2014/main" id="{C995146E-5DE6-4998-9197-07998D6B3F40}"/>
              </a:ext>
            </a:extLst>
          </p:cNvPr>
          <p:cNvGrpSpPr/>
          <p:nvPr/>
        </p:nvGrpSpPr>
        <p:grpSpPr>
          <a:xfrm>
            <a:off x="4362870" y="1379176"/>
            <a:ext cx="2700664" cy="2700664"/>
            <a:chOff x="3380296" y="1365250"/>
            <a:chExt cx="2647950" cy="2647950"/>
          </a:xfrm>
        </p:grpSpPr>
        <p:sp>
          <p:nvSpPr>
            <p:cNvPr id="8" name="Rectangle 7">
              <a:extLst>
                <a:ext uri="{FF2B5EF4-FFF2-40B4-BE49-F238E27FC236}">
                  <a16:creationId xmlns:a16="http://schemas.microsoft.com/office/drawing/2014/main" id="{63EC7A6C-2791-4C92-B78A-ACB4B8642968}"/>
                </a:ext>
              </a:extLst>
            </p:cNvPr>
            <p:cNvSpPr/>
            <p:nvPr/>
          </p:nvSpPr>
          <p:spPr bwMode="auto">
            <a:xfrm>
              <a:off x="3380296" y="1365250"/>
              <a:ext cx="2647950" cy="264795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t" anchorCtr="0" compatLnSpc="1">
              <a:prstTxWarp prst="textNoShape">
                <a:avLst/>
              </a:prstTxWarp>
            </a:bodyPr>
            <a:lstStyle/>
            <a:p>
              <a:pPr algn="ctr" defTabSz="951028" fontAlgn="base">
                <a:spcBef>
                  <a:spcPct val="0"/>
                </a:spcBef>
                <a:spcAft>
                  <a:spcPct val="0"/>
                </a:spcAft>
              </a:pPr>
              <a:r>
                <a:rPr lang="en-US" sz="2448">
                  <a:gradFill>
                    <a:gsLst>
                      <a:gs pos="40075">
                        <a:srgbClr val="FFFFFF"/>
                      </a:gs>
                      <a:gs pos="30000">
                        <a:srgbClr val="FFFFFF"/>
                      </a:gs>
                    </a:gsLst>
                    <a:lin ang="5400000" scaled="0"/>
                  </a:gradFill>
                </a:rPr>
                <a:t>Cloud recovery </a:t>
              </a:r>
            </a:p>
            <a:p>
              <a:pPr algn="ctr" defTabSz="951028" fontAlgn="base">
                <a:spcBef>
                  <a:spcPct val="0"/>
                </a:spcBef>
                <a:spcAft>
                  <a:spcPct val="0"/>
                </a:spcAft>
              </a:pPr>
              <a:r>
                <a:rPr lang="en-US" sz="2448">
                  <a:gradFill>
                    <a:gsLst>
                      <a:gs pos="40075">
                        <a:srgbClr val="FFFFFF"/>
                      </a:gs>
                      <a:gs pos="30000">
                        <a:srgbClr val="FFFFFF"/>
                      </a:gs>
                    </a:gsLst>
                    <a:lin ang="5400000" scaled="0"/>
                  </a:gradFill>
                </a:rPr>
                <a:t>on ASDK</a:t>
              </a:r>
            </a:p>
          </p:txBody>
        </p:sp>
        <p:pic>
          <p:nvPicPr>
            <p:cNvPr id="11" name="Picture 10">
              <a:extLst>
                <a:ext uri="{FF2B5EF4-FFF2-40B4-BE49-F238E27FC236}">
                  <a16:creationId xmlns:a16="http://schemas.microsoft.com/office/drawing/2014/main" id="{8921CF06-AB21-42FA-B769-7EED725A0CA0}"/>
                </a:ext>
              </a:extLst>
            </p:cNvPr>
            <p:cNvPicPr>
              <a:picLocks noChangeAspect="1"/>
            </p:cNvPicPr>
            <p:nvPr/>
          </p:nvPicPr>
          <p:blipFill>
            <a:blip r:embed="rId5"/>
            <a:stretch>
              <a:fillRect/>
            </a:stretch>
          </p:blipFill>
          <p:spPr>
            <a:xfrm>
              <a:off x="3566393" y="3034353"/>
              <a:ext cx="2275756" cy="624795"/>
            </a:xfrm>
            <a:prstGeom prst="rect">
              <a:avLst/>
            </a:prstGeom>
          </p:spPr>
        </p:pic>
      </p:grpSp>
    </p:spTree>
    <p:extLst>
      <p:ext uri="{BB962C8B-B14F-4D97-AF65-F5344CB8AC3E}">
        <p14:creationId xmlns:p14="http://schemas.microsoft.com/office/powerpoint/2010/main" val="6184613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1" nodeType="clickEffect">
                                  <p:stCondLst>
                                    <p:cond delay="0"/>
                                  </p:stCondLst>
                                  <p:childTnLst>
                                    <p:animEffect transition="out" filter="wipe(down)">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childTnLst>
                          </p:cTn>
                        </p:par>
                        <p:par>
                          <p:cTn id="18" fill="hold">
                            <p:stCondLst>
                              <p:cond delay="500"/>
                            </p:stCondLst>
                            <p:childTnLst>
                              <p:par>
                                <p:cTn id="19" presetID="22" presetClass="entr" presetSubtype="4"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up)">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xit" presetSubtype="4" fill="hold" grpId="1" nodeType="clickEffect">
                                  <p:stCondLst>
                                    <p:cond delay="0"/>
                                  </p:stCondLst>
                                  <p:childTnLst>
                                    <p:animEffect transition="out" filter="wipe(down)">
                                      <p:cBhvr>
                                        <p:cTn id="30" dur="500"/>
                                        <p:tgtEl>
                                          <p:spTgt spid="15"/>
                                        </p:tgtEl>
                                      </p:cBhvr>
                                    </p:animEffect>
                                    <p:set>
                                      <p:cBhvr>
                                        <p:cTn id="31" dur="1" fill="hold">
                                          <p:stCondLst>
                                            <p:cond delay="499"/>
                                          </p:stCondLst>
                                        </p:cTn>
                                        <p:tgtEl>
                                          <p:spTgt spid="15"/>
                                        </p:tgtEl>
                                        <p:attrNameLst>
                                          <p:attrName>style.visibility</p:attrName>
                                        </p:attrNameLst>
                                      </p:cBhvr>
                                      <p:to>
                                        <p:strVal val="hidden"/>
                                      </p:to>
                                    </p:set>
                                  </p:childTnLst>
                                </p:cTn>
                              </p:par>
                            </p:childTnLst>
                          </p:cTn>
                        </p:par>
                        <p:par>
                          <p:cTn id="32" fill="hold">
                            <p:stCondLst>
                              <p:cond delay="500"/>
                            </p:stCondLst>
                            <p:childTnLst>
                              <p:par>
                                <p:cTn id="33" presetID="22" presetClass="entr" presetSubtype="4"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down)">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xit" presetSubtype="4" fill="hold" grpId="1" nodeType="clickEffect">
                                  <p:stCondLst>
                                    <p:cond delay="0"/>
                                  </p:stCondLst>
                                  <p:childTnLst>
                                    <p:animEffect transition="out" filter="wipe(down)">
                                      <p:cBhvr>
                                        <p:cTn id="44" dur="500"/>
                                        <p:tgtEl>
                                          <p:spTgt spid="16"/>
                                        </p:tgtEl>
                                      </p:cBhvr>
                                    </p:animEffect>
                                    <p:set>
                                      <p:cBhvr>
                                        <p:cTn id="45"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BDC16-A860-490C-93BC-C9AB10DE0F81}"/>
              </a:ext>
            </a:extLst>
          </p:cNvPr>
          <p:cNvSpPr>
            <a:spLocks noGrp="1"/>
          </p:cNvSpPr>
          <p:nvPr>
            <p:ph type="title"/>
          </p:nvPr>
        </p:nvSpPr>
        <p:spPr>
          <a:xfrm>
            <a:off x="274639" y="308288"/>
            <a:ext cx="11889564" cy="917575"/>
          </a:xfrm>
        </p:spPr>
        <p:txBody>
          <a:bodyPr/>
          <a:lstStyle/>
          <a:p>
            <a:r>
              <a:rPr lang="en-US" dirty="0"/>
              <a:t>Backup of HLH and switches</a:t>
            </a:r>
          </a:p>
        </p:txBody>
      </p:sp>
      <p:sp>
        <p:nvSpPr>
          <p:cNvPr id="119" name="Rounded Rectangle 68">
            <a:extLst>
              <a:ext uri="{FF2B5EF4-FFF2-40B4-BE49-F238E27FC236}">
                <a16:creationId xmlns:a16="http://schemas.microsoft.com/office/drawing/2014/main" id="{3387C036-480D-49D0-B61A-2F14A26F88F2}"/>
              </a:ext>
            </a:extLst>
          </p:cNvPr>
          <p:cNvSpPr/>
          <p:nvPr/>
        </p:nvSpPr>
        <p:spPr>
          <a:xfrm>
            <a:off x="4845530" y="2620903"/>
            <a:ext cx="6947815" cy="3774446"/>
          </a:xfrm>
          <a:prstGeom prst="roundRect">
            <a:avLst/>
          </a:prstGeom>
          <a:solidFill>
            <a:srgbClr val="7F7F7F">
              <a:lumMod val="20000"/>
              <a:lumOff val="80000"/>
            </a:srgbClr>
          </a:solidFill>
          <a:ln w="15875" cap="flat" cmpd="sng" algn="ctr">
            <a:solidFill>
              <a:srgbClr val="0078D7"/>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r>
              <a:rPr lang="en-US" sz="1399" dirty="0">
                <a:solidFill>
                  <a:srgbClr val="1A1A1A"/>
                </a:solidFill>
                <a:latin typeface="Segoe UI Semilight"/>
              </a:rPr>
              <a:t>Azure Stack Hub </a:t>
            </a:r>
          </a:p>
        </p:txBody>
      </p:sp>
      <p:sp>
        <p:nvSpPr>
          <p:cNvPr id="126" name="TextBox 118">
            <a:extLst>
              <a:ext uri="{FF2B5EF4-FFF2-40B4-BE49-F238E27FC236}">
                <a16:creationId xmlns:a16="http://schemas.microsoft.com/office/drawing/2014/main" id="{2606F481-98CF-41B1-9E12-16E6456347EE}"/>
              </a:ext>
            </a:extLst>
          </p:cNvPr>
          <p:cNvSpPr txBox="1"/>
          <p:nvPr/>
        </p:nvSpPr>
        <p:spPr>
          <a:xfrm>
            <a:off x="11120390" y="4104439"/>
            <a:ext cx="827782" cy="258839"/>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r>
              <a:rPr lang="en-US" sz="1049">
                <a:solidFill>
                  <a:srgbClr val="1A1A1A"/>
                </a:solidFill>
                <a:latin typeface="Segoe UI Semilight"/>
              </a:rPr>
              <a:t>Operator</a:t>
            </a:r>
          </a:p>
        </p:txBody>
      </p:sp>
      <p:pic>
        <p:nvPicPr>
          <p:cNvPr id="122" name="Picture 121">
            <a:extLst>
              <a:ext uri="{FF2B5EF4-FFF2-40B4-BE49-F238E27FC236}">
                <a16:creationId xmlns:a16="http://schemas.microsoft.com/office/drawing/2014/main" id="{66AA1515-5D57-401A-9810-3A0E298B80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3005" y="3162097"/>
            <a:ext cx="593992" cy="593992"/>
          </a:xfrm>
          <a:prstGeom prst="rect">
            <a:avLst/>
          </a:prstGeom>
        </p:spPr>
      </p:pic>
      <p:cxnSp>
        <p:nvCxnSpPr>
          <p:cNvPr id="124" name="Straight Connector 123">
            <a:extLst>
              <a:ext uri="{FF2B5EF4-FFF2-40B4-BE49-F238E27FC236}">
                <a16:creationId xmlns:a16="http://schemas.microsoft.com/office/drawing/2014/main" id="{B1A6168B-DAC6-4BB3-83C1-880C0566E0C4}"/>
              </a:ext>
            </a:extLst>
          </p:cNvPr>
          <p:cNvCxnSpPr>
            <a:cxnSpLocks/>
          </p:cNvCxnSpPr>
          <p:nvPr/>
        </p:nvCxnSpPr>
        <p:spPr>
          <a:xfrm flipV="1">
            <a:off x="4868917" y="4104438"/>
            <a:ext cx="6924428" cy="1"/>
          </a:xfrm>
          <a:prstGeom prst="line">
            <a:avLst/>
          </a:prstGeom>
          <a:noFill/>
          <a:ln w="28575" cap="flat" cmpd="sng" algn="ctr">
            <a:solidFill>
              <a:srgbClr val="0078D7"/>
            </a:solidFill>
            <a:prstDash val="lgDash"/>
          </a:ln>
          <a:effectLst/>
        </p:spPr>
      </p:cxnSp>
      <p:sp>
        <p:nvSpPr>
          <p:cNvPr id="127" name="TextBox 119">
            <a:extLst>
              <a:ext uri="{FF2B5EF4-FFF2-40B4-BE49-F238E27FC236}">
                <a16:creationId xmlns:a16="http://schemas.microsoft.com/office/drawing/2014/main" id="{614EE7CA-031C-4FCA-AADC-4828817EEA51}"/>
              </a:ext>
            </a:extLst>
          </p:cNvPr>
          <p:cNvSpPr txBox="1"/>
          <p:nvPr/>
        </p:nvSpPr>
        <p:spPr>
          <a:xfrm>
            <a:off x="11120390" y="3839698"/>
            <a:ext cx="827782" cy="258839"/>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r>
              <a:rPr lang="en-US" sz="1049" dirty="0">
                <a:solidFill>
                  <a:srgbClr val="1A1A1A"/>
                </a:solidFill>
                <a:latin typeface="Segoe UI Semilight"/>
              </a:rPr>
              <a:t>User</a:t>
            </a:r>
          </a:p>
        </p:txBody>
      </p:sp>
      <p:pic>
        <p:nvPicPr>
          <p:cNvPr id="128" name="Picture 127">
            <a:extLst>
              <a:ext uri="{FF2B5EF4-FFF2-40B4-BE49-F238E27FC236}">
                <a16:creationId xmlns:a16="http://schemas.microsoft.com/office/drawing/2014/main" id="{EF7A0570-40D9-4BDC-A575-91B767E518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70052" y="3277055"/>
            <a:ext cx="503606" cy="503606"/>
          </a:xfrm>
          <a:prstGeom prst="rect">
            <a:avLst/>
          </a:prstGeom>
        </p:spPr>
      </p:pic>
      <p:pic>
        <p:nvPicPr>
          <p:cNvPr id="130" name="Picture 129">
            <a:extLst>
              <a:ext uri="{FF2B5EF4-FFF2-40B4-BE49-F238E27FC236}">
                <a16:creationId xmlns:a16="http://schemas.microsoft.com/office/drawing/2014/main" id="{35EF1A9A-EAA9-4B3D-BED3-7A659972F2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87959" y="3253153"/>
            <a:ext cx="503606" cy="503606"/>
          </a:xfrm>
          <a:prstGeom prst="rect">
            <a:avLst/>
          </a:prstGeom>
        </p:spPr>
      </p:pic>
      <p:grpSp>
        <p:nvGrpSpPr>
          <p:cNvPr id="132" name="Group 131">
            <a:extLst>
              <a:ext uri="{FF2B5EF4-FFF2-40B4-BE49-F238E27FC236}">
                <a16:creationId xmlns:a16="http://schemas.microsoft.com/office/drawing/2014/main" id="{9BABC10F-BB13-490B-8541-58EF64FFCB6F}"/>
              </a:ext>
            </a:extLst>
          </p:cNvPr>
          <p:cNvGrpSpPr/>
          <p:nvPr/>
        </p:nvGrpSpPr>
        <p:grpSpPr>
          <a:xfrm>
            <a:off x="7104770" y="2691683"/>
            <a:ext cx="912104" cy="1054823"/>
            <a:chOff x="3820846" y="3224258"/>
            <a:chExt cx="1037222" cy="1199519"/>
          </a:xfrm>
        </p:grpSpPr>
        <p:sp>
          <p:nvSpPr>
            <p:cNvPr id="133" name="Rounded Rectangle 104">
              <a:extLst>
                <a:ext uri="{FF2B5EF4-FFF2-40B4-BE49-F238E27FC236}">
                  <a16:creationId xmlns:a16="http://schemas.microsoft.com/office/drawing/2014/main" id="{B9B2DBFD-25FF-4088-AFF3-AC3C7480D74D}"/>
                </a:ext>
              </a:extLst>
            </p:cNvPr>
            <p:cNvSpPr/>
            <p:nvPr/>
          </p:nvSpPr>
          <p:spPr>
            <a:xfrm>
              <a:off x="3820846" y="3679972"/>
              <a:ext cx="1037222" cy="743805"/>
            </a:xfrm>
            <a:prstGeom prst="roundRect">
              <a:avLst/>
            </a:prstGeom>
            <a:solidFill>
              <a:srgbClr val="005291">
                <a:lumMod val="20000"/>
                <a:lumOff val="80000"/>
              </a:srgbClr>
            </a:solidFill>
            <a:ln w="10795" cap="flat" cmpd="sng" algn="ctr">
              <a:solidFill>
                <a:srgbClr val="0078D7">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63">
                <a:defRPr/>
              </a:pPr>
              <a:endParaRPr lang="en-US" sz="1399">
                <a:solidFill>
                  <a:srgbClr val="1A1A1A"/>
                </a:solidFill>
                <a:latin typeface="Segoe UI Semilight"/>
              </a:endParaRPr>
            </a:p>
          </p:txBody>
        </p:sp>
        <p:pic>
          <p:nvPicPr>
            <p:cNvPr id="134" name="Picture 133">
              <a:extLst>
                <a:ext uri="{FF2B5EF4-FFF2-40B4-BE49-F238E27FC236}">
                  <a16:creationId xmlns:a16="http://schemas.microsoft.com/office/drawing/2014/main" id="{8E50CB74-6DF7-450D-A0DF-F8A4C2BB945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0208" r="313" b="12161"/>
            <a:stretch/>
          </p:blipFill>
          <p:spPr>
            <a:xfrm>
              <a:off x="3922457" y="3725466"/>
              <a:ext cx="673356" cy="524378"/>
            </a:xfrm>
            <a:prstGeom prst="rect">
              <a:avLst/>
            </a:prstGeom>
            <a:solidFill>
              <a:srgbClr val="FFFFFF"/>
            </a:solidFill>
          </p:spPr>
        </p:pic>
        <p:pic>
          <p:nvPicPr>
            <p:cNvPr id="135" name="Picture 134">
              <a:extLst>
                <a:ext uri="{FF2B5EF4-FFF2-40B4-BE49-F238E27FC236}">
                  <a16:creationId xmlns:a16="http://schemas.microsoft.com/office/drawing/2014/main" id="{A9DB900E-430B-4AF8-A8B8-6527635A343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68498" y="3224258"/>
              <a:ext cx="473686" cy="473687"/>
            </a:xfrm>
            <a:prstGeom prst="rect">
              <a:avLst/>
            </a:prstGeom>
          </p:spPr>
        </p:pic>
        <p:pic>
          <p:nvPicPr>
            <p:cNvPr id="136" name="Picture 135">
              <a:extLst>
                <a:ext uri="{FF2B5EF4-FFF2-40B4-BE49-F238E27FC236}">
                  <a16:creationId xmlns:a16="http://schemas.microsoft.com/office/drawing/2014/main" id="{7E3B8AA1-84A1-4FC4-811C-B0E56263BFB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0208" r="313" b="12161"/>
            <a:stretch/>
          </p:blipFill>
          <p:spPr>
            <a:xfrm>
              <a:off x="3991314" y="3778266"/>
              <a:ext cx="673356" cy="524378"/>
            </a:xfrm>
            <a:prstGeom prst="rect">
              <a:avLst/>
            </a:prstGeom>
            <a:solidFill>
              <a:srgbClr val="FFFFFF"/>
            </a:solidFill>
          </p:spPr>
        </p:pic>
        <p:pic>
          <p:nvPicPr>
            <p:cNvPr id="137" name="Picture 136">
              <a:extLst>
                <a:ext uri="{FF2B5EF4-FFF2-40B4-BE49-F238E27FC236}">
                  <a16:creationId xmlns:a16="http://schemas.microsoft.com/office/drawing/2014/main" id="{7008CA82-CFB0-4780-B956-31AC10A6C93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0208" r="313" b="12161"/>
            <a:stretch/>
          </p:blipFill>
          <p:spPr>
            <a:xfrm>
              <a:off x="4073577" y="3833311"/>
              <a:ext cx="673356" cy="524379"/>
            </a:xfrm>
            <a:prstGeom prst="rect">
              <a:avLst/>
            </a:prstGeom>
            <a:solidFill>
              <a:srgbClr val="FFFFFF"/>
            </a:solidFill>
          </p:spPr>
        </p:pic>
      </p:grpSp>
      <p:pic>
        <p:nvPicPr>
          <p:cNvPr id="153" name="Picture 152">
            <a:extLst>
              <a:ext uri="{FF2B5EF4-FFF2-40B4-BE49-F238E27FC236}">
                <a16:creationId xmlns:a16="http://schemas.microsoft.com/office/drawing/2014/main" id="{A05FEE0C-BA27-4088-BF9F-1D2C507A224C}"/>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429719" y="3312195"/>
            <a:ext cx="503606" cy="503605"/>
          </a:xfrm>
          <a:prstGeom prst="rect">
            <a:avLst/>
          </a:prstGeom>
          <a:noFill/>
        </p:spPr>
      </p:pic>
      <p:sp>
        <p:nvSpPr>
          <p:cNvPr id="154" name="Freeform 5">
            <a:extLst>
              <a:ext uri="{FF2B5EF4-FFF2-40B4-BE49-F238E27FC236}">
                <a16:creationId xmlns:a16="http://schemas.microsoft.com/office/drawing/2014/main" id="{D0DA4916-AB11-4FF8-927F-CC75AA177BBD}"/>
              </a:ext>
            </a:extLst>
          </p:cNvPr>
          <p:cNvSpPr>
            <a:spLocks noEditPoints="1"/>
          </p:cNvSpPr>
          <p:nvPr/>
        </p:nvSpPr>
        <p:spPr bwMode="auto">
          <a:xfrm>
            <a:off x="9761423" y="3281485"/>
            <a:ext cx="503606" cy="503606"/>
          </a:xfrm>
          <a:custGeom>
            <a:avLst/>
            <a:gdLst>
              <a:gd name="T0" fmla="*/ 0 w 1458"/>
              <a:gd name="T1" fmla="*/ 0 h 1456"/>
              <a:gd name="T2" fmla="*/ 688 w 1458"/>
              <a:gd name="T3" fmla="*/ 0 h 1456"/>
              <a:gd name="T4" fmla="*/ 688 w 1458"/>
              <a:gd name="T5" fmla="*/ 330 h 1456"/>
              <a:gd name="T6" fmla="*/ 587 w 1458"/>
              <a:gd name="T7" fmla="*/ 381 h 1456"/>
              <a:gd name="T8" fmla="*/ 587 w 1458"/>
              <a:gd name="T9" fmla="*/ 101 h 1456"/>
              <a:gd name="T10" fmla="*/ 101 w 1458"/>
              <a:gd name="T11" fmla="*/ 101 h 1456"/>
              <a:gd name="T12" fmla="*/ 101 w 1458"/>
              <a:gd name="T13" fmla="*/ 587 h 1456"/>
              <a:gd name="T14" fmla="*/ 259 w 1458"/>
              <a:gd name="T15" fmla="*/ 587 h 1456"/>
              <a:gd name="T16" fmla="*/ 199 w 1458"/>
              <a:gd name="T17" fmla="*/ 688 h 1456"/>
              <a:gd name="T18" fmla="*/ 0 w 1458"/>
              <a:gd name="T19" fmla="*/ 688 h 1456"/>
              <a:gd name="T20" fmla="*/ 0 w 1458"/>
              <a:gd name="T21" fmla="*/ 0 h 1456"/>
              <a:gd name="T22" fmla="*/ 770 w 1458"/>
              <a:gd name="T23" fmla="*/ 0 h 1456"/>
              <a:gd name="T24" fmla="*/ 1458 w 1458"/>
              <a:gd name="T25" fmla="*/ 0 h 1456"/>
              <a:gd name="T26" fmla="*/ 1458 w 1458"/>
              <a:gd name="T27" fmla="*/ 688 h 1456"/>
              <a:gd name="T28" fmla="*/ 1155 w 1458"/>
              <a:gd name="T29" fmla="*/ 688 h 1456"/>
              <a:gd name="T30" fmla="*/ 1155 w 1458"/>
              <a:gd name="T31" fmla="*/ 673 h 1456"/>
              <a:gd name="T32" fmla="*/ 1145 w 1458"/>
              <a:gd name="T33" fmla="*/ 587 h 1456"/>
              <a:gd name="T34" fmla="*/ 1357 w 1458"/>
              <a:gd name="T35" fmla="*/ 587 h 1456"/>
              <a:gd name="T36" fmla="*/ 1357 w 1458"/>
              <a:gd name="T37" fmla="*/ 101 h 1456"/>
              <a:gd name="T38" fmla="*/ 871 w 1458"/>
              <a:gd name="T39" fmla="*/ 101 h 1456"/>
              <a:gd name="T40" fmla="*/ 871 w 1458"/>
              <a:gd name="T41" fmla="*/ 322 h 1456"/>
              <a:gd name="T42" fmla="*/ 796 w 1458"/>
              <a:gd name="T43" fmla="*/ 314 h 1456"/>
              <a:gd name="T44" fmla="*/ 770 w 1458"/>
              <a:gd name="T45" fmla="*/ 314 h 1456"/>
              <a:gd name="T46" fmla="*/ 770 w 1458"/>
              <a:gd name="T47" fmla="*/ 0 h 1456"/>
              <a:gd name="T48" fmla="*/ 0 w 1458"/>
              <a:gd name="T49" fmla="*/ 768 h 1456"/>
              <a:gd name="T50" fmla="*/ 185 w 1458"/>
              <a:gd name="T51" fmla="*/ 768 h 1456"/>
              <a:gd name="T52" fmla="*/ 185 w 1458"/>
              <a:gd name="T53" fmla="*/ 774 h 1456"/>
              <a:gd name="T54" fmla="*/ 202 w 1458"/>
              <a:gd name="T55" fmla="*/ 869 h 1456"/>
              <a:gd name="T56" fmla="*/ 101 w 1458"/>
              <a:gd name="T57" fmla="*/ 869 h 1456"/>
              <a:gd name="T58" fmla="*/ 101 w 1458"/>
              <a:gd name="T59" fmla="*/ 1355 h 1456"/>
              <a:gd name="T60" fmla="*/ 587 w 1458"/>
              <a:gd name="T61" fmla="*/ 1355 h 1456"/>
              <a:gd name="T62" fmla="*/ 587 w 1458"/>
              <a:gd name="T63" fmla="*/ 1049 h 1456"/>
              <a:gd name="T64" fmla="*/ 688 w 1458"/>
              <a:gd name="T65" fmla="*/ 1049 h 1456"/>
              <a:gd name="T66" fmla="*/ 688 w 1458"/>
              <a:gd name="T67" fmla="*/ 1456 h 1456"/>
              <a:gd name="T68" fmla="*/ 0 w 1458"/>
              <a:gd name="T69" fmla="*/ 1456 h 1456"/>
              <a:gd name="T70" fmla="*/ 0 w 1458"/>
              <a:gd name="T71" fmla="*/ 768 h 1456"/>
              <a:gd name="T72" fmla="*/ 1243 w 1458"/>
              <a:gd name="T73" fmla="*/ 768 h 1456"/>
              <a:gd name="T74" fmla="*/ 1458 w 1458"/>
              <a:gd name="T75" fmla="*/ 768 h 1456"/>
              <a:gd name="T76" fmla="*/ 1458 w 1458"/>
              <a:gd name="T77" fmla="*/ 1456 h 1456"/>
              <a:gd name="T78" fmla="*/ 770 w 1458"/>
              <a:gd name="T79" fmla="*/ 1456 h 1456"/>
              <a:gd name="T80" fmla="*/ 770 w 1458"/>
              <a:gd name="T81" fmla="*/ 1049 h 1456"/>
              <a:gd name="T82" fmla="*/ 871 w 1458"/>
              <a:gd name="T83" fmla="*/ 1049 h 1456"/>
              <a:gd name="T84" fmla="*/ 871 w 1458"/>
              <a:gd name="T85" fmla="*/ 1355 h 1456"/>
              <a:gd name="T86" fmla="*/ 1357 w 1458"/>
              <a:gd name="T87" fmla="*/ 1355 h 1456"/>
              <a:gd name="T88" fmla="*/ 1357 w 1458"/>
              <a:gd name="T89" fmla="*/ 869 h 1456"/>
              <a:gd name="T90" fmla="*/ 1269 w 1458"/>
              <a:gd name="T91" fmla="*/ 869 h 1456"/>
              <a:gd name="T92" fmla="*/ 1269 w 1458"/>
              <a:gd name="T93" fmla="*/ 862 h 1456"/>
              <a:gd name="T94" fmla="*/ 1243 w 1458"/>
              <a:gd name="T95" fmla="*/ 768 h 1456"/>
              <a:gd name="T96" fmla="*/ 1192 w 1458"/>
              <a:gd name="T97" fmla="*/ 864 h 1456"/>
              <a:gd name="T98" fmla="*/ 1084 w 1458"/>
              <a:gd name="T99" fmla="*/ 972 h 1456"/>
              <a:gd name="T100" fmla="*/ 459 w 1458"/>
              <a:gd name="T101" fmla="*/ 972 h 1456"/>
              <a:gd name="T102" fmla="*/ 261 w 1458"/>
              <a:gd name="T103" fmla="*/ 774 h 1456"/>
              <a:gd name="T104" fmla="*/ 459 w 1458"/>
              <a:gd name="T105" fmla="*/ 576 h 1456"/>
              <a:gd name="T106" fmla="*/ 523 w 1458"/>
              <a:gd name="T107" fmla="*/ 586 h 1456"/>
              <a:gd name="T108" fmla="*/ 795 w 1458"/>
              <a:gd name="T109" fmla="*/ 387 h 1456"/>
              <a:gd name="T110" fmla="*/ 1081 w 1458"/>
              <a:gd name="T111" fmla="*/ 673 h 1456"/>
              <a:gd name="T112" fmla="*/ 1069 w 1458"/>
              <a:gd name="T113" fmla="*/ 757 h 1456"/>
              <a:gd name="T114" fmla="*/ 1084 w 1458"/>
              <a:gd name="T115" fmla="*/ 756 h 1456"/>
              <a:gd name="T116" fmla="*/ 1192 w 1458"/>
              <a:gd name="T117" fmla="*/ 864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58" h="1456">
                <a:moveTo>
                  <a:pt x="0" y="0"/>
                </a:moveTo>
                <a:cubicBezTo>
                  <a:pt x="688" y="0"/>
                  <a:pt x="688" y="0"/>
                  <a:pt x="688" y="0"/>
                </a:cubicBezTo>
                <a:cubicBezTo>
                  <a:pt x="688" y="330"/>
                  <a:pt x="688" y="330"/>
                  <a:pt x="688" y="330"/>
                </a:cubicBezTo>
                <a:cubicBezTo>
                  <a:pt x="652" y="342"/>
                  <a:pt x="618" y="359"/>
                  <a:pt x="587" y="381"/>
                </a:cubicBezTo>
                <a:cubicBezTo>
                  <a:pt x="587" y="101"/>
                  <a:pt x="587" y="101"/>
                  <a:pt x="587" y="101"/>
                </a:cubicBezTo>
                <a:cubicBezTo>
                  <a:pt x="101" y="101"/>
                  <a:pt x="101" y="101"/>
                  <a:pt x="101" y="101"/>
                </a:cubicBezTo>
                <a:cubicBezTo>
                  <a:pt x="101" y="587"/>
                  <a:pt x="101" y="587"/>
                  <a:pt x="101" y="587"/>
                </a:cubicBezTo>
                <a:cubicBezTo>
                  <a:pt x="259" y="587"/>
                  <a:pt x="259" y="587"/>
                  <a:pt x="259" y="587"/>
                </a:cubicBezTo>
                <a:cubicBezTo>
                  <a:pt x="232" y="616"/>
                  <a:pt x="211" y="650"/>
                  <a:pt x="199" y="688"/>
                </a:cubicBezTo>
                <a:cubicBezTo>
                  <a:pt x="0" y="688"/>
                  <a:pt x="0" y="688"/>
                  <a:pt x="0" y="688"/>
                </a:cubicBezTo>
                <a:cubicBezTo>
                  <a:pt x="0" y="0"/>
                  <a:pt x="0" y="0"/>
                  <a:pt x="0" y="0"/>
                </a:cubicBezTo>
                <a:moveTo>
                  <a:pt x="770" y="0"/>
                </a:moveTo>
                <a:cubicBezTo>
                  <a:pt x="1458" y="0"/>
                  <a:pt x="1458" y="0"/>
                  <a:pt x="1458" y="0"/>
                </a:cubicBezTo>
                <a:cubicBezTo>
                  <a:pt x="1458" y="688"/>
                  <a:pt x="1458" y="688"/>
                  <a:pt x="1458" y="688"/>
                </a:cubicBezTo>
                <a:cubicBezTo>
                  <a:pt x="1155" y="688"/>
                  <a:pt x="1155" y="688"/>
                  <a:pt x="1155" y="688"/>
                </a:cubicBezTo>
                <a:cubicBezTo>
                  <a:pt x="1155" y="683"/>
                  <a:pt x="1155" y="678"/>
                  <a:pt x="1155" y="673"/>
                </a:cubicBezTo>
                <a:cubicBezTo>
                  <a:pt x="1155" y="643"/>
                  <a:pt x="1151" y="614"/>
                  <a:pt x="1145" y="587"/>
                </a:cubicBezTo>
                <a:cubicBezTo>
                  <a:pt x="1357" y="587"/>
                  <a:pt x="1357" y="587"/>
                  <a:pt x="1357" y="587"/>
                </a:cubicBezTo>
                <a:cubicBezTo>
                  <a:pt x="1357" y="101"/>
                  <a:pt x="1357" y="101"/>
                  <a:pt x="1357" y="101"/>
                </a:cubicBezTo>
                <a:cubicBezTo>
                  <a:pt x="871" y="101"/>
                  <a:pt x="871" y="101"/>
                  <a:pt x="871" y="101"/>
                </a:cubicBezTo>
                <a:cubicBezTo>
                  <a:pt x="871" y="322"/>
                  <a:pt x="871" y="322"/>
                  <a:pt x="871" y="322"/>
                </a:cubicBezTo>
                <a:cubicBezTo>
                  <a:pt x="847" y="316"/>
                  <a:pt x="822" y="314"/>
                  <a:pt x="796" y="314"/>
                </a:cubicBezTo>
                <a:cubicBezTo>
                  <a:pt x="787" y="314"/>
                  <a:pt x="779" y="314"/>
                  <a:pt x="770" y="314"/>
                </a:cubicBezTo>
                <a:cubicBezTo>
                  <a:pt x="770" y="0"/>
                  <a:pt x="770" y="0"/>
                  <a:pt x="770" y="0"/>
                </a:cubicBezTo>
                <a:moveTo>
                  <a:pt x="0" y="768"/>
                </a:moveTo>
                <a:cubicBezTo>
                  <a:pt x="185" y="768"/>
                  <a:pt x="185" y="768"/>
                  <a:pt x="185" y="768"/>
                </a:cubicBezTo>
                <a:cubicBezTo>
                  <a:pt x="185" y="770"/>
                  <a:pt x="185" y="772"/>
                  <a:pt x="185" y="774"/>
                </a:cubicBezTo>
                <a:cubicBezTo>
                  <a:pt x="185" y="807"/>
                  <a:pt x="191" y="839"/>
                  <a:pt x="202" y="869"/>
                </a:cubicBezTo>
                <a:cubicBezTo>
                  <a:pt x="101" y="869"/>
                  <a:pt x="101" y="869"/>
                  <a:pt x="101" y="869"/>
                </a:cubicBezTo>
                <a:cubicBezTo>
                  <a:pt x="101" y="1355"/>
                  <a:pt x="101" y="1355"/>
                  <a:pt x="101" y="1355"/>
                </a:cubicBezTo>
                <a:cubicBezTo>
                  <a:pt x="587" y="1355"/>
                  <a:pt x="587" y="1355"/>
                  <a:pt x="587" y="1355"/>
                </a:cubicBezTo>
                <a:cubicBezTo>
                  <a:pt x="587" y="1049"/>
                  <a:pt x="587" y="1049"/>
                  <a:pt x="587" y="1049"/>
                </a:cubicBezTo>
                <a:cubicBezTo>
                  <a:pt x="688" y="1049"/>
                  <a:pt x="688" y="1049"/>
                  <a:pt x="688" y="1049"/>
                </a:cubicBezTo>
                <a:cubicBezTo>
                  <a:pt x="688" y="1456"/>
                  <a:pt x="688" y="1456"/>
                  <a:pt x="688" y="1456"/>
                </a:cubicBezTo>
                <a:cubicBezTo>
                  <a:pt x="0" y="1456"/>
                  <a:pt x="0" y="1456"/>
                  <a:pt x="0" y="1456"/>
                </a:cubicBezTo>
                <a:cubicBezTo>
                  <a:pt x="0" y="768"/>
                  <a:pt x="0" y="768"/>
                  <a:pt x="0" y="768"/>
                </a:cubicBezTo>
                <a:moveTo>
                  <a:pt x="1243" y="768"/>
                </a:moveTo>
                <a:cubicBezTo>
                  <a:pt x="1458" y="768"/>
                  <a:pt x="1458" y="768"/>
                  <a:pt x="1458" y="768"/>
                </a:cubicBezTo>
                <a:cubicBezTo>
                  <a:pt x="1458" y="1456"/>
                  <a:pt x="1458" y="1456"/>
                  <a:pt x="1458" y="1456"/>
                </a:cubicBezTo>
                <a:cubicBezTo>
                  <a:pt x="770" y="1456"/>
                  <a:pt x="770" y="1456"/>
                  <a:pt x="770" y="1456"/>
                </a:cubicBezTo>
                <a:cubicBezTo>
                  <a:pt x="770" y="1049"/>
                  <a:pt x="770" y="1049"/>
                  <a:pt x="770" y="1049"/>
                </a:cubicBezTo>
                <a:cubicBezTo>
                  <a:pt x="871" y="1049"/>
                  <a:pt x="871" y="1049"/>
                  <a:pt x="871" y="1049"/>
                </a:cubicBezTo>
                <a:cubicBezTo>
                  <a:pt x="871" y="1355"/>
                  <a:pt x="871" y="1355"/>
                  <a:pt x="871" y="1355"/>
                </a:cubicBezTo>
                <a:cubicBezTo>
                  <a:pt x="1357" y="1355"/>
                  <a:pt x="1357" y="1355"/>
                  <a:pt x="1357" y="1355"/>
                </a:cubicBezTo>
                <a:cubicBezTo>
                  <a:pt x="1357" y="869"/>
                  <a:pt x="1357" y="869"/>
                  <a:pt x="1357" y="869"/>
                </a:cubicBezTo>
                <a:cubicBezTo>
                  <a:pt x="1269" y="869"/>
                  <a:pt x="1269" y="869"/>
                  <a:pt x="1269" y="869"/>
                </a:cubicBezTo>
                <a:cubicBezTo>
                  <a:pt x="1269" y="867"/>
                  <a:pt x="1269" y="865"/>
                  <a:pt x="1269" y="862"/>
                </a:cubicBezTo>
                <a:cubicBezTo>
                  <a:pt x="1269" y="828"/>
                  <a:pt x="1260" y="796"/>
                  <a:pt x="1243" y="768"/>
                </a:cubicBezTo>
                <a:moveTo>
                  <a:pt x="1192" y="864"/>
                </a:moveTo>
                <a:cubicBezTo>
                  <a:pt x="1192" y="923"/>
                  <a:pt x="1144" y="972"/>
                  <a:pt x="1084" y="972"/>
                </a:cubicBezTo>
                <a:cubicBezTo>
                  <a:pt x="1055" y="972"/>
                  <a:pt x="488" y="972"/>
                  <a:pt x="459" y="972"/>
                </a:cubicBezTo>
                <a:cubicBezTo>
                  <a:pt x="351" y="972"/>
                  <a:pt x="261" y="883"/>
                  <a:pt x="261" y="774"/>
                </a:cubicBezTo>
                <a:cubicBezTo>
                  <a:pt x="261" y="665"/>
                  <a:pt x="351" y="576"/>
                  <a:pt x="459" y="576"/>
                </a:cubicBezTo>
                <a:cubicBezTo>
                  <a:pt x="481" y="576"/>
                  <a:pt x="503" y="579"/>
                  <a:pt x="523" y="586"/>
                </a:cubicBezTo>
                <a:cubicBezTo>
                  <a:pt x="560" y="471"/>
                  <a:pt x="669" y="387"/>
                  <a:pt x="795" y="387"/>
                </a:cubicBezTo>
                <a:cubicBezTo>
                  <a:pt x="952" y="387"/>
                  <a:pt x="1081" y="516"/>
                  <a:pt x="1081" y="673"/>
                </a:cubicBezTo>
                <a:cubicBezTo>
                  <a:pt x="1081" y="702"/>
                  <a:pt x="1077" y="730"/>
                  <a:pt x="1069" y="757"/>
                </a:cubicBezTo>
                <a:cubicBezTo>
                  <a:pt x="1074" y="756"/>
                  <a:pt x="1079" y="756"/>
                  <a:pt x="1084" y="756"/>
                </a:cubicBezTo>
                <a:cubicBezTo>
                  <a:pt x="1144" y="756"/>
                  <a:pt x="1192" y="805"/>
                  <a:pt x="1192" y="864"/>
                </a:cubicBezTo>
              </a:path>
            </a:pathLst>
          </a:custGeom>
          <a:solidFill>
            <a:srgbClr val="0079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30">
              <a:defRPr/>
            </a:pPr>
            <a:endParaRPr lang="en-US" sz="1599" kern="0" dirty="0">
              <a:solidFill>
                <a:srgbClr val="1A1A1A"/>
              </a:solidFill>
              <a:latin typeface="Segoe UI"/>
            </a:endParaRPr>
          </a:p>
        </p:txBody>
      </p:sp>
      <p:sp>
        <p:nvSpPr>
          <p:cNvPr id="121" name="Rounded Rectangle 71">
            <a:extLst>
              <a:ext uri="{FF2B5EF4-FFF2-40B4-BE49-F238E27FC236}">
                <a16:creationId xmlns:a16="http://schemas.microsoft.com/office/drawing/2014/main" id="{E73784E8-02B2-4FA4-9E9B-95A6F22025EC}"/>
              </a:ext>
            </a:extLst>
          </p:cNvPr>
          <p:cNvSpPr/>
          <p:nvPr/>
        </p:nvSpPr>
        <p:spPr>
          <a:xfrm>
            <a:off x="5143709" y="4756698"/>
            <a:ext cx="6451826" cy="446531"/>
          </a:xfrm>
          <a:prstGeom prst="roundRect">
            <a:avLst/>
          </a:prstGeom>
          <a:solidFill>
            <a:srgbClr val="0078D7"/>
          </a:solidFill>
          <a:ln w="10795" cap="flat" cmpd="sng" algn="ctr">
            <a:solidFill>
              <a:srgbClr val="0078D7">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63">
              <a:defRPr/>
            </a:pPr>
            <a:r>
              <a:rPr lang="en-US" sz="1399" dirty="0">
                <a:solidFill>
                  <a:srgbClr val="FFFFFF"/>
                </a:solidFill>
                <a:latin typeface="Segoe UI Semilight"/>
              </a:rPr>
              <a:t>Azure Stack Hub Infrastructure</a:t>
            </a:r>
          </a:p>
        </p:txBody>
      </p:sp>
      <p:sp>
        <p:nvSpPr>
          <p:cNvPr id="125" name="Rounded Rectangle 73">
            <a:extLst>
              <a:ext uri="{FF2B5EF4-FFF2-40B4-BE49-F238E27FC236}">
                <a16:creationId xmlns:a16="http://schemas.microsoft.com/office/drawing/2014/main" id="{B50FAA17-C6D7-4115-A676-CE84984059EF}"/>
              </a:ext>
            </a:extLst>
          </p:cNvPr>
          <p:cNvSpPr/>
          <p:nvPr/>
        </p:nvSpPr>
        <p:spPr>
          <a:xfrm>
            <a:off x="5143711" y="4357013"/>
            <a:ext cx="2903309" cy="326289"/>
          </a:xfrm>
          <a:prstGeom prst="roundRect">
            <a:avLst/>
          </a:prstGeom>
          <a:solidFill>
            <a:srgbClr val="0078D7"/>
          </a:solidFill>
          <a:ln w="10795" cap="flat" cmpd="sng" algn="ctr">
            <a:solidFill>
              <a:srgbClr val="0078D7">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63">
              <a:defRPr/>
            </a:pPr>
            <a:r>
              <a:rPr lang="en-US" sz="1399">
                <a:solidFill>
                  <a:srgbClr val="FFFFFF"/>
                </a:solidFill>
                <a:latin typeface="Segoe UI Semilight"/>
              </a:rPr>
              <a:t>IaaS</a:t>
            </a:r>
          </a:p>
        </p:txBody>
      </p:sp>
      <p:sp>
        <p:nvSpPr>
          <p:cNvPr id="129" name="Rounded Rectangle 54">
            <a:extLst>
              <a:ext uri="{FF2B5EF4-FFF2-40B4-BE49-F238E27FC236}">
                <a16:creationId xmlns:a16="http://schemas.microsoft.com/office/drawing/2014/main" id="{4126C58F-8C96-49EF-B461-2AB6820F0656}"/>
              </a:ext>
            </a:extLst>
          </p:cNvPr>
          <p:cNvSpPr/>
          <p:nvPr/>
        </p:nvSpPr>
        <p:spPr>
          <a:xfrm>
            <a:off x="8202833" y="4356678"/>
            <a:ext cx="3392703" cy="326290"/>
          </a:xfrm>
          <a:prstGeom prst="roundRect">
            <a:avLst/>
          </a:prstGeom>
          <a:solidFill>
            <a:srgbClr val="0078D7"/>
          </a:solidFill>
          <a:ln w="10795" cap="flat" cmpd="sng" algn="ctr">
            <a:solidFill>
              <a:srgbClr val="0078D7">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63">
              <a:defRPr/>
            </a:pPr>
            <a:r>
              <a:rPr lang="en-US" sz="1399" dirty="0">
                <a:solidFill>
                  <a:srgbClr val="FFFFFF"/>
                </a:solidFill>
                <a:latin typeface="Segoe UI Semilight"/>
              </a:rPr>
              <a:t>PaaS</a:t>
            </a:r>
          </a:p>
        </p:txBody>
      </p:sp>
      <p:sp>
        <p:nvSpPr>
          <p:cNvPr id="138" name="Rounded Rectangle 71">
            <a:extLst>
              <a:ext uri="{FF2B5EF4-FFF2-40B4-BE49-F238E27FC236}">
                <a16:creationId xmlns:a16="http://schemas.microsoft.com/office/drawing/2014/main" id="{154BE5FD-1A14-4C7E-A166-DC8CDCD06BC5}"/>
              </a:ext>
            </a:extLst>
          </p:cNvPr>
          <p:cNvSpPr/>
          <p:nvPr/>
        </p:nvSpPr>
        <p:spPr>
          <a:xfrm>
            <a:off x="5126508" y="5289613"/>
            <a:ext cx="1579471" cy="946753"/>
          </a:xfrm>
          <a:prstGeom prst="roundRect">
            <a:avLst/>
          </a:prstGeom>
          <a:solidFill>
            <a:srgbClr val="FFFFFF">
              <a:lumMod val="75000"/>
            </a:srgbClr>
          </a:solidFill>
          <a:ln w="10795" cap="flat" cmpd="sng" algn="ctr">
            <a:solidFill>
              <a:srgbClr val="0078D7">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63">
              <a:defRPr/>
            </a:pPr>
            <a:endParaRPr lang="en-US" sz="1399">
              <a:solidFill>
                <a:srgbClr val="1A1A1A"/>
              </a:solidFill>
              <a:latin typeface="Segoe UI Semilight"/>
            </a:endParaRPr>
          </a:p>
        </p:txBody>
      </p:sp>
      <p:pic>
        <p:nvPicPr>
          <p:cNvPr id="139" name="Picture 138">
            <a:extLst>
              <a:ext uri="{FF2B5EF4-FFF2-40B4-BE49-F238E27FC236}">
                <a16:creationId xmlns:a16="http://schemas.microsoft.com/office/drawing/2014/main" id="{4E9EC125-F4B4-458A-A3E7-D2D64476A00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84063" y="5360385"/>
            <a:ext cx="472828" cy="472829"/>
          </a:xfrm>
          <a:prstGeom prst="rect">
            <a:avLst/>
          </a:prstGeom>
        </p:spPr>
      </p:pic>
      <p:sp>
        <p:nvSpPr>
          <p:cNvPr id="140" name="TextBox 143">
            <a:extLst>
              <a:ext uri="{FF2B5EF4-FFF2-40B4-BE49-F238E27FC236}">
                <a16:creationId xmlns:a16="http://schemas.microsoft.com/office/drawing/2014/main" id="{75881330-0ADD-4D16-8878-617A14C20197}"/>
              </a:ext>
            </a:extLst>
          </p:cNvPr>
          <p:cNvSpPr txBox="1"/>
          <p:nvPr/>
        </p:nvSpPr>
        <p:spPr>
          <a:xfrm>
            <a:off x="5144816" y="5835736"/>
            <a:ext cx="751319" cy="258839"/>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32563">
              <a:defRPr/>
            </a:pPr>
            <a:r>
              <a:rPr lang="en-US" sz="1049">
                <a:solidFill>
                  <a:srgbClr val="1A1A1A"/>
                </a:solidFill>
                <a:latin typeface="Segoe UI Semilight"/>
              </a:rPr>
              <a:t>HLH</a:t>
            </a:r>
          </a:p>
        </p:txBody>
      </p:sp>
      <p:pic>
        <p:nvPicPr>
          <p:cNvPr id="141" name="Picture 140" descr="Image result for azure switch png">
            <a:extLst>
              <a:ext uri="{FF2B5EF4-FFF2-40B4-BE49-F238E27FC236}">
                <a16:creationId xmlns:a16="http://schemas.microsoft.com/office/drawing/2014/main" id="{53CE031B-5661-43D3-8B05-7E405D390E5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57891" y="5360693"/>
            <a:ext cx="480815" cy="480815"/>
          </a:xfrm>
          <a:prstGeom prst="rect">
            <a:avLst/>
          </a:prstGeom>
          <a:noFill/>
          <a:extLst>
            <a:ext uri="{909E8E84-426E-40DD-AFC4-6F175D3DCCD1}">
              <a14:hiddenFill xmlns:a14="http://schemas.microsoft.com/office/drawing/2010/main">
                <a:solidFill>
                  <a:srgbClr val="FFFFFF"/>
                </a:solidFill>
              </a14:hiddenFill>
            </a:ext>
          </a:extLst>
        </p:spPr>
      </p:pic>
      <p:sp>
        <p:nvSpPr>
          <p:cNvPr id="142" name="TextBox 145">
            <a:extLst>
              <a:ext uri="{FF2B5EF4-FFF2-40B4-BE49-F238E27FC236}">
                <a16:creationId xmlns:a16="http://schemas.microsoft.com/office/drawing/2014/main" id="{4CC62795-E50E-42E3-AADA-C93E54412C23}"/>
              </a:ext>
            </a:extLst>
          </p:cNvPr>
          <p:cNvSpPr txBox="1"/>
          <p:nvPr/>
        </p:nvSpPr>
        <p:spPr>
          <a:xfrm>
            <a:off x="5712777" y="5830617"/>
            <a:ext cx="971041" cy="415242"/>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32563">
              <a:defRPr/>
            </a:pPr>
            <a:r>
              <a:rPr lang="en-US" sz="1049" err="1">
                <a:solidFill>
                  <a:srgbClr val="1A1A1A"/>
                </a:solidFill>
                <a:latin typeface="Segoe UI Semilight"/>
              </a:rPr>
              <a:t>ToR</a:t>
            </a:r>
            <a:r>
              <a:rPr lang="en-US" sz="1049">
                <a:solidFill>
                  <a:srgbClr val="1A1A1A"/>
                </a:solidFill>
                <a:latin typeface="Segoe UI Semilight"/>
              </a:rPr>
              <a:t> and BMC </a:t>
            </a:r>
          </a:p>
          <a:p>
            <a:pPr algn="ctr" defTabSz="932563">
              <a:defRPr/>
            </a:pPr>
            <a:r>
              <a:rPr lang="en-US" sz="1049">
                <a:solidFill>
                  <a:srgbClr val="1A1A1A"/>
                </a:solidFill>
                <a:latin typeface="Segoe UI Semilight"/>
              </a:rPr>
              <a:t>switches</a:t>
            </a:r>
          </a:p>
        </p:txBody>
      </p:sp>
      <p:grpSp>
        <p:nvGrpSpPr>
          <p:cNvPr id="155" name="Group 154">
            <a:extLst>
              <a:ext uri="{FF2B5EF4-FFF2-40B4-BE49-F238E27FC236}">
                <a16:creationId xmlns:a16="http://schemas.microsoft.com/office/drawing/2014/main" id="{9DE64075-0614-402A-A1D4-07DA90C09B81}"/>
              </a:ext>
            </a:extLst>
          </p:cNvPr>
          <p:cNvGrpSpPr/>
          <p:nvPr/>
        </p:nvGrpSpPr>
        <p:grpSpPr>
          <a:xfrm>
            <a:off x="3067213" y="4928193"/>
            <a:ext cx="943844" cy="981627"/>
            <a:chOff x="-649926" y="5237555"/>
            <a:chExt cx="1073468" cy="1116439"/>
          </a:xfrm>
        </p:grpSpPr>
        <p:sp>
          <p:nvSpPr>
            <p:cNvPr id="156" name="TextBox 155">
              <a:extLst>
                <a:ext uri="{FF2B5EF4-FFF2-40B4-BE49-F238E27FC236}">
                  <a16:creationId xmlns:a16="http://schemas.microsoft.com/office/drawing/2014/main" id="{EF90BB37-0196-43BF-A021-FF26547524FF}"/>
                </a:ext>
              </a:extLst>
            </p:cNvPr>
            <p:cNvSpPr txBox="1"/>
            <p:nvPr/>
          </p:nvSpPr>
          <p:spPr>
            <a:xfrm>
              <a:off x="-649926" y="5872323"/>
              <a:ext cx="1073468" cy="481671"/>
            </a:xfrm>
            <a:prstGeom prst="rect">
              <a:avLst/>
            </a:prstGeom>
            <a:noFill/>
            <a:ln>
              <a:noFill/>
            </a:ln>
          </p:spPr>
          <p:txBody>
            <a:bodyPr wrap="square" rtlCol="0">
              <a:spAutoFit/>
            </a:bodyPr>
            <a:lstStyle/>
            <a:p>
              <a:pPr algn="ctr" defTabSz="932563">
                <a:defRPr/>
              </a:pPr>
              <a:r>
                <a:rPr lang="en-US" sz="1049" kern="0" dirty="0">
                  <a:solidFill>
                    <a:srgbClr val="1A1A1A"/>
                  </a:solidFill>
                  <a:latin typeface="Segoe UI Semilight"/>
                </a:rPr>
                <a:t>External </a:t>
              </a:r>
            </a:p>
            <a:p>
              <a:pPr algn="ctr" defTabSz="932563">
                <a:defRPr/>
              </a:pPr>
              <a:r>
                <a:rPr lang="en-US" sz="1049" kern="0" dirty="0">
                  <a:solidFill>
                    <a:srgbClr val="1A1A1A"/>
                  </a:solidFill>
                  <a:latin typeface="Segoe UI Semilight"/>
                </a:rPr>
                <a:t>File Share</a:t>
              </a:r>
            </a:p>
          </p:txBody>
        </p:sp>
        <p:pic>
          <p:nvPicPr>
            <p:cNvPr id="157" name="Picture 156">
              <a:extLst>
                <a:ext uri="{FF2B5EF4-FFF2-40B4-BE49-F238E27FC236}">
                  <a16:creationId xmlns:a16="http://schemas.microsoft.com/office/drawing/2014/main" id="{D948F6CD-767E-4B6A-9644-380DD5B051A3}"/>
                </a:ext>
              </a:extLst>
            </p:cNvPr>
            <p:cNvPicPr>
              <a:picLocks noChangeAspect="1"/>
            </p:cNvPicPr>
            <p:nvPr/>
          </p:nvPicPr>
          <p:blipFill>
            <a:blip r:embed="rId10"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50973" y="5237555"/>
              <a:ext cx="675567" cy="675568"/>
            </a:xfrm>
            <a:prstGeom prst="rect">
              <a:avLst/>
            </a:prstGeom>
            <a:ln>
              <a:noFill/>
            </a:ln>
          </p:spPr>
        </p:pic>
      </p:grpSp>
      <p:pic>
        <p:nvPicPr>
          <p:cNvPr id="79" name="Picture 78" descr="Image result for azure sql png">
            <a:extLst>
              <a:ext uri="{FF2B5EF4-FFF2-40B4-BE49-F238E27FC236}">
                <a16:creationId xmlns:a16="http://schemas.microsoft.com/office/drawing/2014/main" id="{E1D325B3-DCCD-48C4-88A6-AC0B909F107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2069" y="3168506"/>
            <a:ext cx="1063799" cy="558495"/>
          </a:xfrm>
          <a:prstGeom prst="rect">
            <a:avLst/>
          </a:prstGeom>
          <a:noFill/>
          <a:extLst>
            <a:ext uri="{909E8E84-426E-40DD-AFC4-6F175D3DCCD1}">
              <a14:hiddenFill xmlns:a14="http://schemas.microsoft.com/office/drawing/2010/main">
                <a:solidFill>
                  <a:srgbClr val="FFFFFF"/>
                </a:solidFill>
              </a14:hiddenFill>
            </a:ext>
          </a:extLst>
        </p:spPr>
      </p:pic>
      <p:sp>
        <p:nvSpPr>
          <p:cNvPr id="3" name="Left Brace 2">
            <a:extLst>
              <a:ext uri="{FF2B5EF4-FFF2-40B4-BE49-F238E27FC236}">
                <a16:creationId xmlns:a16="http://schemas.microsoft.com/office/drawing/2014/main" id="{4A4E7A95-54EB-4EA9-ABB1-5D8130042BDA}"/>
              </a:ext>
            </a:extLst>
          </p:cNvPr>
          <p:cNvSpPr/>
          <p:nvPr/>
        </p:nvSpPr>
        <p:spPr>
          <a:xfrm>
            <a:off x="3914268" y="4449194"/>
            <a:ext cx="792017" cy="1533971"/>
          </a:xfrm>
          <a:prstGeom prst="leftBrace">
            <a:avLst/>
          </a:prstGeom>
          <a:ln w="381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932563">
              <a:defRPr/>
            </a:pPr>
            <a:endParaRPr lang="en-US">
              <a:solidFill>
                <a:srgbClr val="1A1A1A"/>
              </a:solidFill>
              <a:latin typeface="Segoe UI"/>
            </a:endParaRPr>
          </a:p>
        </p:txBody>
      </p:sp>
      <p:pic>
        <p:nvPicPr>
          <p:cNvPr id="114" name="Picture 113" descr="Image result for azure sql png">
            <a:extLst>
              <a:ext uri="{FF2B5EF4-FFF2-40B4-BE49-F238E27FC236}">
                <a16:creationId xmlns:a16="http://schemas.microsoft.com/office/drawing/2014/main" id="{EA72C09E-5982-4FA0-95E6-240C62F6CDF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771227" y="3274703"/>
            <a:ext cx="959248" cy="503606"/>
          </a:xfrm>
          <a:prstGeom prst="rect">
            <a:avLst/>
          </a:prstGeom>
          <a:noFill/>
          <a:extLst>
            <a:ext uri="{909E8E84-426E-40DD-AFC4-6F175D3DCCD1}">
              <a14:hiddenFill xmlns:a14="http://schemas.microsoft.com/office/drawing/2010/main">
                <a:solidFill>
                  <a:srgbClr val="FFFFFF"/>
                </a:solidFill>
              </a14:hiddenFill>
            </a:ext>
          </a:extLst>
        </p:spPr>
      </p:pic>
      <p:sp>
        <p:nvSpPr>
          <p:cNvPr id="55" name="Text Placeholder 5">
            <a:extLst>
              <a:ext uri="{FF2B5EF4-FFF2-40B4-BE49-F238E27FC236}">
                <a16:creationId xmlns:a16="http://schemas.microsoft.com/office/drawing/2014/main" id="{04AF805E-0A98-427E-8034-3B356AD190E7}"/>
              </a:ext>
            </a:extLst>
          </p:cNvPr>
          <p:cNvSpPr txBox="1">
            <a:spLocks/>
          </p:cNvSpPr>
          <p:nvPr/>
        </p:nvSpPr>
        <p:spPr>
          <a:xfrm>
            <a:off x="274639" y="1455408"/>
            <a:ext cx="4570891" cy="2819233"/>
          </a:xfrm>
          <a:prstGeom prst="rect">
            <a:avLst/>
          </a:prstGeo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Manually triggered via OEMs tools or scripts</a:t>
            </a:r>
          </a:p>
          <a:p>
            <a:r>
              <a:rPr lang="en-US" sz="2400" dirty="0"/>
              <a:t>OEMs will provide guidance to determine when restore from backup is necessary vs. configuration </a:t>
            </a:r>
          </a:p>
          <a:p>
            <a:endParaRPr lang="en-US" sz="2400" dirty="0"/>
          </a:p>
        </p:txBody>
      </p:sp>
    </p:spTree>
    <p:extLst>
      <p:ext uri="{BB962C8B-B14F-4D97-AF65-F5344CB8AC3E}">
        <p14:creationId xmlns:p14="http://schemas.microsoft.com/office/powerpoint/2010/main" val="343484492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Azure Stack Hub cloud recovery</a:t>
            </a:r>
          </a:p>
        </p:txBody>
      </p:sp>
      <p:sp>
        <p:nvSpPr>
          <p:cNvPr id="2" name="Content Placeholder 1"/>
          <p:cNvSpPr>
            <a:spLocks noGrp="1"/>
          </p:cNvSpPr>
          <p:nvPr>
            <p:ph idx="4294967295"/>
          </p:nvPr>
        </p:nvSpPr>
        <p:spPr>
          <a:xfrm>
            <a:off x="600855" y="1330902"/>
            <a:ext cx="11812976" cy="1205390"/>
          </a:xfrm>
        </p:spPr>
        <p:txBody>
          <a:bodyPr/>
          <a:lstStyle/>
          <a:p>
            <a:pPr marL="0" indent="0">
              <a:buNone/>
            </a:pPr>
            <a:r>
              <a:rPr lang="en-US" dirty="0">
                <a:solidFill>
                  <a:schemeClr val="tx1"/>
                </a:solidFill>
              </a:rPr>
              <a:t>Goal: Recover your Azure Stack Hub infrastructure and user configuration after catastrophic data loss</a:t>
            </a:r>
          </a:p>
        </p:txBody>
      </p:sp>
      <p:sp>
        <p:nvSpPr>
          <p:cNvPr id="16" name="Rectangle: Rounded Corners 15">
            <a:extLst>
              <a:ext uri="{FF2B5EF4-FFF2-40B4-BE49-F238E27FC236}">
                <a16:creationId xmlns:a16="http://schemas.microsoft.com/office/drawing/2014/main" id="{C5E3FE13-CDC0-4788-9224-CDEE23D4FA67}"/>
              </a:ext>
            </a:extLst>
          </p:cNvPr>
          <p:cNvSpPr/>
          <p:nvPr/>
        </p:nvSpPr>
        <p:spPr bwMode="auto">
          <a:xfrm>
            <a:off x="5833539" y="2527713"/>
            <a:ext cx="1790263" cy="2738740"/>
          </a:xfrm>
          <a:prstGeom prst="roundRect">
            <a:avLst/>
          </a:prstGeom>
          <a:solidFill>
            <a:schemeClr val="accent3">
              <a:alpha val="50196"/>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50846" fontAlgn="base">
              <a:lnSpc>
                <a:spcPct val="90000"/>
              </a:lnSpc>
              <a:spcBef>
                <a:spcPct val="0"/>
              </a:spcBef>
              <a:spcAft>
                <a:spcPct val="0"/>
              </a:spcAft>
              <a:defRPr/>
            </a:pPr>
            <a:r>
              <a:rPr lang="en-US" sz="2040" b="1">
                <a:gradFill>
                  <a:gsLst>
                    <a:gs pos="0">
                      <a:srgbClr val="FFFFFF"/>
                    </a:gs>
                    <a:gs pos="100000">
                      <a:srgbClr val="FFFFFF"/>
                    </a:gs>
                  </a:gsLst>
                  <a:lin ang="5400000" scaled="0"/>
                </a:gradFill>
                <a:latin typeface="Segoe UI Semilight"/>
                <a:ea typeface="Segoe UI" pitchFamily="34" charset="0"/>
                <a:cs typeface="Segoe UI" pitchFamily="34" charset="0"/>
              </a:rPr>
              <a:t>OPERATOR</a:t>
            </a:r>
          </a:p>
        </p:txBody>
      </p:sp>
      <p:sp>
        <p:nvSpPr>
          <p:cNvPr id="17" name="Rectangle: Rounded Corners 16">
            <a:extLst>
              <a:ext uri="{FF2B5EF4-FFF2-40B4-BE49-F238E27FC236}">
                <a16:creationId xmlns:a16="http://schemas.microsoft.com/office/drawing/2014/main" id="{C9F55FAF-C618-4A6E-B2FC-94FD4B92E7BA}"/>
              </a:ext>
            </a:extLst>
          </p:cNvPr>
          <p:cNvSpPr/>
          <p:nvPr/>
        </p:nvSpPr>
        <p:spPr bwMode="auto">
          <a:xfrm>
            <a:off x="7709321" y="2527713"/>
            <a:ext cx="3796161" cy="2738740"/>
          </a:xfrm>
          <a:prstGeom prst="roundRect">
            <a:avLst/>
          </a:prstGeom>
          <a:solidFill>
            <a:schemeClr val="accent4">
              <a:alpha val="50196"/>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r" defTabSz="950846" fontAlgn="base">
              <a:lnSpc>
                <a:spcPct val="90000"/>
              </a:lnSpc>
              <a:spcBef>
                <a:spcPct val="0"/>
              </a:spcBef>
              <a:spcAft>
                <a:spcPct val="0"/>
              </a:spcAft>
              <a:defRPr/>
            </a:pPr>
            <a:r>
              <a:rPr lang="en-US" sz="2040" b="1">
                <a:gradFill>
                  <a:gsLst>
                    <a:gs pos="0">
                      <a:srgbClr val="FFFFFF"/>
                    </a:gs>
                    <a:gs pos="100000">
                      <a:srgbClr val="FFFFFF"/>
                    </a:gs>
                  </a:gsLst>
                  <a:lin ang="5400000" scaled="0"/>
                </a:gradFill>
                <a:latin typeface="Segoe UI Semilight"/>
                <a:ea typeface="Segoe UI" pitchFamily="34" charset="0"/>
                <a:cs typeface="Segoe UI" pitchFamily="34" charset="0"/>
              </a:rPr>
              <a:t>		MANAGED SERVICE/USER</a:t>
            </a:r>
          </a:p>
        </p:txBody>
      </p:sp>
      <p:sp>
        <p:nvSpPr>
          <p:cNvPr id="18" name="Rectangle: Rounded Corners 17">
            <a:extLst>
              <a:ext uri="{FF2B5EF4-FFF2-40B4-BE49-F238E27FC236}">
                <a16:creationId xmlns:a16="http://schemas.microsoft.com/office/drawing/2014/main" id="{5DBEC3C4-4596-4938-9C33-3EC1E42B446A}"/>
              </a:ext>
            </a:extLst>
          </p:cNvPr>
          <p:cNvSpPr/>
          <p:nvPr/>
        </p:nvSpPr>
        <p:spPr bwMode="auto">
          <a:xfrm>
            <a:off x="2068988" y="2527713"/>
            <a:ext cx="3679028" cy="2738740"/>
          </a:xfrm>
          <a:prstGeom prst="roundRect">
            <a:avLst/>
          </a:prstGeom>
          <a:solidFill>
            <a:schemeClr val="accent2">
              <a:alpha val="50196"/>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50846" fontAlgn="base">
              <a:lnSpc>
                <a:spcPct val="90000"/>
              </a:lnSpc>
              <a:spcBef>
                <a:spcPct val="0"/>
              </a:spcBef>
              <a:spcAft>
                <a:spcPct val="0"/>
              </a:spcAft>
              <a:defRPr/>
            </a:pPr>
            <a:br>
              <a:rPr lang="en-US" sz="2040" b="1">
                <a:gradFill>
                  <a:gsLst>
                    <a:gs pos="0">
                      <a:srgbClr val="FFFFFF"/>
                    </a:gs>
                    <a:gs pos="100000">
                      <a:srgbClr val="FFFFFF"/>
                    </a:gs>
                  </a:gsLst>
                  <a:lin ang="5400000" scaled="0"/>
                </a:gradFill>
                <a:latin typeface="Segoe UI Semilight"/>
                <a:ea typeface="Segoe UI" pitchFamily="34" charset="0"/>
                <a:cs typeface="Segoe UI" pitchFamily="34" charset="0"/>
              </a:rPr>
            </a:br>
            <a:r>
              <a:rPr lang="en-US" sz="2040" b="1">
                <a:gradFill>
                  <a:gsLst>
                    <a:gs pos="0">
                      <a:srgbClr val="FFFFFF"/>
                    </a:gs>
                    <a:gs pos="100000">
                      <a:srgbClr val="FFFFFF"/>
                    </a:gs>
                  </a:gsLst>
                  <a:lin ang="5400000" scaled="0"/>
                </a:gradFill>
                <a:latin typeface="Segoe UI Semilight"/>
                <a:ea typeface="Segoe UI" pitchFamily="34" charset="0"/>
                <a:cs typeface="Segoe UI" pitchFamily="34" charset="0"/>
              </a:rPr>
              <a:t>HARDWARE PARTNER</a:t>
            </a:r>
          </a:p>
        </p:txBody>
      </p:sp>
      <p:graphicFrame>
        <p:nvGraphicFramePr>
          <p:cNvPr id="19" name="Content Placeholder 3">
            <a:extLst>
              <a:ext uri="{FF2B5EF4-FFF2-40B4-BE49-F238E27FC236}">
                <a16:creationId xmlns:a16="http://schemas.microsoft.com/office/drawing/2014/main" id="{AF369C33-DF8F-4D5F-B7FA-E3C542E2E9AD}"/>
              </a:ext>
            </a:extLst>
          </p:cNvPr>
          <p:cNvGraphicFramePr>
            <a:graphicFrameLocks/>
          </p:cNvGraphicFramePr>
          <p:nvPr/>
        </p:nvGraphicFramePr>
        <p:xfrm>
          <a:off x="2427072" y="2354232"/>
          <a:ext cx="8720327" cy="2554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Arrow: Circular 19">
            <a:extLst>
              <a:ext uri="{FF2B5EF4-FFF2-40B4-BE49-F238E27FC236}">
                <a16:creationId xmlns:a16="http://schemas.microsoft.com/office/drawing/2014/main" id="{A8E386D8-6B2E-4D22-8C57-7A2ECDC20A74}"/>
              </a:ext>
            </a:extLst>
          </p:cNvPr>
          <p:cNvSpPr/>
          <p:nvPr/>
        </p:nvSpPr>
        <p:spPr>
          <a:xfrm rot="173737">
            <a:off x="4124771" y="2026084"/>
            <a:ext cx="5099000" cy="3268824"/>
          </a:xfrm>
          <a:prstGeom prst="circularArrow">
            <a:avLst>
              <a:gd name="adj1" fmla="val 4231"/>
              <a:gd name="adj2" fmla="val 534319"/>
              <a:gd name="adj3" fmla="val 19290171"/>
              <a:gd name="adj4" fmla="val 12108207"/>
              <a:gd name="adj5" fmla="val 5465"/>
            </a:avLst>
          </a:prstGeom>
          <a:solidFill>
            <a:schemeClr val="accent2"/>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Arrow: Circular 20">
            <a:extLst>
              <a:ext uri="{FF2B5EF4-FFF2-40B4-BE49-F238E27FC236}">
                <a16:creationId xmlns:a16="http://schemas.microsoft.com/office/drawing/2014/main" id="{20515FFA-31AF-47F8-9F51-EA8219169F79}"/>
              </a:ext>
            </a:extLst>
          </p:cNvPr>
          <p:cNvSpPr/>
          <p:nvPr/>
        </p:nvSpPr>
        <p:spPr>
          <a:xfrm rot="21103977" flipV="1">
            <a:off x="5957788" y="2083223"/>
            <a:ext cx="4686970" cy="3118394"/>
          </a:xfrm>
          <a:prstGeom prst="circularArrow">
            <a:avLst>
              <a:gd name="adj1" fmla="val 4231"/>
              <a:gd name="adj2" fmla="val 534319"/>
              <a:gd name="adj3" fmla="val 19290171"/>
              <a:gd name="adj4" fmla="val 11513872"/>
              <a:gd name="adj5" fmla="val 5465"/>
            </a:avLst>
          </a:prstGeom>
          <a:solidFill>
            <a:schemeClr val="accent2"/>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 name="Rectangle 2">
            <a:extLst>
              <a:ext uri="{FF2B5EF4-FFF2-40B4-BE49-F238E27FC236}">
                <a16:creationId xmlns:a16="http://schemas.microsoft.com/office/drawing/2014/main" id="{1507E087-EDC4-4D74-B4FF-9DE5113884D1}"/>
              </a:ext>
            </a:extLst>
          </p:cNvPr>
          <p:cNvSpPr/>
          <p:nvPr/>
        </p:nvSpPr>
        <p:spPr>
          <a:xfrm>
            <a:off x="600856" y="5716124"/>
            <a:ext cx="9603549" cy="1311005"/>
          </a:xfrm>
          <a:prstGeom prst="rect">
            <a:avLst/>
          </a:prstGeom>
        </p:spPr>
        <p:txBody>
          <a:bodyPr wrap="square">
            <a:spAutoFit/>
          </a:bodyPr>
          <a:lstStyle/>
          <a:p>
            <a:r>
              <a:rPr lang="en-US" sz="1632" dirty="0"/>
              <a:t>Phases: Recovery is separated into atomic phases that build on each other</a:t>
            </a:r>
          </a:p>
          <a:p>
            <a:pPr lvl="1"/>
            <a:r>
              <a:rPr lang="en-US" sz="1224" dirty="0"/>
              <a:t>Phase 0: Get the hardware ready</a:t>
            </a:r>
          </a:p>
          <a:p>
            <a:pPr lvl="1"/>
            <a:r>
              <a:rPr lang="en-US" sz="1224" dirty="0"/>
              <a:t>Phase 1: Cloud recovery - Restore Azure Stack Hub’s “personality”</a:t>
            </a:r>
          </a:p>
          <a:p>
            <a:pPr lvl="1"/>
            <a:r>
              <a:rPr lang="en-US" sz="1224" dirty="0"/>
              <a:t>Phase 2: Restore PaaS resources and data</a:t>
            </a:r>
          </a:p>
          <a:p>
            <a:pPr lvl="1"/>
            <a:r>
              <a:rPr lang="en-US" sz="1224" dirty="0"/>
              <a:t>Phase 3: Restore user IaaS VMs</a:t>
            </a:r>
          </a:p>
          <a:p>
            <a:pPr lvl="1"/>
            <a:r>
              <a:rPr lang="en-US" sz="1224" dirty="0"/>
              <a:t>Phase 4: Recover user data</a:t>
            </a:r>
          </a:p>
        </p:txBody>
      </p:sp>
      <p:sp>
        <p:nvSpPr>
          <p:cNvPr id="8" name="Rectangle 7">
            <a:extLst>
              <a:ext uri="{FF2B5EF4-FFF2-40B4-BE49-F238E27FC236}">
                <a16:creationId xmlns:a16="http://schemas.microsoft.com/office/drawing/2014/main" id="{EA4FACBC-F954-4A16-BB76-D2BA9BEA07C9}"/>
              </a:ext>
            </a:extLst>
          </p:cNvPr>
          <p:cNvSpPr/>
          <p:nvPr/>
        </p:nvSpPr>
        <p:spPr bwMode="auto">
          <a:xfrm>
            <a:off x="182345" y="2749236"/>
            <a:ext cx="1680237" cy="109775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Order </a:t>
            </a:r>
            <a:r>
              <a:rPr lang="en-US" sz="1632">
                <a:gradFill>
                  <a:gsLst>
                    <a:gs pos="40075">
                      <a:srgbClr val="FFFFFF"/>
                    </a:gs>
                    <a:gs pos="30000">
                      <a:srgbClr val="FFFFFF"/>
                    </a:gs>
                  </a:gsLst>
                  <a:lin ang="5400000" scaled="0"/>
                </a:gradFill>
                <a:sym typeface="Wingdings" panose="05000000000000000000" pitchFamily="2" charset="2"/>
              </a:rPr>
              <a:t></a:t>
            </a:r>
            <a:r>
              <a:rPr lang="en-US" sz="1632">
                <a:gradFill>
                  <a:gsLst>
                    <a:gs pos="40075">
                      <a:srgbClr val="FFFFFF"/>
                    </a:gs>
                    <a:gs pos="30000">
                      <a:srgbClr val="FFFFFF"/>
                    </a:gs>
                  </a:gsLst>
                  <a:lin ang="5400000" scaled="0"/>
                </a:gradFill>
              </a:rPr>
              <a:t> manufacturing </a:t>
            </a:r>
            <a:r>
              <a:rPr lang="en-US" sz="1632">
                <a:gradFill>
                  <a:gsLst>
                    <a:gs pos="40075">
                      <a:srgbClr val="FFFFFF"/>
                    </a:gs>
                    <a:gs pos="30000">
                      <a:srgbClr val="FFFFFF"/>
                    </a:gs>
                  </a:gsLst>
                  <a:lin ang="5400000" scaled="0"/>
                </a:gradFill>
                <a:sym typeface="Wingdings" panose="05000000000000000000" pitchFamily="2" charset="2"/>
              </a:rPr>
              <a:t></a:t>
            </a:r>
            <a:r>
              <a:rPr lang="en-US" sz="1632">
                <a:gradFill>
                  <a:gsLst>
                    <a:gs pos="40075">
                      <a:srgbClr val="FFFFFF"/>
                    </a:gs>
                    <a:gs pos="30000">
                      <a:srgbClr val="FFFFFF"/>
                    </a:gs>
                  </a:gsLst>
                  <a:lin ang="5400000" scaled="0"/>
                </a:gradFill>
              </a:rPr>
              <a:t> delivery </a:t>
            </a:r>
            <a:r>
              <a:rPr lang="en-US" sz="1632">
                <a:gradFill>
                  <a:gsLst>
                    <a:gs pos="40075">
                      <a:srgbClr val="FFFFFF"/>
                    </a:gs>
                    <a:gs pos="30000">
                      <a:srgbClr val="FFFFFF"/>
                    </a:gs>
                  </a:gsLst>
                  <a:lin ang="5400000" scaled="0"/>
                </a:gradFill>
                <a:sym typeface="Wingdings" panose="05000000000000000000" pitchFamily="2" charset="2"/>
              </a:rPr>
              <a:t> Prof services on-site</a:t>
            </a:r>
            <a:endParaRPr lang="en-US" sz="1632">
              <a:gradFill>
                <a:gsLst>
                  <a:gs pos="40075">
                    <a:srgbClr val="FFFFFF"/>
                  </a:gs>
                  <a:gs pos="30000">
                    <a:srgbClr val="FFFFFF"/>
                  </a:gs>
                </a:gsLst>
                <a:lin ang="5400000" scaled="0"/>
              </a:gradFill>
            </a:endParaRPr>
          </a:p>
        </p:txBody>
      </p:sp>
      <p:graphicFrame>
        <p:nvGraphicFramePr>
          <p:cNvPr id="9" name="Diagram 8">
            <a:extLst>
              <a:ext uri="{FF2B5EF4-FFF2-40B4-BE49-F238E27FC236}">
                <a16:creationId xmlns:a16="http://schemas.microsoft.com/office/drawing/2014/main" id="{69CE8103-7339-4AC6-B722-34A1A7B8F712}"/>
              </a:ext>
            </a:extLst>
          </p:cNvPr>
          <p:cNvGraphicFramePr/>
          <p:nvPr/>
        </p:nvGraphicFramePr>
        <p:xfrm>
          <a:off x="156315" y="5344904"/>
          <a:ext cx="11424391" cy="32911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2" name="Rectangle 21">
            <a:extLst>
              <a:ext uri="{FF2B5EF4-FFF2-40B4-BE49-F238E27FC236}">
                <a16:creationId xmlns:a16="http://schemas.microsoft.com/office/drawing/2014/main" id="{DD019800-46EE-4653-B41E-DC3C5CFE98D6}"/>
              </a:ext>
            </a:extLst>
          </p:cNvPr>
          <p:cNvSpPr/>
          <p:nvPr/>
        </p:nvSpPr>
        <p:spPr bwMode="auto">
          <a:xfrm>
            <a:off x="182345" y="4029233"/>
            <a:ext cx="1680237" cy="98998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sym typeface="Wingdings" panose="05000000000000000000" pitchFamily="2" charset="2"/>
              </a:rPr>
              <a:t>Prof services on-site</a:t>
            </a:r>
            <a:endParaRPr lang="en-US" sz="1632">
              <a:gradFill>
                <a:gsLst>
                  <a:gs pos="40075">
                    <a:srgbClr val="FFFFFF"/>
                  </a:gs>
                  <a:gs pos="30000">
                    <a:srgbClr val="FFFFFF"/>
                  </a:gs>
                </a:gsLst>
                <a:lin ang="5400000" scaled="0"/>
              </a:gradFill>
            </a:endParaRPr>
          </a:p>
        </p:txBody>
      </p:sp>
    </p:spTree>
    <p:extLst>
      <p:ext uri="{BB962C8B-B14F-4D97-AF65-F5344CB8AC3E}">
        <p14:creationId xmlns:p14="http://schemas.microsoft.com/office/powerpoint/2010/main" val="8906977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9">
                                            <p:graphicEl>
                                              <a:dgm id="{E8C08E12-AF41-4BC9-9010-77CC084A8F5F}"/>
                                            </p:graphicEl>
                                          </p:spTgt>
                                        </p:tgtEl>
                                        <p:attrNameLst>
                                          <p:attrName>style.visibility</p:attrName>
                                        </p:attrNameLst>
                                      </p:cBhvr>
                                      <p:to>
                                        <p:strVal val="visible"/>
                                      </p:to>
                                    </p:set>
                                    <p:anim calcmode="lin" valueType="num">
                                      <p:cBhvr additive="base">
                                        <p:cTn id="17" dur="500" fill="hold"/>
                                        <p:tgtEl>
                                          <p:spTgt spid="9">
                                            <p:graphicEl>
                                              <a:dgm id="{E8C08E12-AF41-4BC9-9010-77CC084A8F5F}"/>
                                            </p:graphic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9">
                                            <p:graphicEl>
                                              <a:dgm id="{E8C08E12-AF41-4BC9-9010-77CC084A8F5F}"/>
                                            </p:graphic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9">
                                            <p:graphicEl>
                                              <a:dgm id="{D04CE988-BFF8-485D-9940-DD684647A37C}"/>
                                            </p:graphicEl>
                                          </p:spTgt>
                                        </p:tgtEl>
                                        <p:attrNameLst>
                                          <p:attrName>style.visibility</p:attrName>
                                        </p:attrNameLst>
                                      </p:cBhvr>
                                      <p:to>
                                        <p:strVal val="visible"/>
                                      </p:to>
                                    </p:set>
                                    <p:animEffect transition="in" filter="wipe(left)">
                                      <p:cBhvr>
                                        <p:cTn id="23" dur="500"/>
                                        <p:tgtEl>
                                          <p:spTgt spid="19">
                                            <p:graphicEl>
                                              <a:dgm id="{D04CE988-BFF8-485D-9940-DD684647A37C}"/>
                                            </p:graphic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500"/>
                                        <p:tgtEl>
                                          <p:spTgt spid="18"/>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9">
                                            <p:graphicEl>
                                              <a:dgm id="{AFDE98B4-041F-4B16-B1C1-8A6A103E8343}"/>
                                            </p:graphicEl>
                                          </p:spTgt>
                                        </p:tgtEl>
                                        <p:attrNameLst>
                                          <p:attrName>style.visibility</p:attrName>
                                        </p:attrNameLst>
                                      </p:cBhvr>
                                      <p:to>
                                        <p:strVal val="visible"/>
                                      </p:to>
                                    </p:set>
                                    <p:animEffect transition="in" filter="wipe(left)">
                                      <p:cBhvr>
                                        <p:cTn id="29" dur="500"/>
                                        <p:tgtEl>
                                          <p:spTgt spid="19">
                                            <p:graphicEl>
                                              <a:dgm id="{AFDE98B4-041F-4B16-B1C1-8A6A103E8343}"/>
                                            </p:graphic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9">
                                            <p:graphicEl>
                                              <a:dgm id="{F2504139-0C6B-4F5F-9DF8-2AEBE117ACFD}"/>
                                            </p:graphicEl>
                                          </p:spTgt>
                                        </p:tgtEl>
                                        <p:attrNameLst>
                                          <p:attrName>style.visibility</p:attrName>
                                        </p:attrNameLst>
                                      </p:cBhvr>
                                      <p:to>
                                        <p:strVal val="visible"/>
                                      </p:to>
                                    </p:set>
                                    <p:animEffect transition="in" filter="wipe(left)">
                                      <p:cBhvr>
                                        <p:cTn id="32" dur="500"/>
                                        <p:tgtEl>
                                          <p:spTgt spid="19">
                                            <p:graphicEl>
                                              <a:dgm id="{F2504139-0C6B-4F5F-9DF8-2AEBE117ACFD}"/>
                                            </p:graphic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9">
                                            <p:graphicEl>
                                              <a:dgm id="{8E228D87-2D79-487D-B745-E3940A6A1A4F}"/>
                                            </p:graphicEl>
                                          </p:spTgt>
                                        </p:tgtEl>
                                        <p:attrNameLst>
                                          <p:attrName>style.visibility</p:attrName>
                                        </p:attrNameLst>
                                      </p:cBhvr>
                                      <p:to>
                                        <p:strVal val="visible"/>
                                      </p:to>
                                    </p:set>
                                    <p:animEffect transition="in" filter="wipe(left)">
                                      <p:cBhvr>
                                        <p:cTn id="35" dur="500"/>
                                        <p:tgtEl>
                                          <p:spTgt spid="19">
                                            <p:graphicEl>
                                              <a:dgm id="{8E228D87-2D79-487D-B745-E3940A6A1A4F}"/>
                                            </p:graphic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9">
                                            <p:graphicEl>
                                              <a:dgm id="{C42B48BE-EEB1-481C-A8D6-5037378B67DB}"/>
                                            </p:graphicEl>
                                          </p:spTgt>
                                        </p:tgtEl>
                                        <p:attrNameLst>
                                          <p:attrName>style.visibility</p:attrName>
                                        </p:attrNameLst>
                                      </p:cBhvr>
                                      <p:to>
                                        <p:strVal val="visible"/>
                                      </p:to>
                                    </p:set>
                                    <p:animEffect transition="in" filter="wipe(left)">
                                      <p:cBhvr>
                                        <p:cTn id="38" dur="500"/>
                                        <p:tgtEl>
                                          <p:spTgt spid="19">
                                            <p:graphicEl>
                                              <a:dgm id="{C42B48BE-EEB1-481C-A8D6-5037378B67DB}"/>
                                            </p:graphicEl>
                                          </p:spTgt>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3">
                                            <p:txEl>
                                              <p:pRg st="0" end="0"/>
                                            </p:txEl>
                                          </p:spTgt>
                                        </p:tgtEl>
                                        <p:attrNameLst>
                                          <p:attrName>style.visibility</p:attrName>
                                        </p:attrNameLst>
                                      </p:cBhvr>
                                      <p:to>
                                        <p:strVal val="visible"/>
                                      </p:to>
                                    </p:set>
                                    <p:animEffect transition="in" filter="fade">
                                      <p:cBhvr>
                                        <p:cTn id="42" dur="500"/>
                                        <p:tgtEl>
                                          <p:spTgt spid="3">
                                            <p:txEl>
                                              <p:pRg st="0" end="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animEffect transition="in" filter="fade">
                                      <p:cBhvr>
                                        <p:cTn id="45" dur="500"/>
                                        <p:tgtEl>
                                          <p:spTgt spid="3">
                                            <p:txEl>
                                              <p:pRg st="1" end="1"/>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2" end="2"/>
                                            </p:txEl>
                                          </p:spTgt>
                                        </p:tgtEl>
                                        <p:attrNameLst>
                                          <p:attrName>style.visibility</p:attrName>
                                        </p:attrNameLst>
                                      </p:cBhvr>
                                      <p:to>
                                        <p:strVal val="visible"/>
                                      </p:to>
                                    </p:set>
                                    <p:animEffect transition="in" filter="fade">
                                      <p:cBhvr>
                                        <p:cTn id="48" dur="500"/>
                                        <p:tgtEl>
                                          <p:spTgt spid="3">
                                            <p:txEl>
                                              <p:pRg st="2" end="2"/>
                                            </p:txEl>
                                          </p:spTgt>
                                        </p:tgtEl>
                                      </p:cBhvr>
                                    </p:animEffect>
                                  </p:childTnLst>
                                </p:cTn>
                              </p:par>
                              <p:par>
                                <p:cTn id="49" presetID="2" presetClass="entr" presetSubtype="8" fill="hold" grpId="0" nodeType="withEffect">
                                  <p:stCondLst>
                                    <p:cond delay="0"/>
                                  </p:stCondLst>
                                  <p:childTnLst>
                                    <p:set>
                                      <p:cBhvr>
                                        <p:cTn id="50" dur="1" fill="hold">
                                          <p:stCondLst>
                                            <p:cond delay="0"/>
                                          </p:stCondLst>
                                        </p:cTn>
                                        <p:tgtEl>
                                          <p:spTgt spid="9">
                                            <p:graphicEl>
                                              <a:dgm id="{9EDF00E7-7B3A-4106-8ACB-4EE67C4ED11D}"/>
                                            </p:graphicEl>
                                          </p:spTgt>
                                        </p:tgtEl>
                                        <p:attrNameLst>
                                          <p:attrName>style.visibility</p:attrName>
                                        </p:attrNameLst>
                                      </p:cBhvr>
                                      <p:to>
                                        <p:strVal val="visible"/>
                                      </p:to>
                                    </p:set>
                                    <p:anim calcmode="lin" valueType="num">
                                      <p:cBhvr additive="base">
                                        <p:cTn id="51" dur="500" fill="hold"/>
                                        <p:tgtEl>
                                          <p:spTgt spid="9">
                                            <p:graphicEl>
                                              <a:dgm id="{9EDF00E7-7B3A-4106-8ACB-4EE67C4ED11D}"/>
                                            </p:graphic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9">
                                            <p:graphicEl>
                                              <a:dgm id="{9EDF00E7-7B3A-4106-8ACB-4EE67C4ED11D}"/>
                                            </p:graphic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9">
                                            <p:graphicEl>
                                              <a:dgm id="{63D6FD5B-EC08-4D9F-9A9E-53BB19C11262}"/>
                                            </p:graphicEl>
                                          </p:spTgt>
                                        </p:tgtEl>
                                        <p:attrNameLst>
                                          <p:attrName>style.visibility</p:attrName>
                                        </p:attrNameLst>
                                      </p:cBhvr>
                                      <p:to>
                                        <p:strVal val="visible"/>
                                      </p:to>
                                    </p:set>
                                    <p:animEffect transition="in" filter="wipe(left)">
                                      <p:cBhvr>
                                        <p:cTn id="57" dur="500"/>
                                        <p:tgtEl>
                                          <p:spTgt spid="19">
                                            <p:graphicEl>
                                              <a:dgm id="{63D6FD5B-EC08-4D9F-9A9E-53BB19C11262}"/>
                                            </p:graphicEl>
                                          </p:spTgt>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wipe(left)">
                                      <p:cBhvr>
                                        <p:cTn id="60" dur="500"/>
                                        <p:tgtEl>
                                          <p:spTgt spid="16"/>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19">
                                            <p:graphicEl>
                                              <a:dgm id="{699B9F63-CDFD-417F-9AE6-2C0959CA315B}"/>
                                            </p:graphicEl>
                                          </p:spTgt>
                                        </p:tgtEl>
                                        <p:attrNameLst>
                                          <p:attrName>style.visibility</p:attrName>
                                        </p:attrNameLst>
                                      </p:cBhvr>
                                      <p:to>
                                        <p:strVal val="visible"/>
                                      </p:to>
                                    </p:set>
                                    <p:animEffect transition="in" filter="wipe(left)">
                                      <p:cBhvr>
                                        <p:cTn id="63" dur="500"/>
                                        <p:tgtEl>
                                          <p:spTgt spid="19">
                                            <p:graphicEl>
                                              <a:dgm id="{699B9F63-CDFD-417F-9AE6-2C0959CA315B}"/>
                                            </p:graphicEl>
                                          </p:spTgt>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9">
                                            <p:graphicEl>
                                              <a:dgm id="{1C35F0B1-9EBB-4FDF-A0A7-EF8381903D82}"/>
                                            </p:graphicEl>
                                          </p:spTgt>
                                        </p:tgtEl>
                                        <p:attrNameLst>
                                          <p:attrName>style.visibility</p:attrName>
                                        </p:attrNameLst>
                                      </p:cBhvr>
                                      <p:to>
                                        <p:strVal val="visible"/>
                                      </p:to>
                                    </p:set>
                                    <p:animEffect transition="in" filter="wipe(left)">
                                      <p:cBhvr>
                                        <p:cTn id="66" dur="500"/>
                                        <p:tgtEl>
                                          <p:spTgt spid="19">
                                            <p:graphicEl>
                                              <a:dgm id="{1C35F0B1-9EBB-4FDF-A0A7-EF8381903D82}"/>
                                            </p:graphicEl>
                                          </p:spTgt>
                                        </p:tgtEl>
                                      </p:cBhvr>
                                    </p:animEffect>
                                  </p:childTnLst>
                                </p:cTn>
                              </p:par>
                            </p:childTnLst>
                          </p:cTn>
                        </p:par>
                        <p:par>
                          <p:cTn id="67" fill="hold">
                            <p:stCondLst>
                              <p:cond delay="500"/>
                            </p:stCondLst>
                            <p:childTnLst>
                              <p:par>
                                <p:cTn id="68" presetID="10" presetClass="entr" presetSubtype="0" fill="hold" grpId="0" nodeType="afterEffect">
                                  <p:stCondLst>
                                    <p:cond delay="0"/>
                                  </p:stCondLst>
                                  <p:childTnLst>
                                    <p:set>
                                      <p:cBhvr>
                                        <p:cTn id="69" dur="1" fill="hold">
                                          <p:stCondLst>
                                            <p:cond delay="0"/>
                                          </p:stCondLst>
                                        </p:cTn>
                                        <p:tgtEl>
                                          <p:spTgt spid="3">
                                            <p:txEl>
                                              <p:pRg st="3" end="3"/>
                                            </p:txEl>
                                          </p:spTgt>
                                        </p:tgtEl>
                                        <p:attrNameLst>
                                          <p:attrName>style.visibility</p:attrName>
                                        </p:attrNameLst>
                                      </p:cBhvr>
                                      <p:to>
                                        <p:strVal val="visible"/>
                                      </p:to>
                                    </p:set>
                                    <p:animEffect transition="in" filter="fade">
                                      <p:cBhvr>
                                        <p:cTn id="70" dur="500"/>
                                        <p:tgtEl>
                                          <p:spTgt spid="3">
                                            <p:txEl>
                                              <p:pRg st="3" end="3"/>
                                            </p:txEl>
                                          </p:spTgt>
                                        </p:tgtEl>
                                      </p:cBhvr>
                                    </p:animEffect>
                                  </p:childTnLst>
                                </p:cTn>
                              </p:par>
                              <p:par>
                                <p:cTn id="71" presetID="2" presetClass="entr" presetSubtype="8" fill="hold" grpId="0" nodeType="withEffect">
                                  <p:stCondLst>
                                    <p:cond delay="0"/>
                                  </p:stCondLst>
                                  <p:childTnLst>
                                    <p:set>
                                      <p:cBhvr>
                                        <p:cTn id="72" dur="1" fill="hold">
                                          <p:stCondLst>
                                            <p:cond delay="0"/>
                                          </p:stCondLst>
                                        </p:cTn>
                                        <p:tgtEl>
                                          <p:spTgt spid="9">
                                            <p:graphicEl>
                                              <a:dgm id="{6A0F3585-D8B4-4B9D-BFBA-A9F5EAFCE14E}"/>
                                            </p:graphicEl>
                                          </p:spTgt>
                                        </p:tgtEl>
                                        <p:attrNameLst>
                                          <p:attrName>style.visibility</p:attrName>
                                        </p:attrNameLst>
                                      </p:cBhvr>
                                      <p:to>
                                        <p:strVal val="visible"/>
                                      </p:to>
                                    </p:set>
                                    <p:anim calcmode="lin" valueType="num">
                                      <p:cBhvr additive="base">
                                        <p:cTn id="73" dur="500" fill="hold"/>
                                        <p:tgtEl>
                                          <p:spTgt spid="9">
                                            <p:graphicEl>
                                              <a:dgm id="{6A0F3585-D8B4-4B9D-BFBA-A9F5EAFCE14E}"/>
                                            </p:graphic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9">
                                            <p:graphicEl>
                                              <a:dgm id="{6A0F3585-D8B4-4B9D-BFBA-A9F5EAFCE14E}"/>
                                            </p:graphic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9">
                                            <p:graphicEl>
                                              <a:dgm id="{8094A50A-A6C3-43A4-9DFD-6CB8CC10A494}"/>
                                            </p:graphicEl>
                                          </p:spTgt>
                                        </p:tgtEl>
                                        <p:attrNameLst>
                                          <p:attrName>style.visibility</p:attrName>
                                        </p:attrNameLst>
                                      </p:cBhvr>
                                      <p:to>
                                        <p:strVal val="visible"/>
                                      </p:to>
                                    </p:set>
                                    <p:animEffect transition="in" filter="wipe(left)">
                                      <p:cBhvr>
                                        <p:cTn id="79" dur="500"/>
                                        <p:tgtEl>
                                          <p:spTgt spid="19">
                                            <p:graphicEl>
                                              <a:dgm id="{8094A50A-A6C3-43A4-9DFD-6CB8CC10A494}"/>
                                            </p:graphicEl>
                                          </p:spTgt>
                                        </p:tgtEl>
                                      </p:cBhvr>
                                    </p:animEffect>
                                  </p:childTnLst>
                                </p:cTn>
                              </p:par>
                              <p:par>
                                <p:cTn id="80" presetID="22" presetClass="entr" presetSubtype="8" fill="hold" nodeType="with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wipe(left)">
                                      <p:cBhvr>
                                        <p:cTn id="82" dur="500"/>
                                        <p:tgtEl>
                                          <p:spTgt spid="20"/>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wipe(left)">
                                      <p:cBhvr>
                                        <p:cTn id="85" dur="500"/>
                                        <p:tgtEl>
                                          <p:spTgt spid="17"/>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19">
                                            <p:graphicEl>
                                              <a:dgm id="{40154B8F-2C0F-4657-9A7A-C4BC11322BBD}"/>
                                            </p:graphicEl>
                                          </p:spTgt>
                                        </p:tgtEl>
                                        <p:attrNameLst>
                                          <p:attrName>style.visibility</p:attrName>
                                        </p:attrNameLst>
                                      </p:cBhvr>
                                      <p:to>
                                        <p:strVal val="visible"/>
                                      </p:to>
                                    </p:set>
                                    <p:animEffect transition="in" filter="wipe(left)">
                                      <p:cBhvr>
                                        <p:cTn id="88" dur="500"/>
                                        <p:tgtEl>
                                          <p:spTgt spid="19">
                                            <p:graphicEl>
                                              <a:dgm id="{40154B8F-2C0F-4657-9A7A-C4BC11322BBD}"/>
                                            </p:graphicEl>
                                          </p:spTgt>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19">
                                            <p:graphicEl>
                                              <a:dgm id="{B0089E43-9515-4DBD-AA7E-A5BC78D326AB}"/>
                                            </p:graphicEl>
                                          </p:spTgt>
                                        </p:tgtEl>
                                        <p:attrNameLst>
                                          <p:attrName>style.visibility</p:attrName>
                                        </p:attrNameLst>
                                      </p:cBhvr>
                                      <p:to>
                                        <p:strVal val="visible"/>
                                      </p:to>
                                    </p:set>
                                    <p:animEffect transition="in" filter="wipe(left)">
                                      <p:cBhvr>
                                        <p:cTn id="91" dur="500"/>
                                        <p:tgtEl>
                                          <p:spTgt spid="19">
                                            <p:graphicEl>
                                              <a:dgm id="{B0089E43-9515-4DBD-AA7E-A5BC78D326AB}"/>
                                            </p:graphicEl>
                                          </p:spTgt>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19">
                                            <p:graphicEl>
                                              <a:dgm id="{39969885-BCB8-4A15-8D90-2584C1AE322A}"/>
                                            </p:graphicEl>
                                          </p:spTgt>
                                        </p:tgtEl>
                                        <p:attrNameLst>
                                          <p:attrName>style.visibility</p:attrName>
                                        </p:attrNameLst>
                                      </p:cBhvr>
                                      <p:to>
                                        <p:strVal val="visible"/>
                                      </p:to>
                                    </p:set>
                                    <p:animEffect transition="in" filter="wipe(left)">
                                      <p:cBhvr>
                                        <p:cTn id="94" dur="500"/>
                                        <p:tgtEl>
                                          <p:spTgt spid="19">
                                            <p:graphicEl>
                                              <a:dgm id="{39969885-BCB8-4A15-8D90-2584C1AE322A}"/>
                                            </p:graphicEl>
                                          </p:spTgt>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19">
                                            <p:graphicEl>
                                              <a:dgm id="{F654352D-602E-4F64-AB33-2666F27D48C2}"/>
                                            </p:graphicEl>
                                          </p:spTgt>
                                        </p:tgtEl>
                                        <p:attrNameLst>
                                          <p:attrName>style.visibility</p:attrName>
                                        </p:attrNameLst>
                                      </p:cBhvr>
                                      <p:to>
                                        <p:strVal val="visible"/>
                                      </p:to>
                                    </p:set>
                                    <p:animEffect transition="in" filter="wipe(left)">
                                      <p:cBhvr>
                                        <p:cTn id="97" dur="500"/>
                                        <p:tgtEl>
                                          <p:spTgt spid="19">
                                            <p:graphicEl>
                                              <a:dgm id="{F654352D-602E-4F64-AB33-2666F27D48C2}"/>
                                            </p:graphicEl>
                                          </p:spTgt>
                                        </p:tgtEl>
                                      </p:cBhvr>
                                    </p:animEffect>
                                  </p:childTnLst>
                                </p:cTn>
                              </p:par>
                              <p:par>
                                <p:cTn id="98" presetID="22" presetClass="entr" presetSubtype="8" fill="hold"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wipe(left)">
                                      <p:cBhvr>
                                        <p:cTn id="100" dur="500"/>
                                        <p:tgtEl>
                                          <p:spTgt spid="21"/>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19">
                                            <p:graphicEl>
                                              <a:dgm id="{DCDCCC35-1B16-4529-9E9B-D58772790C48}"/>
                                            </p:graphicEl>
                                          </p:spTgt>
                                        </p:tgtEl>
                                        <p:attrNameLst>
                                          <p:attrName>style.visibility</p:attrName>
                                        </p:attrNameLst>
                                      </p:cBhvr>
                                      <p:to>
                                        <p:strVal val="visible"/>
                                      </p:to>
                                    </p:set>
                                    <p:animEffect transition="in" filter="wipe(left)">
                                      <p:cBhvr>
                                        <p:cTn id="103" dur="500"/>
                                        <p:tgtEl>
                                          <p:spTgt spid="19">
                                            <p:graphicEl>
                                              <a:dgm id="{DCDCCC35-1B16-4529-9E9B-D58772790C48}"/>
                                            </p:graphicEl>
                                          </p:spTgt>
                                        </p:tgtEl>
                                      </p:cBhvr>
                                    </p:animEffect>
                                  </p:childTnLst>
                                </p:cTn>
                              </p:par>
                            </p:childTnLst>
                          </p:cTn>
                        </p:par>
                        <p:par>
                          <p:cTn id="104" fill="hold">
                            <p:stCondLst>
                              <p:cond delay="500"/>
                            </p:stCondLst>
                            <p:childTnLst>
                              <p:par>
                                <p:cTn id="105" presetID="10" presetClass="entr" presetSubtype="0" fill="hold" grpId="0" nodeType="afterEffect">
                                  <p:stCondLst>
                                    <p:cond delay="0"/>
                                  </p:stCondLst>
                                  <p:childTnLst>
                                    <p:set>
                                      <p:cBhvr>
                                        <p:cTn id="106" dur="1" fill="hold">
                                          <p:stCondLst>
                                            <p:cond delay="0"/>
                                          </p:stCondLst>
                                        </p:cTn>
                                        <p:tgtEl>
                                          <p:spTgt spid="3">
                                            <p:txEl>
                                              <p:pRg st="4" end="4"/>
                                            </p:txEl>
                                          </p:spTgt>
                                        </p:tgtEl>
                                        <p:attrNameLst>
                                          <p:attrName>style.visibility</p:attrName>
                                        </p:attrNameLst>
                                      </p:cBhvr>
                                      <p:to>
                                        <p:strVal val="visible"/>
                                      </p:to>
                                    </p:set>
                                    <p:animEffect transition="in" filter="fade">
                                      <p:cBhvr>
                                        <p:cTn id="107" dur="500"/>
                                        <p:tgtEl>
                                          <p:spTgt spid="3">
                                            <p:txEl>
                                              <p:pRg st="4" end="4"/>
                                            </p:txEl>
                                          </p:spTgt>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3">
                                            <p:txEl>
                                              <p:pRg st="5" end="5"/>
                                            </p:txEl>
                                          </p:spTgt>
                                        </p:tgtEl>
                                        <p:attrNameLst>
                                          <p:attrName>style.visibility</p:attrName>
                                        </p:attrNameLst>
                                      </p:cBhvr>
                                      <p:to>
                                        <p:strVal val="visible"/>
                                      </p:to>
                                    </p:set>
                                    <p:animEffect transition="in" filter="fade">
                                      <p:cBhvr>
                                        <p:cTn id="110" dur="500"/>
                                        <p:tgtEl>
                                          <p:spTgt spid="3">
                                            <p:txEl>
                                              <p:pRg st="5" end="5"/>
                                            </p:txEl>
                                          </p:spTgt>
                                        </p:tgtEl>
                                      </p:cBhvr>
                                    </p:animEffect>
                                  </p:childTnLst>
                                </p:cTn>
                              </p:par>
                              <p:par>
                                <p:cTn id="111" presetID="2" presetClass="entr" presetSubtype="8" fill="hold" grpId="0" nodeType="withEffect">
                                  <p:stCondLst>
                                    <p:cond delay="0"/>
                                  </p:stCondLst>
                                  <p:childTnLst>
                                    <p:set>
                                      <p:cBhvr>
                                        <p:cTn id="112" dur="1" fill="hold">
                                          <p:stCondLst>
                                            <p:cond delay="0"/>
                                          </p:stCondLst>
                                        </p:cTn>
                                        <p:tgtEl>
                                          <p:spTgt spid="9">
                                            <p:graphicEl>
                                              <a:dgm id="{491A5591-21D4-4363-928F-FDE75B7EEADB}"/>
                                            </p:graphicEl>
                                          </p:spTgt>
                                        </p:tgtEl>
                                        <p:attrNameLst>
                                          <p:attrName>style.visibility</p:attrName>
                                        </p:attrNameLst>
                                      </p:cBhvr>
                                      <p:to>
                                        <p:strVal val="visible"/>
                                      </p:to>
                                    </p:set>
                                    <p:anim calcmode="lin" valueType="num">
                                      <p:cBhvr additive="base">
                                        <p:cTn id="113" dur="500" fill="hold"/>
                                        <p:tgtEl>
                                          <p:spTgt spid="9">
                                            <p:graphicEl>
                                              <a:dgm id="{491A5591-21D4-4363-928F-FDE75B7EEADB}"/>
                                            </p:graphicEl>
                                          </p:spTgt>
                                        </p:tgtEl>
                                        <p:attrNameLst>
                                          <p:attrName>ppt_x</p:attrName>
                                        </p:attrNameLst>
                                      </p:cBhvr>
                                      <p:tavLst>
                                        <p:tav tm="0">
                                          <p:val>
                                            <p:strVal val="0-#ppt_w/2"/>
                                          </p:val>
                                        </p:tav>
                                        <p:tav tm="100000">
                                          <p:val>
                                            <p:strVal val="#ppt_x"/>
                                          </p:val>
                                        </p:tav>
                                      </p:tavLst>
                                    </p:anim>
                                    <p:anim calcmode="lin" valueType="num">
                                      <p:cBhvr additive="base">
                                        <p:cTn id="114" dur="500" fill="hold"/>
                                        <p:tgtEl>
                                          <p:spTgt spid="9">
                                            <p:graphicEl>
                                              <a:dgm id="{491A5591-21D4-4363-928F-FDE75B7EEADB}"/>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Graphic spid="19" grpId="0" uiExpand="1">
        <p:bldSub>
          <a:bldDgm/>
        </p:bldSub>
      </p:bldGraphic>
      <p:bldP spid="3" grpId="0" uiExpand="1" build="allAtOnce"/>
      <p:bldP spid="8" grpId="0" animBg="1"/>
      <p:bldGraphic spid="9" grpId="0" uiExpand="1">
        <p:bldSub>
          <a:bldDgm/>
        </p:bldSub>
      </p:bldGraphic>
      <p:bldP spid="2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DA5AB-7223-4B75-87EB-5146B8F08298}"/>
              </a:ext>
            </a:extLst>
          </p:cNvPr>
          <p:cNvSpPr>
            <a:spLocks noGrp="1"/>
          </p:cNvSpPr>
          <p:nvPr>
            <p:ph type="title"/>
          </p:nvPr>
        </p:nvSpPr>
        <p:spPr/>
        <p:txBody>
          <a:bodyPr/>
          <a:lstStyle/>
          <a:p>
            <a:r>
              <a:rPr lang="en-US" dirty="0"/>
              <a:t>Restore process</a:t>
            </a:r>
          </a:p>
        </p:txBody>
      </p:sp>
      <p:sp>
        <p:nvSpPr>
          <p:cNvPr id="3" name="Rectangle 2">
            <a:extLst>
              <a:ext uri="{FF2B5EF4-FFF2-40B4-BE49-F238E27FC236}">
                <a16:creationId xmlns:a16="http://schemas.microsoft.com/office/drawing/2014/main" id="{F728F7FD-4A2F-49E0-B210-DF10E4DF640C}"/>
              </a:ext>
            </a:extLst>
          </p:cNvPr>
          <p:cNvSpPr/>
          <p:nvPr/>
        </p:nvSpPr>
        <p:spPr>
          <a:xfrm>
            <a:off x="350836" y="1212849"/>
            <a:ext cx="11889563" cy="1200329"/>
          </a:xfrm>
          <a:prstGeom prst="rect">
            <a:avLst/>
          </a:prstGeom>
        </p:spPr>
        <p:txBody>
          <a:bodyPr wrap="square">
            <a:spAutoFit/>
          </a:bodyPr>
          <a:lstStyle/>
          <a:p>
            <a:r>
              <a:rPr lang="en-US" sz="2400" dirty="0">
                <a:gradFill>
                  <a:gsLst>
                    <a:gs pos="1250">
                      <a:schemeClr val="tx1"/>
                    </a:gs>
                    <a:gs pos="100000">
                      <a:schemeClr val="tx1"/>
                    </a:gs>
                  </a:gsLst>
                  <a:lin ang="5400000" scaled="0"/>
                </a:gradFill>
                <a:latin typeface="+mj-lt"/>
              </a:rPr>
              <a:t>With catastrophic data loss but the hardware is still usable, redeployment of Azure Stack Hub is required. During redeployment, you can specify the storage location and credentials required to access backups. </a:t>
            </a:r>
          </a:p>
        </p:txBody>
      </p:sp>
      <p:graphicFrame>
        <p:nvGraphicFramePr>
          <p:cNvPr id="4" name="Table 3">
            <a:extLst>
              <a:ext uri="{FF2B5EF4-FFF2-40B4-BE49-F238E27FC236}">
                <a16:creationId xmlns:a16="http://schemas.microsoft.com/office/drawing/2014/main" id="{EBDB5460-E7F0-493A-8216-0AFA9CC9FDFA}"/>
              </a:ext>
            </a:extLst>
          </p:cNvPr>
          <p:cNvGraphicFramePr>
            <a:graphicFrameLocks noGrp="1"/>
          </p:cNvGraphicFramePr>
          <p:nvPr>
            <p:extLst>
              <p:ext uri="{D42A27DB-BD31-4B8C-83A1-F6EECF244321}">
                <p14:modId xmlns:p14="http://schemas.microsoft.com/office/powerpoint/2010/main" val="2977145955"/>
              </p:ext>
            </p:extLst>
          </p:nvPr>
        </p:nvGraphicFramePr>
        <p:xfrm>
          <a:off x="503235" y="2690439"/>
          <a:ext cx="11584764" cy="3781816"/>
        </p:xfrm>
        <a:graphic>
          <a:graphicData uri="http://schemas.openxmlformats.org/drawingml/2006/table">
            <a:tbl>
              <a:tblPr>
                <a:tableStyleId>{69CF1AB2-1976-4502-BF36-3FF5EA218861}</a:tableStyleId>
              </a:tblPr>
              <a:tblGrid>
                <a:gridCol w="3861588">
                  <a:extLst>
                    <a:ext uri="{9D8B030D-6E8A-4147-A177-3AD203B41FA5}">
                      <a16:colId xmlns:a16="http://schemas.microsoft.com/office/drawing/2014/main" val="723515483"/>
                    </a:ext>
                  </a:extLst>
                </a:gridCol>
                <a:gridCol w="3861588">
                  <a:extLst>
                    <a:ext uri="{9D8B030D-6E8A-4147-A177-3AD203B41FA5}">
                      <a16:colId xmlns:a16="http://schemas.microsoft.com/office/drawing/2014/main" val="1476385183"/>
                    </a:ext>
                  </a:extLst>
                </a:gridCol>
                <a:gridCol w="3861588">
                  <a:extLst>
                    <a:ext uri="{9D8B030D-6E8A-4147-A177-3AD203B41FA5}">
                      <a16:colId xmlns:a16="http://schemas.microsoft.com/office/drawing/2014/main" val="2471003718"/>
                    </a:ext>
                  </a:extLst>
                </a:gridCol>
              </a:tblGrid>
              <a:tr h="331213">
                <a:tc>
                  <a:txBody>
                    <a:bodyPr/>
                    <a:lstStyle/>
                    <a:p>
                      <a:pPr algn="l" fontAlgn="b"/>
                      <a:r>
                        <a:rPr lang="en-US" sz="2000" b="1" dirty="0">
                          <a:solidFill>
                            <a:schemeClr val="bg1"/>
                          </a:solidFill>
                          <a:effectLst/>
                        </a:rPr>
                        <a:t>Deployment mode</a:t>
                      </a:r>
                    </a:p>
                  </a:txBody>
                  <a:tcPr marL="26305" marR="26305" marT="19728" marB="19728" anchor="b">
                    <a:solidFill>
                      <a:schemeClr val="accent2"/>
                    </a:solidFill>
                  </a:tcPr>
                </a:tc>
                <a:tc>
                  <a:txBody>
                    <a:bodyPr/>
                    <a:lstStyle/>
                    <a:p>
                      <a:pPr algn="l" fontAlgn="b"/>
                      <a:r>
                        <a:rPr lang="en-US" sz="2000" b="1">
                          <a:solidFill>
                            <a:schemeClr val="bg1"/>
                          </a:solidFill>
                          <a:effectLst/>
                        </a:rPr>
                        <a:t>Starting point</a:t>
                      </a:r>
                    </a:p>
                  </a:txBody>
                  <a:tcPr marL="26305" marR="26305" marT="19728" marB="19728" anchor="b">
                    <a:solidFill>
                      <a:schemeClr val="accent2"/>
                    </a:solidFill>
                  </a:tcPr>
                </a:tc>
                <a:tc>
                  <a:txBody>
                    <a:bodyPr/>
                    <a:lstStyle/>
                    <a:p>
                      <a:pPr algn="l" fontAlgn="b"/>
                      <a:r>
                        <a:rPr lang="en-US" sz="2000" b="1" dirty="0">
                          <a:solidFill>
                            <a:schemeClr val="bg1"/>
                          </a:solidFill>
                          <a:effectLst/>
                        </a:rPr>
                        <a:t>End point</a:t>
                      </a:r>
                    </a:p>
                  </a:txBody>
                  <a:tcPr marL="26305" marR="26305" marT="19728" marB="19728" anchor="b">
                    <a:solidFill>
                      <a:schemeClr val="accent2"/>
                    </a:solidFill>
                  </a:tcPr>
                </a:tc>
                <a:extLst>
                  <a:ext uri="{0D108BD9-81ED-4DB2-BD59-A6C34878D82A}">
                    <a16:rowId xmlns:a16="http://schemas.microsoft.com/office/drawing/2014/main" val="162540101"/>
                  </a:ext>
                </a:extLst>
              </a:tr>
              <a:tr h="929138">
                <a:tc>
                  <a:txBody>
                    <a:bodyPr/>
                    <a:lstStyle/>
                    <a:p>
                      <a:pPr fontAlgn="t"/>
                      <a:r>
                        <a:rPr lang="en-US" sz="2000">
                          <a:effectLst/>
                        </a:rPr>
                        <a:t>Clean install</a:t>
                      </a:r>
                    </a:p>
                  </a:txBody>
                  <a:tcPr marL="26305" marR="26305" marT="19728" marB="19728"/>
                </a:tc>
                <a:tc>
                  <a:txBody>
                    <a:bodyPr/>
                    <a:lstStyle/>
                    <a:p>
                      <a:pPr fontAlgn="t"/>
                      <a:r>
                        <a:rPr lang="en-US" sz="2000">
                          <a:effectLst/>
                        </a:rPr>
                        <a:t>Baseline build</a:t>
                      </a:r>
                    </a:p>
                  </a:txBody>
                  <a:tcPr marL="26305" marR="26305" marT="19728" marB="19728"/>
                </a:tc>
                <a:tc>
                  <a:txBody>
                    <a:bodyPr/>
                    <a:lstStyle/>
                    <a:p>
                      <a:pPr fontAlgn="t"/>
                      <a:r>
                        <a:rPr lang="en-US" sz="2000" dirty="0">
                          <a:effectLst/>
                        </a:rPr>
                        <a:t>OEM deploys Azure Stack Hub and updates to the latest supported version.</a:t>
                      </a:r>
                    </a:p>
                  </a:txBody>
                  <a:tcPr marL="26305" marR="26305" marT="19728" marB="19728"/>
                </a:tc>
                <a:extLst>
                  <a:ext uri="{0D108BD9-81ED-4DB2-BD59-A6C34878D82A}">
                    <a16:rowId xmlns:a16="http://schemas.microsoft.com/office/drawing/2014/main" val="3139635792"/>
                  </a:ext>
                </a:extLst>
              </a:tr>
              <a:tr h="2483704">
                <a:tc>
                  <a:txBody>
                    <a:bodyPr/>
                    <a:lstStyle/>
                    <a:p>
                      <a:pPr fontAlgn="t"/>
                      <a:r>
                        <a:rPr lang="en-US" sz="2000">
                          <a:effectLst/>
                        </a:rPr>
                        <a:t>Recovery mode</a:t>
                      </a:r>
                    </a:p>
                  </a:txBody>
                  <a:tcPr marL="26305" marR="26305" marT="19728" marB="19728"/>
                </a:tc>
                <a:tc>
                  <a:txBody>
                    <a:bodyPr/>
                    <a:lstStyle/>
                    <a:p>
                      <a:pPr fontAlgn="t"/>
                      <a:r>
                        <a:rPr lang="en-US" sz="2000">
                          <a:effectLst/>
                        </a:rPr>
                        <a:t>Baseline build</a:t>
                      </a:r>
                    </a:p>
                  </a:txBody>
                  <a:tcPr marL="26305" marR="26305" marT="19728" marB="19728"/>
                </a:tc>
                <a:tc>
                  <a:txBody>
                    <a:bodyPr/>
                    <a:lstStyle/>
                    <a:p>
                      <a:pPr fontAlgn="t"/>
                      <a:r>
                        <a:rPr lang="en-US" sz="2000" dirty="0">
                          <a:effectLst/>
                        </a:rPr>
                        <a:t>OEM deploys Azure Stack Hub in recovery mode and handles the version matching requirements based on the latest backup available. The OEM completes the deployment by updating to latest supported version.</a:t>
                      </a:r>
                    </a:p>
                  </a:txBody>
                  <a:tcPr marL="26305" marR="26305" marT="19728" marB="19728"/>
                </a:tc>
                <a:extLst>
                  <a:ext uri="{0D108BD9-81ED-4DB2-BD59-A6C34878D82A}">
                    <a16:rowId xmlns:a16="http://schemas.microsoft.com/office/drawing/2014/main" val="2774272611"/>
                  </a:ext>
                </a:extLst>
              </a:tr>
            </a:tbl>
          </a:graphicData>
        </a:graphic>
      </p:graphicFrame>
      <p:sp>
        <p:nvSpPr>
          <p:cNvPr id="6" name="TextBox 5">
            <a:extLst>
              <a:ext uri="{FF2B5EF4-FFF2-40B4-BE49-F238E27FC236}">
                <a16:creationId xmlns:a16="http://schemas.microsoft.com/office/drawing/2014/main" id="{FEEC9310-0671-442B-A72A-BC82F566B314}"/>
              </a:ext>
            </a:extLst>
          </p:cNvPr>
          <p:cNvSpPr txBox="1"/>
          <p:nvPr/>
        </p:nvSpPr>
        <p:spPr>
          <a:xfrm>
            <a:off x="1005395" y="6472255"/>
            <a:ext cx="9327072" cy="369332"/>
          </a:xfrm>
          <a:prstGeom prst="rect">
            <a:avLst/>
          </a:prstGeom>
          <a:noFill/>
        </p:spPr>
        <p:txBody>
          <a:bodyPr wrap="square">
            <a:spAutoFit/>
          </a:bodyPr>
          <a:lstStyle/>
          <a:p>
            <a:r>
              <a:rPr lang="en-US" dirty="0">
                <a:hlinkClick r:id="rId2"/>
              </a:rPr>
              <a:t>Recover from catastrophic data loss in Azure Stack Hub - Azure Stack Hub | Microsoft Docs</a:t>
            </a:r>
            <a:endParaRPr lang="en-US" dirty="0"/>
          </a:p>
        </p:txBody>
      </p:sp>
    </p:spTree>
    <p:extLst>
      <p:ext uri="{BB962C8B-B14F-4D97-AF65-F5344CB8AC3E}">
        <p14:creationId xmlns:p14="http://schemas.microsoft.com/office/powerpoint/2010/main" val="259642511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83A302E-093A-4CB0-8621-D3F14C352F60}"/>
              </a:ext>
            </a:extLst>
          </p:cNvPr>
          <p:cNvPicPr>
            <a:picLocks noChangeAspect="1"/>
          </p:cNvPicPr>
          <p:nvPr/>
        </p:nvPicPr>
        <p:blipFill>
          <a:blip r:embed="rId2">
            <a:alphaModFix amt="20000"/>
            <a:extLst>
              <a:ext uri="{837473B0-CC2E-450A-ABE3-18F120FF3D39}">
                <a1611:picAttrSrcUrl xmlns:a1611="http://schemas.microsoft.com/office/drawing/2016/11/main" r:id="rId3"/>
              </a:ext>
            </a:extLst>
          </a:blip>
          <a:stretch>
            <a:fillRect/>
          </a:stretch>
        </p:blipFill>
        <p:spPr>
          <a:xfrm>
            <a:off x="2420937" y="1433258"/>
            <a:ext cx="6751320" cy="5093208"/>
          </a:xfrm>
          <a:prstGeom prst="rect">
            <a:avLst/>
          </a:prstGeom>
        </p:spPr>
      </p:pic>
      <p:sp>
        <p:nvSpPr>
          <p:cNvPr id="2" name="Title 1">
            <a:extLst>
              <a:ext uri="{FF2B5EF4-FFF2-40B4-BE49-F238E27FC236}">
                <a16:creationId xmlns:a16="http://schemas.microsoft.com/office/drawing/2014/main" id="{0C348E19-AD71-44EF-BB84-432E73377223}"/>
              </a:ext>
            </a:extLst>
          </p:cNvPr>
          <p:cNvSpPr>
            <a:spLocks noGrp="1"/>
          </p:cNvSpPr>
          <p:nvPr>
            <p:ph type="title"/>
          </p:nvPr>
        </p:nvSpPr>
        <p:spPr/>
        <p:txBody>
          <a:bodyPr/>
          <a:lstStyle/>
          <a:p>
            <a:r>
              <a:rPr lang="en-US" sz="4600" dirty="0"/>
              <a:t>Contents of an infrastructure backup</a:t>
            </a:r>
          </a:p>
        </p:txBody>
      </p:sp>
      <p:sp>
        <p:nvSpPr>
          <p:cNvPr id="3" name="Text Placeholder 2">
            <a:extLst>
              <a:ext uri="{FF2B5EF4-FFF2-40B4-BE49-F238E27FC236}">
                <a16:creationId xmlns:a16="http://schemas.microsoft.com/office/drawing/2014/main" id="{61ACB4D6-E882-4CEF-ACDF-20F2A2123B45}"/>
              </a:ext>
            </a:extLst>
          </p:cNvPr>
          <p:cNvSpPr>
            <a:spLocks noGrp="1"/>
          </p:cNvSpPr>
          <p:nvPr>
            <p:ph type="body" sz="quarter" idx="10"/>
          </p:nvPr>
        </p:nvSpPr>
        <p:spPr>
          <a:xfrm>
            <a:off x="596711" y="1463669"/>
            <a:ext cx="5315839" cy="4802725"/>
          </a:xfrm>
        </p:spPr>
        <p:txBody>
          <a:bodyPr/>
          <a:lstStyle/>
          <a:p>
            <a:r>
              <a:rPr lang="en-US" sz="2000" b="1" dirty="0">
                <a:latin typeface="Segoe UI" panose="020B0502040204020203" pitchFamily="34" charset="0"/>
                <a:cs typeface="Segoe UI" panose="020B0502040204020203" pitchFamily="34" charset="0"/>
              </a:rPr>
              <a:t>Internal identity services</a:t>
            </a:r>
          </a:p>
          <a:p>
            <a:pPr marL="466298" indent="-466298">
              <a:buFontTx/>
              <a:buChar char="-"/>
            </a:pPr>
            <a:r>
              <a:rPr lang="en-US" sz="1800" b="1" dirty="0">
                <a:latin typeface="Segoe UI" panose="020B0502040204020203" pitchFamily="34" charset="0"/>
                <a:cs typeface="Segoe UI" panose="020B0502040204020203" pitchFamily="34" charset="0"/>
              </a:rPr>
              <a:t>Backup of internal domain controller</a:t>
            </a:r>
          </a:p>
          <a:p>
            <a:pPr marL="466298" indent="-466298">
              <a:buFontTx/>
              <a:buChar char="-"/>
            </a:pPr>
            <a:r>
              <a:rPr lang="en-US" sz="1800" b="1" dirty="0">
                <a:latin typeface="Segoe UI" panose="020B0502040204020203" pitchFamily="34" charset="0"/>
                <a:cs typeface="Segoe UI" panose="020B0502040204020203" pitchFamily="34" charset="0"/>
              </a:rPr>
              <a:t>Used to seed the domain in the new deployment</a:t>
            </a:r>
          </a:p>
          <a:p>
            <a:r>
              <a:rPr lang="en-US" sz="2000" b="1" dirty="0">
                <a:latin typeface="Segoe UI" panose="020B0502040204020203" pitchFamily="34" charset="0"/>
                <a:cs typeface="Segoe UI" panose="020B0502040204020203" pitchFamily="34" charset="0"/>
              </a:rPr>
              <a:t>Deployment configuration</a:t>
            </a:r>
          </a:p>
          <a:p>
            <a:pPr marL="466298" indent="-466298">
              <a:buFontTx/>
              <a:buChar char="-"/>
            </a:pPr>
            <a:r>
              <a:rPr lang="en-US" sz="1800" b="1" dirty="0">
                <a:latin typeface="Segoe UI" panose="020B0502040204020203" pitchFamily="34" charset="0"/>
                <a:cs typeface="Segoe UI" panose="020B0502040204020203" pitchFamily="34" charset="0"/>
              </a:rPr>
              <a:t>Deployment ID</a:t>
            </a:r>
          </a:p>
          <a:p>
            <a:pPr marL="466298" indent="-466298">
              <a:buFontTx/>
              <a:buChar char="-"/>
            </a:pPr>
            <a:r>
              <a:rPr lang="en-US" sz="1800" b="1" dirty="0">
                <a:latin typeface="Segoe UI" panose="020B0502040204020203" pitchFamily="34" charset="0"/>
                <a:cs typeface="Segoe UI" panose="020B0502040204020203" pitchFamily="34" charset="0"/>
              </a:rPr>
              <a:t>Deployment parameters</a:t>
            </a:r>
          </a:p>
          <a:p>
            <a:r>
              <a:rPr lang="en-US" sz="2000" b="1" dirty="0">
                <a:latin typeface="Segoe UI" panose="020B0502040204020203" pitchFamily="34" charset="0"/>
                <a:cs typeface="Segoe UI" panose="020B0502040204020203" pitchFamily="34" charset="0"/>
              </a:rPr>
              <a:t>CA root certificate</a:t>
            </a:r>
          </a:p>
          <a:p>
            <a:r>
              <a:rPr lang="en-US" sz="2000" b="1" dirty="0">
                <a:latin typeface="Segoe UI" panose="020B0502040204020203" pitchFamily="34" charset="0"/>
                <a:cs typeface="Segoe UI" panose="020B0502040204020203" pitchFamily="34" charset="0"/>
              </a:rPr>
              <a:t>ADFS configuration</a:t>
            </a:r>
          </a:p>
          <a:p>
            <a:r>
              <a:rPr lang="en-US" sz="2000" b="1" dirty="0">
                <a:latin typeface="Segoe UI" panose="020B0502040204020203" pitchFamily="34" charset="0"/>
                <a:cs typeface="Segoe UI" panose="020B0502040204020203" pitchFamily="34" charset="0"/>
              </a:rPr>
              <a:t>User subscriptions </a:t>
            </a:r>
          </a:p>
          <a:p>
            <a:r>
              <a:rPr lang="en-US" sz="1800" b="1" dirty="0">
                <a:latin typeface="Segoe UI" panose="020B0502040204020203" pitchFamily="34" charset="0"/>
                <a:cs typeface="Segoe UI" panose="020B0502040204020203" pitchFamily="34" charset="0"/>
              </a:rPr>
              <a:t>- Admin/default subscriptions re-created during deployment</a:t>
            </a:r>
          </a:p>
        </p:txBody>
      </p:sp>
      <p:sp>
        <p:nvSpPr>
          <p:cNvPr id="4" name="Text Placeholder 3">
            <a:extLst>
              <a:ext uri="{FF2B5EF4-FFF2-40B4-BE49-F238E27FC236}">
                <a16:creationId xmlns:a16="http://schemas.microsoft.com/office/drawing/2014/main" id="{CAA6F0B9-1654-42C3-8231-FFB78AB71D27}"/>
              </a:ext>
            </a:extLst>
          </p:cNvPr>
          <p:cNvSpPr>
            <a:spLocks noGrp="1"/>
          </p:cNvSpPr>
          <p:nvPr>
            <p:ph type="body" sz="quarter" idx="12"/>
          </p:nvPr>
        </p:nvSpPr>
        <p:spPr>
          <a:xfrm>
            <a:off x="6525452" y="1587956"/>
            <a:ext cx="5315839" cy="4206308"/>
          </a:xfrm>
        </p:spPr>
        <p:txBody>
          <a:bodyPr/>
          <a:lstStyle/>
          <a:p>
            <a:r>
              <a:rPr lang="en-US" sz="2000" b="1" dirty="0">
                <a:latin typeface="Segoe UI" panose="020B0502040204020203" pitchFamily="34" charset="0"/>
                <a:cs typeface="Segoe UI" panose="020B0502040204020203" pitchFamily="34" charset="0"/>
              </a:rPr>
              <a:t>Original Plans/offers</a:t>
            </a:r>
          </a:p>
          <a:p>
            <a:r>
              <a:rPr lang="en-US" sz="2000" b="1" dirty="0">
                <a:latin typeface="Segoe UI" panose="020B0502040204020203" pitchFamily="34" charset="0"/>
                <a:cs typeface="Segoe UI" panose="020B0502040204020203" pitchFamily="34" charset="0"/>
              </a:rPr>
              <a:t>Previously defined quotas for </a:t>
            </a:r>
          </a:p>
          <a:p>
            <a:pPr lvl="1"/>
            <a:r>
              <a:rPr lang="en-US" sz="1800" b="1" dirty="0">
                <a:latin typeface="Segoe UI" panose="020B0502040204020203" pitchFamily="34" charset="0"/>
                <a:cs typeface="Segoe UI" panose="020B0502040204020203" pitchFamily="34" charset="0"/>
              </a:rPr>
              <a:t>Storage</a:t>
            </a:r>
          </a:p>
          <a:p>
            <a:pPr lvl="1"/>
            <a:r>
              <a:rPr lang="en-US" sz="1800" b="1" dirty="0">
                <a:latin typeface="Segoe UI" panose="020B0502040204020203" pitchFamily="34" charset="0"/>
                <a:cs typeface="Segoe UI" panose="020B0502040204020203" pitchFamily="34" charset="0"/>
              </a:rPr>
              <a:t>Network</a:t>
            </a:r>
          </a:p>
          <a:p>
            <a:pPr lvl="1"/>
            <a:r>
              <a:rPr lang="en-US" sz="1800" b="1" dirty="0">
                <a:latin typeface="Segoe UI" panose="020B0502040204020203" pitchFamily="34" charset="0"/>
                <a:cs typeface="Segoe UI" panose="020B0502040204020203" pitchFamily="34" charset="0"/>
              </a:rPr>
              <a:t>Compute</a:t>
            </a:r>
          </a:p>
          <a:p>
            <a:r>
              <a:rPr lang="en-US" sz="2000" b="1" dirty="0">
                <a:latin typeface="Segoe UI" panose="020B0502040204020203" pitchFamily="34" charset="0"/>
                <a:cs typeface="Segoe UI" panose="020B0502040204020203" pitchFamily="34" charset="0"/>
              </a:rPr>
              <a:t>Key vault secrets</a:t>
            </a:r>
          </a:p>
          <a:p>
            <a:r>
              <a:rPr lang="en-US" sz="2000" b="1" dirty="0">
                <a:latin typeface="Segoe UI" panose="020B0502040204020203" pitchFamily="34" charset="0"/>
                <a:cs typeface="Segoe UI" panose="020B0502040204020203" pitchFamily="34" charset="0"/>
              </a:rPr>
              <a:t>User RBAC roles and policies</a:t>
            </a:r>
          </a:p>
          <a:p>
            <a:pPr marL="466298" indent="-466298">
              <a:buFontTx/>
              <a:buChar char="-"/>
            </a:pPr>
            <a:r>
              <a:rPr lang="en-US" sz="1800" b="1" dirty="0">
                <a:latin typeface="Segoe UI" panose="020B0502040204020203" pitchFamily="34" charset="0"/>
                <a:cs typeface="Segoe UI" panose="020B0502040204020203" pitchFamily="34" charset="0"/>
              </a:rPr>
              <a:t>RBAC for default subscription not restored</a:t>
            </a:r>
          </a:p>
          <a:p>
            <a:r>
              <a:rPr lang="en-US" sz="2000" b="1" dirty="0">
                <a:latin typeface="Segoe UI" panose="020B0502040204020203" pitchFamily="34" charset="0"/>
                <a:cs typeface="Segoe UI" panose="020B0502040204020203" pitchFamily="34" charset="0"/>
              </a:rPr>
              <a:t>Resource groups</a:t>
            </a:r>
          </a:p>
          <a:p>
            <a:pPr marL="466298" indent="-466298">
              <a:buFontTx/>
              <a:buChar char="-"/>
            </a:pPr>
            <a:r>
              <a:rPr lang="en-US" sz="1800" b="1" dirty="0">
                <a:latin typeface="Segoe UI" panose="020B0502040204020203" pitchFamily="34" charset="0"/>
                <a:cs typeface="Segoe UI" panose="020B0502040204020203" pitchFamily="34" charset="0"/>
              </a:rPr>
              <a:t>Not included in backup</a:t>
            </a:r>
          </a:p>
          <a:p>
            <a:pPr marL="466298" indent="-466298">
              <a:buFontTx/>
              <a:buChar char="-"/>
            </a:pPr>
            <a:r>
              <a:rPr lang="en-US" sz="1800" b="1" dirty="0">
                <a:latin typeface="Segoe UI" panose="020B0502040204020203" pitchFamily="34" charset="0"/>
                <a:cs typeface="Segoe UI" panose="020B0502040204020203" pitchFamily="34" charset="0"/>
              </a:rPr>
              <a:t>Any resource group present after restore was recreated during the hydration of resources. Any meta-data about the resource group is not restored (e.g. tags)</a:t>
            </a:r>
          </a:p>
        </p:txBody>
      </p:sp>
      <p:sp>
        <p:nvSpPr>
          <p:cNvPr id="7" name="TextBox 6">
            <a:extLst>
              <a:ext uri="{FF2B5EF4-FFF2-40B4-BE49-F238E27FC236}">
                <a16:creationId xmlns:a16="http://schemas.microsoft.com/office/drawing/2014/main" id="{C45B184E-2E10-4AF9-A459-B015DC142150}"/>
              </a:ext>
            </a:extLst>
          </p:cNvPr>
          <p:cNvSpPr txBox="1"/>
          <p:nvPr/>
        </p:nvSpPr>
        <p:spPr>
          <a:xfrm>
            <a:off x="596711" y="6407954"/>
            <a:ext cx="6851342" cy="369332"/>
          </a:xfrm>
          <a:prstGeom prst="rect">
            <a:avLst/>
          </a:prstGeom>
          <a:noFill/>
        </p:spPr>
        <p:txBody>
          <a:bodyPr wrap="square">
            <a:spAutoFit/>
          </a:bodyPr>
          <a:lstStyle/>
          <a:p>
            <a:r>
              <a:rPr lang="en-US" dirty="0">
                <a:hlinkClick r:id="rId4"/>
              </a:rPr>
              <a:t>What is included and not in an Azure Stack Infrastructure backup </a:t>
            </a:r>
            <a:endParaRPr lang="en-US" dirty="0"/>
          </a:p>
        </p:txBody>
      </p:sp>
    </p:spTree>
    <p:extLst>
      <p:ext uri="{BB962C8B-B14F-4D97-AF65-F5344CB8AC3E}">
        <p14:creationId xmlns:p14="http://schemas.microsoft.com/office/powerpoint/2010/main" val="363052796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906331"/>
            <a:ext cx="11887200" cy="1181862"/>
          </a:xfrm>
        </p:spPr>
        <p:txBody>
          <a:bodyPr/>
          <a:lstStyle/>
          <a:p>
            <a:r>
              <a:rPr lang="en-US"/>
              <a:t>Overview</a:t>
            </a:r>
          </a:p>
        </p:txBody>
      </p:sp>
    </p:spTree>
    <p:extLst>
      <p:ext uri="{BB962C8B-B14F-4D97-AF65-F5344CB8AC3E}">
        <p14:creationId xmlns:p14="http://schemas.microsoft.com/office/powerpoint/2010/main" val="3852650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7B092-15EA-47D9-A3C8-8112276C6842}"/>
              </a:ext>
            </a:extLst>
          </p:cNvPr>
          <p:cNvSpPr>
            <a:spLocks noGrp="1"/>
          </p:cNvSpPr>
          <p:nvPr>
            <p:ph type="title"/>
          </p:nvPr>
        </p:nvSpPr>
        <p:spPr/>
        <p:txBody>
          <a:bodyPr/>
          <a:lstStyle/>
          <a:p>
            <a:r>
              <a:rPr lang="en-US" dirty="0"/>
              <a:t>Testing infrastructure restore with the ASDK</a:t>
            </a:r>
          </a:p>
        </p:txBody>
      </p:sp>
      <p:sp>
        <p:nvSpPr>
          <p:cNvPr id="3" name="Text Placeholder 2">
            <a:extLst>
              <a:ext uri="{FF2B5EF4-FFF2-40B4-BE49-F238E27FC236}">
                <a16:creationId xmlns:a16="http://schemas.microsoft.com/office/drawing/2014/main" id="{A13E22FE-C75C-4F71-9C3D-436C1EC45547}"/>
              </a:ext>
            </a:extLst>
          </p:cNvPr>
          <p:cNvSpPr txBox="1">
            <a:spLocks/>
          </p:cNvSpPr>
          <p:nvPr/>
        </p:nvSpPr>
        <p:spPr>
          <a:xfrm>
            <a:off x="274638" y="1212850"/>
            <a:ext cx="11887200" cy="3693319"/>
          </a:xfrm>
          <a:prstGeom prst="rect">
            <a:avLst/>
          </a:prstGeo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rgbClr val="00B0F0"/>
                </a:solidFill>
              </a:rPr>
              <a:t>Want to test your infrastructure backup?</a:t>
            </a:r>
          </a:p>
          <a:p>
            <a:pPr marL="342900" lvl="1" indent="-342900">
              <a:lnSpc>
                <a:spcPct val="95000"/>
              </a:lnSpc>
              <a:buFont typeface="Arial" panose="020B0604020202020204" pitchFamily="34" charset="0"/>
              <a:buChar char="•"/>
            </a:pPr>
            <a:r>
              <a:rPr lang="en-US" sz="2400" dirty="0"/>
              <a:t>Prepare an Azure Stack Hub Development Kit (ASDK) host server using the current version of Azure Stack Hub</a:t>
            </a:r>
          </a:p>
          <a:p>
            <a:pPr marL="342900" lvl="1" indent="-342900">
              <a:lnSpc>
                <a:spcPct val="95000"/>
              </a:lnSpc>
              <a:buFont typeface="Arial" panose="020B0604020202020204" pitchFamily="34" charset="0"/>
              <a:buChar char="•"/>
            </a:pPr>
            <a:r>
              <a:rPr lang="en-US" sz="2400" dirty="0"/>
              <a:t>Copy the backup to a local folder on the ASDK</a:t>
            </a:r>
          </a:p>
          <a:p>
            <a:pPr marL="342900" lvl="1" indent="-342900">
              <a:lnSpc>
                <a:spcPct val="95000"/>
              </a:lnSpc>
              <a:buFont typeface="Arial" panose="020B0604020202020204" pitchFamily="34" charset="0"/>
              <a:buChar char="•"/>
            </a:pPr>
            <a:r>
              <a:rPr lang="en-US" sz="2400" dirty="0"/>
              <a:t>Deploy the ASDK in </a:t>
            </a:r>
            <a:r>
              <a:rPr lang="en-US" sz="2400" i="1" dirty="0"/>
              <a:t>cloud recovery mode </a:t>
            </a:r>
            <a:r>
              <a:rPr lang="en-US" sz="2400" dirty="0"/>
              <a:t>using the </a:t>
            </a:r>
            <a:r>
              <a:rPr lang="en-US" sz="2400" b="1" dirty="0"/>
              <a:t>InstallAzureStackPOC.ps1 </a:t>
            </a:r>
            <a:r>
              <a:rPr lang="en-US" sz="2400" dirty="0"/>
              <a:t>script</a:t>
            </a:r>
          </a:p>
          <a:p>
            <a:pPr marL="342900" lvl="1" indent="-342900">
              <a:lnSpc>
                <a:spcPct val="95000"/>
              </a:lnSpc>
              <a:buFont typeface="Arial" panose="020B0604020202020204" pitchFamily="34" charset="0"/>
              <a:buChar char="•"/>
            </a:pPr>
            <a:r>
              <a:rPr lang="en-US" sz="2400" dirty="0"/>
              <a:t>After a successful cloud recovery deployment, you need to complete the restore using the </a:t>
            </a:r>
            <a:r>
              <a:rPr lang="en-US" sz="2400" b="1" dirty="0"/>
              <a:t>Restore-</a:t>
            </a:r>
            <a:r>
              <a:rPr lang="en-US" sz="2400" b="1" dirty="0" err="1"/>
              <a:t>AzureStack</a:t>
            </a:r>
            <a:r>
              <a:rPr lang="en-US" sz="2400" dirty="0"/>
              <a:t> cmdlet </a:t>
            </a:r>
          </a:p>
          <a:p>
            <a:pPr marL="342900" lvl="1" indent="-342900">
              <a:lnSpc>
                <a:spcPct val="95000"/>
              </a:lnSpc>
              <a:buFont typeface="Arial" panose="020B0604020202020204" pitchFamily="34" charset="0"/>
              <a:buChar char="•"/>
            </a:pPr>
            <a:endParaRPr lang="en-US" sz="2400" dirty="0"/>
          </a:p>
          <a:p>
            <a:pPr marL="342900" lvl="1" indent="-342900">
              <a:lnSpc>
                <a:spcPct val="95000"/>
              </a:lnSpc>
              <a:buFont typeface="Arial" panose="020B0604020202020204" pitchFamily="34" charset="0"/>
              <a:buChar char="•"/>
            </a:pPr>
            <a:endParaRPr lang="en-US" sz="2400" dirty="0"/>
          </a:p>
          <a:p>
            <a:pPr marL="342900" lvl="1" indent="-342900">
              <a:lnSpc>
                <a:spcPct val="95000"/>
              </a:lnSpc>
              <a:buFont typeface="Arial" panose="020B0604020202020204" pitchFamily="34" charset="0"/>
              <a:buChar char="•"/>
            </a:pPr>
            <a:endParaRPr lang="en-US" sz="2400" dirty="0"/>
          </a:p>
          <a:p>
            <a:pPr marL="342900" lvl="1" indent="-342900">
              <a:lnSpc>
                <a:spcPct val="95000"/>
              </a:lnSpc>
              <a:buFont typeface="Arial" panose="020B0604020202020204" pitchFamily="34" charset="0"/>
              <a:buChar char="•"/>
            </a:pPr>
            <a:endParaRPr lang="en-US" sz="2400" dirty="0"/>
          </a:p>
          <a:p>
            <a:endParaRPr lang="en-US" dirty="0"/>
          </a:p>
        </p:txBody>
      </p:sp>
      <p:sp>
        <p:nvSpPr>
          <p:cNvPr id="5" name="TextBox 4">
            <a:extLst>
              <a:ext uri="{FF2B5EF4-FFF2-40B4-BE49-F238E27FC236}">
                <a16:creationId xmlns:a16="http://schemas.microsoft.com/office/drawing/2014/main" id="{0294E128-EB97-4DBF-934D-1D62123D5A70}"/>
              </a:ext>
            </a:extLst>
          </p:cNvPr>
          <p:cNvSpPr txBox="1"/>
          <p:nvPr/>
        </p:nvSpPr>
        <p:spPr>
          <a:xfrm>
            <a:off x="274638" y="6514585"/>
            <a:ext cx="11372865" cy="369332"/>
          </a:xfrm>
          <a:prstGeom prst="rect">
            <a:avLst/>
          </a:prstGeom>
          <a:noFill/>
        </p:spPr>
        <p:txBody>
          <a:bodyPr wrap="square">
            <a:spAutoFit/>
          </a:bodyPr>
          <a:lstStyle/>
          <a:p>
            <a:r>
              <a:rPr lang="en-US" dirty="0">
                <a:hlinkClick r:id="rId3"/>
              </a:rPr>
              <a:t>Use the ASDK to validate an Azure Stack backup - Azure Stack Development Kit (ASDK) | Microsoft Docs</a:t>
            </a:r>
            <a:endParaRPr lang="en-US" dirty="0"/>
          </a:p>
        </p:txBody>
      </p:sp>
    </p:spTree>
    <p:extLst>
      <p:ext uri="{BB962C8B-B14F-4D97-AF65-F5344CB8AC3E}">
        <p14:creationId xmlns:p14="http://schemas.microsoft.com/office/powerpoint/2010/main" val="218530345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 and DR patterns</a:t>
            </a:r>
            <a:endParaRPr lang="en-US" sz="7200" dirty="0"/>
          </a:p>
        </p:txBody>
      </p:sp>
    </p:spTree>
    <p:extLst>
      <p:ext uri="{BB962C8B-B14F-4D97-AF65-F5344CB8AC3E}">
        <p14:creationId xmlns:p14="http://schemas.microsoft.com/office/powerpoint/2010/main" val="161387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D7ED19-9FF0-40E8-A9D6-005B3F525754}"/>
              </a:ext>
            </a:extLst>
          </p:cNvPr>
          <p:cNvSpPr>
            <a:spLocks noGrp="1"/>
          </p:cNvSpPr>
          <p:nvPr>
            <p:ph type="title"/>
          </p:nvPr>
        </p:nvSpPr>
        <p:spPr>
          <a:xfrm>
            <a:off x="341090" y="313166"/>
            <a:ext cx="11237870" cy="565027"/>
          </a:xfrm>
        </p:spPr>
        <p:txBody>
          <a:bodyPr/>
          <a:lstStyle/>
          <a:p>
            <a:r>
              <a:rPr lang="en-US" dirty="0"/>
              <a:t>Disaster recovery between Azure Stack Hub and Azure</a:t>
            </a:r>
          </a:p>
        </p:txBody>
      </p:sp>
      <p:sp>
        <p:nvSpPr>
          <p:cNvPr id="40" name="Title">
            <a:extLst>
              <a:ext uri="{FF2B5EF4-FFF2-40B4-BE49-F238E27FC236}">
                <a16:creationId xmlns:a16="http://schemas.microsoft.com/office/drawing/2014/main" id="{2D60497C-384B-429E-A04A-9A94C6E5ED50}"/>
              </a:ext>
            </a:extLst>
          </p:cNvPr>
          <p:cNvSpPr txBox="1">
            <a:spLocks/>
          </p:cNvSpPr>
          <p:nvPr/>
        </p:nvSpPr>
        <p:spPr>
          <a:xfrm>
            <a:off x="8280291" y="5769534"/>
            <a:ext cx="3959266" cy="916659"/>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endParaRPr lang="en-US" sz="2856"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sp>
        <p:nvSpPr>
          <p:cNvPr id="43" name="Title">
            <a:extLst>
              <a:ext uri="{FF2B5EF4-FFF2-40B4-BE49-F238E27FC236}">
                <a16:creationId xmlns:a16="http://schemas.microsoft.com/office/drawing/2014/main" id="{F22DBED6-B05D-443C-96C3-775F7F7E2F64}"/>
              </a:ext>
            </a:extLst>
          </p:cNvPr>
          <p:cNvSpPr txBox="1">
            <a:spLocks/>
          </p:cNvSpPr>
          <p:nvPr/>
        </p:nvSpPr>
        <p:spPr>
          <a:xfrm>
            <a:off x="3239226" y="3216358"/>
            <a:ext cx="3959266" cy="916659"/>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endParaRPr lang="en-US" sz="2856"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sp>
        <p:nvSpPr>
          <p:cNvPr id="55" name="Title">
            <a:extLst>
              <a:ext uri="{FF2B5EF4-FFF2-40B4-BE49-F238E27FC236}">
                <a16:creationId xmlns:a16="http://schemas.microsoft.com/office/drawing/2014/main" id="{07753839-C32D-4F54-BF10-5B0A10E436A3}"/>
              </a:ext>
            </a:extLst>
          </p:cNvPr>
          <p:cNvSpPr txBox="1">
            <a:spLocks/>
          </p:cNvSpPr>
          <p:nvPr/>
        </p:nvSpPr>
        <p:spPr>
          <a:xfrm>
            <a:off x="3876316" y="5583593"/>
            <a:ext cx="3959266" cy="916659"/>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endParaRPr lang="en-US" sz="2856"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sp>
        <p:nvSpPr>
          <p:cNvPr id="59" name="Title">
            <a:extLst>
              <a:ext uri="{FF2B5EF4-FFF2-40B4-BE49-F238E27FC236}">
                <a16:creationId xmlns:a16="http://schemas.microsoft.com/office/drawing/2014/main" id="{1EFD8891-83EA-4C63-BFDB-6EB3630C50F9}"/>
              </a:ext>
            </a:extLst>
          </p:cNvPr>
          <p:cNvSpPr txBox="1">
            <a:spLocks/>
          </p:cNvSpPr>
          <p:nvPr/>
        </p:nvSpPr>
        <p:spPr>
          <a:xfrm>
            <a:off x="8657931" y="1943663"/>
            <a:ext cx="3502879" cy="863268"/>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endParaRPr lang="en-US" sz="2856"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sp>
        <p:nvSpPr>
          <p:cNvPr id="68" name="Freeform: Shape 67">
            <a:extLst>
              <a:ext uri="{FF2B5EF4-FFF2-40B4-BE49-F238E27FC236}">
                <a16:creationId xmlns:a16="http://schemas.microsoft.com/office/drawing/2014/main" id="{A39FF2E7-7C54-49FE-8DC1-05667B90151D}"/>
              </a:ext>
            </a:extLst>
          </p:cNvPr>
          <p:cNvSpPr/>
          <p:nvPr/>
        </p:nvSpPr>
        <p:spPr bwMode="auto">
          <a:xfrm>
            <a:off x="5832725" y="4444189"/>
            <a:ext cx="1468234" cy="2195695"/>
          </a:xfrm>
          <a:custGeom>
            <a:avLst/>
            <a:gdLst>
              <a:gd name="connsiteX0" fmla="*/ 0 w 2338387"/>
              <a:gd name="connsiteY0" fmla="*/ 2928937 h 2928937"/>
              <a:gd name="connsiteX1" fmla="*/ 0 w 2338387"/>
              <a:gd name="connsiteY1" fmla="*/ 428625 h 2928937"/>
              <a:gd name="connsiteX2" fmla="*/ 1595437 w 2338387"/>
              <a:gd name="connsiteY2" fmla="*/ 428625 h 2928937"/>
              <a:gd name="connsiteX3" fmla="*/ 1595437 w 2338387"/>
              <a:gd name="connsiteY3" fmla="*/ 0 h 2928937"/>
              <a:gd name="connsiteX4" fmla="*/ 2338387 w 2338387"/>
              <a:gd name="connsiteY4" fmla="*/ 0 h 2928937"/>
              <a:gd name="connsiteX5" fmla="*/ 2338387 w 2338387"/>
              <a:gd name="connsiteY5" fmla="*/ 2924175 h 2928937"/>
              <a:gd name="connsiteX6" fmla="*/ 0 w 2338387"/>
              <a:gd name="connsiteY6" fmla="*/ 2928937 h 2928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8387" h="2928937">
                <a:moveTo>
                  <a:pt x="0" y="2928937"/>
                </a:moveTo>
                <a:lnTo>
                  <a:pt x="0" y="428625"/>
                </a:lnTo>
                <a:lnTo>
                  <a:pt x="1595437" y="428625"/>
                </a:lnTo>
                <a:lnTo>
                  <a:pt x="1595437" y="0"/>
                </a:lnTo>
                <a:lnTo>
                  <a:pt x="2338387" y="0"/>
                </a:lnTo>
                <a:lnTo>
                  <a:pt x="2338387" y="2924175"/>
                </a:lnTo>
                <a:lnTo>
                  <a:pt x="0" y="2928937"/>
                </a:lnTo>
                <a:close/>
              </a:path>
            </a:pathLst>
          </a:cu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9" name="Rectangle 68">
            <a:extLst>
              <a:ext uri="{FF2B5EF4-FFF2-40B4-BE49-F238E27FC236}">
                <a16:creationId xmlns:a16="http://schemas.microsoft.com/office/drawing/2014/main" id="{5C7F755E-9B72-4698-A29A-8AAE536E9856}"/>
              </a:ext>
            </a:extLst>
          </p:cNvPr>
          <p:cNvSpPr/>
          <p:nvPr/>
        </p:nvSpPr>
        <p:spPr bwMode="auto">
          <a:xfrm>
            <a:off x="5963592" y="4941120"/>
            <a:ext cx="1148272" cy="205646"/>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0" name="Rectangle 69">
            <a:extLst>
              <a:ext uri="{FF2B5EF4-FFF2-40B4-BE49-F238E27FC236}">
                <a16:creationId xmlns:a16="http://schemas.microsoft.com/office/drawing/2014/main" id="{90805670-344F-4E9C-82AB-89AF7F35AAF0}"/>
              </a:ext>
            </a:extLst>
          </p:cNvPr>
          <p:cNvSpPr/>
          <p:nvPr/>
        </p:nvSpPr>
        <p:spPr bwMode="auto">
          <a:xfrm>
            <a:off x="5963592" y="5260131"/>
            <a:ext cx="1148272" cy="205646"/>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1" name="Rectangle 70">
            <a:extLst>
              <a:ext uri="{FF2B5EF4-FFF2-40B4-BE49-F238E27FC236}">
                <a16:creationId xmlns:a16="http://schemas.microsoft.com/office/drawing/2014/main" id="{2E39AEFF-046B-458D-A678-3EA6E8278974}"/>
              </a:ext>
            </a:extLst>
          </p:cNvPr>
          <p:cNvSpPr/>
          <p:nvPr/>
        </p:nvSpPr>
        <p:spPr bwMode="auto">
          <a:xfrm>
            <a:off x="5963592" y="5579144"/>
            <a:ext cx="1148272" cy="205646"/>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2" name="Rectangle 71">
            <a:extLst>
              <a:ext uri="{FF2B5EF4-FFF2-40B4-BE49-F238E27FC236}">
                <a16:creationId xmlns:a16="http://schemas.microsoft.com/office/drawing/2014/main" id="{C8087E30-2BEF-4815-8274-3A62A2585F63}"/>
              </a:ext>
            </a:extLst>
          </p:cNvPr>
          <p:cNvSpPr/>
          <p:nvPr/>
        </p:nvSpPr>
        <p:spPr bwMode="auto">
          <a:xfrm>
            <a:off x="5963592" y="5898155"/>
            <a:ext cx="1148272" cy="205646"/>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3" name="Rectangle 72">
            <a:extLst>
              <a:ext uri="{FF2B5EF4-FFF2-40B4-BE49-F238E27FC236}">
                <a16:creationId xmlns:a16="http://schemas.microsoft.com/office/drawing/2014/main" id="{75DA8EDC-CB7B-434F-89E2-D715E204F6DC}"/>
              </a:ext>
            </a:extLst>
          </p:cNvPr>
          <p:cNvSpPr/>
          <p:nvPr/>
        </p:nvSpPr>
        <p:spPr bwMode="auto">
          <a:xfrm>
            <a:off x="6790584" y="6292301"/>
            <a:ext cx="226564" cy="346359"/>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4" name="Freeform 13">
            <a:extLst>
              <a:ext uri="{FF2B5EF4-FFF2-40B4-BE49-F238E27FC236}">
                <a16:creationId xmlns:a16="http://schemas.microsoft.com/office/drawing/2014/main" id="{A81BAE3A-7159-4D58-982A-E82610CAC4E8}"/>
              </a:ext>
            </a:extLst>
          </p:cNvPr>
          <p:cNvSpPr>
            <a:spLocks/>
          </p:cNvSpPr>
          <p:nvPr/>
        </p:nvSpPr>
        <p:spPr bwMode="auto">
          <a:xfrm>
            <a:off x="5739114" y="6638547"/>
            <a:ext cx="1664995" cy="95290"/>
          </a:xfrm>
          <a:custGeom>
            <a:avLst/>
            <a:gdLst>
              <a:gd name="T0" fmla="*/ 1277 w 1316"/>
              <a:gd name="T1" fmla="*/ 78 h 78"/>
              <a:gd name="T2" fmla="*/ 39 w 1316"/>
              <a:gd name="T3" fmla="*/ 78 h 78"/>
              <a:gd name="T4" fmla="*/ 0 w 1316"/>
              <a:gd name="T5" fmla="*/ 39 h 78"/>
              <a:gd name="T6" fmla="*/ 39 w 1316"/>
              <a:gd name="T7" fmla="*/ 0 h 78"/>
              <a:gd name="T8" fmla="*/ 1277 w 1316"/>
              <a:gd name="T9" fmla="*/ 0 h 78"/>
              <a:gd name="T10" fmla="*/ 1316 w 1316"/>
              <a:gd name="T11" fmla="*/ 39 h 78"/>
              <a:gd name="T12" fmla="*/ 1277 w 131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1316" h="78">
                <a:moveTo>
                  <a:pt x="1277" y="78"/>
                </a:moveTo>
                <a:cubicBezTo>
                  <a:pt x="39" y="78"/>
                  <a:pt x="39" y="78"/>
                  <a:pt x="39" y="78"/>
                </a:cubicBezTo>
                <a:cubicBezTo>
                  <a:pt x="17" y="78"/>
                  <a:pt x="0" y="60"/>
                  <a:pt x="0" y="39"/>
                </a:cubicBezTo>
                <a:cubicBezTo>
                  <a:pt x="0" y="18"/>
                  <a:pt x="17" y="0"/>
                  <a:pt x="39" y="0"/>
                </a:cubicBezTo>
                <a:cubicBezTo>
                  <a:pt x="1277" y="0"/>
                  <a:pt x="1277" y="0"/>
                  <a:pt x="1277" y="0"/>
                </a:cubicBezTo>
                <a:cubicBezTo>
                  <a:pt x="1298" y="0"/>
                  <a:pt x="1316" y="18"/>
                  <a:pt x="1316" y="39"/>
                </a:cubicBezTo>
                <a:cubicBezTo>
                  <a:pt x="1316" y="60"/>
                  <a:pt x="1298" y="78"/>
                  <a:pt x="1277" y="78"/>
                </a:cubicBezTo>
                <a:close/>
              </a:path>
            </a:pathLst>
          </a:custGeom>
          <a:solidFill>
            <a:schemeClr val="tx1">
              <a:lumMod val="40000"/>
              <a:lumOff val="60000"/>
            </a:schemeClr>
          </a:solidFill>
          <a:ln w="6350">
            <a:solidFill>
              <a:srgbClr val="A6A6A6"/>
            </a:solidFill>
            <a:round/>
            <a:headEnd/>
            <a:tailEnd/>
          </a:ln>
        </p:spPr>
        <p:txBody>
          <a:bodyPr vert="horz" wrap="square" lIns="93247" tIns="46623" rIns="93247" bIns="46623" numCol="1" anchor="t" anchorCtr="0" compatLnSpc="1">
            <a:prstTxWarp prst="textNoShape">
              <a:avLst/>
            </a:prstTxWarp>
          </a:bodyPr>
          <a:lstStyle/>
          <a:p>
            <a:pPr defTabSz="932418">
              <a:defRPr/>
            </a:pPr>
            <a:endParaRPr lang="en-US" sz="1836">
              <a:solidFill>
                <a:srgbClr val="FFFFFF"/>
              </a:solidFill>
              <a:latin typeface="Segoe UI"/>
            </a:endParaRPr>
          </a:p>
        </p:txBody>
      </p:sp>
      <p:sp>
        <p:nvSpPr>
          <p:cNvPr id="76" name="Title">
            <a:extLst>
              <a:ext uri="{FF2B5EF4-FFF2-40B4-BE49-F238E27FC236}">
                <a16:creationId xmlns:a16="http://schemas.microsoft.com/office/drawing/2014/main" id="{A78444C8-21D2-4555-AE0B-9078FF0EE70A}"/>
              </a:ext>
            </a:extLst>
          </p:cNvPr>
          <p:cNvSpPr txBox="1">
            <a:spLocks/>
          </p:cNvSpPr>
          <p:nvPr/>
        </p:nvSpPr>
        <p:spPr>
          <a:xfrm>
            <a:off x="8811127" y="5859716"/>
            <a:ext cx="3349683" cy="916659"/>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endParaRPr lang="en-US" sz="2856"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pic>
        <p:nvPicPr>
          <p:cNvPr id="80" name="Picture 79">
            <a:extLst>
              <a:ext uri="{FF2B5EF4-FFF2-40B4-BE49-F238E27FC236}">
                <a16:creationId xmlns:a16="http://schemas.microsoft.com/office/drawing/2014/main" id="{6992263D-3BD8-48A7-9311-020EF0DA98AB}"/>
              </a:ext>
            </a:extLst>
          </p:cNvPr>
          <p:cNvPicPr>
            <a:picLocks noChangeAspect="1"/>
          </p:cNvPicPr>
          <p:nvPr/>
        </p:nvPicPr>
        <p:blipFill>
          <a:blip r:embed="rId3"/>
          <a:stretch>
            <a:fillRect/>
          </a:stretch>
        </p:blipFill>
        <p:spPr>
          <a:xfrm>
            <a:off x="3912911" y="5396279"/>
            <a:ext cx="2567090" cy="1467131"/>
          </a:xfrm>
          <a:prstGeom prst="rect">
            <a:avLst/>
          </a:prstGeom>
        </p:spPr>
      </p:pic>
      <p:sp>
        <p:nvSpPr>
          <p:cNvPr id="81" name="Title">
            <a:extLst>
              <a:ext uri="{FF2B5EF4-FFF2-40B4-BE49-F238E27FC236}">
                <a16:creationId xmlns:a16="http://schemas.microsoft.com/office/drawing/2014/main" id="{9292EDB7-BE30-4C8B-BEDD-D6E2911C3588}"/>
              </a:ext>
            </a:extLst>
          </p:cNvPr>
          <p:cNvSpPr txBox="1">
            <a:spLocks/>
          </p:cNvSpPr>
          <p:nvPr/>
        </p:nvSpPr>
        <p:spPr>
          <a:xfrm>
            <a:off x="3541696" y="5891863"/>
            <a:ext cx="3479560" cy="805596"/>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r>
              <a:rPr lang="en-US" sz="2856"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a:t>
            </a:r>
          </a:p>
          <a:p>
            <a:pPr defTabSz="895526">
              <a:defRPr/>
            </a:pPr>
            <a:r>
              <a:rPr lang="en-US" sz="2856"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Stack</a:t>
            </a:r>
          </a:p>
        </p:txBody>
      </p:sp>
      <p:pic>
        <p:nvPicPr>
          <p:cNvPr id="82" name="Picture 81">
            <a:extLst>
              <a:ext uri="{FF2B5EF4-FFF2-40B4-BE49-F238E27FC236}">
                <a16:creationId xmlns:a16="http://schemas.microsoft.com/office/drawing/2014/main" id="{8A3E7662-B9E4-4D99-ABAE-901852AE41DF}"/>
              </a:ext>
            </a:extLst>
          </p:cNvPr>
          <p:cNvPicPr>
            <a:picLocks noChangeAspect="1"/>
          </p:cNvPicPr>
          <p:nvPr/>
        </p:nvPicPr>
        <p:blipFill>
          <a:blip r:embed="rId3"/>
          <a:stretch>
            <a:fillRect/>
          </a:stretch>
        </p:blipFill>
        <p:spPr>
          <a:xfrm>
            <a:off x="4185899" y="1118880"/>
            <a:ext cx="2567090" cy="1479261"/>
          </a:xfrm>
          <a:prstGeom prst="rect">
            <a:avLst/>
          </a:prstGeom>
        </p:spPr>
      </p:pic>
      <p:sp>
        <p:nvSpPr>
          <p:cNvPr id="83" name="Title">
            <a:extLst>
              <a:ext uri="{FF2B5EF4-FFF2-40B4-BE49-F238E27FC236}">
                <a16:creationId xmlns:a16="http://schemas.microsoft.com/office/drawing/2014/main" id="{43E352A8-A13C-4490-9D26-A35C00483955}"/>
              </a:ext>
            </a:extLst>
          </p:cNvPr>
          <p:cNvSpPr txBox="1">
            <a:spLocks/>
          </p:cNvSpPr>
          <p:nvPr/>
        </p:nvSpPr>
        <p:spPr>
          <a:xfrm>
            <a:off x="3695614" y="1798104"/>
            <a:ext cx="3502879" cy="863268"/>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r>
              <a:rPr lang="en-US" sz="2856"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a:t>
            </a:r>
          </a:p>
        </p:txBody>
      </p:sp>
      <p:sp>
        <p:nvSpPr>
          <p:cNvPr id="86" name="Arrow: Right 85">
            <a:extLst>
              <a:ext uri="{FF2B5EF4-FFF2-40B4-BE49-F238E27FC236}">
                <a16:creationId xmlns:a16="http://schemas.microsoft.com/office/drawing/2014/main" id="{8972DB2C-3953-4BDE-B1CA-3D882594C168}"/>
              </a:ext>
            </a:extLst>
          </p:cNvPr>
          <p:cNvSpPr/>
          <p:nvPr/>
        </p:nvSpPr>
        <p:spPr bwMode="auto">
          <a:xfrm rot="16200000">
            <a:off x="4281787" y="3573569"/>
            <a:ext cx="2303487" cy="637264"/>
          </a:xfrm>
          <a:prstGeom prst="rightArrow">
            <a:avLst/>
          </a:prstGeom>
          <a:solidFill>
            <a:srgbClr val="7030A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1989">
              <a:cs typeface="Segoe UI"/>
            </a:endParaRPr>
          </a:p>
        </p:txBody>
      </p:sp>
      <p:sp>
        <p:nvSpPr>
          <p:cNvPr id="35" name="Rectangle: Rounded Corners 34">
            <a:extLst>
              <a:ext uri="{FF2B5EF4-FFF2-40B4-BE49-F238E27FC236}">
                <a16:creationId xmlns:a16="http://schemas.microsoft.com/office/drawing/2014/main" id="{A0BD4036-5605-4467-8896-8E28CA6FC8CE}"/>
              </a:ext>
            </a:extLst>
          </p:cNvPr>
          <p:cNvSpPr/>
          <p:nvPr/>
        </p:nvSpPr>
        <p:spPr>
          <a:xfrm>
            <a:off x="334615" y="2779016"/>
            <a:ext cx="4155784" cy="3206601"/>
          </a:xfrm>
          <a:prstGeom prst="roundRect">
            <a:avLst/>
          </a:prstGeom>
          <a:noFill/>
          <a:ln>
            <a:solidFill>
              <a:srgbClr val="44546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836">
              <a:solidFill>
                <a:prstClr val="white"/>
              </a:solidFill>
              <a:latin typeface="Calibri" panose="020F0502020204030204"/>
            </a:endParaRPr>
          </a:p>
        </p:txBody>
      </p:sp>
      <p:sp>
        <p:nvSpPr>
          <p:cNvPr id="41" name="Arrow: Right 40">
            <a:extLst>
              <a:ext uri="{FF2B5EF4-FFF2-40B4-BE49-F238E27FC236}">
                <a16:creationId xmlns:a16="http://schemas.microsoft.com/office/drawing/2014/main" id="{715A72DA-62E0-4ED1-B946-5541B16EA3FC}"/>
              </a:ext>
            </a:extLst>
          </p:cNvPr>
          <p:cNvSpPr/>
          <p:nvPr/>
        </p:nvSpPr>
        <p:spPr bwMode="auto">
          <a:xfrm rot="19192321">
            <a:off x="7535031" y="3686259"/>
            <a:ext cx="2002722" cy="637264"/>
          </a:xfrm>
          <a:prstGeom prst="rightArrow">
            <a:avLst/>
          </a:prstGeom>
          <a:solidFill>
            <a:srgbClr val="7030A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1989">
              <a:cs typeface="Segoe UI"/>
            </a:endParaRPr>
          </a:p>
        </p:txBody>
      </p:sp>
      <p:pic>
        <p:nvPicPr>
          <p:cNvPr id="42" name="Picture 41">
            <a:extLst>
              <a:ext uri="{FF2B5EF4-FFF2-40B4-BE49-F238E27FC236}">
                <a16:creationId xmlns:a16="http://schemas.microsoft.com/office/drawing/2014/main" id="{A88EE3DB-916D-43C9-BA40-23EE96AFFCA0}"/>
              </a:ext>
            </a:extLst>
          </p:cNvPr>
          <p:cNvPicPr>
            <a:picLocks noChangeAspect="1"/>
          </p:cNvPicPr>
          <p:nvPr/>
        </p:nvPicPr>
        <p:blipFill>
          <a:blip r:embed="rId3"/>
          <a:stretch>
            <a:fillRect/>
          </a:stretch>
        </p:blipFill>
        <p:spPr>
          <a:xfrm>
            <a:off x="9257282" y="1496173"/>
            <a:ext cx="2567090" cy="1467131"/>
          </a:xfrm>
          <a:prstGeom prst="rect">
            <a:avLst/>
          </a:prstGeom>
        </p:spPr>
      </p:pic>
      <p:sp>
        <p:nvSpPr>
          <p:cNvPr id="44" name="Rectangle: Rounded Corners 43">
            <a:extLst>
              <a:ext uri="{FF2B5EF4-FFF2-40B4-BE49-F238E27FC236}">
                <a16:creationId xmlns:a16="http://schemas.microsoft.com/office/drawing/2014/main" id="{57C4A875-0E4F-41BA-90F5-AE90F3D26D09}"/>
              </a:ext>
            </a:extLst>
          </p:cNvPr>
          <p:cNvSpPr/>
          <p:nvPr/>
        </p:nvSpPr>
        <p:spPr>
          <a:xfrm>
            <a:off x="8217027" y="4655054"/>
            <a:ext cx="4170344" cy="2026305"/>
          </a:xfrm>
          <a:prstGeom prst="roundRect">
            <a:avLst/>
          </a:prstGeom>
          <a:noFill/>
          <a:ln>
            <a:solidFill>
              <a:srgbClr val="44546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836">
              <a:solidFill>
                <a:prstClr val="white"/>
              </a:solidFill>
              <a:latin typeface="Calibri" panose="020F0502020204030204"/>
            </a:endParaRPr>
          </a:p>
        </p:txBody>
      </p:sp>
      <p:sp>
        <p:nvSpPr>
          <p:cNvPr id="46" name="Title">
            <a:extLst>
              <a:ext uri="{FF2B5EF4-FFF2-40B4-BE49-F238E27FC236}">
                <a16:creationId xmlns:a16="http://schemas.microsoft.com/office/drawing/2014/main" id="{D419F422-DB5D-4FE3-ABC3-23FE5356B450}"/>
              </a:ext>
            </a:extLst>
          </p:cNvPr>
          <p:cNvSpPr txBox="1">
            <a:spLocks/>
          </p:cNvSpPr>
          <p:nvPr/>
        </p:nvSpPr>
        <p:spPr>
          <a:xfrm>
            <a:off x="8790602" y="2915194"/>
            <a:ext cx="3479560" cy="805596"/>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r>
              <a:rPr lang="en-US" sz="2856" kern="0" spc="-100">
                <a:solidFill>
                  <a:schemeClr val="tx1"/>
                </a:solidFill>
                <a:latin typeface="Segoe UI Semilight" panose="020B0402040204020203" pitchFamily="34" charset="0"/>
                <a:cs typeface="Segoe UI Semilight" panose="020B0402040204020203" pitchFamily="34" charset="0"/>
              </a:rPr>
              <a:t>Service Provider</a:t>
            </a:r>
          </a:p>
        </p:txBody>
      </p:sp>
      <p:sp>
        <p:nvSpPr>
          <p:cNvPr id="47" name="Title">
            <a:extLst>
              <a:ext uri="{FF2B5EF4-FFF2-40B4-BE49-F238E27FC236}">
                <a16:creationId xmlns:a16="http://schemas.microsoft.com/office/drawing/2014/main" id="{46581511-D002-44A7-AC44-290ED08B5F04}"/>
              </a:ext>
            </a:extLst>
          </p:cNvPr>
          <p:cNvSpPr txBox="1">
            <a:spLocks/>
          </p:cNvSpPr>
          <p:nvPr/>
        </p:nvSpPr>
        <p:spPr>
          <a:xfrm>
            <a:off x="5164326" y="6471715"/>
            <a:ext cx="3479560" cy="805596"/>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r>
              <a:rPr lang="en-US" sz="1836" kern="0" spc="-100">
                <a:solidFill>
                  <a:schemeClr val="tx1"/>
                </a:solidFill>
                <a:latin typeface="Segoe UI Semilight" panose="020B0402040204020203" pitchFamily="34" charset="0"/>
                <a:cs typeface="Segoe UI Semilight" panose="020B0402040204020203" pitchFamily="34" charset="0"/>
              </a:rPr>
              <a:t>On-premises</a:t>
            </a:r>
          </a:p>
        </p:txBody>
      </p:sp>
      <p:sp>
        <p:nvSpPr>
          <p:cNvPr id="54" name="TextBox 53">
            <a:extLst>
              <a:ext uri="{FF2B5EF4-FFF2-40B4-BE49-F238E27FC236}">
                <a16:creationId xmlns:a16="http://schemas.microsoft.com/office/drawing/2014/main" id="{3BEC963E-BF18-4C91-86AB-1F554F093624}"/>
              </a:ext>
            </a:extLst>
          </p:cNvPr>
          <p:cNvSpPr txBox="1"/>
          <p:nvPr/>
        </p:nvSpPr>
        <p:spPr>
          <a:xfrm>
            <a:off x="1135325" y="3103569"/>
            <a:ext cx="1715786" cy="712915"/>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1224">
                <a:solidFill>
                  <a:srgbClr val="44546A"/>
                </a:solidFill>
                <a:latin typeface="Segoe UI"/>
              </a:rPr>
              <a:t>Azure Site</a:t>
            </a:r>
          </a:p>
          <a:p>
            <a:pPr defTabSz="932563">
              <a:lnSpc>
                <a:spcPct val="90000"/>
              </a:lnSpc>
              <a:spcAft>
                <a:spcPts val="600"/>
              </a:spcAft>
              <a:defRPr/>
            </a:pPr>
            <a:r>
              <a:rPr lang="en-US" sz="1224">
                <a:solidFill>
                  <a:srgbClr val="44546A"/>
                </a:solidFill>
                <a:latin typeface="Segoe UI"/>
              </a:rPr>
              <a:t>Recovery</a:t>
            </a:r>
          </a:p>
        </p:txBody>
      </p:sp>
      <p:pic>
        <p:nvPicPr>
          <p:cNvPr id="56" name="Picture 55">
            <a:extLst>
              <a:ext uri="{FF2B5EF4-FFF2-40B4-BE49-F238E27FC236}">
                <a16:creationId xmlns:a16="http://schemas.microsoft.com/office/drawing/2014/main" id="{91B91BFE-DEC5-4D48-9E1B-63FE45E3F6ED}"/>
              </a:ext>
            </a:extLst>
          </p:cNvPr>
          <p:cNvPicPr>
            <a:picLocks noChangeAspect="1"/>
          </p:cNvPicPr>
          <p:nvPr/>
        </p:nvPicPr>
        <p:blipFill>
          <a:blip r:embed="rId4"/>
          <a:stretch>
            <a:fillRect/>
          </a:stretch>
        </p:blipFill>
        <p:spPr>
          <a:xfrm>
            <a:off x="2326574" y="3146768"/>
            <a:ext cx="559562" cy="559562"/>
          </a:xfrm>
          <a:prstGeom prst="rect">
            <a:avLst/>
          </a:prstGeom>
        </p:spPr>
      </p:pic>
      <p:pic>
        <p:nvPicPr>
          <p:cNvPr id="57" name="Picture 56">
            <a:extLst>
              <a:ext uri="{FF2B5EF4-FFF2-40B4-BE49-F238E27FC236}">
                <a16:creationId xmlns:a16="http://schemas.microsoft.com/office/drawing/2014/main" id="{65FB045C-DE79-4ADC-90E3-E98D64BAC9F2}"/>
              </a:ext>
            </a:extLst>
          </p:cNvPr>
          <p:cNvPicPr>
            <a:picLocks noChangeAspect="1"/>
          </p:cNvPicPr>
          <p:nvPr/>
        </p:nvPicPr>
        <p:blipFill>
          <a:blip r:embed="rId5"/>
          <a:stretch>
            <a:fillRect/>
          </a:stretch>
        </p:blipFill>
        <p:spPr>
          <a:xfrm>
            <a:off x="539907" y="3060991"/>
            <a:ext cx="652822" cy="652822"/>
          </a:xfrm>
          <a:prstGeom prst="rect">
            <a:avLst/>
          </a:prstGeom>
        </p:spPr>
      </p:pic>
      <p:sp>
        <p:nvSpPr>
          <p:cNvPr id="58" name="TextBox 57">
            <a:extLst>
              <a:ext uri="{FF2B5EF4-FFF2-40B4-BE49-F238E27FC236}">
                <a16:creationId xmlns:a16="http://schemas.microsoft.com/office/drawing/2014/main" id="{50978476-D615-426B-A03D-E83129446B27}"/>
              </a:ext>
            </a:extLst>
          </p:cNvPr>
          <p:cNvSpPr txBox="1"/>
          <p:nvPr/>
        </p:nvSpPr>
        <p:spPr>
          <a:xfrm>
            <a:off x="2806905" y="3194083"/>
            <a:ext cx="1715786" cy="464932"/>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1224">
                <a:solidFill>
                  <a:srgbClr val="44546A"/>
                </a:solidFill>
                <a:latin typeface="Segoe UI"/>
              </a:rPr>
              <a:t>Azure Backup</a:t>
            </a:r>
          </a:p>
        </p:txBody>
      </p:sp>
      <p:pic>
        <p:nvPicPr>
          <p:cNvPr id="60" name="Picture 59" descr="A close up of a sign&#10;&#10;Description generated with high confidence">
            <a:extLst>
              <a:ext uri="{FF2B5EF4-FFF2-40B4-BE49-F238E27FC236}">
                <a16:creationId xmlns:a16="http://schemas.microsoft.com/office/drawing/2014/main" id="{1ED14D6A-5105-404C-8F77-F8C0DF31D4E9}"/>
              </a:ext>
            </a:extLst>
          </p:cNvPr>
          <p:cNvPicPr>
            <a:picLocks noChangeAspect="1"/>
          </p:cNvPicPr>
          <p:nvPr/>
        </p:nvPicPr>
        <p:blipFill>
          <a:blip r:embed="rId6"/>
          <a:stretch>
            <a:fillRect/>
          </a:stretch>
        </p:blipFill>
        <p:spPr>
          <a:xfrm>
            <a:off x="501498" y="3999084"/>
            <a:ext cx="652822" cy="652822"/>
          </a:xfrm>
          <a:prstGeom prst="rect">
            <a:avLst/>
          </a:prstGeom>
        </p:spPr>
      </p:pic>
      <p:pic>
        <p:nvPicPr>
          <p:cNvPr id="61" name="Picture 60" descr="A picture containing vector graphics&#10;&#10;Description generated with high confidence">
            <a:extLst>
              <a:ext uri="{FF2B5EF4-FFF2-40B4-BE49-F238E27FC236}">
                <a16:creationId xmlns:a16="http://schemas.microsoft.com/office/drawing/2014/main" id="{BF75A3C1-8746-4932-8CDE-90C4F4895721}"/>
              </a:ext>
            </a:extLst>
          </p:cNvPr>
          <p:cNvPicPr>
            <a:picLocks noChangeAspect="1"/>
          </p:cNvPicPr>
          <p:nvPr/>
        </p:nvPicPr>
        <p:blipFill>
          <a:blip r:embed="rId7"/>
          <a:stretch>
            <a:fillRect/>
          </a:stretch>
        </p:blipFill>
        <p:spPr>
          <a:xfrm>
            <a:off x="2269729" y="3985069"/>
            <a:ext cx="652822" cy="652822"/>
          </a:xfrm>
          <a:prstGeom prst="rect">
            <a:avLst/>
          </a:prstGeom>
        </p:spPr>
      </p:pic>
      <p:sp>
        <p:nvSpPr>
          <p:cNvPr id="62" name="TextBox 61">
            <a:extLst>
              <a:ext uri="{FF2B5EF4-FFF2-40B4-BE49-F238E27FC236}">
                <a16:creationId xmlns:a16="http://schemas.microsoft.com/office/drawing/2014/main" id="{C1184F40-AAE2-46EE-8826-03EF08608E39}"/>
              </a:ext>
            </a:extLst>
          </p:cNvPr>
          <p:cNvSpPr txBox="1"/>
          <p:nvPr/>
        </p:nvSpPr>
        <p:spPr>
          <a:xfrm>
            <a:off x="938083" y="4101755"/>
            <a:ext cx="1715786" cy="464932"/>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1224">
                <a:solidFill>
                  <a:srgbClr val="44546A"/>
                </a:solidFill>
                <a:latin typeface="Segoe UI"/>
              </a:rPr>
              <a:t> SQL IaaS</a:t>
            </a:r>
          </a:p>
        </p:txBody>
      </p:sp>
      <p:sp>
        <p:nvSpPr>
          <p:cNvPr id="63" name="TextBox 62">
            <a:extLst>
              <a:ext uri="{FF2B5EF4-FFF2-40B4-BE49-F238E27FC236}">
                <a16:creationId xmlns:a16="http://schemas.microsoft.com/office/drawing/2014/main" id="{EDD6EF5C-2112-44B9-A1D9-D587AB650F61}"/>
              </a:ext>
            </a:extLst>
          </p:cNvPr>
          <p:cNvSpPr txBox="1"/>
          <p:nvPr/>
        </p:nvSpPr>
        <p:spPr>
          <a:xfrm>
            <a:off x="2830414" y="4037692"/>
            <a:ext cx="1715786" cy="464932"/>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1224">
                <a:solidFill>
                  <a:srgbClr val="44546A"/>
                </a:solidFill>
                <a:latin typeface="Segoe UI"/>
              </a:rPr>
              <a:t>Azure App Service</a:t>
            </a:r>
          </a:p>
        </p:txBody>
      </p:sp>
      <p:pic>
        <p:nvPicPr>
          <p:cNvPr id="64" name="Picture 63" descr="A close up of a sign&#10;&#10;Description generated with high confidence">
            <a:extLst>
              <a:ext uri="{FF2B5EF4-FFF2-40B4-BE49-F238E27FC236}">
                <a16:creationId xmlns:a16="http://schemas.microsoft.com/office/drawing/2014/main" id="{F92B23D7-514A-458A-B49B-527A92EDE7DE}"/>
              </a:ext>
            </a:extLst>
          </p:cNvPr>
          <p:cNvPicPr>
            <a:picLocks noChangeAspect="1"/>
          </p:cNvPicPr>
          <p:nvPr/>
        </p:nvPicPr>
        <p:blipFill>
          <a:blip r:embed="rId6"/>
          <a:stretch>
            <a:fillRect/>
          </a:stretch>
        </p:blipFill>
        <p:spPr>
          <a:xfrm>
            <a:off x="8444731" y="4880127"/>
            <a:ext cx="652822" cy="652822"/>
          </a:xfrm>
          <a:prstGeom prst="rect">
            <a:avLst/>
          </a:prstGeom>
        </p:spPr>
      </p:pic>
      <p:pic>
        <p:nvPicPr>
          <p:cNvPr id="65" name="Picture 64" descr="A picture containing vector graphics&#10;&#10;Description generated with high confidence">
            <a:extLst>
              <a:ext uri="{FF2B5EF4-FFF2-40B4-BE49-F238E27FC236}">
                <a16:creationId xmlns:a16="http://schemas.microsoft.com/office/drawing/2014/main" id="{50331054-7399-40B2-881F-B7D2B9640D39}"/>
              </a:ext>
            </a:extLst>
          </p:cNvPr>
          <p:cNvPicPr>
            <a:picLocks noChangeAspect="1"/>
          </p:cNvPicPr>
          <p:nvPr/>
        </p:nvPicPr>
        <p:blipFill>
          <a:blip r:embed="rId7"/>
          <a:stretch>
            <a:fillRect/>
          </a:stretch>
        </p:blipFill>
        <p:spPr>
          <a:xfrm>
            <a:off x="10129000" y="4820355"/>
            <a:ext cx="652822" cy="652822"/>
          </a:xfrm>
          <a:prstGeom prst="rect">
            <a:avLst/>
          </a:prstGeom>
        </p:spPr>
      </p:pic>
      <p:sp>
        <p:nvSpPr>
          <p:cNvPr id="66" name="TextBox 65">
            <a:extLst>
              <a:ext uri="{FF2B5EF4-FFF2-40B4-BE49-F238E27FC236}">
                <a16:creationId xmlns:a16="http://schemas.microsoft.com/office/drawing/2014/main" id="{AE853F0C-FFA9-42C9-9EE2-FC87DF45D226}"/>
              </a:ext>
            </a:extLst>
          </p:cNvPr>
          <p:cNvSpPr txBox="1"/>
          <p:nvPr/>
        </p:nvSpPr>
        <p:spPr>
          <a:xfrm>
            <a:off x="8809547" y="4960058"/>
            <a:ext cx="1715786" cy="464932"/>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1224">
                <a:solidFill>
                  <a:srgbClr val="44546A"/>
                </a:solidFill>
                <a:latin typeface="Segoe UI"/>
              </a:rPr>
              <a:t> SQL IaaS</a:t>
            </a:r>
          </a:p>
        </p:txBody>
      </p:sp>
      <p:sp>
        <p:nvSpPr>
          <p:cNvPr id="67" name="TextBox 66">
            <a:extLst>
              <a:ext uri="{FF2B5EF4-FFF2-40B4-BE49-F238E27FC236}">
                <a16:creationId xmlns:a16="http://schemas.microsoft.com/office/drawing/2014/main" id="{D6BBE0C3-B208-453A-BB9B-3DCCDCF7079C}"/>
              </a:ext>
            </a:extLst>
          </p:cNvPr>
          <p:cNvSpPr txBox="1"/>
          <p:nvPr/>
        </p:nvSpPr>
        <p:spPr>
          <a:xfrm>
            <a:off x="10671585" y="4902708"/>
            <a:ext cx="1715786" cy="464932"/>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1224">
                <a:solidFill>
                  <a:srgbClr val="44546A"/>
                </a:solidFill>
                <a:latin typeface="Segoe UI"/>
              </a:rPr>
              <a:t>Azure App Service</a:t>
            </a:r>
          </a:p>
        </p:txBody>
      </p:sp>
      <p:sp>
        <p:nvSpPr>
          <p:cNvPr id="75" name="TextBox 74">
            <a:extLst>
              <a:ext uri="{FF2B5EF4-FFF2-40B4-BE49-F238E27FC236}">
                <a16:creationId xmlns:a16="http://schemas.microsoft.com/office/drawing/2014/main" id="{AD3912CF-07B3-4AD5-BDC3-73EFC70C1FF0}"/>
              </a:ext>
            </a:extLst>
          </p:cNvPr>
          <p:cNvSpPr txBox="1"/>
          <p:nvPr/>
        </p:nvSpPr>
        <p:spPr>
          <a:xfrm>
            <a:off x="1448188" y="1994080"/>
            <a:ext cx="2023806" cy="819817"/>
          </a:xfrm>
          <a:prstGeom prst="rect">
            <a:avLst/>
          </a:prstGeom>
          <a:noFill/>
        </p:spPr>
        <p:txBody>
          <a:bodyPr wrap="square" lIns="186441" tIns="149154" rIns="186441" bIns="149154" rtlCol="0">
            <a:spAutoFit/>
          </a:bodyPr>
          <a:lstStyle/>
          <a:p>
            <a:pPr algn="ctr" defTabSz="932060">
              <a:lnSpc>
                <a:spcPct val="90000"/>
              </a:lnSpc>
              <a:spcAft>
                <a:spcPts val="612"/>
              </a:spcAft>
              <a:defRPr/>
            </a:pPr>
            <a:r>
              <a:rPr lang="en-US" sz="1836" b="1" kern="0">
                <a:solidFill>
                  <a:srgbClr val="44546A"/>
                </a:solidFill>
              </a:rPr>
              <a:t>Azure/SP services </a:t>
            </a:r>
          </a:p>
        </p:txBody>
      </p:sp>
      <p:pic>
        <p:nvPicPr>
          <p:cNvPr id="3" name="Picture 2">
            <a:extLst>
              <a:ext uri="{FF2B5EF4-FFF2-40B4-BE49-F238E27FC236}">
                <a16:creationId xmlns:a16="http://schemas.microsoft.com/office/drawing/2014/main" id="{3B4B9332-3D1C-4024-8AC3-1562DCF00275}"/>
              </a:ext>
            </a:extLst>
          </p:cNvPr>
          <p:cNvPicPr>
            <a:picLocks noChangeAspect="1"/>
          </p:cNvPicPr>
          <p:nvPr/>
        </p:nvPicPr>
        <p:blipFill>
          <a:blip r:embed="rId8"/>
          <a:stretch>
            <a:fillRect/>
          </a:stretch>
        </p:blipFill>
        <p:spPr>
          <a:xfrm>
            <a:off x="429997" y="4872383"/>
            <a:ext cx="795824" cy="742253"/>
          </a:xfrm>
          <a:prstGeom prst="rect">
            <a:avLst/>
          </a:prstGeom>
        </p:spPr>
      </p:pic>
      <p:sp>
        <p:nvSpPr>
          <p:cNvPr id="78" name="TextBox 77">
            <a:extLst>
              <a:ext uri="{FF2B5EF4-FFF2-40B4-BE49-F238E27FC236}">
                <a16:creationId xmlns:a16="http://schemas.microsoft.com/office/drawing/2014/main" id="{D9AF2861-FB46-4154-842F-84EC2F3D41EB}"/>
              </a:ext>
            </a:extLst>
          </p:cNvPr>
          <p:cNvSpPr txBox="1"/>
          <p:nvPr/>
        </p:nvSpPr>
        <p:spPr>
          <a:xfrm>
            <a:off x="973886" y="5042517"/>
            <a:ext cx="1715786" cy="464932"/>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1224">
                <a:solidFill>
                  <a:srgbClr val="44546A"/>
                </a:solidFill>
                <a:latin typeface="Segoe UI"/>
              </a:rPr>
              <a:t>Partner Backup</a:t>
            </a:r>
          </a:p>
        </p:txBody>
      </p:sp>
      <p:pic>
        <p:nvPicPr>
          <p:cNvPr id="79" name="Picture 78">
            <a:extLst>
              <a:ext uri="{FF2B5EF4-FFF2-40B4-BE49-F238E27FC236}">
                <a16:creationId xmlns:a16="http://schemas.microsoft.com/office/drawing/2014/main" id="{5719578A-29E4-4B84-BEFE-8979EB1B556D}"/>
              </a:ext>
            </a:extLst>
          </p:cNvPr>
          <p:cNvPicPr>
            <a:picLocks noChangeAspect="1"/>
          </p:cNvPicPr>
          <p:nvPr/>
        </p:nvPicPr>
        <p:blipFill>
          <a:blip r:embed="rId8"/>
          <a:stretch>
            <a:fillRect/>
          </a:stretch>
        </p:blipFill>
        <p:spPr>
          <a:xfrm>
            <a:off x="2224350" y="4859580"/>
            <a:ext cx="795824" cy="742253"/>
          </a:xfrm>
          <a:prstGeom prst="rect">
            <a:avLst/>
          </a:prstGeom>
        </p:spPr>
      </p:pic>
      <p:sp>
        <p:nvSpPr>
          <p:cNvPr id="84" name="TextBox 83">
            <a:extLst>
              <a:ext uri="{FF2B5EF4-FFF2-40B4-BE49-F238E27FC236}">
                <a16:creationId xmlns:a16="http://schemas.microsoft.com/office/drawing/2014/main" id="{78885794-37E1-4CDA-8A56-8AE46D099F13}"/>
              </a:ext>
            </a:extLst>
          </p:cNvPr>
          <p:cNvSpPr txBox="1"/>
          <p:nvPr/>
        </p:nvSpPr>
        <p:spPr>
          <a:xfrm>
            <a:off x="2768239" y="5029714"/>
            <a:ext cx="2148419" cy="464932"/>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1224">
                <a:solidFill>
                  <a:srgbClr val="44546A"/>
                </a:solidFill>
                <a:latin typeface="Segoe UI"/>
              </a:rPr>
              <a:t>Partner Site Recovery</a:t>
            </a:r>
          </a:p>
        </p:txBody>
      </p:sp>
      <p:sp>
        <p:nvSpPr>
          <p:cNvPr id="5" name="Rectangle 4">
            <a:extLst>
              <a:ext uri="{FF2B5EF4-FFF2-40B4-BE49-F238E27FC236}">
                <a16:creationId xmlns:a16="http://schemas.microsoft.com/office/drawing/2014/main" id="{6147D650-BD53-4A64-958E-1DE19A6D8F05}"/>
              </a:ext>
            </a:extLst>
          </p:cNvPr>
          <p:cNvSpPr/>
          <p:nvPr/>
        </p:nvSpPr>
        <p:spPr>
          <a:xfrm>
            <a:off x="9174674" y="4245485"/>
            <a:ext cx="1854320" cy="324695"/>
          </a:xfrm>
          <a:prstGeom prst="rect">
            <a:avLst/>
          </a:prstGeom>
        </p:spPr>
        <p:txBody>
          <a:bodyPr wrap="none">
            <a:spAutoFit/>
          </a:bodyPr>
          <a:lstStyle/>
          <a:p>
            <a:pPr algn="ctr" defTabSz="932060">
              <a:lnSpc>
                <a:spcPct val="90000"/>
              </a:lnSpc>
              <a:spcAft>
                <a:spcPts val="612"/>
              </a:spcAft>
              <a:defRPr/>
            </a:pPr>
            <a:r>
              <a:rPr lang="en-US" sz="1632" b="1" kern="0">
                <a:solidFill>
                  <a:srgbClr val="44546A"/>
                </a:solidFill>
              </a:rPr>
              <a:t>Azure/SP services </a:t>
            </a:r>
          </a:p>
        </p:txBody>
      </p:sp>
      <p:pic>
        <p:nvPicPr>
          <p:cNvPr id="85" name="Picture 84">
            <a:extLst>
              <a:ext uri="{FF2B5EF4-FFF2-40B4-BE49-F238E27FC236}">
                <a16:creationId xmlns:a16="http://schemas.microsoft.com/office/drawing/2014/main" id="{1C2951F5-2B82-4DA8-86A5-190FB1E473F5}"/>
              </a:ext>
            </a:extLst>
          </p:cNvPr>
          <p:cNvPicPr>
            <a:picLocks noChangeAspect="1"/>
          </p:cNvPicPr>
          <p:nvPr/>
        </p:nvPicPr>
        <p:blipFill>
          <a:blip r:embed="rId8"/>
          <a:stretch>
            <a:fillRect/>
          </a:stretch>
        </p:blipFill>
        <p:spPr>
          <a:xfrm>
            <a:off x="8371332" y="5678366"/>
            <a:ext cx="795824" cy="742253"/>
          </a:xfrm>
          <a:prstGeom prst="rect">
            <a:avLst/>
          </a:prstGeom>
        </p:spPr>
      </p:pic>
      <p:sp>
        <p:nvSpPr>
          <p:cNvPr id="87" name="TextBox 86">
            <a:extLst>
              <a:ext uri="{FF2B5EF4-FFF2-40B4-BE49-F238E27FC236}">
                <a16:creationId xmlns:a16="http://schemas.microsoft.com/office/drawing/2014/main" id="{75BC5CBF-4488-41E0-A462-300F07F99B3E}"/>
              </a:ext>
            </a:extLst>
          </p:cNvPr>
          <p:cNvSpPr txBox="1"/>
          <p:nvPr/>
        </p:nvSpPr>
        <p:spPr>
          <a:xfrm>
            <a:off x="8915221" y="5848500"/>
            <a:ext cx="1715786" cy="464932"/>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1224">
                <a:solidFill>
                  <a:srgbClr val="44546A"/>
                </a:solidFill>
                <a:latin typeface="Segoe UI"/>
              </a:rPr>
              <a:t>Partner Backup</a:t>
            </a:r>
          </a:p>
        </p:txBody>
      </p:sp>
      <p:pic>
        <p:nvPicPr>
          <p:cNvPr id="88" name="Picture 87">
            <a:extLst>
              <a:ext uri="{FF2B5EF4-FFF2-40B4-BE49-F238E27FC236}">
                <a16:creationId xmlns:a16="http://schemas.microsoft.com/office/drawing/2014/main" id="{A58A1067-A77F-494E-9453-9E9CA8766044}"/>
              </a:ext>
            </a:extLst>
          </p:cNvPr>
          <p:cNvPicPr>
            <a:picLocks noChangeAspect="1"/>
          </p:cNvPicPr>
          <p:nvPr/>
        </p:nvPicPr>
        <p:blipFill>
          <a:blip r:embed="rId8"/>
          <a:stretch>
            <a:fillRect/>
          </a:stretch>
        </p:blipFill>
        <p:spPr>
          <a:xfrm>
            <a:off x="10101834" y="5648362"/>
            <a:ext cx="795824" cy="742253"/>
          </a:xfrm>
          <a:prstGeom prst="rect">
            <a:avLst/>
          </a:prstGeom>
        </p:spPr>
      </p:pic>
      <p:sp>
        <p:nvSpPr>
          <p:cNvPr id="89" name="TextBox 88">
            <a:extLst>
              <a:ext uri="{FF2B5EF4-FFF2-40B4-BE49-F238E27FC236}">
                <a16:creationId xmlns:a16="http://schemas.microsoft.com/office/drawing/2014/main" id="{6C257531-4696-415D-9CB7-590EB45C9F7C}"/>
              </a:ext>
            </a:extLst>
          </p:cNvPr>
          <p:cNvSpPr txBox="1"/>
          <p:nvPr/>
        </p:nvSpPr>
        <p:spPr>
          <a:xfrm>
            <a:off x="10709573" y="5835697"/>
            <a:ext cx="2148419" cy="464932"/>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1224">
                <a:solidFill>
                  <a:srgbClr val="44546A"/>
                </a:solidFill>
                <a:latin typeface="Segoe UI"/>
              </a:rPr>
              <a:t>Partner Site Recovery</a:t>
            </a:r>
          </a:p>
        </p:txBody>
      </p:sp>
    </p:spTree>
    <p:extLst>
      <p:ext uri="{BB962C8B-B14F-4D97-AF65-F5344CB8AC3E}">
        <p14:creationId xmlns:p14="http://schemas.microsoft.com/office/powerpoint/2010/main" val="2813441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1" grpId="0" animBg="1"/>
      <p:bldP spid="44" grpId="0" animBg="1"/>
      <p:bldP spid="46" grpId="0"/>
      <p:bldP spid="54" grpId="0"/>
      <p:bldP spid="58" grpId="0"/>
      <p:bldP spid="62" grpId="0"/>
      <p:bldP spid="63" grpId="0"/>
      <p:bldP spid="66" grpId="0"/>
      <p:bldP spid="67" grpId="0"/>
      <p:bldP spid="75" grpId="0"/>
      <p:bldP spid="78" grpId="0"/>
      <p:bldP spid="84" grpId="0"/>
      <p:bldP spid="5" grpId="0"/>
      <p:bldP spid="87" grpId="0"/>
      <p:bldP spid="8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Diagonal Corners Snipped 22">
            <a:extLst>
              <a:ext uri="{FF2B5EF4-FFF2-40B4-BE49-F238E27FC236}">
                <a16:creationId xmlns:a16="http://schemas.microsoft.com/office/drawing/2014/main" id="{859CE519-3EC4-4172-A1B5-B5AF55E94F95}"/>
              </a:ext>
            </a:extLst>
          </p:cNvPr>
          <p:cNvSpPr/>
          <p:nvPr/>
        </p:nvSpPr>
        <p:spPr bwMode="auto">
          <a:xfrm>
            <a:off x="882" y="3211400"/>
            <a:ext cx="12434711" cy="3720238"/>
          </a:xfrm>
          <a:prstGeom prst="snip2Diag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2" name="Title 1">
            <a:extLst>
              <a:ext uri="{FF2B5EF4-FFF2-40B4-BE49-F238E27FC236}">
                <a16:creationId xmlns:a16="http://schemas.microsoft.com/office/drawing/2014/main" id="{BE0F1327-E9AC-40FA-8407-957706E75A10}"/>
              </a:ext>
            </a:extLst>
          </p:cNvPr>
          <p:cNvSpPr>
            <a:spLocks noGrp="1"/>
          </p:cNvSpPr>
          <p:nvPr>
            <p:ph type="title"/>
          </p:nvPr>
        </p:nvSpPr>
        <p:spPr>
          <a:xfrm>
            <a:off x="293374" y="184683"/>
            <a:ext cx="11237870" cy="1130053"/>
          </a:xfrm>
        </p:spPr>
        <p:txBody>
          <a:bodyPr/>
          <a:lstStyle/>
          <a:p>
            <a:r>
              <a:rPr lang="en-US" sz="4000" dirty="0"/>
              <a:t>Application availability between Azure Stack Hub and Azure Stack Hub</a:t>
            </a:r>
            <a:r>
              <a:rPr lang="en-US" sz="4000" dirty="0">
                <a:cs typeface="Segoe UI Semibold"/>
              </a:rPr>
              <a:t> (short distance/shared impact radius)</a:t>
            </a:r>
            <a:endParaRPr lang="en-US" sz="4000" dirty="0">
              <a:solidFill>
                <a:srgbClr val="000000"/>
              </a:solidFill>
            </a:endParaRPr>
          </a:p>
        </p:txBody>
      </p:sp>
      <p:grpSp>
        <p:nvGrpSpPr>
          <p:cNvPr id="69" name="Group 68">
            <a:extLst>
              <a:ext uri="{FF2B5EF4-FFF2-40B4-BE49-F238E27FC236}">
                <a16:creationId xmlns:a16="http://schemas.microsoft.com/office/drawing/2014/main" id="{FF731136-D548-4DE4-919D-26F02BB0C488}"/>
              </a:ext>
            </a:extLst>
          </p:cNvPr>
          <p:cNvGrpSpPr/>
          <p:nvPr/>
        </p:nvGrpSpPr>
        <p:grpSpPr>
          <a:xfrm>
            <a:off x="550383" y="3497262"/>
            <a:ext cx="11493246" cy="3260059"/>
            <a:chOff x="96252" y="1672389"/>
            <a:chExt cx="11498220" cy="3292875"/>
          </a:xfrm>
        </p:grpSpPr>
        <p:grpSp>
          <p:nvGrpSpPr>
            <p:cNvPr id="70" name="Group 69">
              <a:extLst>
                <a:ext uri="{FF2B5EF4-FFF2-40B4-BE49-F238E27FC236}">
                  <a16:creationId xmlns:a16="http://schemas.microsoft.com/office/drawing/2014/main" id="{BD937A3E-82CA-489C-80C3-FE3B57033541}"/>
                </a:ext>
              </a:extLst>
            </p:cNvPr>
            <p:cNvGrpSpPr/>
            <p:nvPr/>
          </p:nvGrpSpPr>
          <p:grpSpPr>
            <a:xfrm>
              <a:off x="9200052" y="1672389"/>
              <a:ext cx="2394420" cy="2756513"/>
              <a:chOff x="8931053" y="2074069"/>
              <a:chExt cx="2651760" cy="3052772"/>
            </a:xfrm>
          </p:grpSpPr>
          <p:sp>
            <p:nvSpPr>
              <p:cNvPr id="79" name="Freeform: Shape 78">
                <a:extLst>
                  <a:ext uri="{FF2B5EF4-FFF2-40B4-BE49-F238E27FC236}">
                    <a16:creationId xmlns:a16="http://schemas.microsoft.com/office/drawing/2014/main" id="{CDE2C88F-654C-442A-8637-609C4CC6F3CF}"/>
                  </a:ext>
                </a:extLst>
              </p:cNvPr>
              <p:cNvSpPr/>
              <p:nvPr/>
            </p:nvSpPr>
            <p:spPr bwMode="auto">
              <a:xfrm>
                <a:off x="9087739" y="2074069"/>
                <a:ext cx="2338387" cy="2928937"/>
              </a:xfrm>
              <a:custGeom>
                <a:avLst/>
                <a:gdLst>
                  <a:gd name="connsiteX0" fmla="*/ 0 w 2338387"/>
                  <a:gd name="connsiteY0" fmla="*/ 2928937 h 2928937"/>
                  <a:gd name="connsiteX1" fmla="*/ 0 w 2338387"/>
                  <a:gd name="connsiteY1" fmla="*/ 428625 h 2928937"/>
                  <a:gd name="connsiteX2" fmla="*/ 1595437 w 2338387"/>
                  <a:gd name="connsiteY2" fmla="*/ 428625 h 2928937"/>
                  <a:gd name="connsiteX3" fmla="*/ 1595437 w 2338387"/>
                  <a:gd name="connsiteY3" fmla="*/ 0 h 2928937"/>
                  <a:gd name="connsiteX4" fmla="*/ 2338387 w 2338387"/>
                  <a:gd name="connsiteY4" fmla="*/ 0 h 2928937"/>
                  <a:gd name="connsiteX5" fmla="*/ 2338387 w 2338387"/>
                  <a:gd name="connsiteY5" fmla="*/ 2924175 h 2928937"/>
                  <a:gd name="connsiteX6" fmla="*/ 0 w 2338387"/>
                  <a:gd name="connsiteY6" fmla="*/ 2928937 h 2928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8387" h="2928937">
                    <a:moveTo>
                      <a:pt x="0" y="2928937"/>
                    </a:moveTo>
                    <a:lnTo>
                      <a:pt x="0" y="428625"/>
                    </a:lnTo>
                    <a:lnTo>
                      <a:pt x="1595437" y="428625"/>
                    </a:lnTo>
                    <a:lnTo>
                      <a:pt x="1595437" y="0"/>
                    </a:lnTo>
                    <a:lnTo>
                      <a:pt x="2338387" y="0"/>
                    </a:lnTo>
                    <a:lnTo>
                      <a:pt x="2338387" y="2924175"/>
                    </a:lnTo>
                    <a:lnTo>
                      <a:pt x="0" y="2928937"/>
                    </a:lnTo>
                    <a:close/>
                  </a:path>
                </a:pathLst>
              </a:cu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0" name="Rectangle 79">
                <a:extLst>
                  <a:ext uri="{FF2B5EF4-FFF2-40B4-BE49-F238E27FC236}">
                    <a16:creationId xmlns:a16="http://schemas.microsoft.com/office/drawing/2014/main" id="{48462BA8-0D5E-4098-8683-9DA345449820}"/>
                  </a:ext>
                </a:extLst>
              </p:cNvPr>
              <p:cNvSpPr/>
              <p:nvPr/>
            </p:nvSpPr>
            <p:spPr bwMode="auto">
              <a:xfrm>
                <a:off x="9342532" y="2736948"/>
                <a:ext cx="1828800" cy="274320"/>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1" name="Rectangle 80">
                <a:extLst>
                  <a:ext uri="{FF2B5EF4-FFF2-40B4-BE49-F238E27FC236}">
                    <a16:creationId xmlns:a16="http://schemas.microsoft.com/office/drawing/2014/main" id="{EDF2D38B-1873-4676-989D-C3EC5A6EA56B}"/>
                  </a:ext>
                </a:extLst>
              </p:cNvPr>
              <p:cNvSpPr/>
              <p:nvPr/>
            </p:nvSpPr>
            <p:spPr bwMode="auto">
              <a:xfrm>
                <a:off x="9342532" y="3162491"/>
                <a:ext cx="1828800" cy="274320"/>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2" name="Rectangle 81">
                <a:extLst>
                  <a:ext uri="{FF2B5EF4-FFF2-40B4-BE49-F238E27FC236}">
                    <a16:creationId xmlns:a16="http://schemas.microsoft.com/office/drawing/2014/main" id="{89999D15-789D-4EB0-858D-F191CFC662DB}"/>
                  </a:ext>
                </a:extLst>
              </p:cNvPr>
              <p:cNvSpPr/>
              <p:nvPr/>
            </p:nvSpPr>
            <p:spPr bwMode="auto">
              <a:xfrm>
                <a:off x="9342532" y="3588036"/>
                <a:ext cx="1828800" cy="274320"/>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3" name="Rectangle 82">
                <a:extLst>
                  <a:ext uri="{FF2B5EF4-FFF2-40B4-BE49-F238E27FC236}">
                    <a16:creationId xmlns:a16="http://schemas.microsoft.com/office/drawing/2014/main" id="{2B61DDC3-C57E-490D-BF6E-4938B3DC61C5}"/>
                  </a:ext>
                </a:extLst>
              </p:cNvPr>
              <p:cNvSpPr/>
              <p:nvPr/>
            </p:nvSpPr>
            <p:spPr bwMode="auto">
              <a:xfrm>
                <a:off x="9342532" y="4013579"/>
                <a:ext cx="1828800" cy="274320"/>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4" name="Rectangle 83">
                <a:extLst>
                  <a:ext uri="{FF2B5EF4-FFF2-40B4-BE49-F238E27FC236}">
                    <a16:creationId xmlns:a16="http://schemas.microsoft.com/office/drawing/2014/main" id="{7CE5D83F-B00C-4EBE-8376-69E6D8F917E7}"/>
                  </a:ext>
                </a:extLst>
              </p:cNvPr>
              <p:cNvSpPr/>
              <p:nvPr/>
            </p:nvSpPr>
            <p:spPr bwMode="auto">
              <a:xfrm>
                <a:off x="10682867" y="4539348"/>
                <a:ext cx="360838" cy="462023"/>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5" name="Freeform 13">
                <a:extLst>
                  <a:ext uri="{FF2B5EF4-FFF2-40B4-BE49-F238E27FC236}">
                    <a16:creationId xmlns:a16="http://schemas.microsoft.com/office/drawing/2014/main" id="{23EE7471-3CDF-48FA-B8D1-07E013061984}"/>
                  </a:ext>
                </a:extLst>
              </p:cNvPr>
              <p:cNvSpPr>
                <a:spLocks/>
              </p:cNvSpPr>
              <p:nvPr/>
            </p:nvSpPr>
            <p:spPr bwMode="auto">
              <a:xfrm>
                <a:off x="8931053" y="4999729"/>
                <a:ext cx="2651760" cy="127112"/>
              </a:xfrm>
              <a:custGeom>
                <a:avLst/>
                <a:gdLst>
                  <a:gd name="T0" fmla="*/ 1277 w 1316"/>
                  <a:gd name="T1" fmla="*/ 78 h 78"/>
                  <a:gd name="T2" fmla="*/ 39 w 1316"/>
                  <a:gd name="T3" fmla="*/ 78 h 78"/>
                  <a:gd name="T4" fmla="*/ 0 w 1316"/>
                  <a:gd name="T5" fmla="*/ 39 h 78"/>
                  <a:gd name="T6" fmla="*/ 39 w 1316"/>
                  <a:gd name="T7" fmla="*/ 0 h 78"/>
                  <a:gd name="T8" fmla="*/ 1277 w 1316"/>
                  <a:gd name="T9" fmla="*/ 0 h 78"/>
                  <a:gd name="T10" fmla="*/ 1316 w 1316"/>
                  <a:gd name="T11" fmla="*/ 39 h 78"/>
                  <a:gd name="T12" fmla="*/ 1277 w 131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1316" h="78">
                    <a:moveTo>
                      <a:pt x="1277" y="78"/>
                    </a:moveTo>
                    <a:cubicBezTo>
                      <a:pt x="39" y="78"/>
                      <a:pt x="39" y="78"/>
                      <a:pt x="39" y="78"/>
                    </a:cubicBezTo>
                    <a:cubicBezTo>
                      <a:pt x="17" y="78"/>
                      <a:pt x="0" y="60"/>
                      <a:pt x="0" y="39"/>
                    </a:cubicBezTo>
                    <a:cubicBezTo>
                      <a:pt x="0" y="18"/>
                      <a:pt x="17" y="0"/>
                      <a:pt x="39" y="0"/>
                    </a:cubicBezTo>
                    <a:cubicBezTo>
                      <a:pt x="1277" y="0"/>
                      <a:pt x="1277" y="0"/>
                      <a:pt x="1277" y="0"/>
                    </a:cubicBezTo>
                    <a:cubicBezTo>
                      <a:pt x="1298" y="0"/>
                      <a:pt x="1316" y="18"/>
                      <a:pt x="1316" y="39"/>
                    </a:cubicBezTo>
                    <a:cubicBezTo>
                      <a:pt x="1316" y="60"/>
                      <a:pt x="1298" y="78"/>
                      <a:pt x="1277" y="78"/>
                    </a:cubicBezTo>
                    <a:close/>
                  </a:path>
                </a:pathLst>
              </a:custGeom>
              <a:solidFill>
                <a:schemeClr val="tx1">
                  <a:lumMod val="40000"/>
                  <a:lumOff val="60000"/>
                </a:schemeClr>
              </a:solidFill>
              <a:ln w="6350">
                <a:solidFill>
                  <a:srgbClr val="A6A6A6"/>
                </a:solidFill>
                <a:round/>
                <a:headEnd/>
                <a:tailEnd/>
              </a:ln>
            </p:spPr>
            <p:txBody>
              <a:bodyPr vert="horz" wrap="square" lIns="93247" tIns="46623" rIns="93247" bIns="46623" numCol="1" anchor="t" anchorCtr="0" compatLnSpc="1">
                <a:prstTxWarp prst="textNoShape">
                  <a:avLst/>
                </a:prstTxWarp>
              </a:bodyPr>
              <a:lstStyle/>
              <a:p>
                <a:pPr defTabSz="932418">
                  <a:defRPr/>
                </a:pPr>
                <a:endParaRPr lang="en-US" sz="1122">
                  <a:solidFill>
                    <a:srgbClr val="FFFFFF"/>
                  </a:solidFill>
                  <a:latin typeface="Segoe UI"/>
                </a:endParaRPr>
              </a:p>
            </p:txBody>
          </p:sp>
        </p:grpSp>
        <p:sp>
          <p:nvSpPr>
            <p:cNvPr id="73" name="Title">
              <a:extLst>
                <a:ext uri="{FF2B5EF4-FFF2-40B4-BE49-F238E27FC236}">
                  <a16:creationId xmlns:a16="http://schemas.microsoft.com/office/drawing/2014/main" id="{07529B6E-D581-42EB-A472-DEEE806638B7}"/>
                </a:ext>
              </a:extLst>
            </p:cNvPr>
            <p:cNvSpPr txBox="1">
              <a:spLocks/>
            </p:cNvSpPr>
            <p:nvPr/>
          </p:nvSpPr>
          <p:spPr>
            <a:xfrm>
              <a:off x="3488126" y="3739521"/>
              <a:ext cx="4817161" cy="1104108"/>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endParaRPr lang="en-US" sz="1428" kern="0" spc="-100">
                <a:solidFill>
                  <a:schemeClr val="tx1"/>
                </a:solidFill>
                <a:latin typeface="Segoe UI Semilight" panose="020B0402040204020203" pitchFamily="34" charset="0"/>
                <a:cs typeface="Segoe UI Semilight" panose="020B0402040204020203" pitchFamily="34" charset="0"/>
              </a:endParaRPr>
            </a:p>
          </p:txBody>
        </p:sp>
        <p:grpSp>
          <p:nvGrpSpPr>
            <p:cNvPr id="74" name="Group 73">
              <a:extLst>
                <a:ext uri="{FF2B5EF4-FFF2-40B4-BE49-F238E27FC236}">
                  <a16:creationId xmlns:a16="http://schemas.microsoft.com/office/drawing/2014/main" id="{FE74E90D-7B65-4ABC-909A-F538649F8DBC}"/>
                </a:ext>
              </a:extLst>
            </p:cNvPr>
            <p:cNvGrpSpPr/>
            <p:nvPr/>
          </p:nvGrpSpPr>
          <p:grpSpPr>
            <a:xfrm>
              <a:off x="6401510" y="2815389"/>
              <a:ext cx="4817161" cy="2149875"/>
              <a:chOff x="189941" y="3156656"/>
              <a:chExt cx="3899207" cy="1740197"/>
            </a:xfrm>
          </p:grpSpPr>
          <p:pic>
            <p:nvPicPr>
              <p:cNvPr id="77" name="Picture 76">
                <a:extLst>
                  <a:ext uri="{FF2B5EF4-FFF2-40B4-BE49-F238E27FC236}">
                    <a16:creationId xmlns:a16="http://schemas.microsoft.com/office/drawing/2014/main" id="{E0D2F832-27AF-4494-8FBF-C8ABB2C28191}"/>
                  </a:ext>
                </a:extLst>
              </p:cNvPr>
              <p:cNvPicPr>
                <a:picLocks noChangeAspect="1"/>
              </p:cNvPicPr>
              <p:nvPr/>
            </p:nvPicPr>
            <p:blipFill>
              <a:blip r:embed="rId3"/>
              <a:stretch>
                <a:fillRect/>
              </a:stretch>
            </p:blipFill>
            <p:spPr>
              <a:xfrm>
                <a:off x="626141" y="3156656"/>
                <a:ext cx="3075698" cy="1740197"/>
              </a:xfrm>
              <a:prstGeom prst="rect">
                <a:avLst/>
              </a:prstGeom>
            </p:spPr>
          </p:pic>
          <p:sp>
            <p:nvSpPr>
              <p:cNvPr id="78" name="Title">
                <a:extLst>
                  <a:ext uri="{FF2B5EF4-FFF2-40B4-BE49-F238E27FC236}">
                    <a16:creationId xmlns:a16="http://schemas.microsoft.com/office/drawing/2014/main" id="{757B599B-A884-47EC-A801-7E39CCC6EBD7}"/>
                  </a:ext>
                </a:extLst>
              </p:cNvPr>
              <p:cNvSpPr txBox="1">
                <a:spLocks/>
              </p:cNvSpPr>
              <p:nvPr/>
            </p:nvSpPr>
            <p:spPr>
              <a:xfrm>
                <a:off x="189941" y="3895870"/>
                <a:ext cx="3899207" cy="893710"/>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r>
                  <a:rPr lang="en-US" sz="244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a:t>
                </a:r>
              </a:p>
              <a:p>
                <a:pPr defTabSz="895526">
                  <a:defRPr/>
                </a:pPr>
                <a:r>
                  <a:rPr lang="en-US" sz="244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Stack</a:t>
                </a:r>
              </a:p>
            </p:txBody>
          </p:sp>
        </p:grpSp>
        <p:sp>
          <p:nvSpPr>
            <p:cNvPr id="72" name="Title">
              <a:extLst>
                <a:ext uri="{FF2B5EF4-FFF2-40B4-BE49-F238E27FC236}">
                  <a16:creationId xmlns:a16="http://schemas.microsoft.com/office/drawing/2014/main" id="{2B86DFEF-71BC-42B5-94B1-74902DB4081C}"/>
                </a:ext>
              </a:extLst>
            </p:cNvPr>
            <p:cNvSpPr txBox="1">
              <a:spLocks/>
            </p:cNvSpPr>
            <p:nvPr/>
          </p:nvSpPr>
          <p:spPr>
            <a:xfrm>
              <a:off x="96252" y="3728629"/>
              <a:ext cx="4817161" cy="1104108"/>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endParaRPr lang="en-US" sz="244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grpSp>
      <p:sp>
        <p:nvSpPr>
          <p:cNvPr id="67" name="Arrow: Right 66">
            <a:extLst>
              <a:ext uri="{FF2B5EF4-FFF2-40B4-BE49-F238E27FC236}">
                <a16:creationId xmlns:a16="http://schemas.microsoft.com/office/drawing/2014/main" id="{561CD409-51FE-491F-A882-60D577C52B58}"/>
              </a:ext>
            </a:extLst>
          </p:cNvPr>
          <p:cNvSpPr/>
          <p:nvPr/>
        </p:nvSpPr>
        <p:spPr bwMode="auto">
          <a:xfrm>
            <a:off x="5097764" y="5152100"/>
            <a:ext cx="2303487" cy="637264"/>
          </a:xfrm>
          <a:prstGeom prst="rightArrow">
            <a:avLst/>
          </a:prstGeom>
          <a:solidFill>
            <a:srgbClr val="7030A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1989">
              <a:cs typeface="Segoe UI"/>
            </a:endParaRPr>
          </a:p>
        </p:txBody>
      </p:sp>
      <p:sp>
        <p:nvSpPr>
          <p:cNvPr id="116" name="Freeform: Shape 115">
            <a:extLst>
              <a:ext uri="{FF2B5EF4-FFF2-40B4-BE49-F238E27FC236}">
                <a16:creationId xmlns:a16="http://schemas.microsoft.com/office/drawing/2014/main" id="{68A79E9A-B944-4B8A-A01D-1B91B44DEE00}"/>
              </a:ext>
            </a:extLst>
          </p:cNvPr>
          <p:cNvSpPr/>
          <p:nvPr/>
        </p:nvSpPr>
        <p:spPr bwMode="auto">
          <a:xfrm>
            <a:off x="2557801" y="3710774"/>
            <a:ext cx="1991246" cy="2440343"/>
          </a:xfrm>
          <a:custGeom>
            <a:avLst/>
            <a:gdLst>
              <a:gd name="connsiteX0" fmla="*/ 0 w 2338387"/>
              <a:gd name="connsiteY0" fmla="*/ 2928937 h 2928937"/>
              <a:gd name="connsiteX1" fmla="*/ 0 w 2338387"/>
              <a:gd name="connsiteY1" fmla="*/ 428625 h 2928937"/>
              <a:gd name="connsiteX2" fmla="*/ 1595437 w 2338387"/>
              <a:gd name="connsiteY2" fmla="*/ 428625 h 2928937"/>
              <a:gd name="connsiteX3" fmla="*/ 1595437 w 2338387"/>
              <a:gd name="connsiteY3" fmla="*/ 0 h 2928937"/>
              <a:gd name="connsiteX4" fmla="*/ 2338387 w 2338387"/>
              <a:gd name="connsiteY4" fmla="*/ 0 h 2928937"/>
              <a:gd name="connsiteX5" fmla="*/ 2338387 w 2338387"/>
              <a:gd name="connsiteY5" fmla="*/ 2924175 h 2928937"/>
              <a:gd name="connsiteX6" fmla="*/ 0 w 2338387"/>
              <a:gd name="connsiteY6" fmla="*/ 2928937 h 2928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8387" h="2928937">
                <a:moveTo>
                  <a:pt x="0" y="2928937"/>
                </a:moveTo>
                <a:lnTo>
                  <a:pt x="0" y="428625"/>
                </a:lnTo>
                <a:lnTo>
                  <a:pt x="1595437" y="428625"/>
                </a:lnTo>
                <a:lnTo>
                  <a:pt x="1595437" y="0"/>
                </a:lnTo>
                <a:lnTo>
                  <a:pt x="2338387" y="0"/>
                </a:lnTo>
                <a:lnTo>
                  <a:pt x="2338387" y="2924175"/>
                </a:lnTo>
                <a:lnTo>
                  <a:pt x="0" y="2928937"/>
                </a:lnTo>
                <a:close/>
              </a:path>
            </a:pathLst>
          </a:cu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7" name="Rectangle 116">
            <a:extLst>
              <a:ext uri="{FF2B5EF4-FFF2-40B4-BE49-F238E27FC236}">
                <a16:creationId xmlns:a16="http://schemas.microsoft.com/office/drawing/2014/main" id="{B426B178-1C3E-4659-B24F-69E8918FF8EA}"/>
              </a:ext>
            </a:extLst>
          </p:cNvPr>
          <p:cNvSpPr/>
          <p:nvPr/>
        </p:nvSpPr>
        <p:spPr bwMode="auto">
          <a:xfrm>
            <a:off x="2774768" y="4263075"/>
            <a:ext cx="1557309" cy="228559"/>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Rectangle 117">
            <a:extLst>
              <a:ext uri="{FF2B5EF4-FFF2-40B4-BE49-F238E27FC236}">
                <a16:creationId xmlns:a16="http://schemas.microsoft.com/office/drawing/2014/main" id="{54ED9640-802A-49D7-897B-595A07AE9F30}"/>
              </a:ext>
            </a:extLst>
          </p:cNvPr>
          <p:cNvSpPr/>
          <p:nvPr/>
        </p:nvSpPr>
        <p:spPr bwMode="auto">
          <a:xfrm>
            <a:off x="2774768" y="4617630"/>
            <a:ext cx="1557309" cy="228559"/>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9" name="Rectangle 118">
            <a:extLst>
              <a:ext uri="{FF2B5EF4-FFF2-40B4-BE49-F238E27FC236}">
                <a16:creationId xmlns:a16="http://schemas.microsoft.com/office/drawing/2014/main" id="{E20D4B69-D13F-4AE5-AE3E-D9C2817A7A54}"/>
              </a:ext>
            </a:extLst>
          </p:cNvPr>
          <p:cNvSpPr/>
          <p:nvPr/>
        </p:nvSpPr>
        <p:spPr bwMode="auto">
          <a:xfrm>
            <a:off x="2774768" y="4972187"/>
            <a:ext cx="1557309" cy="228559"/>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0" name="Rectangle 119">
            <a:extLst>
              <a:ext uri="{FF2B5EF4-FFF2-40B4-BE49-F238E27FC236}">
                <a16:creationId xmlns:a16="http://schemas.microsoft.com/office/drawing/2014/main" id="{2F7839FA-8E51-4F75-9702-B0885A9B4B6A}"/>
              </a:ext>
            </a:extLst>
          </p:cNvPr>
          <p:cNvSpPr/>
          <p:nvPr/>
        </p:nvSpPr>
        <p:spPr bwMode="auto">
          <a:xfrm>
            <a:off x="2774768" y="5326742"/>
            <a:ext cx="1557309" cy="228559"/>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1" name="Rectangle 120">
            <a:extLst>
              <a:ext uri="{FF2B5EF4-FFF2-40B4-BE49-F238E27FC236}">
                <a16:creationId xmlns:a16="http://schemas.microsoft.com/office/drawing/2014/main" id="{BE2240E4-1CA3-43A7-8408-43BBE8E68ACA}"/>
              </a:ext>
            </a:extLst>
          </p:cNvPr>
          <p:cNvSpPr/>
          <p:nvPr/>
        </p:nvSpPr>
        <p:spPr bwMode="auto">
          <a:xfrm>
            <a:off x="3916127" y="5764805"/>
            <a:ext cx="307271" cy="384950"/>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2" name="Freeform 13">
            <a:extLst>
              <a:ext uri="{FF2B5EF4-FFF2-40B4-BE49-F238E27FC236}">
                <a16:creationId xmlns:a16="http://schemas.microsoft.com/office/drawing/2014/main" id="{1BD1249F-7CDE-494C-9C64-AC35CF095474}"/>
              </a:ext>
            </a:extLst>
          </p:cNvPr>
          <p:cNvSpPr>
            <a:spLocks/>
          </p:cNvSpPr>
          <p:nvPr/>
        </p:nvSpPr>
        <p:spPr bwMode="auto">
          <a:xfrm>
            <a:off x="2424375" y="6148387"/>
            <a:ext cx="2258097" cy="105907"/>
          </a:xfrm>
          <a:custGeom>
            <a:avLst/>
            <a:gdLst>
              <a:gd name="T0" fmla="*/ 1277 w 1316"/>
              <a:gd name="T1" fmla="*/ 78 h 78"/>
              <a:gd name="T2" fmla="*/ 39 w 1316"/>
              <a:gd name="T3" fmla="*/ 78 h 78"/>
              <a:gd name="T4" fmla="*/ 0 w 1316"/>
              <a:gd name="T5" fmla="*/ 39 h 78"/>
              <a:gd name="T6" fmla="*/ 39 w 1316"/>
              <a:gd name="T7" fmla="*/ 0 h 78"/>
              <a:gd name="T8" fmla="*/ 1277 w 1316"/>
              <a:gd name="T9" fmla="*/ 0 h 78"/>
              <a:gd name="T10" fmla="*/ 1316 w 1316"/>
              <a:gd name="T11" fmla="*/ 39 h 78"/>
              <a:gd name="T12" fmla="*/ 1277 w 131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1316" h="78">
                <a:moveTo>
                  <a:pt x="1277" y="78"/>
                </a:moveTo>
                <a:cubicBezTo>
                  <a:pt x="39" y="78"/>
                  <a:pt x="39" y="78"/>
                  <a:pt x="39" y="78"/>
                </a:cubicBezTo>
                <a:cubicBezTo>
                  <a:pt x="17" y="78"/>
                  <a:pt x="0" y="60"/>
                  <a:pt x="0" y="39"/>
                </a:cubicBezTo>
                <a:cubicBezTo>
                  <a:pt x="0" y="18"/>
                  <a:pt x="17" y="0"/>
                  <a:pt x="39" y="0"/>
                </a:cubicBezTo>
                <a:cubicBezTo>
                  <a:pt x="1277" y="0"/>
                  <a:pt x="1277" y="0"/>
                  <a:pt x="1277" y="0"/>
                </a:cubicBezTo>
                <a:cubicBezTo>
                  <a:pt x="1298" y="0"/>
                  <a:pt x="1316" y="18"/>
                  <a:pt x="1316" y="39"/>
                </a:cubicBezTo>
                <a:cubicBezTo>
                  <a:pt x="1316" y="60"/>
                  <a:pt x="1298" y="78"/>
                  <a:pt x="1277" y="78"/>
                </a:cubicBezTo>
                <a:close/>
              </a:path>
            </a:pathLst>
          </a:custGeom>
          <a:solidFill>
            <a:schemeClr val="tx1">
              <a:lumMod val="40000"/>
              <a:lumOff val="60000"/>
            </a:schemeClr>
          </a:solidFill>
          <a:ln w="6350">
            <a:solidFill>
              <a:srgbClr val="A6A6A6"/>
            </a:solidFill>
            <a:round/>
            <a:headEnd/>
            <a:tailEnd/>
          </a:ln>
        </p:spPr>
        <p:txBody>
          <a:bodyPr vert="horz" wrap="square" lIns="93247" tIns="46623" rIns="93247" bIns="46623" numCol="1" anchor="t" anchorCtr="0" compatLnSpc="1">
            <a:prstTxWarp prst="textNoShape">
              <a:avLst/>
            </a:prstTxWarp>
          </a:bodyPr>
          <a:lstStyle/>
          <a:p>
            <a:pPr defTabSz="932418">
              <a:defRPr/>
            </a:pPr>
            <a:endParaRPr lang="en-US" sz="1122">
              <a:solidFill>
                <a:srgbClr val="FFFFFF"/>
              </a:solidFill>
              <a:latin typeface="Segoe UI"/>
            </a:endParaRPr>
          </a:p>
        </p:txBody>
      </p:sp>
      <p:pic>
        <p:nvPicPr>
          <p:cNvPr id="123" name="Picture 122">
            <a:extLst>
              <a:ext uri="{FF2B5EF4-FFF2-40B4-BE49-F238E27FC236}">
                <a16:creationId xmlns:a16="http://schemas.microsoft.com/office/drawing/2014/main" id="{44BD6A8C-9A30-4368-A7E1-622F68C1E8BE}"/>
              </a:ext>
            </a:extLst>
          </p:cNvPr>
          <p:cNvPicPr>
            <a:picLocks noChangeAspect="1"/>
          </p:cNvPicPr>
          <p:nvPr/>
        </p:nvPicPr>
        <p:blipFill>
          <a:blip r:embed="rId3"/>
          <a:stretch>
            <a:fillRect/>
          </a:stretch>
        </p:blipFill>
        <p:spPr>
          <a:xfrm>
            <a:off x="293374" y="4765456"/>
            <a:ext cx="3583446" cy="1983756"/>
          </a:xfrm>
          <a:prstGeom prst="rect">
            <a:avLst/>
          </a:prstGeom>
        </p:spPr>
      </p:pic>
      <p:sp>
        <p:nvSpPr>
          <p:cNvPr id="124" name="Title">
            <a:extLst>
              <a:ext uri="{FF2B5EF4-FFF2-40B4-BE49-F238E27FC236}">
                <a16:creationId xmlns:a16="http://schemas.microsoft.com/office/drawing/2014/main" id="{74A64246-E908-4EF7-9FE9-E19109BB49F7}"/>
              </a:ext>
            </a:extLst>
          </p:cNvPr>
          <p:cNvSpPr txBox="1">
            <a:spLocks/>
          </p:cNvSpPr>
          <p:nvPr/>
        </p:nvSpPr>
        <p:spPr>
          <a:xfrm>
            <a:off x="-214836" y="5608131"/>
            <a:ext cx="4542903" cy="1018794"/>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r>
              <a:rPr lang="en-US" sz="244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a:t>
            </a:r>
          </a:p>
          <a:p>
            <a:pPr defTabSz="895526">
              <a:defRPr/>
            </a:pPr>
            <a:r>
              <a:rPr lang="en-US" sz="244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Stack</a:t>
            </a:r>
          </a:p>
        </p:txBody>
      </p:sp>
      <p:sp>
        <p:nvSpPr>
          <p:cNvPr id="52" name="TextBox 51">
            <a:extLst>
              <a:ext uri="{FF2B5EF4-FFF2-40B4-BE49-F238E27FC236}">
                <a16:creationId xmlns:a16="http://schemas.microsoft.com/office/drawing/2014/main" id="{7F7BBBBF-6F27-40D0-9D05-A2A049C841E7}"/>
              </a:ext>
            </a:extLst>
          </p:cNvPr>
          <p:cNvSpPr txBox="1"/>
          <p:nvPr/>
        </p:nvSpPr>
        <p:spPr>
          <a:xfrm>
            <a:off x="346738" y="3442506"/>
            <a:ext cx="932603" cy="448228"/>
          </a:xfrm>
          <a:prstGeom prst="rect">
            <a:avLst/>
          </a:prstGeom>
          <a:noFill/>
        </p:spPr>
        <p:txBody>
          <a:bodyPr wrap="square" lIns="0" tIns="0" rIns="0" bIns="0" rtlCol="0">
            <a:spAutoFit/>
          </a:bodyPr>
          <a:lstStyle/>
          <a:p>
            <a:pPr algn="l"/>
            <a:r>
              <a:rPr lang="en-US" sz="2856">
                <a:gradFill>
                  <a:gsLst>
                    <a:gs pos="2917">
                      <a:schemeClr val="tx1"/>
                    </a:gs>
                    <a:gs pos="30000">
                      <a:schemeClr val="tx1"/>
                    </a:gs>
                  </a:gsLst>
                  <a:lin ang="5400000" scaled="0"/>
                </a:gradFill>
              </a:rPr>
              <a:t>Site A </a:t>
            </a:r>
          </a:p>
        </p:txBody>
      </p:sp>
      <p:sp>
        <p:nvSpPr>
          <p:cNvPr id="4" name="TextBox 3">
            <a:extLst>
              <a:ext uri="{FF2B5EF4-FFF2-40B4-BE49-F238E27FC236}">
                <a16:creationId xmlns:a16="http://schemas.microsoft.com/office/drawing/2014/main" id="{F03786D4-35F5-43C0-980F-30F378944D06}"/>
              </a:ext>
            </a:extLst>
          </p:cNvPr>
          <p:cNvSpPr txBox="1"/>
          <p:nvPr/>
        </p:nvSpPr>
        <p:spPr>
          <a:xfrm>
            <a:off x="293374" y="1855445"/>
            <a:ext cx="3981329" cy="896457"/>
          </a:xfrm>
          <a:prstGeom prst="rect">
            <a:avLst/>
          </a:prstGeom>
          <a:noFill/>
        </p:spPr>
        <p:txBody>
          <a:bodyPr wrap="square" lIns="0" tIns="0" rIns="0" bIns="0" rtlCol="0">
            <a:spAutoFit/>
          </a:bodyPr>
          <a:lstStyle/>
          <a:p>
            <a:pPr algn="l"/>
            <a:r>
              <a:rPr lang="en-US" sz="2856">
                <a:gradFill>
                  <a:gsLst>
                    <a:gs pos="2917">
                      <a:schemeClr val="tx1"/>
                    </a:gs>
                    <a:gs pos="30000">
                      <a:schemeClr val="tx1"/>
                    </a:gs>
                  </a:gsLst>
                  <a:lin ang="5400000" scaled="0"/>
                </a:gradFill>
              </a:rPr>
              <a:t>High Availability: Yes</a:t>
            </a:r>
          </a:p>
          <a:p>
            <a:pPr algn="l"/>
            <a:r>
              <a:rPr lang="en-US" sz="2856">
                <a:gradFill>
                  <a:gsLst>
                    <a:gs pos="2917">
                      <a:schemeClr val="tx1"/>
                    </a:gs>
                    <a:gs pos="30000">
                      <a:schemeClr val="tx1"/>
                    </a:gs>
                  </a:gsLst>
                  <a:lin ang="5400000" scaled="0"/>
                </a:gradFill>
              </a:rPr>
              <a:t>Disaster recovery: No</a:t>
            </a:r>
          </a:p>
        </p:txBody>
      </p:sp>
    </p:spTree>
    <p:extLst>
      <p:ext uri="{BB962C8B-B14F-4D97-AF65-F5344CB8AC3E}">
        <p14:creationId xmlns:p14="http://schemas.microsoft.com/office/powerpoint/2010/main" val="38276453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Diagonal Corners Snipped 30">
            <a:extLst>
              <a:ext uri="{FF2B5EF4-FFF2-40B4-BE49-F238E27FC236}">
                <a16:creationId xmlns:a16="http://schemas.microsoft.com/office/drawing/2014/main" id="{0D96BA2F-5837-4EF8-AAE6-A2D9C8568324}"/>
              </a:ext>
            </a:extLst>
          </p:cNvPr>
          <p:cNvSpPr/>
          <p:nvPr/>
        </p:nvSpPr>
        <p:spPr bwMode="auto">
          <a:xfrm>
            <a:off x="7346484" y="3274287"/>
            <a:ext cx="4890360" cy="3720238"/>
          </a:xfrm>
          <a:prstGeom prst="snip2Diag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23" name="Rectangle: Diagonal Corners Snipped 22">
            <a:extLst>
              <a:ext uri="{FF2B5EF4-FFF2-40B4-BE49-F238E27FC236}">
                <a16:creationId xmlns:a16="http://schemas.microsoft.com/office/drawing/2014/main" id="{859CE519-3EC4-4172-A1B5-B5AF55E94F95}"/>
              </a:ext>
            </a:extLst>
          </p:cNvPr>
          <p:cNvSpPr/>
          <p:nvPr/>
        </p:nvSpPr>
        <p:spPr bwMode="auto">
          <a:xfrm>
            <a:off x="881" y="3211400"/>
            <a:ext cx="4841414" cy="3720238"/>
          </a:xfrm>
          <a:prstGeom prst="snip2Diag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2" name="Title 1">
            <a:extLst>
              <a:ext uri="{FF2B5EF4-FFF2-40B4-BE49-F238E27FC236}">
                <a16:creationId xmlns:a16="http://schemas.microsoft.com/office/drawing/2014/main" id="{BE0F1327-E9AC-40FA-8407-957706E75A10}"/>
              </a:ext>
            </a:extLst>
          </p:cNvPr>
          <p:cNvSpPr>
            <a:spLocks noGrp="1"/>
          </p:cNvSpPr>
          <p:nvPr>
            <p:ph type="title"/>
          </p:nvPr>
        </p:nvSpPr>
        <p:spPr>
          <a:xfrm>
            <a:off x="293374" y="184683"/>
            <a:ext cx="11237870" cy="1130053"/>
          </a:xfrm>
        </p:spPr>
        <p:txBody>
          <a:bodyPr/>
          <a:lstStyle/>
          <a:p>
            <a:r>
              <a:rPr lang="en-US" sz="3600" dirty="0"/>
              <a:t>Disaster recovery between Azure Stack Hub and Azure Stack Hub (</a:t>
            </a:r>
            <a:r>
              <a:rPr lang="en-US" sz="3600" dirty="0">
                <a:cs typeface="Segoe UI Semibold"/>
              </a:rPr>
              <a:t>long distance/separate failure domains)</a:t>
            </a:r>
            <a:endParaRPr lang="en-US" sz="3600" dirty="0">
              <a:solidFill>
                <a:srgbClr val="000000"/>
              </a:solidFill>
            </a:endParaRPr>
          </a:p>
        </p:txBody>
      </p:sp>
      <p:grpSp>
        <p:nvGrpSpPr>
          <p:cNvPr id="69" name="Group 68">
            <a:extLst>
              <a:ext uri="{FF2B5EF4-FFF2-40B4-BE49-F238E27FC236}">
                <a16:creationId xmlns:a16="http://schemas.microsoft.com/office/drawing/2014/main" id="{FF731136-D548-4DE4-919D-26F02BB0C488}"/>
              </a:ext>
            </a:extLst>
          </p:cNvPr>
          <p:cNvGrpSpPr/>
          <p:nvPr/>
        </p:nvGrpSpPr>
        <p:grpSpPr>
          <a:xfrm>
            <a:off x="550383" y="3497262"/>
            <a:ext cx="11493246" cy="3260059"/>
            <a:chOff x="96252" y="1672389"/>
            <a:chExt cx="11498220" cy="3292875"/>
          </a:xfrm>
        </p:grpSpPr>
        <p:grpSp>
          <p:nvGrpSpPr>
            <p:cNvPr id="70" name="Group 69">
              <a:extLst>
                <a:ext uri="{FF2B5EF4-FFF2-40B4-BE49-F238E27FC236}">
                  <a16:creationId xmlns:a16="http://schemas.microsoft.com/office/drawing/2014/main" id="{BD937A3E-82CA-489C-80C3-FE3B57033541}"/>
                </a:ext>
              </a:extLst>
            </p:cNvPr>
            <p:cNvGrpSpPr/>
            <p:nvPr/>
          </p:nvGrpSpPr>
          <p:grpSpPr>
            <a:xfrm>
              <a:off x="9200052" y="1672389"/>
              <a:ext cx="2394420" cy="2756513"/>
              <a:chOff x="8931053" y="2074069"/>
              <a:chExt cx="2651760" cy="3052772"/>
            </a:xfrm>
          </p:grpSpPr>
          <p:sp>
            <p:nvSpPr>
              <p:cNvPr id="79" name="Freeform: Shape 78">
                <a:extLst>
                  <a:ext uri="{FF2B5EF4-FFF2-40B4-BE49-F238E27FC236}">
                    <a16:creationId xmlns:a16="http://schemas.microsoft.com/office/drawing/2014/main" id="{CDE2C88F-654C-442A-8637-609C4CC6F3CF}"/>
                  </a:ext>
                </a:extLst>
              </p:cNvPr>
              <p:cNvSpPr/>
              <p:nvPr/>
            </p:nvSpPr>
            <p:spPr bwMode="auto">
              <a:xfrm>
                <a:off x="9087739" y="2074069"/>
                <a:ext cx="2338387" cy="2928937"/>
              </a:xfrm>
              <a:custGeom>
                <a:avLst/>
                <a:gdLst>
                  <a:gd name="connsiteX0" fmla="*/ 0 w 2338387"/>
                  <a:gd name="connsiteY0" fmla="*/ 2928937 h 2928937"/>
                  <a:gd name="connsiteX1" fmla="*/ 0 w 2338387"/>
                  <a:gd name="connsiteY1" fmla="*/ 428625 h 2928937"/>
                  <a:gd name="connsiteX2" fmla="*/ 1595437 w 2338387"/>
                  <a:gd name="connsiteY2" fmla="*/ 428625 h 2928937"/>
                  <a:gd name="connsiteX3" fmla="*/ 1595437 w 2338387"/>
                  <a:gd name="connsiteY3" fmla="*/ 0 h 2928937"/>
                  <a:gd name="connsiteX4" fmla="*/ 2338387 w 2338387"/>
                  <a:gd name="connsiteY4" fmla="*/ 0 h 2928937"/>
                  <a:gd name="connsiteX5" fmla="*/ 2338387 w 2338387"/>
                  <a:gd name="connsiteY5" fmla="*/ 2924175 h 2928937"/>
                  <a:gd name="connsiteX6" fmla="*/ 0 w 2338387"/>
                  <a:gd name="connsiteY6" fmla="*/ 2928937 h 2928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8387" h="2928937">
                    <a:moveTo>
                      <a:pt x="0" y="2928937"/>
                    </a:moveTo>
                    <a:lnTo>
                      <a:pt x="0" y="428625"/>
                    </a:lnTo>
                    <a:lnTo>
                      <a:pt x="1595437" y="428625"/>
                    </a:lnTo>
                    <a:lnTo>
                      <a:pt x="1595437" y="0"/>
                    </a:lnTo>
                    <a:lnTo>
                      <a:pt x="2338387" y="0"/>
                    </a:lnTo>
                    <a:lnTo>
                      <a:pt x="2338387" y="2924175"/>
                    </a:lnTo>
                    <a:lnTo>
                      <a:pt x="0" y="2928937"/>
                    </a:lnTo>
                    <a:close/>
                  </a:path>
                </a:pathLst>
              </a:cu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0" name="Rectangle 79">
                <a:extLst>
                  <a:ext uri="{FF2B5EF4-FFF2-40B4-BE49-F238E27FC236}">
                    <a16:creationId xmlns:a16="http://schemas.microsoft.com/office/drawing/2014/main" id="{48462BA8-0D5E-4098-8683-9DA345449820}"/>
                  </a:ext>
                </a:extLst>
              </p:cNvPr>
              <p:cNvSpPr/>
              <p:nvPr/>
            </p:nvSpPr>
            <p:spPr bwMode="auto">
              <a:xfrm>
                <a:off x="9342532" y="2736948"/>
                <a:ext cx="1828800" cy="274320"/>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1" name="Rectangle 80">
                <a:extLst>
                  <a:ext uri="{FF2B5EF4-FFF2-40B4-BE49-F238E27FC236}">
                    <a16:creationId xmlns:a16="http://schemas.microsoft.com/office/drawing/2014/main" id="{EDF2D38B-1873-4676-989D-C3EC5A6EA56B}"/>
                  </a:ext>
                </a:extLst>
              </p:cNvPr>
              <p:cNvSpPr/>
              <p:nvPr/>
            </p:nvSpPr>
            <p:spPr bwMode="auto">
              <a:xfrm>
                <a:off x="9342532" y="3162491"/>
                <a:ext cx="1828800" cy="274320"/>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2" name="Rectangle 81">
                <a:extLst>
                  <a:ext uri="{FF2B5EF4-FFF2-40B4-BE49-F238E27FC236}">
                    <a16:creationId xmlns:a16="http://schemas.microsoft.com/office/drawing/2014/main" id="{89999D15-789D-4EB0-858D-F191CFC662DB}"/>
                  </a:ext>
                </a:extLst>
              </p:cNvPr>
              <p:cNvSpPr/>
              <p:nvPr/>
            </p:nvSpPr>
            <p:spPr bwMode="auto">
              <a:xfrm>
                <a:off x="9342532" y="3588036"/>
                <a:ext cx="1828800" cy="274320"/>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3" name="Rectangle 82">
                <a:extLst>
                  <a:ext uri="{FF2B5EF4-FFF2-40B4-BE49-F238E27FC236}">
                    <a16:creationId xmlns:a16="http://schemas.microsoft.com/office/drawing/2014/main" id="{2B61DDC3-C57E-490D-BF6E-4938B3DC61C5}"/>
                  </a:ext>
                </a:extLst>
              </p:cNvPr>
              <p:cNvSpPr/>
              <p:nvPr/>
            </p:nvSpPr>
            <p:spPr bwMode="auto">
              <a:xfrm>
                <a:off x="9342532" y="4013579"/>
                <a:ext cx="1828800" cy="274320"/>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4" name="Rectangle 83">
                <a:extLst>
                  <a:ext uri="{FF2B5EF4-FFF2-40B4-BE49-F238E27FC236}">
                    <a16:creationId xmlns:a16="http://schemas.microsoft.com/office/drawing/2014/main" id="{7CE5D83F-B00C-4EBE-8376-69E6D8F917E7}"/>
                  </a:ext>
                </a:extLst>
              </p:cNvPr>
              <p:cNvSpPr/>
              <p:nvPr/>
            </p:nvSpPr>
            <p:spPr bwMode="auto">
              <a:xfrm>
                <a:off x="10682867" y="4539348"/>
                <a:ext cx="360838" cy="462023"/>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5" name="Freeform 13">
                <a:extLst>
                  <a:ext uri="{FF2B5EF4-FFF2-40B4-BE49-F238E27FC236}">
                    <a16:creationId xmlns:a16="http://schemas.microsoft.com/office/drawing/2014/main" id="{23EE7471-3CDF-48FA-B8D1-07E013061984}"/>
                  </a:ext>
                </a:extLst>
              </p:cNvPr>
              <p:cNvSpPr>
                <a:spLocks/>
              </p:cNvSpPr>
              <p:nvPr/>
            </p:nvSpPr>
            <p:spPr bwMode="auto">
              <a:xfrm>
                <a:off x="8931053" y="4999729"/>
                <a:ext cx="2651760" cy="127112"/>
              </a:xfrm>
              <a:custGeom>
                <a:avLst/>
                <a:gdLst>
                  <a:gd name="T0" fmla="*/ 1277 w 1316"/>
                  <a:gd name="T1" fmla="*/ 78 h 78"/>
                  <a:gd name="T2" fmla="*/ 39 w 1316"/>
                  <a:gd name="T3" fmla="*/ 78 h 78"/>
                  <a:gd name="T4" fmla="*/ 0 w 1316"/>
                  <a:gd name="T5" fmla="*/ 39 h 78"/>
                  <a:gd name="T6" fmla="*/ 39 w 1316"/>
                  <a:gd name="T7" fmla="*/ 0 h 78"/>
                  <a:gd name="T8" fmla="*/ 1277 w 1316"/>
                  <a:gd name="T9" fmla="*/ 0 h 78"/>
                  <a:gd name="T10" fmla="*/ 1316 w 1316"/>
                  <a:gd name="T11" fmla="*/ 39 h 78"/>
                  <a:gd name="T12" fmla="*/ 1277 w 131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1316" h="78">
                    <a:moveTo>
                      <a:pt x="1277" y="78"/>
                    </a:moveTo>
                    <a:cubicBezTo>
                      <a:pt x="39" y="78"/>
                      <a:pt x="39" y="78"/>
                      <a:pt x="39" y="78"/>
                    </a:cubicBezTo>
                    <a:cubicBezTo>
                      <a:pt x="17" y="78"/>
                      <a:pt x="0" y="60"/>
                      <a:pt x="0" y="39"/>
                    </a:cubicBezTo>
                    <a:cubicBezTo>
                      <a:pt x="0" y="18"/>
                      <a:pt x="17" y="0"/>
                      <a:pt x="39" y="0"/>
                    </a:cubicBezTo>
                    <a:cubicBezTo>
                      <a:pt x="1277" y="0"/>
                      <a:pt x="1277" y="0"/>
                      <a:pt x="1277" y="0"/>
                    </a:cubicBezTo>
                    <a:cubicBezTo>
                      <a:pt x="1298" y="0"/>
                      <a:pt x="1316" y="18"/>
                      <a:pt x="1316" y="39"/>
                    </a:cubicBezTo>
                    <a:cubicBezTo>
                      <a:pt x="1316" y="60"/>
                      <a:pt x="1298" y="78"/>
                      <a:pt x="1277" y="78"/>
                    </a:cubicBezTo>
                    <a:close/>
                  </a:path>
                </a:pathLst>
              </a:custGeom>
              <a:solidFill>
                <a:schemeClr val="tx1">
                  <a:lumMod val="40000"/>
                  <a:lumOff val="60000"/>
                </a:schemeClr>
              </a:solidFill>
              <a:ln w="6350">
                <a:solidFill>
                  <a:srgbClr val="A6A6A6"/>
                </a:solidFill>
                <a:round/>
                <a:headEnd/>
                <a:tailEnd/>
              </a:ln>
            </p:spPr>
            <p:txBody>
              <a:bodyPr vert="horz" wrap="square" lIns="93247" tIns="46623" rIns="93247" bIns="46623" numCol="1" anchor="t" anchorCtr="0" compatLnSpc="1">
                <a:prstTxWarp prst="textNoShape">
                  <a:avLst/>
                </a:prstTxWarp>
              </a:bodyPr>
              <a:lstStyle/>
              <a:p>
                <a:pPr defTabSz="932418">
                  <a:defRPr/>
                </a:pPr>
                <a:endParaRPr lang="en-US" sz="1122">
                  <a:solidFill>
                    <a:srgbClr val="FFFFFF"/>
                  </a:solidFill>
                  <a:latin typeface="Segoe UI"/>
                </a:endParaRPr>
              </a:p>
            </p:txBody>
          </p:sp>
        </p:grpSp>
        <p:sp>
          <p:nvSpPr>
            <p:cNvPr id="73" name="Title">
              <a:extLst>
                <a:ext uri="{FF2B5EF4-FFF2-40B4-BE49-F238E27FC236}">
                  <a16:creationId xmlns:a16="http://schemas.microsoft.com/office/drawing/2014/main" id="{07529B6E-D581-42EB-A472-DEEE806638B7}"/>
                </a:ext>
              </a:extLst>
            </p:cNvPr>
            <p:cNvSpPr txBox="1">
              <a:spLocks/>
            </p:cNvSpPr>
            <p:nvPr/>
          </p:nvSpPr>
          <p:spPr>
            <a:xfrm>
              <a:off x="3488126" y="3739521"/>
              <a:ext cx="4817161" cy="1104108"/>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endParaRPr lang="en-US" sz="1428" kern="0" spc="-100">
                <a:solidFill>
                  <a:schemeClr val="tx1"/>
                </a:solidFill>
                <a:latin typeface="Segoe UI Semilight" panose="020B0402040204020203" pitchFamily="34" charset="0"/>
                <a:cs typeface="Segoe UI Semilight" panose="020B0402040204020203" pitchFamily="34" charset="0"/>
              </a:endParaRPr>
            </a:p>
          </p:txBody>
        </p:sp>
        <p:grpSp>
          <p:nvGrpSpPr>
            <p:cNvPr id="74" name="Group 73">
              <a:extLst>
                <a:ext uri="{FF2B5EF4-FFF2-40B4-BE49-F238E27FC236}">
                  <a16:creationId xmlns:a16="http://schemas.microsoft.com/office/drawing/2014/main" id="{FE74E90D-7B65-4ABC-909A-F538649F8DBC}"/>
                </a:ext>
              </a:extLst>
            </p:cNvPr>
            <p:cNvGrpSpPr/>
            <p:nvPr/>
          </p:nvGrpSpPr>
          <p:grpSpPr>
            <a:xfrm>
              <a:off x="6401510" y="2815389"/>
              <a:ext cx="4817161" cy="2149875"/>
              <a:chOff x="189941" y="3156656"/>
              <a:chExt cx="3899207" cy="1740197"/>
            </a:xfrm>
          </p:grpSpPr>
          <p:pic>
            <p:nvPicPr>
              <p:cNvPr id="77" name="Picture 76">
                <a:extLst>
                  <a:ext uri="{FF2B5EF4-FFF2-40B4-BE49-F238E27FC236}">
                    <a16:creationId xmlns:a16="http://schemas.microsoft.com/office/drawing/2014/main" id="{E0D2F832-27AF-4494-8FBF-C8ABB2C28191}"/>
                  </a:ext>
                </a:extLst>
              </p:cNvPr>
              <p:cNvPicPr>
                <a:picLocks noChangeAspect="1"/>
              </p:cNvPicPr>
              <p:nvPr/>
            </p:nvPicPr>
            <p:blipFill>
              <a:blip r:embed="rId3"/>
              <a:stretch>
                <a:fillRect/>
              </a:stretch>
            </p:blipFill>
            <p:spPr>
              <a:xfrm>
                <a:off x="626141" y="3156656"/>
                <a:ext cx="3075698" cy="1740197"/>
              </a:xfrm>
              <a:prstGeom prst="rect">
                <a:avLst/>
              </a:prstGeom>
            </p:spPr>
          </p:pic>
          <p:sp>
            <p:nvSpPr>
              <p:cNvPr id="78" name="Title">
                <a:extLst>
                  <a:ext uri="{FF2B5EF4-FFF2-40B4-BE49-F238E27FC236}">
                    <a16:creationId xmlns:a16="http://schemas.microsoft.com/office/drawing/2014/main" id="{757B599B-A884-47EC-A801-7E39CCC6EBD7}"/>
                  </a:ext>
                </a:extLst>
              </p:cNvPr>
              <p:cNvSpPr txBox="1">
                <a:spLocks/>
              </p:cNvSpPr>
              <p:nvPr/>
            </p:nvSpPr>
            <p:spPr>
              <a:xfrm>
                <a:off x="189941" y="3895870"/>
                <a:ext cx="3899207" cy="893710"/>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r>
                  <a:rPr lang="en-US" sz="244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a:t>
                </a:r>
              </a:p>
              <a:p>
                <a:pPr defTabSz="895526">
                  <a:defRPr/>
                </a:pPr>
                <a:r>
                  <a:rPr lang="en-US" sz="244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Stack</a:t>
                </a:r>
              </a:p>
            </p:txBody>
          </p:sp>
        </p:grpSp>
        <p:sp>
          <p:nvSpPr>
            <p:cNvPr id="72" name="Title">
              <a:extLst>
                <a:ext uri="{FF2B5EF4-FFF2-40B4-BE49-F238E27FC236}">
                  <a16:creationId xmlns:a16="http://schemas.microsoft.com/office/drawing/2014/main" id="{2B86DFEF-71BC-42B5-94B1-74902DB4081C}"/>
                </a:ext>
              </a:extLst>
            </p:cNvPr>
            <p:cNvSpPr txBox="1">
              <a:spLocks/>
            </p:cNvSpPr>
            <p:nvPr/>
          </p:nvSpPr>
          <p:spPr>
            <a:xfrm>
              <a:off x="96252" y="3728629"/>
              <a:ext cx="4817161" cy="1104108"/>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endParaRPr lang="en-US" sz="244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grpSp>
      <p:sp>
        <p:nvSpPr>
          <p:cNvPr id="67" name="Arrow: Right 66">
            <a:extLst>
              <a:ext uri="{FF2B5EF4-FFF2-40B4-BE49-F238E27FC236}">
                <a16:creationId xmlns:a16="http://schemas.microsoft.com/office/drawing/2014/main" id="{561CD409-51FE-491F-A882-60D577C52B58}"/>
              </a:ext>
            </a:extLst>
          </p:cNvPr>
          <p:cNvSpPr/>
          <p:nvPr/>
        </p:nvSpPr>
        <p:spPr bwMode="auto">
          <a:xfrm>
            <a:off x="4953236" y="5104081"/>
            <a:ext cx="2303487" cy="637264"/>
          </a:xfrm>
          <a:prstGeom prst="rightArrow">
            <a:avLst/>
          </a:prstGeom>
          <a:solidFill>
            <a:srgbClr val="7030A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1989">
              <a:cs typeface="Segoe UI"/>
            </a:endParaRPr>
          </a:p>
        </p:txBody>
      </p:sp>
      <p:sp>
        <p:nvSpPr>
          <p:cNvPr id="116" name="Freeform: Shape 115">
            <a:extLst>
              <a:ext uri="{FF2B5EF4-FFF2-40B4-BE49-F238E27FC236}">
                <a16:creationId xmlns:a16="http://schemas.microsoft.com/office/drawing/2014/main" id="{68A79E9A-B944-4B8A-A01D-1B91B44DEE00}"/>
              </a:ext>
            </a:extLst>
          </p:cNvPr>
          <p:cNvSpPr/>
          <p:nvPr/>
        </p:nvSpPr>
        <p:spPr bwMode="auto">
          <a:xfrm>
            <a:off x="2557801" y="3710774"/>
            <a:ext cx="1991246" cy="2440343"/>
          </a:xfrm>
          <a:custGeom>
            <a:avLst/>
            <a:gdLst>
              <a:gd name="connsiteX0" fmla="*/ 0 w 2338387"/>
              <a:gd name="connsiteY0" fmla="*/ 2928937 h 2928937"/>
              <a:gd name="connsiteX1" fmla="*/ 0 w 2338387"/>
              <a:gd name="connsiteY1" fmla="*/ 428625 h 2928937"/>
              <a:gd name="connsiteX2" fmla="*/ 1595437 w 2338387"/>
              <a:gd name="connsiteY2" fmla="*/ 428625 h 2928937"/>
              <a:gd name="connsiteX3" fmla="*/ 1595437 w 2338387"/>
              <a:gd name="connsiteY3" fmla="*/ 0 h 2928937"/>
              <a:gd name="connsiteX4" fmla="*/ 2338387 w 2338387"/>
              <a:gd name="connsiteY4" fmla="*/ 0 h 2928937"/>
              <a:gd name="connsiteX5" fmla="*/ 2338387 w 2338387"/>
              <a:gd name="connsiteY5" fmla="*/ 2924175 h 2928937"/>
              <a:gd name="connsiteX6" fmla="*/ 0 w 2338387"/>
              <a:gd name="connsiteY6" fmla="*/ 2928937 h 2928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8387" h="2928937">
                <a:moveTo>
                  <a:pt x="0" y="2928937"/>
                </a:moveTo>
                <a:lnTo>
                  <a:pt x="0" y="428625"/>
                </a:lnTo>
                <a:lnTo>
                  <a:pt x="1595437" y="428625"/>
                </a:lnTo>
                <a:lnTo>
                  <a:pt x="1595437" y="0"/>
                </a:lnTo>
                <a:lnTo>
                  <a:pt x="2338387" y="0"/>
                </a:lnTo>
                <a:lnTo>
                  <a:pt x="2338387" y="2924175"/>
                </a:lnTo>
                <a:lnTo>
                  <a:pt x="0" y="2928937"/>
                </a:lnTo>
                <a:close/>
              </a:path>
            </a:pathLst>
          </a:cu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7" name="Rectangle 116">
            <a:extLst>
              <a:ext uri="{FF2B5EF4-FFF2-40B4-BE49-F238E27FC236}">
                <a16:creationId xmlns:a16="http://schemas.microsoft.com/office/drawing/2014/main" id="{B426B178-1C3E-4659-B24F-69E8918FF8EA}"/>
              </a:ext>
            </a:extLst>
          </p:cNvPr>
          <p:cNvSpPr/>
          <p:nvPr/>
        </p:nvSpPr>
        <p:spPr bwMode="auto">
          <a:xfrm>
            <a:off x="2774768" y="4263075"/>
            <a:ext cx="1557309" cy="228559"/>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Rectangle 117">
            <a:extLst>
              <a:ext uri="{FF2B5EF4-FFF2-40B4-BE49-F238E27FC236}">
                <a16:creationId xmlns:a16="http://schemas.microsoft.com/office/drawing/2014/main" id="{54ED9640-802A-49D7-897B-595A07AE9F30}"/>
              </a:ext>
            </a:extLst>
          </p:cNvPr>
          <p:cNvSpPr/>
          <p:nvPr/>
        </p:nvSpPr>
        <p:spPr bwMode="auto">
          <a:xfrm>
            <a:off x="2774768" y="4617630"/>
            <a:ext cx="1557309" cy="228559"/>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9" name="Rectangle 118">
            <a:extLst>
              <a:ext uri="{FF2B5EF4-FFF2-40B4-BE49-F238E27FC236}">
                <a16:creationId xmlns:a16="http://schemas.microsoft.com/office/drawing/2014/main" id="{E20D4B69-D13F-4AE5-AE3E-D9C2817A7A54}"/>
              </a:ext>
            </a:extLst>
          </p:cNvPr>
          <p:cNvSpPr/>
          <p:nvPr/>
        </p:nvSpPr>
        <p:spPr bwMode="auto">
          <a:xfrm>
            <a:off x="2774768" y="4972187"/>
            <a:ext cx="1557309" cy="228559"/>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0" name="Rectangle 119">
            <a:extLst>
              <a:ext uri="{FF2B5EF4-FFF2-40B4-BE49-F238E27FC236}">
                <a16:creationId xmlns:a16="http://schemas.microsoft.com/office/drawing/2014/main" id="{2F7839FA-8E51-4F75-9702-B0885A9B4B6A}"/>
              </a:ext>
            </a:extLst>
          </p:cNvPr>
          <p:cNvSpPr/>
          <p:nvPr/>
        </p:nvSpPr>
        <p:spPr bwMode="auto">
          <a:xfrm>
            <a:off x="2774768" y="5326742"/>
            <a:ext cx="1557309" cy="228559"/>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1" name="Rectangle 120">
            <a:extLst>
              <a:ext uri="{FF2B5EF4-FFF2-40B4-BE49-F238E27FC236}">
                <a16:creationId xmlns:a16="http://schemas.microsoft.com/office/drawing/2014/main" id="{BE2240E4-1CA3-43A7-8408-43BBE8E68ACA}"/>
              </a:ext>
            </a:extLst>
          </p:cNvPr>
          <p:cNvSpPr/>
          <p:nvPr/>
        </p:nvSpPr>
        <p:spPr bwMode="auto">
          <a:xfrm>
            <a:off x="3916127" y="5764805"/>
            <a:ext cx="307271" cy="384950"/>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2" name="Freeform 13">
            <a:extLst>
              <a:ext uri="{FF2B5EF4-FFF2-40B4-BE49-F238E27FC236}">
                <a16:creationId xmlns:a16="http://schemas.microsoft.com/office/drawing/2014/main" id="{1BD1249F-7CDE-494C-9C64-AC35CF095474}"/>
              </a:ext>
            </a:extLst>
          </p:cNvPr>
          <p:cNvSpPr>
            <a:spLocks/>
          </p:cNvSpPr>
          <p:nvPr/>
        </p:nvSpPr>
        <p:spPr bwMode="auto">
          <a:xfrm>
            <a:off x="2424375" y="6148387"/>
            <a:ext cx="2258097" cy="105907"/>
          </a:xfrm>
          <a:custGeom>
            <a:avLst/>
            <a:gdLst>
              <a:gd name="T0" fmla="*/ 1277 w 1316"/>
              <a:gd name="T1" fmla="*/ 78 h 78"/>
              <a:gd name="T2" fmla="*/ 39 w 1316"/>
              <a:gd name="T3" fmla="*/ 78 h 78"/>
              <a:gd name="T4" fmla="*/ 0 w 1316"/>
              <a:gd name="T5" fmla="*/ 39 h 78"/>
              <a:gd name="T6" fmla="*/ 39 w 1316"/>
              <a:gd name="T7" fmla="*/ 0 h 78"/>
              <a:gd name="T8" fmla="*/ 1277 w 1316"/>
              <a:gd name="T9" fmla="*/ 0 h 78"/>
              <a:gd name="T10" fmla="*/ 1316 w 1316"/>
              <a:gd name="T11" fmla="*/ 39 h 78"/>
              <a:gd name="T12" fmla="*/ 1277 w 131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1316" h="78">
                <a:moveTo>
                  <a:pt x="1277" y="78"/>
                </a:moveTo>
                <a:cubicBezTo>
                  <a:pt x="39" y="78"/>
                  <a:pt x="39" y="78"/>
                  <a:pt x="39" y="78"/>
                </a:cubicBezTo>
                <a:cubicBezTo>
                  <a:pt x="17" y="78"/>
                  <a:pt x="0" y="60"/>
                  <a:pt x="0" y="39"/>
                </a:cubicBezTo>
                <a:cubicBezTo>
                  <a:pt x="0" y="18"/>
                  <a:pt x="17" y="0"/>
                  <a:pt x="39" y="0"/>
                </a:cubicBezTo>
                <a:cubicBezTo>
                  <a:pt x="1277" y="0"/>
                  <a:pt x="1277" y="0"/>
                  <a:pt x="1277" y="0"/>
                </a:cubicBezTo>
                <a:cubicBezTo>
                  <a:pt x="1298" y="0"/>
                  <a:pt x="1316" y="18"/>
                  <a:pt x="1316" y="39"/>
                </a:cubicBezTo>
                <a:cubicBezTo>
                  <a:pt x="1316" y="60"/>
                  <a:pt x="1298" y="78"/>
                  <a:pt x="1277" y="78"/>
                </a:cubicBezTo>
                <a:close/>
              </a:path>
            </a:pathLst>
          </a:custGeom>
          <a:solidFill>
            <a:schemeClr val="tx1">
              <a:lumMod val="40000"/>
              <a:lumOff val="60000"/>
            </a:schemeClr>
          </a:solidFill>
          <a:ln w="6350">
            <a:solidFill>
              <a:srgbClr val="A6A6A6"/>
            </a:solidFill>
            <a:round/>
            <a:headEnd/>
            <a:tailEnd/>
          </a:ln>
        </p:spPr>
        <p:txBody>
          <a:bodyPr vert="horz" wrap="square" lIns="93247" tIns="46623" rIns="93247" bIns="46623" numCol="1" anchor="t" anchorCtr="0" compatLnSpc="1">
            <a:prstTxWarp prst="textNoShape">
              <a:avLst/>
            </a:prstTxWarp>
          </a:bodyPr>
          <a:lstStyle/>
          <a:p>
            <a:pPr defTabSz="932418">
              <a:defRPr/>
            </a:pPr>
            <a:endParaRPr lang="en-US" sz="1122">
              <a:solidFill>
                <a:srgbClr val="FFFFFF"/>
              </a:solidFill>
              <a:latin typeface="Segoe UI"/>
            </a:endParaRPr>
          </a:p>
        </p:txBody>
      </p:sp>
      <p:pic>
        <p:nvPicPr>
          <p:cNvPr id="123" name="Picture 122">
            <a:extLst>
              <a:ext uri="{FF2B5EF4-FFF2-40B4-BE49-F238E27FC236}">
                <a16:creationId xmlns:a16="http://schemas.microsoft.com/office/drawing/2014/main" id="{44BD6A8C-9A30-4368-A7E1-622F68C1E8BE}"/>
              </a:ext>
            </a:extLst>
          </p:cNvPr>
          <p:cNvPicPr>
            <a:picLocks noChangeAspect="1"/>
          </p:cNvPicPr>
          <p:nvPr/>
        </p:nvPicPr>
        <p:blipFill>
          <a:blip r:embed="rId3"/>
          <a:stretch>
            <a:fillRect/>
          </a:stretch>
        </p:blipFill>
        <p:spPr>
          <a:xfrm>
            <a:off x="293374" y="4765456"/>
            <a:ext cx="3583446" cy="1983756"/>
          </a:xfrm>
          <a:prstGeom prst="rect">
            <a:avLst/>
          </a:prstGeom>
        </p:spPr>
      </p:pic>
      <p:sp>
        <p:nvSpPr>
          <p:cNvPr id="124" name="Title">
            <a:extLst>
              <a:ext uri="{FF2B5EF4-FFF2-40B4-BE49-F238E27FC236}">
                <a16:creationId xmlns:a16="http://schemas.microsoft.com/office/drawing/2014/main" id="{74A64246-E908-4EF7-9FE9-E19109BB49F7}"/>
              </a:ext>
            </a:extLst>
          </p:cNvPr>
          <p:cNvSpPr txBox="1">
            <a:spLocks/>
          </p:cNvSpPr>
          <p:nvPr/>
        </p:nvSpPr>
        <p:spPr>
          <a:xfrm>
            <a:off x="-214836" y="5608131"/>
            <a:ext cx="4542903" cy="1018794"/>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r>
              <a:rPr lang="en-US" sz="244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a:t>
            </a:r>
          </a:p>
          <a:p>
            <a:pPr defTabSz="895526">
              <a:defRPr/>
            </a:pPr>
            <a:r>
              <a:rPr lang="en-US" sz="244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Stack</a:t>
            </a:r>
          </a:p>
        </p:txBody>
      </p:sp>
      <p:sp>
        <p:nvSpPr>
          <p:cNvPr id="52" name="TextBox 51">
            <a:extLst>
              <a:ext uri="{FF2B5EF4-FFF2-40B4-BE49-F238E27FC236}">
                <a16:creationId xmlns:a16="http://schemas.microsoft.com/office/drawing/2014/main" id="{7F7BBBBF-6F27-40D0-9D05-A2A049C841E7}"/>
              </a:ext>
            </a:extLst>
          </p:cNvPr>
          <p:cNvSpPr txBox="1"/>
          <p:nvPr/>
        </p:nvSpPr>
        <p:spPr>
          <a:xfrm>
            <a:off x="346738" y="3442506"/>
            <a:ext cx="932603" cy="448228"/>
          </a:xfrm>
          <a:prstGeom prst="rect">
            <a:avLst/>
          </a:prstGeom>
          <a:noFill/>
        </p:spPr>
        <p:txBody>
          <a:bodyPr wrap="square" lIns="0" tIns="0" rIns="0" bIns="0" rtlCol="0">
            <a:spAutoFit/>
          </a:bodyPr>
          <a:lstStyle/>
          <a:p>
            <a:pPr algn="l"/>
            <a:r>
              <a:rPr lang="en-US" sz="2856">
                <a:gradFill>
                  <a:gsLst>
                    <a:gs pos="2917">
                      <a:schemeClr val="tx1"/>
                    </a:gs>
                    <a:gs pos="30000">
                      <a:schemeClr val="tx1"/>
                    </a:gs>
                  </a:gsLst>
                  <a:lin ang="5400000" scaled="0"/>
                </a:gradFill>
              </a:rPr>
              <a:t>Site A </a:t>
            </a:r>
          </a:p>
        </p:txBody>
      </p:sp>
      <p:sp>
        <p:nvSpPr>
          <p:cNvPr id="4" name="TextBox 3">
            <a:extLst>
              <a:ext uri="{FF2B5EF4-FFF2-40B4-BE49-F238E27FC236}">
                <a16:creationId xmlns:a16="http://schemas.microsoft.com/office/drawing/2014/main" id="{F03786D4-35F5-43C0-980F-30F378944D06}"/>
              </a:ext>
            </a:extLst>
          </p:cNvPr>
          <p:cNvSpPr txBox="1"/>
          <p:nvPr/>
        </p:nvSpPr>
        <p:spPr>
          <a:xfrm>
            <a:off x="9348951" y="2959358"/>
            <a:ext cx="3981329" cy="448228"/>
          </a:xfrm>
          <a:prstGeom prst="rect">
            <a:avLst/>
          </a:prstGeom>
          <a:noFill/>
        </p:spPr>
        <p:txBody>
          <a:bodyPr wrap="square" lIns="0" tIns="0" rIns="0" bIns="0" rtlCol="0">
            <a:spAutoFit/>
          </a:bodyPr>
          <a:lstStyle/>
          <a:p>
            <a:pPr algn="l"/>
            <a:r>
              <a:rPr lang="en-US" sz="2856">
                <a:gradFill>
                  <a:gsLst>
                    <a:gs pos="2917">
                      <a:schemeClr val="tx1"/>
                    </a:gs>
                    <a:gs pos="30000">
                      <a:schemeClr val="tx1"/>
                    </a:gs>
                  </a:gsLst>
                  <a:lin ang="5400000" scaled="0"/>
                </a:gradFill>
              </a:rPr>
              <a:t>Disaster recovery </a:t>
            </a:r>
          </a:p>
        </p:txBody>
      </p:sp>
      <p:sp>
        <p:nvSpPr>
          <p:cNvPr id="3" name="Rectangle 2">
            <a:extLst>
              <a:ext uri="{FF2B5EF4-FFF2-40B4-BE49-F238E27FC236}">
                <a16:creationId xmlns:a16="http://schemas.microsoft.com/office/drawing/2014/main" id="{0DFFA958-73E4-49D9-B5D6-CC79457E0078}"/>
              </a:ext>
            </a:extLst>
          </p:cNvPr>
          <p:cNvSpPr/>
          <p:nvPr/>
        </p:nvSpPr>
        <p:spPr>
          <a:xfrm>
            <a:off x="7484164" y="3419658"/>
            <a:ext cx="1185968" cy="542399"/>
          </a:xfrm>
          <a:prstGeom prst="rect">
            <a:avLst/>
          </a:prstGeom>
        </p:spPr>
        <p:txBody>
          <a:bodyPr wrap="none">
            <a:spAutoFit/>
          </a:bodyPr>
          <a:lstStyle/>
          <a:p>
            <a:r>
              <a:rPr lang="en-US" sz="2856">
                <a:gradFill>
                  <a:gsLst>
                    <a:gs pos="2917">
                      <a:schemeClr val="tx1"/>
                    </a:gs>
                    <a:gs pos="30000">
                      <a:schemeClr val="tx1"/>
                    </a:gs>
                  </a:gsLst>
                  <a:lin ang="5400000" scaled="0"/>
                </a:gradFill>
              </a:rPr>
              <a:t>Site B </a:t>
            </a:r>
          </a:p>
        </p:txBody>
      </p:sp>
      <p:sp>
        <p:nvSpPr>
          <p:cNvPr id="5" name="TextBox 4">
            <a:extLst>
              <a:ext uri="{FF2B5EF4-FFF2-40B4-BE49-F238E27FC236}">
                <a16:creationId xmlns:a16="http://schemas.microsoft.com/office/drawing/2014/main" id="{AE0F0973-BD8C-405F-B2DC-BB0254B2EFB5}"/>
              </a:ext>
            </a:extLst>
          </p:cNvPr>
          <p:cNvSpPr txBox="1"/>
          <p:nvPr/>
        </p:nvSpPr>
        <p:spPr>
          <a:xfrm>
            <a:off x="2981128" y="6569453"/>
            <a:ext cx="1976136" cy="320182"/>
          </a:xfrm>
          <a:prstGeom prst="rect">
            <a:avLst/>
          </a:prstGeom>
          <a:noFill/>
        </p:spPr>
        <p:txBody>
          <a:bodyPr wrap="square" lIns="0" tIns="0" rIns="0" bIns="0" rtlCol="0">
            <a:spAutoFit/>
          </a:bodyPr>
          <a:lstStyle/>
          <a:p>
            <a:pPr algn="l"/>
            <a:r>
              <a:rPr lang="en-US" sz="2040">
                <a:gradFill>
                  <a:gsLst>
                    <a:gs pos="2917">
                      <a:schemeClr val="tx1"/>
                    </a:gs>
                    <a:gs pos="30000">
                      <a:schemeClr val="tx1"/>
                    </a:gs>
                  </a:gsLst>
                  <a:lin ang="5400000" scaled="0"/>
                </a:gradFill>
              </a:rPr>
              <a:t>Failure Domain</a:t>
            </a:r>
          </a:p>
        </p:txBody>
      </p:sp>
      <p:sp>
        <p:nvSpPr>
          <p:cNvPr id="34" name="TextBox 33">
            <a:extLst>
              <a:ext uri="{FF2B5EF4-FFF2-40B4-BE49-F238E27FC236}">
                <a16:creationId xmlns:a16="http://schemas.microsoft.com/office/drawing/2014/main" id="{1682C813-056B-4B9C-AA33-996D6450C0D4}"/>
              </a:ext>
            </a:extLst>
          </p:cNvPr>
          <p:cNvSpPr txBox="1"/>
          <p:nvPr/>
        </p:nvSpPr>
        <p:spPr>
          <a:xfrm>
            <a:off x="10305794" y="6554878"/>
            <a:ext cx="1976136" cy="320182"/>
          </a:xfrm>
          <a:prstGeom prst="rect">
            <a:avLst/>
          </a:prstGeom>
          <a:noFill/>
        </p:spPr>
        <p:txBody>
          <a:bodyPr wrap="square" lIns="0" tIns="0" rIns="0" bIns="0" rtlCol="0">
            <a:spAutoFit/>
          </a:bodyPr>
          <a:lstStyle/>
          <a:p>
            <a:pPr algn="l"/>
            <a:r>
              <a:rPr lang="en-US" sz="2040">
                <a:gradFill>
                  <a:gsLst>
                    <a:gs pos="2917">
                      <a:schemeClr val="tx1"/>
                    </a:gs>
                    <a:gs pos="30000">
                      <a:schemeClr val="tx1"/>
                    </a:gs>
                  </a:gsLst>
                  <a:lin ang="5400000" scaled="0"/>
                </a:gradFill>
              </a:rPr>
              <a:t>Failure Domain</a:t>
            </a:r>
          </a:p>
        </p:txBody>
      </p:sp>
      <p:sp>
        <p:nvSpPr>
          <p:cNvPr id="8" name="Rectangle 7">
            <a:extLst>
              <a:ext uri="{FF2B5EF4-FFF2-40B4-BE49-F238E27FC236}">
                <a16:creationId xmlns:a16="http://schemas.microsoft.com/office/drawing/2014/main" id="{C1A6F034-09FF-4F1F-923C-EC6D4DB08047}"/>
              </a:ext>
            </a:extLst>
          </p:cNvPr>
          <p:cNvSpPr/>
          <p:nvPr/>
        </p:nvSpPr>
        <p:spPr>
          <a:xfrm>
            <a:off x="4779014" y="4461017"/>
            <a:ext cx="2491353" cy="670445"/>
          </a:xfrm>
          <a:prstGeom prst="rect">
            <a:avLst/>
          </a:prstGeom>
        </p:spPr>
        <p:txBody>
          <a:bodyPr wrap="square">
            <a:spAutoFit/>
          </a:bodyPr>
          <a:lstStyle/>
          <a:p>
            <a:pPr algn="ctr"/>
            <a:r>
              <a:rPr lang="en-US" sz="1836" b="1">
                <a:gradFill>
                  <a:gsLst>
                    <a:gs pos="2917">
                      <a:schemeClr val="tx1"/>
                    </a:gs>
                    <a:gs pos="30000">
                      <a:schemeClr val="tx1"/>
                    </a:gs>
                  </a:gsLst>
                  <a:lin ang="5400000" scaled="0"/>
                </a:gradFill>
              </a:rPr>
              <a:t>What is your data loss tolerance?</a:t>
            </a:r>
          </a:p>
        </p:txBody>
      </p:sp>
      <p:sp>
        <p:nvSpPr>
          <p:cNvPr id="38" name="Rectangle 37">
            <a:extLst>
              <a:ext uri="{FF2B5EF4-FFF2-40B4-BE49-F238E27FC236}">
                <a16:creationId xmlns:a16="http://schemas.microsoft.com/office/drawing/2014/main" id="{8E5E4A22-01AC-4F19-8496-102BE96C5BDE}"/>
              </a:ext>
            </a:extLst>
          </p:cNvPr>
          <p:cNvSpPr/>
          <p:nvPr/>
        </p:nvSpPr>
        <p:spPr>
          <a:xfrm>
            <a:off x="4789277" y="5719168"/>
            <a:ext cx="2491353" cy="670445"/>
          </a:xfrm>
          <a:prstGeom prst="rect">
            <a:avLst/>
          </a:prstGeom>
        </p:spPr>
        <p:txBody>
          <a:bodyPr wrap="square">
            <a:spAutoFit/>
          </a:bodyPr>
          <a:lstStyle/>
          <a:p>
            <a:pPr algn="ctr"/>
            <a:r>
              <a:rPr lang="en-US" sz="1836" b="1">
                <a:gradFill>
                  <a:gsLst>
                    <a:gs pos="2917">
                      <a:schemeClr val="tx1"/>
                    </a:gs>
                    <a:gs pos="30000">
                      <a:schemeClr val="tx1"/>
                    </a:gs>
                  </a:gsLst>
                  <a:lin ang="5400000" scaled="0"/>
                </a:gradFill>
              </a:rPr>
              <a:t>What is your downtime tolerance?</a:t>
            </a:r>
          </a:p>
        </p:txBody>
      </p:sp>
      <p:sp>
        <p:nvSpPr>
          <p:cNvPr id="40" name="Rectangle 39">
            <a:extLst>
              <a:ext uri="{FF2B5EF4-FFF2-40B4-BE49-F238E27FC236}">
                <a16:creationId xmlns:a16="http://schemas.microsoft.com/office/drawing/2014/main" id="{A422BBC9-FC7B-459B-9EE6-FD2603935E43}"/>
              </a:ext>
            </a:extLst>
          </p:cNvPr>
          <p:cNvSpPr/>
          <p:nvPr/>
        </p:nvSpPr>
        <p:spPr bwMode="auto">
          <a:xfrm>
            <a:off x="20359" y="1653478"/>
            <a:ext cx="2191978" cy="897506"/>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Longer Distance</a:t>
            </a:r>
          </a:p>
        </p:txBody>
      </p:sp>
      <p:sp>
        <p:nvSpPr>
          <p:cNvPr id="9" name="Arrow: Right 8">
            <a:extLst>
              <a:ext uri="{FF2B5EF4-FFF2-40B4-BE49-F238E27FC236}">
                <a16:creationId xmlns:a16="http://schemas.microsoft.com/office/drawing/2014/main" id="{9F04D653-2D33-4E39-81A0-5B578215B382}"/>
              </a:ext>
            </a:extLst>
          </p:cNvPr>
          <p:cNvSpPr/>
          <p:nvPr/>
        </p:nvSpPr>
        <p:spPr bwMode="auto">
          <a:xfrm>
            <a:off x="2382213" y="1784157"/>
            <a:ext cx="883049" cy="62374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42" name="Rectangle 41">
            <a:extLst>
              <a:ext uri="{FF2B5EF4-FFF2-40B4-BE49-F238E27FC236}">
                <a16:creationId xmlns:a16="http://schemas.microsoft.com/office/drawing/2014/main" id="{103EE8AE-4BEF-479A-8713-61242B6E10F6}"/>
              </a:ext>
            </a:extLst>
          </p:cNvPr>
          <p:cNvSpPr/>
          <p:nvPr/>
        </p:nvSpPr>
        <p:spPr bwMode="auto">
          <a:xfrm>
            <a:off x="3435138" y="1654362"/>
            <a:ext cx="2191978" cy="897506"/>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Higher Latency</a:t>
            </a:r>
          </a:p>
        </p:txBody>
      </p:sp>
      <p:sp>
        <p:nvSpPr>
          <p:cNvPr id="43" name="Rectangle 42">
            <a:extLst>
              <a:ext uri="{FF2B5EF4-FFF2-40B4-BE49-F238E27FC236}">
                <a16:creationId xmlns:a16="http://schemas.microsoft.com/office/drawing/2014/main" id="{53BC73FA-74AC-493F-B7F8-9975235AA1FC}"/>
              </a:ext>
            </a:extLst>
          </p:cNvPr>
          <p:cNvSpPr/>
          <p:nvPr/>
        </p:nvSpPr>
        <p:spPr bwMode="auto">
          <a:xfrm>
            <a:off x="6847540" y="1658867"/>
            <a:ext cx="2191978" cy="897506"/>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Lower Bandwidth</a:t>
            </a:r>
          </a:p>
        </p:txBody>
      </p:sp>
      <p:sp>
        <p:nvSpPr>
          <p:cNvPr id="44" name="Arrow: Right 43">
            <a:extLst>
              <a:ext uri="{FF2B5EF4-FFF2-40B4-BE49-F238E27FC236}">
                <a16:creationId xmlns:a16="http://schemas.microsoft.com/office/drawing/2014/main" id="{FFAE53ED-FD89-4340-A11E-60941970C29F}"/>
              </a:ext>
            </a:extLst>
          </p:cNvPr>
          <p:cNvSpPr/>
          <p:nvPr/>
        </p:nvSpPr>
        <p:spPr bwMode="auto">
          <a:xfrm>
            <a:off x="5795803" y="1798675"/>
            <a:ext cx="883049" cy="62374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45" name="Arrow: Right 44">
            <a:extLst>
              <a:ext uri="{FF2B5EF4-FFF2-40B4-BE49-F238E27FC236}">
                <a16:creationId xmlns:a16="http://schemas.microsoft.com/office/drawing/2014/main" id="{403AE1AE-E948-41F4-BF38-440AA3C59A04}"/>
              </a:ext>
            </a:extLst>
          </p:cNvPr>
          <p:cNvSpPr/>
          <p:nvPr/>
        </p:nvSpPr>
        <p:spPr bwMode="auto">
          <a:xfrm>
            <a:off x="9208720" y="1784157"/>
            <a:ext cx="883049" cy="62374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47" name="Rectangle 46">
            <a:extLst>
              <a:ext uri="{FF2B5EF4-FFF2-40B4-BE49-F238E27FC236}">
                <a16:creationId xmlns:a16="http://schemas.microsoft.com/office/drawing/2014/main" id="{41CA8190-3407-424C-A0BD-DA500E3F6F2E}"/>
              </a:ext>
            </a:extLst>
          </p:cNvPr>
          <p:cNvSpPr/>
          <p:nvPr/>
        </p:nvSpPr>
        <p:spPr bwMode="auto">
          <a:xfrm>
            <a:off x="10224138" y="1671755"/>
            <a:ext cx="2191978" cy="897506"/>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Higher Data loss </a:t>
            </a:r>
          </a:p>
        </p:txBody>
      </p:sp>
      <p:pic>
        <p:nvPicPr>
          <p:cNvPr id="48" name="Graphic 47" descr="Close">
            <a:extLst>
              <a:ext uri="{FF2B5EF4-FFF2-40B4-BE49-F238E27FC236}">
                <a16:creationId xmlns:a16="http://schemas.microsoft.com/office/drawing/2014/main" id="{D168006A-755E-4740-9A9E-0FB4787E17D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4800" y="3746380"/>
            <a:ext cx="3091078" cy="3050466"/>
          </a:xfrm>
          <a:prstGeom prst="rect">
            <a:avLst/>
          </a:prstGeom>
        </p:spPr>
      </p:pic>
    </p:spTree>
    <p:extLst>
      <p:ext uri="{BB962C8B-B14F-4D97-AF65-F5344CB8AC3E}">
        <p14:creationId xmlns:p14="http://schemas.microsoft.com/office/powerpoint/2010/main" val="32794067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53" presetClass="entr" presetSubtype="16" fill="hold" nodeType="withEffect">
                                  <p:stCondLst>
                                    <p:cond delay="0"/>
                                  </p:stCondLst>
                                  <p:childTnLst>
                                    <p:set>
                                      <p:cBhvr>
                                        <p:cTn id="13" dur="1" fill="hold">
                                          <p:stCondLst>
                                            <p:cond delay="0"/>
                                          </p:stCondLst>
                                        </p:cTn>
                                        <p:tgtEl>
                                          <p:spTgt spid="48"/>
                                        </p:tgtEl>
                                        <p:attrNameLst>
                                          <p:attrName>style.visibility</p:attrName>
                                        </p:attrNameLst>
                                      </p:cBhvr>
                                      <p:to>
                                        <p:strVal val="visible"/>
                                      </p:to>
                                    </p:set>
                                    <p:anim calcmode="lin" valueType="num">
                                      <p:cBhvr>
                                        <p:cTn id="14" dur="500" fill="hold"/>
                                        <p:tgtEl>
                                          <p:spTgt spid="48"/>
                                        </p:tgtEl>
                                        <p:attrNameLst>
                                          <p:attrName>ppt_w</p:attrName>
                                        </p:attrNameLst>
                                      </p:cBhvr>
                                      <p:tavLst>
                                        <p:tav tm="0">
                                          <p:val>
                                            <p:fltVal val="0"/>
                                          </p:val>
                                        </p:tav>
                                        <p:tav tm="100000">
                                          <p:val>
                                            <p:strVal val="#ppt_w"/>
                                          </p:val>
                                        </p:tav>
                                      </p:tavLst>
                                    </p:anim>
                                    <p:anim calcmode="lin" valueType="num">
                                      <p:cBhvr>
                                        <p:cTn id="15" dur="500" fill="hold"/>
                                        <p:tgtEl>
                                          <p:spTgt spid="48"/>
                                        </p:tgtEl>
                                        <p:attrNameLst>
                                          <p:attrName>ppt_h</p:attrName>
                                        </p:attrNameLst>
                                      </p:cBhvr>
                                      <p:tavLst>
                                        <p:tav tm="0">
                                          <p:val>
                                            <p:fltVal val="0"/>
                                          </p:val>
                                        </p:tav>
                                        <p:tav tm="100000">
                                          <p:val>
                                            <p:strVal val="#ppt_h"/>
                                          </p:val>
                                        </p:tav>
                                      </p:tavLst>
                                    </p:anim>
                                    <p:animEffect transition="in" filter="fade">
                                      <p:cBhvr>
                                        <p:cTn id="16" dur="500"/>
                                        <p:tgtEl>
                                          <p:spTgt spid="4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4" grpId="0"/>
      <p:bldP spid="8" grpId="0"/>
      <p:bldP spid="38" grpId="0"/>
      <p:bldP spid="40" grpId="0" animBg="1"/>
      <p:bldP spid="9" grpId="0" animBg="1"/>
      <p:bldP spid="42" grpId="0" animBg="1"/>
      <p:bldP spid="43" grpId="0" animBg="1"/>
      <p:bldP spid="44" grpId="0" animBg="1"/>
      <p:bldP spid="45" grpId="0" animBg="1"/>
      <p:bldP spid="4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9E937-4F4C-4D53-A6E4-4140157AEB5E}"/>
              </a:ext>
            </a:extLst>
          </p:cNvPr>
          <p:cNvSpPr>
            <a:spLocks noGrp="1"/>
          </p:cNvSpPr>
          <p:nvPr>
            <p:ph type="title"/>
          </p:nvPr>
        </p:nvSpPr>
        <p:spPr>
          <a:xfrm>
            <a:off x="600855" y="466301"/>
            <a:ext cx="11237870" cy="690587"/>
          </a:xfrm>
        </p:spPr>
        <p:txBody>
          <a:bodyPr/>
          <a:lstStyle/>
          <a:p>
            <a:r>
              <a:rPr lang="en-US" sz="4488" dirty="0"/>
              <a:t>Azure Stack Hub Deployment Patterns</a:t>
            </a:r>
          </a:p>
        </p:txBody>
      </p:sp>
      <p:sp>
        <p:nvSpPr>
          <p:cNvPr id="8" name="people_12" title="Icon of three people">
            <a:extLst>
              <a:ext uri="{FF2B5EF4-FFF2-40B4-BE49-F238E27FC236}">
                <a16:creationId xmlns:a16="http://schemas.microsoft.com/office/drawing/2014/main" id="{1D6B73B6-E594-4FB9-B3C4-26324B2F1BA7}"/>
              </a:ext>
            </a:extLst>
          </p:cNvPr>
          <p:cNvSpPr>
            <a:spLocks noChangeAspect="1" noEditPoints="1"/>
          </p:cNvSpPr>
          <p:nvPr/>
        </p:nvSpPr>
        <p:spPr bwMode="auto">
          <a:xfrm>
            <a:off x="1083884" y="1654129"/>
            <a:ext cx="1206534" cy="1029386"/>
          </a:xfrm>
          <a:custGeom>
            <a:avLst/>
            <a:gdLst>
              <a:gd name="T0" fmla="*/ 110 w 349"/>
              <a:gd name="T1" fmla="*/ 142 h 296"/>
              <a:gd name="T2" fmla="*/ 174 w 349"/>
              <a:gd name="T3" fmla="*/ 78 h 296"/>
              <a:gd name="T4" fmla="*/ 238 w 349"/>
              <a:gd name="T5" fmla="*/ 142 h 296"/>
              <a:gd name="T6" fmla="*/ 174 w 349"/>
              <a:gd name="T7" fmla="*/ 206 h 296"/>
              <a:gd name="T8" fmla="*/ 110 w 349"/>
              <a:gd name="T9" fmla="*/ 142 h 296"/>
              <a:gd name="T10" fmla="*/ 264 w 349"/>
              <a:gd name="T11" fmla="*/ 296 h 296"/>
              <a:gd name="T12" fmla="*/ 174 w 349"/>
              <a:gd name="T13" fmla="*/ 207 h 296"/>
              <a:gd name="T14" fmla="*/ 85 w 349"/>
              <a:gd name="T15" fmla="*/ 296 h 296"/>
              <a:gd name="T16" fmla="*/ 56 w 349"/>
              <a:gd name="T17" fmla="*/ 80 h 296"/>
              <a:gd name="T18" fmla="*/ 96 w 349"/>
              <a:gd name="T19" fmla="*/ 40 h 296"/>
              <a:gd name="T20" fmla="*/ 56 w 349"/>
              <a:gd name="T21" fmla="*/ 0 h 296"/>
              <a:gd name="T22" fmla="*/ 16 w 349"/>
              <a:gd name="T23" fmla="*/ 40 h 296"/>
              <a:gd name="T24" fmla="*/ 56 w 349"/>
              <a:gd name="T25" fmla="*/ 80 h 296"/>
              <a:gd name="T26" fmla="*/ 111 w 349"/>
              <a:gd name="T27" fmla="*/ 136 h 296"/>
              <a:gd name="T28" fmla="*/ 56 w 349"/>
              <a:gd name="T29" fmla="*/ 81 h 296"/>
              <a:gd name="T30" fmla="*/ 0 w 349"/>
              <a:gd name="T31" fmla="*/ 136 h 296"/>
              <a:gd name="T32" fmla="*/ 293 w 349"/>
              <a:gd name="T33" fmla="*/ 80 h 296"/>
              <a:gd name="T34" fmla="*/ 333 w 349"/>
              <a:gd name="T35" fmla="*/ 40 h 296"/>
              <a:gd name="T36" fmla="*/ 293 w 349"/>
              <a:gd name="T37" fmla="*/ 0 h 296"/>
              <a:gd name="T38" fmla="*/ 253 w 349"/>
              <a:gd name="T39" fmla="*/ 40 h 296"/>
              <a:gd name="T40" fmla="*/ 293 w 349"/>
              <a:gd name="T41" fmla="*/ 80 h 296"/>
              <a:gd name="T42" fmla="*/ 349 w 349"/>
              <a:gd name="T43" fmla="*/ 136 h 296"/>
              <a:gd name="T44" fmla="*/ 293 w 349"/>
              <a:gd name="T45" fmla="*/ 81 h 296"/>
              <a:gd name="T46" fmla="*/ 237 w 349"/>
              <a:gd name="T47" fmla="*/ 13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296">
                <a:moveTo>
                  <a:pt x="110" y="142"/>
                </a:moveTo>
                <a:cubicBezTo>
                  <a:pt x="110" y="107"/>
                  <a:pt x="139" y="78"/>
                  <a:pt x="174" y="78"/>
                </a:cubicBezTo>
                <a:cubicBezTo>
                  <a:pt x="210" y="78"/>
                  <a:pt x="238" y="107"/>
                  <a:pt x="238" y="142"/>
                </a:cubicBezTo>
                <a:cubicBezTo>
                  <a:pt x="238" y="177"/>
                  <a:pt x="210" y="206"/>
                  <a:pt x="174" y="206"/>
                </a:cubicBezTo>
                <a:cubicBezTo>
                  <a:pt x="139" y="206"/>
                  <a:pt x="110" y="177"/>
                  <a:pt x="110" y="142"/>
                </a:cubicBezTo>
                <a:close/>
                <a:moveTo>
                  <a:pt x="264" y="296"/>
                </a:moveTo>
                <a:cubicBezTo>
                  <a:pt x="264" y="247"/>
                  <a:pt x="224" y="207"/>
                  <a:pt x="174" y="207"/>
                </a:cubicBezTo>
                <a:cubicBezTo>
                  <a:pt x="125" y="207"/>
                  <a:pt x="85" y="247"/>
                  <a:pt x="85" y="296"/>
                </a:cubicBezTo>
                <a:moveTo>
                  <a:pt x="56" y="80"/>
                </a:moveTo>
                <a:cubicBezTo>
                  <a:pt x="78" y="80"/>
                  <a:pt x="96" y="62"/>
                  <a:pt x="96" y="40"/>
                </a:cubicBezTo>
                <a:cubicBezTo>
                  <a:pt x="96" y="18"/>
                  <a:pt x="78" y="0"/>
                  <a:pt x="56" y="0"/>
                </a:cubicBezTo>
                <a:cubicBezTo>
                  <a:pt x="34" y="0"/>
                  <a:pt x="16" y="18"/>
                  <a:pt x="16" y="40"/>
                </a:cubicBezTo>
                <a:cubicBezTo>
                  <a:pt x="16" y="62"/>
                  <a:pt x="34" y="80"/>
                  <a:pt x="56" y="80"/>
                </a:cubicBezTo>
                <a:close/>
                <a:moveTo>
                  <a:pt x="111" y="136"/>
                </a:moveTo>
                <a:cubicBezTo>
                  <a:pt x="111" y="106"/>
                  <a:pt x="86" y="81"/>
                  <a:pt x="56" y="81"/>
                </a:cubicBezTo>
                <a:cubicBezTo>
                  <a:pt x="25" y="81"/>
                  <a:pt x="0" y="106"/>
                  <a:pt x="0" y="136"/>
                </a:cubicBezTo>
                <a:moveTo>
                  <a:pt x="293" y="80"/>
                </a:moveTo>
                <a:cubicBezTo>
                  <a:pt x="315" y="80"/>
                  <a:pt x="333" y="62"/>
                  <a:pt x="333" y="40"/>
                </a:cubicBezTo>
                <a:cubicBezTo>
                  <a:pt x="333" y="18"/>
                  <a:pt x="315" y="0"/>
                  <a:pt x="293" y="0"/>
                </a:cubicBezTo>
                <a:cubicBezTo>
                  <a:pt x="271" y="0"/>
                  <a:pt x="253" y="18"/>
                  <a:pt x="253" y="40"/>
                </a:cubicBezTo>
                <a:cubicBezTo>
                  <a:pt x="253" y="62"/>
                  <a:pt x="271" y="80"/>
                  <a:pt x="293" y="80"/>
                </a:cubicBezTo>
                <a:close/>
                <a:moveTo>
                  <a:pt x="349" y="136"/>
                </a:moveTo>
                <a:cubicBezTo>
                  <a:pt x="349" y="106"/>
                  <a:pt x="324" y="81"/>
                  <a:pt x="293" y="81"/>
                </a:cubicBezTo>
                <a:cubicBezTo>
                  <a:pt x="262" y="81"/>
                  <a:pt x="237" y="106"/>
                  <a:pt x="237" y="136"/>
                </a:cubicBezTo>
              </a:path>
            </a:pathLst>
          </a:custGeom>
          <a:solidFill>
            <a:schemeClr val="bg1">
              <a:lumMod val="85000"/>
            </a:schemeClr>
          </a:solidFill>
          <a:ln w="15875"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endParaRPr lang="en-US" sz="1734"/>
          </a:p>
        </p:txBody>
      </p:sp>
      <p:grpSp>
        <p:nvGrpSpPr>
          <p:cNvPr id="9" name="Group 8">
            <a:extLst>
              <a:ext uri="{FF2B5EF4-FFF2-40B4-BE49-F238E27FC236}">
                <a16:creationId xmlns:a16="http://schemas.microsoft.com/office/drawing/2014/main" id="{86D9BE02-8EF7-4FBA-A186-627B0E7ABC00}"/>
              </a:ext>
            </a:extLst>
          </p:cNvPr>
          <p:cNvGrpSpPr/>
          <p:nvPr/>
        </p:nvGrpSpPr>
        <p:grpSpPr>
          <a:xfrm>
            <a:off x="744834" y="3023462"/>
            <a:ext cx="1892638" cy="1008993"/>
            <a:chOff x="614147" y="2773446"/>
            <a:chExt cx="1855696" cy="989299"/>
          </a:xfrm>
          <a:solidFill>
            <a:schemeClr val="bg1">
              <a:lumMod val="85000"/>
            </a:schemeClr>
          </a:solidFill>
        </p:grpSpPr>
        <p:sp>
          <p:nvSpPr>
            <p:cNvPr id="10" name="Commitments_EC4D" title="Icon of a handshake">
              <a:extLst>
                <a:ext uri="{FF2B5EF4-FFF2-40B4-BE49-F238E27FC236}">
                  <a16:creationId xmlns:a16="http://schemas.microsoft.com/office/drawing/2014/main" id="{6C655B6D-4C5A-4431-9CA2-747DEF8A450D}"/>
                </a:ext>
              </a:extLst>
            </p:cNvPr>
            <p:cNvSpPr>
              <a:spLocks noChangeAspect="1" noEditPoints="1"/>
            </p:cNvSpPr>
            <p:nvPr/>
          </p:nvSpPr>
          <p:spPr bwMode="auto">
            <a:xfrm>
              <a:off x="1355192" y="3419798"/>
              <a:ext cx="365760" cy="342947"/>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grpFill/>
            <a:ln w="15875"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endParaRPr lang="en-US" sz="1836"/>
            </a:p>
          </p:txBody>
        </p:sp>
        <p:sp>
          <p:nvSpPr>
            <p:cNvPr id="11" name="people_4" title="Icon of a person">
              <a:extLst>
                <a:ext uri="{FF2B5EF4-FFF2-40B4-BE49-F238E27FC236}">
                  <a16:creationId xmlns:a16="http://schemas.microsoft.com/office/drawing/2014/main" id="{21283232-2FC9-4994-BA3C-0A173635B1B5}"/>
                </a:ext>
              </a:extLst>
            </p:cNvPr>
            <p:cNvSpPr>
              <a:spLocks noChangeAspect="1" noEditPoints="1"/>
            </p:cNvSpPr>
            <p:nvPr/>
          </p:nvSpPr>
          <p:spPr bwMode="auto">
            <a:xfrm>
              <a:off x="614147" y="2773446"/>
              <a:ext cx="731520" cy="817826"/>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grpFill/>
            <a:ln w="15875"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endParaRPr lang="en-US" sz="1836"/>
            </a:p>
          </p:txBody>
        </p:sp>
        <p:sp>
          <p:nvSpPr>
            <p:cNvPr id="12" name="people_4" title="Icon of a person">
              <a:extLst>
                <a:ext uri="{FF2B5EF4-FFF2-40B4-BE49-F238E27FC236}">
                  <a16:creationId xmlns:a16="http://schemas.microsoft.com/office/drawing/2014/main" id="{0657F361-BAFE-405F-A027-A19AB50BCA13}"/>
                </a:ext>
              </a:extLst>
            </p:cNvPr>
            <p:cNvSpPr>
              <a:spLocks noChangeAspect="1" noEditPoints="1"/>
            </p:cNvSpPr>
            <p:nvPr/>
          </p:nvSpPr>
          <p:spPr bwMode="auto">
            <a:xfrm>
              <a:off x="1738323" y="2775297"/>
              <a:ext cx="731520" cy="817826"/>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grpFill/>
            <a:ln w="15875"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endParaRPr lang="en-US" sz="1836"/>
            </a:p>
          </p:txBody>
        </p:sp>
      </p:grpSp>
      <p:sp>
        <p:nvSpPr>
          <p:cNvPr id="13" name="Rounded Rectangle 68">
            <a:extLst>
              <a:ext uri="{FF2B5EF4-FFF2-40B4-BE49-F238E27FC236}">
                <a16:creationId xmlns:a16="http://schemas.microsoft.com/office/drawing/2014/main" id="{08398299-0E80-46A2-B83C-3B3CEBE6EFC1}"/>
              </a:ext>
            </a:extLst>
          </p:cNvPr>
          <p:cNvSpPr/>
          <p:nvPr/>
        </p:nvSpPr>
        <p:spPr>
          <a:xfrm>
            <a:off x="4599601" y="1938837"/>
            <a:ext cx="6947815" cy="4090708"/>
          </a:xfrm>
          <a:prstGeom prst="roundRect">
            <a:avLst/>
          </a:prstGeom>
          <a:solidFill>
            <a:srgbClr val="7F7F7F">
              <a:lumMod val="20000"/>
              <a:lumOff val="80000"/>
            </a:srgbClr>
          </a:solidFill>
          <a:ln w="15875" cap="flat" cmpd="sng" algn="ctr">
            <a:solidFill>
              <a:srgbClr val="0078D7"/>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r>
              <a:rPr lang="en-US" sz="1399" dirty="0">
                <a:solidFill>
                  <a:schemeClr val="tx1"/>
                </a:solidFill>
                <a:latin typeface="Segoe UI Semilight"/>
              </a:rPr>
              <a:t>Azure Stack Hub </a:t>
            </a:r>
          </a:p>
        </p:txBody>
      </p:sp>
      <p:cxnSp>
        <p:nvCxnSpPr>
          <p:cNvPr id="18" name="Straight Connector 17">
            <a:extLst>
              <a:ext uri="{FF2B5EF4-FFF2-40B4-BE49-F238E27FC236}">
                <a16:creationId xmlns:a16="http://schemas.microsoft.com/office/drawing/2014/main" id="{05976AFA-22ED-425A-B6FE-19580EC6872E}"/>
              </a:ext>
            </a:extLst>
          </p:cNvPr>
          <p:cNvCxnSpPr>
            <a:cxnSpLocks/>
          </p:cNvCxnSpPr>
          <p:nvPr/>
        </p:nvCxnSpPr>
        <p:spPr>
          <a:xfrm>
            <a:off x="4599601" y="3740127"/>
            <a:ext cx="6947815" cy="0"/>
          </a:xfrm>
          <a:prstGeom prst="line">
            <a:avLst/>
          </a:prstGeom>
          <a:ln w="381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1" name="Telemarketer_E7B9" title="Icon of a person wearing a headset">
            <a:extLst>
              <a:ext uri="{FF2B5EF4-FFF2-40B4-BE49-F238E27FC236}">
                <a16:creationId xmlns:a16="http://schemas.microsoft.com/office/drawing/2014/main" id="{72697A21-582D-4572-93A1-7AFA8DEFE50B}"/>
              </a:ext>
            </a:extLst>
          </p:cNvPr>
          <p:cNvSpPr>
            <a:spLocks noChangeAspect="1" noEditPoints="1"/>
          </p:cNvSpPr>
          <p:nvPr/>
        </p:nvSpPr>
        <p:spPr bwMode="auto">
          <a:xfrm>
            <a:off x="1212021" y="4547750"/>
            <a:ext cx="932603" cy="1112250"/>
          </a:xfrm>
          <a:custGeom>
            <a:avLst/>
            <a:gdLst>
              <a:gd name="T0" fmla="*/ 0 w 3250"/>
              <a:gd name="T1" fmla="*/ 3875 h 3875"/>
              <a:gd name="T2" fmla="*/ 1625 w 3250"/>
              <a:gd name="T3" fmla="*/ 2250 h 3875"/>
              <a:gd name="T4" fmla="*/ 3250 w 3250"/>
              <a:gd name="T5" fmla="*/ 3875 h 3875"/>
              <a:gd name="T6" fmla="*/ 750 w 3250"/>
              <a:gd name="T7" fmla="*/ 1750 h 3875"/>
              <a:gd name="T8" fmla="*/ 750 w 3250"/>
              <a:gd name="T9" fmla="*/ 750 h 3875"/>
              <a:gd name="T10" fmla="*/ 500 w 3250"/>
              <a:gd name="T11" fmla="*/ 500 h 3875"/>
              <a:gd name="T12" fmla="*/ 250 w 3250"/>
              <a:gd name="T13" fmla="*/ 750 h 3875"/>
              <a:gd name="T14" fmla="*/ 250 w 3250"/>
              <a:gd name="T15" fmla="*/ 1500 h 3875"/>
              <a:gd name="T16" fmla="*/ 500 w 3250"/>
              <a:gd name="T17" fmla="*/ 1750 h 3875"/>
              <a:gd name="T18" fmla="*/ 1500 w 3250"/>
              <a:gd name="T19" fmla="*/ 1750 h 3875"/>
              <a:gd name="T20" fmla="*/ 690 w 3250"/>
              <a:gd name="T21" fmla="*/ 1751 h 3875"/>
              <a:gd name="T22" fmla="*/ 1625 w 3250"/>
              <a:gd name="T23" fmla="*/ 2250 h 3875"/>
              <a:gd name="T24" fmla="*/ 2750 w 3250"/>
              <a:gd name="T25" fmla="*/ 1125 h 3875"/>
              <a:gd name="T26" fmla="*/ 1625 w 3250"/>
              <a:gd name="T27" fmla="*/ 0 h 3875"/>
              <a:gd name="T28" fmla="*/ 689 w 3250"/>
              <a:gd name="T29" fmla="*/ 500 h 3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50" h="3875">
                <a:moveTo>
                  <a:pt x="0" y="3875"/>
                </a:moveTo>
                <a:cubicBezTo>
                  <a:pt x="0" y="2978"/>
                  <a:pt x="728" y="2250"/>
                  <a:pt x="1625" y="2250"/>
                </a:cubicBezTo>
                <a:cubicBezTo>
                  <a:pt x="2522" y="2250"/>
                  <a:pt x="3250" y="2978"/>
                  <a:pt x="3250" y="3875"/>
                </a:cubicBezTo>
                <a:moveTo>
                  <a:pt x="750" y="1750"/>
                </a:moveTo>
                <a:cubicBezTo>
                  <a:pt x="750" y="750"/>
                  <a:pt x="750" y="750"/>
                  <a:pt x="750" y="750"/>
                </a:cubicBezTo>
                <a:cubicBezTo>
                  <a:pt x="750" y="612"/>
                  <a:pt x="638" y="500"/>
                  <a:pt x="500" y="500"/>
                </a:cubicBezTo>
                <a:cubicBezTo>
                  <a:pt x="362" y="500"/>
                  <a:pt x="250" y="612"/>
                  <a:pt x="250" y="750"/>
                </a:cubicBezTo>
                <a:cubicBezTo>
                  <a:pt x="250" y="1500"/>
                  <a:pt x="250" y="1500"/>
                  <a:pt x="250" y="1500"/>
                </a:cubicBezTo>
                <a:cubicBezTo>
                  <a:pt x="250" y="1638"/>
                  <a:pt x="362" y="1750"/>
                  <a:pt x="500" y="1750"/>
                </a:cubicBezTo>
                <a:cubicBezTo>
                  <a:pt x="1500" y="1750"/>
                  <a:pt x="1500" y="1750"/>
                  <a:pt x="1500" y="1750"/>
                </a:cubicBezTo>
                <a:moveTo>
                  <a:pt x="690" y="1751"/>
                </a:moveTo>
                <a:cubicBezTo>
                  <a:pt x="892" y="2052"/>
                  <a:pt x="1235" y="2250"/>
                  <a:pt x="1625" y="2250"/>
                </a:cubicBezTo>
                <a:cubicBezTo>
                  <a:pt x="2246" y="2250"/>
                  <a:pt x="2750" y="1746"/>
                  <a:pt x="2750" y="1125"/>
                </a:cubicBezTo>
                <a:cubicBezTo>
                  <a:pt x="2750" y="504"/>
                  <a:pt x="2246" y="0"/>
                  <a:pt x="1625" y="0"/>
                </a:cubicBezTo>
                <a:cubicBezTo>
                  <a:pt x="1235" y="0"/>
                  <a:pt x="891" y="199"/>
                  <a:pt x="689" y="500"/>
                </a:cubicBezTo>
              </a:path>
            </a:pathLst>
          </a:custGeom>
          <a:noFill/>
          <a:ln w="15875" cap="sq">
            <a:solidFill>
              <a:schemeClr val="bg1">
                <a:lumMod val="75000"/>
              </a:schemeClr>
            </a:solidFill>
            <a:prstDash val="solid"/>
            <a:miter lim="800000"/>
            <a:headEnd/>
            <a:tailEnd/>
          </a:ln>
        </p:spPr>
        <p:txBody>
          <a:bodyPr vert="horz" wrap="square" lIns="93260" tIns="46630" rIns="93260" bIns="4663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endParaRPr lang="en-US" sz="1734"/>
          </a:p>
        </p:txBody>
      </p:sp>
      <p:sp>
        <p:nvSpPr>
          <p:cNvPr id="19" name="TextBox 18">
            <a:extLst>
              <a:ext uri="{FF2B5EF4-FFF2-40B4-BE49-F238E27FC236}">
                <a16:creationId xmlns:a16="http://schemas.microsoft.com/office/drawing/2014/main" id="{F4580E1A-04F5-4839-B589-57D7CB6EA1DF}"/>
              </a:ext>
            </a:extLst>
          </p:cNvPr>
          <p:cNvSpPr txBox="1"/>
          <p:nvPr/>
        </p:nvSpPr>
        <p:spPr>
          <a:xfrm>
            <a:off x="2764102" y="3340309"/>
            <a:ext cx="1351215" cy="960545"/>
          </a:xfrm>
          <a:prstGeom prst="rect">
            <a:avLst/>
          </a:prstGeom>
          <a:noFill/>
        </p:spPr>
        <p:txBody>
          <a:bodyPr wrap="square" lIns="0" tIns="0" rIns="0" bIns="0" rtlCol="0">
            <a:spAutoFit/>
          </a:bodyPr>
          <a:lstStyle/>
          <a:p>
            <a:pPr algn="ctr"/>
            <a:r>
              <a:rPr lang="en-US" sz="2040">
                <a:gradFill>
                  <a:gsLst>
                    <a:gs pos="2917">
                      <a:schemeClr val="tx1"/>
                    </a:gs>
                    <a:gs pos="30000">
                      <a:schemeClr val="tx1"/>
                    </a:gs>
                  </a:gsLst>
                  <a:lin ang="5400000" scaled="0"/>
                </a:gradFill>
              </a:rPr>
              <a:t>Managed Services Provider</a:t>
            </a:r>
          </a:p>
        </p:txBody>
      </p:sp>
      <p:sp>
        <p:nvSpPr>
          <p:cNvPr id="20" name="TextBox 19">
            <a:extLst>
              <a:ext uri="{FF2B5EF4-FFF2-40B4-BE49-F238E27FC236}">
                <a16:creationId xmlns:a16="http://schemas.microsoft.com/office/drawing/2014/main" id="{B93D0015-9666-42FD-93C4-28730BCEEC59}"/>
              </a:ext>
            </a:extLst>
          </p:cNvPr>
          <p:cNvSpPr txBox="1"/>
          <p:nvPr/>
        </p:nvSpPr>
        <p:spPr>
          <a:xfrm>
            <a:off x="2778245" y="2027773"/>
            <a:ext cx="1351215" cy="320182"/>
          </a:xfrm>
          <a:prstGeom prst="rect">
            <a:avLst/>
          </a:prstGeom>
          <a:noFill/>
        </p:spPr>
        <p:txBody>
          <a:bodyPr wrap="square" lIns="0" tIns="0" rIns="0" bIns="0" rtlCol="0">
            <a:spAutoFit/>
          </a:bodyPr>
          <a:lstStyle/>
          <a:p>
            <a:pPr algn="ctr"/>
            <a:r>
              <a:rPr lang="en-US" sz="2040">
                <a:gradFill>
                  <a:gsLst>
                    <a:gs pos="2917">
                      <a:schemeClr val="tx1"/>
                    </a:gs>
                    <a:gs pos="30000">
                      <a:schemeClr val="tx1"/>
                    </a:gs>
                  </a:gsLst>
                  <a:lin ang="5400000" scaled="0"/>
                </a:gradFill>
              </a:rPr>
              <a:t>Cloud user</a:t>
            </a:r>
          </a:p>
        </p:txBody>
      </p:sp>
      <p:grpSp>
        <p:nvGrpSpPr>
          <p:cNvPr id="23" name="Group 22">
            <a:extLst>
              <a:ext uri="{FF2B5EF4-FFF2-40B4-BE49-F238E27FC236}">
                <a16:creationId xmlns:a16="http://schemas.microsoft.com/office/drawing/2014/main" id="{6EA4A6FE-682B-437E-8702-D72814505F0A}"/>
              </a:ext>
            </a:extLst>
          </p:cNvPr>
          <p:cNvGrpSpPr/>
          <p:nvPr/>
        </p:nvGrpSpPr>
        <p:grpSpPr>
          <a:xfrm>
            <a:off x="5285634" y="2085407"/>
            <a:ext cx="5652765" cy="3330083"/>
            <a:chOff x="3141252" y="2257625"/>
            <a:chExt cx="5878668" cy="3463167"/>
          </a:xfrm>
        </p:grpSpPr>
        <p:sp>
          <p:nvSpPr>
            <p:cNvPr id="24" name="Freeform: Shape 23">
              <a:extLst>
                <a:ext uri="{FF2B5EF4-FFF2-40B4-BE49-F238E27FC236}">
                  <a16:creationId xmlns:a16="http://schemas.microsoft.com/office/drawing/2014/main" id="{0386B136-46B8-4BF1-BECF-91A6CC27E6C3}"/>
                </a:ext>
              </a:extLst>
            </p:cNvPr>
            <p:cNvSpPr/>
            <p:nvPr/>
          </p:nvSpPr>
          <p:spPr>
            <a:xfrm>
              <a:off x="3141252" y="2257625"/>
              <a:ext cx="2754779" cy="1611030"/>
            </a:xfrm>
            <a:custGeom>
              <a:avLst/>
              <a:gdLst>
                <a:gd name="connsiteX0" fmla="*/ 0 w 3691085"/>
                <a:gd name="connsiteY0" fmla="*/ 0 h 2214651"/>
                <a:gd name="connsiteX1" fmla="*/ 3691085 w 3691085"/>
                <a:gd name="connsiteY1" fmla="*/ 0 h 2214651"/>
                <a:gd name="connsiteX2" fmla="*/ 3691085 w 3691085"/>
                <a:gd name="connsiteY2" fmla="*/ 2214651 h 2214651"/>
                <a:gd name="connsiteX3" fmla="*/ 0 w 3691085"/>
                <a:gd name="connsiteY3" fmla="*/ 2214651 h 2214651"/>
                <a:gd name="connsiteX4" fmla="*/ 0 w 3691085"/>
                <a:gd name="connsiteY4" fmla="*/ 0 h 22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1085" h="2214651">
                  <a:moveTo>
                    <a:pt x="0" y="0"/>
                  </a:moveTo>
                  <a:lnTo>
                    <a:pt x="3691085" y="0"/>
                  </a:lnTo>
                  <a:lnTo>
                    <a:pt x="3691085" y="2214651"/>
                  </a:lnTo>
                  <a:lnTo>
                    <a:pt x="0" y="2214651"/>
                  </a:lnTo>
                  <a:lnTo>
                    <a:pt x="0" y="0"/>
                  </a:lnTo>
                  <a:close/>
                </a:path>
              </a:pathLst>
            </a:custGeom>
            <a:solidFill>
              <a:schemeClr val="accent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45051" tIns="145051" rIns="145051" bIns="145051" numCol="1" spcCol="1270" anchor="ctr" anchorCtr="0">
              <a:noAutofit/>
            </a:bodyPr>
            <a:lstStyle/>
            <a:p>
              <a:pPr algn="ctr" defTabSz="1692207">
                <a:lnSpc>
                  <a:spcPct val="90000"/>
                </a:lnSpc>
                <a:spcBef>
                  <a:spcPct val="0"/>
                </a:spcBef>
                <a:spcAft>
                  <a:spcPct val="35000"/>
                </a:spcAft>
              </a:pPr>
              <a:r>
                <a:rPr lang="en-US" sz="2244">
                  <a:latin typeface="Segoe UI Semilight" panose="020B0402040204020203" pitchFamily="34" charset="0"/>
                  <a:cs typeface="Segoe UI Semilight" panose="020B0402040204020203" pitchFamily="34" charset="0"/>
                </a:rPr>
                <a:t>I can protect applications deployed on IaaS</a:t>
              </a:r>
            </a:p>
          </p:txBody>
        </p:sp>
        <p:sp>
          <p:nvSpPr>
            <p:cNvPr id="25" name="Freeform: Shape 24">
              <a:extLst>
                <a:ext uri="{FF2B5EF4-FFF2-40B4-BE49-F238E27FC236}">
                  <a16:creationId xmlns:a16="http://schemas.microsoft.com/office/drawing/2014/main" id="{969F7B4A-5D71-4E35-9446-A5FA7FA75303}"/>
                </a:ext>
              </a:extLst>
            </p:cNvPr>
            <p:cNvSpPr/>
            <p:nvPr/>
          </p:nvSpPr>
          <p:spPr>
            <a:xfrm>
              <a:off x="6265141" y="2257625"/>
              <a:ext cx="2754779" cy="1611030"/>
            </a:xfrm>
            <a:custGeom>
              <a:avLst/>
              <a:gdLst>
                <a:gd name="connsiteX0" fmla="*/ 0 w 3691085"/>
                <a:gd name="connsiteY0" fmla="*/ 0 h 2214651"/>
                <a:gd name="connsiteX1" fmla="*/ 3691085 w 3691085"/>
                <a:gd name="connsiteY1" fmla="*/ 0 h 2214651"/>
                <a:gd name="connsiteX2" fmla="*/ 3691085 w 3691085"/>
                <a:gd name="connsiteY2" fmla="*/ 2214651 h 2214651"/>
                <a:gd name="connsiteX3" fmla="*/ 0 w 3691085"/>
                <a:gd name="connsiteY3" fmla="*/ 2214651 h 2214651"/>
                <a:gd name="connsiteX4" fmla="*/ 0 w 3691085"/>
                <a:gd name="connsiteY4" fmla="*/ 0 h 22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1085" h="2214651">
                  <a:moveTo>
                    <a:pt x="0" y="0"/>
                  </a:moveTo>
                  <a:lnTo>
                    <a:pt x="3691085" y="0"/>
                  </a:lnTo>
                  <a:lnTo>
                    <a:pt x="3691085" y="2214651"/>
                  </a:lnTo>
                  <a:lnTo>
                    <a:pt x="0" y="2214651"/>
                  </a:lnTo>
                  <a:lnTo>
                    <a:pt x="0" y="0"/>
                  </a:lnTo>
                  <a:close/>
                </a:path>
              </a:pathLst>
            </a:custGeom>
            <a:solidFill>
              <a:schemeClr val="accent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45051" tIns="145051" rIns="145051" bIns="145051" numCol="1" spcCol="1270" anchor="ctr" anchorCtr="0">
              <a:noAutofit/>
            </a:bodyPr>
            <a:lstStyle/>
            <a:p>
              <a:pPr algn="ctr" defTabSz="1692207">
                <a:lnSpc>
                  <a:spcPct val="90000"/>
                </a:lnSpc>
                <a:spcBef>
                  <a:spcPct val="0"/>
                </a:spcBef>
                <a:spcAft>
                  <a:spcPct val="35000"/>
                </a:spcAft>
              </a:pPr>
              <a:r>
                <a:rPr lang="en-US" sz="2244">
                  <a:latin typeface="Segoe UI Semilight" panose="020B0402040204020203" pitchFamily="34" charset="0"/>
                  <a:cs typeface="Segoe UI Semilight" panose="020B0402040204020203" pitchFamily="34" charset="0"/>
                </a:rPr>
                <a:t>I can create a protection strategy </a:t>
              </a:r>
              <a:br>
                <a:rPr lang="en-US" sz="2244">
                  <a:latin typeface="Segoe UI Semilight" panose="020B0402040204020203" pitchFamily="34" charset="0"/>
                  <a:cs typeface="Segoe UI Semilight" panose="020B0402040204020203" pitchFamily="34" charset="0"/>
                </a:rPr>
              </a:br>
              <a:r>
                <a:rPr lang="en-US" sz="2244">
                  <a:latin typeface="Segoe UI Semilight" panose="020B0402040204020203" pitchFamily="34" charset="0"/>
                  <a:cs typeface="Segoe UI Semilight" panose="020B0402040204020203" pitchFamily="34" charset="0"/>
                </a:rPr>
                <a:t>for PaaS based</a:t>
              </a:r>
            </a:p>
          </p:txBody>
        </p:sp>
        <p:sp>
          <p:nvSpPr>
            <p:cNvPr id="26" name="Freeform: Shape 25">
              <a:extLst>
                <a:ext uri="{FF2B5EF4-FFF2-40B4-BE49-F238E27FC236}">
                  <a16:creationId xmlns:a16="http://schemas.microsoft.com/office/drawing/2014/main" id="{F4F19490-A337-4D03-95DF-4D2B58689E4F}"/>
                </a:ext>
              </a:extLst>
            </p:cNvPr>
            <p:cNvSpPr/>
            <p:nvPr/>
          </p:nvSpPr>
          <p:spPr>
            <a:xfrm>
              <a:off x="4663319" y="4137999"/>
              <a:ext cx="2754439" cy="1582793"/>
            </a:xfrm>
            <a:custGeom>
              <a:avLst/>
              <a:gdLst>
                <a:gd name="connsiteX0" fmla="*/ 0 w 3691085"/>
                <a:gd name="connsiteY0" fmla="*/ 0 h 2214651"/>
                <a:gd name="connsiteX1" fmla="*/ 3691085 w 3691085"/>
                <a:gd name="connsiteY1" fmla="*/ 0 h 2214651"/>
                <a:gd name="connsiteX2" fmla="*/ 3691085 w 3691085"/>
                <a:gd name="connsiteY2" fmla="*/ 2214651 h 2214651"/>
                <a:gd name="connsiteX3" fmla="*/ 0 w 3691085"/>
                <a:gd name="connsiteY3" fmla="*/ 2214651 h 2214651"/>
                <a:gd name="connsiteX4" fmla="*/ 0 w 3691085"/>
                <a:gd name="connsiteY4" fmla="*/ 0 h 22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1085" h="2214651">
                  <a:moveTo>
                    <a:pt x="0" y="0"/>
                  </a:moveTo>
                  <a:lnTo>
                    <a:pt x="3691085" y="0"/>
                  </a:lnTo>
                  <a:lnTo>
                    <a:pt x="3691085" y="2214651"/>
                  </a:lnTo>
                  <a:lnTo>
                    <a:pt x="0" y="2214651"/>
                  </a:lnTo>
                  <a:lnTo>
                    <a:pt x="0" y="0"/>
                  </a:lnTo>
                  <a:close/>
                </a:path>
              </a:pathLst>
            </a:custGeom>
            <a:solidFill>
              <a:schemeClr val="bg1">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45051" tIns="145051" rIns="145051" bIns="145051" numCol="1" spcCol="1270" anchor="ctr" anchorCtr="0">
              <a:noAutofit/>
            </a:bodyPr>
            <a:lstStyle/>
            <a:p>
              <a:pPr algn="ctr" defTabSz="1692207">
                <a:lnSpc>
                  <a:spcPct val="90000"/>
                </a:lnSpc>
                <a:spcBef>
                  <a:spcPct val="0"/>
                </a:spcBef>
                <a:spcAft>
                  <a:spcPct val="35000"/>
                </a:spcAft>
              </a:pPr>
              <a:r>
                <a:rPr lang="en-US" sz="2244" dirty="0">
                  <a:solidFill>
                    <a:schemeClr val="bg1">
                      <a:lumMod val="65000"/>
                    </a:schemeClr>
                  </a:solidFill>
                  <a:latin typeface="Segoe UI Semilight" panose="020B0402040204020203" pitchFamily="34" charset="0"/>
                  <a:cs typeface="Segoe UI Semilight" panose="020B0402040204020203" pitchFamily="34" charset="0"/>
                </a:rPr>
                <a:t>I can recover </a:t>
              </a:r>
              <a:br>
                <a:rPr lang="en-US" sz="2244" dirty="0">
                  <a:solidFill>
                    <a:schemeClr val="bg1">
                      <a:lumMod val="65000"/>
                    </a:schemeClr>
                  </a:solidFill>
                  <a:latin typeface="Segoe UI Semilight" panose="020B0402040204020203" pitchFamily="34" charset="0"/>
                  <a:cs typeface="Segoe UI Semilight" panose="020B0402040204020203" pitchFamily="34" charset="0"/>
                </a:rPr>
              </a:br>
              <a:r>
                <a:rPr lang="en-US" sz="2244" dirty="0">
                  <a:solidFill>
                    <a:schemeClr val="bg1">
                      <a:lumMod val="65000"/>
                    </a:schemeClr>
                  </a:solidFill>
                  <a:latin typeface="Segoe UI Semilight" panose="020B0402040204020203" pitchFamily="34" charset="0"/>
                  <a:cs typeface="Segoe UI Semilight" panose="020B0402040204020203" pitchFamily="34" charset="0"/>
                </a:rPr>
                <a:t>Azure Stack Hub infrastructure</a:t>
              </a:r>
            </a:p>
          </p:txBody>
        </p:sp>
      </p:grpSp>
    </p:spTree>
    <p:extLst>
      <p:ext uri="{BB962C8B-B14F-4D97-AF65-F5344CB8AC3E}">
        <p14:creationId xmlns:p14="http://schemas.microsoft.com/office/powerpoint/2010/main" val="83618431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8C8-0CD9-4A94-9035-99A684D3C8BE}"/>
              </a:ext>
            </a:extLst>
          </p:cNvPr>
          <p:cNvSpPr>
            <a:spLocks noGrp="1"/>
          </p:cNvSpPr>
          <p:nvPr>
            <p:ph type="title"/>
          </p:nvPr>
        </p:nvSpPr>
        <p:spPr>
          <a:xfrm>
            <a:off x="177229" y="104289"/>
            <a:ext cx="11237870" cy="565027"/>
          </a:xfrm>
        </p:spPr>
        <p:txBody>
          <a:bodyPr/>
          <a:lstStyle/>
          <a:p>
            <a:r>
              <a:rPr lang="en-US"/>
              <a:t>SQL: Multiple Deployments </a:t>
            </a:r>
          </a:p>
        </p:txBody>
      </p:sp>
      <p:sp>
        <p:nvSpPr>
          <p:cNvPr id="4" name="Rectangle 3">
            <a:extLst>
              <a:ext uri="{FF2B5EF4-FFF2-40B4-BE49-F238E27FC236}">
                <a16:creationId xmlns:a16="http://schemas.microsoft.com/office/drawing/2014/main" id="{D405C4C8-596B-47F2-9EF4-3186D4E9DEA9}"/>
              </a:ext>
            </a:extLst>
          </p:cNvPr>
          <p:cNvSpPr/>
          <p:nvPr/>
        </p:nvSpPr>
        <p:spPr bwMode="auto">
          <a:xfrm>
            <a:off x="306469" y="3782225"/>
            <a:ext cx="3564717" cy="3033724"/>
          </a:xfrm>
          <a:prstGeom prst="rect">
            <a:avLst/>
          </a:prstGeom>
          <a:noFill/>
          <a:ln w="38100">
            <a:solidFill>
              <a:srgbClr val="002060"/>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14" name="Rectangle 13">
            <a:extLst>
              <a:ext uri="{FF2B5EF4-FFF2-40B4-BE49-F238E27FC236}">
                <a16:creationId xmlns:a16="http://schemas.microsoft.com/office/drawing/2014/main" id="{B8E712D6-5CD7-443D-AFB5-87D8C6FA318E}"/>
              </a:ext>
            </a:extLst>
          </p:cNvPr>
          <p:cNvSpPr/>
          <p:nvPr/>
        </p:nvSpPr>
        <p:spPr bwMode="auto">
          <a:xfrm>
            <a:off x="454132" y="4519823"/>
            <a:ext cx="3269392" cy="1918519"/>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15" name="Rectangle 14">
            <a:extLst>
              <a:ext uri="{FF2B5EF4-FFF2-40B4-BE49-F238E27FC236}">
                <a16:creationId xmlns:a16="http://schemas.microsoft.com/office/drawing/2014/main" id="{07404239-F813-4B10-8D47-02477A4CBE01}"/>
              </a:ext>
            </a:extLst>
          </p:cNvPr>
          <p:cNvSpPr/>
          <p:nvPr/>
        </p:nvSpPr>
        <p:spPr bwMode="auto">
          <a:xfrm>
            <a:off x="8565290" y="3782224"/>
            <a:ext cx="3564717" cy="3120354"/>
          </a:xfrm>
          <a:prstGeom prst="rect">
            <a:avLst/>
          </a:prstGeom>
          <a:noFill/>
          <a:ln w="38100">
            <a:solidFill>
              <a:srgbClr val="002060"/>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pic>
        <p:nvPicPr>
          <p:cNvPr id="24" name="Picture 23" descr="A close up of a sign&#10;&#10;Description generated with very high confidence">
            <a:extLst>
              <a:ext uri="{FF2B5EF4-FFF2-40B4-BE49-F238E27FC236}">
                <a16:creationId xmlns:a16="http://schemas.microsoft.com/office/drawing/2014/main" id="{363312BB-F8A2-4C15-9711-0481F03AE69C}"/>
              </a:ext>
            </a:extLst>
          </p:cNvPr>
          <p:cNvPicPr>
            <a:picLocks noChangeAspect="1"/>
          </p:cNvPicPr>
          <p:nvPr/>
        </p:nvPicPr>
        <p:blipFill>
          <a:blip r:embed="rId3"/>
          <a:stretch>
            <a:fillRect/>
          </a:stretch>
        </p:blipFill>
        <p:spPr>
          <a:xfrm>
            <a:off x="1666918" y="5772030"/>
            <a:ext cx="559562" cy="559562"/>
          </a:xfrm>
          <a:prstGeom prst="rect">
            <a:avLst/>
          </a:prstGeom>
        </p:spPr>
      </p:pic>
      <p:pic>
        <p:nvPicPr>
          <p:cNvPr id="21" name="Picture 20">
            <a:extLst>
              <a:ext uri="{FF2B5EF4-FFF2-40B4-BE49-F238E27FC236}">
                <a16:creationId xmlns:a16="http://schemas.microsoft.com/office/drawing/2014/main" id="{B0D5C893-A6F6-4D5B-B295-6519EE1CDF7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1480" y="5350373"/>
            <a:ext cx="593992" cy="593992"/>
          </a:xfrm>
          <a:prstGeom prst="rect">
            <a:avLst/>
          </a:prstGeom>
        </p:spPr>
      </p:pic>
      <p:pic>
        <p:nvPicPr>
          <p:cNvPr id="27" name="Picture 26">
            <a:extLst>
              <a:ext uri="{FF2B5EF4-FFF2-40B4-BE49-F238E27FC236}">
                <a16:creationId xmlns:a16="http://schemas.microsoft.com/office/drawing/2014/main" id="{891522EB-D870-4FA7-BAD2-BC0F16E601C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98361" y="5347695"/>
            <a:ext cx="593992" cy="593992"/>
          </a:xfrm>
          <a:prstGeom prst="rect">
            <a:avLst/>
          </a:prstGeom>
        </p:spPr>
      </p:pic>
      <p:pic>
        <p:nvPicPr>
          <p:cNvPr id="28" name="Picture 27" descr="Image result for azure sql png">
            <a:extLst>
              <a:ext uri="{FF2B5EF4-FFF2-40B4-BE49-F238E27FC236}">
                <a16:creationId xmlns:a16="http://schemas.microsoft.com/office/drawing/2014/main" id="{543EE6C1-3CFA-4CFD-8025-ACCE82881F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0454" y="5086196"/>
            <a:ext cx="1063799" cy="558495"/>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a:extLst>
              <a:ext uri="{FF2B5EF4-FFF2-40B4-BE49-F238E27FC236}">
                <a16:creationId xmlns:a16="http://schemas.microsoft.com/office/drawing/2014/main" id="{DC4502DA-1387-4D2B-A309-EB2A4B4BB99D}"/>
              </a:ext>
            </a:extLst>
          </p:cNvPr>
          <p:cNvSpPr txBox="1"/>
          <p:nvPr/>
        </p:nvSpPr>
        <p:spPr>
          <a:xfrm>
            <a:off x="383748" y="4099408"/>
            <a:ext cx="845150" cy="320182"/>
          </a:xfrm>
          <a:prstGeom prst="rect">
            <a:avLst/>
          </a:prstGeom>
          <a:noFill/>
        </p:spPr>
        <p:txBody>
          <a:bodyPr wrap="square" lIns="0" tIns="0" rIns="0" bIns="0" rtlCol="0">
            <a:spAutoFit/>
          </a:bodyPr>
          <a:lstStyle/>
          <a:p>
            <a:pPr algn="l"/>
            <a:endParaRPr lang="en-US" sz="2040" err="1">
              <a:gradFill>
                <a:gsLst>
                  <a:gs pos="2917">
                    <a:schemeClr val="tx1"/>
                  </a:gs>
                  <a:gs pos="30000">
                    <a:schemeClr val="tx1"/>
                  </a:gs>
                </a:gsLst>
                <a:lin ang="5400000" scaled="0"/>
              </a:gradFill>
            </a:endParaRPr>
          </a:p>
        </p:txBody>
      </p:sp>
      <p:cxnSp>
        <p:nvCxnSpPr>
          <p:cNvPr id="55" name="Connector: Elbow 54">
            <a:extLst>
              <a:ext uri="{FF2B5EF4-FFF2-40B4-BE49-F238E27FC236}">
                <a16:creationId xmlns:a16="http://schemas.microsoft.com/office/drawing/2014/main" id="{5D1BF278-9CC7-4E16-AD44-9BD9068E8949}"/>
              </a:ext>
            </a:extLst>
          </p:cNvPr>
          <p:cNvCxnSpPr>
            <a:cxnSpLocks/>
            <a:stCxn id="75" idx="0"/>
            <a:endCxn id="47" idx="1"/>
          </p:cNvCxnSpPr>
          <p:nvPr/>
        </p:nvCxnSpPr>
        <p:spPr>
          <a:xfrm rot="5400000" flipH="1" flipV="1">
            <a:off x="3730156" y="1704953"/>
            <a:ext cx="389248" cy="3889949"/>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2080C29C-C844-4582-886D-EB2DF9CAEE88}"/>
              </a:ext>
            </a:extLst>
          </p:cNvPr>
          <p:cNvCxnSpPr>
            <a:cxnSpLocks/>
            <a:stCxn id="15" idx="0"/>
            <a:endCxn id="47" idx="3"/>
          </p:cNvCxnSpPr>
          <p:nvPr/>
        </p:nvCxnSpPr>
        <p:spPr>
          <a:xfrm rot="16200000" flipV="1">
            <a:off x="8225024" y="1659599"/>
            <a:ext cx="326920" cy="3918331"/>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6" name="Picture 25" descr="Image result for azure sql png">
            <a:extLst>
              <a:ext uri="{FF2B5EF4-FFF2-40B4-BE49-F238E27FC236}">
                <a16:creationId xmlns:a16="http://schemas.microsoft.com/office/drawing/2014/main" id="{A3AC71FE-158C-489E-9A22-C2A32D4EA3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573" y="5158355"/>
            <a:ext cx="1063799" cy="558495"/>
          </a:xfrm>
          <a:prstGeom prst="rect">
            <a:avLst/>
          </a:prstGeom>
          <a:noFill/>
          <a:extLst>
            <a:ext uri="{909E8E84-426E-40DD-AFC4-6F175D3DCCD1}">
              <a14:hiddenFill xmlns:a14="http://schemas.microsoft.com/office/drawing/2010/main">
                <a:solidFill>
                  <a:srgbClr val="FFFFFF"/>
                </a:solidFill>
              </a14:hiddenFill>
            </a:ext>
          </a:extLst>
        </p:spPr>
      </p:pic>
      <p:cxnSp>
        <p:nvCxnSpPr>
          <p:cNvPr id="74" name="Straight Connector 73">
            <a:extLst>
              <a:ext uri="{FF2B5EF4-FFF2-40B4-BE49-F238E27FC236}">
                <a16:creationId xmlns:a16="http://schemas.microsoft.com/office/drawing/2014/main" id="{85686C61-AEB1-43ED-B9C9-85B3BAFE5A5C}"/>
              </a:ext>
            </a:extLst>
          </p:cNvPr>
          <p:cNvCxnSpPr>
            <a:cxnSpLocks/>
          </p:cNvCxnSpPr>
          <p:nvPr/>
        </p:nvCxnSpPr>
        <p:spPr>
          <a:xfrm flipV="1">
            <a:off x="3897019" y="4912535"/>
            <a:ext cx="4642439" cy="2678"/>
          </a:xfrm>
          <a:prstGeom prst="line">
            <a:avLst/>
          </a:prstGeom>
          <a:ln>
            <a:solidFill>
              <a:schemeClr val="tx1"/>
            </a:solidFill>
            <a:prstDash val="lgDashDotDot"/>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B17D30A4-1C8A-4627-90E3-7BBABE238262}"/>
              </a:ext>
            </a:extLst>
          </p:cNvPr>
          <p:cNvSpPr/>
          <p:nvPr/>
        </p:nvSpPr>
        <p:spPr>
          <a:xfrm>
            <a:off x="5430250" y="4439229"/>
            <a:ext cx="1640277" cy="382308"/>
          </a:xfrm>
          <a:prstGeom prst="rect">
            <a:avLst/>
          </a:prstGeom>
        </p:spPr>
        <p:txBody>
          <a:bodyPr wrap="none">
            <a:spAutoFit/>
          </a:bodyPr>
          <a:lstStyle/>
          <a:p>
            <a:r>
              <a:rPr lang="en-US" sz="1836">
                <a:gradFill>
                  <a:gsLst>
                    <a:gs pos="2917">
                      <a:schemeClr val="tx1"/>
                    </a:gs>
                    <a:gs pos="30000">
                      <a:schemeClr val="tx1"/>
                    </a:gs>
                  </a:gsLst>
                  <a:lin ang="5400000" scaled="0"/>
                </a:gradFill>
              </a:rPr>
              <a:t>Asynchronous</a:t>
            </a:r>
          </a:p>
        </p:txBody>
      </p:sp>
      <p:sp>
        <p:nvSpPr>
          <p:cNvPr id="86" name="TextBox 85">
            <a:extLst>
              <a:ext uri="{FF2B5EF4-FFF2-40B4-BE49-F238E27FC236}">
                <a16:creationId xmlns:a16="http://schemas.microsoft.com/office/drawing/2014/main" id="{FFA525AA-E43F-49FF-9EE7-DCB437218039}"/>
              </a:ext>
            </a:extLst>
          </p:cNvPr>
          <p:cNvSpPr txBox="1"/>
          <p:nvPr/>
        </p:nvSpPr>
        <p:spPr>
          <a:xfrm>
            <a:off x="306468" y="4191986"/>
            <a:ext cx="872654" cy="320182"/>
          </a:xfrm>
          <a:prstGeom prst="rect">
            <a:avLst/>
          </a:prstGeom>
          <a:noFill/>
        </p:spPr>
        <p:txBody>
          <a:bodyPr wrap="square" lIns="0" tIns="0" rIns="0" bIns="0" rtlCol="0">
            <a:spAutoFit/>
          </a:bodyPr>
          <a:lstStyle/>
          <a:p>
            <a:pPr algn="l"/>
            <a:r>
              <a:rPr lang="en-US" sz="2040">
                <a:gradFill>
                  <a:gsLst>
                    <a:gs pos="2917">
                      <a:schemeClr val="tx1"/>
                    </a:gs>
                    <a:gs pos="30000">
                      <a:schemeClr val="tx1"/>
                    </a:gs>
                  </a:gsLst>
                  <a:lin ang="5400000" scaled="0"/>
                </a:gradFill>
              </a:rPr>
              <a:t>Site A</a:t>
            </a:r>
          </a:p>
        </p:txBody>
      </p:sp>
      <p:sp>
        <p:nvSpPr>
          <p:cNvPr id="87" name="TextBox 86">
            <a:extLst>
              <a:ext uri="{FF2B5EF4-FFF2-40B4-BE49-F238E27FC236}">
                <a16:creationId xmlns:a16="http://schemas.microsoft.com/office/drawing/2014/main" id="{9282D022-A85E-43AD-8F48-13E60EA49C1B}"/>
              </a:ext>
            </a:extLst>
          </p:cNvPr>
          <p:cNvSpPr txBox="1"/>
          <p:nvPr/>
        </p:nvSpPr>
        <p:spPr>
          <a:xfrm>
            <a:off x="8692371" y="4159981"/>
            <a:ext cx="845150" cy="320182"/>
          </a:xfrm>
          <a:prstGeom prst="rect">
            <a:avLst/>
          </a:prstGeom>
          <a:noFill/>
        </p:spPr>
        <p:txBody>
          <a:bodyPr wrap="square" lIns="0" tIns="0" rIns="0" bIns="0" rtlCol="0">
            <a:spAutoFit/>
          </a:bodyPr>
          <a:lstStyle/>
          <a:p>
            <a:pPr algn="l"/>
            <a:r>
              <a:rPr lang="en-US" sz="2040">
                <a:gradFill>
                  <a:gsLst>
                    <a:gs pos="2917">
                      <a:schemeClr val="tx1"/>
                    </a:gs>
                    <a:gs pos="30000">
                      <a:schemeClr val="tx1"/>
                    </a:gs>
                  </a:gsLst>
                  <a:lin ang="5400000" scaled="0"/>
                </a:gradFill>
              </a:rPr>
              <a:t>Site B</a:t>
            </a:r>
          </a:p>
        </p:txBody>
      </p:sp>
      <p:pic>
        <p:nvPicPr>
          <p:cNvPr id="47" name="Picture 46" descr="A close up of a sign&#10;&#10;Description generated with very high confidence">
            <a:extLst>
              <a:ext uri="{FF2B5EF4-FFF2-40B4-BE49-F238E27FC236}">
                <a16:creationId xmlns:a16="http://schemas.microsoft.com/office/drawing/2014/main" id="{797AD04C-8D73-41EB-805D-24D39649EC7C}"/>
              </a:ext>
            </a:extLst>
          </p:cNvPr>
          <p:cNvPicPr>
            <a:picLocks noChangeAspect="1"/>
          </p:cNvPicPr>
          <p:nvPr/>
        </p:nvPicPr>
        <p:blipFill>
          <a:blip r:embed="rId3"/>
          <a:stretch>
            <a:fillRect/>
          </a:stretch>
        </p:blipFill>
        <p:spPr>
          <a:xfrm>
            <a:off x="5869755" y="3175523"/>
            <a:ext cx="559562" cy="559562"/>
          </a:xfrm>
          <a:prstGeom prst="rect">
            <a:avLst/>
          </a:prstGeom>
        </p:spPr>
      </p:pic>
      <p:cxnSp>
        <p:nvCxnSpPr>
          <p:cNvPr id="16" name="Straight Arrow Connector 15">
            <a:extLst>
              <a:ext uri="{FF2B5EF4-FFF2-40B4-BE49-F238E27FC236}">
                <a16:creationId xmlns:a16="http://schemas.microsoft.com/office/drawing/2014/main" id="{7D22D223-E851-42B9-8F99-F492E819025D}"/>
              </a:ext>
            </a:extLst>
          </p:cNvPr>
          <p:cNvCxnSpPr>
            <a:cxnSpLocks/>
            <a:endCxn id="47" idx="0"/>
          </p:cNvCxnSpPr>
          <p:nvPr/>
        </p:nvCxnSpPr>
        <p:spPr>
          <a:xfrm>
            <a:off x="6143885" y="2558101"/>
            <a:ext cx="5651" cy="61742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9A990973-651D-464D-9CD9-DB0FC611DC55}"/>
              </a:ext>
            </a:extLst>
          </p:cNvPr>
          <p:cNvSpPr txBox="1"/>
          <p:nvPr/>
        </p:nvSpPr>
        <p:spPr>
          <a:xfrm>
            <a:off x="5774898" y="3780791"/>
            <a:ext cx="791823" cy="448228"/>
          </a:xfrm>
          <a:prstGeom prst="rect">
            <a:avLst/>
          </a:prstGeom>
          <a:noFill/>
        </p:spPr>
        <p:txBody>
          <a:bodyPr wrap="square" lIns="0" tIns="0" rIns="0" bIns="0" rtlCol="0">
            <a:spAutoFit/>
          </a:bodyPr>
          <a:lstStyle/>
          <a:p>
            <a:pPr algn="ctr"/>
            <a:r>
              <a:rPr lang="en-US" sz="1428">
                <a:gradFill>
                  <a:gsLst>
                    <a:gs pos="2917">
                      <a:schemeClr val="tx1"/>
                    </a:gs>
                    <a:gs pos="30000">
                      <a:schemeClr val="tx1"/>
                    </a:gs>
                  </a:gsLst>
                  <a:lin ang="5400000" scaled="0"/>
                </a:gradFill>
              </a:rPr>
              <a:t>Load Balancer</a:t>
            </a:r>
          </a:p>
        </p:txBody>
      </p:sp>
      <p:sp>
        <p:nvSpPr>
          <p:cNvPr id="54" name="Rectangle 53">
            <a:extLst>
              <a:ext uri="{FF2B5EF4-FFF2-40B4-BE49-F238E27FC236}">
                <a16:creationId xmlns:a16="http://schemas.microsoft.com/office/drawing/2014/main" id="{B824FD89-0C89-4A9B-84D4-F726F79BF0B1}"/>
              </a:ext>
            </a:extLst>
          </p:cNvPr>
          <p:cNvSpPr/>
          <p:nvPr/>
        </p:nvSpPr>
        <p:spPr>
          <a:xfrm>
            <a:off x="10057292" y="2863613"/>
            <a:ext cx="2384948" cy="414353"/>
          </a:xfrm>
          <a:prstGeom prst="rect">
            <a:avLst/>
          </a:prstGeom>
        </p:spPr>
        <p:txBody>
          <a:bodyPr wrap="square">
            <a:spAutoFit/>
          </a:bodyPr>
          <a:lstStyle/>
          <a:p>
            <a:r>
              <a:rPr lang="en-US" sz="2040" b="1">
                <a:gradFill>
                  <a:gsLst>
                    <a:gs pos="2917">
                      <a:schemeClr val="tx1"/>
                    </a:gs>
                    <a:gs pos="30000">
                      <a:schemeClr val="tx1"/>
                    </a:gs>
                  </a:gsLst>
                  <a:lin ang="5400000" scaled="0"/>
                </a:gradFill>
              </a:rPr>
              <a:t>Disaster recovery </a:t>
            </a:r>
          </a:p>
        </p:txBody>
      </p:sp>
      <p:sp>
        <p:nvSpPr>
          <p:cNvPr id="59" name="TextBox 58">
            <a:extLst>
              <a:ext uri="{FF2B5EF4-FFF2-40B4-BE49-F238E27FC236}">
                <a16:creationId xmlns:a16="http://schemas.microsoft.com/office/drawing/2014/main" id="{E4030C60-0791-4F50-BD3E-4060E8124222}"/>
              </a:ext>
            </a:extLst>
          </p:cNvPr>
          <p:cNvSpPr txBox="1"/>
          <p:nvPr/>
        </p:nvSpPr>
        <p:spPr>
          <a:xfrm>
            <a:off x="3182486" y="3922732"/>
            <a:ext cx="644976" cy="320182"/>
          </a:xfrm>
          <a:prstGeom prst="rect">
            <a:avLst/>
          </a:prstGeom>
          <a:noFill/>
        </p:spPr>
        <p:txBody>
          <a:bodyPr wrap="square" lIns="0" tIns="0" rIns="0" bIns="0" rtlCol="0">
            <a:spAutoFit/>
          </a:bodyPr>
          <a:lstStyle/>
          <a:p>
            <a:r>
              <a:rPr lang="en-US" sz="2040" b="1">
                <a:gradFill>
                  <a:gsLst>
                    <a:gs pos="2917">
                      <a:schemeClr val="tx1"/>
                    </a:gs>
                    <a:gs pos="30000">
                      <a:schemeClr val="tx1"/>
                    </a:gs>
                  </a:gsLst>
                  <a:lin ang="5400000" scaled="0"/>
                </a:gradFill>
              </a:rPr>
              <a:t>HA</a:t>
            </a:r>
          </a:p>
        </p:txBody>
      </p:sp>
      <p:sp>
        <p:nvSpPr>
          <p:cNvPr id="56" name="Rectangle 55">
            <a:extLst>
              <a:ext uri="{FF2B5EF4-FFF2-40B4-BE49-F238E27FC236}">
                <a16:creationId xmlns:a16="http://schemas.microsoft.com/office/drawing/2014/main" id="{521B63D8-2765-4D96-B6DE-7A7882F7C994}"/>
              </a:ext>
            </a:extLst>
          </p:cNvPr>
          <p:cNvSpPr/>
          <p:nvPr/>
        </p:nvSpPr>
        <p:spPr bwMode="auto">
          <a:xfrm>
            <a:off x="8783335" y="4519824"/>
            <a:ext cx="3269392" cy="197167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pic>
        <p:nvPicPr>
          <p:cNvPr id="58" name="Picture 57" descr="A close up of a sign&#10;&#10;Description generated with very high confidence">
            <a:extLst>
              <a:ext uri="{FF2B5EF4-FFF2-40B4-BE49-F238E27FC236}">
                <a16:creationId xmlns:a16="http://schemas.microsoft.com/office/drawing/2014/main" id="{2048211D-A6CA-49E5-AD30-E3061A02E537}"/>
              </a:ext>
            </a:extLst>
          </p:cNvPr>
          <p:cNvPicPr>
            <a:picLocks noChangeAspect="1"/>
          </p:cNvPicPr>
          <p:nvPr/>
        </p:nvPicPr>
        <p:blipFill>
          <a:blip r:embed="rId3"/>
          <a:stretch>
            <a:fillRect/>
          </a:stretch>
        </p:blipFill>
        <p:spPr>
          <a:xfrm>
            <a:off x="10057291" y="5846735"/>
            <a:ext cx="559562" cy="559562"/>
          </a:xfrm>
          <a:prstGeom prst="rect">
            <a:avLst/>
          </a:prstGeom>
        </p:spPr>
      </p:pic>
      <p:sp>
        <p:nvSpPr>
          <p:cNvPr id="31" name="TextBox 30">
            <a:extLst>
              <a:ext uri="{FF2B5EF4-FFF2-40B4-BE49-F238E27FC236}">
                <a16:creationId xmlns:a16="http://schemas.microsoft.com/office/drawing/2014/main" id="{AC060650-6D0D-4A8E-AA42-2375D4A12764}"/>
              </a:ext>
            </a:extLst>
          </p:cNvPr>
          <p:cNvSpPr txBox="1"/>
          <p:nvPr/>
        </p:nvSpPr>
        <p:spPr>
          <a:xfrm>
            <a:off x="765962" y="6399496"/>
            <a:ext cx="2416391" cy="320182"/>
          </a:xfrm>
          <a:prstGeom prst="rect">
            <a:avLst/>
          </a:prstGeom>
          <a:noFill/>
        </p:spPr>
        <p:txBody>
          <a:bodyPr wrap="square" lIns="0" tIns="0" rIns="0" bIns="0" rtlCol="0">
            <a:spAutoFit/>
          </a:bodyPr>
          <a:lstStyle/>
          <a:p>
            <a:pPr algn="ctr"/>
            <a:r>
              <a:rPr lang="en-US" sz="2040">
                <a:gradFill>
                  <a:gsLst>
                    <a:gs pos="2917">
                      <a:schemeClr val="tx1"/>
                    </a:gs>
                    <a:gs pos="30000">
                      <a:schemeClr val="tx1"/>
                    </a:gs>
                  </a:gsLst>
                  <a:lin ang="5400000" scaled="0"/>
                </a:gradFill>
              </a:rPr>
              <a:t> </a:t>
            </a:r>
          </a:p>
        </p:txBody>
      </p:sp>
      <p:pic>
        <p:nvPicPr>
          <p:cNvPr id="69" name="Picture 68">
            <a:extLst>
              <a:ext uri="{FF2B5EF4-FFF2-40B4-BE49-F238E27FC236}">
                <a16:creationId xmlns:a16="http://schemas.microsoft.com/office/drawing/2014/main" id="{398E8959-AA88-485E-B6E1-8C13B25FEF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38113" y="5050699"/>
            <a:ext cx="593992" cy="593992"/>
          </a:xfrm>
          <a:prstGeom prst="rect">
            <a:avLst/>
          </a:prstGeom>
        </p:spPr>
      </p:pic>
      <p:pic>
        <p:nvPicPr>
          <p:cNvPr id="71" name="Picture 70" descr="Image result for azure sql png">
            <a:extLst>
              <a:ext uri="{FF2B5EF4-FFF2-40B4-BE49-F238E27FC236}">
                <a16:creationId xmlns:a16="http://schemas.microsoft.com/office/drawing/2014/main" id="{C62B2441-F860-4F17-931F-A0D171B395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0205" y="4789200"/>
            <a:ext cx="1063799" cy="558495"/>
          </a:xfrm>
          <a:prstGeom prst="rect">
            <a:avLst/>
          </a:prstGeom>
          <a:noFill/>
          <a:extLst>
            <a:ext uri="{909E8E84-426E-40DD-AFC4-6F175D3DCCD1}">
              <a14:hiddenFill xmlns:a14="http://schemas.microsoft.com/office/drawing/2010/main">
                <a:solidFill>
                  <a:srgbClr val="FFFFFF"/>
                </a:solidFill>
              </a14:hiddenFill>
            </a:ext>
          </a:extLst>
        </p:spPr>
      </p:pic>
      <p:pic>
        <p:nvPicPr>
          <p:cNvPr id="75" name="Graphic 74" descr="Close">
            <a:extLst>
              <a:ext uri="{FF2B5EF4-FFF2-40B4-BE49-F238E27FC236}">
                <a16:creationId xmlns:a16="http://schemas.microsoft.com/office/drawing/2014/main" id="{9E41B91A-82DB-4F09-B917-F8628FEC23C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4267" y="3844552"/>
            <a:ext cx="3091078" cy="3091078"/>
          </a:xfrm>
          <a:prstGeom prst="rect">
            <a:avLst/>
          </a:prstGeom>
        </p:spPr>
      </p:pic>
      <p:pic>
        <p:nvPicPr>
          <p:cNvPr id="79" name="Picture 78" descr="A picture containing vector graphics&#10;&#10;Description generated with high confidence">
            <a:extLst>
              <a:ext uri="{FF2B5EF4-FFF2-40B4-BE49-F238E27FC236}">
                <a16:creationId xmlns:a16="http://schemas.microsoft.com/office/drawing/2014/main" id="{EB5FEE18-EE65-44A1-8084-3B6418F734C9}"/>
              </a:ext>
            </a:extLst>
          </p:cNvPr>
          <p:cNvPicPr>
            <a:picLocks noChangeAspect="1"/>
          </p:cNvPicPr>
          <p:nvPr/>
        </p:nvPicPr>
        <p:blipFill>
          <a:blip r:embed="rId8"/>
          <a:stretch>
            <a:fillRect/>
          </a:stretch>
        </p:blipFill>
        <p:spPr>
          <a:xfrm>
            <a:off x="5813215" y="1939217"/>
            <a:ext cx="616103" cy="479741"/>
          </a:xfrm>
          <a:prstGeom prst="rect">
            <a:avLst/>
          </a:prstGeom>
        </p:spPr>
      </p:pic>
      <p:sp>
        <p:nvSpPr>
          <p:cNvPr id="80" name="Rectangle 79">
            <a:extLst>
              <a:ext uri="{FF2B5EF4-FFF2-40B4-BE49-F238E27FC236}">
                <a16:creationId xmlns:a16="http://schemas.microsoft.com/office/drawing/2014/main" id="{7459A6BF-397D-43B1-AEE4-225AB228ACCC}"/>
              </a:ext>
            </a:extLst>
          </p:cNvPr>
          <p:cNvSpPr/>
          <p:nvPr/>
        </p:nvSpPr>
        <p:spPr>
          <a:xfrm>
            <a:off x="5707057" y="2365505"/>
            <a:ext cx="833545" cy="286306"/>
          </a:xfrm>
          <a:prstGeom prst="rect">
            <a:avLst/>
          </a:prstGeom>
        </p:spPr>
        <p:txBody>
          <a:bodyPr wrap="none">
            <a:spAutoFit/>
          </a:bodyPr>
          <a:lstStyle/>
          <a:p>
            <a:pPr algn="ctr"/>
            <a:r>
              <a:rPr lang="en-US" sz="1224">
                <a:gradFill>
                  <a:gsLst>
                    <a:gs pos="2917">
                      <a:schemeClr val="tx1"/>
                    </a:gs>
                    <a:gs pos="30000">
                      <a:schemeClr val="tx1"/>
                    </a:gs>
                  </a:gsLst>
                  <a:lin ang="5400000" scaled="0"/>
                </a:gradFill>
              </a:rPr>
              <a:t>Web App</a:t>
            </a:r>
          </a:p>
        </p:txBody>
      </p:sp>
      <p:pic>
        <p:nvPicPr>
          <p:cNvPr id="29" name="Picture 28" descr="A picture containing vector graphics&#10;&#10;Description generated with high confidence">
            <a:extLst>
              <a:ext uri="{FF2B5EF4-FFF2-40B4-BE49-F238E27FC236}">
                <a16:creationId xmlns:a16="http://schemas.microsoft.com/office/drawing/2014/main" id="{109BEB8C-859B-4832-B6E5-02249C3E0D25}"/>
              </a:ext>
            </a:extLst>
          </p:cNvPr>
          <p:cNvPicPr>
            <a:picLocks noChangeAspect="1"/>
          </p:cNvPicPr>
          <p:nvPr/>
        </p:nvPicPr>
        <p:blipFill>
          <a:blip r:embed="rId9"/>
          <a:stretch>
            <a:fillRect/>
          </a:stretch>
        </p:blipFill>
        <p:spPr>
          <a:xfrm>
            <a:off x="299459" y="3350139"/>
            <a:ext cx="795824" cy="795824"/>
          </a:xfrm>
          <a:prstGeom prst="rect">
            <a:avLst/>
          </a:prstGeom>
        </p:spPr>
      </p:pic>
      <p:pic>
        <p:nvPicPr>
          <p:cNvPr id="30" name="Picture 29" descr="A picture containing vector graphics&#10;&#10;Description generated with high confidence">
            <a:extLst>
              <a:ext uri="{FF2B5EF4-FFF2-40B4-BE49-F238E27FC236}">
                <a16:creationId xmlns:a16="http://schemas.microsoft.com/office/drawing/2014/main" id="{4D2BCBB1-3E2D-4969-B646-74B9B4D61F54}"/>
              </a:ext>
            </a:extLst>
          </p:cNvPr>
          <p:cNvPicPr>
            <a:picLocks noChangeAspect="1"/>
          </p:cNvPicPr>
          <p:nvPr/>
        </p:nvPicPr>
        <p:blipFill>
          <a:blip r:embed="rId9"/>
          <a:stretch>
            <a:fillRect/>
          </a:stretch>
        </p:blipFill>
        <p:spPr>
          <a:xfrm>
            <a:off x="8535059" y="3358683"/>
            <a:ext cx="795824" cy="795824"/>
          </a:xfrm>
          <a:prstGeom prst="rect">
            <a:avLst/>
          </a:prstGeom>
        </p:spPr>
      </p:pic>
      <p:sp>
        <p:nvSpPr>
          <p:cNvPr id="81" name="Rectangle 80">
            <a:extLst>
              <a:ext uri="{FF2B5EF4-FFF2-40B4-BE49-F238E27FC236}">
                <a16:creationId xmlns:a16="http://schemas.microsoft.com/office/drawing/2014/main" id="{80E2E91C-36F0-44DE-8054-060CDB166A51}"/>
              </a:ext>
            </a:extLst>
          </p:cNvPr>
          <p:cNvSpPr/>
          <p:nvPr/>
        </p:nvSpPr>
        <p:spPr bwMode="auto">
          <a:xfrm>
            <a:off x="1974158" y="1089731"/>
            <a:ext cx="2825905" cy="897506"/>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SQL HA</a:t>
            </a:r>
          </a:p>
        </p:txBody>
      </p:sp>
      <p:sp>
        <p:nvSpPr>
          <p:cNvPr id="82" name="Rectangle 81">
            <a:extLst>
              <a:ext uri="{FF2B5EF4-FFF2-40B4-BE49-F238E27FC236}">
                <a16:creationId xmlns:a16="http://schemas.microsoft.com/office/drawing/2014/main" id="{A0572C6F-E179-421C-B9E9-9EE0EEF4777B}"/>
              </a:ext>
            </a:extLst>
          </p:cNvPr>
          <p:cNvSpPr/>
          <p:nvPr/>
        </p:nvSpPr>
        <p:spPr bwMode="auto">
          <a:xfrm>
            <a:off x="6711617" y="1096231"/>
            <a:ext cx="2825905" cy="897506"/>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SQL Always On</a:t>
            </a:r>
          </a:p>
        </p:txBody>
      </p:sp>
    </p:spTree>
    <p:extLst>
      <p:ext uri="{BB962C8B-B14F-4D97-AF65-F5344CB8AC3E}">
        <p14:creationId xmlns:p14="http://schemas.microsoft.com/office/powerpoint/2010/main" val="3989013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Effect transition="in" filter="fade">
                                      <p:cBhvr>
                                        <p:cTn id="9" dur="500"/>
                                        <p:tgtEl>
                                          <p:spTgt spid="7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5"/>
                                        </p:tgtEl>
                                        <p:attrNameLst>
                                          <p:attrName>style.visibility</p:attrName>
                                        </p:attrNameLst>
                                      </p:cBhvr>
                                      <p:to>
                                        <p:strVal val="visible"/>
                                      </p:to>
                                    </p:set>
                                    <p:anim calcmode="lin" valueType="num">
                                      <p:cBhvr additive="base">
                                        <p:cTn id="14" dur="500" fill="hold"/>
                                        <p:tgtEl>
                                          <p:spTgt spid="55"/>
                                        </p:tgtEl>
                                        <p:attrNameLst>
                                          <p:attrName>ppt_x</p:attrName>
                                        </p:attrNameLst>
                                      </p:cBhvr>
                                      <p:tavLst>
                                        <p:tav tm="0">
                                          <p:val>
                                            <p:strVal val="#ppt_x"/>
                                          </p:val>
                                        </p:tav>
                                        <p:tav tm="100000">
                                          <p:val>
                                            <p:strVal val="#ppt_x"/>
                                          </p:val>
                                        </p:tav>
                                      </p:tavLst>
                                    </p:anim>
                                    <p:anim calcmode="lin" valueType="num">
                                      <p:cBhvr additive="base">
                                        <p:cTn id="15" dur="500" fill="hold"/>
                                        <p:tgtEl>
                                          <p:spTgt spid="55"/>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79"/>
                                        </p:tgtEl>
                                        <p:attrNameLst>
                                          <p:attrName>style.visibility</p:attrName>
                                        </p:attrNameLst>
                                      </p:cBhvr>
                                      <p:to>
                                        <p:strVal val="visible"/>
                                      </p:to>
                                    </p:set>
                                    <p:anim calcmode="lin" valueType="num">
                                      <p:cBhvr additive="base">
                                        <p:cTn id="18" dur="500" fill="hold"/>
                                        <p:tgtEl>
                                          <p:spTgt spid="79"/>
                                        </p:tgtEl>
                                        <p:attrNameLst>
                                          <p:attrName>ppt_x</p:attrName>
                                        </p:attrNameLst>
                                      </p:cBhvr>
                                      <p:tavLst>
                                        <p:tav tm="0">
                                          <p:val>
                                            <p:strVal val="#ppt_x"/>
                                          </p:val>
                                        </p:tav>
                                        <p:tav tm="100000">
                                          <p:val>
                                            <p:strVal val="#ppt_x"/>
                                          </p:val>
                                        </p:tav>
                                      </p:tavLst>
                                    </p:anim>
                                    <p:anim calcmode="lin" valueType="num">
                                      <p:cBhvr additive="base">
                                        <p:cTn id="19" dur="500" fill="hold"/>
                                        <p:tgtEl>
                                          <p:spTgt spid="79"/>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80"/>
                                        </p:tgtEl>
                                        <p:attrNameLst>
                                          <p:attrName>style.visibility</p:attrName>
                                        </p:attrNameLst>
                                      </p:cBhvr>
                                      <p:to>
                                        <p:strVal val="visible"/>
                                      </p:to>
                                    </p:set>
                                    <p:anim calcmode="lin" valueType="num">
                                      <p:cBhvr additive="base">
                                        <p:cTn id="22" dur="500" fill="hold"/>
                                        <p:tgtEl>
                                          <p:spTgt spid="80"/>
                                        </p:tgtEl>
                                        <p:attrNameLst>
                                          <p:attrName>ppt_x</p:attrName>
                                        </p:attrNameLst>
                                      </p:cBhvr>
                                      <p:tavLst>
                                        <p:tav tm="0">
                                          <p:val>
                                            <p:strVal val="#ppt_x"/>
                                          </p:val>
                                        </p:tav>
                                        <p:tav tm="100000">
                                          <p:val>
                                            <p:strVal val="#ppt_x"/>
                                          </p:val>
                                        </p:tav>
                                      </p:tavLst>
                                    </p:anim>
                                    <p:anim calcmode="lin" valueType="num">
                                      <p:cBhvr additive="base">
                                        <p:cTn id="23" dur="500" fill="hold"/>
                                        <p:tgtEl>
                                          <p:spTgt spid="80"/>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47"/>
                                        </p:tgtEl>
                                        <p:attrNameLst>
                                          <p:attrName>style.visibility</p:attrName>
                                        </p:attrNameLst>
                                      </p:cBhvr>
                                      <p:to>
                                        <p:strVal val="visible"/>
                                      </p:to>
                                    </p:set>
                                    <p:anim calcmode="lin" valueType="num">
                                      <p:cBhvr additive="base">
                                        <p:cTn id="26" dur="500" fill="hold"/>
                                        <p:tgtEl>
                                          <p:spTgt spid="47"/>
                                        </p:tgtEl>
                                        <p:attrNameLst>
                                          <p:attrName>ppt_x</p:attrName>
                                        </p:attrNameLst>
                                      </p:cBhvr>
                                      <p:tavLst>
                                        <p:tav tm="0">
                                          <p:val>
                                            <p:strVal val="#ppt_x"/>
                                          </p:val>
                                        </p:tav>
                                        <p:tav tm="100000">
                                          <p:val>
                                            <p:strVal val="#ppt_x"/>
                                          </p:val>
                                        </p:tav>
                                      </p:tavLst>
                                    </p:anim>
                                    <p:anim calcmode="lin" valueType="num">
                                      <p:cBhvr additive="base">
                                        <p:cTn id="27" dur="500" fill="hold"/>
                                        <p:tgtEl>
                                          <p:spTgt spid="47"/>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 calcmode="lin" valueType="num">
                                      <p:cBhvr additive="base">
                                        <p:cTn id="30" dur="500" fill="hold"/>
                                        <p:tgtEl>
                                          <p:spTgt spid="35"/>
                                        </p:tgtEl>
                                        <p:attrNameLst>
                                          <p:attrName>ppt_x</p:attrName>
                                        </p:attrNameLst>
                                      </p:cBhvr>
                                      <p:tavLst>
                                        <p:tav tm="0">
                                          <p:val>
                                            <p:strVal val="#ppt_x"/>
                                          </p:val>
                                        </p:tav>
                                        <p:tav tm="100000">
                                          <p:val>
                                            <p:strVal val="#ppt_x"/>
                                          </p:val>
                                        </p:tav>
                                      </p:tavLst>
                                    </p:anim>
                                    <p:anim calcmode="lin" valueType="num">
                                      <p:cBhvr additive="base">
                                        <p:cTn id="31" dur="500" fill="hold"/>
                                        <p:tgtEl>
                                          <p:spTgt spid="35"/>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57"/>
                                        </p:tgtEl>
                                        <p:attrNameLst>
                                          <p:attrName>style.visibility</p:attrName>
                                        </p:attrNameLst>
                                      </p:cBhvr>
                                      <p:to>
                                        <p:strVal val="visible"/>
                                      </p:to>
                                    </p:set>
                                    <p:anim calcmode="lin" valueType="num">
                                      <p:cBhvr additive="base">
                                        <p:cTn id="34" dur="500" fill="hold"/>
                                        <p:tgtEl>
                                          <p:spTgt spid="57"/>
                                        </p:tgtEl>
                                        <p:attrNameLst>
                                          <p:attrName>ppt_x</p:attrName>
                                        </p:attrNameLst>
                                      </p:cBhvr>
                                      <p:tavLst>
                                        <p:tav tm="0">
                                          <p:val>
                                            <p:strVal val="#ppt_x"/>
                                          </p:val>
                                        </p:tav>
                                        <p:tav tm="100000">
                                          <p:val>
                                            <p:strVal val="#ppt_x"/>
                                          </p:val>
                                        </p:tav>
                                      </p:tavLst>
                                    </p:anim>
                                    <p:anim calcmode="lin" valueType="num">
                                      <p:cBhvr additive="base">
                                        <p:cTn id="35" dur="500" fill="hold"/>
                                        <p:tgtEl>
                                          <p:spTgt spid="57"/>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30"/>
                                        </p:tgtEl>
                                        <p:attrNameLst>
                                          <p:attrName>style.visibility</p:attrName>
                                        </p:attrNameLst>
                                      </p:cBhvr>
                                      <p:to>
                                        <p:strVal val="visible"/>
                                      </p:to>
                                    </p:set>
                                    <p:anim calcmode="lin" valueType="num">
                                      <p:cBhvr additive="base">
                                        <p:cTn id="38" dur="500" fill="hold"/>
                                        <p:tgtEl>
                                          <p:spTgt spid="30"/>
                                        </p:tgtEl>
                                        <p:attrNameLst>
                                          <p:attrName>ppt_x</p:attrName>
                                        </p:attrNameLst>
                                      </p:cBhvr>
                                      <p:tavLst>
                                        <p:tav tm="0">
                                          <p:val>
                                            <p:strVal val="#ppt_x"/>
                                          </p:val>
                                        </p:tav>
                                        <p:tav tm="100000">
                                          <p:val>
                                            <p:strVal val="#ppt_x"/>
                                          </p:val>
                                        </p:tav>
                                      </p:tavLst>
                                    </p:anim>
                                    <p:anim calcmode="lin" valueType="num">
                                      <p:cBhvr additive="base">
                                        <p:cTn id="39" dur="500" fill="hold"/>
                                        <p:tgtEl>
                                          <p:spTgt spid="30"/>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87"/>
                                        </p:tgtEl>
                                        <p:attrNameLst>
                                          <p:attrName>style.visibility</p:attrName>
                                        </p:attrNameLst>
                                      </p:cBhvr>
                                      <p:to>
                                        <p:strVal val="visible"/>
                                      </p:to>
                                    </p:set>
                                    <p:anim calcmode="lin" valueType="num">
                                      <p:cBhvr additive="base">
                                        <p:cTn id="42" dur="500" fill="hold"/>
                                        <p:tgtEl>
                                          <p:spTgt spid="87"/>
                                        </p:tgtEl>
                                        <p:attrNameLst>
                                          <p:attrName>ppt_x</p:attrName>
                                        </p:attrNameLst>
                                      </p:cBhvr>
                                      <p:tavLst>
                                        <p:tav tm="0">
                                          <p:val>
                                            <p:strVal val="#ppt_x"/>
                                          </p:val>
                                        </p:tav>
                                        <p:tav tm="100000">
                                          <p:val>
                                            <p:strVal val="#ppt_x"/>
                                          </p:val>
                                        </p:tav>
                                      </p:tavLst>
                                    </p:anim>
                                    <p:anim calcmode="lin" valueType="num">
                                      <p:cBhvr additive="base">
                                        <p:cTn id="43" dur="500" fill="hold"/>
                                        <p:tgtEl>
                                          <p:spTgt spid="87"/>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additive="base">
                                        <p:cTn id="46" dur="500" fill="hold"/>
                                        <p:tgtEl>
                                          <p:spTgt spid="15"/>
                                        </p:tgtEl>
                                        <p:attrNameLst>
                                          <p:attrName>ppt_x</p:attrName>
                                        </p:attrNameLst>
                                      </p:cBhvr>
                                      <p:tavLst>
                                        <p:tav tm="0">
                                          <p:val>
                                            <p:strVal val="#ppt_x"/>
                                          </p:val>
                                        </p:tav>
                                        <p:tav tm="100000">
                                          <p:val>
                                            <p:strVal val="#ppt_x"/>
                                          </p:val>
                                        </p:tav>
                                      </p:tavLst>
                                    </p:anim>
                                    <p:anim calcmode="lin" valueType="num">
                                      <p:cBhvr additive="base">
                                        <p:cTn id="47" dur="500" fill="hold"/>
                                        <p:tgtEl>
                                          <p:spTgt spid="15"/>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71"/>
                                        </p:tgtEl>
                                        <p:attrNameLst>
                                          <p:attrName>style.visibility</p:attrName>
                                        </p:attrNameLst>
                                      </p:cBhvr>
                                      <p:to>
                                        <p:strVal val="visible"/>
                                      </p:to>
                                    </p:set>
                                    <p:anim calcmode="lin" valueType="num">
                                      <p:cBhvr additive="base">
                                        <p:cTn id="50" dur="500" fill="hold"/>
                                        <p:tgtEl>
                                          <p:spTgt spid="71"/>
                                        </p:tgtEl>
                                        <p:attrNameLst>
                                          <p:attrName>ppt_x</p:attrName>
                                        </p:attrNameLst>
                                      </p:cBhvr>
                                      <p:tavLst>
                                        <p:tav tm="0">
                                          <p:val>
                                            <p:strVal val="#ppt_x"/>
                                          </p:val>
                                        </p:tav>
                                        <p:tav tm="100000">
                                          <p:val>
                                            <p:strVal val="#ppt_x"/>
                                          </p:val>
                                        </p:tav>
                                      </p:tavLst>
                                    </p:anim>
                                    <p:anim calcmode="lin" valueType="num">
                                      <p:cBhvr additive="base">
                                        <p:cTn id="51" dur="500" fill="hold"/>
                                        <p:tgtEl>
                                          <p:spTgt spid="71"/>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69"/>
                                        </p:tgtEl>
                                        <p:attrNameLst>
                                          <p:attrName>style.visibility</p:attrName>
                                        </p:attrNameLst>
                                      </p:cBhvr>
                                      <p:to>
                                        <p:strVal val="visible"/>
                                      </p:to>
                                    </p:set>
                                    <p:anim calcmode="lin" valueType="num">
                                      <p:cBhvr additive="base">
                                        <p:cTn id="54" dur="500" fill="hold"/>
                                        <p:tgtEl>
                                          <p:spTgt spid="69"/>
                                        </p:tgtEl>
                                        <p:attrNameLst>
                                          <p:attrName>ppt_x</p:attrName>
                                        </p:attrNameLst>
                                      </p:cBhvr>
                                      <p:tavLst>
                                        <p:tav tm="0">
                                          <p:val>
                                            <p:strVal val="#ppt_x"/>
                                          </p:val>
                                        </p:tav>
                                        <p:tav tm="100000">
                                          <p:val>
                                            <p:strVal val="#ppt_x"/>
                                          </p:val>
                                        </p:tav>
                                      </p:tavLst>
                                    </p:anim>
                                    <p:anim calcmode="lin" valueType="num">
                                      <p:cBhvr additive="base">
                                        <p:cTn id="55" dur="500" fill="hold"/>
                                        <p:tgtEl>
                                          <p:spTgt spid="69"/>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58"/>
                                        </p:tgtEl>
                                        <p:attrNameLst>
                                          <p:attrName>style.visibility</p:attrName>
                                        </p:attrNameLst>
                                      </p:cBhvr>
                                      <p:to>
                                        <p:strVal val="visible"/>
                                      </p:to>
                                    </p:set>
                                    <p:anim calcmode="lin" valueType="num">
                                      <p:cBhvr additive="base">
                                        <p:cTn id="58" dur="500" fill="hold"/>
                                        <p:tgtEl>
                                          <p:spTgt spid="58"/>
                                        </p:tgtEl>
                                        <p:attrNameLst>
                                          <p:attrName>ppt_x</p:attrName>
                                        </p:attrNameLst>
                                      </p:cBhvr>
                                      <p:tavLst>
                                        <p:tav tm="0">
                                          <p:val>
                                            <p:strVal val="#ppt_x"/>
                                          </p:val>
                                        </p:tav>
                                        <p:tav tm="100000">
                                          <p:val>
                                            <p:strVal val="#ppt_x"/>
                                          </p:val>
                                        </p:tav>
                                      </p:tavLst>
                                    </p:anim>
                                    <p:anim calcmode="lin" valueType="num">
                                      <p:cBhvr additive="base">
                                        <p:cTn id="59" dur="500" fill="hold"/>
                                        <p:tgtEl>
                                          <p:spTgt spid="58"/>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56"/>
                                        </p:tgtEl>
                                        <p:attrNameLst>
                                          <p:attrName>style.visibility</p:attrName>
                                        </p:attrNameLst>
                                      </p:cBhvr>
                                      <p:to>
                                        <p:strVal val="visible"/>
                                      </p:to>
                                    </p:set>
                                    <p:anim calcmode="lin" valueType="num">
                                      <p:cBhvr additive="base">
                                        <p:cTn id="62" dur="500" fill="hold"/>
                                        <p:tgtEl>
                                          <p:spTgt spid="56"/>
                                        </p:tgtEl>
                                        <p:attrNameLst>
                                          <p:attrName>ppt_x</p:attrName>
                                        </p:attrNameLst>
                                      </p:cBhvr>
                                      <p:tavLst>
                                        <p:tav tm="0">
                                          <p:val>
                                            <p:strVal val="#ppt_x"/>
                                          </p:val>
                                        </p:tav>
                                        <p:tav tm="100000">
                                          <p:val>
                                            <p:strVal val="#ppt_x"/>
                                          </p:val>
                                        </p:tav>
                                      </p:tavLst>
                                    </p:anim>
                                    <p:anim calcmode="lin" valueType="num">
                                      <p:cBhvr additive="base">
                                        <p:cTn id="63" dur="500" fill="hold"/>
                                        <p:tgtEl>
                                          <p:spTgt spid="56"/>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54"/>
                                        </p:tgtEl>
                                        <p:attrNameLst>
                                          <p:attrName>style.visibility</p:attrName>
                                        </p:attrNameLst>
                                      </p:cBhvr>
                                      <p:to>
                                        <p:strVal val="visible"/>
                                      </p:to>
                                    </p:set>
                                    <p:anim calcmode="lin" valueType="num">
                                      <p:cBhvr additive="base">
                                        <p:cTn id="66" dur="500" fill="hold"/>
                                        <p:tgtEl>
                                          <p:spTgt spid="54"/>
                                        </p:tgtEl>
                                        <p:attrNameLst>
                                          <p:attrName>ppt_x</p:attrName>
                                        </p:attrNameLst>
                                      </p:cBhvr>
                                      <p:tavLst>
                                        <p:tav tm="0">
                                          <p:val>
                                            <p:strVal val="#ppt_x"/>
                                          </p:val>
                                        </p:tav>
                                        <p:tav tm="100000">
                                          <p:val>
                                            <p:strVal val="#ppt_x"/>
                                          </p:val>
                                        </p:tav>
                                      </p:tavLst>
                                    </p:anim>
                                    <p:anim calcmode="lin" valueType="num">
                                      <p:cBhvr additive="base">
                                        <p:cTn id="67" dur="500" fill="hold"/>
                                        <p:tgtEl>
                                          <p:spTgt spid="54"/>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77"/>
                                        </p:tgtEl>
                                        <p:attrNameLst>
                                          <p:attrName>style.visibility</p:attrName>
                                        </p:attrNameLst>
                                      </p:cBhvr>
                                      <p:to>
                                        <p:strVal val="visible"/>
                                      </p:to>
                                    </p:set>
                                    <p:anim calcmode="lin" valueType="num">
                                      <p:cBhvr additive="base">
                                        <p:cTn id="70" dur="500" fill="hold"/>
                                        <p:tgtEl>
                                          <p:spTgt spid="77"/>
                                        </p:tgtEl>
                                        <p:attrNameLst>
                                          <p:attrName>ppt_x</p:attrName>
                                        </p:attrNameLst>
                                      </p:cBhvr>
                                      <p:tavLst>
                                        <p:tav tm="0">
                                          <p:val>
                                            <p:strVal val="#ppt_x"/>
                                          </p:val>
                                        </p:tav>
                                        <p:tav tm="100000">
                                          <p:val>
                                            <p:strVal val="#ppt_x"/>
                                          </p:val>
                                        </p:tav>
                                      </p:tavLst>
                                    </p:anim>
                                    <p:anim calcmode="lin" valueType="num">
                                      <p:cBhvr additive="base">
                                        <p:cTn id="71" dur="500" fill="hold"/>
                                        <p:tgtEl>
                                          <p:spTgt spid="77"/>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74"/>
                                        </p:tgtEl>
                                        <p:attrNameLst>
                                          <p:attrName>style.visibility</p:attrName>
                                        </p:attrNameLst>
                                      </p:cBhvr>
                                      <p:to>
                                        <p:strVal val="visible"/>
                                      </p:to>
                                    </p:set>
                                    <p:anim calcmode="lin" valueType="num">
                                      <p:cBhvr additive="base">
                                        <p:cTn id="74" dur="500" fill="hold"/>
                                        <p:tgtEl>
                                          <p:spTgt spid="74"/>
                                        </p:tgtEl>
                                        <p:attrNameLst>
                                          <p:attrName>ppt_x</p:attrName>
                                        </p:attrNameLst>
                                      </p:cBhvr>
                                      <p:tavLst>
                                        <p:tav tm="0">
                                          <p:val>
                                            <p:strVal val="#ppt_x"/>
                                          </p:val>
                                        </p:tav>
                                        <p:tav tm="100000">
                                          <p:val>
                                            <p:strVal val="#ppt_x"/>
                                          </p:val>
                                        </p:tav>
                                      </p:tavLst>
                                    </p:anim>
                                    <p:anim calcmode="lin" valueType="num">
                                      <p:cBhvr additive="base">
                                        <p:cTn id="75" dur="500" fill="hold"/>
                                        <p:tgtEl>
                                          <p:spTgt spid="74"/>
                                        </p:tgtEl>
                                        <p:attrNameLst>
                                          <p:attrName>ppt_y</p:attrName>
                                        </p:attrNameLst>
                                      </p:cBhvr>
                                      <p:tavLst>
                                        <p:tav tm="0">
                                          <p:val>
                                            <p:strVal val="1+#ppt_h/2"/>
                                          </p:val>
                                        </p:tav>
                                        <p:tav tm="100000">
                                          <p:val>
                                            <p:strVal val="#ppt_y"/>
                                          </p:val>
                                        </p:tav>
                                      </p:tavLst>
                                    </p:anim>
                                  </p:childTnLst>
                                </p:cTn>
                              </p:par>
                              <p:par>
                                <p:cTn id="76" presetID="2" presetClass="entr" presetSubtype="4" fill="hold" nodeType="withEffect">
                                  <p:stCondLst>
                                    <p:cond delay="0"/>
                                  </p:stCondLst>
                                  <p:childTnLst>
                                    <p:set>
                                      <p:cBhvr>
                                        <p:cTn id="77" dur="1" fill="hold">
                                          <p:stCondLst>
                                            <p:cond delay="0"/>
                                          </p:stCondLst>
                                        </p:cTn>
                                        <p:tgtEl>
                                          <p:spTgt spid="16"/>
                                        </p:tgtEl>
                                        <p:attrNameLst>
                                          <p:attrName>style.visibility</p:attrName>
                                        </p:attrNameLst>
                                      </p:cBhvr>
                                      <p:to>
                                        <p:strVal val="visible"/>
                                      </p:to>
                                    </p:set>
                                    <p:anim calcmode="lin" valueType="num">
                                      <p:cBhvr additive="base">
                                        <p:cTn id="78" dur="500" fill="hold"/>
                                        <p:tgtEl>
                                          <p:spTgt spid="16"/>
                                        </p:tgtEl>
                                        <p:attrNameLst>
                                          <p:attrName>ppt_x</p:attrName>
                                        </p:attrNameLst>
                                      </p:cBhvr>
                                      <p:tavLst>
                                        <p:tav tm="0">
                                          <p:val>
                                            <p:strVal val="#ppt_x"/>
                                          </p:val>
                                        </p:tav>
                                        <p:tav tm="100000">
                                          <p:val>
                                            <p:strVal val="#ppt_x"/>
                                          </p:val>
                                        </p:tav>
                                      </p:tavLst>
                                    </p:anim>
                                    <p:anim calcmode="lin" valueType="num">
                                      <p:cBhvr additive="base">
                                        <p:cTn id="7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grpId="0" nodeType="clickEffect">
                                  <p:stCondLst>
                                    <p:cond delay="0"/>
                                  </p:stCondLst>
                                  <p:childTnLst>
                                    <p:set>
                                      <p:cBhvr>
                                        <p:cTn id="83" dur="1" fill="hold">
                                          <p:stCondLst>
                                            <p:cond delay="0"/>
                                          </p:stCondLst>
                                        </p:cTn>
                                        <p:tgtEl>
                                          <p:spTgt spid="81"/>
                                        </p:tgtEl>
                                        <p:attrNameLst>
                                          <p:attrName>style.visibility</p:attrName>
                                        </p:attrNameLst>
                                      </p:cBhvr>
                                      <p:to>
                                        <p:strVal val="visible"/>
                                      </p:to>
                                    </p:set>
                                    <p:anim calcmode="lin" valueType="num">
                                      <p:cBhvr additive="base">
                                        <p:cTn id="84" dur="500" fill="hold"/>
                                        <p:tgtEl>
                                          <p:spTgt spid="81"/>
                                        </p:tgtEl>
                                        <p:attrNameLst>
                                          <p:attrName>ppt_x</p:attrName>
                                        </p:attrNameLst>
                                      </p:cBhvr>
                                      <p:tavLst>
                                        <p:tav tm="0">
                                          <p:val>
                                            <p:strVal val="#ppt_x"/>
                                          </p:val>
                                        </p:tav>
                                        <p:tav tm="100000">
                                          <p:val>
                                            <p:strVal val="#ppt_x"/>
                                          </p:val>
                                        </p:tav>
                                      </p:tavLst>
                                    </p:anim>
                                    <p:anim calcmode="lin" valueType="num">
                                      <p:cBhvr additive="base">
                                        <p:cTn id="85" dur="500" fill="hold"/>
                                        <p:tgtEl>
                                          <p:spTgt spid="81"/>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82"/>
                                        </p:tgtEl>
                                        <p:attrNameLst>
                                          <p:attrName>style.visibility</p:attrName>
                                        </p:attrNameLst>
                                      </p:cBhvr>
                                      <p:to>
                                        <p:strVal val="visible"/>
                                      </p:to>
                                    </p:set>
                                    <p:anim calcmode="lin" valueType="num">
                                      <p:cBhvr additive="base">
                                        <p:cTn id="88" dur="500" fill="hold"/>
                                        <p:tgtEl>
                                          <p:spTgt spid="82"/>
                                        </p:tgtEl>
                                        <p:attrNameLst>
                                          <p:attrName>ppt_x</p:attrName>
                                        </p:attrNameLst>
                                      </p:cBhvr>
                                      <p:tavLst>
                                        <p:tav tm="0">
                                          <p:val>
                                            <p:strVal val="#ppt_x"/>
                                          </p:val>
                                        </p:tav>
                                        <p:tav tm="100000">
                                          <p:val>
                                            <p:strVal val="#ppt_x"/>
                                          </p:val>
                                        </p:tav>
                                      </p:tavLst>
                                    </p:anim>
                                    <p:anim calcmode="lin" valueType="num">
                                      <p:cBhvr additive="base">
                                        <p:cTn id="89"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77" grpId="0"/>
      <p:bldP spid="87" grpId="0"/>
      <p:bldP spid="35" grpId="0"/>
      <p:bldP spid="54" grpId="0"/>
      <p:bldP spid="56" grpId="0" animBg="1"/>
      <p:bldP spid="80" grpId="0"/>
      <p:bldP spid="81" grpId="0" animBg="1"/>
      <p:bldP spid="8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8C8-0CD9-4A94-9035-99A684D3C8BE}"/>
              </a:ext>
            </a:extLst>
          </p:cNvPr>
          <p:cNvSpPr>
            <a:spLocks noGrp="1"/>
          </p:cNvSpPr>
          <p:nvPr>
            <p:ph type="title"/>
          </p:nvPr>
        </p:nvSpPr>
        <p:spPr>
          <a:xfrm>
            <a:off x="177229" y="104289"/>
            <a:ext cx="11237870" cy="565027"/>
          </a:xfrm>
        </p:spPr>
        <p:txBody>
          <a:bodyPr/>
          <a:lstStyle/>
          <a:p>
            <a:r>
              <a:rPr lang="en-US"/>
              <a:t>SQL site to site recovery behind VPN</a:t>
            </a:r>
          </a:p>
        </p:txBody>
      </p:sp>
      <p:sp>
        <p:nvSpPr>
          <p:cNvPr id="4" name="Rectangle 3">
            <a:extLst>
              <a:ext uri="{FF2B5EF4-FFF2-40B4-BE49-F238E27FC236}">
                <a16:creationId xmlns:a16="http://schemas.microsoft.com/office/drawing/2014/main" id="{D405C4C8-596B-47F2-9EF4-3186D4E9DEA9}"/>
              </a:ext>
            </a:extLst>
          </p:cNvPr>
          <p:cNvSpPr/>
          <p:nvPr/>
        </p:nvSpPr>
        <p:spPr bwMode="auto">
          <a:xfrm>
            <a:off x="306437" y="3805671"/>
            <a:ext cx="3564717" cy="2993865"/>
          </a:xfrm>
          <a:prstGeom prst="rect">
            <a:avLst/>
          </a:prstGeom>
          <a:noFill/>
          <a:ln w="38100">
            <a:solidFill>
              <a:srgbClr val="002060"/>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pic>
        <p:nvPicPr>
          <p:cNvPr id="5" name="Picture 4" descr="A close up of a sign&#10;&#10;Description generated with high confidence">
            <a:extLst>
              <a:ext uri="{FF2B5EF4-FFF2-40B4-BE49-F238E27FC236}">
                <a16:creationId xmlns:a16="http://schemas.microsoft.com/office/drawing/2014/main" id="{6A3D4D0F-B721-4A7B-A7E1-85BD9DC4370F}"/>
              </a:ext>
            </a:extLst>
          </p:cNvPr>
          <p:cNvPicPr>
            <a:picLocks noChangeAspect="1"/>
          </p:cNvPicPr>
          <p:nvPr/>
        </p:nvPicPr>
        <p:blipFill>
          <a:blip r:embed="rId3"/>
          <a:stretch>
            <a:fillRect/>
          </a:stretch>
        </p:blipFill>
        <p:spPr>
          <a:xfrm>
            <a:off x="3442731" y="6398934"/>
            <a:ext cx="795824" cy="795824"/>
          </a:xfrm>
          <a:prstGeom prst="rect">
            <a:avLst/>
          </a:prstGeom>
        </p:spPr>
      </p:pic>
      <p:sp>
        <p:nvSpPr>
          <p:cNvPr id="14" name="Rectangle 13">
            <a:extLst>
              <a:ext uri="{FF2B5EF4-FFF2-40B4-BE49-F238E27FC236}">
                <a16:creationId xmlns:a16="http://schemas.microsoft.com/office/drawing/2014/main" id="{B8E712D6-5CD7-443D-AFB5-87D8C6FA318E}"/>
              </a:ext>
            </a:extLst>
          </p:cNvPr>
          <p:cNvSpPr/>
          <p:nvPr/>
        </p:nvSpPr>
        <p:spPr bwMode="auto">
          <a:xfrm>
            <a:off x="454132" y="4468253"/>
            <a:ext cx="3269392" cy="1918519"/>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15" name="Rectangle 14">
            <a:extLst>
              <a:ext uri="{FF2B5EF4-FFF2-40B4-BE49-F238E27FC236}">
                <a16:creationId xmlns:a16="http://schemas.microsoft.com/office/drawing/2014/main" id="{07404239-F813-4B10-8D47-02477A4CBE01}"/>
              </a:ext>
            </a:extLst>
          </p:cNvPr>
          <p:cNvSpPr/>
          <p:nvPr/>
        </p:nvSpPr>
        <p:spPr bwMode="auto">
          <a:xfrm>
            <a:off x="8565290" y="3782224"/>
            <a:ext cx="3564717" cy="3120354"/>
          </a:xfrm>
          <a:prstGeom prst="rect">
            <a:avLst/>
          </a:prstGeom>
          <a:noFill/>
          <a:ln w="38100">
            <a:solidFill>
              <a:srgbClr val="002060"/>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pic>
        <p:nvPicPr>
          <p:cNvPr id="18" name="Picture 17" descr="A close up of a sign&#10;&#10;Description generated with high confidence">
            <a:extLst>
              <a:ext uri="{FF2B5EF4-FFF2-40B4-BE49-F238E27FC236}">
                <a16:creationId xmlns:a16="http://schemas.microsoft.com/office/drawing/2014/main" id="{FA82E395-AA57-4296-929C-5CB4A1128A41}"/>
              </a:ext>
            </a:extLst>
          </p:cNvPr>
          <p:cNvPicPr>
            <a:picLocks noChangeAspect="1"/>
          </p:cNvPicPr>
          <p:nvPr/>
        </p:nvPicPr>
        <p:blipFill>
          <a:blip r:embed="rId3"/>
          <a:stretch>
            <a:fillRect/>
          </a:stretch>
        </p:blipFill>
        <p:spPr>
          <a:xfrm>
            <a:off x="8167378" y="6386772"/>
            <a:ext cx="795824" cy="795824"/>
          </a:xfrm>
          <a:prstGeom prst="rect">
            <a:avLst/>
          </a:prstGeom>
        </p:spPr>
      </p:pic>
      <p:sp>
        <p:nvSpPr>
          <p:cNvPr id="19" name="Rectangle 18">
            <a:extLst>
              <a:ext uri="{FF2B5EF4-FFF2-40B4-BE49-F238E27FC236}">
                <a16:creationId xmlns:a16="http://schemas.microsoft.com/office/drawing/2014/main" id="{D61D97CA-7106-43B4-A2D2-B093543D9C15}"/>
              </a:ext>
            </a:extLst>
          </p:cNvPr>
          <p:cNvSpPr/>
          <p:nvPr/>
        </p:nvSpPr>
        <p:spPr bwMode="auto">
          <a:xfrm>
            <a:off x="4368605" y="2954308"/>
            <a:ext cx="3564717" cy="1286616"/>
          </a:xfrm>
          <a:prstGeom prst="rect">
            <a:avLst/>
          </a:prstGeom>
          <a:solidFill>
            <a:srgbClr val="FFFFFF"/>
          </a:solidFill>
          <a:ln w="28575">
            <a:solidFill>
              <a:srgbClr val="7030A0"/>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pic>
        <p:nvPicPr>
          <p:cNvPr id="23" name="Picture 22" descr="A close up of a sign&#10;&#10;Description generated with very high confidence">
            <a:extLst>
              <a:ext uri="{FF2B5EF4-FFF2-40B4-BE49-F238E27FC236}">
                <a16:creationId xmlns:a16="http://schemas.microsoft.com/office/drawing/2014/main" id="{8FFDF8EB-FD51-4876-9574-0F48D6196860}"/>
              </a:ext>
            </a:extLst>
          </p:cNvPr>
          <p:cNvPicPr>
            <a:picLocks noChangeAspect="1"/>
          </p:cNvPicPr>
          <p:nvPr/>
        </p:nvPicPr>
        <p:blipFill>
          <a:blip r:embed="rId4"/>
          <a:stretch>
            <a:fillRect/>
          </a:stretch>
        </p:blipFill>
        <p:spPr>
          <a:xfrm>
            <a:off x="10067563" y="3866182"/>
            <a:ext cx="559562" cy="559562"/>
          </a:xfrm>
          <a:prstGeom prst="rect">
            <a:avLst/>
          </a:prstGeom>
        </p:spPr>
      </p:pic>
      <p:pic>
        <p:nvPicPr>
          <p:cNvPr id="24" name="Picture 23" descr="A close up of a sign&#10;&#10;Description generated with very high confidence">
            <a:extLst>
              <a:ext uri="{FF2B5EF4-FFF2-40B4-BE49-F238E27FC236}">
                <a16:creationId xmlns:a16="http://schemas.microsoft.com/office/drawing/2014/main" id="{363312BB-F8A2-4C15-9711-0481F03AE69C}"/>
              </a:ext>
            </a:extLst>
          </p:cNvPr>
          <p:cNvPicPr>
            <a:picLocks noChangeAspect="1"/>
          </p:cNvPicPr>
          <p:nvPr/>
        </p:nvPicPr>
        <p:blipFill>
          <a:blip r:embed="rId4"/>
          <a:stretch>
            <a:fillRect/>
          </a:stretch>
        </p:blipFill>
        <p:spPr>
          <a:xfrm>
            <a:off x="1692150" y="4094087"/>
            <a:ext cx="559562" cy="559562"/>
          </a:xfrm>
          <a:prstGeom prst="rect">
            <a:avLst/>
          </a:prstGeom>
        </p:spPr>
      </p:pic>
      <p:sp>
        <p:nvSpPr>
          <p:cNvPr id="25" name="Rectangle 24">
            <a:extLst>
              <a:ext uri="{FF2B5EF4-FFF2-40B4-BE49-F238E27FC236}">
                <a16:creationId xmlns:a16="http://schemas.microsoft.com/office/drawing/2014/main" id="{81F2592E-51A9-4DE1-B733-B7463AD254B1}"/>
              </a:ext>
            </a:extLst>
          </p:cNvPr>
          <p:cNvSpPr/>
          <p:nvPr/>
        </p:nvSpPr>
        <p:spPr bwMode="auto">
          <a:xfrm>
            <a:off x="4937080" y="5350373"/>
            <a:ext cx="2619181" cy="659396"/>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Site 2 Site VPN</a:t>
            </a:r>
          </a:p>
        </p:txBody>
      </p:sp>
      <p:pic>
        <p:nvPicPr>
          <p:cNvPr id="21" name="Picture 20">
            <a:extLst>
              <a:ext uri="{FF2B5EF4-FFF2-40B4-BE49-F238E27FC236}">
                <a16:creationId xmlns:a16="http://schemas.microsoft.com/office/drawing/2014/main" id="{B0D5C893-A6F6-4D5B-B295-6519EE1CDF7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1480" y="5350373"/>
            <a:ext cx="593992" cy="593992"/>
          </a:xfrm>
          <a:prstGeom prst="rect">
            <a:avLst/>
          </a:prstGeom>
        </p:spPr>
      </p:pic>
      <p:pic>
        <p:nvPicPr>
          <p:cNvPr id="27" name="Picture 26">
            <a:extLst>
              <a:ext uri="{FF2B5EF4-FFF2-40B4-BE49-F238E27FC236}">
                <a16:creationId xmlns:a16="http://schemas.microsoft.com/office/drawing/2014/main" id="{891522EB-D870-4FA7-BAD2-BC0F16E601C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98361" y="5347695"/>
            <a:ext cx="593992" cy="593992"/>
          </a:xfrm>
          <a:prstGeom prst="rect">
            <a:avLst/>
          </a:prstGeom>
        </p:spPr>
      </p:pic>
      <p:pic>
        <p:nvPicPr>
          <p:cNvPr id="28" name="Picture 27" descr="Image result for azure sql png">
            <a:extLst>
              <a:ext uri="{FF2B5EF4-FFF2-40B4-BE49-F238E27FC236}">
                <a16:creationId xmlns:a16="http://schemas.microsoft.com/office/drawing/2014/main" id="{543EE6C1-3CFA-4CFD-8025-ACCE82881F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0454" y="5086196"/>
            <a:ext cx="1063799" cy="55849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A picture containing vector graphics&#10;&#10;Description generated with high confidence">
            <a:extLst>
              <a:ext uri="{FF2B5EF4-FFF2-40B4-BE49-F238E27FC236}">
                <a16:creationId xmlns:a16="http://schemas.microsoft.com/office/drawing/2014/main" id="{109BEB8C-859B-4832-B6E5-02249C3E0D25}"/>
              </a:ext>
            </a:extLst>
          </p:cNvPr>
          <p:cNvPicPr>
            <a:picLocks noChangeAspect="1"/>
          </p:cNvPicPr>
          <p:nvPr/>
        </p:nvPicPr>
        <p:blipFill>
          <a:blip r:embed="rId7"/>
          <a:stretch>
            <a:fillRect/>
          </a:stretch>
        </p:blipFill>
        <p:spPr>
          <a:xfrm>
            <a:off x="299459" y="3350139"/>
            <a:ext cx="795824" cy="795824"/>
          </a:xfrm>
          <a:prstGeom prst="rect">
            <a:avLst/>
          </a:prstGeom>
        </p:spPr>
      </p:pic>
      <p:pic>
        <p:nvPicPr>
          <p:cNvPr id="30" name="Picture 29" descr="A picture containing vector graphics&#10;&#10;Description generated with high confidence">
            <a:extLst>
              <a:ext uri="{FF2B5EF4-FFF2-40B4-BE49-F238E27FC236}">
                <a16:creationId xmlns:a16="http://schemas.microsoft.com/office/drawing/2014/main" id="{4D2BCBB1-3E2D-4969-B646-74B9B4D61F54}"/>
              </a:ext>
            </a:extLst>
          </p:cNvPr>
          <p:cNvPicPr>
            <a:picLocks noChangeAspect="1"/>
          </p:cNvPicPr>
          <p:nvPr/>
        </p:nvPicPr>
        <p:blipFill>
          <a:blip r:embed="rId7"/>
          <a:stretch>
            <a:fillRect/>
          </a:stretch>
        </p:blipFill>
        <p:spPr>
          <a:xfrm>
            <a:off x="8535059" y="3358683"/>
            <a:ext cx="795824" cy="795824"/>
          </a:xfrm>
          <a:prstGeom prst="rect">
            <a:avLst/>
          </a:prstGeom>
        </p:spPr>
      </p:pic>
      <p:sp>
        <p:nvSpPr>
          <p:cNvPr id="3" name="TextBox 2">
            <a:extLst>
              <a:ext uri="{FF2B5EF4-FFF2-40B4-BE49-F238E27FC236}">
                <a16:creationId xmlns:a16="http://schemas.microsoft.com/office/drawing/2014/main" id="{9D91A124-4ED8-434C-A167-0E2C64EE0BC1}"/>
              </a:ext>
            </a:extLst>
          </p:cNvPr>
          <p:cNvSpPr txBox="1"/>
          <p:nvPr/>
        </p:nvSpPr>
        <p:spPr>
          <a:xfrm>
            <a:off x="1318468" y="4724649"/>
            <a:ext cx="2124263" cy="256159"/>
          </a:xfrm>
          <a:prstGeom prst="rect">
            <a:avLst/>
          </a:prstGeom>
          <a:noFill/>
        </p:spPr>
        <p:txBody>
          <a:bodyPr wrap="square" lIns="0" tIns="0" rIns="0" bIns="0" rtlCol="0">
            <a:spAutoFit/>
          </a:bodyPr>
          <a:lstStyle/>
          <a:p>
            <a:pPr algn="l"/>
            <a:r>
              <a:rPr lang="en-US" sz="1632">
                <a:gradFill>
                  <a:gsLst>
                    <a:gs pos="2917">
                      <a:schemeClr val="tx1"/>
                    </a:gs>
                    <a:gs pos="30000">
                      <a:schemeClr val="tx1"/>
                    </a:gs>
                  </a:gsLst>
                  <a:lin ang="5400000" scaled="0"/>
                </a:gradFill>
              </a:rPr>
              <a:t>Availability Set</a:t>
            </a:r>
          </a:p>
        </p:txBody>
      </p:sp>
      <p:sp>
        <p:nvSpPr>
          <p:cNvPr id="7" name="TextBox 6">
            <a:extLst>
              <a:ext uri="{FF2B5EF4-FFF2-40B4-BE49-F238E27FC236}">
                <a16:creationId xmlns:a16="http://schemas.microsoft.com/office/drawing/2014/main" id="{025FB8B8-CA45-44BF-A288-76C4F4456EAD}"/>
              </a:ext>
            </a:extLst>
          </p:cNvPr>
          <p:cNvSpPr txBox="1"/>
          <p:nvPr/>
        </p:nvSpPr>
        <p:spPr>
          <a:xfrm>
            <a:off x="2898691" y="6089134"/>
            <a:ext cx="888344" cy="224114"/>
          </a:xfrm>
          <a:prstGeom prst="rect">
            <a:avLst/>
          </a:prstGeom>
          <a:noFill/>
        </p:spPr>
        <p:txBody>
          <a:bodyPr wrap="square" lIns="0" tIns="0" rIns="0" bIns="0" rtlCol="0">
            <a:spAutoFit/>
          </a:bodyPr>
          <a:lstStyle/>
          <a:p>
            <a:pPr algn="l"/>
            <a:r>
              <a:rPr lang="en-US" sz="1428">
                <a:gradFill>
                  <a:gsLst>
                    <a:gs pos="2917">
                      <a:schemeClr val="tx1"/>
                    </a:gs>
                    <a:gs pos="30000">
                      <a:schemeClr val="tx1"/>
                    </a:gs>
                  </a:gsLst>
                  <a:lin ang="5400000" scaled="0"/>
                </a:gradFill>
              </a:rPr>
              <a:t>Subnet</a:t>
            </a:r>
          </a:p>
        </p:txBody>
      </p:sp>
      <p:sp>
        <p:nvSpPr>
          <p:cNvPr id="34" name="Rectangle 33">
            <a:extLst>
              <a:ext uri="{FF2B5EF4-FFF2-40B4-BE49-F238E27FC236}">
                <a16:creationId xmlns:a16="http://schemas.microsoft.com/office/drawing/2014/main" id="{7DD4413B-B8DA-406A-92A7-F53840C23939}"/>
              </a:ext>
            </a:extLst>
          </p:cNvPr>
          <p:cNvSpPr/>
          <p:nvPr/>
        </p:nvSpPr>
        <p:spPr bwMode="auto">
          <a:xfrm>
            <a:off x="8865904" y="4468253"/>
            <a:ext cx="3001770" cy="2022596"/>
          </a:xfrm>
          <a:prstGeom prst="rect">
            <a:avLst/>
          </a:prstGeom>
          <a:solidFill>
            <a:srgbClr val="FFFFFF"/>
          </a:solidFill>
          <a:ln w="1905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pic>
        <p:nvPicPr>
          <p:cNvPr id="37" name="Picture 36">
            <a:extLst>
              <a:ext uri="{FF2B5EF4-FFF2-40B4-BE49-F238E27FC236}">
                <a16:creationId xmlns:a16="http://schemas.microsoft.com/office/drawing/2014/main" id="{9317B7C5-EC50-4BFB-97DE-278867FF2F3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76021" y="5463539"/>
            <a:ext cx="593992" cy="593992"/>
          </a:xfrm>
          <a:prstGeom prst="rect">
            <a:avLst/>
          </a:prstGeom>
        </p:spPr>
      </p:pic>
      <p:pic>
        <p:nvPicPr>
          <p:cNvPr id="38" name="Picture 37" descr="Image result for azure sql png">
            <a:extLst>
              <a:ext uri="{FF2B5EF4-FFF2-40B4-BE49-F238E27FC236}">
                <a16:creationId xmlns:a16="http://schemas.microsoft.com/office/drawing/2014/main" id="{84B896C0-F28C-4E7F-B84C-F0E5877B1F7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38113" y="5202040"/>
            <a:ext cx="1063799" cy="558495"/>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a:extLst>
              <a:ext uri="{FF2B5EF4-FFF2-40B4-BE49-F238E27FC236}">
                <a16:creationId xmlns:a16="http://schemas.microsoft.com/office/drawing/2014/main" id="{57DBE1A0-8807-44ED-A18C-34ACECE21F28}"/>
              </a:ext>
            </a:extLst>
          </p:cNvPr>
          <p:cNvSpPr/>
          <p:nvPr/>
        </p:nvSpPr>
        <p:spPr>
          <a:xfrm>
            <a:off x="9427093" y="4660044"/>
            <a:ext cx="1769567" cy="350330"/>
          </a:xfrm>
          <a:prstGeom prst="rect">
            <a:avLst/>
          </a:prstGeom>
        </p:spPr>
        <p:txBody>
          <a:bodyPr wrap="none">
            <a:spAutoFit/>
          </a:bodyPr>
          <a:lstStyle/>
          <a:p>
            <a:r>
              <a:rPr lang="en-US" sz="1632">
                <a:gradFill>
                  <a:gsLst>
                    <a:gs pos="2917">
                      <a:schemeClr val="tx1"/>
                    </a:gs>
                    <a:gs pos="30000">
                      <a:schemeClr val="tx1"/>
                    </a:gs>
                  </a:gsLst>
                  <a:lin ang="5400000" scaled="0"/>
                </a:gradFill>
              </a:rPr>
              <a:t>Availability group</a:t>
            </a:r>
          </a:p>
        </p:txBody>
      </p:sp>
      <p:cxnSp>
        <p:nvCxnSpPr>
          <p:cNvPr id="42" name="Connector: Elbow 41">
            <a:extLst>
              <a:ext uri="{FF2B5EF4-FFF2-40B4-BE49-F238E27FC236}">
                <a16:creationId xmlns:a16="http://schemas.microsoft.com/office/drawing/2014/main" id="{0C796363-B5D1-4AE9-A889-728AD4E9BF45}"/>
              </a:ext>
            </a:extLst>
          </p:cNvPr>
          <p:cNvCxnSpPr>
            <a:stCxn id="5" idx="3"/>
            <a:endCxn id="25" idx="1"/>
          </p:cNvCxnSpPr>
          <p:nvPr/>
        </p:nvCxnSpPr>
        <p:spPr>
          <a:xfrm flipV="1">
            <a:off x="4238556" y="5680071"/>
            <a:ext cx="698525" cy="1116775"/>
          </a:xfrm>
          <a:prstGeom prst="bentConnector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23C26300-03D1-4358-BDB5-7AD803CCE77D}"/>
              </a:ext>
            </a:extLst>
          </p:cNvPr>
          <p:cNvCxnSpPr>
            <a:stCxn id="18" idx="1"/>
            <a:endCxn id="25" idx="3"/>
          </p:cNvCxnSpPr>
          <p:nvPr/>
        </p:nvCxnSpPr>
        <p:spPr>
          <a:xfrm rot="10800000">
            <a:off x="7556262" y="5680071"/>
            <a:ext cx="611116" cy="1104613"/>
          </a:xfrm>
          <a:prstGeom prst="bentConnector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51" name="Picture 50" descr="A picture containing object&#10;&#10;Description generated with high confidence">
            <a:extLst>
              <a:ext uri="{FF2B5EF4-FFF2-40B4-BE49-F238E27FC236}">
                <a16:creationId xmlns:a16="http://schemas.microsoft.com/office/drawing/2014/main" id="{FC29BE84-9AA9-4DA0-9E94-B4A087CECBBF}"/>
              </a:ext>
            </a:extLst>
          </p:cNvPr>
          <p:cNvPicPr>
            <a:picLocks noChangeAspect="1"/>
          </p:cNvPicPr>
          <p:nvPr/>
        </p:nvPicPr>
        <p:blipFill>
          <a:blip r:embed="rId8"/>
          <a:stretch>
            <a:fillRect/>
          </a:stretch>
        </p:blipFill>
        <p:spPr>
          <a:xfrm>
            <a:off x="4970847" y="3029424"/>
            <a:ext cx="775477" cy="775477"/>
          </a:xfrm>
          <a:prstGeom prst="rect">
            <a:avLst/>
          </a:prstGeom>
        </p:spPr>
      </p:pic>
      <p:pic>
        <p:nvPicPr>
          <p:cNvPr id="52" name="Picture 51" descr="A close up of a sign&#10;&#10;Description generated with very high confidence">
            <a:extLst>
              <a:ext uri="{FF2B5EF4-FFF2-40B4-BE49-F238E27FC236}">
                <a16:creationId xmlns:a16="http://schemas.microsoft.com/office/drawing/2014/main" id="{50B477A0-843F-4670-A5F0-A55DEE5D661D}"/>
              </a:ext>
            </a:extLst>
          </p:cNvPr>
          <p:cNvPicPr>
            <a:picLocks noChangeAspect="1"/>
          </p:cNvPicPr>
          <p:nvPr/>
        </p:nvPicPr>
        <p:blipFill>
          <a:blip r:embed="rId9"/>
          <a:stretch>
            <a:fillRect/>
          </a:stretch>
        </p:blipFill>
        <p:spPr>
          <a:xfrm>
            <a:off x="6642464" y="3030901"/>
            <a:ext cx="795824" cy="795824"/>
          </a:xfrm>
          <a:prstGeom prst="rect">
            <a:avLst/>
          </a:prstGeom>
        </p:spPr>
      </p:pic>
      <p:sp>
        <p:nvSpPr>
          <p:cNvPr id="53" name="TextBox 52">
            <a:extLst>
              <a:ext uri="{FF2B5EF4-FFF2-40B4-BE49-F238E27FC236}">
                <a16:creationId xmlns:a16="http://schemas.microsoft.com/office/drawing/2014/main" id="{DC4502DA-1387-4D2B-A309-EB2A4B4BB99D}"/>
              </a:ext>
            </a:extLst>
          </p:cNvPr>
          <p:cNvSpPr txBox="1"/>
          <p:nvPr/>
        </p:nvSpPr>
        <p:spPr>
          <a:xfrm>
            <a:off x="383748" y="4099408"/>
            <a:ext cx="845150" cy="320182"/>
          </a:xfrm>
          <a:prstGeom prst="rect">
            <a:avLst/>
          </a:prstGeom>
          <a:noFill/>
        </p:spPr>
        <p:txBody>
          <a:bodyPr wrap="square" lIns="0" tIns="0" rIns="0" bIns="0" rtlCol="0">
            <a:spAutoFit/>
          </a:bodyPr>
          <a:lstStyle/>
          <a:p>
            <a:pPr algn="l"/>
            <a:endParaRPr lang="en-US" sz="2040" err="1">
              <a:gradFill>
                <a:gsLst>
                  <a:gs pos="2917">
                    <a:schemeClr val="tx1"/>
                  </a:gs>
                  <a:gs pos="30000">
                    <a:schemeClr val="tx1"/>
                  </a:gs>
                </a:gsLst>
                <a:lin ang="5400000" scaled="0"/>
              </a:gradFill>
            </a:endParaRPr>
          </a:p>
        </p:txBody>
      </p:sp>
      <p:cxnSp>
        <p:nvCxnSpPr>
          <p:cNvPr id="55" name="Connector: Elbow 54">
            <a:extLst>
              <a:ext uri="{FF2B5EF4-FFF2-40B4-BE49-F238E27FC236}">
                <a16:creationId xmlns:a16="http://schemas.microsoft.com/office/drawing/2014/main" id="{5D1BF278-9CC7-4E16-AD44-9BD9068E8949}"/>
              </a:ext>
            </a:extLst>
          </p:cNvPr>
          <p:cNvCxnSpPr>
            <a:cxnSpLocks/>
            <a:stCxn id="4" idx="0"/>
            <a:endCxn id="19" idx="1"/>
          </p:cNvCxnSpPr>
          <p:nvPr/>
        </p:nvCxnSpPr>
        <p:spPr>
          <a:xfrm rot="5400000" flipH="1" flipV="1">
            <a:off x="3124672" y="2561739"/>
            <a:ext cx="208055" cy="2279810"/>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2080C29C-C844-4582-886D-EB2DF9CAEE88}"/>
              </a:ext>
            </a:extLst>
          </p:cNvPr>
          <p:cNvCxnSpPr>
            <a:cxnSpLocks/>
            <a:stCxn id="15" idx="0"/>
            <a:endCxn id="19" idx="3"/>
          </p:cNvCxnSpPr>
          <p:nvPr/>
        </p:nvCxnSpPr>
        <p:spPr>
          <a:xfrm rot="16200000" flipV="1">
            <a:off x="9048183" y="2482757"/>
            <a:ext cx="184608" cy="2414326"/>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82FCA7D-ECF7-47D8-AE9F-05CDD3008BE6}"/>
              </a:ext>
            </a:extLst>
          </p:cNvPr>
          <p:cNvCxnSpPr>
            <a:stCxn id="21" idx="3"/>
            <a:endCxn id="27" idx="1"/>
          </p:cNvCxnSpPr>
          <p:nvPr/>
        </p:nvCxnSpPr>
        <p:spPr>
          <a:xfrm flipV="1">
            <a:off x="1255471" y="5644692"/>
            <a:ext cx="1242890" cy="2677"/>
          </a:xfrm>
          <a:prstGeom prst="line">
            <a:avLst/>
          </a:prstGeom>
          <a:ln>
            <a:solidFill>
              <a:schemeClr val="tx1"/>
            </a:solidFill>
            <a:prstDash val="lgDashDotDot"/>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6" name="Picture 25" descr="Image result for azure sql png">
            <a:extLst>
              <a:ext uri="{FF2B5EF4-FFF2-40B4-BE49-F238E27FC236}">
                <a16:creationId xmlns:a16="http://schemas.microsoft.com/office/drawing/2014/main" id="{A3AC71FE-158C-489E-9A22-C2A32D4EA3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573" y="5158355"/>
            <a:ext cx="1063799" cy="558495"/>
          </a:xfrm>
          <a:prstGeom prst="rect">
            <a:avLst/>
          </a:prstGeom>
          <a:noFill/>
          <a:extLst>
            <a:ext uri="{909E8E84-426E-40DD-AFC4-6F175D3DCCD1}">
              <a14:hiddenFill xmlns:a14="http://schemas.microsoft.com/office/drawing/2010/main">
                <a:solidFill>
                  <a:srgbClr val="FFFFFF"/>
                </a:solidFill>
              </a14:hiddenFill>
            </a:ext>
          </a:extLst>
        </p:spPr>
      </p:pic>
      <p:cxnSp>
        <p:nvCxnSpPr>
          <p:cNvPr id="74" name="Straight Connector 73">
            <a:extLst>
              <a:ext uri="{FF2B5EF4-FFF2-40B4-BE49-F238E27FC236}">
                <a16:creationId xmlns:a16="http://schemas.microsoft.com/office/drawing/2014/main" id="{85686C61-AEB1-43ED-B9C9-85B3BAFE5A5C}"/>
              </a:ext>
            </a:extLst>
          </p:cNvPr>
          <p:cNvCxnSpPr>
            <a:cxnSpLocks/>
          </p:cNvCxnSpPr>
          <p:nvPr/>
        </p:nvCxnSpPr>
        <p:spPr>
          <a:xfrm flipV="1">
            <a:off x="3897019" y="4912535"/>
            <a:ext cx="4642439" cy="2678"/>
          </a:xfrm>
          <a:prstGeom prst="line">
            <a:avLst/>
          </a:prstGeom>
          <a:ln>
            <a:solidFill>
              <a:schemeClr val="tx1"/>
            </a:solidFill>
            <a:prstDash val="lgDashDotDot"/>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9AC57972-EED2-42D4-8AF4-883215D25593}"/>
              </a:ext>
            </a:extLst>
          </p:cNvPr>
          <p:cNvSpPr txBox="1"/>
          <p:nvPr/>
        </p:nvSpPr>
        <p:spPr>
          <a:xfrm>
            <a:off x="1542701" y="5379457"/>
            <a:ext cx="807998" cy="168070"/>
          </a:xfrm>
          <a:prstGeom prst="rect">
            <a:avLst/>
          </a:prstGeom>
          <a:noFill/>
        </p:spPr>
        <p:txBody>
          <a:bodyPr wrap="square" lIns="0" tIns="0" rIns="0" bIns="0" rtlCol="0">
            <a:spAutoFit/>
          </a:bodyPr>
          <a:lstStyle/>
          <a:p>
            <a:pPr algn="l"/>
            <a:r>
              <a:rPr lang="en-US" sz="1071">
                <a:gradFill>
                  <a:gsLst>
                    <a:gs pos="2917">
                      <a:schemeClr val="tx1"/>
                    </a:gs>
                    <a:gs pos="30000">
                      <a:schemeClr val="tx1"/>
                    </a:gs>
                  </a:gsLst>
                  <a:lin ang="5400000" scaled="0"/>
                </a:gradFill>
              </a:rPr>
              <a:t>Synchronous</a:t>
            </a:r>
          </a:p>
        </p:txBody>
      </p:sp>
      <p:sp>
        <p:nvSpPr>
          <p:cNvPr id="77" name="Rectangle 76">
            <a:extLst>
              <a:ext uri="{FF2B5EF4-FFF2-40B4-BE49-F238E27FC236}">
                <a16:creationId xmlns:a16="http://schemas.microsoft.com/office/drawing/2014/main" id="{B17D30A4-1C8A-4627-90E3-7BBABE238262}"/>
              </a:ext>
            </a:extLst>
          </p:cNvPr>
          <p:cNvSpPr/>
          <p:nvPr/>
        </p:nvSpPr>
        <p:spPr>
          <a:xfrm>
            <a:off x="5430250" y="4439229"/>
            <a:ext cx="1640277" cy="382308"/>
          </a:xfrm>
          <a:prstGeom prst="rect">
            <a:avLst/>
          </a:prstGeom>
        </p:spPr>
        <p:txBody>
          <a:bodyPr wrap="none">
            <a:spAutoFit/>
          </a:bodyPr>
          <a:lstStyle/>
          <a:p>
            <a:r>
              <a:rPr lang="en-US" sz="1836">
                <a:gradFill>
                  <a:gsLst>
                    <a:gs pos="2917">
                      <a:schemeClr val="tx1"/>
                    </a:gs>
                    <a:gs pos="30000">
                      <a:schemeClr val="tx1"/>
                    </a:gs>
                  </a:gsLst>
                  <a:lin ang="5400000" scaled="0"/>
                </a:gradFill>
              </a:rPr>
              <a:t>Asynchronous</a:t>
            </a:r>
          </a:p>
        </p:txBody>
      </p:sp>
      <p:sp>
        <p:nvSpPr>
          <p:cNvPr id="80" name="TextBox 79">
            <a:extLst>
              <a:ext uri="{FF2B5EF4-FFF2-40B4-BE49-F238E27FC236}">
                <a16:creationId xmlns:a16="http://schemas.microsoft.com/office/drawing/2014/main" id="{2F87263B-D468-49BB-B577-6449BB582F47}"/>
              </a:ext>
            </a:extLst>
          </p:cNvPr>
          <p:cNvSpPr txBox="1"/>
          <p:nvPr/>
        </p:nvSpPr>
        <p:spPr>
          <a:xfrm>
            <a:off x="4552030" y="3782185"/>
            <a:ext cx="1701660" cy="448228"/>
          </a:xfrm>
          <a:prstGeom prst="rect">
            <a:avLst/>
          </a:prstGeom>
          <a:noFill/>
        </p:spPr>
        <p:txBody>
          <a:bodyPr wrap="square" lIns="0" tIns="0" rIns="0" bIns="0" rtlCol="0">
            <a:spAutoFit/>
          </a:bodyPr>
          <a:lstStyle/>
          <a:p>
            <a:pPr algn="ctr"/>
            <a:r>
              <a:rPr lang="en-US" sz="1428">
                <a:gradFill>
                  <a:gsLst>
                    <a:gs pos="2917">
                      <a:schemeClr val="tx1"/>
                    </a:gs>
                    <a:gs pos="30000">
                      <a:schemeClr val="tx1"/>
                    </a:gs>
                  </a:gsLst>
                  <a:lin ang="5400000" scaled="0"/>
                </a:gradFill>
              </a:rPr>
              <a:t>Active </a:t>
            </a:r>
          </a:p>
          <a:p>
            <a:pPr algn="ctr"/>
            <a:r>
              <a:rPr lang="en-US" sz="1428">
                <a:gradFill>
                  <a:gsLst>
                    <a:gs pos="2917">
                      <a:schemeClr val="tx1"/>
                    </a:gs>
                    <a:gs pos="30000">
                      <a:schemeClr val="tx1"/>
                    </a:gs>
                  </a:gsLst>
                  <a:lin ang="5400000" scaled="0"/>
                </a:gradFill>
              </a:rPr>
              <a:t>Directory</a:t>
            </a:r>
          </a:p>
        </p:txBody>
      </p:sp>
      <p:sp>
        <p:nvSpPr>
          <p:cNvPr id="81" name="TextBox 80">
            <a:extLst>
              <a:ext uri="{FF2B5EF4-FFF2-40B4-BE49-F238E27FC236}">
                <a16:creationId xmlns:a16="http://schemas.microsoft.com/office/drawing/2014/main" id="{9ECA09BA-4DE8-40C8-96D4-C3D525C25986}"/>
              </a:ext>
            </a:extLst>
          </p:cNvPr>
          <p:cNvSpPr txBox="1"/>
          <p:nvPr/>
        </p:nvSpPr>
        <p:spPr>
          <a:xfrm>
            <a:off x="6362219" y="3796594"/>
            <a:ext cx="1360047" cy="448228"/>
          </a:xfrm>
          <a:prstGeom prst="rect">
            <a:avLst/>
          </a:prstGeom>
          <a:noFill/>
        </p:spPr>
        <p:txBody>
          <a:bodyPr wrap="square" lIns="0" tIns="0" rIns="0" bIns="0" rtlCol="0">
            <a:spAutoFit/>
          </a:bodyPr>
          <a:lstStyle/>
          <a:p>
            <a:pPr algn="ctr"/>
            <a:r>
              <a:rPr lang="en-US" sz="1428">
                <a:gradFill>
                  <a:gsLst>
                    <a:gs pos="2917">
                      <a:schemeClr val="tx1"/>
                    </a:gs>
                    <a:gs pos="30000">
                      <a:schemeClr val="tx1"/>
                    </a:gs>
                  </a:gsLst>
                  <a:lin ang="5400000" scaled="0"/>
                </a:gradFill>
              </a:rPr>
              <a:t>Domain </a:t>
            </a:r>
          </a:p>
          <a:p>
            <a:pPr algn="ctr"/>
            <a:r>
              <a:rPr lang="en-US" sz="1428">
                <a:gradFill>
                  <a:gsLst>
                    <a:gs pos="2917">
                      <a:schemeClr val="tx1"/>
                    </a:gs>
                    <a:gs pos="30000">
                      <a:schemeClr val="tx1"/>
                    </a:gs>
                  </a:gsLst>
                  <a:lin ang="5400000" scaled="0"/>
                </a:gradFill>
              </a:rPr>
              <a:t>name server</a:t>
            </a:r>
          </a:p>
        </p:txBody>
      </p:sp>
      <p:sp>
        <p:nvSpPr>
          <p:cNvPr id="86" name="TextBox 85">
            <a:extLst>
              <a:ext uri="{FF2B5EF4-FFF2-40B4-BE49-F238E27FC236}">
                <a16:creationId xmlns:a16="http://schemas.microsoft.com/office/drawing/2014/main" id="{FFA525AA-E43F-49FF-9EE7-DCB437218039}"/>
              </a:ext>
            </a:extLst>
          </p:cNvPr>
          <p:cNvSpPr txBox="1"/>
          <p:nvPr/>
        </p:nvSpPr>
        <p:spPr>
          <a:xfrm>
            <a:off x="306468" y="4191986"/>
            <a:ext cx="872654" cy="320182"/>
          </a:xfrm>
          <a:prstGeom prst="rect">
            <a:avLst/>
          </a:prstGeom>
          <a:noFill/>
        </p:spPr>
        <p:txBody>
          <a:bodyPr wrap="square" lIns="0" tIns="0" rIns="0" bIns="0" rtlCol="0">
            <a:spAutoFit/>
          </a:bodyPr>
          <a:lstStyle/>
          <a:p>
            <a:pPr algn="l"/>
            <a:r>
              <a:rPr lang="en-US" sz="2040">
                <a:gradFill>
                  <a:gsLst>
                    <a:gs pos="2917">
                      <a:schemeClr val="tx1"/>
                    </a:gs>
                    <a:gs pos="30000">
                      <a:schemeClr val="tx1"/>
                    </a:gs>
                  </a:gsLst>
                  <a:lin ang="5400000" scaled="0"/>
                </a:gradFill>
              </a:rPr>
              <a:t>Site A</a:t>
            </a:r>
          </a:p>
        </p:txBody>
      </p:sp>
      <p:sp>
        <p:nvSpPr>
          <p:cNvPr id="87" name="TextBox 86">
            <a:extLst>
              <a:ext uri="{FF2B5EF4-FFF2-40B4-BE49-F238E27FC236}">
                <a16:creationId xmlns:a16="http://schemas.microsoft.com/office/drawing/2014/main" id="{9282D022-A85E-43AD-8F48-13E60EA49C1B}"/>
              </a:ext>
            </a:extLst>
          </p:cNvPr>
          <p:cNvSpPr txBox="1"/>
          <p:nvPr/>
        </p:nvSpPr>
        <p:spPr>
          <a:xfrm>
            <a:off x="8692371" y="4159981"/>
            <a:ext cx="845150" cy="320182"/>
          </a:xfrm>
          <a:prstGeom prst="rect">
            <a:avLst/>
          </a:prstGeom>
          <a:noFill/>
        </p:spPr>
        <p:txBody>
          <a:bodyPr wrap="square" lIns="0" tIns="0" rIns="0" bIns="0" rtlCol="0">
            <a:spAutoFit/>
          </a:bodyPr>
          <a:lstStyle/>
          <a:p>
            <a:pPr algn="l"/>
            <a:r>
              <a:rPr lang="en-US" sz="2040">
                <a:gradFill>
                  <a:gsLst>
                    <a:gs pos="2917">
                      <a:schemeClr val="tx1"/>
                    </a:gs>
                    <a:gs pos="30000">
                      <a:schemeClr val="tx1"/>
                    </a:gs>
                  </a:gsLst>
                  <a:lin ang="5400000" scaled="0"/>
                </a:gradFill>
              </a:rPr>
              <a:t>Site B</a:t>
            </a:r>
          </a:p>
        </p:txBody>
      </p:sp>
      <p:sp>
        <p:nvSpPr>
          <p:cNvPr id="90" name="TextBox 89">
            <a:extLst>
              <a:ext uri="{FF2B5EF4-FFF2-40B4-BE49-F238E27FC236}">
                <a16:creationId xmlns:a16="http://schemas.microsoft.com/office/drawing/2014/main" id="{F1DF3F8D-604F-45EE-867F-6ADF3EEB5D40}"/>
              </a:ext>
            </a:extLst>
          </p:cNvPr>
          <p:cNvSpPr txBox="1"/>
          <p:nvPr/>
        </p:nvSpPr>
        <p:spPr>
          <a:xfrm>
            <a:off x="2115928" y="6607874"/>
            <a:ext cx="1817068" cy="224114"/>
          </a:xfrm>
          <a:prstGeom prst="rect">
            <a:avLst/>
          </a:prstGeom>
          <a:noFill/>
        </p:spPr>
        <p:txBody>
          <a:bodyPr wrap="square" lIns="0" tIns="0" rIns="0" bIns="0" rtlCol="0">
            <a:spAutoFit/>
          </a:bodyPr>
          <a:lstStyle/>
          <a:p>
            <a:pPr algn="l"/>
            <a:r>
              <a:rPr lang="en-US" sz="1428">
                <a:gradFill>
                  <a:gsLst>
                    <a:gs pos="2917">
                      <a:schemeClr val="tx1"/>
                    </a:gs>
                    <a:gs pos="30000">
                      <a:schemeClr val="tx1"/>
                    </a:gs>
                  </a:gsLst>
                  <a:lin ang="5400000" scaled="0"/>
                </a:gradFill>
              </a:rPr>
              <a:t>Virtual Network</a:t>
            </a:r>
          </a:p>
        </p:txBody>
      </p:sp>
      <p:sp>
        <p:nvSpPr>
          <p:cNvPr id="91" name="TextBox 90">
            <a:extLst>
              <a:ext uri="{FF2B5EF4-FFF2-40B4-BE49-F238E27FC236}">
                <a16:creationId xmlns:a16="http://schemas.microsoft.com/office/drawing/2014/main" id="{1975D5D3-76EF-4DFC-8A96-CA5F8B90DD80}"/>
              </a:ext>
            </a:extLst>
          </p:cNvPr>
          <p:cNvSpPr txBox="1"/>
          <p:nvPr/>
        </p:nvSpPr>
        <p:spPr>
          <a:xfrm>
            <a:off x="8941191" y="6673896"/>
            <a:ext cx="1817068" cy="224114"/>
          </a:xfrm>
          <a:prstGeom prst="rect">
            <a:avLst/>
          </a:prstGeom>
          <a:noFill/>
        </p:spPr>
        <p:txBody>
          <a:bodyPr wrap="square" lIns="0" tIns="0" rIns="0" bIns="0" rtlCol="0">
            <a:spAutoFit/>
          </a:bodyPr>
          <a:lstStyle/>
          <a:p>
            <a:pPr algn="l"/>
            <a:r>
              <a:rPr lang="en-US" sz="1428">
                <a:gradFill>
                  <a:gsLst>
                    <a:gs pos="2917">
                      <a:schemeClr val="tx1"/>
                    </a:gs>
                    <a:gs pos="30000">
                      <a:schemeClr val="tx1"/>
                    </a:gs>
                  </a:gsLst>
                  <a:lin ang="5400000" scaled="0"/>
                </a:gradFill>
              </a:rPr>
              <a:t>Virtual Network</a:t>
            </a:r>
          </a:p>
        </p:txBody>
      </p:sp>
      <p:pic>
        <p:nvPicPr>
          <p:cNvPr id="47" name="Picture 46" descr="A close up of a sign&#10;&#10;Description generated with very high confidence">
            <a:extLst>
              <a:ext uri="{FF2B5EF4-FFF2-40B4-BE49-F238E27FC236}">
                <a16:creationId xmlns:a16="http://schemas.microsoft.com/office/drawing/2014/main" id="{797AD04C-8D73-41EB-805D-24D39649EC7C}"/>
              </a:ext>
            </a:extLst>
          </p:cNvPr>
          <p:cNvPicPr>
            <a:picLocks noChangeAspect="1"/>
          </p:cNvPicPr>
          <p:nvPr/>
        </p:nvPicPr>
        <p:blipFill>
          <a:blip r:embed="rId4"/>
          <a:stretch>
            <a:fillRect/>
          </a:stretch>
        </p:blipFill>
        <p:spPr>
          <a:xfrm>
            <a:off x="5852700" y="1948800"/>
            <a:ext cx="559562" cy="559562"/>
          </a:xfrm>
          <a:prstGeom prst="rect">
            <a:avLst/>
          </a:prstGeom>
        </p:spPr>
      </p:pic>
      <p:cxnSp>
        <p:nvCxnSpPr>
          <p:cNvPr id="16" name="Straight Arrow Connector 15">
            <a:extLst>
              <a:ext uri="{FF2B5EF4-FFF2-40B4-BE49-F238E27FC236}">
                <a16:creationId xmlns:a16="http://schemas.microsoft.com/office/drawing/2014/main" id="{7D22D223-E851-42B9-8F99-F492E819025D}"/>
              </a:ext>
            </a:extLst>
          </p:cNvPr>
          <p:cNvCxnSpPr>
            <a:endCxn id="47" idx="1"/>
          </p:cNvCxnSpPr>
          <p:nvPr/>
        </p:nvCxnSpPr>
        <p:spPr>
          <a:xfrm>
            <a:off x="5079969" y="2225770"/>
            <a:ext cx="772732" cy="281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ADC95F2-165F-408B-AF2B-39DFB4CCB9EC}"/>
              </a:ext>
            </a:extLst>
          </p:cNvPr>
          <p:cNvCxnSpPr>
            <a:stCxn id="47" idx="2"/>
            <a:endCxn id="19" idx="0"/>
          </p:cNvCxnSpPr>
          <p:nvPr/>
        </p:nvCxnSpPr>
        <p:spPr>
          <a:xfrm>
            <a:off x="6132481" y="2508362"/>
            <a:ext cx="18483" cy="445945"/>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9A990973-651D-464D-9CD9-DB0FC611DC55}"/>
              </a:ext>
            </a:extLst>
          </p:cNvPr>
          <p:cNvSpPr txBox="1"/>
          <p:nvPr/>
        </p:nvSpPr>
        <p:spPr>
          <a:xfrm>
            <a:off x="5755052" y="2490278"/>
            <a:ext cx="791823" cy="448228"/>
          </a:xfrm>
          <a:prstGeom prst="rect">
            <a:avLst/>
          </a:prstGeom>
          <a:noFill/>
        </p:spPr>
        <p:txBody>
          <a:bodyPr wrap="square" lIns="0" tIns="0" rIns="0" bIns="0" rtlCol="0">
            <a:spAutoFit/>
          </a:bodyPr>
          <a:lstStyle/>
          <a:p>
            <a:pPr algn="ctr"/>
            <a:r>
              <a:rPr lang="en-US" sz="1428">
                <a:gradFill>
                  <a:gsLst>
                    <a:gs pos="2917">
                      <a:schemeClr val="tx1"/>
                    </a:gs>
                    <a:gs pos="30000">
                      <a:schemeClr val="tx1"/>
                    </a:gs>
                  </a:gsLst>
                  <a:lin ang="5400000" scaled="0"/>
                </a:gradFill>
              </a:rPr>
              <a:t>Load Balancer</a:t>
            </a:r>
          </a:p>
        </p:txBody>
      </p:sp>
      <p:sp>
        <p:nvSpPr>
          <p:cNvPr id="50" name="Rectangle 49">
            <a:extLst>
              <a:ext uri="{FF2B5EF4-FFF2-40B4-BE49-F238E27FC236}">
                <a16:creationId xmlns:a16="http://schemas.microsoft.com/office/drawing/2014/main" id="{A0A175E3-5E2A-4942-A63C-D57E735617A0}"/>
              </a:ext>
            </a:extLst>
          </p:cNvPr>
          <p:cNvSpPr/>
          <p:nvPr/>
        </p:nvSpPr>
        <p:spPr bwMode="auto">
          <a:xfrm>
            <a:off x="2115928" y="808431"/>
            <a:ext cx="2825905" cy="897506"/>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Site 2 Site VPN</a:t>
            </a:r>
          </a:p>
        </p:txBody>
      </p:sp>
      <p:sp>
        <p:nvSpPr>
          <p:cNvPr id="67" name="Rectangle 66">
            <a:extLst>
              <a:ext uri="{FF2B5EF4-FFF2-40B4-BE49-F238E27FC236}">
                <a16:creationId xmlns:a16="http://schemas.microsoft.com/office/drawing/2014/main" id="{5FB8418C-94F6-49E0-94E4-364E233B26A6}"/>
              </a:ext>
            </a:extLst>
          </p:cNvPr>
          <p:cNvSpPr/>
          <p:nvPr/>
        </p:nvSpPr>
        <p:spPr bwMode="auto">
          <a:xfrm>
            <a:off x="5229512" y="817200"/>
            <a:ext cx="2825905" cy="897506"/>
          </a:xfrm>
          <a:prstGeom prst="rect">
            <a:avLst/>
          </a:prstGeom>
          <a:solidFill>
            <a:schemeClr val="accent1">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Availability group listeners</a:t>
            </a:r>
          </a:p>
        </p:txBody>
      </p:sp>
      <p:sp>
        <p:nvSpPr>
          <p:cNvPr id="68" name="Rectangle 67">
            <a:extLst>
              <a:ext uri="{FF2B5EF4-FFF2-40B4-BE49-F238E27FC236}">
                <a16:creationId xmlns:a16="http://schemas.microsoft.com/office/drawing/2014/main" id="{BE254543-BD08-4AC7-BA65-BF3819FAEE51}"/>
              </a:ext>
            </a:extLst>
          </p:cNvPr>
          <p:cNvSpPr/>
          <p:nvPr/>
        </p:nvSpPr>
        <p:spPr bwMode="auto">
          <a:xfrm>
            <a:off x="8281653" y="817200"/>
            <a:ext cx="2825905" cy="897506"/>
          </a:xfrm>
          <a:prstGeom prst="rect">
            <a:avLst/>
          </a:prstGeom>
          <a:solidFill>
            <a:schemeClr val="accent1">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Accounts synchronized</a:t>
            </a:r>
          </a:p>
        </p:txBody>
      </p:sp>
      <p:sp>
        <p:nvSpPr>
          <p:cNvPr id="54" name="Rectangle 53">
            <a:extLst>
              <a:ext uri="{FF2B5EF4-FFF2-40B4-BE49-F238E27FC236}">
                <a16:creationId xmlns:a16="http://schemas.microsoft.com/office/drawing/2014/main" id="{B824FD89-0C89-4A9B-84D4-F726F79BF0B1}"/>
              </a:ext>
            </a:extLst>
          </p:cNvPr>
          <p:cNvSpPr/>
          <p:nvPr/>
        </p:nvSpPr>
        <p:spPr>
          <a:xfrm>
            <a:off x="10171113" y="3092630"/>
            <a:ext cx="2224007" cy="414353"/>
          </a:xfrm>
          <a:prstGeom prst="rect">
            <a:avLst/>
          </a:prstGeom>
        </p:spPr>
        <p:txBody>
          <a:bodyPr wrap="none">
            <a:spAutoFit/>
          </a:bodyPr>
          <a:lstStyle/>
          <a:p>
            <a:r>
              <a:rPr lang="en-US" sz="2040" b="1">
                <a:gradFill>
                  <a:gsLst>
                    <a:gs pos="2917">
                      <a:schemeClr val="tx1"/>
                    </a:gs>
                    <a:gs pos="30000">
                      <a:schemeClr val="tx1"/>
                    </a:gs>
                  </a:gsLst>
                  <a:lin ang="5400000" scaled="0"/>
                </a:gradFill>
              </a:rPr>
              <a:t>Disaster recovery </a:t>
            </a:r>
          </a:p>
        </p:txBody>
      </p:sp>
      <p:sp>
        <p:nvSpPr>
          <p:cNvPr id="59" name="TextBox 58">
            <a:extLst>
              <a:ext uri="{FF2B5EF4-FFF2-40B4-BE49-F238E27FC236}">
                <a16:creationId xmlns:a16="http://schemas.microsoft.com/office/drawing/2014/main" id="{E4030C60-0791-4F50-BD3E-4060E8124222}"/>
              </a:ext>
            </a:extLst>
          </p:cNvPr>
          <p:cNvSpPr txBox="1"/>
          <p:nvPr/>
        </p:nvSpPr>
        <p:spPr>
          <a:xfrm>
            <a:off x="3248644" y="3894361"/>
            <a:ext cx="644976" cy="320182"/>
          </a:xfrm>
          <a:prstGeom prst="rect">
            <a:avLst/>
          </a:prstGeom>
          <a:noFill/>
        </p:spPr>
        <p:txBody>
          <a:bodyPr wrap="square" lIns="0" tIns="0" rIns="0" bIns="0" rtlCol="0">
            <a:spAutoFit/>
          </a:bodyPr>
          <a:lstStyle/>
          <a:p>
            <a:pPr algn="l"/>
            <a:r>
              <a:rPr lang="en-US" sz="2040" b="1">
                <a:gradFill>
                  <a:gsLst>
                    <a:gs pos="2917">
                      <a:schemeClr val="tx1"/>
                    </a:gs>
                    <a:gs pos="30000">
                      <a:schemeClr val="tx1"/>
                    </a:gs>
                  </a:gsLst>
                  <a:lin ang="5400000" scaled="0"/>
                </a:gradFill>
              </a:rPr>
              <a:t>HA</a:t>
            </a:r>
          </a:p>
        </p:txBody>
      </p:sp>
      <p:pic>
        <p:nvPicPr>
          <p:cNvPr id="58" name="Graphic 57" descr="Close">
            <a:extLst>
              <a:ext uri="{FF2B5EF4-FFF2-40B4-BE49-F238E27FC236}">
                <a16:creationId xmlns:a16="http://schemas.microsoft.com/office/drawing/2014/main" id="{82A7ACDF-9255-48E6-B879-2D276AF379D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34800" y="3746380"/>
            <a:ext cx="3091078" cy="3050466"/>
          </a:xfrm>
          <a:prstGeom prst="rect">
            <a:avLst/>
          </a:prstGeom>
        </p:spPr>
      </p:pic>
      <p:pic>
        <p:nvPicPr>
          <p:cNvPr id="60" name="Picture 59" descr="A picture containing vector graphics&#10;&#10;Description generated with high confidence">
            <a:extLst>
              <a:ext uri="{FF2B5EF4-FFF2-40B4-BE49-F238E27FC236}">
                <a16:creationId xmlns:a16="http://schemas.microsoft.com/office/drawing/2014/main" id="{AD8C07C5-D0AD-4C9A-B700-1C1E9A495E6F}"/>
              </a:ext>
            </a:extLst>
          </p:cNvPr>
          <p:cNvPicPr>
            <a:picLocks noChangeAspect="1"/>
          </p:cNvPicPr>
          <p:nvPr/>
        </p:nvPicPr>
        <p:blipFill>
          <a:blip r:embed="rId12"/>
          <a:stretch>
            <a:fillRect/>
          </a:stretch>
        </p:blipFill>
        <p:spPr>
          <a:xfrm>
            <a:off x="4434211" y="1892172"/>
            <a:ext cx="616103" cy="479741"/>
          </a:xfrm>
          <a:prstGeom prst="rect">
            <a:avLst/>
          </a:prstGeom>
        </p:spPr>
      </p:pic>
      <p:sp>
        <p:nvSpPr>
          <p:cNvPr id="61" name="Rectangle 60">
            <a:extLst>
              <a:ext uri="{FF2B5EF4-FFF2-40B4-BE49-F238E27FC236}">
                <a16:creationId xmlns:a16="http://schemas.microsoft.com/office/drawing/2014/main" id="{ED65F047-428F-4082-AB15-67D2473F82F0}"/>
              </a:ext>
            </a:extLst>
          </p:cNvPr>
          <p:cNvSpPr/>
          <p:nvPr/>
        </p:nvSpPr>
        <p:spPr>
          <a:xfrm>
            <a:off x="4366370" y="2367696"/>
            <a:ext cx="833545" cy="286306"/>
          </a:xfrm>
          <a:prstGeom prst="rect">
            <a:avLst/>
          </a:prstGeom>
        </p:spPr>
        <p:txBody>
          <a:bodyPr wrap="none">
            <a:spAutoFit/>
          </a:bodyPr>
          <a:lstStyle/>
          <a:p>
            <a:pPr algn="ctr"/>
            <a:r>
              <a:rPr lang="en-US" sz="1224">
                <a:gradFill>
                  <a:gsLst>
                    <a:gs pos="2917">
                      <a:schemeClr val="tx1"/>
                    </a:gs>
                    <a:gs pos="30000">
                      <a:schemeClr val="tx1"/>
                    </a:gs>
                  </a:gsLst>
                  <a:lin ang="5400000" scaled="0"/>
                </a:gradFill>
              </a:rPr>
              <a:t>Web App</a:t>
            </a:r>
          </a:p>
        </p:txBody>
      </p:sp>
      <p:sp>
        <p:nvSpPr>
          <p:cNvPr id="63" name="Rectangle: Diagonal Corners Snipped 62">
            <a:extLst>
              <a:ext uri="{FF2B5EF4-FFF2-40B4-BE49-F238E27FC236}">
                <a16:creationId xmlns:a16="http://schemas.microsoft.com/office/drawing/2014/main" id="{2B2D4D32-1CCC-4706-BC89-C2BC469EA201}"/>
              </a:ext>
            </a:extLst>
          </p:cNvPr>
          <p:cNvSpPr/>
          <p:nvPr/>
        </p:nvSpPr>
        <p:spPr bwMode="auto">
          <a:xfrm>
            <a:off x="454131" y="914780"/>
            <a:ext cx="1366823" cy="661334"/>
          </a:xfrm>
          <a:prstGeom prst="snip2Diag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64" name="TextBox 63">
            <a:extLst>
              <a:ext uri="{FF2B5EF4-FFF2-40B4-BE49-F238E27FC236}">
                <a16:creationId xmlns:a16="http://schemas.microsoft.com/office/drawing/2014/main" id="{70CF87AC-1D35-49CA-8525-CEBF189EAC1E}"/>
              </a:ext>
            </a:extLst>
          </p:cNvPr>
          <p:cNvSpPr txBox="1"/>
          <p:nvPr/>
        </p:nvSpPr>
        <p:spPr>
          <a:xfrm>
            <a:off x="532292" y="1078775"/>
            <a:ext cx="1210501" cy="640363"/>
          </a:xfrm>
          <a:prstGeom prst="rect">
            <a:avLst/>
          </a:prstGeom>
          <a:noFill/>
        </p:spPr>
        <p:txBody>
          <a:bodyPr wrap="square" lIns="0" tIns="0" rIns="0" bIns="0" rtlCol="0">
            <a:spAutoFit/>
          </a:bodyPr>
          <a:lstStyle/>
          <a:p>
            <a:pPr algn="l"/>
            <a:r>
              <a:rPr lang="en-US" sz="2040" b="1">
                <a:gradFill>
                  <a:gsLst>
                    <a:gs pos="2917">
                      <a:schemeClr val="tx1"/>
                    </a:gs>
                    <a:gs pos="30000">
                      <a:schemeClr val="tx1"/>
                    </a:gs>
                  </a:gsLst>
                  <a:lin ang="5400000" scaled="0"/>
                </a:gradFill>
              </a:rPr>
              <a:t>Learnings</a:t>
            </a:r>
          </a:p>
          <a:p>
            <a:pPr marL="349724" indent="-349724">
              <a:buFont typeface="Wingdings" panose="05000000000000000000" pitchFamily="2" charset="2"/>
              <a:buChar char="§"/>
            </a:pPr>
            <a:endParaRPr lang="en-US" sz="204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273557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6"/>
                                        </p:tgtEl>
                                        <p:attrNameLst>
                                          <p:attrName>style.visibility</p:attrName>
                                        </p:attrNameLst>
                                      </p:cBhvr>
                                      <p:to>
                                        <p:strVal val="visible"/>
                                      </p:to>
                                    </p:set>
                                    <p:animEffect transition="in" filter="fade">
                                      <p:cBhvr>
                                        <p:cTn id="10" dur="500"/>
                                        <p:tgtEl>
                                          <p:spTgt spid="8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fade">
                                      <p:cBhvr>
                                        <p:cTn id="16" dur="500"/>
                                        <p:tgtEl>
                                          <p:spTgt spid="5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 presetClass="entr" presetSubtype="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76"/>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7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7"/>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90"/>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5"/>
                                        </p:tgtEl>
                                        <p:attrNameLst>
                                          <p:attrName>style.visibility</p:attrName>
                                        </p:attrNameLst>
                                      </p:cBhvr>
                                      <p:to>
                                        <p:strVal val="visible"/>
                                      </p:to>
                                    </p:set>
                                    <p:anim calcmode="lin" valueType="num">
                                      <p:cBhvr additive="base">
                                        <p:cTn id="46" dur="500" fill="hold"/>
                                        <p:tgtEl>
                                          <p:spTgt spid="55"/>
                                        </p:tgtEl>
                                        <p:attrNameLst>
                                          <p:attrName>ppt_x</p:attrName>
                                        </p:attrNameLst>
                                      </p:cBhvr>
                                      <p:tavLst>
                                        <p:tav tm="0">
                                          <p:val>
                                            <p:strVal val="#ppt_x"/>
                                          </p:val>
                                        </p:tav>
                                        <p:tav tm="100000">
                                          <p:val>
                                            <p:strVal val="#ppt_x"/>
                                          </p:val>
                                        </p:tav>
                                      </p:tavLst>
                                    </p:anim>
                                    <p:anim calcmode="lin" valueType="num">
                                      <p:cBhvr additive="base">
                                        <p:cTn id="47" dur="500" fill="hold"/>
                                        <p:tgtEl>
                                          <p:spTgt spid="55"/>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51"/>
                                        </p:tgtEl>
                                        <p:attrNameLst>
                                          <p:attrName>style.visibility</p:attrName>
                                        </p:attrNameLst>
                                      </p:cBhvr>
                                      <p:to>
                                        <p:strVal val="visible"/>
                                      </p:to>
                                    </p:set>
                                    <p:anim calcmode="lin" valueType="num">
                                      <p:cBhvr additive="base">
                                        <p:cTn id="50" dur="500" fill="hold"/>
                                        <p:tgtEl>
                                          <p:spTgt spid="51"/>
                                        </p:tgtEl>
                                        <p:attrNameLst>
                                          <p:attrName>ppt_x</p:attrName>
                                        </p:attrNameLst>
                                      </p:cBhvr>
                                      <p:tavLst>
                                        <p:tav tm="0">
                                          <p:val>
                                            <p:strVal val="#ppt_x"/>
                                          </p:val>
                                        </p:tav>
                                        <p:tav tm="100000">
                                          <p:val>
                                            <p:strVal val="#ppt_x"/>
                                          </p:val>
                                        </p:tav>
                                      </p:tavLst>
                                    </p:anim>
                                    <p:anim calcmode="lin" valueType="num">
                                      <p:cBhvr additive="base">
                                        <p:cTn id="51" dur="500" fill="hold"/>
                                        <p:tgtEl>
                                          <p:spTgt spid="51"/>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80"/>
                                        </p:tgtEl>
                                        <p:attrNameLst>
                                          <p:attrName>style.visibility</p:attrName>
                                        </p:attrNameLst>
                                      </p:cBhvr>
                                      <p:to>
                                        <p:strVal val="visible"/>
                                      </p:to>
                                    </p:set>
                                    <p:anim calcmode="lin" valueType="num">
                                      <p:cBhvr additive="base">
                                        <p:cTn id="54" dur="500" fill="hold"/>
                                        <p:tgtEl>
                                          <p:spTgt spid="80"/>
                                        </p:tgtEl>
                                        <p:attrNameLst>
                                          <p:attrName>ppt_x</p:attrName>
                                        </p:attrNameLst>
                                      </p:cBhvr>
                                      <p:tavLst>
                                        <p:tav tm="0">
                                          <p:val>
                                            <p:strVal val="#ppt_x"/>
                                          </p:val>
                                        </p:tav>
                                        <p:tav tm="100000">
                                          <p:val>
                                            <p:strVal val="#ppt_x"/>
                                          </p:val>
                                        </p:tav>
                                      </p:tavLst>
                                    </p:anim>
                                    <p:anim calcmode="lin" valueType="num">
                                      <p:cBhvr additive="base">
                                        <p:cTn id="55" dur="500" fill="hold"/>
                                        <p:tgtEl>
                                          <p:spTgt spid="80"/>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60"/>
                                        </p:tgtEl>
                                        <p:attrNameLst>
                                          <p:attrName>style.visibility</p:attrName>
                                        </p:attrNameLst>
                                      </p:cBhvr>
                                      <p:to>
                                        <p:strVal val="visible"/>
                                      </p:to>
                                    </p:set>
                                    <p:anim calcmode="lin" valueType="num">
                                      <p:cBhvr additive="base">
                                        <p:cTn id="58" dur="500" fill="hold"/>
                                        <p:tgtEl>
                                          <p:spTgt spid="60"/>
                                        </p:tgtEl>
                                        <p:attrNameLst>
                                          <p:attrName>ppt_x</p:attrName>
                                        </p:attrNameLst>
                                      </p:cBhvr>
                                      <p:tavLst>
                                        <p:tav tm="0">
                                          <p:val>
                                            <p:strVal val="#ppt_x"/>
                                          </p:val>
                                        </p:tav>
                                        <p:tav tm="100000">
                                          <p:val>
                                            <p:strVal val="#ppt_x"/>
                                          </p:val>
                                        </p:tav>
                                      </p:tavLst>
                                    </p:anim>
                                    <p:anim calcmode="lin" valueType="num">
                                      <p:cBhvr additive="base">
                                        <p:cTn id="59" dur="500" fill="hold"/>
                                        <p:tgtEl>
                                          <p:spTgt spid="60"/>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57"/>
                                        </p:tgtEl>
                                        <p:attrNameLst>
                                          <p:attrName>style.visibility</p:attrName>
                                        </p:attrNameLst>
                                      </p:cBhvr>
                                      <p:to>
                                        <p:strVal val="visible"/>
                                      </p:to>
                                    </p:set>
                                    <p:anim calcmode="lin" valueType="num">
                                      <p:cBhvr additive="base">
                                        <p:cTn id="62" dur="500" fill="hold"/>
                                        <p:tgtEl>
                                          <p:spTgt spid="57"/>
                                        </p:tgtEl>
                                        <p:attrNameLst>
                                          <p:attrName>ppt_x</p:attrName>
                                        </p:attrNameLst>
                                      </p:cBhvr>
                                      <p:tavLst>
                                        <p:tav tm="0">
                                          <p:val>
                                            <p:strVal val="#ppt_x"/>
                                          </p:val>
                                        </p:tav>
                                        <p:tav tm="100000">
                                          <p:val>
                                            <p:strVal val="#ppt_x"/>
                                          </p:val>
                                        </p:tav>
                                      </p:tavLst>
                                    </p:anim>
                                    <p:anim calcmode="lin" valueType="num">
                                      <p:cBhvr additive="base">
                                        <p:cTn id="63" dur="500" fill="hold"/>
                                        <p:tgtEl>
                                          <p:spTgt spid="57"/>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61"/>
                                        </p:tgtEl>
                                        <p:attrNameLst>
                                          <p:attrName>style.visibility</p:attrName>
                                        </p:attrNameLst>
                                      </p:cBhvr>
                                      <p:to>
                                        <p:strVal val="visible"/>
                                      </p:to>
                                    </p:set>
                                    <p:anim calcmode="lin" valueType="num">
                                      <p:cBhvr additive="base">
                                        <p:cTn id="66" dur="500" fill="hold"/>
                                        <p:tgtEl>
                                          <p:spTgt spid="61"/>
                                        </p:tgtEl>
                                        <p:attrNameLst>
                                          <p:attrName>ppt_x</p:attrName>
                                        </p:attrNameLst>
                                      </p:cBhvr>
                                      <p:tavLst>
                                        <p:tav tm="0">
                                          <p:val>
                                            <p:strVal val="#ppt_x"/>
                                          </p:val>
                                        </p:tav>
                                        <p:tav tm="100000">
                                          <p:val>
                                            <p:strVal val="#ppt_x"/>
                                          </p:val>
                                        </p:tav>
                                      </p:tavLst>
                                    </p:anim>
                                    <p:anim calcmode="lin" valueType="num">
                                      <p:cBhvr additive="base">
                                        <p:cTn id="67" dur="500" fill="hold"/>
                                        <p:tgtEl>
                                          <p:spTgt spid="61"/>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16"/>
                                        </p:tgtEl>
                                        <p:attrNameLst>
                                          <p:attrName>style.visibility</p:attrName>
                                        </p:attrNameLst>
                                      </p:cBhvr>
                                      <p:to>
                                        <p:strVal val="visible"/>
                                      </p:to>
                                    </p:set>
                                    <p:anim calcmode="lin" valueType="num">
                                      <p:cBhvr additive="base">
                                        <p:cTn id="70" dur="500" fill="hold"/>
                                        <p:tgtEl>
                                          <p:spTgt spid="16"/>
                                        </p:tgtEl>
                                        <p:attrNameLst>
                                          <p:attrName>ppt_x</p:attrName>
                                        </p:attrNameLst>
                                      </p:cBhvr>
                                      <p:tavLst>
                                        <p:tav tm="0">
                                          <p:val>
                                            <p:strVal val="#ppt_x"/>
                                          </p:val>
                                        </p:tav>
                                        <p:tav tm="100000">
                                          <p:val>
                                            <p:strVal val="#ppt_x"/>
                                          </p:val>
                                        </p:tav>
                                      </p:tavLst>
                                    </p:anim>
                                    <p:anim calcmode="lin" valueType="num">
                                      <p:cBhvr additive="base">
                                        <p:cTn id="71" dur="500" fill="hold"/>
                                        <p:tgtEl>
                                          <p:spTgt spid="16"/>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47"/>
                                        </p:tgtEl>
                                        <p:attrNameLst>
                                          <p:attrName>style.visibility</p:attrName>
                                        </p:attrNameLst>
                                      </p:cBhvr>
                                      <p:to>
                                        <p:strVal val="visible"/>
                                      </p:to>
                                    </p:set>
                                    <p:anim calcmode="lin" valueType="num">
                                      <p:cBhvr additive="base">
                                        <p:cTn id="74" dur="500" fill="hold"/>
                                        <p:tgtEl>
                                          <p:spTgt spid="47"/>
                                        </p:tgtEl>
                                        <p:attrNameLst>
                                          <p:attrName>ppt_x</p:attrName>
                                        </p:attrNameLst>
                                      </p:cBhvr>
                                      <p:tavLst>
                                        <p:tav tm="0">
                                          <p:val>
                                            <p:strVal val="#ppt_x"/>
                                          </p:val>
                                        </p:tav>
                                        <p:tav tm="100000">
                                          <p:val>
                                            <p:strVal val="#ppt_x"/>
                                          </p:val>
                                        </p:tav>
                                      </p:tavLst>
                                    </p:anim>
                                    <p:anim calcmode="lin" valueType="num">
                                      <p:cBhvr additive="base">
                                        <p:cTn id="75" dur="500" fill="hold"/>
                                        <p:tgtEl>
                                          <p:spTgt spid="47"/>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35"/>
                                        </p:tgtEl>
                                        <p:attrNameLst>
                                          <p:attrName>style.visibility</p:attrName>
                                        </p:attrNameLst>
                                      </p:cBhvr>
                                      <p:to>
                                        <p:strVal val="visible"/>
                                      </p:to>
                                    </p:set>
                                    <p:anim calcmode="lin" valueType="num">
                                      <p:cBhvr additive="base">
                                        <p:cTn id="78" dur="500" fill="hold"/>
                                        <p:tgtEl>
                                          <p:spTgt spid="35"/>
                                        </p:tgtEl>
                                        <p:attrNameLst>
                                          <p:attrName>ppt_x</p:attrName>
                                        </p:attrNameLst>
                                      </p:cBhvr>
                                      <p:tavLst>
                                        <p:tav tm="0">
                                          <p:val>
                                            <p:strVal val="#ppt_x"/>
                                          </p:val>
                                        </p:tav>
                                        <p:tav tm="100000">
                                          <p:val>
                                            <p:strVal val="#ppt_x"/>
                                          </p:val>
                                        </p:tav>
                                      </p:tavLst>
                                    </p:anim>
                                    <p:anim calcmode="lin" valueType="num">
                                      <p:cBhvr additive="base">
                                        <p:cTn id="79" dur="500" fill="hold"/>
                                        <p:tgtEl>
                                          <p:spTgt spid="35"/>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 calcmode="lin" valueType="num">
                                      <p:cBhvr additive="base">
                                        <p:cTn id="82" dur="500" fill="hold"/>
                                        <p:tgtEl>
                                          <p:spTgt spid="19"/>
                                        </p:tgtEl>
                                        <p:attrNameLst>
                                          <p:attrName>ppt_x</p:attrName>
                                        </p:attrNameLst>
                                      </p:cBhvr>
                                      <p:tavLst>
                                        <p:tav tm="0">
                                          <p:val>
                                            <p:strVal val="#ppt_x"/>
                                          </p:val>
                                        </p:tav>
                                        <p:tav tm="100000">
                                          <p:val>
                                            <p:strVal val="#ppt_x"/>
                                          </p:val>
                                        </p:tav>
                                      </p:tavLst>
                                    </p:anim>
                                    <p:anim calcmode="lin" valueType="num">
                                      <p:cBhvr additive="base">
                                        <p:cTn id="83" dur="500" fill="hold"/>
                                        <p:tgtEl>
                                          <p:spTgt spid="19"/>
                                        </p:tgtEl>
                                        <p:attrNameLst>
                                          <p:attrName>ppt_y</p:attrName>
                                        </p:attrNameLst>
                                      </p:cBhvr>
                                      <p:tavLst>
                                        <p:tav tm="0">
                                          <p:val>
                                            <p:strVal val="1+#ppt_h/2"/>
                                          </p:val>
                                        </p:tav>
                                        <p:tav tm="100000">
                                          <p:val>
                                            <p:strVal val="#ppt_y"/>
                                          </p:val>
                                        </p:tav>
                                      </p:tavLst>
                                    </p:anim>
                                  </p:childTnLst>
                                </p:cTn>
                              </p:par>
                              <p:par>
                                <p:cTn id="84" presetID="2" presetClass="entr" presetSubtype="4" fill="hold" nodeType="withEffect">
                                  <p:stCondLst>
                                    <p:cond delay="0"/>
                                  </p:stCondLst>
                                  <p:childTnLst>
                                    <p:set>
                                      <p:cBhvr>
                                        <p:cTn id="85" dur="1" fill="hold">
                                          <p:stCondLst>
                                            <p:cond delay="0"/>
                                          </p:stCondLst>
                                        </p:cTn>
                                        <p:tgtEl>
                                          <p:spTgt spid="52"/>
                                        </p:tgtEl>
                                        <p:attrNameLst>
                                          <p:attrName>style.visibility</p:attrName>
                                        </p:attrNameLst>
                                      </p:cBhvr>
                                      <p:to>
                                        <p:strVal val="visible"/>
                                      </p:to>
                                    </p:set>
                                    <p:anim calcmode="lin" valueType="num">
                                      <p:cBhvr additive="base">
                                        <p:cTn id="86" dur="500" fill="hold"/>
                                        <p:tgtEl>
                                          <p:spTgt spid="52"/>
                                        </p:tgtEl>
                                        <p:attrNameLst>
                                          <p:attrName>ppt_x</p:attrName>
                                        </p:attrNameLst>
                                      </p:cBhvr>
                                      <p:tavLst>
                                        <p:tav tm="0">
                                          <p:val>
                                            <p:strVal val="#ppt_x"/>
                                          </p:val>
                                        </p:tav>
                                        <p:tav tm="100000">
                                          <p:val>
                                            <p:strVal val="#ppt_x"/>
                                          </p:val>
                                        </p:tav>
                                      </p:tavLst>
                                    </p:anim>
                                    <p:anim calcmode="lin" valueType="num">
                                      <p:cBhvr additive="base">
                                        <p:cTn id="87" dur="500" fill="hold"/>
                                        <p:tgtEl>
                                          <p:spTgt spid="52"/>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81"/>
                                        </p:tgtEl>
                                        <p:attrNameLst>
                                          <p:attrName>style.visibility</p:attrName>
                                        </p:attrNameLst>
                                      </p:cBhvr>
                                      <p:to>
                                        <p:strVal val="visible"/>
                                      </p:to>
                                    </p:set>
                                    <p:anim calcmode="lin" valueType="num">
                                      <p:cBhvr additive="base">
                                        <p:cTn id="90" dur="500" fill="hold"/>
                                        <p:tgtEl>
                                          <p:spTgt spid="81"/>
                                        </p:tgtEl>
                                        <p:attrNameLst>
                                          <p:attrName>ppt_x</p:attrName>
                                        </p:attrNameLst>
                                      </p:cBhvr>
                                      <p:tavLst>
                                        <p:tav tm="0">
                                          <p:val>
                                            <p:strVal val="#ppt_x"/>
                                          </p:val>
                                        </p:tav>
                                        <p:tav tm="100000">
                                          <p:val>
                                            <p:strVal val="#ppt_x"/>
                                          </p:val>
                                        </p:tav>
                                      </p:tavLst>
                                    </p:anim>
                                    <p:anim calcmode="lin" valueType="num">
                                      <p:cBhvr additive="base">
                                        <p:cTn id="91" dur="500" fill="hold"/>
                                        <p:tgtEl>
                                          <p:spTgt spid="81"/>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77"/>
                                        </p:tgtEl>
                                        <p:attrNameLst>
                                          <p:attrName>style.visibility</p:attrName>
                                        </p:attrNameLst>
                                      </p:cBhvr>
                                      <p:to>
                                        <p:strVal val="visible"/>
                                      </p:to>
                                    </p:set>
                                    <p:anim calcmode="lin" valueType="num">
                                      <p:cBhvr additive="base">
                                        <p:cTn id="94" dur="500" fill="hold"/>
                                        <p:tgtEl>
                                          <p:spTgt spid="77"/>
                                        </p:tgtEl>
                                        <p:attrNameLst>
                                          <p:attrName>ppt_x</p:attrName>
                                        </p:attrNameLst>
                                      </p:cBhvr>
                                      <p:tavLst>
                                        <p:tav tm="0">
                                          <p:val>
                                            <p:strVal val="#ppt_x"/>
                                          </p:val>
                                        </p:tav>
                                        <p:tav tm="100000">
                                          <p:val>
                                            <p:strVal val="#ppt_x"/>
                                          </p:val>
                                        </p:tav>
                                      </p:tavLst>
                                    </p:anim>
                                    <p:anim calcmode="lin" valueType="num">
                                      <p:cBhvr additive="base">
                                        <p:cTn id="95" dur="500" fill="hold"/>
                                        <p:tgtEl>
                                          <p:spTgt spid="77"/>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25"/>
                                        </p:tgtEl>
                                        <p:attrNameLst>
                                          <p:attrName>style.visibility</p:attrName>
                                        </p:attrNameLst>
                                      </p:cBhvr>
                                      <p:to>
                                        <p:strVal val="visible"/>
                                      </p:to>
                                    </p:set>
                                    <p:anim calcmode="lin" valueType="num">
                                      <p:cBhvr additive="base">
                                        <p:cTn id="98" dur="500" fill="hold"/>
                                        <p:tgtEl>
                                          <p:spTgt spid="25"/>
                                        </p:tgtEl>
                                        <p:attrNameLst>
                                          <p:attrName>ppt_x</p:attrName>
                                        </p:attrNameLst>
                                      </p:cBhvr>
                                      <p:tavLst>
                                        <p:tav tm="0">
                                          <p:val>
                                            <p:strVal val="#ppt_x"/>
                                          </p:val>
                                        </p:tav>
                                        <p:tav tm="100000">
                                          <p:val>
                                            <p:strVal val="#ppt_x"/>
                                          </p:val>
                                        </p:tav>
                                      </p:tavLst>
                                    </p:anim>
                                    <p:anim calcmode="lin" valueType="num">
                                      <p:cBhvr additive="base">
                                        <p:cTn id="99" dur="500" fill="hold"/>
                                        <p:tgtEl>
                                          <p:spTgt spid="25"/>
                                        </p:tgtEl>
                                        <p:attrNameLst>
                                          <p:attrName>ppt_y</p:attrName>
                                        </p:attrNameLst>
                                      </p:cBhvr>
                                      <p:tavLst>
                                        <p:tav tm="0">
                                          <p:val>
                                            <p:strVal val="1+#ppt_h/2"/>
                                          </p:val>
                                        </p:tav>
                                        <p:tav tm="100000">
                                          <p:val>
                                            <p:strVal val="#ppt_y"/>
                                          </p:val>
                                        </p:tav>
                                      </p:tavLst>
                                    </p:anim>
                                  </p:childTnLst>
                                </p:cTn>
                              </p:par>
                              <p:par>
                                <p:cTn id="100" presetID="2" presetClass="entr" presetSubtype="4" fill="hold" nodeType="withEffect">
                                  <p:stCondLst>
                                    <p:cond delay="0"/>
                                  </p:stCondLst>
                                  <p:childTnLst>
                                    <p:set>
                                      <p:cBhvr>
                                        <p:cTn id="101" dur="1" fill="hold">
                                          <p:stCondLst>
                                            <p:cond delay="0"/>
                                          </p:stCondLst>
                                        </p:cTn>
                                        <p:tgtEl>
                                          <p:spTgt spid="42"/>
                                        </p:tgtEl>
                                        <p:attrNameLst>
                                          <p:attrName>style.visibility</p:attrName>
                                        </p:attrNameLst>
                                      </p:cBhvr>
                                      <p:to>
                                        <p:strVal val="visible"/>
                                      </p:to>
                                    </p:set>
                                    <p:anim calcmode="lin" valueType="num">
                                      <p:cBhvr additive="base">
                                        <p:cTn id="102" dur="500" fill="hold"/>
                                        <p:tgtEl>
                                          <p:spTgt spid="42"/>
                                        </p:tgtEl>
                                        <p:attrNameLst>
                                          <p:attrName>ppt_x</p:attrName>
                                        </p:attrNameLst>
                                      </p:cBhvr>
                                      <p:tavLst>
                                        <p:tav tm="0">
                                          <p:val>
                                            <p:strVal val="#ppt_x"/>
                                          </p:val>
                                        </p:tav>
                                        <p:tav tm="100000">
                                          <p:val>
                                            <p:strVal val="#ppt_x"/>
                                          </p:val>
                                        </p:tav>
                                      </p:tavLst>
                                    </p:anim>
                                    <p:anim calcmode="lin" valueType="num">
                                      <p:cBhvr additive="base">
                                        <p:cTn id="103" dur="500" fill="hold"/>
                                        <p:tgtEl>
                                          <p:spTgt spid="42"/>
                                        </p:tgtEl>
                                        <p:attrNameLst>
                                          <p:attrName>ppt_y</p:attrName>
                                        </p:attrNameLst>
                                      </p:cBhvr>
                                      <p:tavLst>
                                        <p:tav tm="0">
                                          <p:val>
                                            <p:strVal val="1+#ppt_h/2"/>
                                          </p:val>
                                        </p:tav>
                                        <p:tav tm="100000">
                                          <p:val>
                                            <p:strVal val="#ppt_y"/>
                                          </p:val>
                                        </p:tav>
                                      </p:tavLst>
                                    </p:anim>
                                  </p:childTnLst>
                                </p:cTn>
                              </p:par>
                              <p:par>
                                <p:cTn id="104" presetID="2" presetClass="entr" presetSubtype="4" fill="hold" nodeType="withEffect">
                                  <p:stCondLst>
                                    <p:cond delay="0"/>
                                  </p:stCondLst>
                                  <p:childTnLst>
                                    <p:set>
                                      <p:cBhvr>
                                        <p:cTn id="105" dur="1" fill="hold">
                                          <p:stCondLst>
                                            <p:cond delay="0"/>
                                          </p:stCondLst>
                                        </p:cTn>
                                        <p:tgtEl>
                                          <p:spTgt spid="44"/>
                                        </p:tgtEl>
                                        <p:attrNameLst>
                                          <p:attrName>style.visibility</p:attrName>
                                        </p:attrNameLst>
                                      </p:cBhvr>
                                      <p:to>
                                        <p:strVal val="visible"/>
                                      </p:to>
                                    </p:set>
                                    <p:anim calcmode="lin" valueType="num">
                                      <p:cBhvr additive="base">
                                        <p:cTn id="106" dur="500" fill="hold"/>
                                        <p:tgtEl>
                                          <p:spTgt spid="44"/>
                                        </p:tgtEl>
                                        <p:attrNameLst>
                                          <p:attrName>ppt_x</p:attrName>
                                        </p:attrNameLst>
                                      </p:cBhvr>
                                      <p:tavLst>
                                        <p:tav tm="0">
                                          <p:val>
                                            <p:strVal val="#ppt_x"/>
                                          </p:val>
                                        </p:tav>
                                        <p:tav tm="100000">
                                          <p:val>
                                            <p:strVal val="#ppt_x"/>
                                          </p:val>
                                        </p:tav>
                                      </p:tavLst>
                                    </p:anim>
                                    <p:anim calcmode="lin" valueType="num">
                                      <p:cBhvr additive="base">
                                        <p:cTn id="107" dur="500" fill="hold"/>
                                        <p:tgtEl>
                                          <p:spTgt spid="44"/>
                                        </p:tgtEl>
                                        <p:attrNameLst>
                                          <p:attrName>ppt_y</p:attrName>
                                        </p:attrNameLst>
                                      </p:cBhvr>
                                      <p:tavLst>
                                        <p:tav tm="0">
                                          <p:val>
                                            <p:strVal val="1+#ppt_h/2"/>
                                          </p:val>
                                        </p:tav>
                                        <p:tav tm="100000">
                                          <p:val>
                                            <p:strVal val="#ppt_y"/>
                                          </p:val>
                                        </p:tav>
                                      </p:tavLst>
                                    </p:anim>
                                  </p:childTnLst>
                                </p:cTn>
                              </p:par>
                              <p:par>
                                <p:cTn id="108" presetID="2" presetClass="entr" presetSubtype="4" fill="hold" nodeType="withEffect">
                                  <p:stCondLst>
                                    <p:cond delay="0"/>
                                  </p:stCondLst>
                                  <p:childTnLst>
                                    <p:set>
                                      <p:cBhvr>
                                        <p:cTn id="109" dur="1" fill="hold">
                                          <p:stCondLst>
                                            <p:cond delay="0"/>
                                          </p:stCondLst>
                                        </p:cTn>
                                        <p:tgtEl>
                                          <p:spTgt spid="18"/>
                                        </p:tgtEl>
                                        <p:attrNameLst>
                                          <p:attrName>style.visibility</p:attrName>
                                        </p:attrNameLst>
                                      </p:cBhvr>
                                      <p:to>
                                        <p:strVal val="visible"/>
                                      </p:to>
                                    </p:set>
                                    <p:anim calcmode="lin" valueType="num">
                                      <p:cBhvr additive="base">
                                        <p:cTn id="110" dur="500" fill="hold"/>
                                        <p:tgtEl>
                                          <p:spTgt spid="18"/>
                                        </p:tgtEl>
                                        <p:attrNameLst>
                                          <p:attrName>ppt_x</p:attrName>
                                        </p:attrNameLst>
                                      </p:cBhvr>
                                      <p:tavLst>
                                        <p:tav tm="0">
                                          <p:val>
                                            <p:strVal val="#ppt_x"/>
                                          </p:val>
                                        </p:tav>
                                        <p:tav tm="100000">
                                          <p:val>
                                            <p:strVal val="#ppt_x"/>
                                          </p:val>
                                        </p:tav>
                                      </p:tavLst>
                                    </p:anim>
                                    <p:anim calcmode="lin" valueType="num">
                                      <p:cBhvr additive="base">
                                        <p:cTn id="111" dur="500" fill="hold"/>
                                        <p:tgtEl>
                                          <p:spTgt spid="18"/>
                                        </p:tgtEl>
                                        <p:attrNameLst>
                                          <p:attrName>ppt_y</p:attrName>
                                        </p:attrNameLst>
                                      </p:cBhvr>
                                      <p:tavLst>
                                        <p:tav tm="0">
                                          <p:val>
                                            <p:strVal val="1+#ppt_h/2"/>
                                          </p:val>
                                        </p:tav>
                                        <p:tav tm="100000">
                                          <p:val>
                                            <p:strVal val="#ppt_y"/>
                                          </p:val>
                                        </p:tav>
                                      </p:tavLst>
                                    </p:anim>
                                  </p:childTnLst>
                                </p:cTn>
                              </p:par>
                              <p:par>
                                <p:cTn id="112" presetID="2" presetClass="entr" presetSubtype="4" fill="hold" grpId="0" nodeType="withEffect">
                                  <p:stCondLst>
                                    <p:cond delay="0"/>
                                  </p:stCondLst>
                                  <p:childTnLst>
                                    <p:set>
                                      <p:cBhvr>
                                        <p:cTn id="113" dur="1" fill="hold">
                                          <p:stCondLst>
                                            <p:cond delay="0"/>
                                          </p:stCondLst>
                                        </p:cTn>
                                        <p:tgtEl>
                                          <p:spTgt spid="15"/>
                                        </p:tgtEl>
                                        <p:attrNameLst>
                                          <p:attrName>style.visibility</p:attrName>
                                        </p:attrNameLst>
                                      </p:cBhvr>
                                      <p:to>
                                        <p:strVal val="visible"/>
                                      </p:to>
                                    </p:set>
                                    <p:anim calcmode="lin" valueType="num">
                                      <p:cBhvr additive="base">
                                        <p:cTn id="114" dur="500" fill="hold"/>
                                        <p:tgtEl>
                                          <p:spTgt spid="15"/>
                                        </p:tgtEl>
                                        <p:attrNameLst>
                                          <p:attrName>ppt_x</p:attrName>
                                        </p:attrNameLst>
                                      </p:cBhvr>
                                      <p:tavLst>
                                        <p:tav tm="0">
                                          <p:val>
                                            <p:strVal val="#ppt_x"/>
                                          </p:val>
                                        </p:tav>
                                        <p:tav tm="100000">
                                          <p:val>
                                            <p:strVal val="#ppt_x"/>
                                          </p:val>
                                        </p:tav>
                                      </p:tavLst>
                                    </p:anim>
                                    <p:anim calcmode="lin" valueType="num">
                                      <p:cBhvr additive="base">
                                        <p:cTn id="115" dur="500" fill="hold"/>
                                        <p:tgtEl>
                                          <p:spTgt spid="15"/>
                                        </p:tgtEl>
                                        <p:attrNameLst>
                                          <p:attrName>ppt_y</p:attrName>
                                        </p:attrNameLst>
                                      </p:cBhvr>
                                      <p:tavLst>
                                        <p:tav tm="0">
                                          <p:val>
                                            <p:strVal val="1+#ppt_h/2"/>
                                          </p:val>
                                        </p:tav>
                                        <p:tav tm="100000">
                                          <p:val>
                                            <p:strVal val="#ppt_y"/>
                                          </p:val>
                                        </p:tav>
                                      </p:tavLst>
                                    </p:anim>
                                  </p:childTnLst>
                                </p:cTn>
                              </p:par>
                              <p:par>
                                <p:cTn id="116" presetID="2" presetClass="entr" presetSubtype="4" fill="hold" nodeType="withEffect">
                                  <p:stCondLst>
                                    <p:cond delay="0"/>
                                  </p:stCondLst>
                                  <p:childTnLst>
                                    <p:set>
                                      <p:cBhvr>
                                        <p:cTn id="117" dur="1" fill="hold">
                                          <p:stCondLst>
                                            <p:cond delay="0"/>
                                          </p:stCondLst>
                                        </p:cTn>
                                        <p:tgtEl>
                                          <p:spTgt spid="30"/>
                                        </p:tgtEl>
                                        <p:attrNameLst>
                                          <p:attrName>style.visibility</p:attrName>
                                        </p:attrNameLst>
                                      </p:cBhvr>
                                      <p:to>
                                        <p:strVal val="visible"/>
                                      </p:to>
                                    </p:set>
                                    <p:anim calcmode="lin" valueType="num">
                                      <p:cBhvr additive="base">
                                        <p:cTn id="118" dur="500" fill="hold"/>
                                        <p:tgtEl>
                                          <p:spTgt spid="30"/>
                                        </p:tgtEl>
                                        <p:attrNameLst>
                                          <p:attrName>ppt_x</p:attrName>
                                        </p:attrNameLst>
                                      </p:cBhvr>
                                      <p:tavLst>
                                        <p:tav tm="0">
                                          <p:val>
                                            <p:strVal val="#ppt_x"/>
                                          </p:val>
                                        </p:tav>
                                        <p:tav tm="100000">
                                          <p:val>
                                            <p:strVal val="#ppt_x"/>
                                          </p:val>
                                        </p:tav>
                                      </p:tavLst>
                                    </p:anim>
                                    <p:anim calcmode="lin" valueType="num">
                                      <p:cBhvr additive="base">
                                        <p:cTn id="119" dur="500" fill="hold"/>
                                        <p:tgtEl>
                                          <p:spTgt spid="30"/>
                                        </p:tgtEl>
                                        <p:attrNameLst>
                                          <p:attrName>ppt_y</p:attrName>
                                        </p:attrNameLst>
                                      </p:cBhvr>
                                      <p:tavLst>
                                        <p:tav tm="0">
                                          <p:val>
                                            <p:strVal val="1+#ppt_h/2"/>
                                          </p:val>
                                        </p:tav>
                                        <p:tav tm="100000">
                                          <p:val>
                                            <p:strVal val="#ppt_y"/>
                                          </p:val>
                                        </p:tav>
                                      </p:tavLst>
                                    </p:anim>
                                  </p:childTnLst>
                                </p:cTn>
                              </p:par>
                              <p:par>
                                <p:cTn id="120" presetID="2" presetClass="entr" presetSubtype="4" fill="hold" grpId="0" nodeType="withEffect">
                                  <p:stCondLst>
                                    <p:cond delay="0"/>
                                  </p:stCondLst>
                                  <p:childTnLst>
                                    <p:set>
                                      <p:cBhvr>
                                        <p:cTn id="121" dur="1" fill="hold">
                                          <p:stCondLst>
                                            <p:cond delay="0"/>
                                          </p:stCondLst>
                                        </p:cTn>
                                        <p:tgtEl>
                                          <p:spTgt spid="87"/>
                                        </p:tgtEl>
                                        <p:attrNameLst>
                                          <p:attrName>style.visibility</p:attrName>
                                        </p:attrNameLst>
                                      </p:cBhvr>
                                      <p:to>
                                        <p:strVal val="visible"/>
                                      </p:to>
                                    </p:set>
                                    <p:anim calcmode="lin" valueType="num">
                                      <p:cBhvr additive="base">
                                        <p:cTn id="122" dur="500" fill="hold"/>
                                        <p:tgtEl>
                                          <p:spTgt spid="87"/>
                                        </p:tgtEl>
                                        <p:attrNameLst>
                                          <p:attrName>ppt_x</p:attrName>
                                        </p:attrNameLst>
                                      </p:cBhvr>
                                      <p:tavLst>
                                        <p:tav tm="0">
                                          <p:val>
                                            <p:strVal val="#ppt_x"/>
                                          </p:val>
                                        </p:tav>
                                        <p:tav tm="100000">
                                          <p:val>
                                            <p:strVal val="#ppt_x"/>
                                          </p:val>
                                        </p:tav>
                                      </p:tavLst>
                                    </p:anim>
                                    <p:anim calcmode="lin" valueType="num">
                                      <p:cBhvr additive="base">
                                        <p:cTn id="123" dur="500" fill="hold"/>
                                        <p:tgtEl>
                                          <p:spTgt spid="87"/>
                                        </p:tgtEl>
                                        <p:attrNameLst>
                                          <p:attrName>ppt_y</p:attrName>
                                        </p:attrNameLst>
                                      </p:cBhvr>
                                      <p:tavLst>
                                        <p:tav tm="0">
                                          <p:val>
                                            <p:strVal val="1+#ppt_h/2"/>
                                          </p:val>
                                        </p:tav>
                                        <p:tav tm="100000">
                                          <p:val>
                                            <p:strVal val="#ppt_y"/>
                                          </p:val>
                                        </p:tav>
                                      </p:tavLst>
                                    </p:anim>
                                  </p:childTnLst>
                                </p:cTn>
                              </p:par>
                              <p:par>
                                <p:cTn id="124" presetID="2" presetClass="entr" presetSubtype="4" fill="hold" nodeType="withEffect">
                                  <p:stCondLst>
                                    <p:cond delay="0"/>
                                  </p:stCondLst>
                                  <p:childTnLst>
                                    <p:set>
                                      <p:cBhvr>
                                        <p:cTn id="125" dur="1" fill="hold">
                                          <p:stCondLst>
                                            <p:cond delay="0"/>
                                          </p:stCondLst>
                                        </p:cTn>
                                        <p:tgtEl>
                                          <p:spTgt spid="23"/>
                                        </p:tgtEl>
                                        <p:attrNameLst>
                                          <p:attrName>style.visibility</p:attrName>
                                        </p:attrNameLst>
                                      </p:cBhvr>
                                      <p:to>
                                        <p:strVal val="visible"/>
                                      </p:to>
                                    </p:set>
                                    <p:anim calcmode="lin" valueType="num">
                                      <p:cBhvr additive="base">
                                        <p:cTn id="126" dur="500" fill="hold"/>
                                        <p:tgtEl>
                                          <p:spTgt spid="23"/>
                                        </p:tgtEl>
                                        <p:attrNameLst>
                                          <p:attrName>ppt_x</p:attrName>
                                        </p:attrNameLst>
                                      </p:cBhvr>
                                      <p:tavLst>
                                        <p:tav tm="0">
                                          <p:val>
                                            <p:strVal val="#ppt_x"/>
                                          </p:val>
                                        </p:tav>
                                        <p:tav tm="100000">
                                          <p:val>
                                            <p:strVal val="#ppt_x"/>
                                          </p:val>
                                        </p:tav>
                                      </p:tavLst>
                                    </p:anim>
                                    <p:anim calcmode="lin" valueType="num">
                                      <p:cBhvr additive="base">
                                        <p:cTn id="127" dur="500" fill="hold"/>
                                        <p:tgtEl>
                                          <p:spTgt spid="23"/>
                                        </p:tgtEl>
                                        <p:attrNameLst>
                                          <p:attrName>ppt_y</p:attrName>
                                        </p:attrNameLst>
                                      </p:cBhvr>
                                      <p:tavLst>
                                        <p:tav tm="0">
                                          <p:val>
                                            <p:strVal val="1+#ppt_h/2"/>
                                          </p:val>
                                        </p:tav>
                                        <p:tav tm="100000">
                                          <p:val>
                                            <p:strVal val="#ppt_y"/>
                                          </p:val>
                                        </p:tav>
                                      </p:tavLst>
                                    </p:anim>
                                  </p:childTnLst>
                                </p:cTn>
                              </p:par>
                              <p:par>
                                <p:cTn id="128" presetID="2" presetClass="entr" presetSubtype="4" fill="hold" nodeType="withEffect">
                                  <p:stCondLst>
                                    <p:cond delay="0"/>
                                  </p:stCondLst>
                                  <p:childTnLst>
                                    <p:set>
                                      <p:cBhvr>
                                        <p:cTn id="129" dur="1" fill="hold">
                                          <p:stCondLst>
                                            <p:cond delay="0"/>
                                          </p:stCondLst>
                                        </p:cTn>
                                        <p:tgtEl>
                                          <p:spTgt spid="18"/>
                                        </p:tgtEl>
                                        <p:attrNameLst>
                                          <p:attrName>style.visibility</p:attrName>
                                        </p:attrNameLst>
                                      </p:cBhvr>
                                      <p:to>
                                        <p:strVal val="visible"/>
                                      </p:to>
                                    </p:set>
                                    <p:anim calcmode="lin" valueType="num">
                                      <p:cBhvr additive="base">
                                        <p:cTn id="130" dur="500" fill="hold"/>
                                        <p:tgtEl>
                                          <p:spTgt spid="18"/>
                                        </p:tgtEl>
                                        <p:attrNameLst>
                                          <p:attrName>ppt_x</p:attrName>
                                        </p:attrNameLst>
                                      </p:cBhvr>
                                      <p:tavLst>
                                        <p:tav tm="0">
                                          <p:val>
                                            <p:strVal val="#ppt_x"/>
                                          </p:val>
                                        </p:tav>
                                        <p:tav tm="100000">
                                          <p:val>
                                            <p:strVal val="#ppt_x"/>
                                          </p:val>
                                        </p:tav>
                                      </p:tavLst>
                                    </p:anim>
                                    <p:anim calcmode="lin" valueType="num">
                                      <p:cBhvr additive="base">
                                        <p:cTn id="131" dur="500" fill="hold"/>
                                        <p:tgtEl>
                                          <p:spTgt spid="18"/>
                                        </p:tgtEl>
                                        <p:attrNameLst>
                                          <p:attrName>ppt_y</p:attrName>
                                        </p:attrNameLst>
                                      </p:cBhvr>
                                      <p:tavLst>
                                        <p:tav tm="0">
                                          <p:val>
                                            <p:strVal val="1+#ppt_h/2"/>
                                          </p:val>
                                        </p:tav>
                                        <p:tav tm="100000">
                                          <p:val>
                                            <p:strVal val="#ppt_y"/>
                                          </p:val>
                                        </p:tav>
                                      </p:tavLst>
                                    </p:anim>
                                  </p:childTnLst>
                                </p:cTn>
                              </p:par>
                              <p:par>
                                <p:cTn id="132" presetID="2" presetClass="entr" presetSubtype="4" fill="hold" nodeType="withEffect">
                                  <p:stCondLst>
                                    <p:cond delay="0"/>
                                  </p:stCondLst>
                                  <p:childTnLst>
                                    <p:set>
                                      <p:cBhvr>
                                        <p:cTn id="133" dur="1" fill="hold">
                                          <p:stCondLst>
                                            <p:cond delay="0"/>
                                          </p:stCondLst>
                                        </p:cTn>
                                        <p:tgtEl>
                                          <p:spTgt spid="74"/>
                                        </p:tgtEl>
                                        <p:attrNameLst>
                                          <p:attrName>style.visibility</p:attrName>
                                        </p:attrNameLst>
                                      </p:cBhvr>
                                      <p:to>
                                        <p:strVal val="visible"/>
                                      </p:to>
                                    </p:set>
                                    <p:anim calcmode="lin" valueType="num">
                                      <p:cBhvr additive="base">
                                        <p:cTn id="134" dur="500" fill="hold"/>
                                        <p:tgtEl>
                                          <p:spTgt spid="74"/>
                                        </p:tgtEl>
                                        <p:attrNameLst>
                                          <p:attrName>ppt_x</p:attrName>
                                        </p:attrNameLst>
                                      </p:cBhvr>
                                      <p:tavLst>
                                        <p:tav tm="0">
                                          <p:val>
                                            <p:strVal val="#ppt_x"/>
                                          </p:val>
                                        </p:tav>
                                        <p:tav tm="100000">
                                          <p:val>
                                            <p:strVal val="#ppt_x"/>
                                          </p:val>
                                        </p:tav>
                                      </p:tavLst>
                                    </p:anim>
                                    <p:anim calcmode="lin" valueType="num">
                                      <p:cBhvr additive="base">
                                        <p:cTn id="135" dur="500" fill="hold"/>
                                        <p:tgtEl>
                                          <p:spTgt spid="74"/>
                                        </p:tgtEl>
                                        <p:attrNameLst>
                                          <p:attrName>ppt_y</p:attrName>
                                        </p:attrNameLst>
                                      </p:cBhvr>
                                      <p:tavLst>
                                        <p:tav tm="0">
                                          <p:val>
                                            <p:strVal val="1+#ppt_h/2"/>
                                          </p:val>
                                        </p:tav>
                                        <p:tav tm="100000">
                                          <p:val>
                                            <p:strVal val="#ppt_y"/>
                                          </p:val>
                                        </p:tav>
                                      </p:tavLst>
                                    </p:anim>
                                  </p:childTnLst>
                                </p:cTn>
                              </p:par>
                              <p:par>
                                <p:cTn id="136" presetID="2" presetClass="entr" presetSubtype="4" fill="hold" nodeType="withEffect">
                                  <p:stCondLst>
                                    <p:cond delay="0"/>
                                  </p:stCondLst>
                                  <p:childTnLst>
                                    <p:set>
                                      <p:cBhvr>
                                        <p:cTn id="137" dur="1" fill="hold">
                                          <p:stCondLst>
                                            <p:cond delay="0"/>
                                          </p:stCondLst>
                                        </p:cTn>
                                        <p:tgtEl>
                                          <p:spTgt spid="22"/>
                                        </p:tgtEl>
                                        <p:attrNameLst>
                                          <p:attrName>style.visibility</p:attrName>
                                        </p:attrNameLst>
                                      </p:cBhvr>
                                      <p:to>
                                        <p:strVal val="visible"/>
                                      </p:to>
                                    </p:set>
                                    <p:anim calcmode="lin" valueType="num">
                                      <p:cBhvr additive="base">
                                        <p:cTn id="138" dur="500" fill="hold"/>
                                        <p:tgtEl>
                                          <p:spTgt spid="22"/>
                                        </p:tgtEl>
                                        <p:attrNameLst>
                                          <p:attrName>ppt_x</p:attrName>
                                        </p:attrNameLst>
                                      </p:cBhvr>
                                      <p:tavLst>
                                        <p:tav tm="0">
                                          <p:val>
                                            <p:strVal val="#ppt_x"/>
                                          </p:val>
                                        </p:tav>
                                        <p:tav tm="100000">
                                          <p:val>
                                            <p:strVal val="#ppt_x"/>
                                          </p:val>
                                        </p:tav>
                                      </p:tavLst>
                                    </p:anim>
                                    <p:anim calcmode="lin" valueType="num">
                                      <p:cBhvr additive="base">
                                        <p:cTn id="139" dur="500" fill="hold"/>
                                        <p:tgtEl>
                                          <p:spTgt spid="22"/>
                                        </p:tgtEl>
                                        <p:attrNameLst>
                                          <p:attrName>ppt_y</p:attrName>
                                        </p:attrNameLst>
                                      </p:cBhvr>
                                      <p:tavLst>
                                        <p:tav tm="0">
                                          <p:val>
                                            <p:strVal val="1+#ppt_h/2"/>
                                          </p:val>
                                        </p:tav>
                                        <p:tav tm="100000">
                                          <p:val>
                                            <p:strVal val="#ppt_y"/>
                                          </p:val>
                                        </p:tav>
                                      </p:tavLst>
                                    </p:anim>
                                  </p:childTnLst>
                                </p:cTn>
                              </p:par>
                              <p:par>
                                <p:cTn id="140" presetID="2" presetClass="entr" presetSubtype="4" fill="hold" grpId="0" nodeType="withEffect">
                                  <p:stCondLst>
                                    <p:cond delay="0"/>
                                  </p:stCondLst>
                                  <p:childTnLst>
                                    <p:set>
                                      <p:cBhvr>
                                        <p:cTn id="141" dur="1" fill="hold">
                                          <p:stCondLst>
                                            <p:cond delay="0"/>
                                          </p:stCondLst>
                                        </p:cTn>
                                        <p:tgtEl>
                                          <p:spTgt spid="91"/>
                                        </p:tgtEl>
                                        <p:attrNameLst>
                                          <p:attrName>style.visibility</p:attrName>
                                        </p:attrNameLst>
                                      </p:cBhvr>
                                      <p:to>
                                        <p:strVal val="visible"/>
                                      </p:to>
                                    </p:set>
                                    <p:anim calcmode="lin" valueType="num">
                                      <p:cBhvr additive="base">
                                        <p:cTn id="142" dur="500" fill="hold"/>
                                        <p:tgtEl>
                                          <p:spTgt spid="91"/>
                                        </p:tgtEl>
                                        <p:attrNameLst>
                                          <p:attrName>ppt_x</p:attrName>
                                        </p:attrNameLst>
                                      </p:cBhvr>
                                      <p:tavLst>
                                        <p:tav tm="0">
                                          <p:val>
                                            <p:strVal val="#ppt_x"/>
                                          </p:val>
                                        </p:tav>
                                        <p:tav tm="100000">
                                          <p:val>
                                            <p:strVal val="#ppt_x"/>
                                          </p:val>
                                        </p:tav>
                                      </p:tavLst>
                                    </p:anim>
                                    <p:anim calcmode="lin" valueType="num">
                                      <p:cBhvr additive="base">
                                        <p:cTn id="143" dur="500" fill="hold"/>
                                        <p:tgtEl>
                                          <p:spTgt spid="91"/>
                                        </p:tgtEl>
                                        <p:attrNameLst>
                                          <p:attrName>ppt_y</p:attrName>
                                        </p:attrNameLst>
                                      </p:cBhvr>
                                      <p:tavLst>
                                        <p:tav tm="0">
                                          <p:val>
                                            <p:strVal val="1+#ppt_h/2"/>
                                          </p:val>
                                        </p:tav>
                                        <p:tav tm="100000">
                                          <p:val>
                                            <p:strVal val="#ppt_y"/>
                                          </p:val>
                                        </p:tav>
                                      </p:tavLst>
                                    </p:anim>
                                  </p:childTnLst>
                                </p:cTn>
                              </p:par>
                              <p:par>
                                <p:cTn id="144" presetID="2" presetClass="entr" presetSubtype="4" fill="hold" grpId="0" nodeType="withEffect">
                                  <p:stCondLst>
                                    <p:cond delay="0"/>
                                  </p:stCondLst>
                                  <p:childTnLst>
                                    <p:set>
                                      <p:cBhvr>
                                        <p:cTn id="145" dur="1" fill="hold">
                                          <p:stCondLst>
                                            <p:cond delay="0"/>
                                          </p:stCondLst>
                                        </p:cTn>
                                        <p:tgtEl>
                                          <p:spTgt spid="34"/>
                                        </p:tgtEl>
                                        <p:attrNameLst>
                                          <p:attrName>style.visibility</p:attrName>
                                        </p:attrNameLst>
                                      </p:cBhvr>
                                      <p:to>
                                        <p:strVal val="visible"/>
                                      </p:to>
                                    </p:set>
                                    <p:anim calcmode="lin" valueType="num">
                                      <p:cBhvr additive="base">
                                        <p:cTn id="146" dur="500" fill="hold"/>
                                        <p:tgtEl>
                                          <p:spTgt spid="34"/>
                                        </p:tgtEl>
                                        <p:attrNameLst>
                                          <p:attrName>ppt_x</p:attrName>
                                        </p:attrNameLst>
                                      </p:cBhvr>
                                      <p:tavLst>
                                        <p:tav tm="0">
                                          <p:val>
                                            <p:strVal val="#ppt_x"/>
                                          </p:val>
                                        </p:tav>
                                        <p:tav tm="100000">
                                          <p:val>
                                            <p:strVal val="#ppt_x"/>
                                          </p:val>
                                        </p:tav>
                                      </p:tavLst>
                                    </p:anim>
                                    <p:anim calcmode="lin" valueType="num">
                                      <p:cBhvr additive="base">
                                        <p:cTn id="147" dur="500" fill="hold"/>
                                        <p:tgtEl>
                                          <p:spTgt spid="34"/>
                                        </p:tgtEl>
                                        <p:attrNameLst>
                                          <p:attrName>ppt_y</p:attrName>
                                        </p:attrNameLst>
                                      </p:cBhvr>
                                      <p:tavLst>
                                        <p:tav tm="0">
                                          <p:val>
                                            <p:strVal val="1+#ppt_h/2"/>
                                          </p:val>
                                        </p:tav>
                                        <p:tav tm="100000">
                                          <p:val>
                                            <p:strVal val="#ppt_y"/>
                                          </p:val>
                                        </p:tav>
                                      </p:tavLst>
                                    </p:anim>
                                  </p:childTnLst>
                                </p:cTn>
                              </p:par>
                              <p:par>
                                <p:cTn id="148" presetID="2" presetClass="entr" presetSubtype="4" fill="hold" grpId="0" nodeType="withEffect">
                                  <p:stCondLst>
                                    <p:cond delay="0"/>
                                  </p:stCondLst>
                                  <p:childTnLst>
                                    <p:set>
                                      <p:cBhvr>
                                        <p:cTn id="149" dur="1" fill="hold">
                                          <p:stCondLst>
                                            <p:cond delay="0"/>
                                          </p:stCondLst>
                                        </p:cTn>
                                        <p:tgtEl>
                                          <p:spTgt spid="40"/>
                                        </p:tgtEl>
                                        <p:attrNameLst>
                                          <p:attrName>style.visibility</p:attrName>
                                        </p:attrNameLst>
                                      </p:cBhvr>
                                      <p:to>
                                        <p:strVal val="visible"/>
                                      </p:to>
                                    </p:set>
                                    <p:anim calcmode="lin" valueType="num">
                                      <p:cBhvr additive="base">
                                        <p:cTn id="150" dur="500" fill="hold"/>
                                        <p:tgtEl>
                                          <p:spTgt spid="40"/>
                                        </p:tgtEl>
                                        <p:attrNameLst>
                                          <p:attrName>ppt_x</p:attrName>
                                        </p:attrNameLst>
                                      </p:cBhvr>
                                      <p:tavLst>
                                        <p:tav tm="0">
                                          <p:val>
                                            <p:strVal val="#ppt_x"/>
                                          </p:val>
                                        </p:tav>
                                        <p:tav tm="100000">
                                          <p:val>
                                            <p:strVal val="#ppt_x"/>
                                          </p:val>
                                        </p:tav>
                                      </p:tavLst>
                                    </p:anim>
                                    <p:anim calcmode="lin" valueType="num">
                                      <p:cBhvr additive="base">
                                        <p:cTn id="151" dur="500" fill="hold"/>
                                        <p:tgtEl>
                                          <p:spTgt spid="40"/>
                                        </p:tgtEl>
                                        <p:attrNameLst>
                                          <p:attrName>ppt_y</p:attrName>
                                        </p:attrNameLst>
                                      </p:cBhvr>
                                      <p:tavLst>
                                        <p:tav tm="0">
                                          <p:val>
                                            <p:strVal val="1+#ppt_h/2"/>
                                          </p:val>
                                        </p:tav>
                                        <p:tav tm="100000">
                                          <p:val>
                                            <p:strVal val="#ppt_y"/>
                                          </p:val>
                                        </p:tav>
                                      </p:tavLst>
                                    </p:anim>
                                  </p:childTnLst>
                                </p:cTn>
                              </p:par>
                              <p:par>
                                <p:cTn id="152" presetID="2" presetClass="entr" presetSubtype="4" fill="hold" nodeType="withEffect">
                                  <p:stCondLst>
                                    <p:cond delay="0"/>
                                  </p:stCondLst>
                                  <p:childTnLst>
                                    <p:set>
                                      <p:cBhvr>
                                        <p:cTn id="153" dur="1" fill="hold">
                                          <p:stCondLst>
                                            <p:cond delay="0"/>
                                          </p:stCondLst>
                                        </p:cTn>
                                        <p:tgtEl>
                                          <p:spTgt spid="38"/>
                                        </p:tgtEl>
                                        <p:attrNameLst>
                                          <p:attrName>style.visibility</p:attrName>
                                        </p:attrNameLst>
                                      </p:cBhvr>
                                      <p:to>
                                        <p:strVal val="visible"/>
                                      </p:to>
                                    </p:set>
                                    <p:anim calcmode="lin" valueType="num">
                                      <p:cBhvr additive="base">
                                        <p:cTn id="154" dur="500" fill="hold"/>
                                        <p:tgtEl>
                                          <p:spTgt spid="38"/>
                                        </p:tgtEl>
                                        <p:attrNameLst>
                                          <p:attrName>ppt_x</p:attrName>
                                        </p:attrNameLst>
                                      </p:cBhvr>
                                      <p:tavLst>
                                        <p:tav tm="0">
                                          <p:val>
                                            <p:strVal val="#ppt_x"/>
                                          </p:val>
                                        </p:tav>
                                        <p:tav tm="100000">
                                          <p:val>
                                            <p:strVal val="#ppt_x"/>
                                          </p:val>
                                        </p:tav>
                                      </p:tavLst>
                                    </p:anim>
                                    <p:anim calcmode="lin" valueType="num">
                                      <p:cBhvr additive="base">
                                        <p:cTn id="155" dur="500" fill="hold"/>
                                        <p:tgtEl>
                                          <p:spTgt spid="38"/>
                                        </p:tgtEl>
                                        <p:attrNameLst>
                                          <p:attrName>ppt_y</p:attrName>
                                        </p:attrNameLst>
                                      </p:cBhvr>
                                      <p:tavLst>
                                        <p:tav tm="0">
                                          <p:val>
                                            <p:strVal val="1+#ppt_h/2"/>
                                          </p:val>
                                        </p:tav>
                                        <p:tav tm="100000">
                                          <p:val>
                                            <p:strVal val="#ppt_y"/>
                                          </p:val>
                                        </p:tav>
                                      </p:tavLst>
                                    </p:anim>
                                  </p:childTnLst>
                                </p:cTn>
                              </p:par>
                            </p:childTnLst>
                          </p:cTn>
                        </p:par>
                        <p:par>
                          <p:cTn id="156" fill="hold">
                            <p:stCondLst>
                              <p:cond delay="500"/>
                            </p:stCondLst>
                            <p:childTnLst>
                              <p:par>
                                <p:cTn id="157" presetID="2" presetClass="entr" presetSubtype="4" fill="hold" grpId="0" nodeType="afterEffect">
                                  <p:stCondLst>
                                    <p:cond delay="0"/>
                                  </p:stCondLst>
                                  <p:childTnLst>
                                    <p:set>
                                      <p:cBhvr>
                                        <p:cTn id="158" dur="1" fill="hold">
                                          <p:stCondLst>
                                            <p:cond delay="0"/>
                                          </p:stCondLst>
                                        </p:cTn>
                                        <p:tgtEl>
                                          <p:spTgt spid="54"/>
                                        </p:tgtEl>
                                        <p:attrNameLst>
                                          <p:attrName>style.visibility</p:attrName>
                                        </p:attrNameLst>
                                      </p:cBhvr>
                                      <p:to>
                                        <p:strVal val="visible"/>
                                      </p:to>
                                    </p:set>
                                    <p:anim calcmode="lin" valueType="num">
                                      <p:cBhvr additive="base">
                                        <p:cTn id="159" dur="500" fill="hold"/>
                                        <p:tgtEl>
                                          <p:spTgt spid="54"/>
                                        </p:tgtEl>
                                        <p:attrNameLst>
                                          <p:attrName>ppt_x</p:attrName>
                                        </p:attrNameLst>
                                      </p:cBhvr>
                                      <p:tavLst>
                                        <p:tav tm="0">
                                          <p:val>
                                            <p:strVal val="#ppt_x"/>
                                          </p:val>
                                        </p:tav>
                                        <p:tav tm="100000">
                                          <p:val>
                                            <p:strVal val="#ppt_x"/>
                                          </p:val>
                                        </p:tav>
                                      </p:tavLst>
                                    </p:anim>
                                    <p:anim calcmode="lin" valueType="num">
                                      <p:cBhvr additive="base">
                                        <p:cTn id="160" dur="500" fill="hold"/>
                                        <p:tgtEl>
                                          <p:spTgt spid="54"/>
                                        </p:tgtEl>
                                        <p:attrNameLst>
                                          <p:attrName>ppt_y</p:attrName>
                                        </p:attrNameLst>
                                      </p:cBhvr>
                                      <p:tavLst>
                                        <p:tav tm="0">
                                          <p:val>
                                            <p:strVal val="1+#ppt_h/2"/>
                                          </p:val>
                                        </p:tav>
                                        <p:tav tm="100000">
                                          <p:val>
                                            <p:strVal val="#ppt_y"/>
                                          </p:val>
                                        </p:tav>
                                      </p:tavLst>
                                    </p:anim>
                                  </p:childTnLst>
                                </p:cTn>
                              </p:par>
                              <p:par>
                                <p:cTn id="161" presetID="2" presetClass="entr" presetSubtype="4" fill="hold" nodeType="withEffect">
                                  <p:stCondLst>
                                    <p:cond delay="0"/>
                                  </p:stCondLst>
                                  <p:childTnLst>
                                    <p:set>
                                      <p:cBhvr>
                                        <p:cTn id="162" dur="1" fill="hold">
                                          <p:stCondLst>
                                            <p:cond delay="0"/>
                                          </p:stCondLst>
                                        </p:cTn>
                                        <p:tgtEl>
                                          <p:spTgt spid="37"/>
                                        </p:tgtEl>
                                        <p:attrNameLst>
                                          <p:attrName>style.visibility</p:attrName>
                                        </p:attrNameLst>
                                      </p:cBhvr>
                                      <p:to>
                                        <p:strVal val="visible"/>
                                      </p:to>
                                    </p:set>
                                    <p:anim calcmode="lin" valueType="num">
                                      <p:cBhvr additive="base">
                                        <p:cTn id="163" dur="500" fill="hold"/>
                                        <p:tgtEl>
                                          <p:spTgt spid="37"/>
                                        </p:tgtEl>
                                        <p:attrNameLst>
                                          <p:attrName>ppt_x</p:attrName>
                                        </p:attrNameLst>
                                      </p:cBhvr>
                                      <p:tavLst>
                                        <p:tav tm="0">
                                          <p:val>
                                            <p:strVal val="#ppt_x"/>
                                          </p:val>
                                        </p:tav>
                                        <p:tav tm="100000">
                                          <p:val>
                                            <p:strVal val="#ppt_x"/>
                                          </p:val>
                                        </p:tav>
                                      </p:tavLst>
                                    </p:anim>
                                    <p:anim calcmode="lin" valueType="num">
                                      <p:cBhvr additive="base">
                                        <p:cTn id="16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53" presetClass="entr" presetSubtype="16" fill="hold" nodeType="clickEffect">
                                  <p:stCondLst>
                                    <p:cond delay="0"/>
                                  </p:stCondLst>
                                  <p:childTnLst>
                                    <p:set>
                                      <p:cBhvr>
                                        <p:cTn id="168" dur="1" fill="hold">
                                          <p:stCondLst>
                                            <p:cond delay="0"/>
                                          </p:stCondLst>
                                        </p:cTn>
                                        <p:tgtEl>
                                          <p:spTgt spid="58"/>
                                        </p:tgtEl>
                                        <p:attrNameLst>
                                          <p:attrName>style.visibility</p:attrName>
                                        </p:attrNameLst>
                                      </p:cBhvr>
                                      <p:to>
                                        <p:strVal val="visible"/>
                                      </p:to>
                                    </p:set>
                                    <p:anim calcmode="lin" valueType="num">
                                      <p:cBhvr>
                                        <p:cTn id="169" dur="500" fill="hold"/>
                                        <p:tgtEl>
                                          <p:spTgt spid="58"/>
                                        </p:tgtEl>
                                        <p:attrNameLst>
                                          <p:attrName>ppt_w</p:attrName>
                                        </p:attrNameLst>
                                      </p:cBhvr>
                                      <p:tavLst>
                                        <p:tav tm="0">
                                          <p:val>
                                            <p:fltVal val="0"/>
                                          </p:val>
                                        </p:tav>
                                        <p:tav tm="100000">
                                          <p:val>
                                            <p:strVal val="#ppt_w"/>
                                          </p:val>
                                        </p:tav>
                                      </p:tavLst>
                                    </p:anim>
                                    <p:anim calcmode="lin" valueType="num">
                                      <p:cBhvr>
                                        <p:cTn id="170" dur="500" fill="hold"/>
                                        <p:tgtEl>
                                          <p:spTgt spid="58"/>
                                        </p:tgtEl>
                                        <p:attrNameLst>
                                          <p:attrName>ppt_h</p:attrName>
                                        </p:attrNameLst>
                                      </p:cBhvr>
                                      <p:tavLst>
                                        <p:tav tm="0">
                                          <p:val>
                                            <p:fltVal val="0"/>
                                          </p:val>
                                        </p:tav>
                                        <p:tav tm="100000">
                                          <p:val>
                                            <p:strVal val="#ppt_h"/>
                                          </p:val>
                                        </p:tav>
                                      </p:tavLst>
                                    </p:anim>
                                    <p:animEffect transition="in" filter="fade">
                                      <p:cBhvr>
                                        <p:cTn id="171" dur="500"/>
                                        <p:tgtEl>
                                          <p:spTgt spid="58"/>
                                        </p:tgtEl>
                                      </p:cBhvr>
                                    </p:animEffec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grpId="0" nodeType="clickEffect">
                                  <p:stCondLst>
                                    <p:cond delay="0"/>
                                  </p:stCondLst>
                                  <p:childTnLst>
                                    <p:set>
                                      <p:cBhvr>
                                        <p:cTn id="175" dur="1" fill="hold">
                                          <p:stCondLst>
                                            <p:cond delay="0"/>
                                          </p:stCondLst>
                                        </p:cTn>
                                        <p:tgtEl>
                                          <p:spTgt spid="63"/>
                                        </p:tgtEl>
                                        <p:attrNameLst>
                                          <p:attrName>style.visibility</p:attrName>
                                        </p:attrNameLst>
                                      </p:cBhvr>
                                      <p:to>
                                        <p:strVal val="visible"/>
                                      </p:to>
                                    </p:set>
                                  </p:childTnLst>
                                </p:cTn>
                              </p:par>
                              <p:par>
                                <p:cTn id="176" presetID="1" presetClass="entr" presetSubtype="0" fill="hold" grpId="0" nodeType="withEffect">
                                  <p:stCondLst>
                                    <p:cond delay="0"/>
                                  </p:stCondLst>
                                  <p:childTnLst>
                                    <p:set>
                                      <p:cBhvr>
                                        <p:cTn id="177" dur="1" fill="hold">
                                          <p:stCondLst>
                                            <p:cond delay="0"/>
                                          </p:stCondLst>
                                        </p:cTn>
                                        <p:tgtEl>
                                          <p:spTgt spid="64"/>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grpId="1" nodeType="clickEffect">
                                  <p:stCondLst>
                                    <p:cond delay="0"/>
                                  </p:stCondLst>
                                  <p:childTnLst>
                                    <p:set>
                                      <p:cBhvr>
                                        <p:cTn id="181" dur="1" fill="hold">
                                          <p:stCondLst>
                                            <p:cond delay="0"/>
                                          </p:stCondLst>
                                        </p:cTn>
                                        <p:tgtEl>
                                          <p:spTgt spid="64"/>
                                        </p:tgtEl>
                                        <p:attrNameLst>
                                          <p:attrName>style.visibility</p:attrName>
                                        </p:attrNameLst>
                                      </p:cBhvr>
                                      <p:to>
                                        <p:strVal val="visible"/>
                                      </p:to>
                                    </p:set>
                                  </p:childTnLst>
                                </p:cTn>
                              </p:par>
                            </p:childTnLst>
                          </p:cTn>
                        </p:par>
                      </p:childTnLst>
                    </p:cTn>
                  </p:par>
                  <p:par>
                    <p:cTn id="182" fill="hold">
                      <p:stCondLst>
                        <p:cond delay="indefinite"/>
                      </p:stCondLst>
                      <p:childTnLst>
                        <p:par>
                          <p:cTn id="183" fill="hold">
                            <p:stCondLst>
                              <p:cond delay="0"/>
                            </p:stCondLst>
                            <p:childTnLst>
                              <p:par>
                                <p:cTn id="184" presetID="1" presetClass="entr" presetSubtype="0" fill="hold" grpId="0" nodeType="clickEffect">
                                  <p:stCondLst>
                                    <p:cond delay="0"/>
                                  </p:stCondLst>
                                  <p:childTnLst>
                                    <p:set>
                                      <p:cBhvr>
                                        <p:cTn id="185" dur="1" fill="hold">
                                          <p:stCondLst>
                                            <p:cond delay="0"/>
                                          </p:stCondLst>
                                        </p:cTn>
                                        <p:tgtEl>
                                          <p:spTgt spid="50"/>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presetID="1" presetClass="entr" presetSubtype="0" fill="hold" grpId="0" nodeType="clickEffect">
                                  <p:stCondLst>
                                    <p:cond delay="0"/>
                                  </p:stCondLst>
                                  <p:childTnLst>
                                    <p:set>
                                      <p:cBhvr>
                                        <p:cTn id="189" dur="1" fill="hold">
                                          <p:stCondLst>
                                            <p:cond delay="0"/>
                                          </p:stCondLst>
                                        </p:cTn>
                                        <p:tgtEl>
                                          <p:spTgt spid="67"/>
                                        </p:tgtEl>
                                        <p:attrNameLst>
                                          <p:attrName>style.visibility</p:attrName>
                                        </p:attrNameLst>
                                      </p:cBhvr>
                                      <p:to>
                                        <p:strVal val="visible"/>
                                      </p:to>
                                    </p:set>
                                  </p:childTnLst>
                                </p:cTn>
                              </p:par>
                            </p:childTnLst>
                          </p:cTn>
                        </p:par>
                      </p:childTnLst>
                    </p:cTn>
                  </p:par>
                  <p:par>
                    <p:cTn id="190" fill="hold">
                      <p:stCondLst>
                        <p:cond delay="indefinite"/>
                      </p:stCondLst>
                      <p:childTnLst>
                        <p:par>
                          <p:cTn id="191" fill="hold">
                            <p:stCondLst>
                              <p:cond delay="0"/>
                            </p:stCondLst>
                            <p:childTnLst>
                              <p:par>
                                <p:cTn id="192" presetID="1" presetClass="entr" presetSubtype="0" fill="hold" grpId="0" nodeType="clickEffect">
                                  <p:stCondLst>
                                    <p:cond delay="0"/>
                                  </p:stCondLst>
                                  <p:childTnLst>
                                    <p:set>
                                      <p:cBhvr>
                                        <p:cTn id="193"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P spid="15" grpId="0" animBg="1"/>
      <p:bldP spid="19" grpId="0" animBg="1"/>
      <p:bldP spid="25" grpId="0" animBg="1"/>
      <p:bldP spid="3" grpId="0"/>
      <p:bldP spid="7" grpId="0"/>
      <p:bldP spid="34" grpId="0" animBg="1"/>
      <p:bldP spid="40" grpId="0"/>
      <p:bldP spid="76" grpId="0"/>
      <p:bldP spid="77" grpId="0"/>
      <p:bldP spid="80" grpId="0"/>
      <p:bldP spid="81" grpId="0"/>
      <p:bldP spid="86" grpId="0"/>
      <p:bldP spid="87" grpId="0"/>
      <p:bldP spid="90" grpId="0"/>
      <p:bldP spid="91" grpId="0"/>
      <p:bldP spid="35" grpId="0"/>
      <p:bldP spid="50" grpId="0" animBg="1"/>
      <p:bldP spid="67" grpId="0" animBg="1"/>
      <p:bldP spid="68" grpId="0" animBg="1"/>
      <p:bldP spid="54" grpId="0"/>
      <p:bldP spid="59" grpId="0"/>
      <p:bldP spid="61" grpId="0"/>
      <p:bldP spid="63" grpId="0" animBg="1"/>
      <p:bldP spid="64" grpId="0"/>
      <p:bldP spid="64"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8C8-0CD9-4A94-9035-99A684D3C8BE}"/>
              </a:ext>
            </a:extLst>
          </p:cNvPr>
          <p:cNvSpPr>
            <a:spLocks noGrp="1"/>
          </p:cNvSpPr>
          <p:nvPr>
            <p:ph type="title"/>
          </p:nvPr>
        </p:nvSpPr>
        <p:spPr>
          <a:xfrm>
            <a:off x="157775" y="-8261"/>
            <a:ext cx="11237870" cy="565027"/>
          </a:xfrm>
        </p:spPr>
        <p:txBody>
          <a:bodyPr/>
          <a:lstStyle/>
          <a:p>
            <a:r>
              <a:rPr lang="en-US" dirty="0"/>
              <a:t>SQL distributed availability group</a:t>
            </a:r>
          </a:p>
        </p:txBody>
      </p:sp>
      <p:sp>
        <p:nvSpPr>
          <p:cNvPr id="4" name="Rectangle 3">
            <a:extLst>
              <a:ext uri="{FF2B5EF4-FFF2-40B4-BE49-F238E27FC236}">
                <a16:creationId xmlns:a16="http://schemas.microsoft.com/office/drawing/2014/main" id="{D405C4C8-596B-47F2-9EF4-3186D4E9DEA9}"/>
              </a:ext>
            </a:extLst>
          </p:cNvPr>
          <p:cNvSpPr/>
          <p:nvPr/>
        </p:nvSpPr>
        <p:spPr bwMode="auto">
          <a:xfrm>
            <a:off x="306469" y="3782225"/>
            <a:ext cx="3564717" cy="3033724"/>
          </a:xfrm>
          <a:prstGeom prst="rect">
            <a:avLst/>
          </a:prstGeom>
          <a:noFill/>
          <a:ln w="38100">
            <a:solidFill>
              <a:srgbClr val="002060"/>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14" name="Rectangle 13">
            <a:extLst>
              <a:ext uri="{FF2B5EF4-FFF2-40B4-BE49-F238E27FC236}">
                <a16:creationId xmlns:a16="http://schemas.microsoft.com/office/drawing/2014/main" id="{B8E712D6-5CD7-443D-AFB5-87D8C6FA318E}"/>
              </a:ext>
            </a:extLst>
          </p:cNvPr>
          <p:cNvSpPr/>
          <p:nvPr/>
        </p:nvSpPr>
        <p:spPr bwMode="auto">
          <a:xfrm>
            <a:off x="454132" y="4468253"/>
            <a:ext cx="3269392" cy="1918519"/>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15" name="Rectangle 14">
            <a:extLst>
              <a:ext uri="{FF2B5EF4-FFF2-40B4-BE49-F238E27FC236}">
                <a16:creationId xmlns:a16="http://schemas.microsoft.com/office/drawing/2014/main" id="{07404239-F813-4B10-8D47-02477A4CBE01}"/>
              </a:ext>
            </a:extLst>
          </p:cNvPr>
          <p:cNvSpPr/>
          <p:nvPr/>
        </p:nvSpPr>
        <p:spPr bwMode="auto">
          <a:xfrm>
            <a:off x="8565290" y="3782224"/>
            <a:ext cx="3564717" cy="3120354"/>
          </a:xfrm>
          <a:prstGeom prst="rect">
            <a:avLst/>
          </a:prstGeom>
          <a:noFill/>
          <a:ln w="38100">
            <a:solidFill>
              <a:schemeClr val="accent2"/>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19" name="Rectangle 18">
            <a:extLst>
              <a:ext uri="{FF2B5EF4-FFF2-40B4-BE49-F238E27FC236}">
                <a16:creationId xmlns:a16="http://schemas.microsoft.com/office/drawing/2014/main" id="{D61D97CA-7106-43B4-A2D2-B093543D9C15}"/>
              </a:ext>
            </a:extLst>
          </p:cNvPr>
          <p:cNvSpPr/>
          <p:nvPr/>
        </p:nvSpPr>
        <p:spPr bwMode="auto">
          <a:xfrm>
            <a:off x="4339378" y="2909531"/>
            <a:ext cx="3564717" cy="1286616"/>
          </a:xfrm>
          <a:prstGeom prst="rect">
            <a:avLst/>
          </a:prstGeom>
          <a:solidFill>
            <a:srgbClr val="FFFFFF"/>
          </a:solidFill>
          <a:ln w="28575">
            <a:solidFill>
              <a:srgbClr val="7030A0"/>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pic>
        <p:nvPicPr>
          <p:cNvPr id="24" name="Picture 23" descr="A close up of a sign&#10;&#10;Description generated with very high confidence">
            <a:extLst>
              <a:ext uri="{FF2B5EF4-FFF2-40B4-BE49-F238E27FC236}">
                <a16:creationId xmlns:a16="http://schemas.microsoft.com/office/drawing/2014/main" id="{363312BB-F8A2-4C15-9711-0481F03AE69C}"/>
              </a:ext>
            </a:extLst>
          </p:cNvPr>
          <p:cNvPicPr>
            <a:picLocks noChangeAspect="1"/>
          </p:cNvPicPr>
          <p:nvPr/>
        </p:nvPicPr>
        <p:blipFill>
          <a:blip r:embed="rId3"/>
          <a:stretch>
            <a:fillRect/>
          </a:stretch>
        </p:blipFill>
        <p:spPr>
          <a:xfrm>
            <a:off x="1666918" y="5772030"/>
            <a:ext cx="559562" cy="559562"/>
          </a:xfrm>
          <a:prstGeom prst="rect">
            <a:avLst/>
          </a:prstGeom>
        </p:spPr>
      </p:pic>
      <p:pic>
        <p:nvPicPr>
          <p:cNvPr id="21" name="Picture 20">
            <a:extLst>
              <a:ext uri="{FF2B5EF4-FFF2-40B4-BE49-F238E27FC236}">
                <a16:creationId xmlns:a16="http://schemas.microsoft.com/office/drawing/2014/main" id="{B0D5C893-A6F6-4D5B-B295-6519EE1CDF7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1480" y="5350373"/>
            <a:ext cx="593992" cy="593992"/>
          </a:xfrm>
          <a:prstGeom prst="rect">
            <a:avLst/>
          </a:prstGeom>
        </p:spPr>
      </p:pic>
      <p:pic>
        <p:nvPicPr>
          <p:cNvPr id="27" name="Picture 26">
            <a:extLst>
              <a:ext uri="{FF2B5EF4-FFF2-40B4-BE49-F238E27FC236}">
                <a16:creationId xmlns:a16="http://schemas.microsoft.com/office/drawing/2014/main" id="{891522EB-D870-4FA7-BAD2-BC0F16E601C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98361" y="5347695"/>
            <a:ext cx="593992" cy="593992"/>
          </a:xfrm>
          <a:prstGeom prst="rect">
            <a:avLst/>
          </a:prstGeom>
        </p:spPr>
      </p:pic>
      <p:pic>
        <p:nvPicPr>
          <p:cNvPr id="28" name="Picture 27" descr="Image result for azure sql png">
            <a:extLst>
              <a:ext uri="{FF2B5EF4-FFF2-40B4-BE49-F238E27FC236}">
                <a16:creationId xmlns:a16="http://schemas.microsoft.com/office/drawing/2014/main" id="{543EE6C1-3CFA-4CFD-8025-ACCE82881F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0454" y="5086196"/>
            <a:ext cx="1063799" cy="55849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A picture containing vector graphics&#10;&#10;Description generated with high confidence">
            <a:extLst>
              <a:ext uri="{FF2B5EF4-FFF2-40B4-BE49-F238E27FC236}">
                <a16:creationId xmlns:a16="http://schemas.microsoft.com/office/drawing/2014/main" id="{109BEB8C-859B-4832-B6E5-02249C3E0D25}"/>
              </a:ext>
            </a:extLst>
          </p:cNvPr>
          <p:cNvPicPr>
            <a:picLocks noChangeAspect="1"/>
          </p:cNvPicPr>
          <p:nvPr/>
        </p:nvPicPr>
        <p:blipFill>
          <a:blip r:embed="rId6"/>
          <a:stretch>
            <a:fillRect/>
          </a:stretch>
        </p:blipFill>
        <p:spPr>
          <a:xfrm>
            <a:off x="299459" y="3350139"/>
            <a:ext cx="795824" cy="795824"/>
          </a:xfrm>
          <a:prstGeom prst="rect">
            <a:avLst/>
          </a:prstGeom>
        </p:spPr>
      </p:pic>
      <p:pic>
        <p:nvPicPr>
          <p:cNvPr id="30" name="Picture 29" descr="A picture containing vector graphics&#10;&#10;Description generated with high confidence">
            <a:extLst>
              <a:ext uri="{FF2B5EF4-FFF2-40B4-BE49-F238E27FC236}">
                <a16:creationId xmlns:a16="http://schemas.microsoft.com/office/drawing/2014/main" id="{4D2BCBB1-3E2D-4969-B646-74B9B4D61F54}"/>
              </a:ext>
            </a:extLst>
          </p:cNvPr>
          <p:cNvPicPr>
            <a:picLocks noChangeAspect="1"/>
          </p:cNvPicPr>
          <p:nvPr/>
        </p:nvPicPr>
        <p:blipFill>
          <a:blip r:embed="rId6"/>
          <a:stretch>
            <a:fillRect/>
          </a:stretch>
        </p:blipFill>
        <p:spPr>
          <a:xfrm>
            <a:off x="8535059" y="3358683"/>
            <a:ext cx="795824" cy="795824"/>
          </a:xfrm>
          <a:prstGeom prst="rect">
            <a:avLst/>
          </a:prstGeom>
        </p:spPr>
      </p:pic>
      <p:sp>
        <p:nvSpPr>
          <p:cNvPr id="3" name="TextBox 2">
            <a:extLst>
              <a:ext uri="{FF2B5EF4-FFF2-40B4-BE49-F238E27FC236}">
                <a16:creationId xmlns:a16="http://schemas.microsoft.com/office/drawing/2014/main" id="{9D91A124-4ED8-434C-A167-0E2C64EE0BC1}"/>
              </a:ext>
            </a:extLst>
          </p:cNvPr>
          <p:cNvSpPr txBox="1"/>
          <p:nvPr/>
        </p:nvSpPr>
        <p:spPr>
          <a:xfrm>
            <a:off x="1318468" y="4724649"/>
            <a:ext cx="2124263" cy="256159"/>
          </a:xfrm>
          <a:prstGeom prst="rect">
            <a:avLst/>
          </a:prstGeom>
          <a:noFill/>
        </p:spPr>
        <p:txBody>
          <a:bodyPr wrap="square" lIns="0" tIns="0" rIns="0" bIns="0" rtlCol="0">
            <a:spAutoFit/>
          </a:bodyPr>
          <a:lstStyle/>
          <a:p>
            <a:pPr algn="l"/>
            <a:r>
              <a:rPr lang="en-US" sz="1632">
                <a:gradFill>
                  <a:gsLst>
                    <a:gs pos="2917">
                      <a:schemeClr val="tx1"/>
                    </a:gs>
                    <a:gs pos="30000">
                      <a:schemeClr val="tx1"/>
                    </a:gs>
                  </a:gsLst>
                  <a:lin ang="5400000" scaled="0"/>
                </a:gradFill>
              </a:rPr>
              <a:t>Availability group</a:t>
            </a:r>
          </a:p>
        </p:txBody>
      </p:sp>
      <p:sp>
        <p:nvSpPr>
          <p:cNvPr id="53" name="TextBox 52">
            <a:extLst>
              <a:ext uri="{FF2B5EF4-FFF2-40B4-BE49-F238E27FC236}">
                <a16:creationId xmlns:a16="http://schemas.microsoft.com/office/drawing/2014/main" id="{DC4502DA-1387-4D2B-A309-EB2A4B4BB99D}"/>
              </a:ext>
            </a:extLst>
          </p:cNvPr>
          <p:cNvSpPr txBox="1"/>
          <p:nvPr/>
        </p:nvSpPr>
        <p:spPr>
          <a:xfrm>
            <a:off x="383748" y="4099408"/>
            <a:ext cx="845150" cy="320182"/>
          </a:xfrm>
          <a:prstGeom prst="rect">
            <a:avLst/>
          </a:prstGeom>
          <a:noFill/>
        </p:spPr>
        <p:txBody>
          <a:bodyPr wrap="square" lIns="0" tIns="0" rIns="0" bIns="0" rtlCol="0">
            <a:spAutoFit/>
          </a:bodyPr>
          <a:lstStyle/>
          <a:p>
            <a:pPr algn="l"/>
            <a:endParaRPr lang="en-US" sz="2040" err="1">
              <a:gradFill>
                <a:gsLst>
                  <a:gs pos="2917">
                    <a:schemeClr val="tx1"/>
                  </a:gs>
                  <a:gs pos="30000">
                    <a:schemeClr val="tx1"/>
                  </a:gs>
                </a:gsLst>
                <a:lin ang="5400000" scaled="0"/>
              </a:gradFill>
            </a:endParaRPr>
          </a:p>
        </p:txBody>
      </p:sp>
      <p:cxnSp>
        <p:nvCxnSpPr>
          <p:cNvPr id="55" name="Connector: Elbow 54">
            <a:extLst>
              <a:ext uri="{FF2B5EF4-FFF2-40B4-BE49-F238E27FC236}">
                <a16:creationId xmlns:a16="http://schemas.microsoft.com/office/drawing/2014/main" id="{5D1BF278-9CC7-4E16-AD44-9BD9068E8949}"/>
              </a:ext>
            </a:extLst>
          </p:cNvPr>
          <p:cNvCxnSpPr>
            <a:cxnSpLocks/>
            <a:stCxn id="14" idx="0"/>
            <a:endCxn id="19" idx="1"/>
          </p:cNvCxnSpPr>
          <p:nvPr/>
        </p:nvCxnSpPr>
        <p:spPr>
          <a:xfrm rot="5400000" flipH="1" flipV="1">
            <a:off x="2756396" y="2885271"/>
            <a:ext cx="915414" cy="2250550"/>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2080C29C-C844-4582-886D-EB2DF9CAEE88}"/>
              </a:ext>
            </a:extLst>
          </p:cNvPr>
          <p:cNvCxnSpPr>
            <a:cxnSpLocks/>
            <a:stCxn id="56" idx="0"/>
            <a:endCxn id="19" idx="3"/>
          </p:cNvCxnSpPr>
          <p:nvPr/>
        </p:nvCxnSpPr>
        <p:spPr>
          <a:xfrm rot="16200000" flipV="1">
            <a:off x="8682349" y="2774586"/>
            <a:ext cx="957430" cy="2513936"/>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D2D94FE1-302B-4E4D-BE76-69A011735FFD}"/>
              </a:ext>
            </a:extLst>
          </p:cNvPr>
          <p:cNvSpPr txBox="1"/>
          <p:nvPr/>
        </p:nvSpPr>
        <p:spPr>
          <a:xfrm>
            <a:off x="213698" y="1100466"/>
            <a:ext cx="5621526" cy="640363"/>
          </a:xfrm>
          <a:prstGeom prst="rect">
            <a:avLst/>
          </a:prstGeom>
          <a:noFill/>
        </p:spPr>
        <p:txBody>
          <a:bodyPr wrap="square" lIns="0" tIns="0" rIns="0" bIns="0" rtlCol="0">
            <a:spAutoFit/>
          </a:bodyPr>
          <a:lstStyle/>
          <a:p>
            <a:pPr algn="l"/>
            <a:endParaRPr lang="en-US" sz="2040" b="1">
              <a:gradFill>
                <a:gsLst>
                  <a:gs pos="2917">
                    <a:schemeClr val="tx1"/>
                  </a:gs>
                  <a:gs pos="30000">
                    <a:schemeClr val="tx1"/>
                  </a:gs>
                </a:gsLst>
                <a:lin ang="5400000" scaled="0"/>
              </a:gradFill>
            </a:endParaRPr>
          </a:p>
          <a:p>
            <a:pPr marL="349724" indent="-349724">
              <a:buFont typeface="Wingdings" panose="05000000000000000000" pitchFamily="2" charset="2"/>
              <a:buChar char="§"/>
            </a:pPr>
            <a:endParaRPr lang="en-US" sz="2040">
              <a:gradFill>
                <a:gsLst>
                  <a:gs pos="2917">
                    <a:schemeClr val="tx1"/>
                  </a:gs>
                  <a:gs pos="30000">
                    <a:schemeClr val="tx1"/>
                  </a:gs>
                </a:gsLst>
                <a:lin ang="5400000" scaled="0"/>
              </a:gradFill>
            </a:endParaRPr>
          </a:p>
        </p:txBody>
      </p:sp>
      <p:cxnSp>
        <p:nvCxnSpPr>
          <p:cNvPr id="72" name="Straight Connector 71">
            <a:extLst>
              <a:ext uri="{FF2B5EF4-FFF2-40B4-BE49-F238E27FC236}">
                <a16:creationId xmlns:a16="http://schemas.microsoft.com/office/drawing/2014/main" id="{882FCA7D-ECF7-47D8-AE9F-05CDD3008BE6}"/>
              </a:ext>
            </a:extLst>
          </p:cNvPr>
          <p:cNvCxnSpPr>
            <a:stCxn id="21" idx="3"/>
            <a:endCxn id="27" idx="1"/>
          </p:cNvCxnSpPr>
          <p:nvPr/>
        </p:nvCxnSpPr>
        <p:spPr>
          <a:xfrm flipV="1">
            <a:off x="1255471" y="5644692"/>
            <a:ext cx="1242890" cy="2677"/>
          </a:xfrm>
          <a:prstGeom prst="line">
            <a:avLst/>
          </a:prstGeom>
          <a:ln>
            <a:solidFill>
              <a:schemeClr val="tx1"/>
            </a:solidFill>
            <a:prstDash val="lgDashDotDot"/>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6" name="Picture 25" descr="Image result for azure sql png">
            <a:extLst>
              <a:ext uri="{FF2B5EF4-FFF2-40B4-BE49-F238E27FC236}">
                <a16:creationId xmlns:a16="http://schemas.microsoft.com/office/drawing/2014/main" id="{A3AC71FE-158C-489E-9A22-C2A32D4EA3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573" y="5158355"/>
            <a:ext cx="1063799" cy="558495"/>
          </a:xfrm>
          <a:prstGeom prst="rect">
            <a:avLst/>
          </a:prstGeom>
          <a:noFill/>
          <a:extLst>
            <a:ext uri="{909E8E84-426E-40DD-AFC4-6F175D3DCCD1}">
              <a14:hiddenFill xmlns:a14="http://schemas.microsoft.com/office/drawing/2010/main">
                <a:solidFill>
                  <a:srgbClr val="FFFFFF"/>
                </a:solidFill>
              </a14:hiddenFill>
            </a:ext>
          </a:extLst>
        </p:spPr>
      </p:pic>
      <p:cxnSp>
        <p:nvCxnSpPr>
          <p:cNvPr id="74" name="Straight Connector 73">
            <a:extLst>
              <a:ext uri="{FF2B5EF4-FFF2-40B4-BE49-F238E27FC236}">
                <a16:creationId xmlns:a16="http://schemas.microsoft.com/office/drawing/2014/main" id="{85686C61-AEB1-43ED-B9C9-85B3BAFE5A5C}"/>
              </a:ext>
            </a:extLst>
          </p:cNvPr>
          <p:cNvCxnSpPr>
            <a:cxnSpLocks/>
          </p:cNvCxnSpPr>
          <p:nvPr/>
        </p:nvCxnSpPr>
        <p:spPr>
          <a:xfrm flipV="1">
            <a:off x="3897019" y="4912535"/>
            <a:ext cx="4642439" cy="2678"/>
          </a:xfrm>
          <a:prstGeom prst="line">
            <a:avLst/>
          </a:prstGeom>
          <a:ln>
            <a:solidFill>
              <a:schemeClr val="tx1"/>
            </a:solidFill>
            <a:prstDash val="lgDashDotDot"/>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9AC57972-EED2-42D4-8AF4-883215D25593}"/>
              </a:ext>
            </a:extLst>
          </p:cNvPr>
          <p:cNvSpPr txBox="1"/>
          <p:nvPr/>
        </p:nvSpPr>
        <p:spPr>
          <a:xfrm>
            <a:off x="1542701" y="5379457"/>
            <a:ext cx="807998" cy="168070"/>
          </a:xfrm>
          <a:prstGeom prst="rect">
            <a:avLst/>
          </a:prstGeom>
          <a:noFill/>
        </p:spPr>
        <p:txBody>
          <a:bodyPr wrap="square" lIns="0" tIns="0" rIns="0" bIns="0" rtlCol="0">
            <a:spAutoFit/>
          </a:bodyPr>
          <a:lstStyle/>
          <a:p>
            <a:pPr algn="l"/>
            <a:r>
              <a:rPr lang="en-US" sz="1071">
                <a:gradFill>
                  <a:gsLst>
                    <a:gs pos="2917">
                      <a:schemeClr val="tx1"/>
                    </a:gs>
                    <a:gs pos="30000">
                      <a:schemeClr val="tx1"/>
                    </a:gs>
                  </a:gsLst>
                  <a:lin ang="5400000" scaled="0"/>
                </a:gradFill>
              </a:rPr>
              <a:t>Synchronous</a:t>
            </a:r>
          </a:p>
        </p:txBody>
      </p:sp>
      <p:sp>
        <p:nvSpPr>
          <p:cNvPr id="77" name="Rectangle 76">
            <a:extLst>
              <a:ext uri="{FF2B5EF4-FFF2-40B4-BE49-F238E27FC236}">
                <a16:creationId xmlns:a16="http://schemas.microsoft.com/office/drawing/2014/main" id="{B17D30A4-1C8A-4627-90E3-7BBABE238262}"/>
              </a:ext>
            </a:extLst>
          </p:cNvPr>
          <p:cNvSpPr/>
          <p:nvPr/>
        </p:nvSpPr>
        <p:spPr>
          <a:xfrm>
            <a:off x="5430250" y="4439229"/>
            <a:ext cx="1640277" cy="382308"/>
          </a:xfrm>
          <a:prstGeom prst="rect">
            <a:avLst/>
          </a:prstGeom>
        </p:spPr>
        <p:txBody>
          <a:bodyPr wrap="none">
            <a:spAutoFit/>
          </a:bodyPr>
          <a:lstStyle/>
          <a:p>
            <a:r>
              <a:rPr lang="en-US" sz="1836">
                <a:gradFill>
                  <a:gsLst>
                    <a:gs pos="2917">
                      <a:schemeClr val="tx1"/>
                    </a:gs>
                    <a:gs pos="30000">
                      <a:schemeClr val="tx1"/>
                    </a:gs>
                  </a:gsLst>
                  <a:lin ang="5400000" scaled="0"/>
                </a:gradFill>
              </a:rPr>
              <a:t>Asynchronous</a:t>
            </a:r>
          </a:p>
        </p:txBody>
      </p:sp>
      <p:sp>
        <p:nvSpPr>
          <p:cNvPr id="86" name="TextBox 85">
            <a:extLst>
              <a:ext uri="{FF2B5EF4-FFF2-40B4-BE49-F238E27FC236}">
                <a16:creationId xmlns:a16="http://schemas.microsoft.com/office/drawing/2014/main" id="{FFA525AA-E43F-49FF-9EE7-DCB437218039}"/>
              </a:ext>
            </a:extLst>
          </p:cNvPr>
          <p:cNvSpPr txBox="1"/>
          <p:nvPr/>
        </p:nvSpPr>
        <p:spPr>
          <a:xfrm>
            <a:off x="306468" y="4191986"/>
            <a:ext cx="872654" cy="320182"/>
          </a:xfrm>
          <a:prstGeom prst="rect">
            <a:avLst/>
          </a:prstGeom>
          <a:noFill/>
        </p:spPr>
        <p:txBody>
          <a:bodyPr wrap="square" lIns="0" tIns="0" rIns="0" bIns="0" rtlCol="0">
            <a:spAutoFit/>
          </a:bodyPr>
          <a:lstStyle/>
          <a:p>
            <a:pPr algn="l"/>
            <a:r>
              <a:rPr lang="en-US" sz="2040">
                <a:gradFill>
                  <a:gsLst>
                    <a:gs pos="2917">
                      <a:schemeClr val="tx1"/>
                    </a:gs>
                    <a:gs pos="30000">
                      <a:schemeClr val="tx1"/>
                    </a:gs>
                  </a:gsLst>
                  <a:lin ang="5400000" scaled="0"/>
                </a:gradFill>
              </a:rPr>
              <a:t>Site A</a:t>
            </a:r>
          </a:p>
        </p:txBody>
      </p:sp>
      <p:sp>
        <p:nvSpPr>
          <p:cNvPr id="87" name="TextBox 86">
            <a:extLst>
              <a:ext uri="{FF2B5EF4-FFF2-40B4-BE49-F238E27FC236}">
                <a16:creationId xmlns:a16="http://schemas.microsoft.com/office/drawing/2014/main" id="{9282D022-A85E-43AD-8F48-13E60EA49C1B}"/>
              </a:ext>
            </a:extLst>
          </p:cNvPr>
          <p:cNvSpPr txBox="1"/>
          <p:nvPr/>
        </p:nvSpPr>
        <p:spPr>
          <a:xfrm>
            <a:off x="8692371" y="4159981"/>
            <a:ext cx="845150" cy="320182"/>
          </a:xfrm>
          <a:prstGeom prst="rect">
            <a:avLst/>
          </a:prstGeom>
          <a:noFill/>
        </p:spPr>
        <p:txBody>
          <a:bodyPr wrap="square" lIns="0" tIns="0" rIns="0" bIns="0" rtlCol="0">
            <a:spAutoFit/>
          </a:bodyPr>
          <a:lstStyle/>
          <a:p>
            <a:pPr algn="l"/>
            <a:r>
              <a:rPr lang="en-US" sz="2040">
                <a:gradFill>
                  <a:gsLst>
                    <a:gs pos="2917">
                      <a:schemeClr val="tx1"/>
                    </a:gs>
                    <a:gs pos="30000">
                      <a:schemeClr val="tx1"/>
                    </a:gs>
                  </a:gsLst>
                  <a:lin ang="5400000" scaled="0"/>
                </a:gradFill>
              </a:rPr>
              <a:t>Site B</a:t>
            </a:r>
          </a:p>
        </p:txBody>
      </p:sp>
      <p:pic>
        <p:nvPicPr>
          <p:cNvPr id="47" name="Picture 46" descr="A close up of a sign&#10;&#10;Description generated with very high confidence">
            <a:extLst>
              <a:ext uri="{FF2B5EF4-FFF2-40B4-BE49-F238E27FC236}">
                <a16:creationId xmlns:a16="http://schemas.microsoft.com/office/drawing/2014/main" id="{797AD04C-8D73-41EB-805D-24D39649EC7C}"/>
              </a:ext>
            </a:extLst>
          </p:cNvPr>
          <p:cNvPicPr>
            <a:picLocks noChangeAspect="1"/>
          </p:cNvPicPr>
          <p:nvPr/>
        </p:nvPicPr>
        <p:blipFill>
          <a:blip r:embed="rId3"/>
          <a:stretch>
            <a:fillRect/>
          </a:stretch>
        </p:blipFill>
        <p:spPr>
          <a:xfrm>
            <a:off x="5852700" y="1948800"/>
            <a:ext cx="559562" cy="559562"/>
          </a:xfrm>
          <a:prstGeom prst="rect">
            <a:avLst/>
          </a:prstGeom>
        </p:spPr>
      </p:pic>
      <p:cxnSp>
        <p:nvCxnSpPr>
          <p:cNvPr id="16" name="Straight Arrow Connector 15">
            <a:extLst>
              <a:ext uri="{FF2B5EF4-FFF2-40B4-BE49-F238E27FC236}">
                <a16:creationId xmlns:a16="http://schemas.microsoft.com/office/drawing/2014/main" id="{7D22D223-E851-42B9-8F99-F492E819025D}"/>
              </a:ext>
            </a:extLst>
          </p:cNvPr>
          <p:cNvCxnSpPr>
            <a:cxnSpLocks/>
            <a:endCxn id="47" idx="1"/>
          </p:cNvCxnSpPr>
          <p:nvPr/>
        </p:nvCxnSpPr>
        <p:spPr>
          <a:xfrm>
            <a:off x="5079969" y="2225770"/>
            <a:ext cx="772732" cy="281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ADC95F2-165F-408B-AF2B-39DFB4CCB9EC}"/>
              </a:ext>
            </a:extLst>
          </p:cNvPr>
          <p:cNvCxnSpPr>
            <a:stCxn id="47" idx="2"/>
            <a:endCxn id="19" idx="0"/>
          </p:cNvCxnSpPr>
          <p:nvPr/>
        </p:nvCxnSpPr>
        <p:spPr>
          <a:xfrm flipH="1">
            <a:off x="6121737" y="2508362"/>
            <a:ext cx="10745" cy="401168"/>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9A990973-651D-464D-9CD9-DB0FC611DC55}"/>
              </a:ext>
            </a:extLst>
          </p:cNvPr>
          <p:cNvSpPr txBox="1"/>
          <p:nvPr/>
        </p:nvSpPr>
        <p:spPr>
          <a:xfrm>
            <a:off x="5776710" y="2471664"/>
            <a:ext cx="791823" cy="448228"/>
          </a:xfrm>
          <a:prstGeom prst="rect">
            <a:avLst/>
          </a:prstGeom>
          <a:noFill/>
        </p:spPr>
        <p:txBody>
          <a:bodyPr wrap="square" lIns="0" tIns="0" rIns="0" bIns="0" rtlCol="0">
            <a:spAutoFit/>
          </a:bodyPr>
          <a:lstStyle/>
          <a:p>
            <a:pPr algn="ctr"/>
            <a:r>
              <a:rPr lang="en-US" sz="1428">
                <a:gradFill>
                  <a:gsLst>
                    <a:gs pos="2917">
                      <a:schemeClr val="tx1"/>
                    </a:gs>
                    <a:gs pos="30000">
                      <a:schemeClr val="tx1"/>
                    </a:gs>
                  </a:gsLst>
                  <a:lin ang="5400000" scaled="0"/>
                </a:gradFill>
              </a:rPr>
              <a:t>Load Balancer</a:t>
            </a:r>
          </a:p>
        </p:txBody>
      </p:sp>
      <p:sp>
        <p:nvSpPr>
          <p:cNvPr id="50" name="Rectangle 49">
            <a:extLst>
              <a:ext uri="{FF2B5EF4-FFF2-40B4-BE49-F238E27FC236}">
                <a16:creationId xmlns:a16="http://schemas.microsoft.com/office/drawing/2014/main" id="{A0A175E3-5E2A-4942-A63C-D57E735617A0}"/>
              </a:ext>
            </a:extLst>
          </p:cNvPr>
          <p:cNvSpPr/>
          <p:nvPr/>
        </p:nvSpPr>
        <p:spPr bwMode="auto">
          <a:xfrm>
            <a:off x="2029779" y="806813"/>
            <a:ext cx="2825905" cy="897506"/>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Availability group listeners</a:t>
            </a:r>
          </a:p>
        </p:txBody>
      </p:sp>
      <p:sp>
        <p:nvSpPr>
          <p:cNvPr id="67" name="Rectangle 66">
            <a:extLst>
              <a:ext uri="{FF2B5EF4-FFF2-40B4-BE49-F238E27FC236}">
                <a16:creationId xmlns:a16="http://schemas.microsoft.com/office/drawing/2014/main" id="{5FB8418C-94F6-49E0-94E4-364E233B26A6}"/>
              </a:ext>
            </a:extLst>
          </p:cNvPr>
          <p:cNvSpPr/>
          <p:nvPr/>
        </p:nvSpPr>
        <p:spPr bwMode="auto">
          <a:xfrm>
            <a:off x="5155582" y="825431"/>
            <a:ext cx="2825905" cy="897506"/>
          </a:xfrm>
          <a:prstGeom prst="rect">
            <a:avLst/>
          </a:prstGeom>
          <a:solidFill>
            <a:schemeClr val="accent1">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Forwarder is empty</a:t>
            </a:r>
          </a:p>
        </p:txBody>
      </p:sp>
      <p:sp>
        <p:nvSpPr>
          <p:cNvPr id="68" name="Rectangle 67">
            <a:extLst>
              <a:ext uri="{FF2B5EF4-FFF2-40B4-BE49-F238E27FC236}">
                <a16:creationId xmlns:a16="http://schemas.microsoft.com/office/drawing/2014/main" id="{BE254543-BD08-4AC7-BA65-BF3819FAEE51}"/>
              </a:ext>
            </a:extLst>
          </p:cNvPr>
          <p:cNvSpPr/>
          <p:nvPr/>
        </p:nvSpPr>
        <p:spPr bwMode="auto">
          <a:xfrm>
            <a:off x="8309914" y="818721"/>
            <a:ext cx="2825905" cy="897506"/>
          </a:xfrm>
          <a:prstGeom prst="rect">
            <a:avLst/>
          </a:prstGeom>
          <a:solidFill>
            <a:schemeClr val="accent1">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Load Balancer</a:t>
            </a:r>
          </a:p>
        </p:txBody>
      </p:sp>
      <p:sp>
        <p:nvSpPr>
          <p:cNvPr id="54" name="Rectangle 53">
            <a:extLst>
              <a:ext uri="{FF2B5EF4-FFF2-40B4-BE49-F238E27FC236}">
                <a16:creationId xmlns:a16="http://schemas.microsoft.com/office/drawing/2014/main" id="{B824FD89-0C89-4A9B-84D4-F726F79BF0B1}"/>
              </a:ext>
            </a:extLst>
          </p:cNvPr>
          <p:cNvSpPr/>
          <p:nvPr/>
        </p:nvSpPr>
        <p:spPr>
          <a:xfrm>
            <a:off x="10137564" y="2592072"/>
            <a:ext cx="2384948" cy="414353"/>
          </a:xfrm>
          <a:prstGeom prst="rect">
            <a:avLst/>
          </a:prstGeom>
        </p:spPr>
        <p:txBody>
          <a:bodyPr wrap="square">
            <a:spAutoFit/>
          </a:bodyPr>
          <a:lstStyle/>
          <a:p>
            <a:r>
              <a:rPr lang="en-US" sz="2040" b="1">
                <a:gradFill>
                  <a:gsLst>
                    <a:gs pos="2917">
                      <a:schemeClr val="tx1"/>
                    </a:gs>
                    <a:gs pos="30000">
                      <a:schemeClr val="tx1"/>
                    </a:gs>
                  </a:gsLst>
                  <a:lin ang="5400000" scaled="0"/>
                </a:gradFill>
              </a:rPr>
              <a:t>Disaster recovery </a:t>
            </a:r>
          </a:p>
        </p:txBody>
      </p:sp>
      <p:sp>
        <p:nvSpPr>
          <p:cNvPr id="59" name="TextBox 58">
            <a:extLst>
              <a:ext uri="{FF2B5EF4-FFF2-40B4-BE49-F238E27FC236}">
                <a16:creationId xmlns:a16="http://schemas.microsoft.com/office/drawing/2014/main" id="{E4030C60-0791-4F50-BD3E-4060E8124222}"/>
              </a:ext>
            </a:extLst>
          </p:cNvPr>
          <p:cNvSpPr txBox="1"/>
          <p:nvPr/>
        </p:nvSpPr>
        <p:spPr>
          <a:xfrm>
            <a:off x="3226211" y="3958637"/>
            <a:ext cx="644976" cy="320182"/>
          </a:xfrm>
          <a:prstGeom prst="rect">
            <a:avLst/>
          </a:prstGeom>
          <a:noFill/>
        </p:spPr>
        <p:txBody>
          <a:bodyPr wrap="square" lIns="0" tIns="0" rIns="0" bIns="0" rtlCol="0">
            <a:spAutoFit/>
          </a:bodyPr>
          <a:lstStyle/>
          <a:p>
            <a:r>
              <a:rPr lang="en-US" sz="2040" b="1">
                <a:gradFill>
                  <a:gsLst>
                    <a:gs pos="2917">
                      <a:schemeClr val="tx1"/>
                    </a:gs>
                    <a:gs pos="30000">
                      <a:schemeClr val="tx1"/>
                    </a:gs>
                  </a:gsLst>
                  <a:lin ang="5400000" scaled="0"/>
                </a:gradFill>
              </a:rPr>
              <a:t>HA</a:t>
            </a:r>
          </a:p>
        </p:txBody>
      </p:sp>
      <p:sp>
        <p:nvSpPr>
          <p:cNvPr id="56" name="Rectangle 55">
            <a:extLst>
              <a:ext uri="{FF2B5EF4-FFF2-40B4-BE49-F238E27FC236}">
                <a16:creationId xmlns:a16="http://schemas.microsoft.com/office/drawing/2014/main" id="{521B63D8-2765-4D96-B6DE-7A7882F7C994}"/>
              </a:ext>
            </a:extLst>
          </p:cNvPr>
          <p:cNvSpPr/>
          <p:nvPr/>
        </p:nvSpPr>
        <p:spPr bwMode="auto">
          <a:xfrm>
            <a:off x="8783335" y="4510269"/>
            <a:ext cx="3269392" cy="197167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pic>
        <p:nvPicPr>
          <p:cNvPr id="58" name="Picture 57" descr="A close up of a sign&#10;&#10;Description generated with very high confidence">
            <a:extLst>
              <a:ext uri="{FF2B5EF4-FFF2-40B4-BE49-F238E27FC236}">
                <a16:creationId xmlns:a16="http://schemas.microsoft.com/office/drawing/2014/main" id="{2048211D-A6CA-49E5-AD30-E3061A02E537}"/>
              </a:ext>
            </a:extLst>
          </p:cNvPr>
          <p:cNvPicPr>
            <a:picLocks noChangeAspect="1"/>
          </p:cNvPicPr>
          <p:nvPr/>
        </p:nvPicPr>
        <p:blipFill>
          <a:blip r:embed="rId3"/>
          <a:stretch>
            <a:fillRect/>
          </a:stretch>
        </p:blipFill>
        <p:spPr>
          <a:xfrm>
            <a:off x="10057291" y="5846735"/>
            <a:ext cx="559562" cy="559562"/>
          </a:xfrm>
          <a:prstGeom prst="rect">
            <a:avLst/>
          </a:prstGeom>
        </p:spPr>
      </p:pic>
      <p:pic>
        <p:nvPicPr>
          <p:cNvPr id="60" name="Picture 59">
            <a:extLst>
              <a:ext uri="{FF2B5EF4-FFF2-40B4-BE49-F238E27FC236}">
                <a16:creationId xmlns:a16="http://schemas.microsoft.com/office/drawing/2014/main" id="{196723E0-C6F9-4206-BCC3-98DB629EFB8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40527" y="5311775"/>
            <a:ext cx="593992" cy="593992"/>
          </a:xfrm>
          <a:prstGeom prst="rect">
            <a:avLst/>
          </a:prstGeom>
        </p:spPr>
      </p:pic>
      <p:pic>
        <p:nvPicPr>
          <p:cNvPr id="61" name="Picture 60">
            <a:extLst>
              <a:ext uri="{FF2B5EF4-FFF2-40B4-BE49-F238E27FC236}">
                <a16:creationId xmlns:a16="http://schemas.microsoft.com/office/drawing/2014/main" id="{604F8C8C-CA44-4495-9B25-451B85E3ADE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77409" y="5309098"/>
            <a:ext cx="593992" cy="593992"/>
          </a:xfrm>
          <a:prstGeom prst="rect">
            <a:avLst/>
          </a:prstGeom>
        </p:spPr>
      </p:pic>
      <p:pic>
        <p:nvPicPr>
          <p:cNvPr id="62" name="Picture 61" descr="Image result for azure sql png">
            <a:extLst>
              <a:ext uri="{FF2B5EF4-FFF2-40B4-BE49-F238E27FC236}">
                <a16:creationId xmlns:a16="http://schemas.microsoft.com/office/drawing/2014/main" id="{123CED30-AFC5-44E2-A2D7-DF94302376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39501" y="5047599"/>
            <a:ext cx="1063799" cy="558495"/>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D0013540-1981-4FE1-81A1-5627BF702103}"/>
              </a:ext>
            </a:extLst>
          </p:cNvPr>
          <p:cNvSpPr txBox="1"/>
          <p:nvPr/>
        </p:nvSpPr>
        <p:spPr>
          <a:xfrm>
            <a:off x="9597516" y="4686051"/>
            <a:ext cx="2124263" cy="256159"/>
          </a:xfrm>
          <a:prstGeom prst="rect">
            <a:avLst/>
          </a:prstGeom>
          <a:noFill/>
        </p:spPr>
        <p:txBody>
          <a:bodyPr wrap="square" lIns="0" tIns="0" rIns="0" bIns="0" rtlCol="0">
            <a:spAutoFit/>
          </a:bodyPr>
          <a:lstStyle/>
          <a:p>
            <a:pPr algn="l"/>
            <a:r>
              <a:rPr lang="en-US" sz="1632">
                <a:gradFill>
                  <a:gsLst>
                    <a:gs pos="2917">
                      <a:schemeClr val="tx1"/>
                    </a:gs>
                    <a:gs pos="30000">
                      <a:schemeClr val="tx1"/>
                    </a:gs>
                  </a:gsLst>
                  <a:lin ang="5400000" scaled="0"/>
                </a:gradFill>
              </a:rPr>
              <a:t>Availability group</a:t>
            </a:r>
          </a:p>
        </p:txBody>
      </p:sp>
      <p:cxnSp>
        <p:nvCxnSpPr>
          <p:cNvPr id="64" name="Straight Connector 63">
            <a:extLst>
              <a:ext uri="{FF2B5EF4-FFF2-40B4-BE49-F238E27FC236}">
                <a16:creationId xmlns:a16="http://schemas.microsoft.com/office/drawing/2014/main" id="{A0DE809D-4417-45CD-B048-4C9F65B9BE53}"/>
              </a:ext>
            </a:extLst>
          </p:cNvPr>
          <p:cNvCxnSpPr>
            <a:stCxn id="60" idx="3"/>
            <a:endCxn id="61" idx="1"/>
          </p:cNvCxnSpPr>
          <p:nvPr/>
        </p:nvCxnSpPr>
        <p:spPr>
          <a:xfrm flipV="1">
            <a:off x="9534519" y="5606095"/>
            <a:ext cx="1242890" cy="2677"/>
          </a:xfrm>
          <a:prstGeom prst="line">
            <a:avLst/>
          </a:prstGeom>
          <a:ln>
            <a:solidFill>
              <a:schemeClr val="tx1"/>
            </a:solidFill>
            <a:prstDash val="lgDashDotDot"/>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66" name="Picture 65" descr="Image result for azure sql png">
            <a:extLst>
              <a:ext uri="{FF2B5EF4-FFF2-40B4-BE49-F238E27FC236}">
                <a16:creationId xmlns:a16="http://schemas.microsoft.com/office/drawing/2014/main" id="{55DF1E5C-1490-4B7A-BF19-4EED3C3800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2620" y="5119757"/>
            <a:ext cx="1063799" cy="558495"/>
          </a:xfrm>
          <a:prstGeom prst="rect">
            <a:avLst/>
          </a:prstGeom>
          <a:noFill/>
          <a:extLst>
            <a:ext uri="{909E8E84-426E-40DD-AFC4-6F175D3DCCD1}">
              <a14:hiddenFill xmlns:a14="http://schemas.microsoft.com/office/drawing/2010/main">
                <a:solidFill>
                  <a:srgbClr val="FFFFFF"/>
                </a:solidFill>
              </a14:hiddenFill>
            </a:ext>
          </a:extLst>
        </p:spPr>
      </p:pic>
      <p:sp>
        <p:nvSpPr>
          <p:cNvPr id="70" name="TextBox 69">
            <a:extLst>
              <a:ext uri="{FF2B5EF4-FFF2-40B4-BE49-F238E27FC236}">
                <a16:creationId xmlns:a16="http://schemas.microsoft.com/office/drawing/2014/main" id="{63F61B4A-7CF8-4B60-AB1A-881D01E324AB}"/>
              </a:ext>
            </a:extLst>
          </p:cNvPr>
          <p:cNvSpPr txBox="1"/>
          <p:nvPr/>
        </p:nvSpPr>
        <p:spPr>
          <a:xfrm>
            <a:off x="9821748" y="5340859"/>
            <a:ext cx="807998" cy="168070"/>
          </a:xfrm>
          <a:prstGeom prst="rect">
            <a:avLst/>
          </a:prstGeom>
          <a:noFill/>
        </p:spPr>
        <p:txBody>
          <a:bodyPr wrap="square" lIns="0" tIns="0" rIns="0" bIns="0" rtlCol="0">
            <a:spAutoFit/>
          </a:bodyPr>
          <a:lstStyle/>
          <a:p>
            <a:pPr algn="l"/>
            <a:r>
              <a:rPr lang="en-US" sz="1071">
                <a:gradFill>
                  <a:gsLst>
                    <a:gs pos="2917">
                      <a:schemeClr val="tx1"/>
                    </a:gs>
                    <a:gs pos="30000">
                      <a:schemeClr val="tx1"/>
                    </a:gs>
                  </a:gsLst>
                  <a:lin ang="5400000" scaled="0"/>
                </a:gradFill>
              </a:rPr>
              <a:t>Synchronous</a:t>
            </a:r>
          </a:p>
        </p:txBody>
      </p:sp>
      <p:sp>
        <p:nvSpPr>
          <p:cNvPr id="10" name="TextBox 9">
            <a:extLst>
              <a:ext uri="{FF2B5EF4-FFF2-40B4-BE49-F238E27FC236}">
                <a16:creationId xmlns:a16="http://schemas.microsoft.com/office/drawing/2014/main" id="{D14A6EF4-7D6F-42A4-8851-00966C5A794C}"/>
              </a:ext>
            </a:extLst>
          </p:cNvPr>
          <p:cNvSpPr txBox="1"/>
          <p:nvPr/>
        </p:nvSpPr>
        <p:spPr>
          <a:xfrm>
            <a:off x="4671959" y="3275490"/>
            <a:ext cx="2898783" cy="448228"/>
          </a:xfrm>
          <a:prstGeom prst="rect">
            <a:avLst/>
          </a:prstGeom>
          <a:noFill/>
        </p:spPr>
        <p:txBody>
          <a:bodyPr wrap="square" lIns="0" tIns="0" rIns="0" bIns="0" rtlCol="0">
            <a:spAutoFit/>
          </a:bodyPr>
          <a:lstStyle/>
          <a:p>
            <a:pPr algn="l"/>
            <a:r>
              <a:rPr lang="en-US" sz="2856">
                <a:gradFill>
                  <a:gsLst>
                    <a:gs pos="2917">
                      <a:schemeClr val="tx1"/>
                    </a:gs>
                    <a:gs pos="30000">
                      <a:schemeClr val="tx1"/>
                    </a:gs>
                  </a:gsLst>
                  <a:lin ang="5400000" scaled="0"/>
                </a:gradFill>
              </a:rPr>
              <a:t>Distributed group</a:t>
            </a:r>
          </a:p>
        </p:txBody>
      </p:sp>
      <p:sp>
        <p:nvSpPr>
          <p:cNvPr id="20" name="Rectangle 19">
            <a:extLst>
              <a:ext uri="{FF2B5EF4-FFF2-40B4-BE49-F238E27FC236}">
                <a16:creationId xmlns:a16="http://schemas.microsoft.com/office/drawing/2014/main" id="{DD4093B3-3A96-4E6B-9639-A607A9062C3E}"/>
              </a:ext>
            </a:extLst>
          </p:cNvPr>
          <p:cNvSpPr/>
          <p:nvPr/>
        </p:nvSpPr>
        <p:spPr>
          <a:xfrm>
            <a:off x="11388710" y="3983412"/>
            <a:ext cx="508786" cy="382308"/>
          </a:xfrm>
          <a:prstGeom prst="rect">
            <a:avLst/>
          </a:prstGeom>
        </p:spPr>
        <p:txBody>
          <a:bodyPr wrap="none">
            <a:spAutoFit/>
          </a:bodyPr>
          <a:lstStyle/>
          <a:p>
            <a:r>
              <a:rPr lang="en-US" sz="1836" b="1">
                <a:gradFill>
                  <a:gsLst>
                    <a:gs pos="2917">
                      <a:schemeClr val="tx1"/>
                    </a:gs>
                    <a:gs pos="30000">
                      <a:schemeClr val="tx1"/>
                    </a:gs>
                  </a:gsLst>
                  <a:lin ang="5400000" scaled="0"/>
                </a:gradFill>
              </a:rPr>
              <a:t>HA</a:t>
            </a:r>
          </a:p>
        </p:txBody>
      </p:sp>
      <p:sp>
        <p:nvSpPr>
          <p:cNvPr id="31" name="TextBox 30">
            <a:extLst>
              <a:ext uri="{FF2B5EF4-FFF2-40B4-BE49-F238E27FC236}">
                <a16:creationId xmlns:a16="http://schemas.microsoft.com/office/drawing/2014/main" id="{AC060650-6D0D-4A8E-AA42-2375D4A12764}"/>
              </a:ext>
            </a:extLst>
          </p:cNvPr>
          <p:cNvSpPr txBox="1"/>
          <p:nvPr/>
        </p:nvSpPr>
        <p:spPr>
          <a:xfrm>
            <a:off x="765962" y="6399496"/>
            <a:ext cx="2416391" cy="320182"/>
          </a:xfrm>
          <a:prstGeom prst="rect">
            <a:avLst/>
          </a:prstGeom>
          <a:noFill/>
        </p:spPr>
        <p:txBody>
          <a:bodyPr wrap="square" lIns="0" tIns="0" rIns="0" bIns="0" rtlCol="0">
            <a:spAutoFit/>
          </a:bodyPr>
          <a:lstStyle/>
          <a:p>
            <a:pPr algn="ctr"/>
            <a:r>
              <a:rPr lang="en-US" sz="2040">
                <a:gradFill>
                  <a:gsLst>
                    <a:gs pos="2917">
                      <a:schemeClr val="tx1"/>
                    </a:gs>
                    <a:gs pos="30000">
                      <a:schemeClr val="tx1"/>
                    </a:gs>
                  </a:gsLst>
                  <a:lin ang="5400000" scaled="0"/>
                </a:gradFill>
              </a:rPr>
              <a:t>Primary </a:t>
            </a:r>
          </a:p>
        </p:txBody>
      </p:sp>
      <p:sp>
        <p:nvSpPr>
          <p:cNvPr id="73" name="TextBox 72">
            <a:extLst>
              <a:ext uri="{FF2B5EF4-FFF2-40B4-BE49-F238E27FC236}">
                <a16:creationId xmlns:a16="http://schemas.microsoft.com/office/drawing/2014/main" id="{18238AD8-6428-453F-A8A5-81EBB0B5DAB9}"/>
              </a:ext>
            </a:extLst>
          </p:cNvPr>
          <p:cNvSpPr txBox="1"/>
          <p:nvPr/>
        </p:nvSpPr>
        <p:spPr>
          <a:xfrm>
            <a:off x="9128876" y="6481939"/>
            <a:ext cx="2416391" cy="320182"/>
          </a:xfrm>
          <a:prstGeom prst="rect">
            <a:avLst/>
          </a:prstGeom>
          <a:noFill/>
        </p:spPr>
        <p:txBody>
          <a:bodyPr wrap="square" lIns="0" tIns="0" rIns="0" bIns="0" rtlCol="0">
            <a:spAutoFit/>
          </a:bodyPr>
          <a:lstStyle/>
          <a:p>
            <a:pPr algn="ctr"/>
            <a:r>
              <a:rPr lang="en-US" sz="2040">
                <a:gradFill>
                  <a:gsLst>
                    <a:gs pos="2917">
                      <a:schemeClr val="tx1"/>
                    </a:gs>
                    <a:gs pos="30000">
                      <a:schemeClr val="tx1"/>
                    </a:gs>
                  </a:gsLst>
                  <a:lin ang="5400000" scaled="0"/>
                </a:gradFill>
              </a:rPr>
              <a:t>Forwarder</a:t>
            </a:r>
          </a:p>
        </p:txBody>
      </p:sp>
      <p:pic>
        <p:nvPicPr>
          <p:cNvPr id="48" name="Graphic 47" descr="Close">
            <a:extLst>
              <a:ext uri="{FF2B5EF4-FFF2-40B4-BE49-F238E27FC236}">
                <a16:creationId xmlns:a16="http://schemas.microsoft.com/office/drawing/2014/main" id="{23C1C73A-42E4-4A1E-92C3-2EA4D416DF5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0707" y="3612816"/>
            <a:ext cx="3091078" cy="3091078"/>
          </a:xfrm>
          <a:prstGeom prst="rect">
            <a:avLst/>
          </a:prstGeom>
        </p:spPr>
      </p:pic>
      <p:sp>
        <p:nvSpPr>
          <p:cNvPr id="51" name="Rectangle: Diagonal Corners Snipped 50">
            <a:extLst>
              <a:ext uri="{FF2B5EF4-FFF2-40B4-BE49-F238E27FC236}">
                <a16:creationId xmlns:a16="http://schemas.microsoft.com/office/drawing/2014/main" id="{EB13F4AB-B5B5-40D4-B30F-28C2C02C11DE}"/>
              </a:ext>
            </a:extLst>
          </p:cNvPr>
          <p:cNvSpPr/>
          <p:nvPr/>
        </p:nvSpPr>
        <p:spPr bwMode="auto">
          <a:xfrm>
            <a:off x="376852" y="870341"/>
            <a:ext cx="1366823" cy="661334"/>
          </a:xfrm>
          <a:prstGeom prst="snip2Diag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52" name="TextBox 51">
            <a:extLst>
              <a:ext uri="{FF2B5EF4-FFF2-40B4-BE49-F238E27FC236}">
                <a16:creationId xmlns:a16="http://schemas.microsoft.com/office/drawing/2014/main" id="{C0B05B4B-D7F4-48B7-842B-5C48CB878433}"/>
              </a:ext>
            </a:extLst>
          </p:cNvPr>
          <p:cNvSpPr txBox="1"/>
          <p:nvPr/>
        </p:nvSpPr>
        <p:spPr>
          <a:xfrm>
            <a:off x="533174" y="1005229"/>
            <a:ext cx="1210501" cy="640363"/>
          </a:xfrm>
          <a:prstGeom prst="rect">
            <a:avLst/>
          </a:prstGeom>
          <a:noFill/>
        </p:spPr>
        <p:txBody>
          <a:bodyPr wrap="square" lIns="0" tIns="0" rIns="0" bIns="0" rtlCol="0">
            <a:spAutoFit/>
          </a:bodyPr>
          <a:lstStyle/>
          <a:p>
            <a:pPr algn="l"/>
            <a:r>
              <a:rPr lang="en-US" sz="2040" b="1">
                <a:gradFill>
                  <a:gsLst>
                    <a:gs pos="2917">
                      <a:schemeClr val="tx1"/>
                    </a:gs>
                    <a:gs pos="30000">
                      <a:schemeClr val="tx1"/>
                    </a:gs>
                  </a:gsLst>
                  <a:lin ang="5400000" scaled="0"/>
                </a:gradFill>
              </a:rPr>
              <a:t>Learnings</a:t>
            </a:r>
          </a:p>
          <a:p>
            <a:pPr marL="349724" indent="-349724">
              <a:buFont typeface="Wingdings" panose="05000000000000000000" pitchFamily="2" charset="2"/>
              <a:buChar char="§"/>
            </a:pPr>
            <a:endParaRPr lang="en-US" sz="2040">
              <a:gradFill>
                <a:gsLst>
                  <a:gs pos="2917">
                    <a:schemeClr val="tx1"/>
                  </a:gs>
                  <a:gs pos="30000">
                    <a:schemeClr val="tx1"/>
                  </a:gs>
                </a:gsLst>
                <a:lin ang="5400000" scaled="0"/>
              </a:gradFill>
            </a:endParaRPr>
          </a:p>
        </p:txBody>
      </p:sp>
      <p:pic>
        <p:nvPicPr>
          <p:cNvPr id="6" name="Picture 5" descr="A picture containing vector graphics&#10;&#10;Description generated with high confidence">
            <a:extLst>
              <a:ext uri="{FF2B5EF4-FFF2-40B4-BE49-F238E27FC236}">
                <a16:creationId xmlns:a16="http://schemas.microsoft.com/office/drawing/2014/main" id="{4A1DE01B-5161-40B2-9E24-9D0F9A7CAC51}"/>
              </a:ext>
            </a:extLst>
          </p:cNvPr>
          <p:cNvPicPr>
            <a:picLocks noChangeAspect="1"/>
          </p:cNvPicPr>
          <p:nvPr/>
        </p:nvPicPr>
        <p:blipFill>
          <a:blip r:embed="rId9"/>
          <a:stretch>
            <a:fillRect/>
          </a:stretch>
        </p:blipFill>
        <p:spPr>
          <a:xfrm>
            <a:off x="4463866" y="1884448"/>
            <a:ext cx="616103" cy="479741"/>
          </a:xfrm>
          <a:prstGeom prst="rect">
            <a:avLst/>
          </a:prstGeom>
        </p:spPr>
      </p:pic>
      <p:sp>
        <p:nvSpPr>
          <p:cNvPr id="7" name="Rectangle 6">
            <a:extLst>
              <a:ext uri="{FF2B5EF4-FFF2-40B4-BE49-F238E27FC236}">
                <a16:creationId xmlns:a16="http://schemas.microsoft.com/office/drawing/2014/main" id="{AE4D1905-E162-4B72-986E-CFDD43BD5BDD}"/>
              </a:ext>
            </a:extLst>
          </p:cNvPr>
          <p:cNvSpPr/>
          <p:nvPr/>
        </p:nvSpPr>
        <p:spPr>
          <a:xfrm>
            <a:off x="4396025" y="2359973"/>
            <a:ext cx="833545" cy="286306"/>
          </a:xfrm>
          <a:prstGeom prst="rect">
            <a:avLst/>
          </a:prstGeom>
        </p:spPr>
        <p:txBody>
          <a:bodyPr wrap="none">
            <a:spAutoFit/>
          </a:bodyPr>
          <a:lstStyle/>
          <a:p>
            <a:pPr algn="ctr"/>
            <a:r>
              <a:rPr lang="en-US" sz="1224">
                <a:gradFill>
                  <a:gsLst>
                    <a:gs pos="2917">
                      <a:schemeClr val="tx1"/>
                    </a:gs>
                    <a:gs pos="30000">
                      <a:schemeClr val="tx1"/>
                    </a:gs>
                  </a:gsLst>
                  <a:lin ang="5400000" scaled="0"/>
                </a:gradFill>
              </a:rPr>
              <a:t>Web App</a:t>
            </a:r>
          </a:p>
        </p:txBody>
      </p:sp>
    </p:spTree>
    <p:extLst>
      <p:ext uri="{BB962C8B-B14F-4D97-AF65-F5344CB8AC3E}">
        <p14:creationId xmlns:p14="http://schemas.microsoft.com/office/powerpoint/2010/main" val="1969989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57"/>
                                        </p:tgtEl>
                                        <p:attrNameLst>
                                          <p:attrName>style.visibility</p:attrName>
                                        </p:attrNameLst>
                                      </p:cBhvr>
                                      <p:to>
                                        <p:strVal val="visible"/>
                                      </p:to>
                                    </p:set>
                                    <p:anim calcmode="lin" valueType="num">
                                      <p:cBhvr additive="base">
                                        <p:cTn id="63" dur="500" fill="hold"/>
                                        <p:tgtEl>
                                          <p:spTgt spid="57"/>
                                        </p:tgtEl>
                                        <p:attrNameLst>
                                          <p:attrName>ppt_x</p:attrName>
                                        </p:attrNameLst>
                                      </p:cBhvr>
                                      <p:tavLst>
                                        <p:tav tm="0">
                                          <p:val>
                                            <p:strVal val="#ppt_x"/>
                                          </p:val>
                                        </p:tav>
                                        <p:tav tm="100000">
                                          <p:val>
                                            <p:strVal val="#ppt_x"/>
                                          </p:val>
                                        </p:tav>
                                      </p:tavLst>
                                    </p:anim>
                                    <p:anim calcmode="lin" valueType="num">
                                      <p:cBhvr additive="base">
                                        <p:cTn id="64" dur="500" fill="hold"/>
                                        <p:tgtEl>
                                          <p:spTgt spid="57"/>
                                        </p:tgtEl>
                                        <p:attrNameLst>
                                          <p:attrName>ppt_y</p:attrName>
                                        </p:attrNameLst>
                                      </p:cBhvr>
                                      <p:tavLst>
                                        <p:tav tm="0">
                                          <p:val>
                                            <p:strVal val="1+#ppt_h/2"/>
                                          </p:val>
                                        </p:tav>
                                        <p:tav tm="100000">
                                          <p:val>
                                            <p:strVal val="#ppt_y"/>
                                          </p:val>
                                        </p:tav>
                                      </p:tavLst>
                                    </p:anim>
                                  </p:childTnLst>
                                </p:cTn>
                              </p:par>
                              <p:par>
                                <p:cTn id="65" presetID="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2" presetClass="entr" presetSubtype="4" fill="hold" grpId="0" nodeType="with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additive="base">
                                        <p:cTn id="69" dur="500" fill="hold"/>
                                        <p:tgtEl>
                                          <p:spTgt spid="19"/>
                                        </p:tgtEl>
                                        <p:attrNameLst>
                                          <p:attrName>ppt_x</p:attrName>
                                        </p:attrNameLst>
                                      </p:cBhvr>
                                      <p:tavLst>
                                        <p:tav tm="0">
                                          <p:val>
                                            <p:strVal val="#ppt_x"/>
                                          </p:val>
                                        </p:tav>
                                        <p:tav tm="100000">
                                          <p:val>
                                            <p:strVal val="#ppt_x"/>
                                          </p:val>
                                        </p:tav>
                                      </p:tavLst>
                                    </p:anim>
                                    <p:anim calcmode="lin" valueType="num">
                                      <p:cBhvr additive="base">
                                        <p:cTn id="70" dur="500" fill="hold"/>
                                        <p:tgtEl>
                                          <p:spTgt spid="1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0"/>
                                        </p:tgtEl>
                                        <p:attrNameLst>
                                          <p:attrName>style.visibility</p:attrName>
                                        </p:attrNameLst>
                                      </p:cBhvr>
                                      <p:to>
                                        <p:strVal val="visible"/>
                                      </p:to>
                                    </p:set>
                                    <p:anim calcmode="lin" valueType="num">
                                      <p:cBhvr additive="base">
                                        <p:cTn id="73" dur="500" fill="hold"/>
                                        <p:tgtEl>
                                          <p:spTgt spid="10"/>
                                        </p:tgtEl>
                                        <p:attrNameLst>
                                          <p:attrName>ppt_x</p:attrName>
                                        </p:attrNameLst>
                                      </p:cBhvr>
                                      <p:tavLst>
                                        <p:tav tm="0">
                                          <p:val>
                                            <p:strVal val="#ppt_x"/>
                                          </p:val>
                                        </p:tav>
                                        <p:tav tm="100000">
                                          <p:val>
                                            <p:strVal val="#ppt_x"/>
                                          </p:val>
                                        </p:tav>
                                      </p:tavLst>
                                    </p:anim>
                                    <p:anim calcmode="lin" valueType="num">
                                      <p:cBhvr additive="base">
                                        <p:cTn id="74" dur="500" fill="hold"/>
                                        <p:tgtEl>
                                          <p:spTgt spid="10"/>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5"/>
                                        </p:tgtEl>
                                        <p:attrNameLst>
                                          <p:attrName>style.visibility</p:attrName>
                                        </p:attrNameLst>
                                      </p:cBhvr>
                                      <p:to>
                                        <p:strVal val="visible"/>
                                      </p:to>
                                    </p:set>
                                    <p:anim calcmode="lin" valueType="num">
                                      <p:cBhvr additive="base">
                                        <p:cTn id="77" dur="500" fill="hold"/>
                                        <p:tgtEl>
                                          <p:spTgt spid="35"/>
                                        </p:tgtEl>
                                        <p:attrNameLst>
                                          <p:attrName>ppt_x</p:attrName>
                                        </p:attrNameLst>
                                      </p:cBhvr>
                                      <p:tavLst>
                                        <p:tav tm="0">
                                          <p:val>
                                            <p:strVal val="#ppt_x"/>
                                          </p:val>
                                        </p:tav>
                                        <p:tav tm="100000">
                                          <p:val>
                                            <p:strVal val="#ppt_x"/>
                                          </p:val>
                                        </p:tav>
                                      </p:tavLst>
                                    </p:anim>
                                    <p:anim calcmode="lin" valueType="num">
                                      <p:cBhvr additive="base">
                                        <p:cTn id="78" dur="500" fill="hold"/>
                                        <p:tgtEl>
                                          <p:spTgt spid="35"/>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47"/>
                                        </p:tgtEl>
                                        <p:attrNameLst>
                                          <p:attrName>style.visibility</p:attrName>
                                        </p:attrNameLst>
                                      </p:cBhvr>
                                      <p:to>
                                        <p:strVal val="visible"/>
                                      </p:to>
                                    </p:set>
                                    <p:anim calcmode="lin" valueType="num">
                                      <p:cBhvr additive="base">
                                        <p:cTn id="81" dur="500" fill="hold"/>
                                        <p:tgtEl>
                                          <p:spTgt spid="47"/>
                                        </p:tgtEl>
                                        <p:attrNameLst>
                                          <p:attrName>ppt_x</p:attrName>
                                        </p:attrNameLst>
                                      </p:cBhvr>
                                      <p:tavLst>
                                        <p:tav tm="0">
                                          <p:val>
                                            <p:strVal val="#ppt_x"/>
                                          </p:val>
                                        </p:tav>
                                        <p:tav tm="100000">
                                          <p:val>
                                            <p:strVal val="#ppt_x"/>
                                          </p:val>
                                        </p:tav>
                                      </p:tavLst>
                                    </p:anim>
                                    <p:anim calcmode="lin" valueType="num">
                                      <p:cBhvr additive="base">
                                        <p:cTn id="82" dur="500" fill="hold"/>
                                        <p:tgtEl>
                                          <p:spTgt spid="47"/>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16"/>
                                        </p:tgtEl>
                                        <p:attrNameLst>
                                          <p:attrName>style.visibility</p:attrName>
                                        </p:attrNameLst>
                                      </p:cBhvr>
                                      <p:to>
                                        <p:strVal val="visible"/>
                                      </p:to>
                                    </p:set>
                                    <p:anim calcmode="lin" valueType="num">
                                      <p:cBhvr additive="base">
                                        <p:cTn id="85" dur="500" fill="hold"/>
                                        <p:tgtEl>
                                          <p:spTgt spid="16"/>
                                        </p:tgtEl>
                                        <p:attrNameLst>
                                          <p:attrName>ppt_x</p:attrName>
                                        </p:attrNameLst>
                                      </p:cBhvr>
                                      <p:tavLst>
                                        <p:tav tm="0">
                                          <p:val>
                                            <p:strVal val="#ppt_x"/>
                                          </p:val>
                                        </p:tav>
                                        <p:tav tm="100000">
                                          <p:val>
                                            <p:strVal val="#ppt_x"/>
                                          </p:val>
                                        </p:tav>
                                      </p:tavLst>
                                    </p:anim>
                                    <p:anim calcmode="lin" valueType="num">
                                      <p:cBhvr additive="base">
                                        <p:cTn id="86" dur="500" fill="hold"/>
                                        <p:tgtEl>
                                          <p:spTgt spid="16"/>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6"/>
                                        </p:tgtEl>
                                        <p:attrNameLst>
                                          <p:attrName>style.visibility</p:attrName>
                                        </p:attrNameLst>
                                      </p:cBhvr>
                                      <p:to>
                                        <p:strVal val="visible"/>
                                      </p:to>
                                    </p:set>
                                    <p:anim calcmode="lin" valueType="num">
                                      <p:cBhvr additive="base">
                                        <p:cTn id="89" dur="500" fill="hold"/>
                                        <p:tgtEl>
                                          <p:spTgt spid="6"/>
                                        </p:tgtEl>
                                        <p:attrNameLst>
                                          <p:attrName>ppt_x</p:attrName>
                                        </p:attrNameLst>
                                      </p:cBhvr>
                                      <p:tavLst>
                                        <p:tav tm="0">
                                          <p:val>
                                            <p:strVal val="#ppt_x"/>
                                          </p:val>
                                        </p:tav>
                                        <p:tav tm="100000">
                                          <p:val>
                                            <p:strVal val="#ppt_x"/>
                                          </p:val>
                                        </p:tav>
                                      </p:tavLst>
                                    </p:anim>
                                    <p:anim calcmode="lin" valueType="num">
                                      <p:cBhvr additive="base">
                                        <p:cTn id="90" dur="500" fill="hold"/>
                                        <p:tgtEl>
                                          <p:spTgt spid="6"/>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7"/>
                                        </p:tgtEl>
                                        <p:attrNameLst>
                                          <p:attrName>style.visibility</p:attrName>
                                        </p:attrNameLst>
                                      </p:cBhvr>
                                      <p:to>
                                        <p:strVal val="visible"/>
                                      </p:to>
                                    </p:set>
                                    <p:anim calcmode="lin" valueType="num">
                                      <p:cBhvr additive="base">
                                        <p:cTn id="93" dur="500" fill="hold"/>
                                        <p:tgtEl>
                                          <p:spTgt spid="7"/>
                                        </p:tgtEl>
                                        <p:attrNameLst>
                                          <p:attrName>ppt_x</p:attrName>
                                        </p:attrNameLst>
                                      </p:cBhvr>
                                      <p:tavLst>
                                        <p:tav tm="0">
                                          <p:val>
                                            <p:strVal val="#ppt_x"/>
                                          </p:val>
                                        </p:tav>
                                        <p:tav tm="100000">
                                          <p:val>
                                            <p:strVal val="#ppt_x"/>
                                          </p:val>
                                        </p:tav>
                                      </p:tavLst>
                                    </p:anim>
                                    <p:anim calcmode="lin" valueType="num">
                                      <p:cBhvr additive="base">
                                        <p:cTn id="94" dur="500" fill="hold"/>
                                        <p:tgtEl>
                                          <p:spTgt spid="7"/>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77"/>
                                        </p:tgtEl>
                                        <p:attrNameLst>
                                          <p:attrName>style.visibility</p:attrName>
                                        </p:attrNameLst>
                                      </p:cBhvr>
                                      <p:to>
                                        <p:strVal val="visible"/>
                                      </p:to>
                                    </p:set>
                                    <p:anim calcmode="lin" valueType="num">
                                      <p:cBhvr additive="base">
                                        <p:cTn id="97" dur="500" fill="hold"/>
                                        <p:tgtEl>
                                          <p:spTgt spid="77"/>
                                        </p:tgtEl>
                                        <p:attrNameLst>
                                          <p:attrName>ppt_x</p:attrName>
                                        </p:attrNameLst>
                                      </p:cBhvr>
                                      <p:tavLst>
                                        <p:tav tm="0">
                                          <p:val>
                                            <p:strVal val="#ppt_x"/>
                                          </p:val>
                                        </p:tav>
                                        <p:tav tm="100000">
                                          <p:val>
                                            <p:strVal val="#ppt_x"/>
                                          </p:val>
                                        </p:tav>
                                      </p:tavLst>
                                    </p:anim>
                                    <p:anim calcmode="lin" valueType="num">
                                      <p:cBhvr additive="base">
                                        <p:cTn id="98" dur="500" fill="hold"/>
                                        <p:tgtEl>
                                          <p:spTgt spid="77"/>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74"/>
                                        </p:tgtEl>
                                        <p:attrNameLst>
                                          <p:attrName>style.visibility</p:attrName>
                                        </p:attrNameLst>
                                      </p:cBhvr>
                                      <p:to>
                                        <p:strVal val="visible"/>
                                      </p:to>
                                    </p:set>
                                    <p:anim calcmode="lin" valueType="num">
                                      <p:cBhvr additive="base">
                                        <p:cTn id="101" dur="500" fill="hold"/>
                                        <p:tgtEl>
                                          <p:spTgt spid="74"/>
                                        </p:tgtEl>
                                        <p:attrNameLst>
                                          <p:attrName>ppt_x</p:attrName>
                                        </p:attrNameLst>
                                      </p:cBhvr>
                                      <p:tavLst>
                                        <p:tav tm="0">
                                          <p:val>
                                            <p:strVal val="#ppt_x"/>
                                          </p:val>
                                        </p:tav>
                                        <p:tav tm="100000">
                                          <p:val>
                                            <p:strVal val="#ppt_x"/>
                                          </p:val>
                                        </p:tav>
                                      </p:tavLst>
                                    </p:anim>
                                    <p:anim calcmode="lin" valueType="num">
                                      <p:cBhvr additive="base">
                                        <p:cTn id="102" dur="500" fill="hold"/>
                                        <p:tgtEl>
                                          <p:spTgt spid="74"/>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55"/>
                                        </p:tgtEl>
                                        <p:attrNameLst>
                                          <p:attrName>style.visibility</p:attrName>
                                        </p:attrNameLst>
                                      </p:cBhvr>
                                      <p:to>
                                        <p:strVal val="visible"/>
                                      </p:to>
                                    </p:set>
                                    <p:anim calcmode="lin" valueType="num">
                                      <p:cBhvr additive="base">
                                        <p:cTn id="105" dur="500" fill="hold"/>
                                        <p:tgtEl>
                                          <p:spTgt spid="55"/>
                                        </p:tgtEl>
                                        <p:attrNameLst>
                                          <p:attrName>ppt_x</p:attrName>
                                        </p:attrNameLst>
                                      </p:cBhvr>
                                      <p:tavLst>
                                        <p:tav tm="0">
                                          <p:val>
                                            <p:strVal val="#ppt_x"/>
                                          </p:val>
                                        </p:tav>
                                        <p:tav tm="100000">
                                          <p:val>
                                            <p:strVal val="#ppt_x"/>
                                          </p:val>
                                        </p:tav>
                                      </p:tavLst>
                                    </p:anim>
                                    <p:anim calcmode="lin" valueType="num">
                                      <p:cBhvr additive="base">
                                        <p:cTn id="106" dur="500" fill="hold"/>
                                        <p:tgtEl>
                                          <p:spTgt spid="55"/>
                                        </p:tgtEl>
                                        <p:attrNameLst>
                                          <p:attrName>ppt_y</p:attrName>
                                        </p:attrNameLst>
                                      </p:cBhvr>
                                      <p:tavLst>
                                        <p:tav tm="0">
                                          <p:val>
                                            <p:strVal val="1+#ppt_h/2"/>
                                          </p:val>
                                        </p:tav>
                                        <p:tav tm="100000">
                                          <p:val>
                                            <p:strVal val="#ppt_y"/>
                                          </p:val>
                                        </p:tav>
                                      </p:tavLst>
                                    </p:anim>
                                  </p:childTnLst>
                                </p:cTn>
                              </p:par>
                              <p:par>
                                <p:cTn id="107" presetID="53" presetClass="entr" presetSubtype="16" fill="hold" grpId="0" nodeType="withEffect">
                                  <p:stCondLst>
                                    <p:cond delay="0"/>
                                  </p:stCondLst>
                                  <p:childTnLst>
                                    <p:set>
                                      <p:cBhvr>
                                        <p:cTn id="108" dur="1" fill="hold">
                                          <p:stCondLst>
                                            <p:cond delay="0"/>
                                          </p:stCondLst>
                                        </p:cTn>
                                        <p:tgtEl>
                                          <p:spTgt spid="54"/>
                                        </p:tgtEl>
                                        <p:attrNameLst>
                                          <p:attrName>style.visibility</p:attrName>
                                        </p:attrNameLst>
                                      </p:cBhvr>
                                      <p:to>
                                        <p:strVal val="visible"/>
                                      </p:to>
                                    </p:set>
                                    <p:anim calcmode="lin" valueType="num">
                                      <p:cBhvr>
                                        <p:cTn id="109" dur="500" fill="hold"/>
                                        <p:tgtEl>
                                          <p:spTgt spid="54"/>
                                        </p:tgtEl>
                                        <p:attrNameLst>
                                          <p:attrName>ppt_w</p:attrName>
                                        </p:attrNameLst>
                                      </p:cBhvr>
                                      <p:tavLst>
                                        <p:tav tm="0">
                                          <p:val>
                                            <p:fltVal val="0"/>
                                          </p:val>
                                        </p:tav>
                                        <p:tav tm="100000">
                                          <p:val>
                                            <p:strVal val="#ppt_w"/>
                                          </p:val>
                                        </p:tav>
                                      </p:tavLst>
                                    </p:anim>
                                    <p:anim calcmode="lin" valueType="num">
                                      <p:cBhvr>
                                        <p:cTn id="110" dur="500" fill="hold"/>
                                        <p:tgtEl>
                                          <p:spTgt spid="54"/>
                                        </p:tgtEl>
                                        <p:attrNameLst>
                                          <p:attrName>ppt_h</p:attrName>
                                        </p:attrNameLst>
                                      </p:cBhvr>
                                      <p:tavLst>
                                        <p:tav tm="0">
                                          <p:val>
                                            <p:fltVal val="0"/>
                                          </p:val>
                                        </p:tav>
                                        <p:tav tm="100000">
                                          <p:val>
                                            <p:strVal val="#ppt_h"/>
                                          </p:val>
                                        </p:tav>
                                      </p:tavLst>
                                    </p:anim>
                                    <p:animEffect transition="in" filter="fade">
                                      <p:cBhvr>
                                        <p:cTn id="111" dur="500"/>
                                        <p:tgtEl>
                                          <p:spTgt spid="54"/>
                                        </p:tgtEl>
                                      </p:cBhvr>
                                    </p:animEffect>
                                  </p:childTnLst>
                                </p:cTn>
                              </p:par>
                            </p:childTnLst>
                          </p:cTn>
                        </p:par>
                      </p:childTnLst>
                    </p:cTn>
                  </p:par>
                  <p:par>
                    <p:cTn id="112" fill="hold">
                      <p:stCondLst>
                        <p:cond delay="indefinite"/>
                      </p:stCondLst>
                      <p:childTnLst>
                        <p:par>
                          <p:cTn id="113" fill="hold">
                            <p:stCondLst>
                              <p:cond delay="0"/>
                            </p:stCondLst>
                            <p:childTnLst>
                              <p:par>
                                <p:cTn id="114" presetID="53" presetClass="entr" presetSubtype="16" fill="hold" nodeType="clickEffect">
                                  <p:stCondLst>
                                    <p:cond delay="0"/>
                                  </p:stCondLst>
                                  <p:childTnLst>
                                    <p:set>
                                      <p:cBhvr>
                                        <p:cTn id="115" dur="1" fill="hold">
                                          <p:stCondLst>
                                            <p:cond delay="0"/>
                                          </p:stCondLst>
                                        </p:cTn>
                                        <p:tgtEl>
                                          <p:spTgt spid="48"/>
                                        </p:tgtEl>
                                        <p:attrNameLst>
                                          <p:attrName>style.visibility</p:attrName>
                                        </p:attrNameLst>
                                      </p:cBhvr>
                                      <p:to>
                                        <p:strVal val="visible"/>
                                      </p:to>
                                    </p:set>
                                    <p:anim calcmode="lin" valueType="num">
                                      <p:cBhvr>
                                        <p:cTn id="116" dur="500" fill="hold"/>
                                        <p:tgtEl>
                                          <p:spTgt spid="48"/>
                                        </p:tgtEl>
                                        <p:attrNameLst>
                                          <p:attrName>ppt_w</p:attrName>
                                        </p:attrNameLst>
                                      </p:cBhvr>
                                      <p:tavLst>
                                        <p:tav tm="0">
                                          <p:val>
                                            <p:fltVal val="0"/>
                                          </p:val>
                                        </p:tav>
                                        <p:tav tm="100000">
                                          <p:val>
                                            <p:strVal val="#ppt_w"/>
                                          </p:val>
                                        </p:tav>
                                      </p:tavLst>
                                    </p:anim>
                                    <p:anim calcmode="lin" valueType="num">
                                      <p:cBhvr>
                                        <p:cTn id="117" dur="500" fill="hold"/>
                                        <p:tgtEl>
                                          <p:spTgt spid="48"/>
                                        </p:tgtEl>
                                        <p:attrNameLst>
                                          <p:attrName>ppt_h</p:attrName>
                                        </p:attrNameLst>
                                      </p:cBhvr>
                                      <p:tavLst>
                                        <p:tav tm="0">
                                          <p:val>
                                            <p:fltVal val="0"/>
                                          </p:val>
                                        </p:tav>
                                        <p:tav tm="100000">
                                          <p:val>
                                            <p:strVal val="#ppt_h"/>
                                          </p:val>
                                        </p:tav>
                                      </p:tavLst>
                                    </p:anim>
                                    <p:animEffect transition="in" filter="fade">
                                      <p:cBhvr>
                                        <p:cTn id="118" dur="500"/>
                                        <p:tgtEl>
                                          <p:spTgt spid="48"/>
                                        </p:tgtEl>
                                      </p:cBhvr>
                                    </p:animEffec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52"/>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1"/>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50"/>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67"/>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9" grpId="0" animBg="1"/>
      <p:bldP spid="3" grpId="0"/>
      <p:bldP spid="76" grpId="0"/>
      <p:bldP spid="77" grpId="0"/>
      <p:bldP spid="87" grpId="0"/>
      <p:bldP spid="35" grpId="0"/>
      <p:bldP spid="50" grpId="0" animBg="1"/>
      <p:bldP spid="67" grpId="0" animBg="1"/>
      <p:bldP spid="68" grpId="0" animBg="1"/>
      <p:bldP spid="54" grpId="0"/>
      <p:bldP spid="59" grpId="0"/>
      <p:bldP spid="56" grpId="0" animBg="1"/>
      <p:bldP spid="63" grpId="0"/>
      <p:bldP spid="70" grpId="0"/>
      <p:bldP spid="10" grpId="0"/>
      <p:bldP spid="20" grpId="0"/>
      <p:bldP spid="31" grpId="0"/>
      <p:bldP spid="73" grpId="0"/>
      <p:bldP spid="51" grpId="0" animBg="1"/>
      <p:bldP spid="52"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Rectangle: Diagonal Corners Snipped 223">
            <a:extLst>
              <a:ext uri="{FF2B5EF4-FFF2-40B4-BE49-F238E27FC236}">
                <a16:creationId xmlns:a16="http://schemas.microsoft.com/office/drawing/2014/main" id="{084D4D59-45B8-4300-BCE3-9C61B952EB51}"/>
              </a:ext>
            </a:extLst>
          </p:cNvPr>
          <p:cNvSpPr/>
          <p:nvPr/>
        </p:nvSpPr>
        <p:spPr bwMode="auto">
          <a:xfrm>
            <a:off x="190587" y="815254"/>
            <a:ext cx="1366823" cy="661334"/>
          </a:xfrm>
          <a:prstGeom prst="snip2Diag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2" name="Title 1">
            <a:extLst>
              <a:ext uri="{FF2B5EF4-FFF2-40B4-BE49-F238E27FC236}">
                <a16:creationId xmlns:a16="http://schemas.microsoft.com/office/drawing/2014/main" id="{49D408C8-0CD9-4A94-9035-99A684D3C8BE}"/>
              </a:ext>
            </a:extLst>
          </p:cNvPr>
          <p:cNvSpPr>
            <a:spLocks noGrp="1"/>
          </p:cNvSpPr>
          <p:nvPr>
            <p:ph type="title"/>
          </p:nvPr>
        </p:nvSpPr>
        <p:spPr>
          <a:xfrm>
            <a:off x="177229" y="-52522"/>
            <a:ext cx="11237870" cy="565027"/>
          </a:xfrm>
        </p:spPr>
        <p:txBody>
          <a:bodyPr/>
          <a:lstStyle/>
          <a:p>
            <a:r>
              <a:rPr lang="en-US" dirty="0"/>
              <a:t>App Service: Multiple deployments</a:t>
            </a:r>
          </a:p>
        </p:txBody>
      </p:sp>
      <p:sp>
        <p:nvSpPr>
          <p:cNvPr id="4" name="Rectangle 3">
            <a:extLst>
              <a:ext uri="{FF2B5EF4-FFF2-40B4-BE49-F238E27FC236}">
                <a16:creationId xmlns:a16="http://schemas.microsoft.com/office/drawing/2014/main" id="{D405C4C8-596B-47F2-9EF4-3186D4E9DEA9}"/>
              </a:ext>
            </a:extLst>
          </p:cNvPr>
          <p:cNvSpPr/>
          <p:nvPr/>
        </p:nvSpPr>
        <p:spPr bwMode="auto">
          <a:xfrm>
            <a:off x="306469" y="2176380"/>
            <a:ext cx="3564717" cy="4639568"/>
          </a:xfrm>
          <a:prstGeom prst="rect">
            <a:avLst/>
          </a:prstGeom>
          <a:noFill/>
          <a:ln w="38100">
            <a:solidFill>
              <a:schemeClr val="accent2">
                <a:lumMod val="90000"/>
                <a:lumOff val="10000"/>
              </a:schemeClr>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14" name="Rectangle 13">
            <a:extLst>
              <a:ext uri="{FF2B5EF4-FFF2-40B4-BE49-F238E27FC236}">
                <a16:creationId xmlns:a16="http://schemas.microsoft.com/office/drawing/2014/main" id="{B8E712D6-5CD7-443D-AFB5-87D8C6FA318E}"/>
              </a:ext>
            </a:extLst>
          </p:cNvPr>
          <p:cNvSpPr/>
          <p:nvPr/>
        </p:nvSpPr>
        <p:spPr bwMode="auto">
          <a:xfrm>
            <a:off x="454132" y="4809833"/>
            <a:ext cx="3269392" cy="1980905"/>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7565" rIns="0" bIns="47565" numCol="1" rtlCol="0" anchor="ctr" anchorCtr="0" compatLnSpc="1">
            <a:prstTxWarp prst="textNoShape">
              <a:avLst/>
            </a:prstTxWarp>
          </a:bodyPr>
          <a:lstStyle/>
          <a:p>
            <a:endParaRPr lang="en-US" sz="1632">
              <a:gradFill>
                <a:gsLst>
                  <a:gs pos="2917">
                    <a:schemeClr val="tx1"/>
                  </a:gs>
                  <a:gs pos="30000">
                    <a:schemeClr val="tx1"/>
                  </a:gs>
                </a:gsLst>
                <a:lin ang="5400000" scaled="0"/>
              </a:gradFill>
            </a:endParaRPr>
          </a:p>
        </p:txBody>
      </p:sp>
      <p:pic>
        <p:nvPicPr>
          <p:cNvPr id="29" name="Picture 28" descr="A picture containing vector graphics&#10;&#10;Description generated with high confidence">
            <a:extLst>
              <a:ext uri="{FF2B5EF4-FFF2-40B4-BE49-F238E27FC236}">
                <a16:creationId xmlns:a16="http://schemas.microsoft.com/office/drawing/2014/main" id="{109BEB8C-859B-4832-B6E5-02249C3E0D25}"/>
              </a:ext>
            </a:extLst>
          </p:cNvPr>
          <p:cNvPicPr>
            <a:picLocks noChangeAspect="1"/>
          </p:cNvPicPr>
          <p:nvPr/>
        </p:nvPicPr>
        <p:blipFill>
          <a:blip r:embed="rId3"/>
          <a:stretch>
            <a:fillRect/>
          </a:stretch>
        </p:blipFill>
        <p:spPr>
          <a:xfrm>
            <a:off x="416997" y="1664040"/>
            <a:ext cx="795824" cy="795824"/>
          </a:xfrm>
          <a:prstGeom prst="rect">
            <a:avLst/>
          </a:prstGeom>
        </p:spPr>
      </p:pic>
      <p:sp>
        <p:nvSpPr>
          <p:cNvPr id="53" name="TextBox 52">
            <a:extLst>
              <a:ext uri="{FF2B5EF4-FFF2-40B4-BE49-F238E27FC236}">
                <a16:creationId xmlns:a16="http://schemas.microsoft.com/office/drawing/2014/main" id="{DC4502DA-1387-4D2B-A309-EB2A4B4BB99D}"/>
              </a:ext>
            </a:extLst>
          </p:cNvPr>
          <p:cNvSpPr txBox="1"/>
          <p:nvPr/>
        </p:nvSpPr>
        <p:spPr>
          <a:xfrm>
            <a:off x="383748" y="4099408"/>
            <a:ext cx="845150" cy="320182"/>
          </a:xfrm>
          <a:prstGeom prst="rect">
            <a:avLst/>
          </a:prstGeom>
          <a:noFill/>
        </p:spPr>
        <p:txBody>
          <a:bodyPr wrap="square" lIns="0" tIns="0" rIns="0" bIns="0" rtlCol="0">
            <a:spAutoFit/>
          </a:bodyPr>
          <a:lstStyle/>
          <a:p>
            <a:pPr algn="l"/>
            <a:endParaRPr lang="en-US" sz="2040" err="1">
              <a:gradFill>
                <a:gsLst>
                  <a:gs pos="2917">
                    <a:schemeClr val="tx1"/>
                  </a:gs>
                  <a:gs pos="30000">
                    <a:schemeClr val="tx1"/>
                  </a:gs>
                </a:gsLst>
                <a:lin ang="5400000" scaled="0"/>
              </a:gradFill>
            </a:endParaRPr>
          </a:p>
        </p:txBody>
      </p:sp>
      <p:cxnSp>
        <p:nvCxnSpPr>
          <p:cNvPr id="55" name="Connector: Elbow 54">
            <a:extLst>
              <a:ext uri="{FF2B5EF4-FFF2-40B4-BE49-F238E27FC236}">
                <a16:creationId xmlns:a16="http://schemas.microsoft.com/office/drawing/2014/main" id="{5D1BF278-9CC7-4E16-AD44-9BD9068E8949}"/>
              </a:ext>
            </a:extLst>
          </p:cNvPr>
          <p:cNvCxnSpPr>
            <a:cxnSpLocks/>
            <a:stCxn id="4" idx="0"/>
            <a:endCxn id="47" idx="1"/>
          </p:cNvCxnSpPr>
          <p:nvPr/>
        </p:nvCxnSpPr>
        <p:spPr>
          <a:xfrm rot="16200000" flipH="1">
            <a:off x="3491346" y="773862"/>
            <a:ext cx="849333" cy="3654370"/>
          </a:xfrm>
          <a:prstGeom prst="bentConnector4">
            <a:avLst>
              <a:gd name="adj1" fmla="val -27451"/>
              <a:gd name="adj2" fmla="val 74387"/>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2080C29C-C844-4582-886D-EB2DF9CAEE88}"/>
              </a:ext>
            </a:extLst>
          </p:cNvPr>
          <p:cNvCxnSpPr>
            <a:cxnSpLocks/>
            <a:stCxn id="175" idx="0"/>
            <a:endCxn id="47" idx="3"/>
          </p:cNvCxnSpPr>
          <p:nvPr/>
        </p:nvCxnSpPr>
        <p:spPr>
          <a:xfrm rot="16200000" flipH="1" flipV="1">
            <a:off x="7839584" y="705084"/>
            <a:ext cx="783805" cy="3857453"/>
          </a:xfrm>
          <a:prstGeom prst="bentConnector4">
            <a:avLst>
              <a:gd name="adj1" fmla="val -29746"/>
              <a:gd name="adj2" fmla="val 7310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D2D94FE1-302B-4E4D-BE76-69A011735FFD}"/>
              </a:ext>
            </a:extLst>
          </p:cNvPr>
          <p:cNvSpPr txBox="1"/>
          <p:nvPr/>
        </p:nvSpPr>
        <p:spPr>
          <a:xfrm>
            <a:off x="250949" y="969215"/>
            <a:ext cx="1210501" cy="640363"/>
          </a:xfrm>
          <a:prstGeom prst="rect">
            <a:avLst/>
          </a:prstGeom>
          <a:noFill/>
        </p:spPr>
        <p:txBody>
          <a:bodyPr wrap="square" lIns="0" tIns="0" rIns="0" bIns="0" rtlCol="0">
            <a:spAutoFit/>
          </a:bodyPr>
          <a:lstStyle/>
          <a:p>
            <a:pPr algn="l"/>
            <a:r>
              <a:rPr lang="en-US" sz="2040" b="1">
                <a:gradFill>
                  <a:gsLst>
                    <a:gs pos="2917">
                      <a:schemeClr val="tx1"/>
                    </a:gs>
                    <a:gs pos="30000">
                      <a:schemeClr val="tx1"/>
                    </a:gs>
                  </a:gsLst>
                  <a:lin ang="5400000" scaled="0"/>
                </a:gradFill>
              </a:rPr>
              <a:t>Learnings</a:t>
            </a:r>
          </a:p>
          <a:p>
            <a:pPr marL="349724" indent="-349724">
              <a:buFont typeface="Wingdings" panose="05000000000000000000" pitchFamily="2" charset="2"/>
              <a:buChar char="§"/>
            </a:pPr>
            <a:endParaRPr lang="en-US" sz="2040">
              <a:gradFill>
                <a:gsLst>
                  <a:gs pos="2917">
                    <a:schemeClr val="tx1"/>
                  </a:gs>
                  <a:gs pos="30000">
                    <a:schemeClr val="tx1"/>
                  </a:gs>
                </a:gsLst>
                <a:lin ang="5400000" scaled="0"/>
              </a:gradFill>
            </a:endParaRPr>
          </a:p>
        </p:txBody>
      </p:sp>
      <p:sp>
        <p:nvSpPr>
          <p:cNvPr id="86" name="TextBox 85">
            <a:extLst>
              <a:ext uri="{FF2B5EF4-FFF2-40B4-BE49-F238E27FC236}">
                <a16:creationId xmlns:a16="http://schemas.microsoft.com/office/drawing/2014/main" id="{FFA525AA-E43F-49FF-9EE7-DCB437218039}"/>
              </a:ext>
            </a:extLst>
          </p:cNvPr>
          <p:cNvSpPr txBox="1"/>
          <p:nvPr/>
        </p:nvSpPr>
        <p:spPr>
          <a:xfrm>
            <a:off x="541471" y="2438084"/>
            <a:ext cx="872654" cy="320182"/>
          </a:xfrm>
          <a:prstGeom prst="rect">
            <a:avLst/>
          </a:prstGeom>
          <a:noFill/>
        </p:spPr>
        <p:txBody>
          <a:bodyPr wrap="square" lIns="0" tIns="0" rIns="0" bIns="0" rtlCol="0">
            <a:spAutoFit/>
          </a:bodyPr>
          <a:lstStyle/>
          <a:p>
            <a:pPr algn="l"/>
            <a:r>
              <a:rPr lang="en-US" sz="2040">
                <a:gradFill>
                  <a:gsLst>
                    <a:gs pos="2917">
                      <a:schemeClr val="tx1"/>
                    </a:gs>
                    <a:gs pos="30000">
                      <a:schemeClr val="tx1"/>
                    </a:gs>
                  </a:gsLst>
                  <a:lin ang="5400000" scaled="0"/>
                </a:gradFill>
              </a:rPr>
              <a:t>Site A</a:t>
            </a:r>
          </a:p>
        </p:txBody>
      </p:sp>
      <p:sp>
        <p:nvSpPr>
          <p:cNvPr id="87" name="TextBox 86">
            <a:extLst>
              <a:ext uri="{FF2B5EF4-FFF2-40B4-BE49-F238E27FC236}">
                <a16:creationId xmlns:a16="http://schemas.microsoft.com/office/drawing/2014/main" id="{9282D022-A85E-43AD-8F48-13E60EA49C1B}"/>
              </a:ext>
            </a:extLst>
          </p:cNvPr>
          <p:cNvSpPr txBox="1"/>
          <p:nvPr/>
        </p:nvSpPr>
        <p:spPr>
          <a:xfrm>
            <a:off x="8562337" y="2440406"/>
            <a:ext cx="845150" cy="320182"/>
          </a:xfrm>
          <a:prstGeom prst="rect">
            <a:avLst/>
          </a:prstGeom>
          <a:noFill/>
        </p:spPr>
        <p:txBody>
          <a:bodyPr wrap="square" lIns="0" tIns="0" rIns="0" bIns="0" rtlCol="0">
            <a:spAutoFit/>
          </a:bodyPr>
          <a:lstStyle/>
          <a:p>
            <a:pPr algn="l"/>
            <a:r>
              <a:rPr lang="en-US" sz="2040">
                <a:gradFill>
                  <a:gsLst>
                    <a:gs pos="2917">
                      <a:schemeClr val="tx1"/>
                    </a:gs>
                    <a:gs pos="30000">
                      <a:schemeClr val="tx1"/>
                    </a:gs>
                  </a:gsLst>
                  <a:lin ang="5400000" scaled="0"/>
                </a:gradFill>
              </a:rPr>
              <a:t>Site B</a:t>
            </a:r>
          </a:p>
        </p:txBody>
      </p:sp>
      <p:pic>
        <p:nvPicPr>
          <p:cNvPr id="47" name="Picture 46" descr="A close up of a sign&#10;&#10;Description generated with very high confidence">
            <a:extLst>
              <a:ext uri="{FF2B5EF4-FFF2-40B4-BE49-F238E27FC236}">
                <a16:creationId xmlns:a16="http://schemas.microsoft.com/office/drawing/2014/main" id="{797AD04C-8D73-41EB-805D-24D39649EC7C}"/>
              </a:ext>
            </a:extLst>
          </p:cNvPr>
          <p:cNvPicPr>
            <a:picLocks noChangeAspect="1"/>
          </p:cNvPicPr>
          <p:nvPr/>
        </p:nvPicPr>
        <p:blipFill>
          <a:blip r:embed="rId4"/>
          <a:stretch>
            <a:fillRect/>
          </a:stretch>
        </p:blipFill>
        <p:spPr>
          <a:xfrm>
            <a:off x="5743198" y="2745932"/>
            <a:ext cx="559562" cy="559562"/>
          </a:xfrm>
          <a:prstGeom prst="rect">
            <a:avLst/>
          </a:prstGeom>
        </p:spPr>
      </p:pic>
      <p:sp>
        <p:nvSpPr>
          <p:cNvPr id="35" name="TextBox 34">
            <a:extLst>
              <a:ext uri="{FF2B5EF4-FFF2-40B4-BE49-F238E27FC236}">
                <a16:creationId xmlns:a16="http://schemas.microsoft.com/office/drawing/2014/main" id="{9A990973-651D-464D-9CD9-DB0FC611DC55}"/>
              </a:ext>
            </a:extLst>
          </p:cNvPr>
          <p:cNvSpPr txBox="1"/>
          <p:nvPr/>
        </p:nvSpPr>
        <p:spPr>
          <a:xfrm>
            <a:off x="5627067" y="3361207"/>
            <a:ext cx="791823" cy="448228"/>
          </a:xfrm>
          <a:prstGeom prst="rect">
            <a:avLst/>
          </a:prstGeom>
          <a:noFill/>
        </p:spPr>
        <p:txBody>
          <a:bodyPr wrap="square" lIns="0" tIns="0" rIns="0" bIns="0" rtlCol="0">
            <a:spAutoFit/>
          </a:bodyPr>
          <a:lstStyle/>
          <a:p>
            <a:pPr algn="ctr"/>
            <a:r>
              <a:rPr lang="en-US" sz="1428">
                <a:gradFill>
                  <a:gsLst>
                    <a:gs pos="2917">
                      <a:schemeClr val="tx1"/>
                    </a:gs>
                    <a:gs pos="30000">
                      <a:schemeClr val="tx1"/>
                    </a:gs>
                  </a:gsLst>
                  <a:lin ang="5400000" scaled="0"/>
                </a:gradFill>
              </a:rPr>
              <a:t>Load Balancer</a:t>
            </a:r>
          </a:p>
        </p:txBody>
      </p:sp>
      <p:sp>
        <p:nvSpPr>
          <p:cNvPr id="50" name="Rectangle 49">
            <a:extLst>
              <a:ext uri="{FF2B5EF4-FFF2-40B4-BE49-F238E27FC236}">
                <a16:creationId xmlns:a16="http://schemas.microsoft.com/office/drawing/2014/main" id="{A0A175E3-5E2A-4942-A63C-D57E735617A0}"/>
              </a:ext>
            </a:extLst>
          </p:cNvPr>
          <p:cNvSpPr/>
          <p:nvPr/>
        </p:nvSpPr>
        <p:spPr bwMode="auto">
          <a:xfrm>
            <a:off x="1695753" y="723702"/>
            <a:ext cx="2825905" cy="897506"/>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Separate instance of RP</a:t>
            </a:r>
          </a:p>
        </p:txBody>
      </p:sp>
      <p:sp>
        <p:nvSpPr>
          <p:cNvPr id="67" name="Rectangle 66">
            <a:extLst>
              <a:ext uri="{FF2B5EF4-FFF2-40B4-BE49-F238E27FC236}">
                <a16:creationId xmlns:a16="http://schemas.microsoft.com/office/drawing/2014/main" id="{5FB8418C-94F6-49E0-94E4-364E233B26A6}"/>
              </a:ext>
            </a:extLst>
          </p:cNvPr>
          <p:cNvSpPr/>
          <p:nvPr/>
        </p:nvSpPr>
        <p:spPr bwMode="auto">
          <a:xfrm>
            <a:off x="4660001" y="729392"/>
            <a:ext cx="2825905" cy="897506"/>
          </a:xfrm>
          <a:prstGeom prst="rect">
            <a:avLst/>
          </a:prstGeom>
          <a:solidFill>
            <a:schemeClr val="accent1">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For DR: Redeploy app and restore user database</a:t>
            </a:r>
          </a:p>
        </p:txBody>
      </p:sp>
      <p:sp>
        <p:nvSpPr>
          <p:cNvPr id="68" name="Rectangle 67">
            <a:extLst>
              <a:ext uri="{FF2B5EF4-FFF2-40B4-BE49-F238E27FC236}">
                <a16:creationId xmlns:a16="http://schemas.microsoft.com/office/drawing/2014/main" id="{BE254543-BD08-4AC7-BA65-BF3819FAEE51}"/>
              </a:ext>
            </a:extLst>
          </p:cNvPr>
          <p:cNvSpPr/>
          <p:nvPr/>
        </p:nvSpPr>
        <p:spPr bwMode="auto">
          <a:xfrm>
            <a:off x="7636231" y="723702"/>
            <a:ext cx="2825905" cy="897506"/>
          </a:xfrm>
          <a:prstGeom prst="rect">
            <a:avLst/>
          </a:prstGeom>
          <a:solidFill>
            <a:schemeClr val="accent1">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Use distributed group for application to be HA</a:t>
            </a:r>
          </a:p>
        </p:txBody>
      </p:sp>
      <p:sp>
        <p:nvSpPr>
          <p:cNvPr id="54" name="Rectangle 53">
            <a:extLst>
              <a:ext uri="{FF2B5EF4-FFF2-40B4-BE49-F238E27FC236}">
                <a16:creationId xmlns:a16="http://schemas.microsoft.com/office/drawing/2014/main" id="{B824FD89-0C89-4A9B-84D4-F726F79BF0B1}"/>
              </a:ext>
            </a:extLst>
          </p:cNvPr>
          <p:cNvSpPr/>
          <p:nvPr/>
        </p:nvSpPr>
        <p:spPr>
          <a:xfrm>
            <a:off x="10149798" y="1644465"/>
            <a:ext cx="2384948" cy="414353"/>
          </a:xfrm>
          <a:prstGeom prst="rect">
            <a:avLst/>
          </a:prstGeom>
        </p:spPr>
        <p:txBody>
          <a:bodyPr wrap="square">
            <a:spAutoFit/>
          </a:bodyPr>
          <a:lstStyle/>
          <a:p>
            <a:r>
              <a:rPr lang="en-US" sz="2040" b="1">
                <a:gradFill>
                  <a:gsLst>
                    <a:gs pos="2917">
                      <a:schemeClr val="tx1"/>
                    </a:gs>
                    <a:gs pos="30000">
                      <a:schemeClr val="tx1"/>
                    </a:gs>
                  </a:gsLst>
                  <a:lin ang="5400000" scaled="0"/>
                </a:gradFill>
              </a:rPr>
              <a:t>Disaster recovery </a:t>
            </a:r>
          </a:p>
        </p:txBody>
      </p:sp>
      <p:sp>
        <p:nvSpPr>
          <p:cNvPr id="20" name="Rectangle 19">
            <a:extLst>
              <a:ext uri="{FF2B5EF4-FFF2-40B4-BE49-F238E27FC236}">
                <a16:creationId xmlns:a16="http://schemas.microsoft.com/office/drawing/2014/main" id="{DD4093B3-3A96-4E6B-9639-A607A9062C3E}"/>
              </a:ext>
            </a:extLst>
          </p:cNvPr>
          <p:cNvSpPr/>
          <p:nvPr/>
        </p:nvSpPr>
        <p:spPr>
          <a:xfrm>
            <a:off x="3061712" y="2268332"/>
            <a:ext cx="508786" cy="382308"/>
          </a:xfrm>
          <a:prstGeom prst="rect">
            <a:avLst/>
          </a:prstGeom>
        </p:spPr>
        <p:txBody>
          <a:bodyPr wrap="none">
            <a:spAutoFit/>
          </a:bodyPr>
          <a:lstStyle/>
          <a:p>
            <a:r>
              <a:rPr lang="en-US" sz="1836" b="1">
                <a:gradFill>
                  <a:gsLst>
                    <a:gs pos="2917">
                      <a:schemeClr val="tx1"/>
                    </a:gs>
                    <a:gs pos="30000">
                      <a:schemeClr val="tx1"/>
                    </a:gs>
                  </a:gsLst>
                  <a:lin ang="5400000" scaled="0"/>
                </a:gradFill>
              </a:rPr>
              <a:t>HA</a:t>
            </a:r>
          </a:p>
        </p:txBody>
      </p:sp>
      <p:sp>
        <p:nvSpPr>
          <p:cNvPr id="31" name="TextBox 30">
            <a:extLst>
              <a:ext uri="{FF2B5EF4-FFF2-40B4-BE49-F238E27FC236}">
                <a16:creationId xmlns:a16="http://schemas.microsoft.com/office/drawing/2014/main" id="{AC060650-6D0D-4A8E-AA42-2375D4A12764}"/>
              </a:ext>
            </a:extLst>
          </p:cNvPr>
          <p:cNvSpPr txBox="1"/>
          <p:nvPr/>
        </p:nvSpPr>
        <p:spPr>
          <a:xfrm>
            <a:off x="765962" y="6399496"/>
            <a:ext cx="2416391" cy="320182"/>
          </a:xfrm>
          <a:prstGeom prst="rect">
            <a:avLst/>
          </a:prstGeom>
          <a:noFill/>
        </p:spPr>
        <p:txBody>
          <a:bodyPr wrap="square" lIns="0" tIns="0" rIns="0" bIns="0" rtlCol="0">
            <a:spAutoFit/>
          </a:bodyPr>
          <a:lstStyle/>
          <a:p>
            <a:pPr algn="ctr"/>
            <a:r>
              <a:rPr lang="en-US" sz="2040">
                <a:gradFill>
                  <a:gsLst>
                    <a:gs pos="2917">
                      <a:schemeClr val="tx1"/>
                    </a:gs>
                    <a:gs pos="30000">
                      <a:schemeClr val="tx1"/>
                    </a:gs>
                  </a:gsLst>
                  <a:lin ang="5400000" scaled="0"/>
                </a:gradFill>
              </a:rPr>
              <a:t> </a:t>
            </a:r>
          </a:p>
        </p:txBody>
      </p:sp>
      <p:sp>
        <p:nvSpPr>
          <p:cNvPr id="73" name="TextBox 72">
            <a:extLst>
              <a:ext uri="{FF2B5EF4-FFF2-40B4-BE49-F238E27FC236}">
                <a16:creationId xmlns:a16="http://schemas.microsoft.com/office/drawing/2014/main" id="{18238AD8-6428-453F-A8A5-81EBB0B5DAB9}"/>
              </a:ext>
            </a:extLst>
          </p:cNvPr>
          <p:cNvSpPr txBox="1"/>
          <p:nvPr/>
        </p:nvSpPr>
        <p:spPr>
          <a:xfrm>
            <a:off x="9128876" y="6481939"/>
            <a:ext cx="2416391" cy="320182"/>
          </a:xfrm>
          <a:prstGeom prst="rect">
            <a:avLst/>
          </a:prstGeom>
          <a:noFill/>
        </p:spPr>
        <p:txBody>
          <a:bodyPr wrap="square" lIns="0" tIns="0" rIns="0" bIns="0" rtlCol="0">
            <a:spAutoFit/>
          </a:bodyPr>
          <a:lstStyle/>
          <a:p>
            <a:pPr algn="ctr"/>
            <a:endParaRPr lang="en-US" sz="2040">
              <a:gradFill>
                <a:gsLst>
                  <a:gs pos="2917">
                    <a:schemeClr val="tx1"/>
                  </a:gs>
                  <a:gs pos="30000">
                    <a:schemeClr val="tx1"/>
                  </a:gs>
                </a:gsLst>
                <a:lin ang="5400000" scaled="0"/>
              </a:gradFill>
            </a:endParaRPr>
          </a:p>
        </p:txBody>
      </p:sp>
      <p:pic>
        <p:nvPicPr>
          <p:cNvPr id="52" name="Picture 51" descr="A picture containing vector graphics&#10;&#10;Description generated with high confidence">
            <a:extLst>
              <a:ext uri="{FF2B5EF4-FFF2-40B4-BE49-F238E27FC236}">
                <a16:creationId xmlns:a16="http://schemas.microsoft.com/office/drawing/2014/main" id="{A23CFF21-4782-4DB6-AFB5-5545BA55D723}"/>
              </a:ext>
            </a:extLst>
          </p:cNvPr>
          <p:cNvPicPr>
            <a:picLocks noChangeAspect="1"/>
          </p:cNvPicPr>
          <p:nvPr/>
        </p:nvPicPr>
        <p:blipFill>
          <a:blip r:embed="rId5"/>
          <a:stretch>
            <a:fillRect/>
          </a:stretch>
        </p:blipFill>
        <p:spPr>
          <a:xfrm>
            <a:off x="1725875" y="4913183"/>
            <a:ext cx="571591" cy="539811"/>
          </a:xfrm>
          <a:prstGeom prst="rect">
            <a:avLst/>
          </a:prstGeom>
        </p:spPr>
      </p:pic>
      <p:sp>
        <p:nvSpPr>
          <p:cNvPr id="103" name="TextBox 102">
            <a:extLst>
              <a:ext uri="{FF2B5EF4-FFF2-40B4-BE49-F238E27FC236}">
                <a16:creationId xmlns:a16="http://schemas.microsoft.com/office/drawing/2014/main" id="{3050FF50-93DE-4A38-938D-86ED73A232DA}"/>
              </a:ext>
            </a:extLst>
          </p:cNvPr>
          <p:cNvSpPr txBox="1"/>
          <p:nvPr/>
        </p:nvSpPr>
        <p:spPr>
          <a:xfrm>
            <a:off x="9060331" y="6482064"/>
            <a:ext cx="2416391" cy="320182"/>
          </a:xfrm>
          <a:prstGeom prst="rect">
            <a:avLst/>
          </a:prstGeom>
          <a:noFill/>
        </p:spPr>
        <p:txBody>
          <a:bodyPr wrap="square" lIns="0" tIns="0" rIns="0" bIns="0" rtlCol="0">
            <a:spAutoFit/>
          </a:bodyPr>
          <a:lstStyle/>
          <a:p>
            <a:pPr algn="ctr"/>
            <a:r>
              <a:rPr lang="en-US" sz="2040">
                <a:gradFill>
                  <a:gsLst>
                    <a:gs pos="2917">
                      <a:schemeClr val="tx1"/>
                    </a:gs>
                    <a:gs pos="30000">
                      <a:schemeClr val="tx1"/>
                    </a:gs>
                  </a:gsLst>
                  <a:lin ang="5400000" scaled="0"/>
                </a:gradFill>
              </a:rPr>
              <a:t> </a:t>
            </a:r>
          </a:p>
        </p:txBody>
      </p:sp>
      <p:pic>
        <p:nvPicPr>
          <p:cNvPr id="112" name="Picture 111">
            <a:extLst>
              <a:ext uri="{FF2B5EF4-FFF2-40B4-BE49-F238E27FC236}">
                <a16:creationId xmlns:a16="http://schemas.microsoft.com/office/drawing/2014/main" id="{458C8513-B600-4DAE-A865-39964CED2BE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6399" y="6245609"/>
            <a:ext cx="412419" cy="412419"/>
          </a:xfrm>
          <a:prstGeom prst="rect">
            <a:avLst/>
          </a:prstGeom>
        </p:spPr>
      </p:pic>
      <p:pic>
        <p:nvPicPr>
          <p:cNvPr id="113" name="Picture 112">
            <a:extLst>
              <a:ext uri="{FF2B5EF4-FFF2-40B4-BE49-F238E27FC236}">
                <a16:creationId xmlns:a16="http://schemas.microsoft.com/office/drawing/2014/main" id="{25E17061-80BB-41F5-8F59-C44C65A8239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5179" y="6248428"/>
            <a:ext cx="412419" cy="412419"/>
          </a:xfrm>
          <a:prstGeom prst="rect">
            <a:avLst/>
          </a:prstGeom>
        </p:spPr>
      </p:pic>
      <p:pic>
        <p:nvPicPr>
          <p:cNvPr id="114" name="Picture 113" descr="Image result for azure sql png">
            <a:extLst>
              <a:ext uri="{FF2B5EF4-FFF2-40B4-BE49-F238E27FC236}">
                <a16:creationId xmlns:a16="http://schemas.microsoft.com/office/drawing/2014/main" id="{BEAE4689-CDD3-4359-B09F-16B30CF4DA8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77271" y="5976079"/>
            <a:ext cx="738614" cy="387773"/>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114" descr="Image result for azure sql png">
            <a:extLst>
              <a:ext uri="{FF2B5EF4-FFF2-40B4-BE49-F238E27FC236}">
                <a16:creationId xmlns:a16="http://schemas.microsoft.com/office/drawing/2014/main" id="{3A7EDF93-A1C3-4F24-903D-18BF43C800B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8492" y="6042741"/>
            <a:ext cx="738614" cy="387773"/>
          </a:xfrm>
          <a:prstGeom prst="rect">
            <a:avLst/>
          </a:prstGeom>
          <a:noFill/>
          <a:extLst>
            <a:ext uri="{909E8E84-426E-40DD-AFC4-6F175D3DCCD1}">
              <a14:hiddenFill xmlns:a14="http://schemas.microsoft.com/office/drawing/2010/main">
                <a:solidFill>
                  <a:srgbClr val="FFFFFF"/>
                </a:solidFill>
              </a14:hiddenFill>
            </a:ext>
          </a:extLst>
        </p:spPr>
      </p:pic>
      <p:cxnSp>
        <p:nvCxnSpPr>
          <p:cNvPr id="124" name="Straight Connector 123">
            <a:extLst>
              <a:ext uri="{FF2B5EF4-FFF2-40B4-BE49-F238E27FC236}">
                <a16:creationId xmlns:a16="http://schemas.microsoft.com/office/drawing/2014/main" id="{969F61F9-9807-4B1C-BF41-39DCDFE897B8}"/>
              </a:ext>
            </a:extLst>
          </p:cNvPr>
          <p:cNvCxnSpPr/>
          <p:nvPr/>
        </p:nvCxnSpPr>
        <p:spPr>
          <a:xfrm>
            <a:off x="177229" y="4790077"/>
            <a:ext cx="3931337" cy="7956"/>
          </a:xfrm>
          <a:prstGeom prst="line">
            <a:avLst/>
          </a:prstGeom>
          <a:ln w="38100">
            <a:solidFill>
              <a:schemeClr val="tx1"/>
            </a:solidFill>
            <a:prstDash val="lgDashDotDot"/>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26" name="Rectangle 125">
            <a:extLst>
              <a:ext uri="{FF2B5EF4-FFF2-40B4-BE49-F238E27FC236}">
                <a16:creationId xmlns:a16="http://schemas.microsoft.com/office/drawing/2014/main" id="{3D2C6367-7B32-410C-BB7F-AC298EE6C6F2}"/>
              </a:ext>
            </a:extLst>
          </p:cNvPr>
          <p:cNvSpPr/>
          <p:nvPr/>
        </p:nvSpPr>
        <p:spPr bwMode="auto">
          <a:xfrm>
            <a:off x="453137" y="2786322"/>
            <a:ext cx="3269392" cy="1980905"/>
          </a:xfrm>
          <a:prstGeom prst="rect">
            <a:avLst/>
          </a:prstGeom>
          <a:solidFill>
            <a:srgbClr val="92D050"/>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7565" rIns="0" bIns="47565" numCol="1" rtlCol="0" anchor="ctr" anchorCtr="0" compatLnSpc="1">
            <a:prstTxWarp prst="textNoShape">
              <a:avLst/>
            </a:prstTxWarp>
          </a:bodyPr>
          <a:lstStyle/>
          <a:p>
            <a:endParaRPr lang="en-US" sz="1224">
              <a:gradFill>
                <a:gsLst>
                  <a:gs pos="2917">
                    <a:schemeClr val="tx1"/>
                  </a:gs>
                  <a:gs pos="30000">
                    <a:schemeClr val="tx1"/>
                  </a:gs>
                </a:gsLst>
                <a:lin ang="5400000" scaled="0"/>
              </a:gradFill>
            </a:endParaRPr>
          </a:p>
        </p:txBody>
      </p:sp>
      <p:pic>
        <p:nvPicPr>
          <p:cNvPr id="129" name="Picture 128">
            <a:extLst>
              <a:ext uri="{FF2B5EF4-FFF2-40B4-BE49-F238E27FC236}">
                <a16:creationId xmlns:a16="http://schemas.microsoft.com/office/drawing/2014/main" id="{626A484C-7B31-4542-B6FC-96950E3ACE81}"/>
              </a:ext>
            </a:extLst>
          </p:cNvPr>
          <p:cNvPicPr>
            <a:picLocks noChangeAspect="1"/>
          </p:cNvPicPr>
          <p:nvPr/>
        </p:nvPicPr>
        <p:blipFill>
          <a:blip r:embed="rId8"/>
          <a:stretch>
            <a:fillRect/>
          </a:stretch>
        </p:blipFill>
        <p:spPr>
          <a:xfrm>
            <a:off x="1847236" y="2872443"/>
            <a:ext cx="450230" cy="450230"/>
          </a:xfrm>
          <a:prstGeom prst="rect">
            <a:avLst/>
          </a:prstGeom>
        </p:spPr>
      </p:pic>
      <p:pic>
        <p:nvPicPr>
          <p:cNvPr id="131" name="Picture 130" descr="A picture containing vector graphics&#10;&#10;Description generated with high confidence">
            <a:extLst>
              <a:ext uri="{FF2B5EF4-FFF2-40B4-BE49-F238E27FC236}">
                <a16:creationId xmlns:a16="http://schemas.microsoft.com/office/drawing/2014/main" id="{AEFAE995-D61A-4C97-89EC-2C342F5DB8CE}"/>
              </a:ext>
            </a:extLst>
          </p:cNvPr>
          <p:cNvPicPr>
            <a:picLocks noChangeAspect="1"/>
          </p:cNvPicPr>
          <p:nvPr/>
        </p:nvPicPr>
        <p:blipFill>
          <a:blip r:embed="rId9"/>
          <a:stretch>
            <a:fillRect/>
          </a:stretch>
        </p:blipFill>
        <p:spPr>
          <a:xfrm>
            <a:off x="2124107" y="5936058"/>
            <a:ext cx="652823" cy="652823"/>
          </a:xfrm>
          <a:prstGeom prst="rect">
            <a:avLst/>
          </a:prstGeom>
        </p:spPr>
      </p:pic>
      <p:sp>
        <p:nvSpPr>
          <p:cNvPr id="132" name="TextBox 131">
            <a:extLst>
              <a:ext uri="{FF2B5EF4-FFF2-40B4-BE49-F238E27FC236}">
                <a16:creationId xmlns:a16="http://schemas.microsoft.com/office/drawing/2014/main" id="{B87E8FFD-B41B-4CB5-B587-2BA1D9B6B4CD}"/>
              </a:ext>
            </a:extLst>
          </p:cNvPr>
          <p:cNvSpPr txBox="1"/>
          <p:nvPr/>
        </p:nvSpPr>
        <p:spPr>
          <a:xfrm>
            <a:off x="2080816" y="6583959"/>
            <a:ext cx="1209550" cy="192135"/>
          </a:xfrm>
          <a:prstGeom prst="rect">
            <a:avLst/>
          </a:prstGeom>
          <a:noFill/>
        </p:spPr>
        <p:txBody>
          <a:bodyPr wrap="square" lIns="0" tIns="0" rIns="0" bIns="0" rtlCol="0">
            <a:spAutoFit/>
          </a:bodyPr>
          <a:lstStyle/>
          <a:p>
            <a:pPr algn="l"/>
            <a:r>
              <a:rPr lang="en-US" sz="1224">
                <a:gradFill>
                  <a:gsLst>
                    <a:gs pos="2917">
                      <a:schemeClr val="tx1"/>
                    </a:gs>
                    <a:gs pos="30000">
                      <a:schemeClr val="tx1"/>
                    </a:gs>
                  </a:gsLst>
                  <a:lin ang="5400000" scaled="0"/>
                </a:gradFill>
              </a:rPr>
              <a:t>File content</a:t>
            </a:r>
          </a:p>
        </p:txBody>
      </p:sp>
      <p:pic>
        <p:nvPicPr>
          <p:cNvPr id="133" name="Picture 132" descr="A picture containing vector graphics&#10;&#10;Description generated with high confidence">
            <a:extLst>
              <a:ext uri="{FF2B5EF4-FFF2-40B4-BE49-F238E27FC236}">
                <a16:creationId xmlns:a16="http://schemas.microsoft.com/office/drawing/2014/main" id="{F7651566-DE5D-43AC-B84F-87739C70D2EE}"/>
              </a:ext>
            </a:extLst>
          </p:cNvPr>
          <p:cNvPicPr>
            <a:picLocks noChangeAspect="1"/>
          </p:cNvPicPr>
          <p:nvPr/>
        </p:nvPicPr>
        <p:blipFill>
          <a:blip r:embed="rId9"/>
          <a:stretch>
            <a:fillRect/>
          </a:stretch>
        </p:blipFill>
        <p:spPr>
          <a:xfrm>
            <a:off x="2889635" y="5948357"/>
            <a:ext cx="652823" cy="652823"/>
          </a:xfrm>
          <a:prstGeom prst="rect">
            <a:avLst/>
          </a:prstGeom>
        </p:spPr>
      </p:pic>
      <p:sp>
        <p:nvSpPr>
          <p:cNvPr id="134" name="Rectangle 133">
            <a:extLst>
              <a:ext uri="{FF2B5EF4-FFF2-40B4-BE49-F238E27FC236}">
                <a16:creationId xmlns:a16="http://schemas.microsoft.com/office/drawing/2014/main" id="{AED2ADA0-83A5-462F-B96D-159DE6681501}"/>
              </a:ext>
            </a:extLst>
          </p:cNvPr>
          <p:cNvSpPr/>
          <p:nvPr/>
        </p:nvSpPr>
        <p:spPr>
          <a:xfrm>
            <a:off x="2849100" y="6534665"/>
            <a:ext cx="984939" cy="286306"/>
          </a:xfrm>
          <a:prstGeom prst="rect">
            <a:avLst/>
          </a:prstGeom>
        </p:spPr>
        <p:txBody>
          <a:bodyPr wrap="none">
            <a:spAutoFit/>
          </a:bodyPr>
          <a:lstStyle/>
          <a:p>
            <a:r>
              <a:rPr lang="en-US" sz="1224">
                <a:gradFill>
                  <a:gsLst>
                    <a:gs pos="2917">
                      <a:schemeClr val="tx1"/>
                    </a:gs>
                    <a:gs pos="30000">
                      <a:schemeClr val="tx1"/>
                    </a:gs>
                  </a:gsLst>
                  <a:lin ang="5400000" scaled="0"/>
                </a:gradFill>
              </a:rPr>
              <a:t>File content</a:t>
            </a:r>
          </a:p>
        </p:txBody>
      </p:sp>
      <p:sp>
        <p:nvSpPr>
          <p:cNvPr id="135" name="TextBox 134">
            <a:extLst>
              <a:ext uri="{FF2B5EF4-FFF2-40B4-BE49-F238E27FC236}">
                <a16:creationId xmlns:a16="http://schemas.microsoft.com/office/drawing/2014/main" id="{020D3CC4-A25D-494F-B2C8-E9AA0888126B}"/>
              </a:ext>
            </a:extLst>
          </p:cNvPr>
          <p:cNvSpPr txBox="1"/>
          <p:nvPr/>
        </p:nvSpPr>
        <p:spPr>
          <a:xfrm>
            <a:off x="1207664" y="5458610"/>
            <a:ext cx="2825864" cy="192135"/>
          </a:xfrm>
          <a:prstGeom prst="rect">
            <a:avLst/>
          </a:prstGeom>
          <a:noFill/>
        </p:spPr>
        <p:txBody>
          <a:bodyPr wrap="square" lIns="0" tIns="0" rIns="0" bIns="0" rtlCol="0">
            <a:spAutoFit/>
          </a:bodyPr>
          <a:lstStyle/>
          <a:p>
            <a:pPr algn="l"/>
            <a:r>
              <a:rPr lang="en-US" sz="1224">
                <a:gradFill>
                  <a:gsLst>
                    <a:gs pos="2917">
                      <a:schemeClr val="tx1"/>
                    </a:gs>
                    <a:gs pos="30000">
                      <a:schemeClr val="tx1"/>
                    </a:gs>
                  </a:gsLst>
                  <a:lin ang="5400000" scaled="0"/>
                </a:gradFill>
              </a:rPr>
              <a:t>App Service Component</a:t>
            </a:r>
          </a:p>
        </p:txBody>
      </p:sp>
      <p:sp>
        <p:nvSpPr>
          <p:cNvPr id="137" name="TextBox 136">
            <a:extLst>
              <a:ext uri="{FF2B5EF4-FFF2-40B4-BE49-F238E27FC236}">
                <a16:creationId xmlns:a16="http://schemas.microsoft.com/office/drawing/2014/main" id="{060AF91C-5BFE-41BC-AE08-A5A347598643}"/>
              </a:ext>
            </a:extLst>
          </p:cNvPr>
          <p:cNvSpPr txBox="1"/>
          <p:nvPr/>
        </p:nvSpPr>
        <p:spPr>
          <a:xfrm>
            <a:off x="1745832" y="3364951"/>
            <a:ext cx="1103269" cy="192135"/>
          </a:xfrm>
          <a:prstGeom prst="rect">
            <a:avLst/>
          </a:prstGeom>
          <a:noFill/>
        </p:spPr>
        <p:txBody>
          <a:bodyPr wrap="square" lIns="0" tIns="0" rIns="0" bIns="0" rtlCol="0">
            <a:spAutoFit/>
          </a:bodyPr>
          <a:lstStyle/>
          <a:p>
            <a:pPr algn="l"/>
            <a:r>
              <a:rPr lang="en-US" sz="1224">
                <a:gradFill>
                  <a:gsLst>
                    <a:gs pos="2917">
                      <a:schemeClr val="tx1"/>
                    </a:gs>
                    <a:gs pos="30000">
                      <a:schemeClr val="tx1"/>
                    </a:gs>
                  </a:gsLst>
                  <a:lin ang="5400000" scaled="0"/>
                </a:gradFill>
              </a:rPr>
              <a:t>User App </a:t>
            </a:r>
          </a:p>
        </p:txBody>
      </p:sp>
      <p:pic>
        <p:nvPicPr>
          <p:cNvPr id="138" name="Picture 137">
            <a:extLst>
              <a:ext uri="{FF2B5EF4-FFF2-40B4-BE49-F238E27FC236}">
                <a16:creationId xmlns:a16="http://schemas.microsoft.com/office/drawing/2014/main" id="{EDC1A14A-4349-4B7F-8FFF-286B88A48D5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9357" y="3834080"/>
            <a:ext cx="412419" cy="412419"/>
          </a:xfrm>
          <a:prstGeom prst="rect">
            <a:avLst/>
          </a:prstGeom>
        </p:spPr>
      </p:pic>
      <p:pic>
        <p:nvPicPr>
          <p:cNvPr id="139" name="Picture 138">
            <a:extLst>
              <a:ext uri="{FF2B5EF4-FFF2-40B4-BE49-F238E27FC236}">
                <a16:creationId xmlns:a16="http://schemas.microsoft.com/office/drawing/2014/main" id="{43AAF0A5-0EE4-46C1-A7B4-EC23B453C08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8136" y="3836899"/>
            <a:ext cx="412419" cy="412419"/>
          </a:xfrm>
          <a:prstGeom prst="rect">
            <a:avLst/>
          </a:prstGeom>
        </p:spPr>
      </p:pic>
      <p:pic>
        <p:nvPicPr>
          <p:cNvPr id="140" name="Picture 139" descr="Image result for azure sql png">
            <a:extLst>
              <a:ext uri="{FF2B5EF4-FFF2-40B4-BE49-F238E27FC236}">
                <a16:creationId xmlns:a16="http://schemas.microsoft.com/office/drawing/2014/main" id="{59459BF2-542D-4CA5-BA40-DE9DA7EA24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0228" y="3564549"/>
            <a:ext cx="738614" cy="387773"/>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140" descr="Image result for azure sql png">
            <a:extLst>
              <a:ext uri="{FF2B5EF4-FFF2-40B4-BE49-F238E27FC236}">
                <a16:creationId xmlns:a16="http://schemas.microsoft.com/office/drawing/2014/main" id="{C4CE1BFF-FCEB-4532-91DD-E88908C7B1C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61449" y="3631211"/>
            <a:ext cx="738614" cy="387773"/>
          </a:xfrm>
          <a:prstGeom prst="rect">
            <a:avLst/>
          </a:prstGeom>
          <a:noFill/>
          <a:extLst>
            <a:ext uri="{909E8E84-426E-40DD-AFC4-6F175D3DCCD1}">
              <a14:hiddenFill xmlns:a14="http://schemas.microsoft.com/office/drawing/2010/main">
                <a:solidFill>
                  <a:srgbClr val="FFFFFF"/>
                </a:solidFill>
              </a14:hiddenFill>
            </a:ext>
          </a:extLst>
        </p:spPr>
      </p:pic>
      <p:sp>
        <p:nvSpPr>
          <p:cNvPr id="142" name="TextBox 141">
            <a:extLst>
              <a:ext uri="{FF2B5EF4-FFF2-40B4-BE49-F238E27FC236}">
                <a16:creationId xmlns:a16="http://schemas.microsoft.com/office/drawing/2014/main" id="{F36FD423-57D6-4225-BBE4-C1D72DD29E06}"/>
              </a:ext>
            </a:extLst>
          </p:cNvPr>
          <p:cNvSpPr txBox="1"/>
          <p:nvPr/>
        </p:nvSpPr>
        <p:spPr>
          <a:xfrm>
            <a:off x="1392285" y="4245609"/>
            <a:ext cx="667316" cy="192135"/>
          </a:xfrm>
          <a:prstGeom prst="rect">
            <a:avLst/>
          </a:prstGeom>
          <a:noFill/>
        </p:spPr>
        <p:txBody>
          <a:bodyPr wrap="square" lIns="0" tIns="0" rIns="0" bIns="0" rtlCol="0">
            <a:spAutoFit/>
          </a:bodyPr>
          <a:lstStyle/>
          <a:p>
            <a:r>
              <a:rPr lang="en-US" sz="1224">
                <a:gradFill>
                  <a:gsLst>
                    <a:gs pos="2917">
                      <a:schemeClr val="tx1"/>
                    </a:gs>
                    <a:gs pos="30000">
                      <a:schemeClr val="tx1"/>
                    </a:gs>
                  </a:gsLst>
                  <a:lin ang="5400000" scaled="0"/>
                </a:gradFill>
              </a:rPr>
              <a:t>SQL HA</a:t>
            </a:r>
          </a:p>
        </p:txBody>
      </p:sp>
      <p:sp>
        <p:nvSpPr>
          <p:cNvPr id="143" name="Rectangle 142">
            <a:extLst>
              <a:ext uri="{FF2B5EF4-FFF2-40B4-BE49-F238E27FC236}">
                <a16:creationId xmlns:a16="http://schemas.microsoft.com/office/drawing/2014/main" id="{1D678CC9-7888-4864-86D7-0D6A24F414E7}"/>
              </a:ext>
            </a:extLst>
          </p:cNvPr>
          <p:cNvSpPr/>
          <p:nvPr/>
        </p:nvSpPr>
        <p:spPr>
          <a:xfrm>
            <a:off x="1931971" y="4199910"/>
            <a:ext cx="721324" cy="286306"/>
          </a:xfrm>
          <a:prstGeom prst="rect">
            <a:avLst/>
          </a:prstGeom>
        </p:spPr>
        <p:txBody>
          <a:bodyPr wrap="none">
            <a:spAutoFit/>
          </a:bodyPr>
          <a:lstStyle/>
          <a:p>
            <a:r>
              <a:rPr lang="en-US" sz="1224">
                <a:gradFill>
                  <a:gsLst>
                    <a:gs pos="2917">
                      <a:schemeClr val="tx1"/>
                    </a:gs>
                    <a:gs pos="30000">
                      <a:schemeClr val="tx1"/>
                    </a:gs>
                  </a:gsLst>
                  <a:lin ang="5400000" scaled="0"/>
                </a:gradFill>
              </a:rPr>
              <a:t>SQL HA</a:t>
            </a:r>
          </a:p>
        </p:txBody>
      </p:sp>
      <p:sp>
        <p:nvSpPr>
          <p:cNvPr id="144" name="TextBox 143">
            <a:extLst>
              <a:ext uri="{FF2B5EF4-FFF2-40B4-BE49-F238E27FC236}">
                <a16:creationId xmlns:a16="http://schemas.microsoft.com/office/drawing/2014/main" id="{5B9FECFA-1DC8-4770-9446-01C21C32C6DD}"/>
              </a:ext>
            </a:extLst>
          </p:cNvPr>
          <p:cNvSpPr txBox="1"/>
          <p:nvPr/>
        </p:nvSpPr>
        <p:spPr>
          <a:xfrm>
            <a:off x="516767" y="6626074"/>
            <a:ext cx="707346" cy="176114"/>
          </a:xfrm>
          <a:prstGeom prst="rect">
            <a:avLst/>
          </a:prstGeom>
          <a:noFill/>
        </p:spPr>
        <p:txBody>
          <a:bodyPr wrap="square" lIns="0" tIns="0" rIns="0" bIns="0" rtlCol="0">
            <a:spAutoFit/>
          </a:bodyPr>
          <a:lstStyle/>
          <a:p>
            <a:pPr algn="l"/>
            <a:r>
              <a:rPr lang="en-US" sz="1122">
                <a:gradFill>
                  <a:gsLst>
                    <a:gs pos="2917">
                      <a:schemeClr val="tx1"/>
                    </a:gs>
                    <a:gs pos="30000">
                      <a:schemeClr val="tx1"/>
                    </a:gs>
                  </a:gsLst>
                  <a:lin ang="5400000" scaled="0"/>
                </a:gradFill>
              </a:rPr>
              <a:t>SQL HA</a:t>
            </a:r>
          </a:p>
        </p:txBody>
      </p:sp>
      <p:sp>
        <p:nvSpPr>
          <p:cNvPr id="145" name="TextBox 144">
            <a:extLst>
              <a:ext uri="{FF2B5EF4-FFF2-40B4-BE49-F238E27FC236}">
                <a16:creationId xmlns:a16="http://schemas.microsoft.com/office/drawing/2014/main" id="{787E84DA-9F8D-45D2-BB87-AF3F34BCF173}"/>
              </a:ext>
            </a:extLst>
          </p:cNvPr>
          <p:cNvSpPr txBox="1"/>
          <p:nvPr/>
        </p:nvSpPr>
        <p:spPr>
          <a:xfrm>
            <a:off x="1177988" y="6605625"/>
            <a:ext cx="707346" cy="176114"/>
          </a:xfrm>
          <a:prstGeom prst="rect">
            <a:avLst/>
          </a:prstGeom>
          <a:noFill/>
        </p:spPr>
        <p:txBody>
          <a:bodyPr wrap="square" lIns="0" tIns="0" rIns="0" bIns="0" rtlCol="0">
            <a:spAutoFit/>
          </a:bodyPr>
          <a:lstStyle/>
          <a:p>
            <a:pPr algn="l"/>
            <a:r>
              <a:rPr lang="en-US" sz="1122">
                <a:gradFill>
                  <a:gsLst>
                    <a:gs pos="2917">
                      <a:schemeClr val="tx1"/>
                    </a:gs>
                    <a:gs pos="30000">
                      <a:schemeClr val="tx1"/>
                    </a:gs>
                  </a:gsLst>
                  <a:lin ang="5400000" scaled="0"/>
                </a:gradFill>
              </a:rPr>
              <a:t>SQL HA</a:t>
            </a:r>
          </a:p>
        </p:txBody>
      </p:sp>
      <p:sp>
        <p:nvSpPr>
          <p:cNvPr id="175" name="Rectangle 174">
            <a:extLst>
              <a:ext uri="{FF2B5EF4-FFF2-40B4-BE49-F238E27FC236}">
                <a16:creationId xmlns:a16="http://schemas.microsoft.com/office/drawing/2014/main" id="{15DED09D-C2DD-4A9B-8DEA-02DF96B52E0E}"/>
              </a:ext>
            </a:extLst>
          </p:cNvPr>
          <p:cNvSpPr/>
          <p:nvPr/>
        </p:nvSpPr>
        <p:spPr bwMode="auto">
          <a:xfrm>
            <a:off x="8377854" y="2241908"/>
            <a:ext cx="3564717" cy="4639568"/>
          </a:xfrm>
          <a:prstGeom prst="rect">
            <a:avLst/>
          </a:prstGeom>
          <a:noFill/>
          <a:ln w="38100">
            <a:solidFill>
              <a:schemeClr val="accent2">
                <a:lumMod val="90000"/>
                <a:lumOff val="10000"/>
              </a:schemeClr>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176" name="Rectangle 175">
            <a:extLst>
              <a:ext uri="{FF2B5EF4-FFF2-40B4-BE49-F238E27FC236}">
                <a16:creationId xmlns:a16="http://schemas.microsoft.com/office/drawing/2014/main" id="{92681677-26B4-4884-A173-ED96640E5C44}"/>
              </a:ext>
            </a:extLst>
          </p:cNvPr>
          <p:cNvSpPr/>
          <p:nvPr/>
        </p:nvSpPr>
        <p:spPr bwMode="auto">
          <a:xfrm>
            <a:off x="8525518" y="4842132"/>
            <a:ext cx="3269392" cy="1980905"/>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7565" rIns="0" bIns="47565" numCol="1" rtlCol="0" anchor="ctr" anchorCtr="0" compatLnSpc="1">
            <a:prstTxWarp prst="textNoShape">
              <a:avLst/>
            </a:prstTxWarp>
          </a:bodyPr>
          <a:lstStyle/>
          <a:p>
            <a:endParaRPr lang="en-US" sz="1632">
              <a:gradFill>
                <a:gsLst>
                  <a:gs pos="2917">
                    <a:schemeClr val="tx1"/>
                  </a:gs>
                  <a:gs pos="30000">
                    <a:schemeClr val="tx1"/>
                  </a:gs>
                </a:gsLst>
                <a:lin ang="5400000" scaled="0"/>
              </a:gradFill>
            </a:endParaRPr>
          </a:p>
        </p:txBody>
      </p:sp>
      <p:pic>
        <p:nvPicPr>
          <p:cNvPr id="179" name="Picture 178" descr="A picture containing vector graphics&#10;&#10;Description generated with high confidence">
            <a:extLst>
              <a:ext uri="{FF2B5EF4-FFF2-40B4-BE49-F238E27FC236}">
                <a16:creationId xmlns:a16="http://schemas.microsoft.com/office/drawing/2014/main" id="{A3F140AB-B50F-4D7B-A16E-3CEC44983FA1}"/>
              </a:ext>
            </a:extLst>
          </p:cNvPr>
          <p:cNvPicPr>
            <a:picLocks noChangeAspect="1"/>
          </p:cNvPicPr>
          <p:nvPr/>
        </p:nvPicPr>
        <p:blipFill>
          <a:blip r:embed="rId5"/>
          <a:stretch>
            <a:fillRect/>
          </a:stretch>
        </p:blipFill>
        <p:spPr>
          <a:xfrm>
            <a:off x="9797261" y="4869536"/>
            <a:ext cx="571591" cy="539811"/>
          </a:xfrm>
          <a:prstGeom prst="rect">
            <a:avLst/>
          </a:prstGeom>
        </p:spPr>
      </p:pic>
      <p:pic>
        <p:nvPicPr>
          <p:cNvPr id="180" name="Picture 179">
            <a:extLst>
              <a:ext uri="{FF2B5EF4-FFF2-40B4-BE49-F238E27FC236}">
                <a16:creationId xmlns:a16="http://schemas.microsoft.com/office/drawing/2014/main" id="{BFF95253-3B60-46FC-837F-09051D3C74A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17785" y="6201962"/>
            <a:ext cx="412419" cy="412419"/>
          </a:xfrm>
          <a:prstGeom prst="rect">
            <a:avLst/>
          </a:prstGeom>
        </p:spPr>
      </p:pic>
      <p:pic>
        <p:nvPicPr>
          <p:cNvPr id="181" name="Picture 180">
            <a:extLst>
              <a:ext uri="{FF2B5EF4-FFF2-40B4-BE49-F238E27FC236}">
                <a16:creationId xmlns:a16="http://schemas.microsoft.com/office/drawing/2014/main" id="{AFC2B343-3EAB-4821-80CF-EC6267524D0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86565" y="6204781"/>
            <a:ext cx="412419" cy="412419"/>
          </a:xfrm>
          <a:prstGeom prst="rect">
            <a:avLst/>
          </a:prstGeom>
        </p:spPr>
      </p:pic>
      <p:pic>
        <p:nvPicPr>
          <p:cNvPr id="182" name="Picture 181" descr="Image result for azure sql png">
            <a:extLst>
              <a:ext uri="{FF2B5EF4-FFF2-40B4-BE49-F238E27FC236}">
                <a16:creationId xmlns:a16="http://schemas.microsoft.com/office/drawing/2014/main" id="{100ECFA1-8247-4F8F-9451-7CD6E5F2F7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48657" y="5932432"/>
            <a:ext cx="738614" cy="387773"/>
          </a:xfrm>
          <a:prstGeom prst="rect">
            <a:avLst/>
          </a:prstGeom>
          <a:noFill/>
          <a:extLst>
            <a:ext uri="{909E8E84-426E-40DD-AFC4-6F175D3DCCD1}">
              <a14:hiddenFill xmlns:a14="http://schemas.microsoft.com/office/drawing/2010/main">
                <a:solidFill>
                  <a:srgbClr val="FFFFFF"/>
                </a:solidFill>
              </a14:hiddenFill>
            </a:ext>
          </a:extLst>
        </p:spPr>
      </p:pic>
      <p:pic>
        <p:nvPicPr>
          <p:cNvPr id="183" name="Picture 182" descr="Image result for azure sql png">
            <a:extLst>
              <a:ext uri="{FF2B5EF4-FFF2-40B4-BE49-F238E27FC236}">
                <a16:creationId xmlns:a16="http://schemas.microsoft.com/office/drawing/2014/main" id="{93B81D2B-2F47-4E7A-85E5-C6A4CCBA1D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79878" y="5999094"/>
            <a:ext cx="738614" cy="387773"/>
          </a:xfrm>
          <a:prstGeom prst="rect">
            <a:avLst/>
          </a:prstGeom>
          <a:noFill/>
          <a:extLst>
            <a:ext uri="{909E8E84-426E-40DD-AFC4-6F175D3DCCD1}">
              <a14:hiddenFill xmlns:a14="http://schemas.microsoft.com/office/drawing/2010/main">
                <a:solidFill>
                  <a:srgbClr val="FFFFFF"/>
                </a:solidFill>
              </a14:hiddenFill>
            </a:ext>
          </a:extLst>
        </p:spPr>
      </p:pic>
      <p:cxnSp>
        <p:nvCxnSpPr>
          <p:cNvPr id="184" name="Straight Connector 183">
            <a:extLst>
              <a:ext uri="{FF2B5EF4-FFF2-40B4-BE49-F238E27FC236}">
                <a16:creationId xmlns:a16="http://schemas.microsoft.com/office/drawing/2014/main" id="{3A546C4F-AC49-45B5-86B2-B400CF6C72D7}"/>
              </a:ext>
            </a:extLst>
          </p:cNvPr>
          <p:cNvCxnSpPr/>
          <p:nvPr/>
        </p:nvCxnSpPr>
        <p:spPr>
          <a:xfrm>
            <a:off x="8225531" y="4824548"/>
            <a:ext cx="3931337" cy="7956"/>
          </a:xfrm>
          <a:prstGeom prst="line">
            <a:avLst/>
          </a:prstGeom>
          <a:ln w="38100">
            <a:solidFill>
              <a:schemeClr val="tx1"/>
            </a:solidFill>
            <a:prstDash val="lgDashDotDot"/>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85" name="Rectangle 184">
            <a:extLst>
              <a:ext uri="{FF2B5EF4-FFF2-40B4-BE49-F238E27FC236}">
                <a16:creationId xmlns:a16="http://schemas.microsoft.com/office/drawing/2014/main" id="{FC0ED301-93D3-4A76-9EE5-F5C5DCF0AC76}"/>
              </a:ext>
            </a:extLst>
          </p:cNvPr>
          <p:cNvSpPr/>
          <p:nvPr/>
        </p:nvSpPr>
        <p:spPr bwMode="auto">
          <a:xfrm>
            <a:off x="8515103" y="2748970"/>
            <a:ext cx="3269392" cy="2047281"/>
          </a:xfrm>
          <a:prstGeom prst="rect">
            <a:avLst/>
          </a:prstGeom>
          <a:solidFill>
            <a:srgbClr val="92D050"/>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7565" rIns="0" bIns="47565" numCol="1" rtlCol="0" anchor="ctr" anchorCtr="0" compatLnSpc="1">
            <a:prstTxWarp prst="textNoShape">
              <a:avLst/>
            </a:prstTxWarp>
          </a:bodyPr>
          <a:lstStyle/>
          <a:p>
            <a:endParaRPr lang="en-US" sz="1224">
              <a:gradFill>
                <a:gsLst>
                  <a:gs pos="2917">
                    <a:schemeClr val="tx1"/>
                  </a:gs>
                  <a:gs pos="30000">
                    <a:schemeClr val="tx1"/>
                  </a:gs>
                </a:gsLst>
                <a:lin ang="5400000" scaled="0"/>
              </a:gradFill>
            </a:endParaRPr>
          </a:p>
        </p:txBody>
      </p:sp>
      <p:pic>
        <p:nvPicPr>
          <p:cNvPr id="186" name="Picture 185">
            <a:extLst>
              <a:ext uri="{FF2B5EF4-FFF2-40B4-BE49-F238E27FC236}">
                <a16:creationId xmlns:a16="http://schemas.microsoft.com/office/drawing/2014/main" id="{9A990219-E445-4DBC-802D-87111ADB0D4D}"/>
              </a:ext>
            </a:extLst>
          </p:cNvPr>
          <p:cNvPicPr>
            <a:picLocks noChangeAspect="1"/>
          </p:cNvPicPr>
          <p:nvPr/>
        </p:nvPicPr>
        <p:blipFill>
          <a:blip r:embed="rId8"/>
          <a:stretch>
            <a:fillRect/>
          </a:stretch>
        </p:blipFill>
        <p:spPr>
          <a:xfrm>
            <a:off x="9908208" y="2872443"/>
            <a:ext cx="450230" cy="450230"/>
          </a:xfrm>
          <a:prstGeom prst="rect">
            <a:avLst/>
          </a:prstGeom>
        </p:spPr>
      </p:pic>
      <p:pic>
        <p:nvPicPr>
          <p:cNvPr id="187" name="Picture 186" descr="A picture containing vector graphics&#10;&#10;Description generated with high confidence">
            <a:extLst>
              <a:ext uri="{FF2B5EF4-FFF2-40B4-BE49-F238E27FC236}">
                <a16:creationId xmlns:a16="http://schemas.microsoft.com/office/drawing/2014/main" id="{E06A537B-73A8-47D6-B32B-F3282FE2EDEE}"/>
              </a:ext>
            </a:extLst>
          </p:cNvPr>
          <p:cNvPicPr>
            <a:picLocks noChangeAspect="1"/>
          </p:cNvPicPr>
          <p:nvPr/>
        </p:nvPicPr>
        <p:blipFill>
          <a:blip r:embed="rId9"/>
          <a:stretch>
            <a:fillRect/>
          </a:stretch>
        </p:blipFill>
        <p:spPr>
          <a:xfrm>
            <a:off x="10195493" y="5892411"/>
            <a:ext cx="652823" cy="652823"/>
          </a:xfrm>
          <a:prstGeom prst="rect">
            <a:avLst/>
          </a:prstGeom>
        </p:spPr>
      </p:pic>
      <p:sp>
        <p:nvSpPr>
          <p:cNvPr id="188" name="TextBox 187">
            <a:extLst>
              <a:ext uri="{FF2B5EF4-FFF2-40B4-BE49-F238E27FC236}">
                <a16:creationId xmlns:a16="http://schemas.microsoft.com/office/drawing/2014/main" id="{EF6103AC-92E7-4A5D-BC78-2C32A05D0A48}"/>
              </a:ext>
            </a:extLst>
          </p:cNvPr>
          <p:cNvSpPr txBox="1"/>
          <p:nvPr/>
        </p:nvSpPr>
        <p:spPr>
          <a:xfrm>
            <a:off x="10152202" y="6540312"/>
            <a:ext cx="1209550" cy="192135"/>
          </a:xfrm>
          <a:prstGeom prst="rect">
            <a:avLst/>
          </a:prstGeom>
          <a:noFill/>
        </p:spPr>
        <p:txBody>
          <a:bodyPr wrap="square" lIns="0" tIns="0" rIns="0" bIns="0" rtlCol="0">
            <a:spAutoFit/>
          </a:bodyPr>
          <a:lstStyle/>
          <a:p>
            <a:pPr algn="l"/>
            <a:r>
              <a:rPr lang="en-US" sz="1224">
                <a:gradFill>
                  <a:gsLst>
                    <a:gs pos="2917">
                      <a:schemeClr val="tx1"/>
                    </a:gs>
                    <a:gs pos="30000">
                      <a:schemeClr val="tx1"/>
                    </a:gs>
                  </a:gsLst>
                  <a:lin ang="5400000" scaled="0"/>
                </a:gradFill>
              </a:rPr>
              <a:t>File content</a:t>
            </a:r>
          </a:p>
        </p:txBody>
      </p:sp>
      <p:pic>
        <p:nvPicPr>
          <p:cNvPr id="189" name="Picture 188" descr="A picture containing vector graphics&#10;&#10;Description generated with high confidence">
            <a:extLst>
              <a:ext uri="{FF2B5EF4-FFF2-40B4-BE49-F238E27FC236}">
                <a16:creationId xmlns:a16="http://schemas.microsoft.com/office/drawing/2014/main" id="{253AEADE-A5C0-4260-AFF2-F16DFC84D776}"/>
              </a:ext>
            </a:extLst>
          </p:cNvPr>
          <p:cNvPicPr>
            <a:picLocks noChangeAspect="1"/>
          </p:cNvPicPr>
          <p:nvPr/>
        </p:nvPicPr>
        <p:blipFill>
          <a:blip r:embed="rId9"/>
          <a:stretch>
            <a:fillRect/>
          </a:stretch>
        </p:blipFill>
        <p:spPr>
          <a:xfrm>
            <a:off x="10961021" y="5904710"/>
            <a:ext cx="652823" cy="652823"/>
          </a:xfrm>
          <a:prstGeom prst="rect">
            <a:avLst/>
          </a:prstGeom>
        </p:spPr>
      </p:pic>
      <p:sp>
        <p:nvSpPr>
          <p:cNvPr id="190" name="Rectangle 189">
            <a:extLst>
              <a:ext uri="{FF2B5EF4-FFF2-40B4-BE49-F238E27FC236}">
                <a16:creationId xmlns:a16="http://schemas.microsoft.com/office/drawing/2014/main" id="{E0FDDBC4-6CEE-46F2-832B-E74B44D1E776}"/>
              </a:ext>
            </a:extLst>
          </p:cNvPr>
          <p:cNvSpPr/>
          <p:nvPr/>
        </p:nvSpPr>
        <p:spPr>
          <a:xfrm>
            <a:off x="10920486" y="6491018"/>
            <a:ext cx="984939" cy="286306"/>
          </a:xfrm>
          <a:prstGeom prst="rect">
            <a:avLst/>
          </a:prstGeom>
        </p:spPr>
        <p:txBody>
          <a:bodyPr wrap="none">
            <a:spAutoFit/>
          </a:bodyPr>
          <a:lstStyle/>
          <a:p>
            <a:r>
              <a:rPr lang="en-US" sz="1224">
                <a:gradFill>
                  <a:gsLst>
                    <a:gs pos="2917">
                      <a:schemeClr val="tx1"/>
                    </a:gs>
                    <a:gs pos="30000">
                      <a:schemeClr val="tx1"/>
                    </a:gs>
                  </a:gsLst>
                  <a:lin ang="5400000" scaled="0"/>
                </a:gradFill>
              </a:rPr>
              <a:t>File content</a:t>
            </a:r>
          </a:p>
        </p:txBody>
      </p:sp>
      <p:sp>
        <p:nvSpPr>
          <p:cNvPr id="191" name="TextBox 190">
            <a:extLst>
              <a:ext uri="{FF2B5EF4-FFF2-40B4-BE49-F238E27FC236}">
                <a16:creationId xmlns:a16="http://schemas.microsoft.com/office/drawing/2014/main" id="{5B87E897-3F14-41DE-8575-21A75284DB3C}"/>
              </a:ext>
            </a:extLst>
          </p:cNvPr>
          <p:cNvSpPr txBox="1"/>
          <p:nvPr/>
        </p:nvSpPr>
        <p:spPr>
          <a:xfrm>
            <a:off x="9279050" y="5414963"/>
            <a:ext cx="2825864" cy="192135"/>
          </a:xfrm>
          <a:prstGeom prst="rect">
            <a:avLst/>
          </a:prstGeom>
          <a:noFill/>
        </p:spPr>
        <p:txBody>
          <a:bodyPr wrap="square" lIns="0" tIns="0" rIns="0" bIns="0" rtlCol="0">
            <a:spAutoFit/>
          </a:bodyPr>
          <a:lstStyle/>
          <a:p>
            <a:pPr algn="l"/>
            <a:r>
              <a:rPr lang="en-US" sz="1224">
                <a:gradFill>
                  <a:gsLst>
                    <a:gs pos="2917">
                      <a:schemeClr val="tx1"/>
                    </a:gs>
                    <a:gs pos="30000">
                      <a:schemeClr val="tx1"/>
                    </a:gs>
                  </a:gsLst>
                  <a:lin ang="5400000" scaled="0"/>
                </a:gradFill>
              </a:rPr>
              <a:t>App Service Component</a:t>
            </a:r>
          </a:p>
        </p:txBody>
      </p:sp>
      <p:sp>
        <p:nvSpPr>
          <p:cNvPr id="192" name="TextBox 191">
            <a:extLst>
              <a:ext uri="{FF2B5EF4-FFF2-40B4-BE49-F238E27FC236}">
                <a16:creationId xmlns:a16="http://schemas.microsoft.com/office/drawing/2014/main" id="{FF60C735-8976-42AF-B7B5-69EF12AC431C}"/>
              </a:ext>
            </a:extLst>
          </p:cNvPr>
          <p:cNvSpPr txBox="1"/>
          <p:nvPr/>
        </p:nvSpPr>
        <p:spPr>
          <a:xfrm>
            <a:off x="9806803" y="3364951"/>
            <a:ext cx="1103269" cy="192135"/>
          </a:xfrm>
          <a:prstGeom prst="rect">
            <a:avLst/>
          </a:prstGeom>
          <a:noFill/>
        </p:spPr>
        <p:txBody>
          <a:bodyPr wrap="square" lIns="0" tIns="0" rIns="0" bIns="0" rtlCol="0">
            <a:spAutoFit/>
          </a:bodyPr>
          <a:lstStyle/>
          <a:p>
            <a:pPr algn="l"/>
            <a:r>
              <a:rPr lang="en-US" sz="1224">
                <a:gradFill>
                  <a:gsLst>
                    <a:gs pos="2917">
                      <a:schemeClr val="tx1"/>
                    </a:gs>
                    <a:gs pos="30000">
                      <a:schemeClr val="tx1"/>
                    </a:gs>
                  </a:gsLst>
                  <a:lin ang="5400000" scaled="0"/>
                </a:gradFill>
              </a:rPr>
              <a:t>User App </a:t>
            </a:r>
          </a:p>
        </p:txBody>
      </p:sp>
      <p:pic>
        <p:nvPicPr>
          <p:cNvPr id="193" name="Picture 192">
            <a:extLst>
              <a:ext uri="{FF2B5EF4-FFF2-40B4-BE49-F238E27FC236}">
                <a16:creationId xmlns:a16="http://schemas.microsoft.com/office/drawing/2014/main" id="{0BDF90A0-9BBE-411B-9C21-CA2856FFDE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460328" y="3834080"/>
            <a:ext cx="412419" cy="412419"/>
          </a:xfrm>
          <a:prstGeom prst="rect">
            <a:avLst/>
          </a:prstGeom>
        </p:spPr>
      </p:pic>
      <p:pic>
        <p:nvPicPr>
          <p:cNvPr id="194" name="Picture 193">
            <a:extLst>
              <a:ext uri="{FF2B5EF4-FFF2-40B4-BE49-F238E27FC236}">
                <a16:creationId xmlns:a16="http://schemas.microsoft.com/office/drawing/2014/main" id="{B08D8BD6-D7AB-4291-A528-5CE29882CDE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29108" y="3836899"/>
            <a:ext cx="412419" cy="412419"/>
          </a:xfrm>
          <a:prstGeom prst="rect">
            <a:avLst/>
          </a:prstGeom>
        </p:spPr>
      </p:pic>
      <p:pic>
        <p:nvPicPr>
          <p:cNvPr id="195" name="Picture 194" descr="Image result for azure sql png">
            <a:extLst>
              <a:ext uri="{FF2B5EF4-FFF2-40B4-BE49-F238E27FC236}">
                <a16:creationId xmlns:a16="http://schemas.microsoft.com/office/drawing/2014/main" id="{CCBC01EA-35AC-46A4-89C0-C935B0074E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91200" y="3564549"/>
            <a:ext cx="738614" cy="387773"/>
          </a:xfrm>
          <a:prstGeom prst="rect">
            <a:avLst/>
          </a:prstGeom>
          <a:noFill/>
          <a:extLst>
            <a:ext uri="{909E8E84-426E-40DD-AFC4-6F175D3DCCD1}">
              <a14:hiddenFill xmlns:a14="http://schemas.microsoft.com/office/drawing/2010/main">
                <a:solidFill>
                  <a:srgbClr val="FFFFFF"/>
                </a:solidFill>
              </a14:hiddenFill>
            </a:ext>
          </a:extLst>
        </p:spPr>
      </p:pic>
      <p:pic>
        <p:nvPicPr>
          <p:cNvPr id="196" name="Picture 195" descr="Image result for azure sql png">
            <a:extLst>
              <a:ext uri="{FF2B5EF4-FFF2-40B4-BE49-F238E27FC236}">
                <a16:creationId xmlns:a16="http://schemas.microsoft.com/office/drawing/2014/main" id="{06DDD7FE-F9E6-498C-86D9-97819AA6E38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22421" y="3631211"/>
            <a:ext cx="738614" cy="387773"/>
          </a:xfrm>
          <a:prstGeom prst="rect">
            <a:avLst/>
          </a:prstGeom>
          <a:noFill/>
          <a:extLst>
            <a:ext uri="{909E8E84-426E-40DD-AFC4-6F175D3DCCD1}">
              <a14:hiddenFill xmlns:a14="http://schemas.microsoft.com/office/drawing/2010/main">
                <a:solidFill>
                  <a:srgbClr val="FFFFFF"/>
                </a:solidFill>
              </a14:hiddenFill>
            </a:ext>
          </a:extLst>
        </p:spPr>
      </p:pic>
      <p:sp>
        <p:nvSpPr>
          <p:cNvPr id="197" name="TextBox 196">
            <a:extLst>
              <a:ext uri="{FF2B5EF4-FFF2-40B4-BE49-F238E27FC236}">
                <a16:creationId xmlns:a16="http://schemas.microsoft.com/office/drawing/2014/main" id="{7F1CBF5B-1EC1-4C3C-9478-02B6F8562E76}"/>
              </a:ext>
            </a:extLst>
          </p:cNvPr>
          <p:cNvSpPr txBox="1"/>
          <p:nvPr/>
        </p:nvSpPr>
        <p:spPr>
          <a:xfrm>
            <a:off x="9453256" y="4245609"/>
            <a:ext cx="667316" cy="192135"/>
          </a:xfrm>
          <a:prstGeom prst="rect">
            <a:avLst/>
          </a:prstGeom>
          <a:noFill/>
        </p:spPr>
        <p:txBody>
          <a:bodyPr wrap="square" lIns="0" tIns="0" rIns="0" bIns="0" rtlCol="0">
            <a:spAutoFit/>
          </a:bodyPr>
          <a:lstStyle/>
          <a:p>
            <a:r>
              <a:rPr lang="en-US" sz="1224">
                <a:gradFill>
                  <a:gsLst>
                    <a:gs pos="2917">
                      <a:schemeClr val="tx1"/>
                    </a:gs>
                    <a:gs pos="30000">
                      <a:schemeClr val="tx1"/>
                    </a:gs>
                  </a:gsLst>
                  <a:lin ang="5400000" scaled="0"/>
                </a:gradFill>
              </a:rPr>
              <a:t>SQL HA</a:t>
            </a:r>
          </a:p>
        </p:txBody>
      </p:sp>
      <p:sp>
        <p:nvSpPr>
          <p:cNvPr id="198" name="Rectangle 197">
            <a:extLst>
              <a:ext uri="{FF2B5EF4-FFF2-40B4-BE49-F238E27FC236}">
                <a16:creationId xmlns:a16="http://schemas.microsoft.com/office/drawing/2014/main" id="{A6A535E6-3FF8-4DDB-AB9B-B368DB53D6B1}"/>
              </a:ext>
            </a:extLst>
          </p:cNvPr>
          <p:cNvSpPr/>
          <p:nvPr/>
        </p:nvSpPr>
        <p:spPr>
          <a:xfrm>
            <a:off x="9992943" y="4199910"/>
            <a:ext cx="721324" cy="286306"/>
          </a:xfrm>
          <a:prstGeom prst="rect">
            <a:avLst/>
          </a:prstGeom>
        </p:spPr>
        <p:txBody>
          <a:bodyPr wrap="none">
            <a:spAutoFit/>
          </a:bodyPr>
          <a:lstStyle/>
          <a:p>
            <a:r>
              <a:rPr lang="en-US" sz="1224">
                <a:gradFill>
                  <a:gsLst>
                    <a:gs pos="2917">
                      <a:schemeClr val="tx1"/>
                    </a:gs>
                    <a:gs pos="30000">
                      <a:schemeClr val="tx1"/>
                    </a:gs>
                  </a:gsLst>
                  <a:lin ang="5400000" scaled="0"/>
                </a:gradFill>
              </a:rPr>
              <a:t>SQL HA</a:t>
            </a:r>
          </a:p>
        </p:txBody>
      </p:sp>
      <p:sp>
        <p:nvSpPr>
          <p:cNvPr id="199" name="TextBox 198">
            <a:extLst>
              <a:ext uri="{FF2B5EF4-FFF2-40B4-BE49-F238E27FC236}">
                <a16:creationId xmlns:a16="http://schemas.microsoft.com/office/drawing/2014/main" id="{CD5F425B-17E8-4545-899E-18052BC03804}"/>
              </a:ext>
            </a:extLst>
          </p:cNvPr>
          <p:cNvSpPr txBox="1"/>
          <p:nvPr/>
        </p:nvSpPr>
        <p:spPr>
          <a:xfrm>
            <a:off x="8588153" y="6582427"/>
            <a:ext cx="707346" cy="176114"/>
          </a:xfrm>
          <a:prstGeom prst="rect">
            <a:avLst/>
          </a:prstGeom>
          <a:noFill/>
        </p:spPr>
        <p:txBody>
          <a:bodyPr wrap="square" lIns="0" tIns="0" rIns="0" bIns="0" rtlCol="0">
            <a:spAutoFit/>
          </a:bodyPr>
          <a:lstStyle/>
          <a:p>
            <a:pPr algn="l"/>
            <a:r>
              <a:rPr lang="en-US" sz="1122">
                <a:gradFill>
                  <a:gsLst>
                    <a:gs pos="2917">
                      <a:schemeClr val="tx1"/>
                    </a:gs>
                    <a:gs pos="30000">
                      <a:schemeClr val="tx1"/>
                    </a:gs>
                  </a:gsLst>
                  <a:lin ang="5400000" scaled="0"/>
                </a:gradFill>
              </a:rPr>
              <a:t>SQL HA</a:t>
            </a:r>
          </a:p>
        </p:txBody>
      </p:sp>
      <p:sp>
        <p:nvSpPr>
          <p:cNvPr id="200" name="TextBox 199">
            <a:extLst>
              <a:ext uri="{FF2B5EF4-FFF2-40B4-BE49-F238E27FC236}">
                <a16:creationId xmlns:a16="http://schemas.microsoft.com/office/drawing/2014/main" id="{26294515-2FF9-46AA-813B-6FEC12F1A75F}"/>
              </a:ext>
            </a:extLst>
          </p:cNvPr>
          <p:cNvSpPr txBox="1"/>
          <p:nvPr/>
        </p:nvSpPr>
        <p:spPr>
          <a:xfrm>
            <a:off x="9249375" y="6561978"/>
            <a:ext cx="707346" cy="176114"/>
          </a:xfrm>
          <a:prstGeom prst="rect">
            <a:avLst/>
          </a:prstGeom>
          <a:noFill/>
        </p:spPr>
        <p:txBody>
          <a:bodyPr wrap="square" lIns="0" tIns="0" rIns="0" bIns="0" rtlCol="0">
            <a:spAutoFit/>
          </a:bodyPr>
          <a:lstStyle/>
          <a:p>
            <a:pPr algn="l"/>
            <a:r>
              <a:rPr lang="en-US" sz="1122">
                <a:gradFill>
                  <a:gsLst>
                    <a:gs pos="2917">
                      <a:schemeClr val="tx1"/>
                    </a:gs>
                    <a:gs pos="30000">
                      <a:schemeClr val="tx1"/>
                    </a:gs>
                  </a:gsLst>
                  <a:lin ang="5400000" scaled="0"/>
                </a:gradFill>
              </a:rPr>
              <a:t>SQL HA</a:t>
            </a:r>
          </a:p>
        </p:txBody>
      </p:sp>
      <p:pic>
        <p:nvPicPr>
          <p:cNvPr id="30" name="Picture 29" descr="A picture containing vector graphics&#10;&#10;Description generated with high confidence">
            <a:extLst>
              <a:ext uri="{FF2B5EF4-FFF2-40B4-BE49-F238E27FC236}">
                <a16:creationId xmlns:a16="http://schemas.microsoft.com/office/drawing/2014/main" id="{4D2BCBB1-3E2D-4969-B646-74B9B4D61F54}"/>
              </a:ext>
            </a:extLst>
          </p:cNvPr>
          <p:cNvPicPr>
            <a:picLocks noChangeAspect="1"/>
          </p:cNvPicPr>
          <p:nvPr/>
        </p:nvPicPr>
        <p:blipFill>
          <a:blip r:embed="rId3"/>
          <a:stretch>
            <a:fillRect/>
          </a:stretch>
        </p:blipFill>
        <p:spPr>
          <a:xfrm>
            <a:off x="8523973" y="1664040"/>
            <a:ext cx="795824" cy="795824"/>
          </a:xfrm>
          <a:prstGeom prst="rect">
            <a:avLst/>
          </a:prstGeom>
        </p:spPr>
      </p:pic>
      <p:sp>
        <p:nvSpPr>
          <p:cNvPr id="203" name="Rectangle 202">
            <a:extLst>
              <a:ext uri="{FF2B5EF4-FFF2-40B4-BE49-F238E27FC236}">
                <a16:creationId xmlns:a16="http://schemas.microsoft.com/office/drawing/2014/main" id="{375B5A7C-C906-4E69-B7E1-1DA9B0BF3BA4}"/>
              </a:ext>
            </a:extLst>
          </p:cNvPr>
          <p:cNvSpPr/>
          <p:nvPr/>
        </p:nvSpPr>
        <p:spPr bwMode="auto">
          <a:xfrm>
            <a:off x="870440" y="2872443"/>
            <a:ext cx="2433553" cy="1628527"/>
          </a:xfrm>
          <a:prstGeom prst="rect">
            <a:avLst/>
          </a:prstGeom>
          <a:no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204" name="Rectangle 203">
            <a:extLst>
              <a:ext uri="{FF2B5EF4-FFF2-40B4-BE49-F238E27FC236}">
                <a16:creationId xmlns:a16="http://schemas.microsoft.com/office/drawing/2014/main" id="{CD4BAB60-1DF5-4907-8E4D-73F8BA92F7B7}"/>
              </a:ext>
            </a:extLst>
          </p:cNvPr>
          <p:cNvSpPr/>
          <p:nvPr/>
        </p:nvSpPr>
        <p:spPr bwMode="auto">
          <a:xfrm>
            <a:off x="8903796" y="2840007"/>
            <a:ext cx="2433553" cy="1628527"/>
          </a:xfrm>
          <a:prstGeom prst="rect">
            <a:avLst/>
          </a:prstGeom>
          <a:no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cxnSp>
        <p:nvCxnSpPr>
          <p:cNvPr id="206" name="Connector: Elbow 205">
            <a:extLst>
              <a:ext uri="{FF2B5EF4-FFF2-40B4-BE49-F238E27FC236}">
                <a16:creationId xmlns:a16="http://schemas.microsoft.com/office/drawing/2014/main" id="{EF49D9A8-B593-4F09-B1BF-D715023B7A70}"/>
              </a:ext>
            </a:extLst>
          </p:cNvPr>
          <p:cNvCxnSpPr>
            <a:cxnSpLocks/>
            <a:stCxn id="203" idx="3"/>
            <a:endCxn id="214" idx="1"/>
          </p:cNvCxnSpPr>
          <p:nvPr/>
        </p:nvCxnSpPr>
        <p:spPr>
          <a:xfrm>
            <a:off x="3303993" y="3686707"/>
            <a:ext cx="1769612" cy="971197"/>
          </a:xfrm>
          <a:prstGeom prst="bentConnector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10" name="Connector: Elbow 209">
            <a:extLst>
              <a:ext uri="{FF2B5EF4-FFF2-40B4-BE49-F238E27FC236}">
                <a16:creationId xmlns:a16="http://schemas.microsoft.com/office/drawing/2014/main" id="{50C90391-B006-4F0A-A778-05BD4B96AB61}"/>
              </a:ext>
            </a:extLst>
          </p:cNvPr>
          <p:cNvCxnSpPr>
            <a:cxnSpLocks/>
            <a:stCxn id="204" idx="1"/>
            <a:endCxn id="214" idx="3"/>
          </p:cNvCxnSpPr>
          <p:nvPr/>
        </p:nvCxnSpPr>
        <p:spPr>
          <a:xfrm rot="10800000" flipV="1">
            <a:off x="7304358" y="3654270"/>
            <a:ext cx="1599438" cy="1003633"/>
          </a:xfrm>
          <a:prstGeom prst="bentConnector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14" name="Rectangle 213">
            <a:extLst>
              <a:ext uri="{FF2B5EF4-FFF2-40B4-BE49-F238E27FC236}">
                <a16:creationId xmlns:a16="http://schemas.microsoft.com/office/drawing/2014/main" id="{1F377C92-9647-48BE-8403-014951E38DCA}"/>
              </a:ext>
            </a:extLst>
          </p:cNvPr>
          <p:cNvSpPr/>
          <p:nvPr/>
        </p:nvSpPr>
        <p:spPr bwMode="auto">
          <a:xfrm>
            <a:off x="5073604" y="4014595"/>
            <a:ext cx="2230753" cy="1286616"/>
          </a:xfrm>
          <a:prstGeom prst="rect">
            <a:avLst/>
          </a:prstGeom>
          <a:solidFill>
            <a:srgbClr val="FFFFFF"/>
          </a:solidFill>
          <a:ln w="28575">
            <a:solidFill>
              <a:srgbClr val="7030A0"/>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solidFill>
                  <a:schemeClr val="tx1"/>
                </a:solidFill>
              </a:rPr>
              <a:t>Distributed group on the application layer </a:t>
            </a:r>
            <a:r>
              <a:rPr lang="en-US" sz="1632">
                <a:gradFill>
                  <a:gsLst>
                    <a:gs pos="40075">
                      <a:srgbClr val="FFFFFF"/>
                    </a:gs>
                    <a:gs pos="30000">
                      <a:srgbClr val="FFFFFF"/>
                    </a:gs>
                  </a:gsLst>
                  <a:lin ang="5400000" scaled="0"/>
                </a:gradFill>
              </a:rPr>
              <a:t>e</a:t>
            </a:r>
          </a:p>
        </p:txBody>
      </p:sp>
      <p:sp>
        <p:nvSpPr>
          <p:cNvPr id="223" name="Rectangle 222">
            <a:extLst>
              <a:ext uri="{FF2B5EF4-FFF2-40B4-BE49-F238E27FC236}">
                <a16:creationId xmlns:a16="http://schemas.microsoft.com/office/drawing/2014/main" id="{363B67F2-D086-42CE-B742-00D908559C12}"/>
              </a:ext>
            </a:extLst>
          </p:cNvPr>
          <p:cNvSpPr/>
          <p:nvPr/>
        </p:nvSpPr>
        <p:spPr>
          <a:xfrm>
            <a:off x="11394891" y="2295732"/>
            <a:ext cx="472817" cy="350330"/>
          </a:xfrm>
          <a:prstGeom prst="rect">
            <a:avLst/>
          </a:prstGeom>
        </p:spPr>
        <p:txBody>
          <a:bodyPr wrap="none">
            <a:spAutoFit/>
          </a:bodyPr>
          <a:lstStyle/>
          <a:p>
            <a:r>
              <a:rPr lang="en-US" sz="1632" b="1">
                <a:gradFill>
                  <a:gsLst>
                    <a:gs pos="2917">
                      <a:schemeClr val="tx1"/>
                    </a:gs>
                    <a:gs pos="30000">
                      <a:schemeClr val="tx1"/>
                    </a:gs>
                  </a:gsLst>
                  <a:lin ang="5400000" scaled="0"/>
                </a:gradFill>
              </a:rPr>
              <a:t>HA</a:t>
            </a:r>
          </a:p>
        </p:txBody>
      </p:sp>
    </p:spTree>
    <p:extLst>
      <p:ext uri="{BB962C8B-B14F-4D97-AF65-F5344CB8AC3E}">
        <p14:creationId xmlns:p14="http://schemas.microsoft.com/office/powerpoint/2010/main" val="3467112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54"/>
                                        </p:tgtEl>
                                        <p:attrNameLst>
                                          <p:attrName>style.visibility</p:attrName>
                                        </p:attrNameLst>
                                      </p:cBhvr>
                                      <p:to>
                                        <p:strVal val="visible"/>
                                      </p:to>
                                    </p:set>
                                    <p:anim calcmode="lin" valueType="num">
                                      <p:cBhvr additive="base">
                                        <p:cTn id="63" dur="500" fill="hold"/>
                                        <p:tgtEl>
                                          <p:spTgt spid="54"/>
                                        </p:tgtEl>
                                        <p:attrNameLst>
                                          <p:attrName>ppt_x</p:attrName>
                                        </p:attrNameLst>
                                      </p:cBhvr>
                                      <p:tavLst>
                                        <p:tav tm="0">
                                          <p:val>
                                            <p:strVal val="#ppt_x"/>
                                          </p:val>
                                        </p:tav>
                                        <p:tav tm="100000">
                                          <p:val>
                                            <p:strVal val="#ppt_x"/>
                                          </p:val>
                                        </p:tav>
                                      </p:tavLst>
                                    </p:anim>
                                    <p:anim calcmode="lin" valueType="num">
                                      <p:cBhvr additive="base">
                                        <p:cTn id="64"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2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85"/>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9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9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86"/>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9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9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94"/>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7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9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80"/>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8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00"/>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81"/>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83"/>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8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88"/>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89"/>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9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90"/>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7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7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99"/>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184"/>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35"/>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97"/>
                                        </p:tgtEl>
                                        <p:attrNameLst>
                                          <p:attrName>style.visibility</p:attrName>
                                        </p:attrNameLst>
                                      </p:cBhvr>
                                      <p:to>
                                        <p:strVal val="visible"/>
                                      </p:to>
                                    </p:set>
                                  </p:childTnLst>
                                </p:cTn>
                              </p:par>
                              <p:par>
                                <p:cTn id="129" presetID="1" presetClass="entr" presetSubtype="0" fill="hold" grpId="1" nodeType="withEffect">
                                  <p:stCondLst>
                                    <p:cond delay="0"/>
                                  </p:stCondLst>
                                  <p:childTnLst>
                                    <p:set>
                                      <p:cBhvr>
                                        <p:cTn id="130" dur="1" fill="hold">
                                          <p:stCondLst>
                                            <p:cond delay="0"/>
                                          </p:stCondLst>
                                        </p:cTn>
                                        <p:tgtEl>
                                          <p:spTgt spid="198"/>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203"/>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206"/>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214"/>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210"/>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204"/>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224"/>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65"/>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50"/>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67"/>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 grpId="0" animBg="1"/>
      <p:bldP spid="4" grpId="0" animBg="1"/>
      <p:bldP spid="14" grpId="0" animBg="1"/>
      <p:bldP spid="65" grpId="0"/>
      <p:bldP spid="86" grpId="0"/>
      <p:bldP spid="87" grpId="0"/>
      <p:bldP spid="35" grpId="0"/>
      <p:bldP spid="50" grpId="0" animBg="1"/>
      <p:bldP spid="67" grpId="0" animBg="1"/>
      <p:bldP spid="68" grpId="0" animBg="1"/>
      <p:bldP spid="54" grpId="0"/>
      <p:bldP spid="20" grpId="0"/>
      <p:bldP spid="126" grpId="0" animBg="1"/>
      <p:bldP spid="132" grpId="0"/>
      <p:bldP spid="134" grpId="0"/>
      <p:bldP spid="135" grpId="0"/>
      <p:bldP spid="137" grpId="0"/>
      <p:bldP spid="142" grpId="0"/>
      <p:bldP spid="143" grpId="0"/>
      <p:bldP spid="144" grpId="0"/>
      <p:bldP spid="145" grpId="0"/>
      <p:bldP spid="175" grpId="0" animBg="1"/>
      <p:bldP spid="176" grpId="0" animBg="1"/>
      <p:bldP spid="185" grpId="0" animBg="1"/>
      <p:bldP spid="188" grpId="0"/>
      <p:bldP spid="190" grpId="0"/>
      <p:bldP spid="191" grpId="0"/>
      <p:bldP spid="192" grpId="0"/>
      <p:bldP spid="197" grpId="0"/>
      <p:bldP spid="198" grpId="0"/>
      <p:bldP spid="198" grpId="1"/>
      <p:bldP spid="199" grpId="0"/>
      <p:bldP spid="200" grpId="0"/>
      <p:bldP spid="203" grpId="0" animBg="1"/>
      <p:bldP spid="204" grpId="0" animBg="1"/>
      <p:bldP spid="214" grpId="0" animBg="1"/>
      <p:bldP spid="2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B2AF66-A730-4FB7-A650-6AC6A15D6802}"/>
              </a:ext>
            </a:extLst>
          </p:cNvPr>
          <p:cNvSpPr txBox="1"/>
          <p:nvPr/>
        </p:nvSpPr>
        <p:spPr>
          <a:xfrm>
            <a:off x="2179637" y="1820862"/>
            <a:ext cx="8458200" cy="4361194"/>
          </a:xfrm>
          <a:prstGeom prst="rect">
            <a:avLst/>
          </a:prstGeom>
          <a:noFill/>
        </p:spPr>
        <p:txBody>
          <a:bodyPr wrap="square" lIns="182880" tIns="146304" rIns="182880" bIns="146304" rtlCol="0">
            <a:spAutoFit/>
          </a:bodyPr>
          <a:lstStyle/>
          <a:p>
            <a:pPr algn="ctr">
              <a:lnSpc>
                <a:spcPct val="90000"/>
              </a:lnSpc>
              <a:spcAft>
                <a:spcPts val="600"/>
              </a:spcAft>
            </a:pPr>
            <a:r>
              <a:rPr lang="en-US" sz="4800" dirty="0"/>
              <a:t>BC/DR consistency between Azure and Azure Stack Hub is a </a:t>
            </a:r>
            <a:r>
              <a:rPr lang="en-US" sz="4800" b="1" i="1" dirty="0"/>
              <a:t>journey</a:t>
            </a:r>
            <a:r>
              <a:rPr lang="en-US" sz="4800" dirty="0"/>
              <a:t> that continues to progress as capabilities are added over time.</a:t>
            </a:r>
          </a:p>
          <a:p>
            <a:pPr algn="ctr">
              <a:lnSpc>
                <a:spcPct val="90000"/>
              </a:lnSpc>
              <a:spcAft>
                <a:spcPts val="600"/>
              </a:spcAft>
            </a:pPr>
            <a:endParaRPr lang="en-US" sz="4800" dirty="0"/>
          </a:p>
        </p:txBody>
      </p:sp>
    </p:spTree>
    <p:extLst>
      <p:ext uri="{BB962C8B-B14F-4D97-AF65-F5344CB8AC3E}">
        <p14:creationId xmlns:p14="http://schemas.microsoft.com/office/powerpoint/2010/main" val="258411746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9D49F-7277-4415-B283-434E30356006}"/>
              </a:ext>
            </a:extLst>
          </p:cNvPr>
          <p:cNvSpPr>
            <a:spLocks noGrp="1"/>
          </p:cNvSpPr>
          <p:nvPr>
            <p:ph type="title"/>
          </p:nvPr>
        </p:nvSpPr>
        <p:spPr/>
        <p:txBody>
          <a:bodyPr/>
          <a:lstStyle/>
          <a:p>
            <a:r>
              <a:rPr lang="en-US"/>
              <a:t>Recovery Time Planning</a:t>
            </a:r>
          </a:p>
        </p:txBody>
      </p:sp>
      <p:sp>
        <p:nvSpPr>
          <p:cNvPr id="21" name="Rectangle: Rounded Corners 20">
            <a:extLst>
              <a:ext uri="{FF2B5EF4-FFF2-40B4-BE49-F238E27FC236}">
                <a16:creationId xmlns:a16="http://schemas.microsoft.com/office/drawing/2014/main" id="{1CBB4D1B-611F-430C-B617-3CD397FC6721}"/>
              </a:ext>
            </a:extLst>
          </p:cNvPr>
          <p:cNvSpPr/>
          <p:nvPr/>
        </p:nvSpPr>
        <p:spPr bwMode="auto">
          <a:xfrm>
            <a:off x="2077226" y="5205121"/>
            <a:ext cx="2559956" cy="1371405"/>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Stack Hub integrated system</a:t>
            </a:r>
          </a:p>
        </p:txBody>
      </p:sp>
      <p:sp>
        <p:nvSpPr>
          <p:cNvPr id="22" name="Rectangle: Rounded Corners 21">
            <a:extLst>
              <a:ext uri="{FF2B5EF4-FFF2-40B4-BE49-F238E27FC236}">
                <a16:creationId xmlns:a16="http://schemas.microsoft.com/office/drawing/2014/main" id="{A4A86309-69CA-484A-B3DB-BE9556EB49F4}"/>
              </a:ext>
            </a:extLst>
          </p:cNvPr>
          <p:cNvSpPr/>
          <p:nvPr/>
        </p:nvSpPr>
        <p:spPr bwMode="auto">
          <a:xfrm>
            <a:off x="7665834" y="5189769"/>
            <a:ext cx="2559956" cy="811553"/>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040" dirty="0">
                <a:gradFill>
                  <a:gsLst>
                    <a:gs pos="0">
                      <a:srgbClr val="FFFFFF"/>
                    </a:gs>
                    <a:gs pos="100000">
                      <a:srgbClr val="FFFFFF"/>
                    </a:gs>
                  </a:gsLst>
                  <a:lin ang="5400000" scaled="0"/>
                </a:gradFill>
                <a:ea typeface="Segoe UI" pitchFamily="34" charset="0"/>
                <a:cs typeface="Segoe UI" pitchFamily="34" charset="0"/>
              </a:rPr>
              <a:t>Azure Stack Hub integrated system</a:t>
            </a:r>
          </a:p>
        </p:txBody>
      </p:sp>
      <p:sp>
        <p:nvSpPr>
          <p:cNvPr id="23" name="Rectangle: Rounded Corners 22">
            <a:extLst>
              <a:ext uri="{FF2B5EF4-FFF2-40B4-BE49-F238E27FC236}">
                <a16:creationId xmlns:a16="http://schemas.microsoft.com/office/drawing/2014/main" id="{9651FA97-A099-48FA-8CA0-FB44DE04544F}"/>
              </a:ext>
            </a:extLst>
          </p:cNvPr>
          <p:cNvSpPr/>
          <p:nvPr/>
        </p:nvSpPr>
        <p:spPr bwMode="auto">
          <a:xfrm>
            <a:off x="2077226" y="4106775"/>
            <a:ext cx="2559956" cy="685703"/>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Backup</a:t>
            </a:r>
          </a:p>
        </p:txBody>
      </p:sp>
      <p:sp>
        <p:nvSpPr>
          <p:cNvPr id="24" name="Rectangle: Rounded Corners 23">
            <a:extLst>
              <a:ext uri="{FF2B5EF4-FFF2-40B4-BE49-F238E27FC236}">
                <a16:creationId xmlns:a16="http://schemas.microsoft.com/office/drawing/2014/main" id="{53E2B77D-26FD-4AA3-B21C-1CCBBB618E6B}"/>
              </a:ext>
            </a:extLst>
          </p:cNvPr>
          <p:cNvSpPr/>
          <p:nvPr/>
        </p:nvSpPr>
        <p:spPr bwMode="auto">
          <a:xfrm>
            <a:off x="7665834" y="2277329"/>
            <a:ext cx="2559956" cy="685703"/>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Automatic Failover</a:t>
            </a:r>
          </a:p>
        </p:txBody>
      </p:sp>
      <p:sp>
        <p:nvSpPr>
          <p:cNvPr id="25" name="Arrow: Right 24">
            <a:extLst>
              <a:ext uri="{FF2B5EF4-FFF2-40B4-BE49-F238E27FC236}">
                <a16:creationId xmlns:a16="http://schemas.microsoft.com/office/drawing/2014/main" id="{6B61159E-9E41-4BAF-A428-08502012A6F8}"/>
              </a:ext>
            </a:extLst>
          </p:cNvPr>
          <p:cNvSpPr/>
          <p:nvPr/>
        </p:nvSpPr>
        <p:spPr bwMode="auto">
          <a:xfrm>
            <a:off x="5074818" y="3991585"/>
            <a:ext cx="2155649" cy="914270"/>
          </a:xfrm>
          <a:prstGeom prst="right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599" b="1">
                <a:gradFill>
                  <a:gsLst>
                    <a:gs pos="0">
                      <a:srgbClr val="FFFFFF"/>
                    </a:gs>
                    <a:gs pos="100000">
                      <a:srgbClr val="FFFFFF"/>
                    </a:gs>
                  </a:gsLst>
                  <a:lin ang="5400000" scaled="0"/>
                </a:gradFill>
                <a:ea typeface="Segoe UI" pitchFamily="34" charset="0"/>
                <a:cs typeface="Segoe UI" pitchFamily="34" charset="0"/>
              </a:rPr>
              <a:t>Hours to Days</a:t>
            </a:r>
          </a:p>
        </p:txBody>
      </p:sp>
      <p:sp>
        <p:nvSpPr>
          <p:cNvPr id="26" name="Rectangle: Rounded Corners 25">
            <a:extLst>
              <a:ext uri="{FF2B5EF4-FFF2-40B4-BE49-F238E27FC236}">
                <a16:creationId xmlns:a16="http://schemas.microsoft.com/office/drawing/2014/main" id="{63724493-405A-4BED-943B-84FD167337A4}"/>
              </a:ext>
            </a:extLst>
          </p:cNvPr>
          <p:cNvSpPr/>
          <p:nvPr/>
        </p:nvSpPr>
        <p:spPr bwMode="auto">
          <a:xfrm>
            <a:off x="2077226" y="3192505"/>
            <a:ext cx="2559956" cy="685703"/>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Replication/ snapshot</a:t>
            </a:r>
          </a:p>
        </p:txBody>
      </p:sp>
      <p:sp>
        <p:nvSpPr>
          <p:cNvPr id="27" name="Rectangle: Rounded Corners 26">
            <a:extLst>
              <a:ext uri="{FF2B5EF4-FFF2-40B4-BE49-F238E27FC236}">
                <a16:creationId xmlns:a16="http://schemas.microsoft.com/office/drawing/2014/main" id="{2A4464A2-B44A-4CE5-B0C8-E84D5022B24F}"/>
              </a:ext>
            </a:extLst>
          </p:cNvPr>
          <p:cNvSpPr/>
          <p:nvPr/>
        </p:nvSpPr>
        <p:spPr bwMode="auto">
          <a:xfrm>
            <a:off x="7665834" y="1363057"/>
            <a:ext cx="2559956" cy="685703"/>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Active</a:t>
            </a:r>
          </a:p>
        </p:txBody>
      </p:sp>
      <p:sp>
        <p:nvSpPr>
          <p:cNvPr id="28" name="Arrow: Right 27">
            <a:extLst>
              <a:ext uri="{FF2B5EF4-FFF2-40B4-BE49-F238E27FC236}">
                <a16:creationId xmlns:a16="http://schemas.microsoft.com/office/drawing/2014/main" id="{C7F9F394-F2D3-4771-989F-B19F0914A742}"/>
              </a:ext>
            </a:extLst>
          </p:cNvPr>
          <p:cNvSpPr/>
          <p:nvPr/>
        </p:nvSpPr>
        <p:spPr bwMode="auto">
          <a:xfrm>
            <a:off x="5074818" y="3077315"/>
            <a:ext cx="2155649" cy="914270"/>
          </a:xfrm>
          <a:prstGeom prst="right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599" b="1">
                <a:gradFill>
                  <a:gsLst>
                    <a:gs pos="0">
                      <a:srgbClr val="FFFFFF"/>
                    </a:gs>
                    <a:gs pos="100000">
                      <a:srgbClr val="FFFFFF"/>
                    </a:gs>
                  </a:gsLst>
                  <a:lin ang="5400000" scaled="0"/>
                </a:gradFill>
                <a:ea typeface="Segoe UI" pitchFamily="34" charset="0"/>
                <a:cs typeface="Segoe UI" pitchFamily="34" charset="0"/>
              </a:rPr>
              <a:t>Minutes to hours</a:t>
            </a:r>
          </a:p>
        </p:txBody>
      </p:sp>
      <p:sp>
        <p:nvSpPr>
          <p:cNvPr id="29" name="Arrow: Right 28">
            <a:extLst>
              <a:ext uri="{FF2B5EF4-FFF2-40B4-BE49-F238E27FC236}">
                <a16:creationId xmlns:a16="http://schemas.microsoft.com/office/drawing/2014/main" id="{93C46881-DFB4-41A4-AB5E-66F25937F80D}"/>
              </a:ext>
            </a:extLst>
          </p:cNvPr>
          <p:cNvSpPr/>
          <p:nvPr/>
        </p:nvSpPr>
        <p:spPr bwMode="auto">
          <a:xfrm>
            <a:off x="5073684" y="2163045"/>
            <a:ext cx="2155649" cy="914270"/>
          </a:xfrm>
          <a:prstGeom prst="right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599" b="1">
                <a:gradFill>
                  <a:gsLst>
                    <a:gs pos="0">
                      <a:srgbClr val="FFFFFF"/>
                    </a:gs>
                    <a:gs pos="100000">
                      <a:srgbClr val="FFFFFF"/>
                    </a:gs>
                  </a:gsLst>
                  <a:lin ang="5400000" scaled="0"/>
                </a:gradFill>
                <a:ea typeface="Segoe UI" pitchFamily="34" charset="0"/>
                <a:cs typeface="Segoe UI" pitchFamily="34" charset="0"/>
              </a:rPr>
              <a:t>Seconds to minutes</a:t>
            </a:r>
          </a:p>
        </p:txBody>
      </p:sp>
      <p:sp>
        <p:nvSpPr>
          <p:cNvPr id="30" name="Arrow: Right 29">
            <a:extLst>
              <a:ext uri="{FF2B5EF4-FFF2-40B4-BE49-F238E27FC236}">
                <a16:creationId xmlns:a16="http://schemas.microsoft.com/office/drawing/2014/main" id="{6105EC41-49F7-4469-A29B-E8E53A2E684A}"/>
              </a:ext>
            </a:extLst>
          </p:cNvPr>
          <p:cNvSpPr/>
          <p:nvPr/>
        </p:nvSpPr>
        <p:spPr bwMode="auto">
          <a:xfrm>
            <a:off x="581825" y="5281310"/>
            <a:ext cx="1388738" cy="121902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700">
                <a:gradFill>
                  <a:gsLst>
                    <a:gs pos="0">
                      <a:srgbClr val="FFFFFF"/>
                    </a:gs>
                    <a:gs pos="100000">
                      <a:srgbClr val="FFFFFF"/>
                    </a:gs>
                  </a:gsLst>
                  <a:lin ang="5400000" scaled="0"/>
                </a:gradFill>
                <a:ea typeface="Segoe UI" pitchFamily="34" charset="0"/>
                <a:cs typeface="Segoe UI" pitchFamily="34" charset="0"/>
              </a:rPr>
              <a:t>Active</a:t>
            </a:r>
          </a:p>
        </p:txBody>
      </p:sp>
      <p:sp>
        <p:nvSpPr>
          <p:cNvPr id="31" name="Arrow: Right 30">
            <a:extLst>
              <a:ext uri="{FF2B5EF4-FFF2-40B4-BE49-F238E27FC236}">
                <a16:creationId xmlns:a16="http://schemas.microsoft.com/office/drawing/2014/main" id="{21EA2948-EFE5-4FE1-A4F5-FA6C29952370}"/>
              </a:ext>
            </a:extLst>
          </p:cNvPr>
          <p:cNvSpPr/>
          <p:nvPr/>
        </p:nvSpPr>
        <p:spPr bwMode="auto">
          <a:xfrm flipH="1">
            <a:off x="10359249" y="5144589"/>
            <a:ext cx="1447594" cy="901912"/>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700">
                <a:gradFill>
                  <a:gsLst>
                    <a:gs pos="0">
                      <a:srgbClr val="FFFFFF"/>
                    </a:gs>
                    <a:gs pos="100000">
                      <a:srgbClr val="FFFFFF"/>
                    </a:gs>
                  </a:gsLst>
                  <a:lin ang="5400000" scaled="0"/>
                </a:gradFill>
                <a:ea typeface="Segoe UI" pitchFamily="34" charset="0"/>
                <a:cs typeface="Segoe UI" pitchFamily="34" charset="0"/>
              </a:rPr>
              <a:t>Warm</a:t>
            </a:r>
          </a:p>
        </p:txBody>
      </p:sp>
      <p:sp>
        <p:nvSpPr>
          <p:cNvPr id="32" name="Arrow: Left-Right 31">
            <a:extLst>
              <a:ext uri="{FF2B5EF4-FFF2-40B4-BE49-F238E27FC236}">
                <a16:creationId xmlns:a16="http://schemas.microsoft.com/office/drawing/2014/main" id="{5D61886D-A8A9-44A1-980D-C7F6B87C23DE}"/>
              </a:ext>
            </a:extLst>
          </p:cNvPr>
          <p:cNvSpPr/>
          <p:nvPr/>
        </p:nvSpPr>
        <p:spPr bwMode="auto">
          <a:xfrm>
            <a:off x="5075400" y="1248774"/>
            <a:ext cx="2156427" cy="914270"/>
          </a:xfrm>
          <a:prstGeom prst="leftRight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599" b="1">
                <a:gradFill>
                  <a:gsLst>
                    <a:gs pos="0">
                      <a:srgbClr val="FFFFFF"/>
                    </a:gs>
                    <a:gs pos="100000">
                      <a:srgbClr val="FFFFFF"/>
                    </a:gs>
                  </a:gsLst>
                  <a:lin ang="5400000" scaled="0"/>
                </a:gradFill>
                <a:ea typeface="Segoe UI" pitchFamily="34" charset="0"/>
                <a:cs typeface="Segoe UI" pitchFamily="34" charset="0"/>
              </a:rPr>
              <a:t>Zero</a:t>
            </a:r>
          </a:p>
        </p:txBody>
      </p:sp>
      <p:sp>
        <p:nvSpPr>
          <p:cNvPr id="33" name="Rectangle: Rounded Corners 32">
            <a:extLst>
              <a:ext uri="{FF2B5EF4-FFF2-40B4-BE49-F238E27FC236}">
                <a16:creationId xmlns:a16="http://schemas.microsoft.com/office/drawing/2014/main" id="{B211B235-87F7-4987-A691-A93499009263}"/>
              </a:ext>
            </a:extLst>
          </p:cNvPr>
          <p:cNvSpPr/>
          <p:nvPr/>
        </p:nvSpPr>
        <p:spPr bwMode="auto">
          <a:xfrm>
            <a:off x="2077226" y="2278235"/>
            <a:ext cx="2559956" cy="685703"/>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High availability</a:t>
            </a:r>
          </a:p>
        </p:txBody>
      </p:sp>
      <p:sp>
        <p:nvSpPr>
          <p:cNvPr id="34" name="Rectangle: Rounded Corners 33">
            <a:extLst>
              <a:ext uri="{FF2B5EF4-FFF2-40B4-BE49-F238E27FC236}">
                <a16:creationId xmlns:a16="http://schemas.microsoft.com/office/drawing/2014/main" id="{0AB99B93-7DBA-45BF-BF99-77E5F4DD1209}"/>
              </a:ext>
            </a:extLst>
          </p:cNvPr>
          <p:cNvSpPr/>
          <p:nvPr/>
        </p:nvSpPr>
        <p:spPr bwMode="auto">
          <a:xfrm>
            <a:off x="2077226" y="1363963"/>
            <a:ext cx="2559956" cy="685703"/>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Fault tolerance</a:t>
            </a:r>
          </a:p>
        </p:txBody>
      </p:sp>
      <p:sp>
        <p:nvSpPr>
          <p:cNvPr id="35" name="Rectangle: Rounded Corners 34">
            <a:extLst>
              <a:ext uri="{FF2B5EF4-FFF2-40B4-BE49-F238E27FC236}">
                <a16:creationId xmlns:a16="http://schemas.microsoft.com/office/drawing/2014/main" id="{8D427A26-665E-44FE-A6C5-048B09E19C08}"/>
              </a:ext>
            </a:extLst>
          </p:cNvPr>
          <p:cNvSpPr/>
          <p:nvPr/>
        </p:nvSpPr>
        <p:spPr bwMode="auto">
          <a:xfrm>
            <a:off x="7665834" y="3192505"/>
            <a:ext cx="2559956" cy="685703"/>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Manual Failover/ Re-deployment</a:t>
            </a:r>
          </a:p>
        </p:txBody>
      </p:sp>
      <p:sp>
        <p:nvSpPr>
          <p:cNvPr id="36" name="Rectangle: Rounded Corners 35">
            <a:extLst>
              <a:ext uri="{FF2B5EF4-FFF2-40B4-BE49-F238E27FC236}">
                <a16:creationId xmlns:a16="http://schemas.microsoft.com/office/drawing/2014/main" id="{6A3D61D1-756C-4F94-B64C-2D316E24757A}"/>
              </a:ext>
            </a:extLst>
          </p:cNvPr>
          <p:cNvSpPr/>
          <p:nvPr/>
        </p:nvSpPr>
        <p:spPr bwMode="auto">
          <a:xfrm>
            <a:off x="7665834" y="4106775"/>
            <a:ext cx="2559956" cy="685703"/>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Restore</a:t>
            </a:r>
          </a:p>
        </p:txBody>
      </p:sp>
      <p:cxnSp>
        <p:nvCxnSpPr>
          <p:cNvPr id="37" name="Straight Connector 36">
            <a:extLst>
              <a:ext uri="{FF2B5EF4-FFF2-40B4-BE49-F238E27FC236}">
                <a16:creationId xmlns:a16="http://schemas.microsoft.com/office/drawing/2014/main" id="{703B99D1-BFB0-4868-995B-448BD4889A48}"/>
              </a:ext>
            </a:extLst>
          </p:cNvPr>
          <p:cNvCxnSpPr>
            <a:cxnSpLocks/>
          </p:cNvCxnSpPr>
          <p:nvPr/>
        </p:nvCxnSpPr>
        <p:spPr>
          <a:xfrm>
            <a:off x="123102" y="4986821"/>
            <a:ext cx="12312492" cy="0"/>
          </a:xfrm>
          <a:prstGeom prst="line">
            <a:avLst/>
          </a:prstGeom>
          <a:ln w="571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CC819B1E-4552-4E8F-B919-80AE11AC819A}"/>
              </a:ext>
            </a:extLst>
          </p:cNvPr>
          <p:cNvSpPr/>
          <p:nvPr/>
        </p:nvSpPr>
        <p:spPr bwMode="auto">
          <a:xfrm>
            <a:off x="7665834" y="6104038"/>
            <a:ext cx="2559956" cy="811553"/>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Public Azure</a:t>
            </a:r>
          </a:p>
        </p:txBody>
      </p:sp>
      <p:sp>
        <p:nvSpPr>
          <p:cNvPr id="38" name="Arrow: Right 37">
            <a:extLst>
              <a:ext uri="{FF2B5EF4-FFF2-40B4-BE49-F238E27FC236}">
                <a16:creationId xmlns:a16="http://schemas.microsoft.com/office/drawing/2014/main" id="{CE6C7222-E532-4626-A562-5039D81EE634}"/>
              </a:ext>
            </a:extLst>
          </p:cNvPr>
          <p:cNvSpPr/>
          <p:nvPr/>
        </p:nvSpPr>
        <p:spPr bwMode="auto">
          <a:xfrm flipH="1">
            <a:off x="10359248" y="6034028"/>
            <a:ext cx="1447594" cy="901912"/>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700">
                <a:gradFill>
                  <a:gsLst>
                    <a:gs pos="0">
                      <a:srgbClr val="FFFFFF"/>
                    </a:gs>
                    <a:gs pos="100000">
                      <a:srgbClr val="FFFFFF"/>
                    </a:gs>
                  </a:gsLst>
                  <a:lin ang="5400000" scaled="0"/>
                </a:gradFill>
                <a:ea typeface="Segoe UI" pitchFamily="34" charset="0"/>
                <a:cs typeface="Segoe UI" pitchFamily="34" charset="0"/>
              </a:rPr>
              <a:t>Always available</a:t>
            </a:r>
          </a:p>
        </p:txBody>
      </p:sp>
      <p:sp>
        <p:nvSpPr>
          <p:cNvPr id="39" name="Speech Bubble: Rectangle 38">
            <a:extLst>
              <a:ext uri="{FF2B5EF4-FFF2-40B4-BE49-F238E27FC236}">
                <a16:creationId xmlns:a16="http://schemas.microsoft.com/office/drawing/2014/main" id="{47EAB458-D3D0-4B3E-B37B-397D3A16C6A9}"/>
              </a:ext>
            </a:extLst>
          </p:cNvPr>
          <p:cNvSpPr/>
          <p:nvPr/>
        </p:nvSpPr>
        <p:spPr bwMode="auto">
          <a:xfrm>
            <a:off x="4999215" y="5141548"/>
            <a:ext cx="2462494" cy="1794387"/>
          </a:xfrm>
          <a:prstGeom prst="wedgeRectCallout">
            <a:avLst>
              <a:gd name="adj1" fmla="val 59996"/>
              <a:gd name="adj2" fmla="val -34035"/>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Fully deployed and registered</a:t>
            </a:r>
          </a:p>
          <a:p>
            <a:pPr algn="ctr" defTabSz="951028" fontAlgn="base">
              <a:spcBef>
                <a:spcPct val="0"/>
              </a:spcBef>
              <a:spcAft>
                <a:spcPct val="0"/>
              </a:spcAft>
            </a:pPr>
            <a:endParaRPr lang="en-US" sz="1071">
              <a:gradFill>
                <a:gsLst>
                  <a:gs pos="40075">
                    <a:srgbClr val="FFFFFF"/>
                  </a:gs>
                  <a:gs pos="30000">
                    <a:srgbClr val="FFFFFF"/>
                  </a:gs>
                </a:gsLst>
                <a:lin ang="5400000" scaled="0"/>
              </a:gradFill>
            </a:endParaRPr>
          </a:p>
          <a:p>
            <a:pPr algn="ctr" defTabSz="951028" fontAlgn="base">
              <a:spcBef>
                <a:spcPct val="0"/>
              </a:spcBef>
              <a:spcAft>
                <a:spcPct val="0"/>
              </a:spcAft>
            </a:pPr>
            <a:r>
              <a:rPr lang="en-US" sz="1632">
                <a:gradFill>
                  <a:gsLst>
                    <a:gs pos="40075">
                      <a:srgbClr val="FFFFFF"/>
                    </a:gs>
                    <a:gs pos="30000">
                      <a:srgbClr val="FFFFFF"/>
                    </a:gs>
                  </a:gsLst>
                  <a:lin ang="5400000" scaled="0"/>
                </a:gradFill>
              </a:rPr>
              <a:t>Or</a:t>
            </a:r>
          </a:p>
          <a:p>
            <a:pPr algn="ctr" defTabSz="951028" fontAlgn="base">
              <a:spcBef>
                <a:spcPct val="0"/>
              </a:spcBef>
              <a:spcAft>
                <a:spcPct val="0"/>
              </a:spcAft>
            </a:pPr>
            <a:endParaRPr lang="en-US" sz="1071">
              <a:gradFill>
                <a:gsLst>
                  <a:gs pos="40075">
                    <a:srgbClr val="FFFFFF"/>
                  </a:gs>
                  <a:gs pos="30000">
                    <a:srgbClr val="FFFFFF"/>
                  </a:gs>
                </a:gsLst>
                <a:lin ang="5400000" scaled="0"/>
              </a:gradFill>
            </a:endParaRPr>
          </a:p>
          <a:p>
            <a:pPr algn="ctr" defTabSz="951028" fontAlgn="base">
              <a:spcBef>
                <a:spcPct val="0"/>
              </a:spcBef>
              <a:spcAft>
                <a:spcPct val="0"/>
              </a:spcAft>
            </a:pPr>
            <a:r>
              <a:rPr lang="en-US" sz="1632">
                <a:gradFill>
                  <a:gsLst>
                    <a:gs pos="40075">
                      <a:srgbClr val="FFFFFF"/>
                    </a:gs>
                    <a:gs pos="30000">
                      <a:srgbClr val="FFFFFF"/>
                    </a:gs>
                  </a:gsLst>
                  <a:lin ang="5400000" scaled="0"/>
                </a:gradFill>
              </a:rPr>
              <a:t>Wait for hardware partner to deliver new integrated system</a:t>
            </a:r>
          </a:p>
        </p:txBody>
      </p:sp>
    </p:spTree>
    <p:extLst>
      <p:ext uri="{BB962C8B-B14F-4D97-AF65-F5344CB8AC3E}">
        <p14:creationId xmlns:p14="http://schemas.microsoft.com/office/powerpoint/2010/main" val="6922224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20"/>
                                        </p:tgtEl>
                                      </p:cBhvr>
                                    </p:animEffect>
                                    <p:set>
                                      <p:cBhvr>
                                        <p:cTn id="24" dur="1" fill="hold">
                                          <p:stCondLst>
                                            <p:cond delay="499"/>
                                          </p:stCondLst>
                                        </p:cTn>
                                        <p:tgtEl>
                                          <p:spTgt spid="20"/>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38"/>
                                        </p:tgtEl>
                                      </p:cBhvr>
                                    </p:animEffect>
                                    <p:set>
                                      <p:cBhvr>
                                        <p:cTn id="27" dur="1" fill="hold">
                                          <p:stCondLst>
                                            <p:cond delay="499"/>
                                          </p:stCondLst>
                                        </p:cTn>
                                        <p:tgtEl>
                                          <p:spTgt spid="3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500"/>
                                        <p:tgtEl>
                                          <p:spTgt spid="3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500"/>
                                        <p:tgtEl>
                                          <p:spTgt spid="2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fade">
                                      <p:cBhvr>
                                        <p:cTn id="58" dur="500"/>
                                        <p:tgtEl>
                                          <p:spTgt spid="2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500"/>
                                        <p:tgtEl>
                                          <p:spTgt spid="2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fade">
                                      <p:cBhvr>
                                        <p:cTn id="64" dur="500"/>
                                        <p:tgtEl>
                                          <p:spTgt spid="32"/>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fade">
                                      <p:cBhvr>
                                        <p:cTn id="67" dur="500"/>
                                        <p:tgtEl>
                                          <p:spTgt spid="33"/>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500"/>
                                        <p:tgtEl>
                                          <p:spTgt spid="3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fade">
                                      <p:cBhvr>
                                        <p:cTn id="73" dur="500"/>
                                        <p:tgtEl>
                                          <p:spTgt spid="35"/>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fade">
                                      <p:cBhvr>
                                        <p:cTn id="7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20" grpId="0" animBg="1"/>
      <p:bldP spid="20" grpId="1" animBg="1"/>
      <p:bldP spid="38" grpId="0" animBg="1"/>
      <p:bldP spid="38" grpId="1" animBg="1"/>
      <p:bldP spid="3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VM Protection</a:t>
            </a:r>
            <a:endParaRPr lang="en-US" sz="7200" dirty="0"/>
          </a:p>
        </p:txBody>
      </p:sp>
    </p:spTree>
    <p:extLst>
      <p:ext uri="{BB962C8B-B14F-4D97-AF65-F5344CB8AC3E}">
        <p14:creationId xmlns:p14="http://schemas.microsoft.com/office/powerpoint/2010/main" val="3684282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BDC16-A860-490C-93BC-C9AB10DE0F81}"/>
              </a:ext>
            </a:extLst>
          </p:cNvPr>
          <p:cNvSpPr>
            <a:spLocks noGrp="1"/>
          </p:cNvSpPr>
          <p:nvPr>
            <p:ph type="title"/>
          </p:nvPr>
        </p:nvSpPr>
        <p:spPr/>
        <p:txBody>
          <a:bodyPr/>
          <a:lstStyle/>
          <a:p>
            <a:r>
              <a:rPr lang="en-US" dirty="0"/>
              <a:t>Data protection and recovery options</a:t>
            </a:r>
          </a:p>
        </p:txBody>
      </p:sp>
      <p:sp>
        <p:nvSpPr>
          <p:cNvPr id="119" name="Rounded Rectangle 68">
            <a:extLst>
              <a:ext uri="{FF2B5EF4-FFF2-40B4-BE49-F238E27FC236}">
                <a16:creationId xmlns:a16="http://schemas.microsoft.com/office/drawing/2014/main" id="{3387C036-480D-49D0-B61A-2F14A26F88F2}"/>
              </a:ext>
            </a:extLst>
          </p:cNvPr>
          <p:cNvSpPr/>
          <p:nvPr/>
        </p:nvSpPr>
        <p:spPr>
          <a:xfrm>
            <a:off x="2295186" y="2971988"/>
            <a:ext cx="6947815" cy="3774446"/>
          </a:xfrm>
          <a:prstGeom prst="roundRect">
            <a:avLst/>
          </a:prstGeom>
          <a:solidFill>
            <a:srgbClr val="7F7F7F">
              <a:lumMod val="20000"/>
              <a:lumOff val="80000"/>
            </a:srgbClr>
          </a:solidFill>
          <a:ln w="15875" cap="flat" cmpd="sng" algn="ctr">
            <a:solidFill>
              <a:srgbClr val="0078D7"/>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r>
              <a:rPr lang="en-US" sz="1399" dirty="0">
                <a:solidFill>
                  <a:srgbClr val="1A1A1A"/>
                </a:solidFill>
                <a:latin typeface="Segoe UI Semilight"/>
              </a:rPr>
              <a:t>Azure Stack Hub </a:t>
            </a:r>
          </a:p>
        </p:txBody>
      </p:sp>
      <p:sp>
        <p:nvSpPr>
          <p:cNvPr id="126" name="TextBox 118">
            <a:extLst>
              <a:ext uri="{FF2B5EF4-FFF2-40B4-BE49-F238E27FC236}">
                <a16:creationId xmlns:a16="http://schemas.microsoft.com/office/drawing/2014/main" id="{2606F481-98CF-41B1-9E12-16E6456347EE}"/>
              </a:ext>
            </a:extLst>
          </p:cNvPr>
          <p:cNvSpPr txBox="1"/>
          <p:nvPr/>
        </p:nvSpPr>
        <p:spPr>
          <a:xfrm>
            <a:off x="8570046" y="4455524"/>
            <a:ext cx="827782" cy="258839"/>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r>
              <a:rPr lang="en-US" sz="1049">
                <a:solidFill>
                  <a:srgbClr val="1A1A1A"/>
                </a:solidFill>
                <a:latin typeface="Segoe UI Semilight"/>
              </a:rPr>
              <a:t>Operator</a:t>
            </a:r>
          </a:p>
        </p:txBody>
      </p:sp>
      <p:pic>
        <p:nvPicPr>
          <p:cNvPr id="122" name="Picture 121">
            <a:extLst>
              <a:ext uri="{FF2B5EF4-FFF2-40B4-BE49-F238E27FC236}">
                <a16:creationId xmlns:a16="http://schemas.microsoft.com/office/drawing/2014/main" id="{66AA1515-5D57-401A-9810-3A0E298B80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2661" y="3513182"/>
            <a:ext cx="593992" cy="593992"/>
          </a:xfrm>
          <a:prstGeom prst="rect">
            <a:avLst/>
          </a:prstGeom>
        </p:spPr>
      </p:pic>
      <p:cxnSp>
        <p:nvCxnSpPr>
          <p:cNvPr id="124" name="Straight Connector 123">
            <a:extLst>
              <a:ext uri="{FF2B5EF4-FFF2-40B4-BE49-F238E27FC236}">
                <a16:creationId xmlns:a16="http://schemas.microsoft.com/office/drawing/2014/main" id="{B1A6168B-DAC6-4BB3-83C1-880C0566E0C4}"/>
              </a:ext>
            </a:extLst>
          </p:cNvPr>
          <p:cNvCxnSpPr>
            <a:cxnSpLocks/>
          </p:cNvCxnSpPr>
          <p:nvPr/>
        </p:nvCxnSpPr>
        <p:spPr>
          <a:xfrm flipV="1">
            <a:off x="2318573" y="4455523"/>
            <a:ext cx="6924428" cy="1"/>
          </a:xfrm>
          <a:prstGeom prst="line">
            <a:avLst/>
          </a:prstGeom>
          <a:noFill/>
          <a:ln w="28575" cap="flat" cmpd="sng" algn="ctr">
            <a:solidFill>
              <a:srgbClr val="0078D7"/>
            </a:solidFill>
            <a:prstDash val="lgDash"/>
          </a:ln>
          <a:effectLst/>
        </p:spPr>
      </p:cxnSp>
      <p:sp>
        <p:nvSpPr>
          <p:cNvPr id="127" name="TextBox 119">
            <a:extLst>
              <a:ext uri="{FF2B5EF4-FFF2-40B4-BE49-F238E27FC236}">
                <a16:creationId xmlns:a16="http://schemas.microsoft.com/office/drawing/2014/main" id="{614EE7CA-031C-4FCA-AADC-4828817EEA51}"/>
              </a:ext>
            </a:extLst>
          </p:cNvPr>
          <p:cNvSpPr txBox="1"/>
          <p:nvPr/>
        </p:nvSpPr>
        <p:spPr>
          <a:xfrm>
            <a:off x="8570046" y="4190783"/>
            <a:ext cx="827782" cy="258839"/>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r>
              <a:rPr lang="en-US" sz="1049" dirty="0">
                <a:solidFill>
                  <a:srgbClr val="1A1A1A"/>
                </a:solidFill>
                <a:latin typeface="Segoe UI Semilight"/>
              </a:rPr>
              <a:t>User</a:t>
            </a:r>
          </a:p>
        </p:txBody>
      </p:sp>
      <p:pic>
        <p:nvPicPr>
          <p:cNvPr id="128" name="Picture 127">
            <a:extLst>
              <a:ext uri="{FF2B5EF4-FFF2-40B4-BE49-F238E27FC236}">
                <a16:creationId xmlns:a16="http://schemas.microsoft.com/office/drawing/2014/main" id="{EF7A0570-40D9-4BDC-A575-91B767E518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19708" y="3628140"/>
            <a:ext cx="503606" cy="503606"/>
          </a:xfrm>
          <a:prstGeom prst="rect">
            <a:avLst/>
          </a:prstGeom>
        </p:spPr>
      </p:pic>
      <p:pic>
        <p:nvPicPr>
          <p:cNvPr id="130" name="Picture 129">
            <a:extLst>
              <a:ext uri="{FF2B5EF4-FFF2-40B4-BE49-F238E27FC236}">
                <a16:creationId xmlns:a16="http://schemas.microsoft.com/office/drawing/2014/main" id="{35EF1A9A-EAA9-4B3D-BED3-7A659972F2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37615" y="3604238"/>
            <a:ext cx="503606" cy="503606"/>
          </a:xfrm>
          <a:prstGeom prst="rect">
            <a:avLst/>
          </a:prstGeom>
        </p:spPr>
      </p:pic>
      <p:grpSp>
        <p:nvGrpSpPr>
          <p:cNvPr id="132" name="Group 131">
            <a:extLst>
              <a:ext uri="{FF2B5EF4-FFF2-40B4-BE49-F238E27FC236}">
                <a16:creationId xmlns:a16="http://schemas.microsoft.com/office/drawing/2014/main" id="{9BABC10F-BB13-490B-8541-58EF64FFCB6F}"/>
              </a:ext>
            </a:extLst>
          </p:cNvPr>
          <p:cNvGrpSpPr/>
          <p:nvPr/>
        </p:nvGrpSpPr>
        <p:grpSpPr>
          <a:xfrm>
            <a:off x="4554426" y="3042768"/>
            <a:ext cx="912104" cy="1054823"/>
            <a:chOff x="3820846" y="3224258"/>
            <a:chExt cx="1037222" cy="1199519"/>
          </a:xfrm>
        </p:grpSpPr>
        <p:sp>
          <p:nvSpPr>
            <p:cNvPr id="133" name="Rounded Rectangle 104">
              <a:extLst>
                <a:ext uri="{FF2B5EF4-FFF2-40B4-BE49-F238E27FC236}">
                  <a16:creationId xmlns:a16="http://schemas.microsoft.com/office/drawing/2014/main" id="{B9B2DBFD-25FF-4088-AFF3-AC3C7480D74D}"/>
                </a:ext>
              </a:extLst>
            </p:cNvPr>
            <p:cNvSpPr/>
            <p:nvPr/>
          </p:nvSpPr>
          <p:spPr>
            <a:xfrm>
              <a:off x="3820846" y="3679972"/>
              <a:ext cx="1037222" cy="743805"/>
            </a:xfrm>
            <a:prstGeom prst="roundRect">
              <a:avLst/>
            </a:prstGeom>
            <a:solidFill>
              <a:srgbClr val="005291">
                <a:lumMod val="20000"/>
                <a:lumOff val="80000"/>
              </a:srgbClr>
            </a:solidFill>
            <a:ln w="10795" cap="flat" cmpd="sng" algn="ctr">
              <a:solidFill>
                <a:srgbClr val="0078D7">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63">
                <a:defRPr/>
              </a:pPr>
              <a:endParaRPr lang="en-US" sz="1399">
                <a:solidFill>
                  <a:srgbClr val="1A1A1A"/>
                </a:solidFill>
                <a:latin typeface="Segoe UI Semilight"/>
              </a:endParaRPr>
            </a:p>
          </p:txBody>
        </p:sp>
        <p:pic>
          <p:nvPicPr>
            <p:cNvPr id="134" name="Picture 133">
              <a:extLst>
                <a:ext uri="{FF2B5EF4-FFF2-40B4-BE49-F238E27FC236}">
                  <a16:creationId xmlns:a16="http://schemas.microsoft.com/office/drawing/2014/main" id="{8E50CB74-6DF7-450D-A0DF-F8A4C2BB945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0208" r="313" b="12161"/>
            <a:stretch/>
          </p:blipFill>
          <p:spPr>
            <a:xfrm>
              <a:off x="3922457" y="3725466"/>
              <a:ext cx="673356" cy="524378"/>
            </a:xfrm>
            <a:prstGeom prst="rect">
              <a:avLst/>
            </a:prstGeom>
            <a:solidFill>
              <a:srgbClr val="FFFFFF"/>
            </a:solidFill>
          </p:spPr>
        </p:pic>
        <p:pic>
          <p:nvPicPr>
            <p:cNvPr id="135" name="Picture 134">
              <a:extLst>
                <a:ext uri="{FF2B5EF4-FFF2-40B4-BE49-F238E27FC236}">
                  <a16:creationId xmlns:a16="http://schemas.microsoft.com/office/drawing/2014/main" id="{A9DB900E-430B-4AF8-A8B8-6527635A343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68498" y="3224258"/>
              <a:ext cx="473686" cy="473687"/>
            </a:xfrm>
            <a:prstGeom prst="rect">
              <a:avLst/>
            </a:prstGeom>
          </p:spPr>
        </p:pic>
        <p:pic>
          <p:nvPicPr>
            <p:cNvPr id="136" name="Picture 135">
              <a:extLst>
                <a:ext uri="{FF2B5EF4-FFF2-40B4-BE49-F238E27FC236}">
                  <a16:creationId xmlns:a16="http://schemas.microsoft.com/office/drawing/2014/main" id="{7E3B8AA1-84A1-4FC4-811C-B0E56263BFB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0208" r="313" b="12161"/>
            <a:stretch/>
          </p:blipFill>
          <p:spPr>
            <a:xfrm>
              <a:off x="3991314" y="3778266"/>
              <a:ext cx="673356" cy="524378"/>
            </a:xfrm>
            <a:prstGeom prst="rect">
              <a:avLst/>
            </a:prstGeom>
            <a:solidFill>
              <a:srgbClr val="FFFFFF"/>
            </a:solidFill>
          </p:spPr>
        </p:pic>
        <p:pic>
          <p:nvPicPr>
            <p:cNvPr id="137" name="Picture 136">
              <a:extLst>
                <a:ext uri="{FF2B5EF4-FFF2-40B4-BE49-F238E27FC236}">
                  <a16:creationId xmlns:a16="http://schemas.microsoft.com/office/drawing/2014/main" id="{7008CA82-CFB0-4780-B956-31AC10A6C93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0208" r="313" b="12161"/>
            <a:stretch/>
          </p:blipFill>
          <p:spPr>
            <a:xfrm>
              <a:off x="4073577" y="3833311"/>
              <a:ext cx="673356" cy="524379"/>
            </a:xfrm>
            <a:prstGeom prst="rect">
              <a:avLst/>
            </a:prstGeom>
            <a:solidFill>
              <a:srgbClr val="FFFFFF"/>
            </a:solidFill>
          </p:spPr>
        </p:pic>
      </p:grpSp>
      <p:pic>
        <p:nvPicPr>
          <p:cNvPr id="153" name="Picture 152">
            <a:extLst>
              <a:ext uri="{FF2B5EF4-FFF2-40B4-BE49-F238E27FC236}">
                <a16:creationId xmlns:a16="http://schemas.microsoft.com/office/drawing/2014/main" id="{A05FEE0C-BA27-4088-BF9F-1D2C507A224C}"/>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879375" y="3663280"/>
            <a:ext cx="503606" cy="503605"/>
          </a:xfrm>
          <a:prstGeom prst="rect">
            <a:avLst/>
          </a:prstGeom>
          <a:noFill/>
        </p:spPr>
      </p:pic>
      <p:sp>
        <p:nvSpPr>
          <p:cNvPr id="154" name="Freeform 5">
            <a:extLst>
              <a:ext uri="{FF2B5EF4-FFF2-40B4-BE49-F238E27FC236}">
                <a16:creationId xmlns:a16="http://schemas.microsoft.com/office/drawing/2014/main" id="{D0DA4916-AB11-4FF8-927F-CC75AA177BBD}"/>
              </a:ext>
            </a:extLst>
          </p:cNvPr>
          <p:cNvSpPr>
            <a:spLocks noEditPoints="1"/>
          </p:cNvSpPr>
          <p:nvPr/>
        </p:nvSpPr>
        <p:spPr bwMode="auto">
          <a:xfrm>
            <a:off x="7211079" y="3632570"/>
            <a:ext cx="503606" cy="503606"/>
          </a:xfrm>
          <a:custGeom>
            <a:avLst/>
            <a:gdLst>
              <a:gd name="T0" fmla="*/ 0 w 1458"/>
              <a:gd name="T1" fmla="*/ 0 h 1456"/>
              <a:gd name="T2" fmla="*/ 688 w 1458"/>
              <a:gd name="T3" fmla="*/ 0 h 1456"/>
              <a:gd name="T4" fmla="*/ 688 w 1458"/>
              <a:gd name="T5" fmla="*/ 330 h 1456"/>
              <a:gd name="T6" fmla="*/ 587 w 1458"/>
              <a:gd name="T7" fmla="*/ 381 h 1456"/>
              <a:gd name="T8" fmla="*/ 587 w 1458"/>
              <a:gd name="T9" fmla="*/ 101 h 1456"/>
              <a:gd name="T10" fmla="*/ 101 w 1458"/>
              <a:gd name="T11" fmla="*/ 101 h 1456"/>
              <a:gd name="T12" fmla="*/ 101 w 1458"/>
              <a:gd name="T13" fmla="*/ 587 h 1456"/>
              <a:gd name="T14" fmla="*/ 259 w 1458"/>
              <a:gd name="T15" fmla="*/ 587 h 1456"/>
              <a:gd name="T16" fmla="*/ 199 w 1458"/>
              <a:gd name="T17" fmla="*/ 688 h 1456"/>
              <a:gd name="T18" fmla="*/ 0 w 1458"/>
              <a:gd name="T19" fmla="*/ 688 h 1456"/>
              <a:gd name="T20" fmla="*/ 0 w 1458"/>
              <a:gd name="T21" fmla="*/ 0 h 1456"/>
              <a:gd name="T22" fmla="*/ 770 w 1458"/>
              <a:gd name="T23" fmla="*/ 0 h 1456"/>
              <a:gd name="T24" fmla="*/ 1458 w 1458"/>
              <a:gd name="T25" fmla="*/ 0 h 1456"/>
              <a:gd name="T26" fmla="*/ 1458 w 1458"/>
              <a:gd name="T27" fmla="*/ 688 h 1456"/>
              <a:gd name="T28" fmla="*/ 1155 w 1458"/>
              <a:gd name="T29" fmla="*/ 688 h 1456"/>
              <a:gd name="T30" fmla="*/ 1155 w 1458"/>
              <a:gd name="T31" fmla="*/ 673 h 1456"/>
              <a:gd name="T32" fmla="*/ 1145 w 1458"/>
              <a:gd name="T33" fmla="*/ 587 h 1456"/>
              <a:gd name="T34" fmla="*/ 1357 w 1458"/>
              <a:gd name="T35" fmla="*/ 587 h 1456"/>
              <a:gd name="T36" fmla="*/ 1357 w 1458"/>
              <a:gd name="T37" fmla="*/ 101 h 1456"/>
              <a:gd name="T38" fmla="*/ 871 w 1458"/>
              <a:gd name="T39" fmla="*/ 101 h 1456"/>
              <a:gd name="T40" fmla="*/ 871 w 1458"/>
              <a:gd name="T41" fmla="*/ 322 h 1456"/>
              <a:gd name="T42" fmla="*/ 796 w 1458"/>
              <a:gd name="T43" fmla="*/ 314 h 1456"/>
              <a:gd name="T44" fmla="*/ 770 w 1458"/>
              <a:gd name="T45" fmla="*/ 314 h 1456"/>
              <a:gd name="T46" fmla="*/ 770 w 1458"/>
              <a:gd name="T47" fmla="*/ 0 h 1456"/>
              <a:gd name="T48" fmla="*/ 0 w 1458"/>
              <a:gd name="T49" fmla="*/ 768 h 1456"/>
              <a:gd name="T50" fmla="*/ 185 w 1458"/>
              <a:gd name="T51" fmla="*/ 768 h 1456"/>
              <a:gd name="T52" fmla="*/ 185 w 1458"/>
              <a:gd name="T53" fmla="*/ 774 h 1456"/>
              <a:gd name="T54" fmla="*/ 202 w 1458"/>
              <a:gd name="T55" fmla="*/ 869 h 1456"/>
              <a:gd name="T56" fmla="*/ 101 w 1458"/>
              <a:gd name="T57" fmla="*/ 869 h 1456"/>
              <a:gd name="T58" fmla="*/ 101 w 1458"/>
              <a:gd name="T59" fmla="*/ 1355 h 1456"/>
              <a:gd name="T60" fmla="*/ 587 w 1458"/>
              <a:gd name="T61" fmla="*/ 1355 h 1456"/>
              <a:gd name="T62" fmla="*/ 587 w 1458"/>
              <a:gd name="T63" fmla="*/ 1049 h 1456"/>
              <a:gd name="T64" fmla="*/ 688 w 1458"/>
              <a:gd name="T65" fmla="*/ 1049 h 1456"/>
              <a:gd name="T66" fmla="*/ 688 w 1458"/>
              <a:gd name="T67" fmla="*/ 1456 h 1456"/>
              <a:gd name="T68" fmla="*/ 0 w 1458"/>
              <a:gd name="T69" fmla="*/ 1456 h 1456"/>
              <a:gd name="T70" fmla="*/ 0 w 1458"/>
              <a:gd name="T71" fmla="*/ 768 h 1456"/>
              <a:gd name="T72" fmla="*/ 1243 w 1458"/>
              <a:gd name="T73" fmla="*/ 768 h 1456"/>
              <a:gd name="T74" fmla="*/ 1458 w 1458"/>
              <a:gd name="T75" fmla="*/ 768 h 1456"/>
              <a:gd name="T76" fmla="*/ 1458 w 1458"/>
              <a:gd name="T77" fmla="*/ 1456 h 1456"/>
              <a:gd name="T78" fmla="*/ 770 w 1458"/>
              <a:gd name="T79" fmla="*/ 1456 h 1456"/>
              <a:gd name="T80" fmla="*/ 770 w 1458"/>
              <a:gd name="T81" fmla="*/ 1049 h 1456"/>
              <a:gd name="T82" fmla="*/ 871 w 1458"/>
              <a:gd name="T83" fmla="*/ 1049 h 1456"/>
              <a:gd name="T84" fmla="*/ 871 w 1458"/>
              <a:gd name="T85" fmla="*/ 1355 h 1456"/>
              <a:gd name="T86" fmla="*/ 1357 w 1458"/>
              <a:gd name="T87" fmla="*/ 1355 h 1456"/>
              <a:gd name="T88" fmla="*/ 1357 w 1458"/>
              <a:gd name="T89" fmla="*/ 869 h 1456"/>
              <a:gd name="T90" fmla="*/ 1269 w 1458"/>
              <a:gd name="T91" fmla="*/ 869 h 1456"/>
              <a:gd name="T92" fmla="*/ 1269 w 1458"/>
              <a:gd name="T93" fmla="*/ 862 h 1456"/>
              <a:gd name="T94" fmla="*/ 1243 w 1458"/>
              <a:gd name="T95" fmla="*/ 768 h 1456"/>
              <a:gd name="T96" fmla="*/ 1192 w 1458"/>
              <a:gd name="T97" fmla="*/ 864 h 1456"/>
              <a:gd name="T98" fmla="*/ 1084 w 1458"/>
              <a:gd name="T99" fmla="*/ 972 h 1456"/>
              <a:gd name="T100" fmla="*/ 459 w 1458"/>
              <a:gd name="T101" fmla="*/ 972 h 1456"/>
              <a:gd name="T102" fmla="*/ 261 w 1458"/>
              <a:gd name="T103" fmla="*/ 774 h 1456"/>
              <a:gd name="T104" fmla="*/ 459 w 1458"/>
              <a:gd name="T105" fmla="*/ 576 h 1456"/>
              <a:gd name="T106" fmla="*/ 523 w 1458"/>
              <a:gd name="T107" fmla="*/ 586 h 1456"/>
              <a:gd name="T108" fmla="*/ 795 w 1458"/>
              <a:gd name="T109" fmla="*/ 387 h 1456"/>
              <a:gd name="T110" fmla="*/ 1081 w 1458"/>
              <a:gd name="T111" fmla="*/ 673 h 1456"/>
              <a:gd name="T112" fmla="*/ 1069 w 1458"/>
              <a:gd name="T113" fmla="*/ 757 h 1456"/>
              <a:gd name="T114" fmla="*/ 1084 w 1458"/>
              <a:gd name="T115" fmla="*/ 756 h 1456"/>
              <a:gd name="T116" fmla="*/ 1192 w 1458"/>
              <a:gd name="T117" fmla="*/ 864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58" h="1456">
                <a:moveTo>
                  <a:pt x="0" y="0"/>
                </a:moveTo>
                <a:cubicBezTo>
                  <a:pt x="688" y="0"/>
                  <a:pt x="688" y="0"/>
                  <a:pt x="688" y="0"/>
                </a:cubicBezTo>
                <a:cubicBezTo>
                  <a:pt x="688" y="330"/>
                  <a:pt x="688" y="330"/>
                  <a:pt x="688" y="330"/>
                </a:cubicBezTo>
                <a:cubicBezTo>
                  <a:pt x="652" y="342"/>
                  <a:pt x="618" y="359"/>
                  <a:pt x="587" y="381"/>
                </a:cubicBezTo>
                <a:cubicBezTo>
                  <a:pt x="587" y="101"/>
                  <a:pt x="587" y="101"/>
                  <a:pt x="587" y="101"/>
                </a:cubicBezTo>
                <a:cubicBezTo>
                  <a:pt x="101" y="101"/>
                  <a:pt x="101" y="101"/>
                  <a:pt x="101" y="101"/>
                </a:cubicBezTo>
                <a:cubicBezTo>
                  <a:pt x="101" y="587"/>
                  <a:pt x="101" y="587"/>
                  <a:pt x="101" y="587"/>
                </a:cubicBezTo>
                <a:cubicBezTo>
                  <a:pt x="259" y="587"/>
                  <a:pt x="259" y="587"/>
                  <a:pt x="259" y="587"/>
                </a:cubicBezTo>
                <a:cubicBezTo>
                  <a:pt x="232" y="616"/>
                  <a:pt x="211" y="650"/>
                  <a:pt x="199" y="688"/>
                </a:cubicBezTo>
                <a:cubicBezTo>
                  <a:pt x="0" y="688"/>
                  <a:pt x="0" y="688"/>
                  <a:pt x="0" y="688"/>
                </a:cubicBezTo>
                <a:cubicBezTo>
                  <a:pt x="0" y="0"/>
                  <a:pt x="0" y="0"/>
                  <a:pt x="0" y="0"/>
                </a:cubicBezTo>
                <a:moveTo>
                  <a:pt x="770" y="0"/>
                </a:moveTo>
                <a:cubicBezTo>
                  <a:pt x="1458" y="0"/>
                  <a:pt x="1458" y="0"/>
                  <a:pt x="1458" y="0"/>
                </a:cubicBezTo>
                <a:cubicBezTo>
                  <a:pt x="1458" y="688"/>
                  <a:pt x="1458" y="688"/>
                  <a:pt x="1458" y="688"/>
                </a:cubicBezTo>
                <a:cubicBezTo>
                  <a:pt x="1155" y="688"/>
                  <a:pt x="1155" y="688"/>
                  <a:pt x="1155" y="688"/>
                </a:cubicBezTo>
                <a:cubicBezTo>
                  <a:pt x="1155" y="683"/>
                  <a:pt x="1155" y="678"/>
                  <a:pt x="1155" y="673"/>
                </a:cubicBezTo>
                <a:cubicBezTo>
                  <a:pt x="1155" y="643"/>
                  <a:pt x="1151" y="614"/>
                  <a:pt x="1145" y="587"/>
                </a:cubicBezTo>
                <a:cubicBezTo>
                  <a:pt x="1357" y="587"/>
                  <a:pt x="1357" y="587"/>
                  <a:pt x="1357" y="587"/>
                </a:cubicBezTo>
                <a:cubicBezTo>
                  <a:pt x="1357" y="101"/>
                  <a:pt x="1357" y="101"/>
                  <a:pt x="1357" y="101"/>
                </a:cubicBezTo>
                <a:cubicBezTo>
                  <a:pt x="871" y="101"/>
                  <a:pt x="871" y="101"/>
                  <a:pt x="871" y="101"/>
                </a:cubicBezTo>
                <a:cubicBezTo>
                  <a:pt x="871" y="322"/>
                  <a:pt x="871" y="322"/>
                  <a:pt x="871" y="322"/>
                </a:cubicBezTo>
                <a:cubicBezTo>
                  <a:pt x="847" y="316"/>
                  <a:pt x="822" y="314"/>
                  <a:pt x="796" y="314"/>
                </a:cubicBezTo>
                <a:cubicBezTo>
                  <a:pt x="787" y="314"/>
                  <a:pt x="779" y="314"/>
                  <a:pt x="770" y="314"/>
                </a:cubicBezTo>
                <a:cubicBezTo>
                  <a:pt x="770" y="0"/>
                  <a:pt x="770" y="0"/>
                  <a:pt x="770" y="0"/>
                </a:cubicBezTo>
                <a:moveTo>
                  <a:pt x="0" y="768"/>
                </a:moveTo>
                <a:cubicBezTo>
                  <a:pt x="185" y="768"/>
                  <a:pt x="185" y="768"/>
                  <a:pt x="185" y="768"/>
                </a:cubicBezTo>
                <a:cubicBezTo>
                  <a:pt x="185" y="770"/>
                  <a:pt x="185" y="772"/>
                  <a:pt x="185" y="774"/>
                </a:cubicBezTo>
                <a:cubicBezTo>
                  <a:pt x="185" y="807"/>
                  <a:pt x="191" y="839"/>
                  <a:pt x="202" y="869"/>
                </a:cubicBezTo>
                <a:cubicBezTo>
                  <a:pt x="101" y="869"/>
                  <a:pt x="101" y="869"/>
                  <a:pt x="101" y="869"/>
                </a:cubicBezTo>
                <a:cubicBezTo>
                  <a:pt x="101" y="1355"/>
                  <a:pt x="101" y="1355"/>
                  <a:pt x="101" y="1355"/>
                </a:cubicBezTo>
                <a:cubicBezTo>
                  <a:pt x="587" y="1355"/>
                  <a:pt x="587" y="1355"/>
                  <a:pt x="587" y="1355"/>
                </a:cubicBezTo>
                <a:cubicBezTo>
                  <a:pt x="587" y="1049"/>
                  <a:pt x="587" y="1049"/>
                  <a:pt x="587" y="1049"/>
                </a:cubicBezTo>
                <a:cubicBezTo>
                  <a:pt x="688" y="1049"/>
                  <a:pt x="688" y="1049"/>
                  <a:pt x="688" y="1049"/>
                </a:cubicBezTo>
                <a:cubicBezTo>
                  <a:pt x="688" y="1456"/>
                  <a:pt x="688" y="1456"/>
                  <a:pt x="688" y="1456"/>
                </a:cubicBezTo>
                <a:cubicBezTo>
                  <a:pt x="0" y="1456"/>
                  <a:pt x="0" y="1456"/>
                  <a:pt x="0" y="1456"/>
                </a:cubicBezTo>
                <a:cubicBezTo>
                  <a:pt x="0" y="768"/>
                  <a:pt x="0" y="768"/>
                  <a:pt x="0" y="768"/>
                </a:cubicBezTo>
                <a:moveTo>
                  <a:pt x="1243" y="768"/>
                </a:moveTo>
                <a:cubicBezTo>
                  <a:pt x="1458" y="768"/>
                  <a:pt x="1458" y="768"/>
                  <a:pt x="1458" y="768"/>
                </a:cubicBezTo>
                <a:cubicBezTo>
                  <a:pt x="1458" y="1456"/>
                  <a:pt x="1458" y="1456"/>
                  <a:pt x="1458" y="1456"/>
                </a:cubicBezTo>
                <a:cubicBezTo>
                  <a:pt x="770" y="1456"/>
                  <a:pt x="770" y="1456"/>
                  <a:pt x="770" y="1456"/>
                </a:cubicBezTo>
                <a:cubicBezTo>
                  <a:pt x="770" y="1049"/>
                  <a:pt x="770" y="1049"/>
                  <a:pt x="770" y="1049"/>
                </a:cubicBezTo>
                <a:cubicBezTo>
                  <a:pt x="871" y="1049"/>
                  <a:pt x="871" y="1049"/>
                  <a:pt x="871" y="1049"/>
                </a:cubicBezTo>
                <a:cubicBezTo>
                  <a:pt x="871" y="1355"/>
                  <a:pt x="871" y="1355"/>
                  <a:pt x="871" y="1355"/>
                </a:cubicBezTo>
                <a:cubicBezTo>
                  <a:pt x="1357" y="1355"/>
                  <a:pt x="1357" y="1355"/>
                  <a:pt x="1357" y="1355"/>
                </a:cubicBezTo>
                <a:cubicBezTo>
                  <a:pt x="1357" y="869"/>
                  <a:pt x="1357" y="869"/>
                  <a:pt x="1357" y="869"/>
                </a:cubicBezTo>
                <a:cubicBezTo>
                  <a:pt x="1269" y="869"/>
                  <a:pt x="1269" y="869"/>
                  <a:pt x="1269" y="869"/>
                </a:cubicBezTo>
                <a:cubicBezTo>
                  <a:pt x="1269" y="867"/>
                  <a:pt x="1269" y="865"/>
                  <a:pt x="1269" y="862"/>
                </a:cubicBezTo>
                <a:cubicBezTo>
                  <a:pt x="1269" y="828"/>
                  <a:pt x="1260" y="796"/>
                  <a:pt x="1243" y="768"/>
                </a:cubicBezTo>
                <a:moveTo>
                  <a:pt x="1192" y="864"/>
                </a:moveTo>
                <a:cubicBezTo>
                  <a:pt x="1192" y="923"/>
                  <a:pt x="1144" y="972"/>
                  <a:pt x="1084" y="972"/>
                </a:cubicBezTo>
                <a:cubicBezTo>
                  <a:pt x="1055" y="972"/>
                  <a:pt x="488" y="972"/>
                  <a:pt x="459" y="972"/>
                </a:cubicBezTo>
                <a:cubicBezTo>
                  <a:pt x="351" y="972"/>
                  <a:pt x="261" y="883"/>
                  <a:pt x="261" y="774"/>
                </a:cubicBezTo>
                <a:cubicBezTo>
                  <a:pt x="261" y="665"/>
                  <a:pt x="351" y="576"/>
                  <a:pt x="459" y="576"/>
                </a:cubicBezTo>
                <a:cubicBezTo>
                  <a:pt x="481" y="576"/>
                  <a:pt x="503" y="579"/>
                  <a:pt x="523" y="586"/>
                </a:cubicBezTo>
                <a:cubicBezTo>
                  <a:pt x="560" y="471"/>
                  <a:pt x="669" y="387"/>
                  <a:pt x="795" y="387"/>
                </a:cubicBezTo>
                <a:cubicBezTo>
                  <a:pt x="952" y="387"/>
                  <a:pt x="1081" y="516"/>
                  <a:pt x="1081" y="673"/>
                </a:cubicBezTo>
                <a:cubicBezTo>
                  <a:pt x="1081" y="702"/>
                  <a:pt x="1077" y="730"/>
                  <a:pt x="1069" y="757"/>
                </a:cubicBezTo>
                <a:cubicBezTo>
                  <a:pt x="1074" y="756"/>
                  <a:pt x="1079" y="756"/>
                  <a:pt x="1084" y="756"/>
                </a:cubicBezTo>
                <a:cubicBezTo>
                  <a:pt x="1144" y="756"/>
                  <a:pt x="1192" y="805"/>
                  <a:pt x="1192" y="864"/>
                </a:cubicBezTo>
              </a:path>
            </a:pathLst>
          </a:custGeom>
          <a:solidFill>
            <a:srgbClr val="0079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30">
              <a:defRPr/>
            </a:pPr>
            <a:endParaRPr lang="en-US" sz="1599" kern="0" dirty="0">
              <a:solidFill>
                <a:srgbClr val="1A1A1A"/>
              </a:solidFill>
              <a:latin typeface="Segoe UI"/>
            </a:endParaRPr>
          </a:p>
        </p:txBody>
      </p:sp>
      <p:grpSp>
        <p:nvGrpSpPr>
          <p:cNvPr id="159" name="Group 158">
            <a:extLst>
              <a:ext uri="{FF2B5EF4-FFF2-40B4-BE49-F238E27FC236}">
                <a16:creationId xmlns:a16="http://schemas.microsoft.com/office/drawing/2014/main" id="{1393045E-E310-4832-8C24-D1A274545874}"/>
              </a:ext>
            </a:extLst>
          </p:cNvPr>
          <p:cNvGrpSpPr/>
          <p:nvPr/>
        </p:nvGrpSpPr>
        <p:grpSpPr>
          <a:xfrm>
            <a:off x="818255" y="3417178"/>
            <a:ext cx="1990151" cy="998887"/>
            <a:chOff x="480440" y="2818689"/>
            <a:chExt cx="2263473" cy="1136069"/>
          </a:xfrm>
        </p:grpSpPr>
        <p:pic>
          <p:nvPicPr>
            <p:cNvPr id="160" name="Picture 159">
              <a:extLst>
                <a:ext uri="{FF2B5EF4-FFF2-40B4-BE49-F238E27FC236}">
                  <a16:creationId xmlns:a16="http://schemas.microsoft.com/office/drawing/2014/main" id="{D8C9C6D8-2CE6-4D1A-ADEF-F46435535BDA}"/>
                </a:ext>
              </a:extLst>
            </p:cNvPr>
            <p:cNvPicPr>
              <a:picLocks noChangeAspect="1"/>
            </p:cNvPicPr>
            <p:nvPr/>
          </p:nvPicPr>
          <p:blipFill>
            <a:blip r:embed="rId8" cstate="print">
              <a:duotone>
                <a:schemeClr val="accent1">
                  <a:shade val="45000"/>
                  <a:satMod val="135000"/>
                </a:schemeClr>
                <a:prstClr val="white"/>
              </a:duotone>
              <a:extLst>
                <a:ext uri="{BEBA8EAE-BF5A-486C-A8C5-ECC9F3942E4B}">
                  <a14:imgProps xmlns:a14="http://schemas.microsoft.com/office/drawing/2010/main">
                    <a14:imgLayer r:embed="rId9">
                      <a14:imgEffect>
                        <a14:artisticCrisscrossEtching/>
                      </a14:imgEffect>
                    </a14:imgLayer>
                  </a14:imgProps>
                </a:ext>
                <a:ext uri="{28A0092B-C50C-407E-A947-70E740481C1C}">
                  <a14:useLocalDpi xmlns:a14="http://schemas.microsoft.com/office/drawing/2010/main" val="0"/>
                </a:ext>
              </a:extLst>
            </a:blip>
            <a:stretch>
              <a:fillRect/>
            </a:stretch>
          </p:blipFill>
          <p:spPr>
            <a:xfrm>
              <a:off x="883773" y="2818689"/>
              <a:ext cx="675569" cy="675567"/>
            </a:xfrm>
            <a:prstGeom prst="rect">
              <a:avLst/>
            </a:prstGeom>
            <a:ln>
              <a:noFill/>
            </a:ln>
          </p:spPr>
        </p:pic>
        <p:cxnSp>
          <p:nvCxnSpPr>
            <p:cNvPr id="161" name="Straight Arrow Connector 160">
              <a:extLst>
                <a:ext uri="{FF2B5EF4-FFF2-40B4-BE49-F238E27FC236}">
                  <a16:creationId xmlns:a16="http://schemas.microsoft.com/office/drawing/2014/main" id="{FCD09D70-24E9-4CA6-96D2-7C174E52CE4D}"/>
                </a:ext>
              </a:extLst>
            </p:cNvPr>
            <p:cNvCxnSpPr>
              <a:cxnSpLocks/>
            </p:cNvCxnSpPr>
            <p:nvPr/>
          </p:nvCxnSpPr>
          <p:spPr>
            <a:xfrm flipH="1">
              <a:off x="1559341" y="3394781"/>
              <a:ext cx="1184572" cy="0"/>
            </a:xfrm>
            <a:prstGeom prst="straightConnector1">
              <a:avLst/>
            </a:prstGeom>
            <a:noFill/>
            <a:ln w="38100" cap="flat" cmpd="sng" algn="ctr">
              <a:noFill/>
              <a:prstDash val="solid"/>
              <a:tailEnd type="triangle"/>
            </a:ln>
            <a:effectLst/>
          </p:spPr>
        </p:cxnSp>
        <p:sp>
          <p:nvSpPr>
            <p:cNvPr id="162" name="TextBox 161">
              <a:extLst>
                <a:ext uri="{FF2B5EF4-FFF2-40B4-BE49-F238E27FC236}">
                  <a16:creationId xmlns:a16="http://schemas.microsoft.com/office/drawing/2014/main" id="{AD466DE3-5B84-4823-9DDF-82378E5018AE}"/>
                </a:ext>
              </a:extLst>
            </p:cNvPr>
            <p:cNvSpPr txBox="1"/>
            <p:nvPr/>
          </p:nvSpPr>
          <p:spPr>
            <a:xfrm>
              <a:off x="480440" y="3482489"/>
              <a:ext cx="1353266" cy="472269"/>
            </a:xfrm>
            <a:prstGeom prst="rect">
              <a:avLst/>
            </a:prstGeom>
            <a:noFill/>
            <a:ln>
              <a:noFill/>
            </a:ln>
          </p:spPr>
          <p:txBody>
            <a:bodyPr wrap="square" rtlCol="0">
              <a:spAutoFit/>
            </a:bodyPr>
            <a:lstStyle/>
            <a:p>
              <a:pPr algn="ctr" defTabSz="932563">
                <a:defRPr/>
              </a:pPr>
              <a:r>
                <a:rPr lang="en-US" sz="1049" kern="0" dirty="0">
                  <a:solidFill>
                    <a:srgbClr val="1A1A1A"/>
                  </a:solidFill>
                  <a:latin typeface="Segoe UI Semilight"/>
                </a:rPr>
                <a:t>On-prem/remote</a:t>
              </a:r>
            </a:p>
            <a:p>
              <a:pPr algn="ctr" defTabSz="932563">
                <a:defRPr/>
              </a:pPr>
              <a:r>
                <a:rPr lang="en-US" sz="1049" kern="0" dirty="0">
                  <a:solidFill>
                    <a:srgbClr val="1A1A1A"/>
                  </a:solidFill>
                  <a:latin typeface="Segoe UI Semilight"/>
                </a:rPr>
                <a:t>target</a:t>
              </a:r>
            </a:p>
          </p:txBody>
        </p:sp>
      </p:grpSp>
      <p:sp>
        <p:nvSpPr>
          <p:cNvPr id="121" name="Rounded Rectangle 71">
            <a:extLst>
              <a:ext uri="{FF2B5EF4-FFF2-40B4-BE49-F238E27FC236}">
                <a16:creationId xmlns:a16="http://schemas.microsoft.com/office/drawing/2014/main" id="{E73784E8-02B2-4FA4-9E9B-95A6F22025EC}"/>
              </a:ext>
            </a:extLst>
          </p:cNvPr>
          <p:cNvSpPr/>
          <p:nvPr/>
        </p:nvSpPr>
        <p:spPr>
          <a:xfrm>
            <a:off x="2593365" y="5107783"/>
            <a:ext cx="6451826" cy="446531"/>
          </a:xfrm>
          <a:prstGeom prst="roundRect">
            <a:avLst/>
          </a:prstGeom>
          <a:solidFill>
            <a:srgbClr val="0078D7"/>
          </a:solidFill>
          <a:ln w="10795" cap="flat" cmpd="sng" algn="ctr">
            <a:solidFill>
              <a:srgbClr val="0078D7">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63">
              <a:defRPr/>
            </a:pPr>
            <a:r>
              <a:rPr lang="en-US" sz="1399" dirty="0">
                <a:solidFill>
                  <a:srgbClr val="FFFFFF"/>
                </a:solidFill>
                <a:latin typeface="Segoe UI Semilight"/>
              </a:rPr>
              <a:t>Azure Stack Hub Infrastructure</a:t>
            </a:r>
          </a:p>
        </p:txBody>
      </p:sp>
      <p:sp>
        <p:nvSpPr>
          <p:cNvPr id="125" name="Rounded Rectangle 73">
            <a:extLst>
              <a:ext uri="{FF2B5EF4-FFF2-40B4-BE49-F238E27FC236}">
                <a16:creationId xmlns:a16="http://schemas.microsoft.com/office/drawing/2014/main" id="{B50FAA17-C6D7-4115-A676-CE84984059EF}"/>
              </a:ext>
            </a:extLst>
          </p:cNvPr>
          <p:cNvSpPr/>
          <p:nvPr/>
        </p:nvSpPr>
        <p:spPr>
          <a:xfrm>
            <a:off x="2593367" y="4708098"/>
            <a:ext cx="2903309" cy="326289"/>
          </a:xfrm>
          <a:prstGeom prst="roundRect">
            <a:avLst/>
          </a:prstGeom>
          <a:solidFill>
            <a:srgbClr val="0078D7"/>
          </a:solidFill>
          <a:ln w="10795" cap="flat" cmpd="sng" algn="ctr">
            <a:solidFill>
              <a:srgbClr val="0078D7">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63">
              <a:defRPr/>
            </a:pPr>
            <a:r>
              <a:rPr lang="en-US" sz="1399">
                <a:solidFill>
                  <a:srgbClr val="FFFFFF"/>
                </a:solidFill>
                <a:latin typeface="Segoe UI Semilight"/>
              </a:rPr>
              <a:t>IaaS</a:t>
            </a:r>
          </a:p>
        </p:txBody>
      </p:sp>
      <p:sp>
        <p:nvSpPr>
          <p:cNvPr id="129" name="Rounded Rectangle 54">
            <a:extLst>
              <a:ext uri="{FF2B5EF4-FFF2-40B4-BE49-F238E27FC236}">
                <a16:creationId xmlns:a16="http://schemas.microsoft.com/office/drawing/2014/main" id="{4126C58F-8C96-49EF-B461-2AB6820F0656}"/>
              </a:ext>
            </a:extLst>
          </p:cNvPr>
          <p:cNvSpPr/>
          <p:nvPr/>
        </p:nvSpPr>
        <p:spPr>
          <a:xfrm>
            <a:off x="5652489" y="4707763"/>
            <a:ext cx="3392703" cy="326290"/>
          </a:xfrm>
          <a:prstGeom prst="roundRect">
            <a:avLst/>
          </a:prstGeom>
          <a:solidFill>
            <a:srgbClr val="0078D7"/>
          </a:solidFill>
          <a:ln w="10795" cap="flat" cmpd="sng" algn="ctr">
            <a:solidFill>
              <a:srgbClr val="0078D7">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63">
              <a:defRPr/>
            </a:pPr>
            <a:r>
              <a:rPr lang="en-US" sz="1399" dirty="0">
                <a:solidFill>
                  <a:srgbClr val="FFFFFF"/>
                </a:solidFill>
                <a:latin typeface="Segoe UI Semilight"/>
              </a:rPr>
              <a:t>PaaS</a:t>
            </a:r>
          </a:p>
        </p:txBody>
      </p:sp>
      <p:sp>
        <p:nvSpPr>
          <p:cNvPr id="138" name="Rounded Rectangle 71">
            <a:extLst>
              <a:ext uri="{FF2B5EF4-FFF2-40B4-BE49-F238E27FC236}">
                <a16:creationId xmlns:a16="http://schemas.microsoft.com/office/drawing/2014/main" id="{154BE5FD-1A14-4C7E-A166-DC8CDCD06BC5}"/>
              </a:ext>
            </a:extLst>
          </p:cNvPr>
          <p:cNvSpPr/>
          <p:nvPr/>
        </p:nvSpPr>
        <p:spPr>
          <a:xfrm>
            <a:off x="2576164" y="5640698"/>
            <a:ext cx="1579471" cy="946753"/>
          </a:xfrm>
          <a:prstGeom prst="roundRect">
            <a:avLst/>
          </a:prstGeom>
          <a:solidFill>
            <a:srgbClr val="FFFFFF">
              <a:lumMod val="75000"/>
            </a:srgbClr>
          </a:solidFill>
          <a:ln w="10795" cap="flat" cmpd="sng" algn="ctr">
            <a:solidFill>
              <a:srgbClr val="0078D7">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63">
              <a:defRPr/>
            </a:pPr>
            <a:endParaRPr lang="en-US" sz="1399">
              <a:solidFill>
                <a:srgbClr val="1A1A1A"/>
              </a:solidFill>
              <a:latin typeface="Segoe UI Semilight"/>
            </a:endParaRPr>
          </a:p>
        </p:txBody>
      </p:sp>
      <p:pic>
        <p:nvPicPr>
          <p:cNvPr id="139" name="Picture 138">
            <a:extLst>
              <a:ext uri="{FF2B5EF4-FFF2-40B4-BE49-F238E27FC236}">
                <a16:creationId xmlns:a16="http://schemas.microsoft.com/office/drawing/2014/main" id="{4E9EC125-F4B4-458A-A3E7-D2D64476A00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733719" y="5711470"/>
            <a:ext cx="472828" cy="472829"/>
          </a:xfrm>
          <a:prstGeom prst="rect">
            <a:avLst/>
          </a:prstGeom>
        </p:spPr>
      </p:pic>
      <p:sp>
        <p:nvSpPr>
          <p:cNvPr id="140" name="TextBox 143">
            <a:extLst>
              <a:ext uri="{FF2B5EF4-FFF2-40B4-BE49-F238E27FC236}">
                <a16:creationId xmlns:a16="http://schemas.microsoft.com/office/drawing/2014/main" id="{75881330-0ADD-4D16-8878-617A14C20197}"/>
              </a:ext>
            </a:extLst>
          </p:cNvPr>
          <p:cNvSpPr txBox="1"/>
          <p:nvPr/>
        </p:nvSpPr>
        <p:spPr>
          <a:xfrm>
            <a:off x="2594472" y="6186821"/>
            <a:ext cx="751319" cy="258839"/>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32563">
              <a:defRPr/>
            </a:pPr>
            <a:r>
              <a:rPr lang="en-US" sz="1049">
                <a:solidFill>
                  <a:srgbClr val="1A1A1A"/>
                </a:solidFill>
                <a:latin typeface="Segoe UI Semilight"/>
              </a:rPr>
              <a:t>HLH</a:t>
            </a:r>
          </a:p>
        </p:txBody>
      </p:sp>
      <p:pic>
        <p:nvPicPr>
          <p:cNvPr id="141" name="Picture 140" descr="Image result for azure switch png">
            <a:extLst>
              <a:ext uri="{FF2B5EF4-FFF2-40B4-BE49-F238E27FC236}">
                <a16:creationId xmlns:a16="http://schemas.microsoft.com/office/drawing/2014/main" id="{53CE031B-5661-43D3-8B05-7E405D390E5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07547" y="5711778"/>
            <a:ext cx="480815" cy="480815"/>
          </a:xfrm>
          <a:prstGeom prst="rect">
            <a:avLst/>
          </a:prstGeom>
          <a:noFill/>
          <a:extLst>
            <a:ext uri="{909E8E84-426E-40DD-AFC4-6F175D3DCCD1}">
              <a14:hiddenFill xmlns:a14="http://schemas.microsoft.com/office/drawing/2010/main">
                <a:solidFill>
                  <a:srgbClr val="FFFFFF"/>
                </a:solidFill>
              </a14:hiddenFill>
            </a:ext>
          </a:extLst>
        </p:spPr>
      </p:pic>
      <p:sp>
        <p:nvSpPr>
          <p:cNvPr id="142" name="TextBox 145">
            <a:extLst>
              <a:ext uri="{FF2B5EF4-FFF2-40B4-BE49-F238E27FC236}">
                <a16:creationId xmlns:a16="http://schemas.microsoft.com/office/drawing/2014/main" id="{4CC62795-E50E-42E3-AADA-C93E54412C23}"/>
              </a:ext>
            </a:extLst>
          </p:cNvPr>
          <p:cNvSpPr txBox="1"/>
          <p:nvPr/>
        </p:nvSpPr>
        <p:spPr>
          <a:xfrm>
            <a:off x="3162433" y="6181702"/>
            <a:ext cx="971041" cy="415242"/>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32563">
              <a:defRPr/>
            </a:pPr>
            <a:r>
              <a:rPr lang="en-US" sz="1049" err="1">
                <a:solidFill>
                  <a:srgbClr val="1A1A1A"/>
                </a:solidFill>
                <a:latin typeface="Segoe UI Semilight"/>
              </a:rPr>
              <a:t>ToR</a:t>
            </a:r>
            <a:r>
              <a:rPr lang="en-US" sz="1049">
                <a:solidFill>
                  <a:srgbClr val="1A1A1A"/>
                </a:solidFill>
                <a:latin typeface="Segoe UI Semilight"/>
              </a:rPr>
              <a:t> and BMC </a:t>
            </a:r>
          </a:p>
          <a:p>
            <a:pPr algn="ctr" defTabSz="932563">
              <a:defRPr/>
            </a:pPr>
            <a:r>
              <a:rPr lang="en-US" sz="1049">
                <a:solidFill>
                  <a:srgbClr val="1A1A1A"/>
                </a:solidFill>
                <a:latin typeface="Segoe UI Semilight"/>
              </a:rPr>
              <a:t>switches</a:t>
            </a:r>
          </a:p>
        </p:txBody>
      </p:sp>
      <p:pic>
        <p:nvPicPr>
          <p:cNvPr id="79" name="Picture 78" descr="Image result for azure sql png">
            <a:extLst>
              <a:ext uri="{FF2B5EF4-FFF2-40B4-BE49-F238E27FC236}">
                <a16:creationId xmlns:a16="http://schemas.microsoft.com/office/drawing/2014/main" id="{E1D325B3-DCCD-48C4-88A6-AC0B909F107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41725" y="3519591"/>
            <a:ext cx="1063799" cy="558495"/>
          </a:xfrm>
          <a:prstGeom prst="rect">
            <a:avLst/>
          </a:prstGeom>
          <a:noFill/>
          <a:extLst>
            <a:ext uri="{909E8E84-426E-40DD-AFC4-6F175D3DCCD1}">
              <a14:hiddenFill xmlns:a14="http://schemas.microsoft.com/office/drawing/2010/main">
                <a:solidFill>
                  <a:srgbClr val="FFFFFF"/>
                </a:solidFill>
              </a14:hiddenFill>
            </a:ext>
          </a:extLst>
        </p:spPr>
      </p:pic>
      <p:cxnSp>
        <p:nvCxnSpPr>
          <p:cNvPr id="69" name="Straight Arrow Connector 68">
            <a:extLst>
              <a:ext uri="{FF2B5EF4-FFF2-40B4-BE49-F238E27FC236}">
                <a16:creationId xmlns:a16="http://schemas.microsoft.com/office/drawing/2014/main" id="{E6261788-8126-4D52-91CA-85B3AC1A5A97}"/>
              </a:ext>
            </a:extLst>
          </p:cNvPr>
          <p:cNvCxnSpPr>
            <a:cxnSpLocks/>
            <a:stCxn id="122" idx="1"/>
          </p:cNvCxnSpPr>
          <p:nvPr/>
        </p:nvCxnSpPr>
        <p:spPr>
          <a:xfrm flipH="1">
            <a:off x="1766874" y="3810178"/>
            <a:ext cx="1045787" cy="0"/>
          </a:xfrm>
          <a:prstGeom prst="straightConnector1">
            <a:avLst/>
          </a:prstGeom>
          <a:noFill/>
          <a:ln w="28575" cap="flat" cmpd="sng" algn="ctr">
            <a:solidFill>
              <a:srgbClr val="0078D7"/>
            </a:solidFill>
            <a:prstDash val="solid"/>
            <a:tailEnd type="triangle"/>
          </a:ln>
          <a:effectLst/>
        </p:spPr>
      </p:cxnSp>
      <p:pic>
        <p:nvPicPr>
          <p:cNvPr id="114" name="Picture 113" descr="Image result for azure sql png">
            <a:extLst>
              <a:ext uri="{FF2B5EF4-FFF2-40B4-BE49-F238E27FC236}">
                <a16:creationId xmlns:a16="http://schemas.microsoft.com/office/drawing/2014/main" id="{EA72C09E-5982-4FA0-95E6-240C62F6CDF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20883" y="3625788"/>
            <a:ext cx="959248" cy="503606"/>
          </a:xfrm>
          <a:prstGeom prst="rect">
            <a:avLst/>
          </a:prstGeom>
          <a:noFill/>
          <a:extLst>
            <a:ext uri="{909E8E84-426E-40DD-AFC4-6F175D3DCCD1}">
              <a14:hiddenFill xmlns:a14="http://schemas.microsoft.com/office/drawing/2010/main">
                <a:solidFill>
                  <a:srgbClr val="FFFFFF"/>
                </a:solidFill>
              </a14:hiddenFill>
            </a:ext>
          </a:extLst>
        </p:spPr>
      </p:pic>
      <p:sp>
        <p:nvSpPr>
          <p:cNvPr id="64" name="TextBox 63">
            <a:extLst>
              <a:ext uri="{FF2B5EF4-FFF2-40B4-BE49-F238E27FC236}">
                <a16:creationId xmlns:a16="http://schemas.microsoft.com/office/drawing/2014/main" id="{7EB0906A-3391-48FE-9DC2-8910EC2D4FB6}"/>
              </a:ext>
            </a:extLst>
          </p:cNvPr>
          <p:cNvSpPr txBox="1"/>
          <p:nvPr/>
        </p:nvSpPr>
        <p:spPr>
          <a:xfrm>
            <a:off x="5739353" y="1113006"/>
            <a:ext cx="4402148" cy="1069501"/>
          </a:xfrm>
          <a:prstGeom prst="rect">
            <a:avLst/>
          </a:prstGeom>
          <a:solidFill>
            <a:schemeClr val="accent5">
              <a:lumMod val="40000"/>
              <a:lumOff val="60000"/>
              <a:alpha val="67059"/>
            </a:schemeClr>
          </a:solidFill>
          <a:ln w="28575">
            <a:solidFill>
              <a:schemeClr val="accent5"/>
            </a:solidFill>
          </a:ln>
        </p:spPr>
        <p:txBody>
          <a:bodyPr wrap="square" lIns="182880" tIns="146304" rIns="182880" bIns="146304" rtlCol="0">
            <a:noAutofit/>
          </a:bodyPr>
          <a:lstStyle>
            <a:defPPr>
              <a:defRPr lang="en-US"/>
            </a:defPPr>
            <a:lvl1pPr>
              <a:lnSpc>
                <a:spcPct val="90000"/>
              </a:lnSpc>
              <a:spcAft>
                <a:spcPts val="600"/>
              </a:spcAft>
              <a:defRPr sz="2400"/>
            </a:lvl1pPr>
          </a:lstStyle>
          <a:p>
            <a:r>
              <a:rPr lang="en-US" sz="2000" dirty="0"/>
              <a:t>Can perform backup using standard on-premises tools, or cloud based offerings like Azure backup</a:t>
            </a:r>
          </a:p>
        </p:txBody>
      </p:sp>
      <p:sp>
        <p:nvSpPr>
          <p:cNvPr id="65" name="TextBox 64">
            <a:extLst>
              <a:ext uri="{FF2B5EF4-FFF2-40B4-BE49-F238E27FC236}">
                <a16:creationId xmlns:a16="http://schemas.microsoft.com/office/drawing/2014/main" id="{D13AE95C-B80B-4F92-ADFB-A51D289DA4AE}"/>
              </a:ext>
            </a:extLst>
          </p:cNvPr>
          <p:cNvSpPr txBox="1"/>
          <p:nvPr/>
        </p:nvSpPr>
        <p:spPr>
          <a:xfrm>
            <a:off x="7158625" y="2306717"/>
            <a:ext cx="4387480" cy="820625"/>
          </a:xfrm>
          <a:prstGeom prst="rect">
            <a:avLst/>
          </a:prstGeom>
          <a:solidFill>
            <a:schemeClr val="accent5">
              <a:lumMod val="40000"/>
              <a:lumOff val="60000"/>
              <a:alpha val="67059"/>
            </a:schemeClr>
          </a:solidFill>
          <a:ln w="28575">
            <a:solidFill>
              <a:schemeClr val="accent5"/>
            </a:solidFill>
          </a:ln>
        </p:spPr>
        <p:txBody>
          <a:bodyPr wrap="square" lIns="182880" tIns="146304" rIns="182880" bIns="146304" rtlCol="0">
            <a:noAutofit/>
          </a:bodyPr>
          <a:lstStyle>
            <a:defPPr>
              <a:defRPr lang="en-US"/>
            </a:defPPr>
            <a:lvl1pPr>
              <a:lnSpc>
                <a:spcPct val="90000"/>
              </a:lnSpc>
              <a:spcAft>
                <a:spcPts val="600"/>
              </a:spcAft>
              <a:defRPr sz="2400">
                <a:solidFill>
                  <a:srgbClr val="FF0000"/>
                </a:solidFill>
              </a:defRPr>
            </a:lvl1pPr>
          </a:lstStyle>
          <a:p>
            <a:r>
              <a:rPr lang="en-US" sz="2000" dirty="0">
                <a:solidFill>
                  <a:schemeClr val="tx1"/>
                </a:solidFill>
              </a:rPr>
              <a:t>Azure Site Recovery supports failover and failback</a:t>
            </a:r>
          </a:p>
        </p:txBody>
      </p:sp>
      <p:grpSp>
        <p:nvGrpSpPr>
          <p:cNvPr id="67" name="Group 66">
            <a:extLst>
              <a:ext uri="{FF2B5EF4-FFF2-40B4-BE49-F238E27FC236}">
                <a16:creationId xmlns:a16="http://schemas.microsoft.com/office/drawing/2014/main" id="{68CC7982-04DA-4A23-91C4-7400F058275F}"/>
              </a:ext>
            </a:extLst>
          </p:cNvPr>
          <p:cNvGrpSpPr/>
          <p:nvPr/>
        </p:nvGrpSpPr>
        <p:grpSpPr>
          <a:xfrm>
            <a:off x="2113351" y="2165872"/>
            <a:ext cx="1007817" cy="1378480"/>
            <a:chOff x="1360779" y="1469586"/>
            <a:chExt cx="1169044" cy="1599010"/>
          </a:xfrm>
        </p:grpSpPr>
        <p:pic>
          <p:nvPicPr>
            <p:cNvPr id="72" name="Picture 71">
              <a:extLst>
                <a:ext uri="{FF2B5EF4-FFF2-40B4-BE49-F238E27FC236}">
                  <a16:creationId xmlns:a16="http://schemas.microsoft.com/office/drawing/2014/main" id="{CF5C3511-4123-4B56-826A-6A7DFDB7CB85}"/>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360779" y="1469586"/>
              <a:ext cx="675568" cy="675568"/>
            </a:xfrm>
            <a:prstGeom prst="rect">
              <a:avLst/>
            </a:prstGeom>
          </p:spPr>
        </p:pic>
        <p:cxnSp>
          <p:nvCxnSpPr>
            <p:cNvPr id="73" name="Straight Arrow Connector 72">
              <a:extLst>
                <a:ext uri="{FF2B5EF4-FFF2-40B4-BE49-F238E27FC236}">
                  <a16:creationId xmlns:a16="http://schemas.microsoft.com/office/drawing/2014/main" id="{B50AC1DF-2969-485A-81E2-19731714DFB4}"/>
                </a:ext>
              </a:extLst>
            </p:cNvPr>
            <p:cNvCxnSpPr>
              <a:cxnSpLocks/>
              <a:endCxn id="72" idx="2"/>
            </p:cNvCxnSpPr>
            <p:nvPr/>
          </p:nvCxnSpPr>
          <p:spPr>
            <a:xfrm flipH="1" flipV="1">
              <a:off x="1698563" y="2145154"/>
              <a:ext cx="831260" cy="923442"/>
            </a:xfrm>
            <a:prstGeom prst="straightConnector1">
              <a:avLst/>
            </a:prstGeom>
            <a:noFill/>
            <a:ln w="28575" cap="flat" cmpd="sng" algn="ctr">
              <a:solidFill>
                <a:srgbClr val="0078D7"/>
              </a:solidFill>
              <a:prstDash val="solid"/>
              <a:tailEnd type="triangle"/>
            </a:ln>
            <a:effectLst/>
          </p:spPr>
        </p:cxnSp>
      </p:grpSp>
      <p:grpSp>
        <p:nvGrpSpPr>
          <p:cNvPr id="68" name="Group 67">
            <a:extLst>
              <a:ext uri="{FF2B5EF4-FFF2-40B4-BE49-F238E27FC236}">
                <a16:creationId xmlns:a16="http://schemas.microsoft.com/office/drawing/2014/main" id="{6DED6B2C-E37C-4C5D-8EE1-6AB6E36C48F1}"/>
              </a:ext>
            </a:extLst>
          </p:cNvPr>
          <p:cNvGrpSpPr/>
          <p:nvPr/>
        </p:nvGrpSpPr>
        <p:grpSpPr>
          <a:xfrm>
            <a:off x="3052493" y="2159871"/>
            <a:ext cx="582398" cy="1384483"/>
            <a:chOff x="1892672" y="1727978"/>
            <a:chExt cx="675567" cy="1605970"/>
          </a:xfrm>
        </p:grpSpPr>
        <p:pic>
          <p:nvPicPr>
            <p:cNvPr id="70" name="Picture 69">
              <a:extLst>
                <a:ext uri="{FF2B5EF4-FFF2-40B4-BE49-F238E27FC236}">
                  <a16:creationId xmlns:a16="http://schemas.microsoft.com/office/drawing/2014/main" id="{59A473C0-0963-4EED-8BFF-EA0A66607A80}"/>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892672" y="1727978"/>
              <a:ext cx="675567" cy="675568"/>
            </a:xfrm>
            <a:prstGeom prst="rect">
              <a:avLst/>
            </a:prstGeom>
          </p:spPr>
        </p:pic>
        <p:cxnSp>
          <p:nvCxnSpPr>
            <p:cNvPr id="71" name="Straight Arrow Connector 70">
              <a:extLst>
                <a:ext uri="{FF2B5EF4-FFF2-40B4-BE49-F238E27FC236}">
                  <a16:creationId xmlns:a16="http://schemas.microsoft.com/office/drawing/2014/main" id="{F81A7C70-A4F6-4043-86AD-5B3E2AC32425}"/>
                </a:ext>
              </a:extLst>
            </p:cNvPr>
            <p:cNvCxnSpPr>
              <a:cxnSpLocks/>
              <a:endCxn id="70" idx="2"/>
            </p:cNvCxnSpPr>
            <p:nvPr/>
          </p:nvCxnSpPr>
          <p:spPr>
            <a:xfrm flipV="1">
              <a:off x="1972333" y="2403546"/>
              <a:ext cx="258122" cy="930402"/>
            </a:xfrm>
            <a:prstGeom prst="straightConnector1">
              <a:avLst/>
            </a:prstGeom>
            <a:noFill/>
            <a:ln w="28575" cap="flat" cmpd="sng" algn="ctr">
              <a:solidFill>
                <a:srgbClr val="0078D7"/>
              </a:solidFill>
              <a:prstDash val="solid"/>
              <a:tailEnd type="triangle"/>
            </a:ln>
            <a:effectLst/>
          </p:spPr>
        </p:cxnSp>
      </p:grpSp>
    </p:spTree>
    <p:extLst>
      <p:ext uri="{BB962C8B-B14F-4D97-AF65-F5344CB8AC3E}">
        <p14:creationId xmlns:p14="http://schemas.microsoft.com/office/powerpoint/2010/main" val="41612417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1000"/>
                                        <p:tgtEl>
                                          <p:spTgt spid="64"/>
                                        </p:tgtEl>
                                      </p:cBhvr>
                                    </p:animEffect>
                                    <p:anim calcmode="lin" valueType="num">
                                      <p:cBhvr>
                                        <p:cTn id="8" dur="1000" fill="hold"/>
                                        <p:tgtEl>
                                          <p:spTgt spid="64"/>
                                        </p:tgtEl>
                                        <p:attrNameLst>
                                          <p:attrName>ppt_x</p:attrName>
                                        </p:attrNameLst>
                                      </p:cBhvr>
                                      <p:tavLst>
                                        <p:tav tm="0">
                                          <p:val>
                                            <p:strVal val="#ppt_x"/>
                                          </p:val>
                                        </p:tav>
                                        <p:tav tm="100000">
                                          <p:val>
                                            <p:strVal val="#ppt_x"/>
                                          </p:val>
                                        </p:tav>
                                      </p:tavLst>
                                    </p:anim>
                                    <p:anim calcmode="lin" valueType="num">
                                      <p:cBhvr>
                                        <p:cTn id="9" dur="1000" fill="hold"/>
                                        <p:tgtEl>
                                          <p:spTgt spid="6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5"/>
                                        </p:tgtEl>
                                        <p:attrNameLst>
                                          <p:attrName>style.visibility</p:attrName>
                                        </p:attrNameLst>
                                      </p:cBhvr>
                                      <p:to>
                                        <p:strVal val="visible"/>
                                      </p:to>
                                    </p:set>
                                    <p:animEffect transition="in" filter="fade">
                                      <p:cBhvr>
                                        <p:cTn id="13" dur="1000"/>
                                        <p:tgtEl>
                                          <p:spTgt spid="65"/>
                                        </p:tgtEl>
                                      </p:cBhvr>
                                    </p:animEffect>
                                    <p:anim calcmode="lin" valueType="num">
                                      <p:cBhvr>
                                        <p:cTn id="14" dur="1000" fill="hold"/>
                                        <p:tgtEl>
                                          <p:spTgt spid="65"/>
                                        </p:tgtEl>
                                        <p:attrNameLst>
                                          <p:attrName>ppt_x</p:attrName>
                                        </p:attrNameLst>
                                      </p:cBhvr>
                                      <p:tavLst>
                                        <p:tav tm="0">
                                          <p:val>
                                            <p:strVal val="#ppt_x"/>
                                          </p:val>
                                        </p:tav>
                                        <p:tav tm="100000">
                                          <p:val>
                                            <p:strVal val="#ppt_x"/>
                                          </p:val>
                                        </p:tav>
                                      </p:tavLst>
                                    </p:anim>
                                    <p:anim calcmode="lin" valueType="num">
                                      <p:cBhvr>
                                        <p:cTn id="15"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bwMode="auto">
          <a:xfrm>
            <a:off x="8955185" y="1058862"/>
            <a:ext cx="615851" cy="73865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67" name="Rectangle 66"/>
          <p:cNvSpPr/>
          <p:nvPr/>
        </p:nvSpPr>
        <p:spPr bwMode="auto">
          <a:xfrm>
            <a:off x="9571037" y="1058862"/>
            <a:ext cx="2688854" cy="73865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a:gradFill>
                  <a:gsLst>
                    <a:gs pos="0">
                      <a:srgbClr val="FFFFFF"/>
                    </a:gs>
                    <a:gs pos="100000">
                      <a:srgbClr val="FFFFFF"/>
                    </a:gs>
                  </a:gsLst>
                  <a:lin ang="5400000" scaled="0"/>
                </a:gradFill>
              </a:rPr>
              <a:t>Secure connections using S2S VPN and ExpressRoute</a:t>
            </a:r>
          </a:p>
        </p:txBody>
      </p:sp>
      <p:sp>
        <p:nvSpPr>
          <p:cNvPr id="55" name="Rectangle 54"/>
          <p:cNvSpPr/>
          <p:nvPr/>
        </p:nvSpPr>
        <p:spPr bwMode="auto">
          <a:xfrm>
            <a:off x="5913437" y="2031340"/>
            <a:ext cx="2743200" cy="2456521"/>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2000" dirty="0">
                <a:solidFill>
                  <a:schemeClr val="tx1"/>
                </a:solidFill>
              </a:rPr>
              <a:t>Azure Stack Hub</a:t>
            </a:r>
          </a:p>
          <a:p>
            <a:pPr algn="ctr" defTabSz="932472" fontAlgn="base">
              <a:spcBef>
                <a:spcPct val="0"/>
              </a:spcBef>
              <a:spcAft>
                <a:spcPct val="0"/>
              </a:spcAft>
            </a:pPr>
            <a:r>
              <a:rPr lang="en-US" sz="2000" dirty="0">
                <a:solidFill>
                  <a:schemeClr val="tx1"/>
                </a:solidFill>
              </a:rPr>
              <a:t>Service Provider</a:t>
            </a:r>
          </a:p>
        </p:txBody>
      </p:sp>
      <p:sp>
        <p:nvSpPr>
          <p:cNvPr id="52" name="Rectangle 51"/>
          <p:cNvSpPr/>
          <p:nvPr/>
        </p:nvSpPr>
        <p:spPr bwMode="auto">
          <a:xfrm>
            <a:off x="2401986" y="1097210"/>
            <a:ext cx="2209800" cy="1638052"/>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en-US" sz="2000">
                <a:solidFill>
                  <a:schemeClr val="tx1"/>
                </a:solidFill>
              </a:rPr>
              <a:t>Public Azure</a:t>
            </a:r>
          </a:p>
        </p:txBody>
      </p:sp>
      <p:sp>
        <p:nvSpPr>
          <p:cNvPr id="51" name="Rectangle 50"/>
          <p:cNvSpPr/>
          <p:nvPr/>
        </p:nvSpPr>
        <p:spPr bwMode="auto">
          <a:xfrm>
            <a:off x="268386" y="3612594"/>
            <a:ext cx="3581400" cy="2856468"/>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2000" dirty="0">
                <a:solidFill>
                  <a:schemeClr val="tx1"/>
                </a:solidFill>
              </a:rPr>
              <a:t>Azure Stack Hub Customer</a:t>
            </a:r>
          </a:p>
        </p:txBody>
      </p:sp>
      <p:sp>
        <p:nvSpPr>
          <p:cNvPr id="2" name="Title 1"/>
          <p:cNvSpPr>
            <a:spLocks noGrp="1"/>
          </p:cNvSpPr>
          <p:nvPr>
            <p:ph type="title"/>
          </p:nvPr>
        </p:nvSpPr>
        <p:spPr/>
        <p:txBody>
          <a:bodyPr/>
          <a:lstStyle/>
          <a:p>
            <a:r>
              <a:rPr lang="en-US"/>
              <a:t>User IaaS VM backup/restore</a:t>
            </a:r>
          </a:p>
        </p:txBody>
      </p:sp>
      <p:sp>
        <p:nvSpPr>
          <p:cNvPr id="3" name="Freeform 94"/>
          <p:cNvSpPr>
            <a:spLocks noChangeAspect="1" noEditPoints="1"/>
          </p:cNvSpPr>
          <p:nvPr/>
        </p:nvSpPr>
        <p:spPr bwMode="auto">
          <a:xfrm>
            <a:off x="2913531" y="1590748"/>
            <a:ext cx="1219200" cy="839714"/>
          </a:xfrm>
          <a:custGeom>
            <a:avLst/>
            <a:gdLst>
              <a:gd name="T0" fmla="*/ 94 w 128"/>
              <a:gd name="T1" fmla="*/ 88 h 88"/>
              <a:gd name="T2" fmla="*/ 28 w 128"/>
              <a:gd name="T3" fmla="*/ 88 h 88"/>
              <a:gd name="T4" fmla="*/ 0 w 128"/>
              <a:gd name="T5" fmla="*/ 60 h 88"/>
              <a:gd name="T6" fmla="*/ 28 w 128"/>
              <a:gd name="T7" fmla="*/ 32 h 88"/>
              <a:gd name="T8" fmla="*/ 64 w 128"/>
              <a:gd name="T9" fmla="*/ 0 h 88"/>
              <a:gd name="T10" fmla="*/ 96 w 128"/>
              <a:gd name="T11" fmla="*/ 20 h 88"/>
              <a:gd name="T12" fmla="*/ 128 w 128"/>
              <a:gd name="T13" fmla="*/ 54 h 88"/>
              <a:gd name="T14" fmla="*/ 94 w 128"/>
              <a:gd name="T15" fmla="*/ 88 h 88"/>
              <a:gd name="T16" fmla="*/ 28 w 128"/>
              <a:gd name="T17" fmla="*/ 40 h 88"/>
              <a:gd name="T18" fmla="*/ 8 w 128"/>
              <a:gd name="T19" fmla="*/ 60 h 88"/>
              <a:gd name="T20" fmla="*/ 28 w 128"/>
              <a:gd name="T21" fmla="*/ 80 h 88"/>
              <a:gd name="T22" fmla="*/ 94 w 128"/>
              <a:gd name="T23" fmla="*/ 80 h 88"/>
              <a:gd name="T24" fmla="*/ 120 w 128"/>
              <a:gd name="T25" fmla="*/ 54 h 88"/>
              <a:gd name="T26" fmla="*/ 94 w 128"/>
              <a:gd name="T27" fmla="*/ 28 h 88"/>
              <a:gd name="T28" fmla="*/ 91 w 128"/>
              <a:gd name="T29" fmla="*/ 28 h 88"/>
              <a:gd name="T30" fmla="*/ 90 w 128"/>
              <a:gd name="T31" fmla="*/ 26 h 88"/>
              <a:gd name="T32" fmla="*/ 64 w 128"/>
              <a:gd name="T33" fmla="*/ 8 h 88"/>
              <a:gd name="T34" fmla="*/ 36 w 128"/>
              <a:gd name="T35" fmla="*/ 36 h 88"/>
              <a:gd name="T36" fmla="*/ 36 w 128"/>
              <a:gd name="T37" fmla="*/ 41 h 88"/>
              <a:gd name="T38" fmla="*/ 31 w 128"/>
              <a:gd name="T39" fmla="*/ 41 h 88"/>
              <a:gd name="T40" fmla="*/ 28 w 128"/>
              <a:gd name="T41" fmla="*/ 4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88">
                <a:moveTo>
                  <a:pt x="94" y="88"/>
                </a:moveTo>
                <a:cubicBezTo>
                  <a:pt x="28" y="88"/>
                  <a:pt x="28" y="88"/>
                  <a:pt x="28" y="88"/>
                </a:cubicBezTo>
                <a:cubicBezTo>
                  <a:pt x="12" y="88"/>
                  <a:pt x="0" y="76"/>
                  <a:pt x="0" y="60"/>
                </a:cubicBezTo>
                <a:cubicBezTo>
                  <a:pt x="0" y="45"/>
                  <a:pt x="12" y="32"/>
                  <a:pt x="28" y="32"/>
                </a:cubicBezTo>
                <a:cubicBezTo>
                  <a:pt x="30" y="14"/>
                  <a:pt x="45" y="0"/>
                  <a:pt x="64" y="0"/>
                </a:cubicBezTo>
                <a:cubicBezTo>
                  <a:pt x="77" y="0"/>
                  <a:pt x="90" y="8"/>
                  <a:pt x="96" y="20"/>
                </a:cubicBezTo>
                <a:cubicBezTo>
                  <a:pt x="114" y="22"/>
                  <a:pt x="128" y="36"/>
                  <a:pt x="128" y="54"/>
                </a:cubicBezTo>
                <a:cubicBezTo>
                  <a:pt x="128" y="73"/>
                  <a:pt x="112" y="88"/>
                  <a:pt x="94" y="88"/>
                </a:cubicBezTo>
                <a:close/>
                <a:moveTo>
                  <a:pt x="28" y="40"/>
                </a:moveTo>
                <a:cubicBezTo>
                  <a:pt x="17" y="40"/>
                  <a:pt x="8" y="49"/>
                  <a:pt x="8" y="60"/>
                </a:cubicBezTo>
                <a:cubicBezTo>
                  <a:pt x="8" y="71"/>
                  <a:pt x="17" y="80"/>
                  <a:pt x="28" y="80"/>
                </a:cubicBezTo>
                <a:cubicBezTo>
                  <a:pt x="94" y="80"/>
                  <a:pt x="94" y="80"/>
                  <a:pt x="94" y="80"/>
                </a:cubicBezTo>
                <a:cubicBezTo>
                  <a:pt x="108" y="80"/>
                  <a:pt x="120" y="69"/>
                  <a:pt x="120" y="54"/>
                </a:cubicBezTo>
                <a:cubicBezTo>
                  <a:pt x="120" y="40"/>
                  <a:pt x="108" y="28"/>
                  <a:pt x="94" y="28"/>
                </a:cubicBezTo>
                <a:cubicBezTo>
                  <a:pt x="91" y="28"/>
                  <a:pt x="91" y="28"/>
                  <a:pt x="91" y="28"/>
                </a:cubicBezTo>
                <a:cubicBezTo>
                  <a:pt x="90" y="26"/>
                  <a:pt x="90" y="26"/>
                  <a:pt x="90" y="26"/>
                </a:cubicBezTo>
                <a:cubicBezTo>
                  <a:pt x="85" y="15"/>
                  <a:pt x="75" y="8"/>
                  <a:pt x="64" y="8"/>
                </a:cubicBezTo>
                <a:cubicBezTo>
                  <a:pt x="48" y="8"/>
                  <a:pt x="36" y="21"/>
                  <a:pt x="36" y="36"/>
                </a:cubicBezTo>
                <a:cubicBezTo>
                  <a:pt x="36" y="41"/>
                  <a:pt x="36" y="41"/>
                  <a:pt x="36" y="41"/>
                </a:cubicBezTo>
                <a:cubicBezTo>
                  <a:pt x="31" y="41"/>
                  <a:pt x="31" y="41"/>
                  <a:pt x="31" y="41"/>
                </a:cubicBezTo>
                <a:cubicBezTo>
                  <a:pt x="30" y="40"/>
                  <a:pt x="29" y="40"/>
                  <a:pt x="28" y="4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Freeform 143"/>
          <p:cNvSpPr>
            <a:spLocks noEditPoints="1"/>
          </p:cNvSpPr>
          <p:nvPr/>
        </p:nvSpPr>
        <p:spPr bwMode="auto">
          <a:xfrm>
            <a:off x="852014" y="4623716"/>
            <a:ext cx="356744" cy="736221"/>
          </a:xfrm>
          <a:custGeom>
            <a:avLst/>
            <a:gdLst>
              <a:gd name="T0" fmla="*/ 11 w 86"/>
              <a:gd name="T1" fmla="*/ 15 h 178"/>
              <a:gd name="T2" fmla="*/ 0 w 86"/>
              <a:gd name="T3" fmla="*/ 178 h 178"/>
              <a:gd name="T4" fmla="*/ 86 w 86"/>
              <a:gd name="T5" fmla="*/ 15 h 178"/>
              <a:gd name="T6" fmla="*/ 41 w 86"/>
              <a:gd name="T7" fmla="*/ 0 h 178"/>
              <a:gd name="T8" fmla="*/ 19 w 86"/>
              <a:gd name="T9" fmla="*/ 8 h 178"/>
              <a:gd name="T10" fmla="*/ 33 w 86"/>
              <a:gd name="T11" fmla="*/ 15 h 178"/>
              <a:gd name="T12" fmla="*/ 19 w 86"/>
              <a:gd name="T13" fmla="*/ 8 h 178"/>
              <a:gd name="T14" fmla="*/ 37 w 86"/>
              <a:gd name="T15" fmla="*/ 170 h 178"/>
              <a:gd name="T16" fmla="*/ 43 w 86"/>
              <a:gd name="T17" fmla="*/ 150 h 178"/>
              <a:gd name="T18" fmla="*/ 49 w 86"/>
              <a:gd name="T19" fmla="*/ 170 h 178"/>
              <a:gd name="T20" fmla="*/ 78 w 86"/>
              <a:gd name="T21" fmla="*/ 170 h 178"/>
              <a:gd name="T22" fmla="*/ 57 w 86"/>
              <a:gd name="T23" fmla="*/ 156 h 178"/>
              <a:gd name="T24" fmla="*/ 29 w 86"/>
              <a:gd name="T25" fmla="*/ 156 h 178"/>
              <a:gd name="T26" fmla="*/ 8 w 86"/>
              <a:gd name="T27" fmla="*/ 170 h 178"/>
              <a:gd name="T28" fmla="*/ 11 w 86"/>
              <a:gd name="T29" fmla="*/ 23 h 178"/>
              <a:gd name="T30" fmla="*/ 78 w 86"/>
              <a:gd name="T31" fmla="*/ 23 h 178"/>
              <a:gd name="T32" fmla="*/ 36 w 86"/>
              <a:gd name="T33" fmla="*/ 124 h 178"/>
              <a:gd name="T34" fmla="*/ 16 w 86"/>
              <a:gd name="T35" fmla="*/ 104 h 178"/>
              <a:gd name="T36" fmla="*/ 24 w 86"/>
              <a:gd name="T37" fmla="*/ 112 h 178"/>
              <a:gd name="T38" fmla="*/ 28 w 86"/>
              <a:gd name="T39" fmla="*/ 116 h 178"/>
              <a:gd name="T40" fmla="*/ 24 w 86"/>
              <a:gd name="T41" fmla="*/ 112 h 178"/>
              <a:gd name="T42" fmla="*/ 51 w 86"/>
              <a:gd name="T43" fmla="*/ 104 h 178"/>
              <a:gd name="T44" fmla="*/ 70 w 86"/>
              <a:gd name="T45" fmla="*/ 124 h 178"/>
              <a:gd name="T46" fmla="*/ 62 w 86"/>
              <a:gd name="T47" fmla="*/ 116 h 178"/>
              <a:gd name="T48" fmla="*/ 59 w 86"/>
              <a:gd name="T49" fmla="*/ 112 h 178"/>
              <a:gd name="T50" fmla="*/ 62 w 86"/>
              <a:gd name="T51" fmla="*/ 116 h 178"/>
              <a:gd name="T52" fmla="*/ 36 w 86"/>
              <a:gd name="T53" fmla="*/ 92 h 178"/>
              <a:gd name="T54" fmla="*/ 16 w 86"/>
              <a:gd name="T55" fmla="*/ 72 h 178"/>
              <a:gd name="T56" fmla="*/ 24 w 86"/>
              <a:gd name="T57" fmla="*/ 80 h 178"/>
              <a:gd name="T58" fmla="*/ 28 w 86"/>
              <a:gd name="T59" fmla="*/ 84 h 178"/>
              <a:gd name="T60" fmla="*/ 24 w 86"/>
              <a:gd name="T61" fmla="*/ 80 h 178"/>
              <a:gd name="T62" fmla="*/ 51 w 86"/>
              <a:gd name="T63" fmla="*/ 72 h 178"/>
              <a:gd name="T64" fmla="*/ 70 w 86"/>
              <a:gd name="T65" fmla="*/ 92 h 178"/>
              <a:gd name="T66" fmla="*/ 62 w 86"/>
              <a:gd name="T67" fmla="*/ 84 h 178"/>
              <a:gd name="T68" fmla="*/ 59 w 86"/>
              <a:gd name="T69" fmla="*/ 80 h 178"/>
              <a:gd name="T70" fmla="*/ 62 w 86"/>
              <a:gd name="T71" fmla="*/ 84 h 178"/>
              <a:gd name="T72" fmla="*/ 36 w 86"/>
              <a:gd name="T73" fmla="*/ 60 h 178"/>
              <a:gd name="T74" fmla="*/ 16 w 86"/>
              <a:gd name="T75" fmla="*/ 40 h 178"/>
              <a:gd name="T76" fmla="*/ 24 w 86"/>
              <a:gd name="T77" fmla="*/ 48 h 178"/>
              <a:gd name="T78" fmla="*/ 28 w 86"/>
              <a:gd name="T79" fmla="*/ 52 h 178"/>
              <a:gd name="T80" fmla="*/ 24 w 86"/>
              <a:gd name="T81" fmla="*/ 48 h 178"/>
              <a:gd name="T82" fmla="*/ 51 w 86"/>
              <a:gd name="T83" fmla="*/ 40 h 178"/>
              <a:gd name="T84" fmla="*/ 70 w 86"/>
              <a:gd name="T85" fmla="*/ 60 h 178"/>
              <a:gd name="T86" fmla="*/ 62 w 86"/>
              <a:gd name="T87" fmla="*/ 52 h 178"/>
              <a:gd name="T88" fmla="*/ 59 w 86"/>
              <a:gd name="T89" fmla="*/ 48 h 178"/>
              <a:gd name="T90" fmla="*/ 62 w 86"/>
              <a:gd name="T91" fmla="*/ 5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 h="178">
                <a:moveTo>
                  <a:pt x="11" y="0"/>
                </a:moveTo>
                <a:cubicBezTo>
                  <a:pt x="11" y="15"/>
                  <a:pt x="11" y="15"/>
                  <a:pt x="11" y="15"/>
                </a:cubicBezTo>
                <a:cubicBezTo>
                  <a:pt x="0" y="15"/>
                  <a:pt x="0" y="15"/>
                  <a:pt x="0" y="15"/>
                </a:cubicBezTo>
                <a:cubicBezTo>
                  <a:pt x="0" y="178"/>
                  <a:pt x="0" y="178"/>
                  <a:pt x="0" y="178"/>
                </a:cubicBezTo>
                <a:cubicBezTo>
                  <a:pt x="86" y="178"/>
                  <a:pt x="86" y="178"/>
                  <a:pt x="86" y="178"/>
                </a:cubicBezTo>
                <a:cubicBezTo>
                  <a:pt x="86" y="15"/>
                  <a:pt x="86" y="15"/>
                  <a:pt x="86" y="15"/>
                </a:cubicBezTo>
                <a:cubicBezTo>
                  <a:pt x="41" y="15"/>
                  <a:pt x="41" y="15"/>
                  <a:pt x="41" y="15"/>
                </a:cubicBezTo>
                <a:cubicBezTo>
                  <a:pt x="41" y="0"/>
                  <a:pt x="41" y="0"/>
                  <a:pt x="41" y="0"/>
                </a:cubicBezTo>
                <a:lnTo>
                  <a:pt x="11" y="0"/>
                </a:lnTo>
                <a:close/>
                <a:moveTo>
                  <a:pt x="19" y="8"/>
                </a:moveTo>
                <a:cubicBezTo>
                  <a:pt x="33" y="8"/>
                  <a:pt x="33" y="8"/>
                  <a:pt x="33" y="8"/>
                </a:cubicBezTo>
                <a:cubicBezTo>
                  <a:pt x="33" y="15"/>
                  <a:pt x="33" y="15"/>
                  <a:pt x="33" y="15"/>
                </a:cubicBezTo>
                <a:cubicBezTo>
                  <a:pt x="19" y="15"/>
                  <a:pt x="19" y="15"/>
                  <a:pt x="19" y="15"/>
                </a:cubicBezTo>
                <a:lnTo>
                  <a:pt x="19" y="8"/>
                </a:lnTo>
                <a:close/>
                <a:moveTo>
                  <a:pt x="49" y="170"/>
                </a:moveTo>
                <a:cubicBezTo>
                  <a:pt x="37" y="170"/>
                  <a:pt x="37" y="170"/>
                  <a:pt x="37" y="170"/>
                </a:cubicBezTo>
                <a:cubicBezTo>
                  <a:pt x="37" y="156"/>
                  <a:pt x="37" y="156"/>
                  <a:pt x="37" y="156"/>
                </a:cubicBezTo>
                <a:cubicBezTo>
                  <a:pt x="37" y="152"/>
                  <a:pt x="40" y="150"/>
                  <a:pt x="43" y="150"/>
                </a:cubicBezTo>
                <a:cubicBezTo>
                  <a:pt x="46" y="150"/>
                  <a:pt x="49" y="152"/>
                  <a:pt x="49" y="156"/>
                </a:cubicBezTo>
                <a:lnTo>
                  <a:pt x="49" y="170"/>
                </a:lnTo>
                <a:close/>
                <a:moveTo>
                  <a:pt x="78" y="23"/>
                </a:moveTo>
                <a:cubicBezTo>
                  <a:pt x="78" y="170"/>
                  <a:pt x="78" y="170"/>
                  <a:pt x="78" y="170"/>
                </a:cubicBezTo>
                <a:cubicBezTo>
                  <a:pt x="57" y="170"/>
                  <a:pt x="57" y="170"/>
                  <a:pt x="57" y="170"/>
                </a:cubicBezTo>
                <a:cubicBezTo>
                  <a:pt x="57" y="156"/>
                  <a:pt x="57" y="156"/>
                  <a:pt x="57" y="156"/>
                </a:cubicBezTo>
                <a:cubicBezTo>
                  <a:pt x="57" y="148"/>
                  <a:pt x="51" y="142"/>
                  <a:pt x="43" y="142"/>
                </a:cubicBezTo>
                <a:cubicBezTo>
                  <a:pt x="35" y="142"/>
                  <a:pt x="29" y="148"/>
                  <a:pt x="29" y="156"/>
                </a:cubicBezTo>
                <a:cubicBezTo>
                  <a:pt x="29" y="170"/>
                  <a:pt x="29" y="170"/>
                  <a:pt x="29" y="170"/>
                </a:cubicBezTo>
                <a:cubicBezTo>
                  <a:pt x="8" y="170"/>
                  <a:pt x="8" y="170"/>
                  <a:pt x="8" y="170"/>
                </a:cubicBezTo>
                <a:cubicBezTo>
                  <a:pt x="8" y="23"/>
                  <a:pt x="8" y="23"/>
                  <a:pt x="8" y="23"/>
                </a:cubicBezTo>
                <a:cubicBezTo>
                  <a:pt x="11" y="23"/>
                  <a:pt x="11" y="23"/>
                  <a:pt x="11" y="23"/>
                </a:cubicBezTo>
                <a:cubicBezTo>
                  <a:pt x="41" y="23"/>
                  <a:pt x="41" y="23"/>
                  <a:pt x="41" y="23"/>
                </a:cubicBezTo>
                <a:lnTo>
                  <a:pt x="78" y="23"/>
                </a:lnTo>
                <a:close/>
                <a:moveTo>
                  <a:pt x="16" y="124"/>
                </a:moveTo>
                <a:cubicBezTo>
                  <a:pt x="36" y="124"/>
                  <a:pt x="36" y="124"/>
                  <a:pt x="36" y="124"/>
                </a:cubicBezTo>
                <a:cubicBezTo>
                  <a:pt x="36" y="104"/>
                  <a:pt x="36" y="104"/>
                  <a:pt x="36" y="104"/>
                </a:cubicBezTo>
                <a:cubicBezTo>
                  <a:pt x="16" y="104"/>
                  <a:pt x="16" y="104"/>
                  <a:pt x="16" y="104"/>
                </a:cubicBezTo>
                <a:lnTo>
                  <a:pt x="16" y="124"/>
                </a:lnTo>
                <a:close/>
                <a:moveTo>
                  <a:pt x="24" y="112"/>
                </a:moveTo>
                <a:cubicBezTo>
                  <a:pt x="28" y="112"/>
                  <a:pt x="28" y="112"/>
                  <a:pt x="28" y="112"/>
                </a:cubicBezTo>
                <a:cubicBezTo>
                  <a:pt x="28" y="116"/>
                  <a:pt x="28" y="116"/>
                  <a:pt x="28" y="116"/>
                </a:cubicBezTo>
                <a:cubicBezTo>
                  <a:pt x="24" y="116"/>
                  <a:pt x="24" y="116"/>
                  <a:pt x="24" y="116"/>
                </a:cubicBezTo>
                <a:lnTo>
                  <a:pt x="24" y="112"/>
                </a:lnTo>
                <a:close/>
                <a:moveTo>
                  <a:pt x="70" y="104"/>
                </a:moveTo>
                <a:cubicBezTo>
                  <a:pt x="51" y="104"/>
                  <a:pt x="51" y="104"/>
                  <a:pt x="51" y="104"/>
                </a:cubicBezTo>
                <a:cubicBezTo>
                  <a:pt x="51" y="124"/>
                  <a:pt x="51" y="124"/>
                  <a:pt x="51" y="124"/>
                </a:cubicBezTo>
                <a:cubicBezTo>
                  <a:pt x="70" y="124"/>
                  <a:pt x="70" y="124"/>
                  <a:pt x="70" y="124"/>
                </a:cubicBezTo>
                <a:lnTo>
                  <a:pt x="70" y="104"/>
                </a:lnTo>
                <a:close/>
                <a:moveTo>
                  <a:pt x="62" y="116"/>
                </a:moveTo>
                <a:cubicBezTo>
                  <a:pt x="59" y="116"/>
                  <a:pt x="59" y="116"/>
                  <a:pt x="59" y="116"/>
                </a:cubicBezTo>
                <a:cubicBezTo>
                  <a:pt x="59" y="112"/>
                  <a:pt x="59" y="112"/>
                  <a:pt x="59" y="112"/>
                </a:cubicBezTo>
                <a:cubicBezTo>
                  <a:pt x="62" y="112"/>
                  <a:pt x="62" y="112"/>
                  <a:pt x="62" y="112"/>
                </a:cubicBezTo>
                <a:lnTo>
                  <a:pt x="62" y="116"/>
                </a:lnTo>
                <a:close/>
                <a:moveTo>
                  <a:pt x="16" y="92"/>
                </a:moveTo>
                <a:cubicBezTo>
                  <a:pt x="36" y="92"/>
                  <a:pt x="36" y="92"/>
                  <a:pt x="36" y="92"/>
                </a:cubicBezTo>
                <a:cubicBezTo>
                  <a:pt x="36" y="72"/>
                  <a:pt x="36" y="72"/>
                  <a:pt x="36" y="72"/>
                </a:cubicBezTo>
                <a:cubicBezTo>
                  <a:pt x="16" y="72"/>
                  <a:pt x="16" y="72"/>
                  <a:pt x="16" y="72"/>
                </a:cubicBezTo>
                <a:lnTo>
                  <a:pt x="16" y="92"/>
                </a:lnTo>
                <a:close/>
                <a:moveTo>
                  <a:pt x="24" y="80"/>
                </a:moveTo>
                <a:cubicBezTo>
                  <a:pt x="28" y="80"/>
                  <a:pt x="28" y="80"/>
                  <a:pt x="28" y="80"/>
                </a:cubicBezTo>
                <a:cubicBezTo>
                  <a:pt x="28" y="84"/>
                  <a:pt x="28" y="84"/>
                  <a:pt x="28" y="84"/>
                </a:cubicBezTo>
                <a:cubicBezTo>
                  <a:pt x="24" y="84"/>
                  <a:pt x="24" y="84"/>
                  <a:pt x="24" y="84"/>
                </a:cubicBezTo>
                <a:lnTo>
                  <a:pt x="24" y="80"/>
                </a:lnTo>
                <a:close/>
                <a:moveTo>
                  <a:pt x="70" y="72"/>
                </a:moveTo>
                <a:cubicBezTo>
                  <a:pt x="51" y="72"/>
                  <a:pt x="51" y="72"/>
                  <a:pt x="51" y="72"/>
                </a:cubicBezTo>
                <a:cubicBezTo>
                  <a:pt x="51" y="92"/>
                  <a:pt x="51" y="92"/>
                  <a:pt x="51" y="92"/>
                </a:cubicBezTo>
                <a:cubicBezTo>
                  <a:pt x="70" y="92"/>
                  <a:pt x="70" y="92"/>
                  <a:pt x="70" y="92"/>
                </a:cubicBezTo>
                <a:lnTo>
                  <a:pt x="70" y="72"/>
                </a:lnTo>
                <a:close/>
                <a:moveTo>
                  <a:pt x="62" y="84"/>
                </a:moveTo>
                <a:cubicBezTo>
                  <a:pt x="59" y="84"/>
                  <a:pt x="59" y="84"/>
                  <a:pt x="59" y="84"/>
                </a:cubicBezTo>
                <a:cubicBezTo>
                  <a:pt x="59" y="80"/>
                  <a:pt x="59" y="80"/>
                  <a:pt x="59" y="80"/>
                </a:cubicBezTo>
                <a:cubicBezTo>
                  <a:pt x="62" y="80"/>
                  <a:pt x="62" y="80"/>
                  <a:pt x="62" y="80"/>
                </a:cubicBezTo>
                <a:lnTo>
                  <a:pt x="62" y="84"/>
                </a:lnTo>
                <a:close/>
                <a:moveTo>
                  <a:pt x="16" y="60"/>
                </a:moveTo>
                <a:cubicBezTo>
                  <a:pt x="36" y="60"/>
                  <a:pt x="36" y="60"/>
                  <a:pt x="36" y="60"/>
                </a:cubicBezTo>
                <a:cubicBezTo>
                  <a:pt x="36" y="40"/>
                  <a:pt x="36" y="40"/>
                  <a:pt x="36" y="40"/>
                </a:cubicBezTo>
                <a:cubicBezTo>
                  <a:pt x="16" y="40"/>
                  <a:pt x="16" y="40"/>
                  <a:pt x="16" y="40"/>
                </a:cubicBezTo>
                <a:lnTo>
                  <a:pt x="16" y="60"/>
                </a:lnTo>
                <a:close/>
                <a:moveTo>
                  <a:pt x="24" y="48"/>
                </a:moveTo>
                <a:cubicBezTo>
                  <a:pt x="28" y="48"/>
                  <a:pt x="28" y="48"/>
                  <a:pt x="28" y="48"/>
                </a:cubicBezTo>
                <a:cubicBezTo>
                  <a:pt x="28" y="52"/>
                  <a:pt x="28" y="52"/>
                  <a:pt x="28" y="52"/>
                </a:cubicBezTo>
                <a:cubicBezTo>
                  <a:pt x="24" y="52"/>
                  <a:pt x="24" y="52"/>
                  <a:pt x="24" y="52"/>
                </a:cubicBezTo>
                <a:lnTo>
                  <a:pt x="24" y="48"/>
                </a:lnTo>
                <a:close/>
                <a:moveTo>
                  <a:pt x="70" y="40"/>
                </a:moveTo>
                <a:cubicBezTo>
                  <a:pt x="51" y="40"/>
                  <a:pt x="51" y="40"/>
                  <a:pt x="51" y="40"/>
                </a:cubicBezTo>
                <a:cubicBezTo>
                  <a:pt x="51" y="60"/>
                  <a:pt x="51" y="60"/>
                  <a:pt x="51" y="60"/>
                </a:cubicBezTo>
                <a:cubicBezTo>
                  <a:pt x="70" y="60"/>
                  <a:pt x="70" y="60"/>
                  <a:pt x="70" y="60"/>
                </a:cubicBezTo>
                <a:lnTo>
                  <a:pt x="70" y="40"/>
                </a:lnTo>
                <a:close/>
                <a:moveTo>
                  <a:pt x="62" y="52"/>
                </a:moveTo>
                <a:cubicBezTo>
                  <a:pt x="59" y="52"/>
                  <a:pt x="59" y="52"/>
                  <a:pt x="59" y="52"/>
                </a:cubicBezTo>
                <a:cubicBezTo>
                  <a:pt x="59" y="48"/>
                  <a:pt x="59" y="48"/>
                  <a:pt x="59" y="48"/>
                </a:cubicBezTo>
                <a:cubicBezTo>
                  <a:pt x="62" y="48"/>
                  <a:pt x="62" y="48"/>
                  <a:pt x="62" y="48"/>
                </a:cubicBezTo>
                <a:lnTo>
                  <a:pt x="62" y="5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94"/>
          <p:cNvSpPr>
            <a:spLocks noChangeAspect="1" noEditPoints="1"/>
          </p:cNvSpPr>
          <p:nvPr/>
        </p:nvSpPr>
        <p:spPr bwMode="auto">
          <a:xfrm>
            <a:off x="420786" y="3802062"/>
            <a:ext cx="1219200" cy="839714"/>
          </a:xfrm>
          <a:custGeom>
            <a:avLst/>
            <a:gdLst>
              <a:gd name="T0" fmla="*/ 94 w 128"/>
              <a:gd name="T1" fmla="*/ 88 h 88"/>
              <a:gd name="T2" fmla="*/ 28 w 128"/>
              <a:gd name="T3" fmla="*/ 88 h 88"/>
              <a:gd name="T4" fmla="*/ 0 w 128"/>
              <a:gd name="T5" fmla="*/ 60 h 88"/>
              <a:gd name="T6" fmla="*/ 28 w 128"/>
              <a:gd name="T7" fmla="*/ 32 h 88"/>
              <a:gd name="T8" fmla="*/ 64 w 128"/>
              <a:gd name="T9" fmla="*/ 0 h 88"/>
              <a:gd name="T10" fmla="*/ 96 w 128"/>
              <a:gd name="T11" fmla="*/ 20 h 88"/>
              <a:gd name="T12" fmla="*/ 128 w 128"/>
              <a:gd name="T13" fmla="*/ 54 h 88"/>
              <a:gd name="T14" fmla="*/ 94 w 128"/>
              <a:gd name="T15" fmla="*/ 88 h 88"/>
              <a:gd name="T16" fmla="*/ 28 w 128"/>
              <a:gd name="T17" fmla="*/ 40 h 88"/>
              <a:gd name="T18" fmla="*/ 8 w 128"/>
              <a:gd name="T19" fmla="*/ 60 h 88"/>
              <a:gd name="T20" fmla="*/ 28 w 128"/>
              <a:gd name="T21" fmla="*/ 80 h 88"/>
              <a:gd name="T22" fmla="*/ 94 w 128"/>
              <a:gd name="T23" fmla="*/ 80 h 88"/>
              <a:gd name="T24" fmla="*/ 120 w 128"/>
              <a:gd name="T25" fmla="*/ 54 h 88"/>
              <a:gd name="T26" fmla="*/ 94 w 128"/>
              <a:gd name="T27" fmla="*/ 28 h 88"/>
              <a:gd name="T28" fmla="*/ 91 w 128"/>
              <a:gd name="T29" fmla="*/ 28 h 88"/>
              <a:gd name="T30" fmla="*/ 90 w 128"/>
              <a:gd name="T31" fmla="*/ 26 h 88"/>
              <a:gd name="T32" fmla="*/ 64 w 128"/>
              <a:gd name="T33" fmla="*/ 8 h 88"/>
              <a:gd name="T34" fmla="*/ 36 w 128"/>
              <a:gd name="T35" fmla="*/ 36 h 88"/>
              <a:gd name="T36" fmla="*/ 36 w 128"/>
              <a:gd name="T37" fmla="*/ 41 h 88"/>
              <a:gd name="T38" fmla="*/ 31 w 128"/>
              <a:gd name="T39" fmla="*/ 41 h 88"/>
              <a:gd name="T40" fmla="*/ 28 w 128"/>
              <a:gd name="T41" fmla="*/ 4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88">
                <a:moveTo>
                  <a:pt x="94" y="88"/>
                </a:moveTo>
                <a:cubicBezTo>
                  <a:pt x="28" y="88"/>
                  <a:pt x="28" y="88"/>
                  <a:pt x="28" y="88"/>
                </a:cubicBezTo>
                <a:cubicBezTo>
                  <a:pt x="12" y="88"/>
                  <a:pt x="0" y="76"/>
                  <a:pt x="0" y="60"/>
                </a:cubicBezTo>
                <a:cubicBezTo>
                  <a:pt x="0" y="45"/>
                  <a:pt x="12" y="32"/>
                  <a:pt x="28" y="32"/>
                </a:cubicBezTo>
                <a:cubicBezTo>
                  <a:pt x="30" y="14"/>
                  <a:pt x="45" y="0"/>
                  <a:pt x="64" y="0"/>
                </a:cubicBezTo>
                <a:cubicBezTo>
                  <a:pt x="77" y="0"/>
                  <a:pt x="90" y="8"/>
                  <a:pt x="96" y="20"/>
                </a:cubicBezTo>
                <a:cubicBezTo>
                  <a:pt x="114" y="22"/>
                  <a:pt x="128" y="36"/>
                  <a:pt x="128" y="54"/>
                </a:cubicBezTo>
                <a:cubicBezTo>
                  <a:pt x="128" y="73"/>
                  <a:pt x="112" y="88"/>
                  <a:pt x="94" y="88"/>
                </a:cubicBezTo>
                <a:close/>
                <a:moveTo>
                  <a:pt x="28" y="40"/>
                </a:moveTo>
                <a:cubicBezTo>
                  <a:pt x="17" y="40"/>
                  <a:pt x="8" y="49"/>
                  <a:pt x="8" y="60"/>
                </a:cubicBezTo>
                <a:cubicBezTo>
                  <a:pt x="8" y="71"/>
                  <a:pt x="17" y="80"/>
                  <a:pt x="28" y="80"/>
                </a:cubicBezTo>
                <a:cubicBezTo>
                  <a:pt x="94" y="80"/>
                  <a:pt x="94" y="80"/>
                  <a:pt x="94" y="80"/>
                </a:cubicBezTo>
                <a:cubicBezTo>
                  <a:pt x="108" y="80"/>
                  <a:pt x="120" y="69"/>
                  <a:pt x="120" y="54"/>
                </a:cubicBezTo>
                <a:cubicBezTo>
                  <a:pt x="120" y="40"/>
                  <a:pt x="108" y="28"/>
                  <a:pt x="94" y="28"/>
                </a:cubicBezTo>
                <a:cubicBezTo>
                  <a:pt x="91" y="28"/>
                  <a:pt x="91" y="28"/>
                  <a:pt x="91" y="28"/>
                </a:cubicBezTo>
                <a:cubicBezTo>
                  <a:pt x="90" y="26"/>
                  <a:pt x="90" y="26"/>
                  <a:pt x="90" y="26"/>
                </a:cubicBezTo>
                <a:cubicBezTo>
                  <a:pt x="85" y="15"/>
                  <a:pt x="75" y="8"/>
                  <a:pt x="64" y="8"/>
                </a:cubicBezTo>
                <a:cubicBezTo>
                  <a:pt x="48" y="8"/>
                  <a:pt x="36" y="21"/>
                  <a:pt x="36" y="36"/>
                </a:cubicBezTo>
                <a:cubicBezTo>
                  <a:pt x="36" y="41"/>
                  <a:pt x="36" y="41"/>
                  <a:pt x="36" y="41"/>
                </a:cubicBezTo>
                <a:cubicBezTo>
                  <a:pt x="31" y="41"/>
                  <a:pt x="31" y="41"/>
                  <a:pt x="31" y="41"/>
                </a:cubicBezTo>
                <a:cubicBezTo>
                  <a:pt x="30" y="40"/>
                  <a:pt x="29" y="40"/>
                  <a:pt x="28" y="4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143"/>
          <p:cNvSpPr>
            <a:spLocks noEditPoints="1"/>
          </p:cNvSpPr>
          <p:nvPr/>
        </p:nvSpPr>
        <p:spPr bwMode="auto">
          <a:xfrm>
            <a:off x="2554386" y="5067452"/>
            <a:ext cx="356744" cy="736221"/>
          </a:xfrm>
          <a:custGeom>
            <a:avLst/>
            <a:gdLst>
              <a:gd name="T0" fmla="*/ 11 w 86"/>
              <a:gd name="T1" fmla="*/ 15 h 178"/>
              <a:gd name="T2" fmla="*/ 0 w 86"/>
              <a:gd name="T3" fmla="*/ 178 h 178"/>
              <a:gd name="T4" fmla="*/ 86 w 86"/>
              <a:gd name="T5" fmla="*/ 15 h 178"/>
              <a:gd name="T6" fmla="*/ 41 w 86"/>
              <a:gd name="T7" fmla="*/ 0 h 178"/>
              <a:gd name="T8" fmla="*/ 19 w 86"/>
              <a:gd name="T9" fmla="*/ 8 h 178"/>
              <a:gd name="T10" fmla="*/ 33 w 86"/>
              <a:gd name="T11" fmla="*/ 15 h 178"/>
              <a:gd name="T12" fmla="*/ 19 w 86"/>
              <a:gd name="T13" fmla="*/ 8 h 178"/>
              <a:gd name="T14" fmla="*/ 37 w 86"/>
              <a:gd name="T15" fmla="*/ 170 h 178"/>
              <a:gd name="T16" fmla="*/ 43 w 86"/>
              <a:gd name="T17" fmla="*/ 150 h 178"/>
              <a:gd name="T18" fmla="*/ 49 w 86"/>
              <a:gd name="T19" fmla="*/ 170 h 178"/>
              <a:gd name="T20" fmla="*/ 78 w 86"/>
              <a:gd name="T21" fmla="*/ 170 h 178"/>
              <a:gd name="T22" fmla="*/ 57 w 86"/>
              <a:gd name="T23" fmla="*/ 156 h 178"/>
              <a:gd name="T24" fmla="*/ 29 w 86"/>
              <a:gd name="T25" fmla="*/ 156 h 178"/>
              <a:gd name="T26" fmla="*/ 8 w 86"/>
              <a:gd name="T27" fmla="*/ 170 h 178"/>
              <a:gd name="T28" fmla="*/ 11 w 86"/>
              <a:gd name="T29" fmla="*/ 23 h 178"/>
              <a:gd name="T30" fmla="*/ 78 w 86"/>
              <a:gd name="T31" fmla="*/ 23 h 178"/>
              <a:gd name="T32" fmla="*/ 36 w 86"/>
              <a:gd name="T33" fmla="*/ 124 h 178"/>
              <a:gd name="T34" fmla="*/ 16 w 86"/>
              <a:gd name="T35" fmla="*/ 104 h 178"/>
              <a:gd name="T36" fmla="*/ 24 w 86"/>
              <a:gd name="T37" fmla="*/ 112 h 178"/>
              <a:gd name="T38" fmla="*/ 28 w 86"/>
              <a:gd name="T39" fmla="*/ 116 h 178"/>
              <a:gd name="T40" fmla="*/ 24 w 86"/>
              <a:gd name="T41" fmla="*/ 112 h 178"/>
              <a:gd name="T42" fmla="*/ 51 w 86"/>
              <a:gd name="T43" fmla="*/ 104 h 178"/>
              <a:gd name="T44" fmla="*/ 70 w 86"/>
              <a:gd name="T45" fmla="*/ 124 h 178"/>
              <a:gd name="T46" fmla="*/ 62 w 86"/>
              <a:gd name="T47" fmla="*/ 116 h 178"/>
              <a:gd name="T48" fmla="*/ 59 w 86"/>
              <a:gd name="T49" fmla="*/ 112 h 178"/>
              <a:gd name="T50" fmla="*/ 62 w 86"/>
              <a:gd name="T51" fmla="*/ 116 h 178"/>
              <a:gd name="T52" fmla="*/ 36 w 86"/>
              <a:gd name="T53" fmla="*/ 92 h 178"/>
              <a:gd name="T54" fmla="*/ 16 w 86"/>
              <a:gd name="T55" fmla="*/ 72 h 178"/>
              <a:gd name="T56" fmla="*/ 24 w 86"/>
              <a:gd name="T57" fmla="*/ 80 h 178"/>
              <a:gd name="T58" fmla="*/ 28 w 86"/>
              <a:gd name="T59" fmla="*/ 84 h 178"/>
              <a:gd name="T60" fmla="*/ 24 w 86"/>
              <a:gd name="T61" fmla="*/ 80 h 178"/>
              <a:gd name="T62" fmla="*/ 51 w 86"/>
              <a:gd name="T63" fmla="*/ 72 h 178"/>
              <a:gd name="T64" fmla="*/ 70 w 86"/>
              <a:gd name="T65" fmla="*/ 92 h 178"/>
              <a:gd name="T66" fmla="*/ 62 w 86"/>
              <a:gd name="T67" fmla="*/ 84 h 178"/>
              <a:gd name="T68" fmla="*/ 59 w 86"/>
              <a:gd name="T69" fmla="*/ 80 h 178"/>
              <a:gd name="T70" fmla="*/ 62 w 86"/>
              <a:gd name="T71" fmla="*/ 84 h 178"/>
              <a:gd name="T72" fmla="*/ 36 w 86"/>
              <a:gd name="T73" fmla="*/ 60 h 178"/>
              <a:gd name="T74" fmla="*/ 16 w 86"/>
              <a:gd name="T75" fmla="*/ 40 h 178"/>
              <a:gd name="T76" fmla="*/ 24 w 86"/>
              <a:gd name="T77" fmla="*/ 48 h 178"/>
              <a:gd name="T78" fmla="*/ 28 w 86"/>
              <a:gd name="T79" fmla="*/ 52 h 178"/>
              <a:gd name="T80" fmla="*/ 24 w 86"/>
              <a:gd name="T81" fmla="*/ 48 h 178"/>
              <a:gd name="T82" fmla="*/ 51 w 86"/>
              <a:gd name="T83" fmla="*/ 40 h 178"/>
              <a:gd name="T84" fmla="*/ 70 w 86"/>
              <a:gd name="T85" fmla="*/ 60 h 178"/>
              <a:gd name="T86" fmla="*/ 62 w 86"/>
              <a:gd name="T87" fmla="*/ 52 h 178"/>
              <a:gd name="T88" fmla="*/ 59 w 86"/>
              <a:gd name="T89" fmla="*/ 48 h 178"/>
              <a:gd name="T90" fmla="*/ 62 w 86"/>
              <a:gd name="T91" fmla="*/ 5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 h="178">
                <a:moveTo>
                  <a:pt x="11" y="0"/>
                </a:moveTo>
                <a:cubicBezTo>
                  <a:pt x="11" y="15"/>
                  <a:pt x="11" y="15"/>
                  <a:pt x="11" y="15"/>
                </a:cubicBezTo>
                <a:cubicBezTo>
                  <a:pt x="0" y="15"/>
                  <a:pt x="0" y="15"/>
                  <a:pt x="0" y="15"/>
                </a:cubicBezTo>
                <a:cubicBezTo>
                  <a:pt x="0" y="178"/>
                  <a:pt x="0" y="178"/>
                  <a:pt x="0" y="178"/>
                </a:cubicBezTo>
                <a:cubicBezTo>
                  <a:pt x="86" y="178"/>
                  <a:pt x="86" y="178"/>
                  <a:pt x="86" y="178"/>
                </a:cubicBezTo>
                <a:cubicBezTo>
                  <a:pt x="86" y="15"/>
                  <a:pt x="86" y="15"/>
                  <a:pt x="86" y="15"/>
                </a:cubicBezTo>
                <a:cubicBezTo>
                  <a:pt x="41" y="15"/>
                  <a:pt x="41" y="15"/>
                  <a:pt x="41" y="15"/>
                </a:cubicBezTo>
                <a:cubicBezTo>
                  <a:pt x="41" y="0"/>
                  <a:pt x="41" y="0"/>
                  <a:pt x="41" y="0"/>
                </a:cubicBezTo>
                <a:lnTo>
                  <a:pt x="11" y="0"/>
                </a:lnTo>
                <a:close/>
                <a:moveTo>
                  <a:pt x="19" y="8"/>
                </a:moveTo>
                <a:cubicBezTo>
                  <a:pt x="33" y="8"/>
                  <a:pt x="33" y="8"/>
                  <a:pt x="33" y="8"/>
                </a:cubicBezTo>
                <a:cubicBezTo>
                  <a:pt x="33" y="15"/>
                  <a:pt x="33" y="15"/>
                  <a:pt x="33" y="15"/>
                </a:cubicBezTo>
                <a:cubicBezTo>
                  <a:pt x="19" y="15"/>
                  <a:pt x="19" y="15"/>
                  <a:pt x="19" y="15"/>
                </a:cubicBezTo>
                <a:lnTo>
                  <a:pt x="19" y="8"/>
                </a:lnTo>
                <a:close/>
                <a:moveTo>
                  <a:pt x="49" y="170"/>
                </a:moveTo>
                <a:cubicBezTo>
                  <a:pt x="37" y="170"/>
                  <a:pt x="37" y="170"/>
                  <a:pt x="37" y="170"/>
                </a:cubicBezTo>
                <a:cubicBezTo>
                  <a:pt x="37" y="156"/>
                  <a:pt x="37" y="156"/>
                  <a:pt x="37" y="156"/>
                </a:cubicBezTo>
                <a:cubicBezTo>
                  <a:pt x="37" y="152"/>
                  <a:pt x="40" y="150"/>
                  <a:pt x="43" y="150"/>
                </a:cubicBezTo>
                <a:cubicBezTo>
                  <a:pt x="46" y="150"/>
                  <a:pt x="49" y="152"/>
                  <a:pt x="49" y="156"/>
                </a:cubicBezTo>
                <a:lnTo>
                  <a:pt x="49" y="170"/>
                </a:lnTo>
                <a:close/>
                <a:moveTo>
                  <a:pt x="78" y="23"/>
                </a:moveTo>
                <a:cubicBezTo>
                  <a:pt x="78" y="170"/>
                  <a:pt x="78" y="170"/>
                  <a:pt x="78" y="170"/>
                </a:cubicBezTo>
                <a:cubicBezTo>
                  <a:pt x="57" y="170"/>
                  <a:pt x="57" y="170"/>
                  <a:pt x="57" y="170"/>
                </a:cubicBezTo>
                <a:cubicBezTo>
                  <a:pt x="57" y="156"/>
                  <a:pt x="57" y="156"/>
                  <a:pt x="57" y="156"/>
                </a:cubicBezTo>
                <a:cubicBezTo>
                  <a:pt x="57" y="148"/>
                  <a:pt x="51" y="142"/>
                  <a:pt x="43" y="142"/>
                </a:cubicBezTo>
                <a:cubicBezTo>
                  <a:pt x="35" y="142"/>
                  <a:pt x="29" y="148"/>
                  <a:pt x="29" y="156"/>
                </a:cubicBezTo>
                <a:cubicBezTo>
                  <a:pt x="29" y="170"/>
                  <a:pt x="29" y="170"/>
                  <a:pt x="29" y="170"/>
                </a:cubicBezTo>
                <a:cubicBezTo>
                  <a:pt x="8" y="170"/>
                  <a:pt x="8" y="170"/>
                  <a:pt x="8" y="170"/>
                </a:cubicBezTo>
                <a:cubicBezTo>
                  <a:pt x="8" y="23"/>
                  <a:pt x="8" y="23"/>
                  <a:pt x="8" y="23"/>
                </a:cubicBezTo>
                <a:cubicBezTo>
                  <a:pt x="11" y="23"/>
                  <a:pt x="11" y="23"/>
                  <a:pt x="11" y="23"/>
                </a:cubicBezTo>
                <a:cubicBezTo>
                  <a:pt x="41" y="23"/>
                  <a:pt x="41" y="23"/>
                  <a:pt x="41" y="23"/>
                </a:cubicBezTo>
                <a:lnTo>
                  <a:pt x="78" y="23"/>
                </a:lnTo>
                <a:close/>
                <a:moveTo>
                  <a:pt x="16" y="124"/>
                </a:moveTo>
                <a:cubicBezTo>
                  <a:pt x="36" y="124"/>
                  <a:pt x="36" y="124"/>
                  <a:pt x="36" y="124"/>
                </a:cubicBezTo>
                <a:cubicBezTo>
                  <a:pt x="36" y="104"/>
                  <a:pt x="36" y="104"/>
                  <a:pt x="36" y="104"/>
                </a:cubicBezTo>
                <a:cubicBezTo>
                  <a:pt x="16" y="104"/>
                  <a:pt x="16" y="104"/>
                  <a:pt x="16" y="104"/>
                </a:cubicBezTo>
                <a:lnTo>
                  <a:pt x="16" y="124"/>
                </a:lnTo>
                <a:close/>
                <a:moveTo>
                  <a:pt x="24" y="112"/>
                </a:moveTo>
                <a:cubicBezTo>
                  <a:pt x="28" y="112"/>
                  <a:pt x="28" y="112"/>
                  <a:pt x="28" y="112"/>
                </a:cubicBezTo>
                <a:cubicBezTo>
                  <a:pt x="28" y="116"/>
                  <a:pt x="28" y="116"/>
                  <a:pt x="28" y="116"/>
                </a:cubicBezTo>
                <a:cubicBezTo>
                  <a:pt x="24" y="116"/>
                  <a:pt x="24" y="116"/>
                  <a:pt x="24" y="116"/>
                </a:cubicBezTo>
                <a:lnTo>
                  <a:pt x="24" y="112"/>
                </a:lnTo>
                <a:close/>
                <a:moveTo>
                  <a:pt x="70" y="104"/>
                </a:moveTo>
                <a:cubicBezTo>
                  <a:pt x="51" y="104"/>
                  <a:pt x="51" y="104"/>
                  <a:pt x="51" y="104"/>
                </a:cubicBezTo>
                <a:cubicBezTo>
                  <a:pt x="51" y="124"/>
                  <a:pt x="51" y="124"/>
                  <a:pt x="51" y="124"/>
                </a:cubicBezTo>
                <a:cubicBezTo>
                  <a:pt x="70" y="124"/>
                  <a:pt x="70" y="124"/>
                  <a:pt x="70" y="124"/>
                </a:cubicBezTo>
                <a:lnTo>
                  <a:pt x="70" y="104"/>
                </a:lnTo>
                <a:close/>
                <a:moveTo>
                  <a:pt x="62" y="116"/>
                </a:moveTo>
                <a:cubicBezTo>
                  <a:pt x="59" y="116"/>
                  <a:pt x="59" y="116"/>
                  <a:pt x="59" y="116"/>
                </a:cubicBezTo>
                <a:cubicBezTo>
                  <a:pt x="59" y="112"/>
                  <a:pt x="59" y="112"/>
                  <a:pt x="59" y="112"/>
                </a:cubicBezTo>
                <a:cubicBezTo>
                  <a:pt x="62" y="112"/>
                  <a:pt x="62" y="112"/>
                  <a:pt x="62" y="112"/>
                </a:cubicBezTo>
                <a:lnTo>
                  <a:pt x="62" y="116"/>
                </a:lnTo>
                <a:close/>
                <a:moveTo>
                  <a:pt x="16" y="92"/>
                </a:moveTo>
                <a:cubicBezTo>
                  <a:pt x="36" y="92"/>
                  <a:pt x="36" y="92"/>
                  <a:pt x="36" y="92"/>
                </a:cubicBezTo>
                <a:cubicBezTo>
                  <a:pt x="36" y="72"/>
                  <a:pt x="36" y="72"/>
                  <a:pt x="36" y="72"/>
                </a:cubicBezTo>
                <a:cubicBezTo>
                  <a:pt x="16" y="72"/>
                  <a:pt x="16" y="72"/>
                  <a:pt x="16" y="72"/>
                </a:cubicBezTo>
                <a:lnTo>
                  <a:pt x="16" y="92"/>
                </a:lnTo>
                <a:close/>
                <a:moveTo>
                  <a:pt x="24" y="80"/>
                </a:moveTo>
                <a:cubicBezTo>
                  <a:pt x="28" y="80"/>
                  <a:pt x="28" y="80"/>
                  <a:pt x="28" y="80"/>
                </a:cubicBezTo>
                <a:cubicBezTo>
                  <a:pt x="28" y="84"/>
                  <a:pt x="28" y="84"/>
                  <a:pt x="28" y="84"/>
                </a:cubicBezTo>
                <a:cubicBezTo>
                  <a:pt x="24" y="84"/>
                  <a:pt x="24" y="84"/>
                  <a:pt x="24" y="84"/>
                </a:cubicBezTo>
                <a:lnTo>
                  <a:pt x="24" y="80"/>
                </a:lnTo>
                <a:close/>
                <a:moveTo>
                  <a:pt x="70" y="72"/>
                </a:moveTo>
                <a:cubicBezTo>
                  <a:pt x="51" y="72"/>
                  <a:pt x="51" y="72"/>
                  <a:pt x="51" y="72"/>
                </a:cubicBezTo>
                <a:cubicBezTo>
                  <a:pt x="51" y="92"/>
                  <a:pt x="51" y="92"/>
                  <a:pt x="51" y="92"/>
                </a:cubicBezTo>
                <a:cubicBezTo>
                  <a:pt x="70" y="92"/>
                  <a:pt x="70" y="92"/>
                  <a:pt x="70" y="92"/>
                </a:cubicBezTo>
                <a:lnTo>
                  <a:pt x="70" y="72"/>
                </a:lnTo>
                <a:close/>
                <a:moveTo>
                  <a:pt x="62" y="84"/>
                </a:moveTo>
                <a:cubicBezTo>
                  <a:pt x="59" y="84"/>
                  <a:pt x="59" y="84"/>
                  <a:pt x="59" y="84"/>
                </a:cubicBezTo>
                <a:cubicBezTo>
                  <a:pt x="59" y="80"/>
                  <a:pt x="59" y="80"/>
                  <a:pt x="59" y="80"/>
                </a:cubicBezTo>
                <a:cubicBezTo>
                  <a:pt x="62" y="80"/>
                  <a:pt x="62" y="80"/>
                  <a:pt x="62" y="80"/>
                </a:cubicBezTo>
                <a:lnTo>
                  <a:pt x="62" y="84"/>
                </a:lnTo>
                <a:close/>
                <a:moveTo>
                  <a:pt x="16" y="60"/>
                </a:moveTo>
                <a:cubicBezTo>
                  <a:pt x="36" y="60"/>
                  <a:pt x="36" y="60"/>
                  <a:pt x="36" y="60"/>
                </a:cubicBezTo>
                <a:cubicBezTo>
                  <a:pt x="36" y="40"/>
                  <a:pt x="36" y="40"/>
                  <a:pt x="36" y="40"/>
                </a:cubicBezTo>
                <a:cubicBezTo>
                  <a:pt x="16" y="40"/>
                  <a:pt x="16" y="40"/>
                  <a:pt x="16" y="40"/>
                </a:cubicBezTo>
                <a:lnTo>
                  <a:pt x="16" y="60"/>
                </a:lnTo>
                <a:close/>
                <a:moveTo>
                  <a:pt x="24" y="48"/>
                </a:moveTo>
                <a:cubicBezTo>
                  <a:pt x="28" y="48"/>
                  <a:pt x="28" y="48"/>
                  <a:pt x="28" y="48"/>
                </a:cubicBezTo>
                <a:cubicBezTo>
                  <a:pt x="28" y="52"/>
                  <a:pt x="28" y="52"/>
                  <a:pt x="28" y="52"/>
                </a:cubicBezTo>
                <a:cubicBezTo>
                  <a:pt x="24" y="52"/>
                  <a:pt x="24" y="52"/>
                  <a:pt x="24" y="52"/>
                </a:cubicBezTo>
                <a:lnTo>
                  <a:pt x="24" y="48"/>
                </a:lnTo>
                <a:close/>
                <a:moveTo>
                  <a:pt x="70" y="40"/>
                </a:moveTo>
                <a:cubicBezTo>
                  <a:pt x="51" y="40"/>
                  <a:pt x="51" y="40"/>
                  <a:pt x="51" y="40"/>
                </a:cubicBezTo>
                <a:cubicBezTo>
                  <a:pt x="51" y="60"/>
                  <a:pt x="51" y="60"/>
                  <a:pt x="51" y="60"/>
                </a:cubicBezTo>
                <a:cubicBezTo>
                  <a:pt x="70" y="60"/>
                  <a:pt x="70" y="60"/>
                  <a:pt x="70" y="60"/>
                </a:cubicBezTo>
                <a:lnTo>
                  <a:pt x="70" y="40"/>
                </a:lnTo>
                <a:close/>
                <a:moveTo>
                  <a:pt x="62" y="52"/>
                </a:moveTo>
                <a:cubicBezTo>
                  <a:pt x="59" y="52"/>
                  <a:pt x="59" y="52"/>
                  <a:pt x="59" y="52"/>
                </a:cubicBezTo>
                <a:cubicBezTo>
                  <a:pt x="59" y="48"/>
                  <a:pt x="59" y="48"/>
                  <a:pt x="59" y="48"/>
                </a:cubicBezTo>
                <a:cubicBezTo>
                  <a:pt x="62" y="48"/>
                  <a:pt x="62" y="48"/>
                  <a:pt x="62" y="48"/>
                </a:cubicBezTo>
                <a:lnTo>
                  <a:pt x="62" y="5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30" name="Curved Connector 29"/>
          <p:cNvCxnSpPr>
            <a:cxnSpLocks/>
            <a:stCxn id="5" idx="6"/>
          </p:cNvCxnSpPr>
          <p:nvPr/>
        </p:nvCxnSpPr>
        <p:spPr>
          <a:xfrm flipV="1">
            <a:off x="1639986" y="2430462"/>
            <a:ext cx="1835051" cy="1886879"/>
          </a:xfrm>
          <a:prstGeom prst="curvedConnector2">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Curved Connector 38"/>
          <p:cNvCxnSpPr>
            <a:cxnSpLocks/>
            <a:stCxn id="5" idx="6"/>
            <a:endCxn id="6" idx="22"/>
          </p:cNvCxnSpPr>
          <p:nvPr/>
        </p:nvCxnSpPr>
        <p:spPr>
          <a:xfrm>
            <a:off x="1639986" y="4317341"/>
            <a:ext cx="1204773" cy="1262984"/>
          </a:xfrm>
          <a:prstGeom prst="curvedConnector3">
            <a:avLst>
              <a:gd name="adj1" fmla="val 124484"/>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3" name="Freeform 143"/>
          <p:cNvSpPr>
            <a:spLocks noEditPoints="1"/>
          </p:cNvSpPr>
          <p:nvPr/>
        </p:nvSpPr>
        <p:spPr bwMode="auto">
          <a:xfrm>
            <a:off x="7128520" y="3081594"/>
            <a:ext cx="356744" cy="736221"/>
          </a:xfrm>
          <a:custGeom>
            <a:avLst/>
            <a:gdLst>
              <a:gd name="T0" fmla="*/ 11 w 86"/>
              <a:gd name="T1" fmla="*/ 15 h 178"/>
              <a:gd name="T2" fmla="*/ 0 w 86"/>
              <a:gd name="T3" fmla="*/ 178 h 178"/>
              <a:gd name="T4" fmla="*/ 86 w 86"/>
              <a:gd name="T5" fmla="*/ 15 h 178"/>
              <a:gd name="T6" fmla="*/ 41 w 86"/>
              <a:gd name="T7" fmla="*/ 0 h 178"/>
              <a:gd name="T8" fmla="*/ 19 w 86"/>
              <a:gd name="T9" fmla="*/ 8 h 178"/>
              <a:gd name="T10" fmla="*/ 33 w 86"/>
              <a:gd name="T11" fmla="*/ 15 h 178"/>
              <a:gd name="T12" fmla="*/ 19 w 86"/>
              <a:gd name="T13" fmla="*/ 8 h 178"/>
              <a:gd name="T14" fmla="*/ 37 w 86"/>
              <a:gd name="T15" fmla="*/ 170 h 178"/>
              <a:gd name="T16" fmla="*/ 43 w 86"/>
              <a:gd name="T17" fmla="*/ 150 h 178"/>
              <a:gd name="T18" fmla="*/ 49 w 86"/>
              <a:gd name="T19" fmla="*/ 170 h 178"/>
              <a:gd name="T20" fmla="*/ 78 w 86"/>
              <a:gd name="T21" fmla="*/ 170 h 178"/>
              <a:gd name="T22" fmla="*/ 57 w 86"/>
              <a:gd name="T23" fmla="*/ 156 h 178"/>
              <a:gd name="T24" fmla="*/ 29 w 86"/>
              <a:gd name="T25" fmla="*/ 156 h 178"/>
              <a:gd name="T26" fmla="*/ 8 w 86"/>
              <a:gd name="T27" fmla="*/ 170 h 178"/>
              <a:gd name="T28" fmla="*/ 11 w 86"/>
              <a:gd name="T29" fmla="*/ 23 h 178"/>
              <a:gd name="T30" fmla="*/ 78 w 86"/>
              <a:gd name="T31" fmla="*/ 23 h 178"/>
              <a:gd name="T32" fmla="*/ 36 w 86"/>
              <a:gd name="T33" fmla="*/ 124 h 178"/>
              <a:gd name="T34" fmla="*/ 16 w 86"/>
              <a:gd name="T35" fmla="*/ 104 h 178"/>
              <a:gd name="T36" fmla="*/ 24 w 86"/>
              <a:gd name="T37" fmla="*/ 112 h 178"/>
              <a:gd name="T38" fmla="*/ 28 w 86"/>
              <a:gd name="T39" fmla="*/ 116 h 178"/>
              <a:gd name="T40" fmla="*/ 24 w 86"/>
              <a:gd name="T41" fmla="*/ 112 h 178"/>
              <a:gd name="T42" fmla="*/ 51 w 86"/>
              <a:gd name="T43" fmla="*/ 104 h 178"/>
              <a:gd name="T44" fmla="*/ 70 w 86"/>
              <a:gd name="T45" fmla="*/ 124 h 178"/>
              <a:gd name="T46" fmla="*/ 62 w 86"/>
              <a:gd name="T47" fmla="*/ 116 h 178"/>
              <a:gd name="T48" fmla="*/ 59 w 86"/>
              <a:gd name="T49" fmla="*/ 112 h 178"/>
              <a:gd name="T50" fmla="*/ 62 w 86"/>
              <a:gd name="T51" fmla="*/ 116 h 178"/>
              <a:gd name="T52" fmla="*/ 36 w 86"/>
              <a:gd name="T53" fmla="*/ 92 h 178"/>
              <a:gd name="T54" fmla="*/ 16 w 86"/>
              <a:gd name="T55" fmla="*/ 72 h 178"/>
              <a:gd name="T56" fmla="*/ 24 w 86"/>
              <a:gd name="T57" fmla="*/ 80 h 178"/>
              <a:gd name="T58" fmla="*/ 28 w 86"/>
              <a:gd name="T59" fmla="*/ 84 h 178"/>
              <a:gd name="T60" fmla="*/ 24 w 86"/>
              <a:gd name="T61" fmla="*/ 80 h 178"/>
              <a:gd name="T62" fmla="*/ 51 w 86"/>
              <a:gd name="T63" fmla="*/ 72 h 178"/>
              <a:gd name="T64" fmla="*/ 70 w 86"/>
              <a:gd name="T65" fmla="*/ 92 h 178"/>
              <a:gd name="T66" fmla="*/ 62 w 86"/>
              <a:gd name="T67" fmla="*/ 84 h 178"/>
              <a:gd name="T68" fmla="*/ 59 w 86"/>
              <a:gd name="T69" fmla="*/ 80 h 178"/>
              <a:gd name="T70" fmla="*/ 62 w 86"/>
              <a:gd name="T71" fmla="*/ 84 h 178"/>
              <a:gd name="T72" fmla="*/ 36 w 86"/>
              <a:gd name="T73" fmla="*/ 60 h 178"/>
              <a:gd name="T74" fmla="*/ 16 w 86"/>
              <a:gd name="T75" fmla="*/ 40 h 178"/>
              <a:gd name="T76" fmla="*/ 24 w 86"/>
              <a:gd name="T77" fmla="*/ 48 h 178"/>
              <a:gd name="T78" fmla="*/ 28 w 86"/>
              <a:gd name="T79" fmla="*/ 52 h 178"/>
              <a:gd name="T80" fmla="*/ 24 w 86"/>
              <a:gd name="T81" fmla="*/ 48 h 178"/>
              <a:gd name="T82" fmla="*/ 51 w 86"/>
              <a:gd name="T83" fmla="*/ 40 h 178"/>
              <a:gd name="T84" fmla="*/ 70 w 86"/>
              <a:gd name="T85" fmla="*/ 60 h 178"/>
              <a:gd name="T86" fmla="*/ 62 w 86"/>
              <a:gd name="T87" fmla="*/ 52 h 178"/>
              <a:gd name="T88" fmla="*/ 59 w 86"/>
              <a:gd name="T89" fmla="*/ 48 h 178"/>
              <a:gd name="T90" fmla="*/ 62 w 86"/>
              <a:gd name="T91" fmla="*/ 5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 h="178">
                <a:moveTo>
                  <a:pt x="11" y="0"/>
                </a:moveTo>
                <a:cubicBezTo>
                  <a:pt x="11" y="15"/>
                  <a:pt x="11" y="15"/>
                  <a:pt x="11" y="15"/>
                </a:cubicBezTo>
                <a:cubicBezTo>
                  <a:pt x="0" y="15"/>
                  <a:pt x="0" y="15"/>
                  <a:pt x="0" y="15"/>
                </a:cubicBezTo>
                <a:cubicBezTo>
                  <a:pt x="0" y="178"/>
                  <a:pt x="0" y="178"/>
                  <a:pt x="0" y="178"/>
                </a:cubicBezTo>
                <a:cubicBezTo>
                  <a:pt x="86" y="178"/>
                  <a:pt x="86" y="178"/>
                  <a:pt x="86" y="178"/>
                </a:cubicBezTo>
                <a:cubicBezTo>
                  <a:pt x="86" y="15"/>
                  <a:pt x="86" y="15"/>
                  <a:pt x="86" y="15"/>
                </a:cubicBezTo>
                <a:cubicBezTo>
                  <a:pt x="41" y="15"/>
                  <a:pt x="41" y="15"/>
                  <a:pt x="41" y="15"/>
                </a:cubicBezTo>
                <a:cubicBezTo>
                  <a:pt x="41" y="0"/>
                  <a:pt x="41" y="0"/>
                  <a:pt x="41" y="0"/>
                </a:cubicBezTo>
                <a:lnTo>
                  <a:pt x="11" y="0"/>
                </a:lnTo>
                <a:close/>
                <a:moveTo>
                  <a:pt x="19" y="8"/>
                </a:moveTo>
                <a:cubicBezTo>
                  <a:pt x="33" y="8"/>
                  <a:pt x="33" y="8"/>
                  <a:pt x="33" y="8"/>
                </a:cubicBezTo>
                <a:cubicBezTo>
                  <a:pt x="33" y="15"/>
                  <a:pt x="33" y="15"/>
                  <a:pt x="33" y="15"/>
                </a:cubicBezTo>
                <a:cubicBezTo>
                  <a:pt x="19" y="15"/>
                  <a:pt x="19" y="15"/>
                  <a:pt x="19" y="15"/>
                </a:cubicBezTo>
                <a:lnTo>
                  <a:pt x="19" y="8"/>
                </a:lnTo>
                <a:close/>
                <a:moveTo>
                  <a:pt x="49" y="170"/>
                </a:moveTo>
                <a:cubicBezTo>
                  <a:pt x="37" y="170"/>
                  <a:pt x="37" y="170"/>
                  <a:pt x="37" y="170"/>
                </a:cubicBezTo>
                <a:cubicBezTo>
                  <a:pt x="37" y="156"/>
                  <a:pt x="37" y="156"/>
                  <a:pt x="37" y="156"/>
                </a:cubicBezTo>
                <a:cubicBezTo>
                  <a:pt x="37" y="152"/>
                  <a:pt x="40" y="150"/>
                  <a:pt x="43" y="150"/>
                </a:cubicBezTo>
                <a:cubicBezTo>
                  <a:pt x="46" y="150"/>
                  <a:pt x="49" y="152"/>
                  <a:pt x="49" y="156"/>
                </a:cubicBezTo>
                <a:lnTo>
                  <a:pt x="49" y="170"/>
                </a:lnTo>
                <a:close/>
                <a:moveTo>
                  <a:pt x="78" y="23"/>
                </a:moveTo>
                <a:cubicBezTo>
                  <a:pt x="78" y="170"/>
                  <a:pt x="78" y="170"/>
                  <a:pt x="78" y="170"/>
                </a:cubicBezTo>
                <a:cubicBezTo>
                  <a:pt x="57" y="170"/>
                  <a:pt x="57" y="170"/>
                  <a:pt x="57" y="170"/>
                </a:cubicBezTo>
                <a:cubicBezTo>
                  <a:pt x="57" y="156"/>
                  <a:pt x="57" y="156"/>
                  <a:pt x="57" y="156"/>
                </a:cubicBezTo>
                <a:cubicBezTo>
                  <a:pt x="57" y="148"/>
                  <a:pt x="51" y="142"/>
                  <a:pt x="43" y="142"/>
                </a:cubicBezTo>
                <a:cubicBezTo>
                  <a:pt x="35" y="142"/>
                  <a:pt x="29" y="148"/>
                  <a:pt x="29" y="156"/>
                </a:cubicBezTo>
                <a:cubicBezTo>
                  <a:pt x="29" y="170"/>
                  <a:pt x="29" y="170"/>
                  <a:pt x="29" y="170"/>
                </a:cubicBezTo>
                <a:cubicBezTo>
                  <a:pt x="8" y="170"/>
                  <a:pt x="8" y="170"/>
                  <a:pt x="8" y="170"/>
                </a:cubicBezTo>
                <a:cubicBezTo>
                  <a:pt x="8" y="23"/>
                  <a:pt x="8" y="23"/>
                  <a:pt x="8" y="23"/>
                </a:cubicBezTo>
                <a:cubicBezTo>
                  <a:pt x="11" y="23"/>
                  <a:pt x="11" y="23"/>
                  <a:pt x="11" y="23"/>
                </a:cubicBezTo>
                <a:cubicBezTo>
                  <a:pt x="41" y="23"/>
                  <a:pt x="41" y="23"/>
                  <a:pt x="41" y="23"/>
                </a:cubicBezTo>
                <a:lnTo>
                  <a:pt x="78" y="23"/>
                </a:lnTo>
                <a:close/>
                <a:moveTo>
                  <a:pt x="16" y="124"/>
                </a:moveTo>
                <a:cubicBezTo>
                  <a:pt x="36" y="124"/>
                  <a:pt x="36" y="124"/>
                  <a:pt x="36" y="124"/>
                </a:cubicBezTo>
                <a:cubicBezTo>
                  <a:pt x="36" y="104"/>
                  <a:pt x="36" y="104"/>
                  <a:pt x="36" y="104"/>
                </a:cubicBezTo>
                <a:cubicBezTo>
                  <a:pt x="16" y="104"/>
                  <a:pt x="16" y="104"/>
                  <a:pt x="16" y="104"/>
                </a:cubicBezTo>
                <a:lnTo>
                  <a:pt x="16" y="124"/>
                </a:lnTo>
                <a:close/>
                <a:moveTo>
                  <a:pt x="24" y="112"/>
                </a:moveTo>
                <a:cubicBezTo>
                  <a:pt x="28" y="112"/>
                  <a:pt x="28" y="112"/>
                  <a:pt x="28" y="112"/>
                </a:cubicBezTo>
                <a:cubicBezTo>
                  <a:pt x="28" y="116"/>
                  <a:pt x="28" y="116"/>
                  <a:pt x="28" y="116"/>
                </a:cubicBezTo>
                <a:cubicBezTo>
                  <a:pt x="24" y="116"/>
                  <a:pt x="24" y="116"/>
                  <a:pt x="24" y="116"/>
                </a:cubicBezTo>
                <a:lnTo>
                  <a:pt x="24" y="112"/>
                </a:lnTo>
                <a:close/>
                <a:moveTo>
                  <a:pt x="70" y="104"/>
                </a:moveTo>
                <a:cubicBezTo>
                  <a:pt x="51" y="104"/>
                  <a:pt x="51" y="104"/>
                  <a:pt x="51" y="104"/>
                </a:cubicBezTo>
                <a:cubicBezTo>
                  <a:pt x="51" y="124"/>
                  <a:pt x="51" y="124"/>
                  <a:pt x="51" y="124"/>
                </a:cubicBezTo>
                <a:cubicBezTo>
                  <a:pt x="70" y="124"/>
                  <a:pt x="70" y="124"/>
                  <a:pt x="70" y="124"/>
                </a:cubicBezTo>
                <a:lnTo>
                  <a:pt x="70" y="104"/>
                </a:lnTo>
                <a:close/>
                <a:moveTo>
                  <a:pt x="62" y="116"/>
                </a:moveTo>
                <a:cubicBezTo>
                  <a:pt x="59" y="116"/>
                  <a:pt x="59" y="116"/>
                  <a:pt x="59" y="116"/>
                </a:cubicBezTo>
                <a:cubicBezTo>
                  <a:pt x="59" y="112"/>
                  <a:pt x="59" y="112"/>
                  <a:pt x="59" y="112"/>
                </a:cubicBezTo>
                <a:cubicBezTo>
                  <a:pt x="62" y="112"/>
                  <a:pt x="62" y="112"/>
                  <a:pt x="62" y="112"/>
                </a:cubicBezTo>
                <a:lnTo>
                  <a:pt x="62" y="116"/>
                </a:lnTo>
                <a:close/>
                <a:moveTo>
                  <a:pt x="16" y="92"/>
                </a:moveTo>
                <a:cubicBezTo>
                  <a:pt x="36" y="92"/>
                  <a:pt x="36" y="92"/>
                  <a:pt x="36" y="92"/>
                </a:cubicBezTo>
                <a:cubicBezTo>
                  <a:pt x="36" y="72"/>
                  <a:pt x="36" y="72"/>
                  <a:pt x="36" y="72"/>
                </a:cubicBezTo>
                <a:cubicBezTo>
                  <a:pt x="16" y="72"/>
                  <a:pt x="16" y="72"/>
                  <a:pt x="16" y="72"/>
                </a:cubicBezTo>
                <a:lnTo>
                  <a:pt x="16" y="92"/>
                </a:lnTo>
                <a:close/>
                <a:moveTo>
                  <a:pt x="24" y="80"/>
                </a:moveTo>
                <a:cubicBezTo>
                  <a:pt x="28" y="80"/>
                  <a:pt x="28" y="80"/>
                  <a:pt x="28" y="80"/>
                </a:cubicBezTo>
                <a:cubicBezTo>
                  <a:pt x="28" y="84"/>
                  <a:pt x="28" y="84"/>
                  <a:pt x="28" y="84"/>
                </a:cubicBezTo>
                <a:cubicBezTo>
                  <a:pt x="24" y="84"/>
                  <a:pt x="24" y="84"/>
                  <a:pt x="24" y="84"/>
                </a:cubicBezTo>
                <a:lnTo>
                  <a:pt x="24" y="80"/>
                </a:lnTo>
                <a:close/>
                <a:moveTo>
                  <a:pt x="70" y="72"/>
                </a:moveTo>
                <a:cubicBezTo>
                  <a:pt x="51" y="72"/>
                  <a:pt x="51" y="72"/>
                  <a:pt x="51" y="72"/>
                </a:cubicBezTo>
                <a:cubicBezTo>
                  <a:pt x="51" y="92"/>
                  <a:pt x="51" y="92"/>
                  <a:pt x="51" y="92"/>
                </a:cubicBezTo>
                <a:cubicBezTo>
                  <a:pt x="70" y="92"/>
                  <a:pt x="70" y="92"/>
                  <a:pt x="70" y="92"/>
                </a:cubicBezTo>
                <a:lnTo>
                  <a:pt x="70" y="72"/>
                </a:lnTo>
                <a:close/>
                <a:moveTo>
                  <a:pt x="62" y="84"/>
                </a:moveTo>
                <a:cubicBezTo>
                  <a:pt x="59" y="84"/>
                  <a:pt x="59" y="84"/>
                  <a:pt x="59" y="84"/>
                </a:cubicBezTo>
                <a:cubicBezTo>
                  <a:pt x="59" y="80"/>
                  <a:pt x="59" y="80"/>
                  <a:pt x="59" y="80"/>
                </a:cubicBezTo>
                <a:cubicBezTo>
                  <a:pt x="62" y="80"/>
                  <a:pt x="62" y="80"/>
                  <a:pt x="62" y="80"/>
                </a:cubicBezTo>
                <a:lnTo>
                  <a:pt x="62" y="84"/>
                </a:lnTo>
                <a:close/>
                <a:moveTo>
                  <a:pt x="16" y="60"/>
                </a:moveTo>
                <a:cubicBezTo>
                  <a:pt x="36" y="60"/>
                  <a:pt x="36" y="60"/>
                  <a:pt x="36" y="60"/>
                </a:cubicBezTo>
                <a:cubicBezTo>
                  <a:pt x="36" y="40"/>
                  <a:pt x="36" y="40"/>
                  <a:pt x="36" y="40"/>
                </a:cubicBezTo>
                <a:cubicBezTo>
                  <a:pt x="16" y="40"/>
                  <a:pt x="16" y="40"/>
                  <a:pt x="16" y="40"/>
                </a:cubicBezTo>
                <a:lnTo>
                  <a:pt x="16" y="60"/>
                </a:lnTo>
                <a:close/>
                <a:moveTo>
                  <a:pt x="24" y="48"/>
                </a:moveTo>
                <a:cubicBezTo>
                  <a:pt x="28" y="48"/>
                  <a:pt x="28" y="48"/>
                  <a:pt x="28" y="48"/>
                </a:cubicBezTo>
                <a:cubicBezTo>
                  <a:pt x="28" y="52"/>
                  <a:pt x="28" y="52"/>
                  <a:pt x="28" y="52"/>
                </a:cubicBezTo>
                <a:cubicBezTo>
                  <a:pt x="24" y="52"/>
                  <a:pt x="24" y="52"/>
                  <a:pt x="24" y="52"/>
                </a:cubicBezTo>
                <a:lnTo>
                  <a:pt x="24" y="48"/>
                </a:lnTo>
                <a:close/>
                <a:moveTo>
                  <a:pt x="70" y="40"/>
                </a:moveTo>
                <a:cubicBezTo>
                  <a:pt x="51" y="40"/>
                  <a:pt x="51" y="40"/>
                  <a:pt x="51" y="40"/>
                </a:cubicBezTo>
                <a:cubicBezTo>
                  <a:pt x="51" y="60"/>
                  <a:pt x="51" y="60"/>
                  <a:pt x="51" y="60"/>
                </a:cubicBezTo>
                <a:cubicBezTo>
                  <a:pt x="70" y="60"/>
                  <a:pt x="70" y="60"/>
                  <a:pt x="70" y="60"/>
                </a:cubicBezTo>
                <a:lnTo>
                  <a:pt x="70" y="40"/>
                </a:lnTo>
                <a:close/>
                <a:moveTo>
                  <a:pt x="62" y="52"/>
                </a:moveTo>
                <a:cubicBezTo>
                  <a:pt x="59" y="52"/>
                  <a:pt x="59" y="52"/>
                  <a:pt x="59" y="52"/>
                </a:cubicBezTo>
                <a:cubicBezTo>
                  <a:pt x="59" y="48"/>
                  <a:pt x="59" y="48"/>
                  <a:pt x="59" y="48"/>
                </a:cubicBezTo>
                <a:cubicBezTo>
                  <a:pt x="62" y="48"/>
                  <a:pt x="62" y="48"/>
                  <a:pt x="62" y="48"/>
                </a:cubicBezTo>
                <a:lnTo>
                  <a:pt x="62" y="5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94"/>
          <p:cNvSpPr>
            <a:spLocks noChangeAspect="1" noEditPoints="1"/>
          </p:cNvSpPr>
          <p:nvPr/>
        </p:nvSpPr>
        <p:spPr bwMode="auto">
          <a:xfrm>
            <a:off x="6697292" y="2259940"/>
            <a:ext cx="1219200" cy="839714"/>
          </a:xfrm>
          <a:custGeom>
            <a:avLst/>
            <a:gdLst>
              <a:gd name="T0" fmla="*/ 94 w 128"/>
              <a:gd name="T1" fmla="*/ 88 h 88"/>
              <a:gd name="T2" fmla="*/ 28 w 128"/>
              <a:gd name="T3" fmla="*/ 88 h 88"/>
              <a:gd name="T4" fmla="*/ 0 w 128"/>
              <a:gd name="T5" fmla="*/ 60 h 88"/>
              <a:gd name="T6" fmla="*/ 28 w 128"/>
              <a:gd name="T7" fmla="*/ 32 h 88"/>
              <a:gd name="T8" fmla="*/ 64 w 128"/>
              <a:gd name="T9" fmla="*/ 0 h 88"/>
              <a:gd name="T10" fmla="*/ 96 w 128"/>
              <a:gd name="T11" fmla="*/ 20 h 88"/>
              <a:gd name="T12" fmla="*/ 128 w 128"/>
              <a:gd name="T13" fmla="*/ 54 h 88"/>
              <a:gd name="T14" fmla="*/ 94 w 128"/>
              <a:gd name="T15" fmla="*/ 88 h 88"/>
              <a:gd name="T16" fmla="*/ 28 w 128"/>
              <a:gd name="T17" fmla="*/ 40 h 88"/>
              <a:gd name="T18" fmla="*/ 8 w 128"/>
              <a:gd name="T19" fmla="*/ 60 h 88"/>
              <a:gd name="T20" fmla="*/ 28 w 128"/>
              <a:gd name="T21" fmla="*/ 80 h 88"/>
              <a:gd name="T22" fmla="*/ 94 w 128"/>
              <a:gd name="T23" fmla="*/ 80 h 88"/>
              <a:gd name="T24" fmla="*/ 120 w 128"/>
              <a:gd name="T25" fmla="*/ 54 h 88"/>
              <a:gd name="T26" fmla="*/ 94 w 128"/>
              <a:gd name="T27" fmla="*/ 28 h 88"/>
              <a:gd name="T28" fmla="*/ 91 w 128"/>
              <a:gd name="T29" fmla="*/ 28 h 88"/>
              <a:gd name="T30" fmla="*/ 90 w 128"/>
              <a:gd name="T31" fmla="*/ 26 h 88"/>
              <a:gd name="T32" fmla="*/ 64 w 128"/>
              <a:gd name="T33" fmla="*/ 8 h 88"/>
              <a:gd name="T34" fmla="*/ 36 w 128"/>
              <a:gd name="T35" fmla="*/ 36 h 88"/>
              <a:gd name="T36" fmla="*/ 36 w 128"/>
              <a:gd name="T37" fmla="*/ 41 h 88"/>
              <a:gd name="T38" fmla="*/ 31 w 128"/>
              <a:gd name="T39" fmla="*/ 41 h 88"/>
              <a:gd name="T40" fmla="*/ 28 w 128"/>
              <a:gd name="T41" fmla="*/ 4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88">
                <a:moveTo>
                  <a:pt x="94" y="88"/>
                </a:moveTo>
                <a:cubicBezTo>
                  <a:pt x="28" y="88"/>
                  <a:pt x="28" y="88"/>
                  <a:pt x="28" y="88"/>
                </a:cubicBezTo>
                <a:cubicBezTo>
                  <a:pt x="12" y="88"/>
                  <a:pt x="0" y="76"/>
                  <a:pt x="0" y="60"/>
                </a:cubicBezTo>
                <a:cubicBezTo>
                  <a:pt x="0" y="45"/>
                  <a:pt x="12" y="32"/>
                  <a:pt x="28" y="32"/>
                </a:cubicBezTo>
                <a:cubicBezTo>
                  <a:pt x="30" y="14"/>
                  <a:pt x="45" y="0"/>
                  <a:pt x="64" y="0"/>
                </a:cubicBezTo>
                <a:cubicBezTo>
                  <a:pt x="77" y="0"/>
                  <a:pt x="90" y="8"/>
                  <a:pt x="96" y="20"/>
                </a:cubicBezTo>
                <a:cubicBezTo>
                  <a:pt x="114" y="22"/>
                  <a:pt x="128" y="36"/>
                  <a:pt x="128" y="54"/>
                </a:cubicBezTo>
                <a:cubicBezTo>
                  <a:pt x="128" y="73"/>
                  <a:pt x="112" y="88"/>
                  <a:pt x="94" y="88"/>
                </a:cubicBezTo>
                <a:close/>
                <a:moveTo>
                  <a:pt x="28" y="40"/>
                </a:moveTo>
                <a:cubicBezTo>
                  <a:pt x="17" y="40"/>
                  <a:pt x="8" y="49"/>
                  <a:pt x="8" y="60"/>
                </a:cubicBezTo>
                <a:cubicBezTo>
                  <a:pt x="8" y="71"/>
                  <a:pt x="17" y="80"/>
                  <a:pt x="28" y="80"/>
                </a:cubicBezTo>
                <a:cubicBezTo>
                  <a:pt x="94" y="80"/>
                  <a:pt x="94" y="80"/>
                  <a:pt x="94" y="80"/>
                </a:cubicBezTo>
                <a:cubicBezTo>
                  <a:pt x="108" y="80"/>
                  <a:pt x="120" y="69"/>
                  <a:pt x="120" y="54"/>
                </a:cubicBezTo>
                <a:cubicBezTo>
                  <a:pt x="120" y="40"/>
                  <a:pt x="108" y="28"/>
                  <a:pt x="94" y="28"/>
                </a:cubicBezTo>
                <a:cubicBezTo>
                  <a:pt x="91" y="28"/>
                  <a:pt x="91" y="28"/>
                  <a:pt x="91" y="28"/>
                </a:cubicBezTo>
                <a:cubicBezTo>
                  <a:pt x="90" y="26"/>
                  <a:pt x="90" y="26"/>
                  <a:pt x="90" y="26"/>
                </a:cubicBezTo>
                <a:cubicBezTo>
                  <a:pt x="85" y="15"/>
                  <a:pt x="75" y="8"/>
                  <a:pt x="64" y="8"/>
                </a:cubicBezTo>
                <a:cubicBezTo>
                  <a:pt x="48" y="8"/>
                  <a:pt x="36" y="21"/>
                  <a:pt x="36" y="36"/>
                </a:cubicBezTo>
                <a:cubicBezTo>
                  <a:pt x="36" y="41"/>
                  <a:pt x="36" y="41"/>
                  <a:pt x="36" y="41"/>
                </a:cubicBezTo>
                <a:cubicBezTo>
                  <a:pt x="31" y="41"/>
                  <a:pt x="31" y="41"/>
                  <a:pt x="31" y="41"/>
                </a:cubicBezTo>
                <a:cubicBezTo>
                  <a:pt x="30" y="40"/>
                  <a:pt x="29" y="40"/>
                  <a:pt x="28" y="4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46" name="Curved Connector 45"/>
          <p:cNvCxnSpPr>
            <a:stCxn id="5" idx="6"/>
            <a:endCxn id="44" idx="2"/>
          </p:cNvCxnSpPr>
          <p:nvPr/>
        </p:nvCxnSpPr>
        <p:spPr>
          <a:xfrm flipV="1">
            <a:off x="1639986" y="2832472"/>
            <a:ext cx="5057306" cy="1484869"/>
          </a:xfrm>
          <a:prstGeom prst="curvedConnector3">
            <a:avLst>
              <a:gd name="adj1" fmla="val 74386"/>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bwMode="auto">
          <a:xfrm>
            <a:off x="5909272" y="5187152"/>
            <a:ext cx="2743200" cy="1679803"/>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2000">
                <a:solidFill>
                  <a:schemeClr val="tx1"/>
                </a:solidFill>
              </a:rPr>
              <a:t>Service Provider</a:t>
            </a:r>
          </a:p>
        </p:txBody>
      </p:sp>
      <p:sp>
        <p:nvSpPr>
          <p:cNvPr id="60" name="Freeform 143"/>
          <p:cNvSpPr>
            <a:spLocks noEditPoints="1"/>
          </p:cNvSpPr>
          <p:nvPr/>
        </p:nvSpPr>
        <p:spPr bwMode="auto">
          <a:xfrm>
            <a:off x="7122269" y="5617718"/>
            <a:ext cx="356744" cy="736221"/>
          </a:xfrm>
          <a:custGeom>
            <a:avLst/>
            <a:gdLst>
              <a:gd name="T0" fmla="*/ 11 w 86"/>
              <a:gd name="T1" fmla="*/ 15 h 178"/>
              <a:gd name="T2" fmla="*/ 0 w 86"/>
              <a:gd name="T3" fmla="*/ 178 h 178"/>
              <a:gd name="T4" fmla="*/ 86 w 86"/>
              <a:gd name="T5" fmla="*/ 15 h 178"/>
              <a:gd name="T6" fmla="*/ 41 w 86"/>
              <a:gd name="T7" fmla="*/ 0 h 178"/>
              <a:gd name="T8" fmla="*/ 19 w 86"/>
              <a:gd name="T9" fmla="*/ 8 h 178"/>
              <a:gd name="T10" fmla="*/ 33 w 86"/>
              <a:gd name="T11" fmla="*/ 15 h 178"/>
              <a:gd name="T12" fmla="*/ 19 w 86"/>
              <a:gd name="T13" fmla="*/ 8 h 178"/>
              <a:gd name="T14" fmla="*/ 37 w 86"/>
              <a:gd name="T15" fmla="*/ 170 h 178"/>
              <a:gd name="T16" fmla="*/ 43 w 86"/>
              <a:gd name="T17" fmla="*/ 150 h 178"/>
              <a:gd name="T18" fmla="*/ 49 w 86"/>
              <a:gd name="T19" fmla="*/ 170 h 178"/>
              <a:gd name="T20" fmla="*/ 78 w 86"/>
              <a:gd name="T21" fmla="*/ 170 h 178"/>
              <a:gd name="T22" fmla="*/ 57 w 86"/>
              <a:gd name="T23" fmla="*/ 156 h 178"/>
              <a:gd name="T24" fmla="*/ 29 w 86"/>
              <a:gd name="T25" fmla="*/ 156 h 178"/>
              <a:gd name="T26" fmla="*/ 8 w 86"/>
              <a:gd name="T27" fmla="*/ 170 h 178"/>
              <a:gd name="T28" fmla="*/ 11 w 86"/>
              <a:gd name="T29" fmla="*/ 23 h 178"/>
              <a:gd name="T30" fmla="*/ 78 w 86"/>
              <a:gd name="T31" fmla="*/ 23 h 178"/>
              <a:gd name="T32" fmla="*/ 36 w 86"/>
              <a:gd name="T33" fmla="*/ 124 h 178"/>
              <a:gd name="T34" fmla="*/ 16 w 86"/>
              <a:gd name="T35" fmla="*/ 104 h 178"/>
              <a:gd name="T36" fmla="*/ 24 w 86"/>
              <a:gd name="T37" fmla="*/ 112 h 178"/>
              <a:gd name="T38" fmla="*/ 28 w 86"/>
              <a:gd name="T39" fmla="*/ 116 h 178"/>
              <a:gd name="T40" fmla="*/ 24 w 86"/>
              <a:gd name="T41" fmla="*/ 112 h 178"/>
              <a:gd name="T42" fmla="*/ 51 w 86"/>
              <a:gd name="T43" fmla="*/ 104 h 178"/>
              <a:gd name="T44" fmla="*/ 70 w 86"/>
              <a:gd name="T45" fmla="*/ 124 h 178"/>
              <a:gd name="T46" fmla="*/ 62 w 86"/>
              <a:gd name="T47" fmla="*/ 116 h 178"/>
              <a:gd name="T48" fmla="*/ 59 w 86"/>
              <a:gd name="T49" fmla="*/ 112 h 178"/>
              <a:gd name="T50" fmla="*/ 62 w 86"/>
              <a:gd name="T51" fmla="*/ 116 h 178"/>
              <a:gd name="T52" fmla="*/ 36 w 86"/>
              <a:gd name="T53" fmla="*/ 92 h 178"/>
              <a:gd name="T54" fmla="*/ 16 w 86"/>
              <a:gd name="T55" fmla="*/ 72 h 178"/>
              <a:gd name="T56" fmla="*/ 24 w 86"/>
              <a:gd name="T57" fmla="*/ 80 h 178"/>
              <a:gd name="T58" fmla="*/ 28 w 86"/>
              <a:gd name="T59" fmla="*/ 84 h 178"/>
              <a:gd name="T60" fmla="*/ 24 w 86"/>
              <a:gd name="T61" fmla="*/ 80 h 178"/>
              <a:gd name="T62" fmla="*/ 51 w 86"/>
              <a:gd name="T63" fmla="*/ 72 h 178"/>
              <a:gd name="T64" fmla="*/ 70 w 86"/>
              <a:gd name="T65" fmla="*/ 92 h 178"/>
              <a:gd name="T66" fmla="*/ 62 w 86"/>
              <a:gd name="T67" fmla="*/ 84 h 178"/>
              <a:gd name="T68" fmla="*/ 59 w 86"/>
              <a:gd name="T69" fmla="*/ 80 h 178"/>
              <a:gd name="T70" fmla="*/ 62 w 86"/>
              <a:gd name="T71" fmla="*/ 84 h 178"/>
              <a:gd name="T72" fmla="*/ 36 w 86"/>
              <a:gd name="T73" fmla="*/ 60 h 178"/>
              <a:gd name="T74" fmla="*/ 16 w 86"/>
              <a:gd name="T75" fmla="*/ 40 h 178"/>
              <a:gd name="T76" fmla="*/ 24 w 86"/>
              <a:gd name="T77" fmla="*/ 48 h 178"/>
              <a:gd name="T78" fmla="*/ 28 w 86"/>
              <a:gd name="T79" fmla="*/ 52 h 178"/>
              <a:gd name="T80" fmla="*/ 24 w 86"/>
              <a:gd name="T81" fmla="*/ 48 h 178"/>
              <a:gd name="T82" fmla="*/ 51 w 86"/>
              <a:gd name="T83" fmla="*/ 40 h 178"/>
              <a:gd name="T84" fmla="*/ 70 w 86"/>
              <a:gd name="T85" fmla="*/ 60 h 178"/>
              <a:gd name="T86" fmla="*/ 62 w 86"/>
              <a:gd name="T87" fmla="*/ 52 h 178"/>
              <a:gd name="T88" fmla="*/ 59 w 86"/>
              <a:gd name="T89" fmla="*/ 48 h 178"/>
              <a:gd name="T90" fmla="*/ 62 w 86"/>
              <a:gd name="T91" fmla="*/ 5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 h="178">
                <a:moveTo>
                  <a:pt x="11" y="0"/>
                </a:moveTo>
                <a:cubicBezTo>
                  <a:pt x="11" y="15"/>
                  <a:pt x="11" y="15"/>
                  <a:pt x="11" y="15"/>
                </a:cubicBezTo>
                <a:cubicBezTo>
                  <a:pt x="0" y="15"/>
                  <a:pt x="0" y="15"/>
                  <a:pt x="0" y="15"/>
                </a:cubicBezTo>
                <a:cubicBezTo>
                  <a:pt x="0" y="178"/>
                  <a:pt x="0" y="178"/>
                  <a:pt x="0" y="178"/>
                </a:cubicBezTo>
                <a:cubicBezTo>
                  <a:pt x="86" y="178"/>
                  <a:pt x="86" y="178"/>
                  <a:pt x="86" y="178"/>
                </a:cubicBezTo>
                <a:cubicBezTo>
                  <a:pt x="86" y="15"/>
                  <a:pt x="86" y="15"/>
                  <a:pt x="86" y="15"/>
                </a:cubicBezTo>
                <a:cubicBezTo>
                  <a:pt x="41" y="15"/>
                  <a:pt x="41" y="15"/>
                  <a:pt x="41" y="15"/>
                </a:cubicBezTo>
                <a:cubicBezTo>
                  <a:pt x="41" y="0"/>
                  <a:pt x="41" y="0"/>
                  <a:pt x="41" y="0"/>
                </a:cubicBezTo>
                <a:lnTo>
                  <a:pt x="11" y="0"/>
                </a:lnTo>
                <a:close/>
                <a:moveTo>
                  <a:pt x="19" y="8"/>
                </a:moveTo>
                <a:cubicBezTo>
                  <a:pt x="33" y="8"/>
                  <a:pt x="33" y="8"/>
                  <a:pt x="33" y="8"/>
                </a:cubicBezTo>
                <a:cubicBezTo>
                  <a:pt x="33" y="15"/>
                  <a:pt x="33" y="15"/>
                  <a:pt x="33" y="15"/>
                </a:cubicBezTo>
                <a:cubicBezTo>
                  <a:pt x="19" y="15"/>
                  <a:pt x="19" y="15"/>
                  <a:pt x="19" y="15"/>
                </a:cubicBezTo>
                <a:lnTo>
                  <a:pt x="19" y="8"/>
                </a:lnTo>
                <a:close/>
                <a:moveTo>
                  <a:pt x="49" y="170"/>
                </a:moveTo>
                <a:cubicBezTo>
                  <a:pt x="37" y="170"/>
                  <a:pt x="37" y="170"/>
                  <a:pt x="37" y="170"/>
                </a:cubicBezTo>
                <a:cubicBezTo>
                  <a:pt x="37" y="156"/>
                  <a:pt x="37" y="156"/>
                  <a:pt x="37" y="156"/>
                </a:cubicBezTo>
                <a:cubicBezTo>
                  <a:pt x="37" y="152"/>
                  <a:pt x="40" y="150"/>
                  <a:pt x="43" y="150"/>
                </a:cubicBezTo>
                <a:cubicBezTo>
                  <a:pt x="46" y="150"/>
                  <a:pt x="49" y="152"/>
                  <a:pt x="49" y="156"/>
                </a:cubicBezTo>
                <a:lnTo>
                  <a:pt x="49" y="170"/>
                </a:lnTo>
                <a:close/>
                <a:moveTo>
                  <a:pt x="78" y="23"/>
                </a:moveTo>
                <a:cubicBezTo>
                  <a:pt x="78" y="170"/>
                  <a:pt x="78" y="170"/>
                  <a:pt x="78" y="170"/>
                </a:cubicBezTo>
                <a:cubicBezTo>
                  <a:pt x="57" y="170"/>
                  <a:pt x="57" y="170"/>
                  <a:pt x="57" y="170"/>
                </a:cubicBezTo>
                <a:cubicBezTo>
                  <a:pt x="57" y="156"/>
                  <a:pt x="57" y="156"/>
                  <a:pt x="57" y="156"/>
                </a:cubicBezTo>
                <a:cubicBezTo>
                  <a:pt x="57" y="148"/>
                  <a:pt x="51" y="142"/>
                  <a:pt x="43" y="142"/>
                </a:cubicBezTo>
                <a:cubicBezTo>
                  <a:pt x="35" y="142"/>
                  <a:pt x="29" y="148"/>
                  <a:pt x="29" y="156"/>
                </a:cubicBezTo>
                <a:cubicBezTo>
                  <a:pt x="29" y="170"/>
                  <a:pt x="29" y="170"/>
                  <a:pt x="29" y="170"/>
                </a:cubicBezTo>
                <a:cubicBezTo>
                  <a:pt x="8" y="170"/>
                  <a:pt x="8" y="170"/>
                  <a:pt x="8" y="170"/>
                </a:cubicBezTo>
                <a:cubicBezTo>
                  <a:pt x="8" y="23"/>
                  <a:pt x="8" y="23"/>
                  <a:pt x="8" y="23"/>
                </a:cubicBezTo>
                <a:cubicBezTo>
                  <a:pt x="11" y="23"/>
                  <a:pt x="11" y="23"/>
                  <a:pt x="11" y="23"/>
                </a:cubicBezTo>
                <a:cubicBezTo>
                  <a:pt x="41" y="23"/>
                  <a:pt x="41" y="23"/>
                  <a:pt x="41" y="23"/>
                </a:cubicBezTo>
                <a:lnTo>
                  <a:pt x="78" y="23"/>
                </a:lnTo>
                <a:close/>
                <a:moveTo>
                  <a:pt x="16" y="124"/>
                </a:moveTo>
                <a:cubicBezTo>
                  <a:pt x="36" y="124"/>
                  <a:pt x="36" y="124"/>
                  <a:pt x="36" y="124"/>
                </a:cubicBezTo>
                <a:cubicBezTo>
                  <a:pt x="36" y="104"/>
                  <a:pt x="36" y="104"/>
                  <a:pt x="36" y="104"/>
                </a:cubicBezTo>
                <a:cubicBezTo>
                  <a:pt x="16" y="104"/>
                  <a:pt x="16" y="104"/>
                  <a:pt x="16" y="104"/>
                </a:cubicBezTo>
                <a:lnTo>
                  <a:pt x="16" y="124"/>
                </a:lnTo>
                <a:close/>
                <a:moveTo>
                  <a:pt x="24" y="112"/>
                </a:moveTo>
                <a:cubicBezTo>
                  <a:pt x="28" y="112"/>
                  <a:pt x="28" y="112"/>
                  <a:pt x="28" y="112"/>
                </a:cubicBezTo>
                <a:cubicBezTo>
                  <a:pt x="28" y="116"/>
                  <a:pt x="28" y="116"/>
                  <a:pt x="28" y="116"/>
                </a:cubicBezTo>
                <a:cubicBezTo>
                  <a:pt x="24" y="116"/>
                  <a:pt x="24" y="116"/>
                  <a:pt x="24" y="116"/>
                </a:cubicBezTo>
                <a:lnTo>
                  <a:pt x="24" y="112"/>
                </a:lnTo>
                <a:close/>
                <a:moveTo>
                  <a:pt x="70" y="104"/>
                </a:moveTo>
                <a:cubicBezTo>
                  <a:pt x="51" y="104"/>
                  <a:pt x="51" y="104"/>
                  <a:pt x="51" y="104"/>
                </a:cubicBezTo>
                <a:cubicBezTo>
                  <a:pt x="51" y="124"/>
                  <a:pt x="51" y="124"/>
                  <a:pt x="51" y="124"/>
                </a:cubicBezTo>
                <a:cubicBezTo>
                  <a:pt x="70" y="124"/>
                  <a:pt x="70" y="124"/>
                  <a:pt x="70" y="124"/>
                </a:cubicBezTo>
                <a:lnTo>
                  <a:pt x="70" y="104"/>
                </a:lnTo>
                <a:close/>
                <a:moveTo>
                  <a:pt x="62" y="116"/>
                </a:moveTo>
                <a:cubicBezTo>
                  <a:pt x="59" y="116"/>
                  <a:pt x="59" y="116"/>
                  <a:pt x="59" y="116"/>
                </a:cubicBezTo>
                <a:cubicBezTo>
                  <a:pt x="59" y="112"/>
                  <a:pt x="59" y="112"/>
                  <a:pt x="59" y="112"/>
                </a:cubicBezTo>
                <a:cubicBezTo>
                  <a:pt x="62" y="112"/>
                  <a:pt x="62" y="112"/>
                  <a:pt x="62" y="112"/>
                </a:cubicBezTo>
                <a:lnTo>
                  <a:pt x="62" y="116"/>
                </a:lnTo>
                <a:close/>
                <a:moveTo>
                  <a:pt x="16" y="92"/>
                </a:moveTo>
                <a:cubicBezTo>
                  <a:pt x="36" y="92"/>
                  <a:pt x="36" y="92"/>
                  <a:pt x="36" y="92"/>
                </a:cubicBezTo>
                <a:cubicBezTo>
                  <a:pt x="36" y="72"/>
                  <a:pt x="36" y="72"/>
                  <a:pt x="36" y="72"/>
                </a:cubicBezTo>
                <a:cubicBezTo>
                  <a:pt x="16" y="72"/>
                  <a:pt x="16" y="72"/>
                  <a:pt x="16" y="72"/>
                </a:cubicBezTo>
                <a:lnTo>
                  <a:pt x="16" y="92"/>
                </a:lnTo>
                <a:close/>
                <a:moveTo>
                  <a:pt x="24" y="80"/>
                </a:moveTo>
                <a:cubicBezTo>
                  <a:pt x="28" y="80"/>
                  <a:pt x="28" y="80"/>
                  <a:pt x="28" y="80"/>
                </a:cubicBezTo>
                <a:cubicBezTo>
                  <a:pt x="28" y="84"/>
                  <a:pt x="28" y="84"/>
                  <a:pt x="28" y="84"/>
                </a:cubicBezTo>
                <a:cubicBezTo>
                  <a:pt x="24" y="84"/>
                  <a:pt x="24" y="84"/>
                  <a:pt x="24" y="84"/>
                </a:cubicBezTo>
                <a:lnTo>
                  <a:pt x="24" y="80"/>
                </a:lnTo>
                <a:close/>
                <a:moveTo>
                  <a:pt x="70" y="72"/>
                </a:moveTo>
                <a:cubicBezTo>
                  <a:pt x="51" y="72"/>
                  <a:pt x="51" y="72"/>
                  <a:pt x="51" y="72"/>
                </a:cubicBezTo>
                <a:cubicBezTo>
                  <a:pt x="51" y="92"/>
                  <a:pt x="51" y="92"/>
                  <a:pt x="51" y="92"/>
                </a:cubicBezTo>
                <a:cubicBezTo>
                  <a:pt x="70" y="92"/>
                  <a:pt x="70" y="92"/>
                  <a:pt x="70" y="92"/>
                </a:cubicBezTo>
                <a:lnTo>
                  <a:pt x="70" y="72"/>
                </a:lnTo>
                <a:close/>
                <a:moveTo>
                  <a:pt x="62" y="84"/>
                </a:moveTo>
                <a:cubicBezTo>
                  <a:pt x="59" y="84"/>
                  <a:pt x="59" y="84"/>
                  <a:pt x="59" y="84"/>
                </a:cubicBezTo>
                <a:cubicBezTo>
                  <a:pt x="59" y="80"/>
                  <a:pt x="59" y="80"/>
                  <a:pt x="59" y="80"/>
                </a:cubicBezTo>
                <a:cubicBezTo>
                  <a:pt x="62" y="80"/>
                  <a:pt x="62" y="80"/>
                  <a:pt x="62" y="80"/>
                </a:cubicBezTo>
                <a:lnTo>
                  <a:pt x="62" y="84"/>
                </a:lnTo>
                <a:close/>
                <a:moveTo>
                  <a:pt x="16" y="60"/>
                </a:moveTo>
                <a:cubicBezTo>
                  <a:pt x="36" y="60"/>
                  <a:pt x="36" y="60"/>
                  <a:pt x="36" y="60"/>
                </a:cubicBezTo>
                <a:cubicBezTo>
                  <a:pt x="36" y="40"/>
                  <a:pt x="36" y="40"/>
                  <a:pt x="36" y="40"/>
                </a:cubicBezTo>
                <a:cubicBezTo>
                  <a:pt x="16" y="40"/>
                  <a:pt x="16" y="40"/>
                  <a:pt x="16" y="40"/>
                </a:cubicBezTo>
                <a:lnTo>
                  <a:pt x="16" y="60"/>
                </a:lnTo>
                <a:close/>
                <a:moveTo>
                  <a:pt x="24" y="48"/>
                </a:moveTo>
                <a:cubicBezTo>
                  <a:pt x="28" y="48"/>
                  <a:pt x="28" y="48"/>
                  <a:pt x="28" y="48"/>
                </a:cubicBezTo>
                <a:cubicBezTo>
                  <a:pt x="28" y="52"/>
                  <a:pt x="28" y="52"/>
                  <a:pt x="28" y="52"/>
                </a:cubicBezTo>
                <a:cubicBezTo>
                  <a:pt x="24" y="52"/>
                  <a:pt x="24" y="52"/>
                  <a:pt x="24" y="52"/>
                </a:cubicBezTo>
                <a:lnTo>
                  <a:pt x="24" y="48"/>
                </a:lnTo>
                <a:close/>
                <a:moveTo>
                  <a:pt x="70" y="40"/>
                </a:moveTo>
                <a:cubicBezTo>
                  <a:pt x="51" y="40"/>
                  <a:pt x="51" y="40"/>
                  <a:pt x="51" y="40"/>
                </a:cubicBezTo>
                <a:cubicBezTo>
                  <a:pt x="51" y="60"/>
                  <a:pt x="51" y="60"/>
                  <a:pt x="51" y="60"/>
                </a:cubicBezTo>
                <a:cubicBezTo>
                  <a:pt x="70" y="60"/>
                  <a:pt x="70" y="60"/>
                  <a:pt x="70" y="60"/>
                </a:cubicBezTo>
                <a:lnTo>
                  <a:pt x="70" y="40"/>
                </a:lnTo>
                <a:close/>
                <a:moveTo>
                  <a:pt x="62" y="52"/>
                </a:moveTo>
                <a:cubicBezTo>
                  <a:pt x="59" y="52"/>
                  <a:pt x="59" y="52"/>
                  <a:pt x="59" y="52"/>
                </a:cubicBezTo>
                <a:cubicBezTo>
                  <a:pt x="59" y="48"/>
                  <a:pt x="59" y="48"/>
                  <a:pt x="59" y="48"/>
                </a:cubicBezTo>
                <a:cubicBezTo>
                  <a:pt x="62" y="48"/>
                  <a:pt x="62" y="48"/>
                  <a:pt x="62" y="48"/>
                </a:cubicBezTo>
                <a:lnTo>
                  <a:pt x="62" y="5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65" name="Curved Connector 64"/>
          <p:cNvCxnSpPr>
            <a:cxnSpLocks/>
            <a:stCxn id="5" idx="6"/>
          </p:cNvCxnSpPr>
          <p:nvPr/>
        </p:nvCxnSpPr>
        <p:spPr>
          <a:xfrm>
            <a:off x="1639986" y="4317341"/>
            <a:ext cx="5482283" cy="1697861"/>
          </a:xfrm>
          <a:prstGeom prst="curvedConnector3">
            <a:avLst>
              <a:gd name="adj1" fmla="val 50000"/>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 name="Freeform 40"/>
          <p:cNvSpPr>
            <a:spLocks noEditPoints="1"/>
          </p:cNvSpPr>
          <p:nvPr/>
        </p:nvSpPr>
        <p:spPr bwMode="auto">
          <a:xfrm>
            <a:off x="9306304" y="1513034"/>
            <a:ext cx="164591" cy="219696"/>
          </a:xfrm>
          <a:custGeom>
            <a:avLst/>
            <a:gdLst>
              <a:gd name="T0" fmla="*/ 48 w 96"/>
              <a:gd name="T1" fmla="*/ 0 h 128"/>
              <a:gd name="T2" fmla="*/ 12 w 96"/>
              <a:gd name="T3" fmla="*/ 36 h 128"/>
              <a:gd name="T4" fmla="*/ 12 w 96"/>
              <a:gd name="T5" fmla="*/ 56 h 128"/>
              <a:gd name="T6" fmla="*/ 0 w 96"/>
              <a:gd name="T7" fmla="*/ 56 h 128"/>
              <a:gd name="T8" fmla="*/ 0 w 96"/>
              <a:gd name="T9" fmla="*/ 128 h 128"/>
              <a:gd name="T10" fmla="*/ 96 w 96"/>
              <a:gd name="T11" fmla="*/ 128 h 128"/>
              <a:gd name="T12" fmla="*/ 96 w 96"/>
              <a:gd name="T13" fmla="*/ 56 h 128"/>
              <a:gd name="T14" fmla="*/ 84 w 96"/>
              <a:gd name="T15" fmla="*/ 56 h 128"/>
              <a:gd name="T16" fmla="*/ 84 w 96"/>
              <a:gd name="T17" fmla="*/ 36 h 128"/>
              <a:gd name="T18" fmla="*/ 48 w 96"/>
              <a:gd name="T19" fmla="*/ 0 h 128"/>
              <a:gd name="T20" fmla="*/ 20 w 96"/>
              <a:gd name="T21" fmla="*/ 36 h 128"/>
              <a:gd name="T22" fmla="*/ 48 w 96"/>
              <a:gd name="T23" fmla="*/ 8 h 128"/>
              <a:gd name="T24" fmla="*/ 76 w 96"/>
              <a:gd name="T25" fmla="*/ 36 h 128"/>
              <a:gd name="T26" fmla="*/ 76 w 96"/>
              <a:gd name="T27" fmla="*/ 56 h 128"/>
              <a:gd name="T28" fmla="*/ 20 w 96"/>
              <a:gd name="T29" fmla="*/ 56 h 128"/>
              <a:gd name="T30" fmla="*/ 20 w 96"/>
              <a:gd name="T31" fmla="*/ 36 h 128"/>
              <a:gd name="T32" fmla="*/ 88 w 96"/>
              <a:gd name="T33" fmla="*/ 64 h 128"/>
              <a:gd name="T34" fmla="*/ 88 w 96"/>
              <a:gd name="T35" fmla="*/ 120 h 128"/>
              <a:gd name="T36" fmla="*/ 8 w 96"/>
              <a:gd name="T37" fmla="*/ 120 h 128"/>
              <a:gd name="T38" fmla="*/ 8 w 96"/>
              <a:gd name="T39" fmla="*/ 64 h 128"/>
              <a:gd name="T40" fmla="*/ 88 w 96"/>
              <a:gd name="T41" fmla="*/ 6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28">
                <a:moveTo>
                  <a:pt x="48" y="0"/>
                </a:moveTo>
                <a:cubicBezTo>
                  <a:pt x="28" y="0"/>
                  <a:pt x="12" y="16"/>
                  <a:pt x="12" y="36"/>
                </a:cubicBezTo>
                <a:cubicBezTo>
                  <a:pt x="12" y="56"/>
                  <a:pt x="12" y="56"/>
                  <a:pt x="12" y="56"/>
                </a:cubicBezTo>
                <a:cubicBezTo>
                  <a:pt x="0" y="56"/>
                  <a:pt x="0" y="56"/>
                  <a:pt x="0" y="56"/>
                </a:cubicBezTo>
                <a:cubicBezTo>
                  <a:pt x="0" y="128"/>
                  <a:pt x="0" y="128"/>
                  <a:pt x="0" y="128"/>
                </a:cubicBezTo>
                <a:cubicBezTo>
                  <a:pt x="96" y="128"/>
                  <a:pt x="96" y="128"/>
                  <a:pt x="96" y="128"/>
                </a:cubicBezTo>
                <a:cubicBezTo>
                  <a:pt x="96" y="56"/>
                  <a:pt x="96" y="56"/>
                  <a:pt x="96" y="56"/>
                </a:cubicBezTo>
                <a:cubicBezTo>
                  <a:pt x="84" y="56"/>
                  <a:pt x="84" y="56"/>
                  <a:pt x="84" y="56"/>
                </a:cubicBezTo>
                <a:cubicBezTo>
                  <a:pt x="84" y="36"/>
                  <a:pt x="84" y="36"/>
                  <a:pt x="84" y="36"/>
                </a:cubicBezTo>
                <a:cubicBezTo>
                  <a:pt x="84" y="16"/>
                  <a:pt x="68" y="0"/>
                  <a:pt x="48" y="0"/>
                </a:cubicBezTo>
                <a:close/>
                <a:moveTo>
                  <a:pt x="20" y="36"/>
                </a:moveTo>
                <a:cubicBezTo>
                  <a:pt x="20" y="20"/>
                  <a:pt x="32" y="8"/>
                  <a:pt x="48" y="8"/>
                </a:cubicBezTo>
                <a:cubicBezTo>
                  <a:pt x="63" y="8"/>
                  <a:pt x="76" y="20"/>
                  <a:pt x="76" y="36"/>
                </a:cubicBezTo>
                <a:cubicBezTo>
                  <a:pt x="76" y="56"/>
                  <a:pt x="76" y="56"/>
                  <a:pt x="76" y="56"/>
                </a:cubicBezTo>
                <a:cubicBezTo>
                  <a:pt x="20" y="56"/>
                  <a:pt x="20" y="56"/>
                  <a:pt x="20" y="56"/>
                </a:cubicBezTo>
                <a:lnTo>
                  <a:pt x="20" y="36"/>
                </a:lnTo>
                <a:close/>
                <a:moveTo>
                  <a:pt x="88" y="64"/>
                </a:moveTo>
                <a:cubicBezTo>
                  <a:pt x="88" y="120"/>
                  <a:pt x="88" y="120"/>
                  <a:pt x="88" y="120"/>
                </a:cubicBezTo>
                <a:cubicBezTo>
                  <a:pt x="8" y="120"/>
                  <a:pt x="8" y="120"/>
                  <a:pt x="8" y="120"/>
                </a:cubicBezTo>
                <a:cubicBezTo>
                  <a:pt x="8" y="64"/>
                  <a:pt x="8" y="64"/>
                  <a:pt x="8" y="64"/>
                </a:cubicBezTo>
                <a:lnTo>
                  <a:pt x="88" y="6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noEditPoints="1"/>
          </p:cNvSpPr>
          <p:nvPr/>
        </p:nvSpPr>
        <p:spPr bwMode="auto">
          <a:xfrm>
            <a:off x="9035550" y="1195713"/>
            <a:ext cx="353050" cy="353050"/>
          </a:xfrm>
          <a:custGeom>
            <a:avLst/>
            <a:gdLst>
              <a:gd name="T0" fmla="*/ 96 w 120"/>
              <a:gd name="T1" fmla="*/ 120 h 120"/>
              <a:gd name="T2" fmla="*/ 120 w 120"/>
              <a:gd name="T3" fmla="*/ 96 h 120"/>
              <a:gd name="T4" fmla="*/ 120 w 120"/>
              <a:gd name="T5" fmla="*/ 104 h 120"/>
              <a:gd name="T6" fmla="*/ 104 w 120"/>
              <a:gd name="T7" fmla="*/ 120 h 120"/>
              <a:gd name="T8" fmla="*/ 96 w 120"/>
              <a:gd name="T9" fmla="*/ 120 h 120"/>
              <a:gd name="T10" fmla="*/ 120 w 120"/>
              <a:gd name="T11" fmla="*/ 72 h 120"/>
              <a:gd name="T12" fmla="*/ 72 w 120"/>
              <a:gd name="T13" fmla="*/ 120 h 120"/>
              <a:gd name="T14" fmla="*/ 80 w 120"/>
              <a:gd name="T15" fmla="*/ 120 h 120"/>
              <a:gd name="T16" fmla="*/ 120 w 120"/>
              <a:gd name="T17" fmla="*/ 80 h 120"/>
              <a:gd name="T18" fmla="*/ 120 w 120"/>
              <a:gd name="T19" fmla="*/ 72 h 120"/>
              <a:gd name="T20" fmla="*/ 120 w 120"/>
              <a:gd name="T21" fmla="*/ 48 h 120"/>
              <a:gd name="T22" fmla="*/ 48 w 120"/>
              <a:gd name="T23" fmla="*/ 120 h 120"/>
              <a:gd name="T24" fmla="*/ 56 w 120"/>
              <a:gd name="T25" fmla="*/ 120 h 120"/>
              <a:gd name="T26" fmla="*/ 120 w 120"/>
              <a:gd name="T27" fmla="*/ 56 h 120"/>
              <a:gd name="T28" fmla="*/ 120 w 120"/>
              <a:gd name="T29" fmla="*/ 48 h 120"/>
              <a:gd name="T30" fmla="*/ 120 w 120"/>
              <a:gd name="T31" fmla="*/ 24 h 120"/>
              <a:gd name="T32" fmla="*/ 24 w 120"/>
              <a:gd name="T33" fmla="*/ 120 h 120"/>
              <a:gd name="T34" fmla="*/ 32 w 120"/>
              <a:gd name="T35" fmla="*/ 120 h 120"/>
              <a:gd name="T36" fmla="*/ 120 w 120"/>
              <a:gd name="T37" fmla="*/ 32 h 120"/>
              <a:gd name="T38" fmla="*/ 120 w 120"/>
              <a:gd name="T39" fmla="*/ 24 h 120"/>
              <a:gd name="T40" fmla="*/ 120 w 120"/>
              <a:gd name="T41" fmla="*/ 0 h 120"/>
              <a:gd name="T42" fmla="*/ 0 w 120"/>
              <a:gd name="T43" fmla="*/ 120 h 120"/>
              <a:gd name="T44" fmla="*/ 8 w 120"/>
              <a:gd name="T45" fmla="*/ 120 h 120"/>
              <a:gd name="T46" fmla="*/ 120 w 120"/>
              <a:gd name="T47" fmla="*/ 8 h 120"/>
              <a:gd name="T48" fmla="*/ 120 w 120"/>
              <a:gd name="T49"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120">
                <a:moveTo>
                  <a:pt x="96" y="120"/>
                </a:moveTo>
                <a:cubicBezTo>
                  <a:pt x="96" y="106"/>
                  <a:pt x="107" y="96"/>
                  <a:pt x="120" y="96"/>
                </a:cubicBezTo>
                <a:cubicBezTo>
                  <a:pt x="120" y="104"/>
                  <a:pt x="120" y="104"/>
                  <a:pt x="120" y="104"/>
                </a:cubicBezTo>
                <a:cubicBezTo>
                  <a:pt x="112" y="104"/>
                  <a:pt x="104" y="111"/>
                  <a:pt x="104" y="120"/>
                </a:cubicBezTo>
                <a:lnTo>
                  <a:pt x="96" y="120"/>
                </a:lnTo>
                <a:close/>
                <a:moveTo>
                  <a:pt x="120" y="72"/>
                </a:moveTo>
                <a:cubicBezTo>
                  <a:pt x="94" y="72"/>
                  <a:pt x="72" y="93"/>
                  <a:pt x="72" y="120"/>
                </a:cubicBezTo>
                <a:cubicBezTo>
                  <a:pt x="80" y="120"/>
                  <a:pt x="80" y="120"/>
                  <a:pt x="80" y="120"/>
                </a:cubicBezTo>
                <a:cubicBezTo>
                  <a:pt x="80" y="98"/>
                  <a:pt x="98" y="80"/>
                  <a:pt x="120" y="80"/>
                </a:cubicBezTo>
                <a:lnTo>
                  <a:pt x="120" y="72"/>
                </a:lnTo>
                <a:close/>
                <a:moveTo>
                  <a:pt x="120" y="48"/>
                </a:moveTo>
                <a:cubicBezTo>
                  <a:pt x="81" y="48"/>
                  <a:pt x="48" y="80"/>
                  <a:pt x="48" y="120"/>
                </a:cubicBezTo>
                <a:cubicBezTo>
                  <a:pt x="56" y="120"/>
                  <a:pt x="56" y="120"/>
                  <a:pt x="56" y="120"/>
                </a:cubicBezTo>
                <a:cubicBezTo>
                  <a:pt x="56" y="84"/>
                  <a:pt x="85" y="56"/>
                  <a:pt x="120" y="56"/>
                </a:cubicBezTo>
                <a:lnTo>
                  <a:pt x="120" y="48"/>
                </a:lnTo>
                <a:close/>
                <a:moveTo>
                  <a:pt x="120" y="24"/>
                </a:moveTo>
                <a:cubicBezTo>
                  <a:pt x="67" y="24"/>
                  <a:pt x="24" y="67"/>
                  <a:pt x="24" y="120"/>
                </a:cubicBezTo>
                <a:cubicBezTo>
                  <a:pt x="32" y="120"/>
                  <a:pt x="32" y="120"/>
                  <a:pt x="32" y="120"/>
                </a:cubicBezTo>
                <a:cubicBezTo>
                  <a:pt x="32" y="71"/>
                  <a:pt x="72" y="32"/>
                  <a:pt x="120" y="32"/>
                </a:cubicBezTo>
                <a:lnTo>
                  <a:pt x="120" y="24"/>
                </a:lnTo>
                <a:close/>
                <a:moveTo>
                  <a:pt x="120" y="0"/>
                </a:moveTo>
                <a:cubicBezTo>
                  <a:pt x="54" y="0"/>
                  <a:pt x="0" y="53"/>
                  <a:pt x="0" y="120"/>
                </a:cubicBezTo>
                <a:cubicBezTo>
                  <a:pt x="8" y="120"/>
                  <a:pt x="8" y="120"/>
                  <a:pt x="8" y="120"/>
                </a:cubicBezTo>
                <a:cubicBezTo>
                  <a:pt x="8" y="58"/>
                  <a:pt x="59" y="8"/>
                  <a:pt x="120" y="8"/>
                </a:cubicBezTo>
                <a:lnTo>
                  <a:pt x="120" y="0"/>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p:nvPr/>
        </p:nvSpPr>
        <p:spPr bwMode="auto">
          <a:xfrm>
            <a:off x="8955185" y="2011049"/>
            <a:ext cx="615851" cy="73865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70" name="Rectangle 69"/>
          <p:cNvSpPr/>
          <p:nvPr/>
        </p:nvSpPr>
        <p:spPr bwMode="auto">
          <a:xfrm>
            <a:off x="9571037" y="2011049"/>
            <a:ext cx="2688854" cy="73865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rPr>
              <a:t>Use existing products on-</a:t>
            </a:r>
            <a:r>
              <a:rPr lang="en-US" sz="1600" dirty="0" err="1">
                <a:gradFill>
                  <a:gsLst>
                    <a:gs pos="0">
                      <a:srgbClr val="FFFFFF"/>
                    </a:gs>
                    <a:gs pos="100000">
                      <a:srgbClr val="FFFFFF"/>
                    </a:gs>
                  </a:gsLst>
                  <a:lin ang="5400000" scaled="0"/>
                </a:gradFill>
              </a:rPr>
              <a:t>prem</a:t>
            </a:r>
            <a:r>
              <a:rPr lang="en-US" sz="1600" dirty="0">
                <a:gradFill>
                  <a:gsLst>
                    <a:gs pos="0">
                      <a:srgbClr val="FFFFFF"/>
                    </a:gs>
                    <a:gs pos="100000">
                      <a:srgbClr val="FFFFFF"/>
                    </a:gs>
                  </a:gsLst>
                  <a:lin ang="5400000" scaled="0"/>
                </a:gradFill>
              </a:rPr>
              <a:t> or remote</a:t>
            </a:r>
          </a:p>
        </p:txBody>
      </p:sp>
      <p:sp>
        <p:nvSpPr>
          <p:cNvPr id="73" name="Freeform 143"/>
          <p:cNvSpPr>
            <a:spLocks noEditPoints="1"/>
          </p:cNvSpPr>
          <p:nvPr/>
        </p:nvSpPr>
        <p:spPr bwMode="auto">
          <a:xfrm>
            <a:off x="9156289" y="2159188"/>
            <a:ext cx="235839" cy="486706"/>
          </a:xfrm>
          <a:custGeom>
            <a:avLst/>
            <a:gdLst>
              <a:gd name="T0" fmla="*/ 11 w 86"/>
              <a:gd name="T1" fmla="*/ 15 h 178"/>
              <a:gd name="T2" fmla="*/ 0 w 86"/>
              <a:gd name="T3" fmla="*/ 178 h 178"/>
              <a:gd name="T4" fmla="*/ 86 w 86"/>
              <a:gd name="T5" fmla="*/ 15 h 178"/>
              <a:gd name="T6" fmla="*/ 41 w 86"/>
              <a:gd name="T7" fmla="*/ 0 h 178"/>
              <a:gd name="T8" fmla="*/ 19 w 86"/>
              <a:gd name="T9" fmla="*/ 8 h 178"/>
              <a:gd name="T10" fmla="*/ 33 w 86"/>
              <a:gd name="T11" fmla="*/ 15 h 178"/>
              <a:gd name="T12" fmla="*/ 19 w 86"/>
              <a:gd name="T13" fmla="*/ 8 h 178"/>
              <a:gd name="T14" fmla="*/ 37 w 86"/>
              <a:gd name="T15" fmla="*/ 170 h 178"/>
              <a:gd name="T16" fmla="*/ 43 w 86"/>
              <a:gd name="T17" fmla="*/ 150 h 178"/>
              <a:gd name="T18" fmla="*/ 49 w 86"/>
              <a:gd name="T19" fmla="*/ 170 h 178"/>
              <a:gd name="T20" fmla="*/ 78 w 86"/>
              <a:gd name="T21" fmla="*/ 170 h 178"/>
              <a:gd name="T22" fmla="*/ 57 w 86"/>
              <a:gd name="T23" fmla="*/ 156 h 178"/>
              <a:gd name="T24" fmla="*/ 29 w 86"/>
              <a:gd name="T25" fmla="*/ 156 h 178"/>
              <a:gd name="T26" fmla="*/ 8 w 86"/>
              <a:gd name="T27" fmla="*/ 170 h 178"/>
              <a:gd name="T28" fmla="*/ 11 w 86"/>
              <a:gd name="T29" fmla="*/ 23 h 178"/>
              <a:gd name="T30" fmla="*/ 78 w 86"/>
              <a:gd name="T31" fmla="*/ 23 h 178"/>
              <a:gd name="T32" fmla="*/ 36 w 86"/>
              <a:gd name="T33" fmla="*/ 124 h 178"/>
              <a:gd name="T34" fmla="*/ 16 w 86"/>
              <a:gd name="T35" fmla="*/ 104 h 178"/>
              <a:gd name="T36" fmla="*/ 24 w 86"/>
              <a:gd name="T37" fmla="*/ 112 h 178"/>
              <a:gd name="T38" fmla="*/ 28 w 86"/>
              <a:gd name="T39" fmla="*/ 116 h 178"/>
              <a:gd name="T40" fmla="*/ 24 w 86"/>
              <a:gd name="T41" fmla="*/ 112 h 178"/>
              <a:gd name="T42" fmla="*/ 51 w 86"/>
              <a:gd name="T43" fmla="*/ 104 h 178"/>
              <a:gd name="T44" fmla="*/ 70 w 86"/>
              <a:gd name="T45" fmla="*/ 124 h 178"/>
              <a:gd name="T46" fmla="*/ 62 w 86"/>
              <a:gd name="T47" fmla="*/ 116 h 178"/>
              <a:gd name="T48" fmla="*/ 59 w 86"/>
              <a:gd name="T49" fmla="*/ 112 h 178"/>
              <a:gd name="T50" fmla="*/ 62 w 86"/>
              <a:gd name="T51" fmla="*/ 116 h 178"/>
              <a:gd name="T52" fmla="*/ 36 w 86"/>
              <a:gd name="T53" fmla="*/ 92 h 178"/>
              <a:gd name="T54" fmla="*/ 16 w 86"/>
              <a:gd name="T55" fmla="*/ 72 h 178"/>
              <a:gd name="T56" fmla="*/ 24 w 86"/>
              <a:gd name="T57" fmla="*/ 80 h 178"/>
              <a:gd name="T58" fmla="*/ 28 w 86"/>
              <a:gd name="T59" fmla="*/ 84 h 178"/>
              <a:gd name="T60" fmla="*/ 24 w 86"/>
              <a:gd name="T61" fmla="*/ 80 h 178"/>
              <a:gd name="T62" fmla="*/ 51 w 86"/>
              <a:gd name="T63" fmla="*/ 72 h 178"/>
              <a:gd name="T64" fmla="*/ 70 w 86"/>
              <a:gd name="T65" fmla="*/ 92 h 178"/>
              <a:gd name="T66" fmla="*/ 62 w 86"/>
              <a:gd name="T67" fmla="*/ 84 h 178"/>
              <a:gd name="T68" fmla="*/ 59 w 86"/>
              <a:gd name="T69" fmla="*/ 80 h 178"/>
              <a:gd name="T70" fmla="*/ 62 w 86"/>
              <a:gd name="T71" fmla="*/ 84 h 178"/>
              <a:gd name="T72" fmla="*/ 36 w 86"/>
              <a:gd name="T73" fmla="*/ 60 h 178"/>
              <a:gd name="T74" fmla="*/ 16 w 86"/>
              <a:gd name="T75" fmla="*/ 40 h 178"/>
              <a:gd name="T76" fmla="*/ 24 w 86"/>
              <a:gd name="T77" fmla="*/ 48 h 178"/>
              <a:gd name="T78" fmla="*/ 28 w 86"/>
              <a:gd name="T79" fmla="*/ 52 h 178"/>
              <a:gd name="T80" fmla="*/ 24 w 86"/>
              <a:gd name="T81" fmla="*/ 48 h 178"/>
              <a:gd name="T82" fmla="*/ 51 w 86"/>
              <a:gd name="T83" fmla="*/ 40 h 178"/>
              <a:gd name="T84" fmla="*/ 70 w 86"/>
              <a:gd name="T85" fmla="*/ 60 h 178"/>
              <a:gd name="T86" fmla="*/ 62 w 86"/>
              <a:gd name="T87" fmla="*/ 52 h 178"/>
              <a:gd name="T88" fmla="*/ 59 w 86"/>
              <a:gd name="T89" fmla="*/ 48 h 178"/>
              <a:gd name="T90" fmla="*/ 62 w 86"/>
              <a:gd name="T91" fmla="*/ 5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 h="178">
                <a:moveTo>
                  <a:pt x="11" y="0"/>
                </a:moveTo>
                <a:cubicBezTo>
                  <a:pt x="11" y="15"/>
                  <a:pt x="11" y="15"/>
                  <a:pt x="11" y="15"/>
                </a:cubicBezTo>
                <a:cubicBezTo>
                  <a:pt x="0" y="15"/>
                  <a:pt x="0" y="15"/>
                  <a:pt x="0" y="15"/>
                </a:cubicBezTo>
                <a:cubicBezTo>
                  <a:pt x="0" y="178"/>
                  <a:pt x="0" y="178"/>
                  <a:pt x="0" y="178"/>
                </a:cubicBezTo>
                <a:cubicBezTo>
                  <a:pt x="86" y="178"/>
                  <a:pt x="86" y="178"/>
                  <a:pt x="86" y="178"/>
                </a:cubicBezTo>
                <a:cubicBezTo>
                  <a:pt x="86" y="15"/>
                  <a:pt x="86" y="15"/>
                  <a:pt x="86" y="15"/>
                </a:cubicBezTo>
                <a:cubicBezTo>
                  <a:pt x="41" y="15"/>
                  <a:pt x="41" y="15"/>
                  <a:pt x="41" y="15"/>
                </a:cubicBezTo>
                <a:cubicBezTo>
                  <a:pt x="41" y="0"/>
                  <a:pt x="41" y="0"/>
                  <a:pt x="41" y="0"/>
                </a:cubicBezTo>
                <a:lnTo>
                  <a:pt x="11" y="0"/>
                </a:lnTo>
                <a:close/>
                <a:moveTo>
                  <a:pt x="19" y="8"/>
                </a:moveTo>
                <a:cubicBezTo>
                  <a:pt x="33" y="8"/>
                  <a:pt x="33" y="8"/>
                  <a:pt x="33" y="8"/>
                </a:cubicBezTo>
                <a:cubicBezTo>
                  <a:pt x="33" y="15"/>
                  <a:pt x="33" y="15"/>
                  <a:pt x="33" y="15"/>
                </a:cubicBezTo>
                <a:cubicBezTo>
                  <a:pt x="19" y="15"/>
                  <a:pt x="19" y="15"/>
                  <a:pt x="19" y="15"/>
                </a:cubicBezTo>
                <a:lnTo>
                  <a:pt x="19" y="8"/>
                </a:lnTo>
                <a:close/>
                <a:moveTo>
                  <a:pt x="49" y="170"/>
                </a:moveTo>
                <a:cubicBezTo>
                  <a:pt x="37" y="170"/>
                  <a:pt x="37" y="170"/>
                  <a:pt x="37" y="170"/>
                </a:cubicBezTo>
                <a:cubicBezTo>
                  <a:pt x="37" y="156"/>
                  <a:pt x="37" y="156"/>
                  <a:pt x="37" y="156"/>
                </a:cubicBezTo>
                <a:cubicBezTo>
                  <a:pt x="37" y="152"/>
                  <a:pt x="40" y="150"/>
                  <a:pt x="43" y="150"/>
                </a:cubicBezTo>
                <a:cubicBezTo>
                  <a:pt x="46" y="150"/>
                  <a:pt x="49" y="152"/>
                  <a:pt x="49" y="156"/>
                </a:cubicBezTo>
                <a:lnTo>
                  <a:pt x="49" y="170"/>
                </a:lnTo>
                <a:close/>
                <a:moveTo>
                  <a:pt x="78" y="23"/>
                </a:moveTo>
                <a:cubicBezTo>
                  <a:pt x="78" y="170"/>
                  <a:pt x="78" y="170"/>
                  <a:pt x="78" y="170"/>
                </a:cubicBezTo>
                <a:cubicBezTo>
                  <a:pt x="57" y="170"/>
                  <a:pt x="57" y="170"/>
                  <a:pt x="57" y="170"/>
                </a:cubicBezTo>
                <a:cubicBezTo>
                  <a:pt x="57" y="156"/>
                  <a:pt x="57" y="156"/>
                  <a:pt x="57" y="156"/>
                </a:cubicBezTo>
                <a:cubicBezTo>
                  <a:pt x="57" y="148"/>
                  <a:pt x="51" y="142"/>
                  <a:pt x="43" y="142"/>
                </a:cubicBezTo>
                <a:cubicBezTo>
                  <a:pt x="35" y="142"/>
                  <a:pt x="29" y="148"/>
                  <a:pt x="29" y="156"/>
                </a:cubicBezTo>
                <a:cubicBezTo>
                  <a:pt x="29" y="170"/>
                  <a:pt x="29" y="170"/>
                  <a:pt x="29" y="170"/>
                </a:cubicBezTo>
                <a:cubicBezTo>
                  <a:pt x="8" y="170"/>
                  <a:pt x="8" y="170"/>
                  <a:pt x="8" y="170"/>
                </a:cubicBezTo>
                <a:cubicBezTo>
                  <a:pt x="8" y="23"/>
                  <a:pt x="8" y="23"/>
                  <a:pt x="8" y="23"/>
                </a:cubicBezTo>
                <a:cubicBezTo>
                  <a:pt x="11" y="23"/>
                  <a:pt x="11" y="23"/>
                  <a:pt x="11" y="23"/>
                </a:cubicBezTo>
                <a:cubicBezTo>
                  <a:pt x="41" y="23"/>
                  <a:pt x="41" y="23"/>
                  <a:pt x="41" y="23"/>
                </a:cubicBezTo>
                <a:lnTo>
                  <a:pt x="78" y="23"/>
                </a:lnTo>
                <a:close/>
                <a:moveTo>
                  <a:pt x="16" y="124"/>
                </a:moveTo>
                <a:cubicBezTo>
                  <a:pt x="36" y="124"/>
                  <a:pt x="36" y="124"/>
                  <a:pt x="36" y="124"/>
                </a:cubicBezTo>
                <a:cubicBezTo>
                  <a:pt x="36" y="104"/>
                  <a:pt x="36" y="104"/>
                  <a:pt x="36" y="104"/>
                </a:cubicBezTo>
                <a:cubicBezTo>
                  <a:pt x="16" y="104"/>
                  <a:pt x="16" y="104"/>
                  <a:pt x="16" y="104"/>
                </a:cubicBezTo>
                <a:lnTo>
                  <a:pt x="16" y="124"/>
                </a:lnTo>
                <a:close/>
                <a:moveTo>
                  <a:pt x="24" y="112"/>
                </a:moveTo>
                <a:cubicBezTo>
                  <a:pt x="28" y="112"/>
                  <a:pt x="28" y="112"/>
                  <a:pt x="28" y="112"/>
                </a:cubicBezTo>
                <a:cubicBezTo>
                  <a:pt x="28" y="116"/>
                  <a:pt x="28" y="116"/>
                  <a:pt x="28" y="116"/>
                </a:cubicBezTo>
                <a:cubicBezTo>
                  <a:pt x="24" y="116"/>
                  <a:pt x="24" y="116"/>
                  <a:pt x="24" y="116"/>
                </a:cubicBezTo>
                <a:lnTo>
                  <a:pt x="24" y="112"/>
                </a:lnTo>
                <a:close/>
                <a:moveTo>
                  <a:pt x="70" y="104"/>
                </a:moveTo>
                <a:cubicBezTo>
                  <a:pt x="51" y="104"/>
                  <a:pt x="51" y="104"/>
                  <a:pt x="51" y="104"/>
                </a:cubicBezTo>
                <a:cubicBezTo>
                  <a:pt x="51" y="124"/>
                  <a:pt x="51" y="124"/>
                  <a:pt x="51" y="124"/>
                </a:cubicBezTo>
                <a:cubicBezTo>
                  <a:pt x="70" y="124"/>
                  <a:pt x="70" y="124"/>
                  <a:pt x="70" y="124"/>
                </a:cubicBezTo>
                <a:lnTo>
                  <a:pt x="70" y="104"/>
                </a:lnTo>
                <a:close/>
                <a:moveTo>
                  <a:pt x="62" y="116"/>
                </a:moveTo>
                <a:cubicBezTo>
                  <a:pt x="59" y="116"/>
                  <a:pt x="59" y="116"/>
                  <a:pt x="59" y="116"/>
                </a:cubicBezTo>
                <a:cubicBezTo>
                  <a:pt x="59" y="112"/>
                  <a:pt x="59" y="112"/>
                  <a:pt x="59" y="112"/>
                </a:cubicBezTo>
                <a:cubicBezTo>
                  <a:pt x="62" y="112"/>
                  <a:pt x="62" y="112"/>
                  <a:pt x="62" y="112"/>
                </a:cubicBezTo>
                <a:lnTo>
                  <a:pt x="62" y="116"/>
                </a:lnTo>
                <a:close/>
                <a:moveTo>
                  <a:pt x="16" y="92"/>
                </a:moveTo>
                <a:cubicBezTo>
                  <a:pt x="36" y="92"/>
                  <a:pt x="36" y="92"/>
                  <a:pt x="36" y="92"/>
                </a:cubicBezTo>
                <a:cubicBezTo>
                  <a:pt x="36" y="72"/>
                  <a:pt x="36" y="72"/>
                  <a:pt x="36" y="72"/>
                </a:cubicBezTo>
                <a:cubicBezTo>
                  <a:pt x="16" y="72"/>
                  <a:pt x="16" y="72"/>
                  <a:pt x="16" y="72"/>
                </a:cubicBezTo>
                <a:lnTo>
                  <a:pt x="16" y="92"/>
                </a:lnTo>
                <a:close/>
                <a:moveTo>
                  <a:pt x="24" y="80"/>
                </a:moveTo>
                <a:cubicBezTo>
                  <a:pt x="28" y="80"/>
                  <a:pt x="28" y="80"/>
                  <a:pt x="28" y="80"/>
                </a:cubicBezTo>
                <a:cubicBezTo>
                  <a:pt x="28" y="84"/>
                  <a:pt x="28" y="84"/>
                  <a:pt x="28" y="84"/>
                </a:cubicBezTo>
                <a:cubicBezTo>
                  <a:pt x="24" y="84"/>
                  <a:pt x="24" y="84"/>
                  <a:pt x="24" y="84"/>
                </a:cubicBezTo>
                <a:lnTo>
                  <a:pt x="24" y="80"/>
                </a:lnTo>
                <a:close/>
                <a:moveTo>
                  <a:pt x="70" y="72"/>
                </a:moveTo>
                <a:cubicBezTo>
                  <a:pt x="51" y="72"/>
                  <a:pt x="51" y="72"/>
                  <a:pt x="51" y="72"/>
                </a:cubicBezTo>
                <a:cubicBezTo>
                  <a:pt x="51" y="92"/>
                  <a:pt x="51" y="92"/>
                  <a:pt x="51" y="92"/>
                </a:cubicBezTo>
                <a:cubicBezTo>
                  <a:pt x="70" y="92"/>
                  <a:pt x="70" y="92"/>
                  <a:pt x="70" y="92"/>
                </a:cubicBezTo>
                <a:lnTo>
                  <a:pt x="70" y="72"/>
                </a:lnTo>
                <a:close/>
                <a:moveTo>
                  <a:pt x="62" y="84"/>
                </a:moveTo>
                <a:cubicBezTo>
                  <a:pt x="59" y="84"/>
                  <a:pt x="59" y="84"/>
                  <a:pt x="59" y="84"/>
                </a:cubicBezTo>
                <a:cubicBezTo>
                  <a:pt x="59" y="80"/>
                  <a:pt x="59" y="80"/>
                  <a:pt x="59" y="80"/>
                </a:cubicBezTo>
                <a:cubicBezTo>
                  <a:pt x="62" y="80"/>
                  <a:pt x="62" y="80"/>
                  <a:pt x="62" y="80"/>
                </a:cubicBezTo>
                <a:lnTo>
                  <a:pt x="62" y="84"/>
                </a:lnTo>
                <a:close/>
                <a:moveTo>
                  <a:pt x="16" y="60"/>
                </a:moveTo>
                <a:cubicBezTo>
                  <a:pt x="36" y="60"/>
                  <a:pt x="36" y="60"/>
                  <a:pt x="36" y="60"/>
                </a:cubicBezTo>
                <a:cubicBezTo>
                  <a:pt x="36" y="40"/>
                  <a:pt x="36" y="40"/>
                  <a:pt x="36" y="40"/>
                </a:cubicBezTo>
                <a:cubicBezTo>
                  <a:pt x="16" y="40"/>
                  <a:pt x="16" y="40"/>
                  <a:pt x="16" y="40"/>
                </a:cubicBezTo>
                <a:lnTo>
                  <a:pt x="16" y="60"/>
                </a:lnTo>
                <a:close/>
                <a:moveTo>
                  <a:pt x="24" y="48"/>
                </a:moveTo>
                <a:cubicBezTo>
                  <a:pt x="28" y="48"/>
                  <a:pt x="28" y="48"/>
                  <a:pt x="28" y="48"/>
                </a:cubicBezTo>
                <a:cubicBezTo>
                  <a:pt x="28" y="52"/>
                  <a:pt x="28" y="52"/>
                  <a:pt x="28" y="52"/>
                </a:cubicBezTo>
                <a:cubicBezTo>
                  <a:pt x="24" y="52"/>
                  <a:pt x="24" y="52"/>
                  <a:pt x="24" y="52"/>
                </a:cubicBezTo>
                <a:lnTo>
                  <a:pt x="24" y="48"/>
                </a:lnTo>
                <a:close/>
                <a:moveTo>
                  <a:pt x="70" y="40"/>
                </a:moveTo>
                <a:cubicBezTo>
                  <a:pt x="51" y="40"/>
                  <a:pt x="51" y="40"/>
                  <a:pt x="51" y="40"/>
                </a:cubicBezTo>
                <a:cubicBezTo>
                  <a:pt x="51" y="60"/>
                  <a:pt x="51" y="60"/>
                  <a:pt x="51" y="60"/>
                </a:cubicBezTo>
                <a:cubicBezTo>
                  <a:pt x="70" y="60"/>
                  <a:pt x="70" y="60"/>
                  <a:pt x="70" y="60"/>
                </a:cubicBezTo>
                <a:lnTo>
                  <a:pt x="70" y="40"/>
                </a:lnTo>
                <a:close/>
                <a:moveTo>
                  <a:pt x="62" y="52"/>
                </a:moveTo>
                <a:cubicBezTo>
                  <a:pt x="59" y="52"/>
                  <a:pt x="59" y="52"/>
                  <a:pt x="59" y="52"/>
                </a:cubicBezTo>
                <a:cubicBezTo>
                  <a:pt x="59" y="48"/>
                  <a:pt x="59" y="48"/>
                  <a:pt x="59" y="48"/>
                </a:cubicBezTo>
                <a:cubicBezTo>
                  <a:pt x="62" y="48"/>
                  <a:pt x="62" y="48"/>
                  <a:pt x="62" y="48"/>
                </a:cubicBezTo>
                <a:lnTo>
                  <a:pt x="62" y="52"/>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Rectangle 73"/>
          <p:cNvSpPr/>
          <p:nvPr/>
        </p:nvSpPr>
        <p:spPr bwMode="auto">
          <a:xfrm>
            <a:off x="8955185" y="2963236"/>
            <a:ext cx="615851" cy="73865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75" name="Rectangle 74"/>
          <p:cNvSpPr/>
          <p:nvPr/>
        </p:nvSpPr>
        <p:spPr bwMode="auto">
          <a:xfrm>
            <a:off x="9571037" y="2963236"/>
            <a:ext cx="2688854" cy="73865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rPr>
              <a:t>Tenant driven workflows</a:t>
            </a:r>
          </a:p>
        </p:txBody>
      </p:sp>
      <p:sp>
        <p:nvSpPr>
          <p:cNvPr id="77" name="Freeform 24"/>
          <p:cNvSpPr>
            <a:spLocks noEditPoints="1"/>
          </p:cNvSpPr>
          <p:nvPr/>
        </p:nvSpPr>
        <p:spPr bwMode="auto">
          <a:xfrm>
            <a:off x="9072622" y="3193489"/>
            <a:ext cx="381000" cy="310351"/>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Rectangle 78"/>
          <p:cNvSpPr/>
          <p:nvPr/>
        </p:nvSpPr>
        <p:spPr bwMode="auto">
          <a:xfrm>
            <a:off x="8955185" y="3912384"/>
            <a:ext cx="615851" cy="73865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80" name="Rectangle 79"/>
          <p:cNvSpPr/>
          <p:nvPr/>
        </p:nvSpPr>
        <p:spPr bwMode="auto">
          <a:xfrm>
            <a:off x="9571037" y="3912384"/>
            <a:ext cx="2688854" cy="73865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rPr>
              <a:t>Application, file/folder, and page-blob snapshot level snapshot </a:t>
            </a:r>
          </a:p>
        </p:txBody>
      </p:sp>
      <p:sp>
        <p:nvSpPr>
          <p:cNvPr id="78" name="Freeform 77"/>
          <p:cNvSpPr>
            <a:spLocks noEditPoints="1"/>
          </p:cNvSpPr>
          <p:nvPr/>
        </p:nvSpPr>
        <p:spPr bwMode="auto">
          <a:xfrm>
            <a:off x="9118271" y="4172637"/>
            <a:ext cx="382547" cy="272836"/>
          </a:xfrm>
          <a:custGeom>
            <a:avLst/>
            <a:gdLst>
              <a:gd name="T0" fmla="*/ 12 w 112"/>
              <a:gd name="T1" fmla="*/ 0 h 80"/>
              <a:gd name="T2" fmla="*/ 0 w 112"/>
              <a:gd name="T3" fmla="*/ 12 h 80"/>
              <a:gd name="T4" fmla="*/ 0 w 112"/>
              <a:gd name="T5" fmla="*/ 68 h 80"/>
              <a:gd name="T6" fmla="*/ 12 w 112"/>
              <a:gd name="T7" fmla="*/ 80 h 80"/>
              <a:gd name="T8" fmla="*/ 100 w 112"/>
              <a:gd name="T9" fmla="*/ 80 h 80"/>
              <a:gd name="T10" fmla="*/ 112 w 112"/>
              <a:gd name="T11" fmla="*/ 68 h 80"/>
              <a:gd name="T12" fmla="*/ 112 w 112"/>
              <a:gd name="T13" fmla="*/ 12 h 80"/>
              <a:gd name="T14" fmla="*/ 100 w 112"/>
              <a:gd name="T15" fmla="*/ 0 h 80"/>
              <a:gd name="T16" fmla="*/ 12 w 112"/>
              <a:gd name="T17" fmla="*/ 0 h 80"/>
              <a:gd name="T18" fmla="*/ 104 w 112"/>
              <a:gd name="T19" fmla="*/ 68 h 80"/>
              <a:gd name="T20" fmla="*/ 100 w 112"/>
              <a:gd name="T21" fmla="*/ 72 h 80"/>
              <a:gd name="T22" fmla="*/ 12 w 112"/>
              <a:gd name="T23" fmla="*/ 72 h 80"/>
              <a:gd name="T24" fmla="*/ 8 w 112"/>
              <a:gd name="T25" fmla="*/ 68 h 80"/>
              <a:gd name="T26" fmla="*/ 8 w 112"/>
              <a:gd name="T27" fmla="*/ 24 h 80"/>
              <a:gd name="T28" fmla="*/ 104 w 112"/>
              <a:gd name="T29" fmla="*/ 24 h 80"/>
              <a:gd name="T30" fmla="*/ 104 w 112"/>
              <a:gd name="T31" fmla="*/ 68 h 80"/>
              <a:gd name="T32" fmla="*/ 104 w 112"/>
              <a:gd name="T33" fmla="*/ 12 h 80"/>
              <a:gd name="T34" fmla="*/ 104 w 112"/>
              <a:gd name="T35" fmla="*/ 16 h 80"/>
              <a:gd name="T36" fmla="*/ 8 w 112"/>
              <a:gd name="T37" fmla="*/ 16 h 80"/>
              <a:gd name="T38" fmla="*/ 8 w 112"/>
              <a:gd name="T39" fmla="*/ 12 h 80"/>
              <a:gd name="T40" fmla="*/ 12 w 112"/>
              <a:gd name="T41" fmla="*/ 8 h 80"/>
              <a:gd name="T42" fmla="*/ 100 w 112"/>
              <a:gd name="T43" fmla="*/ 8 h 80"/>
              <a:gd name="T44" fmla="*/ 104 w 112"/>
              <a:gd name="T45" fmla="*/ 1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2" h="80">
                <a:moveTo>
                  <a:pt x="12" y="0"/>
                </a:moveTo>
                <a:cubicBezTo>
                  <a:pt x="5" y="0"/>
                  <a:pt x="0" y="6"/>
                  <a:pt x="0" y="12"/>
                </a:cubicBezTo>
                <a:cubicBezTo>
                  <a:pt x="0" y="68"/>
                  <a:pt x="0" y="68"/>
                  <a:pt x="0" y="68"/>
                </a:cubicBezTo>
                <a:cubicBezTo>
                  <a:pt x="0" y="75"/>
                  <a:pt x="5" y="80"/>
                  <a:pt x="12" y="80"/>
                </a:cubicBezTo>
                <a:cubicBezTo>
                  <a:pt x="100" y="80"/>
                  <a:pt x="100" y="80"/>
                  <a:pt x="100" y="80"/>
                </a:cubicBezTo>
                <a:cubicBezTo>
                  <a:pt x="106" y="80"/>
                  <a:pt x="112" y="75"/>
                  <a:pt x="112" y="68"/>
                </a:cubicBezTo>
                <a:cubicBezTo>
                  <a:pt x="112" y="12"/>
                  <a:pt x="112" y="12"/>
                  <a:pt x="112" y="12"/>
                </a:cubicBezTo>
                <a:cubicBezTo>
                  <a:pt x="112" y="6"/>
                  <a:pt x="106" y="0"/>
                  <a:pt x="100" y="0"/>
                </a:cubicBezTo>
                <a:lnTo>
                  <a:pt x="12" y="0"/>
                </a:lnTo>
                <a:close/>
                <a:moveTo>
                  <a:pt x="104" y="68"/>
                </a:moveTo>
                <a:cubicBezTo>
                  <a:pt x="104" y="70"/>
                  <a:pt x="102" y="72"/>
                  <a:pt x="100" y="72"/>
                </a:cubicBezTo>
                <a:cubicBezTo>
                  <a:pt x="12" y="72"/>
                  <a:pt x="12" y="72"/>
                  <a:pt x="12" y="72"/>
                </a:cubicBezTo>
                <a:cubicBezTo>
                  <a:pt x="10" y="72"/>
                  <a:pt x="8" y="70"/>
                  <a:pt x="8" y="68"/>
                </a:cubicBezTo>
                <a:cubicBezTo>
                  <a:pt x="8" y="24"/>
                  <a:pt x="8" y="24"/>
                  <a:pt x="8" y="24"/>
                </a:cubicBezTo>
                <a:cubicBezTo>
                  <a:pt x="104" y="24"/>
                  <a:pt x="104" y="24"/>
                  <a:pt x="104" y="24"/>
                </a:cubicBezTo>
                <a:lnTo>
                  <a:pt x="104" y="68"/>
                </a:lnTo>
                <a:close/>
                <a:moveTo>
                  <a:pt x="104" y="12"/>
                </a:moveTo>
                <a:cubicBezTo>
                  <a:pt x="104" y="16"/>
                  <a:pt x="104" y="16"/>
                  <a:pt x="104" y="16"/>
                </a:cubicBezTo>
                <a:cubicBezTo>
                  <a:pt x="8" y="16"/>
                  <a:pt x="8" y="16"/>
                  <a:pt x="8" y="16"/>
                </a:cubicBezTo>
                <a:cubicBezTo>
                  <a:pt x="8" y="12"/>
                  <a:pt x="8" y="12"/>
                  <a:pt x="8" y="12"/>
                </a:cubicBezTo>
                <a:cubicBezTo>
                  <a:pt x="8" y="10"/>
                  <a:pt x="10" y="8"/>
                  <a:pt x="12" y="8"/>
                </a:cubicBezTo>
                <a:cubicBezTo>
                  <a:pt x="100" y="8"/>
                  <a:pt x="100" y="8"/>
                  <a:pt x="100" y="8"/>
                </a:cubicBezTo>
                <a:cubicBezTo>
                  <a:pt x="102" y="8"/>
                  <a:pt x="104" y="10"/>
                  <a:pt x="104" y="12"/>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Rectangle 82"/>
          <p:cNvSpPr/>
          <p:nvPr/>
        </p:nvSpPr>
        <p:spPr bwMode="auto">
          <a:xfrm>
            <a:off x="8949909" y="4861265"/>
            <a:ext cx="615851" cy="73865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84" name="Rectangle 83"/>
          <p:cNvSpPr/>
          <p:nvPr/>
        </p:nvSpPr>
        <p:spPr bwMode="auto">
          <a:xfrm>
            <a:off x="9565761" y="4861265"/>
            <a:ext cx="2688854" cy="73865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rPr>
              <a:t>Support for Microsoft and 3</a:t>
            </a:r>
            <a:r>
              <a:rPr lang="en-US" sz="1600" baseline="30000" dirty="0">
                <a:gradFill>
                  <a:gsLst>
                    <a:gs pos="0">
                      <a:srgbClr val="FFFFFF"/>
                    </a:gs>
                    <a:gs pos="100000">
                      <a:srgbClr val="FFFFFF"/>
                    </a:gs>
                  </a:gsLst>
                  <a:lin ang="5400000" scaled="0"/>
                </a:gradFill>
              </a:rPr>
              <a:t>rd</a:t>
            </a:r>
            <a:r>
              <a:rPr lang="en-US" sz="1600" dirty="0">
                <a:gradFill>
                  <a:gsLst>
                    <a:gs pos="0">
                      <a:srgbClr val="FFFFFF"/>
                    </a:gs>
                    <a:gs pos="100000">
                      <a:srgbClr val="FFFFFF"/>
                    </a:gs>
                  </a:gsLst>
                  <a:lin ang="5400000" scaled="0"/>
                </a:gradFill>
              </a:rPr>
              <a:t> party products</a:t>
            </a:r>
          </a:p>
        </p:txBody>
      </p:sp>
      <p:sp>
        <p:nvSpPr>
          <p:cNvPr id="82" name="Freeform 33"/>
          <p:cNvSpPr>
            <a:spLocks noEditPoints="1"/>
          </p:cNvSpPr>
          <p:nvPr/>
        </p:nvSpPr>
        <p:spPr bwMode="auto">
          <a:xfrm>
            <a:off x="9018711" y="5125818"/>
            <a:ext cx="547049" cy="345134"/>
          </a:xfrm>
          <a:custGeom>
            <a:avLst/>
            <a:gdLst>
              <a:gd name="T0" fmla="*/ 90 w 197"/>
              <a:gd name="T1" fmla="*/ 10 h 124"/>
              <a:gd name="T2" fmla="*/ 33 w 197"/>
              <a:gd name="T3" fmla="*/ 4 h 124"/>
              <a:gd name="T4" fmla="*/ 34 w 197"/>
              <a:gd name="T5" fmla="*/ 90 h 124"/>
              <a:gd name="T6" fmla="*/ 50 w 197"/>
              <a:gd name="T7" fmla="*/ 100 h 124"/>
              <a:gd name="T8" fmla="*/ 60 w 197"/>
              <a:gd name="T9" fmla="*/ 108 h 124"/>
              <a:gd name="T10" fmla="*/ 75 w 197"/>
              <a:gd name="T11" fmla="*/ 116 h 124"/>
              <a:gd name="T12" fmla="*/ 94 w 197"/>
              <a:gd name="T13" fmla="*/ 121 h 124"/>
              <a:gd name="T14" fmla="*/ 100 w 197"/>
              <a:gd name="T15" fmla="*/ 115 h 124"/>
              <a:gd name="T16" fmla="*/ 119 w 197"/>
              <a:gd name="T17" fmla="*/ 117 h 124"/>
              <a:gd name="T18" fmla="*/ 132 w 197"/>
              <a:gd name="T19" fmla="*/ 109 h 124"/>
              <a:gd name="T20" fmla="*/ 144 w 197"/>
              <a:gd name="T21" fmla="*/ 100 h 124"/>
              <a:gd name="T22" fmla="*/ 159 w 197"/>
              <a:gd name="T23" fmla="*/ 94 h 124"/>
              <a:gd name="T24" fmla="*/ 176 w 197"/>
              <a:gd name="T25" fmla="*/ 9 h 124"/>
              <a:gd name="T26" fmla="*/ 53 w 197"/>
              <a:gd name="T27" fmla="*/ 87 h 124"/>
              <a:gd name="T28" fmla="*/ 43 w 197"/>
              <a:gd name="T29" fmla="*/ 92 h 124"/>
              <a:gd name="T30" fmla="*/ 55 w 197"/>
              <a:gd name="T31" fmla="*/ 76 h 124"/>
              <a:gd name="T32" fmla="*/ 59 w 197"/>
              <a:gd name="T33" fmla="*/ 81 h 124"/>
              <a:gd name="T34" fmla="*/ 63 w 197"/>
              <a:gd name="T35" fmla="*/ 99 h 124"/>
              <a:gd name="T36" fmla="*/ 58 w 197"/>
              <a:gd name="T37" fmla="*/ 99 h 124"/>
              <a:gd name="T38" fmla="*/ 71 w 197"/>
              <a:gd name="T39" fmla="*/ 83 h 124"/>
              <a:gd name="T40" fmla="*/ 64 w 197"/>
              <a:gd name="T41" fmla="*/ 97 h 124"/>
              <a:gd name="T42" fmla="*/ 77 w 197"/>
              <a:gd name="T43" fmla="*/ 105 h 124"/>
              <a:gd name="T44" fmla="*/ 70 w 197"/>
              <a:gd name="T45" fmla="*/ 103 h 124"/>
              <a:gd name="T46" fmla="*/ 80 w 197"/>
              <a:gd name="T47" fmla="*/ 93 h 124"/>
              <a:gd name="T48" fmla="*/ 85 w 197"/>
              <a:gd name="T49" fmla="*/ 97 h 124"/>
              <a:gd name="T50" fmla="*/ 88 w 197"/>
              <a:gd name="T51" fmla="*/ 115 h 124"/>
              <a:gd name="T52" fmla="*/ 83 w 197"/>
              <a:gd name="T53" fmla="*/ 111 h 124"/>
              <a:gd name="T54" fmla="*/ 90 w 197"/>
              <a:gd name="T55" fmla="*/ 104 h 124"/>
              <a:gd name="T56" fmla="*/ 96 w 197"/>
              <a:gd name="T57" fmla="*/ 103 h 124"/>
              <a:gd name="T58" fmla="*/ 153 w 197"/>
              <a:gd name="T59" fmla="*/ 88 h 124"/>
              <a:gd name="T60" fmla="*/ 127 w 197"/>
              <a:gd name="T61" fmla="*/ 67 h 124"/>
              <a:gd name="T62" fmla="*/ 137 w 197"/>
              <a:gd name="T63" fmla="*/ 89 h 124"/>
              <a:gd name="T64" fmla="*/ 134 w 197"/>
              <a:gd name="T65" fmla="*/ 95 h 124"/>
              <a:gd name="T66" fmla="*/ 117 w 197"/>
              <a:gd name="T67" fmla="*/ 78 h 124"/>
              <a:gd name="T68" fmla="*/ 125 w 197"/>
              <a:gd name="T69" fmla="*/ 98 h 124"/>
              <a:gd name="T70" fmla="*/ 126 w 197"/>
              <a:gd name="T71" fmla="*/ 104 h 124"/>
              <a:gd name="T72" fmla="*/ 119 w 197"/>
              <a:gd name="T73" fmla="*/ 101 h 124"/>
              <a:gd name="T74" fmla="*/ 101 w 197"/>
              <a:gd name="T75" fmla="*/ 94 h 124"/>
              <a:gd name="T76" fmla="*/ 108 w 197"/>
              <a:gd name="T77" fmla="*/ 111 h 124"/>
              <a:gd name="T78" fmla="*/ 102 w 197"/>
              <a:gd name="T79" fmla="*/ 97 h 124"/>
              <a:gd name="T80" fmla="*/ 82 w 197"/>
              <a:gd name="T81" fmla="*/ 84 h 124"/>
              <a:gd name="T82" fmla="*/ 68 w 197"/>
              <a:gd name="T83" fmla="*/ 75 h 124"/>
              <a:gd name="T84" fmla="*/ 43 w 197"/>
              <a:gd name="T85" fmla="*/ 76 h 124"/>
              <a:gd name="T86" fmla="*/ 57 w 197"/>
              <a:gd name="T87" fmla="*/ 27 h 124"/>
              <a:gd name="T88" fmla="*/ 77 w 197"/>
              <a:gd name="T89" fmla="*/ 23 h 124"/>
              <a:gd name="T90" fmla="*/ 94 w 197"/>
              <a:gd name="T91" fmla="*/ 39 h 124"/>
              <a:gd name="T92" fmla="*/ 110 w 197"/>
              <a:gd name="T93" fmla="*/ 52 h 124"/>
              <a:gd name="T94" fmla="*/ 154 w 197"/>
              <a:gd name="T95" fmla="*/ 86 h 124"/>
              <a:gd name="T96" fmla="*/ 135 w 197"/>
              <a:gd name="T97" fmla="*/ 54 h 124"/>
              <a:gd name="T98" fmla="*/ 112 w 197"/>
              <a:gd name="T99" fmla="*/ 30 h 124"/>
              <a:gd name="T100" fmla="*/ 88 w 197"/>
              <a:gd name="T101" fmla="*/ 34 h 124"/>
              <a:gd name="T102" fmla="*/ 83 w 197"/>
              <a:gd name="T103" fmla="*/ 28 h 124"/>
              <a:gd name="T104" fmla="*/ 141 w 197"/>
              <a:gd name="T105" fmla="*/ 32 h 124"/>
              <a:gd name="T106" fmla="*/ 158 w 197"/>
              <a:gd name="T107" fmla="*/ 7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7" h="124">
                <a:moveTo>
                  <a:pt x="141" y="23"/>
                </a:moveTo>
                <a:cubicBezTo>
                  <a:pt x="114" y="9"/>
                  <a:pt x="114" y="9"/>
                  <a:pt x="114" y="9"/>
                </a:cubicBezTo>
                <a:cubicBezTo>
                  <a:pt x="113" y="9"/>
                  <a:pt x="99" y="0"/>
                  <a:pt x="90" y="10"/>
                </a:cubicBezTo>
                <a:cubicBezTo>
                  <a:pt x="87" y="12"/>
                  <a:pt x="87" y="12"/>
                  <a:pt x="87" y="12"/>
                </a:cubicBezTo>
                <a:cubicBezTo>
                  <a:pt x="80" y="9"/>
                  <a:pt x="68" y="7"/>
                  <a:pt x="56" y="17"/>
                </a:cubicBezTo>
                <a:cubicBezTo>
                  <a:pt x="33" y="4"/>
                  <a:pt x="33" y="4"/>
                  <a:pt x="33" y="4"/>
                </a:cubicBezTo>
                <a:cubicBezTo>
                  <a:pt x="0" y="55"/>
                  <a:pt x="0" y="55"/>
                  <a:pt x="0" y="55"/>
                </a:cubicBezTo>
                <a:cubicBezTo>
                  <a:pt x="37" y="82"/>
                  <a:pt x="37" y="82"/>
                  <a:pt x="37" y="82"/>
                </a:cubicBezTo>
                <a:cubicBezTo>
                  <a:pt x="35" y="84"/>
                  <a:pt x="34" y="87"/>
                  <a:pt x="34" y="90"/>
                </a:cubicBezTo>
                <a:cubicBezTo>
                  <a:pt x="34" y="93"/>
                  <a:pt x="36" y="95"/>
                  <a:pt x="38" y="98"/>
                </a:cubicBezTo>
                <a:cubicBezTo>
                  <a:pt x="40" y="100"/>
                  <a:pt x="43" y="101"/>
                  <a:pt x="46" y="101"/>
                </a:cubicBezTo>
                <a:cubicBezTo>
                  <a:pt x="47" y="101"/>
                  <a:pt x="49" y="101"/>
                  <a:pt x="50" y="100"/>
                </a:cubicBezTo>
                <a:cubicBezTo>
                  <a:pt x="50" y="102"/>
                  <a:pt x="51" y="103"/>
                  <a:pt x="52" y="104"/>
                </a:cubicBezTo>
                <a:cubicBezTo>
                  <a:pt x="54" y="106"/>
                  <a:pt x="57" y="108"/>
                  <a:pt x="60" y="108"/>
                </a:cubicBezTo>
                <a:cubicBezTo>
                  <a:pt x="60" y="108"/>
                  <a:pt x="60" y="108"/>
                  <a:pt x="60" y="108"/>
                </a:cubicBezTo>
                <a:cubicBezTo>
                  <a:pt x="61" y="108"/>
                  <a:pt x="61" y="108"/>
                  <a:pt x="61" y="108"/>
                </a:cubicBezTo>
                <a:cubicBezTo>
                  <a:pt x="62" y="110"/>
                  <a:pt x="63" y="112"/>
                  <a:pt x="64" y="113"/>
                </a:cubicBezTo>
                <a:cubicBezTo>
                  <a:pt x="67" y="116"/>
                  <a:pt x="71" y="117"/>
                  <a:pt x="75" y="116"/>
                </a:cubicBezTo>
                <a:cubicBezTo>
                  <a:pt x="75" y="118"/>
                  <a:pt x="76" y="120"/>
                  <a:pt x="78" y="121"/>
                </a:cubicBezTo>
                <a:cubicBezTo>
                  <a:pt x="80" y="123"/>
                  <a:pt x="83" y="124"/>
                  <a:pt x="86" y="124"/>
                </a:cubicBezTo>
                <a:cubicBezTo>
                  <a:pt x="89" y="124"/>
                  <a:pt x="92" y="123"/>
                  <a:pt x="94" y="121"/>
                </a:cubicBezTo>
                <a:cubicBezTo>
                  <a:pt x="97" y="118"/>
                  <a:pt x="97" y="118"/>
                  <a:pt x="97" y="118"/>
                </a:cubicBezTo>
                <a:cubicBezTo>
                  <a:pt x="97" y="118"/>
                  <a:pt x="97" y="118"/>
                  <a:pt x="97" y="118"/>
                </a:cubicBezTo>
                <a:cubicBezTo>
                  <a:pt x="100" y="115"/>
                  <a:pt x="100" y="115"/>
                  <a:pt x="100" y="115"/>
                </a:cubicBezTo>
                <a:cubicBezTo>
                  <a:pt x="103" y="117"/>
                  <a:pt x="103" y="117"/>
                  <a:pt x="103" y="117"/>
                </a:cubicBezTo>
                <a:cubicBezTo>
                  <a:pt x="105" y="119"/>
                  <a:pt x="108" y="120"/>
                  <a:pt x="111" y="120"/>
                </a:cubicBezTo>
                <a:cubicBezTo>
                  <a:pt x="114" y="120"/>
                  <a:pt x="117" y="119"/>
                  <a:pt x="119" y="117"/>
                </a:cubicBezTo>
                <a:cubicBezTo>
                  <a:pt x="120" y="116"/>
                  <a:pt x="121" y="114"/>
                  <a:pt x="122" y="113"/>
                </a:cubicBezTo>
                <a:cubicBezTo>
                  <a:pt x="122" y="113"/>
                  <a:pt x="123" y="113"/>
                  <a:pt x="124" y="113"/>
                </a:cubicBezTo>
                <a:cubicBezTo>
                  <a:pt x="127" y="113"/>
                  <a:pt x="130" y="112"/>
                  <a:pt x="132" y="109"/>
                </a:cubicBezTo>
                <a:cubicBezTo>
                  <a:pt x="134" y="108"/>
                  <a:pt x="135" y="106"/>
                  <a:pt x="135" y="104"/>
                </a:cubicBezTo>
                <a:cubicBezTo>
                  <a:pt x="135" y="104"/>
                  <a:pt x="136" y="104"/>
                  <a:pt x="136" y="104"/>
                </a:cubicBezTo>
                <a:cubicBezTo>
                  <a:pt x="139" y="104"/>
                  <a:pt x="142" y="103"/>
                  <a:pt x="144" y="100"/>
                </a:cubicBezTo>
                <a:cubicBezTo>
                  <a:pt x="145" y="99"/>
                  <a:pt x="146" y="98"/>
                  <a:pt x="146" y="96"/>
                </a:cubicBezTo>
                <a:cubicBezTo>
                  <a:pt x="148" y="97"/>
                  <a:pt x="149" y="97"/>
                  <a:pt x="151" y="97"/>
                </a:cubicBezTo>
                <a:cubicBezTo>
                  <a:pt x="154" y="97"/>
                  <a:pt x="156" y="96"/>
                  <a:pt x="159" y="94"/>
                </a:cubicBezTo>
                <a:cubicBezTo>
                  <a:pt x="161" y="91"/>
                  <a:pt x="162" y="87"/>
                  <a:pt x="162" y="84"/>
                </a:cubicBezTo>
                <a:cubicBezTo>
                  <a:pt x="197" y="66"/>
                  <a:pt x="197" y="66"/>
                  <a:pt x="197" y="66"/>
                </a:cubicBezTo>
                <a:cubicBezTo>
                  <a:pt x="176" y="9"/>
                  <a:pt x="176" y="9"/>
                  <a:pt x="176" y="9"/>
                </a:cubicBezTo>
                <a:lnTo>
                  <a:pt x="141" y="23"/>
                </a:lnTo>
                <a:close/>
                <a:moveTo>
                  <a:pt x="53" y="87"/>
                </a:moveTo>
                <a:cubicBezTo>
                  <a:pt x="53" y="87"/>
                  <a:pt x="53" y="87"/>
                  <a:pt x="53" y="87"/>
                </a:cubicBezTo>
                <a:cubicBezTo>
                  <a:pt x="53" y="87"/>
                  <a:pt x="53" y="87"/>
                  <a:pt x="53" y="87"/>
                </a:cubicBezTo>
                <a:cubicBezTo>
                  <a:pt x="48" y="92"/>
                  <a:pt x="48" y="92"/>
                  <a:pt x="48" y="92"/>
                </a:cubicBezTo>
                <a:cubicBezTo>
                  <a:pt x="47" y="93"/>
                  <a:pt x="45" y="93"/>
                  <a:pt x="43" y="92"/>
                </a:cubicBezTo>
                <a:cubicBezTo>
                  <a:pt x="43" y="91"/>
                  <a:pt x="42" y="90"/>
                  <a:pt x="42" y="90"/>
                </a:cubicBezTo>
                <a:cubicBezTo>
                  <a:pt x="42" y="89"/>
                  <a:pt x="43" y="88"/>
                  <a:pt x="43" y="87"/>
                </a:cubicBezTo>
                <a:cubicBezTo>
                  <a:pt x="55" y="76"/>
                  <a:pt x="55" y="76"/>
                  <a:pt x="55" y="76"/>
                </a:cubicBezTo>
                <a:cubicBezTo>
                  <a:pt x="56" y="75"/>
                  <a:pt x="58" y="75"/>
                  <a:pt x="59" y="76"/>
                </a:cubicBezTo>
                <a:cubicBezTo>
                  <a:pt x="61" y="77"/>
                  <a:pt x="61" y="79"/>
                  <a:pt x="59" y="81"/>
                </a:cubicBezTo>
                <a:cubicBezTo>
                  <a:pt x="59" y="81"/>
                  <a:pt x="59" y="81"/>
                  <a:pt x="59" y="81"/>
                </a:cubicBezTo>
                <a:cubicBezTo>
                  <a:pt x="53" y="87"/>
                  <a:pt x="53" y="87"/>
                  <a:pt x="53" y="87"/>
                </a:cubicBezTo>
                <a:close/>
                <a:moveTo>
                  <a:pt x="64" y="97"/>
                </a:moveTo>
                <a:cubicBezTo>
                  <a:pt x="63" y="99"/>
                  <a:pt x="63" y="99"/>
                  <a:pt x="63" y="99"/>
                </a:cubicBezTo>
                <a:cubicBezTo>
                  <a:pt x="62" y="99"/>
                  <a:pt x="61" y="100"/>
                  <a:pt x="60" y="100"/>
                </a:cubicBezTo>
                <a:cubicBezTo>
                  <a:pt x="60" y="100"/>
                  <a:pt x="60" y="100"/>
                  <a:pt x="60" y="100"/>
                </a:cubicBezTo>
                <a:cubicBezTo>
                  <a:pt x="59" y="100"/>
                  <a:pt x="59" y="99"/>
                  <a:pt x="58" y="99"/>
                </a:cubicBezTo>
                <a:cubicBezTo>
                  <a:pt x="57" y="98"/>
                  <a:pt x="57" y="94"/>
                  <a:pt x="59" y="93"/>
                </a:cubicBezTo>
                <a:cubicBezTo>
                  <a:pt x="67" y="85"/>
                  <a:pt x="67" y="85"/>
                  <a:pt x="67" y="85"/>
                </a:cubicBezTo>
                <a:cubicBezTo>
                  <a:pt x="68" y="84"/>
                  <a:pt x="69" y="83"/>
                  <a:pt x="71" y="83"/>
                </a:cubicBezTo>
                <a:cubicBezTo>
                  <a:pt x="72" y="83"/>
                  <a:pt x="73" y="83"/>
                  <a:pt x="73" y="83"/>
                </a:cubicBezTo>
                <a:cubicBezTo>
                  <a:pt x="74" y="85"/>
                  <a:pt x="74" y="87"/>
                  <a:pt x="73" y="88"/>
                </a:cubicBezTo>
                <a:cubicBezTo>
                  <a:pt x="64" y="97"/>
                  <a:pt x="64" y="97"/>
                  <a:pt x="64" y="97"/>
                </a:cubicBezTo>
                <a:cubicBezTo>
                  <a:pt x="64" y="97"/>
                  <a:pt x="64" y="97"/>
                  <a:pt x="64" y="97"/>
                </a:cubicBezTo>
                <a:close/>
                <a:moveTo>
                  <a:pt x="78" y="105"/>
                </a:moveTo>
                <a:cubicBezTo>
                  <a:pt x="78" y="105"/>
                  <a:pt x="77" y="105"/>
                  <a:pt x="77" y="105"/>
                </a:cubicBezTo>
                <a:cubicBezTo>
                  <a:pt x="75" y="108"/>
                  <a:pt x="75" y="108"/>
                  <a:pt x="75" y="108"/>
                </a:cubicBezTo>
                <a:cubicBezTo>
                  <a:pt x="74" y="109"/>
                  <a:pt x="71" y="109"/>
                  <a:pt x="70" y="108"/>
                </a:cubicBezTo>
                <a:cubicBezTo>
                  <a:pt x="69" y="106"/>
                  <a:pt x="69" y="104"/>
                  <a:pt x="70" y="103"/>
                </a:cubicBezTo>
                <a:cubicBezTo>
                  <a:pt x="79" y="94"/>
                  <a:pt x="79" y="94"/>
                  <a:pt x="79" y="94"/>
                </a:cubicBezTo>
                <a:cubicBezTo>
                  <a:pt x="79" y="94"/>
                  <a:pt x="79" y="94"/>
                  <a:pt x="79" y="94"/>
                </a:cubicBezTo>
                <a:cubicBezTo>
                  <a:pt x="80" y="93"/>
                  <a:pt x="80" y="93"/>
                  <a:pt x="80" y="93"/>
                </a:cubicBezTo>
                <a:cubicBezTo>
                  <a:pt x="80" y="92"/>
                  <a:pt x="81" y="92"/>
                  <a:pt x="82" y="92"/>
                </a:cubicBezTo>
                <a:cubicBezTo>
                  <a:pt x="83" y="92"/>
                  <a:pt x="84" y="92"/>
                  <a:pt x="85" y="93"/>
                </a:cubicBezTo>
                <a:cubicBezTo>
                  <a:pt x="86" y="94"/>
                  <a:pt x="86" y="96"/>
                  <a:pt x="85" y="97"/>
                </a:cubicBezTo>
                <a:cubicBezTo>
                  <a:pt x="78" y="105"/>
                  <a:pt x="78" y="105"/>
                  <a:pt x="78" y="105"/>
                </a:cubicBezTo>
                <a:close/>
                <a:moveTo>
                  <a:pt x="96" y="107"/>
                </a:moveTo>
                <a:cubicBezTo>
                  <a:pt x="88" y="115"/>
                  <a:pt x="88" y="115"/>
                  <a:pt x="88" y="115"/>
                </a:cubicBezTo>
                <a:cubicBezTo>
                  <a:pt x="87" y="117"/>
                  <a:pt x="85" y="117"/>
                  <a:pt x="83" y="115"/>
                </a:cubicBezTo>
                <a:cubicBezTo>
                  <a:pt x="83" y="115"/>
                  <a:pt x="82" y="114"/>
                  <a:pt x="82" y="113"/>
                </a:cubicBezTo>
                <a:cubicBezTo>
                  <a:pt x="82" y="112"/>
                  <a:pt x="83" y="111"/>
                  <a:pt x="83" y="111"/>
                </a:cubicBezTo>
                <a:cubicBezTo>
                  <a:pt x="86" y="108"/>
                  <a:pt x="86" y="108"/>
                  <a:pt x="86" y="108"/>
                </a:cubicBezTo>
                <a:cubicBezTo>
                  <a:pt x="86" y="108"/>
                  <a:pt x="86" y="108"/>
                  <a:pt x="86" y="108"/>
                </a:cubicBezTo>
                <a:cubicBezTo>
                  <a:pt x="90" y="104"/>
                  <a:pt x="90" y="104"/>
                  <a:pt x="90" y="104"/>
                </a:cubicBezTo>
                <a:cubicBezTo>
                  <a:pt x="91" y="103"/>
                  <a:pt x="91" y="103"/>
                  <a:pt x="91" y="103"/>
                </a:cubicBezTo>
                <a:cubicBezTo>
                  <a:pt x="91" y="103"/>
                  <a:pt x="91" y="103"/>
                  <a:pt x="91" y="103"/>
                </a:cubicBezTo>
                <a:cubicBezTo>
                  <a:pt x="92" y="101"/>
                  <a:pt x="95" y="101"/>
                  <a:pt x="96" y="103"/>
                </a:cubicBezTo>
                <a:cubicBezTo>
                  <a:pt x="97" y="103"/>
                  <a:pt x="97" y="104"/>
                  <a:pt x="97" y="105"/>
                </a:cubicBezTo>
                <a:cubicBezTo>
                  <a:pt x="97" y="106"/>
                  <a:pt x="97" y="107"/>
                  <a:pt x="96" y="107"/>
                </a:cubicBezTo>
                <a:close/>
                <a:moveTo>
                  <a:pt x="153" y="88"/>
                </a:moveTo>
                <a:cubicBezTo>
                  <a:pt x="152" y="89"/>
                  <a:pt x="149" y="89"/>
                  <a:pt x="148" y="88"/>
                </a:cubicBezTo>
                <a:cubicBezTo>
                  <a:pt x="127" y="67"/>
                  <a:pt x="127" y="67"/>
                  <a:pt x="127" y="67"/>
                </a:cubicBezTo>
                <a:cubicBezTo>
                  <a:pt x="127" y="67"/>
                  <a:pt x="127" y="67"/>
                  <a:pt x="127" y="67"/>
                </a:cubicBezTo>
                <a:cubicBezTo>
                  <a:pt x="127" y="67"/>
                  <a:pt x="127" y="67"/>
                  <a:pt x="127" y="67"/>
                </a:cubicBezTo>
                <a:cubicBezTo>
                  <a:pt x="122" y="73"/>
                  <a:pt x="122" y="73"/>
                  <a:pt x="122" y="73"/>
                </a:cubicBezTo>
                <a:cubicBezTo>
                  <a:pt x="137" y="89"/>
                  <a:pt x="137" y="89"/>
                  <a:pt x="137" y="89"/>
                </a:cubicBezTo>
                <a:cubicBezTo>
                  <a:pt x="138" y="90"/>
                  <a:pt x="139" y="91"/>
                  <a:pt x="139" y="93"/>
                </a:cubicBezTo>
                <a:cubicBezTo>
                  <a:pt x="139" y="94"/>
                  <a:pt x="139" y="94"/>
                  <a:pt x="138" y="95"/>
                </a:cubicBezTo>
                <a:cubicBezTo>
                  <a:pt x="137" y="96"/>
                  <a:pt x="135" y="96"/>
                  <a:pt x="134" y="95"/>
                </a:cubicBezTo>
                <a:cubicBezTo>
                  <a:pt x="132" y="93"/>
                  <a:pt x="132" y="93"/>
                  <a:pt x="132" y="93"/>
                </a:cubicBezTo>
                <a:cubicBezTo>
                  <a:pt x="132" y="93"/>
                  <a:pt x="132" y="93"/>
                  <a:pt x="132" y="93"/>
                </a:cubicBezTo>
                <a:cubicBezTo>
                  <a:pt x="117" y="78"/>
                  <a:pt x="117" y="78"/>
                  <a:pt x="117" y="78"/>
                </a:cubicBezTo>
                <a:cubicBezTo>
                  <a:pt x="111" y="84"/>
                  <a:pt x="111" y="84"/>
                  <a:pt x="111" y="84"/>
                </a:cubicBezTo>
                <a:cubicBezTo>
                  <a:pt x="125" y="98"/>
                  <a:pt x="125" y="98"/>
                  <a:pt x="125" y="98"/>
                </a:cubicBezTo>
                <a:cubicBezTo>
                  <a:pt x="125" y="98"/>
                  <a:pt x="125" y="98"/>
                  <a:pt x="125" y="98"/>
                </a:cubicBezTo>
                <a:cubicBezTo>
                  <a:pt x="126" y="99"/>
                  <a:pt x="126" y="99"/>
                  <a:pt x="126" y="99"/>
                </a:cubicBezTo>
                <a:cubicBezTo>
                  <a:pt x="127" y="100"/>
                  <a:pt x="127" y="100"/>
                  <a:pt x="127" y="101"/>
                </a:cubicBezTo>
                <a:cubicBezTo>
                  <a:pt x="127" y="102"/>
                  <a:pt x="127" y="103"/>
                  <a:pt x="126" y="104"/>
                </a:cubicBezTo>
                <a:cubicBezTo>
                  <a:pt x="125" y="105"/>
                  <a:pt x="123" y="105"/>
                  <a:pt x="122" y="104"/>
                </a:cubicBezTo>
                <a:cubicBezTo>
                  <a:pt x="119" y="101"/>
                  <a:pt x="119" y="101"/>
                  <a:pt x="119" y="101"/>
                </a:cubicBezTo>
                <a:cubicBezTo>
                  <a:pt x="119" y="101"/>
                  <a:pt x="119" y="101"/>
                  <a:pt x="119" y="101"/>
                </a:cubicBezTo>
                <a:cubicBezTo>
                  <a:pt x="119" y="101"/>
                  <a:pt x="119" y="101"/>
                  <a:pt x="119" y="101"/>
                </a:cubicBezTo>
                <a:cubicBezTo>
                  <a:pt x="106" y="89"/>
                  <a:pt x="106" y="89"/>
                  <a:pt x="106" y="89"/>
                </a:cubicBezTo>
                <a:cubicBezTo>
                  <a:pt x="101" y="94"/>
                  <a:pt x="101" y="94"/>
                  <a:pt x="101" y="94"/>
                </a:cubicBezTo>
                <a:cubicBezTo>
                  <a:pt x="113" y="107"/>
                  <a:pt x="113" y="107"/>
                  <a:pt x="113" y="107"/>
                </a:cubicBezTo>
                <a:cubicBezTo>
                  <a:pt x="114" y="108"/>
                  <a:pt x="114" y="110"/>
                  <a:pt x="113" y="111"/>
                </a:cubicBezTo>
                <a:cubicBezTo>
                  <a:pt x="112" y="113"/>
                  <a:pt x="110" y="113"/>
                  <a:pt x="108" y="111"/>
                </a:cubicBezTo>
                <a:cubicBezTo>
                  <a:pt x="105" y="108"/>
                  <a:pt x="105" y="108"/>
                  <a:pt x="105" y="108"/>
                </a:cubicBezTo>
                <a:cubicBezTo>
                  <a:pt x="105" y="107"/>
                  <a:pt x="105" y="106"/>
                  <a:pt x="105" y="105"/>
                </a:cubicBezTo>
                <a:cubicBezTo>
                  <a:pt x="105" y="102"/>
                  <a:pt x="104" y="99"/>
                  <a:pt x="102" y="97"/>
                </a:cubicBezTo>
                <a:cubicBezTo>
                  <a:pt x="99" y="95"/>
                  <a:pt x="97" y="94"/>
                  <a:pt x="93" y="94"/>
                </a:cubicBezTo>
                <a:cubicBezTo>
                  <a:pt x="93" y="91"/>
                  <a:pt x="92" y="89"/>
                  <a:pt x="90" y="87"/>
                </a:cubicBezTo>
                <a:cubicBezTo>
                  <a:pt x="88" y="85"/>
                  <a:pt x="85" y="84"/>
                  <a:pt x="82" y="84"/>
                </a:cubicBezTo>
                <a:cubicBezTo>
                  <a:pt x="82" y="82"/>
                  <a:pt x="80" y="80"/>
                  <a:pt x="79" y="78"/>
                </a:cubicBezTo>
                <a:cubicBezTo>
                  <a:pt x="77" y="76"/>
                  <a:pt x="73" y="75"/>
                  <a:pt x="70" y="75"/>
                </a:cubicBezTo>
                <a:cubicBezTo>
                  <a:pt x="69" y="75"/>
                  <a:pt x="69" y="75"/>
                  <a:pt x="68" y="75"/>
                </a:cubicBezTo>
                <a:cubicBezTo>
                  <a:pt x="67" y="73"/>
                  <a:pt x="67" y="72"/>
                  <a:pt x="65" y="70"/>
                </a:cubicBezTo>
                <a:cubicBezTo>
                  <a:pt x="61" y="66"/>
                  <a:pt x="53" y="66"/>
                  <a:pt x="49" y="70"/>
                </a:cubicBezTo>
                <a:cubicBezTo>
                  <a:pt x="43" y="76"/>
                  <a:pt x="43" y="76"/>
                  <a:pt x="43" y="76"/>
                </a:cubicBezTo>
                <a:cubicBezTo>
                  <a:pt x="11" y="53"/>
                  <a:pt x="11" y="53"/>
                  <a:pt x="11" y="53"/>
                </a:cubicBezTo>
                <a:cubicBezTo>
                  <a:pt x="36" y="14"/>
                  <a:pt x="36" y="14"/>
                  <a:pt x="36" y="14"/>
                </a:cubicBezTo>
                <a:cubicBezTo>
                  <a:pt x="57" y="27"/>
                  <a:pt x="57" y="27"/>
                  <a:pt x="57" y="27"/>
                </a:cubicBezTo>
                <a:cubicBezTo>
                  <a:pt x="59" y="25"/>
                  <a:pt x="59" y="25"/>
                  <a:pt x="59" y="25"/>
                </a:cubicBezTo>
                <a:cubicBezTo>
                  <a:pt x="67" y="17"/>
                  <a:pt x="76" y="17"/>
                  <a:pt x="81" y="18"/>
                </a:cubicBezTo>
                <a:cubicBezTo>
                  <a:pt x="77" y="23"/>
                  <a:pt x="77" y="23"/>
                  <a:pt x="77" y="23"/>
                </a:cubicBezTo>
                <a:cubicBezTo>
                  <a:pt x="75" y="25"/>
                  <a:pt x="73" y="28"/>
                  <a:pt x="73" y="31"/>
                </a:cubicBezTo>
                <a:cubicBezTo>
                  <a:pt x="73" y="34"/>
                  <a:pt x="75" y="37"/>
                  <a:pt x="77" y="39"/>
                </a:cubicBezTo>
                <a:cubicBezTo>
                  <a:pt x="81" y="44"/>
                  <a:pt x="89" y="44"/>
                  <a:pt x="94" y="39"/>
                </a:cubicBezTo>
                <a:cubicBezTo>
                  <a:pt x="100" y="33"/>
                  <a:pt x="100" y="33"/>
                  <a:pt x="100" y="33"/>
                </a:cubicBezTo>
                <a:cubicBezTo>
                  <a:pt x="104" y="33"/>
                  <a:pt x="104" y="33"/>
                  <a:pt x="104" y="33"/>
                </a:cubicBezTo>
                <a:cubicBezTo>
                  <a:pt x="104" y="38"/>
                  <a:pt x="105" y="46"/>
                  <a:pt x="110" y="52"/>
                </a:cubicBezTo>
                <a:cubicBezTo>
                  <a:pt x="115" y="58"/>
                  <a:pt x="122" y="61"/>
                  <a:pt x="132" y="62"/>
                </a:cubicBezTo>
                <a:cubicBezTo>
                  <a:pt x="153" y="83"/>
                  <a:pt x="153" y="83"/>
                  <a:pt x="153" y="83"/>
                </a:cubicBezTo>
                <a:cubicBezTo>
                  <a:pt x="154" y="84"/>
                  <a:pt x="154" y="85"/>
                  <a:pt x="154" y="86"/>
                </a:cubicBezTo>
                <a:cubicBezTo>
                  <a:pt x="154" y="87"/>
                  <a:pt x="154" y="87"/>
                  <a:pt x="153" y="88"/>
                </a:cubicBezTo>
                <a:close/>
                <a:moveTo>
                  <a:pt x="158" y="77"/>
                </a:moveTo>
                <a:cubicBezTo>
                  <a:pt x="135" y="54"/>
                  <a:pt x="135" y="54"/>
                  <a:pt x="135" y="54"/>
                </a:cubicBezTo>
                <a:cubicBezTo>
                  <a:pt x="133" y="54"/>
                  <a:pt x="133" y="54"/>
                  <a:pt x="133" y="54"/>
                </a:cubicBezTo>
                <a:cubicBezTo>
                  <a:pt x="125" y="54"/>
                  <a:pt x="119" y="52"/>
                  <a:pt x="116" y="47"/>
                </a:cubicBezTo>
                <a:cubicBezTo>
                  <a:pt x="110" y="41"/>
                  <a:pt x="112" y="30"/>
                  <a:pt x="112" y="30"/>
                </a:cubicBezTo>
                <a:cubicBezTo>
                  <a:pt x="113" y="25"/>
                  <a:pt x="113" y="25"/>
                  <a:pt x="113" y="25"/>
                </a:cubicBezTo>
                <a:cubicBezTo>
                  <a:pt x="96" y="25"/>
                  <a:pt x="96" y="25"/>
                  <a:pt x="96" y="25"/>
                </a:cubicBezTo>
                <a:cubicBezTo>
                  <a:pt x="88" y="34"/>
                  <a:pt x="88" y="34"/>
                  <a:pt x="88" y="34"/>
                </a:cubicBezTo>
                <a:cubicBezTo>
                  <a:pt x="87" y="35"/>
                  <a:pt x="84" y="35"/>
                  <a:pt x="83" y="34"/>
                </a:cubicBezTo>
                <a:cubicBezTo>
                  <a:pt x="82" y="33"/>
                  <a:pt x="81" y="32"/>
                  <a:pt x="81" y="31"/>
                </a:cubicBezTo>
                <a:cubicBezTo>
                  <a:pt x="81" y="30"/>
                  <a:pt x="82" y="29"/>
                  <a:pt x="83" y="28"/>
                </a:cubicBezTo>
                <a:cubicBezTo>
                  <a:pt x="95" y="15"/>
                  <a:pt x="95" y="15"/>
                  <a:pt x="95" y="15"/>
                </a:cubicBezTo>
                <a:cubicBezTo>
                  <a:pt x="100" y="10"/>
                  <a:pt x="109" y="16"/>
                  <a:pt x="110" y="16"/>
                </a:cubicBezTo>
                <a:cubicBezTo>
                  <a:pt x="141" y="32"/>
                  <a:pt x="141" y="32"/>
                  <a:pt x="141" y="32"/>
                </a:cubicBezTo>
                <a:cubicBezTo>
                  <a:pt x="171" y="19"/>
                  <a:pt x="171" y="19"/>
                  <a:pt x="171" y="19"/>
                </a:cubicBezTo>
                <a:cubicBezTo>
                  <a:pt x="187" y="62"/>
                  <a:pt x="187" y="62"/>
                  <a:pt x="187" y="62"/>
                </a:cubicBezTo>
                <a:lnTo>
                  <a:pt x="158" y="7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TextBox 40"/>
          <p:cNvSpPr txBox="1"/>
          <p:nvPr/>
        </p:nvSpPr>
        <p:spPr>
          <a:xfrm>
            <a:off x="2370047" y="3115192"/>
            <a:ext cx="3352800" cy="1292662"/>
          </a:xfrm>
          <a:prstGeom prst="rect">
            <a:avLst/>
          </a:prstGeom>
          <a:solidFill>
            <a:schemeClr val="accent5">
              <a:lumMod val="40000"/>
              <a:lumOff val="60000"/>
              <a:alpha val="82000"/>
            </a:schemeClr>
          </a:solidFill>
          <a:ln w="28575">
            <a:solidFill>
              <a:schemeClr val="accent5"/>
            </a:solidFill>
          </a:ln>
        </p:spPr>
        <p:txBody>
          <a:bodyPr wrap="square" lIns="182880" tIns="146304" rIns="182880" bIns="146304" rtlCol="0">
            <a:noAutofit/>
          </a:bodyPr>
          <a:lstStyle>
            <a:defPPr>
              <a:defRPr lang="en-US"/>
            </a:defPPr>
            <a:lvl1pPr>
              <a:lnSpc>
                <a:spcPct val="90000"/>
              </a:lnSpc>
              <a:spcAft>
                <a:spcPts val="600"/>
              </a:spcAft>
              <a:defRPr sz="2400"/>
            </a:lvl1pPr>
          </a:lstStyle>
          <a:p>
            <a:r>
              <a:rPr lang="en-US"/>
              <a:t>Existing backup tools can target several backup targets…</a:t>
            </a:r>
          </a:p>
        </p:txBody>
      </p:sp>
    </p:spTree>
    <p:extLst>
      <p:ext uri="{BB962C8B-B14F-4D97-AF65-F5344CB8AC3E}">
        <p14:creationId xmlns:p14="http://schemas.microsoft.com/office/powerpoint/2010/main" val="3155531454"/>
      </p:ext>
    </p:extLst>
  </p:cSld>
  <p:clrMapOvr>
    <a:masterClrMapping/>
  </p:clrMapOvr>
  <p:transition advTm="202889">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for IaaS VM backup/restore</a:t>
            </a:r>
          </a:p>
        </p:txBody>
      </p:sp>
      <p:sp>
        <p:nvSpPr>
          <p:cNvPr id="3" name="Text Placeholder 2"/>
          <p:cNvSpPr>
            <a:spLocks noGrp="1"/>
          </p:cNvSpPr>
          <p:nvPr>
            <p:ph type="body" sz="quarter" idx="10"/>
          </p:nvPr>
        </p:nvSpPr>
        <p:spPr>
          <a:xfrm>
            <a:off x="274638" y="1212850"/>
            <a:ext cx="11887200" cy="5256824"/>
          </a:xfrm>
        </p:spPr>
        <p:txBody>
          <a:bodyPr/>
          <a:lstStyle/>
          <a:p>
            <a:r>
              <a:rPr lang="en-US" sz="3200" dirty="0"/>
              <a:t>Azure Backup supports backup and restore of IaaS VM </a:t>
            </a:r>
          </a:p>
          <a:p>
            <a:pPr marL="571500" lvl="2" indent="-342900">
              <a:buFont typeface="Arial" panose="020B0604020202020204" pitchFamily="34" charset="0"/>
              <a:buChar char="•"/>
            </a:pPr>
            <a:r>
              <a:rPr lang="en-US" dirty="0"/>
              <a:t>Support for live backup with no OS downtime (requires IaaS VM Extension)</a:t>
            </a:r>
          </a:p>
          <a:p>
            <a:pPr marL="571500" lvl="2" indent="-342900">
              <a:buFont typeface="Arial" panose="020B0604020202020204" pitchFamily="34" charset="0"/>
              <a:buChar char="•"/>
            </a:pPr>
            <a:r>
              <a:rPr lang="en-US" dirty="0"/>
              <a:t>Supports incremental and full backups of IaaS VMs</a:t>
            </a:r>
          </a:p>
          <a:p>
            <a:pPr marL="571500" lvl="2" indent="-342900">
              <a:buFont typeface="Arial" panose="020B0604020202020204" pitchFamily="34" charset="0"/>
              <a:buChar char="•"/>
            </a:pPr>
            <a:r>
              <a:rPr lang="en-US" dirty="0"/>
              <a:t>Supports ability to restore the IaaS VM instance (model) and virtual disks</a:t>
            </a:r>
          </a:p>
          <a:p>
            <a:r>
              <a:rPr lang="en-US" sz="3200" dirty="0"/>
              <a:t>Azure Stack Hub does not currently support the necessary storage APIs to enable IaaS VM backup</a:t>
            </a:r>
          </a:p>
          <a:p>
            <a:pPr marL="571500" lvl="2" indent="-342900">
              <a:buFont typeface="Arial" panose="020B0604020202020204" pitchFamily="34" charset="0"/>
              <a:buChar char="•"/>
            </a:pPr>
            <a:r>
              <a:rPr lang="en-US" dirty="0"/>
              <a:t>This is a well-known gap which forces the use of guest level backup</a:t>
            </a:r>
          </a:p>
          <a:p>
            <a:pPr marL="571500" lvl="2" indent="-342900">
              <a:buFont typeface="Arial" panose="020B0604020202020204" pitchFamily="34" charset="0"/>
              <a:buChar char="•"/>
            </a:pPr>
            <a:r>
              <a:rPr lang="en-US" dirty="0"/>
              <a:t>The decision is to focus on enabling Azure consistent backup and restore of IaaS VMs instead of implementing a stop gap/temporary that may break consistency</a:t>
            </a:r>
          </a:p>
          <a:p>
            <a:r>
              <a:rPr lang="en-US" sz="3200" dirty="0"/>
              <a:t>Partners can use the same APIs to enable backup/restore scenarios</a:t>
            </a:r>
          </a:p>
          <a:p>
            <a:pPr marL="571500" lvl="2" indent="-342900">
              <a:buFont typeface="Arial" panose="020B0604020202020204" pitchFamily="34" charset="0"/>
              <a:buChar char="•"/>
            </a:pPr>
            <a:r>
              <a:rPr lang="en-US" dirty="0"/>
              <a:t>Fosters a consistent model across Azure and Azure Stack Hub for ISVs integrating with Azure Stack Hub</a:t>
            </a:r>
          </a:p>
        </p:txBody>
      </p:sp>
      <p:sp>
        <p:nvSpPr>
          <p:cNvPr id="5" name="TextBox 4">
            <a:extLst>
              <a:ext uri="{FF2B5EF4-FFF2-40B4-BE49-F238E27FC236}">
                <a16:creationId xmlns:a16="http://schemas.microsoft.com/office/drawing/2014/main" id="{07616548-597C-4AB2-ABC4-CE2404E0F5C4}"/>
              </a:ext>
            </a:extLst>
          </p:cNvPr>
          <p:cNvSpPr txBox="1"/>
          <p:nvPr/>
        </p:nvSpPr>
        <p:spPr>
          <a:xfrm>
            <a:off x="1227338" y="6469674"/>
            <a:ext cx="8724530" cy="369332"/>
          </a:xfrm>
          <a:prstGeom prst="rect">
            <a:avLst/>
          </a:prstGeom>
          <a:noFill/>
        </p:spPr>
        <p:txBody>
          <a:bodyPr wrap="square">
            <a:spAutoFit/>
          </a:bodyPr>
          <a:lstStyle/>
          <a:p>
            <a:r>
              <a:rPr lang="en-US" dirty="0">
                <a:hlinkClick r:id="rId3"/>
              </a:rPr>
              <a:t>Protect VMs deployed on Azure Stack Hub - Azure Stack Hub | Microsoft Docs</a:t>
            </a:r>
            <a:endParaRPr lang="en-US" dirty="0"/>
          </a:p>
        </p:txBody>
      </p:sp>
    </p:spTree>
    <p:extLst>
      <p:ext uri="{BB962C8B-B14F-4D97-AF65-F5344CB8AC3E}">
        <p14:creationId xmlns:p14="http://schemas.microsoft.com/office/powerpoint/2010/main" val="3391626254"/>
      </p:ext>
    </p:extLst>
  </p:cSld>
  <p:clrMapOvr>
    <a:masterClrMapping/>
  </p:clrMapOvr>
  <p:transition advTm="178770">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BE697-2C3E-4123-B33C-0BF38A6F74AD}"/>
              </a:ext>
            </a:extLst>
          </p:cNvPr>
          <p:cNvSpPr>
            <a:spLocks noGrp="1"/>
          </p:cNvSpPr>
          <p:nvPr>
            <p:ph type="title"/>
          </p:nvPr>
        </p:nvSpPr>
        <p:spPr/>
        <p:txBody>
          <a:bodyPr/>
          <a:lstStyle/>
          <a:p>
            <a:r>
              <a:rPr lang="en-US" dirty="0"/>
              <a:t>Microsoft Azure Backup server</a:t>
            </a:r>
          </a:p>
        </p:txBody>
      </p:sp>
      <p:pic>
        <p:nvPicPr>
          <p:cNvPr id="5" name="Picture 4" descr="A screenshot of a cell phone&#10;&#10;Description automatically generated">
            <a:extLst>
              <a:ext uri="{FF2B5EF4-FFF2-40B4-BE49-F238E27FC236}">
                <a16:creationId xmlns:a16="http://schemas.microsoft.com/office/drawing/2014/main" id="{A883556E-F643-4788-AD49-FE03D986D984}"/>
              </a:ext>
            </a:extLst>
          </p:cNvPr>
          <p:cNvPicPr>
            <a:picLocks noChangeAspect="1"/>
          </p:cNvPicPr>
          <p:nvPr/>
        </p:nvPicPr>
        <p:blipFill>
          <a:blip r:embed="rId3"/>
          <a:stretch>
            <a:fillRect/>
          </a:stretch>
        </p:blipFill>
        <p:spPr>
          <a:xfrm>
            <a:off x="301020" y="1114942"/>
            <a:ext cx="2230266" cy="5188203"/>
          </a:xfrm>
          <a:prstGeom prst="rect">
            <a:avLst/>
          </a:prstGeom>
          <a:ln>
            <a:noFill/>
          </a:ln>
          <a:effectLst>
            <a:outerShdw blurRad="292100" dist="139700" dir="2700000" algn="tl" rotWithShape="0">
              <a:srgbClr val="333333">
                <a:alpha val="65000"/>
              </a:srgbClr>
            </a:outerShdw>
          </a:effectLst>
        </p:spPr>
      </p:pic>
      <p:pic>
        <p:nvPicPr>
          <p:cNvPr id="7" name="Picture 6" descr="A screenshot of a social media post&#10;&#10;Description automatically generated">
            <a:extLst>
              <a:ext uri="{FF2B5EF4-FFF2-40B4-BE49-F238E27FC236}">
                <a16:creationId xmlns:a16="http://schemas.microsoft.com/office/drawing/2014/main" id="{C8EEB2F9-199D-4ABA-8518-5B8655CC923F}"/>
              </a:ext>
            </a:extLst>
          </p:cNvPr>
          <p:cNvPicPr>
            <a:picLocks noChangeAspect="1"/>
          </p:cNvPicPr>
          <p:nvPr/>
        </p:nvPicPr>
        <p:blipFill>
          <a:blip r:embed="rId4"/>
          <a:stretch>
            <a:fillRect/>
          </a:stretch>
        </p:blipFill>
        <p:spPr>
          <a:xfrm>
            <a:off x="5367040" y="3838570"/>
            <a:ext cx="5774435" cy="2542559"/>
          </a:xfrm>
          <a:prstGeom prst="rect">
            <a:avLst/>
          </a:prstGeom>
          <a:ln>
            <a:noFill/>
          </a:ln>
          <a:effectLst>
            <a:outerShdw blurRad="292100" dist="139700" dir="2700000" algn="tl" rotWithShape="0">
              <a:srgbClr val="333333">
                <a:alpha val="65000"/>
              </a:srgbClr>
            </a:outerShdw>
          </a:effectLst>
        </p:spPr>
      </p:pic>
      <p:sp>
        <p:nvSpPr>
          <p:cNvPr id="8" name="Text Placeholder 2">
            <a:extLst>
              <a:ext uri="{FF2B5EF4-FFF2-40B4-BE49-F238E27FC236}">
                <a16:creationId xmlns:a16="http://schemas.microsoft.com/office/drawing/2014/main" id="{28EDBBB7-F739-4FF2-9032-68E1874FBE6A}"/>
              </a:ext>
            </a:extLst>
          </p:cNvPr>
          <p:cNvSpPr txBox="1">
            <a:spLocks/>
          </p:cNvSpPr>
          <p:nvPr/>
        </p:nvSpPr>
        <p:spPr>
          <a:xfrm>
            <a:off x="2805924" y="1212850"/>
            <a:ext cx="9355913" cy="299158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36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t>Azure Backup requires a backup server VM</a:t>
            </a:r>
          </a:p>
          <a:p>
            <a:pPr marL="571500" lvl="2" indent="-342900">
              <a:buFont typeface="Arial" panose="020B0604020202020204" pitchFamily="34" charset="0"/>
              <a:buChar char="•"/>
            </a:pPr>
            <a:r>
              <a:rPr lang="en-US" dirty="0"/>
              <a:t>Install an Azure Backup Server VM in Azure Stack Hub</a:t>
            </a:r>
          </a:p>
          <a:p>
            <a:pPr marL="571500" lvl="2" indent="-342900">
              <a:buFont typeface="Arial" panose="020B0604020202020204" pitchFamily="34" charset="0"/>
              <a:buChar char="•"/>
            </a:pPr>
            <a:r>
              <a:rPr lang="en-US" dirty="0"/>
              <a:t>Add storage for local backups to the Azure Stack Hub VM</a:t>
            </a:r>
          </a:p>
          <a:p>
            <a:pPr marL="571500" lvl="2" indent="-342900">
              <a:buFont typeface="Arial" panose="020B0604020202020204" pitchFamily="34" charset="0"/>
              <a:buChar char="•"/>
            </a:pPr>
            <a:r>
              <a:rPr lang="en-US" dirty="0"/>
              <a:t>Select VMs to be protected</a:t>
            </a:r>
          </a:p>
          <a:p>
            <a:pPr marL="571500" lvl="2" indent="-342900">
              <a:buFont typeface="Arial" panose="020B0604020202020204" pitchFamily="34" charset="0"/>
              <a:buChar char="•"/>
            </a:pPr>
            <a:r>
              <a:rPr lang="en-US" dirty="0"/>
              <a:t>Choose short-term (local protection) and/or long-term protection (to Azure storage)</a:t>
            </a:r>
          </a:p>
          <a:p>
            <a:pPr marL="571500" lvl="2" indent="-342900">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C24F0573-B543-4CDF-8CE2-74B4E18E18B3}"/>
              </a:ext>
            </a:extLst>
          </p:cNvPr>
          <p:cNvSpPr txBox="1"/>
          <p:nvPr/>
        </p:nvSpPr>
        <p:spPr>
          <a:xfrm>
            <a:off x="1295000" y="6514585"/>
            <a:ext cx="9052433" cy="369332"/>
          </a:xfrm>
          <a:prstGeom prst="rect">
            <a:avLst/>
          </a:prstGeom>
          <a:noFill/>
        </p:spPr>
        <p:txBody>
          <a:bodyPr wrap="square">
            <a:spAutoFit/>
          </a:bodyPr>
          <a:lstStyle/>
          <a:p>
            <a:r>
              <a:rPr lang="en-US" dirty="0">
                <a:hlinkClick r:id="rId5"/>
              </a:rPr>
              <a:t>Install Azure Backup Server on Azure Stack - Azure Backup | Microsoft Docs</a:t>
            </a:r>
            <a:endParaRPr lang="en-US" dirty="0"/>
          </a:p>
        </p:txBody>
      </p:sp>
    </p:spTree>
    <p:extLst>
      <p:ext uri="{BB962C8B-B14F-4D97-AF65-F5344CB8AC3E}">
        <p14:creationId xmlns:p14="http://schemas.microsoft.com/office/powerpoint/2010/main" val="1986313850"/>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for IaaS VM replication - Summary</a:t>
            </a:r>
          </a:p>
        </p:txBody>
      </p:sp>
      <p:sp>
        <p:nvSpPr>
          <p:cNvPr id="3" name="Text Placeholder 2"/>
          <p:cNvSpPr>
            <a:spLocks noGrp="1"/>
          </p:cNvSpPr>
          <p:nvPr>
            <p:ph type="body" sz="quarter" idx="10"/>
          </p:nvPr>
        </p:nvSpPr>
        <p:spPr>
          <a:xfrm>
            <a:off x="274638" y="1212850"/>
            <a:ext cx="11300590" cy="4373505"/>
          </a:xfrm>
        </p:spPr>
        <p:txBody>
          <a:bodyPr/>
          <a:lstStyle/>
          <a:p>
            <a:r>
              <a:rPr lang="en-US" sz="2800" dirty="0"/>
              <a:t>Azure Site Recovery supports replication of IaaS VM </a:t>
            </a:r>
          </a:p>
          <a:p>
            <a:pPr lvl="2"/>
            <a:r>
              <a:rPr lang="en-US" sz="1800" dirty="0"/>
              <a:t>Support for live backup with no OS downtime</a:t>
            </a:r>
          </a:p>
          <a:p>
            <a:pPr lvl="2"/>
            <a:r>
              <a:rPr lang="en-US" sz="1800" dirty="0"/>
              <a:t>Supports low RTO to Azure </a:t>
            </a:r>
          </a:p>
          <a:p>
            <a:pPr lvl="2"/>
            <a:r>
              <a:rPr lang="en-US" sz="1800" dirty="0"/>
              <a:t>Supports planned, unplanned, and test failover of IaaS VM instance (model and data)</a:t>
            </a:r>
          </a:p>
          <a:p>
            <a:r>
              <a:rPr lang="en-US" sz="2800" dirty="0"/>
              <a:t>Azure Stack Hub GA does not support the necessary storage APIs </a:t>
            </a:r>
            <a:br>
              <a:rPr lang="en-US" sz="2800" dirty="0"/>
            </a:br>
            <a:r>
              <a:rPr lang="en-US" sz="2800" dirty="0"/>
              <a:t>to enable IaaS VM replication</a:t>
            </a:r>
          </a:p>
          <a:p>
            <a:pPr lvl="2"/>
            <a:r>
              <a:rPr lang="en-US" sz="1800" dirty="0"/>
              <a:t>This is a well-known gap which forces the use of guest level replication</a:t>
            </a:r>
          </a:p>
          <a:p>
            <a:pPr lvl="2"/>
            <a:r>
              <a:rPr lang="en-US" sz="1800" dirty="0"/>
              <a:t>The decision is to focus on enabling Azure consistent replication and failover of IaaS VMs </a:t>
            </a:r>
            <a:br>
              <a:rPr lang="en-US" sz="1800" dirty="0"/>
            </a:br>
            <a:r>
              <a:rPr lang="en-US" sz="1800" dirty="0"/>
              <a:t>instead of implementing a stop gap/temporary that may break consistency</a:t>
            </a:r>
          </a:p>
          <a:p>
            <a:r>
              <a:rPr lang="en-US" sz="2800" dirty="0"/>
              <a:t>Partners can use the same APIs to enable replication </a:t>
            </a:r>
            <a:br>
              <a:rPr lang="en-US" sz="2800" dirty="0"/>
            </a:br>
            <a:r>
              <a:rPr lang="en-US" sz="2800" dirty="0"/>
              <a:t>and failover scenarios</a:t>
            </a:r>
          </a:p>
          <a:p>
            <a:pPr lvl="2"/>
            <a:r>
              <a:rPr lang="en-US" sz="1800" dirty="0"/>
              <a:t>Fosters a consistent model across Azure and Azure Stack Hub for ISVs integrating with Azure Stack Hub</a:t>
            </a:r>
          </a:p>
        </p:txBody>
      </p:sp>
      <p:grpSp>
        <p:nvGrpSpPr>
          <p:cNvPr id="8" name="Group 7"/>
          <p:cNvGrpSpPr/>
          <p:nvPr/>
        </p:nvGrpSpPr>
        <p:grpSpPr>
          <a:xfrm>
            <a:off x="10662444" y="2926078"/>
            <a:ext cx="1579759" cy="2121311"/>
            <a:chOff x="3621019" y="-914604"/>
            <a:chExt cx="852339" cy="1144526"/>
          </a:xfrm>
        </p:grpSpPr>
        <p:sp>
          <p:nvSpPr>
            <p:cNvPr id="9" name="Freeform 298"/>
            <p:cNvSpPr/>
            <p:nvPr/>
          </p:nvSpPr>
          <p:spPr bwMode="auto">
            <a:xfrm>
              <a:off x="3621019" y="-914604"/>
              <a:ext cx="517877" cy="1014506"/>
            </a:xfrm>
            <a:custGeom>
              <a:avLst/>
              <a:gdLst>
                <a:gd name="connsiteX0" fmla="*/ 123409 w 978338"/>
                <a:gd name="connsiteY0" fmla="*/ 1623643 h 1916535"/>
                <a:gd name="connsiteX1" fmla="*/ 123409 w 978338"/>
                <a:gd name="connsiteY1" fmla="*/ 1715083 h 1916535"/>
                <a:gd name="connsiteX2" fmla="*/ 854929 w 978338"/>
                <a:gd name="connsiteY2" fmla="*/ 1715083 h 1916535"/>
                <a:gd name="connsiteX3" fmla="*/ 854929 w 978338"/>
                <a:gd name="connsiteY3" fmla="*/ 1623643 h 1916535"/>
                <a:gd name="connsiteX4" fmla="*/ 123409 w 978338"/>
                <a:gd name="connsiteY4" fmla="*/ 1428135 h 1916535"/>
                <a:gd name="connsiteX5" fmla="*/ 123409 w 978338"/>
                <a:gd name="connsiteY5" fmla="*/ 1519575 h 1916535"/>
                <a:gd name="connsiteX6" fmla="*/ 854929 w 978338"/>
                <a:gd name="connsiteY6" fmla="*/ 1519575 h 1916535"/>
                <a:gd name="connsiteX7" fmla="*/ 854929 w 978338"/>
                <a:gd name="connsiteY7" fmla="*/ 1428135 h 1916535"/>
                <a:gd name="connsiteX8" fmla="*/ 123409 w 978338"/>
                <a:gd name="connsiteY8" fmla="*/ 243076 h 1916535"/>
                <a:gd name="connsiteX9" fmla="*/ 123409 w 978338"/>
                <a:gd name="connsiteY9" fmla="*/ 288795 h 1916535"/>
                <a:gd name="connsiteX10" fmla="*/ 854929 w 978338"/>
                <a:gd name="connsiteY10" fmla="*/ 288795 h 1916535"/>
                <a:gd name="connsiteX11" fmla="*/ 854929 w 978338"/>
                <a:gd name="connsiteY11" fmla="*/ 243076 h 1916535"/>
                <a:gd name="connsiteX12" fmla="*/ 163060 w 978338"/>
                <a:gd name="connsiteY12" fmla="*/ 0 h 1916535"/>
                <a:gd name="connsiteX13" fmla="*/ 815278 w 978338"/>
                <a:gd name="connsiteY13" fmla="*/ 0 h 1916535"/>
                <a:gd name="connsiteX14" fmla="*/ 978338 w 978338"/>
                <a:gd name="connsiteY14" fmla="*/ 163060 h 1916535"/>
                <a:gd name="connsiteX15" fmla="*/ 978338 w 978338"/>
                <a:gd name="connsiteY15" fmla="*/ 1916535 h 1916535"/>
                <a:gd name="connsiteX16" fmla="*/ 0 w 978338"/>
                <a:gd name="connsiteY16" fmla="*/ 1916535 h 1916535"/>
                <a:gd name="connsiteX17" fmla="*/ 0 w 978338"/>
                <a:gd name="connsiteY17" fmla="*/ 163060 h 1916535"/>
                <a:gd name="connsiteX18" fmla="*/ 163060 w 978338"/>
                <a:gd name="connsiteY18" fmla="*/ 0 h 1916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78338" h="1916535">
                  <a:moveTo>
                    <a:pt x="123409" y="1623643"/>
                  </a:moveTo>
                  <a:lnTo>
                    <a:pt x="123409" y="1715083"/>
                  </a:lnTo>
                  <a:lnTo>
                    <a:pt x="854929" y="1715083"/>
                  </a:lnTo>
                  <a:lnTo>
                    <a:pt x="854929" y="1623643"/>
                  </a:lnTo>
                  <a:close/>
                  <a:moveTo>
                    <a:pt x="123409" y="1428135"/>
                  </a:moveTo>
                  <a:lnTo>
                    <a:pt x="123409" y="1519575"/>
                  </a:lnTo>
                  <a:lnTo>
                    <a:pt x="854929" y="1519575"/>
                  </a:lnTo>
                  <a:lnTo>
                    <a:pt x="854929" y="1428135"/>
                  </a:lnTo>
                  <a:close/>
                  <a:moveTo>
                    <a:pt x="123409" y="243076"/>
                  </a:moveTo>
                  <a:lnTo>
                    <a:pt x="123409" y="288795"/>
                  </a:lnTo>
                  <a:lnTo>
                    <a:pt x="854929" y="288795"/>
                  </a:lnTo>
                  <a:lnTo>
                    <a:pt x="854929" y="243076"/>
                  </a:lnTo>
                  <a:close/>
                  <a:moveTo>
                    <a:pt x="163060" y="0"/>
                  </a:moveTo>
                  <a:lnTo>
                    <a:pt x="815278" y="0"/>
                  </a:lnTo>
                  <a:cubicBezTo>
                    <a:pt x="905334" y="0"/>
                    <a:pt x="978338" y="73004"/>
                    <a:pt x="978338" y="163060"/>
                  </a:cubicBezTo>
                  <a:lnTo>
                    <a:pt x="978338" y="1916535"/>
                  </a:lnTo>
                  <a:lnTo>
                    <a:pt x="0" y="1916535"/>
                  </a:lnTo>
                  <a:lnTo>
                    <a:pt x="0" y="163060"/>
                  </a:lnTo>
                  <a:cubicBezTo>
                    <a:pt x="0" y="73004"/>
                    <a:pt x="73004" y="0"/>
                    <a:pt x="163060" y="0"/>
                  </a:cubicBezTo>
                  <a:close/>
                </a:path>
              </a:pathLst>
            </a:custGeom>
            <a:gradFill>
              <a:gsLst>
                <a:gs pos="40000">
                  <a:srgbClr val="5EB6DA"/>
                </a:gs>
                <a:gs pos="40000">
                  <a:srgbClr val="3999C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defTabSz="932742"/>
              <a:endParaRPr lang="en-US" sz="1836">
                <a:solidFill>
                  <a:srgbClr val="FFFFFF"/>
                </a:solidFill>
              </a:endParaRPr>
            </a:p>
          </p:txBody>
        </p:sp>
        <p:grpSp>
          <p:nvGrpSpPr>
            <p:cNvPr id="10" name="Group 9"/>
            <p:cNvGrpSpPr>
              <a:grpSpLocks noChangeAspect="1"/>
            </p:cNvGrpSpPr>
            <p:nvPr/>
          </p:nvGrpSpPr>
          <p:grpSpPr>
            <a:xfrm>
              <a:off x="3964744" y="-436870"/>
              <a:ext cx="508614" cy="666792"/>
              <a:chOff x="784223" y="4300311"/>
              <a:chExt cx="465167" cy="609827"/>
            </a:xfrm>
            <a:solidFill>
              <a:schemeClr val="bg1"/>
            </a:solidFill>
          </p:grpSpPr>
          <p:sp>
            <p:nvSpPr>
              <p:cNvPr id="16" name="Freeform 6"/>
              <p:cNvSpPr>
                <a:spLocks/>
              </p:cNvSpPr>
              <p:nvPr/>
            </p:nvSpPr>
            <p:spPr bwMode="auto">
              <a:xfrm>
                <a:off x="784223" y="4383088"/>
                <a:ext cx="460375" cy="527050"/>
              </a:xfrm>
              <a:custGeom>
                <a:avLst/>
                <a:gdLst>
                  <a:gd name="T0" fmla="*/ 0 w 2608"/>
                  <a:gd name="T1" fmla="*/ 0 h 2984"/>
                  <a:gd name="T2" fmla="*/ 2608 w 2608"/>
                  <a:gd name="T3" fmla="*/ 0 h 2984"/>
                  <a:gd name="T4" fmla="*/ 2608 w 2608"/>
                  <a:gd name="T5" fmla="*/ 2512 h 2984"/>
                  <a:gd name="T6" fmla="*/ 2605 w 2608"/>
                  <a:gd name="T7" fmla="*/ 2547 h 2984"/>
                  <a:gd name="T8" fmla="*/ 2595 w 2608"/>
                  <a:gd name="T9" fmla="*/ 2582 h 2984"/>
                  <a:gd name="T10" fmla="*/ 2577 w 2608"/>
                  <a:gd name="T11" fmla="*/ 2615 h 2984"/>
                  <a:gd name="T12" fmla="*/ 2553 w 2608"/>
                  <a:gd name="T13" fmla="*/ 2648 h 2984"/>
                  <a:gd name="T14" fmla="*/ 2523 w 2608"/>
                  <a:gd name="T15" fmla="*/ 2680 h 2984"/>
                  <a:gd name="T16" fmla="*/ 2487 w 2608"/>
                  <a:gd name="T17" fmla="*/ 2711 h 2984"/>
                  <a:gd name="T18" fmla="*/ 2446 w 2608"/>
                  <a:gd name="T19" fmla="*/ 2741 h 2984"/>
                  <a:gd name="T20" fmla="*/ 2399 w 2608"/>
                  <a:gd name="T21" fmla="*/ 2769 h 2984"/>
                  <a:gd name="T22" fmla="*/ 2346 w 2608"/>
                  <a:gd name="T23" fmla="*/ 2795 h 2984"/>
                  <a:gd name="T24" fmla="*/ 2289 w 2608"/>
                  <a:gd name="T25" fmla="*/ 2822 h 2984"/>
                  <a:gd name="T26" fmla="*/ 2226 w 2608"/>
                  <a:gd name="T27" fmla="*/ 2846 h 2984"/>
                  <a:gd name="T28" fmla="*/ 2160 w 2608"/>
                  <a:gd name="T29" fmla="*/ 2868 h 2984"/>
                  <a:gd name="T30" fmla="*/ 2089 w 2608"/>
                  <a:gd name="T31" fmla="*/ 2889 h 2984"/>
                  <a:gd name="T32" fmla="*/ 2014 w 2608"/>
                  <a:gd name="T33" fmla="*/ 2908 h 2984"/>
                  <a:gd name="T34" fmla="*/ 1936 w 2608"/>
                  <a:gd name="T35" fmla="*/ 2925 h 2984"/>
                  <a:gd name="T36" fmla="*/ 1854 w 2608"/>
                  <a:gd name="T37" fmla="*/ 2940 h 2984"/>
                  <a:gd name="T38" fmla="*/ 1769 w 2608"/>
                  <a:gd name="T39" fmla="*/ 2953 h 2984"/>
                  <a:gd name="T40" fmla="*/ 1681 w 2608"/>
                  <a:gd name="T41" fmla="*/ 2964 h 2984"/>
                  <a:gd name="T42" fmla="*/ 1590 w 2608"/>
                  <a:gd name="T43" fmla="*/ 2972 h 2984"/>
                  <a:gd name="T44" fmla="*/ 1497 w 2608"/>
                  <a:gd name="T45" fmla="*/ 2979 h 2984"/>
                  <a:gd name="T46" fmla="*/ 1402 w 2608"/>
                  <a:gd name="T47" fmla="*/ 2983 h 2984"/>
                  <a:gd name="T48" fmla="*/ 1304 w 2608"/>
                  <a:gd name="T49" fmla="*/ 2984 h 2984"/>
                  <a:gd name="T50" fmla="*/ 1304 w 2608"/>
                  <a:gd name="T51" fmla="*/ 2984 h 2984"/>
                  <a:gd name="T52" fmla="*/ 1302 w 2608"/>
                  <a:gd name="T53" fmla="*/ 2984 h 2984"/>
                  <a:gd name="T54" fmla="*/ 1287 w 2608"/>
                  <a:gd name="T55" fmla="*/ 2984 h 2984"/>
                  <a:gd name="T56" fmla="*/ 1287 w 2608"/>
                  <a:gd name="T57" fmla="*/ 2984 h 2984"/>
                  <a:gd name="T58" fmla="*/ 1190 w 2608"/>
                  <a:gd name="T59" fmla="*/ 2982 h 2984"/>
                  <a:gd name="T60" fmla="*/ 1096 w 2608"/>
                  <a:gd name="T61" fmla="*/ 2978 h 2984"/>
                  <a:gd name="T62" fmla="*/ 1005 w 2608"/>
                  <a:gd name="T63" fmla="*/ 2971 h 2984"/>
                  <a:gd name="T64" fmla="*/ 915 w 2608"/>
                  <a:gd name="T65" fmla="*/ 2962 h 2984"/>
                  <a:gd name="T66" fmla="*/ 828 w 2608"/>
                  <a:gd name="T67" fmla="*/ 2952 h 2984"/>
                  <a:gd name="T68" fmla="*/ 744 w 2608"/>
                  <a:gd name="T69" fmla="*/ 2938 h 2984"/>
                  <a:gd name="T70" fmla="*/ 663 w 2608"/>
                  <a:gd name="T71" fmla="*/ 2922 h 2984"/>
                  <a:gd name="T72" fmla="*/ 586 w 2608"/>
                  <a:gd name="T73" fmla="*/ 2905 h 2984"/>
                  <a:gd name="T74" fmla="*/ 513 w 2608"/>
                  <a:gd name="T75" fmla="*/ 2887 h 2984"/>
                  <a:gd name="T76" fmla="*/ 442 w 2608"/>
                  <a:gd name="T77" fmla="*/ 2866 h 2984"/>
                  <a:gd name="T78" fmla="*/ 377 w 2608"/>
                  <a:gd name="T79" fmla="*/ 2844 h 2984"/>
                  <a:gd name="T80" fmla="*/ 316 w 2608"/>
                  <a:gd name="T81" fmla="*/ 2820 h 2984"/>
                  <a:gd name="T82" fmla="*/ 259 w 2608"/>
                  <a:gd name="T83" fmla="*/ 2793 h 2984"/>
                  <a:gd name="T84" fmla="*/ 208 w 2608"/>
                  <a:gd name="T85" fmla="*/ 2767 h 2984"/>
                  <a:gd name="T86" fmla="*/ 162 w 2608"/>
                  <a:gd name="T87" fmla="*/ 2739 h 2984"/>
                  <a:gd name="T88" fmla="*/ 120 w 2608"/>
                  <a:gd name="T89" fmla="*/ 2710 h 2984"/>
                  <a:gd name="T90" fmla="*/ 85 w 2608"/>
                  <a:gd name="T91" fmla="*/ 2678 h 2984"/>
                  <a:gd name="T92" fmla="*/ 55 w 2608"/>
                  <a:gd name="T93" fmla="*/ 2647 h 2984"/>
                  <a:gd name="T94" fmla="*/ 32 w 2608"/>
                  <a:gd name="T95" fmla="*/ 2614 h 2984"/>
                  <a:gd name="T96" fmla="*/ 15 w 2608"/>
                  <a:gd name="T97" fmla="*/ 2581 h 2984"/>
                  <a:gd name="T98" fmla="*/ 5 w 2608"/>
                  <a:gd name="T99" fmla="*/ 2546 h 2984"/>
                  <a:gd name="T100" fmla="*/ 0 w 2608"/>
                  <a:gd name="T101" fmla="*/ 2512 h 2984"/>
                  <a:gd name="T102" fmla="*/ 0 w 2608"/>
                  <a:gd name="T103" fmla="*/ 0 h 2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08" h="2984">
                    <a:moveTo>
                      <a:pt x="0" y="0"/>
                    </a:moveTo>
                    <a:lnTo>
                      <a:pt x="2608" y="0"/>
                    </a:lnTo>
                    <a:lnTo>
                      <a:pt x="2608" y="2512"/>
                    </a:lnTo>
                    <a:lnTo>
                      <a:pt x="2605" y="2547"/>
                    </a:lnTo>
                    <a:lnTo>
                      <a:pt x="2595" y="2582"/>
                    </a:lnTo>
                    <a:lnTo>
                      <a:pt x="2577" y="2615"/>
                    </a:lnTo>
                    <a:lnTo>
                      <a:pt x="2553" y="2648"/>
                    </a:lnTo>
                    <a:lnTo>
                      <a:pt x="2523" y="2680"/>
                    </a:lnTo>
                    <a:lnTo>
                      <a:pt x="2487" y="2711"/>
                    </a:lnTo>
                    <a:lnTo>
                      <a:pt x="2446" y="2741"/>
                    </a:lnTo>
                    <a:lnTo>
                      <a:pt x="2399" y="2769"/>
                    </a:lnTo>
                    <a:lnTo>
                      <a:pt x="2346" y="2795"/>
                    </a:lnTo>
                    <a:lnTo>
                      <a:pt x="2289" y="2822"/>
                    </a:lnTo>
                    <a:lnTo>
                      <a:pt x="2226" y="2846"/>
                    </a:lnTo>
                    <a:lnTo>
                      <a:pt x="2160" y="2868"/>
                    </a:lnTo>
                    <a:lnTo>
                      <a:pt x="2089" y="2889"/>
                    </a:lnTo>
                    <a:lnTo>
                      <a:pt x="2014" y="2908"/>
                    </a:lnTo>
                    <a:lnTo>
                      <a:pt x="1936" y="2925"/>
                    </a:lnTo>
                    <a:lnTo>
                      <a:pt x="1854" y="2940"/>
                    </a:lnTo>
                    <a:lnTo>
                      <a:pt x="1769" y="2953"/>
                    </a:lnTo>
                    <a:lnTo>
                      <a:pt x="1681" y="2964"/>
                    </a:lnTo>
                    <a:lnTo>
                      <a:pt x="1590" y="2972"/>
                    </a:lnTo>
                    <a:lnTo>
                      <a:pt x="1497" y="2979"/>
                    </a:lnTo>
                    <a:lnTo>
                      <a:pt x="1402" y="2983"/>
                    </a:lnTo>
                    <a:lnTo>
                      <a:pt x="1304" y="2984"/>
                    </a:lnTo>
                    <a:lnTo>
                      <a:pt x="1304" y="2984"/>
                    </a:lnTo>
                    <a:lnTo>
                      <a:pt x="1302" y="2984"/>
                    </a:lnTo>
                    <a:lnTo>
                      <a:pt x="1287" y="2984"/>
                    </a:lnTo>
                    <a:lnTo>
                      <a:pt x="1287" y="2984"/>
                    </a:lnTo>
                    <a:lnTo>
                      <a:pt x="1190" y="2982"/>
                    </a:lnTo>
                    <a:lnTo>
                      <a:pt x="1096" y="2978"/>
                    </a:lnTo>
                    <a:lnTo>
                      <a:pt x="1005" y="2971"/>
                    </a:lnTo>
                    <a:lnTo>
                      <a:pt x="915" y="2962"/>
                    </a:lnTo>
                    <a:lnTo>
                      <a:pt x="828" y="2952"/>
                    </a:lnTo>
                    <a:lnTo>
                      <a:pt x="744" y="2938"/>
                    </a:lnTo>
                    <a:lnTo>
                      <a:pt x="663" y="2922"/>
                    </a:lnTo>
                    <a:lnTo>
                      <a:pt x="586" y="2905"/>
                    </a:lnTo>
                    <a:lnTo>
                      <a:pt x="513" y="2887"/>
                    </a:lnTo>
                    <a:lnTo>
                      <a:pt x="442" y="2866"/>
                    </a:lnTo>
                    <a:lnTo>
                      <a:pt x="377" y="2844"/>
                    </a:lnTo>
                    <a:lnTo>
                      <a:pt x="316" y="2820"/>
                    </a:lnTo>
                    <a:lnTo>
                      <a:pt x="259" y="2793"/>
                    </a:lnTo>
                    <a:lnTo>
                      <a:pt x="208" y="2767"/>
                    </a:lnTo>
                    <a:lnTo>
                      <a:pt x="162" y="2739"/>
                    </a:lnTo>
                    <a:lnTo>
                      <a:pt x="120" y="2710"/>
                    </a:lnTo>
                    <a:lnTo>
                      <a:pt x="85" y="2678"/>
                    </a:lnTo>
                    <a:lnTo>
                      <a:pt x="55" y="2647"/>
                    </a:lnTo>
                    <a:lnTo>
                      <a:pt x="32" y="2614"/>
                    </a:lnTo>
                    <a:lnTo>
                      <a:pt x="15" y="2581"/>
                    </a:lnTo>
                    <a:lnTo>
                      <a:pt x="5" y="2546"/>
                    </a:lnTo>
                    <a:lnTo>
                      <a:pt x="0" y="251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3200">
                  <a:solidFill>
                    <a:prstClr val="black"/>
                  </a:solidFill>
                </a:endParaRPr>
              </a:p>
            </p:txBody>
          </p:sp>
          <p:sp>
            <p:nvSpPr>
              <p:cNvPr id="17" name="Freeform 8"/>
              <p:cNvSpPr>
                <a:spLocks/>
              </p:cNvSpPr>
              <p:nvPr/>
            </p:nvSpPr>
            <p:spPr bwMode="auto">
              <a:xfrm>
                <a:off x="789015" y="4300311"/>
                <a:ext cx="460375" cy="166688"/>
              </a:xfrm>
              <a:custGeom>
                <a:avLst/>
                <a:gdLst>
                  <a:gd name="T0" fmla="*/ 1305 w 2606"/>
                  <a:gd name="T1" fmla="*/ 0 h 945"/>
                  <a:gd name="T2" fmla="*/ 1495 w 2606"/>
                  <a:gd name="T3" fmla="*/ 5 h 945"/>
                  <a:gd name="T4" fmla="*/ 1679 w 2606"/>
                  <a:gd name="T5" fmla="*/ 20 h 945"/>
                  <a:gd name="T6" fmla="*/ 1852 w 2606"/>
                  <a:gd name="T7" fmla="*/ 44 h 945"/>
                  <a:gd name="T8" fmla="*/ 2012 w 2606"/>
                  <a:gd name="T9" fmla="*/ 76 h 945"/>
                  <a:gd name="T10" fmla="*/ 2158 w 2606"/>
                  <a:gd name="T11" fmla="*/ 116 h 945"/>
                  <a:gd name="T12" fmla="*/ 2287 w 2606"/>
                  <a:gd name="T13" fmla="*/ 162 h 945"/>
                  <a:gd name="T14" fmla="*/ 2397 w 2606"/>
                  <a:gd name="T15" fmla="*/ 215 h 945"/>
                  <a:gd name="T16" fmla="*/ 2485 w 2606"/>
                  <a:gd name="T17" fmla="*/ 273 h 945"/>
                  <a:gd name="T18" fmla="*/ 2551 w 2606"/>
                  <a:gd name="T19" fmla="*/ 336 h 945"/>
                  <a:gd name="T20" fmla="*/ 2593 w 2606"/>
                  <a:gd name="T21" fmla="*/ 402 h 945"/>
                  <a:gd name="T22" fmla="*/ 2606 w 2606"/>
                  <a:gd name="T23" fmla="*/ 472 h 945"/>
                  <a:gd name="T24" fmla="*/ 2593 w 2606"/>
                  <a:gd name="T25" fmla="*/ 541 h 945"/>
                  <a:gd name="T26" fmla="*/ 2551 w 2606"/>
                  <a:gd name="T27" fmla="*/ 608 h 945"/>
                  <a:gd name="T28" fmla="*/ 2485 w 2606"/>
                  <a:gd name="T29" fmla="*/ 671 h 945"/>
                  <a:gd name="T30" fmla="*/ 2397 w 2606"/>
                  <a:gd name="T31" fmla="*/ 729 h 945"/>
                  <a:gd name="T32" fmla="*/ 2287 w 2606"/>
                  <a:gd name="T33" fmla="*/ 782 h 945"/>
                  <a:gd name="T34" fmla="*/ 2158 w 2606"/>
                  <a:gd name="T35" fmla="*/ 828 h 945"/>
                  <a:gd name="T36" fmla="*/ 2012 w 2606"/>
                  <a:gd name="T37" fmla="*/ 868 h 945"/>
                  <a:gd name="T38" fmla="*/ 1852 w 2606"/>
                  <a:gd name="T39" fmla="*/ 901 h 945"/>
                  <a:gd name="T40" fmla="*/ 1679 w 2606"/>
                  <a:gd name="T41" fmla="*/ 925 h 945"/>
                  <a:gd name="T42" fmla="*/ 1495 w 2606"/>
                  <a:gd name="T43" fmla="*/ 939 h 945"/>
                  <a:gd name="T44" fmla="*/ 1302 w 2606"/>
                  <a:gd name="T45" fmla="*/ 945 h 945"/>
                  <a:gd name="T46" fmla="*/ 1110 w 2606"/>
                  <a:gd name="T47" fmla="*/ 939 h 945"/>
                  <a:gd name="T48" fmla="*/ 926 w 2606"/>
                  <a:gd name="T49" fmla="*/ 925 h 945"/>
                  <a:gd name="T50" fmla="*/ 754 w 2606"/>
                  <a:gd name="T51" fmla="*/ 901 h 945"/>
                  <a:gd name="T52" fmla="*/ 593 w 2606"/>
                  <a:gd name="T53" fmla="*/ 868 h 945"/>
                  <a:gd name="T54" fmla="*/ 448 w 2606"/>
                  <a:gd name="T55" fmla="*/ 828 h 945"/>
                  <a:gd name="T56" fmla="*/ 319 w 2606"/>
                  <a:gd name="T57" fmla="*/ 782 h 945"/>
                  <a:gd name="T58" fmla="*/ 209 w 2606"/>
                  <a:gd name="T59" fmla="*/ 729 h 945"/>
                  <a:gd name="T60" fmla="*/ 120 w 2606"/>
                  <a:gd name="T61" fmla="*/ 671 h 945"/>
                  <a:gd name="T62" fmla="*/ 54 w 2606"/>
                  <a:gd name="T63" fmla="*/ 608 h 945"/>
                  <a:gd name="T64" fmla="*/ 13 w 2606"/>
                  <a:gd name="T65" fmla="*/ 541 h 945"/>
                  <a:gd name="T66" fmla="*/ 0 w 2606"/>
                  <a:gd name="T67" fmla="*/ 472 h 945"/>
                  <a:gd name="T68" fmla="*/ 13 w 2606"/>
                  <a:gd name="T69" fmla="*/ 402 h 945"/>
                  <a:gd name="T70" fmla="*/ 54 w 2606"/>
                  <a:gd name="T71" fmla="*/ 336 h 945"/>
                  <a:gd name="T72" fmla="*/ 120 w 2606"/>
                  <a:gd name="T73" fmla="*/ 273 h 945"/>
                  <a:gd name="T74" fmla="*/ 209 w 2606"/>
                  <a:gd name="T75" fmla="*/ 215 h 945"/>
                  <a:gd name="T76" fmla="*/ 319 w 2606"/>
                  <a:gd name="T77" fmla="*/ 162 h 945"/>
                  <a:gd name="T78" fmla="*/ 448 w 2606"/>
                  <a:gd name="T79" fmla="*/ 116 h 945"/>
                  <a:gd name="T80" fmla="*/ 593 w 2606"/>
                  <a:gd name="T81" fmla="*/ 76 h 945"/>
                  <a:gd name="T82" fmla="*/ 754 w 2606"/>
                  <a:gd name="T83" fmla="*/ 44 h 945"/>
                  <a:gd name="T84" fmla="*/ 926 w 2606"/>
                  <a:gd name="T85" fmla="*/ 20 h 945"/>
                  <a:gd name="T86" fmla="*/ 1110 w 2606"/>
                  <a:gd name="T87" fmla="*/ 5 h 945"/>
                  <a:gd name="T88" fmla="*/ 1300 w 2606"/>
                  <a:gd name="T89"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06" h="945">
                    <a:moveTo>
                      <a:pt x="1300" y="0"/>
                    </a:moveTo>
                    <a:lnTo>
                      <a:pt x="1305" y="0"/>
                    </a:lnTo>
                    <a:lnTo>
                      <a:pt x="1400" y="1"/>
                    </a:lnTo>
                    <a:lnTo>
                      <a:pt x="1495" y="5"/>
                    </a:lnTo>
                    <a:lnTo>
                      <a:pt x="1588" y="12"/>
                    </a:lnTo>
                    <a:lnTo>
                      <a:pt x="1679" y="20"/>
                    </a:lnTo>
                    <a:lnTo>
                      <a:pt x="1767" y="30"/>
                    </a:lnTo>
                    <a:lnTo>
                      <a:pt x="1852" y="44"/>
                    </a:lnTo>
                    <a:lnTo>
                      <a:pt x="1934" y="59"/>
                    </a:lnTo>
                    <a:lnTo>
                      <a:pt x="2012" y="76"/>
                    </a:lnTo>
                    <a:lnTo>
                      <a:pt x="2087" y="95"/>
                    </a:lnTo>
                    <a:lnTo>
                      <a:pt x="2158" y="116"/>
                    </a:lnTo>
                    <a:lnTo>
                      <a:pt x="2224" y="138"/>
                    </a:lnTo>
                    <a:lnTo>
                      <a:pt x="2287" y="162"/>
                    </a:lnTo>
                    <a:lnTo>
                      <a:pt x="2344" y="187"/>
                    </a:lnTo>
                    <a:lnTo>
                      <a:pt x="2397" y="215"/>
                    </a:lnTo>
                    <a:lnTo>
                      <a:pt x="2444" y="243"/>
                    </a:lnTo>
                    <a:lnTo>
                      <a:pt x="2485" y="273"/>
                    </a:lnTo>
                    <a:lnTo>
                      <a:pt x="2521" y="304"/>
                    </a:lnTo>
                    <a:lnTo>
                      <a:pt x="2551" y="336"/>
                    </a:lnTo>
                    <a:lnTo>
                      <a:pt x="2575" y="369"/>
                    </a:lnTo>
                    <a:lnTo>
                      <a:pt x="2593" y="402"/>
                    </a:lnTo>
                    <a:lnTo>
                      <a:pt x="2603" y="437"/>
                    </a:lnTo>
                    <a:lnTo>
                      <a:pt x="2606" y="472"/>
                    </a:lnTo>
                    <a:lnTo>
                      <a:pt x="2603" y="507"/>
                    </a:lnTo>
                    <a:lnTo>
                      <a:pt x="2593" y="541"/>
                    </a:lnTo>
                    <a:lnTo>
                      <a:pt x="2575" y="576"/>
                    </a:lnTo>
                    <a:lnTo>
                      <a:pt x="2551" y="608"/>
                    </a:lnTo>
                    <a:lnTo>
                      <a:pt x="2521" y="640"/>
                    </a:lnTo>
                    <a:lnTo>
                      <a:pt x="2485" y="671"/>
                    </a:lnTo>
                    <a:lnTo>
                      <a:pt x="2444" y="701"/>
                    </a:lnTo>
                    <a:lnTo>
                      <a:pt x="2397" y="729"/>
                    </a:lnTo>
                    <a:lnTo>
                      <a:pt x="2344" y="756"/>
                    </a:lnTo>
                    <a:lnTo>
                      <a:pt x="2287" y="782"/>
                    </a:lnTo>
                    <a:lnTo>
                      <a:pt x="2224" y="806"/>
                    </a:lnTo>
                    <a:lnTo>
                      <a:pt x="2158" y="828"/>
                    </a:lnTo>
                    <a:lnTo>
                      <a:pt x="2087" y="849"/>
                    </a:lnTo>
                    <a:lnTo>
                      <a:pt x="2012" y="868"/>
                    </a:lnTo>
                    <a:lnTo>
                      <a:pt x="1934" y="885"/>
                    </a:lnTo>
                    <a:lnTo>
                      <a:pt x="1852" y="901"/>
                    </a:lnTo>
                    <a:lnTo>
                      <a:pt x="1767" y="913"/>
                    </a:lnTo>
                    <a:lnTo>
                      <a:pt x="1679" y="925"/>
                    </a:lnTo>
                    <a:lnTo>
                      <a:pt x="1588" y="933"/>
                    </a:lnTo>
                    <a:lnTo>
                      <a:pt x="1495" y="939"/>
                    </a:lnTo>
                    <a:lnTo>
                      <a:pt x="1400" y="943"/>
                    </a:lnTo>
                    <a:lnTo>
                      <a:pt x="1302" y="945"/>
                    </a:lnTo>
                    <a:lnTo>
                      <a:pt x="1205" y="943"/>
                    </a:lnTo>
                    <a:lnTo>
                      <a:pt x="1110" y="939"/>
                    </a:lnTo>
                    <a:lnTo>
                      <a:pt x="1016" y="933"/>
                    </a:lnTo>
                    <a:lnTo>
                      <a:pt x="926" y="925"/>
                    </a:lnTo>
                    <a:lnTo>
                      <a:pt x="838" y="913"/>
                    </a:lnTo>
                    <a:lnTo>
                      <a:pt x="754" y="901"/>
                    </a:lnTo>
                    <a:lnTo>
                      <a:pt x="671" y="885"/>
                    </a:lnTo>
                    <a:lnTo>
                      <a:pt x="593" y="868"/>
                    </a:lnTo>
                    <a:lnTo>
                      <a:pt x="518" y="849"/>
                    </a:lnTo>
                    <a:lnTo>
                      <a:pt x="448" y="828"/>
                    </a:lnTo>
                    <a:lnTo>
                      <a:pt x="381" y="806"/>
                    </a:lnTo>
                    <a:lnTo>
                      <a:pt x="319" y="782"/>
                    </a:lnTo>
                    <a:lnTo>
                      <a:pt x="261" y="756"/>
                    </a:lnTo>
                    <a:lnTo>
                      <a:pt x="209" y="729"/>
                    </a:lnTo>
                    <a:lnTo>
                      <a:pt x="162" y="701"/>
                    </a:lnTo>
                    <a:lnTo>
                      <a:pt x="120" y="671"/>
                    </a:lnTo>
                    <a:lnTo>
                      <a:pt x="84" y="640"/>
                    </a:lnTo>
                    <a:lnTo>
                      <a:pt x="54" y="608"/>
                    </a:lnTo>
                    <a:lnTo>
                      <a:pt x="31" y="576"/>
                    </a:lnTo>
                    <a:lnTo>
                      <a:pt x="13" y="541"/>
                    </a:lnTo>
                    <a:lnTo>
                      <a:pt x="3" y="507"/>
                    </a:lnTo>
                    <a:lnTo>
                      <a:pt x="0" y="472"/>
                    </a:lnTo>
                    <a:lnTo>
                      <a:pt x="3" y="437"/>
                    </a:lnTo>
                    <a:lnTo>
                      <a:pt x="13" y="402"/>
                    </a:lnTo>
                    <a:lnTo>
                      <a:pt x="31" y="369"/>
                    </a:lnTo>
                    <a:lnTo>
                      <a:pt x="54" y="336"/>
                    </a:lnTo>
                    <a:lnTo>
                      <a:pt x="84" y="304"/>
                    </a:lnTo>
                    <a:lnTo>
                      <a:pt x="120" y="273"/>
                    </a:lnTo>
                    <a:lnTo>
                      <a:pt x="162" y="243"/>
                    </a:lnTo>
                    <a:lnTo>
                      <a:pt x="209" y="215"/>
                    </a:lnTo>
                    <a:lnTo>
                      <a:pt x="261" y="187"/>
                    </a:lnTo>
                    <a:lnTo>
                      <a:pt x="319" y="162"/>
                    </a:lnTo>
                    <a:lnTo>
                      <a:pt x="381" y="138"/>
                    </a:lnTo>
                    <a:lnTo>
                      <a:pt x="448" y="116"/>
                    </a:lnTo>
                    <a:lnTo>
                      <a:pt x="518" y="95"/>
                    </a:lnTo>
                    <a:lnTo>
                      <a:pt x="593" y="76"/>
                    </a:lnTo>
                    <a:lnTo>
                      <a:pt x="671" y="59"/>
                    </a:lnTo>
                    <a:lnTo>
                      <a:pt x="754" y="44"/>
                    </a:lnTo>
                    <a:lnTo>
                      <a:pt x="838" y="30"/>
                    </a:lnTo>
                    <a:lnTo>
                      <a:pt x="926" y="20"/>
                    </a:lnTo>
                    <a:lnTo>
                      <a:pt x="1016" y="12"/>
                    </a:lnTo>
                    <a:lnTo>
                      <a:pt x="1110" y="5"/>
                    </a:lnTo>
                    <a:lnTo>
                      <a:pt x="1205" y="1"/>
                    </a:lnTo>
                    <a:lnTo>
                      <a:pt x="13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3200">
                  <a:solidFill>
                    <a:prstClr val="black"/>
                  </a:solidFill>
                </a:endParaRPr>
              </a:p>
            </p:txBody>
          </p:sp>
          <p:sp>
            <p:nvSpPr>
              <p:cNvPr id="18" name="Freeform 9"/>
              <p:cNvSpPr>
                <a:spLocks/>
              </p:cNvSpPr>
              <p:nvPr/>
            </p:nvSpPr>
            <p:spPr bwMode="auto">
              <a:xfrm>
                <a:off x="831850" y="4324351"/>
                <a:ext cx="365125" cy="109538"/>
              </a:xfrm>
              <a:custGeom>
                <a:avLst/>
                <a:gdLst>
                  <a:gd name="T0" fmla="*/ 1126 w 2074"/>
                  <a:gd name="T1" fmla="*/ 2 h 623"/>
                  <a:gd name="T2" fmla="*/ 1298 w 2074"/>
                  <a:gd name="T3" fmla="*/ 10 h 623"/>
                  <a:gd name="T4" fmla="*/ 1459 w 2074"/>
                  <a:gd name="T5" fmla="*/ 27 h 623"/>
                  <a:gd name="T6" fmla="*/ 1608 w 2074"/>
                  <a:gd name="T7" fmla="*/ 52 h 623"/>
                  <a:gd name="T8" fmla="*/ 1740 w 2074"/>
                  <a:gd name="T9" fmla="*/ 83 h 623"/>
                  <a:gd name="T10" fmla="*/ 1853 w 2074"/>
                  <a:gd name="T11" fmla="*/ 120 h 623"/>
                  <a:gd name="T12" fmla="*/ 1946 w 2074"/>
                  <a:gd name="T13" fmla="*/ 162 h 623"/>
                  <a:gd name="T14" fmla="*/ 2016 w 2074"/>
                  <a:gd name="T15" fmla="*/ 208 h 623"/>
                  <a:gd name="T16" fmla="*/ 2058 w 2074"/>
                  <a:gd name="T17" fmla="*/ 259 h 623"/>
                  <a:gd name="T18" fmla="*/ 2074 w 2074"/>
                  <a:gd name="T19" fmla="*/ 312 h 623"/>
                  <a:gd name="T20" fmla="*/ 2058 w 2074"/>
                  <a:gd name="T21" fmla="*/ 366 h 623"/>
                  <a:gd name="T22" fmla="*/ 2016 w 2074"/>
                  <a:gd name="T23" fmla="*/ 416 h 623"/>
                  <a:gd name="T24" fmla="*/ 1946 w 2074"/>
                  <a:gd name="T25" fmla="*/ 462 h 623"/>
                  <a:gd name="T26" fmla="*/ 1853 w 2074"/>
                  <a:gd name="T27" fmla="*/ 504 h 623"/>
                  <a:gd name="T28" fmla="*/ 1740 w 2074"/>
                  <a:gd name="T29" fmla="*/ 541 h 623"/>
                  <a:gd name="T30" fmla="*/ 1608 w 2074"/>
                  <a:gd name="T31" fmla="*/ 572 h 623"/>
                  <a:gd name="T32" fmla="*/ 1459 w 2074"/>
                  <a:gd name="T33" fmla="*/ 597 h 623"/>
                  <a:gd name="T34" fmla="*/ 1298 w 2074"/>
                  <a:gd name="T35" fmla="*/ 614 h 623"/>
                  <a:gd name="T36" fmla="*/ 1126 w 2074"/>
                  <a:gd name="T37" fmla="*/ 622 h 623"/>
                  <a:gd name="T38" fmla="*/ 947 w 2074"/>
                  <a:gd name="T39" fmla="*/ 622 h 623"/>
                  <a:gd name="T40" fmla="*/ 775 w 2074"/>
                  <a:gd name="T41" fmla="*/ 614 h 623"/>
                  <a:gd name="T42" fmla="*/ 613 w 2074"/>
                  <a:gd name="T43" fmla="*/ 597 h 623"/>
                  <a:gd name="T44" fmla="*/ 466 w 2074"/>
                  <a:gd name="T45" fmla="*/ 572 h 623"/>
                  <a:gd name="T46" fmla="*/ 334 w 2074"/>
                  <a:gd name="T47" fmla="*/ 541 h 623"/>
                  <a:gd name="T48" fmla="*/ 219 w 2074"/>
                  <a:gd name="T49" fmla="*/ 504 h 623"/>
                  <a:gd name="T50" fmla="*/ 127 w 2074"/>
                  <a:gd name="T51" fmla="*/ 462 h 623"/>
                  <a:gd name="T52" fmla="*/ 58 w 2074"/>
                  <a:gd name="T53" fmla="*/ 416 h 623"/>
                  <a:gd name="T54" fmla="*/ 14 w 2074"/>
                  <a:gd name="T55" fmla="*/ 366 h 623"/>
                  <a:gd name="T56" fmla="*/ 0 w 2074"/>
                  <a:gd name="T57" fmla="*/ 312 h 623"/>
                  <a:gd name="T58" fmla="*/ 14 w 2074"/>
                  <a:gd name="T59" fmla="*/ 259 h 623"/>
                  <a:gd name="T60" fmla="*/ 58 w 2074"/>
                  <a:gd name="T61" fmla="*/ 208 h 623"/>
                  <a:gd name="T62" fmla="*/ 127 w 2074"/>
                  <a:gd name="T63" fmla="*/ 162 h 623"/>
                  <a:gd name="T64" fmla="*/ 219 w 2074"/>
                  <a:gd name="T65" fmla="*/ 120 h 623"/>
                  <a:gd name="T66" fmla="*/ 334 w 2074"/>
                  <a:gd name="T67" fmla="*/ 83 h 623"/>
                  <a:gd name="T68" fmla="*/ 466 w 2074"/>
                  <a:gd name="T69" fmla="*/ 52 h 623"/>
                  <a:gd name="T70" fmla="*/ 613 w 2074"/>
                  <a:gd name="T71" fmla="*/ 27 h 623"/>
                  <a:gd name="T72" fmla="*/ 775 w 2074"/>
                  <a:gd name="T73" fmla="*/ 10 h 623"/>
                  <a:gd name="T74" fmla="*/ 947 w 2074"/>
                  <a:gd name="T75" fmla="*/ 2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4" h="62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9"/>
                    </a:lnTo>
                    <a:lnTo>
                      <a:pt x="2058" y="366"/>
                    </a:lnTo>
                    <a:lnTo>
                      <a:pt x="2041" y="391"/>
                    </a:lnTo>
                    <a:lnTo>
                      <a:pt x="2016" y="416"/>
                    </a:lnTo>
                    <a:lnTo>
                      <a:pt x="1984" y="439"/>
                    </a:lnTo>
                    <a:lnTo>
                      <a:pt x="1946" y="462"/>
                    </a:lnTo>
                    <a:lnTo>
                      <a:pt x="1902" y="484"/>
                    </a:lnTo>
                    <a:lnTo>
                      <a:pt x="1853" y="504"/>
                    </a:lnTo>
                    <a:lnTo>
                      <a:pt x="1799" y="524"/>
                    </a:lnTo>
                    <a:lnTo>
                      <a:pt x="1740" y="541"/>
                    </a:lnTo>
                    <a:lnTo>
                      <a:pt x="1676" y="557"/>
                    </a:lnTo>
                    <a:lnTo>
                      <a:pt x="1608" y="572"/>
                    </a:lnTo>
                    <a:lnTo>
                      <a:pt x="1536" y="585"/>
                    </a:lnTo>
                    <a:lnTo>
                      <a:pt x="1459" y="597"/>
                    </a:lnTo>
                    <a:lnTo>
                      <a:pt x="1381" y="606"/>
                    </a:lnTo>
                    <a:lnTo>
                      <a:pt x="1298" y="614"/>
                    </a:lnTo>
                    <a:lnTo>
                      <a:pt x="1213" y="619"/>
                    </a:lnTo>
                    <a:lnTo>
                      <a:pt x="1126" y="622"/>
                    </a:lnTo>
                    <a:lnTo>
                      <a:pt x="1036" y="623"/>
                    </a:lnTo>
                    <a:lnTo>
                      <a:pt x="947" y="622"/>
                    </a:lnTo>
                    <a:lnTo>
                      <a:pt x="859" y="619"/>
                    </a:lnTo>
                    <a:lnTo>
                      <a:pt x="775" y="614"/>
                    </a:lnTo>
                    <a:lnTo>
                      <a:pt x="693" y="606"/>
                    </a:lnTo>
                    <a:lnTo>
                      <a:pt x="613" y="597"/>
                    </a:lnTo>
                    <a:lnTo>
                      <a:pt x="538" y="585"/>
                    </a:lnTo>
                    <a:lnTo>
                      <a:pt x="466" y="572"/>
                    </a:lnTo>
                    <a:lnTo>
                      <a:pt x="397" y="557"/>
                    </a:lnTo>
                    <a:lnTo>
                      <a:pt x="334" y="541"/>
                    </a:lnTo>
                    <a:lnTo>
                      <a:pt x="274" y="524"/>
                    </a:lnTo>
                    <a:lnTo>
                      <a:pt x="219" y="504"/>
                    </a:lnTo>
                    <a:lnTo>
                      <a:pt x="170" y="484"/>
                    </a:lnTo>
                    <a:lnTo>
                      <a:pt x="127" y="462"/>
                    </a:lnTo>
                    <a:lnTo>
                      <a:pt x="90" y="439"/>
                    </a:lnTo>
                    <a:lnTo>
                      <a:pt x="58" y="416"/>
                    </a:lnTo>
                    <a:lnTo>
                      <a:pt x="33" y="391"/>
                    </a:lnTo>
                    <a:lnTo>
                      <a:pt x="14" y="366"/>
                    </a:lnTo>
                    <a:lnTo>
                      <a:pt x="4" y="339"/>
                    </a:lnTo>
                    <a:lnTo>
                      <a:pt x="0" y="312"/>
                    </a:lnTo>
                    <a:lnTo>
                      <a:pt x="4" y="285"/>
                    </a:lnTo>
                    <a:lnTo>
                      <a:pt x="14" y="259"/>
                    </a:lnTo>
                    <a:lnTo>
                      <a:pt x="33" y="234"/>
                    </a:lnTo>
                    <a:lnTo>
                      <a:pt x="58" y="208"/>
                    </a:lnTo>
                    <a:lnTo>
                      <a:pt x="90" y="185"/>
                    </a:lnTo>
                    <a:lnTo>
                      <a:pt x="127" y="162"/>
                    </a:lnTo>
                    <a:lnTo>
                      <a:pt x="170"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3200">
                  <a:solidFill>
                    <a:prstClr val="black"/>
                  </a:solidFill>
                </a:endParaRPr>
              </a:p>
            </p:txBody>
          </p:sp>
          <p:sp>
            <p:nvSpPr>
              <p:cNvPr id="19" name="Freeform 10"/>
              <p:cNvSpPr>
                <a:spLocks/>
              </p:cNvSpPr>
              <p:nvPr/>
            </p:nvSpPr>
            <p:spPr bwMode="auto">
              <a:xfrm>
                <a:off x="836984" y="4320522"/>
                <a:ext cx="365125" cy="88900"/>
              </a:xfrm>
              <a:custGeom>
                <a:avLst/>
                <a:gdLst>
                  <a:gd name="T0" fmla="*/ 1126 w 2074"/>
                  <a:gd name="T1" fmla="*/ 2 h 503"/>
                  <a:gd name="T2" fmla="*/ 1298 w 2074"/>
                  <a:gd name="T3" fmla="*/ 10 h 503"/>
                  <a:gd name="T4" fmla="*/ 1459 w 2074"/>
                  <a:gd name="T5" fmla="*/ 27 h 503"/>
                  <a:gd name="T6" fmla="*/ 1608 w 2074"/>
                  <a:gd name="T7" fmla="*/ 52 h 503"/>
                  <a:gd name="T8" fmla="*/ 1740 w 2074"/>
                  <a:gd name="T9" fmla="*/ 83 h 503"/>
                  <a:gd name="T10" fmla="*/ 1853 w 2074"/>
                  <a:gd name="T11" fmla="*/ 120 h 503"/>
                  <a:gd name="T12" fmla="*/ 1946 w 2074"/>
                  <a:gd name="T13" fmla="*/ 162 h 503"/>
                  <a:gd name="T14" fmla="*/ 2016 w 2074"/>
                  <a:gd name="T15" fmla="*/ 208 h 503"/>
                  <a:gd name="T16" fmla="*/ 2058 w 2074"/>
                  <a:gd name="T17" fmla="*/ 259 h 503"/>
                  <a:gd name="T18" fmla="*/ 2074 w 2074"/>
                  <a:gd name="T19" fmla="*/ 312 h 503"/>
                  <a:gd name="T20" fmla="*/ 2058 w 2074"/>
                  <a:gd name="T21" fmla="*/ 364 h 503"/>
                  <a:gd name="T22" fmla="*/ 2016 w 2074"/>
                  <a:gd name="T23" fmla="*/ 415 h 503"/>
                  <a:gd name="T24" fmla="*/ 1947 w 2074"/>
                  <a:gd name="T25" fmla="*/ 461 h 503"/>
                  <a:gd name="T26" fmla="*/ 1856 w 2074"/>
                  <a:gd name="T27" fmla="*/ 503 h 503"/>
                  <a:gd name="T28" fmla="*/ 1731 w 2074"/>
                  <a:gd name="T29" fmla="*/ 462 h 503"/>
                  <a:gd name="T30" fmla="*/ 1582 w 2074"/>
                  <a:gd name="T31" fmla="*/ 428 h 503"/>
                  <a:gd name="T32" fmla="*/ 1414 w 2074"/>
                  <a:gd name="T33" fmla="*/ 402 h 503"/>
                  <a:gd name="T34" fmla="*/ 1232 w 2074"/>
                  <a:gd name="T35" fmla="*/ 386 h 503"/>
                  <a:gd name="T36" fmla="*/ 1036 w 2074"/>
                  <a:gd name="T37" fmla="*/ 381 h 503"/>
                  <a:gd name="T38" fmla="*/ 842 w 2074"/>
                  <a:gd name="T39" fmla="*/ 386 h 503"/>
                  <a:gd name="T40" fmla="*/ 658 w 2074"/>
                  <a:gd name="T41" fmla="*/ 402 h 503"/>
                  <a:gd name="T42" fmla="*/ 491 w 2074"/>
                  <a:gd name="T43" fmla="*/ 428 h 503"/>
                  <a:gd name="T44" fmla="*/ 343 w 2074"/>
                  <a:gd name="T45" fmla="*/ 462 h 503"/>
                  <a:gd name="T46" fmla="*/ 217 w 2074"/>
                  <a:gd name="T47" fmla="*/ 503 h 503"/>
                  <a:gd name="T48" fmla="*/ 125 w 2074"/>
                  <a:gd name="T49" fmla="*/ 461 h 503"/>
                  <a:gd name="T50" fmla="*/ 57 w 2074"/>
                  <a:gd name="T51" fmla="*/ 415 h 503"/>
                  <a:gd name="T52" fmla="*/ 14 w 2074"/>
                  <a:gd name="T53" fmla="*/ 364 h 503"/>
                  <a:gd name="T54" fmla="*/ 0 w 2074"/>
                  <a:gd name="T55" fmla="*/ 312 h 503"/>
                  <a:gd name="T56" fmla="*/ 14 w 2074"/>
                  <a:gd name="T57" fmla="*/ 259 h 503"/>
                  <a:gd name="T58" fmla="*/ 58 w 2074"/>
                  <a:gd name="T59" fmla="*/ 208 h 503"/>
                  <a:gd name="T60" fmla="*/ 127 w 2074"/>
                  <a:gd name="T61" fmla="*/ 162 h 503"/>
                  <a:gd name="T62" fmla="*/ 219 w 2074"/>
                  <a:gd name="T63" fmla="*/ 120 h 503"/>
                  <a:gd name="T64" fmla="*/ 334 w 2074"/>
                  <a:gd name="T65" fmla="*/ 83 h 503"/>
                  <a:gd name="T66" fmla="*/ 466 w 2074"/>
                  <a:gd name="T67" fmla="*/ 52 h 503"/>
                  <a:gd name="T68" fmla="*/ 613 w 2074"/>
                  <a:gd name="T69" fmla="*/ 27 h 503"/>
                  <a:gd name="T70" fmla="*/ 775 w 2074"/>
                  <a:gd name="T71" fmla="*/ 10 h 503"/>
                  <a:gd name="T72" fmla="*/ 947 w 2074"/>
                  <a:gd name="T73" fmla="*/ 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74" h="50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8"/>
                    </a:lnTo>
                    <a:lnTo>
                      <a:pt x="2058" y="364"/>
                    </a:lnTo>
                    <a:lnTo>
                      <a:pt x="2041" y="390"/>
                    </a:lnTo>
                    <a:lnTo>
                      <a:pt x="2016" y="415"/>
                    </a:lnTo>
                    <a:lnTo>
                      <a:pt x="1985" y="438"/>
                    </a:lnTo>
                    <a:lnTo>
                      <a:pt x="1947" y="461"/>
                    </a:lnTo>
                    <a:lnTo>
                      <a:pt x="1905" y="482"/>
                    </a:lnTo>
                    <a:lnTo>
                      <a:pt x="1856" y="503"/>
                    </a:lnTo>
                    <a:lnTo>
                      <a:pt x="1797" y="481"/>
                    </a:lnTo>
                    <a:lnTo>
                      <a:pt x="1731" y="462"/>
                    </a:lnTo>
                    <a:lnTo>
                      <a:pt x="1658" y="444"/>
                    </a:lnTo>
                    <a:lnTo>
                      <a:pt x="1582" y="428"/>
                    </a:lnTo>
                    <a:lnTo>
                      <a:pt x="1500" y="414"/>
                    </a:lnTo>
                    <a:lnTo>
                      <a:pt x="1414" y="402"/>
                    </a:lnTo>
                    <a:lnTo>
                      <a:pt x="1325" y="394"/>
                    </a:lnTo>
                    <a:lnTo>
                      <a:pt x="1232" y="386"/>
                    </a:lnTo>
                    <a:lnTo>
                      <a:pt x="1136" y="382"/>
                    </a:lnTo>
                    <a:lnTo>
                      <a:pt x="1036" y="381"/>
                    </a:lnTo>
                    <a:lnTo>
                      <a:pt x="938" y="382"/>
                    </a:lnTo>
                    <a:lnTo>
                      <a:pt x="842" y="386"/>
                    </a:lnTo>
                    <a:lnTo>
                      <a:pt x="748" y="394"/>
                    </a:lnTo>
                    <a:lnTo>
                      <a:pt x="658" y="402"/>
                    </a:lnTo>
                    <a:lnTo>
                      <a:pt x="572" y="414"/>
                    </a:lnTo>
                    <a:lnTo>
                      <a:pt x="491" y="428"/>
                    </a:lnTo>
                    <a:lnTo>
                      <a:pt x="414" y="444"/>
                    </a:lnTo>
                    <a:lnTo>
                      <a:pt x="343" y="462"/>
                    </a:lnTo>
                    <a:lnTo>
                      <a:pt x="277" y="481"/>
                    </a:lnTo>
                    <a:lnTo>
                      <a:pt x="217" y="503"/>
                    </a:lnTo>
                    <a:lnTo>
                      <a:pt x="168" y="482"/>
                    </a:lnTo>
                    <a:lnTo>
                      <a:pt x="125" y="461"/>
                    </a:lnTo>
                    <a:lnTo>
                      <a:pt x="89" y="438"/>
                    </a:lnTo>
                    <a:lnTo>
                      <a:pt x="57" y="415"/>
                    </a:lnTo>
                    <a:lnTo>
                      <a:pt x="32" y="390"/>
                    </a:lnTo>
                    <a:lnTo>
                      <a:pt x="14" y="364"/>
                    </a:lnTo>
                    <a:lnTo>
                      <a:pt x="4" y="338"/>
                    </a:lnTo>
                    <a:lnTo>
                      <a:pt x="0" y="312"/>
                    </a:lnTo>
                    <a:lnTo>
                      <a:pt x="4" y="285"/>
                    </a:lnTo>
                    <a:lnTo>
                      <a:pt x="14" y="259"/>
                    </a:lnTo>
                    <a:lnTo>
                      <a:pt x="33" y="234"/>
                    </a:lnTo>
                    <a:lnTo>
                      <a:pt x="58" y="208"/>
                    </a:lnTo>
                    <a:lnTo>
                      <a:pt x="90" y="185"/>
                    </a:lnTo>
                    <a:lnTo>
                      <a:pt x="127" y="162"/>
                    </a:lnTo>
                    <a:lnTo>
                      <a:pt x="171"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3200">
                  <a:solidFill>
                    <a:prstClr val="black"/>
                  </a:solidFill>
                </a:endParaRPr>
              </a:p>
            </p:txBody>
          </p:sp>
        </p:grpSp>
        <p:grpSp>
          <p:nvGrpSpPr>
            <p:cNvPr id="11" name="Group 10"/>
            <p:cNvGrpSpPr>
              <a:grpSpLocks noChangeAspect="1"/>
            </p:cNvGrpSpPr>
            <p:nvPr/>
          </p:nvGrpSpPr>
          <p:grpSpPr>
            <a:xfrm>
              <a:off x="4002464" y="-419117"/>
              <a:ext cx="427934" cy="566646"/>
              <a:chOff x="784223" y="4300538"/>
              <a:chExt cx="460377" cy="609600"/>
            </a:xfrm>
          </p:grpSpPr>
          <p:sp>
            <p:nvSpPr>
              <p:cNvPr id="12" name="Freeform 6"/>
              <p:cNvSpPr>
                <a:spLocks/>
              </p:cNvSpPr>
              <p:nvPr/>
            </p:nvSpPr>
            <p:spPr bwMode="auto">
              <a:xfrm>
                <a:off x="784223" y="4383088"/>
                <a:ext cx="460375" cy="527050"/>
              </a:xfrm>
              <a:custGeom>
                <a:avLst/>
                <a:gdLst>
                  <a:gd name="T0" fmla="*/ 0 w 2608"/>
                  <a:gd name="T1" fmla="*/ 0 h 2984"/>
                  <a:gd name="T2" fmla="*/ 2608 w 2608"/>
                  <a:gd name="T3" fmla="*/ 0 h 2984"/>
                  <a:gd name="T4" fmla="*/ 2608 w 2608"/>
                  <a:gd name="T5" fmla="*/ 2512 h 2984"/>
                  <a:gd name="T6" fmla="*/ 2605 w 2608"/>
                  <a:gd name="T7" fmla="*/ 2547 h 2984"/>
                  <a:gd name="T8" fmla="*/ 2595 w 2608"/>
                  <a:gd name="T9" fmla="*/ 2582 h 2984"/>
                  <a:gd name="T10" fmla="*/ 2577 w 2608"/>
                  <a:gd name="T11" fmla="*/ 2615 h 2984"/>
                  <a:gd name="T12" fmla="*/ 2553 w 2608"/>
                  <a:gd name="T13" fmla="*/ 2648 h 2984"/>
                  <a:gd name="T14" fmla="*/ 2523 w 2608"/>
                  <a:gd name="T15" fmla="*/ 2680 h 2984"/>
                  <a:gd name="T16" fmla="*/ 2487 w 2608"/>
                  <a:gd name="T17" fmla="*/ 2711 h 2984"/>
                  <a:gd name="T18" fmla="*/ 2446 w 2608"/>
                  <a:gd name="T19" fmla="*/ 2741 h 2984"/>
                  <a:gd name="T20" fmla="*/ 2399 w 2608"/>
                  <a:gd name="T21" fmla="*/ 2769 h 2984"/>
                  <a:gd name="T22" fmla="*/ 2346 w 2608"/>
                  <a:gd name="T23" fmla="*/ 2795 h 2984"/>
                  <a:gd name="T24" fmla="*/ 2289 w 2608"/>
                  <a:gd name="T25" fmla="*/ 2822 h 2984"/>
                  <a:gd name="T26" fmla="*/ 2226 w 2608"/>
                  <a:gd name="T27" fmla="*/ 2846 h 2984"/>
                  <a:gd name="T28" fmla="*/ 2160 w 2608"/>
                  <a:gd name="T29" fmla="*/ 2868 h 2984"/>
                  <a:gd name="T30" fmla="*/ 2089 w 2608"/>
                  <a:gd name="T31" fmla="*/ 2889 h 2984"/>
                  <a:gd name="T32" fmla="*/ 2014 w 2608"/>
                  <a:gd name="T33" fmla="*/ 2908 h 2984"/>
                  <a:gd name="T34" fmla="*/ 1936 w 2608"/>
                  <a:gd name="T35" fmla="*/ 2925 h 2984"/>
                  <a:gd name="T36" fmla="*/ 1854 w 2608"/>
                  <a:gd name="T37" fmla="*/ 2940 h 2984"/>
                  <a:gd name="T38" fmla="*/ 1769 w 2608"/>
                  <a:gd name="T39" fmla="*/ 2953 h 2984"/>
                  <a:gd name="T40" fmla="*/ 1681 w 2608"/>
                  <a:gd name="T41" fmla="*/ 2964 h 2984"/>
                  <a:gd name="T42" fmla="*/ 1590 w 2608"/>
                  <a:gd name="T43" fmla="*/ 2972 h 2984"/>
                  <a:gd name="T44" fmla="*/ 1497 w 2608"/>
                  <a:gd name="T45" fmla="*/ 2979 h 2984"/>
                  <a:gd name="T46" fmla="*/ 1402 w 2608"/>
                  <a:gd name="T47" fmla="*/ 2983 h 2984"/>
                  <a:gd name="T48" fmla="*/ 1304 w 2608"/>
                  <a:gd name="T49" fmla="*/ 2984 h 2984"/>
                  <a:gd name="T50" fmla="*/ 1304 w 2608"/>
                  <a:gd name="T51" fmla="*/ 2984 h 2984"/>
                  <a:gd name="T52" fmla="*/ 1302 w 2608"/>
                  <a:gd name="T53" fmla="*/ 2984 h 2984"/>
                  <a:gd name="T54" fmla="*/ 1287 w 2608"/>
                  <a:gd name="T55" fmla="*/ 2984 h 2984"/>
                  <a:gd name="T56" fmla="*/ 1287 w 2608"/>
                  <a:gd name="T57" fmla="*/ 2984 h 2984"/>
                  <a:gd name="T58" fmla="*/ 1190 w 2608"/>
                  <a:gd name="T59" fmla="*/ 2982 h 2984"/>
                  <a:gd name="T60" fmla="*/ 1096 w 2608"/>
                  <a:gd name="T61" fmla="*/ 2978 h 2984"/>
                  <a:gd name="T62" fmla="*/ 1005 w 2608"/>
                  <a:gd name="T63" fmla="*/ 2971 h 2984"/>
                  <a:gd name="T64" fmla="*/ 915 w 2608"/>
                  <a:gd name="T65" fmla="*/ 2962 h 2984"/>
                  <a:gd name="T66" fmla="*/ 828 w 2608"/>
                  <a:gd name="T67" fmla="*/ 2952 h 2984"/>
                  <a:gd name="T68" fmla="*/ 744 w 2608"/>
                  <a:gd name="T69" fmla="*/ 2938 h 2984"/>
                  <a:gd name="T70" fmla="*/ 663 w 2608"/>
                  <a:gd name="T71" fmla="*/ 2922 h 2984"/>
                  <a:gd name="T72" fmla="*/ 586 w 2608"/>
                  <a:gd name="T73" fmla="*/ 2905 h 2984"/>
                  <a:gd name="T74" fmla="*/ 513 w 2608"/>
                  <a:gd name="T75" fmla="*/ 2887 h 2984"/>
                  <a:gd name="T76" fmla="*/ 442 w 2608"/>
                  <a:gd name="T77" fmla="*/ 2866 h 2984"/>
                  <a:gd name="T78" fmla="*/ 377 w 2608"/>
                  <a:gd name="T79" fmla="*/ 2844 h 2984"/>
                  <a:gd name="T80" fmla="*/ 316 w 2608"/>
                  <a:gd name="T81" fmla="*/ 2820 h 2984"/>
                  <a:gd name="T82" fmla="*/ 259 w 2608"/>
                  <a:gd name="T83" fmla="*/ 2793 h 2984"/>
                  <a:gd name="T84" fmla="*/ 208 w 2608"/>
                  <a:gd name="T85" fmla="*/ 2767 h 2984"/>
                  <a:gd name="T86" fmla="*/ 162 w 2608"/>
                  <a:gd name="T87" fmla="*/ 2739 h 2984"/>
                  <a:gd name="T88" fmla="*/ 120 w 2608"/>
                  <a:gd name="T89" fmla="*/ 2710 h 2984"/>
                  <a:gd name="T90" fmla="*/ 85 w 2608"/>
                  <a:gd name="T91" fmla="*/ 2678 h 2984"/>
                  <a:gd name="T92" fmla="*/ 55 w 2608"/>
                  <a:gd name="T93" fmla="*/ 2647 h 2984"/>
                  <a:gd name="T94" fmla="*/ 32 w 2608"/>
                  <a:gd name="T95" fmla="*/ 2614 h 2984"/>
                  <a:gd name="T96" fmla="*/ 15 w 2608"/>
                  <a:gd name="T97" fmla="*/ 2581 h 2984"/>
                  <a:gd name="T98" fmla="*/ 5 w 2608"/>
                  <a:gd name="T99" fmla="*/ 2546 h 2984"/>
                  <a:gd name="T100" fmla="*/ 0 w 2608"/>
                  <a:gd name="T101" fmla="*/ 2512 h 2984"/>
                  <a:gd name="T102" fmla="*/ 0 w 2608"/>
                  <a:gd name="T103" fmla="*/ 0 h 2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08" h="2984">
                    <a:moveTo>
                      <a:pt x="0" y="0"/>
                    </a:moveTo>
                    <a:lnTo>
                      <a:pt x="2608" y="0"/>
                    </a:lnTo>
                    <a:lnTo>
                      <a:pt x="2608" y="2512"/>
                    </a:lnTo>
                    <a:lnTo>
                      <a:pt x="2605" y="2547"/>
                    </a:lnTo>
                    <a:lnTo>
                      <a:pt x="2595" y="2582"/>
                    </a:lnTo>
                    <a:lnTo>
                      <a:pt x="2577" y="2615"/>
                    </a:lnTo>
                    <a:lnTo>
                      <a:pt x="2553" y="2648"/>
                    </a:lnTo>
                    <a:lnTo>
                      <a:pt x="2523" y="2680"/>
                    </a:lnTo>
                    <a:lnTo>
                      <a:pt x="2487" y="2711"/>
                    </a:lnTo>
                    <a:lnTo>
                      <a:pt x="2446" y="2741"/>
                    </a:lnTo>
                    <a:lnTo>
                      <a:pt x="2399" y="2769"/>
                    </a:lnTo>
                    <a:lnTo>
                      <a:pt x="2346" y="2795"/>
                    </a:lnTo>
                    <a:lnTo>
                      <a:pt x="2289" y="2822"/>
                    </a:lnTo>
                    <a:lnTo>
                      <a:pt x="2226" y="2846"/>
                    </a:lnTo>
                    <a:lnTo>
                      <a:pt x="2160" y="2868"/>
                    </a:lnTo>
                    <a:lnTo>
                      <a:pt x="2089" y="2889"/>
                    </a:lnTo>
                    <a:lnTo>
                      <a:pt x="2014" y="2908"/>
                    </a:lnTo>
                    <a:lnTo>
                      <a:pt x="1936" y="2925"/>
                    </a:lnTo>
                    <a:lnTo>
                      <a:pt x="1854" y="2940"/>
                    </a:lnTo>
                    <a:lnTo>
                      <a:pt x="1769" y="2953"/>
                    </a:lnTo>
                    <a:lnTo>
                      <a:pt x="1681" y="2964"/>
                    </a:lnTo>
                    <a:lnTo>
                      <a:pt x="1590" y="2972"/>
                    </a:lnTo>
                    <a:lnTo>
                      <a:pt x="1497" y="2979"/>
                    </a:lnTo>
                    <a:lnTo>
                      <a:pt x="1402" y="2983"/>
                    </a:lnTo>
                    <a:lnTo>
                      <a:pt x="1304" y="2984"/>
                    </a:lnTo>
                    <a:lnTo>
                      <a:pt x="1304" y="2984"/>
                    </a:lnTo>
                    <a:lnTo>
                      <a:pt x="1302" y="2984"/>
                    </a:lnTo>
                    <a:lnTo>
                      <a:pt x="1287" y="2984"/>
                    </a:lnTo>
                    <a:lnTo>
                      <a:pt x="1287" y="2984"/>
                    </a:lnTo>
                    <a:lnTo>
                      <a:pt x="1190" y="2982"/>
                    </a:lnTo>
                    <a:lnTo>
                      <a:pt x="1096" y="2978"/>
                    </a:lnTo>
                    <a:lnTo>
                      <a:pt x="1005" y="2971"/>
                    </a:lnTo>
                    <a:lnTo>
                      <a:pt x="915" y="2962"/>
                    </a:lnTo>
                    <a:lnTo>
                      <a:pt x="828" y="2952"/>
                    </a:lnTo>
                    <a:lnTo>
                      <a:pt x="744" y="2938"/>
                    </a:lnTo>
                    <a:lnTo>
                      <a:pt x="663" y="2922"/>
                    </a:lnTo>
                    <a:lnTo>
                      <a:pt x="586" y="2905"/>
                    </a:lnTo>
                    <a:lnTo>
                      <a:pt x="513" y="2887"/>
                    </a:lnTo>
                    <a:lnTo>
                      <a:pt x="442" y="2866"/>
                    </a:lnTo>
                    <a:lnTo>
                      <a:pt x="377" y="2844"/>
                    </a:lnTo>
                    <a:lnTo>
                      <a:pt x="316" y="2820"/>
                    </a:lnTo>
                    <a:lnTo>
                      <a:pt x="259" y="2793"/>
                    </a:lnTo>
                    <a:lnTo>
                      <a:pt x="208" y="2767"/>
                    </a:lnTo>
                    <a:lnTo>
                      <a:pt x="162" y="2739"/>
                    </a:lnTo>
                    <a:lnTo>
                      <a:pt x="120" y="2710"/>
                    </a:lnTo>
                    <a:lnTo>
                      <a:pt x="85" y="2678"/>
                    </a:lnTo>
                    <a:lnTo>
                      <a:pt x="55" y="2647"/>
                    </a:lnTo>
                    <a:lnTo>
                      <a:pt x="32" y="2614"/>
                    </a:lnTo>
                    <a:lnTo>
                      <a:pt x="15" y="2581"/>
                    </a:lnTo>
                    <a:lnTo>
                      <a:pt x="5" y="2546"/>
                    </a:lnTo>
                    <a:lnTo>
                      <a:pt x="0" y="2512"/>
                    </a:lnTo>
                    <a:lnTo>
                      <a:pt x="0" y="0"/>
                    </a:lnTo>
                    <a:close/>
                  </a:path>
                </a:pathLst>
              </a:custGeom>
              <a:solidFill>
                <a:srgbClr val="3999C6"/>
              </a:solidFill>
              <a:ln w="0">
                <a:solidFill>
                  <a:srgbClr val="3999C6"/>
                </a:solidFill>
                <a:prstDash val="solid"/>
                <a:round/>
                <a:headEnd/>
                <a:tailEnd/>
              </a:ln>
            </p:spPr>
            <p:txBody>
              <a:bodyPr vert="horz" wrap="square" lIns="91440" tIns="45720" rIns="91440" bIns="45720" numCol="1" anchor="t" anchorCtr="0" compatLnSpc="1">
                <a:prstTxWarp prst="textNoShape">
                  <a:avLst/>
                </a:prstTxWarp>
              </a:bodyPr>
              <a:lstStyle/>
              <a:p>
                <a:endParaRPr lang="en-US" sz="3200">
                  <a:solidFill>
                    <a:prstClr val="black"/>
                  </a:solidFill>
                </a:endParaRPr>
              </a:p>
            </p:txBody>
          </p:sp>
          <p:sp>
            <p:nvSpPr>
              <p:cNvPr id="13" name="Freeform 8"/>
              <p:cNvSpPr>
                <a:spLocks/>
              </p:cNvSpPr>
              <p:nvPr/>
            </p:nvSpPr>
            <p:spPr bwMode="auto">
              <a:xfrm>
                <a:off x="784225" y="4300538"/>
                <a:ext cx="460375" cy="166688"/>
              </a:xfrm>
              <a:custGeom>
                <a:avLst/>
                <a:gdLst>
                  <a:gd name="T0" fmla="*/ 1305 w 2606"/>
                  <a:gd name="T1" fmla="*/ 0 h 945"/>
                  <a:gd name="T2" fmla="*/ 1495 w 2606"/>
                  <a:gd name="T3" fmla="*/ 5 h 945"/>
                  <a:gd name="T4" fmla="*/ 1679 w 2606"/>
                  <a:gd name="T5" fmla="*/ 20 h 945"/>
                  <a:gd name="T6" fmla="*/ 1852 w 2606"/>
                  <a:gd name="T7" fmla="*/ 44 h 945"/>
                  <a:gd name="T8" fmla="*/ 2012 w 2606"/>
                  <a:gd name="T9" fmla="*/ 76 h 945"/>
                  <a:gd name="T10" fmla="*/ 2158 w 2606"/>
                  <a:gd name="T11" fmla="*/ 116 h 945"/>
                  <a:gd name="T12" fmla="*/ 2287 w 2606"/>
                  <a:gd name="T13" fmla="*/ 162 h 945"/>
                  <a:gd name="T14" fmla="*/ 2397 w 2606"/>
                  <a:gd name="T15" fmla="*/ 215 h 945"/>
                  <a:gd name="T16" fmla="*/ 2485 w 2606"/>
                  <a:gd name="T17" fmla="*/ 273 h 945"/>
                  <a:gd name="T18" fmla="*/ 2551 w 2606"/>
                  <a:gd name="T19" fmla="*/ 336 h 945"/>
                  <a:gd name="T20" fmla="*/ 2593 w 2606"/>
                  <a:gd name="T21" fmla="*/ 402 h 945"/>
                  <a:gd name="T22" fmla="*/ 2606 w 2606"/>
                  <a:gd name="T23" fmla="*/ 472 h 945"/>
                  <a:gd name="T24" fmla="*/ 2593 w 2606"/>
                  <a:gd name="T25" fmla="*/ 541 h 945"/>
                  <a:gd name="T26" fmla="*/ 2551 w 2606"/>
                  <a:gd name="T27" fmla="*/ 608 h 945"/>
                  <a:gd name="T28" fmla="*/ 2485 w 2606"/>
                  <a:gd name="T29" fmla="*/ 671 h 945"/>
                  <a:gd name="T30" fmla="*/ 2397 w 2606"/>
                  <a:gd name="T31" fmla="*/ 729 h 945"/>
                  <a:gd name="T32" fmla="*/ 2287 w 2606"/>
                  <a:gd name="T33" fmla="*/ 782 h 945"/>
                  <a:gd name="T34" fmla="*/ 2158 w 2606"/>
                  <a:gd name="T35" fmla="*/ 828 h 945"/>
                  <a:gd name="T36" fmla="*/ 2012 w 2606"/>
                  <a:gd name="T37" fmla="*/ 868 h 945"/>
                  <a:gd name="T38" fmla="*/ 1852 w 2606"/>
                  <a:gd name="T39" fmla="*/ 901 h 945"/>
                  <a:gd name="T40" fmla="*/ 1679 w 2606"/>
                  <a:gd name="T41" fmla="*/ 925 h 945"/>
                  <a:gd name="T42" fmla="*/ 1495 w 2606"/>
                  <a:gd name="T43" fmla="*/ 939 h 945"/>
                  <a:gd name="T44" fmla="*/ 1302 w 2606"/>
                  <a:gd name="T45" fmla="*/ 945 h 945"/>
                  <a:gd name="T46" fmla="*/ 1110 w 2606"/>
                  <a:gd name="T47" fmla="*/ 939 h 945"/>
                  <a:gd name="T48" fmla="*/ 926 w 2606"/>
                  <a:gd name="T49" fmla="*/ 925 h 945"/>
                  <a:gd name="T50" fmla="*/ 754 w 2606"/>
                  <a:gd name="T51" fmla="*/ 901 h 945"/>
                  <a:gd name="T52" fmla="*/ 593 w 2606"/>
                  <a:gd name="T53" fmla="*/ 868 h 945"/>
                  <a:gd name="T54" fmla="*/ 448 w 2606"/>
                  <a:gd name="T55" fmla="*/ 828 h 945"/>
                  <a:gd name="T56" fmla="*/ 319 w 2606"/>
                  <a:gd name="T57" fmla="*/ 782 h 945"/>
                  <a:gd name="T58" fmla="*/ 209 w 2606"/>
                  <a:gd name="T59" fmla="*/ 729 h 945"/>
                  <a:gd name="T60" fmla="*/ 120 w 2606"/>
                  <a:gd name="T61" fmla="*/ 671 h 945"/>
                  <a:gd name="T62" fmla="*/ 54 w 2606"/>
                  <a:gd name="T63" fmla="*/ 608 h 945"/>
                  <a:gd name="T64" fmla="*/ 13 w 2606"/>
                  <a:gd name="T65" fmla="*/ 541 h 945"/>
                  <a:gd name="T66" fmla="*/ 0 w 2606"/>
                  <a:gd name="T67" fmla="*/ 472 h 945"/>
                  <a:gd name="T68" fmla="*/ 13 w 2606"/>
                  <a:gd name="T69" fmla="*/ 402 h 945"/>
                  <a:gd name="T70" fmla="*/ 54 w 2606"/>
                  <a:gd name="T71" fmla="*/ 336 h 945"/>
                  <a:gd name="T72" fmla="*/ 120 w 2606"/>
                  <a:gd name="T73" fmla="*/ 273 h 945"/>
                  <a:gd name="T74" fmla="*/ 209 w 2606"/>
                  <a:gd name="T75" fmla="*/ 215 h 945"/>
                  <a:gd name="T76" fmla="*/ 319 w 2606"/>
                  <a:gd name="T77" fmla="*/ 162 h 945"/>
                  <a:gd name="T78" fmla="*/ 448 w 2606"/>
                  <a:gd name="T79" fmla="*/ 116 h 945"/>
                  <a:gd name="T80" fmla="*/ 593 w 2606"/>
                  <a:gd name="T81" fmla="*/ 76 h 945"/>
                  <a:gd name="T82" fmla="*/ 754 w 2606"/>
                  <a:gd name="T83" fmla="*/ 44 h 945"/>
                  <a:gd name="T84" fmla="*/ 926 w 2606"/>
                  <a:gd name="T85" fmla="*/ 20 h 945"/>
                  <a:gd name="T86" fmla="*/ 1110 w 2606"/>
                  <a:gd name="T87" fmla="*/ 5 h 945"/>
                  <a:gd name="T88" fmla="*/ 1300 w 2606"/>
                  <a:gd name="T89"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06" h="945">
                    <a:moveTo>
                      <a:pt x="1300" y="0"/>
                    </a:moveTo>
                    <a:lnTo>
                      <a:pt x="1305" y="0"/>
                    </a:lnTo>
                    <a:lnTo>
                      <a:pt x="1400" y="1"/>
                    </a:lnTo>
                    <a:lnTo>
                      <a:pt x="1495" y="5"/>
                    </a:lnTo>
                    <a:lnTo>
                      <a:pt x="1588" y="12"/>
                    </a:lnTo>
                    <a:lnTo>
                      <a:pt x="1679" y="20"/>
                    </a:lnTo>
                    <a:lnTo>
                      <a:pt x="1767" y="30"/>
                    </a:lnTo>
                    <a:lnTo>
                      <a:pt x="1852" y="44"/>
                    </a:lnTo>
                    <a:lnTo>
                      <a:pt x="1934" y="59"/>
                    </a:lnTo>
                    <a:lnTo>
                      <a:pt x="2012" y="76"/>
                    </a:lnTo>
                    <a:lnTo>
                      <a:pt x="2087" y="95"/>
                    </a:lnTo>
                    <a:lnTo>
                      <a:pt x="2158" y="116"/>
                    </a:lnTo>
                    <a:lnTo>
                      <a:pt x="2224" y="138"/>
                    </a:lnTo>
                    <a:lnTo>
                      <a:pt x="2287" y="162"/>
                    </a:lnTo>
                    <a:lnTo>
                      <a:pt x="2344" y="187"/>
                    </a:lnTo>
                    <a:lnTo>
                      <a:pt x="2397" y="215"/>
                    </a:lnTo>
                    <a:lnTo>
                      <a:pt x="2444" y="243"/>
                    </a:lnTo>
                    <a:lnTo>
                      <a:pt x="2485" y="273"/>
                    </a:lnTo>
                    <a:lnTo>
                      <a:pt x="2521" y="304"/>
                    </a:lnTo>
                    <a:lnTo>
                      <a:pt x="2551" y="336"/>
                    </a:lnTo>
                    <a:lnTo>
                      <a:pt x="2575" y="369"/>
                    </a:lnTo>
                    <a:lnTo>
                      <a:pt x="2593" y="402"/>
                    </a:lnTo>
                    <a:lnTo>
                      <a:pt x="2603" y="437"/>
                    </a:lnTo>
                    <a:lnTo>
                      <a:pt x="2606" y="472"/>
                    </a:lnTo>
                    <a:lnTo>
                      <a:pt x="2603" y="507"/>
                    </a:lnTo>
                    <a:lnTo>
                      <a:pt x="2593" y="541"/>
                    </a:lnTo>
                    <a:lnTo>
                      <a:pt x="2575" y="576"/>
                    </a:lnTo>
                    <a:lnTo>
                      <a:pt x="2551" y="608"/>
                    </a:lnTo>
                    <a:lnTo>
                      <a:pt x="2521" y="640"/>
                    </a:lnTo>
                    <a:lnTo>
                      <a:pt x="2485" y="671"/>
                    </a:lnTo>
                    <a:lnTo>
                      <a:pt x="2444" y="701"/>
                    </a:lnTo>
                    <a:lnTo>
                      <a:pt x="2397" y="729"/>
                    </a:lnTo>
                    <a:lnTo>
                      <a:pt x="2344" y="756"/>
                    </a:lnTo>
                    <a:lnTo>
                      <a:pt x="2287" y="782"/>
                    </a:lnTo>
                    <a:lnTo>
                      <a:pt x="2224" y="806"/>
                    </a:lnTo>
                    <a:lnTo>
                      <a:pt x="2158" y="828"/>
                    </a:lnTo>
                    <a:lnTo>
                      <a:pt x="2087" y="849"/>
                    </a:lnTo>
                    <a:lnTo>
                      <a:pt x="2012" y="868"/>
                    </a:lnTo>
                    <a:lnTo>
                      <a:pt x="1934" y="885"/>
                    </a:lnTo>
                    <a:lnTo>
                      <a:pt x="1852" y="901"/>
                    </a:lnTo>
                    <a:lnTo>
                      <a:pt x="1767" y="913"/>
                    </a:lnTo>
                    <a:lnTo>
                      <a:pt x="1679" y="925"/>
                    </a:lnTo>
                    <a:lnTo>
                      <a:pt x="1588" y="933"/>
                    </a:lnTo>
                    <a:lnTo>
                      <a:pt x="1495" y="939"/>
                    </a:lnTo>
                    <a:lnTo>
                      <a:pt x="1400" y="943"/>
                    </a:lnTo>
                    <a:lnTo>
                      <a:pt x="1302" y="945"/>
                    </a:lnTo>
                    <a:lnTo>
                      <a:pt x="1205" y="943"/>
                    </a:lnTo>
                    <a:lnTo>
                      <a:pt x="1110" y="939"/>
                    </a:lnTo>
                    <a:lnTo>
                      <a:pt x="1016" y="933"/>
                    </a:lnTo>
                    <a:lnTo>
                      <a:pt x="926" y="925"/>
                    </a:lnTo>
                    <a:lnTo>
                      <a:pt x="838" y="913"/>
                    </a:lnTo>
                    <a:lnTo>
                      <a:pt x="754" y="901"/>
                    </a:lnTo>
                    <a:lnTo>
                      <a:pt x="671" y="885"/>
                    </a:lnTo>
                    <a:lnTo>
                      <a:pt x="593" y="868"/>
                    </a:lnTo>
                    <a:lnTo>
                      <a:pt x="518" y="849"/>
                    </a:lnTo>
                    <a:lnTo>
                      <a:pt x="448" y="828"/>
                    </a:lnTo>
                    <a:lnTo>
                      <a:pt x="381" y="806"/>
                    </a:lnTo>
                    <a:lnTo>
                      <a:pt x="319" y="782"/>
                    </a:lnTo>
                    <a:lnTo>
                      <a:pt x="261" y="756"/>
                    </a:lnTo>
                    <a:lnTo>
                      <a:pt x="209" y="729"/>
                    </a:lnTo>
                    <a:lnTo>
                      <a:pt x="162" y="701"/>
                    </a:lnTo>
                    <a:lnTo>
                      <a:pt x="120" y="671"/>
                    </a:lnTo>
                    <a:lnTo>
                      <a:pt x="84" y="640"/>
                    </a:lnTo>
                    <a:lnTo>
                      <a:pt x="54" y="608"/>
                    </a:lnTo>
                    <a:lnTo>
                      <a:pt x="31" y="576"/>
                    </a:lnTo>
                    <a:lnTo>
                      <a:pt x="13" y="541"/>
                    </a:lnTo>
                    <a:lnTo>
                      <a:pt x="3" y="507"/>
                    </a:lnTo>
                    <a:lnTo>
                      <a:pt x="0" y="472"/>
                    </a:lnTo>
                    <a:lnTo>
                      <a:pt x="3" y="437"/>
                    </a:lnTo>
                    <a:lnTo>
                      <a:pt x="13" y="402"/>
                    </a:lnTo>
                    <a:lnTo>
                      <a:pt x="31" y="369"/>
                    </a:lnTo>
                    <a:lnTo>
                      <a:pt x="54" y="336"/>
                    </a:lnTo>
                    <a:lnTo>
                      <a:pt x="84" y="304"/>
                    </a:lnTo>
                    <a:lnTo>
                      <a:pt x="120" y="273"/>
                    </a:lnTo>
                    <a:lnTo>
                      <a:pt x="162" y="243"/>
                    </a:lnTo>
                    <a:lnTo>
                      <a:pt x="209" y="215"/>
                    </a:lnTo>
                    <a:lnTo>
                      <a:pt x="261" y="187"/>
                    </a:lnTo>
                    <a:lnTo>
                      <a:pt x="319" y="162"/>
                    </a:lnTo>
                    <a:lnTo>
                      <a:pt x="381" y="138"/>
                    </a:lnTo>
                    <a:lnTo>
                      <a:pt x="448" y="116"/>
                    </a:lnTo>
                    <a:lnTo>
                      <a:pt x="518" y="95"/>
                    </a:lnTo>
                    <a:lnTo>
                      <a:pt x="593" y="76"/>
                    </a:lnTo>
                    <a:lnTo>
                      <a:pt x="671" y="59"/>
                    </a:lnTo>
                    <a:lnTo>
                      <a:pt x="754" y="44"/>
                    </a:lnTo>
                    <a:lnTo>
                      <a:pt x="838" y="30"/>
                    </a:lnTo>
                    <a:lnTo>
                      <a:pt x="926" y="20"/>
                    </a:lnTo>
                    <a:lnTo>
                      <a:pt x="1016" y="12"/>
                    </a:lnTo>
                    <a:lnTo>
                      <a:pt x="1110" y="5"/>
                    </a:lnTo>
                    <a:lnTo>
                      <a:pt x="1205" y="1"/>
                    </a:lnTo>
                    <a:lnTo>
                      <a:pt x="130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3200">
                  <a:solidFill>
                    <a:prstClr val="black"/>
                  </a:solidFill>
                </a:endParaRPr>
              </a:p>
            </p:txBody>
          </p:sp>
          <p:sp>
            <p:nvSpPr>
              <p:cNvPr id="14" name="Freeform 9"/>
              <p:cNvSpPr>
                <a:spLocks/>
              </p:cNvSpPr>
              <p:nvPr/>
            </p:nvSpPr>
            <p:spPr bwMode="auto">
              <a:xfrm>
                <a:off x="831850" y="4324351"/>
                <a:ext cx="365125" cy="109538"/>
              </a:xfrm>
              <a:custGeom>
                <a:avLst/>
                <a:gdLst>
                  <a:gd name="T0" fmla="*/ 1126 w 2074"/>
                  <a:gd name="T1" fmla="*/ 2 h 623"/>
                  <a:gd name="T2" fmla="*/ 1298 w 2074"/>
                  <a:gd name="T3" fmla="*/ 10 h 623"/>
                  <a:gd name="T4" fmla="*/ 1459 w 2074"/>
                  <a:gd name="T5" fmla="*/ 27 h 623"/>
                  <a:gd name="T6" fmla="*/ 1608 w 2074"/>
                  <a:gd name="T7" fmla="*/ 52 h 623"/>
                  <a:gd name="T8" fmla="*/ 1740 w 2074"/>
                  <a:gd name="T9" fmla="*/ 83 h 623"/>
                  <a:gd name="T10" fmla="*/ 1853 w 2074"/>
                  <a:gd name="T11" fmla="*/ 120 h 623"/>
                  <a:gd name="T12" fmla="*/ 1946 w 2074"/>
                  <a:gd name="T13" fmla="*/ 162 h 623"/>
                  <a:gd name="T14" fmla="*/ 2016 w 2074"/>
                  <a:gd name="T15" fmla="*/ 208 h 623"/>
                  <a:gd name="T16" fmla="*/ 2058 w 2074"/>
                  <a:gd name="T17" fmla="*/ 259 h 623"/>
                  <a:gd name="T18" fmla="*/ 2074 w 2074"/>
                  <a:gd name="T19" fmla="*/ 312 h 623"/>
                  <a:gd name="T20" fmla="*/ 2058 w 2074"/>
                  <a:gd name="T21" fmla="*/ 366 h 623"/>
                  <a:gd name="T22" fmla="*/ 2016 w 2074"/>
                  <a:gd name="T23" fmla="*/ 416 h 623"/>
                  <a:gd name="T24" fmla="*/ 1946 w 2074"/>
                  <a:gd name="T25" fmla="*/ 462 h 623"/>
                  <a:gd name="T26" fmla="*/ 1853 w 2074"/>
                  <a:gd name="T27" fmla="*/ 504 h 623"/>
                  <a:gd name="T28" fmla="*/ 1740 w 2074"/>
                  <a:gd name="T29" fmla="*/ 541 h 623"/>
                  <a:gd name="T30" fmla="*/ 1608 w 2074"/>
                  <a:gd name="T31" fmla="*/ 572 h 623"/>
                  <a:gd name="T32" fmla="*/ 1459 w 2074"/>
                  <a:gd name="T33" fmla="*/ 597 h 623"/>
                  <a:gd name="T34" fmla="*/ 1298 w 2074"/>
                  <a:gd name="T35" fmla="*/ 614 h 623"/>
                  <a:gd name="T36" fmla="*/ 1126 w 2074"/>
                  <a:gd name="T37" fmla="*/ 622 h 623"/>
                  <a:gd name="T38" fmla="*/ 947 w 2074"/>
                  <a:gd name="T39" fmla="*/ 622 h 623"/>
                  <a:gd name="T40" fmla="*/ 775 w 2074"/>
                  <a:gd name="T41" fmla="*/ 614 h 623"/>
                  <a:gd name="T42" fmla="*/ 613 w 2074"/>
                  <a:gd name="T43" fmla="*/ 597 h 623"/>
                  <a:gd name="T44" fmla="*/ 466 w 2074"/>
                  <a:gd name="T45" fmla="*/ 572 h 623"/>
                  <a:gd name="T46" fmla="*/ 334 w 2074"/>
                  <a:gd name="T47" fmla="*/ 541 h 623"/>
                  <a:gd name="T48" fmla="*/ 219 w 2074"/>
                  <a:gd name="T49" fmla="*/ 504 h 623"/>
                  <a:gd name="T50" fmla="*/ 127 w 2074"/>
                  <a:gd name="T51" fmla="*/ 462 h 623"/>
                  <a:gd name="T52" fmla="*/ 58 w 2074"/>
                  <a:gd name="T53" fmla="*/ 416 h 623"/>
                  <a:gd name="T54" fmla="*/ 14 w 2074"/>
                  <a:gd name="T55" fmla="*/ 366 h 623"/>
                  <a:gd name="T56" fmla="*/ 0 w 2074"/>
                  <a:gd name="T57" fmla="*/ 312 h 623"/>
                  <a:gd name="T58" fmla="*/ 14 w 2074"/>
                  <a:gd name="T59" fmla="*/ 259 h 623"/>
                  <a:gd name="T60" fmla="*/ 58 w 2074"/>
                  <a:gd name="T61" fmla="*/ 208 h 623"/>
                  <a:gd name="T62" fmla="*/ 127 w 2074"/>
                  <a:gd name="T63" fmla="*/ 162 h 623"/>
                  <a:gd name="T64" fmla="*/ 219 w 2074"/>
                  <a:gd name="T65" fmla="*/ 120 h 623"/>
                  <a:gd name="T66" fmla="*/ 334 w 2074"/>
                  <a:gd name="T67" fmla="*/ 83 h 623"/>
                  <a:gd name="T68" fmla="*/ 466 w 2074"/>
                  <a:gd name="T69" fmla="*/ 52 h 623"/>
                  <a:gd name="T70" fmla="*/ 613 w 2074"/>
                  <a:gd name="T71" fmla="*/ 27 h 623"/>
                  <a:gd name="T72" fmla="*/ 775 w 2074"/>
                  <a:gd name="T73" fmla="*/ 10 h 623"/>
                  <a:gd name="T74" fmla="*/ 947 w 2074"/>
                  <a:gd name="T75" fmla="*/ 2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4" h="62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9"/>
                    </a:lnTo>
                    <a:lnTo>
                      <a:pt x="2058" y="366"/>
                    </a:lnTo>
                    <a:lnTo>
                      <a:pt x="2041" y="391"/>
                    </a:lnTo>
                    <a:lnTo>
                      <a:pt x="2016" y="416"/>
                    </a:lnTo>
                    <a:lnTo>
                      <a:pt x="1984" y="439"/>
                    </a:lnTo>
                    <a:lnTo>
                      <a:pt x="1946" y="462"/>
                    </a:lnTo>
                    <a:lnTo>
                      <a:pt x="1902" y="484"/>
                    </a:lnTo>
                    <a:lnTo>
                      <a:pt x="1853" y="504"/>
                    </a:lnTo>
                    <a:lnTo>
                      <a:pt x="1799" y="524"/>
                    </a:lnTo>
                    <a:lnTo>
                      <a:pt x="1740" y="541"/>
                    </a:lnTo>
                    <a:lnTo>
                      <a:pt x="1676" y="557"/>
                    </a:lnTo>
                    <a:lnTo>
                      <a:pt x="1608" y="572"/>
                    </a:lnTo>
                    <a:lnTo>
                      <a:pt x="1536" y="585"/>
                    </a:lnTo>
                    <a:lnTo>
                      <a:pt x="1459" y="597"/>
                    </a:lnTo>
                    <a:lnTo>
                      <a:pt x="1381" y="606"/>
                    </a:lnTo>
                    <a:lnTo>
                      <a:pt x="1298" y="614"/>
                    </a:lnTo>
                    <a:lnTo>
                      <a:pt x="1213" y="619"/>
                    </a:lnTo>
                    <a:lnTo>
                      <a:pt x="1126" y="622"/>
                    </a:lnTo>
                    <a:lnTo>
                      <a:pt x="1036" y="623"/>
                    </a:lnTo>
                    <a:lnTo>
                      <a:pt x="947" y="622"/>
                    </a:lnTo>
                    <a:lnTo>
                      <a:pt x="859" y="619"/>
                    </a:lnTo>
                    <a:lnTo>
                      <a:pt x="775" y="614"/>
                    </a:lnTo>
                    <a:lnTo>
                      <a:pt x="693" y="606"/>
                    </a:lnTo>
                    <a:lnTo>
                      <a:pt x="613" y="597"/>
                    </a:lnTo>
                    <a:lnTo>
                      <a:pt x="538" y="585"/>
                    </a:lnTo>
                    <a:lnTo>
                      <a:pt x="466" y="572"/>
                    </a:lnTo>
                    <a:lnTo>
                      <a:pt x="397" y="557"/>
                    </a:lnTo>
                    <a:lnTo>
                      <a:pt x="334" y="541"/>
                    </a:lnTo>
                    <a:lnTo>
                      <a:pt x="274" y="524"/>
                    </a:lnTo>
                    <a:lnTo>
                      <a:pt x="219" y="504"/>
                    </a:lnTo>
                    <a:lnTo>
                      <a:pt x="170" y="484"/>
                    </a:lnTo>
                    <a:lnTo>
                      <a:pt x="127" y="462"/>
                    </a:lnTo>
                    <a:lnTo>
                      <a:pt x="90" y="439"/>
                    </a:lnTo>
                    <a:lnTo>
                      <a:pt x="58" y="416"/>
                    </a:lnTo>
                    <a:lnTo>
                      <a:pt x="33" y="391"/>
                    </a:lnTo>
                    <a:lnTo>
                      <a:pt x="14" y="366"/>
                    </a:lnTo>
                    <a:lnTo>
                      <a:pt x="4" y="339"/>
                    </a:lnTo>
                    <a:lnTo>
                      <a:pt x="0" y="312"/>
                    </a:lnTo>
                    <a:lnTo>
                      <a:pt x="4" y="285"/>
                    </a:lnTo>
                    <a:lnTo>
                      <a:pt x="14" y="259"/>
                    </a:lnTo>
                    <a:lnTo>
                      <a:pt x="33" y="234"/>
                    </a:lnTo>
                    <a:lnTo>
                      <a:pt x="58" y="208"/>
                    </a:lnTo>
                    <a:lnTo>
                      <a:pt x="90" y="185"/>
                    </a:lnTo>
                    <a:lnTo>
                      <a:pt x="127" y="162"/>
                    </a:lnTo>
                    <a:lnTo>
                      <a:pt x="170"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rgbClr val="8BBF0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3200">
                  <a:solidFill>
                    <a:prstClr val="black"/>
                  </a:solidFill>
                </a:endParaRPr>
              </a:p>
            </p:txBody>
          </p:sp>
          <p:sp>
            <p:nvSpPr>
              <p:cNvPr id="15" name="Freeform 10"/>
              <p:cNvSpPr>
                <a:spLocks/>
              </p:cNvSpPr>
              <p:nvPr/>
            </p:nvSpPr>
            <p:spPr bwMode="auto">
              <a:xfrm>
                <a:off x="831850" y="4324351"/>
                <a:ext cx="365125" cy="88900"/>
              </a:xfrm>
              <a:custGeom>
                <a:avLst/>
                <a:gdLst>
                  <a:gd name="T0" fmla="*/ 1126 w 2074"/>
                  <a:gd name="T1" fmla="*/ 2 h 503"/>
                  <a:gd name="T2" fmla="*/ 1298 w 2074"/>
                  <a:gd name="T3" fmla="*/ 10 h 503"/>
                  <a:gd name="T4" fmla="*/ 1459 w 2074"/>
                  <a:gd name="T5" fmla="*/ 27 h 503"/>
                  <a:gd name="T6" fmla="*/ 1608 w 2074"/>
                  <a:gd name="T7" fmla="*/ 52 h 503"/>
                  <a:gd name="T8" fmla="*/ 1740 w 2074"/>
                  <a:gd name="T9" fmla="*/ 83 h 503"/>
                  <a:gd name="T10" fmla="*/ 1853 w 2074"/>
                  <a:gd name="T11" fmla="*/ 120 h 503"/>
                  <a:gd name="T12" fmla="*/ 1946 w 2074"/>
                  <a:gd name="T13" fmla="*/ 162 h 503"/>
                  <a:gd name="T14" fmla="*/ 2016 w 2074"/>
                  <a:gd name="T15" fmla="*/ 208 h 503"/>
                  <a:gd name="T16" fmla="*/ 2058 w 2074"/>
                  <a:gd name="T17" fmla="*/ 259 h 503"/>
                  <a:gd name="T18" fmla="*/ 2074 w 2074"/>
                  <a:gd name="T19" fmla="*/ 312 h 503"/>
                  <a:gd name="T20" fmla="*/ 2058 w 2074"/>
                  <a:gd name="T21" fmla="*/ 364 h 503"/>
                  <a:gd name="T22" fmla="*/ 2016 w 2074"/>
                  <a:gd name="T23" fmla="*/ 415 h 503"/>
                  <a:gd name="T24" fmla="*/ 1947 w 2074"/>
                  <a:gd name="T25" fmla="*/ 461 h 503"/>
                  <a:gd name="T26" fmla="*/ 1856 w 2074"/>
                  <a:gd name="T27" fmla="*/ 503 h 503"/>
                  <a:gd name="T28" fmla="*/ 1731 w 2074"/>
                  <a:gd name="T29" fmla="*/ 462 h 503"/>
                  <a:gd name="T30" fmla="*/ 1582 w 2074"/>
                  <a:gd name="T31" fmla="*/ 428 h 503"/>
                  <a:gd name="T32" fmla="*/ 1414 w 2074"/>
                  <a:gd name="T33" fmla="*/ 402 h 503"/>
                  <a:gd name="T34" fmla="*/ 1232 w 2074"/>
                  <a:gd name="T35" fmla="*/ 386 h 503"/>
                  <a:gd name="T36" fmla="*/ 1036 w 2074"/>
                  <a:gd name="T37" fmla="*/ 381 h 503"/>
                  <a:gd name="T38" fmla="*/ 842 w 2074"/>
                  <a:gd name="T39" fmla="*/ 386 h 503"/>
                  <a:gd name="T40" fmla="*/ 658 w 2074"/>
                  <a:gd name="T41" fmla="*/ 402 h 503"/>
                  <a:gd name="T42" fmla="*/ 491 w 2074"/>
                  <a:gd name="T43" fmla="*/ 428 h 503"/>
                  <a:gd name="T44" fmla="*/ 343 w 2074"/>
                  <a:gd name="T45" fmla="*/ 462 h 503"/>
                  <a:gd name="T46" fmla="*/ 217 w 2074"/>
                  <a:gd name="T47" fmla="*/ 503 h 503"/>
                  <a:gd name="T48" fmla="*/ 125 w 2074"/>
                  <a:gd name="T49" fmla="*/ 461 h 503"/>
                  <a:gd name="T50" fmla="*/ 57 w 2074"/>
                  <a:gd name="T51" fmla="*/ 415 h 503"/>
                  <a:gd name="T52" fmla="*/ 14 w 2074"/>
                  <a:gd name="T53" fmla="*/ 364 h 503"/>
                  <a:gd name="T54" fmla="*/ 0 w 2074"/>
                  <a:gd name="T55" fmla="*/ 312 h 503"/>
                  <a:gd name="T56" fmla="*/ 14 w 2074"/>
                  <a:gd name="T57" fmla="*/ 259 h 503"/>
                  <a:gd name="T58" fmla="*/ 58 w 2074"/>
                  <a:gd name="T59" fmla="*/ 208 h 503"/>
                  <a:gd name="T60" fmla="*/ 127 w 2074"/>
                  <a:gd name="T61" fmla="*/ 162 h 503"/>
                  <a:gd name="T62" fmla="*/ 219 w 2074"/>
                  <a:gd name="T63" fmla="*/ 120 h 503"/>
                  <a:gd name="T64" fmla="*/ 334 w 2074"/>
                  <a:gd name="T65" fmla="*/ 83 h 503"/>
                  <a:gd name="T66" fmla="*/ 466 w 2074"/>
                  <a:gd name="T67" fmla="*/ 52 h 503"/>
                  <a:gd name="T68" fmla="*/ 613 w 2074"/>
                  <a:gd name="T69" fmla="*/ 27 h 503"/>
                  <a:gd name="T70" fmla="*/ 775 w 2074"/>
                  <a:gd name="T71" fmla="*/ 10 h 503"/>
                  <a:gd name="T72" fmla="*/ 947 w 2074"/>
                  <a:gd name="T73" fmla="*/ 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74" h="50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8"/>
                    </a:lnTo>
                    <a:lnTo>
                      <a:pt x="2058" y="364"/>
                    </a:lnTo>
                    <a:lnTo>
                      <a:pt x="2041" y="390"/>
                    </a:lnTo>
                    <a:lnTo>
                      <a:pt x="2016" y="415"/>
                    </a:lnTo>
                    <a:lnTo>
                      <a:pt x="1985" y="438"/>
                    </a:lnTo>
                    <a:lnTo>
                      <a:pt x="1947" y="461"/>
                    </a:lnTo>
                    <a:lnTo>
                      <a:pt x="1905" y="482"/>
                    </a:lnTo>
                    <a:lnTo>
                      <a:pt x="1856" y="503"/>
                    </a:lnTo>
                    <a:lnTo>
                      <a:pt x="1797" y="481"/>
                    </a:lnTo>
                    <a:lnTo>
                      <a:pt x="1731" y="462"/>
                    </a:lnTo>
                    <a:lnTo>
                      <a:pt x="1658" y="444"/>
                    </a:lnTo>
                    <a:lnTo>
                      <a:pt x="1582" y="428"/>
                    </a:lnTo>
                    <a:lnTo>
                      <a:pt x="1500" y="414"/>
                    </a:lnTo>
                    <a:lnTo>
                      <a:pt x="1414" y="402"/>
                    </a:lnTo>
                    <a:lnTo>
                      <a:pt x="1325" y="394"/>
                    </a:lnTo>
                    <a:lnTo>
                      <a:pt x="1232" y="386"/>
                    </a:lnTo>
                    <a:lnTo>
                      <a:pt x="1136" y="382"/>
                    </a:lnTo>
                    <a:lnTo>
                      <a:pt x="1036" y="381"/>
                    </a:lnTo>
                    <a:lnTo>
                      <a:pt x="938" y="382"/>
                    </a:lnTo>
                    <a:lnTo>
                      <a:pt x="842" y="386"/>
                    </a:lnTo>
                    <a:lnTo>
                      <a:pt x="748" y="394"/>
                    </a:lnTo>
                    <a:lnTo>
                      <a:pt x="658" y="402"/>
                    </a:lnTo>
                    <a:lnTo>
                      <a:pt x="572" y="414"/>
                    </a:lnTo>
                    <a:lnTo>
                      <a:pt x="491" y="428"/>
                    </a:lnTo>
                    <a:lnTo>
                      <a:pt x="414" y="444"/>
                    </a:lnTo>
                    <a:lnTo>
                      <a:pt x="343" y="462"/>
                    </a:lnTo>
                    <a:lnTo>
                      <a:pt x="277" y="481"/>
                    </a:lnTo>
                    <a:lnTo>
                      <a:pt x="217" y="503"/>
                    </a:lnTo>
                    <a:lnTo>
                      <a:pt x="168" y="482"/>
                    </a:lnTo>
                    <a:lnTo>
                      <a:pt x="125" y="461"/>
                    </a:lnTo>
                    <a:lnTo>
                      <a:pt x="89" y="438"/>
                    </a:lnTo>
                    <a:lnTo>
                      <a:pt x="57" y="415"/>
                    </a:lnTo>
                    <a:lnTo>
                      <a:pt x="32" y="390"/>
                    </a:lnTo>
                    <a:lnTo>
                      <a:pt x="14" y="364"/>
                    </a:lnTo>
                    <a:lnTo>
                      <a:pt x="4" y="338"/>
                    </a:lnTo>
                    <a:lnTo>
                      <a:pt x="0" y="312"/>
                    </a:lnTo>
                    <a:lnTo>
                      <a:pt x="4" y="285"/>
                    </a:lnTo>
                    <a:lnTo>
                      <a:pt x="14" y="259"/>
                    </a:lnTo>
                    <a:lnTo>
                      <a:pt x="33" y="234"/>
                    </a:lnTo>
                    <a:lnTo>
                      <a:pt x="58" y="208"/>
                    </a:lnTo>
                    <a:lnTo>
                      <a:pt x="90" y="185"/>
                    </a:lnTo>
                    <a:lnTo>
                      <a:pt x="127" y="162"/>
                    </a:lnTo>
                    <a:lnTo>
                      <a:pt x="171"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rgbClr val="B2D12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3200">
                  <a:solidFill>
                    <a:prstClr val="black"/>
                  </a:solidFill>
                </a:endParaRPr>
              </a:p>
            </p:txBody>
          </p:sp>
        </p:grpSp>
      </p:grpSp>
      <p:grpSp>
        <p:nvGrpSpPr>
          <p:cNvPr id="28" name="Group 27"/>
          <p:cNvGrpSpPr/>
          <p:nvPr/>
        </p:nvGrpSpPr>
        <p:grpSpPr>
          <a:xfrm>
            <a:off x="11437244" y="1778041"/>
            <a:ext cx="568990" cy="976028"/>
            <a:chOff x="10950834" y="1766423"/>
            <a:chExt cx="418306" cy="717550"/>
          </a:xfrm>
        </p:grpSpPr>
        <p:sp>
          <p:nvSpPr>
            <p:cNvPr id="29" name="Freeform 70"/>
            <p:cNvSpPr>
              <a:spLocks noEditPoints="1"/>
            </p:cNvSpPr>
            <p:nvPr/>
          </p:nvSpPr>
          <p:spPr bwMode="auto">
            <a:xfrm>
              <a:off x="10950834" y="1766423"/>
              <a:ext cx="418306" cy="717550"/>
            </a:xfrm>
            <a:custGeom>
              <a:avLst/>
              <a:gdLst>
                <a:gd name="T0" fmla="*/ 193 w 220"/>
                <a:gd name="T1" fmla="*/ 0 h 380"/>
                <a:gd name="T2" fmla="*/ 27 w 220"/>
                <a:gd name="T3" fmla="*/ 0 h 380"/>
                <a:gd name="T4" fmla="*/ 0 w 220"/>
                <a:gd name="T5" fmla="*/ 27 h 380"/>
                <a:gd name="T6" fmla="*/ 0 w 220"/>
                <a:gd name="T7" fmla="*/ 353 h 380"/>
                <a:gd name="T8" fmla="*/ 27 w 220"/>
                <a:gd name="T9" fmla="*/ 380 h 380"/>
                <a:gd name="T10" fmla="*/ 193 w 220"/>
                <a:gd name="T11" fmla="*/ 380 h 380"/>
                <a:gd name="T12" fmla="*/ 220 w 220"/>
                <a:gd name="T13" fmla="*/ 353 h 380"/>
                <a:gd name="T14" fmla="*/ 220 w 220"/>
                <a:gd name="T15" fmla="*/ 27 h 380"/>
                <a:gd name="T16" fmla="*/ 193 w 220"/>
                <a:gd name="T17" fmla="*/ 0 h 380"/>
                <a:gd name="T18" fmla="*/ 96 w 220"/>
                <a:gd name="T19" fmla="*/ 14 h 380"/>
                <a:gd name="T20" fmla="*/ 124 w 220"/>
                <a:gd name="T21" fmla="*/ 14 h 380"/>
                <a:gd name="T22" fmla="*/ 128 w 220"/>
                <a:gd name="T23" fmla="*/ 18 h 380"/>
                <a:gd name="T24" fmla="*/ 124 w 220"/>
                <a:gd name="T25" fmla="*/ 22 h 380"/>
                <a:gd name="T26" fmla="*/ 96 w 220"/>
                <a:gd name="T27" fmla="*/ 22 h 380"/>
                <a:gd name="T28" fmla="*/ 92 w 220"/>
                <a:gd name="T29" fmla="*/ 18 h 380"/>
                <a:gd name="T30" fmla="*/ 96 w 220"/>
                <a:gd name="T31" fmla="*/ 14 h 380"/>
                <a:gd name="T32" fmla="*/ 110 w 220"/>
                <a:gd name="T33" fmla="*/ 368 h 380"/>
                <a:gd name="T34" fmla="*/ 98 w 220"/>
                <a:gd name="T35" fmla="*/ 356 h 380"/>
                <a:gd name="T36" fmla="*/ 110 w 220"/>
                <a:gd name="T37" fmla="*/ 344 h 380"/>
                <a:gd name="T38" fmla="*/ 122 w 220"/>
                <a:gd name="T39" fmla="*/ 356 h 380"/>
                <a:gd name="T40" fmla="*/ 110 w 220"/>
                <a:gd name="T41" fmla="*/ 368 h 380"/>
                <a:gd name="T42" fmla="*/ 197 w 220"/>
                <a:gd name="T43" fmla="*/ 331 h 380"/>
                <a:gd name="T44" fmla="*/ 23 w 220"/>
                <a:gd name="T45" fmla="*/ 331 h 380"/>
                <a:gd name="T46" fmla="*/ 23 w 220"/>
                <a:gd name="T47" fmla="*/ 37 h 380"/>
                <a:gd name="T48" fmla="*/ 197 w 220"/>
                <a:gd name="T49" fmla="*/ 37 h 380"/>
                <a:gd name="T50" fmla="*/ 197 w 220"/>
                <a:gd name="T51" fmla="*/ 331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0" h="380">
                  <a:moveTo>
                    <a:pt x="193" y="0"/>
                  </a:moveTo>
                  <a:cubicBezTo>
                    <a:pt x="27" y="0"/>
                    <a:pt x="27" y="0"/>
                    <a:pt x="27" y="0"/>
                  </a:cubicBezTo>
                  <a:cubicBezTo>
                    <a:pt x="12" y="0"/>
                    <a:pt x="0" y="12"/>
                    <a:pt x="0" y="27"/>
                  </a:cubicBezTo>
                  <a:cubicBezTo>
                    <a:pt x="0" y="353"/>
                    <a:pt x="0" y="353"/>
                    <a:pt x="0" y="353"/>
                  </a:cubicBezTo>
                  <a:cubicBezTo>
                    <a:pt x="0" y="368"/>
                    <a:pt x="12" y="380"/>
                    <a:pt x="27" y="380"/>
                  </a:cubicBezTo>
                  <a:cubicBezTo>
                    <a:pt x="193" y="380"/>
                    <a:pt x="193" y="380"/>
                    <a:pt x="193" y="380"/>
                  </a:cubicBezTo>
                  <a:cubicBezTo>
                    <a:pt x="208" y="380"/>
                    <a:pt x="220" y="368"/>
                    <a:pt x="220" y="353"/>
                  </a:cubicBezTo>
                  <a:cubicBezTo>
                    <a:pt x="220" y="27"/>
                    <a:pt x="220" y="27"/>
                    <a:pt x="220" y="27"/>
                  </a:cubicBezTo>
                  <a:cubicBezTo>
                    <a:pt x="220" y="12"/>
                    <a:pt x="208" y="0"/>
                    <a:pt x="193" y="0"/>
                  </a:cubicBezTo>
                  <a:close/>
                  <a:moveTo>
                    <a:pt x="96" y="14"/>
                  </a:moveTo>
                  <a:cubicBezTo>
                    <a:pt x="124" y="14"/>
                    <a:pt x="124" y="14"/>
                    <a:pt x="124" y="14"/>
                  </a:cubicBezTo>
                  <a:cubicBezTo>
                    <a:pt x="126" y="14"/>
                    <a:pt x="128" y="16"/>
                    <a:pt x="128" y="18"/>
                  </a:cubicBezTo>
                  <a:cubicBezTo>
                    <a:pt x="128" y="21"/>
                    <a:pt x="126" y="22"/>
                    <a:pt x="124" y="22"/>
                  </a:cubicBezTo>
                  <a:cubicBezTo>
                    <a:pt x="96" y="22"/>
                    <a:pt x="96" y="22"/>
                    <a:pt x="96" y="22"/>
                  </a:cubicBezTo>
                  <a:cubicBezTo>
                    <a:pt x="94" y="22"/>
                    <a:pt x="92" y="21"/>
                    <a:pt x="92" y="18"/>
                  </a:cubicBezTo>
                  <a:cubicBezTo>
                    <a:pt x="92" y="16"/>
                    <a:pt x="94" y="14"/>
                    <a:pt x="96" y="14"/>
                  </a:cubicBezTo>
                  <a:close/>
                  <a:moveTo>
                    <a:pt x="110" y="368"/>
                  </a:moveTo>
                  <a:cubicBezTo>
                    <a:pt x="103" y="368"/>
                    <a:pt x="98" y="362"/>
                    <a:pt x="98" y="356"/>
                  </a:cubicBezTo>
                  <a:cubicBezTo>
                    <a:pt x="98" y="349"/>
                    <a:pt x="103" y="344"/>
                    <a:pt x="110" y="344"/>
                  </a:cubicBezTo>
                  <a:cubicBezTo>
                    <a:pt x="116" y="344"/>
                    <a:pt x="122" y="349"/>
                    <a:pt x="122" y="356"/>
                  </a:cubicBezTo>
                  <a:cubicBezTo>
                    <a:pt x="122" y="362"/>
                    <a:pt x="116" y="368"/>
                    <a:pt x="110" y="368"/>
                  </a:cubicBezTo>
                  <a:close/>
                  <a:moveTo>
                    <a:pt x="197" y="331"/>
                  </a:moveTo>
                  <a:cubicBezTo>
                    <a:pt x="23" y="331"/>
                    <a:pt x="23" y="331"/>
                    <a:pt x="23" y="331"/>
                  </a:cubicBezTo>
                  <a:cubicBezTo>
                    <a:pt x="23" y="37"/>
                    <a:pt x="23" y="37"/>
                    <a:pt x="23" y="37"/>
                  </a:cubicBezTo>
                  <a:cubicBezTo>
                    <a:pt x="197" y="37"/>
                    <a:pt x="197" y="37"/>
                    <a:pt x="197" y="37"/>
                  </a:cubicBezTo>
                  <a:cubicBezTo>
                    <a:pt x="197" y="331"/>
                    <a:pt x="197" y="331"/>
                    <a:pt x="197" y="331"/>
                  </a:cubicBezTo>
                  <a:close/>
                </a:path>
              </a:pathLst>
            </a:custGeom>
            <a:solidFill>
              <a:srgbClr val="3999C6"/>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 name="Rounded Rectangular Callout 243"/>
            <p:cNvSpPr/>
            <p:nvPr/>
          </p:nvSpPr>
          <p:spPr bwMode="auto">
            <a:xfrm>
              <a:off x="11034604" y="1875621"/>
              <a:ext cx="250767" cy="184074"/>
            </a:xfrm>
            <a:prstGeom prst="wedgeRoundRectCallou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a:lnSpc>
                  <a:spcPct val="90000"/>
                </a:lnSpc>
              </a:pPr>
              <a:endParaRPr lang="en-US" sz="2000" b="1">
                <a:solidFill>
                  <a:prstClr val="white"/>
                </a:solidFill>
                <a:latin typeface="Segoe UI Light"/>
                <a:ea typeface="Segoe UI" pitchFamily="34" charset="0"/>
                <a:cs typeface="Segoe UI" pitchFamily="34" charset="0"/>
              </a:endParaRPr>
            </a:p>
          </p:txBody>
        </p:sp>
        <p:grpSp>
          <p:nvGrpSpPr>
            <p:cNvPr id="31" name="Group 30"/>
            <p:cNvGrpSpPr/>
            <p:nvPr/>
          </p:nvGrpSpPr>
          <p:grpSpPr>
            <a:xfrm>
              <a:off x="11017826" y="2158057"/>
              <a:ext cx="284323" cy="206733"/>
              <a:chOff x="11013679" y="2158057"/>
              <a:chExt cx="284323" cy="206733"/>
            </a:xfrm>
          </p:grpSpPr>
          <p:sp>
            <p:nvSpPr>
              <p:cNvPr id="32" name="Rectangle 31"/>
              <p:cNvSpPr/>
              <p:nvPr/>
            </p:nvSpPr>
            <p:spPr bwMode="auto">
              <a:xfrm>
                <a:off x="11013679" y="2283594"/>
                <a:ext cx="79851" cy="81196"/>
              </a:xfrm>
              <a:prstGeom prst="rect">
                <a:avLst/>
              </a:prstGeom>
              <a:solidFill>
                <a:srgbClr val="B2D12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3200">
                  <a:solidFill>
                    <a:prstClr val="black"/>
                  </a:solidFill>
                </a:endParaRPr>
              </a:p>
            </p:txBody>
          </p:sp>
          <p:sp>
            <p:nvSpPr>
              <p:cNvPr id="33" name="Rectangle 32"/>
              <p:cNvSpPr/>
              <p:nvPr/>
            </p:nvSpPr>
            <p:spPr bwMode="auto">
              <a:xfrm>
                <a:off x="11111904" y="2235447"/>
                <a:ext cx="79851" cy="129343"/>
              </a:xfrm>
              <a:prstGeom prst="rect">
                <a:avLst/>
              </a:prstGeom>
              <a:solidFill>
                <a:srgbClr val="B2D12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3200">
                  <a:solidFill>
                    <a:prstClr val="black"/>
                  </a:solidFill>
                </a:endParaRPr>
              </a:p>
            </p:txBody>
          </p:sp>
          <p:sp>
            <p:nvSpPr>
              <p:cNvPr id="34" name="Rectangle 33"/>
              <p:cNvSpPr/>
              <p:nvPr/>
            </p:nvSpPr>
            <p:spPr bwMode="auto">
              <a:xfrm>
                <a:off x="11210129" y="2158057"/>
                <a:ext cx="87873" cy="206733"/>
              </a:xfrm>
              <a:prstGeom prst="rect">
                <a:avLst/>
              </a:prstGeom>
              <a:solidFill>
                <a:srgbClr val="B2D12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3200">
                  <a:solidFill>
                    <a:prstClr val="black"/>
                  </a:solidFill>
                </a:endParaRPr>
              </a:p>
            </p:txBody>
          </p:sp>
        </p:grpSp>
      </p:grpSp>
      <p:grpSp>
        <p:nvGrpSpPr>
          <p:cNvPr id="37" name="Group 36"/>
          <p:cNvGrpSpPr/>
          <p:nvPr/>
        </p:nvGrpSpPr>
        <p:grpSpPr>
          <a:xfrm>
            <a:off x="10816226" y="2339451"/>
            <a:ext cx="428519" cy="414618"/>
            <a:chOff x="1546993" y="3311660"/>
            <a:chExt cx="687235" cy="664941"/>
          </a:xfrm>
        </p:grpSpPr>
        <p:sp>
          <p:nvSpPr>
            <p:cNvPr id="35" name="Rounded Rectangle 176"/>
            <p:cNvSpPr/>
            <p:nvPr/>
          </p:nvSpPr>
          <p:spPr>
            <a:xfrm>
              <a:off x="1546993" y="3311660"/>
              <a:ext cx="687235" cy="664941"/>
            </a:xfrm>
            <a:prstGeom prst="roundRect">
              <a:avLst>
                <a:gd name="adj" fmla="val 5282"/>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err="1"/>
            </a:p>
          </p:txBody>
        </p:sp>
        <p:sp>
          <p:nvSpPr>
            <p:cNvPr id="36" name="Freeform 864"/>
            <p:cNvSpPr>
              <a:spLocks noChangeAspect="1"/>
            </p:cNvSpPr>
            <p:nvPr/>
          </p:nvSpPr>
          <p:spPr bwMode="auto">
            <a:xfrm>
              <a:off x="1765506" y="3391553"/>
              <a:ext cx="250209" cy="505155"/>
            </a:xfrm>
            <a:custGeom>
              <a:avLst/>
              <a:gdLst>
                <a:gd name="T0" fmla="*/ 230 w 317"/>
                <a:gd name="T1" fmla="*/ 0 h 640"/>
                <a:gd name="T2" fmla="*/ 173 w 317"/>
                <a:gd name="T3" fmla="*/ 256 h 640"/>
                <a:gd name="T4" fmla="*/ 317 w 317"/>
                <a:gd name="T5" fmla="*/ 256 h 640"/>
                <a:gd name="T6" fmla="*/ 82 w 317"/>
                <a:gd name="T7" fmla="*/ 640 h 640"/>
                <a:gd name="T8" fmla="*/ 146 w 317"/>
                <a:gd name="T9" fmla="*/ 344 h 640"/>
                <a:gd name="T10" fmla="*/ 0 w 317"/>
                <a:gd name="T11" fmla="*/ 342 h 640"/>
                <a:gd name="T12" fmla="*/ 230 w 317"/>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317" h="640">
                  <a:moveTo>
                    <a:pt x="230" y="0"/>
                  </a:moveTo>
                  <a:lnTo>
                    <a:pt x="173" y="256"/>
                  </a:lnTo>
                  <a:lnTo>
                    <a:pt x="317" y="256"/>
                  </a:lnTo>
                  <a:lnTo>
                    <a:pt x="82" y="640"/>
                  </a:lnTo>
                  <a:lnTo>
                    <a:pt x="146" y="344"/>
                  </a:lnTo>
                  <a:lnTo>
                    <a:pt x="0" y="342"/>
                  </a:lnTo>
                  <a:lnTo>
                    <a:pt x="230" y="0"/>
                  </a:lnTo>
                  <a:close/>
                </a:path>
              </a:pathLst>
            </a:custGeom>
            <a:solidFill>
              <a:srgbClr val="00BCF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nvGrpSpPr>
          <p:cNvPr id="38" name="Group 37"/>
          <p:cNvGrpSpPr/>
          <p:nvPr/>
        </p:nvGrpSpPr>
        <p:grpSpPr>
          <a:xfrm>
            <a:off x="11561456" y="5034787"/>
            <a:ext cx="428519" cy="414618"/>
            <a:chOff x="1546993" y="3311660"/>
            <a:chExt cx="687235" cy="664941"/>
          </a:xfrm>
        </p:grpSpPr>
        <p:sp>
          <p:nvSpPr>
            <p:cNvPr id="39" name="Rounded Rectangle 176"/>
            <p:cNvSpPr/>
            <p:nvPr/>
          </p:nvSpPr>
          <p:spPr>
            <a:xfrm>
              <a:off x="1546993" y="3311660"/>
              <a:ext cx="687235" cy="664941"/>
            </a:xfrm>
            <a:prstGeom prst="roundRect">
              <a:avLst>
                <a:gd name="adj" fmla="val 5282"/>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err="1"/>
            </a:p>
          </p:txBody>
        </p:sp>
        <p:sp>
          <p:nvSpPr>
            <p:cNvPr id="40" name="Freeform 864"/>
            <p:cNvSpPr>
              <a:spLocks noChangeAspect="1"/>
            </p:cNvSpPr>
            <p:nvPr/>
          </p:nvSpPr>
          <p:spPr bwMode="auto">
            <a:xfrm>
              <a:off x="1765506" y="3391553"/>
              <a:ext cx="250209" cy="505155"/>
            </a:xfrm>
            <a:custGeom>
              <a:avLst/>
              <a:gdLst>
                <a:gd name="T0" fmla="*/ 230 w 317"/>
                <a:gd name="T1" fmla="*/ 0 h 640"/>
                <a:gd name="T2" fmla="*/ 173 w 317"/>
                <a:gd name="T3" fmla="*/ 256 h 640"/>
                <a:gd name="T4" fmla="*/ 317 w 317"/>
                <a:gd name="T5" fmla="*/ 256 h 640"/>
                <a:gd name="T6" fmla="*/ 82 w 317"/>
                <a:gd name="T7" fmla="*/ 640 h 640"/>
                <a:gd name="T8" fmla="*/ 146 w 317"/>
                <a:gd name="T9" fmla="*/ 344 h 640"/>
                <a:gd name="T10" fmla="*/ 0 w 317"/>
                <a:gd name="T11" fmla="*/ 342 h 640"/>
                <a:gd name="T12" fmla="*/ 230 w 317"/>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317" h="640">
                  <a:moveTo>
                    <a:pt x="230" y="0"/>
                  </a:moveTo>
                  <a:lnTo>
                    <a:pt x="173" y="256"/>
                  </a:lnTo>
                  <a:lnTo>
                    <a:pt x="317" y="256"/>
                  </a:lnTo>
                  <a:lnTo>
                    <a:pt x="82" y="640"/>
                  </a:lnTo>
                  <a:lnTo>
                    <a:pt x="146" y="344"/>
                  </a:lnTo>
                  <a:lnTo>
                    <a:pt x="0" y="342"/>
                  </a:lnTo>
                  <a:lnTo>
                    <a:pt x="230" y="0"/>
                  </a:lnTo>
                  <a:close/>
                </a:path>
              </a:pathLst>
            </a:custGeom>
            <a:solidFill>
              <a:srgbClr val="00BCF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nvGrpSpPr>
          <p:cNvPr id="41" name="Group 40"/>
          <p:cNvGrpSpPr/>
          <p:nvPr/>
        </p:nvGrpSpPr>
        <p:grpSpPr>
          <a:xfrm>
            <a:off x="11091155" y="2014918"/>
            <a:ext cx="223609" cy="216355"/>
            <a:chOff x="1546993" y="3311660"/>
            <a:chExt cx="687235" cy="664941"/>
          </a:xfrm>
        </p:grpSpPr>
        <p:sp>
          <p:nvSpPr>
            <p:cNvPr id="42" name="Rounded Rectangle 176"/>
            <p:cNvSpPr/>
            <p:nvPr/>
          </p:nvSpPr>
          <p:spPr>
            <a:xfrm>
              <a:off x="1546993" y="3311660"/>
              <a:ext cx="687235" cy="664941"/>
            </a:xfrm>
            <a:prstGeom prst="roundRect">
              <a:avLst>
                <a:gd name="adj" fmla="val 5282"/>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err="1"/>
            </a:p>
          </p:txBody>
        </p:sp>
        <p:sp>
          <p:nvSpPr>
            <p:cNvPr id="43" name="Freeform 864"/>
            <p:cNvSpPr>
              <a:spLocks noChangeAspect="1"/>
            </p:cNvSpPr>
            <p:nvPr/>
          </p:nvSpPr>
          <p:spPr bwMode="auto">
            <a:xfrm>
              <a:off x="1765506" y="3391553"/>
              <a:ext cx="250209" cy="505155"/>
            </a:xfrm>
            <a:custGeom>
              <a:avLst/>
              <a:gdLst>
                <a:gd name="T0" fmla="*/ 230 w 317"/>
                <a:gd name="T1" fmla="*/ 0 h 640"/>
                <a:gd name="T2" fmla="*/ 173 w 317"/>
                <a:gd name="T3" fmla="*/ 256 h 640"/>
                <a:gd name="T4" fmla="*/ 317 w 317"/>
                <a:gd name="T5" fmla="*/ 256 h 640"/>
                <a:gd name="T6" fmla="*/ 82 w 317"/>
                <a:gd name="T7" fmla="*/ 640 h 640"/>
                <a:gd name="T8" fmla="*/ 146 w 317"/>
                <a:gd name="T9" fmla="*/ 344 h 640"/>
                <a:gd name="T10" fmla="*/ 0 w 317"/>
                <a:gd name="T11" fmla="*/ 342 h 640"/>
                <a:gd name="T12" fmla="*/ 230 w 317"/>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317" h="640">
                  <a:moveTo>
                    <a:pt x="230" y="0"/>
                  </a:moveTo>
                  <a:lnTo>
                    <a:pt x="173" y="256"/>
                  </a:lnTo>
                  <a:lnTo>
                    <a:pt x="317" y="256"/>
                  </a:lnTo>
                  <a:lnTo>
                    <a:pt x="82" y="640"/>
                  </a:lnTo>
                  <a:lnTo>
                    <a:pt x="146" y="344"/>
                  </a:lnTo>
                  <a:lnTo>
                    <a:pt x="0" y="342"/>
                  </a:lnTo>
                  <a:lnTo>
                    <a:pt x="230" y="0"/>
                  </a:lnTo>
                  <a:close/>
                </a:path>
              </a:pathLst>
            </a:custGeom>
            <a:solidFill>
              <a:srgbClr val="00BCF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nvGrpSpPr>
          <p:cNvPr id="44" name="Group 43"/>
          <p:cNvGrpSpPr/>
          <p:nvPr/>
        </p:nvGrpSpPr>
        <p:grpSpPr>
          <a:xfrm>
            <a:off x="11853723" y="3469090"/>
            <a:ext cx="223609" cy="216355"/>
            <a:chOff x="1546993" y="3311660"/>
            <a:chExt cx="687235" cy="664941"/>
          </a:xfrm>
        </p:grpSpPr>
        <p:sp>
          <p:nvSpPr>
            <p:cNvPr id="45" name="Rounded Rectangle 176"/>
            <p:cNvSpPr/>
            <p:nvPr/>
          </p:nvSpPr>
          <p:spPr>
            <a:xfrm>
              <a:off x="1546993" y="3311660"/>
              <a:ext cx="687235" cy="664941"/>
            </a:xfrm>
            <a:prstGeom prst="roundRect">
              <a:avLst>
                <a:gd name="adj" fmla="val 5282"/>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err="1"/>
            </a:p>
          </p:txBody>
        </p:sp>
        <p:sp>
          <p:nvSpPr>
            <p:cNvPr id="46" name="Freeform 864"/>
            <p:cNvSpPr>
              <a:spLocks noChangeAspect="1"/>
            </p:cNvSpPr>
            <p:nvPr/>
          </p:nvSpPr>
          <p:spPr bwMode="auto">
            <a:xfrm>
              <a:off x="1765506" y="3391553"/>
              <a:ext cx="250209" cy="505155"/>
            </a:xfrm>
            <a:custGeom>
              <a:avLst/>
              <a:gdLst>
                <a:gd name="T0" fmla="*/ 230 w 317"/>
                <a:gd name="T1" fmla="*/ 0 h 640"/>
                <a:gd name="T2" fmla="*/ 173 w 317"/>
                <a:gd name="T3" fmla="*/ 256 h 640"/>
                <a:gd name="T4" fmla="*/ 317 w 317"/>
                <a:gd name="T5" fmla="*/ 256 h 640"/>
                <a:gd name="T6" fmla="*/ 82 w 317"/>
                <a:gd name="T7" fmla="*/ 640 h 640"/>
                <a:gd name="T8" fmla="*/ 146 w 317"/>
                <a:gd name="T9" fmla="*/ 344 h 640"/>
                <a:gd name="T10" fmla="*/ 0 w 317"/>
                <a:gd name="T11" fmla="*/ 342 h 640"/>
                <a:gd name="T12" fmla="*/ 230 w 317"/>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317" h="640">
                  <a:moveTo>
                    <a:pt x="230" y="0"/>
                  </a:moveTo>
                  <a:lnTo>
                    <a:pt x="173" y="256"/>
                  </a:lnTo>
                  <a:lnTo>
                    <a:pt x="317" y="256"/>
                  </a:lnTo>
                  <a:lnTo>
                    <a:pt x="82" y="640"/>
                  </a:lnTo>
                  <a:lnTo>
                    <a:pt x="146" y="344"/>
                  </a:lnTo>
                  <a:lnTo>
                    <a:pt x="0" y="342"/>
                  </a:lnTo>
                  <a:lnTo>
                    <a:pt x="230" y="0"/>
                  </a:lnTo>
                  <a:close/>
                </a:path>
              </a:pathLst>
            </a:custGeom>
            <a:solidFill>
              <a:srgbClr val="00BCF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nvGrpSpPr>
          <p:cNvPr id="47" name="Group 46"/>
          <p:cNvGrpSpPr/>
          <p:nvPr/>
        </p:nvGrpSpPr>
        <p:grpSpPr>
          <a:xfrm>
            <a:off x="11227946" y="4962900"/>
            <a:ext cx="223609" cy="216355"/>
            <a:chOff x="1546993" y="3311660"/>
            <a:chExt cx="687235" cy="664941"/>
          </a:xfrm>
        </p:grpSpPr>
        <p:sp>
          <p:nvSpPr>
            <p:cNvPr id="48" name="Rounded Rectangle 176"/>
            <p:cNvSpPr/>
            <p:nvPr/>
          </p:nvSpPr>
          <p:spPr>
            <a:xfrm>
              <a:off x="1546993" y="3311660"/>
              <a:ext cx="687235" cy="664941"/>
            </a:xfrm>
            <a:prstGeom prst="roundRect">
              <a:avLst>
                <a:gd name="adj" fmla="val 5282"/>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err="1"/>
            </a:p>
          </p:txBody>
        </p:sp>
        <p:sp>
          <p:nvSpPr>
            <p:cNvPr id="49" name="Freeform 864"/>
            <p:cNvSpPr>
              <a:spLocks noChangeAspect="1"/>
            </p:cNvSpPr>
            <p:nvPr/>
          </p:nvSpPr>
          <p:spPr bwMode="auto">
            <a:xfrm>
              <a:off x="1765506" y="3391553"/>
              <a:ext cx="250209" cy="505155"/>
            </a:xfrm>
            <a:custGeom>
              <a:avLst/>
              <a:gdLst>
                <a:gd name="T0" fmla="*/ 230 w 317"/>
                <a:gd name="T1" fmla="*/ 0 h 640"/>
                <a:gd name="T2" fmla="*/ 173 w 317"/>
                <a:gd name="T3" fmla="*/ 256 h 640"/>
                <a:gd name="T4" fmla="*/ 317 w 317"/>
                <a:gd name="T5" fmla="*/ 256 h 640"/>
                <a:gd name="T6" fmla="*/ 82 w 317"/>
                <a:gd name="T7" fmla="*/ 640 h 640"/>
                <a:gd name="T8" fmla="*/ 146 w 317"/>
                <a:gd name="T9" fmla="*/ 344 h 640"/>
                <a:gd name="T10" fmla="*/ 0 w 317"/>
                <a:gd name="T11" fmla="*/ 342 h 640"/>
                <a:gd name="T12" fmla="*/ 230 w 317"/>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317" h="640">
                  <a:moveTo>
                    <a:pt x="230" y="0"/>
                  </a:moveTo>
                  <a:lnTo>
                    <a:pt x="173" y="256"/>
                  </a:lnTo>
                  <a:lnTo>
                    <a:pt x="317" y="256"/>
                  </a:lnTo>
                  <a:lnTo>
                    <a:pt x="82" y="640"/>
                  </a:lnTo>
                  <a:lnTo>
                    <a:pt x="146" y="344"/>
                  </a:lnTo>
                  <a:lnTo>
                    <a:pt x="0" y="342"/>
                  </a:lnTo>
                  <a:lnTo>
                    <a:pt x="230" y="0"/>
                  </a:lnTo>
                  <a:close/>
                </a:path>
              </a:pathLst>
            </a:custGeom>
            <a:solidFill>
              <a:srgbClr val="00BCF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sp>
        <p:nvSpPr>
          <p:cNvPr id="51" name="Freeform 639"/>
          <p:cNvSpPr/>
          <p:nvPr/>
        </p:nvSpPr>
        <p:spPr>
          <a:xfrm>
            <a:off x="11650235" y="2913476"/>
            <a:ext cx="507250" cy="419629"/>
          </a:xfrm>
          <a:custGeom>
            <a:avLst/>
            <a:gdLst>
              <a:gd name="connsiteX0" fmla="*/ 1282458 w 1740766"/>
              <a:gd name="connsiteY0" fmla="*/ 8 h 1440072"/>
              <a:gd name="connsiteX1" fmla="*/ 1415259 w 1740766"/>
              <a:gd name="connsiteY1" fmla="*/ 135755 h 1440072"/>
              <a:gd name="connsiteX2" fmla="*/ 1331893 w 1740766"/>
              <a:gd name="connsiteY2" fmla="*/ 258577 h 1440072"/>
              <a:gd name="connsiteX3" fmla="*/ 1305632 w 1740766"/>
              <a:gd name="connsiteY3" fmla="*/ 263580 h 1440072"/>
              <a:gd name="connsiteX4" fmla="*/ 1304127 w 1740766"/>
              <a:gd name="connsiteY4" fmla="*/ 400694 h 1440072"/>
              <a:gd name="connsiteX5" fmla="*/ 1330201 w 1740766"/>
              <a:gd name="connsiteY5" fmla="*/ 403322 h 1440072"/>
              <a:gd name="connsiteX6" fmla="*/ 1545687 w 1740766"/>
              <a:gd name="connsiteY6" fmla="*/ 667714 h 1440072"/>
              <a:gd name="connsiteX7" fmla="*/ 1426702 w 1740766"/>
              <a:gd name="connsiteY7" fmla="*/ 891499 h 1440072"/>
              <a:gd name="connsiteX8" fmla="*/ 1413593 w 1740766"/>
              <a:gd name="connsiteY8" fmla="*/ 898614 h 1440072"/>
              <a:gd name="connsiteX9" fmla="*/ 1502016 w 1740766"/>
              <a:gd name="connsiteY9" fmla="*/ 1085294 h 1440072"/>
              <a:gd name="connsiteX10" fmla="*/ 1556564 w 1740766"/>
              <a:gd name="connsiteY10" fmla="*/ 1075301 h 1440072"/>
              <a:gd name="connsiteX11" fmla="*/ 1593344 w 1740766"/>
              <a:gd name="connsiteY11" fmla="*/ 1078712 h 1440072"/>
              <a:gd name="connsiteX12" fmla="*/ 1737349 w 1740766"/>
              <a:gd name="connsiteY12" fmla="*/ 1292649 h 1440072"/>
              <a:gd name="connsiteX13" fmla="*/ 1523412 w 1740766"/>
              <a:gd name="connsiteY13" fmla="*/ 1436655 h 1440072"/>
              <a:gd name="connsiteX14" fmla="*/ 1379407 w 1740766"/>
              <a:gd name="connsiteY14" fmla="*/ 1222718 h 1440072"/>
              <a:gd name="connsiteX15" fmla="*/ 1442516 w 1740766"/>
              <a:gd name="connsiteY15" fmla="*/ 1116860 h 1440072"/>
              <a:gd name="connsiteX16" fmla="*/ 1461283 w 1740766"/>
              <a:gd name="connsiteY16" fmla="*/ 1106099 h 1440072"/>
              <a:gd name="connsiteX17" fmla="*/ 1372630 w 1740766"/>
              <a:gd name="connsiteY17" fmla="*/ 918936 h 1440072"/>
              <a:gd name="connsiteX18" fmla="*/ 1330201 w 1740766"/>
              <a:gd name="connsiteY18" fmla="*/ 932106 h 1440072"/>
              <a:gd name="connsiteX19" fmla="*/ 1275812 w 1740766"/>
              <a:gd name="connsiteY19" fmla="*/ 937589 h 1440072"/>
              <a:gd name="connsiteX20" fmla="*/ 1124922 w 1740766"/>
              <a:gd name="connsiteY20" fmla="*/ 891499 h 1440072"/>
              <a:gd name="connsiteX21" fmla="*/ 1093397 w 1740766"/>
              <a:gd name="connsiteY21" fmla="*/ 862854 h 1440072"/>
              <a:gd name="connsiteX22" fmla="*/ 733173 w 1740766"/>
              <a:gd name="connsiteY22" fmla="*/ 1190312 h 1440072"/>
              <a:gd name="connsiteX23" fmla="*/ 749341 w 1740766"/>
              <a:gd name="connsiteY23" fmla="*/ 1217372 h 1440072"/>
              <a:gd name="connsiteX24" fmla="*/ 712953 w 1740766"/>
              <a:gd name="connsiteY24" fmla="*/ 1361285 h 1440072"/>
              <a:gd name="connsiteX25" fmla="*/ 523265 w 1740766"/>
              <a:gd name="connsiteY25" fmla="*/ 1352247 h 1440072"/>
              <a:gd name="connsiteX26" fmla="*/ 532303 w 1740766"/>
              <a:gd name="connsiteY26" fmla="*/ 1162559 h 1440072"/>
              <a:gd name="connsiteX27" fmla="*/ 629019 w 1740766"/>
              <a:gd name="connsiteY27" fmla="*/ 1127792 h 1440072"/>
              <a:gd name="connsiteX28" fmla="*/ 679024 w 1740766"/>
              <a:gd name="connsiteY28" fmla="*/ 1140019 h 1440072"/>
              <a:gd name="connsiteX29" fmla="*/ 701976 w 1740766"/>
              <a:gd name="connsiteY29" fmla="*/ 1156887 h 1440072"/>
              <a:gd name="connsiteX30" fmla="*/ 1061765 w 1740766"/>
              <a:gd name="connsiteY30" fmla="*/ 829823 h 1440072"/>
              <a:gd name="connsiteX31" fmla="*/ 1027145 w 1740766"/>
              <a:gd name="connsiteY31" fmla="*/ 772762 h 1440072"/>
              <a:gd name="connsiteX32" fmla="*/ 1010373 w 1740766"/>
              <a:gd name="connsiteY32" fmla="*/ 689685 h 1440072"/>
              <a:gd name="connsiteX33" fmla="*/ 263949 w 1740766"/>
              <a:gd name="connsiteY33" fmla="*/ 689685 h 1440072"/>
              <a:gd name="connsiteX34" fmla="*/ 258011 w 1740766"/>
              <a:gd name="connsiteY34" fmla="*/ 719094 h 1440072"/>
              <a:gd name="connsiteX35" fmla="*/ 134282 w 1740766"/>
              <a:gd name="connsiteY35" fmla="*/ 801107 h 1440072"/>
              <a:gd name="connsiteX36" fmla="*/ 0 w 1740766"/>
              <a:gd name="connsiteY36" fmla="*/ 666825 h 1440072"/>
              <a:gd name="connsiteX37" fmla="*/ 134282 w 1740766"/>
              <a:gd name="connsiteY37" fmla="*/ 532543 h 1440072"/>
              <a:gd name="connsiteX38" fmla="*/ 258011 w 1740766"/>
              <a:gd name="connsiteY38" fmla="*/ 614557 h 1440072"/>
              <a:gd name="connsiteX39" fmla="*/ 263949 w 1740766"/>
              <a:gd name="connsiteY39" fmla="*/ 643966 h 1440072"/>
              <a:gd name="connsiteX40" fmla="*/ 1009527 w 1740766"/>
              <a:gd name="connsiteY40" fmla="*/ 643966 h 1440072"/>
              <a:gd name="connsiteX41" fmla="*/ 1018070 w 1740766"/>
              <a:gd name="connsiteY41" fmla="*/ 587462 h 1440072"/>
              <a:gd name="connsiteX42" fmla="*/ 1052027 w 1740766"/>
              <a:gd name="connsiteY42" fmla="*/ 516825 h 1440072"/>
              <a:gd name="connsiteX43" fmla="*/ 1058508 w 1740766"/>
              <a:gd name="connsiteY43" fmla="*/ 508970 h 1440072"/>
              <a:gd name="connsiteX44" fmla="*/ 844752 w 1740766"/>
              <a:gd name="connsiteY44" fmla="*/ 325414 h 1440072"/>
              <a:gd name="connsiteX45" fmla="*/ 803340 w 1740766"/>
              <a:gd name="connsiteY45" fmla="*/ 353335 h 1440072"/>
              <a:gd name="connsiteX46" fmla="*/ 732359 w 1740766"/>
              <a:gd name="connsiteY46" fmla="*/ 367666 h 1440072"/>
              <a:gd name="connsiteX47" fmla="*/ 550004 w 1740766"/>
              <a:gd name="connsiteY47" fmla="*/ 185311 h 1440072"/>
              <a:gd name="connsiteX48" fmla="*/ 732359 w 1740766"/>
              <a:gd name="connsiteY48" fmla="*/ 2956 h 1440072"/>
              <a:gd name="connsiteX49" fmla="*/ 914714 w 1740766"/>
              <a:gd name="connsiteY49" fmla="*/ 185311 h 1440072"/>
              <a:gd name="connsiteX50" fmla="*/ 900384 w 1740766"/>
              <a:gd name="connsiteY50" fmla="*/ 256292 h 1440072"/>
              <a:gd name="connsiteX51" fmla="*/ 876202 w 1740766"/>
              <a:gd name="connsiteY51" fmla="*/ 292158 h 1440072"/>
              <a:gd name="connsiteX52" fmla="*/ 1088214 w 1740766"/>
              <a:gd name="connsiteY52" fmla="*/ 474217 h 1440072"/>
              <a:gd name="connsiteX53" fmla="*/ 1124922 w 1740766"/>
              <a:gd name="connsiteY53" fmla="*/ 443930 h 1440072"/>
              <a:gd name="connsiteX54" fmla="*/ 1195559 w 1740766"/>
              <a:gd name="connsiteY54" fmla="*/ 409972 h 1440072"/>
              <a:gd name="connsiteX55" fmla="*/ 1258408 w 1740766"/>
              <a:gd name="connsiteY55" fmla="*/ 400471 h 1440072"/>
              <a:gd name="connsiteX56" fmla="*/ 1259901 w 1740766"/>
              <a:gd name="connsiteY56" fmla="*/ 264372 h 1440072"/>
              <a:gd name="connsiteX57" fmla="*/ 1227362 w 1740766"/>
              <a:gd name="connsiteY57" fmla="*/ 257431 h 1440072"/>
              <a:gd name="connsiteX58" fmla="*/ 1146711 w 1740766"/>
              <a:gd name="connsiteY58" fmla="*/ 132809 h 1440072"/>
              <a:gd name="connsiteX59" fmla="*/ 1282458 w 1740766"/>
              <a:gd name="connsiteY59" fmla="*/ 8 h 1440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740766" h="1440072">
                <a:moveTo>
                  <a:pt x="1282458" y="8"/>
                </a:moveTo>
                <a:cubicBezTo>
                  <a:pt x="1356616" y="821"/>
                  <a:pt x="1416073" y="61597"/>
                  <a:pt x="1415259" y="135755"/>
                </a:cubicBezTo>
                <a:cubicBezTo>
                  <a:pt x="1414649" y="191373"/>
                  <a:pt x="1380310" y="238722"/>
                  <a:pt x="1331893" y="258577"/>
                </a:cubicBezTo>
                <a:lnTo>
                  <a:pt x="1305632" y="263580"/>
                </a:lnTo>
                <a:lnTo>
                  <a:pt x="1304127" y="400694"/>
                </a:lnTo>
                <a:lnTo>
                  <a:pt x="1330201" y="403322"/>
                </a:lnTo>
                <a:cubicBezTo>
                  <a:pt x="1453179" y="428487"/>
                  <a:pt x="1545687" y="537297"/>
                  <a:pt x="1545687" y="667714"/>
                </a:cubicBezTo>
                <a:cubicBezTo>
                  <a:pt x="1545687" y="760869"/>
                  <a:pt x="1498489" y="843000"/>
                  <a:pt x="1426702" y="891499"/>
                </a:cubicBezTo>
                <a:lnTo>
                  <a:pt x="1413593" y="898614"/>
                </a:lnTo>
                <a:lnTo>
                  <a:pt x="1502016" y="1085294"/>
                </a:lnTo>
                <a:lnTo>
                  <a:pt x="1556564" y="1075301"/>
                </a:lnTo>
                <a:cubicBezTo>
                  <a:pt x="1568681" y="1075193"/>
                  <a:pt x="1580988" y="1076298"/>
                  <a:pt x="1593344" y="1078712"/>
                </a:cubicBezTo>
                <a:cubicBezTo>
                  <a:pt x="1692187" y="1098023"/>
                  <a:pt x="1756660" y="1193806"/>
                  <a:pt x="1737349" y="1292649"/>
                </a:cubicBezTo>
                <a:cubicBezTo>
                  <a:pt x="1718038" y="1391492"/>
                  <a:pt x="1622256" y="1455966"/>
                  <a:pt x="1523412" y="1436655"/>
                </a:cubicBezTo>
                <a:cubicBezTo>
                  <a:pt x="1424569" y="1417344"/>
                  <a:pt x="1360096" y="1321561"/>
                  <a:pt x="1379407" y="1222718"/>
                </a:cubicBezTo>
                <a:cubicBezTo>
                  <a:pt x="1387855" y="1179474"/>
                  <a:pt x="1410941" y="1142808"/>
                  <a:pt x="1442516" y="1116860"/>
                </a:cubicBezTo>
                <a:lnTo>
                  <a:pt x="1461283" y="1106099"/>
                </a:lnTo>
                <a:lnTo>
                  <a:pt x="1372630" y="918936"/>
                </a:lnTo>
                <a:lnTo>
                  <a:pt x="1330201" y="932106"/>
                </a:lnTo>
                <a:cubicBezTo>
                  <a:pt x="1312633" y="935701"/>
                  <a:pt x="1294443" y="937589"/>
                  <a:pt x="1275812" y="937589"/>
                </a:cubicBezTo>
                <a:cubicBezTo>
                  <a:pt x="1219919" y="937589"/>
                  <a:pt x="1167995" y="920598"/>
                  <a:pt x="1124922" y="891499"/>
                </a:cubicBezTo>
                <a:lnTo>
                  <a:pt x="1093397" y="862854"/>
                </a:lnTo>
                <a:lnTo>
                  <a:pt x="733173" y="1190312"/>
                </a:lnTo>
                <a:lnTo>
                  <a:pt x="749341" y="1217372"/>
                </a:lnTo>
                <a:cubicBezTo>
                  <a:pt x="766676" y="1266747"/>
                  <a:pt x="754111" y="1323871"/>
                  <a:pt x="712953" y="1361285"/>
                </a:cubicBezTo>
                <a:cubicBezTo>
                  <a:pt x="658076" y="1411171"/>
                  <a:pt x="573150" y="1407124"/>
                  <a:pt x="523265" y="1352247"/>
                </a:cubicBezTo>
                <a:cubicBezTo>
                  <a:pt x="473380" y="1297371"/>
                  <a:pt x="477426" y="1212445"/>
                  <a:pt x="532303" y="1162559"/>
                </a:cubicBezTo>
                <a:cubicBezTo>
                  <a:pt x="559741" y="1137616"/>
                  <a:pt x="594692" y="1126157"/>
                  <a:pt x="629019" y="1127792"/>
                </a:cubicBezTo>
                <a:cubicBezTo>
                  <a:pt x="646182" y="1128610"/>
                  <a:pt x="663190" y="1132702"/>
                  <a:pt x="679024" y="1140019"/>
                </a:cubicBezTo>
                <a:lnTo>
                  <a:pt x="701976" y="1156887"/>
                </a:lnTo>
                <a:lnTo>
                  <a:pt x="1061765" y="829823"/>
                </a:lnTo>
                <a:lnTo>
                  <a:pt x="1027145" y="772762"/>
                </a:lnTo>
                <a:lnTo>
                  <a:pt x="1010373" y="689685"/>
                </a:lnTo>
                <a:lnTo>
                  <a:pt x="263949" y="689685"/>
                </a:lnTo>
                <a:lnTo>
                  <a:pt x="258011" y="719094"/>
                </a:lnTo>
                <a:cubicBezTo>
                  <a:pt x="237626" y="767290"/>
                  <a:pt x="189903" y="801107"/>
                  <a:pt x="134282" y="801107"/>
                </a:cubicBezTo>
                <a:cubicBezTo>
                  <a:pt x="60120" y="801107"/>
                  <a:pt x="0" y="740987"/>
                  <a:pt x="0" y="666825"/>
                </a:cubicBezTo>
                <a:cubicBezTo>
                  <a:pt x="0" y="592663"/>
                  <a:pt x="60120" y="532543"/>
                  <a:pt x="134282" y="532543"/>
                </a:cubicBezTo>
                <a:cubicBezTo>
                  <a:pt x="189903" y="532543"/>
                  <a:pt x="237626" y="566361"/>
                  <a:pt x="258011" y="614557"/>
                </a:cubicBezTo>
                <a:lnTo>
                  <a:pt x="263949" y="643966"/>
                </a:lnTo>
                <a:lnTo>
                  <a:pt x="1009527" y="643966"/>
                </a:lnTo>
                <a:lnTo>
                  <a:pt x="1018070" y="587462"/>
                </a:lnTo>
                <a:cubicBezTo>
                  <a:pt x="1025955" y="562110"/>
                  <a:pt x="1037478" y="538361"/>
                  <a:pt x="1052027" y="516825"/>
                </a:cubicBezTo>
                <a:lnTo>
                  <a:pt x="1058508" y="508970"/>
                </a:lnTo>
                <a:lnTo>
                  <a:pt x="844752" y="325414"/>
                </a:lnTo>
                <a:lnTo>
                  <a:pt x="803340" y="353335"/>
                </a:lnTo>
                <a:cubicBezTo>
                  <a:pt x="781523" y="362563"/>
                  <a:pt x="757537" y="367666"/>
                  <a:pt x="732359" y="367666"/>
                </a:cubicBezTo>
                <a:cubicBezTo>
                  <a:pt x="631647" y="367666"/>
                  <a:pt x="550004" y="286023"/>
                  <a:pt x="550004" y="185311"/>
                </a:cubicBezTo>
                <a:cubicBezTo>
                  <a:pt x="550004" y="84599"/>
                  <a:pt x="631647" y="2956"/>
                  <a:pt x="732359" y="2956"/>
                </a:cubicBezTo>
                <a:cubicBezTo>
                  <a:pt x="833071" y="2956"/>
                  <a:pt x="914714" y="84599"/>
                  <a:pt x="914714" y="185311"/>
                </a:cubicBezTo>
                <a:cubicBezTo>
                  <a:pt x="914714" y="210489"/>
                  <a:pt x="909611" y="234475"/>
                  <a:pt x="900384" y="256292"/>
                </a:cubicBezTo>
                <a:lnTo>
                  <a:pt x="876202" y="292158"/>
                </a:lnTo>
                <a:lnTo>
                  <a:pt x="1088214" y="474217"/>
                </a:lnTo>
                <a:lnTo>
                  <a:pt x="1124922" y="443930"/>
                </a:lnTo>
                <a:cubicBezTo>
                  <a:pt x="1146458" y="429380"/>
                  <a:pt x="1170208" y="417858"/>
                  <a:pt x="1195559" y="409972"/>
                </a:cubicBezTo>
                <a:lnTo>
                  <a:pt x="1258408" y="400471"/>
                </a:lnTo>
                <a:lnTo>
                  <a:pt x="1259901" y="264372"/>
                </a:lnTo>
                <a:lnTo>
                  <a:pt x="1227362" y="257431"/>
                </a:lnTo>
                <a:cubicBezTo>
                  <a:pt x="1179393" y="236518"/>
                  <a:pt x="1146101" y="188427"/>
                  <a:pt x="1146711" y="132809"/>
                </a:cubicBezTo>
                <a:cubicBezTo>
                  <a:pt x="1147525" y="58651"/>
                  <a:pt x="1208301" y="-806"/>
                  <a:pt x="1282458" y="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0321831"/>
      </p:ext>
    </p:extLst>
  </p:cSld>
  <p:clrMapOvr>
    <a:masterClrMapping/>
  </p:clrMapOvr>
  <p:transition advTm="76444">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C283B-7E61-43CE-8372-6C6B969935CC}"/>
              </a:ext>
            </a:extLst>
          </p:cNvPr>
          <p:cNvSpPr>
            <a:spLocks noGrp="1"/>
          </p:cNvSpPr>
          <p:nvPr>
            <p:ph type="title"/>
          </p:nvPr>
        </p:nvSpPr>
        <p:spPr>
          <a:xfrm>
            <a:off x="882" y="15792"/>
            <a:ext cx="11237870" cy="690587"/>
          </a:xfrm>
        </p:spPr>
        <p:txBody>
          <a:bodyPr/>
          <a:lstStyle/>
          <a:p>
            <a:r>
              <a:rPr lang="en-GB" sz="4488" dirty="0"/>
              <a:t>Azure Stack Hub BC/DR partners </a:t>
            </a:r>
            <a:endParaRPr lang="en-US" sz="4488" dirty="0"/>
          </a:p>
        </p:txBody>
      </p:sp>
      <p:graphicFrame>
        <p:nvGraphicFramePr>
          <p:cNvPr id="4" name="Table 3">
            <a:extLst>
              <a:ext uri="{FF2B5EF4-FFF2-40B4-BE49-F238E27FC236}">
                <a16:creationId xmlns:a16="http://schemas.microsoft.com/office/drawing/2014/main" id="{0E56BF9C-F699-47A6-8EE7-BDB609C4E935}"/>
              </a:ext>
            </a:extLst>
          </p:cNvPr>
          <p:cNvGraphicFramePr>
            <a:graphicFrameLocks noGrp="1"/>
          </p:cNvGraphicFramePr>
          <p:nvPr/>
        </p:nvGraphicFramePr>
        <p:xfrm>
          <a:off x="882" y="3407460"/>
          <a:ext cx="12434710" cy="3613311"/>
        </p:xfrm>
        <a:graphic>
          <a:graphicData uri="http://schemas.openxmlformats.org/drawingml/2006/table">
            <a:tbl>
              <a:tblPr firstRow="1" bandRow="1">
                <a:tableStyleId>{5C22544A-7EE6-4342-B048-85BDC9FD1C3A}</a:tableStyleId>
              </a:tblPr>
              <a:tblGrid>
                <a:gridCol w="2518423">
                  <a:extLst>
                    <a:ext uri="{9D8B030D-6E8A-4147-A177-3AD203B41FA5}">
                      <a16:colId xmlns:a16="http://schemas.microsoft.com/office/drawing/2014/main" val="2594431345"/>
                    </a:ext>
                  </a:extLst>
                </a:gridCol>
                <a:gridCol w="1652714">
                  <a:extLst>
                    <a:ext uri="{9D8B030D-6E8A-4147-A177-3AD203B41FA5}">
                      <a16:colId xmlns:a16="http://schemas.microsoft.com/office/drawing/2014/main" val="4065073604"/>
                    </a:ext>
                  </a:extLst>
                </a:gridCol>
                <a:gridCol w="8263573">
                  <a:extLst>
                    <a:ext uri="{9D8B030D-6E8A-4147-A177-3AD203B41FA5}">
                      <a16:colId xmlns:a16="http://schemas.microsoft.com/office/drawing/2014/main" val="2349503642"/>
                    </a:ext>
                  </a:extLst>
                </a:gridCol>
              </a:tblGrid>
              <a:tr h="277947">
                <a:tc>
                  <a:txBody>
                    <a:bodyPr/>
                    <a:lstStyle/>
                    <a:p>
                      <a:r>
                        <a:rPr lang="en-US" sz="1200"/>
                        <a:t>Partner - product name</a:t>
                      </a:r>
                    </a:p>
                  </a:txBody>
                  <a:tcPr marL="91427" marR="91427" marT="45713" marB="45713"/>
                </a:tc>
                <a:tc>
                  <a:txBody>
                    <a:bodyPr/>
                    <a:lstStyle/>
                    <a:p>
                      <a:r>
                        <a:rPr lang="en-US" sz="1200"/>
                        <a:t>Validation complete</a:t>
                      </a:r>
                    </a:p>
                  </a:txBody>
                  <a:tcPr marL="91427" marR="91427" marT="45713" marB="45713"/>
                </a:tc>
                <a:tc>
                  <a:txBody>
                    <a:bodyPr/>
                    <a:lstStyle/>
                    <a:p>
                      <a:r>
                        <a:rPr lang="en-US" sz="1200"/>
                        <a:t>More information</a:t>
                      </a:r>
                    </a:p>
                  </a:txBody>
                  <a:tcPr marL="91427" marR="91427" marT="45713" marB="45713"/>
                </a:tc>
                <a:extLst>
                  <a:ext uri="{0D108BD9-81ED-4DB2-BD59-A6C34878D82A}">
                    <a16:rowId xmlns:a16="http://schemas.microsoft.com/office/drawing/2014/main" val="3249119989"/>
                  </a:ext>
                </a:extLst>
              </a:tr>
              <a:tr h="277947">
                <a:tc>
                  <a:txBody>
                    <a:bodyPr/>
                    <a:lstStyle/>
                    <a:p>
                      <a:r>
                        <a:rPr lang="en-US" sz="1200"/>
                        <a:t>Azure Backup Server</a:t>
                      </a:r>
                    </a:p>
                  </a:txBody>
                  <a:tcPr marL="91427" marR="91427" marT="45713" marB="45713"/>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a:t>Complete</a:t>
                      </a:r>
                    </a:p>
                  </a:txBody>
                  <a:tcPr marL="91427" marR="91427" marT="45713" marB="45713"/>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a:hlinkClick r:id="rId3"/>
                        </a:rPr>
                        <a:t>https://azure.microsoft.com/en-us/blog/backup-your-applications-on-azure-stack-with-azure-backup/</a:t>
                      </a:r>
                      <a:r>
                        <a:rPr lang="en-US" sz="1200"/>
                        <a:t> </a:t>
                      </a:r>
                    </a:p>
                  </a:txBody>
                  <a:tcPr marL="91427" marR="91427" marT="45713" marB="45713"/>
                </a:tc>
                <a:extLst>
                  <a:ext uri="{0D108BD9-81ED-4DB2-BD59-A6C34878D82A}">
                    <a16:rowId xmlns:a16="http://schemas.microsoft.com/office/drawing/2014/main" val="3050511404"/>
                  </a:ext>
                </a:extLst>
              </a:tr>
              <a:tr h="277947">
                <a:tc>
                  <a:txBody>
                    <a:bodyPr/>
                    <a:lstStyle/>
                    <a:p>
                      <a:r>
                        <a:rPr lang="en-US" sz="1200"/>
                        <a:t>Azure Site Recovery</a:t>
                      </a:r>
                    </a:p>
                  </a:txBody>
                  <a:tcPr marL="91427" marR="91427" marT="45713" marB="45713"/>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a:t>Complete</a:t>
                      </a:r>
                    </a:p>
                  </a:txBody>
                  <a:tcPr marL="91427" marR="91427" marT="45713" marB="45713"/>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a:hlinkClick r:id="rId4"/>
                        </a:rPr>
                        <a:t>https://docs.microsoft.com/en-us/azure/site-recovery/azure-stack-site-recovery</a:t>
                      </a:r>
                      <a:r>
                        <a:rPr lang="en-US" sz="1200"/>
                        <a:t> </a:t>
                      </a:r>
                    </a:p>
                  </a:txBody>
                  <a:tcPr marL="91427" marR="91427" marT="45713" marB="45713"/>
                </a:tc>
                <a:extLst>
                  <a:ext uri="{0D108BD9-81ED-4DB2-BD59-A6C34878D82A}">
                    <a16:rowId xmlns:a16="http://schemas.microsoft.com/office/drawing/2014/main" val="1130335731"/>
                  </a:ext>
                </a:extLst>
              </a:tr>
              <a:tr h="277947">
                <a:tc>
                  <a:txBody>
                    <a:bodyPr/>
                    <a:lstStyle/>
                    <a:p>
                      <a:r>
                        <a:rPr lang="en-US" sz="1200"/>
                        <a:t>Acronis</a:t>
                      </a:r>
                    </a:p>
                  </a:txBody>
                  <a:tcPr marL="91427" marR="91427" marT="45713" marB="45713"/>
                </a:tc>
                <a:tc>
                  <a:txBody>
                    <a:bodyPr/>
                    <a:lstStyle/>
                    <a:p>
                      <a:r>
                        <a:rPr lang="en-US" sz="1200"/>
                        <a:t>Complete</a:t>
                      </a:r>
                    </a:p>
                  </a:txBody>
                  <a:tcPr marL="91427" marR="91427" marT="45713" marB="45713"/>
                </a:tc>
                <a:tc>
                  <a:txBody>
                    <a:bodyPr/>
                    <a:lstStyle/>
                    <a:p>
                      <a:r>
                        <a:rPr lang="en-US" sz="1200">
                          <a:hlinkClick r:id="rId5"/>
                        </a:rPr>
                        <a:t>https://acronis.com/business/backup</a:t>
                      </a:r>
                      <a:r>
                        <a:rPr lang="en-US" sz="1200"/>
                        <a:t> </a:t>
                      </a:r>
                    </a:p>
                  </a:txBody>
                  <a:tcPr marL="91427" marR="91427" marT="45713" marB="45713"/>
                </a:tc>
                <a:extLst>
                  <a:ext uri="{0D108BD9-81ED-4DB2-BD59-A6C34878D82A}">
                    <a16:rowId xmlns:a16="http://schemas.microsoft.com/office/drawing/2014/main" val="511045555"/>
                  </a:ext>
                </a:extLst>
              </a:tr>
              <a:tr h="277947">
                <a:tc>
                  <a:txBody>
                    <a:bodyPr/>
                    <a:lstStyle/>
                    <a:p>
                      <a:r>
                        <a:rPr lang="en-US" sz="1200"/>
                        <a:t>Actifio </a:t>
                      </a:r>
                    </a:p>
                  </a:txBody>
                  <a:tcPr marL="91427" marR="91427" marT="45713" marB="45713"/>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a:t>Complete</a:t>
                      </a:r>
                    </a:p>
                  </a:txBody>
                  <a:tcPr marL="91427" marR="91427" marT="45713" marB="45713"/>
                </a:tc>
                <a:tc>
                  <a:txBody>
                    <a:bodyPr/>
                    <a:lstStyle/>
                    <a:p>
                      <a:r>
                        <a:rPr lang="en-US" sz="1200">
                          <a:hlinkClick r:id="rId6"/>
                        </a:rPr>
                        <a:t>https://www.actifio.com/azure-stack-data-protection</a:t>
                      </a:r>
                      <a:r>
                        <a:rPr lang="en-US" sz="1200"/>
                        <a:t> </a:t>
                      </a:r>
                    </a:p>
                  </a:txBody>
                  <a:tcPr marL="91427" marR="91427" marT="45713" marB="45713"/>
                </a:tc>
                <a:extLst>
                  <a:ext uri="{0D108BD9-81ED-4DB2-BD59-A6C34878D82A}">
                    <a16:rowId xmlns:a16="http://schemas.microsoft.com/office/drawing/2014/main" val="1541721538"/>
                  </a:ext>
                </a:extLst>
              </a:tr>
              <a:tr h="277947">
                <a:tc>
                  <a:txBody>
                    <a:bodyPr/>
                    <a:lstStyle/>
                    <a:p>
                      <a:r>
                        <a:rPr lang="en-US" sz="1200"/>
                        <a:t>Carbonite</a:t>
                      </a:r>
                    </a:p>
                  </a:txBody>
                  <a:tcPr marL="91427" marR="91427" marT="45713" marB="45713"/>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a:t>Complete</a:t>
                      </a:r>
                    </a:p>
                  </a:txBody>
                  <a:tcPr marL="91427" marR="91427" marT="45713" marB="45713"/>
                </a:tc>
                <a:tc>
                  <a:txBody>
                    <a:bodyPr/>
                    <a:lstStyle/>
                    <a:p>
                      <a:r>
                        <a:rPr lang="en-US" sz="1200">
                          <a:hlinkClick r:id="rId7"/>
                        </a:rPr>
                        <a:t>https://www.carbonite.com/data-protection/high-availability/</a:t>
                      </a:r>
                      <a:r>
                        <a:rPr lang="en-US" sz="1200"/>
                        <a:t> </a:t>
                      </a:r>
                    </a:p>
                  </a:txBody>
                  <a:tcPr marL="91427" marR="91427" marT="45713" marB="45713"/>
                </a:tc>
                <a:extLst>
                  <a:ext uri="{0D108BD9-81ED-4DB2-BD59-A6C34878D82A}">
                    <a16:rowId xmlns:a16="http://schemas.microsoft.com/office/drawing/2014/main" val="1971646290"/>
                  </a:ext>
                </a:extLst>
              </a:tr>
              <a:tr h="277947">
                <a:tc>
                  <a:txBody>
                    <a:bodyPr/>
                    <a:lstStyle/>
                    <a:p>
                      <a:r>
                        <a:rPr lang="en-US" sz="1200" err="1"/>
                        <a:t>Commvault</a:t>
                      </a:r>
                      <a:r>
                        <a:rPr lang="en-US" sz="1200"/>
                        <a:t> </a:t>
                      </a:r>
                    </a:p>
                  </a:txBody>
                  <a:tcPr marL="91427" marR="91427" marT="45713" marB="45713"/>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a:t>Complete</a:t>
                      </a:r>
                    </a:p>
                  </a:txBody>
                  <a:tcPr marL="91427" marR="91427" marT="45713" marB="45713"/>
                </a:tc>
                <a:tc>
                  <a:txBody>
                    <a:bodyPr/>
                    <a:lstStyle/>
                    <a:p>
                      <a:r>
                        <a:rPr lang="en-US" sz="1200">
                          <a:hlinkClick r:id="rId8"/>
                        </a:rPr>
                        <a:t>https://www.commvault.com/solutions/by-technology/virtual-machine-and-cloud/microsoft-azure</a:t>
                      </a:r>
                      <a:r>
                        <a:rPr lang="en-US" sz="1200"/>
                        <a:t> </a:t>
                      </a:r>
                    </a:p>
                  </a:txBody>
                  <a:tcPr marL="91427" marR="91427" marT="45713" marB="45713"/>
                </a:tc>
                <a:extLst>
                  <a:ext uri="{0D108BD9-81ED-4DB2-BD59-A6C34878D82A}">
                    <a16:rowId xmlns:a16="http://schemas.microsoft.com/office/drawing/2014/main" val="1352623592"/>
                  </a:ext>
                </a:extLst>
              </a:tr>
              <a:tr h="277947">
                <a:tc>
                  <a:txBody>
                    <a:bodyPr/>
                    <a:lstStyle/>
                    <a:p>
                      <a:r>
                        <a:rPr lang="en-US" sz="1200"/>
                        <a:t>Dell EMC</a:t>
                      </a:r>
                    </a:p>
                  </a:txBody>
                  <a:tcPr marL="91427" marR="91427" marT="45713" marB="45713"/>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a:t>Complete</a:t>
                      </a:r>
                    </a:p>
                  </a:txBody>
                  <a:tcPr marL="91427" marR="91427" marT="45713" marB="45713"/>
                </a:tc>
                <a:tc>
                  <a:txBody>
                    <a:bodyPr/>
                    <a:lstStyle/>
                    <a:p>
                      <a:r>
                        <a:rPr lang="en-US" sz="1200">
                          <a:hlinkClick r:id="rId9"/>
                        </a:rPr>
                        <a:t>https://www.dellemc.com/en-us/solutions/cloud/microsoft-azure-stack.htm</a:t>
                      </a:r>
                      <a:r>
                        <a:rPr lang="en-US" sz="1200"/>
                        <a:t> </a:t>
                      </a:r>
                    </a:p>
                  </a:txBody>
                  <a:tcPr marL="91427" marR="91427" marT="45713" marB="45713"/>
                </a:tc>
                <a:extLst>
                  <a:ext uri="{0D108BD9-81ED-4DB2-BD59-A6C34878D82A}">
                    <a16:rowId xmlns:a16="http://schemas.microsoft.com/office/drawing/2014/main" val="493676630"/>
                  </a:ext>
                </a:extLst>
              </a:tr>
              <a:tr h="277947">
                <a:tc>
                  <a:txBody>
                    <a:bodyPr/>
                    <a:lstStyle/>
                    <a:p>
                      <a:r>
                        <a:rPr lang="en-US" sz="1200"/>
                        <a:t>Micro Focus</a:t>
                      </a:r>
                    </a:p>
                  </a:txBody>
                  <a:tcPr marL="91427" marR="91427" marT="45713" marB="45713"/>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a:t>Complete</a:t>
                      </a:r>
                    </a:p>
                  </a:txBody>
                  <a:tcPr marL="91427" marR="91427" marT="45713" marB="45713"/>
                </a:tc>
                <a:tc>
                  <a:txBody>
                    <a:bodyPr/>
                    <a:lstStyle/>
                    <a:p>
                      <a:r>
                        <a:rPr lang="en-US" sz="1200">
                          <a:hlinkClick r:id="rId10"/>
                        </a:rPr>
                        <a:t>Press Release</a:t>
                      </a:r>
                      <a:r>
                        <a:rPr lang="en-US" sz="1200"/>
                        <a:t> </a:t>
                      </a:r>
                    </a:p>
                  </a:txBody>
                  <a:tcPr marL="91427" marR="91427" marT="45713" marB="45713"/>
                </a:tc>
                <a:extLst>
                  <a:ext uri="{0D108BD9-81ED-4DB2-BD59-A6C34878D82A}">
                    <a16:rowId xmlns:a16="http://schemas.microsoft.com/office/drawing/2014/main" val="1504782317"/>
                  </a:ext>
                </a:extLst>
              </a:tr>
              <a:tr h="277947">
                <a:tc>
                  <a:txBody>
                    <a:bodyPr/>
                    <a:lstStyle/>
                    <a:p>
                      <a:r>
                        <a:rPr lang="en-US" sz="1200"/>
                        <a:t>Quest</a:t>
                      </a:r>
                    </a:p>
                  </a:txBody>
                  <a:tcPr marL="91427" marR="91427" marT="45713" marB="45713"/>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a:t>Complete</a:t>
                      </a:r>
                    </a:p>
                  </a:txBody>
                  <a:tcPr marL="91427" marR="91427" marT="45713" marB="45713"/>
                </a:tc>
                <a:tc>
                  <a:txBody>
                    <a:bodyPr/>
                    <a:lstStyle/>
                    <a:p>
                      <a:r>
                        <a:rPr lang="en-US" sz="1200">
                          <a:hlinkClick r:id="rId11"/>
                        </a:rPr>
                        <a:t>Blog post</a:t>
                      </a:r>
                      <a:endParaRPr lang="en-US" sz="1200"/>
                    </a:p>
                  </a:txBody>
                  <a:tcPr marL="91427" marR="91427" marT="45713" marB="45713"/>
                </a:tc>
                <a:extLst>
                  <a:ext uri="{0D108BD9-81ED-4DB2-BD59-A6C34878D82A}">
                    <a16:rowId xmlns:a16="http://schemas.microsoft.com/office/drawing/2014/main" val="633519403"/>
                  </a:ext>
                </a:extLst>
              </a:tr>
              <a:tr h="277947">
                <a:tc>
                  <a:txBody>
                    <a:bodyPr/>
                    <a:lstStyle/>
                    <a:p>
                      <a:r>
                        <a:rPr lang="en-US" sz="1200"/>
                        <a:t>Rubrik</a:t>
                      </a:r>
                    </a:p>
                  </a:txBody>
                  <a:tcPr marL="91427" marR="91427" marT="45713" marB="45713"/>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a:t>Complete</a:t>
                      </a:r>
                    </a:p>
                  </a:txBody>
                  <a:tcPr marL="91427" marR="91427" marT="45713" marB="45713"/>
                </a:tc>
                <a:tc>
                  <a:txBody>
                    <a:bodyPr/>
                    <a:lstStyle/>
                    <a:p>
                      <a:r>
                        <a:rPr lang="en-US" sz="1200">
                          <a:hlinkClick r:id="rId12"/>
                        </a:rPr>
                        <a:t>https://www.rubrik.com/solutions/azure-stack/</a:t>
                      </a:r>
                      <a:endParaRPr lang="en-US" sz="1200"/>
                    </a:p>
                  </a:txBody>
                  <a:tcPr marL="91427" marR="91427" marT="45713" marB="45713"/>
                </a:tc>
                <a:extLst>
                  <a:ext uri="{0D108BD9-81ED-4DB2-BD59-A6C34878D82A}">
                    <a16:rowId xmlns:a16="http://schemas.microsoft.com/office/drawing/2014/main" val="2708148896"/>
                  </a:ext>
                </a:extLst>
              </a:tr>
              <a:tr h="277947">
                <a:tc>
                  <a:txBody>
                    <a:bodyPr/>
                    <a:lstStyle/>
                    <a:p>
                      <a:r>
                        <a:rPr lang="en-US" sz="1200"/>
                        <a:t>Veritas</a:t>
                      </a:r>
                    </a:p>
                  </a:txBody>
                  <a:tcPr marL="91427" marR="91427" marT="45713" marB="45713"/>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a:t>Complete</a:t>
                      </a:r>
                    </a:p>
                  </a:txBody>
                  <a:tcPr marL="91427" marR="91427" marT="45713" marB="45713"/>
                </a:tc>
                <a:tc>
                  <a:txBody>
                    <a:bodyPr/>
                    <a:lstStyle/>
                    <a:p>
                      <a:r>
                        <a:rPr lang="en-US" sz="1200">
                          <a:hlinkClick r:id="rId13"/>
                        </a:rPr>
                        <a:t>https://www.veritas.com/solution/microsoft-cloud</a:t>
                      </a:r>
                      <a:r>
                        <a:rPr lang="en-US" sz="1200"/>
                        <a:t> </a:t>
                      </a:r>
                    </a:p>
                  </a:txBody>
                  <a:tcPr marL="91427" marR="91427" marT="45713" marB="45713"/>
                </a:tc>
                <a:extLst>
                  <a:ext uri="{0D108BD9-81ED-4DB2-BD59-A6C34878D82A}">
                    <a16:rowId xmlns:a16="http://schemas.microsoft.com/office/drawing/2014/main" val="1194264754"/>
                  </a:ext>
                </a:extLst>
              </a:tr>
              <a:tr h="277947">
                <a:tc>
                  <a:txBody>
                    <a:bodyPr/>
                    <a:lstStyle/>
                    <a:p>
                      <a:r>
                        <a:rPr lang="en-US" sz="1200" err="1"/>
                        <a:t>ZeroDown</a:t>
                      </a:r>
                      <a:r>
                        <a:rPr lang="en-US" sz="1200"/>
                        <a:t> </a:t>
                      </a:r>
                    </a:p>
                  </a:txBody>
                  <a:tcPr marL="91427" marR="91427" marT="45713" marB="45713"/>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a:t>Complete</a:t>
                      </a:r>
                    </a:p>
                  </a:txBody>
                  <a:tcPr marL="91427" marR="91427" marT="45713" marB="45713"/>
                </a:tc>
                <a:tc>
                  <a:txBody>
                    <a:bodyPr/>
                    <a:lstStyle/>
                    <a:p>
                      <a:r>
                        <a:rPr lang="en-US" sz="1200" dirty="0">
                          <a:hlinkClick r:id="rId14"/>
                        </a:rPr>
                        <a:t>http://www.zerodownsoftware.com/azure-stack/</a:t>
                      </a:r>
                      <a:r>
                        <a:rPr lang="en-US" sz="1200" dirty="0"/>
                        <a:t> </a:t>
                      </a:r>
                    </a:p>
                  </a:txBody>
                  <a:tcPr marL="91427" marR="91427" marT="45713" marB="45713"/>
                </a:tc>
                <a:extLst>
                  <a:ext uri="{0D108BD9-81ED-4DB2-BD59-A6C34878D82A}">
                    <a16:rowId xmlns:a16="http://schemas.microsoft.com/office/drawing/2014/main" val="3148648109"/>
                  </a:ext>
                </a:extLst>
              </a:tr>
            </a:tbl>
          </a:graphicData>
        </a:graphic>
      </p:graphicFrame>
      <p:sp>
        <p:nvSpPr>
          <p:cNvPr id="3" name="Rectangle 2">
            <a:extLst>
              <a:ext uri="{FF2B5EF4-FFF2-40B4-BE49-F238E27FC236}">
                <a16:creationId xmlns:a16="http://schemas.microsoft.com/office/drawing/2014/main" id="{EEC176C6-8ECA-4E9A-93B3-1C2683DBE7B3}"/>
              </a:ext>
            </a:extLst>
          </p:cNvPr>
          <p:cNvSpPr/>
          <p:nvPr/>
        </p:nvSpPr>
        <p:spPr>
          <a:xfrm>
            <a:off x="3110351" y="3072846"/>
            <a:ext cx="6215769" cy="266687"/>
          </a:xfrm>
          <a:prstGeom prst="rect">
            <a:avLst/>
          </a:prstGeom>
        </p:spPr>
        <p:txBody>
          <a:bodyPr>
            <a:spAutoFit/>
          </a:bodyPr>
          <a:lstStyle/>
          <a:p>
            <a:r>
              <a:rPr lang="en-US" sz="1099">
                <a:hlinkClick r:id="rId15"/>
              </a:rPr>
              <a:t>https://azure.microsoft.com/en-us/blog/protecting-applications-and-data-on-azure-stack/</a:t>
            </a:r>
            <a:r>
              <a:rPr lang="en-US" sz="1099"/>
              <a:t> </a:t>
            </a:r>
          </a:p>
        </p:txBody>
      </p:sp>
      <p:grpSp>
        <p:nvGrpSpPr>
          <p:cNvPr id="5" name="Group 4">
            <a:extLst>
              <a:ext uri="{FF2B5EF4-FFF2-40B4-BE49-F238E27FC236}">
                <a16:creationId xmlns:a16="http://schemas.microsoft.com/office/drawing/2014/main" id="{0A0EEBFE-79E7-48D9-8E7F-8EB58531A9F9}"/>
              </a:ext>
            </a:extLst>
          </p:cNvPr>
          <p:cNvGrpSpPr/>
          <p:nvPr/>
        </p:nvGrpSpPr>
        <p:grpSpPr>
          <a:xfrm>
            <a:off x="265513" y="900525"/>
            <a:ext cx="12028471" cy="2212291"/>
            <a:chOff x="378688" y="927242"/>
            <a:chExt cx="11793689" cy="2169110"/>
          </a:xfrm>
        </p:grpSpPr>
        <p:grpSp>
          <p:nvGrpSpPr>
            <p:cNvPr id="11" name="Group 10">
              <a:extLst>
                <a:ext uri="{FF2B5EF4-FFF2-40B4-BE49-F238E27FC236}">
                  <a16:creationId xmlns:a16="http://schemas.microsoft.com/office/drawing/2014/main" id="{1FFFAB55-3F74-480A-BFAA-5E8596964A57}"/>
                </a:ext>
              </a:extLst>
            </p:cNvPr>
            <p:cNvGrpSpPr/>
            <p:nvPr/>
          </p:nvGrpSpPr>
          <p:grpSpPr>
            <a:xfrm>
              <a:off x="975545" y="2082480"/>
              <a:ext cx="10240907" cy="1013872"/>
              <a:chOff x="879061" y="2480492"/>
              <a:chExt cx="10240907" cy="1013872"/>
            </a:xfrm>
          </p:grpSpPr>
          <p:pic>
            <p:nvPicPr>
              <p:cNvPr id="26" name="Picture 25">
                <a:extLst>
                  <a:ext uri="{FF2B5EF4-FFF2-40B4-BE49-F238E27FC236}">
                    <a16:creationId xmlns:a16="http://schemas.microsoft.com/office/drawing/2014/main" id="{806DB3A9-C9BF-4CC6-9C43-4D0EBC4FBA85}"/>
                  </a:ext>
                </a:extLst>
              </p:cNvPr>
              <p:cNvPicPr>
                <a:picLocks noChangeAspect="1"/>
              </p:cNvPicPr>
              <p:nvPr/>
            </p:nvPicPr>
            <p:blipFill>
              <a:blip r:embed="rId16"/>
              <a:stretch>
                <a:fillRect/>
              </a:stretch>
            </p:blipFill>
            <p:spPr>
              <a:xfrm>
                <a:off x="2856857" y="2480492"/>
                <a:ext cx="2693236" cy="1013872"/>
              </a:xfrm>
              <a:prstGeom prst="rect">
                <a:avLst/>
              </a:prstGeom>
            </p:spPr>
          </p:pic>
          <p:pic>
            <p:nvPicPr>
              <p:cNvPr id="13" name="Picture 4" descr="ZeroDown® Software">
                <a:extLst>
                  <a:ext uri="{FF2B5EF4-FFF2-40B4-BE49-F238E27FC236}">
                    <a16:creationId xmlns:a16="http://schemas.microsoft.com/office/drawing/2014/main" id="{710C5F8D-C70D-422F-9A26-D6C8A1C794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637004" y="2639813"/>
                <a:ext cx="2482964" cy="69523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A8A60726-436C-4BE7-B539-1A5E55DBF350}"/>
                  </a:ext>
                </a:extLst>
              </p:cNvPr>
              <p:cNvPicPr>
                <a:picLocks noChangeAspect="1"/>
              </p:cNvPicPr>
              <p:nvPr/>
            </p:nvPicPr>
            <p:blipFill>
              <a:blip r:embed="rId18"/>
              <a:stretch>
                <a:fillRect/>
              </a:stretch>
            </p:blipFill>
            <p:spPr>
              <a:xfrm>
                <a:off x="6041989" y="2780271"/>
                <a:ext cx="2103120" cy="414315"/>
              </a:xfrm>
              <a:prstGeom prst="rect">
                <a:avLst/>
              </a:prstGeom>
            </p:spPr>
          </p:pic>
          <p:pic>
            <p:nvPicPr>
              <p:cNvPr id="1026" name="Picture 2" descr="https://www.quest.com/images/shared/quest-logo.png">
                <a:extLst>
                  <a:ext uri="{FF2B5EF4-FFF2-40B4-BE49-F238E27FC236}">
                    <a16:creationId xmlns:a16="http://schemas.microsoft.com/office/drawing/2014/main" id="{BD601C04-A3C9-4C48-8960-441F1E233A7E}"/>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9061" y="2787403"/>
                <a:ext cx="1485900" cy="4000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oup 15">
              <a:extLst>
                <a:ext uri="{FF2B5EF4-FFF2-40B4-BE49-F238E27FC236}">
                  <a16:creationId xmlns:a16="http://schemas.microsoft.com/office/drawing/2014/main" id="{0098607F-F923-4FAE-B344-CBAC867EF3BC}"/>
                </a:ext>
              </a:extLst>
            </p:cNvPr>
            <p:cNvGrpSpPr/>
            <p:nvPr/>
          </p:nvGrpSpPr>
          <p:grpSpPr>
            <a:xfrm>
              <a:off x="378688" y="927242"/>
              <a:ext cx="11793689" cy="544186"/>
              <a:chOff x="378688" y="1229246"/>
              <a:chExt cx="11793689" cy="544186"/>
            </a:xfrm>
          </p:grpSpPr>
          <p:pic>
            <p:nvPicPr>
              <p:cNvPr id="6" name="Picture 5" descr="Image result for acronis png logo site:acronis.com">
                <a:extLst>
                  <a:ext uri="{FF2B5EF4-FFF2-40B4-BE49-F238E27FC236}">
                    <a16:creationId xmlns:a16="http://schemas.microsoft.com/office/drawing/2014/main" id="{76F8037F-1E91-45EC-A4BA-10E673D33963}"/>
                  </a:ext>
                </a:extLst>
              </p:cNvPr>
              <p:cNvPicPr>
                <a:picLocks noChangeAspect="1" noChangeArrowheads="1"/>
              </p:cNvPicPr>
              <p:nvPr/>
            </p:nvPicPr>
            <p:blipFill rotWithShape="1">
              <a:blip r:embed="rId20">
                <a:duotone>
                  <a:prstClr val="black"/>
                  <a:schemeClr val="bg1">
                    <a:tint val="45000"/>
                    <a:satMod val="400000"/>
                  </a:schemeClr>
                </a:duotone>
                <a:extLst>
                  <a:ext uri="{28A0092B-C50C-407E-A947-70E740481C1C}">
                    <a14:useLocalDpi xmlns:a14="http://schemas.microsoft.com/office/drawing/2010/main" val="0"/>
                  </a:ext>
                </a:extLst>
              </a:blip>
              <a:srcRect/>
              <a:stretch/>
            </p:blipFill>
            <p:spPr bwMode="auto">
              <a:xfrm>
                <a:off x="378688" y="1266987"/>
                <a:ext cx="1902603" cy="46870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2" descr="Image result for commvault png logo site:commvault.com">
                <a:extLst>
                  <a:ext uri="{FF2B5EF4-FFF2-40B4-BE49-F238E27FC236}">
                    <a16:creationId xmlns:a16="http://schemas.microsoft.com/office/drawing/2014/main" id="{4163E87F-B0F6-4F0C-A5FC-61E8B3FD146A}"/>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189950" y="1229246"/>
                <a:ext cx="2982427" cy="54418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83060877-E3DE-44C9-ABFA-FCBEC0BA2BF5}"/>
                  </a:ext>
                </a:extLst>
              </p:cNvPr>
              <p:cNvPicPr>
                <a:picLocks noChangeAspect="1"/>
              </p:cNvPicPr>
              <p:nvPr/>
            </p:nvPicPr>
            <p:blipFill>
              <a:blip r:embed="rId22"/>
              <a:stretch>
                <a:fillRect/>
              </a:stretch>
            </p:blipFill>
            <p:spPr>
              <a:xfrm>
                <a:off x="5657176" y="1268835"/>
                <a:ext cx="2670048" cy="465008"/>
              </a:xfrm>
              <a:prstGeom prst="rect">
                <a:avLst/>
              </a:prstGeom>
            </p:spPr>
          </p:pic>
          <p:pic>
            <p:nvPicPr>
              <p:cNvPr id="1030" name="Picture 6" descr="Actifio Logo">
                <a:extLst>
                  <a:ext uri="{FF2B5EF4-FFF2-40B4-BE49-F238E27FC236}">
                    <a16:creationId xmlns:a16="http://schemas.microsoft.com/office/drawing/2014/main" id="{59E48A78-C53B-4400-9BAC-CF07E6A08065}"/>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144017" y="1276280"/>
                <a:ext cx="1650433" cy="45011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E8314938-1BE8-45D6-9030-F9540BF1D40D}"/>
                </a:ext>
              </a:extLst>
            </p:cNvPr>
            <p:cNvGrpSpPr/>
            <p:nvPr/>
          </p:nvGrpSpPr>
          <p:grpSpPr>
            <a:xfrm>
              <a:off x="1718498" y="1411152"/>
              <a:ext cx="8755002" cy="1014104"/>
              <a:chOff x="1797399" y="1713899"/>
              <a:chExt cx="8755002" cy="1014104"/>
            </a:xfrm>
          </p:grpSpPr>
          <p:pic>
            <p:nvPicPr>
              <p:cNvPr id="24" name="Picture 23">
                <a:extLst>
                  <a:ext uri="{FF2B5EF4-FFF2-40B4-BE49-F238E27FC236}">
                    <a16:creationId xmlns:a16="http://schemas.microsoft.com/office/drawing/2014/main" id="{F3F02F3B-3A65-4D9A-A3E6-F9FD3D6E9611}"/>
                  </a:ext>
                </a:extLst>
              </p:cNvPr>
              <p:cNvPicPr>
                <a:picLocks noChangeAspect="1"/>
              </p:cNvPicPr>
              <p:nvPr/>
            </p:nvPicPr>
            <p:blipFill>
              <a:blip r:embed="rId24"/>
              <a:stretch>
                <a:fillRect/>
              </a:stretch>
            </p:blipFill>
            <p:spPr>
              <a:xfrm>
                <a:off x="1797399" y="2019780"/>
                <a:ext cx="2258568" cy="402343"/>
              </a:xfrm>
              <a:prstGeom prst="rect">
                <a:avLst/>
              </a:prstGeom>
            </p:spPr>
          </p:pic>
          <p:pic>
            <p:nvPicPr>
              <p:cNvPr id="10" name="Picture 9">
                <a:extLst>
                  <a:ext uri="{FF2B5EF4-FFF2-40B4-BE49-F238E27FC236}">
                    <a16:creationId xmlns:a16="http://schemas.microsoft.com/office/drawing/2014/main" id="{47BC5D9B-658E-415C-816F-48B779C99C65}"/>
                  </a:ext>
                </a:extLst>
              </p:cNvPr>
              <p:cNvPicPr>
                <a:picLocks noChangeAspect="1"/>
              </p:cNvPicPr>
              <p:nvPr/>
            </p:nvPicPr>
            <p:blipFill>
              <a:blip r:embed="rId25"/>
              <a:stretch>
                <a:fillRect/>
              </a:stretch>
            </p:blipFill>
            <p:spPr>
              <a:xfrm>
                <a:off x="4946789" y="2001495"/>
                <a:ext cx="1828800" cy="438912"/>
              </a:xfrm>
              <a:prstGeom prst="rect">
                <a:avLst/>
              </a:prstGeom>
            </p:spPr>
          </p:pic>
          <p:pic>
            <p:nvPicPr>
              <p:cNvPr id="1034" name="Picture 10" descr="Microsoft Logo">
                <a:extLst>
                  <a:ext uri="{FF2B5EF4-FFF2-40B4-BE49-F238E27FC236}">
                    <a16:creationId xmlns:a16="http://schemas.microsoft.com/office/drawing/2014/main" id="{60D71A56-12AC-4BCA-A45F-AF822C64BD6C}"/>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666412" y="1713899"/>
                <a:ext cx="2885989" cy="1014104"/>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6281652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6.51008E-7 -1.52519E-6 L -6.51008E-7 -0.24988 " pathEditMode="relative" rAng="0" ptsTypes="AA">
                                      <p:cBhvr>
                                        <p:cTn id="6" dur="2000" fill="hold"/>
                                        <p:tgtEl>
                                          <p:spTgt spid="5"/>
                                        </p:tgtEl>
                                        <p:attrNameLst>
                                          <p:attrName>ppt_x</p:attrName>
                                          <p:attrName>ppt_y</p:attrName>
                                        </p:attrNameLst>
                                      </p:cBhvr>
                                      <p:rCtr x="0" y="-12506"/>
                                    </p:animMotion>
                                  </p:childTnLst>
                                </p:cTn>
                              </p:par>
                              <p:par>
                                <p:cTn id="7" presetID="42" presetClass="entr" presetSubtype="0" fill="hold" grpId="0" nodeType="withEffect">
                                  <p:stCondLst>
                                    <p:cond delay="750"/>
                                  </p:stCondLst>
                                  <p:childTnLst>
                                    <p:set>
                                      <p:cBhvr>
                                        <p:cTn id="8" dur="1" fill="hold">
                                          <p:stCondLst>
                                            <p:cond delay="0"/>
                                          </p:stCondLst>
                                        </p:cTn>
                                        <p:tgtEl>
                                          <p:spTgt spid="3"/>
                                        </p:tgtEl>
                                        <p:attrNameLst>
                                          <p:attrName>style.visibility</p:attrName>
                                        </p:attrNameLst>
                                      </p:cBhvr>
                                      <p:to>
                                        <p:strVal val="visible"/>
                                      </p:to>
                                    </p:set>
                                    <p:animEffect transition="in" filter="fade">
                                      <p:cBhvr>
                                        <p:cTn id="9" dur="1000"/>
                                        <p:tgtEl>
                                          <p:spTgt spid="3"/>
                                        </p:tgtEl>
                                      </p:cBhvr>
                                    </p:animEffect>
                                    <p:anim calcmode="lin" valueType="num">
                                      <p:cBhvr>
                                        <p:cTn id="10" dur="1000" fill="hold"/>
                                        <p:tgtEl>
                                          <p:spTgt spid="3"/>
                                        </p:tgtEl>
                                        <p:attrNameLst>
                                          <p:attrName>ppt_x</p:attrName>
                                        </p:attrNameLst>
                                      </p:cBhvr>
                                      <p:tavLst>
                                        <p:tav tm="0">
                                          <p:val>
                                            <p:strVal val="#ppt_x"/>
                                          </p:val>
                                        </p:tav>
                                        <p:tav tm="100000">
                                          <p:val>
                                            <p:strVal val="#ppt_x"/>
                                          </p:val>
                                        </p:tav>
                                      </p:tavLst>
                                    </p:anim>
                                    <p:anim calcmode="lin" valueType="num">
                                      <p:cBhvr>
                                        <p:cTn id="11" dur="1000" fill="hold"/>
                                        <p:tgtEl>
                                          <p:spTgt spid="3"/>
                                        </p:tgtEl>
                                        <p:attrNameLst>
                                          <p:attrName>ppt_y</p:attrName>
                                        </p:attrNameLst>
                                      </p:cBhvr>
                                      <p:tavLst>
                                        <p:tav tm="0">
                                          <p:val>
                                            <p:strVal val="#ppt_y+.1"/>
                                          </p:val>
                                        </p:tav>
                                        <p:tav tm="100000">
                                          <p:val>
                                            <p:strVal val="#ppt_y"/>
                                          </p:val>
                                        </p:tav>
                                      </p:tavLst>
                                    </p:anim>
                                  </p:childTnLst>
                                </p:cTn>
                              </p:par>
                              <p:par>
                                <p:cTn id="12" presetID="42" presetClass="entr" presetSubtype="0" fill="hold" nodeType="withEffect">
                                  <p:stCondLst>
                                    <p:cond delay="75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179058"/>
          </a:xfrm>
        </p:spPr>
        <p:txBody>
          <a:bodyPr/>
          <a:lstStyle/>
          <a:p>
            <a:r>
              <a:rPr lang="en-US" sz="7200"/>
              <a:t>Protecting IaaS VMs in Availability Sets</a:t>
            </a:r>
          </a:p>
        </p:txBody>
      </p:sp>
    </p:spTree>
    <p:extLst>
      <p:ext uri="{BB962C8B-B14F-4D97-AF65-F5344CB8AC3E}">
        <p14:creationId xmlns:p14="http://schemas.microsoft.com/office/powerpoint/2010/main" val="92697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sets for IaaS VMs</a:t>
            </a:r>
          </a:p>
        </p:txBody>
      </p:sp>
      <p:sp>
        <p:nvSpPr>
          <p:cNvPr id="58" name="TextBox 57"/>
          <p:cNvSpPr txBox="1"/>
          <p:nvPr/>
        </p:nvSpPr>
        <p:spPr>
          <a:xfrm>
            <a:off x="5450166" y="1126578"/>
            <a:ext cx="4549097" cy="1352969"/>
          </a:xfrm>
          <a:prstGeom prst="rect">
            <a:avLst/>
          </a:prstGeom>
          <a:solidFill>
            <a:schemeClr val="accent5">
              <a:lumMod val="40000"/>
              <a:lumOff val="60000"/>
              <a:alpha val="67059"/>
            </a:schemeClr>
          </a:solidFill>
          <a:ln w="28575">
            <a:solidFill>
              <a:schemeClr val="accent5"/>
            </a:solidFill>
          </a:ln>
        </p:spPr>
        <p:txBody>
          <a:bodyPr wrap="square" lIns="182880" tIns="146304" rIns="182880" bIns="146304" rtlCol="0">
            <a:noAutofit/>
          </a:bodyPr>
          <a:lstStyle>
            <a:defPPr>
              <a:defRPr lang="en-US"/>
            </a:defPPr>
            <a:lvl1pPr>
              <a:lnSpc>
                <a:spcPct val="90000"/>
              </a:lnSpc>
              <a:spcAft>
                <a:spcPts val="600"/>
              </a:spcAft>
              <a:defRPr sz="2400"/>
            </a:lvl1pPr>
          </a:lstStyle>
          <a:p>
            <a:r>
              <a:rPr lang="en-US" sz="2000" dirty="0"/>
              <a:t>In this case, we want to have protection for a multi-server VM environment using a load balancer and an availability set</a:t>
            </a:r>
          </a:p>
        </p:txBody>
      </p:sp>
      <p:sp>
        <p:nvSpPr>
          <p:cNvPr id="162" name="Rounded Rectangle 68">
            <a:extLst>
              <a:ext uri="{FF2B5EF4-FFF2-40B4-BE49-F238E27FC236}">
                <a16:creationId xmlns:a16="http://schemas.microsoft.com/office/drawing/2014/main" id="{5B29F608-0D37-4D6A-B619-25EBA4F1CE19}"/>
              </a:ext>
            </a:extLst>
          </p:cNvPr>
          <p:cNvSpPr/>
          <p:nvPr/>
        </p:nvSpPr>
        <p:spPr>
          <a:xfrm>
            <a:off x="2249522" y="2700027"/>
            <a:ext cx="6812202" cy="3700773"/>
          </a:xfrm>
          <a:prstGeom prst="roundRect">
            <a:avLst/>
          </a:prstGeom>
          <a:solidFill>
            <a:srgbClr val="7F7F7F">
              <a:lumMod val="20000"/>
              <a:lumOff val="80000"/>
            </a:srgbClr>
          </a:solidFill>
          <a:ln w="15875" cap="flat" cmpd="sng" algn="ctr">
            <a:solidFill>
              <a:srgbClr val="0078D7"/>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solidFill>
                  <a:srgbClr val="1A1A1A"/>
                </a:solidFill>
                <a:effectLst/>
                <a:uLnTx/>
                <a:uFillTx/>
                <a:latin typeface="Segoe UI Semilight"/>
                <a:ea typeface="+mn-ea"/>
                <a:cs typeface="+mn-cs"/>
              </a:rPr>
              <a:t>Azure Stack Hub </a:t>
            </a:r>
          </a:p>
        </p:txBody>
      </p:sp>
      <p:sp>
        <p:nvSpPr>
          <p:cNvPr id="163" name="TextBox 118">
            <a:extLst>
              <a:ext uri="{FF2B5EF4-FFF2-40B4-BE49-F238E27FC236}">
                <a16:creationId xmlns:a16="http://schemas.microsoft.com/office/drawing/2014/main" id="{E4306358-913D-4C07-8024-EA92A5C3F861}"/>
              </a:ext>
            </a:extLst>
          </p:cNvPr>
          <p:cNvSpPr txBox="1"/>
          <p:nvPr/>
        </p:nvSpPr>
        <p:spPr>
          <a:xfrm>
            <a:off x="8401904" y="4154605"/>
            <a:ext cx="811625" cy="250710"/>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0" normalizeH="0" baseline="0" noProof="0">
                <a:ln>
                  <a:noFill/>
                </a:ln>
                <a:solidFill>
                  <a:srgbClr val="1A1A1A"/>
                </a:solidFill>
                <a:effectLst/>
                <a:uLnTx/>
                <a:uFillTx/>
                <a:latin typeface="Segoe UI Semilight"/>
                <a:ea typeface="+mn-ea"/>
                <a:cs typeface="+mn-cs"/>
              </a:rPr>
              <a:t>Operator</a:t>
            </a:r>
          </a:p>
        </p:txBody>
      </p:sp>
      <p:pic>
        <p:nvPicPr>
          <p:cNvPr id="164" name="Picture 163">
            <a:extLst>
              <a:ext uri="{FF2B5EF4-FFF2-40B4-BE49-F238E27FC236}">
                <a16:creationId xmlns:a16="http://schemas.microsoft.com/office/drawing/2014/main" id="{2CB48217-6E78-4CAF-A78D-B1A239EF75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56897" y="3230657"/>
            <a:ext cx="582398" cy="582398"/>
          </a:xfrm>
          <a:prstGeom prst="rect">
            <a:avLst/>
          </a:prstGeom>
        </p:spPr>
      </p:pic>
      <p:cxnSp>
        <p:nvCxnSpPr>
          <p:cNvPr id="165" name="Straight Connector 164">
            <a:extLst>
              <a:ext uri="{FF2B5EF4-FFF2-40B4-BE49-F238E27FC236}">
                <a16:creationId xmlns:a16="http://schemas.microsoft.com/office/drawing/2014/main" id="{6B2D9C85-1E9C-4577-AB8A-FA21B7DB55BC}"/>
              </a:ext>
            </a:extLst>
          </p:cNvPr>
          <p:cNvCxnSpPr>
            <a:cxnSpLocks/>
          </p:cNvCxnSpPr>
          <p:nvPr/>
        </p:nvCxnSpPr>
        <p:spPr>
          <a:xfrm flipV="1">
            <a:off x="2272453" y="4154605"/>
            <a:ext cx="6789271" cy="1"/>
          </a:xfrm>
          <a:prstGeom prst="line">
            <a:avLst/>
          </a:prstGeom>
          <a:noFill/>
          <a:ln w="28575" cap="flat" cmpd="sng" algn="ctr">
            <a:solidFill>
              <a:srgbClr val="0078D7"/>
            </a:solidFill>
            <a:prstDash val="lgDash"/>
          </a:ln>
          <a:effectLst/>
        </p:spPr>
      </p:cxnSp>
      <p:sp>
        <p:nvSpPr>
          <p:cNvPr id="166" name="TextBox 119">
            <a:extLst>
              <a:ext uri="{FF2B5EF4-FFF2-40B4-BE49-F238E27FC236}">
                <a16:creationId xmlns:a16="http://schemas.microsoft.com/office/drawing/2014/main" id="{328C1A9A-56EB-41E6-860A-27B1D2D692D2}"/>
              </a:ext>
            </a:extLst>
          </p:cNvPr>
          <p:cNvSpPr txBox="1"/>
          <p:nvPr/>
        </p:nvSpPr>
        <p:spPr>
          <a:xfrm>
            <a:off x="8401904" y="3895032"/>
            <a:ext cx="811625" cy="250710"/>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0" normalizeH="0" baseline="0" noProof="0" dirty="0">
                <a:ln>
                  <a:noFill/>
                </a:ln>
                <a:solidFill>
                  <a:srgbClr val="1A1A1A"/>
                </a:solidFill>
                <a:effectLst/>
                <a:uLnTx/>
                <a:uFillTx/>
                <a:latin typeface="Segoe UI Semilight"/>
                <a:ea typeface="+mn-ea"/>
                <a:cs typeface="+mn-cs"/>
              </a:rPr>
              <a:t>User</a:t>
            </a:r>
          </a:p>
        </p:txBody>
      </p:sp>
      <p:pic>
        <p:nvPicPr>
          <p:cNvPr id="167" name="Picture 166">
            <a:extLst>
              <a:ext uri="{FF2B5EF4-FFF2-40B4-BE49-F238E27FC236}">
                <a16:creationId xmlns:a16="http://schemas.microsoft.com/office/drawing/2014/main" id="{A6890122-8E41-4B3B-B840-B22169619E3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07202" y="3343372"/>
            <a:ext cx="493776" cy="493776"/>
          </a:xfrm>
          <a:prstGeom prst="rect">
            <a:avLst/>
          </a:prstGeom>
        </p:spPr>
      </p:pic>
      <p:pic>
        <p:nvPicPr>
          <p:cNvPr id="168" name="Picture 167">
            <a:extLst>
              <a:ext uri="{FF2B5EF4-FFF2-40B4-BE49-F238E27FC236}">
                <a16:creationId xmlns:a16="http://schemas.microsoft.com/office/drawing/2014/main" id="{53854CDA-2C1D-454B-8DFF-869CA026D1E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11096" y="3319936"/>
            <a:ext cx="493776" cy="493776"/>
          </a:xfrm>
          <a:prstGeom prst="rect">
            <a:avLst/>
          </a:prstGeom>
        </p:spPr>
      </p:pic>
      <p:grpSp>
        <p:nvGrpSpPr>
          <p:cNvPr id="169" name="Group 168">
            <a:extLst>
              <a:ext uri="{FF2B5EF4-FFF2-40B4-BE49-F238E27FC236}">
                <a16:creationId xmlns:a16="http://schemas.microsoft.com/office/drawing/2014/main" id="{7237496F-AD9F-4A1C-AD4C-33A7C8836A3B}"/>
              </a:ext>
            </a:extLst>
          </p:cNvPr>
          <p:cNvGrpSpPr/>
          <p:nvPr/>
        </p:nvGrpSpPr>
        <p:grpSpPr>
          <a:xfrm>
            <a:off x="4464664" y="2220584"/>
            <a:ext cx="923860" cy="1583075"/>
            <a:chOff x="3820846" y="2587705"/>
            <a:chExt cx="1071505" cy="1836072"/>
          </a:xfrm>
        </p:grpSpPr>
        <p:sp>
          <p:nvSpPr>
            <p:cNvPr id="208" name="Rounded Rectangle 104">
              <a:extLst>
                <a:ext uri="{FF2B5EF4-FFF2-40B4-BE49-F238E27FC236}">
                  <a16:creationId xmlns:a16="http://schemas.microsoft.com/office/drawing/2014/main" id="{8A37D373-F13F-4F77-ADEA-9EEA0968C369}"/>
                </a:ext>
              </a:extLst>
            </p:cNvPr>
            <p:cNvSpPr/>
            <p:nvPr/>
          </p:nvSpPr>
          <p:spPr>
            <a:xfrm>
              <a:off x="3820846" y="3679972"/>
              <a:ext cx="1037222" cy="743805"/>
            </a:xfrm>
            <a:prstGeom prst="roundRect">
              <a:avLst/>
            </a:prstGeom>
            <a:solidFill>
              <a:srgbClr val="005291">
                <a:lumMod val="20000"/>
                <a:lumOff val="80000"/>
              </a:srgbClr>
            </a:solidFill>
            <a:ln w="10795" cap="flat" cmpd="sng" algn="ctr">
              <a:solidFill>
                <a:srgbClr val="0078D7">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a:ln>
                  <a:noFill/>
                </a:ln>
                <a:solidFill>
                  <a:srgbClr val="1A1A1A"/>
                </a:solidFill>
                <a:effectLst/>
                <a:uLnTx/>
                <a:uFillTx/>
                <a:latin typeface="Segoe UI Semilight"/>
                <a:ea typeface="+mn-ea"/>
                <a:cs typeface="+mn-cs"/>
              </a:endParaRPr>
            </a:p>
          </p:txBody>
        </p:sp>
        <p:pic>
          <p:nvPicPr>
            <p:cNvPr id="209" name="Picture 208">
              <a:extLst>
                <a:ext uri="{FF2B5EF4-FFF2-40B4-BE49-F238E27FC236}">
                  <a16:creationId xmlns:a16="http://schemas.microsoft.com/office/drawing/2014/main" id="{8B2D8A73-04B8-453B-8F3E-A799E60D670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0208" r="313" b="12161"/>
            <a:stretch/>
          </p:blipFill>
          <p:spPr>
            <a:xfrm>
              <a:off x="3922457" y="3725466"/>
              <a:ext cx="673356" cy="524378"/>
            </a:xfrm>
            <a:prstGeom prst="rect">
              <a:avLst/>
            </a:prstGeom>
            <a:solidFill>
              <a:srgbClr val="FFFFFF"/>
            </a:solidFill>
          </p:spPr>
        </p:pic>
        <p:pic>
          <p:nvPicPr>
            <p:cNvPr id="210" name="Picture 209">
              <a:extLst>
                <a:ext uri="{FF2B5EF4-FFF2-40B4-BE49-F238E27FC236}">
                  <a16:creationId xmlns:a16="http://schemas.microsoft.com/office/drawing/2014/main" id="{7757D4F1-56A7-4F43-86CF-52434327B92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55129" y="2587705"/>
              <a:ext cx="1037222" cy="1037223"/>
            </a:xfrm>
            <a:prstGeom prst="rect">
              <a:avLst/>
            </a:prstGeom>
          </p:spPr>
        </p:pic>
        <p:pic>
          <p:nvPicPr>
            <p:cNvPr id="211" name="Picture 210">
              <a:extLst>
                <a:ext uri="{FF2B5EF4-FFF2-40B4-BE49-F238E27FC236}">
                  <a16:creationId xmlns:a16="http://schemas.microsoft.com/office/drawing/2014/main" id="{22C2DE99-7403-449C-A37D-A80BCB62CD8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0208" r="313" b="12161"/>
            <a:stretch/>
          </p:blipFill>
          <p:spPr>
            <a:xfrm>
              <a:off x="3991314" y="3778266"/>
              <a:ext cx="673356" cy="524378"/>
            </a:xfrm>
            <a:prstGeom prst="rect">
              <a:avLst/>
            </a:prstGeom>
            <a:solidFill>
              <a:srgbClr val="FFFFFF"/>
            </a:solidFill>
          </p:spPr>
        </p:pic>
        <p:pic>
          <p:nvPicPr>
            <p:cNvPr id="212" name="Picture 211">
              <a:extLst>
                <a:ext uri="{FF2B5EF4-FFF2-40B4-BE49-F238E27FC236}">
                  <a16:creationId xmlns:a16="http://schemas.microsoft.com/office/drawing/2014/main" id="{18E8BD88-771A-4F81-9091-14D2841577C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0208" r="313" b="12161"/>
            <a:stretch/>
          </p:blipFill>
          <p:spPr>
            <a:xfrm>
              <a:off x="4073577" y="3833311"/>
              <a:ext cx="673356" cy="524379"/>
            </a:xfrm>
            <a:prstGeom prst="rect">
              <a:avLst/>
            </a:prstGeom>
            <a:solidFill>
              <a:srgbClr val="FFFFFF"/>
            </a:solidFill>
          </p:spPr>
        </p:pic>
      </p:grpSp>
      <p:pic>
        <p:nvPicPr>
          <p:cNvPr id="171" name="Picture 170">
            <a:extLst>
              <a:ext uri="{FF2B5EF4-FFF2-40B4-BE49-F238E27FC236}">
                <a16:creationId xmlns:a16="http://schemas.microsoft.com/office/drawing/2014/main" id="{0E600606-60C9-4D03-B73C-90DF3011BB18}"/>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7724715" y="3377825"/>
            <a:ext cx="493776" cy="493775"/>
          </a:xfrm>
          <a:prstGeom prst="rect">
            <a:avLst/>
          </a:prstGeom>
          <a:noFill/>
        </p:spPr>
      </p:pic>
      <p:sp>
        <p:nvSpPr>
          <p:cNvPr id="172" name="Freeform 5">
            <a:extLst>
              <a:ext uri="{FF2B5EF4-FFF2-40B4-BE49-F238E27FC236}">
                <a16:creationId xmlns:a16="http://schemas.microsoft.com/office/drawing/2014/main" id="{2789FB57-90CF-4C89-BCC6-5CCDE6D41DEF}"/>
              </a:ext>
            </a:extLst>
          </p:cNvPr>
          <p:cNvSpPr>
            <a:spLocks noEditPoints="1"/>
          </p:cNvSpPr>
          <p:nvPr/>
        </p:nvSpPr>
        <p:spPr bwMode="auto">
          <a:xfrm>
            <a:off x="7069463" y="3347715"/>
            <a:ext cx="493776" cy="493776"/>
          </a:xfrm>
          <a:custGeom>
            <a:avLst/>
            <a:gdLst>
              <a:gd name="T0" fmla="*/ 0 w 1458"/>
              <a:gd name="T1" fmla="*/ 0 h 1456"/>
              <a:gd name="T2" fmla="*/ 688 w 1458"/>
              <a:gd name="T3" fmla="*/ 0 h 1456"/>
              <a:gd name="T4" fmla="*/ 688 w 1458"/>
              <a:gd name="T5" fmla="*/ 330 h 1456"/>
              <a:gd name="T6" fmla="*/ 587 w 1458"/>
              <a:gd name="T7" fmla="*/ 381 h 1456"/>
              <a:gd name="T8" fmla="*/ 587 w 1458"/>
              <a:gd name="T9" fmla="*/ 101 h 1456"/>
              <a:gd name="T10" fmla="*/ 101 w 1458"/>
              <a:gd name="T11" fmla="*/ 101 h 1456"/>
              <a:gd name="T12" fmla="*/ 101 w 1458"/>
              <a:gd name="T13" fmla="*/ 587 h 1456"/>
              <a:gd name="T14" fmla="*/ 259 w 1458"/>
              <a:gd name="T15" fmla="*/ 587 h 1456"/>
              <a:gd name="T16" fmla="*/ 199 w 1458"/>
              <a:gd name="T17" fmla="*/ 688 h 1456"/>
              <a:gd name="T18" fmla="*/ 0 w 1458"/>
              <a:gd name="T19" fmla="*/ 688 h 1456"/>
              <a:gd name="T20" fmla="*/ 0 w 1458"/>
              <a:gd name="T21" fmla="*/ 0 h 1456"/>
              <a:gd name="T22" fmla="*/ 770 w 1458"/>
              <a:gd name="T23" fmla="*/ 0 h 1456"/>
              <a:gd name="T24" fmla="*/ 1458 w 1458"/>
              <a:gd name="T25" fmla="*/ 0 h 1456"/>
              <a:gd name="T26" fmla="*/ 1458 w 1458"/>
              <a:gd name="T27" fmla="*/ 688 h 1456"/>
              <a:gd name="T28" fmla="*/ 1155 w 1458"/>
              <a:gd name="T29" fmla="*/ 688 h 1456"/>
              <a:gd name="T30" fmla="*/ 1155 w 1458"/>
              <a:gd name="T31" fmla="*/ 673 h 1456"/>
              <a:gd name="T32" fmla="*/ 1145 w 1458"/>
              <a:gd name="T33" fmla="*/ 587 h 1456"/>
              <a:gd name="T34" fmla="*/ 1357 w 1458"/>
              <a:gd name="T35" fmla="*/ 587 h 1456"/>
              <a:gd name="T36" fmla="*/ 1357 w 1458"/>
              <a:gd name="T37" fmla="*/ 101 h 1456"/>
              <a:gd name="T38" fmla="*/ 871 w 1458"/>
              <a:gd name="T39" fmla="*/ 101 h 1456"/>
              <a:gd name="T40" fmla="*/ 871 w 1458"/>
              <a:gd name="T41" fmla="*/ 322 h 1456"/>
              <a:gd name="T42" fmla="*/ 796 w 1458"/>
              <a:gd name="T43" fmla="*/ 314 h 1456"/>
              <a:gd name="T44" fmla="*/ 770 w 1458"/>
              <a:gd name="T45" fmla="*/ 314 h 1456"/>
              <a:gd name="T46" fmla="*/ 770 w 1458"/>
              <a:gd name="T47" fmla="*/ 0 h 1456"/>
              <a:gd name="T48" fmla="*/ 0 w 1458"/>
              <a:gd name="T49" fmla="*/ 768 h 1456"/>
              <a:gd name="T50" fmla="*/ 185 w 1458"/>
              <a:gd name="T51" fmla="*/ 768 h 1456"/>
              <a:gd name="T52" fmla="*/ 185 w 1458"/>
              <a:gd name="T53" fmla="*/ 774 h 1456"/>
              <a:gd name="T54" fmla="*/ 202 w 1458"/>
              <a:gd name="T55" fmla="*/ 869 h 1456"/>
              <a:gd name="T56" fmla="*/ 101 w 1458"/>
              <a:gd name="T57" fmla="*/ 869 h 1456"/>
              <a:gd name="T58" fmla="*/ 101 w 1458"/>
              <a:gd name="T59" fmla="*/ 1355 h 1456"/>
              <a:gd name="T60" fmla="*/ 587 w 1458"/>
              <a:gd name="T61" fmla="*/ 1355 h 1456"/>
              <a:gd name="T62" fmla="*/ 587 w 1458"/>
              <a:gd name="T63" fmla="*/ 1049 h 1456"/>
              <a:gd name="T64" fmla="*/ 688 w 1458"/>
              <a:gd name="T65" fmla="*/ 1049 h 1456"/>
              <a:gd name="T66" fmla="*/ 688 w 1458"/>
              <a:gd name="T67" fmla="*/ 1456 h 1456"/>
              <a:gd name="T68" fmla="*/ 0 w 1458"/>
              <a:gd name="T69" fmla="*/ 1456 h 1456"/>
              <a:gd name="T70" fmla="*/ 0 w 1458"/>
              <a:gd name="T71" fmla="*/ 768 h 1456"/>
              <a:gd name="T72" fmla="*/ 1243 w 1458"/>
              <a:gd name="T73" fmla="*/ 768 h 1456"/>
              <a:gd name="T74" fmla="*/ 1458 w 1458"/>
              <a:gd name="T75" fmla="*/ 768 h 1456"/>
              <a:gd name="T76" fmla="*/ 1458 w 1458"/>
              <a:gd name="T77" fmla="*/ 1456 h 1456"/>
              <a:gd name="T78" fmla="*/ 770 w 1458"/>
              <a:gd name="T79" fmla="*/ 1456 h 1456"/>
              <a:gd name="T80" fmla="*/ 770 w 1458"/>
              <a:gd name="T81" fmla="*/ 1049 h 1456"/>
              <a:gd name="T82" fmla="*/ 871 w 1458"/>
              <a:gd name="T83" fmla="*/ 1049 h 1456"/>
              <a:gd name="T84" fmla="*/ 871 w 1458"/>
              <a:gd name="T85" fmla="*/ 1355 h 1456"/>
              <a:gd name="T86" fmla="*/ 1357 w 1458"/>
              <a:gd name="T87" fmla="*/ 1355 h 1456"/>
              <a:gd name="T88" fmla="*/ 1357 w 1458"/>
              <a:gd name="T89" fmla="*/ 869 h 1456"/>
              <a:gd name="T90" fmla="*/ 1269 w 1458"/>
              <a:gd name="T91" fmla="*/ 869 h 1456"/>
              <a:gd name="T92" fmla="*/ 1269 w 1458"/>
              <a:gd name="T93" fmla="*/ 862 h 1456"/>
              <a:gd name="T94" fmla="*/ 1243 w 1458"/>
              <a:gd name="T95" fmla="*/ 768 h 1456"/>
              <a:gd name="T96" fmla="*/ 1192 w 1458"/>
              <a:gd name="T97" fmla="*/ 864 h 1456"/>
              <a:gd name="T98" fmla="*/ 1084 w 1458"/>
              <a:gd name="T99" fmla="*/ 972 h 1456"/>
              <a:gd name="T100" fmla="*/ 459 w 1458"/>
              <a:gd name="T101" fmla="*/ 972 h 1456"/>
              <a:gd name="T102" fmla="*/ 261 w 1458"/>
              <a:gd name="T103" fmla="*/ 774 h 1456"/>
              <a:gd name="T104" fmla="*/ 459 w 1458"/>
              <a:gd name="T105" fmla="*/ 576 h 1456"/>
              <a:gd name="T106" fmla="*/ 523 w 1458"/>
              <a:gd name="T107" fmla="*/ 586 h 1456"/>
              <a:gd name="T108" fmla="*/ 795 w 1458"/>
              <a:gd name="T109" fmla="*/ 387 h 1456"/>
              <a:gd name="T110" fmla="*/ 1081 w 1458"/>
              <a:gd name="T111" fmla="*/ 673 h 1456"/>
              <a:gd name="T112" fmla="*/ 1069 w 1458"/>
              <a:gd name="T113" fmla="*/ 757 h 1456"/>
              <a:gd name="T114" fmla="*/ 1084 w 1458"/>
              <a:gd name="T115" fmla="*/ 756 h 1456"/>
              <a:gd name="T116" fmla="*/ 1192 w 1458"/>
              <a:gd name="T117" fmla="*/ 864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58" h="1456">
                <a:moveTo>
                  <a:pt x="0" y="0"/>
                </a:moveTo>
                <a:cubicBezTo>
                  <a:pt x="688" y="0"/>
                  <a:pt x="688" y="0"/>
                  <a:pt x="688" y="0"/>
                </a:cubicBezTo>
                <a:cubicBezTo>
                  <a:pt x="688" y="330"/>
                  <a:pt x="688" y="330"/>
                  <a:pt x="688" y="330"/>
                </a:cubicBezTo>
                <a:cubicBezTo>
                  <a:pt x="652" y="342"/>
                  <a:pt x="618" y="359"/>
                  <a:pt x="587" y="381"/>
                </a:cubicBezTo>
                <a:cubicBezTo>
                  <a:pt x="587" y="101"/>
                  <a:pt x="587" y="101"/>
                  <a:pt x="587" y="101"/>
                </a:cubicBezTo>
                <a:cubicBezTo>
                  <a:pt x="101" y="101"/>
                  <a:pt x="101" y="101"/>
                  <a:pt x="101" y="101"/>
                </a:cubicBezTo>
                <a:cubicBezTo>
                  <a:pt x="101" y="587"/>
                  <a:pt x="101" y="587"/>
                  <a:pt x="101" y="587"/>
                </a:cubicBezTo>
                <a:cubicBezTo>
                  <a:pt x="259" y="587"/>
                  <a:pt x="259" y="587"/>
                  <a:pt x="259" y="587"/>
                </a:cubicBezTo>
                <a:cubicBezTo>
                  <a:pt x="232" y="616"/>
                  <a:pt x="211" y="650"/>
                  <a:pt x="199" y="688"/>
                </a:cubicBezTo>
                <a:cubicBezTo>
                  <a:pt x="0" y="688"/>
                  <a:pt x="0" y="688"/>
                  <a:pt x="0" y="688"/>
                </a:cubicBezTo>
                <a:cubicBezTo>
                  <a:pt x="0" y="0"/>
                  <a:pt x="0" y="0"/>
                  <a:pt x="0" y="0"/>
                </a:cubicBezTo>
                <a:moveTo>
                  <a:pt x="770" y="0"/>
                </a:moveTo>
                <a:cubicBezTo>
                  <a:pt x="1458" y="0"/>
                  <a:pt x="1458" y="0"/>
                  <a:pt x="1458" y="0"/>
                </a:cubicBezTo>
                <a:cubicBezTo>
                  <a:pt x="1458" y="688"/>
                  <a:pt x="1458" y="688"/>
                  <a:pt x="1458" y="688"/>
                </a:cubicBezTo>
                <a:cubicBezTo>
                  <a:pt x="1155" y="688"/>
                  <a:pt x="1155" y="688"/>
                  <a:pt x="1155" y="688"/>
                </a:cubicBezTo>
                <a:cubicBezTo>
                  <a:pt x="1155" y="683"/>
                  <a:pt x="1155" y="678"/>
                  <a:pt x="1155" y="673"/>
                </a:cubicBezTo>
                <a:cubicBezTo>
                  <a:pt x="1155" y="643"/>
                  <a:pt x="1151" y="614"/>
                  <a:pt x="1145" y="587"/>
                </a:cubicBezTo>
                <a:cubicBezTo>
                  <a:pt x="1357" y="587"/>
                  <a:pt x="1357" y="587"/>
                  <a:pt x="1357" y="587"/>
                </a:cubicBezTo>
                <a:cubicBezTo>
                  <a:pt x="1357" y="101"/>
                  <a:pt x="1357" y="101"/>
                  <a:pt x="1357" y="101"/>
                </a:cubicBezTo>
                <a:cubicBezTo>
                  <a:pt x="871" y="101"/>
                  <a:pt x="871" y="101"/>
                  <a:pt x="871" y="101"/>
                </a:cubicBezTo>
                <a:cubicBezTo>
                  <a:pt x="871" y="322"/>
                  <a:pt x="871" y="322"/>
                  <a:pt x="871" y="322"/>
                </a:cubicBezTo>
                <a:cubicBezTo>
                  <a:pt x="847" y="316"/>
                  <a:pt x="822" y="314"/>
                  <a:pt x="796" y="314"/>
                </a:cubicBezTo>
                <a:cubicBezTo>
                  <a:pt x="787" y="314"/>
                  <a:pt x="779" y="314"/>
                  <a:pt x="770" y="314"/>
                </a:cubicBezTo>
                <a:cubicBezTo>
                  <a:pt x="770" y="0"/>
                  <a:pt x="770" y="0"/>
                  <a:pt x="770" y="0"/>
                </a:cubicBezTo>
                <a:moveTo>
                  <a:pt x="0" y="768"/>
                </a:moveTo>
                <a:cubicBezTo>
                  <a:pt x="185" y="768"/>
                  <a:pt x="185" y="768"/>
                  <a:pt x="185" y="768"/>
                </a:cubicBezTo>
                <a:cubicBezTo>
                  <a:pt x="185" y="770"/>
                  <a:pt x="185" y="772"/>
                  <a:pt x="185" y="774"/>
                </a:cubicBezTo>
                <a:cubicBezTo>
                  <a:pt x="185" y="807"/>
                  <a:pt x="191" y="839"/>
                  <a:pt x="202" y="869"/>
                </a:cubicBezTo>
                <a:cubicBezTo>
                  <a:pt x="101" y="869"/>
                  <a:pt x="101" y="869"/>
                  <a:pt x="101" y="869"/>
                </a:cubicBezTo>
                <a:cubicBezTo>
                  <a:pt x="101" y="1355"/>
                  <a:pt x="101" y="1355"/>
                  <a:pt x="101" y="1355"/>
                </a:cubicBezTo>
                <a:cubicBezTo>
                  <a:pt x="587" y="1355"/>
                  <a:pt x="587" y="1355"/>
                  <a:pt x="587" y="1355"/>
                </a:cubicBezTo>
                <a:cubicBezTo>
                  <a:pt x="587" y="1049"/>
                  <a:pt x="587" y="1049"/>
                  <a:pt x="587" y="1049"/>
                </a:cubicBezTo>
                <a:cubicBezTo>
                  <a:pt x="688" y="1049"/>
                  <a:pt x="688" y="1049"/>
                  <a:pt x="688" y="1049"/>
                </a:cubicBezTo>
                <a:cubicBezTo>
                  <a:pt x="688" y="1456"/>
                  <a:pt x="688" y="1456"/>
                  <a:pt x="688" y="1456"/>
                </a:cubicBezTo>
                <a:cubicBezTo>
                  <a:pt x="0" y="1456"/>
                  <a:pt x="0" y="1456"/>
                  <a:pt x="0" y="1456"/>
                </a:cubicBezTo>
                <a:cubicBezTo>
                  <a:pt x="0" y="768"/>
                  <a:pt x="0" y="768"/>
                  <a:pt x="0" y="768"/>
                </a:cubicBezTo>
                <a:moveTo>
                  <a:pt x="1243" y="768"/>
                </a:moveTo>
                <a:cubicBezTo>
                  <a:pt x="1458" y="768"/>
                  <a:pt x="1458" y="768"/>
                  <a:pt x="1458" y="768"/>
                </a:cubicBezTo>
                <a:cubicBezTo>
                  <a:pt x="1458" y="1456"/>
                  <a:pt x="1458" y="1456"/>
                  <a:pt x="1458" y="1456"/>
                </a:cubicBezTo>
                <a:cubicBezTo>
                  <a:pt x="770" y="1456"/>
                  <a:pt x="770" y="1456"/>
                  <a:pt x="770" y="1456"/>
                </a:cubicBezTo>
                <a:cubicBezTo>
                  <a:pt x="770" y="1049"/>
                  <a:pt x="770" y="1049"/>
                  <a:pt x="770" y="1049"/>
                </a:cubicBezTo>
                <a:cubicBezTo>
                  <a:pt x="871" y="1049"/>
                  <a:pt x="871" y="1049"/>
                  <a:pt x="871" y="1049"/>
                </a:cubicBezTo>
                <a:cubicBezTo>
                  <a:pt x="871" y="1355"/>
                  <a:pt x="871" y="1355"/>
                  <a:pt x="871" y="1355"/>
                </a:cubicBezTo>
                <a:cubicBezTo>
                  <a:pt x="1357" y="1355"/>
                  <a:pt x="1357" y="1355"/>
                  <a:pt x="1357" y="1355"/>
                </a:cubicBezTo>
                <a:cubicBezTo>
                  <a:pt x="1357" y="869"/>
                  <a:pt x="1357" y="869"/>
                  <a:pt x="1357" y="869"/>
                </a:cubicBezTo>
                <a:cubicBezTo>
                  <a:pt x="1269" y="869"/>
                  <a:pt x="1269" y="869"/>
                  <a:pt x="1269" y="869"/>
                </a:cubicBezTo>
                <a:cubicBezTo>
                  <a:pt x="1269" y="867"/>
                  <a:pt x="1269" y="865"/>
                  <a:pt x="1269" y="862"/>
                </a:cubicBezTo>
                <a:cubicBezTo>
                  <a:pt x="1269" y="828"/>
                  <a:pt x="1260" y="796"/>
                  <a:pt x="1243" y="768"/>
                </a:cubicBezTo>
                <a:moveTo>
                  <a:pt x="1192" y="864"/>
                </a:moveTo>
                <a:cubicBezTo>
                  <a:pt x="1192" y="923"/>
                  <a:pt x="1144" y="972"/>
                  <a:pt x="1084" y="972"/>
                </a:cubicBezTo>
                <a:cubicBezTo>
                  <a:pt x="1055" y="972"/>
                  <a:pt x="488" y="972"/>
                  <a:pt x="459" y="972"/>
                </a:cubicBezTo>
                <a:cubicBezTo>
                  <a:pt x="351" y="972"/>
                  <a:pt x="261" y="883"/>
                  <a:pt x="261" y="774"/>
                </a:cubicBezTo>
                <a:cubicBezTo>
                  <a:pt x="261" y="665"/>
                  <a:pt x="351" y="576"/>
                  <a:pt x="459" y="576"/>
                </a:cubicBezTo>
                <a:cubicBezTo>
                  <a:pt x="481" y="576"/>
                  <a:pt x="503" y="579"/>
                  <a:pt x="523" y="586"/>
                </a:cubicBezTo>
                <a:cubicBezTo>
                  <a:pt x="560" y="471"/>
                  <a:pt x="669" y="387"/>
                  <a:pt x="795" y="387"/>
                </a:cubicBezTo>
                <a:cubicBezTo>
                  <a:pt x="952" y="387"/>
                  <a:pt x="1081" y="516"/>
                  <a:pt x="1081" y="673"/>
                </a:cubicBezTo>
                <a:cubicBezTo>
                  <a:pt x="1081" y="702"/>
                  <a:pt x="1077" y="730"/>
                  <a:pt x="1069" y="757"/>
                </a:cubicBezTo>
                <a:cubicBezTo>
                  <a:pt x="1074" y="756"/>
                  <a:pt x="1079" y="756"/>
                  <a:pt x="1084" y="756"/>
                </a:cubicBezTo>
                <a:cubicBezTo>
                  <a:pt x="1144" y="756"/>
                  <a:pt x="1192" y="805"/>
                  <a:pt x="1192" y="864"/>
                </a:cubicBezTo>
              </a:path>
            </a:pathLst>
          </a:custGeom>
          <a:solidFill>
            <a:srgbClr val="0079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139" rtl="0" eaLnBrk="1" fontAlgn="auto" latinLnBrk="0" hangingPunct="1">
              <a:lnSpc>
                <a:spcPct val="100000"/>
              </a:lnSpc>
              <a:spcBef>
                <a:spcPts val="0"/>
              </a:spcBef>
              <a:spcAft>
                <a:spcPts val="0"/>
              </a:spcAft>
              <a:buClrTx/>
              <a:buSzTx/>
              <a:buFontTx/>
              <a:buNone/>
              <a:tabLst/>
              <a:defRPr/>
            </a:pPr>
            <a:endParaRPr kumimoji="0" lang="en-US" sz="1568" b="0" i="0" u="none" strike="noStrike" kern="0" cap="none" spc="0" normalizeH="0" baseline="0" noProof="0" dirty="0">
              <a:ln>
                <a:noFill/>
              </a:ln>
              <a:solidFill>
                <a:srgbClr val="1A1A1A"/>
              </a:solidFill>
              <a:effectLst/>
              <a:uLnTx/>
              <a:uFillTx/>
              <a:latin typeface="Segoe UI"/>
              <a:ea typeface="+mn-ea"/>
              <a:cs typeface="+mn-cs"/>
            </a:endParaRPr>
          </a:p>
        </p:txBody>
      </p:sp>
      <p:sp>
        <p:nvSpPr>
          <p:cNvPr id="176" name="Rounded Rectangle 71">
            <a:extLst>
              <a:ext uri="{FF2B5EF4-FFF2-40B4-BE49-F238E27FC236}">
                <a16:creationId xmlns:a16="http://schemas.microsoft.com/office/drawing/2014/main" id="{98863BBF-5D95-4577-B2CF-16C9EF0563DC}"/>
              </a:ext>
            </a:extLst>
          </p:cNvPr>
          <p:cNvSpPr/>
          <p:nvPr/>
        </p:nvSpPr>
        <p:spPr>
          <a:xfrm>
            <a:off x="2541881" y="4794133"/>
            <a:ext cx="6325894" cy="437815"/>
          </a:xfrm>
          <a:prstGeom prst="roundRect">
            <a:avLst/>
          </a:prstGeom>
          <a:solidFill>
            <a:srgbClr val="0078D7"/>
          </a:solidFill>
          <a:ln w="10795" cap="flat" cmpd="sng" algn="ctr">
            <a:solidFill>
              <a:srgbClr val="0078D7">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solidFill>
                  <a:srgbClr val="FFFFFF"/>
                </a:solidFill>
                <a:effectLst/>
                <a:uLnTx/>
                <a:uFillTx/>
                <a:latin typeface="Segoe UI Semilight"/>
                <a:ea typeface="+mn-ea"/>
                <a:cs typeface="+mn-cs"/>
              </a:rPr>
              <a:t>Azure Stack Hub Infrastructure</a:t>
            </a:r>
          </a:p>
        </p:txBody>
      </p:sp>
      <p:sp>
        <p:nvSpPr>
          <p:cNvPr id="177" name="Rounded Rectangle 73">
            <a:extLst>
              <a:ext uri="{FF2B5EF4-FFF2-40B4-BE49-F238E27FC236}">
                <a16:creationId xmlns:a16="http://schemas.microsoft.com/office/drawing/2014/main" id="{5C113195-E8CF-48E8-BEC8-D879967D2620}"/>
              </a:ext>
            </a:extLst>
          </p:cNvPr>
          <p:cNvSpPr/>
          <p:nvPr/>
        </p:nvSpPr>
        <p:spPr>
          <a:xfrm>
            <a:off x="2541883" y="4402250"/>
            <a:ext cx="2846640" cy="319920"/>
          </a:xfrm>
          <a:prstGeom prst="roundRect">
            <a:avLst/>
          </a:prstGeom>
          <a:solidFill>
            <a:srgbClr val="0078D7"/>
          </a:solidFill>
          <a:ln w="10795" cap="flat" cmpd="sng" algn="ctr">
            <a:solidFill>
              <a:srgbClr val="0078D7">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Semilight"/>
                <a:ea typeface="+mn-ea"/>
                <a:cs typeface="+mn-cs"/>
              </a:rPr>
              <a:t>IaaS</a:t>
            </a:r>
          </a:p>
        </p:txBody>
      </p:sp>
      <p:sp>
        <p:nvSpPr>
          <p:cNvPr id="178" name="Rounded Rectangle 54">
            <a:extLst>
              <a:ext uri="{FF2B5EF4-FFF2-40B4-BE49-F238E27FC236}">
                <a16:creationId xmlns:a16="http://schemas.microsoft.com/office/drawing/2014/main" id="{3BFBBECC-6AA2-4C00-B66C-23195609FB3F}"/>
              </a:ext>
            </a:extLst>
          </p:cNvPr>
          <p:cNvSpPr/>
          <p:nvPr/>
        </p:nvSpPr>
        <p:spPr>
          <a:xfrm>
            <a:off x="5541294" y="4401921"/>
            <a:ext cx="3326481" cy="319921"/>
          </a:xfrm>
          <a:prstGeom prst="roundRect">
            <a:avLst/>
          </a:prstGeom>
          <a:solidFill>
            <a:srgbClr val="0078D7"/>
          </a:solidFill>
          <a:ln w="10795" cap="flat" cmpd="sng" algn="ctr">
            <a:solidFill>
              <a:srgbClr val="0078D7">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solidFill>
                  <a:srgbClr val="FFFFFF"/>
                </a:solidFill>
                <a:effectLst/>
                <a:uLnTx/>
                <a:uFillTx/>
                <a:latin typeface="Segoe UI Semilight"/>
                <a:ea typeface="+mn-ea"/>
                <a:cs typeface="+mn-cs"/>
              </a:rPr>
              <a:t>PaaS</a:t>
            </a:r>
          </a:p>
        </p:txBody>
      </p:sp>
      <p:sp>
        <p:nvSpPr>
          <p:cNvPr id="179" name="Rounded Rectangle 71">
            <a:extLst>
              <a:ext uri="{FF2B5EF4-FFF2-40B4-BE49-F238E27FC236}">
                <a16:creationId xmlns:a16="http://schemas.microsoft.com/office/drawing/2014/main" id="{C5B13209-263D-4B1A-BF8A-9B5B4BF31FF0}"/>
              </a:ext>
            </a:extLst>
          </p:cNvPr>
          <p:cNvSpPr/>
          <p:nvPr/>
        </p:nvSpPr>
        <p:spPr>
          <a:xfrm>
            <a:off x="2525016" y="5316647"/>
            <a:ext cx="1548642" cy="928273"/>
          </a:xfrm>
          <a:prstGeom prst="roundRect">
            <a:avLst/>
          </a:prstGeom>
          <a:solidFill>
            <a:srgbClr val="FFFFFF">
              <a:lumMod val="75000"/>
            </a:srgbClr>
          </a:solidFill>
          <a:ln w="10795" cap="flat" cmpd="sng" algn="ctr">
            <a:solidFill>
              <a:srgbClr val="0078D7">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a:ln>
                <a:noFill/>
              </a:ln>
              <a:solidFill>
                <a:srgbClr val="1A1A1A"/>
              </a:solidFill>
              <a:effectLst/>
              <a:uLnTx/>
              <a:uFillTx/>
              <a:latin typeface="Segoe UI Semilight"/>
              <a:ea typeface="+mn-ea"/>
              <a:cs typeface="+mn-cs"/>
            </a:endParaRPr>
          </a:p>
        </p:txBody>
      </p:sp>
      <p:pic>
        <p:nvPicPr>
          <p:cNvPr id="180" name="Picture 179">
            <a:extLst>
              <a:ext uri="{FF2B5EF4-FFF2-40B4-BE49-F238E27FC236}">
                <a16:creationId xmlns:a16="http://schemas.microsoft.com/office/drawing/2014/main" id="{785F33BE-7ED5-46EA-9CC6-1BEDA3F4FAB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679495" y="5386037"/>
            <a:ext cx="463599" cy="463600"/>
          </a:xfrm>
          <a:prstGeom prst="rect">
            <a:avLst/>
          </a:prstGeom>
        </p:spPr>
      </p:pic>
      <p:sp>
        <p:nvSpPr>
          <p:cNvPr id="181" name="TextBox 143">
            <a:extLst>
              <a:ext uri="{FF2B5EF4-FFF2-40B4-BE49-F238E27FC236}">
                <a16:creationId xmlns:a16="http://schemas.microsoft.com/office/drawing/2014/main" id="{DE02A74C-CBEB-4237-9108-6D24B68F307D}"/>
              </a:ext>
            </a:extLst>
          </p:cNvPr>
          <p:cNvSpPr txBox="1"/>
          <p:nvPr/>
        </p:nvSpPr>
        <p:spPr>
          <a:xfrm>
            <a:off x="2542967" y="5852110"/>
            <a:ext cx="736654" cy="250710"/>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0" normalizeH="0" baseline="0" noProof="0">
                <a:ln>
                  <a:noFill/>
                </a:ln>
                <a:solidFill>
                  <a:srgbClr val="1A1A1A"/>
                </a:solidFill>
                <a:effectLst/>
                <a:uLnTx/>
                <a:uFillTx/>
                <a:latin typeface="Segoe UI Semilight"/>
                <a:ea typeface="+mn-ea"/>
                <a:cs typeface="+mn-cs"/>
              </a:rPr>
              <a:t>HLH</a:t>
            </a:r>
          </a:p>
        </p:txBody>
      </p:sp>
      <p:pic>
        <p:nvPicPr>
          <p:cNvPr id="182" name="Picture 181" descr="Image result for azure switch png">
            <a:extLst>
              <a:ext uri="{FF2B5EF4-FFF2-40B4-BE49-F238E27FC236}">
                <a16:creationId xmlns:a16="http://schemas.microsoft.com/office/drawing/2014/main" id="{E221206A-B21C-49CF-958E-30D0CB3BF32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0171" y="5386339"/>
            <a:ext cx="471430" cy="471430"/>
          </a:xfrm>
          <a:prstGeom prst="rect">
            <a:avLst/>
          </a:prstGeom>
          <a:noFill/>
          <a:extLst>
            <a:ext uri="{909E8E84-426E-40DD-AFC4-6F175D3DCCD1}">
              <a14:hiddenFill xmlns:a14="http://schemas.microsoft.com/office/drawing/2010/main">
                <a:solidFill>
                  <a:srgbClr val="FFFFFF"/>
                </a:solidFill>
              </a14:hiddenFill>
            </a:ext>
          </a:extLst>
        </p:spPr>
      </p:pic>
      <p:sp>
        <p:nvSpPr>
          <p:cNvPr id="183" name="TextBox 145">
            <a:extLst>
              <a:ext uri="{FF2B5EF4-FFF2-40B4-BE49-F238E27FC236}">
                <a16:creationId xmlns:a16="http://schemas.microsoft.com/office/drawing/2014/main" id="{9D22D5EE-29FA-4873-99B2-96F4BDA6D240}"/>
              </a:ext>
            </a:extLst>
          </p:cNvPr>
          <p:cNvSpPr txBox="1"/>
          <p:nvPr/>
        </p:nvSpPr>
        <p:spPr>
          <a:xfrm>
            <a:off x="3099841" y="5847091"/>
            <a:ext cx="952087" cy="407330"/>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0" normalizeH="0" baseline="0" noProof="0" err="1">
                <a:ln>
                  <a:noFill/>
                </a:ln>
                <a:solidFill>
                  <a:srgbClr val="1A1A1A"/>
                </a:solidFill>
                <a:effectLst/>
                <a:uLnTx/>
                <a:uFillTx/>
                <a:latin typeface="Segoe UI Semilight"/>
                <a:ea typeface="+mn-ea"/>
                <a:cs typeface="+mn-cs"/>
              </a:rPr>
              <a:t>ToR</a:t>
            </a:r>
            <a:r>
              <a:rPr kumimoji="0" lang="en-US" sz="1029" b="0" i="0" u="none" strike="noStrike" kern="1200" cap="none" spc="0" normalizeH="0" baseline="0" noProof="0">
                <a:ln>
                  <a:noFill/>
                </a:ln>
                <a:solidFill>
                  <a:srgbClr val="1A1A1A"/>
                </a:solidFill>
                <a:effectLst/>
                <a:uLnTx/>
                <a:uFillTx/>
                <a:latin typeface="Segoe UI Semilight"/>
                <a:ea typeface="+mn-ea"/>
                <a:cs typeface="+mn-cs"/>
              </a:rPr>
              <a:t> and BMC </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0" normalizeH="0" baseline="0" noProof="0">
                <a:ln>
                  <a:noFill/>
                </a:ln>
                <a:solidFill>
                  <a:srgbClr val="1A1A1A"/>
                </a:solidFill>
                <a:effectLst/>
                <a:uLnTx/>
                <a:uFillTx/>
                <a:latin typeface="Segoe UI Semilight"/>
                <a:ea typeface="+mn-ea"/>
                <a:cs typeface="+mn-cs"/>
              </a:rPr>
              <a:t>switches</a:t>
            </a:r>
          </a:p>
        </p:txBody>
      </p:sp>
      <p:pic>
        <p:nvPicPr>
          <p:cNvPr id="185" name="Picture 184" descr="Image result for azure sql png">
            <a:extLst>
              <a:ext uri="{FF2B5EF4-FFF2-40B4-BE49-F238E27FC236}">
                <a16:creationId xmlns:a16="http://schemas.microsoft.com/office/drawing/2014/main" id="{3DC81113-EC95-4F9D-B1B8-98ECA1B989D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71730" y="3236941"/>
            <a:ext cx="1043035" cy="547594"/>
          </a:xfrm>
          <a:prstGeom prst="rect">
            <a:avLst/>
          </a:prstGeom>
          <a:noFill/>
          <a:extLst>
            <a:ext uri="{909E8E84-426E-40DD-AFC4-6F175D3DCCD1}">
              <a14:hiddenFill xmlns:a14="http://schemas.microsoft.com/office/drawing/2010/main">
                <a:solidFill>
                  <a:srgbClr val="FFFFFF"/>
                </a:solidFill>
              </a14:hiddenFill>
            </a:ext>
          </a:extLst>
        </p:spPr>
      </p:pic>
      <p:pic>
        <p:nvPicPr>
          <p:cNvPr id="190" name="Picture 189" descr="Image result for azure sql png">
            <a:extLst>
              <a:ext uri="{FF2B5EF4-FFF2-40B4-BE49-F238E27FC236}">
                <a16:creationId xmlns:a16="http://schemas.microsoft.com/office/drawing/2014/main" id="{B0AEA6A6-40C8-445E-8ED1-067C83E519D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059556" y="3341066"/>
            <a:ext cx="940525" cy="49377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890753490"/>
      </p:ext>
    </p:extLst>
  </p:cSld>
  <p:clrMapOvr>
    <a:masterClrMapping/>
  </p:clrMapOvr>
  <p:transition advTm="52055">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1000"/>
                                        <p:tgtEl>
                                          <p:spTgt spid="58"/>
                                        </p:tgtEl>
                                      </p:cBhvr>
                                    </p:animEffect>
                                    <p:anim calcmode="lin" valueType="num">
                                      <p:cBhvr>
                                        <p:cTn id="8" dur="1000" fill="hold"/>
                                        <p:tgtEl>
                                          <p:spTgt spid="58"/>
                                        </p:tgtEl>
                                        <p:attrNameLst>
                                          <p:attrName>ppt_x</p:attrName>
                                        </p:attrNameLst>
                                      </p:cBhvr>
                                      <p:tavLst>
                                        <p:tav tm="0">
                                          <p:val>
                                            <p:strVal val="#ppt_x"/>
                                          </p:val>
                                        </p:tav>
                                        <p:tav tm="100000">
                                          <p:val>
                                            <p:strVal val="#ppt_x"/>
                                          </p:val>
                                        </p:tav>
                                      </p:tavLst>
                                    </p:anim>
                                    <p:anim calcmode="lin" valueType="num">
                                      <p:cBhvr>
                                        <p:cTn id="9"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68">
            <a:extLst>
              <a:ext uri="{FF2B5EF4-FFF2-40B4-BE49-F238E27FC236}">
                <a16:creationId xmlns:a16="http://schemas.microsoft.com/office/drawing/2014/main" id="{51BD92EF-AA8E-46B5-9BAA-0C837A1295BF}"/>
              </a:ext>
            </a:extLst>
          </p:cNvPr>
          <p:cNvSpPr/>
          <p:nvPr/>
        </p:nvSpPr>
        <p:spPr>
          <a:xfrm>
            <a:off x="4627888" y="1929123"/>
            <a:ext cx="6947815" cy="4090708"/>
          </a:xfrm>
          <a:prstGeom prst="roundRect">
            <a:avLst/>
          </a:prstGeom>
          <a:solidFill>
            <a:srgbClr val="7F7F7F">
              <a:lumMod val="20000"/>
              <a:lumOff val="80000"/>
            </a:srgbClr>
          </a:solidFill>
          <a:ln w="15875" cap="flat" cmpd="sng" algn="ctr">
            <a:solidFill>
              <a:srgbClr val="0078D7"/>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r>
              <a:rPr lang="en-US" sz="1399" dirty="0">
                <a:solidFill>
                  <a:schemeClr val="tx1"/>
                </a:solidFill>
                <a:latin typeface="Segoe UI Semilight"/>
              </a:rPr>
              <a:t>Azure Stack Hub </a:t>
            </a:r>
          </a:p>
        </p:txBody>
      </p:sp>
      <p:sp>
        <p:nvSpPr>
          <p:cNvPr id="2" name="Title 1">
            <a:extLst>
              <a:ext uri="{FF2B5EF4-FFF2-40B4-BE49-F238E27FC236}">
                <a16:creationId xmlns:a16="http://schemas.microsoft.com/office/drawing/2014/main" id="{2049E937-4F4C-4D53-A6E4-4140157AEB5E}"/>
              </a:ext>
            </a:extLst>
          </p:cNvPr>
          <p:cNvSpPr>
            <a:spLocks noGrp="1"/>
          </p:cNvSpPr>
          <p:nvPr>
            <p:ph type="title"/>
          </p:nvPr>
        </p:nvSpPr>
        <p:spPr/>
        <p:txBody>
          <a:bodyPr/>
          <a:lstStyle/>
          <a:p>
            <a:r>
              <a:rPr lang="en-US" dirty="0"/>
              <a:t>Topics for today</a:t>
            </a:r>
          </a:p>
        </p:txBody>
      </p:sp>
      <p:grpSp>
        <p:nvGrpSpPr>
          <p:cNvPr id="4" name="Group 3">
            <a:extLst>
              <a:ext uri="{FF2B5EF4-FFF2-40B4-BE49-F238E27FC236}">
                <a16:creationId xmlns:a16="http://schemas.microsoft.com/office/drawing/2014/main" id="{BF666DF5-5B81-4124-A254-E000127DCA0A}"/>
              </a:ext>
            </a:extLst>
          </p:cNvPr>
          <p:cNvGrpSpPr/>
          <p:nvPr/>
        </p:nvGrpSpPr>
        <p:grpSpPr>
          <a:xfrm>
            <a:off x="5285634" y="2085407"/>
            <a:ext cx="5652766" cy="3330083"/>
            <a:chOff x="3141252" y="2257625"/>
            <a:chExt cx="5878668" cy="3463167"/>
          </a:xfrm>
        </p:grpSpPr>
        <p:sp>
          <p:nvSpPr>
            <p:cNvPr id="5" name="Freeform: Shape 4">
              <a:extLst>
                <a:ext uri="{FF2B5EF4-FFF2-40B4-BE49-F238E27FC236}">
                  <a16:creationId xmlns:a16="http://schemas.microsoft.com/office/drawing/2014/main" id="{493698F0-B175-4F5D-A60C-89537FF6F94E}"/>
                </a:ext>
              </a:extLst>
            </p:cNvPr>
            <p:cNvSpPr/>
            <p:nvPr/>
          </p:nvSpPr>
          <p:spPr>
            <a:xfrm>
              <a:off x="3141252" y="2257625"/>
              <a:ext cx="2754779" cy="1611030"/>
            </a:xfrm>
            <a:custGeom>
              <a:avLst/>
              <a:gdLst>
                <a:gd name="connsiteX0" fmla="*/ 0 w 3691085"/>
                <a:gd name="connsiteY0" fmla="*/ 0 h 2214651"/>
                <a:gd name="connsiteX1" fmla="*/ 3691085 w 3691085"/>
                <a:gd name="connsiteY1" fmla="*/ 0 h 2214651"/>
                <a:gd name="connsiteX2" fmla="*/ 3691085 w 3691085"/>
                <a:gd name="connsiteY2" fmla="*/ 2214651 h 2214651"/>
                <a:gd name="connsiteX3" fmla="*/ 0 w 3691085"/>
                <a:gd name="connsiteY3" fmla="*/ 2214651 h 2214651"/>
                <a:gd name="connsiteX4" fmla="*/ 0 w 3691085"/>
                <a:gd name="connsiteY4" fmla="*/ 0 h 22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1085" h="2214651">
                  <a:moveTo>
                    <a:pt x="0" y="0"/>
                  </a:moveTo>
                  <a:lnTo>
                    <a:pt x="3691085" y="0"/>
                  </a:lnTo>
                  <a:lnTo>
                    <a:pt x="3691085" y="2214651"/>
                  </a:lnTo>
                  <a:lnTo>
                    <a:pt x="0" y="2214651"/>
                  </a:lnTo>
                  <a:lnTo>
                    <a:pt x="0" y="0"/>
                  </a:lnTo>
                  <a:close/>
                </a:path>
              </a:pathLst>
            </a:custGeom>
            <a:solidFill>
              <a:schemeClr val="accent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45051" tIns="145051" rIns="145051" bIns="145051" numCol="1" spcCol="1270" anchor="ctr" anchorCtr="0">
              <a:noAutofit/>
            </a:bodyPr>
            <a:lstStyle/>
            <a:p>
              <a:pPr algn="ctr" defTabSz="1692207">
                <a:lnSpc>
                  <a:spcPct val="90000"/>
                </a:lnSpc>
                <a:spcBef>
                  <a:spcPct val="0"/>
                </a:spcBef>
                <a:spcAft>
                  <a:spcPct val="35000"/>
                </a:spcAft>
              </a:pPr>
              <a:r>
                <a:rPr lang="en-US" sz="2244">
                  <a:latin typeface="Segoe UI Semilight" panose="020B0402040204020203" pitchFamily="34" charset="0"/>
                  <a:cs typeface="Segoe UI Semilight" panose="020B0402040204020203" pitchFamily="34" charset="0"/>
                </a:rPr>
                <a:t>I can protect applications deployed on IaaS</a:t>
              </a:r>
            </a:p>
          </p:txBody>
        </p:sp>
        <p:sp>
          <p:nvSpPr>
            <p:cNvPr id="6" name="Freeform: Shape 5">
              <a:extLst>
                <a:ext uri="{FF2B5EF4-FFF2-40B4-BE49-F238E27FC236}">
                  <a16:creationId xmlns:a16="http://schemas.microsoft.com/office/drawing/2014/main" id="{CCCD7BF4-CF40-401F-A042-331D1AAA937E}"/>
                </a:ext>
              </a:extLst>
            </p:cNvPr>
            <p:cNvSpPr/>
            <p:nvPr/>
          </p:nvSpPr>
          <p:spPr>
            <a:xfrm>
              <a:off x="6265141" y="2257625"/>
              <a:ext cx="2754779" cy="1611030"/>
            </a:xfrm>
            <a:custGeom>
              <a:avLst/>
              <a:gdLst>
                <a:gd name="connsiteX0" fmla="*/ 0 w 3691085"/>
                <a:gd name="connsiteY0" fmla="*/ 0 h 2214651"/>
                <a:gd name="connsiteX1" fmla="*/ 3691085 w 3691085"/>
                <a:gd name="connsiteY1" fmla="*/ 0 h 2214651"/>
                <a:gd name="connsiteX2" fmla="*/ 3691085 w 3691085"/>
                <a:gd name="connsiteY2" fmla="*/ 2214651 h 2214651"/>
                <a:gd name="connsiteX3" fmla="*/ 0 w 3691085"/>
                <a:gd name="connsiteY3" fmla="*/ 2214651 h 2214651"/>
                <a:gd name="connsiteX4" fmla="*/ 0 w 3691085"/>
                <a:gd name="connsiteY4" fmla="*/ 0 h 22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1085" h="2214651">
                  <a:moveTo>
                    <a:pt x="0" y="0"/>
                  </a:moveTo>
                  <a:lnTo>
                    <a:pt x="3691085" y="0"/>
                  </a:lnTo>
                  <a:lnTo>
                    <a:pt x="3691085" y="2214651"/>
                  </a:lnTo>
                  <a:lnTo>
                    <a:pt x="0" y="2214651"/>
                  </a:lnTo>
                  <a:lnTo>
                    <a:pt x="0" y="0"/>
                  </a:lnTo>
                  <a:close/>
                </a:path>
              </a:pathLst>
            </a:custGeom>
            <a:solidFill>
              <a:schemeClr val="accent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45051" tIns="145051" rIns="145051" bIns="145051" numCol="1" spcCol="1270" anchor="ctr" anchorCtr="0">
              <a:noAutofit/>
            </a:bodyPr>
            <a:lstStyle/>
            <a:p>
              <a:pPr algn="ctr" defTabSz="1692207">
                <a:lnSpc>
                  <a:spcPct val="90000"/>
                </a:lnSpc>
                <a:spcBef>
                  <a:spcPct val="0"/>
                </a:spcBef>
                <a:spcAft>
                  <a:spcPct val="35000"/>
                </a:spcAft>
              </a:pPr>
              <a:r>
                <a:rPr lang="en-US" sz="2244">
                  <a:latin typeface="Segoe UI Semilight" panose="020B0402040204020203" pitchFamily="34" charset="0"/>
                  <a:cs typeface="Segoe UI Semilight" panose="020B0402040204020203" pitchFamily="34" charset="0"/>
                </a:rPr>
                <a:t>I can create a protection strategy </a:t>
              </a:r>
              <a:br>
                <a:rPr lang="en-US" sz="2244">
                  <a:latin typeface="Segoe UI Semilight" panose="020B0402040204020203" pitchFamily="34" charset="0"/>
                  <a:cs typeface="Segoe UI Semilight" panose="020B0402040204020203" pitchFamily="34" charset="0"/>
                </a:rPr>
              </a:br>
              <a:r>
                <a:rPr lang="en-US" sz="2244">
                  <a:latin typeface="Segoe UI Semilight" panose="020B0402040204020203" pitchFamily="34" charset="0"/>
                  <a:cs typeface="Segoe UI Semilight" panose="020B0402040204020203" pitchFamily="34" charset="0"/>
                </a:rPr>
                <a:t>for PaaS based</a:t>
              </a:r>
            </a:p>
          </p:txBody>
        </p:sp>
        <p:sp>
          <p:nvSpPr>
            <p:cNvPr id="7" name="Freeform: Shape 6">
              <a:extLst>
                <a:ext uri="{FF2B5EF4-FFF2-40B4-BE49-F238E27FC236}">
                  <a16:creationId xmlns:a16="http://schemas.microsoft.com/office/drawing/2014/main" id="{CC3CA9FB-D0B3-41B8-8606-61D4EBA7A237}"/>
                </a:ext>
              </a:extLst>
            </p:cNvPr>
            <p:cNvSpPr/>
            <p:nvPr/>
          </p:nvSpPr>
          <p:spPr>
            <a:xfrm>
              <a:off x="4663319" y="4137999"/>
              <a:ext cx="2754439" cy="1582793"/>
            </a:xfrm>
            <a:custGeom>
              <a:avLst/>
              <a:gdLst>
                <a:gd name="connsiteX0" fmla="*/ 0 w 3691085"/>
                <a:gd name="connsiteY0" fmla="*/ 0 h 2214651"/>
                <a:gd name="connsiteX1" fmla="*/ 3691085 w 3691085"/>
                <a:gd name="connsiteY1" fmla="*/ 0 h 2214651"/>
                <a:gd name="connsiteX2" fmla="*/ 3691085 w 3691085"/>
                <a:gd name="connsiteY2" fmla="*/ 2214651 h 2214651"/>
                <a:gd name="connsiteX3" fmla="*/ 0 w 3691085"/>
                <a:gd name="connsiteY3" fmla="*/ 2214651 h 2214651"/>
                <a:gd name="connsiteX4" fmla="*/ 0 w 3691085"/>
                <a:gd name="connsiteY4" fmla="*/ 0 h 22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1085" h="2214651">
                  <a:moveTo>
                    <a:pt x="0" y="0"/>
                  </a:moveTo>
                  <a:lnTo>
                    <a:pt x="3691085" y="0"/>
                  </a:lnTo>
                  <a:lnTo>
                    <a:pt x="3691085" y="2214651"/>
                  </a:lnTo>
                  <a:lnTo>
                    <a:pt x="0" y="2214651"/>
                  </a:lnTo>
                  <a:lnTo>
                    <a:pt x="0" y="0"/>
                  </a:lnTo>
                  <a:close/>
                </a:path>
              </a:pathLst>
            </a:custGeom>
            <a:solidFill>
              <a:schemeClr val="accent4"/>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45051" tIns="145051" rIns="145051" bIns="145051" numCol="1" spcCol="1270" anchor="ctr" anchorCtr="0">
              <a:noAutofit/>
            </a:bodyPr>
            <a:lstStyle/>
            <a:p>
              <a:pPr algn="ctr" defTabSz="1692207">
                <a:lnSpc>
                  <a:spcPct val="90000"/>
                </a:lnSpc>
                <a:spcBef>
                  <a:spcPct val="0"/>
                </a:spcBef>
                <a:spcAft>
                  <a:spcPct val="35000"/>
                </a:spcAft>
              </a:pPr>
              <a:r>
                <a:rPr lang="en-US" sz="2244" dirty="0">
                  <a:latin typeface="Segoe UI Semilight" panose="020B0402040204020203" pitchFamily="34" charset="0"/>
                  <a:cs typeface="Segoe UI Semilight" panose="020B0402040204020203" pitchFamily="34" charset="0"/>
                </a:rPr>
                <a:t>I can recover </a:t>
              </a:r>
              <a:br>
                <a:rPr lang="en-US" sz="2244" dirty="0">
                  <a:latin typeface="Segoe UI Semilight" panose="020B0402040204020203" pitchFamily="34" charset="0"/>
                  <a:cs typeface="Segoe UI Semilight" panose="020B0402040204020203" pitchFamily="34" charset="0"/>
                </a:rPr>
              </a:br>
              <a:r>
                <a:rPr lang="en-US" sz="2244" dirty="0">
                  <a:latin typeface="Segoe UI Semilight" panose="020B0402040204020203" pitchFamily="34" charset="0"/>
                  <a:cs typeface="Segoe UI Semilight" panose="020B0402040204020203" pitchFamily="34" charset="0"/>
                </a:rPr>
                <a:t>Azure Stack Hub infrastructure</a:t>
              </a:r>
            </a:p>
          </p:txBody>
        </p:sp>
      </p:grpSp>
      <p:cxnSp>
        <p:nvCxnSpPr>
          <p:cNvPr id="10" name="Straight Connector 9">
            <a:extLst>
              <a:ext uri="{FF2B5EF4-FFF2-40B4-BE49-F238E27FC236}">
                <a16:creationId xmlns:a16="http://schemas.microsoft.com/office/drawing/2014/main" id="{15CCC142-8528-49D5-A9E3-7D1B72071A21}"/>
              </a:ext>
            </a:extLst>
          </p:cNvPr>
          <p:cNvCxnSpPr>
            <a:cxnSpLocks/>
          </p:cNvCxnSpPr>
          <p:nvPr/>
        </p:nvCxnSpPr>
        <p:spPr>
          <a:xfrm>
            <a:off x="4630345" y="3740127"/>
            <a:ext cx="6947815" cy="0"/>
          </a:xfrm>
          <a:prstGeom prst="line">
            <a:avLst/>
          </a:prstGeom>
          <a:ln w="381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 name="Telemarketer_E7B9" title="Icon of a person wearing a headset">
            <a:extLst>
              <a:ext uri="{FF2B5EF4-FFF2-40B4-BE49-F238E27FC236}">
                <a16:creationId xmlns:a16="http://schemas.microsoft.com/office/drawing/2014/main" id="{73A9E7F6-E0D9-415E-822F-921DA6485BDF}"/>
              </a:ext>
            </a:extLst>
          </p:cNvPr>
          <p:cNvSpPr>
            <a:spLocks noChangeAspect="1" noEditPoints="1"/>
          </p:cNvSpPr>
          <p:nvPr/>
        </p:nvSpPr>
        <p:spPr bwMode="auto">
          <a:xfrm>
            <a:off x="1210247" y="4545983"/>
            <a:ext cx="932603" cy="1112250"/>
          </a:xfrm>
          <a:custGeom>
            <a:avLst/>
            <a:gdLst>
              <a:gd name="T0" fmla="*/ 0 w 3250"/>
              <a:gd name="T1" fmla="*/ 3875 h 3875"/>
              <a:gd name="T2" fmla="*/ 1625 w 3250"/>
              <a:gd name="T3" fmla="*/ 2250 h 3875"/>
              <a:gd name="T4" fmla="*/ 3250 w 3250"/>
              <a:gd name="T5" fmla="*/ 3875 h 3875"/>
              <a:gd name="T6" fmla="*/ 750 w 3250"/>
              <a:gd name="T7" fmla="*/ 1750 h 3875"/>
              <a:gd name="T8" fmla="*/ 750 w 3250"/>
              <a:gd name="T9" fmla="*/ 750 h 3875"/>
              <a:gd name="T10" fmla="*/ 500 w 3250"/>
              <a:gd name="T11" fmla="*/ 500 h 3875"/>
              <a:gd name="T12" fmla="*/ 250 w 3250"/>
              <a:gd name="T13" fmla="*/ 750 h 3875"/>
              <a:gd name="T14" fmla="*/ 250 w 3250"/>
              <a:gd name="T15" fmla="*/ 1500 h 3875"/>
              <a:gd name="T16" fmla="*/ 500 w 3250"/>
              <a:gd name="T17" fmla="*/ 1750 h 3875"/>
              <a:gd name="T18" fmla="*/ 1500 w 3250"/>
              <a:gd name="T19" fmla="*/ 1750 h 3875"/>
              <a:gd name="T20" fmla="*/ 690 w 3250"/>
              <a:gd name="T21" fmla="*/ 1751 h 3875"/>
              <a:gd name="T22" fmla="*/ 1625 w 3250"/>
              <a:gd name="T23" fmla="*/ 2250 h 3875"/>
              <a:gd name="T24" fmla="*/ 2750 w 3250"/>
              <a:gd name="T25" fmla="*/ 1125 h 3875"/>
              <a:gd name="T26" fmla="*/ 1625 w 3250"/>
              <a:gd name="T27" fmla="*/ 0 h 3875"/>
              <a:gd name="T28" fmla="*/ 689 w 3250"/>
              <a:gd name="T29" fmla="*/ 500 h 3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50" h="3875">
                <a:moveTo>
                  <a:pt x="0" y="3875"/>
                </a:moveTo>
                <a:cubicBezTo>
                  <a:pt x="0" y="2978"/>
                  <a:pt x="728" y="2250"/>
                  <a:pt x="1625" y="2250"/>
                </a:cubicBezTo>
                <a:cubicBezTo>
                  <a:pt x="2522" y="2250"/>
                  <a:pt x="3250" y="2978"/>
                  <a:pt x="3250" y="3875"/>
                </a:cubicBezTo>
                <a:moveTo>
                  <a:pt x="750" y="1750"/>
                </a:moveTo>
                <a:cubicBezTo>
                  <a:pt x="750" y="750"/>
                  <a:pt x="750" y="750"/>
                  <a:pt x="750" y="750"/>
                </a:cubicBezTo>
                <a:cubicBezTo>
                  <a:pt x="750" y="612"/>
                  <a:pt x="638" y="500"/>
                  <a:pt x="500" y="500"/>
                </a:cubicBezTo>
                <a:cubicBezTo>
                  <a:pt x="362" y="500"/>
                  <a:pt x="250" y="612"/>
                  <a:pt x="250" y="750"/>
                </a:cubicBezTo>
                <a:cubicBezTo>
                  <a:pt x="250" y="1500"/>
                  <a:pt x="250" y="1500"/>
                  <a:pt x="250" y="1500"/>
                </a:cubicBezTo>
                <a:cubicBezTo>
                  <a:pt x="250" y="1638"/>
                  <a:pt x="362" y="1750"/>
                  <a:pt x="500" y="1750"/>
                </a:cubicBezTo>
                <a:cubicBezTo>
                  <a:pt x="1500" y="1750"/>
                  <a:pt x="1500" y="1750"/>
                  <a:pt x="1500" y="1750"/>
                </a:cubicBezTo>
                <a:moveTo>
                  <a:pt x="690" y="1751"/>
                </a:moveTo>
                <a:cubicBezTo>
                  <a:pt x="892" y="2052"/>
                  <a:pt x="1235" y="2250"/>
                  <a:pt x="1625" y="2250"/>
                </a:cubicBezTo>
                <a:cubicBezTo>
                  <a:pt x="2246" y="2250"/>
                  <a:pt x="2750" y="1746"/>
                  <a:pt x="2750" y="1125"/>
                </a:cubicBezTo>
                <a:cubicBezTo>
                  <a:pt x="2750" y="504"/>
                  <a:pt x="2246" y="0"/>
                  <a:pt x="1625" y="0"/>
                </a:cubicBezTo>
                <a:cubicBezTo>
                  <a:pt x="1235" y="0"/>
                  <a:pt x="891" y="199"/>
                  <a:pt x="689" y="50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endParaRPr lang="en-US" sz="1734"/>
          </a:p>
        </p:txBody>
      </p:sp>
      <p:sp>
        <p:nvSpPr>
          <p:cNvPr id="12" name="people_12" title="Icon of three people">
            <a:extLst>
              <a:ext uri="{FF2B5EF4-FFF2-40B4-BE49-F238E27FC236}">
                <a16:creationId xmlns:a16="http://schemas.microsoft.com/office/drawing/2014/main" id="{91DDF735-D1C6-45FB-B2CF-CE37E455C9A8}"/>
              </a:ext>
            </a:extLst>
          </p:cNvPr>
          <p:cNvSpPr>
            <a:spLocks noChangeAspect="1" noEditPoints="1"/>
          </p:cNvSpPr>
          <p:nvPr/>
        </p:nvSpPr>
        <p:spPr bwMode="auto">
          <a:xfrm>
            <a:off x="1073282" y="1670033"/>
            <a:ext cx="1206534" cy="1029386"/>
          </a:xfrm>
          <a:custGeom>
            <a:avLst/>
            <a:gdLst>
              <a:gd name="T0" fmla="*/ 110 w 349"/>
              <a:gd name="T1" fmla="*/ 142 h 296"/>
              <a:gd name="T2" fmla="*/ 174 w 349"/>
              <a:gd name="T3" fmla="*/ 78 h 296"/>
              <a:gd name="T4" fmla="*/ 238 w 349"/>
              <a:gd name="T5" fmla="*/ 142 h 296"/>
              <a:gd name="T6" fmla="*/ 174 w 349"/>
              <a:gd name="T7" fmla="*/ 206 h 296"/>
              <a:gd name="T8" fmla="*/ 110 w 349"/>
              <a:gd name="T9" fmla="*/ 142 h 296"/>
              <a:gd name="T10" fmla="*/ 264 w 349"/>
              <a:gd name="T11" fmla="*/ 296 h 296"/>
              <a:gd name="T12" fmla="*/ 174 w 349"/>
              <a:gd name="T13" fmla="*/ 207 h 296"/>
              <a:gd name="T14" fmla="*/ 85 w 349"/>
              <a:gd name="T15" fmla="*/ 296 h 296"/>
              <a:gd name="T16" fmla="*/ 56 w 349"/>
              <a:gd name="T17" fmla="*/ 80 h 296"/>
              <a:gd name="T18" fmla="*/ 96 w 349"/>
              <a:gd name="T19" fmla="*/ 40 h 296"/>
              <a:gd name="T20" fmla="*/ 56 w 349"/>
              <a:gd name="T21" fmla="*/ 0 h 296"/>
              <a:gd name="T22" fmla="*/ 16 w 349"/>
              <a:gd name="T23" fmla="*/ 40 h 296"/>
              <a:gd name="T24" fmla="*/ 56 w 349"/>
              <a:gd name="T25" fmla="*/ 80 h 296"/>
              <a:gd name="T26" fmla="*/ 111 w 349"/>
              <a:gd name="T27" fmla="*/ 136 h 296"/>
              <a:gd name="T28" fmla="*/ 56 w 349"/>
              <a:gd name="T29" fmla="*/ 81 h 296"/>
              <a:gd name="T30" fmla="*/ 0 w 349"/>
              <a:gd name="T31" fmla="*/ 136 h 296"/>
              <a:gd name="T32" fmla="*/ 293 w 349"/>
              <a:gd name="T33" fmla="*/ 80 h 296"/>
              <a:gd name="T34" fmla="*/ 333 w 349"/>
              <a:gd name="T35" fmla="*/ 40 h 296"/>
              <a:gd name="T36" fmla="*/ 293 w 349"/>
              <a:gd name="T37" fmla="*/ 0 h 296"/>
              <a:gd name="T38" fmla="*/ 253 w 349"/>
              <a:gd name="T39" fmla="*/ 40 h 296"/>
              <a:gd name="T40" fmla="*/ 293 w 349"/>
              <a:gd name="T41" fmla="*/ 80 h 296"/>
              <a:gd name="T42" fmla="*/ 349 w 349"/>
              <a:gd name="T43" fmla="*/ 136 h 296"/>
              <a:gd name="T44" fmla="*/ 293 w 349"/>
              <a:gd name="T45" fmla="*/ 81 h 296"/>
              <a:gd name="T46" fmla="*/ 237 w 349"/>
              <a:gd name="T47" fmla="*/ 13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296">
                <a:moveTo>
                  <a:pt x="110" y="142"/>
                </a:moveTo>
                <a:cubicBezTo>
                  <a:pt x="110" y="107"/>
                  <a:pt x="139" y="78"/>
                  <a:pt x="174" y="78"/>
                </a:cubicBezTo>
                <a:cubicBezTo>
                  <a:pt x="210" y="78"/>
                  <a:pt x="238" y="107"/>
                  <a:pt x="238" y="142"/>
                </a:cubicBezTo>
                <a:cubicBezTo>
                  <a:pt x="238" y="177"/>
                  <a:pt x="210" y="206"/>
                  <a:pt x="174" y="206"/>
                </a:cubicBezTo>
                <a:cubicBezTo>
                  <a:pt x="139" y="206"/>
                  <a:pt x="110" y="177"/>
                  <a:pt x="110" y="142"/>
                </a:cubicBezTo>
                <a:close/>
                <a:moveTo>
                  <a:pt x="264" y="296"/>
                </a:moveTo>
                <a:cubicBezTo>
                  <a:pt x="264" y="247"/>
                  <a:pt x="224" y="207"/>
                  <a:pt x="174" y="207"/>
                </a:cubicBezTo>
                <a:cubicBezTo>
                  <a:pt x="125" y="207"/>
                  <a:pt x="85" y="247"/>
                  <a:pt x="85" y="296"/>
                </a:cubicBezTo>
                <a:moveTo>
                  <a:pt x="56" y="80"/>
                </a:moveTo>
                <a:cubicBezTo>
                  <a:pt x="78" y="80"/>
                  <a:pt x="96" y="62"/>
                  <a:pt x="96" y="40"/>
                </a:cubicBezTo>
                <a:cubicBezTo>
                  <a:pt x="96" y="18"/>
                  <a:pt x="78" y="0"/>
                  <a:pt x="56" y="0"/>
                </a:cubicBezTo>
                <a:cubicBezTo>
                  <a:pt x="34" y="0"/>
                  <a:pt x="16" y="18"/>
                  <a:pt x="16" y="40"/>
                </a:cubicBezTo>
                <a:cubicBezTo>
                  <a:pt x="16" y="62"/>
                  <a:pt x="34" y="80"/>
                  <a:pt x="56" y="80"/>
                </a:cubicBezTo>
                <a:close/>
                <a:moveTo>
                  <a:pt x="111" y="136"/>
                </a:moveTo>
                <a:cubicBezTo>
                  <a:pt x="111" y="106"/>
                  <a:pt x="86" y="81"/>
                  <a:pt x="56" y="81"/>
                </a:cubicBezTo>
                <a:cubicBezTo>
                  <a:pt x="25" y="81"/>
                  <a:pt x="0" y="106"/>
                  <a:pt x="0" y="136"/>
                </a:cubicBezTo>
                <a:moveTo>
                  <a:pt x="293" y="80"/>
                </a:moveTo>
                <a:cubicBezTo>
                  <a:pt x="315" y="80"/>
                  <a:pt x="333" y="62"/>
                  <a:pt x="333" y="40"/>
                </a:cubicBezTo>
                <a:cubicBezTo>
                  <a:pt x="333" y="18"/>
                  <a:pt x="315" y="0"/>
                  <a:pt x="293" y="0"/>
                </a:cubicBezTo>
                <a:cubicBezTo>
                  <a:pt x="271" y="0"/>
                  <a:pt x="253" y="18"/>
                  <a:pt x="253" y="40"/>
                </a:cubicBezTo>
                <a:cubicBezTo>
                  <a:pt x="253" y="62"/>
                  <a:pt x="271" y="80"/>
                  <a:pt x="293" y="80"/>
                </a:cubicBezTo>
                <a:close/>
                <a:moveTo>
                  <a:pt x="349" y="136"/>
                </a:moveTo>
                <a:cubicBezTo>
                  <a:pt x="349" y="106"/>
                  <a:pt x="324" y="81"/>
                  <a:pt x="293" y="81"/>
                </a:cubicBezTo>
                <a:cubicBezTo>
                  <a:pt x="262" y="81"/>
                  <a:pt x="237" y="106"/>
                  <a:pt x="237" y="13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endParaRPr lang="en-US" sz="1734"/>
          </a:p>
        </p:txBody>
      </p:sp>
      <p:grpSp>
        <p:nvGrpSpPr>
          <p:cNvPr id="16" name="Group 15">
            <a:extLst>
              <a:ext uri="{FF2B5EF4-FFF2-40B4-BE49-F238E27FC236}">
                <a16:creationId xmlns:a16="http://schemas.microsoft.com/office/drawing/2014/main" id="{8F467C85-0E0F-4D7B-995B-A145FB40CC27}"/>
              </a:ext>
            </a:extLst>
          </p:cNvPr>
          <p:cNvGrpSpPr/>
          <p:nvPr/>
        </p:nvGrpSpPr>
        <p:grpSpPr>
          <a:xfrm>
            <a:off x="734231" y="3039365"/>
            <a:ext cx="1892638" cy="1008993"/>
            <a:chOff x="614147" y="2773446"/>
            <a:chExt cx="1855696" cy="989299"/>
          </a:xfrm>
        </p:grpSpPr>
        <p:sp>
          <p:nvSpPr>
            <p:cNvPr id="13" name="Commitments_EC4D" title="Icon of a handshake">
              <a:extLst>
                <a:ext uri="{FF2B5EF4-FFF2-40B4-BE49-F238E27FC236}">
                  <a16:creationId xmlns:a16="http://schemas.microsoft.com/office/drawing/2014/main" id="{0A42B33A-C2FF-4535-8C97-E2D08F8644E3}"/>
                </a:ext>
              </a:extLst>
            </p:cNvPr>
            <p:cNvSpPr>
              <a:spLocks noChangeAspect="1" noEditPoints="1"/>
            </p:cNvSpPr>
            <p:nvPr/>
          </p:nvSpPr>
          <p:spPr bwMode="auto">
            <a:xfrm>
              <a:off x="1355192" y="3419798"/>
              <a:ext cx="365760" cy="342947"/>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p>
          </p:txBody>
        </p:sp>
        <p:sp>
          <p:nvSpPr>
            <p:cNvPr id="14" name="people_4" title="Icon of a person">
              <a:extLst>
                <a:ext uri="{FF2B5EF4-FFF2-40B4-BE49-F238E27FC236}">
                  <a16:creationId xmlns:a16="http://schemas.microsoft.com/office/drawing/2014/main" id="{00ACD3D5-252E-4840-AA08-1224603FA98C}"/>
                </a:ext>
              </a:extLst>
            </p:cNvPr>
            <p:cNvSpPr>
              <a:spLocks noChangeAspect="1" noEditPoints="1"/>
            </p:cNvSpPr>
            <p:nvPr/>
          </p:nvSpPr>
          <p:spPr bwMode="auto">
            <a:xfrm>
              <a:off x="614147" y="2773446"/>
              <a:ext cx="731520" cy="817826"/>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p>
          </p:txBody>
        </p:sp>
        <p:sp>
          <p:nvSpPr>
            <p:cNvPr id="15" name="people_4" title="Icon of a person">
              <a:extLst>
                <a:ext uri="{FF2B5EF4-FFF2-40B4-BE49-F238E27FC236}">
                  <a16:creationId xmlns:a16="http://schemas.microsoft.com/office/drawing/2014/main" id="{4BE0042F-BA19-4372-97C1-A1E6B1C9C561}"/>
                </a:ext>
              </a:extLst>
            </p:cNvPr>
            <p:cNvSpPr>
              <a:spLocks noChangeAspect="1" noEditPoints="1"/>
            </p:cNvSpPr>
            <p:nvPr/>
          </p:nvSpPr>
          <p:spPr bwMode="auto">
            <a:xfrm>
              <a:off x="1738323" y="2775297"/>
              <a:ext cx="731520" cy="817826"/>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p>
          </p:txBody>
        </p:sp>
      </p:grpSp>
      <p:sp>
        <p:nvSpPr>
          <p:cNvPr id="3" name="TextBox 2">
            <a:extLst>
              <a:ext uri="{FF2B5EF4-FFF2-40B4-BE49-F238E27FC236}">
                <a16:creationId xmlns:a16="http://schemas.microsoft.com/office/drawing/2014/main" id="{B1ADAB2F-688D-415E-BCCE-44DDBAEA5C3B}"/>
              </a:ext>
            </a:extLst>
          </p:cNvPr>
          <p:cNvSpPr txBox="1"/>
          <p:nvPr/>
        </p:nvSpPr>
        <p:spPr>
          <a:xfrm>
            <a:off x="2764102" y="4945155"/>
            <a:ext cx="1351215" cy="320182"/>
          </a:xfrm>
          <a:prstGeom prst="rect">
            <a:avLst/>
          </a:prstGeom>
          <a:noFill/>
        </p:spPr>
        <p:txBody>
          <a:bodyPr wrap="square" lIns="0" tIns="0" rIns="0" bIns="0" rtlCol="0">
            <a:spAutoFit/>
          </a:bodyPr>
          <a:lstStyle/>
          <a:p>
            <a:pPr algn="ctr"/>
            <a:r>
              <a:rPr lang="en-US" sz="2040">
                <a:gradFill>
                  <a:gsLst>
                    <a:gs pos="2917">
                      <a:schemeClr val="tx1"/>
                    </a:gs>
                    <a:gs pos="30000">
                      <a:schemeClr val="tx1"/>
                    </a:gs>
                  </a:gsLst>
                  <a:lin ang="5400000" scaled="0"/>
                </a:gradFill>
              </a:rPr>
              <a:t>Operator</a:t>
            </a:r>
          </a:p>
        </p:txBody>
      </p:sp>
      <p:sp>
        <p:nvSpPr>
          <p:cNvPr id="18" name="TextBox 17">
            <a:extLst>
              <a:ext uri="{FF2B5EF4-FFF2-40B4-BE49-F238E27FC236}">
                <a16:creationId xmlns:a16="http://schemas.microsoft.com/office/drawing/2014/main" id="{D3573E58-1532-4BAA-8DFB-F8235BF880CD}"/>
              </a:ext>
            </a:extLst>
          </p:cNvPr>
          <p:cNvSpPr txBox="1"/>
          <p:nvPr/>
        </p:nvSpPr>
        <p:spPr>
          <a:xfrm>
            <a:off x="2764102" y="3340309"/>
            <a:ext cx="1351215" cy="960545"/>
          </a:xfrm>
          <a:prstGeom prst="rect">
            <a:avLst/>
          </a:prstGeom>
          <a:noFill/>
        </p:spPr>
        <p:txBody>
          <a:bodyPr wrap="square" lIns="0" tIns="0" rIns="0" bIns="0" rtlCol="0">
            <a:spAutoFit/>
          </a:bodyPr>
          <a:lstStyle/>
          <a:p>
            <a:pPr algn="ctr"/>
            <a:r>
              <a:rPr lang="en-US" sz="2040">
                <a:gradFill>
                  <a:gsLst>
                    <a:gs pos="2917">
                      <a:schemeClr val="tx1"/>
                    </a:gs>
                    <a:gs pos="30000">
                      <a:schemeClr val="tx1"/>
                    </a:gs>
                  </a:gsLst>
                  <a:lin ang="5400000" scaled="0"/>
                </a:gradFill>
              </a:rPr>
              <a:t>Managed Services Provider</a:t>
            </a:r>
          </a:p>
        </p:txBody>
      </p:sp>
      <p:sp>
        <p:nvSpPr>
          <p:cNvPr id="19" name="TextBox 18">
            <a:extLst>
              <a:ext uri="{FF2B5EF4-FFF2-40B4-BE49-F238E27FC236}">
                <a16:creationId xmlns:a16="http://schemas.microsoft.com/office/drawing/2014/main" id="{4DC8B1FF-CCFF-4190-8C7B-B3E826AA24B0}"/>
              </a:ext>
            </a:extLst>
          </p:cNvPr>
          <p:cNvSpPr txBox="1"/>
          <p:nvPr/>
        </p:nvSpPr>
        <p:spPr>
          <a:xfrm>
            <a:off x="2778245" y="2027773"/>
            <a:ext cx="1351215" cy="320182"/>
          </a:xfrm>
          <a:prstGeom prst="rect">
            <a:avLst/>
          </a:prstGeom>
          <a:noFill/>
        </p:spPr>
        <p:txBody>
          <a:bodyPr wrap="square" lIns="0" tIns="0" rIns="0" bIns="0" rtlCol="0">
            <a:spAutoFit/>
          </a:bodyPr>
          <a:lstStyle/>
          <a:p>
            <a:pPr algn="ctr"/>
            <a:r>
              <a:rPr lang="en-US" sz="2040">
                <a:gradFill>
                  <a:gsLst>
                    <a:gs pos="2917">
                      <a:schemeClr val="tx1"/>
                    </a:gs>
                    <a:gs pos="30000">
                      <a:schemeClr val="tx1"/>
                    </a:gs>
                  </a:gsLst>
                  <a:lin ang="5400000" scaled="0"/>
                </a:gradFill>
              </a:rPr>
              <a:t>Cloud user</a:t>
            </a:r>
          </a:p>
        </p:txBody>
      </p:sp>
    </p:spTree>
    <p:extLst>
      <p:ext uri="{BB962C8B-B14F-4D97-AF65-F5344CB8AC3E}">
        <p14:creationId xmlns:p14="http://schemas.microsoft.com/office/powerpoint/2010/main" val="4005682301"/>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sets and backup/restore</a:t>
            </a:r>
          </a:p>
        </p:txBody>
      </p:sp>
      <p:sp>
        <p:nvSpPr>
          <p:cNvPr id="5" name="Text Placeholder 4"/>
          <p:cNvSpPr>
            <a:spLocks noGrp="1"/>
          </p:cNvSpPr>
          <p:nvPr>
            <p:ph type="body" sz="quarter" idx="10"/>
          </p:nvPr>
        </p:nvSpPr>
        <p:spPr>
          <a:xfrm>
            <a:off x="274638" y="1212850"/>
            <a:ext cx="8600421" cy="1851789"/>
          </a:xfrm>
        </p:spPr>
        <p:txBody>
          <a:bodyPr/>
          <a:lstStyle/>
          <a:p>
            <a:r>
              <a:rPr lang="en-US"/>
              <a:t>Scenarios</a:t>
            </a:r>
          </a:p>
          <a:p>
            <a:pPr marL="406400" lvl="1" indent="-406400"/>
            <a:r>
              <a:rPr lang="en-US"/>
              <a:t>1 - Increase application availability in the event of planned maintenance </a:t>
            </a:r>
          </a:p>
          <a:p>
            <a:pPr marL="406400" lvl="1" indent="-406400"/>
            <a:r>
              <a:rPr lang="en-US"/>
              <a:t>2 - Increase application availability in the event of unplanned failures/maintenance </a:t>
            </a:r>
          </a:p>
        </p:txBody>
      </p:sp>
      <p:sp>
        <p:nvSpPr>
          <p:cNvPr id="11" name="Text Placeholder 4"/>
          <p:cNvSpPr txBox="1">
            <a:spLocks/>
          </p:cNvSpPr>
          <p:nvPr/>
        </p:nvSpPr>
        <p:spPr>
          <a:xfrm>
            <a:off x="274638" y="3149715"/>
            <a:ext cx="7115607" cy="1541806"/>
          </a:xfrm>
          <a:prstGeom prst="rect">
            <a:avLst/>
          </a:prstGeom>
        </p:spPr>
        <p:txBody>
          <a:bodyPr vert="horz" wrap="square" lIns="146283" tIns="91427" rIns="146283" bIns="91427"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599" dirty="0"/>
              <a:t>Application patterns</a:t>
            </a:r>
          </a:p>
          <a:p>
            <a:pPr marL="285750" lvl="1" indent="-285750">
              <a:buFont typeface="Arial" panose="020B0604020202020204" pitchFamily="34" charset="0"/>
              <a:buChar char="•"/>
            </a:pPr>
            <a:r>
              <a:rPr lang="en-US" sz="1800" dirty="0"/>
              <a:t>Availability sets are ideal for </a:t>
            </a:r>
            <a:r>
              <a:rPr lang="en-US" sz="1800" b="1" dirty="0"/>
              <a:t>stateless</a:t>
            </a:r>
            <a:r>
              <a:rPr lang="en-US" sz="1800" dirty="0"/>
              <a:t> apps that can scale-in/out Applications that work well behind a </a:t>
            </a:r>
            <a:r>
              <a:rPr lang="en-US" sz="1800" b="1" dirty="0"/>
              <a:t>load balancer</a:t>
            </a:r>
            <a:endParaRPr lang="en-US" sz="1800" dirty="0"/>
          </a:p>
          <a:p>
            <a:pPr marL="285750" lvl="1" indent="-285750">
              <a:buFont typeface="Arial" panose="020B0604020202020204" pitchFamily="34" charset="0"/>
              <a:buChar char="•"/>
            </a:pPr>
            <a:r>
              <a:rPr lang="en-US" sz="1800" dirty="0"/>
              <a:t>Application data is typically external to the IaaS VM </a:t>
            </a:r>
          </a:p>
        </p:txBody>
      </p:sp>
      <p:graphicFrame>
        <p:nvGraphicFramePr>
          <p:cNvPr id="34" name="Content Placeholder 3"/>
          <p:cNvGraphicFramePr>
            <a:graphicFrameLocks/>
          </p:cNvGraphicFramePr>
          <p:nvPr/>
        </p:nvGraphicFramePr>
        <p:xfrm>
          <a:off x="11032572" y="6051500"/>
          <a:ext cx="1403021" cy="10074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 name="Group 2"/>
          <p:cNvGrpSpPr/>
          <p:nvPr/>
        </p:nvGrpSpPr>
        <p:grpSpPr>
          <a:xfrm>
            <a:off x="8312684" y="3458507"/>
            <a:ext cx="3445661" cy="924504"/>
            <a:chOff x="2130542" y="3673669"/>
            <a:chExt cx="2558194" cy="686388"/>
          </a:xfrm>
        </p:grpSpPr>
        <p:sp>
          <p:nvSpPr>
            <p:cNvPr id="13" name="Rounded Rectangle 12"/>
            <p:cNvSpPr/>
            <p:nvPr/>
          </p:nvSpPr>
          <p:spPr>
            <a:xfrm>
              <a:off x="2130542" y="3673669"/>
              <a:ext cx="2558194" cy="67556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2212264" y="3684489"/>
              <a:ext cx="675568" cy="675568"/>
            </a:xfrm>
            <a:prstGeom prst="rect">
              <a:avLst/>
            </a:prstGeom>
          </p:spPr>
        </p:pic>
        <p:pic>
          <p:nvPicPr>
            <p:cNvPr id="16" name="Picture 15"/>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087812" y="3684489"/>
              <a:ext cx="675568" cy="675568"/>
            </a:xfrm>
            <a:prstGeom prst="rect">
              <a:avLst/>
            </a:prstGeom>
          </p:spPr>
        </p:pic>
        <p:pic>
          <p:nvPicPr>
            <p:cNvPr id="17" name="Picture 16"/>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963360" y="3684489"/>
              <a:ext cx="675568" cy="675568"/>
            </a:xfrm>
            <a:prstGeom prst="rect">
              <a:avLst/>
            </a:prstGeom>
          </p:spPr>
        </p:pic>
      </p:grpSp>
      <p:pic>
        <p:nvPicPr>
          <p:cNvPr id="4" name="Picture 3"/>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578538" y="2486997"/>
            <a:ext cx="956936" cy="956936"/>
          </a:xfrm>
          <a:prstGeom prst="rect">
            <a:avLst/>
          </a:prstGeom>
        </p:spPr>
      </p:pic>
      <p:sp>
        <p:nvSpPr>
          <p:cNvPr id="14" name="Text Placeholder 4"/>
          <p:cNvSpPr txBox="1">
            <a:spLocks/>
          </p:cNvSpPr>
          <p:nvPr/>
        </p:nvSpPr>
        <p:spPr>
          <a:xfrm>
            <a:off x="274637" y="5114938"/>
            <a:ext cx="7115607" cy="1846505"/>
          </a:xfrm>
          <a:prstGeom prst="rect">
            <a:avLst/>
          </a:prstGeom>
        </p:spPr>
        <p:txBody>
          <a:bodyPr vert="horz" wrap="square" lIns="146283" tIns="91427" rIns="146283" bIns="91427"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599" dirty="0"/>
              <a:t>Backup implications</a:t>
            </a:r>
          </a:p>
          <a:p>
            <a:pPr marL="285750" lvl="1" indent="-285750">
              <a:buFont typeface="Arial" panose="020B0604020202020204" pitchFamily="34" charset="0"/>
              <a:buChar char="•"/>
            </a:pPr>
            <a:r>
              <a:rPr lang="en-US" sz="1800" dirty="0"/>
              <a:t>Protecting individual VMs does not guarantee complete application data set is captured with consistency. </a:t>
            </a:r>
          </a:p>
          <a:p>
            <a:pPr marL="285750" lvl="1" indent="-285750">
              <a:buFont typeface="Arial" panose="020B0604020202020204" pitchFamily="34" charset="0"/>
              <a:buChar char="•"/>
            </a:pPr>
            <a:r>
              <a:rPr lang="en-US" sz="1800" dirty="0"/>
              <a:t>Need to focus on protecting the application data repository(</a:t>
            </a:r>
            <a:r>
              <a:rPr lang="en-US" sz="1800" dirty="0" err="1"/>
              <a:t>ies</a:t>
            </a:r>
            <a:r>
              <a:rPr lang="en-US" sz="1800" dirty="0"/>
              <a:t>)</a:t>
            </a:r>
          </a:p>
          <a:p>
            <a:pPr marL="285750" lvl="1" indent="-285750">
              <a:buFont typeface="Arial" panose="020B0604020202020204" pitchFamily="34" charset="0"/>
              <a:buChar char="•"/>
            </a:pPr>
            <a:r>
              <a:rPr lang="en-US" sz="1800" dirty="0"/>
              <a:t>Deployment code takes care of OS boot/config</a:t>
            </a:r>
          </a:p>
        </p:txBody>
      </p:sp>
      <p:pic>
        <p:nvPicPr>
          <p:cNvPr id="19" name="Picture 18"/>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9788284" y="5014118"/>
            <a:ext cx="675472" cy="675473"/>
          </a:xfrm>
          <a:prstGeom prst="rect">
            <a:avLst/>
          </a:prstGeom>
        </p:spPr>
      </p:pic>
      <p:pic>
        <p:nvPicPr>
          <p:cNvPr id="21" name="Picture 20"/>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10604668" y="4986936"/>
            <a:ext cx="675472" cy="675473"/>
          </a:xfrm>
          <a:prstGeom prst="rect">
            <a:avLst/>
          </a:prstGeom>
        </p:spPr>
      </p:pic>
      <p:pic>
        <p:nvPicPr>
          <p:cNvPr id="23" name="Picture 2" descr="Image result for azure sql png"/>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8754070" y="5014118"/>
            <a:ext cx="1209726" cy="635106"/>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p:cNvCxnSpPr>
            <a:endCxn id="23" idx="0"/>
          </p:cNvCxnSpPr>
          <p:nvPr/>
        </p:nvCxnSpPr>
        <p:spPr>
          <a:xfrm flipH="1">
            <a:off x="9358933" y="4368800"/>
            <a:ext cx="12173" cy="645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10119933" y="4383984"/>
            <a:ext cx="12173" cy="645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10924145" y="4368800"/>
            <a:ext cx="12173" cy="645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8897462"/>
      </p:ext>
    </p:extLst>
  </p:cSld>
  <p:clrMapOvr>
    <a:masterClrMapping/>
  </p:clrMapOvr>
  <p:transition advTm="76500">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7" y="2906331"/>
            <a:ext cx="11887200" cy="2179058"/>
          </a:xfrm>
        </p:spPr>
        <p:txBody>
          <a:bodyPr/>
          <a:lstStyle/>
          <a:p>
            <a:r>
              <a:rPr lang="en-US" sz="7200" dirty="0"/>
              <a:t>Protecting PaaS in Azure Stack Hub</a:t>
            </a:r>
          </a:p>
        </p:txBody>
      </p:sp>
    </p:spTree>
    <p:extLst>
      <p:ext uri="{BB962C8B-B14F-4D97-AF65-F5344CB8AC3E}">
        <p14:creationId xmlns:p14="http://schemas.microsoft.com/office/powerpoint/2010/main" val="3646827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Protecting PaaS data stores</a:t>
            </a:r>
          </a:p>
        </p:txBody>
      </p:sp>
      <p:grpSp>
        <p:nvGrpSpPr>
          <p:cNvPr id="3" name="Group 2">
            <a:extLst>
              <a:ext uri="{FF2B5EF4-FFF2-40B4-BE49-F238E27FC236}">
                <a16:creationId xmlns:a16="http://schemas.microsoft.com/office/drawing/2014/main" id="{899BF11A-D3F9-463C-9CD7-00579C0AB5E1}"/>
              </a:ext>
            </a:extLst>
          </p:cNvPr>
          <p:cNvGrpSpPr/>
          <p:nvPr/>
        </p:nvGrpSpPr>
        <p:grpSpPr>
          <a:xfrm>
            <a:off x="1055327" y="2014115"/>
            <a:ext cx="6964007" cy="4556762"/>
            <a:chOff x="2249522" y="1844038"/>
            <a:chExt cx="6964007" cy="4556762"/>
          </a:xfrm>
        </p:grpSpPr>
        <p:sp>
          <p:nvSpPr>
            <p:cNvPr id="162" name="Rounded Rectangle 68">
              <a:extLst>
                <a:ext uri="{FF2B5EF4-FFF2-40B4-BE49-F238E27FC236}">
                  <a16:creationId xmlns:a16="http://schemas.microsoft.com/office/drawing/2014/main" id="{5B29F608-0D37-4D6A-B619-25EBA4F1CE19}"/>
                </a:ext>
              </a:extLst>
            </p:cNvPr>
            <p:cNvSpPr/>
            <p:nvPr/>
          </p:nvSpPr>
          <p:spPr>
            <a:xfrm>
              <a:off x="2249522" y="2700027"/>
              <a:ext cx="6812202" cy="3700773"/>
            </a:xfrm>
            <a:prstGeom prst="roundRect">
              <a:avLst/>
            </a:prstGeom>
            <a:solidFill>
              <a:srgbClr val="7F7F7F">
                <a:lumMod val="20000"/>
                <a:lumOff val="80000"/>
              </a:srgbClr>
            </a:solidFill>
            <a:ln w="15875" cap="flat" cmpd="sng" algn="ctr">
              <a:solidFill>
                <a:srgbClr val="0078D7"/>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1A1A1A"/>
                </a:solidFill>
                <a:effectLst/>
                <a:uLnTx/>
                <a:uFillTx/>
                <a:latin typeface="Segoe UI Semilight"/>
                <a:ea typeface="+mn-ea"/>
                <a:cs typeface="+mn-cs"/>
              </a:endParaRPr>
            </a:p>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solidFill>
                    <a:srgbClr val="1A1A1A"/>
                  </a:solidFill>
                  <a:effectLst/>
                  <a:uLnTx/>
                  <a:uFillTx/>
                  <a:latin typeface="Segoe UI Semilight"/>
                  <a:ea typeface="+mn-ea"/>
                  <a:cs typeface="+mn-cs"/>
                </a:rPr>
                <a:t>Azure Stack Hub </a:t>
              </a:r>
            </a:p>
          </p:txBody>
        </p:sp>
        <p:sp>
          <p:nvSpPr>
            <p:cNvPr id="163" name="TextBox 118">
              <a:extLst>
                <a:ext uri="{FF2B5EF4-FFF2-40B4-BE49-F238E27FC236}">
                  <a16:creationId xmlns:a16="http://schemas.microsoft.com/office/drawing/2014/main" id="{E4306358-913D-4C07-8024-EA92A5C3F861}"/>
                </a:ext>
              </a:extLst>
            </p:cNvPr>
            <p:cNvSpPr txBox="1"/>
            <p:nvPr/>
          </p:nvSpPr>
          <p:spPr>
            <a:xfrm>
              <a:off x="8401904" y="4154605"/>
              <a:ext cx="811625" cy="250710"/>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0" normalizeH="0" baseline="0" noProof="0">
                  <a:ln>
                    <a:noFill/>
                  </a:ln>
                  <a:solidFill>
                    <a:srgbClr val="1A1A1A"/>
                  </a:solidFill>
                  <a:effectLst/>
                  <a:uLnTx/>
                  <a:uFillTx/>
                  <a:latin typeface="Segoe UI Semilight"/>
                  <a:ea typeface="+mn-ea"/>
                  <a:cs typeface="+mn-cs"/>
                </a:rPr>
                <a:t>Operator</a:t>
              </a:r>
            </a:p>
          </p:txBody>
        </p:sp>
        <p:pic>
          <p:nvPicPr>
            <p:cNvPr id="164" name="Picture 163">
              <a:extLst>
                <a:ext uri="{FF2B5EF4-FFF2-40B4-BE49-F238E27FC236}">
                  <a16:creationId xmlns:a16="http://schemas.microsoft.com/office/drawing/2014/main" id="{2CB48217-6E78-4CAF-A78D-B1A239EF75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56897" y="3230657"/>
              <a:ext cx="582398" cy="582398"/>
            </a:xfrm>
            <a:prstGeom prst="rect">
              <a:avLst/>
            </a:prstGeom>
          </p:spPr>
        </p:pic>
        <p:cxnSp>
          <p:nvCxnSpPr>
            <p:cNvPr id="165" name="Straight Connector 164">
              <a:extLst>
                <a:ext uri="{FF2B5EF4-FFF2-40B4-BE49-F238E27FC236}">
                  <a16:creationId xmlns:a16="http://schemas.microsoft.com/office/drawing/2014/main" id="{6B2D9C85-1E9C-4577-AB8A-FA21B7DB55BC}"/>
                </a:ext>
              </a:extLst>
            </p:cNvPr>
            <p:cNvCxnSpPr>
              <a:cxnSpLocks/>
            </p:cNvCxnSpPr>
            <p:nvPr/>
          </p:nvCxnSpPr>
          <p:spPr>
            <a:xfrm flipV="1">
              <a:off x="2272453" y="4154605"/>
              <a:ext cx="6789271" cy="1"/>
            </a:xfrm>
            <a:prstGeom prst="line">
              <a:avLst/>
            </a:prstGeom>
            <a:noFill/>
            <a:ln w="28575" cap="flat" cmpd="sng" algn="ctr">
              <a:solidFill>
                <a:srgbClr val="0078D7"/>
              </a:solidFill>
              <a:prstDash val="lgDash"/>
            </a:ln>
            <a:effectLst/>
          </p:spPr>
        </p:cxnSp>
        <p:sp>
          <p:nvSpPr>
            <p:cNvPr id="166" name="TextBox 119">
              <a:extLst>
                <a:ext uri="{FF2B5EF4-FFF2-40B4-BE49-F238E27FC236}">
                  <a16:creationId xmlns:a16="http://schemas.microsoft.com/office/drawing/2014/main" id="{328C1A9A-56EB-41E6-860A-27B1D2D692D2}"/>
                </a:ext>
              </a:extLst>
            </p:cNvPr>
            <p:cNvSpPr txBox="1"/>
            <p:nvPr/>
          </p:nvSpPr>
          <p:spPr>
            <a:xfrm>
              <a:off x="8401904" y="3895032"/>
              <a:ext cx="811625" cy="250710"/>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0" normalizeH="0" baseline="0" noProof="0" dirty="0">
                  <a:ln>
                    <a:noFill/>
                  </a:ln>
                  <a:solidFill>
                    <a:srgbClr val="1A1A1A"/>
                  </a:solidFill>
                  <a:effectLst/>
                  <a:uLnTx/>
                  <a:uFillTx/>
                  <a:latin typeface="Segoe UI Semilight"/>
                  <a:ea typeface="+mn-ea"/>
                  <a:cs typeface="+mn-cs"/>
                </a:rPr>
                <a:t>User</a:t>
              </a:r>
            </a:p>
          </p:txBody>
        </p:sp>
        <p:pic>
          <p:nvPicPr>
            <p:cNvPr id="167" name="Picture 166">
              <a:extLst>
                <a:ext uri="{FF2B5EF4-FFF2-40B4-BE49-F238E27FC236}">
                  <a16:creationId xmlns:a16="http://schemas.microsoft.com/office/drawing/2014/main" id="{A6890122-8E41-4B3B-B840-B22169619E3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07202" y="3343372"/>
              <a:ext cx="493776" cy="493776"/>
            </a:xfrm>
            <a:prstGeom prst="rect">
              <a:avLst/>
            </a:prstGeom>
          </p:spPr>
        </p:pic>
        <p:pic>
          <p:nvPicPr>
            <p:cNvPr id="168" name="Picture 167">
              <a:extLst>
                <a:ext uri="{FF2B5EF4-FFF2-40B4-BE49-F238E27FC236}">
                  <a16:creationId xmlns:a16="http://schemas.microsoft.com/office/drawing/2014/main" id="{53854CDA-2C1D-454B-8DFF-869CA026D1E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11096" y="3319936"/>
              <a:ext cx="493776" cy="493776"/>
            </a:xfrm>
            <a:prstGeom prst="rect">
              <a:avLst/>
            </a:prstGeom>
          </p:spPr>
        </p:pic>
        <p:grpSp>
          <p:nvGrpSpPr>
            <p:cNvPr id="169" name="Group 168">
              <a:extLst>
                <a:ext uri="{FF2B5EF4-FFF2-40B4-BE49-F238E27FC236}">
                  <a16:creationId xmlns:a16="http://schemas.microsoft.com/office/drawing/2014/main" id="{7237496F-AD9F-4A1C-AD4C-33A7C8836A3B}"/>
                </a:ext>
              </a:extLst>
            </p:cNvPr>
            <p:cNvGrpSpPr/>
            <p:nvPr/>
          </p:nvGrpSpPr>
          <p:grpSpPr>
            <a:xfrm>
              <a:off x="4464664" y="2769425"/>
              <a:ext cx="894301" cy="1034234"/>
              <a:chOff x="3820846" y="3224258"/>
              <a:chExt cx="1037222" cy="1199519"/>
            </a:xfrm>
          </p:grpSpPr>
          <p:sp>
            <p:nvSpPr>
              <p:cNvPr id="208" name="Rounded Rectangle 104">
                <a:extLst>
                  <a:ext uri="{FF2B5EF4-FFF2-40B4-BE49-F238E27FC236}">
                    <a16:creationId xmlns:a16="http://schemas.microsoft.com/office/drawing/2014/main" id="{8A37D373-F13F-4F77-ADEA-9EEA0968C369}"/>
                  </a:ext>
                </a:extLst>
              </p:cNvPr>
              <p:cNvSpPr/>
              <p:nvPr/>
            </p:nvSpPr>
            <p:spPr>
              <a:xfrm>
                <a:off x="3820846" y="3679972"/>
                <a:ext cx="1037222" cy="743805"/>
              </a:xfrm>
              <a:prstGeom prst="roundRect">
                <a:avLst/>
              </a:prstGeom>
              <a:solidFill>
                <a:srgbClr val="005291">
                  <a:lumMod val="20000"/>
                  <a:lumOff val="80000"/>
                </a:srgbClr>
              </a:solidFill>
              <a:ln w="10795" cap="flat" cmpd="sng" algn="ctr">
                <a:solidFill>
                  <a:srgbClr val="0078D7">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a:ln>
                    <a:noFill/>
                  </a:ln>
                  <a:solidFill>
                    <a:srgbClr val="1A1A1A"/>
                  </a:solidFill>
                  <a:effectLst/>
                  <a:uLnTx/>
                  <a:uFillTx/>
                  <a:latin typeface="Segoe UI Semilight"/>
                  <a:ea typeface="+mn-ea"/>
                  <a:cs typeface="+mn-cs"/>
                </a:endParaRPr>
              </a:p>
            </p:txBody>
          </p:sp>
          <p:pic>
            <p:nvPicPr>
              <p:cNvPr id="209" name="Picture 208">
                <a:extLst>
                  <a:ext uri="{FF2B5EF4-FFF2-40B4-BE49-F238E27FC236}">
                    <a16:creationId xmlns:a16="http://schemas.microsoft.com/office/drawing/2014/main" id="{8B2D8A73-04B8-453B-8F3E-A799E60D670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0208" r="313" b="12161"/>
              <a:stretch/>
            </p:blipFill>
            <p:spPr>
              <a:xfrm>
                <a:off x="3922457" y="3725466"/>
                <a:ext cx="673356" cy="524378"/>
              </a:xfrm>
              <a:prstGeom prst="rect">
                <a:avLst/>
              </a:prstGeom>
              <a:solidFill>
                <a:srgbClr val="FFFFFF"/>
              </a:solidFill>
            </p:spPr>
          </p:pic>
          <p:pic>
            <p:nvPicPr>
              <p:cNvPr id="210" name="Picture 209">
                <a:extLst>
                  <a:ext uri="{FF2B5EF4-FFF2-40B4-BE49-F238E27FC236}">
                    <a16:creationId xmlns:a16="http://schemas.microsoft.com/office/drawing/2014/main" id="{7757D4F1-56A7-4F43-86CF-52434327B92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68498" y="3224258"/>
                <a:ext cx="473686" cy="473687"/>
              </a:xfrm>
              <a:prstGeom prst="rect">
                <a:avLst/>
              </a:prstGeom>
            </p:spPr>
          </p:pic>
          <p:pic>
            <p:nvPicPr>
              <p:cNvPr id="211" name="Picture 210">
                <a:extLst>
                  <a:ext uri="{FF2B5EF4-FFF2-40B4-BE49-F238E27FC236}">
                    <a16:creationId xmlns:a16="http://schemas.microsoft.com/office/drawing/2014/main" id="{22C2DE99-7403-449C-A37D-A80BCB62CD8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0208" r="313" b="12161"/>
              <a:stretch/>
            </p:blipFill>
            <p:spPr>
              <a:xfrm>
                <a:off x="3991314" y="3778266"/>
                <a:ext cx="673356" cy="524378"/>
              </a:xfrm>
              <a:prstGeom prst="rect">
                <a:avLst/>
              </a:prstGeom>
              <a:solidFill>
                <a:srgbClr val="FFFFFF"/>
              </a:solidFill>
            </p:spPr>
          </p:pic>
          <p:pic>
            <p:nvPicPr>
              <p:cNvPr id="212" name="Picture 211">
                <a:extLst>
                  <a:ext uri="{FF2B5EF4-FFF2-40B4-BE49-F238E27FC236}">
                    <a16:creationId xmlns:a16="http://schemas.microsoft.com/office/drawing/2014/main" id="{18E8BD88-771A-4F81-9091-14D2841577C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0208" r="313" b="12161"/>
              <a:stretch/>
            </p:blipFill>
            <p:spPr>
              <a:xfrm>
                <a:off x="4073577" y="3833311"/>
                <a:ext cx="673356" cy="524379"/>
              </a:xfrm>
              <a:prstGeom prst="rect">
                <a:avLst/>
              </a:prstGeom>
              <a:solidFill>
                <a:srgbClr val="FFFFFF"/>
              </a:solidFill>
            </p:spPr>
          </p:pic>
        </p:grpSp>
        <p:grpSp>
          <p:nvGrpSpPr>
            <p:cNvPr id="170" name="Group 169">
              <a:extLst>
                <a:ext uri="{FF2B5EF4-FFF2-40B4-BE49-F238E27FC236}">
                  <a16:creationId xmlns:a16="http://schemas.microsoft.com/office/drawing/2014/main" id="{6804333F-4BE3-40F7-AA35-C11ED54E936C}"/>
                </a:ext>
              </a:extLst>
            </p:cNvPr>
            <p:cNvGrpSpPr/>
            <p:nvPr/>
          </p:nvGrpSpPr>
          <p:grpSpPr>
            <a:xfrm>
              <a:off x="5854090" y="2392678"/>
              <a:ext cx="2117513" cy="985147"/>
              <a:chOff x="3611878" y="2328247"/>
              <a:chExt cx="2455919" cy="1142587"/>
            </a:xfrm>
          </p:grpSpPr>
          <p:grpSp>
            <p:nvGrpSpPr>
              <p:cNvPr id="203" name="Group 202">
                <a:extLst>
                  <a:ext uri="{FF2B5EF4-FFF2-40B4-BE49-F238E27FC236}">
                    <a16:creationId xmlns:a16="http://schemas.microsoft.com/office/drawing/2014/main" id="{AE843223-E642-4AC4-8F1E-7D6B9D2BC467}"/>
                  </a:ext>
                </a:extLst>
              </p:cNvPr>
              <p:cNvGrpSpPr/>
              <p:nvPr/>
            </p:nvGrpSpPr>
            <p:grpSpPr>
              <a:xfrm>
                <a:off x="4428263" y="2328247"/>
                <a:ext cx="1639534" cy="1142587"/>
                <a:chOff x="4428263" y="2328247"/>
                <a:chExt cx="1639534" cy="1142587"/>
              </a:xfrm>
            </p:grpSpPr>
            <p:cxnSp>
              <p:nvCxnSpPr>
                <p:cNvPr id="205" name="Straight Arrow Connector 204">
                  <a:extLst>
                    <a:ext uri="{FF2B5EF4-FFF2-40B4-BE49-F238E27FC236}">
                      <a16:creationId xmlns:a16="http://schemas.microsoft.com/office/drawing/2014/main" id="{F9BFA877-7B80-4568-B6A1-9631072A1573}"/>
                    </a:ext>
                  </a:extLst>
                </p:cNvPr>
                <p:cNvCxnSpPr>
                  <a:cxnSpLocks/>
                  <a:stCxn id="168" idx="0"/>
                  <a:endCxn id="189" idx="2"/>
                </p:cNvCxnSpPr>
                <p:nvPr/>
              </p:nvCxnSpPr>
              <p:spPr>
                <a:xfrm flipV="1">
                  <a:off x="4428263" y="2328247"/>
                  <a:ext cx="879564" cy="1075447"/>
                </a:xfrm>
                <a:prstGeom prst="straightConnector1">
                  <a:avLst/>
                </a:prstGeom>
                <a:noFill/>
                <a:ln w="28575" cap="flat" cmpd="sng" algn="ctr">
                  <a:solidFill>
                    <a:srgbClr val="0078D7"/>
                  </a:solidFill>
                  <a:prstDash val="solid"/>
                  <a:tailEnd type="triangle"/>
                </a:ln>
                <a:effectLst/>
              </p:spPr>
            </p:cxnSp>
            <p:cxnSp>
              <p:nvCxnSpPr>
                <p:cNvPr id="206" name="Straight Arrow Connector 205">
                  <a:extLst>
                    <a:ext uri="{FF2B5EF4-FFF2-40B4-BE49-F238E27FC236}">
                      <a16:creationId xmlns:a16="http://schemas.microsoft.com/office/drawing/2014/main" id="{FD1E1F94-98C7-41A9-8570-4F2D56B40AB6}"/>
                    </a:ext>
                  </a:extLst>
                </p:cNvPr>
                <p:cNvCxnSpPr>
                  <a:cxnSpLocks/>
                  <a:stCxn id="172" idx="11"/>
                  <a:endCxn id="189" idx="2"/>
                </p:cNvCxnSpPr>
                <p:nvPr/>
              </p:nvCxnSpPr>
              <p:spPr>
                <a:xfrm flipH="1" flipV="1">
                  <a:off x="5307827" y="2328247"/>
                  <a:ext cx="16104" cy="1107665"/>
                </a:xfrm>
                <a:prstGeom prst="straightConnector1">
                  <a:avLst/>
                </a:prstGeom>
                <a:noFill/>
                <a:ln w="28575" cap="flat" cmpd="sng" algn="ctr">
                  <a:solidFill>
                    <a:srgbClr val="0078D7"/>
                  </a:solidFill>
                  <a:prstDash val="solid"/>
                  <a:tailEnd type="triangle"/>
                </a:ln>
                <a:effectLst/>
              </p:spPr>
            </p:cxnSp>
            <p:cxnSp>
              <p:nvCxnSpPr>
                <p:cNvPr id="207" name="Straight Arrow Connector 206">
                  <a:extLst>
                    <a:ext uri="{FF2B5EF4-FFF2-40B4-BE49-F238E27FC236}">
                      <a16:creationId xmlns:a16="http://schemas.microsoft.com/office/drawing/2014/main" id="{9E03E2CA-2BB6-4B26-A5C9-6C786FDB2022}"/>
                    </a:ext>
                  </a:extLst>
                </p:cNvPr>
                <p:cNvCxnSpPr>
                  <a:cxnSpLocks/>
                  <a:stCxn id="171" idx="0"/>
                  <a:endCxn id="189" idx="2"/>
                </p:cNvCxnSpPr>
                <p:nvPr/>
              </p:nvCxnSpPr>
              <p:spPr>
                <a:xfrm flipH="1" flipV="1">
                  <a:off x="5307827" y="2328247"/>
                  <a:ext cx="759970" cy="1142587"/>
                </a:xfrm>
                <a:prstGeom prst="straightConnector1">
                  <a:avLst/>
                </a:prstGeom>
                <a:noFill/>
                <a:ln w="28575" cap="flat" cmpd="sng" algn="ctr">
                  <a:solidFill>
                    <a:srgbClr val="0078D7"/>
                  </a:solidFill>
                  <a:prstDash val="solid"/>
                  <a:tailEnd type="triangle"/>
                </a:ln>
                <a:effectLst/>
              </p:spPr>
            </p:cxnSp>
          </p:grpSp>
          <p:cxnSp>
            <p:nvCxnSpPr>
              <p:cNvPr id="204" name="Straight Arrow Connector 203">
                <a:extLst>
                  <a:ext uri="{FF2B5EF4-FFF2-40B4-BE49-F238E27FC236}">
                    <a16:creationId xmlns:a16="http://schemas.microsoft.com/office/drawing/2014/main" id="{7B615792-4A97-4C29-882A-8455B50401B4}"/>
                  </a:ext>
                </a:extLst>
              </p:cNvPr>
              <p:cNvCxnSpPr>
                <a:cxnSpLocks/>
                <a:stCxn id="167" idx="0"/>
                <a:endCxn id="189" idx="2"/>
              </p:cNvCxnSpPr>
              <p:nvPr/>
            </p:nvCxnSpPr>
            <p:spPr>
              <a:xfrm flipV="1">
                <a:off x="3611878" y="2328247"/>
                <a:ext cx="1695949" cy="1102628"/>
              </a:xfrm>
              <a:prstGeom prst="straightConnector1">
                <a:avLst/>
              </a:prstGeom>
              <a:noFill/>
              <a:ln w="28575" cap="flat" cmpd="sng" algn="ctr">
                <a:solidFill>
                  <a:srgbClr val="0078D7"/>
                </a:solidFill>
                <a:prstDash val="solid"/>
                <a:tailEnd type="triangle"/>
              </a:ln>
              <a:effectLst/>
            </p:spPr>
          </p:cxnSp>
        </p:grpSp>
        <p:pic>
          <p:nvPicPr>
            <p:cNvPr id="171" name="Picture 170">
              <a:extLst>
                <a:ext uri="{FF2B5EF4-FFF2-40B4-BE49-F238E27FC236}">
                  <a16:creationId xmlns:a16="http://schemas.microsoft.com/office/drawing/2014/main" id="{0E600606-60C9-4D03-B73C-90DF3011BB18}"/>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7724715" y="3377825"/>
              <a:ext cx="493776" cy="493775"/>
            </a:xfrm>
            <a:prstGeom prst="rect">
              <a:avLst/>
            </a:prstGeom>
            <a:noFill/>
          </p:spPr>
        </p:pic>
        <p:sp>
          <p:nvSpPr>
            <p:cNvPr id="172" name="Freeform 5">
              <a:extLst>
                <a:ext uri="{FF2B5EF4-FFF2-40B4-BE49-F238E27FC236}">
                  <a16:creationId xmlns:a16="http://schemas.microsoft.com/office/drawing/2014/main" id="{2789FB57-90CF-4C89-BCC6-5CCDE6D41DEF}"/>
                </a:ext>
              </a:extLst>
            </p:cNvPr>
            <p:cNvSpPr>
              <a:spLocks noEditPoints="1"/>
            </p:cNvSpPr>
            <p:nvPr/>
          </p:nvSpPr>
          <p:spPr bwMode="auto">
            <a:xfrm>
              <a:off x="7069463" y="3347715"/>
              <a:ext cx="493776" cy="493776"/>
            </a:xfrm>
            <a:custGeom>
              <a:avLst/>
              <a:gdLst>
                <a:gd name="T0" fmla="*/ 0 w 1458"/>
                <a:gd name="T1" fmla="*/ 0 h 1456"/>
                <a:gd name="T2" fmla="*/ 688 w 1458"/>
                <a:gd name="T3" fmla="*/ 0 h 1456"/>
                <a:gd name="T4" fmla="*/ 688 w 1458"/>
                <a:gd name="T5" fmla="*/ 330 h 1456"/>
                <a:gd name="T6" fmla="*/ 587 w 1458"/>
                <a:gd name="T7" fmla="*/ 381 h 1456"/>
                <a:gd name="T8" fmla="*/ 587 w 1458"/>
                <a:gd name="T9" fmla="*/ 101 h 1456"/>
                <a:gd name="T10" fmla="*/ 101 w 1458"/>
                <a:gd name="T11" fmla="*/ 101 h 1456"/>
                <a:gd name="T12" fmla="*/ 101 w 1458"/>
                <a:gd name="T13" fmla="*/ 587 h 1456"/>
                <a:gd name="T14" fmla="*/ 259 w 1458"/>
                <a:gd name="T15" fmla="*/ 587 h 1456"/>
                <a:gd name="T16" fmla="*/ 199 w 1458"/>
                <a:gd name="T17" fmla="*/ 688 h 1456"/>
                <a:gd name="T18" fmla="*/ 0 w 1458"/>
                <a:gd name="T19" fmla="*/ 688 h 1456"/>
                <a:gd name="T20" fmla="*/ 0 w 1458"/>
                <a:gd name="T21" fmla="*/ 0 h 1456"/>
                <a:gd name="T22" fmla="*/ 770 w 1458"/>
                <a:gd name="T23" fmla="*/ 0 h 1456"/>
                <a:gd name="T24" fmla="*/ 1458 w 1458"/>
                <a:gd name="T25" fmla="*/ 0 h 1456"/>
                <a:gd name="T26" fmla="*/ 1458 w 1458"/>
                <a:gd name="T27" fmla="*/ 688 h 1456"/>
                <a:gd name="T28" fmla="*/ 1155 w 1458"/>
                <a:gd name="T29" fmla="*/ 688 h 1456"/>
                <a:gd name="T30" fmla="*/ 1155 w 1458"/>
                <a:gd name="T31" fmla="*/ 673 h 1456"/>
                <a:gd name="T32" fmla="*/ 1145 w 1458"/>
                <a:gd name="T33" fmla="*/ 587 h 1456"/>
                <a:gd name="T34" fmla="*/ 1357 w 1458"/>
                <a:gd name="T35" fmla="*/ 587 h 1456"/>
                <a:gd name="T36" fmla="*/ 1357 w 1458"/>
                <a:gd name="T37" fmla="*/ 101 h 1456"/>
                <a:gd name="T38" fmla="*/ 871 w 1458"/>
                <a:gd name="T39" fmla="*/ 101 h 1456"/>
                <a:gd name="T40" fmla="*/ 871 w 1458"/>
                <a:gd name="T41" fmla="*/ 322 h 1456"/>
                <a:gd name="T42" fmla="*/ 796 w 1458"/>
                <a:gd name="T43" fmla="*/ 314 h 1456"/>
                <a:gd name="T44" fmla="*/ 770 w 1458"/>
                <a:gd name="T45" fmla="*/ 314 h 1456"/>
                <a:gd name="T46" fmla="*/ 770 w 1458"/>
                <a:gd name="T47" fmla="*/ 0 h 1456"/>
                <a:gd name="T48" fmla="*/ 0 w 1458"/>
                <a:gd name="T49" fmla="*/ 768 h 1456"/>
                <a:gd name="T50" fmla="*/ 185 w 1458"/>
                <a:gd name="T51" fmla="*/ 768 h 1456"/>
                <a:gd name="T52" fmla="*/ 185 w 1458"/>
                <a:gd name="T53" fmla="*/ 774 h 1456"/>
                <a:gd name="T54" fmla="*/ 202 w 1458"/>
                <a:gd name="T55" fmla="*/ 869 h 1456"/>
                <a:gd name="T56" fmla="*/ 101 w 1458"/>
                <a:gd name="T57" fmla="*/ 869 h 1456"/>
                <a:gd name="T58" fmla="*/ 101 w 1458"/>
                <a:gd name="T59" fmla="*/ 1355 h 1456"/>
                <a:gd name="T60" fmla="*/ 587 w 1458"/>
                <a:gd name="T61" fmla="*/ 1355 h 1456"/>
                <a:gd name="T62" fmla="*/ 587 w 1458"/>
                <a:gd name="T63" fmla="*/ 1049 h 1456"/>
                <a:gd name="T64" fmla="*/ 688 w 1458"/>
                <a:gd name="T65" fmla="*/ 1049 h 1456"/>
                <a:gd name="T66" fmla="*/ 688 w 1458"/>
                <a:gd name="T67" fmla="*/ 1456 h 1456"/>
                <a:gd name="T68" fmla="*/ 0 w 1458"/>
                <a:gd name="T69" fmla="*/ 1456 h 1456"/>
                <a:gd name="T70" fmla="*/ 0 w 1458"/>
                <a:gd name="T71" fmla="*/ 768 h 1456"/>
                <a:gd name="T72" fmla="*/ 1243 w 1458"/>
                <a:gd name="T73" fmla="*/ 768 h 1456"/>
                <a:gd name="T74" fmla="*/ 1458 w 1458"/>
                <a:gd name="T75" fmla="*/ 768 h 1456"/>
                <a:gd name="T76" fmla="*/ 1458 w 1458"/>
                <a:gd name="T77" fmla="*/ 1456 h 1456"/>
                <a:gd name="T78" fmla="*/ 770 w 1458"/>
                <a:gd name="T79" fmla="*/ 1456 h 1456"/>
                <a:gd name="T80" fmla="*/ 770 w 1458"/>
                <a:gd name="T81" fmla="*/ 1049 h 1456"/>
                <a:gd name="T82" fmla="*/ 871 w 1458"/>
                <a:gd name="T83" fmla="*/ 1049 h 1456"/>
                <a:gd name="T84" fmla="*/ 871 w 1458"/>
                <a:gd name="T85" fmla="*/ 1355 h 1456"/>
                <a:gd name="T86" fmla="*/ 1357 w 1458"/>
                <a:gd name="T87" fmla="*/ 1355 h 1456"/>
                <a:gd name="T88" fmla="*/ 1357 w 1458"/>
                <a:gd name="T89" fmla="*/ 869 h 1456"/>
                <a:gd name="T90" fmla="*/ 1269 w 1458"/>
                <a:gd name="T91" fmla="*/ 869 h 1456"/>
                <a:gd name="T92" fmla="*/ 1269 w 1458"/>
                <a:gd name="T93" fmla="*/ 862 h 1456"/>
                <a:gd name="T94" fmla="*/ 1243 w 1458"/>
                <a:gd name="T95" fmla="*/ 768 h 1456"/>
                <a:gd name="T96" fmla="*/ 1192 w 1458"/>
                <a:gd name="T97" fmla="*/ 864 h 1456"/>
                <a:gd name="T98" fmla="*/ 1084 w 1458"/>
                <a:gd name="T99" fmla="*/ 972 h 1456"/>
                <a:gd name="T100" fmla="*/ 459 w 1458"/>
                <a:gd name="T101" fmla="*/ 972 h 1456"/>
                <a:gd name="T102" fmla="*/ 261 w 1458"/>
                <a:gd name="T103" fmla="*/ 774 h 1456"/>
                <a:gd name="T104" fmla="*/ 459 w 1458"/>
                <a:gd name="T105" fmla="*/ 576 h 1456"/>
                <a:gd name="T106" fmla="*/ 523 w 1458"/>
                <a:gd name="T107" fmla="*/ 586 h 1456"/>
                <a:gd name="T108" fmla="*/ 795 w 1458"/>
                <a:gd name="T109" fmla="*/ 387 h 1456"/>
                <a:gd name="T110" fmla="*/ 1081 w 1458"/>
                <a:gd name="T111" fmla="*/ 673 h 1456"/>
                <a:gd name="T112" fmla="*/ 1069 w 1458"/>
                <a:gd name="T113" fmla="*/ 757 h 1456"/>
                <a:gd name="T114" fmla="*/ 1084 w 1458"/>
                <a:gd name="T115" fmla="*/ 756 h 1456"/>
                <a:gd name="T116" fmla="*/ 1192 w 1458"/>
                <a:gd name="T117" fmla="*/ 864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58" h="1456">
                  <a:moveTo>
                    <a:pt x="0" y="0"/>
                  </a:moveTo>
                  <a:cubicBezTo>
                    <a:pt x="688" y="0"/>
                    <a:pt x="688" y="0"/>
                    <a:pt x="688" y="0"/>
                  </a:cubicBezTo>
                  <a:cubicBezTo>
                    <a:pt x="688" y="330"/>
                    <a:pt x="688" y="330"/>
                    <a:pt x="688" y="330"/>
                  </a:cubicBezTo>
                  <a:cubicBezTo>
                    <a:pt x="652" y="342"/>
                    <a:pt x="618" y="359"/>
                    <a:pt x="587" y="381"/>
                  </a:cubicBezTo>
                  <a:cubicBezTo>
                    <a:pt x="587" y="101"/>
                    <a:pt x="587" y="101"/>
                    <a:pt x="587" y="101"/>
                  </a:cubicBezTo>
                  <a:cubicBezTo>
                    <a:pt x="101" y="101"/>
                    <a:pt x="101" y="101"/>
                    <a:pt x="101" y="101"/>
                  </a:cubicBezTo>
                  <a:cubicBezTo>
                    <a:pt x="101" y="587"/>
                    <a:pt x="101" y="587"/>
                    <a:pt x="101" y="587"/>
                  </a:cubicBezTo>
                  <a:cubicBezTo>
                    <a:pt x="259" y="587"/>
                    <a:pt x="259" y="587"/>
                    <a:pt x="259" y="587"/>
                  </a:cubicBezTo>
                  <a:cubicBezTo>
                    <a:pt x="232" y="616"/>
                    <a:pt x="211" y="650"/>
                    <a:pt x="199" y="688"/>
                  </a:cubicBezTo>
                  <a:cubicBezTo>
                    <a:pt x="0" y="688"/>
                    <a:pt x="0" y="688"/>
                    <a:pt x="0" y="688"/>
                  </a:cubicBezTo>
                  <a:cubicBezTo>
                    <a:pt x="0" y="0"/>
                    <a:pt x="0" y="0"/>
                    <a:pt x="0" y="0"/>
                  </a:cubicBezTo>
                  <a:moveTo>
                    <a:pt x="770" y="0"/>
                  </a:moveTo>
                  <a:cubicBezTo>
                    <a:pt x="1458" y="0"/>
                    <a:pt x="1458" y="0"/>
                    <a:pt x="1458" y="0"/>
                  </a:cubicBezTo>
                  <a:cubicBezTo>
                    <a:pt x="1458" y="688"/>
                    <a:pt x="1458" y="688"/>
                    <a:pt x="1458" y="688"/>
                  </a:cubicBezTo>
                  <a:cubicBezTo>
                    <a:pt x="1155" y="688"/>
                    <a:pt x="1155" y="688"/>
                    <a:pt x="1155" y="688"/>
                  </a:cubicBezTo>
                  <a:cubicBezTo>
                    <a:pt x="1155" y="683"/>
                    <a:pt x="1155" y="678"/>
                    <a:pt x="1155" y="673"/>
                  </a:cubicBezTo>
                  <a:cubicBezTo>
                    <a:pt x="1155" y="643"/>
                    <a:pt x="1151" y="614"/>
                    <a:pt x="1145" y="587"/>
                  </a:cubicBezTo>
                  <a:cubicBezTo>
                    <a:pt x="1357" y="587"/>
                    <a:pt x="1357" y="587"/>
                    <a:pt x="1357" y="587"/>
                  </a:cubicBezTo>
                  <a:cubicBezTo>
                    <a:pt x="1357" y="101"/>
                    <a:pt x="1357" y="101"/>
                    <a:pt x="1357" y="101"/>
                  </a:cubicBezTo>
                  <a:cubicBezTo>
                    <a:pt x="871" y="101"/>
                    <a:pt x="871" y="101"/>
                    <a:pt x="871" y="101"/>
                  </a:cubicBezTo>
                  <a:cubicBezTo>
                    <a:pt x="871" y="322"/>
                    <a:pt x="871" y="322"/>
                    <a:pt x="871" y="322"/>
                  </a:cubicBezTo>
                  <a:cubicBezTo>
                    <a:pt x="847" y="316"/>
                    <a:pt x="822" y="314"/>
                    <a:pt x="796" y="314"/>
                  </a:cubicBezTo>
                  <a:cubicBezTo>
                    <a:pt x="787" y="314"/>
                    <a:pt x="779" y="314"/>
                    <a:pt x="770" y="314"/>
                  </a:cubicBezTo>
                  <a:cubicBezTo>
                    <a:pt x="770" y="0"/>
                    <a:pt x="770" y="0"/>
                    <a:pt x="770" y="0"/>
                  </a:cubicBezTo>
                  <a:moveTo>
                    <a:pt x="0" y="768"/>
                  </a:moveTo>
                  <a:cubicBezTo>
                    <a:pt x="185" y="768"/>
                    <a:pt x="185" y="768"/>
                    <a:pt x="185" y="768"/>
                  </a:cubicBezTo>
                  <a:cubicBezTo>
                    <a:pt x="185" y="770"/>
                    <a:pt x="185" y="772"/>
                    <a:pt x="185" y="774"/>
                  </a:cubicBezTo>
                  <a:cubicBezTo>
                    <a:pt x="185" y="807"/>
                    <a:pt x="191" y="839"/>
                    <a:pt x="202" y="869"/>
                  </a:cubicBezTo>
                  <a:cubicBezTo>
                    <a:pt x="101" y="869"/>
                    <a:pt x="101" y="869"/>
                    <a:pt x="101" y="869"/>
                  </a:cubicBezTo>
                  <a:cubicBezTo>
                    <a:pt x="101" y="1355"/>
                    <a:pt x="101" y="1355"/>
                    <a:pt x="101" y="1355"/>
                  </a:cubicBezTo>
                  <a:cubicBezTo>
                    <a:pt x="587" y="1355"/>
                    <a:pt x="587" y="1355"/>
                    <a:pt x="587" y="1355"/>
                  </a:cubicBezTo>
                  <a:cubicBezTo>
                    <a:pt x="587" y="1049"/>
                    <a:pt x="587" y="1049"/>
                    <a:pt x="587" y="1049"/>
                  </a:cubicBezTo>
                  <a:cubicBezTo>
                    <a:pt x="688" y="1049"/>
                    <a:pt x="688" y="1049"/>
                    <a:pt x="688" y="1049"/>
                  </a:cubicBezTo>
                  <a:cubicBezTo>
                    <a:pt x="688" y="1456"/>
                    <a:pt x="688" y="1456"/>
                    <a:pt x="688" y="1456"/>
                  </a:cubicBezTo>
                  <a:cubicBezTo>
                    <a:pt x="0" y="1456"/>
                    <a:pt x="0" y="1456"/>
                    <a:pt x="0" y="1456"/>
                  </a:cubicBezTo>
                  <a:cubicBezTo>
                    <a:pt x="0" y="768"/>
                    <a:pt x="0" y="768"/>
                    <a:pt x="0" y="768"/>
                  </a:cubicBezTo>
                  <a:moveTo>
                    <a:pt x="1243" y="768"/>
                  </a:moveTo>
                  <a:cubicBezTo>
                    <a:pt x="1458" y="768"/>
                    <a:pt x="1458" y="768"/>
                    <a:pt x="1458" y="768"/>
                  </a:cubicBezTo>
                  <a:cubicBezTo>
                    <a:pt x="1458" y="1456"/>
                    <a:pt x="1458" y="1456"/>
                    <a:pt x="1458" y="1456"/>
                  </a:cubicBezTo>
                  <a:cubicBezTo>
                    <a:pt x="770" y="1456"/>
                    <a:pt x="770" y="1456"/>
                    <a:pt x="770" y="1456"/>
                  </a:cubicBezTo>
                  <a:cubicBezTo>
                    <a:pt x="770" y="1049"/>
                    <a:pt x="770" y="1049"/>
                    <a:pt x="770" y="1049"/>
                  </a:cubicBezTo>
                  <a:cubicBezTo>
                    <a:pt x="871" y="1049"/>
                    <a:pt x="871" y="1049"/>
                    <a:pt x="871" y="1049"/>
                  </a:cubicBezTo>
                  <a:cubicBezTo>
                    <a:pt x="871" y="1355"/>
                    <a:pt x="871" y="1355"/>
                    <a:pt x="871" y="1355"/>
                  </a:cubicBezTo>
                  <a:cubicBezTo>
                    <a:pt x="1357" y="1355"/>
                    <a:pt x="1357" y="1355"/>
                    <a:pt x="1357" y="1355"/>
                  </a:cubicBezTo>
                  <a:cubicBezTo>
                    <a:pt x="1357" y="869"/>
                    <a:pt x="1357" y="869"/>
                    <a:pt x="1357" y="869"/>
                  </a:cubicBezTo>
                  <a:cubicBezTo>
                    <a:pt x="1269" y="869"/>
                    <a:pt x="1269" y="869"/>
                    <a:pt x="1269" y="869"/>
                  </a:cubicBezTo>
                  <a:cubicBezTo>
                    <a:pt x="1269" y="867"/>
                    <a:pt x="1269" y="865"/>
                    <a:pt x="1269" y="862"/>
                  </a:cubicBezTo>
                  <a:cubicBezTo>
                    <a:pt x="1269" y="828"/>
                    <a:pt x="1260" y="796"/>
                    <a:pt x="1243" y="768"/>
                  </a:cubicBezTo>
                  <a:moveTo>
                    <a:pt x="1192" y="864"/>
                  </a:moveTo>
                  <a:cubicBezTo>
                    <a:pt x="1192" y="923"/>
                    <a:pt x="1144" y="972"/>
                    <a:pt x="1084" y="972"/>
                  </a:cubicBezTo>
                  <a:cubicBezTo>
                    <a:pt x="1055" y="972"/>
                    <a:pt x="488" y="972"/>
                    <a:pt x="459" y="972"/>
                  </a:cubicBezTo>
                  <a:cubicBezTo>
                    <a:pt x="351" y="972"/>
                    <a:pt x="261" y="883"/>
                    <a:pt x="261" y="774"/>
                  </a:cubicBezTo>
                  <a:cubicBezTo>
                    <a:pt x="261" y="665"/>
                    <a:pt x="351" y="576"/>
                    <a:pt x="459" y="576"/>
                  </a:cubicBezTo>
                  <a:cubicBezTo>
                    <a:pt x="481" y="576"/>
                    <a:pt x="503" y="579"/>
                    <a:pt x="523" y="586"/>
                  </a:cubicBezTo>
                  <a:cubicBezTo>
                    <a:pt x="560" y="471"/>
                    <a:pt x="669" y="387"/>
                    <a:pt x="795" y="387"/>
                  </a:cubicBezTo>
                  <a:cubicBezTo>
                    <a:pt x="952" y="387"/>
                    <a:pt x="1081" y="516"/>
                    <a:pt x="1081" y="673"/>
                  </a:cubicBezTo>
                  <a:cubicBezTo>
                    <a:pt x="1081" y="702"/>
                    <a:pt x="1077" y="730"/>
                    <a:pt x="1069" y="757"/>
                  </a:cubicBezTo>
                  <a:cubicBezTo>
                    <a:pt x="1074" y="756"/>
                    <a:pt x="1079" y="756"/>
                    <a:pt x="1084" y="756"/>
                  </a:cubicBezTo>
                  <a:cubicBezTo>
                    <a:pt x="1144" y="756"/>
                    <a:pt x="1192" y="805"/>
                    <a:pt x="1192" y="864"/>
                  </a:cubicBezTo>
                </a:path>
              </a:pathLst>
            </a:custGeom>
            <a:solidFill>
              <a:srgbClr val="0079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14139" rtl="0" eaLnBrk="1" fontAlgn="auto" latinLnBrk="0" hangingPunct="1">
                <a:lnSpc>
                  <a:spcPct val="100000"/>
                </a:lnSpc>
                <a:spcBef>
                  <a:spcPts val="0"/>
                </a:spcBef>
                <a:spcAft>
                  <a:spcPts val="0"/>
                </a:spcAft>
                <a:buClrTx/>
                <a:buSzTx/>
                <a:buFontTx/>
                <a:buNone/>
                <a:tabLst/>
                <a:defRPr/>
              </a:pPr>
              <a:endParaRPr kumimoji="0" lang="en-US" sz="1568" b="0" i="0" u="none" strike="noStrike" kern="0" cap="none" spc="0" normalizeH="0" baseline="0" noProof="0" dirty="0">
                <a:ln>
                  <a:noFill/>
                </a:ln>
                <a:solidFill>
                  <a:srgbClr val="1A1A1A"/>
                </a:solidFill>
                <a:effectLst/>
                <a:uLnTx/>
                <a:uFillTx/>
                <a:latin typeface="Segoe UI"/>
                <a:ea typeface="+mn-ea"/>
                <a:cs typeface="+mn-cs"/>
              </a:endParaRPr>
            </a:p>
          </p:txBody>
        </p:sp>
        <p:sp>
          <p:nvSpPr>
            <p:cNvPr id="176" name="Rounded Rectangle 71">
              <a:extLst>
                <a:ext uri="{FF2B5EF4-FFF2-40B4-BE49-F238E27FC236}">
                  <a16:creationId xmlns:a16="http://schemas.microsoft.com/office/drawing/2014/main" id="{98863BBF-5D95-4577-B2CF-16C9EF0563DC}"/>
                </a:ext>
              </a:extLst>
            </p:cNvPr>
            <p:cNvSpPr/>
            <p:nvPr/>
          </p:nvSpPr>
          <p:spPr>
            <a:xfrm>
              <a:off x="2541881" y="4794133"/>
              <a:ext cx="6325894" cy="437815"/>
            </a:xfrm>
            <a:prstGeom prst="roundRect">
              <a:avLst/>
            </a:prstGeom>
            <a:solidFill>
              <a:srgbClr val="0078D7"/>
            </a:solidFill>
            <a:ln w="10795" cap="flat" cmpd="sng" algn="ctr">
              <a:solidFill>
                <a:srgbClr val="0078D7">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solidFill>
                    <a:srgbClr val="FFFFFF"/>
                  </a:solidFill>
                  <a:effectLst/>
                  <a:uLnTx/>
                  <a:uFillTx/>
                  <a:latin typeface="Segoe UI Semilight"/>
                  <a:ea typeface="+mn-ea"/>
                  <a:cs typeface="+mn-cs"/>
                </a:rPr>
                <a:t>Azure Stack Hub Infrastructure</a:t>
              </a:r>
            </a:p>
          </p:txBody>
        </p:sp>
        <p:sp>
          <p:nvSpPr>
            <p:cNvPr id="177" name="Rounded Rectangle 73">
              <a:extLst>
                <a:ext uri="{FF2B5EF4-FFF2-40B4-BE49-F238E27FC236}">
                  <a16:creationId xmlns:a16="http://schemas.microsoft.com/office/drawing/2014/main" id="{5C113195-E8CF-48E8-BEC8-D879967D2620}"/>
                </a:ext>
              </a:extLst>
            </p:cNvPr>
            <p:cNvSpPr/>
            <p:nvPr/>
          </p:nvSpPr>
          <p:spPr>
            <a:xfrm>
              <a:off x="2541883" y="4402250"/>
              <a:ext cx="2846640" cy="319920"/>
            </a:xfrm>
            <a:prstGeom prst="roundRect">
              <a:avLst/>
            </a:prstGeom>
            <a:solidFill>
              <a:srgbClr val="0078D7"/>
            </a:solidFill>
            <a:ln w="10795" cap="flat" cmpd="sng" algn="ctr">
              <a:solidFill>
                <a:srgbClr val="0078D7">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Semilight"/>
                  <a:ea typeface="+mn-ea"/>
                  <a:cs typeface="+mn-cs"/>
                </a:rPr>
                <a:t>IaaS</a:t>
              </a:r>
            </a:p>
          </p:txBody>
        </p:sp>
        <p:sp>
          <p:nvSpPr>
            <p:cNvPr id="178" name="Rounded Rectangle 54">
              <a:extLst>
                <a:ext uri="{FF2B5EF4-FFF2-40B4-BE49-F238E27FC236}">
                  <a16:creationId xmlns:a16="http://schemas.microsoft.com/office/drawing/2014/main" id="{3BFBBECC-6AA2-4C00-B66C-23195609FB3F}"/>
                </a:ext>
              </a:extLst>
            </p:cNvPr>
            <p:cNvSpPr/>
            <p:nvPr/>
          </p:nvSpPr>
          <p:spPr>
            <a:xfrm>
              <a:off x="5541294" y="4401921"/>
              <a:ext cx="3326481" cy="319921"/>
            </a:xfrm>
            <a:prstGeom prst="roundRect">
              <a:avLst/>
            </a:prstGeom>
            <a:solidFill>
              <a:srgbClr val="0078D7"/>
            </a:solidFill>
            <a:ln w="10795" cap="flat" cmpd="sng" algn="ctr">
              <a:solidFill>
                <a:srgbClr val="0078D7">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solidFill>
                    <a:srgbClr val="FFFFFF"/>
                  </a:solidFill>
                  <a:effectLst/>
                  <a:uLnTx/>
                  <a:uFillTx/>
                  <a:latin typeface="Segoe UI Semilight"/>
                  <a:ea typeface="+mn-ea"/>
                  <a:cs typeface="+mn-cs"/>
                </a:rPr>
                <a:t>PaaS</a:t>
              </a:r>
            </a:p>
          </p:txBody>
        </p:sp>
        <p:sp>
          <p:nvSpPr>
            <p:cNvPr id="179" name="Rounded Rectangle 71">
              <a:extLst>
                <a:ext uri="{FF2B5EF4-FFF2-40B4-BE49-F238E27FC236}">
                  <a16:creationId xmlns:a16="http://schemas.microsoft.com/office/drawing/2014/main" id="{C5B13209-263D-4B1A-BF8A-9B5B4BF31FF0}"/>
                </a:ext>
              </a:extLst>
            </p:cNvPr>
            <p:cNvSpPr/>
            <p:nvPr/>
          </p:nvSpPr>
          <p:spPr>
            <a:xfrm>
              <a:off x="2525016" y="5316647"/>
              <a:ext cx="1548642" cy="928273"/>
            </a:xfrm>
            <a:prstGeom prst="roundRect">
              <a:avLst/>
            </a:prstGeom>
            <a:solidFill>
              <a:srgbClr val="FFFFFF">
                <a:lumMod val="75000"/>
              </a:srgbClr>
            </a:solidFill>
            <a:ln w="10795" cap="flat" cmpd="sng" algn="ctr">
              <a:solidFill>
                <a:srgbClr val="0078D7">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a:ln>
                  <a:noFill/>
                </a:ln>
                <a:solidFill>
                  <a:srgbClr val="1A1A1A"/>
                </a:solidFill>
                <a:effectLst/>
                <a:uLnTx/>
                <a:uFillTx/>
                <a:latin typeface="Segoe UI Semilight"/>
                <a:ea typeface="+mn-ea"/>
                <a:cs typeface="+mn-cs"/>
              </a:endParaRPr>
            </a:p>
          </p:txBody>
        </p:sp>
        <p:pic>
          <p:nvPicPr>
            <p:cNvPr id="180" name="Picture 179">
              <a:extLst>
                <a:ext uri="{FF2B5EF4-FFF2-40B4-BE49-F238E27FC236}">
                  <a16:creationId xmlns:a16="http://schemas.microsoft.com/office/drawing/2014/main" id="{785F33BE-7ED5-46EA-9CC6-1BEDA3F4FAB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679495" y="5386037"/>
              <a:ext cx="463599" cy="463600"/>
            </a:xfrm>
            <a:prstGeom prst="rect">
              <a:avLst/>
            </a:prstGeom>
          </p:spPr>
        </p:pic>
        <p:sp>
          <p:nvSpPr>
            <p:cNvPr id="181" name="TextBox 143">
              <a:extLst>
                <a:ext uri="{FF2B5EF4-FFF2-40B4-BE49-F238E27FC236}">
                  <a16:creationId xmlns:a16="http://schemas.microsoft.com/office/drawing/2014/main" id="{DE02A74C-CBEB-4237-9108-6D24B68F307D}"/>
                </a:ext>
              </a:extLst>
            </p:cNvPr>
            <p:cNvSpPr txBox="1"/>
            <p:nvPr/>
          </p:nvSpPr>
          <p:spPr>
            <a:xfrm>
              <a:off x="2542967" y="5852110"/>
              <a:ext cx="736654" cy="250710"/>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0" normalizeH="0" baseline="0" noProof="0">
                  <a:ln>
                    <a:noFill/>
                  </a:ln>
                  <a:solidFill>
                    <a:srgbClr val="1A1A1A"/>
                  </a:solidFill>
                  <a:effectLst/>
                  <a:uLnTx/>
                  <a:uFillTx/>
                  <a:latin typeface="Segoe UI Semilight"/>
                  <a:ea typeface="+mn-ea"/>
                  <a:cs typeface="+mn-cs"/>
                </a:rPr>
                <a:t>HLH</a:t>
              </a:r>
            </a:p>
          </p:txBody>
        </p:sp>
        <p:pic>
          <p:nvPicPr>
            <p:cNvPr id="182" name="Picture 181" descr="Image result for azure switch png">
              <a:extLst>
                <a:ext uri="{FF2B5EF4-FFF2-40B4-BE49-F238E27FC236}">
                  <a16:creationId xmlns:a16="http://schemas.microsoft.com/office/drawing/2014/main" id="{E221206A-B21C-49CF-958E-30D0CB3BF32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0171" y="5386339"/>
              <a:ext cx="471430" cy="471430"/>
            </a:xfrm>
            <a:prstGeom prst="rect">
              <a:avLst/>
            </a:prstGeom>
            <a:noFill/>
            <a:extLst>
              <a:ext uri="{909E8E84-426E-40DD-AFC4-6F175D3DCCD1}">
                <a14:hiddenFill xmlns:a14="http://schemas.microsoft.com/office/drawing/2010/main">
                  <a:solidFill>
                    <a:srgbClr val="FFFFFF"/>
                  </a:solidFill>
                </a14:hiddenFill>
              </a:ext>
            </a:extLst>
          </p:spPr>
        </p:pic>
        <p:sp>
          <p:nvSpPr>
            <p:cNvPr id="183" name="TextBox 145">
              <a:extLst>
                <a:ext uri="{FF2B5EF4-FFF2-40B4-BE49-F238E27FC236}">
                  <a16:creationId xmlns:a16="http://schemas.microsoft.com/office/drawing/2014/main" id="{9D22D5EE-29FA-4873-99B2-96F4BDA6D240}"/>
                </a:ext>
              </a:extLst>
            </p:cNvPr>
            <p:cNvSpPr txBox="1"/>
            <p:nvPr/>
          </p:nvSpPr>
          <p:spPr>
            <a:xfrm>
              <a:off x="3099841" y="5847091"/>
              <a:ext cx="952087" cy="407330"/>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0" normalizeH="0" baseline="0" noProof="0" err="1">
                  <a:ln>
                    <a:noFill/>
                  </a:ln>
                  <a:solidFill>
                    <a:srgbClr val="1A1A1A"/>
                  </a:solidFill>
                  <a:effectLst/>
                  <a:uLnTx/>
                  <a:uFillTx/>
                  <a:latin typeface="Segoe UI Semilight"/>
                  <a:ea typeface="+mn-ea"/>
                  <a:cs typeface="+mn-cs"/>
                </a:rPr>
                <a:t>ToR</a:t>
              </a:r>
              <a:r>
                <a:rPr kumimoji="0" lang="en-US" sz="1029" b="0" i="0" u="none" strike="noStrike" kern="1200" cap="none" spc="0" normalizeH="0" baseline="0" noProof="0">
                  <a:ln>
                    <a:noFill/>
                  </a:ln>
                  <a:solidFill>
                    <a:srgbClr val="1A1A1A"/>
                  </a:solidFill>
                  <a:effectLst/>
                  <a:uLnTx/>
                  <a:uFillTx/>
                  <a:latin typeface="Segoe UI Semilight"/>
                  <a:ea typeface="+mn-ea"/>
                  <a:cs typeface="+mn-cs"/>
                </a:rPr>
                <a:t> and BMC </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0" normalizeH="0" baseline="0" noProof="0">
                  <a:ln>
                    <a:noFill/>
                  </a:ln>
                  <a:solidFill>
                    <a:srgbClr val="1A1A1A"/>
                  </a:solidFill>
                  <a:effectLst/>
                  <a:uLnTx/>
                  <a:uFillTx/>
                  <a:latin typeface="Segoe UI Semilight"/>
                  <a:ea typeface="+mn-ea"/>
                  <a:cs typeface="+mn-cs"/>
                </a:rPr>
                <a:t>switches</a:t>
              </a:r>
            </a:p>
          </p:txBody>
        </p:sp>
        <p:pic>
          <p:nvPicPr>
            <p:cNvPr id="185" name="Picture 184" descr="Image result for azure sql png">
              <a:extLst>
                <a:ext uri="{FF2B5EF4-FFF2-40B4-BE49-F238E27FC236}">
                  <a16:creationId xmlns:a16="http://schemas.microsoft.com/office/drawing/2014/main" id="{3DC81113-EC95-4F9D-B1B8-98ECA1B989D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71730" y="3236941"/>
              <a:ext cx="1043035" cy="547594"/>
            </a:xfrm>
            <a:prstGeom prst="rect">
              <a:avLst/>
            </a:prstGeom>
            <a:noFill/>
            <a:extLst>
              <a:ext uri="{909E8E84-426E-40DD-AFC4-6F175D3DCCD1}">
                <a14:hiddenFill xmlns:a14="http://schemas.microsoft.com/office/drawing/2010/main">
                  <a:solidFill>
                    <a:srgbClr val="FFFFFF"/>
                  </a:solidFill>
                </a14:hiddenFill>
              </a:ext>
            </a:extLst>
          </p:spPr>
        </p:pic>
        <p:pic>
          <p:nvPicPr>
            <p:cNvPr id="189" name="Picture 2" descr="Image result for azure, storage account icon">
              <a:extLst>
                <a:ext uri="{FF2B5EF4-FFF2-40B4-BE49-F238E27FC236}">
                  <a16:creationId xmlns:a16="http://schemas.microsoft.com/office/drawing/2014/main" id="{8855ACF8-F83F-456D-B13B-4DAFBA22AFF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42031" y="1844038"/>
              <a:ext cx="548640" cy="548640"/>
            </a:xfrm>
            <a:prstGeom prst="rect">
              <a:avLst/>
            </a:prstGeom>
            <a:noFill/>
            <a:extLst>
              <a:ext uri="{909E8E84-426E-40DD-AFC4-6F175D3DCCD1}">
                <a14:hiddenFill xmlns:a14="http://schemas.microsoft.com/office/drawing/2010/main">
                  <a:solidFill>
                    <a:srgbClr val="FFFFFF"/>
                  </a:solidFill>
                </a14:hiddenFill>
              </a:ext>
            </a:extLst>
          </p:spPr>
        </p:pic>
        <p:pic>
          <p:nvPicPr>
            <p:cNvPr id="190" name="Picture 189" descr="Image result for azure sql png">
              <a:extLst>
                <a:ext uri="{FF2B5EF4-FFF2-40B4-BE49-F238E27FC236}">
                  <a16:creationId xmlns:a16="http://schemas.microsoft.com/office/drawing/2014/main" id="{B0AEA6A6-40C8-445E-8ED1-067C83E519D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059556" y="3341066"/>
              <a:ext cx="940525" cy="493776"/>
            </a:xfrm>
            <a:prstGeom prst="rect">
              <a:avLst/>
            </a:prstGeom>
            <a:noFill/>
            <a:extLst>
              <a:ext uri="{909E8E84-426E-40DD-AFC4-6F175D3DCCD1}">
                <a14:hiddenFill xmlns:a14="http://schemas.microsoft.com/office/drawing/2010/main">
                  <a:solidFill>
                    <a:srgbClr val="FFFFFF"/>
                  </a:solidFill>
                </a14:hiddenFill>
              </a:ext>
            </a:extLst>
          </p:spPr>
        </p:pic>
        <p:cxnSp>
          <p:nvCxnSpPr>
            <p:cNvPr id="191" name="Straight Arrow Connector 190">
              <a:extLst>
                <a:ext uri="{FF2B5EF4-FFF2-40B4-BE49-F238E27FC236}">
                  <a16:creationId xmlns:a16="http://schemas.microsoft.com/office/drawing/2014/main" id="{2C7204B0-3C13-422F-906B-11B343F5517B}"/>
                </a:ext>
              </a:extLst>
            </p:cNvPr>
            <p:cNvCxnSpPr>
              <a:cxnSpLocks/>
              <a:stCxn id="190" idx="0"/>
              <a:endCxn id="189" idx="2"/>
            </p:cNvCxnSpPr>
            <p:nvPr/>
          </p:nvCxnSpPr>
          <p:spPr>
            <a:xfrm flipH="1" flipV="1">
              <a:off x="7316351" y="2392678"/>
              <a:ext cx="1213468" cy="948388"/>
            </a:xfrm>
            <a:prstGeom prst="straightConnector1">
              <a:avLst/>
            </a:prstGeom>
            <a:noFill/>
            <a:ln w="28575" cap="flat" cmpd="sng" algn="ctr">
              <a:solidFill>
                <a:srgbClr val="0078D7"/>
              </a:solidFill>
              <a:prstDash val="solid"/>
              <a:tailEnd type="triangle"/>
            </a:ln>
            <a:effectLst/>
          </p:spPr>
        </p:cxnSp>
      </p:grpSp>
      <p:sp>
        <p:nvSpPr>
          <p:cNvPr id="57" name="TextBox 56">
            <a:extLst>
              <a:ext uri="{FF2B5EF4-FFF2-40B4-BE49-F238E27FC236}">
                <a16:creationId xmlns:a16="http://schemas.microsoft.com/office/drawing/2014/main" id="{CCD12AC7-4164-45F0-938B-CAD2DB8905EB}"/>
              </a:ext>
            </a:extLst>
          </p:cNvPr>
          <p:cNvSpPr txBox="1"/>
          <p:nvPr/>
        </p:nvSpPr>
        <p:spPr>
          <a:xfrm>
            <a:off x="6827973" y="1364962"/>
            <a:ext cx="5203018" cy="1298306"/>
          </a:xfrm>
          <a:prstGeom prst="rect">
            <a:avLst/>
          </a:prstGeom>
          <a:solidFill>
            <a:schemeClr val="accent5">
              <a:lumMod val="40000"/>
              <a:lumOff val="60000"/>
              <a:alpha val="67059"/>
            </a:schemeClr>
          </a:solidFill>
          <a:ln w="28575">
            <a:solidFill>
              <a:schemeClr val="accent5"/>
            </a:solidFill>
          </a:ln>
        </p:spPr>
        <p:txBody>
          <a:bodyPr wrap="square" lIns="182880" tIns="146304" rIns="182880" bIns="146304" rtlCol="0">
            <a:noAutofit/>
          </a:bodyPr>
          <a:lstStyle>
            <a:defPPr>
              <a:defRPr lang="en-US"/>
            </a:defPPr>
            <a:lvl1pPr>
              <a:lnSpc>
                <a:spcPct val="90000"/>
              </a:lnSpc>
              <a:spcAft>
                <a:spcPts val="600"/>
              </a:spcAft>
              <a:defRPr sz="2400"/>
            </a:lvl1pPr>
          </a:lstStyle>
          <a:p>
            <a:r>
              <a:rPr lang="en-US" sz="2000" dirty="0"/>
              <a:t>PaaS BC/DR is application dependent. The focus is on building a process to take a consistent backup and perform a consistent restore.</a:t>
            </a:r>
          </a:p>
        </p:txBody>
      </p:sp>
    </p:spTree>
    <p:custDataLst>
      <p:tags r:id="rId1"/>
    </p:custDataLst>
    <p:extLst>
      <p:ext uri="{BB962C8B-B14F-4D97-AF65-F5344CB8AC3E}">
        <p14:creationId xmlns:p14="http://schemas.microsoft.com/office/powerpoint/2010/main" val="1358505070"/>
      </p:ext>
    </p:extLst>
  </p:cSld>
  <p:clrMapOvr>
    <a:masterClrMapping/>
  </p:clrMapOvr>
  <p:transition advTm="52055">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1000"/>
                                        <p:tgtEl>
                                          <p:spTgt spid="57"/>
                                        </p:tgtEl>
                                      </p:cBhvr>
                                    </p:animEffect>
                                    <p:anim calcmode="lin" valueType="num">
                                      <p:cBhvr>
                                        <p:cTn id="8" dur="1000" fill="hold"/>
                                        <p:tgtEl>
                                          <p:spTgt spid="57"/>
                                        </p:tgtEl>
                                        <p:attrNameLst>
                                          <p:attrName>ppt_x</p:attrName>
                                        </p:attrNameLst>
                                      </p:cBhvr>
                                      <p:tavLst>
                                        <p:tav tm="0">
                                          <p:val>
                                            <p:strVal val="#ppt_x"/>
                                          </p:val>
                                        </p:tav>
                                        <p:tav tm="100000">
                                          <p:val>
                                            <p:strVal val="#ppt_x"/>
                                          </p:val>
                                        </p:tav>
                                      </p:tavLst>
                                    </p:anim>
                                    <p:anim calcmode="lin" valueType="num">
                                      <p:cBhvr>
                                        <p:cTn id="9"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PaaS storage archiving (without cool storage)</a:t>
            </a:r>
          </a:p>
        </p:txBody>
      </p:sp>
      <p:sp>
        <p:nvSpPr>
          <p:cNvPr id="3" name="Text Placeholder 2"/>
          <p:cNvSpPr>
            <a:spLocks noGrp="1"/>
          </p:cNvSpPr>
          <p:nvPr>
            <p:ph type="body" sz="quarter" idx="10"/>
          </p:nvPr>
        </p:nvSpPr>
        <p:spPr>
          <a:xfrm>
            <a:off x="274638" y="1212850"/>
            <a:ext cx="11887200" cy="3594830"/>
          </a:xfrm>
        </p:spPr>
        <p:txBody>
          <a:bodyPr/>
          <a:lstStyle/>
          <a:p>
            <a:r>
              <a:rPr lang="en-US" dirty="0"/>
              <a:t>Automated migration</a:t>
            </a:r>
          </a:p>
          <a:p>
            <a:pPr marL="342900" lvl="1" indent="-342900">
              <a:buFont typeface="Arial" panose="020B0604020202020204" pitchFamily="34" charset="0"/>
              <a:buChar char="•"/>
            </a:pPr>
            <a:r>
              <a:rPr lang="en-US" dirty="0"/>
              <a:t>Azure Backup, 3rd party backup/migration products, </a:t>
            </a:r>
            <a:r>
              <a:rPr lang="en-US" dirty="0">
                <a:hlinkClick r:id="rId3"/>
              </a:rPr>
              <a:t>StorSimple</a:t>
            </a:r>
            <a:endParaRPr lang="en-US" dirty="0"/>
          </a:p>
          <a:p>
            <a:pPr lvl="1"/>
            <a:endParaRPr lang="en-US" dirty="0"/>
          </a:p>
          <a:p>
            <a:r>
              <a:rPr lang="en-US" dirty="0"/>
              <a:t>Manual migration</a:t>
            </a:r>
          </a:p>
          <a:p>
            <a:pPr marL="342900" lvl="1" indent="-342900">
              <a:buFont typeface="Arial" panose="020B0604020202020204" pitchFamily="34" charset="0"/>
              <a:buChar char="•"/>
            </a:pPr>
            <a:r>
              <a:rPr lang="en-US" dirty="0" err="1"/>
              <a:t>AzCopy</a:t>
            </a:r>
            <a:r>
              <a:rPr lang="en-US" dirty="0"/>
              <a:t>, </a:t>
            </a:r>
            <a:r>
              <a:rPr lang="en-US" dirty="0" err="1"/>
              <a:t>.Net</a:t>
            </a:r>
            <a:r>
              <a:rPr lang="en-US" dirty="0"/>
              <a:t> Library, REST API, Client Library</a:t>
            </a:r>
          </a:p>
          <a:p>
            <a:pPr lvl="1"/>
            <a:endParaRPr lang="en-US" dirty="0"/>
          </a:p>
          <a:p>
            <a:r>
              <a:rPr lang="en-US" dirty="0"/>
              <a:t>Cool Storage in Azure Stack Hub</a:t>
            </a:r>
          </a:p>
          <a:p>
            <a:pPr marL="342900" lvl="1" indent="-342900">
              <a:buFont typeface="Arial" panose="020B0604020202020204" pitchFamily="34" charset="0"/>
              <a:buChar char="•"/>
            </a:pPr>
            <a:r>
              <a:rPr lang="en-US" dirty="0"/>
              <a:t>No plans </a:t>
            </a:r>
          </a:p>
        </p:txBody>
      </p:sp>
      <p:graphicFrame>
        <p:nvGraphicFramePr>
          <p:cNvPr id="4" name="Content Placeholder 3"/>
          <p:cNvGraphicFramePr>
            <a:graphicFrameLocks/>
          </p:cNvGraphicFramePr>
          <p:nvPr/>
        </p:nvGraphicFramePr>
        <p:xfrm>
          <a:off x="11032572" y="6051500"/>
          <a:ext cx="1403021" cy="100743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35" name="Group 34"/>
          <p:cNvGrpSpPr/>
          <p:nvPr/>
        </p:nvGrpSpPr>
        <p:grpSpPr>
          <a:xfrm>
            <a:off x="8808578" y="2196568"/>
            <a:ext cx="3075734" cy="2843993"/>
            <a:chOff x="8808578" y="2196568"/>
            <a:chExt cx="3075734" cy="2843993"/>
          </a:xfrm>
        </p:grpSpPr>
        <p:sp>
          <p:nvSpPr>
            <p:cNvPr id="5" name="Rounded Rectangle 230"/>
            <p:cNvSpPr/>
            <p:nvPr/>
          </p:nvSpPr>
          <p:spPr bwMode="auto">
            <a:xfrm>
              <a:off x="8808578" y="4522670"/>
              <a:ext cx="1918069" cy="121969"/>
            </a:xfrm>
            <a:prstGeom prst="roundRect">
              <a:avLst>
                <a:gd name="adj" fmla="val 50000"/>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6" name="Group 5"/>
            <p:cNvGrpSpPr/>
            <p:nvPr/>
          </p:nvGrpSpPr>
          <p:grpSpPr>
            <a:xfrm>
              <a:off x="8959530" y="3311905"/>
              <a:ext cx="1570509" cy="1243470"/>
              <a:chOff x="4093273" y="3553696"/>
              <a:chExt cx="492707" cy="390107"/>
            </a:xfrm>
          </p:grpSpPr>
          <p:sp>
            <p:nvSpPr>
              <p:cNvPr id="7" name="Freeform 232"/>
              <p:cNvSpPr/>
              <p:nvPr/>
            </p:nvSpPr>
            <p:spPr>
              <a:xfrm>
                <a:off x="4223546" y="3576177"/>
                <a:ext cx="362434" cy="367626"/>
              </a:xfrm>
              <a:custGeom>
                <a:avLst/>
                <a:gdLst>
                  <a:gd name="connsiteX0" fmla="*/ 1898918 w 2613476"/>
                  <a:gd name="connsiteY0" fmla="*/ 2388261 h 2839579"/>
                  <a:gd name="connsiteX1" fmla="*/ 1898918 w 2613476"/>
                  <a:gd name="connsiteY1" fmla="*/ 2642904 h 2839579"/>
                  <a:gd name="connsiteX2" fmla="*/ 2161815 w 2613476"/>
                  <a:gd name="connsiteY2" fmla="*/ 2642904 h 2839579"/>
                  <a:gd name="connsiteX3" fmla="*/ 2161815 w 2613476"/>
                  <a:gd name="connsiteY3" fmla="*/ 2388261 h 2839579"/>
                  <a:gd name="connsiteX4" fmla="*/ 940348 w 2613476"/>
                  <a:gd name="connsiteY4" fmla="*/ 2388260 h 2839579"/>
                  <a:gd name="connsiteX5" fmla="*/ 940348 w 2613476"/>
                  <a:gd name="connsiteY5" fmla="*/ 2642903 h 2839579"/>
                  <a:gd name="connsiteX6" fmla="*/ 1203245 w 2613476"/>
                  <a:gd name="connsiteY6" fmla="*/ 2642903 h 2839579"/>
                  <a:gd name="connsiteX7" fmla="*/ 1203245 w 2613476"/>
                  <a:gd name="connsiteY7" fmla="*/ 2388260 h 2839579"/>
                  <a:gd name="connsiteX8" fmla="*/ 2225855 w 2613476"/>
                  <a:gd name="connsiteY8" fmla="*/ 2101625 h 2839579"/>
                  <a:gd name="connsiteX9" fmla="*/ 2225855 w 2613476"/>
                  <a:gd name="connsiteY9" fmla="*/ 2356268 h 2839579"/>
                  <a:gd name="connsiteX10" fmla="*/ 2488752 w 2613476"/>
                  <a:gd name="connsiteY10" fmla="*/ 2356268 h 2839579"/>
                  <a:gd name="connsiteX11" fmla="*/ 2488752 w 2613476"/>
                  <a:gd name="connsiteY11" fmla="*/ 2101625 h 2839579"/>
                  <a:gd name="connsiteX12" fmla="*/ 1302818 w 2613476"/>
                  <a:gd name="connsiteY12" fmla="*/ 2101624 h 2839579"/>
                  <a:gd name="connsiteX13" fmla="*/ 1302818 w 2613476"/>
                  <a:gd name="connsiteY13" fmla="*/ 2356267 h 2839579"/>
                  <a:gd name="connsiteX14" fmla="*/ 1565715 w 2613476"/>
                  <a:gd name="connsiteY14" fmla="*/ 2356267 h 2839579"/>
                  <a:gd name="connsiteX15" fmla="*/ 1565715 w 2613476"/>
                  <a:gd name="connsiteY15" fmla="*/ 2101624 h 2839579"/>
                  <a:gd name="connsiteX16" fmla="*/ 2225855 w 2613476"/>
                  <a:gd name="connsiteY16" fmla="*/ 1796868 h 2839579"/>
                  <a:gd name="connsiteX17" fmla="*/ 2225855 w 2613476"/>
                  <a:gd name="connsiteY17" fmla="*/ 2051511 h 2839579"/>
                  <a:gd name="connsiteX18" fmla="*/ 2488752 w 2613476"/>
                  <a:gd name="connsiteY18" fmla="*/ 2051511 h 2839579"/>
                  <a:gd name="connsiteX19" fmla="*/ 2488752 w 2613476"/>
                  <a:gd name="connsiteY19" fmla="*/ 1796868 h 2839579"/>
                  <a:gd name="connsiteX20" fmla="*/ 1898918 w 2613476"/>
                  <a:gd name="connsiteY20" fmla="*/ 1796868 h 2839579"/>
                  <a:gd name="connsiteX21" fmla="*/ 1898918 w 2613476"/>
                  <a:gd name="connsiteY21" fmla="*/ 2051511 h 2839579"/>
                  <a:gd name="connsiteX22" fmla="*/ 2161815 w 2613476"/>
                  <a:gd name="connsiteY22" fmla="*/ 2051511 h 2839579"/>
                  <a:gd name="connsiteX23" fmla="*/ 2161815 w 2613476"/>
                  <a:gd name="connsiteY23" fmla="*/ 1796868 h 2839579"/>
                  <a:gd name="connsiteX24" fmla="*/ 940348 w 2613476"/>
                  <a:gd name="connsiteY24" fmla="*/ 1796867 h 2839579"/>
                  <a:gd name="connsiteX25" fmla="*/ 940348 w 2613476"/>
                  <a:gd name="connsiteY25" fmla="*/ 2051510 h 2839579"/>
                  <a:gd name="connsiteX26" fmla="*/ 1203245 w 2613476"/>
                  <a:gd name="connsiteY26" fmla="*/ 2051510 h 2839579"/>
                  <a:gd name="connsiteX27" fmla="*/ 1203245 w 2613476"/>
                  <a:gd name="connsiteY27" fmla="*/ 1796867 h 2839579"/>
                  <a:gd name="connsiteX28" fmla="*/ 103420 w 2613476"/>
                  <a:gd name="connsiteY28" fmla="*/ 1679862 h 2839579"/>
                  <a:gd name="connsiteX29" fmla="*/ 103420 w 2613476"/>
                  <a:gd name="connsiteY29" fmla="*/ 1934505 h 2839579"/>
                  <a:gd name="connsiteX30" fmla="*/ 366317 w 2613476"/>
                  <a:gd name="connsiteY30" fmla="*/ 1934505 h 2839579"/>
                  <a:gd name="connsiteX31" fmla="*/ 366317 w 2613476"/>
                  <a:gd name="connsiteY31" fmla="*/ 1679862 h 2839579"/>
                  <a:gd name="connsiteX32" fmla="*/ 2225855 w 2613476"/>
                  <a:gd name="connsiteY32" fmla="*/ 1492111 h 2839579"/>
                  <a:gd name="connsiteX33" fmla="*/ 2225855 w 2613476"/>
                  <a:gd name="connsiteY33" fmla="*/ 1746754 h 2839579"/>
                  <a:gd name="connsiteX34" fmla="*/ 2488752 w 2613476"/>
                  <a:gd name="connsiteY34" fmla="*/ 1746754 h 2839579"/>
                  <a:gd name="connsiteX35" fmla="*/ 2488752 w 2613476"/>
                  <a:gd name="connsiteY35" fmla="*/ 1492111 h 2839579"/>
                  <a:gd name="connsiteX36" fmla="*/ 1898918 w 2613476"/>
                  <a:gd name="connsiteY36" fmla="*/ 1492111 h 2839579"/>
                  <a:gd name="connsiteX37" fmla="*/ 1898918 w 2613476"/>
                  <a:gd name="connsiteY37" fmla="*/ 1746754 h 2839579"/>
                  <a:gd name="connsiteX38" fmla="*/ 2161815 w 2613476"/>
                  <a:gd name="connsiteY38" fmla="*/ 1746754 h 2839579"/>
                  <a:gd name="connsiteX39" fmla="*/ 2161815 w 2613476"/>
                  <a:gd name="connsiteY39" fmla="*/ 1492111 h 2839579"/>
                  <a:gd name="connsiteX40" fmla="*/ 1302818 w 2613476"/>
                  <a:gd name="connsiteY40" fmla="*/ 1492110 h 2839579"/>
                  <a:gd name="connsiteX41" fmla="*/ 1302818 w 2613476"/>
                  <a:gd name="connsiteY41" fmla="*/ 1746753 h 2839579"/>
                  <a:gd name="connsiteX42" fmla="*/ 1565715 w 2613476"/>
                  <a:gd name="connsiteY42" fmla="*/ 1746753 h 2839579"/>
                  <a:gd name="connsiteX43" fmla="*/ 1565715 w 2613476"/>
                  <a:gd name="connsiteY43" fmla="*/ 1492110 h 2839579"/>
                  <a:gd name="connsiteX44" fmla="*/ 365551 w 2613476"/>
                  <a:gd name="connsiteY44" fmla="*/ 1349399 h 2839579"/>
                  <a:gd name="connsiteX45" fmla="*/ 365551 w 2613476"/>
                  <a:gd name="connsiteY45" fmla="*/ 1604042 h 2839579"/>
                  <a:gd name="connsiteX46" fmla="*/ 628448 w 2613476"/>
                  <a:gd name="connsiteY46" fmla="*/ 1604042 h 2839579"/>
                  <a:gd name="connsiteX47" fmla="*/ 628448 w 2613476"/>
                  <a:gd name="connsiteY47" fmla="*/ 1349399 h 2839579"/>
                  <a:gd name="connsiteX48" fmla="*/ 2225855 w 2613476"/>
                  <a:gd name="connsiteY48" fmla="*/ 1187354 h 2839579"/>
                  <a:gd name="connsiteX49" fmla="*/ 2225855 w 2613476"/>
                  <a:gd name="connsiteY49" fmla="*/ 1441997 h 2839579"/>
                  <a:gd name="connsiteX50" fmla="*/ 2488752 w 2613476"/>
                  <a:gd name="connsiteY50" fmla="*/ 1441997 h 2839579"/>
                  <a:gd name="connsiteX51" fmla="*/ 2488752 w 2613476"/>
                  <a:gd name="connsiteY51" fmla="*/ 1187354 h 2839579"/>
                  <a:gd name="connsiteX52" fmla="*/ 1898918 w 2613476"/>
                  <a:gd name="connsiteY52" fmla="*/ 1187354 h 2839579"/>
                  <a:gd name="connsiteX53" fmla="*/ 1898918 w 2613476"/>
                  <a:gd name="connsiteY53" fmla="*/ 1441997 h 2839579"/>
                  <a:gd name="connsiteX54" fmla="*/ 2161815 w 2613476"/>
                  <a:gd name="connsiteY54" fmla="*/ 1441997 h 2839579"/>
                  <a:gd name="connsiteX55" fmla="*/ 2161815 w 2613476"/>
                  <a:gd name="connsiteY55" fmla="*/ 1187354 h 2839579"/>
                  <a:gd name="connsiteX56" fmla="*/ 1302818 w 2613476"/>
                  <a:gd name="connsiteY56" fmla="*/ 1187353 h 2839579"/>
                  <a:gd name="connsiteX57" fmla="*/ 1302818 w 2613476"/>
                  <a:gd name="connsiteY57" fmla="*/ 1441996 h 2839579"/>
                  <a:gd name="connsiteX58" fmla="*/ 1565715 w 2613476"/>
                  <a:gd name="connsiteY58" fmla="*/ 1441996 h 2839579"/>
                  <a:gd name="connsiteX59" fmla="*/ 1565715 w 2613476"/>
                  <a:gd name="connsiteY59" fmla="*/ 1187353 h 2839579"/>
                  <a:gd name="connsiteX60" fmla="*/ 940348 w 2613476"/>
                  <a:gd name="connsiteY60" fmla="*/ 1187353 h 2839579"/>
                  <a:gd name="connsiteX61" fmla="*/ 940348 w 2613476"/>
                  <a:gd name="connsiteY61" fmla="*/ 1441996 h 2839579"/>
                  <a:gd name="connsiteX62" fmla="*/ 1203245 w 2613476"/>
                  <a:gd name="connsiteY62" fmla="*/ 1441996 h 2839579"/>
                  <a:gd name="connsiteX63" fmla="*/ 1203245 w 2613476"/>
                  <a:gd name="connsiteY63" fmla="*/ 1187353 h 2839579"/>
                  <a:gd name="connsiteX64" fmla="*/ 833391 w 2613476"/>
                  <a:gd name="connsiteY64" fmla="*/ 1022280 h 2839579"/>
                  <a:gd name="connsiteX65" fmla="*/ 1672672 w 2613476"/>
                  <a:gd name="connsiteY65" fmla="*/ 1022280 h 2839579"/>
                  <a:gd name="connsiteX66" fmla="*/ 1672672 w 2613476"/>
                  <a:gd name="connsiteY66" fmla="*/ 2839579 h 2839579"/>
                  <a:gd name="connsiteX67" fmla="*/ 833391 w 2613476"/>
                  <a:gd name="connsiteY67" fmla="*/ 2839579 h 2839579"/>
                  <a:gd name="connsiteX68" fmla="*/ 103420 w 2613476"/>
                  <a:gd name="connsiteY68" fmla="*/ 1018937 h 2839579"/>
                  <a:gd name="connsiteX69" fmla="*/ 103420 w 2613476"/>
                  <a:gd name="connsiteY69" fmla="*/ 1273580 h 2839579"/>
                  <a:gd name="connsiteX70" fmla="*/ 366317 w 2613476"/>
                  <a:gd name="connsiteY70" fmla="*/ 1273580 h 2839579"/>
                  <a:gd name="connsiteX71" fmla="*/ 366317 w 2613476"/>
                  <a:gd name="connsiteY71" fmla="*/ 1018937 h 2839579"/>
                  <a:gd name="connsiteX72" fmla="*/ 1774195 w 2613476"/>
                  <a:gd name="connsiteY72" fmla="*/ 250073 h 2839579"/>
                  <a:gd name="connsiteX73" fmla="*/ 2116829 w 2613476"/>
                  <a:gd name="connsiteY73" fmla="*/ 251660 h 2839579"/>
                  <a:gd name="connsiteX74" fmla="*/ 2453992 w 2613476"/>
                  <a:gd name="connsiteY74" fmla="*/ 589868 h 2839579"/>
                  <a:gd name="connsiteX75" fmla="*/ 2453992 w 2613476"/>
                  <a:gd name="connsiteY75" fmla="*/ 808116 h 2839579"/>
                  <a:gd name="connsiteX76" fmla="*/ 2613476 w 2613476"/>
                  <a:gd name="connsiteY76" fmla="*/ 808116 h 2839579"/>
                  <a:gd name="connsiteX77" fmla="*/ 2613476 w 2613476"/>
                  <a:gd name="connsiteY77" fmla="*/ 2839579 h 2839579"/>
                  <a:gd name="connsiteX78" fmla="*/ 1774195 w 2613476"/>
                  <a:gd name="connsiteY78" fmla="*/ 2839579 h 2839579"/>
                  <a:gd name="connsiteX79" fmla="*/ 1774195 w 2613476"/>
                  <a:gd name="connsiteY79" fmla="*/ 929663 h 2839579"/>
                  <a:gd name="connsiteX80" fmla="*/ 1774195 w 2613476"/>
                  <a:gd name="connsiteY80" fmla="*/ 808116 h 2839579"/>
                  <a:gd name="connsiteX81" fmla="*/ 1774195 w 2613476"/>
                  <a:gd name="connsiteY81" fmla="*/ 589868 h 2839579"/>
                  <a:gd name="connsiteX82" fmla="*/ 304202 w 2613476"/>
                  <a:gd name="connsiteY82" fmla="*/ 0 h 2839579"/>
                  <a:gd name="connsiteX83" fmla="*/ 427666 w 2613476"/>
                  <a:gd name="connsiteY83" fmla="*/ 0 h 2839579"/>
                  <a:gd name="connsiteX84" fmla="*/ 427666 w 2613476"/>
                  <a:gd name="connsiteY84" fmla="*/ 246119 h 2839579"/>
                  <a:gd name="connsiteX85" fmla="*/ 469185 w 2613476"/>
                  <a:gd name="connsiteY85" fmla="*/ 246119 h 2839579"/>
                  <a:gd name="connsiteX86" fmla="*/ 469185 w 2613476"/>
                  <a:gd name="connsiteY86" fmla="*/ 467400 h 2839579"/>
                  <a:gd name="connsiteX87" fmla="*/ 611545 w 2613476"/>
                  <a:gd name="connsiteY87" fmla="*/ 467400 h 2839579"/>
                  <a:gd name="connsiteX88" fmla="*/ 611545 w 2613476"/>
                  <a:gd name="connsiteY88" fmla="*/ 783586 h 2839579"/>
                  <a:gd name="connsiteX89" fmla="*/ 731868 w 2613476"/>
                  <a:gd name="connsiteY89" fmla="*/ 783586 h 2839579"/>
                  <a:gd name="connsiteX90" fmla="*/ 731868 w 2613476"/>
                  <a:gd name="connsiteY90" fmla="*/ 2839579 h 2839579"/>
                  <a:gd name="connsiteX91" fmla="*/ 0 w 2613476"/>
                  <a:gd name="connsiteY91" fmla="*/ 2839579 h 2839579"/>
                  <a:gd name="connsiteX92" fmla="*/ 0 w 2613476"/>
                  <a:gd name="connsiteY92" fmla="*/ 783586 h 2839579"/>
                  <a:gd name="connsiteX93" fmla="*/ 120324 w 2613476"/>
                  <a:gd name="connsiteY93" fmla="*/ 783586 h 2839579"/>
                  <a:gd name="connsiteX94" fmla="*/ 120324 w 2613476"/>
                  <a:gd name="connsiteY94" fmla="*/ 467400 h 2839579"/>
                  <a:gd name="connsiteX95" fmla="*/ 262683 w 2613476"/>
                  <a:gd name="connsiteY95" fmla="*/ 467400 h 2839579"/>
                  <a:gd name="connsiteX96" fmla="*/ 262683 w 2613476"/>
                  <a:gd name="connsiteY96" fmla="*/ 246119 h 2839579"/>
                  <a:gd name="connsiteX97" fmla="*/ 304202 w 2613476"/>
                  <a:gd name="connsiteY97" fmla="*/ 246119 h 2839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2613476" h="2839579">
                    <a:moveTo>
                      <a:pt x="1898918" y="2388261"/>
                    </a:moveTo>
                    <a:lnTo>
                      <a:pt x="1898918" y="2642904"/>
                    </a:lnTo>
                    <a:lnTo>
                      <a:pt x="2161815" y="2642904"/>
                    </a:lnTo>
                    <a:lnTo>
                      <a:pt x="2161815" y="2388261"/>
                    </a:lnTo>
                    <a:close/>
                    <a:moveTo>
                      <a:pt x="940348" y="2388260"/>
                    </a:moveTo>
                    <a:lnTo>
                      <a:pt x="940348" y="2642903"/>
                    </a:lnTo>
                    <a:lnTo>
                      <a:pt x="1203245" y="2642903"/>
                    </a:lnTo>
                    <a:lnTo>
                      <a:pt x="1203245" y="2388260"/>
                    </a:lnTo>
                    <a:close/>
                    <a:moveTo>
                      <a:pt x="2225855" y="2101625"/>
                    </a:moveTo>
                    <a:lnTo>
                      <a:pt x="2225855" y="2356268"/>
                    </a:lnTo>
                    <a:lnTo>
                      <a:pt x="2488752" y="2356268"/>
                    </a:lnTo>
                    <a:lnTo>
                      <a:pt x="2488752" y="2101625"/>
                    </a:lnTo>
                    <a:close/>
                    <a:moveTo>
                      <a:pt x="1302818" y="2101624"/>
                    </a:moveTo>
                    <a:lnTo>
                      <a:pt x="1302818" y="2356267"/>
                    </a:lnTo>
                    <a:lnTo>
                      <a:pt x="1565715" y="2356267"/>
                    </a:lnTo>
                    <a:lnTo>
                      <a:pt x="1565715" y="2101624"/>
                    </a:lnTo>
                    <a:close/>
                    <a:moveTo>
                      <a:pt x="2225855" y="1796868"/>
                    </a:moveTo>
                    <a:lnTo>
                      <a:pt x="2225855" y="2051511"/>
                    </a:lnTo>
                    <a:lnTo>
                      <a:pt x="2488752" y="2051511"/>
                    </a:lnTo>
                    <a:lnTo>
                      <a:pt x="2488752" y="1796868"/>
                    </a:lnTo>
                    <a:close/>
                    <a:moveTo>
                      <a:pt x="1898918" y="1796868"/>
                    </a:moveTo>
                    <a:lnTo>
                      <a:pt x="1898918" y="2051511"/>
                    </a:lnTo>
                    <a:lnTo>
                      <a:pt x="2161815" y="2051511"/>
                    </a:lnTo>
                    <a:lnTo>
                      <a:pt x="2161815" y="1796868"/>
                    </a:lnTo>
                    <a:close/>
                    <a:moveTo>
                      <a:pt x="940348" y="1796867"/>
                    </a:moveTo>
                    <a:lnTo>
                      <a:pt x="940348" y="2051510"/>
                    </a:lnTo>
                    <a:lnTo>
                      <a:pt x="1203245" y="2051510"/>
                    </a:lnTo>
                    <a:lnTo>
                      <a:pt x="1203245" y="1796867"/>
                    </a:lnTo>
                    <a:close/>
                    <a:moveTo>
                      <a:pt x="103420" y="1679862"/>
                    </a:moveTo>
                    <a:lnTo>
                      <a:pt x="103420" y="1934505"/>
                    </a:lnTo>
                    <a:lnTo>
                      <a:pt x="366317" y="1934505"/>
                    </a:lnTo>
                    <a:lnTo>
                      <a:pt x="366317" y="1679862"/>
                    </a:lnTo>
                    <a:close/>
                    <a:moveTo>
                      <a:pt x="2225855" y="1492111"/>
                    </a:moveTo>
                    <a:lnTo>
                      <a:pt x="2225855" y="1746754"/>
                    </a:lnTo>
                    <a:lnTo>
                      <a:pt x="2488752" y="1746754"/>
                    </a:lnTo>
                    <a:lnTo>
                      <a:pt x="2488752" y="1492111"/>
                    </a:lnTo>
                    <a:close/>
                    <a:moveTo>
                      <a:pt x="1898918" y="1492111"/>
                    </a:moveTo>
                    <a:lnTo>
                      <a:pt x="1898918" y="1746754"/>
                    </a:lnTo>
                    <a:lnTo>
                      <a:pt x="2161815" y="1746754"/>
                    </a:lnTo>
                    <a:lnTo>
                      <a:pt x="2161815" y="1492111"/>
                    </a:lnTo>
                    <a:close/>
                    <a:moveTo>
                      <a:pt x="1302818" y="1492110"/>
                    </a:moveTo>
                    <a:lnTo>
                      <a:pt x="1302818" y="1746753"/>
                    </a:lnTo>
                    <a:lnTo>
                      <a:pt x="1565715" y="1746753"/>
                    </a:lnTo>
                    <a:lnTo>
                      <a:pt x="1565715" y="1492110"/>
                    </a:lnTo>
                    <a:close/>
                    <a:moveTo>
                      <a:pt x="365551" y="1349399"/>
                    </a:moveTo>
                    <a:lnTo>
                      <a:pt x="365551" y="1604042"/>
                    </a:lnTo>
                    <a:lnTo>
                      <a:pt x="628448" y="1604042"/>
                    </a:lnTo>
                    <a:lnTo>
                      <a:pt x="628448" y="1349399"/>
                    </a:lnTo>
                    <a:close/>
                    <a:moveTo>
                      <a:pt x="2225855" y="1187354"/>
                    </a:moveTo>
                    <a:lnTo>
                      <a:pt x="2225855" y="1441997"/>
                    </a:lnTo>
                    <a:lnTo>
                      <a:pt x="2488752" y="1441997"/>
                    </a:lnTo>
                    <a:lnTo>
                      <a:pt x="2488752" y="1187354"/>
                    </a:lnTo>
                    <a:close/>
                    <a:moveTo>
                      <a:pt x="1898918" y="1187354"/>
                    </a:moveTo>
                    <a:lnTo>
                      <a:pt x="1898918" y="1441997"/>
                    </a:lnTo>
                    <a:lnTo>
                      <a:pt x="2161815" y="1441997"/>
                    </a:lnTo>
                    <a:lnTo>
                      <a:pt x="2161815" y="1187354"/>
                    </a:lnTo>
                    <a:close/>
                    <a:moveTo>
                      <a:pt x="1302818" y="1187353"/>
                    </a:moveTo>
                    <a:lnTo>
                      <a:pt x="1302818" y="1441996"/>
                    </a:lnTo>
                    <a:lnTo>
                      <a:pt x="1565715" y="1441996"/>
                    </a:lnTo>
                    <a:lnTo>
                      <a:pt x="1565715" y="1187353"/>
                    </a:lnTo>
                    <a:close/>
                    <a:moveTo>
                      <a:pt x="940348" y="1187353"/>
                    </a:moveTo>
                    <a:lnTo>
                      <a:pt x="940348" y="1441996"/>
                    </a:lnTo>
                    <a:lnTo>
                      <a:pt x="1203245" y="1441996"/>
                    </a:lnTo>
                    <a:lnTo>
                      <a:pt x="1203245" y="1187353"/>
                    </a:lnTo>
                    <a:close/>
                    <a:moveTo>
                      <a:pt x="833391" y="1022280"/>
                    </a:moveTo>
                    <a:lnTo>
                      <a:pt x="1672672" y="1022280"/>
                    </a:lnTo>
                    <a:lnTo>
                      <a:pt x="1672672" y="2839579"/>
                    </a:lnTo>
                    <a:lnTo>
                      <a:pt x="833391" y="2839579"/>
                    </a:lnTo>
                    <a:close/>
                    <a:moveTo>
                      <a:pt x="103420" y="1018937"/>
                    </a:moveTo>
                    <a:lnTo>
                      <a:pt x="103420" y="1273580"/>
                    </a:lnTo>
                    <a:lnTo>
                      <a:pt x="366317" y="1273580"/>
                    </a:lnTo>
                    <a:lnTo>
                      <a:pt x="366317" y="1018937"/>
                    </a:lnTo>
                    <a:close/>
                    <a:moveTo>
                      <a:pt x="1774195" y="250073"/>
                    </a:moveTo>
                    <a:lnTo>
                      <a:pt x="2116829" y="251660"/>
                    </a:lnTo>
                    <a:lnTo>
                      <a:pt x="2453992" y="589868"/>
                    </a:lnTo>
                    <a:lnTo>
                      <a:pt x="2453992" y="808116"/>
                    </a:lnTo>
                    <a:lnTo>
                      <a:pt x="2613476" y="808116"/>
                    </a:lnTo>
                    <a:lnTo>
                      <a:pt x="2613476" y="2839579"/>
                    </a:lnTo>
                    <a:lnTo>
                      <a:pt x="1774195" y="2839579"/>
                    </a:lnTo>
                    <a:lnTo>
                      <a:pt x="1774195" y="929663"/>
                    </a:lnTo>
                    <a:lnTo>
                      <a:pt x="1774195" y="808116"/>
                    </a:lnTo>
                    <a:lnTo>
                      <a:pt x="1774195" y="589868"/>
                    </a:lnTo>
                    <a:close/>
                    <a:moveTo>
                      <a:pt x="304202" y="0"/>
                    </a:moveTo>
                    <a:lnTo>
                      <a:pt x="427666" y="0"/>
                    </a:lnTo>
                    <a:lnTo>
                      <a:pt x="427666" y="246119"/>
                    </a:lnTo>
                    <a:lnTo>
                      <a:pt x="469185" y="246119"/>
                    </a:lnTo>
                    <a:lnTo>
                      <a:pt x="469185" y="467400"/>
                    </a:lnTo>
                    <a:lnTo>
                      <a:pt x="611545" y="467400"/>
                    </a:lnTo>
                    <a:lnTo>
                      <a:pt x="611545" y="783586"/>
                    </a:lnTo>
                    <a:lnTo>
                      <a:pt x="731868" y="783586"/>
                    </a:lnTo>
                    <a:lnTo>
                      <a:pt x="731868" y="2839579"/>
                    </a:lnTo>
                    <a:lnTo>
                      <a:pt x="0" y="2839579"/>
                    </a:lnTo>
                    <a:lnTo>
                      <a:pt x="0" y="783586"/>
                    </a:lnTo>
                    <a:lnTo>
                      <a:pt x="120324" y="783586"/>
                    </a:lnTo>
                    <a:lnTo>
                      <a:pt x="120324" y="467400"/>
                    </a:lnTo>
                    <a:lnTo>
                      <a:pt x="262683" y="467400"/>
                    </a:lnTo>
                    <a:lnTo>
                      <a:pt x="262683" y="246119"/>
                    </a:lnTo>
                    <a:lnTo>
                      <a:pt x="304202" y="246119"/>
                    </a:lnTo>
                    <a:close/>
                  </a:path>
                </a:pathLst>
              </a:cu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8" name="Freeform 233"/>
              <p:cNvSpPr/>
              <p:nvPr/>
            </p:nvSpPr>
            <p:spPr bwMode="auto">
              <a:xfrm>
                <a:off x="4093273" y="3553696"/>
                <a:ext cx="135365" cy="390107"/>
              </a:xfrm>
              <a:custGeom>
                <a:avLst/>
                <a:gdLst>
                  <a:gd name="connsiteX0" fmla="*/ 203636 w 365616"/>
                  <a:gd name="connsiteY0" fmla="*/ 793329 h 1053665"/>
                  <a:gd name="connsiteX1" fmla="*/ 203636 w 365616"/>
                  <a:gd name="connsiteY1" fmla="*/ 884769 h 1053665"/>
                  <a:gd name="connsiteX2" fmla="*/ 297348 w 365616"/>
                  <a:gd name="connsiteY2" fmla="*/ 884769 h 1053665"/>
                  <a:gd name="connsiteX3" fmla="*/ 297348 w 365616"/>
                  <a:gd name="connsiteY3" fmla="*/ 793329 h 1053665"/>
                  <a:gd name="connsiteX4" fmla="*/ 68269 w 365616"/>
                  <a:gd name="connsiteY4" fmla="*/ 793329 h 1053665"/>
                  <a:gd name="connsiteX5" fmla="*/ 68269 w 365616"/>
                  <a:gd name="connsiteY5" fmla="*/ 884769 h 1053665"/>
                  <a:gd name="connsiteX6" fmla="*/ 161981 w 365616"/>
                  <a:gd name="connsiteY6" fmla="*/ 884769 h 1053665"/>
                  <a:gd name="connsiteX7" fmla="*/ 161981 w 365616"/>
                  <a:gd name="connsiteY7" fmla="*/ 793329 h 1053665"/>
                  <a:gd name="connsiteX8" fmla="*/ 203636 w 365616"/>
                  <a:gd name="connsiteY8" fmla="*/ 655365 h 1053665"/>
                  <a:gd name="connsiteX9" fmla="*/ 203636 w 365616"/>
                  <a:gd name="connsiteY9" fmla="*/ 746805 h 1053665"/>
                  <a:gd name="connsiteX10" fmla="*/ 297348 w 365616"/>
                  <a:gd name="connsiteY10" fmla="*/ 746805 h 1053665"/>
                  <a:gd name="connsiteX11" fmla="*/ 297348 w 365616"/>
                  <a:gd name="connsiteY11" fmla="*/ 655365 h 1053665"/>
                  <a:gd name="connsiteX12" fmla="*/ 68269 w 365616"/>
                  <a:gd name="connsiteY12" fmla="*/ 655365 h 1053665"/>
                  <a:gd name="connsiteX13" fmla="*/ 68269 w 365616"/>
                  <a:gd name="connsiteY13" fmla="*/ 746805 h 1053665"/>
                  <a:gd name="connsiteX14" fmla="*/ 161981 w 365616"/>
                  <a:gd name="connsiteY14" fmla="*/ 746805 h 1053665"/>
                  <a:gd name="connsiteX15" fmla="*/ 161981 w 365616"/>
                  <a:gd name="connsiteY15" fmla="*/ 655365 h 1053665"/>
                  <a:gd name="connsiteX16" fmla="*/ 203636 w 365616"/>
                  <a:gd name="connsiteY16" fmla="*/ 517400 h 1053665"/>
                  <a:gd name="connsiteX17" fmla="*/ 203636 w 365616"/>
                  <a:gd name="connsiteY17" fmla="*/ 608840 h 1053665"/>
                  <a:gd name="connsiteX18" fmla="*/ 297348 w 365616"/>
                  <a:gd name="connsiteY18" fmla="*/ 608840 h 1053665"/>
                  <a:gd name="connsiteX19" fmla="*/ 297348 w 365616"/>
                  <a:gd name="connsiteY19" fmla="*/ 517400 h 1053665"/>
                  <a:gd name="connsiteX20" fmla="*/ 68269 w 365616"/>
                  <a:gd name="connsiteY20" fmla="*/ 517400 h 1053665"/>
                  <a:gd name="connsiteX21" fmla="*/ 68269 w 365616"/>
                  <a:gd name="connsiteY21" fmla="*/ 608840 h 1053665"/>
                  <a:gd name="connsiteX22" fmla="*/ 161981 w 365616"/>
                  <a:gd name="connsiteY22" fmla="*/ 608840 h 1053665"/>
                  <a:gd name="connsiteX23" fmla="*/ 161981 w 365616"/>
                  <a:gd name="connsiteY23" fmla="*/ 517400 h 1053665"/>
                  <a:gd name="connsiteX24" fmla="*/ 203636 w 365616"/>
                  <a:gd name="connsiteY24" fmla="*/ 379435 h 1053665"/>
                  <a:gd name="connsiteX25" fmla="*/ 203636 w 365616"/>
                  <a:gd name="connsiteY25" fmla="*/ 470875 h 1053665"/>
                  <a:gd name="connsiteX26" fmla="*/ 297348 w 365616"/>
                  <a:gd name="connsiteY26" fmla="*/ 470875 h 1053665"/>
                  <a:gd name="connsiteX27" fmla="*/ 297348 w 365616"/>
                  <a:gd name="connsiteY27" fmla="*/ 379435 h 1053665"/>
                  <a:gd name="connsiteX28" fmla="*/ 68269 w 365616"/>
                  <a:gd name="connsiteY28" fmla="*/ 379435 h 1053665"/>
                  <a:gd name="connsiteX29" fmla="*/ 68269 w 365616"/>
                  <a:gd name="connsiteY29" fmla="*/ 470875 h 1053665"/>
                  <a:gd name="connsiteX30" fmla="*/ 161981 w 365616"/>
                  <a:gd name="connsiteY30" fmla="*/ 470875 h 1053665"/>
                  <a:gd name="connsiteX31" fmla="*/ 161981 w 365616"/>
                  <a:gd name="connsiteY31" fmla="*/ 379435 h 1053665"/>
                  <a:gd name="connsiteX32" fmla="*/ 203636 w 365616"/>
                  <a:gd name="connsiteY32" fmla="*/ 241470 h 1053665"/>
                  <a:gd name="connsiteX33" fmla="*/ 203636 w 365616"/>
                  <a:gd name="connsiteY33" fmla="*/ 332910 h 1053665"/>
                  <a:gd name="connsiteX34" fmla="*/ 297348 w 365616"/>
                  <a:gd name="connsiteY34" fmla="*/ 332910 h 1053665"/>
                  <a:gd name="connsiteX35" fmla="*/ 297348 w 365616"/>
                  <a:gd name="connsiteY35" fmla="*/ 241470 h 1053665"/>
                  <a:gd name="connsiteX36" fmla="*/ 68269 w 365616"/>
                  <a:gd name="connsiteY36" fmla="*/ 241470 h 1053665"/>
                  <a:gd name="connsiteX37" fmla="*/ 68269 w 365616"/>
                  <a:gd name="connsiteY37" fmla="*/ 332910 h 1053665"/>
                  <a:gd name="connsiteX38" fmla="*/ 161981 w 365616"/>
                  <a:gd name="connsiteY38" fmla="*/ 332910 h 1053665"/>
                  <a:gd name="connsiteX39" fmla="*/ 161981 w 365616"/>
                  <a:gd name="connsiteY39" fmla="*/ 241470 h 1053665"/>
                  <a:gd name="connsiteX40" fmla="*/ 203636 w 365616"/>
                  <a:gd name="connsiteY40" fmla="*/ 103505 h 1053665"/>
                  <a:gd name="connsiteX41" fmla="*/ 203636 w 365616"/>
                  <a:gd name="connsiteY41" fmla="*/ 194945 h 1053665"/>
                  <a:gd name="connsiteX42" fmla="*/ 297348 w 365616"/>
                  <a:gd name="connsiteY42" fmla="*/ 194945 h 1053665"/>
                  <a:gd name="connsiteX43" fmla="*/ 297348 w 365616"/>
                  <a:gd name="connsiteY43" fmla="*/ 103505 h 1053665"/>
                  <a:gd name="connsiteX44" fmla="*/ 68269 w 365616"/>
                  <a:gd name="connsiteY44" fmla="*/ 103505 h 1053665"/>
                  <a:gd name="connsiteX45" fmla="*/ 68269 w 365616"/>
                  <a:gd name="connsiteY45" fmla="*/ 194945 h 1053665"/>
                  <a:gd name="connsiteX46" fmla="*/ 161981 w 365616"/>
                  <a:gd name="connsiteY46" fmla="*/ 194945 h 1053665"/>
                  <a:gd name="connsiteX47" fmla="*/ 161981 w 365616"/>
                  <a:gd name="connsiteY47" fmla="*/ 103505 h 1053665"/>
                  <a:gd name="connsiteX48" fmla="*/ 0 w 365616"/>
                  <a:gd name="connsiteY48" fmla="*/ 0 h 1053665"/>
                  <a:gd name="connsiteX49" fmla="*/ 365616 w 365616"/>
                  <a:gd name="connsiteY49" fmla="*/ 0 h 1053665"/>
                  <a:gd name="connsiteX50" fmla="*/ 365616 w 365616"/>
                  <a:gd name="connsiteY50" fmla="*/ 1053665 h 1053665"/>
                  <a:gd name="connsiteX51" fmla="*/ 0 w 365616"/>
                  <a:gd name="connsiteY51" fmla="*/ 1053665 h 1053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65616" h="1053665">
                    <a:moveTo>
                      <a:pt x="203636" y="793329"/>
                    </a:moveTo>
                    <a:lnTo>
                      <a:pt x="203636" y="884769"/>
                    </a:lnTo>
                    <a:lnTo>
                      <a:pt x="297348" y="884769"/>
                    </a:lnTo>
                    <a:lnTo>
                      <a:pt x="297348" y="793329"/>
                    </a:lnTo>
                    <a:close/>
                    <a:moveTo>
                      <a:pt x="68269" y="793329"/>
                    </a:moveTo>
                    <a:lnTo>
                      <a:pt x="68269" y="884769"/>
                    </a:lnTo>
                    <a:lnTo>
                      <a:pt x="161981" y="884769"/>
                    </a:lnTo>
                    <a:lnTo>
                      <a:pt x="161981" y="793329"/>
                    </a:lnTo>
                    <a:close/>
                    <a:moveTo>
                      <a:pt x="203636" y="655365"/>
                    </a:moveTo>
                    <a:lnTo>
                      <a:pt x="203636" y="746805"/>
                    </a:lnTo>
                    <a:lnTo>
                      <a:pt x="297348" y="746805"/>
                    </a:lnTo>
                    <a:lnTo>
                      <a:pt x="297348" y="655365"/>
                    </a:lnTo>
                    <a:close/>
                    <a:moveTo>
                      <a:pt x="68269" y="655365"/>
                    </a:moveTo>
                    <a:lnTo>
                      <a:pt x="68269" y="746805"/>
                    </a:lnTo>
                    <a:lnTo>
                      <a:pt x="161981" y="746805"/>
                    </a:lnTo>
                    <a:lnTo>
                      <a:pt x="161981" y="655365"/>
                    </a:lnTo>
                    <a:close/>
                    <a:moveTo>
                      <a:pt x="203636" y="517400"/>
                    </a:moveTo>
                    <a:lnTo>
                      <a:pt x="203636" y="608840"/>
                    </a:lnTo>
                    <a:lnTo>
                      <a:pt x="297348" y="608840"/>
                    </a:lnTo>
                    <a:lnTo>
                      <a:pt x="297348" y="517400"/>
                    </a:lnTo>
                    <a:close/>
                    <a:moveTo>
                      <a:pt x="68269" y="517400"/>
                    </a:moveTo>
                    <a:lnTo>
                      <a:pt x="68269" y="608840"/>
                    </a:lnTo>
                    <a:lnTo>
                      <a:pt x="161981" y="608840"/>
                    </a:lnTo>
                    <a:lnTo>
                      <a:pt x="161981" y="517400"/>
                    </a:lnTo>
                    <a:close/>
                    <a:moveTo>
                      <a:pt x="203636" y="379435"/>
                    </a:moveTo>
                    <a:lnTo>
                      <a:pt x="203636" y="470875"/>
                    </a:lnTo>
                    <a:lnTo>
                      <a:pt x="297348" y="470875"/>
                    </a:lnTo>
                    <a:lnTo>
                      <a:pt x="297348" y="379435"/>
                    </a:lnTo>
                    <a:close/>
                    <a:moveTo>
                      <a:pt x="68269" y="379435"/>
                    </a:moveTo>
                    <a:lnTo>
                      <a:pt x="68269" y="470875"/>
                    </a:lnTo>
                    <a:lnTo>
                      <a:pt x="161981" y="470875"/>
                    </a:lnTo>
                    <a:lnTo>
                      <a:pt x="161981" y="379435"/>
                    </a:lnTo>
                    <a:close/>
                    <a:moveTo>
                      <a:pt x="203636" y="241470"/>
                    </a:moveTo>
                    <a:lnTo>
                      <a:pt x="203636" y="332910"/>
                    </a:lnTo>
                    <a:lnTo>
                      <a:pt x="297348" y="332910"/>
                    </a:lnTo>
                    <a:lnTo>
                      <a:pt x="297348" y="241470"/>
                    </a:lnTo>
                    <a:close/>
                    <a:moveTo>
                      <a:pt x="68269" y="241470"/>
                    </a:moveTo>
                    <a:lnTo>
                      <a:pt x="68269" y="332910"/>
                    </a:lnTo>
                    <a:lnTo>
                      <a:pt x="161981" y="332910"/>
                    </a:lnTo>
                    <a:lnTo>
                      <a:pt x="161981" y="241470"/>
                    </a:lnTo>
                    <a:close/>
                    <a:moveTo>
                      <a:pt x="203636" y="103505"/>
                    </a:moveTo>
                    <a:lnTo>
                      <a:pt x="203636" y="194945"/>
                    </a:lnTo>
                    <a:lnTo>
                      <a:pt x="297348" y="194945"/>
                    </a:lnTo>
                    <a:lnTo>
                      <a:pt x="297348" y="103505"/>
                    </a:lnTo>
                    <a:close/>
                    <a:moveTo>
                      <a:pt x="68269" y="103505"/>
                    </a:moveTo>
                    <a:lnTo>
                      <a:pt x="68269" y="194945"/>
                    </a:lnTo>
                    <a:lnTo>
                      <a:pt x="161981" y="194945"/>
                    </a:lnTo>
                    <a:lnTo>
                      <a:pt x="161981" y="103505"/>
                    </a:lnTo>
                    <a:close/>
                    <a:moveTo>
                      <a:pt x="0" y="0"/>
                    </a:moveTo>
                    <a:lnTo>
                      <a:pt x="365616" y="0"/>
                    </a:lnTo>
                    <a:lnTo>
                      <a:pt x="365616" y="1053665"/>
                    </a:lnTo>
                    <a:lnTo>
                      <a:pt x="0" y="1053665"/>
                    </a:lnTo>
                    <a:close/>
                  </a:path>
                </a:pathLst>
              </a:cu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9" name="Freeform 234"/>
            <p:cNvSpPr/>
            <p:nvPr/>
          </p:nvSpPr>
          <p:spPr>
            <a:xfrm>
              <a:off x="10095805" y="2196568"/>
              <a:ext cx="1370981" cy="845411"/>
            </a:xfrm>
            <a:custGeom>
              <a:avLst/>
              <a:gdLst>
                <a:gd name="connsiteX0" fmla="*/ 1250518 w 1888055"/>
                <a:gd name="connsiteY0" fmla="*/ 0 h 1164260"/>
                <a:gd name="connsiteX1" fmla="*/ 1589570 w 1888055"/>
                <a:gd name="connsiteY1" fmla="*/ 339052 h 1164260"/>
                <a:gd name="connsiteX2" fmla="*/ 1589570 w 1888055"/>
                <a:gd name="connsiteY2" fmla="*/ 377117 h 1164260"/>
                <a:gd name="connsiteX3" fmla="*/ 1583859 w 1888055"/>
                <a:gd name="connsiteY3" fmla="*/ 433775 h 1164260"/>
                <a:gd name="connsiteX4" fmla="*/ 1593835 w 1888055"/>
                <a:gd name="connsiteY4" fmla="*/ 434780 h 1164260"/>
                <a:gd name="connsiteX5" fmla="*/ 1888055 w 1888055"/>
                <a:gd name="connsiteY5" fmla="*/ 795777 h 1164260"/>
                <a:gd name="connsiteX6" fmla="*/ 1519572 w 1888055"/>
                <a:gd name="connsiteY6" fmla="*/ 1164260 h 1164260"/>
                <a:gd name="connsiteX7" fmla="*/ 368483 w 1888055"/>
                <a:gd name="connsiteY7" fmla="*/ 1164260 h 1164260"/>
                <a:gd name="connsiteX8" fmla="*/ 0 w 1888055"/>
                <a:gd name="connsiteY8" fmla="*/ 795777 h 1164260"/>
                <a:gd name="connsiteX9" fmla="*/ 368483 w 1888055"/>
                <a:gd name="connsiteY9" fmla="*/ 427294 h 1164260"/>
                <a:gd name="connsiteX10" fmla="*/ 394054 w 1888055"/>
                <a:gd name="connsiteY10" fmla="*/ 427294 h 1164260"/>
                <a:gd name="connsiteX11" fmla="*/ 403956 w 1888055"/>
                <a:gd name="connsiteY11" fmla="*/ 395393 h 1164260"/>
                <a:gd name="connsiteX12" fmla="*/ 733901 w 1888055"/>
                <a:gd name="connsiteY12" fmla="*/ 176691 h 1164260"/>
                <a:gd name="connsiteX13" fmla="*/ 746153 w 1888055"/>
                <a:gd name="connsiteY13" fmla="*/ 176691 h 1164260"/>
                <a:gd name="connsiteX14" fmla="*/ 852637 w 1888055"/>
                <a:gd name="connsiteY14" fmla="*/ 192790 h 1164260"/>
                <a:gd name="connsiteX15" fmla="*/ 930871 w 1888055"/>
                <a:gd name="connsiteY15" fmla="*/ 230399 h 1164260"/>
                <a:gd name="connsiteX16" fmla="*/ 938111 w 1888055"/>
                <a:gd name="connsiteY16" fmla="*/ 207078 h 1164260"/>
                <a:gd name="connsiteX17" fmla="*/ 1250518 w 1888055"/>
                <a:gd name="connsiteY17" fmla="*/ 0 h 116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88055" h="1164260">
                  <a:moveTo>
                    <a:pt x="1250518" y="0"/>
                  </a:moveTo>
                  <a:cubicBezTo>
                    <a:pt x="1437771" y="0"/>
                    <a:pt x="1589570" y="151799"/>
                    <a:pt x="1589570" y="339052"/>
                  </a:cubicBezTo>
                  <a:lnTo>
                    <a:pt x="1589570" y="377117"/>
                  </a:lnTo>
                  <a:lnTo>
                    <a:pt x="1583859" y="433775"/>
                  </a:lnTo>
                  <a:lnTo>
                    <a:pt x="1593835" y="434780"/>
                  </a:lnTo>
                  <a:cubicBezTo>
                    <a:pt x="1761746" y="469140"/>
                    <a:pt x="1888055" y="617708"/>
                    <a:pt x="1888055" y="795777"/>
                  </a:cubicBezTo>
                  <a:cubicBezTo>
                    <a:pt x="1888055" y="999285"/>
                    <a:pt x="1723080" y="1164260"/>
                    <a:pt x="1519572" y="1164260"/>
                  </a:cubicBezTo>
                  <a:lnTo>
                    <a:pt x="368483" y="1164260"/>
                  </a:lnTo>
                  <a:cubicBezTo>
                    <a:pt x="164975" y="1164260"/>
                    <a:pt x="0" y="999285"/>
                    <a:pt x="0" y="795777"/>
                  </a:cubicBezTo>
                  <a:cubicBezTo>
                    <a:pt x="0" y="592269"/>
                    <a:pt x="164975" y="427294"/>
                    <a:pt x="368483" y="427294"/>
                  </a:cubicBezTo>
                  <a:lnTo>
                    <a:pt x="394054" y="427294"/>
                  </a:lnTo>
                  <a:lnTo>
                    <a:pt x="403956" y="395393"/>
                  </a:lnTo>
                  <a:cubicBezTo>
                    <a:pt x="458316" y="266871"/>
                    <a:pt x="585578" y="176691"/>
                    <a:pt x="733901" y="176691"/>
                  </a:cubicBezTo>
                  <a:lnTo>
                    <a:pt x="746153" y="176691"/>
                  </a:lnTo>
                  <a:cubicBezTo>
                    <a:pt x="783234" y="176691"/>
                    <a:pt x="818999" y="182327"/>
                    <a:pt x="852637" y="192790"/>
                  </a:cubicBezTo>
                  <a:lnTo>
                    <a:pt x="930871" y="230399"/>
                  </a:lnTo>
                  <a:lnTo>
                    <a:pt x="938111" y="207078"/>
                  </a:lnTo>
                  <a:cubicBezTo>
                    <a:pt x="989582" y="85387"/>
                    <a:pt x="1110079" y="0"/>
                    <a:pt x="1250518" y="0"/>
                  </a:cubicBezTo>
                  <a:close/>
                </a:path>
              </a:pathLst>
            </a:custGeom>
            <a:solidFill>
              <a:srgbClr val="E2F2F6"/>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235"/>
            <p:cNvSpPr/>
            <p:nvPr/>
          </p:nvSpPr>
          <p:spPr bwMode="auto">
            <a:xfrm>
              <a:off x="9116031" y="2432510"/>
              <a:ext cx="1801639" cy="732755"/>
            </a:xfrm>
            <a:custGeom>
              <a:avLst/>
              <a:gdLst>
                <a:gd name="connsiteX0" fmla="*/ 0 w 1468550"/>
                <a:gd name="connsiteY0" fmla="*/ 448125 h 597283"/>
                <a:gd name="connsiteX1" fmla="*/ 0 w 1468550"/>
                <a:gd name="connsiteY1" fmla="*/ 448126 h 597283"/>
                <a:gd name="connsiteX2" fmla="*/ 0 w 1468550"/>
                <a:gd name="connsiteY2" fmla="*/ 448126 h 597283"/>
                <a:gd name="connsiteX3" fmla="*/ 773481 w 1468550"/>
                <a:gd name="connsiteY3" fmla="*/ 0 h 597283"/>
                <a:gd name="connsiteX4" fmla="*/ 1003030 w 1468550"/>
                <a:gd name="connsiteY4" fmla="*/ 138208 h 597283"/>
                <a:gd name="connsiteX5" fmla="*/ 1017781 w 1468550"/>
                <a:gd name="connsiteY5" fmla="*/ 204571 h 597283"/>
                <a:gd name="connsiteX6" fmla="*/ 1029832 w 1468550"/>
                <a:gd name="connsiteY6" fmla="*/ 188335 h 597283"/>
                <a:gd name="connsiteX7" fmla="*/ 1175952 w 1468550"/>
                <a:gd name="connsiteY7" fmla="*/ 133358 h 597283"/>
                <a:gd name="connsiteX8" fmla="*/ 1382597 w 1468550"/>
                <a:gd name="connsiteY8" fmla="*/ 321061 h 597283"/>
                <a:gd name="connsiteX9" fmla="*/ 1369815 w 1468550"/>
                <a:gd name="connsiteY9" fmla="*/ 378570 h 597283"/>
                <a:gd name="connsiteX10" fmla="*/ 1401032 w 1468550"/>
                <a:gd name="connsiteY10" fmla="*/ 384873 h 597283"/>
                <a:gd name="connsiteX11" fmla="*/ 1468550 w 1468550"/>
                <a:gd name="connsiteY11" fmla="*/ 486734 h 597283"/>
                <a:gd name="connsiteX12" fmla="*/ 1468549 w 1468550"/>
                <a:gd name="connsiteY12" fmla="*/ 486734 h 597283"/>
                <a:gd name="connsiteX13" fmla="*/ 1358000 w 1468550"/>
                <a:gd name="connsiteY13" fmla="*/ 597283 h 597283"/>
                <a:gd name="connsiteX14" fmla="*/ 905132 w 1468550"/>
                <a:gd name="connsiteY14" fmla="*/ 597283 h 597283"/>
                <a:gd name="connsiteX15" fmla="*/ 905130 w 1468550"/>
                <a:gd name="connsiteY15" fmla="*/ 597283 h 597283"/>
                <a:gd name="connsiteX16" fmla="*/ 149157 w 1468550"/>
                <a:gd name="connsiteY16" fmla="*/ 597282 h 597283"/>
                <a:gd name="connsiteX17" fmla="*/ 11722 w 1468550"/>
                <a:gd name="connsiteY17" fmla="*/ 506184 h 597283"/>
                <a:gd name="connsiteX18" fmla="*/ 0 w 1468550"/>
                <a:gd name="connsiteY18" fmla="*/ 448126 h 597283"/>
                <a:gd name="connsiteX19" fmla="*/ 11722 w 1468550"/>
                <a:gd name="connsiteY19" fmla="*/ 390068 h 597283"/>
                <a:gd name="connsiteX20" fmla="*/ 149157 w 1468550"/>
                <a:gd name="connsiteY20" fmla="*/ 298969 h 597283"/>
                <a:gd name="connsiteX21" fmla="*/ 201670 w 1468550"/>
                <a:gd name="connsiteY21" fmla="*/ 298969 h 597283"/>
                <a:gd name="connsiteX22" fmla="*/ 210775 w 1468550"/>
                <a:gd name="connsiteY22" fmla="*/ 258005 h 597283"/>
                <a:gd name="connsiteX23" fmla="*/ 383494 w 1468550"/>
                <a:gd name="connsiteY23" fmla="*/ 154013 h 597283"/>
                <a:gd name="connsiteX24" fmla="*/ 516041 w 1468550"/>
                <a:gd name="connsiteY24" fmla="*/ 203883 h 597283"/>
                <a:gd name="connsiteX25" fmla="*/ 526271 w 1468550"/>
                <a:gd name="connsiteY25" fmla="*/ 217665 h 597283"/>
                <a:gd name="connsiteX26" fmla="*/ 543932 w 1468550"/>
                <a:gd name="connsiteY26" fmla="*/ 138208 h 597283"/>
                <a:gd name="connsiteX27" fmla="*/ 773481 w 1468550"/>
                <a:gd name="connsiteY27" fmla="*/ 0 h 597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468550" h="597283">
                  <a:moveTo>
                    <a:pt x="0" y="448125"/>
                  </a:moveTo>
                  <a:lnTo>
                    <a:pt x="0" y="448126"/>
                  </a:lnTo>
                  <a:lnTo>
                    <a:pt x="0" y="448126"/>
                  </a:lnTo>
                  <a:close/>
                  <a:moveTo>
                    <a:pt x="773481" y="0"/>
                  </a:moveTo>
                  <a:cubicBezTo>
                    <a:pt x="876673" y="0"/>
                    <a:pt x="965211" y="56988"/>
                    <a:pt x="1003030" y="138208"/>
                  </a:cubicBezTo>
                  <a:lnTo>
                    <a:pt x="1017781" y="204571"/>
                  </a:lnTo>
                  <a:lnTo>
                    <a:pt x="1029832" y="188335"/>
                  </a:lnTo>
                  <a:cubicBezTo>
                    <a:pt x="1067227" y="154368"/>
                    <a:pt x="1118888" y="133358"/>
                    <a:pt x="1175952" y="133358"/>
                  </a:cubicBezTo>
                  <a:cubicBezTo>
                    <a:pt x="1290079" y="133358"/>
                    <a:pt x="1382597" y="217395"/>
                    <a:pt x="1382597" y="321061"/>
                  </a:cubicBezTo>
                  <a:lnTo>
                    <a:pt x="1369815" y="378570"/>
                  </a:lnTo>
                  <a:lnTo>
                    <a:pt x="1401032" y="384873"/>
                  </a:lnTo>
                  <a:cubicBezTo>
                    <a:pt x="1440710" y="401655"/>
                    <a:pt x="1468550" y="440943"/>
                    <a:pt x="1468550" y="486734"/>
                  </a:cubicBezTo>
                  <a:lnTo>
                    <a:pt x="1468549" y="486734"/>
                  </a:lnTo>
                  <a:cubicBezTo>
                    <a:pt x="1468549" y="547789"/>
                    <a:pt x="1419055" y="597283"/>
                    <a:pt x="1358000" y="597283"/>
                  </a:cubicBezTo>
                  <a:lnTo>
                    <a:pt x="905132" y="597283"/>
                  </a:lnTo>
                  <a:lnTo>
                    <a:pt x="905130" y="597283"/>
                  </a:lnTo>
                  <a:lnTo>
                    <a:pt x="149157" y="597282"/>
                  </a:lnTo>
                  <a:cubicBezTo>
                    <a:pt x="87374" y="597282"/>
                    <a:pt x="34365" y="559719"/>
                    <a:pt x="11722" y="506184"/>
                  </a:cubicBezTo>
                  <a:lnTo>
                    <a:pt x="0" y="448126"/>
                  </a:lnTo>
                  <a:lnTo>
                    <a:pt x="11722" y="390068"/>
                  </a:lnTo>
                  <a:cubicBezTo>
                    <a:pt x="34365" y="336533"/>
                    <a:pt x="87374" y="298969"/>
                    <a:pt x="149157" y="298969"/>
                  </a:cubicBezTo>
                  <a:lnTo>
                    <a:pt x="201670" y="298969"/>
                  </a:lnTo>
                  <a:lnTo>
                    <a:pt x="210775" y="258005"/>
                  </a:lnTo>
                  <a:cubicBezTo>
                    <a:pt x="239231" y="196893"/>
                    <a:pt x="305850" y="154013"/>
                    <a:pt x="383494" y="154013"/>
                  </a:cubicBezTo>
                  <a:cubicBezTo>
                    <a:pt x="435257" y="154013"/>
                    <a:pt x="482120" y="173071"/>
                    <a:pt x="516041" y="203883"/>
                  </a:cubicBezTo>
                  <a:lnTo>
                    <a:pt x="526271" y="217665"/>
                  </a:lnTo>
                  <a:lnTo>
                    <a:pt x="543932" y="138208"/>
                  </a:lnTo>
                  <a:cubicBezTo>
                    <a:pt x="581751" y="56988"/>
                    <a:pt x="670289" y="0"/>
                    <a:pt x="773481" y="0"/>
                  </a:cubicBezTo>
                  <a:close/>
                </a:path>
              </a:pathLst>
            </a:custGeom>
            <a:solidFill>
              <a:srgbClr val="B9E1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2" name="Group 11"/>
            <p:cNvGrpSpPr/>
            <p:nvPr/>
          </p:nvGrpSpPr>
          <p:grpSpPr>
            <a:xfrm>
              <a:off x="9939437" y="4159454"/>
              <a:ext cx="981338" cy="881107"/>
              <a:chOff x="10327992" y="5794810"/>
              <a:chExt cx="824362" cy="740164"/>
            </a:xfrm>
          </p:grpSpPr>
          <p:grpSp>
            <p:nvGrpSpPr>
              <p:cNvPr id="13" name="Group 12"/>
              <p:cNvGrpSpPr/>
              <p:nvPr/>
            </p:nvGrpSpPr>
            <p:grpSpPr>
              <a:xfrm>
                <a:off x="10327992" y="5794810"/>
                <a:ext cx="824362" cy="740164"/>
                <a:chOff x="-2759706" y="1099471"/>
                <a:chExt cx="7926138" cy="6799720"/>
              </a:xfrm>
            </p:grpSpPr>
            <p:sp>
              <p:nvSpPr>
                <p:cNvPr id="18" name="Rectangle 317"/>
                <p:cNvSpPr/>
                <p:nvPr/>
              </p:nvSpPr>
              <p:spPr bwMode="auto">
                <a:xfrm>
                  <a:off x="-1103535" y="6493181"/>
                  <a:ext cx="4613796" cy="1133080"/>
                </a:xfrm>
                <a:custGeom>
                  <a:avLst/>
                  <a:gdLst>
                    <a:gd name="connsiteX0" fmla="*/ 0 w 4983252"/>
                    <a:gd name="connsiteY0" fmla="*/ 0 h 1835045"/>
                    <a:gd name="connsiteX1" fmla="*/ 4983252 w 4983252"/>
                    <a:gd name="connsiteY1" fmla="*/ 0 h 1835045"/>
                    <a:gd name="connsiteX2" fmla="*/ 4983252 w 4983252"/>
                    <a:gd name="connsiteY2" fmla="*/ 1835045 h 1835045"/>
                    <a:gd name="connsiteX3" fmla="*/ 0 w 4983252"/>
                    <a:gd name="connsiteY3" fmla="*/ 1835045 h 1835045"/>
                    <a:gd name="connsiteX4" fmla="*/ 0 w 4983252"/>
                    <a:gd name="connsiteY4" fmla="*/ 0 h 1835045"/>
                    <a:gd name="connsiteX0" fmla="*/ 1339273 w 4983252"/>
                    <a:gd name="connsiteY0" fmla="*/ 36945 h 1835045"/>
                    <a:gd name="connsiteX1" fmla="*/ 4983252 w 4983252"/>
                    <a:gd name="connsiteY1" fmla="*/ 0 h 1835045"/>
                    <a:gd name="connsiteX2" fmla="*/ 4983252 w 4983252"/>
                    <a:gd name="connsiteY2" fmla="*/ 1835045 h 1835045"/>
                    <a:gd name="connsiteX3" fmla="*/ 0 w 4983252"/>
                    <a:gd name="connsiteY3" fmla="*/ 1835045 h 1835045"/>
                    <a:gd name="connsiteX4" fmla="*/ 1339273 w 4983252"/>
                    <a:gd name="connsiteY4" fmla="*/ 36945 h 1835045"/>
                    <a:gd name="connsiteX0" fmla="*/ 1339273 w 4983252"/>
                    <a:gd name="connsiteY0" fmla="*/ 0 h 1798100"/>
                    <a:gd name="connsiteX1" fmla="*/ 3228343 w 4983252"/>
                    <a:gd name="connsiteY1" fmla="*/ 1 h 1798100"/>
                    <a:gd name="connsiteX2" fmla="*/ 4983252 w 4983252"/>
                    <a:gd name="connsiteY2" fmla="*/ 1798100 h 1798100"/>
                    <a:gd name="connsiteX3" fmla="*/ 0 w 4983252"/>
                    <a:gd name="connsiteY3" fmla="*/ 1798100 h 1798100"/>
                    <a:gd name="connsiteX4" fmla="*/ 1339273 w 4983252"/>
                    <a:gd name="connsiteY4" fmla="*/ 0 h 1798100"/>
                    <a:gd name="connsiteX0" fmla="*/ 1339273 w 4983252"/>
                    <a:gd name="connsiteY0" fmla="*/ 0 h 1798100"/>
                    <a:gd name="connsiteX1" fmla="*/ 3228343 w 4983252"/>
                    <a:gd name="connsiteY1" fmla="*/ 1 h 1798100"/>
                    <a:gd name="connsiteX2" fmla="*/ 4983252 w 4983252"/>
                    <a:gd name="connsiteY2" fmla="*/ 1798100 h 1798100"/>
                    <a:gd name="connsiteX3" fmla="*/ 0 w 4983252"/>
                    <a:gd name="connsiteY3" fmla="*/ 1798100 h 1798100"/>
                    <a:gd name="connsiteX4" fmla="*/ 1339273 w 4983252"/>
                    <a:gd name="connsiteY4" fmla="*/ 0 h 1798100"/>
                    <a:gd name="connsiteX0" fmla="*/ 1339273 w 4983252"/>
                    <a:gd name="connsiteY0" fmla="*/ 0 h 1798100"/>
                    <a:gd name="connsiteX1" fmla="*/ 3228343 w 4983252"/>
                    <a:gd name="connsiteY1" fmla="*/ 1 h 1798100"/>
                    <a:gd name="connsiteX2" fmla="*/ 4983252 w 4983252"/>
                    <a:gd name="connsiteY2" fmla="*/ 1798100 h 1798100"/>
                    <a:gd name="connsiteX3" fmla="*/ 0 w 4983252"/>
                    <a:gd name="connsiteY3" fmla="*/ 1798100 h 1798100"/>
                    <a:gd name="connsiteX4" fmla="*/ 1339273 w 4983252"/>
                    <a:gd name="connsiteY4" fmla="*/ 0 h 1798100"/>
                    <a:gd name="connsiteX0" fmla="*/ 1625600 w 4983252"/>
                    <a:gd name="connsiteY0" fmla="*/ 0 h 1798100"/>
                    <a:gd name="connsiteX1" fmla="*/ 3228343 w 4983252"/>
                    <a:gd name="connsiteY1" fmla="*/ 1 h 1798100"/>
                    <a:gd name="connsiteX2" fmla="*/ 4983252 w 4983252"/>
                    <a:gd name="connsiteY2" fmla="*/ 1798100 h 1798100"/>
                    <a:gd name="connsiteX3" fmla="*/ 0 w 4983252"/>
                    <a:gd name="connsiteY3" fmla="*/ 1798100 h 1798100"/>
                    <a:gd name="connsiteX4" fmla="*/ 1625600 w 4983252"/>
                    <a:gd name="connsiteY4" fmla="*/ 0 h 1798100"/>
                    <a:gd name="connsiteX0" fmla="*/ 1625600 w 4983252"/>
                    <a:gd name="connsiteY0" fmla="*/ 0 h 1798100"/>
                    <a:gd name="connsiteX1" fmla="*/ 2997434 w 4983252"/>
                    <a:gd name="connsiteY1" fmla="*/ 1 h 1798100"/>
                    <a:gd name="connsiteX2" fmla="*/ 4983252 w 4983252"/>
                    <a:gd name="connsiteY2" fmla="*/ 1798100 h 1798100"/>
                    <a:gd name="connsiteX3" fmla="*/ 0 w 4983252"/>
                    <a:gd name="connsiteY3" fmla="*/ 1798100 h 1798100"/>
                    <a:gd name="connsiteX4" fmla="*/ 1625600 w 4983252"/>
                    <a:gd name="connsiteY4" fmla="*/ 0 h 1798100"/>
                    <a:gd name="connsiteX0" fmla="*/ 1625600 w 4983252"/>
                    <a:gd name="connsiteY0" fmla="*/ 9235 h 1807335"/>
                    <a:gd name="connsiteX1" fmla="*/ 3209870 w 4983252"/>
                    <a:gd name="connsiteY1" fmla="*/ 0 h 1807335"/>
                    <a:gd name="connsiteX2" fmla="*/ 4983252 w 4983252"/>
                    <a:gd name="connsiteY2" fmla="*/ 1807335 h 1807335"/>
                    <a:gd name="connsiteX3" fmla="*/ 0 w 4983252"/>
                    <a:gd name="connsiteY3" fmla="*/ 1807335 h 1807335"/>
                    <a:gd name="connsiteX4" fmla="*/ 1625600 w 4983252"/>
                    <a:gd name="connsiteY4" fmla="*/ 9235 h 1807335"/>
                    <a:gd name="connsiteX0" fmla="*/ 1625600 w 4983252"/>
                    <a:gd name="connsiteY0" fmla="*/ 9235 h 1807335"/>
                    <a:gd name="connsiteX1" fmla="*/ 3209870 w 4983252"/>
                    <a:gd name="connsiteY1" fmla="*/ 0 h 1807335"/>
                    <a:gd name="connsiteX2" fmla="*/ 4983252 w 4983252"/>
                    <a:gd name="connsiteY2" fmla="*/ 1807335 h 1807335"/>
                    <a:gd name="connsiteX3" fmla="*/ 0 w 4983252"/>
                    <a:gd name="connsiteY3" fmla="*/ 1807335 h 1807335"/>
                    <a:gd name="connsiteX4" fmla="*/ 1625600 w 4983252"/>
                    <a:gd name="connsiteY4" fmla="*/ 9235 h 1807335"/>
                    <a:gd name="connsiteX0" fmla="*/ 1625600 w 4983252"/>
                    <a:gd name="connsiteY0" fmla="*/ 9235 h 1807335"/>
                    <a:gd name="connsiteX1" fmla="*/ 3209870 w 4983252"/>
                    <a:gd name="connsiteY1" fmla="*/ 0 h 1807335"/>
                    <a:gd name="connsiteX2" fmla="*/ 4983252 w 4983252"/>
                    <a:gd name="connsiteY2" fmla="*/ 1807335 h 1807335"/>
                    <a:gd name="connsiteX3" fmla="*/ 0 w 4983252"/>
                    <a:gd name="connsiteY3" fmla="*/ 1807335 h 1807335"/>
                    <a:gd name="connsiteX4" fmla="*/ 1625600 w 4983252"/>
                    <a:gd name="connsiteY4" fmla="*/ 9235 h 1807335"/>
                    <a:gd name="connsiteX0" fmla="*/ 1431636 w 4983252"/>
                    <a:gd name="connsiteY0" fmla="*/ 369454 h 1807335"/>
                    <a:gd name="connsiteX1" fmla="*/ 3209870 w 4983252"/>
                    <a:gd name="connsiteY1" fmla="*/ 0 h 1807335"/>
                    <a:gd name="connsiteX2" fmla="*/ 4983252 w 4983252"/>
                    <a:gd name="connsiteY2" fmla="*/ 1807335 h 1807335"/>
                    <a:gd name="connsiteX3" fmla="*/ 0 w 4983252"/>
                    <a:gd name="connsiteY3" fmla="*/ 1807335 h 1807335"/>
                    <a:gd name="connsiteX4" fmla="*/ 1431636 w 4983252"/>
                    <a:gd name="connsiteY4" fmla="*/ 369454 h 1807335"/>
                    <a:gd name="connsiteX0" fmla="*/ 1431636 w 4983252"/>
                    <a:gd name="connsiteY0" fmla="*/ 0 h 1437881"/>
                    <a:gd name="connsiteX1" fmla="*/ 3551615 w 4983252"/>
                    <a:gd name="connsiteY1" fmla="*/ 1 h 1437881"/>
                    <a:gd name="connsiteX2" fmla="*/ 4983252 w 4983252"/>
                    <a:gd name="connsiteY2" fmla="*/ 1437881 h 1437881"/>
                    <a:gd name="connsiteX3" fmla="*/ 0 w 4983252"/>
                    <a:gd name="connsiteY3" fmla="*/ 1437881 h 1437881"/>
                    <a:gd name="connsiteX4" fmla="*/ 1431636 w 4983252"/>
                    <a:gd name="connsiteY4" fmla="*/ 0 h 1437881"/>
                    <a:gd name="connsiteX0" fmla="*/ 1431636 w 4983252"/>
                    <a:gd name="connsiteY0" fmla="*/ 0 h 1437881"/>
                    <a:gd name="connsiteX1" fmla="*/ 3662452 w 4983252"/>
                    <a:gd name="connsiteY1" fmla="*/ 36947 h 1437881"/>
                    <a:gd name="connsiteX2" fmla="*/ 4983252 w 4983252"/>
                    <a:gd name="connsiteY2" fmla="*/ 1437881 h 1437881"/>
                    <a:gd name="connsiteX3" fmla="*/ 0 w 4983252"/>
                    <a:gd name="connsiteY3" fmla="*/ 1437881 h 1437881"/>
                    <a:gd name="connsiteX4" fmla="*/ 1431636 w 4983252"/>
                    <a:gd name="connsiteY4" fmla="*/ 0 h 1437881"/>
                    <a:gd name="connsiteX0" fmla="*/ 1219200 w 4770816"/>
                    <a:gd name="connsiteY0" fmla="*/ 0 h 1437881"/>
                    <a:gd name="connsiteX1" fmla="*/ 3450016 w 4770816"/>
                    <a:gd name="connsiteY1" fmla="*/ 36947 h 1437881"/>
                    <a:gd name="connsiteX2" fmla="*/ 4770816 w 4770816"/>
                    <a:gd name="connsiteY2" fmla="*/ 1437881 h 1437881"/>
                    <a:gd name="connsiteX3" fmla="*/ 0 w 4770816"/>
                    <a:gd name="connsiteY3" fmla="*/ 1133081 h 1437881"/>
                    <a:gd name="connsiteX4" fmla="*/ 1219200 w 4770816"/>
                    <a:gd name="connsiteY4" fmla="*/ 0 h 1437881"/>
                    <a:gd name="connsiteX0" fmla="*/ 1219200 w 4632270"/>
                    <a:gd name="connsiteY0" fmla="*/ 0 h 1133081"/>
                    <a:gd name="connsiteX1" fmla="*/ 3450016 w 4632270"/>
                    <a:gd name="connsiteY1" fmla="*/ 36947 h 1133081"/>
                    <a:gd name="connsiteX2" fmla="*/ 4632270 w 4632270"/>
                    <a:gd name="connsiteY2" fmla="*/ 1105372 h 1133081"/>
                    <a:gd name="connsiteX3" fmla="*/ 0 w 4632270"/>
                    <a:gd name="connsiteY3" fmla="*/ 1133081 h 1133081"/>
                    <a:gd name="connsiteX4" fmla="*/ 1219200 w 4632270"/>
                    <a:gd name="connsiteY4" fmla="*/ 0 h 1133081"/>
                    <a:gd name="connsiteX0" fmla="*/ 1219200 w 4623033"/>
                    <a:gd name="connsiteY0" fmla="*/ 0 h 1170027"/>
                    <a:gd name="connsiteX1" fmla="*/ 3450016 w 4623033"/>
                    <a:gd name="connsiteY1" fmla="*/ 36947 h 1170027"/>
                    <a:gd name="connsiteX2" fmla="*/ 4623033 w 4623033"/>
                    <a:gd name="connsiteY2" fmla="*/ 1170027 h 1170027"/>
                    <a:gd name="connsiteX3" fmla="*/ 0 w 4623033"/>
                    <a:gd name="connsiteY3" fmla="*/ 1133081 h 1170027"/>
                    <a:gd name="connsiteX4" fmla="*/ 1219200 w 4623033"/>
                    <a:gd name="connsiteY4" fmla="*/ 0 h 1170027"/>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50017 w 4613797"/>
                    <a:gd name="connsiteY1" fmla="*/ 55420 h 1188499"/>
                    <a:gd name="connsiteX2" fmla="*/ 4613797 w 4613797"/>
                    <a:gd name="connsiteY2" fmla="*/ 1170027 h 1188499"/>
                    <a:gd name="connsiteX3" fmla="*/ 0 w 4613797"/>
                    <a:gd name="connsiteY3" fmla="*/ 1188499 h 1188499"/>
                    <a:gd name="connsiteX4" fmla="*/ 1209964 w 4613797"/>
                    <a:gd name="connsiteY4" fmla="*/ 0 h 1188499"/>
                    <a:gd name="connsiteX0" fmla="*/ 1200728 w 4613797"/>
                    <a:gd name="connsiteY0" fmla="*/ 0 h 1133081"/>
                    <a:gd name="connsiteX1" fmla="*/ 3450017 w 4613797"/>
                    <a:gd name="connsiteY1" fmla="*/ 2 h 1133081"/>
                    <a:gd name="connsiteX2" fmla="*/ 4613797 w 4613797"/>
                    <a:gd name="connsiteY2" fmla="*/ 1114609 h 1133081"/>
                    <a:gd name="connsiteX3" fmla="*/ 0 w 4613797"/>
                    <a:gd name="connsiteY3" fmla="*/ 1133081 h 1133081"/>
                    <a:gd name="connsiteX4" fmla="*/ 1200728 w 4613797"/>
                    <a:gd name="connsiteY4" fmla="*/ 0 h 1133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797" h="1133081">
                      <a:moveTo>
                        <a:pt x="1200728" y="0"/>
                      </a:moveTo>
                      <a:lnTo>
                        <a:pt x="3450017" y="2"/>
                      </a:lnTo>
                      <a:cubicBezTo>
                        <a:pt x="3268369" y="617841"/>
                        <a:pt x="2948172" y="1023243"/>
                        <a:pt x="4613797" y="1114609"/>
                      </a:cubicBezTo>
                      <a:lnTo>
                        <a:pt x="0" y="1133081"/>
                      </a:lnTo>
                      <a:cubicBezTo>
                        <a:pt x="1453187" y="1087896"/>
                        <a:pt x="1456267" y="654785"/>
                        <a:pt x="1200728" y="0"/>
                      </a:cubicBezTo>
                      <a:close/>
                    </a:path>
                  </a:pathLst>
                </a:custGeom>
                <a:solidFill>
                  <a:srgbClr val="7A7A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9" name="Rounded Rectangle 244"/>
                <p:cNvSpPr/>
                <p:nvPr/>
              </p:nvSpPr>
              <p:spPr bwMode="auto">
                <a:xfrm>
                  <a:off x="-2759706" y="1099471"/>
                  <a:ext cx="7926138" cy="5508724"/>
                </a:xfrm>
                <a:prstGeom prst="roundRect">
                  <a:avLst>
                    <a:gd name="adj" fmla="val 8482"/>
                  </a:avLst>
                </a:prstGeom>
                <a:solidFill>
                  <a:srgbClr val="A3B4B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2133709" y="1626404"/>
                  <a:ext cx="6674143" cy="4361520"/>
                </a:xfrm>
                <a:prstGeom prst="rect">
                  <a:avLst/>
                </a:prstGeom>
                <a:solidFill>
                  <a:srgbClr val="59B4D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332157" y="7460658"/>
                  <a:ext cx="5071038" cy="438533"/>
                </a:xfrm>
                <a:prstGeom prst="rect">
                  <a:avLst/>
                </a:prstGeom>
                <a:solidFill>
                  <a:srgbClr val="A3B4B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4" name="Group 13"/>
              <p:cNvGrpSpPr/>
              <p:nvPr/>
            </p:nvGrpSpPr>
            <p:grpSpPr>
              <a:xfrm>
                <a:off x="10627414" y="5941057"/>
                <a:ext cx="225518" cy="270767"/>
                <a:chOff x="8055373" y="3635514"/>
                <a:chExt cx="1066706" cy="1315899"/>
              </a:xfrm>
            </p:grpSpPr>
            <p:sp>
              <p:nvSpPr>
                <p:cNvPr id="15" name="Freeform 240"/>
                <p:cNvSpPr/>
                <p:nvPr/>
              </p:nvSpPr>
              <p:spPr>
                <a:xfrm>
                  <a:off x="8072535" y="3635514"/>
                  <a:ext cx="1049544" cy="562870"/>
                </a:xfrm>
                <a:custGeom>
                  <a:avLst/>
                  <a:gdLst>
                    <a:gd name="connsiteX0" fmla="*/ 268288 w 785813"/>
                    <a:gd name="connsiteY0" fmla="*/ 0 h 463550"/>
                    <a:gd name="connsiteX1" fmla="*/ 0 w 785813"/>
                    <a:gd name="connsiteY1" fmla="*/ 268288 h 463550"/>
                    <a:gd name="connsiteX2" fmla="*/ 220663 w 785813"/>
                    <a:gd name="connsiteY2" fmla="*/ 463550 h 463550"/>
                    <a:gd name="connsiteX3" fmla="*/ 228601 w 785813"/>
                    <a:gd name="connsiteY3" fmla="*/ 458788 h 463550"/>
                    <a:gd name="connsiteX4" fmla="*/ 785813 w 785813"/>
                    <a:gd name="connsiteY4" fmla="*/ 263525 h 463550"/>
                    <a:gd name="connsiteX5" fmla="*/ 268288 w 785813"/>
                    <a:gd name="connsiteY5" fmla="*/ 0 h 463550"/>
                    <a:gd name="connsiteX0" fmla="*/ 515938 w 1033463"/>
                    <a:gd name="connsiteY0" fmla="*/ 0 h 463550"/>
                    <a:gd name="connsiteX1" fmla="*/ 0 w 1033463"/>
                    <a:gd name="connsiteY1" fmla="*/ 257176 h 463550"/>
                    <a:gd name="connsiteX2" fmla="*/ 468313 w 1033463"/>
                    <a:gd name="connsiteY2" fmla="*/ 463550 h 463550"/>
                    <a:gd name="connsiteX3" fmla="*/ 476251 w 1033463"/>
                    <a:gd name="connsiteY3" fmla="*/ 458788 h 463550"/>
                    <a:gd name="connsiteX4" fmla="*/ 1033463 w 1033463"/>
                    <a:gd name="connsiteY4" fmla="*/ 263525 h 463550"/>
                    <a:gd name="connsiteX5" fmla="*/ 515938 w 1033463"/>
                    <a:gd name="connsiteY5" fmla="*/ 0 h 463550"/>
                    <a:gd name="connsiteX0" fmla="*/ 515938 w 1033463"/>
                    <a:gd name="connsiteY0" fmla="*/ 0 h 463550"/>
                    <a:gd name="connsiteX1" fmla="*/ 0 w 1033463"/>
                    <a:gd name="connsiteY1" fmla="*/ 257176 h 463550"/>
                    <a:gd name="connsiteX2" fmla="*/ 468313 w 1033463"/>
                    <a:gd name="connsiteY2" fmla="*/ 463550 h 463550"/>
                    <a:gd name="connsiteX3" fmla="*/ 1033463 w 1033463"/>
                    <a:gd name="connsiteY3" fmla="*/ 263525 h 463550"/>
                    <a:gd name="connsiteX4" fmla="*/ 515938 w 1033463"/>
                    <a:gd name="connsiteY4" fmla="*/ 0 h 463550"/>
                    <a:gd name="connsiteX0" fmla="*/ 515938 w 1033463"/>
                    <a:gd name="connsiteY0" fmla="*/ 0 h 527050"/>
                    <a:gd name="connsiteX1" fmla="*/ 0 w 1033463"/>
                    <a:gd name="connsiteY1" fmla="*/ 257176 h 527050"/>
                    <a:gd name="connsiteX2" fmla="*/ 509588 w 1033463"/>
                    <a:gd name="connsiteY2" fmla="*/ 527050 h 527050"/>
                    <a:gd name="connsiteX3" fmla="*/ 1033463 w 1033463"/>
                    <a:gd name="connsiteY3" fmla="*/ 263525 h 527050"/>
                    <a:gd name="connsiteX4" fmla="*/ 515938 w 1033463"/>
                    <a:gd name="connsiteY4" fmla="*/ 0 h 527050"/>
                    <a:gd name="connsiteX0" fmla="*/ 528638 w 1033463"/>
                    <a:gd name="connsiteY0" fmla="*/ 0 h 549275"/>
                    <a:gd name="connsiteX1" fmla="*/ 0 w 1033463"/>
                    <a:gd name="connsiteY1" fmla="*/ 279401 h 549275"/>
                    <a:gd name="connsiteX2" fmla="*/ 509588 w 1033463"/>
                    <a:gd name="connsiteY2" fmla="*/ 549275 h 549275"/>
                    <a:gd name="connsiteX3" fmla="*/ 1033463 w 1033463"/>
                    <a:gd name="connsiteY3" fmla="*/ 285750 h 549275"/>
                    <a:gd name="connsiteX4" fmla="*/ 528638 w 1033463"/>
                    <a:gd name="connsiteY4" fmla="*/ 0 h 549275"/>
                    <a:gd name="connsiteX0" fmla="*/ 528638 w 1044576"/>
                    <a:gd name="connsiteY0" fmla="*/ 0 h 549275"/>
                    <a:gd name="connsiteX1" fmla="*/ 0 w 1044576"/>
                    <a:gd name="connsiteY1" fmla="*/ 279401 h 549275"/>
                    <a:gd name="connsiteX2" fmla="*/ 509588 w 1044576"/>
                    <a:gd name="connsiteY2" fmla="*/ 549275 h 549275"/>
                    <a:gd name="connsiteX3" fmla="*/ 1044576 w 1044576"/>
                    <a:gd name="connsiteY3" fmla="*/ 285750 h 549275"/>
                    <a:gd name="connsiteX4" fmla="*/ 528638 w 1044576"/>
                    <a:gd name="connsiteY4" fmla="*/ 0 h 549275"/>
                    <a:gd name="connsiteX0" fmla="*/ 528638 w 1044576"/>
                    <a:gd name="connsiteY0" fmla="*/ 0 h 560388"/>
                    <a:gd name="connsiteX1" fmla="*/ 0 w 1044576"/>
                    <a:gd name="connsiteY1" fmla="*/ 290514 h 560388"/>
                    <a:gd name="connsiteX2" fmla="*/ 509588 w 1044576"/>
                    <a:gd name="connsiteY2" fmla="*/ 560388 h 560388"/>
                    <a:gd name="connsiteX3" fmla="*/ 1044576 w 1044576"/>
                    <a:gd name="connsiteY3" fmla="*/ 296863 h 560388"/>
                    <a:gd name="connsiteX4" fmla="*/ 528638 w 1044576"/>
                    <a:gd name="connsiteY4" fmla="*/ 0 h 560388"/>
                    <a:gd name="connsiteX0" fmla="*/ 543542 w 1059480"/>
                    <a:gd name="connsiteY0" fmla="*/ 0 h 560388"/>
                    <a:gd name="connsiteX1" fmla="*/ 0 w 1059480"/>
                    <a:gd name="connsiteY1" fmla="*/ 307903 h 560388"/>
                    <a:gd name="connsiteX2" fmla="*/ 524492 w 1059480"/>
                    <a:gd name="connsiteY2" fmla="*/ 560388 h 560388"/>
                    <a:gd name="connsiteX3" fmla="*/ 1059480 w 1059480"/>
                    <a:gd name="connsiteY3" fmla="*/ 296863 h 560388"/>
                    <a:gd name="connsiteX4" fmla="*/ 543542 w 1059480"/>
                    <a:gd name="connsiteY4" fmla="*/ 0 h 560388"/>
                    <a:gd name="connsiteX0" fmla="*/ 543542 w 1049544"/>
                    <a:gd name="connsiteY0" fmla="*/ 0 h 560388"/>
                    <a:gd name="connsiteX1" fmla="*/ 0 w 1049544"/>
                    <a:gd name="connsiteY1" fmla="*/ 307903 h 560388"/>
                    <a:gd name="connsiteX2" fmla="*/ 524492 w 1049544"/>
                    <a:gd name="connsiteY2" fmla="*/ 560388 h 560388"/>
                    <a:gd name="connsiteX3" fmla="*/ 1049544 w 1049544"/>
                    <a:gd name="connsiteY3" fmla="*/ 294380 h 560388"/>
                    <a:gd name="connsiteX4" fmla="*/ 543542 w 1049544"/>
                    <a:gd name="connsiteY4" fmla="*/ 0 h 560388"/>
                    <a:gd name="connsiteX0" fmla="*/ 543542 w 1049544"/>
                    <a:gd name="connsiteY0" fmla="*/ 0 h 562871"/>
                    <a:gd name="connsiteX1" fmla="*/ 0 w 1049544"/>
                    <a:gd name="connsiteY1" fmla="*/ 307903 h 562871"/>
                    <a:gd name="connsiteX2" fmla="*/ 507104 w 1049544"/>
                    <a:gd name="connsiteY2" fmla="*/ 562871 h 562871"/>
                    <a:gd name="connsiteX3" fmla="*/ 1049544 w 1049544"/>
                    <a:gd name="connsiteY3" fmla="*/ 294380 h 562871"/>
                    <a:gd name="connsiteX4" fmla="*/ 543542 w 1049544"/>
                    <a:gd name="connsiteY4" fmla="*/ 0 h 562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9544" h="562871">
                      <a:moveTo>
                        <a:pt x="543542" y="0"/>
                      </a:moveTo>
                      <a:lnTo>
                        <a:pt x="0" y="307903"/>
                      </a:lnTo>
                      <a:lnTo>
                        <a:pt x="507104" y="562871"/>
                      </a:lnTo>
                      <a:lnTo>
                        <a:pt x="1049544" y="294380"/>
                      </a:lnTo>
                      <a:lnTo>
                        <a:pt x="543542" y="0"/>
                      </a:lnTo>
                      <a:close/>
                    </a:path>
                  </a:pathLst>
                </a:custGeom>
                <a:solidFill>
                  <a:schemeClr val="bg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Freeform 241"/>
                <p:cNvSpPr/>
                <p:nvPr/>
              </p:nvSpPr>
              <p:spPr>
                <a:xfrm>
                  <a:off x="8055373" y="3970338"/>
                  <a:ext cx="517525" cy="981075"/>
                </a:xfrm>
                <a:custGeom>
                  <a:avLst/>
                  <a:gdLst>
                    <a:gd name="connsiteX0" fmla="*/ 0 w 517525"/>
                    <a:gd name="connsiteY0" fmla="*/ 0 h 981075"/>
                    <a:gd name="connsiteX1" fmla="*/ 0 w 517525"/>
                    <a:gd name="connsiteY1" fmla="*/ 669925 h 981075"/>
                    <a:gd name="connsiteX2" fmla="*/ 517525 w 517525"/>
                    <a:gd name="connsiteY2" fmla="*/ 981075 h 981075"/>
                    <a:gd name="connsiteX3" fmla="*/ 517525 w 517525"/>
                    <a:gd name="connsiteY3" fmla="*/ 258762 h 981075"/>
                    <a:gd name="connsiteX4" fmla="*/ 0 w 517525"/>
                    <a:gd name="connsiteY4" fmla="*/ 0 h 981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25" h="981075">
                      <a:moveTo>
                        <a:pt x="0" y="0"/>
                      </a:moveTo>
                      <a:lnTo>
                        <a:pt x="0" y="669925"/>
                      </a:lnTo>
                      <a:lnTo>
                        <a:pt x="517525" y="981075"/>
                      </a:lnTo>
                      <a:lnTo>
                        <a:pt x="517525" y="258762"/>
                      </a:lnTo>
                      <a:lnTo>
                        <a:pt x="0" y="0"/>
                      </a:lnTo>
                      <a:close/>
                    </a:path>
                  </a:pathLst>
                </a:custGeom>
                <a:solidFill>
                  <a:schemeClr val="bg1">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Freeform 242"/>
                <p:cNvSpPr/>
                <p:nvPr/>
              </p:nvSpPr>
              <p:spPr>
                <a:xfrm flipH="1">
                  <a:off x="8604226" y="3970338"/>
                  <a:ext cx="517525" cy="981075"/>
                </a:xfrm>
                <a:custGeom>
                  <a:avLst/>
                  <a:gdLst>
                    <a:gd name="connsiteX0" fmla="*/ 0 w 517525"/>
                    <a:gd name="connsiteY0" fmla="*/ 0 h 981075"/>
                    <a:gd name="connsiteX1" fmla="*/ 0 w 517525"/>
                    <a:gd name="connsiteY1" fmla="*/ 669925 h 981075"/>
                    <a:gd name="connsiteX2" fmla="*/ 517525 w 517525"/>
                    <a:gd name="connsiteY2" fmla="*/ 981075 h 981075"/>
                    <a:gd name="connsiteX3" fmla="*/ 517525 w 517525"/>
                    <a:gd name="connsiteY3" fmla="*/ 258762 h 981075"/>
                    <a:gd name="connsiteX4" fmla="*/ 0 w 517525"/>
                    <a:gd name="connsiteY4" fmla="*/ 0 h 981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25" h="981075">
                      <a:moveTo>
                        <a:pt x="0" y="0"/>
                      </a:moveTo>
                      <a:lnTo>
                        <a:pt x="0" y="669925"/>
                      </a:lnTo>
                      <a:lnTo>
                        <a:pt x="517525" y="981075"/>
                      </a:lnTo>
                      <a:lnTo>
                        <a:pt x="517525" y="258762"/>
                      </a:lnTo>
                      <a:lnTo>
                        <a:pt x="0" y="0"/>
                      </a:lnTo>
                      <a:close/>
                    </a:path>
                  </a:pathLst>
                </a:custGeom>
                <a:solidFill>
                  <a:schemeClr val="bg1">
                    <a:alpha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23" name="Group 22"/>
            <p:cNvGrpSpPr/>
            <p:nvPr/>
          </p:nvGrpSpPr>
          <p:grpSpPr>
            <a:xfrm>
              <a:off x="10963127" y="3230173"/>
              <a:ext cx="921185" cy="1207672"/>
              <a:chOff x="3964744" y="-436870"/>
              <a:chExt cx="508614" cy="666792"/>
            </a:xfrm>
          </p:grpSpPr>
          <p:grpSp>
            <p:nvGrpSpPr>
              <p:cNvPr id="25" name="Group 24"/>
              <p:cNvGrpSpPr>
                <a:grpSpLocks noChangeAspect="1"/>
              </p:cNvGrpSpPr>
              <p:nvPr/>
            </p:nvGrpSpPr>
            <p:grpSpPr>
              <a:xfrm>
                <a:off x="3964744" y="-436870"/>
                <a:ext cx="508614" cy="666792"/>
                <a:chOff x="784223" y="4300311"/>
                <a:chExt cx="465167" cy="609827"/>
              </a:xfrm>
              <a:solidFill>
                <a:schemeClr val="bg1"/>
              </a:solidFill>
            </p:grpSpPr>
            <p:sp>
              <p:nvSpPr>
                <p:cNvPr id="31" name="Freeform 6"/>
                <p:cNvSpPr>
                  <a:spLocks/>
                </p:cNvSpPr>
                <p:nvPr/>
              </p:nvSpPr>
              <p:spPr bwMode="auto">
                <a:xfrm>
                  <a:off x="784223" y="4383088"/>
                  <a:ext cx="460375" cy="527050"/>
                </a:xfrm>
                <a:custGeom>
                  <a:avLst/>
                  <a:gdLst>
                    <a:gd name="T0" fmla="*/ 0 w 2608"/>
                    <a:gd name="T1" fmla="*/ 0 h 2984"/>
                    <a:gd name="T2" fmla="*/ 2608 w 2608"/>
                    <a:gd name="T3" fmla="*/ 0 h 2984"/>
                    <a:gd name="T4" fmla="*/ 2608 w 2608"/>
                    <a:gd name="T5" fmla="*/ 2512 h 2984"/>
                    <a:gd name="T6" fmla="*/ 2605 w 2608"/>
                    <a:gd name="T7" fmla="*/ 2547 h 2984"/>
                    <a:gd name="T8" fmla="*/ 2595 w 2608"/>
                    <a:gd name="T9" fmla="*/ 2582 h 2984"/>
                    <a:gd name="T10" fmla="*/ 2577 w 2608"/>
                    <a:gd name="T11" fmla="*/ 2615 h 2984"/>
                    <a:gd name="T12" fmla="*/ 2553 w 2608"/>
                    <a:gd name="T13" fmla="*/ 2648 h 2984"/>
                    <a:gd name="T14" fmla="*/ 2523 w 2608"/>
                    <a:gd name="T15" fmla="*/ 2680 h 2984"/>
                    <a:gd name="T16" fmla="*/ 2487 w 2608"/>
                    <a:gd name="T17" fmla="*/ 2711 h 2984"/>
                    <a:gd name="T18" fmla="*/ 2446 w 2608"/>
                    <a:gd name="T19" fmla="*/ 2741 h 2984"/>
                    <a:gd name="T20" fmla="*/ 2399 w 2608"/>
                    <a:gd name="T21" fmla="*/ 2769 h 2984"/>
                    <a:gd name="T22" fmla="*/ 2346 w 2608"/>
                    <a:gd name="T23" fmla="*/ 2795 h 2984"/>
                    <a:gd name="T24" fmla="*/ 2289 w 2608"/>
                    <a:gd name="T25" fmla="*/ 2822 h 2984"/>
                    <a:gd name="T26" fmla="*/ 2226 w 2608"/>
                    <a:gd name="T27" fmla="*/ 2846 h 2984"/>
                    <a:gd name="T28" fmla="*/ 2160 w 2608"/>
                    <a:gd name="T29" fmla="*/ 2868 h 2984"/>
                    <a:gd name="T30" fmla="*/ 2089 w 2608"/>
                    <a:gd name="T31" fmla="*/ 2889 h 2984"/>
                    <a:gd name="T32" fmla="*/ 2014 w 2608"/>
                    <a:gd name="T33" fmla="*/ 2908 h 2984"/>
                    <a:gd name="T34" fmla="*/ 1936 w 2608"/>
                    <a:gd name="T35" fmla="*/ 2925 h 2984"/>
                    <a:gd name="T36" fmla="*/ 1854 w 2608"/>
                    <a:gd name="T37" fmla="*/ 2940 h 2984"/>
                    <a:gd name="T38" fmla="*/ 1769 w 2608"/>
                    <a:gd name="T39" fmla="*/ 2953 h 2984"/>
                    <a:gd name="T40" fmla="*/ 1681 w 2608"/>
                    <a:gd name="T41" fmla="*/ 2964 h 2984"/>
                    <a:gd name="T42" fmla="*/ 1590 w 2608"/>
                    <a:gd name="T43" fmla="*/ 2972 h 2984"/>
                    <a:gd name="T44" fmla="*/ 1497 w 2608"/>
                    <a:gd name="T45" fmla="*/ 2979 h 2984"/>
                    <a:gd name="T46" fmla="*/ 1402 w 2608"/>
                    <a:gd name="T47" fmla="*/ 2983 h 2984"/>
                    <a:gd name="T48" fmla="*/ 1304 w 2608"/>
                    <a:gd name="T49" fmla="*/ 2984 h 2984"/>
                    <a:gd name="T50" fmla="*/ 1304 w 2608"/>
                    <a:gd name="T51" fmla="*/ 2984 h 2984"/>
                    <a:gd name="T52" fmla="*/ 1302 w 2608"/>
                    <a:gd name="T53" fmla="*/ 2984 h 2984"/>
                    <a:gd name="T54" fmla="*/ 1287 w 2608"/>
                    <a:gd name="T55" fmla="*/ 2984 h 2984"/>
                    <a:gd name="T56" fmla="*/ 1287 w 2608"/>
                    <a:gd name="T57" fmla="*/ 2984 h 2984"/>
                    <a:gd name="T58" fmla="*/ 1190 w 2608"/>
                    <a:gd name="T59" fmla="*/ 2982 h 2984"/>
                    <a:gd name="T60" fmla="*/ 1096 w 2608"/>
                    <a:gd name="T61" fmla="*/ 2978 h 2984"/>
                    <a:gd name="T62" fmla="*/ 1005 w 2608"/>
                    <a:gd name="T63" fmla="*/ 2971 h 2984"/>
                    <a:gd name="T64" fmla="*/ 915 w 2608"/>
                    <a:gd name="T65" fmla="*/ 2962 h 2984"/>
                    <a:gd name="T66" fmla="*/ 828 w 2608"/>
                    <a:gd name="T67" fmla="*/ 2952 h 2984"/>
                    <a:gd name="T68" fmla="*/ 744 w 2608"/>
                    <a:gd name="T69" fmla="*/ 2938 h 2984"/>
                    <a:gd name="T70" fmla="*/ 663 w 2608"/>
                    <a:gd name="T71" fmla="*/ 2922 h 2984"/>
                    <a:gd name="T72" fmla="*/ 586 w 2608"/>
                    <a:gd name="T73" fmla="*/ 2905 h 2984"/>
                    <a:gd name="T74" fmla="*/ 513 w 2608"/>
                    <a:gd name="T75" fmla="*/ 2887 h 2984"/>
                    <a:gd name="T76" fmla="*/ 442 w 2608"/>
                    <a:gd name="T77" fmla="*/ 2866 h 2984"/>
                    <a:gd name="T78" fmla="*/ 377 w 2608"/>
                    <a:gd name="T79" fmla="*/ 2844 h 2984"/>
                    <a:gd name="T80" fmla="*/ 316 w 2608"/>
                    <a:gd name="T81" fmla="*/ 2820 h 2984"/>
                    <a:gd name="T82" fmla="*/ 259 w 2608"/>
                    <a:gd name="T83" fmla="*/ 2793 h 2984"/>
                    <a:gd name="T84" fmla="*/ 208 w 2608"/>
                    <a:gd name="T85" fmla="*/ 2767 h 2984"/>
                    <a:gd name="T86" fmla="*/ 162 w 2608"/>
                    <a:gd name="T87" fmla="*/ 2739 h 2984"/>
                    <a:gd name="T88" fmla="*/ 120 w 2608"/>
                    <a:gd name="T89" fmla="*/ 2710 h 2984"/>
                    <a:gd name="T90" fmla="*/ 85 w 2608"/>
                    <a:gd name="T91" fmla="*/ 2678 h 2984"/>
                    <a:gd name="T92" fmla="*/ 55 w 2608"/>
                    <a:gd name="T93" fmla="*/ 2647 h 2984"/>
                    <a:gd name="T94" fmla="*/ 32 w 2608"/>
                    <a:gd name="T95" fmla="*/ 2614 h 2984"/>
                    <a:gd name="T96" fmla="*/ 15 w 2608"/>
                    <a:gd name="T97" fmla="*/ 2581 h 2984"/>
                    <a:gd name="T98" fmla="*/ 5 w 2608"/>
                    <a:gd name="T99" fmla="*/ 2546 h 2984"/>
                    <a:gd name="T100" fmla="*/ 0 w 2608"/>
                    <a:gd name="T101" fmla="*/ 2512 h 2984"/>
                    <a:gd name="T102" fmla="*/ 0 w 2608"/>
                    <a:gd name="T103" fmla="*/ 0 h 2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08" h="2984">
                      <a:moveTo>
                        <a:pt x="0" y="0"/>
                      </a:moveTo>
                      <a:lnTo>
                        <a:pt x="2608" y="0"/>
                      </a:lnTo>
                      <a:lnTo>
                        <a:pt x="2608" y="2512"/>
                      </a:lnTo>
                      <a:lnTo>
                        <a:pt x="2605" y="2547"/>
                      </a:lnTo>
                      <a:lnTo>
                        <a:pt x="2595" y="2582"/>
                      </a:lnTo>
                      <a:lnTo>
                        <a:pt x="2577" y="2615"/>
                      </a:lnTo>
                      <a:lnTo>
                        <a:pt x="2553" y="2648"/>
                      </a:lnTo>
                      <a:lnTo>
                        <a:pt x="2523" y="2680"/>
                      </a:lnTo>
                      <a:lnTo>
                        <a:pt x="2487" y="2711"/>
                      </a:lnTo>
                      <a:lnTo>
                        <a:pt x="2446" y="2741"/>
                      </a:lnTo>
                      <a:lnTo>
                        <a:pt x="2399" y="2769"/>
                      </a:lnTo>
                      <a:lnTo>
                        <a:pt x="2346" y="2795"/>
                      </a:lnTo>
                      <a:lnTo>
                        <a:pt x="2289" y="2822"/>
                      </a:lnTo>
                      <a:lnTo>
                        <a:pt x="2226" y="2846"/>
                      </a:lnTo>
                      <a:lnTo>
                        <a:pt x="2160" y="2868"/>
                      </a:lnTo>
                      <a:lnTo>
                        <a:pt x="2089" y="2889"/>
                      </a:lnTo>
                      <a:lnTo>
                        <a:pt x="2014" y="2908"/>
                      </a:lnTo>
                      <a:lnTo>
                        <a:pt x="1936" y="2925"/>
                      </a:lnTo>
                      <a:lnTo>
                        <a:pt x="1854" y="2940"/>
                      </a:lnTo>
                      <a:lnTo>
                        <a:pt x="1769" y="2953"/>
                      </a:lnTo>
                      <a:lnTo>
                        <a:pt x="1681" y="2964"/>
                      </a:lnTo>
                      <a:lnTo>
                        <a:pt x="1590" y="2972"/>
                      </a:lnTo>
                      <a:lnTo>
                        <a:pt x="1497" y="2979"/>
                      </a:lnTo>
                      <a:lnTo>
                        <a:pt x="1402" y="2983"/>
                      </a:lnTo>
                      <a:lnTo>
                        <a:pt x="1304" y="2984"/>
                      </a:lnTo>
                      <a:lnTo>
                        <a:pt x="1304" y="2984"/>
                      </a:lnTo>
                      <a:lnTo>
                        <a:pt x="1302" y="2984"/>
                      </a:lnTo>
                      <a:lnTo>
                        <a:pt x="1287" y="2984"/>
                      </a:lnTo>
                      <a:lnTo>
                        <a:pt x="1287" y="2984"/>
                      </a:lnTo>
                      <a:lnTo>
                        <a:pt x="1190" y="2982"/>
                      </a:lnTo>
                      <a:lnTo>
                        <a:pt x="1096" y="2978"/>
                      </a:lnTo>
                      <a:lnTo>
                        <a:pt x="1005" y="2971"/>
                      </a:lnTo>
                      <a:lnTo>
                        <a:pt x="915" y="2962"/>
                      </a:lnTo>
                      <a:lnTo>
                        <a:pt x="828" y="2952"/>
                      </a:lnTo>
                      <a:lnTo>
                        <a:pt x="744" y="2938"/>
                      </a:lnTo>
                      <a:lnTo>
                        <a:pt x="663" y="2922"/>
                      </a:lnTo>
                      <a:lnTo>
                        <a:pt x="586" y="2905"/>
                      </a:lnTo>
                      <a:lnTo>
                        <a:pt x="513" y="2887"/>
                      </a:lnTo>
                      <a:lnTo>
                        <a:pt x="442" y="2866"/>
                      </a:lnTo>
                      <a:lnTo>
                        <a:pt x="377" y="2844"/>
                      </a:lnTo>
                      <a:lnTo>
                        <a:pt x="316" y="2820"/>
                      </a:lnTo>
                      <a:lnTo>
                        <a:pt x="259" y="2793"/>
                      </a:lnTo>
                      <a:lnTo>
                        <a:pt x="208" y="2767"/>
                      </a:lnTo>
                      <a:lnTo>
                        <a:pt x="162" y="2739"/>
                      </a:lnTo>
                      <a:lnTo>
                        <a:pt x="120" y="2710"/>
                      </a:lnTo>
                      <a:lnTo>
                        <a:pt x="85" y="2678"/>
                      </a:lnTo>
                      <a:lnTo>
                        <a:pt x="55" y="2647"/>
                      </a:lnTo>
                      <a:lnTo>
                        <a:pt x="32" y="2614"/>
                      </a:lnTo>
                      <a:lnTo>
                        <a:pt x="15" y="2581"/>
                      </a:lnTo>
                      <a:lnTo>
                        <a:pt x="5" y="2546"/>
                      </a:lnTo>
                      <a:lnTo>
                        <a:pt x="0" y="251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3200">
                    <a:solidFill>
                      <a:prstClr val="black"/>
                    </a:solidFill>
                  </a:endParaRPr>
                </a:p>
              </p:txBody>
            </p:sp>
            <p:sp>
              <p:nvSpPr>
                <p:cNvPr id="32" name="Freeform 8"/>
                <p:cNvSpPr>
                  <a:spLocks/>
                </p:cNvSpPr>
                <p:nvPr/>
              </p:nvSpPr>
              <p:spPr bwMode="auto">
                <a:xfrm>
                  <a:off x="789015" y="4300311"/>
                  <a:ext cx="460375" cy="166688"/>
                </a:xfrm>
                <a:custGeom>
                  <a:avLst/>
                  <a:gdLst>
                    <a:gd name="T0" fmla="*/ 1305 w 2606"/>
                    <a:gd name="T1" fmla="*/ 0 h 945"/>
                    <a:gd name="T2" fmla="*/ 1495 w 2606"/>
                    <a:gd name="T3" fmla="*/ 5 h 945"/>
                    <a:gd name="T4" fmla="*/ 1679 w 2606"/>
                    <a:gd name="T5" fmla="*/ 20 h 945"/>
                    <a:gd name="T6" fmla="*/ 1852 w 2606"/>
                    <a:gd name="T7" fmla="*/ 44 h 945"/>
                    <a:gd name="T8" fmla="*/ 2012 w 2606"/>
                    <a:gd name="T9" fmla="*/ 76 h 945"/>
                    <a:gd name="T10" fmla="*/ 2158 w 2606"/>
                    <a:gd name="T11" fmla="*/ 116 h 945"/>
                    <a:gd name="T12" fmla="*/ 2287 w 2606"/>
                    <a:gd name="T13" fmla="*/ 162 h 945"/>
                    <a:gd name="T14" fmla="*/ 2397 w 2606"/>
                    <a:gd name="T15" fmla="*/ 215 h 945"/>
                    <a:gd name="T16" fmla="*/ 2485 w 2606"/>
                    <a:gd name="T17" fmla="*/ 273 h 945"/>
                    <a:gd name="T18" fmla="*/ 2551 w 2606"/>
                    <a:gd name="T19" fmla="*/ 336 h 945"/>
                    <a:gd name="T20" fmla="*/ 2593 w 2606"/>
                    <a:gd name="T21" fmla="*/ 402 h 945"/>
                    <a:gd name="T22" fmla="*/ 2606 w 2606"/>
                    <a:gd name="T23" fmla="*/ 472 h 945"/>
                    <a:gd name="T24" fmla="*/ 2593 w 2606"/>
                    <a:gd name="T25" fmla="*/ 541 h 945"/>
                    <a:gd name="T26" fmla="*/ 2551 w 2606"/>
                    <a:gd name="T27" fmla="*/ 608 h 945"/>
                    <a:gd name="T28" fmla="*/ 2485 w 2606"/>
                    <a:gd name="T29" fmla="*/ 671 h 945"/>
                    <a:gd name="T30" fmla="*/ 2397 w 2606"/>
                    <a:gd name="T31" fmla="*/ 729 h 945"/>
                    <a:gd name="T32" fmla="*/ 2287 w 2606"/>
                    <a:gd name="T33" fmla="*/ 782 h 945"/>
                    <a:gd name="T34" fmla="*/ 2158 w 2606"/>
                    <a:gd name="T35" fmla="*/ 828 h 945"/>
                    <a:gd name="T36" fmla="*/ 2012 w 2606"/>
                    <a:gd name="T37" fmla="*/ 868 h 945"/>
                    <a:gd name="T38" fmla="*/ 1852 w 2606"/>
                    <a:gd name="T39" fmla="*/ 901 h 945"/>
                    <a:gd name="T40" fmla="*/ 1679 w 2606"/>
                    <a:gd name="T41" fmla="*/ 925 h 945"/>
                    <a:gd name="T42" fmla="*/ 1495 w 2606"/>
                    <a:gd name="T43" fmla="*/ 939 h 945"/>
                    <a:gd name="T44" fmla="*/ 1302 w 2606"/>
                    <a:gd name="T45" fmla="*/ 945 h 945"/>
                    <a:gd name="T46" fmla="*/ 1110 w 2606"/>
                    <a:gd name="T47" fmla="*/ 939 h 945"/>
                    <a:gd name="T48" fmla="*/ 926 w 2606"/>
                    <a:gd name="T49" fmla="*/ 925 h 945"/>
                    <a:gd name="T50" fmla="*/ 754 w 2606"/>
                    <a:gd name="T51" fmla="*/ 901 h 945"/>
                    <a:gd name="T52" fmla="*/ 593 w 2606"/>
                    <a:gd name="T53" fmla="*/ 868 h 945"/>
                    <a:gd name="T54" fmla="*/ 448 w 2606"/>
                    <a:gd name="T55" fmla="*/ 828 h 945"/>
                    <a:gd name="T56" fmla="*/ 319 w 2606"/>
                    <a:gd name="T57" fmla="*/ 782 h 945"/>
                    <a:gd name="T58" fmla="*/ 209 w 2606"/>
                    <a:gd name="T59" fmla="*/ 729 h 945"/>
                    <a:gd name="T60" fmla="*/ 120 w 2606"/>
                    <a:gd name="T61" fmla="*/ 671 h 945"/>
                    <a:gd name="T62" fmla="*/ 54 w 2606"/>
                    <a:gd name="T63" fmla="*/ 608 h 945"/>
                    <a:gd name="T64" fmla="*/ 13 w 2606"/>
                    <a:gd name="T65" fmla="*/ 541 h 945"/>
                    <a:gd name="T66" fmla="*/ 0 w 2606"/>
                    <a:gd name="T67" fmla="*/ 472 h 945"/>
                    <a:gd name="T68" fmla="*/ 13 w 2606"/>
                    <a:gd name="T69" fmla="*/ 402 h 945"/>
                    <a:gd name="T70" fmla="*/ 54 w 2606"/>
                    <a:gd name="T71" fmla="*/ 336 h 945"/>
                    <a:gd name="T72" fmla="*/ 120 w 2606"/>
                    <a:gd name="T73" fmla="*/ 273 h 945"/>
                    <a:gd name="T74" fmla="*/ 209 w 2606"/>
                    <a:gd name="T75" fmla="*/ 215 h 945"/>
                    <a:gd name="T76" fmla="*/ 319 w 2606"/>
                    <a:gd name="T77" fmla="*/ 162 h 945"/>
                    <a:gd name="T78" fmla="*/ 448 w 2606"/>
                    <a:gd name="T79" fmla="*/ 116 h 945"/>
                    <a:gd name="T80" fmla="*/ 593 w 2606"/>
                    <a:gd name="T81" fmla="*/ 76 h 945"/>
                    <a:gd name="T82" fmla="*/ 754 w 2606"/>
                    <a:gd name="T83" fmla="*/ 44 h 945"/>
                    <a:gd name="T84" fmla="*/ 926 w 2606"/>
                    <a:gd name="T85" fmla="*/ 20 h 945"/>
                    <a:gd name="T86" fmla="*/ 1110 w 2606"/>
                    <a:gd name="T87" fmla="*/ 5 h 945"/>
                    <a:gd name="T88" fmla="*/ 1300 w 2606"/>
                    <a:gd name="T89"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06" h="945">
                      <a:moveTo>
                        <a:pt x="1300" y="0"/>
                      </a:moveTo>
                      <a:lnTo>
                        <a:pt x="1305" y="0"/>
                      </a:lnTo>
                      <a:lnTo>
                        <a:pt x="1400" y="1"/>
                      </a:lnTo>
                      <a:lnTo>
                        <a:pt x="1495" y="5"/>
                      </a:lnTo>
                      <a:lnTo>
                        <a:pt x="1588" y="12"/>
                      </a:lnTo>
                      <a:lnTo>
                        <a:pt x="1679" y="20"/>
                      </a:lnTo>
                      <a:lnTo>
                        <a:pt x="1767" y="30"/>
                      </a:lnTo>
                      <a:lnTo>
                        <a:pt x="1852" y="44"/>
                      </a:lnTo>
                      <a:lnTo>
                        <a:pt x="1934" y="59"/>
                      </a:lnTo>
                      <a:lnTo>
                        <a:pt x="2012" y="76"/>
                      </a:lnTo>
                      <a:lnTo>
                        <a:pt x="2087" y="95"/>
                      </a:lnTo>
                      <a:lnTo>
                        <a:pt x="2158" y="116"/>
                      </a:lnTo>
                      <a:lnTo>
                        <a:pt x="2224" y="138"/>
                      </a:lnTo>
                      <a:lnTo>
                        <a:pt x="2287" y="162"/>
                      </a:lnTo>
                      <a:lnTo>
                        <a:pt x="2344" y="187"/>
                      </a:lnTo>
                      <a:lnTo>
                        <a:pt x="2397" y="215"/>
                      </a:lnTo>
                      <a:lnTo>
                        <a:pt x="2444" y="243"/>
                      </a:lnTo>
                      <a:lnTo>
                        <a:pt x="2485" y="273"/>
                      </a:lnTo>
                      <a:lnTo>
                        <a:pt x="2521" y="304"/>
                      </a:lnTo>
                      <a:lnTo>
                        <a:pt x="2551" y="336"/>
                      </a:lnTo>
                      <a:lnTo>
                        <a:pt x="2575" y="369"/>
                      </a:lnTo>
                      <a:lnTo>
                        <a:pt x="2593" y="402"/>
                      </a:lnTo>
                      <a:lnTo>
                        <a:pt x="2603" y="437"/>
                      </a:lnTo>
                      <a:lnTo>
                        <a:pt x="2606" y="472"/>
                      </a:lnTo>
                      <a:lnTo>
                        <a:pt x="2603" y="507"/>
                      </a:lnTo>
                      <a:lnTo>
                        <a:pt x="2593" y="541"/>
                      </a:lnTo>
                      <a:lnTo>
                        <a:pt x="2575" y="576"/>
                      </a:lnTo>
                      <a:lnTo>
                        <a:pt x="2551" y="608"/>
                      </a:lnTo>
                      <a:lnTo>
                        <a:pt x="2521" y="640"/>
                      </a:lnTo>
                      <a:lnTo>
                        <a:pt x="2485" y="671"/>
                      </a:lnTo>
                      <a:lnTo>
                        <a:pt x="2444" y="701"/>
                      </a:lnTo>
                      <a:lnTo>
                        <a:pt x="2397" y="729"/>
                      </a:lnTo>
                      <a:lnTo>
                        <a:pt x="2344" y="756"/>
                      </a:lnTo>
                      <a:lnTo>
                        <a:pt x="2287" y="782"/>
                      </a:lnTo>
                      <a:lnTo>
                        <a:pt x="2224" y="806"/>
                      </a:lnTo>
                      <a:lnTo>
                        <a:pt x="2158" y="828"/>
                      </a:lnTo>
                      <a:lnTo>
                        <a:pt x="2087" y="849"/>
                      </a:lnTo>
                      <a:lnTo>
                        <a:pt x="2012" y="868"/>
                      </a:lnTo>
                      <a:lnTo>
                        <a:pt x="1934" y="885"/>
                      </a:lnTo>
                      <a:lnTo>
                        <a:pt x="1852" y="901"/>
                      </a:lnTo>
                      <a:lnTo>
                        <a:pt x="1767" y="913"/>
                      </a:lnTo>
                      <a:lnTo>
                        <a:pt x="1679" y="925"/>
                      </a:lnTo>
                      <a:lnTo>
                        <a:pt x="1588" y="933"/>
                      </a:lnTo>
                      <a:lnTo>
                        <a:pt x="1495" y="939"/>
                      </a:lnTo>
                      <a:lnTo>
                        <a:pt x="1400" y="943"/>
                      </a:lnTo>
                      <a:lnTo>
                        <a:pt x="1302" y="945"/>
                      </a:lnTo>
                      <a:lnTo>
                        <a:pt x="1205" y="943"/>
                      </a:lnTo>
                      <a:lnTo>
                        <a:pt x="1110" y="939"/>
                      </a:lnTo>
                      <a:lnTo>
                        <a:pt x="1016" y="933"/>
                      </a:lnTo>
                      <a:lnTo>
                        <a:pt x="926" y="925"/>
                      </a:lnTo>
                      <a:lnTo>
                        <a:pt x="838" y="913"/>
                      </a:lnTo>
                      <a:lnTo>
                        <a:pt x="754" y="901"/>
                      </a:lnTo>
                      <a:lnTo>
                        <a:pt x="671" y="885"/>
                      </a:lnTo>
                      <a:lnTo>
                        <a:pt x="593" y="868"/>
                      </a:lnTo>
                      <a:lnTo>
                        <a:pt x="518" y="849"/>
                      </a:lnTo>
                      <a:lnTo>
                        <a:pt x="448" y="828"/>
                      </a:lnTo>
                      <a:lnTo>
                        <a:pt x="381" y="806"/>
                      </a:lnTo>
                      <a:lnTo>
                        <a:pt x="319" y="782"/>
                      </a:lnTo>
                      <a:lnTo>
                        <a:pt x="261" y="756"/>
                      </a:lnTo>
                      <a:lnTo>
                        <a:pt x="209" y="729"/>
                      </a:lnTo>
                      <a:lnTo>
                        <a:pt x="162" y="701"/>
                      </a:lnTo>
                      <a:lnTo>
                        <a:pt x="120" y="671"/>
                      </a:lnTo>
                      <a:lnTo>
                        <a:pt x="84" y="640"/>
                      </a:lnTo>
                      <a:lnTo>
                        <a:pt x="54" y="608"/>
                      </a:lnTo>
                      <a:lnTo>
                        <a:pt x="31" y="576"/>
                      </a:lnTo>
                      <a:lnTo>
                        <a:pt x="13" y="541"/>
                      </a:lnTo>
                      <a:lnTo>
                        <a:pt x="3" y="507"/>
                      </a:lnTo>
                      <a:lnTo>
                        <a:pt x="0" y="472"/>
                      </a:lnTo>
                      <a:lnTo>
                        <a:pt x="3" y="437"/>
                      </a:lnTo>
                      <a:lnTo>
                        <a:pt x="13" y="402"/>
                      </a:lnTo>
                      <a:lnTo>
                        <a:pt x="31" y="369"/>
                      </a:lnTo>
                      <a:lnTo>
                        <a:pt x="54" y="336"/>
                      </a:lnTo>
                      <a:lnTo>
                        <a:pt x="84" y="304"/>
                      </a:lnTo>
                      <a:lnTo>
                        <a:pt x="120" y="273"/>
                      </a:lnTo>
                      <a:lnTo>
                        <a:pt x="162" y="243"/>
                      </a:lnTo>
                      <a:lnTo>
                        <a:pt x="209" y="215"/>
                      </a:lnTo>
                      <a:lnTo>
                        <a:pt x="261" y="187"/>
                      </a:lnTo>
                      <a:lnTo>
                        <a:pt x="319" y="162"/>
                      </a:lnTo>
                      <a:lnTo>
                        <a:pt x="381" y="138"/>
                      </a:lnTo>
                      <a:lnTo>
                        <a:pt x="448" y="116"/>
                      </a:lnTo>
                      <a:lnTo>
                        <a:pt x="518" y="95"/>
                      </a:lnTo>
                      <a:lnTo>
                        <a:pt x="593" y="76"/>
                      </a:lnTo>
                      <a:lnTo>
                        <a:pt x="671" y="59"/>
                      </a:lnTo>
                      <a:lnTo>
                        <a:pt x="754" y="44"/>
                      </a:lnTo>
                      <a:lnTo>
                        <a:pt x="838" y="30"/>
                      </a:lnTo>
                      <a:lnTo>
                        <a:pt x="926" y="20"/>
                      </a:lnTo>
                      <a:lnTo>
                        <a:pt x="1016" y="12"/>
                      </a:lnTo>
                      <a:lnTo>
                        <a:pt x="1110" y="5"/>
                      </a:lnTo>
                      <a:lnTo>
                        <a:pt x="1205" y="1"/>
                      </a:lnTo>
                      <a:lnTo>
                        <a:pt x="13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3200">
                    <a:solidFill>
                      <a:prstClr val="black"/>
                    </a:solidFill>
                  </a:endParaRPr>
                </a:p>
              </p:txBody>
            </p:sp>
            <p:sp>
              <p:nvSpPr>
                <p:cNvPr id="33" name="Freeform 9"/>
                <p:cNvSpPr>
                  <a:spLocks/>
                </p:cNvSpPr>
                <p:nvPr/>
              </p:nvSpPr>
              <p:spPr bwMode="auto">
                <a:xfrm>
                  <a:off x="831850" y="4324351"/>
                  <a:ext cx="365125" cy="109538"/>
                </a:xfrm>
                <a:custGeom>
                  <a:avLst/>
                  <a:gdLst>
                    <a:gd name="T0" fmla="*/ 1126 w 2074"/>
                    <a:gd name="T1" fmla="*/ 2 h 623"/>
                    <a:gd name="T2" fmla="*/ 1298 w 2074"/>
                    <a:gd name="T3" fmla="*/ 10 h 623"/>
                    <a:gd name="T4" fmla="*/ 1459 w 2074"/>
                    <a:gd name="T5" fmla="*/ 27 h 623"/>
                    <a:gd name="T6" fmla="*/ 1608 w 2074"/>
                    <a:gd name="T7" fmla="*/ 52 h 623"/>
                    <a:gd name="T8" fmla="*/ 1740 w 2074"/>
                    <a:gd name="T9" fmla="*/ 83 h 623"/>
                    <a:gd name="T10" fmla="*/ 1853 w 2074"/>
                    <a:gd name="T11" fmla="*/ 120 h 623"/>
                    <a:gd name="T12" fmla="*/ 1946 w 2074"/>
                    <a:gd name="T13" fmla="*/ 162 h 623"/>
                    <a:gd name="T14" fmla="*/ 2016 w 2074"/>
                    <a:gd name="T15" fmla="*/ 208 h 623"/>
                    <a:gd name="T16" fmla="*/ 2058 w 2074"/>
                    <a:gd name="T17" fmla="*/ 259 h 623"/>
                    <a:gd name="T18" fmla="*/ 2074 w 2074"/>
                    <a:gd name="T19" fmla="*/ 312 h 623"/>
                    <a:gd name="T20" fmla="*/ 2058 w 2074"/>
                    <a:gd name="T21" fmla="*/ 366 h 623"/>
                    <a:gd name="T22" fmla="*/ 2016 w 2074"/>
                    <a:gd name="T23" fmla="*/ 416 h 623"/>
                    <a:gd name="T24" fmla="*/ 1946 w 2074"/>
                    <a:gd name="T25" fmla="*/ 462 h 623"/>
                    <a:gd name="T26" fmla="*/ 1853 w 2074"/>
                    <a:gd name="T27" fmla="*/ 504 h 623"/>
                    <a:gd name="T28" fmla="*/ 1740 w 2074"/>
                    <a:gd name="T29" fmla="*/ 541 h 623"/>
                    <a:gd name="T30" fmla="*/ 1608 w 2074"/>
                    <a:gd name="T31" fmla="*/ 572 h 623"/>
                    <a:gd name="T32" fmla="*/ 1459 w 2074"/>
                    <a:gd name="T33" fmla="*/ 597 h 623"/>
                    <a:gd name="T34" fmla="*/ 1298 w 2074"/>
                    <a:gd name="T35" fmla="*/ 614 h 623"/>
                    <a:gd name="T36" fmla="*/ 1126 w 2074"/>
                    <a:gd name="T37" fmla="*/ 622 h 623"/>
                    <a:gd name="T38" fmla="*/ 947 w 2074"/>
                    <a:gd name="T39" fmla="*/ 622 h 623"/>
                    <a:gd name="T40" fmla="*/ 775 w 2074"/>
                    <a:gd name="T41" fmla="*/ 614 h 623"/>
                    <a:gd name="T42" fmla="*/ 613 w 2074"/>
                    <a:gd name="T43" fmla="*/ 597 h 623"/>
                    <a:gd name="T44" fmla="*/ 466 w 2074"/>
                    <a:gd name="T45" fmla="*/ 572 h 623"/>
                    <a:gd name="T46" fmla="*/ 334 w 2074"/>
                    <a:gd name="T47" fmla="*/ 541 h 623"/>
                    <a:gd name="T48" fmla="*/ 219 w 2074"/>
                    <a:gd name="T49" fmla="*/ 504 h 623"/>
                    <a:gd name="T50" fmla="*/ 127 w 2074"/>
                    <a:gd name="T51" fmla="*/ 462 h 623"/>
                    <a:gd name="T52" fmla="*/ 58 w 2074"/>
                    <a:gd name="T53" fmla="*/ 416 h 623"/>
                    <a:gd name="T54" fmla="*/ 14 w 2074"/>
                    <a:gd name="T55" fmla="*/ 366 h 623"/>
                    <a:gd name="T56" fmla="*/ 0 w 2074"/>
                    <a:gd name="T57" fmla="*/ 312 h 623"/>
                    <a:gd name="T58" fmla="*/ 14 w 2074"/>
                    <a:gd name="T59" fmla="*/ 259 h 623"/>
                    <a:gd name="T60" fmla="*/ 58 w 2074"/>
                    <a:gd name="T61" fmla="*/ 208 h 623"/>
                    <a:gd name="T62" fmla="*/ 127 w 2074"/>
                    <a:gd name="T63" fmla="*/ 162 h 623"/>
                    <a:gd name="T64" fmla="*/ 219 w 2074"/>
                    <a:gd name="T65" fmla="*/ 120 h 623"/>
                    <a:gd name="T66" fmla="*/ 334 w 2074"/>
                    <a:gd name="T67" fmla="*/ 83 h 623"/>
                    <a:gd name="T68" fmla="*/ 466 w 2074"/>
                    <a:gd name="T69" fmla="*/ 52 h 623"/>
                    <a:gd name="T70" fmla="*/ 613 w 2074"/>
                    <a:gd name="T71" fmla="*/ 27 h 623"/>
                    <a:gd name="T72" fmla="*/ 775 w 2074"/>
                    <a:gd name="T73" fmla="*/ 10 h 623"/>
                    <a:gd name="T74" fmla="*/ 947 w 2074"/>
                    <a:gd name="T75" fmla="*/ 2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4" h="62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9"/>
                      </a:lnTo>
                      <a:lnTo>
                        <a:pt x="2058" y="366"/>
                      </a:lnTo>
                      <a:lnTo>
                        <a:pt x="2041" y="391"/>
                      </a:lnTo>
                      <a:lnTo>
                        <a:pt x="2016" y="416"/>
                      </a:lnTo>
                      <a:lnTo>
                        <a:pt x="1984" y="439"/>
                      </a:lnTo>
                      <a:lnTo>
                        <a:pt x="1946" y="462"/>
                      </a:lnTo>
                      <a:lnTo>
                        <a:pt x="1902" y="484"/>
                      </a:lnTo>
                      <a:lnTo>
                        <a:pt x="1853" y="504"/>
                      </a:lnTo>
                      <a:lnTo>
                        <a:pt x="1799" y="524"/>
                      </a:lnTo>
                      <a:lnTo>
                        <a:pt x="1740" y="541"/>
                      </a:lnTo>
                      <a:lnTo>
                        <a:pt x="1676" y="557"/>
                      </a:lnTo>
                      <a:lnTo>
                        <a:pt x="1608" y="572"/>
                      </a:lnTo>
                      <a:lnTo>
                        <a:pt x="1536" y="585"/>
                      </a:lnTo>
                      <a:lnTo>
                        <a:pt x="1459" y="597"/>
                      </a:lnTo>
                      <a:lnTo>
                        <a:pt x="1381" y="606"/>
                      </a:lnTo>
                      <a:lnTo>
                        <a:pt x="1298" y="614"/>
                      </a:lnTo>
                      <a:lnTo>
                        <a:pt x="1213" y="619"/>
                      </a:lnTo>
                      <a:lnTo>
                        <a:pt x="1126" y="622"/>
                      </a:lnTo>
                      <a:lnTo>
                        <a:pt x="1036" y="623"/>
                      </a:lnTo>
                      <a:lnTo>
                        <a:pt x="947" y="622"/>
                      </a:lnTo>
                      <a:lnTo>
                        <a:pt x="859" y="619"/>
                      </a:lnTo>
                      <a:lnTo>
                        <a:pt x="775" y="614"/>
                      </a:lnTo>
                      <a:lnTo>
                        <a:pt x="693" y="606"/>
                      </a:lnTo>
                      <a:lnTo>
                        <a:pt x="613" y="597"/>
                      </a:lnTo>
                      <a:lnTo>
                        <a:pt x="538" y="585"/>
                      </a:lnTo>
                      <a:lnTo>
                        <a:pt x="466" y="572"/>
                      </a:lnTo>
                      <a:lnTo>
                        <a:pt x="397" y="557"/>
                      </a:lnTo>
                      <a:lnTo>
                        <a:pt x="334" y="541"/>
                      </a:lnTo>
                      <a:lnTo>
                        <a:pt x="274" y="524"/>
                      </a:lnTo>
                      <a:lnTo>
                        <a:pt x="219" y="504"/>
                      </a:lnTo>
                      <a:lnTo>
                        <a:pt x="170" y="484"/>
                      </a:lnTo>
                      <a:lnTo>
                        <a:pt x="127" y="462"/>
                      </a:lnTo>
                      <a:lnTo>
                        <a:pt x="90" y="439"/>
                      </a:lnTo>
                      <a:lnTo>
                        <a:pt x="58" y="416"/>
                      </a:lnTo>
                      <a:lnTo>
                        <a:pt x="33" y="391"/>
                      </a:lnTo>
                      <a:lnTo>
                        <a:pt x="14" y="366"/>
                      </a:lnTo>
                      <a:lnTo>
                        <a:pt x="4" y="339"/>
                      </a:lnTo>
                      <a:lnTo>
                        <a:pt x="0" y="312"/>
                      </a:lnTo>
                      <a:lnTo>
                        <a:pt x="4" y="285"/>
                      </a:lnTo>
                      <a:lnTo>
                        <a:pt x="14" y="259"/>
                      </a:lnTo>
                      <a:lnTo>
                        <a:pt x="33" y="234"/>
                      </a:lnTo>
                      <a:lnTo>
                        <a:pt x="58" y="208"/>
                      </a:lnTo>
                      <a:lnTo>
                        <a:pt x="90" y="185"/>
                      </a:lnTo>
                      <a:lnTo>
                        <a:pt x="127" y="162"/>
                      </a:lnTo>
                      <a:lnTo>
                        <a:pt x="170"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3200">
                    <a:solidFill>
                      <a:prstClr val="black"/>
                    </a:solidFill>
                  </a:endParaRPr>
                </a:p>
              </p:txBody>
            </p:sp>
            <p:sp>
              <p:nvSpPr>
                <p:cNvPr id="34" name="Freeform 10"/>
                <p:cNvSpPr>
                  <a:spLocks/>
                </p:cNvSpPr>
                <p:nvPr/>
              </p:nvSpPr>
              <p:spPr bwMode="auto">
                <a:xfrm>
                  <a:off x="836984" y="4320522"/>
                  <a:ext cx="365125" cy="88900"/>
                </a:xfrm>
                <a:custGeom>
                  <a:avLst/>
                  <a:gdLst>
                    <a:gd name="T0" fmla="*/ 1126 w 2074"/>
                    <a:gd name="T1" fmla="*/ 2 h 503"/>
                    <a:gd name="T2" fmla="*/ 1298 w 2074"/>
                    <a:gd name="T3" fmla="*/ 10 h 503"/>
                    <a:gd name="T4" fmla="*/ 1459 w 2074"/>
                    <a:gd name="T5" fmla="*/ 27 h 503"/>
                    <a:gd name="T6" fmla="*/ 1608 w 2074"/>
                    <a:gd name="T7" fmla="*/ 52 h 503"/>
                    <a:gd name="T8" fmla="*/ 1740 w 2074"/>
                    <a:gd name="T9" fmla="*/ 83 h 503"/>
                    <a:gd name="T10" fmla="*/ 1853 w 2074"/>
                    <a:gd name="T11" fmla="*/ 120 h 503"/>
                    <a:gd name="T12" fmla="*/ 1946 w 2074"/>
                    <a:gd name="T13" fmla="*/ 162 h 503"/>
                    <a:gd name="T14" fmla="*/ 2016 w 2074"/>
                    <a:gd name="T15" fmla="*/ 208 h 503"/>
                    <a:gd name="T16" fmla="*/ 2058 w 2074"/>
                    <a:gd name="T17" fmla="*/ 259 h 503"/>
                    <a:gd name="T18" fmla="*/ 2074 w 2074"/>
                    <a:gd name="T19" fmla="*/ 312 h 503"/>
                    <a:gd name="T20" fmla="*/ 2058 w 2074"/>
                    <a:gd name="T21" fmla="*/ 364 h 503"/>
                    <a:gd name="T22" fmla="*/ 2016 w 2074"/>
                    <a:gd name="T23" fmla="*/ 415 h 503"/>
                    <a:gd name="T24" fmla="*/ 1947 w 2074"/>
                    <a:gd name="T25" fmla="*/ 461 h 503"/>
                    <a:gd name="T26" fmla="*/ 1856 w 2074"/>
                    <a:gd name="T27" fmla="*/ 503 h 503"/>
                    <a:gd name="T28" fmla="*/ 1731 w 2074"/>
                    <a:gd name="T29" fmla="*/ 462 h 503"/>
                    <a:gd name="T30" fmla="*/ 1582 w 2074"/>
                    <a:gd name="T31" fmla="*/ 428 h 503"/>
                    <a:gd name="T32" fmla="*/ 1414 w 2074"/>
                    <a:gd name="T33" fmla="*/ 402 h 503"/>
                    <a:gd name="T34" fmla="*/ 1232 w 2074"/>
                    <a:gd name="T35" fmla="*/ 386 h 503"/>
                    <a:gd name="T36" fmla="*/ 1036 w 2074"/>
                    <a:gd name="T37" fmla="*/ 381 h 503"/>
                    <a:gd name="T38" fmla="*/ 842 w 2074"/>
                    <a:gd name="T39" fmla="*/ 386 h 503"/>
                    <a:gd name="T40" fmla="*/ 658 w 2074"/>
                    <a:gd name="T41" fmla="*/ 402 h 503"/>
                    <a:gd name="T42" fmla="*/ 491 w 2074"/>
                    <a:gd name="T43" fmla="*/ 428 h 503"/>
                    <a:gd name="T44" fmla="*/ 343 w 2074"/>
                    <a:gd name="T45" fmla="*/ 462 h 503"/>
                    <a:gd name="T46" fmla="*/ 217 w 2074"/>
                    <a:gd name="T47" fmla="*/ 503 h 503"/>
                    <a:gd name="T48" fmla="*/ 125 w 2074"/>
                    <a:gd name="T49" fmla="*/ 461 h 503"/>
                    <a:gd name="T50" fmla="*/ 57 w 2074"/>
                    <a:gd name="T51" fmla="*/ 415 h 503"/>
                    <a:gd name="T52" fmla="*/ 14 w 2074"/>
                    <a:gd name="T53" fmla="*/ 364 h 503"/>
                    <a:gd name="T54" fmla="*/ 0 w 2074"/>
                    <a:gd name="T55" fmla="*/ 312 h 503"/>
                    <a:gd name="T56" fmla="*/ 14 w 2074"/>
                    <a:gd name="T57" fmla="*/ 259 h 503"/>
                    <a:gd name="T58" fmla="*/ 58 w 2074"/>
                    <a:gd name="T59" fmla="*/ 208 h 503"/>
                    <a:gd name="T60" fmla="*/ 127 w 2074"/>
                    <a:gd name="T61" fmla="*/ 162 h 503"/>
                    <a:gd name="T62" fmla="*/ 219 w 2074"/>
                    <a:gd name="T63" fmla="*/ 120 h 503"/>
                    <a:gd name="T64" fmla="*/ 334 w 2074"/>
                    <a:gd name="T65" fmla="*/ 83 h 503"/>
                    <a:gd name="T66" fmla="*/ 466 w 2074"/>
                    <a:gd name="T67" fmla="*/ 52 h 503"/>
                    <a:gd name="T68" fmla="*/ 613 w 2074"/>
                    <a:gd name="T69" fmla="*/ 27 h 503"/>
                    <a:gd name="T70" fmla="*/ 775 w 2074"/>
                    <a:gd name="T71" fmla="*/ 10 h 503"/>
                    <a:gd name="T72" fmla="*/ 947 w 2074"/>
                    <a:gd name="T73" fmla="*/ 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74" h="50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8"/>
                      </a:lnTo>
                      <a:lnTo>
                        <a:pt x="2058" y="364"/>
                      </a:lnTo>
                      <a:lnTo>
                        <a:pt x="2041" y="390"/>
                      </a:lnTo>
                      <a:lnTo>
                        <a:pt x="2016" y="415"/>
                      </a:lnTo>
                      <a:lnTo>
                        <a:pt x="1985" y="438"/>
                      </a:lnTo>
                      <a:lnTo>
                        <a:pt x="1947" y="461"/>
                      </a:lnTo>
                      <a:lnTo>
                        <a:pt x="1905" y="482"/>
                      </a:lnTo>
                      <a:lnTo>
                        <a:pt x="1856" y="503"/>
                      </a:lnTo>
                      <a:lnTo>
                        <a:pt x="1797" y="481"/>
                      </a:lnTo>
                      <a:lnTo>
                        <a:pt x="1731" y="462"/>
                      </a:lnTo>
                      <a:lnTo>
                        <a:pt x="1658" y="444"/>
                      </a:lnTo>
                      <a:lnTo>
                        <a:pt x="1582" y="428"/>
                      </a:lnTo>
                      <a:lnTo>
                        <a:pt x="1500" y="414"/>
                      </a:lnTo>
                      <a:lnTo>
                        <a:pt x="1414" y="402"/>
                      </a:lnTo>
                      <a:lnTo>
                        <a:pt x="1325" y="394"/>
                      </a:lnTo>
                      <a:lnTo>
                        <a:pt x="1232" y="386"/>
                      </a:lnTo>
                      <a:lnTo>
                        <a:pt x="1136" y="382"/>
                      </a:lnTo>
                      <a:lnTo>
                        <a:pt x="1036" y="381"/>
                      </a:lnTo>
                      <a:lnTo>
                        <a:pt x="938" y="382"/>
                      </a:lnTo>
                      <a:lnTo>
                        <a:pt x="842" y="386"/>
                      </a:lnTo>
                      <a:lnTo>
                        <a:pt x="748" y="394"/>
                      </a:lnTo>
                      <a:lnTo>
                        <a:pt x="658" y="402"/>
                      </a:lnTo>
                      <a:lnTo>
                        <a:pt x="572" y="414"/>
                      </a:lnTo>
                      <a:lnTo>
                        <a:pt x="491" y="428"/>
                      </a:lnTo>
                      <a:lnTo>
                        <a:pt x="414" y="444"/>
                      </a:lnTo>
                      <a:lnTo>
                        <a:pt x="343" y="462"/>
                      </a:lnTo>
                      <a:lnTo>
                        <a:pt x="277" y="481"/>
                      </a:lnTo>
                      <a:lnTo>
                        <a:pt x="217" y="503"/>
                      </a:lnTo>
                      <a:lnTo>
                        <a:pt x="168" y="482"/>
                      </a:lnTo>
                      <a:lnTo>
                        <a:pt x="125" y="461"/>
                      </a:lnTo>
                      <a:lnTo>
                        <a:pt x="89" y="438"/>
                      </a:lnTo>
                      <a:lnTo>
                        <a:pt x="57" y="415"/>
                      </a:lnTo>
                      <a:lnTo>
                        <a:pt x="32" y="390"/>
                      </a:lnTo>
                      <a:lnTo>
                        <a:pt x="14" y="364"/>
                      </a:lnTo>
                      <a:lnTo>
                        <a:pt x="4" y="338"/>
                      </a:lnTo>
                      <a:lnTo>
                        <a:pt x="0" y="312"/>
                      </a:lnTo>
                      <a:lnTo>
                        <a:pt x="4" y="285"/>
                      </a:lnTo>
                      <a:lnTo>
                        <a:pt x="14" y="259"/>
                      </a:lnTo>
                      <a:lnTo>
                        <a:pt x="33" y="234"/>
                      </a:lnTo>
                      <a:lnTo>
                        <a:pt x="58" y="208"/>
                      </a:lnTo>
                      <a:lnTo>
                        <a:pt x="90" y="185"/>
                      </a:lnTo>
                      <a:lnTo>
                        <a:pt x="127" y="162"/>
                      </a:lnTo>
                      <a:lnTo>
                        <a:pt x="171"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3200">
                    <a:solidFill>
                      <a:prstClr val="black"/>
                    </a:solidFill>
                  </a:endParaRPr>
                </a:p>
              </p:txBody>
            </p:sp>
          </p:grpSp>
          <p:grpSp>
            <p:nvGrpSpPr>
              <p:cNvPr id="26" name="Group 25"/>
              <p:cNvGrpSpPr>
                <a:grpSpLocks noChangeAspect="1"/>
              </p:cNvGrpSpPr>
              <p:nvPr/>
            </p:nvGrpSpPr>
            <p:grpSpPr>
              <a:xfrm>
                <a:off x="4002464" y="-419117"/>
                <a:ext cx="427934" cy="566646"/>
                <a:chOff x="784223" y="4300538"/>
                <a:chExt cx="460377" cy="609600"/>
              </a:xfrm>
            </p:grpSpPr>
            <p:sp>
              <p:nvSpPr>
                <p:cNvPr id="27" name="Freeform 6"/>
                <p:cNvSpPr>
                  <a:spLocks/>
                </p:cNvSpPr>
                <p:nvPr/>
              </p:nvSpPr>
              <p:spPr bwMode="auto">
                <a:xfrm>
                  <a:off x="784223" y="4383088"/>
                  <a:ext cx="460375" cy="527050"/>
                </a:xfrm>
                <a:custGeom>
                  <a:avLst/>
                  <a:gdLst>
                    <a:gd name="T0" fmla="*/ 0 w 2608"/>
                    <a:gd name="T1" fmla="*/ 0 h 2984"/>
                    <a:gd name="T2" fmla="*/ 2608 w 2608"/>
                    <a:gd name="T3" fmla="*/ 0 h 2984"/>
                    <a:gd name="T4" fmla="*/ 2608 w 2608"/>
                    <a:gd name="T5" fmla="*/ 2512 h 2984"/>
                    <a:gd name="T6" fmla="*/ 2605 w 2608"/>
                    <a:gd name="T7" fmla="*/ 2547 h 2984"/>
                    <a:gd name="T8" fmla="*/ 2595 w 2608"/>
                    <a:gd name="T9" fmla="*/ 2582 h 2984"/>
                    <a:gd name="T10" fmla="*/ 2577 w 2608"/>
                    <a:gd name="T11" fmla="*/ 2615 h 2984"/>
                    <a:gd name="T12" fmla="*/ 2553 w 2608"/>
                    <a:gd name="T13" fmla="*/ 2648 h 2984"/>
                    <a:gd name="T14" fmla="*/ 2523 w 2608"/>
                    <a:gd name="T15" fmla="*/ 2680 h 2984"/>
                    <a:gd name="T16" fmla="*/ 2487 w 2608"/>
                    <a:gd name="T17" fmla="*/ 2711 h 2984"/>
                    <a:gd name="T18" fmla="*/ 2446 w 2608"/>
                    <a:gd name="T19" fmla="*/ 2741 h 2984"/>
                    <a:gd name="T20" fmla="*/ 2399 w 2608"/>
                    <a:gd name="T21" fmla="*/ 2769 h 2984"/>
                    <a:gd name="T22" fmla="*/ 2346 w 2608"/>
                    <a:gd name="T23" fmla="*/ 2795 h 2984"/>
                    <a:gd name="T24" fmla="*/ 2289 w 2608"/>
                    <a:gd name="T25" fmla="*/ 2822 h 2984"/>
                    <a:gd name="T26" fmla="*/ 2226 w 2608"/>
                    <a:gd name="T27" fmla="*/ 2846 h 2984"/>
                    <a:gd name="T28" fmla="*/ 2160 w 2608"/>
                    <a:gd name="T29" fmla="*/ 2868 h 2984"/>
                    <a:gd name="T30" fmla="*/ 2089 w 2608"/>
                    <a:gd name="T31" fmla="*/ 2889 h 2984"/>
                    <a:gd name="T32" fmla="*/ 2014 w 2608"/>
                    <a:gd name="T33" fmla="*/ 2908 h 2984"/>
                    <a:gd name="T34" fmla="*/ 1936 w 2608"/>
                    <a:gd name="T35" fmla="*/ 2925 h 2984"/>
                    <a:gd name="T36" fmla="*/ 1854 w 2608"/>
                    <a:gd name="T37" fmla="*/ 2940 h 2984"/>
                    <a:gd name="T38" fmla="*/ 1769 w 2608"/>
                    <a:gd name="T39" fmla="*/ 2953 h 2984"/>
                    <a:gd name="T40" fmla="*/ 1681 w 2608"/>
                    <a:gd name="T41" fmla="*/ 2964 h 2984"/>
                    <a:gd name="T42" fmla="*/ 1590 w 2608"/>
                    <a:gd name="T43" fmla="*/ 2972 h 2984"/>
                    <a:gd name="T44" fmla="*/ 1497 w 2608"/>
                    <a:gd name="T45" fmla="*/ 2979 h 2984"/>
                    <a:gd name="T46" fmla="*/ 1402 w 2608"/>
                    <a:gd name="T47" fmla="*/ 2983 h 2984"/>
                    <a:gd name="T48" fmla="*/ 1304 w 2608"/>
                    <a:gd name="T49" fmla="*/ 2984 h 2984"/>
                    <a:gd name="T50" fmla="*/ 1304 w 2608"/>
                    <a:gd name="T51" fmla="*/ 2984 h 2984"/>
                    <a:gd name="T52" fmla="*/ 1302 w 2608"/>
                    <a:gd name="T53" fmla="*/ 2984 h 2984"/>
                    <a:gd name="T54" fmla="*/ 1287 w 2608"/>
                    <a:gd name="T55" fmla="*/ 2984 h 2984"/>
                    <a:gd name="T56" fmla="*/ 1287 w 2608"/>
                    <a:gd name="T57" fmla="*/ 2984 h 2984"/>
                    <a:gd name="T58" fmla="*/ 1190 w 2608"/>
                    <a:gd name="T59" fmla="*/ 2982 h 2984"/>
                    <a:gd name="T60" fmla="*/ 1096 w 2608"/>
                    <a:gd name="T61" fmla="*/ 2978 h 2984"/>
                    <a:gd name="T62" fmla="*/ 1005 w 2608"/>
                    <a:gd name="T63" fmla="*/ 2971 h 2984"/>
                    <a:gd name="T64" fmla="*/ 915 w 2608"/>
                    <a:gd name="T65" fmla="*/ 2962 h 2984"/>
                    <a:gd name="T66" fmla="*/ 828 w 2608"/>
                    <a:gd name="T67" fmla="*/ 2952 h 2984"/>
                    <a:gd name="T68" fmla="*/ 744 w 2608"/>
                    <a:gd name="T69" fmla="*/ 2938 h 2984"/>
                    <a:gd name="T70" fmla="*/ 663 w 2608"/>
                    <a:gd name="T71" fmla="*/ 2922 h 2984"/>
                    <a:gd name="T72" fmla="*/ 586 w 2608"/>
                    <a:gd name="T73" fmla="*/ 2905 h 2984"/>
                    <a:gd name="T74" fmla="*/ 513 w 2608"/>
                    <a:gd name="T75" fmla="*/ 2887 h 2984"/>
                    <a:gd name="T76" fmla="*/ 442 w 2608"/>
                    <a:gd name="T77" fmla="*/ 2866 h 2984"/>
                    <a:gd name="T78" fmla="*/ 377 w 2608"/>
                    <a:gd name="T79" fmla="*/ 2844 h 2984"/>
                    <a:gd name="T80" fmla="*/ 316 w 2608"/>
                    <a:gd name="T81" fmla="*/ 2820 h 2984"/>
                    <a:gd name="T82" fmla="*/ 259 w 2608"/>
                    <a:gd name="T83" fmla="*/ 2793 h 2984"/>
                    <a:gd name="T84" fmla="*/ 208 w 2608"/>
                    <a:gd name="T85" fmla="*/ 2767 h 2984"/>
                    <a:gd name="T86" fmla="*/ 162 w 2608"/>
                    <a:gd name="T87" fmla="*/ 2739 h 2984"/>
                    <a:gd name="T88" fmla="*/ 120 w 2608"/>
                    <a:gd name="T89" fmla="*/ 2710 h 2984"/>
                    <a:gd name="T90" fmla="*/ 85 w 2608"/>
                    <a:gd name="T91" fmla="*/ 2678 h 2984"/>
                    <a:gd name="T92" fmla="*/ 55 w 2608"/>
                    <a:gd name="T93" fmla="*/ 2647 h 2984"/>
                    <a:gd name="T94" fmla="*/ 32 w 2608"/>
                    <a:gd name="T95" fmla="*/ 2614 h 2984"/>
                    <a:gd name="T96" fmla="*/ 15 w 2608"/>
                    <a:gd name="T97" fmla="*/ 2581 h 2984"/>
                    <a:gd name="T98" fmla="*/ 5 w 2608"/>
                    <a:gd name="T99" fmla="*/ 2546 h 2984"/>
                    <a:gd name="T100" fmla="*/ 0 w 2608"/>
                    <a:gd name="T101" fmla="*/ 2512 h 2984"/>
                    <a:gd name="T102" fmla="*/ 0 w 2608"/>
                    <a:gd name="T103" fmla="*/ 0 h 2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08" h="2984">
                      <a:moveTo>
                        <a:pt x="0" y="0"/>
                      </a:moveTo>
                      <a:lnTo>
                        <a:pt x="2608" y="0"/>
                      </a:lnTo>
                      <a:lnTo>
                        <a:pt x="2608" y="2512"/>
                      </a:lnTo>
                      <a:lnTo>
                        <a:pt x="2605" y="2547"/>
                      </a:lnTo>
                      <a:lnTo>
                        <a:pt x="2595" y="2582"/>
                      </a:lnTo>
                      <a:lnTo>
                        <a:pt x="2577" y="2615"/>
                      </a:lnTo>
                      <a:lnTo>
                        <a:pt x="2553" y="2648"/>
                      </a:lnTo>
                      <a:lnTo>
                        <a:pt x="2523" y="2680"/>
                      </a:lnTo>
                      <a:lnTo>
                        <a:pt x="2487" y="2711"/>
                      </a:lnTo>
                      <a:lnTo>
                        <a:pt x="2446" y="2741"/>
                      </a:lnTo>
                      <a:lnTo>
                        <a:pt x="2399" y="2769"/>
                      </a:lnTo>
                      <a:lnTo>
                        <a:pt x="2346" y="2795"/>
                      </a:lnTo>
                      <a:lnTo>
                        <a:pt x="2289" y="2822"/>
                      </a:lnTo>
                      <a:lnTo>
                        <a:pt x="2226" y="2846"/>
                      </a:lnTo>
                      <a:lnTo>
                        <a:pt x="2160" y="2868"/>
                      </a:lnTo>
                      <a:lnTo>
                        <a:pt x="2089" y="2889"/>
                      </a:lnTo>
                      <a:lnTo>
                        <a:pt x="2014" y="2908"/>
                      </a:lnTo>
                      <a:lnTo>
                        <a:pt x="1936" y="2925"/>
                      </a:lnTo>
                      <a:lnTo>
                        <a:pt x="1854" y="2940"/>
                      </a:lnTo>
                      <a:lnTo>
                        <a:pt x="1769" y="2953"/>
                      </a:lnTo>
                      <a:lnTo>
                        <a:pt x="1681" y="2964"/>
                      </a:lnTo>
                      <a:lnTo>
                        <a:pt x="1590" y="2972"/>
                      </a:lnTo>
                      <a:lnTo>
                        <a:pt x="1497" y="2979"/>
                      </a:lnTo>
                      <a:lnTo>
                        <a:pt x="1402" y="2983"/>
                      </a:lnTo>
                      <a:lnTo>
                        <a:pt x="1304" y="2984"/>
                      </a:lnTo>
                      <a:lnTo>
                        <a:pt x="1304" y="2984"/>
                      </a:lnTo>
                      <a:lnTo>
                        <a:pt x="1302" y="2984"/>
                      </a:lnTo>
                      <a:lnTo>
                        <a:pt x="1287" y="2984"/>
                      </a:lnTo>
                      <a:lnTo>
                        <a:pt x="1287" y="2984"/>
                      </a:lnTo>
                      <a:lnTo>
                        <a:pt x="1190" y="2982"/>
                      </a:lnTo>
                      <a:lnTo>
                        <a:pt x="1096" y="2978"/>
                      </a:lnTo>
                      <a:lnTo>
                        <a:pt x="1005" y="2971"/>
                      </a:lnTo>
                      <a:lnTo>
                        <a:pt x="915" y="2962"/>
                      </a:lnTo>
                      <a:lnTo>
                        <a:pt x="828" y="2952"/>
                      </a:lnTo>
                      <a:lnTo>
                        <a:pt x="744" y="2938"/>
                      </a:lnTo>
                      <a:lnTo>
                        <a:pt x="663" y="2922"/>
                      </a:lnTo>
                      <a:lnTo>
                        <a:pt x="586" y="2905"/>
                      </a:lnTo>
                      <a:lnTo>
                        <a:pt x="513" y="2887"/>
                      </a:lnTo>
                      <a:lnTo>
                        <a:pt x="442" y="2866"/>
                      </a:lnTo>
                      <a:lnTo>
                        <a:pt x="377" y="2844"/>
                      </a:lnTo>
                      <a:lnTo>
                        <a:pt x="316" y="2820"/>
                      </a:lnTo>
                      <a:lnTo>
                        <a:pt x="259" y="2793"/>
                      </a:lnTo>
                      <a:lnTo>
                        <a:pt x="208" y="2767"/>
                      </a:lnTo>
                      <a:lnTo>
                        <a:pt x="162" y="2739"/>
                      </a:lnTo>
                      <a:lnTo>
                        <a:pt x="120" y="2710"/>
                      </a:lnTo>
                      <a:lnTo>
                        <a:pt x="85" y="2678"/>
                      </a:lnTo>
                      <a:lnTo>
                        <a:pt x="55" y="2647"/>
                      </a:lnTo>
                      <a:lnTo>
                        <a:pt x="32" y="2614"/>
                      </a:lnTo>
                      <a:lnTo>
                        <a:pt x="15" y="2581"/>
                      </a:lnTo>
                      <a:lnTo>
                        <a:pt x="5" y="2546"/>
                      </a:lnTo>
                      <a:lnTo>
                        <a:pt x="0" y="2512"/>
                      </a:lnTo>
                      <a:lnTo>
                        <a:pt x="0" y="0"/>
                      </a:lnTo>
                      <a:close/>
                    </a:path>
                  </a:pathLst>
                </a:custGeom>
                <a:solidFill>
                  <a:srgbClr val="3999C6"/>
                </a:solidFill>
                <a:ln w="0">
                  <a:solidFill>
                    <a:srgbClr val="3999C6"/>
                  </a:solidFill>
                  <a:prstDash val="solid"/>
                  <a:round/>
                  <a:headEnd/>
                  <a:tailEnd/>
                </a:ln>
              </p:spPr>
              <p:txBody>
                <a:bodyPr vert="horz" wrap="square" lIns="91440" tIns="45720" rIns="91440" bIns="45720" numCol="1" anchor="t" anchorCtr="0" compatLnSpc="1">
                  <a:prstTxWarp prst="textNoShape">
                    <a:avLst/>
                  </a:prstTxWarp>
                </a:bodyPr>
                <a:lstStyle/>
                <a:p>
                  <a:endParaRPr lang="en-US" sz="3200">
                    <a:solidFill>
                      <a:prstClr val="black"/>
                    </a:solidFill>
                  </a:endParaRPr>
                </a:p>
              </p:txBody>
            </p:sp>
            <p:sp>
              <p:nvSpPr>
                <p:cNvPr id="28" name="Freeform 8"/>
                <p:cNvSpPr>
                  <a:spLocks/>
                </p:cNvSpPr>
                <p:nvPr/>
              </p:nvSpPr>
              <p:spPr bwMode="auto">
                <a:xfrm>
                  <a:off x="784225" y="4300538"/>
                  <a:ext cx="460375" cy="166688"/>
                </a:xfrm>
                <a:custGeom>
                  <a:avLst/>
                  <a:gdLst>
                    <a:gd name="T0" fmla="*/ 1305 w 2606"/>
                    <a:gd name="T1" fmla="*/ 0 h 945"/>
                    <a:gd name="T2" fmla="*/ 1495 w 2606"/>
                    <a:gd name="T3" fmla="*/ 5 h 945"/>
                    <a:gd name="T4" fmla="*/ 1679 w 2606"/>
                    <a:gd name="T5" fmla="*/ 20 h 945"/>
                    <a:gd name="T6" fmla="*/ 1852 w 2606"/>
                    <a:gd name="T7" fmla="*/ 44 h 945"/>
                    <a:gd name="T8" fmla="*/ 2012 w 2606"/>
                    <a:gd name="T9" fmla="*/ 76 h 945"/>
                    <a:gd name="T10" fmla="*/ 2158 w 2606"/>
                    <a:gd name="T11" fmla="*/ 116 h 945"/>
                    <a:gd name="T12" fmla="*/ 2287 w 2606"/>
                    <a:gd name="T13" fmla="*/ 162 h 945"/>
                    <a:gd name="T14" fmla="*/ 2397 w 2606"/>
                    <a:gd name="T15" fmla="*/ 215 h 945"/>
                    <a:gd name="T16" fmla="*/ 2485 w 2606"/>
                    <a:gd name="T17" fmla="*/ 273 h 945"/>
                    <a:gd name="T18" fmla="*/ 2551 w 2606"/>
                    <a:gd name="T19" fmla="*/ 336 h 945"/>
                    <a:gd name="T20" fmla="*/ 2593 w 2606"/>
                    <a:gd name="T21" fmla="*/ 402 h 945"/>
                    <a:gd name="T22" fmla="*/ 2606 w 2606"/>
                    <a:gd name="T23" fmla="*/ 472 h 945"/>
                    <a:gd name="T24" fmla="*/ 2593 w 2606"/>
                    <a:gd name="T25" fmla="*/ 541 h 945"/>
                    <a:gd name="T26" fmla="*/ 2551 w 2606"/>
                    <a:gd name="T27" fmla="*/ 608 h 945"/>
                    <a:gd name="T28" fmla="*/ 2485 w 2606"/>
                    <a:gd name="T29" fmla="*/ 671 h 945"/>
                    <a:gd name="T30" fmla="*/ 2397 w 2606"/>
                    <a:gd name="T31" fmla="*/ 729 h 945"/>
                    <a:gd name="T32" fmla="*/ 2287 w 2606"/>
                    <a:gd name="T33" fmla="*/ 782 h 945"/>
                    <a:gd name="T34" fmla="*/ 2158 w 2606"/>
                    <a:gd name="T35" fmla="*/ 828 h 945"/>
                    <a:gd name="T36" fmla="*/ 2012 w 2606"/>
                    <a:gd name="T37" fmla="*/ 868 h 945"/>
                    <a:gd name="T38" fmla="*/ 1852 w 2606"/>
                    <a:gd name="T39" fmla="*/ 901 h 945"/>
                    <a:gd name="T40" fmla="*/ 1679 w 2606"/>
                    <a:gd name="T41" fmla="*/ 925 h 945"/>
                    <a:gd name="T42" fmla="*/ 1495 w 2606"/>
                    <a:gd name="T43" fmla="*/ 939 h 945"/>
                    <a:gd name="T44" fmla="*/ 1302 w 2606"/>
                    <a:gd name="T45" fmla="*/ 945 h 945"/>
                    <a:gd name="T46" fmla="*/ 1110 w 2606"/>
                    <a:gd name="T47" fmla="*/ 939 h 945"/>
                    <a:gd name="T48" fmla="*/ 926 w 2606"/>
                    <a:gd name="T49" fmla="*/ 925 h 945"/>
                    <a:gd name="T50" fmla="*/ 754 w 2606"/>
                    <a:gd name="T51" fmla="*/ 901 h 945"/>
                    <a:gd name="T52" fmla="*/ 593 w 2606"/>
                    <a:gd name="T53" fmla="*/ 868 h 945"/>
                    <a:gd name="T54" fmla="*/ 448 w 2606"/>
                    <a:gd name="T55" fmla="*/ 828 h 945"/>
                    <a:gd name="T56" fmla="*/ 319 w 2606"/>
                    <a:gd name="T57" fmla="*/ 782 h 945"/>
                    <a:gd name="T58" fmla="*/ 209 w 2606"/>
                    <a:gd name="T59" fmla="*/ 729 h 945"/>
                    <a:gd name="T60" fmla="*/ 120 w 2606"/>
                    <a:gd name="T61" fmla="*/ 671 h 945"/>
                    <a:gd name="T62" fmla="*/ 54 w 2606"/>
                    <a:gd name="T63" fmla="*/ 608 h 945"/>
                    <a:gd name="T64" fmla="*/ 13 w 2606"/>
                    <a:gd name="T65" fmla="*/ 541 h 945"/>
                    <a:gd name="T66" fmla="*/ 0 w 2606"/>
                    <a:gd name="T67" fmla="*/ 472 h 945"/>
                    <a:gd name="T68" fmla="*/ 13 w 2606"/>
                    <a:gd name="T69" fmla="*/ 402 h 945"/>
                    <a:gd name="T70" fmla="*/ 54 w 2606"/>
                    <a:gd name="T71" fmla="*/ 336 h 945"/>
                    <a:gd name="T72" fmla="*/ 120 w 2606"/>
                    <a:gd name="T73" fmla="*/ 273 h 945"/>
                    <a:gd name="T74" fmla="*/ 209 w 2606"/>
                    <a:gd name="T75" fmla="*/ 215 h 945"/>
                    <a:gd name="T76" fmla="*/ 319 w 2606"/>
                    <a:gd name="T77" fmla="*/ 162 h 945"/>
                    <a:gd name="T78" fmla="*/ 448 w 2606"/>
                    <a:gd name="T79" fmla="*/ 116 h 945"/>
                    <a:gd name="T80" fmla="*/ 593 w 2606"/>
                    <a:gd name="T81" fmla="*/ 76 h 945"/>
                    <a:gd name="T82" fmla="*/ 754 w 2606"/>
                    <a:gd name="T83" fmla="*/ 44 h 945"/>
                    <a:gd name="T84" fmla="*/ 926 w 2606"/>
                    <a:gd name="T85" fmla="*/ 20 h 945"/>
                    <a:gd name="T86" fmla="*/ 1110 w 2606"/>
                    <a:gd name="T87" fmla="*/ 5 h 945"/>
                    <a:gd name="T88" fmla="*/ 1300 w 2606"/>
                    <a:gd name="T89"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06" h="945">
                      <a:moveTo>
                        <a:pt x="1300" y="0"/>
                      </a:moveTo>
                      <a:lnTo>
                        <a:pt x="1305" y="0"/>
                      </a:lnTo>
                      <a:lnTo>
                        <a:pt x="1400" y="1"/>
                      </a:lnTo>
                      <a:lnTo>
                        <a:pt x="1495" y="5"/>
                      </a:lnTo>
                      <a:lnTo>
                        <a:pt x="1588" y="12"/>
                      </a:lnTo>
                      <a:lnTo>
                        <a:pt x="1679" y="20"/>
                      </a:lnTo>
                      <a:lnTo>
                        <a:pt x="1767" y="30"/>
                      </a:lnTo>
                      <a:lnTo>
                        <a:pt x="1852" y="44"/>
                      </a:lnTo>
                      <a:lnTo>
                        <a:pt x="1934" y="59"/>
                      </a:lnTo>
                      <a:lnTo>
                        <a:pt x="2012" y="76"/>
                      </a:lnTo>
                      <a:lnTo>
                        <a:pt x="2087" y="95"/>
                      </a:lnTo>
                      <a:lnTo>
                        <a:pt x="2158" y="116"/>
                      </a:lnTo>
                      <a:lnTo>
                        <a:pt x="2224" y="138"/>
                      </a:lnTo>
                      <a:lnTo>
                        <a:pt x="2287" y="162"/>
                      </a:lnTo>
                      <a:lnTo>
                        <a:pt x="2344" y="187"/>
                      </a:lnTo>
                      <a:lnTo>
                        <a:pt x="2397" y="215"/>
                      </a:lnTo>
                      <a:lnTo>
                        <a:pt x="2444" y="243"/>
                      </a:lnTo>
                      <a:lnTo>
                        <a:pt x="2485" y="273"/>
                      </a:lnTo>
                      <a:lnTo>
                        <a:pt x="2521" y="304"/>
                      </a:lnTo>
                      <a:lnTo>
                        <a:pt x="2551" y="336"/>
                      </a:lnTo>
                      <a:lnTo>
                        <a:pt x="2575" y="369"/>
                      </a:lnTo>
                      <a:lnTo>
                        <a:pt x="2593" y="402"/>
                      </a:lnTo>
                      <a:lnTo>
                        <a:pt x="2603" y="437"/>
                      </a:lnTo>
                      <a:lnTo>
                        <a:pt x="2606" y="472"/>
                      </a:lnTo>
                      <a:lnTo>
                        <a:pt x="2603" y="507"/>
                      </a:lnTo>
                      <a:lnTo>
                        <a:pt x="2593" y="541"/>
                      </a:lnTo>
                      <a:lnTo>
                        <a:pt x="2575" y="576"/>
                      </a:lnTo>
                      <a:lnTo>
                        <a:pt x="2551" y="608"/>
                      </a:lnTo>
                      <a:lnTo>
                        <a:pt x="2521" y="640"/>
                      </a:lnTo>
                      <a:lnTo>
                        <a:pt x="2485" y="671"/>
                      </a:lnTo>
                      <a:lnTo>
                        <a:pt x="2444" y="701"/>
                      </a:lnTo>
                      <a:lnTo>
                        <a:pt x="2397" y="729"/>
                      </a:lnTo>
                      <a:lnTo>
                        <a:pt x="2344" y="756"/>
                      </a:lnTo>
                      <a:lnTo>
                        <a:pt x="2287" y="782"/>
                      </a:lnTo>
                      <a:lnTo>
                        <a:pt x="2224" y="806"/>
                      </a:lnTo>
                      <a:lnTo>
                        <a:pt x="2158" y="828"/>
                      </a:lnTo>
                      <a:lnTo>
                        <a:pt x="2087" y="849"/>
                      </a:lnTo>
                      <a:lnTo>
                        <a:pt x="2012" y="868"/>
                      </a:lnTo>
                      <a:lnTo>
                        <a:pt x="1934" y="885"/>
                      </a:lnTo>
                      <a:lnTo>
                        <a:pt x="1852" y="901"/>
                      </a:lnTo>
                      <a:lnTo>
                        <a:pt x="1767" y="913"/>
                      </a:lnTo>
                      <a:lnTo>
                        <a:pt x="1679" y="925"/>
                      </a:lnTo>
                      <a:lnTo>
                        <a:pt x="1588" y="933"/>
                      </a:lnTo>
                      <a:lnTo>
                        <a:pt x="1495" y="939"/>
                      </a:lnTo>
                      <a:lnTo>
                        <a:pt x="1400" y="943"/>
                      </a:lnTo>
                      <a:lnTo>
                        <a:pt x="1302" y="945"/>
                      </a:lnTo>
                      <a:lnTo>
                        <a:pt x="1205" y="943"/>
                      </a:lnTo>
                      <a:lnTo>
                        <a:pt x="1110" y="939"/>
                      </a:lnTo>
                      <a:lnTo>
                        <a:pt x="1016" y="933"/>
                      </a:lnTo>
                      <a:lnTo>
                        <a:pt x="926" y="925"/>
                      </a:lnTo>
                      <a:lnTo>
                        <a:pt x="838" y="913"/>
                      </a:lnTo>
                      <a:lnTo>
                        <a:pt x="754" y="901"/>
                      </a:lnTo>
                      <a:lnTo>
                        <a:pt x="671" y="885"/>
                      </a:lnTo>
                      <a:lnTo>
                        <a:pt x="593" y="868"/>
                      </a:lnTo>
                      <a:lnTo>
                        <a:pt x="518" y="849"/>
                      </a:lnTo>
                      <a:lnTo>
                        <a:pt x="448" y="828"/>
                      </a:lnTo>
                      <a:lnTo>
                        <a:pt x="381" y="806"/>
                      </a:lnTo>
                      <a:lnTo>
                        <a:pt x="319" y="782"/>
                      </a:lnTo>
                      <a:lnTo>
                        <a:pt x="261" y="756"/>
                      </a:lnTo>
                      <a:lnTo>
                        <a:pt x="209" y="729"/>
                      </a:lnTo>
                      <a:lnTo>
                        <a:pt x="162" y="701"/>
                      </a:lnTo>
                      <a:lnTo>
                        <a:pt x="120" y="671"/>
                      </a:lnTo>
                      <a:lnTo>
                        <a:pt x="84" y="640"/>
                      </a:lnTo>
                      <a:lnTo>
                        <a:pt x="54" y="608"/>
                      </a:lnTo>
                      <a:lnTo>
                        <a:pt x="31" y="576"/>
                      </a:lnTo>
                      <a:lnTo>
                        <a:pt x="13" y="541"/>
                      </a:lnTo>
                      <a:lnTo>
                        <a:pt x="3" y="507"/>
                      </a:lnTo>
                      <a:lnTo>
                        <a:pt x="0" y="472"/>
                      </a:lnTo>
                      <a:lnTo>
                        <a:pt x="3" y="437"/>
                      </a:lnTo>
                      <a:lnTo>
                        <a:pt x="13" y="402"/>
                      </a:lnTo>
                      <a:lnTo>
                        <a:pt x="31" y="369"/>
                      </a:lnTo>
                      <a:lnTo>
                        <a:pt x="54" y="336"/>
                      </a:lnTo>
                      <a:lnTo>
                        <a:pt x="84" y="304"/>
                      </a:lnTo>
                      <a:lnTo>
                        <a:pt x="120" y="273"/>
                      </a:lnTo>
                      <a:lnTo>
                        <a:pt x="162" y="243"/>
                      </a:lnTo>
                      <a:lnTo>
                        <a:pt x="209" y="215"/>
                      </a:lnTo>
                      <a:lnTo>
                        <a:pt x="261" y="187"/>
                      </a:lnTo>
                      <a:lnTo>
                        <a:pt x="319" y="162"/>
                      </a:lnTo>
                      <a:lnTo>
                        <a:pt x="381" y="138"/>
                      </a:lnTo>
                      <a:lnTo>
                        <a:pt x="448" y="116"/>
                      </a:lnTo>
                      <a:lnTo>
                        <a:pt x="518" y="95"/>
                      </a:lnTo>
                      <a:lnTo>
                        <a:pt x="593" y="76"/>
                      </a:lnTo>
                      <a:lnTo>
                        <a:pt x="671" y="59"/>
                      </a:lnTo>
                      <a:lnTo>
                        <a:pt x="754" y="44"/>
                      </a:lnTo>
                      <a:lnTo>
                        <a:pt x="838" y="30"/>
                      </a:lnTo>
                      <a:lnTo>
                        <a:pt x="926" y="20"/>
                      </a:lnTo>
                      <a:lnTo>
                        <a:pt x="1016" y="12"/>
                      </a:lnTo>
                      <a:lnTo>
                        <a:pt x="1110" y="5"/>
                      </a:lnTo>
                      <a:lnTo>
                        <a:pt x="1205" y="1"/>
                      </a:lnTo>
                      <a:lnTo>
                        <a:pt x="130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3200">
                    <a:solidFill>
                      <a:prstClr val="black"/>
                    </a:solidFill>
                  </a:endParaRPr>
                </a:p>
              </p:txBody>
            </p:sp>
            <p:sp>
              <p:nvSpPr>
                <p:cNvPr id="29" name="Freeform 9"/>
                <p:cNvSpPr>
                  <a:spLocks/>
                </p:cNvSpPr>
                <p:nvPr/>
              </p:nvSpPr>
              <p:spPr bwMode="auto">
                <a:xfrm>
                  <a:off x="831850" y="4324351"/>
                  <a:ext cx="365125" cy="109538"/>
                </a:xfrm>
                <a:custGeom>
                  <a:avLst/>
                  <a:gdLst>
                    <a:gd name="T0" fmla="*/ 1126 w 2074"/>
                    <a:gd name="T1" fmla="*/ 2 h 623"/>
                    <a:gd name="T2" fmla="*/ 1298 w 2074"/>
                    <a:gd name="T3" fmla="*/ 10 h 623"/>
                    <a:gd name="T4" fmla="*/ 1459 w 2074"/>
                    <a:gd name="T5" fmla="*/ 27 h 623"/>
                    <a:gd name="T6" fmla="*/ 1608 w 2074"/>
                    <a:gd name="T7" fmla="*/ 52 h 623"/>
                    <a:gd name="T8" fmla="*/ 1740 w 2074"/>
                    <a:gd name="T9" fmla="*/ 83 h 623"/>
                    <a:gd name="T10" fmla="*/ 1853 w 2074"/>
                    <a:gd name="T11" fmla="*/ 120 h 623"/>
                    <a:gd name="T12" fmla="*/ 1946 w 2074"/>
                    <a:gd name="T13" fmla="*/ 162 h 623"/>
                    <a:gd name="T14" fmla="*/ 2016 w 2074"/>
                    <a:gd name="T15" fmla="*/ 208 h 623"/>
                    <a:gd name="T16" fmla="*/ 2058 w 2074"/>
                    <a:gd name="T17" fmla="*/ 259 h 623"/>
                    <a:gd name="T18" fmla="*/ 2074 w 2074"/>
                    <a:gd name="T19" fmla="*/ 312 h 623"/>
                    <a:gd name="T20" fmla="*/ 2058 w 2074"/>
                    <a:gd name="T21" fmla="*/ 366 h 623"/>
                    <a:gd name="T22" fmla="*/ 2016 w 2074"/>
                    <a:gd name="T23" fmla="*/ 416 h 623"/>
                    <a:gd name="T24" fmla="*/ 1946 w 2074"/>
                    <a:gd name="T25" fmla="*/ 462 h 623"/>
                    <a:gd name="T26" fmla="*/ 1853 w 2074"/>
                    <a:gd name="T27" fmla="*/ 504 h 623"/>
                    <a:gd name="T28" fmla="*/ 1740 w 2074"/>
                    <a:gd name="T29" fmla="*/ 541 h 623"/>
                    <a:gd name="T30" fmla="*/ 1608 w 2074"/>
                    <a:gd name="T31" fmla="*/ 572 h 623"/>
                    <a:gd name="T32" fmla="*/ 1459 w 2074"/>
                    <a:gd name="T33" fmla="*/ 597 h 623"/>
                    <a:gd name="T34" fmla="*/ 1298 w 2074"/>
                    <a:gd name="T35" fmla="*/ 614 h 623"/>
                    <a:gd name="T36" fmla="*/ 1126 w 2074"/>
                    <a:gd name="T37" fmla="*/ 622 h 623"/>
                    <a:gd name="T38" fmla="*/ 947 w 2074"/>
                    <a:gd name="T39" fmla="*/ 622 h 623"/>
                    <a:gd name="T40" fmla="*/ 775 w 2074"/>
                    <a:gd name="T41" fmla="*/ 614 h 623"/>
                    <a:gd name="T42" fmla="*/ 613 w 2074"/>
                    <a:gd name="T43" fmla="*/ 597 h 623"/>
                    <a:gd name="T44" fmla="*/ 466 w 2074"/>
                    <a:gd name="T45" fmla="*/ 572 h 623"/>
                    <a:gd name="T46" fmla="*/ 334 w 2074"/>
                    <a:gd name="T47" fmla="*/ 541 h 623"/>
                    <a:gd name="T48" fmla="*/ 219 w 2074"/>
                    <a:gd name="T49" fmla="*/ 504 h 623"/>
                    <a:gd name="T50" fmla="*/ 127 w 2074"/>
                    <a:gd name="T51" fmla="*/ 462 h 623"/>
                    <a:gd name="T52" fmla="*/ 58 w 2074"/>
                    <a:gd name="T53" fmla="*/ 416 h 623"/>
                    <a:gd name="T54" fmla="*/ 14 w 2074"/>
                    <a:gd name="T55" fmla="*/ 366 h 623"/>
                    <a:gd name="T56" fmla="*/ 0 w 2074"/>
                    <a:gd name="T57" fmla="*/ 312 h 623"/>
                    <a:gd name="T58" fmla="*/ 14 w 2074"/>
                    <a:gd name="T59" fmla="*/ 259 h 623"/>
                    <a:gd name="T60" fmla="*/ 58 w 2074"/>
                    <a:gd name="T61" fmla="*/ 208 h 623"/>
                    <a:gd name="T62" fmla="*/ 127 w 2074"/>
                    <a:gd name="T63" fmla="*/ 162 h 623"/>
                    <a:gd name="T64" fmla="*/ 219 w 2074"/>
                    <a:gd name="T65" fmla="*/ 120 h 623"/>
                    <a:gd name="T66" fmla="*/ 334 w 2074"/>
                    <a:gd name="T67" fmla="*/ 83 h 623"/>
                    <a:gd name="T68" fmla="*/ 466 w 2074"/>
                    <a:gd name="T69" fmla="*/ 52 h 623"/>
                    <a:gd name="T70" fmla="*/ 613 w 2074"/>
                    <a:gd name="T71" fmla="*/ 27 h 623"/>
                    <a:gd name="T72" fmla="*/ 775 w 2074"/>
                    <a:gd name="T73" fmla="*/ 10 h 623"/>
                    <a:gd name="T74" fmla="*/ 947 w 2074"/>
                    <a:gd name="T75" fmla="*/ 2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4" h="62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9"/>
                      </a:lnTo>
                      <a:lnTo>
                        <a:pt x="2058" y="366"/>
                      </a:lnTo>
                      <a:lnTo>
                        <a:pt x="2041" y="391"/>
                      </a:lnTo>
                      <a:lnTo>
                        <a:pt x="2016" y="416"/>
                      </a:lnTo>
                      <a:lnTo>
                        <a:pt x="1984" y="439"/>
                      </a:lnTo>
                      <a:lnTo>
                        <a:pt x="1946" y="462"/>
                      </a:lnTo>
                      <a:lnTo>
                        <a:pt x="1902" y="484"/>
                      </a:lnTo>
                      <a:lnTo>
                        <a:pt x="1853" y="504"/>
                      </a:lnTo>
                      <a:lnTo>
                        <a:pt x="1799" y="524"/>
                      </a:lnTo>
                      <a:lnTo>
                        <a:pt x="1740" y="541"/>
                      </a:lnTo>
                      <a:lnTo>
                        <a:pt x="1676" y="557"/>
                      </a:lnTo>
                      <a:lnTo>
                        <a:pt x="1608" y="572"/>
                      </a:lnTo>
                      <a:lnTo>
                        <a:pt x="1536" y="585"/>
                      </a:lnTo>
                      <a:lnTo>
                        <a:pt x="1459" y="597"/>
                      </a:lnTo>
                      <a:lnTo>
                        <a:pt x="1381" y="606"/>
                      </a:lnTo>
                      <a:lnTo>
                        <a:pt x="1298" y="614"/>
                      </a:lnTo>
                      <a:lnTo>
                        <a:pt x="1213" y="619"/>
                      </a:lnTo>
                      <a:lnTo>
                        <a:pt x="1126" y="622"/>
                      </a:lnTo>
                      <a:lnTo>
                        <a:pt x="1036" y="623"/>
                      </a:lnTo>
                      <a:lnTo>
                        <a:pt x="947" y="622"/>
                      </a:lnTo>
                      <a:lnTo>
                        <a:pt x="859" y="619"/>
                      </a:lnTo>
                      <a:lnTo>
                        <a:pt x="775" y="614"/>
                      </a:lnTo>
                      <a:lnTo>
                        <a:pt x="693" y="606"/>
                      </a:lnTo>
                      <a:lnTo>
                        <a:pt x="613" y="597"/>
                      </a:lnTo>
                      <a:lnTo>
                        <a:pt x="538" y="585"/>
                      </a:lnTo>
                      <a:lnTo>
                        <a:pt x="466" y="572"/>
                      </a:lnTo>
                      <a:lnTo>
                        <a:pt x="397" y="557"/>
                      </a:lnTo>
                      <a:lnTo>
                        <a:pt x="334" y="541"/>
                      </a:lnTo>
                      <a:lnTo>
                        <a:pt x="274" y="524"/>
                      </a:lnTo>
                      <a:lnTo>
                        <a:pt x="219" y="504"/>
                      </a:lnTo>
                      <a:lnTo>
                        <a:pt x="170" y="484"/>
                      </a:lnTo>
                      <a:lnTo>
                        <a:pt x="127" y="462"/>
                      </a:lnTo>
                      <a:lnTo>
                        <a:pt x="90" y="439"/>
                      </a:lnTo>
                      <a:lnTo>
                        <a:pt x="58" y="416"/>
                      </a:lnTo>
                      <a:lnTo>
                        <a:pt x="33" y="391"/>
                      </a:lnTo>
                      <a:lnTo>
                        <a:pt x="14" y="366"/>
                      </a:lnTo>
                      <a:lnTo>
                        <a:pt x="4" y="339"/>
                      </a:lnTo>
                      <a:lnTo>
                        <a:pt x="0" y="312"/>
                      </a:lnTo>
                      <a:lnTo>
                        <a:pt x="4" y="285"/>
                      </a:lnTo>
                      <a:lnTo>
                        <a:pt x="14" y="259"/>
                      </a:lnTo>
                      <a:lnTo>
                        <a:pt x="33" y="234"/>
                      </a:lnTo>
                      <a:lnTo>
                        <a:pt x="58" y="208"/>
                      </a:lnTo>
                      <a:lnTo>
                        <a:pt x="90" y="185"/>
                      </a:lnTo>
                      <a:lnTo>
                        <a:pt x="127" y="162"/>
                      </a:lnTo>
                      <a:lnTo>
                        <a:pt x="170"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rgbClr val="8BBF0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3200">
                    <a:solidFill>
                      <a:prstClr val="black"/>
                    </a:solidFill>
                  </a:endParaRPr>
                </a:p>
              </p:txBody>
            </p:sp>
            <p:sp>
              <p:nvSpPr>
                <p:cNvPr id="30" name="Freeform 10"/>
                <p:cNvSpPr>
                  <a:spLocks/>
                </p:cNvSpPr>
                <p:nvPr/>
              </p:nvSpPr>
              <p:spPr bwMode="auto">
                <a:xfrm>
                  <a:off x="831850" y="4324351"/>
                  <a:ext cx="365125" cy="88900"/>
                </a:xfrm>
                <a:custGeom>
                  <a:avLst/>
                  <a:gdLst>
                    <a:gd name="T0" fmla="*/ 1126 w 2074"/>
                    <a:gd name="T1" fmla="*/ 2 h 503"/>
                    <a:gd name="T2" fmla="*/ 1298 w 2074"/>
                    <a:gd name="T3" fmla="*/ 10 h 503"/>
                    <a:gd name="T4" fmla="*/ 1459 w 2074"/>
                    <a:gd name="T5" fmla="*/ 27 h 503"/>
                    <a:gd name="T6" fmla="*/ 1608 w 2074"/>
                    <a:gd name="T7" fmla="*/ 52 h 503"/>
                    <a:gd name="T8" fmla="*/ 1740 w 2074"/>
                    <a:gd name="T9" fmla="*/ 83 h 503"/>
                    <a:gd name="T10" fmla="*/ 1853 w 2074"/>
                    <a:gd name="T11" fmla="*/ 120 h 503"/>
                    <a:gd name="T12" fmla="*/ 1946 w 2074"/>
                    <a:gd name="T13" fmla="*/ 162 h 503"/>
                    <a:gd name="T14" fmla="*/ 2016 w 2074"/>
                    <a:gd name="T15" fmla="*/ 208 h 503"/>
                    <a:gd name="T16" fmla="*/ 2058 w 2074"/>
                    <a:gd name="T17" fmla="*/ 259 h 503"/>
                    <a:gd name="T18" fmla="*/ 2074 w 2074"/>
                    <a:gd name="T19" fmla="*/ 312 h 503"/>
                    <a:gd name="T20" fmla="*/ 2058 w 2074"/>
                    <a:gd name="T21" fmla="*/ 364 h 503"/>
                    <a:gd name="T22" fmla="*/ 2016 w 2074"/>
                    <a:gd name="T23" fmla="*/ 415 h 503"/>
                    <a:gd name="T24" fmla="*/ 1947 w 2074"/>
                    <a:gd name="T25" fmla="*/ 461 h 503"/>
                    <a:gd name="T26" fmla="*/ 1856 w 2074"/>
                    <a:gd name="T27" fmla="*/ 503 h 503"/>
                    <a:gd name="T28" fmla="*/ 1731 w 2074"/>
                    <a:gd name="T29" fmla="*/ 462 h 503"/>
                    <a:gd name="T30" fmla="*/ 1582 w 2074"/>
                    <a:gd name="T31" fmla="*/ 428 h 503"/>
                    <a:gd name="T32" fmla="*/ 1414 w 2074"/>
                    <a:gd name="T33" fmla="*/ 402 h 503"/>
                    <a:gd name="T34" fmla="*/ 1232 w 2074"/>
                    <a:gd name="T35" fmla="*/ 386 h 503"/>
                    <a:gd name="T36" fmla="*/ 1036 w 2074"/>
                    <a:gd name="T37" fmla="*/ 381 h 503"/>
                    <a:gd name="T38" fmla="*/ 842 w 2074"/>
                    <a:gd name="T39" fmla="*/ 386 h 503"/>
                    <a:gd name="T40" fmla="*/ 658 w 2074"/>
                    <a:gd name="T41" fmla="*/ 402 h 503"/>
                    <a:gd name="T42" fmla="*/ 491 w 2074"/>
                    <a:gd name="T43" fmla="*/ 428 h 503"/>
                    <a:gd name="T44" fmla="*/ 343 w 2074"/>
                    <a:gd name="T45" fmla="*/ 462 h 503"/>
                    <a:gd name="T46" fmla="*/ 217 w 2074"/>
                    <a:gd name="T47" fmla="*/ 503 h 503"/>
                    <a:gd name="T48" fmla="*/ 125 w 2074"/>
                    <a:gd name="T49" fmla="*/ 461 h 503"/>
                    <a:gd name="T50" fmla="*/ 57 w 2074"/>
                    <a:gd name="T51" fmla="*/ 415 h 503"/>
                    <a:gd name="T52" fmla="*/ 14 w 2074"/>
                    <a:gd name="T53" fmla="*/ 364 h 503"/>
                    <a:gd name="T54" fmla="*/ 0 w 2074"/>
                    <a:gd name="T55" fmla="*/ 312 h 503"/>
                    <a:gd name="T56" fmla="*/ 14 w 2074"/>
                    <a:gd name="T57" fmla="*/ 259 h 503"/>
                    <a:gd name="T58" fmla="*/ 58 w 2074"/>
                    <a:gd name="T59" fmla="*/ 208 h 503"/>
                    <a:gd name="T60" fmla="*/ 127 w 2074"/>
                    <a:gd name="T61" fmla="*/ 162 h 503"/>
                    <a:gd name="T62" fmla="*/ 219 w 2074"/>
                    <a:gd name="T63" fmla="*/ 120 h 503"/>
                    <a:gd name="T64" fmla="*/ 334 w 2074"/>
                    <a:gd name="T65" fmla="*/ 83 h 503"/>
                    <a:gd name="T66" fmla="*/ 466 w 2074"/>
                    <a:gd name="T67" fmla="*/ 52 h 503"/>
                    <a:gd name="T68" fmla="*/ 613 w 2074"/>
                    <a:gd name="T69" fmla="*/ 27 h 503"/>
                    <a:gd name="T70" fmla="*/ 775 w 2074"/>
                    <a:gd name="T71" fmla="*/ 10 h 503"/>
                    <a:gd name="T72" fmla="*/ 947 w 2074"/>
                    <a:gd name="T73" fmla="*/ 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74" h="50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8"/>
                      </a:lnTo>
                      <a:lnTo>
                        <a:pt x="2058" y="364"/>
                      </a:lnTo>
                      <a:lnTo>
                        <a:pt x="2041" y="390"/>
                      </a:lnTo>
                      <a:lnTo>
                        <a:pt x="2016" y="415"/>
                      </a:lnTo>
                      <a:lnTo>
                        <a:pt x="1985" y="438"/>
                      </a:lnTo>
                      <a:lnTo>
                        <a:pt x="1947" y="461"/>
                      </a:lnTo>
                      <a:lnTo>
                        <a:pt x="1905" y="482"/>
                      </a:lnTo>
                      <a:lnTo>
                        <a:pt x="1856" y="503"/>
                      </a:lnTo>
                      <a:lnTo>
                        <a:pt x="1797" y="481"/>
                      </a:lnTo>
                      <a:lnTo>
                        <a:pt x="1731" y="462"/>
                      </a:lnTo>
                      <a:lnTo>
                        <a:pt x="1658" y="444"/>
                      </a:lnTo>
                      <a:lnTo>
                        <a:pt x="1582" y="428"/>
                      </a:lnTo>
                      <a:lnTo>
                        <a:pt x="1500" y="414"/>
                      </a:lnTo>
                      <a:lnTo>
                        <a:pt x="1414" y="402"/>
                      </a:lnTo>
                      <a:lnTo>
                        <a:pt x="1325" y="394"/>
                      </a:lnTo>
                      <a:lnTo>
                        <a:pt x="1232" y="386"/>
                      </a:lnTo>
                      <a:lnTo>
                        <a:pt x="1136" y="382"/>
                      </a:lnTo>
                      <a:lnTo>
                        <a:pt x="1036" y="381"/>
                      </a:lnTo>
                      <a:lnTo>
                        <a:pt x="938" y="382"/>
                      </a:lnTo>
                      <a:lnTo>
                        <a:pt x="842" y="386"/>
                      </a:lnTo>
                      <a:lnTo>
                        <a:pt x="748" y="394"/>
                      </a:lnTo>
                      <a:lnTo>
                        <a:pt x="658" y="402"/>
                      </a:lnTo>
                      <a:lnTo>
                        <a:pt x="572" y="414"/>
                      </a:lnTo>
                      <a:lnTo>
                        <a:pt x="491" y="428"/>
                      </a:lnTo>
                      <a:lnTo>
                        <a:pt x="414" y="444"/>
                      </a:lnTo>
                      <a:lnTo>
                        <a:pt x="343" y="462"/>
                      </a:lnTo>
                      <a:lnTo>
                        <a:pt x="277" y="481"/>
                      </a:lnTo>
                      <a:lnTo>
                        <a:pt x="217" y="503"/>
                      </a:lnTo>
                      <a:lnTo>
                        <a:pt x="168" y="482"/>
                      </a:lnTo>
                      <a:lnTo>
                        <a:pt x="125" y="461"/>
                      </a:lnTo>
                      <a:lnTo>
                        <a:pt x="89" y="438"/>
                      </a:lnTo>
                      <a:lnTo>
                        <a:pt x="57" y="415"/>
                      </a:lnTo>
                      <a:lnTo>
                        <a:pt x="32" y="390"/>
                      </a:lnTo>
                      <a:lnTo>
                        <a:pt x="14" y="364"/>
                      </a:lnTo>
                      <a:lnTo>
                        <a:pt x="4" y="338"/>
                      </a:lnTo>
                      <a:lnTo>
                        <a:pt x="0" y="312"/>
                      </a:lnTo>
                      <a:lnTo>
                        <a:pt x="4" y="285"/>
                      </a:lnTo>
                      <a:lnTo>
                        <a:pt x="14" y="259"/>
                      </a:lnTo>
                      <a:lnTo>
                        <a:pt x="33" y="234"/>
                      </a:lnTo>
                      <a:lnTo>
                        <a:pt x="58" y="208"/>
                      </a:lnTo>
                      <a:lnTo>
                        <a:pt x="90" y="185"/>
                      </a:lnTo>
                      <a:lnTo>
                        <a:pt x="127" y="162"/>
                      </a:lnTo>
                      <a:lnTo>
                        <a:pt x="171"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rgbClr val="B2D12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3200">
                    <a:solidFill>
                      <a:prstClr val="black"/>
                    </a:solidFill>
                  </a:endParaRPr>
                </a:p>
              </p:txBody>
            </p:sp>
          </p:grpSp>
        </p:grpSp>
      </p:grpSp>
    </p:spTree>
    <p:extLst>
      <p:ext uri="{BB962C8B-B14F-4D97-AF65-F5344CB8AC3E}">
        <p14:creationId xmlns:p14="http://schemas.microsoft.com/office/powerpoint/2010/main" val="2244723762"/>
      </p:ext>
    </p:extLst>
  </p:cSld>
  <p:clrMapOvr>
    <a:masterClrMapping/>
  </p:clrMapOvr>
  <p:transition advTm="91041">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179058"/>
          </a:xfrm>
        </p:spPr>
        <p:txBody>
          <a:bodyPr/>
          <a:lstStyle/>
          <a:p>
            <a:r>
              <a:rPr lang="en-US" sz="7200" dirty="0"/>
              <a:t>DevOps and BC/DR </a:t>
            </a:r>
            <a:r>
              <a:rPr lang="en-US" dirty="0"/>
              <a:t>i</a:t>
            </a:r>
            <a:r>
              <a:rPr lang="en-US" sz="7200" dirty="0"/>
              <a:t>n Azure Stack Hub</a:t>
            </a:r>
          </a:p>
        </p:txBody>
      </p:sp>
    </p:spTree>
    <p:extLst>
      <p:ext uri="{BB962C8B-B14F-4D97-AF65-F5344CB8AC3E}">
        <p14:creationId xmlns:p14="http://schemas.microsoft.com/office/powerpoint/2010/main" val="3485697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descr="DevOps"/>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118472" y="177678"/>
            <a:ext cx="4294594" cy="200525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p:cNvSpPr>
            <a:spLocks noGrp="1"/>
          </p:cNvSpPr>
          <p:nvPr>
            <p:ph type="title"/>
          </p:nvPr>
        </p:nvSpPr>
        <p:spPr/>
        <p:txBody>
          <a:bodyPr/>
          <a:lstStyle/>
          <a:p>
            <a:r>
              <a:rPr lang="en-US"/>
              <a:t>DevOps and BC/DR</a:t>
            </a:r>
          </a:p>
        </p:txBody>
      </p:sp>
      <p:sp>
        <p:nvSpPr>
          <p:cNvPr id="8" name="Content Placeholder 7"/>
          <p:cNvSpPr>
            <a:spLocks noGrp="1"/>
          </p:cNvSpPr>
          <p:nvPr>
            <p:ph idx="4294967295"/>
          </p:nvPr>
        </p:nvSpPr>
        <p:spPr>
          <a:xfrm>
            <a:off x="0" y="5805488"/>
            <a:ext cx="10725150" cy="928687"/>
          </a:xfrm>
        </p:spPr>
        <p:txBody>
          <a:bodyPr>
            <a:normAutofit fontScale="32500" lnSpcReduction="20000"/>
          </a:bodyPr>
          <a:lstStyle/>
          <a:p>
            <a:pPr marL="0" indent="0">
              <a:spcBef>
                <a:spcPts val="204"/>
              </a:spcBef>
              <a:buNone/>
            </a:pPr>
            <a:r>
              <a:rPr lang="en-US">
                <a:hlinkClick r:id="rId4"/>
              </a:rPr>
              <a:t>http://www.cio.com/article/3075277/disaster-recovery/how-to-master-disaster-recovery-in-a-devops-world.html</a:t>
            </a:r>
            <a:endParaRPr lang="en-US"/>
          </a:p>
          <a:p>
            <a:pPr marL="0" indent="0">
              <a:spcBef>
                <a:spcPts val="204"/>
              </a:spcBef>
              <a:buNone/>
            </a:pPr>
            <a:r>
              <a:rPr lang="en-US">
                <a:hlinkClick r:id="rId5"/>
              </a:rPr>
              <a:t>https://devops.com/companys-disaster-waiting-happen/</a:t>
            </a:r>
            <a:r>
              <a:rPr lang="en-US"/>
              <a:t> </a:t>
            </a:r>
          </a:p>
          <a:p>
            <a:pPr marL="0" indent="0">
              <a:spcBef>
                <a:spcPts val="204"/>
              </a:spcBef>
              <a:buNone/>
            </a:pPr>
            <a:r>
              <a:rPr lang="en-US">
                <a:hlinkClick r:id="rId6"/>
              </a:rPr>
              <a:t>https://www.actifio.com/company/blog/post/6-questions-you-need-to-be-asking-about-your-disaster-recovery-plan/</a:t>
            </a:r>
            <a:r>
              <a:rPr lang="en-US"/>
              <a:t> </a:t>
            </a:r>
          </a:p>
          <a:p>
            <a:pPr marL="0" indent="0">
              <a:spcBef>
                <a:spcPts val="204"/>
              </a:spcBef>
              <a:buNone/>
            </a:pPr>
            <a:r>
              <a:rPr lang="en-US">
                <a:hlinkClick r:id="rId7"/>
              </a:rPr>
              <a:t>http://www.computerworld.com.au/article/593813/devops-vs-itil/</a:t>
            </a:r>
            <a:r>
              <a:rPr lang="en-US"/>
              <a:t> </a:t>
            </a:r>
          </a:p>
          <a:p>
            <a:pPr marL="0" indent="0">
              <a:spcBef>
                <a:spcPts val="204"/>
              </a:spcBef>
              <a:buNone/>
            </a:pPr>
            <a:r>
              <a:rPr lang="en-US">
                <a:hlinkClick r:id="rId8"/>
              </a:rPr>
              <a:t>http://searchservervirtualization.techtarget.com/feature/How-should-organizations-approach-the-DevOps-movement</a:t>
            </a:r>
            <a:r>
              <a:rPr lang="en-US"/>
              <a:t> </a:t>
            </a:r>
          </a:p>
        </p:txBody>
      </p:sp>
      <p:grpSp>
        <p:nvGrpSpPr>
          <p:cNvPr id="2" name="Group 1"/>
          <p:cNvGrpSpPr/>
          <p:nvPr/>
        </p:nvGrpSpPr>
        <p:grpSpPr>
          <a:xfrm>
            <a:off x="1279926" y="2259265"/>
            <a:ext cx="9876623" cy="3235830"/>
            <a:chOff x="1134414" y="1516528"/>
            <a:chExt cx="9683843" cy="3390323"/>
          </a:xfrm>
        </p:grpSpPr>
        <p:sp>
          <p:nvSpPr>
            <p:cNvPr id="9" name="Rectangle 8"/>
            <p:cNvSpPr/>
            <p:nvPr/>
          </p:nvSpPr>
          <p:spPr>
            <a:xfrm>
              <a:off x="1134414" y="1516528"/>
              <a:ext cx="1989814" cy="155560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a:t>Fast fail and rapid recovery</a:t>
              </a:r>
            </a:p>
          </p:txBody>
        </p:sp>
        <p:sp>
          <p:nvSpPr>
            <p:cNvPr id="10" name="Rectangle 9"/>
            <p:cNvSpPr/>
            <p:nvPr/>
          </p:nvSpPr>
          <p:spPr>
            <a:xfrm>
              <a:off x="3699090" y="1516528"/>
              <a:ext cx="1989814" cy="155560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a:t>Parameterized deployment scripts and location agnostic templates</a:t>
              </a:r>
            </a:p>
          </p:txBody>
        </p:sp>
        <p:sp>
          <p:nvSpPr>
            <p:cNvPr id="11" name="Rectangle 10"/>
            <p:cNvSpPr/>
            <p:nvPr/>
          </p:nvSpPr>
          <p:spPr>
            <a:xfrm>
              <a:off x="6263766" y="1516528"/>
              <a:ext cx="1989814" cy="155560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a:t>Optimizing compute/storage utilization and cost reduction</a:t>
              </a:r>
            </a:p>
          </p:txBody>
        </p:sp>
        <p:sp>
          <p:nvSpPr>
            <p:cNvPr id="12" name="Rectangle 11"/>
            <p:cNvSpPr/>
            <p:nvPr/>
          </p:nvSpPr>
          <p:spPr>
            <a:xfrm>
              <a:off x="8828443" y="1516528"/>
              <a:ext cx="1989814" cy="155560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a:t>Implement and test resiliency and fault detection</a:t>
              </a:r>
            </a:p>
          </p:txBody>
        </p:sp>
        <p:sp>
          <p:nvSpPr>
            <p:cNvPr id="13" name="Rectangle 12"/>
            <p:cNvSpPr/>
            <p:nvPr/>
          </p:nvSpPr>
          <p:spPr>
            <a:xfrm>
              <a:off x="8828443" y="3351241"/>
              <a:ext cx="1989814" cy="155560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a:t>Continuously test backup and DR strategies </a:t>
              </a:r>
            </a:p>
          </p:txBody>
        </p:sp>
        <p:sp>
          <p:nvSpPr>
            <p:cNvPr id="14" name="Rectangle 13"/>
            <p:cNvSpPr/>
            <p:nvPr/>
          </p:nvSpPr>
          <p:spPr>
            <a:xfrm>
              <a:off x="1134414" y="3351242"/>
              <a:ext cx="1989814" cy="155560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a:t>Validate data integrity, consistency, and availability</a:t>
              </a:r>
            </a:p>
          </p:txBody>
        </p:sp>
        <p:sp>
          <p:nvSpPr>
            <p:cNvPr id="15" name="Rectangle 14"/>
            <p:cNvSpPr/>
            <p:nvPr/>
          </p:nvSpPr>
          <p:spPr>
            <a:xfrm>
              <a:off x="3699090" y="3351242"/>
              <a:ext cx="1989814" cy="155560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a:t>Match DevOps principles with mature ITIL processes </a:t>
              </a:r>
            </a:p>
          </p:txBody>
        </p:sp>
        <p:sp>
          <p:nvSpPr>
            <p:cNvPr id="16" name="Rectangle 15"/>
            <p:cNvSpPr/>
            <p:nvPr/>
          </p:nvSpPr>
          <p:spPr>
            <a:xfrm>
              <a:off x="6263766" y="3351242"/>
              <a:ext cx="1989814" cy="155560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a:t>Modernize outdated, expensive, and fragile BC/DR strategies</a:t>
              </a:r>
            </a:p>
          </p:txBody>
        </p:sp>
      </p:grpSp>
    </p:spTree>
    <p:extLst>
      <p:ext uri="{BB962C8B-B14F-4D97-AF65-F5344CB8AC3E}">
        <p14:creationId xmlns:p14="http://schemas.microsoft.com/office/powerpoint/2010/main" val="2116882337"/>
      </p:ext>
    </p:extLst>
  </p:cSld>
  <p:clrMapOvr>
    <a:masterClrMapping/>
  </p:clrMapOvr>
  <p:transition advTm="629486">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General guidance </a:t>
            </a:r>
          </a:p>
        </p:txBody>
      </p:sp>
      <p:sp>
        <p:nvSpPr>
          <p:cNvPr id="3" name="Content Placeholder 2"/>
          <p:cNvSpPr>
            <a:spLocks noGrp="1"/>
          </p:cNvSpPr>
          <p:nvPr>
            <p:ph type="body" sz="quarter" idx="10"/>
          </p:nvPr>
        </p:nvSpPr>
        <p:spPr>
          <a:xfrm>
            <a:off x="274638" y="1212850"/>
            <a:ext cx="11887200" cy="4502551"/>
          </a:xfrm>
        </p:spPr>
        <p:txBody>
          <a:bodyPr/>
          <a:lstStyle/>
          <a:p>
            <a:r>
              <a:rPr lang="en-US">
                <a:hlinkClick r:id="" action="ppaction://noaction"/>
              </a:rPr>
              <a:t>Design resilient applications</a:t>
            </a:r>
          </a:p>
          <a:p>
            <a:r>
              <a:rPr lang="en-US">
                <a:hlinkClick r:id="" action="ppaction://noaction"/>
              </a:rPr>
              <a:t>Azure Paired Regions</a:t>
            </a:r>
            <a:endParaRPr lang="en-US"/>
          </a:p>
          <a:p>
            <a:r>
              <a:rPr lang="en-US">
                <a:hlinkClick r:id="rId3"/>
              </a:rPr>
              <a:t>Availability Checklist</a:t>
            </a:r>
            <a:endParaRPr lang="en-US"/>
          </a:p>
          <a:p>
            <a:r>
              <a:rPr lang="en-US">
                <a:hlinkClick r:id="rId4"/>
              </a:rPr>
              <a:t>Retry general guidance</a:t>
            </a:r>
            <a:endParaRPr lang="en-US"/>
          </a:p>
          <a:p>
            <a:r>
              <a:rPr lang="en-US">
                <a:hlinkClick r:id="rId5"/>
              </a:rPr>
              <a:t>Retry service specific guidance</a:t>
            </a:r>
            <a:endParaRPr lang="en-US"/>
          </a:p>
          <a:p>
            <a:endParaRPr lang="en-US"/>
          </a:p>
        </p:txBody>
      </p:sp>
      <p:grpSp>
        <p:nvGrpSpPr>
          <p:cNvPr id="109" name="Group 108"/>
          <p:cNvGrpSpPr/>
          <p:nvPr/>
        </p:nvGrpSpPr>
        <p:grpSpPr>
          <a:xfrm>
            <a:off x="7143078" y="2559227"/>
            <a:ext cx="4788776" cy="3816558"/>
            <a:chOff x="8183713" y="1405199"/>
            <a:chExt cx="2069942" cy="1649702"/>
          </a:xfrm>
        </p:grpSpPr>
        <p:sp>
          <p:nvSpPr>
            <p:cNvPr id="110" name="Freeform 51"/>
            <p:cNvSpPr>
              <a:spLocks/>
            </p:cNvSpPr>
            <p:nvPr/>
          </p:nvSpPr>
          <p:spPr bwMode="auto">
            <a:xfrm>
              <a:off x="9300486" y="3022629"/>
              <a:ext cx="31503" cy="32272"/>
            </a:xfrm>
            <a:custGeom>
              <a:avLst/>
              <a:gdLst>
                <a:gd name="T0" fmla="*/ 40 w 82"/>
                <a:gd name="T1" fmla="*/ 0 h 84"/>
                <a:gd name="T2" fmla="*/ 57 w 82"/>
                <a:gd name="T3" fmla="*/ 4 h 84"/>
                <a:gd name="T4" fmla="*/ 71 w 82"/>
                <a:gd name="T5" fmla="*/ 13 h 84"/>
                <a:gd name="T6" fmla="*/ 80 w 82"/>
                <a:gd name="T7" fmla="*/ 27 h 84"/>
                <a:gd name="T8" fmla="*/ 82 w 82"/>
                <a:gd name="T9" fmla="*/ 42 h 84"/>
                <a:gd name="T10" fmla="*/ 80 w 82"/>
                <a:gd name="T11" fmla="*/ 59 h 84"/>
                <a:gd name="T12" fmla="*/ 71 w 82"/>
                <a:gd name="T13" fmla="*/ 73 h 84"/>
                <a:gd name="T14" fmla="*/ 57 w 82"/>
                <a:gd name="T15" fmla="*/ 80 h 84"/>
                <a:gd name="T16" fmla="*/ 40 w 82"/>
                <a:gd name="T17" fmla="*/ 84 h 84"/>
                <a:gd name="T18" fmla="*/ 25 w 82"/>
                <a:gd name="T19" fmla="*/ 80 h 84"/>
                <a:gd name="T20" fmla="*/ 11 w 82"/>
                <a:gd name="T21" fmla="*/ 73 h 84"/>
                <a:gd name="T22" fmla="*/ 2 w 82"/>
                <a:gd name="T23" fmla="*/ 59 h 84"/>
                <a:gd name="T24" fmla="*/ 0 w 82"/>
                <a:gd name="T25" fmla="*/ 42 h 84"/>
                <a:gd name="T26" fmla="*/ 2 w 82"/>
                <a:gd name="T27" fmla="*/ 27 h 84"/>
                <a:gd name="T28" fmla="*/ 11 w 82"/>
                <a:gd name="T29" fmla="*/ 13 h 84"/>
                <a:gd name="T30" fmla="*/ 25 w 82"/>
                <a:gd name="T31" fmla="*/ 4 h 84"/>
                <a:gd name="T32" fmla="*/ 40 w 82"/>
                <a:gd name="T33"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4">
                  <a:moveTo>
                    <a:pt x="40" y="0"/>
                  </a:moveTo>
                  <a:lnTo>
                    <a:pt x="57" y="4"/>
                  </a:lnTo>
                  <a:lnTo>
                    <a:pt x="71" y="13"/>
                  </a:lnTo>
                  <a:lnTo>
                    <a:pt x="80" y="27"/>
                  </a:lnTo>
                  <a:lnTo>
                    <a:pt x="82" y="42"/>
                  </a:lnTo>
                  <a:lnTo>
                    <a:pt x="80" y="59"/>
                  </a:lnTo>
                  <a:lnTo>
                    <a:pt x="71" y="73"/>
                  </a:lnTo>
                  <a:lnTo>
                    <a:pt x="57" y="80"/>
                  </a:lnTo>
                  <a:lnTo>
                    <a:pt x="40" y="84"/>
                  </a:lnTo>
                  <a:lnTo>
                    <a:pt x="25" y="80"/>
                  </a:lnTo>
                  <a:lnTo>
                    <a:pt x="11" y="73"/>
                  </a:lnTo>
                  <a:lnTo>
                    <a:pt x="2" y="59"/>
                  </a:lnTo>
                  <a:lnTo>
                    <a:pt x="0" y="42"/>
                  </a:lnTo>
                  <a:lnTo>
                    <a:pt x="2" y="27"/>
                  </a:lnTo>
                  <a:lnTo>
                    <a:pt x="11" y="13"/>
                  </a:lnTo>
                  <a:lnTo>
                    <a:pt x="25" y="4"/>
                  </a:lnTo>
                  <a:lnTo>
                    <a:pt x="40" y="0"/>
                  </a:lnTo>
                  <a:close/>
                </a:path>
              </a:pathLst>
            </a:custGeom>
            <a:solidFill>
              <a:srgbClr val="000000"/>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grpSp>
          <p:nvGrpSpPr>
            <p:cNvPr id="111" name="Group 110"/>
            <p:cNvGrpSpPr/>
            <p:nvPr/>
          </p:nvGrpSpPr>
          <p:grpSpPr>
            <a:xfrm>
              <a:off x="8183713" y="1405199"/>
              <a:ext cx="2069942" cy="1638177"/>
              <a:chOff x="8183713" y="1405199"/>
              <a:chExt cx="2069942" cy="1638177"/>
            </a:xfrm>
          </p:grpSpPr>
          <p:sp>
            <p:nvSpPr>
              <p:cNvPr id="112" name="Rectangle 53"/>
              <p:cNvSpPr>
                <a:spLocks noChangeArrowheads="1"/>
              </p:cNvSpPr>
              <p:nvPr/>
            </p:nvSpPr>
            <p:spPr bwMode="auto">
              <a:xfrm>
                <a:off x="9883298" y="2508970"/>
                <a:ext cx="19209" cy="432595"/>
              </a:xfrm>
              <a:prstGeom prst="rect">
                <a:avLst/>
              </a:prstGeom>
              <a:solidFill>
                <a:srgbClr val="2C97C2"/>
              </a:solidFill>
              <a:ln w="0">
                <a:solidFill>
                  <a:srgbClr val="2C97C2"/>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13" name="Freeform 8"/>
              <p:cNvSpPr>
                <a:spLocks/>
              </p:cNvSpPr>
              <p:nvPr/>
            </p:nvSpPr>
            <p:spPr bwMode="auto">
              <a:xfrm>
                <a:off x="8965474" y="1891965"/>
                <a:ext cx="711900" cy="505207"/>
              </a:xfrm>
              <a:custGeom>
                <a:avLst/>
                <a:gdLst>
                  <a:gd name="T0" fmla="*/ 75 w 1853"/>
                  <a:gd name="T1" fmla="*/ 0 h 1315"/>
                  <a:gd name="T2" fmla="*/ 1780 w 1853"/>
                  <a:gd name="T3" fmla="*/ 0 h 1315"/>
                  <a:gd name="T4" fmla="*/ 1809 w 1853"/>
                  <a:gd name="T5" fmla="*/ 6 h 1315"/>
                  <a:gd name="T6" fmla="*/ 1832 w 1853"/>
                  <a:gd name="T7" fmla="*/ 23 h 1315"/>
                  <a:gd name="T8" fmla="*/ 1847 w 1853"/>
                  <a:gd name="T9" fmla="*/ 46 h 1315"/>
                  <a:gd name="T10" fmla="*/ 1853 w 1853"/>
                  <a:gd name="T11" fmla="*/ 75 h 1315"/>
                  <a:gd name="T12" fmla="*/ 1853 w 1853"/>
                  <a:gd name="T13" fmla="*/ 1240 h 1315"/>
                  <a:gd name="T14" fmla="*/ 1847 w 1853"/>
                  <a:gd name="T15" fmla="*/ 1269 h 1315"/>
                  <a:gd name="T16" fmla="*/ 1832 w 1853"/>
                  <a:gd name="T17" fmla="*/ 1292 h 1315"/>
                  <a:gd name="T18" fmla="*/ 1809 w 1853"/>
                  <a:gd name="T19" fmla="*/ 1309 h 1315"/>
                  <a:gd name="T20" fmla="*/ 1780 w 1853"/>
                  <a:gd name="T21" fmla="*/ 1315 h 1315"/>
                  <a:gd name="T22" fmla="*/ 75 w 1853"/>
                  <a:gd name="T23" fmla="*/ 1315 h 1315"/>
                  <a:gd name="T24" fmla="*/ 46 w 1853"/>
                  <a:gd name="T25" fmla="*/ 1309 h 1315"/>
                  <a:gd name="T26" fmla="*/ 23 w 1853"/>
                  <a:gd name="T27" fmla="*/ 1292 h 1315"/>
                  <a:gd name="T28" fmla="*/ 6 w 1853"/>
                  <a:gd name="T29" fmla="*/ 1269 h 1315"/>
                  <a:gd name="T30" fmla="*/ 0 w 1853"/>
                  <a:gd name="T31" fmla="*/ 1240 h 1315"/>
                  <a:gd name="T32" fmla="*/ 0 w 1853"/>
                  <a:gd name="T33" fmla="*/ 75 h 1315"/>
                  <a:gd name="T34" fmla="*/ 6 w 1853"/>
                  <a:gd name="T35" fmla="*/ 46 h 1315"/>
                  <a:gd name="T36" fmla="*/ 23 w 1853"/>
                  <a:gd name="T37" fmla="*/ 23 h 1315"/>
                  <a:gd name="T38" fmla="*/ 46 w 1853"/>
                  <a:gd name="T39" fmla="*/ 6 h 1315"/>
                  <a:gd name="T40" fmla="*/ 75 w 1853"/>
                  <a:gd name="T41" fmla="*/ 0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53" h="1315">
                    <a:moveTo>
                      <a:pt x="75" y="0"/>
                    </a:moveTo>
                    <a:lnTo>
                      <a:pt x="1780" y="0"/>
                    </a:lnTo>
                    <a:lnTo>
                      <a:pt x="1809" y="6"/>
                    </a:lnTo>
                    <a:lnTo>
                      <a:pt x="1832" y="23"/>
                    </a:lnTo>
                    <a:lnTo>
                      <a:pt x="1847" y="46"/>
                    </a:lnTo>
                    <a:lnTo>
                      <a:pt x="1853" y="75"/>
                    </a:lnTo>
                    <a:lnTo>
                      <a:pt x="1853" y="1240"/>
                    </a:lnTo>
                    <a:lnTo>
                      <a:pt x="1847" y="1269"/>
                    </a:lnTo>
                    <a:lnTo>
                      <a:pt x="1832" y="1292"/>
                    </a:lnTo>
                    <a:lnTo>
                      <a:pt x="1809" y="1309"/>
                    </a:lnTo>
                    <a:lnTo>
                      <a:pt x="1780" y="1315"/>
                    </a:lnTo>
                    <a:lnTo>
                      <a:pt x="75" y="1315"/>
                    </a:lnTo>
                    <a:lnTo>
                      <a:pt x="46" y="1309"/>
                    </a:lnTo>
                    <a:lnTo>
                      <a:pt x="23" y="1292"/>
                    </a:lnTo>
                    <a:lnTo>
                      <a:pt x="6" y="1269"/>
                    </a:lnTo>
                    <a:lnTo>
                      <a:pt x="0" y="1240"/>
                    </a:lnTo>
                    <a:lnTo>
                      <a:pt x="0" y="75"/>
                    </a:lnTo>
                    <a:lnTo>
                      <a:pt x="6" y="46"/>
                    </a:lnTo>
                    <a:lnTo>
                      <a:pt x="23" y="23"/>
                    </a:lnTo>
                    <a:lnTo>
                      <a:pt x="46" y="6"/>
                    </a:lnTo>
                    <a:lnTo>
                      <a:pt x="75" y="0"/>
                    </a:lnTo>
                    <a:close/>
                  </a:path>
                </a:pathLst>
              </a:custGeom>
              <a:solidFill>
                <a:srgbClr val="000000"/>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14" name="Rectangle 9"/>
              <p:cNvSpPr>
                <a:spLocks noChangeArrowheads="1"/>
              </p:cNvSpPr>
              <p:nvPr/>
            </p:nvSpPr>
            <p:spPr bwMode="auto">
              <a:xfrm>
                <a:off x="8984683" y="1917321"/>
                <a:ext cx="669255" cy="414154"/>
              </a:xfrm>
              <a:prstGeom prst="rect">
                <a:avLst/>
              </a:prstGeom>
              <a:solidFill>
                <a:srgbClr val="FFFFFF"/>
              </a:solidFill>
              <a:ln w="0">
                <a:solidFill>
                  <a:srgbClr val="FFFFFF"/>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15" name="Freeform 10"/>
              <p:cNvSpPr>
                <a:spLocks/>
              </p:cNvSpPr>
              <p:nvPr/>
            </p:nvSpPr>
            <p:spPr bwMode="auto">
              <a:xfrm>
                <a:off x="9159105" y="1955356"/>
                <a:ext cx="352684" cy="257022"/>
              </a:xfrm>
              <a:custGeom>
                <a:avLst/>
                <a:gdLst>
                  <a:gd name="T0" fmla="*/ 50 w 918"/>
                  <a:gd name="T1" fmla="*/ 0 h 669"/>
                  <a:gd name="T2" fmla="*/ 868 w 918"/>
                  <a:gd name="T3" fmla="*/ 0 h 669"/>
                  <a:gd name="T4" fmla="*/ 887 w 918"/>
                  <a:gd name="T5" fmla="*/ 4 h 669"/>
                  <a:gd name="T6" fmla="*/ 902 w 918"/>
                  <a:gd name="T7" fmla="*/ 16 h 669"/>
                  <a:gd name="T8" fmla="*/ 914 w 918"/>
                  <a:gd name="T9" fmla="*/ 31 h 669"/>
                  <a:gd name="T10" fmla="*/ 918 w 918"/>
                  <a:gd name="T11" fmla="*/ 50 h 669"/>
                  <a:gd name="T12" fmla="*/ 918 w 918"/>
                  <a:gd name="T13" fmla="*/ 619 h 669"/>
                  <a:gd name="T14" fmla="*/ 914 w 918"/>
                  <a:gd name="T15" fmla="*/ 638 h 669"/>
                  <a:gd name="T16" fmla="*/ 902 w 918"/>
                  <a:gd name="T17" fmla="*/ 653 h 669"/>
                  <a:gd name="T18" fmla="*/ 887 w 918"/>
                  <a:gd name="T19" fmla="*/ 665 h 669"/>
                  <a:gd name="T20" fmla="*/ 868 w 918"/>
                  <a:gd name="T21" fmla="*/ 669 h 669"/>
                  <a:gd name="T22" fmla="*/ 50 w 918"/>
                  <a:gd name="T23" fmla="*/ 669 h 669"/>
                  <a:gd name="T24" fmla="*/ 31 w 918"/>
                  <a:gd name="T25" fmla="*/ 665 h 669"/>
                  <a:gd name="T26" fmla="*/ 15 w 918"/>
                  <a:gd name="T27" fmla="*/ 653 h 669"/>
                  <a:gd name="T28" fmla="*/ 4 w 918"/>
                  <a:gd name="T29" fmla="*/ 638 h 669"/>
                  <a:gd name="T30" fmla="*/ 0 w 918"/>
                  <a:gd name="T31" fmla="*/ 619 h 669"/>
                  <a:gd name="T32" fmla="*/ 0 w 918"/>
                  <a:gd name="T33" fmla="*/ 50 h 669"/>
                  <a:gd name="T34" fmla="*/ 4 w 918"/>
                  <a:gd name="T35" fmla="*/ 31 h 669"/>
                  <a:gd name="T36" fmla="*/ 15 w 918"/>
                  <a:gd name="T37" fmla="*/ 16 h 669"/>
                  <a:gd name="T38" fmla="*/ 31 w 918"/>
                  <a:gd name="T39" fmla="*/ 4 h 669"/>
                  <a:gd name="T40" fmla="*/ 50 w 918"/>
                  <a:gd name="T41" fmla="*/ 0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8" h="669">
                    <a:moveTo>
                      <a:pt x="50" y="0"/>
                    </a:moveTo>
                    <a:lnTo>
                      <a:pt x="868" y="0"/>
                    </a:lnTo>
                    <a:lnTo>
                      <a:pt x="887" y="4"/>
                    </a:lnTo>
                    <a:lnTo>
                      <a:pt x="902" y="16"/>
                    </a:lnTo>
                    <a:lnTo>
                      <a:pt x="914" y="31"/>
                    </a:lnTo>
                    <a:lnTo>
                      <a:pt x="918" y="50"/>
                    </a:lnTo>
                    <a:lnTo>
                      <a:pt x="918" y="619"/>
                    </a:lnTo>
                    <a:lnTo>
                      <a:pt x="914" y="638"/>
                    </a:lnTo>
                    <a:lnTo>
                      <a:pt x="902" y="653"/>
                    </a:lnTo>
                    <a:lnTo>
                      <a:pt x="887" y="665"/>
                    </a:lnTo>
                    <a:lnTo>
                      <a:pt x="868" y="669"/>
                    </a:lnTo>
                    <a:lnTo>
                      <a:pt x="50" y="669"/>
                    </a:lnTo>
                    <a:lnTo>
                      <a:pt x="31" y="665"/>
                    </a:lnTo>
                    <a:lnTo>
                      <a:pt x="15" y="653"/>
                    </a:lnTo>
                    <a:lnTo>
                      <a:pt x="4" y="638"/>
                    </a:lnTo>
                    <a:lnTo>
                      <a:pt x="0" y="619"/>
                    </a:lnTo>
                    <a:lnTo>
                      <a:pt x="0" y="50"/>
                    </a:lnTo>
                    <a:lnTo>
                      <a:pt x="4" y="31"/>
                    </a:lnTo>
                    <a:lnTo>
                      <a:pt x="15" y="16"/>
                    </a:lnTo>
                    <a:lnTo>
                      <a:pt x="31" y="4"/>
                    </a:lnTo>
                    <a:lnTo>
                      <a:pt x="50" y="0"/>
                    </a:lnTo>
                    <a:close/>
                  </a:path>
                </a:pathLst>
              </a:custGeom>
              <a:solidFill>
                <a:srgbClr val="FFFFFF"/>
              </a:solidFill>
              <a:ln w="0">
                <a:solidFill>
                  <a:srgbClr val="D3D3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16" name="Freeform 11"/>
              <p:cNvSpPr>
                <a:spLocks/>
              </p:cNvSpPr>
              <p:nvPr/>
            </p:nvSpPr>
            <p:spPr bwMode="auto">
              <a:xfrm>
                <a:off x="9159105" y="1955356"/>
                <a:ext cx="352684" cy="46487"/>
              </a:xfrm>
              <a:custGeom>
                <a:avLst/>
                <a:gdLst>
                  <a:gd name="T0" fmla="*/ 50 w 918"/>
                  <a:gd name="T1" fmla="*/ 0 h 121"/>
                  <a:gd name="T2" fmla="*/ 868 w 918"/>
                  <a:gd name="T3" fmla="*/ 0 h 121"/>
                  <a:gd name="T4" fmla="*/ 887 w 918"/>
                  <a:gd name="T5" fmla="*/ 4 h 121"/>
                  <a:gd name="T6" fmla="*/ 902 w 918"/>
                  <a:gd name="T7" fmla="*/ 16 h 121"/>
                  <a:gd name="T8" fmla="*/ 914 w 918"/>
                  <a:gd name="T9" fmla="*/ 31 h 121"/>
                  <a:gd name="T10" fmla="*/ 918 w 918"/>
                  <a:gd name="T11" fmla="*/ 50 h 121"/>
                  <a:gd name="T12" fmla="*/ 918 w 918"/>
                  <a:gd name="T13" fmla="*/ 121 h 121"/>
                  <a:gd name="T14" fmla="*/ 0 w 918"/>
                  <a:gd name="T15" fmla="*/ 121 h 121"/>
                  <a:gd name="T16" fmla="*/ 0 w 918"/>
                  <a:gd name="T17" fmla="*/ 50 h 121"/>
                  <a:gd name="T18" fmla="*/ 4 w 918"/>
                  <a:gd name="T19" fmla="*/ 31 h 121"/>
                  <a:gd name="T20" fmla="*/ 15 w 918"/>
                  <a:gd name="T21" fmla="*/ 16 h 121"/>
                  <a:gd name="T22" fmla="*/ 31 w 918"/>
                  <a:gd name="T23" fmla="*/ 4 h 121"/>
                  <a:gd name="T24" fmla="*/ 50 w 918"/>
                  <a:gd name="T25"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8" h="121">
                    <a:moveTo>
                      <a:pt x="50" y="0"/>
                    </a:moveTo>
                    <a:lnTo>
                      <a:pt x="868" y="0"/>
                    </a:lnTo>
                    <a:lnTo>
                      <a:pt x="887" y="4"/>
                    </a:lnTo>
                    <a:lnTo>
                      <a:pt x="902" y="16"/>
                    </a:lnTo>
                    <a:lnTo>
                      <a:pt x="914" y="31"/>
                    </a:lnTo>
                    <a:lnTo>
                      <a:pt x="918" y="50"/>
                    </a:lnTo>
                    <a:lnTo>
                      <a:pt x="918" y="121"/>
                    </a:lnTo>
                    <a:lnTo>
                      <a:pt x="0" y="121"/>
                    </a:lnTo>
                    <a:lnTo>
                      <a:pt x="0" y="50"/>
                    </a:lnTo>
                    <a:lnTo>
                      <a:pt x="4" y="31"/>
                    </a:lnTo>
                    <a:lnTo>
                      <a:pt x="15" y="16"/>
                    </a:lnTo>
                    <a:lnTo>
                      <a:pt x="31" y="4"/>
                    </a:lnTo>
                    <a:lnTo>
                      <a:pt x="50" y="0"/>
                    </a:lnTo>
                    <a:close/>
                  </a:path>
                </a:pathLst>
              </a:custGeom>
              <a:gradFill>
                <a:gsLst>
                  <a:gs pos="50000">
                    <a:srgbClr val="59B4D9"/>
                  </a:gs>
                  <a:gs pos="50000">
                    <a:srgbClr val="7AC3E1"/>
                  </a:gs>
                </a:gsLst>
                <a:lin ang="18900000" scaled="1"/>
              </a:grad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17" name="Freeform 12"/>
              <p:cNvSpPr>
                <a:spLocks/>
              </p:cNvSpPr>
              <p:nvPr/>
            </p:nvSpPr>
            <p:spPr bwMode="auto">
              <a:xfrm>
                <a:off x="9176777" y="1965729"/>
                <a:ext cx="23435" cy="24204"/>
              </a:xfrm>
              <a:custGeom>
                <a:avLst/>
                <a:gdLst>
                  <a:gd name="T0" fmla="*/ 31 w 61"/>
                  <a:gd name="T1" fmla="*/ 0 h 63"/>
                  <a:gd name="T2" fmla="*/ 46 w 61"/>
                  <a:gd name="T3" fmla="*/ 4 h 63"/>
                  <a:gd name="T4" fmla="*/ 57 w 61"/>
                  <a:gd name="T5" fmla="*/ 15 h 63"/>
                  <a:gd name="T6" fmla="*/ 61 w 61"/>
                  <a:gd name="T7" fmla="*/ 31 h 63"/>
                  <a:gd name="T8" fmla="*/ 57 w 61"/>
                  <a:gd name="T9" fmla="*/ 48 h 63"/>
                  <a:gd name="T10" fmla="*/ 46 w 61"/>
                  <a:gd name="T11" fmla="*/ 58 h 63"/>
                  <a:gd name="T12" fmla="*/ 31 w 61"/>
                  <a:gd name="T13" fmla="*/ 63 h 63"/>
                  <a:gd name="T14" fmla="*/ 15 w 61"/>
                  <a:gd name="T15" fmla="*/ 58 h 63"/>
                  <a:gd name="T16" fmla="*/ 4 w 61"/>
                  <a:gd name="T17" fmla="*/ 48 h 63"/>
                  <a:gd name="T18" fmla="*/ 0 w 61"/>
                  <a:gd name="T19" fmla="*/ 31 h 63"/>
                  <a:gd name="T20" fmla="*/ 4 w 61"/>
                  <a:gd name="T21" fmla="*/ 15 h 63"/>
                  <a:gd name="T22" fmla="*/ 15 w 61"/>
                  <a:gd name="T23" fmla="*/ 4 h 63"/>
                  <a:gd name="T24" fmla="*/ 31 w 61"/>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3">
                    <a:moveTo>
                      <a:pt x="31" y="0"/>
                    </a:moveTo>
                    <a:lnTo>
                      <a:pt x="46" y="4"/>
                    </a:lnTo>
                    <a:lnTo>
                      <a:pt x="57" y="15"/>
                    </a:lnTo>
                    <a:lnTo>
                      <a:pt x="61" y="31"/>
                    </a:lnTo>
                    <a:lnTo>
                      <a:pt x="57" y="48"/>
                    </a:lnTo>
                    <a:lnTo>
                      <a:pt x="46" y="58"/>
                    </a:lnTo>
                    <a:lnTo>
                      <a:pt x="31" y="63"/>
                    </a:lnTo>
                    <a:lnTo>
                      <a:pt x="15" y="58"/>
                    </a:lnTo>
                    <a:lnTo>
                      <a:pt x="4" y="48"/>
                    </a:lnTo>
                    <a:lnTo>
                      <a:pt x="0" y="31"/>
                    </a:lnTo>
                    <a:lnTo>
                      <a:pt x="4" y="15"/>
                    </a:lnTo>
                    <a:lnTo>
                      <a:pt x="15" y="4"/>
                    </a:lnTo>
                    <a:lnTo>
                      <a:pt x="31" y="0"/>
                    </a:lnTo>
                    <a:close/>
                  </a:path>
                </a:pathLst>
              </a:custGeom>
              <a:solidFill>
                <a:srgbClr val="FFFFFF"/>
              </a:solidFill>
              <a:ln w="0">
                <a:solidFill>
                  <a:srgbClr val="FFFF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18" name="Freeform 13"/>
              <p:cNvSpPr>
                <a:spLocks/>
              </p:cNvSpPr>
              <p:nvPr/>
            </p:nvSpPr>
            <p:spPr bwMode="auto">
              <a:xfrm>
                <a:off x="9217117" y="1965729"/>
                <a:ext cx="24588" cy="24204"/>
              </a:xfrm>
              <a:custGeom>
                <a:avLst/>
                <a:gdLst>
                  <a:gd name="T0" fmla="*/ 33 w 64"/>
                  <a:gd name="T1" fmla="*/ 0 h 63"/>
                  <a:gd name="T2" fmla="*/ 48 w 64"/>
                  <a:gd name="T3" fmla="*/ 4 h 63"/>
                  <a:gd name="T4" fmla="*/ 60 w 64"/>
                  <a:gd name="T5" fmla="*/ 15 h 63"/>
                  <a:gd name="T6" fmla="*/ 64 w 64"/>
                  <a:gd name="T7" fmla="*/ 31 h 63"/>
                  <a:gd name="T8" fmla="*/ 60 w 64"/>
                  <a:gd name="T9" fmla="*/ 48 h 63"/>
                  <a:gd name="T10" fmla="*/ 48 w 64"/>
                  <a:gd name="T11" fmla="*/ 58 h 63"/>
                  <a:gd name="T12" fmla="*/ 33 w 64"/>
                  <a:gd name="T13" fmla="*/ 63 h 63"/>
                  <a:gd name="T14" fmla="*/ 16 w 64"/>
                  <a:gd name="T15" fmla="*/ 58 h 63"/>
                  <a:gd name="T16" fmla="*/ 6 w 64"/>
                  <a:gd name="T17" fmla="*/ 48 h 63"/>
                  <a:gd name="T18" fmla="*/ 0 w 64"/>
                  <a:gd name="T19" fmla="*/ 31 h 63"/>
                  <a:gd name="T20" fmla="*/ 6 w 64"/>
                  <a:gd name="T21" fmla="*/ 15 h 63"/>
                  <a:gd name="T22" fmla="*/ 16 w 64"/>
                  <a:gd name="T23" fmla="*/ 4 h 63"/>
                  <a:gd name="T24" fmla="*/ 33 w 64"/>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63">
                    <a:moveTo>
                      <a:pt x="33" y="0"/>
                    </a:moveTo>
                    <a:lnTo>
                      <a:pt x="48" y="4"/>
                    </a:lnTo>
                    <a:lnTo>
                      <a:pt x="60" y="15"/>
                    </a:lnTo>
                    <a:lnTo>
                      <a:pt x="64" y="31"/>
                    </a:lnTo>
                    <a:lnTo>
                      <a:pt x="60" y="48"/>
                    </a:lnTo>
                    <a:lnTo>
                      <a:pt x="48" y="58"/>
                    </a:lnTo>
                    <a:lnTo>
                      <a:pt x="33" y="63"/>
                    </a:lnTo>
                    <a:lnTo>
                      <a:pt x="16" y="58"/>
                    </a:lnTo>
                    <a:lnTo>
                      <a:pt x="6" y="48"/>
                    </a:lnTo>
                    <a:lnTo>
                      <a:pt x="0" y="31"/>
                    </a:lnTo>
                    <a:lnTo>
                      <a:pt x="6" y="15"/>
                    </a:lnTo>
                    <a:lnTo>
                      <a:pt x="16" y="4"/>
                    </a:lnTo>
                    <a:lnTo>
                      <a:pt x="33" y="0"/>
                    </a:lnTo>
                    <a:close/>
                  </a:path>
                </a:pathLst>
              </a:custGeom>
              <a:solidFill>
                <a:srgbClr val="FFFFFF"/>
              </a:solidFill>
              <a:ln w="0">
                <a:solidFill>
                  <a:srgbClr val="FFFF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19" name="Freeform 14"/>
              <p:cNvSpPr>
                <a:spLocks/>
              </p:cNvSpPr>
              <p:nvPr/>
            </p:nvSpPr>
            <p:spPr bwMode="auto">
              <a:xfrm>
                <a:off x="9258609" y="1965729"/>
                <a:ext cx="24204" cy="24204"/>
              </a:xfrm>
              <a:custGeom>
                <a:avLst/>
                <a:gdLst>
                  <a:gd name="T0" fmla="*/ 30 w 63"/>
                  <a:gd name="T1" fmla="*/ 0 h 63"/>
                  <a:gd name="T2" fmla="*/ 48 w 63"/>
                  <a:gd name="T3" fmla="*/ 4 h 63"/>
                  <a:gd name="T4" fmla="*/ 57 w 63"/>
                  <a:gd name="T5" fmla="*/ 15 h 63"/>
                  <a:gd name="T6" fmla="*/ 63 w 63"/>
                  <a:gd name="T7" fmla="*/ 31 h 63"/>
                  <a:gd name="T8" fmla="*/ 57 w 63"/>
                  <a:gd name="T9" fmla="*/ 48 h 63"/>
                  <a:gd name="T10" fmla="*/ 48 w 63"/>
                  <a:gd name="T11" fmla="*/ 58 h 63"/>
                  <a:gd name="T12" fmla="*/ 30 w 63"/>
                  <a:gd name="T13" fmla="*/ 63 h 63"/>
                  <a:gd name="T14" fmla="*/ 15 w 63"/>
                  <a:gd name="T15" fmla="*/ 58 h 63"/>
                  <a:gd name="T16" fmla="*/ 3 w 63"/>
                  <a:gd name="T17" fmla="*/ 48 h 63"/>
                  <a:gd name="T18" fmla="*/ 0 w 63"/>
                  <a:gd name="T19" fmla="*/ 31 h 63"/>
                  <a:gd name="T20" fmla="*/ 3 w 63"/>
                  <a:gd name="T21" fmla="*/ 15 h 63"/>
                  <a:gd name="T22" fmla="*/ 15 w 63"/>
                  <a:gd name="T23" fmla="*/ 4 h 63"/>
                  <a:gd name="T24" fmla="*/ 30 w 63"/>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63">
                    <a:moveTo>
                      <a:pt x="30" y="0"/>
                    </a:moveTo>
                    <a:lnTo>
                      <a:pt x="48" y="4"/>
                    </a:lnTo>
                    <a:lnTo>
                      <a:pt x="57" y="15"/>
                    </a:lnTo>
                    <a:lnTo>
                      <a:pt x="63" y="31"/>
                    </a:lnTo>
                    <a:lnTo>
                      <a:pt x="57" y="48"/>
                    </a:lnTo>
                    <a:lnTo>
                      <a:pt x="48" y="58"/>
                    </a:lnTo>
                    <a:lnTo>
                      <a:pt x="30" y="63"/>
                    </a:lnTo>
                    <a:lnTo>
                      <a:pt x="15" y="58"/>
                    </a:lnTo>
                    <a:lnTo>
                      <a:pt x="3" y="48"/>
                    </a:lnTo>
                    <a:lnTo>
                      <a:pt x="0" y="31"/>
                    </a:lnTo>
                    <a:lnTo>
                      <a:pt x="3" y="15"/>
                    </a:lnTo>
                    <a:lnTo>
                      <a:pt x="15" y="4"/>
                    </a:lnTo>
                    <a:lnTo>
                      <a:pt x="30" y="0"/>
                    </a:lnTo>
                    <a:close/>
                  </a:path>
                </a:pathLst>
              </a:custGeom>
              <a:solidFill>
                <a:srgbClr val="FFFFFF"/>
              </a:solidFill>
              <a:ln w="0">
                <a:solidFill>
                  <a:srgbClr val="FFFF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20" name="Rectangle 15"/>
              <p:cNvSpPr>
                <a:spLocks noChangeArrowheads="1"/>
              </p:cNvSpPr>
              <p:nvPr/>
            </p:nvSpPr>
            <p:spPr bwMode="auto">
              <a:xfrm>
                <a:off x="9188687" y="2020284"/>
                <a:ext cx="292751" cy="16904"/>
              </a:xfrm>
              <a:prstGeom prst="rect">
                <a:avLst/>
              </a:prstGeom>
              <a:solidFill>
                <a:srgbClr val="76BB43"/>
              </a:solidFill>
              <a:ln w="0">
                <a:no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21" name="Rectangle 16"/>
              <p:cNvSpPr>
                <a:spLocks noChangeArrowheads="1"/>
              </p:cNvSpPr>
              <p:nvPr/>
            </p:nvSpPr>
            <p:spPr bwMode="auto">
              <a:xfrm>
                <a:off x="9188687" y="2044487"/>
                <a:ext cx="292751" cy="16904"/>
              </a:xfrm>
              <a:prstGeom prst="rect">
                <a:avLst/>
              </a:prstGeom>
              <a:solidFill>
                <a:srgbClr val="76BB43"/>
              </a:solidFill>
              <a:ln w="0">
                <a:no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22" name="Rectangle 17"/>
              <p:cNvSpPr>
                <a:spLocks noChangeArrowheads="1"/>
              </p:cNvSpPr>
              <p:nvPr/>
            </p:nvSpPr>
            <p:spPr bwMode="auto">
              <a:xfrm>
                <a:off x="9188687" y="2068691"/>
                <a:ext cx="292751" cy="16904"/>
              </a:xfrm>
              <a:prstGeom prst="rect">
                <a:avLst/>
              </a:prstGeom>
              <a:solidFill>
                <a:srgbClr val="76BB43"/>
              </a:solidFill>
              <a:ln w="0">
                <a:no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23" name="Rectangle 18"/>
              <p:cNvSpPr>
                <a:spLocks noChangeArrowheads="1"/>
              </p:cNvSpPr>
              <p:nvPr/>
            </p:nvSpPr>
            <p:spPr bwMode="auto">
              <a:xfrm>
                <a:off x="9188687" y="2092895"/>
                <a:ext cx="292751" cy="17289"/>
              </a:xfrm>
              <a:prstGeom prst="rect">
                <a:avLst/>
              </a:prstGeom>
              <a:solidFill>
                <a:srgbClr val="76BB43"/>
              </a:solidFill>
              <a:ln w="0">
                <a:no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24" name="Rectangle 19"/>
              <p:cNvSpPr>
                <a:spLocks noChangeArrowheads="1"/>
              </p:cNvSpPr>
              <p:nvPr/>
            </p:nvSpPr>
            <p:spPr bwMode="auto">
              <a:xfrm>
                <a:off x="9188687" y="2117483"/>
                <a:ext cx="240501" cy="16904"/>
              </a:xfrm>
              <a:prstGeom prst="rect">
                <a:avLst/>
              </a:prstGeom>
              <a:solidFill>
                <a:srgbClr val="76BB43"/>
              </a:solidFill>
              <a:ln w="0">
                <a:no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25" name="Rectangle 20"/>
              <p:cNvSpPr>
                <a:spLocks noChangeArrowheads="1"/>
              </p:cNvSpPr>
              <p:nvPr/>
            </p:nvSpPr>
            <p:spPr bwMode="auto">
              <a:xfrm>
                <a:off x="9188687" y="2141687"/>
                <a:ext cx="171348" cy="16904"/>
              </a:xfrm>
              <a:prstGeom prst="rect">
                <a:avLst/>
              </a:prstGeom>
              <a:solidFill>
                <a:srgbClr val="76BB43"/>
              </a:solidFill>
              <a:ln w="0">
                <a:no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26" name="Rectangle 23"/>
              <p:cNvSpPr>
                <a:spLocks noChangeArrowheads="1"/>
              </p:cNvSpPr>
              <p:nvPr/>
            </p:nvSpPr>
            <p:spPr bwMode="auto">
              <a:xfrm>
                <a:off x="9560965" y="2522033"/>
                <a:ext cx="390335" cy="384188"/>
              </a:xfrm>
              <a:prstGeom prst="rect">
                <a:avLst/>
              </a:prstGeom>
              <a:solidFill>
                <a:srgbClr val="207090"/>
              </a:solidFill>
              <a:ln w="0">
                <a:solidFill>
                  <a:srgbClr val="7E3B00"/>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27" name="Freeform 24"/>
              <p:cNvSpPr>
                <a:spLocks/>
              </p:cNvSpPr>
              <p:nvPr/>
            </p:nvSpPr>
            <p:spPr bwMode="auto">
              <a:xfrm>
                <a:off x="8693085" y="2451342"/>
                <a:ext cx="1276655" cy="57628"/>
              </a:xfrm>
              <a:custGeom>
                <a:avLst/>
                <a:gdLst>
                  <a:gd name="T0" fmla="*/ 140 w 3323"/>
                  <a:gd name="T1" fmla="*/ 0 h 150"/>
                  <a:gd name="T2" fmla="*/ 3190 w 3323"/>
                  <a:gd name="T3" fmla="*/ 14 h 150"/>
                  <a:gd name="T4" fmla="*/ 3323 w 3323"/>
                  <a:gd name="T5" fmla="*/ 150 h 150"/>
                  <a:gd name="T6" fmla="*/ 0 w 3323"/>
                  <a:gd name="T7" fmla="*/ 150 h 150"/>
                  <a:gd name="T8" fmla="*/ 140 w 3323"/>
                  <a:gd name="T9" fmla="*/ 0 h 150"/>
                </a:gdLst>
                <a:ahLst/>
                <a:cxnLst>
                  <a:cxn ang="0">
                    <a:pos x="T0" y="T1"/>
                  </a:cxn>
                  <a:cxn ang="0">
                    <a:pos x="T2" y="T3"/>
                  </a:cxn>
                  <a:cxn ang="0">
                    <a:pos x="T4" y="T5"/>
                  </a:cxn>
                  <a:cxn ang="0">
                    <a:pos x="T6" y="T7"/>
                  </a:cxn>
                  <a:cxn ang="0">
                    <a:pos x="T8" y="T9"/>
                  </a:cxn>
                </a:cxnLst>
                <a:rect l="0" t="0" r="r" b="b"/>
                <a:pathLst>
                  <a:path w="3323" h="150">
                    <a:moveTo>
                      <a:pt x="140" y="0"/>
                    </a:moveTo>
                    <a:lnTo>
                      <a:pt x="3190" y="14"/>
                    </a:lnTo>
                    <a:lnTo>
                      <a:pt x="3323" y="150"/>
                    </a:lnTo>
                    <a:lnTo>
                      <a:pt x="0" y="150"/>
                    </a:lnTo>
                    <a:lnTo>
                      <a:pt x="140" y="0"/>
                    </a:lnTo>
                    <a:close/>
                  </a:path>
                </a:pathLst>
              </a:custGeom>
              <a:solidFill>
                <a:srgbClr val="7AC3E1"/>
              </a:solidFill>
              <a:ln w="0">
                <a:solidFill>
                  <a:srgbClr val="7AC3E1"/>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28" name="Rectangle 25"/>
              <p:cNvSpPr>
                <a:spLocks noChangeArrowheads="1"/>
              </p:cNvSpPr>
              <p:nvPr/>
            </p:nvSpPr>
            <p:spPr bwMode="auto">
              <a:xfrm>
                <a:off x="8693085" y="2508970"/>
                <a:ext cx="1276655" cy="13062"/>
              </a:xfrm>
              <a:prstGeom prst="rect">
                <a:avLst/>
              </a:prstGeom>
              <a:solidFill>
                <a:srgbClr val="2C97C2"/>
              </a:solidFill>
              <a:ln w="0">
                <a:solidFill>
                  <a:srgbClr val="2C97C2"/>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29" name="Rectangle 26"/>
              <p:cNvSpPr>
                <a:spLocks noChangeArrowheads="1"/>
              </p:cNvSpPr>
              <p:nvPr/>
            </p:nvSpPr>
            <p:spPr bwMode="auto">
              <a:xfrm>
                <a:off x="9095714" y="2478619"/>
                <a:ext cx="410696" cy="11910"/>
              </a:xfrm>
              <a:prstGeom prst="rect">
                <a:avLst/>
              </a:prstGeom>
              <a:solidFill>
                <a:srgbClr val="000E10"/>
              </a:solidFill>
              <a:ln w="0">
                <a:solidFill>
                  <a:srgbClr val="000E10"/>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30" name="Freeform 27"/>
              <p:cNvSpPr>
                <a:spLocks/>
              </p:cNvSpPr>
              <p:nvPr/>
            </p:nvSpPr>
            <p:spPr bwMode="auto">
              <a:xfrm>
                <a:off x="9241705" y="2184332"/>
                <a:ext cx="16136" cy="29583"/>
              </a:xfrm>
              <a:custGeom>
                <a:avLst/>
                <a:gdLst>
                  <a:gd name="T0" fmla="*/ 15 w 42"/>
                  <a:gd name="T1" fmla="*/ 0 h 77"/>
                  <a:gd name="T2" fmla="*/ 17 w 42"/>
                  <a:gd name="T3" fmla="*/ 0 h 77"/>
                  <a:gd name="T4" fmla="*/ 21 w 42"/>
                  <a:gd name="T5" fmla="*/ 0 h 77"/>
                  <a:gd name="T6" fmla="*/ 23 w 42"/>
                  <a:gd name="T7" fmla="*/ 2 h 77"/>
                  <a:gd name="T8" fmla="*/ 25 w 42"/>
                  <a:gd name="T9" fmla="*/ 2 h 77"/>
                  <a:gd name="T10" fmla="*/ 25 w 42"/>
                  <a:gd name="T11" fmla="*/ 2 h 77"/>
                  <a:gd name="T12" fmla="*/ 36 w 42"/>
                  <a:gd name="T13" fmla="*/ 15 h 77"/>
                  <a:gd name="T14" fmla="*/ 42 w 42"/>
                  <a:gd name="T15" fmla="*/ 29 h 77"/>
                  <a:gd name="T16" fmla="*/ 42 w 42"/>
                  <a:gd name="T17" fmla="*/ 44 h 77"/>
                  <a:gd name="T18" fmla="*/ 38 w 42"/>
                  <a:gd name="T19" fmla="*/ 59 h 77"/>
                  <a:gd name="T20" fmla="*/ 32 w 42"/>
                  <a:gd name="T21" fmla="*/ 71 h 77"/>
                  <a:gd name="T22" fmla="*/ 26 w 42"/>
                  <a:gd name="T23" fmla="*/ 77 h 77"/>
                  <a:gd name="T24" fmla="*/ 17 w 42"/>
                  <a:gd name="T25" fmla="*/ 77 h 77"/>
                  <a:gd name="T26" fmla="*/ 7 w 42"/>
                  <a:gd name="T27" fmla="*/ 67 h 77"/>
                  <a:gd name="T28" fmla="*/ 2 w 42"/>
                  <a:gd name="T29" fmla="*/ 50 h 77"/>
                  <a:gd name="T30" fmla="*/ 0 w 42"/>
                  <a:gd name="T31" fmla="*/ 27 h 77"/>
                  <a:gd name="T32" fmla="*/ 0 w 42"/>
                  <a:gd name="T33" fmla="*/ 17 h 77"/>
                  <a:gd name="T34" fmla="*/ 2 w 42"/>
                  <a:gd name="T35" fmla="*/ 10 h 77"/>
                  <a:gd name="T36" fmla="*/ 5 w 42"/>
                  <a:gd name="T37" fmla="*/ 6 h 77"/>
                  <a:gd name="T38" fmla="*/ 7 w 42"/>
                  <a:gd name="T39" fmla="*/ 2 h 77"/>
                  <a:gd name="T40" fmla="*/ 11 w 42"/>
                  <a:gd name="T41" fmla="*/ 0 h 77"/>
                  <a:gd name="T42" fmla="*/ 15 w 42"/>
                  <a:gd name="T43"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77">
                    <a:moveTo>
                      <a:pt x="15" y="0"/>
                    </a:moveTo>
                    <a:lnTo>
                      <a:pt x="17" y="0"/>
                    </a:lnTo>
                    <a:lnTo>
                      <a:pt x="21" y="0"/>
                    </a:lnTo>
                    <a:lnTo>
                      <a:pt x="23" y="2"/>
                    </a:lnTo>
                    <a:lnTo>
                      <a:pt x="25" y="2"/>
                    </a:lnTo>
                    <a:lnTo>
                      <a:pt x="25" y="2"/>
                    </a:lnTo>
                    <a:lnTo>
                      <a:pt x="36" y="15"/>
                    </a:lnTo>
                    <a:lnTo>
                      <a:pt x="42" y="29"/>
                    </a:lnTo>
                    <a:lnTo>
                      <a:pt x="42" y="44"/>
                    </a:lnTo>
                    <a:lnTo>
                      <a:pt x="38" y="59"/>
                    </a:lnTo>
                    <a:lnTo>
                      <a:pt x="32" y="71"/>
                    </a:lnTo>
                    <a:lnTo>
                      <a:pt x="26" y="77"/>
                    </a:lnTo>
                    <a:lnTo>
                      <a:pt x="17" y="77"/>
                    </a:lnTo>
                    <a:lnTo>
                      <a:pt x="7" y="67"/>
                    </a:lnTo>
                    <a:lnTo>
                      <a:pt x="2" y="50"/>
                    </a:lnTo>
                    <a:lnTo>
                      <a:pt x="0" y="27"/>
                    </a:lnTo>
                    <a:lnTo>
                      <a:pt x="0" y="17"/>
                    </a:lnTo>
                    <a:lnTo>
                      <a:pt x="2" y="10"/>
                    </a:lnTo>
                    <a:lnTo>
                      <a:pt x="5" y="6"/>
                    </a:lnTo>
                    <a:lnTo>
                      <a:pt x="7" y="2"/>
                    </a:lnTo>
                    <a:lnTo>
                      <a:pt x="11" y="0"/>
                    </a:lnTo>
                    <a:lnTo>
                      <a:pt x="15" y="0"/>
                    </a:lnTo>
                    <a:close/>
                  </a:path>
                </a:pathLst>
              </a:custGeom>
              <a:solidFill>
                <a:srgbClr val="FFD288"/>
              </a:solidFill>
              <a:ln w="0">
                <a:solidFill>
                  <a:srgbClr val="FFD288"/>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31" name="Freeform 28"/>
              <p:cNvSpPr>
                <a:spLocks/>
              </p:cNvSpPr>
              <p:nvPr/>
            </p:nvSpPr>
            <p:spPr bwMode="auto">
              <a:xfrm>
                <a:off x="9373481" y="2185100"/>
                <a:ext cx="16136" cy="29583"/>
              </a:xfrm>
              <a:custGeom>
                <a:avLst/>
                <a:gdLst>
                  <a:gd name="T0" fmla="*/ 26 w 42"/>
                  <a:gd name="T1" fmla="*/ 0 h 77"/>
                  <a:gd name="T2" fmla="*/ 30 w 42"/>
                  <a:gd name="T3" fmla="*/ 0 h 77"/>
                  <a:gd name="T4" fmla="*/ 34 w 42"/>
                  <a:gd name="T5" fmla="*/ 2 h 77"/>
                  <a:gd name="T6" fmla="*/ 36 w 42"/>
                  <a:gd name="T7" fmla="*/ 6 h 77"/>
                  <a:gd name="T8" fmla="*/ 40 w 42"/>
                  <a:gd name="T9" fmla="*/ 10 h 77"/>
                  <a:gd name="T10" fmla="*/ 42 w 42"/>
                  <a:gd name="T11" fmla="*/ 17 h 77"/>
                  <a:gd name="T12" fmla="*/ 42 w 42"/>
                  <a:gd name="T13" fmla="*/ 25 h 77"/>
                  <a:gd name="T14" fmla="*/ 40 w 42"/>
                  <a:gd name="T15" fmla="*/ 50 h 77"/>
                  <a:gd name="T16" fmla="*/ 34 w 42"/>
                  <a:gd name="T17" fmla="*/ 67 h 77"/>
                  <a:gd name="T18" fmla="*/ 24 w 42"/>
                  <a:gd name="T19" fmla="*/ 77 h 77"/>
                  <a:gd name="T20" fmla="*/ 15 w 42"/>
                  <a:gd name="T21" fmla="*/ 77 h 77"/>
                  <a:gd name="T22" fmla="*/ 9 w 42"/>
                  <a:gd name="T23" fmla="*/ 69 h 77"/>
                  <a:gd name="T24" fmla="*/ 3 w 42"/>
                  <a:gd name="T25" fmla="*/ 57 h 77"/>
                  <a:gd name="T26" fmla="*/ 0 w 42"/>
                  <a:gd name="T27" fmla="*/ 44 h 77"/>
                  <a:gd name="T28" fmla="*/ 0 w 42"/>
                  <a:gd name="T29" fmla="*/ 29 h 77"/>
                  <a:gd name="T30" fmla="*/ 5 w 42"/>
                  <a:gd name="T31" fmla="*/ 13 h 77"/>
                  <a:gd name="T32" fmla="*/ 17 w 42"/>
                  <a:gd name="T33" fmla="*/ 2 h 77"/>
                  <a:gd name="T34" fmla="*/ 17 w 42"/>
                  <a:gd name="T35" fmla="*/ 2 h 77"/>
                  <a:gd name="T36" fmla="*/ 19 w 42"/>
                  <a:gd name="T37" fmla="*/ 0 h 77"/>
                  <a:gd name="T38" fmla="*/ 21 w 42"/>
                  <a:gd name="T39" fmla="*/ 0 h 77"/>
                  <a:gd name="T40" fmla="*/ 24 w 42"/>
                  <a:gd name="T41" fmla="*/ 0 h 77"/>
                  <a:gd name="T42" fmla="*/ 26 w 42"/>
                  <a:gd name="T43"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77">
                    <a:moveTo>
                      <a:pt x="26" y="0"/>
                    </a:moveTo>
                    <a:lnTo>
                      <a:pt x="30" y="0"/>
                    </a:lnTo>
                    <a:lnTo>
                      <a:pt x="34" y="2"/>
                    </a:lnTo>
                    <a:lnTo>
                      <a:pt x="36" y="6"/>
                    </a:lnTo>
                    <a:lnTo>
                      <a:pt x="40" y="10"/>
                    </a:lnTo>
                    <a:lnTo>
                      <a:pt x="42" y="17"/>
                    </a:lnTo>
                    <a:lnTo>
                      <a:pt x="42" y="25"/>
                    </a:lnTo>
                    <a:lnTo>
                      <a:pt x="40" y="50"/>
                    </a:lnTo>
                    <a:lnTo>
                      <a:pt x="34" y="67"/>
                    </a:lnTo>
                    <a:lnTo>
                      <a:pt x="24" y="77"/>
                    </a:lnTo>
                    <a:lnTo>
                      <a:pt x="15" y="77"/>
                    </a:lnTo>
                    <a:lnTo>
                      <a:pt x="9" y="69"/>
                    </a:lnTo>
                    <a:lnTo>
                      <a:pt x="3" y="57"/>
                    </a:lnTo>
                    <a:lnTo>
                      <a:pt x="0" y="44"/>
                    </a:lnTo>
                    <a:lnTo>
                      <a:pt x="0" y="29"/>
                    </a:lnTo>
                    <a:lnTo>
                      <a:pt x="5" y="13"/>
                    </a:lnTo>
                    <a:lnTo>
                      <a:pt x="17" y="2"/>
                    </a:lnTo>
                    <a:lnTo>
                      <a:pt x="17" y="2"/>
                    </a:lnTo>
                    <a:lnTo>
                      <a:pt x="19" y="0"/>
                    </a:lnTo>
                    <a:lnTo>
                      <a:pt x="21" y="0"/>
                    </a:lnTo>
                    <a:lnTo>
                      <a:pt x="24" y="0"/>
                    </a:lnTo>
                    <a:lnTo>
                      <a:pt x="26" y="0"/>
                    </a:lnTo>
                    <a:close/>
                  </a:path>
                </a:pathLst>
              </a:custGeom>
              <a:solidFill>
                <a:srgbClr val="FFD288"/>
              </a:solidFill>
              <a:ln w="0">
                <a:solidFill>
                  <a:srgbClr val="FFD288"/>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32" name="Freeform 29"/>
              <p:cNvSpPr>
                <a:spLocks/>
              </p:cNvSpPr>
              <p:nvPr/>
            </p:nvSpPr>
            <p:spPr bwMode="auto">
              <a:xfrm>
                <a:off x="9264372" y="2243881"/>
                <a:ext cx="100273" cy="95663"/>
              </a:xfrm>
              <a:custGeom>
                <a:avLst/>
                <a:gdLst>
                  <a:gd name="T0" fmla="*/ 151 w 261"/>
                  <a:gd name="T1" fmla="*/ 0 h 249"/>
                  <a:gd name="T2" fmla="*/ 186 w 261"/>
                  <a:gd name="T3" fmla="*/ 4 h 249"/>
                  <a:gd name="T4" fmla="*/ 215 w 261"/>
                  <a:gd name="T5" fmla="*/ 8 h 249"/>
                  <a:gd name="T6" fmla="*/ 238 w 261"/>
                  <a:gd name="T7" fmla="*/ 12 h 249"/>
                  <a:gd name="T8" fmla="*/ 255 w 261"/>
                  <a:gd name="T9" fmla="*/ 14 h 249"/>
                  <a:gd name="T10" fmla="*/ 261 w 261"/>
                  <a:gd name="T11" fmla="*/ 16 h 249"/>
                  <a:gd name="T12" fmla="*/ 259 w 261"/>
                  <a:gd name="T13" fmla="*/ 19 h 249"/>
                  <a:gd name="T14" fmla="*/ 253 w 261"/>
                  <a:gd name="T15" fmla="*/ 29 h 249"/>
                  <a:gd name="T16" fmla="*/ 245 w 261"/>
                  <a:gd name="T17" fmla="*/ 42 h 249"/>
                  <a:gd name="T18" fmla="*/ 236 w 261"/>
                  <a:gd name="T19" fmla="*/ 60 h 249"/>
                  <a:gd name="T20" fmla="*/ 226 w 261"/>
                  <a:gd name="T21" fmla="*/ 75 h 249"/>
                  <a:gd name="T22" fmla="*/ 215 w 261"/>
                  <a:gd name="T23" fmla="*/ 88 h 249"/>
                  <a:gd name="T24" fmla="*/ 197 w 261"/>
                  <a:gd name="T25" fmla="*/ 107 h 249"/>
                  <a:gd name="T26" fmla="*/ 178 w 261"/>
                  <a:gd name="T27" fmla="*/ 123 h 249"/>
                  <a:gd name="T28" fmla="*/ 163 w 261"/>
                  <a:gd name="T29" fmla="*/ 134 h 249"/>
                  <a:gd name="T30" fmla="*/ 155 w 261"/>
                  <a:gd name="T31" fmla="*/ 142 h 249"/>
                  <a:gd name="T32" fmla="*/ 153 w 261"/>
                  <a:gd name="T33" fmla="*/ 152 h 249"/>
                  <a:gd name="T34" fmla="*/ 153 w 261"/>
                  <a:gd name="T35" fmla="*/ 167 h 249"/>
                  <a:gd name="T36" fmla="*/ 153 w 261"/>
                  <a:gd name="T37" fmla="*/ 188 h 249"/>
                  <a:gd name="T38" fmla="*/ 153 w 261"/>
                  <a:gd name="T39" fmla="*/ 209 h 249"/>
                  <a:gd name="T40" fmla="*/ 153 w 261"/>
                  <a:gd name="T41" fmla="*/ 228 h 249"/>
                  <a:gd name="T42" fmla="*/ 155 w 261"/>
                  <a:gd name="T43" fmla="*/ 243 h 249"/>
                  <a:gd name="T44" fmla="*/ 155 w 261"/>
                  <a:gd name="T45" fmla="*/ 249 h 249"/>
                  <a:gd name="T46" fmla="*/ 100 w 261"/>
                  <a:gd name="T47" fmla="*/ 249 h 249"/>
                  <a:gd name="T48" fmla="*/ 100 w 261"/>
                  <a:gd name="T49" fmla="*/ 144 h 249"/>
                  <a:gd name="T50" fmla="*/ 98 w 261"/>
                  <a:gd name="T51" fmla="*/ 140 h 249"/>
                  <a:gd name="T52" fmla="*/ 88 w 261"/>
                  <a:gd name="T53" fmla="*/ 134 h 249"/>
                  <a:gd name="T54" fmla="*/ 75 w 261"/>
                  <a:gd name="T55" fmla="*/ 123 h 249"/>
                  <a:gd name="T56" fmla="*/ 56 w 261"/>
                  <a:gd name="T57" fmla="*/ 107 h 249"/>
                  <a:gd name="T58" fmla="*/ 40 w 261"/>
                  <a:gd name="T59" fmla="*/ 92 h 249"/>
                  <a:gd name="T60" fmla="*/ 29 w 261"/>
                  <a:gd name="T61" fmla="*/ 75 h 249"/>
                  <a:gd name="T62" fmla="*/ 17 w 261"/>
                  <a:gd name="T63" fmla="*/ 56 h 249"/>
                  <a:gd name="T64" fmla="*/ 8 w 261"/>
                  <a:gd name="T65" fmla="*/ 40 h 249"/>
                  <a:gd name="T66" fmla="*/ 2 w 261"/>
                  <a:gd name="T67" fmla="*/ 29 h 249"/>
                  <a:gd name="T68" fmla="*/ 0 w 261"/>
                  <a:gd name="T69" fmla="*/ 25 h 249"/>
                  <a:gd name="T70" fmla="*/ 36 w 261"/>
                  <a:gd name="T71" fmla="*/ 12 h 249"/>
                  <a:gd name="T72" fmla="*/ 75 w 261"/>
                  <a:gd name="T73" fmla="*/ 4 h 249"/>
                  <a:gd name="T74" fmla="*/ 113 w 261"/>
                  <a:gd name="T75" fmla="*/ 0 h 249"/>
                  <a:gd name="T76" fmla="*/ 151 w 261"/>
                  <a:gd name="T77"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1" h="249">
                    <a:moveTo>
                      <a:pt x="151" y="0"/>
                    </a:moveTo>
                    <a:lnTo>
                      <a:pt x="186" y="4"/>
                    </a:lnTo>
                    <a:lnTo>
                      <a:pt x="215" y="8"/>
                    </a:lnTo>
                    <a:lnTo>
                      <a:pt x="238" y="12"/>
                    </a:lnTo>
                    <a:lnTo>
                      <a:pt x="255" y="14"/>
                    </a:lnTo>
                    <a:lnTo>
                      <a:pt x="261" y="16"/>
                    </a:lnTo>
                    <a:lnTo>
                      <a:pt x="259" y="19"/>
                    </a:lnTo>
                    <a:lnTo>
                      <a:pt x="253" y="29"/>
                    </a:lnTo>
                    <a:lnTo>
                      <a:pt x="245" y="42"/>
                    </a:lnTo>
                    <a:lnTo>
                      <a:pt x="236" y="60"/>
                    </a:lnTo>
                    <a:lnTo>
                      <a:pt x="226" y="75"/>
                    </a:lnTo>
                    <a:lnTo>
                      <a:pt x="215" y="88"/>
                    </a:lnTo>
                    <a:lnTo>
                      <a:pt x="197" y="107"/>
                    </a:lnTo>
                    <a:lnTo>
                      <a:pt x="178" y="123"/>
                    </a:lnTo>
                    <a:lnTo>
                      <a:pt x="163" y="134"/>
                    </a:lnTo>
                    <a:lnTo>
                      <a:pt x="155" y="142"/>
                    </a:lnTo>
                    <a:lnTo>
                      <a:pt x="153" y="152"/>
                    </a:lnTo>
                    <a:lnTo>
                      <a:pt x="153" y="167"/>
                    </a:lnTo>
                    <a:lnTo>
                      <a:pt x="153" y="188"/>
                    </a:lnTo>
                    <a:lnTo>
                      <a:pt x="153" y="209"/>
                    </a:lnTo>
                    <a:lnTo>
                      <a:pt x="153" y="228"/>
                    </a:lnTo>
                    <a:lnTo>
                      <a:pt x="155" y="243"/>
                    </a:lnTo>
                    <a:lnTo>
                      <a:pt x="155" y="249"/>
                    </a:lnTo>
                    <a:lnTo>
                      <a:pt x="100" y="249"/>
                    </a:lnTo>
                    <a:lnTo>
                      <a:pt x="100" y="144"/>
                    </a:lnTo>
                    <a:lnTo>
                      <a:pt x="98" y="140"/>
                    </a:lnTo>
                    <a:lnTo>
                      <a:pt x="88" y="134"/>
                    </a:lnTo>
                    <a:lnTo>
                      <a:pt x="75" y="123"/>
                    </a:lnTo>
                    <a:lnTo>
                      <a:pt x="56" y="107"/>
                    </a:lnTo>
                    <a:lnTo>
                      <a:pt x="40" y="92"/>
                    </a:lnTo>
                    <a:lnTo>
                      <a:pt x="29" y="75"/>
                    </a:lnTo>
                    <a:lnTo>
                      <a:pt x="17" y="56"/>
                    </a:lnTo>
                    <a:lnTo>
                      <a:pt x="8" y="40"/>
                    </a:lnTo>
                    <a:lnTo>
                      <a:pt x="2" y="29"/>
                    </a:lnTo>
                    <a:lnTo>
                      <a:pt x="0" y="25"/>
                    </a:lnTo>
                    <a:lnTo>
                      <a:pt x="36" y="12"/>
                    </a:lnTo>
                    <a:lnTo>
                      <a:pt x="75" y="4"/>
                    </a:lnTo>
                    <a:lnTo>
                      <a:pt x="113" y="0"/>
                    </a:lnTo>
                    <a:lnTo>
                      <a:pt x="151" y="0"/>
                    </a:lnTo>
                    <a:close/>
                  </a:path>
                </a:pathLst>
              </a:custGeom>
              <a:solidFill>
                <a:srgbClr val="FFD288"/>
              </a:solidFill>
              <a:ln w="0">
                <a:solidFill>
                  <a:srgbClr val="FFD288"/>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33" name="Freeform 30"/>
              <p:cNvSpPr>
                <a:spLocks/>
              </p:cNvSpPr>
              <p:nvPr/>
            </p:nvSpPr>
            <p:spPr bwMode="auto">
              <a:xfrm>
                <a:off x="9251310" y="2075222"/>
                <a:ext cx="131392" cy="197472"/>
              </a:xfrm>
              <a:custGeom>
                <a:avLst/>
                <a:gdLst>
                  <a:gd name="T0" fmla="*/ 342 w 342"/>
                  <a:gd name="T1" fmla="*/ 0 h 514"/>
                  <a:gd name="T2" fmla="*/ 341 w 342"/>
                  <a:gd name="T3" fmla="*/ 6 h 514"/>
                  <a:gd name="T4" fmla="*/ 335 w 342"/>
                  <a:gd name="T5" fmla="*/ 18 h 514"/>
                  <a:gd name="T6" fmla="*/ 329 w 342"/>
                  <a:gd name="T7" fmla="*/ 37 h 514"/>
                  <a:gd name="T8" fmla="*/ 323 w 342"/>
                  <a:gd name="T9" fmla="*/ 56 h 514"/>
                  <a:gd name="T10" fmla="*/ 321 w 342"/>
                  <a:gd name="T11" fmla="*/ 79 h 514"/>
                  <a:gd name="T12" fmla="*/ 321 w 342"/>
                  <a:gd name="T13" fmla="*/ 98 h 514"/>
                  <a:gd name="T14" fmla="*/ 327 w 342"/>
                  <a:gd name="T15" fmla="*/ 123 h 514"/>
                  <a:gd name="T16" fmla="*/ 333 w 342"/>
                  <a:gd name="T17" fmla="*/ 158 h 514"/>
                  <a:gd name="T18" fmla="*/ 337 w 342"/>
                  <a:gd name="T19" fmla="*/ 200 h 514"/>
                  <a:gd name="T20" fmla="*/ 341 w 342"/>
                  <a:gd name="T21" fmla="*/ 246 h 514"/>
                  <a:gd name="T22" fmla="*/ 341 w 342"/>
                  <a:gd name="T23" fmla="*/ 294 h 514"/>
                  <a:gd name="T24" fmla="*/ 337 w 342"/>
                  <a:gd name="T25" fmla="*/ 340 h 514"/>
                  <a:gd name="T26" fmla="*/ 333 w 342"/>
                  <a:gd name="T27" fmla="*/ 368 h 514"/>
                  <a:gd name="T28" fmla="*/ 325 w 342"/>
                  <a:gd name="T29" fmla="*/ 397 h 514"/>
                  <a:gd name="T30" fmla="*/ 314 w 342"/>
                  <a:gd name="T31" fmla="*/ 424 h 514"/>
                  <a:gd name="T32" fmla="*/ 298 w 342"/>
                  <a:gd name="T33" fmla="*/ 449 h 514"/>
                  <a:gd name="T34" fmla="*/ 279 w 342"/>
                  <a:gd name="T35" fmla="*/ 472 h 514"/>
                  <a:gd name="T36" fmla="*/ 256 w 342"/>
                  <a:gd name="T37" fmla="*/ 489 h 514"/>
                  <a:gd name="T38" fmla="*/ 228 w 342"/>
                  <a:gd name="T39" fmla="*/ 502 h 514"/>
                  <a:gd name="T40" fmla="*/ 195 w 342"/>
                  <a:gd name="T41" fmla="*/ 512 h 514"/>
                  <a:gd name="T42" fmla="*/ 159 w 342"/>
                  <a:gd name="T43" fmla="*/ 514 h 514"/>
                  <a:gd name="T44" fmla="*/ 147 w 342"/>
                  <a:gd name="T45" fmla="*/ 514 h 514"/>
                  <a:gd name="T46" fmla="*/ 132 w 342"/>
                  <a:gd name="T47" fmla="*/ 514 h 514"/>
                  <a:gd name="T48" fmla="*/ 116 w 342"/>
                  <a:gd name="T49" fmla="*/ 512 h 514"/>
                  <a:gd name="T50" fmla="*/ 97 w 342"/>
                  <a:gd name="T51" fmla="*/ 508 h 514"/>
                  <a:gd name="T52" fmla="*/ 80 w 342"/>
                  <a:gd name="T53" fmla="*/ 502 h 514"/>
                  <a:gd name="T54" fmla="*/ 63 w 342"/>
                  <a:gd name="T55" fmla="*/ 491 h 514"/>
                  <a:gd name="T56" fmla="*/ 45 w 342"/>
                  <a:gd name="T57" fmla="*/ 477 h 514"/>
                  <a:gd name="T58" fmla="*/ 30 w 342"/>
                  <a:gd name="T59" fmla="*/ 458 h 514"/>
                  <a:gd name="T60" fmla="*/ 17 w 342"/>
                  <a:gd name="T61" fmla="*/ 432 h 514"/>
                  <a:gd name="T62" fmla="*/ 7 w 342"/>
                  <a:gd name="T63" fmla="*/ 399 h 514"/>
                  <a:gd name="T64" fmla="*/ 1 w 342"/>
                  <a:gd name="T65" fmla="*/ 361 h 514"/>
                  <a:gd name="T66" fmla="*/ 0 w 342"/>
                  <a:gd name="T67" fmla="*/ 311 h 514"/>
                  <a:gd name="T68" fmla="*/ 1 w 342"/>
                  <a:gd name="T69" fmla="*/ 248 h 514"/>
                  <a:gd name="T70" fmla="*/ 5 w 342"/>
                  <a:gd name="T71" fmla="*/ 196 h 514"/>
                  <a:gd name="T72" fmla="*/ 11 w 342"/>
                  <a:gd name="T73" fmla="*/ 154 h 514"/>
                  <a:gd name="T74" fmla="*/ 21 w 342"/>
                  <a:gd name="T75" fmla="*/ 121 h 514"/>
                  <a:gd name="T76" fmla="*/ 34 w 342"/>
                  <a:gd name="T77" fmla="*/ 96 h 514"/>
                  <a:gd name="T78" fmla="*/ 53 w 342"/>
                  <a:gd name="T79" fmla="*/ 77 h 514"/>
                  <a:gd name="T80" fmla="*/ 80 w 342"/>
                  <a:gd name="T81" fmla="*/ 66 h 514"/>
                  <a:gd name="T82" fmla="*/ 114 w 342"/>
                  <a:gd name="T83" fmla="*/ 58 h 514"/>
                  <a:gd name="T84" fmla="*/ 159 w 342"/>
                  <a:gd name="T85" fmla="*/ 54 h 514"/>
                  <a:gd name="T86" fmla="*/ 206 w 342"/>
                  <a:gd name="T87" fmla="*/ 50 h 514"/>
                  <a:gd name="T88" fmla="*/ 247 w 342"/>
                  <a:gd name="T89" fmla="*/ 43 h 514"/>
                  <a:gd name="T90" fmla="*/ 279 w 342"/>
                  <a:gd name="T91" fmla="*/ 35 h 514"/>
                  <a:gd name="T92" fmla="*/ 304 w 342"/>
                  <a:gd name="T93" fmla="*/ 25 h 514"/>
                  <a:gd name="T94" fmla="*/ 321 w 342"/>
                  <a:gd name="T95" fmla="*/ 16 h 514"/>
                  <a:gd name="T96" fmla="*/ 333 w 342"/>
                  <a:gd name="T97" fmla="*/ 8 h 514"/>
                  <a:gd name="T98" fmla="*/ 341 w 342"/>
                  <a:gd name="T99" fmla="*/ 2 h 514"/>
                  <a:gd name="T100" fmla="*/ 342 w 342"/>
                  <a:gd name="T101"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2" h="514">
                    <a:moveTo>
                      <a:pt x="342" y="0"/>
                    </a:moveTo>
                    <a:lnTo>
                      <a:pt x="341" y="6"/>
                    </a:lnTo>
                    <a:lnTo>
                      <a:pt x="335" y="18"/>
                    </a:lnTo>
                    <a:lnTo>
                      <a:pt x="329" y="37"/>
                    </a:lnTo>
                    <a:lnTo>
                      <a:pt x="323" y="56"/>
                    </a:lnTo>
                    <a:lnTo>
                      <a:pt x="321" y="79"/>
                    </a:lnTo>
                    <a:lnTo>
                      <a:pt x="321" y="98"/>
                    </a:lnTo>
                    <a:lnTo>
                      <a:pt x="327" y="123"/>
                    </a:lnTo>
                    <a:lnTo>
                      <a:pt x="333" y="158"/>
                    </a:lnTo>
                    <a:lnTo>
                      <a:pt x="337" y="200"/>
                    </a:lnTo>
                    <a:lnTo>
                      <a:pt x="341" y="246"/>
                    </a:lnTo>
                    <a:lnTo>
                      <a:pt x="341" y="294"/>
                    </a:lnTo>
                    <a:lnTo>
                      <a:pt x="337" y="340"/>
                    </a:lnTo>
                    <a:lnTo>
                      <a:pt x="333" y="368"/>
                    </a:lnTo>
                    <a:lnTo>
                      <a:pt x="325" y="397"/>
                    </a:lnTo>
                    <a:lnTo>
                      <a:pt x="314" y="424"/>
                    </a:lnTo>
                    <a:lnTo>
                      <a:pt x="298" y="449"/>
                    </a:lnTo>
                    <a:lnTo>
                      <a:pt x="279" y="472"/>
                    </a:lnTo>
                    <a:lnTo>
                      <a:pt x="256" y="489"/>
                    </a:lnTo>
                    <a:lnTo>
                      <a:pt x="228" y="502"/>
                    </a:lnTo>
                    <a:lnTo>
                      <a:pt x="195" y="512"/>
                    </a:lnTo>
                    <a:lnTo>
                      <a:pt x="159" y="514"/>
                    </a:lnTo>
                    <a:lnTo>
                      <a:pt x="147" y="514"/>
                    </a:lnTo>
                    <a:lnTo>
                      <a:pt x="132" y="514"/>
                    </a:lnTo>
                    <a:lnTo>
                      <a:pt x="116" y="512"/>
                    </a:lnTo>
                    <a:lnTo>
                      <a:pt x="97" y="508"/>
                    </a:lnTo>
                    <a:lnTo>
                      <a:pt x="80" y="502"/>
                    </a:lnTo>
                    <a:lnTo>
                      <a:pt x="63" y="491"/>
                    </a:lnTo>
                    <a:lnTo>
                      <a:pt x="45" y="477"/>
                    </a:lnTo>
                    <a:lnTo>
                      <a:pt x="30" y="458"/>
                    </a:lnTo>
                    <a:lnTo>
                      <a:pt x="17" y="432"/>
                    </a:lnTo>
                    <a:lnTo>
                      <a:pt x="7" y="399"/>
                    </a:lnTo>
                    <a:lnTo>
                      <a:pt x="1" y="361"/>
                    </a:lnTo>
                    <a:lnTo>
                      <a:pt x="0" y="311"/>
                    </a:lnTo>
                    <a:lnTo>
                      <a:pt x="1" y="248"/>
                    </a:lnTo>
                    <a:lnTo>
                      <a:pt x="5" y="196"/>
                    </a:lnTo>
                    <a:lnTo>
                      <a:pt x="11" y="154"/>
                    </a:lnTo>
                    <a:lnTo>
                      <a:pt x="21" y="121"/>
                    </a:lnTo>
                    <a:lnTo>
                      <a:pt x="34" y="96"/>
                    </a:lnTo>
                    <a:lnTo>
                      <a:pt x="53" y="77"/>
                    </a:lnTo>
                    <a:lnTo>
                      <a:pt x="80" y="66"/>
                    </a:lnTo>
                    <a:lnTo>
                      <a:pt x="114" y="58"/>
                    </a:lnTo>
                    <a:lnTo>
                      <a:pt x="159" y="54"/>
                    </a:lnTo>
                    <a:lnTo>
                      <a:pt x="206" y="50"/>
                    </a:lnTo>
                    <a:lnTo>
                      <a:pt x="247" y="43"/>
                    </a:lnTo>
                    <a:lnTo>
                      <a:pt x="279" y="35"/>
                    </a:lnTo>
                    <a:lnTo>
                      <a:pt x="304" y="25"/>
                    </a:lnTo>
                    <a:lnTo>
                      <a:pt x="321" y="16"/>
                    </a:lnTo>
                    <a:lnTo>
                      <a:pt x="333" y="8"/>
                    </a:lnTo>
                    <a:lnTo>
                      <a:pt x="341" y="2"/>
                    </a:lnTo>
                    <a:lnTo>
                      <a:pt x="342" y="0"/>
                    </a:lnTo>
                    <a:close/>
                  </a:path>
                </a:pathLst>
              </a:custGeom>
              <a:solidFill>
                <a:srgbClr val="7E3B00"/>
              </a:solidFill>
              <a:ln w="0">
                <a:solidFill>
                  <a:srgbClr val="7E3B00"/>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34" name="Freeform 31"/>
              <p:cNvSpPr>
                <a:spLocks/>
              </p:cNvSpPr>
              <p:nvPr/>
            </p:nvSpPr>
            <p:spPr bwMode="auto">
              <a:xfrm>
                <a:off x="9190608" y="2471320"/>
                <a:ext cx="28814" cy="33040"/>
              </a:xfrm>
              <a:custGeom>
                <a:avLst/>
                <a:gdLst>
                  <a:gd name="T0" fmla="*/ 66 w 75"/>
                  <a:gd name="T1" fmla="*/ 0 h 86"/>
                  <a:gd name="T2" fmla="*/ 73 w 75"/>
                  <a:gd name="T3" fmla="*/ 4 h 86"/>
                  <a:gd name="T4" fmla="*/ 75 w 75"/>
                  <a:gd name="T5" fmla="*/ 14 h 86"/>
                  <a:gd name="T6" fmla="*/ 75 w 75"/>
                  <a:gd name="T7" fmla="*/ 25 h 86"/>
                  <a:gd name="T8" fmla="*/ 73 w 75"/>
                  <a:gd name="T9" fmla="*/ 38 h 86"/>
                  <a:gd name="T10" fmla="*/ 69 w 75"/>
                  <a:gd name="T11" fmla="*/ 52 h 86"/>
                  <a:gd name="T12" fmla="*/ 66 w 75"/>
                  <a:gd name="T13" fmla="*/ 61 h 86"/>
                  <a:gd name="T14" fmla="*/ 66 w 75"/>
                  <a:gd name="T15" fmla="*/ 65 h 86"/>
                  <a:gd name="T16" fmla="*/ 21 w 75"/>
                  <a:gd name="T17" fmla="*/ 86 h 86"/>
                  <a:gd name="T18" fmla="*/ 18 w 75"/>
                  <a:gd name="T19" fmla="*/ 83 h 86"/>
                  <a:gd name="T20" fmla="*/ 12 w 75"/>
                  <a:gd name="T21" fmla="*/ 77 h 86"/>
                  <a:gd name="T22" fmla="*/ 4 w 75"/>
                  <a:gd name="T23" fmla="*/ 65 h 86"/>
                  <a:gd name="T24" fmla="*/ 0 w 75"/>
                  <a:gd name="T25" fmla="*/ 54 h 86"/>
                  <a:gd name="T26" fmla="*/ 2 w 75"/>
                  <a:gd name="T27" fmla="*/ 40 h 86"/>
                  <a:gd name="T28" fmla="*/ 4 w 75"/>
                  <a:gd name="T29" fmla="*/ 37 h 86"/>
                  <a:gd name="T30" fmla="*/ 12 w 75"/>
                  <a:gd name="T31" fmla="*/ 29 h 86"/>
                  <a:gd name="T32" fmla="*/ 23 w 75"/>
                  <a:gd name="T33" fmla="*/ 19 h 86"/>
                  <a:gd name="T34" fmla="*/ 37 w 75"/>
                  <a:gd name="T35" fmla="*/ 10 h 86"/>
                  <a:gd name="T36" fmla="*/ 52 w 75"/>
                  <a:gd name="T37" fmla="*/ 2 h 86"/>
                  <a:gd name="T38" fmla="*/ 66 w 75"/>
                  <a:gd name="T3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86">
                    <a:moveTo>
                      <a:pt x="66" y="0"/>
                    </a:moveTo>
                    <a:lnTo>
                      <a:pt x="73" y="4"/>
                    </a:lnTo>
                    <a:lnTo>
                      <a:pt x="75" y="14"/>
                    </a:lnTo>
                    <a:lnTo>
                      <a:pt x="75" y="25"/>
                    </a:lnTo>
                    <a:lnTo>
                      <a:pt x="73" y="38"/>
                    </a:lnTo>
                    <a:lnTo>
                      <a:pt x="69" y="52"/>
                    </a:lnTo>
                    <a:lnTo>
                      <a:pt x="66" y="61"/>
                    </a:lnTo>
                    <a:lnTo>
                      <a:pt x="66" y="65"/>
                    </a:lnTo>
                    <a:lnTo>
                      <a:pt x="21" y="86"/>
                    </a:lnTo>
                    <a:lnTo>
                      <a:pt x="18" y="83"/>
                    </a:lnTo>
                    <a:lnTo>
                      <a:pt x="12" y="77"/>
                    </a:lnTo>
                    <a:lnTo>
                      <a:pt x="4" y="65"/>
                    </a:lnTo>
                    <a:lnTo>
                      <a:pt x="0" y="54"/>
                    </a:lnTo>
                    <a:lnTo>
                      <a:pt x="2" y="40"/>
                    </a:lnTo>
                    <a:lnTo>
                      <a:pt x="4" y="37"/>
                    </a:lnTo>
                    <a:lnTo>
                      <a:pt x="12" y="29"/>
                    </a:lnTo>
                    <a:lnTo>
                      <a:pt x="23" y="19"/>
                    </a:lnTo>
                    <a:lnTo>
                      <a:pt x="37" y="10"/>
                    </a:lnTo>
                    <a:lnTo>
                      <a:pt x="52" y="2"/>
                    </a:lnTo>
                    <a:lnTo>
                      <a:pt x="66" y="0"/>
                    </a:lnTo>
                    <a:close/>
                  </a:path>
                </a:pathLst>
              </a:custGeom>
              <a:solidFill>
                <a:srgbClr val="FFD288"/>
              </a:solidFill>
              <a:ln w="0">
                <a:solidFill>
                  <a:srgbClr val="FFD288"/>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35" name="Freeform 32"/>
              <p:cNvSpPr>
                <a:spLocks/>
              </p:cNvSpPr>
              <p:nvPr/>
            </p:nvSpPr>
            <p:spPr bwMode="auto">
              <a:xfrm>
                <a:off x="9409979" y="2472088"/>
                <a:ext cx="29582" cy="33040"/>
              </a:xfrm>
              <a:custGeom>
                <a:avLst/>
                <a:gdLst>
                  <a:gd name="T0" fmla="*/ 12 w 77"/>
                  <a:gd name="T1" fmla="*/ 0 h 86"/>
                  <a:gd name="T2" fmla="*/ 25 w 77"/>
                  <a:gd name="T3" fmla="*/ 2 h 86"/>
                  <a:gd name="T4" fmla="*/ 39 w 77"/>
                  <a:gd name="T5" fmla="*/ 10 h 86"/>
                  <a:gd name="T6" fmla="*/ 52 w 77"/>
                  <a:gd name="T7" fmla="*/ 19 h 86"/>
                  <a:gd name="T8" fmla="*/ 64 w 77"/>
                  <a:gd name="T9" fmla="*/ 29 h 86"/>
                  <a:gd name="T10" fmla="*/ 71 w 77"/>
                  <a:gd name="T11" fmla="*/ 36 h 86"/>
                  <a:gd name="T12" fmla="*/ 75 w 77"/>
                  <a:gd name="T13" fmla="*/ 40 h 86"/>
                  <a:gd name="T14" fmla="*/ 77 w 77"/>
                  <a:gd name="T15" fmla="*/ 54 h 86"/>
                  <a:gd name="T16" fmla="*/ 71 w 77"/>
                  <a:gd name="T17" fmla="*/ 65 h 86"/>
                  <a:gd name="T18" fmla="*/ 66 w 77"/>
                  <a:gd name="T19" fmla="*/ 77 h 86"/>
                  <a:gd name="T20" fmla="*/ 58 w 77"/>
                  <a:gd name="T21" fmla="*/ 82 h 86"/>
                  <a:gd name="T22" fmla="*/ 54 w 77"/>
                  <a:gd name="T23" fmla="*/ 86 h 86"/>
                  <a:gd name="T24" fmla="*/ 12 w 77"/>
                  <a:gd name="T25" fmla="*/ 65 h 86"/>
                  <a:gd name="T26" fmla="*/ 10 w 77"/>
                  <a:gd name="T27" fmla="*/ 61 h 86"/>
                  <a:gd name="T28" fmla="*/ 8 w 77"/>
                  <a:gd name="T29" fmla="*/ 52 h 86"/>
                  <a:gd name="T30" fmla="*/ 4 w 77"/>
                  <a:gd name="T31" fmla="*/ 40 h 86"/>
                  <a:gd name="T32" fmla="*/ 2 w 77"/>
                  <a:gd name="T33" fmla="*/ 25 h 86"/>
                  <a:gd name="T34" fmla="*/ 0 w 77"/>
                  <a:gd name="T35" fmla="*/ 13 h 86"/>
                  <a:gd name="T36" fmla="*/ 4 w 77"/>
                  <a:gd name="T37" fmla="*/ 4 h 86"/>
                  <a:gd name="T38" fmla="*/ 12 w 77"/>
                  <a:gd name="T3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7" h="86">
                    <a:moveTo>
                      <a:pt x="12" y="0"/>
                    </a:moveTo>
                    <a:lnTo>
                      <a:pt x="25" y="2"/>
                    </a:lnTo>
                    <a:lnTo>
                      <a:pt x="39" y="10"/>
                    </a:lnTo>
                    <a:lnTo>
                      <a:pt x="52" y="19"/>
                    </a:lnTo>
                    <a:lnTo>
                      <a:pt x="64" y="29"/>
                    </a:lnTo>
                    <a:lnTo>
                      <a:pt x="71" y="36"/>
                    </a:lnTo>
                    <a:lnTo>
                      <a:pt x="75" y="40"/>
                    </a:lnTo>
                    <a:lnTo>
                      <a:pt x="77" y="54"/>
                    </a:lnTo>
                    <a:lnTo>
                      <a:pt x="71" y="65"/>
                    </a:lnTo>
                    <a:lnTo>
                      <a:pt x="66" y="77"/>
                    </a:lnTo>
                    <a:lnTo>
                      <a:pt x="58" y="82"/>
                    </a:lnTo>
                    <a:lnTo>
                      <a:pt x="54" y="86"/>
                    </a:lnTo>
                    <a:lnTo>
                      <a:pt x="12" y="65"/>
                    </a:lnTo>
                    <a:lnTo>
                      <a:pt x="10" y="61"/>
                    </a:lnTo>
                    <a:lnTo>
                      <a:pt x="8" y="52"/>
                    </a:lnTo>
                    <a:lnTo>
                      <a:pt x="4" y="40"/>
                    </a:lnTo>
                    <a:lnTo>
                      <a:pt x="2" y="25"/>
                    </a:lnTo>
                    <a:lnTo>
                      <a:pt x="0" y="13"/>
                    </a:lnTo>
                    <a:lnTo>
                      <a:pt x="4" y="4"/>
                    </a:lnTo>
                    <a:lnTo>
                      <a:pt x="12" y="0"/>
                    </a:lnTo>
                    <a:close/>
                  </a:path>
                </a:pathLst>
              </a:custGeom>
              <a:solidFill>
                <a:srgbClr val="FFD288"/>
              </a:solidFill>
              <a:ln w="0">
                <a:solidFill>
                  <a:srgbClr val="FFD288"/>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36" name="Freeform 33"/>
              <p:cNvSpPr>
                <a:spLocks/>
              </p:cNvSpPr>
              <p:nvPr/>
            </p:nvSpPr>
            <p:spPr bwMode="auto">
              <a:xfrm>
                <a:off x="9134901" y="2315340"/>
                <a:ext cx="359215" cy="348074"/>
              </a:xfrm>
              <a:custGeom>
                <a:avLst/>
                <a:gdLst>
                  <a:gd name="T0" fmla="*/ 511 w 935"/>
                  <a:gd name="T1" fmla="*/ 4 h 906"/>
                  <a:gd name="T2" fmla="*/ 538 w 935"/>
                  <a:gd name="T3" fmla="*/ 40 h 906"/>
                  <a:gd name="T4" fmla="*/ 544 w 935"/>
                  <a:gd name="T5" fmla="*/ 57 h 906"/>
                  <a:gd name="T6" fmla="*/ 598 w 935"/>
                  <a:gd name="T7" fmla="*/ 52 h 906"/>
                  <a:gd name="T8" fmla="*/ 670 w 935"/>
                  <a:gd name="T9" fmla="*/ 71 h 906"/>
                  <a:gd name="T10" fmla="*/ 728 w 935"/>
                  <a:gd name="T11" fmla="*/ 142 h 906"/>
                  <a:gd name="T12" fmla="*/ 797 w 935"/>
                  <a:gd name="T13" fmla="*/ 261 h 906"/>
                  <a:gd name="T14" fmla="*/ 856 w 935"/>
                  <a:gd name="T15" fmla="*/ 379 h 906"/>
                  <a:gd name="T16" fmla="*/ 891 w 935"/>
                  <a:gd name="T17" fmla="*/ 460 h 906"/>
                  <a:gd name="T18" fmla="*/ 921 w 935"/>
                  <a:gd name="T19" fmla="*/ 542 h 906"/>
                  <a:gd name="T20" fmla="*/ 935 w 935"/>
                  <a:gd name="T21" fmla="*/ 607 h 906"/>
                  <a:gd name="T22" fmla="*/ 914 w 935"/>
                  <a:gd name="T23" fmla="*/ 619 h 906"/>
                  <a:gd name="T24" fmla="*/ 864 w 935"/>
                  <a:gd name="T25" fmla="*/ 584 h 906"/>
                  <a:gd name="T26" fmla="*/ 806 w 935"/>
                  <a:gd name="T27" fmla="*/ 531 h 906"/>
                  <a:gd name="T28" fmla="*/ 772 w 935"/>
                  <a:gd name="T29" fmla="*/ 494 h 906"/>
                  <a:gd name="T30" fmla="*/ 791 w 935"/>
                  <a:gd name="T31" fmla="*/ 448 h 906"/>
                  <a:gd name="T32" fmla="*/ 818 w 935"/>
                  <a:gd name="T33" fmla="*/ 473 h 906"/>
                  <a:gd name="T34" fmla="*/ 833 w 935"/>
                  <a:gd name="T35" fmla="*/ 469 h 906"/>
                  <a:gd name="T36" fmla="*/ 812 w 935"/>
                  <a:gd name="T37" fmla="*/ 418 h 906"/>
                  <a:gd name="T38" fmla="*/ 772 w 935"/>
                  <a:gd name="T39" fmla="*/ 349 h 906"/>
                  <a:gd name="T40" fmla="*/ 737 w 935"/>
                  <a:gd name="T41" fmla="*/ 299 h 906"/>
                  <a:gd name="T42" fmla="*/ 728 w 935"/>
                  <a:gd name="T43" fmla="*/ 318 h 906"/>
                  <a:gd name="T44" fmla="*/ 726 w 935"/>
                  <a:gd name="T45" fmla="*/ 423 h 906"/>
                  <a:gd name="T46" fmla="*/ 726 w 935"/>
                  <a:gd name="T47" fmla="*/ 575 h 906"/>
                  <a:gd name="T48" fmla="*/ 728 w 935"/>
                  <a:gd name="T49" fmla="*/ 728 h 906"/>
                  <a:gd name="T50" fmla="*/ 730 w 935"/>
                  <a:gd name="T51" fmla="*/ 839 h 906"/>
                  <a:gd name="T52" fmla="*/ 724 w 935"/>
                  <a:gd name="T53" fmla="*/ 877 h 906"/>
                  <a:gd name="T54" fmla="*/ 705 w 935"/>
                  <a:gd name="T55" fmla="*/ 902 h 906"/>
                  <a:gd name="T56" fmla="*/ 232 w 935"/>
                  <a:gd name="T57" fmla="*/ 902 h 906"/>
                  <a:gd name="T58" fmla="*/ 211 w 935"/>
                  <a:gd name="T59" fmla="*/ 877 h 906"/>
                  <a:gd name="T60" fmla="*/ 205 w 935"/>
                  <a:gd name="T61" fmla="*/ 839 h 906"/>
                  <a:gd name="T62" fmla="*/ 207 w 935"/>
                  <a:gd name="T63" fmla="*/ 728 h 906"/>
                  <a:gd name="T64" fmla="*/ 209 w 935"/>
                  <a:gd name="T65" fmla="*/ 575 h 906"/>
                  <a:gd name="T66" fmla="*/ 211 w 935"/>
                  <a:gd name="T67" fmla="*/ 423 h 906"/>
                  <a:gd name="T68" fmla="*/ 207 w 935"/>
                  <a:gd name="T69" fmla="*/ 318 h 906"/>
                  <a:gd name="T70" fmla="*/ 197 w 935"/>
                  <a:gd name="T71" fmla="*/ 299 h 906"/>
                  <a:gd name="T72" fmla="*/ 163 w 935"/>
                  <a:gd name="T73" fmla="*/ 349 h 906"/>
                  <a:gd name="T74" fmla="*/ 124 w 935"/>
                  <a:gd name="T75" fmla="*/ 418 h 906"/>
                  <a:gd name="T76" fmla="*/ 101 w 935"/>
                  <a:gd name="T77" fmla="*/ 469 h 906"/>
                  <a:gd name="T78" fmla="*/ 117 w 935"/>
                  <a:gd name="T79" fmla="*/ 473 h 906"/>
                  <a:gd name="T80" fmla="*/ 143 w 935"/>
                  <a:gd name="T81" fmla="*/ 448 h 906"/>
                  <a:gd name="T82" fmla="*/ 165 w 935"/>
                  <a:gd name="T83" fmla="*/ 494 h 906"/>
                  <a:gd name="T84" fmla="*/ 128 w 935"/>
                  <a:gd name="T85" fmla="*/ 531 h 906"/>
                  <a:gd name="T86" fmla="*/ 73 w 935"/>
                  <a:gd name="T87" fmla="*/ 584 h 906"/>
                  <a:gd name="T88" fmla="*/ 21 w 935"/>
                  <a:gd name="T89" fmla="*/ 619 h 906"/>
                  <a:gd name="T90" fmla="*/ 0 w 935"/>
                  <a:gd name="T91" fmla="*/ 607 h 906"/>
                  <a:gd name="T92" fmla="*/ 13 w 935"/>
                  <a:gd name="T93" fmla="*/ 542 h 906"/>
                  <a:gd name="T94" fmla="*/ 44 w 935"/>
                  <a:gd name="T95" fmla="*/ 460 h 906"/>
                  <a:gd name="T96" fmla="*/ 78 w 935"/>
                  <a:gd name="T97" fmla="*/ 379 h 906"/>
                  <a:gd name="T98" fmla="*/ 138 w 935"/>
                  <a:gd name="T99" fmla="*/ 261 h 906"/>
                  <a:gd name="T100" fmla="*/ 209 w 935"/>
                  <a:gd name="T101" fmla="*/ 142 h 906"/>
                  <a:gd name="T102" fmla="*/ 266 w 935"/>
                  <a:gd name="T103" fmla="*/ 71 h 906"/>
                  <a:gd name="T104" fmla="*/ 339 w 935"/>
                  <a:gd name="T105" fmla="*/ 52 h 906"/>
                  <a:gd name="T106" fmla="*/ 391 w 935"/>
                  <a:gd name="T107" fmla="*/ 57 h 906"/>
                  <a:gd name="T108" fmla="*/ 398 w 935"/>
                  <a:gd name="T109" fmla="*/ 40 h 906"/>
                  <a:gd name="T110" fmla="*/ 423 w 935"/>
                  <a:gd name="T111" fmla="*/ 4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35" h="906">
                    <a:moveTo>
                      <a:pt x="467" y="0"/>
                    </a:moveTo>
                    <a:lnTo>
                      <a:pt x="492" y="0"/>
                    </a:lnTo>
                    <a:lnTo>
                      <a:pt x="511" y="4"/>
                    </a:lnTo>
                    <a:lnTo>
                      <a:pt x="523" y="10"/>
                    </a:lnTo>
                    <a:lnTo>
                      <a:pt x="532" y="25"/>
                    </a:lnTo>
                    <a:lnTo>
                      <a:pt x="538" y="40"/>
                    </a:lnTo>
                    <a:lnTo>
                      <a:pt x="540" y="54"/>
                    </a:lnTo>
                    <a:lnTo>
                      <a:pt x="540" y="57"/>
                    </a:lnTo>
                    <a:lnTo>
                      <a:pt x="544" y="57"/>
                    </a:lnTo>
                    <a:lnTo>
                      <a:pt x="557" y="56"/>
                    </a:lnTo>
                    <a:lnTo>
                      <a:pt x="575" y="54"/>
                    </a:lnTo>
                    <a:lnTo>
                      <a:pt x="598" y="52"/>
                    </a:lnTo>
                    <a:lnTo>
                      <a:pt x="621" y="54"/>
                    </a:lnTo>
                    <a:lnTo>
                      <a:pt x="645" y="59"/>
                    </a:lnTo>
                    <a:lnTo>
                      <a:pt x="670" y="71"/>
                    </a:lnTo>
                    <a:lnTo>
                      <a:pt x="690" y="88"/>
                    </a:lnTo>
                    <a:lnTo>
                      <a:pt x="707" y="111"/>
                    </a:lnTo>
                    <a:lnTo>
                      <a:pt x="728" y="142"/>
                    </a:lnTo>
                    <a:lnTo>
                      <a:pt x="751" y="178"/>
                    </a:lnTo>
                    <a:lnTo>
                      <a:pt x="774" y="218"/>
                    </a:lnTo>
                    <a:lnTo>
                      <a:pt x="797" y="261"/>
                    </a:lnTo>
                    <a:lnTo>
                      <a:pt x="818" y="303"/>
                    </a:lnTo>
                    <a:lnTo>
                      <a:pt x="839" y="343"/>
                    </a:lnTo>
                    <a:lnTo>
                      <a:pt x="856" y="379"/>
                    </a:lnTo>
                    <a:lnTo>
                      <a:pt x="870" y="408"/>
                    </a:lnTo>
                    <a:lnTo>
                      <a:pt x="879" y="433"/>
                    </a:lnTo>
                    <a:lnTo>
                      <a:pt x="891" y="460"/>
                    </a:lnTo>
                    <a:lnTo>
                      <a:pt x="902" y="487"/>
                    </a:lnTo>
                    <a:lnTo>
                      <a:pt x="912" y="515"/>
                    </a:lnTo>
                    <a:lnTo>
                      <a:pt x="921" y="542"/>
                    </a:lnTo>
                    <a:lnTo>
                      <a:pt x="929" y="569"/>
                    </a:lnTo>
                    <a:lnTo>
                      <a:pt x="935" y="590"/>
                    </a:lnTo>
                    <a:lnTo>
                      <a:pt x="935" y="607"/>
                    </a:lnTo>
                    <a:lnTo>
                      <a:pt x="933" y="619"/>
                    </a:lnTo>
                    <a:lnTo>
                      <a:pt x="925" y="623"/>
                    </a:lnTo>
                    <a:lnTo>
                      <a:pt x="914" y="619"/>
                    </a:lnTo>
                    <a:lnTo>
                      <a:pt x="900" y="611"/>
                    </a:lnTo>
                    <a:lnTo>
                      <a:pt x="883" y="600"/>
                    </a:lnTo>
                    <a:lnTo>
                      <a:pt x="864" y="584"/>
                    </a:lnTo>
                    <a:lnTo>
                      <a:pt x="845" y="567"/>
                    </a:lnTo>
                    <a:lnTo>
                      <a:pt x="826" y="548"/>
                    </a:lnTo>
                    <a:lnTo>
                      <a:pt x="806" y="531"/>
                    </a:lnTo>
                    <a:lnTo>
                      <a:pt x="791" y="515"/>
                    </a:lnTo>
                    <a:lnTo>
                      <a:pt x="780" y="504"/>
                    </a:lnTo>
                    <a:lnTo>
                      <a:pt x="772" y="494"/>
                    </a:lnTo>
                    <a:lnTo>
                      <a:pt x="768" y="492"/>
                    </a:lnTo>
                    <a:lnTo>
                      <a:pt x="789" y="446"/>
                    </a:lnTo>
                    <a:lnTo>
                      <a:pt x="791" y="448"/>
                    </a:lnTo>
                    <a:lnTo>
                      <a:pt x="799" y="456"/>
                    </a:lnTo>
                    <a:lnTo>
                      <a:pt x="808" y="464"/>
                    </a:lnTo>
                    <a:lnTo>
                      <a:pt x="818" y="473"/>
                    </a:lnTo>
                    <a:lnTo>
                      <a:pt x="828" y="477"/>
                    </a:lnTo>
                    <a:lnTo>
                      <a:pt x="833" y="477"/>
                    </a:lnTo>
                    <a:lnTo>
                      <a:pt x="833" y="469"/>
                    </a:lnTo>
                    <a:lnTo>
                      <a:pt x="829" y="458"/>
                    </a:lnTo>
                    <a:lnTo>
                      <a:pt x="822" y="439"/>
                    </a:lnTo>
                    <a:lnTo>
                      <a:pt x="812" y="418"/>
                    </a:lnTo>
                    <a:lnTo>
                      <a:pt x="799" y="395"/>
                    </a:lnTo>
                    <a:lnTo>
                      <a:pt x="785" y="372"/>
                    </a:lnTo>
                    <a:lnTo>
                      <a:pt x="772" y="349"/>
                    </a:lnTo>
                    <a:lnTo>
                      <a:pt x="759" y="328"/>
                    </a:lnTo>
                    <a:lnTo>
                      <a:pt x="747" y="310"/>
                    </a:lnTo>
                    <a:lnTo>
                      <a:pt x="737" y="299"/>
                    </a:lnTo>
                    <a:lnTo>
                      <a:pt x="732" y="295"/>
                    </a:lnTo>
                    <a:lnTo>
                      <a:pt x="730" y="301"/>
                    </a:lnTo>
                    <a:lnTo>
                      <a:pt x="728" y="318"/>
                    </a:lnTo>
                    <a:lnTo>
                      <a:pt x="726" y="347"/>
                    </a:lnTo>
                    <a:lnTo>
                      <a:pt x="726" y="381"/>
                    </a:lnTo>
                    <a:lnTo>
                      <a:pt x="726" y="423"/>
                    </a:lnTo>
                    <a:lnTo>
                      <a:pt x="726" y="471"/>
                    </a:lnTo>
                    <a:lnTo>
                      <a:pt x="726" y="523"/>
                    </a:lnTo>
                    <a:lnTo>
                      <a:pt x="726" y="575"/>
                    </a:lnTo>
                    <a:lnTo>
                      <a:pt x="728" y="628"/>
                    </a:lnTo>
                    <a:lnTo>
                      <a:pt x="728" y="680"/>
                    </a:lnTo>
                    <a:lnTo>
                      <a:pt x="728" y="728"/>
                    </a:lnTo>
                    <a:lnTo>
                      <a:pt x="730" y="772"/>
                    </a:lnTo>
                    <a:lnTo>
                      <a:pt x="730" y="808"/>
                    </a:lnTo>
                    <a:lnTo>
                      <a:pt x="730" y="839"/>
                    </a:lnTo>
                    <a:lnTo>
                      <a:pt x="730" y="858"/>
                    </a:lnTo>
                    <a:lnTo>
                      <a:pt x="730" y="868"/>
                    </a:lnTo>
                    <a:lnTo>
                      <a:pt x="724" y="877"/>
                    </a:lnTo>
                    <a:lnTo>
                      <a:pt x="718" y="887"/>
                    </a:lnTo>
                    <a:lnTo>
                      <a:pt x="711" y="897"/>
                    </a:lnTo>
                    <a:lnTo>
                      <a:pt x="705" y="902"/>
                    </a:lnTo>
                    <a:lnTo>
                      <a:pt x="701" y="906"/>
                    </a:lnTo>
                    <a:lnTo>
                      <a:pt x="234" y="906"/>
                    </a:lnTo>
                    <a:lnTo>
                      <a:pt x="232" y="902"/>
                    </a:lnTo>
                    <a:lnTo>
                      <a:pt x="226" y="897"/>
                    </a:lnTo>
                    <a:lnTo>
                      <a:pt x="218" y="887"/>
                    </a:lnTo>
                    <a:lnTo>
                      <a:pt x="211" y="877"/>
                    </a:lnTo>
                    <a:lnTo>
                      <a:pt x="207" y="868"/>
                    </a:lnTo>
                    <a:lnTo>
                      <a:pt x="205" y="858"/>
                    </a:lnTo>
                    <a:lnTo>
                      <a:pt x="205" y="839"/>
                    </a:lnTo>
                    <a:lnTo>
                      <a:pt x="205" y="808"/>
                    </a:lnTo>
                    <a:lnTo>
                      <a:pt x="207" y="772"/>
                    </a:lnTo>
                    <a:lnTo>
                      <a:pt x="207" y="728"/>
                    </a:lnTo>
                    <a:lnTo>
                      <a:pt x="207" y="680"/>
                    </a:lnTo>
                    <a:lnTo>
                      <a:pt x="209" y="628"/>
                    </a:lnTo>
                    <a:lnTo>
                      <a:pt x="209" y="575"/>
                    </a:lnTo>
                    <a:lnTo>
                      <a:pt x="209" y="523"/>
                    </a:lnTo>
                    <a:lnTo>
                      <a:pt x="211" y="471"/>
                    </a:lnTo>
                    <a:lnTo>
                      <a:pt x="211" y="423"/>
                    </a:lnTo>
                    <a:lnTo>
                      <a:pt x="209" y="381"/>
                    </a:lnTo>
                    <a:lnTo>
                      <a:pt x="209" y="347"/>
                    </a:lnTo>
                    <a:lnTo>
                      <a:pt x="207" y="318"/>
                    </a:lnTo>
                    <a:lnTo>
                      <a:pt x="205" y="301"/>
                    </a:lnTo>
                    <a:lnTo>
                      <a:pt x="203" y="295"/>
                    </a:lnTo>
                    <a:lnTo>
                      <a:pt x="197" y="299"/>
                    </a:lnTo>
                    <a:lnTo>
                      <a:pt x="188" y="310"/>
                    </a:lnTo>
                    <a:lnTo>
                      <a:pt x="176" y="328"/>
                    </a:lnTo>
                    <a:lnTo>
                      <a:pt x="163" y="349"/>
                    </a:lnTo>
                    <a:lnTo>
                      <a:pt x="149" y="372"/>
                    </a:lnTo>
                    <a:lnTo>
                      <a:pt x="136" y="395"/>
                    </a:lnTo>
                    <a:lnTo>
                      <a:pt x="124" y="418"/>
                    </a:lnTo>
                    <a:lnTo>
                      <a:pt x="113" y="439"/>
                    </a:lnTo>
                    <a:lnTo>
                      <a:pt x="105" y="458"/>
                    </a:lnTo>
                    <a:lnTo>
                      <a:pt x="101" y="469"/>
                    </a:lnTo>
                    <a:lnTo>
                      <a:pt x="101" y="477"/>
                    </a:lnTo>
                    <a:lnTo>
                      <a:pt x="107" y="477"/>
                    </a:lnTo>
                    <a:lnTo>
                      <a:pt x="117" y="473"/>
                    </a:lnTo>
                    <a:lnTo>
                      <a:pt x="128" y="464"/>
                    </a:lnTo>
                    <a:lnTo>
                      <a:pt x="138" y="456"/>
                    </a:lnTo>
                    <a:lnTo>
                      <a:pt x="143" y="448"/>
                    </a:lnTo>
                    <a:lnTo>
                      <a:pt x="147" y="446"/>
                    </a:lnTo>
                    <a:lnTo>
                      <a:pt x="166" y="492"/>
                    </a:lnTo>
                    <a:lnTo>
                      <a:pt x="165" y="494"/>
                    </a:lnTo>
                    <a:lnTo>
                      <a:pt x="155" y="504"/>
                    </a:lnTo>
                    <a:lnTo>
                      <a:pt x="143" y="515"/>
                    </a:lnTo>
                    <a:lnTo>
                      <a:pt x="128" y="531"/>
                    </a:lnTo>
                    <a:lnTo>
                      <a:pt x="111" y="548"/>
                    </a:lnTo>
                    <a:lnTo>
                      <a:pt x="92" y="567"/>
                    </a:lnTo>
                    <a:lnTo>
                      <a:pt x="73" y="584"/>
                    </a:lnTo>
                    <a:lnTo>
                      <a:pt x="53" y="600"/>
                    </a:lnTo>
                    <a:lnTo>
                      <a:pt x="36" y="611"/>
                    </a:lnTo>
                    <a:lnTo>
                      <a:pt x="21" y="619"/>
                    </a:lnTo>
                    <a:lnTo>
                      <a:pt x="9" y="623"/>
                    </a:lnTo>
                    <a:lnTo>
                      <a:pt x="2" y="619"/>
                    </a:lnTo>
                    <a:lnTo>
                      <a:pt x="0" y="607"/>
                    </a:lnTo>
                    <a:lnTo>
                      <a:pt x="2" y="590"/>
                    </a:lnTo>
                    <a:lnTo>
                      <a:pt x="6" y="569"/>
                    </a:lnTo>
                    <a:lnTo>
                      <a:pt x="13" y="542"/>
                    </a:lnTo>
                    <a:lnTo>
                      <a:pt x="23" y="515"/>
                    </a:lnTo>
                    <a:lnTo>
                      <a:pt x="34" y="487"/>
                    </a:lnTo>
                    <a:lnTo>
                      <a:pt x="44" y="460"/>
                    </a:lnTo>
                    <a:lnTo>
                      <a:pt x="55" y="433"/>
                    </a:lnTo>
                    <a:lnTo>
                      <a:pt x="67" y="408"/>
                    </a:lnTo>
                    <a:lnTo>
                      <a:pt x="78" y="379"/>
                    </a:lnTo>
                    <a:lnTo>
                      <a:pt x="96" y="343"/>
                    </a:lnTo>
                    <a:lnTo>
                      <a:pt x="117" y="303"/>
                    </a:lnTo>
                    <a:lnTo>
                      <a:pt x="138" y="261"/>
                    </a:lnTo>
                    <a:lnTo>
                      <a:pt x="163" y="218"/>
                    </a:lnTo>
                    <a:lnTo>
                      <a:pt x="186" y="178"/>
                    </a:lnTo>
                    <a:lnTo>
                      <a:pt x="209" y="142"/>
                    </a:lnTo>
                    <a:lnTo>
                      <a:pt x="228" y="111"/>
                    </a:lnTo>
                    <a:lnTo>
                      <a:pt x="245" y="88"/>
                    </a:lnTo>
                    <a:lnTo>
                      <a:pt x="266" y="71"/>
                    </a:lnTo>
                    <a:lnTo>
                      <a:pt x="289" y="59"/>
                    </a:lnTo>
                    <a:lnTo>
                      <a:pt x="314" y="54"/>
                    </a:lnTo>
                    <a:lnTo>
                      <a:pt x="339" y="52"/>
                    </a:lnTo>
                    <a:lnTo>
                      <a:pt x="360" y="54"/>
                    </a:lnTo>
                    <a:lnTo>
                      <a:pt x="379" y="56"/>
                    </a:lnTo>
                    <a:lnTo>
                      <a:pt x="391" y="57"/>
                    </a:lnTo>
                    <a:lnTo>
                      <a:pt x="394" y="57"/>
                    </a:lnTo>
                    <a:lnTo>
                      <a:pt x="394" y="54"/>
                    </a:lnTo>
                    <a:lnTo>
                      <a:pt x="398" y="40"/>
                    </a:lnTo>
                    <a:lnTo>
                      <a:pt x="402" y="25"/>
                    </a:lnTo>
                    <a:lnTo>
                      <a:pt x="412" y="10"/>
                    </a:lnTo>
                    <a:lnTo>
                      <a:pt x="423" y="4"/>
                    </a:lnTo>
                    <a:lnTo>
                      <a:pt x="444" y="0"/>
                    </a:lnTo>
                    <a:lnTo>
                      <a:pt x="467" y="0"/>
                    </a:lnTo>
                    <a:close/>
                  </a:path>
                </a:pathLst>
              </a:custGeom>
              <a:solidFill>
                <a:srgbClr val="7AC3E1"/>
              </a:solid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37" name="Freeform 34"/>
              <p:cNvSpPr>
                <a:spLocks/>
              </p:cNvSpPr>
              <p:nvPr/>
            </p:nvSpPr>
            <p:spPr bwMode="auto">
              <a:xfrm>
                <a:off x="9218654" y="2663414"/>
                <a:ext cx="191325" cy="292367"/>
              </a:xfrm>
              <a:custGeom>
                <a:avLst/>
                <a:gdLst>
                  <a:gd name="T0" fmla="*/ 242 w 498"/>
                  <a:gd name="T1" fmla="*/ 0 h 761"/>
                  <a:gd name="T2" fmla="*/ 483 w 498"/>
                  <a:gd name="T3" fmla="*/ 0 h 761"/>
                  <a:gd name="T4" fmla="*/ 485 w 498"/>
                  <a:gd name="T5" fmla="*/ 4 h 761"/>
                  <a:gd name="T6" fmla="*/ 487 w 498"/>
                  <a:gd name="T7" fmla="*/ 19 h 761"/>
                  <a:gd name="T8" fmla="*/ 489 w 498"/>
                  <a:gd name="T9" fmla="*/ 40 h 761"/>
                  <a:gd name="T10" fmla="*/ 493 w 498"/>
                  <a:gd name="T11" fmla="*/ 69 h 761"/>
                  <a:gd name="T12" fmla="*/ 496 w 498"/>
                  <a:gd name="T13" fmla="*/ 100 h 761"/>
                  <a:gd name="T14" fmla="*/ 498 w 498"/>
                  <a:gd name="T15" fmla="*/ 136 h 761"/>
                  <a:gd name="T16" fmla="*/ 498 w 498"/>
                  <a:gd name="T17" fmla="*/ 173 h 761"/>
                  <a:gd name="T18" fmla="*/ 498 w 498"/>
                  <a:gd name="T19" fmla="*/ 761 h 761"/>
                  <a:gd name="T20" fmla="*/ 378 w 498"/>
                  <a:gd name="T21" fmla="*/ 761 h 761"/>
                  <a:gd name="T22" fmla="*/ 378 w 498"/>
                  <a:gd name="T23" fmla="*/ 201 h 761"/>
                  <a:gd name="T24" fmla="*/ 238 w 498"/>
                  <a:gd name="T25" fmla="*/ 201 h 761"/>
                  <a:gd name="T26" fmla="*/ 121 w 498"/>
                  <a:gd name="T27" fmla="*/ 201 h 761"/>
                  <a:gd name="T28" fmla="*/ 121 w 498"/>
                  <a:gd name="T29" fmla="*/ 761 h 761"/>
                  <a:gd name="T30" fmla="*/ 0 w 498"/>
                  <a:gd name="T31" fmla="*/ 761 h 761"/>
                  <a:gd name="T32" fmla="*/ 0 w 498"/>
                  <a:gd name="T33" fmla="*/ 416 h 761"/>
                  <a:gd name="T34" fmla="*/ 0 w 498"/>
                  <a:gd name="T35" fmla="*/ 362 h 761"/>
                  <a:gd name="T36" fmla="*/ 0 w 498"/>
                  <a:gd name="T37" fmla="*/ 312 h 761"/>
                  <a:gd name="T38" fmla="*/ 0 w 498"/>
                  <a:gd name="T39" fmla="*/ 173 h 761"/>
                  <a:gd name="T40" fmla="*/ 2 w 498"/>
                  <a:gd name="T41" fmla="*/ 136 h 761"/>
                  <a:gd name="T42" fmla="*/ 4 w 498"/>
                  <a:gd name="T43" fmla="*/ 102 h 761"/>
                  <a:gd name="T44" fmla="*/ 8 w 498"/>
                  <a:gd name="T45" fmla="*/ 69 h 761"/>
                  <a:gd name="T46" fmla="*/ 10 w 498"/>
                  <a:gd name="T47" fmla="*/ 40 h 761"/>
                  <a:gd name="T48" fmla="*/ 14 w 498"/>
                  <a:gd name="T49" fmla="*/ 19 h 761"/>
                  <a:gd name="T50" fmla="*/ 16 w 498"/>
                  <a:gd name="T51" fmla="*/ 6 h 761"/>
                  <a:gd name="T52" fmla="*/ 16 w 498"/>
                  <a:gd name="T53" fmla="*/ 0 h 761"/>
                  <a:gd name="T54" fmla="*/ 242 w 498"/>
                  <a:gd name="T55" fmla="*/ 0 h 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8" h="761">
                    <a:moveTo>
                      <a:pt x="242" y="0"/>
                    </a:moveTo>
                    <a:lnTo>
                      <a:pt x="483" y="0"/>
                    </a:lnTo>
                    <a:lnTo>
                      <a:pt x="485" y="4"/>
                    </a:lnTo>
                    <a:lnTo>
                      <a:pt x="487" y="19"/>
                    </a:lnTo>
                    <a:lnTo>
                      <a:pt x="489" y="40"/>
                    </a:lnTo>
                    <a:lnTo>
                      <a:pt x="493" y="69"/>
                    </a:lnTo>
                    <a:lnTo>
                      <a:pt x="496" y="100"/>
                    </a:lnTo>
                    <a:lnTo>
                      <a:pt x="498" y="136"/>
                    </a:lnTo>
                    <a:lnTo>
                      <a:pt x="498" y="173"/>
                    </a:lnTo>
                    <a:lnTo>
                      <a:pt x="498" y="761"/>
                    </a:lnTo>
                    <a:lnTo>
                      <a:pt x="378" y="761"/>
                    </a:lnTo>
                    <a:lnTo>
                      <a:pt x="378" y="201"/>
                    </a:lnTo>
                    <a:lnTo>
                      <a:pt x="238" y="201"/>
                    </a:lnTo>
                    <a:lnTo>
                      <a:pt x="121" y="201"/>
                    </a:lnTo>
                    <a:lnTo>
                      <a:pt x="121" y="761"/>
                    </a:lnTo>
                    <a:lnTo>
                      <a:pt x="0" y="761"/>
                    </a:lnTo>
                    <a:lnTo>
                      <a:pt x="0" y="416"/>
                    </a:lnTo>
                    <a:lnTo>
                      <a:pt x="0" y="362"/>
                    </a:lnTo>
                    <a:lnTo>
                      <a:pt x="0" y="312"/>
                    </a:lnTo>
                    <a:lnTo>
                      <a:pt x="0" y="173"/>
                    </a:lnTo>
                    <a:lnTo>
                      <a:pt x="2" y="136"/>
                    </a:lnTo>
                    <a:lnTo>
                      <a:pt x="4" y="102"/>
                    </a:lnTo>
                    <a:lnTo>
                      <a:pt x="8" y="69"/>
                    </a:lnTo>
                    <a:lnTo>
                      <a:pt x="10" y="40"/>
                    </a:lnTo>
                    <a:lnTo>
                      <a:pt x="14" y="19"/>
                    </a:lnTo>
                    <a:lnTo>
                      <a:pt x="16" y="6"/>
                    </a:lnTo>
                    <a:lnTo>
                      <a:pt x="16" y="0"/>
                    </a:lnTo>
                    <a:lnTo>
                      <a:pt x="242" y="0"/>
                    </a:lnTo>
                    <a:close/>
                  </a:path>
                </a:pathLst>
              </a:custGeom>
              <a:solidFill>
                <a:srgbClr val="2173BA"/>
              </a:solid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38" name="Rectangle 35"/>
              <p:cNvSpPr>
                <a:spLocks noChangeArrowheads="1"/>
              </p:cNvSpPr>
              <p:nvPr/>
            </p:nvSpPr>
            <p:spPr bwMode="auto">
              <a:xfrm>
                <a:off x="9300486" y="2663414"/>
                <a:ext cx="28046" cy="83369"/>
              </a:xfrm>
              <a:prstGeom prst="rect">
                <a:avLst/>
              </a:prstGeom>
              <a:solidFill>
                <a:srgbClr val="000000"/>
              </a:solidFill>
              <a:ln w="0">
                <a:solidFill>
                  <a:srgbClr val="000000"/>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39" name="Freeform 36"/>
              <p:cNvSpPr>
                <a:spLocks/>
              </p:cNvSpPr>
              <p:nvPr/>
            </p:nvSpPr>
            <p:spPr bwMode="auto">
              <a:xfrm>
                <a:off x="9195218" y="2490529"/>
                <a:ext cx="239349" cy="154443"/>
              </a:xfrm>
              <a:custGeom>
                <a:avLst/>
                <a:gdLst>
                  <a:gd name="T0" fmla="*/ 46 w 623"/>
                  <a:gd name="T1" fmla="*/ 0 h 402"/>
                  <a:gd name="T2" fmla="*/ 579 w 623"/>
                  <a:gd name="T3" fmla="*/ 0 h 402"/>
                  <a:gd name="T4" fmla="*/ 596 w 623"/>
                  <a:gd name="T5" fmla="*/ 4 h 402"/>
                  <a:gd name="T6" fmla="*/ 609 w 623"/>
                  <a:gd name="T7" fmla="*/ 13 h 402"/>
                  <a:gd name="T8" fmla="*/ 619 w 623"/>
                  <a:gd name="T9" fmla="*/ 29 h 402"/>
                  <a:gd name="T10" fmla="*/ 623 w 623"/>
                  <a:gd name="T11" fmla="*/ 46 h 402"/>
                  <a:gd name="T12" fmla="*/ 623 w 623"/>
                  <a:gd name="T13" fmla="*/ 356 h 402"/>
                  <a:gd name="T14" fmla="*/ 619 w 623"/>
                  <a:gd name="T15" fmla="*/ 375 h 402"/>
                  <a:gd name="T16" fmla="*/ 609 w 623"/>
                  <a:gd name="T17" fmla="*/ 389 h 402"/>
                  <a:gd name="T18" fmla="*/ 596 w 623"/>
                  <a:gd name="T19" fmla="*/ 398 h 402"/>
                  <a:gd name="T20" fmla="*/ 579 w 623"/>
                  <a:gd name="T21" fmla="*/ 402 h 402"/>
                  <a:gd name="T22" fmla="*/ 46 w 623"/>
                  <a:gd name="T23" fmla="*/ 402 h 402"/>
                  <a:gd name="T24" fmla="*/ 29 w 623"/>
                  <a:gd name="T25" fmla="*/ 398 h 402"/>
                  <a:gd name="T26" fmla="*/ 13 w 623"/>
                  <a:gd name="T27" fmla="*/ 389 h 402"/>
                  <a:gd name="T28" fmla="*/ 4 w 623"/>
                  <a:gd name="T29" fmla="*/ 375 h 402"/>
                  <a:gd name="T30" fmla="*/ 0 w 623"/>
                  <a:gd name="T31" fmla="*/ 356 h 402"/>
                  <a:gd name="T32" fmla="*/ 0 w 623"/>
                  <a:gd name="T33" fmla="*/ 46 h 402"/>
                  <a:gd name="T34" fmla="*/ 4 w 623"/>
                  <a:gd name="T35" fmla="*/ 29 h 402"/>
                  <a:gd name="T36" fmla="*/ 13 w 623"/>
                  <a:gd name="T37" fmla="*/ 13 h 402"/>
                  <a:gd name="T38" fmla="*/ 29 w 623"/>
                  <a:gd name="T39" fmla="*/ 4 h 402"/>
                  <a:gd name="T40" fmla="*/ 46 w 623"/>
                  <a:gd name="T41"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23" h="402">
                    <a:moveTo>
                      <a:pt x="46" y="0"/>
                    </a:moveTo>
                    <a:lnTo>
                      <a:pt x="579" y="0"/>
                    </a:lnTo>
                    <a:lnTo>
                      <a:pt x="596" y="4"/>
                    </a:lnTo>
                    <a:lnTo>
                      <a:pt x="609" y="13"/>
                    </a:lnTo>
                    <a:lnTo>
                      <a:pt x="619" y="29"/>
                    </a:lnTo>
                    <a:lnTo>
                      <a:pt x="623" y="46"/>
                    </a:lnTo>
                    <a:lnTo>
                      <a:pt x="623" y="356"/>
                    </a:lnTo>
                    <a:lnTo>
                      <a:pt x="619" y="375"/>
                    </a:lnTo>
                    <a:lnTo>
                      <a:pt x="609" y="389"/>
                    </a:lnTo>
                    <a:lnTo>
                      <a:pt x="596" y="398"/>
                    </a:lnTo>
                    <a:lnTo>
                      <a:pt x="579" y="402"/>
                    </a:lnTo>
                    <a:lnTo>
                      <a:pt x="46" y="402"/>
                    </a:lnTo>
                    <a:lnTo>
                      <a:pt x="29" y="398"/>
                    </a:lnTo>
                    <a:lnTo>
                      <a:pt x="13" y="389"/>
                    </a:lnTo>
                    <a:lnTo>
                      <a:pt x="4" y="375"/>
                    </a:lnTo>
                    <a:lnTo>
                      <a:pt x="0" y="356"/>
                    </a:lnTo>
                    <a:lnTo>
                      <a:pt x="0" y="46"/>
                    </a:lnTo>
                    <a:lnTo>
                      <a:pt x="4" y="29"/>
                    </a:lnTo>
                    <a:lnTo>
                      <a:pt x="13" y="13"/>
                    </a:lnTo>
                    <a:lnTo>
                      <a:pt x="29" y="4"/>
                    </a:lnTo>
                    <a:lnTo>
                      <a:pt x="46" y="0"/>
                    </a:lnTo>
                    <a:close/>
                  </a:path>
                </a:pathLst>
              </a:custGeom>
              <a:solidFill>
                <a:srgbClr val="000000"/>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40" name="Freeform 37"/>
              <p:cNvSpPr>
                <a:spLocks/>
              </p:cNvSpPr>
              <p:nvPr/>
            </p:nvSpPr>
            <p:spPr bwMode="auto">
              <a:xfrm>
                <a:off x="9288576" y="2530100"/>
                <a:ext cx="51481" cy="145223"/>
              </a:xfrm>
              <a:custGeom>
                <a:avLst/>
                <a:gdLst>
                  <a:gd name="T0" fmla="*/ 17 w 134"/>
                  <a:gd name="T1" fmla="*/ 0 h 378"/>
                  <a:gd name="T2" fmla="*/ 119 w 134"/>
                  <a:gd name="T3" fmla="*/ 0 h 378"/>
                  <a:gd name="T4" fmla="*/ 125 w 134"/>
                  <a:gd name="T5" fmla="*/ 0 h 378"/>
                  <a:gd name="T6" fmla="*/ 131 w 134"/>
                  <a:gd name="T7" fmla="*/ 4 h 378"/>
                  <a:gd name="T8" fmla="*/ 132 w 134"/>
                  <a:gd name="T9" fmla="*/ 10 h 378"/>
                  <a:gd name="T10" fmla="*/ 134 w 134"/>
                  <a:gd name="T11" fmla="*/ 16 h 378"/>
                  <a:gd name="T12" fmla="*/ 134 w 134"/>
                  <a:gd name="T13" fmla="*/ 378 h 378"/>
                  <a:gd name="T14" fmla="*/ 0 w 134"/>
                  <a:gd name="T15" fmla="*/ 378 h 378"/>
                  <a:gd name="T16" fmla="*/ 0 w 134"/>
                  <a:gd name="T17" fmla="*/ 198 h 378"/>
                  <a:gd name="T18" fmla="*/ 2 w 134"/>
                  <a:gd name="T19" fmla="*/ 16 h 378"/>
                  <a:gd name="T20" fmla="*/ 4 w 134"/>
                  <a:gd name="T21" fmla="*/ 10 h 378"/>
                  <a:gd name="T22" fmla="*/ 6 w 134"/>
                  <a:gd name="T23" fmla="*/ 4 h 378"/>
                  <a:gd name="T24" fmla="*/ 12 w 134"/>
                  <a:gd name="T25" fmla="*/ 0 h 378"/>
                  <a:gd name="T26" fmla="*/ 17 w 134"/>
                  <a:gd name="T27"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4" h="378">
                    <a:moveTo>
                      <a:pt x="17" y="0"/>
                    </a:moveTo>
                    <a:lnTo>
                      <a:pt x="119" y="0"/>
                    </a:lnTo>
                    <a:lnTo>
                      <a:pt x="125" y="0"/>
                    </a:lnTo>
                    <a:lnTo>
                      <a:pt x="131" y="4"/>
                    </a:lnTo>
                    <a:lnTo>
                      <a:pt x="132" y="10"/>
                    </a:lnTo>
                    <a:lnTo>
                      <a:pt x="134" y="16"/>
                    </a:lnTo>
                    <a:lnTo>
                      <a:pt x="134" y="378"/>
                    </a:lnTo>
                    <a:lnTo>
                      <a:pt x="0" y="378"/>
                    </a:lnTo>
                    <a:lnTo>
                      <a:pt x="0" y="198"/>
                    </a:lnTo>
                    <a:lnTo>
                      <a:pt x="2" y="16"/>
                    </a:lnTo>
                    <a:lnTo>
                      <a:pt x="4" y="10"/>
                    </a:lnTo>
                    <a:lnTo>
                      <a:pt x="6" y="4"/>
                    </a:lnTo>
                    <a:lnTo>
                      <a:pt x="12" y="0"/>
                    </a:lnTo>
                    <a:lnTo>
                      <a:pt x="17" y="0"/>
                    </a:lnTo>
                    <a:close/>
                  </a:path>
                </a:pathLst>
              </a:custGeom>
              <a:solidFill>
                <a:srgbClr val="000000"/>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41" name="Freeform 38"/>
              <p:cNvSpPr>
                <a:spLocks/>
              </p:cNvSpPr>
              <p:nvPr/>
            </p:nvSpPr>
            <p:spPr bwMode="auto">
              <a:xfrm>
                <a:off x="9195987" y="2729878"/>
                <a:ext cx="239349" cy="37266"/>
              </a:xfrm>
              <a:custGeom>
                <a:avLst/>
                <a:gdLst>
                  <a:gd name="T0" fmla="*/ 29 w 623"/>
                  <a:gd name="T1" fmla="*/ 0 h 97"/>
                  <a:gd name="T2" fmla="*/ 592 w 623"/>
                  <a:gd name="T3" fmla="*/ 0 h 97"/>
                  <a:gd name="T4" fmla="*/ 600 w 623"/>
                  <a:gd name="T5" fmla="*/ 0 h 97"/>
                  <a:gd name="T6" fmla="*/ 607 w 623"/>
                  <a:gd name="T7" fmla="*/ 3 h 97"/>
                  <a:gd name="T8" fmla="*/ 613 w 623"/>
                  <a:gd name="T9" fmla="*/ 7 h 97"/>
                  <a:gd name="T10" fmla="*/ 619 w 623"/>
                  <a:gd name="T11" fmla="*/ 13 h 97"/>
                  <a:gd name="T12" fmla="*/ 621 w 623"/>
                  <a:gd name="T13" fmla="*/ 21 h 97"/>
                  <a:gd name="T14" fmla="*/ 623 w 623"/>
                  <a:gd name="T15" fmla="*/ 28 h 97"/>
                  <a:gd name="T16" fmla="*/ 623 w 623"/>
                  <a:gd name="T17" fmla="*/ 69 h 97"/>
                  <a:gd name="T18" fmla="*/ 621 w 623"/>
                  <a:gd name="T19" fmla="*/ 76 h 97"/>
                  <a:gd name="T20" fmla="*/ 619 w 623"/>
                  <a:gd name="T21" fmla="*/ 84 h 97"/>
                  <a:gd name="T22" fmla="*/ 613 w 623"/>
                  <a:gd name="T23" fmla="*/ 90 h 97"/>
                  <a:gd name="T24" fmla="*/ 607 w 623"/>
                  <a:gd name="T25" fmla="*/ 93 h 97"/>
                  <a:gd name="T26" fmla="*/ 600 w 623"/>
                  <a:gd name="T27" fmla="*/ 97 h 97"/>
                  <a:gd name="T28" fmla="*/ 592 w 623"/>
                  <a:gd name="T29" fmla="*/ 97 h 97"/>
                  <a:gd name="T30" fmla="*/ 29 w 623"/>
                  <a:gd name="T31" fmla="*/ 97 h 97"/>
                  <a:gd name="T32" fmla="*/ 19 w 623"/>
                  <a:gd name="T33" fmla="*/ 95 h 97"/>
                  <a:gd name="T34" fmla="*/ 11 w 623"/>
                  <a:gd name="T35" fmla="*/ 92 h 97"/>
                  <a:gd name="T36" fmla="*/ 4 w 623"/>
                  <a:gd name="T37" fmla="*/ 86 h 97"/>
                  <a:gd name="T38" fmla="*/ 0 w 623"/>
                  <a:gd name="T39" fmla="*/ 78 h 97"/>
                  <a:gd name="T40" fmla="*/ 0 w 623"/>
                  <a:gd name="T41" fmla="*/ 69 h 97"/>
                  <a:gd name="T42" fmla="*/ 0 w 623"/>
                  <a:gd name="T43" fmla="*/ 28 h 97"/>
                  <a:gd name="T44" fmla="*/ 0 w 623"/>
                  <a:gd name="T45" fmla="*/ 19 h 97"/>
                  <a:gd name="T46" fmla="*/ 4 w 623"/>
                  <a:gd name="T47" fmla="*/ 11 h 97"/>
                  <a:gd name="T48" fmla="*/ 11 w 623"/>
                  <a:gd name="T49" fmla="*/ 3 h 97"/>
                  <a:gd name="T50" fmla="*/ 19 w 623"/>
                  <a:gd name="T51" fmla="*/ 0 h 97"/>
                  <a:gd name="T52" fmla="*/ 29 w 623"/>
                  <a:gd name="T53"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23" h="97">
                    <a:moveTo>
                      <a:pt x="29" y="0"/>
                    </a:moveTo>
                    <a:lnTo>
                      <a:pt x="592" y="0"/>
                    </a:lnTo>
                    <a:lnTo>
                      <a:pt x="600" y="0"/>
                    </a:lnTo>
                    <a:lnTo>
                      <a:pt x="607" y="3"/>
                    </a:lnTo>
                    <a:lnTo>
                      <a:pt x="613" y="7"/>
                    </a:lnTo>
                    <a:lnTo>
                      <a:pt x="619" y="13"/>
                    </a:lnTo>
                    <a:lnTo>
                      <a:pt x="621" y="21"/>
                    </a:lnTo>
                    <a:lnTo>
                      <a:pt x="623" y="28"/>
                    </a:lnTo>
                    <a:lnTo>
                      <a:pt x="623" y="69"/>
                    </a:lnTo>
                    <a:lnTo>
                      <a:pt x="621" y="76"/>
                    </a:lnTo>
                    <a:lnTo>
                      <a:pt x="619" y="84"/>
                    </a:lnTo>
                    <a:lnTo>
                      <a:pt x="613" y="90"/>
                    </a:lnTo>
                    <a:lnTo>
                      <a:pt x="607" y="93"/>
                    </a:lnTo>
                    <a:lnTo>
                      <a:pt x="600" y="97"/>
                    </a:lnTo>
                    <a:lnTo>
                      <a:pt x="592" y="97"/>
                    </a:lnTo>
                    <a:lnTo>
                      <a:pt x="29" y="97"/>
                    </a:lnTo>
                    <a:lnTo>
                      <a:pt x="19" y="95"/>
                    </a:lnTo>
                    <a:lnTo>
                      <a:pt x="11" y="92"/>
                    </a:lnTo>
                    <a:lnTo>
                      <a:pt x="4" y="86"/>
                    </a:lnTo>
                    <a:lnTo>
                      <a:pt x="0" y="78"/>
                    </a:lnTo>
                    <a:lnTo>
                      <a:pt x="0" y="69"/>
                    </a:lnTo>
                    <a:lnTo>
                      <a:pt x="0" y="28"/>
                    </a:lnTo>
                    <a:lnTo>
                      <a:pt x="0" y="19"/>
                    </a:lnTo>
                    <a:lnTo>
                      <a:pt x="4" y="11"/>
                    </a:lnTo>
                    <a:lnTo>
                      <a:pt x="11" y="3"/>
                    </a:lnTo>
                    <a:lnTo>
                      <a:pt x="19" y="0"/>
                    </a:lnTo>
                    <a:lnTo>
                      <a:pt x="29" y="0"/>
                    </a:lnTo>
                    <a:close/>
                  </a:path>
                </a:pathLst>
              </a:custGeom>
              <a:solidFill>
                <a:srgbClr val="000000"/>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42" name="Rectangle 39"/>
              <p:cNvSpPr>
                <a:spLocks noChangeArrowheads="1"/>
              </p:cNvSpPr>
              <p:nvPr/>
            </p:nvSpPr>
            <p:spPr bwMode="auto">
              <a:xfrm>
                <a:off x="9305480" y="2746782"/>
                <a:ext cx="21515" cy="137539"/>
              </a:xfrm>
              <a:prstGeom prst="rect">
                <a:avLst/>
              </a:prstGeom>
              <a:solidFill>
                <a:srgbClr val="000000"/>
              </a:solidFill>
              <a:ln w="0">
                <a:solidFill>
                  <a:srgbClr val="000000"/>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43" name="Freeform 40"/>
              <p:cNvSpPr>
                <a:spLocks noEditPoints="1"/>
              </p:cNvSpPr>
              <p:nvPr/>
            </p:nvSpPr>
            <p:spPr bwMode="auto">
              <a:xfrm>
                <a:off x="9304712" y="2746014"/>
                <a:ext cx="22283" cy="139076"/>
              </a:xfrm>
              <a:custGeom>
                <a:avLst/>
                <a:gdLst>
                  <a:gd name="T0" fmla="*/ 2 w 58"/>
                  <a:gd name="T1" fmla="*/ 2 h 362"/>
                  <a:gd name="T2" fmla="*/ 2 w 58"/>
                  <a:gd name="T3" fmla="*/ 360 h 362"/>
                  <a:gd name="T4" fmla="*/ 56 w 58"/>
                  <a:gd name="T5" fmla="*/ 360 h 362"/>
                  <a:gd name="T6" fmla="*/ 56 w 58"/>
                  <a:gd name="T7" fmla="*/ 2 h 362"/>
                  <a:gd name="T8" fmla="*/ 2 w 58"/>
                  <a:gd name="T9" fmla="*/ 2 h 362"/>
                  <a:gd name="T10" fmla="*/ 0 w 58"/>
                  <a:gd name="T11" fmla="*/ 0 h 362"/>
                  <a:gd name="T12" fmla="*/ 58 w 58"/>
                  <a:gd name="T13" fmla="*/ 0 h 362"/>
                  <a:gd name="T14" fmla="*/ 58 w 58"/>
                  <a:gd name="T15" fmla="*/ 362 h 362"/>
                  <a:gd name="T16" fmla="*/ 0 w 58"/>
                  <a:gd name="T17" fmla="*/ 362 h 362"/>
                  <a:gd name="T18" fmla="*/ 0 w 58"/>
                  <a:gd name="T19"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362">
                    <a:moveTo>
                      <a:pt x="2" y="2"/>
                    </a:moveTo>
                    <a:lnTo>
                      <a:pt x="2" y="360"/>
                    </a:lnTo>
                    <a:lnTo>
                      <a:pt x="56" y="360"/>
                    </a:lnTo>
                    <a:lnTo>
                      <a:pt x="56" y="2"/>
                    </a:lnTo>
                    <a:lnTo>
                      <a:pt x="2" y="2"/>
                    </a:lnTo>
                    <a:close/>
                    <a:moveTo>
                      <a:pt x="0" y="0"/>
                    </a:moveTo>
                    <a:lnTo>
                      <a:pt x="58" y="0"/>
                    </a:lnTo>
                    <a:lnTo>
                      <a:pt x="58" y="362"/>
                    </a:lnTo>
                    <a:lnTo>
                      <a:pt x="0" y="362"/>
                    </a:lnTo>
                    <a:lnTo>
                      <a:pt x="0" y="0"/>
                    </a:lnTo>
                    <a:close/>
                  </a:path>
                </a:pathLst>
              </a:custGeom>
              <a:solidFill>
                <a:srgbClr val="000000"/>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44" name="Rectangle 41"/>
              <p:cNvSpPr>
                <a:spLocks noChangeArrowheads="1"/>
              </p:cNvSpPr>
              <p:nvPr/>
            </p:nvSpPr>
            <p:spPr bwMode="auto">
              <a:xfrm>
                <a:off x="9233637" y="2955780"/>
                <a:ext cx="21130" cy="33040"/>
              </a:xfrm>
              <a:prstGeom prst="rect">
                <a:avLst/>
              </a:prstGeom>
              <a:solidFill>
                <a:srgbClr val="FFD288"/>
              </a:solidFill>
              <a:ln w="0">
                <a:solidFill>
                  <a:srgbClr val="FFD288"/>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45" name="Freeform 42"/>
              <p:cNvSpPr>
                <a:spLocks/>
              </p:cNvSpPr>
              <p:nvPr/>
            </p:nvSpPr>
            <p:spPr bwMode="auto">
              <a:xfrm>
                <a:off x="9224801" y="2988820"/>
                <a:ext cx="37266" cy="31503"/>
              </a:xfrm>
              <a:custGeom>
                <a:avLst/>
                <a:gdLst>
                  <a:gd name="T0" fmla="*/ 17 w 97"/>
                  <a:gd name="T1" fmla="*/ 0 h 82"/>
                  <a:gd name="T2" fmla="*/ 80 w 97"/>
                  <a:gd name="T3" fmla="*/ 0 h 82"/>
                  <a:gd name="T4" fmla="*/ 86 w 97"/>
                  <a:gd name="T5" fmla="*/ 2 h 82"/>
                  <a:gd name="T6" fmla="*/ 91 w 97"/>
                  <a:gd name="T7" fmla="*/ 6 h 82"/>
                  <a:gd name="T8" fmla="*/ 95 w 97"/>
                  <a:gd name="T9" fmla="*/ 9 h 82"/>
                  <a:gd name="T10" fmla="*/ 97 w 97"/>
                  <a:gd name="T11" fmla="*/ 17 h 82"/>
                  <a:gd name="T12" fmla="*/ 97 w 97"/>
                  <a:gd name="T13" fmla="*/ 65 h 82"/>
                  <a:gd name="T14" fmla="*/ 95 w 97"/>
                  <a:gd name="T15" fmla="*/ 71 h 82"/>
                  <a:gd name="T16" fmla="*/ 91 w 97"/>
                  <a:gd name="T17" fmla="*/ 77 h 82"/>
                  <a:gd name="T18" fmla="*/ 86 w 97"/>
                  <a:gd name="T19" fmla="*/ 80 h 82"/>
                  <a:gd name="T20" fmla="*/ 80 w 97"/>
                  <a:gd name="T21" fmla="*/ 82 h 82"/>
                  <a:gd name="T22" fmla="*/ 17 w 97"/>
                  <a:gd name="T23" fmla="*/ 82 h 82"/>
                  <a:gd name="T24" fmla="*/ 9 w 97"/>
                  <a:gd name="T25" fmla="*/ 80 h 82"/>
                  <a:gd name="T26" fmla="*/ 3 w 97"/>
                  <a:gd name="T27" fmla="*/ 77 h 82"/>
                  <a:gd name="T28" fmla="*/ 1 w 97"/>
                  <a:gd name="T29" fmla="*/ 71 h 82"/>
                  <a:gd name="T30" fmla="*/ 0 w 97"/>
                  <a:gd name="T31" fmla="*/ 65 h 82"/>
                  <a:gd name="T32" fmla="*/ 0 w 97"/>
                  <a:gd name="T33" fmla="*/ 17 h 82"/>
                  <a:gd name="T34" fmla="*/ 1 w 97"/>
                  <a:gd name="T35" fmla="*/ 9 h 82"/>
                  <a:gd name="T36" fmla="*/ 3 w 97"/>
                  <a:gd name="T37" fmla="*/ 6 h 82"/>
                  <a:gd name="T38" fmla="*/ 9 w 97"/>
                  <a:gd name="T39" fmla="*/ 2 h 82"/>
                  <a:gd name="T40" fmla="*/ 17 w 97"/>
                  <a:gd name="T41"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 h="82">
                    <a:moveTo>
                      <a:pt x="17" y="0"/>
                    </a:moveTo>
                    <a:lnTo>
                      <a:pt x="80" y="0"/>
                    </a:lnTo>
                    <a:lnTo>
                      <a:pt x="86" y="2"/>
                    </a:lnTo>
                    <a:lnTo>
                      <a:pt x="91" y="6"/>
                    </a:lnTo>
                    <a:lnTo>
                      <a:pt x="95" y="9"/>
                    </a:lnTo>
                    <a:lnTo>
                      <a:pt x="97" y="17"/>
                    </a:lnTo>
                    <a:lnTo>
                      <a:pt x="97" y="65"/>
                    </a:lnTo>
                    <a:lnTo>
                      <a:pt x="95" y="71"/>
                    </a:lnTo>
                    <a:lnTo>
                      <a:pt x="91" y="77"/>
                    </a:lnTo>
                    <a:lnTo>
                      <a:pt x="86" y="80"/>
                    </a:lnTo>
                    <a:lnTo>
                      <a:pt x="80" y="82"/>
                    </a:lnTo>
                    <a:lnTo>
                      <a:pt x="17" y="82"/>
                    </a:lnTo>
                    <a:lnTo>
                      <a:pt x="9" y="80"/>
                    </a:lnTo>
                    <a:lnTo>
                      <a:pt x="3" y="77"/>
                    </a:lnTo>
                    <a:lnTo>
                      <a:pt x="1" y="71"/>
                    </a:lnTo>
                    <a:lnTo>
                      <a:pt x="0" y="65"/>
                    </a:lnTo>
                    <a:lnTo>
                      <a:pt x="0" y="17"/>
                    </a:lnTo>
                    <a:lnTo>
                      <a:pt x="1" y="9"/>
                    </a:lnTo>
                    <a:lnTo>
                      <a:pt x="3" y="6"/>
                    </a:lnTo>
                    <a:lnTo>
                      <a:pt x="9" y="2"/>
                    </a:lnTo>
                    <a:lnTo>
                      <a:pt x="17" y="0"/>
                    </a:lnTo>
                    <a:close/>
                  </a:path>
                </a:pathLst>
              </a:custGeom>
              <a:solidFill>
                <a:srgbClr val="250000"/>
              </a:solidFill>
              <a:ln w="0">
                <a:solidFill>
                  <a:srgbClr val="250000"/>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46" name="Rectangle 43"/>
              <p:cNvSpPr>
                <a:spLocks noChangeArrowheads="1"/>
              </p:cNvSpPr>
              <p:nvPr/>
            </p:nvSpPr>
            <p:spPr bwMode="auto">
              <a:xfrm>
                <a:off x="9376939" y="2955780"/>
                <a:ext cx="22283" cy="32272"/>
              </a:xfrm>
              <a:prstGeom prst="rect">
                <a:avLst/>
              </a:prstGeom>
              <a:solidFill>
                <a:srgbClr val="FFD288"/>
              </a:solidFill>
              <a:ln w="0">
                <a:solidFill>
                  <a:srgbClr val="FFD288"/>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47" name="Freeform 44"/>
              <p:cNvSpPr>
                <a:spLocks/>
              </p:cNvSpPr>
              <p:nvPr/>
            </p:nvSpPr>
            <p:spPr bwMode="auto">
              <a:xfrm>
                <a:off x="9368103" y="2988820"/>
                <a:ext cx="37650" cy="30735"/>
              </a:xfrm>
              <a:custGeom>
                <a:avLst/>
                <a:gdLst>
                  <a:gd name="T0" fmla="*/ 17 w 98"/>
                  <a:gd name="T1" fmla="*/ 0 h 80"/>
                  <a:gd name="T2" fmla="*/ 81 w 98"/>
                  <a:gd name="T3" fmla="*/ 0 h 80"/>
                  <a:gd name="T4" fmla="*/ 88 w 98"/>
                  <a:gd name="T5" fmla="*/ 2 h 80"/>
                  <a:gd name="T6" fmla="*/ 94 w 98"/>
                  <a:gd name="T7" fmla="*/ 4 h 80"/>
                  <a:gd name="T8" fmla="*/ 96 w 98"/>
                  <a:gd name="T9" fmla="*/ 9 h 80"/>
                  <a:gd name="T10" fmla="*/ 98 w 98"/>
                  <a:gd name="T11" fmla="*/ 17 h 80"/>
                  <a:gd name="T12" fmla="*/ 98 w 98"/>
                  <a:gd name="T13" fmla="*/ 65 h 80"/>
                  <a:gd name="T14" fmla="*/ 96 w 98"/>
                  <a:gd name="T15" fmla="*/ 71 h 80"/>
                  <a:gd name="T16" fmla="*/ 94 w 98"/>
                  <a:gd name="T17" fmla="*/ 77 h 80"/>
                  <a:gd name="T18" fmla="*/ 88 w 98"/>
                  <a:gd name="T19" fmla="*/ 80 h 80"/>
                  <a:gd name="T20" fmla="*/ 81 w 98"/>
                  <a:gd name="T21" fmla="*/ 80 h 80"/>
                  <a:gd name="T22" fmla="*/ 17 w 98"/>
                  <a:gd name="T23" fmla="*/ 80 h 80"/>
                  <a:gd name="T24" fmla="*/ 12 w 98"/>
                  <a:gd name="T25" fmla="*/ 80 h 80"/>
                  <a:gd name="T26" fmla="*/ 6 w 98"/>
                  <a:gd name="T27" fmla="*/ 77 h 80"/>
                  <a:gd name="T28" fmla="*/ 2 w 98"/>
                  <a:gd name="T29" fmla="*/ 71 h 80"/>
                  <a:gd name="T30" fmla="*/ 0 w 98"/>
                  <a:gd name="T31" fmla="*/ 65 h 80"/>
                  <a:gd name="T32" fmla="*/ 0 w 98"/>
                  <a:gd name="T33" fmla="*/ 17 h 80"/>
                  <a:gd name="T34" fmla="*/ 2 w 98"/>
                  <a:gd name="T35" fmla="*/ 9 h 80"/>
                  <a:gd name="T36" fmla="*/ 6 w 98"/>
                  <a:gd name="T37" fmla="*/ 4 h 80"/>
                  <a:gd name="T38" fmla="*/ 12 w 98"/>
                  <a:gd name="T39" fmla="*/ 2 h 80"/>
                  <a:gd name="T40" fmla="*/ 17 w 98"/>
                  <a:gd name="T4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80">
                    <a:moveTo>
                      <a:pt x="17" y="0"/>
                    </a:moveTo>
                    <a:lnTo>
                      <a:pt x="81" y="0"/>
                    </a:lnTo>
                    <a:lnTo>
                      <a:pt x="88" y="2"/>
                    </a:lnTo>
                    <a:lnTo>
                      <a:pt x="94" y="4"/>
                    </a:lnTo>
                    <a:lnTo>
                      <a:pt x="96" y="9"/>
                    </a:lnTo>
                    <a:lnTo>
                      <a:pt x="98" y="17"/>
                    </a:lnTo>
                    <a:lnTo>
                      <a:pt x="98" y="65"/>
                    </a:lnTo>
                    <a:lnTo>
                      <a:pt x="96" y="71"/>
                    </a:lnTo>
                    <a:lnTo>
                      <a:pt x="94" y="77"/>
                    </a:lnTo>
                    <a:lnTo>
                      <a:pt x="88" y="80"/>
                    </a:lnTo>
                    <a:lnTo>
                      <a:pt x="81" y="80"/>
                    </a:lnTo>
                    <a:lnTo>
                      <a:pt x="17" y="80"/>
                    </a:lnTo>
                    <a:lnTo>
                      <a:pt x="12" y="80"/>
                    </a:lnTo>
                    <a:lnTo>
                      <a:pt x="6" y="77"/>
                    </a:lnTo>
                    <a:lnTo>
                      <a:pt x="2" y="71"/>
                    </a:lnTo>
                    <a:lnTo>
                      <a:pt x="0" y="65"/>
                    </a:lnTo>
                    <a:lnTo>
                      <a:pt x="0" y="17"/>
                    </a:lnTo>
                    <a:lnTo>
                      <a:pt x="2" y="9"/>
                    </a:lnTo>
                    <a:lnTo>
                      <a:pt x="6" y="4"/>
                    </a:lnTo>
                    <a:lnTo>
                      <a:pt x="12" y="2"/>
                    </a:lnTo>
                    <a:lnTo>
                      <a:pt x="17" y="0"/>
                    </a:lnTo>
                    <a:close/>
                  </a:path>
                </a:pathLst>
              </a:custGeom>
              <a:solidFill>
                <a:srgbClr val="250000"/>
              </a:solidFill>
              <a:ln w="0">
                <a:solidFill>
                  <a:srgbClr val="250000"/>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48" name="Freeform 45"/>
              <p:cNvSpPr>
                <a:spLocks/>
              </p:cNvSpPr>
              <p:nvPr/>
            </p:nvSpPr>
            <p:spPr bwMode="auto">
              <a:xfrm>
                <a:off x="9190608" y="2958470"/>
                <a:ext cx="120251" cy="59165"/>
              </a:xfrm>
              <a:custGeom>
                <a:avLst/>
                <a:gdLst>
                  <a:gd name="T0" fmla="*/ 276 w 313"/>
                  <a:gd name="T1" fmla="*/ 0 h 154"/>
                  <a:gd name="T2" fmla="*/ 313 w 313"/>
                  <a:gd name="T3" fmla="*/ 71 h 154"/>
                  <a:gd name="T4" fmla="*/ 23 w 313"/>
                  <a:gd name="T5" fmla="*/ 121 h 154"/>
                  <a:gd name="T6" fmla="*/ 23 w 313"/>
                  <a:gd name="T7" fmla="*/ 154 h 154"/>
                  <a:gd name="T8" fmla="*/ 0 w 313"/>
                  <a:gd name="T9" fmla="*/ 154 h 154"/>
                  <a:gd name="T10" fmla="*/ 0 w 313"/>
                  <a:gd name="T11" fmla="*/ 85 h 154"/>
                  <a:gd name="T12" fmla="*/ 276 w 313"/>
                  <a:gd name="T13" fmla="*/ 0 h 154"/>
                </a:gdLst>
                <a:ahLst/>
                <a:cxnLst>
                  <a:cxn ang="0">
                    <a:pos x="T0" y="T1"/>
                  </a:cxn>
                  <a:cxn ang="0">
                    <a:pos x="T2" y="T3"/>
                  </a:cxn>
                  <a:cxn ang="0">
                    <a:pos x="T4" y="T5"/>
                  </a:cxn>
                  <a:cxn ang="0">
                    <a:pos x="T6" y="T7"/>
                  </a:cxn>
                  <a:cxn ang="0">
                    <a:pos x="T8" y="T9"/>
                  </a:cxn>
                  <a:cxn ang="0">
                    <a:pos x="T10" y="T11"/>
                  </a:cxn>
                  <a:cxn ang="0">
                    <a:pos x="T12" y="T13"/>
                  </a:cxn>
                </a:cxnLst>
                <a:rect l="0" t="0" r="r" b="b"/>
                <a:pathLst>
                  <a:path w="313" h="154">
                    <a:moveTo>
                      <a:pt x="276" y="0"/>
                    </a:moveTo>
                    <a:lnTo>
                      <a:pt x="313" y="71"/>
                    </a:lnTo>
                    <a:lnTo>
                      <a:pt x="23" y="121"/>
                    </a:lnTo>
                    <a:lnTo>
                      <a:pt x="23" y="154"/>
                    </a:lnTo>
                    <a:lnTo>
                      <a:pt x="0" y="154"/>
                    </a:lnTo>
                    <a:lnTo>
                      <a:pt x="0" y="85"/>
                    </a:lnTo>
                    <a:lnTo>
                      <a:pt x="276" y="0"/>
                    </a:lnTo>
                    <a:close/>
                  </a:path>
                </a:pathLst>
              </a:custGeom>
              <a:solidFill>
                <a:srgbClr val="000000"/>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49" name="Freeform 46"/>
              <p:cNvSpPr>
                <a:spLocks/>
              </p:cNvSpPr>
              <p:nvPr/>
            </p:nvSpPr>
            <p:spPr bwMode="auto">
              <a:xfrm>
                <a:off x="9180619" y="3015330"/>
                <a:ext cx="27662" cy="28046"/>
              </a:xfrm>
              <a:custGeom>
                <a:avLst/>
                <a:gdLst>
                  <a:gd name="T0" fmla="*/ 36 w 72"/>
                  <a:gd name="T1" fmla="*/ 0 h 73"/>
                  <a:gd name="T2" fmla="*/ 55 w 72"/>
                  <a:gd name="T3" fmla="*/ 6 h 73"/>
                  <a:gd name="T4" fmla="*/ 69 w 72"/>
                  <a:gd name="T5" fmla="*/ 17 h 73"/>
                  <a:gd name="T6" fmla="*/ 72 w 72"/>
                  <a:gd name="T7" fmla="*/ 36 h 73"/>
                  <a:gd name="T8" fmla="*/ 69 w 72"/>
                  <a:gd name="T9" fmla="*/ 55 h 73"/>
                  <a:gd name="T10" fmla="*/ 55 w 72"/>
                  <a:gd name="T11" fmla="*/ 67 h 73"/>
                  <a:gd name="T12" fmla="*/ 36 w 72"/>
                  <a:gd name="T13" fmla="*/ 73 h 73"/>
                  <a:gd name="T14" fmla="*/ 19 w 72"/>
                  <a:gd name="T15" fmla="*/ 67 h 73"/>
                  <a:gd name="T16" fmla="*/ 5 w 72"/>
                  <a:gd name="T17" fmla="*/ 55 h 73"/>
                  <a:gd name="T18" fmla="*/ 0 w 72"/>
                  <a:gd name="T19" fmla="*/ 36 h 73"/>
                  <a:gd name="T20" fmla="*/ 5 w 72"/>
                  <a:gd name="T21" fmla="*/ 17 h 73"/>
                  <a:gd name="T22" fmla="*/ 19 w 72"/>
                  <a:gd name="T23" fmla="*/ 6 h 73"/>
                  <a:gd name="T24" fmla="*/ 36 w 72"/>
                  <a:gd name="T25"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73">
                    <a:moveTo>
                      <a:pt x="36" y="0"/>
                    </a:moveTo>
                    <a:lnTo>
                      <a:pt x="55" y="6"/>
                    </a:lnTo>
                    <a:lnTo>
                      <a:pt x="69" y="17"/>
                    </a:lnTo>
                    <a:lnTo>
                      <a:pt x="72" y="36"/>
                    </a:lnTo>
                    <a:lnTo>
                      <a:pt x="69" y="55"/>
                    </a:lnTo>
                    <a:lnTo>
                      <a:pt x="55" y="67"/>
                    </a:lnTo>
                    <a:lnTo>
                      <a:pt x="36" y="73"/>
                    </a:lnTo>
                    <a:lnTo>
                      <a:pt x="19" y="67"/>
                    </a:lnTo>
                    <a:lnTo>
                      <a:pt x="5" y="55"/>
                    </a:lnTo>
                    <a:lnTo>
                      <a:pt x="0" y="36"/>
                    </a:lnTo>
                    <a:lnTo>
                      <a:pt x="5" y="17"/>
                    </a:lnTo>
                    <a:lnTo>
                      <a:pt x="19" y="6"/>
                    </a:lnTo>
                    <a:lnTo>
                      <a:pt x="36" y="0"/>
                    </a:lnTo>
                    <a:close/>
                  </a:path>
                </a:pathLst>
              </a:custGeom>
              <a:solidFill>
                <a:srgbClr val="000000"/>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50" name="Freeform 47"/>
              <p:cNvSpPr>
                <a:spLocks/>
              </p:cNvSpPr>
              <p:nvPr/>
            </p:nvSpPr>
            <p:spPr bwMode="auto">
              <a:xfrm>
                <a:off x="9320463" y="2958470"/>
                <a:ext cx="119867" cy="59165"/>
              </a:xfrm>
              <a:custGeom>
                <a:avLst/>
                <a:gdLst>
                  <a:gd name="T0" fmla="*/ 36 w 312"/>
                  <a:gd name="T1" fmla="*/ 0 h 154"/>
                  <a:gd name="T2" fmla="*/ 312 w 312"/>
                  <a:gd name="T3" fmla="*/ 85 h 154"/>
                  <a:gd name="T4" fmla="*/ 312 w 312"/>
                  <a:gd name="T5" fmla="*/ 154 h 154"/>
                  <a:gd name="T6" fmla="*/ 289 w 312"/>
                  <a:gd name="T7" fmla="*/ 154 h 154"/>
                  <a:gd name="T8" fmla="*/ 289 w 312"/>
                  <a:gd name="T9" fmla="*/ 121 h 154"/>
                  <a:gd name="T10" fmla="*/ 0 w 312"/>
                  <a:gd name="T11" fmla="*/ 71 h 154"/>
                  <a:gd name="T12" fmla="*/ 36 w 312"/>
                  <a:gd name="T13" fmla="*/ 0 h 154"/>
                </a:gdLst>
                <a:ahLst/>
                <a:cxnLst>
                  <a:cxn ang="0">
                    <a:pos x="T0" y="T1"/>
                  </a:cxn>
                  <a:cxn ang="0">
                    <a:pos x="T2" y="T3"/>
                  </a:cxn>
                  <a:cxn ang="0">
                    <a:pos x="T4" y="T5"/>
                  </a:cxn>
                  <a:cxn ang="0">
                    <a:pos x="T6" y="T7"/>
                  </a:cxn>
                  <a:cxn ang="0">
                    <a:pos x="T8" y="T9"/>
                  </a:cxn>
                  <a:cxn ang="0">
                    <a:pos x="T10" y="T11"/>
                  </a:cxn>
                  <a:cxn ang="0">
                    <a:pos x="T12" y="T13"/>
                  </a:cxn>
                </a:cxnLst>
                <a:rect l="0" t="0" r="r" b="b"/>
                <a:pathLst>
                  <a:path w="312" h="154">
                    <a:moveTo>
                      <a:pt x="36" y="0"/>
                    </a:moveTo>
                    <a:lnTo>
                      <a:pt x="312" y="85"/>
                    </a:lnTo>
                    <a:lnTo>
                      <a:pt x="312" y="154"/>
                    </a:lnTo>
                    <a:lnTo>
                      <a:pt x="289" y="154"/>
                    </a:lnTo>
                    <a:lnTo>
                      <a:pt x="289" y="121"/>
                    </a:lnTo>
                    <a:lnTo>
                      <a:pt x="0" y="71"/>
                    </a:lnTo>
                    <a:lnTo>
                      <a:pt x="36" y="0"/>
                    </a:lnTo>
                    <a:close/>
                  </a:path>
                </a:pathLst>
              </a:custGeom>
              <a:solidFill>
                <a:srgbClr val="000000"/>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51" name="Freeform 48"/>
              <p:cNvSpPr>
                <a:spLocks/>
              </p:cNvSpPr>
              <p:nvPr/>
            </p:nvSpPr>
            <p:spPr bwMode="auto">
              <a:xfrm>
                <a:off x="9422657" y="3015330"/>
                <a:ext cx="28046" cy="28046"/>
              </a:xfrm>
              <a:custGeom>
                <a:avLst/>
                <a:gdLst>
                  <a:gd name="T0" fmla="*/ 36 w 73"/>
                  <a:gd name="T1" fmla="*/ 0 h 73"/>
                  <a:gd name="T2" fmla="*/ 54 w 73"/>
                  <a:gd name="T3" fmla="*/ 6 h 73"/>
                  <a:gd name="T4" fmla="*/ 67 w 73"/>
                  <a:gd name="T5" fmla="*/ 19 h 73"/>
                  <a:gd name="T6" fmla="*/ 73 w 73"/>
                  <a:gd name="T7" fmla="*/ 36 h 73"/>
                  <a:gd name="T8" fmla="*/ 67 w 73"/>
                  <a:gd name="T9" fmla="*/ 55 h 73"/>
                  <a:gd name="T10" fmla="*/ 54 w 73"/>
                  <a:gd name="T11" fmla="*/ 67 h 73"/>
                  <a:gd name="T12" fmla="*/ 36 w 73"/>
                  <a:gd name="T13" fmla="*/ 73 h 73"/>
                  <a:gd name="T14" fmla="*/ 17 w 73"/>
                  <a:gd name="T15" fmla="*/ 67 h 73"/>
                  <a:gd name="T16" fmla="*/ 4 w 73"/>
                  <a:gd name="T17" fmla="*/ 55 h 73"/>
                  <a:gd name="T18" fmla="*/ 0 w 73"/>
                  <a:gd name="T19" fmla="*/ 36 h 73"/>
                  <a:gd name="T20" fmla="*/ 4 w 73"/>
                  <a:gd name="T21" fmla="*/ 19 h 73"/>
                  <a:gd name="T22" fmla="*/ 17 w 73"/>
                  <a:gd name="T23" fmla="*/ 6 h 73"/>
                  <a:gd name="T24" fmla="*/ 36 w 73"/>
                  <a:gd name="T25"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73">
                    <a:moveTo>
                      <a:pt x="36" y="0"/>
                    </a:moveTo>
                    <a:lnTo>
                      <a:pt x="54" y="6"/>
                    </a:lnTo>
                    <a:lnTo>
                      <a:pt x="67" y="19"/>
                    </a:lnTo>
                    <a:lnTo>
                      <a:pt x="73" y="36"/>
                    </a:lnTo>
                    <a:lnTo>
                      <a:pt x="67" y="55"/>
                    </a:lnTo>
                    <a:lnTo>
                      <a:pt x="54" y="67"/>
                    </a:lnTo>
                    <a:lnTo>
                      <a:pt x="36" y="73"/>
                    </a:lnTo>
                    <a:lnTo>
                      <a:pt x="17" y="67"/>
                    </a:lnTo>
                    <a:lnTo>
                      <a:pt x="4" y="55"/>
                    </a:lnTo>
                    <a:lnTo>
                      <a:pt x="0" y="36"/>
                    </a:lnTo>
                    <a:lnTo>
                      <a:pt x="4" y="19"/>
                    </a:lnTo>
                    <a:lnTo>
                      <a:pt x="17" y="6"/>
                    </a:lnTo>
                    <a:lnTo>
                      <a:pt x="36" y="0"/>
                    </a:lnTo>
                    <a:close/>
                  </a:path>
                </a:pathLst>
              </a:custGeom>
              <a:solidFill>
                <a:srgbClr val="000000"/>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52" name="Freeform 49"/>
              <p:cNvSpPr>
                <a:spLocks/>
              </p:cNvSpPr>
              <p:nvPr/>
            </p:nvSpPr>
            <p:spPr bwMode="auto">
              <a:xfrm>
                <a:off x="9296644" y="2979984"/>
                <a:ext cx="40724" cy="37650"/>
              </a:xfrm>
              <a:custGeom>
                <a:avLst/>
                <a:gdLst>
                  <a:gd name="T0" fmla="*/ 0 w 106"/>
                  <a:gd name="T1" fmla="*/ 0 h 98"/>
                  <a:gd name="T2" fmla="*/ 106 w 106"/>
                  <a:gd name="T3" fmla="*/ 2 h 98"/>
                  <a:gd name="T4" fmla="*/ 79 w 106"/>
                  <a:gd name="T5" fmla="*/ 98 h 98"/>
                  <a:gd name="T6" fmla="*/ 31 w 106"/>
                  <a:gd name="T7" fmla="*/ 98 h 98"/>
                  <a:gd name="T8" fmla="*/ 0 w 106"/>
                  <a:gd name="T9" fmla="*/ 0 h 98"/>
                </a:gdLst>
                <a:ahLst/>
                <a:cxnLst>
                  <a:cxn ang="0">
                    <a:pos x="T0" y="T1"/>
                  </a:cxn>
                  <a:cxn ang="0">
                    <a:pos x="T2" y="T3"/>
                  </a:cxn>
                  <a:cxn ang="0">
                    <a:pos x="T4" y="T5"/>
                  </a:cxn>
                  <a:cxn ang="0">
                    <a:pos x="T6" y="T7"/>
                  </a:cxn>
                  <a:cxn ang="0">
                    <a:pos x="T8" y="T9"/>
                  </a:cxn>
                </a:cxnLst>
                <a:rect l="0" t="0" r="r" b="b"/>
                <a:pathLst>
                  <a:path w="106" h="98">
                    <a:moveTo>
                      <a:pt x="0" y="0"/>
                    </a:moveTo>
                    <a:lnTo>
                      <a:pt x="106" y="2"/>
                    </a:lnTo>
                    <a:lnTo>
                      <a:pt x="79" y="98"/>
                    </a:lnTo>
                    <a:lnTo>
                      <a:pt x="31" y="98"/>
                    </a:lnTo>
                    <a:lnTo>
                      <a:pt x="0" y="0"/>
                    </a:lnTo>
                    <a:close/>
                  </a:path>
                </a:pathLst>
              </a:custGeom>
              <a:solidFill>
                <a:srgbClr val="000000"/>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53" name="Rectangle 50"/>
              <p:cNvSpPr>
                <a:spLocks noChangeArrowheads="1"/>
              </p:cNvSpPr>
              <p:nvPr/>
            </p:nvSpPr>
            <p:spPr bwMode="auto">
              <a:xfrm>
                <a:off x="9312780" y="3013793"/>
                <a:ext cx="7684" cy="16136"/>
              </a:xfrm>
              <a:prstGeom prst="rect">
                <a:avLst/>
              </a:prstGeom>
              <a:solidFill>
                <a:srgbClr val="000000"/>
              </a:solidFill>
              <a:ln w="0">
                <a:solidFill>
                  <a:srgbClr val="000000"/>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54" name="Rectangle 52"/>
              <p:cNvSpPr>
                <a:spLocks noChangeArrowheads="1"/>
              </p:cNvSpPr>
              <p:nvPr/>
            </p:nvSpPr>
            <p:spPr bwMode="auto">
              <a:xfrm>
                <a:off x="9951299" y="2508970"/>
                <a:ext cx="18441" cy="491760"/>
              </a:xfrm>
              <a:prstGeom prst="rect">
                <a:avLst/>
              </a:prstGeom>
              <a:solidFill>
                <a:srgbClr val="2C97C2"/>
              </a:solidFill>
              <a:ln w="0">
                <a:solidFill>
                  <a:srgbClr val="2C97C2"/>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55" name="Rectangle 54"/>
              <p:cNvSpPr>
                <a:spLocks noChangeArrowheads="1"/>
              </p:cNvSpPr>
              <p:nvPr/>
            </p:nvSpPr>
            <p:spPr bwMode="auto">
              <a:xfrm>
                <a:off x="8693085" y="2508970"/>
                <a:ext cx="18441" cy="491760"/>
              </a:xfrm>
              <a:prstGeom prst="rect">
                <a:avLst/>
              </a:prstGeom>
              <a:solidFill>
                <a:srgbClr val="2C97C2"/>
              </a:solidFill>
              <a:ln w="0">
                <a:solidFill>
                  <a:srgbClr val="2C97C2"/>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56" name="Rectangle 55"/>
              <p:cNvSpPr>
                <a:spLocks noChangeArrowheads="1"/>
              </p:cNvSpPr>
              <p:nvPr/>
            </p:nvSpPr>
            <p:spPr bwMode="auto">
              <a:xfrm>
                <a:off x="8759934" y="2508970"/>
                <a:ext cx="19209" cy="432595"/>
              </a:xfrm>
              <a:prstGeom prst="rect">
                <a:avLst/>
              </a:prstGeom>
              <a:solidFill>
                <a:srgbClr val="2C97C2"/>
              </a:solidFill>
              <a:ln w="0">
                <a:solidFill>
                  <a:srgbClr val="2C97C2"/>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57" name="Rectangle 56"/>
              <p:cNvSpPr>
                <a:spLocks noChangeArrowheads="1"/>
              </p:cNvSpPr>
              <p:nvPr/>
            </p:nvSpPr>
            <p:spPr bwMode="auto">
              <a:xfrm>
                <a:off x="9560965" y="2522033"/>
                <a:ext cx="390335" cy="114104"/>
              </a:xfrm>
              <a:prstGeom prst="rect">
                <a:avLst/>
              </a:prstGeom>
              <a:gradFill>
                <a:gsLst>
                  <a:gs pos="50000">
                    <a:srgbClr val="308BBE"/>
                  </a:gs>
                  <a:gs pos="50000">
                    <a:srgbClr val="7AC3E1"/>
                  </a:gs>
                </a:gsLst>
                <a:lin ang="3000000" scaled="0"/>
              </a:gradFill>
              <a:ln w="0">
                <a:no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58" name="Rectangle 57"/>
              <p:cNvSpPr>
                <a:spLocks noChangeArrowheads="1"/>
              </p:cNvSpPr>
              <p:nvPr/>
            </p:nvSpPr>
            <p:spPr bwMode="auto">
              <a:xfrm>
                <a:off x="9560965" y="2656882"/>
                <a:ext cx="390335" cy="114872"/>
              </a:xfrm>
              <a:prstGeom prst="rect">
                <a:avLst/>
              </a:prstGeom>
              <a:gradFill>
                <a:gsLst>
                  <a:gs pos="50000">
                    <a:srgbClr val="308BBE"/>
                  </a:gs>
                  <a:gs pos="50000">
                    <a:srgbClr val="7AC3E1"/>
                  </a:gs>
                </a:gsLst>
                <a:lin ang="3000000" scaled="0"/>
              </a:gradFill>
              <a:ln w="0">
                <a:no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59" name="Rectangle 58"/>
              <p:cNvSpPr>
                <a:spLocks noChangeArrowheads="1"/>
              </p:cNvSpPr>
              <p:nvPr/>
            </p:nvSpPr>
            <p:spPr bwMode="auto">
              <a:xfrm>
                <a:off x="9560965" y="2791348"/>
                <a:ext cx="390335" cy="114872"/>
              </a:xfrm>
              <a:prstGeom prst="rect">
                <a:avLst/>
              </a:prstGeom>
              <a:gradFill>
                <a:gsLst>
                  <a:gs pos="50000">
                    <a:srgbClr val="308BBE"/>
                  </a:gs>
                  <a:gs pos="50000">
                    <a:srgbClr val="7AC3E1"/>
                  </a:gs>
                </a:gsLst>
                <a:lin ang="3000000" scaled="0"/>
              </a:gradFill>
              <a:ln w="0">
                <a:no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60" name="Freeform 59"/>
              <p:cNvSpPr>
                <a:spLocks/>
              </p:cNvSpPr>
              <p:nvPr/>
            </p:nvSpPr>
            <p:spPr bwMode="auto">
              <a:xfrm>
                <a:off x="9514094" y="2522033"/>
                <a:ext cx="46871" cy="384188"/>
              </a:xfrm>
              <a:custGeom>
                <a:avLst/>
                <a:gdLst>
                  <a:gd name="T0" fmla="*/ 0 w 122"/>
                  <a:gd name="T1" fmla="*/ 0 h 1000"/>
                  <a:gd name="T2" fmla="*/ 122 w 122"/>
                  <a:gd name="T3" fmla="*/ 0 h 1000"/>
                  <a:gd name="T4" fmla="*/ 122 w 122"/>
                  <a:gd name="T5" fmla="*/ 1000 h 1000"/>
                  <a:gd name="T6" fmla="*/ 0 w 122"/>
                  <a:gd name="T7" fmla="*/ 883 h 1000"/>
                  <a:gd name="T8" fmla="*/ 0 w 122"/>
                  <a:gd name="T9" fmla="*/ 0 h 1000"/>
                </a:gdLst>
                <a:ahLst/>
                <a:cxnLst>
                  <a:cxn ang="0">
                    <a:pos x="T0" y="T1"/>
                  </a:cxn>
                  <a:cxn ang="0">
                    <a:pos x="T2" y="T3"/>
                  </a:cxn>
                  <a:cxn ang="0">
                    <a:pos x="T4" y="T5"/>
                  </a:cxn>
                  <a:cxn ang="0">
                    <a:pos x="T6" y="T7"/>
                  </a:cxn>
                  <a:cxn ang="0">
                    <a:pos x="T8" y="T9"/>
                  </a:cxn>
                </a:cxnLst>
                <a:rect l="0" t="0" r="r" b="b"/>
                <a:pathLst>
                  <a:path w="122" h="1000">
                    <a:moveTo>
                      <a:pt x="0" y="0"/>
                    </a:moveTo>
                    <a:lnTo>
                      <a:pt x="122" y="0"/>
                    </a:lnTo>
                    <a:lnTo>
                      <a:pt x="122" y="1000"/>
                    </a:lnTo>
                    <a:lnTo>
                      <a:pt x="0" y="883"/>
                    </a:lnTo>
                    <a:lnTo>
                      <a:pt x="0" y="0"/>
                    </a:lnTo>
                    <a:close/>
                  </a:path>
                </a:pathLst>
              </a:custGeom>
              <a:solidFill>
                <a:srgbClr val="2C97C2"/>
              </a:solid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61" name="Freeform 60"/>
              <p:cNvSpPr>
                <a:spLocks/>
              </p:cNvSpPr>
              <p:nvPr/>
            </p:nvSpPr>
            <p:spPr bwMode="auto">
              <a:xfrm>
                <a:off x="9720787" y="2535479"/>
                <a:ext cx="69154" cy="12294"/>
              </a:xfrm>
              <a:custGeom>
                <a:avLst/>
                <a:gdLst>
                  <a:gd name="T0" fmla="*/ 15 w 180"/>
                  <a:gd name="T1" fmla="*/ 0 h 32"/>
                  <a:gd name="T2" fmla="*/ 165 w 180"/>
                  <a:gd name="T3" fmla="*/ 0 h 32"/>
                  <a:gd name="T4" fmla="*/ 170 w 180"/>
                  <a:gd name="T5" fmla="*/ 2 h 32"/>
                  <a:gd name="T6" fmla="*/ 176 w 180"/>
                  <a:gd name="T7" fmla="*/ 4 h 32"/>
                  <a:gd name="T8" fmla="*/ 180 w 180"/>
                  <a:gd name="T9" fmla="*/ 9 h 32"/>
                  <a:gd name="T10" fmla="*/ 180 w 180"/>
                  <a:gd name="T11" fmla="*/ 17 h 32"/>
                  <a:gd name="T12" fmla="*/ 180 w 180"/>
                  <a:gd name="T13" fmla="*/ 23 h 32"/>
                  <a:gd name="T14" fmla="*/ 176 w 180"/>
                  <a:gd name="T15" fmla="*/ 29 h 32"/>
                  <a:gd name="T16" fmla="*/ 170 w 180"/>
                  <a:gd name="T17" fmla="*/ 32 h 32"/>
                  <a:gd name="T18" fmla="*/ 165 w 180"/>
                  <a:gd name="T19" fmla="*/ 32 h 32"/>
                  <a:gd name="T20" fmla="*/ 15 w 180"/>
                  <a:gd name="T21" fmla="*/ 32 h 32"/>
                  <a:gd name="T22" fmla="*/ 10 w 180"/>
                  <a:gd name="T23" fmla="*/ 32 h 32"/>
                  <a:gd name="T24" fmla="*/ 4 w 180"/>
                  <a:gd name="T25" fmla="*/ 29 h 32"/>
                  <a:gd name="T26" fmla="*/ 0 w 180"/>
                  <a:gd name="T27" fmla="*/ 23 h 32"/>
                  <a:gd name="T28" fmla="*/ 0 w 180"/>
                  <a:gd name="T29" fmla="*/ 17 h 32"/>
                  <a:gd name="T30" fmla="*/ 0 w 180"/>
                  <a:gd name="T31" fmla="*/ 9 h 32"/>
                  <a:gd name="T32" fmla="*/ 4 w 180"/>
                  <a:gd name="T33" fmla="*/ 4 h 32"/>
                  <a:gd name="T34" fmla="*/ 10 w 180"/>
                  <a:gd name="T35" fmla="*/ 2 h 32"/>
                  <a:gd name="T36" fmla="*/ 15 w 180"/>
                  <a:gd name="T3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0" h="32">
                    <a:moveTo>
                      <a:pt x="15" y="0"/>
                    </a:moveTo>
                    <a:lnTo>
                      <a:pt x="165" y="0"/>
                    </a:lnTo>
                    <a:lnTo>
                      <a:pt x="170" y="2"/>
                    </a:lnTo>
                    <a:lnTo>
                      <a:pt x="176" y="4"/>
                    </a:lnTo>
                    <a:lnTo>
                      <a:pt x="180" y="9"/>
                    </a:lnTo>
                    <a:lnTo>
                      <a:pt x="180" y="17"/>
                    </a:lnTo>
                    <a:lnTo>
                      <a:pt x="180" y="23"/>
                    </a:lnTo>
                    <a:lnTo>
                      <a:pt x="176" y="29"/>
                    </a:lnTo>
                    <a:lnTo>
                      <a:pt x="170" y="32"/>
                    </a:lnTo>
                    <a:lnTo>
                      <a:pt x="165" y="32"/>
                    </a:lnTo>
                    <a:lnTo>
                      <a:pt x="15" y="32"/>
                    </a:lnTo>
                    <a:lnTo>
                      <a:pt x="10" y="32"/>
                    </a:lnTo>
                    <a:lnTo>
                      <a:pt x="4" y="29"/>
                    </a:lnTo>
                    <a:lnTo>
                      <a:pt x="0" y="23"/>
                    </a:lnTo>
                    <a:lnTo>
                      <a:pt x="0" y="17"/>
                    </a:lnTo>
                    <a:lnTo>
                      <a:pt x="0" y="9"/>
                    </a:lnTo>
                    <a:lnTo>
                      <a:pt x="4" y="4"/>
                    </a:lnTo>
                    <a:lnTo>
                      <a:pt x="10" y="2"/>
                    </a:lnTo>
                    <a:lnTo>
                      <a:pt x="15" y="0"/>
                    </a:lnTo>
                    <a:close/>
                  </a:path>
                </a:pathLst>
              </a:custGeom>
              <a:solidFill>
                <a:srgbClr val="000000"/>
              </a:solid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62" name="Freeform 61"/>
              <p:cNvSpPr>
                <a:spLocks/>
              </p:cNvSpPr>
              <p:nvPr/>
            </p:nvSpPr>
            <p:spPr bwMode="auto">
              <a:xfrm>
                <a:off x="9720787" y="2669945"/>
                <a:ext cx="69154" cy="12678"/>
              </a:xfrm>
              <a:custGeom>
                <a:avLst/>
                <a:gdLst>
                  <a:gd name="T0" fmla="*/ 15 w 180"/>
                  <a:gd name="T1" fmla="*/ 0 h 33"/>
                  <a:gd name="T2" fmla="*/ 165 w 180"/>
                  <a:gd name="T3" fmla="*/ 0 h 33"/>
                  <a:gd name="T4" fmla="*/ 170 w 180"/>
                  <a:gd name="T5" fmla="*/ 2 h 33"/>
                  <a:gd name="T6" fmla="*/ 176 w 180"/>
                  <a:gd name="T7" fmla="*/ 6 h 33"/>
                  <a:gd name="T8" fmla="*/ 180 w 180"/>
                  <a:gd name="T9" fmla="*/ 10 h 33"/>
                  <a:gd name="T10" fmla="*/ 180 w 180"/>
                  <a:gd name="T11" fmla="*/ 18 h 33"/>
                  <a:gd name="T12" fmla="*/ 180 w 180"/>
                  <a:gd name="T13" fmla="*/ 23 h 33"/>
                  <a:gd name="T14" fmla="*/ 176 w 180"/>
                  <a:gd name="T15" fmla="*/ 29 h 33"/>
                  <a:gd name="T16" fmla="*/ 170 w 180"/>
                  <a:gd name="T17" fmla="*/ 33 h 33"/>
                  <a:gd name="T18" fmla="*/ 165 w 180"/>
                  <a:gd name="T19" fmla="*/ 33 h 33"/>
                  <a:gd name="T20" fmla="*/ 15 w 180"/>
                  <a:gd name="T21" fmla="*/ 33 h 33"/>
                  <a:gd name="T22" fmla="*/ 10 w 180"/>
                  <a:gd name="T23" fmla="*/ 33 h 33"/>
                  <a:gd name="T24" fmla="*/ 4 w 180"/>
                  <a:gd name="T25" fmla="*/ 29 h 33"/>
                  <a:gd name="T26" fmla="*/ 0 w 180"/>
                  <a:gd name="T27" fmla="*/ 23 h 33"/>
                  <a:gd name="T28" fmla="*/ 0 w 180"/>
                  <a:gd name="T29" fmla="*/ 18 h 33"/>
                  <a:gd name="T30" fmla="*/ 0 w 180"/>
                  <a:gd name="T31" fmla="*/ 10 h 33"/>
                  <a:gd name="T32" fmla="*/ 4 w 180"/>
                  <a:gd name="T33" fmla="*/ 6 h 33"/>
                  <a:gd name="T34" fmla="*/ 10 w 180"/>
                  <a:gd name="T35" fmla="*/ 2 h 33"/>
                  <a:gd name="T36" fmla="*/ 15 w 180"/>
                  <a:gd name="T3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0" h="33">
                    <a:moveTo>
                      <a:pt x="15" y="0"/>
                    </a:moveTo>
                    <a:lnTo>
                      <a:pt x="165" y="0"/>
                    </a:lnTo>
                    <a:lnTo>
                      <a:pt x="170" y="2"/>
                    </a:lnTo>
                    <a:lnTo>
                      <a:pt x="176" y="6"/>
                    </a:lnTo>
                    <a:lnTo>
                      <a:pt x="180" y="10"/>
                    </a:lnTo>
                    <a:lnTo>
                      <a:pt x="180" y="18"/>
                    </a:lnTo>
                    <a:lnTo>
                      <a:pt x="180" y="23"/>
                    </a:lnTo>
                    <a:lnTo>
                      <a:pt x="176" y="29"/>
                    </a:lnTo>
                    <a:lnTo>
                      <a:pt x="170" y="33"/>
                    </a:lnTo>
                    <a:lnTo>
                      <a:pt x="165" y="33"/>
                    </a:lnTo>
                    <a:lnTo>
                      <a:pt x="15" y="33"/>
                    </a:lnTo>
                    <a:lnTo>
                      <a:pt x="10" y="33"/>
                    </a:lnTo>
                    <a:lnTo>
                      <a:pt x="4" y="29"/>
                    </a:lnTo>
                    <a:lnTo>
                      <a:pt x="0" y="23"/>
                    </a:lnTo>
                    <a:lnTo>
                      <a:pt x="0" y="18"/>
                    </a:lnTo>
                    <a:lnTo>
                      <a:pt x="0" y="10"/>
                    </a:lnTo>
                    <a:lnTo>
                      <a:pt x="4" y="6"/>
                    </a:lnTo>
                    <a:lnTo>
                      <a:pt x="10" y="2"/>
                    </a:lnTo>
                    <a:lnTo>
                      <a:pt x="15" y="0"/>
                    </a:lnTo>
                    <a:close/>
                  </a:path>
                </a:pathLst>
              </a:custGeom>
              <a:solidFill>
                <a:srgbClr val="000000"/>
              </a:solid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63" name="Freeform 62"/>
              <p:cNvSpPr>
                <a:spLocks/>
              </p:cNvSpPr>
              <p:nvPr/>
            </p:nvSpPr>
            <p:spPr bwMode="auto">
              <a:xfrm>
                <a:off x="9720787" y="2804795"/>
                <a:ext cx="69154" cy="13062"/>
              </a:xfrm>
              <a:custGeom>
                <a:avLst/>
                <a:gdLst>
                  <a:gd name="T0" fmla="*/ 15 w 180"/>
                  <a:gd name="T1" fmla="*/ 0 h 34"/>
                  <a:gd name="T2" fmla="*/ 165 w 180"/>
                  <a:gd name="T3" fmla="*/ 0 h 34"/>
                  <a:gd name="T4" fmla="*/ 170 w 180"/>
                  <a:gd name="T5" fmla="*/ 2 h 34"/>
                  <a:gd name="T6" fmla="*/ 176 w 180"/>
                  <a:gd name="T7" fmla="*/ 6 h 34"/>
                  <a:gd name="T8" fmla="*/ 180 w 180"/>
                  <a:gd name="T9" fmla="*/ 10 h 34"/>
                  <a:gd name="T10" fmla="*/ 180 w 180"/>
                  <a:gd name="T11" fmla="*/ 17 h 34"/>
                  <a:gd name="T12" fmla="*/ 180 w 180"/>
                  <a:gd name="T13" fmla="*/ 23 h 34"/>
                  <a:gd name="T14" fmla="*/ 176 w 180"/>
                  <a:gd name="T15" fmla="*/ 29 h 34"/>
                  <a:gd name="T16" fmla="*/ 170 w 180"/>
                  <a:gd name="T17" fmla="*/ 33 h 34"/>
                  <a:gd name="T18" fmla="*/ 165 w 180"/>
                  <a:gd name="T19" fmla="*/ 34 h 34"/>
                  <a:gd name="T20" fmla="*/ 15 w 180"/>
                  <a:gd name="T21" fmla="*/ 34 h 34"/>
                  <a:gd name="T22" fmla="*/ 10 w 180"/>
                  <a:gd name="T23" fmla="*/ 33 h 34"/>
                  <a:gd name="T24" fmla="*/ 4 w 180"/>
                  <a:gd name="T25" fmla="*/ 29 h 34"/>
                  <a:gd name="T26" fmla="*/ 0 w 180"/>
                  <a:gd name="T27" fmla="*/ 23 h 34"/>
                  <a:gd name="T28" fmla="*/ 0 w 180"/>
                  <a:gd name="T29" fmla="*/ 17 h 34"/>
                  <a:gd name="T30" fmla="*/ 0 w 180"/>
                  <a:gd name="T31" fmla="*/ 10 h 34"/>
                  <a:gd name="T32" fmla="*/ 4 w 180"/>
                  <a:gd name="T33" fmla="*/ 6 h 34"/>
                  <a:gd name="T34" fmla="*/ 10 w 180"/>
                  <a:gd name="T35" fmla="*/ 2 h 34"/>
                  <a:gd name="T36" fmla="*/ 15 w 180"/>
                  <a:gd name="T3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0" h="34">
                    <a:moveTo>
                      <a:pt x="15" y="0"/>
                    </a:moveTo>
                    <a:lnTo>
                      <a:pt x="165" y="0"/>
                    </a:lnTo>
                    <a:lnTo>
                      <a:pt x="170" y="2"/>
                    </a:lnTo>
                    <a:lnTo>
                      <a:pt x="176" y="6"/>
                    </a:lnTo>
                    <a:lnTo>
                      <a:pt x="180" y="10"/>
                    </a:lnTo>
                    <a:lnTo>
                      <a:pt x="180" y="17"/>
                    </a:lnTo>
                    <a:lnTo>
                      <a:pt x="180" y="23"/>
                    </a:lnTo>
                    <a:lnTo>
                      <a:pt x="176" y="29"/>
                    </a:lnTo>
                    <a:lnTo>
                      <a:pt x="170" y="33"/>
                    </a:lnTo>
                    <a:lnTo>
                      <a:pt x="165" y="34"/>
                    </a:lnTo>
                    <a:lnTo>
                      <a:pt x="15" y="34"/>
                    </a:lnTo>
                    <a:lnTo>
                      <a:pt x="10" y="33"/>
                    </a:lnTo>
                    <a:lnTo>
                      <a:pt x="4" y="29"/>
                    </a:lnTo>
                    <a:lnTo>
                      <a:pt x="0" y="23"/>
                    </a:lnTo>
                    <a:lnTo>
                      <a:pt x="0" y="17"/>
                    </a:lnTo>
                    <a:lnTo>
                      <a:pt x="0" y="10"/>
                    </a:lnTo>
                    <a:lnTo>
                      <a:pt x="4" y="6"/>
                    </a:lnTo>
                    <a:lnTo>
                      <a:pt x="10" y="2"/>
                    </a:lnTo>
                    <a:lnTo>
                      <a:pt x="15" y="0"/>
                    </a:lnTo>
                    <a:close/>
                  </a:path>
                </a:pathLst>
              </a:custGeom>
              <a:solidFill>
                <a:srgbClr val="000000"/>
              </a:solid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64" name="Freeform 63"/>
              <p:cNvSpPr>
                <a:spLocks/>
              </p:cNvSpPr>
              <p:nvPr/>
            </p:nvSpPr>
            <p:spPr bwMode="auto">
              <a:xfrm>
                <a:off x="8464877" y="2017210"/>
                <a:ext cx="351916" cy="256253"/>
              </a:xfrm>
              <a:custGeom>
                <a:avLst/>
                <a:gdLst>
                  <a:gd name="T0" fmla="*/ 48 w 916"/>
                  <a:gd name="T1" fmla="*/ 0 h 667"/>
                  <a:gd name="T2" fmla="*/ 868 w 916"/>
                  <a:gd name="T3" fmla="*/ 0 h 667"/>
                  <a:gd name="T4" fmla="*/ 887 w 916"/>
                  <a:gd name="T5" fmla="*/ 4 h 667"/>
                  <a:gd name="T6" fmla="*/ 903 w 916"/>
                  <a:gd name="T7" fmla="*/ 14 h 667"/>
                  <a:gd name="T8" fmla="*/ 912 w 916"/>
                  <a:gd name="T9" fmla="*/ 29 h 667"/>
                  <a:gd name="T10" fmla="*/ 916 w 916"/>
                  <a:gd name="T11" fmla="*/ 48 h 667"/>
                  <a:gd name="T12" fmla="*/ 916 w 916"/>
                  <a:gd name="T13" fmla="*/ 619 h 667"/>
                  <a:gd name="T14" fmla="*/ 912 w 916"/>
                  <a:gd name="T15" fmla="*/ 638 h 667"/>
                  <a:gd name="T16" fmla="*/ 903 w 916"/>
                  <a:gd name="T17" fmla="*/ 653 h 667"/>
                  <a:gd name="T18" fmla="*/ 887 w 916"/>
                  <a:gd name="T19" fmla="*/ 663 h 667"/>
                  <a:gd name="T20" fmla="*/ 868 w 916"/>
                  <a:gd name="T21" fmla="*/ 667 h 667"/>
                  <a:gd name="T22" fmla="*/ 48 w 916"/>
                  <a:gd name="T23" fmla="*/ 667 h 667"/>
                  <a:gd name="T24" fmla="*/ 29 w 916"/>
                  <a:gd name="T25" fmla="*/ 663 h 667"/>
                  <a:gd name="T26" fmla="*/ 14 w 916"/>
                  <a:gd name="T27" fmla="*/ 653 h 667"/>
                  <a:gd name="T28" fmla="*/ 4 w 916"/>
                  <a:gd name="T29" fmla="*/ 638 h 667"/>
                  <a:gd name="T30" fmla="*/ 0 w 916"/>
                  <a:gd name="T31" fmla="*/ 619 h 667"/>
                  <a:gd name="T32" fmla="*/ 0 w 916"/>
                  <a:gd name="T33" fmla="*/ 48 h 667"/>
                  <a:gd name="T34" fmla="*/ 4 w 916"/>
                  <a:gd name="T35" fmla="*/ 29 h 667"/>
                  <a:gd name="T36" fmla="*/ 14 w 916"/>
                  <a:gd name="T37" fmla="*/ 14 h 667"/>
                  <a:gd name="T38" fmla="*/ 29 w 916"/>
                  <a:gd name="T39" fmla="*/ 4 h 667"/>
                  <a:gd name="T40" fmla="*/ 48 w 916"/>
                  <a:gd name="T41"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6" h="667">
                    <a:moveTo>
                      <a:pt x="48" y="0"/>
                    </a:moveTo>
                    <a:lnTo>
                      <a:pt x="868" y="0"/>
                    </a:lnTo>
                    <a:lnTo>
                      <a:pt x="887" y="4"/>
                    </a:lnTo>
                    <a:lnTo>
                      <a:pt x="903" y="14"/>
                    </a:lnTo>
                    <a:lnTo>
                      <a:pt x="912" y="29"/>
                    </a:lnTo>
                    <a:lnTo>
                      <a:pt x="916" y="48"/>
                    </a:lnTo>
                    <a:lnTo>
                      <a:pt x="916" y="619"/>
                    </a:lnTo>
                    <a:lnTo>
                      <a:pt x="912" y="638"/>
                    </a:lnTo>
                    <a:lnTo>
                      <a:pt x="903" y="653"/>
                    </a:lnTo>
                    <a:lnTo>
                      <a:pt x="887" y="663"/>
                    </a:lnTo>
                    <a:lnTo>
                      <a:pt x="868" y="667"/>
                    </a:lnTo>
                    <a:lnTo>
                      <a:pt x="48" y="667"/>
                    </a:lnTo>
                    <a:lnTo>
                      <a:pt x="29" y="663"/>
                    </a:lnTo>
                    <a:lnTo>
                      <a:pt x="14" y="653"/>
                    </a:lnTo>
                    <a:lnTo>
                      <a:pt x="4" y="638"/>
                    </a:lnTo>
                    <a:lnTo>
                      <a:pt x="0" y="619"/>
                    </a:lnTo>
                    <a:lnTo>
                      <a:pt x="0" y="48"/>
                    </a:lnTo>
                    <a:lnTo>
                      <a:pt x="4" y="29"/>
                    </a:lnTo>
                    <a:lnTo>
                      <a:pt x="14" y="14"/>
                    </a:lnTo>
                    <a:lnTo>
                      <a:pt x="29" y="4"/>
                    </a:lnTo>
                    <a:lnTo>
                      <a:pt x="48" y="0"/>
                    </a:lnTo>
                    <a:close/>
                  </a:path>
                </a:pathLst>
              </a:custGeom>
              <a:solidFill>
                <a:srgbClr val="FFFFFF"/>
              </a:solidFill>
              <a:ln w="0">
                <a:solidFill>
                  <a:srgbClr val="D3D3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65" name="Freeform 64"/>
              <p:cNvSpPr>
                <a:spLocks/>
              </p:cNvSpPr>
              <p:nvPr/>
            </p:nvSpPr>
            <p:spPr bwMode="auto">
              <a:xfrm>
                <a:off x="8464877" y="2017210"/>
                <a:ext cx="351916" cy="45718"/>
              </a:xfrm>
              <a:custGeom>
                <a:avLst/>
                <a:gdLst>
                  <a:gd name="T0" fmla="*/ 48 w 916"/>
                  <a:gd name="T1" fmla="*/ 0 h 119"/>
                  <a:gd name="T2" fmla="*/ 868 w 916"/>
                  <a:gd name="T3" fmla="*/ 0 h 119"/>
                  <a:gd name="T4" fmla="*/ 887 w 916"/>
                  <a:gd name="T5" fmla="*/ 4 h 119"/>
                  <a:gd name="T6" fmla="*/ 903 w 916"/>
                  <a:gd name="T7" fmla="*/ 14 h 119"/>
                  <a:gd name="T8" fmla="*/ 912 w 916"/>
                  <a:gd name="T9" fmla="*/ 29 h 119"/>
                  <a:gd name="T10" fmla="*/ 916 w 916"/>
                  <a:gd name="T11" fmla="*/ 48 h 119"/>
                  <a:gd name="T12" fmla="*/ 916 w 916"/>
                  <a:gd name="T13" fmla="*/ 119 h 119"/>
                  <a:gd name="T14" fmla="*/ 0 w 916"/>
                  <a:gd name="T15" fmla="*/ 119 h 119"/>
                  <a:gd name="T16" fmla="*/ 0 w 916"/>
                  <a:gd name="T17" fmla="*/ 48 h 119"/>
                  <a:gd name="T18" fmla="*/ 4 w 916"/>
                  <a:gd name="T19" fmla="*/ 29 h 119"/>
                  <a:gd name="T20" fmla="*/ 14 w 916"/>
                  <a:gd name="T21" fmla="*/ 14 h 119"/>
                  <a:gd name="T22" fmla="*/ 29 w 916"/>
                  <a:gd name="T23" fmla="*/ 4 h 119"/>
                  <a:gd name="T24" fmla="*/ 48 w 916"/>
                  <a:gd name="T25"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6" h="119">
                    <a:moveTo>
                      <a:pt x="48" y="0"/>
                    </a:moveTo>
                    <a:lnTo>
                      <a:pt x="868" y="0"/>
                    </a:lnTo>
                    <a:lnTo>
                      <a:pt x="887" y="4"/>
                    </a:lnTo>
                    <a:lnTo>
                      <a:pt x="903" y="14"/>
                    </a:lnTo>
                    <a:lnTo>
                      <a:pt x="912" y="29"/>
                    </a:lnTo>
                    <a:lnTo>
                      <a:pt x="916" y="48"/>
                    </a:lnTo>
                    <a:lnTo>
                      <a:pt x="916" y="119"/>
                    </a:lnTo>
                    <a:lnTo>
                      <a:pt x="0" y="119"/>
                    </a:lnTo>
                    <a:lnTo>
                      <a:pt x="0" y="48"/>
                    </a:lnTo>
                    <a:lnTo>
                      <a:pt x="4" y="29"/>
                    </a:lnTo>
                    <a:lnTo>
                      <a:pt x="14" y="14"/>
                    </a:lnTo>
                    <a:lnTo>
                      <a:pt x="29" y="4"/>
                    </a:lnTo>
                    <a:lnTo>
                      <a:pt x="48" y="0"/>
                    </a:lnTo>
                    <a:close/>
                  </a:path>
                </a:pathLst>
              </a:custGeom>
              <a:gradFill>
                <a:gsLst>
                  <a:gs pos="50000">
                    <a:srgbClr val="59B4D9"/>
                  </a:gs>
                  <a:gs pos="50000">
                    <a:srgbClr val="7AC3E1"/>
                  </a:gs>
                </a:gsLst>
                <a:lin ang="18900000" scaled="1"/>
              </a:grad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66" name="Freeform 65"/>
              <p:cNvSpPr>
                <a:spLocks/>
              </p:cNvSpPr>
              <p:nvPr/>
            </p:nvSpPr>
            <p:spPr bwMode="auto">
              <a:xfrm>
                <a:off x="8481782" y="2027583"/>
                <a:ext cx="23820" cy="23436"/>
              </a:xfrm>
              <a:custGeom>
                <a:avLst/>
                <a:gdLst>
                  <a:gd name="T0" fmla="*/ 31 w 62"/>
                  <a:gd name="T1" fmla="*/ 0 h 61"/>
                  <a:gd name="T2" fmla="*/ 46 w 62"/>
                  <a:gd name="T3" fmla="*/ 4 h 61"/>
                  <a:gd name="T4" fmla="*/ 58 w 62"/>
                  <a:gd name="T5" fmla="*/ 15 h 61"/>
                  <a:gd name="T6" fmla="*/ 62 w 62"/>
                  <a:gd name="T7" fmla="*/ 31 h 61"/>
                  <a:gd name="T8" fmla="*/ 58 w 62"/>
                  <a:gd name="T9" fmla="*/ 46 h 61"/>
                  <a:gd name="T10" fmla="*/ 46 w 62"/>
                  <a:gd name="T11" fmla="*/ 57 h 61"/>
                  <a:gd name="T12" fmla="*/ 31 w 62"/>
                  <a:gd name="T13" fmla="*/ 61 h 61"/>
                  <a:gd name="T14" fmla="*/ 16 w 62"/>
                  <a:gd name="T15" fmla="*/ 57 h 61"/>
                  <a:gd name="T16" fmla="*/ 4 w 62"/>
                  <a:gd name="T17" fmla="*/ 46 h 61"/>
                  <a:gd name="T18" fmla="*/ 0 w 62"/>
                  <a:gd name="T19" fmla="*/ 31 h 61"/>
                  <a:gd name="T20" fmla="*/ 4 w 62"/>
                  <a:gd name="T21" fmla="*/ 15 h 61"/>
                  <a:gd name="T22" fmla="*/ 16 w 62"/>
                  <a:gd name="T23" fmla="*/ 4 h 61"/>
                  <a:gd name="T24" fmla="*/ 31 w 62"/>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61">
                    <a:moveTo>
                      <a:pt x="31" y="0"/>
                    </a:moveTo>
                    <a:lnTo>
                      <a:pt x="46" y="4"/>
                    </a:lnTo>
                    <a:lnTo>
                      <a:pt x="58" y="15"/>
                    </a:lnTo>
                    <a:lnTo>
                      <a:pt x="62" y="31"/>
                    </a:lnTo>
                    <a:lnTo>
                      <a:pt x="58" y="46"/>
                    </a:lnTo>
                    <a:lnTo>
                      <a:pt x="46" y="57"/>
                    </a:lnTo>
                    <a:lnTo>
                      <a:pt x="31" y="61"/>
                    </a:lnTo>
                    <a:lnTo>
                      <a:pt x="16" y="57"/>
                    </a:lnTo>
                    <a:lnTo>
                      <a:pt x="4" y="46"/>
                    </a:lnTo>
                    <a:lnTo>
                      <a:pt x="0" y="31"/>
                    </a:lnTo>
                    <a:lnTo>
                      <a:pt x="4" y="15"/>
                    </a:lnTo>
                    <a:lnTo>
                      <a:pt x="16" y="4"/>
                    </a:lnTo>
                    <a:lnTo>
                      <a:pt x="31" y="0"/>
                    </a:lnTo>
                    <a:close/>
                  </a:path>
                </a:pathLst>
              </a:custGeom>
              <a:solidFill>
                <a:srgbClr val="FFFFFF"/>
              </a:solidFill>
              <a:ln w="0">
                <a:solidFill>
                  <a:srgbClr val="FFFF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67" name="Freeform 66"/>
              <p:cNvSpPr>
                <a:spLocks/>
              </p:cNvSpPr>
              <p:nvPr/>
            </p:nvSpPr>
            <p:spPr bwMode="auto">
              <a:xfrm>
                <a:off x="8523274" y="2027583"/>
                <a:ext cx="23435" cy="23436"/>
              </a:xfrm>
              <a:custGeom>
                <a:avLst/>
                <a:gdLst>
                  <a:gd name="T0" fmla="*/ 30 w 61"/>
                  <a:gd name="T1" fmla="*/ 0 h 61"/>
                  <a:gd name="T2" fmla="*/ 46 w 61"/>
                  <a:gd name="T3" fmla="*/ 4 h 61"/>
                  <a:gd name="T4" fmla="*/ 57 w 61"/>
                  <a:gd name="T5" fmla="*/ 15 h 61"/>
                  <a:gd name="T6" fmla="*/ 61 w 61"/>
                  <a:gd name="T7" fmla="*/ 31 h 61"/>
                  <a:gd name="T8" fmla="*/ 57 w 61"/>
                  <a:gd name="T9" fmla="*/ 46 h 61"/>
                  <a:gd name="T10" fmla="*/ 46 w 61"/>
                  <a:gd name="T11" fmla="*/ 57 h 61"/>
                  <a:gd name="T12" fmla="*/ 30 w 61"/>
                  <a:gd name="T13" fmla="*/ 61 h 61"/>
                  <a:gd name="T14" fmla="*/ 15 w 61"/>
                  <a:gd name="T15" fmla="*/ 57 h 61"/>
                  <a:gd name="T16" fmla="*/ 3 w 61"/>
                  <a:gd name="T17" fmla="*/ 46 h 61"/>
                  <a:gd name="T18" fmla="*/ 0 w 61"/>
                  <a:gd name="T19" fmla="*/ 31 h 61"/>
                  <a:gd name="T20" fmla="*/ 3 w 61"/>
                  <a:gd name="T21" fmla="*/ 15 h 61"/>
                  <a:gd name="T22" fmla="*/ 15 w 61"/>
                  <a:gd name="T23" fmla="*/ 4 h 61"/>
                  <a:gd name="T24" fmla="*/ 30 w 61"/>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1">
                    <a:moveTo>
                      <a:pt x="30" y="0"/>
                    </a:moveTo>
                    <a:lnTo>
                      <a:pt x="46" y="4"/>
                    </a:lnTo>
                    <a:lnTo>
                      <a:pt x="57" y="15"/>
                    </a:lnTo>
                    <a:lnTo>
                      <a:pt x="61" y="31"/>
                    </a:lnTo>
                    <a:lnTo>
                      <a:pt x="57" y="46"/>
                    </a:lnTo>
                    <a:lnTo>
                      <a:pt x="46" y="57"/>
                    </a:lnTo>
                    <a:lnTo>
                      <a:pt x="30" y="61"/>
                    </a:lnTo>
                    <a:lnTo>
                      <a:pt x="15" y="57"/>
                    </a:lnTo>
                    <a:lnTo>
                      <a:pt x="3" y="46"/>
                    </a:lnTo>
                    <a:lnTo>
                      <a:pt x="0" y="31"/>
                    </a:lnTo>
                    <a:lnTo>
                      <a:pt x="3" y="15"/>
                    </a:lnTo>
                    <a:lnTo>
                      <a:pt x="15" y="4"/>
                    </a:lnTo>
                    <a:lnTo>
                      <a:pt x="30" y="0"/>
                    </a:lnTo>
                    <a:close/>
                  </a:path>
                </a:pathLst>
              </a:custGeom>
              <a:solidFill>
                <a:srgbClr val="FFFFFF"/>
              </a:solidFill>
              <a:ln w="0">
                <a:solidFill>
                  <a:srgbClr val="FFFF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68" name="Freeform 67"/>
              <p:cNvSpPr>
                <a:spLocks/>
              </p:cNvSpPr>
              <p:nvPr/>
            </p:nvSpPr>
            <p:spPr bwMode="auto">
              <a:xfrm>
                <a:off x="8563614" y="2027583"/>
                <a:ext cx="24204" cy="23436"/>
              </a:xfrm>
              <a:custGeom>
                <a:avLst/>
                <a:gdLst>
                  <a:gd name="T0" fmla="*/ 32 w 63"/>
                  <a:gd name="T1" fmla="*/ 0 h 61"/>
                  <a:gd name="T2" fmla="*/ 48 w 63"/>
                  <a:gd name="T3" fmla="*/ 4 h 61"/>
                  <a:gd name="T4" fmla="*/ 59 w 63"/>
                  <a:gd name="T5" fmla="*/ 15 h 61"/>
                  <a:gd name="T6" fmla="*/ 63 w 63"/>
                  <a:gd name="T7" fmla="*/ 31 h 61"/>
                  <a:gd name="T8" fmla="*/ 59 w 63"/>
                  <a:gd name="T9" fmla="*/ 46 h 61"/>
                  <a:gd name="T10" fmla="*/ 48 w 63"/>
                  <a:gd name="T11" fmla="*/ 57 h 61"/>
                  <a:gd name="T12" fmla="*/ 32 w 63"/>
                  <a:gd name="T13" fmla="*/ 61 h 61"/>
                  <a:gd name="T14" fmla="*/ 17 w 63"/>
                  <a:gd name="T15" fmla="*/ 57 h 61"/>
                  <a:gd name="T16" fmla="*/ 6 w 63"/>
                  <a:gd name="T17" fmla="*/ 46 h 61"/>
                  <a:gd name="T18" fmla="*/ 0 w 63"/>
                  <a:gd name="T19" fmla="*/ 31 h 61"/>
                  <a:gd name="T20" fmla="*/ 6 w 63"/>
                  <a:gd name="T21" fmla="*/ 15 h 61"/>
                  <a:gd name="T22" fmla="*/ 17 w 63"/>
                  <a:gd name="T23" fmla="*/ 4 h 61"/>
                  <a:gd name="T24" fmla="*/ 32 w 63"/>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61">
                    <a:moveTo>
                      <a:pt x="32" y="0"/>
                    </a:moveTo>
                    <a:lnTo>
                      <a:pt x="48" y="4"/>
                    </a:lnTo>
                    <a:lnTo>
                      <a:pt x="59" y="15"/>
                    </a:lnTo>
                    <a:lnTo>
                      <a:pt x="63" y="31"/>
                    </a:lnTo>
                    <a:lnTo>
                      <a:pt x="59" y="46"/>
                    </a:lnTo>
                    <a:lnTo>
                      <a:pt x="48" y="57"/>
                    </a:lnTo>
                    <a:lnTo>
                      <a:pt x="32" y="61"/>
                    </a:lnTo>
                    <a:lnTo>
                      <a:pt x="17" y="57"/>
                    </a:lnTo>
                    <a:lnTo>
                      <a:pt x="6" y="46"/>
                    </a:lnTo>
                    <a:lnTo>
                      <a:pt x="0" y="31"/>
                    </a:lnTo>
                    <a:lnTo>
                      <a:pt x="6" y="15"/>
                    </a:lnTo>
                    <a:lnTo>
                      <a:pt x="17" y="4"/>
                    </a:lnTo>
                    <a:lnTo>
                      <a:pt x="32" y="0"/>
                    </a:lnTo>
                    <a:close/>
                  </a:path>
                </a:pathLst>
              </a:custGeom>
              <a:solidFill>
                <a:srgbClr val="FFFFFF"/>
              </a:solidFill>
              <a:ln w="0">
                <a:solidFill>
                  <a:srgbClr val="FFFF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69" name="Freeform 68"/>
              <p:cNvSpPr>
                <a:spLocks/>
              </p:cNvSpPr>
              <p:nvPr/>
            </p:nvSpPr>
            <p:spPr bwMode="auto">
              <a:xfrm>
                <a:off x="9259762" y="2099042"/>
                <a:ext cx="102578" cy="58012"/>
              </a:xfrm>
              <a:custGeom>
                <a:avLst/>
                <a:gdLst>
                  <a:gd name="T0" fmla="*/ 267 w 267"/>
                  <a:gd name="T1" fmla="*/ 0 h 151"/>
                  <a:gd name="T2" fmla="*/ 204 w 267"/>
                  <a:gd name="T3" fmla="*/ 23 h 151"/>
                  <a:gd name="T4" fmla="*/ 150 w 267"/>
                  <a:gd name="T5" fmla="*/ 48 h 151"/>
                  <a:gd name="T6" fmla="*/ 106 w 267"/>
                  <a:gd name="T7" fmla="*/ 73 h 151"/>
                  <a:gd name="T8" fmla="*/ 73 w 267"/>
                  <a:gd name="T9" fmla="*/ 94 h 151"/>
                  <a:gd name="T10" fmla="*/ 46 w 267"/>
                  <a:gd name="T11" fmla="*/ 113 h 151"/>
                  <a:gd name="T12" fmla="*/ 27 w 267"/>
                  <a:gd name="T13" fmla="*/ 130 h 151"/>
                  <a:gd name="T14" fmla="*/ 16 w 267"/>
                  <a:gd name="T15" fmla="*/ 142 h 151"/>
                  <a:gd name="T16" fmla="*/ 6 w 267"/>
                  <a:gd name="T17" fmla="*/ 149 h 151"/>
                  <a:gd name="T18" fmla="*/ 2 w 267"/>
                  <a:gd name="T19" fmla="*/ 151 h 151"/>
                  <a:gd name="T20" fmla="*/ 0 w 267"/>
                  <a:gd name="T21" fmla="*/ 147 h 151"/>
                  <a:gd name="T22" fmla="*/ 4 w 267"/>
                  <a:gd name="T23" fmla="*/ 111 h 151"/>
                  <a:gd name="T24" fmla="*/ 14 w 267"/>
                  <a:gd name="T25" fmla="*/ 80 h 151"/>
                  <a:gd name="T26" fmla="*/ 31 w 267"/>
                  <a:gd name="T27" fmla="*/ 55 h 151"/>
                  <a:gd name="T28" fmla="*/ 54 w 267"/>
                  <a:gd name="T29" fmla="*/ 36 h 151"/>
                  <a:gd name="T30" fmla="*/ 83 w 267"/>
                  <a:gd name="T31" fmla="*/ 23 h 151"/>
                  <a:gd name="T32" fmla="*/ 114 w 267"/>
                  <a:gd name="T33" fmla="*/ 15 h 151"/>
                  <a:gd name="T34" fmla="*/ 150 w 267"/>
                  <a:gd name="T35" fmla="*/ 13 h 151"/>
                  <a:gd name="T36" fmla="*/ 175 w 267"/>
                  <a:gd name="T37" fmla="*/ 11 h 151"/>
                  <a:gd name="T38" fmla="*/ 200 w 267"/>
                  <a:gd name="T39" fmla="*/ 9 h 151"/>
                  <a:gd name="T40" fmla="*/ 225 w 267"/>
                  <a:gd name="T41" fmla="*/ 6 h 151"/>
                  <a:gd name="T42" fmla="*/ 248 w 267"/>
                  <a:gd name="T43" fmla="*/ 2 h 151"/>
                  <a:gd name="T44" fmla="*/ 261 w 267"/>
                  <a:gd name="T45" fmla="*/ 0 h 151"/>
                  <a:gd name="T46" fmla="*/ 267 w 267"/>
                  <a:gd name="T4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7" h="151">
                    <a:moveTo>
                      <a:pt x="267" y="0"/>
                    </a:moveTo>
                    <a:lnTo>
                      <a:pt x="204" y="23"/>
                    </a:lnTo>
                    <a:lnTo>
                      <a:pt x="150" y="48"/>
                    </a:lnTo>
                    <a:lnTo>
                      <a:pt x="106" y="73"/>
                    </a:lnTo>
                    <a:lnTo>
                      <a:pt x="73" y="94"/>
                    </a:lnTo>
                    <a:lnTo>
                      <a:pt x="46" y="113"/>
                    </a:lnTo>
                    <a:lnTo>
                      <a:pt x="27" y="130"/>
                    </a:lnTo>
                    <a:lnTo>
                      <a:pt x="16" y="142"/>
                    </a:lnTo>
                    <a:lnTo>
                      <a:pt x="6" y="149"/>
                    </a:lnTo>
                    <a:lnTo>
                      <a:pt x="2" y="151"/>
                    </a:lnTo>
                    <a:lnTo>
                      <a:pt x="0" y="147"/>
                    </a:lnTo>
                    <a:lnTo>
                      <a:pt x="4" y="111"/>
                    </a:lnTo>
                    <a:lnTo>
                      <a:pt x="14" y="80"/>
                    </a:lnTo>
                    <a:lnTo>
                      <a:pt x="31" y="55"/>
                    </a:lnTo>
                    <a:lnTo>
                      <a:pt x="54" y="36"/>
                    </a:lnTo>
                    <a:lnTo>
                      <a:pt x="83" y="23"/>
                    </a:lnTo>
                    <a:lnTo>
                      <a:pt x="114" y="15"/>
                    </a:lnTo>
                    <a:lnTo>
                      <a:pt x="150" y="13"/>
                    </a:lnTo>
                    <a:lnTo>
                      <a:pt x="175" y="11"/>
                    </a:lnTo>
                    <a:lnTo>
                      <a:pt x="200" y="9"/>
                    </a:lnTo>
                    <a:lnTo>
                      <a:pt x="225" y="6"/>
                    </a:lnTo>
                    <a:lnTo>
                      <a:pt x="248" y="2"/>
                    </a:lnTo>
                    <a:lnTo>
                      <a:pt x="261" y="0"/>
                    </a:lnTo>
                    <a:lnTo>
                      <a:pt x="267" y="0"/>
                    </a:lnTo>
                    <a:close/>
                  </a:path>
                </a:pathLst>
              </a:custGeom>
              <a:solidFill>
                <a:srgbClr val="AB712A"/>
              </a:solidFill>
              <a:ln w="0">
                <a:solidFill>
                  <a:srgbClr val="AB712A"/>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70" name="Freeform 69"/>
              <p:cNvSpPr>
                <a:spLocks/>
              </p:cNvSpPr>
              <p:nvPr/>
            </p:nvSpPr>
            <p:spPr bwMode="auto">
              <a:xfrm>
                <a:off x="8183713" y="1645049"/>
                <a:ext cx="351916" cy="255869"/>
              </a:xfrm>
              <a:custGeom>
                <a:avLst/>
                <a:gdLst>
                  <a:gd name="T0" fmla="*/ 48 w 916"/>
                  <a:gd name="T1" fmla="*/ 0 h 666"/>
                  <a:gd name="T2" fmla="*/ 868 w 916"/>
                  <a:gd name="T3" fmla="*/ 0 h 666"/>
                  <a:gd name="T4" fmla="*/ 885 w 916"/>
                  <a:gd name="T5" fmla="*/ 4 h 666"/>
                  <a:gd name="T6" fmla="*/ 902 w 916"/>
                  <a:gd name="T7" fmla="*/ 13 h 666"/>
                  <a:gd name="T8" fmla="*/ 912 w 916"/>
                  <a:gd name="T9" fmla="*/ 28 h 666"/>
                  <a:gd name="T10" fmla="*/ 916 w 916"/>
                  <a:gd name="T11" fmla="*/ 48 h 666"/>
                  <a:gd name="T12" fmla="*/ 916 w 916"/>
                  <a:gd name="T13" fmla="*/ 619 h 666"/>
                  <a:gd name="T14" fmla="*/ 912 w 916"/>
                  <a:gd name="T15" fmla="*/ 638 h 666"/>
                  <a:gd name="T16" fmla="*/ 902 w 916"/>
                  <a:gd name="T17" fmla="*/ 653 h 666"/>
                  <a:gd name="T18" fmla="*/ 885 w 916"/>
                  <a:gd name="T19" fmla="*/ 663 h 666"/>
                  <a:gd name="T20" fmla="*/ 868 w 916"/>
                  <a:gd name="T21" fmla="*/ 666 h 666"/>
                  <a:gd name="T22" fmla="*/ 48 w 916"/>
                  <a:gd name="T23" fmla="*/ 666 h 666"/>
                  <a:gd name="T24" fmla="*/ 28 w 916"/>
                  <a:gd name="T25" fmla="*/ 663 h 666"/>
                  <a:gd name="T26" fmla="*/ 13 w 916"/>
                  <a:gd name="T27" fmla="*/ 653 h 666"/>
                  <a:gd name="T28" fmla="*/ 4 w 916"/>
                  <a:gd name="T29" fmla="*/ 638 h 666"/>
                  <a:gd name="T30" fmla="*/ 0 w 916"/>
                  <a:gd name="T31" fmla="*/ 619 h 666"/>
                  <a:gd name="T32" fmla="*/ 0 w 916"/>
                  <a:gd name="T33" fmla="*/ 48 h 666"/>
                  <a:gd name="T34" fmla="*/ 4 w 916"/>
                  <a:gd name="T35" fmla="*/ 28 h 666"/>
                  <a:gd name="T36" fmla="*/ 13 w 916"/>
                  <a:gd name="T37" fmla="*/ 13 h 666"/>
                  <a:gd name="T38" fmla="*/ 28 w 916"/>
                  <a:gd name="T39" fmla="*/ 4 h 666"/>
                  <a:gd name="T40" fmla="*/ 48 w 916"/>
                  <a:gd name="T41"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6" h="666">
                    <a:moveTo>
                      <a:pt x="48" y="0"/>
                    </a:moveTo>
                    <a:lnTo>
                      <a:pt x="868" y="0"/>
                    </a:lnTo>
                    <a:lnTo>
                      <a:pt x="885" y="4"/>
                    </a:lnTo>
                    <a:lnTo>
                      <a:pt x="902" y="13"/>
                    </a:lnTo>
                    <a:lnTo>
                      <a:pt x="912" y="28"/>
                    </a:lnTo>
                    <a:lnTo>
                      <a:pt x="916" y="48"/>
                    </a:lnTo>
                    <a:lnTo>
                      <a:pt x="916" y="619"/>
                    </a:lnTo>
                    <a:lnTo>
                      <a:pt x="912" y="638"/>
                    </a:lnTo>
                    <a:lnTo>
                      <a:pt x="902" y="653"/>
                    </a:lnTo>
                    <a:lnTo>
                      <a:pt x="885" y="663"/>
                    </a:lnTo>
                    <a:lnTo>
                      <a:pt x="868" y="666"/>
                    </a:lnTo>
                    <a:lnTo>
                      <a:pt x="48" y="666"/>
                    </a:lnTo>
                    <a:lnTo>
                      <a:pt x="28" y="663"/>
                    </a:lnTo>
                    <a:lnTo>
                      <a:pt x="13" y="653"/>
                    </a:lnTo>
                    <a:lnTo>
                      <a:pt x="4" y="638"/>
                    </a:lnTo>
                    <a:lnTo>
                      <a:pt x="0" y="619"/>
                    </a:lnTo>
                    <a:lnTo>
                      <a:pt x="0" y="48"/>
                    </a:lnTo>
                    <a:lnTo>
                      <a:pt x="4" y="28"/>
                    </a:lnTo>
                    <a:lnTo>
                      <a:pt x="13" y="13"/>
                    </a:lnTo>
                    <a:lnTo>
                      <a:pt x="28" y="4"/>
                    </a:lnTo>
                    <a:lnTo>
                      <a:pt x="48" y="0"/>
                    </a:lnTo>
                    <a:close/>
                  </a:path>
                </a:pathLst>
              </a:custGeom>
              <a:solidFill>
                <a:srgbClr val="FFFFFF"/>
              </a:solidFill>
              <a:ln w="0">
                <a:solidFill>
                  <a:srgbClr val="D3D3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71" name="Freeform 70"/>
              <p:cNvSpPr>
                <a:spLocks/>
              </p:cNvSpPr>
              <p:nvPr/>
            </p:nvSpPr>
            <p:spPr bwMode="auto">
              <a:xfrm>
                <a:off x="8183713" y="1645049"/>
                <a:ext cx="351916" cy="45718"/>
              </a:xfrm>
              <a:custGeom>
                <a:avLst/>
                <a:gdLst>
                  <a:gd name="T0" fmla="*/ 48 w 916"/>
                  <a:gd name="T1" fmla="*/ 0 h 119"/>
                  <a:gd name="T2" fmla="*/ 868 w 916"/>
                  <a:gd name="T3" fmla="*/ 0 h 119"/>
                  <a:gd name="T4" fmla="*/ 885 w 916"/>
                  <a:gd name="T5" fmla="*/ 4 h 119"/>
                  <a:gd name="T6" fmla="*/ 902 w 916"/>
                  <a:gd name="T7" fmla="*/ 13 h 119"/>
                  <a:gd name="T8" fmla="*/ 912 w 916"/>
                  <a:gd name="T9" fmla="*/ 28 h 119"/>
                  <a:gd name="T10" fmla="*/ 916 w 916"/>
                  <a:gd name="T11" fmla="*/ 48 h 119"/>
                  <a:gd name="T12" fmla="*/ 916 w 916"/>
                  <a:gd name="T13" fmla="*/ 119 h 119"/>
                  <a:gd name="T14" fmla="*/ 0 w 916"/>
                  <a:gd name="T15" fmla="*/ 119 h 119"/>
                  <a:gd name="T16" fmla="*/ 0 w 916"/>
                  <a:gd name="T17" fmla="*/ 48 h 119"/>
                  <a:gd name="T18" fmla="*/ 4 w 916"/>
                  <a:gd name="T19" fmla="*/ 28 h 119"/>
                  <a:gd name="T20" fmla="*/ 13 w 916"/>
                  <a:gd name="T21" fmla="*/ 13 h 119"/>
                  <a:gd name="T22" fmla="*/ 28 w 916"/>
                  <a:gd name="T23" fmla="*/ 4 h 119"/>
                  <a:gd name="T24" fmla="*/ 48 w 916"/>
                  <a:gd name="T25"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6" h="119">
                    <a:moveTo>
                      <a:pt x="48" y="0"/>
                    </a:moveTo>
                    <a:lnTo>
                      <a:pt x="868" y="0"/>
                    </a:lnTo>
                    <a:lnTo>
                      <a:pt x="885" y="4"/>
                    </a:lnTo>
                    <a:lnTo>
                      <a:pt x="902" y="13"/>
                    </a:lnTo>
                    <a:lnTo>
                      <a:pt x="912" y="28"/>
                    </a:lnTo>
                    <a:lnTo>
                      <a:pt x="916" y="48"/>
                    </a:lnTo>
                    <a:lnTo>
                      <a:pt x="916" y="119"/>
                    </a:lnTo>
                    <a:lnTo>
                      <a:pt x="0" y="119"/>
                    </a:lnTo>
                    <a:lnTo>
                      <a:pt x="0" y="48"/>
                    </a:lnTo>
                    <a:lnTo>
                      <a:pt x="4" y="28"/>
                    </a:lnTo>
                    <a:lnTo>
                      <a:pt x="13" y="13"/>
                    </a:lnTo>
                    <a:lnTo>
                      <a:pt x="28" y="4"/>
                    </a:lnTo>
                    <a:lnTo>
                      <a:pt x="48" y="0"/>
                    </a:lnTo>
                    <a:close/>
                  </a:path>
                </a:pathLst>
              </a:custGeom>
              <a:gradFill>
                <a:gsLst>
                  <a:gs pos="50000">
                    <a:srgbClr val="59B4D9"/>
                  </a:gs>
                  <a:gs pos="50000">
                    <a:srgbClr val="7AC3E1"/>
                  </a:gs>
                </a:gsLst>
                <a:lin ang="18900000" scaled="1"/>
              </a:grad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72" name="Freeform 71"/>
              <p:cNvSpPr>
                <a:spLocks/>
              </p:cNvSpPr>
              <p:nvPr/>
            </p:nvSpPr>
            <p:spPr bwMode="auto">
              <a:xfrm>
                <a:off x="8200617" y="1655423"/>
                <a:ext cx="23435" cy="23436"/>
              </a:xfrm>
              <a:custGeom>
                <a:avLst/>
                <a:gdLst>
                  <a:gd name="T0" fmla="*/ 30 w 61"/>
                  <a:gd name="T1" fmla="*/ 0 h 61"/>
                  <a:gd name="T2" fmla="*/ 46 w 61"/>
                  <a:gd name="T3" fmla="*/ 3 h 61"/>
                  <a:gd name="T4" fmla="*/ 57 w 61"/>
                  <a:gd name="T5" fmla="*/ 15 h 61"/>
                  <a:gd name="T6" fmla="*/ 61 w 61"/>
                  <a:gd name="T7" fmla="*/ 30 h 61"/>
                  <a:gd name="T8" fmla="*/ 57 w 61"/>
                  <a:gd name="T9" fmla="*/ 46 h 61"/>
                  <a:gd name="T10" fmla="*/ 46 w 61"/>
                  <a:gd name="T11" fmla="*/ 57 h 61"/>
                  <a:gd name="T12" fmla="*/ 30 w 61"/>
                  <a:gd name="T13" fmla="*/ 61 h 61"/>
                  <a:gd name="T14" fmla="*/ 15 w 61"/>
                  <a:gd name="T15" fmla="*/ 57 h 61"/>
                  <a:gd name="T16" fmla="*/ 4 w 61"/>
                  <a:gd name="T17" fmla="*/ 46 h 61"/>
                  <a:gd name="T18" fmla="*/ 0 w 61"/>
                  <a:gd name="T19" fmla="*/ 30 h 61"/>
                  <a:gd name="T20" fmla="*/ 4 w 61"/>
                  <a:gd name="T21" fmla="*/ 15 h 61"/>
                  <a:gd name="T22" fmla="*/ 15 w 61"/>
                  <a:gd name="T23" fmla="*/ 3 h 61"/>
                  <a:gd name="T24" fmla="*/ 30 w 61"/>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1">
                    <a:moveTo>
                      <a:pt x="30" y="0"/>
                    </a:moveTo>
                    <a:lnTo>
                      <a:pt x="46" y="3"/>
                    </a:lnTo>
                    <a:lnTo>
                      <a:pt x="57" y="15"/>
                    </a:lnTo>
                    <a:lnTo>
                      <a:pt x="61" y="30"/>
                    </a:lnTo>
                    <a:lnTo>
                      <a:pt x="57" y="46"/>
                    </a:lnTo>
                    <a:lnTo>
                      <a:pt x="46" y="57"/>
                    </a:lnTo>
                    <a:lnTo>
                      <a:pt x="30" y="61"/>
                    </a:lnTo>
                    <a:lnTo>
                      <a:pt x="15" y="57"/>
                    </a:lnTo>
                    <a:lnTo>
                      <a:pt x="4" y="46"/>
                    </a:lnTo>
                    <a:lnTo>
                      <a:pt x="0" y="30"/>
                    </a:lnTo>
                    <a:lnTo>
                      <a:pt x="4" y="15"/>
                    </a:lnTo>
                    <a:lnTo>
                      <a:pt x="15" y="3"/>
                    </a:lnTo>
                    <a:lnTo>
                      <a:pt x="30" y="0"/>
                    </a:lnTo>
                    <a:close/>
                  </a:path>
                </a:pathLst>
              </a:custGeom>
              <a:solidFill>
                <a:srgbClr val="FFFFFF"/>
              </a:solidFill>
              <a:ln w="0">
                <a:solidFill>
                  <a:srgbClr val="FFFF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73" name="Freeform 72"/>
              <p:cNvSpPr>
                <a:spLocks/>
              </p:cNvSpPr>
              <p:nvPr/>
            </p:nvSpPr>
            <p:spPr bwMode="auto">
              <a:xfrm>
                <a:off x="8241725" y="1655423"/>
                <a:ext cx="23435" cy="23436"/>
              </a:xfrm>
              <a:custGeom>
                <a:avLst/>
                <a:gdLst>
                  <a:gd name="T0" fmla="*/ 31 w 61"/>
                  <a:gd name="T1" fmla="*/ 0 h 61"/>
                  <a:gd name="T2" fmla="*/ 46 w 61"/>
                  <a:gd name="T3" fmla="*/ 3 h 61"/>
                  <a:gd name="T4" fmla="*/ 58 w 61"/>
                  <a:gd name="T5" fmla="*/ 15 h 61"/>
                  <a:gd name="T6" fmla="*/ 61 w 61"/>
                  <a:gd name="T7" fmla="*/ 30 h 61"/>
                  <a:gd name="T8" fmla="*/ 58 w 61"/>
                  <a:gd name="T9" fmla="*/ 46 h 61"/>
                  <a:gd name="T10" fmla="*/ 46 w 61"/>
                  <a:gd name="T11" fmla="*/ 57 h 61"/>
                  <a:gd name="T12" fmla="*/ 31 w 61"/>
                  <a:gd name="T13" fmla="*/ 61 h 61"/>
                  <a:gd name="T14" fmla="*/ 15 w 61"/>
                  <a:gd name="T15" fmla="*/ 57 h 61"/>
                  <a:gd name="T16" fmla="*/ 4 w 61"/>
                  <a:gd name="T17" fmla="*/ 46 h 61"/>
                  <a:gd name="T18" fmla="*/ 0 w 61"/>
                  <a:gd name="T19" fmla="*/ 30 h 61"/>
                  <a:gd name="T20" fmla="*/ 4 w 61"/>
                  <a:gd name="T21" fmla="*/ 15 h 61"/>
                  <a:gd name="T22" fmla="*/ 15 w 61"/>
                  <a:gd name="T23" fmla="*/ 3 h 61"/>
                  <a:gd name="T24" fmla="*/ 31 w 61"/>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1">
                    <a:moveTo>
                      <a:pt x="31" y="0"/>
                    </a:moveTo>
                    <a:lnTo>
                      <a:pt x="46" y="3"/>
                    </a:lnTo>
                    <a:lnTo>
                      <a:pt x="58" y="15"/>
                    </a:lnTo>
                    <a:lnTo>
                      <a:pt x="61" y="30"/>
                    </a:lnTo>
                    <a:lnTo>
                      <a:pt x="58" y="46"/>
                    </a:lnTo>
                    <a:lnTo>
                      <a:pt x="46" y="57"/>
                    </a:lnTo>
                    <a:lnTo>
                      <a:pt x="31" y="61"/>
                    </a:lnTo>
                    <a:lnTo>
                      <a:pt x="15" y="57"/>
                    </a:lnTo>
                    <a:lnTo>
                      <a:pt x="4" y="46"/>
                    </a:lnTo>
                    <a:lnTo>
                      <a:pt x="0" y="30"/>
                    </a:lnTo>
                    <a:lnTo>
                      <a:pt x="4" y="15"/>
                    </a:lnTo>
                    <a:lnTo>
                      <a:pt x="15" y="3"/>
                    </a:lnTo>
                    <a:lnTo>
                      <a:pt x="31" y="0"/>
                    </a:lnTo>
                    <a:close/>
                  </a:path>
                </a:pathLst>
              </a:custGeom>
              <a:solidFill>
                <a:srgbClr val="FFFFFF"/>
              </a:solidFill>
              <a:ln w="0">
                <a:solidFill>
                  <a:srgbClr val="FFFF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74" name="Freeform 73"/>
              <p:cNvSpPr>
                <a:spLocks/>
              </p:cNvSpPr>
              <p:nvPr/>
            </p:nvSpPr>
            <p:spPr bwMode="auto">
              <a:xfrm>
                <a:off x="8282065" y="1655423"/>
                <a:ext cx="24588" cy="23436"/>
              </a:xfrm>
              <a:custGeom>
                <a:avLst/>
                <a:gdLst>
                  <a:gd name="T0" fmla="*/ 33 w 64"/>
                  <a:gd name="T1" fmla="*/ 0 h 61"/>
                  <a:gd name="T2" fmla="*/ 48 w 64"/>
                  <a:gd name="T3" fmla="*/ 3 h 61"/>
                  <a:gd name="T4" fmla="*/ 60 w 64"/>
                  <a:gd name="T5" fmla="*/ 15 h 61"/>
                  <a:gd name="T6" fmla="*/ 64 w 64"/>
                  <a:gd name="T7" fmla="*/ 30 h 61"/>
                  <a:gd name="T8" fmla="*/ 60 w 64"/>
                  <a:gd name="T9" fmla="*/ 46 h 61"/>
                  <a:gd name="T10" fmla="*/ 48 w 64"/>
                  <a:gd name="T11" fmla="*/ 57 h 61"/>
                  <a:gd name="T12" fmla="*/ 33 w 64"/>
                  <a:gd name="T13" fmla="*/ 61 h 61"/>
                  <a:gd name="T14" fmla="*/ 16 w 64"/>
                  <a:gd name="T15" fmla="*/ 57 h 61"/>
                  <a:gd name="T16" fmla="*/ 6 w 64"/>
                  <a:gd name="T17" fmla="*/ 46 h 61"/>
                  <a:gd name="T18" fmla="*/ 0 w 64"/>
                  <a:gd name="T19" fmla="*/ 30 h 61"/>
                  <a:gd name="T20" fmla="*/ 6 w 64"/>
                  <a:gd name="T21" fmla="*/ 15 h 61"/>
                  <a:gd name="T22" fmla="*/ 16 w 64"/>
                  <a:gd name="T23" fmla="*/ 3 h 61"/>
                  <a:gd name="T24" fmla="*/ 33 w 64"/>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61">
                    <a:moveTo>
                      <a:pt x="33" y="0"/>
                    </a:moveTo>
                    <a:lnTo>
                      <a:pt x="48" y="3"/>
                    </a:lnTo>
                    <a:lnTo>
                      <a:pt x="60" y="15"/>
                    </a:lnTo>
                    <a:lnTo>
                      <a:pt x="64" y="30"/>
                    </a:lnTo>
                    <a:lnTo>
                      <a:pt x="60" y="46"/>
                    </a:lnTo>
                    <a:lnTo>
                      <a:pt x="48" y="57"/>
                    </a:lnTo>
                    <a:lnTo>
                      <a:pt x="33" y="61"/>
                    </a:lnTo>
                    <a:lnTo>
                      <a:pt x="16" y="57"/>
                    </a:lnTo>
                    <a:lnTo>
                      <a:pt x="6" y="46"/>
                    </a:lnTo>
                    <a:lnTo>
                      <a:pt x="0" y="30"/>
                    </a:lnTo>
                    <a:lnTo>
                      <a:pt x="6" y="15"/>
                    </a:lnTo>
                    <a:lnTo>
                      <a:pt x="16" y="3"/>
                    </a:lnTo>
                    <a:lnTo>
                      <a:pt x="33" y="0"/>
                    </a:lnTo>
                    <a:close/>
                  </a:path>
                </a:pathLst>
              </a:custGeom>
              <a:solidFill>
                <a:srgbClr val="FFFFFF"/>
              </a:solidFill>
              <a:ln w="0">
                <a:solidFill>
                  <a:srgbClr val="FFFF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75" name="Freeform 74"/>
              <p:cNvSpPr>
                <a:spLocks/>
              </p:cNvSpPr>
              <p:nvPr/>
            </p:nvSpPr>
            <p:spPr bwMode="auto">
              <a:xfrm>
                <a:off x="9144505" y="1405199"/>
                <a:ext cx="351916" cy="256253"/>
              </a:xfrm>
              <a:custGeom>
                <a:avLst/>
                <a:gdLst>
                  <a:gd name="T0" fmla="*/ 48 w 916"/>
                  <a:gd name="T1" fmla="*/ 0 h 667"/>
                  <a:gd name="T2" fmla="*/ 868 w 916"/>
                  <a:gd name="T3" fmla="*/ 0 h 667"/>
                  <a:gd name="T4" fmla="*/ 888 w 916"/>
                  <a:gd name="T5" fmla="*/ 4 h 667"/>
                  <a:gd name="T6" fmla="*/ 903 w 916"/>
                  <a:gd name="T7" fmla="*/ 13 h 667"/>
                  <a:gd name="T8" fmla="*/ 912 w 916"/>
                  <a:gd name="T9" fmla="*/ 31 h 667"/>
                  <a:gd name="T10" fmla="*/ 916 w 916"/>
                  <a:gd name="T11" fmla="*/ 48 h 667"/>
                  <a:gd name="T12" fmla="*/ 916 w 916"/>
                  <a:gd name="T13" fmla="*/ 619 h 667"/>
                  <a:gd name="T14" fmla="*/ 912 w 916"/>
                  <a:gd name="T15" fmla="*/ 638 h 667"/>
                  <a:gd name="T16" fmla="*/ 903 w 916"/>
                  <a:gd name="T17" fmla="*/ 653 h 667"/>
                  <a:gd name="T18" fmla="*/ 888 w 916"/>
                  <a:gd name="T19" fmla="*/ 663 h 667"/>
                  <a:gd name="T20" fmla="*/ 868 w 916"/>
                  <a:gd name="T21" fmla="*/ 667 h 667"/>
                  <a:gd name="T22" fmla="*/ 48 w 916"/>
                  <a:gd name="T23" fmla="*/ 667 h 667"/>
                  <a:gd name="T24" fmla="*/ 29 w 916"/>
                  <a:gd name="T25" fmla="*/ 663 h 667"/>
                  <a:gd name="T26" fmla="*/ 14 w 916"/>
                  <a:gd name="T27" fmla="*/ 653 h 667"/>
                  <a:gd name="T28" fmla="*/ 4 w 916"/>
                  <a:gd name="T29" fmla="*/ 638 h 667"/>
                  <a:gd name="T30" fmla="*/ 0 w 916"/>
                  <a:gd name="T31" fmla="*/ 619 h 667"/>
                  <a:gd name="T32" fmla="*/ 0 w 916"/>
                  <a:gd name="T33" fmla="*/ 48 h 667"/>
                  <a:gd name="T34" fmla="*/ 4 w 916"/>
                  <a:gd name="T35" fmla="*/ 31 h 667"/>
                  <a:gd name="T36" fmla="*/ 14 w 916"/>
                  <a:gd name="T37" fmla="*/ 13 h 667"/>
                  <a:gd name="T38" fmla="*/ 29 w 916"/>
                  <a:gd name="T39" fmla="*/ 4 h 667"/>
                  <a:gd name="T40" fmla="*/ 48 w 916"/>
                  <a:gd name="T41"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6" h="667">
                    <a:moveTo>
                      <a:pt x="48" y="0"/>
                    </a:moveTo>
                    <a:lnTo>
                      <a:pt x="868" y="0"/>
                    </a:lnTo>
                    <a:lnTo>
                      <a:pt x="888" y="4"/>
                    </a:lnTo>
                    <a:lnTo>
                      <a:pt x="903" y="13"/>
                    </a:lnTo>
                    <a:lnTo>
                      <a:pt x="912" y="31"/>
                    </a:lnTo>
                    <a:lnTo>
                      <a:pt x="916" y="48"/>
                    </a:lnTo>
                    <a:lnTo>
                      <a:pt x="916" y="619"/>
                    </a:lnTo>
                    <a:lnTo>
                      <a:pt x="912" y="638"/>
                    </a:lnTo>
                    <a:lnTo>
                      <a:pt x="903" y="653"/>
                    </a:lnTo>
                    <a:lnTo>
                      <a:pt x="888" y="663"/>
                    </a:lnTo>
                    <a:lnTo>
                      <a:pt x="868" y="667"/>
                    </a:lnTo>
                    <a:lnTo>
                      <a:pt x="48" y="667"/>
                    </a:lnTo>
                    <a:lnTo>
                      <a:pt x="29" y="663"/>
                    </a:lnTo>
                    <a:lnTo>
                      <a:pt x="14" y="653"/>
                    </a:lnTo>
                    <a:lnTo>
                      <a:pt x="4" y="638"/>
                    </a:lnTo>
                    <a:lnTo>
                      <a:pt x="0" y="619"/>
                    </a:lnTo>
                    <a:lnTo>
                      <a:pt x="0" y="48"/>
                    </a:lnTo>
                    <a:lnTo>
                      <a:pt x="4" y="31"/>
                    </a:lnTo>
                    <a:lnTo>
                      <a:pt x="14" y="13"/>
                    </a:lnTo>
                    <a:lnTo>
                      <a:pt x="29" y="4"/>
                    </a:lnTo>
                    <a:lnTo>
                      <a:pt x="48" y="0"/>
                    </a:lnTo>
                    <a:close/>
                  </a:path>
                </a:pathLst>
              </a:custGeom>
              <a:solidFill>
                <a:srgbClr val="FFFFFF"/>
              </a:solidFill>
              <a:ln w="0">
                <a:solidFill>
                  <a:srgbClr val="D3D3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76" name="Freeform 75"/>
              <p:cNvSpPr>
                <a:spLocks/>
              </p:cNvSpPr>
              <p:nvPr/>
            </p:nvSpPr>
            <p:spPr bwMode="auto">
              <a:xfrm>
                <a:off x="9144505" y="1405199"/>
                <a:ext cx="351916" cy="46487"/>
              </a:xfrm>
              <a:custGeom>
                <a:avLst/>
                <a:gdLst>
                  <a:gd name="T0" fmla="*/ 48 w 916"/>
                  <a:gd name="T1" fmla="*/ 0 h 121"/>
                  <a:gd name="T2" fmla="*/ 868 w 916"/>
                  <a:gd name="T3" fmla="*/ 0 h 121"/>
                  <a:gd name="T4" fmla="*/ 888 w 916"/>
                  <a:gd name="T5" fmla="*/ 4 h 121"/>
                  <a:gd name="T6" fmla="*/ 903 w 916"/>
                  <a:gd name="T7" fmla="*/ 13 h 121"/>
                  <a:gd name="T8" fmla="*/ 912 w 916"/>
                  <a:gd name="T9" fmla="*/ 31 h 121"/>
                  <a:gd name="T10" fmla="*/ 916 w 916"/>
                  <a:gd name="T11" fmla="*/ 48 h 121"/>
                  <a:gd name="T12" fmla="*/ 916 w 916"/>
                  <a:gd name="T13" fmla="*/ 121 h 121"/>
                  <a:gd name="T14" fmla="*/ 0 w 916"/>
                  <a:gd name="T15" fmla="*/ 121 h 121"/>
                  <a:gd name="T16" fmla="*/ 0 w 916"/>
                  <a:gd name="T17" fmla="*/ 48 h 121"/>
                  <a:gd name="T18" fmla="*/ 4 w 916"/>
                  <a:gd name="T19" fmla="*/ 31 h 121"/>
                  <a:gd name="T20" fmla="*/ 14 w 916"/>
                  <a:gd name="T21" fmla="*/ 13 h 121"/>
                  <a:gd name="T22" fmla="*/ 29 w 916"/>
                  <a:gd name="T23" fmla="*/ 4 h 121"/>
                  <a:gd name="T24" fmla="*/ 48 w 916"/>
                  <a:gd name="T25"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6" h="121">
                    <a:moveTo>
                      <a:pt x="48" y="0"/>
                    </a:moveTo>
                    <a:lnTo>
                      <a:pt x="868" y="0"/>
                    </a:lnTo>
                    <a:lnTo>
                      <a:pt x="888" y="4"/>
                    </a:lnTo>
                    <a:lnTo>
                      <a:pt x="903" y="13"/>
                    </a:lnTo>
                    <a:lnTo>
                      <a:pt x="912" y="31"/>
                    </a:lnTo>
                    <a:lnTo>
                      <a:pt x="916" y="48"/>
                    </a:lnTo>
                    <a:lnTo>
                      <a:pt x="916" y="121"/>
                    </a:lnTo>
                    <a:lnTo>
                      <a:pt x="0" y="121"/>
                    </a:lnTo>
                    <a:lnTo>
                      <a:pt x="0" y="48"/>
                    </a:lnTo>
                    <a:lnTo>
                      <a:pt x="4" y="31"/>
                    </a:lnTo>
                    <a:lnTo>
                      <a:pt x="14" y="13"/>
                    </a:lnTo>
                    <a:lnTo>
                      <a:pt x="29" y="4"/>
                    </a:lnTo>
                    <a:lnTo>
                      <a:pt x="48" y="0"/>
                    </a:lnTo>
                    <a:close/>
                  </a:path>
                </a:pathLst>
              </a:custGeom>
              <a:gradFill>
                <a:gsLst>
                  <a:gs pos="50000">
                    <a:srgbClr val="59B4D9"/>
                  </a:gs>
                  <a:gs pos="50000">
                    <a:srgbClr val="7AC3E1"/>
                  </a:gs>
                </a:gsLst>
                <a:lin ang="18900000" scaled="1"/>
              </a:grad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77" name="Freeform 76"/>
              <p:cNvSpPr>
                <a:spLocks/>
              </p:cNvSpPr>
              <p:nvPr/>
            </p:nvSpPr>
            <p:spPr bwMode="auto">
              <a:xfrm>
                <a:off x="9161026" y="1415572"/>
                <a:ext cx="24204" cy="23436"/>
              </a:xfrm>
              <a:custGeom>
                <a:avLst/>
                <a:gdLst>
                  <a:gd name="T0" fmla="*/ 32 w 63"/>
                  <a:gd name="T1" fmla="*/ 0 h 61"/>
                  <a:gd name="T2" fmla="*/ 47 w 63"/>
                  <a:gd name="T3" fmla="*/ 4 h 61"/>
                  <a:gd name="T4" fmla="*/ 59 w 63"/>
                  <a:gd name="T5" fmla="*/ 15 h 61"/>
                  <a:gd name="T6" fmla="*/ 63 w 63"/>
                  <a:gd name="T7" fmla="*/ 30 h 61"/>
                  <a:gd name="T8" fmla="*/ 59 w 63"/>
                  <a:gd name="T9" fmla="*/ 46 h 61"/>
                  <a:gd name="T10" fmla="*/ 47 w 63"/>
                  <a:gd name="T11" fmla="*/ 57 h 61"/>
                  <a:gd name="T12" fmla="*/ 32 w 63"/>
                  <a:gd name="T13" fmla="*/ 61 h 61"/>
                  <a:gd name="T14" fmla="*/ 17 w 63"/>
                  <a:gd name="T15" fmla="*/ 57 h 61"/>
                  <a:gd name="T16" fmla="*/ 5 w 63"/>
                  <a:gd name="T17" fmla="*/ 46 h 61"/>
                  <a:gd name="T18" fmla="*/ 0 w 63"/>
                  <a:gd name="T19" fmla="*/ 30 h 61"/>
                  <a:gd name="T20" fmla="*/ 5 w 63"/>
                  <a:gd name="T21" fmla="*/ 15 h 61"/>
                  <a:gd name="T22" fmla="*/ 17 w 63"/>
                  <a:gd name="T23" fmla="*/ 4 h 61"/>
                  <a:gd name="T24" fmla="*/ 32 w 63"/>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61">
                    <a:moveTo>
                      <a:pt x="32" y="0"/>
                    </a:moveTo>
                    <a:lnTo>
                      <a:pt x="47" y="4"/>
                    </a:lnTo>
                    <a:lnTo>
                      <a:pt x="59" y="15"/>
                    </a:lnTo>
                    <a:lnTo>
                      <a:pt x="63" y="30"/>
                    </a:lnTo>
                    <a:lnTo>
                      <a:pt x="59" y="46"/>
                    </a:lnTo>
                    <a:lnTo>
                      <a:pt x="47" y="57"/>
                    </a:lnTo>
                    <a:lnTo>
                      <a:pt x="32" y="61"/>
                    </a:lnTo>
                    <a:lnTo>
                      <a:pt x="17" y="57"/>
                    </a:lnTo>
                    <a:lnTo>
                      <a:pt x="5" y="46"/>
                    </a:lnTo>
                    <a:lnTo>
                      <a:pt x="0" y="30"/>
                    </a:lnTo>
                    <a:lnTo>
                      <a:pt x="5" y="15"/>
                    </a:lnTo>
                    <a:lnTo>
                      <a:pt x="17" y="4"/>
                    </a:lnTo>
                    <a:lnTo>
                      <a:pt x="32" y="0"/>
                    </a:lnTo>
                    <a:close/>
                  </a:path>
                </a:pathLst>
              </a:custGeom>
              <a:solidFill>
                <a:srgbClr val="FFFFFF"/>
              </a:solidFill>
              <a:ln w="0">
                <a:solidFill>
                  <a:srgbClr val="FFFF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78" name="Freeform 77"/>
              <p:cNvSpPr>
                <a:spLocks/>
              </p:cNvSpPr>
              <p:nvPr/>
            </p:nvSpPr>
            <p:spPr bwMode="auto">
              <a:xfrm>
                <a:off x="9202902" y="1415572"/>
                <a:ext cx="23435" cy="23436"/>
              </a:xfrm>
              <a:custGeom>
                <a:avLst/>
                <a:gdLst>
                  <a:gd name="T0" fmla="*/ 30 w 61"/>
                  <a:gd name="T1" fmla="*/ 0 h 61"/>
                  <a:gd name="T2" fmla="*/ 46 w 61"/>
                  <a:gd name="T3" fmla="*/ 4 h 61"/>
                  <a:gd name="T4" fmla="*/ 57 w 61"/>
                  <a:gd name="T5" fmla="*/ 15 h 61"/>
                  <a:gd name="T6" fmla="*/ 61 w 61"/>
                  <a:gd name="T7" fmla="*/ 30 h 61"/>
                  <a:gd name="T8" fmla="*/ 57 w 61"/>
                  <a:gd name="T9" fmla="*/ 46 h 61"/>
                  <a:gd name="T10" fmla="*/ 46 w 61"/>
                  <a:gd name="T11" fmla="*/ 57 h 61"/>
                  <a:gd name="T12" fmla="*/ 30 w 61"/>
                  <a:gd name="T13" fmla="*/ 61 h 61"/>
                  <a:gd name="T14" fmla="*/ 15 w 61"/>
                  <a:gd name="T15" fmla="*/ 57 h 61"/>
                  <a:gd name="T16" fmla="*/ 4 w 61"/>
                  <a:gd name="T17" fmla="*/ 46 h 61"/>
                  <a:gd name="T18" fmla="*/ 0 w 61"/>
                  <a:gd name="T19" fmla="*/ 30 h 61"/>
                  <a:gd name="T20" fmla="*/ 4 w 61"/>
                  <a:gd name="T21" fmla="*/ 15 h 61"/>
                  <a:gd name="T22" fmla="*/ 15 w 61"/>
                  <a:gd name="T23" fmla="*/ 4 h 61"/>
                  <a:gd name="T24" fmla="*/ 30 w 61"/>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1">
                    <a:moveTo>
                      <a:pt x="30" y="0"/>
                    </a:moveTo>
                    <a:lnTo>
                      <a:pt x="46" y="4"/>
                    </a:lnTo>
                    <a:lnTo>
                      <a:pt x="57" y="15"/>
                    </a:lnTo>
                    <a:lnTo>
                      <a:pt x="61" y="30"/>
                    </a:lnTo>
                    <a:lnTo>
                      <a:pt x="57" y="46"/>
                    </a:lnTo>
                    <a:lnTo>
                      <a:pt x="46" y="57"/>
                    </a:lnTo>
                    <a:lnTo>
                      <a:pt x="30" y="61"/>
                    </a:lnTo>
                    <a:lnTo>
                      <a:pt x="15" y="57"/>
                    </a:lnTo>
                    <a:lnTo>
                      <a:pt x="4" y="46"/>
                    </a:lnTo>
                    <a:lnTo>
                      <a:pt x="0" y="30"/>
                    </a:lnTo>
                    <a:lnTo>
                      <a:pt x="4" y="15"/>
                    </a:lnTo>
                    <a:lnTo>
                      <a:pt x="15" y="4"/>
                    </a:lnTo>
                    <a:lnTo>
                      <a:pt x="30" y="0"/>
                    </a:lnTo>
                    <a:close/>
                  </a:path>
                </a:pathLst>
              </a:custGeom>
              <a:solidFill>
                <a:srgbClr val="FFFFFF"/>
              </a:solidFill>
              <a:ln w="0">
                <a:solidFill>
                  <a:srgbClr val="FFFF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79" name="Freeform 78"/>
              <p:cNvSpPr>
                <a:spLocks/>
              </p:cNvSpPr>
              <p:nvPr/>
            </p:nvSpPr>
            <p:spPr bwMode="auto">
              <a:xfrm>
                <a:off x="9243242" y="1415572"/>
                <a:ext cx="24204" cy="23436"/>
              </a:xfrm>
              <a:custGeom>
                <a:avLst/>
                <a:gdLst>
                  <a:gd name="T0" fmla="*/ 33 w 63"/>
                  <a:gd name="T1" fmla="*/ 0 h 61"/>
                  <a:gd name="T2" fmla="*/ 48 w 63"/>
                  <a:gd name="T3" fmla="*/ 4 h 61"/>
                  <a:gd name="T4" fmla="*/ 60 w 63"/>
                  <a:gd name="T5" fmla="*/ 15 h 61"/>
                  <a:gd name="T6" fmla="*/ 63 w 63"/>
                  <a:gd name="T7" fmla="*/ 30 h 61"/>
                  <a:gd name="T8" fmla="*/ 60 w 63"/>
                  <a:gd name="T9" fmla="*/ 46 h 61"/>
                  <a:gd name="T10" fmla="*/ 48 w 63"/>
                  <a:gd name="T11" fmla="*/ 57 h 61"/>
                  <a:gd name="T12" fmla="*/ 33 w 63"/>
                  <a:gd name="T13" fmla="*/ 61 h 61"/>
                  <a:gd name="T14" fmla="*/ 17 w 63"/>
                  <a:gd name="T15" fmla="*/ 57 h 61"/>
                  <a:gd name="T16" fmla="*/ 6 w 63"/>
                  <a:gd name="T17" fmla="*/ 46 h 61"/>
                  <a:gd name="T18" fmla="*/ 0 w 63"/>
                  <a:gd name="T19" fmla="*/ 30 h 61"/>
                  <a:gd name="T20" fmla="*/ 6 w 63"/>
                  <a:gd name="T21" fmla="*/ 15 h 61"/>
                  <a:gd name="T22" fmla="*/ 17 w 63"/>
                  <a:gd name="T23" fmla="*/ 4 h 61"/>
                  <a:gd name="T24" fmla="*/ 33 w 63"/>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61">
                    <a:moveTo>
                      <a:pt x="33" y="0"/>
                    </a:moveTo>
                    <a:lnTo>
                      <a:pt x="48" y="4"/>
                    </a:lnTo>
                    <a:lnTo>
                      <a:pt x="60" y="15"/>
                    </a:lnTo>
                    <a:lnTo>
                      <a:pt x="63" y="30"/>
                    </a:lnTo>
                    <a:lnTo>
                      <a:pt x="60" y="46"/>
                    </a:lnTo>
                    <a:lnTo>
                      <a:pt x="48" y="57"/>
                    </a:lnTo>
                    <a:lnTo>
                      <a:pt x="33" y="61"/>
                    </a:lnTo>
                    <a:lnTo>
                      <a:pt x="17" y="57"/>
                    </a:lnTo>
                    <a:lnTo>
                      <a:pt x="6" y="46"/>
                    </a:lnTo>
                    <a:lnTo>
                      <a:pt x="0" y="30"/>
                    </a:lnTo>
                    <a:lnTo>
                      <a:pt x="6" y="15"/>
                    </a:lnTo>
                    <a:lnTo>
                      <a:pt x="17" y="4"/>
                    </a:lnTo>
                    <a:lnTo>
                      <a:pt x="33" y="0"/>
                    </a:lnTo>
                    <a:close/>
                  </a:path>
                </a:pathLst>
              </a:custGeom>
              <a:solidFill>
                <a:srgbClr val="FFFFFF"/>
              </a:solidFill>
              <a:ln w="0">
                <a:solidFill>
                  <a:srgbClr val="FFFF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80" name="Freeform 79"/>
              <p:cNvSpPr>
                <a:spLocks/>
              </p:cNvSpPr>
              <p:nvPr/>
            </p:nvSpPr>
            <p:spPr bwMode="auto">
              <a:xfrm>
                <a:off x="9617056" y="1460869"/>
                <a:ext cx="352684" cy="256637"/>
              </a:xfrm>
              <a:custGeom>
                <a:avLst/>
                <a:gdLst>
                  <a:gd name="T0" fmla="*/ 50 w 918"/>
                  <a:gd name="T1" fmla="*/ 0 h 668"/>
                  <a:gd name="T2" fmla="*/ 868 w 918"/>
                  <a:gd name="T3" fmla="*/ 0 h 668"/>
                  <a:gd name="T4" fmla="*/ 887 w 918"/>
                  <a:gd name="T5" fmla="*/ 3 h 668"/>
                  <a:gd name="T6" fmla="*/ 902 w 918"/>
                  <a:gd name="T7" fmla="*/ 15 h 668"/>
                  <a:gd name="T8" fmla="*/ 914 w 918"/>
                  <a:gd name="T9" fmla="*/ 30 h 668"/>
                  <a:gd name="T10" fmla="*/ 918 w 918"/>
                  <a:gd name="T11" fmla="*/ 49 h 668"/>
                  <a:gd name="T12" fmla="*/ 918 w 918"/>
                  <a:gd name="T13" fmla="*/ 618 h 668"/>
                  <a:gd name="T14" fmla="*/ 914 w 918"/>
                  <a:gd name="T15" fmla="*/ 637 h 668"/>
                  <a:gd name="T16" fmla="*/ 902 w 918"/>
                  <a:gd name="T17" fmla="*/ 653 h 668"/>
                  <a:gd name="T18" fmla="*/ 887 w 918"/>
                  <a:gd name="T19" fmla="*/ 664 h 668"/>
                  <a:gd name="T20" fmla="*/ 868 w 918"/>
                  <a:gd name="T21" fmla="*/ 668 h 668"/>
                  <a:gd name="T22" fmla="*/ 50 w 918"/>
                  <a:gd name="T23" fmla="*/ 668 h 668"/>
                  <a:gd name="T24" fmla="*/ 31 w 918"/>
                  <a:gd name="T25" fmla="*/ 664 h 668"/>
                  <a:gd name="T26" fmla="*/ 15 w 918"/>
                  <a:gd name="T27" fmla="*/ 653 h 668"/>
                  <a:gd name="T28" fmla="*/ 4 w 918"/>
                  <a:gd name="T29" fmla="*/ 637 h 668"/>
                  <a:gd name="T30" fmla="*/ 0 w 918"/>
                  <a:gd name="T31" fmla="*/ 618 h 668"/>
                  <a:gd name="T32" fmla="*/ 0 w 918"/>
                  <a:gd name="T33" fmla="*/ 49 h 668"/>
                  <a:gd name="T34" fmla="*/ 4 w 918"/>
                  <a:gd name="T35" fmla="*/ 30 h 668"/>
                  <a:gd name="T36" fmla="*/ 15 w 918"/>
                  <a:gd name="T37" fmla="*/ 15 h 668"/>
                  <a:gd name="T38" fmla="*/ 31 w 918"/>
                  <a:gd name="T39" fmla="*/ 3 h 668"/>
                  <a:gd name="T40" fmla="*/ 50 w 918"/>
                  <a:gd name="T41" fmla="*/ 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8" h="668">
                    <a:moveTo>
                      <a:pt x="50" y="0"/>
                    </a:moveTo>
                    <a:lnTo>
                      <a:pt x="868" y="0"/>
                    </a:lnTo>
                    <a:lnTo>
                      <a:pt x="887" y="3"/>
                    </a:lnTo>
                    <a:lnTo>
                      <a:pt x="902" y="15"/>
                    </a:lnTo>
                    <a:lnTo>
                      <a:pt x="914" y="30"/>
                    </a:lnTo>
                    <a:lnTo>
                      <a:pt x="918" y="49"/>
                    </a:lnTo>
                    <a:lnTo>
                      <a:pt x="918" y="618"/>
                    </a:lnTo>
                    <a:lnTo>
                      <a:pt x="914" y="637"/>
                    </a:lnTo>
                    <a:lnTo>
                      <a:pt x="902" y="653"/>
                    </a:lnTo>
                    <a:lnTo>
                      <a:pt x="887" y="664"/>
                    </a:lnTo>
                    <a:lnTo>
                      <a:pt x="868" y="668"/>
                    </a:lnTo>
                    <a:lnTo>
                      <a:pt x="50" y="668"/>
                    </a:lnTo>
                    <a:lnTo>
                      <a:pt x="31" y="664"/>
                    </a:lnTo>
                    <a:lnTo>
                      <a:pt x="15" y="653"/>
                    </a:lnTo>
                    <a:lnTo>
                      <a:pt x="4" y="637"/>
                    </a:lnTo>
                    <a:lnTo>
                      <a:pt x="0" y="618"/>
                    </a:lnTo>
                    <a:lnTo>
                      <a:pt x="0" y="49"/>
                    </a:lnTo>
                    <a:lnTo>
                      <a:pt x="4" y="30"/>
                    </a:lnTo>
                    <a:lnTo>
                      <a:pt x="15" y="15"/>
                    </a:lnTo>
                    <a:lnTo>
                      <a:pt x="31" y="3"/>
                    </a:lnTo>
                    <a:lnTo>
                      <a:pt x="50" y="0"/>
                    </a:lnTo>
                    <a:close/>
                  </a:path>
                </a:pathLst>
              </a:custGeom>
              <a:solidFill>
                <a:srgbClr val="FFFFFF"/>
              </a:solid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81" name="Freeform 80"/>
              <p:cNvSpPr>
                <a:spLocks/>
              </p:cNvSpPr>
              <p:nvPr/>
            </p:nvSpPr>
            <p:spPr bwMode="auto">
              <a:xfrm>
                <a:off x="9617056" y="1460869"/>
                <a:ext cx="352684" cy="46103"/>
              </a:xfrm>
              <a:custGeom>
                <a:avLst/>
                <a:gdLst>
                  <a:gd name="T0" fmla="*/ 50 w 918"/>
                  <a:gd name="T1" fmla="*/ 0 h 120"/>
                  <a:gd name="T2" fmla="*/ 868 w 918"/>
                  <a:gd name="T3" fmla="*/ 0 h 120"/>
                  <a:gd name="T4" fmla="*/ 887 w 918"/>
                  <a:gd name="T5" fmla="*/ 3 h 120"/>
                  <a:gd name="T6" fmla="*/ 902 w 918"/>
                  <a:gd name="T7" fmla="*/ 15 h 120"/>
                  <a:gd name="T8" fmla="*/ 914 w 918"/>
                  <a:gd name="T9" fmla="*/ 30 h 120"/>
                  <a:gd name="T10" fmla="*/ 918 w 918"/>
                  <a:gd name="T11" fmla="*/ 49 h 120"/>
                  <a:gd name="T12" fmla="*/ 918 w 918"/>
                  <a:gd name="T13" fmla="*/ 120 h 120"/>
                  <a:gd name="T14" fmla="*/ 0 w 918"/>
                  <a:gd name="T15" fmla="*/ 120 h 120"/>
                  <a:gd name="T16" fmla="*/ 0 w 918"/>
                  <a:gd name="T17" fmla="*/ 49 h 120"/>
                  <a:gd name="T18" fmla="*/ 4 w 918"/>
                  <a:gd name="T19" fmla="*/ 30 h 120"/>
                  <a:gd name="T20" fmla="*/ 15 w 918"/>
                  <a:gd name="T21" fmla="*/ 15 h 120"/>
                  <a:gd name="T22" fmla="*/ 31 w 918"/>
                  <a:gd name="T23" fmla="*/ 3 h 120"/>
                  <a:gd name="T24" fmla="*/ 50 w 918"/>
                  <a:gd name="T2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8" h="120">
                    <a:moveTo>
                      <a:pt x="50" y="0"/>
                    </a:moveTo>
                    <a:lnTo>
                      <a:pt x="868" y="0"/>
                    </a:lnTo>
                    <a:lnTo>
                      <a:pt x="887" y="3"/>
                    </a:lnTo>
                    <a:lnTo>
                      <a:pt x="902" y="15"/>
                    </a:lnTo>
                    <a:lnTo>
                      <a:pt x="914" y="30"/>
                    </a:lnTo>
                    <a:lnTo>
                      <a:pt x="918" y="49"/>
                    </a:lnTo>
                    <a:lnTo>
                      <a:pt x="918" y="120"/>
                    </a:lnTo>
                    <a:lnTo>
                      <a:pt x="0" y="120"/>
                    </a:lnTo>
                    <a:lnTo>
                      <a:pt x="0" y="49"/>
                    </a:lnTo>
                    <a:lnTo>
                      <a:pt x="4" y="30"/>
                    </a:lnTo>
                    <a:lnTo>
                      <a:pt x="15" y="15"/>
                    </a:lnTo>
                    <a:lnTo>
                      <a:pt x="31" y="3"/>
                    </a:lnTo>
                    <a:lnTo>
                      <a:pt x="50" y="0"/>
                    </a:lnTo>
                    <a:close/>
                  </a:path>
                </a:pathLst>
              </a:custGeom>
              <a:gradFill>
                <a:gsLst>
                  <a:gs pos="50000">
                    <a:srgbClr val="59B4D9"/>
                  </a:gs>
                  <a:gs pos="50000">
                    <a:srgbClr val="7AC3E1"/>
                  </a:gs>
                </a:gsLst>
                <a:lin ang="18900000" scaled="1"/>
              </a:grad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82" name="Freeform 81"/>
              <p:cNvSpPr>
                <a:spLocks/>
              </p:cNvSpPr>
              <p:nvPr/>
            </p:nvSpPr>
            <p:spPr bwMode="auto">
              <a:xfrm>
                <a:off x="9633960" y="1470858"/>
                <a:ext cx="24204" cy="24588"/>
              </a:xfrm>
              <a:custGeom>
                <a:avLst/>
                <a:gdLst>
                  <a:gd name="T0" fmla="*/ 33 w 63"/>
                  <a:gd name="T1" fmla="*/ 0 h 64"/>
                  <a:gd name="T2" fmla="*/ 48 w 63"/>
                  <a:gd name="T3" fmla="*/ 6 h 64"/>
                  <a:gd name="T4" fmla="*/ 59 w 63"/>
                  <a:gd name="T5" fmla="*/ 16 h 64"/>
                  <a:gd name="T6" fmla="*/ 63 w 63"/>
                  <a:gd name="T7" fmla="*/ 33 h 64"/>
                  <a:gd name="T8" fmla="*/ 59 w 63"/>
                  <a:gd name="T9" fmla="*/ 48 h 64"/>
                  <a:gd name="T10" fmla="*/ 48 w 63"/>
                  <a:gd name="T11" fmla="*/ 60 h 64"/>
                  <a:gd name="T12" fmla="*/ 33 w 63"/>
                  <a:gd name="T13" fmla="*/ 64 h 64"/>
                  <a:gd name="T14" fmla="*/ 15 w 63"/>
                  <a:gd name="T15" fmla="*/ 60 h 64"/>
                  <a:gd name="T16" fmla="*/ 6 w 63"/>
                  <a:gd name="T17" fmla="*/ 48 h 64"/>
                  <a:gd name="T18" fmla="*/ 0 w 63"/>
                  <a:gd name="T19" fmla="*/ 33 h 64"/>
                  <a:gd name="T20" fmla="*/ 6 w 63"/>
                  <a:gd name="T21" fmla="*/ 16 h 64"/>
                  <a:gd name="T22" fmla="*/ 15 w 63"/>
                  <a:gd name="T23" fmla="*/ 6 h 64"/>
                  <a:gd name="T24" fmla="*/ 33 w 63"/>
                  <a:gd name="T2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64">
                    <a:moveTo>
                      <a:pt x="33" y="0"/>
                    </a:moveTo>
                    <a:lnTo>
                      <a:pt x="48" y="6"/>
                    </a:lnTo>
                    <a:lnTo>
                      <a:pt x="59" y="16"/>
                    </a:lnTo>
                    <a:lnTo>
                      <a:pt x="63" y="33"/>
                    </a:lnTo>
                    <a:lnTo>
                      <a:pt x="59" y="48"/>
                    </a:lnTo>
                    <a:lnTo>
                      <a:pt x="48" y="60"/>
                    </a:lnTo>
                    <a:lnTo>
                      <a:pt x="33" y="64"/>
                    </a:lnTo>
                    <a:lnTo>
                      <a:pt x="15" y="60"/>
                    </a:lnTo>
                    <a:lnTo>
                      <a:pt x="6" y="48"/>
                    </a:lnTo>
                    <a:lnTo>
                      <a:pt x="0" y="33"/>
                    </a:lnTo>
                    <a:lnTo>
                      <a:pt x="6" y="16"/>
                    </a:lnTo>
                    <a:lnTo>
                      <a:pt x="15" y="6"/>
                    </a:lnTo>
                    <a:lnTo>
                      <a:pt x="33" y="0"/>
                    </a:lnTo>
                    <a:close/>
                  </a:path>
                </a:pathLst>
              </a:custGeom>
              <a:solidFill>
                <a:srgbClr val="FFFFFF"/>
              </a:solidFill>
              <a:ln w="0">
                <a:solidFill>
                  <a:srgbClr val="FFFF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83" name="Freeform 82"/>
              <p:cNvSpPr>
                <a:spLocks/>
              </p:cNvSpPr>
              <p:nvPr/>
            </p:nvSpPr>
            <p:spPr bwMode="auto">
              <a:xfrm>
                <a:off x="9675068" y="1470858"/>
                <a:ext cx="24588" cy="24588"/>
              </a:xfrm>
              <a:custGeom>
                <a:avLst/>
                <a:gdLst>
                  <a:gd name="T0" fmla="*/ 31 w 64"/>
                  <a:gd name="T1" fmla="*/ 0 h 64"/>
                  <a:gd name="T2" fmla="*/ 48 w 64"/>
                  <a:gd name="T3" fmla="*/ 6 h 64"/>
                  <a:gd name="T4" fmla="*/ 58 w 64"/>
                  <a:gd name="T5" fmla="*/ 16 h 64"/>
                  <a:gd name="T6" fmla="*/ 64 w 64"/>
                  <a:gd name="T7" fmla="*/ 33 h 64"/>
                  <a:gd name="T8" fmla="*/ 58 w 64"/>
                  <a:gd name="T9" fmla="*/ 48 h 64"/>
                  <a:gd name="T10" fmla="*/ 48 w 64"/>
                  <a:gd name="T11" fmla="*/ 60 h 64"/>
                  <a:gd name="T12" fmla="*/ 31 w 64"/>
                  <a:gd name="T13" fmla="*/ 64 h 64"/>
                  <a:gd name="T14" fmla="*/ 16 w 64"/>
                  <a:gd name="T15" fmla="*/ 60 h 64"/>
                  <a:gd name="T16" fmla="*/ 4 w 64"/>
                  <a:gd name="T17" fmla="*/ 48 h 64"/>
                  <a:gd name="T18" fmla="*/ 0 w 64"/>
                  <a:gd name="T19" fmla="*/ 33 h 64"/>
                  <a:gd name="T20" fmla="*/ 4 w 64"/>
                  <a:gd name="T21" fmla="*/ 16 h 64"/>
                  <a:gd name="T22" fmla="*/ 16 w 64"/>
                  <a:gd name="T23" fmla="*/ 6 h 64"/>
                  <a:gd name="T24" fmla="*/ 31 w 64"/>
                  <a:gd name="T2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64">
                    <a:moveTo>
                      <a:pt x="31" y="0"/>
                    </a:moveTo>
                    <a:lnTo>
                      <a:pt x="48" y="6"/>
                    </a:lnTo>
                    <a:lnTo>
                      <a:pt x="58" y="16"/>
                    </a:lnTo>
                    <a:lnTo>
                      <a:pt x="64" y="33"/>
                    </a:lnTo>
                    <a:lnTo>
                      <a:pt x="58" y="48"/>
                    </a:lnTo>
                    <a:lnTo>
                      <a:pt x="48" y="60"/>
                    </a:lnTo>
                    <a:lnTo>
                      <a:pt x="31" y="64"/>
                    </a:lnTo>
                    <a:lnTo>
                      <a:pt x="16" y="60"/>
                    </a:lnTo>
                    <a:lnTo>
                      <a:pt x="4" y="48"/>
                    </a:lnTo>
                    <a:lnTo>
                      <a:pt x="0" y="33"/>
                    </a:lnTo>
                    <a:lnTo>
                      <a:pt x="4" y="16"/>
                    </a:lnTo>
                    <a:lnTo>
                      <a:pt x="16" y="6"/>
                    </a:lnTo>
                    <a:lnTo>
                      <a:pt x="31" y="0"/>
                    </a:lnTo>
                    <a:close/>
                  </a:path>
                </a:pathLst>
              </a:custGeom>
              <a:solidFill>
                <a:srgbClr val="FFFFFF"/>
              </a:solidFill>
              <a:ln w="0">
                <a:solidFill>
                  <a:srgbClr val="FFFF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84" name="Freeform 83"/>
              <p:cNvSpPr>
                <a:spLocks/>
              </p:cNvSpPr>
              <p:nvPr/>
            </p:nvSpPr>
            <p:spPr bwMode="auto">
              <a:xfrm>
                <a:off x="9716560" y="1470858"/>
                <a:ext cx="23435" cy="24588"/>
              </a:xfrm>
              <a:custGeom>
                <a:avLst/>
                <a:gdLst>
                  <a:gd name="T0" fmla="*/ 30 w 61"/>
                  <a:gd name="T1" fmla="*/ 0 h 64"/>
                  <a:gd name="T2" fmla="*/ 46 w 61"/>
                  <a:gd name="T3" fmla="*/ 6 h 64"/>
                  <a:gd name="T4" fmla="*/ 57 w 61"/>
                  <a:gd name="T5" fmla="*/ 16 h 64"/>
                  <a:gd name="T6" fmla="*/ 61 w 61"/>
                  <a:gd name="T7" fmla="*/ 33 h 64"/>
                  <a:gd name="T8" fmla="*/ 57 w 61"/>
                  <a:gd name="T9" fmla="*/ 48 h 64"/>
                  <a:gd name="T10" fmla="*/ 46 w 61"/>
                  <a:gd name="T11" fmla="*/ 60 h 64"/>
                  <a:gd name="T12" fmla="*/ 30 w 61"/>
                  <a:gd name="T13" fmla="*/ 64 h 64"/>
                  <a:gd name="T14" fmla="*/ 15 w 61"/>
                  <a:gd name="T15" fmla="*/ 60 h 64"/>
                  <a:gd name="T16" fmla="*/ 4 w 61"/>
                  <a:gd name="T17" fmla="*/ 48 h 64"/>
                  <a:gd name="T18" fmla="*/ 0 w 61"/>
                  <a:gd name="T19" fmla="*/ 33 h 64"/>
                  <a:gd name="T20" fmla="*/ 4 w 61"/>
                  <a:gd name="T21" fmla="*/ 16 h 64"/>
                  <a:gd name="T22" fmla="*/ 15 w 61"/>
                  <a:gd name="T23" fmla="*/ 6 h 64"/>
                  <a:gd name="T24" fmla="*/ 30 w 61"/>
                  <a:gd name="T2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4">
                    <a:moveTo>
                      <a:pt x="30" y="0"/>
                    </a:moveTo>
                    <a:lnTo>
                      <a:pt x="46" y="6"/>
                    </a:lnTo>
                    <a:lnTo>
                      <a:pt x="57" y="16"/>
                    </a:lnTo>
                    <a:lnTo>
                      <a:pt x="61" y="33"/>
                    </a:lnTo>
                    <a:lnTo>
                      <a:pt x="57" y="48"/>
                    </a:lnTo>
                    <a:lnTo>
                      <a:pt x="46" y="60"/>
                    </a:lnTo>
                    <a:lnTo>
                      <a:pt x="30" y="64"/>
                    </a:lnTo>
                    <a:lnTo>
                      <a:pt x="15" y="60"/>
                    </a:lnTo>
                    <a:lnTo>
                      <a:pt x="4" y="48"/>
                    </a:lnTo>
                    <a:lnTo>
                      <a:pt x="0" y="33"/>
                    </a:lnTo>
                    <a:lnTo>
                      <a:pt x="4" y="16"/>
                    </a:lnTo>
                    <a:lnTo>
                      <a:pt x="15" y="6"/>
                    </a:lnTo>
                    <a:lnTo>
                      <a:pt x="30" y="0"/>
                    </a:lnTo>
                    <a:close/>
                  </a:path>
                </a:pathLst>
              </a:custGeom>
              <a:solidFill>
                <a:srgbClr val="FFFFFF"/>
              </a:solidFill>
              <a:ln w="0">
                <a:solidFill>
                  <a:srgbClr val="FFFF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85" name="Freeform 84"/>
              <p:cNvSpPr>
                <a:spLocks/>
              </p:cNvSpPr>
              <p:nvPr/>
            </p:nvSpPr>
            <p:spPr bwMode="auto">
              <a:xfrm>
                <a:off x="9900971" y="2118587"/>
                <a:ext cx="352684" cy="256637"/>
              </a:xfrm>
              <a:custGeom>
                <a:avLst/>
                <a:gdLst>
                  <a:gd name="T0" fmla="*/ 50 w 918"/>
                  <a:gd name="T1" fmla="*/ 0 h 668"/>
                  <a:gd name="T2" fmla="*/ 868 w 918"/>
                  <a:gd name="T3" fmla="*/ 0 h 668"/>
                  <a:gd name="T4" fmla="*/ 887 w 918"/>
                  <a:gd name="T5" fmla="*/ 4 h 668"/>
                  <a:gd name="T6" fmla="*/ 902 w 918"/>
                  <a:gd name="T7" fmla="*/ 15 h 668"/>
                  <a:gd name="T8" fmla="*/ 914 w 918"/>
                  <a:gd name="T9" fmla="*/ 30 h 668"/>
                  <a:gd name="T10" fmla="*/ 918 w 918"/>
                  <a:gd name="T11" fmla="*/ 50 h 668"/>
                  <a:gd name="T12" fmla="*/ 918 w 918"/>
                  <a:gd name="T13" fmla="*/ 618 h 668"/>
                  <a:gd name="T14" fmla="*/ 914 w 918"/>
                  <a:gd name="T15" fmla="*/ 638 h 668"/>
                  <a:gd name="T16" fmla="*/ 902 w 918"/>
                  <a:gd name="T17" fmla="*/ 653 h 668"/>
                  <a:gd name="T18" fmla="*/ 887 w 918"/>
                  <a:gd name="T19" fmla="*/ 664 h 668"/>
                  <a:gd name="T20" fmla="*/ 868 w 918"/>
                  <a:gd name="T21" fmla="*/ 668 h 668"/>
                  <a:gd name="T22" fmla="*/ 50 w 918"/>
                  <a:gd name="T23" fmla="*/ 668 h 668"/>
                  <a:gd name="T24" fmla="*/ 31 w 918"/>
                  <a:gd name="T25" fmla="*/ 664 h 668"/>
                  <a:gd name="T26" fmla="*/ 15 w 918"/>
                  <a:gd name="T27" fmla="*/ 653 h 668"/>
                  <a:gd name="T28" fmla="*/ 6 w 918"/>
                  <a:gd name="T29" fmla="*/ 638 h 668"/>
                  <a:gd name="T30" fmla="*/ 0 w 918"/>
                  <a:gd name="T31" fmla="*/ 618 h 668"/>
                  <a:gd name="T32" fmla="*/ 0 w 918"/>
                  <a:gd name="T33" fmla="*/ 50 h 668"/>
                  <a:gd name="T34" fmla="*/ 6 w 918"/>
                  <a:gd name="T35" fmla="*/ 30 h 668"/>
                  <a:gd name="T36" fmla="*/ 15 w 918"/>
                  <a:gd name="T37" fmla="*/ 15 h 668"/>
                  <a:gd name="T38" fmla="*/ 31 w 918"/>
                  <a:gd name="T39" fmla="*/ 4 h 668"/>
                  <a:gd name="T40" fmla="*/ 50 w 918"/>
                  <a:gd name="T41" fmla="*/ 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8" h="668">
                    <a:moveTo>
                      <a:pt x="50" y="0"/>
                    </a:moveTo>
                    <a:lnTo>
                      <a:pt x="868" y="0"/>
                    </a:lnTo>
                    <a:lnTo>
                      <a:pt x="887" y="4"/>
                    </a:lnTo>
                    <a:lnTo>
                      <a:pt x="902" y="15"/>
                    </a:lnTo>
                    <a:lnTo>
                      <a:pt x="914" y="30"/>
                    </a:lnTo>
                    <a:lnTo>
                      <a:pt x="918" y="50"/>
                    </a:lnTo>
                    <a:lnTo>
                      <a:pt x="918" y="618"/>
                    </a:lnTo>
                    <a:lnTo>
                      <a:pt x="914" y="638"/>
                    </a:lnTo>
                    <a:lnTo>
                      <a:pt x="902" y="653"/>
                    </a:lnTo>
                    <a:lnTo>
                      <a:pt x="887" y="664"/>
                    </a:lnTo>
                    <a:lnTo>
                      <a:pt x="868" y="668"/>
                    </a:lnTo>
                    <a:lnTo>
                      <a:pt x="50" y="668"/>
                    </a:lnTo>
                    <a:lnTo>
                      <a:pt x="31" y="664"/>
                    </a:lnTo>
                    <a:lnTo>
                      <a:pt x="15" y="653"/>
                    </a:lnTo>
                    <a:lnTo>
                      <a:pt x="6" y="638"/>
                    </a:lnTo>
                    <a:lnTo>
                      <a:pt x="0" y="618"/>
                    </a:lnTo>
                    <a:lnTo>
                      <a:pt x="0" y="50"/>
                    </a:lnTo>
                    <a:lnTo>
                      <a:pt x="6" y="30"/>
                    </a:lnTo>
                    <a:lnTo>
                      <a:pt x="15" y="15"/>
                    </a:lnTo>
                    <a:lnTo>
                      <a:pt x="31" y="4"/>
                    </a:lnTo>
                    <a:lnTo>
                      <a:pt x="50" y="0"/>
                    </a:lnTo>
                    <a:close/>
                  </a:path>
                </a:pathLst>
              </a:custGeom>
              <a:solidFill>
                <a:srgbClr val="FFFFFF"/>
              </a:solidFill>
              <a:ln w="0">
                <a:solidFill>
                  <a:srgbClr val="D3D3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86" name="Freeform 85"/>
              <p:cNvSpPr>
                <a:spLocks/>
              </p:cNvSpPr>
              <p:nvPr/>
            </p:nvSpPr>
            <p:spPr bwMode="auto">
              <a:xfrm>
                <a:off x="9900971" y="2118587"/>
                <a:ext cx="352684" cy="46103"/>
              </a:xfrm>
              <a:custGeom>
                <a:avLst/>
                <a:gdLst>
                  <a:gd name="T0" fmla="*/ 50 w 918"/>
                  <a:gd name="T1" fmla="*/ 0 h 120"/>
                  <a:gd name="T2" fmla="*/ 868 w 918"/>
                  <a:gd name="T3" fmla="*/ 0 h 120"/>
                  <a:gd name="T4" fmla="*/ 887 w 918"/>
                  <a:gd name="T5" fmla="*/ 4 h 120"/>
                  <a:gd name="T6" fmla="*/ 902 w 918"/>
                  <a:gd name="T7" fmla="*/ 15 h 120"/>
                  <a:gd name="T8" fmla="*/ 914 w 918"/>
                  <a:gd name="T9" fmla="*/ 30 h 120"/>
                  <a:gd name="T10" fmla="*/ 918 w 918"/>
                  <a:gd name="T11" fmla="*/ 50 h 120"/>
                  <a:gd name="T12" fmla="*/ 918 w 918"/>
                  <a:gd name="T13" fmla="*/ 120 h 120"/>
                  <a:gd name="T14" fmla="*/ 0 w 918"/>
                  <a:gd name="T15" fmla="*/ 120 h 120"/>
                  <a:gd name="T16" fmla="*/ 0 w 918"/>
                  <a:gd name="T17" fmla="*/ 50 h 120"/>
                  <a:gd name="T18" fmla="*/ 6 w 918"/>
                  <a:gd name="T19" fmla="*/ 30 h 120"/>
                  <a:gd name="T20" fmla="*/ 15 w 918"/>
                  <a:gd name="T21" fmla="*/ 15 h 120"/>
                  <a:gd name="T22" fmla="*/ 31 w 918"/>
                  <a:gd name="T23" fmla="*/ 4 h 120"/>
                  <a:gd name="T24" fmla="*/ 50 w 918"/>
                  <a:gd name="T2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8" h="120">
                    <a:moveTo>
                      <a:pt x="50" y="0"/>
                    </a:moveTo>
                    <a:lnTo>
                      <a:pt x="868" y="0"/>
                    </a:lnTo>
                    <a:lnTo>
                      <a:pt x="887" y="4"/>
                    </a:lnTo>
                    <a:lnTo>
                      <a:pt x="902" y="15"/>
                    </a:lnTo>
                    <a:lnTo>
                      <a:pt x="914" y="30"/>
                    </a:lnTo>
                    <a:lnTo>
                      <a:pt x="918" y="50"/>
                    </a:lnTo>
                    <a:lnTo>
                      <a:pt x="918" y="120"/>
                    </a:lnTo>
                    <a:lnTo>
                      <a:pt x="0" y="120"/>
                    </a:lnTo>
                    <a:lnTo>
                      <a:pt x="0" y="50"/>
                    </a:lnTo>
                    <a:lnTo>
                      <a:pt x="6" y="30"/>
                    </a:lnTo>
                    <a:lnTo>
                      <a:pt x="15" y="15"/>
                    </a:lnTo>
                    <a:lnTo>
                      <a:pt x="31" y="4"/>
                    </a:lnTo>
                    <a:lnTo>
                      <a:pt x="50" y="0"/>
                    </a:lnTo>
                    <a:close/>
                  </a:path>
                </a:pathLst>
              </a:custGeom>
              <a:gradFill>
                <a:gsLst>
                  <a:gs pos="50000">
                    <a:srgbClr val="59B4D9"/>
                  </a:gs>
                  <a:gs pos="50000">
                    <a:srgbClr val="7AC3E1"/>
                  </a:gs>
                </a:gsLst>
                <a:lin ang="18900000" scaled="1"/>
              </a:grad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87" name="Freeform 86"/>
              <p:cNvSpPr>
                <a:spLocks/>
              </p:cNvSpPr>
              <p:nvPr/>
            </p:nvSpPr>
            <p:spPr bwMode="auto">
              <a:xfrm>
                <a:off x="9918643" y="2128961"/>
                <a:ext cx="23435" cy="24204"/>
              </a:xfrm>
              <a:custGeom>
                <a:avLst/>
                <a:gdLst>
                  <a:gd name="T0" fmla="*/ 30 w 61"/>
                  <a:gd name="T1" fmla="*/ 0 h 63"/>
                  <a:gd name="T2" fmla="*/ 46 w 61"/>
                  <a:gd name="T3" fmla="*/ 3 h 63"/>
                  <a:gd name="T4" fmla="*/ 57 w 61"/>
                  <a:gd name="T5" fmla="*/ 15 h 63"/>
                  <a:gd name="T6" fmla="*/ 61 w 61"/>
                  <a:gd name="T7" fmla="*/ 30 h 63"/>
                  <a:gd name="T8" fmla="*/ 57 w 61"/>
                  <a:gd name="T9" fmla="*/ 47 h 63"/>
                  <a:gd name="T10" fmla="*/ 46 w 61"/>
                  <a:gd name="T11" fmla="*/ 59 h 63"/>
                  <a:gd name="T12" fmla="*/ 30 w 61"/>
                  <a:gd name="T13" fmla="*/ 63 h 63"/>
                  <a:gd name="T14" fmla="*/ 15 w 61"/>
                  <a:gd name="T15" fmla="*/ 59 h 63"/>
                  <a:gd name="T16" fmla="*/ 4 w 61"/>
                  <a:gd name="T17" fmla="*/ 47 h 63"/>
                  <a:gd name="T18" fmla="*/ 0 w 61"/>
                  <a:gd name="T19" fmla="*/ 30 h 63"/>
                  <a:gd name="T20" fmla="*/ 4 w 61"/>
                  <a:gd name="T21" fmla="*/ 15 h 63"/>
                  <a:gd name="T22" fmla="*/ 15 w 61"/>
                  <a:gd name="T23" fmla="*/ 3 h 63"/>
                  <a:gd name="T24" fmla="*/ 30 w 61"/>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3">
                    <a:moveTo>
                      <a:pt x="30" y="0"/>
                    </a:moveTo>
                    <a:lnTo>
                      <a:pt x="46" y="3"/>
                    </a:lnTo>
                    <a:lnTo>
                      <a:pt x="57" y="15"/>
                    </a:lnTo>
                    <a:lnTo>
                      <a:pt x="61" y="30"/>
                    </a:lnTo>
                    <a:lnTo>
                      <a:pt x="57" y="47"/>
                    </a:lnTo>
                    <a:lnTo>
                      <a:pt x="46" y="59"/>
                    </a:lnTo>
                    <a:lnTo>
                      <a:pt x="30" y="63"/>
                    </a:lnTo>
                    <a:lnTo>
                      <a:pt x="15" y="59"/>
                    </a:lnTo>
                    <a:lnTo>
                      <a:pt x="4" y="47"/>
                    </a:lnTo>
                    <a:lnTo>
                      <a:pt x="0" y="30"/>
                    </a:lnTo>
                    <a:lnTo>
                      <a:pt x="4" y="15"/>
                    </a:lnTo>
                    <a:lnTo>
                      <a:pt x="15" y="3"/>
                    </a:lnTo>
                    <a:lnTo>
                      <a:pt x="30" y="0"/>
                    </a:lnTo>
                    <a:close/>
                  </a:path>
                </a:pathLst>
              </a:custGeom>
              <a:solidFill>
                <a:srgbClr val="FFFFFF"/>
              </a:solidFill>
              <a:ln w="0">
                <a:solidFill>
                  <a:srgbClr val="FFFF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88" name="Freeform 87"/>
              <p:cNvSpPr>
                <a:spLocks/>
              </p:cNvSpPr>
              <p:nvPr/>
            </p:nvSpPr>
            <p:spPr bwMode="auto">
              <a:xfrm>
                <a:off x="9958983" y="2128961"/>
                <a:ext cx="24204" cy="24204"/>
              </a:xfrm>
              <a:custGeom>
                <a:avLst/>
                <a:gdLst>
                  <a:gd name="T0" fmla="*/ 33 w 63"/>
                  <a:gd name="T1" fmla="*/ 0 h 63"/>
                  <a:gd name="T2" fmla="*/ 48 w 63"/>
                  <a:gd name="T3" fmla="*/ 3 h 63"/>
                  <a:gd name="T4" fmla="*/ 60 w 63"/>
                  <a:gd name="T5" fmla="*/ 15 h 63"/>
                  <a:gd name="T6" fmla="*/ 63 w 63"/>
                  <a:gd name="T7" fmla="*/ 30 h 63"/>
                  <a:gd name="T8" fmla="*/ 60 w 63"/>
                  <a:gd name="T9" fmla="*/ 47 h 63"/>
                  <a:gd name="T10" fmla="*/ 48 w 63"/>
                  <a:gd name="T11" fmla="*/ 59 h 63"/>
                  <a:gd name="T12" fmla="*/ 33 w 63"/>
                  <a:gd name="T13" fmla="*/ 63 h 63"/>
                  <a:gd name="T14" fmla="*/ 17 w 63"/>
                  <a:gd name="T15" fmla="*/ 59 h 63"/>
                  <a:gd name="T16" fmla="*/ 6 w 63"/>
                  <a:gd name="T17" fmla="*/ 47 h 63"/>
                  <a:gd name="T18" fmla="*/ 0 w 63"/>
                  <a:gd name="T19" fmla="*/ 30 h 63"/>
                  <a:gd name="T20" fmla="*/ 6 w 63"/>
                  <a:gd name="T21" fmla="*/ 15 h 63"/>
                  <a:gd name="T22" fmla="*/ 17 w 63"/>
                  <a:gd name="T23" fmla="*/ 3 h 63"/>
                  <a:gd name="T24" fmla="*/ 33 w 63"/>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63">
                    <a:moveTo>
                      <a:pt x="33" y="0"/>
                    </a:moveTo>
                    <a:lnTo>
                      <a:pt x="48" y="3"/>
                    </a:lnTo>
                    <a:lnTo>
                      <a:pt x="60" y="15"/>
                    </a:lnTo>
                    <a:lnTo>
                      <a:pt x="63" y="30"/>
                    </a:lnTo>
                    <a:lnTo>
                      <a:pt x="60" y="47"/>
                    </a:lnTo>
                    <a:lnTo>
                      <a:pt x="48" y="59"/>
                    </a:lnTo>
                    <a:lnTo>
                      <a:pt x="33" y="63"/>
                    </a:lnTo>
                    <a:lnTo>
                      <a:pt x="17" y="59"/>
                    </a:lnTo>
                    <a:lnTo>
                      <a:pt x="6" y="47"/>
                    </a:lnTo>
                    <a:lnTo>
                      <a:pt x="0" y="30"/>
                    </a:lnTo>
                    <a:lnTo>
                      <a:pt x="6" y="15"/>
                    </a:lnTo>
                    <a:lnTo>
                      <a:pt x="17" y="3"/>
                    </a:lnTo>
                    <a:lnTo>
                      <a:pt x="33" y="0"/>
                    </a:lnTo>
                    <a:close/>
                  </a:path>
                </a:pathLst>
              </a:custGeom>
              <a:solidFill>
                <a:srgbClr val="FFFFFF"/>
              </a:solidFill>
              <a:ln w="0">
                <a:solidFill>
                  <a:srgbClr val="FFFF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89" name="Freeform 88"/>
              <p:cNvSpPr>
                <a:spLocks/>
              </p:cNvSpPr>
              <p:nvPr/>
            </p:nvSpPr>
            <p:spPr bwMode="auto">
              <a:xfrm>
                <a:off x="10000475" y="2128961"/>
                <a:ext cx="24204" cy="24204"/>
              </a:xfrm>
              <a:custGeom>
                <a:avLst/>
                <a:gdLst>
                  <a:gd name="T0" fmla="*/ 30 w 63"/>
                  <a:gd name="T1" fmla="*/ 0 h 63"/>
                  <a:gd name="T2" fmla="*/ 47 w 63"/>
                  <a:gd name="T3" fmla="*/ 3 h 63"/>
                  <a:gd name="T4" fmla="*/ 59 w 63"/>
                  <a:gd name="T5" fmla="*/ 15 h 63"/>
                  <a:gd name="T6" fmla="*/ 63 w 63"/>
                  <a:gd name="T7" fmla="*/ 30 h 63"/>
                  <a:gd name="T8" fmla="*/ 59 w 63"/>
                  <a:gd name="T9" fmla="*/ 47 h 63"/>
                  <a:gd name="T10" fmla="*/ 47 w 63"/>
                  <a:gd name="T11" fmla="*/ 59 h 63"/>
                  <a:gd name="T12" fmla="*/ 30 w 63"/>
                  <a:gd name="T13" fmla="*/ 63 h 63"/>
                  <a:gd name="T14" fmla="*/ 15 w 63"/>
                  <a:gd name="T15" fmla="*/ 59 h 63"/>
                  <a:gd name="T16" fmla="*/ 3 w 63"/>
                  <a:gd name="T17" fmla="*/ 47 h 63"/>
                  <a:gd name="T18" fmla="*/ 0 w 63"/>
                  <a:gd name="T19" fmla="*/ 30 h 63"/>
                  <a:gd name="T20" fmla="*/ 3 w 63"/>
                  <a:gd name="T21" fmla="*/ 15 h 63"/>
                  <a:gd name="T22" fmla="*/ 15 w 63"/>
                  <a:gd name="T23" fmla="*/ 3 h 63"/>
                  <a:gd name="T24" fmla="*/ 30 w 63"/>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63">
                    <a:moveTo>
                      <a:pt x="30" y="0"/>
                    </a:moveTo>
                    <a:lnTo>
                      <a:pt x="47" y="3"/>
                    </a:lnTo>
                    <a:lnTo>
                      <a:pt x="59" y="15"/>
                    </a:lnTo>
                    <a:lnTo>
                      <a:pt x="63" y="30"/>
                    </a:lnTo>
                    <a:lnTo>
                      <a:pt x="59" y="47"/>
                    </a:lnTo>
                    <a:lnTo>
                      <a:pt x="47" y="59"/>
                    </a:lnTo>
                    <a:lnTo>
                      <a:pt x="30" y="63"/>
                    </a:lnTo>
                    <a:lnTo>
                      <a:pt x="15" y="59"/>
                    </a:lnTo>
                    <a:lnTo>
                      <a:pt x="3" y="47"/>
                    </a:lnTo>
                    <a:lnTo>
                      <a:pt x="0" y="30"/>
                    </a:lnTo>
                    <a:lnTo>
                      <a:pt x="3" y="15"/>
                    </a:lnTo>
                    <a:lnTo>
                      <a:pt x="15" y="3"/>
                    </a:lnTo>
                    <a:lnTo>
                      <a:pt x="30" y="0"/>
                    </a:lnTo>
                    <a:close/>
                  </a:path>
                </a:pathLst>
              </a:custGeom>
              <a:solidFill>
                <a:srgbClr val="FFFFFF"/>
              </a:solidFill>
              <a:ln w="0">
                <a:solidFill>
                  <a:srgbClr val="FFFF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90" name="Freeform 89"/>
              <p:cNvSpPr>
                <a:spLocks/>
              </p:cNvSpPr>
              <p:nvPr/>
            </p:nvSpPr>
            <p:spPr bwMode="auto">
              <a:xfrm>
                <a:off x="8716520" y="1570400"/>
                <a:ext cx="352684" cy="257022"/>
              </a:xfrm>
              <a:custGeom>
                <a:avLst/>
                <a:gdLst>
                  <a:gd name="T0" fmla="*/ 50 w 918"/>
                  <a:gd name="T1" fmla="*/ 0 h 669"/>
                  <a:gd name="T2" fmla="*/ 868 w 918"/>
                  <a:gd name="T3" fmla="*/ 0 h 669"/>
                  <a:gd name="T4" fmla="*/ 888 w 918"/>
                  <a:gd name="T5" fmla="*/ 4 h 669"/>
                  <a:gd name="T6" fmla="*/ 903 w 918"/>
                  <a:gd name="T7" fmla="*/ 16 h 669"/>
                  <a:gd name="T8" fmla="*/ 914 w 918"/>
                  <a:gd name="T9" fmla="*/ 31 h 669"/>
                  <a:gd name="T10" fmla="*/ 918 w 918"/>
                  <a:gd name="T11" fmla="*/ 50 h 669"/>
                  <a:gd name="T12" fmla="*/ 918 w 918"/>
                  <a:gd name="T13" fmla="*/ 619 h 669"/>
                  <a:gd name="T14" fmla="*/ 914 w 918"/>
                  <a:gd name="T15" fmla="*/ 638 h 669"/>
                  <a:gd name="T16" fmla="*/ 903 w 918"/>
                  <a:gd name="T17" fmla="*/ 654 h 669"/>
                  <a:gd name="T18" fmla="*/ 888 w 918"/>
                  <a:gd name="T19" fmla="*/ 665 h 669"/>
                  <a:gd name="T20" fmla="*/ 868 w 918"/>
                  <a:gd name="T21" fmla="*/ 669 h 669"/>
                  <a:gd name="T22" fmla="*/ 50 w 918"/>
                  <a:gd name="T23" fmla="*/ 669 h 669"/>
                  <a:gd name="T24" fmla="*/ 31 w 918"/>
                  <a:gd name="T25" fmla="*/ 665 h 669"/>
                  <a:gd name="T26" fmla="*/ 16 w 918"/>
                  <a:gd name="T27" fmla="*/ 654 h 669"/>
                  <a:gd name="T28" fmla="*/ 4 w 918"/>
                  <a:gd name="T29" fmla="*/ 638 h 669"/>
                  <a:gd name="T30" fmla="*/ 0 w 918"/>
                  <a:gd name="T31" fmla="*/ 619 h 669"/>
                  <a:gd name="T32" fmla="*/ 0 w 918"/>
                  <a:gd name="T33" fmla="*/ 50 h 669"/>
                  <a:gd name="T34" fmla="*/ 4 w 918"/>
                  <a:gd name="T35" fmla="*/ 31 h 669"/>
                  <a:gd name="T36" fmla="*/ 16 w 918"/>
                  <a:gd name="T37" fmla="*/ 16 h 669"/>
                  <a:gd name="T38" fmla="*/ 31 w 918"/>
                  <a:gd name="T39" fmla="*/ 4 h 669"/>
                  <a:gd name="T40" fmla="*/ 50 w 918"/>
                  <a:gd name="T41" fmla="*/ 0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8" h="669">
                    <a:moveTo>
                      <a:pt x="50" y="0"/>
                    </a:moveTo>
                    <a:lnTo>
                      <a:pt x="868" y="0"/>
                    </a:lnTo>
                    <a:lnTo>
                      <a:pt x="888" y="4"/>
                    </a:lnTo>
                    <a:lnTo>
                      <a:pt x="903" y="16"/>
                    </a:lnTo>
                    <a:lnTo>
                      <a:pt x="914" y="31"/>
                    </a:lnTo>
                    <a:lnTo>
                      <a:pt x="918" y="50"/>
                    </a:lnTo>
                    <a:lnTo>
                      <a:pt x="918" y="619"/>
                    </a:lnTo>
                    <a:lnTo>
                      <a:pt x="914" y="638"/>
                    </a:lnTo>
                    <a:lnTo>
                      <a:pt x="903" y="654"/>
                    </a:lnTo>
                    <a:lnTo>
                      <a:pt x="888" y="665"/>
                    </a:lnTo>
                    <a:lnTo>
                      <a:pt x="868" y="669"/>
                    </a:lnTo>
                    <a:lnTo>
                      <a:pt x="50" y="669"/>
                    </a:lnTo>
                    <a:lnTo>
                      <a:pt x="31" y="665"/>
                    </a:lnTo>
                    <a:lnTo>
                      <a:pt x="16" y="654"/>
                    </a:lnTo>
                    <a:lnTo>
                      <a:pt x="4" y="638"/>
                    </a:lnTo>
                    <a:lnTo>
                      <a:pt x="0" y="619"/>
                    </a:lnTo>
                    <a:lnTo>
                      <a:pt x="0" y="50"/>
                    </a:lnTo>
                    <a:lnTo>
                      <a:pt x="4" y="31"/>
                    </a:lnTo>
                    <a:lnTo>
                      <a:pt x="16" y="16"/>
                    </a:lnTo>
                    <a:lnTo>
                      <a:pt x="31" y="4"/>
                    </a:lnTo>
                    <a:lnTo>
                      <a:pt x="50" y="0"/>
                    </a:lnTo>
                    <a:close/>
                  </a:path>
                </a:pathLst>
              </a:custGeom>
              <a:solidFill>
                <a:srgbClr val="FFFFFF"/>
              </a:solidFill>
              <a:ln w="0">
                <a:solidFill>
                  <a:srgbClr val="D3D3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91" name="Freeform 90"/>
              <p:cNvSpPr>
                <a:spLocks/>
              </p:cNvSpPr>
              <p:nvPr/>
            </p:nvSpPr>
            <p:spPr bwMode="auto">
              <a:xfrm>
                <a:off x="8716520" y="1570400"/>
                <a:ext cx="352684" cy="46487"/>
              </a:xfrm>
              <a:custGeom>
                <a:avLst/>
                <a:gdLst>
                  <a:gd name="T0" fmla="*/ 50 w 918"/>
                  <a:gd name="T1" fmla="*/ 0 h 121"/>
                  <a:gd name="T2" fmla="*/ 868 w 918"/>
                  <a:gd name="T3" fmla="*/ 0 h 121"/>
                  <a:gd name="T4" fmla="*/ 888 w 918"/>
                  <a:gd name="T5" fmla="*/ 4 h 121"/>
                  <a:gd name="T6" fmla="*/ 903 w 918"/>
                  <a:gd name="T7" fmla="*/ 16 h 121"/>
                  <a:gd name="T8" fmla="*/ 914 w 918"/>
                  <a:gd name="T9" fmla="*/ 31 h 121"/>
                  <a:gd name="T10" fmla="*/ 918 w 918"/>
                  <a:gd name="T11" fmla="*/ 50 h 121"/>
                  <a:gd name="T12" fmla="*/ 918 w 918"/>
                  <a:gd name="T13" fmla="*/ 121 h 121"/>
                  <a:gd name="T14" fmla="*/ 0 w 918"/>
                  <a:gd name="T15" fmla="*/ 121 h 121"/>
                  <a:gd name="T16" fmla="*/ 0 w 918"/>
                  <a:gd name="T17" fmla="*/ 50 h 121"/>
                  <a:gd name="T18" fmla="*/ 4 w 918"/>
                  <a:gd name="T19" fmla="*/ 31 h 121"/>
                  <a:gd name="T20" fmla="*/ 16 w 918"/>
                  <a:gd name="T21" fmla="*/ 16 h 121"/>
                  <a:gd name="T22" fmla="*/ 31 w 918"/>
                  <a:gd name="T23" fmla="*/ 4 h 121"/>
                  <a:gd name="T24" fmla="*/ 50 w 918"/>
                  <a:gd name="T25"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8" h="121">
                    <a:moveTo>
                      <a:pt x="50" y="0"/>
                    </a:moveTo>
                    <a:lnTo>
                      <a:pt x="868" y="0"/>
                    </a:lnTo>
                    <a:lnTo>
                      <a:pt x="888" y="4"/>
                    </a:lnTo>
                    <a:lnTo>
                      <a:pt x="903" y="16"/>
                    </a:lnTo>
                    <a:lnTo>
                      <a:pt x="914" y="31"/>
                    </a:lnTo>
                    <a:lnTo>
                      <a:pt x="918" y="50"/>
                    </a:lnTo>
                    <a:lnTo>
                      <a:pt x="918" y="121"/>
                    </a:lnTo>
                    <a:lnTo>
                      <a:pt x="0" y="121"/>
                    </a:lnTo>
                    <a:lnTo>
                      <a:pt x="0" y="50"/>
                    </a:lnTo>
                    <a:lnTo>
                      <a:pt x="4" y="31"/>
                    </a:lnTo>
                    <a:lnTo>
                      <a:pt x="16" y="16"/>
                    </a:lnTo>
                    <a:lnTo>
                      <a:pt x="31" y="4"/>
                    </a:lnTo>
                    <a:lnTo>
                      <a:pt x="50" y="0"/>
                    </a:lnTo>
                    <a:close/>
                  </a:path>
                </a:pathLst>
              </a:custGeom>
              <a:gradFill>
                <a:gsLst>
                  <a:gs pos="50000">
                    <a:srgbClr val="59B4D9"/>
                  </a:gs>
                  <a:gs pos="50000">
                    <a:srgbClr val="7AC3E1"/>
                  </a:gs>
                </a:gsLst>
                <a:lin ang="18900000" scaled="1"/>
              </a:grad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92" name="Freeform 91"/>
              <p:cNvSpPr>
                <a:spLocks/>
              </p:cNvSpPr>
              <p:nvPr/>
            </p:nvSpPr>
            <p:spPr bwMode="auto">
              <a:xfrm>
                <a:off x="8733809" y="1580773"/>
                <a:ext cx="24204" cy="24204"/>
              </a:xfrm>
              <a:custGeom>
                <a:avLst/>
                <a:gdLst>
                  <a:gd name="T0" fmla="*/ 32 w 63"/>
                  <a:gd name="T1" fmla="*/ 0 h 63"/>
                  <a:gd name="T2" fmla="*/ 47 w 63"/>
                  <a:gd name="T3" fmla="*/ 6 h 63"/>
                  <a:gd name="T4" fmla="*/ 59 w 63"/>
                  <a:gd name="T5" fmla="*/ 15 h 63"/>
                  <a:gd name="T6" fmla="*/ 63 w 63"/>
                  <a:gd name="T7" fmla="*/ 33 h 63"/>
                  <a:gd name="T8" fmla="*/ 59 w 63"/>
                  <a:gd name="T9" fmla="*/ 48 h 63"/>
                  <a:gd name="T10" fmla="*/ 47 w 63"/>
                  <a:gd name="T11" fmla="*/ 59 h 63"/>
                  <a:gd name="T12" fmla="*/ 32 w 63"/>
                  <a:gd name="T13" fmla="*/ 63 h 63"/>
                  <a:gd name="T14" fmla="*/ 15 w 63"/>
                  <a:gd name="T15" fmla="*/ 59 h 63"/>
                  <a:gd name="T16" fmla="*/ 5 w 63"/>
                  <a:gd name="T17" fmla="*/ 48 h 63"/>
                  <a:gd name="T18" fmla="*/ 0 w 63"/>
                  <a:gd name="T19" fmla="*/ 33 h 63"/>
                  <a:gd name="T20" fmla="*/ 5 w 63"/>
                  <a:gd name="T21" fmla="*/ 15 h 63"/>
                  <a:gd name="T22" fmla="*/ 15 w 63"/>
                  <a:gd name="T23" fmla="*/ 6 h 63"/>
                  <a:gd name="T24" fmla="*/ 32 w 63"/>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63">
                    <a:moveTo>
                      <a:pt x="32" y="0"/>
                    </a:moveTo>
                    <a:lnTo>
                      <a:pt x="47" y="6"/>
                    </a:lnTo>
                    <a:lnTo>
                      <a:pt x="59" y="15"/>
                    </a:lnTo>
                    <a:lnTo>
                      <a:pt x="63" y="33"/>
                    </a:lnTo>
                    <a:lnTo>
                      <a:pt x="59" y="48"/>
                    </a:lnTo>
                    <a:lnTo>
                      <a:pt x="47" y="59"/>
                    </a:lnTo>
                    <a:lnTo>
                      <a:pt x="32" y="63"/>
                    </a:lnTo>
                    <a:lnTo>
                      <a:pt x="15" y="59"/>
                    </a:lnTo>
                    <a:lnTo>
                      <a:pt x="5" y="48"/>
                    </a:lnTo>
                    <a:lnTo>
                      <a:pt x="0" y="33"/>
                    </a:lnTo>
                    <a:lnTo>
                      <a:pt x="5" y="15"/>
                    </a:lnTo>
                    <a:lnTo>
                      <a:pt x="15" y="6"/>
                    </a:lnTo>
                    <a:lnTo>
                      <a:pt x="32" y="0"/>
                    </a:lnTo>
                    <a:close/>
                  </a:path>
                </a:pathLst>
              </a:custGeom>
              <a:solidFill>
                <a:srgbClr val="FFFFFF"/>
              </a:solidFill>
              <a:ln w="0">
                <a:solidFill>
                  <a:srgbClr val="FFFF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93" name="Freeform 92"/>
              <p:cNvSpPr>
                <a:spLocks/>
              </p:cNvSpPr>
              <p:nvPr/>
            </p:nvSpPr>
            <p:spPr bwMode="auto">
              <a:xfrm>
                <a:off x="8774917" y="1580773"/>
                <a:ext cx="24204" cy="24204"/>
              </a:xfrm>
              <a:custGeom>
                <a:avLst/>
                <a:gdLst>
                  <a:gd name="T0" fmla="*/ 30 w 63"/>
                  <a:gd name="T1" fmla="*/ 0 h 63"/>
                  <a:gd name="T2" fmla="*/ 48 w 63"/>
                  <a:gd name="T3" fmla="*/ 6 h 63"/>
                  <a:gd name="T4" fmla="*/ 57 w 63"/>
                  <a:gd name="T5" fmla="*/ 15 h 63"/>
                  <a:gd name="T6" fmla="*/ 63 w 63"/>
                  <a:gd name="T7" fmla="*/ 33 h 63"/>
                  <a:gd name="T8" fmla="*/ 57 w 63"/>
                  <a:gd name="T9" fmla="*/ 48 h 63"/>
                  <a:gd name="T10" fmla="*/ 48 w 63"/>
                  <a:gd name="T11" fmla="*/ 59 h 63"/>
                  <a:gd name="T12" fmla="*/ 30 w 63"/>
                  <a:gd name="T13" fmla="*/ 63 h 63"/>
                  <a:gd name="T14" fmla="*/ 15 w 63"/>
                  <a:gd name="T15" fmla="*/ 59 h 63"/>
                  <a:gd name="T16" fmla="*/ 4 w 63"/>
                  <a:gd name="T17" fmla="*/ 48 h 63"/>
                  <a:gd name="T18" fmla="*/ 0 w 63"/>
                  <a:gd name="T19" fmla="*/ 33 h 63"/>
                  <a:gd name="T20" fmla="*/ 4 w 63"/>
                  <a:gd name="T21" fmla="*/ 15 h 63"/>
                  <a:gd name="T22" fmla="*/ 15 w 63"/>
                  <a:gd name="T23" fmla="*/ 6 h 63"/>
                  <a:gd name="T24" fmla="*/ 30 w 63"/>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63">
                    <a:moveTo>
                      <a:pt x="30" y="0"/>
                    </a:moveTo>
                    <a:lnTo>
                      <a:pt x="48" y="6"/>
                    </a:lnTo>
                    <a:lnTo>
                      <a:pt x="57" y="15"/>
                    </a:lnTo>
                    <a:lnTo>
                      <a:pt x="63" y="33"/>
                    </a:lnTo>
                    <a:lnTo>
                      <a:pt x="57" y="48"/>
                    </a:lnTo>
                    <a:lnTo>
                      <a:pt x="48" y="59"/>
                    </a:lnTo>
                    <a:lnTo>
                      <a:pt x="30" y="63"/>
                    </a:lnTo>
                    <a:lnTo>
                      <a:pt x="15" y="59"/>
                    </a:lnTo>
                    <a:lnTo>
                      <a:pt x="4" y="48"/>
                    </a:lnTo>
                    <a:lnTo>
                      <a:pt x="0" y="33"/>
                    </a:lnTo>
                    <a:lnTo>
                      <a:pt x="4" y="15"/>
                    </a:lnTo>
                    <a:lnTo>
                      <a:pt x="15" y="6"/>
                    </a:lnTo>
                    <a:lnTo>
                      <a:pt x="30" y="0"/>
                    </a:lnTo>
                    <a:close/>
                  </a:path>
                </a:pathLst>
              </a:custGeom>
              <a:solidFill>
                <a:srgbClr val="FFFFFF"/>
              </a:solidFill>
              <a:ln w="0">
                <a:solidFill>
                  <a:srgbClr val="FFFF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94" name="Freeform 93"/>
              <p:cNvSpPr>
                <a:spLocks/>
              </p:cNvSpPr>
              <p:nvPr/>
            </p:nvSpPr>
            <p:spPr bwMode="auto">
              <a:xfrm>
                <a:off x="8816025" y="1580773"/>
                <a:ext cx="23435" cy="24204"/>
              </a:xfrm>
              <a:custGeom>
                <a:avLst/>
                <a:gdLst>
                  <a:gd name="T0" fmla="*/ 31 w 61"/>
                  <a:gd name="T1" fmla="*/ 0 h 63"/>
                  <a:gd name="T2" fmla="*/ 46 w 61"/>
                  <a:gd name="T3" fmla="*/ 6 h 63"/>
                  <a:gd name="T4" fmla="*/ 58 w 61"/>
                  <a:gd name="T5" fmla="*/ 15 h 63"/>
                  <a:gd name="T6" fmla="*/ 61 w 61"/>
                  <a:gd name="T7" fmla="*/ 33 h 63"/>
                  <a:gd name="T8" fmla="*/ 58 w 61"/>
                  <a:gd name="T9" fmla="*/ 48 h 63"/>
                  <a:gd name="T10" fmla="*/ 46 w 61"/>
                  <a:gd name="T11" fmla="*/ 59 h 63"/>
                  <a:gd name="T12" fmla="*/ 31 w 61"/>
                  <a:gd name="T13" fmla="*/ 63 h 63"/>
                  <a:gd name="T14" fmla="*/ 15 w 61"/>
                  <a:gd name="T15" fmla="*/ 59 h 63"/>
                  <a:gd name="T16" fmla="*/ 4 w 61"/>
                  <a:gd name="T17" fmla="*/ 48 h 63"/>
                  <a:gd name="T18" fmla="*/ 0 w 61"/>
                  <a:gd name="T19" fmla="*/ 33 h 63"/>
                  <a:gd name="T20" fmla="*/ 4 w 61"/>
                  <a:gd name="T21" fmla="*/ 15 h 63"/>
                  <a:gd name="T22" fmla="*/ 15 w 61"/>
                  <a:gd name="T23" fmla="*/ 6 h 63"/>
                  <a:gd name="T24" fmla="*/ 31 w 61"/>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3">
                    <a:moveTo>
                      <a:pt x="31" y="0"/>
                    </a:moveTo>
                    <a:lnTo>
                      <a:pt x="46" y="6"/>
                    </a:lnTo>
                    <a:lnTo>
                      <a:pt x="58" y="15"/>
                    </a:lnTo>
                    <a:lnTo>
                      <a:pt x="61" y="33"/>
                    </a:lnTo>
                    <a:lnTo>
                      <a:pt x="58" y="48"/>
                    </a:lnTo>
                    <a:lnTo>
                      <a:pt x="46" y="59"/>
                    </a:lnTo>
                    <a:lnTo>
                      <a:pt x="31" y="63"/>
                    </a:lnTo>
                    <a:lnTo>
                      <a:pt x="15" y="59"/>
                    </a:lnTo>
                    <a:lnTo>
                      <a:pt x="4" y="48"/>
                    </a:lnTo>
                    <a:lnTo>
                      <a:pt x="0" y="33"/>
                    </a:lnTo>
                    <a:lnTo>
                      <a:pt x="4" y="15"/>
                    </a:lnTo>
                    <a:lnTo>
                      <a:pt x="15" y="6"/>
                    </a:lnTo>
                    <a:lnTo>
                      <a:pt x="31" y="0"/>
                    </a:lnTo>
                    <a:close/>
                  </a:path>
                </a:pathLst>
              </a:custGeom>
              <a:solidFill>
                <a:srgbClr val="FFFFFF"/>
              </a:solidFill>
              <a:ln w="0">
                <a:solidFill>
                  <a:srgbClr val="FFFF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95" name="Freeform 94"/>
              <p:cNvSpPr>
                <a:spLocks/>
              </p:cNvSpPr>
              <p:nvPr/>
            </p:nvSpPr>
            <p:spPr bwMode="auto">
              <a:xfrm>
                <a:off x="9773805" y="1798607"/>
                <a:ext cx="351916" cy="256253"/>
              </a:xfrm>
              <a:custGeom>
                <a:avLst/>
                <a:gdLst>
                  <a:gd name="T0" fmla="*/ 48 w 916"/>
                  <a:gd name="T1" fmla="*/ 0 h 667"/>
                  <a:gd name="T2" fmla="*/ 868 w 916"/>
                  <a:gd name="T3" fmla="*/ 0 h 667"/>
                  <a:gd name="T4" fmla="*/ 885 w 916"/>
                  <a:gd name="T5" fmla="*/ 4 h 667"/>
                  <a:gd name="T6" fmla="*/ 902 w 916"/>
                  <a:gd name="T7" fmla="*/ 14 h 667"/>
                  <a:gd name="T8" fmla="*/ 912 w 916"/>
                  <a:gd name="T9" fmla="*/ 29 h 667"/>
                  <a:gd name="T10" fmla="*/ 916 w 916"/>
                  <a:gd name="T11" fmla="*/ 48 h 667"/>
                  <a:gd name="T12" fmla="*/ 916 w 916"/>
                  <a:gd name="T13" fmla="*/ 619 h 667"/>
                  <a:gd name="T14" fmla="*/ 912 w 916"/>
                  <a:gd name="T15" fmla="*/ 638 h 667"/>
                  <a:gd name="T16" fmla="*/ 902 w 916"/>
                  <a:gd name="T17" fmla="*/ 653 h 667"/>
                  <a:gd name="T18" fmla="*/ 885 w 916"/>
                  <a:gd name="T19" fmla="*/ 663 h 667"/>
                  <a:gd name="T20" fmla="*/ 868 w 916"/>
                  <a:gd name="T21" fmla="*/ 667 h 667"/>
                  <a:gd name="T22" fmla="*/ 48 w 916"/>
                  <a:gd name="T23" fmla="*/ 667 h 667"/>
                  <a:gd name="T24" fmla="*/ 29 w 916"/>
                  <a:gd name="T25" fmla="*/ 663 h 667"/>
                  <a:gd name="T26" fmla="*/ 13 w 916"/>
                  <a:gd name="T27" fmla="*/ 653 h 667"/>
                  <a:gd name="T28" fmla="*/ 4 w 916"/>
                  <a:gd name="T29" fmla="*/ 638 h 667"/>
                  <a:gd name="T30" fmla="*/ 0 w 916"/>
                  <a:gd name="T31" fmla="*/ 619 h 667"/>
                  <a:gd name="T32" fmla="*/ 0 w 916"/>
                  <a:gd name="T33" fmla="*/ 48 h 667"/>
                  <a:gd name="T34" fmla="*/ 4 w 916"/>
                  <a:gd name="T35" fmla="*/ 29 h 667"/>
                  <a:gd name="T36" fmla="*/ 13 w 916"/>
                  <a:gd name="T37" fmla="*/ 14 h 667"/>
                  <a:gd name="T38" fmla="*/ 29 w 916"/>
                  <a:gd name="T39" fmla="*/ 4 h 667"/>
                  <a:gd name="T40" fmla="*/ 48 w 916"/>
                  <a:gd name="T41"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6" h="667">
                    <a:moveTo>
                      <a:pt x="48" y="0"/>
                    </a:moveTo>
                    <a:lnTo>
                      <a:pt x="868" y="0"/>
                    </a:lnTo>
                    <a:lnTo>
                      <a:pt x="885" y="4"/>
                    </a:lnTo>
                    <a:lnTo>
                      <a:pt x="902" y="14"/>
                    </a:lnTo>
                    <a:lnTo>
                      <a:pt x="912" y="29"/>
                    </a:lnTo>
                    <a:lnTo>
                      <a:pt x="916" y="48"/>
                    </a:lnTo>
                    <a:lnTo>
                      <a:pt x="916" y="619"/>
                    </a:lnTo>
                    <a:lnTo>
                      <a:pt x="912" y="638"/>
                    </a:lnTo>
                    <a:lnTo>
                      <a:pt x="902" y="653"/>
                    </a:lnTo>
                    <a:lnTo>
                      <a:pt x="885" y="663"/>
                    </a:lnTo>
                    <a:lnTo>
                      <a:pt x="868" y="667"/>
                    </a:lnTo>
                    <a:lnTo>
                      <a:pt x="48" y="667"/>
                    </a:lnTo>
                    <a:lnTo>
                      <a:pt x="29" y="663"/>
                    </a:lnTo>
                    <a:lnTo>
                      <a:pt x="13" y="653"/>
                    </a:lnTo>
                    <a:lnTo>
                      <a:pt x="4" y="638"/>
                    </a:lnTo>
                    <a:lnTo>
                      <a:pt x="0" y="619"/>
                    </a:lnTo>
                    <a:lnTo>
                      <a:pt x="0" y="48"/>
                    </a:lnTo>
                    <a:lnTo>
                      <a:pt x="4" y="29"/>
                    </a:lnTo>
                    <a:lnTo>
                      <a:pt x="13" y="14"/>
                    </a:lnTo>
                    <a:lnTo>
                      <a:pt x="29" y="4"/>
                    </a:lnTo>
                    <a:lnTo>
                      <a:pt x="48" y="0"/>
                    </a:lnTo>
                    <a:close/>
                  </a:path>
                </a:pathLst>
              </a:custGeom>
              <a:solidFill>
                <a:srgbClr val="FFFFFF"/>
              </a:solidFill>
              <a:ln w="0">
                <a:solidFill>
                  <a:srgbClr val="D3D3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96" name="Freeform 95"/>
              <p:cNvSpPr>
                <a:spLocks/>
              </p:cNvSpPr>
              <p:nvPr/>
            </p:nvSpPr>
            <p:spPr bwMode="auto">
              <a:xfrm>
                <a:off x="9773805" y="1798607"/>
                <a:ext cx="351916" cy="45718"/>
              </a:xfrm>
              <a:custGeom>
                <a:avLst/>
                <a:gdLst>
                  <a:gd name="T0" fmla="*/ 48 w 916"/>
                  <a:gd name="T1" fmla="*/ 0 h 119"/>
                  <a:gd name="T2" fmla="*/ 868 w 916"/>
                  <a:gd name="T3" fmla="*/ 0 h 119"/>
                  <a:gd name="T4" fmla="*/ 885 w 916"/>
                  <a:gd name="T5" fmla="*/ 4 h 119"/>
                  <a:gd name="T6" fmla="*/ 902 w 916"/>
                  <a:gd name="T7" fmla="*/ 14 h 119"/>
                  <a:gd name="T8" fmla="*/ 912 w 916"/>
                  <a:gd name="T9" fmla="*/ 29 h 119"/>
                  <a:gd name="T10" fmla="*/ 916 w 916"/>
                  <a:gd name="T11" fmla="*/ 48 h 119"/>
                  <a:gd name="T12" fmla="*/ 916 w 916"/>
                  <a:gd name="T13" fmla="*/ 119 h 119"/>
                  <a:gd name="T14" fmla="*/ 0 w 916"/>
                  <a:gd name="T15" fmla="*/ 119 h 119"/>
                  <a:gd name="T16" fmla="*/ 0 w 916"/>
                  <a:gd name="T17" fmla="*/ 48 h 119"/>
                  <a:gd name="T18" fmla="*/ 4 w 916"/>
                  <a:gd name="T19" fmla="*/ 29 h 119"/>
                  <a:gd name="T20" fmla="*/ 13 w 916"/>
                  <a:gd name="T21" fmla="*/ 14 h 119"/>
                  <a:gd name="T22" fmla="*/ 29 w 916"/>
                  <a:gd name="T23" fmla="*/ 4 h 119"/>
                  <a:gd name="T24" fmla="*/ 48 w 916"/>
                  <a:gd name="T25"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6" h="119">
                    <a:moveTo>
                      <a:pt x="48" y="0"/>
                    </a:moveTo>
                    <a:lnTo>
                      <a:pt x="868" y="0"/>
                    </a:lnTo>
                    <a:lnTo>
                      <a:pt x="885" y="4"/>
                    </a:lnTo>
                    <a:lnTo>
                      <a:pt x="902" y="14"/>
                    </a:lnTo>
                    <a:lnTo>
                      <a:pt x="912" y="29"/>
                    </a:lnTo>
                    <a:lnTo>
                      <a:pt x="916" y="48"/>
                    </a:lnTo>
                    <a:lnTo>
                      <a:pt x="916" y="119"/>
                    </a:lnTo>
                    <a:lnTo>
                      <a:pt x="0" y="119"/>
                    </a:lnTo>
                    <a:lnTo>
                      <a:pt x="0" y="48"/>
                    </a:lnTo>
                    <a:lnTo>
                      <a:pt x="4" y="29"/>
                    </a:lnTo>
                    <a:lnTo>
                      <a:pt x="13" y="14"/>
                    </a:lnTo>
                    <a:lnTo>
                      <a:pt x="29" y="4"/>
                    </a:lnTo>
                    <a:lnTo>
                      <a:pt x="48" y="0"/>
                    </a:lnTo>
                    <a:close/>
                  </a:path>
                </a:pathLst>
              </a:custGeom>
              <a:gradFill>
                <a:gsLst>
                  <a:gs pos="50000">
                    <a:srgbClr val="59B4D9"/>
                  </a:gs>
                  <a:gs pos="50000">
                    <a:srgbClr val="7AC3E1"/>
                  </a:gs>
                </a:gsLst>
                <a:lin ang="18900000" scaled="1"/>
              </a:grad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97" name="Freeform 96"/>
              <p:cNvSpPr>
                <a:spLocks/>
              </p:cNvSpPr>
              <p:nvPr/>
            </p:nvSpPr>
            <p:spPr bwMode="auto">
              <a:xfrm>
                <a:off x="9790709" y="1808980"/>
                <a:ext cx="23435" cy="23436"/>
              </a:xfrm>
              <a:custGeom>
                <a:avLst/>
                <a:gdLst>
                  <a:gd name="T0" fmla="*/ 31 w 61"/>
                  <a:gd name="T1" fmla="*/ 0 h 61"/>
                  <a:gd name="T2" fmla="*/ 46 w 61"/>
                  <a:gd name="T3" fmla="*/ 4 h 61"/>
                  <a:gd name="T4" fmla="*/ 57 w 61"/>
                  <a:gd name="T5" fmla="*/ 15 h 61"/>
                  <a:gd name="T6" fmla="*/ 61 w 61"/>
                  <a:gd name="T7" fmla="*/ 31 h 61"/>
                  <a:gd name="T8" fmla="*/ 57 w 61"/>
                  <a:gd name="T9" fmla="*/ 46 h 61"/>
                  <a:gd name="T10" fmla="*/ 46 w 61"/>
                  <a:gd name="T11" fmla="*/ 57 h 61"/>
                  <a:gd name="T12" fmla="*/ 31 w 61"/>
                  <a:gd name="T13" fmla="*/ 61 h 61"/>
                  <a:gd name="T14" fmla="*/ 15 w 61"/>
                  <a:gd name="T15" fmla="*/ 57 h 61"/>
                  <a:gd name="T16" fmla="*/ 4 w 61"/>
                  <a:gd name="T17" fmla="*/ 46 h 61"/>
                  <a:gd name="T18" fmla="*/ 0 w 61"/>
                  <a:gd name="T19" fmla="*/ 31 h 61"/>
                  <a:gd name="T20" fmla="*/ 4 w 61"/>
                  <a:gd name="T21" fmla="*/ 15 h 61"/>
                  <a:gd name="T22" fmla="*/ 15 w 61"/>
                  <a:gd name="T23" fmla="*/ 4 h 61"/>
                  <a:gd name="T24" fmla="*/ 31 w 61"/>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1">
                    <a:moveTo>
                      <a:pt x="31" y="0"/>
                    </a:moveTo>
                    <a:lnTo>
                      <a:pt x="46" y="4"/>
                    </a:lnTo>
                    <a:lnTo>
                      <a:pt x="57" y="15"/>
                    </a:lnTo>
                    <a:lnTo>
                      <a:pt x="61" y="31"/>
                    </a:lnTo>
                    <a:lnTo>
                      <a:pt x="57" y="46"/>
                    </a:lnTo>
                    <a:lnTo>
                      <a:pt x="46" y="57"/>
                    </a:lnTo>
                    <a:lnTo>
                      <a:pt x="31" y="61"/>
                    </a:lnTo>
                    <a:lnTo>
                      <a:pt x="15" y="57"/>
                    </a:lnTo>
                    <a:lnTo>
                      <a:pt x="4" y="46"/>
                    </a:lnTo>
                    <a:lnTo>
                      <a:pt x="0" y="31"/>
                    </a:lnTo>
                    <a:lnTo>
                      <a:pt x="4" y="15"/>
                    </a:lnTo>
                    <a:lnTo>
                      <a:pt x="15" y="4"/>
                    </a:lnTo>
                    <a:lnTo>
                      <a:pt x="31" y="0"/>
                    </a:lnTo>
                    <a:close/>
                  </a:path>
                </a:pathLst>
              </a:custGeom>
              <a:solidFill>
                <a:srgbClr val="FFFFFF"/>
              </a:solidFill>
              <a:ln w="0">
                <a:solidFill>
                  <a:srgbClr val="FFFF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98" name="Freeform 97"/>
              <p:cNvSpPr>
                <a:spLocks/>
              </p:cNvSpPr>
              <p:nvPr/>
            </p:nvSpPr>
            <p:spPr bwMode="auto">
              <a:xfrm>
                <a:off x="9831817" y="1808980"/>
                <a:ext cx="23820" cy="23436"/>
              </a:xfrm>
              <a:custGeom>
                <a:avLst/>
                <a:gdLst>
                  <a:gd name="T0" fmla="*/ 31 w 62"/>
                  <a:gd name="T1" fmla="*/ 0 h 61"/>
                  <a:gd name="T2" fmla="*/ 46 w 62"/>
                  <a:gd name="T3" fmla="*/ 4 h 61"/>
                  <a:gd name="T4" fmla="*/ 58 w 62"/>
                  <a:gd name="T5" fmla="*/ 15 h 61"/>
                  <a:gd name="T6" fmla="*/ 62 w 62"/>
                  <a:gd name="T7" fmla="*/ 31 h 61"/>
                  <a:gd name="T8" fmla="*/ 58 w 62"/>
                  <a:gd name="T9" fmla="*/ 46 h 61"/>
                  <a:gd name="T10" fmla="*/ 46 w 62"/>
                  <a:gd name="T11" fmla="*/ 57 h 61"/>
                  <a:gd name="T12" fmla="*/ 31 w 62"/>
                  <a:gd name="T13" fmla="*/ 61 h 61"/>
                  <a:gd name="T14" fmla="*/ 16 w 62"/>
                  <a:gd name="T15" fmla="*/ 57 h 61"/>
                  <a:gd name="T16" fmla="*/ 4 w 62"/>
                  <a:gd name="T17" fmla="*/ 46 h 61"/>
                  <a:gd name="T18" fmla="*/ 0 w 62"/>
                  <a:gd name="T19" fmla="*/ 31 h 61"/>
                  <a:gd name="T20" fmla="*/ 4 w 62"/>
                  <a:gd name="T21" fmla="*/ 15 h 61"/>
                  <a:gd name="T22" fmla="*/ 16 w 62"/>
                  <a:gd name="T23" fmla="*/ 4 h 61"/>
                  <a:gd name="T24" fmla="*/ 31 w 62"/>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61">
                    <a:moveTo>
                      <a:pt x="31" y="0"/>
                    </a:moveTo>
                    <a:lnTo>
                      <a:pt x="46" y="4"/>
                    </a:lnTo>
                    <a:lnTo>
                      <a:pt x="58" y="15"/>
                    </a:lnTo>
                    <a:lnTo>
                      <a:pt x="62" y="31"/>
                    </a:lnTo>
                    <a:lnTo>
                      <a:pt x="58" y="46"/>
                    </a:lnTo>
                    <a:lnTo>
                      <a:pt x="46" y="57"/>
                    </a:lnTo>
                    <a:lnTo>
                      <a:pt x="31" y="61"/>
                    </a:lnTo>
                    <a:lnTo>
                      <a:pt x="16" y="57"/>
                    </a:lnTo>
                    <a:lnTo>
                      <a:pt x="4" y="46"/>
                    </a:lnTo>
                    <a:lnTo>
                      <a:pt x="0" y="31"/>
                    </a:lnTo>
                    <a:lnTo>
                      <a:pt x="4" y="15"/>
                    </a:lnTo>
                    <a:lnTo>
                      <a:pt x="16" y="4"/>
                    </a:lnTo>
                    <a:lnTo>
                      <a:pt x="31" y="0"/>
                    </a:lnTo>
                    <a:close/>
                  </a:path>
                </a:pathLst>
              </a:custGeom>
              <a:solidFill>
                <a:srgbClr val="FFFFFF"/>
              </a:solidFill>
              <a:ln w="0">
                <a:solidFill>
                  <a:srgbClr val="FFFF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199" name="Freeform 98"/>
              <p:cNvSpPr>
                <a:spLocks/>
              </p:cNvSpPr>
              <p:nvPr/>
            </p:nvSpPr>
            <p:spPr bwMode="auto">
              <a:xfrm>
                <a:off x="9872541" y="1808980"/>
                <a:ext cx="24204" cy="23436"/>
              </a:xfrm>
              <a:custGeom>
                <a:avLst/>
                <a:gdLst>
                  <a:gd name="T0" fmla="*/ 32 w 63"/>
                  <a:gd name="T1" fmla="*/ 0 h 61"/>
                  <a:gd name="T2" fmla="*/ 48 w 63"/>
                  <a:gd name="T3" fmla="*/ 4 h 61"/>
                  <a:gd name="T4" fmla="*/ 59 w 63"/>
                  <a:gd name="T5" fmla="*/ 15 h 61"/>
                  <a:gd name="T6" fmla="*/ 63 w 63"/>
                  <a:gd name="T7" fmla="*/ 31 h 61"/>
                  <a:gd name="T8" fmla="*/ 59 w 63"/>
                  <a:gd name="T9" fmla="*/ 46 h 61"/>
                  <a:gd name="T10" fmla="*/ 48 w 63"/>
                  <a:gd name="T11" fmla="*/ 57 h 61"/>
                  <a:gd name="T12" fmla="*/ 32 w 63"/>
                  <a:gd name="T13" fmla="*/ 61 h 61"/>
                  <a:gd name="T14" fmla="*/ 15 w 63"/>
                  <a:gd name="T15" fmla="*/ 57 h 61"/>
                  <a:gd name="T16" fmla="*/ 5 w 63"/>
                  <a:gd name="T17" fmla="*/ 46 h 61"/>
                  <a:gd name="T18" fmla="*/ 0 w 63"/>
                  <a:gd name="T19" fmla="*/ 31 h 61"/>
                  <a:gd name="T20" fmla="*/ 5 w 63"/>
                  <a:gd name="T21" fmla="*/ 15 h 61"/>
                  <a:gd name="T22" fmla="*/ 15 w 63"/>
                  <a:gd name="T23" fmla="*/ 4 h 61"/>
                  <a:gd name="T24" fmla="*/ 32 w 63"/>
                  <a:gd name="T2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61">
                    <a:moveTo>
                      <a:pt x="32" y="0"/>
                    </a:moveTo>
                    <a:lnTo>
                      <a:pt x="48" y="4"/>
                    </a:lnTo>
                    <a:lnTo>
                      <a:pt x="59" y="15"/>
                    </a:lnTo>
                    <a:lnTo>
                      <a:pt x="63" y="31"/>
                    </a:lnTo>
                    <a:lnTo>
                      <a:pt x="59" y="46"/>
                    </a:lnTo>
                    <a:lnTo>
                      <a:pt x="48" y="57"/>
                    </a:lnTo>
                    <a:lnTo>
                      <a:pt x="32" y="61"/>
                    </a:lnTo>
                    <a:lnTo>
                      <a:pt x="15" y="57"/>
                    </a:lnTo>
                    <a:lnTo>
                      <a:pt x="5" y="46"/>
                    </a:lnTo>
                    <a:lnTo>
                      <a:pt x="0" y="31"/>
                    </a:lnTo>
                    <a:lnTo>
                      <a:pt x="5" y="15"/>
                    </a:lnTo>
                    <a:lnTo>
                      <a:pt x="15" y="4"/>
                    </a:lnTo>
                    <a:lnTo>
                      <a:pt x="32" y="0"/>
                    </a:lnTo>
                    <a:close/>
                  </a:path>
                </a:pathLst>
              </a:custGeom>
              <a:solidFill>
                <a:srgbClr val="FFFFFF"/>
              </a:solidFill>
              <a:ln w="0">
                <a:solidFill>
                  <a:srgbClr val="FFFF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200" name="Freeform 99"/>
              <p:cNvSpPr>
                <a:spLocks noEditPoints="1"/>
              </p:cNvSpPr>
              <p:nvPr/>
            </p:nvSpPr>
            <p:spPr bwMode="auto">
              <a:xfrm>
                <a:off x="9242473" y="1480884"/>
                <a:ext cx="181337" cy="132545"/>
              </a:xfrm>
              <a:custGeom>
                <a:avLst/>
                <a:gdLst>
                  <a:gd name="T0" fmla="*/ 303 w 472"/>
                  <a:gd name="T1" fmla="*/ 276 h 345"/>
                  <a:gd name="T2" fmla="*/ 320 w 472"/>
                  <a:gd name="T3" fmla="*/ 309 h 345"/>
                  <a:gd name="T4" fmla="*/ 303 w 472"/>
                  <a:gd name="T5" fmla="*/ 339 h 345"/>
                  <a:gd name="T6" fmla="*/ 265 w 472"/>
                  <a:gd name="T7" fmla="*/ 339 h 345"/>
                  <a:gd name="T8" fmla="*/ 247 w 472"/>
                  <a:gd name="T9" fmla="*/ 309 h 345"/>
                  <a:gd name="T10" fmla="*/ 265 w 472"/>
                  <a:gd name="T11" fmla="*/ 276 h 345"/>
                  <a:gd name="T12" fmla="*/ 90 w 472"/>
                  <a:gd name="T13" fmla="*/ 272 h 345"/>
                  <a:gd name="T14" fmla="*/ 123 w 472"/>
                  <a:gd name="T15" fmla="*/ 290 h 345"/>
                  <a:gd name="T16" fmla="*/ 123 w 472"/>
                  <a:gd name="T17" fmla="*/ 326 h 345"/>
                  <a:gd name="T18" fmla="*/ 90 w 472"/>
                  <a:gd name="T19" fmla="*/ 345 h 345"/>
                  <a:gd name="T20" fmla="*/ 60 w 472"/>
                  <a:gd name="T21" fmla="*/ 326 h 345"/>
                  <a:gd name="T22" fmla="*/ 60 w 472"/>
                  <a:gd name="T23" fmla="*/ 290 h 345"/>
                  <a:gd name="T24" fmla="*/ 90 w 472"/>
                  <a:gd name="T25" fmla="*/ 272 h 345"/>
                  <a:gd name="T26" fmla="*/ 337 w 472"/>
                  <a:gd name="T27" fmla="*/ 217 h 345"/>
                  <a:gd name="T28" fmla="*/ 247 w 472"/>
                  <a:gd name="T29" fmla="*/ 259 h 345"/>
                  <a:gd name="T30" fmla="*/ 138 w 472"/>
                  <a:gd name="T31" fmla="*/ 217 h 345"/>
                  <a:gd name="T32" fmla="*/ 232 w 472"/>
                  <a:gd name="T33" fmla="*/ 259 h 345"/>
                  <a:gd name="T34" fmla="*/ 138 w 472"/>
                  <a:gd name="T35" fmla="*/ 217 h 345"/>
                  <a:gd name="T36" fmla="*/ 125 w 472"/>
                  <a:gd name="T37" fmla="*/ 217 h 345"/>
                  <a:gd name="T38" fmla="*/ 48 w 472"/>
                  <a:gd name="T39" fmla="*/ 259 h 345"/>
                  <a:gd name="T40" fmla="*/ 257 w 472"/>
                  <a:gd name="T41" fmla="*/ 129 h 345"/>
                  <a:gd name="T42" fmla="*/ 341 w 472"/>
                  <a:gd name="T43" fmla="*/ 203 h 345"/>
                  <a:gd name="T44" fmla="*/ 257 w 472"/>
                  <a:gd name="T45" fmla="*/ 129 h 345"/>
                  <a:gd name="T46" fmla="*/ 244 w 472"/>
                  <a:gd name="T47" fmla="*/ 129 h 345"/>
                  <a:gd name="T48" fmla="*/ 138 w 472"/>
                  <a:gd name="T49" fmla="*/ 203 h 345"/>
                  <a:gd name="T50" fmla="*/ 16 w 472"/>
                  <a:gd name="T51" fmla="*/ 129 h 345"/>
                  <a:gd name="T52" fmla="*/ 123 w 472"/>
                  <a:gd name="T53" fmla="*/ 203 h 345"/>
                  <a:gd name="T54" fmla="*/ 16 w 472"/>
                  <a:gd name="T55" fmla="*/ 129 h 345"/>
                  <a:gd name="T56" fmla="*/ 249 w 472"/>
                  <a:gd name="T57" fmla="*/ 69 h 345"/>
                  <a:gd name="T58" fmla="*/ 131 w 472"/>
                  <a:gd name="T59" fmla="*/ 115 h 345"/>
                  <a:gd name="T60" fmla="*/ 0 w 472"/>
                  <a:gd name="T61" fmla="*/ 69 h 345"/>
                  <a:gd name="T62" fmla="*/ 117 w 472"/>
                  <a:gd name="T63" fmla="*/ 115 h 345"/>
                  <a:gd name="T64" fmla="*/ 0 w 472"/>
                  <a:gd name="T65" fmla="*/ 69 h 345"/>
                  <a:gd name="T66" fmla="*/ 451 w 472"/>
                  <a:gd name="T67" fmla="*/ 0 h 345"/>
                  <a:gd name="T68" fmla="*/ 470 w 472"/>
                  <a:gd name="T69" fmla="*/ 12 h 345"/>
                  <a:gd name="T70" fmla="*/ 470 w 472"/>
                  <a:gd name="T71" fmla="*/ 31 h 345"/>
                  <a:gd name="T72" fmla="*/ 451 w 472"/>
                  <a:gd name="T73" fmla="*/ 42 h 345"/>
                  <a:gd name="T74" fmla="*/ 370 w 472"/>
                  <a:gd name="T75" fmla="*/ 87 h 345"/>
                  <a:gd name="T76" fmla="*/ 259 w 472"/>
                  <a:gd name="T77" fmla="*/ 115 h 345"/>
                  <a:gd name="T78" fmla="*/ 332 w 472"/>
                  <a:gd name="T79" fmla="*/ 69 h 345"/>
                  <a:gd name="T80" fmla="*/ 336 w 472"/>
                  <a:gd name="T81" fmla="*/ 64 h 345"/>
                  <a:gd name="T82" fmla="*/ 397 w 472"/>
                  <a:gd name="T83" fmla="*/ 4 h 345"/>
                  <a:gd name="T84" fmla="*/ 408 w 472"/>
                  <a:gd name="T85"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72" h="345">
                    <a:moveTo>
                      <a:pt x="284" y="272"/>
                    </a:moveTo>
                    <a:lnTo>
                      <a:pt x="303" y="276"/>
                    </a:lnTo>
                    <a:lnTo>
                      <a:pt x="315" y="290"/>
                    </a:lnTo>
                    <a:lnTo>
                      <a:pt x="320" y="309"/>
                    </a:lnTo>
                    <a:lnTo>
                      <a:pt x="315" y="326"/>
                    </a:lnTo>
                    <a:lnTo>
                      <a:pt x="303" y="339"/>
                    </a:lnTo>
                    <a:lnTo>
                      <a:pt x="284" y="345"/>
                    </a:lnTo>
                    <a:lnTo>
                      <a:pt x="265" y="339"/>
                    </a:lnTo>
                    <a:lnTo>
                      <a:pt x="253" y="326"/>
                    </a:lnTo>
                    <a:lnTo>
                      <a:pt x="247" y="309"/>
                    </a:lnTo>
                    <a:lnTo>
                      <a:pt x="253" y="290"/>
                    </a:lnTo>
                    <a:lnTo>
                      <a:pt x="265" y="276"/>
                    </a:lnTo>
                    <a:lnTo>
                      <a:pt x="284" y="272"/>
                    </a:lnTo>
                    <a:close/>
                    <a:moveTo>
                      <a:pt x="90" y="272"/>
                    </a:moveTo>
                    <a:lnTo>
                      <a:pt x="109" y="276"/>
                    </a:lnTo>
                    <a:lnTo>
                      <a:pt x="123" y="290"/>
                    </a:lnTo>
                    <a:lnTo>
                      <a:pt x="127" y="309"/>
                    </a:lnTo>
                    <a:lnTo>
                      <a:pt x="123" y="326"/>
                    </a:lnTo>
                    <a:lnTo>
                      <a:pt x="109" y="339"/>
                    </a:lnTo>
                    <a:lnTo>
                      <a:pt x="90" y="345"/>
                    </a:lnTo>
                    <a:lnTo>
                      <a:pt x="73" y="339"/>
                    </a:lnTo>
                    <a:lnTo>
                      <a:pt x="60" y="326"/>
                    </a:lnTo>
                    <a:lnTo>
                      <a:pt x="54" y="309"/>
                    </a:lnTo>
                    <a:lnTo>
                      <a:pt x="60" y="290"/>
                    </a:lnTo>
                    <a:lnTo>
                      <a:pt x="73" y="276"/>
                    </a:lnTo>
                    <a:lnTo>
                      <a:pt x="90" y="272"/>
                    </a:lnTo>
                    <a:close/>
                    <a:moveTo>
                      <a:pt x="249" y="217"/>
                    </a:moveTo>
                    <a:lnTo>
                      <a:pt x="337" y="217"/>
                    </a:lnTo>
                    <a:lnTo>
                      <a:pt x="326" y="259"/>
                    </a:lnTo>
                    <a:lnTo>
                      <a:pt x="247" y="259"/>
                    </a:lnTo>
                    <a:lnTo>
                      <a:pt x="249" y="217"/>
                    </a:lnTo>
                    <a:close/>
                    <a:moveTo>
                      <a:pt x="138" y="217"/>
                    </a:moveTo>
                    <a:lnTo>
                      <a:pt x="236" y="217"/>
                    </a:lnTo>
                    <a:lnTo>
                      <a:pt x="232" y="259"/>
                    </a:lnTo>
                    <a:lnTo>
                      <a:pt x="142" y="259"/>
                    </a:lnTo>
                    <a:lnTo>
                      <a:pt x="138" y="217"/>
                    </a:lnTo>
                    <a:close/>
                    <a:moveTo>
                      <a:pt x="39" y="217"/>
                    </a:moveTo>
                    <a:lnTo>
                      <a:pt x="125" y="217"/>
                    </a:lnTo>
                    <a:lnTo>
                      <a:pt x="129" y="259"/>
                    </a:lnTo>
                    <a:lnTo>
                      <a:pt x="48" y="259"/>
                    </a:lnTo>
                    <a:lnTo>
                      <a:pt x="39" y="217"/>
                    </a:lnTo>
                    <a:close/>
                    <a:moveTo>
                      <a:pt x="257" y="129"/>
                    </a:moveTo>
                    <a:lnTo>
                      <a:pt x="359" y="129"/>
                    </a:lnTo>
                    <a:lnTo>
                      <a:pt x="341" y="203"/>
                    </a:lnTo>
                    <a:lnTo>
                      <a:pt x="251" y="203"/>
                    </a:lnTo>
                    <a:lnTo>
                      <a:pt x="257" y="129"/>
                    </a:lnTo>
                    <a:close/>
                    <a:moveTo>
                      <a:pt x="131" y="129"/>
                    </a:moveTo>
                    <a:lnTo>
                      <a:pt x="244" y="129"/>
                    </a:lnTo>
                    <a:lnTo>
                      <a:pt x="238" y="203"/>
                    </a:lnTo>
                    <a:lnTo>
                      <a:pt x="138" y="203"/>
                    </a:lnTo>
                    <a:lnTo>
                      <a:pt x="131" y="129"/>
                    </a:lnTo>
                    <a:close/>
                    <a:moveTo>
                      <a:pt x="16" y="129"/>
                    </a:moveTo>
                    <a:lnTo>
                      <a:pt x="117" y="129"/>
                    </a:lnTo>
                    <a:lnTo>
                      <a:pt x="123" y="203"/>
                    </a:lnTo>
                    <a:lnTo>
                      <a:pt x="35" y="203"/>
                    </a:lnTo>
                    <a:lnTo>
                      <a:pt x="16" y="129"/>
                    </a:lnTo>
                    <a:close/>
                    <a:moveTo>
                      <a:pt x="127" y="69"/>
                    </a:moveTo>
                    <a:lnTo>
                      <a:pt x="249" y="69"/>
                    </a:lnTo>
                    <a:lnTo>
                      <a:pt x="244" y="115"/>
                    </a:lnTo>
                    <a:lnTo>
                      <a:pt x="131" y="115"/>
                    </a:lnTo>
                    <a:lnTo>
                      <a:pt x="127" y="69"/>
                    </a:lnTo>
                    <a:close/>
                    <a:moveTo>
                      <a:pt x="0" y="69"/>
                    </a:moveTo>
                    <a:lnTo>
                      <a:pt x="113" y="69"/>
                    </a:lnTo>
                    <a:lnTo>
                      <a:pt x="117" y="115"/>
                    </a:lnTo>
                    <a:lnTo>
                      <a:pt x="12" y="115"/>
                    </a:lnTo>
                    <a:lnTo>
                      <a:pt x="0" y="69"/>
                    </a:lnTo>
                    <a:close/>
                    <a:moveTo>
                      <a:pt x="408" y="0"/>
                    </a:moveTo>
                    <a:lnTo>
                      <a:pt x="451" y="0"/>
                    </a:lnTo>
                    <a:lnTo>
                      <a:pt x="462" y="2"/>
                    </a:lnTo>
                    <a:lnTo>
                      <a:pt x="470" y="12"/>
                    </a:lnTo>
                    <a:lnTo>
                      <a:pt x="472" y="21"/>
                    </a:lnTo>
                    <a:lnTo>
                      <a:pt x="470" y="31"/>
                    </a:lnTo>
                    <a:lnTo>
                      <a:pt x="462" y="41"/>
                    </a:lnTo>
                    <a:lnTo>
                      <a:pt x="451" y="42"/>
                    </a:lnTo>
                    <a:lnTo>
                      <a:pt x="416" y="42"/>
                    </a:lnTo>
                    <a:lnTo>
                      <a:pt x="370" y="87"/>
                    </a:lnTo>
                    <a:lnTo>
                      <a:pt x="362" y="115"/>
                    </a:lnTo>
                    <a:lnTo>
                      <a:pt x="259" y="115"/>
                    </a:lnTo>
                    <a:lnTo>
                      <a:pt x="263" y="69"/>
                    </a:lnTo>
                    <a:lnTo>
                      <a:pt x="332" y="69"/>
                    </a:lnTo>
                    <a:lnTo>
                      <a:pt x="332" y="67"/>
                    </a:lnTo>
                    <a:lnTo>
                      <a:pt x="336" y="64"/>
                    </a:lnTo>
                    <a:lnTo>
                      <a:pt x="391" y="8"/>
                    </a:lnTo>
                    <a:lnTo>
                      <a:pt x="397" y="4"/>
                    </a:lnTo>
                    <a:lnTo>
                      <a:pt x="401" y="0"/>
                    </a:lnTo>
                    <a:lnTo>
                      <a:pt x="408" y="0"/>
                    </a:lnTo>
                    <a:close/>
                  </a:path>
                </a:pathLst>
              </a:custGeom>
              <a:solidFill>
                <a:srgbClr val="76BB43"/>
              </a:solid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201" name="Rectangle 100"/>
              <p:cNvSpPr>
                <a:spLocks noChangeArrowheads="1"/>
              </p:cNvSpPr>
              <p:nvPr/>
            </p:nvSpPr>
            <p:spPr bwMode="auto">
              <a:xfrm>
                <a:off x="9296644" y="2876254"/>
                <a:ext cx="37650" cy="106804"/>
              </a:xfrm>
              <a:prstGeom prst="rect">
                <a:avLst/>
              </a:prstGeom>
              <a:solidFill>
                <a:srgbClr val="000000"/>
              </a:solidFill>
              <a:ln w="0">
                <a:solidFill>
                  <a:srgbClr val="000000"/>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202" name="Freeform 101"/>
              <p:cNvSpPr>
                <a:spLocks/>
              </p:cNvSpPr>
              <p:nvPr/>
            </p:nvSpPr>
            <p:spPr bwMode="auto">
              <a:xfrm>
                <a:off x="8832929" y="1641090"/>
                <a:ext cx="143686" cy="143686"/>
              </a:xfrm>
              <a:custGeom>
                <a:avLst/>
                <a:gdLst>
                  <a:gd name="T0" fmla="*/ 186 w 374"/>
                  <a:gd name="T1" fmla="*/ 0 h 374"/>
                  <a:gd name="T2" fmla="*/ 228 w 374"/>
                  <a:gd name="T3" fmla="*/ 4 h 374"/>
                  <a:gd name="T4" fmla="*/ 268 w 374"/>
                  <a:gd name="T5" fmla="*/ 19 h 374"/>
                  <a:gd name="T6" fmla="*/ 303 w 374"/>
                  <a:gd name="T7" fmla="*/ 40 h 374"/>
                  <a:gd name="T8" fmla="*/ 332 w 374"/>
                  <a:gd name="T9" fmla="*/ 69 h 374"/>
                  <a:gd name="T10" fmla="*/ 355 w 374"/>
                  <a:gd name="T11" fmla="*/ 104 h 374"/>
                  <a:gd name="T12" fmla="*/ 368 w 374"/>
                  <a:gd name="T13" fmla="*/ 144 h 374"/>
                  <a:gd name="T14" fmla="*/ 374 w 374"/>
                  <a:gd name="T15" fmla="*/ 186 h 374"/>
                  <a:gd name="T16" fmla="*/ 368 w 374"/>
                  <a:gd name="T17" fmla="*/ 230 h 374"/>
                  <a:gd name="T18" fmla="*/ 355 w 374"/>
                  <a:gd name="T19" fmla="*/ 268 h 374"/>
                  <a:gd name="T20" fmla="*/ 332 w 374"/>
                  <a:gd name="T21" fmla="*/ 303 h 374"/>
                  <a:gd name="T22" fmla="*/ 303 w 374"/>
                  <a:gd name="T23" fmla="*/ 332 h 374"/>
                  <a:gd name="T24" fmla="*/ 268 w 374"/>
                  <a:gd name="T25" fmla="*/ 355 h 374"/>
                  <a:gd name="T26" fmla="*/ 228 w 374"/>
                  <a:gd name="T27" fmla="*/ 368 h 374"/>
                  <a:gd name="T28" fmla="*/ 186 w 374"/>
                  <a:gd name="T29" fmla="*/ 374 h 374"/>
                  <a:gd name="T30" fmla="*/ 144 w 374"/>
                  <a:gd name="T31" fmla="*/ 368 h 374"/>
                  <a:gd name="T32" fmla="*/ 104 w 374"/>
                  <a:gd name="T33" fmla="*/ 355 h 374"/>
                  <a:gd name="T34" fmla="*/ 69 w 374"/>
                  <a:gd name="T35" fmla="*/ 332 h 374"/>
                  <a:gd name="T36" fmla="*/ 40 w 374"/>
                  <a:gd name="T37" fmla="*/ 303 h 374"/>
                  <a:gd name="T38" fmla="*/ 17 w 374"/>
                  <a:gd name="T39" fmla="*/ 268 h 374"/>
                  <a:gd name="T40" fmla="*/ 4 w 374"/>
                  <a:gd name="T41" fmla="*/ 230 h 374"/>
                  <a:gd name="T42" fmla="*/ 0 w 374"/>
                  <a:gd name="T43" fmla="*/ 186 h 374"/>
                  <a:gd name="T44" fmla="*/ 4 w 374"/>
                  <a:gd name="T45" fmla="*/ 144 h 374"/>
                  <a:gd name="T46" fmla="*/ 17 w 374"/>
                  <a:gd name="T47" fmla="*/ 104 h 374"/>
                  <a:gd name="T48" fmla="*/ 40 w 374"/>
                  <a:gd name="T49" fmla="*/ 69 h 374"/>
                  <a:gd name="T50" fmla="*/ 69 w 374"/>
                  <a:gd name="T51" fmla="*/ 40 h 374"/>
                  <a:gd name="T52" fmla="*/ 104 w 374"/>
                  <a:gd name="T53" fmla="*/ 19 h 374"/>
                  <a:gd name="T54" fmla="*/ 144 w 374"/>
                  <a:gd name="T55" fmla="*/ 4 h 374"/>
                  <a:gd name="T56" fmla="*/ 186 w 374"/>
                  <a:gd name="T57"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4" h="374">
                    <a:moveTo>
                      <a:pt x="186" y="0"/>
                    </a:moveTo>
                    <a:lnTo>
                      <a:pt x="228" y="4"/>
                    </a:lnTo>
                    <a:lnTo>
                      <a:pt x="268" y="19"/>
                    </a:lnTo>
                    <a:lnTo>
                      <a:pt x="303" y="40"/>
                    </a:lnTo>
                    <a:lnTo>
                      <a:pt x="332" y="69"/>
                    </a:lnTo>
                    <a:lnTo>
                      <a:pt x="355" y="104"/>
                    </a:lnTo>
                    <a:lnTo>
                      <a:pt x="368" y="144"/>
                    </a:lnTo>
                    <a:lnTo>
                      <a:pt x="374" y="186"/>
                    </a:lnTo>
                    <a:lnTo>
                      <a:pt x="368" y="230"/>
                    </a:lnTo>
                    <a:lnTo>
                      <a:pt x="355" y="268"/>
                    </a:lnTo>
                    <a:lnTo>
                      <a:pt x="332" y="303"/>
                    </a:lnTo>
                    <a:lnTo>
                      <a:pt x="303" y="332"/>
                    </a:lnTo>
                    <a:lnTo>
                      <a:pt x="268" y="355"/>
                    </a:lnTo>
                    <a:lnTo>
                      <a:pt x="228" y="368"/>
                    </a:lnTo>
                    <a:lnTo>
                      <a:pt x="186" y="374"/>
                    </a:lnTo>
                    <a:lnTo>
                      <a:pt x="144" y="368"/>
                    </a:lnTo>
                    <a:lnTo>
                      <a:pt x="104" y="355"/>
                    </a:lnTo>
                    <a:lnTo>
                      <a:pt x="69" y="332"/>
                    </a:lnTo>
                    <a:lnTo>
                      <a:pt x="40" y="303"/>
                    </a:lnTo>
                    <a:lnTo>
                      <a:pt x="17" y="268"/>
                    </a:lnTo>
                    <a:lnTo>
                      <a:pt x="4" y="230"/>
                    </a:lnTo>
                    <a:lnTo>
                      <a:pt x="0" y="186"/>
                    </a:lnTo>
                    <a:lnTo>
                      <a:pt x="4" y="144"/>
                    </a:lnTo>
                    <a:lnTo>
                      <a:pt x="17" y="104"/>
                    </a:lnTo>
                    <a:lnTo>
                      <a:pt x="40" y="69"/>
                    </a:lnTo>
                    <a:lnTo>
                      <a:pt x="69" y="40"/>
                    </a:lnTo>
                    <a:lnTo>
                      <a:pt x="104" y="19"/>
                    </a:lnTo>
                    <a:lnTo>
                      <a:pt x="144" y="4"/>
                    </a:lnTo>
                    <a:lnTo>
                      <a:pt x="186" y="0"/>
                    </a:lnTo>
                    <a:close/>
                  </a:path>
                </a:pathLst>
              </a:custGeom>
              <a:solidFill>
                <a:srgbClr val="76BB43"/>
              </a:solid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203" name="Freeform 102"/>
              <p:cNvSpPr>
                <a:spLocks/>
              </p:cNvSpPr>
              <p:nvPr/>
            </p:nvSpPr>
            <p:spPr bwMode="auto">
              <a:xfrm>
                <a:off x="8845608" y="1706786"/>
                <a:ext cx="1537" cy="10757"/>
              </a:xfrm>
              <a:custGeom>
                <a:avLst/>
                <a:gdLst>
                  <a:gd name="T0" fmla="*/ 0 w 4"/>
                  <a:gd name="T1" fmla="*/ 0 h 28"/>
                  <a:gd name="T2" fmla="*/ 2 w 4"/>
                  <a:gd name="T3" fmla="*/ 2 h 28"/>
                  <a:gd name="T4" fmla="*/ 2 w 4"/>
                  <a:gd name="T5" fmla="*/ 13 h 28"/>
                  <a:gd name="T6" fmla="*/ 4 w 4"/>
                  <a:gd name="T7" fmla="*/ 25 h 28"/>
                  <a:gd name="T8" fmla="*/ 4 w 4"/>
                  <a:gd name="T9" fmla="*/ 28 h 28"/>
                  <a:gd name="T10" fmla="*/ 2 w 4"/>
                  <a:gd name="T11" fmla="*/ 15 h 28"/>
                  <a:gd name="T12" fmla="*/ 0 w 4"/>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4" h="28">
                    <a:moveTo>
                      <a:pt x="0" y="0"/>
                    </a:moveTo>
                    <a:lnTo>
                      <a:pt x="2" y="2"/>
                    </a:lnTo>
                    <a:lnTo>
                      <a:pt x="2" y="13"/>
                    </a:lnTo>
                    <a:lnTo>
                      <a:pt x="4" y="25"/>
                    </a:lnTo>
                    <a:lnTo>
                      <a:pt x="4" y="28"/>
                    </a:lnTo>
                    <a:lnTo>
                      <a:pt x="2" y="15"/>
                    </a:lnTo>
                    <a:lnTo>
                      <a:pt x="0" y="0"/>
                    </a:lnTo>
                    <a:close/>
                  </a:path>
                </a:pathLst>
              </a:custGeom>
              <a:solidFill>
                <a:srgbClr val="FF7AB3"/>
              </a:solidFill>
              <a:ln w="0">
                <a:solidFill>
                  <a:srgbClr val="FF7AB3"/>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204" name="Freeform 103"/>
              <p:cNvSpPr>
                <a:spLocks noEditPoints="1"/>
              </p:cNvSpPr>
              <p:nvPr/>
            </p:nvSpPr>
            <p:spPr bwMode="auto">
              <a:xfrm>
                <a:off x="8844839" y="1687577"/>
                <a:ext cx="116793" cy="46487"/>
              </a:xfrm>
              <a:custGeom>
                <a:avLst/>
                <a:gdLst>
                  <a:gd name="T0" fmla="*/ 274 w 304"/>
                  <a:gd name="T1" fmla="*/ 78 h 121"/>
                  <a:gd name="T2" fmla="*/ 274 w 304"/>
                  <a:gd name="T3" fmla="*/ 101 h 121"/>
                  <a:gd name="T4" fmla="*/ 283 w 304"/>
                  <a:gd name="T5" fmla="*/ 107 h 121"/>
                  <a:gd name="T6" fmla="*/ 287 w 304"/>
                  <a:gd name="T7" fmla="*/ 90 h 121"/>
                  <a:gd name="T8" fmla="*/ 283 w 304"/>
                  <a:gd name="T9" fmla="*/ 75 h 121"/>
                  <a:gd name="T10" fmla="*/ 293 w 304"/>
                  <a:gd name="T11" fmla="*/ 63 h 121"/>
                  <a:gd name="T12" fmla="*/ 304 w 304"/>
                  <a:gd name="T13" fmla="*/ 90 h 121"/>
                  <a:gd name="T14" fmla="*/ 293 w 304"/>
                  <a:gd name="T15" fmla="*/ 119 h 121"/>
                  <a:gd name="T16" fmla="*/ 266 w 304"/>
                  <a:gd name="T17" fmla="*/ 119 h 121"/>
                  <a:gd name="T18" fmla="*/ 255 w 304"/>
                  <a:gd name="T19" fmla="*/ 90 h 121"/>
                  <a:gd name="T20" fmla="*/ 266 w 304"/>
                  <a:gd name="T21" fmla="*/ 63 h 121"/>
                  <a:gd name="T22" fmla="*/ 34 w 304"/>
                  <a:gd name="T23" fmla="*/ 59 h 121"/>
                  <a:gd name="T24" fmla="*/ 25 w 304"/>
                  <a:gd name="T25" fmla="*/ 78 h 121"/>
                  <a:gd name="T26" fmla="*/ 36 w 304"/>
                  <a:gd name="T27" fmla="*/ 99 h 121"/>
                  <a:gd name="T28" fmla="*/ 53 w 304"/>
                  <a:gd name="T29" fmla="*/ 92 h 121"/>
                  <a:gd name="T30" fmla="*/ 53 w 304"/>
                  <a:gd name="T31" fmla="*/ 67 h 121"/>
                  <a:gd name="T32" fmla="*/ 126 w 304"/>
                  <a:gd name="T33" fmla="*/ 21 h 121"/>
                  <a:gd name="T34" fmla="*/ 115 w 304"/>
                  <a:gd name="T35" fmla="*/ 32 h 121"/>
                  <a:gd name="T36" fmla="*/ 113 w 304"/>
                  <a:gd name="T37" fmla="*/ 73 h 121"/>
                  <a:gd name="T38" fmla="*/ 119 w 304"/>
                  <a:gd name="T39" fmla="*/ 98 h 121"/>
                  <a:gd name="T40" fmla="*/ 134 w 304"/>
                  <a:gd name="T41" fmla="*/ 98 h 121"/>
                  <a:gd name="T42" fmla="*/ 140 w 304"/>
                  <a:gd name="T43" fmla="*/ 73 h 121"/>
                  <a:gd name="T44" fmla="*/ 138 w 304"/>
                  <a:gd name="T45" fmla="*/ 32 h 121"/>
                  <a:gd name="T46" fmla="*/ 126 w 304"/>
                  <a:gd name="T47" fmla="*/ 21 h 121"/>
                  <a:gd name="T48" fmla="*/ 195 w 304"/>
                  <a:gd name="T49" fmla="*/ 19 h 121"/>
                  <a:gd name="T50" fmla="*/ 195 w 304"/>
                  <a:gd name="T51" fmla="*/ 42 h 121"/>
                  <a:gd name="T52" fmla="*/ 207 w 304"/>
                  <a:gd name="T53" fmla="*/ 48 h 121"/>
                  <a:gd name="T54" fmla="*/ 211 w 304"/>
                  <a:gd name="T55" fmla="*/ 31 h 121"/>
                  <a:gd name="T56" fmla="*/ 207 w 304"/>
                  <a:gd name="T57" fmla="*/ 13 h 121"/>
                  <a:gd name="T58" fmla="*/ 142 w 304"/>
                  <a:gd name="T59" fmla="*/ 6 h 121"/>
                  <a:gd name="T60" fmla="*/ 163 w 304"/>
                  <a:gd name="T61" fmla="*/ 59 h 121"/>
                  <a:gd name="T62" fmla="*/ 142 w 304"/>
                  <a:gd name="T63" fmla="*/ 115 h 121"/>
                  <a:gd name="T64" fmla="*/ 111 w 304"/>
                  <a:gd name="T65" fmla="*/ 115 h 121"/>
                  <a:gd name="T66" fmla="*/ 90 w 304"/>
                  <a:gd name="T67" fmla="*/ 59 h 121"/>
                  <a:gd name="T68" fmla="*/ 111 w 304"/>
                  <a:gd name="T69" fmla="*/ 6 h 121"/>
                  <a:gd name="T70" fmla="*/ 50 w 304"/>
                  <a:gd name="T71" fmla="*/ 2 h 121"/>
                  <a:gd name="T72" fmla="*/ 73 w 304"/>
                  <a:gd name="T73" fmla="*/ 21 h 121"/>
                  <a:gd name="T74" fmla="*/ 50 w 304"/>
                  <a:gd name="T75" fmla="*/ 23 h 121"/>
                  <a:gd name="T76" fmla="*/ 32 w 304"/>
                  <a:gd name="T77" fmla="*/ 23 h 121"/>
                  <a:gd name="T78" fmla="*/ 23 w 304"/>
                  <a:gd name="T79" fmla="*/ 52 h 121"/>
                  <a:gd name="T80" fmla="*/ 52 w 304"/>
                  <a:gd name="T81" fmla="*/ 44 h 121"/>
                  <a:gd name="T82" fmla="*/ 76 w 304"/>
                  <a:gd name="T83" fmla="*/ 69 h 121"/>
                  <a:gd name="T84" fmla="*/ 71 w 304"/>
                  <a:gd name="T85" fmla="*/ 101 h 121"/>
                  <a:gd name="T86" fmla="*/ 40 w 304"/>
                  <a:gd name="T87" fmla="*/ 119 h 121"/>
                  <a:gd name="T88" fmla="*/ 11 w 304"/>
                  <a:gd name="T89" fmla="*/ 105 h 121"/>
                  <a:gd name="T90" fmla="*/ 11 w 304"/>
                  <a:gd name="T91" fmla="*/ 15 h 121"/>
                  <a:gd name="T92" fmla="*/ 42 w 304"/>
                  <a:gd name="T93" fmla="*/ 2 h 121"/>
                  <a:gd name="T94" fmla="*/ 203 w 304"/>
                  <a:gd name="T95" fmla="*/ 121 h 121"/>
                  <a:gd name="T96" fmla="*/ 216 w 304"/>
                  <a:gd name="T97" fmla="*/ 4 h 121"/>
                  <a:gd name="T98" fmla="*/ 228 w 304"/>
                  <a:gd name="T99" fmla="*/ 31 h 121"/>
                  <a:gd name="T100" fmla="*/ 216 w 304"/>
                  <a:gd name="T101" fmla="*/ 57 h 121"/>
                  <a:gd name="T102" fmla="*/ 190 w 304"/>
                  <a:gd name="T103" fmla="*/ 57 h 121"/>
                  <a:gd name="T104" fmla="*/ 178 w 304"/>
                  <a:gd name="T105" fmla="*/ 31 h 121"/>
                  <a:gd name="T106" fmla="*/ 190 w 304"/>
                  <a:gd name="T107" fmla="*/ 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121">
                    <a:moveTo>
                      <a:pt x="280" y="73"/>
                    </a:moveTo>
                    <a:lnTo>
                      <a:pt x="278" y="75"/>
                    </a:lnTo>
                    <a:lnTo>
                      <a:pt x="274" y="77"/>
                    </a:lnTo>
                    <a:lnTo>
                      <a:pt x="274" y="78"/>
                    </a:lnTo>
                    <a:lnTo>
                      <a:pt x="272" y="84"/>
                    </a:lnTo>
                    <a:lnTo>
                      <a:pt x="272" y="90"/>
                    </a:lnTo>
                    <a:lnTo>
                      <a:pt x="272" y="98"/>
                    </a:lnTo>
                    <a:lnTo>
                      <a:pt x="274" y="101"/>
                    </a:lnTo>
                    <a:lnTo>
                      <a:pt x="274" y="105"/>
                    </a:lnTo>
                    <a:lnTo>
                      <a:pt x="278" y="107"/>
                    </a:lnTo>
                    <a:lnTo>
                      <a:pt x="280" y="109"/>
                    </a:lnTo>
                    <a:lnTo>
                      <a:pt x="283" y="107"/>
                    </a:lnTo>
                    <a:lnTo>
                      <a:pt x="285" y="105"/>
                    </a:lnTo>
                    <a:lnTo>
                      <a:pt x="287" y="101"/>
                    </a:lnTo>
                    <a:lnTo>
                      <a:pt x="287" y="98"/>
                    </a:lnTo>
                    <a:lnTo>
                      <a:pt x="287" y="90"/>
                    </a:lnTo>
                    <a:lnTo>
                      <a:pt x="287" y="84"/>
                    </a:lnTo>
                    <a:lnTo>
                      <a:pt x="287" y="78"/>
                    </a:lnTo>
                    <a:lnTo>
                      <a:pt x="285" y="77"/>
                    </a:lnTo>
                    <a:lnTo>
                      <a:pt x="283" y="75"/>
                    </a:lnTo>
                    <a:lnTo>
                      <a:pt x="280" y="73"/>
                    </a:lnTo>
                    <a:close/>
                    <a:moveTo>
                      <a:pt x="280" y="61"/>
                    </a:moveTo>
                    <a:lnTo>
                      <a:pt x="287" y="61"/>
                    </a:lnTo>
                    <a:lnTo>
                      <a:pt x="293" y="63"/>
                    </a:lnTo>
                    <a:lnTo>
                      <a:pt x="299" y="69"/>
                    </a:lnTo>
                    <a:lnTo>
                      <a:pt x="303" y="75"/>
                    </a:lnTo>
                    <a:lnTo>
                      <a:pt x="304" y="82"/>
                    </a:lnTo>
                    <a:lnTo>
                      <a:pt x="304" y="90"/>
                    </a:lnTo>
                    <a:lnTo>
                      <a:pt x="304" y="99"/>
                    </a:lnTo>
                    <a:lnTo>
                      <a:pt x="303" y="107"/>
                    </a:lnTo>
                    <a:lnTo>
                      <a:pt x="299" y="113"/>
                    </a:lnTo>
                    <a:lnTo>
                      <a:pt x="293" y="119"/>
                    </a:lnTo>
                    <a:lnTo>
                      <a:pt x="287" y="121"/>
                    </a:lnTo>
                    <a:lnTo>
                      <a:pt x="280" y="121"/>
                    </a:lnTo>
                    <a:lnTo>
                      <a:pt x="274" y="121"/>
                    </a:lnTo>
                    <a:lnTo>
                      <a:pt x="266" y="119"/>
                    </a:lnTo>
                    <a:lnTo>
                      <a:pt x="262" y="113"/>
                    </a:lnTo>
                    <a:lnTo>
                      <a:pt x="259" y="107"/>
                    </a:lnTo>
                    <a:lnTo>
                      <a:pt x="257" y="99"/>
                    </a:lnTo>
                    <a:lnTo>
                      <a:pt x="255" y="90"/>
                    </a:lnTo>
                    <a:lnTo>
                      <a:pt x="257" y="82"/>
                    </a:lnTo>
                    <a:lnTo>
                      <a:pt x="259" y="75"/>
                    </a:lnTo>
                    <a:lnTo>
                      <a:pt x="262" y="69"/>
                    </a:lnTo>
                    <a:lnTo>
                      <a:pt x="266" y="63"/>
                    </a:lnTo>
                    <a:lnTo>
                      <a:pt x="272" y="61"/>
                    </a:lnTo>
                    <a:lnTo>
                      <a:pt x="280" y="61"/>
                    </a:lnTo>
                    <a:close/>
                    <a:moveTo>
                      <a:pt x="40" y="59"/>
                    </a:moveTo>
                    <a:lnTo>
                      <a:pt x="34" y="59"/>
                    </a:lnTo>
                    <a:lnTo>
                      <a:pt x="29" y="63"/>
                    </a:lnTo>
                    <a:lnTo>
                      <a:pt x="27" y="67"/>
                    </a:lnTo>
                    <a:lnTo>
                      <a:pt x="25" y="73"/>
                    </a:lnTo>
                    <a:lnTo>
                      <a:pt x="25" y="78"/>
                    </a:lnTo>
                    <a:lnTo>
                      <a:pt x="27" y="84"/>
                    </a:lnTo>
                    <a:lnTo>
                      <a:pt x="27" y="90"/>
                    </a:lnTo>
                    <a:lnTo>
                      <a:pt x="30" y="94"/>
                    </a:lnTo>
                    <a:lnTo>
                      <a:pt x="36" y="99"/>
                    </a:lnTo>
                    <a:lnTo>
                      <a:pt x="42" y="99"/>
                    </a:lnTo>
                    <a:lnTo>
                      <a:pt x="48" y="99"/>
                    </a:lnTo>
                    <a:lnTo>
                      <a:pt x="52" y="96"/>
                    </a:lnTo>
                    <a:lnTo>
                      <a:pt x="53" y="92"/>
                    </a:lnTo>
                    <a:lnTo>
                      <a:pt x="55" y="86"/>
                    </a:lnTo>
                    <a:lnTo>
                      <a:pt x="55" y="80"/>
                    </a:lnTo>
                    <a:lnTo>
                      <a:pt x="55" y="73"/>
                    </a:lnTo>
                    <a:lnTo>
                      <a:pt x="53" y="67"/>
                    </a:lnTo>
                    <a:lnTo>
                      <a:pt x="52" y="63"/>
                    </a:lnTo>
                    <a:lnTo>
                      <a:pt x="46" y="59"/>
                    </a:lnTo>
                    <a:lnTo>
                      <a:pt x="40" y="59"/>
                    </a:lnTo>
                    <a:close/>
                    <a:moveTo>
                      <a:pt x="126" y="21"/>
                    </a:moveTo>
                    <a:lnTo>
                      <a:pt x="122" y="21"/>
                    </a:lnTo>
                    <a:lnTo>
                      <a:pt x="119" y="23"/>
                    </a:lnTo>
                    <a:lnTo>
                      <a:pt x="117" y="27"/>
                    </a:lnTo>
                    <a:lnTo>
                      <a:pt x="115" y="32"/>
                    </a:lnTo>
                    <a:lnTo>
                      <a:pt x="113" y="38"/>
                    </a:lnTo>
                    <a:lnTo>
                      <a:pt x="113" y="48"/>
                    </a:lnTo>
                    <a:lnTo>
                      <a:pt x="113" y="59"/>
                    </a:lnTo>
                    <a:lnTo>
                      <a:pt x="113" y="73"/>
                    </a:lnTo>
                    <a:lnTo>
                      <a:pt x="113" y="82"/>
                    </a:lnTo>
                    <a:lnTo>
                      <a:pt x="115" y="88"/>
                    </a:lnTo>
                    <a:lnTo>
                      <a:pt x="117" y="94"/>
                    </a:lnTo>
                    <a:lnTo>
                      <a:pt x="119" y="98"/>
                    </a:lnTo>
                    <a:lnTo>
                      <a:pt x="122" y="99"/>
                    </a:lnTo>
                    <a:lnTo>
                      <a:pt x="126" y="99"/>
                    </a:lnTo>
                    <a:lnTo>
                      <a:pt x="130" y="99"/>
                    </a:lnTo>
                    <a:lnTo>
                      <a:pt x="134" y="98"/>
                    </a:lnTo>
                    <a:lnTo>
                      <a:pt x="136" y="94"/>
                    </a:lnTo>
                    <a:lnTo>
                      <a:pt x="138" y="88"/>
                    </a:lnTo>
                    <a:lnTo>
                      <a:pt x="140" y="82"/>
                    </a:lnTo>
                    <a:lnTo>
                      <a:pt x="140" y="73"/>
                    </a:lnTo>
                    <a:lnTo>
                      <a:pt x="140" y="59"/>
                    </a:lnTo>
                    <a:lnTo>
                      <a:pt x="140" y="48"/>
                    </a:lnTo>
                    <a:lnTo>
                      <a:pt x="140" y="38"/>
                    </a:lnTo>
                    <a:lnTo>
                      <a:pt x="138" y="32"/>
                    </a:lnTo>
                    <a:lnTo>
                      <a:pt x="136" y="27"/>
                    </a:lnTo>
                    <a:lnTo>
                      <a:pt x="134" y="23"/>
                    </a:lnTo>
                    <a:lnTo>
                      <a:pt x="130" y="21"/>
                    </a:lnTo>
                    <a:lnTo>
                      <a:pt x="126" y="21"/>
                    </a:lnTo>
                    <a:close/>
                    <a:moveTo>
                      <a:pt x="203" y="13"/>
                    </a:moveTo>
                    <a:lnTo>
                      <a:pt x="199" y="13"/>
                    </a:lnTo>
                    <a:lnTo>
                      <a:pt x="197" y="15"/>
                    </a:lnTo>
                    <a:lnTo>
                      <a:pt x="195" y="19"/>
                    </a:lnTo>
                    <a:lnTo>
                      <a:pt x="195" y="23"/>
                    </a:lnTo>
                    <a:lnTo>
                      <a:pt x="195" y="31"/>
                    </a:lnTo>
                    <a:lnTo>
                      <a:pt x="195" y="36"/>
                    </a:lnTo>
                    <a:lnTo>
                      <a:pt x="195" y="42"/>
                    </a:lnTo>
                    <a:lnTo>
                      <a:pt x="197" y="46"/>
                    </a:lnTo>
                    <a:lnTo>
                      <a:pt x="199" y="48"/>
                    </a:lnTo>
                    <a:lnTo>
                      <a:pt x="203" y="48"/>
                    </a:lnTo>
                    <a:lnTo>
                      <a:pt x="207" y="48"/>
                    </a:lnTo>
                    <a:lnTo>
                      <a:pt x="209" y="46"/>
                    </a:lnTo>
                    <a:lnTo>
                      <a:pt x="211" y="42"/>
                    </a:lnTo>
                    <a:lnTo>
                      <a:pt x="211" y="36"/>
                    </a:lnTo>
                    <a:lnTo>
                      <a:pt x="211" y="31"/>
                    </a:lnTo>
                    <a:lnTo>
                      <a:pt x="211" y="23"/>
                    </a:lnTo>
                    <a:lnTo>
                      <a:pt x="211" y="19"/>
                    </a:lnTo>
                    <a:lnTo>
                      <a:pt x="209" y="15"/>
                    </a:lnTo>
                    <a:lnTo>
                      <a:pt x="207" y="13"/>
                    </a:lnTo>
                    <a:lnTo>
                      <a:pt x="203" y="13"/>
                    </a:lnTo>
                    <a:close/>
                    <a:moveTo>
                      <a:pt x="126" y="2"/>
                    </a:moveTo>
                    <a:lnTo>
                      <a:pt x="134" y="2"/>
                    </a:lnTo>
                    <a:lnTo>
                      <a:pt x="142" y="6"/>
                    </a:lnTo>
                    <a:lnTo>
                      <a:pt x="147" y="9"/>
                    </a:lnTo>
                    <a:lnTo>
                      <a:pt x="151" y="13"/>
                    </a:lnTo>
                    <a:lnTo>
                      <a:pt x="161" y="32"/>
                    </a:lnTo>
                    <a:lnTo>
                      <a:pt x="163" y="59"/>
                    </a:lnTo>
                    <a:lnTo>
                      <a:pt x="161" y="88"/>
                    </a:lnTo>
                    <a:lnTo>
                      <a:pt x="151" y="107"/>
                    </a:lnTo>
                    <a:lnTo>
                      <a:pt x="147" y="111"/>
                    </a:lnTo>
                    <a:lnTo>
                      <a:pt x="142" y="115"/>
                    </a:lnTo>
                    <a:lnTo>
                      <a:pt x="134" y="117"/>
                    </a:lnTo>
                    <a:lnTo>
                      <a:pt x="126" y="119"/>
                    </a:lnTo>
                    <a:lnTo>
                      <a:pt x="119" y="117"/>
                    </a:lnTo>
                    <a:lnTo>
                      <a:pt x="111" y="115"/>
                    </a:lnTo>
                    <a:lnTo>
                      <a:pt x="105" y="111"/>
                    </a:lnTo>
                    <a:lnTo>
                      <a:pt x="99" y="105"/>
                    </a:lnTo>
                    <a:lnTo>
                      <a:pt x="92" y="88"/>
                    </a:lnTo>
                    <a:lnTo>
                      <a:pt x="90" y="59"/>
                    </a:lnTo>
                    <a:lnTo>
                      <a:pt x="92" y="32"/>
                    </a:lnTo>
                    <a:lnTo>
                      <a:pt x="99" y="13"/>
                    </a:lnTo>
                    <a:lnTo>
                      <a:pt x="105" y="9"/>
                    </a:lnTo>
                    <a:lnTo>
                      <a:pt x="111" y="6"/>
                    </a:lnTo>
                    <a:lnTo>
                      <a:pt x="119" y="2"/>
                    </a:lnTo>
                    <a:lnTo>
                      <a:pt x="126" y="2"/>
                    </a:lnTo>
                    <a:close/>
                    <a:moveTo>
                      <a:pt x="42" y="2"/>
                    </a:moveTo>
                    <a:lnTo>
                      <a:pt x="50" y="2"/>
                    </a:lnTo>
                    <a:lnTo>
                      <a:pt x="57" y="6"/>
                    </a:lnTo>
                    <a:lnTo>
                      <a:pt x="63" y="9"/>
                    </a:lnTo>
                    <a:lnTo>
                      <a:pt x="69" y="15"/>
                    </a:lnTo>
                    <a:lnTo>
                      <a:pt x="73" y="21"/>
                    </a:lnTo>
                    <a:lnTo>
                      <a:pt x="75" y="31"/>
                    </a:lnTo>
                    <a:lnTo>
                      <a:pt x="53" y="32"/>
                    </a:lnTo>
                    <a:lnTo>
                      <a:pt x="52" y="27"/>
                    </a:lnTo>
                    <a:lnTo>
                      <a:pt x="50" y="23"/>
                    </a:lnTo>
                    <a:lnTo>
                      <a:pt x="46" y="21"/>
                    </a:lnTo>
                    <a:lnTo>
                      <a:pt x="40" y="19"/>
                    </a:lnTo>
                    <a:lnTo>
                      <a:pt x="36" y="21"/>
                    </a:lnTo>
                    <a:lnTo>
                      <a:pt x="32" y="23"/>
                    </a:lnTo>
                    <a:lnTo>
                      <a:pt x="29" y="27"/>
                    </a:lnTo>
                    <a:lnTo>
                      <a:pt x="27" y="32"/>
                    </a:lnTo>
                    <a:lnTo>
                      <a:pt x="25" y="40"/>
                    </a:lnTo>
                    <a:lnTo>
                      <a:pt x="23" y="52"/>
                    </a:lnTo>
                    <a:lnTo>
                      <a:pt x="29" y="46"/>
                    </a:lnTo>
                    <a:lnTo>
                      <a:pt x="36" y="44"/>
                    </a:lnTo>
                    <a:lnTo>
                      <a:pt x="44" y="42"/>
                    </a:lnTo>
                    <a:lnTo>
                      <a:pt x="52" y="44"/>
                    </a:lnTo>
                    <a:lnTo>
                      <a:pt x="59" y="48"/>
                    </a:lnTo>
                    <a:lnTo>
                      <a:pt x="67" y="54"/>
                    </a:lnTo>
                    <a:lnTo>
                      <a:pt x="73" y="61"/>
                    </a:lnTo>
                    <a:lnTo>
                      <a:pt x="76" y="69"/>
                    </a:lnTo>
                    <a:lnTo>
                      <a:pt x="76" y="80"/>
                    </a:lnTo>
                    <a:lnTo>
                      <a:pt x="76" y="88"/>
                    </a:lnTo>
                    <a:lnTo>
                      <a:pt x="75" y="96"/>
                    </a:lnTo>
                    <a:lnTo>
                      <a:pt x="71" y="101"/>
                    </a:lnTo>
                    <a:lnTo>
                      <a:pt x="67" y="107"/>
                    </a:lnTo>
                    <a:lnTo>
                      <a:pt x="59" y="113"/>
                    </a:lnTo>
                    <a:lnTo>
                      <a:pt x="50" y="117"/>
                    </a:lnTo>
                    <a:lnTo>
                      <a:pt x="40" y="119"/>
                    </a:lnTo>
                    <a:lnTo>
                      <a:pt x="32" y="117"/>
                    </a:lnTo>
                    <a:lnTo>
                      <a:pt x="25" y="115"/>
                    </a:lnTo>
                    <a:lnTo>
                      <a:pt x="17" y="111"/>
                    </a:lnTo>
                    <a:lnTo>
                      <a:pt x="11" y="105"/>
                    </a:lnTo>
                    <a:lnTo>
                      <a:pt x="4" y="88"/>
                    </a:lnTo>
                    <a:lnTo>
                      <a:pt x="0" y="61"/>
                    </a:lnTo>
                    <a:lnTo>
                      <a:pt x="4" y="34"/>
                    </a:lnTo>
                    <a:lnTo>
                      <a:pt x="11" y="15"/>
                    </a:lnTo>
                    <a:lnTo>
                      <a:pt x="19" y="9"/>
                    </a:lnTo>
                    <a:lnTo>
                      <a:pt x="25" y="6"/>
                    </a:lnTo>
                    <a:lnTo>
                      <a:pt x="34" y="4"/>
                    </a:lnTo>
                    <a:lnTo>
                      <a:pt x="42" y="2"/>
                    </a:lnTo>
                    <a:close/>
                    <a:moveTo>
                      <a:pt x="264" y="0"/>
                    </a:moveTo>
                    <a:lnTo>
                      <a:pt x="280" y="0"/>
                    </a:lnTo>
                    <a:lnTo>
                      <a:pt x="220" y="121"/>
                    </a:lnTo>
                    <a:lnTo>
                      <a:pt x="203" y="121"/>
                    </a:lnTo>
                    <a:lnTo>
                      <a:pt x="264" y="0"/>
                    </a:lnTo>
                    <a:close/>
                    <a:moveTo>
                      <a:pt x="203" y="0"/>
                    </a:moveTo>
                    <a:lnTo>
                      <a:pt x="211" y="2"/>
                    </a:lnTo>
                    <a:lnTo>
                      <a:pt x="216" y="4"/>
                    </a:lnTo>
                    <a:lnTo>
                      <a:pt x="222" y="8"/>
                    </a:lnTo>
                    <a:lnTo>
                      <a:pt x="226" y="13"/>
                    </a:lnTo>
                    <a:lnTo>
                      <a:pt x="228" y="21"/>
                    </a:lnTo>
                    <a:lnTo>
                      <a:pt x="228" y="31"/>
                    </a:lnTo>
                    <a:lnTo>
                      <a:pt x="228" y="40"/>
                    </a:lnTo>
                    <a:lnTo>
                      <a:pt x="226" y="48"/>
                    </a:lnTo>
                    <a:lnTo>
                      <a:pt x="222" y="54"/>
                    </a:lnTo>
                    <a:lnTo>
                      <a:pt x="216" y="57"/>
                    </a:lnTo>
                    <a:lnTo>
                      <a:pt x="211" y="59"/>
                    </a:lnTo>
                    <a:lnTo>
                      <a:pt x="203" y="61"/>
                    </a:lnTo>
                    <a:lnTo>
                      <a:pt x="195" y="59"/>
                    </a:lnTo>
                    <a:lnTo>
                      <a:pt x="190" y="57"/>
                    </a:lnTo>
                    <a:lnTo>
                      <a:pt x="184" y="54"/>
                    </a:lnTo>
                    <a:lnTo>
                      <a:pt x="182" y="48"/>
                    </a:lnTo>
                    <a:lnTo>
                      <a:pt x="178" y="40"/>
                    </a:lnTo>
                    <a:lnTo>
                      <a:pt x="178" y="31"/>
                    </a:lnTo>
                    <a:lnTo>
                      <a:pt x="178" y="21"/>
                    </a:lnTo>
                    <a:lnTo>
                      <a:pt x="182" y="13"/>
                    </a:lnTo>
                    <a:lnTo>
                      <a:pt x="184" y="8"/>
                    </a:lnTo>
                    <a:lnTo>
                      <a:pt x="190" y="4"/>
                    </a:lnTo>
                    <a:lnTo>
                      <a:pt x="195" y="2"/>
                    </a:lnTo>
                    <a:lnTo>
                      <a:pt x="203" y="0"/>
                    </a:lnTo>
                    <a:close/>
                  </a:path>
                </a:pathLst>
              </a:custGeom>
              <a:solidFill>
                <a:srgbClr val="FFFFFF"/>
              </a:solidFill>
              <a:ln w="0">
                <a:solidFill>
                  <a:srgbClr val="FFFF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205" name="Freeform 104"/>
              <p:cNvSpPr>
                <a:spLocks/>
              </p:cNvSpPr>
              <p:nvPr/>
            </p:nvSpPr>
            <p:spPr bwMode="auto">
              <a:xfrm>
                <a:off x="10009696" y="2195041"/>
                <a:ext cx="143686" cy="143686"/>
              </a:xfrm>
              <a:custGeom>
                <a:avLst/>
                <a:gdLst>
                  <a:gd name="T0" fmla="*/ 188 w 374"/>
                  <a:gd name="T1" fmla="*/ 0 h 374"/>
                  <a:gd name="T2" fmla="*/ 230 w 374"/>
                  <a:gd name="T3" fmla="*/ 6 h 374"/>
                  <a:gd name="T4" fmla="*/ 271 w 374"/>
                  <a:gd name="T5" fmla="*/ 19 h 374"/>
                  <a:gd name="T6" fmla="*/ 305 w 374"/>
                  <a:gd name="T7" fmla="*/ 40 h 374"/>
                  <a:gd name="T8" fmla="*/ 334 w 374"/>
                  <a:gd name="T9" fmla="*/ 71 h 374"/>
                  <a:gd name="T10" fmla="*/ 355 w 374"/>
                  <a:gd name="T11" fmla="*/ 105 h 374"/>
                  <a:gd name="T12" fmla="*/ 370 w 374"/>
                  <a:gd name="T13" fmla="*/ 144 h 374"/>
                  <a:gd name="T14" fmla="*/ 374 w 374"/>
                  <a:gd name="T15" fmla="*/ 188 h 374"/>
                  <a:gd name="T16" fmla="*/ 370 w 374"/>
                  <a:gd name="T17" fmla="*/ 230 h 374"/>
                  <a:gd name="T18" fmla="*/ 355 w 374"/>
                  <a:gd name="T19" fmla="*/ 268 h 374"/>
                  <a:gd name="T20" fmla="*/ 334 w 374"/>
                  <a:gd name="T21" fmla="*/ 305 h 374"/>
                  <a:gd name="T22" fmla="*/ 305 w 374"/>
                  <a:gd name="T23" fmla="*/ 333 h 374"/>
                  <a:gd name="T24" fmla="*/ 271 w 374"/>
                  <a:gd name="T25" fmla="*/ 354 h 374"/>
                  <a:gd name="T26" fmla="*/ 230 w 374"/>
                  <a:gd name="T27" fmla="*/ 368 h 374"/>
                  <a:gd name="T28" fmla="*/ 188 w 374"/>
                  <a:gd name="T29" fmla="*/ 374 h 374"/>
                  <a:gd name="T30" fmla="*/ 144 w 374"/>
                  <a:gd name="T31" fmla="*/ 368 h 374"/>
                  <a:gd name="T32" fmla="*/ 106 w 374"/>
                  <a:gd name="T33" fmla="*/ 354 h 374"/>
                  <a:gd name="T34" fmla="*/ 71 w 374"/>
                  <a:gd name="T35" fmla="*/ 333 h 374"/>
                  <a:gd name="T36" fmla="*/ 43 w 374"/>
                  <a:gd name="T37" fmla="*/ 305 h 374"/>
                  <a:gd name="T38" fmla="*/ 20 w 374"/>
                  <a:gd name="T39" fmla="*/ 268 h 374"/>
                  <a:gd name="T40" fmla="*/ 6 w 374"/>
                  <a:gd name="T41" fmla="*/ 230 h 374"/>
                  <a:gd name="T42" fmla="*/ 0 w 374"/>
                  <a:gd name="T43" fmla="*/ 188 h 374"/>
                  <a:gd name="T44" fmla="*/ 6 w 374"/>
                  <a:gd name="T45" fmla="*/ 144 h 374"/>
                  <a:gd name="T46" fmla="*/ 20 w 374"/>
                  <a:gd name="T47" fmla="*/ 105 h 374"/>
                  <a:gd name="T48" fmla="*/ 43 w 374"/>
                  <a:gd name="T49" fmla="*/ 71 h 374"/>
                  <a:gd name="T50" fmla="*/ 71 w 374"/>
                  <a:gd name="T51" fmla="*/ 40 h 374"/>
                  <a:gd name="T52" fmla="*/ 106 w 374"/>
                  <a:gd name="T53" fmla="*/ 19 h 374"/>
                  <a:gd name="T54" fmla="*/ 144 w 374"/>
                  <a:gd name="T55" fmla="*/ 6 h 374"/>
                  <a:gd name="T56" fmla="*/ 188 w 374"/>
                  <a:gd name="T57"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4" h="374">
                    <a:moveTo>
                      <a:pt x="188" y="0"/>
                    </a:moveTo>
                    <a:lnTo>
                      <a:pt x="230" y="6"/>
                    </a:lnTo>
                    <a:lnTo>
                      <a:pt x="271" y="19"/>
                    </a:lnTo>
                    <a:lnTo>
                      <a:pt x="305" y="40"/>
                    </a:lnTo>
                    <a:lnTo>
                      <a:pt x="334" y="71"/>
                    </a:lnTo>
                    <a:lnTo>
                      <a:pt x="355" y="105"/>
                    </a:lnTo>
                    <a:lnTo>
                      <a:pt x="370" y="144"/>
                    </a:lnTo>
                    <a:lnTo>
                      <a:pt x="374" y="188"/>
                    </a:lnTo>
                    <a:lnTo>
                      <a:pt x="370" y="230"/>
                    </a:lnTo>
                    <a:lnTo>
                      <a:pt x="355" y="268"/>
                    </a:lnTo>
                    <a:lnTo>
                      <a:pt x="334" y="305"/>
                    </a:lnTo>
                    <a:lnTo>
                      <a:pt x="305" y="333"/>
                    </a:lnTo>
                    <a:lnTo>
                      <a:pt x="271" y="354"/>
                    </a:lnTo>
                    <a:lnTo>
                      <a:pt x="230" y="368"/>
                    </a:lnTo>
                    <a:lnTo>
                      <a:pt x="188" y="374"/>
                    </a:lnTo>
                    <a:lnTo>
                      <a:pt x="144" y="368"/>
                    </a:lnTo>
                    <a:lnTo>
                      <a:pt x="106" y="354"/>
                    </a:lnTo>
                    <a:lnTo>
                      <a:pt x="71" y="333"/>
                    </a:lnTo>
                    <a:lnTo>
                      <a:pt x="43" y="305"/>
                    </a:lnTo>
                    <a:lnTo>
                      <a:pt x="20" y="268"/>
                    </a:lnTo>
                    <a:lnTo>
                      <a:pt x="6" y="230"/>
                    </a:lnTo>
                    <a:lnTo>
                      <a:pt x="0" y="188"/>
                    </a:lnTo>
                    <a:lnTo>
                      <a:pt x="6" y="144"/>
                    </a:lnTo>
                    <a:lnTo>
                      <a:pt x="20" y="105"/>
                    </a:lnTo>
                    <a:lnTo>
                      <a:pt x="43" y="71"/>
                    </a:lnTo>
                    <a:lnTo>
                      <a:pt x="71" y="40"/>
                    </a:lnTo>
                    <a:lnTo>
                      <a:pt x="106" y="19"/>
                    </a:lnTo>
                    <a:lnTo>
                      <a:pt x="144" y="6"/>
                    </a:lnTo>
                    <a:lnTo>
                      <a:pt x="188" y="0"/>
                    </a:lnTo>
                    <a:close/>
                  </a:path>
                </a:pathLst>
              </a:custGeom>
              <a:solidFill>
                <a:srgbClr val="76BB43"/>
              </a:solid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206" name="Freeform 105"/>
              <p:cNvSpPr>
                <a:spLocks noEditPoints="1"/>
              </p:cNvSpPr>
              <p:nvPr/>
            </p:nvSpPr>
            <p:spPr bwMode="auto">
              <a:xfrm>
                <a:off x="10024679" y="2244217"/>
                <a:ext cx="118330" cy="47255"/>
              </a:xfrm>
              <a:custGeom>
                <a:avLst/>
                <a:gdLst>
                  <a:gd name="T0" fmla="*/ 276 w 308"/>
                  <a:gd name="T1" fmla="*/ 81 h 123"/>
                  <a:gd name="T2" fmla="*/ 276 w 308"/>
                  <a:gd name="T3" fmla="*/ 104 h 123"/>
                  <a:gd name="T4" fmla="*/ 287 w 308"/>
                  <a:gd name="T5" fmla="*/ 110 h 123"/>
                  <a:gd name="T6" fmla="*/ 291 w 308"/>
                  <a:gd name="T7" fmla="*/ 92 h 123"/>
                  <a:gd name="T8" fmla="*/ 287 w 308"/>
                  <a:gd name="T9" fmla="*/ 75 h 123"/>
                  <a:gd name="T10" fmla="*/ 297 w 308"/>
                  <a:gd name="T11" fmla="*/ 65 h 123"/>
                  <a:gd name="T12" fmla="*/ 308 w 308"/>
                  <a:gd name="T13" fmla="*/ 92 h 123"/>
                  <a:gd name="T14" fmla="*/ 297 w 308"/>
                  <a:gd name="T15" fmla="*/ 121 h 123"/>
                  <a:gd name="T16" fmla="*/ 270 w 308"/>
                  <a:gd name="T17" fmla="*/ 121 h 123"/>
                  <a:gd name="T18" fmla="*/ 258 w 308"/>
                  <a:gd name="T19" fmla="*/ 92 h 123"/>
                  <a:gd name="T20" fmla="*/ 270 w 308"/>
                  <a:gd name="T21" fmla="*/ 65 h 123"/>
                  <a:gd name="T22" fmla="*/ 122 w 308"/>
                  <a:gd name="T23" fmla="*/ 21 h 123"/>
                  <a:gd name="T24" fmla="*/ 113 w 308"/>
                  <a:gd name="T25" fmla="*/ 39 h 123"/>
                  <a:gd name="T26" fmla="*/ 113 w 308"/>
                  <a:gd name="T27" fmla="*/ 83 h 123"/>
                  <a:gd name="T28" fmla="*/ 122 w 308"/>
                  <a:gd name="T29" fmla="*/ 102 h 123"/>
                  <a:gd name="T30" fmla="*/ 136 w 308"/>
                  <a:gd name="T31" fmla="*/ 96 h 123"/>
                  <a:gd name="T32" fmla="*/ 142 w 308"/>
                  <a:gd name="T33" fmla="*/ 62 h 123"/>
                  <a:gd name="T34" fmla="*/ 136 w 308"/>
                  <a:gd name="T35" fmla="*/ 27 h 123"/>
                  <a:gd name="T36" fmla="*/ 205 w 308"/>
                  <a:gd name="T37" fmla="*/ 14 h 123"/>
                  <a:gd name="T38" fmla="*/ 197 w 308"/>
                  <a:gd name="T39" fmla="*/ 25 h 123"/>
                  <a:gd name="T40" fmla="*/ 199 w 308"/>
                  <a:gd name="T41" fmla="*/ 46 h 123"/>
                  <a:gd name="T42" fmla="*/ 211 w 308"/>
                  <a:gd name="T43" fmla="*/ 46 h 123"/>
                  <a:gd name="T44" fmla="*/ 212 w 308"/>
                  <a:gd name="T45" fmla="*/ 25 h 123"/>
                  <a:gd name="T46" fmla="*/ 205 w 308"/>
                  <a:gd name="T47" fmla="*/ 14 h 123"/>
                  <a:gd name="T48" fmla="*/ 30 w 308"/>
                  <a:gd name="T49" fmla="*/ 25 h 123"/>
                  <a:gd name="T50" fmla="*/ 51 w 308"/>
                  <a:gd name="T51" fmla="*/ 42 h 123"/>
                  <a:gd name="T52" fmla="*/ 76 w 308"/>
                  <a:gd name="T53" fmla="*/ 69 h 123"/>
                  <a:gd name="T54" fmla="*/ 69 w 308"/>
                  <a:gd name="T55" fmla="*/ 106 h 123"/>
                  <a:gd name="T56" fmla="*/ 19 w 308"/>
                  <a:gd name="T57" fmla="*/ 117 h 123"/>
                  <a:gd name="T58" fmla="*/ 0 w 308"/>
                  <a:gd name="T59" fmla="*/ 88 h 123"/>
                  <a:gd name="T60" fmla="*/ 32 w 308"/>
                  <a:gd name="T61" fmla="*/ 102 h 123"/>
                  <a:gd name="T62" fmla="*/ 50 w 308"/>
                  <a:gd name="T63" fmla="*/ 98 h 123"/>
                  <a:gd name="T64" fmla="*/ 53 w 308"/>
                  <a:gd name="T65" fmla="*/ 73 h 123"/>
                  <a:gd name="T66" fmla="*/ 42 w 308"/>
                  <a:gd name="T67" fmla="*/ 60 h 123"/>
                  <a:gd name="T68" fmla="*/ 21 w 308"/>
                  <a:gd name="T69" fmla="*/ 67 h 123"/>
                  <a:gd name="T70" fmla="*/ 134 w 308"/>
                  <a:gd name="T71" fmla="*/ 2 h 123"/>
                  <a:gd name="T72" fmla="*/ 161 w 308"/>
                  <a:gd name="T73" fmla="*/ 33 h 123"/>
                  <a:gd name="T74" fmla="*/ 147 w 308"/>
                  <a:gd name="T75" fmla="*/ 113 h 123"/>
                  <a:gd name="T76" fmla="*/ 119 w 308"/>
                  <a:gd name="T77" fmla="*/ 119 h 123"/>
                  <a:gd name="T78" fmla="*/ 94 w 308"/>
                  <a:gd name="T79" fmla="*/ 96 h 123"/>
                  <a:gd name="T80" fmla="*/ 101 w 308"/>
                  <a:gd name="T81" fmla="*/ 14 h 123"/>
                  <a:gd name="T82" fmla="*/ 126 w 308"/>
                  <a:gd name="T83" fmla="*/ 2 h 123"/>
                  <a:gd name="T84" fmla="*/ 205 w 308"/>
                  <a:gd name="T85" fmla="*/ 123 h 123"/>
                  <a:gd name="T86" fmla="*/ 218 w 308"/>
                  <a:gd name="T87" fmla="*/ 4 h 123"/>
                  <a:gd name="T88" fmla="*/ 232 w 308"/>
                  <a:gd name="T89" fmla="*/ 31 h 123"/>
                  <a:gd name="T90" fmla="*/ 218 w 308"/>
                  <a:gd name="T91" fmla="*/ 58 h 123"/>
                  <a:gd name="T92" fmla="*/ 191 w 308"/>
                  <a:gd name="T93" fmla="*/ 58 h 123"/>
                  <a:gd name="T94" fmla="*/ 180 w 308"/>
                  <a:gd name="T95" fmla="*/ 31 h 123"/>
                  <a:gd name="T96" fmla="*/ 191 w 308"/>
                  <a:gd name="T97" fmla="*/ 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123">
                    <a:moveTo>
                      <a:pt x="283" y="75"/>
                    </a:moveTo>
                    <a:lnTo>
                      <a:pt x="279" y="75"/>
                    </a:lnTo>
                    <a:lnTo>
                      <a:pt x="278" y="77"/>
                    </a:lnTo>
                    <a:lnTo>
                      <a:pt x="276" y="81"/>
                    </a:lnTo>
                    <a:lnTo>
                      <a:pt x="276" y="87"/>
                    </a:lnTo>
                    <a:lnTo>
                      <a:pt x="276" y="92"/>
                    </a:lnTo>
                    <a:lnTo>
                      <a:pt x="276" y="100"/>
                    </a:lnTo>
                    <a:lnTo>
                      <a:pt x="276" y="104"/>
                    </a:lnTo>
                    <a:lnTo>
                      <a:pt x="278" y="108"/>
                    </a:lnTo>
                    <a:lnTo>
                      <a:pt x="279" y="110"/>
                    </a:lnTo>
                    <a:lnTo>
                      <a:pt x="283" y="111"/>
                    </a:lnTo>
                    <a:lnTo>
                      <a:pt x="287" y="110"/>
                    </a:lnTo>
                    <a:lnTo>
                      <a:pt x="289" y="108"/>
                    </a:lnTo>
                    <a:lnTo>
                      <a:pt x="291" y="104"/>
                    </a:lnTo>
                    <a:lnTo>
                      <a:pt x="291" y="100"/>
                    </a:lnTo>
                    <a:lnTo>
                      <a:pt x="291" y="92"/>
                    </a:lnTo>
                    <a:lnTo>
                      <a:pt x="291" y="87"/>
                    </a:lnTo>
                    <a:lnTo>
                      <a:pt x="291" y="81"/>
                    </a:lnTo>
                    <a:lnTo>
                      <a:pt x="289" y="77"/>
                    </a:lnTo>
                    <a:lnTo>
                      <a:pt x="287" y="75"/>
                    </a:lnTo>
                    <a:lnTo>
                      <a:pt x="283" y="75"/>
                    </a:lnTo>
                    <a:close/>
                    <a:moveTo>
                      <a:pt x="283" y="62"/>
                    </a:moveTo>
                    <a:lnTo>
                      <a:pt x="291" y="64"/>
                    </a:lnTo>
                    <a:lnTo>
                      <a:pt x="297" y="65"/>
                    </a:lnTo>
                    <a:lnTo>
                      <a:pt x="302" y="69"/>
                    </a:lnTo>
                    <a:lnTo>
                      <a:pt x="306" y="75"/>
                    </a:lnTo>
                    <a:lnTo>
                      <a:pt x="308" y="83"/>
                    </a:lnTo>
                    <a:lnTo>
                      <a:pt x="308" y="92"/>
                    </a:lnTo>
                    <a:lnTo>
                      <a:pt x="308" y="102"/>
                    </a:lnTo>
                    <a:lnTo>
                      <a:pt x="306" y="110"/>
                    </a:lnTo>
                    <a:lnTo>
                      <a:pt x="302" y="115"/>
                    </a:lnTo>
                    <a:lnTo>
                      <a:pt x="297" y="121"/>
                    </a:lnTo>
                    <a:lnTo>
                      <a:pt x="291" y="123"/>
                    </a:lnTo>
                    <a:lnTo>
                      <a:pt x="283" y="123"/>
                    </a:lnTo>
                    <a:lnTo>
                      <a:pt x="276" y="123"/>
                    </a:lnTo>
                    <a:lnTo>
                      <a:pt x="270" y="121"/>
                    </a:lnTo>
                    <a:lnTo>
                      <a:pt x="264" y="115"/>
                    </a:lnTo>
                    <a:lnTo>
                      <a:pt x="260" y="110"/>
                    </a:lnTo>
                    <a:lnTo>
                      <a:pt x="258" y="102"/>
                    </a:lnTo>
                    <a:lnTo>
                      <a:pt x="258" y="92"/>
                    </a:lnTo>
                    <a:lnTo>
                      <a:pt x="258" y="83"/>
                    </a:lnTo>
                    <a:lnTo>
                      <a:pt x="260" y="75"/>
                    </a:lnTo>
                    <a:lnTo>
                      <a:pt x="264" y="69"/>
                    </a:lnTo>
                    <a:lnTo>
                      <a:pt x="270" y="65"/>
                    </a:lnTo>
                    <a:lnTo>
                      <a:pt x="276" y="64"/>
                    </a:lnTo>
                    <a:lnTo>
                      <a:pt x="283" y="62"/>
                    </a:lnTo>
                    <a:close/>
                    <a:moveTo>
                      <a:pt x="126" y="21"/>
                    </a:moveTo>
                    <a:lnTo>
                      <a:pt x="122" y="21"/>
                    </a:lnTo>
                    <a:lnTo>
                      <a:pt x="119" y="23"/>
                    </a:lnTo>
                    <a:lnTo>
                      <a:pt x="117" y="27"/>
                    </a:lnTo>
                    <a:lnTo>
                      <a:pt x="115" y="33"/>
                    </a:lnTo>
                    <a:lnTo>
                      <a:pt x="113" y="39"/>
                    </a:lnTo>
                    <a:lnTo>
                      <a:pt x="113" y="50"/>
                    </a:lnTo>
                    <a:lnTo>
                      <a:pt x="113" y="62"/>
                    </a:lnTo>
                    <a:lnTo>
                      <a:pt x="113" y="73"/>
                    </a:lnTo>
                    <a:lnTo>
                      <a:pt x="113" y="83"/>
                    </a:lnTo>
                    <a:lnTo>
                      <a:pt x="115" y="90"/>
                    </a:lnTo>
                    <a:lnTo>
                      <a:pt x="117" y="96"/>
                    </a:lnTo>
                    <a:lnTo>
                      <a:pt x="119" y="100"/>
                    </a:lnTo>
                    <a:lnTo>
                      <a:pt x="122" y="102"/>
                    </a:lnTo>
                    <a:lnTo>
                      <a:pt x="126" y="102"/>
                    </a:lnTo>
                    <a:lnTo>
                      <a:pt x="130" y="102"/>
                    </a:lnTo>
                    <a:lnTo>
                      <a:pt x="134" y="100"/>
                    </a:lnTo>
                    <a:lnTo>
                      <a:pt x="136" y="96"/>
                    </a:lnTo>
                    <a:lnTo>
                      <a:pt x="140" y="90"/>
                    </a:lnTo>
                    <a:lnTo>
                      <a:pt x="140" y="83"/>
                    </a:lnTo>
                    <a:lnTo>
                      <a:pt x="142" y="73"/>
                    </a:lnTo>
                    <a:lnTo>
                      <a:pt x="142" y="62"/>
                    </a:lnTo>
                    <a:lnTo>
                      <a:pt x="142" y="50"/>
                    </a:lnTo>
                    <a:lnTo>
                      <a:pt x="140" y="41"/>
                    </a:lnTo>
                    <a:lnTo>
                      <a:pt x="140" y="33"/>
                    </a:lnTo>
                    <a:lnTo>
                      <a:pt x="136" y="27"/>
                    </a:lnTo>
                    <a:lnTo>
                      <a:pt x="134" y="23"/>
                    </a:lnTo>
                    <a:lnTo>
                      <a:pt x="130" y="21"/>
                    </a:lnTo>
                    <a:lnTo>
                      <a:pt x="126" y="21"/>
                    </a:lnTo>
                    <a:close/>
                    <a:moveTo>
                      <a:pt x="205" y="14"/>
                    </a:moveTo>
                    <a:lnTo>
                      <a:pt x="201" y="14"/>
                    </a:lnTo>
                    <a:lnTo>
                      <a:pt x="199" y="16"/>
                    </a:lnTo>
                    <a:lnTo>
                      <a:pt x="197" y="19"/>
                    </a:lnTo>
                    <a:lnTo>
                      <a:pt x="197" y="25"/>
                    </a:lnTo>
                    <a:lnTo>
                      <a:pt x="197" y="31"/>
                    </a:lnTo>
                    <a:lnTo>
                      <a:pt x="197" y="39"/>
                    </a:lnTo>
                    <a:lnTo>
                      <a:pt x="197" y="42"/>
                    </a:lnTo>
                    <a:lnTo>
                      <a:pt x="199" y="46"/>
                    </a:lnTo>
                    <a:lnTo>
                      <a:pt x="201" y="48"/>
                    </a:lnTo>
                    <a:lnTo>
                      <a:pt x="205" y="50"/>
                    </a:lnTo>
                    <a:lnTo>
                      <a:pt x="209" y="48"/>
                    </a:lnTo>
                    <a:lnTo>
                      <a:pt x="211" y="46"/>
                    </a:lnTo>
                    <a:lnTo>
                      <a:pt x="212" y="42"/>
                    </a:lnTo>
                    <a:lnTo>
                      <a:pt x="212" y="39"/>
                    </a:lnTo>
                    <a:lnTo>
                      <a:pt x="212" y="31"/>
                    </a:lnTo>
                    <a:lnTo>
                      <a:pt x="212" y="25"/>
                    </a:lnTo>
                    <a:lnTo>
                      <a:pt x="212" y="19"/>
                    </a:lnTo>
                    <a:lnTo>
                      <a:pt x="211" y="16"/>
                    </a:lnTo>
                    <a:lnTo>
                      <a:pt x="209" y="14"/>
                    </a:lnTo>
                    <a:lnTo>
                      <a:pt x="205" y="14"/>
                    </a:lnTo>
                    <a:close/>
                    <a:moveTo>
                      <a:pt x="13" y="4"/>
                    </a:moveTo>
                    <a:lnTo>
                      <a:pt x="73" y="4"/>
                    </a:lnTo>
                    <a:lnTo>
                      <a:pt x="73" y="25"/>
                    </a:lnTo>
                    <a:lnTo>
                      <a:pt x="30" y="25"/>
                    </a:lnTo>
                    <a:lnTo>
                      <a:pt x="27" y="44"/>
                    </a:lnTo>
                    <a:lnTo>
                      <a:pt x="34" y="42"/>
                    </a:lnTo>
                    <a:lnTo>
                      <a:pt x="42" y="41"/>
                    </a:lnTo>
                    <a:lnTo>
                      <a:pt x="51" y="42"/>
                    </a:lnTo>
                    <a:lnTo>
                      <a:pt x="59" y="46"/>
                    </a:lnTo>
                    <a:lnTo>
                      <a:pt x="67" y="52"/>
                    </a:lnTo>
                    <a:lnTo>
                      <a:pt x="73" y="60"/>
                    </a:lnTo>
                    <a:lnTo>
                      <a:pt x="76" y="69"/>
                    </a:lnTo>
                    <a:lnTo>
                      <a:pt x="76" y="81"/>
                    </a:lnTo>
                    <a:lnTo>
                      <a:pt x="76" y="88"/>
                    </a:lnTo>
                    <a:lnTo>
                      <a:pt x="74" y="98"/>
                    </a:lnTo>
                    <a:lnTo>
                      <a:pt x="69" y="106"/>
                    </a:lnTo>
                    <a:lnTo>
                      <a:pt x="55" y="117"/>
                    </a:lnTo>
                    <a:lnTo>
                      <a:pt x="38" y="121"/>
                    </a:lnTo>
                    <a:lnTo>
                      <a:pt x="27" y="119"/>
                    </a:lnTo>
                    <a:lnTo>
                      <a:pt x="19" y="117"/>
                    </a:lnTo>
                    <a:lnTo>
                      <a:pt x="11" y="111"/>
                    </a:lnTo>
                    <a:lnTo>
                      <a:pt x="6" y="106"/>
                    </a:lnTo>
                    <a:lnTo>
                      <a:pt x="2" y="98"/>
                    </a:lnTo>
                    <a:lnTo>
                      <a:pt x="0" y="88"/>
                    </a:lnTo>
                    <a:lnTo>
                      <a:pt x="21" y="87"/>
                    </a:lnTo>
                    <a:lnTo>
                      <a:pt x="23" y="94"/>
                    </a:lnTo>
                    <a:lnTo>
                      <a:pt x="27" y="98"/>
                    </a:lnTo>
                    <a:lnTo>
                      <a:pt x="32" y="102"/>
                    </a:lnTo>
                    <a:lnTo>
                      <a:pt x="38" y="104"/>
                    </a:lnTo>
                    <a:lnTo>
                      <a:pt x="42" y="102"/>
                    </a:lnTo>
                    <a:lnTo>
                      <a:pt x="46" y="100"/>
                    </a:lnTo>
                    <a:lnTo>
                      <a:pt x="50" y="98"/>
                    </a:lnTo>
                    <a:lnTo>
                      <a:pt x="51" y="92"/>
                    </a:lnTo>
                    <a:lnTo>
                      <a:pt x="53" y="87"/>
                    </a:lnTo>
                    <a:lnTo>
                      <a:pt x="55" y="81"/>
                    </a:lnTo>
                    <a:lnTo>
                      <a:pt x="53" y="73"/>
                    </a:lnTo>
                    <a:lnTo>
                      <a:pt x="51" y="69"/>
                    </a:lnTo>
                    <a:lnTo>
                      <a:pt x="50" y="64"/>
                    </a:lnTo>
                    <a:lnTo>
                      <a:pt x="46" y="62"/>
                    </a:lnTo>
                    <a:lnTo>
                      <a:pt x="42" y="60"/>
                    </a:lnTo>
                    <a:lnTo>
                      <a:pt x="36" y="60"/>
                    </a:lnTo>
                    <a:lnTo>
                      <a:pt x="30" y="60"/>
                    </a:lnTo>
                    <a:lnTo>
                      <a:pt x="25" y="64"/>
                    </a:lnTo>
                    <a:lnTo>
                      <a:pt x="21" y="67"/>
                    </a:lnTo>
                    <a:lnTo>
                      <a:pt x="2" y="65"/>
                    </a:lnTo>
                    <a:lnTo>
                      <a:pt x="13" y="4"/>
                    </a:lnTo>
                    <a:close/>
                    <a:moveTo>
                      <a:pt x="126" y="2"/>
                    </a:moveTo>
                    <a:lnTo>
                      <a:pt x="134" y="2"/>
                    </a:lnTo>
                    <a:lnTo>
                      <a:pt x="142" y="6"/>
                    </a:lnTo>
                    <a:lnTo>
                      <a:pt x="147" y="10"/>
                    </a:lnTo>
                    <a:lnTo>
                      <a:pt x="153" y="14"/>
                    </a:lnTo>
                    <a:lnTo>
                      <a:pt x="161" y="33"/>
                    </a:lnTo>
                    <a:lnTo>
                      <a:pt x="165" y="62"/>
                    </a:lnTo>
                    <a:lnTo>
                      <a:pt x="161" y="90"/>
                    </a:lnTo>
                    <a:lnTo>
                      <a:pt x="153" y="110"/>
                    </a:lnTo>
                    <a:lnTo>
                      <a:pt x="147" y="113"/>
                    </a:lnTo>
                    <a:lnTo>
                      <a:pt x="142" y="117"/>
                    </a:lnTo>
                    <a:lnTo>
                      <a:pt x="134" y="121"/>
                    </a:lnTo>
                    <a:lnTo>
                      <a:pt x="126" y="121"/>
                    </a:lnTo>
                    <a:lnTo>
                      <a:pt x="119" y="119"/>
                    </a:lnTo>
                    <a:lnTo>
                      <a:pt x="111" y="117"/>
                    </a:lnTo>
                    <a:lnTo>
                      <a:pt x="105" y="113"/>
                    </a:lnTo>
                    <a:lnTo>
                      <a:pt x="99" y="108"/>
                    </a:lnTo>
                    <a:lnTo>
                      <a:pt x="94" y="96"/>
                    </a:lnTo>
                    <a:lnTo>
                      <a:pt x="90" y="81"/>
                    </a:lnTo>
                    <a:lnTo>
                      <a:pt x="90" y="62"/>
                    </a:lnTo>
                    <a:lnTo>
                      <a:pt x="92" y="33"/>
                    </a:lnTo>
                    <a:lnTo>
                      <a:pt x="101" y="14"/>
                    </a:lnTo>
                    <a:lnTo>
                      <a:pt x="105" y="8"/>
                    </a:lnTo>
                    <a:lnTo>
                      <a:pt x="111" y="6"/>
                    </a:lnTo>
                    <a:lnTo>
                      <a:pt x="119" y="2"/>
                    </a:lnTo>
                    <a:lnTo>
                      <a:pt x="126" y="2"/>
                    </a:lnTo>
                    <a:close/>
                    <a:moveTo>
                      <a:pt x="268" y="0"/>
                    </a:moveTo>
                    <a:lnTo>
                      <a:pt x="283" y="0"/>
                    </a:lnTo>
                    <a:lnTo>
                      <a:pt x="222" y="123"/>
                    </a:lnTo>
                    <a:lnTo>
                      <a:pt x="205" y="123"/>
                    </a:lnTo>
                    <a:lnTo>
                      <a:pt x="268" y="0"/>
                    </a:lnTo>
                    <a:close/>
                    <a:moveTo>
                      <a:pt x="205" y="0"/>
                    </a:moveTo>
                    <a:lnTo>
                      <a:pt x="212" y="2"/>
                    </a:lnTo>
                    <a:lnTo>
                      <a:pt x="218" y="4"/>
                    </a:lnTo>
                    <a:lnTo>
                      <a:pt x="224" y="8"/>
                    </a:lnTo>
                    <a:lnTo>
                      <a:pt x="228" y="14"/>
                    </a:lnTo>
                    <a:lnTo>
                      <a:pt x="230" y="21"/>
                    </a:lnTo>
                    <a:lnTo>
                      <a:pt x="232" y="31"/>
                    </a:lnTo>
                    <a:lnTo>
                      <a:pt x="230" y="41"/>
                    </a:lnTo>
                    <a:lnTo>
                      <a:pt x="228" y="48"/>
                    </a:lnTo>
                    <a:lnTo>
                      <a:pt x="224" y="54"/>
                    </a:lnTo>
                    <a:lnTo>
                      <a:pt x="218" y="58"/>
                    </a:lnTo>
                    <a:lnTo>
                      <a:pt x="212" y="62"/>
                    </a:lnTo>
                    <a:lnTo>
                      <a:pt x="205" y="62"/>
                    </a:lnTo>
                    <a:lnTo>
                      <a:pt x="197" y="62"/>
                    </a:lnTo>
                    <a:lnTo>
                      <a:pt x="191" y="58"/>
                    </a:lnTo>
                    <a:lnTo>
                      <a:pt x="186" y="54"/>
                    </a:lnTo>
                    <a:lnTo>
                      <a:pt x="182" y="48"/>
                    </a:lnTo>
                    <a:lnTo>
                      <a:pt x="180" y="41"/>
                    </a:lnTo>
                    <a:lnTo>
                      <a:pt x="180" y="31"/>
                    </a:lnTo>
                    <a:lnTo>
                      <a:pt x="180" y="21"/>
                    </a:lnTo>
                    <a:lnTo>
                      <a:pt x="182" y="14"/>
                    </a:lnTo>
                    <a:lnTo>
                      <a:pt x="186" y="8"/>
                    </a:lnTo>
                    <a:lnTo>
                      <a:pt x="191" y="4"/>
                    </a:lnTo>
                    <a:lnTo>
                      <a:pt x="197" y="2"/>
                    </a:lnTo>
                    <a:lnTo>
                      <a:pt x="205" y="0"/>
                    </a:lnTo>
                    <a:close/>
                  </a:path>
                </a:pathLst>
              </a:custGeom>
              <a:solidFill>
                <a:srgbClr val="FFFFFF"/>
              </a:solidFill>
              <a:ln w="0">
                <a:solidFill>
                  <a:srgbClr val="FFFFFF"/>
                </a:solid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207" name="Freeform 106"/>
              <p:cNvSpPr>
                <a:spLocks noEditPoints="1"/>
              </p:cNvSpPr>
              <p:nvPr/>
            </p:nvSpPr>
            <p:spPr bwMode="auto">
              <a:xfrm>
                <a:off x="9884835" y="1861998"/>
                <a:ext cx="144455" cy="159822"/>
              </a:xfrm>
              <a:custGeom>
                <a:avLst/>
                <a:gdLst>
                  <a:gd name="T0" fmla="*/ 288 w 376"/>
                  <a:gd name="T1" fmla="*/ 134 h 416"/>
                  <a:gd name="T2" fmla="*/ 288 w 376"/>
                  <a:gd name="T3" fmla="*/ 140 h 416"/>
                  <a:gd name="T4" fmla="*/ 288 w 376"/>
                  <a:gd name="T5" fmla="*/ 147 h 416"/>
                  <a:gd name="T6" fmla="*/ 286 w 376"/>
                  <a:gd name="T7" fmla="*/ 153 h 416"/>
                  <a:gd name="T8" fmla="*/ 280 w 376"/>
                  <a:gd name="T9" fmla="*/ 159 h 416"/>
                  <a:gd name="T10" fmla="*/ 270 w 376"/>
                  <a:gd name="T11" fmla="*/ 159 h 416"/>
                  <a:gd name="T12" fmla="*/ 263 w 376"/>
                  <a:gd name="T13" fmla="*/ 153 h 416"/>
                  <a:gd name="T14" fmla="*/ 261 w 376"/>
                  <a:gd name="T15" fmla="*/ 144 h 416"/>
                  <a:gd name="T16" fmla="*/ 263 w 376"/>
                  <a:gd name="T17" fmla="*/ 138 h 416"/>
                  <a:gd name="T18" fmla="*/ 263 w 376"/>
                  <a:gd name="T19" fmla="*/ 134 h 416"/>
                  <a:gd name="T20" fmla="*/ 253 w 376"/>
                  <a:gd name="T21" fmla="*/ 144 h 416"/>
                  <a:gd name="T22" fmla="*/ 253 w 376"/>
                  <a:gd name="T23" fmla="*/ 157 h 416"/>
                  <a:gd name="T24" fmla="*/ 263 w 376"/>
                  <a:gd name="T25" fmla="*/ 168 h 416"/>
                  <a:gd name="T26" fmla="*/ 288 w 376"/>
                  <a:gd name="T27" fmla="*/ 170 h 416"/>
                  <a:gd name="T28" fmla="*/ 297 w 376"/>
                  <a:gd name="T29" fmla="*/ 157 h 416"/>
                  <a:gd name="T30" fmla="*/ 299 w 376"/>
                  <a:gd name="T31" fmla="*/ 142 h 416"/>
                  <a:gd name="T32" fmla="*/ 288 w 376"/>
                  <a:gd name="T33" fmla="*/ 134 h 416"/>
                  <a:gd name="T34" fmla="*/ 129 w 376"/>
                  <a:gd name="T35" fmla="*/ 134 h 416"/>
                  <a:gd name="T36" fmla="*/ 129 w 376"/>
                  <a:gd name="T37" fmla="*/ 140 h 416"/>
                  <a:gd name="T38" fmla="*/ 129 w 376"/>
                  <a:gd name="T39" fmla="*/ 147 h 416"/>
                  <a:gd name="T40" fmla="*/ 127 w 376"/>
                  <a:gd name="T41" fmla="*/ 153 h 416"/>
                  <a:gd name="T42" fmla="*/ 121 w 376"/>
                  <a:gd name="T43" fmla="*/ 159 h 416"/>
                  <a:gd name="T44" fmla="*/ 109 w 376"/>
                  <a:gd name="T45" fmla="*/ 159 h 416"/>
                  <a:gd name="T46" fmla="*/ 104 w 376"/>
                  <a:gd name="T47" fmla="*/ 153 h 416"/>
                  <a:gd name="T48" fmla="*/ 102 w 376"/>
                  <a:gd name="T49" fmla="*/ 144 h 416"/>
                  <a:gd name="T50" fmla="*/ 102 w 376"/>
                  <a:gd name="T51" fmla="*/ 138 h 416"/>
                  <a:gd name="T52" fmla="*/ 104 w 376"/>
                  <a:gd name="T53" fmla="*/ 134 h 416"/>
                  <a:gd name="T54" fmla="*/ 94 w 376"/>
                  <a:gd name="T55" fmla="*/ 144 h 416"/>
                  <a:gd name="T56" fmla="*/ 92 w 376"/>
                  <a:gd name="T57" fmla="*/ 157 h 416"/>
                  <a:gd name="T58" fmla="*/ 102 w 376"/>
                  <a:gd name="T59" fmla="*/ 168 h 416"/>
                  <a:gd name="T60" fmla="*/ 127 w 376"/>
                  <a:gd name="T61" fmla="*/ 170 h 416"/>
                  <a:gd name="T62" fmla="*/ 138 w 376"/>
                  <a:gd name="T63" fmla="*/ 157 h 416"/>
                  <a:gd name="T64" fmla="*/ 140 w 376"/>
                  <a:gd name="T65" fmla="*/ 142 h 416"/>
                  <a:gd name="T66" fmla="*/ 129 w 376"/>
                  <a:gd name="T67" fmla="*/ 134 h 416"/>
                  <a:gd name="T68" fmla="*/ 182 w 376"/>
                  <a:gd name="T69" fmla="*/ 25 h 416"/>
                  <a:gd name="T70" fmla="*/ 161 w 376"/>
                  <a:gd name="T71" fmla="*/ 48 h 416"/>
                  <a:gd name="T72" fmla="*/ 140 w 376"/>
                  <a:gd name="T73" fmla="*/ 78 h 416"/>
                  <a:gd name="T74" fmla="*/ 125 w 376"/>
                  <a:gd name="T75" fmla="*/ 101 h 416"/>
                  <a:gd name="T76" fmla="*/ 261 w 376"/>
                  <a:gd name="T77" fmla="*/ 103 h 416"/>
                  <a:gd name="T78" fmla="*/ 253 w 376"/>
                  <a:gd name="T79" fmla="*/ 90 h 416"/>
                  <a:gd name="T80" fmla="*/ 236 w 376"/>
                  <a:gd name="T81" fmla="*/ 61 h 416"/>
                  <a:gd name="T82" fmla="*/ 213 w 376"/>
                  <a:gd name="T83" fmla="*/ 34 h 416"/>
                  <a:gd name="T84" fmla="*/ 192 w 376"/>
                  <a:gd name="T85" fmla="*/ 21 h 416"/>
                  <a:gd name="T86" fmla="*/ 207 w 376"/>
                  <a:gd name="T87" fmla="*/ 4 h 416"/>
                  <a:gd name="T88" fmla="*/ 238 w 376"/>
                  <a:gd name="T89" fmla="*/ 32 h 416"/>
                  <a:gd name="T90" fmla="*/ 265 w 376"/>
                  <a:gd name="T91" fmla="*/ 71 h 416"/>
                  <a:gd name="T92" fmla="*/ 282 w 376"/>
                  <a:gd name="T93" fmla="*/ 100 h 416"/>
                  <a:gd name="T94" fmla="*/ 330 w 376"/>
                  <a:gd name="T95" fmla="*/ 103 h 416"/>
                  <a:gd name="T96" fmla="*/ 0 w 376"/>
                  <a:gd name="T97" fmla="*/ 416 h 416"/>
                  <a:gd name="T98" fmla="*/ 102 w 376"/>
                  <a:gd name="T99" fmla="*/ 103 h 416"/>
                  <a:gd name="T100" fmla="*/ 111 w 376"/>
                  <a:gd name="T101" fmla="*/ 86 h 416"/>
                  <a:gd name="T102" fmla="*/ 132 w 376"/>
                  <a:gd name="T103" fmla="*/ 52 h 416"/>
                  <a:gd name="T104" fmla="*/ 161 w 376"/>
                  <a:gd name="T105" fmla="*/ 15 h 416"/>
                  <a:gd name="T106" fmla="*/ 192 w 376"/>
                  <a:gd name="T107" fmla="*/ 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6" h="416">
                    <a:moveTo>
                      <a:pt x="288" y="134"/>
                    </a:moveTo>
                    <a:lnTo>
                      <a:pt x="288" y="134"/>
                    </a:lnTo>
                    <a:lnTo>
                      <a:pt x="288" y="136"/>
                    </a:lnTo>
                    <a:lnTo>
                      <a:pt x="288" y="140"/>
                    </a:lnTo>
                    <a:lnTo>
                      <a:pt x="288" y="144"/>
                    </a:lnTo>
                    <a:lnTo>
                      <a:pt x="288" y="147"/>
                    </a:lnTo>
                    <a:lnTo>
                      <a:pt x="288" y="151"/>
                    </a:lnTo>
                    <a:lnTo>
                      <a:pt x="286" y="153"/>
                    </a:lnTo>
                    <a:lnTo>
                      <a:pt x="284" y="157"/>
                    </a:lnTo>
                    <a:lnTo>
                      <a:pt x="280" y="159"/>
                    </a:lnTo>
                    <a:lnTo>
                      <a:pt x="274" y="159"/>
                    </a:lnTo>
                    <a:lnTo>
                      <a:pt x="270" y="159"/>
                    </a:lnTo>
                    <a:lnTo>
                      <a:pt x="267" y="155"/>
                    </a:lnTo>
                    <a:lnTo>
                      <a:pt x="263" y="153"/>
                    </a:lnTo>
                    <a:lnTo>
                      <a:pt x="263" y="149"/>
                    </a:lnTo>
                    <a:lnTo>
                      <a:pt x="261" y="144"/>
                    </a:lnTo>
                    <a:lnTo>
                      <a:pt x="261" y="140"/>
                    </a:lnTo>
                    <a:lnTo>
                      <a:pt x="263" y="138"/>
                    </a:lnTo>
                    <a:lnTo>
                      <a:pt x="263" y="136"/>
                    </a:lnTo>
                    <a:lnTo>
                      <a:pt x="263" y="134"/>
                    </a:lnTo>
                    <a:lnTo>
                      <a:pt x="253" y="142"/>
                    </a:lnTo>
                    <a:lnTo>
                      <a:pt x="253" y="144"/>
                    </a:lnTo>
                    <a:lnTo>
                      <a:pt x="251" y="149"/>
                    </a:lnTo>
                    <a:lnTo>
                      <a:pt x="253" y="157"/>
                    </a:lnTo>
                    <a:lnTo>
                      <a:pt x="255" y="163"/>
                    </a:lnTo>
                    <a:lnTo>
                      <a:pt x="263" y="168"/>
                    </a:lnTo>
                    <a:lnTo>
                      <a:pt x="274" y="172"/>
                    </a:lnTo>
                    <a:lnTo>
                      <a:pt x="288" y="170"/>
                    </a:lnTo>
                    <a:lnTo>
                      <a:pt x="295" y="165"/>
                    </a:lnTo>
                    <a:lnTo>
                      <a:pt x="297" y="157"/>
                    </a:lnTo>
                    <a:lnTo>
                      <a:pt x="299" y="147"/>
                    </a:lnTo>
                    <a:lnTo>
                      <a:pt x="299" y="142"/>
                    </a:lnTo>
                    <a:lnTo>
                      <a:pt x="299" y="140"/>
                    </a:lnTo>
                    <a:lnTo>
                      <a:pt x="288" y="134"/>
                    </a:lnTo>
                    <a:close/>
                    <a:moveTo>
                      <a:pt x="129" y="134"/>
                    </a:moveTo>
                    <a:lnTo>
                      <a:pt x="129" y="134"/>
                    </a:lnTo>
                    <a:lnTo>
                      <a:pt x="129" y="136"/>
                    </a:lnTo>
                    <a:lnTo>
                      <a:pt x="129" y="140"/>
                    </a:lnTo>
                    <a:lnTo>
                      <a:pt x="129" y="144"/>
                    </a:lnTo>
                    <a:lnTo>
                      <a:pt x="129" y="147"/>
                    </a:lnTo>
                    <a:lnTo>
                      <a:pt x="129" y="151"/>
                    </a:lnTo>
                    <a:lnTo>
                      <a:pt x="127" y="153"/>
                    </a:lnTo>
                    <a:lnTo>
                      <a:pt x="125" y="157"/>
                    </a:lnTo>
                    <a:lnTo>
                      <a:pt x="121" y="159"/>
                    </a:lnTo>
                    <a:lnTo>
                      <a:pt x="115" y="159"/>
                    </a:lnTo>
                    <a:lnTo>
                      <a:pt x="109" y="159"/>
                    </a:lnTo>
                    <a:lnTo>
                      <a:pt x="106" y="155"/>
                    </a:lnTo>
                    <a:lnTo>
                      <a:pt x="104" y="153"/>
                    </a:lnTo>
                    <a:lnTo>
                      <a:pt x="102" y="149"/>
                    </a:lnTo>
                    <a:lnTo>
                      <a:pt x="102" y="144"/>
                    </a:lnTo>
                    <a:lnTo>
                      <a:pt x="102" y="140"/>
                    </a:lnTo>
                    <a:lnTo>
                      <a:pt x="102" y="138"/>
                    </a:lnTo>
                    <a:lnTo>
                      <a:pt x="104" y="136"/>
                    </a:lnTo>
                    <a:lnTo>
                      <a:pt x="104" y="134"/>
                    </a:lnTo>
                    <a:lnTo>
                      <a:pt x="94" y="142"/>
                    </a:lnTo>
                    <a:lnTo>
                      <a:pt x="94" y="144"/>
                    </a:lnTo>
                    <a:lnTo>
                      <a:pt x="92" y="149"/>
                    </a:lnTo>
                    <a:lnTo>
                      <a:pt x="92" y="157"/>
                    </a:lnTo>
                    <a:lnTo>
                      <a:pt x="96" y="163"/>
                    </a:lnTo>
                    <a:lnTo>
                      <a:pt x="102" y="168"/>
                    </a:lnTo>
                    <a:lnTo>
                      <a:pt x="115" y="172"/>
                    </a:lnTo>
                    <a:lnTo>
                      <a:pt x="127" y="170"/>
                    </a:lnTo>
                    <a:lnTo>
                      <a:pt x="134" y="165"/>
                    </a:lnTo>
                    <a:lnTo>
                      <a:pt x="138" y="157"/>
                    </a:lnTo>
                    <a:lnTo>
                      <a:pt x="140" y="147"/>
                    </a:lnTo>
                    <a:lnTo>
                      <a:pt x="140" y="142"/>
                    </a:lnTo>
                    <a:lnTo>
                      <a:pt x="138" y="140"/>
                    </a:lnTo>
                    <a:lnTo>
                      <a:pt x="129" y="134"/>
                    </a:lnTo>
                    <a:close/>
                    <a:moveTo>
                      <a:pt x="192" y="21"/>
                    </a:moveTo>
                    <a:lnTo>
                      <a:pt x="182" y="25"/>
                    </a:lnTo>
                    <a:lnTo>
                      <a:pt x="173" y="34"/>
                    </a:lnTo>
                    <a:lnTo>
                      <a:pt x="161" y="48"/>
                    </a:lnTo>
                    <a:lnTo>
                      <a:pt x="150" y="63"/>
                    </a:lnTo>
                    <a:lnTo>
                      <a:pt x="140" y="78"/>
                    </a:lnTo>
                    <a:lnTo>
                      <a:pt x="131" y="92"/>
                    </a:lnTo>
                    <a:lnTo>
                      <a:pt x="125" y="101"/>
                    </a:lnTo>
                    <a:lnTo>
                      <a:pt x="123" y="105"/>
                    </a:lnTo>
                    <a:lnTo>
                      <a:pt x="261" y="103"/>
                    </a:lnTo>
                    <a:lnTo>
                      <a:pt x="259" y="100"/>
                    </a:lnTo>
                    <a:lnTo>
                      <a:pt x="253" y="90"/>
                    </a:lnTo>
                    <a:lnTo>
                      <a:pt x="245" y="77"/>
                    </a:lnTo>
                    <a:lnTo>
                      <a:pt x="236" y="61"/>
                    </a:lnTo>
                    <a:lnTo>
                      <a:pt x="224" y="46"/>
                    </a:lnTo>
                    <a:lnTo>
                      <a:pt x="213" y="34"/>
                    </a:lnTo>
                    <a:lnTo>
                      <a:pt x="203" y="25"/>
                    </a:lnTo>
                    <a:lnTo>
                      <a:pt x="192" y="21"/>
                    </a:lnTo>
                    <a:close/>
                    <a:moveTo>
                      <a:pt x="192" y="0"/>
                    </a:moveTo>
                    <a:lnTo>
                      <a:pt x="207" y="4"/>
                    </a:lnTo>
                    <a:lnTo>
                      <a:pt x="224" y="15"/>
                    </a:lnTo>
                    <a:lnTo>
                      <a:pt x="238" y="32"/>
                    </a:lnTo>
                    <a:lnTo>
                      <a:pt x="253" y="52"/>
                    </a:lnTo>
                    <a:lnTo>
                      <a:pt x="265" y="71"/>
                    </a:lnTo>
                    <a:lnTo>
                      <a:pt x="274" y="88"/>
                    </a:lnTo>
                    <a:lnTo>
                      <a:pt x="282" y="100"/>
                    </a:lnTo>
                    <a:lnTo>
                      <a:pt x="284" y="103"/>
                    </a:lnTo>
                    <a:lnTo>
                      <a:pt x="330" y="103"/>
                    </a:lnTo>
                    <a:lnTo>
                      <a:pt x="376" y="414"/>
                    </a:lnTo>
                    <a:lnTo>
                      <a:pt x="0" y="416"/>
                    </a:lnTo>
                    <a:lnTo>
                      <a:pt x="58" y="103"/>
                    </a:lnTo>
                    <a:lnTo>
                      <a:pt x="102" y="103"/>
                    </a:lnTo>
                    <a:lnTo>
                      <a:pt x="104" y="100"/>
                    </a:lnTo>
                    <a:lnTo>
                      <a:pt x="111" y="86"/>
                    </a:lnTo>
                    <a:lnTo>
                      <a:pt x="121" y="71"/>
                    </a:lnTo>
                    <a:lnTo>
                      <a:pt x="132" y="52"/>
                    </a:lnTo>
                    <a:lnTo>
                      <a:pt x="148" y="32"/>
                    </a:lnTo>
                    <a:lnTo>
                      <a:pt x="161" y="15"/>
                    </a:lnTo>
                    <a:lnTo>
                      <a:pt x="178" y="4"/>
                    </a:lnTo>
                    <a:lnTo>
                      <a:pt x="192" y="0"/>
                    </a:lnTo>
                    <a:close/>
                  </a:path>
                </a:pathLst>
              </a:custGeom>
              <a:solidFill>
                <a:srgbClr val="76BB43"/>
              </a:solid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208" name="Freeform 107"/>
              <p:cNvSpPr>
                <a:spLocks noEditPoints="1"/>
              </p:cNvSpPr>
              <p:nvPr/>
            </p:nvSpPr>
            <p:spPr bwMode="auto">
              <a:xfrm>
                <a:off x="8262472" y="1717661"/>
                <a:ext cx="199393" cy="151754"/>
              </a:xfrm>
              <a:custGeom>
                <a:avLst/>
                <a:gdLst>
                  <a:gd name="T0" fmla="*/ 416 w 519"/>
                  <a:gd name="T1" fmla="*/ 117 h 395"/>
                  <a:gd name="T2" fmla="*/ 410 w 519"/>
                  <a:gd name="T3" fmla="*/ 123 h 395"/>
                  <a:gd name="T4" fmla="*/ 408 w 519"/>
                  <a:gd name="T5" fmla="*/ 207 h 395"/>
                  <a:gd name="T6" fmla="*/ 412 w 519"/>
                  <a:gd name="T7" fmla="*/ 215 h 395"/>
                  <a:gd name="T8" fmla="*/ 419 w 519"/>
                  <a:gd name="T9" fmla="*/ 219 h 395"/>
                  <a:gd name="T10" fmla="*/ 469 w 519"/>
                  <a:gd name="T11" fmla="*/ 217 h 395"/>
                  <a:gd name="T12" fmla="*/ 477 w 519"/>
                  <a:gd name="T13" fmla="*/ 211 h 395"/>
                  <a:gd name="T14" fmla="*/ 477 w 519"/>
                  <a:gd name="T15" fmla="*/ 127 h 395"/>
                  <a:gd name="T16" fmla="*/ 473 w 519"/>
                  <a:gd name="T17" fmla="*/ 119 h 395"/>
                  <a:gd name="T18" fmla="*/ 465 w 519"/>
                  <a:gd name="T19" fmla="*/ 117 h 395"/>
                  <a:gd name="T20" fmla="*/ 370 w 519"/>
                  <a:gd name="T21" fmla="*/ 56 h 395"/>
                  <a:gd name="T22" fmla="*/ 419 w 519"/>
                  <a:gd name="T23" fmla="*/ 58 h 395"/>
                  <a:gd name="T24" fmla="*/ 469 w 519"/>
                  <a:gd name="T25" fmla="*/ 69 h 395"/>
                  <a:gd name="T26" fmla="*/ 502 w 519"/>
                  <a:gd name="T27" fmla="*/ 100 h 395"/>
                  <a:gd name="T28" fmla="*/ 519 w 519"/>
                  <a:gd name="T29" fmla="*/ 135 h 395"/>
                  <a:gd name="T30" fmla="*/ 519 w 519"/>
                  <a:gd name="T31" fmla="*/ 311 h 395"/>
                  <a:gd name="T32" fmla="*/ 396 w 519"/>
                  <a:gd name="T33" fmla="*/ 320 h 395"/>
                  <a:gd name="T34" fmla="*/ 400 w 519"/>
                  <a:gd name="T35" fmla="*/ 341 h 395"/>
                  <a:gd name="T36" fmla="*/ 385 w 519"/>
                  <a:gd name="T37" fmla="*/ 380 h 395"/>
                  <a:gd name="T38" fmla="*/ 347 w 519"/>
                  <a:gd name="T39" fmla="*/ 395 h 395"/>
                  <a:gd name="T40" fmla="*/ 308 w 519"/>
                  <a:gd name="T41" fmla="*/ 380 h 395"/>
                  <a:gd name="T42" fmla="*/ 291 w 519"/>
                  <a:gd name="T43" fmla="*/ 341 h 395"/>
                  <a:gd name="T44" fmla="*/ 297 w 519"/>
                  <a:gd name="T45" fmla="*/ 320 h 395"/>
                  <a:gd name="T46" fmla="*/ 126 w 519"/>
                  <a:gd name="T47" fmla="*/ 311 h 395"/>
                  <a:gd name="T48" fmla="*/ 134 w 519"/>
                  <a:gd name="T49" fmla="*/ 330 h 395"/>
                  <a:gd name="T50" fmla="*/ 130 w 519"/>
                  <a:gd name="T51" fmla="*/ 362 h 395"/>
                  <a:gd name="T52" fmla="*/ 101 w 519"/>
                  <a:gd name="T53" fmla="*/ 391 h 395"/>
                  <a:gd name="T54" fmla="*/ 59 w 519"/>
                  <a:gd name="T55" fmla="*/ 391 h 395"/>
                  <a:gd name="T56" fmla="*/ 30 w 519"/>
                  <a:gd name="T57" fmla="*/ 362 h 395"/>
                  <a:gd name="T58" fmla="*/ 27 w 519"/>
                  <a:gd name="T59" fmla="*/ 330 h 395"/>
                  <a:gd name="T60" fmla="*/ 34 w 519"/>
                  <a:gd name="T61" fmla="*/ 311 h 395"/>
                  <a:gd name="T62" fmla="*/ 0 w 519"/>
                  <a:gd name="T63" fmla="*/ 246 h 395"/>
                  <a:gd name="T64" fmla="*/ 347 w 519"/>
                  <a:gd name="T65" fmla="*/ 58 h 395"/>
                  <a:gd name="T66" fmla="*/ 370 w 519"/>
                  <a:gd name="T67" fmla="*/ 56 h 395"/>
                  <a:gd name="T68" fmla="*/ 113 w 519"/>
                  <a:gd name="T69" fmla="*/ 106 h 395"/>
                  <a:gd name="T70" fmla="*/ 143 w 519"/>
                  <a:gd name="T71" fmla="*/ 171 h 395"/>
                  <a:gd name="T72" fmla="*/ 189 w 519"/>
                  <a:gd name="T73" fmla="*/ 110 h 395"/>
                  <a:gd name="T74" fmla="*/ 168 w 519"/>
                  <a:gd name="T75" fmla="*/ 41 h 395"/>
                  <a:gd name="T76" fmla="*/ 21 w 519"/>
                  <a:gd name="T77" fmla="*/ 0 h 395"/>
                  <a:gd name="T78" fmla="*/ 65 w 519"/>
                  <a:gd name="T79" fmla="*/ 2 h 395"/>
                  <a:gd name="T80" fmla="*/ 132 w 519"/>
                  <a:gd name="T81" fmla="*/ 2 h 395"/>
                  <a:gd name="T82" fmla="*/ 209 w 519"/>
                  <a:gd name="T83" fmla="*/ 2 h 395"/>
                  <a:gd name="T84" fmla="*/ 276 w 519"/>
                  <a:gd name="T85" fmla="*/ 0 h 395"/>
                  <a:gd name="T86" fmla="*/ 318 w 519"/>
                  <a:gd name="T87" fmla="*/ 0 h 395"/>
                  <a:gd name="T88" fmla="*/ 324 w 519"/>
                  <a:gd name="T89" fmla="*/ 228 h 395"/>
                  <a:gd name="T90" fmla="*/ 15 w 519"/>
                  <a:gd name="T91" fmla="*/ 226 h 395"/>
                  <a:gd name="T92" fmla="*/ 15 w 519"/>
                  <a:gd name="T93" fmla="*/ 182 h 395"/>
                  <a:gd name="T94" fmla="*/ 15 w 519"/>
                  <a:gd name="T95" fmla="*/ 115 h 395"/>
                  <a:gd name="T96" fmla="*/ 15 w 519"/>
                  <a:gd name="T97" fmla="*/ 48 h 395"/>
                  <a:gd name="T98" fmla="*/ 15 w 519"/>
                  <a:gd name="T99" fmla="*/ 4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9" h="395">
                    <a:moveTo>
                      <a:pt x="419" y="117"/>
                    </a:moveTo>
                    <a:lnTo>
                      <a:pt x="416" y="117"/>
                    </a:lnTo>
                    <a:lnTo>
                      <a:pt x="412" y="119"/>
                    </a:lnTo>
                    <a:lnTo>
                      <a:pt x="410" y="123"/>
                    </a:lnTo>
                    <a:lnTo>
                      <a:pt x="408" y="127"/>
                    </a:lnTo>
                    <a:lnTo>
                      <a:pt x="408" y="207"/>
                    </a:lnTo>
                    <a:lnTo>
                      <a:pt x="410" y="211"/>
                    </a:lnTo>
                    <a:lnTo>
                      <a:pt x="412" y="215"/>
                    </a:lnTo>
                    <a:lnTo>
                      <a:pt x="416" y="217"/>
                    </a:lnTo>
                    <a:lnTo>
                      <a:pt x="419" y="219"/>
                    </a:lnTo>
                    <a:lnTo>
                      <a:pt x="465" y="219"/>
                    </a:lnTo>
                    <a:lnTo>
                      <a:pt x="469" y="217"/>
                    </a:lnTo>
                    <a:lnTo>
                      <a:pt x="473" y="215"/>
                    </a:lnTo>
                    <a:lnTo>
                      <a:pt x="477" y="211"/>
                    </a:lnTo>
                    <a:lnTo>
                      <a:pt x="477" y="207"/>
                    </a:lnTo>
                    <a:lnTo>
                      <a:pt x="477" y="127"/>
                    </a:lnTo>
                    <a:lnTo>
                      <a:pt x="477" y="123"/>
                    </a:lnTo>
                    <a:lnTo>
                      <a:pt x="473" y="119"/>
                    </a:lnTo>
                    <a:lnTo>
                      <a:pt x="469" y="117"/>
                    </a:lnTo>
                    <a:lnTo>
                      <a:pt x="465" y="117"/>
                    </a:lnTo>
                    <a:lnTo>
                      <a:pt x="419" y="117"/>
                    </a:lnTo>
                    <a:close/>
                    <a:moveTo>
                      <a:pt x="370" y="56"/>
                    </a:moveTo>
                    <a:lnTo>
                      <a:pt x="393" y="56"/>
                    </a:lnTo>
                    <a:lnTo>
                      <a:pt x="419" y="58"/>
                    </a:lnTo>
                    <a:lnTo>
                      <a:pt x="446" y="62"/>
                    </a:lnTo>
                    <a:lnTo>
                      <a:pt x="469" y="69"/>
                    </a:lnTo>
                    <a:lnTo>
                      <a:pt x="484" y="79"/>
                    </a:lnTo>
                    <a:lnTo>
                      <a:pt x="502" y="100"/>
                    </a:lnTo>
                    <a:lnTo>
                      <a:pt x="513" y="121"/>
                    </a:lnTo>
                    <a:lnTo>
                      <a:pt x="519" y="135"/>
                    </a:lnTo>
                    <a:lnTo>
                      <a:pt x="519" y="140"/>
                    </a:lnTo>
                    <a:lnTo>
                      <a:pt x="519" y="311"/>
                    </a:lnTo>
                    <a:lnTo>
                      <a:pt x="391" y="311"/>
                    </a:lnTo>
                    <a:lnTo>
                      <a:pt x="396" y="320"/>
                    </a:lnTo>
                    <a:lnTo>
                      <a:pt x="400" y="330"/>
                    </a:lnTo>
                    <a:lnTo>
                      <a:pt x="400" y="341"/>
                    </a:lnTo>
                    <a:lnTo>
                      <a:pt x="396" y="362"/>
                    </a:lnTo>
                    <a:lnTo>
                      <a:pt x="385" y="380"/>
                    </a:lnTo>
                    <a:lnTo>
                      <a:pt x="368" y="391"/>
                    </a:lnTo>
                    <a:lnTo>
                      <a:pt x="347" y="395"/>
                    </a:lnTo>
                    <a:lnTo>
                      <a:pt x="325" y="391"/>
                    </a:lnTo>
                    <a:lnTo>
                      <a:pt x="308" y="380"/>
                    </a:lnTo>
                    <a:lnTo>
                      <a:pt x="297" y="362"/>
                    </a:lnTo>
                    <a:lnTo>
                      <a:pt x="291" y="341"/>
                    </a:lnTo>
                    <a:lnTo>
                      <a:pt x="293" y="330"/>
                    </a:lnTo>
                    <a:lnTo>
                      <a:pt x="297" y="320"/>
                    </a:lnTo>
                    <a:lnTo>
                      <a:pt x="301" y="311"/>
                    </a:lnTo>
                    <a:lnTo>
                      <a:pt x="126" y="311"/>
                    </a:lnTo>
                    <a:lnTo>
                      <a:pt x="130" y="320"/>
                    </a:lnTo>
                    <a:lnTo>
                      <a:pt x="134" y="330"/>
                    </a:lnTo>
                    <a:lnTo>
                      <a:pt x="134" y="341"/>
                    </a:lnTo>
                    <a:lnTo>
                      <a:pt x="130" y="362"/>
                    </a:lnTo>
                    <a:lnTo>
                      <a:pt x="119" y="380"/>
                    </a:lnTo>
                    <a:lnTo>
                      <a:pt x="101" y="391"/>
                    </a:lnTo>
                    <a:lnTo>
                      <a:pt x="80" y="395"/>
                    </a:lnTo>
                    <a:lnTo>
                      <a:pt x="59" y="391"/>
                    </a:lnTo>
                    <a:lnTo>
                      <a:pt x="42" y="380"/>
                    </a:lnTo>
                    <a:lnTo>
                      <a:pt x="30" y="362"/>
                    </a:lnTo>
                    <a:lnTo>
                      <a:pt x="27" y="341"/>
                    </a:lnTo>
                    <a:lnTo>
                      <a:pt x="27" y="330"/>
                    </a:lnTo>
                    <a:lnTo>
                      <a:pt x="30" y="320"/>
                    </a:lnTo>
                    <a:lnTo>
                      <a:pt x="34" y="311"/>
                    </a:lnTo>
                    <a:lnTo>
                      <a:pt x="0" y="311"/>
                    </a:lnTo>
                    <a:lnTo>
                      <a:pt x="0" y="246"/>
                    </a:lnTo>
                    <a:lnTo>
                      <a:pt x="347" y="244"/>
                    </a:lnTo>
                    <a:lnTo>
                      <a:pt x="347" y="58"/>
                    </a:lnTo>
                    <a:lnTo>
                      <a:pt x="354" y="56"/>
                    </a:lnTo>
                    <a:lnTo>
                      <a:pt x="370" y="56"/>
                    </a:lnTo>
                    <a:close/>
                    <a:moveTo>
                      <a:pt x="168" y="41"/>
                    </a:moveTo>
                    <a:lnTo>
                      <a:pt x="113" y="106"/>
                    </a:lnTo>
                    <a:lnTo>
                      <a:pt x="142" y="106"/>
                    </a:lnTo>
                    <a:lnTo>
                      <a:pt x="143" y="171"/>
                    </a:lnTo>
                    <a:lnTo>
                      <a:pt x="189" y="171"/>
                    </a:lnTo>
                    <a:lnTo>
                      <a:pt x="189" y="110"/>
                    </a:lnTo>
                    <a:lnTo>
                      <a:pt x="230" y="110"/>
                    </a:lnTo>
                    <a:lnTo>
                      <a:pt x="168" y="41"/>
                    </a:lnTo>
                    <a:close/>
                    <a:moveTo>
                      <a:pt x="15" y="0"/>
                    </a:moveTo>
                    <a:lnTo>
                      <a:pt x="21" y="0"/>
                    </a:lnTo>
                    <a:lnTo>
                      <a:pt x="38" y="2"/>
                    </a:lnTo>
                    <a:lnTo>
                      <a:pt x="65" y="2"/>
                    </a:lnTo>
                    <a:lnTo>
                      <a:pt x="96" y="2"/>
                    </a:lnTo>
                    <a:lnTo>
                      <a:pt x="132" y="2"/>
                    </a:lnTo>
                    <a:lnTo>
                      <a:pt x="170" y="2"/>
                    </a:lnTo>
                    <a:lnTo>
                      <a:pt x="209" y="2"/>
                    </a:lnTo>
                    <a:lnTo>
                      <a:pt x="245" y="0"/>
                    </a:lnTo>
                    <a:lnTo>
                      <a:pt x="276" y="0"/>
                    </a:lnTo>
                    <a:lnTo>
                      <a:pt x="301" y="0"/>
                    </a:lnTo>
                    <a:lnTo>
                      <a:pt x="318" y="0"/>
                    </a:lnTo>
                    <a:lnTo>
                      <a:pt x="324" y="0"/>
                    </a:lnTo>
                    <a:lnTo>
                      <a:pt x="324" y="228"/>
                    </a:lnTo>
                    <a:lnTo>
                      <a:pt x="15" y="234"/>
                    </a:lnTo>
                    <a:lnTo>
                      <a:pt x="15" y="226"/>
                    </a:lnTo>
                    <a:lnTo>
                      <a:pt x="15" y="209"/>
                    </a:lnTo>
                    <a:lnTo>
                      <a:pt x="15" y="182"/>
                    </a:lnTo>
                    <a:lnTo>
                      <a:pt x="15" y="150"/>
                    </a:lnTo>
                    <a:lnTo>
                      <a:pt x="15" y="115"/>
                    </a:lnTo>
                    <a:lnTo>
                      <a:pt x="15" y="79"/>
                    </a:lnTo>
                    <a:lnTo>
                      <a:pt x="15" y="48"/>
                    </a:lnTo>
                    <a:lnTo>
                      <a:pt x="15" y="21"/>
                    </a:lnTo>
                    <a:lnTo>
                      <a:pt x="15" y="4"/>
                    </a:lnTo>
                    <a:lnTo>
                      <a:pt x="15" y="0"/>
                    </a:lnTo>
                    <a:close/>
                  </a:path>
                </a:pathLst>
              </a:custGeom>
              <a:solidFill>
                <a:srgbClr val="76BB43"/>
              </a:solid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209" name="Freeform 109"/>
              <p:cNvSpPr>
                <a:spLocks noEditPoints="1"/>
              </p:cNvSpPr>
              <p:nvPr/>
            </p:nvSpPr>
            <p:spPr bwMode="auto">
              <a:xfrm>
                <a:off x="9720018" y="1527718"/>
                <a:ext cx="141381" cy="166353"/>
              </a:xfrm>
              <a:custGeom>
                <a:avLst/>
                <a:gdLst>
                  <a:gd name="T0" fmla="*/ 60 w 368"/>
                  <a:gd name="T1" fmla="*/ 433 h 433"/>
                  <a:gd name="T2" fmla="*/ 42 w 368"/>
                  <a:gd name="T3" fmla="*/ 429 h 433"/>
                  <a:gd name="T4" fmla="*/ 39 w 368"/>
                  <a:gd name="T5" fmla="*/ 416 h 433"/>
                  <a:gd name="T6" fmla="*/ 334 w 368"/>
                  <a:gd name="T7" fmla="*/ 213 h 433"/>
                  <a:gd name="T8" fmla="*/ 332 w 368"/>
                  <a:gd name="T9" fmla="*/ 423 h 433"/>
                  <a:gd name="T10" fmla="*/ 316 w 368"/>
                  <a:gd name="T11" fmla="*/ 433 h 433"/>
                  <a:gd name="T12" fmla="*/ 200 w 368"/>
                  <a:gd name="T13" fmla="*/ 213 h 433"/>
                  <a:gd name="T14" fmla="*/ 190 w 368"/>
                  <a:gd name="T15" fmla="*/ 153 h 433"/>
                  <a:gd name="T16" fmla="*/ 115 w 368"/>
                  <a:gd name="T17" fmla="*/ 40 h 433"/>
                  <a:gd name="T18" fmla="*/ 119 w 368"/>
                  <a:gd name="T19" fmla="*/ 94 h 433"/>
                  <a:gd name="T20" fmla="*/ 169 w 368"/>
                  <a:gd name="T21" fmla="*/ 147 h 433"/>
                  <a:gd name="T22" fmla="*/ 175 w 368"/>
                  <a:gd name="T23" fmla="*/ 94 h 433"/>
                  <a:gd name="T24" fmla="*/ 129 w 368"/>
                  <a:gd name="T25" fmla="*/ 38 h 433"/>
                  <a:gd name="T26" fmla="*/ 200 w 368"/>
                  <a:gd name="T27" fmla="*/ 73 h 433"/>
                  <a:gd name="T28" fmla="*/ 186 w 368"/>
                  <a:gd name="T29" fmla="*/ 151 h 433"/>
                  <a:gd name="T30" fmla="*/ 240 w 368"/>
                  <a:gd name="T31" fmla="*/ 109 h 433"/>
                  <a:gd name="T32" fmla="*/ 259 w 368"/>
                  <a:gd name="T33" fmla="*/ 48 h 433"/>
                  <a:gd name="T34" fmla="*/ 272 w 368"/>
                  <a:gd name="T35" fmla="*/ 4 h 433"/>
                  <a:gd name="T36" fmla="*/ 274 w 368"/>
                  <a:gd name="T37" fmla="*/ 63 h 433"/>
                  <a:gd name="T38" fmla="*/ 221 w 368"/>
                  <a:gd name="T39" fmla="*/ 138 h 433"/>
                  <a:gd name="T40" fmla="*/ 207 w 368"/>
                  <a:gd name="T41" fmla="*/ 147 h 433"/>
                  <a:gd name="T42" fmla="*/ 276 w 368"/>
                  <a:gd name="T43" fmla="*/ 90 h 433"/>
                  <a:gd name="T44" fmla="*/ 301 w 368"/>
                  <a:gd name="T45" fmla="*/ 40 h 433"/>
                  <a:gd name="T46" fmla="*/ 305 w 368"/>
                  <a:gd name="T47" fmla="*/ 54 h 433"/>
                  <a:gd name="T48" fmla="*/ 303 w 368"/>
                  <a:gd name="T49" fmla="*/ 82 h 433"/>
                  <a:gd name="T50" fmla="*/ 305 w 368"/>
                  <a:gd name="T51" fmla="*/ 88 h 433"/>
                  <a:gd name="T52" fmla="*/ 328 w 368"/>
                  <a:gd name="T53" fmla="*/ 82 h 433"/>
                  <a:gd name="T54" fmla="*/ 364 w 368"/>
                  <a:gd name="T55" fmla="*/ 98 h 433"/>
                  <a:gd name="T56" fmla="*/ 324 w 368"/>
                  <a:gd name="T57" fmla="*/ 103 h 433"/>
                  <a:gd name="T58" fmla="*/ 255 w 368"/>
                  <a:gd name="T59" fmla="*/ 126 h 433"/>
                  <a:gd name="T60" fmla="*/ 192 w 368"/>
                  <a:gd name="T61" fmla="*/ 153 h 433"/>
                  <a:gd name="T62" fmla="*/ 21 w 368"/>
                  <a:gd name="T63" fmla="*/ 203 h 433"/>
                  <a:gd name="T64" fmla="*/ 148 w 368"/>
                  <a:gd name="T65" fmla="*/ 144 h 433"/>
                  <a:gd name="T66" fmla="*/ 90 w 368"/>
                  <a:gd name="T67" fmla="*/ 117 h 433"/>
                  <a:gd name="T68" fmla="*/ 6 w 368"/>
                  <a:gd name="T69" fmla="*/ 101 h 433"/>
                  <a:gd name="T70" fmla="*/ 19 w 368"/>
                  <a:gd name="T71" fmla="*/ 90 h 433"/>
                  <a:gd name="T72" fmla="*/ 54 w 368"/>
                  <a:gd name="T73" fmla="*/ 84 h 433"/>
                  <a:gd name="T74" fmla="*/ 71 w 368"/>
                  <a:gd name="T75" fmla="*/ 92 h 433"/>
                  <a:gd name="T76" fmla="*/ 62 w 368"/>
                  <a:gd name="T77" fmla="*/ 67 h 433"/>
                  <a:gd name="T78" fmla="*/ 65 w 368"/>
                  <a:gd name="T79" fmla="*/ 46 h 433"/>
                  <a:gd name="T80" fmla="*/ 73 w 368"/>
                  <a:gd name="T81" fmla="*/ 55 h 433"/>
                  <a:gd name="T82" fmla="*/ 121 w 368"/>
                  <a:gd name="T83" fmla="*/ 122 h 433"/>
                  <a:gd name="T84" fmla="*/ 182 w 368"/>
                  <a:gd name="T85" fmla="*/ 151 h 433"/>
                  <a:gd name="T86" fmla="*/ 115 w 368"/>
                  <a:gd name="T87" fmla="*/ 105 h 433"/>
                  <a:gd name="T88" fmla="*/ 83 w 368"/>
                  <a:gd name="T89" fmla="*/ 27 h 433"/>
                  <a:gd name="T90" fmla="*/ 131 w 368"/>
                  <a:gd name="T91" fmla="*/ 6 h 433"/>
                  <a:gd name="T92" fmla="*/ 178 w 368"/>
                  <a:gd name="T93" fmla="*/ 76 h 433"/>
                  <a:gd name="T94" fmla="*/ 207 w 368"/>
                  <a:gd name="T95" fmla="*/ 34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8" h="433">
                    <a:moveTo>
                      <a:pt x="171" y="213"/>
                    </a:moveTo>
                    <a:lnTo>
                      <a:pt x="171" y="433"/>
                    </a:lnTo>
                    <a:lnTo>
                      <a:pt x="60" y="433"/>
                    </a:lnTo>
                    <a:lnTo>
                      <a:pt x="60" y="433"/>
                    </a:lnTo>
                    <a:lnTo>
                      <a:pt x="56" y="433"/>
                    </a:lnTo>
                    <a:lnTo>
                      <a:pt x="52" y="433"/>
                    </a:lnTo>
                    <a:lnTo>
                      <a:pt x="46" y="431"/>
                    </a:lnTo>
                    <a:lnTo>
                      <a:pt x="42" y="429"/>
                    </a:lnTo>
                    <a:lnTo>
                      <a:pt x="40" y="425"/>
                    </a:lnTo>
                    <a:lnTo>
                      <a:pt x="39" y="421"/>
                    </a:lnTo>
                    <a:lnTo>
                      <a:pt x="39" y="417"/>
                    </a:lnTo>
                    <a:lnTo>
                      <a:pt x="39" y="416"/>
                    </a:lnTo>
                    <a:lnTo>
                      <a:pt x="37" y="214"/>
                    </a:lnTo>
                    <a:lnTo>
                      <a:pt x="171" y="213"/>
                    </a:lnTo>
                    <a:close/>
                    <a:moveTo>
                      <a:pt x="200" y="213"/>
                    </a:moveTo>
                    <a:lnTo>
                      <a:pt x="334" y="213"/>
                    </a:lnTo>
                    <a:lnTo>
                      <a:pt x="334" y="414"/>
                    </a:lnTo>
                    <a:lnTo>
                      <a:pt x="334" y="416"/>
                    </a:lnTo>
                    <a:lnTo>
                      <a:pt x="334" y="419"/>
                    </a:lnTo>
                    <a:lnTo>
                      <a:pt x="332" y="423"/>
                    </a:lnTo>
                    <a:lnTo>
                      <a:pt x="330" y="427"/>
                    </a:lnTo>
                    <a:lnTo>
                      <a:pt x="326" y="431"/>
                    </a:lnTo>
                    <a:lnTo>
                      <a:pt x="320" y="431"/>
                    </a:lnTo>
                    <a:lnTo>
                      <a:pt x="316" y="433"/>
                    </a:lnTo>
                    <a:lnTo>
                      <a:pt x="313" y="433"/>
                    </a:lnTo>
                    <a:lnTo>
                      <a:pt x="313" y="433"/>
                    </a:lnTo>
                    <a:lnTo>
                      <a:pt x="200" y="433"/>
                    </a:lnTo>
                    <a:lnTo>
                      <a:pt x="200" y="213"/>
                    </a:lnTo>
                    <a:close/>
                    <a:moveTo>
                      <a:pt x="184" y="147"/>
                    </a:moveTo>
                    <a:lnTo>
                      <a:pt x="182" y="151"/>
                    </a:lnTo>
                    <a:lnTo>
                      <a:pt x="178" y="153"/>
                    </a:lnTo>
                    <a:lnTo>
                      <a:pt x="190" y="153"/>
                    </a:lnTo>
                    <a:lnTo>
                      <a:pt x="186" y="151"/>
                    </a:lnTo>
                    <a:lnTo>
                      <a:pt x="184" y="147"/>
                    </a:lnTo>
                    <a:close/>
                    <a:moveTo>
                      <a:pt x="129" y="38"/>
                    </a:moveTo>
                    <a:lnTo>
                      <a:pt x="115" y="40"/>
                    </a:lnTo>
                    <a:lnTo>
                      <a:pt x="109" y="50"/>
                    </a:lnTo>
                    <a:lnTo>
                      <a:pt x="108" y="61"/>
                    </a:lnTo>
                    <a:lnTo>
                      <a:pt x="111" y="76"/>
                    </a:lnTo>
                    <a:lnTo>
                      <a:pt x="119" y="94"/>
                    </a:lnTo>
                    <a:lnTo>
                      <a:pt x="129" y="111"/>
                    </a:lnTo>
                    <a:lnTo>
                      <a:pt x="140" y="126"/>
                    </a:lnTo>
                    <a:lnTo>
                      <a:pt x="154" y="138"/>
                    </a:lnTo>
                    <a:lnTo>
                      <a:pt x="169" y="147"/>
                    </a:lnTo>
                    <a:lnTo>
                      <a:pt x="182" y="151"/>
                    </a:lnTo>
                    <a:lnTo>
                      <a:pt x="180" y="134"/>
                    </a:lnTo>
                    <a:lnTo>
                      <a:pt x="178" y="115"/>
                    </a:lnTo>
                    <a:lnTo>
                      <a:pt x="175" y="94"/>
                    </a:lnTo>
                    <a:lnTo>
                      <a:pt x="169" y="73"/>
                    </a:lnTo>
                    <a:lnTo>
                      <a:pt x="157" y="55"/>
                    </a:lnTo>
                    <a:lnTo>
                      <a:pt x="144" y="44"/>
                    </a:lnTo>
                    <a:lnTo>
                      <a:pt x="129" y="38"/>
                    </a:lnTo>
                    <a:close/>
                    <a:moveTo>
                      <a:pt x="240" y="38"/>
                    </a:moveTo>
                    <a:lnTo>
                      <a:pt x="223" y="44"/>
                    </a:lnTo>
                    <a:lnTo>
                      <a:pt x="209" y="55"/>
                    </a:lnTo>
                    <a:lnTo>
                      <a:pt x="200" y="73"/>
                    </a:lnTo>
                    <a:lnTo>
                      <a:pt x="194" y="94"/>
                    </a:lnTo>
                    <a:lnTo>
                      <a:pt x="188" y="115"/>
                    </a:lnTo>
                    <a:lnTo>
                      <a:pt x="186" y="134"/>
                    </a:lnTo>
                    <a:lnTo>
                      <a:pt x="186" y="151"/>
                    </a:lnTo>
                    <a:lnTo>
                      <a:pt x="200" y="147"/>
                    </a:lnTo>
                    <a:lnTo>
                      <a:pt x="215" y="138"/>
                    </a:lnTo>
                    <a:lnTo>
                      <a:pt x="226" y="126"/>
                    </a:lnTo>
                    <a:lnTo>
                      <a:pt x="240" y="109"/>
                    </a:lnTo>
                    <a:lnTo>
                      <a:pt x="249" y="94"/>
                    </a:lnTo>
                    <a:lnTo>
                      <a:pt x="257" y="76"/>
                    </a:lnTo>
                    <a:lnTo>
                      <a:pt x="259" y="61"/>
                    </a:lnTo>
                    <a:lnTo>
                      <a:pt x="259" y="48"/>
                    </a:lnTo>
                    <a:lnTo>
                      <a:pt x="251" y="40"/>
                    </a:lnTo>
                    <a:lnTo>
                      <a:pt x="240" y="38"/>
                    </a:lnTo>
                    <a:close/>
                    <a:moveTo>
                      <a:pt x="257" y="0"/>
                    </a:moveTo>
                    <a:lnTo>
                      <a:pt x="272" y="4"/>
                    </a:lnTo>
                    <a:lnTo>
                      <a:pt x="282" y="11"/>
                    </a:lnTo>
                    <a:lnTo>
                      <a:pt x="284" y="27"/>
                    </a:lnTo>
                    <a:lnTo>
                      <a:pt x="282" y="44"/>
                    </a:lnTo>
                    <a:lnTo>
                      <a:pt x="274" y="63"/>
                    </a:lnTo>
                    <a:lnTo>
                      <a:pt x="265" y="84"/>
                    </a:lnTo>
                    <a:lnTo>
                      <a:pt x="251" y="103"/>
                    </a:lnTo>
                    <a:lnTo>
                      <a:pt x="236" y="122"/>
                    </a:lnTo>
                    <a:lnTo>
                      <a:pt x="221" y="138"/>
                    </a:lnTo>
                    <a:lnTo>
                      <a:pt x="203" y="147"/>
                    </a:lnTo>
                    <a:lnTo>
                      <a:pt x="186" y="151"/>
                    </a:lnTo>
                    <a:lnTo>
                      <a:pt x="186" y="151"/>
                    </a:lnTo>
                    <a:lnTo>
                      <a:pt x="207" y="147"/>
                    </a:lnTo>
                    <a:lnTo>
                      <a:pt x="226" y="138"/>
                    </a:lnTo>
                    <a:lnTo>
                      <a:pt x="247" y="122"/>
                    </a:lnTo>
                    <a:lnTo>
                      <a:pt x="265" y="105"/>
                    </a:lnTo>
                    <a:lnTo>
                      <a:pt x="276" y="90"/>
                    </a:lnTo>
                    <a:lnTo>
                      <a:pt x="286" y="69"/>
                    </a:lnTo>
                    <a:lnTo>
                      <a:pt x="293" y="54"/>
                    </a:lnTo>
                    <a:lnTo>
                      <a:pt x="299" y="44"/>
                    </a:lnTo>
                    <a:lnTo>
                      <a:pt x="301" y="40"/>
                    </a:lnTo>
                    <a:lnTo>
                      <a:pt x="301" y="42"/>
                    </a:lnTo>
                    <a:lnTo>
                      <a:pt x="303" y="44"/>
                    </a:lnTo>
                    <a:lnTo>
                      <a:pt x="303" y="50"/>
                    </a:lnTo>
                    <a:lnTo>
                      <a:pt x="305" y="54"/>
                    </a:lnTo>
                    <a:lnTo>
                      <a:pt x="307" y="59"/>
                    </a:lnTo>
                    <a:lnTo>
                      <a:pt x="307" y="67"/>
                    </a:lnTo>
                    <a:lnTo>
                      <a:pt x="305" y="75"/>
                    </a:lnTo>
                    <a:lnTo>
                      <a:pt x="303" y="82"/>
                    </a:lnTo>
                    <a:lnTo>
                      <a:pt x="299" y="88"/>
                    </a:lnTo>
                    <a:lnTo>
                      <a:pt x="297" y="92"/>
                    </a:lnTo>
                    <a:lnTo>
                      <a:pt x="301" y="90"/>
                    </a:lnTo>
                    <a:lnTo>
                      <a:pt x="305" y="88"/>
                    </a:lnTo>
                    <a:lnTo>
                      <a:pt x="309" y="84"/>
                    </a:lnTo>
                    <a:lnTo>
                      <a:pt x="314" y="82"/>
                    </a:lnTo>
                    <a:lnTo>
                      <a:pt x="320" y="82"/>
                    </a:lnTo>
                    <a:lnTo>
                      <a:pt x="328" y="82"/>
                    </a:lnTo>
                    <a:lnTo>
                      <a:pt x="337" y="84"/>
                    </a:lnTo>
                    <a:lnTo>
                      <a:pt x="349" y="88"/>
                    </a:lnTo>
                    <a:lnTo>
                      <a:pt x="359" y="94"/>
                    </a:lnTo>
                    <a:lnTo>
                      <a:pt x="364" y="98"/>
                    </a:lnTo>
                    <a:lnTo>
                      <a:pt x="368" y="99"/>
                    </a:lnTo>
                    <a:lnTo>
                      <a:pt x="360" y="99"/>
                    </a:lnTo>
                    <a:lnTo>
                      <a:pt x="345" y="101"/>
                    </a:lnTo>
                    <a:lnTo>
                      <a:pt x="324" y="103"/>
                    </a:lnTo>
                    <a:lnTo>
                      <a:pt x="301" y="109"/>
                    </a:lnTo>
                    <a:lnTo>
                      <a:pt x="278" y="115"/>
                    </a:lnTo>
                    <a:lnTo>
                      <a:pt x="269" y="121"/>
                    </a:lnTo>
                    <a:lnTo>
                      <a:pt x="255" y="126"/>
                    </a:lnTo>
                    <a:lnTo>
                      <a:pt x="238" y="136"/>
                    </a:lnTo>
                    <a:lnTo>
                      <a:pt x="221" y="144"/>
                    </a:lnTo>
                    <a:lnTo>
                      <a:pt x="205" y="149"/>
                    </a:lnTo>
                    <a:lnTo>
                      <a:pt x="192" y="153"/>
                    </a:lnTo>
                    <a:lnTo>
                      <a:pt x="351" y="153"/>
                    </a:lnTo>
                    <a:lnTo>
                      <a:pt x="351" y="201"/>
                    </a:lnTo>
                    <a:lnTo>
                      <a:pt x="186" y="203"/>
                    </a:lnTo>
                    <a:lnTo>
                      <a:pt x="21" y="203"/>
                    </a:lnTo>
                    <a:lnTo>
                      <a:pt x="21" y="153"/>
                    </a:lnTo>
                    <a:lnTo>
                      <a:pt x="177" y="153"/>
                    </a:lnTo>
                    <a:lnTo>
                      <a:pt x="163" y="149"/>
                    </a:lnTo>
                    <a:lnTo>
                      <a:pt x="148" y="144"/>
                    </a:lnTo>
                    <a:lnTo>
                      <a:pt x="131" y="136"/>
                    </a:lnTo>
                    <a:lnTo>
                      <a:pt x="113" y="128"/>
                    </a:lnTo>
                    <a:lnTo>
                      <a:pt x="98" y="121"/>
                    </a:lnTo>
                    <a:lnTo>
                      <a:pt x="90" y="117"/>
                    </a:lnTo>
                    <a:lnTo>
                      <a:pt x="67" y="109"/>
                    </a:lnTo>
                    <a:lnTo>
                      <a:pt x="44" y="105"/>
                    </a:lnTo>
                    <a:lnTo>
                      <a:pt x="21" y="101"/>
                    </a:lnTo>
                    <a:lnTo>
                      <a:pt x="6" y="101"/>
                    </a:lnTo>
                    <a:lnTo>
                      <a:pt x="0" y="101"/>
                    </a:lnTo>
                    <a:lnTo>
                      <a:pt x="2" y="99"/>
                    </a:lnTo>
                    <a:lnTo>
                      <a:pt x="10" y="94"/>
                    </a:lnTo>
                    <a:lnTo>
                      <a:pt x="19" y="90"/>
                    </a:lnTo>
                    <a:lnTo>
                      <a:pt x="29" y="84"/>
                    </a:lnTo>
                    <a:lnTo>
                      <a:pt x="40" y="82"/>
                    </a:lnTo>
                    <a:lnTo>
                      <a:pt x="48" y="82"/>
                    </a:lnTo>
                    <a:lnTo>
                      <a:pt x="54" y="84"/>
                    </a:lnTo>
                    <a:lnTo>
                      <a:pt x="58" y="86"/>
                    </a:lnTo>
                    <a:lnTo>
                      <a:pt x="62" y="88"/>
                    </a:lnTo>
                    <a:lnTo>
                      <a:pt x="65" y="90"/>
                    </a:lnTo>
                    <a:lnTo>
                      <a:pt x="71" y="92"/>
                    </a:lnTo>
                    <a:lnTo>
                      <a:pt x="67" y="88"/>
                    </a:lnTo>
                    <a:lnTo>
                      <a:pt x="65" y="82"/>
                    </a:lnTo>
                    <a:lnTo>
                      <a:pt x="62" y="75"/>
                    </a:lnTo>
                    <a:lnTo>
                      <a:pt x="62" y="67"/>
                    </a:lnTo>
                    <a:lnTo>
                      <a:pt x="62" y="61"/>
                    </a:lnTo>
                    <a:lnTo>
                      <a:pt x="62" y="55"/>
                    </a:lnTo>
                    <a:lnTo>
                      <a:pt x="63" y="50"/>
                    </a:lnTo>
                    <a:lnTo>
                      <a:pt x="65" y="46"/>
                    </a:lnTo>
                    <a:lnTo>
                      <a:pt x="65" y="42"/>
                    </a:lnTo>
                    <a:lnTo>
                      <a:pt x="67" y="42"/>
                    </a:lnTo>
                    <a:lnTo>
                      <a:pt x="67" y="46"/>
                    </a:lnTo>
                    <a:lnTo>
                      <a:pt x="73" y="55"/>
                    </a:lnTo>
                    <a:lnTo>
                      <a:pt x="81" y="71"/>
                    </a:lnTo>
                    <a:lnTo>
                      <a:pt x="92" y="90"/>
                    </a:lnTo>
                    <a:lnTo>
                      <a:pt x="104" y="107"/>
                    </a:lnTo>
                    <a:lnTo>
                      <a:pt x="121" y="122"/>
                    </a:lnTo>
                    <a:lnTo>
                      <a:pt x="140" y="138"/>
                    </a:lnTo>
                    <a:lnTo>
                      <a:pt x="161" y="147"/>
                    </a:lnTo>
                    <a:lnTo>
                      <a:pt x="182" y="151"/>
                    </a:lnTo>
                    <a:lnTo>
                      <a:pt x="182" y="151"/>
                    </a:lnTo>
                    <a:lnTo>
                      <a:pt x="165" y="147"/>
                    </a:lnTo>
                    <a:lnTo>
                      <a:pt x="148" y="138"/>
                    </a:lnTo>
                    <a:lnTo>
                      <a:pt x="132" y="122"/>
                    </a:lnTo>
                    <a:lnTo>
                      <a:pt x="115" y="105"/>
                    </a:lnTo>
                    <a:lnTo>
                      <a:pt x="104" y="84"/>
                    </a:lnTo>
                    <a:lnTo>
                      <a:pt x="92" y="65"/>
                    </a:lnTo>
                    <a:lnTo>
                      <a:pt x="85" y="44"/>
                    </a:lnTo>
                    <a:lnTo>
                      <a:pt x="83" y="27"/>
                    </a:lnTo>
                    <a:lnTo>
                      <a:pt x="85" y="13"/>
                    </a:lnTo>
                    <a:lnTo>
                      <a:pt x="94" y="4"/>
                    </a:lnTo>
                    <a:lnTo>
                      <a:pt x="109" y="0"/>
                    </a:lnTo>
                    <a:lnTo>
                      <a:pt x="131" y="6"/>
                    </a:lnTo>
                    <a:lnTo>
                      <a:pt x="148" y="17"/>
                    </a:lnTo>
                    <a:lnTo>
                      <a:pt x="161" y="34"/>
                    </a:lnTo>
                    <a:lnTo>
                      <a:pt x="171" y="55"/>
                    </a:lnTo>
                    <a:lnTo>
                      <a:pt x="178" y="76"/>
                    </a:lnTo>
                    <a:lnTo>
                      <a:pt x="184" y="99"/>
                    </a:lnTo>
                    <a:lnTo>
                      <a:pt x="188" y="76"/>
                    </a:lnTo>
                    <a:lnTo>
                      <a:pt x="196" y="55"/>
                    </a:lnTo>
                    <a:lnTo>
                      <a:pt x="207" y="34"/>
                    </a:lnTo>
                    <a:lnTo>
                      <a:pt x="221" y="17"/>
                    </a:lnTo>
                    <a:lnTo>
                      <a:pt x="238" y="6"/>
                    </a:lnTo>
                    <a:lnTo>
                      <a:pt x="257" y="0"/>
                    </a:lnTo>
                    <a:close/>
                  </a:path>
                </a:pathLst>
              </a:custGeom>
              <a:solidFill>
                <a:srgbClr val="76BB43"/>
              </a:solidFill>
              <a:ln w="0">
                <a:noFill/>
                <a:prstDash val="solid"/>
                <a:round/>
                <a:headEnd/>
                <a:tailEnd/>
              </a:ln>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grpSp>
            <p:nvGrpSpPr>
              <p:cNvPr id="210" name="Group 209"/>
              <p:cNvGrpSpPr/>
              <p:nvPr/>
            </p:nvGrpSpPr>
            <p:grpSpPr>
              <a:xfrm>
                <a:off x="8512363" y="2110472"/>
                <a:ext cx="257175" cy="130175"/>
                <a:chOff x="8081963" y="2444751"/>
                <a:chExt cx="257175" cy="130175"/>
              </a:xfrm>
              <a:solidFill>
                <a:srgbClr val="0044CC"/>
              </a:solidFill>
            </p:grpSpPr>
            <p:sp>
              <p:nvSpPr>
                <p:cNvPr id="211" name="Freeform 77"/>
                <p:cNvSpPr>
                  <a:spLocks noEditPoints="1"/>
                </p:cNvSpPr>
                <p:nvPr/>
              </p:nvSpPr>
              <p:spPr bwMode="auto">
                <a:xfrm>
                  <a:off x="8081963" y="2543176"/>
                  <a:ext cx="257175" cy="31750"/>
                </a:xfrm>
                <a:custGeom>
                  <a:avLst/>
                  <a:gdLst>
                    <a:gd name="T0" fmla="*/ 564 w 607"/>
                    <a:gd name="T1" fmla="*/ 0 h 75"/>
                    <a:gd name="T2" fmla="*/ 578 w 607"/>
                    <a:gd name="T3" fmla="*/ 10 h 75"/>
                    <a:gd name="T4" fmla="*/ 559 w 607"/>
                    <a:gd name="T5" fmla="*/ 70 h 75"/>
                    <a:gd name="T6" fmla="*/ 607 w 607"/>
                    <a:gd name="T7" fmla="*/ 70 h 75"/>
                    <a:gd name="T8" fmla="*/ 597 w 607"/>
                    <a:gd name="T9" fmla="*/ 46 h 75"/>
                    <a:gd name="T10" fmla="*/ 499 w 607"/>
                    <a:gd name="T11" fmla="*/ 10 h 75"/>
                    <a:gd name="T12" fmla="*/ 499 w 607"/>
                    <a:gd name="T13" fmla="*/ 66 h 75"/>
                    <a:gd name="T14" fmla="*/ 489 w 607"/>
                    <a:gd name="T15" fmla="*/ 10 h 75"/>
                    <a:gd name="T16" fmla="*/ 527 w 607"/>
                    <a:gd name="T17" fmla="*/ 75 h 75"/>
                    <a:gd name="T18" fmla="*/ 527 w 607"/>
                    <a:gd name="T19" fmla="*/ 0 h 75"/>
                    <a:gd name="T20" fmla="*/ 448 w 607"/>
                    <a:gd name="T21" fmla="*/ 0 h 75"/>
                    <a:gd name="T22" fmla="*/ 424 w 607"/>
                    <a:gd name="T23" fmla="*/ 10 h 75"/>
                    <a:gd name="T24" fmla="*/ 424 w 607"/>
                    <a:gd name="T25" fmla="*/ 66 h 75"/>
                    <a:gd name="T26" fmla="*/ 462 w 607"/>
                    <a:gd name="T27" fmla="*/ 75 h 75"/>
                    <a:gd name="T28" fmla="*/ 462 w 607"/>
                    <a:gd name="T29" fmla="*/ 41 h 75"/>
                    <a:gd name="T30" fmla="*/ 448 w 607"/>
                    <a:gd name="T31" fmla="*/ 66 h 75"/>
                    <a:gd name="T32" fmla="*/ 354 w 607"/>
                    <a:gd name="T33" fmla="*/ 0 h 75"/>
                    <a:gd name="T34" fmla="*/ 369 w 607"/>
                    <a:gd name="T35" fmla="*/ 10 h 75"/>
                    <a:gd name="T36" fmla="*/ 349 w 607"/>
                    <a:gd name="T37" fmla="*/ 70 h 75"/>
                    <a:gd name="T38" fmla="*/ 397 w 607"/>
                    <a:gd name="T39" fmla="*/ 70 h 75"/>
                    <a:gd name="T40" fmla="*/ 388 w 607"/>
                    <a:gd name="T41" fmla="*/ 46 h 75"/>
                    <a:gd name="T42" fmla="*/ 289 w 607"/>
                    <a:gd name="T43" fmla="*/ 10 h 75"/>
                    <a:gd name="T44" fmla="*/ 289 w 607"/>
                    <a:gd name="T45" fmla="*/ 66 h 75"/>
                    <a:gd name="T46" fmla="*/ 280 w 607"/>
                    <a:gd name="T47" fmla="*/ 10 h 75"/>
                    <a:gd name="T48" fmla="*/ 318 w 607"/>
                    <a:gd name="T49" fmla="*/ 75 h 75"/>
                    <a:gd name="T50" fmla="*/ 318 w 607"/>
                    <a:gd name="T51" fmla="*/ 0 h 75"/>
                    <a:gd name="T52" fmla="*/ 248 w 607"/>
                    <a:gd name="T53" fmla="*/ 10 h 75"/>
                    <a:gd name="T54" fmla="*/ 220 w 607"/>
                    <a:gd name="T55" fmla="*/ 10 h 75"/>
                    <a:gd name="T56" fmla="*/ 210 w 607"/>
                    <a:gd name="T57" fmla="*/ 66 h 75"/>
                    <a:gd name="T58" fmla="*/ 258 w 607"/>
                    <a:gd name="T59" fmla="*/ 66 h 75"/>
                    <a:gd name="T60" fmla="*/ 220 w 607"/>
                    <a:gd name="T61" fmla="*/ 0 h 75"/>
                    <a:gd name="T62" fmla="*/ 178 w 607"/>
                    <a:gd name="T63" fmla="*/ 66 h 75"/>
                    <a:gd name="T64" fmla="*/ 150 w 607"/>
                    <a:gd name="T65" fmla="*/ 0 h 75"/>
                    <a:gd name="T66" fmla="*/ 150 w 607"/>
                    <a:gd name="T67" fmla="*/ 75 h 75"/>
                    <a:gd name="T68" fmla="*/ 188 w 607"/>
                    <a:gd name="T69" fmla="*/ 10 h 75"/>
                    <a:gd name="T70" fmla="*/ 99 w 607"/>
                    <a:gd name="T71" fmla="*/ 66 h 75"/>
                    <a:gd name="T72" fmla="*/ 70 w 607"/>
                    <a:gd name="T73" fmla="*/ 5 h 75"/>
                    <a:gd name="T74" fmla="*/ 89 w 607"/>
                    <a:gd name="T75" fmla="*/ 66 h 75"/>
                    <a:gd name="T76" fmla="*/ 75 w 607"/>
                    <a:gd name="T77" fmla="*/ 75 h 75"/>
                    <a:gd name="T78" fmla="*/ 118 w 607"/>
                    <a:gd name="T79" fmla="*/ 46 h 75"/>
                    <a:gd name="T80" fmla="*/ 108 w 607"/>
                    <a:gd name="T81" fmla="*/ 66 h 75"/>
                    <a:gd name="T82" fmla="*/ 39 w 607"/>
                    <a:gd name="T83" fmla="*/ 10 h 75"/>
                    <a:gd name="T84" fmla="*/ 10 w 607"/>
                    <a:gd name="T85" fmla="*/ 10 h 75"/>
                    <a:gd name="T86" fmla="*/ 0 w 607"/>
                    <a:gd name="T87" fmla="*/ 66 h 75"/>
                    <a:gd name="T88" fmla="*/ 48 w 607"/>
                    <a:gd name="T89" fmla="*/ 66 h 75"/>
                    <a:gd name="T90" fmla="*/ 10 w 607"/>
                    <a:gd name="T9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07" h="75">
                      <a:moveTo>
                        <a:pt x="588" y="66"/>
                      </a:moveTo>
                      <a:cubicBezTo>
                        <a:pt x="588" y="0"/>
                        <a:pt x="588" y="0"/>
                        <a:pt x="588" y="0"/>
                      </a:cubicBezTo>
                      <a:cubicBezTo>
                        <a:pt x="564" y="0"/>
                        <a:pt x="564" y="0"/>
                        <a:pt x="564" y="0"/>
                      </a:cubicBezTo>
                      <a:cubicBezTo>
                        <a:pt x="561" y="0"/>
                        <a:pt x="559" y="1"/>
                        <a:pt x="559" y="5"/>
                      </a:cubicBezTo>
                      <a:cubicBezTo>
                        <a:pt x="559" y="8"/>
                        <a:pt x="561" y="10"/>
                        <a:pt x="564" y="10"/>
                      </a:cubicBezTo>
                      <a:cubicBezTo>
                        <a:pt x="578" y="10"/>
                        <a:pt x="578" y="10"/>
                        <a:pt x="578" y="10"/>
                      </a:cubicBezTo>
                      <a:cubicBezTo>
                        <a:pt x="578" y="66"/>
                        <a:pt x="578" y="66"/>
                        <a:pt x="578" y="66"/>
                      </a:cubicBezTo>
                      <a:cubicBezTo>
                        <a:pt x="564" y="66"/>
                        <a:pt x="564" y="66"/>
                        <a:pt x="564" y="66"/>
                      </a:cubicBezTo>
                      <a:cubicBezTo>
                        <a:pt x="561" y="66"/>
                        <a:pt x="559" y="67"/>
                        <a:pt x="559" y="70"/>
                      </a:cubicBezTo>
                      <a:cubicBezTo>
                        <a:pt x="559" y="74"/>
                        <a:pt x="561" y="75"/>
                        <a:pt x="564" y="75"/>
                      </a:cubicBezTo>
                      <a:cubicBezTo>
                        <a:pt x="602" y="75"/>
                        <a:pt x="602" y="75"/>
                        <a:pt x="602" y="75"/>
                      </a:cubicBezTo>
                      <a:cubicBezTo>
                        <a:pt x="604" y="75"/>
                        <a:pt x="607" y="74"/>
                        <a:pt x="607" y="70"/>
                      </a:cubicBezTo>
                      <a:cubicBezTo>
                        <a:pt x="607" y="46"/>
                        <a:pt x="607" y="46"/>
                        <a:pt x="607" y="46"/>
                      </a:cubicBezTo>
                      <a:cubicBezTo>
                        <a:pt x="607" y="43"/>
                        <a:pt x="605" y="41"/>
                        <a:pt x="602" y="41"/>
                      </a:cubicBezTo>
                      <a:cubicBezTo>
                        <a:pt x="598" y="41"/>
                        <a:pt x="597" y="43"/>
                        <a:pt x="597" y="46"/>
                      </a:cubicBezTo>
                      <a:cubicBezTo>
                        <a:pt x="597" y="66"/>
                        <a:pt x="597" y="66"/>
                        <a:pt x="597" y="66"/>
                      </a:cubicBezTo>
                      <a:lnTo>
                        <a:pt x="588" y="66"/>
                      </a:lnTo>
                      <a:close/>
                      <a:moveTo>
                        <a:pt x="499" y="10"/>
                      </a:moveTo>
                      <a:cubicBezTo>
                        <a:pt x="527" y="10"/>
                        <a:pt x="527" y="10"/>
                        <a:pt x="527" y="10"/>
                      </a:cubicBezTo>
                      <a:cubicBezTo>
                        <a:pt x="527" y="66"/>
                        <a:pt x="527" y="66"/>
                        <a:pt x="527" y="66"/>
                      </a:cubicBezTo>
                      <a:cubicBezTo>
                        <a:pt x="499" y="66"/>
                        <a:pt x="499" y="66"/>
                        <a:pt x="499" y="66"/>
                      </a:cubicBezTo>
                      <a:lnTo>
                        <a:pt x="499" y="10"/>
                      </a:lnTo>
                      <a:close/>
                      <a:moveTo>
                        <a:pt x="499" y="0"/>
                      </a:moveTo>
                      <a:cubicBezTo>
                        <a:pt x="493" y="0"/>
                        <a:pt x="489" y="4"/>
                        <a:pt x="489" y="10"/>
                      </a:cubicBezTo>
                      <a:cubicBezTo>
                        <a:pt x="489" y="66"/>
                        <a:pt x="489" y="66"/>
                        <a:pt x="489" y="66"/>
                      </a:cubicBezTo>
                      <a:cubicBezTo>
                        <a:pt x="489" y="71"/>
                        <a:pt x="493" y="75"/>
                        <a:pt x="499" y="75"/>
                      </a:cubicBezTo>
                      <a:cubicBezTo>
                        <a:pt x="527" y="75"/>
                        <a:pt x="527" y="75"/>
                        <a:pt x="527" y="75"/>
                      </a:cubicBezTo>
                      <a:cubicBezTo>
                        <a:pt x="533" y="75"/>
                        <a:pt x="537" y="71"/>
                        <a:pt x="537" y="66"/>
                      </a:cubicBezTo>
                      <a:cubicBezTo>
                        <a:pt x="537" y="10"/>
                        <a:pt x="537" y="10"/>
                        <a:pt x="537" y="10"/>
                      </a:cubicBezTo>
                      <a:cubicBezTo>
                        <a:pt x="537" y="4"/>
                        <a:pt x="533" y="0"/>
                        <a:pt x="527" y="0"/>
                      </a:cubicBezTo>
                      <a:lnTo>
                        <a:pt x="499" y="0"/>
                      </a:lnTo>
                      <a:close/>
                      <a:moveTo>
                        <a:pt x="448" y="66"/>
                      </a:moveTo>
                      <a:cubicBezTo>
                        <a:pt x="448" y="0"/>
                        <a:pt x="448" y="0"/>
                        <a:pt x="448" y="0"/>
                      </a:cubicBezTo>
                      <a:cubicBezTo>
                        <a:pt x="424" y="0"/>
                        <a:pt x="424" y="0"/>
                        <a:pt x="424" y="0"/>
                      </a:cubicBezTo>
                      <a:cubicBezTo>
                        <a:pt x="422" y="0"/>
                        <a:pt x="419" y="1"/>
                        <a:pt x="419" y="5"/>
                      </a:cubicBezTo>
                      <a:cubicBezTo>
                        <a:pt x="419" y="8"/>
                        <a:pt x="422" y="10"/>
                        <a:pt x="424" y="10"/>
                      </a:cubicBezTo>
                      <a:cubicBezTo>
                        <a:pt x="438" y="10"/>
                        <a:pt x="438" y="10"/>
                        <a:pt x="438" y="10"/>
                      </a:cubicBezTo>
                      <a:cubicBezTo>
                        <a:pt x="438" y="66"/>
                        <a:pt x="438" y="66"/>
                        <a:pt x="438" y="66"/>
                      </a:cubicBezTo>
                      <a:cubicBezTo>
                        <a:pt x="424" y="66"/>
                        <a:pt x="424" y="66"/>
                        <a:pt x="424" y="66"/>
                      </a:cubicBezTo>
                      <a:cubicBezTo>
                        <a:pt x="422" y="66"/>
                        <a:pt x="419" y="67"/>
                        <a:pt x="419" y="70"/>
                      </a:cubicBezTo>
                      <a:cubicBezTo>
                        <a:pt x="419" y="74"/>
                        <a:pt x="422" y="75"/>
                        <a:pt x="424" y="75"/>
                      </a:cubicBezTo>
                      <a:cubicBezTo>
                        <a:pt x="462" y="75"/>
                        <a:pt x="462" y="75"/>
                        <a:pt x="462" y="75"/>
                      </a:cubicBezTo>
                      <a:cubicBezTo>
                        <a:pt x="465" y="75"/>
                        <a:pt x="467" y="74"/>
                        <a:pt x="467" y="70"/>
                      </a:cubicBezTo>
                      <a:cubicBezTo>
                        <a:pt x="467" y="46"/>
                        <a:pt x="467" y="46"/>
                        <a:pt x="467" y="46"/>
                      </a:cubicBezTo>
                      <a:cubicBezTo>
                        <a:pt x="467" y="43"/>
                        <a:pt x="466" y="41"/>
                        <a:pt x="462" y="41"/>
                      </a:cubicBezTo>
                      <a:cubicBezTo>
                        <a:pt x="459" y="41"/>
                        <a:pt x="457" y="43"/>
                        <a:pt x="457" y="46"/>
                      </a:cubicBezTo>
                      <a:cubicBezTo>
                        <a:pt x="457" y="66"/>
                        <a:pt x="457" y="66"/>
                        <a:pt x="457" y="66"/>
                      </a:cubicBezTo>
                      <a:lnTo>
                        <a:pt x="448" y="66"/>
                      </a:lnTo>
                      <a:close/>
                      <a:moveTo>
                        <a:pt x="378" y="66"/>
                      </a:moveTo>
                      <a:cubicBezTo>
                        <a:pt x="378" y="0"/>
                        <a:pt x="378" y="0"/>
                        <a:pt x="378" y="0"/>
                      </a:cubicBezTo>
                      <a:cubicBezTo>
                        <a:pt x="354" y="0"/>
                        <a:pt x="354" y="0"/>
                        <a:pt x="354" y="0"/>
                      </a:cubicBezTo>
                      <a:cubicBezTo>
                        <a:pt x="352" y="0"/>
                        <a:pt x="349" y="1"/>
                        <a:pt x="349" y="5"/>
                      </a:cubicBezTo>
                      <a:cubicBezTo>
                        <a:pt x="349" y="8"/>
                        <a:pt x="352" y="10"/>
                        <a:pt x="354" y="10"/>
                      </a:cubicBezTo>
                      <a:cubicBezTo>
                        <a:pt x="369" y="10"/>
                        <a:pt x="369" y="10"/>
                        <a:pt x="369" y="10"/>
                      </a:cubicBezTo>
                      <a:cubicBezTo>
                        <a:pt x="369" y="66"/>
                        <a:pt x="369" y="66"/>
                        <a:pt x="369" y="66"/>
                      </a:cubicBezTo>
                      <a:cubicBezTo>
                        <a:pt x="354" y="66"/>
                        <a:pt x="354" y="66"/>
                        <a:pt x="354" y="66"/>
                      </a:cubicBezTo>
                      <a:cubicBezTo>
                        <a:pt x="352" y="66"/>
                        <a:pt x="349" y="67"/>
                        <a:pt x="349" y="70"/>
                      </a:cubicBezTo>
                      <a:cubicBezTo>
                        <a:pt x="349" y="74"/>
                        <a:pt x="352" y="75"/>
                        <a:pt x="354" y="75"/>
                      </a:cubicBezTo>
                      <a:cubicBezTo>
                        <a:pt x="392" y="75"/>
                        <a:pt x="392" y="75"/>
                        <a:pt x="392" y="75"/>
                      </a:cubicBezTo>
                      <a:cubicBezTo>
                        <a:pt x="395" y="75"/>
                        <a:pt x="397" y="74"/>
                        <a:pt x="397" y="70"/>
                      </a:cubicBezTo>
                      <a:cubicBezTo>
                        <a:pt x="397" y="46"/>
                        <a:pt x="397" y="46"/>
                        <a:pt x="397" y="46"/>
                      </a:cubicBezTo>
                      <a:cubicBezTo>
                        <a:pt x="397" y="43"/>
                        <a:pt x="396" y="41"/>
                        <a:pt x="392" y="41"/>
                      </a:cubicBezTo>
                      <a:cubicBezTo>
                        <a:pt x="389" y="41"/>
                        <a:pt x="388" y="43"/>
                        <a:pt x="388" y="46"/>
                      </a:cubicBezTo>
                      <a:cubicBezTo>
                        <a:pt x="388" y="66"/>
                        <a:pt x="388" y="66"/>
                        <a:pt x="388" y="66"/>
                      </a:cubicBezTo>
                      <a:lnTo>
                        <a:pt x="378" y="66"/>
                      </a:lnTo>
                      <a:close/>
                      <a:moveTo>
                        <a:pt x="289" y="10"/>
                      </a:moveTo>
                      <a:cubicBezTo>
                        <a:pt x="318" y="10"/>
                        <a:pt x="318" y="10"/>
                        <a:pt x="318" y="10"/>
                      </a:cubicBezTo>
                      <a:cubicBezTo>
                        <a:pt x="318" y="66"/>
                        <a:pt x="318" y="66"/>
                        <a:pt x="318" y="66"/>
                      </a:cubicBezTo>
                      <a:cubicBezTo>
                        <a:pt x="289" y="66"/>
                        <a:pt x="289" y="66"/>
                        <a:pt x="289" y="66"/>
                      </a:cubicBezTo>
                      <a:lnTo>
                        <a:pt x="289" y="10"/>
                      </a:lnTo>
                      <a:close/>
                      <a:moveTo>
                        <a:pt x="289" y="0"/>
                      </a:moveTo>
                      <a:cubicBezTo>
                        <a:pt x="284" y="0"/>
                        <a:pt x="280" y="4"/>
                        <a:pt x="280" y="10"/>
                      </a:cubicBezTo>
                      <a:cubicBezTo>
                        <a:pt x="280" y="66"/>
                        <a:pt x="280" y="66"/>
                        <a:pt x="280" y="66"/>
                      </a:cubicBezTo>
                      <a:cubicBezTo>
                        <a:pt x="280" y="71"/>
                        <a:pt x="284" y="75"/>
                        <a:pt x="289" y="75"/>
                      </a:cubicBezTo>
                      <a:cubicBezTo>
                        <a:pt x="318" y="75"/>
                        <a:pt x="318" y="75"/>
                        <a:pt x="318" y="75"/>
                      </a:cubicBezTo>
                      <a:cubicBezTo>
                        <a:pt x="323" y="75"/>
                        <a:pt x="328" y="71"/>
                        <a:pt x="328" y="66"/>
                      </a:cubicBezTo>
                      <a:cubicBezTo>
                        <a:pt x="328" y="10"/>
                        <a:pt x="328" y="10"/>
                        <a:pt x="328" y="10"/>
                      </a:cubicBezTo>
                      <a:cubicBezTo>
                        <a:pt x="328" y="4"/>
                        <a:pt x="323" y="0"/>
                        <a:pt x="318" y="0"/>
                      </a:cubicBezTo>
                      <a:lnTo>
                        <a:pt x="289" y="0"/>
                      </a:lnTo>
                      <a:close/>
                      <a:moveTo>
                        <a:pt x="220" y="10"/>
                      </a:moveTo>
                      <a:cubicBezTo>
                        <a:pt x="248" y="10"/>
                        <a:pt x="248" y="10"/>
                        <a:pt x="248" y="10"/>
                      </a:cubicBezTo>
                      <a:cubicBezTo>
                        <a:pt x="248" y="66"/>
                        <a:pt x="248" y="66"/>
                        <a:pt x="248" y="66"/>
                      </a:cubicBezTo>
                      <a:cubicBezTo>
                        <a:pt x="220" y="66"/>
                        <a:pt x="220" y="66"/>
                        <a:pt x="220" y="66"/>
                      </a:cubicBezTo>
                      <a:lnTo>
                        <a:pt x="220" y="10"/>
                      </a:lnTo>
                      <a:close/>
                      <a:moveTo>
                        <a:pt x="220" y="0"/>
                      </a:moveTo>
                      <a:cubicBezTo>
                        <a:pt x="214" y="0"/>
                        <a:pt x="210" y="4"/>
                        <a:pt x="210" y="10"/>
                      </a:cubicBezTo>
                      <a:cubicBezTo>
                        <a:pt x="210" y="66"/>
                        <a:pt x="210" y="66"/>
                        <a:pt x="210" y="66"/>
                      </a:cubicBezTo>
                      <a:cubicBezTo>
                        <a:pt x="210" y="71"/>
                        <a:pt x="214" y="75"/>
                        <a:pt x="220" y="75"/>
                      </a:cubicBezTo>
                      <a:cubicBezTo>
                        <a:pt x="248" y="75"/>
                        <a:pt x="248" y="75"/>
                        <a:pt x="248" y="75"/>
                      </a:cubicBezTo>
                      <a:cubicBezTo>
                        <a:pt x="254" y="75"/>
                        <a:pt x="258" y="71"/>
                        <a:pt x="258" y="66"/>
                      </a:cubicBezTo>
                      <a:cubicBezTo>
                        <a:pt x="258" y="10"/>
                        <a:pt x="258" y="10"/>
                        <a:pt x="258" y="10"/>
                      </a:cubicBezTo>
                      <a:cubicBezTo>
                        <a:pt x="258" y="4"/>
                        <a:pt x="253" y="0"/>
                        <a:pt x="248" y="0"/>
                      </a:cubicBezTo>
                      <a:lnTo>
                        <a:pt x="220" y="0"/>
                      </a:lnTo>
                      <a:close/>
                      <a:moveTo>
                        <a:pt x="150" y="10"/>
                      </a:moveTo>
                      <a:cubicBezTo>
                        <a:pt x="178" y="10"/>
                        <a:pt x="178" y="10"/>
                        <a:pt x="178" y="10"/>
                      </a:cubicBezTo>
                      <a:cubicBezTo>
                        <a:pt x="178" y="66"/>
                        <a:pt x="178" y="66"/>
                        <a:pt x="178" y="66"/>
                      </a:cubicBezTo>
                      <a:cubicBezTo>
                        <a:pt x="150" y="66"/>
                        <a:pt x="150" y="66"/>
                        <a:pt x="150" y="66"/>
                      </a:cubicBezTo>
                      <a:lnTo>
                        <a:pt x="150" y="10"/>
                      </a:lnTo>
                      <a:close/>
                      <a:moveTo>
                        <a:pt x="150" y="0"/>
                      </a:moveTo>
                      <a:cubicBezTo>
                        <a:pt x="144" y="0"/>
                        <a:pt x="140" y="4"/>
                        <a:pt x="140" y="10"/>
                      </a:cubicBezTo>
                      <a:cubicBezTo>
                        <a:pt x="140" y="66"/>
                        <a:pt x="140" y="66"/>
                        <a:pt x="140" y="66"/>
                      </a:cubicBezTo>
                      <a:cubicBezTo>
                        <a:pt x="140" y="71"/>
                        <a:pt x="144" y="75"/>
                        <a:pt x="150" y="75"/>
                      </a:cubicBezTo>
                      <a:cubicBezTo>
                        <a:pt x="178" y="75"/>
                        <a:pt x="178" y="75"/>
                        <a:pt x="178" y="75"/>
                      </a:cubicBezTo>
                      <a:cubicBezTo>
                        <a:pt x="184" y="75"/>
                        <a:pt x="188" y="71"/>
                        <a:pt x="188" y="66"/>
                      </a:cubicBezTo>
                      <a:cubicBezTo>
                        <a:pt x="188" y="10"/>
                        <a:pt x="188" y="10"/>
                        <a:pt x="188" y="10"/>
                      </a:cubicBezTo>
                      <a:cubicBezTo>
                        <a:pt x="188" y="4"/>
                        <a:pt x="184" y="0"/>
                        <a:pt x="178" y="0"/>
                      </a:cubicBezTo>
                      <a:lnTo>
                        <a:pt x="150" y="0"/>
                      </a:lnTo>
                      <a:close/>
                      <a:moveTo>
                        <a:pt x="99" y="66"/>
                      </a:moveTo>
                      <a:cubicBezTo>
                        <a:pt x="99" y="0"/>
                        <a:pt x="99" y="0"/>
                        <a:pt x="99" y="0"/>
                      </a:cubicBezTo>
                      <a:cubicBezTo>
                        <a:pt x="75" y="0"/>
                        <a:pt x="75" y="0"/>
                        <a:pt x="75" y="0"/>
                      </a:cubicBezTo>
                      <a:cubicBezTo>
                        <a:pt x="73" y="0"/>
                        <a:pt x="70" y="1"/>
                        <a:pt x="70" y="5"/>
                      </a:cubicBezTo>
                      <a:cubicBezTo>
                        <a:pt x="70" y="8"/>
                        <a:pt x="73" y="10"/>
                        <a:pt x="75" y="10"/>
                      </a:cubicBezTo>
                      <a:cubicBezTo>
                        <a:pt x="89" y="10"/>
                        <a:pt x="89" y="10"/>
                        <a:pt x="89" y="10"/>
                      </a:cubicBezTo>
                      <a:cubicBezTo>
                        <a:pt x="89" y="66"/>
                        <a:pt x="89" y="66"/>
                        <a:pt x="89" y="66"/>
                      </a:cubicBezTo>
                      <a:cubicBezTo>
                        <a:pt x="75" y="66"/>
                        <a:pt x="75" y="66"/>
                        <a:pt x="75" y="66"/>
                      </a:cubicBezTo>
                      <a:cubicBezTo>
                        <a:pt x="73" y="66"/>
                        <a:pt x="70" y="67"/>
                        <a:pt x="70" y="70"/>
                      </a:cubicBezTo>
                      <a:cubicBezTo>
                        <a:pt x="70" y="74"/>
                        <a:pt x="73" y="75"/>
                        <a:pt x="75" y="75"/>
                      </a:cubicBezTo>
                      <a:cubicBezTo>
                        <a:pt x="113" y="75"/>
                        <a:pt x="113" y="75"/>
                        <a:pt x="113" y="75"/>
                      </a:cubicBezTo>
                      <a:cubicBezTo>
                        <a:pt x="116" y="75"/>
                        <a:pt x="118" y="74"/>
                        <a:pt x="118" y="70"/>
                      </a:cubicBezTo>
                      <a:cubicBezTo>
                        <a:pt x="118" y="46"/>
                        <a:pt x="118" y="46"/>
                        <a:pt x="118" y="46"/>
                      </a:cubicBezTo>
                      <a:cubicBezTo>
                        <a:pt x="118" y="43"/>
                        <a:pt x="117" y="41"/>
                        <a:pt x="113" y="41"/>
                      </a:cubicBezTo>
                      <a:cubicBezTo>
                        <a:pt x="110" y="41"/>
                        <a:pt x="108" y="43"/>
                        <a:pt x="108" y="46"/>
                      </a:cubicBezTo>
                      <a:cubicBezTo>
                        <a:pt x="108" y="66"/>
                        <a:pt x="108" y="66"/>
                        <a:pt x="108" y="66"/>
                      </a:cubicBezTo>
                      <a:lnTo>
                        <a:pt x="99" y="66"/>
                      </a:lnTo>
                      <a:close/>
                      <a:moveTo>
                        <a:pt x="10" y="10"/>
                      </a:moveTo>
                      <a:cubicBezTo>
                        <a:pt x="39" y="10"/>
                        <a:pt x="39" y="10"/>
                        <a:pt x="39" y="10"/>
                      </a:cubicBezTo>
                      <a:cubicBezTo>
                        <a:pt x="39" y="66"/>
                        <a:pt x="39" y="66"/>
                        <a:pt x="39" y="66"/>
                      </a:cubicBezTo>
                      <a:cubicBezTo>
                        <a:pt x="10" y="66"/>
                        <a:pt x="10" y="66"/>
                        <a:pt x="10" y="66"/>
                      </a:cubicBezTo>
                      <a:lnTo>
                        <a:pt x="10" y="10"/>
                      </a:lnTo>
                      <a:close/>
                      <a:moveTo>
                        <a:pt x="10" y="0"/>
                      </a:moveTo>
                      <a:cubicBezTo>
                        <a:pt x="5" y="0"/>
                        <a:pt x="0" y="4"/>
                        <a:pt x="0" y="10"/>
                      </a:cubicBezTo>
                      <a:cubicBezTo>
                        <a:pt x="0" y="66"/>
                        <a:pt x="0" y="66"/>
                        <a:pt x="0" y="66"/>
                      </a:cubicBezTo>
                      <a:cubicBezTo>
                        <a:pt x="0" y="71"/>
                        <a:pt x="5" y="75"/>
                        <a:pt x="10" y="75"/>
                      </a:cubicBezTo>
                      <a:cubicBezTo>
                        <a:pt x="39" y="75"/>
                        <a:pt x="39" y="75"/>
                        <a:pt x="39" y="75"/>
                      </a:cubicBezTo>
                      <a:cubicBezTo>
                        <a:pt x="44" y="75"/>
                        <a:pt x="48" y="71"/>
                        <a:pt x="48" y="66"/>
                      </a:cubicBezTo>
                      <a:cubicBezTo>
                        <a:pt x="48" y="10"/>
                        <a:pt x="48" y="10"/>
                        <a:pt x="48" y="10"/>
                      </a:cubicBezTo>
                      <a:cubicBezTo>
                        <a:pt x="48" y="4"/>
                        <a:pt x="44" y="0"/>
                        <a:pt x="39" y="0"/>
                      </a:cubicBezTo>
                      <a:lnTo>
                        <a:pt x="10" y="0"/>
                      </a:lnTo>
                      <a:close/>
                    </a:path>
                  </a:pathLst>
                </a:custGeom>
                <a:solidFill>
                  <a:srgbClr val="7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212" name="Freeform 78"/>
                <p:cNvSpPr>
                  <a:spLocks noEditPoints="1"/>
                </p:cNvSpPr>
                <p:nvPr/>
              </p:nvSpPr>
              <p:spPr bwMode="auto">
                <a:xfrm>
                  <a:off x="8081963" y="2493963"/>
                  <a:ext cx="257175" cy="33338"/>
                </a:xfrm>
                <a:custGeom>
                  <a:avLst/>
                  <a:gdLst>
                    <a:gd name="T0" fmla="*/ 597 w 607"/>
                    <a:gd name="T1" fmla="*/ 65 h 75"/>
                    <a:gd name="T2" fmla="*/ 569 w 607"/>
                    <a:gd name="T3" fmla="*/ 0 h 75"/>
                    <a:gd name="T4" fmla="*/ 569 w 607"/>
                    <a:gd name="T5" fmla="*/ 75 h 75"/>
                    <a:gd name="T6" fmla="*/ 607 w 607"/>
                    <a:gd name="T7" fmla="*/ 9 h 75"/>
                    <a:gd name="T8" fmla="*/ 518 w 607"/>
                    <a:gd name="T9" fmla="*/ 65 h 75"/>
                    <a:gd name="T10" fmla="*/ 489 w 607"/>
                    <a:gd name="T11" fmla="*/ 4 h 75"/>
                    <a:gd name="T12" fmla="*/ 508 w 607"/>
                    <a:gd name="T13" fmla="*/ 65 h 75"/>
                    <a:gd name="T14" fmla="*/ 494 w 607"/>
                    <a:gd name="T15" fmla="*/ 75 h 75"/>
                    <a:gd name="T16" fmla="*/ 537 w 607"/>
                    <a:gd name="T17" fmla="*/ 46 h 75"/>
                    <a:gd name="T18" fmla="*/ 527 w 607"/>
                    <a:gd name="T19" fmla="*/ 65 h 75"/>
                    <a:gd name="T20" fmla="*/ 457 w 607"/>
                    <a:gd name="T21" fmla="*/ 9 h 75"/>
                    <a:gd name="T22" fmla="*/ 429 w 607"/>
                    <a:gd name="T23" fmla="*/ 9 h 75"/>
                    <a:gd name="T24" fmla="*/ 419 w 607"/>
                    <a:gd name="T25" fmla="*/ 65 h 75"/>
                    <a:gd name="T26" fmla="*/ 467 w 607"/>
                    <a:gd name="T27" fmla="*/ 65 h 75"/>
                    <a:gd name="T28" fmla="*/ 429 w 607"/>
                    <a:gd name="T29" fmla="*/ 0 h 75"/>
                    <a:gd name="T30" fmla="*/ 388 w 607"/>
                    <a:gd name="T31" fmla="*/ 65 h 75"/>
                    <a:gd name="T32" fmla="*/ 359 w 607"/>
                    <a:gd name="T33" fmla="*/ 0 h 75"/>
                    <a:gd name="T34" fmla="*/ 359 w 607"/>
                    <a:gd name="T35" fmla="*/ 75 h 75"/>
                    <a:gd name="T36" fmla="*/ 397 w 607"/>
                    <a:gd name="T37" fmla="*/ 9 h 75"/>
                    <a:gd name="T38" fmla="*/ 308 w 607"/>
                    <a:gd name="T39" fmla="*/ 65 h 75"/>
                    <a:gd name="T40" fmla="*/ 280 w 607"/>
                    <a:gd name="T41" fmla="*/ 4 h 75"/>
                    <a:gd name="T42" fmla="*/ 299 w 607"/>
                    <a:gd name="T43" fmla="*/ 65 h 75"/>
                    <a:gd name="T44" fmla="*/ 284 w 607"/>
                    <a:gd name="T45" fmla="*/ 75 h 75"/>
                    <a:gd name="T46" fmla="*/ 328 w 607"/>
                    <a:gd name="T47" fmla="*/ 46 h 75"/>
                    <a:gd name="T48" fmla="*/ 318 w 607"/>
                    <a:gd name="T49" fmla="*/ 65 h 75"/>
                    <a:gd name="T50" fmla="*/ 248 w 607"/>
                    <a:gd name="T51" fmla="*/ 9 h 75"/>
                    <a:gd name="T52" fmla="*/ 220 w 607"/>
                    <a:gd name="T53" fmla="*/ 9 h 75"/>
                    <a:gd name="T54" fmla="*/ 210 w 607"/>
                    <a:gd name="T55" fmla="*/ 65 h 75"/>
                    <a:gd name="T56" fmla="*/ 258 w 607"/>
                    <a:gd name="T57" fmla="*/ 65 h 75"/>
                    <a:gd name="T58" fmla="*/ 220 w 607"/>
                    <a:gd name="T59" fmla="*/ 0 h 75"/>
                    <a:gd name="T60" fmla="*/ 145 w 607"/>
                    <a:gd name="T61" fmla="*/ 0 h 75"/>
                    <a:gd name="T62" fmla="*/ 159 w 607"/>
                    <a:gd name="T63" fmla="*/ 9 h 75"/>
                    <a:gd name="T64" fmla="*/ 140 w 607"/>
                    <a:gd name="T65" fmla="*/ 70 h 75"/>
                    <a:gd name="T66" fmla="*/ 188 w 607"/>
                    <a:gd name="T67" fmla="*/ 70 h 75"/>
                    <a:gd name="T68" fmla="*/ 178 w 607"/>
                    <a:gd name="T69" fmla="*/ 46 h 75"/>
                    <a:gd name="T70" fmla="*/ 99 w 607"/>
                    <a:gd name="T71" fmla="*/ 65 h 75"/>
                    <a:gd name="T72" fmla="*/ 70 w 607"/>
                    <a:gd name="T73" fmla="*/ 4 h 75"/>
                    <a:gd name="T74" fmla="*/ 89 w 607"/>
                    <a:gd name="T75" fmla="*/ 65 h 75"/>
                    <a:gd name="T76" fmla="*/ 75 w 607"/>
                    <a:gd name="T77" fmla="*/ 75 h 75"/>
                    <a:gd name="T78" fmla="*/ 118 w 607"/>
                    <a:gd name="T79" fmla="*/ 46 h 75"/>
                    <a:gd name="T80" fmla="*/ 108 w 607"/>
                    <a:gd name="T81" fmla="*/ 65 h 75"/>
                    <a:gd name="T82" fmla="*/ 29 w 607"/>
                    <a:gd name="T83" fmla="*/ 0 h 75"/>
                    <a:gd name="T84" fmla="*/ 5 w 607"/>
                    <a:gd name="T85" fmla="*/ 9 h 75"/>
                    <a:gd name="T86" fmla="*/ 5 w 607"/>
                    <a:gd name="T87" fmla="*/ 65 h 75"/>
                    <a:gd name="T88" fmla="*/ 44 w 607"/>
                    <a:gd name="T89" fmla="*/ 75 h 75"/>
                    <a:gd name="T90" fmla="*/ 44 w 607"/>
                    <a:gd name="T91" fmla="*/ 41 h 75"/>
                    <a:gd name="T92" fmla="*/ 29 w 607"/>
                    <a:gd name="T93" fmla="*/ 6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7" h="75">
                      <a:moveTo>
                        <a:pt x="569" y="9"/>
                      </a:moveTo>
                      <a:cubicBezTo>
                        <a:pt x="597" y="9"/>
                        <a:pt x="597" y="9"/>
                        <a:pt x="597" y="9"/>
                      </a:cubicBezTo>
                      <a:cubicBezTo>
                        <a:pt x="597" y="65"/>
                        <a:pt x="597" y="65"/>
                        <a:pt x="597" y="65"/>
                      </a:cubicBezTo>
                      <a:cubicBezTo>
                        <a:pt x="569" y="65"/>
                        <a:pt x="569" y="65"/>
                        <a:pt x="569" y="65"/>
                      </a:cubicBezTo>
                      <a:lnTo>
                        <a:pt x="569" y="9"/>
                      </a:lnTo>
                      <a:close/>
                      <a:moveTo>
                        <a:pt x="569" y="0"/>
                      </a:moveTo>
                      <a:cubicBezTo>
                        <a:pt x="563" y="0"/>
                        <a:pt x="559" y="4"/>
                        <a:pt x="559" y="9"/>
                      </a:cubicBezTo>
                      <a:cubicBezTo>
                        <a:pt x="559" y="65"/>
                        <a:pt x="559" y="65"/>
                        <a:pt x="559" y="65"/>
                      </a:cubicBezTo>
                      <a:cubicBezTo>
                        <a:pt x="559" y="71"/>
                        <a:pt x="563" y="75"/>
                        <a:pt x="569" y="75"/>
                      </a:cubicBezTo>
                      <a:cubicBezTo>
                        <a:pt x="597" y="75"/>
                        <a:pt x="597" y="75"/>
                        <a:pt x="597" y="75"/>
                      </a:cubicBezTo>
                      <a:cubicBezTo>
                        <a:pt x="603" y="75"/>
                        <a:pt x="607" y="71"/>
                        <a:pt x="607" y="65"/>
                      </a:cubicBezTo>
                      <a:cubicBezTo>
                        <a:pt x="607" y="9"/>
                        <a:pt x="607" y="9"/>
                        <a:pt x="607" y="9"/>
                      </a:cubicBezTo>
                      <a:cubicBezTo>
                        <a:pt x="607" y="4"/>
                        <a:pt x="602" y="0"/>
                        <a:pt x="597" y="0"/>
                      </a:cubicBezTo>
                      <a:lnTo>
                        <a:pt x="569" y="0"/>
                      </a:lnTo>
                      <a:close/>
                      <a:moveTo>
                        <a:pt x="518" y="65"/>
                      </a:moveTo>
                      <a:cubicBezTo>
                        <a:pt x="518" y="0"/>
                        <a:pt x="518" y="0"/>
                        <a:pt x="518" y="0"/>
                      </a:cubicBezTo>
                      <a:cubicBezTo>
                        <a:pt x="494" y="0"/>
                        <a:pt x="494" y="0"/>
                        <a:pt x="494" y="0"/>
                      </a:cubicBezTo>
                      <a:cubicBezTo>
                        <a:pt x="491" y="0"/>
                        <a:pt x="489" y="1"/>
                        <a:pt x="489" y="4"/>
                      </a:cubicBezTo>
                      <a:cubicBezTo>
                        <a:pt x="489" y="8"/>
                        <a:pt x="491" y="9"/>
                        <a:pt x="494" y="9"/>
                      </a:cubicBezTo>
                      <a:cubicBezTo>
                        <a:pt x="508" y="9"/>
                        <a:pt x="508" y="9"/>
                        <a:pt x="508" y="9"/>
                      </a:cubicBezTo>
                      <a:cubicBezTo>
                        <a:pt x="508" y="65"/>
                        <a:pt x="508" y="65"/>
                        <a:pt x="508" y="65"/>
                      </a:cubicBezTo>
                      <a:cubicBezTo>
                        <a:pt x="494" y="65"/>
                        <a:pt x="494" y="65"/>
                        <a:pt x="494" y="65"/>
                      </a:cubicBezTo>
                      <a:cubicBezTo>
                        <a:pt x="491" y="65"/>
                        <a:pt x="489" y="67"/>
                        <a:pt x="489" y="70"/>
                      </a:cubicBezTo>
                      <a:cubicBezTo>
                        <a:pt x="489" y="74"/>
                        <a:pt x="491" y="75"/>
                        <a:pt x="494" y="75"/>
                      </a:cubicBezTo>
                      <a:cubicBezTo>
                        <a:pt x="532" y="75"/>
                        <a:pt x="532" y="75"/>
                        <a:pt x="532" y="75"/>
                      </a:cubicBezTo>
                      <a:cubicBezTo>
                        <a:pt x="535" y="75"/>
                        <a:pt x="537" y="74"/>
                        <a:pt x="537" y="70"/>
                      </a:cubicBezTo>
                      <a:cubicBezTo>
                        <a:pt x="537" y="46"/>
                        <a:pt x="537" y="46"/>
                        <a:pt x="537" y="46"/>
                      </a:cubicBezTo>
                      <a:cubicBezTo>
                        <a:pt x="537" y="43"/>
                        <a:pt x="536" y="41"/>
                        <a:pt x="532" y="41"/>
                      </a:cubicBezTo>
                      <a:cubicBezTo>
                        <a:pt x="528" y="41"/>
                        <a:pt x="527" y="43"/>
                        <a:pt x="527" y="46"/>
                      </a:cubicBezTo>
                      <a:cubicBezTo>
                        <a:pt x="527" y="65"/>
                        <a:pt x="527" y="65"/>
                        <a:pt x="527" y="65"/>
                      </a:cubicBezTo>
                      <a:lnTo>
                        <a:pt x="518" y="65"/>
                      </a:lnTo>
                      <a:close/>
                      <a:moveTo>
                        <a:pt x="429" y="9"/>
                      </a:moveTo>
                      <a:cubicBezTo>
                        <a:pt x="457" y="9"/>
                        <a:pt x="457" y="9"/>
                        <a:pt x="457" y="9"/>
                      </a:cubicBezTo>
                      <a:cubicBezTo>
                        <a:pt x="457" y="65"/>
                        <a:pt x="457" y="65"/>
                        <a:pt x="457" y="65"/>
                      </a:cubicBezTo>
                      <a:cubicBezTo>
                        <a:pt x="429" y="65"/>
                        <a:pt x="429" y="65"/>
                        <a:pt x="429" y="65"/>
                      </a:cubicBezTo>
                      <a:lnTo>
                        <a:pt x="429" y="9"/>
                      </a:lnTo>
                      <a:close/>
                      <a:moveTo>
                        <a:pt x="429" y="0"/>
                      </a:moveTo>
                      <a:cubicBezTo>
                        <a:pt x="424" y="0"/>
                        <a:pt x="419" y="4"/>
                        <a:pt x="419" y="9"/>
                      </a:cubicBezTo>
                      <a:cubicBezTo>
                        <a:pt x="419" y="65"/>
                        <a:pt x="419" y="65"/>
                        <a:pt x="419" y="65"/>
                      </a:cubicBezTo>
                      <a:cubicBezTo>
                        <a:pt x="419" y="71"/>
                        <a:pt x="423" y="75"/>
                        <a:pt x="429" y="75"/>
                      </a:cubicBezTo>
                      <a:cubicBezTo>
                        <a:pt x="457" y="75"/>
                        <a:pt x="457" y="75"/>
                        <a:pt x="457" y="75"/>
                      </a:cubicBezTo>
                      <a:cubicBezTo>
                        <a:pt x="463" y="75"/>
                        <a:pt x="467" y="71"/>
                        <a:pt x="467" y="65"/>
                      </a:cubicBezTo>
                      <a:cubicBezTo>
                        <a:pt x="467" y="9"/>
                        <a:pt x="467" y="9"/>
                        <a:pt x="467" y="9"/>
                      </a:cubicBezTo>
                      <a:cubicBezTo>
                        <a:pt x="467" y="4"/>
                        <a:pt x="463" y="0"/>
                        <a:pt x="457" y="0"/>
                      </a:cubicBezTo>
                      <a:lnTo>
                        <a:pt x="429" y="0"/>
                      </a:lnTo>
                      <a:close/>
                      <a:moveTo>
                        <a:pt x="359" y="9"/>
                      </a:moveTo>
                      <a:cubicBezTo>
                        <a:pt x="388" y="9"/>
                        <a:pt x="388" y="9"/>
                        <a:pt x="388" y="9"/>
                      </a:cubicBezTo>
                      <a:cubicBezTo>
                        <a:pt x="388" y="65"/>
                        <a:pt x="388" y="65"/>
                        <a:pt x="388" y="65"/>
                      </a:cubicBezTo>
                      <a:cubicBezTo>
                        <a:pt x="359" y="65"/>
                        <a:pt x="359" y="65"/>
                        <a:pt x="359" y="65"/>
                      </a:cubicBezTo>
                      <a:lnTo>
                        <a:pt x="359" y="9"/>
                      </a:lnTo>
                      <a:close/>
                      <a:moveTo>
                        <a:pt x="359" y="0"/>
                      </a:moveTo>
                      <a:cubicBezTo>
                        <a:pt x="354" y="0"/>
                        <a:pt x="349" y="4"/>
                        <a:pt x="349" y="9"/>
                      </a:cubicBezTo>
                      <a:cubicBezTo>
                        <a:pt x="349" y="65"/>
                        <a:pt x="349" y="65"/>
                        <a:pt x="349" y="65"/>
                      </a:cubicBezTo>
                      <a:cubicBezTo>
                        <a:pt x="349" y="71"/>
                        <a:pt x="354" y="75"/>
                        <a:pt x="359" y="75"/>
                      </a:cubicBezTo>
                      <a:cubicBezTo>
                        <a:pt x="388" y="75"/>
                        <a:pt x="388" y="75"/>
                        <a:pt x="388" y="75"/>
                      </a:cubicBezTo>
                      <a:cubicBezTo>
                        <a:pt x="393" y="75"/>
                        <a:pt x="397" y="71"/>
                        <a:pt x="397" y="65"/>
                      </a:cubicBezTo>
                      <a:cubicBezTo>
                        <a:pt x="397" y="9"/>
                        <a:pt x="397" y="9"/>
                        <a:pt x="397" y="9"/>
                      </a:cubicBezTo>
                      <a:cubicBezTo>
                        <a:pt x="397" y="4"/>
                        <a:pt x="393" y="0"/>
                        <a:pt x="388" y="0"/>
                      </a:cubicBezTo>
                      <a:lnTo>
                        <a:pt x="359" y="0"/>
                      </a:lnTo>
                      <a:close/>
                      <a:moveTo>
                        <a:pt x="308" y="65"/>
                      </a:moveTo>
                      <a:cubicBezTo>
                        <a:pt x="308" y="0"/>
                        <a:pt x="308" y="0"/>
                        <a:pt x="308" y="0"/>
                      </a:cubicBezTo>
                      <a:cubicBezTo>
                        <a:pt x="284" y="0"/>
                        <a:pt x="284" y="0"/>
                        <a:pt x="284" y="0"/>
                      </a:cubicBezTo>
                      <a:cubicBezTo>
                        <a:pt x="282" y="0"/>
                        <a:pt x="280" y="1"/>
                        <a:pt x="280" y="4"/>
                      </a:cubicBezTo>
                      <a:cubicBezTo>
                        <a:pt x="280" y="8"/>
                        <a:pt x="282" y="9"/>
                        <a:pt x="284" y="9"/>
                      </a:cubicBezTo>
                      <a:cubicBezTo>
                        <a:pt x="299" y="9"/>
                        <a:pt x="299" y="9"/>
                        <a:pt x="299" y="9"/>
                      </a:cubicBezTo>
                      <a:cubicBezTo>
                        <a:pt x="299" y="65"/>
                        <a:pt x="299" y="65"/>
                        <a:pt x="299" y="65"/>
                      </a:cubicBezTo>
                      <a:cubicBezTo>
                        <a:pt x="284" y="65"/>
                        <a:pt x="284" y="65"/>
                        <a:pt x="284" y="65"/>
                      </a:cubicBezTo>
                      <a:cubicBezTo>
                        <a:pt x="282" y="65"/>
                        <a:pt x="280" y="67"/>
                        <a:pt x="280" y="70"/>
                      </a:cubicBezTo>
                      <a:cubicBezTo>
                        <a:pt x="280" y="74"/>
                        <a:pt x="282" y="75"/>
                        <a:pt x="284" y="75"/>
                      </a:cubicBezTo>
                      <a:cubicBezTo>
                        <a:pt x="323" y="75"/>
                        <a:pt x="323" y="75"/>
                        <a:pt x="323" y="75"/>
                      </a:cubicBezTo>
                      <a:cubicBezTo>
                        <a:pt x="325" y="75"/>
                        <a:pt x="328" y="74"/>
                        <a:pt x="328" y="70"/>
                      </a:cubicBezTo>
                      <a:cubicBezTo>
                        <a:pt x="328" y="46"/>
                        <a:pt x="328" y="46"/>
                        <a:pt x="328" y="46"/>
                      </a:cubicBezTo>
                      <a:cubicBezTo>
                        <a:pt x="328" y="43"/>
                        <a:pt x="326" y="41"/>
                        <a:pt x="323" y="41"/>
                      </a:cubicBezTo>
                      <a:cubicBezTo>
                        <a:pt x="319" y="41"/>
                        <a:pt x="318" y="43"/>
                        <a:pt x="318" y="46"/>
                      </a:cubicBezTo>
                      <a:cubicBezTo>
                        <a:pt x="318" y="65"/>
                        <a:pt x="318" y="65"/>
                        <a:pt x="318" y="65"/>
                      </a:cubicBezTo>
                      <a:lnTo>
                        <a:pt x="308" y="65"/>
                      </a:lnTo>
                      <a:close/>
                      <a:moveTo>
                        <a:pt x="220" y="9"/>
                      </a:moveTo>
                      <a:cubicBezTo>
                        <a:pt x="248" y="9"/>
                        <a:pt x="248" y="9"/>
                        <a:pt x="248" y="9"/>
                      </a:cubicBezTo>
                      <a:cubicBezTo>
                        <a:pt x="248" y="65"/>
                        <a:pt x="248" y="65"/>
                        <a:pt x="248" y="65"/>
                      </a:cubicBezTo>
                      <a:cubicBezTo>
                        <a:pt x="220" y="65"/>
                        <a:pt x="220" y="65"/>
                        <a:pt x="220" y="65"/>
                      </a:cubicBezTo>
                      <a:lnTo>
                        <a:pt x="220" y="9"/>
                      </a:lnTo>
                      <a:close/>
                      <a:moveTo>
                        <a:pt x="220" y="0"/>
                      </a:moveTo>
                      <a:cubicBezTo>
                        <a:pt x="214" y="0"/>
                        <a:pt x="210" y="4"/>
                        <a:pt x="210" y="9"/>
                      </a:cubicBezTo>
                      <a:cubicBezTo>
                        <a:pt x="210" y="65"/>
                        <a:pt x="210" y="65"/>
                        <a:pt x="210" y="65"/>
                      </a:cubicBezTo>
                      <a:cubicBezTo>
                        <a:pt x="210" y="71"/>
                        <a:pt x="214" y="75"/>
                        <a:pt x="220" y="75"/>
                      </a:cubicBezTo>
                      <a:cubicBezTo>
                        <a:pt x="248" y="75"/>
                        <a:pt x="248" y="75"/>
                        <a:pt x="248" y="75"/>
                      </a:cubicBezTo>
                      <a:cubicBezTo>
                        <a:pt x="254" y="75"/>
                        <a:pt x="258" y="71"/>
                        <a:pt x="258" y="65"/>
                      </a:cubicBezTo>
                      <a:cubicBezTo>
                        <a:pt x="258" y="9"/>
                        <a:pt x="258" y="9"/>
                        <a:pt x="258" y="9"/>
                      </a:cubicBezTo>
                      <a:cubicBezTo>
                        <a:pt x="258" y="4"/>
                        <a:pt x="253" y="0"/>
                        <a:pt x="248" y="0"/>
                      </a:cubicBezTo>
                      <a:lnTo>
                        <a:pt x="220" y="0"/>
                      </a:lnTo>
                      <a:close/>
                      <a:moveTo>
                        <a:pt x="169" y="65"/>
                      </a:moveTo>
                      <a:cubicBezTo>
                        <a:pt x="169" y="0"/>
                        <a:pt x="169" y="0"/>
                        <a:pt x="169" y="0"/>
                      </a:cubicBezTo>
                      <a:cubicBezTo>
                        <a:pt x="145" y="0"/>
                        <a:pt x="145" y="0"/>
                        <a:pt x="145" y="0"/>
                      </a:cubicBezTo>
                      <a:cubicBezTo>
                        <a:pt x="142" y="0"/>
                        <a:pt x="140" y="1"/>
                        <a:pt x="140" y="4"/>
                      </a:cubicBezTo>
                      <a:cubicBezTo>
                        <a:pt x="140" y="8"/>
                        <a:pt x="142" y="9"/>
                        <a:pt x="145" y="9"/>
                      </a:cubicBezTo>
                      <a:cubicBezTo>
                        <a:pt x="159" y="9"/>
                        <a:pt x="159" y="9"/>
                        <a:pt x="159" y="9"/>
                      </a:cubicBezTo>
                      <a:cubicBezTo>
                        <a:pt x="159" y="65"/>
                        <a:pt x="159" y="65"/>
                        <a:pt x="159" y="65"/>
                      </a:cubicBezTo>
                      <a:cubicBezTo>
                        <a:pt x="145" y="65"/>
                        <a:pt x="145" y="65"/>
                        <a:pt x="145" y="65"/>
                      </a:cubicBezTo>
                      <a:cubicBezTo>
                        <a:pt x="142" y="65"/>
                        <a:pt x="140" y="67"/>
                        <a:pt x="140" y="70"/>
                      </a:cubicBezTo>
                      <a:cubicBezTo>
                        <a:pt x="140" y="74"/>
                        <a:pt x="142" y="75"/>
                        <a:pt x="145" y="75"/>
                      </a:cubicBezTo>
                      <a:cubicBezTo>
                        <a:pt x="183" y="75"/>
                        <a:pt x="183" y="75"/>
                        <a:pt x="183" y="75"/>
                      </a:cubicBezTo>
                      <a:cubicBezTo>
                        <a:pt x="186" y="75"/>
                        <a:pt x="188" y="74"/>
                        <a:pt x="188" y="70"/>
                      </a:cubicBezTo>
                      <a:cubicBezTo>
                        <a:pt x="188" y="46"/>
                        <a:pt x="188" y="46"/>
                        <a:pt x="188" y="46"/>
                      </a:cubicBezTo>
                      <a:cubicBezTo>
                        <a:pt x="188" y="43"/>
                        <a:pt x="187" y="41"/>
                        <a:pt x="183" y="41"/>
                      </a:cubicBezTo>
                      <a:cubicBezTo>
                        <a:pt x="180" y="41"/>
                        <a:pt x="178" y="43"/>
                        <a:pt x="178" y="46"/>
                      </a:cubicBezTo>
                      <a:cubicBezTo>
                        <a:pt x="178" y="65"/>
                        <a:pt x="178" y="65"/>
                        <a:pt x="178" y="65"/>
                      </a:cubicBezTo>
                      <a:lnTo>
                        <a:pt x="169" y="65"/>
                      </a:lnTo>
                      <a:close/>
                      <a:moveTo>
                        <a:pt x="99" y="65"/>
                      </a:moveTo>
                      <a:cubicBezTo>
                        <a:pt x="99" y="0"/>
                        <a:pt x="99" y="0"/>
                        <a:pt x="99" y="0"/>
                      </a:cubicBezTo>
                      <a:cubicBezTo>
                        <a:pt x="75" y="0"/>
                        <a:pt x="75" y="0"/>
                        <a:pt x="75" y="0"/>
                      </a:cubicBezTo>
                      <a:cubicBezTo>
                        <a:pt x="73" y="0"/>
                        <a:pt x="70" y="1"/>
                        <a:pt x="70" y="4"/>
                      </a:cubicBezTo>
                      <a:cubicBezTo>
                        <a:pt x="70" y="8"/>
                        <a:pt x="73" y="9"/>
                        <a:pt x="75" y="9"/>
                      </a:cubicBezTo>
                      <a:cubicBezTo>
                        <a:pt x="89" y="9"/>
                        <a:pt x="89" y="9"/>
                        <a:pt x="89" y="9"/>
                      </a:cubicBezTo>
                      <a:cubicBezTo>
                        <a:pt x="89" y="65"/>
                        <a:pt x="89" y="65"/>
                        <a:pt x="89" y="65"/>
                      </a:cubicBezTo>
                      <a:cubicBezTo>
                        <a:pt x="75" y="65"/>
                        <a:pt x="75" y="65"/>
                        <a:pt x="75" y="65"/>
                      </a:cubicBezTo>
                      <a:cubicBezTo>
                        <a:pt x="73" y="65"/>
                        <a:pt x="70" y="67"/>
                        <a:pt x="70" y="70"/>
                      </a:cubicBezTo>
                      <a:cubicBezTo>
                        <a:pt x="70" y="74"/>
                        <a:pt x="73" y="75"/>
                        <a:pt x="75" y="75"/>
                      </a:cubicBezTo>
                      <a:cubicBezTo>
                        <a:pt x="113" y="75"/>
                        <a:pt x="113" y="75"/>
                        <a:pt x="113" y="75"/>
                      </a:cubicBezTo>
                      <a:cubicBezTo>
                        <a:pt x="116" y="75"/>
                        <a:pt x="118" y="74"/>
                        <a:pt x="118" y="70"/>
                      </a:cubicBezTo>
                      <a:cubicBezTo>
                        <a:pt x="118" y="46"/>
                        <a:pt x="118" y="46"/>
                        <a:pt x="118" y="46"/>
                      </a:cubicBezTo>
                      <a:cubicBezTo>
                        <a:pt x="118" y="43"/>
                        <a:pt x="117" y="41"/>
                        <a:pt x="113" y="41"/>
                      </a:cubicBezTo>
                      <a:cubicBezTo>
                        <a:pt x="110" y="41"/>
                        <a:pt x="108" y="43"/>
                        <a:pt x="108" y="46"/>
                      </a:cubicBezTo>
                      <a:cubicBezTo>
                        <a:pt x="108" y="65"/>
                        <a:pt x="108" y="65"/>
                        <a:pt x="108" y="65"/>
                      </a:cubicBezTo>
                      <a:lnTo>
                        <a:pt x="99" y="65"/>
                      </a:lnTo>
                      <a:close/>
                      <a:moveTo>
                        <a:pt x="29" y="65"/>
                      </a:moveTo>
                      <a:cubicBezTo>
                        <a:pt x="29" y="0"/>
                        <a:pt x="29" y="0"/>
                        <a:pt x="29" y="0"/>
                      </a:cubicBezTo>
                      <a:cubicBezTo>
                        <a:pt x="5" y="0"/>
                        <a:pt x="5" y="0"/>
                        <a:pt x="5" y="0"/>
                      </a:cubicBezTo>
                      <a:cubicBezTo>
                        <a:pt x="3" y="0"/>
                        <a:pt x="0" y="1"/>
                        <a:pt x="0" y="4"/>
                      </a:cubicBezTo>
                      <a:cubicBezTo>
                        <a:pt x="0" y="8"/>
                        <a:pt x="3" y="9"/>
                        <a:pt x="5" y="9"/>
                      </a:cubicBezTo>
                      <a:cubicBezTo>
                        <a:pt x="20" y="9"/>
                        <a:pt x="20" y="9"/>
                        <a:pt x="20" y="9"/>
                      </a:cubicBezTo>
                      <a:cubicBezTo>
                        <a:pt x="20" y="65"/>
                        <a:pt x="20" y="65"/>
                        <a:pt x="20" y="65"/>
                      </a:cubicBezTo>
                      <a:cubicBezTo>
                        <a:pt x="5" y="65"/>
                        <a:pt x="5" y="65"/>
                        <a:pt x="5" y="65"/>
                      </a:cubicBezTo>
                      <a:cubicBezTo>
                        <a:pt x="3" y="65"/>
                        <a:pt x="0" y="67"/>
                        <a:pt x="0" y="70"/>
                      </a:cubicBezTo>
                      <a:cubicBezTo>
                        <a:pt x="0" y="74"/>
                        <a:pt x="3" y="75"/>
                        <a:pt x="5" y="75"/>
                      </a:cubicBezTo>
                      <a:cubicBezTo>
                        <a:pt x="44" y="75"/>
                        <a:pt x="44" y="75"/>
                        <a:pt x="44" y="75"/>
                      </a:cubicBezTo>
                      <a:cubicBezTo>
                        <a:pt x="46" y="75"/>
                        <a:pt x="48" y="74"/>
                        <a:pt x="48" y="70"/>
                      </a:cubicBezTo>
                      <a:cubicBezTo>
                        <a:pt x="48" y="46"/>
                        <a:pt x="48" y="46"/>
                        <a:pt x="48" y="46"/>
                      </a:cubicBezTo>
                      <a:cubicBezTo>
                        <a:pt x="48" y="43"/>
                        <a:pt x="47" y="41"/>
                        <a:pt x="44" y="41"/>
                      </a:cubicBezTo>
                      <a:cubicBezTo>
                        <a:pt x="40" y="41"/>
                        <a:pt x="39" y="43"/>
                        <a:pt x="39" y="46"/>
                      </a:cubicBezTo>
                      <a:cubicBezTo>
                        <a:pt x="39" y="65"/>
                        <a:pt x="39" y="65"/>
                        <a:pt x="39" y="65"/>
                      </a:cubicBezTo>
                      <a:lnTo>
                        <a:pt x="29" y="65"/>
                      </a:lnTo>
                      <a:close/>
                    </a:path>
                  </a:pathLst>
                </a:custGeom>
                <a:solidFill>
                  <a:srgbClr val="7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sp>
              <p:nvSpPr>
                <p:cNvPr id="213" name="Freeform 79"/>
                <p:cNvSpPr>
                  <a:spLocks noEditPoints="1"/>
                </p:cNvSpPr>
                <p:nvPr/>
              </p:nvSpPr>
              <p:spPr bwMode="auto">
                <a:xfrm>
                  <a:off x="8081963" y="2444751"/>
                  <a:ext cx="257175" cy="33338"/>
                </a:xfrm>
                <a:custGeom>
                  <a:avLst/>
                  <a:gdLst>
                    <a:gd name="T0" fmla="*/ 564 w 607"/>
                    <a:gd name="T1" fmla="*/ 0 h 76"/>
                    <a:gd name="T2" fmla="*/ 578 w 607"/>
                    <a:gd name="T3" fmla="*/ 10 h 76"/>
                    <a:gd name="T4" fmla="*/ 559 w 607"/>
                    <a:gd name="T5" fmla="*/ 71 h 76"/>
                    <a:gd name="T6" fmla="*/ 607 w 607"/>
                    <a:gd name="T7" fmla="*/ 71 h 76"/>
                    <a:gd name="T8" fmla="*/ 597 w 607"/>
                    <a:gd name="T9" fmla="*/ 46 h 76"/>
                    <a:gd name="T10" fmla="*/ 518 w 607"/>
                    <a:gd name="T11" fmla="*/ 66 h 76"/>
                    <a:gd name="T12" fmla="*/ 489 w 607"/>
                    <a:gd name="T13" fmla="*/ 5 h 76"/>
                    <a:gd name="T14" fmla="*/ 508 w 607"/>
                    <a:gd name="T15" fmla="*/ 66 h 76"/>
                    <a:gd name="T16" fmla="*/ 494 w 607"/>
                    <a:gd name="T17" fmla="*/ 76 h 76"/>
                    <a:gd name="T18" fmla="*/ 537 w 607"/>
                    <a:gd name="T19" fmla="*/ 46 h 76"/>
                    <a:gd name="T20" fmla="*/ 527 w 607"/>
                    <a:gd name="T21" fmla="*/ 66 h 76"/>
                    <a:gd name="T22" fmla="*/ 457 w 607"/>
                    <a:gd name="T23" fmla="*/ 10 h 76"/>
                    <a:gd name="T24" fmla="*/ 429 w 607"/>
                    <a:gd name="T25" fmla="*/ 10 h 76"/>
                    <a:gd name="T26" fmla="*/ 419 w 607"/>
                    <a:gd name="T27" fmla="*/ 66 h 76"/>
                    <a:gd name="T28" fmla="*/ 467 w 607"/>
                    <a:gd name="T29" fmla="*/ 66 h 76"/>
                    <a:gd name="T30" fmla="*/ 429 w 607"/>
                    <a:gd name="T31" fmla="*/ 0 h 76"/>
                    <a:gd name="T32" fmla="*/ 354 w 607"/>
                    <a:gd name="T33" fmla="*/ 0 h 76"/>
                    <a:gd name="T34" fmla="*/ 369 w 607"/>
                    <a:gd name="T35" fmla="*/ 10 h 76"/>
                    <a:gd name="T36" fmla="*/ 349 w 607"/>
                    <a:gd name="T37" fmla="*/ 71 h 76"/>
                    <a:gd name="T38" fmla="*/ 397 w 607"/>
                    <a:gd name="T39" fmla="*/ 71 h 76"/>
                    <a:gd name="T40" fmla="*/ 388 w 607"/>
                    <a:gd name="T41" fmla="*/ 46 h 76"/>
                    <a:gd name="T42" fmla="*/ 289 w 607"/>
                    <a:gd name="T43" fmla="*/ 10 h 76"/>
                    <a:gd name="T44" fmla="*/ 289 w 607"/>
                    <a:gd name="T45" fmla="*/ 66 h 76"/>
                    <a:gd name="T46" fmla="*/ 280 w 607"/>
                    <a:gd name="T47" fmla="*/ 10 h 76"/>
                    <a:gd name="T48" fmla="*/ 318 w 607"/>
                    <a:gd name="T49" fmla="*/ 76 h 76"/>
                    <a:gd name="T50" fmla="*/ 318 w 607"/>
                    <a:gd name="T51" fmla="*/ 0 h 76"/>
                    <a:gd name="T52" fmla="*/ 239 w 607"/>
                    <a:gd name="T53" fmla="*/ 0 h 76"/>
                    <a:gd name="T54" fmla="*/ 215 w 607"/>
                    <a:gd name="T55" fmla="*/ 10 h 76"/>
                    <a:gd name="T56" fmla="*/ 215 w 607"/>
                    <a:gd name="T57" fmla="*/ 66 h 76"/>
                    <a:gd name="T58" fmla="*/ 253 w 607"/>
                    <a:gd name="T59" fmla="*/ 76 h 76"/>
                    <a:gd name="T60" fmla="*/ 253 w 607"/>
                    <a:gd name="T61" fmla="*/ 41 h 76"/>
                    <a:gd name="T62" fmla="*/ 239 w 607"/>
                    <a:gd name="T63" fmla="*/ 66 h 76"/>
                    <a:gd name="T64" fmla="*/ 178 w 607"/>
                    <a:gd name="T65" fmla="*/ 66 h 76"/>
                    <a:gd name="T66" fmla="*/ 150 w 607"/>
                    <a:gd name="T67" fmla="*/ 0 h 76"/>
                    <a:gd name="T68" fmla="*/ 150 w 607"/>
                    <a:gd name="T69" fmla="*/ 76 h 76"/>
                    <a:gd name="T70" fmla="*/ 188 w 607"/>
                    <a:gd name="T71" fmla="*/ 10 h 76"/>
                    <a:gd name="T72" fmla="*/ 80 w 607"/>
                    <a:gd name="T73" fmla="*/ 10 h 76"/>
                    <a:gd name="T74" fmla="*/ 80 w 607"/>
                    <a:gd name="T75" fmla="*/ 66 h 76"/>
                    <a:gd name="T76" fmla="*/ 70 w 607"/>
                    <a:gd name="T77" fmla="*/ 10 h 76"/>
                    <a:gd name="T78" fmla="*/ 108 w 607"/>
                    <a:gd name="T79" fmla="*/ 76 h 76"/>
                    <a:gd name="T80" fmla="*/ 108 w 607"/>
                    <a:gd name="T81" fmla="*/ 0 h 76"/>
                    <a:gd name="T82" fmla="*/ 29 w 607"/>
                    <a:gd name="T83" fmla="*/ 0 h 76"/>
                    <a:gd name="T84" fmla="*/ 5 w 607"/>
                    <a:gd name="T85" fmla="*/ 10 h 76"/>
                    <a:gd name="T86" fmla="*/ 5 w 607"/>
                    <a:gd name="T87" fmla="*/ 66 h 76"/>
                    <a:gd name="T88" fmla="*/ 44 w 607"/>
                    <a:gd name="T89" fmla="*/ 76 h 76"/>
                    <a:gd name="T90" fmla="*/ 44 w 607"/>
                    <a:gd name="T91" fmla="*/ 41 h 76"/>
                    <a:gd name="T92" fmla="*/ 29 w 607"/>
                    <a:gd name="T93" fmla="*/ 6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7" h="76">
                      <a:moveTo>
                        <a:pt x="588" y="66"/>
                      </a:moveTo>
                      <a:cubicBezTo>
                        <a:pt x="588" y="0"/>
                        <a:pt x="588" y="0"/>
                        <a:pt x="588" y="0"/>
                      </a:cubicBezTo>
                      <a:cubicBezTo>
                        <a:pt x="564" y="0"/>
                        <a:pt x="564" y="0"/>
                        <a:pt x="564" y="0"/>
                      </a:cubicBezTo>
                      <a:cubicBezTo>
                        <a:pt x="561" y="0"/>
                        <a:pt x="559" y="2"/>
                        <a:pt x="559" y="5"/>
                      </a:cubicBezTo>
                      <a:cubicBezTo>
                        <a:pt x="559" y="9"/>
                        <a:pt x="561" y="10"/>
                        <a:pt x="564" y="10"/>
                      </a:cubicBezTo>
                      <a:cubicBezTo>
                        <a:pt x="578" y="10"/>
                        <a:pt x="578" y="10"/>
                        <a:pt x="578" y="10"/>
                      </a:cubicBezTo>
                      <a:cubicBezTo>
                        <a:pt x="578" y="66"/>
                        <a:pt x="578" y="66"/>
                        <a:pt x="578" y="66"/>
                      </a:cubicBezTo>
                      <a:cubicBezTo>
                        <a:pt x="564" y="66"/>
                        <a:pt x="564" y="66"/>
                        <a:pt x="564" y="66"/>
                      </a:cubicBezTo>
                      <a:cubicBezTo>
                        <a:pt x="561" y="66"/>
                        <a:pt x="559" y="67"/>
                        <a:pt x="559" y="71"/>
                      </a:cubicBezTo>
                      <a:cubicBezTo>
                        <a:pt x="559" y="74"/>
                        <a:pt x="561" y="76"/>
                        <a:pt x="564" y="76"/>
                      </a:cubicBezTo>
                      <a:cubicBezTo>
                        <a:pt x="602" y="76"/>
                        <a:pt x="602" y="76"/>
                        <a:pt x="602" y="76"/>
                      </a:cubicBezTo>
                      <a:cubicBezTo>
                        <a:pt x="604" y="76"/>
                        <a:pt x="607" y="74"/>
                        <a:pt x="607" y="71"/>
                      </a:cubicBezTo>
                      <a:cubicBezTo>
                        <a:pt x="607" y="46"/>
                        <a:pt x="607" y="46"/>
                        <a:pt x="607" y="46"/>
                      </a:cubicBezTo>
                      <a:cubicBezTo>
                        <a:pt x="607" y="44"/>
                        <a:pt x="605" y="41"/>
                        <a:pt x="602" y="41"/>
                      </a:cubicBezTo>
                      <a:cubicBezTo>
                        <a:pt x="598" y="41"/>
                        <a:pt x="597" y="44"/>
                        <a:pt x="597" y="46"/>
                      </a:cubicBezTo>
                      <a:cubicBezTo>
                        <a:pt x="597" y="66"/>
                        <a:pt x="597" y="66"/>
                        <a:pt x="597" y="66"/>
                      </a:cubicBezTo>
                      <a:lnTo>
                        <a:pt x="588" y="66"/>
                      </a:lnTo>
                      <a:close/>
                      <a:moveTo>
                        <a:pt x="518" y="66"/>
                      </a:moveTo>
                      <a:cubicBezTo>
                        <a:pt x="518" y="0"/>
                        <a:pt x="518" y="0"/>
                        <a:pt x="518" y="0"/>
                      </a:cubicBezTo>
                      <a:cubicBezTo>
                        <a:pt x="494" y="0"/>
                        <a:pt x="494" y="0"/>
                        <a:pt x="494" y="0"/>
                      </a:cubicBezTo>
                      <a:cubicBezTo>
                        <a:pt x="491" y="0"/>
                        <a:pt x="489" y="2"/>
                        <a:pt x="489" y="5"/>
                      </a:cubicBezTo>
                      <a:cubicBezTo>
                        <a:pt x="489" y="9"/>
                        <a:pt x="491" y="10"/>
                        <a:pt x="494" y="10"/>
                      </a:cubicBezTo>
                      <a:cubicBezTo>
                        <a:pt x="508" y="10"/>
                        <a:pt x="508" y="10"/>
                        <a:pt x="508" y="10"/>
                      </a:cubicBezTo>
                      <a:cubicBezTo>
                        <a:pt x="508" y="66"/>
                        <a:pt x="508" y="66"/>
                        <a:pt x="508" y="66"/>
                      </a:cubicBezTo>
                      <a:cubicBezTo>
                        <a:pt x="494" y="66"/>
                        <a:pt x="494" y="66"/>
                        <a:pt x="494" y="66"/>
                      </a:cubicBezTo>
                      <a:cubicBezTo>
                        <a:pt x="491" y="66"/>
                        <a:pt x="489" y="67"/>
                        <a:pt x="489" y="71"/>
                      </a:cubicBezTo>
                      <a:cubicBezTo>
                        <a:pt x="489" y="74"/>
                        <a:pt x="491" y="76"/>
                        <a:pt x="494" y="76"/>
                      </a:cubicBezTo>
                      <a:cubicBezTo>
                        <a:pt x="532" y="76"/>
                        <a:pt x="532" y="76"/>
                        <a:pt x="532" y="76"/>
                      </a:cubicBezTo>
                      <a:cubicBezTo>
                        <a:pt x="535" y="76"/>
                        <a:pt x="537" y="74"/>
                        <a:pt x="537" y="71"/>
                      </a:cubicBezTo>
                      <a:cubicBezTo>
                        <a:pt x="537" y="46"/>
                        <a:pt x="537" y="46"/>
                        <a:pt x="537" y="46"/>
                      </a:cubicBezTo>
                      <a:cubicBezTo>
                        <a:pt x="537" y="44"/>
                        <a:pt x="536" y="41"/>
                        <a:pt x="532" y="41"/>
                      </a:cubicBezTo>
                      <a:cubicBezTo>
                        <a:pt x="528" y="41"/>
                        <a:pt x="527" y="44"/>
                        <a:pt x="527" y="46"/>
                      </a:cubicBezTo>
                      <a:cubicBezTo>
                        <a:pt x="527" y="66"/>
                        <a:pt x="527" y="66"/>
                        <a:pt x="527" y="66"/>
                      </a:cubicBezTo>
                      <a:lnTo>
                        <a:pt x="518" y="66"/>
                      </a:lnTo>
                      <a:close/>
                      <a:moveTo>
                        <a:pt x="429" y="10"/>
                      </a:moveTo>
                      <a:cubicBezTo>
                        <a:pt x="457" y="10"/>
                        <a:pt x="457" y="10"/>
                        <a:pt x="457" y="10"/>
                      </a:cubicBezTo>
                      <a:cubicBezTo>
                        <a:pt x="457" y="66"/>
                        <a:pt x="457" y="66"/>
                        <a:pt x="457" y="66"/>
                      </a:cubicBezTo>
                      <a:cubicBezTo>
                        <a:pt x="429" y="66"/>
                        <a:pt x="429" y="66"/>
                        <a:pt x="429" y="66"/>
                      </a:cubicBezTo>
                      <a:lnTo>
                        <a:pt x="429" y="10"/>
                      </a:lnTo>
                      <a:close/>
                      <a:moveTo>
                        <a:pt x="429" y="0"/>
                      </a:moveTo>
                      <a:cubicBezTo>
                        <a:pt x="424" y="0"/>
                        <a:pt x="419" y="5"/>
                        <a:pt x="419" y="10"/>
                      </a:cubicBezTo>
                      <a:cubicBezTo>
                        <a:pt x="419" y="66"/>
                        <a:pt x="419" y="66"/>
                        <a:pt x="419" y="66"/>
                      </a:cubicBezTo>
                      <a:cubicBezTo>
                        <a:pt x="419" y="71"/>
                        <a:pt x="423" y="76"/>
                        <a:pt x="429" y="76"/>
                      </a:cubicBezTo>
                      <a:cubicBezTo>
                        <a:pt x="457" y="76"/>
                        <a:pt x="457" y="76"/>
                        <a:pt x="457" y="76"/>
                      </a:cubicBezTo>
                      <a:cubicBezTo>
                        <a:pt x="463" y="76"/>
                        <a:pt x="467" y="71"/>
                        <a:pt x="467" y="66"/>
                      </a:cubicBezTo>
                      <a:cubicBezTo>
                        <a:pt x="467" y="10"/>
                        <a:pt x="467" y="10"/>
                        <a:pt x="467" y="10"/>
                      </a:cubicBezTo>
                      <a:cubicBezTo>
                        <a:pt x="467" y="5"/>
                        <a:pt x="463" y="0"/>
                        <a:pt x="457" y="0"/>
                      </a:cubicBezTo>
                      <a:lnTo>
                        <a:pt x="429" y="0"/>
                      </a:lnTo>
                      <a:close/>
                      <a:moveTo>
                        <a:pt x="378" y="66"/>
                      </a:moveTo>
                      <a:cubicBezTo>
                        <a:pt x="378" y="0"/>
                        <a:pt x="378" y="0"/>
                        <a:pt x="378" y="0"/>
                      </a:cubicBezTo>
                      <a:cubicBezTo>
                        <a:pt x="354" y="0"/>
                        <a:pt x="354" y="0"/>
                        <a:pt x="354" y="0"/>
                      </a:cubicBezTo>
                      <a:cubicBezTo>
                        <a:pt x="352" y="0"/>
                        <a:pt x="349" y="2"/>
                        <a:pt x="349" y="5"/>
                      </a:cubicBezTo>
                      <a:cubicBezTo>
                        <a:pt x="349" y="9"/>
                        <a:pt x="352" y="10"/>
                        <a:pt x="354" y="10"/>
                      </a:cubicBezTo>
                      <a:cubicBezTo>
                        <a:pt x="369" y="10"/>
                        <a:pt x="369" y="10"/>
                        <a:pt x="369" y="10"/>
                      </a:cubicBezTo>
                      <a:cubicBezTo>
                        <a:pt x="369" y="66"/>
                        <a:pt x="369" y="66"/>
                        <a:pt x="369" y="66"/>
                      </a:cubicBezTo>
                      <a:cubicBezTo>
                        <a:pt x="354" y="66"/>
                        <a:pt x="354" y="66"/>
                        <a:pt x="354" y="66"/>
                      </a:cubicBezTo>
                      <a:cubicBezTo>
                        <a:pt x="352" y="66"/>
                        <a:pt x="349" y="67"/>
                        <a:pt x="349" y="71"/>
                      </a:cubicBezTo>
                      <a:cubicBezTo>
                        <a:pt x="349" y="74"/>
                        <a:pt x="352" y="76"/>
                        <a:pt x="354" y="76"/>
                      </a:cubicBezTo>
                      <a:cubicBezTo>
                        <a:pt x="392" y="76"/>
                        <a:pt x="392" y="76"/>
                        <a:pt x="392" y="76"/>
                      </a:cubicBezTo>
                      <a:cubicBezTo>
                        <a:pt x="395" y="76"/>
                        <a:pt x="397" y="74"/>
                        <a:pt x="397" y="71"/>
                      </a:cubicBezTo>
                      <a:cubicBezTo>
                        <a:pt x="397" y="46"/>
                        <a:pt x="397" y="46"/>
                        <a:pt x="397" y="46"/>
                      </a:cubicBezTo>
                      <a:cubicBezTo>
                        <a:pt x="397" y="44"/>
                        <a:pt x="396" y="41"/>
                        <a:pt x="392" y="41"/>
                      </a:cubicBezTo>
                      <a:cubicBezTo>
                        <a:pt x="389" y="41"/>
                        <a:pt x="388" y="44"/>
                        <a:pt x="388" y="46"/>
                      </a:cubicBezTo>
                      <a:cubicBezTo>
                        <a:pt x="388" y="66"/>
                        <a:pt x="388" y="66"/>
                        <a:pt x="388" y="66"/>
                      </a:cubicBezTo>
                      <a:lnTo>
                        <a:pt x="378" y="66"/>
                      </a:lnTo>
                      <a:close/>
                      <a:moveTo>
                        <a:pt x="289" y="10"/>
                      </a:moveTo>
                      <a:cubicBezTo>
                        <a:pt x="318" y="10"/>
                        <a:pt x="318" y="10"/>
                        <a:pt x="318" y="10"/>
                      </a:cubicBezTo>
                      <a:cubicBezTo>
                        <a:pt x="318" y="66"/>
                        <a:pt x="318" y="66"/>
                        <a:pt x="318" y="66"/>
                      </a:cubicBezTo>
                      <a:cubicBezTo>
                        <a:pt x="289" y="66"/>
                        <a:pt x="289" y="66"/>
                        <a:pt x="289" y="66"/>
                      </a:cubicBezTo>
                      <a:lnTo>
                        <a:pt x="289" y="10"/>
                      </a:lnTo>
                      <a:close/>
                      <a:moveTo>
                        <a:pt x="289" y="0"/>
                      </a:moveTo>
                      <a:cubicBezTo>
                        <a:pt x="284" y="0"/>
                        <a:pt x="280" y="5"/>
                        <a:pt x="280" y="10"/>
                      </a:cubicBezTo>
                      <a:cubicBezTo>
                        <a:pt x="280" y="66"/>
                        <a:pt x="280" y="66"/>
                        <a:pt x="280" y="66"/>
                      </a:cubicBezTo>
                      <a:cubicBezTo>
                        <a:pt x="280" y="71"/>
                        <a:pt x="284" y="76"/>
                        <a:pt x="289" y="76"/>
                      </a:cubicBezTo>
                      <a:cubicBezTo>
                        <a:pt x="318" y="76"/>
                        <a:pt x="318" y="76"/>
                        <a:pt x="318" y="76"/>
                      </a:cubicBezTo>
                      <a:cubicBezTo>
                        <a:pt x="323" y="76"/>
                        <a:pt x="328" y="71"/>
                        <a:pt x="328" y="66"/>
                      </a:cubicBezTo>
                      <a:cubicBezTo>
                        <a:pt x="328" y="10"/>
                        <a:pt x="328" y="10"/>
                        <a:pt x="328" y="10"/>
                      </a:cubicBezTo>
                      <a:cubicBezTo>
                        <a:pt x="328" y="5"/>
                        <a:pt x="323" y="0"/>
                        <a:pt x="318" y="0"/>
                      </a:cubicBezTo>
                      <a:lnTo>
                        <a:pt x="289" y="0"/>
                      </a:lnTo>
                      <a:close/>
                      <a:moveTo>
                        <a:pt x="239" y="66"/>
                      </a:moveTo>
                      <a:cubicBezTo>
                        <a:pt x="239" y="0"/>
                        <a:pt x="239" y="0"/>
                        <a:pt x="239" y="0"/>
                      </a:cubicBezTo>
                      <a:cubicBezTo>
                        <a:pt x="215" y="0"/>
                        <a:pt x="215" y="0"/>
                        <a:pt x="215" y="0"/>
                      </a:cubicBezTo>
                      <a:cubicBezTo>
                        <a:pt x="212" y="0"/>
                        <a:pt x="210" y="2"/>
                        <a:pt x="210" y="5"/>
                      </a:cubicBezTo>
                      <a:cubicBezTo>
                        <a:pt x="210" y="9"/>
                        <a:pt x="212" y="10"/>
                        <a:pt x="215" y="10"/>
                      </a:cubicBezTo>
                      <a:cubicBezTo>
                        <a:pt x="229" y="10"/>
                        <a:pt x="229" y="10"/>
                        <a:pt x="229" y="10"/>
                      </a:cubicBezTo>
                      <a:cubicBezTo>
                        <a:pt x="229" y="66"/>
                        <a:pt x="229" y="66"/>
                        <a:pt x="229" y="66"/>
                      </a:cubicBezTo>
                      <a:cubicBezTo>
                        <a:pt x="215" y="66"/>
                        <a:pt x="215" y="66"/>
                        <a:pt x="215" y="66"/>
                      </a:cubicBezTo>
                      <a:cubicBezTo>
                        <a:pt x="212" y="66"/>
                        <a:pt x="210" y="67"/>
                        <a:pt x="210" y="71"/>
                      </a:cubicBezTo>
                      <a:cubicBezTo>
                        <a:pt x="210" y="74"/>
                        <a:pt x="212" y="76"/>
                        <a:pt x="215" y="76"/>
                      </a:cubicBezTo>
                      <a:cubicBezTo>
                        <a:pt x="253" y="76"/>
                        <a:pt x="253" y="76"/>
                        <a:pt x="253" y="76"/>
                      </a:cubicBezTo>
                      <a:cubicBezTo>
                        <a:pt x="255" y="76"/>
                        <a:pt x="258" y="74"/>
                        <a:pt x="258" y="71"/>
                      </a:cubicBezTo>
                      <a:cubicBezTo>
                        <a:pt x="258" y="46"/>
                        <a:pt x="258" y="46"/>
                        <a:pt x="258" y="46"/>
                      </a:cubicBezTo>
                      <a:cubicBezTo>
                        <a:pt x="258" y="44"/>
                        <a:pt x="256" y="41"/>
                        <a:pt x="253" y="41"/>
                      </a:cubicBezTo>
                      <a:cubicBezTo>
                        <a:pt x="249" y="41"/>
                        <a:pt x="248" y="44"/>
                        <a:pt x="248" y="46"/>
                      </a:cubicBezTo>
                      <a:cubicBezTo>
                        <a:pt x="248" y="66"/>
                        <a:pt x="248" y="66"/>
                        <a:pt x="248" y="66"/>
                      </a:cubicBezTo>
                      <a:lnTo>
                        <a:pt x="239" y="66"/>
                      </a:lnTo>
                      <a:close/>
                      <a:moveTo>
                        <a:pt x="150" y="10"/>
                      </a:moveTo>
                      <a:cubicBezTo>
                        <a:pt x="178" y="10"/>
                        <a:pt x="178" y="10"/>
                        <a:pt x="178" y="10"/>
                      </a:cubicBezTo>
                      <a:cubicBezTo>
                        <a:pt x="178" y="66"/>
                        <a:pt x="178" y="66"/>
                        <a:pt x="178" y="66"/>
                      </a:cubicBezTo>
                      <a:cubicBezTo>
                        <a:pt x="150" y="66"/>
                        <a:pt x="150" y="66"/>
                        <a:pt x="150" y="66"/>
                      </a:cubicBezTo>
                      <a:lnTo>
                        <a:pt x="150" y="10"/>
                      </a:lnTo>
                      <a:close/>
                      <a:moveTo>
                        <a:pt x="150" y="0"/>
                      </a:moveTo>
                      <a:cubicBezTo>
                        <a:pt x="144" y="0"/>
                        <a:pt x="140" y="5"/>
                        <a:pt x="140" y="10"/>
                      </a:cubicBezTo>
                      <a:cubicBezTo>
                        <a:pt x="140" y="66"/>
                        <a:pt x="140" y="66"/>
                        <a:pt x="140" y="66"/>
                      </a:cubicBezTo>
                      <a:cubicBezTo>
                        <a:pt x="140" y="71"/>
                        <a:pt x="144" y="76"/>
                        <a:pt x="150" y="76"/>
                      </a:cubicBezTo>
                      <a:cubicBezTo>
                        <a:pt x="178" y="76"/>
                        <a:pt x="178" y="76"/>
                        <a:pt x="178" y="76"/>
                      </a:cubicBezTo>
                      <a:cubicBezTo>
                        <a:pt x="184" y="76"/>
                        <a:pt x="188" y="71"/>
                        <a:pt x="188" y="66"/>
                      </a:cubicBezTo>
                      <a:cubicBezTo>
                        <a:pt x="188" y="10"/>
                        <a:pt x="188" y="10"/>
                        <a:pt x="188" y="10"/>
                      </a:cubicBezTo>
                      <a:cubicBezTo>
                        <a:pt x="188" y="5"/>
                        <a:pt x="184" y="0"/>
                        <a:pt x="178" y="0"/>
                      </a:cubicBezTo>
                      <a:lnTo>
                        <a:pt x="150" y="0"/>
                      </a:lnTo>
                      <a:close/>
                      <a:moveTo>
                        <a:pt x="80" y="10"/>
                      </a:moveTo>
                      <a:cubicBezTo>
                        <a:pt x="108" y="10"/>
                        <a:pt x="108" y="10"/>
                        <a:pt x="108" y="10"/>
                      </a:cubicBezTo>
                      <a:cubicBezTo>
                        <a:pt x="108" y="66"/>
                        <a:pt x="108" y="66"/>
                        <a:pt x="108" y="66"/>
                      </a:cubicBezTo>
                      <a:cubicBezTo>
                        <a:pt x="80" y="66"/>
                        <a:pt x="80" y="66"/>
                        <a:pt x="80" y="66"/>
                      </a:cubicBezTo>
                      <a:lnTo>
                        <a:pt x="80" y="10"/>
                      </a:lnTo>
                      <a:close/>
                      <a:moveTo>
                        <a:pt x="80" y="0"/>
                      </a:moveTo>
                      <a:cubicBezTo>
                        <a:pt x="75" y="0"/>
                        <a:pt x="70" y="5"/>
                        <a:pt x="70" y="10"/>
                      </a:cubicBezTo>
                      <a:cubicBezTo>
                        <a:pt x="70" y="66"/>
                        <a:pt x="70" y="66"/>
                        <a:pt x="70" y="66"/>
                      </a:cubicBezTo>
                      <a:cubicBezTo>
                        <a:pt x="70" y="71"/>
                        <a:pt x="74" y="76"/>
                        <a:pt x="80" y="76"/>
                      </a:cubicBezTo>
                      <a:cubicBezTo>
                        <a:pt x="108" y="76"/>
                        <a:pt x="108" y="76"/>
                        <a:pt x="108" y="76"/>
                      </a:cubicBezTo>
                      <a:cubicBezTo>
                        <a:pt x="114" y="76"/>
                        <a:pt x="118" y="71"/>
                        <a:pt x="118" y="66"/>
                      </a:cubicBezTo>
                      <a:cubicBezTo>
                        <a:pt x="118" y="10"/>
                        <a:pt x="118" y="10"/>
                        <a:pt x="118" y="10"/>
                      </a:cubicBezTo>
                      <a:cubicBezTo>
                        <a:pt x="118" y="5"/>
                        <a:pt x="114" y="0"/>
                        <a:pt x="108" y="0"/>
                      </a:cubicBezTo>
                      <a:lnTo>
                        <a:pt x="80" y="0"/>
                      </a:lnTo>
                      <a:close/>
                      <a:moveTo>
                        <a:pt x="29" y="66"/>
                      </a:moveTo>
                      <a:cubicBezTo>
                        <a:pt x="29" y="0"/>
                        <a:pt x="29" y="0"/>
                        <a:pt x="29" y="0"/>
                      </a:cubicBezTo>
                      <a:cubicBezTo>
                        <a:pt x="5" y="0"/>
                        <a:pt x="5" y="0"/>
                        <a:pt x="5" y="0"/>
                      </a:cubicBezTo>
                      <a:cubicBezTo>
                        <a:pt x="3" y="0"/>
                        <a:pt x="0" y="2"/>
                        <a:pt x="0" y="5"/>
                      </a:cubicBezTo>
                      <a:cubicBezTo>
                        <a:pt x="0" y="9"/>
                        <a:pt x="3" y="10"/>
                        <a:pt x="5" y="10"/>
                      </a:cubicBezTo>
                      <a:cubicBezTo>
                        <a:pt x="20" y="10"/>
                        <a:pt x="20" y="10"/>
                        <a:pt x="20" y="10"/>
                      </a:cubicBezTo>
                      <a:cubicBezTo>
                        <a:pt x="20" y="66"/>
                        <a:pt x="20" y="66"/>
                        <a:pt x="20" y="66"/>
                      </a:cubicBezTo>
                      <a:cubicBezTo>
                        <a:pt x="5" y="66"/>
                        <a:pt x="5" y="66"/>
                        <a:pt x="5" y="66"/>
                      </a:cubicBezTo>
                      <a:cubicBezTo>
                        <a:pt x="3" y="66"/>
                        <a:pt x="0" y="67"/>
                        <a:pt x="0" y="71"/>
                      </a:cubicBezTo>
                      <a:cubicBezTo>
                        <a:pt x="0" y="74"/>
                        <a:pt x="3" y="76"/>
                        <a:pt x="5" y="76"/>
                      </a:cubicBezTo>
                      <a:cubicBezTo>
                        <a:pt x="44" y="76"/>
                        <a:pt x="44" y="76"/>
                        <a:pt x="44" y="76"/>
                      </a:cubicBezTo>
                      <a:cubicBezTo>
                        <a:pt x="46" y="76"/>
                        <a:pt x="48" y="74"/>
                        <a:pt x="48" y="71"/>
                      </a:cubicBezTo>
                      <a:cubicBezTo>
                        <a:pt x="48" y="46"/>
                        <a:pt x="48" y="46"/>
                        <a:pt x="48" y="46"/>
                      </a:cubicBezTo>
                      <a:cubicBezTo>
                        <a:pt x="48" y="44"/>
                        <a:pt x="47" y="41"/>
                        <a:pt x="44" y="41"/>
                      </a:cubicBezTo>
                      <a:cubicBezTo>
                        <a:pt x="40" y="41"/>
                        <a:pt x="39" y="44"/>
                        <a:pt x="39" y="46"/>
                      </a:cubicBezTo>
                      <a:cubicBezTo>
                        <a:pt x="39" y="66"/>
                        <a:pt x="39" y="66"/>
                        <a:pt x="39" y="66"/>
                      </a:cubicBezTo>
                      <a:lnTo>
                        <a:pt x="29" y="66"/>
                      </a:lnTo>
                      <a:close/>
                    </a:path>
                  </a:pathLst>
                </a:custGeom>
                <a:solidFill>
                  <a:srgbClr val="7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defTabSz="1110264"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a:ln>
                      <a:noFill/>
                    </a:ln>
                    <a:solidFill>
                      <a:srgbClr val="000000"/>
                    </a:solidFill>
                    <a:effectLst/>
                    <a:uLnTx/>
                    <a:uFillTx/>
                  </a:endParaRPr>
                </a:p>
              </p:txBody>
            </p:sp>
          </p:grpSp>
        </p:grpSp>
      </p:grpSp>
    </p:spTree>
    <p:extLst>
      <p:ext uri="{BB962C8B-B14F-4D97-AF65-F5344CB8AC3E}">
        <p14:creationId xmlns:p14="http://schemas.microsoft.com/office/powerpoint/2010/main" val="911682867"/>
      </p:ext>
    </p:extLst>
  </p:cSld>
  <p:clrMapOvr>
    <a:masterClrMapping/>
  </p:clrMapOvr>
  <p:transition advTm="54722">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Links to other resources</a:t>
            </a:r>
          </a:p>
        </p:txBody>
      </p:sp>
      <p:sp>
        <p:nvSpPr>
          <p:cNvPr id="4" name="Text Placeholder 3"/>
          <p:cNvSpPr>
            <a:spLocks noGrp="1"/>
          </p:cNvSpPr>
          <p:nvPr>
            <p:ph type="body" sz="quarter" idx="10"/>
          </p:nvPr>
        </p:nvSpPr>
        <p:spPr>
          <a:xfrm>
            <a:off x="274639" y="1212849"/>
            <a:ext cx="5486399" cy="5961632"/>
          </a:xfrm>
        </p:spPr>
        <p:txBody>
          <a:bodyPr/>
          <a:lstStyle/>
          <a:p>
            <a:r>
              <a:rPr lang="en-US" dirty="0"/>
              <a:t>Ignite 2018</a:t>
            </a:r>
          </a:p>
          <a:p>
            <a:pPr marL="457200" indent="-457200">
              <a:buFont typeface="Arial" panose="020B0604020202020204" pitchFamily="34" charset="0"/>
              <a:buChar char="•"/>
            </a:pPr>
            <a:r>
              <a:rPr lang="en-US" sz="2200" dirty="0">
                <a:hlinkClick r:id="rId3"/>
              </a:rPr>
              <a:t>BRK3335 session</a:t>
            </a:r>
            <a:endParaRPr lang="en-US" sz="2200" dirty="0"/>
          </a:p>
          <a:p>
            <a:r>
              <a:rPr lang="en-US" dirty="0"/>
              <a:t>SQL Server on Azure VMs</a:t>
            </a:r>
            <a:endParaRPr lang="en-US" dirty="0">
              <a:hlinkClick r:id="" action="ppaction://noaction"/>
            </a:endParaRPr>
          </a:p>
          <a:p>
            <a:pPr marL="342900" indent="-342900">
              <a:buFont typeface="Arial" panose="020B0604020202020204" pitchFamily="34" charset="0"/>
              <a:buChar char="•"/>
            </a:pPr>
            <a:r>
              <a:rPr lang="en-US" sz="2200" dirty="0">
                <a:hlinkClick r:id="" action="ppaction://noaction"/>
              </a:rPr>
              <a:t>Overview</a:t>
            </a:r>
            <a:endParaRPr lang="en-US" sz="2200" dirty="0"/>
          </a:p>
          <a:p>
            <a:r>
              <a:rPr lang="en-US" dirty="0"/>
              <a:t>Configure high availability</a:t>
            </a:r>
            <a:endParaRPr lang="en-US" dirty="0">
              <a:hlinkClick r:id="" action="ppaction://noaction"/>
            </a:endParaRPr>
          </a:p>
          <a:p>
            <a:pPr marL="342900" lvl="2" indent="-342900">
              <a:buFont typeface="Arial" panose="020B0604020202020204" pitchFamily="34" charset="0"/>
              <a:buChar char="•"/>
            </a:pPr>
            <a:r>
              <a:rPr lang="en-US" dirty="0">
                <a:hlinkClick r:id="" action="ppaction://noaction"/>
              </a:rPr>
              <a:t>HA and DR options</a:t>
            </a:r>
            <a:endParaRPr lang="en-US" dirty="0"/>
          </a:p>
          <a:p>
            <a:pPr marL="342900" lvl="2" indent="-342900">
              <a:buFont typeface="Arial" panose="020B0604020202020204" pitchFamily="34" charset="0"/>
              <a:buChar char="•"/>
            </a:pPr>
            <a:r>
              <a:rPr lang="en-US" dirty="0">
                <a:hlinkClick r:id="rId4"/>
              </a:rPr>
              <a:t>Configuring Always On availability group</a:t>
            </a:r>
            <a:endParaRPr lang="en-US" dirty="0"/>
          </a:p>
          <a:p>
            <a:r>
              <a:rPr lang="en-US" dirty="0"/>
              <a:t>Protecting data</a:t>
            </a:r>
          </a:p>
          <a:p>
            <a:pPr marL="342900" lvl="2" indent="-342900">
              <a:buFont typeface="Arial" panose="020B0604020202020204" pitchFamily="34" charset="0"/>
              <a:buChar char="•"/>
            </a:pPr>
            <a:r>
              <a:rPr lang="en-US" dirty="0">
                <a:hlinkClick r:id="rId5"/>
              </a:rPr>
              <a:t>Backup and restore</a:t>
            </a:r>
            <a:endParaRPr lang="en-US" dirty="0"/>
          </a:p>
          <a:p>
            <a:pPr marL="342900" lvl="2" indent="-342900">
              <a:buFont typeface="Arial" panose="020B0604020202020204" pitchFamily="34" charset="0"/>
              <a:buChar char="•"/>
            </a:pPr>
            <a:r>
              <a:rPr lang="en-US" dirty="0">
                <a:hlinkClick r:id="rId6"/>
              </a:rPr>
              <a:t>Automated backup</a:t>
            </a:r>
            <a:endParaRPr lang="en-US" dirty="0"/>
          </a:p>
          <a:p>
            <a:pPr marL="342900" lvl="2" indent="-342900">
              <a:buFont typeface="Arial" panose="020B0604020202020204" pitchFamily="34" charset="0"/>
              <a:buChar char="•"/>
            </a:pPr>
            <a:r>
              <a:rPr lang="en-US" dirty="0">
                <a:hlinkClick r:id="rId7"/>
              </a:rPr>
              <a:t>Using Azure storage for backup</a:t>
            </a:r>
            <a:endParaRPr lang="en-US" dirty="0"/>
          </a:p>
          <a:p>
            <a:pPr marL="342900" indent="-342900">
              <a:buFont typeface="Arial" panose="020B0604020202020204" pitchFamily="34" charset="0"/>
              <a:buChar char="•"/>
            </a:pPr>
            <a:r>
              <a:rPr lang="en-US" sz="2200" dirty="0">
                <a:hlinkClick r:id="rId8"/>
              </a:rPr>
              <a:t>Application patterns</a:t>
            </a:r>
            <a:endParaRPr lang="en-US" sz="2200" dirty="0"/>
          </a:p>
        </p:txBody>
      </p:sp>
      <p:sp>
        <p:nvSpPr>
          <p:cNvPr id="5" name="Text Placeholder 4"/>
          <p:cNvSpPr>
            <a:spLocks noGrp="1"/>
          </p:cNvSpPr>
          <p:nvPr>
            <p:ph type="body" sz="quarter" idx="11"/>
          </p:nvPr>
        </p:nvSpPr>
        <p:spPr>
          <a:xfrm>
            <a:off x="6682902" y="1212849"/>
            <a:ext cx="5478936" cy="2794611"/>
          </a:xfrm>
        </p:spPr>
        <p:txBody>
          <a:bodyPr/>
          <a:lstStyle/>
          <a:p>
            <a:r>
              <a:rPr lang="en-US"/>
              <a:t>App Services</a:t>
            </a:r>
          </a:p>
          <a:p>
            <a:pPr marL="598488" lvl="1" indent="-342900">
              <a:buFont typeface="Arial" panose="020B0604020202020204" pitchFamily="34" charset="0"/>
              <a:buChar char="•"/>
            </a:pPr>
            <a:r>
              <a:rPr lang="en-US">
                <a:hlinkClick r:id="rId9"/>
              </a:rPr>
              <a:t>Overview</a:t>
            </a:r>
            <a:endParaRPr lang="en-US"/>
          </a:p>
          <a:p>
            <a:pPr marL="598488" lvl="1" indent="-342900">
              <a:buFont typeface="Arial" panose="020B0604020202020204" pitchFamily="34" charset="0"/>
              <a:buChar char="•"/>
            </a:pPr>
            <a:r>
              <a:rPr lang="en-US">
                <a:hlinkClick r:id="rId10"/>
              </a:rPr>
              <a:t>Backup your app in Azure</a:t>
            </a:r>
            <a:endParaRPr lang="en-US"/>
          </a:p>
          <a:p>
            <a:pPr marL="598488" lvl="1" indent="-342900">
              <a:buFont typeface="Arial" panose="020B0604020202020204" pitchFamily="34" charset="0"/>
              <a:buChar char="•"/>
            </a:pPr>
            <a:r>
              <a:rPr lang="en-US">
                <a:hlinkClick r:id="rId11"/>
              </a:rPr>
              <a:t>Geo Distributed Scale </a:t>
            </a:r>
            <a:endParaRPr lang="en-US"/>
          </a:p>
          <a:p>
            <a:pPr marL="598488" lvl="1" indent="-342900">
              <a:buFont typeface="Arial" panose="020B0604020202020204" pitchFamily="34" charset="0"/>
              <a:buChar char="•"/>
            </a:pPr>
            <a:r>
              <a:rPr lang="en-US">
                <a:hlinkClick r:id="rId12"/>
              </a:rPr>
              <a:t>Automate backup and restore</a:t>
            </a:r>
            <a:endParaRPr lang="en-US"/>
          </a:p>
          <a:p>
            <a:endParaRPr lang="en-US"/>
          </a:p>
        </p:txBody>
      </p:sp>
      <p:pic>
        <p:nvPicPr>
          <p:cNvPr id="3" name="Picture 2"/>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7140002" y="4390553"/>
            <a:ext cx="4912569" cy="2603972"/>
          </a:xfrm>
          <a:prstGeom prst="rect">
            <a:avLst/>
          </a:prstGeom>
        </p:spPr>
      </p:pic>
    </p:spTree>
    <p:extLst>
      <p:ext uri="{BB962C8B-B14F-4D97-AF65-F5344CB8AC3E}">
        <p14:creationId xmlns:p14="http://schemas.microsoft.com/office/powerpoint/2010/main" val="4193730070"/>
      </p:ext>
    </p:extLst>
  </p:cSld>
  <p:clrMapOvr>
    <a:masterClrMapping/>
  </p:clrMapOvr>
  <p:transition advTm="82597">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Questions?</a:t>
            </a:r>
          </a:p>
        </p:txBody>
      </p:sp>
    </p:spTree>
    <p:extLst>
      <p:ext uri="{BB962C8B-B14F-4D97-AF65-F5344CB8AC3E}">
        <p14:creationId xmlns:p14="http://schemas.microsoft.com/office/powerpoint/2010/main" val="3786595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Level set on terminology</a:t>
            </a:r>
          </a:p>
        </p:txBody>
      </p:sp>
      <p:sp>
        <p:nvSpPr>
          <p:cNvPr id="6" name="Text Placeholder 5"/>
          <p:cNvSpPr>
            <a:spLocks noGrp="1"/>
          </p:cNvSpPr>
          <p:nvPr>
            <p:ph type="body" sz="quarter" idx="10"/>
          </p:nvPr>
        </p:nvSpPr>
        <p:spPr>
          <a:xfrm>
            <a:off x="274702" y="1211287"/>
            <a:ext cx="11888787" cy="4536627"/>
          </a:xfrm>
        </p:spPr>
        <p:txBody>
          <a:bodyPr/>
          <a:lstStyle/>
          <a:p>
            <a:pPr marL="0" indent="0">
              <a:buNone/>
            </a:pPr>
            <a:r>
              <a:rPr lang="en-US" sz="2800" dirty="0"/>
              <a:t>Business Continuity and Disaster Recovery (BC/DR)</a:t>
            </a:r>
          </a:p>
          <a:p>
            <a:pPr lvl="2"/>
            <a:r>
              <a:rPr lang="en-US" dirty="0">
                <a:latin typeface="+mj-lt"/>
              </a:rPr>
              <a:t>BC/DR are closely related practices that describe an organization's preparation for unforeseen risks to continued operations</a:t>
            </a:r>
          </a:p>
          <a:p>
            <a:pPr lvl="2"/>
            <a:r>
              <a:rPr lang="en-US" dirty="0">
                <a:latin typeface="+mj-lt"/>
              </a:rPr>
              <a:t>BC/DR refers to a </a:t>
            </a:r>
            <a:r>
              <a:rPr lang="en-US" b="1" dirty="0">
                <a:latin typeface="+mj-lt"/>
              </a:rPr>
              <a:t>strategy</a:t>
            </a:r>
            <a:r>
              <a:rPr lang="en-US" dirty="0">
                <a:latin typeface="+mj-lt"/>
              </a:rPr>
              <a:t> that a company implements</a:t>
            </a:r>
          </a:p>
          <a:p>
            <a:pPr lvl="2"/>
            <a:r>
              <a:rPr lang="en-US" dirty="0">
                <a:latin typeface="+mj-lt"/>
              </a:rPr>
              <a:t>The implementation of a BC/DR strategy will determine the protection schemes technologies that will help a company achieve their recovery objectives</a:t>
            </a:r>
          </a:p>
          <a:p>
            <a:pPr marL="0" indent="0">
              <a:buNone/>
            </a:pPr>
            <a:r>
              <a:rPr lang="en-US" sz="2800" dirty="0"/>
              <a:t>For the purposes of this discussion, we need to start by level setting on some concepts:</a:t>
            </a:r>
          </a:p>
          <a:p>
            <a:pPr lvl="2"/>
            <a:r>
              <a:rPr lang="en-US" dirty="0">
                <a:latin typeface="+mj-lt"/>
              </a:rPr>
              <a:t>Site level availability</a:t>
            </a:r>
          </a:p>
          <a:p>
            <a:pPr lvl="2"/>
            <a:r>
              <a:rPr lang="en-US" dirty="0">
                <a:latin typeface="+mj-lt"/>
              </a:rPr>
              <a:t>Physical and logical layering within a cloud</a:t>
            </a:r>
          </a:p>
          <a:p>
            <a:pPr lvl="2"/>
            <a:r>
              <a:rPr lang="en-US" dirty="0">
                <a:latin typeface="+mj-lt"/>
              </a:rPr>
              <a:t>Fault tolerance within a scale-unit</a:t>
            </a:r>
          </a:p>
        </p:txBody>
      </p:sp>
      <p:grpSp>
        <p:nvGrpSpPr>
          <p:cNvPr id="1294" name="Group 1293"/>
          <p:cNvGrpSpPr/>
          <p:nvPr/>
        </p:nvGrpSpPr>
        <p:grpSpPr>
          <a:xfrm>
            <a:off x="9720369" y="4203469"/>
            <a:ext cx="2525713" cy="2791056"/>
            <a:chOff x="9720369" y="4203469"/>
            <a:chExt cx="2525713" cy="2791056"/>
          </a:xfrm>
        </p:grpSpPr>
        <p:grpSp>
          <p:nvGrpSpPr>
            <p:cNvPr id="2" name="Group 1"/>
            <p:cNvGrpSpPr/>
            <p:nvPr/>
          </p:nvGrpSpPr>
          <p:grpSpPr>
            <a:xfrm>
              <a:off x="10552911" y="4203469"/>
              <a:ext cx="1630792" cy="911120"/>
              <a:chOff x="6638569" y="126149"/>
              <a:chExt cx="6067759" cy="3390044"/>
            </a:xfrm>
          </p:grpSpPr>
          <p:grpSp>
            <p:nvGrpSpPr>
              <p:cNvPr id="304" name="STACK CLOUD"/>
              <p:cNvGrpSpPr>
                <a:grpSpLocks noChangeAspect="1"/>
              </p:cNvGrpSpPr>
              <p:nvPr/>
            </p:nvGrpSpPr>
            <p:grpSpPr>
              <a:xfrm>
                <a:off x="6638569" y="126149"/>
                <a:ext cx="6067759" cy="3390044"/>
                <a:chOff x="4620979" y="3062721"/>
                <a:chExt cx="4771410" cy="2665777"/>
              </a:xfrm>
            </p:grpSpPr>
            <p:sp>
              <p:nvSpPr>
                <p:cNvPr id="305" name="Freeform: Shape 304"/>
                <p:cNvSpPr/>
                <p:nvPr/>
              </p:nvSpPr>
              <p:spPr>
                <a:xfrm>
                  <a:off x="4630629" y="4754875"/>
                  <a:ext cx="4279766" cy="973623"/>
                </a:xfrm>
                <a:custGeom>
                  <a:avLst/>
                  <a:gdLst>
                    <a:gd name="connsiteX0" fmla="*/ 1648052 w 4279766"/>
                    <a:gd name="connsiteY0" fmla="*/ 0 h 973623"/>
                    <a:gd name="connsiteX1" fmla="*/ 1942418 w 4279766"/>
                    <a:gd name="connsiteY1" fmla="*/ 121930 h 973623"/>
                    <a:gd name="connsiteX2" fmla="*/ 1984468 w 4279766"/>
                    <a:gd name="connsiteY2" fmla="*/ 172895 h 973623"/>
                    <a:gd name="connsiteX3" fmla="*/ 2015493 w 4279766"/>
                    <a:gd name="connsiteY3" fmla="*/ 147297 h 973623"/>
                    <a:gd name="connsiteX4" fmla="*/ 2268064 w 4279766"/>
                    <a:gd name="connsiteY4" fmla="*/ 70147 h 973623"/>
                    <a:gd name="connsiteX5" fmla="*/ 2642653 w 4279766"/>
                    <a:gd name="connsiteY5" fmla="*/ 269314 h 973623"/>
                    <a:gd name="connsiteX6" fmla="*/ 2669934 w 4279766"/>
                    <a:gd name="connsiteY6" fmla="*/ 319577 h 973623"/>
                    <a:gd name="connsiteX7" fmla="*/ 2671151 w 4279766"/>
                    <a:gd name="connsiteY7" fmla="*/ 317386 h 973623"/>
                    <a:gd name="connsiteX8" fmla="*/ 2966302 w 4279766"/>
                    <a:gd name="connsiteY8" fmla="*/ 164038 h 973623"/>
                    <a:gd name="connsiteX9" fmla="*/ 3104850 w 4279766"/>
                    <a:gd name="connsiteY9" fmla="*/ 191371 h 973623"/>
                    <a:gd name="connsiteX10" fmla="*/ 3156647 w 4279766"/>
                    <a:gd name="connsiteY10" fmla="*/ 218844 h 973623"/>
                    <a:gd name="connsiteX11" fmla="*/ 3195764 w 4279766"/>
                    <a:gd name="connsiteY11" fmla="*/ 172515 h 973623"/>
                    <a:gd name="connsiteX12" fmla="*/ 3447452 w 4279766"/>
                    <a:gd name="connsiteY12" fmla="*/ 70642 h 973623"/>
                    <a:gd name="connsiteX13" fmla="*/ 3646461 w 4279766"/>
                    <a:gd name="connsiteY13" fmla="*/ 130043 h 973623"/>
                    <a:gd name="connsiteX14" fmla="*/ 3675019 w 4279766"/>
                    <a:gd name="connsiteY14" fmla="*/ 153067 h 973623"/>
                    <a:gd name="connsiteX15" fmla="*/ 3695318 w 4279766"/>
                    <a:gd name="connsiteY15" fmla="*/ 129589 h 973623"/>
                    <a:gd name="connsiteX16" fmla="*/ 3937404 w 4279766"/>
                    <a:gd name="connsiteY16" fmla="*/ 33896 h 973623"/>
                    <a:gd name="connsiteX17" fmla="*/ 4279766 w 4279766"/>
                    <a:gd name="connsiteY17" fmla="*/ 360612 h 973623"/>
                    <a:gd name="connsiteX18" fmla="*/ 3937404 w 4279766"/>
                    <a:gd name="connsiteY18" fmla="*/ 687328 h 973623"/>
                    <a:gd name="connsiteX19" fmla="*/ 3745986 w 4279766"/>
                    <a:gd name="connsiteY19" fmla="*/ 631530 h 973623"/>
                    <a:gd name="connsiteX20" fmla="*/ 3734517 w 4279766"/>
                    <a:gd name="connsiteY20" fmla="*/ 622500 h 973623"/>
                    <a:gd name="connsiteX21" fmla="*/ 3699140 w 4279766"/>
                    <a:gd name="connsiteY21" fmla="*/ 664400 h 973623"/>
                    <a:gd name="connsiteX22" fmla="*/ 3447452 w 4279766"/>
                    <a:gd name="connsiteY22" fmla="*/ 766272 h 973623"/>
                    <a:gd name="connsiteX23" fmla="*/ 3308904 w 4279766"/>
                    <a:gd name="connsiteY23" fmla="*/ 738939 h 973623"/>
                    <a:gd name="connsiteX24" fmla="*/ 3257107 w 4279766"/>
                    <a:gd name="connsiteY24" fmla="*/ 711467 h 973623"/>
                    <a:gd name="connsiteX25" fmla="*/ 3217990 w 4279766"/>
                    <a:gd name="connsiteY25" fmla="*/ 757796 h 973623"/>
                    <a:gd name="connsiteX26" fmla="*/ 2966302 w 4279766"/>
                    <a:gd name="connsiteY26" fmla="*/ 859668 h 973623"/>
                    <a:gd name="connsiteX27" fmla="*/ 2714615 w 4279766"/>
                    <a:gd name="connsiteY27" fmla="*/ 757796 h 973623"/>
                    <a:gd name="connsiteX28" fmla="*/ 2676316 w 4279766"/>
                    <a:gd name="connsiteY28" fmla="*/ 712436 h 973623"/>
                    <a:gd name="connsiteX29" fmla="*/ 2642653 w 4279766"/>
                    <a:gd name="connsiteY29" fmla="*/ 774456 h 973623"/>
                    <a:gd name="connsiteX30" fmla="*/ 2268064 w 4279766"/>
                    <a:gd name="connsiteY30" fmla="*/ 973623 h 973623"/>
                    <a:gd name="connsiteX31" fmla="*/ 1893476 w 4279766"/>
                    <a:gd name="connsiteY31" fmla="*/ 774456 h 973623"/>
                    <a:gd name="connsiteX32" fmla="*/ 1884699 w 4279766"/>
                    <a:gd name="connsiteY32" fmla="*/ 758285 h 973623"/>
                    <a:gd name="connsiteX33" fmla="*/ 1880807 w 4279766"/>
                    <a:gd name="connsiteY33" fmla="*/ 761495 h 973623"/>
                    <a:gd name="connsiteX34" fmla="*/ 1648052 w 4279766"/>
                    <a:gd name="connsiteY34" fmla="*/ 832592 h 973623"/>
                    <a:gd name="connsiteX35" fmla="*/ 1415297 w 4279766"/>
                    <a:gd name="connsiteY35" fmla="*/ 761495 h 973623"/>
                    <a:gd name="connsiteX36" fmla="*/ 1371316 w 4279766"/>
                    <a:gd name="connsiteY36" fmla="*/ 725208 h 973623"/>
                    <a:gd name="connsiteX37" fmla="*/ 1349541 w 4279766"/>
                    <a:gd name="connsiteY37" fmla="*/ 751599 h 973623"/>
                    <a:gd name="connsiteX38" fmla="*/ 1045162 w 4279766"/>
                    <a:gd name="connsiteY38" fmla="*/ 877677 h 973623"/>
                    <a:gd name="connsiteX39" fmla="*/ 688220 w 4279766"/>
                    <a:gd name="connsiteY39" fmla="*/ 687893 h 973623"/>
                    <a:gd name="connsiteX40" fmla="*/ 658389 w 4279766"/>
                    <a:gd name="connsiteY40" fmla="*/ 632933 h 973623"/>
                    <a:gd name="connsiteX41" fmla="*/ 636552 w 4279766"/>
                    <a:gd name="connsiteY41" fmla="*/ 644785 h 973623"/>
                    <a:gd name="connsiteX42" fmla="*/ 520141 w 4279766"/>
                    <a:gd name="connsiteY42" fmla="*/ 668287 h 973623"/>
                    <a:gd name="connsiteX43" fmla="*/ 308666 w 4279766"/>
                    <a:gd name="connsiteY43" fmla="*/ 580692 h 973623"/>
                    <a:gd name="connsiteX44" fmla="*/ 305632 w 4279766"/>
                    <a:gd name="connsiteY44" fmla="*/ 577014 h 973623"/>
                    <a:gd name="connsiteX45" fmla="*/ 265207 w 4279766"/>
                    <a:gd name="connsiteY45" fmla="*/ 589563 h 973623"/>
                    <a:gd name="connsiteX46" fmla="*/ 220724 w 4279766"/>
                    <a:gd name="connsiteY46" fmla="*/ 594047 h 973623"/>
                    <a:gd name="connsiteX47" fmla="*/ 0 w 4279766"/>
                    <a:gd name="connsiteY47" fmla="*/ 373323 h 973623"/>
                    <a:gd name="connsiteX48" fmla="*/ 220724 w 4279766"/>
                    <a:gd name="connsiteY48" fmla="*/ 152599 h 973623"/>
                    <a:gd name="connsiteX49" fmla="*/ 265207 w 4279766"/>
                    <a:gd name="connsiteY49" fmla="*/ 157083 h 973623"/>
                    <a:gd name="connsiteX50" fmla="*/ 300238 w 4279766"/>
                    <a:gd name="connsiteY50" fmla="*/ 167958 h 973623"/>
                    <a:gd name="connsiteX51" fmla="*/ 308666 w 4279766"/>
                    <a:gd name="connsiteY51" fmla="*/ 157743 h 973623"/>
                    <a:gd name="connsiteX52" fmla="*/ 520141 w 4279766"/>
                    <a:gd name="connsiteY52" fmla="*/ 70147 h 973623"/>
                    <a:gd name="connsiteX53" fmla="*/ 687354 w 4279766"/>
                    <a:gd name="connsiteY53" fmla="*/ 121224 h 973623"/>
                    <a:gd name="connsiteX54" fmla="*/ 729754 w 4279766"/>
                    <a:gd name="connsiteY54" fmla="*/ 156207 h 973623"/>
                    <a:gd name="connsiteX55" fmla="*/ 740783 w 4279766"/>
                    <a:gd name="connsiteY55" fmla="*/ 142841 h 973623"/>
                    <a:gd name="connsiteX56" fmla="*/ 1045162 w 4279766"/>
                    <a:gd name="connsiteY56" fmla="*/ 16763 h 973623"/>
                    <a:gd name="connsiteX57" fmla="*/ 1285834 w 4279766"/>
                    <a:gd name="connsiteY57" fmla="*/ 90278 h 973623"/>
                    <a:gd name="connsiteX58" fmla="*/ 1341742 w 4279766"/>
                    <a:gd name="connsiteY58" fmla="*/ 136406 h 973623"/>
                    <a:gd name="connsiteX59" fmla="*/ 1353686 w 4279766"/>
                    <a:gd name="connsiteY59" fmla="*/ 121930 h 973623"/>
                    <a:gd name="connsiteX60" fmla="*/ 1648052 w 4279766"/>
                    <a:gd name="connsiteY60" fmla="*/ 0 h 973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4279766" h="973623">
                      <a:moveTo>
                        <a:pt x="1648052" y="0"/>
                      </a:moveTo>
                      <a:cubicBezTo>
                        <a:pt x="1763009" y="0"/>
                        <a:pt x="1867083" y="46596"/>
                        <a:pt x="1942418" y="121930"/>
                      </a:cubicBezTo>
                      <a:lnTo>
                        <a:pt x="1984468" y="172895"/>
                      </a:lnTo>
                      <a:lnTo>
                        <a:pt x="2015493" y="147297"/>
                      </a:lnTo>
                      <a:cubicBezTo>
                        <a:pt x="2087591" y="98589"/>
                        <a:pt x="2174506" y="70147"/>
                        <a:pt x="2268064" y="70147"/>
                      </a:cubicBezTo>
                      <a:cubicBezTo>
                        <a:pt x="2423994" y="70147"/>
                        <a:pt x="2561472" y="149151"/>
                        <a:pt x="2642653" y="269314"/>
                      </a:cubicBezTo>
                      <a:lnTo>
                        <a:pt x="2669934" y="319577"/>
                      </a:lnTo>
                      <a:lnTo>
                        <a:pt x="2671151" y="317386"/>
                      </a:lnTo>
                      <a:cubicBezTo>
                        <a:pt x="2735116" y="224867"/>
                        <a:pt x="2843440" y="164038"/>
                        <a:pt x="2966302" y="164038"/>
                      </a:cubicBezTo>
                      <a:cubicBezTo>
                        <a:pt x="3015447" y="164038"/>
                        <a:pt x="3062266" y="173771"/>
                        <a:pt x="3104850" y="191371"/>
                      </a:cubicBezTo>
                      <a:lnTo>
                        <a:pt x="3156647" y="218844"/>
                      </a:lnTo>
                      <a:lnTo>
                        <a:pt x="3195764" y="172515"/>
                      </a:lnTo>
                      <a:cubicBezTo>
                        <a:pt x="3260177" y="109573"/>
                        <a:pt x="3349162" y="70642"/>
                        <a:pt x="3447452" y="70642"/>
                      </a:cubicBezTo>
                      <a:cubicBezTo>
                        <a:pt x="3521170" y="70642"/>
                        <a:pt x="3589653" y="92541"/>
                        <a:pt x="3646461" y="130043"/>
                      </a:cubicBezTo>
                      <a:lnTo>
                        <a:pt x="3675019" y="153067"/>
                      </a:lnTo>
                      <a:lnTo>
                        <a:pt x="3695318" y="129589"/>
                      </a:lnTo>
                      <a:cubicBezTo>
                        <a:pt x="3757273" y="70465"/>
                        <a:pt x="3842864" y="33896"/>
                        <a:pt x="3937404" y="33896"/>
                      </a:cubicBezTo>
                      <a:cubicBezTo>
                        <a:pt x="4126485" y="33896"/>
                        <a:pt x="4279766" y="180172"/>
                        <a:pt x="4279766" y="360612"/>
                      </a:cubicBezTo>
                      <a:cubicBezTo>
                        <a:pt x="4279766" y="541052"/>
                        <a:pt x="4126485" y="687328"/>
                        <a:pt x="3937404" y="687328"/>
                      </a:cubicBezTo>
                      <a:cubicBezTo>
                        <a:pt x="3866499" y="687328"/>
                        <a:pt x="3800628" y="666758"/>
                        <a:pt x="3745986" y="631530"/>
                      </a:cubicBezTo>
                      <a:lnTo>
                        <a:pt x="3734517" y="622500"/>
                      </a:lnTo>
                      <a:lnTo>
                        <a:pt x="3699140" y="664400"/>
                      </a:lnTo>
                      <a:cubicBezTo>
                        <a:pt x="3634727" y="727342"/>
                        <a:pt x="3545742" y="766272"/>
                        <a:pt x="3447452" y="766272"/>
                      </a:cubicBezTo>
                      <a:cubicBezTo>
                        <a:pt x="3398307" y="766272"/>
                        <a:pt x="3351488" y="756540"/>
                        <a:pt x="3308904" y="738939"/>
                      </a:cubicBezTo>
                      <a:lnTo>
                        <a:pt x="3257107" y="711467"/>
                      </a:lnTo>
                      <a:lnTo>
                        <a:pt x="3217990" y="757796"/>
                      </a:lnTo>
                      <a:cubicBezTo>
                        <a:pt x="3153577" y="820738"/>
                        <a:pt x="3064592" y="859668"/>
                        <a:pt x="2966302" y="859668"/>
                      </a:cubicBezTo>
                      <a:cubicBezTo>
                        <a:pt x="2868012" y="859668"/>
                        <a:pt x="2779027" y="820738"/>
                        <a:pt x="2714615" y="757796"/>
                      </a:cubicBezTo>
                      <a:lnTo>
                        <a:pt x="2676316" y="712436"/>
                      </a:lnTo>
                      <a:lnTo>
                        <a:pt x="2642653" y="774456"/>
                      </a:lnTo>
                      <a:cubicBezTo>
                        <a:pt x="2561472" y="894619"/>
                        <a:pt x="2423994" y="973623"/>
                        <a:pt x="2268064" y="973623"/>
                      </a:cubicBezTo>
                      <a:cubicBezTo>
                        <a:pt x="2112134" y="973623"/>
                        <a:pt x="1974657" y="894619"/>
                        <a:pt x="1893476" y="774456"/>
                      </a:cubicBezTo>
                      <a:lnTo>
                        <a:pt x="1884699" y="758285"/>
                      </a:lnTo>
                      <a:lnTo>
                        <a:pt x="1880807" y="761495"/>
                      </a:lnTo>
                      <a:cubicBezTo>
                        <a:pt x="1814366" y="806382"/>
                        <a:pt x="1734270" y="832592"/>
                        <a:pt x="1648052" y="832592"/>
                      </a:cubicBezTo>
                      <a:cubicBezTo>
                        <a:pt x="1561834" y="832592"/>
                        <a:pt x="1481738" y="806382"/>
                        <a:pt x="1415297" y="761495"/>
                      </a:cubicBezTo>
                      <a:lnTo>
                        <a:pt x="1371316" y="725208"/>
                      </a:lnTo>
                      <a:lnTo>
                        <a:pt x="1349541" y="751599"/>
                      </a:lnTo>
                      <a:cubicBezTo>
                        <a:pt x="1271644" y="829497"/>
                        <a:pt x="1164029" y="877677"/>
                        <a:pt x="1045162" y="877677"/>
                      </a:cubicBezTo>
                      <a:cubicBezTo>
                        <a:pt x="896577" y="877677"/>
                        <a:pt x="765576" y="802395"/>
                        <a:pt x="688220" y="687893"/>
                      </a:cubicBezTo>
                      <a:lnTo>
                        <a:pt x="658389" y="632933"/>
                      </a:lnTo>
                      <a:lnTo>
                        <a:pt x="636552" y="644785"/>
                      </a:lnTo>
                      <a:cubicBezTo>
                        <a:pt x="600772" y="659919"/>
                        <a:pt x="561434" y="668287"/>
                        <a:pt x="520141" y="668287"/>
                      </a:cubicBezTo>
                      <a:cubicBezTo>
                        <a:pt x="437555" y="668287"/>
                        <a:pt x="362787" y="634813"/>
                        <a:pt x="308666" y="580692"/>
                      </a:cubicBezTo>
                      <a:lnTo>
                        <a:pt x="305632" y="577014"/>
                      </a:lnTo>
                      <a:lnTo>
                        <a:pt x="265207" y="589563"/>
                      </a:lnTo>
                      <a:cubicBezTo>
                        <a:pt x="250839" y="592503"/>
                        <a:pt x="235962" y="594047"/>
                        <a:pt x="220724" y="594047"/>
                      </a:cubicBezTo>
                      <a:cubicBezTo>
                        <a:pt x="98822" y="594047"/>
                        <a:pt x="0" y="495225"/>
                        <a:pt x="0" y="373323"/>
                      </a:cubicBezTo>
                      <a:cubicBezTo>
                        <a:pt x="0" y="251421"/>
                        <a:pt x="98822" y="152599"/>
                        <a:pt x="220724" y="152599"/>
                      </a:cubicBezTo>
                      <a:cubicBezTo>
                        <a:pt x="235962" y="152599"/>
                        <a:pt x="250839" y="154143"/>
                        <a:pt x="265207" y="157083"/>
                      </a:cubicBezTo>
                      <a:lnTo>
                        <a:pt x="300238" y="167958"/>
                      </a:lnTo>
                      <a:lnTo>
                        <a:pt x="308666" y="157743"/>
                      </a:lnTo>
                      <a:cubicBezTo>
                        <a:pt x="362787" y="103622"/>
                        <a:pt x="437555" y="70147"/>
                        <a:pt x="520141" y="70147"/>
                      </a:cubicBezTo>
                      <a:cubicBezTo>
                        <a:pt x="582080" y="70147"/>
                        <a:pt x="639622" y="88977"/>
                        <a:pt x="687354" y="121224"/>
                      </a:cubicBezTo>
                      <a:lnTo>
                        <a:pt x="729754" y="156207"/>
                      </a:lnTo>
                      <a:lnTo>
                        <a:pt x="740783" y="142841"/>
                      </a:lnTo>
                      <a:cubicBezTo>
                        <a:pt x="818680" y="64944"/>
                        <a:pt x="926294" y="16763"/>
                        <a:pt x="1045162" y="16763"/>
                      </a:cubicBezTo>
                      <a:cubicBezTo>
                        <a:pt x="1134312" y="16763"/>
                        <a:pt x="1217133" y="43865"/>
                        <a:pt x="1285834" y="90278"/>
                      </a:cubicBezTo>
                      <a:lnTo>
                        <a:pt x="1341742" y="136406"/>
                      </a:lnTo>
                      <a:lnTo>
                        <a:pt x="1353686" y="121930"/>
                      </a:lnTo>
                      <a:cubicBezTo>
                        <a:pt x="1429021" y="46596"/>
                        <a:pt x="1533095" y="0"/>
                        <a:pt x="1648052" y="0"/>
                      </a:cubicBezTo>
                      <a:close/>
                    </a:path>
                  </a:pathLst>
                </a:cu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7" name="Freeform: Shape 306"/>
                <p:cNvSpPr/>
                <p:nvPr/>
              </p:nvSpPr>
              <p:spPr>
                <a:xfrm>
                  <a:off x="4620979" y="3062721"/>
                  <a:ext cx="4771410" cy="2191841"/>
                </a:xfrm>
                <a:custGeom>
                  <a:avLst/>
                  <a:gdLst>
                    <a:gd name="connsiteX0" fmla="*/ 2205281 w 4771410"/>
                    <a:gd name="connsiteY0" fmla="*/ 0 h 2191840"/>
                    <a:gd name="connsiteX1" fmla="*/ 2724987 w 4771410"/>
                    <a:gd name="connsiteY1" fmla="*/ 250323 h 2191840"/>
                    <a:gd name="connsiteX2" fmla="*/ 2739556 w 4771410"/>
                    <a:gd name="connsiteY2" fmla="*/ 274640 h 2191840"/>
                    <a:gd name="connsiteX3" fmla="*/ 2754182 w 4771410"/>
                    <a:gd name="connsiteY3" fmla="*/ 270670 h 2191840"/>
                    <a:gd name="connsiteX4" fmla="*/ 2878849 w 4771410"/>
                    <a:gd name="connsiteY4" fmla="*/ 259680 h 2191840"/>
                    <a:gd name="connsiteX5" fmla="*/ 3497434 w 4771410"/>
                    <a:gd name="connsiteY5" fmla="*/ 800615 h 2191840"/>
                    <a:gd name="connsiteX6" fmla="*/ 3494910 w 4771410"/>
                    <a:gd name="connsiteY6" fmla="*/ 818137 h 2191840"/>
                    <a:gd name="connsiteX7" fmla="*/ 3526064 w 4771410"/>
                    <a:gd name="connsiteY7" fmla="*/ 808466 h 2191840"/>
                    <a:gd name="connsiteX8" fmla="*/ 3603959 w 4771410"/>
                    <a:gd name="connsiteY8" fmla="*/ 800614 h 2191840"/>
                    <a:gd name="connsiteX9" fmla="*/ 3924457 w 4771410"/>
                    <a:gd name="connsiteY9" fmla="*/ 971022 h 2191840"/>
                    <a:gd name="connsiteX10" fmla="*/ 3936281 w 4771410"/>
                    <a:gd name="connsiteY10" fmla="*/ 992805 h 2191840"/>
                    <a:gd name="connsiteX11" fmla="*/ 4014969 w 4771410"/>
                    <a:gd name="connsiteY11" fmla="*/ 985235 h 2191840"/>
                    <a:gd name="connsiteX12" fmla="*/ 4515289 w 4771410"/>
                    <a:gd name="connsiteY12" fmla="*/ 1374372 h 2191840"/>
                    <a:gd name="connsiteX13" fmla="*/ 4522464 w 4771410"/>
                    <a:gd name="connsiteY13" fmla="*/ 1442297 h 2191840"/>
                    <a:gd name="connsiteX14" fmla="*/ 4572090 w 4771410"/>
                    <a:gd name="connsiteY14" fmla="*/ 1457701 h 2191840"/>
                    <a:gd name="connsiteX15" fmla="*/ 4771410 w 4771410"/>
                    <a:gd name="connsiteY15" fmla="*/ 1758406 h 2191840"/>
                    <a:gd name="connsiteX16" fmla="*/ 4445059 w 4771410"/>
                    <a:gd name="connsiteY16" fmla="*/ 2084757 h 2191840"/>
                    <a:gd name="connsiteX17" fmla="*/ 4193231 w 4771410"/>
                    <a:gd name="connsiteY17" fmla="*/ 1965996 h 2191840"/>
                    <a:gd name="connsiteX18" fmla="*/ 4173550 w 4771410"/>
                    <a:gd name="connsiteY18" fmla="*/ 1933558 h 2191840"/>
                    <a:gd name="connsiteX19" fmla="*/ 4117892 w 4771410"/>
                    <a:gd name="connsiteY19" fmla="*/ 1950046 h 2191840"/>
                    <a:gd name="connsiteX20" fmla="*/ 4014969 w 4771410"/>
                    <a:gd name="connsiteY20" fmla="*/ 1959947 h 2191840"/>
                    <a:gd name="connsiteX21" fmla="*/ 3729435 w 4771410"/>
                    <a:gd name="connsiteY21" fmla="*/ 1876714 h 2191840"/>
                    <a:gd name="connsiteX22" fmla="*/ 3711564 w 4771410"/>
                    <a:gd name="connsiteY22" fmla="*/ 1862643 h 2191840"/>
                    <a:gd name="connsiteX23" fmla="*/ 3587720 w 4771410"/>
                    <a:gd name="connsiteY23" fmla="*/ 1862643 h 2191840"/>
                    <a:gd name="connsiteX24" fmla="*/ 3583908 w 4771410"/>
                    <a:gd name="connsiteY24" fmla="*/ 1874642 h 2191840"/>
                    <a:gd name="connsiteX25" fmla="*/ 3094188 w 4771410"/>
                    <a:gd name="connsiteY25" fmla="*/ 2191840 h 2191840"/>
                    <a:gd name="connsiteX26" fmla="*/ 2653470 w 4771410"/>
                    <a:gd name="connsiteY26" fmla="*/ 1962862 h 2191840"/>
                    <a:gd name="connsiteX27" fmla="*/ 2644196 w 4771410"/>
                    <a:gd name="connsiteY27" fmla="*/ 1946164 h 2191840"/>
                    <a:gd name="connsiteX28" fmla="*/ 2602035 w 4771410"/>
                    <a:gd name="connsiteY28" fmla="*/ 1997264 h 2191840"/>
                    <a:gd name="connsiteX29" fmla="*/ 2282608 w 4771410"/>
                    <a:gd name="connsiteY29" fmla="*/ 2129575 h 2191840"/>
                    <a:gd name="connsiteX30" fmla="*/ 1908020 w 4771410"/>
                    <a:gd name="connsiteY30" fmla="*/ 1930408 h 2191840"/>
                    <a:gd name="connsiteX31" fmla="*/ 1907071 w 4771410"/>
                    <a:gd name="connsiteY31" fmla="*/ 1928660 h 2191840"/>
                    <a:gd name="connsiteX32" fmla="*/ 1892808 w 4771410"/>
                    <a:gd name="connsiteY32" fmla="*/ 1940427 h 2191840"/>
                    <a:gd name="connsiteX33" fmla="*/ 1660053 w 4771410"/>
                    <a:gd name="connsiteY33" fmla="*/ 2011524 h 2191840"/>
                    <a:gd name="connsiteX34" fmla="*/ 1427298 w 4771410"/>
                    <a:gd name="connsiteY34" fmla="*/ 1940427 h 2191840"/>
                    <a:gd name="connsiteX35" fmla="*/ 1408428 w 4771410"/>
                    <a:gd name="connsiteY35" fmla="*/ 1924858 h 2191840"/>
                    <a:gd name="connsiteX36" fmla="*/ 1381898 w 4771410"/>
                    <a:gd name="connsiteY36" fmla="*/ 1946747 h 2191840"/>
                    <a:gd name="connsiteX37" fmla="*/ 1165798 w 4771410"/>
                    <a:gd name="connsiteY37" fmla="*/ 2012757 h 2191840"/>
                    <a:gd name="connsiteX38" fmla="*/ 867550 w 4771410"/>
                    <a:gd name="connsiteY38" fmla="*/ 1872104 h 2191840"/>
                    <a:gd name="connsiteX39" fmla="*/ 822349 w 4771410"/>
                    <a:gd name="connsiteY39" fmla="*/ 1797604 h 2191840"/>
                    <a:gd name="connsiteX40" fmla="*/ 814843 w 4771410"/>
                    <a:gd name="connsiteY40" fmla="*/ 1806702 h 2191840"/>
                    <a:gd name="connsiteX41" fmla="*/ 603369 w 4771410"/>
                    <a:gd name="connsiteY41" fmla="*/ 1894297 h 2191840"/>
                    <a:gd name="connsiteX42" fmla="*/ 564504 w 4771410"/>
                    <a:gd name="connsiteY42" fmla="*/ 1890379 h 2191840"/>
                    <a:gd name="connsiteX43" fmla="*/ 539441 w 4771410"/>
                    <a:gd name="connsiteY43" fmla="*/ 1913152 h 2191840"/>
                    <a:gd name="connsiteX44" fmla="*/ 345993 w 4771410"/>
                    <a:gd name="connsiteY44" fmla="*/ 1972242 h 2191840"/>
                    <a:gd name="connsiteX45" fmla="*/ 0 w 4771410"/>
                    <a:gd name="connsiteY45" fmla="*/ 1626249 h 2191840"/>
                    <a:gd name="connsiteX46" fmla="*/ 345993 w 4771410"/>
                    <a:gd name="connsiteY46" fmla="*/ 1280256 h 2191840"/>
                    <a:gd name="connsiteX47" fmla="*/ 448881 w 4771410"/>
                    <a:gd name="connsiteY47" fmla="*/ 1295811 h 2191840"/>
                    <a:gd name="connsiteX48" fmla="*/ 493964 w 4771410"/>
                    <a:gd name="connsiteY48" fmla="*/ 1317484 h 2191840"/>
                    <a:gd name="connsiteX49" fmla="*/ 543096 w 4771410"/>
                    <a:gd name="connsiteY49" fmla="*/ 1302233 h 2191840"/>
                    <a:gd name="connsiteX50" fmla="*/ 591588 w 4771410"/>
                    <a:gd name="connsiteY50" fmla="*/ 1297345 h 2191840"/>
                    <a:gd name="connsiteX51" fmla="*/ 601874 w 4771410"/>
                    <a:gd name="connsiteY51" fmla="*/ 1246397 h 2191840"/>
                    <a:gd name="connsiteX52" fmla="*/ 958008 w 4771410"/>
                    <a:gd name="connsiteY52" fmla="*/ 1010335 h 2191840"/>
                    <a:gd name="connsiteX53" fmla="*/ 1035903 w 4771410"/>
                    <a:gd name="connsiteY53" fmla="*/ 1018187 h 2191840"/>
                    <a:gd name="connsiteX54" fmla="*/ 1042591 w 4771410"/>
                    <a:gd name="connsiteY54" fmla="*/ 1020264 h 2191840"/>
                    <a:gd name="connsiteX55" fmla="*/ 1051534 w 4771410"/>
                    <a:gd name="connsiteY55" fmla="*/ 938654 h 2191840"/>
                    <a:gd name="connsiteX56" fmla="*/ 1524750 w 4771410"/>
                    <a:gd name="connsiteY56" fmla="*/ 583843 h 2191840"/>
                    <a:gd name="connsiteX57" fmla="*/ 1580905 w 4771410"/>
                    <a:gd name="connsiteY57" fmla="*/ 589051 h 2191840"/>
                    <a:gd name="connsiteX58" fmla="*/ 1578537 w 4771410"/>
                    <a:gd name="connsiteY58" fmla="*/ 567767 h 2191840"/>
                    <a:gd name="connsiteX59" fmla="*/ 2205281 w 4771410"/>
                    <a:gd name="connsiteY59" fmla="*/ 0 h 219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4771410" h="2191840">
                      <a:moveTo>
                        <a:pt x="2205281" y="0"/>
                      </a:moveTo>
                      <a:cubicBezTo>
                        <a:pt x="2421619" y="0"/>
                        <a:pt x="2612356" y="99296"/>
                        <a:pt x="2724987" y="250323"/>
                      </a:cubicBezTo>
                      <a:lnTo>
                        <a:pt x="2739556" y="274640"/>
                      </a:lnTo>
                      <a:lnTo>
                        <a:pt x="2754182" y="270670"/>
                      </a:lnTo>
                      <a:cubicBezTo>
                        <a:pt x="2794451" y="263464"/>
                        <a:pt x="2836145" y="259680"/>
                        <a:pt x="2878849" y="259680"/>
                      </a:cubicBezTo>
                      <a:cubicBezTo>
                        <a:pt x="3220484" y="259680"/>
                        <a:pt x="3497434" y="501865"/>
                        <a:pt x="3497434" y="800615"/>
                      </a:cubicBezTo>
                      <a:lnTo>
                        <a:pt x="3494910" y="818137"/>
                      </a:lnTo>
                      <a:lnTo>
                        <a:pt x="3526064" y="808466"/>
                      </a:lnTo>
                      <a:cubicBezTo>
                        <a:pt x="3551225" y="803318"/>
                        <a:pt x="3577276" y="800614"/>
                        <a:pt x="3603959" y="800614"/>
                      </a:cubicBezTo>
                      <a:cubicBezTo>
                        <a:pt x="3737373" y="800614"/>
                        <a:pt x="3854999" y="868210"/>
                        <a:pt x="3924457" y="971022"/>
                      </a:cubicBezTo>
                      <a:lnTo>
                        <a:pt x="3936281" y="992805"/>
                      </a:lnTo>
                      <a:lnTo>
                        <a:pt x="4014969" y="985235"/>
                      </a:lnTo>
                      <a:cubicBezTo>
                        <a:pt x="4261762" y="985235"/>
                        <a:pt x="4467668" y="1152292"/>
                        <a:pt x="4515289" y="1374372"/>
                      </a:cubicBezTo>
                      <a:lnTo>
                        <a:pt x="4522464" y="1442297"/>
                      </a:lnTo>
                      <a:lnTo>
                        <a:pt x="4572090" y="1457701"/>
                      </a:lnTo>
                      <a:cubicBezTo>
                        <a:pt x="4689222" y="1507244"/>
                        <a:pt x="4771410" y="1623227"/>
                        <a:pt x="4771410" y="1758406"/>
                      </a:cubicBezTo>
                      <a:cubicBezTo>
                        <a:pt x="4771410" y="1938645"/>
                        <a:pt x="4625298" y="2084757"/>
                        <a:pt x="4445059" y="2084757"/>
                      </a:cubicBezTo>
                      <a:cubicBezTo>
                        <a:pt x="4343675" y="2084757"/>
                        <a:pt x="4253088" y="2038527"/>
                        <a:pt x="4193231" y="1965996"/>
                      </a:cubicBezTo>
                      <a:lnTo>
                        <a:pt x="4173550" y="1933558"/>
                      </a:lnTo>
                      <a:lnTo>
                        <a:pt x="4117892" y="1950046"/>
                      </a:lnTo>
                      <a:cubicBezTo>
                        <a:pt x="4084647" y="1956538"/>
                        <a:pt x="4050225" y="1959947"/>
                        <a:pt x="4014969" y="1959947"/>
                      </a:cubicBezTo>
                      <a:cubicBezTo>
                        <a:pt x="3909201" y="1959947"/>
                        <a:pt x="3810942" y="1929263"/>
                        <a:pt x="3729435" y="1876714"/>
                      </a:cubicBezTo>
                      <a:lnTo>
                        <a:pt x="3711564" y="1862643"/>
                      </a:lnTo>
                      <a:lnTo>
                        <a:pt x="3587720" y="1862643"/>
                      </a:lnTo>
                      <a:lnTo>
                        <a:pt x="3583908" y="1874642"/>
                      </a:lnTo>
                      <a:cubicBezTo>
                        <a:pt x="3503224" y="2061046"/>
                        <a:pt x="3314337" y="2191840"/>
                        <a:pt x="3094188" y="2191840"/>
                      </a:cubicBezTo>
                      <a:cubicBezTo>
                        <a:pt x="2910731" y="2191840"/>
                        <a:pt x="2748982" y="2101011"/>
                        <a:pt x="2653470" y="1962862"/>
                      </a:cubicBezTo>
                      <a:lnTo>
                        <a:pt x="2644196" y="1946164"/>
                      </a:lnTo>
                      <a:lnTo>
                        <a:pt x="2602035" y="1997264"/>
                      </a:lnTo>
                      <a:cubicBezTo>
                        <a:pt x="2520286" y="2079013"/>
                        <a:pt x="2407352" y="2129575"/>
                        <a:pt x="2282608" y="2129575"/>
                      </a:cubicBezTo>
                      <a:cubicBezTo>
                        <a:pt x="2126678" y="2129575"/>
                        <a:pt x="1989200" y="2050571"/>
                        <a:pt x="1908020" y="1930408"/>
                      </a:cubicBezTo>
                      <a:lnTo>
                        <a:pt x="1907071" y="1928660"/>
                      </a:lnTo>
                      <a:lnTo>
                        <a:pt x="1892808" y="1940427"/>
                      </a:lnTo>
                      <a:cubicBezTo>
                        <a:pt x="1826367" y="1985314"/>
                        <a:pt x="1746271" y="2011524"/>
                        <a:pt x="1660053" y="2011524"/>
                      </a:cubicBezTo>
                      <a:cubicBezTo>
                        <a:pt x="1573835" y="2011524"/>
                        <a:pt x="1493739" y="1985314"/>
                        <a:pt x="1427298" y="1940427"/>
                      </a:cubicBezTo>
                      <a:lnTo>
                        <a:pt x="1408428" y="1924858"/>
                      </a:lnTo>
                      <a:lnTo>
                        <a:pt x="1381898" y="1946747"/>
                      </a:lnTo>
                      <a:cubicBezTo>
                        <a:pt x="1320211" y="1988423"/>
                        <a:pt x="1245846" y="2012757"/>
                        <a:pt x="1165798" y="2012757"/>
                      </a:cubicBezTo>
                      <a:cubicBezTo>
                        <a:pt x="1045725" y="2012757"/>
                        <a:pt x="938441" y="1958004"/>
                        <a:pt x="867550" y="1872104"/>
                      </a:cubicBezTo>
                      <a:lnTo>
                        <a:pt x="822349" y="1797604"/>
                      </a:lnTo>
                      <a:lnTo>
                        <a:pt x="814843" y="1806702"/>
                      </a:lnTo>
                      <a:cubicBezTo>
                        <a:pt x="760722" y="1860823"/>
                        <a:pt x="685955" y="1894297"/>
                        <a:pt x="603369" y="1894297"/>
                      </a:cubicBezTo>
                      <a:lnTo>
                        <a:pt x="564504" y="1890379"/>
                      </a:lnTo>
                      <a:lnTo>
                        <a:pt x="539441" y="1913152"/>
                      </a:lnTo>
                      <a:cubicBezTo>
                        <a:pt x="484220" y="1950458"/>
                        <a:pt x="417651" y="1972242"/>
                        <a:pt x="345993" y="1972242"/>
                      </a:cubicBezTo>
                      <a:cubicBezTo>
                        <a:pt x="154906" y="1972242"/>
                        <a:pt x="0" y="1817336"/>
                        <a:pt x="0" y="1626249"/>
                      </a:cubicBezTo>
                      <a:cubicBezTo>
                        <a:pt x="0" y="1435162"/>
                        <a:pt x="154906" y="1280256"/>
                        <a:pt x="345993" y="1280256"/>
                      </a:cubicBezTo>
                      <a:cubicBezTo>
                        <a:pt x="381822" y="1280256"/>
                        <a:pt x="416378" y="1285702"/>
                        <a:pt x="448881" y="1295811"/>
                      </a:cubicBezTo>
                      <a:lnTo>
                        <a:pt x="493964" y="1317484"/>
                      </a:lnTo>
                      <a:lnTo>
                        <a:pt x="543096" y="1302233"/>
                      </a:lnTo>
                      <a:lnTo>
                        <a:pt x="591588" y="1297345"/>
                      </a:lnTo>
                      <a:lnTo>
                        <a:pt x="601874" y="1246397"/>
                      </a:lnTo>
                      <a:cubicBezTo>
                        <a:pt x="660549" y="1107673"/>
                        <a:pt x="797911" y="1010335"/>
                        <a:pt x="958008" y="1010335"/>
                      </a:cubicBezTo>
                      <a:cubicBezTo>
                        <a:pt x="984691" y="1010335"/>
                        <a:pt x="1010742" y="1013039"/>
                        <a:pt x="1035903" y="1018187"/>
                      </a:cubicBezTo>
                      <a:lnTo>
                        <a:pt x="1042591" y="1020264"/>
                      </a:lnTo>
                      <a:lnTo>
                        <a:pt x="1051534" y="938654"/>
                      </a:lnTo>
                      <a:cubicBezTo>
                        <a:pt x="1096575" y="736163"/>
                        <a:pt x="1291326" y="583843"/>
                        <a:pt x="1524750" y="583843"/>
                      </a:cubicBezTo>
                      <a:lnTo>
                        <a:pt x="1580905" y="589051"/>
                      </a:lnTo>
                      <a:lnTo>
                        <a:pt x="1578537" y="567767"/>
                      </a:lnTo>
                      <a:cubicBezTo>
                        <a:pt x="1578537" y="254198"/>
                        <a:pt x="1859140" y="0"/>
                        <a:pt x="2205281" y="0"/>
                      </a:cubicBezTo>
                      <a:close/>
                    </a:path>
                  </a:pathLst>
                </a:custGeom>
                <a:solidFill>
                  <a:schemeClr val="accent4">
                    <a:lumMod val="10000"/>
                    <a:lumOff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10" name="Cloud 1"/>
              <p:cNvSpPr>
                <a:spLocks noChangeAspect="1"/>
              </p:cNvSpPr>
              <p:nvPr/>
            </p:nvSpPr>
            <p:spPr bwMode="auto">
              <a:xfrm>
                <a:off x="9912153" y="588859"/>
                <a:ext cx="2122696" cy="1175628"/>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chemeClr val="accent3"/>
              </a:solidFill>
              <a:ln w="12700">
                <a:noFill/>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505050"/>
                  </a:solidFill>
                  <a:effectLst/>
                  <a:uLnTx/>
                  <a:uFillTx/>
                  <a:latin typeface="Segoe UI"/>
                  <a:ea typeface="+mn-ea"/>
                  <a:cs typeface="+mn-cs"/>
                </a:endParaRPr>
              </a:p>
            </p:txBody>
          </p:sp>
          <p:sp>
            <p:nvSpPr>
              <p:cNvPr id="311" name="CLOUD"/>
              <p:cNvSpPr/>
              <p:nvPr/>
            </p:nvSpPr>
            <p:spPr>
              <a:xfrm>
                <a:off x="7171608" y="1746160"/>
                <a:ext cx="1046685" cy="645435"/>
              </a:xfrm>
              <a:custGeom>
                <a:avLst/>
                <a:gdLst>
                  <a:gd name="connsiteX0" fmla="*/ 1250518 w 1888055"/>
                  <a:gd name="connsiteY0" fmla="*/ 0 h 1164260"/>
                  <a:gd name="connsiteX1" fmla="*/ 1589570 w 1888055"/>
                  <a:gd name="connsiteY1" fmla="*/ 339052 h 1164260"/>
                  <a:gd name="connsiteX2" fmla="*/ 1589570 w 1888055"/>
                  <a:gd name="connsiteY2" fmla="*/ 377117 h 1164260"/>
                  <a:gd name="connsiteX3" fmla="*/ 1583859 w 1888055"/>
                  <a:gd name="connsiteY3" fmla="*/ 433775 h 1164260"/>
                  <a:gd name="connsiteX4" fmla="*/ 1593835 w 1888055"/>
                  <a:gd name="connsiteY4" fmla="*/ 434780 h 1164260"/>
                  <a:gd name="connsiteX5" fmla="*/ 1888055 w 1888055"/>
                  <a:gd name="connsiteY5" fmla="*/ 795777 h 1164260"/>
                  <a:gd name="connsiteX6" fmla="*/ 1519572 w 1888055"/>
                  <a:gd name="connsiteY6" fmla="*/ 1164260 h 1164260"/>
                  <a:gd name="connsiteX7" fmla="*/ 368483 w 1888055"/>
                  <a:gd name="connsiteY7" fmla="*/ 1164260 h 1164260"/>
                  <a:gd name="connsiteX8" fmla="*/ 0 w 1888055"/>
                  <a:gd name="connsiteY8" fmla="*/ 795777 h 1164260"/>
                  <a:gd name="connsiteX9" fmla="*/ 368483 w 1888055"/>
                  <a:gd name="connsiteY9" fmla="*/ 427294 h 1164260"/>
                  <a:gd name="connsiteX10" fmla="*/ 394054 w 1888055"/>
                  <a:gd name="connsiteY10" fmla="*/ 427294 h 1164260"/>
                  <a:gd name="connsiteX11" fmla="*/ 403956 w 1888055"/>
                  <a:gd name="connsiteY11" fmla="*/ 395393 h 1164260"/>
                  <a:gd name="connsiteX12" fmla="*/ 733901 w 1888055"/>
                  <a:gd name="connsiteY12" fmla="*/ 176691 h 1164260"/>
                  <a:gd name="connsiteX13" fmla="*/ 746153 w 1888055"/>
                  <a:gd name="connsiteY13" fmla="*/ 176691 h 1164260"/>
                  <a:gd name="connsiteX14" fmla="*/ 852637 w 1888055"/>
                  <a:gd name="connsiteY14" fmla="*/ 192790 h 1164260"/>
                  <a:gd name="connsiteX15" fmla="*/ 930871 w 1888055"/>
                  <a:gd name="connsiteY15" fmla="*/ 230399 h 1164260"/>
                  <a:gd name="connsiteX16" fmla="*/ 938111 w 1888055"/>
                  <a:gd name="connsiteY16" fmla="*/ 207078 h 1164260"/>
                  <a:gd name="connsiteX17" fmla="*/ 1250518 w 1888055"/>
                  <a:gd name="connsiteY17" fmla="*/ 0 h 116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88055" h="1164260">
                    <a:moveTo>
                      <a:pt x="1250518" y="0"/>
                    </a:moveTo>
                    <a:cubicBezTo>
                      <a:pt x="1437771" y="0"/>
                      <a:pt x="1589570" y="151799"/>
                      <a:pt x="1589570" y="339052"/>
                    </a:cubicBezTo>
                    <a:lnTo>
                      <a:pt x="1589570" y="377117"/>
                    </a:lnTo>
                    <a:lnTo>
                      <a:pt x="1583859" y="433775"/>
                    </a:lnTo>
                    <a:lnTo>
                      <a:pt x="1593835" y="434780"/>
                    </a:lnTo>
                    <a:cubicBezTo>
                      <a:pt x="1761746" y="469140"/>
                      <a:pt x="1888055" y="617708"/>
                      <a:pt x="1888055" y="795777"/>
                    </a:cubicBezTo>
                    <a:cubicBezTo>
                      <a:pt x="1888055" y="999285"/>
                      <a:pt x="1723080" y="1164260"/>
                      <a:pt x="1519572" y="1164260"/>
                    </a:cubicBezTo>
                    <a:lnTo>
                      <a:pt x="368483" y="1164260"/>
                    </a:lnTo>
                    <a:cubicBezTo>
                      <a:pt x="164975" y="1164260"/>
                      <a:pt x="0" y="999285"/>
                      <a:pt x="0" y="795777"/>
                    </a:cubicBezTo>
                    <a:cubicBezTo>
                      <a:pt x="0" y="592269"/>
                      <a:pt x="164975" y="427294"/>
                      <a:pt x="368483" y="427294"/>
                    </a:cubicBezTo>
                    <a:lnTo>
                      <a:pt x="394054" y="427294"/>
                    </a:lnTo>
                    <a:lnTo>
                      <a:pt x="403956" y="395393"/>
                    </a:lnTo>
                    <a:cubicBezTo>
                      <a:pt x="458316" y="266871"/>
                      <a:pt x="585578" y="176691"/>
                      <a:pt x="733901" y="176691"/>
                    </a:cubicBezTo>
                    <a:lnTo>
                      <a:pt x="746153" y="176691"/>
                    </a:lnTo>
                    <a:cubicBezTo>
                      <a:pt x="783234" y="176691"/>
                      <a:pt x="818999" y="182327"/>
                      <a:pt x="852637" y="192790"/>
                    </a:cubicBezTo>
                    <a:lnTo>
                      <a:pt x="930871" y="230399"/>
                    </a:lnTo>
                    <a:lnTo>
                      <a:pt x="938111" y="207078"/>
                    </a:lnTo>
                    <a:cubicBezTo>
                      <a:pt x="989582" y="85387"/>
                      <a:pt x="1110079" y="0"/>
                      <a:pt x="1250518" y="0"/>
                    </a:cubicBezTo>
                    <a:close/>
                  </a:path>
                </a:pathLst>
              </a:custGeom>
              <a:solidFill>
                <a:schemeClr val="tx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92" name="Group 1291"/>
            <p:cNvGrpSpPr/>
            <p:nvPr/>
          </p:nvGrpSpPr>
          <p:grpSpPr>
            <a:xfrm>
              <a:off x="9720369" y="5267324"/>
              <a:ext cx="2525713" cy="1727201"/>
              <a:chOff x="8042276" y="2557463"/>
              <a:chExt cx="2525713" cy="1727201"/>
            </a:xfrm>
          </p:grpSpPr>
          <p:sp>
            <p:nvSpPr>
              <p:cNvPr id="793" name="Rectangle 5"/>
              <p:cNvSpPr>
                <a:spLocks noChangeArrowheads="1"/>
              </p:cNvSpPr>
              <p:nvPr/>
            </p:nvSpPr>
            <p:spPr bwMode="auto">
              <a:xfrm>
                <a:off x="8042276" y="3121026"/>
                <a:ext cx="596900" cy="1163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4" name="Rectangle 6"/>
              <p:cNvSpPr>
                <a:spLocks noChangeArrowheads="1"/>
              </p:cNvSpPr>
              <p:nvPr/>
            </p:nvSpPr>
            <p:spPr bwMode="auto">
              <a:xfrm>
                <a:off x="8196264" y="2557463"/>
                <a:ext cx="738188" cy="17272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5" name="Rectangle 7"/>
              <p:cNvSpPr>
                <a:spLocks noChangeArrowheads="1"/>
              </p:cNvSpPr>
              <p:nvPr/>
            </p:nvSpPr>
            <p:spPr bwMode="auto">
              <a:xfrm>
                <a:off x="8775701" y="2805113"/>
                <a:ext cx="1792288" cy="14795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1" name="Oval 590"/>
              <p:cNvSpPr>
                <a:spLocks noChangeArrowheads="1"/>
              </p:cNvSpPr>
              <p:nvPr/>
            </p:nvSpPr>
            <p:spPr bwMode="auto">
              <a:xfrm>
                <a:off x="9036051" y="2665413"/>
                <a:ext cx="663575" cy="663575"/>
              </a:xfrm>
              <a:prstGeom prst="ellipse">
                <a:avLst/>
              </a:prstGeom>
              <a:solidFill>
                <a:srgbClr val="002050"/>
              </a:solidFill>
              <a:ln>
                <a:noFill/>
              </a:ln>
            </p:spPr>
            <p:txBody>
              <a:bodyPr vert="horz" wrap="square" lIns="91440" tIns="45720" rIns="91440" bIns="45720" numCol="1" anchor="t" anchorCtr="0" compatLnSpc="1">
                <a:prstTxWarp prst="textNoShape">
                  <a:avLst/>
                </a:prstTxWarp>
              </a:bodyPr>
              <a:lstStyle/>
              <a:p>
                <a:endParaRPr lang="en-US"/>
              </a:p>
            </p:txBody>
          </p:sp>
          <p:sp>
            <p:nvSpPr>
              <p:cNvPr id="592" name="Freeform 591"/>
              <p:cNvSpPr>
                <a:spLocks noEditPoints="1"/>
              </p:cNvSpPr>
              <p:nvPr/>
            </p:nvSpPr>
            <p:spPr bwMode="auto">
              <a:xfrm>
                <a:off x="9202738" y="2857500"/>
                <a:ext cx="330200" cy="280988"/>
              </a:xfrm>
              <a:custGeom>
                <a:avLst/>
                <a:gdLst>
                  <a:gd name="T0" fmla="*/ 108 w 113"/>
                  <a:gd name="T1" fmla="*/ 90 h 96"/>
                  <a:gd name="T2" fmla="*/ 0 w 113"/>
                  <a:gd name="T3" fmla="*/ 17 h 96"/>
                  <a:gd name="T4" fmla="*/ 0 w 113"/>
                  <a:gd name="T5" fmla="*/ 96 h 96"/>
                  <a:gd name="T6" fmla="*/ 113 w 113"/>
                  <a:gd name="T7" fmla="*/ 0 h 96"/>
                  <a:gd name="T8" fmla="*/ 0 w 113"/>
                  <a:gd name="T9" fmla="*/ 0 h 96"/>
                  <a:gd name="T10" fmla="*/ 66 w 113"/>
                  <a:gd name="T11" fmla="*/ 54 h 96"/>
                  <a:gd name="T12" fmla="*/ 63 w 113"/>
                  <a:gd name="T13" fmla="*/ 48 h 96"/>
                  <a:gd name="T14" fmla="*/ 59 w 113"/>
                  <a:gd name="T15" fmla="*/ 45 h 96"/>
                  <a:gd name="T16" fmla="*/ 53 w 113"/>
                  <a:gd name="T17" fmla="*/ 42 h 96"/>
                  <a:gd name="T18" fmla="*/ 48 w 113"/>
                  <a:gd name="T19" fmla="*/ 42 h 96"/>
                  <a:gd name="T20" fmla="*/ 42 w 113"/>
                  <a:gd name="T21" fmla="*/ 45 h 96"/>
                  <a:gd name="T22" fmla="*/ 38 w 113"/>
                  <a:gd name="T23" fmla="*/ 48 h 96"/>
                  <a:gd name="T24" fmla="*/ 35 w 113"/>
                  <a:gd name="T25" fmla="*/ 54 h 96"/>
                  <a:gd name="T26" fmla="*/ 34 w 113"/>
                  <a:gd name="T27" fmla="*/ 59 h 96"/>
                  <a:gd name="T28" fmla="*/ 35 w 113"/>
                  <a:gd name="T29" fmla="*/ 65 h 96"/>
                  <a:gd name="T30" fmla="*/ 38 w 113"/>
                  <a:gd name="T31" fmla="*/ 70 h 96"/>
                  <a:gd name="T32" fmla="*/ 43 w 113"/>
                  <a:gd name="T33" fmla="*/ 74 h 96"/>
                  <a:gd name="T34" fmla="*/ 47 w 113"/>
                  <a:gd name="T35" fmla="*/ 76 h 96"/>
                  <a:gd name="T36" fmla="*/ 51 w 113"/>
                  <a:gd name="T37" fmla="*/ 71 h 96"/>
                  <a:gd name="T38" fmla="*/ 58 w 113"/>
                  <a:gd name="T39" fmla="*/ 75 h 96"/>
                  <a:gd name="T40" fmla="*/ 59 w 113"/>
                  <a:gd name="T41" fmla="*/ 68 h 96"/>
                  <a:gd name="T42" fmla="*/ 66 w 113"/>
                  <a:gd name="T43" fmla="*/ 67 h 96"/>
                  <a:gd name="T44" fmla="*/ 63 w 113"/>
                  <a:gd name="T45" fmla="*/ 61 h 96"/>
                  <a:gd name="T46" fmla="*/ 57 w 113"/>
                  <a:gd name="T47" fmla="*/ 59 h 96"/>
                  <a:gd name="T48" fmla="*/ 46 w 113"/>
                  <a:gd name="T49" fmla="*/ 64 h 96"/>
                  <a:gd name="T50" fmla="*/ 51 w 113"/>
                  <a:gd name="T51" fmla="*/ 53 h 96"/>
                  <a:gd name="T52" fmla="*/ 47 w 113"/>
                  <a:gd name="T53" fmla="*/ 59 h 96"/>
                  <a:gd name="T54" fmla="*/ 51 w 113"/>
                  <a:gd name="T55" fmla="*/ 62 h 96"/>
                  <a:gd name="T56" fmla="*/ 78 w 113"/>
                  <a:gd name="T57" fmla="*/ 47 h 96"/>
                  <a:gd name="T58" fmla="*/ 80 w 113"/>
                  <a:gd name="T59" fmla="*/ 44 h 96"/>
                  <a:gd name="T60" fmla="*/ 78 w 113"/>
                  <a:gd name="T61" fmla="*/ 42 h 96"/>
                  <a:gd name="T62" fmla="*/ 74 w 113"/>
                  <a:gd name="T63" fmla="*/ 41 h 96"/>
                  <a:gd name="T64" fmla="*/ 71 w 113"/>
                  <a:gd name="T65" fmla="*/ 38 h 96"/>
                  <a:gd name="T66" fmla="*/ 67 w 113"/>
                  <a:gd name="T67" fmla="*/ 42 h 96"/>
                  <a:gd name="T68" fmla="*/ 64 w 113"/>
                  <a:gd name="T69" fmla="*/ 42 h 96"/>
                  <a:gd name="T70" fmla="*/ 63 w 113"/>
                  <a:gd name="T71" fmla="*/ 44 h 96"/>
                  <a:gd name="T72" fmla="*/ 65 w 113"/>
                  <a:gd name="T73" fmla="*/ 48 h 96"/>
                  <a:gd name="T74" fmla="*/ 63 w 113"/>
                  <a:gd name="T75" fmla="*/ 51 h 96"/>
                  <a:gd name="T76" fmla="*/ 65 w 113"/>
                  <a:gd name="T77" fmla="*/ 53 h 96"/>
                  <a:gd name="T78" fmla="*/ 70 w 113"/>
                  <a:gd name="T79" fmla="*/ 56 h 96"/>
                  <a:gd name="T80" fmla="*/ 73 w 113"/>
                  <a:gd name="T81" fmla="*/ 56 h 96"/>
                  <a:gd name="T82" fmla="*/ 78 w 113"/>
                  <a:gd name="T83" fmla="*/ 53 h 96"/>
                  <a:gd name="T84" fmla="*/ 80 w 113"/>
                  <a:gd name="T85" fmla="*/ 51 h 96"/>
                  <a:gd name="T86" fmla="*/ 78 w 113"/>
                  <a:gd name="T87" fmla="*/ 48 h 96"/>
                  <a:gd name="T88" fmla="*/ 71 w 113"/>
                  <a:gd name="T89" fmla="*/ 50 h 96"/>
                  <a:gd name="T90" fmla="*/ 74 w 113"/>
                  <a:gd name="T91" fmla="*/ 4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 h="96">
                    <a:moveTo>
                      <a:pt x="6" y="22"/>
                    </a:moveTo>
                    <a:cubicBezTo>
                      <a:pt x="6" y="90"/>
                      <a:pt x="6" y="90"/>
                      <a:pt x="6" y="90"/>
                    </a:cubicBezTo>
                    <a:cubicBezTo>
                      <a:pt x="108" y="90"/>
                      <a:pt x="108" y="90"/>
                      <a:pt x="108" y="90"/>
                    </a:cubicBezTo>
                    <a:cubicBezTo>
                      <a:pt x="108" y="22"/>
                      <a:pt x="108" y="22"/>
                      <a:pt x="108" y="22"/>
                    </a:cubicBezTo>
                    <a:cubicBezTo>
                      <a:pt x="6" y="22"/>
                      <a:pt x="6" y="22"/>
                      <a:pt x="6" y="22"/>
                    </a:cubicBezTo>
                    <a:close/>
                    <a:moveTo>
                      <a:pt x="0" y="17"/>
                    </a:moveTo>
                    <a:cubicBezTo>
                      <a:pt x="113" y="17"/>
                      <a:pt x="113" y="17"/>
                      <a:pt x="113" y="17"/>
                    </a:cubicBezTo>
                    <a:cubicBezTo>
                      <a:pt x="113" y="96"/>
                      <a:pt x="113" y="96"/>
                      <a:pt x="113" y="96"/>
                    </a:cubicBezTo>
                    <a:cubicBezTo>
                      <a:pt x="0" y="96"/>
                      <a:pt x="0" y="96"/>
                      <a:pt x="0" y="96"/>
                    </a:cubicBezTo>
                    <a:cubicBezTo>
                      <a:pt x="0" y="17"/>
                      <a:pt x="0" y="17"/>
                      <a:pt x="0" y="17"/>
                    </a:cubicBezTo>
                    <a:close/>
                    <a:moveTo>
                      <a:pt x="0" y="0"/>
                    </a:moveTo>
                    <a:cubicBezTo>
                      <a:pt x="113" y="0"/>
                      <a:pt x="113" y="0"/>
                      <a:pt x="113" y="0"/>
                    </a:cubicBezTo>
                    <a:cubicBezTo>
                      <a:pt x="113" y="11"/>
                      <a:pt x="113" y="11"/>
                      <a:pt x="113" y="11"/>
                    </a:cubicBezTo>
                    <a:cubicBezTo>
                      <a:pt x="0" y="11"/>
                      <a:pt x="0" y="11"/>
                      <a:pt x="0" y="11"/>
                    </a:cubicBezTo>
                    <a:cubicBezTo>
                      <a:pt x="0" y="0"/>
                      <a:pt x="0" y="0"/>
                      <a:pt x="0" y="0"/>
                    </a:cubicBezTo>
                    <a:close/>
                    <a:moveTo>
                      <a:pt x="67" y="58"/>
                    </a:moveTo>
                    <a:cubicBezTo>
                      <a:pt x="67" y="55"/>
                      <a:pt x="67" y="55"/>
                      <a:pt x="67" y="55"/>
                    </a:cubicBezTo>
                    <a:cubicBezTo>
                      <a:pt x="67" y="55"/>
                      <a:pt x="67" y="54"/>
                      <a:pt x="66" y="54"/>
                    </a:cubicBezTo>
                    <a:cubicBezTo>
                      <a:pt x="61" y="54"/>
                      <a:pt x="61" y="54"/>
                      <a:pt x="61" y="54"/>
                    </a:cubicBezTo>
                    <a:cubicBezTo>
                      <a:pt x="61" y="54"/>
                      <a:pt x="61" y="53"/>
                      <a:pt x="61" y="53"/>
                    </a:cubicBezTo>
                    <a:cubicBezTo>
                      <a:pt x="63" y="48"/>
                      <a:pt x="63" y="48"/>
                      <a:pt x="63" y="48"/>
                    </a:cubicBezTo>
                    <a:cubicBezTo>
                      <a:pt x="63" y="48"/>
                      <a:pt x="63" y="48"/>
                      <a:pt x="63" y="47"/>
                    </a:cubicBezTo>
                    <a:cubicBezTo>
                      <a:pt x="60" y="45"/>
                      <a:pt x="60" y="45"/>
                      <a:pt x="60" y="45"/>
                    </a:cubicBezTo>
                    <a:cubicBezTo>
                      <a:pt x="60" y="45"/>
                      <a:pt x="59" y="45"/>
                      <a:pt x="59" y="45"/>
                    </a:cubicBezTo>
                    <a:cubicBezTo>
                      <a:pt x="55" y="48"/>
                      <a:pt x="55" y="48"/>
                      <a:pt x="55" y="48"/>
                    </a:cubicBezTo>
                    <a:cubicBezTo>
                      <a:pt x="55" y="48"/>
                      <a:pt x="55" y="48"/>
                      <a:pt x="54" y="48"/>
                    </a:cubicBezTo>
                    <a:cubicBezTo>
                      <a:pt x="53" y="42"/>
                      <a:pt x="53" y="42"/>
                      <a:pt x="53" y="42"/>
                    </a:cubicBezTo>
                    <a:cubicBezTo>
                      <a:pt x="53" y="42"/>
                      <a:pt x="53" y="42"/>
                      <a:pt x="52" y="42"/>
                    </a:cubicBezTo>
                    <a:cubicBezTo>
                      <a:pt x="49" y="42"/>
                      <a:pt x="49" y="42"/>
                      <a:pt x="49" y="42"/>
                    </a:cubicBezTo>
                    <a:cubicBezTo>
                      <a:pt x="49" y="42"/>
                      <a:pt x="48" y="42"/>
                      <a:pt x="48" y="42"/>
                    </a:cubicBezTo>
                    <a:cubicBezTo>
                      <a:pt x="47" y="48"/>
                      <a:pt x="47" y="48"/>
                      <a:pt x="47" y="48"/>
                    </a:cubicBezTo>
                    <a:cubicBezTo>
                      <a:pt x="46" y="48"/>
                      <a:pt x="46" y="48"/>
                      <a:pt x="46" y="48"/>
                    </a:cubicBezTo>
                    <a:cubicBezTo>
                      <a:pt x="42" y="45"/>
                      <a:pt x="42" y="45"/>
                      <a:pt x="42" y="45"/>
                    </a:cubicBezTo>
                    <a:cubicBezTo>
                      <a:pt x="41" y="45"/>
                      <a:pt x="41" y="45"/>
                      <a:pt x="41" y="45"/>
                    </a:cubicBezTo>
                    <a:cubicBezTo>
                      <a:pt x="38" y="47"/>
                      <a:pt x="38" y="47"/>
                      <a:pt x="38" y="47"/>
                    </a:cubicBezTo>
                    <a:cubicBezTo>
                      <a:pt x="38" y="48"/>
                      <a:pt x="38" y="48"/>
                      <a:pt x="38" y="48"/>
                    </a:cubicBezTo>
                    <a:cubicBezTo>
                      <a:pt x="40" y="53"/>
                      <a:pt x="40" y="53"/>
                      <a:pt x="40" y="53"/>
                    </a:cubicBezTo>
                    <a:cubicBezTo>
                      <a:pt x="40" y="53"/>
                      <a:pt x="40" y="54"/>
                      <a:pt x="40" y="54"/>
                    </a:cubicBezTo>
                    <a:cubicBezTo>
                      <a:pt x="35" y="54"/>
                      <a:pt x="35" y="54"/>
                      <a:pt x="35" y="54"/>
                    </a:cubicBezTo>
                    <a:cubicBezTo>
                      <a:pt x="34" y="54"/>
                      <a:pt x="34" y="55"/>
                      <a:pt x="34" y="55"/>
                    </a:cubicBezTo>
                    <a:cubicBezTo>
                      <a:pt x="33" y="58"/>
                      <a:pt x="33" y="58"/>
                      <a:pt x="33" y="58"/>
                    </a:cubicBezTo>
                    <a:cubicBezTo>
                      <a:pt x="33" y="58"/>
                      <a:pt x="34" y="59"/>
                      <a:pt x="34" y="59"/>
                    </a:cubicBezTo>
                    <a:cubicBezTo>
                      <a:pt x="39" y="61"/>
                      <a:pt x="39" y="61"/>
                      <a:pt x="39" y="61"/>
                    </a:cubicBezTo>
                    <a:cubicBezTo>
                      <a:pt x="39" y="61"/>
                      <a:pt x="39" y="62"/>
                      <a:pt x="39" y="62"/>
                    </a:cubicBezTo>
                    <a:cubicBezTo>
                      <a:pt x="35" y="65"/>
                      <a:pt x="35" y="65"/>
                      <a:pt x="35" y="65"/>
                    </a:cubicBezTo>
                    <a:cubicBezTo>
                      <a:pt x="35" y="66"/>
                      <a:pt x="35" y="66"/>
                      <a:pt x="35" y="67"/>
                    </a:cubicBezTo>
                    <a:cubicBezTo>
                      <a:pt x="37" y="69"/>
                      <a:pt x="37" y="69"/>
                      <a:pt x="37" y="69"/>
                    </a:cubicBezTo>
                    <a:cubicBezTo>
                      <a:pt x="37" y="70"/>
                      <a:pt x="37" y="70"/>
                      <a:pt x="38" y="70"/>
                    </a:cubicBezTo>
                    <a:cubicBezTo>
                      <a:pt x="42" y="68"/>
                      <a:pt x="42" y="68"/>
                      <a:pt x="42" y="68"/>
                    </a:cubicBezTo>
                    <a:cubicBezTo>
                      <a:pt x="43" y="69"/>
                      <a:pt x="43" y="69"/>
                      <a:pt x="43" y="69"/>
                    </a:cubicBezTo>
                    <a:cubicBezTo>
                      <a:pt x="43" y="74"/>
                      <a:pt x="43" y="74"/>
                      <a:pt x="43" y="74"/>
                    </a:cubicBezTo>
                    <a:cubicBezTo>
                      <a:pt x="43" y="74"/>
                      <a:pt x="43" y="75"/>
                      <a:pt x="43" y="75"/>
                    </a:cubicBezTo>
                    <a:cubicBezTo>
                      <a:pt x="46" y="76"/>
                      <a:pt x="46" y="76"/>
                      <a:pt x="46" y="76"/>
                    </a:cubicBezTo>
                    <a:cubicBezTo>
                      <a:pt x="47" y="76"/>
                      <a:pt x="47" y="76"/>
                      <a:pt x="47" y="76"/>
                    </a:cubicBezTo>
                    <a:cubicBezTo>
                      <a:pt x="50" y="71"/>
                      <a:pt x="50" y="71"/>
                      <a:pt x="50" y="71"/>
                    </a:cubicBezTo>
                    <a:cubicBezTo>
                      <a:pt x="50" y="71"/>
                      <a:pt x="50" y="71"/>
                      <a:pt x="51" y="71"/>
                    </a:cubicBezTo>
                    <a:cubicBezTo>
                      <a:pt x="51" y="71"/>
                      <a:pt x="51" y="71"/>
                      <a:pt x="51" y="71"/>
                    </a:cubicBezTo>
                    <a:cubicBezTo>
                      <a:pt x="54" y="76"/>
                      <a:pt x="54" y="76"/>
                      <a:pt x="54" y="76"/>
                    </a:cubicBezTo>
                    <a:cubicBezTo>
                      <a:pt x="54" y="76"/>
                      <a:pt x="54" y="76"/>
                      <a:pt x="55" y="76"/>
                    </a:cubicBezTo>
                    <a:cubicBezTo>
                      <a:pt x="58" y="75"/>
                      <a:pt x="58" y="75"/>
                      <a:pt x="58" y="75"/>
                    </a:cubicBezTo>
                    <a:cubicBezTo>
                      <a:pt x="58" y="75"/>
                      <a:pt x="58" y="74"/>
                      <a:pt x="58" y="74"/>
                    </a:cubicBezTo>
                    <a:cubicBezTo>
                      <a:pt x="58" y="69"/>
                      <a:pt x="58" y="69"/>
                      <a:pt x="58" y="69"/>
                    </a:cubicBezTo>
                    <a:cubicBezTo>
                      <a:pt x="58" y="69"/>
                      <a:pt x="58" y="69"/>
                      <a:pt x="59" y="68"/>
                    </a:cubicBezTo>
                    <a:cubicBezTo>
                      <a:pt x="64" y="70"/>
                      <a:pt x="64" y="70"/>
                      <a:pt x="64" y="70"/>
                    </a:cubicBezTo>
                    <a:cubicBezTo>
                      <a:pt x="64" y="70"/>
                      <a:pt x="64" y="70"/>
                      <a:pt x="64" y="69"/>
                    </a:cubicBezTo>
                    <a:cubicBezTo>
                      <a:pt x="66" y="67"/>
                      <a:pt x="66" y="67"/>
                      <a:pt x="66" y="67"/>
                    </a:cubicBezTo>
                    <a:cubicBezTo>
                      <a:pt x="66" y="66"/>
                      <a:pt x="66" y="66"/>
                      <a:pt x="66" y="65"/>
                    </a:cubicBezTo>
                    <a:cubicBezTo>
                      <a:pt x="62" y="62"/>
                      <a:pt x="62" y="62"/>
                      <a:pt x="62" y="62"/>
                    </a:cubicBezTo>
                    <a:cubicBezTo>
                      <a:pt x="62" y="62"/>
                      <a:pt x="62" y="61"/>
                      <a:pt x="63" y="61"/>
                    </a:cubicBezTo>
                    <a:cubicBezTo>
                      <a:pt x="67" y="59"/>
                      <a:pt x="67" y="59"/>
                      <a:pt x="67" y="59"/>
                    </a:cubicBezTo>
                    <a:cubicBezTo>
                      <a:pt x="67" y="59"/>
                      <a:pt x="67" y="58"/>
                      <a:pt x="67" y="58"/>
                    </a:cubicBezTo>
                    <a:close/>
                    <a:moveTo>
                      <a:pt x="57" y="59"/>
                    </a:moveTo>
                    <a:cubicBezTo>
                      <a:pt x="57" y="61"/>
                      <a:pt x="56" y="63"/>
                      <a:pt x="55" y="64"/>
                    </a:cubicBezTo>
                    <a:cubicBezTo>
                      <a:pt x="54" y="65"/>
                      <a:pt x="52" y="66"/>
                      <a:pt x="51" y="66"/>
                    </a:cubicBezTo>
                    <a:cubicBezTo>
                      <a:pt x="49" y="66"/>
                      <a:pt x="47" y="65"/>
                      <a:pt x="46" y="64"/>
                    </a:cubicBezTo>
                    <a:cubicBezTo>
                      <a:pt x="45" y="63"/>
                      <a:pt x="44" y="61"/>
                      <a:pt x="44" y="59"/>
                    </a:cubicBezTo>
                    <a:cubicBezTo>
                      <a:pt x="44" y="57"/>
                      <a:pt x="45" y="56"/>
                      <a:pt x="46" y="55"/>
                    </a:cubicBezTo>
                    <a:cubicBezTo>
                      <a:pt x="47" y="53"/>
                      <a:pt x="49" y="53"/>
                      <a:pt x="51" y="53"/>
                    </a:cubicBezTo>
                    <a:cubicBezTo>
                      <a:pt x="52" y="53"/>
                      <a:pt x="54" y="53"/>
                      <a:pt x="55" y="55"/>
                    </a:cubicBezTo>
                    <a:cubicBezTo>
                      <a:pt x="56" y="56"/>
                      <a:pt x="57" y="57"/>
                      <a:pt x="57" y="59"/>
                    </a:cubicBezTo>
                    <a:close/>
                    <a:moveTo>
                      <a:pt x="47" y="59"/>
                    </a:moveTo>
                    <a:cubicBezTo>
                      <a:pt x="47" y="58"/>
                      <a:pt x="49" y="56"/>
                      <a:pt x="51" y="56"/>
                    </a:cubicBezTo>
                    <a:cubicBezTo>
                      <a:pt x="52" y="56"/>
                      <a:pt x="54" y="58"/>
                      <a:pt x="54" y="59"/>
                    </a:cubicBezTo>
                    <a:cubicBezTo>
                      <a:pt x="54" y="61"/>
                      <a:pt x="52" y="62"/>
                      <a:pt x="51" y="62"/>
                    </a:cubicBezTo>
                    <a:cubicBezTo>
                      <a:pt x="49" y="62"/>
                      <a:pt x="47" y="61"/>
                      <a:pt x="47" y="59"/>
                    </a:cubicBezTo>
                    <a:close/>
                    <a:moveTo>
                      <a:pt x="78" y="48"/>
                    </a:moveTo>
                    <a:cubicBezTo>
                      <a:pt x="78" y="48"/>
                      <a:pt x="78" y="48"/>
                      <a:pt x="78" y="47"/>
                    </a:cubicBezTo>
                    <a:cubicBezTo>
                      <a:pt x="78" y="47"/>
                      <a:pt x="78" y="46"/>
                      <a:pt x="78" y="46"/>
                    </a:cubicBezTo>
                    <a:cubicBezTo>
                      <a:pt x="80" y="44"/>
                      <a:pt x="80" y="44"/>
                      <a:pt x="80" y="44"/>
                    </a:cubicBezTo>
                    <a:cubicBezTo>
                      <a:pt x="80" y="44"/>
                      <a:pt x="80" y="44"/>
                      <a:pt x="80" y="44"/>
                    </a:cubicBezTo>
                    <a:cubicBezTo>
                      <a:pt x="80" y="44"/>
                      <a:pt x="80" y="43"/>
                      <a:pt x="80" y="43"/>
                    </a:cubicBezTo>
                    <a:cubicBezTo>
                      <a:pt x="79" y="42"/>
                      <a:pt x="79" y="42"/>
                      <a:pt x="79" y="42"/>
                    </a:cubicBezTo>
                    <a:cubicBezTo>
                      <a:pt x="79" y="42"/>
                      <a:pt x="79" y="42"/>
                      <a:pt x="78" y="42"/>
                    </a:cubicBezTo>
                    <a:cubicBezTo>
                      <a:pt x="78" y="42"/>
                      <a:pt x="78" y="42"/>
                      <a:pt x="78" y="42"/>
                    </a:cubicBezTo>
                    <a:cubicBezTo>
                      <a:pt x="76" y="42"/>
                      <a:pt x="76" y="42"/>
                      <a:pt x="76" y="42"/>
                    </a:cubicBezTo>
                    <a:cubicBezTo>
                      <a:pt x="75" y="42"/>
                      <a:pt x="74" y="41"/>
                      <a:pt x="74" y="41"/>
                    </a:cubicBezTo>
                    <a:cubicBezTo>
                      <a:pt x="73" y="39"/>
                      <a:pt x="73" y="39"/>
                      <a:pt x="73" y="39"/>
                    </a:cubicBezTo>
                    <a:cubicBezTo>
                      <a:pt x="73" y="38"/>
                      <a:pt x="73" y="38"/>
                      <a:pt x="72" y="38"/>
                    </a:cubicBezTo>
                    <a:cubicBezTo>
                      <a:pt x="71" y="38"/>
                      <a:pt x="71" y="38"/>
                      <a:pt x="71" y="38"/>
                    </a:cubicBezTo>
                    <a:cubicBezTo>
                      <a:pt x="70" y="38"/>
                      <a:pt x="70" y="38"/>
                      <a:pt x="70" y="39"/>
                    </a:cubicBezTo>
                    <a:cubicBezTo>
                      <a:pt x="69" y="41"/>
                      <a:pt x="69" y="41"/>
                      <a:pt x="69" y="41"/>
                    </a:cubicBezTo>
                    <a:cubicBezTo>
                      <a:pt x="68" y="41"/>
                      <a:pt x="68" y="42"/>
                      <a:pt x="67" y="42"/>
                    </a:cubicBezTo>
                    <a:cubicBezTo>
                      <a:pt x="65" y="42"/>
                      <a:pt x="65" y="42"/>
                      <a:pt x="65" y="42"/>
                    </a:cubicBezTo>
                    <a:cubicBezTo>
                      <a:pt x="64" y="42"/>
                      <a:pt x="64" y="42"/>
                      <a:pt x="64" y="42"/>
                    </a:cubicBezTo>
                    <a:cubicBezTo>
                      <a:pt x="64" y="42"/>
                      <a:pt x="64" y="42"/>
                      <a:pt x="64" y="42"/>
                    </a:cubicBezTo>
                    <a:cubicBezTo>
                      <a:pt x="63" y="43"/>
                      <a:pt x="63" y="43"/>
                      <a:pt x="63" y="43"/>
                    </a:cubicBezTo>
                    <a:cubicBezTo>
                      <a:pt x="63" y="43"/>
                      <a:pt x="63" y="44"/>
                      <a:pt x="63" y="44"/>
                    </a:cubicBezTo>
                    <a:cubicBezTo>
                      <a:pt x="63" y="44"/>
                      <a:pt x="63" y="44"/>
                      <a:pt x="63" y="44"/>
                    </a:cubicBezTo>
                    <a:cubicBezTo>
                      <a:pt x="65" y="46"/>
                      <a:pt x="65" y="46"/>
                      <a:pt x="65" y="46"/>
                    </a:cubicBezTo>
                    <a:cubicBezTo>
                      <a:pt x="65" y="46"/>
                      <a:pt x="65" y="47"/>
                      <a:pt x="65" y="47"/>
                    </a:cubicBezTo>
                    <a:cubicBezTo>
                      <a:pt x="65" y="48"/>
                      <a:pt x="65" y="48"/>
                      <a:pt x="65" y="48"/>
                    </a:cubicBezTo>
                    <a:cubicBezTo>
                      <a:pt x="63" y="50"/>
                      <a:pt x="63" y="50"/>
                      <a:pt x="63" y="50"/>
                    </a:cubicBezTo>
                    <a:cubicBezTo>
                      <a:pt x="63" y="50"/>
                      <a:pt x="63" y="51"/>
                      <a:pt x="63" y="51"/>
                    </a:cubicBezTo>
                    <a:cubicBezTo>
                      <a:pt x="63" y="51"/>
                      <a:pt x="63" y="51"/>
                      <a:pt x="63" y="51"/>
                    </a:cubicBezTo>
                    <a:cubicBezTo>
                      <a:pt x="64" y="53"/>
                      <a:pt x="64" y="53"/>
                      <a:pt x="64" y="53"/>
                    </a:cubicBezTo>
                    <a:cubicBezTo>
                      <a:pt x="64" y="53"/>
                      <a:pt x="64" y="53"/>
                      <a:pt x="64" y="53"/>
                    </a:cubicBezTo>
                    <a:cubicBezTo>
                      <a:pt x="64" y="53"/>
                      <a:pt x="64" y="53"/>
                      <a:pt x="65" y="53"/>
                    </a:cubicBezTo>
                    <a:cubicBezTo>
                      <a:pt x="67" y="52"/>
                      <a:pt x="67" y="52"/>
                      <a:pt x="67" y="52"/>
                    </a:cubicBezTo>
                    <a:cubicBezTo>
                      <a:pt x="68" y="53"/>
                      <a:pt x="68" y="53"/>
                      <a:pt x="69" y="53"/>
                    </a:cubicBezTo>
                    <a:cubicBezTo>
                      <a:pt x="70" y="56"/>
                      <a:pt x="70" y="56"/>
                      <a:pt x="70" y="56"/>
                    </a:cubicBezTo>
                    <a:cubicBezTo>
                      <a:pt x="70" y="56"/>
                      <a:pt x="70" y="56"/>
                      <a:pt x="71" y="56"/>
                    </a:cubicBezTo>
                    <a:cubicBezTo>
                      <a:pt x="72" y="56"/>
                      <a:pt x="72" y="56"/>
                      <a:pt x="72" y="56"/>
                    </a:cubicBezTo>
                    <a:cubicBezTo>
                      <a:pt x="73" y="56"/>
                      <a:pt x="73" y="56"/>
                      <a:pt x="73" y="56"/>
                    </a:cubicBezTo>
                    <a:cubicBezTo>
                      <a:pt x="74" y="54"/>
                      <a:pt x="74" y="54"/>
                      <a:pt x="74" y="54"/>
                    </a:cubicBezTo>
                    <a:cubicBezTo>
                      <a:pt x="74" y="53"/>
                      <a:pt x="75" y="53"/>
                      <a:pt x="76" y="52"/>
                    </a:cubicBezTo>
                    <a:cubicBezTo>
                      <a:pt x="78" y="53"/>
                      <a:pt x="78" y="53"/>
                      <a:pt x="78" y="53"/>
                    </a:cubicBezTo>
                    <a:cubicBezTo>
                      <a:pt x="78" y="53"/>
                      <a:pt x="78" y="53"/>
                      <a:pt x="78" y="53"/>
                    </a:cubicBezTo>
                    <a:cubicBezTo>
                      <a:pt x="79" y="53"/>
                      <a:pt x="79" y="53"/>
                      <a:pt x="79" y="53"/>
                    </a:cubicBezTo>
                    <a:cubicBezTo>
                      <a:pt x="80" y="51"/>
                      <a:pt x="80" y="51"/>
                      <a:pt x="80" y="51"/>
                    </a:cubicBezTo>
                    <a:cubicBezTo>
                      <a:pt x="80" y="51"/>
                      <a:pt x="80" y="51"/>
                      <a:pt x="80" y="51"/>
                    </a:cubicBezTo>
                    <a:cubicBezTo>
                      <a:pt x="80" y="51"/>
                      <a:pt x="80" y="50"/>
                      <a:pt x="80" y="50"/>
                    </a:cubicBezTo>
                    <a:cubicBezTo>
                      <a:pt x="78" y="48"/>
                      <a:pt x="78" y="48"/>
                      <a:pt x="78" y="48"/>
                    </a:cubicBezTo>
                    <a:cubicBezTo>
                      <a:pt x="78" y="48"/>
                      <a:pt x="78" y="48"/>
                      <a:pt x="78" y="48"/>
                    </a:cubicBezTo>
                    <a:close/>
                    <a:moveTo>
                      <a:pt x="74" y="47"/>
                    </a:moveTo>
                    <a:cubicBezTo>
                      <a:pt x="74" y="49"/>
                      <a:pt x="73" y="50"/>
                      <a:pt x="71" y="50"/>
                    </a:cubicBezTo>
                    <a:cubicBezTo>
                      <a:pt x="70" y="50"/>
                      <a:pt x="69" y="49"/>
                      <a:pt x="69" y="47"/>
                    </a:cubicBezTo>
                    <a:cubicBezTo>
                      <a:pt x="69" y="46"/>
                      <a:pt x="70" y="45"/>
                      <a:pt x="71" y="45"/>
                    </a:cubicBezTo>
                    <a:cubicBezTo>
                      <a:pt x="73" y="45"/>
                      <a:pt x="74" y="46"/>
                      <a:pt x="74" y="47"/>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291" name="Group 1290"/>
              <p:cNvGrpSpPr/>
              <p:nvPr/>
            </p:nvGrpSpPr>
            <p:grpSpPr>
              <a:xfrm>
                <a:off x="8174748" y="3425168"/>
                <a:ext cx="2278810" cy="859496"/>
                <a:chOff x="10198759" y="5747465"/>
                <a:chExt cx="1898213" cy="764405"/>
              </a:xfrm>
            </p:grpSpPr>
            <p:grpSp>
              <p:nvGrpSpPr>
                <p:cNvPr id="4" name="Group 3"/>
                <p:cNvGrpSpPr/>
                <p:nvPr/>
              </p:nvGrpSpPr>
              <p:grpSpPr>
                <a:xfrm>
                  <a:off x="10198759" y="5747465"/>
                  <a:ext cx="929492" cy="764405"/>
                  <a:chOff x="8048707" y="2987378"/>
                  <a:chExt cx="4282557" cy="3521933"/>
                </a:xfrm>
              </p:grpSpPr>
              <p:grpSp>
                <p:nvGrpSpPr>
                  <p:cNvPr id="5" name="AZURE SERVER"/>
                  <p:cNvGrpSpPr>
                    <a:grpSpLocks noChangeAspect="1"/>
                  </p:cNvGrpSpPr>
                  <p:nvPr/>
                </p:nvGrpSpPr>
                <p:grpSpPr>
                  <a:xfrm>
                    <a:off x="8048707" y="2987378"/>
                    <a:ext cx="1321403" cy="3521933"/>
                    <a:chOff x="5505393" y="1701272"/>
                    <a:chExt cx="1321403" cy="3521933"/>
                  </a:xfrm>
                </p:grpSpPr>
                <p:sp>
                  <p:nvSpPr>
                    <p:cNvPr id="206" name="Rectangle 205"/>
                    <p:cNvSpPr/>
                    <p:nvPr/>
                  </p:nvSpPr>
                  <p:spPr>
                    <a:xfrm>
                      <a:off x="5505393" y="1701272"/>
                      <a:ext cx="1321403" cy="3521933"/>
                    </a:xfrm>
                    <a:prstGeom prst="rect">
                      <a:avLst/>
                    </a:prstGeom>
                    <a:solidFill>
                      <a:srgbClr val="3333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07" name="Group 206"/>
                    <p:cNvGrpSpPr/>
                    <p:nvPr/>
                  </p:nvGrpSpPr>
                  <p:grpSpPr>
                    <a:xfrm>
                      <a:off x="5594310" y="3041197"/>
                      <a:ext cx="1143568" cy="456065"/>
                      <a:chOff x="6064578" y="3553227"/>
                      <a:chExt cx="1143568" cy="456065"/>
                    </a:xfrm>
                  </p:grpSpPr>
                  <p:sp>
                    <p:nvSpPr>
                      <p:cNvPr id="301" name="Rectangle 300"/>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2" name="Rectangle 301"/>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3" name="Freeform: Shape 302"/>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8" name="Group 207"/>
                    <p:cNvGrpSpPr/>
                    <p:nvPr/>
                  </p:nvGrpSpPr>
                  <p:grpSpPr>
                    <a:xfrm>
                      <a:off x="5594310" y="2612237"/>
                      <a:ext cx="1143568" cy="318788"/>
                      <a:chOff x="5554064" y="2197265"/>
                      <a:chExt cx="1143568" cy="318788"/>
                    </a:xfrm>
                  </p:grpSpPr>
                  <p:sp>
                    <p:nvSpPr>
                      <p:cNvPr id="275" name="Rectangle 274"/>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6" name="Rectangle 275"/>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77" name="Group 276"/>
                      <p:cNvGrpSpPr/>
                      <p:nvPr/>
                    </p:nvGrpSpPr>
                    <p:grpSpPr>
                      <a:xfrm>
                        <a:off x="5616213" y="2264892"/>
                        <a:ext cx="1013582" cy="183535"/>
                        <a:chOff x="5645604" y="2685047"/>
                        <a:chExt cx="1013582" cy="183535"/>
                      </a:xfrm>
                    </p:grpSpPr>
                    <p:sp>
                      <p:nvSpPr>
                        <p:cNvPr id="278" name="Rectangle 277"/>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9" name="Rectangle 278"/>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0" name="Oval 279"/>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1" name="Oval 280"/>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2" name="Oval 281"/>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3" name="Rectangle 282"/>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4" name="Rectangle 283"/>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5" name="Rectangle 284"/>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6" name="Rectangle 285"/>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7" name="Rectangle 286"/>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8" name="Rectangle 287"/>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Rectangle 288"/>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0" name="Rectangle 289"/>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1" name="Rectangle 290"/>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2" name="Rectangle 291"/>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3" name="Rectangle 292"/>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4" name="Rectangle 293"/>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5" name="Rectangle 294"/>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6" name="Rectangle 295"/>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7" name="Rectangle 296"/>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8" name="Rectangle 297"/>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9" name="Rectangle 298"/>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0" name="Rectangle 299"/>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209" name="Group 208"/>
                    <p:cNvGrpSpPr/>
                    <p:nvPr/>
                  </p:nvGrpSpPr>
                  <p:grpSpPr>
                    <a:xfrm>
                      <a:off x="5594310" y="2239646"/>
                      <a:ext cx="1143568" cy="318788"/>
                      <a:chOff x="5554064" y="2197265"/>
                      <a:chExt cx="1143568" cy="318788"/>
                    </a:xfrm>
                  </p:grpSpPr>
                  <p:sp>
                    <p:nvSpPr>
                      <p:cNvPr id="249" name="Rectangle 248"/>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0" name="Rectangle 249"/>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1" name="Group 250"/>
                      <p:cNvGrpSpPr/>
                      <p:nvPr/>
                    </p:nvGrpSpPr>
                    <p:grpSpPr>
                      <a:xfrm>
                        <a:off x="5616213" y="2264892"/>
                        <a:ext cx="1013582" cy="183535"/>
                        <a:chOff x="5645604" y="2685047"/>
                        <a:chExt cx="1013582" cy="183535"/>
                      </a:xfrm>
                    </p:grpSpPr>
                    <p:sp>
                      <p:nvSpPr>
                        <p:cNvPr id="252" name="Rectangle 251"/>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3" name="Rectangle 252"/>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4" name="Oval 253"/>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5" name="Oval 254"/>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6" name="Oval 255"/>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7" name="Rectangle 256"/>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8" name="Rectangle 257"/>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9" name="Rectangle 258"/>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0" name="Rectangle 259"/>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1" name="Rectangle 260"/>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2" name="Rectangle 261"/>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3" name="Rectangle 262"/>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4" name="Rectangle 263"/>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5" name="Rectangle 264"/>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Rectangle 265"/>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Rectangle 266"/>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8" name="Rectangle 267"/>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9" name="Rectangle 268"/>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0" name="Rectangle 269"/>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1" name="Rectangle 270"/>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2" name="Rectangle 271"/>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3" name="Rectangle 272"/>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4" name="Rectangle 273"/>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210" name="Group 209"/>
                    <p:cNvGrpSpPr/>
                    <p:nvPr/>
                  </p:nvGrpSpPr>
                  <p:grpSpPr>
                    <a:xfrm>
                      <a:off x="5594310" y="1916734"/>
                      <a:ext cx="1143568" cy="318788"/>
                      <a:chOff x="5554064" y="2197265"/>
                      <a:chExt cx="1143568" cy="318788"/>
                    </a:xfrm>
                  </p:grpSpPr>
                  <p:sp>
                    <p:nvSpPr>
                      <p:cNvPr id="223" name="Rectangle 222"/>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4" name="Rectangle 223"/>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5" name="Group 224"/>
                      <p:cNvGrpSpPr/>
                      <p:nvPr/>
                    </p:nvGrpSpPr>
                    <p:grpSpPr>
                      <a:xfrm>
                        <a:off x="5616213" y="2264892"/>
                        <a:ext cx="1013582" cy="183535"/>
                        <a:chOff x="5645604" y="2685047"/>
                        <a:chExt cx="1013582" cy="183535"/>
                      </a:xfrm>
                    </p:grpSpPr>
                    <p:sp>
                      <p:nvSpPr>
                        <p:cNvPr id="226" name="Rectangle 225"/>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Rectangle 226"/>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8" name="Oval 227"/>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9" name="Oval 228"/>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0" name="Oval 229"/>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1" name="Rectangle 230"/>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2" name="Rectangle 231"/>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3" name="Rectangle 232"/>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4" name="Rectangle 233"/>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5" name="Rectangle 234"/>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6" name="Rectangle 235"/>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7" name="Rectangle 236"/>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8" name="Rectangle 237"/>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9" name="Rectangle 238"/>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0" name="Rectangle 239"/>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1" name="Rectangle 240"/>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2" name="Rectangle 241"/>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3" name="Rectangle 242"/>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4" name="Rectangle 243"/>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5" name="Rectangle 244"/>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6" name="Rectangle 245"/>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7" name="Rectangle 246"/>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8" name="Rectangle 247"/>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211" name="Group 210"/>
                    <p:cNvGrpSpPr/>
                    <p:nvPr/>
                  </p:nvGrpSpPr>
                  <p:grpSpPr>
                    <a:xfrm>
                      <a:off x="5594310" y="3556734"/>
                      <a:ext cx="1143568" cy="456065"/>
                      <a:chOff x="6064578" y="3553227"/>
                      <a:chExt cx="1143568" cy="456065"/>
                    </a:xfrm>
                  </p:grpSpPr>
                  <p:sp>
                    <p:nvSpPr>
                      <p:cNvPr id="220" name="Rectangle 219"/>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1" name="Rectangle 220"/>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2" name="Freeform: Shape 221"/>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12" name="Group 211"/>
                    <p:cNvGrpSpPr/>
                    <p:nvPr/>
                  </p:nvGrpSpPr>
                  <p:grpSpPr>
                    <a:xfrm>
                      <a:off x="5594310" y="4061418"/>
                      <a:ext cx="1143568" cy="456065"/>
                      <a:chOff x="6064578" y="3553227"/>
                      <a:chExt cx="1143568" cy="456065"/>
                    </a:xfrm>
                  </p:grpSpPr>
                  <p:sp>
                    <p:nvSpPr>
                      <p:cNvPr id="217" name="Rectangle 216"/>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8" name="Rectangle 217"/>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9" name="Freeform: Shape 218"/>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13" name="Group 212"/>
                    <p:cNvGrpSpPr/>
                    <p:nvPr/>
                  </p:nvGrpSpPr>
                  <p:grpSpPr>
                    <a:xfrm>
                      <a:off x="5594310" y="4538968"/>
                      <a:ext cx="1143568" cy="456065"/>
                      <a:chOff x="6064578" y="3553227"/>
                      <a:chExt cx="1143568" cy="456065"/>
                    </a:xfrm>
                  </p:grpSpPr>
                  <p:sp>
                    <p:nvSpPr>
                      <p:cNvPr id="214" name="Rectangle 213"/>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5" name="Rectangle 214"/>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6" name="Freeform: Shape 215"/>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 name="AZURE SERVER"/>
                  <p:cNvGrpSpPr>
                    <a:grpSpLocks noChangeAspect="1"/>
                  </p:cNvGrpSpPr>
                  <p:nvPr/>
                </p:nvGrpSpPr>
                <p:grpSpPr>
                  <a:xfrm>
                    <a:off x="9529284" y="2987378"/>
                    <a:ext cx="1321403" cy="3521933"/>
                    <a:chOff x="5505393" y="1701272"/>
                    <a:chExt cx="1321403" cy="3521933"/>
                  </a:xfrm>
                </p:grpSpPr>
                <p:sp>
                  <p:nvSpPr>
                    <p:cNvPr id="108" name="Rectangle 107"/>
                    <p:cNvSpPr/>
                    <p:nvPr/>
                  </p:nvSpPr>
                  <p:spPr>
                    <a:xfrm>
                      <a:off x="5505393" y="1701272"/>
                      <a:ext cx="1321403" cy="3521933"/>
                    </a:xfrm>
                    <a:prstGeom prst="rect">
                      <a:avLst/>
                    </a:prstGeom>
                    <a:solidFill>
                      <a:srgbClr val="3333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9" name="Group 108"/>
                    <p:cNvGrpSpPr/>
                    <p:nvPr/>
                  </p:nvGrpSpPr>
                  <p:grpSpPr>
                    <a:xfrm>
                      <a:off x="5594310" y="3041197"/>
                      <a:ext cx="1143568" cy="456065"/>
                      <a:chOff x="6064578" y="3553227"/>
                      <a:chExt cx="1143568" cy="456065"/>
                    </a:xfrm>
                  </p:grpSpPr>
                  <p:sp>
                    <p:nvSpPr>
                      <p:cNvPr id="203" name="Rectangle 202"/>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4" name="Rectangle 203"/>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5" name="Freeform: Shape 204"/>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0" name="Group 109"/>
                    <p:cNvGrpSpPr/>
                    <p:nvPr/>
                  </p:nvGrpSpPr>
                  <p:grpSpPr>
                    <a:xfrm>
                      <a:off x="5594310" y="2612237"/>
                      <a:ext cx="1143568" cy="318788"/>
                      <a:chOff x="5554064" y="2197265"/>
                      <a:chExt cx="1143568" cy="318788"/>
                    </a:xfrm>
                  </p:grpSpPr>
                  <p:sp>
                    <p:nvSpPr>
                      <p:cNvPr id="177" name="Rectangle 176"/>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8" name="Rectangle 177"/>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79" name="Group 178"/>
                      <p:cNvGrpSpPr/>
                      <p:nvPr/>
                    </p:nvGrpSpPr>
                    <p:grpSpPr>
                      <a:xfrm>
                        <a:off x="5616213" y="2264892"/>
                        <a:ext cx="1013582" cy="183535"/>
                        <a:chOff x="5645604" y="2685047"/>
                        <a:chExt cx="1013582" cy="183535"/>
                      </a:xfrm>
                    </p:grpSpPr>
                    <p:sp>
                      <p:nvSpPr>
                        <p:cNvPr id="180" name="Rectangle 179"/>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1" name="Rectangle 180"/>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2" name="Oval 181"/>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3" name="Oval 182"/>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4" name="Oval 183"/>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5" name="Rectangle 184"/>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6" name="Rectangle 185"/>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7" name="Rectangle 186"/>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8" name="Rectangle 187"/>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9" name="Rectangle 188"/>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0" name="Rectangle 189"/>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1" name="Rectangle 190"/>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2" name="Rectangle 191"/>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3" name="Rectangle 192"/>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4" name="Rectangle 193"/>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5" name="Rectangle 194"/>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6" name="Rectangle 195"/>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7" name="Rectangle 196"/>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8" name="Rectangle 197"/>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9" name="Rectangle 198"/>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0" name="Rectangle 199"/>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1" name="Rectangle 200"/>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2" name="Rectangle 201"/>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11" name="Group 110"/>
                    <p:cNvGrpSpPr/>
                    <p:nvPr/>
                  </p:nvGrpSpPr>
                  <p:grpSpPr>
                    <a:xfrm>
                      <a:off x="5594310" y="2239646"/>
                      <a:ext cx="1143568" cy="318788"/>
                      <a:chOff x="5554064" y="2197265"/>
                      <a:chExt cx="1143568" cy="318788"/>
                    </a:xfrm>
                  </p:grpSpPr>
                  <p:sp>
                    <p:nvSpPr>
                      <p:cNvPr id="151" name="Rectangle 150"/>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2" name="Rectangle 151"/>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3" name="Group 152"/>
                      <p:cNvGrpSpPr/>
                      <p:nvPr/>
                    </p:nvGrpSpPr>
                    <p:grpSpPr>
                      <a:xfrm>
                        <a:off x="5616213" y="2264892"/>
                        <a:ext cx="1013582" cy="183535"/>
                        <a:chOff x="5645604" y="2685047"/>
                        <a:chExt cx="1013582" cy="183535"/>
                      </a:xfrm>
                    </p:grpSpPr>
                    <p:sp>
                      <p:nvSpPr>
                        <p:cNvPr id="154" name="Rectangle 153"/>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Rectangle 154"/>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Oval 155"/>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Oval 156"/>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8" name="Oval 157"/>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9" name="Rectangle 158"/>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0" name="Rectangle 159"/>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1" name="Rectangle 160"/>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2" name="Rectangle 161"/>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3" name="Rectangle 162"/>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4" name="Rectangle 163"/>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Rectangle 164"/>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Rectangle 165"/>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Rectangle 166"/>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Rectangle 167"/>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9" name="Rectangle 168"/>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0" name="Rectangle 169"/>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1" name="Rectangle 170"/>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2" name="Rectangle 171"/>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3" name="Rectangle 172"/>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4" name="Rectangle 173"/>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5" name="Rectangle 174"/>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6" name="Rectangle 175"/>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12" name="Group 111"/>
                    <p:cNvGrpSpPr/>
                    <p:nvPr/>
                  </p:nvGrpSpPr>
                  <p:grpSpPr>
                    <a:xfrm>
                      <a:off x="5594310" y="1916734"/>
                      <a:ext cx="1143568" cy="318788"/>
                      <a:chOff x="5554064" y="2197265"/>
                      <a:chExt cx="1143568" cy="318788"/>
                    </a:xfrm>
                  </p:grpSpPr>
                  <p:sp>
                    <p:nvSpPr>
                      <p:cNvPr id="125" name="Rectangle 124"/>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Rectangle 125"/>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7" name="Group 126"/>
                      <p:cNvGrpSpPr/>
                      <p:nvPr/>
                    </p:nvGrpSpPr>
                    <p:grpSpPr>
                      <a:xfrm>
                        <a:off x="5616213" y="2264892"/>
                        <a:ext cx="1013582" cy="183535"/>
                        <a:chOff x="5645604" y="2685047"/>
                        <a:chExt cx="1013582" cy="183535"/>
                      </a:xfrm>
                    </p:grpSpPr>
                    <p:sp>
                      <p:nvSpPr>
                        <p:cNvPr id="128" name="Rectangle 127"/>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Oval 129"/>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Oval 130"/>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Oval 131"/>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Rectangle 132"/>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Rectangle 140"/>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Rectangle 141"/>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Rectangle 142"/>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Rectangle 143"/>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Rectangle 144"/>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Rectangle 145"/>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Rectangle 146"/>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Rectangle 147"/>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Rectangle 148"/>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Rectangle 149"/>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13" name="Group 112"/>
                    <p:cNvGrpSpPr/>
                    <p:nvPr/>
                  </p:nvGrpSpPr>
                  <p:grpSpPr>
                    <a:xfrm>
                      <a:off x="5594310" y="3556734"/>
                      <a:ext cx="1143568" cy="456065"/>
                      <a:chOff x="6064578" y="3553227"/>
                      <a:chExt cx="1143568" cy="456065"/>
                    </a:xfrm>
                  </p:grpSpPr>
                  <p:sp>
                    <p:nvSpPr>
                      <p:cNvPr id="122" name="Rectangle 121"/>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Rectangle 122"/>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Freeform: Shape 123"/>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4" name="Group 113"/>
                    <p:cNvGrpSpPr/>
                    <p:nvPr/>
                  </p:nvGrpSpPr>
                  <p:grpSpPr>
                    <a:xfrm>
                      <a:off x="5594310" y="4061418"/>
                      <a:ext cx="1143568" cy="456065"/>
                      <a:chOff x="6064578" y="3553227"/>
                      <a:chExt cx="1143568" cy="456065"/>
                    </a:xfrm>
                  </p:grpSpPr>
                  <p:sp>
                    <p:nvSpPr>
                      <p:cNvPr id="119" name="Rectangle 118"/>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Rectangle 119"/>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Freeform: Shape 120"/>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5" name="Group 114"/>
                    <p:cNvGrpSpPr/>
                    <p:nvPr/>
                  </p:nvGrpSpPr>
                  <p:grpSpPr>
                    <a:xfrm>
                      <a:off x="5594310" y="4538968"/>
                      <a:ext cx="1143568" cy="456065"/>
                      <a:chOff x="6064578" y="3553227"/>
                      <a:chExt cx="1143568" cy="456065"/>
                    </a:xfrm>
                  </p:grpSpPr>
                  <p:sp>
                    <p:nvSpPr>
                      <p:cNvPr id="116" name="Rectangle 115"/>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Rectangle 116"/>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Freeform: Shape 117"/>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 name="AZURE SERVER"/>
                  <p:cNvGrpSpPr>
                    <a:grpSpLocks noChangeAspect="1"/>
                  </p:cNvGrpSpPr>
                  <p:nvPr/>
                </p:nvGrpSpPr>
                <p:grpSpPr>
                  <a:xfrm>
                    <a:off x="11009861" y="2987378"/>
                    <a:ext cx="1321403" cy="3521933"/>
                    <a:chOff x="5505393" y="1701272"/>
                    <a:chExt cx="1321403" cy="3521933"/>
                  </a:xfrm>
                </p:grpSpPr>
                <p:sp>
                  <p:nvSpPr>
                    <p:cNvPr id="9" name="Rectangle 8"/>
                    <p:cNvSpPr/>
                    <p:nvPr/>
                  </p:nvSpPr>
                  <p:spPr>
                    <a:xfrm>
                      <a:off x="5505393" y="1701272"/>
                      <a:ext cx="1321403" cy="3521933"/>
                    </a:xfrm>
                    <a:prstGeom prst="rect">
                      <a:avLst/>
                    </a:prstGeom>
                    <a:solidFill>
                      <a:srgbClr val="3333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 name="Group 9"/>
                    <p:cNvGrpSpPr/>
                    <p:nvPr/>
                  </p:nvGrpSpPr>
                  <p:grpSpPr>
                    <a:xfrm>
                      <a:off x="5594310" y="3041197"/>
                      <a:ext cx="1143568" cy="456065"/>
                      <a:chOff x="6064578" y="3553227"/>
                      <a:chExt cx="1143568" cy="456065"/>
                    </a:xfrm>
                  </p:grpSpPr>
                  <p:sp>
                    <p:nvSpPr>
                      <p:cNvPr id="105" name="Rectangle 104"/>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ectangle 105"/>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Freeform: Shape 106"/>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5594310" y="2612237"/>
                      <a:ext cx="1143568" cy="318788"/>
                      <a:chOff x="5554064" y="2197265"/>
                      <a:chExt cx="1143568" cy="318788"/>
                    </a:xfrm>
                  </p:grpSpPr>
                  <p:sp>
                    <p:nvSpPr>
                      <p:cNvPr id="79" name="Rectangle 78"/>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79"/>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1" name="Group 80"/>
                      <p:cNvGrpSpPr/>
                      <p:nvPr/>
                    </p:nvGrpSpPr>
                    <p:grpSpPr>
                      <a:xfrm>
                        <a:off x="5616213" y="2264892"/>
                        <a:ext cx="1013582" cy="183535"/>
                        <a:chOff x="5645604" y="2685047"/>
                        <a:chExt cx="1013582" cy="183535"/>
                      </a:xfrm>
                    </p:grpSpPr>
                    <p:sp>
                      <p:nvSpPr>
                        <p:cNvPr id="82" name="Rectangle 81"/>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82"/>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Oval 84"/>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87"/>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ectangle 98"/>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ectangle 99"/>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Rectangle 100"/>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Rectangle 101"/>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Rectangle 102"/>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2" name="Group 11"/>
                    <p:cNvGrpSpPr/>
                    <p:nvPr/>
                  </p:nvGrpSpPr>
                  <p:grpSpPr>
                    <a:xfrm>
                      <a:off x="5594310" y="2239646"/>
                      <a:ext cx="1143568" cy="318788"/>
                      <a:chOff x="5554064" y="2197265"/>
                      <a:chExt cx="1143568" cy="318788"/>
                    </a:xfrm>
                  </p:grpSpPr>
                  <p:sp>
                    <p:nvSpPr>
                      <p:cNvPr id="53" name="Rectangle 52"/>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5" name="Group 54"/>
                      <p:cNvGrpSpPr/>
                      <p:nvPr/>
                    </p:nvGrpSpPr>
                    <p:grpSpPr>
                      <a:xfrm>
                        <a:off x="5616213" y="2264892"/>
                        <a:ext cx="1013582" cy="183535"/>
                        <a:chOff x="5645604" y="2685047"/>
                        <a:chExt cx="1013582" cy="183535"/>
                      </a:xfrm>
                    </p:grpSpPr>
                    <p:sp>
                      <p:nvSpPr>
                        <p:cNvPr id="56" name="Rectangle 55"/>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71"/>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72"/>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76"/>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3" name="Group 12"/>
                    <p:cNvGrpSpPr/>
                    <p:nvPr/>
                  </p:nvGrpSpPr>
                  <p:grpSpPr>
                    <a:xfrm>
                      <a:off x="5594310" y="1916734"/>
                      <a:ext cx="1143568" cy="318788"/>
                      <a:chOff x="5554064" y="2197265"/>
                      <a:chExt cx="1143568" cy="318788"/>
                    </a:xfrm>
                  </p:grpSpPr>
                  <p:sp>
                    <p:nvSpPr>
                      <p:cNvPr id="27" name="Rectangle 26"/>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 name="Group 28"/>
                      <p:cNvGrpSpPr/>
                      <p:nvPr/>
                    </p:nvGrpSpPr>
                    <p:grpSpPr>
                      <a:xfrm>
                        <a:off x="5616213" y="2264892"/>
                        <a:ext cx="1013582" cy="183535"/>
                        <a:chOff x="5645604" y="2685047"/>
                        <a:chExt cx="1013582" cy="183535"/>
                      </a:xfrm>
                    </p:grpSpPr>
                    <p:sp>
                      <p:nvSpPr>
                        <p:cNvPr id="30" name="Rectangle 29"/>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4" name="Group 13"/>
                    <p:cNvGrpSpPr/>
                    <p:nvPr/>
                  </p:nvGrpSpPr>
                  <p:grpSpPr>
                    <a:xfrm>
                      <a:off x="5594310" y="3556734"/>
                      <a:ext cx="1143568" cy="456065"/>
                      <a:chOff x="6064578" y="3553227"/>
                      <a:chExt cx="1143568" cy="456065"/>
                    </a:xfrm>
                  </p:grpSpPr>
                  <p:sp>
                    <p:nvSpPr>
                      <p:cNvPr id="24" name="Rectangle 23"/>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Freeform: Shape 25"/>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5594310" y="4061418"/>
                      <a:ext cx="1143568" cy="456065"/>
                      <a:chOff x="6064578" y="3553227"/>
                      <a:chExt cx="1143568" cy="456065"/>
                    </a:xfrm>
                  </p:grpSpPr>
                  <p:sp>
                    <p:nvSpPr>
                      <p:cNvPr id="21" name="Rectangle 20"/>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Freeform: Shape 22"/>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5594310" y="4538968"/>
                      <a:ext cx="1143568" cy="456065"/>
                      <a:chOff x="6064578" y="3553227"/>
                      <a:chExt cx="1143568" cy="456065"/>
                    </a:xfrm>
                  </p:grpSpPr>
                  <p:sp>
                    <p:nvSpPr>
                      <p:cNvPr id="18" name="Rectangle 17"/>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Freeform: Shape 19"/>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nvGrpSpPr>
                <p:cNvPr id="993" name="Group 992"/>
                <p:cNvGrpSpPr/>
                <p:nvPr/>
              </p:nvGrpSpPr>
              <p:grpSpPr>
                <a:xfrm>
                  <a:off x="11167480" y="5747465"/>
                  <a:ext cx="929492" cy="764405"/>
                  <a:chOff x="8048707" y="2987378"/>
                  <a:chExt cx="4282557" cy="3521933"/>
                </a:xfrm>
              </p:grpSpPr>
              <p:grpSp>
                <p:nvGrpSpPr>
                  <p:cNvPr id="994" name="AZURE SERVER"/>
                  <p:cNvGrpSpPr>
                    <a:grpSpLocks noChangeAspect="1"/>
                  </p:cNvGrpSpPr>
                  <p:nvPr/>
                </p:nvGrpSpPr>
                <p:grpSpPr>
                  <a:xfrm>
                    <a:off x="8048707" y="2987378"/>
                    <a:ext cx="1321403" cy="3521933"/>
                    <a:chOff x="5505393" y="1701272"/>
                    <a:chExt cx="1321403" cy="3521933"/>
                  </a:xfrm>
                </p:grpSpPr>
                <p:sp>
                  <p:nvSpPr>
                    <p:cNvPr id="1193" name="Rectangle 1192"/>
                    <p:cNvSpPr/>
                    <p:nvPr/>
                  </p:nvSpPr>
                  <p:spPr>
                    <a:xfrm>
                      <a:off x="5505393" y="1701272"/>
                      <a:ext cx="1321403" cy="3521933"/>
                    </a:xfrm>
                    <a:prstGeom prst="rect">
                      <a:avLst/>
                    </a:prstGeom>
                    <a:solidFill>
                      <a:srgbClr val="3333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94" name="Group 1193"/>
                    <p:cNvGrpSpPr/>
                    <p:nvPr/>
                  </p:nvGrpSpPr>
                  <p:grpSpPr>
                    <a:xfrm>
                      <a:off x="5594310" y="3041197"/>
                      <a:ext cx="1143568" cy="456065"/>
                      <a:chOff x="6064578" y="3553227"/>
                      <a:chExt cx="1143568" cy="456065"/>
                    </a:xfrm>
                  </p:grpSpPr>
                  <p:sp>
                    <p:nvSpPr>
                      <p:cNvPr id="1288" name="Rectangle 1287"/>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9" name="Rectangle 1288"/>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0" name="Freeform: Shape 1289"/>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95" name="Group 1194"/>
                    <p:cNvGrpSpPr/>
                    <p:nvPr/>
                  </p:nvGrpSpPr>
                  <p:grpSpPr>
                    <a:xfrm>
                      <a:off x="5594310" y="2612237"/>
                      <a:ext cx="1143568" cy="318788"/>
                      <a:chOff x="5554064" y="2197265"/>
                      <a:chExt cx="1143568" cy="318788"/>
                    </a:xfrm>
                  </p:grpSpPr>
                  <p:sp>
                    <p:nvSpPr>
                      <p:cNvPr id="1262" name="Rectangle 1261"/>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3" name="Rectangle 1262"/>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64" name="Group 1263"/>
                      <p:cNvGrpSpPr/>
                      <p:nvPr/>
                    </p:nvGrpSpPr>
                    <p:grpSpPr>
                      <a:xfrm>
                        <a:off x="5616213" y="2264892"/>
                        <a:ext cx="1013582" cy="183535"/>
                        <a:chOff x="5645604" y="2685047"/>
                        <a:chExt cx="1013582" cy="183535"/>
                      </a:xfrm>
                    </p:grpSpPr>
                    <p:sp>
                      <p:nvSpPr>
                        <p:cNvPr id="1265" name="Rectangle 1264"/>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6" name="Rectangle 1265"/>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7" name="Oval 1266"/>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8" name="Oval 1267"/>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9" name="Oval 1268"/>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0" name="Rectangle 1269"/>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1" name="Rectangle 1270"/>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2" name="Rectangle 1271"/>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3" name="Rectangle 1272"/>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4" name="Rectangle 1273"/>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5" name="Rectangle 1274"/>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6" name="Rectangle 1275"/>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7" name="Rectangle 1276"/>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8" name="Rectangle 1277"/>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9" name="Rectangle 1278"/>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0" name="Rectangle 1279"/>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1" name="Rectangle 1280"/>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2" name="Rectangle 1281"/>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3" name="Rectangle 1282"/>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4" name="Rectangle 1283"/>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5" name="Rectangle 1284"/>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6" name="Rectangle 1285"/>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7" name="Rectangle 1286"/>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196" name="Group 1195"/>
                    <p:cNvGrpSpPr/>
                    <p:nvPr/>
                  </p:nvGrpSpPr>
                  <p:grpSpPr>
                    <a:xfrm>
                      <a:off x="5594310" y="2239646"/>
                      <a:ext cx="1143568" cy="318788"/>
                      <a:chOff x="5554064" y="2197265"/>
                      <a:chExt cx="1143568" cy="318788"/>
                    </a:xfrm>
                  </p:grpSpPr>
                  <p:sp>
                    <p:nvSpPr>
                      <p:cNvPr id="1236" name="Rectangle 1235"/>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7" name="Rectangle 1236"/>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38" name="Group 1237"/>
                      <p:cNvGrpSpPr/>
                      <p:nvPr/>
                    </p:nvGrpSpPr>
                    <p:grpSpPr>
                      <a:xfrm>
                        <a:off x="5616213" y="2264892"/>
                        <a:ext cx="1013582" cy="183535"/>
                        <a:chOff x="5645604" y="2685047"/>
                        <a:chExt cx="1013582" cy="183535"/>
                      </a:xfrm>
                    </p:grpSpPr>
                    <p:sp>
                      <p:nvSpPr>
                        <p:cNvPr id="1239" name="Rectangle 1238"/>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0" name="Rectangle 1239"/>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1" name="Oval 1240"/>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2" name="Oval 1241"/>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3" name="Oval 1242"/>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4" name="Rectangle 1243"/>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5" name="Rectangle 1244"/>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6" name="Rectangle 1245"/>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7" name="Rectangle 1246"/>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8" name="Rectangle 1247"/>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9" name="Rectangle 1248"/>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0" name="Rectangle 1249"/>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1" name="Rectangle 1250"/>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2" name="Rectangle 1251"/>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3" name="Rectangle 1252"/>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4" name="Rectangle 1253"/>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5" name="Rectangle 1254"/>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6" name="Rectangle 1255"/>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7" name="Rectangle 1256"/>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8" name="Rectangle 1257"/>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9" name="Rectangle 1258"/>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0" name="Rectangle 1259"/>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1" name="Rectangle 1260"/>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197" name="Group 1196"/>
                    <p:cNvGrpSpPr/>
                    <p:nvPr/>
                  </p:nvGrpSpPr>
                  <p:grpSpPr>
                    <a:xfrm>
                      <a:off x="5594310" y="1916734"/>
                      <a:ext cx="1143568" cy="318788"/>
                      <a:chOff x="5554064" y="2197265"/>
                      <a:chExt cx="1143568" cy="318788"/>
                    </a:xfrm>
                  </p:grpSpPr>
                  <p:sp>
                    <p:nvSpPr>
                      <p:cNvPr id="1210" name="Rectangle 1209"/>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1" name="Rectangle 1210"/>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12" name="Group 1211"/>
                      <p:cNvGrpSpPr/>
                      <p:nvPr/>
                    </p:nvGrpSpPr>
                    <p:grpSpPr>
                      <a:xfrm>
                        <a:off x="5616213" y="2264892"/>
                        <a:ext cx="1013582" cy="183535"/>
                        <a:chOff x="5645604" y="2685047"/>
                        <a:chExt cx="1013582" cy="183535"/>
                      </a:xfrm>
                    </p:grpSpPr>
                    <p:sp>
                      <p:nvSpPr>
                        <p:cNvPr id="1213" name="Rectangle 1212"/>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4" name="Rectangle 1213"/>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5" name="Oval 1214"/>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6" name="Oval 1215"/>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7" name="Oval 1216"/>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8" name="Rectangle 1217"/>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9" name="Rectangle 1218"/>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0" name="Rectangle 1219"/>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1" name="Rectangle 1220"/>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2" name="Rectangle 1221"/>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3" name="Rectangle 1222"/>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4" name="Rectangle 1223"/>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5" name="Rectangle 1224"/>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6" name="Rectangle 1225"/>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7" name="Rectangle 1226"/>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8" name="Rectangle 1227"/>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9" name="Rectangle 1228"/>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0" name="Rectangle 1229"/>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1" name="Rectangle 1230"/>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2" name="Rectangle 1231"/>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3" name="Rectangle 1232"/>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4" name="Rectangle 1233"/>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5" name="Rectangle 1234"/>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198" name="Group 1197"/>
                    <p:cNvGrpSpPr/>
                    <p:nvPr/>
                  </p:nvGrpSpPr>
                  <p:grpSpPr>
                    <a:xfrm>
                      <a:off x="5594310" y="3556734"/>
                      <a:ext cx="1143568" cy="456065"/>
                      <a:chOff x="6064578" y="3553227"/>
                      <a:chExt cx="1143568" cy="456065"/>
                    </a:xfrm>
                  </p:grpSpPr>
                  <p:sp>
                    <p:nvSpPr>
                      <p:cNvPr id="1207" name="Rectangle 1206"/>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8" name="Rectangle 1207"/>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9" name="Freeform: Shape 1208"/>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99" name="Group 1198"/>
                    <p:cNvGrpSpPr/>
                    <p:nvPr/>
                  </p:nvGrpSpPr>
                  <p:grpSpPr>
                    <a:xfrm>
                      <a:off x="5594310" y="4061418"/>
                      <a:ext cx="1143568" cy="456065"/>
                      <a:chOff x="6064578" y="3553227"/>
                      <a:chExt cx="1143568" cy="456065"/>
                    </a:xfrm>
                  </p:grpSpPr>
                  <p:sp>
                    <p:nvSpPr>
                      <p:cNvPr id="1204" name="Rectangle 1203"/>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5" name="Rectangle 1204"/>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6" name="Freeform: Shape 1205"/>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00" name="Group 1199"/>
                    <p:cNvGrpSpPr/>
                    <p:nvPr/>
                  </p:nvGrpSpPr>
                  <p:grpSpPr>
                    <a:xfrm>
                      <a:off x="5594310" y="4538968"/>
                      <a:ext cx="1143568" cy="456065"/>
                      <a:chOff x="6064578" y="3553227"/>
                      <a:chExt cx="1143568" cy="456065"/>
                    </a:xfrm>
                  </p:grpSpPr>
                  <p:sp>
                    <p:nvSpPr>
                      <p:cNvPr id="1201" name="Rectangle 1200"/>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2" name="Rectangle 1201"/>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3" name="Freeform: Shape 1202"/>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995" name="AZURE SERVER"/>
                  <p:cNvGrpSpPr>
                    <a:grpSpLocks noChangeAspect="1"/>
                  </p:cNvGrpSpPr>
                  <p:nvPr/>
                </p:nvGrpSpPr>
                <p:grpSpPr>
                  <a:xfrm>
                    <a:off x="9529284" y="2987378"/>
                    <a:ext cx="1321403" cy="3521933"/>
                    <a:chOff x="5505393" y="1701272"/>
                    <a:chExt cx="1321403" cy="3521933"/>
                  </a:xfrm>
                </p:grpSpPr>
                <p:sp>
                  <p:nvSpPr>
                    <p:cNvPr id="1095" name="Rectangle 1094"/>
                    <p:cNvSpPr/>
                    <p:nvPr/>
                  </p:nvSpPr>
                  <p:spPr>
                    <a:xfrm>
                      <a:off x="5505393" y="1701272"/>
                      <a:ext cx="1321403" cy="3521933"/>
                    </a:xfrm>
                    <a:prstGeom prst="rect">
                      <a:avLst/>
                    </a:prstGeom>
                    <a:solidFill>
                      <a:srgbClr val="3333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96" name="Group 1095"/>
                    <p:cNvGrpSpPr/>
                    <p:nvPr/>
                  </p:nvGrpSpPr>
                  <p:grpSpPr>
                    <a:xfrm>
                      <a:off x="5594310" y="3041197"/>
                      <a:ext cx="1143568" cy="456065"/>
                      <a:chOff x="6064578" y="3553227"/>
                      <a:chExt cx="1143568" cy="456065"/>
                    </a:xfrm>
                  </p:grpSpPr>
                  <p:sp>
                    <p:nvSpPr>
                      <p:cNvPr id="1190" name="Rectangle 1189"/>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1" name="Rectangle 1190"/>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2" name="Freeform: Shape 1191"/>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97" name="Group 1096"/>
                    <p:cNvGrpSpPr/>
                    <p:nvPr/>
                  </p:nvGrpSpPr>
                  <p:grpSpPr>
                    <a:xfrm>
                      <a:off x="5594310" y="2612237"/>
                      <a:ext cx="1143568" cy="318788"/>
                      <a:chOff x="5554064" y="2197265"/>
                      <a:chExt cx="1143568" cy="318788"/>
                    </a:xfrm>
                  </p:grpSpPr>
                  <p:sp>
                    <p:nvSpPr>
                      <p:cNvPr id="1164" name="Rectangle 1163"/>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5" name="Rectangle 1164"/>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66" name="Group 1165"/>
                      <p:cNvGrpSpPr/>
                      <p:nvPr/>
                    </p:nvGrpSpPr>
                    <p:grpSpPr>
                      <a:xfrm>
                        <a:off x="5616213" y="2264892"/>
                        <a:ext cx="1013582" cy="183535"/>
                        <a:chOff x="5645604" y="2685047"/>
                        <a:chExt cx="1013582" cy="183535"/>
                      </a:xfrm>
                    </p:grpSpPr>
                    <p:sp>
                      <p:nvSpPr>
                        <p:cNvPr id="1167" name="Rectangle 1166"/>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8" name="Rectangle 1167"/>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9" name="Oval 1168"/>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0" name="Oval 1169"/>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1" name="Oval 1170"/>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2" name="Rectangle 1171"/>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3" name="Rectangle 1172"/>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4" name="Rectangle 1173"/>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5" name="Rectangle 1174"/>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6" name="Rectangle 1175"/>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7" name="Rectangle 1176"/>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8" name="Rectangle 1177"/>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9" name="Rectangle 1178"/>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0" name="Rectangle 1179"/>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1" name="Rectangle 1180"/>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2" name="Rectangle 1181"/>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3" name="Rectangle 1182"/>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4" name="Rectangle 1183"/>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5" name="Rectangle 1184"/>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6" name="Rectangle 1185"/>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7" name="Rectangle 1186"/>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8" name="Rectangle 1187"/>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9" name="Rectangle 1188"/>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098" name="Group 1097"/>
                    <p:cNvGrpSpPr/>
                    <p:nvPr/>
                  </p:nvGrpSpPr>
                  <p:grpSpPr>
                    <a:xfrm>
                      <a:off x="5594310" y="2239646"/>
                      <a:ext cx="1143568" cy="318788"/>
                      <a:chOff x="5554064" y="2197265"/>
                      <a:chExt cx="1143568" cy="318788"/>
                    </a:xfrm>
                  </p:grpSpPr>
                  <p:sp>
                    <p:nvSpPr>
                      <p:cNvPr id="1138" name="Rectangle 1137"/>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9" name="Rectangle 1138"/>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40" name="Group 1139"/>
                      <p:cNvGrpSpPr/>
                      <p:nvPr/>
                    </p:nvGrpSpPr>
                    <p:grpSpPr>
                      <a:xfrm>
                        <a:off x="5616213" y="2264892"/>
                        <a:ext cx="1013582" cy="183535"/>
                        <a:chOff x="5645604" y="2685047"/>
                        <a:chExt cx="1013582" cy="183535"/>
                      </a:xfrm>
                    </p:grpSpPr>
                    <p:sp>
                      <p:nvSpPr>
                        <p:cNvPr id="1141" name="Rectangle 1140"/>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2" name="Rectangle 1141"/>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3" name="Oval 1142"/>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4" name="Oval 1143"/>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5" name="Oval 1144"/>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6" name="Rectangle 1145"/>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7" name="Rectangle 1146"/>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8" name="Rectangle 1147"/>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9" name="Rectangle 1148"/>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0" name="Rectangle 1149"/>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1" name="Rectangle 1150"/>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2" name="Rectangle 1151"/>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3" name="Rectangle 1152"/>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4" name="Rectangle 1153"/>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5" name="Rectangle 1154"/>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6" name="Rectangle 1155"/>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7" name="Rectangle 1156"/>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8" name="Rectangle 1157"/>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9" name="Rectangle 1158"/>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0" name="Rectangle 1159"/>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1" name="Rectangle 1160"/>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2" name="Rectangle 1161"/>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3" name="Rectangle 1162"/>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099" name="Group 1098"/>
                    <p:cNvGrpSpPr/>
                    <p:nvPr/>
                  </p:nvGrpSpPr>
                  <p:grpSpPr>
                    <a:xfrm>
                      <a:off x="5594310" y="1916734"/>
                      <a:ext cx="1143568" cy="318788"/>
                      <a:chOff x="5554064" y="2197265"/>
                      <a:chExt cx="1143568" cy="318788"/>
                    </a:xfrm>
                  </p:grpSpPr>
                  <p:sp>
                    <p:nvSpPr>
                      <p:cNvPr id="1112" name="Rectangle 1111"/>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3" name="Rectangle 1112"/>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14" name="Group 1113"/>
                      <p:cNvGrpSpPr/>
                      <p:nvPr/>
                    </p:nvGrpSpPr>
                    <p:grpSpPr>
                      <a:xfrm>
                        <a:off x="5616213" y="2264892"/>
                        <a:ext cx="1013582" cy="183535"/>
                        <a:chOff x="5645604" y="2685047"/>
                        <a:chExt cx="1013582" cy="183535"/>
                      </a:xfrm>
                    </p:grpSpPr>
                    <p:sp>
                      <p:nvSpPr>
                        <p:cNvPr id="1115" name="Rectangle 1114"/>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6" name="Rectangle 1115"/>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7" name="Oval 1116"/>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8" name="Oval 1117"/>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9" name="Oval 1118"/>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0" name="Rectangle 1119"/>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1" name="Rectangle 1120"/>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2" name="Rectangle 1121"/>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3" name="Rectangle 1122"/>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4" name="Rectangle 1123"/>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5" name="Rectangle 1124"/>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6" name="Rectangle 1125"/>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7" name="Rectangle 1126"/>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8" name="Rectangle 1127"/>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9" name="Rectangle 1128"/>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0" name="Rectangle 1129"/>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1" name="Rectangle 1130"/>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2" name="Rectangle 1131"/>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3" name="Rectangle 1132"/>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4" name="Rectangle 1133"/>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5" name="Rectangle 1134"/>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6" name="Rectangle 1135"/>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7" name="Rectangle 1136"/>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100" name="Group 1099"/>
                    <p:cNvGrpSpPr/>
                    <p:nvPr/>
                  </p:nvGrpSpPr>
                  <p:grpSpPr>
                    <a:xfrm>
                      <a:off x="5594310" y="3556734"/>
                      <a:ext cx="1143568" cy="456065"/>
                      <a:chOff x="6064578" y="3553227"/>
                      <a:chExt cx="1143568" cy="456065"/>
                    </a:xfrm>
                  </p:grpSpPr>
                  <p:sp>
                    <p:nvSpPr>
                      <p:cNvPr id="1109" name="Rectangle 1108"/>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0" name="Rectangle 1109"/>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1" name="Freeform: Shape 1110"/>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01" name="Group 1100"/>
                    <p:cNvGrpSpPr/>
                    <p:nvPr/>
                  </p:nvGrpSpPr>
                  <p:grpSpPr>
                    <a:xfrm>
                      <a:off x="5594310" y="4061418"/>
                      <a:ext cx="1143568" cy="456065"/>
                      <a:chOff x="6064578" y="3553227"/>
                      <a:chExt cx="1143568" cy="456065"/>
                    </a:xfrm>
                  </p:grpSpPr>
                  <p:sp>
                    <p:nvSpPr>
                      <p:cNvPr id="1106" name="Rectangle 1105"/>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7" name="Rectangle 1106"/>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8" name="Freeform: Shape 1107"/>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02" name="Group 1101"/>
                    <p:cNvGrpSpPr/>
                    <p:nvPr/>
                  </p:nvGrpSpPr>
                  <p:grpSpPr>
                    <a:xfrm>
                      <a:off x="5594310" y="4538968"/>
                      <a:ext cx="1143568" cy="456065"/>
                      <a:chOff x="6064578" y="3553227"/>
                      <a:chExt cx="1143568" cy="456065"/>
                    </a:xfrm>
                  </p:grpSpPr>
                  <p:sp>
                    <p:nvSpPr>
                      <p:cNvPr id="1103" name="Rectangle 1102"/>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4" name="Rectangle 1103"/>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5" name="Freeform: Shape 1104"/>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996" name="AZURE SERVER"/>
                  <p:cNvGrpSpPr>
                    <a:grpSpLocks noChangeAspect="1"/>
                  </p:cNvGrpSpPr>
                  <p:nvPr/>
                </p:nvGrpSpPr>
                <p:grpSpPr>
                  <a:xfrm>
                    <a:off x="11009861" y="2987378"/>
                    <a:ext cx="1321403" cy="3521933"/>
                    <a:chOff x="5505393" y="1701272"/>
                    <a:chExt cx="1321403" cy="3521933"/>
                  </a:xfrm>
                </p:grpSpPr>
                <p:sp>
                  <p:nvSpPr>
                    <p:cNvPr id="997" name="Rectangle 996"/>
                    <p:cNvSpPr/>
                    <p:nvPr/>
                  </p:nvSpPr>
                  <p:spPr>
                    <a:xfrm>
                      <a:off x="5505393" y="1701272"/>
                      <a:ext cx="1321403" cy="3521933"/>
                    </a:xfrm>
                    <a:prstGeom prst="rect">
                      <a:avLst/>
                    </a:prstGeom>
                    <a:solidFill>
                      <a:srgbClr val="3333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8" name="Group 997"/>
                    <p:cNvGrpSpPr/>
                    <p:nvPr/>
                  </p:nvGrpSpPr>
                  <p:grpSpPr>
                    <a:xfrm>
                      <a:off x="5594310" y="3041197"/>
                      <a:ext cx="1143568" cy="456065"/>
                      <a:chOff x="6064578" y="3553227"/>
                      <a:chExt cx="1143568" cy="456065"/>
                    </a:xfrm>
                  </p:grpSpPr>
                  <p:sp>
                    <p:nvSpPr>
                      <p:cNvPr id="1092" name="Rectangle 1091"/>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3" name="Rectangle 1092"/>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4" name="Freeform: Shape 1093"/>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99" name="Group 998"/>
                    <p:cNvGrpSpPr/>
                    <p:nvPr/>
                  </p:nvGrpSpPr>
                  <p:grpSpPr>
                    <a:xfrm>
                      <a:off x="5594310" y="2612237"/>
                      <a:ext cx="1143568" cy="318788"/>
                      <a:chOff x="5554064" y="2197265"/>
                      <a:chExt cx="1143568" cy="318788"/>
                    </a:xfrm>
                  </p:grpSpPr>
                  <p:sp>
                    <p:nvSpPr>
                      <p:cNvPr id="1066" name="Rectangle 1065"/>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7" name="Rectangle 1066"/>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68" name="Group 1067"/>
                      <p:cNvGrpSpPr/>
                      <p:nvPr/>
                    </p:nvGrpSpPr>
                    <p:grpSpPr>
                      <a:xfrm>
                        <a:off x="5616213" y="2264892"/>
                        <a:ext cx="1013582" cy="183535"/>
                        <a:chOff x="5645604" y="2685047"/>
                        <a:chExt cx="1013582" cy="183535"/>
                      </a:xfrm>
                    </p:grpSpPr>
                    <p:sp>
                      <p:nvSpPr>
                        <p:cNvPr id="1069" name="Rectangle 1068"/>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0" name="Rectangle 1069"/>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1" name="Oval 1070"/>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2" name="Oval 1071"/>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3" name="Oval 1072"/>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4" name="Rectangle 1073"/>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5" name="Rectangle 1074"/>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6" name="Rectangle 1075"/>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7" name="Rectangle 1076"/>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8" name="Rectangle 1077"/>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9" name="Rectangle 1078"/>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0" name="Rectangle 1079"/>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1" name="Rectangle 1080"/>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2" name="Rectangle 1081"/>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3" name="Rectangle 1082"/>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4" name="Rectangle 1083"/>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5" name="Rectangle 1084"/>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6" name="Rectangle 1085"/>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7" name="Rectangle 1086"/>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8" name="Rectangle 1087"/>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9" name="Rectangle 1088"/>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0" name="Rectangle 1089"/>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1" name="Rectangle 1090"/>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000" name="Group 999"/>
                    <p:cNvGrpSpPr/>
                    <p:nvPr/>
                  </p:nvGrpSpPr>
                  <p:grpSpPr>
                    <a:xfrm>
                      <a:off x="5594310" y="2239646"/>
                      <a:ext cx="1143568" cy="318788"/>
                      <a:chOff x="5554064" y="2197265"/>
                      <a:chExt cx="1143568" cy="318788"/>
                    </a:xfrm>
                  </p:grpSpPr>
                  <p:sp>
                    <p:nvSpPr>
                      <p:cNvPr id="1040" name="Rectangle 1039"/>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1" name="Rectangle 1040"/>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42" name="Group 1041"/>
                      <p:cNvGrpSpPr/>
                      <p:nvPr/>
                    </p:nvGrpSpPr>
                    <p:grpSpPr>
                      <a:xfrm>
                        <a:off x="5616213" y="2264892"/>
                        <a:ext cx="1013582" cy="183535"/>
                        <a:chOff x="5645604" y="2685047"/>
                        <a:chExt cx="1013582" cy="183535"/>
                      </a:xfrm>
                    </p:grpSpPr>
                    <p:sp>
                      <p:nvSpPr>
                        <p:cNvPr id="1043" name="Rectangle 1042"/>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4" name="Rectangle 1043"/>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5" name="Oval 1044"/>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6" name="Oval 1045"/>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7" name="Oval 1046"/>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8" name="Rectangle 1047"/>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9" name="Rectangle 1048"/>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0" name="Rectangle 1049"/>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1" name="Rectangle 1050"/>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2" name="Rectangle 1051"/>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3" name="Rectangle 1052"/>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4" name="Rectangle 1053"/>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5" name="Rectangle 1054"/>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6" name="Rectangle 1055"/>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7" name="Rectangle 1056"/>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8" name="Rectangle 1057"/>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9" name="Rectangle 1058"/>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0" name="Rectangle 1059"/>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1" name="Rectangle 1060"/>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2" name="Rectangle 1061"/>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3" name="Rectangle 1062"/>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4" name="Rectangle 1063"/>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5" name="Rectangle 1064"/>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001" name="Group 1000"/>
                    <p:cNvGrpSpPr/>
                    <p:nvPr/>
                  </p:nvGrpSpPr>
                  <p:grpSpPr>
                    <a:xfrm>
                      <a:off x="5594310" y="1916734"/>
                      <a:ext cx="1143568" cy="318788"/>
                      <a:chOff x="5554064" y="2197265"/>
                      <a:chExt cx="1143568" cy="318788"/>
                    </a:xfrm>
                  </p:grpSpPr>
                  <p:sp>
                    <p:nvSpPr>
                      <p:cNvPr id="1014" name="Rectangle 1013"/>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5" name="Rectangle 1014"/>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16" name="Group 1015"/>
                      <p:cNvGrpSpPr/>
                      <p:nvPr/>
                    </p:nvGrpSpPr>
                    <p:grpSpPr>
                      <a:xfrm>
                        <a:off x="5616213" y="2264892"/>
                        <a:ext cx="1013582" cy="183535"/>
                        <a:chOff x="5645604" y="2685047"/>
                        <a:chExt cx="1013582" cy="183535"/>
                      </a:xfrm>
                    </p:grpSpPr>
                    <p:sp>
                      <p:nvSpPr>
                        <p:cNvPr id="1017" name="Rectangle 1016"/>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8" name="Rectangle 1017"/>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9" name="Oval 1018"/>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0" name="Oval 1019"/>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1" name="Oval 1020"/>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2" name="Rectangle 1021"/>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3" name="Rectangle 1022"/>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4" name="Rectangle 1023"/>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5" name="Rectangle 1024"/>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6" name="Rectangle 1025"/>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7" name="Rectangle 1026"/>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8" name="Rectangle 1027"/>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9" name="Rectangle 1028"/>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0" name="Rectangle 1029"/>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1" name="Rectangle 1030"/>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2" name="Rectangle 1031"/>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3" name="Rectangle 1032"/>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4" name="Rectangle 1033"/>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5" name="Rectangle 1034"/>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6" name="Rectangle 1035"/>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7" name="Rectangle 1036"/>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8" name="Rectangle 1037"/>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9" name="Rectangle 1038"/>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002" name="Group 1001"/>
                    <p:cNvGrpSpPr/>
                    <p:nvPr/>
                  </p:nvGrpSpPr>
                  <p:grpSpPr>
                    <a:xfrm>
                      <a:off x="5594310" y="3556734"/>
                      <a:ext cx="1143568" cy="456065"/>
                      <a:chOff x="6064578" y="3553227"/>
                      <a:chExt cx="1143568" cy="456065"/>
                    </a:xfrm>
                  </p:grpSpPr>
                  <p:sp>
                    <p:nvSpPr>
                      <p:cNvPr id="1011" name="Rectangle 1010"/>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2" name="Rectangle 1011"/>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3" name="Freeform: Shape 1012"/>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03" name="Group 1002"/>
                    <p:cNvGrpSpPr/>
                    <p:nvPr/>
                  </p:nvGrpSpPr>
                  <p:grpSpPr>
                    <a:xfrm>
                      <a:off x="5594310" y="4061418"/>
                      <a:ext cx="1143568" cy="456065"/>
                      <a:chOff x="6064578" y="3553227"/>
                      <a:chExt cx="1143568" cy="456065"/>
                    </a:xfrm>
                  </p:grpSpPr>
                  <p:sp>
                    <p:nvSpPr>
                      <p:cNvPr id="1008" name="Rectangle 1007"/>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9" name="Rectangle 1008"/>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0" name="Freeform: Shape 1009"/>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04" name="Group 1003"/>
                    <p:cNvGrpSpPr/>
                    <p:nvPr/>
                  </p:nvGrpSpPr>
                  <p:grpSpPr>
                    <a:xfrm>
                      <a:off x="5594310" y="4538968"/>
                      <a:ext cx="1143568" cy="456065"/>
                      <a:chOff x="6064578" y="3553227"/>
                      <a:chExt cx="1143568" cy="456065"/>
                    </a:xfrm>
                  </p:grpSpPr>
                  <p:sp>
                    <p:nvSpPr>
                      <p:cNvPr id="1005" name="Rectangle 1004"/>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6" name="Rectangle 1005"/>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7" name="Freeform: Shape 1006"/>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grpSp>
      </p:grpSp>
    </p:spTree>
    <p:extLst>
      <p:ext uri="{BB962C8B-B14F-4D97-AF65-F5344CB8AC3E}">
        <p14:creationId xmlns:p14="http://schemas.microsoft.com/office/powerpoint/2010/main" val="1582352072"/>
      </p:ext>
    </p:extLst>
  </p:cSld>
  <p:clrMapOvr>
    <a:masterClrMapping/>
  </p:clrMapOvr>
  <mc:AlternateContent xmlns:mc="http://schemas.openxmlformats.org/markup-compatibility/2006" xmlns:p14="http://schemas.microsoft.com/office/powerpoint/2010/main">
    <mc:Choice Requires="p14">
      <p:transition spd="med" p14:dur="700" advTm="119041">
        <p:fade/>
      </p:transition>
    </mc:Choice>
    <mc:Fallback xmlns="">
      <p:transition spd="med" advTm="119041">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6A5C804-5741-4E8C-890F-F4B0841860FD}"/>
              </a:ext>
            </a:extLst>
          </p:cNvPr>
          <p:cNvGrpSpPr/>
          <p:nvPr/>
        </p:nvGrpSpPr>
        <p:grpSpPr>
          <a:xfrm>
            <a:off x="5347807" y="4197020"/>
            <a:ext cx="1855838" cy="2331203"/>
            <a:chOff x="8931053" y="2074069"/>
            <a:chExt cx="2651760" cy="3052772"/>
          </a:xfrm>
        </p:grpSpPr>
        <p:sp>
          <p:nvSpPr>
            <p:cNvPr id="4" name="Freeform: Shape 3">
              <a:extLst>
                <a:ext uri="{FF2B5EF4-FFF2-40B4-BE49-F238E27FC236}">
                  <a16:creationId xmlns:a16="http://schemas.microsoft.com/office/drawing/2014/main" id="{4721DEB8-A790-4FA0-B79E-8174B2B72A0C}"/>
                </a:ext>
              </a:extLst>
            </p:cNvPr>
            <p:cNvSpPr/>
            <p:nvPr/>
          </p:nvSpPr>
          <p:spPr bwMode="auto">
            <a:xfrm>
              <a:off x="9087739" y="2074069"/>
              <a:ext cx="2338387" cy="2928937"/>
            </a:xfrm>
            <a:custGeom>
              <a:avLst/>
              <a:gdLst>
                <a:gd name="connsiteX0" fmla="*/ 0 w 2338387"/>
                <a:gd name="connsiteY0" fmla="*/ 2928937 h 2928937"/>
                <a:gd name="connsiteX1" fmla="*/ 0 w 2338387"/>
                <a:gd name="connsiteY1" fmla="*/ 428625 h 2928937"/>
                <a:gd name="connsiteX2" fmla="*/ 1595437 w 2338387"/>
                <a:gd name="connsiteY2" fmla="*/ 428625 h 2928937"/>
                <a:gd name="connsiteX3" fmla="*/ 1595437 w 2338387"/>
                <a:gd name="connsiteY3" fmla="*/ 0 h 2928937"/>
                <a:gd name="connsiteX4" fmla="*/ 2338387 w 2338387"/>
                <a:gd name="connsiteY4" fmla="*/ 0 h 2928937"/>
                <a:gd name="connsiteX5" fmla="*/ 2338387 w 2338387"/>
                <a:gd name="connsiteY5" fmla="*/ 2924175 h 2928937"/>
                <a:gd name="connsiteX6" fmla="*/ 0 w 2338387"/>
                <a:gd name="connsiteY6" fmla="*/ 2928937 h 2928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8387" h="2928937">
                  <a:moveTo>
                    <a:pt x="0" y="2928937"/>
                  </a:moveTo>
                  <a:lnTo>
                    <a:pt x="0" y="428625"/>
                  </a:lnTo>
                  <a:lnTo>
                    <a:pt x="1595437" y="428625"/>
                  </a:lnTo>
                  <a:lnTo>
                    <a:pt x="1595437" y="0"/>
                  </a:lnTo>
                  <a:lnTo>
                    <a:pt x="2338387" y="0"/>
                  </a:lnTo>
                  <a:lnTo>
                    <a:pt x="2338387" y="2924175"/>
                  </a:lnTo>
                  <a:lnTo>
                    <a:pt x="0" y="2928937"/>
                  </a:lnTo>
                  <a:close/>
                </a:path>
              </a:pathLst>
            </a:custGeom>
            <a:solidFill>
              <a:srgbClr val="003C6C"/>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Rectangle 4">
              <a:extLst>
                <a:ext uri="{FF2B5EF4-FFF2-40B4-BE49-F238E27FC236}">
                  <a16:creationId xmlns:a16="http://schemas.microsoft.com/office/drawing/2014/main" id="{9BF02D74-0898-471D-8693-D10C56BA6DE8}"/>
                </a:ext>
              </a:extLst>
            </p:cNvPr>
            <p:cNvSpPr/>
            <p:nvPr/>
          </p:nvSpPr>
          <p:spPr bwMode="auto">
            <a:xfrm>
              <a:off x="9342532" y="2736948"/>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DB6066CD-AAD1-46A8-9D8C-43B4185D0856}"/>
                </a:ext>
              </a:extLst>
            </p:cNvPr>
            <p:cNvSpPr/>
            <p:nvPr/>
          </p:nvSpPr>
          <p:spPr bwMode="auto">
            <a:xfrm>
              <a:off x="9342532" y="3162491"/>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08B3847C-9EE8-4C8F-92FB-79BD0EE40F06}"/>
                </a:ext>
              </a:extLst>
            </p:cNvPr>
            <p:cNvSpPr/>
            <p:nvPr/>
          </p:nvSpPr>
          <p:spPr bwMode="auto">
            <a:xfrm>
              <a:off x="9342532" y="3588036"/>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Rectangle 7">
              <a:extLst>
                <a:ext uri="{FF2B5EF4-FFF2-40B4-BE49-F238E27FC236}">
                  <a16:creationId xmlns:a16="http://schemas.microsoft.com/office/drawing/2014/main" id="{49D3517E-EC0C-461B-B5D7-B57343725530}"/>
                </a:ext>
              </a:extLst>
            </p:cNvPr>
            <p:cNvSpPr/>
            <p:nvPr/>
          </p:nvSpPr>
          <p:spPr bwMode="auto">
            <a:xfrm>
              <a:off x="9342532" y="4013579"/>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D73C1258-743C-4849-8314-710ABC5B182E}"/>
                </a:ext>
              </a:extLst>
            </p:cNvPr>
            <p:cNvSpPr/>
            <p:nvPr/>
          </p:nvSpPr>
          <p:spPr bwMode="auto">
            <a:xfrm>
              <a:off x="10682867" y="4539348"/>
              <a:ext cx="360838" cy="462023"/>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Freeform 13">
              <a:extLst>
                <a:ext uri="{FF2B5EF4-FFF2-40B4-BE49-F238E27FC236}">
                  <a16:creationId xmlns:a16="http://schemas.microsoft.com/office/drawing/2014/main" id="{B92FC275-F86B-4922-AFFA-56912F2FACEA}"/>
                </a:ext>
              </a:extLst>
            </p:cNvPr>
            <p:cNvSpPr>
              <a:spLocks/>
            </p:cNvSpPr>
            <p:nvPr/>
          </p:nvSpPr>
          <p:spPr bwMode="auto">
            <a:xfrm>
              <a:off x="8931053" y="4999729"/>
              <a:ext cx="2651760" cy="127112"/>
            </a:xfrm>
            <a:custGeom>
              <a:avLst/>
              <a:gdLst>
                <a:gd name="T0" fmla="*/ 1277 w 1316"/>
                <a:gd name="T1" fmla="*/ 78 h 78"/>
                <a:gd name="T2" fmla="*/ 39 w 1316"/>
                <a:gd name="T3" fmla="*/ 78 h 78"/>
                <a:gd name="T4" fmla="*/ 0 w 1316"/>
                <a:gd name="T5" fmla="*/ 39 h 78"/>
                <a:gd name="T6" fmla="*/ 39 w 1316"/>
                <a:gd name="T7" fmla="*/ 0 h 78"/>
                <a:gd name="T8" fmla="*/ 1277 w 1316"/>
                <a:gd name="T9" fmla="*/ 0 h 78"/>
                <a:gd name="T10" fmla="*/ 1316 w 1316"/>
                <a:gd name="T11" fmla="*/ 39 h 78"/>
                <a:gd name="T12" fmla="*/ 1277 w 131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1316" h="78">
                  <a:moveTo>
                    <a:pt x="1277" y="78"/>
                  </a:moveTo>
                  <a:cubicBezTo>
                    <a:pt x="39" y="78"/>
                    <a:pt x="39" y="78"/>
                    <a:pt x="39" y="78"/>
                  </a:cubicBezTo>
                  <a:cubicBezTo>
                    <a:pt x="17" y="78"/>
                    <a:pt x="0" y="60"/>
                    <a:pt x="0" y="39"/>
                  </a:cubicBezTo>
                  <a:cubicBezTo>
                    <a:pt x="0" y="18"/>
                    <a:pt x="17" y="0"/>
                    <a:pt x="39" y="0"/>
                  </a:cubicBezTo>
                  <a:cubicBezTo>
                    <a:pt x="1277" y="0"/>
                    <a:pt x="1277" y="0"/>
                    <a:pt x="1277" y="0"/>
                  </a:cubicBezTo>
                  <a:cubicBezTo>
                    <a:pt x="1298" y="0"/>
                    <a:pt x="1316" y="18"/>
                    <a:pt x="1316" y="39"/>
                  </a:cubicBezTo>
                  <a:cubicBezTo>
                    <a:pt x="1316" y="60"/>
                    <a:pt x="1298" y="78"/>
                    <a:pt x="1277" y="78"/>
                  </a:cubicBezTo>
                  <a:close/>
                </a:path>
              </a:pathLst>
            </a:custGeom>
            <a:solidFill>
              <a:srgbClr val="002060"/>
            </a:solidFill>
            <a:ln w="6350">
              <a:solidFill>
                <a:schemeClr val="bg1">
                  <a:lumMod val="95000"/>
                </a:schemeClr>
              </a:solidFill>
              <a:round/>
              <a:headEnd/>
              <a:tailEnd/>
            </a:ln>
          </p:spPr>
          <p:txBody>
            <a:bodyPr vert="horz" wrap="square" lIns="93247" tIns="46623" rIns="93247" bIns="46623" numCol="1" anchor="t" anchorCtr="0" compatLnSpc="1">
              <a:prstTxWarp prst="textNoShape">
                <a:avLst/>
              </a:prstTxWarp>
            </a:bodyPr>
            <a:lstStyle/>
            <a:p>
              <a:pPr defTabSz="932418">
                <a:defRPr/>
              </a:pPr>
              <a:endParaRPr lang="en-US" sz="1836">
                <a:solidFill>
                  <a:srgbClr val="FFFFFF"/>
                </a:solidFill>
                <a:latin typeface="Segoe UI"/>
              </a:endParaRPr>
            </a:p>
          </p:txBody>
        </p:sp>
      </p:grpSp>
      <p:cxnSp>
        <p:nvCxnSpPr>
          <p:cNvPr id="47" name="Straight Arrow Connector 46">
            <a:extLst>
              <a:ext uri="{FF2B5EF4-FFF2-40B4-BE49-F238E27FC236}">
                <a16:creationId xmlns:a16="http://schemas.microsoft.com/office/drawing/2014/main" id="{F99ABDD2-014A-452D-A98A-3EA5E2A2351E}"/>
              </a:ext>
            </a:extLst>
          </p:cNvPr>
          <p:cNvCxnSpPr>
            <a:cxnSpLocks/>
            <a:stCxn id="41" idx="3"/>
          </p:cNvCxnSpPr>
          <p:nvPr/>
        </p:nvCxnSpPr>
        <p:spPr>
          <a:xfrm>
            <a:off x="3036702" y="6125501"/>
            <a:ext cx="2420763"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6F6FB1A-53FA-4D63-A788-91DDEFACA3A3}"/>
              </a:ext>
            </a:extLst>
          </p:cNvPr>
          <p:cNvCxnSpPr>
            <a:cxnSpLocks/>
            <a:stCxn id="51" idx="3"/>
          </p:cNvCxnSpPr>
          <p:nvPr/>
        </p:nvCxnSpPr>
        <p:spPr>
          <a:xfrm>
            <a:off x="4453689" y="4953222"/>
            <a:ext cx="1003776"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A8694B16-B3CF-4511-90EC-67191E424614}"/>
              </a:ext>
            </a:extLst>
          </p:cNvPr>
          <p:cNvGrpSpPr/>
          <p:nvPr/>
        </p:nvGrpSpPr>
        <p:grpSpPr>
          <a:xfrm>
            <a:off x="118896" y="1268939"/>
            <a:ext cx="4726159" cy="5256478"/>
            <a:chOff x="115711" y="1244171"/>
            <a:chExt cx="4633910" cy="5153878"/>
          </a:xfrm>
        </p:grpSpPr>
        <p:sp>
          <p:nvSpPr>
            <p:cNvPr id="11" name="Rectangle: Rounded Corners 10">
              <a:extLst>
                <a:ext uri="{FF2B5EF4-FFF2-40B4-BE49-F238E27FC236}">
                  <a16:creationId xmlns:a16="http://schemas.microsoft.com/office/drawing/2014/main" id="{E1399756-68B7-4E45-9F8B-1474577FBB8E}"/>
                </a:ext>
              </a:extLst>
            </p:cNvPr>
            <p:cNvSpPr/>
            <p:nvPr/>
          </p:nvSpPr>
          <p:spPr bwMode="auto">
            <a:xfrm>
              <a:off x="1026813" y="1244171"/>
              <a:ext cx="1500637" cy="1183212"/>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Utility Feed</a:t>
              </a:r>
            </a:p>
          </p:txBody>
        </p:sp>
        <p:sp>
          <p:nvSpPr>
            <p:cNvPr id="12" name="Rectangle: Rounded Corners 11">
              <a:extLst>
                <a:ext uri="{FF2B5EF4-FFF2-40B4-BE49-F238E27FC236}">
                  <a16:creationId xmlns:a16="http://schemas.microsoft.com/office/drawing/2014/main" id="{0DF1E43B-45DB-4FFD-8FB4-2A07B60689EB}"/>
                </a:ext>
              </a:extLst>
            </p:cNvPr>
            <p:cNvSpPr/>
            <p:nvPr/>
          </p:nvSpPr>
          <p:spPr bwMode="auto">
            <a:xfrm>
              <a:off x="1026813" y="2623232"/>
              <a:ext cx="3722808" cy="784220"/>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Auto transfer switch (ATS)</a:t>
              </a:r>
            </a:p>
          </p:txBody>
        </p:sp>
        <p:sp>
          <p:nvSpPr>
            <p:cNvPr id="15" name="Rectangle: Rounded Corners 14">
              <a:extLst>
                <a:ext uri="{FF2B5EF4-FFF2-40B4-BE49-F238E27FC236}">
                  <a16:creationId xmlns:a16="http://schemas.microsoft.com/office/drawing/2014/main" id="{E4CA2365-1F50-4B88-9835-737F184E6FAC}"/>
                </a:ext>
              </a:extLst>
            </p:cNvPr>
            <p:cNvSpPr/>
            <p:nvPr/>
          </p:nvSpPr>
          <p:spPr bwMode="auto">
            <a:xfrm>
              <a:off x="3248984" y="1244171"/>
              <a:ext cx="1500637" cy="1183212"/>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Backup generator </a:t>
              </a:r>
            </a:p>
            <a:p>
              <a:pPr algn="ctr" defTabSz="951028" fontAlgn="base">
                <a:spcBef>
                  <a:spcPct val="0"/>
                </a:spcBef>
                <a:spcAft>
                  <a:spcPct val="0"/>
                </a:spcAft>
              </a:pPr>
              <a:r>
                <a:rPr lang="en-US" sz="1632">
                  <a:gradFill>
                    <a:gsLst>
                      <a:gs pos="40075">
                        <a:srgbClr val="FFFFFF"/>
                      </a:gs>
                      <a:gs pos="30000">
                        <a:srgbClr val="FFFFFF"/>
                      </a:gs>
                    </a:gsLst>
                    <a:lin ang="5400000" scaled="0"/>
                  </a:gradFill>
                </a:rPr>
                <a:t>N: Tier I</a:t>
              </a:r>
            </a:p>
            <a:p>
              <a:pPr algn="ctr" defTabSz="951028" fontAlgn="base">
                <a:spcBef>
                  <a:spcPct val="0"/>
                </a:spcBef>
                <a:spcAft>
                  <a:spcPct val="0"/>
                </a:spcAft>
              </a:pPr>
              <a:r>
                <a:rPr lang="en-US" sz="1632">
                  <a:gradFill>
                    <a:gsLst>
                      <a:gs pos="40075">
                        <a:srgbClr val="FFFFFF"/>
                      </a:gs>
                      <a:gs pos="30000">
                        <a:srgbClr val="FFFFFF"/>
                      </a:gs>
                    </a:gsLst>
                    <a:lin ang="5400000" scaled="0"/>
                  </a:gradFill>
                </a:rPr>
                <a:t>N+1: Tier II</a:t>
              </a:r>
            </a:p>
          </p:txBody>
        </p:sp>
        <p:cxnSp>
          <p:nvCxnSpPr>
            <p:cNvPr id="20" name="Straight Arrow Connector 19">
              <a:extLst>
                <a:ext uri="{FF2B5EF4-FFF2-40B4-BE49-F238E27FC236}">
                  <a16:creationId xmlns:a16="http://schemas.microsoft.com/office/drawing/2014/main" id="{8E6C9354-CED5-441F-8445-89E81CB09C99}"/>
                </a:ext>
              </a:extLst>
            </p:cNvPr>
            <p:cNvCxnSpPr>
              <a:cxnSpLocks/>
              <a:stCxn id="11" idx="2"/>
            </p:cNvCxnSpPr>
            <p:nvPr/>
          </p:nvCxnSpPr>
          <p:spPr>
            <a:xfrm>
              <a:off x="1777132" y="2427383"/>
              <a:ext cx="3960" cy="195849"/>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3CB879C-A667-4345-AB6B-1FD08B246D41}"/>
                </a:ext>
              </a:extLst>
            </p:cNvPr>
            <p:cNvCxnSpPr>
              <a:cxnSpLocks/>
              <a:stCxn id="15" idx="2"/>
            </p:cNvCxnSpPr>
            <p:nvPr/>
          </p:nvCxnSpPr>
          <p:spPr>
            <a:xfrm>
              <a:off x="3999303" y="2427383"/>
              <a:ext cx="0" cy="195849"/>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57DF2CB4-2375-4E23-B856-79314FC05FE8}"/>
                </a:ext>
              </a:extLst>
            </p:cNvPr>
            <p:cNvSpPr/>
            <p:nvPr/>
          </p:nvSpPr>
          <p:spPr bwMode="auto">
            <a:xfrm>
              <a:off x="988714" y="5613829"/>
              <a:ext cx="1987850" cy="784220"/>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377">
                  <a:gradFill>
                    <a:gsLst>
                      <a:gs pos="40075">
                        <a:srgbClr val="FFFFFF"/>
                      </a:gs>
                      <a:gs pos="30000">
                        <a:srgbClr val="FFFFFF"/>
                      </a:gs>
                    </a:gsLst>
                    <a:lin ang="5400000" scaled="0"/>
                  </a:gradFill>
                </a:rPr>
                <a:t>UPS</a:t>
              </a:r>
            </a:p>
            <a:p>
              <a:pPr algn="ctr" defTabSz="951028" fontAlgn="base">
                <a:spcBef>
                  <a:spcPct val="0"/>
                </a:spcBef>
                <a:spcAft>
                  <a:spcPct val="0"/>
                </a:spcAft>
              </a:pPr>
              <a:r>
                <a:rPr lang="en-US" sz="1377">
                  <a:gradFill>
                    <a:gsLst>
                      <a:gs pos="40075">
                        <a:srgbClr val="FFFFFF"/>
                      </a:gs>
                      <a:gs pos="30000">
                        <a:srgbClr val="FFFFFF"/>
                      </a:gs>
                    </a:gsLst>
                    <a:lin ang="5400000" scaled="0"/>
                  </a:gradFill>
                </a:rPr>
                <a:t>N: Tier I</a:t>
              </a:r>
            </a:p>
            <a:p>
              <a:pPr algn="ctr" defTabSz="951028" fontAlgn="base">
                <a:spcBef>
                  <a:spcPct val="0"/>
                </a:spcBef>
                <a:spcAft>
                  <a:spcPct val="0"/>
                </a:spcAft>
              </a:pPr>
              <a:r>
                <a:rPr lang="en-US" sz="1377">
                  <a:gradFill>
                    <a:gsLst>
                      <a:gs pos="40075">
                        <a:srgbClr val="FFFFFF"/>
                      </a:gs>
                      <a:gs pos="30000">
                        <a:srgbClr val="FFFFFF"/>
                      </a:gs>
                    </a:gsLst>
                    <a:lin ang="5400000" scaled="0"/>
                  </a:gradFill>
                </a:rPr>
                <a:t>N+1: Tier II</a:t>
              </a:r>
            </a:p>
          </p:txBody>
        </p:sp>
        <p:cxnSp>
          <p:nvCxnSpPr>
            <p:cNvPr id="42" name="Straight Arrow Connector 41">
              <a:extLst>
                <a:ext uri="{FF2B5EF4-FFF2-40B4-BE49-F238E27FC236}">
                  <a16:creationId xmlns:a16="http://schemas.microsoft.com/office/drawing/2014/main" id="{915E1E51-3E3D-4035-8B7A-12E33FD24663}"/>
                </a:ext>
              </a:extLst>
            </p:cNvPr>
            <p:cNvCxnSpPr>
              <a:cxnSpLocks/>
            </p:cNvCxnSpPr>
            <p:nvPr/>
          </p:nvCxnSpPr>
          <p:spPr>
            <a:xfrm>
              <a:off x="1777131" y="3407451"/>
              <a:ext cx="0" cy="2206378"/>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1" name="Rectangle: Rounded Corners 50">
              <a:extLst>
                <a:ext uri="{FF2B5EF4-FFF2-40B4-BE49-F238E27FC236}">
                  <a16:creationId xmlns:a16="http://schemas.microsoft.com/office/drawing/2014/main" id="{1634C20E-6CFC-431F-A0DF-68C2BCC6E729}"/>
                </a:ext>
              </a:extLst>
            </p:cNvPr>
            <p:cNvSpPr/>
            <p:nvPr/>
          </p:nvSpPr>
          <p:spPr bwMode="auto">
            <a:xfrm>
              <a:off x="2378044" y="4464431"/>
              <a:ext cx="1987850" cy="784220"/>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Mechanical</a:t>
              </a:r>
            </a:p>
          </p:txBody>
        </p:sp>
        <p:cxnSp>
          <p:nvCxnSpPr>
            <p:cNvPr id="54" name="Straight Arrow Connector 53">
              <a:extLst>
                <a:ext uri="{FF2B5EF4-FFF2-40B4-BE49-F238E27FC236}">
                  <a16:creationId xmlns:a16="http://schemas.microsoft.com/office/drawing/2014/main" id="{39EECDFB-BC40-44AC-99FB-996186F639E0}"/>
                </a:ext>
              </a:extLst>
            </p:cNvPr>
            <p:cNvCxnSpPr>
              <a:cxnSpLocks/>
              <a:endCxn id="51" idx="0"/>
            </p:cNvCxnSpPr>
            <p:nvPr/>
          </p:nvCxnSpPr>
          <p:spPr>
            <a:xfrm>
              <a:off x="3371969" y="3407451"/>
              <a:ext cx="0" cy="105698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77F3E82-1094-47DF-81E1-E24A559973C3}"/>
                </a:ext>
              </a:extLst>
            </p:cNvPr>
            <p:cNvSpPr txBox="1"/>
            <p:nvPr/>
          </p:nvSpPr>
          <p:spPr>
            <a:xfrm>
              <a:off x="115711" y="3995863"/>
              <a:ext cx="1746005" cy="627864"/>
            </a:xfrm>
            <a:prstGeom prst="rect">
              <a:avLst/>
            </a:prstGeom>
            <a:noFill/>
          </p:spPr>
          <p:txBody>
            <a:bodyPr wrap="square" lIns="0" tIns="0" rIns="0" bIns="0" rtlCol="0">
              <a:spAutoFit/>
            </a:bodyPr>
            <a:lstStyle/>
            <a:p>
              <a:pPr algn="ctr"/>
              <a:r>
                <a:rPr lang="en-US" sz="2040">
                  <a:gradFill>
                    <a:gsLst>
                      <a:gs pos="2917">
                        <a:schemeClr val="tx1"/>
                      </a:gs>
                      <a:gs pos="30000">
                        <a:schemeClr val="tx1"/>
                      </a:gs>
                    </a:gsLst>
                    <a:lin ang="5400000" scaled="0"/>
                  </a:gradFill>
                </a:rPr>
                <a:t>Active: </a:t>
              </a:r>
            </a:p>
            <a:p>
              <a:pPr algn="ctr"/>
              <a:r>
                <a:rPr lang="en-US" sz="2040">
                  <a:gradFill>
                    <a:gsLst>
                      <a:gs pos="2917">
                        <a:schemeClr val="tx1"/>
                      </a:gs>
                      <a:gs pos="30000">
                        <a:schemeClr val="tx1"/>
                      </a:gs>
                    </a:gsLst>
                    <a:lin ang="5400000" scaled="0"/>
                  </a:gradFill>
                </a:rPr>
                <a:t>Tier 1 and II</a:t>
              </a:r>
            </a:p>
          </p:txBody>
        </p:sp>
      </p:grpSp>
      <p:sp>
        <p:nvSpPr>
          <p:cNvPr id="36" name="Rectangle 35">
            <a:extLst>
              <a:ext uri="{FF2B5EF4-FFF2-40B4-BE49-F238E27FC236}">
                <a16:creationId xmlns:a16="http://schemas.microsoft.com/office/drawing/2014/main" id="{0314D06E-FC97-4D80-9594-289654959E6E}"/>
              </a:ext>
            </a:extLst>
          </p:cNvPr>
          <p:cNvSpPr/>
          <p:nvPr/>
        </p:nvSpPr>
        <p:spPr>
          <a:xfrm>
            <a:off x="25405" y="6706226"/>
            <a:ext cx="10180920" cy="286306"/>
          </a:xfrm>
          <a:prstGeom prst="rect">
            <a:avLst/>
          </a:prstGeom>
        </p:spPr>
        <p:txBody>
          <a:bodyPr wrap="square">
            <a:spAutoFit/>
          </a:bodyPr>
          <a:lstStyle/>
          <a:p>
            <a:r>
              <a:rPr lang="en-US" sz="1224">
                <a:hlinkClick r:id="rId3"/>
              </a:rPr>
              <a:t>https://uptimeinstitute.com/resources/asset/tier-standard-topology</a:t>
            </a:r>
            <a:r>
              <a:rPr lang="en-US" sz="1224"/>
              <a:t> </a:t>
            </a:r>
          </a:p>
        </p:txBody>
      </p:sp>
      <p:sp>
        <p:nvSpPr>
          <p:cNvPr id="25" name="Speech Bubble: Rectangle 24">
            <a:extLst>
              <a:ext uri="{FF2B5EF4-FFF2-40B4-BE49-F238E27FC236}">
                <a16:creationId xmlns:a16="http://schemas.microsoft.com/office/drawing/2014/main" id="{0CBBA0A1-6059-4ABB-9B19-B57C3151F92D}"/>
              </a:ext>
            </a:extLst>
          </p:cNvPr>
          <p:cNvSpPr/>
          <p:nvPr/>
        </p:nvSpPr>
        <p:spPr bwMode="auto">
          <a:xfrm>
            <a:off x="42313" y="4875956"/>
            <a:ext cx="1716249" cy="676891"/>
          </a:xfrm>
          <a:prstGeom prst="wedgeRectCallout">
            <a:avLst>
              <a:gd name="adj1" fmla="val 29867"/>
              <a:gd name="adj2" fmla="val 91204"/>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Uninterruptible power supply </a:t>
            </a:r>
          </a:p>
        </p:txBody>
      </p:sp>
      <p:sp>
        <p:nvSpPr>
          <p:cNvPr id="26" name="TextBox 25">
            <a:extLst>
              <a:ext uri="{FF2B5EF4-FFF2-40B4-BE49-F238E27FC236}">
                <a16:creationId xmlns:a16="http://schemas.microsoft.com/office/drawing/2014/main" id="{C6E75259-FCFB-461E-9FC6-D0A47BE7A7D3}"/>
              </a:ext>
            </a:extLst>
          </p:cNvPr>
          <p:cNvSpPr txBox="1"/>
          <p:nvPr/>
        </p:nvSpPr>
        <p:spPr>
          <a:xfrm>
            <a:off x="4682547" y="6423499"/>
            <a:ext cx="3071381" cy="559070"/>
          </a:xfrm>
          <a:prstGeom prst="rect">
            <a:avLst/>
          </a:prstGeom>
          <a:noFill/>
        </p:spPr>
        <p:txBody>
          <a:bodyPr wrap="square" lIns="182828" tIns="146262" rIns="182828" bIns="146262" rtlCol="0">
            <a:spAutoFit/>
          </a:bodyPr>
          <a:lstStyle/>
          <a:p>
            <a:pPr algn="ctr" defTabSz="932502">
              <a:lnSpc>
                <a:spcPct val="90000"/>
              </a:lnSpc>
              <a:spcAft>
                <a:spcPts val="600"/>
              </a:spcAft>
              <a:defRPr/>
            </a:pPr>
            <a:r>
              <a:rPr lang="en-US" sz="1903" b="1">
                <a:latin typeface="Segoe UI Light"/>
                <a:cs typeface="Segoe UI Light" panose="020B0502040204020203" pitchFamily="34" charset="0"/>
              </a:rPr>
              <a:t>Site</a:t>
            </a:r>
          </a:p>
        </p:txBody>
      </p:sp>
      <p:sp>
        <p:nvSpPr>
          <p:cNvPr id="29" name="Title 1">
            <a:extLst>
              <a:ext uri="{FF2B5EF4-FFF2-40B4-BE49-F238E27FC236}">
                <a16:creationId xmlns:a16="http://schemas.microsoft.com/office/drawing/2014/main" id="{E3AD34B6-FA3B-4FCD-A64A-E09A52F1AB44}"/>
              </a:ext>
            </a:extLst>
          </p:cNvPr>
          <p:cNvSpPr>
            <a:spLocks noGrp="1"/>
          </p:cNvSpPr>
          <p:nvPr>
            <p:ph type="title"/>
          </p:nvPr>
        </p:nvSpPr>
        <p:spPr>
          <a:xfrm>
            <a:off x="274638" y="295275"/>
            <a:ext cx="11888787" cy="917575"/>
          </a:xfrm>
        </p:spPr>
        <p:txBody>
          <a:bodyPr/>
          <a:lstStyle/>
          <a:p>
            <a:r>
              <a:rPr lang="en-US"/>
              <a:t>Deployment site</a:t>
            </a:r>
          </a:p>
        </p:txBody>
      </p:sp>
    </p:spTree>
    <p:extLst>
      <p:ext uri="{BB962C8B-B14F-4D97-AF65-F5344CB8AC3E}">
        <p14:creationId xmlns:p14="http://schemas.microsoft.com/office/powerpoint/2010/main" val="30611725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par>
                                <p:cTn id="12" presetID="22" presetClass="entr" presetSubtype="8" fill="hold" nodeType="withEffect">
                                  <p:stCondLst>
                                    <p:cond delay="0"/>
                                  </p:stCondLst>
                                  <p:childTnLst>
                                    <p:set>
                                      <p:cBhvr>
                                        <p:cTn id="13" dur="1" fill="hold">
                                          <p:stCondLst>
                                            <p:cond delay="0"/>
                                          </p:stCondLst>
                                        </p:cTn>
                                        <p:tgtEl>
                                          <p:spTgt spid="57"/>
                                        </p:tgtEl>
                                        <p:attrNameLst>
                                          <p:attrName>style.visibility</p:attrName>
                                        </p:attrNameLst>
                                      </p:cBhvr>
                                      <p:to>
                                        <p:strVal val="visible"/>
                                      </p:to>
                                    </p:set>
                                    <p:animEffect transition="in" filter="wipe(left)">
                                      <p:cBhvr>
                                        <p:cTn id="14" dur="500"/>
                                        <p:tgtEl>
                                          <p:spTgt spid="5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79FE9-94E3-47C2-8D01-E965DB658EDF}"/>
              </a:ext>
            </a:extLst>
          </p:cNvPr>
          <p:cNvSpPr>
            <a:spLocks noGrp="1"/>
          </p:cNvSpPr>
          <p:nvPr>
            <p:ph type="title"/>
          </p:nvPr>
        </p:nvSpPr>
        <p:spPr/>
        <p:txBody>
          <a:bodyPr/>
          <a:lstStyle/>
          <a:p>
            <a:r>
              <a:rPr lang="en-US"/>
              <a:t>Deployment site</a:t>
            </a:r>
          </a:p>
        </p:txBody>
      </p:sp>
      <p:grpSp>
        <p:nvGrpSpPr>
          <p:cNvPr id="3" name="Group 2">
            <a:extLst>
              <a:ext uri="{FF2B5EF4-FFF2-40B4-BE49-F238E27FC236}">
                <a16:creationId xmlns:a16="http://schemas.microsoft.com/office/drawing/2014/main" id="{36A5C804-5741-4E8C-890F-F4B0841860FD}"/>
              </a:ext>
            </a:extLst>
          </p:cNvPr>
          <p:cNvGrpSpPr/>
          <p:nvPr/>
        </p:nvGrpSpPr>
        <p:grpSpPr>
          <a:xfrm>
            <a:off x="5347807" y="4197020"/>
            <a:ext cx="1855838" cy="2331203"/>
            <a:chOff x="8931053" y="2074069"/>
            <a:chExt cx="2651760" cy="3052772"/>
          </a:xfrm>
        </p:grpSpPr>
        <p:sp>
          <p:nvSpPr>
            <p:cNvPr id="4" name="Freeform: Shape 3">
              <a:extLst>
                <a:ext uri="{FF2B5EF4-FFF2-40B4-BE49-F238E27FC236}">
                  <a16:creationId xmlns:a16="http://schemas.microsoft.com/office/drawing/2014/main" id="{4721DEB8-A790-4FA0-B79E-8174B2B72A0C}"/>
                </a:ext>
              </a:extLst>
            </p:cNvPr>
            <p:cNvSpPr/>
            <p:nvPr/>
          </p:nvSpPr>
          <p:spPr bwMode="auto">
            <a:xfrm>
              <a:off x="9087739" y="2074069"/>
              <a:ext cx="2338387" cy="2928937"/>
            </a:xfrm>
            <a:custGeom>
              <a:avLst/>
              <a:gdLst>
                <a:gd name="connsiteX0" fmla="*/ 0 w 2338387"/>
                <a:gd name="connsiteY0" fmla="*/ 2928937 h 2928937"/>
                <a:gd name="connsiteX1" fmla="*/ 0 w 2338387"/>
                <a:gd name="connsiteY1" fmla="*/ 428625 h 2928937"/>
                <a:gd name="connsiteX2" fmla="*/ 1595437 w 2338387"/>
                <a:gd name="connsiteY2" fmla="*/ 428625 h 2928937"/>
                <a:gd name="connsiteX3" fmla="*/ 1595437 w 2338387"/>
                <a:gd name="connsiteY3" fmla="*/ 0 h 2928937"/>
                <a:gd name="connsiteX4" fmla="*/ 2338387 w 2338387"/>
                <a:gd name="connsiteY4" fmla="*/ 0 h 2928937"/>
                <a:gd name="connsiteX5" fmla="*/ 2338387 w 2338387"/>
                <a:gd name="connsiteY5" fmla="*/ 2924175 h 2928937"/>
                <a:gd name="connsiteX6" fmla="*/ 0 w 2338387"/>
                <a:gd name="connsiteY6" fmla="*/ 2928937 h 2928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8387" h="2928937">
                  <a:moveTo>
                    <a:pt x="0" y="2928937"/>
                  </a:moveTo>
                  <a:lnTo>
                    <a:pt x="0" y="428625"/>
                  </a:lnTo>
                  <a:lnTo>
                    <a:pt x="1595437" y="428625"/>
                  </a:lnTo>
                  <a:lnTo>
                    <a:pt x="1595437" y="0"/>
                  </a:lnTo>
                  <a:lnTo>
                    <a:pt x="2338387" y="0"/>
                  </a:lnTo>
                  <a:lnTo>
                    <a:pt x="2338387" y="2924175"/>
                  </a:lnTo>
                  <a:lnTo>
                    <a:pt x="0" y="2928937"/>
                  </a:lnTo>
                  <a:close/>
                </a:path>
              </a:pathLst>
            </a:custGeom>
            <a:solidFill>
              <a:srgbClr val="003C6C"/>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Rectangle 4">
              <a:extLst>
                <a:ext uri="{FF2B5EF4-FFF2-40B4-BE49-F238E27FC236}">
                  <a16:creationId xmlns:a16="http://schemas.microsoft.com/office/drawing/2014/main" id="{9BF02D74-0898-471D-8693-D10C56BA6DE8}"/>
                </a:ext>
              </a:extLst>
            </p:cNvPr>
            <p:cNvSpPr/>
            <p:nvPr/>
          </p:nvSpPr>
          <p:spPr bwMode="auto">
            <a:xfrm>
              <a:off x="9342532" y="2736948"/>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DB6066CD-AAD1-46A8-9D8C-43B4185D0856}"/>
                </a:ext>
              </a:extLst>
            </p:cNvPr>
            <p:cNvSpPr/>
            <p:nvPr/>
          </p:nvSpPr>
          <p:spPr bwMode="auto">
            <a:xfrm>
              <a:off x="9342532" y="3162491"/>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08B3847C-9EE8-4C8F-92FB-79BD0EE40F06}"/>
                </a:ext>
              </a:extLst>
            </p:cNvPr>
            <p:cNvSpPr/>
            <p:nvPr/>
          </p:nvSpPr>
          <p:spPr bwMode="auto">
            <a:xfrm>
              <a:off x="9342532" y="3588036"/>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Rectangle 7">
              <a:extLst>
                <a:ext uri="{FF2B5EF4-FFF2-40B4-BE49-F238E27FC236}">
                  <a16:creationId xmlns:a16="http://schemas.microsoft.com/office/drawing/2014/main" id="{49D3517E-EC0C-461B-B5D7-B57343725530}"/>
                </a:ext>
              </a:extLst>
            </p:cNvPr>
            <p:cNvSpPr/>
            <p:nvPr/>
          </p:nvSpPr>
          <p:spPr bwMode="auto">
            <a:xfrm>
              <a:off x="9342532" y="4013579"/>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D73C1258-743C-4849-8314-710ABC5B182E}"/>
                </a:ext>
              </a:extLst>
            </p:cNvPr>
            <p:cNvSpPr/>
            <p:nvPr/>
          </p:nvSpPr>
          <p:spPr bwMode="auto">
            <a:xfrm>
              <a:off x="10682867" y="4539348"/>
              <a:ext cx="360838" cy="462023"/>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Freeform 13">
              <a:extLst>
                <a:ext uri="{FF2B5EF4-FFF2-40B4-BE49-F238E27FC236}">
                  <a16:creationId xmlns:a16="http://schemas.microsoft.com/office/drawing/2014/main" id="{B92FC275-F86B-4922-AFFA-56912F2FACEA}"/>
                </a:ext>
              </a:extLst>
            </p:cNvPr>
            <p:cNvSpPr>
              <a:spLocks/>
            </p:cNvSpPr>
            <p:nvPr/>
          </p:nvSpPr>
          <p:spPr bwMode="auto">
            <a:xfrm>
              <a:off x="8931053" y="4999729"/>
              <a:ext cx="2651760" cy="127112"/>
            </a:xfrm>
            <a:custGeom>
              <a:avLst/>
              <a:gdLst>
                <a:gd name="T0" fmla="*/ 1277 w 1316"/>
                <a:gd name="T1" fmla="*/ 78 h 78"/>
                <a:gd name="T2" fmla="*/ 39 w 1316"/>
                <a:gd name="T3" fmla="*/ 78 h 78"/>
                <a:gd name="T4" fmla="*/ 0 w 1316"/>
                <a:gd name="T5" fmla="*/ 39 h 78"/>
                <a:gd name="T6" fmla="*/ 39 w 1316"/>
                <a:gd name="T7" fmla="*/ 0 h 78"/>
                <a:gd name="T8" fmla="*/ 1277 w 1316"/>
                <a:gd name="T9" fmla="*/ 0 h 78"/>
                <a:gd name="T10" fmla="*/ 1316 w 1316"/>
                <a:gd name="T11" fmla="*/ 39 h 78"/>
                <a:gd name="T12" fmla="*/ 1277 w 131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1316" h="78">
                  <a:moveTo>
                    <a:pt x="1277" y="78"/>
                  </a:moveTo>
                  <a:cubicBezTo>
                    <a:pt x="39" y="78"/>
                    <a:pt x="39" y="78"/>
                    <a:pt x="39" y="78"/>
                  </a:cubicBezTo>
                  <a:cubicBezTo>
                    <a:pt x="17" y="78"/>
                    <a:pt x="0" y="60"/>
                    <a:pt x="0" y="39"/>
                  </a:cubicBezTo>
                  <a:cubicBezTo>
                    <a:pt x="0" y="18"/>
                    <a:pt x="17" y="0"/>
                    <a:pt x="39" y="0"/>
                  </a:cubicBezTo>
                  <a:cubicBezTo>
                    <a:pt x="1277" y="0"/>
                    <a:pt x="1277" y="0"/>
                    <a:pt x="1277" y="0"/>
                  </a:cubicBezTo>
                  <a:cubicBezTo>
                    <a:pt x="1298" y="0"/>
                    <a:pt x="1316" y="18"/>
                    <a:pt x="1316" y="39"/>
                  </a:cubicBezTo>
                  <a:cubicBezTo>
                    <a:pt x="1316" y="60"/>
                    <a:pt x="1298" y="78"/>
                    <a:pt x="1277" y="78"/>
                  </a:cubicBezTo>
                  <a:close/>
                </a:path>
              </a:pathLst>
            </a:custGeom>
            <a:solidFill>
              <a:srgbClr val="002060"/>
            </a:solidFill>
            <a:ln w="6350">
              <a:solidFill>
                <a:schemeClr val="bg1">
                  <a:lumMod val="95000"/>
                </a:schemeClr>
              </a:solidFill>
              <a:round/>
              <a:headEnd/>
              <a:tailEnd/>
            </a:ln>
          </p:spPr>
          <p:txBody>
            <a:bodyPr vert="horz" wrap="square" lIns="93247" tIns="46623" rIns="93247" bIns="46623" numCol="1" anchor="t" anchorCtr="0" compatLnSpc="1">
              <a:prstTxWarp prst="textNoShape">
                <a:avLst/>
              </a:prstTxWarp>
            </a:bodyPr>
            <a:lstStyle/>
            <a:p>
              <a:pPr defTabSz="932418">
                <a:defRPr/>
              </a:pPr>
              <a:endParaRPr lang="en-US" sz="1836">
                <a:solidFill>
                  <a:srgbClr val="FFFFFF"/>
                </a:solidFill>
                <a:latin typeface="Segoe UI"/>
              </a:endParaRPr>
            </a:p>
          </p:txBody>
        </p:sp>
      </p:grpSp>
      <p:sp>
        <p:nvSpPr>
          <p:cNvPr id="11" name="Rectangle: Rounded Corners 10">
            <a:extLst>
              <a:ext uri="{FF2B5EF4-FFF2-40B4-BE49-F238E27FC236}">
                <a16:creationId xmlns:a16="http://schemas.microsoft.com/office/drawing/2014/main" id="{E1399756-68B7-4E45-9F8B-1474577FBB8E}"/>
              </a:ext>
            </a:extLst>
          </p:cNvPr>
          <p:cNvSpPr/>
          <p:nvPr/>
        </p:nvSpPr>
        <p:spPr bwMode="auto">
          <a:xfrm>
            <a:off x="1048136" y="1268939"/>
            <a:ext cx="1530511" cy="1206767"/>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Utility Feed A</a:t>
            </a:r>
          </a:p>
        </p:txBody>
      </p:sp>
      <p:sp>
        <p:nvSpPr>
          <p:cNvPr id="12" name="Rectangle: Rounded Corners 11">
            <a:extLst>
              <a:ext uri="{FF2B5EF4-FFF2-40B4-BE49-F238E27FC236}">
                <a16:creationId xmlns:a16="http://schemas.microsoft.com/office/drawing/2014/main" id="{0DF1E43B-45DB-4FFD-8FB4-2A07B60689EB}"/>
              </a:ext>
            </a:extLst>
          </p:cNvPr>
          <p:cNvSpPr/>
          <p:nvPr/>
        </p:nvSpPr>
        <p:spPr bwMode="auto">
          <a:xfrm>
            <a:off x="1048136" y="2675453"/>
            <a:ext cx="3796919" cy="799832"/>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Auto transfer switch (ATS)</a:t>
            </a:r>
          </a:p>
        </p:txBody>
      </p:sp>
      <p:sp>
        <p:nvSpPr>
          <p:cNvPr id="15" name="Rectangle: Rounded Corners 14">
            <a:extLst>
              <a:ext uri="{FF2B5EF4-FFF2-40B4-BE49-F238E27FC236}">
                <a16:creationId xmlns:a16="http://schemas.microsoft.com/office/drawing/2014/main" id="{E4CA2365-1F50-4B88-9835-737F184E6FAC}"/>
              </a:ext>
            </a:extLst>
          </p:cNvPr>
          <p:cNvSpPr/>
          <p:nvPr/>
        </p:nvSpPr>
        <p:spPr bwMode="auto">
          <a:xfrm>
            <a:off x="3314545" y="1268939"/>
            <a:ext cx="1530511" cy="1206767"/>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Backup generator </a:t>
            </a:r>
          </a:p>
          <a:p>
            <a:pPr algn="ctr" defTabSz="951028" fontAlgn="base">
              <a:spcBef>
                <a:spcPct val="0"/>
              </a:spcBef>
              <a:spcAft>
                <a:spcPct val="0"/>
              </a:spcAft>
            </a:pPr>
            <a:r>
              <a:rPr lang="en-US" sz="1632">
                <a:gradFill>
                  <a:gsLst>
                    <a:gs pos="40075">
                      <a:srgbClr val="FFFFFF"/>
                    </a:gs>
                    <a:gs pos="30000">
                      <a:srgbClr val="FFFFFF"/>
                    </a:gs>
                  </a:gsLst>
                  <a:lin ang="5400000" scaled="0"/>
                </a:gradFill>
              </a:rPr>
              <a:t>N: Tier III</a:t>
            </a:r>
          </a:p>
          <a:p>
            <a:pPr algn="ctr" defTabSz="951028" fontAlgn="base">
              <a:spcBef>
                <a:spcPct val="0"/>
              </a:spcBef>
              <a:spcAft>
                <a:spcPct val="0"/>
              </a:spcAft>
            </a:pPr>
            <a:r>
              <a:rPr lang="en-US" sz="1632">
                <a:gradFill>
                  <a:gsLst>
                    <a:gs pos="40075">
                      <a:srgbClr val="FFFFFF"/>
                    </a:gs>
                    <a:gs pos="30000">
                      <a:srgbClr val="FFFFFF"/>
                    </a:gs>
                  </a:gsLst>
                  <a:lin ang="5400000" scaled="0"/>
                </a:gradFill>
              </a:rPr>
              <a:t>N+1: Tier IV</a:t>
            </a:r>
          </a:p>
        </p:txBody>
      </p:sp>
      <p:cxnSp>
        <p:nvCxnSpPr>
          <p:cNvPr id="20" name="Straight Arrow Connector 19">
            <a:extLst>
              <a:ext uri="{FF2B5EF4-FFF2-40B4-BE49-F238E27FC236}">
                <a16:creationId xmlns:a16="http://schemas.microsoft.com/office/drawing/2014/main" id="{8E6C9354-CED5-441F-8445-89E81CB09C99}"/>
              </a:ext>
            </a:extLst>
          </p:cNvPr>
          <p:cNvCxnSpPr>
            <a:stCxn id="11" idx="2"/>
          </p:cNvCxnSpPr>
          <p:nvPr/>
        </p:nvCxnSpPr>
        <p:spPr>
          <a:xfrm>
            <a:off x="1813391" y="2475706"/>
            <a:ext cx="4039" cy="199748"/>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3CB879C-A667-4345-AB6B-1FD08B246D41}"/>
              </a:ext>
            </a:extLst>
          </p:cNvPr>
          <p:cNvCxnSpPr>
            <a:cxnSpLocks/>
            <a:stCxn id="15" idx="2"/>
          </p:cNvCxnSpPr>
          <p:nvPr/>
        </p:nvCxnSpPr>
        <p:spPr>
          <a:xfrm>
            <a:off x="4079800" y="2475706"/>
            <a:ext cx="0" cy="199748"/>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57DF2CB4-2375-4E23-B856-79314FC05FE8}"/>
              </a:ext>
            </a:extLst>
          </p:cNvPr>
          <p:cNvSpPr/>
          <p:nvPr/>
        </p:nvSpPr>
        <p:spPr bwMode="auto">
          <a:xfrm>
            <a:off x="1009278" y="5725585"/>
            <a:ext cx="2027423" cy="799832"/>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UPS </a:t>
            </a:r>
          </a:p>
          <a:p>
            <a:pPr algn="ctr" defTabSz="951028" fontAlgn="base">
              <a:spcBef>
                <a:spcPct val="0"/>
              </a:spcBef>
              <a:spcAft>
                <a:spcPct val="0"/>
              </a:spcAft>
            </a:pPr>
            <a:r>
              <a:rPr lang="en-US" sz="1632">
                <a:gradFill>
                  <a:gsLst>
                    <a:gs pos="40075">
                      <a:srgbClr val="FFFFFF"/>
                    </a:gs>
                    <a:gs pos="30000">
                      <a:srgbClr val="FFFFFF"/>
                    </a:gs>
                  </a:gsLst>
                  <a:lin ang="5400000" scaled="0"/>
                </a:gradFill>
              </a:rPr>
              <a:t>N: Tier III</a:t>
            </a:r>
          </a:p>
          <a:p>
            <a:pPr algn="ctr" defTabSz="951028" fontAlgn="base">
              <a:spcBef>
                <a:spcPct val="0"/>
              </a:spcBef>
              <a:spcAft>
                <a:spcPct val="0"/>
              </a:spcAft>
            </a:pPr>
            <a:r>
              <a:rPr lang="en-US" sz="1632">
                <a:gradFill>
                  <a:gsLst>
                    <a:gs pos="40075">
                      <a:srgbClr val="FFFFFF"/>
                    </a:gs>
                    <a:gs pos="30000">
                      <a:srgbClr val="FFFFFF"/>
                    </a:gs>
                  </a:gsLst>
                  <a:lin ang="5400000" scaled="0"/>
                </a:gradFill>
              </a:rPr>
              <a:t>N+1: Tier IV</a:t>
            </a:r>
          </a:p>
        </p:txBody>
      </p:sp>
      <p:cxnSp>
        <p:nvCxnSpPr>
          <p:cNvPr id="42" name="Straight Arrow Connector 41">
            <a:extLst>
              <a:ext uri="{FF2B5EF4-FFF2-40B4-BE49-F238E27FC236}">
                <a16:creationId xmlns:a16="http://schemas.microsoft.com/office/drawing/2014/main" id="{915E1E51-3E3D-4035-8B7A-12E33FD24663}"/>
              </a:ext>
            </a:extLst>
          </p:cNvPr>
          <p:cNvCxnSpPr>
            <a:cxnSpLocks/>
          </p:cNvCxnSpPr>
          <p:nvPr/>
        </p:nvCxnSpPr>
        <p:spPr>
          <a:xfrm>
            <a:off x="1813391" y="3475284"/>
            <a:ext cx="0" cy="2250301"/>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99ABDD2-014A-452D-A98A-3EA5E2A2351E}"/>
              </a:ext>
            </a:extLst>
          </p:cNvPr>
          <p:cNvCxnSpPr>
            <a:cxnSpLocks/>
            <a:stCxn id="41" idx="3"/>
          </p:cNvCxnSpPr>
          <p:nvPr/>
        </p:nvCxnSpPr>
        <p:spPr>
          <a:xfrm>
            <a:off x="3036702" y="6125501"/>
            <a:ext cx="2420763"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1" name="Rectangle: Rounded Corners 50">
            <a:extLst>
              <a:ext uri="{FF2B5EF4-FFF2-40B4-BE49-F238E27FC236}">
                <a16:creationId xmlns:a16="http://schemas.microsoft.com/office/drawing/2014/main" id="{1634C20E-6CFC-431F-A0DF-68C2BCC6E729}"/>
              </a:ext>
            </a:extLst>
          </p:cNvPr>
          <p:cNvSpPr/>
          <p:nvPr/>
        </p:nvSpPr>
        <p:spPr bwMode="auto">
          <a:xfrm>
            <a:off x="2426266" y="4553306"/>
            <a:ext cx="2027423" cy="799832"/>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Mechanical</a:t>
            </a:r>
          </a:p>
        </p:txBody>
      </p:sp>
      <p:cxnSp>
        <p:nvCxnSpPr>
          <p:cNvPr id="54" name="Straight Arrow Connector 53">
            <a:extLst>
              <a:ext uri="{FF2B5EF4-FFF2-40B4-BE49-F238E27FC236}">
                <a16:creationId xmlns:a16="http://schemas.microsoft.com/office/drawing/2014/main" id="{39EECDFB-BC40-44AC-99FB-996186F639E0}"/>
              </a:ext>
            </a:extLst>
          </p:cNvPr>
          <p:cNvCxnSpPr>
            <a:cxnSpLocks/>
            <a:endCxn id="51" idx="0"/>
          </p:cNvCxnSpPr>
          <p:nvPr/>
        </p:nvCxnSpPr>
        <p:spPr>
          <a:xfrm>
            <a:off x="3439978" y="3475284"/>
            <a:ext cx="0" cy="1078022"/>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6F6FB1A-53FA-4D63-A788-91DDEFACA3A3}"/>
              </a:ext>
            </a:extLst>
          </p:cNvPr>
          <p:cNvCxnSpPr>
            <a:cxnSpLocks/>
            <a:stCxn id="51" idx="3"/>
          </p:cNvCxnSpPr>
          <p:nvPr/>
        </p:nvCxnSpPr>
        <p:spPr>
          <a:xfrm>
            <a:off x="4453689" y="4953222"/>
            <a:ext cx="1003776"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248388C2-A0A0-4D80-917B-376830364E3D}"/>
              </a:ext>
            </a:extLst>
          </p:cNvPr>
          <p:cNvGrpSpPr/>
          <p:nvPr/>
        </p:nvGrpSpPr>
        <p:grpSpPr>
          <a:xfrm>
            <a:off x="7093986" y="4953221"/>
            <a:ext cx="2420763" cy="1172280"/>
            <a:chOff x="6954655" y="4856541"/>
            <a:chExt cx="2373513" cy="1149398"/>
          </a:xfrm>
        </p:grpSpPr>
        <p:cxnSp>
          <p:nvCxnSpPr>
            <p:cNvPr id="79" name="Straight Arrow Connector 78">
              <a:extLst>
                <a:ext uri="{FF2B5EF4-FFF2-40B4-BE49-F238E27FC236}">
                  <a16:creationId xmlns:a16="http://schemas.microsoft.com/office/drawing/2014/main" id="{65948615-6114-4BF8-A697-CC3A94E8576F}"/>
                </a:ext>
              </a:extLst>
            </p:cNvPr>
            <p:cNvCxnSpPr>
              <a:cxnSpLocks/>
              <a:stCxn id="77" idx="3"/>
            </p:cNvCxnSpPr>
            <p:nvPr/>
          </p:nvCxnSpPr>
          <p:spPr>
            <a:xfrm flipH="1">
              <a:off x="6954655" y="6005939"/>
              <a:ext cx="2373513"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9DC7B1EC-8583-4547-9666-9E9CEEBBD578}"/>
                </a:ext>
              </a:extLst>
            </p:cNvPr>
            <p:cNvCxnSpPr>
              <a:cxnSpLocks/>
              <a:stCxn id="80" idx="3"/>
            </p:cNvCxnSpPr>
            <p:nvPr/>
          </p:nvCxnSpPr>
          <p:spPr>
            <a:xfrm flipH="1">
              <a:off x="6954655" y="4856541"/>
              <a:ext cx="984183"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
        <p:nvSpPr>
          <p:cNvPr id="84" name="TextBox 83">
            <a:extLst>
              <a:ext uri="{FF2B5EF4-FFF2-40B4-BE49-F238E27FC236}">
                <a16:creationId xmlns:a16="http://schemas.microsoft.com/office/drawing/2014/main" id="{58D87E1C-D5FE-4F93-9D31-E8EFF133D196}"/>
              </a:ext>
            </a:extLst>
          </p:cNvPr>
          <p:cNvSpPr txBox="1"/>
          <p:nvPr/>
        </p:nvSpPr>
        <p:spPr>
          <a:xfrm>
            <a:off x="118897" y="4075410"/>
            <a:ext cx="1780763" cy="640363"/>
          </a:xfrm>
          <a:prstGeom prst="rect">
            <a:avLst/>
          </a:prstGeom>
          <a:noFill/>
        </p:spPr>
        <p:txBody>
          <a:bodyPr wrap="square" lIns="0" tIns="0" rIns="0" bIns="0" rtlCol="0">
            <a:spAutoFit/>
          </a:bodyPr>
          <a:lstStyle/>
          <a:p>
            <a:pPr algn="ctr"/>
            <a:r>
              <a:rPr lang="en-US" sz="2040">
                <a:gradFill>
                  <a:gsLst>
                    <a:gs pos="2917">
                      <a:schemeClr val="tx1"/>
                    </a:gs>
                    <a:gs pos="30000">
                      <a:schemeClr val="tx1"/>
                    </a:gs>
                  </a:gsLst>
                  <a:lin ang="5400000" scaled="0"/>
                </a:gradFill>
              </a:rPr>
              <a:t>Active: </a:t>
            </a:r>
          </a:p>
          <a:p>
            <a:pPr algn="ctr"/>
            <a:r>
              <a:rPr lang="en-US" sz="2040">
                <a:gradFill>
                  <a:gsLst>
                    <a:gs pos="2917">
                      <a:schemeClr val="tx1"/>
                    </a:gs>
                    <a:gs pos="30000">
                      <a:schemeClr val="tx1"/>
                    </a:gs>
                  </a:gsLst>
                  <a:lin ang="5400000" scaled="0"/>
                </a:gradFill>
              </a:rPr>
              <a:t>Tier III and IV</a:t>
            </a:r>
          </a:p>
        </p:txBody>
      </p:sp>
      <p:grpSp>
        <p:nvGrpSpPr>
          <p:cNvPr id="13" name="Group 12">
            <a:extLst>
              <a:ext uri="{FF2B5EF4-FFF2-40B4-BE49-F238E27FC236}">
                <a16:creationId xmlns:a16="http://schemas.microsoft.com/office/drawing/2014/main" id="{187D375E-8260-4BE7-B85B-7D1E115DAB59}"/>
              </a:ext>
            </a:extLst>
          </p:cNvPr>
          <p:cNvGrpSpPr/>
          <p:nvPr/>
        </p:nvGrpSpPr>
        <p:grpSpPr>
          <a:xfrm>
            <a:off x="8041806" y="1268938"/>
            <a:ext cx="4362041" cy="5256479"/>
            <a:chOff x="7883975" y="1244170"/>
            <a:chExt cx="4276899" cy="5153879"/>
          </a:xfrm>
        </p:grpSpPr>
        <p:sp>
          <p:nvSpPr>
            <p:cNvPr id="26" name="Rectangle: Rounded Corners 25">
              <a:extLst>
                <a:ext uri="{FF2B5EF4-FFF2-40B4-BE49-F238E27FC236}">
                  <a16:creationId xmlns:a16="http://schemas.microsoft.com/office/drawing/2014/main" id="{A9706EFD-3B53-454C-941C-874291DF9291}"/>
                </a:ext>
              </a:extLst>
            </p:cNvPr>
            <p:cNvSpPr/>
            <p:nvPr/>
          </p:nvSpPr>
          <p:spPr bwMode="auto">
            <a:xfrm>
              <a:off x="7883975" y="1244170"/>
              <a:ext cx="1500637" cy="1183212"/>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Backup generator </a:t>
              </a:r>
            </a:p>
            <a:p>
              <a:pPr algn="ctr" defTabSz="951028" fontAlgn="base">
                <a:spcBef>
                  <a:spcPct val="0"/>
                </a:spcBef>
                <a:spcAft>
                  <a:spcPct val="0"/>
                </a:spcAft>
              </a:pPr>
              <a:r>
                <a:rPr lang="en-US" sz="1632">
                  <a:gradFill>
                    <a:gsLst>
                      <a:gs pos="40075">
                        <a:srgbClr val="FFFFFF"/>
                      </a:gs>
                      <a:gs pos="30000">
                        <a:srgbClr val="FFFFFF"/>
                      </a:gs>
                    </a:gsLst>
                    <a:lin ang="5400000" scaled="0"/>
                  </a:gradFill>
                </a:rPr>
                <a:t>N: Tier III</a:t>
              </a:r>
            </a:p>
            <a:p>
              <a:pPr algn="ctr" defTabSz="951028" fontAlgn="base">
                <a:spcBef>
                  <a:spcPct val="0"/>
                </a:spcBef>
                <a:spcAft>
                  <a:spcPct val="0"/>
                </a:spcAft>
              </a:pPr>
              <a:r>
                <a:rPr lang="en-US" sz="1632">
                  <a:gradFill>
                    <a:gsLst>
                      <a:gs pos="40075">
                        <a:srgbClr val="FFFFFF"/>
                      </a:gs>
                      <a:gs pos="30000">
                        <a:srgbClr val="FFFFFF"/>
                      </a:gs>
                    </a:gsLst>
                    <a:lin ang="5400000" scaled="0"/>
                  </a:gradFill>
                </a:rPr>
                <a:t>N+1: Tier IV</a:t>
              </a:r>
            </a:p>
          </p:txBody>
        </p:sp>
        <p:sp>
          <p:nvSpPr>
            <p:cNvPr id="27" name="Rectangle: Rounded Corners 26">
              <a:extLst>
                <a:ext uri="{FF2B5EF4-FFF2-40B4-BE49-F238E27FC236}">
                  <a16:creationId xmlns:a16="http://schemas.microsoft.com/office/drawing/2014/main" id="{3EFD5236-5E9C-45C9-BBEE-A86A0BBEDB32}"/>
                </a:ext>
              </a:extLst>
            </p:cNvPr>
            <p:cNvSpPr/>
            <p:nvPr/>
          </p:nvSpPr>
          <p:spPr bwMode="auto">
            <a:xfrm>
              <a:off x="7883975" y="2623231"/>
              <a:ext cx="3722808" cy="784220"/>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Auto transfer switch (ATS)</a:t>
              </a:r>
            </a:p>
          </p:txBody>
        </p:sp>
        <p:sp>
          <p:nvSpPr>
            <p:cNvPr id="28" name="Rectangle: Rounded Corners 27">
              <a:extLst>
                <a:ext uri="{FF2B5EF4-FFF2-40B4-BE49-F238E27FC236}">
                  <a16:creationId xmlns:a16="http://schemas.microsoft.com/office/drawing/2014/main" id="{271E01AF-124E-452D-BF91-DF0107FD13CB}"/>
                </a:ext>
              </a:extLst>
            </p:cNvPr>
            <p:cNvSpPr/>
            <p:nvPr/>
          </p:nvSpPr>
          <p:spPr bwMode="auto">
            <a:xfrm>
              <a:off x="10106146" y="1244170"/>
              <a:ext cx="1500637" cy="1183212"/>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Utility Feed B</a:t>
              </a:r>
            </a:p>
          </p:txBody>
        </p:sp>
        <p:cxnSp>
          <p:nvCxnSpPr>
            <p:cNvPr id="29" name="Straight Arrow Connector 28">
              <a:extLst>
                <a:ext uri="{FF2B5EF4-FFF2-40B4-BE49-F238E27FC236}">
                  <a16:creationId xmlns:a16="http://schemas.microsoft.com/office/drawing/2014/main" id="{76E1A5D4-FF14-4E6F-A972-B802E4BE3479}"/>
                </a:ext>
              </a:extLst>
            </p:cNvPr>
            <p:cNvCxnSpPr>
              <a:stCxn id="26" idx="2"/>
            </p:cNvCxnSpPr>
            <p:nvPr/>
          </p:nvCxnSpPr>
          <p:spPr>
            <a:xfrm>
              <a:off x="8634294" y="2427382"/>
              <a:ext cx="3960" cy="195849"/>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85C9B67-E5E6-44C1-B91C-961A16753F40}"/>
                </a:ext>
              </a:extLst>
            </p:cNvPr>
            <p:cNvCxnSpPr>
              <a:cxnSpLocks/>
              <a:stCxn id="28" idx="2"/>
            </p:cNvCxnSpPr>
            <p:nvPr/>
          </p:nvCxnSpPr>
          <p:spPr>
            <a:xfrm>
              <a:off x="10856465" y="2427382"/>
              <a:ext cx="0" cy="195849"/>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77" name="Rectangle: Rounded Corners 76">
              <a:extLst>
                <a:ext uri="{FF2B5EF4-FFF2-40B4-BE49-F238E27FC236}">
                  <a16:creationId xmlns:a16="http://schemas.microsoft.com/office/drawing/2014/main" id="{E5C2C741-7343-4F9B-BD18-25E255CECB64}"/>
                </a:ext>
              </a:extLst>
            </p:cNvPr>
            <p:cNvSpPr/>
            <p:nvPr/>
          </p:nvSpPr>
          <p:spPr bwMode="auto">
            <a:xfrm flipH="1">
              <a:off x="9328168" y="5613829"/>
              <a:ext cx="1987850" cy="784220"/>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UPS </a:t>
              </a:r>
            </a:p>
            <a:p>
              <a:pPr algn="ctr" defTabSz="951028" fontAlgn="base">
                <a:spcBef>
                  <a:spcPct val="0"/>
                </a:spcBef>
                <a:spcAft>
                  <a:spcPct val="0"/>
                </a:spcAft>
              </a:pPr>
              <a:r>
                <a:rPr lang="en-US" sz="1632">
                  <a:gradFill>
                    <a:gsLst>
                      <a:gs pos="40075">
                        <a:srgbClr val="FFFFFF"/>
                      </a:gs>
                      <a:gs pos="30000">
                        <a:srgbClr val="FFFFFF"/>
                      </a:gs>
                    </a:gsLst>
                    <a:lin ang="5400000" scaled="0"/>
                  </a:gradFill>
                </a:rPr>
                <a:t>N: Tier III</a:t>
              </a:r>
            </a:p>
            <a:p>
              <a:pPr algn="ctr" defTabSz="951028" fontAlgn="base">
                <a:spcBef>
                  <a:spcPct val="0"/>
                </a:spcBef>
                <a:spcAft>
                  <a:spcPct val="0"/>
                </a:spcAft>
              </a:pPr>
              <a:r>
                <a:rPr lang="en-US" sz="1632">
                  <a:gradFill>
                    <a:gsLst>
                      <a:gs pos="40075">
                        <a:srgbClr val="FFFFFF"/>
                      </a:gs>
                      <a:gs pos="30000">
                        <a:srgbClr val="FFFFFF"/>
                      </a:gs>
                    </a:gsLst>
                    <a:lin ang="5400000" scaled="0"/>
                  </a:gradFill>
                </a:rPr>
                <a:t>N+1: Tier IV</a:t>
              </a:r>
            </a:p>
          </p:txBody>
        </p:sp>
        <p:cxnSp>
          <p:nvCxnSpPr>
            <p:cNvPr id="78" name="Straight Arrow Connector 77">
              <a:extLst>
                <a:ext uri="{FF2B5EF4-FFF2-40B4-BE49-F238E27FC236}">
                  <a16:creationId xmlns:a16="http://schemas.microsoft.com/office/drawing/2014/main" id="{49D6D258-922B-4342-9FAB-790621BEAAA4}"/>
                </a:ext>
              </a:extLst>
            </p:cNvPr>
            <p:cNvCxnSpPr>
              <a:cxnSpLocks/>
            </p:cNvCxnSpPr>
            <p:nvPr/>
          </p:nvCxnSpPr>
          <p:spPr>
            <a:xfrm flipH="1">
              <a:off x="10527601" y="3407451"/>
              <a:ext cx="0" cy="2206378"/>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80" name="Rectangle: Rounded Corners 79">
              <a:extLst>
                <a:ext uri="{FF2B5EF4-FFF2-40B4-BE49-F238E27FC236}">
                  <a16:creationId xmlns:a16="http://schemas.microsoft.com/office/drawing/2014/main" id="{A49D0491-DD39-45A5-A9BE-58ED0D30405B}"/>
                </a:ext>
              </a:extLst>
            </p:cNvPr>
            <p:cNvSpPr/>
            <p:nvPr/>
          </p:nvSpPr>
          <p:spPr bwMode="auto">
            <a:xfrm flipH="1">
              <a:off x="7938838" y="4464431"/>
              <a:ext cx="1987850" cy="784220"/>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Mechanical</a:t>
              </a:r>
            </a:p>
          </p:txBody>
        </p:sp>
        <p:cxnSp>
          <p:nvCxnSpPr>
            <p:cNvPr id="81" name="Straight Arrow Connector 80">
              <a:extLst>
                <a:ext uri="{FF2B5EF4-FFF2-40B4-BE49-F238E27FC236}">
                  <a16:creationId xmlns:a16="http://schemas.microsoft.com/office/drawing/2014/main" id="{14CF477F-BFC6-4AD1-BD96-76ED7FB9A4E7}"/>
                </a:ext>
              </a:extLst>
            </p:cNvPr>
            <p:cNvCxnSpPr>
              <a:cxnSpLocks/>
              <a:endCxn id="80" idx="0"/>
            </p:cNvCxnSpPr>
            <p:nvPr/>
          </p:nvCxnSpPr>
          <p:spPr>
            <a:xfrm flipH="1">
              <a:off x="8932763" y="3407451"/>
              <a:ext cx="0" cy="105698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7866CFB3-C581-4C38-AAC5-F85B86271899}"/>
                </a:ext>
              </a:extLst>
            </p:cNvPr>
            <p:cNvSpPr txBox="1"/>
            <p:nvPr/>
          </p:nvSpPr>
          <p:spPr>
            <a:xfrm>
              <a:off x="10414869" y="3742687"/>
              <a:ext cx="1746005" cy="1569660"/>
            </a:xfrm>
            <a:prstGeom prst="rect">
              <a:avLst/>
            </a:prstGeom>
            <a:noFill/>
          </p:spPr>
          <p:txBody>
            <a:bodyPr wrap="square" lIns="0" tIns="0" rIns="0" bIns="0" rtlCol="0">
              <a:spAutoFit/>
            </a:bodyPr>
            <a:lstStyle/>
            <a:p>
              <a:pPr algn="ctr"/>
              <a:r>
                <a:rPr lang="en-US" sz="2040">
                  <a:gradFill>
                    <a:gsLst>
                      <a:gs pos="2917">
                        <a:schemeClr val="tx1"/>
                      </a:gs>
                      <a:gs pos="30000">
                        <a:schemeClr val="tx1"/>
                      </a:gs>
                    </a:gsLst>
                    <a:lin ang="5400000" scaled="0"/>
                  </a:gradFill>
                </a:rPr>
                <a:t>Passive:</a:t>
              </a:r>
            </a:p>
            <a:p>
              <a:pPr algn="ctr"/>
              <a:r>
                <a:rPr lang="en-US" sz="2040">
                  <a:gradFill>
                    <a:gsLst>
                      <a:gs pos="2917">
                        <a:schemeClr val="tx1"/>
                      </a:gs>
                      <a:gs pos="30000">
                        <a:schemeClr val="tx1"/>
                      </a:gs>
                    </a:gsLst>
                    <a:lin ang="5400000" scaled="0"/>
                  </a:gradFill>
                </a:rPr>
                <a:t>Tier III</a:t>
              </a:r>
            </a:p>
            <a:p>
              <a:pPr algn="ctr"/>
              <a:endParaRPr lang="en-US" sz="2040">
                <a:gradFill>
                  <a:gsLst>
                    <a:gs pos="2917">
                      <a:schemeClr val="tx1"/>
                    </a:gs>
                    <a:gs pos="30000">
                      <a:schemeClr val="tx1"/>
                    </a:gs>
                  </a:gsLst>
                  <a:lin ang="5400000" scaled="0"/>
                </a:gradFill>
              </a:endParaRPr>
            </a:p>
            <a:p>
              <a:pPr algn="ctr"/>
              <a:r>
                <a:rPr lang="en-US" sz="2040">
                  <a:gradFill>
                    <a:gsLst>
                      <a:gs pos="2917">
                        <a:schemeClr val="tx1"/>
                      </a:gs>
                      <a:gs pos="30000">
                        <a:schemeClr val="tx1"/>
                      </a:gs>
                    </a:gsLst>
                    <a:lin ang="5400000" scaled="0"/>
                  </a:gradFill>
                </a:rPr>
                <a:t>Active: </a:t>
              </a:r>
            </a:p>
            <a:p>
              <a:pPr algn="ctr"/>
              <a:r>
                <a:rPr lang="en-US" sz="2040">
                  <a:gradFill>
                    <a:gsLst>
                      <a:gs pos="2917">
                        <a:schemeClr val="tx1"/>
                      </a:gs>
                      <a:gs pos="30000">
                        <a:schemeClr val="tx1"/>
                      </a:gs>
                    </a:gsLst>
                    <a:lin ang="5400000" scaled="0"/>
                  </a:gradFill>
                </a:rPr>
                <a:t>Tier IV</a:t>
              </a:r>
            </a:p>
          </p:txBody>
        </p:sp>
      </p:grpSp>
      <p:sp>
        <p:nvSpPr>
          <p:cNvPr id="38" name="Rectangle 37">
            <a:extLst>
              <a:ext uri="{FF2B5EF4-FFF2-40B4-BE49-F238E27FC236}">
                <a16:creationId xmlns:a16="http://schemas.microsoft.com/office/drawing/2014/main" id="{4B26CF70-07B2-468E-9585-03C14EF2F970}"/>
              </a:ext>
            </a:extLst>
          </p:cNvPr>
          <p:cNvSpPr/>
          <p:nvPr/>
        </p:nvSpPr>
        <p:spPr>
          <a:xfrm>
            <a:off x="25405" y="6706226"/>
            <a:ext cx="10180920" cy="286306"/>
          </a:xfrm>
          <a:prstGeom prst="rect">
            <a:avLst/>
          </a:prstGeom>
        </p:spPr>
        <p:txBody>
          <a:bodyPr wrap="square">
            <a:spAutoFit/>
          </a:bodyPr>
          <a:lstStyle/>
          <a:p>
            <a:r>
              <a:rPr lang="en-US" sz="1224">
                <a:hlinkClick r:id="rId3"/>
              </a:rPr>
              <a:t>https://uptimeinstitute.com/resources/asset/tier-standard-topology</a:t>
            </a:r>
            <a:r>
              <a:rPr lang="en-US" sz="1224"/>
              <a:t> </a:t>
            </a:r>
          </a:p>
        </p:txBody>
      </p:sp>
      <p:sp>
        <p:nvSpPr>
          <p:cNvPr id="39" name="TextBox 38">
            <a:extLst>
              <a:ext uri="{FF2B5EF4-FFF2-40B4-BE49-F238E27FC236}">
                <a16:creationId xmlns:a16="http://schemas.microsoft.com/office/drawing/2014/main" id="{0F268705-272E-41A6-90D7-0EF335E9F026}"/>
              </a:ext>
            </a:extLst>
          </p:cNvPr>
          <p:cNvSpPr txBox="1"/>
          <p:nvPr/>
        </p:nvSpPr>
        <p:spPr>
          <a:xfrm>
            <a:off x="4682547" y="6423499"/>
            <a:ext cx="3071381" cy="559070"/>
          </a:xfrm>
          <a:prstGeom prst="rect">
            <a:avLst/>
          </a:prstGeom>
          <a:noFill/>
        </p:spPr>
        <p:txBody>
          <a:bodyPr wrap="square" lIns="182828" tIns="146262" rIns="182828" bIns="146262" rtlCol="0">
            <a:spAutoFit/>
          </a:bodyPr>
          <a:lstStyle/>
          <a:p>
            <a:pPr algn="ctr" defTabSz="932502">
              <a:lnSpc>
                <a:spcPct val="90000"/>
              </a:lnSpc>
              <a:spcAft>
                <a:spcPts val="600"/>
              </a:spcAft>
              <a:defRPr/>
            </a:pPr>
            <a:r>
              <a:rPr lang="en-US" sz="1903" b="1">
                <a:latin typeface="Segoe UI Light"/>
                <a:cs typeface="Segoe UI Light" panose="020B0502040204020203" pitchFamily="34" charset="0"/>
              </a:rPr>
              <a:t>Site</a:t>
            </a:r>
          </a:p>
        </p:txBody>
      </p:sp>
      <p:grpSp>
        <p:nvGrpSpPr>
          <p:cNvPr id="16" name="Group 15">
            <a:extLst>
              <a:ext uri="{FF2B5EF4-FFF2-40B4-BE49-F238E27FC236}">
                <a16:creationId xmlns:a16="http://schemas.microsoft.com/office/drawing/2014/main" id="{169E4C88-4CAE-4640-9F58-D953AB2D4DB5}"/>
              </a:ext>
            </a:extLst>
          </p:cNvPr>
          <p:cNvGrpSpPr/>
          <p:nvPr/>
        </p:nvGrpSpPr>
        <p:grpSpPr>
          <a:xfrm>
            <a:off x="5167624" y="3788483"/>
            <a:ext cx="1761637" cy="742781"/>
            <a:chOff x="3471701" y="5290951"/>
            <a:chExt cx="3411643" cy="1438494"/>
          </a:xfrm>
        </p:grpSpPr>
        <p:pic>
          <p:nvPicPr>
            <p:cNvPr id="40" name="Picture 39">
              <a:extLst>
                <a:ext uri="{FF2B5EF4-FFF2-40B4-BE49-F238E27FC236}">
                  <a16:creationId xmlns:a16="http://schemas.microsoft.com/office/drawing/2014/main" id="{FD477EF3-0097-4952-80C8-DE8678706259}"/>
                </a:ext>
              </a:extLst>
            </p:cNvPr>
            <p:cNvPicPr>
              <a:picLocks noChangeAspect="1"/>
            </p:cNvPicPr>
            <p:nvPr/>
          </p:nvPicPr>
          <p:blipFill>
            <a:blip r:embed="rId4"/>
            <a:stretch>
              <a:fillRect/>
            </a:stretch>
          </p:blipFill>
          <p:spPr>
            <a:xfrm>
              <a:off x="3835671" y="5290951"/>
              <a:ext cx="2516983" cy="1438494"/>
            </a:xfrm>
            <a:prstGeom prst="rect">
              <a:avLst/>
            </a:prstGeom>
          </p:spPr>
        </p:pic>
        <p:sp>
          <p:nvSpPr>
            <p:cNvPr id="43" name="Title">
              <a:extLst>
                <a:ext uri="{FF2B5EF4-FFF2-40B4-BE49-F238E27FC236}">
                  <a16:creationId xmlns:a16="http://schemas.microsoft.com/office/drawing/2014/main" id="{1BEEF4FE-8EBD-4CF5-AEBF-0DB3EDF5097E}"/>
                </a:ext>
              </a:extLst>
            </p:cNvPr>
            <p:cNvSpPr txBox="1">
              <a:spLocks/>
            </p:cNvSpPr>
            <p:nvPr/>
          </p:nvSpPr>
          <p:spPr>
            <a:xfrm>
              <a:off x="3471701" y="5776861"/>
              <a:ext cx="3411643" cy="789872"/>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r>
                <a:rPr lang="en-US" sz="142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a:t>
              </a:r>
            </a:p>
            <a:p>
              <a:pPr defTabSz="895526">
                <a:defRPr/>
              </a:pPr>
              <a:r>
                <a:rPr lang="en-US" sz="142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Stack</a:t>
              </a:r>
            </a:p>
          </p:txBody>
        </p:sp>
      </p:grpSp>
      <p:grpSp>
        <p:nvGrpSpPr>
          <p:cNvPr id="44" name="Group 43">
            <a:extLst>
              <a:ext uri="{FF2B5EF4-FFF2-40B4-BE49-F238E27FC236}">
                <a16:creationId xmlns:a16="http://schemas.microsoft.com/office/drawing/2014/main" id="{3E94CB96-40AE-4F1A-BAEA-BF4AF7983DAB}"/>
              </a:ext>
            </a:extLst>
          </p:cNvPr>
          <p:cNvGrpSpPr/>
          <p:nvPr/>
        </p:nvGrpSpPr>
        <p:grpSpPr>
          <a:xfrm>
            <a:off x="5730317" y="2312208"/>
            <a:ext cx="1761637" cy="742781"/>
            <a:chOff x="3471701" y="5290951"/>
            <a:chExt cx="3411643" cy="1438494"/>
          </a:xfrm>
        </p:grpSpPr>
        <p:pic>
          <p:nvPicPr>
            <p:cNvPr id="45" name="Picture 44">
              <a:extLst>
                <a:ext uri="{FF2B5EF4-FFF2-40B4-BE49-F238E27FC236}">
                  <a16:creationId xmlns:a16="http://schemas.microsoft.com/office/drawing/2014/main" id="{C5E8170A-53E7-4EB1-B322-05DB5775E7C1}"/>
                </a:ext>
              </a:extLst>
            </p:cNvPr>
            <p:cNvPicPr>
              <a:picLocks noChangeAspect="1"/>
            </p:cNvPicPr>
            <p:nvPr/>
          </p:nvPicPr>
          <p:blipFill>
            <a:blip r:embed="rId4"/>
            <a:stretch>
              <a:fillRect/>
            </a:stretch>
          </p:blipFill>
          <p:spPr>
            <a:xfrm>
              <a:off x="3835671" y="5290951"/>
              <a:ext cx="2516983" cy="1438494"/>
            </a:xfrm>
            <a:prstGeom prst="rect">
              <a:avLst/>
            </a:prstGeom>
          </p:spPr>
        </p:pic>
        <p:sp>
          <p:nvSpPr>
            <p:cNvPr id="46" name="Title">
              <a:extLst>
                <a:ext uri="{FF2B5EF4-FFF2-40B4-BE49-F238E27FC236}">
                  <a16:creationId xmlns:a16="http://schemas.microsoft.com/office/drawing/2014/main" id="{C8197FDF-56F2-4EED-B261-9950BFF9DE04}"/>
                </a:ext>
              </a:extLst>
            </p:cNvPr>
            <p:cNvSpPr txBox="1">
              <a:spLocks/>
            </p:cNvSpPr>
            <p:nvPr/>
          </p:nvSpPr>
          <p:spPr>
            <a:xfrm>
              <a:off x="3471701" y="5776861"/>
              <a:ext cx="3411643" cy="789872"/>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r>
                <a:rPr lang="en-US" sz="142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a:t>
              </a:r>
            </a:p>
            <a:p>
              <a:pPr defTabSz="895526">
                <a:defRPr/>
              </a:pPr>
              <a:r>
                <a:rPr lang="en-US" sz="142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Stack</a:t>
              </a:r>
            </a:p>
          </p:txBody>
        </p:sp>
      </p:grpSp>
      <p:grpSp>
        <p:nvGrpSpPr>
          <p:cNvPr id="48" name="Group 47">
            <a:extLst>
              <a:ext uri="{FF2B5EF4-FFF2-40B4-BE49-F238E27FC236}">
                <a16:creationId xmlns:a16="http://schemas.microsoft.com/office/drawing/2014/main" id="{037010BE-6DED-4930-A2C5-E8C9AAAD4AFC}"/>
              </a:ext>
            </a:extLst>
          </p:cNvPr>
          <p:cNvGrpSpPr/>
          <p:nvPr/>
        </p:nvGrpSpPr>
        <p:grpSpPr>
          <a:xfrm>
            <a:off x="5394907" y="3050186"/>
            <a:ext cx="1761637" cy="742781"/>
            <a:chOff x="3471701" y="5290951"/>
            <a:chExt cx="3411643" cy="1438494"/>
          </a:xfrm>
        </p:grpSpPr>
        <p:pic>
          <p:nvPicPr>
            <p:cNvPr id="49" name="Picture 48">
              <a:extLst>
                <a:ext uri="{FF2B5EF4-FFF2-40B4-BE49-F238E27FC236}">
                  <a16:creationId xmlns:a16="http://schemas.microsoft.com/office/drawing/2014/main" id="{1080650F-DCFF-4DAE-A47B-473DA0BBEDE0}"/>
                </a:ext>
              </a:extLst>
            </p:cNvPr>
            <p:cNvPicPr>
              <a:picLocks noChangeAspect="1"/>
            </p:cNvPicPr>
            <p:nvPr/>
          </p:nvPicPr>
          <p:blipFill>
            <a:blip r:embed="rId4"/>
            <a:stretch>
              <a:fillRect/>
            </a:stretch>
          </p:blipFill>
          <p:spPr>
            <a:xfrm>
              <a:off x="3835671" y="5290951"/>
              <a:ext cx="2516983" cy="1438494"/>
            </a:xfrm>
            <a:prstGeom prst="rect">
              <a:avLst/>
            </a:prstGeom>
          </p:spPr>
        </p:pic>
        <p:sp>
          <p:nvSpPr>
            <p:cNvPr id="50" name="Title">
              <a:extLst>
                <a:ext uri="{FF2B5EF4-FFF2-40B4-BE49-F238E27FC236}">
                  <a16:creationId xmlns:a16="http://schemas.microsoft.com/office/drawing/2014/main" id="{D0E5EAF0-8792-49DD-BE4C-0F7C35AE36D2}"/>
                </a:ext>
              </a:extLst>
            </p:cNvPr>
            <p:cNvSpPr txBox="1">
              <a:spLocks/>
            </p:cNvSpPr>
            <p:nvPr/>
          </p:nvSpPr>
          <p:spPr>
            <a:xfrm>
              <a:off x="3471701" y="5776861"/>
              <a:ext cx="3411643" cy="789872"/>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r>
                <a:rPr lang="en-US" sz="142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a:t>
              </a:r>
            </a:p>
            <a:p>
              <a:pPr defTabSz="895526">
                <a:defRPr/>
              </a:pPr>
              <a:r>
                <a:rPr lang="en-US" sz="142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Stack</a:t>
              </a:r>
            </a:p>
          </p:txBody>
        </p:sp>
      </p:grpSp>
    </p:spTree>
    <p:extLst>
      <p:ext uri="{BB962C8B-B14F-4D97-AF65-F5344CB8AC3E}">
        <p14:creationId xmlns:p14="http://schemas.microsoft.com/office/powerpoint/2010/main" val="1709308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right)">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500"/>
                                        <p:tgtEl>
                                          <p:spTgt spid="44"/>
                                        </p:tgtEl>
                                      </p:cBhvr>
                                    </p:animEffect>
                                  </p:childTnLst>
                                </p:cTn>
                              </p:par>
                              <p:par>
                                <p:cTn id="22" presetID="10" presetClass="entr" presetSubtype="0" fill="hold"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25BAB-8731-4C57-B3E7-AE10E1B08319}"/>
              </a:ext>
            </a:extLst>
          </p:cNvPr>
          <p:cNvSpPr>
            <a:spLocks noGrp="1"/>
          </p:cNvSpPr>
          <p:nvPr>
            <p:ph type="title"/>
          </p:nvPr>
        </p:nvSpPr>
        <p:spPr/>
        <p:txBody>
          <a:bodyPr/>
          <a:lstStyle/>
          <a:p>
            <a:r>
              <a:rPr lang="en-US"/>
              <a:t>Site level failure</a:t>
            </a:r>
          </a:p>
        </p:txBody>
      </p:sp>
      <p:grpSp>
        <p:nvGrpSpPr>
          <p:cNvPr id="37" name="Group 36">
            <a:extLst>
              <a:ext uri="{FF2B5EF4-FFF2-40B4-BE49-F238E27FC236}">
                <a16:creationId xmlns:a16="http://schemas.microsoft.com/office/drawing/2014/main" id="{205CF6CE-DD78-4A7C-939E-9E8241C7B7B1}"/>
              </a:ext>
            </a:extLst>
          </p:cNvPr>
          <p:cNvGrpSpPr/>
          <p:nvPr/>
        </p:nvGrpSpPr>
        <p:grpSpPr>
          <a:xfrm>
            <a:off x="2344960" y="2007468"/>
            <a:ext cx="7746554" cy="3316362"/>
            <a:chOff x="115711" y="1244170"/>
            <a:chExt cx="12045163" cy="5156630"/>
          </a:xfrm>
        </p:grpSpPr>
        <p:grpSp>
          <p:nvGrpSpPr>
            <p:cNvPr id="3" name="Group 2">
              <a:extLst>
                <a:ext uri="{FF2B5EF4-FFF2-40B4-BE49-F238E27FC236}">
                  <a16:creationId xmlns:a16="http://schemas.microsoft.com/office/drawing/2014/main" id="{3AFC78C4-6CD8-47AF-A013-8847A36C76AB}"/>
                </a:ext>
              </a:extLst>
            </p:cNvPr>
            <p:cNvGrpSpPr/>
            <p:nvPr/>
          </p:nvGrpSpPr>
          <p:grpSpPr>
            <a:xfrm>
              <a:off x="5242560" y="4115099"/>
              <a:ext cx="1819614" cy="2285701"/>
              <a:chOff x="8931053" y="2074069"/>
              <a:chExt cx="2651760" cy="3052772"/>
            </a:xfrm>
          </p:grpSpPr>
          <p:sp>
            <p:nvSpPr>
              <p:cNvPr id="4" name="Freeform: Shape 3">
                <a:extLst>
                  <a:ext uri="{FF2B5EF4-FFF2-40B4-BE49-F238E27FC236}">
                    <a16:creationId xmlns:a16="http://schemas.microsoft.com/office/drawing/2014/main" id="{2B723988-DF3E-4458-88F6-6A48DDFA9270}"/>
                  </a:ext>
                </a:extLst>
              </p:cNvPr>
              <p:cNvSpPr/>
              <p:nvPr/>
            </p:nvSpPr>
            <p:spPr bwMode="auto">
              <a:xfrm>
                <a:off x="9087739" y="2074069"/>
                <a:ext cx="2338387" cy="2928937"/>
              </a:xfrm>
              <a:custGeom>
                <a:avLst/>
                <a:gdLst>
                  <a:gd name="connsiteX0" fmla="*/ 0 w 2338387"/>
                  <a:gd name="connsiteY0" fmla="*/ 2928937 h 2928937"/>
                  <a:gd name="connsiteX1" fmla="*/ 0 w 2338387"/>
                  <a:gd name="connsiteY1" fmla="*/ 428625 h 2928937"/>
                  <a:gd name="connsiteX2" fmla="*/ 1595437 w 2338387"/>
                  <a:gd name="connsiteY2" fmla="*/ 428625 h 2928937"/>
                  <a:gd name="connsiteX3" fmla="*/ 1595437 w 2338387"/>
                  <a:gd name="connsiteY3" fmla="*/ 0 h 2928937"/>
                  <a:gd name="connsiteX4" fmla="*/ 2338387 w 2338387"/>
                  <a:gd name="connsiteY4" fmla="*/ 0 h 2928937"/>
                  <a:gd name="connsiteX5" fmla="*/ 2338387 w 2338387"/>
                  <a:gd name="connsiteY5" fmla="*/ 2924175 h 2928937"/>
                  <a:gd name="connsiteX6" fmla="*/ 0 w 2338387"/>
                  <a:gd name="connsiteY6" fmla="*/ 2928937 h 2928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8387" h="2928937">
                    <a:moveTo>
                      <a:pt x="0" y="2928937"/>
                    </a:moveTo>
                    <a:lnTo>
                      <a:pt x="0" y="428625"/>
                    </a:lnTo>
                    <a:lnTo>
                      <a:pt x="1595437" y="428625"/>
                    </a:lnTo>
                    <a:lnTo>
                      <a:pt x="1595437" y="0"/>
                    </a:lnTo>
                    <a:lnTo>
                      <a:pt x="2338387" y="0"/>
                    </a:lnTo>
                    <a:lnTo>
                      <a:pt x="2338387" y="2924175"/>
                    </a:lnTo>
                    <a:lnTo>
                      <a:pt x="0" y="2928937"/>
                    </a:lnTo>
                    <a:close/>
                  </a:path>
                </a:pathLst>
              </a:custGeom>
              <a:solidFill>
                <a:srgbClr val="003C6C"/>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224">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Rectangle 4">
                <a:extLst>
                  <a:ext uri="{FF2B5EF4-FFF2-40B4-BE49-F238E27FC236}">
                    <a16:creationId xmlns:a16="http://schemas.microsoft.com/office/drawing/2014/main" id="{7642B4F0-1624-4E14-9A6A-CE58F6593F1E}"/>
                  </a:ext>
                </a:extLst>
              </p:cNvPr>
              <p:cNvSpPr/>
              <p:nvPr/>
            </p:nvSpPr>
            <p:spPr bwMode="auto">
              <a:xfrm>
                <a:off x="9342532" y="2736948"/>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224"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BC231B78-D42D-466A-8490-58918B459239}"/>
                  </a:ext>
                </a:extLst>
              </p:cNvPr>
              <p:cNvSpPr/>
              <p:nvPr/>
            </p:nvSpPr>
            <p:spPr bwMode="auto">
              <a:xfrm>
                <a:off x="9342532" y="3162491"/>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224"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7AA6CEF8-B10C-4F5D-AEDA-FFB4E25F6D7D}"/>
                  </a:ext>
                </a:extLst>
              </p:cNvPr>
              <p:cNvSpPr/>
              <p:nvPr/>
            </p:nvSpPr>
            <p:spPr bwMode="auto">
              <a:xfrm>
                <a:off x="9342532" y="3588036"/>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224"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Rectangle 7">
                <a:extLst>
                  <a:ext uri="{FF2B5EF4-FFF2-40B4-BE49-F238E27FC236}">
                    <a16:creationId xmlns:a16="http://schemas.microsoft.com/office/drawing/2014/main" id="{09931274-BF0C-4A38-BF5A-D38CCADBB7A2}"/>
                  </a:ext>
                </a:extLst>
              </p:cNvPr>
              <p:cNvSpPr/>
              <p:nvPr/>
            </p:nvSpPr>
            <p:spPr bwMode="auto">
              <a:xfrm>
                <a:off x="9342532" y="4013579"/>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224"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8BD8035F-7015-4C9A-B97A-31A7D217AF4D}"/>
                  </a:ext>
                </a:extLst>
              </p:cNvPr>
              <p:cNvSpPr/>
              <p:nvPr/>
            </p:nvSpPr>
            <p:spPr bwMode="auto">
              <a:xfrm>
                <a:off x="10682867" y="4539348"/>
                <a:ext cx="360838" cy="462023"/>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224"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Freeform 13">
                <a:extLst>
                  <a:ext uri="{FF2B5EF4-FFF2-40B4-BE49-F238E27FC236}">
                    <a16:creationId xmlns:a16="http://schemas.microsoft.com/office/drawing/2014/main" id="{A6CAAB64-0ECE-4654-9638-08E7D86CD2F2}"/>
                  </a:ext>
                </a:extLst>
              </p:cNvPr>
              <p:cNvSpPr>
                <a:spLocks/>
              </p:cNvSpPr>
              <p:nvPr/>
            </p:nvSpPr>
            <p:spPr bwMode="auto">
              <a:xfrm>
                <a:off x="8931053" y="4999729"/>
                <a:ext cx="2651760" cy="127112"/>
              </a:xfrm>
              <a:custGeom>
                <a:avLst/>
                <a:gdLst>
                  <a:gd name="T0" fmla="*/ 1277 w 1316"/>
                  <a:gd name="T1" fmla="*/ 78 h 78"/>
                  <a:gd name="T2" fmla="*/ 39 w 1316"/>
                  <a:gd name="T3" fmla="*/ 78 h 78"/>
                  <a:gd name="T4" fmla="*/ 0 w 1316"/>
                  <a:gd name="T5" fmla="*/ 39 h 78"/>
                  <a:gd name="T6" fmla="*/ 39 w 1316"/>
                  <a:gd name="T7" fmla="*/ 0 h 78"/>
                  <a:gd name="T8" fmla="*/ 1277 w 1316"/>
                  <a:gd name="T9" fmla="*/ 0 h 78"/>
                  <a:gd name="T10" fmla="*/ 1316 w 1316"/>
                  <a:gd name="T11" fmla="*/ 39 h 78"/>
                  <a:gd name="T12" fmla="*/ 1277 w 131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1316" h="78">
                    <a:moveTo>
                      <a:pt x="1277" y="78"/>
                    </a:moveTo>
                    <a:cubicBezTo>
                      <a:pt x="39" y="78"/>
                      <a:pt x="39" y="78"/>
                      <a:pt x="39" y="78"/>
                    </a:cubicBezTo>
                    <a:cubicBezTo>
                      <a:pt x="17" y="78"/>
                      <a:pt x="0" y="60"/>
                      <a:pt x="0" y="39"/>
                    </a:cubicBezTo>
                    <a:cubicBezTo>
                      <a:pt x="0" y="18"/>
                      <a:pt x="17" y="0"/>
                      <a:pt x="39" y="0"/>
                    </a:cubicBezTo>
                    <a:cubicBezTo>
                      <a:pt x="1277" y="0"/>
                      <a:pt x="1277" y="0"/>
                      <a:pt x="1277" y="0"/>
                    </a:cubicBezTo>
                    <a:cubicBezTo>
                      <a:pt x="1298" y="0"/>
                      <a:pt x="1316" y="18"/>
                      <a:pt x="1316" y="39"/>
                    </a:cubicBezTo>
                    <a:cubicBezTo>
                      <a:pt x="1316" y="60"/>
                      <a:pt x="1298" y="78"/>
                      <a:pt x="1277" y="78"/>
                    </a:cubicBezTo>
                    <a:close/>
                  </a:path>
                </a:pathLst>
              </a:custGeom>
              <a:solidFill>
                <a:srgbClr val="002060"/>
              </a:solidFill>
              <a:ln w="6350">
                <a:solidFill>
                  <a:schemeClr val="bg1">
                    <a:lumMod val="95000"/>
                  </a:schemeClr>
                </a:solidFill>
                <a:round/>
                <a:headEnd/>
                <a:tailEnd/>
              </a:ln>
            </p:spPr>
            <p:txBody>
              <a:bodyPr vert="horz" wrap="square" lIns="93247" tIns="46623" rIns="93247" bIns="46623" numCol="1" anchor="t" anchorCtr="0" compatLnSpc="1">
                <a:prstTxWarp prst="textNoShape">
                  <a:avLst/>
                </a:prstTxWarp>
              </a:bodyPr>
              <a:lstStyle/>
              <a:p>
                <a:pPr defTabSz="932418">
                  <a:defRPr/>
                </a:pPr>
                <a:endParaRPr lang="en-US" sz="1071">
                  <a:solidFill>
                    <a:srgbClr val="FFFFFF"/>
                  </a:solidFill>
                  <a:latin typeface="Segoe UI"/>
                </a:endParaRPr>
              </a:p>
            </p:txBody>
          </p:sp>
        </p:grpSp>
        <p:sp>
          <p:nvSpPr>
            <p:cNvPr id="11" name="Rectangle: Rounded Corners 10">
              <a:extLst>
                <a:ext uri="{FF2B5EF4-FFF2-40B4-BE49-F238E27FC236}">
                  <a16:creationId xmlns:a16="http://schemas.microsoft.com/office/drawing/2014/main" id="{7936E66A-FFCA-41F9-BDAC-5A77971DD187}"/>
                </a:ext>
              </a:extLst>
            </p:cNvPr>
            <p:cNvSpPr/>
            <p:nvPr/>
          </p:nvSpPr>
          <p:spPr bwMode="auto">
            <a:xfrm>
              <a:off x="1026813" y="1244171"/>
              <a:ext cx="1500637" cy="1183212"/>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020">
                  <a:gradFill>
                    <a:gsLst>
                      <a:gs pos="40075">
                        <a:srgbClr val="FFFFFF"/>
                      </a:gs>
                      <a:gs pos="30000">
                        <a:srgbClr val="FFFFFF"/>
                      </a:gs>
                    </a:gsLst>
                    <a:lin ang="5400000" scaled="0"/>
                  </a:gradFill>
                </a:rPr>
                <a:t>Utility Feed A</a:t>
              </a:r>
            </a:p>
          </p:txBody>
        </p:sp>
        <p:sp>
          <p:nvSpPr>
            <p:cNvPr id="12" name="Rectangle: Rounded Corners 11">
              <a:extLst>
                <a:ext uri="{FF2B5EF4-FFF2-40B4-BE49-F238E27FC236}">
                  <a16:creationId xmlns:a16="http://schemas.microsoft.com/office/drawing/2014/main" id="{5D464EDE-133F-49A7-830B-7CFC4A352829}"/>
                </a:ext>
              </a:extLst>
            </p:cNvPr>
            <p:cNvSpPr/>
            <p:nvPr/>
          </p:nvSpPr>
          <p:spPr bwMode="auto">
            <a:xfrm>
              <a:off x="1026813" y="2623232"/>
              <a:ext cx="3722808" cy="784220"/>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020">
                  <a:gradFill>
                    <a:gsLst>
                      <a:gs pos="40075">
                        <a:srgbClr val="FFFFFF"/>
                      </a:gs>
                      <a:gs pos="30000">
                        <a:srgbClr val="FFFFFF"/>
                      </a:gs>
                    </a:gsLst>
                    <a:lin ang="5400000" scaled="0"/>
                  </a:gradFill>
                </a:rPr>
                <a:t>Auto transfer switch (ATS)</a:t>
              </a:r>
            </a:p>
          </p:txBody>
        </p:sp>
        <p:sp>
          <p:nvSpPr>
            <p:cNvPr id="13" name="Rectangle: Rounded Corners 12">
              <a:extLst>
                <a:ext uri="{FF2B5EF4-FFF2-40B4-BE49-F238E27FC236}">
                  <a16:creationId xmlns:a16="http://schemas.microsoft.com/office/drawing/2014/main" id="{2DC972B6-BA0A-48C3-ABC2-EC5535E07506}"/>
                </a:ext>
              </a:extLst>
            </p:cNvPr>
            <p:cNvSpPr/>
            <p:nvPr/>
          </p:nvSpPr>
          <p:spPr bwMode="auto">
            <a:xfrm>
              <a:off x="3248984" y="1244171"/>
              <a:ext cx="1500637" cy="1183212"/>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020">
                  <a:gradFill>
                    <a:gsLst>
                      <a:gs pos="40075">
                        <a:srgbClr val="FFFFFF"/>
                      </a:gs>
                      <a:gs pos="30000">
                        <a:srgbClr val="FFFFFF"/>
                      </a:gs>
                    </a:gsLst>
                    <a:lin ang="5400000" scaled="0"/>
                  </a:gradFill>
                </a:rPr>
                <a:t>Backup generator </a:t>
              </a:r>
            </a:p>
            <a:p>
              <a:pPr algn="ctr" defTabSz="951028" fontAlgn="base">
                <a:spcBef>
                  <a:spcPct val="0"/>
                </a:spcBef>
                <a:spcAft>
                  <a:spcPct val="0"/>
                </a:spcAft>
              </a:pPr>
              <a:r>
                <a:rPr lang="en-US" sz="1020">
                  <a:gradFill>
                    <a:gsLst>
                      <a:gs pos="40075">
                        <a:srgbClr val="FFFFFF"/>
                      </a:gs>
                      <a:gs pos="30000">
                        <a:srgbClr val="FFFFFF"/>
                      </a:gs>
                    </a:gsLst>
                    <a:lin ang="5400000" scaled="0"/>
                  </a:gradFill>
                </a:rPr>
                <a:t>N: Tier III</a:t>
              </a:r>
            </a:p>
            <a:p>
              <a:pPr algn="ctr" defTabSz="951028" fontAlgn="base">
                <a:spcBef>
                  <a:spcPct val="0"/>
                </a:spcBef>
                <a:spcAft>
                  <a:spcPct val="0"/>
                </a:spcAft>
              </a:pPr>
              <a:r>
                <a:rPr lang="en-US" sz="1020">
                  <a:gradFill>
                    <a:gsLst>
                      <a:gs pos="40075">
                        <a:srgbClr val="FFFFFF"/>
                      </a:gs>
                      <a:gs pos="30000">
                        <a:srgbClr val="FFFFFF"/>
                      </a:gs>
                    </a:gsLst>
                    <a:lin ang="5400000" scaled="0"/>
                  </a:gradFill>
                </a:rPr>
                <a:t>N+1: Tier IV</a:t>
              </a:r>
            </a:p>
          </p:txBody>
        </p:sp>
        <p:cxnSp>
          <p:nvCxnSpPr>
            <p:cNvPr id="14" name="Straight Arrow Connector 13">
              <a:extLst>
                <a:ext uri="{FF2B5EF4-FFF2-40B4-BE49-F238E27FC236}">
                  <a16:creationId xmlns:a16="http://schemas.microsoft.com/office/drawing/2014/main" id="{88D7BCE3-18DA-4C5A-89A3-FFAC1D13E26C}"/>
                </a:ext>
              </a:extLst>
            </p:cNvPr>
            <p:cNvCxnSpPr>
              <a:stCxn id="11" idx="2"/>
            </p:cNvCxnSpPr>
            <p:nvPr/>
          </p:nvCxnSpPr>
          <p:spPr>
            <a:xfrm>
              <a:off x="1777132" y="2427383"/>
              <a:ext cx="3960" cy="195849"/>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9F7E50D-12DD-467C-880D-B59F5F5E0EA8}"/>
                </a:ext>
              </a:extLst>
            </p:cNvPr>
            <p:cNvCxnSpPr>
              <a:cxnSpLocks/>
              <a:stCxn id="13" idx="2"/>
            </p:cNvCxnSpPr>
            <p:nvPr/>
          </p:nvCxnSpPr>
          <p:spPr>
            <a:xfrm>
              <a:off x="3999303" y="2427383"/>
              <a:ext cx="0" cy="195849"/>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F4078A5B-928C-4464-AD67-3E47F5847E43}"/>
                </a:ext>
              </a:extLst>
            </p:cNvPr>
            <p:cNvSpPr/>
            <p:nvPr/>
          </p:nvSpPr>
          <p:spPr bwMode="auto">
            <a:xfrm>
              <a:off x="988714" y="5613829"/>
              <a:ext cx="1987850" cy="784220"/>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020">
                  <a:gradFill>
                    <a:gsLst>
                      <a:gs pos="40075">
                        <a:srgbClr val="FFFFFF"/>
                      </a:gs>
                      <a:gs pos="30000">
                        <a:srgbClr val="FFFFFF"/>
                      </a:gs>
                    </a:gsLst>
                    <a:lin ang="5400000" scaled="0"/>
                  </a:gradFill>
                </a:rPr>
                <a:t>UPS </a:t>
              </a:r>
            </a:p>
            <a:p>
              <a:pPr algn="ctr" defTabSz="951028" fontAlgn="base">
                <a:spcBef>
                  <a:spcPct val="0"/>
                </a:spcBef>
                <a:spcAft>
                  <a:spcPct val="0"/>
                </a:spcAft>
              </a:pPr>
              <a:r>
                <a:rPr lang="en-US" sz="1020">
                  <a:gradFill>
                    <a:gsLst>
                      <a:gs pos="40075">
                        <a:srgbClr val="FFFFFF"/>
                      </a:gs>
                      <a:gs pos="30000">
                        <a:srgbClr val="FFFFFF"/>
                      </a:gs>
                    </a:gsLst>
                    <a:lin ang="5400000" scaled="0"/>
                  </a:gradFill>
                </a:rPr>
                <a:t>N: Tier III</a:t>
              </a:r>
            </a:p>
            <a:p>
              <a:pPr algn="ctr" defTabSz="951028" fontAlgn="base">
                <a:spcBef>
                  <a:spcPct val="0"/>
                </a:spcBef>
                <a:spcAft>
                  <a:spcPct val="0"/>
                </a:spcAft>
              </a:pPr>
              <a:r>
                <a:rPr lang="en-US" sz="1020">
                  <a:gradFill>
                    <a:gsLst>
                      <a:gs pos="40075">
                        <a:srgbClr val="FFFFFF"/>
                      </a:gs>
                      <a:gs pos="30000">
                        <a:srgbClr val="FFFFFF"/>
                      </a:gs>
                    </a:gsLst>
                    <a:lin ang="5400000" scaled="0"/>
                  </a:gradFill>
                </a:rPr>
                <a:t>N+1: Tier IV</a:t>
              </a:r>
            </a:p>
          </p:txBody>
        </p:sp>
        <p:cxnSp>
          <p:nvCxnSpPr>
            <p:cNvPr id="17" name="Straight Arrow Connector 16">
              <a:extLst>
                <a:ext uri="{FF2B5EF4-FFF2-40B4-BE49-F238E27FC236}">
                  <a16:creationId xmlns:a16="http://schemas.microsoft.com/office/drawing/2014/main" id="{2B19AAB1-F8FB-49B5-AD9A-E8036F33588C}"/>
                </a:ext>
              </a:extLst>
            </p:cNvPr>
            <p:cNvCxnSpPr>
              <a:cxnSpLocks/>
            </p:cNvCxnSpPr>
            <p:nvPr/>
          </p:nvCxnSpPr>
          <p:spPr>
            <a:xfrm>
              <a:off x="1777131" y="3407451"/>
              <a:ext cx="0" cy="2206378"/>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AB5B8EA-A1D4-449B-A166-7E4A443247A6}"/>
                </a:ext>
              </a:extLst>
            </p:cNvPr>
            <p:cNvCxnSpPr>
              <a:cxnSpLocks/>
              <a:stCxn id="16" idx="3"/>
            </p:cNvCxnSpPr>
            <p:nvPr/>
          </p:nvCxnSpPr>
          <p:spPr>
            <a:xfrm>
              <a:off x="2976564" y="6005939"/>
              <a:ext cx="2373513"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F08A417B-C87A-4D02-B5F6-FA053061E7D8}"/>
                </a:ext>
              </a:extLst>
            </p:cNvPr>
            <p:cNvSpPr/>
            <p:nvPr/>
          </p:nvSpPr>
          <p:spPr bwMode="auto">
            <a:xfrm>
              <a:off x="2378044" y="4464431"/>
              <a:ext cx="1987850" cy="784220"/>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020">
                  <a:gradFill>
                    <a:gsLst>
                      <a:gs pos="40075">
                        <a:srgbClr val="FFFFFF"/>
                      </a:gs>
                      <a:gs pos="30000">
                        <a:srgbClr val="FFFFFF"/>
                      </a:gs>
                    </a:gsLst>
                    <a:lin ang="5400000" scaled="0"/>
                  </a:gradFill>
                </a:rPr>
                <a:t>Mechanical</a:t>
              </a:r>
            </a:p>
          </p:txBody>
        </p:sp>
        <p:cxnSp>
          <p:nvCxnSpPr>
            <p:cNvPr id="20" name="Straight Arrow Connector 19">
              <a:extLst>
                <a:ext uri="{FF2B5EF4-FFF2-40B4-BE49-F238E27FC236}">
                  <a16:creationId xmlns:a16="http://schemas.microsoft.com/office/drawing/2014/main" id="{E6E886E5-499A-475B-ADCC-96FE1E3259FF}"/>
                </a:ext>
              </a:extLst>
            </p:cNvPr>
            <p:cNvCxnSpPr>
              <a:cxnSpLocks/>
              <a:endCxn id="19" idx="0"/>
            </p:cNvCxnSpPr>
            <p:nvPr/>
          </p:nvCxnSpPr>
          <p:spPr>
            <a:xfrm>
              <a:off x="3371969" y="3407451"/>
              <a:ext cx="0" cy="105698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5351150-788D-4B01-9286-688C68B89936}"/>
                </a:ext>
              </a:extLst>
            </p:cNvPr>
            <p:cNvCxnSpPr>
              <a:cxnSpLocks/>
              <a:stCxn id="19" idx="3"/>
            </p:cNvCxnSpPr>
            <p:nvPr/>
          </p:nvCxnSpPr>
          <p:spPr>
            <a:xfrm>
              <a:off x="4365894" y="4856541"/>
              <a:ext cx="984183"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8FB2009A-E1F4-4631-994E-5FE47149C455}"/>
                </a:ext>
              </a:extLst>
            </p:cNvPr>
            <p:cNvGrpSpPr/>
            <p:nvPr/>
          </p:nvGrpSpPr>
          <p:grpSpPr>
            <a:xfrm>
              <a:off x="6954655" y="4856541"/>
              <a:ext cx="2373513" cy="1149398"/>
              <a:chOff x="6954655" y="4856541"/>
              <a:chExt cx="2373513" cy="1149398"/>
            </a:xfrm>
          </p:grpSpPr>
          <p:cxnSp>
            <p:nvCxnSpPr>
              <p:cNvPr id="23" name="Straight Arrow Connector 22">
                <a:extLst>
                  <a:ext uri="{FF2B5EF4-FFF2-40B4-BE49-F238E27FC236}">
                    <a16:creationId xmlns:a16="http://schemas.microsoft.com/office/drawing/2014/main" id="{8F839ED3-9F29-446D-8AFC-D12937F93898}"/>
                  </a:ext>
                </a:extLst>
              </p:cNvPr>
              <p:cNvCxnSpPr>
                <a:cxnSpLocks/>
                <a:stCxn id="32" idx="3"/>
              </p:cNvCxnSpPr>
              <p:nvPr/>
            </p:nvCxnSpPr>
            <p:spPr>
              <a:xfrm flipH="1">
                <a:off x="6954655" y="6005939"/>
                <a:ext cx="2373513"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374A09E-2D10-440F-8830-8259A9CBB22A}"/>
                  </a:ext>
                </a:extLst>
              </p:cNvPr>
              <p:cNvCxnSpPr>
                <a:cxnSpLocks/>
                <a:stCxn id="34" idx="3"/>
              </p:cNvCxnSpPr>
              <p:nvPr/>
            </p:nvCxnSpPr>
            <p:spPr>
              <a:xfrm flipH="1">
                <a:off x="6954655" y="4856541"/>
                <a:ext cx="984183"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560F8647-5F29-44EA-A909-2AF1EC1C3A82}"/>
                </a:ext>
              </a:extLst>
            </p:cNvPr>
            <p:cNvSpPr txBox="1"/>
            <p:nvPr/>
          </p:nvSpPr>
          <p:spPr>
            <a:xfrm>
              <a:off x="115711" y="3995862"/>
              <a:ext cx="1746003" cy="547678"/>
            </a:xfrm>
            <a:prstGeom prst="rect">
              <a:avLst/>
            </a:prstGeom>
            <a:noFill/>
          </p:spPr>
          <p:txBody>
            <a:bodyPr wrap="square" lIns="0" tIns="0" rIns="0" bIns="0" rtlCol="0">
              <a:spAutoFit/>
            </a:bodyPr>
            <a:lstStyle/>
            <a:p>
              <a:pPr algn="ctr"/>
              <a:r>
                <a:rPr lang="en-US" sz="1122">
                  <a:gradFill>
                    <a:gsLst>
                      <a:gs pos="2917">
                        <a:schemeClr val="tx1"/>
                      </a:gs>
                      <a:gs pos="30000">
                        <a:schemeClr val="tx1"/>
                      </a:gs>
                    </a:gsLst>
                    <a:lin ang="5400000" scaled="0"/>
                  </a:gradFill>
                </a:rPr>
                <a:t>Active: </a:t>
              </a:r>
            </a:p>
            <a:p>
              <a:pPr algn="ctr"/>
              <a:r>
                <a:rPr lang="en-US" sz="1122">
                  <a:gradFill>
                    <a:gsLst>
                      <a:gs pos="2917">
                        <a:schemeClr val="tx1"/>
                      </a:gs>
                      <a:gs pos="30000">
                        <a:schemeClr val="tx1"/>
                      </a:gs>
                    </a:gsLst>
                    <a:lin ang="5400000" scaled="0"/>
                  </a:gradFill>
                </a:rPr>
                <a:t>Tier III and IV</a:t>
              </a:r>
            </a:p>
          </p:txBody>
        </p:sp>
        <p:grpSp>
          <p:nvGrpSpPr>
            <p:cNvPr id="26" name="Group 25">
              <a:extLst>
                <a:ext uri="{FF2B5EF4-FFF2-40B4-BE49-F238E27FC236}">
                  <a16:creationId xmlns:a16="http://schemas.microsoft.com/office/drawing/2014/main" id="{F8CE45A3-E820-4BCD-9280-6248E139BBE4}"/>
                </a:ext>
              </a:extLst>
            </p:cNvPr>
            <p:cNvGrpSpPr/>
            <p:nvPr/>
          </p:nvGrpSpPr>
          <p:grpSpPr>
            <a:xfrm>
              <a:off x="7883975" y="1244170"/>
              <a:ext cx="4276899" cy="5153879"/>
              <a:chOff x="7883975" y="1244170"/>
              <a:chExt cx="4276899" cy="5153879"/>
            </a:xfrm>
          </p:grpSpPr>
          <p:sp>
            <p:nvSpPr>
              <p:cNvPr id="27" name="Rectangle: Rounded Corners 26">
                <a:extLst>
                  <a:ext uri="{FF2B5EF4-FFF2-40B4-BE49-F238E27FC236}">
                    <a16:creationId xmlns:a16="http://schemas.microsoft.com/office/drawing/2014/main" id="{B4FA5DDE-4405-4D40-9380-2439DD424D73}"/>
                  </a:ext>
                </a:extLst>
              </p:cNvPr>
              <p:cNvSpPr/>
              <p:nvPr/>
            </p:nvSpPr>
            <p:spPr bwMode="auto">
              <a:xfrm>
                <a:off x="7883975" y="1244170"/>
                <a:ext cx="1500637" cy="1183212"/>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020">
                    <a:gradFill>
                      <a:gsLst>
                        <a:gs pos="40075">
                          <a:srgbClr val="FFFFFF"/>
                        </a:gs>
                        <a:gs pos="30000">
                          <a:srgbClr val="FFFFFF"/>
                        </a:gs>
                      </a:gsLst>
                      <a:lin ang="5400000" scaled="0"/>
                    </a:gradFill>
                  </a:rPr>
                  <a:t>Backup generator </a:t>
                </a:r>
              </a:p>
              <a:p>
                <a:pPr algn="ctr" defTabSz="951028" fontAlgn="base">
                  <a:spcBef>
                    <a:spcPct val="0"/>
                  </a:spcBef>
                  <a:spcAft>
                    <a:spcPct val="0"/>
                  </a:spcAft>
                </a:pPr>
                <a:r>
                  <a:rPr lang="en-US" sz="1020">
                    <a:gradFill>
                      <a:gsLst>
                        <a:gs pos="40075">
                          <a:srgbClr val="FFFFFF"/>
                        </a:gs>
                        <a:gs pos="30000">
                          <a:srgbClr val="FFFFFF"/>
                        </a:gs>
                      </a:gsLst>
                      <a:lin ang="5400000" scaled="0"/>
                    </a:gradFill>
                  </a:rPr>
                  <a:t>N: Tier III</a:t>
                </a:r>
              </a:p>
              <a:p>
                <a:pPr algn="ctr" defTabSz="951028" fontAlgn="base">
                  <a:spcBef>
                    <a:spcPct val="0"/>
                  </a:spcBef>
                  <a:spcAft>
                    <a:spcPct val="0"/>
                  </a:spcAft>
                </a:pPr>
                <a:r>
                  <a:rPr lang="en-US" sz="1020">
                    <a:gradFill>
                      <a:gsLst>
                        <a:gs pos="40075">
                          <a:srgbClr val="FFFFFF"/>
                        </a:gs>
                        <a:gs pos="30000">
                          <a:srgbClr val="FFFFFF"/>
                        </a:gs>
                      </a:gsLst>
                      <a:lin ang="5400000" scaled="0"/>
                    </a:gradFill>
                  </a:rPr>
                  <a:t>N+1: Tier IV</a:t>
                </a:r>
              </a:p>
            </p:txBody>
          </p:sp>
          <p:sp>
            <p:nvSpPr>
              <p:cNvPr id="28" name="Rectangle: Rounded Corners 27">
                <a:extLst>
                  <a:ext uri="{FF2B5EF4-FFF2-40B4-BE49-F238E27FC236}">
                    <a16:creationId xmlns:a16="http://schemas.microsoft.com/office/drawing/2014/main" id="{1943F929-3467-438E-A107-A27DE37B2150}"/>
                  </a:ext>
                </a:extLst>
              </p:cNvPr>
              <p:cNvSpPr/>
              <p:nvPr/>
            </p:nvSpPr>
            <p:spPr bwMode="auto">
              <a:xfrm>
                <a:off x="7883975" y="2623231"/>
                <a:ext cx="3722808" cy="784220"/>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020">
                    <a:gradFill>
                      <a:gsLst>
                        <a:gs pos="40075">
                          <a:srgbClr val="FFFFFF"/>
                        </a:gs>
                        <a:gs pos="30000">
                          <a:srgbClr val="FFFFFF"/>
                        </a:gs>
                      </a:gsLst>
                      <a:lin ang="5400000" scaled="0"/>
                    </a:gradFill>
                  </a:rPr>
                  <a:t>Auto transfer switch (ATS)</a:t>
                </a:r>
              </a:p>
            </p:txBody>
          </p:sp>
          <p:sp>
            <p:nvSpPr>
              <p:cNvPr id="29" name="Rectangle: Rounded Corners 28">
                <a:extLst>
                  <a:ext uri="{FF2B5EF4-FFF2-40B4-BE49-F238E27FC236}">
                    <a16:creationId xmlns:a16="http://schemas.microsoft.com/office/drawing/2014/main" id="{AA5FBE06-D502-4AD7-BFCA-C633A9726A2C}"/>
                  </a:ext>
                </a:extLst>
              </p:cNvPr>
              <p:cNvSpPr/>
              <p:nvPr/>
            </p:nvSpPr>
            <p:spPr bwMode="auto">
              <a:xfrm>
                <a:off x="10106146" y="1244170"/>
                <a:ext cx="1500637" cy="1183212"/>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020">
                    <a:gradFill>
                      <a:gsLst>
                        <a:gs pos="40075">
                          <a:srgbClr val="FFFFFF"/>
                        </a:gs>
                        <a:gs pos="30000">
                          <a:srgbClr val="FFFFFF"/>
                        </a:gs>
                      </a:gsLst>
                      <a:lin ang="5400000" scaled="0"/>
                    </a:gradFill>
                  </a:rPr>
                  <a:t>Utility Feed B</a:t>
                </a:r>
              </a:p>
            </p:txBody>
          </p:sp>
          <p:cxnSp>
            <p:nvCxnSpPr>
              <p:cNvPr id="30" name="Straight Arrow Connector 29">
                <a:extLst>
                  <a:ext uri="{FF2B5EF4-FFF2-40B4-BE49-F238E27FC236}">
                    <a16:creationId xmlns:a16="http://schemas.microsoft.com/office/drawing/2014/main" id="{1169F62E-AE46-4245-9DC3-A1B096D38D4E}"/>
                  </a:ext>
                </a:extLst>
              </p:cNvPr>
              <p:cNvCxnSpPr>
                <a:stCxn id="27" idx="2"/>
              </p:cNvCxnSpPr>
              <p:nvPr/>
            </p:nvCxnSpPr>
            <p:spPr>
              <a:xfrm>
                <a:off x="8634294" y="2427382"/>
                <a:ext cx="3960" cy="195849"/>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486D0CA-BAE2-48A1-A612-BC5312FAD947}"/>
                  </a:ext>
                </a:extLst>
              </p:cNvPr>
              <p:cNvCxnSpPr>
                <a:cxnSpLocks/>
                <a:stCxn id="29" idx="2"/>
              </p:cNvCxnSpPr>
              <p:nvPr/>
            </p:nvCxnSpPr>
            <p:spPr>
              <a:xfrm>
                <a:off x="10856465" y="2427382"/>
                <a:ext cx="0" cy="195849"/>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E8C440BB-845B-4477-8523-9F3B40AC43A8}"/>
                  </a:ext>
                </a:extLst>
              </p:cNvPr>
              <p:cNvSpPr/>
              <p:nvPr/>
            </p:nvSpPr>
            <p:spPr bwMode="auto">
              <a:xfrm flipH="1">
                <a:off x="9328168" y="5613829"/>
                <a:ext cx="1987850" cy="784220"/>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020">
                    <a:gradFill>
                      <a:gsLst>
                        <a:gs pos="40075">
                          <a:srgbClr val="FFFFFF"/>
                        </a:gs>
                        <a:gs pos="30000">
                          <a:srgbClr val="FFFFFF"/>
                        </a:gs>
                      </a:gsLst>
                      <a:lin ang="5400000" scaled="0"/>
                    </a:gradFill>
                  </a:rPr>
                  <a:t>UPS </a:t>
                </a:r>
              </a:p>
              <a:p>
                <a:pPr algn="ctr" defTabSz="951028" fontAlgn="base">
                  <a:spcBef>
                    <a:spcPct val="0"/>
                  </a:spcBef>
                  <a:spcAft>
                    <a:spcPct val="0"/>
                  </a:spcAft>
                </a:pPr>
                <a:r>
                  <a:rPr lang="en-US" sz="1020">
                    <a:gradFill>
                      <a:gsLst>
                        <a:gs pos="40075">
                          <a:srgbClr val="FFFFFF"/>
                        </a:gs>
                        <a:gs pos="30000">
                          <a:srgbClr val="FFFFFF"/>
                        </a:gs>
                      </a:gsLst>
                      <a:lin ang="5400000" scaled="0"/>
                    </a:gradFill>
                  </a:rPr>
                  <a:t>N: Tier III</a:t>
                </a:r>
              </a:p>
              <a:p>
                <a:pPr algn="ctr" defTabSz="951028" fontAlgn="base">
                  <a:spcBef>
                    <a:spcPct val="0"/>
                  </a:spcBef>
                  <a:spcAft>
                    <a:spcPct val="0"/>
                  </a:spcAft>
                </a:pPr>
                <a:r>
                  <a:rPr lang="en-US" sz="1020">
                    <a:gradFill>
                      <a:gsLst>
                        <a:gs pos="40075">
                          <a:srgbClr val="FFFFFF"/>
                        </a:gs>
                        <a:gs pos="30000">
                          <a:srgbClr val="FFFFFF"/>
                        </a:gs>
                      </a:gsLst>
                      <a:lin ang="5400000" scaled="0"/>
                    </a:gradFill>
                  </a:rPr>
                  <a:t>N+1: Tier IV</a:t>
                </a:r>
              </a:p>
            </p:txBody>
          </p:sp>
          <p:cxnSp>
            <p:nvCxnSpPr>
              <p:cNvPr id="33" name="Straight Arrow Connector 32">
                <a:extLst>
                  <a:ext uri="{FF2B5EF4-FFF2-40B4-BE49-F238E27FC236}">
                    <a16:creationId xmlns:a16="http://schemas.microsoft.com/office/drawing/2014/main" id="{208BF0C4-0894-4E46-B60E-DB7AEB5ACA5A}"/>
                  </a:ext>
                </a:extLst>
              </p:cNvPr>
              <p:cNvCxnSpPr>
                <a:cxnSpLocks/>
              </p:cNvCxnSpPr>
              <p:nvPr/>
            </p:nvCxnSpPr>
            <p:spPr>
              <a:xfrm flipH="1">
                <a:off x="10527601" y="3407451"/>
                <a:ext cx="0" cy="2206378"/>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A52AF0E5-3B30-4268-A6C7-42DD530D7D89}"/>
                  </a:ext>
                </a:extLst>
              </p:cNvPr>
              <p:cNvSpPr/>
              <p:nvPr/>
            </p:nvSpPr>
            <p:spPr bwMode="auto">
              <a:xfrm flipH="1">
                <a:off x="7938838" y="4464431"/>
                <a:ext cx="1987850" cy="784220"/>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020">
                    <a:gradFill>
                      <a:gsLst>
                        <a:gs pos="40075">
                          <a:srgbClr val="FFFFFF"/>
                        </a:gs>
                        <a:gs pos="30000">
                          <a:srgbClr val="FFFFFF"/>
                        </a:gs>
                      </a:gsLst>
                      <a:lin ang="5400000" scaled="0"/>
                    </a:gradFill>
                  </a:rPr>
                  <a:t>Mechanical</a:t>
                </a:r>
              </a:p>
            </p:txBody>
          </p:sp>
          <p:cxnSp>
            <p:nvCxnSpPr>
              <p:cNvPr id="35" name="Straight Arrow Connector 34">
                <a:extLst>
                  <a:ext uri="{FF2B5EF4-FFF2-40B4-BE49-F238E27FC236}">
                    <a16:creationId xmlns:a16="http://schemas.microsoft.com/office/drawing/2014/main" id="{979B2D7B-0083-45EE-9B9F-53D982E0E9A2}"/>
                  </a:ext>
                </a:extLst>
              </p:cNvPr>
              <p:cNvCxnSpPr>
                <a:cxnSpLocks/>
                <a:endCxn id="34" idx="0"/>
              </p:cNvCxnSpPr>
              <p:nvPr/>
            </p:nvCxnSpPr>
            <p:spPr>
              <a:xfrm flipH="1">
                <a:off x="8932763" y="3407451"/>
                <a:ext cx="0" cy="105698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BC87D702-EB2E-4580-A124-CBD24AFAF51C}"/>
                  </a:ext>
                </a:extLst>
              </p:cNvPr>
              <p:cNvSpPr txBox="1"/>
              <p:nvPr/>
            </p:nvSpPr>
            <p:spPr>
              <a:xfrm>
                <a:off x="10414870" y="3742686"/>
                <a:ext cx="1746004" cy="1369197"/>
              </a:xfrm>
              <a:prstGeom prst="rect">
                <a:avLst/>
              </a:prstGeom>
              <a:noFill/>
            </p:spPr>
            <p:txBody>
              <a:bodyPr wrap="square" lIns="0" tIns="0" rIns="0" bIns="0" rtlCol="0">
                <a:spAutoFit/>
              </a:bodyPr>
              <a:lstStyle/>
              <a:p>
                <a:pPr algn="ctr"/>
                <a:r>
                  <a:rPr lang="en-US" sz="1122">
                    <a:gradFill>
                      <a:gsLst>
                        <a:gs pos="2917">
                          <a:schemeClr val="tx1"/>
                        </a:gs>
                        <a:gs pos="30000">
                          <a:schemeClr val="tx1"/>
                        </a:gs>
                      </a:gsLst>
                      <a:lin ang="5400000" scaled="0"/>
                    </a:gradFill>
                  </a:rPr>
                  <a:t>Passive:</a:t>
                </a:r>
              </a:p>
              <a:p>
                <a:pPr algn="ctr"/>
                <a:r>
                  <a:rPr lang="en-US" sz="1122">
                    <a:gradFill>
                      <a:gsLst>
                        <a:gs pos="2917">
                          <a:schemeClr val="tx1"/>
                        </a:gs>
                        <a:gs pos="30000">
                          <a:schemeClr val="tx1"/>
                        </a:gs>
                      </a:gsLst>
                      <a:lin ang="5400000" scaled="0"/>
                    </a:gradFill>
                  </a:rPr>
                  <a:t>Tier III</a:t>
                </a:r>
              </a:p>
              <a:p>
                <a:pPr algn="ctr"/>
                <a:endParaRPr lang="en-US" sz="1122">
                  <a:gradFill>
                    <a:gsLst>
                      <a:gs pos="2917">
                        <a:schemeClr val="tx1"/>
                      </a:gs>
                      <a:gs pos="30000">
                        <a:schemeClr val="tx1"/>
                      </a:gs>
                    </a:gsLst>
                    <a:lin ang="5400000" scaled="0"/>
                  </a:gradFill>
                </a:endParaRPr>
              </a:p>
              <a:p>
                <a:pPr algn="ctr"/>
                <a:r>
                  <a:rPr lang="en-US" sz="1122">
                    <a:gradFill>
                      <a:gsLst>
                        <a:gs pos="2917">
                          <a:schemeClr val="tx1"/>
                        </a:gs>
                        <a:gs pos="30000">
                          <a:schemeClr val="tx1"/>
                        </a:gs>
                      </a:gsLst>
                      <a:lin ang="5400000" scaled="0"/>
                    </a:gradFill>
                  </a:rPr>
                  <a:t>Active: </a:t>
                </a:r>
              </a:p>
              <a:p>
                <a:pPr algn="ctr"/>
                <a:r>
                  <a:rPr lang="en-US" sz="1122">
                    <a:gradFill>
                      <a:gsLst>
                        <a:gs pos="2917">
                          <a:schemeClr val="tx1"/>
                        </a:gs>
                        <a:gs pos="30000">
                          <a:schemeClr val="tx1"/>
                        </a:gs>
                      </a:gsLst>
                      <a:lin ang="5400000" scaled="0"/>
                    </a:gradFill>
                  </a:rPr>
                  <a:t>Tier IV</a:t>
                </a:r>
              </a:p>
            </p:txBody>
          </p:sp>
        </p:grpSp>
      </p:grpSp>
      <p:sp>
        <p:nvSpPr>
          <p:cNvPr id="38" name="Rectangle: Rounded Corners 37">
            <a:extLst>
              <a:ext uri="{FF2B5EF4-FFF2-40B4-BE49-F238E27FC236}">
                <a16:creationId xmlns:a16="http://schemas.microsoft.com/office/drawing/2014/main" id="{307692FA-E22D-4885-8B40-32A9FE7C3A7D}"/>
              </a:ext>
            </a:extLst>
          </p:cNvPr>
          <p:cNvSpPr/>
          <p:nvPr/>
        </p:nvSpPr>
        <p:spPr bwMode="auto">
          <a:xfrm>
            <a:off x="2082385" y="5531632"/>
            <a:ext cx="8289807" cy="476772"/>
          </a:xfrm>
          <a:prstGeom prst="round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Impact radius of a disaster</a:t>
            </a:r>
          </a:p>
        </p:txBody>
      </p:sp>
      <p:sp>
        <p:nvSpPr>
          <p:cNvPr id="40" name="TextBox 39">
            <a:extLst>
              <a:ext uri="{FF2B5EF4-FFF2-40B4-BE49-F238E27FC236}">
                <a16:creationId xmlns:a16="http://schemas.microsoft.com/office/drawing/2014/main" id="{3BD5F0A6-4E4C-4AB2-9116-43E1271A16A7}"/>
              </a:ext>
            </a:extLst>
          </p:cNvPr>
          <p:cNvSpPr txBox="1"/>
          <p:nvPr/>
        </p:nvSpPr>
        <p:spPr>
          <a:xfrm>
            <a:off x="4682547" y="5187511"/>
            <a:ext cx="3071381" cy="493140"/>
          </a:xfrm>
          <a:prstGeom prst="rect">
            <a:avLst/>
          </a:prstGeom>
          <a:noFill/>
        </p:spPr>
        <p:txBody>
          <a:bodyPr wrap="square" lIns="182828" tIns="146262" rIns="182828" bIns="146262" rtlCol="0">
            <a:spAutoFit/>
          </a:bodyPr>
          <a:lstStyle/>
          <a:p>
            <a:pPr algn="ctr" defTabSz="932502">
              <a:lnSpc>
                <a:spcPct val="90000"/>
              </a:lnSpc>
              <a:spcAft>
                <a:spcPts val="600"/>
              </a:spcAft>
              <a:defRPr/>
            </a:pPr>
            <a:r>
              <a:rPr lang="en-US" sz="1428" b="1">
                <a:latin typeface="Segoe UI Light"/>
                <a:cs typeface="Segoe UI Light" panose="020B0502040204020203" pitchFamily="34" charset="0"/>
              </a:rPr>
              <a:t>Site</a:t>
            </a:r>
          </a:p>
        </p:txBody>
      </p:sp>
      <p:grpSp>
        <p:nvGrpSpPr>
          <p:cNvPr id="41" name="Group 40">
            <a:extLst>
              <a:ext uri="{FF2B5EF4-FFF2-40B4-BE49-F238E27FC236}">
                <a16:creationId xmlns:a16="http://schemas.microsoft.com/office/drawing/2014/main" id="{A34779EA-5F7B-4CEE-BCE6-3074C863E38E}"/>
              </a:ext>
            </a:extLst>
          </p:cNvPr>
          <p:cNvGrpSpPr/>
          <p:nvPr/>
        </p:nvGrpSpPr>
        <p:grpSpPr>
          <a:xfrm>
            <a:off x="5409613" y="3108126"/>
            <a:ext cx="1761637" cy="742781"/>
            <a:chOff x="3471701" y="5290951"/>
            <a:chExt cx="3411643" cy="1438494"/>
          </a:xfrm>
        </p:grpSpPr>
        <p:pic>
          <p:nvPicPr>
            <p:cNvPr id="42" name="Picture 41">
              <a:extLst>
                <a:ext uri="{FF2B5EF4-FFF2-40B4-BE49-F238E27FC236}">
                  <a16:creationId xmlns:a16="http://schemas.microsoft.com/office/drawing/2014/main" id="{19B05C21-52FB-42C9-91B9-8C5B82F87881}"/>
                </a:ext>
              </a:extLst>
            </p:cNvPr>
            <p:cNvPicPr>
              <a:picLocks noChangeAspect="1"/>
            </p:cNvPicPr>
            <p:nvPr/>
          </p:nvPicPr>
          <p:blipFill>
            <a:blip r:embed="rId3"/>
            <a:stretch>
              <a:fillRect/>
            </a:stretch>
          </p:blipFill>
          <p:spPr>
            <a:xfrm>
              <a:off x="3835671" y="5290951"/>
              <a:ext cx="2516983" cy="1438494"/>
            </a:xfrm>
            <a:prstGeom prst="rect">
              <a:avLst/>
            </a:prstGeom>
          </p:spPr>
        </p:pic>
        <p:sp>
          <p:nvSpPr>
            <p:cNvPr id="43" name="Title">
              <a:extLst>
                <a:ext uri="{FF2B5EF4-FFF2-40B4-BE49-F238E27FC236}">
                  <a16:creationId xmlns:a16="http://schemas.microsoft.com/office/drawing/2014/main" id="{6E64ABB8-9967-4DD4-A2A4-40F304F533F8}"/>
                </a:ext>
              </a:extLst>
            </p:cNvPr>
            <p:cNvSpPr txBox="1">
              <a:spLocks/>
            </p:cNvSpPr>
            <p:nvPr/>
          </p:nvSpPr>
          <p:spPr>
            <a:xfrm>
              <a:off x="3471701" y="5776861"/>
              <a:ext cx="3411643" cy="789872"/>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r>
                <a:rPr lang="en-US" sz="142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a:t>
              </a:r>
            </a:p>
            <a:p>
              <a:pPr defTabSz="895526">
                <a:defRPr/>
              </a:pPr>
              <a:r>
                <a:rPr lang="en-US" sz="142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Stack</a:t>
              </a:r>
            </a:p>
          </p:txBody>
        </p:sp>
      </p:grpSp>
    </p:spTree>
    <p:extLst>
      <p:ext uri="{BB962C8B-B14F-4D97-AF65-F5344CB8AC3E}">
        <p14:creationId xmlns:p14="http://schemas.microsoft.com/office/powerpoint/2010/main" val="20526532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arn(outVertical)">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6.626"/>
</p:tagLst>
</file>

<file path=ppt/tags/tag2.xml><?xml version="1.0" encoding="utf-8"?>
<p:tagLst xmlns:a="http://schemas.openxmlformats.org/drawingml/2006/main" xmlns:r="http://schemas.openxmlformats.org/officeDocument/2006/relationships" xmlns:p="http://schemas.openxmlformats.org/presentationml/2006/main">
  <p:tag name="TIMING" val="|6.626"/>
</p:tagLst>
</file>

<file path=ppt/theme/theme1.xml><?xml version="1.0" encoding="utf-8"?>
<a:theme xmlns:a="http://schemas.openxmlformats.org/drawingml/2006/main" name="WHITE TEMPLATE">
  <a:themeElements>
    <a:clrScheme name="2016 - Template BLUE, light back">
      <a:dk1>
        <a:srgbClr val="353535"/>
      </a:dk1>
      <a:lt1>
        <a:srgbClr val="FFFFFF"/>
      </a:lt1>
      <a:dk2>
        <a:srgbClr val="0078D7"/>
      </a:dk2>
      <a:lt2>
        <a:srgbClr val="EAEAEA"/>
      </a:lt2>
      <a:accent1>
        <a:srgbClr val="0078D7"/>
      </a:accent1>
      <a:accent2>
        <a:srgbClr val="002050"/>
      </a:accent2>
      <a:accent3>
        <a:srgbClr val="00BCF2"/>
      </a:accent3>
      <a:accent4>
        <a:srgbClr val="B4009E"/>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7868751D-28D7-49DA-9A1E-005CDB50450F}"/>
    </a:ext>
  </a:extLst>
</a:theme>
</file>

<file path=ppt/theme/theme2.xml><?xml version="1.0" encoding="utf-8"?>
<a:theme xmlns:a="http://schemas.openxmlformats.org/drawingml/2006/main" name="LIGHT GRAY TEMPLATE">
  <a:themeElements>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C620A773-8EDA-4F63-B19F-165144BCFB99}"/>
    </a:ext>
  </a:extLst>
</a:theme>
</file>

<file path=ppt/theme/theme3.xml><?xml version="1.0" encoding="utf-8"?>
<a:theme xmlns:a="http://schemas.openxmlformats.org/drawingml/2006/main" name="DARK GRAY TEMPLATE">
  <a:themeElements>
    <a:clrScheme name="BT - Blue - dark background">
      <a:dk1>
        <a:srgbClr val="353535"/>
      </a:dk1>
      <a:lt1>
        <a:srgbClr val="FFFFFF"/>
      </a:lt1>
      <a:dk2>
        <a:srgbClr val="0078D7"/>
      </a:dk2>
      <a:lt2>
        <a:srgbClr val="CDF4FF"/>
      </a:lt2>
      <a:accent1>
        <a:srgbClr val="0078D7"/>
      </a:accent1>
      <a:accent2>
        <a:srgbClr val="D2D2D2"/>
      </a:accent2>
      <a:accent3>
        <a:srgbClr val="00BCF2"/>
      </a:accent3>
      <a:accent4>
        <a:srgbClr val="B4009E"/>
      </a:accent4>
      <a:accent5>
        <a:srgbClr val="FFB9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1EE7FF6B-7C85-492F-933D-8CFD82A3F953}"/>
    </a:ext>
  </a:extLst>
</a:theme>
</file>

<file path=ppt/theme/theme4.xml><?xml version="1.0" encoding="utf-8"?>
<a:theme xmlns:a="http://schemas.openxmlformats.org/drawingml/2006/main" name="1_WHITE TEMPLATE">
  <a:themeElements>
    <a:clrScheme name="BT - Blue">
      <a:dk1>
        <a:srgbClr val="505050"/>
      </a:dk1>
      <a:lt1>
        <a:srgbClr val="FFFFFF"/>
      </a:lt1>
      <a:dk2>
        <a:srgbClr val="0078D7"/>
      </a:dk2>
      <a:lt2>
        <a:srgbClr val="CDF4FF"/>
      </a:lt2>
      <a:accent1>
        <a:srgbClr val="0078D7"/>
      </a:accent1>
      <a:accent2>
        <a:srgbClr val="002050"/>
      </a:accent2>
      <a:accent3>
        <a:srgbClr val="B4009E"/>
      </a:accent3>
      <a:accent4>
        <a:srgbClr val="5C2D91"/>
      </a:accent4>
      <a:accent5>
        <a:srgbClr val="004B5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3.potx" id="{B6013B3B-8FDD-4682-B2A0-A40DA4D88E72}" vid="{104F0BBE-44F7-43B4-B685-3CBFA0666BAE}"/>
    </a:ext>
  </a:extLst>
</a:theme>
</file>

<file path=ppt/theme/theme5.xml><?xml version="1.0" encoding="utf-8"?>
<a:theme xmlns:a="http://schemas.openxmlformats.org/drawingml/2006/main" name="1_LIGHT GRAY TEMPLATE">
  <a:themeElements>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C620A773-8EDA-4F63-B19F-165144BCFB99}"/>
    </a:ext>
  </a:extLst>
</a:theme>
</file>

<file path=ppt/theme/theme6.xml><?xml version="1.0" encoding="utf-8"?>
<a:theme xmlns:a="http://schemas.openxmlformats.org/drawingml/2006/main" name="2_LIGHT GRAY TEMPLATE">
  <a:themeElements>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C620A773-8EDA-4F63-B19F-165144BCFB99}"/>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16-9_Business_BLUE_2017_13</Template>
  <TotalTime>0</TotalTime>
  <Words>5171</Words>
  <Application>Microsoft Office PowerPoint</Application>
  <PresentationFormat>Custom</PresentationFormat>
  <Paragraphs>1083</Paragraphs>
  <Slides>59</Slides>
  <Notes>56</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59</vt:i4>
      </vt:variant>
    </vt:vector>
  </HeadingPairs>
  <TitlesOfParts>
    <vt:vector size="71" baseType="lpstr">
      <vt:lpstr>Arial</vt:lpstr>
      <vt:lpstr>Calibri</vt:lpstr>
      <vt:lpstr>Segoe UI</vt:lpstr>
      <vt:lpstr>Segoe UI Light</vt:lpstr>
      <vt:lpstr>Segoe UI Semilight</vt:lpstr>
      <vt:lpstr>Wingdings</vt:lpstr>
      <vt:lpstr>WHITE TEMPLATE</vt:lpstr>
      <vt:lpstr>LIGHT GRAY TEMPLATE</vt:lpstr>
      <vt:lpstr>DARK GRAY TEMPLATE</vt:lpstr>
      <vt:lpstr>1_WHITE TEMPLATE</vt:lpstr>
      <vt:lpstr>1_LIGHT GRAY TEMPLATE</vt:lpstr>
      <vt:lpstr>2_LIGHT GRAY TEMPLATE</vt:lpstr>
      <vt:lpstr>Disaster Recovery and High Availability</vt:lpstr>
      <vt:lpstr>Agenda</vt:lpstr>
      <vt:lpstr>Overview</vt:lpstr>
      <vt:lpstr>PowerPoint Presentation</vt:lpstr>
      <vt:lpstr>Topics for today</vt:lpstr>
      <vt:lpstr>Level set on terminology</vt:lpstr>
      <vt:lpstr>Deployment site</vt:lpstr>
      <vt:lpstr>Deployment site</vt:lpstr>
      <vt:lpstr>Site level failure</vt:lpstr>
      <vt:lpstr>PowerPoint Presentation</vt:lpstr>
      <vt:lpstr>Scale-units do not stretch across datacenters or sites</vt:lpstr>
      <vt:lpstr>Fault tolerance within a scale-unit</vt:lpstr>
      <vt:lpstr>Fault tolerance within a scale-unit node</vt:lpstr>
      <vt:lpstr>Azure Stack Hub Integrated System Single region/single scale-unit deployment</vt:lpstr>
      <vt:lpstr>But as an admin, I still protect it like a virtual stack?</vt:lpstr>
      <vt:lpstr>Do I still have a “catch-all” insurance policy?</vt:lpstr>
      <vt:lpstr>Infrastructure Backup</vt:lpstr>
      <vt:lpstr>Azure Stack Hub Infrastructure </vt:lpstr>
      <vt:lpstr>Infrastructure Backup Controller</vt:lpstr>
      <vt:lpstr>Infrastructure backup requirements</vt:lpstr>
      <vt:lpstr>Configuring backups – The process</vt:lpstr>
      <vt:lpstr>Infrastructure backup requirements</vt:lpstr>
      <vt:lpstr>Infrastructure backup controller </vt:lpstr>
      <vt:lpstr>Considerations</vt:lpstr>
      <vt:lpstr>Infrastructure backup - released and planned updates</vt:lpstr>
      <vt:lpstr>Backup of HLH and switches</vt:lpstr>
      <vt:lpstr>Azure Stack Hub cloud recovery</vt:lpstr>
      <vt:lpstr>Restore process</vt:lpstr>
      <vt:lpstr>Contents of an infrastructure backup</vt:lpstr>
      <vt:lpstr>Testing infrastructure restore with the ASDK</vt:lpstr>
      <vt:lpstr>HA and DR patterns</vt:lpstr>
      <vt:lpstr>Disaster recovery between Azure Stack Hub and Azure</vt:lpstr>
      <vt:lpstr>Application availability between Azure Stack Hub and Azure Stack Hub (short distance/shared impact radius)</vt:lpstr>
      <vt:lpstr>Disaster recovery between Azure Stack Hub and Azure Stack Hub (long distance/separate failure domains)</vt:lpstr>
      <vt:lpstr>Azure Stack Hub Deployment Patterns</vt:lpstr>
      <vt:lpstr>SQL: Multiple Deployments </vt:lpstr>
      <vt:lpstr>SQL site to site recovery behind VPN</vt:lpstr>
      <vt:lpstr>SQL distributed availability group</vt:lpstr>
      <vt:lpstr>App Service: Multiple deployments</vt:lpstr>
      <vt:lpstr>Recovery Time Planning</vt:lpstr>
      <vt:lpstr>User VM Protection</vt:lpstr>
      <vt:lpstr>Data protection and recovery options</vt:lpstr>
      <vt:lpstr>User IaaS VM backup/restore</vt:lpstr>
      <vt:lpstr>Support for IaaS VM backup/restore</vt:lpstr>
      <vt:lpstr>Microsoft Azure Backup server</vt:lpstr>
      <vt:lpstr>Support for IaaS VM replication - Summary</vt:lpstr>
      <vt:lpstr>Azure Stack Hub BC/DR partners </vt:lpstr>
      <vt:lpstr>Protecting IaaS VMs in Availability Sets</vt:lpstr>
      <vt:lpstr>Availability sets for IaaS VMs</vt:lpstr>
      <vt:lpstr>Availability sets and backup/restore</vt:lpstr>
      <vt:lpstr>Protecting PaaS in Azure Stack Hub</vt:lpstr>
      <vt:lpstr>Protecting PaaS data stores</vt:lpstr>
      <vt:lpstr>PaaS storage archiving (without cool storage)</vt:lpstr>
      <vt:lpstr>DevOps and BC/DR in Azure Stack Hub</vt:lpstr>
      <vt:lpstr>DevOps and BC/DR</vt:lpstr>
      <vt:lpstr>General guidance </vt:lpstr>
      <vt:lpstr>Links to other resources</vt:lpstr>
      <vt:lpstr>Questions?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2019-12-20T21:46:13Z</dcterms:created>
  <dcterms:modified xsi:type="dcterms:W3CDTF">2021-06-01T12:58:34Z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mabrigg@microsoft.com</vt:lpwstr>
  </property>
  <property fmtid="{D5CDD505-2E9C-101B-9397-08002B2CF9AE}" pid="5" name="MSIP_Label_f42aa342-8706-4288-bd11-ebb85995028c_SetDate">
    <vt:lpwstr>2019-12-20T21:46:22.1017776Z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d8b8fdf6-a9dd-4aef-8227-c659a9930296</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