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042" r:id="rId2"/>
    <p:sldMasterId id="2147484069" r:id="rId3"/>
    <p:sldMasterId id="2147484079" r:id="rId4"/>
  </p:sldMasterIdLst>
  <p:notesMasterIdLst>
    <p:notesMasterId r:id="rId40"/>
  </p:notesMasterIdLst>
  <p:sldIdLst>
    <p:sldId id="292" r:id="rId5"/>
    <p:sldId id="296" r:id="rId6"/>
    <p:sldId id="337" r:id="rId7"/>
    <p:sldId id="338" r:id="rId8"/>
    <p:sldId id="279" r:id="rId9"/>
    <p:sldId id="302" r:id="rId10"/>
    <p:sldId id="303" r:id="rId11"/>
    <p:sldId id="299" r:id="rId12"/>
    <p:sldId id="361" r:id="rId13"/>
    <p:sldId id="1619" r:id="rId14"/>
    <p:sldId id="1620" r:id="rId15"/>
    <p:sldId id="1622" r:id="rId16"/>
    <p:sldId id="345" r:id="rId17"/>
    <p:sldId id="1613" r:id="rId18"/>
    <p:sldId id="297" r:id="rId19"/>
    <p:sldId id="298" r:id="rId20"/>
    <p:sldId id="300" r:id="rId21"/>
    <p:sldId id="355" r:id="rId22"/>
    <p:sldId id="284" r:id="rId23"/>
    <p:sldId id="1569" r:id="rId24"/>
    <p:sldId id="1570" r:id="rId25"/>
    <p:sldId id="1572" r:id="rId26"/>
    <p:sldId id="1571" r:id="rId27"/>
    <p:sldId id="1574" r:id="rId28"/>
    <p:sldId id="1575" r:id="rId29"/>
    <p:sldId id="1616" r:id="rId30"/>
    <p:sldId id="354" r:id="rId31"/>
    <p:sldId id="1614" r:id="rId32"/>
    <p:sldId id="1615" r:id="rId33"/>
    <p:sldId id="346" r:id="rId34"/>
    <p:sldId id="1621" r:id="rId35"/>
    <p:sldId id="311" r:id="rId36"/>
    <p:sldId id="334" r:id="rId37"/>
    <p:sldId id="347" r:id="rId38"/>
    <p:sldId id="348" r:id="rId39"/>
  </p:sldIdLst>
  <p:sldSz cx="12192000" cy="6858000"/>
  <p:notesSz cx="6858000" cy="103822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F8A0F3-7C9D-4E39-8322-4C61A9F4B930}">
          <p14:sldIdLst>
            <p14:sldId id="292"/>
            <p14:sldId id="296"/>
          </p14:sldIdLst>
        </p14:section>
        <p14:section name="Value Props" id="{6CF19B37-12CA-4D61-AA7C-3EC0C99C2444}">
          <p14:sldIdLst>
            <p14:sldId id="337"/>
            <p14:sldId id="338"/>
            <p14:sldId id="279"/>
          </p14:sldIdLst>
        </p14:section>
        <p14:section name="PaaS Overview and Intro" id="{2C5B1FC8-0077-4E01-8241-A881BE1A9F8B}">
          <p14:sldIdLst>
            <p14:sldId id="302"/>
            <p14:sldId id="303"/>
            <p14:sldId id="299"/>
            <p14:sldId id="361"/>
            <p14:sldId id="1619"/>
            <p14:sldId id="1620"/>
            <p14:sldId id="1622"/>
            <p14:sldId id="345"/>
            <p14:sldId id="1613"/>
            <p14:sldId id="297"/>
            <p14:sldId id="298"/>
            <p14:sldId id="300"/>
            <p14:sldId id="355"/>
          </p14:sldIdLst>
        </p14:section>
        <p14:section name="PaaS Capabilities" id="{9863718B-7634-4B5D-8CE4-161BD7553229}">
          <p14:sldIdLst>
            <p14:sldId id="284"/>
            <p14:sldId id="1569"/>
            <p14:sldId id="1570"/>
            <p14:sldId id="1572"/>
            <p14:sldId id="1571"/>
            <p14:sldId id="1574"/>
            <p14:sldId id="1575"/>
            <p14:sldId id="1616"/>
            <p14:sldId id="354"/>
            <p14:sldId id="1614"/>
            <p14:sldId id="1615"/>
          </p14:sldIdLst>
        </p14:section>
        <p14:section name="Development Consistency" id="{47B2CAF0-373E-44DB-8308-921D59F0CDD2}">
          <p14:sldIdLst>
            <p14:sldId id="346"/>
            <p14:sldId id="1621"/>
            <p14:sldId id="311"/>
            <p14:sldId id="334"/>
          </p14:sldIdLst>
        </p14:section>
        <p14:section name="Q&amp;A" id="{806AEFFB-54DF-4D4B-8F7B-97C6B69A0B96}">
          <p14:sldIdLst>
            <p14:sldId id="347"/>
            <p14:sldId id="348"/>
          </p14:sldIdLst>
        </p14:section>
        <p14:section name="Appendix - Extras" id="{BC666F97-A00B-43D0-8725-B072C1BC47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353535"/>
    <a:srgbClr val="000000"/>
    <a:srgbClr val="505000"/>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C6804-9A7C-4EA2-8B90-A38271C413E3}" v="1" dt="2020-03-05T18:50:46.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4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33F2A-852E-474C-8221-DA36BF07B4F2}"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D4A5-78FE-401F-A4B5-9C5157DB6C72}" type="slidenum">
              <a:rPr lang="en-US" smtClean="0"/>
              <a:t>‹#›</a:t>
            </a:fld>
            <a:endParaRPr lang="en-US"/>
          </a:p>
        </p:txBody>
      </p:sp>
    </p:spTree>
    <p:extLst>
      <p:ext uri="{BB962C8B-B14F-4D97-AF65-F5344CB8AC3E}">
        <p14:creationId xmlns:p14="http://schemas.microsoft.com/office/powerpoint/2010/main" val="74537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44057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124157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263178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17744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586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3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15</a:t>
            </a:fld>
            <a:endParaRPr lang="en-US"/>
          </a:p>
        </p:txBody>
      </p:sp>
    </p:spTree>
    <p:extLst>
      <p:ext uri="{BB962C8B-B14F-4D97-AF65-F5344CB8AC3E}">
        <p14:creationId xmlns:p14="http://schemas.microsoft.com/office/powerpoint/2010/main" val="365531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2B020-EFC5-4AE8-B65A-FE43E03AC8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95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17</a:t>
            </a:fld>
            <a:endParaRPr lang="en-US"/>
          </a:p>
        </p:txBody>
      </p:sp>
    </p:spTree>
    <p:extLst>
      <p:ext uri="{BB962C8B-B14F-4D97-AF65-F5344CB8AC3E}">
        <p14:creationId xmlns:p14="http://schemas.microsoft.com/office/powerpoint/2010/main" val="376237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4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37223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40945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9693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6638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9965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1357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897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181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65439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74774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60254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27421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79F9-2E34-4CA1-A7E3-C624B27DB1D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2965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30</a:t>
            </a:fld>
            <a:endParaRPr lang="en-US"/>
          </a:p>
        </p:txBody>
      </p:sp>
    </p:spTree>
    <p:extLst>
      <p:ext uri="{BB962C8B-B14F-4D97-AF65-F5344CB8AC3E}">
        <p14:creationId xmlns:p14="http://schemas.microsoft.com/office/powerpoint/2010/main" val="4085566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31</a:t>
            </a:fld>
            <a:endParaRPr lang="en-US"/>
          </a:p>
        </p:txBody>
      </p:sp>
    </p:spTree>
    <p:extLst>
      <p:ext uri="{BB962C8B-B14F-4D97-AF65-F5344CB8AC3E}">
        <p14:creationId xmlns:p14="http://schemas.microsoft.com/office/powerpoint/2010/main" val="1367245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32</a:t>
            </a:fld>
            <a:endParaRPr lang="en-US"/>
          </a:p>
        </p:txBody>
      </p:sp>
    </p:spTree>
    <p:extLst>
      <p:ext uri="{BB962C8B-B14F-4D97-AF65-F5344CB8AC3E}">
        <p14:creationId xmlns:p14="http://schemas.microsoft.com/office/powerpoint/2010/main" val="21345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33</a:t>
            </a:fld>
            <a:endParaRPr lang="en-US"/>
          </a:p>
        </p:txBody>
      </p:sp>
    </p:spTree>
    <p:extLst>
      <p:ext uri="{BB962C8B-B14F-4D97-AF65-F5344CB8AC3E}">
        <p14:creationId xmlns:p14="http://schemas.microsoft.com/office/powerpoint/2010/main" val="4090166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2106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35</a:t>
            </a:fld>
            <a:endParaRPr lang="en-US"/>
          </a:p>
        </p:txBody>
      </p:sp>
    </p:spTree>
    <p:extLst>
      <p:ext uri="{BB962C8B-B14F-4D97-AF65-F5344CB8AC3E}">
        <p14:creationId xmlns:p14="http://schemas.microsoft.com/office/powerpoint/2010/main" val="368328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0394EB-4CA4-4959-8806-186AC2A1DC0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57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865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1">
              <a:spcAft>
                <a:spcPts val="500"/>
              </a:spcAft>
            </a:pPr>
            <a:endParaRPr lang="en-US"/>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TWB_Trevor:</a:t>
            </a:r>
          </a:p>
          <a:p>
            <a:r>
              <a:rPr lang="en-US" sz="1100" i="1">
                <a:latin typeface="Calibri"/>
              </a:rPr>
              <a:t>04 October 2013
</a:t>
            </a:r>
            <a:r>
              <a:rPr lang="en-US" sz="110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70335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3622951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8</a:t>
            </a:fld>
            <a:endParaRPr lang="en-US"/>
          </a:p>
        </p:txBody>
      </p:sp>
    </p:spTree>
    <p:extLst>
      <p:ext uri="{BB962C8B-B14F-4D97-AF65-F5344CB8AC3E}">
        <p14:creationId xmlns:p14="http://schemas.microsoft.com/office/powerpoint/2010/main" val="250691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28961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hoto and til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973"/>
          </a:xfrm>
          <a:prstGeom prst="rect">
            <a:avLst/>
          </a:prstGeom>
        </p:spPr>
      </p:pic>
      <p:pic>
        <p:nvPicPr>
          <p:cNvPr id="10" name="MS logo gray - E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4" name="Rectangle 3"/>
          <p:cNvSpPr/>
          <p:nvPr/>
        </p:nvSpPr>
        <p:spPr bwMode="auto">
          <a:xfrm>
            <a:off x="269302" y="2077813"/>
            <a:ext cx="6274974" cy="3586208"/>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651821"/>
          </a:xfrm>
        </p:spPr>
        <p:txBody>
          <a:bodyPr wrap="square" lIns="164592" tIns="109728" rIns="164592" bIns="109728">
            <a:spAutoFit/>
          </a:bodyPr>
          <a:lstStyle>
            <a:lvl1pPr marL="0" indent="0">
              <a:spcBef>
                <a:spcPts val="0"/>
              </a:spcBef>
              <a:buNone/>
              <a:defRPr sz="3137">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8806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960207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2133789"/>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9971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3/5/2020</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742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ection Title Accent Color 2">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26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1086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840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08251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8587633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0584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75765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94322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grpSp>
        <p:nvGrpSpPr>
          <p:cNvPr id="6" name="Group 5">
            <a:extLst>
              <a:ext uri="{FF2B5EF4-FFF2-40B4-BE49-F238E27FC236}">
                <a16:creationId xmlns:a16="http://schemas.microsoft.com/office/drawing/2014/main" id="{98A3F153-AA8A-4E47-9212-1B20B4D84E55}"/>
              </a:ext>
            </a:extLst>
          </p:cNvPr>
          <p:cNvGrpSpPr/>
          <p:nvPr userDrawn="1"/>
        </p:nvGrpSpPr>
        <p:grpSpPr>
          <a:xfrm>
            <a:off x="450203" y="4362175"/>
            <a:ext cx="3597090" cy="610807"/>
            <a:chOff x="675949" y="-982496"/>
            <a:chExt cx="3669219" cy="622967"/>
          </a:xfrm>
          <a:solidFill>
            <a:schemeClr val="bg1"/>
          </a:solidFill>
        </p:grpSpPr>
        <p:sp>
          <p:nvSpPr>
            <p:cNvPr id="7" name="TextBox 6">
              <a:extLst>
                <a:ext uri="{FF2B5EF4-FFF2-40B4-BE49-F238E27FC236}">
                  <a16:creationId xmlns:a16="http://schemas.microsoft.com/office/drawing/2014/main" id="{C184AD8D-F445-477F-9D7C-14A2B99E5505}"/>
                </a:ext>
              </a:extLst>
            </p:cNvPr>
            <p:cNvSpPr txBox="1"/>
            <p:nvPr userDrawn="1"/>
          </p:nvSpPr>
          <p:spPr>
            <a:xfrm>
              <a:off x="675949" y="-882233"/>
              <a:ext cx="3356374" cy="522704"/>
            </a:xfrm>
            <a:prstGeom prst="rect">
              <a:avLst/>
            </a:prstGeom>
            <a:noFill/>
          </p:spPr>
          <p:txBody>
            <a:bodyPr wrap="square" lIns="0" tIns="0" rIns="0" bIns="0" rtlCol="0">
              <a:noAutofit/>
            </a:bodyPr>
            <a:lstStyle/>
            <a:p>
              <a:pPr>
                <a:lnSpc>
                  <a:spcPct val="90000"/>
                </a:lnSpc>
                <a:spcAft>
                  <a:spcPts val="588"/>
                </a:spcAft>
              </a:pPr>
              <a:r>
                <a:rPr lang="en-US" sz="1765" b="0">
                  <a:solidFill>
                    <a:schemeClr val="bg1"/>
                  </a:solidFill>
                  <a:latin typeface="Segoe Pro Semibold" panose="020B0702040504020203" pitchFamily="34" charset="0"/>
                  <a:cs typeface="Segoe UI Semibold" panose="020B0702040204020203" pitchFamily="34" charset="0"/>
                </a:rPr>
                <a:t>Delivered in partnership with </a:t>
              </a:r>
            </a:p>
          </p:txBody>
        </p:sp>
        <p:grpSp>
          <p:nvGrpSpPr>
            <p:cNvPr id="8" name="Group 9">
              <a:extLst>
                <a:ext uri="{FF2B5EF4-FFF2-40B4-BE49-F238E27FC236}">
                  <a16:creationId xmlns:a16="http://schemas.microsoft.com/office/drawing/2014/main" id="{66B21A0B-93FB-46FF-9ECA-58C913992D22}"/>
                </a:ext>
              </a:extLst>
            </p:cNvPr>
            <p:cNvGrpSpPr>
              <a:grpSpLocks noChangeAspect="1"/>
            </p:cNvGrpSpPr>
            <p:nvPr userDrawn="1"/>
          </p:nvGrpSpPr>
          <p:grpSpPr bwMode="auto">
            <a:xfrm>
              <a:off x="3719478" y="-982496"/>
              <a:ext cx="625690" cy="442493"/>
              <a:chOff x="-2008" y="1649"/>
              <a:chExt cx="666" cy="471"/>
            </a:xfrm>
            <a:grpFill/>
          </p:grpSpPr>
          <p:sp>
            <p:nvSpPr>
              <p:cNvPr id="9" name="Freeform 12">
                <a:extLst>
                  <a:ext uri="{FF2B5EF4-FFF2-40B4-BE49-F238E27FC236}">
                    <a16:creationId xmlns:a16="http://schemas.microsoft.com/office/drawing/2014/main" id="{6434021B-4CDB-46CA-8DE4-6194944624C6}"/>
                  </a:ext>
                </a:extLst>
              </p:cNvPr>
              <p:cNvSpPr>
                <a:spLocks noEditPoints="1"/>
              </p:cNvSpPr>
              <p:nvPr userDrawn="1"/>
            </p:nvSpPr>
            <p:spPr bwMode="auto">
              <a:xfrm>
                <a:off x="-2008" y="1649"/>
                <a:ext cx="666" cy="471"/>
              </a:xfrm>
              <a:custGeom>
                <a:avLst/>
                <a:gdLst>
                  <a:gd name="T0" fmla="*/ 210 w 442"/>
                  <a:gd name="T1" fmla="*/ 273 h 312"/>
                  <a:gd name="T2" fmla="*/ 26 w 442"/>
                  <a:gd name="T3" fmla="*/ 203 h 312"/>
                  <a:gd name="T4" fmla="*/ 55 w 442"/>
                  <a:gd name="T5" fmla="*/ 115 h 312"/>
                  <a:gd name="T6" fmla="*/ 55 w 442"/>
                  <a:gd name="T7" fmla="*/ 104 h 312"/>
                  <a:gd name="T8" fmla="*/ 11 w 442"/>
                  <a:gd name="T9" fmla="*/ 220 h 312"/>
                  <a:gd name="T10" fmla="*/ 215 w 442"/>
                  <a:gd name="T11" fmla="*/ 301 h 312"/>
                  <a:gd name="T12" fmla="*/ 361 w 442"/>
                  <a:gd name="T13" fmla="*/ 260 h 312"/>
                  <a:gd name="T14" fmla="*/ 361 w 442"/>
                  <a:gd name="T15" fmla="*/ 227 h 312"/>
                  <a:gd name="T16" fmla="*/ 210 w 442"/>
                  <a:gd name="T17" fmla="*/ 273 h 312"/>
                  <a:gd name="T18" fmla="*/ 431 w 442"/>
                  <a:gd name="T19" fmla="*/ 103 h 312"/>
                  <a:gd name="T20" fmla="*/ 101 w 442"/>
                  <a:gd name="T21" fmla="*/ 74 h 312"/>
                  <a:gd name="T22" fmla="*/ 101 w 442"/>
                  <a:gd name="T23" fmla="*/ 82 h 312"/>
                  <a:gd name="T24" fmla="*/ 410 w 442"/>
                  <a:gd name="T25" fmla="*/ 109 h 312"/>
                  <a:gd name="T26" fmla="*/ 369 w 442"/>
                  <a:gd name="T27" fmla="*/ 187 h 312"/>
                  <a:gd name="T28" fmla="*/ 369 w 442"/>
                  <a:gd name="T29" fmla="*/ 211 h 312"/>
                  <a:gd name="T30" fmla="*/ 431 w 442"/>
                  <a:gd name="T31" fmla="*/ 10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2" h="312">
                    <a:moveTo>
                      <a:pt x="210" y="273"/>
                    </a:moveTo>
                    <a:cubicBezTo>
                      <a:pt x="126" y="281"/>
                      <a:pt x="39" y="269"/>
                      <a:pt x="26" y="203"/>
                    </a:cubicBezTo>
                    <a:cubicBezTo>
                      <a:pt x="20" y="171"/>
                      <a:pt x="35" y="136"/>
                      <a:pt x="55" y="115"/>
                    </a:cubicBezTo>
                    <a:cubicBezTo>
                      <a:pt x="55" y="104"/>
                      <a:pt x="55" y="104"/>
                      <a:pt x="55" y="104"/>
                    </a:cubicBezTo>
                    <a:cubicBezTo>
                      <a:pt x="19" y="135"/>
                      <a:pt x="0" y="174"/>
                      <a:pt x="11" y="220"/>
                    </a:cubicBezTo>
                    <a:cubicBezTo>
                      <a:pt x="25" y="279"/>
                      <a:pt x="100" y="312"/>
                      <a:pt x="215" y="301"/>
                    </a:cubicBezTo>
                    <a:cubicBezTo>
                      <a:pt x="260" y="297"/>
                      <a:pt x="320" y="282"/>
                      <a:pt x="361" y="260"/>
                    </a:cubicBezTo>
                    <a:cubicBezTo>
                      <a:pt x="361" y="227"/>
                      <a:pt x="361" y="227"/>
                      <a:pt x="361" y="227"/>
                    </a:cubicBezTo>
                    <a:cubicBezTo>
                      <a:pt x="323" y="250"/>
                      <a:pt x="262" y="268"/>
                      <a:pt x="210" y="273"/>
                    </a:cubicBezTo>
                    <a:close/>
                    <a:moveTo>
                      <a:pt x="431" y="103"/>
                    </a:moveTo>
                    <a:cubicBezTo>
                      <a:pt x="411" y="6"/>
                      <a:pt x="222" y="0"/>
                      <a:pt x="101" y="74"/>
                    </a:cubicBezTo>
                    <a:cubicBezTo>
                      <a:pt x="101" y="82"/>
                      <a:pt x="101" y="82"/>
                      <a:pt x="101" y="82"/>
                    </a:cubicBezTo>
                    <a:cubicBezTo>
                      <a:pt x="222" y="19"/>
                      <a:pt x="395" y="20"/>
                      <a:pt x="410" y="109"/>
                    </a:cubicBezTo>
                    <a:cubicBezTo>
                      <a:pt x="416" y="139"/>
                      <a:pt x="399" y="170"/>
                      <a:pt x="369" y="187"/>
                    </a:cubicBezTo>
                    <a:cubicBezTo>
                      <a:pt x="369" y="211"/>
                      <a:pt x="369" y="211"/>
                      <a:pt x="369" y="211"/>
                    </a:cubicBezTo>
                    <a:cubicBezTo>
                      <a:pt x="405" y="198"/>
                      <a:pt x="442" y="155"/>
                      <a:pt x="431"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13">
                <a:extLst>
                  <a:ext uri="{FF2B5EF4-FFF2-40B4-BE49-F238E27FC236}">
                    <a16:creationId xmlns:a16="http://schemas.microsoft.com/office/drawing/2014/main" id="{45FA3E2E-F951-4415-8D0A-DE3BEF74AC65}"/>
                  </a:ext>
                </a:extLst>
              </p:cNvPr>
              <p:cNvSpPr>
                <a:spLocks/>
              </p:cNvSpPr>
              <p:nvPr userDrawn="1"/>
            </p:nvSpPr>
            <p:spPr bwMode="auto">
              <a:xfrm>
                <a:off x="-1508" y="1784"/>
                <a:ext cx="34" cy="182"/>
              </a:xfrm>
              <a:custGeom>
                <a:avLst/>
                <a:gdLst>
                  <a:gd name="T0" fmla="*/ 22 w 22"/>
                  <a:gd name="T1" fmla="*/ 0 h 121"/>
                  <a:gd name="T2" fmla="*/ 0 w 22"/>
                  <a:gd name="T3" fmla="*/ 0 h 121"/>
                  <a:gd name="T4" fmla="*/ 0 w 22"/>
                  <a:gd name="T5" fmla="*/ 98 h 121"/>
                  <a:gd name="T6" fmla="*/ 22 w 22"/>
                  <a:gd name="T7" fmla="*/ 121 h 121"/>
                  <a:gd name="T8" fmla="*/ 22 w 22"/>
                  <a:gd name="T9" fmla="*/ 0 h 121"/>
                </a:gdLst>
                <a:ahLst/>
                <a:cxnLst>
                  <a:cxn ang="0">
                    <a:pos x="T0" y="T1"/>
                  </a:cxn>
                  <a:cxn ang="0">
                    <a:pos x="T2" y="T3"/>
                  </a:cxn>
                  <a:cxn ang="0">
                    <a:pos x="T4" y="T5"/>
                  </a:cxn>
                  <a:cxn ang="0">
                    <a:pos x="T6" y="T7"/>
                  </a:cxn>
                  <a:cxn ang="0">
                    <a:pos x="T8" y="T9"/>
                  </a:cxn>
                </a:cxnLst>
                <a:rect l="0" t="0" r="r" b="b"/>
                <a:pathLst>
                  <a:path w="22" h="121">
                    <a:moveTo>
                      <a:pt x="22" y="0"/>
                    </a:moveTo>
                    <a:cubicBezTo>
                      <a:pt x="0" y="0"/>
                      <a:pt x="0" y="0"/>
                      <a:pt x="0" y="0"/>
                    </a:cubicBezTo>
                    <a:cubicBezTo>
                      <a:pt x="0" y="98"/>
                      <a:pt x="0" y="98"/>
                      <a:pt x="0" y="98"/>
                    </a:cubicBezTo>
                    <a:cubicBezTo>
                      <a:pt x="0" y="109"/>
                      <a:pt x="6" y="119"/>
                      <a:pt x="22" y="121"/>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14">
                <a:extLst>
                  <a:ext uri="{FF2B5EF4-FFF2-40B4-BE49-F238E27FC236}">
                    <a16:creationId xmlns:a16="http://schemas.microsoft.com/office/drawing/2014/main" id="{531D353B-5A07-4231-8AD5-24CF0D472FEA}"/>
                  </a:ext>
                </a:extLst>
              </p:cNvPr>
              <p:cNvSpPr>
                <a:spLocks/>
              </p:cNvSpPr>
              <p:nvPr userDrawn="1"/>
            </p:nvSpPr>
            <p:spPr bwMode="auto">
              <a:xfrm>
                <a:off x="-1903" y="1838"/>
                <a:ext cx="33" cy="131"/>
              </a:xfrm>
              <a:custGeom>
                <a:avLst/>
                <a:gdLst>
                  <a:gd name="T0" fmla="*/ 22 w 22"/>
                  <a:gd name="T1" fmla="*/ 0 h 87"/>
                  <a:gd name="T2" fmla="*/ 0 w 22"/>
                  <a:gd name="T3" fmla="*/ 0 h 87"/>
                  <a:gd name="T4" fmla="*/ 0 w 22"/>
                  <a:gd name="T5" fmla="*/ 64 h 87"/>
                  <a:gd name="T6" fmla="*/ 22 w 22"/>
                  <a:gd name="T7" fmla="*/ 87 h 87"/>
                  <a:gd name="T8" fmla="*/ 22 w 22"/>
                  <a:gd name="T9" fmla="*/ 0 h 87"/>
                </a:gdLst>
                <a:ahLst/>
                <a:cxnLst>
                  <a:cxn ang="0">
                    <a:pos x="T0" y="T1"/>
                  </a:cxn>
                  <a:cxn ang="0">
                    <a:pos x="T2" y="T3"/>
                  </a:cxn>
                  <a:cxn ang="0">
                    <a:pos x="T4" y="T5"/>
                  </a:cxn>
                  <a:cxn ang="0">
                    <a:pos x="T6" y="T7"/>
                  </a:cxn>
                  <a:cxn ang="0">
                    <a:pos x="T8" y="T9"/>
                  </a:cxn>
                </a:cxnLst>
                <a:rect l="0" t="0" r="r" b="b"/>
                <a:pathLst>
                  <a:path w="22" h="87">
                    <a:moveTo>
                      <a:pt x="22" y="0"/>
                    </a:moveTo>
                    <a:cubicBezTo>
                      <a:pt x="0" y="0"/>
                      <a:pt x="0" y="0"/>
                      <a:pt x="0" y="0"/>
                    </a:cubicBezTo>
                    <a:cubicBezTo>
                      <a:pt x="0" y="64"/>
                      <a:pt x="0" y="64"/>
                      <a:pt x="0" y="64"/>
                    </a:cubicBezTo>
                    <a:cubicBezTo>
                      <a:pt x="0" y="75"/>
                      <a:pt x="6" y="85"/>
                      <a:pt x="22" y="87"/>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Rectangle 15">
                <a:extLst>
                  <a:ext uri="{FF2B5EF4-FFF2-40B4-BE49-F238E27FC236}">
                    <a16:creationId xmlns:a16="http://schemas.microsoft.com/office/drawing/2014/main" id="{61757592-6B29-49C9-8381-33F740F8E444}"/>
                  </a:ext>
                </a:extLst>
              </p:cNvPr>
              <p:cNvSpPr>
                <a:spLocks noChangeArrowheads="1"/>
              </p:cNvSpPr>
              <p:nvPr userDrawn="1"/>
            </p:nvSpPr>
            <p:spPr bwMode="auto">
              <a:xfrm>
                <a:off x="-1903" y="1788"/>
                <a:ext cx="33"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6">
                <a:extLst>
                  <a:ext uri="{FF2B5EF4-FFF2-40B4-BE49-F238E27FC236}">
                    <a16:creationId xmlns:a16="http://schemas.microsoft.com/office/drawing/2014/main" id="{4369B534-DB62-4286-8BF3-2A398A07BFDF}"/>
                  </a:ext>
                </a:extLst>
              </p:cNvPr>
              <p:cNvSpPr>
                <a:spLocks/>
              </p:cNvSpPr>
              <p:nvPr userDrawn="1"/>
            </p:nvSpPr>
            <p:spPr bwMode="auto">
              <a:xfrm>
                <a:off x="-1708" y="1802"/>
                <a:ext cx="57" cy="166"/>
              </a:xfrm>
              <a:custGeom>
                <a:avLst/>
                <a:gdLst>
                  <a:gd name="T0" fmla="*/ 25 w 38"/>
                  <a:gd name="T1" fmla="*/ 110 h 110"/>
                  <a:gd name="T2" fmla="*/ 0 w 38"/>
                  <a:gd name="T3" fmla="*/ 85 h 110"/>
                  <a:gd name="T4" fmla="*/ 0 w 38"/>
                  <a:gd name="T5" fmla="*/ 0 h 110"/>
                  <a:gd name="T6" fmla="*/ 21 w 38"/>
                  <a:gd name="T7" fmla="*/ 0 h 110"/>
                  <a:gd name="T8" fmla="*/ 21 w 38"/>
                  <a:gd name="T9" fmla="*/ 24 h 110"/>
                  <a:gd name="T10" fmla="*/ 38 w 38"/>
                  <a:gd name="T11" fmla="*/ 24 h 110"/>
                  <a:gd name="T12" fmla="*/ 38 w 38"/>
                  <a:gd name="T13" fmla="*/ 41 h 110"/>
                  <a:gd name="T14" fmla="*/ 21 w 38"/>
                  <a:gd name="T15" fmla="*/ 41 h 110"/>
                  <a:gd name="T16" fmla="*/ 21 w 38"/>
                  <a:gd name="T17" fmla="*/ 84 h 110"/>
                  <a:gd name="T18" fmla="*/ 29 w 38"/>
                  <a:gd name="T19" fmla="*/ 91 h 110"/>
                  <a:gd name="T20" fmla="*/ 38 w 38"/>
                  <a:gd name="T21" fmla="*/ 91 h 110"/>
                  <a:gd name="T22" fmla="*/ 38 w 38"/>
                  <a:gd name="T23" fmla="*/ 110 h 110"/>
                  <a:gd name="T24" fmla="*/ 25 w 38"/>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110">
                    <a:moveTo>
                      <a:pt x="25" y="110"/>
                    </a:moveTo>
                    <a:cubicBezTo>
                      <a:pt x="7" y="110"/>
                      <a:pt x="0" y="97"/>
                      <a:pt x="0" y="85"/>
                    </a:cubicBezTo>
                    <a:cubicBezTo>
                      <a:pt x="0" y="0"/>
                      <a:pt x="0" y="0"/>
                      <a:pt x="0" y="0"/>
                    </a:cubicBezTo>
                    <a:cubicBezTo>
                      <a:pt x="21" y="0"/>
                      <a:pt x="21" y="0"/>
                      <a:pt x="21" y="0"/>
                    </a:cubicBezTo>
                    <a:cubicBezTo>
                      <a:pt x="21" y="24"/>
                      <a:pt x="21" y="24"/>
                      <a:pt x="21" y="24"/>
                    </a:cubicBezTo>
                    <a:cubicBezTo>
                      <a:pt x="38" y="24"/>
                      <a:pt x="38" y="24"/>
                      <a:pt x="38" y="24"/>
                    </a:cubicBezTo>
                    <a:cubicBezTo>
                      <a:pt x="38" y="41"/>
                      <a:pt x="38" y="41"/>
                      <a:pt x="38" y="41"/>
                    </a:cubicBezTo>
                    <a:cubicBezTo>
                      <a:pt x="21" y="41"/>
                      <a:pt x="21" y="41"/>
                      <a:pt x="21" y="41"/>
                    </a:cubicBezTo>
                    <a:cubicBezTo>
                      <a:pt x="21" y="84"/>
                      <a:pt x="21" y="84"/>
                      <a:pt x="21" y="84"/>
                    </a:cubicBezTo>
                    <a:cubicBezTo>
                      <a:pt x="21" y="89"/>
                      <a:pt x="24" y="91"/>
                      <a:pt x="29" y="91"/>
                    </a:cubicBezTo>
                    <a:cubicBezTo>
                      <a:pt x="38" y="91"/>
                      <a:pt x="38" y="91"/>
                      <a:pt x="38" y="91"/>
                    </a:cubicBezTo>
                    <a:cubicBezTo>
                      <a:pt x="38" y="110"/>
                      <a:pt x="38" y="110"/>
                      <a:pt x="38" y="110"/>
                    </a:cubicBezTo>
                    <a:cubicBezTo>
                      <a:pt x="25" y="110"/>
                      <a:pt x="25" y="110"/>
                      <a:pt x="25"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7">
                <a:extLst>
                  <a:ext uri="{FF2B5EF4-FFF2-40B4-BE49-F238E27FC236}">
                    <a16:creationId xmlns:a16="http://schemas.microsoft.com/office/drawing/2014/main" id="{27AFAF64-120F-4941-8F4F-F5931F3F7616}"/>
                  </a:ext>
                </a:extLst>
              </p:cNvPr>
              <p:cNvSpPr>
                <a:spLocks noEditPoints="1"/>
              </p:cNvSpPr>
              <p:nvPr userDrawn="1"/>
            </p:nvSpPr>
            <p:spPr bwMode="auto">
              <a:xfrm>
                <a:off x="-1643" y="1835"/>
                <a:ext cx="116" cy="134"/>
              </a:xfrm>
              <a:custGeom>
                <a:avLst/>
                <a:gdLst>
                  <a:gd name="T0" fmla="*/ 22 w 77"/>
                  <a:gd name="T1" fmla="*/ 51 h 89"/>
                  <a:gd name="T2" fmla="*/ 41 w 77"/>
                  <a:gd name="T3" fmla="*/ 71 h 89"/>
                  <a:gd name="T4" fmla="*/ 61 w 77"/>
                  <a:gd name="T5" fmla="*/ 63 h 89"/>
                  <a:gd name="T6" fmla="*/ 75 w 77"/>
                  <a:gd name="T7" fmla="*/ 75 h 89"/>
                  <a:gd name="T8" fmla="*/ 41 w 77"/>
                  <a:gd name="T9" fmla="*/ 89 h 89"/>
                  <a:gd name="T10" fmla="*/ 0 w 77"/>
                  <a:gd name="T11" fmla="*/ 45 h 89"/>
                  <a:gd name="T12" fmla="*/ 41 w 77"/>
                  <a:gd name="T13" fmla="*/ 0 h 89"/>
                  <a:gd name="T14" fmla="*/ 77 w 77"/>
                  <a:gd name="T15" fmla="*/ 44 h 89"/>
                  <a:gd name="T16" fmla="*/ 77 w 77"/>
                  <a:gd name="T17" fmla="*/ 51 h 89"/>
                  <a:gd name="T18" fmla="*/ 22 w 77"/>
                  <a:gd name="T19" fmla="*/ 51 h 89"/>
                  <a:gd name="T20" fmla="*/ 40 w 77"/>
                  <a:gd name="T21" fmla="*/ 18 h 89"/>
                  <a:gd name="T22" fmla="*/ 24 w 77"/>
                  <a:gd name="T23" fmla="*/ 27 h 89"/>
                  <a:gd name="T24" fmla="*/ 22 w 77"/>
                  <a:gd name="T25" fmla="*/ 37 h 89"/>
                  <a:gd name="T26" fmla="*/ 56 w 77"/>
                  <a:gd name="T27" fmla="*/ 37 h 89"/>
                  <a:gd name="T28" fmla="*/ 40 w 77"/>
                  <a:gd name="T29" fmla="*/ 1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89">
                    <a:moveTo>
                      <a:pt x="22" y="51"/>
                    </a:moveTo>
                    <a:cubicBezTo>
                      <a:pt x="22" y="63"/>
                      <a:pt x="29" y="71"/>
                      <a:pt x="41" y="71"/>
                    </a:cubicBezTo>
                    <a:cubicBezTo>
                      <a:pt x="51" y="71"/>
                      <a:pt x="56" y="68"/>
                      <a:pt x="61" y="63"/>
                    </a:cubicBezTo>
                    <a:cubicBezTo>
                      <a:pt x="75" y="75"/>
                      <a:pt x="75" y="75"/>
                      <a:pt x="75" y="75"/>
                    </a:cubicBezTo>
                    <a:cubicBezTo>
                      <a:pt x="66" y="84"/>
                      <a:pt x="57" y="89"/>
                      <a:pt x="41" y="89"/>
                    </a:cubicBezTo>
                    <a:cubicBezTo>
                      <a:pt x="20" y="89"/>
                      <a:pt x="0" y="78"/>
                      <a:pt x="0" y="45"/>
                    </a:cubicBezTo>
                    <a:cubicBezTo>
                      <a:pt x="0" y="16"/>
                      <a:pt x="18" y="0"/>
                      <a:pt x="41" y="0"/>
                    </a:cubicBezTo>
                    <a:cubicBezTo>
                      <a:pt x="64" y="0"/>
                      <a:pt x="77" y="19"/>
                      <a:pt x="77" y="44"/>
                    </a:cubicBezTo>
                    <a:cubicBezTo>
                      <a:pt x="77" y="51"/>
                      <a:pt x="77" y="51"/>
                      <a:pt x="77" y="51"/>
                    </a:cubicBezTo>
                    <a:cubicBezTo>
                      <a:pt x="22" y="51"/>
                      <a:pt x="22" y="51"/>
                      <a:pt x="22" y="51"/>
                    </a:cubicBezTo>
                    <a:moveTo>
                      <a:pt x="40" y="18"/>
                    </a:moveTo>
                    <a:cubicBezTo>
                      <a:pt x="32" y="18"/>
                      <a:pt x="27" y="22"/>
                      <a:pt x="24" y="27"/>
                    </a:cubicBezTo>
                    <a:cubicBezTo>
                      <a:pt x="23" y="30"/>
                      <a:pt x="22" y="33"/>
                      <a:pt x="22" y="37"/>
                    </a:cubicBezTo>
                    <a:cubicBezTo>
                      <a:pt x="56" y="37"/>
                      <a:pt x="56" y="37"/>
                      <a:pt x="56" y="37"/>
                    </a:cubicBezTo>
                    <a:cubicBezTo>
                      <a:pt x="55" y="27"/>
                      <a:pt x="51" y="18"/>
                      <a:pt x="4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8">
                <a:extLst>
                  <a:ext uri="{FF2B5EF4-FFF2-40B4-BE49-F238E27FC236}">
                    <a16:creationId xmlns:a16="http://schemas.microsoft.com/office/drawing/2014/main" id="{20605BC0-73B4-4E47-BE69-D9868321CF6F}"/>
                  </a:ext>
                </a:extLst>
              </p:cNvPr>
              <p:cNvSpPr>
                <a:spLocks/>
              </p:cNvSpPr>
              <p:nvPr userDrawn="1"/>
            </p:nvSpPr>
            <p:spPr bwMode="auto">
              <a:xfrm>
                <a:off x="-1839" y="1838"/>
                <a:ext cx="105" cy="130"/>
              </a:xfrm>
              <a:custGeom>
                <a:avLst/>
                <a:gdLst>
                  <a:gd name="T0" fmla="*/ 39 w 70"/>
                  <a:gd name="T1" fmla="*/ 17 h 86"/>
                  <a:gd name="T2" fmla="*/ 48 w 70"/>
                  <a:gd name="T3" fmla="*/ 25 h 86"/>
                  <a:gd name="T4" fmla="*/ 48 w 70"/>
                  <a:gd name="T5" fmla="*/ 86 h 86"/>
                  <a:gd name="T6" fmla="*/ 70 w 70"/>
                  <a:gd name="T7" fmla="*/ 86 h 86"/>
                  <a:gd name="T8" fmla="*/ 70 w 70"/>
                  <a:gd name="T9" fmla="*/ 25 h 86"/>
                  <a:gd name="T10" fmla="*/ 45 w 70"/>
                  <a:gd name="T11" fmla="*/ 0 h 86"/>
                  <a:gd name="T12" fmla="*/ 0 w 70"/>
                  <a:gd name="T13" fmla="*/ 0 h 86"/>
                  <a:gd name="T14" fmla="*/ 0 w 70"/>
                  <a:gd name="T15" fmla="*/ 86 h 86"/>
                  <a:gd name="T16" fmla="*/ 21 w 70"/>
                  <a:gd name="T17" fmla="*/ 86 h 86"/>
                  <a:gd name="T18" fmla="*/ 21 w 70"/>
                  <a:gd name="T19" fmla="*/ 17 h 86"/>
                  <a:gd name="T20" fmla="*/ 39 w 70"/>
                  <a:gd name="T21"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86">
                    <a:moveTo>
                      <a:pt x="39" y="17"/>
                    </a:moveTo>
                    <a:cubicBezTo>
                      <a:pt x="46" y="17"/>
                      <a:pt x="48" y="20"/>
                      <a:pt x="48" y="25"/>
                    </a:cubicBezTo>
                    <a:cubicBezTo>
                      <a:pt x="48" y="86"/>
                      <a:pt x="48" y="86"/>
                      <a:pt x="48" y="86"/>
                    </a:cubicBezTo>
                    <a:cubicBezTo>
                      <a:pt x="70" y="86"/>
                      <a:pt x="70" y="86"/>
                      <a:pt x="70" y="86"/>
                    </a:cubicBezTo>
                    <a:cubicBezTo>
                      <a:pt x="70" y="25"/>
                      <a:pt x="70" y="25"/>
                      <a:pt x="70" y="25"/>
                    </a:cubicBezTo>
                    <a:cubicBezTo>
                      <a:pt x="70" y="13"/>
                      <a:pt x="64" y="0"/>
                      <a:pt x="45" y="0"/>
                    </a:cubicBezTo>
                    <a:cubicBezTo>
                      <a:pt x="0" y="0"/>
                      <a:pt x="0" y="0"/>
                      <a:pt x="0" y="0"/>
                    </a:cubicBezTo>
                    <a:cubicBezTo>
                      <a:pt x="0" y="86"/>
                      <a:pt x="0" y="86"/>
                      <a:pt x="0" y="86"/>
                    </a:cubicBezTo>
                    <a:cubicBezTo>
                      <a:pt x="21" y="86"/>
                      <a:pt x="21" y="86"/>
                      <a:pt x="21" y="86"/>
                    </a:cubicBezTo>
                    <a:cubicBezTo>
                      <a:pt x="21" y="17"/>
                      <a:pt x="21" y="17"/>
                      <a:pt x="21" y="17"/>
                    </a:cubicBezTo>
                    <a:lnTo>
                      <a:pt x="3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9">
                <a:extLst>
                  <a:ext uri="{FF2B5EF4-FFF2-40B4-BE49-F238E27FC236}">
                    <a16:creationId xmlns:a16="http://schemas.microsoft.com/office/drawing/2014/main" id="{88871E91-4D71-4731-A793-6C66A0FF1E76}"/>
                  </a:ext>
                </a:extLst>
              </p:cNvPr>
              <p:cNvSpPr>
                <a:spLocks noEditPoints="1"/>
              </p:cNvSpPr>
              <p:nvPr userDrawn="1"/>
            </p:nvSpPr>
            <p:spPr bwMode="auto">
              <a:xfrm>
                <a:off x="-1452" y="1784"/>
                <a:ext cx="27" cy="25"/>
              </a:xfrm>
              <a:custGeom>
                <a:avLst/>
                <a:gdLst>
                  <a:gd name="T0" fmla="*/ 9 w 18"/>
                  <a:gd name="T1" fmla="*/ 17 h 17"/>
                  <a:gd name="T2" fmla="*/ 0 w 18"/>
                  <a:gd name="T3" fmla="*/ 9 h 17"/>
                  <a:gd name="T4" fmla="*/ 9 w 18"/>
                  <a:gd name="T5" fmla="*/ 0 h 17"/>
                  <a:gd name="T6" fmla="*/ 18 w 18"/>
                  <a:gd name="T7" fmla="*/ 9 h 17"/>
                  <a:gd name="T8" fmla="*/ 9 w 18"/>
                  <a:gd name="T9" fmla="*/ 17 h 17"/>
                  <a:gd name="T10" fmla="*/ 9 w 18"/>
                  <a:gd name="T11" fmla="*/ 1 h 17"/>
                  <a:gd name="T12" fmla="*/ 2 w 18"/>
                  <a:gd name="T13" fmla="*/ 9 h 17"/>
                  <a:gd name="T14" fmla="*/ 9 w 18"/>
                  <a:gd name="T15" fmla="*/ 16 h 17"/>
                  <a:gd name="T16" fmla="*/ 16 w 18"/>
                  <a:gd name="T17" fmla="*/ 9 h 17"/>
                  <a:gd name="T18" fmla="*/ 9 w 18"/>
                  <a:gd name="T19" fmla="*/ 1 h 17"/>
                  <a:gd name="T20" fmla="*/ 13 w 18"/>
                  <a:gd name="T21" fmla="*/ 14 h 17"/>
                  <a:gd name="T22" fmla="*/ 11 w 18"/>
                  <a:gd name="T23" fmla="*/ 14 h 17"/>
                  <a:gd name="T24" fmla="*/ 11 w 18"/>
                  <a:gd name="T25" fmla="*/ 14 h 17"/>
                  <a:gd name="T26" fmla="*/ 9 w 18"/>
                  <a:gd name="T27" fmla="*/ 10 h 17"/>
                  <a:gd name="T28" fmla="*/ 8 w 18"/>
                  <a:gd name="T29" fmla="*/ 10 h 17"/>
                  <a:gd name="T30" fmla="*/ 8 w 18"/>
                  <a:gd name="T31" fmla="*/ 10 h 17"/>
                  <a:gd name="T32" fmla="*/ 7 w 18"/>
                  <a:gd name="T33" fmla="*/ 10 h 17"/>
                  <a:gd name="T34" fmla="*/ 7 w 18"/>
                  <a:gd name="T35" fmla="*/ 13 h 17"/>
                  <a:gd name="T36" fmla="*/ 7 w 18"/>
                  <a:gd name="T37" fmla="*/ 14 h 17"/>
                  <a:gd name="T38" fmla="*/ 5 w 18"/>
                  <a:gd name="T39" fmla="*/ 14 h 17"/>
                  <a:gd name="T40" fmla="*/ 5 w 18"/>
                  <a:gd name="T41" fmla="*/ 13 h 17"/>
                  <a:gd name="T42" fmla="*/ 5 w 18"/>
                  <a:gd name="T43" fmla="*/ 4 h 17"/>
                  <a:gd name="T44" fmla="*/ 6 w 18"/>
                  <a:gd name="T45" fmla="*/ 3 h 17"/>
                  <a:gd name="T46" fmla="*/ 8 w 18"/>
                  <a:gd name="T47" fmla="*/ 3 h 17"/>
                  <a:gd name="T48" fmla="*/ 13 w 18"/>
                  <a:gd name="T49" fmla="*/ 6 h 17"/>
                  <a:gd name="T50" fmla="*/ 13 w 18"/>
                  <a:gd name="T51" fmla="*/ 6 h 17"/>
                  <a:gd name="T52" fmla="*/ 11 w 18"/>
                  <a:gd name="T53" fmla="*/ 9 h 17"/>
                  <a:gd name="T54" fmla="*/ 13 w 18"/>
                  <a:gd name="T55" fmla="*/ 13 h 17"/>
                  <a:gd name="T56" fmla="*/ 13 w 18"/>
                  <a:gd name="T57" fmla="*/ 13 h 17"/>
                  <a:gd name="T58" fmla="*/ 13 w 18"/>
                  <a:gd name="T59" fmla="*/ 14 h 17"/>
                  <a:gd name="T60" fmla="*/ 11 w 18"/>
                  <a:gd name="T61" fmla="*/ 6 h 17"/>
                  <a:gd name="T62" fmla="*/ 9 w 18"/>
                  <a:gd name="T63" fmla="*/ 5 h 17"/>
                  <a:gd name="T64" fmla="*/ 8 w 18"/>
                  <a:gd name="T65" fmla="*/ 5 h 17"/>
                  <a:gd name="T66" fmla="*/ 7 w 18"/>
                  <a:gd name="T67" fmla="*/ 5 h 17"/>
                  <a:gd name="T68" fmla="*/ 7 w 18"/>
                  <a:gd name="T69" fmla="*/ 8 h 17"/>
                  <a:gd name="T70" fmla="*/ 9 w 18"/>
                  <a:gd name="T71" fmla="*/ 8 h 17"/>
                  <a:gd name="T72" fmla="*/ 11 w 18"/>
                  <a:gd name="T7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17">
                    <a:moveTo>
                      <a:pt x="9" y="17"/>
                    </a:moveTo>
                    <a:cubicBezTo>
                      <a:pt x="4" y="17"/>
                      <a:pt x="0" y="13"/>
                      <a:pt x="0" y="9"/>
                    </a:cubicBezTo>
                    <a:cubicBezTo>
                      <a:pt x="0" y="4"/>
                      <a:pt x="4" y="0"/>
                      <a:pt x="9" y="0"/>
                    </a:cubicBezTo>
                    <a:cubicBezTo>
                      <a:pt x="14" y="0"/>
                      <a:pt x="18" y="4"/>
                      <a:pt x="18" y="9"/>
                    </a:cubicBezTo>
                    <a:cubicBezTo>
                      <a:pt x="18" y="13"/>
                      <a:pt x="14" y="17"/>
                      <a:pt x="9" y="17"/>
                    </a:cubicBezTo>
                    <a:close/>
                    <a:moveTo>
                      <a:pt x="9" y="1"/>
                    </a:moveTo>
                    <a:cubicBezTo>
                      <a:pt x="5" y="1"/>
                      <a:pt x="2" y="5"/>
                      <a:pt x="2" y="9"/>
                    </a:cubicBezTo>
                    <a:cubicBezTo>
                      <a:pt x="2" y="13"/>
                      <a:pt x="5" y="16"/>
                      <a:pt x="9" y="16"/>
                    </a:cubicBezTo>
                    <a:cubicBezTo>
                      <a:pt x="13" y="16"/>
                      <a:pt x="16" y="13"/>
                      <a:pt x="16" y="9"/>
                    </a:cubicBezTo>
                    <a:cubicBezTo>
                      <a:pt x="16" y="5"/>
                      <a:pt x="13" y="1"/>
                      <a:pt x="9" y="1"/>
                    </a:cubicBezTo>
                    <a:close/>
                    <a:moveTo>
                      <a:pt x="13" y="14"/>
                    </a:moveTo>
                    <a:cubicBezTo>
                      <a:pt x="11" y="14"/>
                      <a:pt x="11" y="14"/>
                      <a:pt x="11" y="14"/>
                    </a:cubicBezTo>
                    <a:cubicBezTo>
                      <a:pt x="11" y="14"/>
                      <a:pt x="11" y="14"/>
                      <a:pt x="11" y="14"/>
                    </a:cubicBezTo>
                    <a:cubicBezTo>
                      <a:pt x="9" y="10"/>
                      <a:pt x="9" y="10"/>
                      <a:pt x="9" y="10"/>
                    </a:cubicBezTo>
                    <a:cubicBezTo>
                      <a:pt x="8" y="10"/>
                      <a:pt x="8" y="10"/>
                      <a:pt x="8" y="10"/>
                    </a:cubicBezTo>
                    <a:cubicBezTo>
                      <a:pt x="8" y="10"/>
                      <a:pt x="8" y="10"/>
                      <a:pt x="8" y="10"/>
                    </a:cubicBezTo>
                    <a:cubicBezTo>
                      <a:pt x="7" y="10"/>
                      <a:pt x="7" y="10"/>
                      <a:pt x="7" y="10"/>
                    </a:cubicBezTo>
                    <a:cubicBezTo>
                      <a:pt x="7" y="13"/>
                      <a:pt x="7" y="13"/>
                      <a:pt x="7" y="13"/>
                    </a:cubicBezTo>
                    <a:cubicBezTo>
                      <a:pt x="7" y="14"/>
                      <a:pt x="7" y="14"/>
                      <a:pt x="7" y="14"/>
                    </a:cubicBezTo>
                    <a:cubicBezTo>
                      <a:pt x="5" y="14"/>
                      <a:pt x="5" y="14"/>
                      <a:pt x="5" y="14"/>
                    </a:cubicBezTo>
                    <a:cubicBezTo>
                      <a:pt x="5" y="14"/>
                      <a:pt x="5" y="14"/>
                      <a:pt x="5" y="13"/>
                    </a:cubicBezTo>
                    <a:cubicBezTo>
                      <a:pt x="5" y="4"/>
                      <a:pt x="5" y="4"/>
                      <a:pt x="5" y="4"/>
                    </a:cubicBezTo>
                    <a:cubicBezTo>
                      <a:pt x="5" y="3"/>
                      <a:pt x="5" y="3"/>
                      <a:pt x="6" y="3"/>
                    </a:cubicBezTo>
                    <a:cubicBezTo>
                      <a:pt x="6" y="3"/>
                      <a:pt x="8" y="3"/>
                      <a:pt x="8" y="3"/>
                    </a:cubicBezTo>
                    <a:cubicBezTo>
                      <a:pt x="11" y="3"/>
                      <a:pt x="13" y="4"/>
                      <a:pt x="13" y="6"/>
                    </a:cubicBezTo>
                    <a:cubicBezTo>
                      <a:pt x="13" y="6"/>
                      <a:pt x="13" y="6"/>
                      <a:pt x="13" y="6"/>
                    </a:cubicBezTo>
                    <a:cubicBezTo>
                      <a:pt x="13" y="8"/>
                      <a:pt x="12" y="9"/>
                      <a:pt x="11" y="9"/>
                    </a:cubicBezTo>
                    <a:cubicBezTo>
                      <a:pt x="13" y="13"/>
                      <a:pt x="13" y="13"/>
                      <a:pt x="13" y="13"/>
                    </a:cubicBezTo>
                    <a:cubicBezTo>
                      <a:pt x="13" y="13"/>
                      <a:pt x="13" y="13"/>
                      <a:pt x="13" y="13"/>
                    </a:cubicBezTo>
                    <a:cubicBezTo>
                      <a:pt x="13" y="14"/>
                      <a:pt x="13" y="14"/>
                      <a:pt x="13" y="14"/>
                    </a:cubicBezTo>
                    <a:close/>
                    <a:moveTo>
                      <a:pt x="11" y="6"/>
                    </a:moveTo>
                    <a:cubicBezTo>
                      <a:pt x="11" y="5"/>
                      <a:pt x="10" y="5"/>
                      <a:pt x="9" y="5"/>
                    </a:cubicBezTo>
                    <a:cubicBezTo>
                      <a:pt x="8" y="5"/>
                      <a:pt x="8" y="5"/>
                      <a:pt x="8" y="5"/>
                    </a:cubicBezTo>
                    <a:cubicBezTo>
                      <a:pt x="7" y="5"/>
                      <a:pt x="7" y="5"/>
                      <a:pt x="7" y="5"/>
                    </a:cubicBezTo>
                    <a:cubicBezTo>
                      <a:pt x="7" y="8"/>
                      <a:pt x="7" y="8"/>
                      <a:pt x="7" y="8"/>
                    </a:cubicBezTo>
                    <a:cubicBezTo>
                      <a:pt x="7" y="8"/>
                      <a:pt x="8" y="8"/>
                      <a:pt x="9" y="8"/>
                    </a:cubicBezTo>
                    <a:cubicBezTo>
                      <a:pt x="10" y="8"/>
                      <a:pt x="11" y="7"/>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spTree>
    <p:extLst>
      <p:ext uri="{BB962C8B-B14F-4D97-AF65-F5344CB8AC3E}">
        <p14:creationId xmlns:p14="http://schemas.microsoft.com/office/powerpoint/2010/main" val="9305533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FF9C2-B650-496E-BB68-B6C4E784003F}"/>
              </a:ext>
            </a:extLst>
          </p:cNvPr>
          <p:cNvPicPr>
            <a:picLocks noChangeAspect="1"/>
          </p:cNvPicPr>
          <p:nvPr userDrawn="1"/>
        </p:nvPicPr>
        <p:blipFill rotWithShape="1">
          <a:blip r:embed="rId2"/>
          <a:srcRect l="10253" t="21639" r="11386" b="12382"/>
          <a:stretch/>
        </p:blipFill>
        <p:spPr>
          <a:xfrm>
            <a:off x="0" y="0"/>
            <a:ext cx="12215789" cy="6858000"/>
          </a:xfrm>
          <a:prstGeom prst="rect">
            <a:avLst/>
          </a:prstGeom>
        </p:spPr>
      </p:pic>
      <p:sp>
        <p:nvSpPr>
          <p:cNvPr id="9" name="Rectangle 8">
            <a:extLst>
              <a:ext uri="{FF2B5EF4-FFF2-40B4-BE49-F238E27FC236}">
                <a16:creationId xmlns:a16="http://schemas.microsoft.com/office/drawing/2014/main" id="{839D3A25-6165-4EE6-A425-2B083DB82749}"/>
              </a:ext>
            </a:extLst>
          </p:cNvPr>
          <p:cNvSpPr/>
          <p:nvPr userDrawn="1"/>
        </p:nvSpPr>
        <p:spPr bwMode="auto">
          <a:xfrm>
            <a:off x="1" y="0"/>
            <a:ext cx="12215788" cy="6858000"/>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1"/>
          <p:cNvSpPr>
            <a:spLocks noGrp="1"/>
          </p:cNvSpPr>
          <p:nvPr>
            <p:ph type="title" hasCustomPrompt="1"/>
          </p:nvPr>
        </p:nvSpPr>
        <p:spPr>
          <a:xfrm>
            <a:off x="269239" y="3490091"/>
            <a:ext cx="7171398" cy="995838"/>
          </a:xfrm>
          <a:noFill/>
        </p:spPr>
        <p:txBody>
          <a:bodyPr wrap="square" tIns="91440" bIns="91440" anchor="t" anchorCtr="0">
            <a:spAutoFit/>
          </a:bodyPr>
          <a:lstStyle>
            <a:lvl1pPr>
              <a:defRPr sz="5882" spc="-98" baseline="0">
                <a:solidFill>
                  <a:schemeClr val="bg1"/>
                </a:solidFill>
              </a:defRPr>
            </a:lvl1pPr>
          </a:lstStyle>
          <a:p>
            <a:r>
              <a:rPr lang="en-US"/>
              <a:t>Section title</a:t>
            </a:r>
          </a:p>
        </p:txBody>
      </p:sp>
    </p:spTree>
    <p:extLst>
      <p:ext uri="{BB962C8B-B14F-4D97-AF65-F5344CB8AC3E}">
        <p14:creationId xmlns:p14="http://schemas.microsoft.com/office/powerpoint/2010/main" val="33927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97858"/>
            <a:ext cx="5378548" cy="751405"/>
          </a:xfrm>
        </p:spPr>
        <p:txBody>
          <a:bodyPr>
            <a:spAutoFit/>
          </a:bodyPr>
          <a:lstStyle>
            <a:lvl1pPr>
              <a:defRPr sz="4117" baseline="0">
                <a:solidFill>
                  <a:schemeClr val="tx1"/>
                </a:solidFill>
              </a:defRPr>
            </a:lvl1pPr>
          </a:lstStyle>
          <a:p>
            <a:r>
              <a:rPr lang="en-US"/>
              <a:t>50/50 photo layout</a:t>
            </a:r>
          </a:p>
        </p:txBody>
      </p:sp>
      <p:sp>
        <p:nvSpPr>
          <p:cNvPr id="6" name="Picture Placeholder 5"/>
          <p:cNvSpPr>
            <a:spLocks noGrp="1"/>
          </p:cNvSpPr>
          <p:nvPr>
            <p:ph type="pic" sz="quarter" idx="11" hasCustomPrompt="1"/>
          </p:nvPr>
        </p:nvSpPr>
        <p:spPr>
          <a:xfrm>
            <a:off x="6096000" y="2902574"/>
            <a:ext cx="6096000" cy="1052852"/>
          </a:xfrm>
          <a:blipFill>
            <a:blip r:embed="rId2" cstate="screen">
              <a:extLst>
                <a:ext uri="{28A0092B-C50C-407E-A947-70E740481C1C}">
                  <a14:useLocalDpi xmlns:a14="http://schemas.microsoft.com/office/drawing/2010/main"/>
                </a:ext>
              </a:extLst>
            </a:blip>
            <a:stretch>
              <a:fillRect/>
            </a:stretch>
          </a:blipFill>
        </p:spPr>
        <p:txBody>
          <a:bodyPr anchor="ctr"/>
          <a:lstStyle>
            <a:lvl1pPr marL="0" marR="0" indent="0" algn="ctr" defTabSz="914192" rtl="0" eaLnBrk="1" fontAlgn="auto" latinLnBrk="0" hangingPunct="1">
              <a:lnSpc>
                <a:spcPct val="90000"/>
              </a:lnSpc>
              <a:spcBef>
                <a:spcPct val="20000"/>
              </a:spcBef>
              <a:spcAft>
                <a:spcPts val="0"/>
              </a:spcAft>
              <a:buClrTx/>
              <a:buSzPct val="90000"/>
              <a:buFont typeface="Arial" pitchFamily="34" charset="0"/>
              <a:buNone/>
              <a:tabLst/>
              <a:defRPr lang="en-US" sz="1567" b="1" kern="1200" cap="none" spc="0" baseline="0" dirty="0">
                <a:solidFill>
                  <a:schemeClr val="bg1"/>
                </a:solidFill>
                <a:effectLst>
                  <a:outerShdw blurRad="38100" dist="38100" dir="2700000" algn="tl">
                    <a:srgbClr val="000000">
                      <a:alpha val="43137"/>
                    </a:srgbClr>
                  </a:outerShdw>
                </a:effectLst>
                <a:latin typeface="+mn-lt"/>
                <a:ea typeface="+mn-ea"/>
                <a:cs typeface="+mn-cs"/>
              </a:defRPr>
            </a:lvl1pPr>
          </a:lstStyle>
          <a:p>
            <a:br>
              <a:rPr lang="en-US"/>
            </a:br>
            <a:br>
              <a:rPr lang="en-US"/>
            </a:br>
            <a:br>
              <a:rPr lang="en-US"/>
            </a:br>
            <a:r>
              <a:rPr lang="en-US"/>
              <a:t>Click icon to add picture</a:t>
            </a:r>
          </a:p>
        </p:txBody>
      </p:sp>
    </p:spTree>
    <p:extLst>
      <p:ext uri="{BB962C8B-B14F-4D97-AF65-F5344CB8AC3E}">
        <p14:creationId xmlns:p14="http://schemas.microsoft.com/office/powerpoint/2010/main" val="22903779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753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8097589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6976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49604"/>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43727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49604"/>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70886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433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505050"/>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bwMode="black">
          <a:xfrm>
            <a:off x="448212" y="470067"/>
            <a:ext cx="1265063" cy="265133"/>
          </a:xfrm>
          <a:prstGeom prst="rect">
            <a:avLst/>
          </a:prstGeom>
        </p:spPr>
      </p:pic>
    </p:spTree>
    <p:extLst>
      <p:ext uri="{BB962C8B-B14F-4D97-AF65-F5344CB8AC3E}">
        <p14:creationId xmlns:p14="http://schemas.microsoft.com/office/powerpoint/2010/main" val="239341094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2069835"/>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6" r:id="rId3"/>
    <p:sldLayoutId id="2147483668" r:id="rId4"/>
    <p:sldLayoutId id="2147483669" r:id="rId5"/>
    <p:sldLayoutId id="2147483671" r:id="rId6"/>
    <p:sldLayoutId id="2147483673" r:id="rId7"/>
    <p:sldLayoutId id="2147483675" r:id="rId8"/>
    <p:sldLayoutId id="2147483678" r:id="rId9"/>
    <p:sldLayoutId id="2147483679" r:id="rId10"/>
    <p:sldLayoutId id="2147483969" r:id="rId11"/>
    <p:sldLayoutId id="2147484039" r:id="rId12"/>
    <p:sldLayoutId id="2147484040" r:id="rId13"/>
    <p:sldLayoutId id="2147484041" r:id="rId14"/>
  </p:sldLayoutIdLst>
  <p:transition>
    <p:fade/>
  </p:transition>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505050"/>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solidFill>
            <a:srgbClr val="505050"/>
          </a:soli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solidFill>
            <a:srgbClr val="505050"/>
          </a:soli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solidFill>
            <a:srgbClr val="505050"/>
          </a:soli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solidFill>
            <a:srgbClr val="505050"/>
          </a:soli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73650"/>
      </p:ext>
    </p:extLst>
  </p:cSld>
  <p:clrMap bg1="lt1" tx1="dk1" bg2="lt2" tx2="dk2" accent1="accent1" accent2="accent2" accent3="accent3" accent4="accent4" accent5="accent5" accent6="accent6" hlink="hlink" folHlink="folHlink"/>
  <p:sldLayoutIdLst>
    <p:sldLayoutId id="2147484059" r:id="rId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695670"/>
      </p:ext>
    </p:extLst>
  </p:cSld>
  <p:clrMap bg1="lt1" tx1="dk1" bg2="lt2" tx2="dk2" accent1="accent1" accent2="accent2" accent3="accent3" accent4="accent4" accent5="accent5" accent6="accent6" hlink="hlink" folHlink="folHlink"/>
  <p:sldLayoutIdLst>
    <p:sldLayoutId id="2147484078" r:id="rId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505050"/>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50505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515258"/>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www.selamatpagibali.com/itineraires-adultes-en-cours-de-redac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6.jp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9.wdp"/><Relationship Id="rId5" Type="http://schemas.openxmlformats.org/officeDocument/2006/relationships/image" Target="../media/image28.png"/><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azureplatform.azurewebsites.net/" TargetMode="External"/></Relationships>
</file>

<file path=ppt/slides/_rels/slide18.xml.rels><?xml version="1.0" encoding="UTF-8" standalone="yes"?>
<Relationships xmlns="http://schemas.openxmlformats.org/package/2006/relationships"><Relationship Id="rId26" Type="http://schemas.openxmlformats.org/officeDocument/2006/relationships/image" Target="../media/image59.png"/><Relationship Id="rId21" Type="http://schemas.openxmlformats.org/officeDocument/2006/relationships/image" Target="../media/image54.png"/><Relationship Id="rId34" Type="http://schemas.openxmlformats.org/officeDocument/2006/relationships/image" Target="../media/image67.png"/><Relationship Id="rId42" Type="http://schemas.openxmlformats.org/officeDocument/2006/relationships/image" Target="../media/image75.png"/><Relationship Id="rId47" Type="http://schemas.openxmlformats.org/officeDocument/2006/relationships/image" Target="../media/image80.png"/><Relationship Id="rId50" Type="http://schemas.openxmlformats.org/officeDocument/2006/relationships/image" Target="../media/image83.png"/><Relationship Id="rId55" Type="http://schemas.openxmlformats.org/officeDocument/2006/relationships/image" Target="../media/image88.png"/><Relationship Id="rId63" Type="http://schemas.openxmlformats.org/officeDocument/2006/relationships/image" Target="../media/image96.png"/><Relationship Id="rId7" Type="http://schemas.openxmlformats.org/officeDocument/2006/relationships/image" Target="../media/image40.png"/><Relationship Id="rId2" Type="http://schemas.openxmlformats.org/officeDocument/2006/relationships/notesSlide" Target="../notesSlides/notesSlide18.xml"/><Relationship Id="rId16" Type="http://schemas.openxmlformats.org/officeDocument/2006/relationships/image" Target="../media/image49.png"/><Relationship Id="rId29" Type="http://schemas.openxmlformats.org/officeDocument/2006/relationships/image" Target="../media/image62.png"/><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0.png"/><Relationship Id="rId40" Type="http://schemas.openxmlformats.org/officeDocument/2006/relationships/image" Target="../media/image73.png"/><Relationship Id="rId45" Type="http://schemas.openxmlformats.org/officeDocument/2006/relationships/image" Target="../media/image78.png"/><Relationship Id="rId53" Type="http://schemas.openxmlformats.org/officeDocument/2006/relationships/image" Target="../media/image86.png"/><Relationship Id="rId58" Type="http://schemas.openxmlformats.org/officeDocument/2006/relationships/image" Target="../media/image91.png"/><Relationship Id="rId66" Type="http://schemas.openxmlformats.org/officeDocument/2006/relationships/image" Target="../media/image99.png"/><Relationship Id="rId5" Type="http://schemas.openxmlformats.org/officeDocument/2006/relationships/image" Target="../media/image38.png"/><Relationship Id="rId61" Type="http://schemas.openxmlformats.org/officeDocument/2006/relationships/image" Target="../media/image94.png"/><Relationship Id="rId19" Type="http://schemas.openxmlformats.org/officeDocument/2006/relationships/image" Target="../media/image5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 Id="rId35" Type="http://schemas.openxmlformats.org/officeDocument/2006/relationships/image" Target="../media/image68.png"/><Relationship Id="rId43" Type="http://schemas.openxmlformats.org/officeDocument/2006/relationships/image" Target="../media/image76.png"/><Relationship Id="rId48" Type="http://schemas.openxmlformats.org/officeDocument/2006/relationships/image" Target="../media/image81.png"/><Relationship Id="rId56" Type="http://schemas.openxmlformats.org/officeDocument/2006/relationships/image" Target="../media/image89.png"/><Relationship Id="rId64" Type="http://schemas.openxmlformats.org/officeDocument/2006/relationships/image" Target="../media/image97.png"/><Relationship Id="rId8" Type="http://schemas.openxmlformats.org/officeDocument/2006/relationships/image" Target="../media/image41.png"/><Relationship Id="rId51" Type="http://schemas.openxmlformats.org/officeDocument/2006/relationships/image" Target="../media/image84.png"/><Relationship Id="rId3" Type="http://schemas.openxmlformats.org/officeDocument/2006/relationships/image" Target="../media/image36.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38" Type="http://schemas.openxmlformats.org/officeDocument/2006/relationships/image" Target="../media/image71.png"/><Relationship Id="rId46" Type="http://schemas.openxmlformats.org/officeDocument/2006/relationships/image" Target="../media/image79.png"/><Relationship Id="rId59" Type="http://schemas.openxmlformats.org/officeDocument/2006/relationships/image" Target="../media/image92.png"/><Relationship Id="rId20" Type="http://schemas.openxmlformats.org/officeDocument/2006/relationships/image" Target="../media/image53.png"/><Relationship Id="rId41" Type="http://schemas.openxmlformats.org/officeDocument/2006/relationships/image" Target="../media/image74.png"/><Relationship Id="rId54" Type="http://schemas.openxmlformats.org/officeDocument/2006/relationships/image" Target="../media/image87.png"/><Relationship Id="rId62" Type="http://schemas.openxmlformats.org/officeDocument/2006/relationships/image" Target="../media/image95.png"/><Relationship Id="rId1" Type="http://schemas.openxmlformats.org/officeDocument/2006/relationships/slideLayout" Target="../slideLayouts/slideLayout15.xml"/><Relationship Id="rId6" Type="http://schemas.openxmlformats.org/officeDocument/2006/relationships/image" Target="../media/image39.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36" Type="http://schemas.openxmlformats.org/officeDocument/2006/relationships/image" Target="../media/image69.png"/><Relationship Id="rId49" Type="http://schemas.openxmlformats.org/officeDocument/2006/relationships/image" Target="../media/image82.png"/><Relationship Id="rId57" Type="http://schemas.openxmlformats.org/officeDocument/2006/relationships/image" Target="../media/image90.png"/><Relationship Id="rId10" Type="http://schemas.openxmlformats.org/officeDocument/2006/relationships/image" Target="../media/image43.png"/><Relationship Id="rId31" Type="http://schemas.openxmlformats.org/officeDocument/2006/relationships/image" Target="../media/image64.png"/><Relationship Id="rId44" Type="http://schemas.openxmlformats.org/officeDocument/2006/relationships/image" Target="../media/image77.png"/><Relationship Id="rId52" Type="http://schemas.openxmlformats.org/officeDocument/2006/relationships/image" Target="../media/image85.png"/><Relationship Id="rId60" Type="http://schemas.openxmlformats.org/officeDocument/2006/relationships/image" Target="../media/image93.png"/><Relationship Id="rId65" Type="http://schemas.openxmlformats.org/officeDocument/2006/relationships/image" Target="../media/image98.png"/><Relationship Id="rId4" Type="http://schemas.openxmlformats.org/officeDocument/2006/relationships/image" Target="../media/image37.png"/><Relationship Id="rId9" Type="http://schemas.openxmlformats.org/officeDocument/2006/relationships/image" Target="../media/image42.png"/><Relationship Id="rId13" Type="http://schemas.openxmlformats.org/officeDocument/2006/relationships/image" Target="../media/image46.png"/><Relationship Id="rId18" Type="http://schemas.openxmlformats.org/officeDocument/2006/relationships/image" Target="../media/image51.png"/><Relationship Id="rId39" Type="http://schemas.openxmlformats.org/officeDocument/2006/relationships/image" Target="../media/image7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1.png"/></Relationships>
</file>

<file path=ppt/slides/_rels/slide2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6.png"/></Relationships>
</file>

<file path=ppt/slides/_rels/slide2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7.png"/></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ca/services/iot-hub/?&amp;OCID=AID719803_SEM_9tn74814&amp;lnkd=Bing_Azure_Brand&amp;dclid=CP2dq-HQ3t4CFVDYwAod7DcH8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hyperlink" Target="https://azure.microsoft.com/en-us/services/event-hub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services/service-fabric"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11.png"/><Relationship Id="rId5" Type="http://schemas.microsoft.com/office/2007/relationships/hdphoto" Target="../media/hdphoto11.wdp"/><Relationship Id="rId4" Type="http://schemas.openxmlformats.org/officeDocument/2006/relationships/image" Target="../media/image110.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kubernetes/helm"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hyperlink" Target="https://docs.microsoft.com/en-us/azure/azure-stack/user/azure-stack-solution-template-kubernetes-deploy" TargetMode="External"/><Relationship Id="rId4" Type="http://schemas.openxmlformats.org/officeDocument/2006/relationships/hyperlink" Target="https://docs.microsoft.com/en-us/azure/ak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stack/user/azure-stack-ethereu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cassandra.apache.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azure.microsoft.com/en-ca/services/cosmos-db/?&amp;OCID=AID719803_SEM_fIiEintD&amp;lnkd=Bing_Azure_Brand&amp;dclid=CJPEkLKS494CFQ5LAQodX6QMVg" TargetMode="External"/><Relationship Id="rId4" Type="http://schemas.openxmlformats.org/officeDocument/2006/relationships/hyperlink" Target="https://www.datastax.com/2018/08/datastax-microsoft-azure-stack-making-hybrid-cloud-rea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microsoft.com/office/2007/relationships/hdphoto" Target="../media/hdphoto5.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7.wdp"/><Relationship Id="rId4" Type="http://schemas.microsoft.com/office/2007/relationships/hdphoto" Target="../media/hdphoto4.wdp"/><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stack/azure-stack-app-service-deplo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hyperlink" Target="https://docs.microsoft.com/en-us/azure/azure-stack/azure-stack-app-service-add-worker-roles" TargetMode="External"/><Relationship Id="rId4" Type="http://schemas.openxmlformats.org/officeDocument/2006/relationships/hyperlink" Target="https://docs.microsoft.com/en-us/azure/azure-stack/azure-stack-app-service-before-you-get-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and Microsoft Azure Stack Hub</a:t>
            </a:r>
          </a:p>
        </p:txBody>
      </p:sp>
      <p:sp>
        <p:nvSpPr>
          <p:cNvPr id="3" name="Text Placeholder 2"/>
          <p:cNvSpPr>
            <a:spLocks noGrp="1"/>
          </p:cNvSpPr>
          <p:nvPr>
            <p:ph type="body" sz="quarter" idx="14"/>
          </p:nvPr>
        </p:nvSpPr>
        <p:spPr>
          <a:xfrm>
            <a:off x="274887" y="4134160"/>
            <a:ext cx="6276530" cy="981935"/>
          </a:xfrm>
        </p:spPr>
        <p:txBody>
          <a:bodyPr>
            <a:spAutoFit/>
          </a:bodyPr>
          <a:lstStyle/>
          <a:p>
            <a:pPr lvl="0"/>
            <a:r>
              <a:rPr lang="en-US" sz="2745" dirty="0"/>
              <a:t>Azure Stack Hub PaaS Concepts and Capabilities</a:t>
            </a: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11492" y="440917"/>
            <a:ext cx="567328" cy="375714"/>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334998" y="5004209"/>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18" y="2525734"/>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2" name="Title 1"/>
          <p:cNvSpPr>
            <a:spLocks noGrp="1"/>
          </p:cNvSpPr>
          <p:nvPr>
            <p:ph type="title"/>
          </p:nvPr>
        </p:nvSpPr>
        <p:spPr/>
        <p:txBody>
          <a:bodyPr>
            <a:noAutofit/>
          </a:bodyPr>
          <a:lstStyle/>
          <a:p>
            <a:r>
              <a:rPr lang="en-US" sz="4800" dirty="0"/>
              <a:t>PaaS using templates in Azure Stack Hub</a:t>
            </a:r>
          </a:p>
        </p:txBody>
      </p:sp>
      <p:grpSp>
        <p:nvGrpSpPr>
          <p:cNvPr id="64" name="Group 63"/>
          <p:cNvGrpSpPr/>
          <p:nvPr/>
        </p:nvGrpSpPr>
        <p:grpSpPr>
          <a:xfrm>
            <a:off x="530107" y="2815625"/>
            <a:ext cx="1982351" cy="3353301"/>
            <a:chOff x="766963" y="1583373"/>
            <a:chExt cx="2516615" cy="4790431"/>
          </a:xfrm>
        </p:grpSpPr>
        <p:sp>
          <p:nvSpPr>
            <p:cNvPr id="68" name="Rectangle 67"/>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Packaged Software</a:t>
              </a:r>
            </a:p>
          </p:txBody>
        </p:sp>
        <p:sp>
          <p:nvSpPr>
            <p:cNvPr id="69" name="Rectangle 68"/>
            <p:cNvSpPr/>
            <p:nvPr/>
          </p:nvSpPr>
          <p:spPr>
            <a:xfrm>
              <a:off x="1396458" y="5537987"/>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Storage</a:t>
              </a:r>
            </a:p>
          </p:txBody>
        </p:sp>
        <p:sp>
          <p:nvSpPr>
            <p:cNvPr id="70" name="Rectangle 69"/>
            <p:cNvSpPr/>
            <p:nvPr/>
          </p:nvSpPr>
          <p:spPr>
            <a:xfrm>
              <a:off x="1396458" y="5083168"/>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Servers</a:t>
              </a:r>
            </a:p>
          </p:txBody>
        </p:sp>
        <p:sp>
          <p:nvSpPr>
            <p:cNvPr id="71" name="Rectangle 70"/>
            <p:cNvSpPr/>
            <p:nvPr/>
          </p:nvSpPr>
          <p:spPr>
            <a:xfrm>
              <a:off x="1396458" y="599280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Networking</a:t>
              </a:r>
            </a:p>
          </p:txBody>
        </p:sp>
        <p:sp>
          <p:nvSpPr>
            <p:cNvPr id="72" name="Rectangle 71"/>
            <p:cNvSpPr/>
            <p:nvPr/>
          </p:nvSpPr>
          <p:spPr>
            <a:xfrm>
              <a:off x="1396458" y="4173530"/>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73" name="Rectangle 72"/>
            <p:cNvSpPr/>
            <p:nvPr/>
          </p:nvSpPr>
          <p:spPr>
            <a:xfrm>
              <a:off x="1396458" y="3718711"/>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74" name="Rectangle 73"/>
            <p:cNvSpPr/>
            <p:nvPr/>
          </p:nvSpPr>
          <p:spPr>
            <a:xfrm>
              <a:off x="1396458" y="4628349"/>
              <a:ext cx="1638241" cy="381000"/>
            </a:xfrm>
            <a:prstGeom prst="rect">
              <a:avLst/>
            </a:prstGeom>
            <a:noFill/>
            <a:ln w="9525" cap="flat" cmpd="sng" algn="ctr">
              <a:solidFill>
                <a:srgbClr val="505050"/>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Virtualization</a:t>
              </a:r>
            </a:p>
          </p:txBody>
        </p:sp>
        <p:sp>
          <p:nvSpPr>
            <p:cNvPr id="75" name="Rectangle 74"/>
            <p:cNvSpPr/>
            <p:nvPr/>
          </p:nvSpPr>
          <p:spPr>
            <a:xfrm>
              <a:off x="1396458" y="2809073"/>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76" name="Rectangle 75"/>
            <p:cNvSpPr/>
            <p:nvPr/>
          </p:nvSpPr>
          <p:spPr>
            <a:xfrm>
              <a:off x="1396458" y="235425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77" name="Rectangle 76"/>
            <p:cNvSpPr/>
            <p:nvPr/>
          </p:nvSpPr>
          <p:spPr>
            <a:xfrm>
              <a:off x="1396458" y="3263892"/>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78" name="Left Brace 77"/>
            <p:cNvSpPr/>
            <p:nvPr/>
          </p:nvSpPr>
          <p:spPr>
            <a:xfrm>
              <a:off x="1164165" y="2354255"/>
              <a:ext cx="222866" cy="401954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79" name="TextBox 52"/>
            <p:cNvSpPr txBox="1"/>
            <p:nvPr/>
          </p:nvSpPr>
          <p:spPr>
            <a:xfrm>
              <a:off x="766963"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grpSp>
      <p:sp>
        <p:nvSpPr>
          <p:cNvPr id="80" name="Rectangle 79"/>
          <p:cNvSpPr/>
          <p:nvPr/>
        </p:nvSpPr>
        <p:spPr>
          <a:xfrm>
            <a:off x="3423842" y="2822657"/>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600">
                <a:solidFill>
                  <a:srgbClr val="595959">
                    <a:alpha val="99000"/>
                  </a:srgbClr>
                </a:solidFill>
                <a:latin typeface="Segoe UI" panose="020B0502040204020203" pitchFamily="34" charset="0"/>
                <a:ea typeface="Kozuka Gothic Pro R" pitchFamily="34" charset="-128"/>
                <a:cs typeface="Segoe UI" panose="020B0502040204020203" pitchFamily="34" charset="0"/>
              </a:rPr>
              <a:t>Infrastructure</a:t>
            </a:r>
          </a:p>
          <a:p>
            <a:pPr defTabSz="982985"/>
            <a:r>
              <a:rPr lang="en-US" sz="1600">
                <a:solidFill>
                  <a:srgbClr val="595959">
                    <a:alpha val="99000"/>
                  </a:srgbClr>
                </a:solidFill>
                <a:latin typeface="Segoe UI" panose="020B0502040204020203" pitchFamily="34" charset="0"/>
                <a:ea typeface="Kozuka Gothic Pro R" pitchFamily="34" charset="-128"/>
                <a:cs typeface="Segoe UI" panose="020B0502040204020203" pitchFamily="34" charset="0"/>
              </a:rPr>
              <a:t>(as a Service)</a:t>
            </a:r>
          </a:p>
        </p:txBody>
      </p:sp>
      <p:sp>
        <p:nvSpPr>
          <p:cNvPr id="81" name="Rectangle 80"/>
          <p:cNvSpPr/>
          <p:nvPr/>
        </p:nvSpPr>
        <p:spPr>
          <a:xfrm>
            <a:off x="3447590" y="5583860"/>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Storage</a:t>
            </a:r>
          </a:p>
        </p:txBody>
      </p:sp>
      <p:sp>
        <p:nvSpPr>
          <p:cNvPr id="82" name="Rectangle 81"/>
          <p:cNvSpPr/>
          <p:nvPr/>
        </p:nvSpPr>
        <p:spPr>
          <a:xfrm>
            <a:off x="3447590" y="5265487"/>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Servers</a:t>
            </a:r>
          </a:p>
        </p:txBody>
      </p:sp>
      <p:sp>
        <p:nvSpPr>
          <p:cNvPr id="83" name="Rectangle 82"/>
          <p:cNvSpPr/>
          <p:nvPr/>
        </p:nvSpPr>
        <p:spPr>
          <a:xfrm>
            <a:off x="3447590" y="5902232"/>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Networking</a:t>
            </a:r>
          </a:p>
        </p:txBody>
      </p:sp>
      <p:sp>
        <p:nvSpPr>
          <p:cNvPr id="84" name="Rectangle 83"/>
          <p:cNvSpPr/>
          <p:nvPr/>
        </p:nvSpPr>
        <p:spPr>
          <a:xfrm>
            <a:off x="3447590" y="4628740"/>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85" name="Rectangle 84"/>
          <p:cNvSpPr/>
          <p:nvPr/>
        </p:nvSpPr>
        <p:spPr>
          <a:xfrm>
            <a:off x="3447590" y="4310367"/>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86" name="Rectangle 85"/>
          <p:cNvSpPr/>
          <p:nvPr/>
        </p:nvSpPr>
        <p:spPr>
          <a:xfrm>
            <a:off x="3447590" y="4947113"/>
            <a:ext cx="1290451" cy="266700"/>
          </a:xfrm>
          <a:prstGeom prst="rect">
            <a:avLst/>
          </a:prstGeom>
          <a:solidFill>
            <a:schemeClr val="tx2"/>
          </a:solidFill>
          <a:ln w="9525" cap="flat" cmpd="sng" algn="ctr">
            <a:solidFill>
              <a:srgbClr val="0070C0"/>
            </a:solid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Virtualization</a:t>
            </a:r>
          </a:p>
        </p:txBody>
      </p:sp>
      <p:sp>
        <p:nvSpPr>
          <p:cNvPr id="87" name="Rectangle 86"/>
          <p:cNvSpPr/>
          <p:nvPr/>
        </p:nvSpPr>
        <p:spPr>
          <a:xfrm>
            <a:off x="3447590" y="3673620"/>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88" name="Rectangle 87"/>
          <p:cNvSpPr/>
          <p:nvPr/>
        </p:nvSpPr>
        <p:spPr>
          <a:xfrm>
            <a:off x="3447590" y="3355245"/>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89" name="Rectangle 88"/>
          <p:cNvSpPr/>
          <p:nvPr/>
        </p:nvSpPr>
        <p:spPr>
          <a:xfrm>
            <a:off x="3447590" y="3991993"/>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90" name="Left Brace 89"/>
          <p:cNvSpPr/>
          <p:nvPr/>
        </p:nvSpPr>
        <p:spPr>
          <a:xfrm flipH="1">
            <a:off x="4745312" y="4918334"/>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1" name="TextBox 56"/>
          <p:cNvSpPr txBox="1"/>
          <p:nvPr/>
        </p:nvSpPr>
        <p:spPr>
          <a:xfrm flipH="1">
            <a:off x="4879007" y="4939709"/>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92" name="Left Brace 91"/>
          <p:cNvSpPr/>
          <p:nvPr/>
        </p:nvSpPr>
        <p:spPr>
          <a:xfrm>
            <a:off x="3338486" y="3355245"/>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3" name="TextBox 58"/>
          <p:cNvSpPr txBox="1"/>
          <p:nvPr/>
        </p:nvSpPr>
        <p:spPr>
          <a:xfrm>
            <a:off x="3013743" y="3741912"/>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nvGrpSpPr>
          <p:cNvPr id="94" name="Group 93"/>
          <p:cNvGrpSpPr/>
          <p:nvPr/>
        </p:nvGrpSpPr>
        <p:grpSpPr>
          <a:xfrm>
            <a:off x="5063394" y="2815627"/>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grpSp>
        <p:nvGrpSpPr>
          <p:cNvPr id="109" name="Group 108"/>
          <p:cNvGrpSpPr/>
          <p:nvPr/>
        </p:nvGrpSpPr>
        <p:grpSpPr>
          <a:xfrm>
            <a:off x="7427618" y="2815628"/>
            <a:ext cx="1891991" cy="3353302"/>
            <a:chOff x="8980831" y="1583373"/>
            <a:chExt cx="2401902" cy="4790431"/>
          </a:xfrm>
        </p:grpSpPr>
        <p:sp>
          <p:nvSpPr>
            <p:cNvPr id="110" name="Rectangle 10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Software</a:t>
              </a:r>
            </a:p>
            <a:p>
              <a:pPr defTabSz="982985">
                <a:defRPr/>
              </a:pPr>
              <a:r>
                <a:rPr lang="en-US" sz="1600">
                  <a:solidFill>
                    <a:srgbClr val="595959">
                      <a:alpha val="99000"/>
                    </a:srgbClr>
                  </a:solidFill>
                  <a:latin typeface="Segoe UI"/>
                  <a:ea typeface="Kozuka Gothic Pro R" pitchFamily="34" charset="-128"/>
                </a:rPr>
                <a:t>(as a Service)</a:t>
              </a:r>
            </a:p>
          </p:txBody>
        </p:sp>
        <p:sp>
          <p:nvSpPr>
            <p:cNvPr id="111" name="Left Brace 110"/>
            <p:cNvSpPr/>
            <p:nvPr/>
          </p:nvSpPr>
          <p:spPr>
            <a:xfrm flipH="1">
              <a:off x="10813768" y="2335204"/>
              <a:ext cx="209577" cy="40385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12" name="TextBox 64"/>
            <p:cNvSpPr txBox="1"/>
            <p:nvPr/>
          </p:nvSpPr>
          <p:spPr>
            <a:xfrm flipH="1">
              <a:off x="10933399" y="3456076"/>
              <a:ext cx="449334"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13" name="Rectangle 112"/>
            <p:cNvSpPr/>
            <p:nvPr/>
          </p:nvSpPr>
          <p:spPr>
            <a:xfrm>
              <a:off x="9040806" y="553798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14" name="Rectangle 113"/>
            <p:cNvSpPr/>
            <p:nvPr/>
          </p:nvSpPr>
          <p:spPr>
            <a:xfrm>
              <a:off x="9040806" y="5083168"/>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15" name="Rectangle 114"/>
            <p:cNvSpPr/>
            <p:nvPr/>
          </p:nvSpPr>
          <p:spPr>
            <a:xfrm>
              <a:off x="9040806" y="599280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16" name="Rectangle 115"/>
            <p:cNvSpPr/>
            <p:nvPr/>
          </p:nvSpPr>
          <p:spPr>
            <a:xfrm>
              <a:off x="9040806" y="417353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17" name="Rectangle 116"/>
            <p:cNvSpPr/>
            <p:nvPr/>
          </p:nvSpPr>
          <p:spPr>
            <a:xfrm>
              <a:off x="9040806" y="371871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18" name="Rectangle 117"/>
            <p:cNvSpPr/>
            <p:nvPr/>
          </p:nvSpPr>
          <p:spPr>
            <a:xfrm>
              <a:off x="9040806" y="4628349"/>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19" name="Rectangle 118"/>
            <p:cNvSpPr/>
            <p:nvPr/>
          </p:nvSpPr>
          <p:spPr>
            <a:xfrm>
              <a:off x="9040806" y="235425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Applications</a:t>
              </a:r>
            </a:p>
          </p:txBody>
        </p:sp>
        <p:sp>
          <p:nvSpPr>
            <p:cNvPr id="120" name="Rectangle 119"/>
            <p:cNvSpPr/>
            <p:nvPr/>
          </p:nvSpPr>
          <p:spPr>
            <a:xfrm>
              <a:off x="9040806" y="326389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21" name="Rectangle 120"/>
            <p:cNvSpPr/>
            <p:nvPr/>
          </p:nvSpPr>
          <p:spPr>
            <a:xfrm>
              <a:off x="9040806" y="280907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Data</a:t>
              </a:r>
            </a:p>
          </p:txBody>
        </p:sp>
      </p:grpSp>
      <p:pic>
        <p:nvPicPr>
          <p:cNvPr id="122" name="Picture 11" descr="Cloud 512x512.png"/>
          <p:cNvPicPr>
            <a:picLocks noChangeAspect="1"/>
          </p:cNvPicPr>
          <p:nvPr/>
        </p:nvPicPr>
        <p:blipFill>
          <a:blip r:embed="rId3"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2561714" y="5637376"/>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12" descr="Gift 512x512.png"/>
          <p:cNvPicPr>
            <a:picLocks noChangeAspect="1"/>
          </p:cNvPicPr>
          <p:nvPr/>
        </p:nvPicPr>
        <p:blipFill>
          <a:blip r:embed="rId4"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266322" y="5644196"/>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5" name="Rectangle 124"/>
          <p:cNvSpPr/>
          <p:nvPr/>
        </p:nvSpPr>
        <p:spPr bwMode="auto">
          <a:xfrm flipH="1">
            <a:off x="5119706" y="2771003"/>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1045029" y="1233072"/>
            <a:ext cx="9960671"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 an Azure Stack Hub Operator, you are </a:t>
            </a:r>
            <a:r>
              <a:rPr lang="en-US" sz="2400" i="1" dirty="0">
                <a:gradFill>
                  <a:gsLst>
                    <a:gs pos="2917">
                      <a:schemeClr val="tx1"/>
                    </a:gs>
                    <a:gs pos="30000">
                      <a:schemeClr val="tx1"/>
                    </a:gs>
                  </a:gsLst>
                  <a:lin ang="5400000" scaled="0"/>
                </a:gradFill>
              </a:rPr>
              <a:t>given</a:t>
            </a:r>
            <a:r>
              <a:rPr lang="en-US" sz="2400" dirty="0">
                <a:gradFill>
                  <a:gsLst>
                    <a:gs pos="2917">
                      <a:schemeClr val="tx1"/>
                    </a:gs>
                    <a:gs pos="30000">
                      <a:schemeClr val="tx1"/>
                    </a:gs>
                  </a:gsLst>
                  <a:lin ang="5400000" scaled="0"/>
                </a:gradFill>
              </a:rPr>
              <a:t> PaaS as part of Azure Stack Hub using Resource Providers, but you can also </a:t>
            </a:r>
            <a:r>
              <a:rPr lang="en-US" sz="2400" i="1" dirty="0">
                <a:gradFill>
                  <a:gsLst>
                    <a:gs pos="2917">
                      <a:schemeClr val="tx1"/>
                    </a:gs>
                    <a:gs pos="30000">
                      <a:schemeClr val="tx1"/>
                    </a:gs>
                  </a:gsLst>
                  <a:lin ang="5400000" scaled="0"/>
                </a:gradFill>
              </a:rPr>
              <a:t>offer</a:t>
            </a:r>
            <a:r>
              <a:rPr lang="en-US" sz="2400" dirty="0">
                <a:gradFill>
                  <a:gsLst>
                    <a:gs pos="2917">
                      <a:schemeClr val="tx1"/>
                    </a:gs>
                    <a:gs pos="30000">
                      <a:schemeClr val="tx1"/>
                    </a:gs>
                  </a:gsLst>
                  <a:lin ang="5400000" scaled="0"/>
                </a:gradFill>
              </a:rPr>
              <a:t> PaaS by deploying and managing IaaS templates to deliver PaaS solutions to your users…</a:t>
            </a: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7134342" y="6460469"/>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24139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2.59259E-6 L 0.18216 0.00371 " pathEditMode="relative" rAng="0" ptsTypes="AA">
                                      <p:cBhvr>
                                        <p:cTn id="6" dur="2000" fill="hold"/>
                                        <p:tgtEl>
                                          <p:spTgt spid="109"/>
                                        </p:tgtEl>
                                        <p:attrNameLst>
                                          <p:attrName>ppt_x</p:attrName>
                                          <p:attrName>ppt_y</p:attrName>
                                        </p:attrNameLst>
                                      </p:cBhvr>
                                      <p:rCtr x="9102" y="185"/>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65"/>
                                        </p:tgtEl>
                                        <p:attrNameLst>
                                          <p:attrName>style.visibility</p:attrName>
                                        </p:attrNameLst>
                                      </p:cBhvr>
                                      <p:to>
                                        <p:strVal val="visible"/>
                                      </p:to>
                                    </p:set>
                                  </p:childTnLst>
                                </p:cTn>
                              </p:par>
                              <p:par>
                                <p:cTn id="10" presetID="42" presetClass="path" presetSubtype="0" accel="50000" decel="50000" fill="hold" nodeType="withEffect">
                                  <p:stCondLst>
                                    <p:cond delay="0"/>
                                  </p:stCondLst>
                                  <p:childTnLst>
                                    <p:animMotion origin="layout" path="M 1.25E-6 3.7037E-7 L 0.00378 -0.53658 " pathEditMode="relative" rAng="0" ptsTypes="AA">
                                      <p:cBhvr>
                                        <p:cTn id="11" dur="2000" fill="hold"/>
                                        <p:tgtEl>
                                          <p:spTgt spid="65"/>
                                        </p:tgtEl>
                                        <p:attrNameLst>
                                          <p:attrName>ppt_x</p:attrName>
                                          <p:attrName>ppt_y</p:attrName>
                                        </p:attrNameLst>
                                      </p:cBhvr>
                                      <p:rCtr x="-65" y="-26250"/>
                                    </p:animMotion>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t>PaaS RP vs templates</a:t>
            </a:r>
          </a:p>
        </p:txBody>
      </p:sp>
      <p:grpSp>
        <p:nvGrpSpPr>
          <p:cNvPr id="94" name="Group 93"/>
          <p:cNvGrpSpPr/>
          <p:nvPr/>
        </p:nvGrpSpPr>
        <p:grpSpPr>
          <a:xfrm>
            <a:off x="6474179" y="2815627"/>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sp>
        <p:nvSpPr>
          <p:cNvPr id="125" name="Rectangle 124"/>
          <p:cNvSpPr/>
          <p:nvPr/>
        </p:nvSpPr>
        <p:spPr bwMode="auto">
          <a:xfrm flipH="1">
            <a:off x="6530491" y="2771003"/>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473278" y="1277864"/>
            <a:ext cx="9960671" cy="5207579"/>
          </a:xfrm>
          <a:prstGeom prst="rect">
            <a:avLst/>
          </a:prstGeom>
          <a:noFill/>
        </p:spPr>
        <p:txBody>
          <a:bodyPr wrap="square" lIns="182880" tIns="146304" rIns="182880" bIns="146304" rtlCol="0">
            <a:spAutoFit/>
          </a:bodyPr>
          <a:lstStyle/>
          <a:p>
            <a:pPr>
              <a:lnSpc>
                <a:spcPct val="90000"/>
              </a:lnSpc>
              <a:spcAft>
                <a:spcPts val="600"/>
              </a:spcAft>
            </a:pPr>
            <a:r>
              <a:rPr lang="en-US" b="1" dirty="0"/>
              <a:t>With a Resource Provider:</a:t>
            </a:r>
          </a:p>
          <a:p>
            <a:pPr marL="285750" indent="-285750">
              <a:lnSpc>
                <a:spcPct val="90000"/>
              </a:lnSpc>
              <a:spcAft>
                <a:spcPts val="600"/>
              </a:spcAft>
              <a:buFont typeface="Arial" panose="020B0604020202020204" pitchFamily="34" charset="0"/>
              <a:buChar char="•"/>
            </a:pPr>
            <a:r>
              <a:rPr lang="en-US" dirty="0"/>
              <a:t>The underlying resources are abstracted from the user and maintenance functions of those resources can be done by an administrator in the portal or using scripting/API calls:</a:t>
            </a:r>
          </a:p>
          <a:p>
            <a:pPr marL="752121" lvl="1" indent="-285750">
              <a:lnSpc>
                <a:spcPct val="90000"/>
              </a:lnSpc>
              <a:spcAft>
                <a:spcPts val="600"/>
              </a:spcAft>
              <a:buFont typeface="Arial" panose="020B0604020202020204" pitchFamily="34" charset="0"/>
              <a:buChar char="•"/>
            </a:pPr>
            <a:r>
              <a:rPr lang="en-US" dirty="0"/>
              <a:t>Deployment</a:t>
            </a:r>
          </a:p>
          <a:p>
            <a:pPr marL="752121" lvl="1" indent="-285750">
              <a:lnSpc>
                <a:spcPct val="90000"/>
              </a:lnSpc>
              <a:spcAft>
                <a:spcPts val="600"/>
              </a:spcAft>
              <a:buFont typeface="Arial" panose="020B0604020202020204" pitchFamily="34" charset="0"/>
              <a:buChar char="•"/>
            </a:pPr>
            <a:r>
              <a:rPr lang="en-US" dirty="0"/>
              <a:t>Updates</a:t>
            </a:r>
          </a:p>
          <a:p>
            <a:pPr marL="752121" lvl="1" indent="-285750">
              <a:lnSpc>
                <a:spcPct val="90000"/>
              </a:lnSpc>
              <a:spcAft>
                <a:spcPts val="600"/>
              </a:spcAft>
              <a:buFont typeface="Arial" panose="020B0604020202020204" pitchFamily="34" charset="0"/>
              <a:buChar char="•"/>
            </a:pPr>
            <a:r>
              <a:rPr lang="en-US" dirty="0"/>
              <a:t>Monitoring</a:t>
            </a:r>
          </a:p>
          <a:p>
            <a:pPr marL="752121" lvl="1" indent="-285750">
              <a:lnSpc>
                <a:spcPct val="90000"/>
              </a:lnSpc>
              <a:spcAft>
                <a:spcPts val="600"/>
              </a:spcAft>
              <a:buFont typeface="Arial" panose="020B0604020202020204" pitchFamily="34" charset="0"/>
              <a:buChar char="•"/>
            </a:pPr>
            <a:r>
              <a:rPr lang="en-US" dirty="0"/>
              <a:t>Certificate rotation</a:t>
            </a:r>
          </a:p>
          <a:p>
            <a:pPr marL="752121" lvl="1" indent="-285750">
              <a:lnSpc>
                <a:spcPct val="90000"/>
              </a:lnSpc>
              <a:spcAft>
                <a:spcPts val="600"/>
              </a:spcAft>
              <a:buFont typeface="Arial" panose="020B0604020202020204" pitchFamily="34" charset="0"/>
              <a:buChar char="•"/>
            </a:pPr>
            <a:r>
              <a:rPr lang="en-US" dirty="0"/>
              <a:t>BCDR  </a:t>
            </a:r>
          </a:p>
          <a:p>
            <a:pPr marL="285750" indent="-285750">
              <a:lnSpc>
                <a:spcPct val="90000"/>
              </a:lnSpc>
              <a:spcAft>
                <a:spcPts val="600"/>
              </a:spcAft>
              <a:buFont typeface="Arial" panose="020B0604020202020204" pitchFamily="34" charset="0"/>
              <a:buChar char="•"/>
            </a:pPr>
            <a:r>
              <a:rPr lang="en-US" dirty="0"/>
              <a:t>Resource Providers are multi-tenant</a:t>
            </a:r>
          </a:p>
          <a:p>
            <a:pPr marL="285750" indent="-285750">
              <a:lnSpc>
                <a:spcPct val="90000"/>
              </a:lnSpc>
              <a:spcAft>
                <a:spcPts val="600"/>
              </a:spcAft>
              <a:buFont typeface="Arial" panose="020B0604020202020204" pitchFamily="34" charset="0"/>
              <a:buChar char="•"/>
            </a:pPr>
            <a:r>
              <a:rPr lang="en-US" b="1" dirty="0"/>
              <a:t>Template-based deployments:</a:t>
            </a:r>
          </a:p>
          <a:p>
            <a:pPr marL="752121" lvl="1" indent="-285750">
              <a:lnSpc>
                <a:spcPct val="90000"/>
              </a:lnSpc>
              <a:spcAft>
                <a:spcPts val="600"/>
              </a:spcAft>
              <a:buFont typeface="Arial" panose="020B0604020202020204" pitchFamily="34" charset="0"/>
              <a:buChar char="•"/>
            </a:pPr>
            <a:r>
              <a:rPr lang="en-US" dirty="0"/>
              <a:t>Must be managed like IaaS</a:t>
            </a:r>
          </a:p>
          <a:p>
            <a:pPr marL="752121" lvl="1" indent="-285750">
              <a:lnSpc>
                <a:spcPct val="90000"/>
              </a:lnSpc>
              <a:spcAft>
                <a:spcPts val="600"/>
              </a:spcAft>
              <a:buFont typeface="Arial" panose="020B0604020202020204" pitchFamily="34" charset="0"/>
              <a:buChar char="•"/>
            </a:pPr>
            <a:r>
              <a:rPr lang="en-US" dirty="0"/>
              <a:t>Would have distinct management tools</a:t>
            </a:r>
            <a:br>
              <a:rPr lang="en-US" dirty="0"/>
            </a:br>
            <a:r>
              <a:rPr lang="en-US" dirty="0"/>
              <a:t>and procedures</a:t>
            </a:r>
          </a:p>
          <a:p>
            <a:pPr marL="752121" lvl="1" indent="-285750">
              <a:lnSpc>
                <a:spcPct val="90000"/>
              </a:lnSpc>
              <a:spcAft>
                <a:spcPts val="600"/>
              </a:spcAft>
              <a:buFont typeface="Arial" panose="020B0604020202020204" pitchFamily="34" charset="0"/>
              <a:buChar char="•"/>
            </a:pPr>
            <a:r>
              <a:rPr lang="en-US" dirty="0"/>
              <a:t>Would be deployed to serve a specific user</a:t>
            </a:r>
          </a:p>
          <a:p>
            <a:pPr marL="752121" lvl="1" indent="-285750">
              <a:lnSpc>
                <a:spcPct val="90000"/>
              </a:lnSpc>
              <a:spcAft>
                <a:spcPts val="600"/>
              </a:spcAft>
              <a:buFont typeface="Arial" panose="020B0604020202020204" pitchFamily="34" charset="0"/>
              <a:buChar char="•"/>
            </a:pPr>
            <a:r>
              <a:rPr lang="en-US" dirty="0"/>
              <a:t>Are less efficient in using resources when</a:t>
            </a:r>
            <a:br>
              <a:rPr lang="en-US" dirty="0"/>
            </a:br>
            <a:r>
              <a:rPr lang="en-US" dirty="0"/>
              <a:t>operating in a multi-tenant environment</a:t>
            </a:r>
            <a:endParaRPr lang="en-US" sz="2400" dirty="0">
              <a:gradFill>
                <a:gsLst>
                  <a:gs pos="2917">
                    <a:schemeClr val="tx1"/>
                  </a:gs>
                  <a:gs pos="30000">
                    <a:schemeClr val="tx1"/>
                  </a:gs>
                </a:gsLst>
                <a:lin ang="5400000" scaled="0"/>
              </a:gradFill>
            </a:endParaRP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8602972" y="2815627"/>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361123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F9B08038-ED4A-444E-AC35-4898198481F5}"/>
              </a:ext>
            </a:extLst>
          </p:cNvPr>
          <p:cNvPicPr>
            <a:picLocks noChangeAspect="1"/>
          </p:cNvPicPr>
          <p:nvPr/>
        </p:nvPicPr>
        <p:blipFill>
          <a:blip r:embed="rId3">
            <a:alphaModFix amt="3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97297" y="1575920"/>
            <a:ext cx="5282184" cy="5282184"/>
          </a:xfrm>
          <a:prstGeom prst="rect">
            <a:avLst/>
          </a:prstGeom>
        </p:spPr>
      </p:pic>
      <p:sp>
        <p:nvSpPr>
          <p:cNvPr id="2" name="Title 1"/>
          <p:cNvSpPr>
            <a:spLocks noGrp="1"/>
          </p:cNvSpPr>
          <p:nvPr>
            <p:ph type="title"/>
          </p:nvPr>
        </p:nvSpPr>
        <p:spPr/>
        <p:txBody>
          <a:bodyPr>
            <a:noAutofit/>
          </a:bodyPr>
          <a:lstStyle/>
          <a:p>
            <a:r>
              <a:rPr lang="en-US" sz="4800" dirty="0"/>
              <a:t>New Resource Providers</a:t>
            </a:r>
          </a:p>
        </p:txBody>
      </p:sp>
      <p:grpSp>
        <p:nvGrpSpPr>
          <p:cNvPr id="94" name="Group 93"/>
          <p:cNvGrpSpPr/>
          <p:nvPr/>
        </p:nvGrpSpPr>
        <p:grpSpPr>
          <a:xfrm>
            <a:off x="6474179" y="2815627"/>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sp>
        <p:nvSpPr>
          <p:cNvPr id="125" name="Rectangle 124"/>
          <p:cNvSpPr/>
          <p:nvPr/>
        </p:nvSpPr>
        <p:spPr bwMode="auto">
          <a:xfrm flipH="1">
            <a:off x="6530491" y="2771003"/>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473278" y="1277864"/>
            <a:ext cx="9960671" cy="177894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Upcoming enhancements to the Azure Stack Hub Marketplace will allow you to obtain, install, maintain, and remove Resource Providers.</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This allows you to obtain new PaaS capabilities from the Marketplace</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Not available yet!</a:t>
            </a:r>
            <a:endParaRPr lang="en-US" sz="2400" dirty="0">
              <a:gradFill>
                <a:gsLst>
                  <a:gs pos="2917">
                    <a:schemeClr val="tx1"/>
                  </a:gs>
                  <a:gs pos="30000">
                    <a:schemeClr val="tx1"/>
                  </a:gs>
                </a:gsLst>
                <a:lin ang="5400000" scaled="0"/>
              </a:gradFill>
            </a:endParaRP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8602972" y="2815627"/>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640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p:cNvGrpSpPr/>
          <p:nvPr/>
        </p:nvGrpSpPr>
        <p:grpSpPr>
          <a:xfrm>
            <a:off x="2612868" y="2473710"/>
            <a:ext cx="2290766" cy="4115811"/>
            <a:chOff x="2664756" y="1793875"/>
            <a:chExt cx="2337032" cy="4198937"/>
          </a:xfrm>
        </p:grpSpPr>
        <p:sp>
          <p:nvSpPr>
            <p:cNvPr id="36" name="Rectangle 35"/>
            <p:cNvSpPr/>
            <p:nvPr/>
          </p:nvSpPr>
          <p:spPr bwMode="auto">
            <a:xfrm>
              <a:off x="2664756" y="1793875"/>
              <a:ext cx="2337032"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cs typeface="Segoe UI" pitchFamily="34" charset="0"/>
                </a:rPr>
                <a:t>Azure Functions</a:t>
              </a:r>
            </a:p>
          </p:txBody>
        </p:sp>
        <p:pic>
          <p:nvPicPr>
            <p:cNvPr id="80" name="Picture 79"/>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3326191" y="2085780"/>
              <a:ext cx="1014162" cy="1014160"/>
            </a:xfrm>
            <a:prstGeom prst="rect">
              <a:avLst/>
            </a:prstGeom>
            <a:noFill/>
          </p:spPr>
        </p:pic>
      </p:grpSp>
      <p:grpSp>
        <p:nvGrpSpPr>
          <p:cNvPr id="11" name="Group 10"/>
          <p:cNvGrpSpPr/>
          <p:nvPr/>
        </p:nvGrpSpPr>
        <p:grpSpPr>
          <a:xfrm>
            <a:off x="9641267" y="2473710"/>
            <a:ext cx="2290767" cy="4115811"/>
            <a:chOff x="9835107" y="1793875"/>
            <a:chExt cx="2337033" cy="4198937"/>
          </a:xfrm>
        </p:grpSpPr>
        <p:sp>
          <p:nvSpPr>
            <p:cNvPr id="39" name="Rectangle 38"/>
            <p:cNvSpPr/>
            <p:nvPr/>
          </p:nvSpPr>
          <p:spPr bwMode="auto">
            <a:xfrm>
              <a:off x="9835107" y="1793875"/>
              <a:ext cx="2337033"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cs typeface="Segoe UI" pitchFamily="34" charset="0"/>
                </a:rPr>
                <a:t>Cloud Foundry</a:t>
              </a:r>
            </a:p>
          </p:txBody>
        </p:sp>
        <p:grpSp>
          <p:nvGrpSpPr>
            <p:cNvPr id="61" name="Group 60"/>
            <p:cNvGrpSpPr>
              <a:grpSpLocks noChangeAspect="1"/>
            </p:cNvGrpSpPr>
            <p:nvPr/>
          </p:nvGrpSpPr>
          <p:grpSpPr>
            <a:xfrm>
              <a:off x="10644099" y="2227152"/>
              <a:ext cx="719047" cy="731416"/>
              <a:chOff x="9212942" y="2075755"/>
              <a:chExt cx="633663" cy="644562"/>
            </a:xfrm>
            <a:solidFill>
              <a:schemeClr val="accent4"/>
            </a:solidFill>
          </p:grpSpPr>
          <p:sp>
            <p:nvSpPr>
              <p:cNvPr id="62" name="Freeform 9"/>
              <p:cNvSpPr>
                <a:spLocks/>
              </p:cNvSpPr>
              <p:nvPr/>
            </p:nvSpPr>
            <p:spPr bwMode="auto">
              <a:xfrm>
                <a:off x="9212953" y="2075755"/>
                <a:ext cx="290693" cy="296333"/>
              </a:xfrm>
              <a:custGeom>
                <a:avLst/>
                <a:gdLst>
                  <a:gd name="T0" fmla="*/ 0 w 1546"/>
                  <a:gd name="T1" fmla="*/ 0 h 1576"/>
                  <a:gd name="T2" fmla="*/ 0 w 1546"/>
                  <a:gd name="T3" fmla="*/ 1198 h 1576"/>
                  <a:gd name="T4" fmla="*/ 360 w 1546"/>
                  <a:gd name="T5" fmla="*/ 830 h 1576"/>
                  <a:gd name="T6" fmla="*/ 1092 w 1546"/>
                  <a:gd name="T7" fmla="*/ 1576 h 1576"/>
                  <a:gd name="T8" fmla="*/ 1546 w 1546"/>
                  <a:gd name="T9" fmla="*/ 1115 h 1576"/>
                  <a:gd name="T10" fmla="*/ 814 w 1546"/>
                  <a:gd name="T11" fmla="*/ 370 h 1576"/>
                  <a:gd name="T12" fmla="*/ 1181 w 1546"/>
                  <a:gd name="T13" fmla="*/ 0 h 1576"/>
                  <a:gd name="T14" fmla="*/ 0 w 1546"/>
                  <a:gd name="T15" fmla="*/ 0 h 1576"/>
                  <a:gd name="T16" fmla="*/ 0 w 1546"/>
                  <a:gd name="T17" fmla="*/ 0 h 1576"/>
                  <a:gd name="T18" fmla="*/ 0 w 1546"/>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76">
                    <a:moveTo>
                      <a:pt x="0" y="0"/>
                    </a:moveTo>
                    <a:lnTo>
                      <a:pt x="0" y="1198"/>
                    </a:lnTo>
                    <a:lnTo>
                      <a:pt x="360" y="830"/>
                    </a:lnTo>
                    <a:lnTo>
                      <a:pt x="1092" y="1576"/>
                    </a:lnTo>
                    <a:lnTo>
                      <a:pt x="1546" y="1115"/>
                    </a:lnTo>
                    <a:lnTo>
                      <a:pt x="814" y="370"/>
                    </a:lnTo>
                    <a:lnTo>
                      <a:pt x="1181" y="0"/>
                    </a:lnTo>
                    <a:lnTo>
                      <a:pt x="0" y="0"/>
                    </a:lnTo>
                    <a:lnTo>
                      <a:pt x="0"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63" name="Freeform 10"/>
              <p:cNvSpPr>
                <a:spLocks/>
              </p:cNvSpPr>
              <p:nvPr/>
            </p:nvSpPr>
            <p:spPr bwMode="auto">
              <a:xfrm>
                <a:off x="9555536" y="2075755"/>
                <a:ext cx="291069" cy="296333"/>
              </a:xfrm>
              <a:custGeom>
                <a:avLst/>
                <a:gdLst>
                  <a:gd name="T0" fmla="*/ 1548 w 1548"/>
                  <a:gd name="T1" fmla="*/ 0 h 1576"/>
                  <a:gd name="T2" fmla="*/ 1548 w 1548"/>
                  <a:gd name="T3" fmla="*/ 1198 h 1576"/>
                  <a:gd name="T4" fmla="*/ 1181 w 1548"/>
                  <a:gd name="T5" fmla="*/ 830 h 1576"/>
                  <a:gd name="T6" fmla="*/ 449 w 1548"/>
                  <a:gd name="T7" fmla="*/ 1576 h 1576"/>
                  <a:gd name="T8" fmla="*/ 0 w 1548"/>
                  <a:gd name="T9" fmla="*/ 1115 h 1576"/>
                  <a:gd name="T10" fmla="*/ 727 w 1548"/>
                  <a:gd name="T11" fmla="*/ 370 h 1576"/>
                  <a:gd name="T12" fmla="*/ 362 w 1548"/>
                  <a:gd name="T13" fmla="*/ 0 h 1576"/>
                  <a:gd name="T14" fmla="*/ 1548 w 1548"/>
                  <a:gd name="T15" fmla="*/ 0 h 1576"/>
                  <a:gd name="T16" fmla="*/ 1548 w 1548"/>
                  <a:gd name="T17" fmla="*/ 0 h 1576"/>
                  <a:gd name="T18" fmla="*/ 1548 w 1548"/>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76">
                    <a:moveTo>
                      <a:pt x="1548" y="0"/>
                    </a:moveTo>
                    <a:lnTo>
                      <a:pt x="1548" y="1198"/>
                    </a:lnTo>
                    <a:lnTo>
                      <a:pt x="1181" y="830"/>
                    </a:lnTo>
                    <a:lnTo>
                      <a:pt x="449" y="1576"/>
                    </a:lnTo>
                    <a:lnTo>
                      <a:pt x="0" y="1115"/>
                    </a:lnTo>
                    <a:lnTo>
                      <a:pt x="727" y="370"/>
                    </a:lnTo>
                    <a:lnTo>
                      <a:pt x="362" y="0"/>
                    </a:lnTo>
                    <a:lnTo>
                      <a:pt x="1548" y="0"/>
                    </a:lnTo>
                    <a:lnTo>
                      <a:pt x="1548" y="0"/>
                    </a:lnTo>
                    <a:lnTo>
                      <a:pt x="154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64" name="Freeform 11"/>
              <p:cNvSpPr>
                <a:spLocks/>
              </p:cNvSpPr>
              <p:nvPr/>
            </p:nvSpPr>
            <p:spPr bwMode="auto">
              <a:xfrm>
                <a:off x="9212942" y="2421539"/>
                <a:ext cx="290693" cy="298777"/>
              </a:xfrm>
              <a:custGeom>
                <a:avLst/>
                <a:gdLst>
                  <a:gd name="T0" fmla="*/ 0 w 1546"/>
                  <a:gd name="T1" fmla="*/ 1589 h 1589"/>
                  <a:gd name="T2" fmla="*/ 0 w 1546"/>
                  <a:gd name="T3" fmla="*/ 385 h 1589"/>
                  <a:gd name="T4" fmla="*/ 360 w 1546"/>
                  <a:gd name="T5" fmla="*/ 756 h 1589"/>
                  <a:gd name="T6" fmla="*/ 1092 w 1546"/>
                  <a:gd name="T7" fmla="*/ 0 h 1589"/>
                  <a:gd name="T8" fmla="*/ 1546 w 1546"/>
                  <a:gd name="T9" fmla="*/ 469 h 1589"/>
                  <a:gd name="T10" fmla="*/ 814 w 1546"/>
                  <a:gd name="T11" fmla="*/ 1219 h 1589"/>
                  <a:gd name="T12" fmla="*/ 1181 w 1546"/>
                  <a:gd name="T13" fmla="*/ 1589 h 1589"/>
                  <a:gd name="T14" fmla="*/ 0 w 1546"/>
                  <a:gd name="T15" fmla="*/ 1589 h 1589"/>
                  <a:gd name="T16" fmla="*/ 0 w 1546"/>
                  <a:gd name="T17" fmla="*/ 1589 h 1589"/>
                  <a:gd name="T18" fmla="*/ 0 w 1546"/>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89">
                    <a:moveTo>
                      <a:pt x="0" y="1589"/>
                    </a:moveTo>
                    <a:lnTo>
                      <a:pt x="0" y="385"/>
                    </a:lnTo>
                    <a:lnTo>
                      <a:pt x="360" y="756"/>
                    </a:lnTo>
                    <a:lnTo>
                      <a:pt x="1092" y="0"/>
                    </a:lnTo>
                    <a:lnTo>
                      <a:pt x="1546" y="469"/>
                    </a:lnTo>
                    <a:lnTo>
                      <a:pt x="814" y="1219"/>
                    </a:lnTo>
                    <a:lnTo>
                      <a:pt x="1181" y="1589"/>
                    </a:lnTo>
                    <a:lnTo>
                      <a:pt x="0" y="1589"/>
                    </a:lnTo>
                    <a:lnTo>
                      <a:pt x="0" y="1589"/>
                    </a:lnTo>
                    <a:lnTo>
                      <a:pt x="0" y="158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65" name="Freeform 12"/>
              <p:cNvSpPr>
                <a:spLocks/>
              </p:cNvSpPr>
              <p:nvPr/>
            </p:nvSpPr>
            <p:spPr bwMode="auto">
              <a:xfrm>
                <a:off x="9555518" y="2421540"/>
                <a:ext cx="291069" cy="298777"/>
              </a:xfrm>
              <a:custGeom>
                <a:avLst/>
                <a:gdLst>
                  <a:gd name="T0" fmla="*/ 1548 w 1548"/>
                  <a:gd name="T1" fmla="*/ 1589 h 1589"/>
                  <a:gd name="T2" fmla="*/ 1548 w 1548"/>
                  <a:gd name="T3" fmla="*/ 385 h 1589"/>
                  <a:gd name="T4" fmla="*/ 1181 w 1548"/>
                  <a:gd name="T5" fmla="*/ 756 h 1589"/>
                  <a:gd name="T6" fmla="*/ 449 w 1548"/>
                  <a:gd name="T7" fmla="*/ 0 h 1589"/>
                  <a:gd name="T8" fmla="*/ 0 w 1548"/>
                  <a:gd name="T9" fmla="*/ 469 h 1589"/>
                  <a:gd name="T10" fmla="*/ 727 w 1548"/>
                  <a:gd name="T11" fmla="*/ 1219 h 1589"/>
                  <a:gd name="T12" fmla="*/ 362 w 1548"/>
                  <a:gd name="T13" fmla="*/ 1589 h 1589"/>
                  <a:gd name="T14" fmla="*/ 1548 w 1548"/>
                  <a:gd name="T15" fmla="*/ 1589 h 1589"/>
                  <a:gd name="T16" fmla="*/ 1548 w 1548"/>
                  <a:gd name="T17" fmla="*/ 1589 h 1589"/>
                  <a:gd name="T18" fmla="*/ 1548 w 1548"/>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89">
                    <a:moveTo>
                      <a:pt x="1548" y="1589"/>
                    </a:moveTo>
                    <a:lnTo>
                      <a:pt x="1548" y="385"/>
                    </a:lnTo>
                    <a:lnTo>
                      <a:pt x="1181" y="756"/>
                    </a:lnTo>
                    <a:lnTo>
                      <a:pt x="449" y="0"/>
                    </a:lnTo>
                    <a:lnTo>
                      <a:pt x="0" y="469"/>
                    </a:lnTo>
                    <a:lnTo>
                      <a:pt x="727" y="1219"/>
                    </a:lnTo>
                    <a:lnTo>
                      <a:pt x="362" y="1589"/>
                    </a:lnTo>
                    <a:lnTo>
                      <a:pt x="1548" y="1589"/>
                    </a:lnTo>
                    <a:lnTo>
                      <a:pt x="1548" y="1589"/>
                    </a:lnTo>
                    <a:lnTo>
                      <a:pt x="1548" y="158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grpSp>
      </p:grpSp>
      <p:grpSp>
        <p:nvGrpSpPr>
          <p:cNvPr id="9" name="Group 8"/>
          <p:cNvGrpSpPr/>
          <p:nvPr/>
        </p:nvGrpSpPr>
        <p:grpSpPr>
          <a:xfrm>
            <a:off x="4955668" y="2473710"/>
            <a:ext cx="2290766" cy="4115811"/>
            <a:chOff x="5054873" y="1793875"/>
            <a:chExt cx="2337032" cy="4198937"/>
          </a:xfrm>
        </p:grpSpPr>
        <p:sp>
          <p:nvSpPr>
            <p:cNvPr id="37" name="Rectangle 36"/>
            <p:cNvSpPr/>
            <p:nvPr/>
          </p:nvSpPr>
          <p:spPr bwMode="auto">
            <a:xfrm>
              <a:off x="5054873" y="1793875"/>
              <a:ext cx="2337032"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ea typeface="Segoe UI" pitchFamily="34" charset="0"/>
                  <a:cs typeface="Segoe UI" pitchFamily="34" charset="0"/>
                </a:rPr>
                <a:t>Azure Service Fabric</a:t>
              </a:r>
            </a:p>
          </p:txBody>
        </p:sp>
        <p:pic>
          <p:nvPicPr>
            <p:cNvPr id="81" name="Picture 80"/>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5761103" y="2135725"/>
              <a:ext cx="914270" cy="914270"/>
            </a:xfrm>
            <a:prstGeom prst="rect">
              <a:avLst/>
            </a:prstGeom>
          </p:spPr>
        </p:pic>
      </p:grpSp>
      <p:grpSp>
        <p:nvGrpSpPr>
          <p:cNvPr id="10" name="Group 9"/>
          <p:cNvGrpSpPr/>
          <p:nvPr/>
        </p:nvGrpSpPr>
        <p:grpSpPr>
          <a:xfrm>
            <a:off x="7298469" y="2473710"/>
            <a:ext cx="2290766" cy="4115811"/>
            <a:chOff x="7444990" y="1793875"/>
            <a:chExt cx="2337032" cy="4198937"/>
          </a:xfrm>
        </p:grpSpPr>
        <p:sp>
          <p:nvSpPr>
            <p:cNvPr id="38" name="Rectangle 37"/>
            <p:cNvSpPr/>
            <p:nvPr/>
          </p:nvSpPr>
          <p:spPr bwMode="auto">
            <a:xfrm>
              <a:off x="7444990" y="1793875"/>
              <a:ext cx="2337032"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cs typeface="Segoe UI" pitchFamily="34" charset="0"/>
                </a:rPr>
                <a:t>Azure Container Service</a:t>
              </a:r>
            </a:p>
          </p:txBody>
        </p:sp>
        <p:pic>
          <p:nvPicPr>
            <p:cNvPr id="91" name="Picture 90"/>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8156371" y="2056906"/>
              <a:ext cx="914270" cy="1071908"/>
            </a:xfrm>
            <a:prstGeom prst="rect">
              <a:avLst/>
            </a:prstGeom>
          </p:spPr>
        </p:pic>
      </p:grpSp>
      <p:grpSp>
        <p:nvGrpSpPr>
          <p:cNvPr id="7" name="Group 6"/>
          <p:cNvGrpSpPr/>
          <p:nvPr/>
        </p:nvGrpSpPr>
        <p:grpSpPr>
          <a:xfrm>
            <a:off x="270066" y="2473710"/>
            <a:ext cx="2290767" cy="4115811"/>
            <a:chOff x="274638" y="1793876"/>
            <a:chExt cx="2337034" cy="4198939"/>
          </a:xfrm>
        </p:grpSpPr>
        <p:sp>
          <p:nvSpPr>
            <p:cNvPr id="35" name="Rectangle 34"/>
            <p:cNvSpPr/>
            <p:nvPr/>
          </p:nvSpPr>
          <p:spPr bwMode="auto">
            <a:xfrm>
              <a:off x="274638" y="1793876"/>
              <a:ext cx="2337034" cy="4198939"/>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cs typeface="Segoe UI" pitchFamily="34" charset="0"/>
                </a:rPr>
                <a:t>Azure App Service</a:t>
              </a:r>
            </a:p>
          </p:txBody>
        </p:sp>
        <p:sp>
          <p:nvSpPr>
            <p:cNvPr id="6" name="Freeform 5"/>
            <p:cNvSpPr>
              <a:spLocks noEditPoints="1"/>
            </p:cNvSpPr>
            <p:nvPr/>
          </p:nvSpPr>
          <p:spPr bwMode="auto">
            <a:xfrm>
              <a:off x="1077913" y="2227735"/>
              <a:ext cx="730250" cy="730250"/>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a:solidFill>
                  <a:srgbClr val="FFFFFF"/>
                </a:solidFill>
                <a:latin typeface="+mj-lt"/>
              </a:endParaRPr>
            </a:p>
          </p:txBody>
        </p:sp>
      </p:grpSp>
      <p:sp>
        <p:nvSpPr>
          <p:cNvPr id="33" name="Title 1"/>
          <p:cNvSpPr>
            <a:spLocks noGrp="1"/>
          </p:cNvSpPr>
          <p:nvPr>
            <p:ph type="title"/>
          </p:nvPr>
        </p:nvSpPr>
        <p:spPr>
          <a:xfrm>
            <a:off x="268907" y="203366"/>
            <a:ext cx="11654187" cy="899537"/>
          </a:xfrm>
        </p:spPr>
        <p:txBody>
          <a:bodyPr/>
          <a:lstStyle/>
          <a:p>
            <a:pPr>
              <a:spcAft>
                <a:spcPts val="1175"/>
              </a:spcAft>
            </a:pPr>
            <a:r>
              <a:rPr lang="en-US"/>
              <a:t>Azure PaaS available on-premises – Fully managed platforms for high productivity development  </a:t>
            </a:r>
            <a:endParaRPr lang="en-US" sz="3200">
              <a:latin typeface="+mn-lt"/>
            </a:endParaRPr>
          </a:p>
        </p:txBody>
      </p:sp>
      <p:sp>
        <p:nvSpPr>
          <p:cNvPr id="45" name="Rectangle 44"/>
          <p:cNvSpPr/>
          <p:nvPr/>
        </p:nvSpPr>
        <p:spPr bwMode="auto">
          <a:xfrm>
            <a:off x="270066" y="4927639"/>
            <a:ext cx="2290767"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latin typeface="Segoe UI Light" panose="020B0502040204020203" pitchFamily="34" charset="0"/>
                <a:ea typeface="Segoe UI" pitchFamily="34" charset="0"/>
                <a:cs typeface="Segoe UI Light" panose="020B0502040204020203" pitchFamily="34" charset="0"/>
              </a:rPr>
              <a:t>Web,  and API apps</a:t>
            </a:r>
          </a:p>
        </p:txBody>
      </p:sp>
      <p:sp>
        <p:nvSpPr>
          <p:cNvPr id="47" name="Rectangle 46"/>
          <p:cNvSpPr/>
          <p:nvPr/>
        </p:nvSpPr>
        <p:spPr bwMode="auto">
          <a:xfrm>
            <a:off x="2612868" y="4927639"/>
            <a:ext cx="229076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Serverless</a:t>
            </a: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computing</a:t>
            </a:r>
          </a:p>
        </p:txBody>
      </p:sp>
      <p:sp>
        <p:nvSpPr>
          <p:cNvPr id="49" name="Rectangle 48"/>
          <p:cNvSpPr/>
          <p:nvPr/>
        </p:nvSpPr>
        <p:spPr bwMode="auto">
          <a:xfrm>
            <a:off x="4955668" y="4927639"/>
            <a:ext cx="229076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Always-on, scalable distributed applications </a:t>
            </a:r>
          </a:p>
        </p:txBody>
      </p:sp>
      <p:sp>
        <p:nvSpPr>
          <p:cNvPr id="50" name="Rectangle 49"/>
          <p:cNvSpPr/>
          <p:nvPr/>
        </p:nvSpPr>
        <p:spPr bwMode="auto">
          <a:xfrm>
            <a:off x="7298469" y="4927639"/>
            <a:ext cx="229076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Robust container management </a:t>
            </a:r>
          </a:p>
        </p:txBody>
      </p:sp>
      <p:sp>
        <p:nvSpPr>
          <p:cNvPr id="54" name="Rectangle 53"/>
          <p:cNvSpPr/>
          <p:nvPr/>
        </p:nvSpPr>
        <p:spPr bwMode="auto">
          <a:xfrm>
            <a:off x="9641267" y="4927639"/>
            <a:ext cx="2290767"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Open source platform </a:t>
            </a:r>
          </a:p>
        </p:txBody>
      </p:sp>
      <p:sp>
        <p:nvSpPr>
          <p:cNvPr id="27" name="Diagonal Stripe 26">
            <a:extLst>
              <a:ext uri="{FF2B5EF4-FFF2-40B4-BE49-F238E27FC236}">
                <a16:creationId xmlns:a16="http://schemas.microsoft.com/office/drawing/2014/main" id="{27E365D4-7435-4BA2-8374-29FA9C5D6712}"/>
              </a:ext>
            </a:extLst>
          </p:cNvPr>
          <p:cNvSpPr/>
          <p:nvPr/>
        </p:nvSpPr>
        <p:spPr bwMode="auto">
          <a:xfrm rot="5400000">
            <a:off x="5567379" y="2218908"/>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9A666C69-BE9C-44EF-8507-C903AD13F83F}"/>
              </a:ext>
            </a:extLst>
          </p:cNvPr>
          <p:cNvSpPr txBox="1"/>
          <p:nvPr/>
        </p:nvSpPr>
        <p:spPr>
          <a:xfrm rot="2222123">
            <a:off x="5461979" y="2857134"/>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
        <p:nvSpPr>
          <p:cNvPr id="29" name="Diagonal Stripe 28">
            <a:extLst>
              <a:ext uri="{FF2B5EF4-FFF2-40B4-BE49-F238E27FC236}">
                <a16:creationId xmlns:a16="http://schemas.microsoft.com/office/drawing/2014/main" id="{CC9C287E-9372-4D46-A944-C5A3B6082295}"/>
              </a:ext>
            </a:extLst>
          </p:cNvPr>
          <p:cNvSpPr/>
          <p:nvPr/>
        </p:nvSpPr>
        <p:spPr bwMode="auto">
          <a:xfrm rot="5400000">
            <a:off x="7894204" y="2218910"/>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9DF9936F-E03C-4639-B1FD-F0643BE4A34E}"/>
              </a:ext>
            </a:extLst>
          </p:cNvPr>
          <p:cNvSpPr txBox="1"/>
          <p:nvPr/>
        </p:nvSpPr>
        <p:spPr>
          <a:xfrm rot="2222123">
            <a:off x="7788804" y="2857136"/>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
        <p:nvSpPr>
          <p:cNvPr id="31" name="Diagonal Stripe 30">
            <a:extLst>
              <a:ext uri="{FF2B5EF4-FFF2-40B4-BE49-F238E27FC236}">
                <a16:creationId xmlns:a16="http://schemas.microsoft.com/office/drawing/2014/main" id="{D0546F2C-917B-4571-971C-E0A0773F9C3E}"/>
              </a:ext>
            </a:extLst>
          </p:cNvPr>
          <p:cNvSpPr/>
          <p:nvPr/>
        </p:nvSpPr>
        <p:spPr bwMode="auto">
          <a:xfrm rot="5400000">
            <a:off x="10240622" y="2218912"/>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a:extLst>
              <a:ext uri="{FF2B5EF4-FFF2-40B4-BE49-F238E27FC236}">
                <a16:creationId xmlns:a16="http://schemas.microsoft.com/office/drawing/2014/main" id="{4350D64D-0951-4A3B-9D7D-3E40CE73188E}"/>
              </a:ext>
            </a:extLst>
          </p:cNvPr>
          <p:cNvSpPr txBox="1"/>
          <p:nvPr/>
        </p:nvSpPr>
        <p:spPr>
          <a:xfrm rot="2222123">
            <a:off x="10135222" y="2857138"/>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9212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42" presetClass="path" presetSubtype="0" decel="100000" fill="hold" nodeType="withEffect">
                                  <p:stCondLst>
                                    <p:cond delay="0"/>
                                  </p:stCondLst>
                                  <p:childTnLst>
                                    <p:animMotion origin="layout" path="M 4.375E-6 0.04606 L 4.375E-6 1.85185E-6 " pathEditMode="relative" rAng="0" ptsTypes="AA">
                                      <p:cBhvr>
                                        <p:cTn id="9" dur="500" fill="hold"/>
                                        <p:tgtEl>
                                          <p:spTgt spid="7"/>
                                        </p:tgtEl>
                                        <p:attrNameLst>
                                          <p:attrName>ppt_x</p:attrName>
                                          <p:attrName>ppt_y</p:attrName>
                                        </p:attrNameLst>
                                      </p:cBhvr>
                                      <p:rCtr x="0" y="-2315"/>
                                    </p:animMotion>
                                  </p:childTnLst>
                                </p:cTn>
                              </p:par>
                              <p:par>
                                <p:cTn id="10" presetID="2" presetClass="entr" presetSubtype="4" decel="100000" fill="hold" grpId="0" nodeType="withEffect">
                                  <p:stCondLst>
                                    <p:cond delay="25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par>
                                <p:cTn id="17" presetID="42" presetClass="path" presetSubtype="0" decel="100000" fill="hold" nodeType="withEffect">
                                  <p:stCondLst>
                                    <p:cond delay="250"/>
                                  </p:stCondLst>
                                  <p:childTnLst>
                                    <p:animMotion origin="layout" path="M -3.125E-6 0.04606 L -3.125E-6 1.85185E-6 " pathEditMode="relative" rAng="0" ptsTypes="AA">
                                      <p:cBhvr>
                                        <p:cTn id="18" dur="500" fill="hold"/>
                                        <p:tgtEl>
                                          <p:spTgt spid="8"/>
                                        </p:tgtEl>
                                        <p:attrNameLst>
                                          <p:attrName>ppt_x</p:attrName>
                                          <p:attrName>ppt_y</p:attrName>
                                        </p:attrNameLst>
                                      </p:cBhvr>
                                      <p:rCtr x="0" y="-2315"/>
                                    </p:animMotion>
                                  </p:childTnLst>
                                </p:cTn>
                              </p:par>
                              <p:par>
                                <p:cTn id="19" presetID="2" presetClass="entr" presetSubtype="4" decel="100000" fill="hold" grpId="0" nodeType="withEffect">
                                  <p:stCondLst>
                                    <p:cond delay="5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7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par>
                                <p:cTn id="26" presetID="42" presetClass="path" presetSubtype="0" decel="100000" fill="hold" nodeType="withEffect">
                                  <p:stCondLst>
                                    <p:cond delay="500"/>
                                  </p:stCondLst>
                                  <p:childTnLst>
                                    <p:animMotion origin="layout" path="M -6.25E-7 0.04606 L -6.25E-7 1.85185E-6 " pathEditMode="relative" rAng="0" ptsTypes="AA">
                                      <p:cBhvr>
                                        <p:cTn id="27" dur="500" fill="hold"/>
                                        <p:tgtEl>
                                          <p:spTgt spid="9"/>
                                        </p:tgtEl>
                                        <p:attrNameLst>
                                          <p:attrName>ppt_x</p:attrName>
                                          <p:attrName>ppt_y</p:attrName>
                                        </p:attrNameLst>
                                      </p:cBhvr>
                                      <p:rCtr x="0" y="-2315"/>
                                    </p:animMotion>
                                  </p:childTnLst>
                                </p:cTn>
                              </p:par>
                              <p:par>
                                <p:cTn id="28" presetID="2" presetClass="entr" presetSubtype="4" decel="100000" fill="hold" grpId="0" nodeType="withEffect">
                                  <p:stCondLst>
                                    <p:cond delay="75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1+#ppt_h/2"/>
                                          </p:val>
                                        </p:tav>
                                        <p:tav tm="100000">
                                          <p:val>
                                            <p:strVal val="#ppt_y"/>
                                          </p:val>
                                        </p:tav>
                                      </p:tavLst>
                                    </p:anim>
                                  </p:childTnLst>
                                </p:cTn>
                              </p:par>
                              <p:par>
                                <p:cTn id="32" presetID="10" presetClass="entr" presetSubtype="0" fill="hold" nodeType="withEffect">
                                  <p:stCondLst>
                                    <p:cond delay="10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50"/>
                                        <p:tgtEl>
                                          <p:spTgt spid="10"/>
                                        </p:tgtEl>
                                      </p:cBhvr>
                                    </p:animEffect>
                                  </p:childTnLst>
                                </p:cTn>
                              </p:par>
                              <p:par>
                                <p:cTn id="35" presetID="42" presetClass="path" presetSubtype="0" decel="100000" fill="hold" nodeType="withEffect">
                                  <p:stCondLst>
                                    <p:cond delay="750"/>
                                  </p:stCondLst>
                                  <p:childTnLst>
                                    <p:animMotion origin="layout" path="M 2.08333E-6 0.04606 L 2.08333E-6 1.85185E-6 " pathEditMode="relative" rAng="0" ptsTypes="AA">
                                      <p:cBhvr>
                                        <p:cTn id="36" dur="500" fill="hold"/>
                                        <p:tgtEl>
                                          <p:spTgt spid="10"/>
                                        </p:tgtEl>
                                        <p:attrNameLst>
                                          <p:attrName>ppt_x</p:attrName>
                                          <p:attrName>ppt_y</p:attrName>
                                        </p:attrNameLst>
                                      </p:cBhvr>
                                      <p:rCtr x="0" y="-2315"/>
                                    </p:animMotion>
                                  </p:childTnLst>
                                </p:cTn>
                              </p:par>
                              <p:par>
                                <p:cTn id="37" presetID="2" presetClass="entr" presetSubtype="4" decel="100000" fill="hold" grpId="0" nodeType="withEffect">
                                  <p:stCondLst>
                                    <p:cond delay="100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125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50"/>
                                        <p:tgtEl>
                                          <p:spTgt spid="11"/>
                                        </p:tgtEl>
                                      </p:cBhvr>
                                    </p:animEffect>
                                  </p:childTnLst>
                                </p:cTn>
                              </p:par>
                              <p:par>
                                <p:cTn id="44" presetID="42" presetClass="path" presetSubtype="0" decel="100000" fill="hold" nodeType="withEffect">
                                  <p:stCondLst>
                                    <p:cond delay="1000"/>
                                  </p:stCondLst>
                                  <p:childTnLst>
                                    <p:animMotion origin="layout" path="M 4.58333E-6 0.04606 L 4.58333E-6 1.85185E-6 " pathEditMode="relative" rAng="0" ptsTypes="AA">
                                      <p:cBhvr>
                                        <p:cTn id="45" dur="500" fill="hold"/>
                                        <p:tgtEl>
                                          <p:spTgt spid="11"/>
                                        </p:tgtEl>
                                        <p:attrNameLst>
                                          <p:attrName>ppt_x</p:attrName>
                                          <p:attrName>ppt_y</p:attrName>
                                        </p:attrNameLst>
                                      </p:cBhvr>
                                      <p:rCtr x="0" y="-2315"/>
                                    </p:animMotion>
                                  </p:childTnLst>
                                </p:cTn>
                              </p:par>
                              <p:par>
                                <p:cTn id="46" presetID="2" presetClass="entr" presetSubtype="4" decel="100000" fill="hold" grpId="0" nodeType="withEffect">
                                  <p:stCondLst>
                                    <p:cond delay="125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ppt_x"/>
                                          </p:val>
                                        </p:tav>
                                        <p:tav tm="100000">
                                          <p:val>
                                            <p:strVal val="#ppt_x"/>
                                          </p:val>
                                        </p:tav>
                                      </p:tavLst>
                                    </p:anim>
                                    <p:anim calcmode="lin" valueType="num">
                                      <p:cBhvr additive="base">
                                        <p:cTn id="4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1000"/>
                                        <p:tgtEl>
                                          <p:spTgt spid="31"/>
                                        </p:tgtEl>
                                      </p:cBhvr>
                                    </p:animEffect>
                                    <p:anim calcmode="lin" valueType="num">
                                      <p:cBhvr>
                                        <p:cTn id="75" dur="1000" fill="hold"/>
                                        <p:tgtEl>
                                          <p:spTgt spid="31"/>
                                        </p:tgtEl>
                                        <p:attrNameLst>
                                          <p:attrName>ppt_x</p:attrName>
                                        </p:attrNameLst>
                                      </p:cBhvr>
                                      <p:tavLst>
                                        <p:tav tm="0">
                                          <p:val>
                                            <p:strVal val="#ppt_x"/>
                                          </p:val>
                                        </p:tav>
                                        <p:tav tm="100000">
                                          <p:val>
                                            <p:strVal val="#ppt_x"/>
                                          </p:val>
                                        </p:tav>
                                      </p:tavLst>
                                    </p:anim>
                                    <p:anim calcmode="lin" valueType="num">
                                      <p:cBhvr>
                                        <p:cTn id="76" dur="1000" fill="hold"/>
                                        <p:tgtEl>
                                          <p:spTgt spid="3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50" grpId="0" animBg="1"/>
      <p:bldP spid="54" grpId="0" animBg="1"/>
      <p:bldP spid="27" grpId="0" animBg="1"/>
      <p:bldP spid="28" grpId="0"/>
      <p:bldP spid="29" grpId="0" animBg="1"/>
      <p:bldP spid="30" grpId="0"/>
      <p:bldP spid="31"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 name="Rectangle 35"/>
          <p:cNvSpPr/>
          <p:nvPr/>
        </p:nvSpPr>
        <p:spPr bwMode="auto">
          <a:xfrm>
            <a:off x="4179592" y="1731819"/>
            <a:ext cx="3288008" cy="4857702"/>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lang="en-US" sz="1961">
              <a:solidFill>
                <a:srgbClr val="505050"/>
              </a:solidFill>
              <a:latin typeface="Segoe UI Light"/>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rPr>
              <a:t>Azure Ethereum Blockchain</a:t>
            </a:r>
          </a:p>
        </p:txBody>
      </p:sp>
      <p:sp>
        <p:nvSpPr>
          <p:cNvPr id="37" name="Rectangle 36"/>
          <p:cNvSpPr/>
          <p:nvPr/>
        </p:nvSpPr>
        <p:spPr bwMode="auto">
          <a:xfrm>
            <a:off x="7643450" y="1731819"/>
            <a:ext cx="3066114" cy="4857702"/>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lang="en-US" sz="1961">
              <a:solidFill>
                <a:srgbClr val="505050"/>
              </a:solidFill>
              <a:latin typeface="Segoe UI Light"/>
              <a:ea typeface="Segoe UI" pitchFamily="34" charset="0"/>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rPr>
              <a:t>Azure Event Hub</a:t>
            </a:r>
          </a:p>
        </p:txBody>
      </p:sp>
      <p:sp>
        <p:nvSpPr>
          <p:cNvPr id="35" name="Rectangle 34"/>
          <p:cNvSpPr/>
          <p:nvPr/>
        </p:nvSpPr>
        <p:spPr bwMode="auto">
          <a:xfrm>
            <a:off x="270066" y="1731819"/>
            <a:ext cx="3733676" cy="4857703"/>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lang="en-US" sz="1961">
              <a:solidFill>
                <a:srgbClr val="505050"/>
              </a:solidFill>
              <a:latin typeface="Segoe UI Light"/>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Light"/>
                <a:ea typeface="+mn-ea"/>
                <a:cs typeface="Segoe UI" pitchFamily="34" charset="0"/>
              </a:rPr>
              <a:t>Azure IoT</a:t>
            </a:r>
          </a:p>
        </p:txBody>
      </p:sp>
      <p:sp>
        <p:nvSpPr>
          <p:cNvPr id="33" name="Title 1"/>
          <p:cNvSpPr>
            <a:spLocks noGrp="1"/>
          </p:cNvSpPr>
          <p:nvPr>
            <p:ph type="title"/>
          </p:nvPr>
        </p:nvSpPr>
        <p:spPr>
          <a:xfrm>
            <a:off x="268907" y="203366"/>
            <a:ext cx="11654187" cy="899537"/>
          </a:xfrm>
        </p:spPr>
        <p:txBody>
          <a:bodyPr/>
          <a:lstStyle/>
          <a:p>
            <a:pPr>
              <a:spcAft>
                <a:spcPts val="1175"/>
              </a:spcAft>
            </a:pPr>
            <a:r>
              <a:rPr lang="en-US"/>
              <a:t>Azure PaaS available on-premises – managed platforms for high productivity development  </a:t>
            </a:r>
            <a:endParaRPr lang="en-US" sz="3200">
              <a:latin typeface="+mn-lt"/>
            </a:endParaRPr>
          </a:p>
        </p:txBody>
      </p:sp>
      <p:sp>
        <p:nvSpPr>
          <p:cNvPr id="45" name="Rectangle 44"/>
          <p:cNvSpPr/>
          <p:nvPr/>
        </p:nvSpPr>
        <p:spPr bwMode="auto">
          <a:xfrm>
            <a:off x="270066" y="4927639"/>
            <a:ext cx="3581498"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Light" panose="020B0502040204020203" pitchFamily="34" charset="0"/>
                <a:ea typeface="Segoe UI" pitchFamily="34" charset="0"/>
                <a:cs typeface="Segoe UI Light" panose="020B0502040204020203" pitchFamily="34" charset="0"/>
              </a:rPr>
              <a:t>Build IoT applications with extreme low latency  at the edge</a:t>
            </a:r>
          </a:p>
        </p:txBody>
      </p:sp>
      <p:sp>
        <p:nvSpPr>
          <p:cNvPr id="47" name="Rectangle 46"/>
          <p:cNvSpPr/>
          <p:nvPr/>
        </p:nvSpPr>
        <p:spPr bwMode="auto">
          <a:xfrm>
            <a:off x="4246251" y="4927637"/>
            <a:ext cx="3096658" cy="138776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Block chain services based on Ethereum</a:t>
            </a:r>
          </a:p>
        </p:txBody>
      </p:sp>
      <p:sp>
        <p:nvSpPr>
          <p:cNvPr id="49" name="Rectangle 48"/>
          <p:cNvSpPr/>
          <p:nvPr/>
        </p:nvSpPr>
        <p:spPr bwMode="auto">
          <a:xfrm>
            <a:off x="7698869" y="4927638"/>
            <a:ext cx="295527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Build high throughput</a:t>
            </a:r>
            <a:r>
              <a:rPr kumimoji="0" lang="en-US" sz="2000" b="0" i="0" u="none" strike="noStrike" kern="1200" cap="none" spc="0" normalizeH="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 event streaming applications</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pic>
        <p:nvPicPr>
          <p:cNvPr id="3" name="Picture 2" descr="A picture containing clock&#10;&#10;Description automatically generated">
            <a:extLst>
              <a:ext uri="{FF2B5EF4-FFF2-40B4-BE49-F238E27FC236}">
                <a16:creationId xmlns:a16="http://schemas.microsoft.com/office/drawing/2014/main" id="{AFC3E172-3565-4BC7-8E8F-32ED34E32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236" y="2304720"/>
            <a:ext cx="1092812" cy="1167153"/>
          </a:xfrm>
          <a:prstGeom prst="rect">
            <a:avLst/>
          </a:prstGeom>
        </p:spPr>
      </p:pic>
      <p:pic>
        <p:nvPicPr>
          <p:cNvPr id="5" name="Picture 4" descr="A close up of a logo&#10;&#10;Description automatically generated">
            <a:extLst>
              <a:ext uri="{FF2B5EF4-FFF2-40B4-BE49-F238E27FC236}">
                <a16:creationId xmlns:a16="http://schemas.microsoft.com/office/drawing/2014/main" id="{8DB0375D-9689-4C16-8C93-608D1D1FD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528" y="1938993"/>
            <a:ext cx="1780965" cy="1780965"/>
          </a:xfrm>
          <a:prstGeom prst="rect">
            <a:avLst/>
          </a:prstGeom>
        </p:spPr>
      </p:pic>
      <p:pic>
        <p:nvPicPr>
          <p:cNvPr id="13" name="Picture 12" descr="A picture containing clock&#10;&#10;Description automatically generated">
            <a:extLst>
              <a:ext uri="{FF2B5EF4-FFF2-40B4-BE49-F238E27FC236}">
                <a16:creationId xmlns:a16="http://schemas.microsoft.com/office/drawing/2014/main" id="{CB0FEB77-0FA4-4675-8415-40FC7EF96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485" y="1938993"/>
            <a:ext cx="1822837" cy="1789597"/>
          </a:xfrm>
          <a:prstGeom prst="rect">
            <a:avLst/>
          </a:prstGeom>
        </p:spPr>
      </p:pic>
      <p:sp>
        <p:nvSpPr>
          <p:cNvPr id="12" name="Diagonal Stripe 11">
            <a:extLst>
              <a:ext uri="{FF2B5EF4-FFF2-40B4-BE49-F238E27FC236}">
                <a16:creationId xmlns:a16="http://schemas.microsoft.com/office/drawing/2014/main" id="{7F0DF797-A43F-47D8-9D0E-EEC72DA628B3}"/>
              </a:ext>
            </a:extLst>
          </p:cNvPr>
          <p:cNvSpPr/>
          <p:nvPr/>
        </p:nvSpPr>
        <p:spPr bwMode="auto">
          <a:xfrm rot="5400000">
            <a:off x="5790524" y="1448545"/>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7035E73E-3D85-4201-B984-BBF6AECE34FE}"/>
              </a:ext>
            </a:extLst>
          </p:cNvPr>
          <p:cNvSpPr txBox="1"/>
          <p:nvPr/>
        </p:nvSpPr>
        <p:spPr>
          <a:xfrm rot="2222123">
            <a:off x="5685124" y="2086771"/>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
        <p:nvSpPr>
          <p:cNvPr id="15" name="Diagonal Stripe 14">
            <a:extLst>
              <a:ext uri="{FF2B5EF4-FFF2-40B4-BE49-F238E27FC236}">
                <a16:creationId xmlns:a16="http://schemas.microsoft.com/office/drawing/2014/main" id="{3C02E07F-FCE8-452B-B79A-316C7D241799}"/>
              </a:ext>
            </a:extLst>
          </p:cNvPr>
          <p:cNvSpPr/>
          <p:nvPr/>
        </p:nvSpPr>
        <p:spPr bwMode="auto">
          <a:xfrm rot="5400000">
            <a:off x="2318414" y="1448544"/>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C75BF5D6-3559-42D2-BEB9-46F687E9BC39}"/>
              </a:ext>
            </a:extLst>
          </p:cNvPr>
          <p:cNvSpPr txBox="1"/>
          <p:nvPr/>
        </p:nvSpPr>
        <p:spPr>
          <a:xfrm rot="2222123">
            <a:off x="2213014" y="2086770"/>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
        <p:nvSpPr>
          <p:cNvPr id="17" name="Diagonal Stripe 16">
            <a:extLst>
              <a:ext uri="{FF2B5EF4-FFF2-40B4-BE49-F238E27FC236}">
                <a16:creationId xmlns:a16="http://schemas.microsoft.com/office/drawing/2014/main" id="{1850D9EC-AE31-4B18-9EB0-E868AB540090}"/>
              </a:ext>
            </a:extLst>
          </p:cNvPr>
          <p:cNvSpPr/>
          <p:nvPr/>
        </p:nvSpPr>
        <p:spPr bwMode="auto">
          <a:xfrm rot="5400000">
            <a:off x="9042664" y="1448544"/>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F120C91C-8B87-4D9C-9A02-BBFD30601E94}"/>
              </a:ext>
            </a:extLst>
          </p:cNvPr>
          <p:cNvSpPr txBox="1"/>
          <p:nvPr/>
        </p:nvSpPr>
        <p:spPr>
          <a:xfrm rot="2222123">
            <a:off x="8937264" y="2086770"/>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53283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12" grpId="0" animBg="1"/>
      <p:bldP spid="14" grpId="0"/>
      <p:bldP spid="15" grpId="0" animBg="1"/>
      <p:bldP spid="16" grpId="0"/>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4" name="Group 63"/>
          <p:cNvGrpSpPr/>
          <p:nvPr/>
        </p:nvGrpSpPr>
        <p:grpSpPr>
          <a:xfrm>
            <a:off x="8432060" y="3487467"/>
            <a:ext cx="934914" cy="2084891"/>
            <a:chOff x="6317510" y="3487467"/>
            <a:chExt cx="934914" cy="2084891"/>
          </a:xfrm>
        </p:grpSpPr>
        <p:cxnSp>
          <p:nvCxnSpPr>
            <p:cNvPr id="65" name="Straight Connector 64"/>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7" name="Oval 66"/>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68"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69" name="Picture 68"/>
            <p:cNvPicPr>
              <a:picLocks noChangeAspect="1"/>
            </p:cNvPicPr>
            <p:nvPr/>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76" name="Group 75"/>
          <p:cNvGrpSpPr/>
          <p:nvPr/>
        </p:nvGrpSpPr>
        <p:grpSpPr>
          <a:xfrm>
            <a:off x="9372184" y="3746708"/>
            <a:ext cx="702415" cy="1566409"/>
            <a:chOff x="6317510" y="3487467"/>
            <a:chExt cx="934914" cy="2084891"/>
          </a:xfrm>
        </p:grpSpPr>
        <p:cxnSp>
          <p:nvCxnSpPr>
            <p:cNvPr id="77" name="Straight Connector 76"/>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79"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80" name="Picture 79"/>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71" name="Group 70"/>
          <p:cNvGrpSpPr/>
          <p:nvPr/>
        </p:nvGrpSpPr>
        <p:grpSpPr>
          <a:xfrm>
            <a:off x="5633621" y="3746708"/>
            <a:ext cx="702415" cy="1566409"/>
            <a:chOff x="6317510" y="3487467"/>
            <a:chExt cx="934914" cy="2084891"/>
          </a:xfrm>
        </p:grpSpPr>
        <p:cxnSp>
          <p:nvCxnSpPr>
            <p:cNvPr id="72" name="Straight Connector 71"/>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74"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75" name="Picture 74"/>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6" name="Group 5"/>
          <p:cNvGrpSpPr/>
          <p:nvPr/>
        </p:nvGrpSpPr>
        <p:grpSpPr>
          <a:xfrm>
            <a:off x="6317510" y="3487467"/>
            <a:ext cx="934914" cy="2084891"/>
            <a:chOff x="6317510" y="3487467"/>
            <a:chExt cx="934914" cy="2084891"/>
          </a:xfrm>
        </p:grpSpPr>
        <p:cxnSp>
          <p:nvCxnSpPr>
            <p:cNvPr id="258" name="Straight Connector 257"/>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4" name="Oval 233"/>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246"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60" name="Picture 59"/>
            <p:cNvPicPr>
              <a:picLocks noChangeAspect="1"/>
            </p:cNvPicPr>
            <p:nvPr/>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sp>
        <p:nvSpPr>
          <p:cNvPr id="3" name="Title 2"/>
          <p:cNvSpPr>
            <a:spLocks noGrp="1"/>
          </p:cNvSpPr>
          <p:nvPr>
            <p:ph type="title" idx="4294967295"/>
          </p:nvPr>
        </p:nvSpPr>
        <p:spPr>
          <a:xfrm>
            <a:off x="301752" y="302333"/>
            <a:ext cx="11655840" cy="899665"/>
          </a:xfrm>
        </p:spPr>
        <p:txBody>
          <a:bodyPr/>
          <a:lstStyle/>
          <a:p>
            <a:r>
              <a:rPr lang="en-US"/>
              <a:t>One Azure ecosystem</a:t>
            </a:r>
          </a:p>
        </p:txBody>
      </p:sp>
      <p:cxnSp>
        <p:nvCxnSpPr>
          <p:cNvPr id="250" name="Straight Connector 249"/>
          <p:cNvCxnSpPr/>
          <p:nvPr/>
        </p:nvCxnSpPr>
        <p:spPr>
          <a:xfrm flipH="1">
            <a:off x="2758691" y="3566433"/>
            <a:ext cx="3374" cy="797336"/>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Freeform 9"/>
          <p:cNvSpPr>
            <a:spLocks/>
          </p:cNvSpPr>
          <p:nvPr/>
        </p:nvSpPr>
        <p:spPr bwMode="auto">
          <a:xfrm>
            <a:off x="1863517" y="4247190"/>
            <a:ext cx="1905969" cy="1048513"/>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bg2"/>
          </a:solidFill>
          <a:ln>
            <a:noFill/>
            <a:prstDash val="solid"/>
          </a:ln>
        </p:spPr>
        <p:txBody>
          <a:bodyPr vert="horz" wrap="square" lIns="89617" tIns="44808" rIns="89617" bIns="44808" numCol="1" anchor="t" anchorCtr="0" compatLnSpc="1">
            <a:prstTxWarp prst="textNoShape">
              <a:avLst/>
            </a:prstTxWarp>
          </a:bodyPr>
          <a:lstStyle/>
          <a:p>
            <a:pPr defTabSz="913963">
              <a:defRPr/>
            </a:pPr>
            <a:endParaRPr lang="en-US" kern="0">
              <a:solidFill>
                <a:srgbClr val="FFFFFF"/>
              </a:solidFill>
              <a:latin typeface="Segoe UI"/>
            </a:endParaRPr>
          </a:p>
        </p:txBody>
      </p:sp>
      <p:cxnSp>
        <p:nvCxnSpPr>
          <p:cNvPr id="253" name="Straight Connector 252"/>
          <p:cNvCxnSpPr>
            <a:endCxn id="231" idx="0"/>
          </p:cNvCxnSpPr>
          <p:nvPr/>
        </p:nvCxnSpPr>
        <p:spPr>
          <a:xfrm>
            <a:off x="7819546" y="3579586"/>
            <a:ext cx="28335" cy="276713"/>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7" cstate="screen">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a:ext>
            </a:extLst>
          </a:blip>
          <a:stretch>
            <a:fillRect/>
          </a:stretch>
        </p:blipFill>
        <p:spPr>
          <a:xfrm>
            <a:off x="7228835" y="4319126"/>
            <a:ext cx="1244370" cy="1533756"/>
          </a:xfrm>
          <a:prstGeom prst="rect">
            <a:avLst/>
          </a:prstGeom>
          <a:ln>
            <a:noFill/>
          </a:ln>
        </p:spPr>
      </p:pic>
      <p:sp>
        <p:nvSpPr>
          <p:cNvPr id="231" name="Oval 230"/>
          <p:cNvSpPr/>
          <p:nvPr/>
        </p:nvSpPr>
        <p:spPr bwMode="auto">
          <a:xfrm>
            <a:off x="7564383" y="3856298"/>
            <a:ext cx="566995" cy="566995"/>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36" name="Freeform 9"/>
          <p:cNvSpPr>
            <a:spLocks/>
          </p:cNvSpPr>
          <p:nvPr/>
        </p:nvSpPr>
        <p:spPr bwMode="auto">
          <a:xfrm>
            <a:off x="7693057" y="4050844"/>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sp>
        <p:nvSpPr>
          <p:cNvPr id="164" name="Oval 123"/>
          <p:cNvSpPr/>
          <p:nvPr/>
        </p:nvSpPr>
        <p:spPr bwMode="auto">
          <a:xfrm>
            <a:off x="1165663" y="3455621"/>
            <a:ext cx="9412461" cy="354638"/>
          </a:xfrm>
          <a:prstGeom prst="roundRect">
            <a:avLst>
              <a:gd name="adj" fmla="val 0"/>
            </a:avLst>
          </a:prstGeom>
          <a:solidFill>
            <a:schemeClr val="tx1"/>
          </a:solidFill>
          <a:ln w="19050">
            <a:solidFill>
              <a:srgbClr val="0070C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algn="ctr" defTabSz="913963" fontAlgn="base">
              <a:lnSpc>
                <a:spcPct val="90000"/>
              </a:lnSpc>
              <a:spcBef>
                <a:spcPct val="0"/>
              </a:spcBef>
              <a:spcAft>
                <a:spcPts val="588"/>
              </a:spcAft>
              <a:defRPr/>
            </a:pPr>
            <a:r>
              <a:rPr lang="en-US" sz="1600" kern="0">
                <a:solidFill>
                  <a:schemeClr val="bg2"/>
                </a:solidFill>
                <a:latin typeface="Segoe UI Light" panose="020B0502040204020203" pitchFamily="34" charset="0"/>
                <a:cs typeface="Segoe UI Light" panose="020B0502040204020203" pitchFamily="34" charset="0"/>
              </a:rPr>
              <a:t>Azure Ecosystem</a:t>
            </a:r>
          </a:p>
        </p:txBody>
      </p:sp>
      <p:sp>
        <p:nvSpPr>
          <p:cNvPr id="8" name="TextBox 7"/>
          <p:cNvSpPr txBox="1"/>
          <p:nvPr/>
        </p:nvSpPr>
        <p:spPr>
          <a:xfrm>
            <a:off x="1043693" y="5973557"/>
            <a:ext cx="3558265" cy="683181"/>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sz="2800" kern="0">
                <a:solidFill>
                  <a:schemeClr val="bg2"/>
                </a:solidFill>
                <a:latin typeface="+mj-lt"/>
              </a:rPr>
              <a:t>Microsoft Azure</a:t>
            </a:r>
          </a:p>
        </p:txBody>
      </p:sp>
      <p:sp>
        <p:nvSpPr>
          <p:cNvPr id="70" name="TextBox 69"/>
          <p:cNvSpPr txBox="1"/>
          <p:nvPr/>
        </p:nvSpPr>
        <p:spPr>
          <a:xfrm>
            <a:off x="5423681" y="5965337"/>
            <a:ext cx="4725739" cy="683181"/>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sz="2800" kern="0" dirty="0">
                <a:solidFill>
                  <a:schemeClr val="bg2"/>
                </a:solidFill>
                <a:latin typeface="+mj-lt"/>
              </a:rPr>
              <a:t>Microsoft Azure Stack Hub</a:t>
            </a:r>
          </a:p>
        </p:txBody>
      </p:sp>
      <p:sp>
        <p:nvSpPr>
          <p:cNvPr id="5" name="TextBox 4"/>
          <p:cNvSpPr txBox="1"/>
          <p:nvPr/>
        </p:nvSpPr>
        <p:spPr>
          <a:xfrm>
            <a:off x="2215199" y="1333809"/>
            <a:ext cx="2575099" cy="2348252"/>
          </a:xfrm>
          <a:prstGeom prst="rect">
            <a:avLst/>
          </a:prstGeom>
          <a:noFill/>
          <a:ln>
            <a:noFill/>
          </a:ln>
        </p:spPr>
        <p:txBody>
          <a:bodyPr wrap="square" lIns="182828" tIns="146263" rIns="182828" bIns="146263" rtlCol="0">
            <a:spAutoFit/>
          </a:bodyPr>
          <a:lstStyle/>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Mac OS X and Windows</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Windows Server and Linux</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Visual Studio</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Eclipse</a:t>
            </a:r>
          </a:p>
          <a:p>
            <a:pPr marL="285750" indent="-285750" defTabSz="914049">
              <a:lnSpc>
                <a:spcPct val="90000"/>
              </a:lnSpc>
              <a:spcAft>
                <a:spcPts val="600"/>
              </a:spcAft>
              <a:buFont typeface="Arial" panose="020B0604020202020204" pitchFamily="34" charset="0"/>
              <a:buChar char="•"/>
              <a:defRPr/>
            </a:pPr>
            <a:endParaRPr lang="en-US" kern="0">
              <a:solidFill>
                <a:srgbClr val="505050"/>
              </a:solidFill>
              <a:latin typeface="+mj-lt"/>
              <a:cs typeface="Segoe UI Light" panose="020B0502040204020203" pitchFamily="34" charset="0"/>
            </a:endParaRPr>
          </a:p>
        </p:txBody>
      </p:sp>
      <p:sp>
        <p:nvSpPr>
          <p:cNvPr id="102" name="TextBox 101"/>
          <p:cNvSpPr txBox="1"/>
          <p:nvPr/>
        </p:nvSpPr>
        <p:spPr>
          <a:xfrm>
            <a:off x="5863436" y="1354987"/>
            <a:ext cx="2022543" cy="1197168"/>
          </a:xfrm>
          <a:prstGeom prst="rect">
            <a:avLst/>
          </a:prstGeom>
          <a:noFill/>
          <a:ln>
            <a:noFill/>
          </a:ln>
        </p:spPr>
        <p:txBody>
          <a:bodyPr wrap="square" lIns="182828" tIns="146263" rIns="182828" bIns="146263" rtlCol="0">
            <a:spAutoFit/>
          </a:bodyPr>
          <a:lstStyle>
            <a:defPPr>
              <a:defRPr lang="en-US"/>
            </a:defPPr>
            <a:lvl1pPr marL="285750" indent="-285750" defTabSz="914049">
              <a:lnSpc>
                <a:spcPct val="90000"/>
              </a:lnSpc>
              <a:spcAft>
                <a:spcPts val="600"/>
              </a:spcAft>
              <a:buFont typeface="Arial" panose="020B0604020202020204" pitchFamily="34" charset="0"/>
              <a:buChar char="•"/>
              <a:defRPr sz="1600" kern="0">
                <a:latin typeface="Segoe UI Light" panose="020B0502040204020203" pitchFamily="34" charset="0"/>
                <a:cs typeface="Segoe UI Light" panose="020B0502040204020203" pitchFamily="34" charset="0"/>
              </a:defRPr>
            </a:lvl1pPr>
          </a:lstStyle>
          <a:p>
            <a:r>
              <a:rPr lang="en-US" sz="1800">
                <a:solidFill>
                  <a:srgbClr val="505050"/>
                </a:solidFill>
                <a:latin typeface="+mj-lt"/>
              </a:rPr>
              <a:t>Azure Portal</a:t>
            </a:r>
          </a:p>
          <a:p>
            <a:r>
              <a:rPr lang="en-US" sz="1800">
                <a:solidFill>
                  <a:srgbClr val="505050"/>
                </a:solidFill>
                <a:latin typeface="+mj-lt"/>
              </a:rPr>
              <a:t>GitHub</a:t>
            </a:r>
          </a:p>
          <a:p>
            <a:r>
              <a:rPr lang="en-US" sz="1800">
                <a:solidFill>
                  <a:srgbClr val="505050"/>
                </a:solidFill>
                <a:latin typeface="+mj-lt"/>
              </a:rPr>
              <a:t>…</a:t>
            </a:r>
          </a:p>
        </p:txBody>
      </p:sp>
      <p:sp>
        <p:nvSpPr>
          <p:cNvPr id="108" name="TextBox 107"/>
          <p:cNvSpPr txBox="1"/>
          <p:nvPr/>
        </p:nvSpPr>
        <p:spPr>
          <a:xfrm>
            <a:off x="9400844" y="1325882"/>
            <a:ext cx="2284650" cy="1523411"/>
          </a:xfrm>
          <a:prstGeom prst="rect">
            <a:avLst/>
          </a:prstGeom>
          <a:noFill/>
          <a:ln>
            <a:noFill/>
          </a:ln>
        </p:spPr>
        <p:txBody>
          <a:bodyPr wrap="square" lIns="182828" tIns="146263" rIns="182828" bIns="146263" rtlCol="0">
            <a:spAutoFit/>
          </a:bodyPr>
          <a:lstStyle>
            <a:defPPr>
              <a:defRPr lang="en-US"/>
            </a:defPPr>
            <a:lvl1pPr marL="285750" indent="-285750" defTabSz="914049">
              <a:lnSpc>
                <a:spcPct val="90000"/>
              </a:lnSpc>
              <a:spcAft>
                <a:spcPts val="600"/>
              </a:spcAft>
              <a:buFont typeface="Arial" panose="020B0604020202020204" pitchFamily="34" charset="0"/>
              <a:buChar char="•"/>
              <a:defRPr sz="1600" kern="0">
                <a:latin typeface="Segoe UI Light" panose="020B0502040204020203" pitchFamily="34" charset="0"/>
                <a:cs typeface="Segoe UI Light" panose="020B0502040204020203" pitchFamily="34" charset="0"/>
              </a:defRPr>
            </a:lvl1pPr>
          </a:lstStyle>
          <a:p>
            <a:r>
              <a:rPr lang="en-US" sz="1800">
                <a:solidFill>
                  <a:srgbClr val="505050"/>
                </a:solidFill>
                <a:latin typeface="+mj-lt"/>
              </a:rPr>
              <a:t>PowerShell</a:t>
            </a:r>
          </a:p>
          <a:p>
            <a:r>
              <a:rPr lang="en-US" sz="1800">
                <a:solidFill>
                  <a:srgbClr val="505050"/>
                </a:solidFill>
                <a:latin typeface="+mj-lt"/>
              </a:rPr>
              <a:t>Docker</a:t>
            </a:r>
          </a:p>
          <a:p>
            <a:r>
              <a:rPr lang="en-US" sz="1800">
                <a:solidFill>
                  <a:srgbClr val="505050"/>
                </a:solidFill>
                <a:latin typeface="+mj-lt"/>
              </a:rPr>
              <a:t>Chef and Puppet</a:t>
            </a:r>
          </a:p>
          <a:p>
            <a:r>
              <a:rPr lang="en-US" sz="1800">
                <a:solidFill>
                  <a:srgbClr val="505050"/>
                </a:solidFill>
                <a:latin typeface="+mj-lt"/>
              </a:rPr>
              <a:t>…</a:t>
            </a:r>
          </a:p>
        </p:txBody>
      </p:sp>
      <p:grpSp>
        <p:nvGrpSpPr>
          <p:cNvPr id="13" name="Group 12"/>
          <p:cNvGrpSpPr/>
          <p:nvPr/>
        </p:nvGrpSpPr>
        <p:grpSpPr>
          <a:xfrm>
            <a:off x="885999" y="1837777"/>
            <a:ext cx="1090969" cy="992101"/>
            <a:chOff x="1024354" y="1611191"/>
            <a:chExt cx="1112845" cy="1011994"/>
          </a:xfrm>
        </p:grpSpPr>
        <p:grpSp>
          <p:nvGrpSpPr>
            <p:cNvPr id="47" name="Group 46"/>
            <p:cNvGrpSpPr/>
            <p:nvPr/>
          </p:nvGrpSpPr>
          <p:grpSpPr>
            <a:xfrm>
              <a:off x="1103400" y="1611191"/>
              <a:ext cx="954753" cy="483374"/>
              <a:chOff x="981489" y="3936120"/>
              <a:chExt cx="1410789" cy="714257"/>
            </a:xfrm>
            <a:solidFill>
              <a:schemeClr val="bg1"/>
            </a:solidFill>
          </p:grpSpPr>
          <p:sp>
            <p:nvSpPr>
              <p:cNvPr id="49" name="Freeform 126"/>
              <p:cNvSpPr>
                <a:spLocks noChangeAspect="1" noEditPoints="1"/>
              </p:cNvSpPr>
              <p:nvPr/>
            </p:nvSpPr>
            <p:spPr bwMode="black">
              <a:xfrm>
                <a:off x="1210767" y="3936120"/>
                <a:ext cx="199251" cy="468074"/>
              </a:xfrm>
              <a:custGeom>
                <a:avLst/>
                <a:gdLst>
                  <a:gd name="T0" fmla="*/ 38 w 38"/>
                  <a:gd name="T1" fmla="*/ 89 h 89"/>
                  <a:gd name="T2" fmla="*/ 34 w 38"/>
                  <a:gd name="T3" fmla="*/ 86 h 89"/>
                  <a:gd name="T4" fmla="*/ 30 w 38"/>
                  <a:gd name="T5" fmla="*/ 89 h 89"/>
                  <a:gd name="T6" fmla="*/ 26 w 38"/>
                  <a:gd name="T7" fmla="*/ 86 h 89"/>
                  <a:gd name="T8" fmla="*/ 23 w 38"/>
                  <a:gd name="T9" fmla="*/ 89 h 89"/>
                  <a:gd name="T10" fmla="*/ 19 w 38"/>
                  <a:gd name="T11" fmla="*/ 86 h 89"/>
                  <a:gd name="T12" fmla="*/ 15 w 38"/>
                  <a:gd name="T13" fmla="*/ 89 h 89"/>
                  <a:gd name="T14" fmla="*/ 11 w 38"/>
                  <a:gd name="T15" fmla="*/ 86 h 89"/>
                  <a:gd name="T16" fmla="*/ 7 w 38"/>
                  <a:gd name="T17" fmla="*/ 89 h 89"/>
                  <a:gd name="T18" fmla="*/ 4 w 38"/>
                  <a:gd name="T19" fmla="*/ 86 h 89"/>
                  <a:gd name="T20" fmla="*/ 0 w 38"/>
                  <a:gd name="T21" fmla="*/ 89 h 89"/>
                  <a:gd name="T22" fmla="*/ 0 w 38"/>
                  <a:gd name="T23" fmla="*/ 64 h 89"/>
                  <a:gd name="T24" fmla="*/ 38 w 38"/>
                  <a:gd name="T25" fmla="*/ 64 h 89"/>
                  <a:gd name="T26" fmla="*/ 38 w 38"/>
                  <a:gd name="T27" fmla="*/ 89 h 89"/>
                  <a:gd name="T28" fmla="*/ 38 w 38"/>
                  <a:gd name="T29" fmla="*/ 55 h 89"/>
                  <a:gd name="T30" fmla="*/ 38 w 38"/>
                  <a:gd name="T31" fmla="*/ 59 h 89"/>
                  <a:gd name="T32" fmla="*/ 0 w 38"/>
                  <a:gd name="T33" fmla="*/ 59 h 89"/>
                  <a:gd name="T34" fmla="*/ 0 w 38"/>
                  <a:gd name="T35" fmla="*/ 55 h 89"/>
                  <a:gd name="T36" fmla="*/ 6 w 38"/>
                  <a:gd name="T37" fmla="*/ 47 h 89"/>
                  <a:gd name="T38" fmla="*/ 15 w 38"/>
                  <a:gd name="T39" fmla="*/ 35 h 89"/>
                  <a:gd name="T40" fmla="*/ 12 w 38"/>
                  <a:gd name="T41" fmla="*/ 12 h 89"/>
                  <a:gd name="T42" fmla="*/ 19 w 38"/>
                  <a:gd name="T43" fmla="*/ 0 h 89"/>
                  <a:gd name="T44" fmla="*/ 26 w 38"/>
                  <a:gd name="T45" fmla="*/ 12 h 89"/>
                  <a:gd name="T46" fmla="*/ 23 w 38"/>
                  <a:gd name="T47" fmla="*/ 35 h 89"/>
                  <a:gd name="T48" fmla="*/ 32 w 38"/>
                  <a:gd name="T49" fmla="*/ 47 h 89"/>
                  <a:gd name="T50" fmla="*/ 38 w 38"/>
                  <a:gd name="T51" fmla="*/ 55 h 89"/>
                  <a:gd name="T52" fmla="*/ 21 w 38"/>
                  <a:gd name="T53" fmla="*/ 6 h 89"/>
                  <a:gd name="T54" fmla="*/ 19 w 38"/>
                  <a:gd name="T55" fmla="*/ 4 h 89"/>
                  <a:gd name="T56" fmla="*/ 16 w 38"/>
                  <a:gd name="T57" fmla="*/ 6 h 89"/>
                  <a:gd name="T58" fmla="*/ 19 w 38"/>
                  <a:gd name="T59" fmla="*/ 9 h 89"/>
                  <a:gd name="T60" fmla="*/ 21 w 38"/>
                  <a:gd name="T61"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89">
                    <a:moveTo>
                      <a:pt x="38" y="89"/>
                    </a:moveTo>
                    <a:cubicBezTo>
                      <a:pt x="34" y="86"/>
                      <a:pt x="34" y="86"/>
                      <a:pt x="34" y="86"/>
                    </a:cubicBezTo>
                    <a:cubicBezTo>
                      <a:pt x="30" y="89"/>
                      <a:pt x="30" y="89"/>
                      <a:pt x="30" y="89"/>
                    </a:cubicBezTo>
                    <a:cubicBezTo>
                      <a:pt x="26" y="86"/>
                      <a:pt x="26" y="86"/>
                      <a:pt x="26" y="86"/>
                    </a:cubicBezTo>
                    <a:cubicBezTo>
                      <a:pt x="23" y="89"/>
                      <a:pt x="23" y="89"/>
                      <a:pt x="23" y="89"/>
                    </a:cubicBezTo>
                    <a:cubicBezTo>
                      <a:pt x="19" y="86"/>
                      <a:pt x="19" y="86"/>
                      <a:pt x="19" y="86"/>
                    </a:cubicBezTo>
                    <a:cubicBezTo>
                      <a:pt x="15" y="89"/>
                      <a:pt x="15" y="89"/>
                      <a:pt x="15" y="89"/>
                    </a:cubicBezTo>
                    <a:cubicBezTo>
                      <a:pt x="11" y="86"/>
                      <a:pt x="11" y="86"/>
                      <a:pt x="11" y="86"/>
                    </a:cubicBezTo>
                    <a:cubicBezTo>
                      <a:pt x="7" y="89"/>
                      <a:pt x="7" y="89"/>
                      <a:pt x="7" y="89"/>
                    </a:cubicBezTo>
                    <a:cubicBezTo>
                      <a:pt x="4" y="86"/>
                      <a:pt x="4" y="86"/>
                      <a:pt x="4" y="86"/>
                    </a:cubicBezTo>
                    <a:cubicBezTo>
                      <a:pt x="0" y="89"/>
                      <a:pt x="0" y="89"/>
                      <a:pt x="0" y="89"/>
                    </a:cubicBezTo>
                    <a:cubicBezTo>
                      <a:pt x="0" y="64"/>
                      <a:pt x="0" y="64"/>
                      <a:pt x="0" y="64"/>
                    </a:cubicBezTo>
                    <a:cubicBezTo>
                      <a:pt x="38" y="64"/>
                      <a:pt x="38" y="64"/>
                      <a:pt x="38" y="64"/>
                    </a:cubicBezTo>
                    <a:lnTo>
                      <a:pt x="38" y="89"/>
                    </a:lnTo>
                    <a:close/>
                    <a:moveTo>
                      <a:pt x="38" y="55"/>
                    </a:moveTo>
                    <a:cubicBezTo>
                      <a:pt x="38" y="59"/>
                      <a:pt x="38" y="59"/>
                      <a:pt x="38" y="59"/>
                    </a:cubicBezTo>
                    <a:cubicBezTo>
                      <a:pt x="0" y="59"/>
                      <a:pt x="0" y="59"/>
                      <a:pt x="0" y="59"/>
                    </a:cubicBezTo>
                    <a:cubicBezTo>
                      <a:pt x="0" y="55"/>
                      <a:pt x="0" y="55"/>
                      <a:pt x="0" y="55"/>
                    </a:cubicBezTo>
                    <a:cubicBezTo>
                      <a:pt x="0" y="50"/>
                      <a:pt x="2" y="48"/>
                      <a:pt x="6" y="47"/>
                    </a:cubicBezTo>
                    <a:cubicBezTo>
                      <a:pt x="9" y="46"/>
                      <a:pt x="15" y="44"/>
                      <a:pt x="15" y="35"/>
                    </a:cubicBezTo>
                    <a:cubicBezTo>
                      <a:pt x="15" y="26"/>
                      <a:pt x="12" y="23"/>
                      <a:pt x="12" y="12"/>
                    </a:cubicBezTo>
                    <a:cubicBezTo>
                      <a:pt x="12" y="2"/>
                      <a:pt x="17" y="0"/>
                      <a:pt x="19" y="0"/>
                    </a:cubicBezTo>
                    <a:cubicBezTo>
                      <a:pt x="20" y="0"/>
                      <a:pt x="26" y="2"/>
                      <a:pt x="26" y="12"/>
                    </a:cubicBezTo>
                    <a:cubicBezTo>
                      <a:pt x="26" y="23"/>
                      <a:pt x="23" y="26"/>
                      <a:pt x="23" y="35"/>
                    </a:cubicBezTo>
                    <a:cubicBezTo>
                      <a:pt x="23" y="44"/>
                      <a:pt x="29" y="46"/>
                      <a:pt x="32" y="47"/>
                    </a:cubicBezTo>
                    <a:cubicBezTo>
                      <a:pt x="36" y="48"/>
                      <a:pt x="38" y="50"/>
                      <a:pt x="38" y="55"/>
                    </a:cubicBezTo>
                    <a:close/>
                    <a:moveTo>
                      <a:pt x="21" y="6"/>
                    </a:moveTo>
                    <a:cubicBezTo>
                      <a:pt x="21" y="5"/>
                      <a:pt x="20" y="4"/>
                      <a:pt x="19" y="4"/>
                    </a:cubicBezTo>
                    <a:cubicBezTo>
                      <a:pt x="17" y="4"/>
                      <a:pt x="16" y="5"/>
                      <a:pt x="16" y="6"/>
                    </a:cubicBezTo>
                    <a:cubicBezTo>
                      <a:pt x="16" y="7"/>
                      <a:pt x="17" y="9"/>
                      <a:pt x="19" y="9"/>
                    </a:cubicBezTo>
                    <a:cubicBezTo>
                      <a:pt x="20" y="9"/>
                      <a:pt x="21" y="7"/>
                      <a:pt x="21" y="6"/>
                    </a:cubicBez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0" name="Freeform 110"/>
              <p:cNvSpPr>
                <a:spLocks noChangeAspect="1" noEditPoints="1"/>
              </p:cNvSpPr>
              <p:nvPr/>
            </p:nvSpPr>
            <p:spPr bwMode="black">
              <a:xfrm>
                <a:off x="1929105" y="4037323"/>
                <a:ext cx="363711" cy="366871"/>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1" name="Freeform 111"/>
              <p:cNvSpPr>
                <a:spLocks noChangeAspect="1" noEditPoints="1"/>
              </p:cNvSpPr>
              <p:nvPr/>
            </p:nvSpPr>
            <p:spPr bwMode="black">
              <a:xfrm>
                <a:off x="1536205" y="4027836"/>
                <a:ext cx="271993" cy="376358"/>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2" name="Oval 51"/>
              <p:cNvSpPr/>
              <p:nvPr/>
            </p:nvSpPr>
            <p:spPr bwMode="auto">
              <a:xfrm>
                <a:off x="981489" y="4495634"/>
                <a:ext cx="1410789" cy="154743"/>
              </a:xfrm>
              <a:prstGeom prst="ellipse">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800" kern="0" err="1">
                  <a:solidFill>
                    <a:schemeClr val="bg2"/>
                  </a:solidFill>
                  <a:latin typeface="+mj-lt"/>
                  <a:ea typeface="Segoe UI" pitchFamily="34" charset="0"/>
                  <a:cs typeface="Segoe UI" pitchFamily="34" charset="0"/>
                </a:endParaRPr>
              </a:p>
            </p:txBody>
          </p:sp>
        </p:grpSp>
        <p:sp>
          <p:nvSpPr>
            <p:cNvPr id="48" name="TextBox 47"/>
            <p:cNvSpPr txBox="1"/>
            <p:nvPr/>
          </p:nvSpPr>
          <p:spPr>
            <a:xfrm>
              <a:off x="1024354" y="2072579"/>
              <a:ext cx="1112845" cy="550606"/>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Tools</a:t>
              </a:r>
            </a:p>
          </p:txBody>
        </p:sp>
      </p:grpSp>
      <p:grpSp>
        <p:nvGrpSpPr>
          <p:cNvPr id="12" name="Group 11"/>
          <p:cNvGrpSpPr/>
          <p:nvPr/>
        </p:nvGrpSpPr>
        <p:grpSpPr>
          <a:xfrm>
            <a:off x="7476875" y="1841420"/>
            <a:ext cx="2443250" cy="994063"/>
            <a:chOff x="7084228" y="-2088521"/>
            <a:chExt cx="2492242" cy="1013996"/>
          </a:xfrm>
        </p:grpSpPr>
        <p:grpSp>
          <p:nvGrpSpPr>
            <p:cNvPr id="11" name="Group 10"/>
            <p:cNvGrpSpPr/>
            <p:nvPr/>
          </p:nvGrpSpPr>
          <p:grpSpPr>
            <a:xfrm>
              <a:off x="7865100" y="-2088521"/>
              <a:ext cx="979928" cy="538138"/>
              <a:chOff x="-4670543" y="5234272"/>
              <a:chExt cx="1339368" cy="735528"/>
            </a:xfrm>
          </p:grpSpPr>
          <p:sp>
            <p:nvSpPr>
              <p:cNvPr id="57" name="Freeform 37"/>
              <p:cNvSpPr>
                <a:spLocks noChangeAspect="1" noEditPoints="1"/>
              </p:cNvSpPr>
              <p:nvPr/>
            </p:nvSpPr>
            <p:spPr bwMode="black">
              <a:xfrm>
                <a:off x="-4096368" y="5234272"/>
                <a:ext cx="765193" cy="554949"/>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505050"/>
              </a:solidFill>
              <a:ln>
                <a:noFill/>
              </a:ln>
            </p:spPr>
            <p:txBody>
              <a:bodyPr vert="horz" wrap="square" lIns="91414" tIns="45706" rIns="91414" bIns="45706"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8" name="Freeform 37"/>
              <p:cNvSpPr>
                <a:spLocks noChangeAspect="1" noEditPoints="1"/>
              </p:cNvSpPr>
              <p:nvPr/>
            </p:nvSpPr>
            <p:spPr bwMode="black">
              <a:xfrm>
                <a:off x="-4670543" y="5414851"/>
                <a:ext cx="765193" cy="554949"/>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505050"/>
              </a:solidFill>
              <a:ln>
                <a:noFill/>
              </a:ln>
            </p:spPr>
            <p:txBody>
              <a:bodyPr vert="horz" wrap="square" lIns="91414" tIns="45706" rIns="91414" bIns="45706" numCol="1" anchor="t" anchorCtr="0" compatLnSpc="1">
                <a:prstTxWarp prst="textNoShape">
                  <a:avLst/>
                </a:prstTxWarp>
              </a:bodyPr>
              <a:lstStyle/>
              <a:p>
                <a:pPr defTabSz="932384">
                  <a:defRPr/>
                </a:pPr>
                <a:endParaRPr lang="en-US" sz="2000" kern="0">
                  <a:solidFill>
                    <a:schemeClr val="bg2"/>
                  </a:solidFill>
                  <a:latin typeface="+mj-lt"/>
                </a:endParaRPr>
              </a:p>
            </p:txBody>
          </p:sp>
        </p:grpSp>
        <p:sp>
          <p:nvSpPr>
            <p:cNvPr id="59" name="TextBox 58"/>
            <p:cNvSpPr txBox="1"/>
            <p:nvPr/>
          </p:nvSpPr>
          <p:spPr>
            <a:xfrm>
              <a:off x="7084228" y="-1625129"/>
              <a:ext cx="2492242" cy="550604"/>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Automations</a:t>
              </a:r>
            </a:p>
          </p:txBody>
        </p:sp>
      </p:grpSp>
      <p:grpSp>
        <p:nvGrpSpPr>
          <p:cNvPr id="14" name="Group 13"/>
          <p:cNvGrpSpPr/>
          <p:nvPr/>
        </p:nvGrpSpPr>
        <p:grpSpPr>
          <a:xfrm>
            <a:off x="4480531" y="1795506"/>
            <a:ext cx="1684669" cy="1014292"/>
            <a:chOff x="4403547" y="1679126"/>
            <a:chExt cx="1718450" cy="1034630"/>
          </a:xfrm>
        </p:grpSpPr>
        <p:grpSp>
          <p:nvGrpSpPr>
            <p:cNvPr id="37" name="Group 36"/>
            <p:cNvGrpSpPr/>
            <p:nvPr/>
          </p:nvGrpSpPr>
          <p:grpSpPr>
            <a:xfrm>
              <a:off x="4858839" y="1679126"/>
              <a:ext cx="881970" cy="544536"/>
              <a:chOff x="2568839" y="5311258"/>
              <a:chExt cx="1463251" cy="903425"/>
            </a:xfrm>
            <a:solidFill>
              <a:schemeClr val="bg1"/>
            </a:solidFill>
          </p:grpSpPr>
          <p:sp>
            <p:nvSpPr>
              <p:cNvPr id="39" name="Freeform 38"/>
              <p:cNvSpPr>
                <a:spLocks noEditPoints="1"/>
              </p:cNvSpPr>
              <p:nvPr/>
            </p:nvSpPr>
            <p:spPr bwMode="auto">
              <a:xfrm>
                <a:off x="2568839" y="5311258"/>
                <a:ext cx="1463251" cy="903425"/>
              </a:xfrm>
              <a:custGeom>
                <a:avLst/>
                <a:gdLst>
                  <a:gd name="T0" fmla="*/ 0 w 1032"/>
                  <a:gd name="T1" fmla="*/ 619 h 660"/>
                  <a:gd name="T2" fmla="*/ 1032 w 1032"/>
                  <a:gd name="T3" fmla="*/ 619 h 660"/>
                  <a:gd name="T4" fmla="*/ 1032 w 1032"/>
                  <a:gd name="T5" fmla="*/ 625 h 660"/>
                  <a:gd name="T6" fmla="*/ 990 w 1032"/>
                  <a:gd name="T7" fmla="*/ 660 h 660"/>
                  <a:gd name="T8" fmla="*/ 41 w 1032"/>
                  <a:gd name="T9" fmla="*/ 660 h 660"/>
                  <a:gd name="T10" fmla="*/ 0 w 1032"/>
                  <a:gd name="T11" fmla="*/ 625 h 660"/>
                  <a:gd name="T12" fmla="*/ 0 w 1032"/>
                  <a:gd name="T13" fmla="*/ 619 h 660"/>
                  <a:gd name="T14" fmla="*/ 140 w 1032"/>
                  <a:gd name="T15" fmla="*/ 45 h 660"/>
                  <a:gd name="T16" fmla="*/ 140 w 1032"/>
                  <a:gd name="T17" fmla="*/ 549 h 660"/>
                  <a:gd name="T18" fmla="*/ 891 w 1032"/>
                  <a:gd name="T19" fmla="*/ 549 h 660"/>
                  <a:gd name="T20" fmla="*/ 891 w 1032"/>
                  <a:gd name="T21" fmla="*/ 45 h 660"/>
                  <a:gd name="T22" fmla="*/ 140 w 1032"/>
                  <a:gd name="T23" fmla="*/ 45 h 660"/>
                  <a:gd name="T24" fmla="*/ 116 w 1032"/>
                  <a:gd name="T25" fmla="*/ 0 h 660"/>
                  <a:gd name="T26" fmla="*/ 916 w 1032"/>
                  <a:gd name="T27" fmla="*/ 0 h 660"/>
                  <a:gd name="T28" fmla="*/ 944 w 1032"/>
                  <a:gd name="T29" fmla="*/ 28 h 660"/>
                  <a:gd name="T30" fmla="*/ 944 w 1032"/>
                  <a:gd name="T31" fmla="*/ 566 h 660"/>
                  <a:gd name="T32" fmla="*/ 916 w 1032"/>
                  <a:gd name="T33" fmla="*/ 594 h 660"/>
                  <a:gd name="T34" fmla="*/ 116 w 1032"/>
                  <a:gd name="T35" fmla="*/ 594 h 660"/>
                  <a:gd name="T36" fmla="*/ 87 w 1032"/>
                  <a:gd name="T37" fmla="*/ 566 h 660"/>
                  <a:gd name="T38" fmla="*/ 87 w 1032"/>
                  <a:gd name="T39" fmla="*/ 28 h 660"/>
                  <a:gd name="T40" fmla="*/ 116 w 1032"/>
                  <a:gd name="T41"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2" h="660">
                    <a:moveTo>
                      <a:pt x="0" y="619"/>
                    </a:moveTo>
                    <a:cubicBezTo>
                      <a:pt x="1032" y="619"/>
                      <a:pt x="1032" y="619"/>
                      <a:pt x="1032" y="619"/>
                    </a:cubicBezTo>
                    <a:cubicBezTo>
                      <a:pt x="1032" y="625"/>
                      <a:pt x="1032" y="625"/>
                      <a:pt x="1032" y="625"/>
                    </a:cubicBezTo>
                    <a:cubicBezTo>
                      <a:pt x="1032" y="642"/>
                      <a:pt x="1014" y="660"/>
                      <a:pt x="990" y="660"/>
                    </a:cubicBezTo>
                    <a:cubicBezTo>
                      <a:pt x="41" y="660"/>
                      <a:pt x="41" y="660"/>
                      <a:pt x="41" y="660"/>
                    </a:cubicBezTo>
                    <a:cubicBezTo>
                      <a:pt x="17" y="660"/>
                      <a:pt x="0" y="642"/>
                      <a:pt x="0" y="625"/>
                    </a:cubicBezTo>
                    <a:cubicBezTo>
                      <a:pt x="0" y="619"/>
                      <a:pt x="0" y="619"/>
                      <a:pt x="0" y="619"/>
                    </a:cubicBezTo>
                    <a:close/>
                    <a:moveTo>
                      <a:pt x="140" y="45"/>
                    </a:moveTo>
                    <a:cubicBezTo>
                      <a:pt x="140" y="549"/>
                      <a:pt x="140" y="549"/>
                      <a:pt x="140" y="549"/>
                    </a:cubicBezTo>
                    <a:cubicBezTo>
                      <a:pt x="891" y="549"/>
                      <a:pt x="891" y="549"/>
                      <a:pt x="891" y="549"/>
                    </a:cubicBezTo>
                    <a:cubicBezTo>
                      <a:pt x="891" y="45"/>
                      <a:pt x="891" y="45"/>
                      <a:pt x="891" y="45"/>
                    </a:cubicBezTo>
                    <a:cubicBezTo>
                      <a:pt x="140" y="45"/>
                      <a:pt x="140" y="45"/>
                      <a:pt x="140" y="45"/>
                    </a:cubicBezTo>
                    <a:close/>
                    <a:moveTo>
                      <a:pt x="116" y="0"/>
                    </a:moveTo>
                    <a:cubicBezTo>
                      <a:pt x="916" y="0"/>
                      <a:pt x="916" y="0"/>
                      <a:pt x="916" y="0"/>
                    </a:cubicBezTo>
                    <a:cubicBezTo>
                      <a:pt x="932" y="0"/>
                      <a:pt x="944" y="12"/>
                      <a:pt x="944" y="28"/>
                    </a:cubicBezTo>
                    <a:cubicBezTo>
                      <a:pt x="944" y="566"/>
                      <a:pt x="944" y="566"/>
                      <a:pt x="944" y="566"/>
                    </a:cubicBezTo>
                    <a:cubicBezTo>
                      <a:pt x="944" y="581"/>
                      <a:pt x="932" y="594"/>
                      <a:pt x="916" y="594"/>
                    </a:cubicBezTo>
                    <a:cubicBezTo>
                      <a:pt x="116" y="594"/>
                      <a:pt x="116" y="594"/>
                      <a:pt x="116" y="594"/>
                    </a:cubicBezTo>
                    <a:cubicBezTo>
                      <a:pt x="100" y="594"/>
                      <a:pt x="87" y="581"/>
                      <a:pt x="87" y="566"/>
                    </a:cubicBezTo>
                    <a:cubicBezTo>
                      <a:pt x="87" y="28"/>
                      <a:pt x="87" y="28"/>
                      <a:pt x="87" y="28"/>
                    </a:cubicBezTo>
                    <a:cubicBezTo>
                      <a:pt x="87" y="12"/>
                      <a:pt x="100" y="0"/>
                      <a:pt x="116" y="0"/>
                    </a:cubicBezTo>
                    <a:close/>
                  </a:path>
                </a:pathLst>
              </a:custGeom>
              <a:solidFill>
                <a:srgbClr val="505050"/>
              </a:solidFill>
              <a:ln>
                <a:noFill/>
              </a:ln>
            </p:spPr>
            <p:txBody>
              <a:bodyPr vert="horz" wrap="square" lIns="91401" tIns="45700" rIns="91401" bIns="45700" numCol="1" anchor="t" anchorCtr="0" compatLnSpc="1">
                <a:prstTxWarp prst="textNoShape">
                  <a:avLst/>
                </a:prstTxWarp>
              </a:bodyPr>
              <a:lstStyle/>
              <a:p>
                <a:pPr defTabSz="913874"/>
                <a:endParaRPr lang="en-US" sz="2000" kern="0">
                  <a:solidFill>
                    <a:schemeClr val="bg2"/>
                  </a:solidFill>
                  <a:latin typeface="+mj-lt"/>
                </a:endParaRPr>
              </a:p>
            </p:txBody>
          </p:sp>
          <p:grpSp>
            <p:nvGrpSpPr>
              <p:cNvPr id="40" name="Group 39"/>
              <p:cNvGrpSpPr/>
              <p:nvPr/>
            </p:nvGrpSpPr>
            <p:grpSpPr>
              <a:xfrm>
                <a:off x="2930527" y="5412402"/>
                <a:ext cx="730911" cy="615612"/>
                <a:chOff x="7516813" y="3165475"/>
                <a:chExt cx="1423988" cy="1231900"/>
              </a:xfrm>
              <a:grpFill/>
            </p:grpSpPr>
            <p:sp>
              <p:nvSpPr>
                <p:cNvPr id="41"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2" name="Rectangle 19"/>
                <p:cNvSpPr>
                  <a:spLocks noChangeArrowheads="1"/>
                </p:cNvSpPr>
                <p:nvPr/>
              </p:nvSpPr>
              <p:spPr bwMode="auto">
                <a:xfrm>
                  <a:off x="8135938" y="4025900"/>
                  <a:ext cx="98425" cy="1857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3" name="Rectangle 20"/>
                <p:cNvSpPr>
                  <a:spLocks noChangeArrowheads="1"/>
                </p:cNvSpPr>
                <p:nvPr/>
              </p:nvSpPr>
              <p:spPr bwMode="auto">
                <a:xfrm>
                  <a:off x="8294688" y="3984625"/>
                  <a:ext cx="98425" cy="227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4" name="Rectangle 21"/>
                <p:cNvSpPr>
                  <a:spLocks noChangeArrowheads="1"/>
                </p:cNvSpPr>
                <p:nvPr/>
              </p:nvSpPr>
              <p:spPr bwMode="auto">
                <a:xfrm>
                  <a:off x="8456613" y="3922713"/>
                  <a:ext cx="98425" cy="2889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5" name="Rectangle 22"/>
                <p:cNvSpPr>
                  <a:spLocks noChangeArrowheads="1"/>
                </p:cNvSpPr>
                <p:nvPr/>
              </p:nvSpPr>
              <p:spPr bwMode="auto">
                <a:xfrm>
                  <a:off x="8615363" y="3840163"/>
                  <a:ext cx="98425" cy="3714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grpSp>
        </p:grpSp>
        <p:sp>
          <p:nvSpPr>
            <p:cNvPr id="66" name="TextBox 65"/>
            <p:cNvSpPr txBox="1"/>
            <p:nvPr/>
          </p:nvSpPr>
          <p:spPr>
            <a:xfrm>
              <a:off x="4403547" y="2163150"/>
              <a:ext cx="1718450" cy="550606"/>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Experiences</a:t>
              </a:r>
            </a:p>
          </p:txBody>
        </p:sp>
      </p:grpSp>
    </p:spTree>
    <p:extLst>
      <p:ext uri="{BB962C8B-B14F-4D97-AF65-F5344CB8AC3E}">
        <p14:creationId xmlns:p14="http://schemas.microsoft.com/office/powerpoint/2010/main" val="32152638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269241" y="289513"/>
            <a:ext cx="8893809" cy="899665"/>
          </a:xfrm>
        </p:spPr>
        <p:txBody>
          <a:bodyPr/>
          <a:lstStyle/>
          <a:p>
            <a:r>
              <a:rPr lang="en-US"/>
              <a:t>Additional Platform Services from Microsoft Azure</a:t>
            </a:r>
          </a:p>
        </p:txBody>
      </p:sp>
      <p:sp>
        <p:nvSpPr>
          <p:cNvPr id="18" name="Extension Part 2"/>
          <p:cNvSpPr/>
          <p:nvPr/>
        </p:nvSpPr>
        <p:spPr>
          <a:xfrm>
            <a:off x="2235740" y="2646672"/>
            <a:ext cx="478326" cy="477363"/>
          </a:xfrm>
          <a:prstGeom prst="rect">
            <a:avLst/>
          </a:prstGeom>
          <a:noFill/>
          <a:ln w="12700" cap="flat" cmpd="sng" algn="ctr">
            <a:noFill/>
            <a:prstDash val="solid"/>
            <a:miter lim="800000"/>
          </a:ln>
          <a:effectLst/>
          <a:scene3d>
            <a:camera prst="isometricBottomDown"/>
            <a:lightRig rig="threePt" dir="t"/>
          </a:scene3d>
        </p:spPr>
        <p:txBody>
          <a:bodyPr rtlCol="0" anchor="ctr"/>
          <a:lstStyle/>
          <a:p>
            <a:pPr algn="ctr" defTabSz="913814">
              <a:defRPr/>
            </a:pPr>
            <a:endParaRPr lang="en-US" sz="1200" kern="0">
              <a:latin typeface="Segoe UI"/>
            </a:endParaRPr>
          </a:p>
        </p:txBody>
      </p:sp>
      <p:sp>
        <p:nvSpPr>
          <p:cNvPr id="19" name="TextBox 18"/>
          <p:cNvSpPr txBox="1"/>
          <p:nvPr/>
        </p:nvSpPr>
        <p:spPr>
          <a:xfrm>
            <a:off x="9431661" y="3620559"/>
            <a:ext cx="1324402" cy="646331"/>
          </a:xfrm>
          <a:prstGeom prst="rect">
            <a:avLst/>
          </a:prstGeom>
          <a:noFill/>
        </p:spPr>
        <p:txBody>
          <a:bodyPr wrap="none" rtlCol="0">
            <a:spAutoFit/>
          </a:bodyPr>
          <a:lstStyle/>
          <a:p>
            <a:pPr defTabSz="914049">
              <a:defRPr/>
            </a:pPr>
            <a:r>
              <a:rPr lang="en-US" kern="0">
                <a:solidFill>
                  <a:schemeClr val="bg2"/>
                </a:solidFill>
                <a:latin typeface="Segoe UI Light"/>
              </a:rPr>
              <a:t>Operate at</a:t>
            </a:r>
          </a:p>
          <a:p>
            <a:pPr defTabSz="914049">
              <a:defRPr/>
            </a:pPr>
            <a:r>
              <a:rPr lang="en-US" kern="0">
                <a:solidFill>
                  <a:schemeClr val="bg2"/>
                </a:solidFill>
                <a:latin typeface="Segoe UI Light"/>
              </a:rPr>
              <a:t>hyper-scale</a:t>
            </a:r>
          </a:p>
        </p:txBody>
      </p:sp>
      <p:sp>
        <p:nvSpPr>
          <p:cNvPr id="20" name="TextBox 19"/>
          <p:cNvSpPr txBox="1"/>
          <p:nvPr/>
        </p:nvSpPr>
        <p:spPr>
          <a:xfrm>
            <a:off x="7362535" y="1992710"/>
            <a:ext cx="2229924" cy="335756"/>
          </a:xfrm>
          <a:prstGeom prst="rect">
            <a:avLst/>
          </a:prstGeom>
          <a:noFill/>
        </p:spPr>
        <p:txBody>
          <a:bodyPr wrap="none" rtlCol="0">
            <a:spAutoFit/>
          </a:bodyPr>
          <a:lstStyle/>
          <a:p>
            <a:pPr defTabSz="914049">
              <a:defRPr/>
            </a:pPr>
            <a:r>
              <a:rPr lang="en-US" kern="0">
                <a:solidFill>
                  <a:schemeClr val="bg2"/>
                </a:solidFill>
                <a:latin typeface="Segoe UI Light"/>
              </a:rPr>
              <a:t>Develop Azure Services</a:t>
            </a:r>
          </a:p>
        </p:txBody>
      </p:sp>
      <p:sp>
        <p:nvSpPr>
          <p:cNvPr id="21" name="TextBox 20"/>
          <p:cNvSpPr txBox="1"/>
          <p:nvPr/>
        </p:nvSpPr>
        <p:spPr>
          <a:xfrm>
            <a:off x="383305" y="3620559"/>
            <a:ext cx="2281305" cy="646331"/>
          </a:xfrm>
          <a:prstGeom prst="rect">
            <a:avLst/>
          </a:prstGeom>
          <a:noFill/>
        </p:spPr>
        <p:txBody>
          <a:bodyPr wrap="square" rtlCol="0">
            <a:spAutoFit/>
          </a:bodyPr>
          <a:lstStyle/>
          <a:p>
            <a:pPr defTabSz="914049">
              <a:defRPr/>
            </a:pPr>
            <a:r>
              <a:rPr lang="en-US" kern="0">
                <a:solidFill>
                  <a:schemeClr val="bg2"/>
                </a:solidFill>
                <a:latin typeface="Segoe UI Light"/>
              </a:rPr>
              <a:t>Deliver services using</a:t>
            </a:r>
          </a:p>
          <a:p>
            <a:pPr defTabSz="914049">
              <a:defRPr/>
            </a:pPr>
            <a:r>
              <a:rPr lang="en-US" kern="0">
                <a:solidFill>
                  <a:schemeClr val="bg2"/>
                </a:solidFill>
                <a:latin typeface="Segoe UI Light"/>
              </a:rPr>
              <a:t>your datacenter</a:t>
            </a:r>
          </a:p>
        </p:txBody>
      </p:sp>
      <p:sp>
        <p:nvSpPr>
          <p:cNvPr id="23" name="TextBox 22"/>
          <p:cNvSpPr txBox="1"/>
          <p:nvPr/>
        </p:nvSpPr>
        <p:spPr>
          <a:xfrm>
            <a:off x="6118149" y="5822772"/>
            <a:ext cx="2874505" cy="646331"/>
          </a:xfrm>
          <a:prstGeom prst="rect">
            <a:avLst/>
          </a:prstGeom>
          <a:noFill/>
        </p:spPr>
        <p:txBody>
          <a:bodyPr wrap="none" rtlCol="0">
            <a:spAutoFit/>
          </a:bodyPr>
          <a:lstStyle/>
          <a:p>
            <a:pPr defTabSz="914049">
              <a:defRPr/>
            </a:pPr>
            <a:r>
              <a:rPr lang="en-US">
                <a:solidFill>
                  <a:schemeClr val="bg2"/>
                </a:solidFill>
                <a:latin typeface="Segoe UI Light"/>
              </a:rPr>
              <a:t>Add provider experiences</a:t>
            </a:r>
          </a:p>
          <a:p>
            <a:pPr defTabSz="914049">
              <a:defRPr/>
            </a:pPr>
            <a:r>
              <a:rPr lang="en-US">
                <a:solidFill>
                  <a:schemeClr val="bg2"/>
                </a:solidFill>
                <a:latin typeface="Segoe UI Light"/>
              </a:rPr>
              <a:t>Scale and integration points</a:t>
            </a: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58598" y="2856513"/>
            <a:ext cx="2115667" cy="2115667"/>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1081" y="2856513"/>
            <a:ext cx="2115667" cy="2115667"/>
          </a:xfrm>
          <a:prstGeom prst="rect">
            <a:avLst/>
          </a:prstGeom>
        </p:spPr>
      </p:pic>
      <p:pic>
        <p:nvPicPr>
          <p:cNvPr id="14" name="Picture 13"/>
          <p:cNvPicPr>
            <a:picLocks noChangeAspect="1"/>
          </p:cNvPicPr>
          <p:nvPr/>
        </p:nvPicPr>
        <p:blipFill>
          <a:blip r:embed="rId5"/>
          <a:stretch>
            <a:fillRect/>
          </a:stretch>
        </p:blipFill>
        <p:spPr>
          <a:xfrm>
            <a:off x="4025768" y="5590873"/>
            <a:ext cx="1981752" cy="1380149"/>
          </a:xfrm>
          <a:prstGeom prst="rect">
            <a:avLst/>
          </a:prstGeom>
        </p:spPr>
      </p:pic>
      <p:pic>
        <p:nvPicPr>
          <p:cNvPr id="15" name="Picture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79112" y="1778903"/>
            <a:ext cx="1710431" cy="625627"/>
          </a:xfrm>
          <a:prstGeom prst="rect">
            <a:avLst/>
          </a:prstGeom>
        </p:spPr>
      </p:pic>
      <p:sp>
        <p:nvSpPr>
          <p:cNvPr id="2" name="TextBox 1"/>
          <p:cNvSpPr txBox="1"/>
          <p:nvPr/>
        </p:nvSpPr>
        <p:spPr>
          <a:xfrm>
            <a:off x="5597828" y="3641984"/>
            <a:ext cx="1072998" cy="544724"/>
          </a:xfrm>
          <a:prstGeom prst="rect">
            <a:avLst/>
          </a:prstGeom>
          <a:noFill/>
        </p:spPr>
        <p:txBody>
          <a:bodyPr wrap="none" lIns="182854" tIns="146284" rIns="182854" bIns="146284" rtlCol="0">
            <a:spAutoFit/>
          </a:bodyPr>
          <a:lstStyle/>
          <a:p>
            <a:pPr algn="ctr" defTabSz="914225">
              <a:lnSpc>
                <a:spcPct val="90000"/>
              </a:lnSpc>
              <a:spcAft>
                <a:spcPts val="600"/>
              </a:spcAft>
              <a:defRPr/>
            </a:pPr>
            <a:r>
              <a:rPr lang="en-US">
                <a:solidFill>
                  <a:schemeClr val="bg2"/>
                </a:solidFill>
                <a:latin typeface="Segoe UI"/>
              </a:rPr>
              <a:t>Repeat</a:t>
            </a:r>
          </a:p>
        </p:txBody>
      </p:sp>
      <p:pic>
        <p:nvPicPr>
          <p:cNvPr id="25" name="Picture 24"/>
          <p:cNvPicPr>
            <a:picLocks noChangeAspect="1"/>
          </p:cNvPicPr>
          <p:nvPr/>
        </p:nvPicPr>
        <p:blipFill>
          <a:blip r:embed="rId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rot="5400000" flipV="1">
            <a:off x="4841395" y="2621414"/>
            <a:ext cx="2585865" cy="2585864"/>
          </a:xfrm>
          <a:prstGeom prst="rect">
            <a:avLst/>
          </a:prstGeom>
        </p:spPr>
      </p:pic>
    </p:spTree>
    <p:extLst>
      <p:ext uri="{BB962C8B-B14F-4D97-AF65-F5344CB8AC3E}">
        <p14:creationId xmlns:p14="http://schemas.microsoft.com/office/powerpoint/2010/main" val="4128356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6" presetClass="entr" presetSubtype="16"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9922" y="1423172"/>
            <a:ext cx="6701654" cy="4679875"/>
          </a:xfrm>
          <a:prstGeom prst="rect">
            <a:avLst/>
          </a:prstGeom>
          <a:effectLst/>
        </p:spPr>
      </p:pic>
      <p:sp>
        <p:nvSpPr>
          <p:cNvPr id="2" name="TextBox 1"/>
          <p:cNvSpPr txBox="1"/>
          <p:nvPr/>
        </p:nvSpPr>
        <p:spPr>
          <a:xfrm>
            <a:off x="7641642" y="3230482"/>
            <a:ext cx="3902439" cy="1065254"/>
          </a:xfrm>
          <a:prstGeom prst="rect">
            <a:avLst/>
          </a:prstGeom>
          <a:noFill/>
        </p:spPr>
        <p:txBody>
          <a:bodyPr wrap="square" lIns="179285" tIns="143428" rIns="179285" bIns="143428" rtlCol="0">
            <a:spAutoFit/>
          </a:bodyPr>
          <a:lstStyle/>
          <a:p>
            <a:pPr>
              <a:lnSpc>
                <a:spcPct val="90000"/>
              </a:lnSpc>
              <a:spcAft>
                <a:spcPts val="588"/>
              </a:spcAft>
            </a:pPr>
            <a:r>
              <a:rPr lang="en-US" sz="2800" b="1">
                <a:solidFill>
                  <a:schemeClr val="bg2"/>
                </a:solidFill>
                <a:latin typeface="Segoe UI" panose="020B0502040204020203" pitchFamily="34" charset="0"/>
                <a:cs typeface="Segoe UI" panose="020B0502040204020203" pitchFamily="34" charset="0"/>
                <a:hlinkClick r:id="rId4"/>
              </a:rPr>
              <a:t>http://azureplatform.azurewebsites.net/</a:t>
            </a:r>
            <a:r>
              <a:rPr lang="en-US" sz="2800" b="1">
                <a:solidFill>
                  <a:schemeClr val="bg2"/>
                </a:solidFill>
                <a:latin typeface="Segoe UI" panose="020B0502040204020203" pitchFamily="34" charset="0"/>
                <a:cs typeface="Segoe UI" panose="020B0502040204020203" pitchFamily="34" charset="0"/>
              </a:rPr>
              <a:t> </a:t>
            </a:r>
          </a:p>
        </p:txBody>
      </p:sp>
      <p:sp>
        <p:nvSpPr>
          <p:cNvPr id="5" name="Title 1"/>
          <p:cNvSpPr txBox="1">
            <a:spLocks/>
          </p:cNvSpPr>
          <p:nvPr/>
        </p:nvSpPr>
        <p:spPr>
          <a:xfrm>
            <a:off x="269241" y="28951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dirty="0" smtClean="0">
                <a:ln w="3175">
                  <a:noFill/>
                </a:ln>
                <a:solidFill>
                  <a:srgbClr val="505050"/>
                </a:solidFill>
                <a:effectLst/>
                <a:latin typeface="+mj-lt"/>
                <a:ea typeface="+mn-ea"/>
                <a:cs typeface="Segoe UI" pitchFamily="34" charset="0"/>
              </a:defRPr>
            </a:lvl1pPr>
          </a:lstStyle>
          <a:p>
            <a:r>
              <a:rPr lang="en-US"/>
              <a:t>Platform Services from Microsoft Azure</a:t>
            </a:r>
          </a:p>
        </p:txBody>
      </p:sp>
    </p:spTree>
    <p:extLst>
      <p:ext uri="{BB962C8B-B14F-4D97-AF65-F5344CB8AC3E}">
        <p14:creationId xmlns:p14="http://schemas.microsoft.com/office/powerpoint/2010/main" val="27398306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ea - Networking"/>
          <p:cNvSpPr/>
          <p:nvPr/>
        </p:nvSpPr>
        <p:spPr bwMode="auto">
          <a:xfrm>
            <a:off x="-178" y="6056532"/>
            <a:ext cx="12192000" cy="808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sp>
        <p:nvSpPr>
          <p:cNvPr id="51" name="Area - Hybrid Integration"/>
          <p:cNvSpPr/>
          <p:nvPr/>
        </p:nvSpPr>
        <p:spPr bwMode="auto">
          <a:xfrm>
            <a:off x="0" y="5204062"/>
            <a:ext cx="12192000" cy="808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Hybrid Integration</a:t>
            </a:r>
          </a:p>
        </p:txBody>
      </p:sp>
      <p:sp>
        <p:nvSpPr>
          <p:cNvPr id="223" name="Area - Identity &amp; Access Management"/>
          <p:cNvSpPr/>
          <p:nvPr/>
        </p:nvSpPr>
        <p:spPr bwMode="auto">
          <a:xfrm>
            <a:off x="10518362"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Identity &amp; Access Management</a:t>
            </a:r>
          </a:p>
        </p:txBody>
      </p:sp>
      <p:sp>
        <p:nvSpPr>
          <p:cNvPr id="196" name="Area - Media &amp; CDN"/>
          <p:cNvSpPr/>
          <p:nvPr/>
        </p:nvSpPr>
        <p:spPr bwMode="auto">
          <a:xfrm>
            <a:off x="8765301"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sp>
        <p:nvSpPr>
          <p:cNvPr id="170" name="Area - IoT &amp; Intelligence"/>
          <p:cNvSpPr/>
          <p:nvPr/>
        </p:nvSpPr>
        <p:spPr bwMode="auto">
          <a:xfrm>
            <a:off x="7012241"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&amp; Intelligence</a:t>
            </a:r>
          </a:p>
        </p:txBody>
      </p:sp>
      <p:sp>
        <p:nvSpPr>
          <p:cNvPr id="144" name="Area - Analytics"/>
          <p:cNvSpPr/>
          <p:nvPr/>
        </p:nvSpPr>
        <p:spPr bwMode="auto">
          <a:xfrm>
            <a:off x="5248261"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a:t>
            </a:r>
          </a:p>
        </p:txBody>
      </p:sp>
      <p:sp>
        <p:nvSpPr>
          <p:cNvPr id="118" name="Area - Data &amp; Storage"/>
          <p:cNvSpPr/>
          <p:nvPr/>
        </p:nvSpPr>
        <p:spPr bwMode="auto">
          <a:xfrm>
            <a:off x="3506120"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&amp; Storage</a:t>
            </a:r>
          </a:p>
        </p:txBody>
      </p:sp>
      <p:sp>
        <p:nvSpPr>
          <p:cNvPr id="89" name="Area - Web &amp; Mobile"/>
          <p:cNvSpPr/>
          <p:nvPr/>
        </p:nvSpPr>
        <p:spPr bwMode="auto">
          <a:xfrm>
            <a:off x="1753059"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&amp; Mobile</a:t>
            </a:r>
          </a:p>
        </p:txBody>
      </p:sp>
      <p:sp>
        <p:nvSpPr>
          <p:cNvPr id="23" name="Area - Compute"/>
          <p:cNvSpPr/>
          <p:nvPr/>
        </p:nvSpPr>
        <p:spPr bwMode="auto">
          <a:xfrm>
            <a:off x="-1" y="1695813"/>
            <a:ext cx="1703207" cy="346813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50" name="Area - Management &amp; Security"/>
          <p:cNvSpPr/>
          <p:nvPr/>
        </p:nvSpPr>
        <p:spPr bwMode="auto">
          <a:xfrm>
            <a:off x="-1112" y="846354"/>
            <a:ext cx="12192000" cy="808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Management &amp; Security</a:t>
            </a:r>
          </a:p>
        </p:txBody>
      </p:sp>
      <p:sp>
        <p:nvSpPr>
          <p:cNvPr id="6" name="Area - Developer Services"/>
          <p:cNvSpPr/>
          <p:nvPr/>
        </p:nvSpPr>
        <p:spPr bwMode="auto">
          <a:xfrm>
            <a:off x="1" y="487"/>
            <a:ext cx="12192000" cy="808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89642"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7" name="Visual Studio"/>
          <p:cNvGrpSpPr/>
          <p:nvPr/>
        </p:nvGrpSpPr>
        <p:grpSpPr>
          <a:xfrm>
            <a:off x="202132" y="353760"/>
            <a:ext cx="1437409" cy="452590"/>
            <a:chOff x="1265237" y="1368970"/>
            <a:chExt cx="1466232" cy="461665"/>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5237" y="1446213"/>
              <a:ext cx="220185" cy="221905"/>
            </a:xfrm>
            <a:prstGeom prst="rect">
              <a:avLst/>
            </a:prstGeom>
          </p:spPr>
        </p:pic>
        <p:sp>
          <p:nvSpPr>
            <p:cNvPr id="9" name="TextBox 8"/>
            <p:cNvSpPr txBox="1"/>
            <p:nvPr/>
          </p:nvSpPr>
          <p:spPr>
            <a:xfrm>
              <a:off x="1485422" y="1368970"/>
              <a:ext cx="124604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Visual Studio</a:t>
              </a:r>
            </a:p>
          </p:txBody>
        </p:sp>
      </p:grpSp>
      <p:grpSp>
        <p:nvGrpSpPr>
          <p:cNvPr id="10" name="DevTest Labs"/>
          <p:cNvGrpSpPr/>
          <p:nvPr/>
        </p:nvGrpSpPr>
        <p:grpSpPr>
          <a:xfrm>
            <a:off x="2625640" y="353757"/>
            <a:ext cx="1478057" cy="452522"/>
            <a:chOff x="1288723" y="3488325"/>
            <a:chExt cx="1507695" cy="461596"/>
          </a:xfrm>
        </p:grpSpPr>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88723" y="3580512"/>
              <a:ext cx="259337" cy="259337"/>
            </a:xfrm>
            <a:prstGeom prst="rect">
              <a:avLst/>
            </a:prstGeom>
          </p:spPr>
        </p:pic>
        <p:sp>
          <p:nvSpPr>
            <p:cNvPr id="12" name="TextBox 11"/>
            <p:cNvSpPr txBox="1"/>
            <p:nvPr/>
          </p:nvSpPr>
          <p:spPr>
            <a:xfrm>
              <a:off x="1539201" y="3488325"/>
              <a:ext cx="1257217"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FF"/>
                  </a:solidFill>
                  <a:effectLst/>
                  <a:uLnTx/>
                  <a:uFillTx/>
                  <a:latin typeface="Segoe UI"/>
                  <a:ea typeface="+mn-ea"/>
                  <a:cs typeface="+mn-cs"/>
                </a:rPr>
                <a:t>DevTest</a:t>
              </a:r>
              <a:r>
                <a:rPr kumimoji="0" lang="en-US" sz="1176" b="0" i="0" u="none" strike="noStrike" kern="1200" cap="none" spc="0" normalizeH="0" baseline="0" noProof="0">
                  <a:ln>
                    <a:noFill/>
                  </a:ln>
                  <a:solidFill>
                    <a:srgbClr val="FFFFFF"/>
                  </a:solidFill>
                  <a:effectLst/>
                  <a:uLnTx/>
                  <a:uFillTx/>
                  <a:latin typeface="Segoe UI"/>
                  <a:ea typeface="+mn-ea"/>
                  <a:cs typeface="+mn-cs"/>
                </a:rPr>
                <a:t> Labs</a:t>
              </a:r>
            </a:p>
          </p:txBody>
        </p:sp>
      </p:grpSp>
      <p:grpSp>
        <p:nvGrpSpPr>
          <p:cNvPr id="13" name="VS Application Insights"/>
          <p:cNvGrpSpPr/>
          <p:nvPr/>
        </p:nvGrpSpPr>
        <p:grpSpPr>
          <a:xfrm>
            <a:off x="5074445" y="353760"/>
            <a:ext cx="2008898" cy="452590"/>
            <a:chOff x="7179318" y="1471094"/>
            <a:chExt cx="2049181" cy="461665"/>
          </a:xfrm>
        </p:grpSpPr>
        <p:pic>
          <p:nvPicPr>
            <p:cNvPr id="14" name="Picture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79318" y="1613812"/>
              <a:ext cx="199288" cy="200845"/>
            </a:xfrm>
            <a:prstGeom prst="rect">
              <a:avLst/>
            </a:prstGeom>
          </p:spPr>
        </p:pic>
        <p:sp>
          <p:nvSpPr>
            <p:cNvPr id="15" name="TextBox 14"/>
            <p:cNvSpPr txBox="1"/>
            <p:nvPr/>
          </p:nvSpPr>
          <p:spPr>
            <a:xfrm>
              <a:off x="7278962" y="1471094"/>
              <a:ext cx="1949537" cy="461665"/>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VS Application Insights</a:t>
              </a:r>
            </a:p>
          </p:txBody>
        </p:sp>
      </p:grpSp>
      <p:grpSp>
        <p:nvGrpSpPr>
          <p:cNvPr id="16" name="HockeyApp"/>
          <p:cNvGrpSpPr/>
          <p:nvPr/>
        </p:nvGrpSpPr>
        <p:grpSpPr>
          <a:xfrm>
            <a:off x="8069441" y="353760"/>
            <a:ext cx="1370383" cy="452590"/>
            <a:chOff x="7638746" y="3701797"/>
            <a:chExt cx="1397862" cy="461665"/>
          </a:xfrm>
        </p:grpSpPr>
        <p:pic>
          <p:nvPicPr>
            <p:cNvPr id="17" name="Picture 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38746" y="3822981"/>
              <a:ext cx="297843" cy="297843"/>
            </a:xfrm>
            <a:prstGeom prst="rect">
              <a:avLst/>
            </a:prstGeom>
          </p:spPr>
        </p:pic>
        <p:sp>
          <p:nvSpPr>
            <p:cNvPr id="18" name="TextBox 17"/>
            <p:cNvSpPr txBox="1"/>
            <p:nvPr/>
          </p:nvSpPr>
          <p:spPr>
            <a:xfrm>
              <a:off x="7891294" y="3701797"/>
              <a:ext cx="114531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FF"/>
                  </a:solidFill>
                  <a:effectLst/>
                  <a:uLnTx/>
                  <a:uFillTx/>
                  <a:latin typeface="Segoe UI"/>
                  <a:ea typeface="+mn-ea"/>
                  <a:cs typeface="+mn-cs"/>
                </a:rPr>
                <a:t>HockeyApp</a:t>
              </a:r>
              <a:endParaRPr kumimoji="0" lang="en-US" sz="117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9" name="Developer Tools"/>
          <p:cNvGrpSpPr/>
          <p:nvPr/>
        </p:nvGrpSpPr>
        <p:grpSpPr>
          <a:xfrm>
            <a:off x="10425923" y="353756"/>
            <a:ext cx="1655644" cy="452522"/>
            <a:chOff x="5028347" y="5497431"/>
            <a:chExt cx="1688843" cy="461596"/>
          </a:xfrm>
        </p:grpSpPr>
        <p:pic>
          <p:nvPicPr>
            <p:cNvPr id="20" name="Picture 1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28347" y="5588917"/>
              <a:ext cx="235080" cy="235080"/>
            </a:xfrm>
            <a:prstGeom prst="rect">
              <a:avLst/>
            </a:prstGeom>
          </p:spPr>
        </p:pic>
        <p:sp>
          <p:nvSpPr>
            <p:cNvPr id="21" name="TextBox 20"/>
            <p:cNvSpPr txBox="1"/>
            <p:nvPr/>
          </p:nvSpPr>
          <p:spPr>
            <a:xfrm>
              <a:off x="5249039" y="5497431"/>
              <a:ext cx="1468151"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Developer Tools</a:t>
              </a:r>
            </a:p>
          </p:txBody>
        </p:sp>
      </p:grpSp>
      <p:grpSp>
        <p:nvGrpSpPr>
          <p:cNvPr id="77" name="Security Center"/>
          <p:cNvGrpSpPr/>
          <p:nvPr/>
        </p:nvGrpSpPr>
        <p:grpSpPr>
          <a:xfrm>
            <a:off x="10415686" y="1173969"/>
            <a:ext cx="1621215" cy="452590"/>
            <a:chOff x="5964882" y="1211262"/>
            <a:chExt cx="1653724" cy="461665"/>
          </a:xfrm>
        </p:grpSpPr>
        <p:pic>
          <p:nvPicPr>
            <p:cNvPr id="78" name="Picture 7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964882" y="1212709"/>
              <a:ext cx="370485" cy="370485"/>
            </a:xfrm>
            <a:prstGeom prst="rect">
              <a:avLst/>
            </a:prstGeom>
          </p:spPr>
        </p:pic>
        <p:sp>
          <p:nvSpPr>
            <p:cNvPr id="79" name="TextBox 78"/>
            <p:cNvSpPr txBox="1"/>
            <p:nvPr/>
          </p:nvSpPr>
          <p:spPr>
            <a:xfrm>
              <a:off x="6226174" y="1211262"/>
              <a:ext cx="139243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Security Center</a:t>
              </a:r>
            </a:p>
          </p:txBody>
        </p:sp>
      </p:grpSp>
      <p:grpSp>
        <p:nvGrpSpPr>
          <p:cNvPr id="74" name="Key Vault"/>
          <p:cNvGrpSpPr/>
          <p:nvPr/>
        </p:nvGrpSpPr>
        <p:grpSpPr>
          <a:xfrm>
            <a:off x="8495709" y="1173968"/>
            <a:ext cx="1243397" cy="452522"/>
            <a:chOff x="5964882" y="1211262"/>
            <a:chExt cx="1268330" cy="461596"/>
          </a:xfrm>
        </p:grpSpPr>
        <p:pic>
          <p:nvPicPr>
            <p:cNvPr id="75" name="Picture 7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964882" y="1307494"/>
              <a:ext cx="274998" cy="277147"/>
            </a:xfrm>
            <a:prstGeom prst="rect">
              <a:avLst/>
            </a:prstGeom>
          </p:spPr>
        </p:pic>
        <p:sp>
          <p:nvSpPr>
            <p:cNvPr id="76" name="TextBox 75"/>
            <p:cNvSpPr txBox="1"/>
            <p:nvPr/>
          </p:nvSpPr>
          <p:spPr>
            <a:xfrm>
              <a:off x="6226173" y="1211262"/>
              <a:ext cx="1007039"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Key Vault</a:t>
              </a:r>
            </a:p>
          </p:txBody>
        </p:sp>
      </p:grpSp>
      <p:grpSp>
        <p:nvGrpSpPr>
          <p:cNvPr id="73" name="Log Analytics"/>
          <p:cNvGrpSpPr/>
          <p:nvPr/>
        </p:nvGrpSpPr>
        <p:grpSpPr>
          <a:xfrm>
            <a:off x="6307888" y="1173969"/>
            <a:ext cx="1497129" cy="452590"/>
            <a:chOff x="5964883" y="1211262"/>
            <a:chExt cx="1527150" cy="461665"/>
          </a:xfrm>
        </p:grpSpPr>
        <p:pic>
          <p:nvPicPr>
            <p:cNvPr id="65" name="Picture 6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964883" y="1279099"/>
              <a:ext cx="303174" cy="305542"/>
            </a:xfrm>
            <a:prstGeom prst="rect">
              <a:avLst/>
            </a:prstGeom>
          </p:spPr>
        </p:pic>
        <p:sp>
          <p:nvSpPr>
            <p:cNvPr id="66" name="TextBox 65"/>
            <p:cNvSpPr txBox="1"/>
            <p:nvPr/>
          </p:nvSpPr>
          <p:spPr>
            <a:xfrm>
              <a:off x="6226174" y="1211262"/>
              <a:ext cx="126585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Log Analytics</a:t>
              </a:r>
            </a:p>
          </p:txBody>
        </p:sp>
      </p:grpSp>
      <p:grpSp>
        <p:nvGrpSpPr>
          <p:cNvPr id="72" name="Automation"/>
          <p:cNvGrpSpPr/>
          <p:nvPr/>
        </p:nvGrpSpPr>
        <p:grpSpPr>
          <a:xfrm>
            <a:off x="4168644" y="1173969"/>
            <a:ext cx="1448552" cy="452590"/>
            <a:chOff x="3933863" y="1188439"/>
            <a:chExt cx="1477598" cy="461665"/>
          </a:xfrm>
        </p:grpSpPr>
        <p:pic>
          <p:nvPicPr>
            <p:cNvPr id="63" name="Picture 62"/>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933863" y="1216716"/>
              <a:ext cx="370485" cy="373380"/>
            </a:xfrm>
            <a:prstGeom prst="rect">
              <a:avLst/>
            </a:prstGeom>
          </p:spPr>
        </p:pic>
        <p:sp>
          <p:nvSpPr>
            <p:cNvPr id="64" name="TextBox 63"/>
            <p:cNvSpPr txBox="1"/>
            <p:nvPr/>
          </p:nvSpPr>
          <p:spPr>
            <a:xfrm>
              <a:off x="4237037" y="1188439"/>
              <a:ext cx="117442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Automation</a:t>
              </a:r>
            </a:p>
          </p:txBody>
        </p:sp>
      </p:grpSp>
      <p:grpSp>
        <p:nvGrpSpPr>
          <p:cNvPr id="71" name="Scheduler"/>
          <p:cNvGrpSpPr/>
          <p:nvPr/>
        </p:nvGrpSpPr>
        <p:grpSpPr>
          <a:xfrm>
            <a:off x="2238036" y="1173969"/>
            <a:ext cx="1239918" cy="452590"/>
            <a:chOff x="2179637" y="1167270"/>
            <a:chExt cx="1264781" cy="461665"/>
          </a:xfrm>
        </p:grpSpPr>
        <p:pic>
          <p:nvPicPr>
            <p:cNvPr id="61" name="Picture 6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79637" y="1216716"/>
              <a:ext cx="359963" cy="362775"/>
            </a:xfrm>
            <a:prstGeom prst="rect">
              <a:avLst/>
            </a:prstGeom>
          </p:spPr>
        </p:pic>
        <p:sp>
          <p:nvSpPr>
            <p:cNvPr id="62" name="TextBox 61"/>
            <p:cNvSpPr txBox="1"/>
            <p:nvPr/>
          </p:nvSpPr>
          <p:spPr>
            <a:xfrm>
              <a:off x="2408237" y="1167270"/>
              <a:ext cx="103618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Scheduler</a:t>
              </a:r>
            </a:p>
          </p:txBody>
        </p:sp>
      </p:grpSp>
      <p:grpSp>
        <p:nvGrpSpPr>
          <p:cNvPr id="70" name="Azure Portal"/>
          <p:cNvGrpSpPr/>
          <p:nvPr/>
        </p:nvGrpSpPr>
        <p:grpSpPr>
          <a:xfrm>
            <a:off x="176379" y="1173969"/>
            <a:ext cx="1370965" cy="452590"/>
            <a:chOff x="179915" y="1142792"/>
            <a:chExt cx="1398456" cy="461665"/>
          </a:xfrm>
        </p:grpSpPr>
        <p:pic>
          <p:nvPicPr>
            <p:cNvPr id="59" name="Picture 58"/>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79915" y="1216716"/>
              <a:ext cx="308953" cy="311367"/>
            </a:xfrm>
            <a:prstGeom prst="rect">
              <a:avLst/>
            </a:prstGeom>
          </p:spPr>
        </p:pic>
        <p:sp>
          <p:nvSpPr>
            <p:cNvPr id="60" name="TextBox 59"/>
            <p:cNvSpPr txBox="1"/>
            <p:nvPr/>
          </p:nvSpPr>
          <p:spPr>
            <a:xfrm>
              <a:off x="385224" y="1142792"/>
              <a:ext cx="119314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Azure Portal</a:t>
              </a:r>
            </a:p>
          </p:txBody>
        </p:sp>
      </p:grpSp>
      <p:grpSp>
        <p:nvGrpSpPr>
          <p:cNvPr id="80" name="Virtual Machines"/>
          <p:cNvGrpSpPr/>
          <p:nvPr/>
        </p:nvGrpSpPr>
        <p:grpSpPr>
          <a:xfrm>
            <a:off x="100101" y="2038604"/>
            <a:ext cx="1640284" cy="452590"/>
            <a:chOff x="72435" y="2078985"/>
            <a:chExt cx="1673175" cy="461665"/>
          </a:xfrm>
        </p:grpSpPr>
        <p:pic>
          <p:nvPicPr>
            <p:cNvPr id="31" name="Picture 30"/>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2435" y="2173422"/>
              <a:ext cx="231160" cy="232966"/>
            </a:xfrm>
            <a:prstGeom prst="rect">
              <a:avLst/>
            </a:prstGeom>
          </p:spPr>
        </p:pic>
        <p:sp>
          <p:nvSpPr>
            <p:cNvPr id="38" name="TextBox 37"/>
            <p:cNvSpPr txBox="1"/>
            <p:nvPr/>
          </p:nvSpPr>
          <p:spPr>
            <a:xfrm>
              <a:off x="246545" y="2078985"/>
              <a:ext cx="149906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Virtual Machines</a:t>
              </a:r>
            </a:p>
          </p:txBody>
        </p:sp>
      </p:grpSp>
      <p:grpSp>
        <p:nvGrpSpPr>
          <p:cNvPr id="81" name="Virtual Machine Scale Sets"/>
          <p:cNvGrpSpPr/>
          <p:nvPr/>
        </p:nvGrpSpPr>
        <p:grpSpPr>
          <a:xfrm>
            <a:off x="100100" y="2421551"/>
            <a:ext cx="1635677" cy="690953"/>
            <a:chOff x="77134" y="2372023"/>
            <a:chExt cx="1668476" cy="704808"/>
          </a:xfrm>
        </p:grpSpPr>
        <p:pic>
          <p:nvPicPr>
            <p:cNvPr id="32" name="Picture 31"/>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7134" y="2564338"/>
              <a:ext cx="257258" cy="259268"/>
            </a:xfrm>
            <a:prstGeom prst="rect">
              <a:avLst/>
            </a:prstGeom>
          </p:spPr>
        </p:pic>
        <p:sp>
          <p:nvSpPr>
            <p:cNvPr id="39" name="TextBox 38"/>
            <p:cNvSpPr txBox="1"/>
            <p:nvPr/>
          </p:nvSpPr>
          <p:spPr>
            <a:xfrm>
              <a:off x="246545" y="2372023"/>
              <a:ext cx="1499065" cy="704808"/>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Virtual Machines</a:t>
              </a:r>
            </a:p>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Scale Sets</a:t>
              </a:r>
            </a:p>
          </p:txBody>
        </p:sp>
      </p:grpSp>
      <p:grpSp>
        <p:nvGrpSpPr>
          <p:cNvPr id="82" name="Cloud Services"/>
          <p:cNvGrpSpPr/>
          <p:nvPr/>
        </p:nvGrpSpPr>
        <p:grpSpPr>
          <a:xfrm>
            <a:off x="100101" y="3042863"/>
            <a:ext cx="1474112" cy="452590"/>
            <a:chOff x="101003" y="2954341"/>
            <a:chExt cx="1503671" cy="461665"/>
          </a:xfrm>
        </p:grpSpPr>
        <p:pic>
          <p:nvPicPr>
            <p:cNvPr id="33" name="Picture 32"/>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1003" y="3050172"/>
              <a:ext cx="218149" cy="219853"/>
            </a:xfrm>
            <a:prstGeom prst="rect">
              <a:avLst/>
            </a:prstGeom>
          </p:spPr>
        </p:pic>
        <p:sp>
          <p:nvSpPr>
            <p:cNvPr id="40" name="TextBox 39"/>
            <p:cNvSpPr txBox="1"/>
            <p:nvPr/>
          </p:nvSpPr>
          <p:spPr>
            <a:xfrm>
              <a:off x="246545" y="2954341"/>
              <a:ext cx="135812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Cloud Services</a:t>
              </a:r>
            </a:p>
          </p:txBody>
        </p:sp>
      </p:grpSp>
      <p:grpSp>
        <p:nvGrpSpPr>
          <p:cNvPr id="83" name="Batch"/>
          <p:cNvGrpSpPr/>
          <p:nvPr/>
        </p:nvGrpSpPr>
        <p:grpSpPr>
          <a:xfrm>
            <a:off x="100100" y="3425811"/>
            <a:ext cx="905505" cy="452590"/>
            <a:chOff x="66869" y="3367593"/>
            <a:chExt cx="923662" cy="461665"/>
          </a:xfrm>
        </p:grpSpPr>
        <p:pic>
          <p:nvPicPr>
            <p:cNvPr id="34" name="Picture 3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6869" y="3458161"/>
              <a:ext cx="284262" cy="286483"/>
            </a:xfrm>
            <a:prstGeom prst="rect">
              <a:avLst/>
            </a:prstGeom>
          </p:spPr>
        </p:pic>
        <p:sp>
          <p:nvSpPr>
            <p:cNvPr id="41" name="TextBox 40"/>
            <p:cNvSpPr txBox="1"/>
            <p:nvPr/>
          </p:nvSpPr>
          <p:spPr>
            <a:xfrm>
              <a:off x="246545" y="3367593"/>
              <a:ext cx="743986"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Batch</a:t>
              </a:r>
            </a:p>
          </p:txBody>
        </p:sp>
      </p:grpSp>
      <p:grpSp>
        <p:nvGrpSpPr>
          <p:cNvPr id="84" name="Remote App"/>
          <p:cNvGrpSpPr/>
          <p:nvPr/>
        </p:nvGrpSpPr>
        <p:grpSpPr>
          <a:xfrm>
            <a:off x="100101" y="3808759"/>
            <a:ext cx="1330666" cy="452590"/>
            <a:chOff x="101003" y="3751348"/>
            <a:chExt cx="1357349" cy="461665"/>
          </a:xfrm>
        </p:grpSpPr>
        <p:pic>
          <p:nvPicPr>
            <p:cNvPr id="35" name="Picture 34"/>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01003" y="3875379"/>
              <a:ext cx="211949" cy="213604"/>
            </a:xfrm>
            <a:prstGeom prst="rect">
              <a:avLst/>
            </a:prstGeom>
          </p:spPr>
        </p:pic>
        <p:sp>
          <p:nvSpPr>
            <p:cNvPr id="42" name="TextBox 41"/>
            <p:cNvSpPr txBox="1"/>
            <p:nvPr/>
          </p:nvSpPr>
          <p:spPr>
            <a:xfrm>
              <a:off x="246545" y="3751348"/>
              <a:ext cx="121180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Remote App</a:t>
              </a:r>
            </a:p>
          </p:txBody>
        </p:sp>
      </p:grpSp>
      <p:grpSp>
        <p:nvGrpSpPr>
          <p:cNvPr id="85" name="Service Fabric"/>
          <p:cNvGrpSpPr/>
          <p:nvPr/>
        </p:nvGrpSpPr>
        <p:grpSpPr>
          <a:xfrm>
            <a:off x="100100" y="4191707"/>
            <a:ext cx="1430198" cy="452590"/>
            <a:chOff x="79176" y="4160541"/>
            <a:chExt cx="1458876" cy="461665"/>
          </a:xfrm>
        </p:grpSpPr>
        <p:pic>
          <p:nvPicPr>
            <p:cNvPr id="36" name="Picture 35"/>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9176" y="4254166"/>
              <a:ext cx="248128" cy="250066"/>
            </a:xfrm>
            <a:prstGeom prst="rect">
              <a:avLst/>
            </a:prstGeom>
          </p:spPr>
        </p:pic>
        <p:sp>
          <p:nvSpPr>
            <p:cNvPr id="43" name="TextBox 42"/>
            <p:cNvSpPr txBox="1"/>
            <p:nvPr/>
          </p:nvSpPr>
          <p:spPr>
            <a:xfrm>
              <a:off x="246545" y="4160541"/>
              <a:ext cx="129150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Service Fabric</a:t>
              </a:r>
            </a:p>
          </p:txBody>
        </p:sp>
      </p:grpSp>
      <p:grpSp>
        <p:nvGrpSpPr>
          <p:cNvPr id="88" name="Container Service"/>
          <p:cNvGrpSpPr/>
          <p:nvPr/>
        </p:nvGrpSpPr>
        <p:grpSpPr>
          <a:xfrm>
            <a:off x="84195" y="4574656"/>
            <a:ext cx="1693347" cy="452590"/>
            <a:chOff x="9683" y="4665890"/>
            <a:chExt cx="1727302" cy="461665"/>
          </a:xfrm>
        </p:grpSpPr>
        <p:pic>
          <p:nvPicPr>
            <p:cNvPr id="37" name="Picture 36"/>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683" y="4753213"/>
              <a:ext cx="283117" cy="285329"/>
            </a:xfrm>
            <a:prstGeom prst="rect">
              <a:avLst/>
            </a:prstGeom>
          </p:spPr>
        </p:pic>
        <p:sp>
          <p:nvSpPr>
            <p:cNvPr id="45" name="TextBox 44"/>
            <p:cNvSpPr txBox="1"/>
            <p:nvPr/>
          </p:nvSpPr>
          <p:spPr>
            <a:xfrm>
              <a:off x="184893" y="4665890"/>
              <a:ext cx="155209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Container Service</a:t>
              </a:r>
            </a:p>
          </p:txBody>
        </p:sp>
      </p:grpSp>
      <p:grpSp>
        <p:nvGrpSpPr>
          <p:cNvPr id="90" name="Web Apps"/>
          <p:cNvGrpSpPr/>
          <p:nvPr/>
        </p:nvGrpSpPr>
        <p:grpSpPr>
          <a:xfrm>
            <a:off x="1865504" y="2031068"/>
            <a:ext cx="1215917" cy="452590"/>
            <a:chOff x="72435" y="2078985"/>
            <a:chExt cx="1240299" cy="461665"/>
          </a:xfrm>
        </p:grpSpPr>
        <p:pic>
          <p:nvPicPr>
            <p:cNvPr id="91" name="Picture 90"/>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72435" y="2173422"/>
              <a:ext cx="231160" cy="232965"/>
            </a:xfrm>
            <a:prstGeom prst="rect">
              <a:avLst/>
            </a:prstGeom>
          </p:spPr>
        </p:pic>
        <p:sp>
          <p:nvSpPr>
            <p:cNvPr id="92" name="TextBox 91"/>
            <p:cNvSpPr txBox="1"/>
            <p:nvPr/>
          </p:nvSpPr>
          <p:spPr>
            <a:xfrm>
              <a:off x="246545" y="2078985"/>
              <a:ext cx="106618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Web Apps</a:t>
              </a:r>
            </a:p>
          </p:txBody>
        </p:sp>
      </p:grpSp>
      <p:grpSp>
        <p:nvGrpSpPr>
          <p:cNvPr id="93" name="Mobile apps"/>
          <p:cNvGrpSpPr/>
          <p:nvPr/>
        </p:nvGrpSpPr>
        <p:grpSpPr>
          <a:xfrm>
            <a:off x="1865504" y="2371102"/>
            <a:ext cx="1378278" cy="452590"/>
            <a:chOff x="55694" y="2411938"/>
            <a:chExt cx="1405915" cy="461665"/>
          </a:xfrm>
        </p:grpSpPr>
        <p:pic>
          <p:nvPicPr>
            <p:cNvPr id="94" name="Picture 93"/>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55694" y="2488448"/>
              <a:ext cx="257258" cy="259267"/>
            </a:xfrm>
            <a:prstGeom prst="rect">
              <a:avLst/>
            </a:prstGeom>
          </p:spPr>
        </p:pic>
        <p:sp>
          <p:nvSpPr>
            <p:cNvPr id="95" name="TextBox 94"/>
            <p:cNvSpPr txBox="1"/>
            <p:nvPr/>
          </p:nvSpPr>
          <p:spPr>
            <a:xfrm>
              <a:off x="234670" y="2411938"/>
              <a:ext cx="122693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Mobile Apps</a:t>
              </a:r>
            </a:p>
          </p:txBody>
        </p:sp>
      </p:grpSp>
      <p:grpSp>
        <p:nvGrpSpPr>
          <p:cNvPr id="96" name="Logic Apps"/>
          <p:cNvGrpSpPr/>
          <p:nvPr/>
        </p:nvGrpSpPr>
        <p:grpSpPr>
          <a:xfrm>
            <a:off x="1865503" y="2709017"/>
            <a:ext cx="1280507" cy="452590"/>
            <a:chOff x="101003" y="2954255"/>
            <a:chExt cx="1306184" cy="461665"/>
          </a:xfrm>
        </p:grpSpPr>
        <p:pic>
          <p:nvPicPr>
            <p:cNvPr id="97" name="Picture 96"/>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01003" y="3050172"/>
              <a:ext cx="218148" cy="219853"/>
            </a:xfrm>
            <a:prstGeom prst="rect">
              <a:avLst/>
            </a:prstGeom>
          </p:spPr>
        </p:pic>
        <p:sp>
          <p:nvSpPr>
            <p:cNvPr id="98" name="TextBox 97"/>
            <p:cNvSpPr txBox="1"/>
            <p:nvPr/>
          </p:nvSpPr>
          <p:spPr>
            <a:xfrm>
              <a:off x="290856" y="2954255"/>
              <a:ext cx="111633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Logic Apps</a:t>
              </a:r>
            </a:p>
          </p:txBody>
        </p:sp>
      </p:grpSp>
      <p:grpSp>
        <p:nvGrpSpPr>
          <p:cNvPr id="99" name="API Apps"/>
          <p:cNvGrpSpPr/>
          <p:nvPr/>
        </p:nvGrpSpPr>
        <p:grpSpPr>
          <a:xfrm>
            <a:off x="1865503" y="3048119"/>
            <a:ext cx="1155196" cy="452590"/>
            <a:chOff x="66869" y="3367593"/>
            <a:chExt cx="1178360" cy="461665"/>
          </a:xfrm>
        </p:grpSpPr>
        <p:pic>
          <p:nvPicPr>
            <p:cNvPr id="100" name="Picture 99"/>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6869" y="3458161"/>
              <a:ext cx="284262" cy="286482"/>
            </a:xfrm>
            <a:prstGeom prst="rect">
              <a:avLst/>
            </a:prstGeom>
          </p:spPr>
        </p:pic>
        <p:sp>
          <p:nvSpPr>
            <p:cNvPr id="101" name="TextBox 100"/>
            <p:cNvSpPr txBox="1"/>
            <p:nvPr/>
          </p:nvSpPr>
          <p:spPr>
            <a:xfrm>
              <a:off x="261946" y="3367593"/>
              <a:ext cx="983283"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API Apps</a:t>
              </a:r>
            </a:p>
          </p:txBody>
        </p:sp>
      </p:grpSp>
      <p:grpSp>
        <p:nvGrpSpPr>
          <p:cNvPr id="102" name="API Management"/>
          <p:cNvGrpSpPr/>
          <p:nvPr/>
        </p:nvGrpSpPr>
        <p:grpSpPr>
          <a:xfrm>
            <a:off x="1865503" y="3387051"/>
            <a:ext cx="1692859" cy="452590"/>
            <a:chOff x="101003" y="3751262"/>
            <a:chExt cx="1726804" cy="461665"/>
          </a:xfrm>
        </p:grpSpPr>
        <p:pic>
          <p:nvPicPr>
            <p:cNvPr id="103" name="Picture 102"/>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01003" y="3875379"/>
              <a:ext cx="211948" cy="213604"/>
            </a:xfrm>
            <a:prstGeom prst="rect">
              <a:avLst/>
            </a:prstGeom>
          </p:spPr>
        </p:pic>
        <p:sp>
          <p:nvSpPr>
            <p:cNvPr id="104" name="TextBox 103"/>
            <p:cNvSpPr txBox="1"/>
            <p:nvPr/>
          </p:nvSpPr>
          <p:spPr>
            <a:xfrm>
              <a:off x="283473" y="3751262"/>
              <a:ext cx="154433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API Management</a:t>
              </a:r>
            </a:p>
          </p:txBody>
        </p:sp>
      </p:grpSp>
      <p:grpSp>
        <p:nvGrpSpPr>
          <p:cNvPr id="105" name="Notification Hubs"/>
          <p:cNvGrpSpPr/>
          <p:nvPr/>
        </p:nvGrpSpPr>
        <p:grpSpPr>
          <a:xfrm>
            <a:off x="1865504" y="3726153"/>
            <a:ext cx="1690626" cy="452590"/>
            <a:chOff x="79176" y="4160541"/>
            <a:chExt cx="1724527" cy="461665"/>
          </a:xfrm>
        </p:grpSpPr>
        <p:pic>
          <p:nvPicPr>
            <p:cNvPr id="106" name="Picture 105"/>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9176" y="4254166"/>
              <a:ext cx="248127" cy="250066"/>
            </a:xfrm>
            <a:prstGeom prst="rect">
              <a:avLst/>
            </a:prstGeom>
          </p:spPr>
        </p:pic>
        <p:sp>
          <p:nvSpPr>
            <p:cNvPr id="107" name="TextBox 106"/>
            <p:cNvSpPr txBox="1"/>
            <p:nvPr/>
          </p:nvSpPr>
          <p:spPr>
            <a:xfrm>
              <a:off x="246545" y="4160541"/>
              <a:ext cx="155715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Notification Hubs</a:t>
              </a:r>
            </a:p>
          </p:txBody>
        </p:sp>
      </p:grpSp>
      <p:grpSp>
        <p:nvGrpSpPr>
          <p:cNvPr id="111" name="Mobile Engagements"/>
          <p:cNvGrpSpPr/>
          <p:nvPr/>
        </p:nvGrpSpPr>
        <p:grpSpPr>
          <a:xfrm>
            <a:off x="1865503" y="4047799"/>
            <a:ext cx="1559858" cy="615522"/>
            <a:chOff x="55694" y="2294810"/>
            <a:chExt cx="1591136" cy="627864"/>
          </a:xfrm>
        </p:grpSpPr>
        <p:pic>
          <p:nvPicPr>
            <p:cNvPr id="112" name="Picture 111"/>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55694" y="2488448"/>
              <a:ext cx="257257" cy="259267"/>
            </a:xfrm>
            <a:prstGeom prst="rect">
              <a:avLst/>
            </a:prstGeom>
          </p:spPr>
        </p:pic>
        <p:sp>
          <p:nvSpPr>
            <p:cNvPr id="113" name="TextBox 112"/>
            <p:cNvSpPr txBox="1"/>
            <p:nvPr/>
          </p:nvSpPr>
          <p:spPr>
            <a:xfrm>
              <a:off x="246021" y="2294810"/>
              <a:ext cx="1400809"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Mobile Engagements</a:t>
              </a:r>
            </a:p>
          </p:txBody>
        </p:sp>
      </p:grpSp>
      <p:grpSp>
        <p:nvGrpSpPr>
          <p:cNvPr id="108" name="Functions"/>
          <p:cNvGrpSpPr/>
          <p:nvPr/>
        </p:nvGrpSpPr>
        <p:grpSpPr>
          <a:xfrm>
            <a:off x="1865504" y="4567120"/>
            <a:ext cx="1216398" cy="452590"/>
            <a:chOff x="25907" y="4665890"/>
            <a:chExt cx="1240789" cy="461665"/>
          </a:xfrm>
        </p:grpSpPr>
        <p:pic>
          <p:nvPicPr>
            <p:cNvPr id="109" name="Picture 108"/>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25907" y="4721389"/>
              <a:ext cx="354666" cy="331244"/>
            </a:xfrm>
            <a:prstGeom prst="rect">
              <a:avLst/>
            </a:prstGeom>
          </p:spPr>
        </p:pic>
        <p:sp>
          <p:nvSpPr>
            <p:cNvPr id="110" name="TextBox 109"/>
            <p:cNvSpPr txBox="1"/>
            <p:nvPr/>
          </p:nvSpPr>
          <p:spPr>
            <a:xfrm>
              <a:off x="246545" y="4665890"/>
              <a:ext cx="102015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Functions</a:t>
              </a:r>
            </a:p>
          </p:txBody>
        </p:sp>
      </p:grpSp>
      <p:grpSp>
        <p:nvGrpSpPr>
          <p:cNvPr id="119" name="SQL Database"/>
          <p:cNvGrpSpPr/>
          <p:nvPr/>
        </p:nvGrpSpPr>
        <p:grpSpPr>
          <a:xfrm>
            <a:off x="3691165" y="2038371"/>
            <a:ext cx="1468509" cy="452590"/>
            <a:chOff x="69049" y="2087464"/>
            <a:chExt cx="1497956" cy="461665"/>
          </a:xfrm>
        </p:grpSpPr>
        <p:pic>
          <p:nvPicPr>
            <p:cNvPr id="141" name="Picture 140"/>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69049" y="2173422"/>
              <a:ext cx="231159" cy="232965"/>
            </a:xfrm>
            <a:prstGeom prst="rect">
              <a:avLst/>
            </a:prstGeom>
          </p:spPr>
        </p:pic>
        <p:sp>
          <p:nvSpPr>
            <p:cNvPr id="142" name="TextBox 141"/>
            <p:cNvSpPr txBox="1"/>
            <p:nvPr/>
          </p:nvSpPr>
          <p:spPr>
            <a:xfrm>
              <a:off x="257159" y="2087464"/>
              <a:ext cx="1309846"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SQL Database</a:t>
              </a:r>
            </a:p>
          </p:txBody>
        </p:sp>
      </p:grpSp>
      <p:grpSp>
        <p:nvGrpSpPr>
          <p:cNvPr id="120" name="DocumentDB"/>
          <p:cNvGrpSpPr/>
          <p:nvPr/>
        </p:nvGrpSpPr>
        <p:grpSpPr>
          <a:xfrm>
            <a:off x="3691165" y="2338427"/>
            <a:ext cx="1422813" cy="452522"/>
            <a:chOff x="77748" y="2379635"/>
            <a:chExt cx="1451344" cy="461596"/>
          </a:xfrm>
        </p:grpSpPr>
        <p:pic>
          <p:nvPicPr>
            <p:cNvPr id="139" name="Picture 138"/>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77748" y="2470812"/>
              <a:ext cx="249610" cy="251560"/>
            </a:xfrm>
            <a:prstGeom prst="rect">
              <a:avLst/>
            </a:prstGeom>
          </p:spPr>
        </p:pic>
        <p:sp>
          <p:nvSpPr>
            <p:cNvPr id="140" name="TextBox 139"/>
            <p:cNvSpPr txBox="1"/>
            <p:nvPr/>
          </p:nvSpPr>
          <p:spPr>
            <a:xfrm>
              <a:off x="257159" y="2379635"/>
              <a:ext cx="1271933"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FF"/>
                  </a:solidFill>
                  <a:effectLst/>
                  <a:uLnTx/>
                  <a:uFillTx/>
                  <a:latin typeface="Segoe UI"/>
                  <a:ea typeface="+mn-ea"/>
                  <a:cs typeface="+mn-cs"/>
                </a:rPr>
                <a:t>DocumentDB</a:t>
              </a:r>
              <a:endParaRPr kumimoji="0" lang="en-US" sz="117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1" name="Redis Cache"/>
          <p:cNvGrpSpPr/>
          <p:nvPr/>
        </p:nvGrpSpPr>
        <p:grpSpPr>
          <a:xfrm>
            <a:off x="3691165" y="2646728"/>
            <a:ext cx="1331551" cy="452590"/>
            <a:chOff x="97301" y="2891745"/>
            <a:chExt cx="1358251" cy="461665"/>
          </a:xfrm>
        </p:grpSpPr>
        <p:pic>
          <p:nvPicPr>
            <p:cNvPr id="137" name="Picture 136"/>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97301" y="3012652"/>
              <a:ext cx="218148" cy="219852"/>
            </a:xfrm>
            <a:prstGeom prst="rect">
              <a:avLst/>
            </a:prstGeom>
          </p:spPr>
        </p:pic>
        <p:sp>
          <p:nvSpPr>
            <p:cNvPr id="138" name="TextBox 137"/>
            <p:cNvSpPr txBox="1"/>
            <p:nvPr/>
          </p:nvSpPr>
          <p:spPr>
            <a:xfrm>
              <a:off x="272984" y="2891745"/>
              <a:ext cx="118256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FF"/>
                  </a:solidFill>
                  <a:effectLst/>
                  <a:uLnTx/>
                  <a:uFillTx/>
                  <a:latin typeface="Segoe UI"/>
                  <a:ea typeface="+mn-ea"/>
                  <a:cs typeface="+mn-cs"/>
                </a:rPr>
                <a:t>Redis</a:t>
              </a:r>
              <a:r>
                <a:rPr kumimoji="0" lang="en-US" sz="1176" b="0" i="0" u="none" strike="noStrike" kern="1200" cap="none" spc="0" normalizeH="0" baseline="0" noProof="0">
                  <a:ln>
                    <a:noFill/>
                  </a:ln>
                  <a:solidFill>
                    <a:srgbClr val="FFFFFF"/>
                  </a:solidFill>
                  <a:effectLst/>
                  <a:uLnTx/>
                  <a:uFillTx/>
                  <a:latin typeface="Segoe UI"/>
                  <a:ea typeface="+mn-ea"/>
                  <a:cs typeface="+mn-cs"/>
                </a:rPr>
                <a:t> Cache</a:t>
              </a:r>
            </a:p>
          </p:txBody>
        </p:sp>
      </p:grpSp>
      <p:grpSp>
        <p:nvGrpSpPr>
          <p:cNvPr id="122" name="Storage - Blobs, Tables, Queues"/>
          <p:cNvGrpSpPr/>
          <p:nvPr/>
        </p:nvGrpSpPr>
        <p:grpSpPr>
          <a:xfrm>
            <a:off x="3691165" y="2938534"/>
            <a:ext cx="1487472" cy="778454"/>
            <a:chOff x="64245" y="3256840"/>
            <a:chExt cx="1517299" cy="794064"/>
          </a:xfrm>
        </p:grpSpPr>
        <p:pic>
          <p:nvPicPr>
            <p:cNvPr id="135" name="Picture 134"/>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64245" y="3528541"/>
              <a:ext cx="284261" cy="286482"/>
            </a:xfrm>
            <a:prstGeom prst="rect">
              <a:avLst/>
            </a:prstGeom>
          </p:spPr>
        </p:pic>
        <p:sp>
          <p:nvSpPr>
            <p:cNvPr id="136" name="TextBox 135"/>
            <p:cNvSpPr txBox="1"/>
            <p:nvPr/>
          </p:nvSpPr>
          <p:spPr>
            <a:xfrm>
              <a:off x="257159" y="3256840"/>
              <a:ext cx="1324385" cy="7940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Blobs, Tables, Queues, Files, Disks</a:t>
              </a:r>
            </a:p>
          </p:txBody>
        </p:sp>
      </p:grpSp>
      <p:grpSp>
        <p:nvGrpSpPr>
          <p:cNvPr id="123" name="StorSimple"/>
          <p:cNvGrpSpPr/>
          <p:nvPr/>
        </p:nvGrpSpPr>
        <p:grpSpPr>
          <a:xfrm>
            <a:off x="3691165" y="3555594"/>
            <a:ext cx="1261316" cy="452590"/>
            <a:chOff x="100401" y="3924213"/>
            <a:chExt cx="1286608" cy="461665"/>
          </a:xfrm>
        </p:grpSpPr>
        <p:pic>
          <p:nvPicPr>
            <p:cNvPr id="133" name="Picture 13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401" y="4038678"/>
              <a:ext cx="211948" cy="213603"/>
            </a:xfrm>
            <a:prstGeom prst="rect">
              <a:avLst/>
            </a:prstGeom>
          </p:spPr>
        </p:pic>
        <p:sp>
          <p:nvSpPr>
            <p:cNvPr id="134" name="TextBox 133"/>
            <p:cNvSpPr txBox="1"/>
            <p:nvPr/>
          </p:nvSpPr>
          <p:spPr>
            <a:xfrm>
              <a:off x="288054" y="3924213"/>
              <a:ext cx="109895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FF"/>
                  </a:solidFill>
                  <a:effectLst/>
                  <a:uLnTx/>
                  <a:uFillTx/>
                  <a:latin typeface="Segoe UI"/>
                  <a:ea typeface="+mn-ea"/>
                  <a:cs typeface="+mn-cs"/>
                </a:rPr>
                <a:t>StorSimple</a:t>
              </a:r>
              <a:endParaRPr kumimoji="0" lang="en-US" sz="117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4" name="Search"/>
          <p:cNvGrpSpPr/>
          <p:nvPr/>
        </p:nvGrpSpPr>
        <p:grpSpPr>
          <a:xfrm>
            <a:off x="3691165" y="3865122"/>
            <a:ext cx="993425" cy="452590"/>
            <a:chOff x="82312" y="4303326"/>
            <a:chExt cx="1013345" cy="461665"/>
          </a:xfrm>
        </p:grpSpPr>
        <p:pic>
          <p:nvPicPr>
            <p:cNvPr id="131" name="Picture 130"/>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82312" y="4391859"/>
              <a:ext cx="248127" cy="250065"/>
            </a:xfrm>
            <a:prstGeom prst="rect">
              <a:avLst/>
            </a:prstGeom>
          </p:spPr>
        </p:pic>
        <p:sp>
          <p:nvSpPr>
            <p:cNvPr id="132" name="TextBox 131"/>
            <p:cNvSpPr txBox="1"/>
            <p:nvPr/>
          </p:nvSpPr>
          <p:spPr>
            <a:xfrm>
              <a:off x="277933" y="4303326"/>
              <a:ext cx="81772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Search</a:t>
              </a:r>
            </a:p>
          </p:txBody>
        </p:sp>
      </p:grpSp>
      <p:grpSp>
        <p:nvGrpSpPr>
          <p:cNvPr id="126" name="SQL Data Warehouse"/>
          <p:cNvGrpSpPr/>
          <p:nvPr/>
        </p:nvGrpSpPr>
        <p:grpSpPr>
          <a:xfrm>
            <a:off x="3691165" y="4163995"/>
            <a:ext cx="1562773" cy="615522"/>
            <a:chOff x="89748" y="2414365"/>
            <a:chExt cx="1594110" cy="627864"/>
          </a:xfrm>
        </p:grpSpPr>
        <p:pic>
          <p:nvPicPr>
            <p:cNvPr id="127" name="Picture 126"/>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89748" y="2598664"/>
              <a:ext cx="257257" cy="259266"/>
            </a:xfrm>
            <a:prstGeom prst="rect">
              <a:avLst/>
            </a:prstGeom>
          </p:spPr>
        </p:pic>
        <p:sp>
          <p:nvSpPr>
            <p:cNvPr id="128" name="TextBox 127"/>
            <p:cNvSpPr txBox="1"/>
            <p:nvPr/>
          </p:nvSpPr>
          <p:spPr>
            <a:xfrm>
              <a:off x="283049" y="2414365"/>
              <a:ext cx="1400809"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SQL Data Warehouse</a:t>
              </a:r>
            </a:p>
          </p:txBody>
        </p:sp>
      </p:grpSp>
      <p:grpSp>
        <p:nvGrpSpPr>
          <p:cNvPr id="125" name="SQL Stretch Database"/>
          <p:cNvGrpSpPr/>
          <p:nvPr/>
        </p:nvGrpSpPr>
        <p:grpSpPr>
          <a:xfrm>
            <a:off x="3691166" y="4627549"/>
            <a:ext cx="1732516" cy="615522"/>
            <a:chOff x="42037" y="4728561"/>
            <a:chExt cx="1767257" cy="627864"/>
          </a:xfrm>
        </p:grpSpPr>
        <p:pic>
          <p:nvPicPr>
            <p:cNvPr id="129" name="Picture 128"/>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2037" y="4870600"/>
              <a:ext cx="257257" cy="259267"/>
            </a:xfrm>
            <a:prstGeom prst="rect">
              <a:avLst/>
            </a:prstGeom>
          </p:spPr>
        </p:pic>
        <p:sp>
          <p:nvSpPr>
            <p:cNvPr id="130" name="TextBox 129"/>
            <p:cNvSpPr txBox="1"/>
            <p:nvPr/>
          </p:nvSpPr>
          <p:spPr>
            <a:xfrm>
              <a:off x="257159" y="4728561"/>
              <a:ext cx="1552135"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SQL Server Stretch Database</a:t>
              </a:r>
            </a:p>
          </p:txBody>
        </p:sp>
      </p:grpSp>
      <p:grpSp>
        <p:nvGrpSpPr>
          <p:cNvPr id="145" name="Data Lake Analytics"/>
          <p:cNvGrpSpPr/>
          <p:nvPr/>
        </p:nvGrpSpPr>
        <p:grpSpPr>
          <a:xfrm>
            <a:off x="5409312" y="1951115"/>
            <a:ext cx="1667119" cy="615522"/>
            <a:chOff x="99440" y="1986080"/>
            <a:chExt cx="1700548" cy="627864"/>
          </a:xfrm>
        </p:grpSpPr>
        <p:pic>
          <p:nvPicPr>
            <p:cNvPr id="167" name="Picture 166"/>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99440" y="2173422"/>
              <a:ext cx="170377" cy="232965"/>
            </a:xfrm>
            <a:prstGeom prst="rect">
              <a:avLst/>
            </a:prstGeom>
          </p:spPr>
        </p:pic>
        <p:sp>
          <p:nvSpPr>
            <p:cNvPr id="168" name="TextBox 167"/>
            <p:cNvSpPr txBox="1"/>
            <p:nvPr/>
          </p:nvSpPr>
          <p:spPr>
            <a:xfrm>
              <a:off x="287480" y="1986080"/>
              <a:ext cx="1512508"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Data Lake Analytics</a:t>
              </a:r>
            </a:p>
          </p:txBody>
        </p:sp>
      </p:grpSp>
      <p:grpSp>
        <p:nvGrpSpPr>
          <p:cNvPr id="146" name="Data Lake Store"/>
          <p:cNvGrpSpPr/>
          <p:nvPr/>
        </p:nvGrpSpPr>
        <p:grpSpPr>
          <a:xfrm>
            <a:off x="5409313" y="2379139"/>
            <a:ext cx="1538777" cy="452590"/>
            <a:chOff x="111570" y="2379635"/>
            <a:chExt cx="1569633" cy="461665"/>
          </a:xfrm>
        </p:grpSpPr>
        <p:pic>
          <p:nvPicPr>
            <p:cNvPr id="165" name="Picture 164"/>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111570" y="2470811"/>
              <a:ext cx="164831" cy="225381"/>
            </a:xfrm>
            <a:prstGeom prst="rect">
              <a:avLst/>
            </a:prstGeom>
          </p:spPr>
        </p:pic>
        <p:sp>
          <p:nvSpPr>
            <p:cNvPr id="166" name="TextBox 165"/>
            <p:cNvSpPr txBox="1"/>
            <p:nvPr/>
          </p:nvSpPr>
          <p:spPr>
            <a:xfrm>
              <a:off x="257159" y="2379635"/>
              <a:ext cx="142404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Data Lake Store</a:t>
              </a:r>
            </a:p>
          </p:txBody>
        </p:sp>
      </p:grpSp>
      <p:grpSp>
        <p:nvGrpSpPr>
          <p:cNvPr id="147" name="HDInsight"/>
          <p:cNvGrpSpPr/>
          <p:nvPr/>
        </p:nvGrpSpPr>
        <p:grpSpPr>
          <a:xfrm>
            <a:off x="5409313" y="2650616"/>
            <a:ext cx="1183529" cy="452590"/>
            <a:chOff x="97301" y="2883332"/>
            <a:chExt cx="1207261" cy="461665"/>
          </a:xfrm>
        </p:grpSpPr>
        <p:pic>
          <p:nvPicPr>
            <p:cNvPr id="163" name="Picture 162"/>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97301" y="3012652"/>
              <a:ext cx="218147" cy="219852"/>
            </a:xfrm>
            <a:prstGeom prst="rect">
              <a:avLst/>
            </a:prstGeom>
          </p:spPr>
        </p:pic>
        <p:sp>
          <p:nvSpPr>
            <p:cNvPr id="164" name="TextBox 163"/>
            <p:cNvSpPr txBox="1"/>
            <p:nvPr/>
          </p:nvSpPr>
          <p:spPr>
            <a:xfrm>
              <a:off x="257159" y="2883332"/>
              <a:ext cx="1047403"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HDInsight</a:t>
              </a:r>
            </a:p>
          </p:txBody>
        </p:sp>
      </p:grpSp>
      <p:grpSp>
        <p:nvGrpSpPr>
          <p:cNvPr id="148" name="Machine Learning"/>
          <p:cNvGrpSpPr/>
          <p:nvPr/>
        </p:nvGrpSpPr>
        <p:grpSpPr>
          <a:xfrm>
            <a:off x="5409313" y="3049132"/>
            <a:ext cx="1456981" cy="615522"/>
            <a:chOff x="64245" y="3357277"/>
            <a:chExt cx="1486197" cy="627864"/>
          </a:xfrm>
        </p:grpSpPr>
        <p:pic>
          <p:nvPicPr>
            <p:cNvPr id="161" name="Picture 160"/>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64245" y="3560186"/>
              <a:ext cx="218976" cy="220686"/>
            </a:xfrm>
            <a:prstGeom prst="rect">
              <a:avLst/>
            </a:prstGeom>
          </p:spPr>
        </p:pic>
        <p:sp>
          <p:nvSpPr>
            <p:cNvPr id="162" name="TextBox 161"/>
            <p:cNvSpPr txBox="1"/>
            <p:nvPr/>
          </p:nvSpPr>
          <p:spPr>
            <a:xfrm>
              <a:off x="226057" y="3357277"/>
              <a:ext cx="1324385"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Machine Learning</a:t>
              </a:r>
            </a:p>
          </p:txBody>
        </p:sp>
      </p:grpSp>
      <p:grpSp>
        <p:nvGrpSpPr>
          <p:cNvPr id="149" name="Stream Analytics"/>
          <p:cNvGrpSpPr/>
          <p:nvPr/>
        </p:nvGrpSpPr>
        <p:grpSpPr>
          <a:xfrm>
            <a:off x="5409312" y="3576589"/>
            <a:ext cx="1609381" cy="452590"/>
            <a:chOff x="100401" y="3933250"/>
            <a:chExt cx="1641652" cy="461665"/>
          </a:xfrm>
        </p:grpSpPr>
        <p:pic>
          <p:nvPicPr>
            <p:cNvPr id="159" name="Picture 158"/>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100401" y="4038678"/>
              <a:ext cx="211947" cy="213603"/>
            </a:xfrm>
            <a:prstGeom prst="rect">
              <a:avLst/>
            </a:prstGeom>
          </p:spPr>
        </p:pic>
        <p:sp>
          <p:nvSpPr>
            <p:cNvPr id="160" name="TextBox 159"/>
            <p:cNvSpPr txBox="1"/>
            <p:nvPr/>
          </p:nvSpPr>
          <p:spPr>
            <a:xfrm>
              <a:off x="257159" y="3933250"/>
              <a:ext cx="148489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Stream Analytics</a:t>
              </a:r>
            </a:p>
          </p:txBody>
        </p:sp>
      </p:grpSp>
      <p:grpSp>
        <p:nvGrpSpPr>
          <p:cNvPr id="150" name="Data Factory"/>
          <p:cNvGrpSpPr/>
          <p:nvPr/>
        </p:nvGrpSpPr>
        <p:grpSpPr>
          <a:xfrm>
            <a:off x="5409313" y="3876643"/>
            <a:ext cx="1368761" cy="452590"/>
            <a:chOff x="82312" y="4302699"/>
            <a:chExt cx="1396207" cy="461665"/>
          </a:xfrm>
        </p:grpSpPr>
        <p:pic>
          <p:nvPicPr>
            <p:cNvPr id="157" name="Picture 156"/>
            <p:cNvPicPr>
              <a:picLocks noChangeAspect="1"/>
            </p:cNvPicPr>
            <p:nvPr/>
          </p:nvPicPr>
          <p:blipFill>
            <a:blip r:embed="rId41" cstate="screen">
              <a:extLst>
                <a:ext uri="{28A0092B-C50C-407E-A947-70E740481C1C}">
                  <a14:useLocalDpi xmlns:a14="http://schemas.microsoft.com/office/drawing/2010/main"/>
                </a:ext>
              </a:extLst>
            </a:blip>
            <a:stretch>
              <a:fillRect/>
            </a:stretch>
          </p:blipFill>
          <p:spPr>
            <a:xfrm>
              <a:off x="82312" y="4391859"/>
              <a:ext cx="248126" cy="250065"/>
            </a:xfrm>
            <a:prstGeom prst="rect">
              <a:avLst/>
            </a:prstGeom>
          </p:spPr>
        </p:pic>
        <p:sp>
          <p:nvSpPr>
            <p:cNvPr id="158" name="TextBox 157"/>
            <p:cNvSpPr txBox="1"/>
            <p:nvPr/>
          </p:nvSpPr>
          <p:spPr>
            <a:xfrm>
              <a:off x="257159" y="4302699"/>
              <a:ext cx="1221360"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Data Factory</a:t>
              </a:r>
            </a:p>
          </p:txBody>
        </p:sp>
      </p:grpSp>
      <p:grpSp>
        <p:nvGrpSpPr>
          <p:cNvPr id="152" name="Data Catalog"/>
          <p:cNvGrpSpPr/>
          <p:nvPr/>
        </p:nvGrpSpPr>
        <p:grpSpPr>
          <a:xfrm>
            <a:off x="5409313" y="4176697"/>
            <a:ext cx="1549157" cy="452590"/>
            <a:chOff x="89748" y="2414943"/>
            <a:chExt cx="1580221" cy="461665"/>
          </a:xfrm>
        </p:grpSpPr>
        <p:pic>
          <p:nvPicPr>
            <p:cNvPr id="153" name="Picture 152"/>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89748" y="2598664"/>
              <a:ext cx="257256" cy="259266"/>
            </a:xfrm>
            <a:prstGeom prst="rect">
              <a:avLst/>
            </a:prstGeom>
          </p:spPr>
        </p:pic>
        <p:sp>
          <p:nvSpPr>
            <p:cNvPr id="154" name="TextBox 153"/>
            <p:cNvSpPr txBox="1"/>
            <p:nvPr/>
          </p:nvSpPr>
          <p:spPr>
            <a:xfrm>
              <a:off x="269160" y="2414943"/>
              <a:ext cx="1400809" cy="461665"/>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Data Catalog</a:t>
              </a:r>
            </a:p>
          </p:txBody>
        </p:sp>
      </p:grpSp>
      <p:grpSp>
        <p:nvGrpSpPr>
          <p:cNvPr id="151" name="Power BI Embedded"/>
          <p:cNvGrpSpPr/>
          <p:nvPr/>
        </p:nvGrpSpPr>
        <p:grpSpPr>
          <a:xfrm>
            <a:off x="5409313" y="4639685"/>
            <a:ext cx="1732516" cy="615522"/>
            <a:chOff x="42037" y="4728561"/>
            <a:chExt cx="1767257" cy="627864"/>
          </a:xfrm>
        </p:grpSpPr>
        <p:pic>
          <p:nvPicPr>
            <p:cNvPr id="155" name="Picture 154"/>
            <p:cNvPicPr>
              <a:picLocks noChangeAspect="1"/>
            </p:cNvPicPr>
            <p:nvPr/>
          </p:nvPicPr>
          <p:blipFill>
            <a:blip r:embed="rId43" cstate="screen">
              <a:extLst>
                <a:ext uri="{28A0092B-C50C-407E-A947-70E740481C1C}">
                  <a14:useLocalDpi xmlns:a14="http://schemas.microsoft.com/office/drawing/2010/main"/>
                </a:ext>
              </a:extLst>
            </a:blip>
            <a:stretch>
              <a:fillRect/>
            </a:stretch>
          </p:blipFill>
          <p:spPr>
            <a:xfrm>
              <a:off x="42037" y="4871884"/>
              <a:ext cx="252008" cy="252008"/>
            </a:xfrm>
            <a:prstGeom prst="rect">
              <a:avLst/>
            </a:prstGeom>
          </p:spPr>
        </p:pic>
        <p:sp>
          <p:nvSpPr>
            <p:cNvPr id="156" name="TextBox 155"/>
            <p:cNvSpPr txBox="1"/>
            <p:nvPr/>
          </p:nvSpPr>
          <p:spPr>
            <a:xfrm>
              <a:off x="257159" y="4728561"/>
              <a:ext cx="1552135"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Power BI Embedded</a:t>
              </a:r>
            </a:p>
          </p:txBody>
        </p:sp>
      </p:grpSp>
      <p:grpSp>
        <p:nvGrpSpPr>
          <p:cNvPr id="172" name="Azure IoT Suite"/>
          <p:cNvGrpSpPr/>
          <p:nvPr/>
        </p:nvGrpSpPr>
        <p:grpSpPr>
          <a:xfrm>
            <a:off x="7161416" y="2229390"/>
            <a:ext cx="1535791" cy="452590"/>
            <a:chOff x="77747" y="2379635"/>
            <a:chExt cx="1566587" cy="461665"/>
          </a:xfrm>
        </p:grpSpPr>
        <p:pic>
          <p:nvPicPr>
            <p:cNvPr id="191" name="Picture 190"/>
            <p:cNvPicPr>
              <a:picLocks noChangeAspect="1"/>
            </p:cNvPicPr>
            <p:nvPr/>
          </p:nvPicPr>
          <p:blipFill>
            <a:blip r:embed="rId44" cstate="screen">
              <a:extLst>
                <a:ext uri="{28A0092B-C50C-407E-A947-70E740481C1C}">
                  <a14:useLocalDpi xmlns:a14="http://schemas.microsoft.com/office/drawing/2010/main"/>
                </a:ext>
              </a:extLst>
            </a:blip>
            <a:stretch>
              <a:fillRect/>
            </a:stretch>
          </p:blipFill>
          <p:spPr>
            <a:xfrm>
              <a:off x="77747" y="2470811"/>
              <a:ext cx="257257" cy="259266"/>
            </a:xfrm>
            <a:prstGeom prst="rect">
              <a:avLst/>
            </a:prstGeom>
          </p:spPr>
        </p:pic>
        <p:sp>
          <p:nvSpPr>
            <p:cNvPr id="192" name="TextBox 191"/>
            <p:cNvSpPr txBox="1"/>
            <p:nvPr/>
          </p:nvSpPr>
          <p:spPr>
            <a:xfrm>
              <a:off x="257159" y="2379635"/>
              <a:ext cx="138717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Azure </a:t>
              </a:r>
              <a:r>
                <a:rPr kumimoji="0" lang="en-US" sz="1176" b="0" i="0" u="none" strike="noStrike" kern="1200" cap="none" spc="0" normalizeH="0" baseline="0" noProof="0" err="1">
                  <a:ln>
                    <a:noFill/>
                  </a:ln>
                  <a:solidFill>
                    <a:srgbClr val="FFFFFF"/>
                  </a:solidFill>
                  <a:effectLst/>
                  <a:uLnTx/>
                  <a:uFillTx/>
                  <a:latin typeface="Segoe UI"/>
                  <a:ea typeface="+mn-ea"/>
                  <a:cs typeface="+mn-cs"/>
                </a:rPr>
                <a:t>IoT</a:t>
              </a:r>
              <a:r>
                <a:rPr kumimoji="0" lang="en-US" sz="1176" b="0" i="0" u="none" strike="noStrike" kern="1200" cap="none" spc="0" normalizeH="0" baseline="0" noProof="0">
                  <a:ln>
                    <a:noFill/>
                  </a:ln>
                  <a:solidFill>
                    <a:srgbClr val="FFFFFF"/>
                  </a:solidFill>
                  <a:effectLst/>
                  <a:uLnTx/>
                  <a:uFillTx/>
                  <a:latin typeface="Segoe UI"/>
                  <a:ea typeface="+mn-ea"/>
                  <a:cs typeface="+mn-cs"/>
                </a:rPr>
                <a:t> Suite</a:t>
              </a:r>
            </a:p>
          </p:txBody>
        </p:sp>
      </p:grpSp>
      <p:grpSp>
        <p:nvGrpSpPr>
          <p:cNvPr id="173" name="Azure IoT Hub"/>
          <p:cNvGrpSpPr/>
          <p:nvPr/>
        </p:nvGrpSpPr>
        <p:grpSpPr>
          <a:xfrm>
            <a:off x="7161416" y="2594501"/>
            <a:ext cx="1493878" cy="452590"/>
            <a:chOff x="97301" y="2874764"/>
            <a:chExt cx="1523833" cy="461665"/>
          </a:xfrm>
        </p:grpSpPr>
        <p:pic>
          <p:nvPicPr>
            <p:cNvPr id="189" name="Picture 188"/>
            <p:cNvPicPr>
              <a:picLocks noChangeAspect="1"/>
            </p:cNvPicPr>
            <p:nvPr/>
          </p:nvPicPr>
          <p:blipFill>
            <a:blip r:embed="rId45" cstate="screen">
              <a:extLst>
                <a:ext uri="{28A0092B-C50C-407E-A947-70E740481C1C}">
                  <a14:useLocalDpi xmlns:a14="http://schemas.microsoft.com/office/drawing/2010/main"/>
                </a:ext>
              </a:extLst>
            </a:blip>
            <a:stretch>
              <a:fillRect/>
            </a:stretch>
          </p:blipFill>
          <p:spPr>
            <a:xfrm>
              <a:off x="97301" y="3012652"/>
              <a:ext cx="218147" cy="219852"/>
            </a:xfrm>
            <a:prstGeom prst="rect">
              <a:avLst/>
            </a:prstGeom>
          </p:spPr>
        </p:pic>
        <p:sp>
          <p:nvSpPr>
            <p:cNvPr id="190" name="TextBox 189"/>
            <p:cNvSpPr txBox="1"/>
            <p:nvPr/>
          </p:nvSpPr>
          <p:spPr>
            <a:xfrm>
              <a:off x="285640" y="2874764"/>
              <a:ext cx="133549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Azure </a:t>
              </a:r>
              <a:r>
                <a:rPr kumimoji="0" lang="en-US" sz="1176" b="0" i="0" u="none" strike="noStrike" kern="1200" cap="none" spc="0" normalizeH="0" baseline="0" noProof="0" err="1">
                  <a:ln>
                    <a:noFill/>
                  </a:ln>
                  <a:solidFill>
                    <a:srgbClr val="FFFFFF"/>
                  </a:solidFill>
                  <a:effectLst/>
                  <a:uLnTx/>
                  <a:uFillTx/>
                  <a:latin typeface="Segoe UI"/>
                  <a:ea typeface="+mn-ea"/>
                  <a:cs typeface="+mn-cs"/>
                </a:rPr>
                <a:t>IoT</a:t>
              </a:r>
              <a:r>
                <a:rPr kumimoji="0" lang="en-US" sz="1176" b="0" i="0" u="none" strike="noStrike" kern="1200" cap="none" spc="0" normalizeH="0" baseline="0" noProof="0">
                  <a:ln>
                    <a:noFill/>
                  </a:ln>
                  <a:solidFill>
                    <a:srgbClr val="FFFFFF"/>
                  </a:solidFill>
                  <a:effectLst/>
                  <a:uLnTx/>
                  <a:uFillTx/>
                  <a:latin typeface="Segoe UI"/>
                  <a:ea typeface="+mn-ea"/>
                  <a:cs typeface="+mn-cs"/>
                </a:rPr>
                <a:t> Hub</a:t>
              </a:r>
            </a:p>
          </p:txBody>
        </p:sp>
      </p:grpSp>
      <p:grpSp>
        <p:nvGrpSpPr>
          <p:cNvPr id="174" name="Event Hubs"/>
          <p:cNvGrpSpPr/>
          <p:nvPr/>
        </p:nvGrpSpPr>
        <p:grpSpPr>
          <a:xfrm>
            <a:off x="7161415" y="2980788"/>
            <a:ext cx="1491088" cy="452590"/>
            <a:chOff x="64245" y="3445434"/>
            <a:chExt cx="1520987" cy="461665"/>
          </a:xfrm>
        </p:grpSpPr>
        <p:pic>
          <p:nvPicPr>
            <p:cNvPr id="187" name="Picture 186"/>
            <p:cNvPicPr>
              <a:picLocks noChangeAspect="1"/>
            </p:cNvPicPr>
            <p:nvPr/>
          </p:nvPicPr>
          <p:blipFill>
            <a:blip r:embed="rId46" cstate="screen">
              <a:extLst>
                <a:ext uri="{28A0092B-C50C-407E-A947-70E740481C1C}">
                  <a14:useLocalDpi xmlns:a14="http://schemas.microsoft.com/office/drawing/2010/main"/>
                </a:ext>
              </a:extLst>
            </a:blip>
            <a:stretch>
              <a:fillRect/>
            </a:stretch>
          </p:blipFill>
          <p:spPr>
            <a:xfrm>
              <a:off x="64245" y="3528541"/>
              <a:ext cx="284261" cy="286481"/>
            </a:xfrm>
            <a:prstGeom prst="rect">
              <a:avLst/>
            </a:prstGeom>
          </p:spPr>
        </p:pic>
        <p:sp>
          <p:nvSpPr>
            <p:cNvPr id="188" name="TextBox 187"/>
            <p:cNvSpPr txBox="1"/>
            <p:nvPr/>
          </p:nvSpPr>
          <p:spPr>
            <a:xfrm>
              <a:off x="260847" y="3445434"/>
              <a:ext cx="1324385" cy="461665"/>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Event Hubs</a:t>
              </a:r>
            </a:p>
          </p:txBody>
        </p:sp>
      </p:grpSp>
      <p:grpSp>
        <p:nvGrpSpPr>
          <p:cNvPr id="175" name="Cortana Intelligence Suite"/>
          <p:cNvGrpSpPr/>
          <p:nvPr/>
        </p:nvGrpSpPr>
        <p:grpSpPr>
          <a:xfrm>
            <a:off x="7161416" y="3269576"/>
            <a:ext cx="1555610" cy="778454"/>
            <a:chOff x="100331" y="3923029"/>
            <a:chExt cx="1586803" cy="794064"/>
          </a:xfrm>
        </p:grpSpPr>
        <p:pic>
          <p:nvPicPr>
            <p:cNvPr id="185" name="Picture 184"/>
            <p:cNvPicPr>
              <a:picLocks noChangeAspect="1"/>
            </p:cNvPicPr>
            <p:nvPr/>
          </p:nvPicPr>
          <p:blipFill>
            <a:blip r:embed="rId47" cstate="screen">
              <a:extLst>
                <a:ext uri="{28A0092B-C50C-407E-A947-70E740481C1C}">
                  <a14:useLocalDpi xmlns:a14="http://schemas.microsoft.com/office/drawing/2010/main"/>
                </a:ext>
              </a:extLst>
            </a:blip>
            <a:stretch>
              <a:fillRect/>
            </a:stretch>
          </p:blipFill>
          <p:spPr>
            <a:xfrm>
              <a:off x="100331" y="4170823"/>
              <a:ext cx="211948" cy="210304"/>
            </a:xfrm>
            <a:prstGeom prst="rect">
              <a:avLst/>
            </a:prstGeom>
          </p:spPr>
        </p:pic>
        <p:sp>
          <p:nvSpPr>
            <p:cNvPr id="186" name="TextBox 185"/>
            <p:cNvSpPr txBox="1"/>
            <p:nvPr/>
          </p:nvSpPr>
          <p:spPr>
            <a:xfrm>
              <a:off x="286325" y="3923029"/>
              <a:ext cx="1400809" cy="7940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Cortana Intelligence Suite</a:t>
              </a:r>
            </a:p>
          </p:txBody>
        </p:sp>
      </p:grpSp>
      <p:grpSp>
        <p:nvGrpSpPr>
          <p:cNvPr id="178" name="Cognitive Services"/>
          <p:cNvGrpSpPr/>
          <p:nvPr/>
        </p:nvGrpSpPr>
        <p:grpSpPr>
          <a:xfrm>
            <a:off x="7161416" y="3877212"/>
            <a:ext cx="1549157" cy="615522"/>
            <a:chOff x="89748" y="2414943"/>
            <a:chExt cx="1580221" cy="627864"/>
          </a:xfrm>
        </p:grpSpPr>
        <p:pic>
          <p:nvPicPr>
            <p:cNvPr id="179" name="Picture 178"/>
            <p:cNvPicPr>
              <a:picLocks noChangeAspect="1"/>
            </p:cNvPicPr>
            <p:nvPr/>
          </p:nvPicPr>
          <p:blipFill>
            <a:blip r:embed="rId48" cstate="screen">
              <a:extLst>
                <a:ext uri="{28A0092B-C50C-407E-A947-70E740481C1C}">
                  <a14:useLocalDpi xmlns:a14="http://schemas.microsoft.com/office/drawing/2010/main"/>
                </a:ext>
              </a:extLst>
            </a:blip>
            <a:stretch>
              <a:fillRect/>
            </a:stretch>
          </p:blipFill>
          <p:spPr>
            <a:xfrm>
              <a:off x="89748" y="2644889"/>
              <a:ext cx="257257" cy="166815"/>
            </a:xfrm>
            <a:prstGeom prst="rect">
              <a:avLst/>
            </a:prstGeom>
          </p:spPr>
        </p:pic>
        <p:sp>
          <p:nvSpPr>
            <p:cNvPr id="180" name="TextBox 179"/>
            <p:cNvSpPr txBox="1"/>
            <p:nvPr/>
          </p:nvSpPr>
          <p:spPr>
            <a:xfrm>
              <a:off x="269160" y="2414943"/>
              <a:ext cx="1400809"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Cognitive Services</a:t>
              </a:r>
            </a:p>
          </p:txBody>
        </p:sp>
      </p:grpSp>
      <p:grpSp>
        <p:nvGrpSpPr>
          <p:cNvPr id="197" name="Media Services"/>
          <p:cNvGrpSpPr/>
          <p:nvPr/>
        </p:nvGrpSpPr>
        <p:grpSpPr>
          <a:xfrm>
            <a:off x="8873404" y="2084363"/>
            <a:ext cx="1540987" cy="452590"/>
            <a:chOff x="69049" y="2087464"/>
            <a:chExt cx="1571887" cy="461665"/>
          </a:xfrm>
        </p:grpSpPr>
        <p:pic>
          <p:nvPicPr>
            <p:cNvPr id="219" name="Picture 218"/>
            <p:cNvPicPr>
              <a:picLocks noChangeAspect="1"/>
            </p:cNvPicPr>
            <p:nvPr/>
          </p:nvPicPr>
          <p:blipFill>
            <a:blip r:embed="rId49" cstate="screen">
              <a:extLst>
                <a:ext uri="{28A0092B-C50C-407E-A947-70E740481C1C}">
                  <a14:useLocalDpi xmlns:a14="http://schemas.microsoft.com/office/drawing/2010/main"/>
                </a:ext>
              </a:extLst>
            </a:blip>
            <a:stretch>
              <a:fillRect/>
            </a:stretch>
          </p:blipFill>
          <p:spPr>
            <a:xfrm>
              <a:off x="69049" y="2173422"/>
              <a:ext cx="231159" cy="232964"/>
            </a:xfrm>
            <a:prstGeom prst="rect">
              <a:avLst/>
            </a:prstGeom>
          </p:spPr>
        </p:pic>
        <p:sp>
          <p:nvSpPr>
            <p:cNvPr id="220" name="TextBox 219"/>
            <p:cNvSpPr txBox="1"/>
            <p:nvPr/>
          </p:nvSpPr>
          <p:spPr>
            <a:xfrm>
              <a:off x="257159" y="2087464"/>
              <a:ext cx="138377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Media Services</a:t>
              </a:r>
            </a:p>
          </p:txBody>
        </p:sp>
      </p:grpSp>
      <p:grpSp>
        <p:nvGrpSpPr>
          <p:cNvPr id="198" name="Content Delivery Network"/>
          <p:cNvGrpSpPr/>
          <p:nvPr/>
        </p:nvGrpSpPr>
        <p:grpSpPr>
          <a:xfrm>
            <a:off x="8881455" y="2483058"/>
            <a:ext cx="1696669" cy="615522"/>
            <a:chOff x="85960" y="2379635"/>
            <a:chExt cx="1730691" cy="627864"/>
          </a:xfrm>
        </p:grpSpPr>
        <p:pic>
          <p:nvPicPr>
            <p:cNvPr id="217" name="Picture 216"/>
            <p:cNvPicPr>
              <a:picLocks noChangeAspect="1"/>
            </p:cNvPicPr>
            <p:nvPr/>
          </p:nvPicPr>
          <p:blipFill>
            <a:blip r:embed="rId50" cstate="screen">
              <a:extLst>
                <a:ext uri="{28A0092B-C50C-407E-A947-70E740481C1C}">
                  <a14:useLocalDpi xmlns:a14="http://schemas.microsoft.com/office/drawing/2010/main"/>
                </a:ext>
              </a:extLst>
            </a:blip>
            <a:stretch>
              <a:fillRect/>
            </a:stretch>
          </p:blipFill>
          <p:spPr>
            <a:xfrm>
              <a:off x="85960" y="2524008"/>
              <a:ext cx="257257" cy="257257"/>
            </a:xfrm>
            <a:prstGeom prst="rect">
              <a:avLst/>
            </a:prstGeom>
          </p:spPr>
        </p:pic>
        <p:sp>
          <p:nvSpPr>
            <p:cNvPr id="218" name="TextBox 217"/>
            <p:cNvSpPr txBox="1"/>
            <p:nvPr/>
          </p:nvSpPr>
          <p:spPr>
            <a:xfrm>
              <a:off x="257159" y="2379635"/>
              <a:ext cx="1559492"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Content Delivery Network</a:t>
              </a:r>
            </a:p>
          </p:txBody>
        </p:sp>
      </p:grpSp>
      <p:grpSp>
        <p:nvGrpSpPr>
          <p:cNvPr id="225" name="Azure Active Directory"/>
          <p:cNvGrpSpPr/>
          <p:nvPr/>
        </p:nvGrpSpPr>
        <p:grpSpPr>
          <a:xfrm>
            <a:off x="10652827" y="2233767"/>
            <a:ext cx="1639082" cy="615522"/>
            <a:chOff x="77747" y="2379635"/>
            <a:chExt cx="1671949" cy="627864"/>
          </a:xfrm>
        </p:grpSpPr>
        <p:pic>
          <p:nvPicPr>
            <p:cNvPr id="244" name="Picture 243"/>
            <p:cNvPicPr>
              <a:picLocks noChangeAspect="1"/>
            </p:cNvPicPr>
            <p:nvPr/>
          </p:nvPicPr>
          <p:blipFill>
            <a:blip r:embed="rId51" cstate="screen">
              <a:extLst>
                <a:ext uri="{28A0092B-C50C-407E-A947-70E740481C1C}">
                  <a14:useLocalDpi xmlns:a14="http://schemas.microsoft.com/office/drawing/2010/main"/>
                </a:ext>
              </a:extLst>
            </a:blip>
            <a:stretch>
              <a:fillRect/>
            </a:stretch>
          </p:blipFill>
          <p:spPr>
            <a:xfrm>
              <a:off x="77747" y="2567492"/>
              <a:ext cx="257257" cy="259266"/>
            </a:xfrm>
            <a:prstGeom prst="rect">
              <a:avLst/>
            </a:prstGeom>
          </p:spPr>
        </p:pic>
        <p:sp>
          <p:nvSpPr>
            <p:cNvPr id="245" name="TextBox 244"/>
            <p:cNvSpPr txBox="1"/>
            <p:nvPr/>
          </p:nvSpPr>
          <p:spPr>
            <a:xfrm>
              <a:off x="257159" y="2379635"/>
              <a:ext cx="1492537"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Azure Active Directory</a:t>
              </a:r>
            </a:p>
          </p:txBody>
        </p:sp>
      </p:grpSp>
      <p:grpSp>
        <p:nvGrpSpPr>
          <p:cNvPr id="226" name="B2C"/>
          <p:cNvGrpSpPr/>
          <p:nvPr/>
        </p:nvGrpSpPr>
        <p:grpSpPr>
          <a:xfrm>
            <a:off x="10652826" y="2677602"/>
            <a:ext cx="779654" cy="452590"/>
            <a:chOff x="97301" y="2883332"/>
            <a:chExt cx="795288" cy="461665"/>
          </a:xfrm>
        </p:grpSpPr>
        <p:pic>
          <p:nvPicPr>
            <p:cNvPr id="242" name="Picture 241"/>
            <p:cNvPicPr>
              <a:picLocks noChangeAspect="1"/>
            </p:cNvPicPr>
            <p:nvPr/>
          </p:nvPicPr>
          <p:blipFill>
            <a:blip r:embed="rId52" cstate="screen">
              <a:extLst>
                <a:ext uri="{28A0092B-C50C-407E-A947-70E740481C1C}">
                  <a14:useLocalDpi xmlns:a14="http://schemas.microsoft.com/office/drawing/2010/main"/>
                </a:ext>
              </a:extLst>
            </a:blip>
            <a:stretch>
              <a:fillRect/>
            </a:stretch>
          </p:blipFill>
          <p:spPr>
            <a:xfrm>
              <a:off x="97301" y="2961402"/>
              <a:ext cx="269000" cy="271102"/>
            </a:xfrm>
            <a:prstGeom prst="rect">
              <a:avLst/>
            </a:prstGeom>
          </p:spPr>
        </p:pic>
        <p:sp>
          <p:nvSpPr>
            <p:cNvPr id="243" name="TextBox 242"/>
            <p:cNvSpPr txBox="1"/>
            <p:nvPr/>
          </p:nvSpPr>
          <p:spPr>
            <a:xfrm>
              <a:off x="257159" y="2883332"/>
              <a:ext cx="635430"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B2C</a:t>
              </a:r>
            </a:p>
          </p:txBody>
        </p:sp>
      </p:grpSp>
      <p:grpSp>
        <p:nvGrpSpPr>
          <p:cNvPr id="228" name="Domain Services"/>
          <p:cNvGrpSpPr/>
          <p:nvPr/>
        </p:nvGrpSpPr>
        <p:grpSpPr>
          <a:xfrm>
            <a:off x="10652827" y="3055490"/>
            <a:ext cx="1615540" cy="452590"/>
            <a:chOff x="100401" y="3933250"/>
            <a:chExt cx="1647935" cy="461665"/>
          </a:xfrm>
        </p:grpSpPr>
        <p:pic>
          <p:nvPicPr>
            <p:cNvPr id="238" name="Picture 237"/>
            <p:cNvPicPr>
              <a:picLocks noChangeAspect="1"/>
            </p:cNvPicPr>
            <p:nvPr/>
          </p:nvPicPr>
          <p:blipFill>
            <a:blip r:embed="rId52" cstate="screen">
              <a:extLst>
                <a:ext uri="{28A0092B-C50C-407E-A947-70E740481C1C}">
                  <a14:useLocalDpi xmlns:a14="http://schemas.microsoft.com/office/drawing/2010/main"/>
                </a:ext>
              </a:extLst>
            </a:blip>
            <a:stretch>
              <a:fillRect/>
            </a:stretch>
          </p:blipFill>
          <p:spPr>
            <a:xfrm>
              <a:off x="100401" y="4016679"/>
              <a:ext cx="269000" cy="271102"/>
            </a:xfrm>
            <a:prstGeom prst="rect">
              <a:avLst/>
            </a:prstGeom>
          </p:spPr>
        </p:pic>
        <p:sp>
          <p:nvSpPr>
            <p:cNvPr id="239" name="TextBox 238"/>
            <p:cNvSpPr txBox="1"/>
            <p:nvPr/>
          </p:nvSpPr>
          <p:spPr>
            <a:xfrm>
              <a:off x="257159" y="3933250"/>
              <a:ext cx="149117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Domain Services</a:t>
              </a:r>
            </a:p>
          </p:txBody>
        </p:sp>
      </p:grpSp>
      <p:grpSp>
        <p:nvGrpSpPr>
          <p:cNvPr id="229" name="Multi-Factor Authentication"/>
          <p:cNvGrpSpPr/>
          <p:nvPr/>
        </p:nvGrpSpPr>
        <p:grpSpPr>
          <a:xfrm>
            <a:off x="10652826" y="3429000"/>
            <a:ext cx="1703207" cy="615522"/>
            <a:chOff x="82312" y="4302699"/>
            <a:chExt cx="1737360" cy="627864"/>
          </a:xfrm>
        </p:grpSpPr>
        <p:pic>
          <p:nvPicPr>
            <p:cNvPr id="236" name="Picture 235"/>
            <p:cNvPicPr>
              <a:picLocks noChangeAspect="1"/>
            </p:cNvPicPr>
            <p:nvPr/>
          </p:nvPicPr>
          <p:blipFill>
            <a:blip r:embed="rId53" cstate="screen">
              <a:extLst>
                <a:ext uri="{28A0092B-C50C-407E-A947-70E740481C1C}">
                  <a14:useLocalDpi xmlns:a14="http://schemas.microsoft.com/office/drawing/2010/main"/>
                </a:ext>
              </a:extLst>
            </a:blip>
            <a:stretch>
              <a:fillRect/>
            </a:stretch>
          </p:blipFill>
          <p:spPr>
            <a:xfrm>
              <a:off x="82312" y="4479875"/>
              <a:ext cx="248126" cy="250065"/>
            </a:xfrm>
            <a:prstGeom prst="rect">
              <a:avLst/>
            </a:prstGeom>
          </p:spPr>
        </p:pic>
        <p:sp>
          <p:nvSpPr>
            <p:cNvPr id="237" name="TextBox 236"/>
            <p:cNvSpPr txBox="1"/>
            <p:nvPr/>
          </p:nvSpPr>
          <p:spPr>
            <a:xfrm>
              <a:off x="257159" y="4302699"/>
              <a:ext cx="1562513"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Multi-Factor Authentication</a:t>
              </a:r>
            </a:p>
          </p:txBody>
        </p:sp>
      </p:grpSp>
      <p:grpSp>
        <p:nvGrpSpPr>
          <p:cNvPr id="248" name="BizTalk Services"/>
          <p:cNvGrpSpPr/>
          <p:nvPr/>
        </p:nvGrpSpPr>
        <p:grpSpPr>
          <a:xfrm>
            <a:off x="255961" y="5496830"/>
            <a:ext cx="1560088" cy="452522"/>
            <a:chOff x="79176" y="4160541"/>
            <a:chExt cx="1591371" cy="461596"/>
          </a:xfrm>
        </p:grpSpPr>
        <p:pic>
          <p:nvPicPr>
            <p:cNvPr id="249" name="Picture 248"/>
            <p:cNvPicPr>
              <a:picLocks noChangeAspect="1"/>
            </p:cNvPicPr>
            <p:nvPr/>
          </p:nvPicPr>
          <p:blipFill>
            <a:blip r:embed="rId54" cstate="screen">
              <a:extLst>
                <a:ext uri="{28A0092B-C50C-407E-A947-70E740481C1C}">
                  <a14:useLocalDpi xmlns:a14="http://schemas.microsoft.com/office/drawing/2010/main"/>
                </a:ext>
              </a:extLst>
            </a:blip>
            <a:stretch>
              <a:fillRect/>
            </a:stretch>
          </p:blipFill>
          <p:spPr>
            <a:xfrm>
              <a:off x="79176" y="4254166"/>
              <a:ext cx="248127" cy="250066"/>
            </a:xfrm>
            <a:prstGeom prst="rect">
              <a:avLst/>
            </a:prstGeom>
          </p:spPr>
        </p:pic>
        <p:sp>
          <p:nvSpPr>
            <p:cNvPr id="250" name="TextBox 249"/>
            <p:cNvSpPr txBox="1"/>
            <p:nvPr/>
          </p:nvSpPr>
          <p:spPr>
            <a:xfrm>
              <a:off x="246545" y="4160541"/>
              <a:ext cx="1424002"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BizTalk Services</a:t>
              </a:r>
            </a:p>
          </p:txBody>
        </p:sp>
      </p:grpSp>
      <p:grpSp>
        <p:nvGrpSpPr>
          <p:cNvPr id="251" name="Service Bus"/>
          <p:cNvGrpSpPr/>
          <p:nvPr/>
        </p:nvGrpSpPr>
        <p:grpSpPr>
          <a:xfrm>
            <a:off x="2428637" y="5496833"/>
            <a:ext cx="1275501" cy="452590"/>
            <a:chOff x="79176" y="4160541"/>
            <a:chExt cx="1301077" cy="461665"/>
          </a:xfrm>
        </p:grpSpPr>
        <p:pic>
          <p:nvPicPr>
            <p:cNvPr id="252" name="Picture 251"/>
            <p:cNvPicPr>
              <a:picLocks noChangeAspect="1"/>
            </p:cNvPicPr>
            <p:nvPr/>
          </p:nvPicPr>
          <p:blipFill>
            <a:blip r:embed="rId55" cstate="screen">
              <a:extLst>
                <a:ext uri="{28A0092B-C50C-407E-A947-70E740481C1C}">
                  <a14:useLocalDpi xmlns:a14="http://schemas.microsoft.com/office/drawing/2010/main"/>
                </a:ext>
              </a:extLst>
            </a:blip>
            <a:stretch>
              <a:fillRect/>
            </a:stretch>
          </p:blipFill>
          <p:spPr>
            <a:xfrm>
              <a:off x="79176" y="4254166"/>
              <a:ext cx="248127" cy="250065"/>
            </a:xfrm>
            <a:prstGeom prst="rect">
              <a:avLst/>
            </a:prstGeom>
          </p:spPr>
        </p:pic>
        <p:sp>
          <p:nvSpPr>
            <p:cNvPr id="253" name="TextBox 252"/>
            <p:cNvSpPr txBox="1"/>
            <p:nvPr/>
          </p:nvSpPr>
          <p:spPr>
            <a:xfrm>
              <a:off x="246545" y="4160541"/>
              <a:ext cx="113370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Service Bus</a:t>
              </a:r>
            </a:p>
          </p:txBody>
        </p:sp>
      </p:grpSp>
      <p:grpSp>
        <p:nvGrpSpPr>
          <p:cNvPr id="254" name="Backup"/>
          <p:cNvGrpSpPr/>
          <p:nvPr/>
        </p:nvGrpSpPr>
        <p:grpSpPr>
          <a:xfrm>
            <a:off x="4331267" y="5496833"/>
            <a:ext cx="1007027" cy="452590"/>
            <a:chOff x="79176" y="4160541"/>
            <a:chExt cx="1027220" cy="461665"/>
          </a:xfrm>
        </p:grpSpPr>
        <p:pic>
          <p:nvPicPr>
            <p:cNvPr id="255" name="Picture 254"/>
            <p:cNvPicPr>
              <a:picLocks noChangeAspect="1"/>
            </p:cNvPicPr>
            <p:nvPr/>
          </p:nvPicPr>
          <p:blipFill>
            <a:blip r:embed="rId56" cstate="screen">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256" name="TextBox 255"/>
            <p:cNvSpPr txBox="1"/>
            <p:nvPr/>
          </p:nvSpPr>
          <p:spPr>
            <a:xfrm>
              <a:off x="246545" y="4160541"/>
              <a:ext cx="85985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Backup</a:t>
              </a:r>
            </a:p>
          </p:txBody>
        </p:sp>
      </p:grpSp>
      <p:grpSp>
        <p:nvGrpSpPr>
          <p:cNvPr id="257" name="Site Recovery"/>
          <p:cNvGrpSpPr/>
          <p:nvPr/>
        </p:nvGrpSpPr>
        <p:grpSpPr>
          <a:xfrm>
            <a:off x="5965422" y="5496833"/>
            <a:ext cx="1335469" cy="452590"/>
            <a:chOff x="79176" y="4160541"/>
            <a:chExt cx="1362248" cy="461665"/>
          </a:xfrm>
        </p:grpSpPr>
        <p:pic>
          <p:nvPicPr>
            <p:cNvPr id="258" name="Picture 257"/>
            <p:cNvPicPr>
              <a:picLocks noChangeAspect="1"/>
            </p:cNvPicPr>
            <p:nvPr/>
          </p:nvPicPr>
          <p:blipFill>
            <a:blip r:embed="rId57" cstate="screen">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259" name="TextBox 258"/>
            <p:cNvSpPr txBox="1"/>
            <p:nvPr/>
          </p:nvSpPr>
          <p:spPr>
            <a:xfrm>
              <a:off x="246545" y="4160541"/>
              <a:ext cx="119487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Site Recover</a:t>
              </a:r>
            </a:p>
          </p:txBody>
        </p:sp>
      </p:grpSp>
      <p:grpSp>
        <p:nvGrpSpPr>
          <p:cNvPr id="260" name="Virtual Network"/>
          <p:cNvGrpSpPr/>
          <p:nvPr/>
        </p:nvGrpSpPr>
        <p:grpSpPr>
          <a:xfrm>
            <a:off x="271843" y="6399535"/>
            <a:ext cx="1570375" cy="452590"/>
            <a:chOff x="79176" y="4160541"/>
            <a:chExt cx="1601864" cy="461665"/>
          </a:xfrm>
        </p:grpSpPr>
        <p:pic>
          <p:nvPicPr>
            <p:cNvPr id="261" name="Picture 260"/>
            <p:cNvPicPr>
              <a:picLocks noChangeAspect="1"/>
            </p:cNvPicPr>
            <p:nvPr/>
          </p:nvPicPr>
          <p:blipFill>
            <a:blip r:embed="rId58" cstate="screen">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262" name="TextBox 261"/>
            <p:cNvSpPr txBox="1"/>
            <p:nvPr/>
          </p:nvSpPr>
          <p:spPr>
            <a:xfrm>
              <a:off x="246545" y="4160541"/>
              <a:ext cx="143449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Virtual Network</a:t>
              </a:r>
            </a:p>
          </p:txBody>
        </p:sp>
      </p:grpSp>
      <p:grpSp>
        <p:nvGrpSpPr>
          <p:cNvPr id="263" name="Express Route"/>
          <p:cNvGrpSpPr/>
          <p:nvPr/>
        </p:nvGrpSpPr>
        <p:grpSpPr>
          <a:xfrm>
            <a:off x="2157547" y="6399535"/>
            <a:ext cx="1445787" cy="452590"/>
            <a:chOff x="79176" y="4160541"/>
            <a:chExt cx="1474778" cy="461665"/>
          </a:xfrm>
        </p:grpSpPr>
        <p:pic>
          <p:nvPicPr>
            <p:cNvPr id="264" name="Picture 263"/>
            <p:cNvPicPr>
              <a:picLocks noChangeAspect="1"/>
            </p:cNvPicPr>
            <p:nvPr/>
          </p:nvPicPr>
          <p:blipFill>
            <a:blip r:embed="rId59" cstate="screen">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265" name="TextBox 264"/>
            <p:cNvSpPr txBox="1"/>
            <p:nvPr/>
          </p:nvSpPr>
          <p:spPr>
            <a:xfrm>
              <a:off x="246545" y="4160541"/>
              <a:ext cx="130740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Express Route</a:t>
              </a:r>
            </a:p>
          </p:txBody>
        </p:sp>
      </p:grpSp>
      <p:grpSp>
        <p:nvGrpSpPr>
          <p:cNvPr id="266" name="Traffic Manager"/>
          <p:cNvGrpSpPr/>
          <p:nvPr/>
        </p:nvGrpSpPr>
        <p:grpSpPr>
          <a:xfrm>
            <a:off x="3918664" y="6399535"/>
            <a:ext cx="1554912" cy="452590"/>
            <a:chOff x="79176" y="4160541"/>
            <a:chExt cx="1586091" cy="461665"/>
          </a:xfrm>
        </p:grpSpPr>
        <p:pic>
          <p:nvPicPr>
            <p:cNvPr id="267" name="Picture 266"/>
            <p:cNvPicPr>
              <a:picLocks noChangeAspect="1"/>
            </p:cNvPicPr>
            <p:nvPr/>
          </p:nvPicPr>
          <p:blipFill>
            <a:blip r:embed="rId60" cstate="screen">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268" name="TextBox 267"/>
            <p:cNvSpPr txBox="1"/>
            <p:nvPr/>
          </p:nvSpPr>
          <p:spPr>
            <a:xfrm>
              <a:off x="246545" y="4160541"/>
              <a:ext cx="141872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Traffic Manager</a:t>
              </a:r>
            </a:p>
          </p:txBody>
        </p:sp>
      </p:grpSp>
      <p:grpSp>
        <p:nvGrpSpPr>
          <p:cNvPr id="272" name="Load Balancer"/>
          <p:cNvGrpSpPr/>
          <p:nvPr/>
        </p:nvGrpSpPr>
        <p:grpSpPr>
          <a:xfrm>
            <a:off x="5788904" y="6399535"/>
            <a:ext cx="1450383" cy="452590"/>
            <a:chOff x="80131" y="4160541"/>
            <a:chExt cx="1479466" cy="461665"/>
          </a:xfrm>
        </p:grpSpPr>
        <p:pic>
          <p:nvPicPr>
            <p:cNvPr id="273" name="Picture 272"/>
            <p:cNvPicPr>
              <a:picLocks noChangeAspect="1"/>
            </p:cNvPicPr>
            <p:nvPr/>
          </p:nvPicPr>
          <p:blipFill>
            <a:blip r:embed="rId61" cstate="screen">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274" name="TextBox 273"/>
            <p:cNvSpPr txBox="1"/>
            <p:nvPr/>
          </p:nvSpPr>
          <p:spPr>
            <a:xfrm>
              <a:off x="246545" y="4160541"/>
              <a:ext cx="131305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Load Balancer</a:t>
              </a:r>
            </a:p>
          </p:txBody>
        </p:sp>
      </p:grpSp>
      <p:grpSp>
        <p:nvGrpSpPr>
          <p:cNvPr id="275" name="Azure DNS"/>
          <p:cNvGrpSpPr/>
          <p:nvPr/>
        </p:nvGrpSpPr>
        <p:grpSpPr>
          <a:xfrm>
            <a:off x="7554616" y="6399535"/>
            <a:ext cx="1242945" cy="452590"/>
            <a:chOff x="80131" y="4160541"/>
            <a:chExt cx="1267869" cy="461665"/>
          </a:xfrm>
        </p:grpSpPr>
        <p:pic>
          <p:nvPicPr>
            <p:cNvPr id="276" name="Picture 275"/>
            <p:cNvPicPr>
              <a:picLocks noChangeAspect="1"/>
            </p:cNvPicPr>
            <p:nvPr/>
          </p:nvPicPr>
          <p:blipFill>
            <a:blip r:embed="rId62" cstate="screen">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277" name="TextBox 276"/>
            <p:cNvSpPr txBox="1"/>
            <p:nvPr/>
          </p:nvSpPr>
          <p:spPr>
            <a:xfrm>
              <a:off x="246545" y="4160541"/>
              <a:ext cx="110145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Azure DNS</a:t>
              </a:r>
            </a:p>
          </p:txBody>
        </p:sp>
      </p:grpSp>
      <p:grpSp>
        <p:nvGrpSpPr>
          <p:cNvPr id="278" name="VPN Gateway"/>
          <p:cNvGrpSpPr/>
          <p:nvPr/>
        </p:nvGrpSpPr>
        <p:grpSpPr>
          <a:xfrm>
            <a:off x="9112890" y="6399535"/>
            <a:ext cx="1426057" cy="452590"/>
            <a:chOff x="80131" y="4160541"/>
            <a:chExt cx="1454652" cy="461665"/>
          </a:xfrm>
        </p:grpSpPr>
        <p:pic>
          <p:nvPicPr>
            <p:cNvPr id="279" name="Picture 278"/>
            <p:cNvPicPr>
              <a:picLocks noChangeAspect="1"/>
            </p:cNvPicPr>
            <p:nvPr/>
          </p:nvPicPr>
          <p:blipFill>
            <a:blip r:embed="rId63" cstate="screen">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280" name="TextBox 279"/>
            <p:cNvSpPr txBox="1"/>
            <p:nvPr/>
          </p:nvSpPr>
          <p:spPr>
            <a:xfrm>
              <a:off x="246545" y="4160541"/>
              <a:ext cx="128823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VPN Gateway</a:t>
              </a:r>
            </a:p>
          </p:txBody>
        </p:sp>
      </p:grpSp>
      <p:grpSp>
        <p:nvGrpSpPr>
          <p:cNvPr id="281" name="Application Gateway"/>
          <p:cNvGrpSpPr/>
          <p:nvPr/>
        </p:nvGrpSpPr>
        <p:grpSpPr>
          <a:xfrm>
            <a:off x="10854277" y="6318068"/>
            <a:ext cx="1393606" cy="615522"/>
            <a:chOff x="91813" y="4160541"/>
            <a:chExt cx="1421551" cy="627864"/>
          </a:xfrm>
        </p:grpSpPr>
        <p:pic>
          <p:nvPicPr>
            <p:cNvPr id="282" name="Picture 281"/>
            <p:cNvPicPr>
              <a:picLocks noChangeAspect="1"/>
            </p:cNvPicPr>
            <p:nvPr/>
          </p:nvPicPr>
          <p:blipFill>
            <a:blip r:embed="rId64" cstate="screen">
              <a:extLst>
                <a:ext uri="{28A0092B-C50C-407E-A947-70E740481C1C}">
                  <a14:useLocalDpi xmlns:a14="http://schemas.microsoft.com/office/drawing/2010/main"/>
                </a:ext>
              </a:extLst>
            </a:blip>
            <a:stretch>
              <a:fillRect/>
            </a:stretch>
          </p:blipFill>
          <p:spPr>
            <a:xfrm>
              <a:off x="91813" y="4349440"/>
              <a:ext cx="246217" cy="250065"/>
            </a:xfrm>
            <a:prstGeom prst="rect">
              <a:avLst/>
            </a:prstGeom>
          </p:spPr>
        </p:pic>
        <p:sp>
          <p:nvSpPr>
            <p:cNvPr id="283" name="TextBox 282"/>
            <p:cNvSpPr txBox="1"/>
            <p:nvPr/>
          </p:nvSpPr>
          <p:spPr>
            <a:xfrm>
              <a:off x="246546" y="4160541"/>
              <a:ext cx="1266818"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FF"/>
                  </a:solidFill>
                  <a:effectLst/>
                  <a:uLnTx/>
                  <a:uFillTx/>
                  <a:latin typeface="Segoe UI"/>
                  <a:ea typeface="+mn-ea"/>
                  <a:cs typeface="+mn-cs"/>
                </a:rPr>
                <a:t>Application Gateway</a:t>
              </a:r>
            </a:p>
          </p:txBody>
        </p:sp>
      </p:grpSp>
      <p:grpSp>
        <p:nvGrpSpPr>
          <p:cNvPr id="25" name="Mask"/>
          <p:cNvGrpSpPr/>
          <p:nvPr/>
        </p:nvGrpSpPr>
        <p:grpSpPr>
          <a:xfrm>
            <a:off x="27315" y="334056"/>
            <a:ext cx="12127633" cy="6469643"/>
            <a:chOff x="27862" y="340257"/>
            <a:chExt cx="12370817" cy="6599373"/>
          </a:xfrm>
        </p:grpSpPr>
        <p:sp>
          <p:nvSpPr>
            <p:cNvPr id="2" name="Web &amp; Mobile - Mask"/>
            <p:cNvSpPr/>
            <p:nvPr/>
          </p:nvSpPr>
          <p:spPr bwMode="auto">
            <a:xfrm>
              <a:off x="1837630" y="2078748"/>
              <a:ext cx="1663508" cy="3114380"/>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Compute Mask"/>
            <p:cNvSpPr/>
            <p:nvPr/>
          </p:nvSpPr>
          <p:spPr bwMode="auto">
            <a:xfrm>
              <a:off x="27862" y="2131314"/>
              <a:ext cx="1663508" cy="2913632"/>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Management &amp; Security Mask"/>
            <p:cNvSpPr/>
            <p:nvPr/>
          </p:nvSpPr>
          <p:spPr bwMode="auto">
            <a:xfrm>
              <a:off x="85883" y="1196744"/>
              <a:ext cx="12192383" cy="438463"/>
            </a:xfrm>
            <a:prstGeom prst="rect">
              <a:avLst/>
            </a:prstGeom>
            <a:solidFill>
              <a:schemeClr val="accent2">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Developer Services - Mask"/>
            <p:cNvSpPr/>
            <p:nvPr/>
          </p:nvSpPr>
          <p:spPr bwMode="auto">
            <a:xfrm>
              <a:off x="179914" y="340257"/>
              <a:ext cx="12098351" cy="436223"/>
            </a:xfrm>
            <a:prstGeom prst="rect">
              <a:avLst/>
            </a:prstGeom>
            <a:solidFill>
              <a:schemeClr val="accent2">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Data &amp; Storage - Mask"/>
            <p:cNvSpPr/>
            <p:nvPr/>
          </p:nvSpPr>
          <p:spPr bwMode="auto">
            <a:xfrm>
              <a:off x="3640329" y="2135482"/>
              <a:ext cx="1663508" cy="3114380"/>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1" name="Analytics - Mask"/>
            <p:cNvSpPr/>
            <p:nvPr/>
          </p:nvSpPr>
          <p:spPr bwMode="auto">
            <a:xfrm>
              <a:off x="5421281" y="2135482"/>
              <a:ext cx="1663508" cy="3114380"/>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2" name="IoT - Mask"/>
            <p:cNvSpPr/>
            <p:nvPr/>
          </p:nvSpPr>
          <p:spPr bwMode="auto">
            <a:xfrm>
              <a:off x="7193154" y="2318166"/>
              <a:ext cx="1663508" cy="2550696"/>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Media &amp; CDN - Mask"/>
            <p:cNvSpPr/>
            <p:nvPr/>
          </p:nvSpPr>
          <p:spPr bwMode="auto">
            <a:xfrm>
              <a:off x="8993822" y="2147577"/>
              <a:ext cx="1663508" cy="2890728"/>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4" name="Idenitity &amp; Access Mgmt - Mask"/>
            <p:cNvSpPr/>
            <p:nvPr/>
          </p:nvSpPr>
          <p:spPr bwMode="auto">
            <a:xfrm>
              <a:off x="10735171" y="2289667"/>
              <a:ext cx="1663508" cy="2890728"/>
            </a:xfrm>
            <a:prstGeom prst="rect">
              <a:avLst/>
            </a:prstGeom>
            <a:solidFill>
              <a:srgbClr val="0078D7">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Hybrid Integration - Mask"/>
            <p:cNvSpPr/>
            <p:nvPr/>
          </p:nvSpPr>
          <p:spPr bwMode="auto">
            <a:xfrm>
              <a:off x="120910" y="5653477"/>
              <a:ext cx="12192383" cy="419204"/>
            </a:xfrm>
            <a:prstGeom prst="rect">
              <a:avLst/>
            </a:prstGeom>
            <a:solidFill>
              <a:schemeClr val="accent2">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Networking - Mask"/>
            <p:cNvSpPr/>
            <p:nvPr/>
          </p:nvSpPr>
          <p:spPr bwMode="auto">
            <a:xfrm>
              <a:off x="55008" y="6520426"/>
              <a:ext cx="12192383" cy="419204"/>
            </a:xfrm>
            <a:prstGeom prst="rect">
              <a:avLst/>
            </a:prstGeom>
            <a:solidFill>
              <a:schemeClr val="accent2">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 name="Highlight - Foundation Services"/>
          <p:cNvGrpSpPr/>
          <p:nvPr/>
        </p:nvGrpSpPr>
        <p:grpSpPr>
          <a:xfrm>
            <a:off x="100466" y="1173938"/>
            <a:ext cx="10437969" cy="5678155"/>
            <a:chOff x="102480" y="1196981"/>
            <a:chExt cx="10647272" cy="5792014"/>
          </a:xfrm>
        </p:grpSpPr>
        <p:grpSp>
          <p:nvGrpSpPr>
            <p:cNvPr id="241" name="Virtual Machines"/>
            <p:cNvGrpSpPr/>
            <p:nvPr/>
          </p:nvGrpSpPr>
          <p:grpSpPr>
            <a:xfrm>
              <a:off x="102480" y="2078748"/>
              <a:ext cx="1673175" cy="461665"/>
              <a:chOff x="72435" y="2078985"/>
              <a:chExt cx="1673175" cy="461665"/>
            </a:xfrm>
          </p:grpSpPr>
          <p:pic>
            <p:nvPicPr>
              <p:cNvPr id="246" name="Picture 245"/>
              <p:cNvPicPr>
                <a:picLocks noChangeAspect="1"/>
              </p:cNvPicPr>
              <p:nvPr/>
            </p:nvPicPr>
            <p:blipFill>
              <a:blip r:embed="rId14"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2435" y="2173422"/>
                <a:ext cx="231160" cy="232966"/>
              </a:xfrm>
              <a:prstGeom prst="rect">
                <a:avLst/>
              </a:prstGeom>
            </p:spPr>
          </p:pic>
          <p:sp>
            <p:nvSpPr>
              <p:cNvPr id="247" name="TextBox 246"/>
              <p:cNvSpPr txBox="1"/>
              <p:nvPr/>
            </p:nvSpPr>
            <p:spPr>
              <a:xfrm>
                <a:off x="246545" y="2078985"/>
                <a:ext cx="149906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Virtual Machines</a:t>
                </a:r>
              </a:p>
            </p:txBody>
          </p:sp>
        </p:grpSp>
        <p:grpSp>
          <p:nvGrpSpPr>
            <p:cNvPr id="269" name="Virtual Machine Scale Sets"/>
            <p:cNvGrpSpPr/>
            <p:nvPr/>
          </p:nvGrpSpPr>
          <p:grpSpPr>
            <a:xfrm>
              <a:off x="102480" y="2469375"/>
              <a:ext cx="1668476" cy="704808"/>
              <a:chOff x="77134" y="2372023"/>
              <a:chExt cx="1668476" cy="704808"/>
            </a:xfrm>
          </p:grpSpPr>
          <p:pic>
            <p:nvPicPr>
              <p:cNvPr id="270" name="Picture 269"/>
              <p:cNvPicPr>
                <a:picLocks noChangeAspect="1"/>
              </p:cNvPicPr>
              <p:nvPr/>
            </p:nvPicPr>
            <p:blipFill>
              <a:blip r:embed="rId15"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7134" y="2564338"/>
                <a:ext cx="257258" cy="259268"/>
              </a:xfrm>
              <a:prstGeom prst="rect">
                <a:avLst/>
              </a:prstGeom>
            </p:spPr>
          </p:pic>
          <p:sp>
            <p:nvSpPr>
              <p:cNvPr id="271" name="TextBox 270"/>
              <p:cNvSpPr txBox="1"/>
              <p:nvPr/>
            </p:nvSpPr>
            <p:spPr>
              <a:xfrm>
                <a:off x="246545" y="2372023"/>
                <a:ext cx="1499065" cy="704808"/>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Virtual Machines</a:t>
                </a:r>
              </a:p>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Scale Sets</a:t>
                </a:r>
              </a:p>
            </p:txBody>
          </p:sp>
        </p:grpSp>
        <p:grpSp>
          <p:nvGrpSpPr>
            <p:cNvPr id="297" name="Key Vault"/>
            <p:cNvGrpSpPr/>
            <p:nvPr/>
          </p:nvGrpSpPr>
          <p:grpSpPr>
            <a:xfrm>
              <a:off x="8665543" y="1196981"/>
              <a:ext cx="1268330" cy="461596"/>
              <a:chOff x="5964882" y="1211262"/>
              <a:chExt cx="1268330" cy="461596"/>
            </a:xfrm>
          </p:grpSpPr>
          <p:pic>
            <p:nvPicPr>
              <p:cNvPr id="298" name="Picture 297"/>
              <p:cNvPicPr>
                <a:picLocks noChangeAspect="1"/>
              </p:cNvPicPr>
              <p:nvPr/>
            </p:nvPicPr>
            <p:blipFill>
              <a:blip r:embed="rId9"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5964882" y="1307494"/>
                <a:ext cx="274998" cy="277147"/>
              </a:xfrm>
              <a:prstGeom prst="rect">
                <a:avLst/>
              </a:prstGeom>
            </p:spPr>
          </p:pic>
          <p:sp>
            <p:nvSpPr>
              <p:cNvPr id="299" name="TextBox 298"/>
              <p:cNvSpPr txBox="1"/>
              <p:nvPr/>
            </p:nvSpPr>
            <p:spPr>
              <a:xfrm>
                <a:off x="6226173" y="1211262"/>
                <a:ext cx="1007039"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Key Vault</a:t>
                </a:r>
              </a:p>
            </p:txBody>
          </p:sp>
        </p:grpSp>
        <p:grpSp>
          <p:nvGrpSpPr>
            <p:cNvPr id="300" name="Azure Portal"/>
            <p:cNvGrpSpPr/>
            <p:nvPr/>
          </p:nvGrpSpPr>
          <p:grpSpPr>
            <a:xfrm>
              <a:off x="179393" y="1196981"/>
              <a:ext cx="1398456" cy="461665"/>
              <a:chOff x="179915" y="1142792"/>
              <a:chExt cx="1398456" cy="461665"/>
            </a:xfrm>
          </p:grpSpPr>
          <p:pic>
            <p:nvPicPr>
              <p:cNvPr id="301" name="Picture 300"/>
              <p:cNvPicPr>
                <a:picLocks noChangeAspect="1"/>
              </p:cNvPicPr>
              <p:nvPr/>
            </p:nvPicPr>
            <p:blipFill>
              <a:blip r:embed="rId13"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79915" y="1216716"/>
                <a:ext cx="308953" cy="311367"/>
              </a:xfrm>
              <a:prstGeom prst="rect">
                <a:avLst/>
              </a:prstGeom>
            </p:spPr>
          </p:pic>
          <p:sp>
            <p:nvSpPr>
              <p:cNvPr id="302" name="TextBox 301"/>
              <p:cNvSpPr txBox="1"/>
              <p:nvPr/>
            </p:nvSpPr>
            <p:spPr>
              <a:xfrm>
                <a:off x="385224" y="1142792"/>
                <a:ext cx="119314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Azure Portal</a:t>
                </a:r>
              </a:p>
            </p:txBody>
          </p:sp>
        </p:grpSp>
        <p:grpSp>
          <p:nvGrpSpPr>
            <p:cNvPr id="303" name="Storage - Blobs, Tables, Queues"/>
            <p:cNvGrpSpPr/>
            <p:nvPr/>
          </p:nvGrpSpPr>
          <p:grpSpPr>
            <a:xfrm>
              <a:off x="3764658" y="2996929"/>
              <a:ext cx="1517299" cy="794064"/>
              <a:chOff x="64245" y="3256840"/>
              <a:chExt cx="1517299" cy="794064"/>
            </a:xfrm>
          </p:grpSpPr>
          <p:pic>
            <p:nvPicPr>
              <p:cNvPr id="304" name="Picture 303"/>
              <p:cNvPicPr>
                <a:picLocks noChangeAspect="1"/>
              </p:cNvPicPr>
              <p:nvPr/>
            </p:nvPicPr>
            <p:blipFill>
              <a:blip r:embed="rId32"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64245" y="3528541"/>
                <a:ext cx="284261" cy="286482"/>
              </a:xfrm>
              <a:prstGeom prst="rect">
                <a:avLst/>
              </a:prstGeom>
            </p:spPr>
          </p:pic>
          <p:sp>
            <p:nvSpPr>
              <p:cNvPr id="305" name="TextBox 304"/>
              <p:cNvSpPr txBox="1"/>
              <p:nvPr/>
            </p:nvSpPr>
            <p:spPr>
              <a:xfrm>
                <a:off x="257159" y="3256840"/>
                <a:ext cx="1324385" cy="7940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Blobs, Tables, Queues, Files, Disks</a:t>
                </a:r>
              </a:p>
            </p:txBody>
          </p:sp>
        </p:grpSp>
        <p:grpSp>
          <p:nvGrpSpPr>
            <p:cNvPr id="306" name="Virtual Network"/>
            <p:cNvGrpSpPr/>
            <p:nvPr/>
          </p:nvGrpSpPr>
          <p:grpSpPr>
            <a:xfrm>
              <a:off x="276772" y="6527330"/>
              <a:ext cx="1601864" cy="461665"/>
              <a:chOff x="79176" y="4160541"/>
              <a:chExt cx="1601864" cy="461665"/>
            </a:xfrm>
          </p:grpSpPr>
          <p:pic>
            <p:nvPicPr>
              <p:cNvPr id="307" name="Picture 306"/>
              <p:cNvPicPr>
                <a:picLocks noChangeAspect="1"/>
              </p:cNvPicPr>
              <p:nvPr/>
            </p:nvPicPr>
            <p:blipFill>
              <a:blip r:embed="rId58"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308" name="TextBox 307"/>
              <p:cNvSpPr txBox="1"/>
              <p:nvPr/>
            </p:nvSpPr>
            <p:spPr>
              <a:xfrm>
                <a:off x="246545" y="4160541"/>
                <a:ext cx="143449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Virtual Network</a:t>
                </a:r>
              </a:p>
            </p:txBody>
          </p:sp>
        </p:grpSp>
        <p:grpSp>
          <p:nvGrpSpPr>
            <p:cNvPr id="309" name="Load Balancer"/>
            <p:cNvGrpSpPr/>
            <p:nvPr/>
          </p:nvGrpSpPr>
          <p:grpSpPr>
            <a:xfrm>
              <a:off x="5904461" y="6527330"/>
              <a:ext cx="1479466" cy="461665"/>
              <a:chOff x="80131" y="4160541"/>
              <a:chExt cx="1479466" cy="461665"/>
            </a:xfrm>
          </p:grpSpPr>
          <p:pic>
            <p:nvPicPr>
              <p:cNvPr id="310" name="Picture 309"/>
              <p:cNvPicPr>
                <a:picLocks noChangeAspect="1"/>
              </p:cNvPicPr>
              <p:nvPr/>
            </p:nvPicPr>
            <p:blipFill>
              <a:blip r:embed="rId61"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311" name="TextBox 310"/>
              <p:cNvSpPr txBox="1"/>
              <p:nvPr/>
            </p:nvSpPr>
            <p:spPr>
              <a:xfrm>
                <a:off x="246545" y="4160541"/>
                <a:ext cx="131305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Load Balancer</a:t>
                </a:r>
              </a:p>
            </p:txBody>
          </p:sp>
        </p:grpSp>
        <p:grpSp>
          <p:nvGrpSpPr>
            <p:cNvPr id="312" name="VPN Gateway"/>
            <p:cNvGrpSpPr/>
            <p:nvPr/>
          </p:nvGrpSpPr>
          <p:grpSpPr>
            <a:xfrm>
              <a:off x="9295100" y="6527330"/>
              <a:ext cx="1454652" cy="461665"/>
              <a:chOff x="80131" y="4160541"/>
              <a:chExt cx="1454652" cy="461665"/>
            </a:xfrm>
          </p:grpSpPr>
          <p:pic>
            <p:nvPicPr>
              <p:cNvPr id="313" name="Picture 312"/>
              <p:cNvPicPr>
                <a:picLocks noChangeAspect="1"/>
              </p:cNvPicPr>
              <p:nvPr/>
            </p:nvPicPr>
            <p:blipFill>
              <a:blip r:embed="rId63"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314" name="TextBox 313"/>
              <p:cNvSpPr txBox="1"/>
              <p:nvPr/>
            </p:nvSpPr>
            <p:spPr>
              <a:xfrm>
                <a:off x="246545" y="4160541"/>
                <a:ext cx="128823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VPN Gateway</a:t>
                </a:r>
              </a:p>
            </p:txBody>
          </p:sp>
        </p:grpSp>
      </p:grpSp>
      <p:grpSp>
        <p:nvGrpSpPr>
          <p:cNvPr id="44" name="Highlight - Mobile Preview"/>
          <p:cNvGrpSpPr/>
          <p:nvPr/>
        </p:nvGrpSpPr>
        <p:grpSpPr>
          <a:xfrm>
            <a:off x="1867863" y="2032071"/>
            <a:ext cx="1692859" cy="2988642"/>
            <a:chOff x="2055310" y="2223698"/>
            <a:chExt cx="1726804" cy="3048570"/>
          </a:xfrm>
        </p:grpSpPr>
        <p:grpSp>
          <p:nvGrpSpPr>
            <p:cNvPr id="336" name="Web Apps"/>
            <p:cNvGrpSpPr/>
            <p:nvPr/>
          </p:nvGrpSpPr>
          <p:grpSpPr>
            <a:xfrm>
              <a:off x="2055310" y="2223698"/>
              <a:ext cx="1240299" cy="461665"/>
              <a:chOff x="72435" y="2078985"/>
              <a:chExt cx="1240299" cy="461665"/>
            </a:xfrm>
          </p:grpSpPr>
          <p:pic>
            <p:nvPicPr>
              <p:cNvPr id="337" name="Picture 336"/>
              <p:cNvPicPr>
                <a:picLocks noChangeAspect="1"/>
              </p:cNvPicPr>
              <p:nvPr/>
            </p:nvPicPr>
            <p:blipFill>
              <a:blip r:embed="rId21"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2435" y="2173422"/>
                <a:ext cx="231160" cy="232965"/>
              </a:xfrm>
              <a:prstGeom prst="rect">
                <a:avLst/>
              </a:prstGeom>
            </p:spPr>
          </p:pic>
          <p:sp>
            <p:nvSpPr>
              <p:cNvPr id="338" name="TextBox 337"/>
              <p:cNvSpPr txBox="1"/>
              <p:nvPr/>
            </p:nvSpPr>
            <p:spPr>
              <a:xfrm>
                <a:off x="246545" y="2078985"/>
                <a:ext cx="106618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Web Apps</a:t>
                </a:r>
              </a:p>
            </p:txBody>
          </p:sp>
        </p:grpSp>
        <p:grpSp>
          <p:nvGrpSpPr>
            <p:cNvPr id="339" name="Mobile apps"/>
            <p:cNvGrpSpPr/>
            <p:nvPr/>
          </p:nvGrpSpPr>
          <p:grpSpPr>
            <a:xfrm>
              <a:off x="2055310" y="2570551"/>
              <a:ext cx="1405915" cy="461665"/>
              <a:chOff x="55694" y="2411938"/>
              <a:chExt cx="1405915" cy="461665"/>
            </a:xfrm>
          </p:grpSpPr>
          <p:pic>
            <p:nvPicPr>
              <p:cNvPr id="340" name="Picture 339"/>
              <p:cNvPicPr>
                <a:picLocks noChangeAspect="1"/>
              </p:cNvPicPr>
              <p:nvPr/>
            </p:nvPicPr>
            <p:blipFill>
              <a:blip r:embed="rId22"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55694" y="2488448"/>
                <a:ext cx="257258" cy="259267"/>
              </a:xfrm>
              <a:prstGeom prst="rect">
                <a:avLst/>
              </a:prstGeom>
            </p:spPr>
          </p:pic>
          <p:sp>
            <p:nvSpPr>
              <p:cNvPr id="341" name="TextBox 340"/>
              <p:cNvSpPr txBox="1"/>
              <p:nvPr/>
            </p:nvSpPr>
            <p:spPr>
              <a:xfrm>
                <a:off x="234670" y="2411938"/>
                <a:ext cx="122693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Mobile Apps</a:t>
                </a:r>
              </a:p>
            </p:txBody>
          </p:sp>
        </p:grpSp>
        <p:grpSp>
          <p:nvGrpSpPr>
            <p:cNvPr id="345" name="API Apps"/>
            <p:cNvGrpSpPr/>
            <p:nvPr/>
          </p:nvGrpSpPr>
          <p:grpSpPr>
            <a:xfrm>
              <a:off x="2055310" y="3261143"/>
              <a:ext cx="1178360" cy="461665"/>
              <a:chOff x="66869" y="3367593"/>
              <a:chExt cx="1178360" cy="461665"/>
            </a:xfrm>
          </p:grpSpPr>
          <p:pic>
            <p:nvPicPr>
              <p:cNvPr id="346" name="Picture 345"/>
              <p:cNvPicPr>
                <a:picLocks noChangeAspect="1"/>
              </p:cNvPicPr>
              <p:nvPr/>
            </p:nvPicPr>
            <p:blipFill>
              <a:blip r:embed="rId24"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66869" y="3458161"/>
                <a:ext cx="284262" cy="286482"/>
              </a:xfrm>
              <a:prstGeom prst="rect">
                <a:avLst/>
              </a:prstGeom>
            </p:spPr>
          </p:pic>
          <p:sp>
            <p:nvSpPr>
              <p:cNvPr id="347" name="TextBox 346"/>
              <p:cNvSpPr txBox="1"/>
              <p:nvPr/>
            </p:nvSpPr>
            <p:spPr>
              <a:xfrm>
                <a:off x="261946" y="3367593"/>
                <a:ext cx="983283"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API Apps</a:t>
                </a:r>
              </a:p>
            </p:txBody>
          </p:sp>
        </p:grpSp>
        <p:grpSp>
          <p:nvGrpSpPr>
            <p:cNvPr id="348" name="API Management"/>
            <p:cNvGrpSpPr/>
            <p:nvPr/>
          </p:nvGrpSpPr>
          <p:grpSpPr>
            <a:xfrm>
              <a:off x="2055310" y="3606872"/>
              <a:ext cx="1726804" cy="461665"/>
              <a:chOff x="101003" y="3751262"/>
              <a:chExt cx="1726804" cy="461665"/>
            </a:xfrm>
          </p:grpSpPr>
          <p:pic>
            <p:nvPicPr>
              <p:cNvPr id="349" name="Picture 348"/>
              <p:cNvPicPr>
                <a:picLocks noChangeAspect="1"/>
              </p:cNvPicPr>
              <p:nvPr/>
            </p:nvPicPr>
            <p:blipFill>
              <a:blip r:embed="rId25"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01003" y="3875379"/>
                <a:ext cx="211948" cy="213604"/>
              </a:xfrm>
              <a:prstGeom prst="rect">
                <a:avLst/>
              </a:prstGeom>
            </p:spPr>
          </p:pic>
          <p:sp>
            <p:nvSpPr>
              <p:cNvPr id="350" name="TextBox 349"/>
              <p:cNvSpPr txBox="1"/>
              <p:nvPr/>
            </p:nvSpPr>
            <p:spPr>
              <a:xfrm>
                <a:off x="283473" y="3751262"/>
                <a:ext cx="154433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API Management</a:t>
                </a:r>
              </a:p>
            </p:txBody>
          </p:sp>
        </p:grpSp>
        <p:grpSp>
          <p:nvGrpSpPr>
            <p:cNvPr id="351" name="Notification Hubs"/>
            <p:cNvGrpSpPr/>
            <p:nvPr/>
          </p:nvGrpSpPr>
          <p:grpSpPr>
            <a:xfrm>
              <a:off x="2055310" y="3952773"/>
              <a:ext cx="1724527" cy="461665"/>
              <a:chOff x="79176" y="4160541"/>
              <a:chExt cx="1724527" cy="461665"/>
            </a:xfrm>
          </p:grpSpPr>
          <p:pic>
            <p:nvPicPr>
              <p:cNvPr id="352" name="Picture 351"/>
              <p:cNvPicPr>
                <a:picLocks noChangeAspect="1"/>
              </p:cNvPicPr>
              <p:nvPr/>
            </p:nvPicPr>
            <p:blipFill>
              <a:blip r:embed="rId26"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9176" y="4254166"/>
                <a:ext cx="248127" cy="250066"/>
              </a:xfrm>
              <a:prstGeom prst="rect">
                <a:avLst/>
              </a:prstGeom>
            </p:spPr>
          </p:pic>
          <p:sp>
            <p:nvSpPr>
              <p:cNvPr id="353" name="TextBox 352"/>
              <p:cNvSpPr txBox="1"/>
              <p:nvPr/>
            </p:nvSpPr>
            <p:spPr>
              <a:xfrm>
                <a:off x="246545" y="4160541"/>
                <a:ext cx="1557158"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Notification Hubs</a:t>
                </a:r>
              </a:p>
            </p:txBody>
          </p:sp>
        </p:grpSp>
        <p:grpSp>
          <p:nvGrpSpPr>
            <p:cNvPr id="354" name="Mobile Engagements"/>
            <p:cNvGrpSpPr/>
            <p:nvPr/>
          </p:nvGrpSpPr>
          <p:grpSpPr>
            <a:xfrm>
              <a:off x="2055310" y="4280869"/>
              <a:ext cx="1591136" cy="627864"/>
              <a:chOff x="55694" y="2294810"/>
              <a:chExt cx="1591136" cy="627864"/>
            </a:xfrm>
          </p:grpSpPr>
          <p:pic>
            <p:nvPicPr>
              <p:cNvPr id="355" name="Picture 354"/>
              <p:cNvPicPr>
                <a:picLocks noChangeAspect="1"/>
              </p:cNvPicPr>
              <p:nvPr/>
            </p:nvPicPr>
            <p:blipFill>
              <a:blip r:embed="rId27"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55694" y="2488448"/>
                <a:ext cx="257257" cy="259267"/>
              </a:xfrm>
              <a:prstGeom prst="rect">
                <a:avLst/>
              </a:prstGeom>
            </p:spPr>
          </p:pic>
          <p:sp>
            <p:nvSpPr>
              <p:cNvPr id="356" name="TextBox 355"/>
              <p:cNvSpPr txBox="1"/>
              <p:nvPr/>
            </p:nvSpPr>
            <p:spPr>
              <a:xfrm>
                <a:off x="246021" y="2294810"/>
                <a:ext cx="1400809"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Mobile Engagements</a:t>
                </a:r>
              </a:p>
            </p:txBody>
          </p:sp>
        </p:grpSp>
        <p:grpSp>
          <p:nvGrpSpPr>
            <p:cNvPr id="357" name="Functions"/>
            <p:cNvGrpSpPr/>
            <p:nvPr/>
          </p:nvGrpSpPr>
          <p:grpSpPr>
            <a:xfrm>
              <a:off x="2055310" y="4810603"/>
              <a:ext cx="1240789" cy="461665"/>
              <a:chOff x="25907" y="4665890"/>
              <a:chExt cx="1240789" cy="461665"/>
            </a:xfrm>
          </p:grpSpPr>
          <p:pic>
            <p:nvPicPr>
              <p:cNvPr id="358" name="Picture 357"/>
              <p:cNvPicPr>
                <a:picLocks noChangeAspect="1"/>
              </p:cNvPicPr>
              <p:nvPr/>
            </p:nvPicPr>
            <p:blipFill>
              <a:blip r:embed="rId28"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25907" y="4721389"/>
                <a:ext cx="354666" cy="331244"/>
              </a:xfrm>
              <a:prstGeom prst="rect">
                <a:avLst/>
              </a:prstGeom>
            </p:spPr>
          </p:pic>
          <p:sp>
            <p:nvSpPr>
              <p:cNvPr id="359" name="TextBox 358"/>
              <p:cNvSpPr txBox="1"/>
              <p:nvPr/>
            </p:nvSpPr>
            <p:spPr>
              <a:xfrm>
                <a:off x="246545" y="4665890"/>
                <a:ext cx="102015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Functions</a:t>
                </a:r>
              </a:p>
            </p:txBody>
          </p:sp>
        </p:grpSp>
      </p:grpSp>
      <p:grpSp>
        <p:nvGrpSpPr>
          <p:cNvPr id="48" name="Highlight - Developer Services"/>
          <p:cNvGrpSpPr/>
          <p:nvPr/>
        </p:nvGrpSpPr>
        <p:grpSpPr>
          <a:xfrm>
            <a:off x="200577" y="355613"/>
            <a:ext cx="11879435" cy="452590"/>
            <a:chOff x="358585" y="512757"/>
            <a:chExt cx="12117642" cy="461665"/>
          </a:xfrm>
        </p:grpSpPr>
        <p:grpSp>
          <p:nvGrpSpPr>
            <p:cNvPr id="361" name="Visual Studio"/>
            <p:cNvGrpSpPr/>
            <p:nvPr/>
          </p:nvGrpSpPr>
          <p:grpSpPr>
            <a:xfrm>
              <a:off x="358585" y="512757"/>
              <a:ext cx="1466232" cy="461665"/>
              <a:chOff x="1265237" y="1368970"/>
              <a:chExt cx="1466232" cy="461665"/>
            </a:xfrm>
          </p:grpSpPr>
          <p:pic>
            <p:nvPicPr>
              <p:cNvPr id="362" name="Picture 361"/>
              <p:cNvPicPr>
                <a:picLocks noChangeAspect="1"/>
              </p:cNvPicPr>
              <p:nvPr/>
            </p:nvPicPr>
            <p:blipFill>
              <a:blip r:embed="rId3"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265237" y="1446213"/>
                <a:ext cx="220185" cy="221905"/>
              </a:xfrm>
              <a:prstGeom prst="rect">
                <a:avLst/>
              </a:prstGeom>
            </p:spPr>
          </p:pic>
          <p:sp>
            <p:nvSpPr>
              <p:cNvPr id="363" name="TextBox 362"/>
              <p:cNvSpPr txBox="1"/>
              <p:nvPr/>
            </p:nvSpPr>
            <p:spPr>
              <a:xfrm>
                <a:off x="1485422" y="1368970"/>
                <a:ext cx="124604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Visual Studio</a:t>
                </a:r>
              </a:p>
            </p:txBody>
          </p:sp>
        </p:grpSp>
        <p:grpSp>
          <p:nvGrpSpPr>
            <p:cNvPr id="364" name="DevTest Labs" hidden="1"/>
            <p:cNvGrpSpPr/>
            <p:nvPr/>
          </p:nvGrpSpPr>
          <p:grpSpPr>
            <a:xfrm>
              <a:off x="2830689" y="512757"/>
              <a:ext cx="1507695" cy="461596"/>
              <a:chOff x="1288723" y="3488325"/>
              <a:chExt cx="1507695" cy="461596"/>
            </a:xfrm>
          </p:grpSpPr>
          <p:pic>
            <p:nvPicPr>
              <p:cNvPr id="365" name="Picture 364"/>
              <p:cNvPicPr>
                <a:picLocks noChangeAspect="1"/>
              </p:cNvPicPr>
              <p:nvPr/>
            </p:nvPicPr>
            <p:blipFill>
              <a:blip r:embed="rId4"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288723" y="3580512"/>
                <a:ext cx="259337" cy="259337"/>
              </a:xfrm>
              <a:prstGeom prst="rect">
                <a:avLst/>
              </a:prstGeom>
            </p:spPr>
          </p:pic>
          <p:sp>
            <p:nvSpPr>
              <p:cNvPr id="366" name="TextBox 365"/>
              <p:cNvSpPr txBox="1"/>
              <p:nvPr/>
            </p:nvSpPr>
            <p:spPr>
              <a:xfrm>
                <a:off x="1539201" y="3488325"/>
                <a:ext cx="1257217"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00"/>
                    </a:solidFill>
                    <a:effectLst/>
                    <a:uLnTx/>
                    <a:uFillTx/>
                    <a:latin typeface="Segoe UI"/>
                    <a:ea typeface="+mn-ea"/>
                    <a:cs typeface="+mn-cs"/>
                  </a:rPr>
                  <a:t>DevTest</a:t>
                </a:r>
                <a:r>
                  <a:rPr kumimoji="0" lang="en-US" sz="1176" b="0" i="0" u="none" strike="noStrike" kern="1200" cap="none" spc="0" normalizeH="0" baseline="0" noProof="0">
                    <a:ln>
                      <a:noFill/>
                    </a:ln>
                    <a:solidFill>
                      <a:srgbClr val="FFFF00"/>
                    </a:solidFill>
                    <a:effectLst/>
                    <a:uLnTx/>
                    <a:uFillTx/>
                    <a:latin typeface="Segoe UI"/>
                    <a:ea typeface="+mn-ea"/>
                    <a:cs typeface="+mn-cs"/>
                  </a:rPr>
                  <a:t> Labs</a:t>
                </a:r>
              </a:p>
            </p:txBody>
          </p:sp>
        </p:grpSp>
        <p:grpSp>
          <p:nvGrpSpPr>
            <p:cNvPr id="367" name="VS Application Insights" hidden="1"/>
            <p:cNvGrpSpPr/>
            <p:nvPr/>
          </p:nvGrpSpPr>
          <p:grpSpPr>
            <a:xfrm>
              <a:off x="5328597" y="512757"/>
              <a:ext cx="2049181" cy="461665"/>
              <a:chOff x="7179318" y="1471094"/>
              <a:chExt cx="2049181" cy="461665"/>
            </a:xfrm>
          </p:grpSpPr>
          <p:pic>
            <p:nvPicPr>
              <p:cNvPr id="368" name="Picture 367"/>
              <p:cNvPicPr>
                <a:picLocks noChangeAspect="1"/>
              </p:cNvPicPr>
              <p:nvPr/>
            </p:nvPicPr>
            <p:blipFill>
              <a:blip r:embed="rId5"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179318" y="1613812"/>
                <a:ext cx="199288" cy="200845"/>
              </a:xfrm>
              <a:prstGeom prst="rect">
                <a:avLst/>
              </a:prstGeom>
            </p:spPr>
          </p:pic>
          <p:sp>
            <p:nvSpPr>
              <p:cNvPr id="369" name="TextBox 368"/>
              <p:cNvSpPr txBox="1"/>
              <p:nvPr/>
            </p:nvSpPr>
            <p:spPr>
              <a:xfrm>
                <a:off x="7278962" y="1471094"/>
                <a:ext cx="1949537" cy="461665"/>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VS Application Insights</a:t>
                </a:r>
              </a:p>
            </p:txBody>
          </p:sp>
        </p:grpSp>
        <p:grpSp>
          <p:nvGrpSpPr>
            <p:cNvPr id="370" name="HockeyApp" hidden="1"/>
            <p:cNvGrpSpPr/>
            <p:nvPr/>
          </p:nvGrpSpPr>
          <p:grpSpPr>
            <a:xfrm>
              <a:off x="8383650" y="512757"/>
              <a:ext cx="1397862" cy="461665"/>
              <a:chOff x="7638746" y="3701797"/>
              <a:chExt cx="1397862" cy="461665"/>
            </a:xfrm>
          </p:grpSpPr>
          <p:pic>
            <p:nvPicPr>
              <p:cNvPr id="371" name="Picture 370"/>
              <p:cNvPicPr>
                <a:picLocks noChangeAspect="1"/>
              </p:cNvPicPr>
              <p:nvPr/>
            </p:nvPicPr>
            <p:blipFill>
              <a:blip r:embed="rId6"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638746" y="3822981"/>
                <a:ext cx="297843" cy="297843"/>
              </a:xfrm>
              <a:prstGeom prst="rect">
                <a:avLst/>
              </a:prstGeom>
            </p:spPr>
          </p:pic>
          <p:sp>
            <p:nvSpPr>
              <p:cNvPr id="372" name="TextBox 371"/>
              <p:cNvSpPr txBox="1"/>
              <p:nvPr/>
            </p:nvSpPr>
            <p:spPr>
              <a:xfrm>
                <a:off x="7891294" y="3701797"/>
                <a:ext cx="114531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err="1">
                    <a:ln>
                      <a:noFill/>
                    </a:ln>
                    <a:solidFill>
                      <a:srgbClr val="FFFF00"/>
                    </a:solidFill>
                    <a:effectLst/>
                    <a:uLnTx/>
                    <a:uFillTx/>
                    <a:latin typeface="Segoe UI"/>
                    <a:ea typeface="+mn-ea"/>
                    <a:cs typeface="+mn-cs"/>
                  </a:rPr>
                  <a:t>HockeyApp</a:t>
                </a:r>
                <a:endParaRPr kumimoji="0" lang="en-US" sz="1176" b="0" i="0" u="none" strike="noStrike" kern="1200" cap="none" spc="0" normalizeH="0" baseline="0" noProof="0">
                  <a:ln>
                    <a:noFill/>
                  </a:ln>
                  <a:solidFill>
                    <a:srgbClr val="FFFF00"/>
                  </a:solidFill>
                  <a:effectLst/>
                  <a:uLnTx/>
                  <a:uFillTx/>
                  <a:latin typeface="Segoe UI"/>
                  <a:ea typeface="+mn-ea"/>
                  <a:cs typeface="+mn-cs"/>
                </a:endParaRPr>
              </a:p>
            </p:txBody>
          </p:sp>
        </p:grpSp>
        <p:grpSp>
          <p:nvGrpSpPr>
            <p:cNvPr id="373" name="Developer Tools"/>
            <p:cNvGrpSpPr/>
            <p:nvPr/>
          </p:nvGrpSpPr>
          <p:grpSpPr>
            <a:xfrm>
              <a:off x="10787384" y="512757"/>
              <a:ext cx="1688843" cy="461596"/>
              <a:chOff x="5028347" y="5497431"/>
              <a:chExt cx="1688843" cy="461596"/>
            </a:xfrm>
          </p:grpSpPr>
          <p:pic>
            <p:nvPicPr>
              <p:cNvPr id="374" name="Picture 373"/>
              <p:cNvPicPr>
                <a:picLocks noChangeAspect="1"/>
              </p:cNvPicPr>
              <p:nvPr/>
            </p:nvPicPr>
            <p:blipFill>
              <a:blip r:embed="rId7"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5028347" y="5588917"/>
                <a:ext cx="235080" cy="235080"/>
              </a:xfrm>
              <a:prstGeom prst="rect">
                <a:avLst/>
              </a:prstGeom>
            </p:spPr>
          </p:pic>
          <p:sp>
            <p:nvSpPr>
              <p:cNvPr id="375" name="TextBox 374"/>
              <p:cNvSpPr txBox="1"/>
              <p:nvPr/>
            </p:nvSpPr>
            <p:spPr>
              <a:xfrm>
                <a:off x="5249039" y="5497431"/>
                <a:ext cx="1468151" cy="461596"/>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Developer Tools</a:t>
                </a:r>
              </a:p>
            </p:txBody>
          </p:sp>
        </p:grpSp>
      </p:grpSp>
      <p:grpSp>
        <p:nvGrpSpPr>
          <p:cNvPr id="53" name="Highlight - PaaS V2"/>
          <p:cNvGrpSpPr/>
          <p:nvPr/>
        </p:nvGrpSpPr>
        <p:grpSpPr>
          <a:xfrm>
            <a:off x="82483" y="4191583"/>
            <a:ext cx="1693347" cy="835538"/>
            <a:chOff x="84137" y="4275137"/>
            <a:chExt cx="1727302" cy="852292"/>
          </a:xfrm>
        </p:grpSpPr>
        <p:grpSp>
          <p:nvGrpSpPr>
            <p:cNvPr id="391" name="Service Fabric"/>
            <p:cNvGrpSpPr/>
            <p:nvPr/>
          </p:nvGrpSpPr>
          <p:grpSpPr>
            <a:xfrm>
              <a:off x="100361" y="4275137"/>
              <a:ext cx="1458876" cy="461665"/>
              <a:chOff x="79176" y="4160541"/>
              <a:chExt cx="1458876" cy="461665"/>
            </a:xfrm>
          </p:grpSpPr>
          <p:pic>
            <p:nvPicPr>
              <p:cNvPr id="392" name="Picture 391"/>
              <p:cNvPicPr>
                <a:picLocks noChangeAspect="1"/>
              </p:cNvPicPr>
              <p:nvPr/>
            </p:nvPicPr>
            <p:blipFill>
              <a:blip r:embed="rId19"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79176" y="4254166"/>
                <a:ext cx="248128" cy="250066"/>
              </a:xfrm>
              <a:prstGeom prst="rect">
                <a:avLst/>
              </a:prstGeom>
            </p:spPr>
          </p:pic>
          <p:sp>
            <p:nvSpPr>
              <p:cNvPr id="393" name="TextBox 392"/>
              <p:cNvSpPr txBox="1"/>
              <p:nvPr/>
            </p:nvSpPr>
            <p:spPr>
              <a:xfrm>
                <a:off x="246545" y="4160541"/>
                <a:ext cx="1291507"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Service Fabric</a:t>
                </a:r>
              </a:p>
            </p:txBody>
          </p:sp>
        </p:grpSp>
        <p:grpSp>
          <p:nvGrpSpPr>
            <p:cNvPr id="394" name="Container Service"/>
            <p:cNvGrpSpPr/>
            <p:nvPr/>
          </p:nvGrpSpPr>
          <p:grpSpPr>
            <a:xfrm>
              <a:off x="84137" y="4665764"/>
              <a:ext cx="1727302" cy="461665"/>
              <a:chOff x="9683" y="4665890"/>
              <a:chExt cx="1727302" cy="461665"/>
            </a:xfrm>
          </p:grpSpPr>
          <p:pic>
            <p:nvPicPr>
              <p:cNvPr id="395" name="Picture 394"/>
              <p:cNvPicPr>
                <a:picLocks noChangeAspect="1"/>
              </p:cNvPicPr>
              <p:nvPr/>
            </p:nvPicPr>
            <p:blipFill>
              <a:blip r:embed="rId20" cstate="screen">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9683" y="4753213"/>
                <a:ext cx="283117" cy="285329"/>
              </a:xfrm>
              <a:prstGeom prst="rect">
                <a:avLst/>
              </a:prstGeom>
            </p:spPr>
          </p:pic>
          <p:sp>
            <p:nvSpPr>
              <p:cNvPr id="396" name="TextBox 395"/>
              <p:cNvSpPr txBox="1"/>
              <p:nvPr/>
            </p:nvSpPr>
            <p:spPr>
              <a:xfrm>
                <a:off x="184893" y="4665890"/>
                <a:ext cx="155209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FFFF00"/>
                    </a:solidFill>
                    <a:effectLst/>
                    <a:uLnTx/>
                    <a:uFillTx/>
                    <a:latin typeface="Segoe UI"/>
                    <a:ea typeface="+mn-ea"/>
                    <a:cs typeface="+mn-cs"/>
                  </a:rPr>
                  <a:t>Container Service</a:t>
                </a:r>
              </a:p>
            </p:txBody>
          </p:sp>
        </p:grpSp>
      </p:grpSp>
      <p:grpSp>
        <p:nvGrpSpPr>
          <p:cNvPr id="30" name="Highlight - Works With"/>
          <p:cNvGrpSpPr/>
          <p:nvPr/>
        </p:nvGrpSpPr>
        <p:grpSpPr>
          <a:xfrm>
            <a:off x="2155468" y="1173745"/>
            <a:ext cx="10200565" cy="5677542"/>
            <a:chOff x="2198689" y="1196784"/>
            <a:chExt cx="10405108" cy="5791389"/>
          </a:xfrm>
        </p:grpSpPr>
        <p:grpSp>
          <p:nvGrpSpPr>
            <p:cNvPr id="411" name="Work With - Hybrid &amp; Networking"/>
            <p:cNvGrpSpPr/>
            <p:nvPr/>
          </p:nvGrpSpPr>
          <p:grpSpPr>
            <a:xfrm>
              <a:off x="2198689" y="5605705"/>
              <a:ext cx="6773160" cy="1382468"/>
              <a:chOff x="2353210" y="5758959"/>
              <a:chExt cx="6773160" cy="1382468"/>
            </a:xfrm>
          </p:grpSpPr>
          <p:grpSp>
            <p:nvGrpSpPr>
              <p:cNvPr id="422" name="Backup"/>
              <p:cNvGrpSpPr/>
              <p:nvPr/>
            </p:nvGrpSpPr>
            <p:grpSpPr>
              <a:xfrm>
                <a:off x="4570517" y="5758959"/>
                <a:ext cx="1027220" cy="461665"/>
                <a:chOff x="79176" y="4160541"/>
                <a:chExt cx="1027220" cy="461665"/>
              </a:xfrm>
            </p:grpSpPr>
            <p:pic>
              <p:nvPicPr>
                <p:cNvPr id="435" name="Picture 434"/>
                <p:cNvPicPr>
                  <a:picLocks noChangeAspect="1"/>
                </p:cNvPicPr>
                <p:nvPr/>
              </p:nvPicPr>
              <p:blipFill>
                <a:blip r:embed="rId56"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436" name="TextBox 435"/>
                <p:cNvSpPr txBox="1"/>
                <p:nvPr/>
              </p:nvSpPr>
              <p:spPr>
                <a:xfrm>
                  <a:off x="246545" y="4160541"/>
                  <a:ext cx="859851"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Backup</a:t>
                  </a:r>
                </a:p>
              </p:txBody>
            </p:sp>
          </p:grpSp>
          <p:grpSp>
            <p:nvGrpSpPr>
              <p:cNvPr id="423" name="Site Recovery"/>
              <p:cNvGrpSpPr/>
              <p:nvPr/>
            </p:nvGrpSpPr>
            <p:grpSpPr>
              <a:xfrm>
                <a:off x="6237441" y="5758959"/>
                <a:ext cx="1362248" cy="461665"/>
                <a:chOff x="79176" y="4160541"/>
                <a:chExt cx="1362248" cy="461665"/>
              </a:xfrm>
            </p:grpSpPr>
            <p:pic>
              <p:nvPicPr>
                <p:cNvPr id="433" name="Picture 432"/>
                <p:cNvPicPr>
                  <a:picLocks noChangeAspect="1"/>
                </p:cNvPicPr>
                <p:nvPr/>
              </p:nvPicPr>
              <p:blipFill>
                <a:blip r:embed="rId57"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434" name="TextBox 433"/>
                <p:cNvSpPr txBox="1"/>
                <p:nvPr/>
              </p:nvSpPr>
              <p:spPr>
                <a:xfrm>
                  <a:off x="246545" y="4160541"/>
                  <a:ext cx="119487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Site Recover</a:t>
                  </a:r>
                </a:p>
              </p:txBody>
            </p:sp>
          </p:grpSp>
          <p:grpSp>
            <p:nvGrpSpPr>
              <p:cNvPr id="424" name="Express Route"/>
              <p:cNvGrpSpPr/>
              <p:nvPr/>
            </p:nvGrpSpPr>
            <p:grpSpPr>
              <a:xfrm>
                <a:off x="2353210" y="6679762"/>
                <a:ext cx="1474778" cy="461665"/>
                <a:chOff x="79176" y="4160541"/>
                <a:chExt cx="1474778" cy="461665"/>
              </a:xfrm>
            </p:grpSpPr>
            <p:pic>
              <p:nvPicPr>
                <p:cNvPr id="431" name="Picture 430"/>
                <p:cNvPicPr>
                  <a:picLocks noChangeAspect="1"/>
                </p:cNvPicPr>
                <p:nvPr/>
              </p:nvPicPr>
              <p:blipFill>
                <a:blip r:embed="rId59"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432" name="TextBox 431"/>
                <p:cNvSpPr txBox="1"/>
                <p:nvPr/>
              </p:nvSpPr>
              <p:spPr>
                <a:xfrm>
                  <a:off x="246545" y="4160541"/>
                  <a:ext cx="130740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Express Route</a:t>
                  </a:r>
                </a:p>
              </p:txBody>
            </p:sp>
          </p:grpSp>
          <p:grpSp>
            <p:nvGrpSpPr>
              <p:cNvPr id="425" name="Traffic Manager"/>
              <p:cNvGrpSpPr/>
              <p:nvPr/>
            </p:nvGrpSpPr>
            <p:grpSpPr>
              <a:xfrm>
                <a:off x="4149640" y="6679762"/>
                <a:ext cx="1586091" cy="461665"/>
                <a:chOff x="79176" y="4160541"/>
                <a:chExt cx="1586091" cy="461665"/>
              </a:xfrm>
            </p:grpSpPr>
            <p:pic>
              <p:nvPicPr>
                <p:cNvPr id="429" name="Picture 428"/>
                <p:cNvPicPr>
                  <a:picLocks noChangeAspect="1"/>
                </p:cNvPicPr>
                <p:nvPr/>
              </p:nvPicPr>
              <p:blipFill>
                <a:blip r:embed="rId60"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79176" y="4254166"/>
                  <a:ext cx="248126" cy="250065"/>
                </a:xfrm>
                <a:prstGeom prst="rect">
                  <a:avLst/>
                </a:prstGeom>
              </p:spPr>
            </p:pic>
            <p:sp>
              <p:nvSpPr>
                <p:cNvPr id="430" name="TextBox 429"/>
                <p:cNvSpPr txBox="1"/>
                <p:nvPr/>
              </p:nvSpPr>
              <p:spPr>
                <a:xfrm>
                  <a:off x="246545" y="4160541"/>
                  <a:ext cx="1418722"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Traffic Manager</a:t>
                  </a:r>
                </a:p>
              </p:txBody>
            </p:sp>
          </p:grpSp>
          <p:grpSp>
            <p:nvGrpSpPr>
              <p:cNvPr id="426" name="Azure DNS"/>
              <p:cNvGrpSpPr/>
              <p:nvPr/>
            </p:nvGrpSpPr>
            <p:grpSpPr>
              <a:xfrm>
                <a:off x="7858501" y="6679762"/>
                <a:ext cx="1267869" cy="461665"/>
                <a:chOff x="80131" y="4160541"/>
                <a:chExt cx="1267869" cy="461665"/>
              </a:xfrm>
            </p:grpSpPr>
            <p:pic>
              <p:nvPicPr>
                <p:cNvPr id="427" name="Picture 426"/>
                <p:cNvPicPr>
                  <a:picLocks noChangeAspect="1"/>
                </p:cNvPicPr>
                <p:nvPr/>
              </p:nvPicPr>
              <p:blipFill>
                <a:blip r:embed="rId62"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80131" y="4254166"/>
                  <a:ext cx="246217" cy="250065"/>
                </a:xfrm>
                <a:prstGeom prst="rect">
                  <a:avLst/>
                </a:prstGeom>
              </p:spPr>
            </p:pic>
            <p:sp>
              <p:nvSpPr>
                <p:cNvPr id="428" name="TextBox 427"/>
                <p:cNvSpPr txBox="1"/>
                <p:nvPr/>
              </p:nvSpPr>
              <p:spPr>
                <a:xfrm>
                  <a:off x="246545" y="4160541"/>
                  <a:ext cx="1101455"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Azure DNS</a:t>
                  </a:r>
                </a:p>
              </p:txBody>
            </p:sp>
          </p:grpSp>
        </p:grpSp>
        <p:grpSp>
          <p:nvGrpSpPr>
            <p:cNvPr id="412" name="Works with - Identity"/>
            <p:cNvGrpSpPr/>
            <p:nvPr/>
          </p:nvGrpSpPr>
          <p:grpSpPr>
            <a:xfrm>
              <a:off x="10866437" y="2278062"/>
              <a:ext cx="1737360" cy="1847064"/>
              <a:chOff x="10866437" y="2278062"/>
              <a:chExt cx="1737360" cy="1847064"/>
            </a:xfrm>
          </p:grpSpPr>
          <p:grpSp>
            <p:nvGrpSpPr>
              <p:cNvPr id="416" name="Azure Active Directory"/>
              <p:cNvGrpSpPr/>
              <p:nvPr/>
            </p:nvGrpSpPr>
            <p:grpSpPr>
              <a:xfrm>
                <a:off x="10866437" y="2278062"/>
                <a:ext cx="1671949" cy="627864"/>
                <a:chOff x="77747" y="2379635"/>
                <a:chExt cx="1671949" cy="627864"/>
              </a:xfrm>
            </p:grpSpPr>
            <p:pic>
              <p:nvPicPr>
                <p:cNvPr id="420" name="Picture 419"/>
                <p:cNvPicPr>
                  <a:picLocks noChangeAspect="1"/>
                </p:cNvPicPr>
                <p:nvPr/>
              </p:nvPicPr>
              <p:blipFill>
                <a:blip r:embed="rId51"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77747" y="2567492"/>
                  <a:ext cx="257257" cy="259266"/>
                </a:xfrm>
                <a:prstGeom prst="rect">
                  <a:avLst/>
                </a:prstGeom>
              </p:spPr>
            </p:pic>
            <p:sp>
              <p:nvSpPr>
                <p:cNvPr id="421" name="TextBox 420"/>
                <p:cNvSpPr txBox="1"/>
                <p:nvPr/>
              </p:nvSpPr>
              <p:spPr>
                <a:xfrm>
                  <a:off x="257159" y="2379635"/>
                  <a:ext cx="1492537"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Azure Active Directory</a:t>
                  </a:r>
                </a:p>
              </p:txBody>
            </p:sp>
          </p:grpSp>
          <p:grpSp>
            <p:nvGrpSpPr>
              <p:cNvPr id="417" name="Multi-Factor Authentication"/>
              <p:cNvGrpSpPr/>
              <p:nvPr/>
            </p:nvGrpSpPr>
            <p:grpSpPr>
              <a:xfrm>
                <a:off x="10866437" y="3497262"/>
                <a:ext cx="1737360" cy="627864"/>
                <a:chOff x="82312" y="4302699"/>
                <a:chExt cx="1737360" cy="627864"/>
              </a:xfrm>
            </p:grpSpPr>
            <p:pic>
              <p:nvPicPr>
                <p:cNvPr id="418" name="Picture 417"/>
                <p:cNvPicPr>
                  <a:picLocks noChangeAspect="1"/>
                </p:cNvPicPr>
                <p:nvPr/>
              </p:nvPicPr>
              <p:blipFill>
                <a:blip r:embed="rId53" cstate="screen">
                  <a:duotone>
                    <a:prstClr val="black"/>
                    <a:srgbClr val="92D050">
                      <a:tint val="45000"/>
                      <a:satMod val="400000"/>
                    </a:srgbClr>
                  </a:duotone>
                  <a:extLst>
                    <a:ext uri="{28A0092B-C50C-407E-A947-70E740481C1C}">
                      <a14:useLocalDpi xmlns:a14="http://schemas.microsoft.com/office/drawing/2010/main"/>
                    </a:ext>
                  </a:extLst>
                </a:blip>
                <a:stretch>
                  <a:fillRect/>
                </a:stretch>
              </p:blipFill>
              <p:spPr>
                <a:xfrm>
                  <a:off x="82312" y="4479875"/>
                  <a:ext cx="248126" cy="250065"/>
                </a:xfrm>
                <a:prstGeom prst="rect">
                  <a:avLst/>
                </a:prstGeom>
              </p:spPr>
            </p:pic>
            <p:sp>
              <p:nvSpPr>
                <p:cNvPr id="419" name="TextBox 418"/>
                <p:cNvSpPr txBox="1"/>
                <p:nvPr/>
              </p:nvSpPr>
              <p:spPr>
                <a:xfrm>
                  <a:off x="257159" y="4302699"/>
                  <a:ext cx="1562513" cy="627864"/>
                </a:xfrm>
                <a:prstGeom prst="rect">
                  <a:avLst/>
                </a:prstGeom>
                <a:noFill/>
              </p:spPr>
              <p:txBody>
                <a:bodyPr wrap="squar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Multi-Factor Authentication</a:t>
                  </a:r>
                </a:p>
              </p:txBody>
            </p:sp>
          </p:grpSp>
        </p:grpSp>
        <p:grpSp>
          <p:nvGrpSpPr>
            <p:cNvPr id="24" name="Works With - Management"/>
            <p:cNvGrpSpPr/>
            <p:nvPr/>
          </p:nvGrpSpPr>
          <p:grpSpPr>
            <a:xfrm>
              <a:off x="4253566" y="1196784"/>
              <a:ext cx="3707958" cy="461894"/>
              <a:chOff x="4253566" y="1196784"/>
              <a:chExt cx="3707958" cy="461894"/>
            </a:xfrm>
          </p:grpSpPr>
          <p:grpSp>
            <p:nvGrpSpPr>
              <p:cNvPr id="4" name="Group 3"/>
              <p:cNvGrpSpPr/>
              <p:nvPr/>
            </p:nvGrpSpPr>
            <p:grpSpPr>
              <a:xfrm>
                <a:off x="4253566" y="1196784"/>
                <a:ext cx="1477598" cy="461665"/>
                <a:chOff x="4253566" y="1196784"/>
                <a:chExt cx="1477598" cy="461665"/>
              </a:xfrm>
            </p:grpSpPr>
            <p:pic>
              <p:nvPicPr>
                <p:cNvPr id="414" name="Picture 413"/>
                <p:cNvPicPr>
                  <a:picLocks noChangeAspect="1"/>
                </p:cNvPicPr>
                <p:nvPr/>
              </p:nvPicPr>
              <p:blipFill>
                <a:blip r:embed="rId11"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4253566" y="1225061"/>
                  <a:ext cx="370485" cy="373380"/>
                </a:xfrm>
                <a:prstGeom prst="rect">
                  <a:avLst/>
                </a:prstGeom>
              </p:spPr>
            </p:pic>
            <p:sp>
              <p:nvSpPr>
                <p:cNvPr id="415" name="TextBox 414"/>
                <p:cNvSpPr txBox="1"/>
                <p:nvPr/>
              </p:nvSpPr>
              <p:spPr>
                <a:xfrm>
                  <a:off x="4556740" y="1196784"/>
                  <a:ext cx="1174424"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Automation</a:t>
                  </a:r>
                </a:p>
              </p:txBody>
            </p:sp>
          </p:grpSp>
          <p:grpSp>
            <p:nvGrpSpPr>
              <p:cNvPr id="437" name="Log Analytics"/>
              <p:cNvGrpSpPr/>
              <p:nvPr/>
            </p:nvGrpSpPr>
            <p:grpSpPr>
              <a:xfrm>
                <a:off x="6434374" y="1197013"/>
                <a:ext cx="1527150" cy="461665"/>
                <a:chOff x="5964883" y="1211262"/>
                <a:chExt cx="1527150" cy="461665"/>
              </a:xfrm>
            </p:grpSpPr>
            <p:pic>
              <p:nvPicPr>
                <p:cNvPr id="438" name="Picture 437"/>
                <p:cNvPicPr>
                  <a:picLocks noChangeAspect="1"/>
                </p:cNvPicPr>
                <p:nvPr/>
              </p:nvPicPr>
              <p:blipFill>
                <a:blip r:embed="rId10"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5964883" y="1279099"/>
                  <a:ext cx="303174" cy="305542"/>
                </a:xfrm>
                <a:prstGeom prst="rect">
                  <a:avLst/>
                </a:prstGeom>
              </p:spPr>
            </p:pic>
            <p:sp>
              <p:nvSpPr>
                <p:cNvPr id="439" name="TextBox 438"/>
                <p:cNvSpPr txBox="1"/>
                <p:nvPr/>
              </p:nvSpPr>
              <p:spPr>
                <a:xfrm>
                  <a:off x="6226174" y="1211262"/>
                  <a:ext cx="1265859" cy="461665"/>
                </a:xfrm>
                <a:prstGeom prst="rect">
                  <a:avLst/>
                </a:prstGeom>
                <a:noFill/>
              </p:spPr>
              <p:txBody>
                <a:bodyPr wrap="none" lIns="179285" tIns="143428" rIns="179285" bIns="143428" rtlCol="0">
                  <a:spAutoFit/>
                </a:bodyPr>
                <a:lstStyle/>
                <a:p>
                  <a:pPr marL="0" marR="0" lvl="0" indent="0" algn="l" defTabSz="932742"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D83B01">
                          <a:lumMod val="20000"/>
                          <a:lumOff val="80000"/>
                        </a:srgbClr>
                      </a:solidFill>
                      <a:effectLst/>
                      <a:uLnTx/>
                      <a:uFillTx/>
                      <a:latin typeface="Segoe UI"/>
                      <a:ea typeface="+mn-ea"/>
                      <a:cs typeface="+mn-cs"/>
                    </a:rPr>
                    <a:t>Log Analytics</a:t>
                  </a:r>
                </a:p>
              </p:txBody>
            </p:sp>
          </p:grpSp>
        </p:grpSp>
      </p:grpSp>
      <p:sp>
        <p:nvSpPr>
          <p:cNvPr id="28" name="ShoutOut - Foundation"/>
          <p:cNvSpPr/>
          <p:nvPr/>
        </p:nvSpPr>
        <p:spPr bwMode="auto">
          <a:xfrm>
            <a:off x="6617107" y="2445859"/>
            <a:ext cx="4164808" cy="1518191"/>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Foundational Services</a:t>
            </a:r>
            <a:b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b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basis for IaaS</a:t>
            </a:r>
            <a:b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b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Virtual Machines</a:t>
            </a:r>
          </a:p>
        </p:txBody>
      </p:sp>
      <p:sp>
        <p:nvSpPr>
          <p:cNvPr id="360" name="ShoutOut - Web &amp; Mobile Powers Marketplace"/>
          <p:cNvSpPr/>
          <p:nvPr/>
        </p:nvSpPr>
        <p:spPr bwMode="auto">
          <a:xfrm>
            <a:off x="6617107" y="2445859"/>
            <a:ext cx="4164808" cy="1776994"/>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Add Web &amp; Mobile </a:t>
            </a:r>
            <a:b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b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Platform Services</a:t>
            </a:r>
          </a:p>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1" u="none" strike="noStrike" kern="1200" cap="none" spc="0" normalizeH="0" baseline="0" noProof="0">
                <a:ln>
                  <a:noFill/>
                </a:ln>
                <a:solidFill>
                  <a:srgbClr val="505050"/>
                </a:solidFill>
                <a:effectLst/>
                <a:uLnTx/>
                <a:uFillTx/>
                <a:latin typeface="Segoe UI"/>
                <a:ea typeface="Segoe UI" pitchFamily="34" charset="0"/>
                <a:cs typeface="Segoe UI" pitchFamily="34" charset="0"/>
              </a:rPr>
              <a:t>“Preview at GA”</a:t>
            </a:r>
          </a:p>
        </p:txBody>
      </p:sp>
      <p:sp>
        <p:nvSpPr>
          <p:cNvPr id="397" name="ShoutOut - PaaS V2"/>
          <p:cNvSpPr/>
          <p:nvPr/>
        </p:nvSpPr>
        <p:spPr bwMode="auto">
          <a:xfrm>
            <a:off x="2211493" y="3579985"/>
            <a:ext cx="4164808" cy="1667629"/>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Add Container Services &amp; Service Fabric for PaaS v2</a:t>
            </a:r>
          </a:p>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1" u="none" strike="noStrike" kern="1200" cap="none" spc="0" normalizeH="0" baseline="0" noProof="0">
                <a:ln>
                  <a:noFill/>
                </a:ln>
                <a:solidFill>
                  <a:srgbClr val="505050"/>
                </a:solidFill>
                <a:effectLst/>
                <a:uLnTx/>
                <a:uFillTx/>
                <a:latin typeface="Segoe UI"/>
                <a:ea typeface="Segoe UI" pitchFamily="34" charset="0"/>
                <a:cs typeface="Segoe UI" pitchFamily="34" charset="0"/>
              </a:rPr>
              <a:t>“Preview at GA”</a:t>
            </a:r>
          </a:p>
        </p:txBody>
      </p:sp>
      <p:sp>
        <p:nvSpPr>
          <p:cNvPr id="404" name="ShoutOut - Developer Services"/>
          <p:cNvSpPr/>
          <p:nvPr/>
        </p:nvSpPr>
        <p:spPr bwMode="auto">
          <a:xfrm>
            <a:off x="4135066" y="773328"/>
            <a:ext cx="4164808" cy="1117868"/>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rPr>
              <a:t>Add Developer Services that work with Azure Stack Hub</a:t>
            </a:r>
          </a:p>
        </p:txBody>
      </p:sp>
      <p:sp>
        <p:nvSpPr>
          <p:cNvPr id="405" name="ShoutOut - Interoperate Services"/>
          <p:cNvSpPr/>
          <p:nvPr/>
        </p:nvSpPr>
        <p:spPr bwMode="auto">
          <a:xfrm>
            <a:off x="6394809" y="3653107"/>
            <a:ext cx="4164808" cy="1311869"/>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rPr>
              <a:t>With Additional Azure Services that Interoperate with Azure Stack Hub</a:t>
            </a:r>
          </a:p>
        </p:txBody>
      </p:sp>
      <p:sp>
        <p:nvSpPr>
          <p:cNvPr id="406" name="ShoutOut - Stack Lights UP"/>
          <p:cNvSpPr/>
          <p:nvPr/>
        </p:nvSpPr>
        <p:spPr bwMode="auto">
          <a:xfrm>
            <a:off x="5594840" y="2377565"/>
            <a:ext cx="3056249" cy="1241506"/>
          </a:xfrm>
          <a:prstGeom prst="roundRect">
            <a:avLst/>
          </a:prstGeom>
          <a:ln>
            <a:solidFill>
              <a:schemeClr val="tx1"/>
            </a:solidFill>
            <a:headEnd type="none" w="med" len="med"/>
            <a:tailEnd type="none" w="med" len="med"/>
          </a:ln>
          <a:effectLst>
            <a:outerShdw blurRad="50800" dist="3556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rPr>
              <a:t>Azure Stack Hub starts lighting UP!</a:t>
            </a:r>
          </a:p>
        </p:txBody>
      </p:sp>
      <p:pic>
        <p:nvPicPr>
          <p:cNvPr id="29" name="Marketplace - Virtual Machines"/>
          <p:cNvPicPr>
            <a:picLocks noChangeAspect="1"/>
          </p:cNvPicPr>
          <p:nvPr/>
        </p:nvPicPr>
        <p:blipFill>
          <a:blip r:embed="rId65" cstate="screen">
            <a:extLst>
              <a:ext uri="{28A0092B-C50C-407E-A947-70E740481C1C}">
                <a14:useLocalDpi xmlns:a14="http://schemas.microsoft.com/office/drawing/2010/main"/>
              </a:ext>
            </a:extLst>
          </a:blip>
          <a:stretch>
            <a:fillRect/>
          </a:stretch>
        </p:blipFill>
        <p:spPr>
          <a:xfrm>
            <a:off x="5161949" y="1202112"/>
            <a:ext cx="6454818" cy="4445897"/>
          </a:xfrm>
          <a:prstGeom prst="rect">
            <a:avLst/>
          </a:prstGeom>
          <a:ln w="19050">
            <a:solidFill>
              <a:schemeClr val="bg1"/>
            </a:solidFill>
          </a:ln>
          <a:effectLst>
            <a:outerShdw blurRad="50800" dist="355600" dir="2700000" algn="tl" rotWithShape="0">
              <a:prstClr val="black">
                <a:alpha val="40000"/>
              </a:prstClr>
            </a:outerShdw>
          </a:effectLst>
        </p:spPr>
      </p:pic>
      <p:sp>
        <p:nvSpPr>
          <p:cNvPr id="5" name="Arrow - Virtual Machines"/>
          <p:cNvSpPr/>
          <p:nvPr/>
        </p:nvSpPr>
        <p:spPr bwMode="auto">
          <a:xfrm rot="3840941">
            <a:off x="7751359" y="1473875"/>
            <a:ext cx="360563" cy="1077913"/>
          </a:xfrm>
          <a:prstGeom prst="downArrow">
            <a:avLst/>
          </a:prstGeom>
          <a:solidFill>
            <a:schemeClr val="bg2">
              <a:lumMod val="90000"/>
            </a:schemeClr>
          </a:solidFill>
          <a:ln>
            <a:solidFill>
              <a:schemeClr val="tx2"/>
            </a:solidFill>
            <a:headEnd type="none" w="med" len="med"/>
            <a:tailEnd type="none" w="med" len="med"/>
          </a:ln>
          <a:effectLst>
            <a:outerShdw blurRad="50800" dist="1270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Marketplace - Web &amp; Mobile"/>
          <p:cNvPicPr>
            <a:picLocks noChangeAspect="1"/>
          </p:cNvPicPr>
          <p:nvPr/>
        </p:nvPicPr>
        <p:blipFill rotWithShape="1">
          <a:blip r:embed="rId66" cstate="screen">
            <a:extLst>
              <a:ext uri="{28A0092B-C50C-407E-A947-70E740481C1C}">
                <a14:useLocalDpi xmlns:a14="http://schemas.microsoft.com/office/drawing/2010/main"/>
              </a:ext>
            </a:extLst>
          </a:blip>
          <a:srcRect b="2475"/>
          <a:stretch/>
        </p:blipFill>
        <p:spPr>
          <a:xfrm>
            <a:off x="4329557" y="931072"/>
            <a:ext cx="7271901" cy="4888395"/>
          </a:xfrm>
          <a:prstGeom prst="rect">
            <a:avLst/>
          </a:prstGeom>
          <a:ln w="19050">
            <a:solidFill>
              <a:schemeClr val="bg1"/>
            </a:solidFill>
          </a:ln>
          <a:effectLst>
            <a:outerShdw blurRad="50800" dist="355600" dir="2700000" algn="tl" rotWithShape="0">
              <a:prstClr val="black">
                <a:alpha val="40000"/>
              </a:prstClr>
            </a:outerShdw>
          </a:effectLst>
        </p:spPr>
      </p:pic>
      <p:sp>
        <p:nvSpPr>
          <p:cNvPr id="330" name="Arrow - Web &amp; Mobile"/>
          <p:cNvSpPr/>
          <p:nvPr/>
        </p:nvSpPr>
        <p:spPr bwMode="auto">
          <a:xfrm rot="19857678">
            <a:off x="5100330" y="1269782"/>
            <a:ext cx="360563" cy="1077913"/>
          </a:xfrm>
          <a:prstGeom prst="downArrow">
            <a:avLst/>
          </a:prstGeom>
          <a:solidFill>
            <a:schemeClr val="bg2">
              <a:lumMod val="90000"/>
            </a:schemeClr>
          </a:solidFill>
          <a:ln>
            <a:solidFill>
              <a:schemeClr val="tx2"/>
            </a:solidFill>
            <a:headEnd type="none" w="med" len="med"/>
            <a:tailEnd type="none" w="med" len="med"/>
          </a:ln>
          <a:effectLst>
            <a:outerShdw blurRad="50800" dist="1270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Arrow - PaaS v2"/>
          <p:cNvSpPr/>
          <p:nvPr/>
        </p:nvSpPr>
        <p:spPr bwMode="auto">
          <a:xfrm rot="5400000">
            <a:off x="1949746" y="4046567"/>
            <a:ext cx="360563" cy="1077913"/>
          </a:xfrm>
          <a:prstGeom prst="downArrow">
            <a:avLst/>
          </a:prstGeom>
          <a:solidFill>
            <a:schemeClr val="bg2">
              <a:lumMod val="90000"/>
            </a:schemeClr>
          </a:solidFill>
          <a:ln>
            <a:solidFill>
              <a:schemeClr val="tx2"/>
            </a:solidFill>
            <a:headEnd type="none" w="med" len="med"/>
            <a:tailEnd type="none" w="med" len="med"/>
          </a:ln>
          <a:effectLst>
            <a:outerShdw blurRad="50800" dist="1270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Arrow - VS"/>
          <p:cNvSpPr/>
          <p:nvPr/>
        </p:nvSpPr>
        <p:spPr bwMode="auto">
          <a:xfrm rot="16200000">
            <a:off x="1987119" y="-496594"/>
            <a:ext cx="752327" cy="3142262"/>
          </a:xfrm>
          <a:prstGeom prst="bentArrow">
            <a:avLst/>
          </a:prstGeom>
          <a:solidFill>
            <a:schemeClr val="bg2">
              <a:lumMod val="90000"/>
            </a:schemeClr>
          </a:solidFill>
          <a:ln>
            <a:solidFill>
              <a:schemeClr val="tx2"/>
            </a:solidFill>
            <a:headEnd type="none" w="med" len="med"/>
            <a:tailEnd type="none" w="med" len="med"/>
          </a:ln>
          <a:effectLst>
            <a:outerShdw blurRad="50800" dist="1270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3" name="Arrow - Dev Tools"/>
          <p:cNvSpPr/>
          <p:nvPr/>
        </p:nvSpPr>
        <p:spPr bwMode="auto">
          <a:xfrm rot="5400000" flipH="1">
            <a:off x="9523998" y="-425775"/>
            <a:ext cx="813086" cy="2999728"/>
          </a:xfrm>
          <a:prstGeom prst="bentArrow">
            <a:avLst/>
          </a:prstGeom>
          <a:solidFill>
            <a:schemeClr val="bg2">
              <a:lumMod val="90000"/>
            </a:schemeClr>
          </a:solidFill>
          <a:ln>
            <a:solidFill>
              <a:schemeClr val="tx2"/>
            </a:solidFill>
            <a:headEnd type="none" w="med" len="med"/>
            <a:tailEnd type="none" w="med" len="med"/>
          </a:ln>
          <a:effectLst>
            <a:outerShdw blurRad="50800" dist="1270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464734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xit" presetSubtype="0" fill="hold" nodeType="withEffect">
                                  <p:stCondLst>
                                    <p:cond delay="0"/>
                                  </p:stCondLst>
                                  <p:childTnLst>
                                    <p:animEffect transition="out" filter="fade">
                                      <p:cBhvr>
                                        <p:cTn id="37" dur="500"/>
                                        <p:tgtEl>
                                          <p:spTgt spid="29"/>
                                        </p:tgtEl>
                                      </p:cBhvr>
                                    </p:animEffect>
                                    <p:set>
                                      <p:cBhvr>
                                        <p:cTn id="38" dur="1" fill="hold">
                                          <p:stCondLst>
                                            <p:cond delay="499"/>
                                          </p:stCondLst>
                                        </p:cTn>
                                        <p:tgtEl>
                                          <p:spTgt spid="2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60"/>
                                        </p:tgtEl>
                                        <p:attrNameLst>
                                          <p:attrName>style.visibility</p:attrName>
                                        </p:attrNameLst>
                                      </p:cBhvr>
                                      <p:to>
                                        <p:strVal val="visible"/>
                                      </p:to>
                                    </p:set>
                                    <p:animEffect transition="in" filter="fade">
                                      <p:cBhvr>
                                        <p:cTn id="45" dur="500"/>
                                        <p:tgtEl>
                                          <p:spTgt spid="360"/>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ppt_w</p:attrName>
                                        </p:attrNameLst>
                                      </p:cBhvr>
                                      <p:tavLst>
                                        <p:tav tm="0">
                                          <p:val>
                                            <p:fltVal val="0"/>
                                          </p:val>
                                        </p:tav>
                                        <p:tav tm="100000">
                                          <p:val>
                                            <p:strVal val="#ppt_w"/>
                                          </p:val>
                                        </p:tav>
                                      </p:tavLst>
                                    </p:anim>
                                    <p:anim calcmode="lin" valueType="num">
                                      <p:cBhvr>
                                        <p:cTn id="51" dur="500" fill="hold"/>
                                        <p:tgtEl>
                                          <p:spTgt spid="46"/>
                                        </p:tgtEl>
                                        <p:attrNameLst>
                                          <p:attrName>ppt_h</p:attrName>
                                        </p:attrNameLst>
                                      </p:cBhvr>
                                      <p:tavLst>
                                        <p:tav tm="0">
                                          <p:val>
                                            <p:fltVal val="0"/>
                                          </p:val>
                                        </p:tav>
                                        <p:tav tm="100000">
                                          <p:val>
                                            <p:strVal val="#ppt_h"/>
                                          </p:val>
                                        </p:tav>
                                      </p:tavLst>
                                    </p:anim>
                                    <p:animEffect transition="in" filter="fade">
                                      <p:cBhvr>
                                        <p:cTn id="52" dur="500"/>
                                        <p:tgtEl>
                                          <p:spTgt spid="46"/>
                                        </p:tgtEl>
                                      </p:cBhvr>
                                    </p:animEffect>
                                  </p:childTnLst>
                                </p:cTn>
                              </p:par>
                              <p:par>
                                <p:cTn id="53" presetID="10" presetClass="exit" presetSubtype="0" fill="hold" grpId="1" nodeType="withEffect">
                                  <p:stCondLst>
                                    <p:cond delay="0"/>
                                  </p:stCondLst>
                                  <p:childTnLst>
                                    <p:animEffect transition="out" filter="fade">
                                      <p:cBhvr>
                                        <p:cTn id="54" dur="500"/>
                                        <p:tgtEl>
                                          <p:spTgt spid="360"/>
                                        </p:tgtEl>
                                      </p:cBhvr>
                                    </p:animEffect>
                                    <p:set>
                                      <p:cBhvr>
                                        <p:cTn id="55" dur="1" fill="hold">
                                          <p:stCondLst>
                                            <p:cond delay="499"/>
                                          </p:stCondLst>
                                        </p:cTn>
                                        <p:tgtEl>
                                          <p:spTgt spid="360"/>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330"/>
                                        </p:tgtEl>
                                        <p:attrNameLst>
                                          <p:attrName>style.visibility</p:attrName>
                                        </p:attrNameLst>
                                      </p:cBhvr>
                                      <p:to>
                                        <p:strVal val="visible"/>
                                      </p:to>
                                    </p:set>
                                    <p:animEffect transition="in" filter="wipe(left)">
                                      <p:cBhvr>
                                        <p:cTn id="59" dur="500"/>
                                        <p:tgtEl>
                                          <p:spTgt spid="33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xit" presetSubtype="0" fill="hold" nodeType="withEffect">
                                  <p:stCondLst>
                                    <p:cond delay="0"/>
                                  </p:stCondLst>
                                  <p:childTnLst>
                                    <p:animEffect transition="out" filter="fade">
                                      <p:cBhvr>
                                        <p:cTn id="66" dur="500"/>
                                        <p:tgtEl>
                                          <p:spTgt spid="46"/>
                                        </p:tgtEl>
                                      </p:cBhvr>
                                    </p:animEffect>
                                    <p:set>
                                      <p:cBhvr>
                                        <p:cTn id="67" dur="1" fill="hold">
                                          <p:stCondLst>
                                            <p:cond delay="499"/>
                                          </p:stCondLst>
                                        </p:cTn>
                                        <p:tgtEl>
                                          <p:spTgt spid="4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30"/>
                                        </p:tgtEl>
                                      </p:cBhvr>
                                    </p:animEffect>
                                    <p:set>
                                      <p:cBhvr>
                                        <p:cTn id="70" dur="1" fill="hold">
                                          <p:stCondLst>
                                            <p:cond delay="499"/>
                                          </p:stCondLst>
                                        </p:cTn>
                                        <p:tgtEl>
                                          <p:spTgt spid="330"/>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397"/>
                                        </p:tgtEl>
                                        <p:attrNameLst>
                                          <p:attrName>style.visibility</p:attrName>
                                        </p:attrNameLst>
                                      </p:cBhvr>
                                      <p:to>
                                        <p:strVal val="visible"/>
                                      </p:to>
                                    </p:set>
                                    <p:animEffect transition="in" filter="fade">
                                      <p:cBhvr>
                                        <p:cTn id="74" dur="500"/>
                                        <p:tgtEl>
                                          <p:spTgt spid="397"/>
                                        </p:tgtEl>
                                      </p:cBhvr>
                                    </p:animEffect>
                                  </p:childTnLst>
                                </p:cTn>
                              </p:par>
                            </p:childTnLst>
                          </p:cTn>
                        </p:par>
                        <p:par>
                          <p:cTn id="75" fill="hold">
                            <p:stCondLst>
                              <p:cond delay="1000"/>
                            </p:stCondLst>
                            <p:childTnLst>
                              <p:par>
                                <p:cTn id="76" presetID="22" presetClass="entr" presetSubtype="2" fill="hold" grpId="0" nodeType="afterEffect">
                                  <p:stCondLst>
                                    <p:cond delay="0"/>
                                  </p:stCondLst>
                                  <p:childTnLst>
                                    <p:set>
                                      <p:cBhvr>
                                        <p:cTn id="77" dur="1" fill="hold">
                                          <p:stCondLst>
                                            <p:cond delay="0"/>
                                          </p:stCondLst>
                                        </p:cTn>
                                        <p:tgtEl>
                                          <p:spTgt spid="331"/>
                                        </p:tgtEl>
                                        <p:attrNameLst>
                                          <p:attrName>style.visibility</p:attrName>
                                        </p:attrNameLst>
                                      </p:cBhvr>
                                      <p:to>
                                        <p:strVal val="visible"/>
                                      </p:to>
                                    </p:set>
                                    <p:animEffect transition="in" filter="wipe(right)">
                                      <p:cBhvr>
                                        <p:cTn id="78" dur="500"/>
                                        <p:tgtEl>
                                          <p:spTgt spid="3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xit" presetSubtype="0" fill="hold" grpId="1" nodeType="withEffect">
                                  <p:stCondLst>
                                    <p:cond delay="0"/>
                                  </p:stCondLst>
                                  <p:childTnLst>
                                    <p:animEffect transition="out" filter="fade">
                                      <p:cBhvr>
                                        <p:cTn id="85" dur="500"/>
                                        <p:tgtEl>
                                          <p:spTgt spid="397"/>
                                        </p:tgtEl>
                                      </p:cBhvr>
                                    </p:animEffect>
                                    <p:set>
                                      <p:cBhvr>
                                        <p:cTn id="86" dur="1" fill="hold">
                                          <p:stCondLst>
                                            <p:cond delay="499"/>
                                          </p:stCondLst>
                                        </p:cTn>
                                        <p:tgtEl>
                                          <p:spTgt spid="39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31"/>
                                        </p:tgtEl>
                                      </p:cBhvr>
                                    </p:animEffect>
                                    <p:set>
                                      <p:cBhvr>
                                        <p:cTn id="89" dur="1" fill="hold">
                                          <p:stCondLst>
                                            <p:cond delay="499"/>
                                          </p:stCondLst>
                                        </p:cTn>
                                        <p:tgtEl>
                                          <p:spTgt spid="331"/>
                                        </p:tgtEl>
                                        <p:attrNameLst>
                                          <p:attrName>style.visibility</p:attrName>
                                        </p:attrNameLst>
                                      </p:cBhvr>
                                      <p:to>
                                        <p:strVal val="hidden"/>
                                      </p:to>
                                    </p:se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404"/>
                                        </p:tgtEl>
                                        <p:attrNameLst>
                                          <p:attrName>style.visibility</p:attrName>
                                        </p:attrNameLst>
                                      </p:cBhvr>
                                      <p:to>
                                        <p:strVal val="visible"/>
                                      </p:to>
                                    </p:set>
                                    <p:animEffect transition="in" filter="fade">
                                      <p:cBhvr>
                                        <p:cTn id="93" dur="500"/>
                                        <p:tgtEl>
                                          <p:spTgt spid="404"/>
                                        </p:tgtEl>
                                      </p:cBhvr>
                                    </p:animEffect>
                                  </p:childTnLst>
                                </p:cTn>
                              </p:par>
                            </p:childTnLst>
                          </p:cTn>
                        </p:par>
                        <p:par>
                          <p:cTn id="94" fill="hold">
                            <p:stCondLst>
                              <p:cond delay="1000"/>
                            </p:stCondLst>
                            <p:childTnLst>
                              <p:par>
                                <p:cTn id="95" presetID="22" presetClass="entr" presetSubtype="2"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right)">
                                      <p:cBhvr>
                                        <p:cTn id="97" dur="500"/>
                                        <p:tgtEl>
                                          <p:spTgt spid="2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33"/>
                                        </p:tgtEl>
                                        <p:attrNameLst>
                                          <p:attrName>style.visibility</p:attrName>
                                        </p:attrNameLst>
                                      </p:cBhvr>
                                      <p:to>
                                        <p:strVal val="visible"/>
                                      </p:to>
                                    </p:set>
                                    <p:animEffect transition="in" filter="wipe(left)">
                                      <p:cBhvr>
                                        <p:cTn id="100" dur="500"/>
                                        <p:tgtEl>
                                          <p:spTgt spid="3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par>
                                <p:cTn id="106" presetID="10" presetClass="exit" presetSubtype="0" fill="hold" grpId="1" nodeType="withEffect">
                                  <p:stCondLst>
                                    <p:cond delay="0"/>
                                  </p:stCondLst>
                                  <p:childTnLst>
                                    <p:animEffect transition="out" filter="fade">
                                      <p:cBhvr>
                                        <p:cTn id="107" dur="500"/>
                                        <p:tgtEl>
                                          <p:spTgt spid="404"/>
                                        </p:tgtEl>
                                      </p:cBhvr>
                                    </p:animEffect>
                                    <p:set>
                                      <p:cBhvr>
                                        <p:cTn id="108" dur="1" fill="hold">
                                          <p:stCondLst>
                                            <p:cond delay="499"/>
                                          </p:stCondLst>
                                        </p:cTn>
                                        <p:tgtEl>
                                          <p:spTgt spid="404"/>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2"/>
                                        </p:tgtEl>
                                      </p:cBhvr>
                                    </p:animEffect>
                                    <p:set>
                                      <p:cBhvr>
                                        <p:cTn id="111" dur="1" fill="hold">
                                          <p:stCondLst>
                                            <p:cond delay="499"/>
                                          </p:stCondLst>
                                        </p:cTn>
                                        <p:tgtEl>
                                          <p:spTgt spid="22"/>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33"/>
                                        </p:tgtEl>
                                      </p:cBhvr>
                                    </p:animEffect>
                                    <p:set>
                                      <p:cBhvr>
                                        <p:cTn id="114" dur="1" fill="hold">
                                          <p:stCondLst>
                                            <p:cond delay="499"/>
                                          </p:stCondLst>
                                        </p:cTn>
                                        <p:tgtEl>
                                          <p:spTgt spid="333"/>
                                        </p:tgtEl>
                                        <p:attrNameLst>
                                          <p:attrName>style.visibility</p:attrName>
                                        </p:attrNameLst>
                                      </p:cBhvr>
                                      <p:to>
                                        <p:strVal val="hidden"/>
                                      </p:to>
                                    </p:set>
                                  </p:childTnLst>
                                </p:cTn>
                              </p:par>
                            </p:childTnLst>
                          </p:cTn>
                        </p:par>
                        <p:par>
                          <p:cTn id="115" fill="hold">
                            <p:stCondLst>
                              <p:cond delay="500"/>
                            </p:stCondLst>
                            <p:childTnLst>
                              <p:par>
                                <p:cTn id="116" presetID="10" presetClass="entr" presetSubtype="0" fill="hold" grpId="0" nodeType="afterEffect">
                                  <p:stCondLst>
                                    <p:cond delay="0"/>
                                  </p:stCondLst>
                                  <p:childTnLst>
                                    <p:set>
                                      <p:cBhvr>
                                        <p:cTn id="117" dur="1" fill="hold">
                                          <p:stCondLst>
                                            <p:cond delay="0"/>
                                          </p:stCondLst>
                                        </p:cTn>
                                        <p:tgtEl>
                                          <p:spTgt spid="405"/>
                                        </p:tgtEl>
                                        <p:attrNameLst>
                                          <p:attrName>style.visibility</p:attrName>
                                        </p:attrNameLst>
                                      </p:cBhvr>
                                      <p:to>
                                        <p:strVal val="visible"/>
                                      </p:to>
                                    </p:set>
                                    <p:animEffect transition="in" filter="fade">
                                      <p:cBhvr>
                                        <p:cTn id="118" dur="500"/>
                                        <p:tgtEl>
                                          <p:spTgt spid="40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500"/>
                                        <p:tgtEl>
                                          <p:spTgt spid="405"/>
                                        </p:tgtEl>
                                      </p:cBhvr>
                                    </p:animEffect>
                                    <p:set>
                                      <p:cBhvr>
                                        <p:cTn id="123" dur="1" fill="hold">
                                          <p:stCondLst>
                                            <p:cond delay="499"/>
                                          </p:stCondLst>
                                        </p:cTn>
                                        <p:tgtEl>
                                          <p:spTgt spid="405"/>
                                        </p:tgtEl>
                                        <p:attrNameLst>
                                          <p:attrName>style.visibility</p:attrName>
                                        </p:attrNameLst>
                                      </p:cBhvr>
                                      <p:to>
                                        <p:strVal val="hidden"/>
                                      </p:to>
                                    </p:set>
                                  </p:childTnLst>
                                </p:cTn>
                              </p:par>
                            </p:childTnLst>
                          </p:cTn>
                        </p:par>
                        <p:par>
                          <p:cTn id="124" fill="hold">
                            <p:stCondLst>
                              <p:cond delay="500"/>
                            </p:stCondLst>
                            <p:childTnLst>
                              <p:par>
                                <p:cTn id="125" presetID="10" presetClass="entr" presetSubtype="0" fill="hold" grpId="0" nodeType="afterEffect">
                                  <p:stCondLst>
                                    <p:cond delay="0"/>
                                  </p:stCondLst>
                                  <p:childTnLst>
                                    <p:set>
                                      <p:cBhvr>
                                        <p:cTn id="126" dur="1" fill="hold">
                                          <p:stCondLst>
                                            <p:cond delay="0"/>
                                          </p:stCondLst>
                                        </p:cTn>
                                        <p:tgtEl>
                                          <p:spTgt spid="406"/>
                                        </p:tgtEl>
                                        <p:attrNameLst>
                                          <p:attrName>style.visibility</p:attrName>
                                        </p:attrNameLst>
                                      </p:cBhvr>
                                      <p:to>
                                        <p:strVal val="visible"/>
                                      </p:to>
                                    </p:set>
                                    <p:animEffect transition="in" filter="fade">
                                      <p:cBhvr>
                                        <p:cTn id="127"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0" grpId="0" animBg="1"/>
      <p:bldP spid="360" grpId="1" animBg="1"/>
      <p:bldP spid="397" grpId="0" animBg="1"/>
      <p:bldP spid="397" grpId="1" animBg="1"/>
      <p:bldP spid="404" grpId="0" animBg="1"/>
      <p:bldP spid="404" grpId="1" animBg="1"/>
      <p:bldP spid="405" grpId="0" animBg="1"/>
      <p:bldP spid="405" grpId="1" animBg="1"/>
      <p:bldP spid="406" grpId="0" animBg="1"/>
      <p:bldP spid="5" grpId="0" animBg="1"/>
      <p:bldP spid="5" grpId="1" animBg="1"/>
      <p:bldP spid="330" grpId="0" animBg="1"/>
      <p:bldP spid="330" grpId="1" animBg="1"/>
      <p:bldP spid="331" grpId="0" animBg="1"/>
      <p:bldP spid="331" grpId="1" animBg="1"/>
      <p:bldP spid="22" grpId="0" animBg="1"/>
      <p:bldP spid="22" grpId="1" animBg="1"/>
      <p:bldP spid="333" grpId="0" animBg="1"/>
      <p:bldP spid="3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849604"/>
            <a:ext cx="11653523" cy="1181862"/>
          </a:xfrm>
        </p:spPr>
        <p:txBody>
          <a:bodyPr/>
          <a:lstStyle/>
          <a:p>
            <a:r>
              <a:rPr lang="en-US" sz="7200" dirty="0"/>
              <a:t>PaaS in Azure Stack Hub</a:t>
            </a:r>
          </a:p>
        </p:txBody>
      </p:sp>
    </p:spTree>
    <p:extLst>
      <p:ext uri="{BB962C8B-B14F-4D97-AF65-F5344CB8AC3E}">
        <p14:creationId xmlns:p14="http://schemas.microsoft.com/office/powerpoint/2010/main" val="372237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69240" y="1189495"/>
            <a:ext cx="6614722" cy="5048305"/>
          </a:xfrm>
        </p:spPr>
        <p:txBody>
          <a:bodyPr/>
          <a:lstStyle/>
          <a:p>
            <a:pPr>
              <a:spcBef>
                <a:spcPts val="0"/>
              </a:spcBef>
              <a:spcAft>
                <a:spcPts val="600"/>
              </a:spcAft>
            </a:pPr>
            <a:r>
              <a:rPr lang="en-US" sz="2800" dirty="0"/>
              <a:t>Ecosystem of Services</a:t>
            </a:r>
          </a:p>
          <a:p>
            <a:pPr lvl="1" fontAlgn="ctr">
              <a:spcBef>
                <a:spcPts val="0"/>
              </a:spcBef>
              <a:spcAft>
                <a:spcPts val="600"/>
              </a:spcAft>
            </a:pPr>
            <a:r>
              <a:rPr lang="en-US" sz="1800" dirty="0">
                <a:latin typeface="+mj-lt"/>
              </a:rPr>
              <a:t>Delivered as a Template</a:t>
            </a:r>
          </a:p>
          <a:p>
            <a:pPr lvl="1" fontAlgn="ctr">
              <a:spcBef>
                <a:spcPts val="0"/>
              </a:spcBef>
              <a:spcAft>
                <a:spcPts val="600"/>
              </a:spcAft>
            </a:pPr>
            <a:r>
              <a:rPr lang="en-US" sz="1800" dirty="0">
                <a:latin typeface="+mj-lt"/>
              </a:rPr>
              <a:t>Delivered as a PaaS</a:t>
            </a:r>
          </a:p>
          <a:p>
            <a:pPr>
              <a:spcBef>
                <a:spcPts val="0"/>
              </a:spcBef>
              <a:spcAft>
                <a:spcPts val="600"/>
              </a:spcAft>
            </a:pPr>
            <a:r>
              <a:rPr lang="en-US" sz="2800" dirty="0"/>
              <a:t>PaaS Overview</a:t>
            </a:r>
          </a:p>
          <a:p>
            <a:pPr lvl="1" fontAlgn="ctr">
              <a:spcBef>
                <a:spcPts val="0"/>
              </a:spcBef>
              <a:spcAft>
                <a:spcPts val="600"/>
              </a:spcAft>
            </a:pPr>
            <a:r>
              <a:rPr lang="en-US" sz="1800" dirty="0">
                <a:latin typeface="+mj-lt"/>
              </a:rPr>
              <a:t>Introduction</a:t>
            </a:r>
          </a:p>
          <a:p>
            <a:pPr lvl="1" fontAlgn="ctr">
              <a:spcBef>
                <a:spcPts val="0"/>
              </a:spcBef>
              <a:spcAft>
                <a:spcPts val="600"/>
              </a:spcAft>
            </a:pPr>
            <a:r>
              <a:rPr lang="en-US" sz="1800" dirty="0">
                <a:latin typeface="+mj-lt"/>
              </a:rPr>
              <a:t>Overview</a:t>
            </a:r>
          </a:p>
          <a:p>
            <a:pPr>
              <a:spcBef>
                <a:spcPts val="0"/>
              </a:spcBef>
              <a:spcAft>
                <a:spcPts val="600"/>
              </a:spcAft>
            </a:pPr>
            <a:r>
              <a:rPr lang="en-US" sz="2800" dirty="0"/>
              <a:t>PaaS in Public Azure and Azure Stack Hub</a:t>
            </a:r>
          </a:p>
          <a:p>
            <a:pPr lvl="1" fontAlgn="ctr">
              <a:spcBef>
                <a:spcPts val="0"/>
              </a:spcBef>
              <a:spcAft>
                <a:spcPts val="600"/>
              </a:spcAft>
            </a:pPr>
            <a:r>
              <a:rPr lang="en-US" sz="1800" dirty="0">
                <a:latin typeface="+mj-lt"/>
              </a:rPr>
              <a:t>PaaS in Public Azure</a:t>
            </a:r>
          </a:p>
          <a:p>
            <a:pPr lvl="1" fontAlgn="ctr">
              <a:spcBef>
                <a:spcPts val="0"/>
              </a:spcBef>
              <a:spcAft>
                <a:spcPts val="600"/>
              </a:spcAft>
            </a:pPr>
            <a:r>
              <a:rPr lang="en-US" sz="1800" dirty="0">
                <a:latin typeface="+mj-lt"/>
              </a:rPr>
              <a:t>PaaS in Azure Stack Hub</a:t>
            </a:r>
          </a:p>
          <a:p>
            <a:pPr>
              <a:spcBef>
                <a:spcPts val="0"/>
              </a:spcBef>
              <a:spcAft>
                <a:spcPts val="600"/>
              </a:spcAft>
            </a:pPr>
            <a:r>
              <a:rPr lang="en-US" sz="2800" dirty="0"/>
              <a:t>App Service</a:t>
            </a:r>
          </a:p>
          <a:p>
            <a:pPr lvl="1" fontAlgn="ctr">
              <a:spcBef>
                <a:spcPts val="0"/>
              </a:spcBef>
              <a:spcAft>
                <a:spcPts val="600"/>
              </a:spcAft>
            </a:pPr>
            <a:r>
              <a:rPr lang="en-US" sz="1800" dirty="0">
                <a:latin typeface="+mj-lt"/>
              </a:rPr>
              <a:t>Web Apps, API Apps, and Functions</a:t>
            </a:r>
          </a:p>
          <a:p>
            <a:pPr>
              <a:spcBef>
                <a:spcPts val="0"/>
              </a:spcBef>
              <a:spcAft>
                <a:spcPts val="600"/>
              </a:spcAft>
            </a:pPr>
            <a:r>
              <a:rPr lang="en-US" sz="2800" dirty="0"/>
              <a:t>Service Fabric</a:t>
            </a:r>
          </a:p>
          <a:p>
            <a:pPr lvl="1" fontAlgn="ctr">
              <a:spcBef>
                <a:spcPts val="0"/>
              </a:spcBef>
              <a:spcAft>
                <a:spcPts val="600"/>
              </a:spcAft>
            </a:pPr>
            <a:r>
              <a:rPr lang="en-US" sz="1800" dirty="0">
                <a:latin typeface="+mj-lt"/>
              </a:rPr>
              <a:t>Service Fabric</a:t>
            </a:r>
          </a:p>
        </p:txBody>
      </p:sp>
      <p:grpSp>
        <p:nvGrpSpPr>
          <p:cNvPr id="2" name="Group 1"/>
          <p:cNvGrpSpPr>
            <a:grpSpLocks noChangeAspect="1"/>
          </p:cNvGrpSpPr>
          <p:nvPr/>
        </p:nvGrpSpPr>
        <p:grpSpPr>
          <a:xfrm>
            <a:off x="6469510" y="486"/>
            <a:ext cx="5722490" cy="6857029"/>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4C9F987F-F4DA-41DE-8D53-4735C578232C}"/>
              </a:ext>
            </a:extLst>
          </p:cNvPr>
          <p:cNvGraphicFramePr>
            <a:graphicFrameLocks noGrp="1"/>
          </p:cNvGraphicFramePr>
          <p:nvPr/>
        </p:nvGraphicFramePr>
        <p:xfrm>
          <a:off x="6230153" y="5774104"/>
          <a:ext cx="5961848" cy="1035865"/>
        </p:xfrm>
        <a:graphic>
          <a:graphicData uri="http://schemas.openxmlformats.org/drawingml/2006/table">
            <a:tbl>
              <a:tblPr firstRow="1" bandRow="1">
                <a:tableStyleId>{2D5ABB26-0587-4C30-8999-92F81FD0307C}</a:tableStyleId>
              </a:tblPr>
              <a:tblGrid>
                <a:gridCol w="3540239">
                  <a:extLst>
                    <a:ext uri="{9D8B030D-6E8A-4147-A177-3AD203B41FA5}">
                      <a16:colId xmlns:a16="http://schemas.microsoft.com/office/drawing/2014/main" val="2303112545"/>
                    </a:ext>
                  </a:extLst>
                </a:gridCol>
                <a:gridCol w="2421609">
                  <a:extLst>
                    <a:ext uri="{9D8B030D-6E8A-4147-A177-3AD203B41FA5}">
                      <a16:colId xmlns:a16="http://schemas.microsoft.com/office/drawing/2014/main" val="1630931360"/>
                    </a:ext>
                  </a:extLst>
                </a:gridCol>
              </a:tblGrid>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Service category</a:t>
                      </a:r>
                    </a:p>
                  </a:txBody>
                  <a:tcPr marL="89642" marR="89642" marT="44821" marB="44821"/>
                </a:tc>
                <a:tc>
                  <a:txBody>
                    <a:bodyPr/>
                    <a:lstStyle/>
                    <a:p>
                      <a:pPr>
                        <a:buNone/>
                      </a:pPr>
                      <a:r>
                        <a:rPr lang="en-US" sz="1700">
                          <a:solidFill>
                            <a:srgbClr val="353535"/>
                          </a:solidFill>
                          <a:latin typeface="+mj-lt"/>
                        </a:rPr>
                        <a:t>App Service</a:t>
                      </a:r>
                    </a:p>
                  </a:txBody>
                  <a:tcPr marL="89642" marR="89642" marT="44821" marB="44821"/>
                </a:tc>
                <a:extLst>
                  <a:ext uri="{0D108BD9-81ED-4DB2-BD59-A6C34878D82A}">
                    <a16:rowId xmlns:a16="http://schemas.microsoft.com/office/drawing/2014/main" val="2481797546"/>
                  </a:ext>
                </a:extLst>
              </a:tr>
              <a:tr h="617039">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API version</a:t>
                      </a:r>
                    </a:p>
                  </a:txBody>
                  <a:tcPr marL="89642" marR="89642" marT="44821" marB="44821"/>
                </a:tc>
                <a:tc>
                  <a:txBody>
                    <a:bodyPr/>
                    <a:lstStyle/>
                    <a:p>
                      <a:pPr>
                        <a:buNone/>
                      </a:pPr>
                      <a:r>
                        <a:rPr lang="en-US" sz="1700" dirty="0">
                          <a:solidFill>
                            <a:srgbClr val="353535"/>
                          </a:solidFill>
                          <a:latin typeface="+mj-lt"/>
                        </a:rPr>
                        <a:t>Various to 2016-08-01 (parity with Azure)</a:t>
                      </a:r>
                    </a:p>
                  </a:txBody>
                  <a:tcPr marL="89642" marR="89642" marT="44821" marB="44821"/>
                </a:tc>
                <a:extLst>
                  <a:ext uri="{0D108BD9-81ED-4DB2-BD59-A6C34878D82A}">
                    <a16:rowId xmlns:a16="http://schemas.microsoft.com/office/drawing/2014/main" val="2471161076"/>
                  </a:ext>
                </a:extLst>
              </a:tr>
            </a:tbl>
          </a:graphicData>
        </a:graphic>
      </p:graphicFrame>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6337" y="117910"/>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26985" y="1253204"/>
            <a:ext cx="7282502" cy="4099722"/>
          </a:xfrm>
          <a:prstGeom prst="rect">
            <a:avLst/>
          </a:prstGeom>
        </p:spPr>
      </p:pic>
      <p:sp>
        <p:nvSpPr>
          <p:cNvPr id="2" name="Title 1"/>
          <p:cNvSpPr>
            <a:spLocks noGrp="1"/>
          </p:cNvSpPr>
          <p:nvPr>
            <p:ph type="title"/>
          </p:nvPr>
        </p:nvSpPr>
        <p:spPr/>
        <p:txBody>
          <a:bodyPr/>
          <a:lstStyle/>
          <a:p>
            <a:r>
              <a:rPr lang="en-US">
                <a:solidFill>
                  <a:srgbClr val="404040"/>
                </a:solidFill>
              </a:rPr>
              <a:t>App Service | Web Apps</a:t>
            </a:r>
            <a:endParaRPr lang="en-US"/>
          </a:p>
        </p:txBody>
      </p:sp>
      <p:sp>
        <p:nvSpPr>
          <p:cNvPr id="11" name="Rectangle 10"/>
          <p:cNvSpPr/>
          <p:nvPr/>
        </p:nvSpPr>
        <p:spPr>
          <a:xfrm>
            <a:off x="390050" y="1211256"/>
            <a:ext cx="4213919" cy="4643568"/>
          </a:xfrm>
          <a:prstGeom prst="rect">
            <a:avLst/>
          </a:prstGeom>
        </p:spPr>
        <p:txBody>
          <a:bodyPr wrap="square">
            <a:spAutoFit/>
          </a:bodyPr>
          <a:lstStyle/>
          <a:p>
            <a:pPr lvl="0">
              <a:lnSpc>
                <a:spcPct val="90000"/>
              </a:lnSpc>
              <a:spcBef>
                <a:spcPct val="20000"/>
              </a:spcBef>
              <a:buSzPct val="90000"/>
              <a:defRPr/>
            </a:pPr>
            <a:r>
              <a:rPr lang="en-US" sz="1961">
                <a:solidFill>
                  <a:srgbClr val="404040"/>
                </a:solidFill>
                <a:latin typeface="Segoe UI Light"/>
              </a:rPr>
              <a:t>Allows developers rapidly build, deploy, and manage powerful websites and web apps using standards-based solutions and APIs</a:t>
            </a:r>
          </a:p>
          <a:p>
            <a:pPr marL="0" lvl="1">
              <a:lnSpc>
                <a:spcPct val="90000"/>
              </a:lnSpc>
              <a:spcBef>
                <a:spcPct val="20000"/>
              </a:spcBef>
              <a:buSzPct val="90000"/>
              <a:defRPr/>
            </a:pPr>
            <a:endParaRPr lang="en-US" sz="1961">
              <a:solidFill>
                <a:srgbClr val="0078D7"/>
              </a:solidFill>
              <a:latin typeface="+mj-lt"/>
            </a:endParaRPr>
          </a:p>
          <a:p>
            <a:pPr marL="0" lvl="1">
              <a:lnSpc>
                <a:spcPct val="90000"/>
              </a:lnSpc>
              <a:spcBef>
                <a:spcPct val="20000"/>
              </a:spcBef>
              <a:buSzPct val="90000"/>
              <a:defRPr/>
            </a:pPr>
            <a:r>
              <a:rPr lang="en-US" sz="1961">
                <a:solidFill>
                  <a:srgbClr val="0078D7"/>
                </a:solidFill>
                <a:latin typeface="+mj-lt"/>
              </a:rPr>
              <a:t>Web apps allow customers to:</a:t>
            </a:r>
          </a:p>
          <a:p>
            <a:pPr marL="336145" lvl="1" indent="-336145">
              <a:lnSpc>
                <a:spcPct val="90000"/>
              </a:lnSpc>
              <a:spcBef>
                <a:spcPct val="20000"/>
              </a:spcBef>
              <a:buSzPct val="90000"/>
              <a:buFont typeface="Arial" panose="020B0604020202020204" pitchFamily="34" charset="0"/>
              <a:buChar char="•"/>
              <a:defRPr/>
            </a:pPr>
            <a:r>
              <a:rPr lang="en-US" sz="1765">
                <a:latin typeface="+mj-lt"/>
              </a:rPr>
              <a:t>Create personalized customer experiences </a:t>
            </a:r>
          </a:p>
          <a:p>
            <a:pPr marL="336145" lvl="1" indent="-336145">
              <a:lnSpc>
                <a:spcPct val="90000"/>
              </a:lnSpc>
              <a:spcBef>
                <a:spcPct val="20000"/>
              </a:spcBef>
              <a:buSzPct val="90000"/>
              <a:buFont typeface="Arial" panose="020B0604020202020204" pitchFamily="34" charset="0"/>
              <a:buChar char="•"/>
              <a:defRPr/>
            </a:pPr>
            <a:r>
              <a:rPr lang="en-US" sz="1765">
                <a:latin typeface="+mj-lt"/>
              </a:rPr>
              <a:t>Scale up and out quickly</a:t>
            </a:r>
          </a:p>
          <a:p>
            <a:pPr marL="336145" lvl="1" indent="-336145">
              <a:lnSpc>
                <a:spcPct val="90000"/>
              </a:lnSpc>
              <a:spcBef>
                <a:spcPct val="20000"/>
              </a:spcBef>
              <a:buSzPct val="90000"/>
              <a:buFont typeface="Arial" panose="020B0604020202020204" pitchFamily="34" charset="0"/>
              <a:buChar char="•"/>
              <a:defRPr/>
            </a:pPr>
            <a:r>
              <a:rPr lang="en-US" sz="1765">
                <a:latin typeface="+mj-lt"/>
              </a:rPr>
              <a:t>Centralize web sites on one platform</a:t>
            </a:r>
          </a:p>
          <a:p>
            <a:pPr marL="336145" lvl="1" indent="-336145">
              <a:lnSpc>
                <a:spcPct val="90000"/>
              </a:lnSpc>
              <a:spcBef>
                <a:spcPct val="20000"/>
              </a:spcBef>
              <a:buSzPct val="90000"/>
              <a:buFont typeface="Arial" panose="020B0604020202020204" pitchFamily="34" charset="0"/>
              <a:buChar char="•"/>
              <a:defRPr/>
            </a:pPr>
            <a:r>
              <a:rPr lang="en-US" sz="1765">
                <a:latin typeface="+mj-lt"/>
              </a:rPr>
              <a:t>Enable continuous deployment with Git, TFS, GitHub, and Visual Studio Team Services</a:t>
            </a:r>
          </a:p>
          <a:p>
            <a:pPr marL="336145" lvl="1" indent="-336145">
              <a:lnSpc>
                <a:spcPct val="90000"/>
              </a:lnSpc>
              <a:spcBef>
                <a:spcPct val="20000"/>
              </a:spcBef>
              <a:buSzPct val="90000"/>
              <a:buFont typeface="Arial" panose="020B0604020202020204" pitchFamily="34" charset="0"/>
              <a:buChar char="•"/>
              <a:defRPr/>
            </a:pPr>
            <a:r>
              <a:rPr lang="en-US" sz="1765">
                <a:latin typeface="+mj-lt"/>
              </a:rPr>
              <a:t>Build solutions based on Windows and Linux images</a:t>
            </a:r>
            <a:endParaRPr lang="en-US" sz="1961">
              <a:solidFill>
                <a:srgbClr val="404040"/>
              </a:solidFill>
              <a:latin typeface="Segoe UI Light"/>
            </a:endParaRPr>
          </a:p>
          <a:p>
            <a:pPr marL="0" lvl="1">
              <a:lnSpc>
                <a:spcPct val="90000"/>
              </a:lnSpc>
              <a:spcBef>
                <a:spcPct val="20000"/>
              </a:spcBef>
              <a:buSzPct val="90000"/>
              <a:defRPr/>
            </a:pPr>
            <a:endParaRPr lang="en-US" sz="1961">
              <a:solidFill>
                <a:srgbClr val="404040"/>
              </a:solidFill>
              <a:latin typeface="Segoe UI Light"/>
            </a:endParaRPr>
          </a:p>
        </p:txBody>
      </p:sp>
      <p:sp>
        <p:nvSpPr>
          <p:cNvPr id="12" name="Rectangle 11"/>
          <p:cNvSpPr/>
          <p:nvPr/>
        </p:nvSpPr>
        <p:spPr>
          <a:xfrm>
            <a:off x="299874" y="6481738"/>
            <a:ext cx="6934637" cy="234153"/>
          </a:xfrm>
          <a:prstGeom prst="rect">
            <a:avLst/>
          </a:prstGeom>
        </p:spPr>
        <p:txBody>
          <a:bodyPr wrap="square">
            <a:spAutoFit/>
          </a:bodyPr>
          <a:lstStyle/>
          <a:p>
            <a:r>
              <a:rPr lang="en-US" sz="933">
                <a:solidFill>
                  <a:srgbClr val="003C71"/>
                </a:solidFill>
              </a:rPr>
              <a:t>https://azure.microsoft.com/en-us/services/app-service/web </a:t>
            </a:r>
          </a:p>
        </p:txBody>
      </p:sp>
      <p:sp>
        <p:nvSpPr>
          <p:cNvPr id="5" name="Rectangle 4">
            <a:extLst>
              <a:ext uri="{FF2B5EF4-FFF2-40B4-BE49-F238E27FC236}">
                <a16:creationId xmlns:a16="http://schemas.microsoft.com/office/drawing/2014/main" id="{5E00F981-1D3F-4491-BD63-579BC4B23F50}"/>
              </a:ext>
            </a:extLst>
          </p:cNvPr>
          <p:cNvSpPr/>
          <p:nvPr/>
        </p:nvSpPr>
        <p:spPr bwMode="auto">
          <a:xfrm>
            <a:off x="8366633" y="3552985"/>
            <a:ext cx="1560443" cy="1799941"/>
          </a:xfrm>
          <a:prstGeom prst="rect">
            <a:avLst/>
          </a:prstGeom>
          <a:solidFill>
            <a:srgbClr val="D9D9D9">
              <a:alpha val="6196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568">
                <a:gradFill>
                  <a:gsLst>
                    <a:gs pos="0">
                      <a:srgbClr val="FFFFFF"/>
                    </a:gs>
                    <a:gs pos="100000">
                      <a:srgbClr val="FFFFFF"/>
                    </a:gs>
                  </a:gsLst>
                  <a:lin ang="5400000" scaled="0"/>
                </a:gradFill>
                <a:ea typeface="Segoe UI" pitchFamily="34" charset="0"/>
                <a:cs typeface="Segoe UI" pitchFamily="34" charset="0"/>
              </a:rPr>
              <a:t>Coming Later</a:t>
            </a:r>
          </a:p>
        </p:txBody>
      </p:sp>
      <p:sp>
        <p:nvSpPr>
          <p:cNvPr id="9" name="Rectangle 8">
            <a:extLst>
              <a:ext uri="{FF2B5EF4-FFF2-40B4-BE49-F238E27FC236}">
                <a16:creationId xmlns:a16="http://schemas.microsoft.com/office/drawing/2014/main" id="{8FB42F7E-68B3-461D-88C1-19CC7D0690EF}"/>
              </a:ext>
            </a:extLst>
          </p:cNvPr>
          <p:cNvSpPr/>
          <p:nvPr/>
        </p:nvSpPr>
        <p:spPr bwMode="auto">
          <a:xfrm>
            <a:off x="9927075" y="1753044"/>
            <a:ext cx="1743048" cy="1799941"/>
          </a:xfrm>
          <a:prstGeom prst="rect">
            <a:avLst/>
          </a:prstGeom>
          <a:solidFill>
            <a:srgbClr val="D9D9D9">
              <a:alpha val="6196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568">
                <a:gradFill>
                  <a:gsLst>
                    <a:gs pos="0">
                      <a:srgbClr val="FFFFFF"/>
                    </a:gs>
                    <a:gs pos="100000">
                      <a:srgbClr val="FFFFFF"/>
                    </a:gs>
                  </a:gsLst>
                  <a:lin ang="5400000" scaled="0"/>
                </a:gradFill>
                <a:ea typeface="Segoe UI" pitchFamily="34" charset="0"/>
                <a:cs typeface="Segoe UI" pitchFamily="34" charset="0"/>
              </a:rPr>
              <a:t>Coming Later</a:t>
            </a:r>
          </a:p>
        </p:txBody>
      </p:sp>
    </p:spTree>
    <p:extLst>
      <p:ext uri="{BB962C8B-B14F-4D97-AF65-F5344CB8AC3E}">
        <p14:creationId xmlns:p14="http://schemas.microsoft.com/office/powerpoint/2010/main" val="12391203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87035" y="679934"/>
          <a:ext cx="11738046" cy="4563381"/>
        </p:xfrm>
        <a:graphic>
          <a:graphicData uri="http://schemas.openxmlformats.org/drawingml/2006/table">
            <a:tbl>
              <a:tblPr firstRow="1" bandRow="1">
                <a:tableStyleId>{2D5ABB26-0587-4C30-8999-92F81FD0307C}</a:tableStyleId>
              </a:tblPr>
              <a:tblGrid>
                <a:gridCol w="11246968">
                  <a:extLst>
                    <a:ext uri="{9D8B030D-6E8A-4147-A177-3AD203B41FA5}">
                      <a16:colId xmlns:a16="http://schemas.microsoft.com/office/drawing/2014/main" val="3993906282"/>
                    </a:ext>
                  </a:extLst>
                </a:gridCol>
                <a:gridCol w="491078">
                  <a:extLst>
                    <a:ext uri="{9D8B030D-6E8A-4147-A177-3AD203B41FA5}">
                      <a16:colId xmlns:a16="http://schemas.microsoft.com/office/drawing/2014/main" val="318868580"/>
                    </a:ext>
                  </a:extLst>
                </a:gridCol>
              </a:tblGrid>
              <a:tr h="542146">
                <a:tc gridSpan="2">
                  <a:txBody>
                    <a:bodyPr/>
                    <a:lstStyle/>
                    <a:p>
                      <a:endParaRPr lang="en-US" sz="1700">
                        <a:solidFill>
                          <a:srgbClr val="404040"/>
                        </a:solidFill>
                      </a:endParaRPr>
                    </a:p>
                  </a:txBody>
                  <a:tcPr marL="268927" marR="89642" marT="44821" marB="44821"/>
                </a:tc>
                <a:tc hMerge="1">
                  <a:txBody>
                    <a:bodyPr/>
                    <a:lstStyle/>
                    <a:p>
                      <a:endParaRPr lang="en-US"/>
                    </a:p>
                  </a:txBody>
                  <a:tcPr/>
                </a:tc>
                <a:extLst>
                  <a:ext uri="{0D108BD9-81ED-4DB2-BD59-A6C34878D82A}">
                    <a16:rowId xmlns:a16="http://schemas.microsoft.com/office/drawing/2014/main" val="3136693822"/>
                  </a:ext>
                </a:extLst>
              </a:tr>
              <a:tr h="4021235">
                <a:tc>
                  <a:txBody>
                    <a:body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404040"/>
                          </a:solidFill>
                          <a:effectLst/>
                          <a:uLnTx/>
                          <a:uFillTx/>
                          <a:latin typeface="Segoe UI Light"/>
                          <a:ea typeface="+mn-ea"/>
                          <a:cs typeface="+mn-cs"/>
                        </a:rPr>
                        <a:t>Support the building, hosting, and consumption of APIs in the cloud and on-premises.</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a:ln>
                          <a:noFill/>
                        </a:ln>
                        <a:solidFill>
                          <a:srgbClr val="40404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404040"/>
                          </a:solidFill>
                          <a:effectLst/>
                          <a:uLnTx/>
                          <a:uFillTx/>
                          <a:latin typeface="Segoe UI Light"/>
                          <a:ea typeface="+mn-ea"/>
                          <a:cs typeface="+mn-cs"/>
                        </a:rPr>
                        <a:t>API apps provide enterprise grade security, simple access control, hybrid connectivity, and automatic SDK generation.</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78D7"/>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0078D7"/>
                          </a:solidFill>
                          <a:effectLst/>
                          <a:uLnTx/>
                          <a:uFillTx/>
                          <a:latin typeface="Segoe UI Light"/>
                          <a:ea typeface="+mn-ea"/>
                          <a:cs typeface="+mn-cs"/>
                        </a:rPr>
                        <a:t>Key features include:</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Bring your existing API as-is </a:t>
                      </a:r>
                      <a:r>
                        <a:rPr kumimoji="0" lang="en-US" sz="1800" b="0" i="0" u="none" strike="noStrike" kern="1200" cap="none" spc="0" normalizeH="0" baseline="0" noProof="0">
                          <a:ln>
                            <a:noFill/>
                          </a:ln>
                          <a:solidFill>
                            <a:srgbClr val="404040"/>
                          </a:solidFill>
                          <a:effectLst/>
                          <a:uLnTx/>
                          <a:uFillTx/>
                          <a:latin typeface="Segoe UI Light"/>
                          <a:ea typeface="+mn-ea"/>
                          <a:cs typeface="+mn-cs"/>
                        </a:rPr>
                        <a:t>– Code changes in existing APIs is not required to take advantage of API Apps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Easy consumption </a:t>
                      </a:r>
                      <a:r>
                        <a:rPr kumimoji="0" lang="en-US" sz="1800" b="0" i="0" u="none" strike="noStrike" kern="1200" cap="none" spc="0" normalizeH="0" baseline="0" noProof="0">
                          <a:ln>
                            <a:noFill/>
                          </a:ln>
                          <a:solidFill>
                            <a:srgbClr val="404040"/>
                          </a:solidFill>
                          <a:effectLst/>
                          <a:uLnTx/>
                          <a:uFillTx/>
                          <a:latin typeface="Segoe UI Light"/>
                          <a:ea typeface="+mn-ea"/>
                          <a:cs typeface="+mn-cs"/>
                        </a:rPr>
                        <a:t>– Integrated support for Swagger API metadata makes your APIs easily consumable by a variety of clients.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Simple access control </a:t>
                      </a:r>
                      <a:r>
                        <a:rPr kumimoji="0" lang="en-US" sz="1800" b="0" i="0" u="none" strike="noStrike" kern="1200" cap="none" spc="0" normalizeH="0" baseline="0" noProof="0">
                          <a:ln>
                            <a:noFill/>
                          </a:ln>
                          <a:solidFill>
                            <a:srgbClr val="404040"/>
                          </a:solidFill>
                          <a:effectLst/>
                          <a:uLnTx/>
                          <a:uFillTx/>
                          <a:latin typeface="Segoe UI Light"/>
                          <a:ea typeface="+mn-ea"/>
                          <a:cs typeface="+mn-cs"/>
                        </a:rPr>
                        <a:t>– Protects an API app from unauthenticated access with no changes to your code and provides built-in authentication services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Visual Studio integration </a:t>
                      </a:r>
                      <a:r>
                        <a:rPr kumimoji="0" lang="en-US" sz="1800" b="0" i="0" u="none" strike="noStrike" kern="1200" cap="none" spc="0" normalizeH="0" baseline="0" noProof="0">
                          <a:ln>
                            <a:noFill/>
                          </a:ln>
                          <a:solidFill>
                            <a:srgbClr val="404040"/>
                          </a:solidFill>
                          <a:effectLst/>
                          <a:uLnTx/>
                          <a:uFillTx/>
                          <a:latin typeface="Segoe UI Light"/>
                          <a:ea typeface="+mn-ea"/>
                          <a:cs typeface="+mn-cs"/>
                        </a:rPr>
                        <a:t>– Dedicated tools in Visual Studio streamline the work of creating, deploying, consuming, debugging, and managing API apps.</a:t>
                      </a:r>
                    </a:p>
                  </a:txBody>
                  <a:tcPr marL="268927" marR="89642" marT="44821" marB="44821"/>
                </a:tc>
                <a:tc>
                  <a:txBody>
                    <a:bodyPr/>
                    <a:lstStyle/>
                    <a:p>
                      <a:endParaRPr lang="en-US" sz="1700" dirty="0">
                        <a:solidFill>
                          <a:srgbClr val="404040"/>
                        </a:solidFill>
                      </a:endParaRPr>
                    </a:p>
                  </a:txBody>
                  <a:tcPr marL="89642" marR="89642" marT="44821" marB="44821"/>
                </a:tc>
                <a:extLst>
                  <a:ext uri="{0D108BD9-81ED-4DB2-BD59-A6C34878D82A}">
                    <a16:rowId xmlns:a16="http://schemas.microsoft.com/office/drawing/2014/main" val="2792144789"/>
                  </a:ext>
                </a:extLst>
              </a:tr>
            </a:tbl>
          </a:graphicData>
        </a:graphic>
      </p:graphicFrame>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58956" y="117910"/>
            <a:ext cx="764951" cy="764951"/>
          </a:xfrm>
          <a:prstGeom prst="rect">
            <a:avLst/>
          </a:prstGeom>
        </p:spPr>
      </p:pic>
      <p:sp>
        <p:nvSpPr>
          <p:cNvPr id="2" name="Title 1"/>
          <p:cNvSpPr>
            <a:spLocks noGrp="1"/>
          </p:cNvSpPr>
          <p:nvPr>
            <p:ph type="title"/>
          </p:nvPr>
        </p:nvSpPr>
        <p:spPr/>
        <p:txBody>
          <a:bodyPr/>
          <a:lstStyle/>
          <a:p>
            <a:r>
              <a:rPr lang="en-US">
                <a:solidFill>
                  <a:srgbClr val="404040"/>
                </a:solidFill>
              </a:rPr>
              <a:t>App Service | API Apps</a:t>
            </a:r>
            <a:endParaRPr lang="en-US"/>
          </a:p>
        </p:txBody>
      </p:sp>
      <p:sp>
        <p:nvSpPr>
          <p:cNvPr id="10" name="Rectangle 9"/>
          <p:cNvSpPr/>
          <p:nvPr/>
        </p:nvSpPr>
        <p:spPr>
          <a:xfrm>
            <a:off x="299874" y="6454250"/>
            <a:ext cx="6934637" cy="234153"/>
          </a:xfrm>
          <a:prstGeom prst="rect">
            <a:avLst/>
          </a:prstGeom>
        </p:spPr>
        <p:txBody>
          <a:bodyPr wrap="square">
            <a:spAutoFit/>
          </a:bodyPr>
          <a:lstStyle/>
          <a:p>
            <a:r>
              <a:rPr lang="en-US" sz="933">
                <a:solidFill>
                  <a:srgbClr val="003C71"/>
                </a:solidFill>
              </a:rPr>
              <a:t>https://azure.microsoft.com/en-us/services/app-service/api </a:t>
            </a:r>
          </a:p>
        </p:txBody>
      </p:sp>
      <p:graphicFrame>
        <p:nvGraphicFramePr>
          <p:cNvPr id="8" name="Table 7">
            <a:extLst>
              <a:ext uri="{FF2B5EF4-FFF2-40B4-BE49-F238E27FC236}">
                <a16:creationId xmlns:a16="http://schemas.microsoft.com/office/drawing/2014/main" id="{C8F7E4B3-5944-4616-B1D2-9E384BDC40DB}"/>
              </a:ext>
            </a:extLst>
          </p:cNvPr>
          <p:cNvGraphicFramePr>
            <a:graphicFrameLocks noGrp="1"/>
          </p:cNvGraphicFramePr>
          <p:nvPr/>
        </p:nvGraphicFramePr>
        <p:xfrm>
          <a:off x="6230153" y="5774104"/>
          <a:ext cx="5961848" cy="1035865"/>
        </p:xfrm>
        <a:graphic>
          <a:graphicData uri="http://schemas.openxmlformats.org/drawingml/2006/table">
            <a:tbl>
              <a:tblPr firstRow="1" bandRow="1">
                <a:tableStyleId>{2D5ABB26-0587-4C30-8999-92F81FD0307C}</a:tableStyleId>
              </a:tblPr>
              <a:tblGrid>
                <a:gridCol w="3540239">
                  <a:extLst>
                    <a:ext uri="{9D8B030D-6E8A-4147-A177-3AD203B41FA5}">
                      <a16:colId xmlns:a16="http://schemas.microsoft.com/office/drawing/2014/main" val="2303112545"/>
                    </a:ext>
                  </a:extLst>
                </a:gridCol>
                <a:gridCol w="2421609">
                  <a:extLst>
                    <a:ext uri="{9D8B030D-6E8A-4147-A177-3AD203B41FA5}">
                      <a16:colId xmlns:a16="http://schemas.microsoft.com/office/drawing/2014/main" val="1630931360"/>
                    </a:ext>
                  </a:extLst>
                </a:gridCol>
              </a:tblGrid>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Service category</a:t>
                      </a:r>
                    </a:p>
                  </a:txBody>
                  <a:tcPr marL="89642" marR="89642" marT="44821" marB="44821"/>
                </a:tc>
                <a:tc>
                  <a:txBody>
                    <a:bodyPr/>
                    <a:lstStyle/>
                    <a:p>
                      <a:pPr>
                        <a:buNone/>
                      </a:pPr>
                      <a:r>
                        <a:rPr lang="en-US" sz="1700">
                          <a:solidFill>
                            <a:srgbClr val="353535"/>
                          </a:solidFill>
                          <a:latin typeface="+mj-lt"/>
                        </a:rPr>
                        <a:t>App Service</a:t>
                      </a:r>
                    </a:p>
                  </a:txBody>
                  <a:tcPr marL="89642" marR="89642" marT="44821" marB="44821"/>
                </a:tc>
                <a:extLst>
                  <a:ext uri="{0D108BD9-81ED-4DB2-BD59-A6C34878D82A}">
                    <a16:rowId xmlns:a16="http://schemas.microsoft.com/office/drawing/2014/main" val="2481797546"/>
                  </a:ext>
                </a:extLst>
              </a:tr>
              <a:tr h="617039">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API version</a:t>
                      </a:r>
                    </a:p>
                  </a:txBody>
                  <a:tcPr marL="89642" marR="89642" marT="44821" marB="44821"/>
                </a:tc>
                <a:tc>
                  <a:txBody>
                    <a:bodyPr/>
                    <a:lstStyle/>
                    <a:p>
                      <a:pPr>
                        <a:buNone/>
                      </a:pPr>
                      <a:r>
                        <a:rPr lang="en-US" sz="1700" dirty="0">
                          <a:solidFill>
                            <a:srgbClr val="353535"/>
                          </a:solidFill>
                          <a:latin typeface="+mj-lt"/>
                        </a:rPr>
                        <a:t>Various to 2016-08-01 (parity with Azure)</a:t>
                      </a:r>
                    </a:p>
                  </a:txBody>
                  <a:tcPr marL="89642" marR="89642" marT="44821" marB="44821"/>
                </a:tc>
                <a:extLst>
                  <a:ext uri="{0D108BD9-81ED-4DB2-BD59-A6C34878D82A}">
                    <a16:rowId xmlns:a16="http://schemas.microsoft.com/office/drawing/2014/main" val="2471161076"/>
                  </a:ext>
                </a:extLst>
              </a:tr>
            </a:tbl>
          </a:graphicData>
        </a:graphic>
      </p:graphicFrame>
    </p:spTree>
    <p:extLst>
      <p:ext uri="{BB962C8B-B14F-4D97-AF65-F5344CB8AC3E}">
        <p14:creationId xmlns:p14="http://schemas.microsoft.com/office/powerpoint/2010/main" val="506901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88459" y="154735"/>
            <a:ext cx="764951" cy="764951"/>
          </a:xfrm>
          <a:prstGeom prst="rect">
            <a:avLst/>
          </a:prstGeom>
        </p:spPr>
      </p:pic>
      <p:sp>
        <p:nvSpPr>
          <p:cNvPr id="6" name="Title 5"/>
          <p:cNvSpPr>
            <a:spLocks noGrp="1"/>
          </p:cNvSpPr>
          <p:nvPr>
            <p:ph type="title"/>
          </p:nvPr>
        </p:nvSpPr>
        <p:spPr/>
        <p:txBody>
          <a:bodyPr/>
          <a:lstStyle/>
          <a:p>
            <a:r>
              <a:rPr lang="en-US">
                <a:solidFill>
                  <a:srgbClr val="404040"/>
                </a:solidFill>
              </a:rPr>
              <a:t>App Service | Functions</a:t>
            </a:r>
            <a:endParaRPr lang="en-US"/>
          </a:p>
        </p:txBody>
      </p:sp>
      <p:sp>
        <p:nvSpPr>
          <p:cNvPr id="9" name="Rectangle 8"/>
          <p:cNvSpPr/>
          <p:nvPr/>
        </p:nvSpPr>
        <p:spPr>
          <a:xfrm>
            <a:off x="299874" y="6454250"/>
            <a:ext cx="6934637" cy="234153"/>
          </a:xfrm>
          <a:prstGeom prst="rect">
            <a:avLst/>
          </a:prstGeom>
        </p:spPr>
        <p:txBody>
          <a:bodyPr wrap="square">
            <a:spAutoFit/>
          </a:bodyPr>
          <a:lstStyle/>
          <a:p>
            <a:r>
              <a:rPr lang="en-US" sz="933">
                <a:solidFill>
                  <a:srgbClr val="003C71"/>
                </a:solidFill>
              </a:rPr>
              <a:t>https://azure.microsoft.com/en-us/services/functions </a:t>
            </a:r>
          </a:p>
        </p:txBody>
      </p:sp>
      <p:sp>
        <p:nvSpPr>
          <p:cNvPr id="11" name="Rectangle 10"/>
          <p:cNvSpPr/>
          <p:nvPr/>
        </p:nvSpPr>
        <p:spPr>
          <a:xfrm>
            <a:off x="379980" y="1232600"/>
            <a:ext cx="10795760" cy="4076322"/>
          </a:xfrm>
          <a:prstGeom prst="rect">
            <a:avLst/>
          </a:prstGeom>
        </p:spPr>
        <p:txBody>
          <a:bodyPr wrap="square">
            <a:spAutoFit/>
          </a:bodyPr>
          <a:lstStyle/>
          <a:p>
            <a:pPr lvl="0">
              <a:lnSpc>
                <a:spcPct val="90000"/>
              </a:lnSpc>
              <a:spcBef>
                <a:spcPct val="20000"/>
              </a:spcBef>
              <a:buSzPct val="90000"/>
              <a:defRPr/>
            </a:pPr>
            <a:r>
              <a:rPr lang="en-US" sz="1961">
                <a:solidFill>
                  <a:srgbClr val="404040"/>
                </a:solidFill>
                <a:latin typeface="Segoe UI Light"/>
              </a:rPr>
              <a:t>Azure Functions is a solution for easily running small pieces of code, or "functions," in the cloud. </a:t>
            </a:r>
          </a:p>
          <a:p>
            <a:pPr lvl="0">
              <a:lnSpc>
                <a:spcPct val="90000"/>
              </a:lnSpc>
              <a:spcBef>
                <a:spcPct val="20000"/>
              </a:spcBef>
              <a:buSzPct val="90000"/>
              <a:defRPr/>
            </a:pPr>
            <a:endParaRPr lang="en-US" sz="1372">
              <a:solidFill>
                <a:srgbClr val="404040"/>
              </a:solidFill>
              <a:latin typeface="Segoe UI Light"/>
            </a:endParaRPr>
          </a:p>
          <a:p>
            <a:pPr lvl="0">
              <a:lnSpc>
                <a:spcPct val="90000"/>
              </a:lnSpc>
              <a:spcBef>
                <a:spcPct val="20000"/>
              </a:spcBef>
              <a:buSzPct val="90000"/>
              <a:defRPr/>
            </a:pPr>
            <a:r>
              <a:rPr lang="en-US" sz="1961">
                <a:solidFill>
                  <a:srgbClr val="404040"/>
                </a:solidFill>
                <a:latin typeface="Segoe UI Light"/>
              </a:rPr>
              <a:t>Solution for processing data, integrating systems, working with the internet-of-things (IoT), and building simple APIs and microservices. </a:t>
            </a:r>
          </a:p>
          <a:p>
            <a:pPr lvl="0">
              <a:lnSpc>
                <a:spcPct val="90000"/>
              </a:lnSpc>
              <a:spcBef>
                <a:spcPct val="20000"/>
              </a:spcBef>
              <a:buSzPct val="90000"/>
              <a:defRPr/>
            </a:pPr>
            <a:endParaRPr lang="en-US" sz="1372">
              <a:solidFill>
                <a:srgbClr val="0078D7"/>
              </a:solidFill>
              <a:latin typeface="Segoe UI Light"/>
            </a:endParaRPr>
          </a:p>
          <a:p>
            <a:pPr lvl="0">
              <a:lnSpc>
                <a:spcPct val="90000"/>
              </a:lnSpc>
              <a:spcBef>
                <a:spcPct val="20000"/>
              </a:spcBef>
              <a:buSzPct val="90000"/>
              <a:defRPr/>
            </a:pPr>
            <a:r>
              <a:rPr lang="en-US" sz="1961">
                <a:solidFill>
                  <a:srgbClr val="0078D7"/>
                </a:solidFill>
                <a:latin typeface="Segoe UI Light"/>
              </a:rPr>
              <a:t>Key features of Azure Functions: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Choice of language </a:t>
            </a:r>
            <a:r>
              <a:rPr lang="en-US" sz="1765">
                <a:solidFill>
                  <a:srgbClr val="404040"/>
                </a:solidFill>
                <a:latin typeface="Segoe UI Light"/>
              </a:rPr>
              <a:t>– Write functions using C#, F#, Node.js, Python, PHP, batch, bash, or any executable.</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Bring your own dependencies </a:t>
            </a:r>
            <a:r>
              <a:rPr lang="en-US" sz="1765">
                <a:solidFill>
                  <a:srgbClr val="404040"/>
                </a:solidFill>
                <a:latin typeface="Segoe UI Light"/>
              </a:rPr>
              <a:t>– Supports NuGet, and NPM</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Integrated security </a:t>
            </a:r>
            <a:r>
              <a:rPr lang="en-US" sz="1765">
                <a:solidFill>
                  <a:srgbClr val="404040"/>
                </a:solidFill>
                <a:latin typeface="Segoe UI Light"/>
              </a:rPr>
              <a:t>– Protect HTTP-triggered functions with OAuth providers such as Azure Active Directory, Facebook, Google, Twitter, and Microsoft Account</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Simplified integration </a:t>
            </a:r>
            <a:r>
              <a:rPr lang="en-US" sz="1765">
                <a:solidFill>
                  <a:srgbClr val="404040"/>
                </a:solidFill>
                <a:latin typeface="Segoe UI Light"/>
              </a:rPr>
              <a:t>– Easily leverage Azure services and software-as-a-service (SaaS) offerings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Flexible development </a:t>
            </a:r>
            <a:r>
              <a:rPr lang="en-US" sz="1765">
                <a:solidFill>
                  <a:srgbClr val="404040"/>
                </a:solidFill>
                <a:latin typeface="Segoe UI Light"/>
              </a:rPr>
              <a:t>– Supports continuous integration and deploy your code through GitHub, VSTS, and other supported development tools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Open-source</a:t>
            </a:r>
            <a:r>
              <a:rPr lang="en-US" sz="1765">
                <a:solidFill>
                  <a:srgbClr val="404040"/>
                </a:solidFill>
                <a:latin typeface="Segoe UI Light"/>
              </a:rPr>
              <a:t> – The Functions’ runtime is open-source and available on GitHub</a:t>
            </a:r>
          </a:p>
        </p:txBody>
      </p:sp>
      <p:graphicFrame>
        <p:nvGraphicFramePr>
          <p:cNvPr id="7" name="Table 6">
            <a:extLst>
              <a:ext uri="{FF2B5EF4-FFF2-40B4-BE49-F238E27FC236}">
                <a16:creationId xmlns:a16="http://schemas.microsoft.com/office/drawing/2014/main" id="{64440140-FD5F-4B7C-9ED7-528BF7871D0C}"/>
              </a:ext>
            </a:extLst>
          </p:cNvPr>
          <p:cNvGraphicFramePr>
            <a:graphicFrameLocks noGrp="1"/>
          </p:cNvGraphicFramePr>
          <p:nvPr/>
        </p:nvGraphicFramePr>
        <p:xfrm>
          <a:off x="6230153" y="5774104"/>
          <a:ext cx="5961848" cy="1035865"/>
        </p:xfrm>
        <a:graphic>
          <a:graphicData uri="http://schemas.openxmlformats.org/drawingml/2006/table">
            <a:tbl>
              <a:tblPr firstRow="1" bandRow="1">
                <a:tableStyleId>{2D5ABB26-0587-4C30-8999-92F81FD0307C}</a:tableStyleId>
              </a:tblPr>
              <a:tblGrid>
                <a:gridCol w="3540239">
                  <a:extLst>
                    <a:ext uri="{9D8B030D-6E8A-4147-A177-3AD203B41FA5}">
                      <a16:colId xmlns:a16="http://schemas.microsoft.com/office/drawing/2014/main" val="2303112545"/>
                    </a:ext>
                  </a:extLst>
                </a:gridCol>
                <a:gridCol w="2421609">
                  <a:extLst>
                    <a:ext uri="{9D8B030D-6E8A-4147-A177-3AD203B41FA5}">
                      <a16:colId xmlns:a16="http://schemas.microsoft.com/office/drawing/2014/main" val="1630931360"/>
                    </a:ext>
                  </a:extLst>
                </a:gridCol>
              </a:tblGrid>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Service category</a:t>
                      </a:r>
                    </a:p>
                  </a:txBody>
                  <a:tcPr marL="89642" marR="89642" marT="44821" marB="44821"/>
                </a:tc>
                <a:tc>
                  <a:txBody>
                    <a:bodyPr/>
                    <a:lstStyle/>
                    <a:p>
                      <a:pPr>
                        <a:buNone/>
                      </a:pPr>
                      <a:r>
                        <a:rPr lang="en-US" sz="1700">
                          <a:solidFill>
                            <a:srgbClr val="353535"/>
                          </a:solidFill>
                          <a:latin typeface="+mj-lt"/>
                        </a:rPr>
                        <a:t>App Service</a:t>
                      </a:r>
                    </a:p>
                  </a:txBody>
                  <a:tcPr marL="89642" marR="89642" marT="44821" marB="44821"/>
                </a:tc>
                <a:extLst>
                  <a:ext uri="{0D108BD9-81ED-4DB2-BD59-A6C34878D82A}">
                    <a16:rowId xmlns:a16="http://schemas.microsoft.com/office/drawing/2014/main" val="2481797546"/>
                  </a:ext>
                </a:extLst>
              </a:tr>
              <a:tr h="617039">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API version</a:t>
                      </a:r>
                    </a:p>
                  </a:txBody>
                  <a:tcPr marL="89642" marR="89642" marT="44821" marB="44821"/>
                </a:tc>
                <a:tc>
                  <a:txBody>
                    <a:bodyPr/>
                    <a:lstStyle/>
                    <a:p>
                      <a:pPr>
                        <a:buNone/>
                      </a:pPr>
                      <a:r>
                        <a:rPr lang="en-US" sz="1700" dirty="0">
                          <a:solidFill>
                            <a:srgbClr val="353535"/>
                          </a:solidFill>
                          <a:latin typeface="+mj-lt"/>
                        </a:rPr>
                        <a:t>Various to 2016-08-01 (parity with Azure)</a:t>
                      </a:r>
                    </a:p>
                  </a:txBody>
                  <a:tcPr marL="89642" marR="89642" marT="44821" marB="44821"/>
                </a:tc>
                <a:extLst>
                  <a:ext uri="{0D108BD9-81ED-4DB2-BD59-A6C34878D82A}">
                    <a16:rowId xmlns:a16="http://schemas.microsoft.com/office/drawing/2014/main" val="2471161076"/>
                  </a:ext>
                </a:extLst>
              </a:tr>
            </a:tbl>
          </a:graphicData>
        </a:graphic>
      </p:graphicFrame>
    </p:spTree>
    <p:extLst>
      <p:ext uri="{BB962C8B-B14F-4D97-AF65-F5344CB8AC3E}">
        <p14:creationId xmlns:p14="http://schemas.microsoft.com/office/powerpoint/2010/main" val="1387557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76886" y="142109"/>
            <a:ext cx="764951" cy="764951"/>
          </a:xfrm>
          <a:prstGeom prst="rect">
            <a:avLst/>
          </a:prstGeom>
        </p:spPr>
      </p:pic>
      <p:sp>
        <p:nvSpPr>
          <p:cNvPr id="9" name="Title 8"/>
          <p:cNvSpPr>
            <a:spLocks noGrp="1"/>
          </p:cNvSpPr>
          <p:nvPr>
            <p:ph type="title"/>
          </p:nvPr>
        </p:nvSpPr>
        <p:spPr/>
        <p:txBody>
          <a:bodyPr/>
          <a:lstStyle/>
          <a:p>
            <a:r>
              <a:rPr lang="en-US">
                <a:solidFill>
                  <a:srgbClr val="404040"/>
                </a:solidFill>
              </a:rPr>
              <a:t>App Service | Mobile Apps | Logic Apps</a:t>
            </a:r>
            <a:endParaRPr lang="en-US"/>
          </a:p>
        </p:txBody>
      </p:sp>
      <p:sp>
        <p:nvSpPr>
          <p:cNvPr id="11" name="Rectangle 10"/>
          <p:cNvSpPr/>
          <p:nvPr/>
        </p:nvSpPr>
        <p:spPr>
          <a:xfrm>
            <a:off x="299874" y="6454250"/>
            <a:ext cx="6934637" cy="234153"/>
          </a:xfrm>
          <a:prstGeom prst="rect">
            <a:avLst/>
          </a:prstGeom>
        </p:spPr>
        <p:txBody>
          <a:bodyPr wrap="square">
            <a:spAutoFit/>
          </a:bodyPr>
          <a:lstStyle/>
          <a:p>
            <a:r>
              <a:rPr lang="en-US" sz="933">
                <a:solidFill>
                  <a:srgbClr val="003C71"/>
                </a:solidFill>
              </a:rPr>
              <a:t>https://azure.microsoft.com/en-us/services/app-service/mobile </a:t>
            </a:r>
          </a:p>
        </p:txBody>
      </p:sp>
      <p:sp>
        <p:nvSpPr>
          <p:cNvPr id="13" name="Rectangle 12"/>
          <p:cNvSpPr/>
          <p:nvPr/>
        </p:nvSpPr>
        <p:spPr>
          <a:xfrm>
            <a:off x="3419253" y="3429001"/>
            <a:ext cx="6441420" cy="1178400"/>
          </a:xfrm>
          <a:prstGeom prst="rect">
            <a:avLst/>
          </a:prstGeom>
        </p:spPr>
        <p:txBody>
          <a:bodyPr wrap="square">
            <a:spAutoFit/>
          </a:bodyPr>
          <a:lstStyle/>
          <a:p>
            <a:pPr lvl="0">
              <a:lnSpc>
                <a:spcPct val="90000"/>
              </a:lnSpc>
              <a:spcBef>
                <a:spcPct val="20000"/>
              </a:spcBef>
              <a:buSzPct val="90000"/>
              <a:defRPr/>
            </a:pPr>
            <a:r>
              <a:rPr lang="en-US" sz="3921" b="1" i="1" dirty="0">
                <a:solidFill>
                  <a:srgbClr val="FF0000"/>
                </a:solidFill>
                <a:latin typeface="Segoe UI Light"/>
              </a:rPr>
              <a:t>Not Available In Azure Stack Hub…</a:t>
            </a:r>
          </a:p>
        </p:txBody>
      </p:sp>
    </p:spTree>
    <p:extLst>
      <p:ext uri="{BB962C8B-B14F-4D97-AF65-F5344CB8AC3E}">
        <p14:creationId xmlns:p14="http://schemas.microsoft.com/office/powerpoint/2010/main" val="2159459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33704" y="142109"/>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9251" y="511136"/>
            <a:ext cx="452696" cy="452696"/>
          </a:xfrm>
          <a:prstGeom prst="rect">
            <a:avLst/>
          </a:prstGeom>
        </p:spPr>
      </p:pic>
      <p:sp>
        <p:nvSpPr>
          <p:cNvPr id="9" name="Title 8"/>
          <p:cNvSpPr>
            <a:spLocks noGrp="1"/>
          </p:cNvSpPr>
          <p:nvPr>
            <p:ph type="title"/>
          </p:nvPr>
        </p:nvSpPr>
        <p:spPr/>
        <p:txBody>
          <a:bodyPr/>
          <a:lstStyle/>
          <a:p>
            <a:r>
              <a:rPr lang="en-US">
                <a:solidFill>
                  <a:srgbClr val="404040"/>
                </a:solidFill>
              </a:rPr>
              <a:t>SQL Server</a:t>
            </a:r>
            <a:endParaRPr lang="en-US"/>
          </a:p>
        </p:txBody>
      </p:sp>
      <p:sp>
        <p:nvSpPr>
          <p:cNvPr id="12" name="Rectangle 11"/>
          <p:cNvSpPr/>
          <p:nvPr/>
        </p:nvSpPr>
        <p:spPr>
          <a:xfrm>
            <a:off x="299874" y="6454250"/>
            <a:ext cx="6934637" cy="234153"/>
          </a:xfrm>
          <a:prstGeom prst="rect">
            <a:avLst/>
          </a:prstGeom>
        </p:spPr>
        <p:txBody>
          <a:bodyPr wrap="square">
            <a:spAutoFit/>
          </a:bodyPr>
          <a:lstStyle/>
          <a:p>
            <a:r>
              <a:rPr lang="en-US" sz="933">
                <a:solidFill>
                  <a:srgbClr val="003C71"/>
                </a:solidFill>
              </a:rPr>
              <a:t>https://technet.microsoft.com/en-us/library/dn469341.aspx </a:t>
            </a:r>
          </a:p>
        </p:txBody>
      </p:sp>
      <p:sp>
        <p:nvSpPr>
          <p:cNvPr id="16" name="Rectangle 15"/>
          <p:cNvSpPr/>
          <p:nvPr/>
        </p:nvSpPr>
        <p:spPr>
          <a:xfrm>
            <a:off x="379980" y="1229551"/>
            <a:ext cx="11545101" cy="3438505"/>
          </a:xfrm>
          <a:prstGeom prst="rect">
            <a:avLst/>
          </a:prstGeom>
        </p:spPr>
        <p:txBody>
          <a:bodyPr wrap="square">
            <a:spAutoFit/>
          </a:bodyPr>
          <a:lstStyle/>
          <a:p>
            <a:pPr marL="0" lvl="1">
              <a:spcBef>
                <a:spcPct val="20000"/>
              </a:spcBef>
              <a:buSzPct val="90000"/>
              <a:defRPr/>
            </a:pPr>
            <a:r>
              <a:rPr lang="en-US" sz="1961" dirty="0">
                <a:solidFill>
                  <a:srgbClr val="353535"/>
                </a:solidFill>
                <a:latin typeface="Segoe UI Light"/>
              </a:rPr>
              <a:t>This feature, based on the codebase from Azure Pack, is ported to Azure Stack Hub.</a:t>
            </a:r>
          </a:p>
          <a:p>
            <a:pPr marL="0" lvl="1">
              <a:spcBef>
                <a:spcPct val="20000"/>
              </a:spcBef>
              <a:buSzPct val="90000"/>
              <a:defRPr/>
            </a:pPr>
            <a:endParaRPr lang="en-US" sz="1372" dirty="0">
              <a:solidFill>
                <a:srgbClr val="353535"/>
              </a:solidFill>
              <a:latin typeface="Segoe UI Light"/>
            </a:endParaRPr>
          </a:p>
          <a:p>
            <a:pPr marL="0" lvl="1">
              <a:spcBef>
                <a:spcPct val="20000"/>
              </a:spcBef>
              <a:buSzPct val="90000"/>
              <a:defRPr/>
            </a:pPr>
            <a:r>
              <a:rPr lang="en-US" sz="1961" dirty="0">
                <a:solidFill>
                  <a:srgbClr val="353535"/>
                </a:solidFill>
                <a:latin typeface="Segoe UI Light"/>
              </a:rPr>
              <a:t>The SQL Server Resource Provider can be used to manage SQL server resources (IaaS). </a:t>
            </a:r>
            <a:r>
              <a:rPr lang="en-US" sz="1961" i="1" dirty="0">
                <a:solidFill>
                  <a:srgbClr val="353535"/>
                </a:solidFill>
                <a:latin typeface="Segoe UI Light"/>
              </a:rPr>
              <a:t>You use this resource provider to connect to a SQL Server instance running in a VM</a:t>
            </a:r>
            <a:r>
              <a:rPr lang="en-US" sz="1961" dirty="0">
                <a:solidFill>
                  <a:srgbClr val="353535"/>
                </a:solidFill>
                <a:latin typeface="Segoe UI Light"/>
              </a:rPr>
              <a:t>.</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404040"/>
                </a:solidFill>
                <a:latin typeface="Segoe UI Light"/>
              </a:rPr>
              <a:t>The Resource Provider allows for management of SQL Server databases, and hosting servers.</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0078D7"/>
                </a:solidFill>
                <a:latin typeface="Segoe UI Light"/>
              </a:rPr>
              <a:t>SQL Server Resource Provider supported operations: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delete, update, and retrieve databases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validate, delete, update, and retrieve hosting servers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Retrieve resource provider metrics</a:t>
            </a:r>
          </a:p>
        </p:txBody>
      </p:sp>
      <p:graphicFrame>
        <p:nvGraphicFramePr>
          <p:cNvPr id="11" name="Table 10">
            <a:extLst>
              <a:ext uri="{FF2B5EF4-FFF2-40B4-BE49-F238E27FC236}">
                <a16:creationId xmlns:a16="http://schemas.microsoft.com/office/drawing/2014/main" id="{41744EA2-3456-4925-8426-0C2C4A9A627D}"/>
              </a:ext>
            </a:extLst>
          </p:cNvPr>
          <p:cNvGraphicFramePr>
            <a:graphicFrameLocks noGrp="1"/>
          </p:cNvGraphicFramePr>
          <p:nvPr/>
        </p:nvGraphicFramePr>
        <p:xfrm>
          <a:off x="371954" y="5371254"/>
          <a:ext cx="5395962" cy="837652"/>
        </p:xfrm>
        <a:graphic>
          <a:graphicData uri="http://schemas.openxmlformats.org/drawingml/2006/table">
            <a:tbl>
              <a:tblPr firstRow="1" bandRow="1">
                <a:tableStyleId>{2D5ABB26-0587-4C30-8999-92F81FD0307C}</a:tableStyleId>
              </a:tblPr>
              <a:tblGrid>
                <a:gridCol w="2661556">
                  <a:extLst>
                    <a:ext uri="{9D8B030D-6E8A-4147-A177-3AD203B41FA5}">
                      <a16:colId xmlns:a16="http://schemas.microsoft.com/office/drawing/2014/main" val="2303112545"/>
                    </a:ext>
                  </a:extLst>
                </a:gridCol>
                <a:gridCol w="2734406">
                  <a:extLst>
                    <a:ext uri="{9D8B030D-6E8A-4147-A177-3AD203B41FA5}">
                      <a16:colId xmlns:a16="http://schemas.microsoft.com/office/drawing/2014/main" val="1630931360"/>
                    </a:ext>
                  </a:extLst>
                </a:gridCol>
              </a:tblGrid>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Service category</a:t>
                      </a:r>
                    </a:p>
                  </a:txBody>
                  <a:tcPr marL="89642" marR="89642" marT="44821" marB="44821"/>
                </a:tc>
                <a:tc>
                  <a:txBody>
                    <a:bodyPr/>
                    <a:lstStyle/>
                    <a:p>
                      <a:pPr>
                        <a:buNone/>
                      </a:pPr>
                      <a:r>
                        <a:rPr lang="en-US" sz="1700">
                          <a:solidFill>
                            <a:srgbClr val="353535"/>
                          </a:solidFill>
                          <a:latin typeface="+mj-lt"/>
                        </a:rPr>
                        <a:t>Data and Storage</a:t>
                      </a:r>
                    </a:p>
                  </a:txBody>
                  <a:tcPr marL="89642" marR="89642" marT="44821" marB="44821"/>
                </a:tc>
                <a:extLst>
                  <a:ext uri="{0D108BD9-81ED-4DB2-BD59-A6C34878D82A}">
                    <a16:rowId xmlns:a16="http://schemas.microsoft.com/office/drawing/2014/main" val="2481797546"/>
                  </a:ext>
                </a:extLst>
              </a:tr>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7C7C7C"/>
                          </a:solidFill>
                          <a:latin typeface="+mj-lt"/>
                          <a:ea typeface="+mn-ea"/>
                          <a:cs typeface="+mn-cs"/>
                        </a:rPr>
                        <a:t>API version</a:t>
                      </a:r>
                    </a:p>
                  </a:txBody>
                  <a:tcPr marL="89642" marR="89642" marT="44821" marB="44821"/>
                </a:tc>
                <a:tc>
                  <a:txBody>
                    <a:bodyPr/>
                    <a:lstStyle/>
                    <a:p>
                      <a:pPr>
                        <a:buNone/>
                      </a:pPr>
                      <a:r>
                        <a:rPr lang="en-US" sz="1700" dirty="0">
                          <a:solidFill>
                            <a:srgbClr val="7C7C7C"/>
                          </a:solidFill>
                          <a:latin typeface="+mj-lt"/>
                        </a:rPr>
                        <a:t>N/A</a:t>
                      </a:r>
                    </a:p>
                  </a:txBody>
                  <a:tcPr marL="89642" marR="89642" marT="44821" marB="44821"/>
                </a:tc>
                <a:extLst>
                  <a:ext uri="{0D108BD9-81ED-4DB2-BD59-A6C34878D82A}">
                    <a16:rowId xmlns:a16="http://schemas.microsoft.com/office/drawing/2014/main" val="2471161076"/>
                  </a:ext>
                </a:extLst>
              </a:tr>
            </a:tbl>
          </a:graphicData>
        </a:graphic>
      </p:graphicFrame>
      <p:sp>
        <p:nvSpPr>
          <p:cNvPr id="2" name="Rectangle 1">
            <a:extLst>
              <a:ext uri="{FF2B5EF4-FFF2-40B4-BE49-F238E27FC236}">
                <a16:creationId xmlns:a16="http://schemas.microsoft.com/office/drawing/2014/main" id="{0C18D830-F991-476D-B784-47C2998A17A1}"/>
              </a:ext>
            </a:extLst>
          </p:cNvPr>
          <p:cNvSpPr/>
          <p:nvPr/>
        </p:nvSpPr>
        <p:spPr>
          <a:xfrm>
            <a:off x="7415462" y="3429000"/>
            <a:ext cx="4509618" cy="2692147"/>
          </a:xfrm>
          <a:prstGeom prst="rect">
            <a:avLst/>
          </a:prstGeom>
        </p:spPr>
        <p:txBody>
          <a:bodyPr wrap="square">
            <a:spAutoFit/>
          </a:bodyPr>
          <a:lstStyle/>
          <a:p>
            <a:pPr marL="0" lvl="1" fontAlgn="ctr">
              <a:spcBef>
                <a:spcPct val="20000"/>
              </a:spcBef>
              <a:buSzPct val="90000"/>
              <a:defRPr/>
            </a:pPr>
            <a:r>
              <a:rPr lang="en-US" sz="1961" dirty="0">
                <a:solidFill>
                  <a:srgbClr val="0078D7"/>
                </a:solidFill>
                <a:latin typeface="Segoe UI Light"/>
              </a:rPr>
              <a:t>Considerations</a:t>
            </a:r>
          </a:p>
          <a:p>
            <a:pPr marL="285750" indent="-285750" fontAlgn="ctr">
              <a:spcBef>
                <a:spcPts val="672"/>
              </a:spcBef>
              <a:buFont typeface="Arial" panose="020B0604020202020204" pitchFamily="34" charset="0"/>
              <a:buChar char="•"/>
            </a:pPr>
            <a:r>
              <a:rPr lang="en-US" sz="1400" dirty="0"/>
              <a:t>An administrator needs to manage the underlying IaaS Instance of SQL (patching, capacity planning, performance monitoring, etc.)</a:t>
            </a:r>
          </a:p>
          <a:p>
            <a:pPr marL="285750" lvl="0" indent="-285750" fontAlgn="ctr">
              <a:spcBef>
                <a:spcPts val="672"/>
              </a:spcBef>
              <a:buFont typeface="Arial" panose="020B0604020202020204" pitchFamily="34" charset="0"/>
              <a:buChar char="•"/>
              <a:defRPr/>
            </a:pPr>
            <a:r>
              <a:rPr lang="en-US" sz="1400" dirty="0"/>
              <a:t>Any external SQL Server can be used, including SQL standalone servers, and VMs on Azure Stack Hub or Azure, as long as network connectivity can be achieved</a:t>
            </a:r>
          </a:p>
          <a:p>
            <a:pPr marL="285750" indent="-285750" fontAlgn="ctr">
              <a:spcBef>
                <a:spcPts val="672"/>
              </a:spcBef>
              <a:buFont typeface="Arial" panose="020B0604020202020204" pitchFamily="34" charset="0"/>
              <a:buChar char="•"/>
            </a:pPr>
            <a:r>
              <a:rPr lang="en-US" sz="1400" dirty="0"/>
              <a:t>No parity with SQL DB on Azure</a:t>
            </a:r>
          </a:p>
          <a:p>
            <a:pPr marL="285750" indent="-285750" fontAlgn="ctr">
              <a:spcBef>
                <a:spcPts val="672"/>
              </a:spcBef>
              <a:buFont typeface="Arial" panose="020B0604020202020204" pitchFamily="34" charset="0"/>
              <a:buChar char="•"/>
            </a:pPr>
            <a:r>
              <a:rPr lang="en-US" sz="1400" dirty="0"/>
              <a:t>Support for </a:t>
            </a:r>
            <a:r>
              <a:rPr lang="en-US" sz="1400" dirty="0" err="1"/>
              <a:t>AlwaysOn</a:t>
            </a:r>
            <a:r>
              <a:rPr lang="en-US" sz="1400" dirty="0"/>
              <a:t> Availability Groups</a:t>
            </a:r>
            <a:endParaRPr lang="en-US" sz="1400" dirty="0">
              <a:solidFill>
                <a:srgbClr val="353535"/>
              </a:solidFill>
            </a:endParaRPr>
          </a:p>
        </p:txBody>
      </p:sp>
    </p:spTree>
    <p:extLst>
      <p:ext uri="{BB962C8B-B14F-4D97-AF65-F5344CB8AC3E}">
        <p14:creationId xmlns:p14="http://schemas.microsoft.com/office/powerpoint/2010/main" val="24285135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71954" y="5371254"/>
          <a:ext cx="5395962" cy="837652"/>
        </p:xfrm>
        <a:graphic>
          <a:graphicData uri="http://schemas.openxmlformats.org/drawingml/2006/table">
            <a:tbl>
              <a:tblPr firstRow="1" bandRow="1">
                <a:tableStyleId>{2D5ABB26-0587-4C30-8999-92F81FD0307C}</a:tableStyleId>
              </a:tblPr>
              <a:tblGrid>
                <a:gridCol w="2661556">
                  <a:extLst>
                    <a:ext uri="{9D8B030D-6E8A-4147-A177-3AD203B41FA5}">
                      <a16:colId xmlns:a16="http://schemas.microsoft.com/office/drawing/2014/main" val="2303112545"/>
                    </a:ext>
                  </a:extLst>
                </a:gridCol>
                <a:gridCol w="2734406">
                  <a:extLst>
                    <a:ext uri="{9D8B030D-6E8A-4147-A177-3AD203B41FA5}">
                      <a16:colId xmlns:a16="http://schemas.microsoft.com/office/drawing/2014/main" val="1630931360"/>
                    </a:ext>
                  </a:extLst>
                </a:gridCol>
              </a:tblGrid>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0078D7"/>
                          </a:solidFill>
                          <a:latin typeface="+mj-lt"/>
                          <a:ea typeface="+mn-ea"/>
                          <a:cs typeface="+mn-cs"/>
                        </a:rPr>
                        <a:t>Service category</a:t>
                      </a:r>
                    </a:p>
                  </a:txBody>
                  <a:tcPr marL="89642" marR="89642" marT="44821" marB="44821"/>
                </a:tc>
                <a:tc>
                  <a:txBody>
                    <a:bodyPr/>
                    <a:lstStyle/>
                    <a:p>
                      <a:pPr>
                        <a:buNone/>
                      </a:pPr>
                      <a:r>
                        <a:rPr lang="en-US" sz="1700">
                          <a:solidFill>
                            <a:srgbClr val="353535"/>
                          </a:solidFill>
                          <a:latin typeface="+mj-lt"/>
                        </a:rPr>
                        <a:t>Data and Storage</a:t>
                      </a:r>
                    </a:p>
                  </a:txBody>
                  <a:tcPr marL="89642" marR="89642" marT="44821" marB="44821"/>
                </a:tc>
                <a:extLst>
                  <a:ext uri="{0D108BD9-81ED-4DB2-BD59-A6C34878D82A}">
                    <a16:rowId xmlns:a16="http://schemas.microsoft.com/office/drawing/2014/main" val="2481797546"/>
                  </a:ext>
                </a:extLst>
              </a:tr>
              <a:tr h="412355">
                <a:tc>
                  <a:txBody>
                    <a:bodyPr/>
                    <a:lstStyle/>
                    <a:p>
                      <a: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z="2400" kern="1200" spc="0" baseline="0">
                          <a:solidFill>
                            <a:srgbClr val="7C7C7C"/>
                          </a:solidFill>
                          <a:latin typeface="+mj-lt"/>
                          <a:ea typeface="+mn-ea"/>
                          <a:cs typeface="+mn-cs"/>
                        </a:rPr>
                        <a:t>API version</a:t>
                      </a:r>
                    </a:p>
                  </a:txBody>
                  <a:tcPr marL="89642" marR="89642" marT="44821" marB="44821"/>
                </a:tc>
                <a:tc>
                  <a:txBody>
                    <a:bodyPr/>
                    <a:lstStyle/>
                    <a:p>
                      <a:pPr>
                        <a:buNone/>
                      </a:pPr>
                      <a:r>
                        <a:rPr lang="en-US" sz="1700" dirty="0">
                          <a:solidFill>
                            <a:srgbClr val="7C7C7C"/>
                          </a:solidFill>
                          <a:latin typeface="+mj-lt"/>
                        </a:rPr>
                        <a:t>N/A</a:t>
                      </a:r>
                    </a:p>
                  </a:txBody>
                  <a:tcPr marL="89642" marR="89642" marT="44821" marB="44821"/>
                </a:tc>
                <a:extLst>
                  <a:ext uri="{0D108BD9-81ED-4DB2-BD59-A6C34878D82A}">
                    <a16:rowId xmlns:a16="http://schemas.microsoft.com/office/drawing/2014/main" val="2471161076"/>
                  </a:ext>
                </a:extLst>
              </a:tr>
            </a:tbl>
          </a:graphicData>
        </a:graphic>
      </p:graphicFrame>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33704" y="142109"/>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9251" y="515620"/>
            <a:ext cx="457178" cy="457178"/>
          </a:xfrm>
          <a:prstGeom prst="rect">
            <a:avLst/>
          </a:prstGeom>
        </p:spPr>
      </p:pic>
      <p:sp>
        <p:nvSpPr>
          <p:cNvPr id="9" name="Title 8"/>
          <p:cNvSpPr>
            <a:spLocks noGrp="1"/>
          </p:cNvSpPr>
          <p:nvPr>
            <p:ph type="title"/>
          </p:nvPr>
        </p:nvSpPr>
        <p:spPr/>
        <p:txBody>
          <a:bodyPr/>
          <a:lstStyle/>
          <a:p>
            <a:r>
              <a:rPr lang="en-US">
                <a:solidFill>
                  <a:srgbClr val="404040"/>
                </a:solidFill>
              </a:rPr>
              <a:t>MySQL Server</a:t>
            </a:r>
            <a:endParaRPr lang="en-US"/>
          </a:p>
        </p:txBody>
      </p:sp>
      <p:sp>
        <p:nvSpPr>
          <p:cNvPr id="12" name="Rectangle 11"/>
          <p:cNvSpPr/>
          <p:nvPr/>
        </p:nvSpPr>
        <p:spPr>
          <a:xfrm>
            <a:off x="299874" y="6454250"/>
            <a:ext cx="6934637" cy="234153"/>
          </a:xfrm>
          <a:prstGeom prst="rect">
            <a:avLst/>
          </a:prstGeom>
        </p:spPr>
        <p:txBody>
          <a:bodyPr wrap="square">
            <a:spAutoFit/>
          </a:bodyPr>
          <a:lstStyle/>
          <a:p>
            <a:r>
              <a:rPr lang="en-US" sz="933">
                <a:solidFill>
                  <a:srgbClr val="003C71"/>
                </a:solidFill>
              </a:rPr>
              <a:t>https://technet.microsoft.com/en-us/library/dn469341.aspx </a:t>
            </a:r>
          </a:p>
        </p:txBody>
      </p:sp>
      <p:sp>
        <p:nvSpPr>
          <p:cNvPr id="15" name="Rectangle 14">
            <a:extLst>
              <a:ext uri="{FF2B5EF4-FFF2-40B4-BE49-F238E27FC236}">
                <a16:creationId xmlns:a16="http://schemas.microsoft.com/office/drawing/2014/main" id="{10100116-2630-4606-902E-68F4D016461E}"/>
              </a:ext>
            </a:extLst>
          </p:cNvPr>
          <p:cNvSpPr/>
          <p:nvPr/>
        </p:nvSpPr>
        <p:spPr>
          <a:xfrm>
            <a:off x="379980" y="1229550"/>
            <a:ext cx="11545101" cy="3438505"/>
          </a:xfrm>
          <a:prstGeom prst="rect">
            <a:avLst/>
          </a:prstGeom>
        </p:spPr>
        <p:txBody>
          <a:bodyPr wrap="square">
            <a:spAutoFit/>
          </a:bodyPr>
          <a:lstStyle/>
          <a:p>
            <a:pPr marL="0" lvl="1">
              <a:spcBef>
                <a:spcPct val="20000"/>
              </a:spcBef>
              <a:buSzPct val="90000"/>
              <a:defRPr/>
            </a:pPr>
            <a:r>
              <a:rPr lang="en-US" sz="1961" dirty="0">
                <a:solidFill>
                  <a:srgbClr val="353535"/>
                </a:solidFill>
                <a:latin typeface="Segoe UI Light"/>
              </a:rPr>
              <a:t>This feature is based on the codebase from Azure Pack is ported to Azure Stack Hub.</a:t>
            </a:r>
          </a:p>
          <a:p>
            <a:pPr marL="0" lvl="1">
              <a:spcBef>
                <a:spcPct val="20000"/>
              </a:spcBef>
              <a:buSzPct val="90000"/>
              <a:defRPr/>
            </a:pPr>
            <a:endParaRPr lang="en-US" sz="1372" dirty="0">
              <a:solidFill>
                <a:srgbClr val="353535"/>
              </a:solidFill>
              <a:latin typeface="Segoe UI Light"/>
            </a:endParaRPr>
          </a:p>
          <a:p>
            <a:pPr marL="0" lvl="1">
              <a:spcBef>
                <a:spcPct val="20000"/>
              </a:spcBef>
              <a:buSzPct val="90000"/>
              <a:defRPr/>
            </a:pPr>
            <a:r>
              <a:rPr lang="en-US" sz="1961" dirty="0">
                <a:solidFill>
                  <a:srgbClr val="353535"/>
                </a:solidFill>
                <a:latin typeface="Segoe UI Light"/>
              </a:rPr>
              <a:t>The SQL Server Resource Provider can be used to manage MySQL resources (IaaS). </a:t>
            </a:r>
            <a:r>
              <a:rPr lang="en-US" sz="1961" i="1" dirty="0">
                <a:solidFill>
                  <a:srgbClr val="353535"/>
                </a:solidFill>
                <a:latin typeface="Segoe UI Light"/>
              </a:rPr>
              <a:t>This MySQL instance is also running in a VM – not as a PaaS service.</a:t>
            </a:r>
            <a:endParaRPr lang="en-US" sz="1961" dirty="0">
              <a:solidFill>
                <a:srgbClr val="353535"/>
              </a:solidFill>
              <a:latin typeface="Segoe UI Light"/>
            </a:endParaRP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404040"/>
                </a:solidFill>
                <a:latin typeface="Segoe UI Light"/>
              </a:rPr>
              <a:t>The Resource Provider allows for management of MySQL databases, and hosting servers.</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0078D7"/>
                </a:solidFill>
                <a:latin typeface="Segoe UI Light"/>
              </a:rPr>
              <a:t>MySQL Resource Provider supported operations: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delete, update, and retrieve MySQL databases.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validate, delete, update, and retrieve hosting servers.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Retrieve database metrics.</a:t>
            </a:r>
          </a:p>
        </p:txBody>
      </p:sp>
      <p:sp>
        <p:nvSpPr>
          <p:cNvPr id="8" name="Rectangle 7">
            <a:extLst>
              <a:ext uri="{FF2B5EF4-FFF2-40B4-BE49-F238E27FC236}">
                <a16:creationId xmlns:a16="http://schemas.microsoft.com/office/drawing/2014/main" id="{2C3FD88F-D195-4B2E-B315-9AA1E94A13E2}"/>
              </a:ext>
            </a:extLst>
          </p:cNvPr>
          <p:cNvSpPr/>
          <p:nvPr/>
        </p:nvSpPr>
        <p:spPr>
          <a:xfrm>
            <a:off x="7415462" y="3429000"/>
            <a:ext cx="4509618" cy="1956048"/>
          </a:xfrm>
          <a:prstGeom prst="rect">
            <a:avLst/>
          </a:prstGeom>
        </p:spPr>
        <p:txBody>
          <a:bodyPr wrap="square">
            <a:spAutoFit/>
          </a:bodyPr>
          <a:lstStyle/>
          <a:p>
            <a:pPr marL="0" lvl="1" fontAlgn="ctr">
              <a:spcBef>
                <a:spcPct val="20000"/>
              </a:spcBef>
              <a:buSzPct val="90000"/>
              <a:defRPr/>
            </a:pPr>
            <a:r>
              <a:rPr lang="en-US" sz="1961">
                <a:solidFill>
                  <a:srgbClr val="0078D7"/>
                </a:solidFill>
                <a:latin typeface="Segoe UI Light"/>
              </a:rPr>
              <a:t>Considerations</a:t>
            </a:r>
          </a:p>
          <a:p>
            <a:pPr marL="285750" indent="-285750" fontAlgn="ctr">
              <a:spcBef>
                <a:spcPts val="672"/>
              </a:spcBef>
              <a:buFont typeface="Arial" panose="020B0604020202020204" pitchFamily="34" charset="0"/>
              <a:buChar char="•"/>
            </a:pPr>
            <a:r>
              <a:rPr lang="en-US" sz="1400"/>
              <a:t>An admin needs to manage the underlying IaaS Instance (same as SQL Server)</a:t>
            </a:r>
          </a:p>
          <a:p>
            <a:pPr marL="285750" indent="-285750" fontAlgn="ctr">
              <a:spcBef>
                <a:spcPts val="672"/>
              </a:spcBef>
              <a:buFont typeface="Arial" panose="020B0604020202020204" pitchFamily="34" charset="0"/>
              <a:buChar char="•"/>
            </a:pPr>
            <a:r>
              <a:rPr lang="en-US" sz="1400"/>
              <a:t>No parity with new Azure MySQL </a:t>
            </a:r>
          </a:p>
          <a:p>
            <a:pPr marL="285750" indent="-285750" fontAlgn="ctr">
              <a:spcBef>
                <a:spcPts val="672"/>
              </a:spcBef>
              <a:buFont typeface="Arial" panose="020B0604020202020204" pitchFamily="34" charset="0"/>
              <a:buChar char="•"/>
            </a:pPr>
            <a:r>
              <a:rPr lang="en-US" sz="1400"/>
              <a:t>Multiple MySQL versions are supported including Community Editions, clustered versions, and licensed software</a:t>
            </a:r>
          </a:p>
        </p:txBody>
      </p:sp>
    </p:spTree>
    <p:extLst>
      <p:ext uri="{BB962C8B-B14F-4D97-AF65-F5344CB8AC3E}">
        <p14:creationId xmlns:p14="http://schemas.microsoft.com/office/powerpoint/2010/main" val="7027843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Services on Azure Stack Hub</a:t>
            </a:r>
          </a:p>
        </p:txBody>
      </p:sp>
      <p:sp>
        <p:nvSpPr>
          <p:cNvPr id="6" name="Text Placeholder 5"/>
          <p:cNvSpPr>
            <a:spLocks noGrp="1"/>
          </p:cNvSpPr>
          <p:nvPr>
            <p:ph type="body" sz="quarter" idx="10"/>
          </p:nvPr>
        </p:nvSpPr>
        <p:spPr>
          <a:xfrm>
            <a:off x="269239" y="1187644"/>
            <a:ext cx="6350733" cy="2262158"/>
          </a:xfrm>
        </p:spPr>
        <p:txBody>
          <a:bodyPr/>
          <a:lstStyle/>
          <a:p>
            <a:pPr marL="0" lvl="0" indent="0" defTabSz="932742">
              <a:spcBef>
                <a:spcPts val="0"/>
              </a:spcBef>
              <a:spcAft>
                <a:spcPts val="600"/>
              </a:spcAft>
              <a:buClrTx/>
              <a:buNone/>
              <a:defRPr/>
            </a:pPr>
            <a:r>
              <a:rPr lang="en-US" sz="2000" dirty="0">
                <a:solidFill>
                  <a:schemeClr val="accent1"/>
                </a:solidFill>
                <a:latin typeface="+mj-lt"/>
              </a:rPr>
              <a:t>IoT services are under development for Azure Stack Hub</a:t>
            </a:r>
          </a:p>
          <a:p>
            <a:r>
              <a:rPr lang="en-US" sz="2000" dirty="0">
                <a:solidFill>
                  <a:schemeClr val="tx2"/>
                </a:solidFill>
                <a:latin typeface="Segoe UI Light"/>
              </a:rPr>
              <a:t>Will include </a:t>
            </a:r>
            <a:r>
              <a:rPr lang="en-US" sz="2000" b="1" i="1" dirty="0">
                <a:solidFill>
                  <a:schemeClr val="tx2"/>
                </a:solidFill>
                <a:latin typeface="Segoe UI Light"/>
              </a:rPr>
              <a:t>IoT Hub</a:t>
            </a:r>
            <a:r>
              <a:rPr lang="en-US" sz="2000" dirty="0">
                <a:solidFill>
                  <a:schemeClr val="tx2"/>
                </a:solidFill>
                <a:latin typeface="Segoe UI Light"/>
              </a:rPr>
              <a:t> and </a:t>
            </a:r>
            <a:r>
              <a:rPr lang="en-US" sz="2000" b="1" i="1" dirty="0">
                <a:solidFill>
                  <a:schemeClr val="tx2"/>
                </a:solidFill>
                <a:latin typeface="Segoe UI Light"/>
              </a:rPr>
              <a:t>Event Hub</a:t>
            </a:r>
          </a:p>
          <a:p>
            <a:r>
              <a:rPr lang="en-US" sz="2000" dirty="0">
                <a:solidFill>
                  <a:schemeClr val="tx2"/>
                </a:solidFill>
                <a:latin typeface="Segoe UI Light"/>
              </a:rPr>
              <a:t>Private preview by end of 2018</a:t>
            </a:r>
          </a:p>
          <a:p>
            <a:r>
              <a:rPr lang="en-US" sz="2000" dirty="0">
                <a:solidFill>
                  <a:schemeClr val="tx2"/>
                </a:solidFill>
                <a:latin typeface="Segoe UI Light"/>
              </a:rPr>
              <a:t>See </a:t>
            </a:r>
            <a:r>
              <a:rPr lang="en-US" sz="2000" dirty="0">
                <a:solidFill>
                  <a:schemeClr val="tx2"/>
                </a:solidFill>
                <a:latin typeface="Segoe UI Light"/>
                <a:hlinkClick r:id="rId3"/>
              </a:rPr>
              <a:t>Azure IoT Hub</a:t>
            </a:r>
            <a:r>
              <a:rPr lang="en-US" sz="2000" dirty="0">
                <a:solidFill>
                  <a:schemeClr val="tx2"/>
                </a:solidFill>
                <a:latin typeface="Segoe UI Light"/>
              </a:rPr>
              <a:t> and </a:t>
            </a:r>
            <a:r>
              <a:rPr lang="en-US" sz="2000" dirty="0">
                <a:solidFill>
                  <a:schemeClr val="tx2"/>
                </a:solidFill>
                <a:latin typeface="Segoe UI Light"/>
                <a:hlinkClick r:id="rId4"/>
              </a:rPr>
              <a:t>Azure Event Hub</a:t>
            </a:r>
            <a:endParaRPr lang="en-US" sz="2000" dirty="0">
              <a:solidFill>
                <a:schemeClr val="tx2"/>
              </a:solidFill>
              <a:latin typeface="Segoe UI Light"/>
            </a:endParaRPr>
          </a:p>
          <a:p>
            <a:endParaRPr lang="en-US" sz="2000" dirty="0">
              <a:solidFill>
                <a:schemeClr val="tx2"/>
              </a:solidFill>
              <a:latin typeface="Segoe UI Light"/>
            </a:endParaRPr>
          </a:p>
        </p:txBody>
      </p:sp>
      <p:sp>
        <p:nvSpPr>
          <p:cNvPr id="8" name="Text Placeholder 7"/>
          <p:cNvSpPr>
            <a:spLocks noGrp="1"/>
          </p:cNvSpPr>
          <p:nvPr>
            <p:ph type="body" sz="quarter" idx="11"/>
          </p:nvPr>
        </p:nvSpPr>
        <p:spPr>
          <a:xfrm>
            <a:off x="6648989" y="2096650"/>
            <a:ext cx="5247074" cy="1293431"/>
          </a:xfrm>
        </p:spPr>
        <p:txBody>
          <a:bodyPr/>
          <a:lstStyle/>
          <a:p>
            <a:pPr marL="0" indent="0" fontAlgn="ctr">
              <a:spcAft>
                <a:spcPts val="600"/>
              </a:spcAft>
              <a:buNone/>
            </a:pPr>
            <a:r>
              <a:rPr lang="en-US" sz="2000" err="1">
                <a:solidFill>
                  <a:schemeClr val="tx2"/>
                </a:solidFill>
                <a:latin typeface="+mj-lt"/>
              </a:rPr>
              <a:t>AzureStack</a:t>
            </a:r>
            <a:r>
              <a:rPr lang="en-US" sz="2000">
                <a:solidFill>
                  <a:schemeClr val="tx2"/>
                </a:solidFill>
                <a:latin typeface="+mj-lt"/>
              </a:rPr>
              <a:t> considerations:</a:t>
            </a:r>
          </a:p>
          <a:p>
            <a:pPr marL="285750" indent="-285750" fontAlgn="ctr">
              <a:spcBef>
                <a:spcPts val="0"/>
              </a:spcBef>
              <a:spcAft>
                <a:spcPts val="600"/>
              </a:spcAft>
            </a:pPr>
            <a:r>
              <a:rPr lang="en-US" sz="1800">
                <a:latin typeface="+mj-lt"/>
              </a:rPr>
              <a:t>Not yet available. Will appear as a private preview by end of 2018, followed by a public preview</a:t>
            </a:r>
            <a:endParaRPr lang="en-US" sz="1800">
              <a:solidFill>
                <a:srgbClr val="505050"/>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3377379503"/>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a:txBody>
                    <a:bodyPr/>
                    <a:lstStyle/>
                    <a:p>
                      <a:r>
                        <a:rPr lang="en-US" sz="1400">
                          <a:solidFill>
                            <a:schemeClr val="tx2"/>
                          </a:solidFill>
                          <a:latin typeface="+mj-lt"/>
                        </a:rPr>
                        <a:t>NA</a:t>
                      </a:r>
                    </a:p>
                  </a:txBody>
                  <a:tcPr marL="89642" marR="89642" marT="44821" marB="44821"/>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a:txBody>
                    <a:bodyPr/>
                    <a:lstStyle/>
                    <a:p>
                      <a:r>
                        <a:rPr lang="en-US" sz="1400" kern="1200" dirty="0">
                          <a:solidFill>
                            <a:srgbClr val="FF0000"/>
                          </a:solidFill>
                          <a:latin typeface="+mn-lt"/>
                          <a:ea typeface="+mn-ea"/>
                          <a:cs typeface="+mn-cs"/>
                        </a:rPr>
                        <a:t>Not available yet</a:t>
                      </a:r>
                    </a:p>
                  </a:txBody>
                  <a:tcPr marL="89642" marR="89642" marT="44821" marB="44821"/>
                </a:tc>
                <a:extLst>
                  <a:ext uri="{0D108BD9-81ED-4DB2-BD59-A6C34878D82A}">
                    <a16:rowId xmlns:a16="http://schemas.microsoft.com/office/drawing/2014/main" val="868604661"/>
                  </a:ext>
                </a:extLst>
              </a:tr>
            </a:tbl>
          </a:graphicData>
        </a:graphic>
      </p:graphicFrame>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607999" y="449351"/>
            <a:ext cx="2164216" cy="517065"/>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Coming Soon!</a:t>
            </a: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74089DB-F456-45E2-83CA-D132325D1C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8585" y="103821"/>
            <a:ext cx="980303" cy="980303"/>
          </a:xfrm>
          <a:prstGeom prst="rect">
            <a:avLst/>
          </a:prstGeom>
        </p:spPr>
      </p:pic>
      <p:pic>
        <p:nvPicPr>
          <p:cNvPr id="3" name="Picture 2">
            <a:extLst>
              <a:ext uri="{FF2B5EF4-FFF2-40B4-BE49-F238E27FC236}">
                <a16:creationId xmlns:a16="http://schemas.microsoft.com/office/drawing/2014/main" id="{208694FD-E0E6-4805-9D89-58987A454AE2}"/>
              </a:ext>
            </a:extLst>
          </p:cNvPr>
          <p:cNvPicPr>
            <a:picLocks noChangeAspect="1"/>
          </p:cNvPicPr>
          <p:nvPr/>
        </p:nvPicPr>
        <p:blipFill>
          <a:blip r:embed="rId6"/>
          <a:stretch>
            <a:fillRect/>
          </a:stretch>
        </p:blipFill>
        <p:spPr>
          <a:xfrm>
            <a:off x="3409407" y="3390081"/>
            <a:ext cx="5690850" cy="3636527"/>
          </a:xfrm>
          <a:prstGeom prst="rect">
            <a:avLst/>
          </a:prstGeom>
        </p:spPr>
      </p:pic>
    </p:spTree>
    <p:extLst>
      <p:ext uri="{BB962C8B-B14F-4D97-AF65-F5344CB8AC3E}">
        <p14:creationId xmlns:p14="http://schemas.microsoft.com/office/powerpoint/2010/main" val="3068917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Fabric</a:t>
            </a:r>
          </a:p>
        </p:txBody>
      </p:sp>
      <p:sp>
        <p:nvSpPr>
          <p:cNvPr id="6" name="Text Placeholder 5"/>
          <p:cNvSpPr>
            <a:spLocks noGrp="1"/>
          </p:cNvSpPr>
          <p:nvPr>
            <p:ph type="body" sz="quarter" idx="10"/>
          </p:nvPr>
        </p:nvSpPr>
        <p:spPr>
          <a:xfrm>
            <a:off x="269239" y="1187644"/>
            <a:ext cx="6350733" cy="4801314"/>
          </a:xfrm>
        </p:spPr>
        <p:txBody>
          <a:bodyPr/>
          <a:lstStyle/>
          <a:p>
            <a:pPr marL="0" lvl="0" indent="0" defTabSz="932742">
              <a:spcBef>
                <a:spcPts val="0"/>
              </a:spcBef>
              <a:spcAft>
                <a:spcPts val="600"/>
              </a:spcAft>
              <a:buClrTx/>
              <a:buNone/>
              <a:defRPr/>
            </a:pPr>
            <a:r>
              <a:rPr lang="en-US" sz="2000">
                <a:solidFill>
                  <a:schemeClr val="tx2"/>
                </a:solidFill>
                <a:latin typeface="Segoe UI Light"/>
              </a:rPr>
              <a:t>Enables building and managing scalable and reliable applications composed of microservices that run at very high density on a shared pool of machines (cluster).</a:t>
            </a:r>
          </a:p>
          <a:p>
            <a:pPr marL="0" lvl="0" indent="0" defTabSz="932742">
              <a:spcBef>
                <a:spcPts val="0"/>
              </a:spcBef>
              <a:spcAft>
                <a:spcPts val="600"/>
              </a:spcAft>
              <a:buClrTx/>
              <a:buNone/>
              <a:defRPr/>
            </a:pPr>
            <a:r>
              <a:rPr lang="en-US" sz="2000">
                <a:solidFill>
                  <a:schemeClr val="tx2"/>
                </a:solidFill>
                <a:latin typeface="Segoe UI Light"/>
              </a:rPr>
              <a:t>Provides a sophisticated runtime to build distributed, scalable, stateless and stateful microservices.</a:t>
            </a:r>
          </a:p>
          <a:p>
            <a:pPr marL="0" lvl="0" indent="0" defTabSz="932742">
              <a:spcBef>
                <a:spcPts val="0"/>
              </a:spcBef>
              <a:spcAft>
                <a:spcPts val="600"/>
              </a:spcAft>
              <a:buClrTx/>
              <a:buNone/>
              <a:defRPr/>
            </a:pPr>
            <a:r>
              <a:rPr lang="en-US" sz="2000">
                <a:solidFill>
                  <a:schemeClr val="tx2"/>
                </a:solidFill>
                <a:latin typeface="Segoe UI Light"/>
              </a:rPr>
              <a:t>Provides comprehensive application management capabilities to provision, deploy, monitor, upgrade/patch, and delete deployed applications.</a:t>
            </a:r>
          </a:p>
          <a:p>
            <a:pPr marL="0" lvl="0" indent="0" defTabSz="932742">
              <a:spcBef>
                <a:spcPts val="0"/>
              </a:spcBef>
              <a:spcAft>
                <a:spcPts val="600"/>
              </a:spcAft>
              <a:buClrTx/>
              <a:buNone/>
              <a:defRPr/>
            </a:pPr>
            <a:r>
              <a:rPr lang="en-US" sz="2000">
                <a:solidFill>
                  <a:schemeClr val="tx2"/>
                </a:solidFill>
                <a:latin typeface="Segoe UI Light"/>
              </a:rPr>
              <a:t>A microservice application separates functionality into separate smaller services.</a:t>
            </a:r>
          </a:p>
          <a:p>
            <a:pPr marL="0" lvl="0" indent="0" defTabSz="932742">
              <a:spcBef>
                <a:spcPts val="0"/>
              </a:spcBef>
              <a:spcAft>
                <a:spcPts val="600"/>
              </a:spcAft>
              <a:buClrTx/>
              <a:buNone/>
              <a:defRPr/>
            </a:pPr>
            <a:r>
              <a:rPr lang="en-US" sz="2000">
                <a:solidFill>
                  <a:schemeClr val="tx2"/>
                </a:solidFill>
                <a:latin typeface="Segoe UI Light"/>
              </a:rPr>
              <a:t>Scales out by deploying each </a:t>
            </a:r>
            <a:br>
              <a:rPr lang="en-US" sz="2000">
                <a:solidFill>
                  <a:schemeClr val="tx2"/>
                </a:solidFill>
                <a:latin typeface="Segoe UI Light"/>
              </a:rPr>
            </a:br>
            <a:r>
              <a:rPr lang="en-US" sz="2000">
                <a:solidFill>
                  <a:schemeClr val="tx2"/>
                </a:solidFill>
                <a:latin typeface="Segoe UI Light"/>
              </a:rPr>
              <a:t>service independently </a:t>
            </a:r>
            <a:br>
              <a:rPr lang="en-US" sz="2000">
                <a:solidFill>
                  <a:schemeClr val="tx2"/>
                </a:solidFill>
                <a:latin typeface="Segoe UI Light"/>
              </a:rPr>
            </a:br>
            <a:r>
              <a:rPr lang="en-US" sz="2000">
                <a:solidFill>
                  <a:schemeClr val="tx2"/>
                </a:solidFill>
                <a:latin typeface="Segoe UI Light"/>
              </a:rPr>
              <a:t>creating instances of these</a:t>
            </a:r>
            <a:br>
              <a:rPr lang="en-US" sz="2000">
                <a:solidFill>
                  <a:schemeClr val="tx2"/>
                </a:solidFill>
                <a:latin typeface="Segoe UI Light"/>
              </a:rPr>
            </a:br>
            <a:r>
              <a:rPr lang="en-US" sz="2000">
                <a:solidFill>
                  <a:schemeClr val="tx2"/>
                </a:solidFill>
                <a:latin typeface="Segoe UI Light"/>
              </a:rPr>
              <a:t>services across servers</a:t>
            </a:r>
            <a:br>
              <a:rPr lang="en-US" sz="2000">
                <a:solidFill>
                  <a:schemeClr val="tx2"/>
                </a:solidFill>
                <a:latin typeface="Segoe UI Light"/>
              </a:rPr>
            </a:br>
            <a:r>
              <a:rPr lang="en-US" sz="2000">
                <a:solidFill>
                  <a:schemeClr val="tx2"/>
                </a:solidFill>
                <a:latin typeface="Segoe UI Light"/>
              </a:rPr>
              <a:t>/VMs/containers.</a:t>
            </a:r>
          </a:p>
        </p:txBody>
      </p:sp>
      <p:sp>
        <p:nvSpPr>
          <p:cNvPr id="8" name="Text Placeholder 7"/>
          <p:cNvSpPr>
            <a:spLocks noGrp="1"/>
          </p:cNvSpPr>
          <p:nvPr>
            <p:ph type="body" sz="quarter" idx="11"/>
          </p:nvPr>
        </p:nvSpPr>
        <p:spPr>
          <a:xfrm>
            <a:off x="6648989" y="2096650"/>
            <a:ext cx="5247074" cy="1792029"/>
          </a:xfrm>
        </p:spPr>
        <p:txBody>
          <a:bodyPr/>
          <a:lstStyle/>
          <a:p>
            <a:pPr marL="0" indent="0" fontAlgn="ctr">
              <a:spcAft>
                <a:spcPts val="600"/>
              </a:spcAft>
              <a:buNone/>
            </a:pPr>
            <a:r>
              <a:rPr lang="en-US" sz="2000">
                <a:solidFill>
                  <a:schemeClr val="tx2"/>
                </a:solidFill>
                <a:latin typeface="+mj-lt"/>
              </a:rPr>
              <a:t>AzureStack considerations:</a:t>
            </a:r>
          </a:p>
          <a:p>
            <a:pPr marL="285750" indent="-285750" fontAlgn="ctr">
              <a:spcBef>
                <a:spcPts val="0"/>
              </a:spcBef>
              <a:spcAft>
                <a:spcPts val="600"/>
              </a:spcAft>
            </a:pPr>
            <a:r>
              <a:rPr lang="en-US" sz="1800">
                <a:solidFill>
                  <a:srgbClr val="505050"/>
                </a:solidFill>
                <a:latin typeface="+mj-lt"/>
              </a:rPr>
              <a:t>This version of Service Fabric uses a clustered set of VMs built out from a Marketplace template that uses IaaS with PowerShell DSC for configuring the cluster. It is not a </a:t>
            </a:r>
            <a:r>
              <a:rPr lang="en-US" sz="1800" i="1">
                <a:solidFill>
                  <a:srgbClr val="505050"/>
                </a:solidFill>
                <a:latin typeface="+mj-lt"/>
              </a:rPr>
              <a:t>Resource Provider</a:t>
            </a:r>
            <a:r>
              <a:rPr lang="en-US" sz="1800">
                <a:solidFill>
                  <a:srgbClr val="505050"/>
                </a:solidFill>
                <a:latin typeface="+mj-lt"/>
              </a:rPr>
              <a:t> like App Service or SQL/</a:t>
            </a:r>
            <a:r>
              <a:rPr lang="en-US" sz="1800" err="1">
                <a:solidFill>
                  <a:srgbClr val="505050"/>
                </a:solidFill>
                <a:latin typeface="+mj-lt"/>
              </a:rPr>
              <a:t>mySQL</a:t>
            </a:r>
            <a:endParaRPr lang="en-US" sz="1800">
              <a:solidFill>
                <a:srgbClr val="505050"/>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1212962692"/>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2122024">
                  <a:extLst>
                    <a:ext uri="{9D8B030D-6E8A-4147-A177-3AD203B41FA5}">
                      <a16:colId xmlns:a16="http://schemas.microsoft.com/office/drawing/2014/main" val="1198590411"/>
                    </a:ext>
                  </a:extLst>
                </a:gridCol>
                <a:gridCol w="1613878">
                  <a:extLst>
                    <a:ext uri="{9D8B030D-6E8A-4147-A177-3AD203B41FA5}">
                      <a16:colId xmlns:a16="http://schemas.microsoft.com/office/drawing/2014/main" val="3295630675"/>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gridSpan="2">
                  <a:txBody>
                    <a:bodyPr/>
                    <a:lstStyle/>
                    <a:p>
                      <a:r>
                        <a:rPr lang="en-US" sz="1400">
                          <a:solidFill>
                            <a:schemeClr val="tx2"/>
                          </a:solidFill>
                          <a:latin typeface="+mj-lt"/>
                        </a:rPr>
                        <a:t>Compute</a:t>
                      </a:r>
                    </a:p>
                  </a:txBody>
                  <a:tcPr marL="89642" marR="89642" marT="44821" marB="44821"/>
                </a:tc>
                <a:tc hMerge="1">
                  <a:txBody>
                    <a:bodyPr/>
                    <a:lstStyle/>
                    <a:p>
                      <a:endParaRPr lang="en-US"/>
                    </a:p>
                  </a:txBody>
                  <a:tcPr/>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gridSpan="2">
                  <a:txBody>
                    <a:bodyPr/>
                    <a:lstStyle/>
                    <a:p>
                      <a:r>
                        <a:rPr lang="en-US" sz="1400">
                          <a:solidFill>
                            <a:schemeClr val="tx2"/>
                          </a:solidFill>
                          <a:latin typeface="+mj-lt"/>
                        </a:rPr>
                        <a:t>Final Version</a:t>
                      </a:r>
                    </a:p>
                  </a:txBody>
                  <a:tcPr marL="89642" marR="89642" marT="44821" marB="44821"/>
                </a:tc>
                <a:tc hMerge="1">
                  <a:txBody>
                    <a:bodyPr/>
                    <a:lstStyle/>
                    <a:p>
                      <a:endParaRPr lang="en-US"/>
                    </a:p>
                  </a:txBody>
                  <a:tcPr/>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gridSpan="2">
                  <a:txBody>
                    <a:bodyPr/>
                    <a:lstStyle/>
                    <a:p>
                      <a:r>
                        <a:rPr lang="en-US" sz="1400" dirty="0">
                          <a:solidFill>
                            <a:srgbClr val="FF0000"/>
                          </a:solidFill>
                          <a:latin typeface="+mj-lt"/>
                        </a:rPr>
                        <a:t>Marketplace template available now</a:t>
                      </a:r>
                    </a:p>
                  </a:txBody>
                  <a:tcPr marL="89642" marR="89642" marT="44821" marB="44821"/>
                </a:tc>
                <a:tc hMerge="1">
                  <a:txBody>
                    <a:bodyPr/>
                    <a:lstStyle/>
                    <a:p>
                      <a:endParaRPr lang="en-US"/>
                    </a:p>
                  </a:txBody>
                  <a:tcPr/>
                </a:tc>
                <a:extLst>
                  <a:ext uri="{0D108BD9-81ED-4DB2-BD59-A6C34878D82A}">
                    <a16:rowId xmlns:a16="http://schemas.microsoft.com/office/drawing/2014/main" val="868604661"/>
                  </a:ext>
                </a:extLst>
              </a:tr>
            </a:tbl>
          </a:graphicData>
        </a:graphic>
      </p:graphicFrame>
      <p:sp>
        <p:nvSpPr>
          <p:cNvPr id="12" name="Rectangle 11"/>
          <p:cNvSpPr/>
          <p:nvPr/>
        </p:nvSpPr>
        <p:spPr>
          <a:xfrm>
            <a:off x="269240" y="6362787"/>
            <a:ext cx="5889851" cy="307777"/>
          </a:xfrm>
          <a:prstGeom prst="rect">
            <a:avLst/>
          </a:prstGeom>
        </p:spPr>
        <p:txBody>
          <a:bodyPr wrap="square">
            <a:spAutoFit/>
          </a:bodyPr>
          <a:lstStyle/>
          <a:p>
            <a:r>
              <a:rPr lang="en-US" sz="1400" b="1">
                <a:solidFill>
                  <a:schemeClr val="tx2"/>
                </a:solidFill>
                <a:latin typeface="Segoe UI" panose="020B0502040204020203" pitchFamily="34" charset="0"/>
                <a:cs typeface="Segoe UI" panose="020B0502040204020203" pitchFamily="34" charset="0"/>
                <a:hlinkClick r:id="rId3"/>
              </a:rPr>
              <a:t>https://azure.microsoft.com/en-us/services/service-fabric</a:t>
            </a:r>
            <a:r>
              <a:rPr lang="en-US" sz="1400" b="1">
                <a:solidFill>
                  <a:schemeClr val="tx2"/>
                </a:solidFill>
                <a:latin typeface="Segoe UI" panose="020B0502040204020203" pitchFamily="34" charset="0"/>
                <a:cs typeface="Segoe UI" panose="020B0502040204020203" pitchFamily="34" charset="0"/>
              </a:rPr>
              <a:t> </a:t>
            </a:r>
          </a:p>
        </p:txBody>
      </p:sp>
      <p:pic>
        <p:nvPicPr>
          <p:cNvPr id="11" name="Picture 10"/>
          <p:cNvPicPr>
            <a:picLocks noChangeAspect="1"/>
          </p:cNvPicPr>
          <p:nvPr/>
        </p:nvPicPr>
        <p:blipFill>
          <a:blip r:embed="rId4" cstate="screen">
            <a:duotone>
              <a:prstClr val="black"/>
              <a:schemeClr val="tx2">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tretch>
            <a:fillRect/>
          </a:stretch>
        </p:blipFill>
        <p:spPr>
          <a:xfrm>
            <a:off x="10126221" y="280170"/>
            <a:ext cx="764951" cy="764951"/>
          </a:xfrm>
          <a:prstGeom prst="rect">
            <a:avLst/>
          </a:prstGeom>
        </p:spPr>
      </p:pic>
      <p:pic>
        <p:nvPicPr>
          <p:cNvPr id="14" name="Picture 13"/>
          <p:cNvPicPr>
            <a:picLocks noChangeAspect="1"/>
          </p:cNvPicPr>
          <p:nvPr/>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635141" y="4428057"/>
            <a:ext cx="2827458" cy="1905025"/>
          </a:xfrm>
          <a:prstGeom prst="rect">
            <a:avLst/>
          </a:prstGeom>
        </p:spPr>
      </p:pic>
      <p:sp>
        <p:nvSpPr>
          <p:cNvPr id="9" name="Diagonal Stripe 8">
            <a:extLst>
              <a:ext uri="{FF2B5EF4-FFF2-40B4-BE49-F238E27FC236}">
                <a16:creationId xmlns:a16="http://schemas.microsoft.com/office/drawing/2014/main" id="{45712D4E-628C-44AA-B756-FB9FB6BCF9C1}"/>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5E5B316C-1AF4-487F-AC36-8E087698BDD7}"/>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12853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service</a:t>
            </a:r>
          </a:p>
        </p:txBody>
      </p:sp>
      <p:sp>
        <p:nvSpPr>
          <p:cNvPr id="6" name="Text Placeholder 5"/>
          <p:cNvSpPr>
            <a:spLocks noGrp="1"/>
          </p:cNvSpPr>
          <p:nvPr>
            <p:ph type="body" sz="quarter" idx="10"/>
          </p:nvPr>
        </p:nvSpPr>
        <p:spPr>
          <a:xfrm>
            <a:off x="269239" y="1187644"/>
            <a:ext cx="6350733" cy="5032147"/>
          </a:xfrm>
        </p:spPr>
        <p:txBody>
          <a:bodyPr vert="horz" wrap="square" lIns="146304" tIns="91440" rIns="146304" bIns="91440" rtlCol="0" anchor="t">
            <a:spAutoFit/>
          </a:bodyPr>
          <a:lstStyle/>
          <a:p>
            <a:pPr marL="0" lvl="0" indent="0" defTabSz="932742">
              <a:spcBef>
                <a:spcPts val="0"/>
              </a:spcBef>
              <a:spcAft>
                <a:spcPts val="600"/>
              </a:spcAft>
              <a:buClrTx/>
              <a:buNone/>
              <a:defRPr/>
            </a:pPr>
            <a:r>
              <a:rPr lang="en-US" sz="2000" dirty="0">
                <a:solidFill>
                  <a:schemeClr val="accent1"/>
                </a:solidFill>
                <a:latin typeface="+mj-lt"/>
              </a:rPr>
              <a:t>Develop massively scalable, upgradable, applications that can be deployed in seconds</a:t>
            </a:r>
          </a:p>
          <a:p>
            <a:r>
              <a:rPr lang="en-US" sz="2000" dirty="0">
                <a:solidFill>
                  <a:schemeClr val="tx2"/>
                </a:solidFill>
                <a:latin typeface="Segoe UI Light"/>
              </a:rPr>
              <a:t>Simplify the design of your application and improve its reliability by different Helm applications. </a:t>
            </a:r>
            <a:r>
              <a:rPr lang="en-US" sz="2000" dirty="0">
                <a:solidFill>
                  <a:schemeClr val="accent1"/>
                </a:solidFill>
                <a:latin typeface="+mj-lt"/>
                <a:hlinkClick r:id="rId3">
                  <a:extLst>
                    <a:ext uri="{A12FA001-AC4F-418D-AE19-62706E023703}">
                      <ahyp:hlinkClr xmlns:ahyp="http://schemas.microsoft.com/office/drawing/2018/hyperlinkcolor" val="tx"/>
                    </a:ext>
                  </a:extLst>
                </a:hlinkClick>
              </a:rPr>
              <a:t>Helm</a:t>
            </a:r>
            <a:r>
              <a:rPr lang="en-US" sz="2000" dirty="0">
                <a:solidFill>
                  <a:schemeClr val="accent1"/>
                </a:solidFill>
                <a:latin typeface="+mj-lt"/>
              </a:rPr>
              <a:t> is an open-source packaging tool that helps you install and manage the lifecycle of Kubernetes applications</a:t>
            </a:r>
          </a:p>
          <a:p>
            <a:r>
              <a:rPr lang="en-US" sz="2000" dirty="0">
                <a:solidFill>
                  <a:schemeClr val="accent1"/>
                </a:solidFill>
                <a:latin typeface="+mj-lt"/>
              </a:rPr>
              <a:t>Easily monitor and diagnose the health of your applications with scale and upgrade functionality</a:t>
            </a:r>
            <a:endParaRPr lang="en-US" dirty="0"/>
          </a:p>
          <a:p>
            <a:pPr marL="226695" indent="-226695"/>
            <a:r>
              <a:rPr lang="en-US" sz="2000" dirty="0">
                <a:solidFill>
                  <a:schemeClr val="tx2"/>
                </a:solidFill>
                <a:latin typeface="Segoe UI Light"/>
              </a:rPr>
              <a:t>Other Kubernetes tools, like the </a:t>
            </a:r>
            <a:r>
              <a:rPr lang="en-US" sz="2000" dirty="0" err="1">
                <a:solidFill>
                  <a:schemeClr val="tx2"/>
                </a:solidFill>
                <a:latin typeface="Segoe UI Light"/>
              </a:rPr>
              <a:t>Kuberbetes</a:t>
            </a:r>
            <a:r>
              <a:rPr lang="en-US" sz="2000" dirty="0">
                <a:solidFill>
                  <a:schemeClr val="tx2"/>
                </a:solidFill>
                <a:latin typeface="Segoe UI Light"/>
              </a:rPr>
              <a:t>-as-a-Service </a:t>
            </a:r>
            <a:r>
              <a:rPr lang="en-US" sz="2000" i="1" dirty="0">
                <a:solidFill>
                  <a:schemeClr val="tx2"/>
                </a:solidFill>
                <a:latin typeface="Segoe UI Light"/>
              </a:rPr>
              <a:t>Rancher</a:t>
            </a:r>
            <a:r>
              <a:rPr lang="en-US" sz="2000" dirty="0">
                <a:solidFill>
                  <a:schemeClr val="tx2"/>
                </a:solidFill>
                <a:latin typeface="Segoe UI Light"/>
              </a:rPr>
              <a:t> can also run on Azure Stack Hub</a:t>
            </a:r>
            <a:endParaRPr lang="en-US" sz="2000" dirty="0">
              <a:solidFill>
                <a:schemeClr val="tx2"/>
              </a:solidFill>
              <a:latin typeface="Segoe UI Light"/>
              <a:cs typeface="Segoe UI Light"/>
            </a:endParaRPr>
          </a:p>
          <a:p>
            <a:pPr marL="226695" indent="-226695" defTabSz="932742">
              <a:buClrTx/>
              <a:defRPr/>
            </a:pPr>
            <a:r>
              <a:rPr lang="en-US" sz="2000" dirty="0">
                <a:solidFill>
                  <a:schemeClr val="tx2"/>
                </a:solidFill>
                <a:latin typeface="Segoe UI Light"/>
                <a:cs typeface="Segoe UI Light"/>
              </a:rPr>
              <a:t>The actual application running on top of an AKS cluster is agnostic to whether it is running in public Azure or Azure Stack Hub – meaning high application portability between the clouds</a:t>
            </a:r>
            <a:endParaRPr lang="en-US" sz="2000" dirty="0">
              <a:solidFill>
                <a:schemeClr val="tx2"/>
              </a:solidFill>
              <a:latin typeface="Segoe UI Light"/>
            </a:endParaRPr>
          </a:p>
          <a:p>
            <a:pPr marL="0" lvl="0" indent="0" defTabSz="932742">
              <a:spcBef>
                <a:spcPts val="0"/>
              </a:spcBef>
              <a:spcAft>
                <a:spcPts val="600"/>
              </a:spcAft>
              <a:buClrTx/>
              <a:buNone/>
              <a:defRPr/>
            </a:pPr>
            <a:r>
              <a:rPr lang="en-US" sz="2000" dirty="0">
                <a:solidFill>
                  <a:schemeClr val="tx2"/>
                </a:solidFill>
                <a:latin typeface="Segoe UI Light"/>
              </a:rPr>
              <a:t>.</a:t>
            </a:r>
          </a:p>
        </p:txBody>
      </p:sp>
      <p:sp>
        <p:nvSpPr>
          <p:cNvPr id="8" name="Text Placeholder 7"/>
          <p:cNvSpPr>
            <a:spLocks noGrp="1"/>
          </p:cNvSpPr>
          <p:nvPr>
            <p:ph type="body" sz="quarter" idx="11"/>
          </p:nvPr>
        </p:nvSpPr>
        <p:spPr>
          <a:xfrm>
            <a:off x="6648989" y="2096650"/>
            <a:ext cx="5247074" cy="2693814"/>
          </a:xfrm>
        </p:spPr>
        <p:txBody>
          <a:bodyPr/>
          <a:lstStyle/>
          <a:p>
            <a:pPr marL="0" indent="0" fontAlgn="ctr">
              <a:spcAft>
                <a:spcPts val="600"/>
              </a:spcAft>
              <a:buNone/>
            </a:pPr>
            <a:r>
              <a:rPr lang="en-US" sz="2000" dirty="0" err="1">
                <a:solidFill>
                  <a:schemeClr val="tx2"/>
                </a:solidFill>
                <a:latin typeface="+mj-lt"/>
              </a:rPr>
              <a:t>AzureStack</a:t>
            </a:r>
            <a:r>
              <a:rPr lang="en-US" sz="2000" dirty="0">
                <a:solidFill>
                  <a:schemeClr val="tx2"/>
                </a:solidFill>
                <a:latin typeface="+mj-lt"/>
              </a:rPr>
              <a:t> considerations:</a:t>
            </a:r>
          </a:p>
          <a:p>
            <a:pPr marL="285750" indent="-285750" fontAlgn="ctr">
              <a:spcBef>
                <a:spcPts val="0"/>
              </a:spcBef>
              <a:spcAft>
                <a:spcPts val="600"/>
              </a:spcAft>
            </a:pPr>
            <a:r>
              <a:rPr lang="en-US" sz="1800" dirty="0">
                <a:latin typeface="+mj-lt"/>
              </a:rPr>
              <a:t>You can install Kubernetes using Azure Resource Manager templates generated by the ACS-Engine on Azure Stack Hub</a:t>
            </a:r>
          </a:p>
          <a:p>
            <a:pPr marL="285750" indent="-285750" fontAlgn="ctr">
              <a:spcBef>
                <a:spcPts val="0"/>
              </a:spcBef>
              <a:spcAft>
                <a:spcPts val="600"/>
              </a:spcAft>
            </a:pPr>
            <a:r>
              <a:rPr lang="en-US" sz="1800" dirty="0">
                <a:latin typeface="+mj-lt"/>
              </a:rPr>
              <a:t>The generated template is not the same managed AKS service offered in global Azure.</a:t>
            </a:r>
          </a:p>
          <a:p>
            <a:pPr marL="285750" indent="-285750" fontAlgn="ctr">
              <a:spcBef>
                <a:spcPts val="0"/>
              </a:spcBef>
              <a:spcAft>
                <a:spcPts val="600"/>
              </a:spcAft>
            </a:pPr>
            <a:r>
              <a:rPr lang="en-US" sz="1800" dirty="0">
                <a:solidFill>
                  <a:srgbClr val="505050"/>
                </a:solidFill>
                <a:latin typeface="+mj-lt"/>
              </a:rPr>
              <a:t>The generated ARM template deploys and provisions resources for Kubernetes in a single, coordinated operation</a:t>
            </a:r>
          </a:p>
        </p:txBody>
      </p:sp>
      <p:graphicFrame>
        <p:nvGraphicFramePr>
          <p:cNvPr id="10" name="Table 9"/>
          <p:cNvGraphicFramePr>
            <a:graphicFrameLocks noGrp="1"/>
          </p:cNvGraphicFramePr>
          <p:nvPr>
            <p:extLst>
              <p:ext uri="{D42A27DB-BD31-4B8C-83A1-F6EECF244321}">
                <p14:modId xmlns:p14="http://schemas.microsoft.com/office/powerpoint/2010/main" val="3691814131"/>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a:txBody>
                    <a:bodyPr/>
                    <a:lstStyle/>
                    <a:p>
                      <a:r>
                        <a:rPr lang="en-US" sz="1400">
                          <a:solidFill>
                            <a:schemeClr val="tx2"/>
                          </a:solidFill>
                          <a:latin typeface="+mj-lt"/>
                        </a:rPr>
                        <a:t>NA</a:t>
                      </a:r>
                    </a:p>
                  </a:txBody>
                  <a:tcPr marL="89642" marR="89642" marT="44821" marB="44821"/>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a:txBody>
                    <a:bodyPr/>
                    <a:lstStyle/>
                    <a:p>
                      <a:r>
                        <a:rPr lang="en-US" sz="1400" kern="1200" dirty="0">
                          <a:solidFill>
                            <a:srgbClr val="FF0000"/>
                          </a:solidFill>
                          <a:latin typeface="+mn-lt"/>
                          <a:ea typeface="+mn-ea"/>
                          <a:cs typeface="+mn-cs"/>
                        </a:rPr>
                        <a:t>Marketplace template available now</a:t>
                      </a:r>
                    </a:p>
                  </a:txBody>
                  <a:tcPr marL="89642" marR="89642" marT="44821" marB="44821"/>
                </a:tc>
                <a:extLst>
                  <a:ext uri="{0D108BD9-81ED-4DB2-BD59-A6C34878D82A}">
                    <a16:rowId xmlns:a16="http://schemas.microsoft.com/office/drawing/2014/main" val="868604661"/>
                  </a:ext>
                </a:extLst>
              </a:tr>
            </a:tbl>
          </a:graphicData>
        </a:graphic>
      </p:graphicFrame>
      <p:sp>
        <p:nvSpPr>
          <p:cNvPr id="12" name="Rectangle 11"/>
          <p:cNvSpPr/>
          <p:nvPr/>
        </p:nvSpPr>
        <p:spPr>
          <a:xfrm>
            <a:off x="269239" y="6247458"/>
            <a:ext cx="8429917" cy="523220"/>
          </a:xfrm>
          <a:prstGeom prst="rect">
            <a:avLst/>
          </a:prstGeom>
        </p:spPr>
        <p:txBody>
          <a:bodyPr wrap="square">
            <a:spAutoFit/>
          </a:bodyPr>
          <a:lstStyle/>
          <a:p>
            <a:r>
              <a:rPr lang="en-US" sz="1400">
                <a:solidFill>
                  <a:schemeClr val="tx2"/>
                </a:solidFill>
                <a:latin typeface="Segoe UI" panose="020B0502040204020203" pitchFamily="34" charset="0"/>
                <a:cs typeface="Segoe UI" panose="020B0502040204020203" pitchFamily="34" charset="0"/>
                <a:hlinkClick r:id="rId4"/>
              </a:rPr>
              <a:t>https://docs.microsoft.com/en-us/azure/aks/</a:t>
            </a:r>
            <a:r>
              <a:rPr lang="en-US" sz="1400">
                <a:solidFill>
                  <a:schemeClr val="tx2"/>
                </a:solidFill>
                <a:latin typeface="Segoe UI" panose="020B0502040204020203" pitchFamily="34" charset="0"/>
                <a:cs typeface="Segoe UI" panose="020B0502040204020203" pitchFamily="34" charset="0"/>
              </a:rPr>
              <a:t> </a:t>
            </a:r>
          </a:p>
          <a:p>
            <a:r>
              <a:rPr lang="en-US" sz="1400">
                <a:hlinkClick r:id="rId5"/>
              </a:rPr>
              <a:t>https://docs.microsoft.com/en-us/azure/azure-stack/user/azure-stack-solution-template-kubernetes-deploy</a:t>
            </a:r>
            <a:r>
              <a:rPr lang="en-US" sz="1400"/>
              <a:t> </a:t>
            </a:r>
            <a:endParaRPr lang="en-US" sz="1400">
              <a:solidFill>
                <a:schemeClr val="tx2"/>
              </a:solidFill>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05ED0713-59BE-4404-9F31-8A3BF566A8C4}"/>
              </a:ext>
            </a:extLst>
          </p:cNvPr>
          <p:cNvPicPr>
            <a:picLocks noChangeAspect="1"/>
          </p:cNvPicPr>
          <p:nvPr/>
        </p:nvPicPr>
        <p:blipFill>
          <a:blip r:embed="rId6" cstate="email">
            <a:grayscl/>
            <a:extLst>
              <a:ext uri="{28A0092B-C50C-407E-A947-70E740481C1C}">
                <a14:useLocalDpi xmlns:a14="http://schemas.microsoft.com/office/drawing/2010/main"/>
              </a:ext>
            </a:extLst>
          </a:blip>
          <a:stretch>
            <a:fillRect/>
          </a:stretch>
        </p:blipFill>
        <p:spPr>
          <a:xfrm>
            <a:off x="9978401" y="66881"/>
            <a:ext cx="896170" cy="1050688"/>
          </a:xfrm>
          <a:prstGeom prst="rect">
            <a:avLst/>
          </a:prstGeom>
        </p:spPr>
      </p:pic>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40657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Blockchain </a:t>
            </a:r>
            <a:r>
              <a:rPr lang="en-US" err="1"/>
              <a:t>Etherium</a:t>
            </a:r>
            <a:r>
              <a:rPr lang="en-US"/>
              <a:t> service</a:t>
            </a:r>
          </a:p>
        </p:txBody>
      </p:sp>
      <p:sp>
        <p:nvSpPr>
          <p:cNvPr id="6" name="Text Placeholder 5"/>
          <p:cNvSpPr>
            <a:spLocks noGrp="1"/>
          </p:cNvSpPr>
          <p:nvPr>
            <p:ph type="body" sz="quarter" idx="10"/>
          </p:nvPr>
        </p:nvSpPr>
        <p:spPr>
          <a:xfrm>
            <a:off x="269239" y="1187644"/>
            <a:ext cx="6350733" cy="3770263"/>
          </a:xfrm>
        </p:spPr>
        <p:txBody>
          <a:bodyPr/>
          <a:lstStyle/>
          <a:p>
            <a:pPr marL="0" lvl="0" indent="0" defTabSz="932742">
              <a:spcBef>
                <a:spcPts val="0"/>
              </a:spcBef>
              <a:spcAft>
                <a:spcPts val="600"/>
              </a:spcAft>
              <a:buClrTx/>
              <a:buNone/>
              <a:defRPr/>
            </a:pPr>
            <a:r>
              <a:rPr lang="en-US" sz="2000" dirty="0">
                <a:solidFill>
                  <a:schemeClr val="accent1"/>
                </a:solidFill>
                <a:latin typeface="+mj-lt"/>
              </a:rPr>
              <a:t>Deploy a blockchain solution with </a:t>
            </a:r>
            <a:r>
              <a:rPr lang="en-US" sz="2000" dirty="0" err="1">
                <a:solidFill>
                  <a:schemeClr val="accent1"/>
                </a:solidFill>
                <a:latin typeface="+mj-lt"/>
              </a:rPr>
              <a:t>Etherium</a:t>
            </a:r>
            <a:endParaRPr lang="en-US" sz="2000" dirty="0">
              <a:solidFill>
                <a:schemeClr val="accent1"/>
              </a:solidFill>
              <a:latin typeface="+mj-lt"/>
            </a:endParaRPr>
          </a:p>
          <a:p>
            <a:r>
              <a:rPr lang="en-US" sz="2000" dirty="0">
                <a:solidFill>
                  <a:schemeClr val="tx2"/>
                </a:solidFill>
                <a:latin typeface="Segoe UI Light"/>
              </a:rPr>
              <a:t>single-click deployment through the Azure Stack Hub tenant portal</a:t>
            </a:r>
          </a:p>
          <a:p>
            <a:r>
              <a:rPr lang="en-US" sz="2000" dirty="0">
                <a:solidFill>
                  <a:schemeClr val="tx2"/>
                </a:solidFill>
                <a:latin typeface="Segoe UI Light"/>
              </a:rPr>
              <a:t>Each member can provision their network footprint, consisting of a set of load-balanced transaction nodes with which an application or user can interact to submit transactions, a set of mining nodes to record transactions, and a Network Virtual Appliance (NVA) </a:t>
            </a:r>
          </a:p>
          <a:p>
            <a:r>
              <a:rPr lang="en-US" sz="2000" dirty="0">
                <a:solidFill>
                  <a:schemeClr val="tx2"/>
                </a:solidFill>
                <a:latin typeface="Segoe UI Light"/>
              </a:rPr>
              <a:t>A subsequent connection step connects the NVAs to create a fully configured multi-member blockchain network</a:t>
            </a:r>
          </a:p>
        </p:txBody>
      </p:sp>
      <p:sp>
        <p:nvSpPr>
          <p:cNvPr id="8" name="Text Placeholder 7"/>
          <p:cNvSpPr>
            <a:spLocks noGrp="1"/>
          </p:cNvSpPr>
          <p:nvPr>
            <p:ph type="body" sz="quarter" idx="11"/>
          </p:nvPr>
        </p:nvSpPr>
        <p:spPr>
          <a:xfrm>
            <a:off x="6648989" y="2096650"/>
            <a:ext cx="5247074" cy="1868973"/>
          </a:xfrm>
        </p:spPr>
        <p:txBody>
          <a:bodyPr/>
          <a:lstStyle/>
          <a:p>
            <a:pPr marL="0" indent="0" fontAlgn="ctr">
              <a:spcAft>
                <a:spcPts val="600"/>
              </a:spcAft>
              <a:buNone/>
            </a:pPr>
            <a:r>
              <a:rPr lang="en-US" sz="2000">
                <a:solidFill>
                  <a:schemeClr val="tx2"/>
                </a:solidFill>
                <a:latin typeface="+mj-lt"/>
              </a:rPr>
              <a:t>AzureStack considerations:</a:t>
            </a:r>
          </a:p>
          <a:p>
            <a:pPr marL="285750" indent="-285750" fontAlgn="ctr">
              <a:spcBef>
                <a:spcPts val="0"/>
              </a:spcBef>
              <a:spcAft>
                <a:spcPts val="600"/>
              </a:spcAft>
            </a:pPr>
            <a:r>
              <a:rPr lang="en-US" sz="1800">
                <a:latin typeface="+mj-lt"/>
              </a:rPr>
              <a:t>You can install Blockchain </a:t>
            </a:r>
            <a:r>
              <a:rPr lang="en-US" sz="1800" err="1">
                <a:latin typeface="+mj-lt"/>
              </a:rPr>
              <a:t>Etherium</a:t>
            </a:r>
            <a:r>
              <a:rPr lang="en-US" sz="1800">
                <a:latin typeface="+mj-lt"/>
              </a:rPr>
              <a:t> using Azure Resource Manager templates available in the marketplace</a:t>
            </a:r>
          </a:p>
          <a:p>
            <a:pPr marL="285750" indent="-285750" fontAlgn="ctr">
              <a:spcBef>
                <a:spcPts val="0"/>
              </a:spcBef>
              <a:spcAft>
                <a:spcPts val="600"/>
              </a:spcAft>
            </a:pPr>
            <a:r>
              <a:rPr lang="en-US" sz="1800">
                <a:latin typeface="+mj-lt"/>
              </a:rPr>
              <a:t>The templated deployment is not the same as the Azure Blockchain service</a:t>
            </a:r>
            <a:endParaRPr lang="en-US" sz="1800">
              <a:solidFill>
                <a:srgbClr val="505050"/>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3766005431"/>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a:txBody>
                    <a:bodyPr/>
                    <a:lstStyle/>
                    <a:p>
                      <a:r>
                        <a:rPr lang="en-US" sz="1400">
                          <a:solidFill>
                            <a:schemeClr val="tx2"/>
                          </a:solidFill>
                          <a:latin typeface="+mj-lt"/>
                        </a:rPr>
                        <a:t>NA</a:t>
                      </a:r>
                    </a:p>
                  </a:txBody>
                  <a:tcPr marL="89642" marR="89642" marT="44821" marB="44821"/>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a:txBody>
                    <a:bodyPr/>
                    <a:lstStyle/>
                    <a:p>
                      <a:r>
                        <a:rPr lang="en-US" sz="1400" kern="1200" dirty="0">
                          <a:solidFill>
                            <a:srgbClr val="FF0000"/>
                          </a:solidFill>
                          <a:latin typeface="+mn-lt"/>
                          <a:ea typeface="+mn-ea"/>
                          <a:cs typeface="+mn-cs"/>
                        </a:rPr>
                        <a:t>Marketplace template available now</a:t>
                      </a:r>
                    </a:p>
                  </a:txBody>
                  <a:tcPr marL="89642" marR="89642" marT="44821" marB="44821"/>
                </a:tc>
                <a:extLst>
                  <a:ext uri="{0D108BD9-81ED-4DB2-BD59-A6C34878D82A}">
                    <a16:rowId xmlns:a16="http://schemas.microsoft.com/office/drawing/2014/main" val="868604661"/>
                  </a:ext>
                </a:extLst>
              </a:tr>
            </a:tbl>
          </a:graphicData>
        </a:graphic>
      </p:graphicFrame>
      <p:sp>
        <p:nvSpPr>
          <p:cNvPr id="12" name="Rectangle 11"/>
          <p:cNvSpPr/>
          <p:nvPr/>
        </p:nvSpPr>
        <p:spPr>
          <a:xfrm>
            <a:off x="269239" y="6247458"/>
            <a:ext cx="8429917" cy="307777"/>
          </a:xfrm>
          <a:prstGeom prst="rect">
            <a:avLst/>
          </a:prstGeom>
        </p:spPr>
        <p:txBody>
          <a:bodyPr wrap="square">
            <a:spAutoFit/>
          </a:bodyPr>
          <a:lstStyle/>
          <a:p>
            <a:r>
              <a:rPr lang="en-US" sz="1400">
                <a:hlinkClick r:id="rId3"/>
              </a:rPr>
              <a:t>https://docs.microsoft.com/en-us/azure/azure-stack/user/azure-stack-ethereum</a:t>
            </a:r>
            <a:r>
              <a:rPr lang="en-US" sz="1400"/>
              <a:t> </a:t>
            </a:r>
            <a:endParaRPr lang="en-US" sz="1400">
              <a:solidFill>
                <a:schemeClr val="tx2"/>
              </a:solidFill>
              <a:latin typeface="Segoe UI" panose="020B0502040204020203" pitchFamily="34" charset="0"/>
              <a:cs typeface="Segoe UI" panose="020B0502040204020203" pitchFamily="34" charset="0"/>
            </a:endParaRPr>
          </a:p>
        </p:txBody>
      </p:sp>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74089DB-F456-45E2-83CA-D132325D1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585" y="103821"/>
            <a:ext cx="980303" cy="980303"/>
          </a:xfrm>
          <a:prstGeom prst="rect">
            <a:avLst/>
          </a:prstGeom>
        </p:spPr>
      </p:pic>
    </p:spTree>
    <p:extLst>
      <p:ext uri="{BB962C8B-B14F-4D97-AF65-F5344CB8AC3E}">
        <p14:creationId xmlns:p14="http://schemas.microsoft.com/office/powerpoint/2010/main" val="4547083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6282206" y="-5738"/>
            <a:ext cx="5987383" cy="68632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itle 47"/>
          <p:cNvSpPr>
            <a:spLocks noGrp="1"/>
          </p:cNvSpPr>
          <p:nvPr>
            <p:ph type="title"/>
          </p:nvPr>
        </p:nvSpPr>
        <p:spPr>
          <a:xfrm>
            <a:off x="269240" y="289511"/>
            <a:ext cx="5567244" cy="1631388"/>
          </a:xfrm>
        </p:spPr>
        <p:txBody>
          <a:bodyPr/>
          <a:lstStyle/>
          <a:p>
            <a:r>
              <a:rPr lang="en-US"/>
              <a:t>Unified application development and DevOps</a:t>
            </a:r>
          </a:p>
        </p:txBody>
      </p:sp>
      <p:sp>
        <p:nvSpPr>
          <p:cNvPr id="3" name="Text Placeholder 2"/>
          <p:cNvSpPr>
            <a:spLocks noGrp="1"/>
          </p:cNvSpPr>
          <p:nvPr>
            <p:ph type="body" sz="quarter" idx="10"/>
          </p:nvPr>
        </p:nvSpPr>
        <p:spPr>
          <a:xfrm>
            <a:off x="269875" y="2746375"/>
            <a:ext cx="5567363" cy="3373231"/>
          </a:xfrm>
        </p:spPr>
        <p:txBody>
          <a:bodyPr vert="horz" wrap="square" lIns="146304" tIns="91440" rIns="146304" bIns="91440" rtlCol="0" anchor="t">
            <a:spAutoFit/>
          </a:bodyPr>
          <a:lstStyle/>
          <a:p>
            <a:pPr marL="0" indent="0">
              <a:buNone/>
            </a:pPr>
            <a:r>
              <a:rPr lang="en-US" sz="2800" dirty="0">
                <a:solidFill>
                  <a:schemeClr val="tx2"/>
                </a:solidFill>
              </a:rPr>
              <a:t>Build and deploy apps the same way whether they run on-premises(traditional on-premises or hybrid cloud via Azure Stack Hub)  or in the public cloud</a:t>
            </a:r>
            <a:r>
              <a:rPr lang="en-US" sz="2800" dirty="0">
                <a:solidFill>
                  <a:schemeClr val="tx2"/>
                </a:solidFill>
                <a:cs typeface="Segoe UI Light"/>
              </a:rPr>
              <a:t> </a:t>
            </a:r>
            <a:endParaRPr lang="en-US" sz="2800" dirty="0">
              <a:solidFill>
                <a:schemeClr val="tx2"/>
              </a:solidFill>
            </a:endParaRPr>
          </a:p>
          <a:p>
            <a:pPr marL="0" indent="0">
              <a:buNone/>
            </a:pPr>
            <a:r>
              <a:rPr lang="en-US" sz="2800" dirty="0">
                <a:solidFill>
                  <a:schemeClr val="tx2"/>
                </a:solidFill>
              </a:rPr>
              <a:t>Implement common DevOps practices across hybrid cloud environments.  </a:t>
            </a:r>
          </a:p>
        </p:txBody>
      </p:sp>
      <p:sp>
        <p:nvSpPr>
          <p:cNvPr id="101" name="Freeform 26"/>
          <p:cNvSpPr>
            <a:spLocks/>
          </p:cNvSpPr>
          <p:nvPr/>
        </p:nvSpPr>
        <p:spPr bwMode="auto">
          <a:xfrm>
            <a:off x="8820989" y="4143491"/>
            <a:ext cx="946982" cy="942780"/>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02" name="TextBox 101"/>
          <p:cNvSpPr txBox="1"/>
          <p:nvPr/>
        </p:nvSpPr>
        <p:spPr>
          <a:xfrm>
            <a:off x="8354620" y="5031828"/>
            <a:ext cx="2090344" cy="544570"/>
          </a:xfrm>
          <a:prstGeom prst="rect">
            <a:avLst/>
          </a:prstGeom>
          <a:noFill/>
        </p:spPr>
        <p:txBody>
          <a:bodyPr wrap="square" lIns="182802" tIns="146243" rIns="182802" bIns="146243" rtlCol="0">
            <a:spAutoFit/>
          </a:bodyPr>
          <a:lstStyle/>
          <a:p>
            <a:pPr algn="ctr" defTabSz="913874">
              <a:lnSpc>
                <a:spcPct val="90000"/>
              </a:lnSpc>
              <a:spcAft>
                <a:spcPts val="600"/>
              </a:spcAft>
              <a:defRPr/>
            </a:pPr>
            <a:r>
              <a:rPr lang="en-US" b="1" kern="0">
                <a:gradFill>
                  <a:gsLst>
                    <a:gs pos="2917">
                      <a:srgbClr val="FFFFFF"/>
                    </a:gs>
                    <a:gs pos="30000">
                      <a:srgbClr val="FFFFFF"/>
                    </a:gs>
                  </a:gsLst>
                  <a:lin ang="5400000" scaled="0"/>
                </a:gradFill>
                <a:latin typeface="Segoe UI"/>
              </a:rPr>
              <a:t>Consistency </a:t>
            </a:r>
          </a:p>
        </p:txBody>
      </p:sp>
      <p:grpSp>
        <p:nvGrpSpPr>
          <p:cNvPr id="103" name="Group 102"/>
          <p:cNvGrpSpPr/>
          <p:nvPr/>
        </p:nvGrpSpPr>
        <p:grpSpPr>
          <a:xfrm>
            <a:off x="6506915" y="1286726"/>
            <a:ext cx="5179083" cy="5117434"/>
            <a:chOff x="6535794" y="1312031"/>
            <a:chExt cx="5282934" cy="5220049"/>
          </a:xfrm>
        </p:grpSpPr>
        <p:grpSp>
          <p:nvGrpSpPr>
            <p:cNvPr id="104" name="Group 103"/>
            <p:cNvGrpSpPr/>
            <p:nvPr/>
          </p:nvGrpSpPr>
          <p:grpSpPr>
            <a:xfrm>
              <a:off x="6535794" y="1312031"/>
              <a:ext cx="5282934" cy="3513449"/>
              <a:chOff x="6445281" y="1263072"/>
              <a:chExt cx="5181287" cy="3445848"/>
            </a:xfrm>
          </p:grpSpPr>
          <p:grpSp>
            <p:nvGrpSpPr>
              <p:cNvPr id="114" name="Group 113"/>
              <p:cNvGrpSpPr/>
              <p:nvPr/>
            </p:nvGrpSpPr>
            <p:grpSpPr>
              <a:xfrm>
                <a:off x="6445281" y="3377186"/>
                <a:ext cx="1624790" cy="802369"/>
                <a:chOff x="5909507" y="2968758"/>
                <a:chExt cx="1625020" cy="802483"/>
              </a:xfrm>
              <a:solidFill>
                <a:schemeClr val="tx1">
                  <a:lumMod val="95000"/>
                </a:schemeClr>
              </a:solidFill>
            </p:grpSpPr>
            <p:sp>
              <p:nvSpPr>
                <p:cNvPr id="135" name="Freeform 14"/>
                <p:cNvSpPr>
                  <a:spLocks/>
                </p:cNvSpPr>
                <p:nvPr/>
              </p:nvSpPr>
              <p:spPr bwMode="auto">
                <a:xfrm>
                  <a:off x="6300793" y="3181061"/>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36" name="TextBox 135"/>
                <p:cNvSpPr txBox="1"/>
                <p:nvPr/>
              </p:nvSpPr>
              <p:spPr>
                <a:xfrm>
                  <a:off x="5909507" y="2968758"/>
                  <a:ext cx="1625020" cy="166293"/>
                </a:xfrm>
                <a:prstGeom prst="rect">
                  <a:avLst/>
                </a:prstGeom>
                <a:noFill/>
              </p:spPr>
              <p:txBody>
                <a:bodyPr wrap="none" lIns="0" tIns="0" rIns="0" bIns="0" rtlCol="0">
                  <a:spAutoFit/>
                </a:bodyPr>
                <a:lstStyle/>
                <a:p>
                  <a:pPr defTabSz="913698">
                    <a:lnSpc>
                      <a:spcPct val="90000"/>
                    </a:lnSpc>
                    <a:spcAft>
                      <a:spcPts val="600"/>
                    </a:spcAft>
                    <a:defRPr/>
                  </a:pPr>
                  <a:r>
                    <a:rPr lang="en-US" sz="1200" b="1">
                      <a:solidFill>
                        <a:srgbClr val="FFFFFF"/>
                      </a:solidFill>
                      <a:latin typeface="Segoe UI Light" panose="020B0502040204020203" pitchFamily="34" charset="0"/>
                      <a:cs typeface="Segoe UI Light" panose="020B0502040204020203" pitchFamily="34" charset="0"/>
                    </a:rPr>
                    <a:t>Azure Resource Manager</a:t>
                  </a:r>
                </a:p>
              </p:txBody>
            </p:sp>
          </p:grpSp>
          <p:grpSp>
            <p:nvGrpSpPr>
              <p:cNvPr id="115" name="Group 114"/>
              <p:cNvGrpSpPr/>
              <p:nvPr/>
            </p:nvGrpSpPr>
            <p:grpSpPr>
              <a:xfrm>
                <a:off x="10001778" y="3358785"/>
                <a:ext cx="1624790" cy="820765"/>
                <a:chOff x="9466514" y="2950360"/>
                <a:chExt cx="1625021" cy="820883"/>
              </a:xfrm>
              <a:solidFill>
                <a:schemeClr val="tx1">
                  <a:lumMod val="95000"/>
                </a:schemeClr>
              </a:solidFill>
            </p:grpSpPr>
            <p:sp>
              <p:nvSpPr>
                <p:cNvPr id="133" name="Freeform 14"/>
                <p:cNvSpPr>
                  <a:spLocks/>
                </p:cNvSpPr>
                <p:nvPr/>
              </p:nvSpPr>
              <p:spPr bwMode="auto">
                <a:xfrm>
                  <a:off x="9801757" y="3181062"/>
                  <a:ext cx="975100" cy="590181"/>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34" name="TextBox 133"/>
                <p:cNvSpPr txBox="1"/>
                <p:nvPr/>
              </p:nvSpPr>
              <p:spPr>
                <a:xfrm>
                  <a:off x="9466514" y="2950360"/>
                  <a:ext cx="1625021" cy="166294"/>
                </a:xfrm>
                <a:prstGeom prst="rect">
                  <a:avLst/>
                </a:prstGeom>
                <a:noFill/>
              </p:spPr>
              <p:txBody>
                <a:bodyPr wrap="none" lIns="0" tIns="0" rIns="0" bIns="0" rtlCol="0">
                  <a:spAutoFit/>
                </a:bodyPr>
                <a:lstStyle/>
                <a:p>
                  <a:pPr defTabSz="913698">
                    <a:lnSpc>
                      <a:spcPct val="90000"/>
                    </a:lnSpc>
                    <a:spcAft>
                      <a:spcPts val="600"/>
                    </a:spcAft>
                    <a:defRPr/>
                  </a:pPr>
                  <a:r>
                    <a:rPr lang="en-US" sz="1200" b="1">
                      <a:solidFill>
                        <a:srgbClr val="FFFFFF"/>
                      </a:solidFill>
                      <a:latin typeface="Segoe UI Light" panose="020B0502040204020203" pitchFamily="34" charset="0"/>
                      <a:cs typeface="Segoe UI Light" panose="020B0502040204020203" pitchFamily="34" charset="0"/>
                    </a:rPr>
                    <a:t>Azure Resource Manager</a:t>
                  </a:r>
                </a:p>
              </p:txBody>
            </p:sp>
          </p:grpSp>
          <p:grpSp>
            <p:nvGrpSpPr>
              <p:cNvPr id="116" name="Group 115"/>
              <p:cNvGrpSpPr/>
              <p:nvPr/>
            </p:nvGrpSpPr>
            <p:grpSpPr>
              <a:xfrm>
                <a:off x="7279355" y="2885835"/>
                <a:ext cx="1104744" cy="316617"/>
                <a:chOff x="6743700" y="2477338"/>
                <a:chExt cx="1104900" cy="316662"/>
              </a:xfrm>
            </p:grpSpPr>
            <p:cxnSp>
              <p:nvCxnSpPr>
                <p:cNvPr id="131" name="Straight Connector 130"/>
                <p:cNvCxnSpPr/>
                <p:nvPr/>
              </p:nvCxnSpPr>
              <p:spPr>
                <a:xfrm>
                  <a:off x="6743700" y="2477338"/>
                  <a:ext cx="1104900" cy="0"/>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6743700" y="2477338"/>
                  <a:ext cx="0" cy="316662"/>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9806296" y="2885835"/>
                <a:ext cx="1104744" cy="316617"/>
                <a:chOff x="9271000" y="2477338"/>
                <a:chExt cx="1104900" cy="316662"/>
              </a:xfrm>
            </p:grpSpPr>
            <p:cxnSp>
              <p:nvCxnSpPr>
                <p:cNvPr id="129" name="Straight Connector 128"/>
                <p:cNvCxnSpPr/>
                <p:nvPr/>
              </p:nvCxnSpPr>
              <p:spPr>
                <a:xfrm>
                  <a:off x="9271000" y="2477338"/>
                  <a:ext cx="1104900" cy="0"/>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10375900" y="2477338"/>
                  <a:ext cx="0" cy="316662"/>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flipV="1">
                <a:off x="7279355" y="4392303"/>
                <a:ext cx="0" cy="316617"/>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10957215" y="4392304"/>
                <a:ext cx="0" cy="265825"/>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651291" y="1263072"/>
                <a:ext cx="1536100"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Describe</a:t>
                </a:r>
              </a:p>
            </p:txBody>
          </p:sp>
          <p:sp>
            <p:nvSpPr>
              <p:cNvPr id="121" name="TextBox 120"/>
              <p:cNvSpPr txBox="1"/>
              <p:nvPr/>
            </p:nvSpPr>
            <p:spPr>
              <a:xfrm>
                <a:off x="8416793" y="1263072"/>
                <a:ext cx="1324534"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Deploy</a:t>
                </a:r>
              </a:p>
            </p:txBody>
          </p:sp>
          <p:sp>
            <p:nvSpPr>
              <p:cNvPr id="122" name="TextBox 121"/>
              <p:cNvSpPr txBox="1"/>
              <p:nvPr/>
            </p:nvSpPr>
            <p:spPr>
              <a:xfrm>
                <a:off x="9945089" y="1263072"/>
                <a:ext cx="1366847"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Control</a:t>
                </a:r>
              </a:p>
            </p:txBody>
          </p:sp>
          <p:grpSp>
            <p:nvGrpSpPr>
              <p:cNvPr id="123" name="Group 122"/>
              <p:cNvGrpSpPr/>
              <p:nvPr/>
            </p:nvGrpSpPr>
            <p:grpSpPr>
              <a:xfrm>
                <a:off x="8754373" y="2589965"/>
                <a:ext cx="1070944" cy="926481"/>
                <a:chOff x="7516813" y="3165473"/>
                <a:chExt cx="1423988" cy="1231900"/>
              </a:xfrm>
              <a:solidFill>
                <a:schemeClr val="tx1">
                  <a:lumMod val="95000"/>
                </a:schemeClr>
              </a:solidFill>
            </p:grpSpPr>
            <p:sp>
              <p:nvSpPr>
                <p:cNvPr id="124" name="Freeform 18"/>
                <p:cNvSpPr>
                  <a:spLocks noEditPoints="1"/>
                </p:cNvSpPr>
                <p:nvPr/>
              </p:nvSpPr>
              <p:spPr bwMode="auto">
                <a:xfrm>
                  <a:off x="7516813" y="3165473"/>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5" name="Rectangle 19"/>
                <p:cNvSpPr>
                  <a:spLocks noChangeArrowheads="1"/>
                </p:cNvSpPr>
                <p:nvPr/>
              </p:nvSpPr>
              <p:spPr bwMode="auto">
                <a:xfrm>
                  <a:off x="8135933" y="4025898"/>
                  <a:ext cx="98425"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6" name="Rectangle 20"/>
                <p:cNvSpPr>
                  <a:spLocks noChangeArrowheads="1"/>
                </p:cNvSpPr>
                <p:nvPr/>
              </p:nvSpPr>
              <p:spPr bwMode="auto">
                <a:xfrm>
                  <a:off x="8294684" y="3984625"/>
                  <a:ext cx="98425" cy="227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7" name="Rectangle 21"/>
                <p:cNvSpPr>
                  <a:spLocks noChangeArrowheads="1"/>
                </p:cNvSpPr>
                <p:nvPr/>
              </p:nvSpPr>
              <p:spPr bwMode="auto">
                <a:xfrm>
                  <a:off x="8456608" y="3922713"/>
                  <a:ext cx="984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8" name="Rectangle 22"/>
                <p:cNvSpPr>
                  <a:spLocks noChangeArrowheads="1"/>
                </p:cNvSpPr>
                <p:nvPr/>
              </p:nvSpPr>
              <p:spPr bwMode="auto">
                <a:xfrm>
                  <a:off x="8615361" y="3840164"/>
                  <a:ext cx="98425" cy="371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grpSp>
        </p:grpSp>
        <p:sp>
          <p:nvSpPr>
            <p:cNvPr id="105" name="TextBox 104"/>
            <p:cNvSpPr txBox="1"/>
            <p:nvPr/>
          </p:nvSpPr>
          <p:spPr>
            <a:xfrm>
              <a:off x="8249096" y="2233123"/>
              <a:ext cx="2191096" cy="226043"/>
            </a:xfrm>
            <a:prstGeom prst="rect">
              <a:avLst/>
            </a:prstGeom>
            <a:noFill/>
          </p:spPr>
          <p:txBody>
            <a:bodyPr wrap="none" lIns="0" tIns="0" rIns="0" bIns="0" rtlCol="0">
              <a:spAutoFit/>
            </a:bodyPr>
            <a:lstStyle/>
            <a:p>
              <a:pPr defTabSz="913698">
                <a:lnSpc>
                  <a:spcPct val="90000"/>
                </a:lnSpc>
                <a:spcAft>
                  <a:spcPts val="600"/>
                </a:spcAft>
                <a:defRPr/>
              </a:pPr>
              <a:r>
                <a:rPr lang="en-US" sz="1600" b="1">
                  <a:solidFill>
                    <a:srgbClr val="FFFFFF"/>
                  </a:solidFill>
                  <a:latin typeface="Segoe UI Light" panose="020B0502040204020203" pitchFamily="34" charset="0"/>
                  <a:cs typeface="Segoe UI Light" panose="020B0502040204020203" pitchFamily="34" charset="0"/>
                </a:rPr>
                <a:t>Visual Studio | OSS tools </a:t>
              </a:r>
            </a:p>
          </p:txBody>
        </p:sp>
        <p:grpSp>
          <p:nvGrpSpPr>
            <p:cNvPr id="106" name="Group 105"/>
            <p:cNvGrpSpPr/>
            <p:nvPr/>
          </p:nvGrpSpPr>
          <p:grpSpPr>
            <a:xfrm>
              <a:off x="10537368" y="5394249"/>
              <a:ext cx="1196997" cy="1123760"/>
              <a:chOff x="3386543" y="5395496"/>
              <a:chExt cx="1196997" cy="1123760"/>
            </a:xfrm>
          </p:grpSpPr>
          <p:sp>
            <p:nvSpPr>
              <p:cNvPr id="112" name="TextBox 111"/>
              <p:cNvSpPr txBox="1"/>
              <p:nvPr/>
            </p:nvSpPr>
            <p:spPr>
              <a:xfrm>
                <a:off x="3580174" y="6074789"/>
                <a:ext cx="809735" cy="444467"/>
              </a:xfrm>
              <a:prstGeom prst="rect">
                <a:avLst/>
              </a:prstGeom>
              <a:noFill/>
              <a:ln w="10795" cap="flat" cmpd="sng" algn="ctr">
                <a:noFill/>
                <a:prstDash val="solid"/>
              </a:ln>
              <a:effectLst/>
            </p:spPr>
            <p:txBody>
              <a:bodyPr wrap="none" lIns="0" tIns="0" rIns="0" bIns="0" rtlCol="0" anchor="b">
                <a:no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3314">
                  <a:defRPr/>
                </a:pPr>
                <a:r>
                  <a:rPr lang="en-US" sz="2353" kern="0">
                    <a:gradFill>
                      <a:gsLst>
                        <a:gs pos="26667">
                          <a:srgbClr val="FFFFFF"/>
                        </a:gs>
                        <a:gs pos="84000">
                          <a:srgbClr val="FFFFFF"/>
                        </a:gs>
                      </a:gsLst>
                      <a:lin ang="5400000" scaled="1"/>
                    </a:gradFill>
                    <a:latin typeface="Segoe UI"/>
                    <a:ea typeface="MS PGothic" panose="020B0600070205080204" pitchFamily="34" charset="-128"/>
                  </a:rPr>
                  <a:t>Azure</a:t>
                </a:r>
                <a:endParaRPr lang="en-US" sz="1567" kern="0">
                  <a:gradFill>
                    <a:gsLst>
                      <a:gs pos="26667">
                        <a:srgbClr val="FFFFFF"/>
                      </a:gs>
                      <a:gs pos="84000">
                        <a:srgbClr val="FFFFFF"/>
                      </a:gs>
                    </a:gsLst>
                    <a:lin ang="5400000" scaled="1"/>
                  </a:gradFill>
                  <a:latin typeface="Segoe UI"/>
                  <a:ea typeface="MS PGothic" panose="020B0600070205080204" pitchFamily="34" charset="-128"/>
                </a:endParaRPr>
              </a:p>
            </p:txBody>
          </p:sp>
          <p:sp>
            <p:nvSpPr>
              <p:cNvPr id="113" name="Freeform 25"/>
              <p:cNvSpPr>
                <a:spLocks/>
              </p:cNvSpPr>
              <p:nvPr/>
            </p:nvSpPr>
            <p:spPr bwMode="auto">
              <a:xfrm>
                <a:off x="3386543" y="5395496"/>
                <a:ext cx="1196997" cy="722222"/>
              </a:xfrm>
              <a:custGeom>
                <a:avLst/>
                <a:gdLst>
                  <a:gd name="T0" fmla="*/ 154 w 308"/>
                  <a:gd name="T1" fmla="*/ 0 h 185"/>
                  <a:gd name="T2" fmla="*/ 97 w 308"/>
                  <a:gd name="T3" fmla="*/ 58 h 185"/>
                  <a:gd name="T4" fmla="*/ 90 w 308"/>
                  <a:gd name="T5" fmla="*/ 57 h 185"/>
                  <a:gd name="T6" fmla="*/ 53 w 308"/>
                  <a:gd name="T7" fmla="*/ 78 h 185"/>
                  <a:gd name="T8" fmla="*/ 49 w 308"/>
                  <a:gd name="T9" fmla="*/ 78 h 185"/>
                  <a:gd name="T10" fmla="*/ 0 w 308"/>
                  <a:gd name="T11" fmla="*/ 131 h 185"/>
                  <a:gd name="T12" fmla="*/ 50 w 308"/>
                  <a:gd name="T13" fmla="*/ 185 h 185"/>
                  <a:gd name="T14" fmla="*/ 266 w 308"/>
                  <a:gd name="T15" fmla="*/ 185 h 185"/>
                  <a:gd name="T16" fmla="*/ 274 w 308"/>
                  <a:gd name="T17" fmla="*/ 182 h 185"/>
                  <a:gd name="T18" fmla="*/ 308 w 308"/>
                  <a:gd name="T19" fmla="*/ 136 h 185"/>
                  <a:gd name="T20" fmla="*/ 284 w 308"/>
                  <a:gd name="T21" fmla="*/ 93 h 185"/>
                  <a:gd name="T22" fmla="*/ 284 w 308"/>
                  <a:gd name="T23" fmla="*/ 86 h 185"/>
                  <a:gd name="T24" fmla="*/ 227 w 308"/>
                  <a:gd name="T25" fmla="*/ 26 h 185"/>
                  <a:gd name="T26" fmla="*/ 204 w 308"/>
                  <a:gd name="T27" fmla="*/ 32 h 185"/>
                  <a:gd name="T28" fmla="*/ 154 w 308"/>
                  <a:gd name="T2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185">
                    <a:moveTo>
                      <a:pt x="154" y="0"/>
                    </a:moveTo>
                    <a:cubicBezTo>
                      <a:pt x="124" y="0"/>
                      <a:pt x="99" y="25"/>
                      <a:pt x="97" y="58"/>
                    </a:cubicBezTo>
                    <a:cubicBezTo>
                      <a:pt x="94" y="57"/>
                      <a:pt x="92" y="57"/>
                      <a:pt x="90" y="57"/>
                    </a:cubicBezTo>
                    <a:cubicBezTo>
                      <a:pt x="75" y="57"/>
                      <a:pt x="61" y="64"/>
                      <a:pt x="53" y="78"/>
                    </a:cubicBezTo>
                    <a:cubicBezTo>
                      <a:pt x="52" y="78"/>
                      <a:pt x="50" y="78"/>
                      <a:pt x="49" y="78"/>
                    </a:cubicBezTo>
                    <a:cubicBezTo>
                      <a:pt x="23" y="78"/>
                      <a:pt x="0" y="101"/>
                      <a:pt x="0" y="131"/>
                    </a:cubicBezTo>
                    <a:cubicBezTo>
                      <a:pt x="0" y="160"/>
                      <a:pt x="22" y="185"/>
                      <a:pt x="50" y="185"/>
                    </a:cubicBezTo>
                    <a:cubicBezTo>
                      <a:pt x="266" y="185"/>
                      <a:pt x="266" y="185"/>
                      <a:pt x="266" y="185"/>
                    </a:cubicBezTo>
                    <a:cubicBezTo>
                      <a:pt x="274" y="182"/>
                      <a:pt x="274" y="182"/>
                      <a:pt x="274" y="182"/>
                    </a:cubicBezTo>
                    <a:cubicBezTo>
                      <a:pt x="293" y="178"/>
                      <a:pt x="308" y="158"/>
                      <a:pt x="308" y="136"/>
                    </a:cubicBezTo>
                    <a:cubicBezTo>
                      <a:pt x="308" y="117"/>
                      <a:pt x="298" y="101"/>
                      <a:pt x="284" y="93"/>
                    </a:cubicBezTo>
                    <a:cubicBezTo>
                      <a:pt x="284" y="90"/>
                      <a:pt x="284" y="89"/>
                      <a:pt x="284" y="86"/>
                    </a:cubicBezTo>
                    <a:cubicBezTo>
                      <a:pt x="284" y="53"/>
                      <a:pt x="259" y="26"/>
                      <a:pt x="227" y="26"/>
                    </a:cubicBezTo>
                    <a:cubicBezTo>
                      <a:pt x="220" y="26"/>
                      <a:pt x="212" y="29"/>
                      <a:pt x="204" y="32"/>
                    </a:cubicBezTo>
                    <a:cubicBezTo>
                      <a:pt x="194" y="13"/>
                      <a:pt x="175" y="0"/>
                      <a:pt x="1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grpSp>
          <p:nvGrpSpPr>
            <p:cNvPr id="107" name="Group 106"/>
            <p:cNvGrpSpPr/>
            <p:nvPr/>
          </p:nvGrpSpPr>
          <p:grpSpPr>
            <a:xfrm>
              <a:off x="6876597" y="5054988"/>
              <a:ext cx="1669386" cy="1477092"/>
              <a:chOff x="9133546" y="5491672"/>
              <a:chExt cx="1669386" cy="1477092"/>
            </a:xfrm>
          </p:grpSpPr>
          <p:sp>
            <p:nvSpPr>
              <p:cNvPr id="108" name="TextBox 107"/>
              <p:cNvSpPr txBox="1"/>
              <p:nvPr/>
            </p:nvSpPr>
            <p:spPr>
              <a:xfrm>
                <a:off x="9685863" y="6496389"/>
                <a:ext cx="1117069" cy="472375"/>
              </a:xfrm>
              <a:prstGeom prst="rect">
                <a:avLst/>
              </a:prstGeom>
              <a:noFill/>
              <a:ln w="10795" cap="flat" cmpd="sng" algn="ctr">
                <a:noFill/>
                <a:prstDash val="solid"/>
              </a:ln>
              <a:effectLst/>
            </p:spPr>
            <p:txBody>
              <a:bodyPr wrap="none" lIns="0" tIns="0" rIns="0" bIns="0" rtlCol="0" anchor="b">
                <a:no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3314">
                  <a:lnSpc>
                    <a:spcPts val="1961"/>
                  </a:lnSpc>
                  <a:defRPr/>
                </a:pPr>
                <a:r>
                  <a:rPr lang="en-US" sz="2353" kern="0" dirty="0">
                    <a:gradFill>
                      <a:gsLst>
                        <a:gs pos="26667">
                          <a:srgbClr val="FFFFFF"/>
                        </a:gs>
                        <a:gs pos="84000">
                          <a:srgbClr val="FFFFFF"/>
                        </a:gs>
                      </a:gsLst>
                      <a:lin ang="5400000" scaled="1"/>
                    </a:gradFill>
                    <a:latin typeface="Segoe UI"/>
                    <a:ea typeface="MS PGothic" panose="020B0600070205080204" pitchFamily="34" charset="-128"/>
                  </a:rPr>
                  <a:t> Azure Stack Hub</a:t>
                </a:r>
                <a:endParaRPr lang="en-US" sz="1567" kern="0" dirty="0">
                  <a:gradFill>
                    <a:gsLst>
                      <a:gs pos="26667">
                        <a:srgbClr val="FFFFFF"/>
                      </a:gs>
                      <a:gs pos="84000">
                        <a:srgbClr val="FFFFFF"/>
                      </a:gs>
                    </a:gsLst>
                    <a:lin ang="5400000" scaled="1"/>
                  </a:gradFill>
                  <a:latin typeface="Segoe UI"/>
                  <a:ea typeface="MS PGothic" panose="020B0600070205080204" pitchFamily="34" charset="-128"/>
                </a:endParaRPr>
              </a:p>
            </p:txBody>
          </p:sp>
          <p:grpSp>
            <p:nvGrpSpPr>
              <p:cNvPr id="109" name="Group 108"/>
              <p:cNvGrpSpPr/>
              <p:nvPr/>
            </p:nvGrpSpPr>
            <p:grpSpPr>
              <a:xfrm>
                <a:off x="9133546" y="5491672"/>
                <a:ext cx="1602746" cy="1018916"/>
                <a:chOff x="9463901" y="5430318"/>
                <a:chExt cx="1690229" cy="1074529"/>
              </a:xfrm>
            </p:grpSpPr>
            <p:sp>
              <p:nvSpPr>
                <p:cNvPr id="110" name="Freeform 25"/>
                <p:cNvSpPr>
                  <a:spLocks/>
                </p:cNvSpPr>
                <p:nvPr/>
              </p:nvSpPr>
              <p:spPr bwMode="auto">
                <a:xfrm>
                  <a:off x="9463901" y="5783130"/>
                  <a:ext cx="1196159" cy="721717"/>
                </a:xfrm>
                <a:custGeom>
                  <a:avLst/>
                  <a:gdLst>
                    <a:gd name="T0" fmla="*/ 154 w 308"/>
                    <a:gd name="T1" fmla="*/ 0 h 185"/>
                    <a:gd name="T2" fmla="*/ 97 w 308"/>
                    <a:gd name="T3" fmla="*/ 58 h 185"/>
                    <a:gd name="T4" fmla="*/ 90 w 308"/>
                    <a:gd name="T5" fmla="*/ 57 h 185"/>
                    <a:gd name="T6" fmla="*/ 53 w 308"/>
                    <a:gd name="T7" fmla="*/ 78 h 185"/>
                    <a:gd name="T8" fmla="*/ 49 w 308"/>
                    <a:gd name="T9" fmla="*/ 78 h 185"/>
                    <a:gd name="T10" fmla="*/ 0 w 308"/>
                    <a:gd name="T11" fmla="*/ 131 h 185"/>
                    <a:gd name="T12" fmla="*/ 50 w 308"/>
                    <a:gd name="T13" fmla="*/ 185 h 185"/>
                    <a:gd name="T14" fmla="*/ 266 w 308"/>
                    <a:gd name="T15" fmla="*/ 185 h 185"/>
                    <a:gd name="T16" fmla="*/ 274 w 308"/>
                    <a:gd name="T17" fmla="*/ 182 h 185"/>
                    <a:gd name="T18" fmla="*/ 308 w 308"/>
                    <a:gd name="T19" fmla="*/ 136 h 185"/>
                    <a:gd name="T20" fmla="*/ 284 w 308"/>
                    <a:gd name="T21" fmla="*/ 93 h 185"/>
                    <a:gd name="T22" fmla="*/ 284 w 308"/>
                    <a:gd name="T23" fmla="*/ 86 h 185"/>
                    <a:gd name="T24" fmla="*/ 227 w 308"/>
                    <a:gd name="T25" fmla="*/ 26 h 185"/>
                    <a:gd name="T26" fmla="*/ 204 w 308"/>
                    <a:gd name="T27" fmla="*/ 32 h 185"/>
                    <a:gd name="T28" fmla="*/ 154 w 308"/>
                    <a:gd name="T2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185">
                      <a:moveTo>
                        <a:pt x="154" y="0"/>
                      </a:moveTo>
                      <a:cubicBezTo>
                        <a:pt x="124" y="0"/>
                        <a:pt x="99" y="25"/>
                        <a:pt x="97" y="58"/>
                      </a:cubicBezTo>
                      <a:cubicBezTo>
                        <a:pt x="94" y="57"/>
                        <a:pt x="92" y="57"/>
                        <a:pt x="90" y="57"/>
                      </a:cubicBezTo>
                      <a:cubicBezTo>
                        <a:pt x="75" y="57"/>
                        <a:pt x="61" y="64"/>
                        <a:pt x="53" y="78"/>
                      </a:cubicBezTo>
                      <a:cubicBezTo>
                        <a:pt x="52" y="78"/>
                        <a:pt x="50" y="78"/>
                        <a:pt x="49" y="78"/>
                      </a:cubicBezTo>
                      <a:cubicBezTo>
                        <a:pt x="23" y="78"/>
                        <a:pt x="0" y="101"/>
                        <a:pt x="0" y="131"/>
                      </a:cubicBezTo>
                      <a:cubicBezTo>
                        <a:pt x="0" y="160"/>
                        <a:pt x="22" y="185"/>
                        <a:pt x="50" y="185"/>
                      </a:cubicBezTo>
                      <a:cubicBezTo>
                        <a:pt x="266" y="185"/>
                        <a:pt x="266" y="185"/>
                        <a:pt x="266" y="185"/>
                      </a:cubicBezTo>
                      <a:cubicBezTo>
                        <a:pt x="274" y="182"/>
                        <a:pt x="274" y="182"/>
                        <a:pt x="274" y="182"/>
                      </a:cubicBezTo>
                      <a:cubicBezTo>
                        <a:pt x="293" y="178"/>
                        <a:pt x="308" y="158"/>
                        <a:pt x="308" y="136"/>
                      </a:cubicBezTo>
                      <a:cubicBezTo>
                        <a:pt x="308" y="117"/>
                        <a:pt x="298" y="101"/>
                        <a:pt x="284" y="93"/>
                      </a:cubicBezTo>
                      <a:cubicBezTo>
                        <a:pt x="284" y="90"/>
                        <a:pt x="284" y="89"/>
                        <a:pt x="284" y="86"/>
                      </a:cubicBezTo>
                      <a:cubicBezTo>
                        <a:pt x="284" y="53"/>
                        <a:pt x="259" y="26"/>
                        <a:pt x="227" y="26"/>
                      </a:cubicBezTo>
                      <a:cubicBezTo>
                        <a:pt x="220" y="26"/>
                        <a:pt x="212" y="29"/>
                        <a:pt x="204" y="32"/>
                      </a:cubicBezTo>
                      <a:cubicBezTo>
                        <a:pt x="194" y="13"/>
                        <a:pt x="175" y="0"/>
                        <a:pt x="1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111" name="Freeform 16"/>
                <p:cNvSpPr>
                  <a:spLocks noEditPoints="1"/>
                </p:cNvSpPr>
                <p:nvPr/>
              </p:nvSpPr>
              <p:spPr bwMode="auto">
                <a:xfrm>
                  <a:off x="10484957" y="5430318"/>
                  <a:ext cx="669173" cy="1072706"/>
                </a:xfrm>
                <a:custGeom>
                  <a:avLst/>
                  <a:gdLst>
                    <a:gd name="T0" fmla="*/ 212 w 330"/>
                    <a:gd name="T1" fmla="*/ 340 h 529"/>
                    <a:gd name="T2" fmla="*/ 258 w 330"/>
                    <a:gd name="T3" fmla="*/ 387 h 529"/>
                    <a:gd name="T4" fmla="*/ 266 w 330"/>
                    <a:gd name="T5" fmla="*/ 317 h 529"/>
                    <a:gd name="T6" fmla="*/ 311 w 330"/>
                    <a:gd name="T7" fmla="*/ 270 h 529"/>
                    <a:gd name="T8" fmla="*/ 266 w 330"/>
                    <a:gd name="T9" fmla="*/ 317 h 529"/>
                    <a:gd name="T10" fmla="*/ 212 w 330"/>
                    <a:gd name="T11" fmla="*/ 200 h 529"/>
                    <a:gd name="T12" fmla="*/ 258 w 330"/>
                    <a:gd name="T13" fmla="*/ 247 h 529"/>
                    <a:gd name="T14" fmla="*/ 266 w 330"/>
                    <a:gd name="T15" fmla="*/ 16 h 529"/>
                    <a:gd name="T16" fmla="*/ 253 w 330"/>
                    <a:gd name="T17" fmla="*/ 66 h 529"/>
                    <a:gd name="T18" fmla="*/ 235 w 330"/>
                    <a:gd name="T19" fmla="*/ 117 h 529"/>
                    <a:gd name="T20" fmla="*/ 210 w 330"/>
                    <a:gd name="T21" fmla="*/ 173 h 529"/>
                    <a:gd name="T22" fmla="*/ 191 w 330"/>
                    <a:gd name="T23" fmla="*/ 529 h 529"/>
                    <a:gd name="T24" fmla="*/ 330 w 330"/>
                    <a:gd name="T25" fmla="*/ 173 h 529"/>
                    <a:gd name="T26" fmla="*/ 309 w 330"/>
                    <a:gd name="T27" fmla="*/ 117 h 529"/>
                    <a:gd name="T28" fmla="*/ 284 w 330"/>
                    <a:gd name="T29" fmla="*/ 66 h 529"/>
                    <a:gd name="T30" fmla="*/ 266 w 330"/>
                    <a:gd name="T31" fmla="*/ 16 h 529"/>
                    <a:gd name="T32" fmla="*/ 27 w 330"/>
                    <a:gd name="T33" fmla="*/ 383 h 529"/>
                    <a:gd name="T34" fmla="*/ 71 w 330"/>
                    <a:gd name="T35" fmla="*/ 429 h 529"/>
                    <a:gd name="T36" fmla="*/ 94 w 330"/>
                    <a:gd name="T37" fmla="*/ 428 h 529"/>
                    <a:gd name="T38" fmla="*/ 139 w 330"/>
                    <a:gd name="T39" fmla="*/ 383 h 529"/>
                    <a:gd name="T40" fmla="*/ 94 w 330"/>
                    <a:gd name="T41" fmla="*/ 428 h 529"/>
                    <a:gd name="T42" fmla="*/ 27 w 330"/>
                    <a:gd name="T43" fmla="*/ 315 h 529"/>
                    <a:gd name="T44" fmla="*/ 71 w 330"/>
                    <a:gd name="T45" fmla="*/ 361 h 529"/>
                    <a:gd name="T46" fmla="*/ 94 w 330"/>
                    <a:gd name="T47" fmla="*/ 361 h 529"/>
                    <a:gd name="T48" fmla="*/ 141 w 330"/>
                    <a:gd name="T49" fmla="*/ 315 h 529"/>
                    <a:gd name="T50" fmla="*/ 94 w 330"/>
                    <a:gd name="T51" fmla="*/ 361 h 529"/>
                    <a:gd name="T52" fmla="*/ 27 w 330"/>
                    <a:gd name="T53" fmla="*/ 247 h 529"/>
                    <a:gd name="T54" fmla="*/ 71 w 330"/>
                    <a:gd name="T55" fmla="*/ 293 h 529"/>
                    <a:gd name="T56" fmla="*/ 94 w 330"/>
                    <a:gd name="T57" fmla="*/ 293 h 529"/>
                    <a:gd name="T58" fmla="*/ 139 w 330"/>
                    <a:gd name="T59" fmla="*/ 247 h 529"/>
                    <a:gd name="T60" fmla="*/ 94 w 330"/>
                    <a:gd name="T61" fmla="*/ 293 h 529"/>
                    <a:gd name="T62" fmla="*/ 27 w 330"/>
                    <a:gd name="T63" fmla="*/ 177 h 529"/>
                    <a:gd name="T64" fmla="*/ 71 w 330"/>
                    <a:gd name="T65" fmla="*/ 224 h 529"/>
                    <a:gd name="T66" fmla="*/ 94 w 330"/>
                    <a:gd name="T67" fmla="*/ 224 h 529"/>
                    <a:gd name="T68" fmla="*/ 139 w 330"/>
                    <a:gd name="T69" fmla="*/ 177 h 529"/>
                    <a:gd name="T70" fmla="*/ 94 w 330"/>
                    <a:gd name="T71" fmla="*/ 224 h 529"/>
                    <a:gd name="T72" fmla="*/ 27 w 330"/>
                    <a:gd name="T73" fmla="*/ 109 h 529"/>
                    <a:gd name="T74" fmla="*/ 71 w 330"/>
                    <a:gd name="T75" fmla="*/ 156 h 529"/>
                    <a:gd name="T76" fmla="*/ 94 w 330"/>
                    <a:gd name="T77" fmla="*/ 156 h 529"/>
                    <a:gd name="T78" fmla="*/ 141 w 330"/>
                    <a:gd name="T79" fmla="*/ 109 h 529"/>
                    <a:gd name="T80" fmla="*/ 94 w 330"/>
                    <a:gd name="T81" fmla="*/ 156 h 529"/>
                    <a:gd name="T82" fmla="*/ 27 w 330"/>
                    <a:gd name="T83" fmla="*/ 41 h 529"/>
                    <a:gd name="T84" fmla="*/ 71 w 330"/>
                    <a:gd name="T85" fmla="*/ 88 h 529"/>
                    <a:gd name="T86" fmla="*/ 94 w 330"/>
                    <a:gd name="T87" fmla="*/ 88 h 529"/>
                    <a:gd name="T88" fmla="*/ 139 w 330"/>
                    <a:gd name="T89" fmla="*/ 41 h 529"/>
                    <a:gd name="T90" fmla="*/ 94 w 330"/>
                    <a:gd name="T91" fmla="*/ 88 h 529"/>
                    <a:gd name="T92" fmla="*/ 0 w 330"/>
                    <a:gd name="T93" fmla="*/ 0 h 529"/>
                    <a:gd name="T94" fmla="*/ 168 w 330"/>
                    <a:gd name="T95"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0" h="529">
                      <a:moveTo>
                        <a:pt x="212" y="387"/>
                      </a:moveTo>
                      <a:lnTo>
                        <a:pt x="212" y="340"/>
                      </a:lnTo>
                      <a:lnTo>
                        <a:pt x="258" y="340"/>
                      </a:lnTo>
                      <a:lnTo>
                        <a:pt x="258" y="387"/>
                      </a:lnTo>
                      <a:lnTo>
                        <a:pt x="212" y="387"/>
                      </a:lnTo>
                      <a:close/>
                      <a:moveTo>
                        <a:pt x="266" y="317"/>
                      </a:moveTo>
                      <a:lnTo>
                        <a:pt x="266" y="270"/>
                      </a:lnTo>
                      <a:lnTo>
                        <a:pt x="311" y="270"/>
                      </a:lnTo>
                      <a:lnTo>
                        <a:pt x="311" y="317"/>
                      </a:lnTo>
                      <a:lnTo>
                        <a:pt x="266" y="317"/>
                      </a:lnTo>
                      <a:close/>
                      <a:moveTo>
                        <a:pt x="212" y="247"/>
                      </a:moveTo>
                      <a:lnTo>
                        <a:pt x="212" y="200"/>
                      </a:lnTo>
                      <a:lnTo>
                        <a:pt x="258" y="200"/>
                      </a:lnTo>
                      <a:lnTo>
                        <a:pt x="258" y="247"/>
                      </a:lnTo>
                      <a:lnTo>
                        <a:pt x="212" y="247"/>
                      </a:lnTo>
                      <a:close/>
                      <a:moveTo>
                        <a:pt x="266" y="16"/>
                      </a:moveTo>
                      <a:lnTo>
                        <a:pt x="253" y="16"/>
                      </a:lnTo>
                      <a:lnTo>
                        <a:pt x="253" y="66"/>
                      </a:lnTo>
                      <a:lnTo>
                        <a:pt x="235" y="66"/>
                      </a:lnTo>
                      <a:lnTo>
                        <a:pt x="235" y="117"/>
                      </a:lnTo>
                      <a:lnTo>
                        <a:pt x="210" y="117"/>
                      </a:lnTo>
                      <a:lnTo>
                        <a:pt x="210" y="173"/>
                      </a:lnTo>
                      <a:lnTo>
                        <a:pt x="191" y="173"/>
                      </a:lnTo>
                      <a:lnTo>
                        <a:pt x="191" y="529"/>
                      </a:lnTo>
                      <a:lnTo>
                        <a:pt x="330" y="529"/>
                      </a:lnTo>
                      <a:lnTo>
                        <a:pt x="330" y="173"/>
                      </a:lnTo>
                      <a:lnTo>
                        <a:pt x="309" y="173"/>
                      </a:lnTo>
                      <a:lnTo>
                        <a:pt x="309" y="117"/>
                      </a:lnTo>
                      <a:lnTo>
                        <a:pt x="284" y="117"/>
                      </a:lnTo>
                      <a:lnTo>
                        <a:pt x="284" y="66"/>
                      </a:lnTo>
                      <a:lnTo>
                        <a:pt x="266" y="66"/>
                      </a:lnTo>
                      <a:lnTo>
                        <a:pt x="266" y="16"/>
                      </a:lnTo>
                      <a:close/>
                      <a:moveTo>
                        <a:pt x="27" y="429"/>
                      </a:moveTo>
                      <a:lnTo>
                        <a:pt x="27" y="383"/>
                      </a:lnTo>
                      <a:lnTo>
                        <a:pt x="71" y="383"/>
                      </a:lnTo>
                      <a:lnTo>
                        <a:pt x="71" y="429"/>
                      </a:lnTo>
                      <a:lnTo>
                        <a:pt x="27" y="429"/>
                      </a:lnTo>
                      <a:close/>
                      <a:moveTo>
                        <a:pt x="94" y="428"/>
                      </a:moveTo>
                      <a:lnTo>
                        <a:pt x="94" y="383"/>
                      </a:lnTo>
                      <a:lnTo>
                        <a:pt x="139" y="383"/>
                      </a:lnTo>
                      <a:lnTo>
                        <a:pt x="139" y="428"/>
                      </a:lnTo>
                      <a:lnTo>
                        <a:pt x="94" y="428"/>
                      </a:lnTo>
                      <a:close/>
                      <a:moveTo>
                        <a:pt x="27" y="361"/>
                      </a:moveTo>
                      <a:lnTo>
                        <a:pt x="27" y="315"/>
                      </a:lnTo>
                      <a:lnTo>
                        <a:pt x="71" y="315"/>
                      </a:lnTo>
                      <a:lnTo>
                        <a:pt x="71" y="361"/>
                      </a:lnTo>
                      <a:lnTo>
                        <a:pt x="27" y="361"/>
                      </a:lnTo>
                      <a:close/>
                      <a:moveTo>
                        <a:pt x="94" y="361"/>
                      </a:moveTo>
                      <a:lnTo>
                        <a:pt x="94" y="315"/>
                      </a:lnTo>
                      <a:lnTo>
                        <a:pt x="141" y="315"/>
                      </a:lnTo>
                      <a:lnTo>
                        <a:pt x="141" y="361"/>
                      </a:lnTo>
                      <a:lnTo>
                        <a:pt x="94" y="361"/>
                      </a:lnTo>
                      <a:close/>
                      <a:moveTo>
                        <a:pt x="27" y="293"/>
                      </a:moveTo>
                      <a:lnTo>
                        <a:pt x="27" y="247"/>
                      </a:lnTo>
                      <a:lnTo>
                        <a:pt x="71" y="247"/>
                      </a:lnTo>
                      <a:lnTo>
                        <a:pt x="71" y="293"/>
                      </a:lnTo>
                      <a:lnTo>
                        <a:pt x="27" y="293"/>
                      </a:lnTo>
                      <a:close/>
                      <a:moveTo>
                        <a:pt x="94" y="293"/>
                      </a:moveTo>
                      <a:lnTo>
                        <a:pt x="94" y="247"/>
                      </a:lnTo>
                      <a:lnTo>
                        <a:pt x="139" y="247"/>
                      </a:lnTo>
                      <a:lnTo>
                        <a:pt x="139" y="293"/>
                      </a:lnTo>
                      <a:lnTo>
                        <a:pt x="94" y="293"/>
                      </a:lnTo>
                      <a:close/>
                      <a:moveTo>
                        <a:pt x="27" y="224"/>
                      </a:moveTo>
                      <a:lnTo>
                        <a:pt x="27" y="177"/>
                      </a:lnTo>
                      <a:lnTo>
                        <a:pt x="71" y="177"/>
                      </a:lnTo>
                      <a:lnTo>
                        <a:pt x="71" y="224"/>
                      </a:lnTo>
                      <a:lnTo>
                        <a:pt x="27" y="224"/>
                      </a:lnTo>
                      <a:close/>
                      <a:moveTo>
                        <a:pt x="94" y="224"/>
                      </a:moveTo>
                      <a:lnTo>
                        <a:pt x="94" y="177"/>
                      </a:lnTo>
                      <a:lnTo>
                        <a:pt x="139" y="177"/>
                      </a:lnTo>
                      <a:lnTo>
                        <a:pt x="139" y="224"/>
                      </a:lnTo>
                      <a:lnTo>
                        <a:pt x="94" y="224"/>
                      </a:lnTo>
                      <a:close/>
                      <a:moveTo>
                        <a:pt x="27" y="156"/>
                      </a:moveTo>
                      <a:lnTo>
                        <a:pt x="27" y="109"/>
                      </a:lnTo>
                      <a:lnTo>
                        <a:pt x="71" y="109"/>
                      </a:lnTo>
                      <a:lnTo>
                        <a:pt x="71" y="156"/>
                      </a:lnTo>
                      <a:lnTo>
                        <a:pt x="27" y="156"/>
                      </a:lnTo>
                      <a:close/>
                      <a:moveTo>
                        <a:pt x="94" y="156"/>
                      </a:moveTo>
                      <a:lnTo>
                        <a:pt x="94" y="109"/>
                      </a:lnTo>
                      <a:lnTo>
                        <a:pt x="141" y="109"/>
                      </a:lnTo>
                      <a:lnTo>
                        <a:pt x="141" y="156"/>
                      </a:lnTo>
                      <a:lnTo>
                        <a:pt x="94" y="156"/>
                      </a:lnTo>
                      <a:close/>
                      <a:moveTo>
                        <a:pt x="27" y="88"/>
                      </a:moveTo>
                      <a:lnTo>
                        <a:pt x="27" y="41"/>
                      </a:lnTo>
                      <a:lnTo>
                        <a:pt x="71" y="41"/>
                      </a:lnTo>
                      <a:lnTo>
                        <a:pt x="71" y="88"/>
                      </a:lnTo>
                      <a:lnTo>
                        <a:pt x="27" y="88"/>
                      </a:lnTo>
                      <a:close/>
                      <a:moveTo>
                        <a:pt x="94" y="88"/>
                      </a:moveTo>
                      <a:lnTo>
                        <a:pt x="94" y="41"/>
                      </a:lnTo>
                      <a:lnTo>
                        <a:pt x="139" y="41"/>
                      </a:lnTo>
                      <a:lnTo>
                        <a:pt x="139" y="88"/>
                      </a:lnTo>
                      <a:lnTo>
                        <a:pt x="94" y="88"/>
                      </a:lnTo>
                      <a:close/>
                      <a:moveTo>
                        <a:pt x="168" y="0"/>
                      </a:moveTo>
                      <a:lnTo>
                        <a:pt x="0" y="0"/>
                      </a:lnTo>
                      <a:lnTo>
                        <a:pt x="0" y="529"/>
                      </a:lnTo>
                      <a:lnTo>
                        <a:pt x="168" y="529"/>
                      </a:lnTo>
                      <a:lnTo>
                        <a:pt x="168" y="0"/>
                      </a:lnTo>
                      <a:close/>
                    </a:path>
                  </a:pathLst>
                </a:custGeom>
                <a:solidFill>
                  <a:schemeClr val="bg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grpSp>
      </p:grpSp>
      <p:grpSp>
        <p:nvGrpSpPr>
          <p:cNvPr id="54" name="Group 53"/>
          <p:cNvGrpSpPr/>
          <p:nvPr/>
        </p:nvGrpSpPr>
        <p:grpSpPr>
          <a:xfrm>
            <a:off x="6282866" y="-5738"/>
            <a:ext cx="5995171" cy="6863252"/>
            <a:chOff x="6321088" y="-6350"/>
            <a:chExt cx="6115387" cy="7000876"/>
          </a:xfrm>
        </p:grpSpPr>
        <p:sp>
          <p:nvSpPr>
            <p:cNvPr id="90" name="Rectangle 89"/>
            <p:cNvSpPr/>
            <p:nvPr/>
          </p:nvSpPr>
          <p:spPr bwMode="auto">
            <a:xfrm>
              <a:off x="6329032" y="-6350"/>
              <a:ext cx="6107443" cy="70008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1" name="Group 90"/>
            <p:cNvGrpSpPr/>
            <p:nvPr/>
          </p:nvGrpSpPr>
          <p:grpSpPr>
            <a:xfrm>
              <a:off x="6321088" y="1230763"/>
              <a:ext cx="5999384" cy="5025729"/>
              <a:chOff x="5928014" y="1281282"/>
              <a:chExt cx="6647927" cy="5569022"/>
            </a:xfrm>
          </p:grpSpPr>
          <p:grpSp>
            <p:nvGrpSpPr>
              <p:cNvPr id="92" name="Group 91"/>
              <p:cNvGrpSpPr/>
              <p:nvPr/>
            </p:nvGrpSpPr>
            <p:grpSpPr>
              <a:xfrm>
                <a:off x="5928014" y="1281282"/>
                <a:ext cx="6647927" cy="5569022"/>
                <a:chOff x="5928013" y="1281280"/>
                <a:chExt cx="6647928" cy="5569023"/>
              </a:xfrm>
            </p:grpSpPr>
            <p:pic>
              <p:nvPicPr>
                <p:cNvPr id="94" name="Picture 9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67037" y="1281280"/>
                  <a:ext cx="5971494" cy="5388696"/>
                </a:xfrm>
                <a:prstGeom prst="rect">
                  <a:avLst/>
                </a:prstGeom>
                <a:ln>
                  <a:noFill/>
                </a:ln>
              </p:spPr>
            </p:pic>
            <p:sp>
              <p:nvSpPr>
                <p:cNvPr id="95" name="TextBox 94"/>
                <p:cNvSpPr txBox="1"/>
                <p:nvPr/>
              </p:nvSpPr>
              <p:spPr>
                <a:xfrm>
                  <a:off x="6909952" y="2608118"/>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Experiences</a:t>
                  </a:r>
                </a:p>
              </p:txBody>
            </p:sp>
            <p:sp>
              <p:nvSpPr>
                <p:cNvPr id="96" name="TextBox 95"/>
                <p:cNvSpPr txBox="1"/>
                <p:nvPr/>
              </p:nvSpPr>
              <p:spPr>
                <a:xfrm>
                  <a:off x="9723637" y="2556143"/>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Operations</a:t>
                  </a:r>
                </a:p>
              </p:txBody>
            </p:sp>
            <p:sp>
              <p:nvSpPr>
                <p:cNvPr id="97" name="TextBox 96"/>
                <p:cNvSpPr txBox="1"/>
                <p:nvPr/>
              </p:nvSpPr>
              <p:spPr>
                <a:xfrm>
                  <a:off x="5928013" y="3954462"/>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Tools</a:t>
                  </a:r>
                </a:p>
              </p:txBody>
            </p:sp>
            <p:sp>
              <p:nvSpPr>
                <p:cNvPr id="98" name="TextBox 97"/>
                <p:cNvSpPr txBox="1"/>
                <p:nvPr/>
              </p:nvSpPr>
              <p:spPr>
                <a:xfrm>
                  <a:off x="10674405" y="4324098"/>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Deployments</a:t>
                  </a:r>
                </a:p>
              </p:txBody>
            </p:sp>
            <p:sp>
              <p:nvSpPr>
                <p:cNvPr id="99" name="TextBox 98"/>
                <p:cNvSpPr txBox="1"/>
                <p:nvPr/>
              </p:nvSpPr>
              <p:spPr>
                <a:xfrm>
                  <a:off x="6473536" y="5970337"/>
                  <a:ext cx="1901536" cy="87996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Application Patterns</a:t>
                  </a:r>
                </a:p>
              </p:txBody>
            </p:sp>
            <p:sp>
              <p:nvSpPr>
                <p:cNvPr id="100" name="TextBox 99"/>
                <p:cNvSpPr txBox="1"/>
                <p:nvPr/>
              </p:nvSpPr>
              <p:spPr>
                <a:xfrm>
                  <a:off x="9723638" y="5970335"/>
                  <a:ext cx="1901536" cy="5982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Automations</a:t>
                  </a:r>
                </a:p>
              </p:txBody>
            </p:sp>
          </p:grpSp>
          <p:sp>
            <p:nvSpPr>
              <p:cNvPr id="93" name="Rectangle 92"/>
              <p:cNvSpPr/>
              <p:nvPr/>
            </p:nvSpPr>
            <p:spPr bwMode="auto">
              <a:xfrm>
                <a:off x="6753687" y="4913107"/>
                <a:ext cx="1212981" cy="910378"/>
              </a:xfrm>
              <a:prstGeom prst="rect">
                <a:avLst/>
              </a:prstGeom>
              <a:noFill/>
              <a:ln w="508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76187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8" presetClass="emph" presetSubtype="0" decel="100000" fill="hold" grpId="0" nodeType="withEffect">
                                  <p:stCondLst>
                                    <p:cond delay="0"/>
                                  </p:stCondLst>
                                  <p:childTnLst>
                                    <p:animRot by="21600000">
                                      <p:cBhvr>
                                        <p:cTn id="9" dur="1000" fill="hold"/>
                                        <p:tgtEl>
                                          <p:spTgt spid="101"/>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0"/>
      <p:bldP spid="1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a:xfrm>
            <a:off x="269240" y="289511"/>
            <a:ext cx="11655840" cy="1397049"/>
          </a:xfrm>
        </p:spPr>
        <p:txBody>
          <a:bodyPr/>
          <a:lstStyle/>
          <a:p>
            <a:r>
              <a:rPr lang="en-US"/>
              <a:t>Development, deployment, and management consistency across clouds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70002" y="1837884"/>
            <a:ext cx="11655078" cy="3945952"/>
          </a:xfrm>
        </p:spPr>
        <p:txBody>
          <a:bodyPr/>
          <a:lstStyle/>
          <a:p>
            <a:pPr marL="0" indent="0">
              <a:spcBef>
                <a:spcPts val="0"/>
              </a:spcBef>
              <a:spcAft>
                <a:spcPts val="600"/>
              </a:spcAft>
              <a:buNone/>
            </a:pPr>
            <a:r>
              <a:rPr lang="en-US" sz="2800" dirty="0">
                <a:solidFill>
                  <a:schemeClr val="tx2"/>
                </a:solidFill>
              </a:rPr>
              <a:t>Consistent set of ARM Templates accommodating API version supports</a:t>
            </a:r>
          </a:p>
          <a:p>
            <a:pPr marL="0" indent="0">
              <a:spcBef>
                <a:spcPts val="0"/>
              </a:spcBef>
              <a:spcAft>
                <a:spcPts val="600"/>
              </a:spcAft>
              <a:buNone/>
            </a:pPr>
            <a:r>
              <a:rPr lang="en-US" sz="2800" dirty="0">
                <a:solidFill>
                  <a:schemeClr val="tx2"/>
                </a:solidFill>
              </a:rPr>
              <a:t>Template validators for Azure Stack Hub</a:t>
            </a:r>
          </a:p>
          <a:p>
            <a:pPr marL="0" indent="0">
              <a:spcBef>
                <a:spcPts val="0"/>
              </a:spcBef>
              <a:spcAft>
                <a:spcPts val="600"/>
              </a:spcAft>
              <a:buNone/>
            </a:pPr>
            <a:r>
              <a:rPr lang="en-US" sz="2800" dirty="0">
                <a:solidFill>
                  <a:schemeClr val="tx2"/>
                </a:solidFill>
              </a:rPr>
              <a:t>Consistent tool experience for PaaS Services</a:t>
            </a:r>
          </a:p>
          <a:p>
            <a:pPr marL="283464" indent="-283464">
              <a:spcBef>
                <a:spcPts val="0"/>
              </a:spcBef>
              <a:spcAft>
                <a:spcPts val="600"/>
              </a:spcAft>
              <a:buFont typeface="Arial" panose="020B0604020202020204" pitchFamily="34" charset="0"/>
              <a:buChar char="•"/>
            </a:pPr>
            <a:r>
              <a:rPr lang="en-US" sz="1800" dirty="0"/>
              <a:t>Visual Studio</a:t>
            </a:r>
          </a:p>
          <a:p>
            <a:pPr marL="283464" indent="-283464">
              <a:spcBef>
                <a:spcPts val="0"/>
              </a:spcBef>
              <a:spcAft>
                <a:spcPts val="600"/>
              </a:spcAft>
              <a:buFont typeface="Arial" panose="020B0604020202020204" pitchFamily="34" charset="0"/>
              <a:buChar char="•"/>
            </a:pPr>
            <a:r>
              <a:rPr lang="en-US" sz="1800" dirty="0"/>
              <a:t>Portal</a:t>
            </a:r>
          </a:p>
          <a:p>
            <a:pPr marL="283464" indent="-283464">
              <a:spcBef>
                <a:spcPts val="0"/>
              </a:spcBef>
              <a:spcAft>
                <a:spcPts val="600"/>
              </a:spcAft>
              <a:buFont typeface="Arial" panose="020B0604020202020204" pitchFamily="34" charset="0"/>
              <a:buChar char="•"/>
            </a:pPr>
            <a:r>
              <a:rPr lang="en-US" sz="1800" dirty="0"/>
              <a:t>CLI</a:t>
            </a:r>
          </a:p>
          <a:p>
            <a:pPr marL="283464" indent="-283464">
              <a:spcBef>
                <a:spcPts val="0"/>
              </a:spcBef>
              <a:spcAft>
                <a:spcPts val="600"/>
              </a:spcAft>
              <a:buFont typeface="Arial" panose="020B0604020202020204" pitchFamily="34" charset="0"/>
              <a:buChar char="•"/>
            </a:pPr>
            <a:r>
              <a:rPr lang="en-US" sz="1800" dirty="0"/>
              <a:t>Kudu (for web apps)</a:t>
            </a:r>
          </a:p>
          <a:p>
            <a:pPr lvl="1"/>
            <a:endParaRPr lang="en-US" dirty="0"/>
          </a:p>
          <a:p>
            <a:endParaRPr lang="en-US" dirty="0"/>
          </a:p>
        </p:txBody>
      </p:sp>
    </p:spTree>
    <p:extLst>
      <p:ext uri="{BB962C8B-B14F-4D97-AF65-F5344CB8AC3E}">
        <p14:creationId xmlns:p14="http://schemas.microsoft.com/office/powerpoint/2010/main" val="1573349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a:xfrm>
            <a:off x="269240" y="289511"/>
            <a:ext cx="11655840" cy="1397049"/>
          </a:xfrm>
        </p:spPr>
        <p:txBody>
          <a:bodyPr/>
          <a:lstStyle/>
          <a:p>
            <a:r>
              <a:rPr lang="en-US" dirty="0"/>
              <a:t>What if a desired Azure service is not available in Azure Stack Hub?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70002" y="2295084"/>
            <a:ext cx="11655078" cy="3111365"/>
          </a:xfrm>
        </p:spPr>
        <p:txBody>
          <a:bodyPr/>
          <a:lstStyle/>
          <a:p>
            <a:pPr lvl="1"/>
            <a:r>
              <a:rPr lang="en-US" dirty="0"/>
              <a:t>Deploy a hybrid solution, combining Azure Stack Hub services with Azure services</a:t>
            </a:r>
          </a:p>
          <a:p>
            <a:pPr lvl="1"/>
            <a:r>
              <a:rPr lang="en-US" dirty="0"/>
              <a:t>Where this is not possible, there are some services that can be run in IaaS on Azure Stack Hub as substitute for Azure services</a:t>
            </a:r>
          </a:p>
          <a:p>
            <a:pPr lvl="2"/>
            <a:r>
              <a:rPr lang="en-US" dirty="0"/>
              <a:t>For example </a:t>
            </a:r>
            <a:r>
              <a:rPr lang="en-US" dirty="0">
                <a:hlinkClick r:id="rId3"/>
              </a:rPr>
              <a:t>Apache Cassandra</a:t>
            </a:r>
            <a:r>
              <a:rPr lang="en-US" dirty="0"/>
              <a:t>/</a:t>
            </a:r>
            <a:r>
              <a:rPr lang="en-US" dirty="0">
                <a:hlinkClick r:id="rId4"/>
              </a:rPr>
              <a:t>DataStax</a:t>
            </a:r>
            <a:r>
              <a:rPr lang="en-US" dirty="0"/>
              <a:t> to run a NoSQL database instead of </a:t>
            </a:r>
            <a:r>
              <a:rPr lang="en-US" dirty="0">
                <a:hlinkClick r:id="rId5"/>
              </a:rPr>
              <a:t>Azure </a:t>
            </a:r>
            <a:r>
              <a:rPr lang="en-US" dirty="0" err="1">
                <a:hlinkClick r:id="rId5"/>
              </a:rPr>
              <a:t>CosmosDB</a:t>
            </a:r>
            <a:endParaRPr lang="en-US" dirty="0"/>
          </a:p>
          <a:p>
            <a:endParaRPr lang="en-US" dirty="0"/>
          </a:p>
        </p:txBody>
      </p:sp>
    </p:spTree>
    <p:extLst>
      <p:ext uri="{BB962C8B-B14F-4D97-AF65-F5344CB8AC3E}">
        <p14:creationId xmlns:p14="http://schemas.microsoft.com/office/powerpoint/2010/main" val="16050504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p:txBody>
          <a:bodyPr/>
          <a:lstStyle/>
          <a:p>
            <a:r>
              <a:rPr lang="en-US"/>
              <a:t>Developer Consistency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69303" y="1187644"/>
            <a:ext cx="11655078" cy="5693866"/>
          </a:xfrm>
        </p:spPr>
        <p:txBody>
          <a:bodyPr/>
          <a:lstStyle/>
          <a:p>
            <a:pPr marL="0" indent="0">
              <a:spcBef>
                <a:spcPts val="0"/>
              </a:spcBef>
              <a:spcAft>
                <a:spcPts val="600"/>
              </a:spcAft>
              <a:buNone/>
            </a:pPr>
            <a:r>
              <a:rPr lang="en-US" sz="2800">
                <a:solidFill>
                  <a:schemeClr val="tx2"/>
                </a:solidFill>
              </a:rPr>
              <a:t>Visual Studio – Cloud Explorer – Consistent experience</a:t>
            </a:r>
          </a:p>
          <a:p>
            <a:pPr marL="283464" lvl="1" indent="-283464">
              <a:spcBef>
                <a:spcPts val="0"/>
              </a:spcBef>
              <a:spcAft>
                <a:spcPts val="600"/>
              </a:spcAft>
              <a:buFont typeface="Arial" panose="020B0604020202020204" pitchFamily="34" charset="0"/>
              <a:buChar char="•"/>
            </a:pPr>
            <a:r>
              <a:rPr lang="en-US" sz="1800"/>
              <a:t>Connect to Public Cloud</a:t>
            </a:r>
          </a:p>
          <a:p>
            <a:pPr marL="283464" lvl="1" indent="-283464">
              <a:spcBef>
                <a:spcPts val="0"/>
              </a:spcBef>
              <a:spcAft>
                <a:spcPts val="600"/>
              </a:spcAft>
              <a:buFont typeface="Arial" panose="020B0604020202020204" pitchFamily="34" charset="0"/>
              <a:buChar char="•"/>
            </a:pPr>
            <a:r>
              <a:rPr lang="en-US" sz="1800"/>
              <a:t>Connect to MAS</a:t>
            </a:r>
          </a:p>
          <a:p>
            <a:pPr marL="0" indent="0">
              <a:spcBef>
                <a:spcPts val="0"/>
              </a:spcBef>
              <a:spcAft>
                <a:spcPts val="600"/>
              </a:spcAft>
              <a:buNone/>
            </a:pPr>
            <a:endParaRPr lang="en-US" sz="2800">
              <a:solidFill>
                <a:schemeClr val="tx2"/>
              </a:solidFill>
            </a:endParaRPr>
          </a:p>
          <a:p>
            <a:pPr marL="0" indent="0">
              <a:spcBef>
                <a:spcPts val="0"/>
              </a:spcBef>
              <a:spcAft>
                <a:spcPts val="600"/>
              </a:spcAft>
              <a:buNone/>
            </a:pPr>
            <a:r>
              <a:rPr lang="en-US" sz="2800">
                <a:solidFill>
                  <a:schemeClr val="tx2"/>
                </a:solidFill>
              </a:rPr>
              <a:t>VS – Deploy – Same flow when deploying either to Public or MAS</a:t>
            </a:r>
          </a:p>
          <a:p>
            <a:pPr marL="283464" lvl="1" indent="-283464">
              <a:spcBef>
                <a:spcPts val="0"/>
              </a:spcBef>
              <a:spcAft>
                <a:spcPts val="600"/>
              </a:spcAft>
              <a:buFont typeface="Arial" panose="020B0604020202020204" pitchFamily="34" charset="0"/>
              <a:buChar char="•"/>
            </a:pPr>
            <a:r>
              <a:rPr lang="en-US" sz="1800"/>
              <a:t>Deploy to Azure</a:t>
            </a:r>
          </a:p>
          <a:p>
            <a:pPr marL="283464" lvl="1" indent="-283464">
              <a:spcBef>
                <a:spcPts val="0"/>
              </a:spcBef>
              <a:spcAft>
                <a:spcPts val="600"/>
              </a:spcAft>
              <a:buFont typeface="Arial" panose="020B0604020202020204" pitchFamily="34" charset="0"/>
              <a:buChar char="•"/>
            </a:pPr>
            <a:r>
              <a:rPr lang="en-US" sz="1800"/>
              <a:t>Deploy to MAS</a:t>
            </a:r>
          </a:p>
          <a:p>
            <a:pPr marL="0" indent="0">
              <a:spcBef>
                <a:spcPts val="0"/>
              </a:spcBef>
              <a:spcAft>
                <a:spcPts val="600"/>
              </a:spcAft>
              <a:buNone/>
            </a:pPr>
            <a:endParaRPr lang="en-US" sz="2800">
              <a:solidFill>
                <a:schemeClr val="tx2"/>
              </a:solidFill>
            </a:endParaRPr>
          </a:p>
          <a:p>
            <a:pPr marL="0" indent="0">
              <a:spcBef>
                <a:spcPts val="0"/>
              </a:spcBef>
              <a:spcAft>
                <a:spcPts val="600"/>
              </a:spcAft>
              <a:buNone/>
            </a:pPr>
            <a:r>
              <a:rPr lang="en-US" sz="2800">
                <a:solidFill>
                  <a:schemeClr val="tx2"/>
                </a:solidFill>
              </a:rPr>
              <a:t>Source Control Providers – Similar options</a:t>
            </a:r>
          </a:p>
          <a:p>
            <a:pPr marL="283464" lvl="1" indent="-283464">
              <a:spcBef>
                <a:spcPts val="0"/>
              </a:spcBef>
              <a:spcAft>
                <a:spcPts val="600"/>
              </a:spcAft>
              <a:buFont typeface="Arial" panose="020B0604020202020204" pitchFamily="34" charset="0"/>
              <a:buChar char="•"/>
            </a:pPr>
            <a:r>
              <a:rPr lang="en-US" sz="1800"/>
              <a:t>Local Git</a:t>
            </a:r>
          </a:p>
          <a:p>
            <a:pPr marL="283464" lvl="1" indent="-283464">
              <a:spcBef>
                <a:spcPts val="0"/>
              </a:spcBef>
              <a:spcAft>
                <a:spcPts val="600"/>
              </a:spcAft>
              <a:buFont typeface="Arial" panose="020B0604020202020204" pitchFamily="34" charset="0"/>
              <a:buChar char="•"/>
            </a:pPr>
            <a:r>
              <a:rPr lang="en-US" sz="1800"/>
              <a:t>GitHub</a:t>
            </a:r>
          </a:p>
          <a:p>
            <a:pPr marL="283464" lvl="1" indent="-283464">
              <a:spcBef>
                <a:spcPts val="0"/>
              </a:spcBef>
              <a:spcAft>
                <a:spcPts val="600"/>
              </a:spcAft>
              <a:buFont typeface="Arial" panose="020B0604020202020204" pitchFamily="34" charset="0"/>
              <a:buChar char="•"/>
            </a:pPr>
            <a:r>
              <a:rPr lang="en-US" sz="1800" err="1"/>
              <a:t>BitBucket</a:t>
            </a:r>
            <a:endParaRPr lang="en-US" sz="1800"/>
          </a:p>
          <a:p>
            <a:pPr marL="283464" lvl="1" indent="-283464">
              <a:spcBef>
                <a:spcPts val="0"/>
              </a:spcBef>
              <a:spcAft>
                <a:spcPts val="600"/>
              </a:spcAft>
              <a:buFont typeface="Arial" panose="020B0604020202020204" pitchFamily="34" charset="0"/>
              <a:buChar char="•"/>
            </a:pPr>
            <a:r>
              <a:rPr lang="en-US" sz="1800"/>
              <a:t>OneDrive</a:t>
            </a:r>
          </a:p>
          <a:p>
            <a:pPr marL="283464" lvl="1" indent="-283464">
              <a:spcBef>
                <a:spcPts val="0"/>
              </a:spcBef>
              <a:spcAft>
                <a:spcPts val="600"/>
              </a:spcAft>
              <a:buFont typeface="Arial" panose="020B0604020202020204" pitchFamily="34" charset="0"/>
              <a:buChar char="•"/>
            </a:pPr>
            <a:r>
              <a:rPr lang="en-US" sz="1800" err="1"/>
              <a:t>DropBox</a:t>
            </a:r>
            <a:endParaRPr lang="en-US" sz="1800"/>
          </a:p>
          <a:p>
            <a:pPr marL="0" lvl="1" indent="0">
              <a:spcBef>
                <a:spcPts val="0"/>
              </a:spcBef>
              <a:spcAft>
                <a:spcPts val="600"/>
              </a:spcAft>
              <a:buNone/>
            </a:pPr>
            <a:endParaRPr lang="en-US" sz="1800">
              <a:latin typeface="+mj-lt"/>
            </a:endParaRPr>
          </a:p>
        </p:txBody>
      </p:sp>
    </p:spTree>
    <p:extLst>
      <p:ext uri="{BB962C8B-B14F-4D97-AF65-F5344CB8AC3E}">
        <p14:creationId xmlns:p14="http://schemas.microsoft.com/office/powerpoint/2010/main" val="4699811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9861-9A2E-4250-B1CE-6FF50EE6459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33A0301-DEEC-4503-8927-F29069CF7E4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8B4A834-1549-4673-966B-05BE6B9BB8B4}"/>
              </a:ext>
            </a:extLst>
          </p:cNvPr>
          <p:cNvPicPr>
            <a:picLocks noChangeAspect="1"/>
          </p:cNvPicPr>
          <p:nvPr/>
        </p:nvPicPr>
        <p:blipFill>
          <a:blip r:embed="rId3"/>
          <a:stretch>
            <a:fillRect/>
          </a:stretch>
        </p:blipFill>
        <p:spPr>
          <a:xfrm>
            <a:off x="5567" y="0"/>
            <a:ext cx="12180866" cy="6858000"/>
          </a:xfrm>
          <a:prstGeom prst="rect">
            <a:avLst/>
          </a:prstGeom>
        </p:spPr>
      </p:pic>
    </p:spTree>
    <p:extLst>
      <p:ext uri="{BB962C8B-B14F-4D97-AF65-F5344CB8AC3E}">
        <p14:creationId xmlns:p14="http://schemas.microsoft.com/office/powerpoint/2010/main" val="12507338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2849604"/>
            <a:ext cx="9859116" cy="1181862"/>
          </a:xfrm>
        </p:spPr>
        <p:txBody>
          <a:bodyPr/>
          <a:lstStyle/>
          <a:p>
            <a:r>
              <a:rPr lang="en-US" sz="720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371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23"/>
          <p:cNvSpPr>
            <a:spLocks noChangeArrowheads="1"/>
          </p:cNvSpPr>
          <p:nvPr/>
        </p:nvSpPr>
        <p:spPr bwMode="auto">
          <a:xfrm>
            <a:off x="7637358" y="2000430"/>
            <a:ext cx="3053220" cy="3374385"/>
          </a:xfrm>
          <a:prstGeom prst="rect">
            <a:avLst/>
          </a:prstGeom>
          <a:solidFill>
            <a:schemeClr val="bg1"/>
          </a:solidFill>
          <a:ln>
            <a:solidFill>
              <a:srgbClr val="505050"/>
            </a:solidFill>
          </a:ln>
        </p:spPr>
        <p:txBody>
          <a:bodyPr vert="horz" wrap="square" lIns="89592" tIns="44796" rIns="89592" bIns="44796" numCol="1" anchor="t" anchorCtr="0" compatLnSpc="1">
            <a:prstTxWarp prst="textNoShape">
              <a:avLst/>
            </a:prstTxWarp>
          </a:bodyPr>
          <a:lstStyle/>
          <a:p>
            <a:pPr defTabSz="913665">
              <a:lnSpc>
                <a:spcPct val="90000"/>
              </a:lnSpc>
              <a:defRPr/>
            </a:pPr>
            <a:endParaRPr lang="en-US" sz="1765" kern="0">
              <a:solidFill>
                <a:srgbClr val="505050"/>
              </a:solidFill>
              <a:latin typeface="Segoe UI"/>
            </a:endParaRPr>
          </a:p>
        </p:txBody>
      </p:sp>
      <p:sp>
        <p:nvSpPr>
          <p:cNvPr id="5" name="Title 4"/>
          <p:cNvSpPr>
            <a:spLocks noGrp="1"/>
          </p:cNvSpPr>
          <p:nvPr>
            <p:ph type="title" idx="4294967295"/>
          </p:nvPr>
        </p:nvSpPr>
        <p:spPr>
          <a:xfrm>
            <a:off x="268928" y="289512"/>
            <a:ext cx="11655078" cy="1119202"/>
          </a:xfrm>
        </p:spPr>
        <p:txBody>
          <a:bodyPr/>
          <a:lstStyle/>
          <a:p>
            <a:r>
              <a:rPr lang="en-US" dirty="0"/>
              <a:t>Azure and Azure Stack Hub</a:t>
            </a:r>
            <a:br>
              <a:rPr lang="en-US" dirty="0"/>
            </a:br>
            <a:r>
              <a:rPr lang="en-US" sz="2800" spc="0" dirty="0">
                <a:solidFill>
                  <a:schemeClr val="tx2"/>
                </a:solidFill>
                <a:cs typeface="+mn-cs"/>
              </a:rPr>
              <a:t>Truly consistent hybrid cloud platform</a:t>
            </a:r>
            <a:endParaRPr lang="en-US" sz="2400" spc="0" dirty="0">
              <a:solidFill>
                <a:schemeClr val="tx2"/>
              </a:solidFill>
              <a:cs typeface="+mn-cs"/>
            </a:endParaRPr>
          </a:p>
        </p:txBody>
      </p:sp>
      <p:sp>
        <p:nvSpPr>
          <p:cNvPr id="81" name="Rectangle 80"/>
          <p:cNvSpPr/>
          <p:nvPr/>
        </p:nvSpPr>
        <p:spPr bwMode="auto">
          <a:xfrm>
            <a:off x="455553" y="5514077"/>
            <a:ext cx="11290771" cy="44820"/>
          </a:xfrm>
          <a:prstGeom prst="rect">
            <a:avLst/>
          </a:prstGeom>
          <a:solidFill>
            <a:srgbClr val="FFFFFF">
              <a:lumMod val="95000"/>
            </a:srgb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08" tIns="143285" rIns="179108" bIns="143285" numCol="1" spcCol="0" rtlCol="0" fromWordArt="0" anchor="t" anchorCtr="0" forceAA="0" compatLnSpc="1">
            <a:prstTxWarp prst="textNoShape">
              <a:avLst/>
            </a:prstTxWarp>
            <a:noAutofit/>
          </a:bodyPr>
          <a:lstStyle/>
          <a:p>
            <a:pPr algn="ctr" defTabSz="912874">
              <a:lnSpc>
                <a:spcPct val="90000"/>
              </a:lnSpc>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9" name="TextBox 78"/>
          <p:cNvSpPr txBox="1"/>
          <p:nvPr/>
        </p:nvSpPr>
        <p:spPr>
          <a:xfrm>
            <a:off x="8555192" y="5301528"/>
            <a:ext cx="446650" cy="621528"/>
          </a:xfrm>
          <a:prstGeom prst="rect">
            <a:avLst/>
          </a:prstGeom>
          <a:noFill/>
          <a:ln w="10795" cap="flat" cmpd="sng" algn="ctr">
            <a:noFill/>
            <a:prstDash val="solid"/>
          </a:ln>
          <a:effectLst/>
        </p:spPr>
        <p:txBody>
          <a:bodyPr wrap="none" lIns="179133" tIns="143305" rIns="179133" bIns="143305"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314">
              <a:spcBef>
                <a:spcPts val="600"/>
              </a:spcBef>
              <a:defRPr/>
            </a:pPr>
            <a:r>
              <a:rPr lang="en-US" sz="2353" kern="0">
                <a:gradFill>
                  <a:gsLst>
                    <a:gs pos="0">
                      <a:srgbClr val="00188F"/>
                    </a:gs>
                    <a:gs pos="100000">
                      <a:srgbClr val="00188F"/>
                    </a:gs>
                  </a:gsLst>
                  <a:lin ang="5400000" scaled="0"/>
                </a:gradFill>
                <a:latin typeface="Segoe UI"/>
                <a:ea typeface="MS PGothic" panose="020B0600070205080204" pitchFamily="34" charset="-128"/>
              </a:rPr>
              <a:t> </a:t>
            </a:r>
          </a:p>
        </p:txBody>
      </p:sp>
      <p:sp>
        <p:nvSpPr>
          <p:cNvPr id="100" name="Rectangle 99"/>
          <p:cNvSpPr/>
          <p:nvPr/>
        </p:nvSpPr>
        <p:spPr bwMode="auto">
          <a:xfrm>
            <a:off x="7758047" y="3707258"/>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71714" rIns="0" bIns="0" numCol="1" spcCol="0" rtlCol="0" fromWordArt="0" anchor="ctr" anchorCtr="0" forceAA="0" compatLnSpc="1">
            <a:prstTxWarp prst="textNoShape">
              <a:avLst/>
            </a:prstTxWarp>
            <a:noAutofit/>
          </a:bodyPr>
          <a:lstStyle/>
          <a:p>
            <a:pPr algn="ctr" defTabSz="913400">
              <a:lnSpc>
                <a:spcPts val="784"/>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IaaS | Azure PaaS</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Compute | Networking | Storage |</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App Service | Functions | </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Service Fabric* | Container Service*</a:t>
            </a:r>
            <a:endParaRPr lang="en-US" sz="1025"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1" name="Rectangle 100"/>
          <p:cNvSpPr/>
          <p:nvPr/>
        </p:nvSpPr>
        <p:spPr bwMode="auto">
          <a:xfrm>
            <a:off x="7758047" y="4490249"/>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Cloud infrastructure </a:t>
            </a:r>
          </a:p>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(Integrated systems)</a:t>
            </a:r>
          </a:p>
        </p:txBody>
      </p:sp>
      <p:sp>
        <p:nvSpPr>
          <p:cNvPr id="111" name="Rectangle 110"/>
          <p:cNvSpPr/>
          <p:nvPr/>
        </p:nvSpPr>
        <p:spPr bwMode="auto">
          <a:xfrm>
            <a:off x="7758047" y="2141276"/>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Portal | PowerShell | DevOps tools </a:t>
            </a:r>
          </a:p>
        </p:txBody>
      </p:sp>
      <p:sp>
        <p:nvSpPr>
          <p:cNvPr id="112" name="Rectangle 111"/>
          <p:cNvSpPr/>
          <p:nvPr/>
        </p:nvSpPr>
        <p:spPr bwMode="auto">
          <a:xfrm>
            <a:off x="7758047" y="2924267"/>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Resource Manager</a:t>
            </a:r>
          </a:p>
        </p:txBody>
      </p:sp>
      <p:sp>
        <p:nvSpPr>
          <p:cNvPr id="114" name="Rectangle 23"/>
          <p:cNvSpPr>
            <a:spLocks noChangeArrowheads="1"/>
          </p:cNvSpPr>
          <p:nvPr/>
        </p:nvSpPr>
        <p:spPr bwMode="auto">
          <a:xfrm>
            <a:off x="1471383" y="2000430"/>
            <a:ext cx="3053220" cy="3374385"/>
          </a:xfrm>
          <a:prstGeom prst="rect">
            <a:avLst/>
          </a:prstGeom>
          <a:solidFill>
            <a:schemeClr val="bg1"/>
          </a:solidFill>
          <a:ln>
            <a:solidFill>
              <a:srgbClr val="505050"/>
            </a:solidFill>
          </a:ln>
        </p:spPr>
        <p:txBody>
          <a:bodyPr vert="horz" wrap="square" lIns="89592" tIns="44796" rIns="89592" bIns="44796" numCol="1" anchor="t" anchorCtr="0" compatLnSpc="1">
            <a:prstTxWarp prst="textNoShape">
              <a:avLst/>
            </a:prstTxWarp>
          </a:bodyPr>
          <a:lstStyle/>
          <a:p>
            <a:pPr defTabSz="913665">
              <a:lnSpc>
                <a:spcPct val="90000"/>
              </a:lnSpc>
              <a:defRPr/>
            </a:pPr>
            <a:endParaRPr lang="en-US" sz="1765" kern="0">
              <a:solidFill>
                <a:srgbClr val="505050"/>
              </a:solidFill>
              <a:latin typeface="Segoe UI"/>
            </a:endParaRPr>
          </a:p>
        </p:txBody>
      </p:sp>
      <p:sp>
        <p:nvSpPr>
          <p:cNvPr id="115" name="Rectangle 114"/>
          <p:cNvSpPr/>
          <p:nvPr/>
        </p:nvSpPr>
        <p:spPr bwMode="auto">
          <a:xfrm>
            <a:off x="1592070" y="3707258"/>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IaaS | Azure PaaS</a:t>
            </a:r>
          </a:p>
        </p:txBody>
      </p:sp>
      <p:sp>
        <p:nvSpPr>
          <p:cNvPr id="116" name="Rectangle 115"/>
          <p:cNvSpPr/>
          <p:nvPr/>
        </p:nvSpPr>
        <p:spPr bwMode="auto">
          <a:xfrm>
            <a:off x="1592070" y="4490249"/>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Cloud infrastructure</a:t>
            </a:r>
          </a:p>
        </p:txBody>
      </p:sp>
      <p:sp>
        <p:nvSpPr>
          <p:cNvPr id="117" name="Rectangle 116"/>
          <p:cNvSpPr/>
          <p:nvPr/>
        </p:nvSpPr>
        <p:spPr bwMode="auto">
          <a:xfrm>
            <a:off x="1592070" y="2141276"/>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Portal | PowerShell | DevOps tools </a:t>
            </a:r>
          </a:p>
        </p:txBody>
      </p:sp>
      <p:sp>
        <p:nvSpPr>
          <p:cNvPr id="118" name="Rectangle 117"/>
          <p:cNvSpPr/>
          <p:nvPr/>
        </p:nvSpPr>
        <p:spPr bwMode="auto">
          <a:xfrm>
            <a:off x="1592070" y="2924267"/>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Resource Manager</a:t>
            </a:r>
          </a:p>
        </p:txBody>
      </p:sp>
      <p:sp>
        <p:nvSpPr>
          <p:cNvPr id="4" name="TextBox 3"/>
          <p:cNvSpPr txBox="1"/>
          <p:nvPr/>
        </p:nvSpPr>
        <p:spPr>
          <a:xfrm>
            <a:off x="10875492" y="6500995"/>
            <a:ext cx="2088558" cy="485470"/>
          </a:xfrm>
          <a:prstGeom prst="rect">
            <a:avLst/>
          </a:prstGeom>
          <a:noFill/>
        </p:spPr>
        <p:txBody>
          <a:bodyPr wrap="square" lIns="182828" tIns="146263" rIns="182828" bIns="146263" rtlCol="0">
            <a:spAutoFit/>
          </a:bodyPr>
          <a:lstStyle/>
          <a:p>
            <a:pPr defTabSz="914049">
              <a:lnSpc>
                <a:spcPct val="90000"/>
              </a:lnSpc>
              <a:spcAft>
                <a:spcPts val="600"/>
              </a:spcAft>
              <a:defRPr/>
            </a:pPr>
            <a:r>
              <a:rPr lang="en-US" sz="1372">
                <a:gradFill>
                  <a:gsLst>
                    <a:gs pos="2917">
                      <a:srgbClr val="FFFFFF"/>
                    </a:gs>
                    <a:gs pos="30000">
                      <a:srgbClr val="FFFFFF"/>
                    </a:gs>
                  </a:gsLst>
                  <a:lin ang="5400000" scaled="0"/>
                </a:gradFill>
                <a:latin typeface="Segoe UI"/>
              </a:rPr>
              <a:t>* - Post GA</a:t>
            </a:r>
          </a:p>
        </p:txBody>
      </p:sp>
      <p:sp>
        <p:nvSpPr>
          <p:cNvPr id="21" name="Freeform 17"/>
          <p:cNvSpPr>
            <a:spLocks noEditPoints="1"/>
          </p:cNvSpPr>
          <p:nvPr/>
        </p:nvSpPr>
        <p:spPr bwMode="auto">
          <a:xfrm>
            <a:off x="7933983" y="5950196"/>
            <a:ext cx="513577" cy="823280"/>
          </a:xfrm>
          <a:custGeom>
            <a:avLst/>
            <a:gdLst>
              <a:gd name="T0" fmla="*/ 212 w 330"/>
              <a:gd name="T1" fmla="*/ 340 h 529"/>
              <a:gd name="T2" fmla="*/ 258 w 330"/>
              <a:gd name="T3" fmla="*/ 387 h 529"/>
              <a:gd name="T4" fmla="*/ 266 w 330"/>
              <a:gd name="T5" fmla="*/ 317 h 529"/>
              <a:gd name="T6" fmla="*/ 311 w 330"/>
              <a:gd name="T7" fmla="*/ 270 h 529"/>
              <a:gd name="T8" fmla="*/ 266 w 330"/>
              <a:gd name="T9" fmla="*/ 317 h 529"/>
              <a:gd name="T10" fmla="*/ 212 w 330"/>
              <a:gd name="T11" fmla="*/ 200 h 529"/>
              <a:gd name="T12" fmla="*/ 258 w 330"/>
              <a:gd name="T13" fmla="*/ 247 h 529"/>
              <a:gd name="T14" fmla="*/ 266 w 330"/>
              <a:gd name="T15" fmla="*/ 16 h 529"/>
              <a:gd name="T16" fmla="*/ 253 w 330"/>
              <a:gd name="T17" fmla="*/ 66 h 529"/>
              <a:gd name="T18" fmla="*/ 235 w 330"/>
              <a:gd name="T19" fmla="*/ 117 h 529"/>
              <a:gd name="T20" fmla="*/ 210 w 330"/>
              <a:gd name="T21" fmla="*/ 173 h 529"/>
              <a:gd name="T22" fmla="*/ 191 w 330"/>
              <a:gd name="T23" fmla="*/ 529 h 529"/>
              <a:gd name="T24" fmla="*/ 330 w 330"/>
              <a:gd name="T25" fmla="*/ 173 h 529"/>
              <a:gd name="T26" fmla="*/ 309 w 330"/>
              <a:gd name="T27" fmla="*/ 117 h 529"/>
              <a:gd name="T28" fmla="*/ 284 w 330"/>
              <a:gd name="T29" fmla="*/ 66 h 529"/>
              <a:gd name="T30" fmla="*/ 266 w 330"/>
              <a:gd name="T31" fmla="*/ 16 h 529"/>
              <a:gd name="T32" fmla="*/ 27 w 330"/>
              <a:gd name="T33" fmla="*/ 383 h 529"/>
              <a:gd name="T34" fmla="*/ 71 w 330"/>
              <a:gd name="T35" fmla="*/ 429 h 529"/>
              <a:gd name="T36" fmla="*/ 94 w 330"/>
              <a:gd name="T37" fmla="*/ 428 h 529"/>
              <a:gd name="T38" fmla="*/ 139 w 330"/>
              <a:gd name="T39" fmla="*/ 383 h 529"/>
              <a:gd name="T40" fmla="*/ 94 w 330"/>
              <a:gd name="T41" fmla="*/ 428 h 529"/>
              <a:gd name="T42" fmla="*/ 27 w 330"/>
              <a:gd name="T43" fmla="*/ 315 h 529"/>
              <a:gd name="T44" fmla="*/ 71 w 330"/>
              <a:gd name="T45" fmla="*/ 361 h 529"/>
              <a:gd name="T46" fmla="*/ 94 w 330"/>
              <a:gd name="T47" fmla="*/ 361 h 529"/>
              <a:gd name="T48" fmla="*/ 141 w 330"/>
              <a:gd name="T49" fmla="*/ 315 h 529"/>
              <a:gd name="T50" fmla="*/ 94 w 330"/>
              <a:gd name="T51" fmla="*/ 361 h 529"/>
              <a:gd name="T52" fmla="*/ 27 w 330"/>
              <a:gd name="T53" fmla="*/ 247 h 529"/>
              <a:gd name="T54" fmla="*/ 71 w 330"/>
              <a:gd name="T55" fmla="*/ 293 h 529"/>
              <a:gd name="T56" fmla="*/ 94 w 330"/>
              <a:gd name="T57" fmla="*/ 293 h 529"/>
              <a:gd name="T58" fmla="*/ 139 w 330"/>
              <a:gd name="T59" fmla="*/ 247 h 529"/>
              <a:gd name="T60" fmla="*/ 94 w 330"/>
              <a:gd name="T61" fmla="*/ 293 h 529"/>
              <a:gd name="T62" fmla="*/ 27 w 330"/>
              <a:gd name="T63" fmla="*/ 177 h 529"/>
              <a:gd name="T64" fmla="*/ 71 w 330"/>
              <a:gd name="T65" fmla="*/ 224 h 529"/>
              <a:gd name="T66" fmla="*/ 94 w 330"/>
              <a:gd name="T67" fmla="*/ 224 h 529"/>
              <a:gd name="T68" fmla="*/ 139 w 330"/>
              <a:gd name="T69" fmla="*/ 177 h 529"/>
              <a:gd name="T70" fmla="*/ 94 w 330"/>
              <a:gd name="T71" fmla="*/ 224 h 529"/>
              <a:gd name="T72" fmla="*/ 27 w 330"/>
              <a:gd name="T73" fmla="*/ 109 h 529"/>
              <a:gd name="T74" fmla="*/ 71 w 330"/>
              <a:gd name="T75" fmla="*/ 156 h 529"/>
              <a:gd name="T76" fmla="*/ 94 w 330"/>
              <a:gd name="T77" fmla="*/ 156 h 529"/>
              <a:gd name="T78" fmla="*/ 141 w 330"/>
              <a:gd name="T79" fmla="*/ 109 h 529"/>
              <a:gd name="T80" fmla="*/ 94 w 330"/>
              <a:gd name="T81" fmla="*/ 156 h 529"/>
              <a:gd name="T82" fmla="*/ 27 w 330"/>
              <a:gd name="T83" fmla="*/ 41 h 529"/>
              <a:gd name="T84" fmla="*/ 71 w 330"/>
              <a:gd name="T85" fmla="*/ 88 h 529"/>
              <a:gd name="T86" fmla="*/ 94 w 330"/>
              <a:gd name="T87" fmla="*/ 88 h 529"/>
              <a:gd name="T88" fmla="*/ 139 w 330"/>
              <a:gd name="T89" fmla="*/ 41 h 529"/>
              <a:gd name="T90" fmla="*/ 94 w 330"/>
              <a:gd name="T91" fmla="*/ 88 h 529"/>
              <a:gd name="T92" fmla="*/ 0 w 330"/>
              <a:gd name="T93" fmla="*/ 0 h 529"/>
              <a:gd name="T94" fmla="*/ 168 w 330"/>
              <a:gd name="T95"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0" h="529">
                <a:moveTo>
                  <a:pt x="212" y="387"/>
                </a:moveTo>
                <a:lnTo>
                  <a:pt x="212" y="340"/>
                </a:lnTo>
                <a:lnTo>
                  <a:pt x="258" y="340"/>
                </a:lnTo>
                <a:lnTo>
                  <a:pt x="258" y="387"/>
                </a:lnTo>
                <a:lnTo>
                  <a:pt x="212" y="387"/>
                </a:lnTo>
                <a:moveTo>
                  <a:pt x="266" y="317"/>
                </a:moveTo>
                <a:lnTo>
                  <a:pt x="266" y="270"/>
                </a:lnTo>
                <a:lnTo>
                  <a:pt x="311" y="270"/>
                </a:lnTo>
                <a:lnTo>
                  <a:pt x="311" y="317"/>
                </a:lnTo>
                <a:lnTo>
                  <a:pt x="266" y="317"/>
                </a:lnTo>
                <a:moveTo>
                  <a:pt x="212" y="247"/>
                </a:moveTo>
                <a:lnTo>
                  <a:pt x="212" y="200"/>
                </a:lnTo>
                <a:lnTo>
                  <a:pt x="258" y="200"/>
                </a:lnTo>
                <a:lnTo>
                  <a:pt x="258" y="247"/>
                </a:lnTo>
                <a:lnTo>
                  <a:pt x="212" y="247"/>
                </a:lnTo>
                <a:moveTo>
                  <a:pt x="266" y="16"/>
                </a:moveTo>
                <a:lnTo>
                  <a:pt x="253" y="16"/>
                </a:lnTo>
                <a:lnTo>
                  <a:pt x="253" y="66"/>
                </a:lnTo>
                <a:lnTo>
                  <a:pt x="235" y="66"/>
                </a:lnTo>
                <a:lnTo>
                  <a:pt x="235" y="117"/>
                </a:lnTo>
                <a:lnTo>
                  <a:pt x="210" y="117"/>
                </a:lnTo>
                <a:lnTo>
                  <a:pt x="210" y="173"/>
                </a:lnTo>
                <a:lnTo>
                  <a:pt x="191" y="173"/>
                </a:lnTo>
                <a:lnTo>
                  <a:pt x="191" y="529"/>
                </a:lnTo>
                <a:lnTo>
                  <a:pt x="330" y="529"/>
                </a:lnTo>
                <a:lnTo>
                  <a:pt x="330" y="173"/>
                </a:lnTo>
                <a:lnTo>
                  <a:pt x="309" y="173"/>
                </a:lnTo>
                <a:lnTo>
                  <a:pt x="309" y="117"/>
                </a:lnTo>
                <a:lnTo>
                  <a:pt x="284" y="117"/>
                </a:lnTo>
                <a:lnTo>
                  <a:pt x="284" y="66"/>
                </a:lnTo>
                <a:lnTo>
                  <a:pt x="266" y="66"/>
                </a:lnTo>
                <a:lnTo>
                  <a:pt x="266" y="16"/>
                </a:lnTo>
                <a:moveTo>
                  <a:pt x="27" y="429"/>
                </a:moveTo>
                <a:lnTo>
                  <a:pt x="27" y="383"/>
                </a:lnTo>
                <a:lnTo>
                  <a:pt x="71" y="383"/>
                </a:lnTo>
                <a:lnTo>
                  <a:pt x="71" y="429"/>
                </a:lnTo>
                <a:lnTo>
                  <a:pt x="27" y="429"/>
                </a:lnTo>
                <a:moveTo>
                  <a:pt x="94" y="428"/>
                </a:moveTo>
                <a:lnTo>
                  <a:pt x="94" y="383"/>
                </a:lnTo>
                <a:lnTo>
                  <a:pt x="139" y="383"/>
                </a:lnTo>
                <a:lnTo>
                  <a:pt x="139" y="428"/>
                </a:lnTo>
                <a:lnTo>
                  <a:pt x="94" y="428"/>
                </a:lnTo>
                <a:moveTo>
                  <a:pt x="27" y="361"/>
                </a:moveTo>
                <a:lnTo>
                  <a:pt x="27" y="315"/>
                </a:lnTo>
                <a:lnTo>
                  <a:pt x="71" y="315"/>
                </a:lnTo>
                <a:lnTo>
                  <a:pt x="71" y="361"/>
                </a:lnTo>
                <a:lnTo>
                  <a:pt x="27" y="361"/>
                </a:lnTo>
                <a:moveTo>
                  <a:pt x="94" y="361"/>
                </a:moveTo>
                <a:lnTo>
                  <a:pt x="94" y="315"/>
                </a:lnTo>
                <a:lnTo>
                  <a:pt x="141" y="315"/>
                </a:lnTo>
                <a:lnTo>
                  <a:pt x="141" y="361"/>
                </a:lnTo>
                <a:lnTo>
                  <a:pt x="94" y="361"/>
                </a:lnTo>
                <a:moveTo>
                  <a:pt x="27" y="293"/>
                </a:moveTo>
                <a:lnTo>
                  <a:pt x="27" y="247"/>
                </a:lnTo>
                <a:lnTo>
                  <a:pt x="71" y="247"/>
                </a:lnTo>
                <a:lnTo>
                  <a:pt x="71" y="293"/>
                </a:lnTo>
                <a:lnTo>
                  <a:pt x="27" y="293"/>
                </a:lnTo>
                <a:moveTo>
                  <a:pt x="94" y="293"/>
                </a:moveTo>
                <a:lnTo>
                  <a:pt x="94" y="247"/>
                </a:lnTo>
                <a:lnTo>
                  <a:pt x="139" y="247"/>
                </a:lnTo>
                <a:lnTo>
                  <a:pt x="139" y="293"/>
                </a:lnTo>
                <a:lnTo>
                  <a:pt x="94" y="293"/>
                </a:lnTo>
                <a:moveTo>
                  <a:pt x="27" y="224"/>
                </a:moveTo>
                <a:lnTo>
                  <a:pt x="27" y="177"/>
                </a:lnTo>
                <a:lnTo>
                  <a:pt x="71" y="177"/>
                </a:lnTo>
                <a:lnTo>
                  <a:pt x="71" y="224"/>
                </a:lnTo>
                <a:lnTo>
                  <a:pt x="27" y="224"/>
                </a:lnTo>
                <a:moveTo>
                  <a:pt x="94" y="224"/>
                </a:moveTo>
                <a:lnTo>
                  <a:pt x="94" y="177"/>
                </a:lnTo>
                <a:lnTo>
                  <a:pt x="139" y="177"/>
                </a:lnTo>
                <a:lnTo>
                  <a:pt x="139" y="224"/>
                </a:lnTo>
                <a:lnTo>
                  <a:pt x="94" y="224"/>
                </a:lnTo>
                <a:moveTo>
                  <a:pt x="27" y="156"/>
                </a:moveTo>
                <a:lnTo>
                  <a:pt x="27" y="109"/>
                </a:lnTo>
                <a:lnTo>
                  <a:pt x="71" y="109"/>
                </a:lnTo>
                <a:lnTo>
                  <a:pt x="71" y="156"/>
                </a:lnTo>
                <a:lnTo>
                  <a:pt x="27" y="156"/>
                </a:lnTo>
                <a:moveTo>
                  <a:pt x="94" y="156"/>
                </a:moveTo>
                <a:lnTo>
                  <a:pt x="94" y="109"/>
                </a:lnTo>
                <a:lnTo>
                  <a:pt x="141" y="109"/>
                </a:lnTo>
                <a:lnTo>
                  <a:pt x="141" y="156"/>
                </a:lnTo>
                <a:lnTo>
                  <a:pt x="94" y="156"/>
                </a:lnTo>
                <a:moveTo>
                  <a:pt x="27" y="88"/>
                </a:moveTo>
                <a:lnTo>
                  <a:pt x="27" y="41"/>
                </a:lnTo>
                <a:lnTo>
                  <a:pt x="71" y="41"/>
                </a:lnTo>
                <a:lnTo>
                  <a:pt x="71" y="88"/>
                </a:lnTo>
                <a:lnTo>
                  <a:pt x="27" y="88"/>
                </a:lnTo>
                <a:moveTo>
                  <a:pt x="94" y="88"/>
                </a:moveTo>
                <a:lnTo>
                  <a:pt x="94" y="41"/>
                </a:lnTo>
                <a:lnTo>
                  <a:pt x="139" y="41"/>
                </a:lnTo>
                <a:lnTo>
                  <a:pt x="139" y="88"/>
                </a:lnTo>
                <a:lnTo>
                  <a:pt x="94" y="88"/>
                </a:lnTo>
                <a:moveTo>
                  <a:pt x="168" y="0"/>
                </a:moveTo>
                <a:lnTo>
                  <a:pt x="0" y="0"/>
                </a:lnTo>
                <a:lnTo>
                  <a:pt x="0" y="529"/>
                </a:lnTo>
                <a:lnTo>
                  <a:pt x="168" y="529"/>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nvGrpSpPr>
          <p:cNvPr id="9" name="Group 8"/>
          <p:cNvGrpSpPr/>
          <p:nvPr/>
        </p:nvGrpSpPr>
        <p:grpSpPr>
          <a:xfrm>
            <a:off x="4524601" y="2056873"/>
            <a:ext cx="3112757" cy="3155125"/>
            <a:chOff x="4615328" y="2097621"/>
            <a:chExt cx="3175174" cy="3218392"/>
          </a:xfrm>
        </p:grpSpPr>
        <p:sp>
          <p:nvSpPr>
            <p:cNvPr id="41" name="TextBox 54"/>
            <p:cNvSpPr txBox="1"/>
            <p:nvPr/>
          </p:nvSpPr>
          <p:spPr>
            <a:xfrm>
              <a:off x="5460550" y="2097621"/>
              <a:ext cx="1525450" cy="544637"/>
            </a:xfrm>
            <a:prstGeom prst="rect">
              <a:avLst/>
            </a:prstGeom>
            <a:noFill/>
          </p:spPr>
          <p:txBody>
            <a:bodyPr wrap="square" lIns="179208" tIns="143366" rIns="179208" bIns="14336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870">
                <a:lnSpc>
                  <a:spcPct val="90000"/>
                </a:lnSpc>
                <a:spcAft>
                  <a:spcPts val="588"/>
                </a:spcAft>
                <a:defRPr/>
              </a:pPr>
              <a:r>
                <a:rPr lang="en-US" sz="1765">
                  <a:solidFill>
                    <a:srgbClr val="505050"/>
                  </a:solidFill>
                  <a:latin typeface="Segoe UI"/>
                </a:rPr>
                <a:t>Developers</a:t>
              </a:r>
            </a:p>
          </p:txBody>
        </p:sp>
        <p:sp>
          <p:nvSpPr>
            <p:cNvPr id="42" name="TextBox 54"/>
            <p:cNvSpPr txBox="1"/>
            <p:nvPr/>
          </p:nvSpPr>
          <p:spPr>
            <a:xfrm>
              <a:off x="5419830" y="4771376"/>
              <a:ext cx="1611940" cy="544637"/>
            </a:xfrm>
            <a:prstGeom prst="rect">
              <a:avLst/>
            </a:prstGeom>
            <a:noFill/>
          </p:spPr>
          <p:txBody>
            <a:bodyPr wrap="square" lIns="179208" tIns="143366" rIns="179208" bIns="14336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870">
                <a:lnSpc>
                  <a:spcPct val="90000"/>
                </a:lnSpc>
                <a:spcAft>
                  <a:spcPts val="588"/>
                </a:spcAft>
                <a:defRPr/>
              </a:pPr>
              <a:r>
                <a:rPr lang="en-US" sz="1765">
                  <a:solidFill>
                    <a:srgbClr val="505050"/>
                  </a:solidFill>
                  <a:latin typeface="Segoe UI"/>
                </a:rPr>
                <a:t>IT</a:t>
              </a:r>
            </a:p>
          </p:txBody>
        </p:sp>
        <p:sp>
          <p:nvSpPr>
            <p:cNvPr id="3" name="TextBox 2"/>
            <p:cNvSpPr txBox="1"/>
            <p:nvPr/>
          </p:nvSpPr>
          <p:spPr>
            <a:xfrm>
              <a:off x="4615328" y="3406166"/>
              <a:ext cx="3175174" cy="578305"/>
            </a:xfrm>
            <a:prstGeom prst="rect">
              <a:avLst/>
            </a:prstGeom>
            <a:noFill/>
          </p:spPr>
          <p:txBody>
            <a:bodyPr wrap="square" lIns="182828" tIns="146263" rIns="182828" bIns="146263" rtlCol="0">
              <a:spAutoFit/>
            </a:bodyPr>
            <a:lstStyle/>
            <a:p>
              <a:pPr algn="ctr" defTabSz="914049">
                <a:lnSpc>
                  <a:spcPct val="90000"/>
                </a:lnSpc>
                <a:spcAft>
                  <a:spcPts val="600"/>
                </a:spcAft>
                <a:defRPr/>
              </a:pPr>
              <a:r>
                <a:rPr lang="en-US" sz="1961" kern="0">
                  <a:solidFill>
                    <a:srgbClr val="505050"/>
                  </a:solidFill>
                  <a:latin typeface="Segoe UI"/>
                </a:rPr>
                <a:t>CONSISTENCY</a:t>
              </a:r>
            </a:p>
          </p:txBody>
        </p:sp>
        <p:grpSp>
          <p:nvGrpSpPr>
            <p:cNvPr id="30" name="Group 29"/>
            <p:cNvGrpSpPr/>
            <p:nvPr/>
          </p:nvGrpSpPr>
          <p:grpSpPr>
            <a:xfrm>
              <a:off x="5289285" y="2709042"/>
              <a:ext cx="1842500" cy="1842500"/>
              <a:chOff x="5281665" y="2513736"/>
              <a:chExt cx="1842500" cy="1842500"/>
            </a:xfrm>
          </p:grpSpPr>
          <p:sp>
            <p:nvSpPr>
              <p:cNvPr id="31" name="Block Arc 30"/>
              <p:cNvSpPr/>
              <p:nvPr/>
            </p:nvSpPr>
            <p:spPr bwMode="auto">
              <a:xfrm>
                <a:off x="5281665" y="2513736"/>
                <a:ext cx="1842500" cy="1842500"/>
              </a:xfrm>
              <a:prstGeom prst="blockArc">
                <a:avLst>
                  <a:gd name="adj1" fmla="val 12867410"/>
                  <a:gd name="adj2" fmla="val 19709081"/>
                  <a:gd name="adj3" fmla="val 4342"/>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Isosceles Triangle 32"/>
              <p:cNvSpPr/>
              <p:nvPr/>
            </p:nvSpPr>
            <p:spPr bwMode="auto">
              <a:xfrm rot="19514909" flipH="1" flipV="1">
                <a:off x="6882150" y="2945365"/>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Isosceles Triangle 37"/>
              <p:cNvSpPr/>
              <p:nvPr/>
            </p:nvSpPr>
            <p:spPr bwMode="auto">
              <a:xfrm rot="2085091" flipV="1">
                <a:off x="5318575" y="2902690"/>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9" name="Group 38"/>
            <p:cNvGrpSpPr/>
            <p:nvPr/>
          </p:nvGrpSpPr>
          <p:grpSpPr>
            <a:xfrm flipH="1" flipV="1">
              <a:off x="5289285" y="2803128"/>
              <a:ext cx="1842500" cy="1842500"/>
              <a:chOff x="5281665" y="2513736"/>
              <a:chExt cx="1842500" cy="1842500"/>
            </a:xfrm>
          </p:grpSpPr>
          <p:sp>
            <p:nvSpPr>
              <p:cNvPr id="40" name="Block Arc 39"/>
              <p:cNvSpPr/>
              <p:nvPr/>
            </p:nvSpPr>
            <p:spPr bwMode="auto">
              <a:xfrm>
                <a:off x="5281665" y="2513736"/>
                <a:ext cx="1842500" cy="1842500"/>
              </a:xfrm>
              <a:prstGeom prst="blockArc">
                <a:avLst>
                  <a:gd name="adj1" fmla="val 12867410"/>
                  <a:gd name="adj2" fmla="val 19709081"/>
                  <a:gd name="adj3" fmla="val 4342"/>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Isosceles Triangle 42"/>
              <p:cNvSpPr/>
              <p:nvPr/>
            </p:nvSpPr>
            <p:spPr bwMode="auto">
              <a:xfrm rot="19514909" flipH="1" flipV="1">
                <a:off x="6882150" y="2945365"/>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Isosceles Triangle 43"/>
              <p:cNvSpPr/>
              <p:nvPr/>
            </p:nvSpPr>
            <p:spPr bwMode="auto">
              <a:xfrm rot="2085091" flipV="1">
                <a:off x="5318575" y="2902690"/>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6" name="TextBox 5"/>
          <p:cNvSpPr txBox="1"/>
          <p:nvPr/>
        </p:nvSpPr>
        <p:spPr>
          <a:xfrm>
            <a:off x="2364126" y="5755302"/>
            <a:ext cx="1267732" cy="1065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a:solidFill>
                  <a:schemeClr val="tx2"/>
                </a:solidFill>
                <a:latin typeface="Segoe UI Light" panose="020B0502040204020203" pitchFamily="34" charset="0"/>
                <a:cs typeface="Segoe UI Light" panose="020B0502040204020203" pitchFamily="34" charset="0"/>
              </a:rPr>
              <a:t>Azure</a:t>
            </a:r>
          </a:p>
        </p:txBody>
      </p:sp>
      <p:sp>
        <p:nvSpPr>
          <p:cNvPr id="34" name="TextBox 33"/>
          <p:cNvSpPr txBox="1"/>
          <p:nvPr/>
        </p:nvSpPr>
        <p:spPr>
          <a:xfrm>
            <a:off x="7413449" y="5755302"/>
            <a:ext cx="3501036"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dirty="0">
                <a:solidFill>
                  <a:schemeClr val="tx2"/>
                </a:solidFill>
                <a:latin typeface="Segoe UI Light" panose="020B0502040204020203" pitchFamily="34" charset="0"/>
                <a:cs typeface="Segoe UI Light" panose="020B0502040204020203" pitchFamily="34" charset="0"/>
              </a:rPr>
              <a:t>Azure Stack Hub</a:t>
            </a:r>
          </a:p>
        </p:txBody>
      </p:sp>
    </p:spTree>
    <p:extLst>
      <p:ext uri="{BB962C8B-B14F-4D97-AF65-F5344CB8AC3E}">
        <p14:creationId xmlns:p14="http://schemas.microsoft.com/office/powerpoint/2010/main" val="344082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500"/>
                                        <p:tgtEl>
                                          <p:spTgt spid="115"/>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35" presetClass="path" presetSubtype="0" decel="100000" fill="hold" grpId="0" nodeType="withEffect">
                                  <p:stCondLst>
                                    <p:cond delay="0"/>
                                  </p:stCondLst>
                                  <p:childTnLst>
                                    <p:animMotion origin="layout" path="M -2.70833E-6 -1.48148E-6 L -0.5026 -1.48148E-6 " pathEditMode="relative" rAng="0" ptsTypes="AA">
                                      <p:cBhvr>
                                        <p:cTn id="29" dur="1500" spd="-100000" fill="hold"/>
                                        <p:tgtEl>
                                          <p:spTgt spid="89"/>
                                        </p:tgtEl>
                                        <p:attrNameLst>
                                          <p:attrName>ppt_x</p:attrName>
                                          <p:attrName>ppt_y</p:attrName>
                                        </p:attrNameLst>
                                      </p:cBhvr>
                                      <p:rCtr x="-25130" y="0"/>
                                    </p:animMotion>
                                  </p:childTnLst>
                                </p:cTn>
                              </p:par>
                              <p:par>
                                <p:cTn id="30" presetID="10" presetClass="entr" presetSubtype="0" fill="hold" grpId="0" nodeType="withEffect">
                                  <p:stCondLst>
                                    <p:cond delay="1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grpId="0" nodeType="withEffect">
                                  <p:stCondLst>
                                    <p:cond delay="140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par>
                                <p:cTn id="39" presetID="10" presetClass="entr" presetSubtype="0" fill="hold" grpId="0" nodeType="withEffect">
                                  <p:stCondLst>
                                    <p:cond delay="160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1700"/>
                                  </p:stCondLst>
                                  <p:childTnLst>
                                    <p:set>
                                      <p:cBhvr>
                                        <p:cTn id="43" dur="1" fill="hold">
                                          <p:stCondLst>
                                            <p:cond delay="0"/>
                                          </p:stCondLst>
                                        </p:cTn>
                                        <p:tgtEl>
                                          <p:spTgt spid="101"/>
                                        </p:tgtEl>
                                        <p:attrNameLst>
                                          <p:attrName>style.visibility</p:attrName>
                                        </p:attrNameLst>
                                      </p:cBhvr>
                                      <p:to>
                                        <p:strVal val="visible"/>
                                      </p:to>
                                    </p:set>
                                    <p:animEffect transition="in" filter="fade">
                                      <p:cBhvr>
                                        <p:cTn id="44" dur="500"/>
                                        <p:tgtEl>
                                          <p:spTgt spid="10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100" grpId="0" animBg="1"/>
      <p:bldP spid="101" grpId="0" animBg="1"/>
      <p:bldP spid="111" grpId="0" animBg="1"/>
      <p:bldP spid="112" grpId="0" animBg="1"/>
      <p:bldP spid="114" grpId="0" animBg="1"/>
      <p:bldP spid="115" grpId="0" animBg="1"/>
      <p:bldP spid="116" grpId="0" animBg="1"/>
      <p:bldP spid="117" grpId="0" animBg="1"/>
      <p:bldP spid="118" grpId="0" animBg="1"/>
      <p:bldP spid="6"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849604"/>
            <a:ext cx="11653523" cy="1181862"/>
          </a:xfrm>
        </p:spPr>
        <p:txBody>
          <a:bodyPr/>
          <a:lstStyle/>
          <a:p>
            <a:r>
              <a:rPr lang="en-US" sz="7200"/>
              <a:t>PaaS – Platform as a Service </a:t>
            </a:r>
          </a:p>
        </p:txBody>
      </p:sp>
    </p:spTree>
    <p:extLst>
      <p:ext uri="{BB962C8B-B14F-4D97-AF65-F5344CB8AC3E}">
        <p14:creationId xmlns:p14="http://schemas.microsoft.com/office/powerpoint/2010/main" val="3413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0567" y="1784090"/>
            <a:ext cx="8856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p:cNvSpPr>
            <a:spLocks noGrp="1"/>
          </p:cNvSpPr>
          <p:nvPr>
            <p:ph type="title"/>
          </p:nvPr>
        </p:nvSpPr>
        <p:spPr/>
        <p:txBody>
          <a:bodyPr>
            <a:noAutofit/>
          </a:bodyPr>
          <a:lstStyle/>
          <a:p>
            <a:r>
              <a:rPr lang="en-US" sz="4800"/>
              <a:t>Cloud computing</a:t>
            </a:r>
          </a:p>
        </p:txBody>
      </p:sp>
      <p:grpSp>
        <p:nvGrpSpPr>
          <p:cNvPr id="62" name="Group 61"/>
          <p:cNvGrpSpPr/>
          <p:nvPr/>
        </p:nvGrpSpPr>
        <p:grpSpPr>
          <a:xfrm>
            <a:off x="8027207" y="1831388"/>
            <a:ext cx="2804828" cy="2790917"/>
            <a:chOff x="8115303" y="1446213"/>
            <a:chExt cx="3560760" cy="3987024"/>
          </a:xfrm>
        </p:grpSpPr>
        <p:sp>
          <p:nvSpPr>
            <p:cNvPr id="63" name="Rectangle 62"/>
            <p:cNvSpPr/>
            <p:nvPr/>
          </p:nvSpPr>
          <p:spPr bwMode="auto">
            <a:xfrm>
              <a:off x="8115303"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440841" y="1881993"/>
              <a:ext cx="817896" cy="1287713"/>
            </a:xfrm>
            <a:prstGeom prst="rect">
              <a:avLst/>
            </a:prstGeom>
            <a:ln>
              <a:noFill/>
            </a:ln>
            <a:effectLst/>
          </p:spPr>
        </p:pic>
        <p:sp>
          <p:nvSpPr>
            <p:cNvPr id="66" name="Rectangle 65"/>
            <p:cNvSpPr/>
            <p:nvPr/>
          </p:nvSpPr>
          <p:spPr>
            <a:xfrm>
              <a:off x="8234183" y="4158734"/>
              <a:ext cx="3322996"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Software as a Service</a:t>
              </a:r>
            </a:p>
          </p:txBody>
        </p:sp>
        <p:sp>
          <p:nvSpPr>
            <p:cNvPr id="67" name="TextBox 66"/>
            <p:cNvSpPr txBox="1"/>
            <p:nvPr/>
          </p:nvSpPr>
          <p:spPr>
            <a:xfrm>
              <a:off x="8310521" y="4715157"/>
              <a:ext cx="3170326" cy="692476"/>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2800" kern="0">
                  <a:solidFill>
                    <a:schemeClr val="tx2">
                      <a:alpha val="99000"/>
                    </a:schemeClr>
                  </a:solidFill>
                  <a:latin typeface="+mj-lt"/>
                </a:rPr>
                <a:t>Consume</a:t>
              </a:r>
            </a:p>
          </p:txBody>
        </p:sp>
        <p:sp>
          <p:nvSpPr>
            <p:cNvPr id="68" name="TextBox 67"/>
            <p:cNvSpPr txBox="1"/>
            <p:nvPr/>
          </p:nvSpPr>
          <p:spPr>
            <a:xfrm>
              <a:off x="9222520" y="3342039"/>
              <a:ext cx="1346321" cy="87933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200" kern="0" err="1">
                  <a:solidFill>
                    <a:schemeClr val="tx2">
                      <a:alpha val="99000"/>
                    </a:schemeClr>
                  </a:solidFill>
                  <a:latin typeface="Segoe UI Light" pitchFamily="34" charset="0"/>
                </a:rPr>
                <a:t>SaaS</a:t>
              </a:r>
              <a:endParaRPr lang="en-US" sz="3200" kern="0">
                <a:solidFill>
                  <a:schemeClr val="tx2">
                    <a:alpha val="99000"/>
                  </a:schemeClr>
                </a:solidFill>
                <a:latin typeface="Segoe UI Light" pitchFamily="34" charset="0"/>
              </a:endParaRPr>
            </a:p>
          </p:txBody>
        </p:sp>
      </p:grpSp>
      <p:grpSp>
        <p:nvGrpSpPr>
          <p:cNvPr id="69" name="Group 68"/>
          <p:cNvGrpSpPr/>
          <p:nvPr/>
        </p:nvGrpSpPr>
        <p:grpSpPr>
          <a:xfrm>
            <a:off x="4760269" y="1831388"/>
            <a:ext cx="2804828" cy="2790917"/>
            <a:chOff x="4316414" y="1446213"/>
            <a:chExt cx="3560760" cy="3987024"/>
          </a:xfrm>
        </p:grpSpPr>
        <p:sp>
          <p:nvSpPr>
            <p:cNvPr id="70" name="Rectangle 69"/>
            <p:cNvSpPr/>
            <p:nvPr/>
          </p:nvSpPr>
          <p:spPr bwMode="auto">
            <a:xfrm>
              <a:off x="4316414"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76538" y="2073234"/>
              <a:ext cx="1167545" cy="1069664"/>
            </a:xfrm>
            <a:prstGeom prst="rect">
              <a:avLst/>
            </a:prstGeom>
            <a:ln>
              <a:noFill/>
            </a:ln>
          </p:spPr>
        </p:pic>
        <p:sp>
          <p:nvSpPr>
            <p:cNvPr id="73" name="Rectangle 72"/>
            <p:cNvSpPr/>
            <p:nvPr/>
          </p:nvSpPr>
          <p:spPr>
            <a:xfrm>
              <a:off x="4430162" y="4158734"/>
              <a:ext cx="3333264"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Platform as a Service</a:t>
              </a:r>
            </a:p>
          </p:txBody>
        </p:sp>
        <p:sp>
          <p:nvSpPr>
            <p:cNvPr id="74" name="TextBox 73"/>
            <p:cNvSpPr txBox="1"/>
            <p:nvPr/>
          </p:nvSpPr>
          <p:spPr>
            <a:xfrm>
              <a:off x="4511632" y="4715157"/>
              <a:ext cx="3170323" cy="692476"/>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defTabSz="1219170">
                <a:defRPr sz="2800" kern="0">
                  <a:solidFill>
                    <a:schemeClr val="tx2">
                      <a:alpha val="99000"/>
                    </a:schemeClr>
                  </a:solidFill>
                  <a:latin typeface="+mj-lt"/>
                </a:defRPr>
              </a:lvl1pPr>
            </a:lstStyle>
            <a:p>
              <a:r>
                <a:rPr lang="en-US"/>
                <a:t>Build</a:t>
              </a:r>
            </a:p>
          </p:txBody>
        </p:sp>
        <p:sp>
          <p:nvSpPr>
            <p:cNvPr id="75" name="TextBox 74"/>
            <p:cNvSpPr txBox="1"/>
            <p:nvPr/>
          </p:nvSpPr>
          <p:spPr>
            <a:xfrm>
              <a:off x="5330020" y="3287077"/>
              <a:ext cx="1533545" cy="98925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700" kern="0" err="1">
                  <a:solidFill>
                    <a:schemeClr val="tx2">
                      <a:alpha val="99000"/>
                    </a:schemeClr>
                  </a:solidFill>
                  <a:latin typeface="Segoe UI Light" pitchFamily="34" charset="0"/>
                </a:rPr>
                <a:t>PaaS</a:t>
              </a:r>
              <a:endParaRPr lang="en-US" sz="3700" kern="0">
                <a:solidFill>
                  <a:schemeClr val="tx2">
                    <a:alpha val="99000"/>
                  </a:schemeClr>
                </a:solidFill>
                <a:latin typeface="Segoe UI Light" pitchFamily="34" charset="0"/>
              </a:endParaRPr>
            </a:p>
          </p:txBody>
        </p:sp>
      </p:grpSp>
      <p:grpSp>
        <p:nvGrpSpPr>
          <p:cNvPr id="76" name="Group 75"/>
          <p:cNvGrpSpPr/>
          <p:nvPr/>
        </p:nvGrpSpPr>
        <p:grpSpPr>
          <a:xfrm>
            <a:off x="1498524" y="1831388"/>
            <a:ext cx="2804828" cy="2790917"/>
            <a:chOff x="517525" y="1446213"/>
            <a:chExt cx="3560760" cy="3987024"/>
          </a:xfrm>
        </p:grpSpPr>
        <p:sp>
          <p:nvSpPr>
            <p:cNvPr id="77" name="Rectangle 76"/>
            <p:cNvSpPr/>
            <p:nvPr/>
          </p:nvSpPr>
          <p:spPr bwMode="auto">
            <a:xfrm>
              <a:off x="517525"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452618" y="2230746"/>
              <a:ext cx="1690576" cy="933907"/>
            </a:xfrm>
            <a:prstGeom prst="rect">
              <a:avLst/>
            </a:prstGeom>
            <a:noFill/>
            <a:ln>
              <a:noFill/>
            </a:ln>
          </p:spPr>
        </p:pic>
        <p:sp>
          <p:nvSpPr>
            <p:cNvPr id="80" name="Rectangle 79"/>
            <p:cNvSpPr/>
            <p:nvPr/>
          </p:nvSpPr>
          <p:spPr>
            <a:xfrm>
              <a:off x="675858" y="4138949"/>
              <a:ext cx="3244093"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Infrastructure as a Service</a:t>
              </a: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1219170">
                <a:defRPr/>
              </a:pPr>
              <a:r>
                <a:rPr lang="en-US" sz="2800" kern="0">
                  <a:solidFill>
                    <a:schemeClr val="tx2">
                      <a:alpha val="99000"/>
                    </a:schemeClr>
                  </a:solidFill>
                  <a:latin typeface="+mj-lt"/>
                </a:rPr>
                <a:t>Host</a:t>
              </a:r>
              <a:endParaRPr lang="en-US" sz="1200" kern="0">
                <a:solidFill>
                  <a:schemeClr val="tx2">
                    <a:alpha val="99000"/>
                  </a:schemeClr>
                </a:solidFill>
                <a:latin typeface="+mj-lt"/>
              </a:endParaRPr>
            </a:p>
          </p:txBody>
        </p:sp>
        <p:sp>
          <p:nvSpPr>
            <p:cNvPr id="82" name="TextBox 81"/>
            <p:cNvSpPr txBox="1"/>
            <p:nvPr/>
          </p:nvSpPr>
          <p:spPr>
            <a:xfrm>
              <a:off x="1694952" y="3337070"/>
              <a:ext cx="1205906" cy="879330"/>
            </a:xfrm>
            <a:prstGeom prst="rect">
              <a:avLst/>
            </a:prstGeom>
            <a:noFill/>
            <a:ln>
              <a:noFill/>
            </a:ln>
          </p:spPr>
          <p:txBody>
            <a:bodyPr wrap="none" lIns="121899" tIns="60949" rIns="121899" bIns="60949" rtlCol="0">
              <a:spAutoFit/>
            </a:bodyPr>
            <a:lstStyle/>
            <a:p>
              <a:pPr defTabSz="1219170">
                <a:defRPr/>
              </a:pPr>
              <a:r>
                <a:rPr lang="en-US" sz="3200" kern="0" err="1">
                  <a:solidFill>
                    <a:schemeClr val="tx2">
                      <a:alpha val="99000"/>
                    </a:schemeClr>
                  </a:solidFill>
                  <a:latin typeface="Segoe UI Light" pitchFamily="34" charset="0"/>
                </a:rPr>
                <a:t>IaaS</a:t>
              </a:r>
              <a:endParaRPr lang="en-US" sz="3200" kern="0">
                <a:solidFill>
                  <a:schemeClr val="tx2">
                    <a:alpha val="99000"/>
                  </a:schemeClr>
                </a:solidFill>
                <a:latin typeface="Segoe UI Light" pitchFamily="34" charset="0"/>
              </a:endParaRPr>
            </a:p>
          </p:txBody>
        </p:sp>
      </p:gr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1000"/>
                                        <p:tgtEl>
                                          <p:spTgt spid="6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641" y="17690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2" name="Title 1"/>
          <p:cNvSpPr>
            <a:spLocks noGrp="1"/>
          </p:cNvSpPr>
          <p:nvPr>
            <p:ph type="title"/>
          </p:nvPr>
        </p:nvSpPr>
        <p:spPr/>
        <p:txBody>
          <a:bodyPr>
            <a:noAutofit/>
          </a:bodyPr>
          <a:lstStyle/>
          <a:p>
            <a:r>
              <a:rPr lang="en-US" sz="4800"/>
              <a:t>Cloud computing contd.</a:t>
            </a:r>
          </a:p>
        </p:txBody>
      </p:sp>
      <p:sp>
        <p:nvSpPr>
          <p:cNvPr id="62" name="Rectangle 61"/>
          <p:cNvSpPr/>
          <p:nvPr/>
        </p:nvSpPr>
        <p:spPr bwMode="auto">
          <a:xfrm>
            <a:off x="3954780" y="1931976"/>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4" name="Group 63"/>
          <p:cNvGrpSpPr/>
          <p:nvPr/>
        </p:nvGrpSpPr>
        <p:grpSpPr>
          <a:xfrm>
            <a:off x="1994748" y="2084123"/>
            <a:ext cx="1982351" cy="3353301"/>
            <a:chOff x="766963" y="1583373"/>
            <a:chExt cx="2516615" cy="4790431"/>
          </a:xfrm>
        </p:grpSpPr>
        <p:sp>
          <p:nvSpPr>
            <p:cNvPr id="68" name="Rectangle 67"/>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Packaged Software</a:t>
              </a:r>
            </a:p>
          </p:txBody>
        </p:sp>
        <p:sp>
          <p:nvSpPr>
            <p:cNvPr id="69" name="Rectangle 68"/>
            <p:cNvSpPr/>
            <p:nvPr/>
          </p:nvSpPr>
          <p:spPr>
            <a:xfrm>
              <a:off x="1396458" y="5537987"/>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Storage</a:t>
              </a:r>
            </a:p>
          </p:txBody>
        </p:sp>
        <p:sp>
          <p:nvSpPr>
            <p:cNvPr id="70" name="Rectangle 69"/>
            <p:cNvSpPr/>
            <p:nvPr/>
          </p:nvSpPr>
          <p:spPr>
            <a:xfrm>
              <a:off x="1396458" y="5083168"/>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Servers</a:t>
              </a:r>
            </a:p>
          </p:txBody>
        </p:sp>
        <p:sp>
          <p:nvSpPr>
            <p:cNvPr id="71" name="Rectangle 70"/>
            <p:cNvSpPr/>
            <p:nvPr/>
          </p:nvSpPr>
          <p:spPr>
            <a:xfrm>
              <a:off x="1396458" y="599280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Networking</a:t>
              </a:r>
            </a:p>
          </p:txBody>
        </p:sp>
        <p:sp>
          <p:nvSpPr>
            <p:cNvPr id="72" name="Rectangle 71"/>
            <p:cNvSpPr/>
            <p:nvPr/>
          </p:nvSpPr>
          <p:spPr>
            <a:xfrm>
              <a:off x="1396458" y="4173530"/>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73" name="Rectangle 72"/>
            <p:cNvSpPr/>
            <p:nvPr/>
          </p:nvSpPr>
          <p:spPr>
            <a:xfrm>
              <a:off x="1396458" y="3718711"/>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74" name="Rectangle 73"/>
            <p:cNvSpPr/>
            <p:nvPr/>
          </p:nvSpPr>
          <p:spPr>
            <a:xfrm>
              <a:off x="1396458" y="4628349"/>
              <a:ext cx="1638241" cy="381000"/>
            </a:xfrm>
            <a:prstGeom prst="rect">
              <a:avLst/>
            </a:prstGeom>
            <a:noFill/>
            <a:ln w="9525" cap="flat" cmpd="sng" algn="ctr">
              <a:solidFill>
                <a:srgbClr val="505050"/>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Virtualization</a:t>
              </a:r>
            </a:p>
          </p:txBody>
        </p:sp>
        <p:sp>
          <p:nvSpPr>
            <p:cNvPr id="75" name="Rectangle 74"/>
            <p:cNvSpPr/>
            <p:nvPr/>
          </p:nvSpPr>
          <p:spPr>
            <a:xfrm>
              <a:off x="1396458" y="2809073"/>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76" name="Rectangle 75"/>
            <p:cNvSpPr/>
            <p:nvPr/>
          </p:nvSpPr>
          <p:spPr>
            <a:xfrm>
              <a:off x="1396458" y="235425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77" name="Rectangle 76"/>
            <p:cNvSpPr/>
            <p:nvPr/>
          </p:nvSpPr>
          <p:spPr>
            <a:xfrm>
              <a:off x="1396458" y="3263892"/>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78" name="Left Brace 77"/>
            <p:cNvSpPr/>
            <p:nvPr/>
          </p:nvSpPr>
          <p:spPr>
            <a:xfrm>
              <a:off x="1164165" y="2354255"/>
              <a:ext cx="222866" cy="401954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79" name="TextBox 52"/>
            <p:cNvSpPr txBox="1"/>
            <p:nvPr/>
          </p:nvSpPr>
          <p:spPr>
            <a:xfrm>
              <a:off x="766963"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grpSp>
      <p:sp>
        <p:nvSpPr>
          <p:cNvPr id="80" name="Rectangle 79"/>
          <p:cNvSpPr/>
          <p:nvPr/>
        </p:nvSpPr>
        <p:spPr>
          <a:xfrm>
            <a:off x="4888483" y="20911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a:solidFill>
                  <a:srgbClr val="595959">
                    <a:alpha val="99000"/>
                  </a:srgbClr>
                </a:solidFill>
                <a:ea typeface="Kozuka Gothic Pro R" pitchFamily="34" charset="-128"/>
              </a:rPr>
              <a:t>Infrastructure</a:t>
            </a:r>
          </a:p>
          <a:p>
            <a:pPr defTabSz="982985"/>
            <a:r>
              <a:rPr lang="en-US" sz="1600">
                <a:solidFill>
                  <a:srgbClr val="595959">
                    <a:alpha val="99000"/>
                  </a:srgbClr>
                </a:solidFill>
                <a:ea typeface="Kozuka Gothic Pro R" pitchFamily="34" charset="-128"/>
              </a:rPr>
              <a:t>(as a Service)</a:t>
            </a:r>
          </a:p>
        </p:txBody>
      </p:sp>
      <p:sp>
        <p:nvSpPr>
          <p:cNvPr id="81" name="Rectangle 80"/>
          <p:cNvSpPr/>
          <p:nvPr/>
        </p:nvSpPr>
        <p:spPr>
          <a:xfrm>
            <a:off x="4912231" y="4852358"/>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Storage</a:t>
            </a:r>
          </a:p>
        </p:txBody>
      </p:sp>
      <p:sp>
        <p:nvSpPr>
          <p:cNvPr id="82" name="Rectangle 81"/>
          <p:cNvSpPr/>
          <p:nvPr/>
        </p:nvSpPr>
        <p:spPr>
          <a:xfrm>
            <a:off x="4912231" y="4533985"/>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Servers</a:t>
            </a:r>
          </a:p>
        </p:txBody>
      </p:sp>
      <p:sp>
        <p:nvSpPr>
          <p:cNvPr id="83" name="Rectangle 82"/>
          <p:cNvSpPr/>
          <p:nvPr/>
        </p:nvSpPr>
        <p:spPr>
          <a:xfrm>
            <a:off x="4912231" y="5170730"/>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Networking</a:t>
            </a:r>
          </a:p>
        </p:txBody>
      </p:sp>
      <p:sp>
        <p:nvSpPr>
          <p:cNvPr id="84" name="Rectangle 83"/>
          <p:cNvSpPr/>
          <p:nvPr/>
        </p:nvSpPr>
        <p:spPr>
          <a:xfrm>
            <a:off x="4912231" y="3897238"/>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85" name="Rectangle 84"/>
          <p:cNvSpPr/>
          <p:nvPr/>
        </p:nvSpPr>
        <p:spPr>
          <a:xfrm>
            <a:off x="4912231" y="3578865"/>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86" name="Rectangle 85"/>
          <p:cNvSpPr/>
          <p:nvPr/>
        </p:nvSpPr>
        <p:spPr>
          <a:xfrm>
            <a:off x="4912231" y="4215611"/>
            <a:ext cx="1290451" cy="266700"/>
          </a:xfrm>
          <a:prstGeom prst="rect">
            <a:avLst/>
          </a:prstGeom>
          <a:solidFill>
            <a:schemeClr val="tx2"/>
          </a:solidFill>
          <a:ln w="9525" cap="flat" cmpd="sng" algn="ctr">
            <a:solidFill>
              <a:srgbClr val="0070C0"/>
            </a:solid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Virtualization</a:t>
            </a:r>
          </a:p>
        </p:txBody>
      </p:sp>
      <p:sp>
        <p:nvSpPr>
          <p:cNvPr id="87" name="Rectangle 86"/>
          <p:cNvSpPr/>
          <p:nvPr/>
        </p:nvSpPr>
        <p:spPr>
          <a:xfrm>
            <a:off x="4912231" y="2942118"/>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88" name="Rectangle 87"/>
          <p:cNvSpPr/>
          <p:nvPr/>
        </p:nvSpPr>
        <p:spPr>
          <a:xfrm>
            <a:off x="4912231" y="2623743"/>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89" name="Rectangle 88"/>
          <p:cNvSpPr/>
          <p:nvPr/>
        </p:nvSpPr>
        <p:spPr>
          <a:xfrm>
            <a:off x="4912231" y="3260491"/>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90" name="Left Brace 89"/>
          <p:cNvSpPr/>
          <p:nvPr/>
        </p:nvSpPr>
        <p:spPr>
          <a:xfrm flipH="1">
            <a:off x="6209953" y="41868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1" name="TextBox 56"/>
          <p:cNvSpPr txBox="1"/>
          <p:nvPr/>
        </p:nvSpPr>
        <p:spPr>
          <a:xfrm flipH="1">
            <a:off x="6343648" y="42082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92" name="Left Brace 91"/>
          <p:cNvSpPr/>
          <p:nvPr/>
        </p:nvSpPr>
        <p:spPr>
          <a:xfrm>
            <a:off x="4803127" y="26237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3" name="TextBox 58"/>
          <p:cNvSpPr txBox="1"/>
          <p:nvPr/>
        </p:nvSpPr>
        <p:spPr>
          <a:xfrm>
            <a:off x="4478384" y="30104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nvGrpSpPr>
          <p:cNvPr id="94" name="Group 93"/>
          <p:cNvGrpSpPr/>
          <p:nvPr/>
        </p:nvGrpSpPr>
        <p:grpSpPr>
          <a:xfrm>
            <a:off x="6528035" y="2084125"/>
            <a:ext cx="2131860" cy="3359095"/>
            <a:chOff x="5979422" y="1583373"/>
            <a:chExt cx="2706420" cy="4798706"/>
          </a:xfrm>
        </p:grpSpPr>
        <p:sp>
          <p:nvSpPr>
            <p:cNvPr id="95" name="Rectangle 94"/>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a:solidFill>
                    <a:schemeClr val="accent1">
                      <a:alpha val="99000"/>
                    </a:schemeClr>
                  </a:solidFill>
                  <a:ea typeface="Kozuka Gothic Pro R" pitchFamily="34" charset="-128"/>
                </a:rPr>
                <a:t>Platform</a:t>
              </a:r>
            </a:p>
            <a:p>
              <a:pPr defTabSz="982985">
                <a:defRPr/>
              </a:pPr>
              <a:r>
                <a:rPr lang="en-US" sz="1600">
                  <a:solidFill>
                    <a:schemeClr val="accent1">
                      <a:alpha val="99000"/>
                    </a:schemeClr>
                  </a:solidFill>
                  <a:ea typeface="Kozuka Gothic Pro R" pitchFamily="34" charset="-128"/>
                </a:rPr>
                <a:t>(as a Service)</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grpSp>
        <p:nvGrpSpPr>
          <p:cNvPr id="109" name="Group 108"/>
          <p:cNvGrpSpPr/>
          <p:nvPr/>
        </p:nvGrpSpPr>
        <p:grpSpPr>
          <a:xfrm>
            <a:off x="8892259" y="2084126"/>
            <a:ext cx="1829915" cy="3359092"/>
            <a:chOff x="8980831" y="1583373"/>
            <a:chExt cx="2323096" cy="4798703"/>
          </a:xfrm>
        </p:grpSpPr>
        <p:sp>
          <p:nvSpPr>
            <p:cNvPr id="110" name="Rectangle 10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a:solidFill>
                    <a:srgbClr val="595959">
                      <a:alpha val="99000"/>
                    </a:srgbClr>
                  </a:solidFill>
                  <a:latin typeface="Segoe UI"/>
                  <a:ea typeface="Kozuka Gothic Pro R" pitchFamily="34" charset="-128"/>
                </a:rPr>
                <a:t>Software</a:t>
              </a:r>
            </a:p>
            <a:p>
              <a:pPr defTabSz="982985">
                <a:defRPr/>
              </a:pPr>
              <a:r>
                <a:rPr lang="en-US" sz="1600">
                  <a:solidFill>
                    <a:srgbClr val="595959">
                      <a:alpha val="99000"/>
                    </a:srgbClr>
                  </a:solidFill>
                  <a:latin typeface="Segoe UI"/>
                  <a:ea typeface="Kozuka Gothic Pro R" pitchFamily="34" charset="-128"/>
                </a:rPr>
                <a:t>(as a Service)</a:t>
              </a:r>
            </a:p>
          </p:txBody>
        </p:sp>
        <p:sp>
          <p:nvSpPr>
            <p:cNvPr id="111" name="Left Brace 110"/>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12"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13" name="Rectangle 112"/>
            <p:cNvSpPr/>
            <p:nvPr/>
          </p:nvSpPr>
          <p:spPr>
            <a:xfrm>
              <a:off x="9040806" y="553798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14" name="Rectangle 113"/>
            <p:cNvSpPr/>
            <p:nvPr/>
          </p:nvSpPr>
          <p:spPr>
            <a:xfrm>
              <a:off x="9040806" y="5083168"/>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15" name="Rectangle 114"/>
            <p:cNvSpPr/>
            <p:nvPr/>
          </p:nvSpPr>
          <p:spPr>
            <a:xfrm>
              <a:off x="9040806" y="599280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16" name="Rectangle 115"/>
            <p:cNvSpPr/>
            <p:nvPr/>
          </p:nvSpPr>
          <p:spPr>
            <a:xfrm>
              <a:off x="9040806" y="417353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17" name="Rectangle 116"/>
            <p:cNvSpPr/>
            <p:nvPr/>
          </p:nvSpPr>
          <p:spPr>
            <a:xfrm>
              <a:off x="9040806" y="371871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18" name="Rectangle 117"/>
            <p:cNvSpPr/>
            <p:nvPr/>
          </p:nvSpPr>
          <p:spPr>
            <a:xfrm>
              <a:off x="9040806" y="4628349"/>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19" name="Rectangle 118"/>
            <p:cNvSpPr/>
            <p:nvPr/>
          </p:nvSpPr>
          <p:spPr>
            <a:xfrm>
              <a:off x="9040806" y="235425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Applications</a:t>
              </a:r>
            </a:p>
          </p:txBody>
        </p:sp>
        <p:sp>
          <p:nvSpPr>
            <p:cNvPr id="120" name="Rectangle 119"/>
            <p:cNvSpPr/>
            <p:nvPr/>
          </p:nvSpPr>
          <p:spPr>
            <a:xfrm>
              <a:off x="9040806" y="326389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21" name="Rectangle 120"/>
            <p:cNvSpPr/>
            <p:nvPr/>
          </p:nvSpPr>
          <p:spPr>
            <a:xfrm>
              <a:off x="9040806" y="280907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Data</a:t>
              </a:r>
            </a:p>
          </p:txBody>
        </p:sp>
      </p:grpSp>
      <p:pic>
        <p:nvPicPr>
          <p:cNvPr id="122" name="Picture 11" descr="Cloud 512x512.png"/>
          <p:cNvPicPr>
            <a:picLocks noChangeAspect="1"/>
          </p:cNvPicPr>
          <p:nvPr/>
        </p:nvPicPr>
        <p:blipFill>
          <a:blip r:embed="rId3"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4026355" y="49058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12" descr="Gift 512x512.png"/>
          <p:cNvPicPr>
            <a:picLocks noChangeAspect="1"/>
          </p:cNvPicPr>
          <p:nvPr/>
        </p:nvPicPr>
        <p:blipFill>
          <a:blip r:embed="rId4"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1730963" y="49126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5" name="Rectangle 124"/>
          <p:cNvSpPr/>
          <p:nvPr/>
        </p:nvSpPr>
        <p:spPr bwMode="auto">
          <a:xfrm flipH="1">
            <a:off x="1635979" y="19323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55660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fade">
                                      <p:cBhvr>
                                        <p:cTn id="11" dur="250"/>
                                        <p:tgtEl>
                                          <p:spTgt spid="123"/>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wipe(down)">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fade">
                                      <p:cBhvr>
                                        <p:cTn id="24" dur="250"/>
                                        <p:tgtEl>
                                          <p:spTgt spid="122"/>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241" y="289513"/>
            <a:ext cx="11655840" cy="899665"/>
          </a:xfrm>
        </p:spPr>
        <p:txBody>
          <a:bodyPr/>
          <a:lstStyle/>
          <a:p>
            <a:r>
              <a:rPr lang="en-US" dirty="0"/>
              <a:t>Azure Stack Hub architecture</a:t>
            </a:r>
          </a:p>
        </p:txBody>
      </p:sp>
      <p:grpSp>
        <p:nvGrpSpPr>
          <p:cNvPr id="57" name="Group 56"/>
          <p:cNvGrpSpPr/>
          <p:nvPr/>
        </p:nvGrpSpPr>
        <p:grpSpPr>
          <a:xfrm>
            <a:off x="2136791" y="6357786"/>
            <a:ext cx="325390" cy="418861"/>
            <a:chOff x="29198888" y="-1663700"/>
            <a:chExt cx="7032625" cy="9385301"/>
          </a:xfrm>
          <a:solidFill>
            <a:srgbClr val="505050"/>
          </a:solidFill>
        </p:grpSpPr>
        <p:sp>
          <p:nvSpPr>
            <p:cNvPr id="58" name="Freeform 10"/>
            <p:cNvSpPr>
              <a:spLocks noEditPoints="1"/>
            </p:cNvSpPr>
            <p:nvPr/>
          </p:nvSpPr>
          <p:spPr bwMode="auto">
            <a:xfrm>
              <a:off x="29198888" y="2297113"/>
              <a:ext cx="4406900" cy="5424488"/>
            </a:xfrm>
            <a:custGeom>
              <a:avLst/>
              <a:gdLst>
                <a:gd name="T0" fmla="*/ 0 w 2776"/>
                <a:gd name="T1" fmla="*/ 0 h 3417"/>
                <a:gd name="T2" fmla="*/ 0 w 2776"/>
                <a:gd name="T3" fmla="*/ 3417 h 3417"/>
                <a:gd name="T4" fmla="*/ 902 w 2776"/>
                <a:gd name="T5" fmla="*/ 3417 h 3417"/>
                <a:gd name="T6" fmla="*/ 902 w 2776"/>
                <a:gd name="T7" fmla="*/ 2717 h 3417"/>
                <a:gd name="T8" fmla="*/ 1264 w 2776"/>
                <a:gd name="T9" fmla="*/ 2717 h 3417"/>
                <a:gd name="T10" fmla="*/ 1264 w 2776"/>
                <a:gd name="T11" fmla="*/ 3417 h 3417"/>
                <a:gd name="T12" fmla="*/ 1526 w 2776"/>
                <a:gd name="T13" fmla="*/ 3417 h 3417"/>
                <a:gd name="T14" fmla="*/ 1526 w 2776"/>
                <a:gd name="T15" fmla="*/ 2717 h 3417"/>
                <a:gd name="T16" fmla="*/ 1889 w 2776"/>
                <a:gd name="T17" fmla="*/ 2717 h 3417"/>
                <a:gd name="T18" fmla="*/ 1889 w 2776"/>
                <a:gd name="T19" fmla="*/ 3417 h 3417"/>
                <a:gd name="T20" fmla="*/ 2776 w 2776"/>
                <a:gd name="T21" fmla="*/ 3417 h 3417"/>
                <a:gd name="T22" fmla="*/ 2776 w 2776"/>
                <a:gd name="T23" fmla="*/ 0 h 3417"/>
                <a:gd name="T24" fmla="*/ 0 w 2776"/>
                <a:gd name="T25" fmla="*/ 0 h 3417"/>
                <a:gd name="T26" fmla="*/ 2516 w 2776"/>
                <a:gd name="T27" fmla="*/ 2495 h 3417"/>
                <a:gd name="T28" fmla="*/ 275 w 2776"/>
                <a:gd name="T29" fmla="*/ 2495 h 3417"/>
                <a:gd name="T30" fmla="*/ 275 w 2776"/>
                <a:gd name="T31" fmla="*/ 2135 h 3417"/>
                <a:gd name="T32" fmla="*/ 2516 w 2776"/>
                <a:gd name="T33" fmla="*/ 2135 h 3417"/>
                <a:gd name="T34" fmla="*/ 2516 w 2776"/>
                <a:gd name="T35" fmla="*/ 2495 h 3417"/>
                <a:gd name="T36" fmla="*/ 2516 w 2776"/>
                <a:gd name="T37" fmla="*/ 1870 h 3417"/>
                <a:gd name="T38" fmla="*/ 275 w 2776"/>
                <a:gd name="T39" fmla="*/ 1870 h 3417"/>
                <a:gd name="T40" fmla="*/ 275 w 2776"/>
                <a:gd name="T41" fmla="*/ 1511 h 3417"/>
                <a:gd name="T42" fmla="*/ 2516 w 2776"/>
                <a:gd name="T43" fmla="*/ 1511 h 3417"/>
                <a:gd name="T44" fmla="*/ 2516 w 2776"/>
                <a:gd name="T45" fmla="*/ 1870 h 3417"/>
                <a:gd name="T46" fmla="*/ 2516 w 2776"/>
                <a:gd name="T47" fmla="*/ 1248 h 3417"/>
                <a:gd name="T48" fmla="*/ 275 w 2776"/>
                <a:gd name="T49" fmla="*/ 1248 h 3417"/>
                <a:gd name="T50" fmla="*/ 275 w 2776"/>
                <a:gd name="T51" fmla="*/ 889 h 3417"/>
                <a:gd name="T52" fmla="*/ 2516 w 2776"/>
                <a:gd name="T53" fmla="*/ 889 h 3417"/>
                <a:gd name="T54" fmla="*/ 2516 w 2776"/>
                <a:gd name="T55" fmla="*/ 1248 h 3417"/>
                <a:gd name="T56" fmla="*/ 2516 w 2776"/>
                <a:gd name="T57" fmla="*/ 626 h 3417"/>
                <a:gd name="T58" fmla="*/ 275 w 2776"/>
                <a:gd name="T59" fmla="*/ 626 h 3417"/>
                <a:gd name="T60" fmla="*/ 275 w 2776"/>
                <a:gd name="T61" fmla="*/ 267 h 3417"/>
                <a:gd name="T62" fmla="*/ 2516 w 2776"/>
                <a:gd name="T63" fmla="*/ 267 h 3417"/>
                <a:gd name="T64" fmla="*/ 2516 w 2776"/>
                <a:gd name="T65" fmla="*/ 626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6" h="3417">
                  <a:moveTo>
                    <a:pt x="0" y="0"/>
                  </a:moveTo>
                  <a:lnTo>
                    <a:pt x="0" y="3417"/>
                  </a:lnTo>
                  <a:lnTo>
                    <a:pt x="902" y="3417"/>
                  </a:lnTo>
                  <a:lnTo>
                    <a:pt x="902" y="2717"/>
                  </a:lnTo>
                  <a:lnTo>
                    <a:pt x="1264" y="2717"/>
                  </a:lnTo>
                  <a:lnTo>
                    <a:pt x="1264" y="3417"/>
                  </a:lnTo>
                  <a:lnTo>
                    <a:pt x="1526" y="3417"/>
                  </a:lnTo>
                  <a:lnTo>
                    <a:pt x="1526" y="2717"/>
                  </a:lnTo>
                  <a:lnTo>
                    <a:pt x="1889" y="2717"/>
                  </a:lnTo>
                  <a:lnTo>
                    <a:pt x="1889" y="3417"/>
                  </a:lnTo>
                  <a:lnTo>
                    <a:pt x="2776" y="3417"/>
                  </a:lnTo>
                  <a:lnTo>
                    <a:pt x="2776" y="0"/>
                  </a:lnTo>
                  <a:lnTo>
                    <a:pt x="0" y="0"/>
                  </a:lnTo>
                  <a:close/>
                  <a:moveTo>
                    <a:pt x="2516" y="2495"/>
                  </a:moveTo>
                  <a:lnTo>
                    <a:pt x="275" y="2495"/>
                  </a:lnTo>
                  <a:lnTo>
                    <a:pt x="275" y="2135"/>
                  </a:lnTo>
                  <a:lnTo>
                    <a:pt x="2516" y="2135"/>
                  </a:lnTo>
                  <a:lnTo>
                    <a:pt x="2516" y="2495"/>
                  </a:lnTo>
                  <a:close/>
                  <a:moveTo>
                    <a:pt x="2516" y="1870"/>
                  </a:moveTo>
                  <a:lnTo>
                    <a:pt x="275" y="1870"/>
                  </a:lnTo>
                  <a:lnTo>
                    <a:pt x="275" y="1511"/>
                  </a:lnTo>
                  <a:lnTo>
                    <a:pt x="2516" y="1511"/>
                  </a:lnTo>
                  <a:lnTo>
                    <a:pt x="2516" y="1870"/>
                  </a:lnTo>
                  <a:close/>
                  <a:moveTo>
                    <a:pt x="2516" y="1248"/>
                  </a:moveTo>
                  <a:lnTo>
                    <a:pt x="275" y="1248"/>
                  </a:lnTo>
                  <a:lnTo>
                    <a:pt x="275" y="889"/>
                  </a:lnTo>
                  <a:lnTo>
                    <a:pt x="2516" y="889"/>
                  </a:lnTo>
                  <a:lnTo>
                    <a:pt x="2516" y="1248"/>
                  </a:lnTo>
                  <a:close/>
                  <a:moveTo>
                    <a:pt x="2516" y="626"/>
                  </a:moveTo>
                  <a:lnTo>
                    <a:pt x="275" y="626"/>
                  </a:lnTo>
                  <a:lnTo>
                    <a:pt x="275" y="267"/>
                  </a:lnTo>
                  <a:lnTo>
                    <a:pt x="2516" y="267"/>
                  </a:lnTo>
                  <a:lnTo>
                    <a:pt x="2516" y="6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895837">
                <a:defRPr/>
              </a:pPr>
              <a:endParaRPr lang="en-US" sz="1765" kern="0">
                <a:solidFill>
                  <a:srgbClr val="505050"/>
                </a:solidFill>
              </a:endParaRPr>
            </a:p>
          </p:txBody>
        </p:sp>
        <p:sp>
          <p:nvSpPr>
            <p:cNvPr id="59" name="Freeform 11"/>
            <p:cNvSpPr>
              <a:spLocks noEditPoints="1"/>
            </p:cNvSpPr>
            <p:nvPr/>
          </p:nvSpPr>
          <p:spPr bwMode="auto">
            <a:xfrm>
              <a:off x="31824613" y="-1663700"/>
              <a:ext cx="4406900" cy="9385300"/>
            </a:xfrm>
            <a:custGeom>
              <a:avLst/>
              <a:gdLst>
                <a:gd name="T0" fmla="*/ 0 w 2776"/>
                <a:gd name="T1" fmla="*/ 0 h 5912"/>
                <a:gd name="T2" fmla="*/ 0 w 2776"/>
                <a:gd name="T3" fmla="*/ 2308 h 5912"/>
                <a:gd name="T4" fmla="*/ 275 w 2776"/>
                <a:gd name="T5" fmla="*/ 2308 h 5912"/>
                <a:gd name="T6" fmla="*/ 275 w 2776"/>
                <a:gd name="T7" fmla="*/ 2137 h 5912"/>
                <a:gd name="T8" fmla="*/ 2516 w 2776"/>
                <a:gd name="T9" fmla="*/ 2137 h 5912"/>
                <a:gd name="T10" fmla="*/ 2516 w 2776"/>
                <a:gd name="T11" fmla="*/ 2497 h 5912"/>
                <a:gd name="T12" fmla="*/ 1389 w 2776"/>
                <a:gd name="T13" fmla="*/ 2497 h 5912"/>
                <a:gd name="T14" fmla="*/ 1389 w 2776"/>
                <a:gd name="T15" fmla="*/ 2762 h 5912"/>
                <a:gd name="T16" fmla="*/ 2516 w 2776"/>
                <a:gd name="T17" fmla="*/ 2762 h 5912"/>
                <a:gd name="T18" fmla="*/ 2516 w 2776"/>
                <a:gd name="T19" fmla="*/ 3121 h 5912"/>
                <a:gd name="T20" fmla="*/ 1389 w 2776"/>
                <a:gd name="T21" fmla="*/ 3121 h 5912"/>
                <a:gd name="T22" fmla="*/ 1389 w 2776"/>
                <a:gd name="T23" fmla="*/ 3384 h 5912"/>
                <a:gd name="T24" fmla="*/ 2516 w 2776"/>
                <a:gd name="T25" fmla="*/ 3384 h 5912"/>
                <a:gd name="T26" fmla="*/ 2516 w 2776"/>
                <a:gd name="T27" fmla="*/ 3743 h 5912"/>
                <a:gd name="T28" fmla="*/ 1389 w 2776"/>
                <a:gd name="T29" fmla="*/ 3743 h 5912"/>
                <a:gd name="T30" fmla="*/ 1389 w 2776"/>
                <a:gd name="T31" fmla="*/ 4006 h 5912"/>
                <a:gd name="T32" fmla="*/ 2516 w 2776"/>
                <a:gd name="T33" fmla="*/ 4006 h 5912"/>
                <a:gd name="T34" fmla="*/ 2516 w 2776"/>
                <a:gd name="T35" fmla="*/ 4365 h 5912"/>
                <a:gd name="T36" fmla="*/ 1389 w 2776"/>
                <a:gd name="T37" fmla="*/ 4365 h 5912"/>
                <a:gd name="T38" fmla="*/ 1389 w 2776"/>
                <a:gd name="T39" fmla="*/ 4630 h 5912"/>
                <a:gd name="T40" fmla="*/ 2516 w 2776"/>
                <a:gd name="T41" fmla="*/ 4630 h 5912"/>
                <a:gd name="T42" fmla="*/ 2516 w 2776"/>
                <a:gd name="T43" fmla="*/ 4990 h 5912"/>
                <a:gd name="T44" fmla="*/ 1389 w 2776"/>
                <a:gd name="T45" fmla="*/ 4990 h 5912"/>
                <a:gd name="T46" fmla="*/ 1389 w 2776"/>
                <a:gd name="T47" fmla="*/ 5912 h 5912"/>
                <a:gd name="T48" fmla="*/ 1527 w 2776"/>
                <a:gd name="T49" fmla="*/ 5912 h 5912"/>
                <a:gd name="T50" fmla="*/ 1527 w 2776"/>
                <a:gd name="T51" fmla="*/ 5212 h 5912"/>
                <a:gd name="T52" fmla="*/ 1889 w 2776"/>
                <a:gd name="T53" fmla="*/ 5212 h 5912"/>
                <a:gd name="T54" fmla="*/ 1889 w 2776"/>
                <a:gd name="T55" fmla="*/ 5912 h 5912"/>
                <a:gd name="T56" fmla="*/ 2776 w 2776"/>
                <a:gd name="T57" fmla="*/ 5912 h 5912"/>
                <a:gd name="T58" fmla="*/ 2776 w 2776"/>
                <a:gd name="T59" fmla="*/ 0 h 5912"/>
                <a:gd name="T60" fmla="*/ 0 w 2776"/>
                <a:gd name="T61" fmla="*/ 0 h 5912"/>
                <a:gd name="T62" fmla="*/ 2516 w 2776"/>
                <a:gd name="T63" fmla="*/ 1875 h 5912"/>
                <a:gd name="T64" fmla="*/ 275 w 2776"/>
                <a:gd name="T65" fmla="*/ 1875 h 5912"/>
                <a:gd name="T66" fmla="*/ 275 w 2776"/>
                <a:gd name="T67" fmla="*/ 1515 h 5912"/>
                <a:gd name="T68" fmla="*/ 2516 w 2776"/>
                <a:gd name="T69" fmla="*/ 1515 h 5912"/>
                <a:gd name="T70" fmla="*/ 2516 w 2776"/>
                <a:gd name="T71" fmla="*/ 1875 h 5912"/>
                <a:gd name="T72" fmla="*/ 2516 w 2776"/>
                <a:gd name="T73" fmla="*/ 1258 h 5912"/>
                <a:gd name="T74" fmla="*/ 275 w 2776"/>
                <a:gd name="T75" fmla="*/ 1258 h 5912"/>
                <a:gd name="T76" fmla="*/ 275 w 2776"/>
                <a:gd name="T77" fmla="*/ 898 h 5912"/>
                <a:gd name="T78" fmla="*/ 2516 w 2776"/>
                <a:gd name="T79" fmla="*/ 898 h 5912"/>
                <a:gd name="T80" fmla="*/ 2516 w 2776"/>
                <a:gd name="T81" fmla="*/ 1258 h 5912"/>
                <a:gd name="T82" fmla="*/ 2516 w 2776"/>
                <a:gd name="T83" fmla="*/ 636 h 5912"/>
                <a:gd name="T84" fmla="*/ 275 w 2776"/>
                <a:gd name="T85" fmla="*/ 636 h 5912"/>
                <a:gd name="T86" fmla="*/ 275 w 2776"/>
                <a:gd name="T87" fmla="*/ 276 h 5912"/>
                <a:gd name="T88" fmla="*/ 2516 w 2776"/>
                <a:gd name="T89" fmla="*/ 276 h 5912"/>
                <a:gd name="T90" fmla="*/ 2516 w 2776"/>
                <a:gd name="T91" fmla="*/ 636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6" h="5912">
                  <a:moveTo>
                    <a:pt x="0" y="0"/>
                  </a:moveTo>
                  <a:lnTo>
                    <a:pt x="0" y="2308"/>
                  </a:lnTo>
                  <a:lnTo>
                    <a:pt x="275" y="2308"/>
                  </a:lnTo>
                  <a:lnTo>
                    <a:pt x="275" y="2137"/>
                  </a:lnTo>
                  <a:lnTo>
                    <a:pt x="2516" y="2137"/>
                  </a:lnTo>
                  <a:lnTo>
                    <a:pt x="2516" y="2497"/>
                  </a:lnTo>
                  <a:lnTo>
                    <a:pt x="1389" y="2497"/>
                  </a:lnTo>
                  <a:lnTo>
                    <a:pt x="1389" y="2762"/>
                  </a:lnTo>
                  <a:lnTo>
                    <a:pt x="2516" y="2762"/>
                  </a:lnTo>
                  <a:lnTo>
                    <a:pt x="2516" y="3121"/>
                  </a:lnTo>
                  <a:lnTo>
                    <a:pt x="1389" y="3121"/>
                  </a:lnTo>
                  <a:lnTo>
                    <a:pt x="1389" y="3384"/>
                  </a:lnTo>
                  <a:lnTo>
                    <a:pt x="2516" y="3384"/>
                  </a:lnTo>
                  <a:lnTo>
                    <a:pt x="2516" y="3743"/>
                  </a:lnTo>
                  <a:lnTo>
                    <a:pt x="1389" y="3743"/>
                  </a:lnTo>
                  <a:lnTo>
                    <a:pt x="1389" y="4006"/>
                  </a:lnTo>
                  <a:lnTo>
                    <a:pt x="2516" y="4006"/>
                  </a:lnTo>
                  <a:lnTo>
                    <a:pt x="2516" y="4365"/>
                  </a:lnTo>
                  <a:lnTo>
                    <a:pt x="1389" y="4365"/>
                  </a:lnTo>
                  <a:lnTo>
                    <a:pt x="1389" y="4630"/>
                  </a:lnTo>
                  <a:lnTo>
                    <a:pt x="2516" y="4630"/>
                  </a:lnTo>
                  <a:lnTo>
                    <a:pt x="2516" y="4990"/>
                  </a:lnTo>
                  <a:lnTo>
                    <a:pt x="1389" y="4990"/>
                  </a:lnTo>
                  <a:lnTo>
                    <a:pt x="1389" y="5912"/>
                  </a:lnTo>
                  <a:lnTo>
                    <a:pt x="1527" y="5912"/>
                  </a:lnTo>
                  <a:lnTo>
                    <a:pt x="1527" y="5212"/>
                  </a:lnTo>
                  <a:lnTo>
                    <a:pt x="1889" y="5212"/>
                  </a:lnTo>
                  <a:lnTo>
                    <a:pt x="1889" y="5912"/>
                  </a:lnTo>
                  <a:lnTo>
                    <a:pt x="2776" y="5912"/>
                  </a:lnTo>
                  <a:lnTo>
                    <a:pt x="2776" y="0"/>
                  </a:lnTo>
                  <a:lnTo>
                    <a:pt x="0" y="0"/>
                  </a:lnTo>
                  <a:close/>
                  <a:moveTo>
                    <a:pt x="2516" y="1875"/>
                  </a:moveTo>
                  <a:lnTo>
                    <a:pt x="275" y="1875"/>
                  </a:lnTo>
                  <a:lnTo>
                    <a:pt x="275" y="1515"/>
                  </a:lnTo>
                  <a:lnTo>
                    <a:pt x="2516" y="1515"/>
                  </a:lnTo>
                  <a:lnTo>
                    <a:pt x="2516" y="1875"/>
                  </a:lnTo>
                  <a:close/>
                  <a:moveTo>
                    <a:pt x="2516" y="1258"/>
                  </a:moveTo>
                  <a:lnTo>
                    <a:pt x="275" y="1258"/>
                  </a:lnTo>
                  <a:lnTo>
                    <a:pt x="275" y="898"/>
                  </a:lnTo>
                  <a:lnTo>
                    <a:pt x="2516" y="898"/>
                  </a:lnTo>
                  <a:lnTo>
                    <a:pt x="2516" y="1258"/>
                  </a:lnTo>
                  <a:close/>
                  <a:moveTo>
                    <a:pt x="2516" y="636"/>
                  </a:moveTo>
                  <a:lnTo>
                    <a:pt x="275" y="636"/>
                  </a:lnTo>
                  <a:lnTo>
                    <a:pt x="275" y="276"/>
                  </a:lnTo>
                  <a:lnTo>
                    <a:pt x="2516" y="276"/>
                  </a:lnTo>
                  <a:lnTo>
                    <a:pt x="2516"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895837">
                <a:defRPr/>
              </a:pPr>
              <a:endParaRPr lang="en-US" sz="1765" kern="0">
                <a:solidFill>
                  <a:srgbClr val="505050"/>
                </a:solidFill>
              </a:endParaRPr>
            </a:p>
          </p:txBody>
        </p:sp>
      </p:grpSp>
      <p:sp>
        <p:nvSpPr>
          <p:cNvPr id="60" name="TextBox 59"/>
          <p:cNvSpPr txBox="1"/>
          <p:nvPr/>
        </p:nvSpPr>
        <p:spPr>
          <a:xfrm>
            <a:off x="2712661" y="6322798"/>
            <a:ext cx="9202081" cy="533958"/>
          </a:xfrm>
          <a:prstGeom prst="rect">
            <a:avLst/>
          </a:prstGeom>
          <a:noFill/>
        </p:spPr>
        <p:txBody>
          <a:bodyPr wrap="square" lIns="179208" tIns="143366" rIns="179208" bIns="143366" rtlCol="0">
            <a:spAutoFit/>
          </a:bodyPr>
          <a:lstStyle/>
          <a:p>
            <a:pPr defTabSz="913841">
              <a:lnSpc>
                <a:spcPct val="90000"/>
              </a:lnSpc>
              <a:spcAft>
                <a:spcPts val="588"/>
              </a:spcAft>
            </a:pPr>
            <a:r>
              <a:rPr lang="en-US" sz="1765" kern="0">
                <a:solidFill>
                  <a:srgbClr val="505050"/>
                </a:solidFill>
                <a:latin typeface="Segoe UI Light" panose="020B0502040204020203" pitchFamily="34" charset="0"/>
                <a:cs typeface="Segoe UI Light" panose="020B0502040204020203" pitchFamily="34" charset="0"/>
              </a:rPr>
              <a:t>Physical Hardware</a:t>
            </a:r>
          </a:p>
        </p:txBody>
      </p:sp>
      <p:sp>
        <p:nvSpPr>
          <p:cNvPr id="61" name="Rectangle 60"/>
          <p:cNvSpPr/>
          <p:nvPr/>
        </p:nvSpPr>
        <p:spPr bwMode="auto">
          <a:xfrm>
            <a:off x="941713" y="2088332"/>
            <a:ext cx="8514926" cy="41410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rot="16200000">
            <a:off x="-1314117" y="3897526"/>
            <a:ext cx="3253491" cy="56108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961" kern="0" dirty="0">
                <a:solidFill>
                  <a:srgbClr val="505050"/>
                </a:solidFill>
                <a:latin typeface="Segoe UI Light" panose="020B0502040204020203" pitchFamily="34" charset="0"/>
                <a:cs typeface="Segoe UI Light" panose="020B0502040204020203" pitchFamily="34" charset="0"/>
              </a:rPr>
              <a:t>Azure Stack Hub Software</a:t>
            </a:r>
          </a:p>
        </p:txBody>
      </p:sp>
      <p:sp>
        <p:nvSpPr>
          <p:cNvPr id="63" name="Rectangle 62"/>
          <p:cNvSpPr/>
          <p:nvPr/>
        </p:nvSpPr>
        <p:spPr bwMode="auto">
          <a:xfrm>
            <a:off x="1102196" y="5309100"/>
            <a:ext cx="8222042" cy="80016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081436" y="3640219"/>
            <a:ext cx="8231680" cy="1447275"/>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41711" y="1090862"/>
            <a:ext cx="8514928" cy="853044"/>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p:cNvSpPr txBox="1"/>
          <p:nvPr/>
        </p:nvSpPr>
        <p:spPr>
          <a:xfrm>
            <a:off x="1105131" y="3909870"/>
            <a:ext cx="1780504" cy="956387"/>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600" kern="0">
                <a:solidFill>
                  <a:schemeClr val="bg2"/>
                </a:solidFill>
                <a:latin typeface="Segoe UI Light" panose="020B0502040204020203" pitchFamily="34" charset="0"/>
                <a:cs typeface="Segoe UI Light" panose="020B0502040204020203" pitchFamily="34" charset="0"/>
              </a:rPr>
              <a:t>Extensible Service Framework</a:t>
            </a:r>
          </a:p>
        </p:txBody>
      </p:sp>
      <p:sp>
        <p:nvSpPr>
          <p:cNvPr id="68" name="Rectangle 67"/>
          <p:cNvSpPr/>
          <p:nvPr/>
        </p:nvSpPr>
        <p:spPr bwMode="auto">
          <a:xfrm>
            <a:off x="1069931" y="2183232"/>
            <a:ext cx="8248408" cy="56244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1090401" y="2207196"/>
            <a:ext cx="8233836" cy="49427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kern="0">
                <a:solidFill>
                  <a:srgbClr val="505050"/>
                </a:solidFill>
                <a:latin typeface="Segoe UI Light" panose="020B0502040204020203" pitchFamily="34" charset="0"/>
                <a:cs typeface="Segoe UI Light" panose="020B0502040204020203" pitchFamily="34" charset="0"/>
              </a:rPr>
              <a:t>End User Experiences</a:t>
            </a:r>
          </a:p>
        </p:txBody>
      </p:sp>
      <p:sp>
        <p:nvSpPr>
          <p:cNvPr id="70" name="TextBox 69"/>
          <p:cNvSpPr txBox="1"/>
          <p:nvPr/>
        </p:nvSpPr>
        <p:spPr>
          <a:xfrm>
            <a:off x="1045440" y="1073936"/>
            <a:ext cx="1890833" cy="865074"/>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Guest Workload Resources</a:t>
            </a:r>
          </a:p>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(IaaS + PaaS)</a:t>
            </a:r>
          </a:p>
        </p:txBody>
      </p:sp>
      <p:sp>
        <p:nvSpPr>
          <p:cNvPr id="71" name="Left Brace 70"/>
          <p:cNvSpPr/>
          <p:nvPr/>
        </p:nvSpPr>
        <p:spPr>
          <a:xfrm>
            <a:off x="593133" y="2240313"/>
            <a:ext cx="324770" cy="3830469"/>
          </a:xfrm>
          <a:prstGeom prst="leftBrace">
            <a:avLst>
              <a:gd name="adj1" fmla="val 91690"/>
              <a:gd name="adj2" fmla="val 50000"/>
            </a:avLst>
          </a:prstGeom>
          <a:noFill/>
          <a:ln w="9525" cap="flat" cmpd="sng" algn="ctr">
            <a:solidFill>
              <a:srgbClr val="505050"/>
            </a:solidFill>
            <a:prstDash val="solid"/>
            <a:headEnd type="none"/>
            <a:tailEnd type="none"/>
          </a:ln>
          <a:effectLst/>
        </p:spPr>
        <p:txBody>
          <a:bodyPr rtlCol="0" anchor="ctr"/>
          <a:lstStyle/>
          <a:p>
            <a:pPr algn="ctr" defTabSz="914016">
              <a:defRPr/>
            </a:pPr>
            <a:endParaRPr lang="en-US" sz="1765" kern="0">
              <a:solidFill>
                <a:srgbClr val="505050"/>
              </a:solidFill>
            </a:endParaRPr>
          </a:p>
        </p:txBody>
      </p:sp>
      <p:sp>
        <p:nvSpPr>
          <p:cNvPr id="72" name="Rectangle 71"/>
          <p:cNvSpPr/>
          <p:nvPr/>
        </p:nvSpPr>
        <p:spPr bwMode="auto">
          <a:xfrm>
            <a:off x="1075830" y="2900242"/>
            <a:ext cx="8248408" cy="56244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1114212" y="2939517"/>
            <a:ext cx="8233836" cy="489783"/>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kern="0">
                <a:solidFill>
                  <a:srgbClr val="505050"/>
                </a:solidFill>
                <a:latin typeface="Segoe UI Light" panose="020B0502040204020203" pitchFamily="34" charset="0"/>
                <a:cs typeface="Segoe UI Light" panose="020B0502040204020203" pitchFamily="34" charset="0"/>
              </a:rPr>
              <a:t>Unified Application Model</a:t>
            </a:r>
          </a:p>
        </p:txBody>
      </p:sp>
      <p:sp>
        <p:nvSpPr>
          <p:cNvPr id="74" name="TextBox 73"/>
          <p:cNvSpPr txBox="1"/>
          <p:nvPr/>
        </p:nvSpPr>
        <p:spPr>
          <a:xfrm>
            <a:off x="3217683" y="1389457"/>
            <a:ext cx="1650910" cy="698875"/>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Virtual Machines</a:t>
            </a:r>
          </a:p>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(Linux or Windows)</a:t>
            </a:r>
          </a:p>
        </p:txBody>
      </p:sp>
      <p:sp>
        <p:nvSpPr>
          <p:cNvPr id="75" name="TextBox 74"/>
          <p:cNvSpPr txBox="1"/>
          <p:nvPr/>
        </p:nvSpPr>
        <p:spPr>
          <a:xfrm>
            <a:off x="6559049" y="1002696"/>
            <a:ext cx="1650910" cy="641296"/>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370" kern="0">
                <a:solidFill>
                  <a:srgbClr val="505050"/>
                </a:solidFill>
                <a:latin typeface="Segoe UI Light" panose="020B0502040204020203" pitchFamily="34" charset="0"/>
                <a:cs typeface="Segoe UI Light" panose="020B0502040204020203" pitchFamily="34" charset="0"/>
              </a:rPr>
              <a:t>Websites</a:t>
            </a:r>
          </a:p>
          <a:p>
            <a:pPr algn="ctr" defTabSz="913841">
              <a:lnSpc>
                <a:spcPct val="90000"/>
              </a:lnSpc>
              <a:spcAft>
                <a:spcPts val="588"/>
              </a:spcAft>
            </a:pPr>
            <a:r>
              <a:rPr lang="en-US" sz="1027" kern="0">
                <a:solidFill>
                  <a:srgbClr val="505050"/>
                </a:solidFill>
                <a:latin typeface="Segoe UI Light" panose="020B0502040204020203" pitchFamily="34" charset="0"/>
                <a:cs typeface="Segoe UI Light" panose="020B0502040204020203" pitchFamily="34" charset="0"/>
              </a:rPr>
              <a:t>(.NET, PHP, Python … )</a:t>
            </a:r>
          </a:p>
        </p:txBody>
      </p:sp>
      <p:sp>
        <p:nvSpPr>
          <p:cNvPr id="76" name="TextBox 75"/>
          <p:cNvSpPr txBox="1"/>
          <p:nvPr/>
        </p:nvSpPr>
        <p:spPr>
          <a:xfrm>
            <a:off x="5452259" y="1494902"/>
            <a:ext cx="1650910" cy="45573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Virtual Networks</a:t>
            </a:r>
          </a:p>
        </p:txBody>
      </p:sp>
      <p:sp>
        <p:nvSpPr>
          <p:cNvPr id="77" name="TextBox 76"/>
          <p:cNvSpPr txBox="1"/>
          <p:nvPr/>
        </p:nvSpPr>
        <p:spPr>
          <a:xfrm>
            <a:off x="7626650" y="1435499"/>
            <a:ext cx="1650910" cy="615423"/>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370" kern="0">
                <a:solidFill>
                  <a:srgbClr val="505050"/>
                </a:solidFill>
                <a:latin typeface="Segoe UI Light" panose="020B0502040204020203" pitchFamily="34" charset="0"/>
                <a:cs typeface="Segoe UI Light" panose="020B0502040204020203" pitchFamily="34" charset="0"/>
              </a:rPr>
              <a:t>Service Fabric Clusters</a:t>
            </a:r>
            <a:endParaRPr lang="en-US" sz="1027" kern="0">
              <a:solidFill>
                <a:srgbClr val="505050"/>
              </a:solidFill>
              <a:latin typeface="Segoe UI Light" panose="020B0502040204020203" pitchFamily="34" charset="0"/>
              <a:cs typeface="Segoe UI Light" panose="020B0502040204020203" pitchFamily="34" charset="0"/>
            </a:endParaRPr>
          </a:p>
        </p:txBody>
      </p:sp>
      <p:sp>
        <p:nvSpPr>
          <p:cNvPr id="78" name="TextBox 77"/>
          <p:cNvSpPr txBox="1"/>
          <p:nvPr/>
        </p:nvSpPr>
        <p:spPr>
          <a:xfrm>
            <a:off x="4645635" y="994603"/>
            <a:ext cx="1220899" cy="62193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Storage Blobs</a:t>
            </a:r>
          </a:p>
        </p:txBody>
      </p:sp>
      <p:pic>
        <p:nvPicPr>
          <p:cNvPr id="79" name="Picture 78"/>
          <p:cNvPicPr>
            <a:picLocks noChangeAspect="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3892839" y="1159719"/>
            <a:ext cx="339294" cy="339295"/>
          </a:xfrm>
          <a:prstGeom prst="rect">
            <a:avLst/>
          </a:prstGeom>
          <a:ln>
            <a:noFill/>
          </a:ln>
        </p:spPr>
      </p:pic>
      <p:pic>
        <p:nvPicPr>
          <p:cNvPr id="80" name="Picture 79"/>
          <p:cNvPicPr>
            <a:picLocks noChangeAspect="1"/>
          </p:cNvPicPr>
          <p:nvPr/>
        </p:nvPicPr>
        <p:blipFill>
          <a:blip r:embed="rId5" cstate="screen">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6099535" y="1138387"/>
            <a:ext cx="449850" cy="449853"/>
          </a:xfrm>
          <a:prstGeom prst="rect">
            <a:avLst/>
          </a:prstGeom>
        </p:spPr>
      </p:pic>
      <p:pic>
        <p:nvPicPr>
          <p:cNvPr id="81" name="Picture 80"/>
          <p:cNvPicPr>
            <a:picLocks noChangeAspect="1"/>
          </p:cNvPicPr>
          <p:nvPr/>
        </p:nvPicPr>
        <p:blipFill>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7207035" y="1584396"/>
            <a:ext cx="354942" cy="354943"/>
          </a:xfrm>
          <a:prstGeom prst="rect">
            <a:avLst/>
          </a:prstGeom>
          <a:ln>
            <a:noFill/>
          </a:ln>
        </p:spPr>
      </p:pic>
      <p:sp>
        <p:nvSpPr>
          <p:cNvPr id="82" name="Freeform 81"/>
          <p:cNvSpPr/>
          <p:nvPr/>
        </p:nvSpPr>
        <p:spPr bwMode="auto">
          <a:xfrm>
            <a:off x="8200137" y="1150371"/>
            <a:ext cx="432090" cy="35974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6B6B6B"/>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961" b="1" kern="0">
              <a:solidFill>
                <a:srgbClr val="FFFFFF"/>
              </a:solidFill>
              <a:latin typeface="Segoe UI Light"/>
              <a:ea typeface="Segoe UI" pitchFamily="34" charset="0"/>
              <a:cs typeface="Segoe UI" pitchFamily="34" charset="0"/>
            </a:endParaRPr>
          </a:p>
        </p:txBody>
      </p:sp>
      <p:pic>
        <p:nvPicPr>
          <p:cNvPr id="83" name="Picture 82" descr="Storage blob.png"/>
          <p:cNvPicPr>
            <a:picLocks noChangeAspect="1"/>
          </p:cNvPicPr>
          <p:nvPr/>
        </p:nvPicPr>
        <p:blipFill>
          <a:blip r:embed="rId9" cstate="screen">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5094962" y="1517936"/>
            <a:ext cx="339812" cy="339814"/>
          </a:xfrm>
          <a:prstGeom prst="rect">
            <a:avLst/>
          </a:prstGeom>
        </p:spPr>
      </p:pic>
      <p:sp>
        <p:nvSpPr>
          <p:cNvPr id="84" name="Rectangle 83"/>
          <p:cNvSpPr/>
          <p:nvPr/>
        </p:nvSpPr>
        <p:spPr bwMode="auto">
          <a:xfrm>
            <a:off x="3054425" y="3681430"/>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kern="0">
                <a:solidFill>
                  <a:srgbClr val="505050">
                    <a:lumMod val="50000"/>
                  </a:srgbClr>
                </a:solidFill>
                <a:latin typeface="Segoe UI Light"/>
                <a:ea typeface="Segoe UI" pitchFamily="34" charset="0"/>
                <a:cs typeface="Segoe UI" pitchFamily="34" charset="0"/>
              </a:rPr>
              <a:t>Core Services</a:t>
            </a:r>
          </a:p>
        </p:txBody>
      </p:sp>
      <p:sp>
        <p:nvSpPr>
          <p:cNvPr id="85" name="Rectangle 84"/>
          <p:cNvSpPr/>
          <p:nvPr/>
        </p:nvSpPr>
        <p:spPr bwMode="auto">
          <a:xfrm>
            <a:off x="3054425" y="4176003"/>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89642"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kern="0">
                <a:solidFill>
                  <a:schemeClr val="bg2"/>
                </a:solidFill>
                <a:latin typeface="Segoe UI Light"/>
                <a:ea typeface="Segoe UI" pitchFamily="34" charset="0"/>
                <a:cs typeface="Segoe UI" pitchFamily="34" charset="0"/>
              </a:rPr>
              <a:t>Additional Platform Services</a:t>
            </a:r>
          </a:p>
        </p:txBody>
      </p:sp>
      <p:sp>
        <p:nvSpPr>
          <p:cNvPr id="86" name="Rectangle 85"/>
          <p:cNvSpPr/>
          <p:nvPr/>
        </p:nvSpPr>
        <p:spPr bwMode="auto">
          <a:xfrm>
            <a:off x="3052105" y="4680015"/>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89642" rIns="179285"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kern="0">
                <a:solidFill>
                  <a:srgbClr val="505050">
                    <a:lumMod val="50000"/>
                  </a:srgbClr>
                </a:solidFill>
                <a:latin typeface="Segoe UI Light"/>
                <a:ea typeface="Segoe UI" pitchFamily="34" charset="0"/>
                <a:cs typeface="Segoe UI" pitchFamily="34" charset="0"/>
              </a:rPr>
              <a:t>Foundational Services</a:t>
            </a:r>
          </a:p>
        </p:txBody>
      </p:sp>
      <p:sp>
        <p:nvSpPr>
          <p:cNvPr id="87" name="TextBox 86"/>
          <p:cNvSpPr txBox="1"/>
          <p:nvPr/>
        </p:nvSpPr>
        <p:spPr>
          <a:xfrm>
            <a:off x="1090962" y="2099872"/>
            <a:ext cx="1765976" cy="727080"/>
          </a:xfrm>
          <a:prstGeom prst="rect">
            <a:avLst/>
          </a:prstGeom>
          <a:noFill/>
        </p:spPr>
        <p:txBody>
          <a:bodyPr wrap="square" lIns="175711" tIns="140568" rIns="175711" bIns="140568" rtlCol="0">
            <a:spAutoFit/>
          </a:bodyPr>
          <a:lstStyle/>
          <a:p>
            <a:pPr algn="ctr" defTabSz="896010">
              <a:lnSpc>
                <a:spcPct val="90000"/>
              </a:lnSpc>
              <a:spcAft>
                <a:spcPts val="576"/>
              </a:spcAft>
              <a:defRPr/>
            </a:pPr>
            <a:r>
              <a:rPr lang="en-US" sz="1600">
                <a:solidFill>
                  <a:schemeClr val="bg2"/>
                </a:solidFill>
                <a:latin typeface="Segoe UI Light" panose="020B0502040204020203" pitchFamily="34" charset="0"/>
                <a:cs typeface="Segoe UI Light" panose="020B0502040204020203" pitchFamily="34" charset="0"/>
              </a:rPr>
              <a:t>End User Experiences</a:t>
            </a:r>
          </a:p>
        </p:txBody>
      </p:sp>
      <p:sp>
        <p:nvSpPr>
          <p:cNvPr id="88" name="Rectangle 87"/>
          <p:cNvSpPr/>
          <p:nvPr/>
        </p:nvSpPr>
        <p:spPr bwMode="auto">
          <a:xfrm>
            <a:off x="3052105" y="2270689"/>
            <a:ext cx="6176543" cy="368595"/>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Azure Portal | Developer Tools (MSFT &amp; Open Source)</a:t>
            </a:r>
          </a:p>
        </p:txBody>
      </p:sp>
      <p:sp>
        <p:nvSpPr>
          <p:cNvPr id="89" name="TextBox 88"/>
          <p:cNvSpPr txBox="1"/>
          <p:nvPr/>
        </p:nvSpPr>
        <p:spPr>
          <a:xfrm>
            <a:off x="1068271" y="2838117"/>
            <a:ext cx="1760192" cy="727080"/>
          </a:xfrm>
          <a:prstGeom prst="rect">
            <a:avLst/>
          </a:prstGeom>
          <a:noFill/>
        </p:spPr>
        <p:txBody>
          <a:bodyPr wrap="square" lIns="175711" tIns="140568" rIns="175711" bIns="140568" rtlCol="0">
            <a:spAutoFit/>
          </a:bodyPr>
          <a:lstStyle/>
          <a:p>
            <a:pPr algn="ctr" defTabSz="896010">
              <a:lnSpc>
                <a:spcPct val="90000"/>
              </a:lnSpc>
              <a:spcAft>
                <a:spcPts val="576"/>
              </a:spcAft>
              <a:defRPr/>
            </a:pPr>
            <a:r>
              <a:rPr lang="en-US" sz="1600">
                <a:solidFill>
                  <a:schemeClr val="bg2"/>
                </a:solidFill>
                <a:latin typeface="Segoe UI Light" panose="020B0502040204020203" pitchFamily="34" charset="0"/>
                <a:cs typeface="Segoe UI Light" panose="020B0502040204020203" pitchFamily="34" charset="0"/>
              </a:rPr>
              <a:t>Unified App Model</a:t>
            </a:r>
          </a:p>
        </p:txBody>
      </p:sp>
      <p:sp>
        <p:nvSpPr>
          <p:cNvPr id="90" name="Rectangle 89"/>
          <p:cNvSpPr/>
          <p:nvPr/>
        </p:nvSpPr>
        <p:spPr bwMode="auto">
          <a:xfrm>
            <a:off x="3052106" y="2985765"/>
            <a:ext cx="6176542" cy="368595"/>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Azure Resource Manager</a:t>
            </a:r>
          </a:p>
        </p:txBody>
      </p:sp>
      <p:sp>
        <p:nvSpPr>
          <p:cNvPr id="91" name="Rectangle 90"/>
          <p:cNvSpPr/>
          <p:nvPr/>
        </p:nvSpPr>
        <p:spPr bwMode="auto">
          <a:xfrm>
            <a:off x="3052104" y="3690898"/>
            <a:ext cx="6182966" cy="385999"/>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Core Services</a:t>
            </a:r>
          </a:p>
          <a:p>
            <a:pPr algn="ctr" defTabSz="895923" fontAlgn="base">
              <a:lnSpc>
                <a:spcPct val="90000"/>
              </a:lnSpc>
              <a:spcBef>
                <a:spcPct val="0"/>
              </a:spcBef>
              <a:spcAft>
                <a:spcPct val="0"/>
              </a:spcAft>
              <a:defRPr/>
            </a:pPr>
            <a:r>
              <a:rPr lang="en-US" sz="1056" kern="0">
                <a:solidFill>
                  <a:srgbClr val="505050"/>
                </a:solidFill>
                <a:latin typeface="Segoe UI Light"/>
                <a:ea typeface="Segoe UI" pitchFamily="34" charset="0"/>
                <a:cs typeface="Segoe UI" pitchFamily="34" charset="0"/>
              </a:rPr>
              <a:t>Subscriptions | RBAC | Gallery | Metrics | Usage</a:t>
            </a:r>
          </a:p>
        </p:txBody>
      </p:sp>
      <p:sp>
        <p:nvSpPr>
          <p:cNvPr id="92" name="Rectangle 91"/>
          <p:cNvSpPr/>
          <p:nvPr/>
        </p:nvSpPr>
        <p:spPr bwMode="auto">
          <a:xfrm>
            <a:off x="3052105" y="4671944"/>
            <a:ext cx="6181382" cy="436449"/>
          </a:xfrm>
          <a:prstGeom prst="rect">
            <a:avLst/>
          </a:prstGeom>
          <a:solidFill>
            <a:srgbClr val="50505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b="1" kern="0">
                <a:gradFill>
                  <a:gsLst>
                    <a:gs pos="0">
                      <a:srgbClr val="FFFFFF"/>
                    </a:gs>
                    <a:gs pos="100000">
                      <a:srgbClr val="FFFFFF"/>
                    </a:gs>
                  </a:gsLst>
                  <a:lin ang="5400000" scaled="0"/>
                </a:gradFill>
                <a:latin typeface="Segoe UI Light"/>
                <a:ea typeface="Segoe UI" pitchFamily="34" charset="0"/>
                <a:cs typeface="Segoe UI" pitchFamily="34" charset="0"/>
              </a:rPr>
              <a:t>Foundational Services</a:t>
            </a:r>
          </a:p>
          <a:p>
            <a:pPr algn="ctr" defTabSz="913751" fontAlgn="base">
              <a:lnSpc>
                <a:spcPct val="90000"/>
              </a:lnSpc>
              <a:spcBef>
                <a:spcPct val="0"/>
              </a:spcBef>
              <a:spcAft>
                <a:spcPct val="0"/>
              </a:spcAft>
              <a:defRPr/>
            </a:pPr>
            <a:r>
              <a:rPr lang="en-US" sz="1076" kern="0">
                <a:gradFill>
                  <a:gsLst>
                    <a:gs pos="0">
                      <a:srgbClr val="FFFFFF"/>
                    </a:gs>
                    <a:gs pos="100000">
                      <a:srgbClr val="FFFFFF"/>
                    </a:gs>
                  </a:gsLst>
                  <a:lin ang="5400000" scaled="0"/>
                </a:gradFill>
                <a:latin typeface="Segoe UI Light"/>
                <a:ea typeface="Segoe UI" pitchFamily="34" charset="0"/>
                <a:cs typeface="Segoe UI" pitchFamily="34" charset="0"/>
              </a:rPr>
              <a:t>Compute | Storage | Networking | Platform Services</a:t>
            </a:r>
            <a:endParaRPr lang="en-US" sz="1174"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3" name="TextBox 92"/>
          <p:cNvSpPr txBox="1"/>
          <p:nvPr/>
        </p:nvSpPr>
        <p:spPr>
          <a:xfrm>
            <a:off x="1105128" y="5315703"/>
            <a:ext cx="1793938" cy="732730"/>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600">
                <a:solidFill>
                  <a:schemeClr val="bg2"/>
                </a:solidFill>
                <a:latin typeface="Segoe UI Light" panose="020B0502040204020203" pitchFamily="34" charset="0"/>
                <a:cs typeface="Segoe UI Light" panose="020B0502040204020203" pitchFamily="34" charset="0"/>
              </a:rPr>
              <a:t>Cloud Infrastructure</a:t>
            </a:r>
          </a:p>
        </p:txBody>
      </p:sp>
      <p:grpSp>
        <p:nvGrpSpPr>
          <p:cNvPr id="94" name="Group 93"/>
          <p:cNvGrpSpPr/>
          <p:nvPr/>
        </p:nvGrpSpPr>
        <p:grpSpPr>
          <a:xfrm>
            <a:off x="3052103" y="5380519"/>
            <a:ext cx="6193834" cy="649091"/>
            <a:chOff x="2943499" y="5435945"/>
            <a:chExt cx="6464926" cy="728317"/>
          </a:xfrm>
        </p:grpSpPr>
        <p:sp>
          <p:nvSpPr>
            <p:cNvPr id="95" name="Rectangle 94"/>
            <p:cNvSpPr/>
            <p:nvPr/>
          </p:nvSpPr>
          <p:spPr bwMode="auto">
            <a:xfrm>
              <a:off x="2949254" y="5834871"/>
              <a:ext cx="2109390"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Compute</a:t>
              </a:r>
            </a:p>
          </p:txBody>
        </p:sp>
        <p:sp>
          <p:nvSpPr>
            <p:cNvPr id="96" name="Rectangle 95"/>
            <p:cNvSpPr/>
            <p:nvPr/>
          </p:nvSpPr>
          <p:spPr bwMode="auto">
            <a:xfrm>
              <a:off x="5121354" y="5834870"/>
              <a:ext cx="2109390"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Storage</a:t>
              </a:r>
            </a:p>
          </p:txBody>
        </p:sp>
        <p:sp>
          <p:nvSpPr>
            <p:cNvPr id="97" name="Rectangle 96"/>
            <p:cNvSpPr/>
            <p:nvPr/>
          </p:nvSpPr>
          <p:spPr bwMode="auto">
            <a:xfrm>
              <a:off x="7303673" y="5834869"/>
              <a:ext cx="2104752"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Networking</a:t>
              </a:r>
            </a:p>
          </p:txBody>
        </p:sp>
        <p:sp>
          <p:nvSpPr>
            <p:cNvPr id="98" name="Rectangle 97"/>
            <p:cNvSpPr/>
            <p:nvPr/>
          </p:nvSpPr>
          <p:spPr bwMode="auto">
            <a:xfrm>
              <a:off x="2943499" y="5435945"/>
              <a:ext cx="6459171"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567" b="1" kern="0">
                  <a:gradFill>
                    <a:gsLst>
                      <a:gs pos="0">
                        <a:srgbClr val="FFFFFF"/>
                      </a:gs>
                      <a:gs pos="100000">
                        <a:srgbClr val="FFFFFF"/>
                      </a:gs>
                    </a:gsLst>
                    <a:lin ang="5400000" scaled="0"/>
                  </a:gradFill>
                  <a:latin typeface="Segoe UI Light"/>
                  <a:ea typeface="Segoe UI" pitchFamily="34" charset="0"/>
                  <a:cs typeface="Segoe UI" pitchFamily="34" charset="0"/>
                </a:rPr>
                <a:t>Infrastructure Management</a:t>
              </a:r>
            </a:p>
          </p:txBody>
        </p:sp>
      </p:grpSp>
      <p:sp>
        <p:nvSpPr>
          <p:cNvPr id="99" name="Up-Down Arrow 98"/>
          <p:cNvSpPr/>
          <p:nvPr/>
        </p:nvSpPr>
        <p:spPr bwMode="auto">
          <a:xfrm>
            <a:off x="8635676" y="4020420"/>
            <a:ext cx="224042" cy="309385"/>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0" name="Up-Down Arrow 99"/>
          <p:cNvSpPr/>
          <p:nvPr/>
        </p:nvSpPr>
        <p:spPr bwMode="auto">
          <a:xfrm>
            <a:off x="8640731" y="4496930"/>
            <a:ext cx="224042" cy="309385"/>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1" name="Up-Down Arrow 100"/>
          <p:cNvSpPr/>
          <p:nvPr/>
        </p:nvSpPr>
        <p:spPr bwMode="auto">
          <a:xfrm>
            <a:off x="3182684" y="4056170"/>
            <a:ext cx="224042" cy="735606"/>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kern="0" err="1">
              <a:gradFill>
                <a:gsLst>
                  <a:gs pos="0">
                    <a:srgbClr val="FFFFFF"/>
                  </a:gs>
                  <a:gs pos="100000">
                    <a:srgbClr val="FFFFFF"/>
                  </a:gs>
                </a:gsLst>
                <a:lin ang="5400000" scaled="0"/>
              </a:gradFill>
              <a:cs typeface="Segoe UI" pitchFamily="34" charset="0"/>
            </a:endParaRPr>
          </a:p>
        </p:txBody>
      </p:sp>
      <p:sp>
        <p:nvSpPr>
          <p:cNvPr id="102" name="TextBox 101"/>
          <p:cNvSpPr txBox="1"/>
          <p:nvPr/>
        </p:nvSpPr>
        <p:spPr>
          <a:xfrm>
            <a:off x="6552327" y="998956"/>
            <a:ext cx="1650910" cy="641296"/>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370">
                <a:solidFill>
                  <a:schemeClr val="bg2"/>
                </a:solidFill>
                <a:latin typeface="Segoe UI Light" panose="020B0502040204020203" pitchFamily="34" charset="0"/>
                <a:cs typeface="Segoe UI Light" panose="020B0502040204020203" pitchFamily="34" charset="0"/>
              </a:rPr>
              <a:t>Websites</a:t>
            </a:r>
          </a:p>
          <a:p>
            <a:pPr algn="ctr" defTabSz="913841">
              <a:lnSpc>
                <a:spcPct val="90000"/>
              </a:lnSpc>
              <a:spcAft>
                <a:spcPts val="588"/>
              </a:spcAft>
              <a:defRPr/>
            </a:pPr>
            <a:r>
              <a:rPr lang="en-US" sz="1027">
                <a:solidFill>
                  <a:schemeClr val="bg2"/>
                </a:solidFill>
                <a:latin typeface="Segoe UI Light" panose="020B0502040204020203" pitchFamily="34" charset="0"/>
                <a:cs typeface="Segoe UI Light" panose="020B0502040204020203" pitchFamily="34" charset="0"/>
              </a:rPr>
              <a:t>(.NET, PHP, Python … )</a:t>
            </a:r>
          </a:p>
        </p:txBody>
      </p:sp>
      <p:sp>
        <p:nvSpPr>
          <p:cNvPr id="103" name="TextBox 102"/>
          <p:cNvSpPr txBox="1"/>
          <p:nvPr/>
        </p:nvSpPr>
        <p:spPr>
          <a:xfrm>
            <a:off x="7619928" y="1431759"/>
            <a:ext cx="1650910" cy="615423"/>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370">
                <a:solidFill>
                  <a:schemeClr val="bg2"/>
                </a:solidFill>
                <a:latin typeface="Segoe UI Light" panose="020B0502040204020203" pitchFamily="34" charset="0"/>
                <a:cs typeface="Segoe UI Light" panose="020B0502040204020203" pitchFamily="34" charset="0"/>
              </a:rPr>
              <a:t>Service Fabric Clusters</a:t>
            </a:r>
            <a:endParaRPr lang="en-US" sz="1027">
              <a:solidFill>
                <a:schemeClr val="bg2"/>
              </a:solidFill>
              <a:latin typeface="Segoe UI Light" panose="020B0502040204020203" pitchFamily="34" charset="0"/>
              <a:cs typeface="Segoe UI Light" panose="020B0502040204020203" pitchFamily="34" charset="0"/>
            </a:endParaRPr>
          </a:p>
        </p:txBody>
      </p:sp>
      <p:pic>
        <p:nvPicPr>
          <p:cNvPr id="104" name="Picture 103"/>
          <p:cNvPicPr>
            <a:picLocks noChangeAspect="1"/>
          </p:cNvPicPr>
          <p:nvPr/>
        </p:nvPicPr>
        <p:blipFill>
          <a:blip r:embed="rId11" cstate="screen">
            <a:biLevel thresh="75000"/>
            <a:extLst>
              <a:ext uri="{28A0092B-C50C-407E-A947-70E740481C1C}">
                <a14:useLocalDpi xmlns:a14="http://schemas.microsoft.com/office/drawing/2010/main"/>
              </a:ext>
            </a:extLst>
          </a:blip>
          <a:stretch>
            <a:fillRect/>
          </a:stretch>
        </p:blipFill>
        <p:spPr>
          <a:xfrm>
            <a:off x="7200313" y="1580656"/>
            <a:ext cx="354942" cy="354943"/>
          </a:xfrm>
          <a:prstGeom prst="rect">
            <a:avLst/>
          </a:prstGeom>
          <a:ln>
            <a:noFill/>
          </a:ln>
        </p:spPr>
      </p:pic>
      <p:sp>
        <p:nvSpPr>
          <p:cNvPr id="105" name="Freeform 104"/>
          <p:cNvSpPr/>
          <p:nvPr/>
        </p:nvSpPr>
        <p:spPr bwMode="auto">
          <a:xfrm>
            <a:off x="8198716" y="1149135"/>
            <a:ext cx="435564" cy="36314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961" b="1" kern="0">
              <a:solidFill>
                <a:srgbClr val="FFFFFF"/>
              </a:solidFill>
              <a:latin typeface="Segoe UI Light"/>
              <a:ea typeface="Segoe UI" pitchFamily="34" charset="0"/>
              <a:cs typeface="Segoe UI" pitchFamily="34" charset="0"/>
            </a:endParaRPr>
          </a:p>
        </p:txBody>
      </p:sp>
      <p:sp>
        <p:nvSpPr>
          <p:cNvPr id="106" name="TextBox 105"/>
          <p:cNvSpPr txBox="1"/>
          <p:nvPr/>
        </p:nvSpPr>
        <p:spPr>
          <a:xfrm>
            <a:off x="9731573" y="800995"/>
            <a:ext cx="2338575" cy="222672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2353" kern="0">
                <a:solidFill>
                  <a:srgbClr val="505050"/>
                </a:solidFill>
              </a:rPr>
              <a:t>Additional </a:t>
            </a:r>
          </a:p>
          <a:p>
            <a:pPr defTabSz="896386">
              <a:lnSpc>
                <a:spcPct val="90000"/>
              </a:lnSpc>
              <a:spcAft>
                <a:spcPts val="588"/>
              </a:spcAft>
              <a:defRPr/>
            </a:pPr>
            <a:r>
              <a:rPr lang="en-US" sz="2353" b="1" kern="0">
                <a:solidFill>
                  <a:schemeClr val="bg2"/>
                </a:solidFill>
                <a:latin typeface="+mj-lt"/>
              </a:rPr>
              <a:t>Platform</a:t>
            </a:r>
          </a:p>
          <a:p>
            <a:pPr defTabSz="896386">
              <a:lnSpc>
                <a:spcPct val="90000"/>
              </a:lnSpc>
              <a:spcAft>
                <a:spcPts val="588"/>
              </a:spcAft>
              <a:defRPr/>
            </a:pPr>
            <a:r>
              <a:rPr lang="en-US" sz="2353" b="1" kern="0">
                <a:solidFill>
                  <a:schemeClr val="bg2"/>
                </a:solidFill>
                <a:latin typeface="+mj-lt"/>
              </a:rPr>
              <a:t>Services</a:t>
            </a:r>
          </a:p>
          <a:p>
            <a:pPr defTabSz="896386">
              <a:lnSpc>
                <a:spcPct val="90000"/>
              </a:lnSpc>
              <a:spcAft>
                <a:spcPts val="588"/>
              </a:spcAft>
              <a:defRPr/>
            </a:pPr>
            <a:endParaRPr lang="en-US" sz="2353" kern="0"/>
          </a:p>
          <a:p>
            <a:pPr defTabSz="896386">
              <a:lnSpc>
                <a:spcPct val="90000"/>
              </a:lnSpc>
              <a:spcAft>
                <a:spcPts val="588"/>
              </a:spcAft>
              <a:defRPr/>
            </a:pPr>
            <a:r>
              <a:rPr lang="en-US" sz="2353" kern="0">
                <a:solidFill>
                  <a:srgbClr val="505050"/>
                </a:solidFill>
              </a:rPr>
              <a:t>From Microsoft</a:t>
            </a:r>
          </a:p>
        </p:txBody>
      </p:sp>
      <p:sp>
        <p:nvSpPr>
          <p:cNvPr id="107" name="TextBox 106"/>
          <p:cNvSpPr txBox="1"/>
          <p:nvPr/>
        </p:nvSpPr>
        <p:spPr>
          <a:xfrm>
            <a:off x="9707121" y="5941361"/>
            <a:ext cx="2412313" cy="61551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2353" kern="0">
                <a:solidFill>
                  <a:srgbClr val="505050"/>
                </a:solidFill>
              </a:rPr>
              <a:t>From 3</a:t>
            </a:r>
            <a:r>
              <a:rPr lang="en-US" sz="2353" kern="0" baseline="30000">
                <a:solidFill>
                  <a:srgbClr val="505050"/>
                </a:solidFill>
              </a:rPr>
              <a:t>rd</a:t>
            </a:r>
            <a:r>
              <a:rPr lang="en-US" sz="2353" kern="0">
                <a:solidFill>
                  <a:srgbClr val="505050"/>
                </a:solidFill>
              </a:rPr>
              <a:t> parties</a:t>
            </a:r>
          </a:p>
        </p:txBody>
      </p:sp>
      <p:sp>
        <p:nvSpPr>
          <p:cNvPr id="108" name="From Microsoft"/>
          <p:cNvSpPr/>
          <p:nvPr/>
        </p:nvSpPr>
        <p:spPr bwMode="auto">
          <a:xfrm rot="10800000">
            <a:off x="9284845" y="3097030"/>
            <a:ext cx="1715074" cy="1458195"/>
          </a:xfrm>
          <a:prstGeom prst="bentArrow">
            <a:avLst>
              <a:gd name="adj1" fmla="val 13468"/>
              <a:gd name="adj2" fmla="val 12581"/>
              <a:gd name="adj3" fmla="val 30322"/>
              <a:gd name="adj4" fmla="val 43750"/>
            </a:avLst>
          </a:prstGeom>
          <a:solidFill>
            <a:srgbClr val="FFFFFF">
              <a:lumMod val="6500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9" name="From Thrid Parties"/>
          <p:cNvSpPr/>
          <p:nvPr/>
        </p:nvSpPr>
        <p:spPr bwMode="auto">
          <a:xfrm rot="10800000">
            <a:off x="9252892" y="3094785"/>
            <a:ext cx="1772246" cy="2549030"/>
          </a:xfrm>
          <a:custGeom>
            <a:avLst/>
            <a:gdLst>
              <a:gd name="connsiteX0" fmla="*/ 220360 w 1807783"/>
              <a:gd name="connsiteY0" fmla="*/ 2860158 h 2860158"/>
              <a:gd name="connsiteX1" fmla="*/ 0 w 1807783"/>
              <a:gd name="connsiteY1" fmla="*/ 2860158 h 2860158"/>
              <a:gd name="connsiteX2" fmla="*/ 0 w 1807783"/>
              <a:gd name="connsiteY2" fmla="*/ 2035475 h 2860158"/>
              <a:gd name="connsiteX3" fmla="*/ 315602 w 1807783"/>
              <a:gd name="connsiteY3" fmla="*/ 1441899 h 2860158"/>
              <a:gd name="connsiteX4" fmla="*/ 337379 w 1807783"/>
              <a:gd name="connsiteY4" fmla="*/ 1430079 h 2860158"/>
              <a:gd name="connsiteX5" fmla="*/ 315602 w 1807783"/>
              <a:gd name="connsiteY5" fmla="*/ 1418259 h 2860158"/>
              <a:gd name="connsiteX6" fmla="*/ 0 w 1807783"/>
              <a:gd name="connsiteY6" fmla="*/ 824683 h 2860158"/>
              <a:gd name="connsiteX7" fmla="*/ 0 w 1807783"/>
              <a:gd name="connsiteY7" fmla="*/ 0 h 2860158"/>
              <a:gd name="connsiteX8" fmla="*/ 220360 w 1807783"/>
              <a:gd name="connsiteY8" fmla="*/ 0 h 2860158"/>
              <a:gd name="connsiteX9" fmla="*/ 220361 w 1807783"/>
              <a:gd name="connsiteY9" fmla="*/ 824683 h 2860158"/>
              <a:gd name="connsiteX10" fmla="*/ 615974 w 1807783"/>
              <a:gd name="connsiteY10" fmla="*/ 1310084 h 2860158"/>
              <a:gd name="connsiteX11" fmla="*/ 713333 w 1807783"/>
              <a:gd name="connsiteY11" fmla="*/ 1319899 h 2860158"/>
              <a:gd name="connsiteX12" fmla="*/ 715828 w 1807783"/>
              <a:gd name="connsiteY12" fmla="*/ 1319647 h 2860158"/>
              <a:gd name="connsiteX13" fmla="*/ 1311661 w 1807783"/>
              <a:gd name="connsiteY13" fmla="*/ 1319647 h 2860158"/>
              <a:gd name="connsiteX14" fmla="*/ 1311661 w 1807783"/>
              <a:gd name="connsiteY14" fmla="*/ 1224483 h 2860158"/>
              <a:gd name="connsiteX15" fmla="*/ 1311661 w 1807783"/>
              <a:gd name="connsiteY15" fmla="*/ 1223980 h 2860158"/>
              <a:gd name="connsiteX16" fmla="*/ 1807783 w 1807783"/>
              <a:gd name="connsiteY16" fmla="*/ 1429828 h 2860158"/>
              <a:gd name="connsiteX17" fmla="*/ 1807178 w 1807783"/>
              <a:gd name="connsiteY17" fmla="*/ 1430079 h 2860158"/>
              <a:gd name="connsiteX18" fmla="*/ 1807783 w 1807783"/>
              <a:gd name="connsiteY18" fmla="*/ 1430330 h 2860158"/>
              <a:gd name="connsiteX19" fmla="*/ 1311661 w 1807783"/>
              <a:gd name="connsiteY19" fmla="*/ 1636178 h 2860158"/>
              <a:gd name="connsiteX20" fmla="*/ 1311661 w 1807783"/>
              <a:gd name="connsiteY20" fmla="*/ 1635675 h 2860158"/>
              <a:gd name="connsiteX21" fmla="*/ 1311661 w 1807783"/>
              <a:gd name="connsiteY21" fmla="*/ 1540511 h 2860158"/>
              <a:gd name="connsiteX22" fmla="*/ 715828 w 1807783"/>
              <a:gd name="connsiteY22" fmla="*/ 1540511 h 2860158"/>
              <a:gd name="connsiteX23" fmla="*/ 713333 w 1807783"/>
              <a:gd name="connsiteY23" fmla="*/ 1540260 h 2860158"/>
              <a:gd name="connsiteX24" fmla="*/ 615974 w 1807783"/>
              <a:gd name="connsiteY24" fmla="*/ 1550074 h 2860158"/>
              <a:gd name="connsiteX25" fmla="*/ 220361 w 1807783"/>
              <a:gd name="connsiteY25" fmla="*/ 2035475 h 2860158"/>
              <a:gd name="connsiteX26" fmla="*/ 220360 w 1807783"/>
              <a:gd name="connsiteY26" fmla="*/ 2860158 h 286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07783" h="2860158">
                <a:moveTo>
                  <a:pt x="220360" y="2860158"/>
                </a:moveTo>
                <a:lnTo>
                  <a:pt x="0" y="2860158"/>
                </a:lnTo>
                <a:lnTo>
                  <a:pt x="0" y="2035475"/>
                </a:lnTo>
                <a:cubicBezTo>
                  <a:pt x="0" y="1788387"/>
                  <a:pt x="125190" y="1570539"/>
                  <a:pt x="315602" y="1441899"/>
                </a:cubicBezTo>
                <a:lnTo>
                  <a:pt x="337379" y="1430079"/>
                </a:lnTo>
                <a:lnTo>
                  <a:pt x="315602" y="1418259"/>
                </a:lnTo>
                <a:cubicBezTo>
                  <a:pt x="125190" y="1289620"/>
                  <a:pt x="0" y="1071771"/>
                  <a:pt x="0" y="824683"/>
                </a:cubicBezTo>
                <a:lnTo>
                  <a:pt x="0" y="0"/>
                </a:lnTo>
                <a:lnTo>
                  <a:pt x="220360" y="0"/>
                </a:lnTo>
                <a:cubicBezTo>
                  <a:pt x="220360" y="274894"/>
                  <a:pt x="220361" y="549789"/>
                  <a:pt x="220361" y="824683"/>
                </a:cubicBezTo>
                <a:cubicBezTo>
                  <a:pt x="220361" y="1064117"/>
                  <a:pt x="390198" y="1263884"/>
                  <a:pt x="615974" y="1310084"/>
                </a:cubicBezTo>
                <a:lnTo>
                  <a:pt x="713333" y="1319899"/>
                </a:lnTo>
                <a:lnTo>
                  <a:pt x="715828" y="1319647"/>
                </a:lnTo>
                <a:lnTo>
                  <a:pt x="1311661" y="1319647"/>
                </a:lnTo>
                <a:lnTo>
                  <a:pt x="1311661" y="1224483"/>
                </a:lnTo>
                <a:lnTo>
                  <a:pt x="1311661" y="1223980"/>
                </a:lnTo>
                <a:lnTo>
                  <a:pt x="1807783" y="1429828"/>
                </a:lnTo>
                <a:lnTo>
                  <a:pt x="1807178" y="1430079"/>
                </a:lnTo>
                <a:lnTo>
                  <a:pt x="1807783" y="1430330"/>
                </a:lnTo>
                <a:lnTo>
                  <a:pt x="1311661" y="1636178"/>
                </a:lnTo>
                <a:lnTo>
                  <a:pt x="1311661" y="1635675"/>
                </a:lnTo>
                <a:lnTo>
                  <a:pt x="1311661" y="1540511"/>
                </a:lnTo>
                <a:lnTo>
                  <a:pt x="715828" y="1540511"/>
                </a:lnTo>
                <a:lnTo>
                  <a:pt x="713333" y="1540260"/>
                </a:lnTo>
                <a:lnTo>
                  <a:pt x="615974" y="1550074"/>
                </a:lnTo>
                <a:cubicBezTo>
                  <a:pt x="390198" y="1596275"/>
                  <a:pt x="220361" y="1796041"/>
                  <a:pt x="220361" y="2035475"/>
                </a:cubicBezTo>
                <a:cubicBezTo>
                  <a:pt x="220361" y="2310369"/>
                  <a:pt x="220360" y="2585264"/>
                  <a:pt x="220360" y="2860158"/>
                </a:cubicBezTo>
                <a:close/>
              </a:path>
            </a:pathLst>
          </a:cu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577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5"/>
                                        </p:tgtEl>
                                      </p:cBhvr>
                                    </p:animEffect>
                                    <p:set>
                                      <p:cBhvr>
                                        <p:cTn id="7" dur="1" fill="hold">
                                          <p:stCondLst>
                                            <p:cond delay="499"/>
                                          </p:stCondLst>
                                        </p:cTn>
                                        <p:tgtEl>
                                          <p:spTgt spid="7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1"/>
                                        </p:tgtEl>
                                      </p:cBhvr>
                                    </p:animEffect>
                                    <p:set>
                                      <p:cBhvr>
                                        <p:cTn id="10" dur="1" fill="hold">
                                          <p:stCondLst>
                                            <p:cond delay="499"/>
                                          </p:stCondLst>
                                        </p:cTn>
                                        <p:tgtEl>
                                          <p:spTgt spid="8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2"/>
                                        </p:tgtEl>
                                      </p:cBhvr>
                                    </p:animEffect>
                                    <p:set>
                                      <p:cBhvr>
                                        <p:cTn id="13" dur="1" fill="hold">
                                          <p:stCondLst>
                                            <p:cond delay="499"/>
                                          </p:stCondLst>
                                        </p:cTn>
                                        <p:tgtEl>
                                          <p:spTgt spid="8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7"/>
                                        </p:tgtEl>
                                      </p:cBhvr>
                                    </p:animEffect>
                                    <p:set>
                                      <p:cBhvr>
                                        <p:cTn id="16" dur="1" fill="hold">
                                          <p:stCondLst>
                                            <p:cond delay="499"/>
                                          </p:stCondLst>
                                        </p:cTn>
                                        <p:tgtEl>
                                          <p:spTgt spid="77"/>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par>
                                <p:cTn id="23" presetID="10"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500"/>
                                        <p:tgtEl>
                                          <p:spTgt spid="105"/>
                                        </p:tgtEl>
                                      </p:cBhvr>
                                    </p:animEffect>
                                  </p:childTnLst>
                                </p:cTn>
                              </p:par>
                              <p:par>
                                <p:cTn id="29" presetID="6" presetClass="emph" presetSubtype="0" autoRev="1" fill="hold" grpId="1" nodeType="withEffect">
                                  <p:stCondLst>
                                    <p:cond delay="0"/>
                                  </p:stCondLst>
                                  <p:childTnLst>
                                    <p:animScale>
                                      <p:cBhvr>
                                        <p:cTn id="30" dur="2000" fill="hold"/>
                                        <p:tgtEl>
                                          <p:spTgt spid="102"/>
                                        </p:tgtEl>
                                      </p:cBhvr>
                                      <p:by x="150000" y="150000"/>
                                    </p:animScale>
                                  </p:childTnLst>
                                </p:cTn>
                              </p:par>
                              <p:par>
                                <p:cTn id="31" presetID="6" presetClass="emph" presetSubtype="0" autoRev="1" fill="hold" grpId="1" nodeType="withEffect">
                                  <p:stCondLst>
                                    <p:cond delay="0"/>
                                  </p:stCondLst>
                                  <p:childTnLst>
                                    <p:animScale>
                                      <p:cBhvr>
                                        <p:cTn id="32" dur="2000" fill="hold"/>
                                        <p:tgtEl>
                                          <p:spTgt spid="103"/>
                                        </p:tgtEl>
                                      </p:cBhvr>
                                      <p:by x="150000" y="150000"/>
                                    </p:animScale>
                                  </p:childTnLst>
                                </p:cTn>
                              </p:par>
                              <p:par>
                                <p:cTn id="33" presetID="6" presetClass="emph" presetSubtype="0" autoRev="1" fill="hold" nodeType="withEffect">
                                  <p:stCondLst>
                                    <p:cond delay="0"/>
                                  </p:stCondLst>
                                  <p:childTnLst>
                                    <p:animScale>
                                      <p:cBhvr>
                                        <p:cTn id="34" dur="2000" fill="hold"/>
                                        <p:tgtEl>
                                          <p:spTgt spid="104"/>
                                        </p:tgtEl>
                                      </p:cBhvr>
                                      <p:by x="150000" y="150000"/>
                                    </p:animScale>
                                  </p:childTnLst>
                                </p:cTn>
                              </p:par>
                              <p:par>
                                <p:cTn id="35" presetID="6" presetClass="emph" presetSubtype="0" autoRev="1" fill="hold" grpId="1" nodeType="withEffect">
                                  <p:stCondLst>
                                    <p:cond delay="0"/>
                                  </p:stCondLst>
                                  <p:childTnLst>
                                    <p:animScale>
                                      <p:cBhvr>
                                        <p:cTn id="36" dur="2000" fill="hold"/>
                                        <p:tgtEl>
                                          <p:spTgt spid="105"/>
                                        </p:tgtEl>
                                      </p:cBhvr>
                                      <p:by x="150000" y="150000"/>
                                    </p:animScale>
                                  </p:childTnLst>
                                </p:cTn>
                              </p:par>
                              <p:par>
                                <p:cTn id="37" presetID="22" presetClass="entr" presetSubtype="1"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wipe(up)">
                                      <p:cBhvr>
                                        <p:cTn id="39" dur="500"/>
                                        <p:tgtEl>
                                          <p:spTgt spid="10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500"/>
                                        <p:tgtEl>
                                          <p:spTgt spid="106"/>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wipe(down)">
                                      <p:cBhvr>
                                        <p:cTn id="56" dur="500"/>
                                        <p:tgtEl>
                                          <p:spTgt spid="10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fade">
                                      <p:cBhvr>
                                        <p:cTn id="5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82" grpId="0" animBg="1"/>
      <p:bldP spid="99" grpId="0" animBg="1"/>
      <p:bldP spid="100" grpId="0" animBg="1"/>
      <p:bldP spid="101" grpId="0" animBg="1"/>
      <p:bldP spid="102" grpId="0"/>
      <p:bldP spid="102" grpId="1"/>
      <p:bldP spid="103" grpId="0"/>
      <p:bldP spid="103" grpId="1"/>
      <p:bldP spid="105" grpId="0" animBg="1"/>
      <p:bldP spid="105" grpId="1" animBg="1"/>
      <p:bldP spid="106" grpId="0"/>
      <p:bldP spid="107" grpId="0"/>
      <p:bldP spid="108" grpId="0"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PaaS Resource Providers (RP)</a:t>
            </a:r>
            <a:br>
              <a:rPr lang="en-US"/>
            </a:br>
            <a:endParaRPr lang="en-US"/>
          </a:p>
        </p:txBody>
      </p:sp>
      <p:sp>
        <p:nvSpPr>
          <p:cNvPr id="11" name="Content Placeholder 2">
            <a:extLst>
              <a:ext uri="{FF2B5EF4-FFF2-40B4-BE49-F238E27FC236}">
                <a16:creationId xmlns:a16="http://schemas.microsoft.com/office/drawing/2014/main" id="{7505858E-BD1D-461F-AF93-0D5B919ECAFA}"/>
              </a:ext>
            </a:extLst>
          </p:cNvPr>
          <p:cNvSpPr>
            <a:spLocks noGrp="1"/>
          </p:cNvSpPr>
          <p:nvPr>
            <p:ph type="body" sz="quarter" idx="10"/>
          </p:nvPr>
        </p:nvSpPr>
        <p:spPr>
          <a:xfrm>
            <a:off x="269303" y="1187644"/>
            <a:ext cx="5976752" cy="5013680"/>
          </a:xfrm>
        </p:spPr>
        <p:txBody>
          <a:bodyPr vert="horz" wrap="square" lIns="146304" tIns="91440" rIns="146304" bIns="91440" rtlCol="0" anchor="t">
            <a:spAutoFit/>
          </a:bodyPr>
          <a:lstStyle/>
          <a:p>
            <a:pPr marL="0" lvl="0" indent="0">
              <a:spcBef>
                <a:spcPts val="0"/>
              </a:spcBef>
              <a:spcAft>
                <a:spcPts val="600"/>
              </a:spcAft>
              <a:buNone/>
            </a:pPr>
            <a:r>
              <a:rPr lang="en-US" sz="2800">
                <a:solidFill>
                  <a:schemeClr val="tx2"/>
                </a:solidFill>
              </a:rPr>
              <a:t>None by Default</a:t>
            </a:r>
          </a:p>
          <a:p>
            <a:pPr marL="283210" lvl="1" indent="-283210">
              <a:spcBef>
                <a:spcPts val="0"/>
              </a:spcBef>
              <a:spcAft>
                <a:spcPts val="600"/>
              </a:spcAft>
              <a:buFont typeface="Arial" panose="020B0604020202020204" pitchFamily="34" charset="0"/>
              <a:buChar char="•"/>
            </a:pPr>
            <a:r>
              <a:rPr lang="en-US" sz="1800">
                <a:latin typeface="+mj-lt"/>
              </a:rPr>
              <a:t>Add only as needed</a:t>
            </a:r>
            <a:endParaRPr lang="en-US" sz="1800">
              <a:latin typeface="+mj-lt"/>
              <a:cs typeface="Segoe UI Light"/>
            </a:endParaRPr>
          </a:p>
          <a:p>
            <a:pPr marL="283210" lvl="1" indent="-283210">
              <a:spcBef>
                <a:spcPts val="0"/>
              </a:spcBef>
              <a:spcAft>
                <a:spcPts val="600"/>
              </a:spcAft>
              <a:buFont typeface="Arial" panose="020B0604020202020204" pitchFamily="34" charset="0"/>
              <a:buChar char="•"/>
            </a:pPr>
            <a:r>
              <a:rPr lang="en-US" sz="1800">
                <a:latin typeface="+mj-lt"/>
              </a:rPr>
              <a:t>~60GB+ free needed for each install</a:t>
            </a:r>
            <a:endParaRPr lang="en-US" sz="1800">
              <a:latin typeface="+mj-lt"/>
              <a:cs typeface="Segoe UI Light"/>
            </a:endParaRPr>
          </a:p>
          <a:p>
            <a:pPr marL="283210" lvl="1" indent="-283210">
              <a:spcBef>
                <a:spcPts val="0"/>
              </a:spcBef>
              <a:spcAft>
                <a:spcPts val="600"/>
              </a:spcAft>
              <a:buFont typeface="Arial" panose="020B0604020202020204" pitchFamily="34" charset="0"/>
              <a:buChar char="•"/>
            </a:pPr>
            <a:r>
              <a:rPr lang="en-US" sz="1800">
                <a:latin typeface="+mj-lt"/>
              </a:rPr>
              <a:t>Win Server 2016  image required for all</a:t>
            </a:r>
            <a:endParaRPr lang="en-US" sz="1800">
              <a:latin typeface="+mj-lt"/>
              <a:cs typeface="Segoe UI Light"/>
            </a:endParaRPr>
          </a:p>
          <a:p>
            <a:pPr marL="283210" lvl="1" indent="-283210">
              <a:spcBef>
                <a:spcPts val="0"/>
              </a:spcBef>
              <a:spcAft>
                <a:spcPts val="600"/>
              </a:spcAft>
              <a:buFont typeface="Arial" panose="020B0604020202020204" pitchFamily="34" charset="0"/>
              <a:buChar char="•"/>
            </a:pPr>
            <a:r>
              <a:rPr lang="en-US" sz="1800">
                <a:latin typeface="+mj-lt"/>
                <a:hlinkClick r:id="rId3"/>
              </a:rPr>
              <a:t>Separate installation procedures </a:t>
            </a:r>
            <a:r>
              <a:rPr lang="en-US" sz="1800">
                <a:latin typeface="+mj-lt"/>
              </a:rPr>
              <a:t>/ </a:t>
            </a:r>
            <a:r>
              <a:rPr lang="en-US" sz="1800">
                <a:latin typeface="+mj-lt"/>
                <a:hlinkClick r:id="rId4"/>
              </a:rPr>
              <a:t>requirements</a:t>
            </a:r>
            <a:endParaRPr lang="en-US" sz="1800">
              <a:latin typeface="+mj-lt"/>
              <a:cs typeface="Segoe UI Light"/>
            </a:endParaRPr>
          </a:p>
          <a:p>
            <a:pPr marL="283210" lvl="1" indent="-283210">
              <a:spcBef>
                <a:spcPts val="0"/>
              </a:spcBef>
              <a:spcAft>
                <a:spcPts val="600"/>
              </a:spcAft>
              <a:buFont typeface="Arial" panose="020B0604020202020204" pitchFamily="34" charset="0"/>
              <a:buChar char="•"/>
            </a:pPr>
            <a:r>
              <a:rPr lang="en-US" sz="1800">
                <a:latin typeface="+mj-lt"/>
                <a:hlinkClick r:id="rId5"/>
              </a:rPr>
              <a:t>Can add more capacity to each later</a:t>
            </a:r>
            <a:endParaRPr lang="en-US" sz="1800">
              <a:latin typeface="+mj-lt"/>
              <a:cs typeface="Segoe UI Light"/>
            </a:endParaRPr>
          </a:p>
          <a:p>
            <a:pPr marL="283210" lvl="1" indent="-283210">
              <a:spcBef>
                <a:spcPts val="0"/>
              </a:spcBef>
              <a:spcAft>
                <a:spcPts val="600"/>
              </a:spcAft>
              <a:buFont typeface="Arial" panose="020B0604020202020204" pitchFamily="34" charset="0"/>
              <a:buChar char="•"/>
            </a:pPr>
            <a:r>
              <a:rPr lang="en-US" sz="1800">
                <a:latin typeface="+mj-lt"/>
              </a:rPr>
              <a:t>Once installed, add to offers/plans</a:t>
            </a:r>
            <a:endParaRPr lang="en-US" sz="1800">
              <a:latin typeface="+mj-lt"/>
              <a:cs typeface="Segoe UI Light"/>
            </a:endParaRPr>
          </a:p>
          <a:p>
            <a:pPr marL="0" indent="0">
              <a:spcBef>
                <a:spcPts val="0"/>
              </a:spcBef>
              <a:spcAft>
                <a:spcPts val="600"/>
              </a:spcAft>
              <a:buNone/>
            </a:pPr>
            <a:r>
              <a:rPr lang="en-US" sz="2800">
                <a:solidFill>
                  <a:schemeClr val="tx2"/>
                </a:solidFill>
              </a:rPr>
              <a:t>App Services RP</a:t>
            </a:r>
          </a:p>
          <a:p>
            <a:pPr marL="283210" lvl="1" indent="-283210">
              <a:spcBef>
                <a:spcPts val="0"/>
              </a:spcBef>
              <a:spcAft>
                <a:spcPts val="600"/>
              </a:spcAft>
              <a:buFont typeface="Arial" panose="020B0604020202020204" pitchFamily="34" charset="0"/>
              <a:buChar char="•"/>
            </a:pPr>
            <a:r>
              <a:rPr lang="en-US" sz="1800">
                <a:latin typeface="+mj-lt"/>
              </a:rPr>
              <a:t>Many </a:t>
            </a:r>
            <a:r>
              <a:rPr lang="en-US" sz="1800">
                <a:latin typeface="+mj-lt"/>
                <a:hlinkClick r:id="rId4"/>
              </a:rPr>
              <a:t>Prerequisites</a:t>
            </a:r>
            <a:r>
              <a:rPr lang="en-US" sz="1800">
                <a:latin typeface="+mj-lt"/>
              </a:rPr>
              <a:t> must be done first</a:t>
            </a:r>
            <a:endParaRPr lang="en-US" sz="1800">
              <a:latin typeface="+mj-lt"/>
              <a:cs typeface="Segoe UI Light"/>
            </a:endParaRPr>
          </a:p>
          <a:p>
            <a:pPr marL="0" indent="0">
              <a:spcBef>
                <a:spcPts val="0"/>
              </a:spcBef>
              <a:spcAft>
                <a:spcPts val="600"/>
              </a:spcAft>
              <a:buNone/>
            </a:pPr>
            <a:r>
              <a:rPr lang="en-US" sz="2800">
                <a:solidFill>
                  <a:schemeClr val="tx2"/>
                </a:solidFill>
              </a:rPr>
              <a:t>SQL &amp; MySQL RPs</a:t>
            </a:r>
            <a:endParaRPr lang="en-US" sz="1800">
              <a:latin typeface="+mj-lt"/>
            </a:endParaRPr>
          </a:p>
          <a:p>
            <a:pPr marL="283210" lvl="1" indent="-283210">
              <a:spcBef>
                <a:spcPts val="0"/>
              </a:spcBef>
              <a:spcAft>
                <a:spcPts val="600"/>
              </a:spcAft>
              <a:buFont typeface="Arial" panose="020B0604020202020204" pitchFamily="34" charset="0"/>
              <a:buChar char="•"/>
            </a:pPr>
            <a:r>
              <a:rPr lang="en-US" sz="1800">
                <a:latin typeface="+mj-lt"/>
              </a:rPr>
              <a:t>Dependency on minimum Build</a:t>
            </a:r>
            <a:r>
              <a:rPr lang="en-US" sz="1800">
                <a:latin typeface="+mj-lt"/>
                <a:cs typeface="Segoe UI Light"/>
              </a:rPr>
              <a:t> version</a:t>
            </a:r>
          </a:p>
          <a:p>
            <a:pPr marL="283210" lvl="1" indent="-283210">
              <a:spcBef>
                <a:spcPts val="0"/>
              </a:spcBef>
              <a:spcAft>
                <a:spcPts val="600"/>
              </a:spcAft>
              <a:buFont typeface="Arial" panose="020B0604020202020204" pitchFamily="34" charset="0"/>
              <a:buChar char="•"/>
            </a:pPr>
            <a:r>
              <a:rPr lang="en-US" sz="1800">
                <a:latin typeface="+mj-lt"/>
              </a:rPr>
              <a:t>Can Provide access to external </a:t>
            </a:r>
            <a:br>
              <a:rPr lang="en-US" sz="1800">
                <a:latin typeface="+mj-lt"/>
              </a:rPr>
            </a:br>
            <a:r>
              <a:rPr lang="en-US" sz="1800">
                <a:latin typeface="+mj-lt"/>
              </a:rPr>
              <a:t>MySQL/SQL Servers</a:t>
            </a:r>
            <a:endParaRPr lang="en-US" sz="1800">
              <a:latin typeface="+mj-lt"/>
              <a:cs typeface="Segoe UI Light"/>
            </a:endParaRPr>
          </a:p>
          <a:p>
            <a:pPr marL="0" lvl="1" indent="0">
              <a:spcBef>
                <a:spcPts val="0"/>
              </a:spcBef>
              <a:spcAft>
                <a:spcPts val="600"/>
              </a:spcAft>
              <a:buNone/>
            </a:pPr>
            <a:endParaRPr lang="en-US" sz="1800">
              <a:latin typeface="+mj-lt"/>
            </a:endParaRPr>
          </a:p>
        </p:txBody>
      </p:sp>
      <p:pic>
        <p:nvPicPr>
          <p:cNvPr id="3" name="Picture 2">
            <a:extLst>
              <a:ext uri="{FF2B5EF4-FFF2-40B4-BE49-F238E27FC236}">
                <a16:creationId xmlns:a16="http://schemas.microsoft.com/office/drawing/2014/main" id="{4186ED9C-3843-4640-A05A-9080A9B1A062}"/>
              </a:ext>
            </a:extLst>
          </p:cNvPr>
          <p:cNvPicPr>
            <a:picLocks noChangeAspect="1"/>
          </p:cNvPicPr>
          <p:nvPr/>
        </p:nvPicPr>
        <p:blipFill>
          <a:blip r:embed="rId6"/>
          <a:stretch>
            <a:fillRect/>
          </a:stretch>
        </p:blipFill>
        <p:spPr>
          <a:xfrm>
            <a:off x="5384800" y="1187644"/>
            <a:ext cx="6630670" cy="4432266"/>
          </a:xfrm>
          <a:prstGeom prst="rect">
            <a:avLst/>
          </a:prstGeom>
        </p:spPr>
      </p:pic>
    </p:spTree>
    <p:extLst>
      <p:ext uri="{BB962C8B-B14F-4D97-AF65-F5344CB8AC3E}">
        <p14:creationId xmlns:p14="http://schemas.microsoft.com/office/powerpoint/2010/main" val="2748706595"/>
      </p:ext>
    </p:extLst>
  </p:cSld>
  <p:clrMapOvr>
    <a:masterClrMapping/>
  </p:clrMapOvr>
  <p:transition>
    <p:fade/>
  </p:transition>
</p:sld>
</file>

<file path=ppt/theme/theme1.xml><?xml version="1.0" encoding="utf-8"?>
<a:theme xmlns:a="http://schemas.openxmlformats.org/drawingml/2006/main" name="MAS">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 id="{DCE3B11B-4695-4C1E-BCAF-DD2ACF37E818}" vid="{9F4D05FA-ECD5-4EC4-8D13-DF4545E75864}"/>
    </a:ext>
  </a:extLst>
</a:theme>
</file>

<file path=ppt/theme/theme2.xml><?xml version="1.0" encoding="utf-8"?>
<a:theme xmlns:a="http://schemas.openxmlformats.org/drawingml/2006/main" name="5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3.xml><?xml version="1.0" encoding="utf-8"?>
<a:theme xmlns:a="http://schemas.openxmlformats.org/drawingml/2006/main" name="Azure_Stack_Training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02 Azure Stack Seeded Hardware Deployment Training Resource Kit.potx" id="{12F0750D-3F73-466D-BF77-E8B79FC31646}" vid="{D71C7E26-AAA9-492A-9260-870352C4220E}"/>
    </a:ext>
  </a:extLst>
</a:theme>
</file>

<file path=ppt/theme/theme4.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3446</Words>
  <Application>Microsoft Office PowerPoint</Application>
  <PresentationFormat>Widescreen</PresentationFormat>
  <Paragraphs>749</Paragraphs>
  <Slides>35</Slides>
  <Notes>35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35</vt:i4>
      </vt:variant>
    </vt:vector>
  </HeadingPairs>
  <TitlesOfParts>
    <vt:vector size="46" baseType="lpstr">
      <vt:lpstr>Arial</vt:lpstr>
      <vt:lpstr>Calibri</vt:lpstr>
      <vt:lpstr>Segoe Pro Semibold</vt:lpstr>
      <vt:lpstr>Segoe UI</vt:lpstr>
      <vt:lpstr>Segoe UI Light</vt:lpstr>
      <vt:lpstr>Segoe UI Semilight</vt:lpstr>
      <vt:lpstr>Wingdings</vt:lpstr>
      <vt:lpstr>MAS</vt:lpstr>
      <vt:lpstr>5_WHITE TEMPLATE</vt:lpstr>
      <vt:lpstr>Azure_Stack_Training_Template</vt:lpstr>
      <vt:lpstr>2_WHITE TEMPLATE</vt:lpstr>
      <vt:lpstr>Platform as a Service and Microsoft Azure Stack Hub</vt:lpstr>
      <vt:lpstr>Agenda</vt:lpstr>
      <vt:lpstr>Unified application development and DevOps</vt:lpstr>
      <vt:lpstr>Azure and Azure Stack Hub Truly consistent hybrid cloud platform</vt:lpstr>
      <vt:lpstr>PaaS – Platform as a Service </vt:lpstr>
      <vt:lpstr>Cloud computing</vt:lpstr>
      <vt:lpstr>Cloud computing contd.</vt:lpstr>
      <vt:lpstr>Azure Stack Hub architecture</vt:lpstr>
      <vt:lpstr>PaaS Resource Providers (RP) </vt:lpstr>
      <vt:lpstr>PaaS using templates in Azure Stack Hub</vt:lpstr>
      <vt:lpstr>PaaS RP vs templates</vt:lpstr>
      <vt:lpstr>New Resource Providers</vt:lpstr>
      <vt:lpstr>Azure PaaS available on-premises – Fully managed platforms for high productivity development  </vt:lpstr>
      <vt:lpstr>Azure PaaS available on-premises – managed platforms for high productivity development  </vt:lpstr>
      <vt:lpstr>One Azure ecosystem</vt:lpstr>
      <vt:lpstr>Additional Platform Services from Microsoft Azure</vt:lpstr>
      <vt:lpstr>PowerPoint Presentation</vt:lpstr>
      <vt:lpstr>PowerPoint Presentation</vt:lpstr>
      <vt:lpstr>PaaS in Azure Stack Hub</vt:lpstr>
      <vt:lpstr>App Service | Web Apps</vt:lpstr>
      <vt:lpstr>App Service | API Apps</vt:lpstr>
      <vt:lpstr>App Service | Functions</vt:lpstr>
      <vt:lpstr>App Service | Mobile Apps | Logic Apps</vt:lpstr>
      <vt:lpstr>SQL Server</vt:lpstr>
      <vt:lpstr>MySQL Server</vt:lpstr>
      <vt:lpstr>IoT Services on Azure Stack Hub</vt:lpstr>
      <vt:lpstr>Service Fabric</vt:lpstr>
      <vt:lpstr>Kubernetes service</vt:lpstr>
      <vt:lpstr>Blockchain Etherium service</vt:lpstr>
      <vt:lpstr>Development, deployment, and management consistency across clouds </vt:lpstr>
      <vt:lpstr>What if a desired Azure service is not available in Azure Stack Hub? </vt:lpstr>
      <vt:lpstr>Developer Consistency  </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2020-03-05T18:50:50Z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2019-12-20T21:25:43.7847357Z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5d9e6ac8-c480-4c3b-8b9f-9f28294cc09c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